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tags/tag9.xml" ContentType="application/vnd.openxmlformats-officedocument.presentationml.tags+xml"/>
  <Override PartName="/ppt/notesSlides/notesSlide9.xml" ContentType="application/vnd.openxmlformats-officedocument.presentationml.notesSlide+xml"/>
  <Override PartName="/ppt/tags/tag10.xml" ContentType="application/vnd.openxmlformats-officedocument.presentationml.tags+xml"/>
  <Override PartName="/ppt/notesSlides/notesSlide10.xml" ContentType="application/vnd.openxmlformats-officedocument.presentationml.notesSlide+xml"/>
  <Override PartName="/ppt/tags/tag11.xml" ContentType="application/vnd.openxmlformats-officedocument.presentationml.tags+xml"/>
  <Override PartName="/ppt/notesSlides/notesSlide11.xml" ContentType="application/vnd.openxmlformats-officedocument.presentationml.notesSlide+xml"/>
  <Override PartName="/ppt/tags/tag12.xml" ContentType="application/vnd.openxmlformats-officedocument.presentationml.tags+xml"/>
  <Override PartName="/ppt/notesSlides/notesSlide12.xml" ContentType="application/vnd.openxmlformats-officedocument.presentationml.notesSlide+xml"/>
  <Override PartName="/ppt/tags/tag13.xml" ContentType="application/vnd.openxmlformats-officedocument.presentationml.tags+xml"/>
  <Override PartName="/ppt/notesSlides/notesSlide13.xml" ContentType="application/vnd.openxmlformats-officedocument.presentationml.notesSlide+xml"/>
  <Override PartName="/ppt/tags/tag14.xml" ContentType="application/vnd.openxmlformats-officedocument.presentationml.tags+xml"/>
  <Override PartName="/ppt/notesSlides/notesSlide14.xml" ContentType="application/vnd.openxmlformats-officedocument.presentationml.notesSlide+xml"/>
  <Override PartName="/ppt/tags/tag15.xml" ContentType="application/vnd.openxmlformats-officedocument.presentationml.tags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48" r:id="rId1"/>
    <p:sldMasterId id="2147483661" r:id="rId2"/>
  </p:sldMasterIdLst>
  <p:notesMasterIdLst>
    <p:notesMasterId r:id="rId23"/>
  </p:notesMasterIdLst>
  <p:sldIdLst>
    <p:sldId id="256" r:id="rId3"/>
    <p:sldId id="274" r:id="rId4"/>
    <p:sldId id="257" r:id="rId5"/>
    <p:sldId id="258" r:id="rId6"/>
    <p:sldId id="315" r:id="rId7"/>
    <p:sldId id="316" r:id="rId8"/>
    <p:sldId id="259" r:id="rId9"/>
    <p:sldId id="302" r:id="rId10"/>
    <p:sldId id="314" r:id="rId11"/>
    <p:sldId id="300" r:id="rId12"/>
    <p:sldId id="330" r:id="rId13"/>
    <p:sldId id="328" r:id="rId14"/>
    <p:sldId id="331" r:id="rId15"/>
    <p:sldId id="285" r:id="rId16"/>
    <p:sldId id="310" r:id="rId17"/>
    <p:sldId id="321" r:id="rId18"/>
    <p:sldId id="322" r:id="rId19"/>
    <p:sldId id="262" r:id="rId20"/>
    <p:sldId id="267" r:id="rId21"/>
    <p:sldId id="271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alya Underwood" initials="TU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A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391" autoAdjust="0"/>
    <p:restoredTop sz="94674"/>
  </p:normalViewPr>
  <p:slideViewPr>
    <p:cSldViewPr snapToGrid="0" snapToObjects="1">
      <p:cViewPr varScale="1">
        <p:scale>
          <a:sx n="63" d="100"/>
          <a:sy n="63" d="100"/>
        </p:scale>
        <p:origin x="326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EDBD40-84B1-2349-A508-11CBED669F65}" type="datetimeFigureOut">
              <a:rPr lang="en-GB" smtClean="0"/>
              <a:t>06/09/2022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7A6307-915A-134B-ACFB-C4EC86CF7165}" type="slidenum">
              <a:rPr lang="en-GB" smtClean="0"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893684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138734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673804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738287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527733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469845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370024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007699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727521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8" name="Google Shape;15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304271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610413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53217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238291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964427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685970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22B81-2778-5C41-B3B3-DFCBD4CA0C71}" type="datetime1">
              <a:rPr lang="en-GB" smtClean="0"/>
              <a:t>06/09/2022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Conference     |     Presentation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34DE6-22C6-0E40-B20E-F2D718CBADB2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1" name="Freeform 10"/>
          <p:cNvSpPr/>
          <p:nvPr userDrawn="1"/>
        </p:nvSpPr>
        <p:spPr>
          <a:xfrm>
            <a:off x="0" y="1010155"/>
            <a:ext cx="6394174" cy="5036476"/>
          </a:xfrm>
          <a:custGeom>
            <a:avLst/>
            <a:gdLst>
              <a:gd name="connsiteX0" fmla="*/ 0 w 6394174"/>
              <a:gd name="connsiteY0" fmla="*/ 0 h 5036476"/>
              <a:gd name="connsiteX1" fmla="*/ 6394174 w 6394174"/>
              <a:gd name="connsiteY1" fmla="*/ 0 h 5036476"/>
              <a:gd name="connsiteX2" fmla="*/ 5135055 w 6394174"/>
              <a:gd name="connsiteY2" fmla="*/ 5036476 h 5036476"/>
              <a:gd name="connsiteX3" fmla="*/ 0 w 6394174"/>
              <a:gd name="connsiteY3" fmla="*/ 5036476 h 5036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94174" h="5036476">
                <a:moveTo>
                  <a:pt x="0" y="0"/>
                </a:moveTo>
                <a:lnTo>
                  <a:pt x="6394174" y="0"/>
                </a:lnTo>
                <a:lnTo>
                  <a:pt x="5135055" y="5036476"/>
                </a:lnTo>
                <a:lnTo>
                  <a:pt x="0" y="503647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122362"/>
            <a:ext cx="4588565" cy="2940351"/>
          </a:xfrm>
        </p:spPr>
        <p:txBody>
          <a:bodyPr lIns="0" tIns="0" rIns="0" bIns="0" anchor="b"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4213184"/>
            <a:ext cx="3992217" cy="1044615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</a:p>
        </p:txBody>
      </p:sp>
      <p:pic>
        <p:nvPicPr>
          <p:cNvPr id="13" name="Picture 12" descr="Diagram&#10;&#10;Description automatically generated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049429" y="1214515"/>
            <a:ext cx="4627756" cy="462775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4AD41-62B4-234C-9B02-C581AEEE8082}" type="datetime1">
              <a:rPr lang="en-GB" smtClean="0"/>
              <a:t>06/09/2022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Conference     |     Presentation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34DE6-22C6-0E40-B20E-F2D718CBADB2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AF139-AF18-F44B-BD06-58DDC85C1355}" type="datetime1">
              <a:rPr lang="en-GB" smtClean="0"/>
              <a:t>06/09/2022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Conference     |     Presentation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34DE6-22C6-0E40-B20E-F2D718CBADB2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54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numCol="1" spcCol="38100"/>
          <a:lstStyle>
            <a:lvl1pPr marL="381000" indent="-381000">
              <a:spcBef>
                <a:spcPts val="2100"/>
              </a:spcBef>
              <a:buSzPct val="50000"/>
              <a:buBlip>
                <a:blip r:embed="rId2"/>
              </a:buBlip>
              <a:defRPr sz="2100"/>
            </a:lvl1pPr>
            <a:lvl2pPr marL="381000" indent="-381000">
              <a:spcBef>
                <a:spcPts val="2100"/>
              </a:spcBef>
              <a:buSzPct val="50000"/>
              <a:buBlip>
                <a:blip r:embed="rId2"/>
              </a:buBlip>
              <a:defRPr sz="2100"/>
            </a:lvl2pPr>
            <a:lvl3pPr marL="381000" indent="-381000">
              <a:spcBef>
                <a:spcPts val="2100"/>
              </a:spcBef>
              <a:buSzPct val="50000"/>
              <a:buBlip>
                <a:blip r:embed="rId2"/>
              </a:buBlip>
              <a:defRPr sz="2100"/>
            </a:lvl3pPr>
            <a:lvl4pPr marL="381000" indent="-381000">
              <a:spcBef>
                <a:spcPts val="2100"/>
              </a:spcBef>
              <a:buSzPct val="50000"/>
              <a:buBlip>
                <a:blip r:embed="rId2"/>
              </a:buBlip>
              <a:defRPr sz="2100"/>
            </a:lvl4pPr>
            <a:lvl5pPr marL="381000" indent="-381000">
              <a:spcBef>
                <a:spcPts val="2100"/>
              </a:spcBef>
              <a:buSzPct val="50000"/>
              <a:buBlip>
                <a:blip r:embed="rId2"/>
              </a:buBlip>
              <a:defRPr sz="21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B709DE2-93F8-7E45-91D0-E19ACC3ADA4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SARS-CoV-2 Antigen Rapid Diagnostic Test Training Workshop – v2.0 | SARS-CoV-2 testing strategies</a:t>
            </a:r>
            <a:endParaRPr/>
          </a:p>
        </p:txBody>
      </p:sp>
      <p:sp>
        <p:nvSpPr>
          <p:cNvPr id="18" name="Google Shape;18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9" name="Google Shape;19;p14"/>
          <p:cNvSpPr/>
          <p:nvPr/>
        </p:nvSpPr>
        <p:spPr>
          <a:xfrm>
            <a:off x="0" y="1010155"/>
            <a:ext cx="6394174" cy="5036476"/>
          </a:xfrm>
          <a:custGeom>
            <a:avLst/>
            <a:gdLst/>
            <a:ahLst/>
            <a:cxnLst/>
            <a:rect l="l" t="t" r="r" b="b"/>
            <a:pathLst>
              <a:path w="6394174" h="5036476" extrusionOk="0">
                <a:moveTo>
                  <a:pt x="0" y="0"/>
                </a:moveTo>
                <a:lnTo>
                  <a:pt x="6394174" y="0"/>
                </a:lnTo>
                <a:lnTo>
                  <a:pt x="5135055" y="5036476"/>
                </a:lnTo>
                <a:lnTo>
                  <a:pt x="0" y="503647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p14"/>
          <p:cNvSpPr txBox="1">
            <a:spLocks noGrp="1"/>
          </p:cNvSpPr>
          <p:nvPr>
            <p:ph type="ctrTitle"/>
          </p:nvPr>
        </p:nvSpPr>
        <p:spPr>
          <a:xfrm>
            <a:off x="838200" y="1122362"/>
            <a:ext cx="4588565" cy="29403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sz="4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4"/>
          <p:cNvSpPr txBox="1">
            <a:spLocks noGrp="1"/>
          </p:cNvSpPr>
          <p:nvPr>
            <p:ph type="subTitle" idx="1"/>
          </p:nvPr>
        </p:nvSpPr>
        <p:spPr>
          <a:xfrm>
            <a:off x="838200" y="4213184"/>
            <a:ext cx="3992217" cy="10446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22" name="Google Shape;22;p14" descr="Diagram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049429" y="1214515"/>
            <a:ext cx="4627756" cy="46277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950290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5"/>
          <p:cNvSpPr/>
          <p:nvPr/>
        </p:nvSpPr>
        <p:spPr>
          <a:xfrm>
            <a:off x="-1" y="6311900"/>
            <a:ext cx="11353800" cy="570346"/>
          </a:xfrm>
          <a:custGeom>
            <a:avLst/>
            <a:gdLst/>
            <a:ahLst/>
            <a:cxnLst/>
            <a:rect l="l" t="t" r="r" b="b"/>
            <a:pathLst>
              <a:path w="11353800" h="570346" extrusionOk="0">
                <a:moveTo>
                  <a:pt x="0" y="0"/>
                </a:moveTo>
                <a:lnTo>
                  <a:pt x="4419175" y="0"/>
                </a:lnTo>
                <a:lnTo>
                  <a:pt x="6934625" y="0"/>
                </a:lnTo>
                <a:lnTo>
                  <a:pt x="11353800" y="0"/>
                </a:lnTo>
                <a:lnTo>
                  <a:pt x="11211214" y="570346"/>
                </a:lnTo>
                <a:lnTo>
                  <a:pt x="6792039" y="570346"/>
                </a:lnTo>
                <a:lnTo>
                  <a:pt x="4419175" y="570346"/>
                </a:lnTo>
                <a:lnTo>
                  <a:pt x="0" y="57034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25;p15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942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  <a:defRPr sz="36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5"/>
          <p:cNvSpPr txBox="1">
            <a:spLocks noGrp="1"/>
          </p:cNvSpPr>
          <p:nvPr>
            <p:ph type="body" idx="1"/>
          </p:nvPr>
        </p:nvSpPr>
        <p:spPr>
          <a:xfrm>
            <a:off x="838200" y="1736203"/>
            <a:ext cx="10515600" cy="4440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•"/>
              <a:defRPr sz="2000"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 sz="1800"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 sz="1800"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 sz="18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15"/>
          <p:cNvSpPr txBox="1">
            <a:spLocks noGrp="1"/>
          </p:cNvSpPr>
          <p:nvPr>
            <p:ph type="ftr" idx="11"/>
          </p:nvPr>
        </p:nvSpPr>
        <p:spPr>
          <a:xfrm>
            <a:off x="838200" y="6356350"/>
            <a:ext cx="7315200" cy="501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00" b="1" i="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SARS-CoV-2 Antigen Rapid Diagnostic Test Training Workshop – v2.0 | SARS-CoV-2 testing strategies</a:t>
            </a:r>
            <a:endParaRPr/>
          </a:p>
        </p:txBody>
      </p:sp>
      <p:sp>
        <p:nvSpPr>
          <p:cNvPr id="28" name="Google Shape;28;p15"/>
          <p:cNvSpPr txBox="1">
            <a:spLocks noGrp="1"/>
          </p:cNvSpPr>
          <p:nvPr>
            <p:ph type="sldNum" idx="12"/>
          </p:nvPr>
        </p:nvSpPr>
        <p:spPr>
          <a:xfrm>
            <a:off x="11353799" y="6311900"/>
            <a:ext cx="510252" cy="575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515213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SARS-CoV-2 Antigen Rapid Diagnostic Test Training Workshop – v2.0 | SARS-CoV-2 testing strategies</a:t>
            </a:r>
            <a:endParaRPr/>
          </a:p>
        </p:txBody>
      </p:sp>
      <p:sp>
        <p:nvSpPr>
          <p:cNvPr id="32" name="Google Shape;32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417925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18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SARS-CoV-2 Antigen Rapid Diagnostic Test Training Workshop – v2.0 | SARS-CoV-2 testing strategies</a:t>
            </a:r>
            <a:endParaRPr/>
          </a:p>
        </p:txBody>
      </p:sp>
      <p:sp>
        <p:nvSpPr>
          <p:cNvPr id="44" name="Google Shape;44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903399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9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9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8" name="Google Shape;48;p19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9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0" name="Google Shape;50;p19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SARS-CoV-2 Antigen Rapid Diagnostic Test Training Workshop – v2.0 | SARS-CoV-2 testing strategies</a:t>
            </a:r>
            <a:endParaRPr/>
          </a:p>
        </p:txBody>
      </p:sp>
      <p:sp>
        <p:nvSpPr>
          <p:cNvPr id="53" name="Google Shape;53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382848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SARS-CoV-2 Antigen Rapid Diagnostic Test Training Workshop – v2.0 | SARS-CoV-2 testing strategies</a:t>
            </a:r>
            <a:endParaRPr/>
          </a:p>
        </p:txBody>
      </p:sp>
      <p:sp>
        <p:nvSpPr>
          <p:cNvPr id="58" name="Google Shape;58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847982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2" name="Google Shape;62;p2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3" name="Google Shape;63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SARS-CoV-2 Antigen Rapid Diagnostic Test Training Workshop – v2.0 | SARS-CoV-2 testing strategies</a:t>
            </a:r>
            <a:endParaRPr/>
          </a:p>
        </p:txBody>
      </p:sp>
      <p:sp>
        <p:nvSpPr>
          <p:cNvPr id="65" name="Google Shape;65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49109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0"/>
          <p:cNvSpPr/>
          <p:nvPr userDrawn="1"/>
        </p:nvSpPr>
        <p:spPr>
          <a:xfrm>
            <a:off x="-1" y="6311900"/>
            <a:ext cx="11353800" cy="570346"/>
          </a:xfrm>
          <a:custGeom>
            <a:avLst/>
            <a:gdLst>
              <a:gd name="connsiteX0" fmla="*/ 0 w 11353800"/>
              <a:gd name="connsiteY0" fmla="*/ 0 h 570346"/>
              <a:gd name="connsiteX1" fmla="*/ 4419175 w 11353800"/>
              <a:gd name="connsiteY1" fmla="*/ 0 h 570346"/>
              <a:gd name="connsiteX2" fmla="*/ 6934625 w 11353800"/>
              <a:gd name="connsiteY2" fmla="*/ 0 h 570346"/>
              <a:gd name="connsiteX3" fmla="*/ 11353800 w 11353800"/>
              <a:gd name="connsiteY3" fmla="*/ 0 h 570346"/>
              <a:gd name="connsiteX4" fmla="*/ 11211214 w 11353800"/>
              <a:gd name="connsiteY4" fmla="*/ 570346 h 570346"/>
              <a:gd name="connsiteX5" fmla="*/ 6792039 w 11353800"/>
              <a:gd name="connsiteY5" fmla="*/ 570346 h 570346"/>
              <a:gd name="connsiteX6" fmla="*/ 4419175 w 11353800"/>
              <a:gd name="connsiteY6" fmla="*/ 570346 h 570346"/>
              <a:gd name="connsiteX7" fmla="*/ 0 w 11353800"/>
              <a:gd name="connsiteY7" fmla="*/ 570346 h 570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353800" h="570346">
                <a:moveTo>
                  <a:pt x="0" y="0"/>
                </a:moveTo>
                <a:lnTo>
                  <a:pt x="4419175" y="0"/>
                </a:lnTo>
                <a:lnTo>
                  <a:pt x="6934625" y="0"/>
                </a:lnTo>
                <a:lnTo>
                  <a:pt x="11353800" y="0"/>
                </a:lnTo>
                <a:lnTo>
                  <a:pt x="11211214" y="570346"/>
                </a:lnTo>
                <a:lnTo>
                  <a:pt x="6792039" y="570346"/>
                </a:lnTo>
                <a:lnTo>
                  <a:pt x="4419175" y="570346"/>
                </a:lnTo>
                <a:lnTo>
                  <a:pt x="0" y="57034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42814"/>
          </a:xfrm>
        </p:spPr>
        <p:txBody>
          <a:bodyPr lIns="0" tIns="0" rIns="0" bIns="0" anchor="b" anchorCtr="0">
            <a:no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36203"/>
            <a:ext cx="10515600" cy="4440760"/>
          </a:xfrm>
        </p:spPr>
        <p:txBody>
          <a:bodyPr/>
          <a:lstStyle>
            <a:lvl1pPr>
              <a:lnSpc>
                <a:spcPct val="100000"/>
              </a:lnSpc>
              <a:buClr>
                <a:schemeClr val="accent1"/>
              </a:buClr>
              <a:defRPr sz="2000"/>
            </a:lvl1pPr>
            <a:lvl2pPr>
              <a:lnSpc>
                <a:spcPct val="100000"/>
              </a:lnSpc>
              <a:buClr>
                <a:schemeClr val="accent1"/>
              </a:buClr>
              <a:defRPr sz="1800"/>
            </a:lvl2pPr>
            <a:lvl3pPr>
              <a:lnSpc>
                <a:spcPct val="100000"/>
              </a:lnSpc>
              <a:buClr>
                <a:schemeClr val="accent1"/>
              </a:buClr>
              <a:defRPr sz="1800"/>
            </a:lvl3pPr>
            <a:lvl4pPr>
              <a:lnSpc>
                <a:spcPct val="100000"/>
              </a:lnSpc>
              <a:buClr>
                <a:schemeClr val="accent1"/>
              </a:buClr>
              <a:defRPr sz="1800"/>
            </a:lvl4pPr>
            <a:lvl5pPr>
              <a:lnSpc>
                <a:spcPct val="100000"/>
              </a:lnSpc>
              <a:buClr>
                <a:schemeClr val="accent1"/>
              </a:buClr>
              <a:defRPr sz="18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7315200" cy="501650"/>
          </a:xfrm>
        </p:spPr>
        <p:txBody>
          <a:bodyPr lIns="0" tIns="0" rIns="0" bIns="0"/>
          <a:lstStyle>
            <a:lvl1pPr algn="l">
              <a:defRPr sz="1000" b="1" i="0" baseline="0">
                <a:solidFill>
                  <a:schemeClr val="bg1"/>
                </a:solidFill>
              </a:defRPr>
            </a:lvl1pPr>
          </a:lstStyle>
          <a:p>
            <a:pPr algn="l"/>
            <a:r>
              <a:rPr lang="en-GB" dirty="0"/>
              <a:t>Conference     |     Presentation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53799" y="6311900"/>
            <a:ext cx="510252" cy="575037"/>
          </a:xfrm>
        </p:spPr>
        <p:txBody>
          <a:bodyPr lIns="0" tIns="0" rIns="0" bIns="0"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fld id="{42D34DE6-22C6-0E40-B20E-F2D718CBADB2}" type="slidenum">
              <a:rPr lang="en-GB" smtClean="0"/>
              <a:t>‹#›</a:t>
            </a:fld>
            <a:endParaRPr lang="en-GB" sz="1000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22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9" name="Google Shape;69;p22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0" name="Google Shape;70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SARS-CoV-2 Antigen Rapid Diagnostic Test Training Workshop – v2.0 | SARS-CoV-2 testing strategies</a:t>
            </a:r>
            <a:endParaRPr/>
          </a:p>
        </p:txBody>
      </p:sp>
      <p:sp>
        <p:nvSpPr>
          <p:cNvPr id="72" name="Google Shape;72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717090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23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SARS-CoV-2 Antigen Rapid Diagnostic Test Training Workshop – v2.0 | SARS-CoV-2 testing strategies</a:t>
            </a:r>
            <a:endParaRPr/>
          </a:p>
        </p:txBody>
      </p:sp>
      <p:sp>
        <p:nvSpPr>
          <p:cNvPr id="78" name="Google Shape;78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307522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4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24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SARS-CoV-2 Antigen Rapid Diagnostic Test Training Workshop – v2.0 | SARS-CoV-2 testing strategies</a:t>
            </a:r>
            <a:endParaRPr/>
          </a:p>
        </p:txBody>
      </p:sp>
      <p:sp>
        <p:nvSpPr>
          <p:cNvPr id="84" name="Google Shape;84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221244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ullet List" type="tx">
  <p:cSld name="Bullet Lis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95275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 sz="2100"/>
            </a:lvl1pPr>
            <a:lvl2pPr marL="914400" lvl="1" indent="-295275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 sz="2100"/>
            </a:lvl2pPr>
            <a:lvl3pPr marL="1371600" lvl="2" indent="-295275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 sz="2100"/>
            </a:lvl3pPr>
            <a:lvl4pPr marL="1828800" lvl="3" indent="-295275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 sz="2100"/>
            </a:lvl4pPr>
            <a:lvl5pPr marL="2286000" lvl="4" indent="-295275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 sz="21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8" name="Google Shape;88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25544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0"/>
          <p:cNvSpPr/>
          <p:nvPr userDrawn="1"/>
        </p:nvSpPr>
        <p:spPr>
          <a:xfrm>
            <a:off x="0" y="0"/>
            <a:ext cx="5627866" cy="6858000"/>
          </a:xfrm>
          <a:custGeom>
            <a:avLst/>
            <a:gdLst>
              <a:gd name="connsiteX0" fmla="*/ 0 w 5627866"/>
              <a:gd name="connsiteY0" fmla="*/ 0 h 6858000"/>
              <a:gd name="connsiteX1" fmla="*/ 381000 w 5627866"/>
              <a:gd name="connsiteY1" fmla="*/ 0 h 6858000"/>
              <a:gd name="connsiteX2" fmla="*/ 5246866 w 5627866"/>
              <a:gd name="connsiteY2" fmla="*/ 0 h 6858000"/>
              <a:gd name="connsiteX3" fmla="*/ 5627866 w 5627866"/>
              <a:gd name="connsiteY3" fmla="*/ 0 h 6858000"/>
              <a:gd name="connsiteX4" fmla="*/ 3913366 w 5627866"/>
              <a:gd name="connsiteY4" fmla="*/ 6858000 h 6858000"/>
              <a:gd name="connsiteX5" fmla="*/ 3532366 w 5627866"/>
              <a:gd name="connsiteY5" fmla="*/ 6858000 h 6858000"/>
              <a:gd name="connsiteX6" fmla="*/ 381000 w 5627866"/>
              <a:gd name="connsiteY6" fmla="*/ 6858000 h 6858000"/>
              <a:gd name="connsiteX7" fmla="*/ 0 w 5627866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27866" h="6858000">
                <a:moveTo>
                  <a:pt x="0" y="0"/>
                </a:moveTo>
                <a:lnTo>
                  <a:pt x="381000" y="0"/>
                </a:lnTo>
                <a:lnTo>
                  <a:pt x="5246866" y="0"/>
                </a:lnTo>
                <a:lnTo>
                  <a:pt x="5627866" y="0"/>
                </a:lnTo>
                <a:lnTo>
                  <a:pt x="3913366" y="6858000"/>
                </a:lnTo>
                <a:lnTo>
                  <a:pt x="3532366" y="6858000"/>
                </a:lnTo>
                <a:lnTo>
                  <a:pt x="381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0"/>
            <a:ext cx="3890621" cy="2257063"/>
          </a:xfrm>
        </p:spPr>
        <p:txBody>
          <a:bodyPr lIns="0" tIns="0" rIns="0" bIns="0" anchor="b" anchorCtr="0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2650603"/>
            <a:ext cx="3890621" cy="1660967"/>
          </a:xfr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7" name="Picture 6" descr="A picture containing square&#10;&#10;Description automatically generated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756744" y="420327"/>
            <a:ext cx="6017346" cy="601734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64661-BAA7-F149-B0AE-2834D6842173}" type="datetime1">
              <a:rPr lang="en-GB" smtClean="0"/>
              <a:t>06/09/2022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Conference     |     Presentation title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34DE6-22C6-0E40-B20E-F2D718CBADB2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0FBA3-CBE1-834F-823B-F08B6CF2EF30}" type="datetime1">
              <a:rPr lang="en-GB" smtClean="0"/>
              <a:t>06/09/2022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Conference     |     Presentation title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34DE6-22C6-0E40-B20E-F2D718CBADB2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1B9B3-26BA-CE4B-AA8D-50468E00C9E9}" type="datetime1">
              <a:rPr lang="en-GB" smtClean="0"/>
              <a:t>06/09/2022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Conference     |     Presentation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34DE6-22C6-0E40-B20E-F2D718CBADB2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F39D2-B145-9744-A7CB-0ED55E6AD7CA}" type="datetime1">
              <a:rPr lang="en-GB" smtClean="0"/>
              <a:t>06/09/2022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Conference     |     Presentation title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34DE6-22C6-0E40-B20E-F2D718CBADB2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F7A66-22E5-284D-A669-21C8322AB884}" type="datetime1">
              <a:rPr lang="en-GB" smtClean="0"/>
              <a:t>06/09/2022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Conference     |     Presentation title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34DE6-22C6-0E40-B20E-F2D718CBADB2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42D7C-D06F-5A48-8287-7DB99DDE1A10}" type="datetime1">
              <a:rPr lang="en-GB" smtClean="0"/>
              <a:t>06/09/2022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Conference     |     Presentation title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34DE6-22C6-0E40-B20E-F2D718CBADB2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37B58B-8C31-CE4B-8FCE-2DE0FE0DE13E}" type="datetime1">
              <a:rPr lang="en-GB" smtClean="0"/>
              <a:t>06/09/2022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/>
              <a:t>Conference     |     Presentation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D34DE6-22C6-0E40-B20E-F2D718CBADB2}" type="slidenum">
              <a:rPr lang="en-GB" smtClean="0"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/>
              <a:t>SARS-CoV-2 Antigen Rapid Diagnostic Test Training Workshop – v2.0 | SARS-CoV-2 testing strategies</a:t>
            </a:r>
            <a:endParaRPr/>
          </a:p>
        </p:txBody>
      </p:sp>
      <p:sp>
        <p:nvSpPr>
          <p:cNvPr id="14" name="Google Shape;14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1748342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8.xml"/><Relationship Id="rId5" Type="http://schemas.openxmlformats.org/officeDocument/2006/relationships/hyperlink" Target="https://apps.who.int/iris/handle/10665/347060" TargetMode="Externa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9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15.sv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1.xml"/><Relationship Id="rId6" Type="http://schemas.openxmlformats.org/officeDocument/2006/relationships/image" Target="../media/image14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apps.who.int/iris/handle/10665/347060" TargetMode="Externa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4.xml"/><Relationship Id="rId5" Type="http://schemas.openxmlformats.org/officeDocument/2006/relationships/hyperlink" Target="https://apps.who.int/iris/handle/10665/347060" TargetMode="External"/><Relationship Id="rId4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15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xtranet.who.int/hslp" TargetMode="External"/><Relationship Id="rId2" Type="http://schemas.openxmlformats.org/officeDocument/2006/relationships/hyperlink" Target="https://extranet.who.int/hslp/?q=content/terms-use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ihrhrt@who.int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3.xml"/><Relationship Id="rId5" Type="http://schemas.openxmlformats.org/officeDocument/2006/relationships/hyperlink" Target="https://www.who.int/publications/i/item/antigen-detection-in-the-diagnosis-of-sars-cov-2infection-using-rapid-immunoassays" TargetMode="External"/><Relationship Id="rId4" Type="http://schemas.openxmlformats.org/officeDocument/2006/relationships/hyperlink" Target="https://apps.who.int/iris/rest/bitstreams/1323285/retrieve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6.xml"/><Relationship Id="rId5" Type="http://schemas.openxmlformats.org/officeDocument/2006/relationships/image" Target="../media/image9.png"/><Relationship Id="rId4" Type="http://schemas.openxmlformats.org/officeDocument/2006/relationships/hyperlink" Target="https://apps.who.int/iris/handle/10665/347060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hyperlink" Target="https://www.mdpi.com/2075-4418/12/2/475/htm" TargetMode="Externa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7.xml"/><Relationship Id="rId6" Type="http://schemas.openxmlformats.org/officeDocument/2006/relationships/hyperlink" Target="https://www.cochranelibrary.com/cdsr/doi/10.1002/14651858.CD013705.pub2/full#CD013705-sec-0008" TargetMode="External"/><Relationship Id="rId5" Type="http://schemas.openxmlformats.org/officeDocument/2006/relationships/hyperlink" Target="https://extranet.who.int/pqweb/vitro-diagnostics/coronavirus-disease-covid-19-pandemic-%E2%80%94-emergency-use-listing-procedure-eul-open" TargetMode="External"/><Relationship Id="rId4" Type="http://schemas.openxmlformats.org/officeDocument/2006/relationships/hyperlink" Target="https://www.finddx.org/covid-19/pipelin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03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4213184"/>
            <a:ext cx="4477512" cy="2272960"/>
          </a:xfrm>
        </p:spPr>
        <p:txBody>
          <a:bodyPr>
            <a:normAutofit/>
          </a:bodyPr>
          <a:lstStyle/>
          <a:p>
            <a:r>
              <a:rPr lang="ru-RU" sz="3600" dirty="0"/>
              <a:t>Стратегии тестирования на вирус SARS-CoV-2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2503" y="159407"/>
            <a:ext cx="1917098" cy="67184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930A43C-EA06-4F39-9BF2-4983208ED5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600" y="57600"/>
            <a:ext cx="2970769" cy="8784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5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942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</a:pPr>
            <a:r>
              <a:rPr lang="ru-RU"/>
              <a:t>Общие рекомендации по использованию ДЭТ на антигены вируса SARS-CoV-2 (2)</a:t>
            </a:r>
          </a:p>
        </p:txBody>
      </p:sp>
      <p:sp>
        <p:nvSpPr>
          <p:cNvPr id="162" name="Google Shape;162;p5"/>
          <p:cNvSpPr txBox="1">
            <a:spLocks noGrp="1"/>
          </p:cNvSpPr>
          <p:nvPr>
            <p:ph type="sldNum" idx="12"/>
          </p:nvPr>
        </p:nvSpPr>
        <p:spPr>
          <a:xfrm>
            <a:off x="11353799" y="6311900"/>
            <a:ext cx="510252" cy="575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000" b="0" i="0" u="none" strike="noStrike" kern="0" cap="none" spc="0" normalizeH="0" baseline="0" noProof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10</a:t>
            </a:fld>
            <a:endParaRPr kumimoji="0" lang="en-US" sz="1000" b="0" i="0" u="none" strike="noStrike" kern="0" cap="none" spc="0" normalizeH="0" baseline="0" noProof="0">
              <a:ln>
                <a:noFill/>
              </a:ln>
              <a:solidFill>
                <a:srgbClr val="424242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5" name="Google Shape;165;p5"/>
          <p:cNvSpPr txBox="1">
            <a:spLocks noGrp="1"/>
          </p:cNvSpPr>
          <p:nvPr>
            <p:ph type="ftr" idx="11"/>
          </p:nvPr>
        </p:nvSpPr>
        <p:spPr>
          <a:xfrm>
            <a:off x="838200" y="6356350"/>
            <a:ext cx="9195816" cy="501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ru-RU" sz="1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Курс «Диагностический экспресс-тест на антигены вируса SARS-CoV-2» v3.0 | Стратегии тестирования на вирус SARS-CoV-2</a:t>
            </a:r>
          </a:p>
        </p:txBody>
      </p:sp>
      <p:sp>
        <p:nvSpPr>
          <p:cNvPr id="14" name="Google Shape;124;p4">
            <a:extLst>
              <a:ext uri="{FF2B5EF4-FFF2-40B4-BE49-F238E27FC236}">
                <a16:creationId xmlns:a16="http://schemas.microsoft.com/office/drawing/2014/main" id="{6F5B379C-3A06-416C-B290-0EEDE6793CF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26730" y="1882302"/>
            <a:ext cx="8162686" cy="2347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90033"/>
              </a:buClr>
              <a:buSzPts val="2400"/>
              <a:buFont typeface="Noto Sans Symbols"/>
              <a:buChar char="▪"/>
            </a:pPr>
            <a:r>
              <a:rPr lang="ru-RU" sz="1800" dirty="0">
                <a:solidFill>
                  <a:srgbClr val="2E2D2D"/>
                </a:solidFill>
                <a:sym typeface="Arial"/>
              </a:rPr>
              <a:t>Наибольшая надежность достигается в районах с непрерывным массовым распространением вируса (≥ 5% положительных результатов теста). </a:t>
            </a:r>
          </a:p>
          <a:p>
            <a:pPr marL="228600" indent="-228600">
              <a:lnSpc>
                <a:spcPct val="90000"/>
              </a:lnSpc>
              <a:spcBef>
                <a:spcPts val="0"/>
              </a:spcBef>
              <a:buClr>
                <a:srgbClr val="990033"/>
              </a:buClr>
              <a:buSzPts val="2400"/>
              <a:buFont typeface="Noto Sans Symbols"/>
              <a:buChar char="▪"/>
            </a:pPr>
            <a:r>
              <a:rPr lang="ru-RU" sz="1800" dirty="0"/>
              <a:t>В районах, характеризующихся низкой скоростью или отсутствием передачи инфекции, прогностическая ценность положительного результата (</a:t>
            </a:r>
            <a:r>
              <a:rPr lang="ru-RU" sz="1800" dirty="0" err="1"/>
              <a:t>PPV</a:t>
            </a:r>
            <a:r>
              <a:rPr lang="ru-RU" sz="1800" dirty="0"/>
              <a:t>*) </a:t>
            </a:r>
            <a:r>
              <a:rPr lang="ru-RU" sz="1800" dirty="0" err="1"/>
              <a:t>ДЭТ</a:t>
            </a:r>
            <a:r>
              <a:rPr lang="ru-RU" sz="1800" dirty="0"/>
              <a:t> на антигены вируса SARS-CoV-2 будет низкой, что означает вероятность получения большого числа ложноположительных результатов.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90033"/>
              </a:buClr>
              <a:buSzPts val="2400"/>
              <a:buFont typeface="Noto Sans Symbols"/>
              <a:buChar char="▪"/>
            </a:pPr>
            <a:r>
              <a:rPr lang="ru-RU" sz="1800" dirty="0">
                <a:solidFill>
                  <a:srgbClr val="2E2D2D"/>
                </a:solidFill>
                <a:sym typeface="Arial"/>
              </a:rPr>
              <a:t>В таких районах для проведения первоочередного тестирования рекомендуется применение ТАНК.</a:t>
            </a:r>
          </a:p>
          <a:p>
            <a:pPr marL="228600" indent="-228600">
              <a:lnSpc>
                <a:spcPct val="90000"/>
              </a:lnSpc>
              <a:spcBef>
                <a:spcPts val="0"/>
              </a:spcBef>
              <a:buClr>
                <a:srgbClr val="990033"/>
              </a:buClr>
              <a:buSzPts val="2400"/>
              <a:buFont typeface="Noto Sans Symbols"/>
              <a:buChar char="▪"/>
            </a:pPr>
            <a:r>
              <a:rPr lang="ru-RU" sz="1800" dirty="0">
                <a:solidFill>
                  <a:srgbClr val="2E2D2D"/>
                </a:solidFill>
                <a:sym typeface="Arial"/>
              </a:rPr>
              <a:t>В </a:t>
            </a:r>
            <a:r>
              <a:rPr lang="ru-RU" sz="1800" dirty="0">
                <a:sym typeface="Arial"/>
              </a:rPr>
              <a:t>качестве </a:t>
            </a:r>
            <a:r>
              <a:rPr lang="ru-RU" sz="1800" dirty="0">
                <a:solidFill>
                  <a:srgbClr val="2E2D2D"/>
                </a:solidFill>
                <a:sym typeface="Arial"/>
              </a:rPr>
              <a:t>возможного средства тестирования должны рассматриваться только </a:t>
            </a:r>
            <a:r>
              <a:rPr lang="ru-RU" sz="1800" dirty="0" err="1">
                <a:solidFill>
                  <a:srgbClr val="2E2D2D"/>
                </a:solidFill>
                <a:sym typeface="Arial"/>
              </a:rPr>
              <a:t>ДЭТ</a:t>
            </a:r>
            <a:r>
              <a:rPr lang="ru-RU" sz="1800" dirty="0">
                <a:solidFill>
                  <a:srgbClr val="2E2D2D"/>
                </a:solidFill>
                <a:sym typeface="Arial"/>
              </a:rPr>
              <a:t> на антигены вируса SARS-CoV-2, соответствующие рекомендованным критериям эффективности</a:t>
            </a:r>
            <a:r>
              <a:rPr lang="ru-RU" sz="1800" dirty="0">
                <a:solidFill>
                  <a:srgbClr val="2E2D2D"/>
                </a:solidFill>
              </a:rPr>
              <a:t> </a:t>
            </a:r>
            <a:r>
              <a:rPr lang="ru-RU" sz="1800" dirty="0">
                <a:solidFill>
                  <a:srgbClr val="2E2D2D"/>
                </a:solidFill>
                <a:sym typeface="Arial"/>
              </a:rPr>
              <a:t>(чувствительность ≥ 80% и специфичность ≥97%).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ts val="1800"/>
              <a:buNone/>
            </a:pPr>
            <a:r>
              <a:rPr lang="ru-RU" sz="1200" dirty="0"/>
              <a:t>*</a:t>
            </a:r>
            <a:r>
              <a:rPr lang="ru-RU" sz="1200" dirty="0" err="1"/>
              <a:t>PPV</a:t>
            </a:r>
            <a:r>
              <a:rPr lang="ru-RU" sz="1200" dirty="0"/>
              <a:t> представляет собой вероятность того, что у лица, получившего положительный результат теста, есть заболевание </a:t>
            </a:r>
          </a:p>
          <a:p>
            <a:pPr marL="0" lvl="0" indent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lang="en-US" dirty="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pic>
        <p:nvPicPr>
          <p:cNvPr id="15" name="Google Shape;125;p4">
            <a:extLst>
              <a:ext uri="{FF2B5EF4-FFF2-40B4-BE49-F238E27FC236}">
                <a16:creationId xmlns:a16="http://schemas.microsoft.com/office/drawing/2014/main" id="{BA0F170C-649A-479B-B758-ACB93C7D9EC6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934777" y="1887166"/>
            <a:ext cx="3065984" cy="3083668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29;p4">
            <a:extLst>
              <a:ext uri="{FF2B5EF4-FFF2-40B4-BE49-F238E27FC236}">
                <a16:creationId xmlns:a16="http://schemas.microsoft.com/office/drawing/2014/main" id="{C09675CC-07C1-4A53-AAEB-A4FC020415A9}"/>
              </a:ext>
            </a:extLst>
          </p:cNvPr>
          <p:cNvSpPr txBox="1"/>
          <p:nvPr/>
        </p:nvSpPr>
        <p:spPr>
          <a:xfrm>
            <a:off x="295276" y="5908222"/>
            <a:ext cx="11370128" cy="415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050" b="0" i="0" u="none" strike="noStrike" kern="0" cap="none" spc="0" normalizeH="0" baseline="0" noProof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Определение антигенов в диагностике инфекции, вызванной вирусом SARS-CoV-2. Временные рекомендации. 6 октября 2021 г. Женева: Всемирная организация здравоохранения. </a:t>
            </a:r>
            <a:r>
              <a:rPr kumimoji="0" lang="ru-RU" sz="1050" b="0" i="0" u="sng" strike="noStrike" kern="0" cap="none" spc="0" normalizeH="0" baseline="0" noProof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https://apps.who.int/iris/handle/10665/347060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9196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5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942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</a:pPr>
            <a:r>
              <a:rPr lang="ru-RU"/>
              <a:t>Общие рекомендации по использованию ДЭТ на антигены вируса SARS-CoV-2 (3)</a:t>
            </a:r>
          </a:p>
        </p:txBody>
      </p:sp>
      <p:sp>
        <p:nvSpPr>
          <p:cNvPr id="162" name="Google Shape;162;p5"/>
          <p:cNvSpPr txBox="1">
            <a:spLocks noGrp="1"/>
          </p:cNvSpPr>
          <p:nvPr>
            <p:ph type="sldNum" idx="12"/>
          </p:nvPr>
        </p:nvSpPr>
        <p:spPr>
          <a:xfrm>
            <a:off x="11353799" y="6311900"/>
            <a:ext cx="510252" cy="575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000" b="0" i="0" u="none" strike="noStrike" kern="0" cap="none" spc="0" normalizeH="0" baseline="0" noProof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11</a:t>
            </a:fld>
            <a:endParaRPr kumimoji="0" lang="en-US" sz="1000" b="0" i="0" u="none" strike="noStrike" kern="0" cap="none" spc="0" normalizeH="0" baseline="0" noProof="0">
              <a:ln>
                <a:noFill/>
              </a:ln>
              <a:solidFill>
                <a:srgbClr val="424242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5" name="Google Shape;165;p5"/>
          <p:cNvSpPr txBox="1">
            <a:spLocks noGrp="1"/>
          </p:cNvSpPr>
          <p:nvPr>
            <p:ph type="ftr" idx="11"/>
          </p:nvPr>
        </p:nvSpPr>
        <p:spPr>
          <a:xfrm>
            <a:off x="838200" y="6356350"/>
            <a:ext cx="9642002" cy="501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ru-RU" sz="1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Курс «Диагностический экспресс-тест на антигены вируса SARS-CoV-2» v3.0 | Стратегии тестирования на вирус SARS-CoV-2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AF7429D3-E4BF-2587-1935-C0C01F49FAA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-281" b="28528"/>
          <a:stretch/>
        </p:blipFill>
        <p:spPr>
          <a:xfrm>
            <a:off x="9299445" y="1938507"/>
            <a:ext cx="2806534" cy="3696684"/>
          </a:xfrm>
          <a:prstGeom prst="rect">
            <a:avLst/>
          </a:prstGeom>
        </p:spPr>
      </p:pic>
      <p:sp>
        <p:nvSpPr>
          <p:cNvPr id="14" name="Google Shape;124;p4">
            <a:extLst>
              <a:ext uri="{FF2B5EF4-FFF2-40B4-BE49-F238E27FC236}">
                <a16:creationId xmlns:a16="http://schemas.microsoft.com/office/drawing/2014/main" id="{6F5B379C-3A06-416C-B290-0EEDE6793CF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11598" y="1620974"/>
            <a:ext cx="9642002" cy="425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indent="-228600">
              <a:lnSpc>
                <a:spcPct val="90000"/>
              </a:lnSpc>
              <a:spcBef>
                <a:spcPts val="0"/>
              </a:spcBef>
              <a:buClr>
                <a:srgbClr val="0087BC"/>
              </a:buClr>
              <a:buSzPts val="2400"/>
              <a:buFont typeface="Noto Sans Symbols,Sans-Serif"/>
              <a:buChar char="▪"/>
            </a:pPr>
            <a:r>
              <a:rPr lang="ru-RU" dirty="0"/>
              <a:t>Целевые группы населения:</a:t>
            </a:r>
          </a:p>
          <a:p>
            <a:pPr marL="800100" lvl="1">
              <a:lnSpc>
                <a:spcPct val="90000"/>
              </a:lnSpc>
              <a:buClr>
                <a:srgbClr val="0087BC"/>
              </a:buClr>
              <a:buSzPts val="2400"/>
            </a:pPr>
            <a:r>
              <a:rPr lang="ru-RU" dirty="0"/>
              <a:t>лица с симптомами инфекции в течение первых 5–7 дней с момента возникновения симптомов заболевания</a:t>
            </a:r>
          </a:p>
          <a:p>
            <a:pPr marL="800100" lvl="1">
              <a:lnSpc>
                <a:spcPct val="90000"/>
              </a:lnSpc>
              <a:buClr>
                <a:srgbClr val="0087BC"/>
              </a:buClr>
              <a:buSzPts val="2400"/>
            </a:pPr>
            <a:r>
              <a:rPr lang="ru-RU" dirty="0"/>
              <a:t>лица без симптомов инфекции: только контактные лица или вероятные случаи заболевания, а также медицинские работники с высоким риском инфицирования</a:t>
            </a:r>
          </a:p>
          <a:p>
            <a:pPr marL="800100" lvl="1">
              <a:lnSpc>
                <a:spcPct val="90000"/>
              </a:lnSpc>
              <a:buClr>
                <a:srgbClr val="0087BC"/>
              </a:buClr>
              <a:buSzPts val="2400"/>
            </a:pPr>
            <a:r>
              <a:rPr lang="ru-RU" dirty="0"/>
              <a:t>лица с подозрением на COVID-19 при расследовании вспышек заболевания.</a:t>
            </a:r>
          </a:p>
          <a:p>
            <a:pPr marL="228600" indent="-228600">
              <a:lnSpc>
                <a:spcPct val="90000"/>
              </a:lnSpc>
              <a:buClr>
                <a:srgbClr val="0087BC"/>
              </a:buClr>
              <a:buSzPts val="2400"/>
              <a:buFont typeface="Noto Sans Symbols,Sans-Serif"/>
              <a:buChar char="▪"/>
            </a:pPr>
            <a:r>
              <a:rPr lang="ru-RU" dirty="0"/>
              <a:t>Применяется обученными операторами в строгом соответствии с инструкцией производителя по использованию теста</a:t>
            </a:r>
          </a:p>
          <a:p>
            <a:pPr marL="228600" indent="-228600">
              <a:lnSpc>
                <a:spcPct val="90000"/>
              </a:lnSpc>
              <a:buClr>
                <a:srgbClr val="0087BC"/>
              </a:buClr>
              <a:buSzPts val="2400"/>
              <a:buFont typeface="Noto Sans Symbols,Sans-Serif"/>
              <a:buChar char="▪"/>
            </a:pPr>
            <a:r>
              <a:rPr lang="ru-RU" dirty="0"/>
              <a:t>При условии их правильного применения и интерпретации результатов </a:t>
            </a:r>
            <a:r>
              <a:rPr lang="ru-RU" dirty="0" err="1"/>
              <a:t>ДЭТ</a:t>
            </a:r>
            <a:r>
              <a:rPr lang="ru-RU" dirty="0"/>
              <a:t> на антигены вируса SARS-CoV-2 могут быть более выгодным решением в сравнении с ТАНК при тестировании лиц с симптомами заболевания</a:t>
            </a:r>
          </a:p>
          <a:p>
            <a:pPr marL="228600" indent="-228600">
              <a:lnSpc>
                <a:spcPct val="90000"/>
              </a:lnSpc>
              <a:buClr>
                <a:srgbClr val="0087BC"/>
              </a:buClr>
              <a:buSzPts val="2400"/>
              <a:buFont typeface="Noto Sans Symbols,Sans-Serif"/>
              <a:buChar char="▪"/>
            </a:pPr>
            <a:r>
              <a:rPr lang="ru-RU" dirty="0" err="1"/>
              <a:t>ДЭТ</a:t>
            </a:r>
            <a:r>
              <a:rPr lang="ru-RU" dirty="0"/>
              <a:t> на антигены вируса SARS-CoV-2 могут применяться наряду с тестированием на лихорадочные заболевания и заболевания легких в рамках двустороннего тестирования   </a:t>
            </a:r>
          </a:p>
          <a:p>
            <a:pPr marL="0" indent="0">
              <a:lnSpc>
                <a:spcPct val="90000"/>
              </a:lnSpc>
              <a:buClr>
                <a:srgbClr val="0087BC"/>
              </a:buClr>
              <a:buSzPts val="1800"/>
              <a:buNone/>
            </a:pPr>
            <a:endParaRPr lang="en-US" dirty="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792722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5"/>
          <p:cNvSpPr txBox="1">
            <a:spLocks noGrp="1"/>
          </p:cNvSpPr>
          <p:nvPr>
            <p:ph type="title"/>
          </p:nvPr>
        </p:nvSpPr>
        <p:spPr>
          <a:xfrm>
            <a:off x="737558" y="135088"/>
            <a:ext cx="10515600" cy="942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</a:pPr>
            <a:r>
              <a:rPr lang="ru-RU"/>
              <a:t>Когда использовать ДЭТ на антигены вируса SARS-CoV-21: обзор</a:t>
            </a:r>
          </a:p>
        </p:txBody>
      </p:sp>
      <p:sp>
        <p:nvSpPr>
          <p:cNvPr id="162" name="Google Shape;162;p5"/>
          <p:cNvSpPr txBox="1">
            <a:spLocks noGrp="1"/>
          </p:cNvSpPr>
          <p:nvPr>
            <p:ph type="sldNum" idx="12"/>
          </p:nvPr>
        </p:nvSpPr>
        <p:spPr>
          <a:xfrm>
            <a:off x="11353799" y="6311900"/>
            <a:ext cx="510252" cy="575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000" b="0" i="0" u="none" strike="noStrike" kern="0" cap="none" spc="0" normalizeH="0" baseline="0" noProof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12</a:t>
            </a:fld>
            <a:endParaRPr kumimoji="0" lang="en-US" sz="1000" b="0" i="0" u="none" strike="noStrike" kern="0" cap="none" spc="0" normalizeH="0" baseline="0" noProof="0">
              <a:ln>
                <a:noFill/>
              </a:ln>
              <a:solidFill>
                <a:srgbClr val="424242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5" name="Google Shape;165;p5"/>
          <p:cNvSpPr txBox="1">
            <a:spLocks noGrp="1"/>
          </p:cNvSpPr>
          <p:nvPr>
            <p:ph type="ftr" idx="11"/>
          </p:nvPr>
        </p:nvSpPr>
        <p:spPr>
          <a:xfrm>
            <a:off x="838200" y="6356350"/>
            <a:ext cx="9622536" cy="501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ru-RU" sz="10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Курс «Диагностический экспресс-тест на антигены вируса SARS-CoV-2» v3.0 | Стратегии тестирования на вирус SARS-CoV-2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59C85A0-44E1-42EC-AB7B-7466B7A3DBCE}"/>
              </a:ext>
            </a:extLst>
          </p:cNvPr>
          <p:cNvSpPr txBox="1"/>
          <p:nvPr/>
        </p:nvSpPr>
        <p:spPr>
          <a:xfrm>
            <a:off x="737170" y="3275937"/>
            <a:ext cx="7988948" cy="181588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+mj-lt"/>
              <a:buAutoNum type="arabicPeriod"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424242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+mj-lt"/>
              <a:buAutoNum type="arabicPeriod"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424242"/>
              </a:solidFill>
              <a:effectLst/>
              <a:uLnTx/>
              <a:uFillTx/>
              <a:latin typeface="Arial" panose="020B0604020202020204" pitchFamily="34" charset="0"/>
              <a:cs typeface="Arial"/>
              <a:sym typeface="Arial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+mj-lt"/>
              <a:buAutoNum type="arabicPeriod"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424242"/>
              </a:solidFill>
              <a:effectLst/>
              <a:uLnTx/>
              <a:uFillTx/>
              <a:latin typeface="Arial" panose="020B0604020202020204" pitchFamily="34" charset="0"/>
              <a:cs typeface="Arial"/>
              <a:sym typeface="Arial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+mj-lt"/>
              <a:buAutoNum type="arabicPeriod"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424242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+mj-lt"/>
              <a:buAutoNum type="arabicPeriod"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424242"/>
              </a:solidFill>
              <a:effectLst/>
              <a:uLnTx/>
              <a:uFillTx/>
              <a:latin typeface="Arial" panose="020B0604020202020204" pitchFamily="34" charset="0"/>
              <a:cs typeface="Arial"/>
              <a:sym typeface="Arial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+mj-lt"/>
              <a:buAutoNum type="arabicPeriod"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424242"/>
              </a:solidFill>
              <a:effectLst/>
              <a:uLnTx/>
              <a:uFillTx/>
              <a:latin typeface="Arial" panose="020B0604020202020204" pitchFamily="34" charset="0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+mj-lt"/>
              <a:buAutoNum type="arabicPeriod"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424242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AutoNum type="arabicPeriod"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B491C75-8721-B5E1-38E9-29C33EB7AC3E}"/>
              </a:ext>
            </a:extLst>
          </p:cNvPr>
          <p:cNvSpPr txBox="1"/>
          <p:nvPr/>
        </p:nvSpPr>
        <p:spPr>
          <a:xfrm>
            <a:off x="641075" y="1552161"/>
            <a:ext cx="2776330" cy="116955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1. Для реагирования на предполагаемые вспышки в учреждениях или полузакрытых коллективах, когда молекулярное тестирование ТАНК недоступно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6F0F027-0132-3140-03F9-BD0022FD220C}"/>
              </a:ext>
            </a:extLst>
          </p:cNvPr>
          <p:cNvSpPr txBox="1"/>
          <p:nvPr/>
        </p:nvSpPr>
        <p:spPr>
          <a:xfrm>
            <a:off x="3970682" y="1552161"/>
            <a:ext cx="3322982" cy="7386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2. Для содействия расследованию вспышек (например, в школах, домах-интернатах, учреждениях долговременного ухода, на рабочих местах и т. п.)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97195A1-CA3E-C164-2648-0D42B931CC82}"/>
              </a:ext>
            </a:extLst>
          </p:cNvPr>
          <p:cNvSpPr txBox="1"/>
          <p:nvPr/>
        </p:nvSpPr>
        <p:spPr>
          <a:xfrm>
            <a:off x="7788965" y="1552161"/>
            <a:ext cx="3256721" cy="138499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3. Для мониторинга динамики заболеваемости COVID-19 в коллективах, особенно среди работников жизненно важных отраслей экономики и работников здравоохранения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47266BA-B32B-0D02-F661-738ECA301ADE}"/>
              </a:ext>
            </a:extLst>
          </p:cNvPr>
          <p:cNvSpPr txBox="1"/>
          <p:nvPr/>
        </p:nvSpPr>
        <p:spPr>
          <a:xfrm>
            <a:off x="641074" y="3482008"/>
            <a:ext cx="3064652" cy="116955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4. Для выявления лиц с положительными результатами тестирования в учреждениях здравоохранения и в популяциях с широкой циркуляцией вируса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07AFFA4-6609-2884-BDDA-DFD5AAE4CAC1}"/>
              </a:ext>
            </a:extLst>
          </p:cNvPr>
          <p:cNvSpPr txBox="1"/>
          <p:nvPr/>
        </p:nvSpPr>
        <p:spPr>
          <a:xfrm>
            <a:off x="7788965" y="3482009"/>
            <a:ext cx="3231873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6. Для тестирования контактных лиц без симптомов, даже если ДЭТ на антигены SARS-CoV-2 не были утверждены для такого вида использования 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E7F8D97-1FBD-D921-B980-2D837E8C10D7}"/>
              </a:ext>
            </a:extLst>
          </p:cNvPr>
          <p:cNvSpPr txBox="1"/>
          <p:nvPr/>
        </p:nvSpPr>
        <p:spPr>
          <a:xfrm>
            <a:off x="3970683" y="3482010"/>
            <a:ext cx="3024809" cy="7386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5. В</a:t>
            </a:r>
            <a:r>
              <a:rPr kumimoji="0" lang="ru-RU" sz="1400" b="0" i="0" u="none" strike="noStrike" kern="0" cap="none" spc="0" normalizeH="0" baseline="0" noProof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случаях, когда результат теста не повлияет на ведение пациента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D8AAA72-0174-971F-7706-D6593B91F6A9}"/>
              </a:ext>
            </a:extLst>
          </p:cNvPr>
          <p:cNvSpPr txBox="1"/>
          <p:nvPr/>
        </p:nvSpPr>
        <p:spPr>
          <a:xfrm>
            <a:off x="644815" y="5094980"/>
            <a:ext cx="274320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7. </a:t>
            </a:r>
            <a:r>
              <a:rPr kumimoji="0" lang="ru-RU" sz="1400" b="0" i="0" u="none" strike="noStrike" kern="0" cap="none" spc="0" normalizeH="0" baseline="0" noProof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В целях скрининга в аэропортах или пунктах пересечения границы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089806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5"/>
          <p:cNvSpPr txBox="1">
            <a:spLocks noGrp="1"/>
          </p:cNvSpPr>
          <p:nvPr>
            <p:ph type="title"/>
          </p:nvPr>
        </p:nvSpPr>
        <p:spPr>
          <a:xfrm>
            <a:off x="737558" y="135088"/>
            <a:ext cx="10515600" cy="942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</a:pPr>
            <a:r>
              <a:rPr lang="ru-RU"/>
              <a:t>Когда использовать ДЭТ на антигены вируса SARS-CoV-21: обзор</a:t>
            </a:r>
          </a:p>
        </p:txBody>
      </p:sp>
      <p:sp>
        <p:nvSpPr>
          <p:cNvPr id="162" name="Google Shape;162;p5"/>
          <p:cNvSpPr txBox="1">
            <a:spLocks noGrp="1"/>
          </p:cNvSpPr>
          <p:nvPr>
            <p:ph type="sldNum" idx="12"/>
          </p:nvPr>
        </p:nvSpPr>
        <p:spPr>
          <a:xfrm>
            <a:off x="11353799" y="6311900"/>
            <a:ext cx="510252" cy="575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000" b="0" i="0" u="none" strike="noStrike" kern="0" cap="none" spc="0" normalizeH="0" baseline="0" noProof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13</a:t>
            </a:fld>
            <a:endParaRPr kumimoji="0" lang="en-US" sz="1000" b="0" i="0" u="none" strike="noStrike" kern="0" cap="none" spc="0" normalizeH="0" baseline="0" noProof="0">
              <a:ln>
                <a:noFill/>
              </a:ln>
              <a:solidFill>
                <a:srgbClr val="424242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5" name="Google Shape;165;p5"/>
          <p:cNvSpPr txBox="1">
            <a:spLocks noGrp="1"/>
          </p:cNvSpPr>
          <p:nvPr>
            <p:ph type="ftr" idx="11"/>
          </p:nvPr>
        </p:nvSpPr>
        <p:spPr>
          <a:xfrm>
            <a:off x="838200" y="6356350"/>
            <a:ext cx="8891336" cy="501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ru-RU" sz="10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Курс «Диагностический экспресс-тест на антигены вируса SARS-CoV-2» v3.0 | Стратегии тестирования на вирус SARS-CoV-2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59C85A0-44E1-42EC-AB7B-7466B7A3DBCE}"/>
              </a:ext>
            </a:extLst>
          </p:cNvPr>
          <p:cNvSpPr txBox="1"/>
          <p:nvPr/>
        </p:nvSpPr>
        <p:spPr>
          <a:xfrm>
            <a:off x="737170" y="3275937"/>
            <a:ext cx="7988948" cy="181588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+mj-lt"/>
              <a:buAutoNum type="arabicPeriod"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424242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+mj-lt"/>
              <a:buAutoNum type="arabicPeriod"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424242"/>
              </a:solidFill>
              <a:effectLst/>
              <a:uLnTx/>
              <a:uFillTx/>
              <a:latin typeface="Arial" panose="020B0604020202020204" pitchFamily="34" charset="0"/>
              <a:cs typeface="Arial"/>
              <a:sym typeface="Arial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+mj-lt"/>
              <a:buAutoNum type="arabicPeriod"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424242"/>
              </a:solidFill>
              <a:effectLst/>
              <a:uLnTx/>
              <a:uFillTx/>
              <a:latin typeface="Arial" panose="020B0604020202020204" pitchFamily="34" charset="0"/>
              <a:cs typeface="Arial"/>
              <a:sym typeface="Arial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+mj-lt"/>
              <a:buAutoNum type="arabicPeriod"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424242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+mj-lt"/>
              <a:buAutoNum type="arabicPeriod"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424242"/>
              </a:solidFill>
              <a:effectLst/>
              <a:uLnTx/>
              <a:uFillTx/>
              <a:latin typeface="Arial" panose="020B0604020202020204" pitchFamily="34" charset="0"/>
              <a:cs typeface="Arial"/>
              <a:sym typeface="Arial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+mj-lt"/>
              <a:buAutoNum type="arabicPeriod"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424242"/>
              </a:solidFill>
              <a:effectLst/>
              <a:uLnTx/>
              <a:uFillTx/>
              <a:latin typeface="Arial" panose="020B0604020202020204" pitchFamily="34" charset="0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+mj-lt"/>
              <a:buAutoNum type="arabicPeriod"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424242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AutoNum type="arabicPeriod"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B491C75-8721-B5E1-38E9-29C33EB7AC3E}"/>
              </a:ext>
            </a:extLst>
          </p:cNvPr>
          <p:cNvSpPr txBox="1"/>
          <p:nvPr/>
        </p:nvSpPr>
        <p:spPr>
          <a:xfrm>
            <a:off x="641075" y="1552161"/>
            <a:ext cx="2776330" cy="116955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1. Для реагирования на предполагаемые вспышки в учреждениях или полузакрытых коллективах, когда молекулярное тестирование ТАНК недоступно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6F0F027-0132-3140-03F9-BD0022FD220C}"/>
              </a:ext>
            </a:extLst>
          </p:cNvPr>
          <p:cNvSpPr txBox="1"/>
          <p:nvPr/>
        </p:nvSpPr>
        <p:spPr>
          <a:xfrm>
            <a:off x="3970682" y="1552161"/>
            <a:ext cx="3322982" cy="7386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2. Для содействия расследованию вспышек (например, в школах, домах-интернатах, учреждениях долговременного ухода, на рабочих местах и т. п.)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97195A1-CA3E-C164-2648-0D42B931CC82}"/>
              </a:ext>
            </a:extLst>
          </p:cNvPr>
          <p:cNvSpPr txBox="1"/>
          <p:nvPr/>
        </p:nvSpPr>
        <p:spPr>
          <a:xfrm>
            <a:off x="7788965" y="1552161"/>
            <a:ext cx="3256721" cy="138499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3. Для мониторинга динамики заболеваемости COVID-19 в коллективах, особенно среди работников жизненно важных отраслей </a:t>
            </a:r>
            <a:r>
              <a:rPr kumimoji="0" lang="ru-RU" sz="1400" b="0" i="0" u="none" strike="noStrike" kern="0" cap="none" spc="0" normalizeH="0" baseline="0" noProof="0" dirty="0" err="1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экономикии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работников здравоохранения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47266BA-B32B-0D02-F661-738ECA301ADE}"/>
              </a:ext>
            </a:extLst>
          </p:cNvPr>
          <p:cNvSpPr txBox="1"/>
          <p:nvPr/>
        </p:nvSpPr>
        <p:spPr>
          <a:xfrm>
            <a:off x="641073" y="3482008"/>
            <a:ext cx="3160905" cy="116955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4. Для выявления лиц с положительными результатами тестирования в учреждениях здравоохранения ли в популяциях с широкой циркуляцией вируса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07AFFA4-6609-2884-BDDA-DFD5AAE4CAC1}"/>
              </a:ext>
            </a:extLst>
          </p:cNvPr>
          <p:cNvSpPr txBox="1"/>
          <p:nvPr/>
        </p:nvSpPr>
        <p:spPr>
          <a:xfrm>
            <a:off x="7788965" y="3482009"/>
            <a:ext cx="3231873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6. Для тестирования контактных лиц без симптомов, даже если ДЭТ на антигены SARS-CoV-2 не были утверждены для такого вида использования 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E7F8D97-1FBD-D921-B980-2D837E8C10D7}"/>
              </a:ext>
            </a:extLst>
          </p:cNvPr>
          <p:cNvSpPr txBox="1"/>
          <p:nvPr/>
        </p:nvSpPr>
        <p:spPr>
          <a:xfrm>
            <a:off x="3970683" y="3482010"/>
            <a:ext cx="3024809" cy="7386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5. В</a:t>
            </a:r>
            <a:r>
              <a:rPr kumimoji="0" lang="ru-RU" sz="1400" b="0" i="0" u="none" strike="noStrike" kern="0" cap="none" spc="0" normalizeH="0" baseline="0" noProof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случаях, когда результат теста не повлияет на ведение пациента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D8AAA72-0174-971F-7706-D6593B91F6A9}"/>
              </a:ext>
            </a:extLst>
          </p:cNvPr>
          <p:cNvSpPr txBox="1"/>
          <p:nvPr/>
        </p:nvSpPr>
        <p:spPr>
          <a:xfrm>
            <a:off x="644815" y="5094980"/>
            <a:ext cx="274320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7. </a:t>
            </a:r>
            <a:r>
              <a:rPr kumimoji="0" lang="ru-RU" sz="1400" b="0" i="0" u="none" strike="noStrike" kern="0" cap="none" spc="0" normalizeH="0" baseline="0" noProof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В целях скрининга в аэропортах или пунктах пересечения границы </a:t>
            </a:r>
          </a:p>
        </p:txBody>
      </p:sp>
      <p:pic>
        <p:nvPicPr>
          <p:cNvPr id="10" name="Graphic 20" descr="Tick with solid fill">
            <a:extLst>
              <a:ext uri="{FF2B5EF4-FFF2-40B4-BE49-F238E27FC236}">
                <a16:creationId xmlns:a16="http://schemas.microsoft.com/office/drawing/2014/main" id="{647311B0-268A-338B-AA38-F87C982FEA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53401" y="2917337"/>
            <a:ext cx="650319" cy="644503"/>
          </a:xfrm>
          <a:prstGeom prst="rect">
            <a:avLst/>
          </a:prstGeom>
        </p:spPr>
      </p:pic>
      <p:pic>
        <p:nvPicPr>
          <p:cNvPr id="11" name="Graphic 20" descr="Tick with solid fill">
            <a:extLst>
              <a:ext uri="{FF2B5EF4-FFF2-40B4-BE49-F238E27FC236}">
                <a16:creationId xmlns:a16="http://schemas.microsoft.com/office/drawing/2014/main" id="{2AC81182-CE27-3E93-DFE9-0D53F8C7DC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53400" y="4539672"/>
            <a:ext cx="650319" cy="644503"/>
          </a:xfrm>
          <a:prstGeom prst="rect">
            <a:avLst/>
          </a:prstGeom>
        </p:spPr>
      </p:pic>
      <p:pic>
        <p:nvPicPr>
          <p:cNvPr id="12" name="Graphic 20" descr="Tick with solid fill">
            <a:extLst>
              <a:ext uri="{FF2B5EF4-FFF2-40B4-BE49-F238E27FC236}">
                <a16:creationId xmlns:a16="http://schemas.microsoft.com/office/drawing/2014/main" id="{5D20AAF6-F6CF-13E8-9260-45683060EC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090851" y="4545489"/>
            <a:ext cx="650319" cy="644503"/>
          </a:xfrm>
          <a:prstGeom prst="rect">
            <a:avLst/>
          </a:prstGeom>
        </p:spPr>
      </p:pic>
      <p:pic>
        <p:nvPicPr>
          <p:cNvPr id="14" name="Graphic 20" descr="Tick with solid fill">
            <a:extLst>
              <a:ext uri="{FF2B5EF4-FFF2-40B4-BE49-F238E27FC236}">
                <a16:creationId xmlns:a16="http://schemas.microsoft.com/office/drawing/2014/main" id="{95CE19FA-B88F-2860-01ED-76C806084C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158698" y="2917337"/>
            <a:ext cx="650319" cy="644503"/>
          </a:xfrm>
          <a:prstGeom prst="rect">
            <a:avLst/>
          </a:prstGeom>
        </p:spPr>
      </p:pic>
      <p:pic>
        <p:nvPicPr>
          <p:cNvPr id="15" name="Graphic 20" descr="Tick with solid fill">
            <a:extLst>
              <a:ext uri="{FF2B5EF4-FFF2-40B4-BE49-F238E27FC236}">
                <a16:creationId xmlns:a16="http://schemas.microsoft.com/office/drawing/2014/main" id="{77308A8F-B83F-F52A-FC1B-17DF65CAD8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079217" y="2917337"/>
            <a:ext cx="650319" cy="644503"/>
          </a:xfrm>
          <a:prstGeom prst="rect">
            <a:avLst/>
          </a:prstGeom>
        </p:spPr>
      </p:pic>
      <p:pic>
        <p:nvPicPr>
          <p:cNvPr id="17" name="Graphic 15" descr="Close with solid fill">
            <a:extLst>
              <a:ext uri="{FF2B5EF4-FFF2-40B4-BE49-F238E27FC236}">
                <a16:creationId xmlns:a16="http://schemas.microsoft.com/office/drawing/2014/main" id="{F7991B38-623A-9679-0E37-64564B28BCC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161306" y="4550020"/>
            <a:ext cx="644014" cy="644014"/>
          </a:xfrm>
          <a:prstGeom prst="rect">
            <a:avLst/>
          </a:prstGeom>
        </p:spPr>
      </p:pic>
      <p:pic>
        <p:nvPicPr>
          <p:cNvPr id="19" name="Graphic 15" descr="Close with solid fill">
            <a:extLst>
              <a:ext uri="{FF2B5EF4-FFF2-40B4-BE49-F238E27FC236}">
                <a16:creationId xmlns:a16="http://schemas.microsoft.com/office/drawing/2014/main" id="{21E5CE16-1105-5360-FD85-C0DB6CF2B8F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456008" y="5713195"/>
            <a:ext cx="644014" cy="64401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654815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983CA1-233E-8D49-BDD4-DEF8A2E61E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8142"/>
            <a:ext cx="10509455" cy="650896"/>
          </a:xfrm>
        </p:spPr>
        <p:txBody>
          <a:bodyPr/>
          <a:lstStyle/>
          <a:p>
            <a:r>
              <a:rPr lang="ru-RU"/>
              <a:t>Интерпретация результатов ДЭТ на антигены вируса SARS-CoV-2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FAE5F5-7331-9C4C-BA54-BE91D7A85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42D34DE6-22C6-0E40-B20E-F2D718CBADB2}" type="slidenum">
              <a:rPr kumimoji="0" lang="en-GB" sz="1000" b="0" i="0" u="none" strike="noStrike" kern="0" cap="none" spc="0" normalizeH="0" baseline="0" noProof="0" smtClean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14</a:t>
            </a:fld>
            <a:endParaRPr kumimoji="0" lang="en-GB" sz="1000" b="0" i="0" u="none" strike="noStrike" kern="0" cap="none" spc="0" normalizeH="0" baseline="0" noProof="0">
              <a:ln>
                <a:noFill/>
              </a:ln>
              <a:solidFill>
                <a:srgbClr val="424242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178127DE-2308-4B87-BA21-E63EC10D6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8586216" cy="50165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ru-RU" sz="1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Курс «Диагностический экспресс-тест на антигены вируса SARS-CoV-2» v3.0 | Стратегии тестирования на вирус SARS-CoV-2</a:t>
            </a:r>
          </a:p>
        </p:txBody>
      </p:sp>
      <p:sp>
        <p:nvSpPr>
          <p:cNvPr id="13" name="Google Shape;141;p5">
            <a:extLst>
              <a:ext uri="{FF2B5EF4-FFF2-40B4-BE49-F238E27FC236}">
                <a16:creationId xmlns:a16="http://schemas.microsoft.com/office/drawing/2014/main" id="{A8DB3D86-7C28-4628-8117-660A8803F84E}"/>
              </a:ext>
            </a:extLst>
          </p:cNvPr>
          <p:cNvSpPr txBox="1"/>
          <p:nvPr/>
        </p:nvSpPr>
        <p:spPr>
          <a:xfrm>
            <a:off x="268061" y="5887810"/>
            <a:ext cx="11655878" cy="415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Определение антигенов в диагностике инфекции, вызванной вирусом SARS-CoV-2. Временные рекомендации. 6 октября 2021 г. Женева: Всемирная организация здравоохранения. </a:t>
            </a:r>
            <a:r>
              <a:rPr kumimoji="0" lang="ru-RU" sz="1050" b="0" i="0" u="sng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https://apps.who.int/iris/handle/10665/347060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0D42E14-C785-18B5-69E3-23888A65F8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2079" y="1074010"/>
            <a:ext cx="9192769" cy="4738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6470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983CA1-233E-8D49-BDD4-DEF8A2E61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Алгоритм тестирования в вашей стране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37F04C-11D0-9943-B5EC-CFFD376A74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 startAt="4"/>
            </a:pPr>
            <a:endParaRPr lang="en-US"/>
          </a:p>
          <a:p>
            <a:r>
              <a:rPr lang="ru-RU"/>
              <a:t>Вставьте здесь алгоритм тестирования с использованием ДЭТ на антигены SARS-CoV-2, принятый в вашей стране 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FAE5F5-7331-9C4C-BA54-BE91D7A85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42D34DE6-22C6-0E40-B20E-F2D718CBADB2}" type="slidenum">
              <a:rPr kumimoji="0" lang="en-GB" sz="1000" b="0" i="0" u="none" strike="noStrike" kern="0" cap="none" spc="0" normalizeH="0" baseline="0" noProof="0" smtClean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15</a:t>
            </a:fld>
            <a:endParaRPr kumimoji="0" lang="en-GB" sz="1000" b="0" i="0" u="none" strike="noStrike" kern="0" cap="none" spc="0" normalizeH="0" baseline="0" noProof="0">
              <a:ln>
                <a:noFill/>
              </a:ln>
              <a:solidFill>
                <a:srgbClr val="424242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178127DE-2308-4B87-BA21-E63EC10D6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8842248" cy="50165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ru-RU" sz="1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Курс «Диагностический экспресс-тест на антигены вируса SARS-CoV-2» v3.0 | Стратегии тестирования на вирус SARS-CoV-2</a:t>
            </a:r>
          </a:p>
        </p:txBody>
      </p:sp>
      <p:grpSp>
        <p:nvGrpSpPr>
          <p:cNvPr id="12" name="Group 13">
            <a:extLst>
              <a:ext uri="{FF2B5EF4-FFF2-40B4-BE49-F238E27FC236}">
                <a16:creationId xmlns:a16="http://schemas.microsoft.com/office/drawing/2014/main" id="{2FA6358C-22B2-4EFD-95D3-4E34CF739967}"/>
              </a:ext>
            </a:extLst>
          </p:cNvPr>
          <p:cNvGrpSpPr/>
          <p:nvPr/>
        </p:nvGrpSpPr>
        <p:grpSpPr>
          <a:xfrm>
            <a:off x="7834045" y="1487327"/>
            <a:ext cx="4170721" cy="596348"/>
            <a:chOff x="7861998" y="1527451"/>
            <a:chExt cx="3950703" cy="596348"/>
          </a:xfrm>
        </p:grpSpPr>
        <p:sp>
          <p:nvSpPr>
            <p:cNvPr id="13" name="Oval 15">
              <a:extLst>
                <a:ext uri="{FF2B5EF4-FFF2-40B4-BE49-F238E27FC236}">
                  <a16:creationId xmlns:a16="http://schemas.microsoft.com/office/drawing/2014/main" id="{445A7413-309F-421F-B7A5-4EF445B485C6}"/>
                </a:ext>
              </a:extLst>
            </p:cNvPr>
            <p:cNvSpPr/>
            <p:nvPr/>
          </p:nvSpPr>
          <p:spPr>
            <a:xfrm>
              <a:off x="7861998" y="1527451"/>
              <a:ext cx="596348" cy="59634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75342BC-5957-40BA-9AAD-CC84A893D3AD}"/>
                </a:ext>
              </a:extLst>
            </p:cNvPr>
            <p:cNvSpPr txBox="1"/>
            <p:nvPr/>
          </p:nvSpPr>
          <p:spPr>
            <a:xfrm>
              <a:off x="8204600" y="1694820"/>
              <a:ext cx="3608101" cy="230832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ru-RU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Calibri" charset="0"/>
                  <a:cs typeface="Calibri" charset="0"/>
                  <a:sym typeface="Arial"/>
                </a:rPr>
                <a:t>Адаптируйте в соответствии с рекомендациями в вашей стране</a:t>
              </a:r>
            </a:p>
          </p:txBody>
        </p:sp>
        <p:pic>
          <p:nvPicPr>
            <p:cNvPr id="15" name="Graphic 17" descr="Pencil">
              <a:extLst>
                <a:ext uri="{FF2B5EF4-FFF2-40B4-BE49-F238E27FC236}">
                  <a16:creationId xmlns:a16="http://schemas.microsoft.com/office/drawing/2014/main" id="{314523CF-598F-4A5D-B45B-C3B25E8C8D9B}"/>
                </a:ext>
              </a:extLst>
            </p:cNvPr>
            <p:cNvPicPr>
              <a:picLocks noChangeAspect="1"/>
            </p:cNvPicPr>
            <p:nvPr/>
          </p:nvPicPr>
          <p:blipFill>
            <a:blip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83941" y="1649394"/>
              <a:ext cx="352462" cy="3524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846802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5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942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r>
              <a:rPr lang="ru-RU"/>
              <a:t>Интерпретация результатов ДЭТ</a:t>
            </a:r>
            <a:br>
              <a:rPr lang="ru-RU"/>
            </a:br>
            <a:endParaRPr lang="ru-RU"/>
          </a:p>
        </p:txBody>
      </p:sp>
      <p:sp>
        <p:nvSpPr>
          <p:cNvPr id="162" name="Google Shape;162;p5"/>
          <p:cNvSpPr txBox="1">
            <a:spLocks noGrp="1"/>
          </p:cNvSpPr>
          <p:nvPr>
            <p:ph type="sldNum" idx="12"/>
          </p:nvPr>
        </p:nvSpPr>
        <p:spPr>
          <a:xfrm>
            <a:off x="11353799" y="6311900"/>
            <a:ext cx="510252" cy="575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000" b="0" i="0" u="none" strike="noStrike" kern="0" cap="none" spc="0" normalizeH="0" baseline="0" noProof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16</a:t>
            </a:fld>
            <a:endParaRPr kumimoji="0" lang="en-US" sz="1000" b="0" i="0" u="none" strike="noStrike" kern="0" cap="none" spc="0" normalizeH="0" baseline="0" noProof="0">
              <a:ln>
                <a:noFill/>
              </a:ln>
              <a:solidFill>
                <a:srgbClr val="424242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5" name="Google Shape;165;p5"/>
          <p:cNvSpPr txBox="1">
            <a:spLocks noGrp="1"/>
          </p:cNvSpPr>
          <p:nvPr>
            <p:ph type="ftr" idx="11"/>
          </p:nvPr>
        </p:nvSpPr>
        <p:spPr>
          <a:xfrm>
            <a:off x="838200" y="6356350"/>
            <a:ext cx="8171688" cy="501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ru-RU" sz="1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Курс «Диагностический экспресс-тест на антигены вируса SARS-CoV-2» v3.0 | Стратегии тестирования на вирус SARS-CoV-2</a:t>
            </a:r>
          </a:p>
        </p:txBody>
      </p:sp>
      <p:sp>
        <p:nvSpPr>
          <p:cNvPr id="9" name="Google Shape;443;p14">
            <a:extLst>
              <a:ext uri="{FF2B5EF4-FFF2-40B4-BE49-F238E27FC236}">
                <a16:creationId xmlns:a16="http://schemas.microsoft.com/office/drawing/2014/main" id="{B5FC418B-CDDD-4CD8-8228-BA67BE4B05D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17220" y="954671"/>
            <a:ext cx="10972800" cy="5039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826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200"/>
              <a:buFont typeface="Arial" panose="020B0604020202020204" pitchFamily="34" charset="0"/>
              <a:buChar char="•"/>
            </a:pPr>
            <a:endParaRPr b="0" i="0" u="none" strike="noStrike" dirty="0"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>
              <a:lnSpc>
                <a:spcPct val="90000"/>
              </a:lnSpc>
              <a:buClr>
                <a:srgbClr val="0070C0"/>
              </a:buClr>
              <a:buSzPts val="2200"/>
              <a:buFont typeface="Arial" panose="020B0604020202020204" pitchFamily="34" charset="0"/>
              <a:buChar char="•"/>
            </a:pPr>
            <a:r>
              <a:rPr lang="ru-RU" dirty="0">
                <a:latin typeface="Arial"/>
                <a:ea typeface="Arial"/>
                <a:cs typeface="Arial"/>
                <a:sym typeface="Arial"/>
              </a:rPr>
              <a:t>Отрицательный результат ДЭТ на антигены SARS-CoV-2 не может полностью исключить </a:t>
            </a:r>
            <a:r>
              <a:rPr lang="ru-RU" dirty="0"/>
              <a:t>активную инфекцию COVID-19, </a:t>
            </a:r>
            <a:r>
              <a:rPr lang="ru-RU" dirty="0">
                <a:latin typeface="Arial"/>
                <a:ea typeface="Arial"/>
                <a:cs typeface="Arial"/>
                <a:sym typeface="Arial"/>
              </a:rPr>
              <a:t>поэтому если есть возможность, следует обязательно повторить тестирование с ДЭТ на антигены SARS-CoV-2 или – предпочтительно – провести подтверждающее тестирование с использованием молекулярного метода ТАНК при наличии у пациентов симптомов заболевания. </a:t>
            </a:r>
          </a:p>
          <a:p>
            <a:pPr marL="342900" indent="-342900">
              <a:lnSpc>
                <a:spcPct val="90000"/>
              </a:lnSpc>
              <a:buClr>
                <a:srgbClr val="0070C0"/>
              </a:buClr>
              <a:buSzPts val="2200"/>
              <a:buFont typeface="Arial" panose="020B0604020202020204" pitchFamily="34" charset="0"/>
              <a:buChar char="•"/>
            </a:pPr>
            <a:r>
              <a:rPr lang="ru-RU" dirty="0">
                <a:latin typeface="Arial"/>
                <a:ea typeface="Arial"/>
                <a:cs typeface="Arial"/>
                <a:sym typeface="Arial"/>
              </a:rPr>
              <a:t>Отрицательные результаты </a:t>
            </a:r>
            <a:r>
              <a:rPr lang="ru-RU" dirty="0" err="1">
                <a:latin typeface="Arial"/>
                <a:ea typeface="Arial"/>
                <a:cs typeface="Arial"/>
                <a:sym typeface="Arial"/>
              </a:rPr>
              <a:t>ДЭТ</a:t>
            </a:r>
            <a:r>
              <a:rPr lang="ru-RU" dirty="0">
                <a:latin typeface="Arial"/>
                <a:ea typeface="Arial"/>
                <a:cs typeface="Arial"/>
                <a:sym typeface="Arial"/>
              </a:rPr>
              <a:t> на антигены вируса SARS-CoV-2 не должны служить основанием для исключения контактных лиц с симптомами заболевания или без них из сферы действия карантинных требований.</a:t>
            </a:r>
            <a:r>
              <a:rPr lang="ru-RU" dirty="0"/>
              <a:t> </a:t>
            </a:r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SzPts val="2200"/>
              <a:buFont typeface="Arial" panose="020B0604020202020204" pitchFamily="34" charset="0"/>
              <a:buChar char="•"/>
            </a:pPr>
            <a:r>
              <a:rPr lang="ru-RU" b="0" i="0" u="none" strike="noStrike" dirty="0">
                <a:latin typeface="Arial"/>
                <a:ea typeface="Arial"/>
                <a:cs typeface="Arial"/>
                <a:sym typeface="Arial"/>
              </a:rPr>
              <a:t>Положительные результаты </a:t>
            </a:r>
            <a:r>
              <a:rPr lang="ru-RU" b="0" i="0" u="none" strike="noStrike" dirty="0" err="1">
                <a:latin typeface="Arial"/>
                <a:ea typeface="Arial"/>
                <a:cs typeface="Arial"/>
                <a:sym typeface="Arial"/>
              </a:rPr>
              <a:t>ДЭТ</a:t>
            </a:r>
            <a:r>
              <a:rPr lang="ru-RU" b="0" i="0" u="none" strike="noStrike" dirty="0">
                <a:latin typeface="Arial"/>
                <a:ea typeface="Arial"/>
                <a:cs typeface="Arial"/>
                <a:sym typeface="Arial"/>
              </a:rPr>
              <a:t> на антигены вируса SARS-CoV-2 у контактных лиц без симптомов заболевания могут быть полезными с точки зрения оперативной активизации работы по отслеживанию контактов.</a:t>
            </a:r>
          </a:p>
          <a:p>
            <a:pPr marL="342900" indent="-342900">
              <a:lnSpc>
                <a:spcPct val="90000"/>
              </a:lnSpc>
              <a:buClr>
                <a:srgbClr val="0070C0"/>
              </a:buClr>
              <a:buSzPts val="2200"/>
              <a:buFont typeface="Arial" panose="020B0604020202020204" pitchFamily="34" charset="0"/>
              <a:buChar char="•"/>
            </a:pPr>
            <a:r>
              <a:rPr lang="ru-RU" dirty="0"/>
              <a:t>Применительно к </a:t>
            </a:r>
            <a:r>
              <a:rPr lang="ru-RU" dirty="0" err="1"/>
              <a:t>ДЭТ</a:t>
            </a:r>
            <a:r>
              <a:rPr lang="ru-RU" dirty="0"/>
              <a:t> на антигены вируса SARS-CoV-2, которые соответствуют установленным ВОЗ минимальным критериям эффективности, положительный результат указывает на активную инфекцию, вызванную вирусом SARS-CoV-2, при их использовании в условиях широкой распространенности данного вируса.</a:t>
            </a:r>
            <a:r>
              <a:rPr lang="ru-RU" dirty="0">
                <a:latin typeface="Arial"/>
                <a:ea typeface="Arial"/>
                <a:cs typeface="Arial"/>
                <a:sym typeface="Arial"/>
              </a:rPr>
              <a:t> </a:t>
            </a:r>
          </a:p>
          <a:p>
            <a:pPr marL="469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SzPts val="2000"/>
              <a:buFont typeface="Arial" panose="020B0604020202020204" pitchFamily="34" charset="0"/>
              <a:buChar char="•"/>
            </a:pPr>
            <a:endParaRPr b="0" i="0" u="none" strike="noStrike" dirty="0">
              <a:latin typeface="Arial"/>
              <a:ea typeface="Arial"/>
              <a:cs typeface="Arial"/>
              <a:sym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740615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5"/>
          <p:cNvSpPr txBox="1">
            <a:spLocks noGrp="1"/>
          </p:cNvSpPr>
          <p:nvPr>
            <p:ph type="sldNum" idx="12"/>
          </p:nvPr>
        </p:nvSpPr>
        <p:spPr>
          <a:xfrm>
            <a:off x="11353799" y="6311900"/>
            <a:ext cx="510252" cy="575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000" b="0" i="0" u="none" strike="noStrike" kern="0" cap="none" spc="0" normalizeH="0" baseline="0" noProof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17</a:t>
            </a:fld>
            <a:endParaRPr kumimoji="0" lang="en-US" sz="1000" b="0" i="0" u="none" strike="noStrike" kern="0" cap="none" spc="0" normalizeH="0" baseline="0" noProof="0">
              <a:ln>
                <a:noFill/>
              </a:ln>
              <a:solidFill>
                <a:srgbClr val="424242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5" name="Google Shape;165;p5"/>
          <p:cNvSpPr txBox="1">
            <a:spLocks noGrp="1"/>
          </p:cNvSpPr>
          <p:nvPr>
            <p:ph type="ftr" idx="11"/>
          </p:nvPr>
        </p:nvSpPr>
        <p:spPr>
          <a:xfrm>
            <a:off x="838200" y="6356350"/>
            <a:ext cx="9585960" cy="501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ru-RU" sz="1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Курс «Диагностический экспресс-тест на антигены вируса SARS-CoV-2» v3.0 | Стратегии тестирования на вирус SARS-CoV-2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F0EE786-E5AD-4A20-A0E6-332F2BE3D9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1241"/>
            <a:ext cx="10515600" cy="942814"/>
          </a:xfrm>
        </p:spPr>
        <p:txBody>
          <a:bodyPr/>
          <a:lstStyle/>
          <a:p>
            <a:r>
              <a:rPr lang="ru-RU"/>
              <a:t>Характеристики эффективности ДЭТ на антигены вируса SARS-CoV-2</a:t>
            </a:r>
          </a:p>
        </p:txBody>
      </p:sp>
      <p:sp>
        <p:nvSpPr>
          <p:cNvPr id="10" name="Google Shape;457;p15">
            <a:extLst>
              <a:ext uri="{FF2B5EF4-FFF2-40B4-BE49-F238E27FC236}">
                <a16:creationId xmlns:a16="http://schemas.microsoft.com/office/drawing/2014/main" id="{9DB37596-B77B-42EC-AEDB-7B691EBBF86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48145" y="1262171"/>
            <a:ext cx="10515600" cy="46071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400"/>
              <a:buNone/>
            </a:pPr>
            <a:r>
              <a:rPr lang="ru-RU">
                <a:latin typeface="Arial"/>
                <a:ea typeface="Arial"/>
                <a:cs typeface="Arial"/>
                <a:sym typeface="Arial"/>
              </a:rPr>
              <a:t>Факторы, влияющие на эффективность:</a:t>
            </a:r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SzPts val="2400"/>
              <a:buFont typeface="Arial" panose="020B0604020202020204" pitchFamily="34" charset="0"/>
              <a:buChar char="•"/>
            </a:pPr>
            <a:r>
              <a:rPr lang="ru-RU" b="1">
                <a:latin typeface="Arial"/>
                <a:ea typeface="Arial"/>
                <a:cs typeface="Arial"/>
                <a:sym typeface="Arial"/>
              </a:rPr>
              <a:t>Факторы, имеющие отношение к пациенту</a:t>
            </a:r>
          </a:p>
          <a:p>
            <a:pPr marL="80010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70C0"/>
              </a:buClr>
              <a:buSzPts val="1800"/>
              <a:buFont typeface="Wingdings" panose="05000000000000000000" pitchFamily="2" charset="2"/>
              <a:buChar char="Ø"/>
            </a:pPr>
            <a:r>
              <a:rPr lang="ru-RU">
                <a:latin typeface="Arial"/>
                <a:ea typeface="Arial"/>
                <a:cs typeface="Arial"/>
                <a:sym typeface="Arial"/>
              </a:rPr>
              <a:t>Время, прошедшее от начала заболевания</a:t>
            </a:r>
          </a:p>
          <a:p>
            <a:pPr marL="800100" lvl="1">
              <a:lnSpc>
                <a:spcPct val="90000"/>
              </a:lnSpc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ru-RU">
                <a:latin typeface="Arial"/>
                <a:ea typeface="Arial"/>
                <a:cs typeface="Arial"/>
                <a:sym typeface="Arial"/>
              </a:rPr>
              <a:t>Симптомы</a:t>
            </a:r>
            <a:r>
              <a:rPr lang="ru-RU"/>
              <a:t> </a:t>
            </a:r>
          </a:p>
          <a:p>
            <a:pPr marL="80010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70C0"/>
              </a:buClr>
              <a:buSzPts val="1800"/>
              <a:buFont typeface="Wingdings" panose="05000000000000000000" pitchFamily="2" charset="2"/>
              <a:buChar char="Ø"/>
            </a:pPr>
            <a:r>
              <a:rPr lang="ru-RU">
                <a:latin typeface="Arial"/>
                <a:ea typeface="Arial"/>
                <a:cs typeface="Arial"/>
                <a:sym typeface="Arial"/>
              </a:rPr>
              <a:t>Состояние иммунитета</a:t>
            </a:r>
          </a:p>
          <a:p>
            <a:pPr marL="342900" indent="-342900">
              <a:lnSpc>
                <a:spcPct val="90000"/>
              </a:lnSpc>
              <a:buClr>
                <a:srgbClr val="0070C0"/>
              </a:buClr>
              <a:buSzPts val="2400"/>
              <a:buFont typeface="Arial" panose="020B0604020202020204" pitchFamily="34" charset="0"/>
              <a:buChar char="•"/>
            </a:pPr>
            <a:r>
              <a:rPr lang="ru-RU" b="1">
                <a:latin typeface="Arial"/>
                <a:ea typeface="Arial"/>
                <a:cs typeface="Arial"/>
                <a:sym typeface="Arial"/>
              </a:rPr>
              <a:t>Факторы, имеющие отношение к вирусу</a:t>
            </a:r>
            <a:r>
              <a:rPr lang="ru-RU"/>
              <a:t> </a:t>
            </a:r>
          </a:p>
          <a:p>
            <a:pPr marL="80010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70C0"/>
              </a:buClr>
              <a:buSzPts val="1800"/>
              <a:buFont typeface="Wingdings" panose="05000000000000000000" pitchFamily="2" charset="2"/>
              <a:buChar char="Ø"/>
            </a:pPr>
            <a:r>
              <a:rPr lang="ru-RU">
                <a:latin typeface="Arial"/>
                <a:ea typeface="Arial"/>
                <a:cs typeface="Arial"/>
                <a:sym typeface="Arial"/>
              </a:rPr>
              <a:t>Концентрация</a:t>
            </a:r>
          </a:p>
          <a:p>
            <a:pPr marL="80010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70C0"/>
              </a:buClr>
              <a:buSzPts val="1800"/>
              <a:buFont typeface="Wingdings" panose="05000000000000000000" pitchFamily="2" charset="2"/>
              <a:buChar char="Ø"/>
            </a:pPr>
            <a:r>
              <a:rPr lang="ru-RU">
                <a:latin typeface="Arial"/>
                <a:ea typeface="Arial"/>
                <a:cs typeface="Arial"/>
                <a:sym typeface="Arial"/>
              </a:rPr>
              <a:t>Продолжительность выделения вирусных антигенов</a:t>
            </a:r>
          </a:p>
          <a:p>
            <a:pPr marL="80010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70C0"/>
              </a:buClr>
              <a:buSzPts val="1800"/>
              <a:buFont typeface="Wingdings" panose="05000000000000000000" pitchFamily="2" charset="2"/>
              <a:buChar char="Ø"/>
            </a:pPr>
            <a:r>
              <a:rPr lang="ru-RU">
                <a:latin typeface="Arial"/>
                <a:ea typeface="Arial"/>
                <a:cs typeface="Arial"/>
                <a:sym typeface="Arial"/>
              </a:rPr>
              <a:t>Структурные различия целевого антигена</a:t>
            </a:r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SzPts val="2400"/>
              <a:buFont typeface="Arial" panose="020B0604020202020204" pitchFamily="34" charset="0"/>
              <a:buChar char="•"/>
            </a:pPr>
            <a:r>
              <a:rPr lang="ru-RU">
                <a:latin typeface="Arial"/>
                <a:ea typeface="Arial"/>
                <a:cs typeface="Arial"/>
                <a:sym typeface="Arial"/>
              </a:rPr>
              <a:t>Тип образца, его качество и обработка</a:t>
            </a:r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SzPts val="2400"/>
              <a:buFont typeface="Arial" panose="020B0604020202020204" pitchFamily="34" charset="0"/>
              <a:buChar char="•"/>
            </a:pPr>
            <a:r>
              <a:rPr lang="ru-RU">
                <a:latin typeface="Arial"/>
                <a:ea typeface="Arial"/>
                <a:cs typeface="Arial"/>
                <a:sym typeface="Arial"/>
              </a:rPr>
              <a:t>Ненадлежащие условия транспортировки и/или хранения</a:t>
            </a:r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SzPts val="2400"/>
              <a:buFont typeface="Arial" panose="020B0604020202020204" pitchFamily="34" charset="0"/>
              <a:buChar char="•"/>
            </a:pPr>
            <a:r>
              <a:rPr lang="ru-RU">
                <a:latin typeface="Arial"/>
                <a:ea typeface="Arial"/>
                <a:cs typeface="Arial"/>
                <a:sym typeface="Arial"/>
              </a:rPr>
              <a:t>Специфические белки-мишени, определяемые в пробе</a:t>
            </a:r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SzPts val="2400"/>
              <a:buFont typeface="Arial" panose="020B0604020202020204" pitchFamily="34" charset="0"/>
              <a:buChar char="•"/>
            </a:pPr>
            <a:r>
              <a:rPr lang="ru-RU">
                <a:latin typeface="Arial"/>
                <a:ea typeface="Arial"/>
                <a:cs typeface="Arial"/>
                <a:sym typeface="Arial"/>
              </a:rPr>
              <a:t>Качество обучения оператора, выполняющего тест</a:t>
            </a: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SzPts val="2000"/>
              <a:buNone/>
            </a:pPr>
            <a:br>
              <a:rPr lang="ru-RU"/>
            </a:br>
            <a:endParaRPr lang="ru-RU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967561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7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942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r>
              <a:rPr lang="ru-RU"/>
              <a:t>Начало клинического применения ДЭТ на антигены SARS-CoV-2 </a:t>
            </a:r>
          </a:p>
        </p:txBody>
      </p:sp>
      <p:sp>
        <p:nvSpPr>
          <p:cNvPr id="184" name="Google Shape;184;p7"/>
          <p:cNvSpPr txBox="1">
            <a:spLocks noGrp="1"/>
          </p:cNvSpPr>
          <p:nvPr>
            <p:ph type="body" idx="1"/>
          </p:nvPr>
        </p:nvSpPr>
        <p:spPr>
          <a:xfrm>
            <a:off x="838200" y="1736203"/>
            <a:ext cx="7252683" cy="4440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ru-RU" dirty="0"/>
              <a:t>Следует рассмотреть выбор условий, при которых возможно применение контрольных тестов с использованием молекулярных методов, поскольку это позволяет:</a:t>
            </a:r>
            <a:r>
              <a:rPr lang="ru-RU" baseline="30000" dirty="0"/>
              <a:t>1</a:t>
            </a:r>
          </a:p>
          <a:p>
            <a:pPr marL="457200" lvl="0" indent="-457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Arial"/>
              <a:buAutoNum type="arabicPeriod"/>
            </a:pPr>
            <a:r>
              <a:rPr lang="ru-RU" dirty="0"/>
              <a:t>Убедить персонал в эффективности ДЭТ на антигены вируса SARS-CoV-2</a:t>
            </a:r>
          </a:p>
          <a:p>
            <a:pPr marL="457200" lvl="0" indent="-457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Arial"/>
              <a:buAutoNum type="arabicPeriod"/>
            </a:pPr>
            <a:r>
              <a:rPr lang="ru-RU" dirty="0"/>
              <a:t>подтвердить эффективность ДЭТ</a:t>
            </a:r>
          </a:p>
          <a:p>
            <a:pPr marL="457200" lvl="0" indent="-457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Arial"/>
              <a:buAutoNum type="arabicPeriod"/>
            </a:pPr>
            <a:r>
              <a:rPr lang="ru-RU" dirty="0"/>
              <a:t>урегулировать любые возникшие вопросы практического применения тестов.</a:t>
            </a:r>
          </a:p>
          <a:p>
            <a:pPr marL="228600" lvl="0" indent="-101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endParaRPr dirty="0"/>
          </a:p>
        </p:txBody>
      </p:sp>
      <p:sp>
        <p:nvSpPr>
          <p:cNvPr id="185" name="Google Shape;185;p7"/>
          <p:cNvSpPr txBox="1">
            <a:spLocks noGrp="1"/>
          </p:cNvSpPr>
          <p:nvPr>
            <p:ph type="sldNum" idx="12"/>
          </p:nvPr>
        </p:nvSpPr>
        <p:spPr>
          <a:xfrm>
            <a:off x="11353799" y="6311900"/>
            <a:ext cx="510252" cy="575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000" b="0" i="0" u="none" strike="noStrike" kern="0" cap="none" spc="0" normalizeH="0" baseline="0" noProof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18</a:t>
            </a:fld>
            <a:endParaRPr kumimoji="0" lang="en-US" sz="1000" b="0" i="0" u="none" strike="noStrike" kern="0" cap="none" spc="0" normalizeH="0" baseline="0" noProof="0">
              <a:ln>
                <a:noFill/>
              </a:ln>
              <a:solidFill>
                <a:srgbClr val="424242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87" name="Google Shape;187;p7"/>
          <p:cNvSpPr txBox="1">
            <a:spLocks noGrp="1"/>
          </p:cNvSpPr>
          <p:nvPr>
            <p:ph type="ftr" idx="11"/>
          </p:nvPr>
        </p:nvSpPr>
        <p:spPr>
          <a:xfrm>
            <a:off x="838200" y="6356350"/>
            <a:ext cx="9537192" cy="501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ru-RU" sz="10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Курс «Диагностический экспресс-тест на антигены вируса SARS-CoV-2» v3.0 | Стратегии тестирования на вирус SARS-CoV-2</a:t>
            </a:r>
          </a:p>
        </p:txBody>
      </p:sp>
      <p:pic>
        <p:nvPicPr>
          <p:cNvPr id="188" name="Google Shape;188;p7" descr="Shap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790132" y="1090905"/>
            <a:ext cx="2621567" cy="2665308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29;p4">
            <a:extLst>
              <a:ext uri="{FF2B5EF4-FFF2-40B4-BE49-F238E27FC236}">
                <a16:creationId xmlns:a16="http://schemas.microsoft.com/office/drawing/2014/main" id="{6154A436-762E-4938-BFA7-302751C02CF3}"/>
              </a:ext>
            </a:extLst>
          </p:cNvPr>
          <p:cNvSpPr txBox="1"/>
          <p:nvPr/>
        </p:nvSpPr>
        <p:spPr>
          <a:xfrm>
            <a:off x="303650" y="5322068"/>
            <a:ext cx="11370128" cy="577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050" b="0" i="0" u="none" strike="noStrike" kern="0" cap="none" spc="0" normalizeH="0" baseline="0" noProof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Определение антигенов в диагностике инфекции, вызванной вирусом SARS-CoV-2. Временные рекомендации. 6 октября 2021 г. Женева: Всемирная организация здравоохранения. </a:t>
            </a:r>
            <a:r>
              <a:rPr kumimoji="0" lang="ru-RU" sz="1050" b="0" i="0" u="sng" strike="noStrike" kern="0" cap="none" spc="0" normalizeH="0" baseline="0" noProof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https://apps.who.int/iris/handle/10665/347060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0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Примечание: образцы для обоих тестов (ДЭТ на антигены и ТАНК) должны быть взяты в одно и то же время или с разницей не более двух дней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80046FD-C00D-7EAD-720F-2D8D4B0F3998}"/>
              </a:ext>
            </a:extLst>
          </p:cNvPr>
          <p:cNvSpPr txBox="1"/>
          <p:nvPr/>
        </p:nvSpPr>
        <p:spPr>
          <a:xfrm>
            <a:off x="925947" y="4331854"/>
            <a:ext cx="8943107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919191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19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919191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230" name="Google Shape;230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" y="0"/>
            <a:ext cx="1981364" cy="1550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1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403175" y="4572755"/>
            <a:ext cx="1788826" cy="1917801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p12"/>
          <p:cNvSpPr/>
          <p:nvPr/>
        </p:nvSpPr>
        <p:spPr>
          <a:xfrm>
            <a:off x="0" y="0"/>
            <a:ext cx="12192000" cy="6858000"/>
          </a:xfrm>
          <a:prstGeom prst="flowChartInputOutput">
            <a:avLst/>
          </a:prstGeom>
          <a:solidFill>
            <a:schemeClr val="accent1"/>
          </a:solidFill>
          <a:ln w="12700" cap="flat" cmpd="sng">
            <a:solidFill>
              <a:srgbClr val="00628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p12"/>
          <p:cNvSpPr txBox="1"/>
          <p:nvPr/>
        </p:nvSpPr>
        <p:spPr>
          <a:xfrm>
            <a:off x="2858589" y="303656"/>
            <a:ext cx="4674326" cy="942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Arial"/>
              <a:buNone/>
              <a:tabLst/>
              <a:defRPr/>
            </a:pPr>
            <a:r>
              <a:rPr kumimoji="0" lang="ru-RU" sz="4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Главное</a:t>
            </a:r>
          </a:p>
        </p:txBody>
      </p:sp>
      <p:sp>
        <p:nvSpPr>
          <p:cNvPr id="234" name="Google Shape;234;p12"/>
          <p:cNvSpPr txBox="1"/>
          <p:nvPr/>
        </p:nvSpPr>
        <p:spPr>
          <a:xfrm>
            <a:off x="1908498" y="1550126"/>
            <a:ext cx="8494676" cy="4003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ДЭТ</a:t>
            </a: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на антигены вируса SARS-CoV-2 должны соответствовать минимальным критериям эффективности (чувствительность ≥80% и специфичность ≥97%) по сравнению с одобренным ТАНК.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К целевым группам населения применительно к ДЭТ на антигены вируса SARS-CoV-2 относятся лица без симптомов заболевания, которые соответствуют определению подозреваемого случая COVID-19, лица без симптомов заболевания с высоким риском инфицирования и лица с подозрением на COVID-19 при расследовании вспышек заболевания.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Эффективность </a:t>
            </a:r>
            <a:r>
              <a:rPr kumimoji="0" lang="ru-RU" sz="20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ДЭТ</a:t>
            </a: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на антигены вируса SARS-CoV-2 определяется чувствительностью и специфичностью теста, направленного на выявление инфекции, вызванной вирусом SARS-CoV-2, по сравнению с </a:t>
            </a:r>
            <a:r>
              <a:rPr kumimoji="0" lang="ru-RU" sz="20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референсным</a:t>
            </a: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стандартом, которым является ТАНК.</a:t>
            </a:r>
          </a:p>
        </p:txBody>
      </p:sp>
      <p:sp>
        <p:nvSpPr>
          <p:cNvPr id="235" name="Google Shape;235;p12"/>
          <p:cNvSpPr txBox="1">
            <a:spLocks noGrp="1"/>
          </p:cNvSpPr>
          <p:nvPr>
            <p:ph type="ftr" idx="11"/>
          </p:nvPr>
        </p:nvSpPr>
        <p:spPr>
          <a:xfrm>
            <a:off x="838200" y="6356350"/>
            <a:ext cx="9256776" cy="501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ru-RU" sz="1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Курс «Диагностический экспресс-тест на антигены вируса SARS-CoV-2» v3.0 | Стратегии тестирования на вирус SARS-CoV-2</a:t>
            </a:r>
          </a:p>
        </p:txBody>
      </p:sp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Ограничение ответственности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611765"/>
            <a:ext cx="10515600" cy="4440760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ru-RU" sz="1800" b="1" dirty="0"/>
              <a:t>Учебная платформа ВОЗ по вопросам обеспечения здоровья населения – учебные материалы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lang="en-US" sz="1800" dirty="0"/>
          </a:p>
          <a:p>
            <a:pPr marL="0" inden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ru-RU" sz="1800" dirty="0"/>
              <a:t>Авторское право на эти учебные материалы принадлежит Всемирной организации здравоохранения (ВОЗ) – © World Health Organization (WHO) 202</a:t>
            </a:r>
            <a:r>
              <a:rPr lang="en-GB" sz="1800" dirty="0"/>
              <a:t>2</a:t>
            </a:r>
            <a:r>
              <a:rPr lang="ru-RU" sz="1800" dirty="0"/>
              <a:t>. Все права защищены.</a:t>
            </a:r>
          </a:p>
          <a:p>
            <a:pPr marL="0" inden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ru-RU" sz="1800" dirty="0"/>
              <a:t>Вы можете использовать эти материалы в соответствии с правилами «</a:t>
            </a:r>
            <a:r>
              <a:rPr lang="ru-RU" sz="1800" u="sng" dirty="0">
                <a:hlinkClick r:id="rId2"/>
              </a:rPr>
              <a:t>WHO Health Security Learning Platform, Training Materials – Terms of Use</a:t>
            </a:r>
            <a:r>
              <a:rPr lang="ru-RU" sz="1800" dirty="0"/>
              <a:t>». Эти правила находятся на сайте «Учебной платформы ВОЗ по вопросам обеспечения здоровья населения» (</a:t>
            </a:r>
            <a:r>
              <a:rPr lang="ru-RU" sz="1800" u="sng" dirty="0">
                <a:hlinkClick r:id="rId3"/>
              </a:rPr>
              <a:t>https://extranet.who.int/hslp</a:t>
            </a:r>
            <a:r>
              <a:rPr lang="ru-RU" sz="1800" dirty="0"/>
              <a:t>), вы приняли эти правила, когда сгружали материалы с сайта.  </a:t>
            </a:r>
          </a:p>
          <a:p>
            <a:pPr marL="0" inden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ru-RU" sz="1800" dirty="0"/>
              <a:t>Если вы адаптировали, модифицировали, перевели на другой язык или каким-либо иным образом переработали содержание этих материалов, внесённые изменения никак не должны быть связаны с ВОЗ, и в изменённых материалах не должны быть использованы название или эмблема ВОЗ.  </a:t>
            </a:r>
          </a:p>
          <a:p>
            <a:pPr marL="0" inden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ru-RU" sz="1800" dirty="0"/>
              <a:t>Кроме того, если вы внесли в эти материалы изменения и в таком виде используете их публично, просьба для учёта и дальнейшего развития информировать ВОЗ о таких модификациях по электронной почте </a:t>
            </a:r>
            <a:r>
              <a:rPr lang="ru-RU" sz="1800" u="sng" dirty="0">
                <a:hlinkClick r:id="rId4"/>
              </a:rPr>
              <a:t>ihrhrt@who.int</a:t>
            </a:r>
            <a:r>
              <a:rPr lang="ru-RU" sz="1800" dirty="0"/>
              <a:t>.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34DE6-22C6-0E40-B20E-F2D718CBADB2}" type="slidenum">
              <a:rPr lang="en-GB" smtClean="0"/>
              <a:t>2</a:t>
            </a:fld>
            <a:endParaRPr lang="en-GB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9183624" cy="501650"/>
          </a:xfrm>
        </p:spPr>
        <p:txBody>
          <a:bodyPr/>
          <a:lstStyle/>
          <a:p>
            <a:r>
              <a:rPr lang="ru-RU" dirty="0"/>
              <a:t>Курс «Диагностический экспресс-тест на антигены вируса SARS-CoV-2» v</a:t>
            </a:r>
            <a:r>
              <a:rPr lang="en-GB" dirty="0"/>
              <a:t>3</a:t>
            </a:r>
            <a:r>
              <a:rPr lang="ru-RU" dirty="0"/>
              <a:t>.0 | Стратегии тестирования на вирус SARS-CoV-2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Вопросы?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fld id="{8B709DE2-93F8-7E45-91D0-E19ACC3ADA42}" type="slidenum">
              <a:rPr lang="en-US" smtClean="0"/>
              <a:t>20</a:t>
            </a:fld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942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</a:pPr>
            <a:r>
              <a:rPr lang="ru-RU"/>
              <a:t>Цели изучения</a:t>
            </a:r>
          </a:p>
        </p:txBody>
      </p:sp>
      <p:sp>
        <p:nvSpPr>
          <p:cNvPr id="102" name="Google Shape;102;p2"/>
          <p:cNvSpPr txBox="1">
            <a:spLocks noGrp="1"/>
          </p:cNvSpPr>
          <p:nvPr>
            <p:ph type="body" idx="1"/>
          </p:nvPr>
        </p:nvSpPr>
        <p:spPr>
          <a:xfrm>
            <a:off x="838200" y="1736203"/>
            <a:ext cx="10515600" cy="4440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ru-RU" dirty="0"/>
              <a:t>По окончании </a:t>
            </a:r>
            <a:r>
              <a:rPr lang="ru-RU"/>
              <a:t>данного модуля </a:t>
            </a:r>
            <a:r>
              <a:rPr lang="ru-RU" dirty="0"/>
              <a:t>вы будете: </a:t>
            </a:r>
          </a:p>
          <a:p>
            <a:pPr marL="228600" indent="-228600"/>
            <a:r>
              <a:rPr lang="ru-RU" dirty="0"/>
              <a:t>знать, как чувствительность и специфичность влияют на эффективность ДЭТ на антигены вируса SARS-CoV-2 в различных условиях</a:t>
            </a:r>
            <a:r>
              <a:rPr lang="en-US" dirty="0"/>
              <a:t>;</a:t>
            </a:r>
            <a:endParaRPr lang="ru-RU" dirty="0"/>
          </a:p>
          <a:p>
            <a:pPr marL="2286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•"/>
            </a:pPr>
            <a:r>
              <a:rPr lang="ru-RU" dirty="0"/>
              <a:t>знать основные рекомендации по использованию ДЭТ на антигены вируса SARS-CoV-2</a:t>
            </a:r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•"/>
            </a:pPr>
            <a:r>
              <a:rPr lang="ru-RU" dirty="0"/>
              <a:t>понимать, какие факторы влияют на результаты теста.</a:t>
            </a:r>
          </a:p>
          <a:p>
            <a:pPr marL="0" indent="0">
              <a:buNone/>
            </a:pPr>
            <a:endParaRPr dirty="0"/>
          </a:p>
          <a:p>
            <a:pPr marL="228600" lvl="0" indent="-101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</a:pPr>
            <a:endParaRPr dirty="0"/>
          </a:p>
          <a:p>
            <a:pPr marL="228600" lvl="0" indent="-101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</a:pPr>
            <a:endParaRPr dirty="0"/>
          </a:p>
        </p:txBody>
      </p:sp>
      <p:sp>
        <p:nvSpPr>
          <p:cNvPr id="103" name="Google Shape;103;p2"/>
          <p:cNvSpPr txBox="1">
            <a:spLocks noGrp="1"/>
          </p:cNvSpPr>
          <p:nvPr>
            <p:ph type="sldNum" idx="12"/>
          </p:nvPr>
        </p:nvSpPr>
        <p:spPr>
          <a:xfrm>
            <a:off x="11353799" y="6311900"/>
            <a:ext cx="510252" cy="575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000" b="0" i="0" u="none" strike="noStrike" kern="0" cap="none" spc="0" normalizeH="0" baseline="0" noProof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3</a:t>
            </a:fld>
            <a:endParaRPr kumimoji="0" lang="en-US" sz="1000" b="0" i="0" u="none" strike="noStrike" kern="0" cap="none" spc="0" normalizeH="0" baseline="0" noProof="0">
              <a:ln>
                <a:noFill/>
              </a:ln>
              <a:solidFill>
                <a:srgbClr val="424242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4" name="Google Shape;104;p2"/>
          <p:cNvSpPr txBox="1">
            <a:spLocks noGrp="1"/>
          </p:cNvSpPr>
          <p:nvPr>
            <p:ph type="ftr" idx="11"/>
          </p:nvPr>
        </p:nvSpPr>
        <p:spPr>
          <a:xfrm>
            <a:off x="838200" y="6356350"/>
            <a:ext cx="8500872" cy="501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ru-RU" sz="1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Курс «Диагностический экспресс-тест на антигены вируса SARS-CoV-2» v3.0 | Стратегии тестирования на вирус SARS-CoV-2</a:t>
            </a:r>
          </a:p>
        </p:txBody>
      </p:sp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942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</a:pPr>
            <a:r>
              <a:rPr lang="ru-RU"/>
              <a:t>Глобальное руководство</a:t>
            </a:r>
          </a:p>
        </p:txBody>
      </p:sp>
      <p:sp>
        <p:nvSpPr>
          <p:cNvPr id="110" name="Google Shape;110;p3"/>
          <p:cNvSpPr txBox="1">
            <a:spLocks noGrp="1"/>
          </p:cNvSpPr>
          <p:nvPr>
            <p:ph type="body" idx="1"/>
          </p:nvPr>
        </p:nvSpPr>
        <p:spPr>
          <a:xfrm>
            <a:off x="838200" y="1736203"/>
            <a:ext cx="10515600" cy="4440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101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</a:pPr>
            <a:endParaRPr/>
          </a:p>
          <a:p>
            <a:pPr marL="228600" lvl="0" indent="-101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</a:pPr>
            <a:endParaRPr/>
          </a:p>
        </p:txBody>
      </p:sp>
      <p:sp>
        <p:nvSpPr>
          <p:cNvPr id="111" name="Google Shape;111;p3"/>
          <p:cNvSpPr txBox="1">
            <a:spLocks noGrp="1"/>
          </p:cNvSpPr>
          <p:nvPr>
            <p:ph type="sldNum" idx="12"/>
          </p:nvPr>
        </p:nvSpPr>
        <p:spPr>
          <a:xfrm>
            <a:off x="11353799" y="6311900"/>
            <a:ext cx="510252" cy="575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000" b="0" i="0" u="none" strike="noStrike" kern="0" cap="none" spc="0" normalizeH="0" baseline="0" noProof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4</a:t>
            </a:fld>
            <a:endParaRPr kumimoji="0" lang="en-US" sz="1000" b="0" i="0" u="none" strike="noStrike" kern="0" cap="none" spc="0" normalizeH="0" baseline="0" noProof="0">
              <a:ln>
                <a:noFill/>
              </a:ln>
              <a:solidFill>
                <a:srgbClr val="424242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3" name="Google Shape;113;p3"/>
          <p:cNvSpPr txBox="1"/>
          <p:nvPr/>
        </p:nvSpPr>
        <p:spPr>
          <a:xfrm>
            <a:off x="838199" y="1643997"/>
            <a:ext cx="6342777" cy="12926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000" b="0" i="0" u="none" strike="noStrike" kern="0" cap="none" spc="0" normalizeH="0" baseline="0" noProof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ВОЗ выпустила временные рекомендации по использованию диагностических экспресс-тестов для определения антигенов вируса SARS-CoV-2: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424242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424242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3"/>
          <p:cNvSpPr txBox="1">
            <a:spLocks noGrp="1"/>
          </p:cNvSpPr>
          <p:nvPr>
            <p:ph type="ftr" idx="11"/>
          </p:nvPr>
        </p:nvSpPr>
        <p:spPr>
          <a:xfrm>
            <a:off x="838200" y="6356350"/>
            <a:ext cx="8647176" cy="501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ru-RU" sz="1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Курс «Диагностический экспресс-тест на антигены вируса SARS-CoV-2» v3.0 | Стратегии тестирования на вирус SARS-CoV-2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BEC6804-C3CC-4B77-8E16-8949474FBC7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250" t="20000" r="22132" b="26797"/>
          <a:stretch/>
        </p:blipFill>
        <p:spPr>
          <a:xfrm>
            <a:off x="7290547" y="1245405"/>
            <a:ext cx="3953682" cy="208980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2E307CD-33C7-46A7-95EE-BF49D1D83478}"/>
              </a:ext>
            </a:extLst>
          </p:cNvPr>
          <p:cNvSpPr txBox="1"/>
          <p:nvPr/>
        </p:nvSpPr>
        <p:spPr>
          <a:xfrm>
            <a:off x="838198" y="2707492"/>
            <a:ext cx="6064626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Определение антигенов в диагностике инфекции, вызванной вирусом SARS-CoV-2. Временные рекомендации. 6 октября 2021 г. Женева: Всемирная организация здравоохранения. https://apps.who.int/iris/handle/10665/347060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Применение диагностических экспресс-тестов для выявления антигена вируса SARS-CoV-2 в целях самодиагностики COVID-19. Временные рекомендации. 9 марта 2022 г. Женева: Всемирная организация здравоохранения. https://apps.who.int/iris/handle/10665/352347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971E5AF-2B83-4D90-9E7E-1201687DEC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90547" y="3811041"/>
            <a:ext cx="3953682" cy="1801554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5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942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</a:pPr>
            <a:r>
              <a:rPr lang="ru-RU"/>
              <a:t>Характеристики диагностических тестов</a:t>
            </a:r>
          </a:p>
        </p:txBody>
      </p:sp>
      <p:sp>
        <p:nvSpPr>
          <p:cNvPr id="162" name="Google Shape;162;p5"/>
          <p:cNvSpPr txBox="1">
            <a:spLocks noGrp="1"/>
          </p:cNvSpPr>
          <p:nvPr>
            <p:ph type="sldNum" idx="12"/>
          </p:nvPr>
        </p:nvSpPr>
        <p:spPr>
          <a:xfrm>
            <a:off x="11353799" y="6311900"/>
            <a:ext cx="510252" cy="575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000" b="0" i="0" u="none" strike="noStrike" kern="0" cap="none" spc="0" normalizeH="0" baseline="0" noProof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5</a:t>
            </a:fld>
            <a:endParaRPr kumimoji="0" lang="en-US" sz="1000" b="0" i="0" u="none" strike="noStrike" kern="0" cap="none" spc="0" normalizeH="0" baseline="0" noProof="0">
              <a:ln>
                <a:noFill/>
              </a:ln>
              <a:solidFill>
                <a:srgbClr val="424242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5" name="Google Shape;165;p5"/>
          <p:cNvSpPr txBox="1">
            <a:spLocks noGrp="1"/>
          </p:cNvSpPr>
          <p:nvPr>
            <p:ph type="ftr" idx="11"/>
          </p:nvPr>
        </p:nvSpPr>
        <p:spPr>
          <a:xfrm>
            <a:off x="838200" y="6356350"/>
            <a:ext cx="8464296" cy="501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ru-RU" sz="1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Курс «Диагностический экспресс-тест на антигены вируса SARS-CoV-2» v3.0 | Стратегии тестирования на вирус SARS-CoV-2</a:t>
            </a:r>
          </a:p>
        </p:txBody>
      </p:sp>
      <p:sp>
        <p:nvSpPr>
          <p:cNvPr id="8" name="Google Shape;169;p8">
            <a:extLst>
              <a:ext uri="{FF2B5EF4-FFF2-40B4-BE49-F238E27FC236}">
                <a16:creationId xmlns:a16="http://schemas.microsoft.com/office/drawing/2014/main" id="{2A2E0238-C3C0-4FAF-B7D6-3154A105DFDC}"/>
              </a:ext>
            </a:extLst>
          </p:cNvPr>
          <p:cNvSpPr txBox="1"/>
          <p:nvPr/>
        </p:nvSpPr>
        <p:spPr>
          <a:xfrm>
            <a:off x="196849" y="5443423"/>
            <a:ext cx="11160011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000" b="0" i="0" u="none" strike="noStrike" kern="0" cap="none" spc="0" normalizeH="0" baseline="0" noProof="0" dirty="0">
                <a:ln>
                  <a:noFill/>
                </a:ln>
                <a:solidFill>
                  <a:srgbClr val="2E2D2D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Примечание: более подробные сведения об интерпретации результатов </a:t>
            </a:r>
            <a:r>
              <a:rPr kumimoji="0" lang="ru-RU" sz="1000" b="0" i="0" u="none" strike="noStrike" kern="0" cap="none" spc="0" normalizeH="0" baseline="0" noProof="0" dirty="0" err="1">
                <a:ln>
                  <a:noFill/>
                </a:ln>
                <a:solidFill>
                  <a:srgbClr val="2E2D2D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ДЭТ</a:t>
            </a:r>
            <a:r>
              <a:rPr kumimoji="0" lang="ru-RU" sz="1000" b="0" i="0" u="none" strike="noStrike" kern="0" cap="none" spc="0" normalizeH="0" baseline="0" noProof="0" dirty="0">
                <a:ln>
                  <a:noFill/>
                </a:ln>
                <a:solidFill>
                  <a:srgbClr val="2E2D2D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на антигены вируса SARS-CoV-2 и определения чувствительности, специфичности и показателей </a:t>
            </a:r>
            <a:r>
              <a:rPr kumimoji="0" lang="ru-RU" sz="1000" b="0" i="0" u="none" strike="noStrike" kern="0" cap="none" spc="0" normalizeH="0" baseline="0" noProof="0" dirty="0" err="1">
                <a:ln>
                  <a:noFill/>
                </a:ln>
                <a:solidFill>
                  <a:srgbClr val="2E2D2D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PPV</a:t>
            </a:r>
            <a:r>
              <a:rPr kumimoji="0" lang="ru-RU" sz="1000" b="0" i="0" u="none" strike="noStrike" kern="0" cap="none" spc="0" normalizeH="0" baseline="0" noProof="0" dirty="0">
                <a:ln>
                  <a:noFill/>
                </a:ln>
                <a:solidFill>
                  <a:srgbClr val="2E2D2D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и </a:t>
            </a:r>
            <a:r>
              <a:rPr kumimoji="0" lang="ru-RU" sz="1000" b="0" i="0" u="none" strike="noStrike" kern="0" cap="none" spc="0" normalizeH="0" baseline="0" noProof="0" dirty="0" err="1">
                <a:ln>
                  <a:noFill/>
                </a:ln>
                <a:solidFill>
                  <a:srgbClr val="2E2D2D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PPN</a:t>
            </a:r>
            <a:r>
              <a:rPr kumimoji="0" lang="ru-RU" sz="1000" b="0" i="0" u="none" strike="noStrike" kern="0" cap="none" spc="0" normalizeH="0" baseline="0" noProof="0" dirty="0">
                <a:ln>
                  <a:noFill/>
                </a:ln>
                <a:solidFill>
                  <a:srgbClr val="2E2D2D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представлены в разделе 5 </a:t>
            </a:r>
            <a:r>
              <a:rPr kumimoji="0" lang="ru-RU" sz="1000" b="1" i="0" u="sng" strike="noStrike" kern="0" cap="none" spc="0" normalizeH="0" baseline="0" noProof="0" dirty="0">
                <a:ln>
                  <a:noFill/>
                </a:ln>
                <a:solidFill>
                  <a:srgbClr val="2E2D2D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руководства ВОЗ по внедрению диагностических экспресс-тестов на антигены вируса SARS-CoV-2</a:t>
            </a:r>
            <a:r>
              <a:rPr kumimoji="0" lang="ru-RU" sz="1000" b="0" i="0" u="none" strike="noStrike" kern="0" cap="none" spc="0" normalizeH="0" baseline="0" noProof="0" dirty="0">
                <a:ln>
                  <a:noFill/>
                </a:ln>
                <a:solidFill>
                  <a:srgbClr val="2E2D2D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– только на английском языке</a:t>
            </a:r>
            <a:r>
              <a:rPr kumimoji="0" lang="ru-RU" sz="1000" b="1" i="0" u="sng" strike="noStrike" kern="0" cap="none" spc="0" normalizeH="0" baseline="0" noProof="0" dirty="0">
                <a:ln>
                  <a:noFill/>
                </a:ln>
                <a:solidFill>
                  <a:srgbClr val="2E2D2D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000" b="0" i="0" u="none" strike="noStrike" kern="0" cap="none" spc="0" normalizeH="0" baseline="0" noProof="0" dirty="0">
                <a:ln>
                  <a:noFill/>
                </a:ln>
                <a:solidFill>
                  <a:srgbClr val="2E2D2D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Более подробные сведения о влиянии значений прогностической ценности положительного и отрицательного результата на интерпретацию результатов </a:t>
            </a:r>
            <a:r>
              <a:rPr kumimoji="0" lang="ru-RU" sz="1000" b="0" i="0" u="none" strike="noStrike" kern="0" cap="none" spc="0" normalizeH="0" baseline="0" noProof="0" dirty="0" err="1">
                <a:ln>
                  <a:noFill/>
                </a:ln>
                <a:solidFill>
                  <a:srgbClr val="2E2D2D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ДЭТ</a:t>
            </a:r>
            <a:r>
              <a:rPr kumimoji="0" lang="ru-RU" sz="1000" b="0" i="0" u="none" strike="noStrike" kern="0" cap="none" spc="0" normalizeH="0" baseline="0" noProof="0" dirty="0">
                <a:ln>
                  <a:noFill/>
                </a:ln>
                <a:solidFill>
                  <a:srgbClr val="2E2D2D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на антигены вируса SARS-CoV-2 представлены в приложении к документу </a:t>
            </a:r>
            <a:r>
              <a:rPr kumimoji="0" lang="ru-RU" sz="1000" b="0" i="0" u="none" strike="noStrike" kern="0" cap="none" spc="0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«Определение антигенов в диагностике инфекции, вызванной SARS-CoV-2. Временные рекомендации. 6 октября 2021 г.» Женева: Всемирная организация здравоохранения. </a:t>
            </a:r>
            <a:r>
              <a:rPr kumimoji="0" lang="ru-RU" sz="1000" b="0" i="0" u="sng" strike="noStrike" kern="0" cap="none" spc="0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https://www.who.int/publications/i/item/antigen-detection-in-the-diagnosis-of-sars-cov-2infection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000" b="0" i="0" u="none" strike="noStrike" kern="0" cap="none" spc="0" normalizeH="0" baseline="0" noProof="0" dirty="0">
              <a:ln>
                <a:noFill/>
              </a:ln>
              <a:solidFill>
                <a:srgbClr val="2E2D2D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Google Shape;170;p8">
            <a:extLst>
              <a:ext uri="{FF2B5EF4-FFF2-40B4-BE49-F238E27FC236}">
                <a16:creationId xmlns:a16="http://schemas.microsoft.com/office/drawing/2014/main" id="{8DA24A88-BB8E-4EDD-8539-08321442BEEC}"/>
              </a:ext>
            </a:extLst>
          </p:cNvPr>
          <p:cNvSpPr/>
          <p:nvPr/>
        </p:nvSpPr>
        <p:spPr>
          <a:xfrm>
            <a:off x="456907" y="1476677"/>
            <a:ext cx="11407144" cy="31700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400"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Чувствительность означает процент пациентов, у которых правильно</a:t>
            </a:r>
            <a:r>
              <a:rPr kumimoji="0" lang="ru-RU" sz="2000" b="0" i="0" u="none" strike="noStrike" kern="0" cap="none" spc="0" normalizeH="0" baseline="3000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1</a:t>
            </a: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определена инфекция вируса SARS-CoV-2, от общего числа пациентов, зараженных вирусом SARS-CoV-2.</a:t>
            </a:r>
          </a:p>
          <a:p>
            <a:pPr marL="3429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400"/>
              <a:buFont typeface="Arial" panose="020B0604020202020204" pitchFamily="34" charset="0"/>
              <a:buChar char="•"/>
              <a:tabLst/>
              <a:defRPr/>
            </a:pPr>
            <a:endParaRPr kumimoji="0" lang="fr-CH" sz="2000" b="0" i="0" u="none" strike="noStrike" kern="0" cap="none" spc="0" normalizeH="0" baseline="0" noProof="0" dirty="0">
              <a:ln>
                <a:noFill/>
              </a:ln>
              <a:solidFill>
                <a:srgbClr val="424242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1257300" marR="0" lvl="5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400"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 </a:t>
            </a: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Высокая чувствительность	</a:t>
            </a: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                   </a:t>
            </a: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меньше ложноотрицательных результатов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424242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3429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400"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Специфичность означает процент лиц, у которых правильно</a:t>
            </a:r>
            <a:r>
              <a:rPr kumimoji="0" lang="ru-RU" sz="2000" b="0" i="0" u="none" strike="noStrike" kern="0" cap="none" spc="0" normalizeH="0" baseline="3000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1</a:t>
            </a: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определено отсутствие инфекции вируса SARS-CoV-2, от общего числа лиц, не зараженных вирусом SARS-CoV-2.</a:t>
            </a:r>
          </a:p>
          <a:p>
            <a:pPr marL="3429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400"/>
              <a:buFont typeface="Arial" panose="020B0604020202020204" pitchFamily="34" charset="0"/>
              <a:buChar char="•"/>
              <a:tabLst/>
              <a:defRPr/>
            </a:pPr>
            <a:endParaRPr kumimoji="0" lang="fr-CH" sz="2000" b="0" i="0" u="none" strike="noStrike" kern="0" cap="none" spc="0" normalizeH="0" baseline="0" noProof="0" dirty="0">
              <a:ln>
                <a:noFill/>
              </a:ln>
              <a:solidFill>
                <a:srgbClr val="424242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1257300" marR="0" lvl="5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400"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 </a:t>
            </a: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Высокая специфичность	</a:t>
            </a: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                   </a:t>
            </a: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меньше ложноположительных результатов</a:t>
            </a: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 </a:t>
            </a:r>
          </a:p>
        </p:txBody>
      </p:sp>
      <p:sp>
        <p:nvSpPr>
          <p:cNvPr id="10" name="Google Shape;172;p8">
            <a:extLst>
              <a:ext uri="{FF2B5EF4-FFF2-40B4-BE49-F238E27FC236}">
                <a16:creationId xmlns:a16="http://schemas.microsoft.com/office/drawing/2014/main" id="{9B989A21-89DF-4BCB-B7C0-C76C51E3FD37}"/>
              </a:ext>
            </a:extLst>
          </p:cNvPr>
          <p:cNvSpPr txBox="1"/>
          <p:nvPr/>
        </p:nvSpPr>
        <p:spPr>
          <a:xfrm>
            <a:off x="196849" y="5187759"/>
            <a:ext cx="5770814" cy="255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000" b="0" i="0" u="none" strike="noStrike" kern="0" cap="none" spc="0" normalizeH="0" baseline="3000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1</a:t>
            </a:r>
            <a:r>
              <a:rPr kumimoji="0" lang="ru-RU" sz="1000" b="0" i="0" u="none" strike="noStrike" kern="0" cap="none" spc="0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В данном случае в качестве золотого стандарта используются методы ТАНК</a:t>
            </a:r>
          </a:p>
        </p:txBody>
      </p:sp>
      <p:sp>
        <p:nvSpPr>
          <p:cNvPr id="11" name="Google Shape;171;p8">
            <a:extLst>
              <a:ext uri="{FF2B5EF4-FFF2-40B4-BE49-F238E27FC236}">
                <a16:creationId xmlns:a16="http://schemas.microsoft.com/office/drawing/2014/main" id="{EE1C43A5-DD69-427E-8156-F9A21E0912BC}"/>
              </a:ext>
            </a:extLst>
          </p:cNvPr>
          <p:cNvSpPr/>
          <p:nvPr/>
        </p:nvSpPr>
        <p:spPr>
          <a:xfrm>
            <a:off x="5159483" y="2697784"/>
            <a:ext cx="1274429" cy="29405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71;p8">
            <a:extLst>
              <a:ext uri="{FF2B5EF4-FFF2-40B4-BE49-F238E27FC236}">
                <a16:creationId xmlns:a16="http://schemas.microsoft.com/office/drawing/2014/main" id="{7A745B3A-D3D4-4805-AADD-A0B004845F5F}"/>
              </a:ext>
            </a:extLst>
          </p:cNvPr>
          <p:cNvSpPr/>
          <p:nvPr/>
        </p:nvSpPr>
        <p:spPr>
          <a:xfrm>
            <a:off x="5145652" y="4289504"/>
            <a:ext cx="1200570" cy="29405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849757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5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942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</a:pPr>
            <a:r>
              <a:rPr lang="ru-RU"/>
              <a:t>Распространенность заболевания</a:t>
            </a:r>
            <a:br>
              <a:rPr lang="ru-RU"/>
            </a:br>
            <a:endParaRPr lang="ru-RU"/>
          </a:p>
        </p:txBody>
      </p:sp>
      <p:sp>
        <p:nvSpPr>
          <p:cNvPr id="162" name="Google Shape;162;p5"/>
          <p:cNvSpPr txBox="1">
            <a:spLocks noGrp="1"/>
          </p:cNvSpPr>
          <p:nvPr>
            <p:ph type="sldNum" idx="12"/>
          </p:nvPr>
        </p:nvSpPr>
        <p:spPr>
          <a:xfrm>
            <a:off x="11353799" y="6311900"/>
            <a:ext cx="510252" cy="575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000" b="0" i="0" u="none" strike="noStrike" kern="0" cap="none" spc="0" normalizeH="0" baseline="0" noProof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6</a:t>
            </a:fld>
            <a:endParaRPr kumimoji="0" lang="en-US" sz="1000" b="0" i="0" u="none" strike="noStrike" kern="0" cap="none" spc="0" normalizeH="0" baseline="0" noProof="0">
              <a:ln>
                <a:noFill/>
              </a:ln>
              <a:solidFill>
                <a:srgbClr val="424242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5" name="Google Shape;165;p5"/>
          <p:cNvSpPr txBox="1">
            <a:spLocks noGrp="1"/>
          </p:cNvSpPr>
          <p:nvPr>
            <p:ph type="ftr" idx="11"/>
          </p:nvPr>
        </p:nvSpPr>
        <p:spPr>
          <a:xfrm>
            <a:off x="838200" y="6356350"/>
            <a:ext cx="8817864" cy="501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ru-RU" sz="1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Курс «Диагностический экспресс-тест на антигены вируса SARS-CoV-2» v3.0 | Стратегии тестирования на вирус SARS-CoV-2</a:t>
            </a:r>
          </a:p>
        </p:txBody>
      </p:sp>
      <p:sp>
        <p:nvSpPr>
          <p:cNvPr id="8" name="Google Shape;183;p9">
            <a:extLst>
              <a:ext uri="{FF2B5EF4-FFF2-40B4-BE49-F238E27FC236}">
                <a16:creationId xmlns:a16="http://schemas.microsoft.com/office/drawing/2014/main" id="{0C5941FF-69AA-4093-B41B-94FCBF8DC61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84056" y="1408635"/>
            <a:ext cx="11479995" cy="14481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indent="-342900">
              <a:lnSpc>
                <a:spcPct val="90000"/>
              </a:lnSpc>
              <a:spcBef>
                <a:spcPts val="0"/>
              </a:spcBef>
              <a:buClr>
                <a:srgbClr val="0070C0"/>
              </a:buClr>
              <a:buSzPts val="2800"/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2E2D2D"/>
                </a:solidFill>
                <a:latin typeface="Arial"/>
                <a:ea typeface="Arial"/>
                <a:cs typeface="Arial"/>
                <a:sym typeface="Arial"/>
              </a:rPr>
              <a:t>Распространенность заболевания в пределах тестируемого сообщества значительно влияет на прогностические показатели в части </a:t>
            </a:r>
            <a:r>
              <a:rPr lang="ru-RU" b="1" dirty="0">
                <a:solidFill>
                  <a:srgbClr val="2E2D2D"/>
                </a:solidFill>
                <a:latin typeface="Arial"/>
                <a:ea typeface="Arial"/>
                <a:cs typeface="Arial"/>
                <a:sym typeface="Arial"/>
              </a:rPr>
              <a:t>прогностической ценности положительного результата (</a:t>
            </a:r>
            <a:r>
              <a:rPr lang="ru-RU" b="1" dirty="0" err="1">
                <a:solidFill>
                  <a:srgbClr val="2E2D2D"/>
                </a:solidFill>
                <a:latin typeface="Arial"/>
                <a:ea typeface="Arial"/>
                <a:cs typeface="Arial"/>
                <a:sym typeface="Arial"/>
              </a:rPr>
              <a:t>PPV</a:t>
            </a:r>
            <a:r>
              <a:rPr lang="ru-RU" b="1" dirty="0">
                <a:solidFill>
                  <a:srgbClr val="2E2D2D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r>
              <a:rPr lang="ru-RU" dirty="0">
                <a:solidFill>
                  <a:srgbClr val="2E2D2D"/>
                </a:solidFill>
                <a:latin typeface="Arial"/>
                <a:ea typeface="Arial"/>
                <a:cs typeface="Arial"/>
                <a:sym typeface="Arial"/>
              </a:rPr>
              <a:t> и </a:t>
            </a:r>
            <a:r>
              <a:rPr lang="ru-RU" b="1" dirty="0">
                <a:solidFill>
                  <a:srgbClr val="2E2D2D"/>
                </a:solidFill>
                <a:latin typeface="Arial"/>
                <a:ea typeface="Arial"/>
                <a:cs typeface="Arial"/>
                <a:sym typeface="Arial"/>
              </a:rPr>
              <a:t>прогностической ценности отрицательного результата (</a:t>
            </a:r>
            <a:r>
              <a:rPr lang="ru-RU" b="1" dirty="0" err="1">
                <a:solidFill>
                  <a:srgbClr val="2E2D2D"/>
                </a:solidFill>
                <a:latin typeface="Arial"/>
                <a:ea typeface="Arial"/>
                <a:cs typeface="Arial"/>
                <a:sym typeface="Arial"/>
              </a:rPr>
              <a:t>NPV</a:t>
            </a:r>
            <a:r>
              <a:rPr lang="ru-RU" b="1" dirty="0">
                <a:solidFill>
                  <a:srgbClr val="2E2D2D"/>
                </a:solidFill>
              </a:rPr>
              <a:t>)</a:t>
            </a:r>
            <a:r>
              <a:rPr lang="ru-RU" dirty="0">
                <a:solidFill>
                  <a:srgbClr val="2E2D2D"/>
                </a:solidFill>
              </a:rPr>
              <a:t>*. 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Clr>
                <a:srgbClr val="0070C0"/>
              </a:buClr>
              <a:buSzPts val="2800"/>
              <a:buNone/>
            </a:pPr>
            <a:endParaRPr lang="fr-CH" dirty="0">
              <a:solidFill>
                <a:srgbClr val="2E2D2D"/>
              </a:solidFill>
            </a:endParaRPr>
          </a:p>
          <a:p>
            <a:pPr marL="342900" indent="-342900">
              <a:lnSpc>
                <a:spcPct val="90000"/>
              </a:lnSpc>
              <a:spcBef>
                <a:spcPts val="0"/>
              </a:spcBef>
              <a:buClr>
                <a:srgbClr val="0070C0"/>
              </a:buClr>
              <a:buSzPts val="2800"/>
              <a:buFont typeface="Arial" panose="020B0604020202020204" pitchFamily="34" charset="0"/>
              <a:buChar char="•"/>
            </a:pPr>
            <a:r>
              <a:rPr lang="ru-RU" sz="2000" b="0" u="none" strike="noStrik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Распространенность влияет на вероятность получения «верного» результата</a:t>
            </a:r>
            <a:r>
              <a:rPr lang="ru-RU" sz="2000" dirty="0">
                <a:solidFill>
                  <a:schemeClr val="tx1"/>
                </a:solidFill>
              </a:rPr>
              <a:t>:</a:t>
            </a:r>
          </a:p>
          <a:p>
            <a:pPr marL="800100" lvl="1">
              <a:lnSpc>
                <a:spcPct val="90000"/>
              </a:lnSpc>
              <a:buClr>
                <a:srgbClr val="0087BC"/>
              </a:buClr>
              <a:buSzPts val="2000"/>
              <a:buFont typeface="Wingdings" panose="020B0604020202020204" pitchFamily="34" charset="0"/>
              <a:buChar char="Ø"/>
            </a:pPr>
            <a:r>
              <a:rPr lang="ru-RU" sz="2000" dirty="0"/>
              <a:t>По мере сокращения распространенности снижается и показатель </a:t>
            </a:r>
            <a:r>
              <a:rPr lang="ru-RU" sz="2000" dirty="0" err="1"/>
              <a:t>PPV</a:t>
            </a:r>
            <a:r>
              <a:rPr lang="ru-RU" sz="2000" dirty="0"/>
              <a:t>, поэтому при низкой степени распространенности сокращается вероятность того, что положительный результат является истинно положительным (риск большего количества ложноположительных результатов).</a:t>
            </a:r>
          </a:p>
          <a:p>
            <a:pPr marL="800100" lvl="1">
              <a:lnSpc>
                <a:spcPct val="90000"/>
              </a:lnSpc>
              <a:buClr>
                <a:srgbClr val="0087BC"/>
              </a:buClr>
              <a:buSzPts val="2000"/>
              <a:buFont typeface="Wingdings" panose="020B0604020202020204" pitchFamily="34" charset="0"/>
              <a:buChar char="Ø"/>
            </a:pPr>
            <a:endParaRPr lang="en-US" sz="2000" dirty="0"/>
          </a:p>
          <a:p>
            <a:pPr marL="800100" lvl="1">
              <a:lnSpc>
                <a:spcPct val="90000"/>
              </a:lnSpc>
              <a:buClr>
                <a:srgbClr val="0087BC"/>
              </a:buClr>
              <a:buSzPts val="2000"/>
              <a:buFont typeface="Wingdings" panose="020B0604020202020204" pitchFamily="34" charset="0"/>
              <a:buChar char="Ø"/>
            </a:pPr>
            <a:r>
              <a:rPr lang="ru-RU" sz="2000" dirty="0"/>
              <a:t>При низкой степени распространенности инфекции наблюдается высокое значение показателя </a:t>
            </a:r>
            <a:r>
              <a:rPr lang="ru-RU" sz="2000" dirty="0" err="1"/>
              <a:t>NPV</a:t>
            </a:r>
            <a:r>
              <a:rPr lang="ru-RU" sz="2000" dirty="0"/>
              <a:t>, поэтому существует очень высокая вероятность того, что у лиц, которые получили отрицательный результат тестирования, нет COVID-19.</a:t>
            </a:r>
          </a:p>
          <a:p>
            <a:pPr marL="800100" lvl="1">
              <a:lnSpc>
                <a:spcPct val="90000"/>
              </a:lnSpc>
              <a:buClr>
                <a:srgbClr val="0070C0"/>
              </a:buClr>
              <a:buSzPts val="2000"/>
              <a:buFont typeface="Arial" panose="020B0604020202020204" pitchFamily="34" charset="0"/>
              <a:buChar char="•"/>
            </a:pPr>
            <a:endParaRPr sz="2000" dirty="0">
              <a:solidFill>
                <a:srgbClr val="2E2D2D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9EC601F-5FDC-2A5C-3A04-18C386D4F9D8}"/>
              </a:ext>
            </a:extLst>
          </p:cNvPr>
          <p:cNvSpPr txBox="1"/>
          <p:nvPr/>
        </p:nvSpPr>
        <p:spPr>
          <a:xfrm>
            <a:off x="385783" y="5704114"/>
            <a:ext cx="10811605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2E2D2D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*</a:t>
            </a:r>
            <a:r>
              <a:rPr kumimoji="0" lang="ru-RU" sz="1400" b="0" i="0" u="none" strike="noStrike" kern="0" cap="none" spc="0" normalizeH="0" baseline="0" noProof="0" dirty="0" err="1">
                <a:ln>
                  <a:noFill/>
                </a:ln>
                <a:solidFill>
                  <a:srgbClr val="2E2D2D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NPV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2E2D2D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представляет собой вероятность того, что у лица, получившего отрицательный результат теста, нет заболевания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554022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"/>
          <p:cNvSpPr txBox="1">
            <a:spLocks noGrp="1"/>
          </p:cNvSpPr>
          <p:nvPr>
            <p:ph type="title"/>
          </p:nvPr>
        </p:nvSpPr>
        <p:spPr>
          <a:xfrm>
            <a:off x="666791" y="192485"/>
            <a:ext cx="11046170" cy="942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</a:pPr>
            <a:r>
              <a:rPr lang="ru-RU"/>
              <a:t>У кого можно обнаружить инфекцию с ДЭТ на антигены SARS-CoV-2? </a:t>
            </a:r>
          </a:p>
        </p:txBody>
      </p:sp>
      <p:sp>
        <p:nvSpPr>
          <p:cNvPr id="120" name="Google Shape;120;p4"/>
          <p:cNvSpPr txBox="1">
            <a:spLocks noGrp="1"/>
          </p:cNvSpPr>
          <p:nvPr>
            <p:ph type="sldNum" idx="12"/>
          </p:nvPr>
        </p:nvSpPr>
        <p:spPr>
          <a:xfrm>
            <a:off x="11353799" y="6311900"/>
            <a:ext cx="510252" cy="575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000" b="0" i="0" u="none" strike="noStrike" kern="0" cap="none" spc="0" normalizeH="0" baseline="0" noProof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7</a:t>
            </a:fld>
            <a:endParaRPr kumimoji="0" lang="en-US" sz="1000" b="0" i="0" u="none" strike="noStrike" kern="0" cap="none" spc="0" normalizeH="0" baseline="0" noProof="0">
              <a:ln>
                <a:noFill/>
              </a:ln>
              <a:solidFill>
                <a:srgbClr val="424242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cxnSp>
        <p:nvCxnSpPr>
          <p:cNvPr id="121" name="Google Shape;121;p4"/>
          <p:cNvCxnSpPr/>
          <p:nvPr/>
        </p:nvCxnSpPr>
        <p:spPr>
          <a:xfrm>
            <a:off x="861386" y="5346472"/>
            <a:ext cx="9790044" cy="0"/>
          </a:xfrm>
          <a:prstGeom prst="straightConnector1">
            <a:avLst/>
          </a:prstGeom>
          <a:noFill/>
          <a:ln w="28575" cap="flat" cmpd="sng">
            <a:solidFill>
              <a:srgbClr val="7F7F7F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22" name="Google Shape;122;p4"/>
          <p:cNvSpPr txBox="1"/>
          <p:nvPr/>
        </p:nvSpPr>
        <p:spPr>
          <a:xfrm>
            <a:off x="10379735" y="5389786"/>
            <a:ext cx="180892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Время (дни)</a:t>
            </a:r>
          </a:p>
        </p:txBody>
      </p:sp>
      <p:sp>
        <p:nvSpPr>
          <p:cNvPr id="123" name="Google Shape;123;p4"/>
          <p:cNvSpPr/>
          <p:nvPr/>
        </p:nvSpPr>
        <p:spPr>
          <a:xfrm>
            <a:off x="1734706" y="1529407"/>
            <a:ext cx="7393060" cy="3603705"/>
          </a:xfrm>
          <a:custGeom>
            <a:avLst/>
            <a:gdLst/>
            <a:ahLst/>
            <a:cxnLst/>
            <a:rect l="l" t="t" r="r" b="b"/>
            <a:pathLst>
              <a:path w="7429475" h="3647019" extrusionOk="0">
                <a:moveTo>
                  <a:pt x="0" y="3593766"/>
                </a:moveTo>
                <a:cubicBezTo>
                  <a:pt x="300658" y="2241216"/>
                  <a:pt x="601317" y="888666"/>
                  <a:pt x="874643" y="333731"/>
                </a:cubicBezTo>
                <a:cubicBezTo>
                  <a:pt x="1147969" y="-221204"/>
                  <a:pt x="1268895" y="32244"/>
                  <a:pt x="1639956" y="264157"/>
                </a:cubicBezTo>
                <a:cubicBezTo>
                  <a:pt x="2011017" y="496070"/>
                  <a:pt x="2554356" y="1312735"/>
                  <a:pt x="3101008" y="1725209"/>
                </a:cubicBezTo>
                <a:cubicBezTo>
                  <a:pt x="3647660" y="2137683"/>
                  <a:pt x="4222473" y="2427574"/>
                  <a:pt x="4919869" y="2739000"/>
                </a:cubicBezTo>
                <a:cubicBezTo>
                  <a:pt x="5617265" y="3050426"/>
                  <a:pt x="6944139" y="3469527"/>
                  <a:pt x="7285382" y="3593766"/>
                </a:cubicBezTo>
                <a:cubicBezTo>
                  <a:pt x="7626625" y="3718005"/>
                  <a:pt x="7296977" y="3601220"/>
                  <a:pt x="6967330" y="3484435"/>
                </a:cubicBezTo>
              </a:path>
            </a:pathLst>
          </a:custGeom>
          <a:solidFill>
            <a:schemeClr val="lt1"/>
          </a:solidFill>
          <a:ln w="1905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4"/>
          <p:cNvSpPr/>
          <p:nvPr/>
        </p:nvSpPr>
        <p:spPr>
          <a:xfrm rot="-5400000">
            <a:off x="2140951" y="5760089"/>
            <a:ext cx="225469" cy="139105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B050"/>
          </a:solidFill>
          <a:ln w="1270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548135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4"/>
          <p:cNvSpPr txBox="1"/>
          <p:nvPr/>
        </p:nvSpPr>
        <p:spPr>
          <a:xfrm>
            <a:off x="1309455" y="5913871"/>
            <a:ext cx="3134208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Появление симптомов</a:t>
            </a:r>
          </a:p>
        </p:txBody>
      </p:sp>
      <p:sp>
        <p:nvSpPr>
          <p:cNvPr id="126" name="Google Shape;126;p4"/>
          <p:cNvSpPr txBox="1"/>
          <p:nvPr/>
        </p:nvSpPr>
        <p:spPr>
          <a:xfrm>
            <a:off x="3192120" y="5356823"/>
            <a:ext cx="26835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4</a:t>
            </a:r>
          </a:p>
        </p:txBody>
      </p:sp>
      <p:sp>
        <p:nvSpPr>
          <p:cNvPr id="127" name="Google Shape;127;p4"/>
          <p:cNvSpPr txBox="1"/>
          <p:nvPr/>
        </p:nvSpPr>
        <p:spPr>
          <a:xfrm>
            <a:off x="2693501" y="5356823"/>
            <a:ext cx="26835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2</a:t>
            </a:r>
          </a:p>
        </p:txBody>
      </p:sp>
      <p:sp>
        <p:nvSpPr>
          <p:cNvPr id="128" name="Google Shape;128;p4"/>
          <p:cNvSpPr txBox="1"/>
          <p:nvPr/>
        </p:nvSpPr>
        <p:spPr>
          <a:xfrm>
            <a:off x="2090519" y="5356823"/>
            <a:ext cx="26835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0</a:t>
            </a:r>
          </a:p>
        </p:txBody>
      </p:sp>
      <p:sp>
        <p:nvSpPr>
          <p:cNvPr id="129" name="Google Shape;129;p4"/>
          <p:cNvSpPr txBox="1"/>
          <p:nvPr/>
        </p:nvSpPr>
        <p:spPr>
          <a:xfrm>
            <a:off x="1263957" y="5356823"/>
            <a:ext cx="46048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-2</a:t>
            </a:r>
          </a:p>
        </p:txBody>
      </p:sp>
      <p:sp>
        <p:nvSpPr>
          <p:cNvPr id="130" name="Google Shape;130;p4"/>
          <p:cNvSpPr txBox="1"/>
          <p:nvPr/>
        </p:nvSpPr>
        <p:spPr>
          <a:xfrm>
            <a:off x="3732136" y="5356823"/>
            <a:ext cx="268356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6</a:t>
            </a:r>
          </a:p>
        </p:txBody>
      </p:sp>
      <p:sp>
        <p:nvSpPr>
          <p:cNvPr id="131" name="Google Shape;131;p4"/>
          <p:cNvSpPr txBox="1"/>
          <p:nvPr/>
        </p:nvSpPr>
        <p:spPr>
          <a:xfrm>
            <a:off x="8595677" y="5373392"/>
            <a:ext cx="59634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20</a:t>
            </a:r>
          </a:p>
        </p:txBody>
      </p:sp>
      <p:cxnSp>
        <p:nvCxnSpPr>
          <p:cNvPr id="132" name="Google Shape;132;p4"/>
          <p:cNvCxnSpPr/>
          <p:nvPr/>
        </p:nvCxnSpPr>
        <p:spPr>
          <a:xfrm>
            <a:off x="892767" y="2589176"/>
            <a:ext cx="7734292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33" name="Google Shape;133;p4"/>
          <p:cNvSpPr txBox="1"/>
          <p:nvPr/>
        </p:nvSpPr>
        <p:spPr>
          <a:xfrm>
            <a:off x="8849220" y="2349695"/>
            <a:ext cx="271548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Порог чувствительности ДЭТ</a:t>
            </a:r>
          </a:p>
        </p:txBody>
      </p:sp>
      <p:sp>
        <p:nvSpPr>
          <p:cNvPr id="134" name="Google Shape;134;p4"/>
          <p:cNvSpPr txBox="1"/>
          <p:nvPr/>
        </p:nvSpPr>
        <p:spPr>
          <a:xfrm>
            <a:off x="8801072" y="4409742"/>
            <a:ext cx="237340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Порог чувствительности ПЦР</a:t>
            </a:r>
          </a:p>
        </p:txBody>
      </p:sp>
      <p:cxnSp>
        <p:nvCxnSpPr>
          <p:cNvPr id="135" name="Google Shape;135;p4"/>
          <p:cNvCxnSpPr/>
          <p:nvPr/>
        </p:nvCxnSpPr>
        <p:spPr>
          <a:xfrm>
            <a:off x="922359" y="4592059"/>
            <a:ext cx="7734292" cy="0"/>
          </a:xfrm>
          <a:prstGeom prst="straightConnector1">
            <a:avLst/>
          </a:prstGeom>
          <a:noFill/>
          <a:ln w="9525" cap="flat" cmpd="sng">
            <a:solidFill>
              <a:srgbClr val="7030A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36" name="Google Shape;136;p4"/>
          <p:cNvSpPr txBox="1"/>
          <p:nvPr/>
        </p:nvSpPr>
        <p:spPr>
          <a:xfrm>
            <a:off x="0" y="1455613"/>
            <a:ext cx="1125773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Вирус-</a:t>
            </a:r>
            <a:r>
              <a:rPr kumimoji="0" lang="ru-RU" sz="1800" b="0" i="0" u="none" strike="noStrike" kern="0" cap="none" spc="0" normalizeH="0" baseline="0" noProof="0" dirty="0" err="1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ная</a:t>
            </a: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ru-RU" sz="1800" b="0" i="0" u="none" strike="noStrike" kern="0" cap="none" spc="0" normalizeH="0" baseline="0" noProof="0" dirty="0" err="1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нагруз</a:t>
            </a: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-ка</a:t>
            </a:r>
          </a:p>
        </p:txBody>
      </p:sp>
      <p:sp>
        <p:nvSpPr>
          <p:cNvPr id="138" name="Google Shape;138;p4"/>
          <p:cNvSpPr txBox="1"/>
          <p:nvPr/>
        </p:nvSpPr>
        <p:spPr>
          <a:xfrm>
            <a:off x="3834943" y="1352853"/>
            <a:ext cx="2538577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Период наибольшей заразности</a:t>
            </a:r>
          </a:p>
        </p:txBody>
      </p:sp>
      <p:cxnSp>
        <p:nvCxnSpPr>
          <p:cNvPr id="139" name="Google Shape;139;p4"/>
          <p:cNvCxnSpPr/>
          <p:nvPr/>
        </p:nvCxnSpPr>
        <p:spPr>
          <a:xfrm>
            <a:off x="919352" y="3159876"/>
            <a:ext cx="7734292" cy="0"/>
          </a:xfrm>
          <a:prstGeom prst="straightConnector1">
            <a:avLst/>
          </a:prstGeom>
          <a:noFill/>
          <a:ln w="9525" cap="flat" cmpd="sng">
            <a:solidFill>
              <a:srgbClr val="F4B08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40" name="Google Shape;140;p4"/>
          <p:cNvSpPr txBox="1"/>
          <p:nvPr/>
        </p:nvSpPr>
        <p:spPr>
          <a:xfrm>
            <a:off x="8826561" y="2976101"/>
            <a:ext cx="209993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Порог чувствительности выделения вируса</a:t>
            </a:r>
          </a:p>
        </p:txBody>
      </p:sp>
      <p:sp>
        <p:nvSpPr>
          <p:cNvPr id="141" name="Google Shape;141;p4"/>
          <p:cNvSpPr txBox="1">
            <a:spLocks noGrp="1"/>
          </p:cNvSpPr>
          <p:nvPr>
            <p:ph type="ftr" idx="11"/>
          </p:nvPr>
        </p:nvSpPr>
        <p:spPr>
          <a:xfrm>
            <a:off x="838200" y="6356350"/>
            <a:ext cx="9086088" cy="501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ru-RU" sz="1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Курс «Диагностический экспресс-тест на антигены вируса SARS-CoV-2» v3.0 | Стратегии тестирования на вирус SARS-CoV-2</a:t>
            </a:r>
          </a:p>
        </p:txBody>
      </p:sp>
      <p:cxnSp>
        <p:nvCxnSpPr>
          <p:cNvPr id="142" name="Google Shape;142;p4"/>
          <p:cNvCxnSpPr/>
          <p:nvPr/>
        </p:nvCxnSpPr>
        <p:spPr>
          <a:xfrm flipH="1" flipV="1">
            <a:off x="888355" y="1201613"/>
            <a:ext cx="10161" cy="4155211"/>
          </a:xfrm>
          <a:prstGeom prst="straightConnector1">
            <a:avLst/>
          </a:prstGeom>
          <a:noFill/>
          <a:ln w="34925" cap="flat" cmpd="sng">
            <a:solidFill>
              <a:srgbClr val="7F7F7F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43" name="Google Shape;143;p4"/>
          <p:cNvCxnSpPr/>
          <p:nvPr/>
        </p:nvCxnSpPr>
        <p:spPr>
          <a:xfrm flipH="1">
            <a:off x="2481976" y="1744824"/>
            <a:ext cx="178830" cy="831179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44" name="Google Shape;144;p4"/>
          <p:cNvCxnSpPr/>
          <p:nvPr/>
        </p:nvCxnSpPr>
        <p:spPr>
          <a:xfrm flipH="1">
            <a:off x="2603897" y="1742946"/>
            <a:ext cx="203104" cy="804193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45" name="Google Shape;145;p4"/>
          <p:cNvCxnSpPr/>
          <p:nvPr/>
        </p:nvCxnSpPr>
        <p:spPr>
          <a:xfrm flipH="1">
            <a:off x="2746136" y="1729608"/>
            <a:ext cx="223519" cy="85006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46" name="Google Shape;146;p4"/>
          <p:cNvCxnSpPr/>
          <p:nvPr/>
        </p:nvCxnSpPr>
        <p:spPr>
          <a:xfrm flipH="1">
            <a:off x="3030616" y="1930448"/>
            <a:ext cx="194052" cy="652466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47" name="Google Shape;147;p4"/>
          <p:cNvCxnSpPr/>
          <p:nvPr/>
        </p:nvCxnSpPr>
        <p:spPr>
          <a:xfrm flipH="1">
            <a:off x="3193176" y="1937189"/>
            <a:ext cx="183315" cy="657506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48" name="Google Shape;148;p4"/>
          <p:cNvCxnSpPr/>
          <p:nvPr/>
        </p:nvCxnSpPr>
        <p:spPr>
          <a:xfrm flipH="1">
            <a:off x="3345576" y="2116506"/>
            <a:ext cx="143589" cy="474945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49" name="Google Shape;149;p4"/>
          <p:cNvCxnSpPr/>
          <p:nvPr/>
        </p:nvCxnSpPr>
        <p:spPr>
          <a:xfrm flipH="1">
            <a:off x="3497976" y="2184063"/>
            <a:ext cx="142239" cy="388688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50" name="Google Shape;150;p4"/>
          <p:cNvCxnSpPr/>
          <p:nvPr/>
        </p:nvCxnSpPr>
        <p:spPr>
          <a:xfrm flipH="1">
            <a:off x="3650376" y="2321391"/>
            <a:ext cx="62647" cy="252982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51" name="Google Shape;151;p4"/>
          <p:cNvCxnSpPr/>
          <p:nvPr/>
        </p:nvCxnSpPr>
        <p:spPr>
          <a:xfrm flipH="1">
            <a:off x="3772297" y="2400495"/>
            <a:ext cx="61439" cy="175501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54" name="Google Shape;154;p4"/>
          <p:cNvCxnSpPr>
            <a:cxnSpLocks/>
          </p:cNvCxnSpPr>
          <p:nvPr/>
        </p:nvCxnSpPr>
        <p:spPr>
          <a:xfrm flipH="1">
            <a:off x="2854104" y="1769861"/>
            <a:ext cx="268680" cy="82128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55" name="Google Shape;155;p4"/>
          <p:cNvSpPr/>
          <p:nvPr/>
        </p:nvSpPr>
        <p:spPr>
          <a:xfrm rot="8977541">
            <a:off x="3571594" y="1644914"/>
            <a:ext cx="235629" cy="23054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00628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7" name="Google Shape;151;p4">
            <a:extLst>
              <a:ext uri="{FF2B5EF4-FFF2-40B4-BE49-F238E27FC236}">
                <a16:creationId xmlns:a16="http://schemas.microsoft.com/office/drawing/2014/main" id="{66DB5A39-2382-3BA9-24F0-41F04C573F2C}"/>
              </a:ext>
            </a:extLst>
          </p:cNvPr>
          <p:cNvCxnSpPr>
            <a:cxnSpLocks/>
          </p:cNvCxnSpPr>
          <p:nvPr/>
        </p:nvCxnSpPr>
        <p:spPr>
          <a:xfrm flipH="1">
            <a:off x="3884056" y="2410654"/>
            <a:ext cx="61439" cy="175501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  <p:custDataLst>
      <p:tags r:id="rId1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5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942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</a:pPr>
            <a:r>
              <a:rPr lang="ru-RU"/>
              <a:t>Общие рекомендации по использованию ДЭТ на антигены вируса SARS-CoV-2 (1)</a:t>
            </a:r>
          </a:p>
        </p:txBody>
      </p:sp>
      <p:sp>
        <p:nvSpPr>
          <p:cNvPr id="161" name="Google Shape;161;p5"/>
          <p:cNvSpPr txBox="1">
            <a:spLocks noGrp="1"/>
          </p:cNvSpPr>
          <p:nvPr>
            <p:ph type="body" idx="1"/>
          </p:nvPr>
        </p:nvSpPr>
        <p:spPr>
          <a:xfrm>
            <a:off x="719958" y="1501808"/>
            <a:ext cx="11049876" cy="40860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</a:pPr>
            <a:r>
              <a:rPr lang="ru-RU" sz="1800"/>
              <a:t>Экспресс-тесты на антигены SARS-CoV-2 просты в выполнении и дают быстрый результат, благодаря этому можно тестировать больше людей и сократить задержки в диагностике за счет децентрализации процесса тестирования</a:t>
            </a:r>
          </a:p>
        </p:txBody>
      </p:sp>
      <p:sp>
        <p:nvSpPr>
          <p:cNvPr id="162" name="Google Shape;162;p5"/>
          <p:cNvSpPr txBox="1">
            <a:spLocks noGrp="1"/>
          </p:cNvSpPr>
          <p:nvPr>
            <p:ph type="sldNum" idx="12"/>
          </p:nvPr>
        </p:nvSpPr>
        <p:spPr>
          <a:xfrm>
            <a:off x="11353799" y="6311900"/>
            <a:ext cx="510252" cy="575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000" b="0" i="0" u="none" strike="noStrike" kern="0" cap="none" spc="0" normalizeH="0" baseline="0" noProof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8</a:t>
            </a:fld>
            <a:endParaRPr kumimoji="0" lang="en-US" sz="1000" b="0" i="0" u="none" strike="noStrike" kern="0" cap="none" spc="0" normalizeH="0" baseline="0" noProof="0">
              <a:ln>
                <a:noFill/>
              </a:ln>
              <a:solidFill>
                <a:srgbClr val="424242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3" name="Google Shape;163;p5"/>
          <p:cNvSpPr txBox="1"/>
          <p:nvPr/>
        </p:nvSpPr>
        <p:spPr>
          <a:xfrm>
            <a:off x="838200" y="5586848"/>
            <a:ext cx="10003171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900" b="0" i="0" u="none" strike="noStrike" kern="0" cap="none" spc="0" normalizeH="0" baseline="30000" noProof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1</a:t>
            </a:r>
            <a:r>
              <a:rPr kumimoji="0" lang="ru-RU" sz="900" b="0" i="0" u="none" strike="noStrike" kern="0" cap="none" spc="0" normalizeH="0" baseline="0" noProof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Определение антигенов в диагностике инфекции, вызванной вирусом SARS-CoV-2. Временные рекомендации. 6 октября 2021 г. Женева: Всемирная организация здравоохранения. </a:t>
            </a:r>
            <a:r>
              <a:rPr kumimoji="0" lang="ru-RU" sz="900" b="0" i="0" u="sng" strike="noStrike" kern="0" cap="none" spc="0" normalizeH="0" baseline="0" noProof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https://apps.who.int/iris/handle/10665/347060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900" b="0" i="0" u="none" strike="noStrike" kern="0" cap="none" spc="0" normalizeH="0" baseline="30000" noProof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2</a:t>
            </a:r>
            <a:r>
              <a:rPr kumimoji="0" lang="ru-RU" sz="900" b="0" i="0" u="none" strike="noStrike" kern="0" cap="none" spc="0" normalizeH="0" baseline="0" noProof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Чувствительность означает процент пациентов, у которых правильно определена инфекция вируса SARS-CoV-2, от общего числа пациентов, зараженных вирусом SARS-CoV-2.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900" b="0" i="0" u="none" strike="noStrike" kern="0" cap="none" spc="0" normalizeH="0" baseline="30000" noProof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3</a:t>
            </a:r>
            <a:r>
              <a:rPr kumimoji="0" lang="ru-RU" sz="900" b="0" i="0" u="none" strike="noStrike" kern="0" cap="none" spc="0" normalizeH="0" baseline="0" noProof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Специфичность означает процент лиц, у которых правильно определено отсутствие инфекции вируса SARS-CoV-2, от общего числа лиц, не зараженных вирусом SARS-CoV-2.</a:t>
            </a:r>
          </a:p>
        </p:txBody>
      </p:sp>
      <p:sp>
        <p:nvSpPr>
          <p:cNvPr id="164" name="Google Shape;164;p5"/>
          <p:cNvSpPr txBox="1"/>
          <p:nvPr/>
        </p:nvSpPr>
        <p:spPr>
          <a:xfrm>
            <a:off x="838200" y="2601054"/>
            <a:ext cx="53220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AC9"/>
              </a:buClr>
              <a:buSzPts val="1800"/>
              <a:buFont typeface="Arial"/>
              <a:buChar char="•"/>
              <a:tabLst/>
              <a:defRPr/>
            </a:pPr>
            <a:r>
              <a:rPr kumimoji="0" lang="ru-RU" sz="1800" b="0" i="0" u="none" strike="noStrike" kern="0" cap="none" spc="0" normalizeH="0" baseline="0" noProof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Плата за простоту теста – чувствительность ниже, чем у молекулярных методов ТАНК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424242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5"/>
          <p:cNvSpPr txBox="1">
            <a:spLocks noGrp="1"/>
          </p:cNvSpPr>
          <p:nvPr>
            <p:ph type="ftr" idx="11"/>
          </p:nvPr>
        </p:nvSpPr>
        <p:spPr>
          <a:xfrm>
            <a:off x="838200" y="6356350"/>
            <a:ext cx="9268968" cy="501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ru-RU" sz="1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Курс «Диагностический экспресс-тест на антигены вируса SARS-CoV-2» v3.0 | Стратегии тестирования на вирус SARS-CoV-2</a:t>
            </a:r>
          </a:p>
        </p:txBody>
      </p:sp>
      <p:grpSp>
        <p:nvGrpSpPr>
          <p:cNvPr id="166" name="Google Shape;166;p5"/>
          <p:cNvGrpSpPr/>
          <p:nvPr/>
        </p:nvGrpSpPr>
        <p:grpSpPr>
          <a:xfrm>
            <a:off x="2494471" y="3496318"/>
            <a:ext cx="3904389" cy="1421832"/>
            <a:chOff x="2780190" y="4034220"/>
            <a:chExt cx="4784835" cy="1421832"/>
          </a:xfrm>
        </p:grpSpPr>
        <p:sp>
          <p:nvSpPr>
            <p:cNvPr id="167" name="Google Shape;167;p5"/>
            <p:cNvSpPr/>
            <p:nvPr/>
          </p:nvSpPr>
          <p:spPr>
            <a:xfrm rot="5400000">
              <a:off x="4717145" y="2097265"/>
              <a:ext cx="910925" cy="4784835"/>
            </a:xfrm>
            <a:prstGeom prst="bentUpArrow">
              <a:avLst>
                <a:gd name="adj1" fmla="val 43461"/>
                <a:gd name="adj2" fmla="val 42176"/>
                <a:gd name="adj3" fmla="val 39616"/>
              </a:avLst>
            </a:prstGeom>
            <a:solidFill>
              <a:schemeClr val="accent1"/>
            </a:solidFill>
            <a:ln w="12700" cap="flat" cmpd="sng">
              <a:solidFill>
                <a:srgbClr val="006289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Google Shape;168;p5"/>
            <p:cNvSpPr txBox="1"/>
            <p:nvPr/>
          </p:nvSpPr>
          <p:spPr>
            <a:xfrm>
              <a:off x="3487804" y="4855888"/>
              <a:ext cx="2608195" cy="6001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ru-RU" sz="1100" b="1" i="0" u="none" strike="noStrike" kern="0" cap="none" spc="0" normalizeH="0" baseline="0" noProof="0">
                  <a:ln>
                    <a:noFill/>
                  </a:ln>
                  <a:solidFill>
                    <a:srgbClr val="009AC9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Эти случаи могут быть пропущены, если делают только</a:t>
              </a:r>
              <a:r>
                <a:rPr kumimoji="0" lang="ru-RU" sz="1100" b="1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kumimoji="0" lang="ru-RU" sz="1100" b="1" i="0" u="none" strike="noStrike" kern="0" cap="none" spc="0" normalizeH="0" baseline="0" noProof="0">
                  <a:ln>
                    <a:noFill/>
                  </a:ln>
                  <a:solidFill>
                    <a:srgbClr val="009AC9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ДЭТ на антигены SARS-CoV-2.   </a:t>
              </a:r>
            </a:p>
          </p:txBody>
        </p:sp>
      </p:grpSp>
      <p:pic>
        <p:nvPicPr>
          <p:cNvPr id="3" name="Picture 3" descr="Graphical user interface, chart&#10;&#10;Description automatically generated">
            <a:extLst>
              <a:ext uri="{FF2B5EF4-FFF2-40B4-BE49-F238E27FC236}">
                <a16:creationId xmlns:a16="http://schemas.microsoft.com/office/drawing/2014/main" id="{E91426B2-D393-2981-AEF8-36E9811E06A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7778" t="34868" r="12963" b="15460"/>
          <a:stretch/>
        </p:blipFill>
        <p:spPr>
          <a:xfrm>
            <a:off x="6604000" y="3063875"/>
            <a:ext cx="3799845" cy="179261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86173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5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942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</a:pPr>
            <a:r>
              <a:rPr lang="ru-RU"/>
              <a:t>Ожидания от эффективности ДЭТ на антигены вируса SARS-CoV-2</a:t>
            </a:r>
          </a:p>
        </p:txBody>
      </p:sp>
      <p:sp>
        <p:nvSpPr>
          <p:cNvPr id="162" name="Google Shape;162;p5"/>
          <p:cNvSpPr txBox="1">
            <a:spLocks noGrp="1"/>
          </p:cNvSpPr>
          <p:nvPr>
            <p:ph type="sldNum" idx="12"/>
          </p:nvPr>
        </p:nvSpPr>
        <p:spPr>
          <a:xfrm>
            <a:off x="11353799" y="6311900"/>
            <a:ext cx="510252" cy="575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000" b="0" i="0" u="none" strike="noStrike" kern="0" cap="none" spc="0" normalizeH="0" baseline="0" noProof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9</a:t>
            </a:fld>
            <a:endParaRPr kumimoji="0" lang="en-US" sz="1000" b="0" i="0" u="none" strike="noStrike" kern="0" cap="none" spc="0" normalizeH="0" baseline="0" noProof="0">
              <a:ln>
                <a:noFill/>
              </a:ln>
              <a:solidFill>
                <a:srgbClr val="424242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" name="Google Shape;157;p7">
            <a:extLst>
              <a:ext uri="{FF2B5EF4-FFF2-40B4-BE49-F238E27FC236}">
                <a16:creationId xmlns:a16="http://schemas.microsoft.com/office/drawing/2014/main" id="{047898D3-DD4D-4E86-A8DB-3F4322ABAC65}"/>
              </a:ext>
            </a:extLst>
          </p:cNvPr>
          <p:cNvSpPr txBox="1">
            <a:spLocks/>
          </p:cNvSpPr>
          <p:nvPr/>
        </p:nvSpPr>
        <p:spPr>
          <a:xfrm>
            <a:off x="358196" y="1676275"/>
            <a:ext cx="6062745" cy="3079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400"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Минимальные требования: чувствительность ≥ 80% и специфичность ≥ 97%</a:t>
            </a:r>
            <a:r>
              <a:rPr kumimoji="0" lang="ru-RU" sz="2000" b="0" i="0" u="none" strike="noStrike" kern="0" cap="none" spc="0" normalizeH="0" baseline="3000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1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SzPts val="2400"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В коммерческой продаже представлено несколько </a:t>
            </a:r>
            <a:r>
              <a:rPr kumimoji="0" lang="ru-RU" sz="2000" b="0" i="0" u="none" strike="noStrike" kern="0" cap="none" spc="0" normalizeH="0" baseline="0" noProof="0" dirty="0" err="1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ДЭТ</a:t>
            </a: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на антигены вируса SARS-CoV-2</a:t>
            </a:r>
            <a:r>
              <a:rPr kumimoji="0" lang="ru-RU" sz="2000" b="0" i="0" u="none" strike="noStrike" kern="0" cap="none" spc="0" normalizeH="0" baseline="3000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2, 3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SzPts val="2400"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Их эффективность существенно различается в зависимости от испытуемой популяции (</a:t>
            </a: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лица, не имеющие симптомов</a:t>
            </a: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, и </a:t>
            </a: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лица, имеющие симптомы</a:t>
            </a: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) и находящейся в коммерческой продаже марки ДЭТ</a:t>
            </a:r>
            <a:r>
              <a:rPr kumimoji="0" lang="ru-RU" sz="2000" b="0" i="0" u="none" strike="noStrike" kern="0" cap="none" spc="0" normalizeH="0" baseline="3000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4,5</a:t>
            </a:r>
          </a:p>
          <a:p>
            <a:pPr marL="4826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SzPts val="2200"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0" cap="none" spc="0" normalizeH="0" baseline="30000" noProof="0" dirty="0">
              <a:ln>
                <a:noFill/>
              </a:ln>
              <a:solidFill>
                <a:srgbClr val="424242"/>
              </a:solidFill>
              <a:effectLst/>
              <a:uLnTx/>
              <a:uFillTx/>
              <a:latin typeface="Arial"/>
              <a:ea typeface="Calibri"/>
              <a:cs typeface="Calibri"/>
              <a:sym typeface="Calibri"/>
            </a:endParaRPr>
          </a:p>
          <a:p>
            <a:pPr marL="939800" marR="0" lvl="1" indent="-3429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70C0"/>
              </a:buClr>
              <a:buSzPts val="2200"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1" u="none" strike="noStrike" kern="0" cap="none" spc="0" normalizeH="0" baseline="0" noProof="0" dirty="0">
              <a:ln>
                <a:noFill/>
              </a:ln>
              <a:solidFill>
                <a:srgbClr val="424242"/>
              </a:solidFill>
              <a:effectLst/>
              <a:uLnTx/>
              <a:uFillTx/>
              <a:latin typeface="Arial"/>
              <a:ea typeface="Calibri"/>
              <a:cs typeface="Calibri"/>
              <a:sym typeface="Calibri"/>
            </a:endParaRPr>
          </a:p>
          <a:p>
            <a:pPr marL="800100" marR="0" lvl="1" indent="-3429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70C0"/>
              </a:buClr>
              <a:buSzPts val="2200"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424242"/>
              </a:solidFill>
              <a:effectLst/>
              <a:uLnTx/>
              <a:uFillTx/>
              <a:latin typeface="Arial"/>
              <a:ea typeface="Calibri"/>
              <a:cs typeface="Calibri"/>
              <a:sym typeface="Calibri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SzPts val="2200"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424242"/>
              </a:solidFill>
              <a:effectLst/>
              <a:highlight>
                <a:srgbClr val="FFFF00"/>
              </a:highlight>
              <a:uLnTx/>
              <a:uFillTx/>
              <a:latin typeface="Arial"/>
              <a:ea typeface="Calibri"/>
              <a:cs typeface="Calibri"/>
              <a:sym typeface="Calibri"/>
            </a:endParaRPr>
          </a:p>
          <a:p>
            <a:pPr marL="800100" marR="0" lvl="1" indent="-3429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70C0"/>
              </a:buClr>
              <a:buSzPts val="2200"/>
              <a:buFont typeface="Arial" panose="020B0604020202020204" pitchFamily="34" charset="0"/>
              <a:buChar char="•"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424242"/>
              </a:solidFill>
              <a:effectLst/>
              <a:uLnTx/>
              <a:uFillTx/>
              <a:latin typeface="Arial"/>
              <a:ea typeface="Calibri"/>
              <a:cs typeface="Calibri"/>
              <a:sym typeface="Arial"/>
            </a:endParaRPr>
          </a:p>
        </p:txBody>
      </p:sp>
      <p:sp>
        <p:nvSpPr>
          <p:cNvPr id="9" name="Google Shape;158;p7">
            <a:extLst>
              <a:ext uri="{FF2B5EF4-FFF2-40B4-BE49-F238E27FC236}">
                <a16:creationId xmlns:a16="http://schemas.microsoft.com/office/drawing/2014/main" id="{BE7CB32B-C623-4A64-A257-186B1985A11A}"/>
              </a:ext>
            </a:extLst>
          </p:cNvPr>
          <p:cNvSpPr txBox="1"/>
          <p:nvPr/>
        </p:nvSpPr>
        <p:spPr>
          <a:xfrm>
            <a:off x="303578" y="5080016"/>
            <a:ext cx="11818119" cy="1107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100" b="0" i="0" u="none" strike="noStrike" kern="0" cap="none" spc="0" normalizeH="0" baseline="0" noProof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1 В качестве золотого стандарта используются методы ТАНК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100" b="0" i="0" u="none" strike="noStrike" kern="0" cap="none" spc="0" normalizeH="0" baseline="0" noProof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2 Интернет-ресурс FIND SARS-CoV-2 diagnostic pipeline: </a:t>
            </a:r>
            <a:r>
              <a:rPr kumimoji="0" lang="ru-RU" sz="1100" b="0" i="1" u="sng" strike="noStrike" kern="0" cap="none" spc="0" normalizeH="0" baseline="0" noProof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https://www.finddx.org/covid-19/pipeline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100" b="0" i="0" u="none" strike="noStrike" kern="0" cap="none" spc="0" normalizeH="0" baseline="0" noProof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3 Процедура одобрения ВОЗ для использования в чрезвычайной ситуации (EUL): </a:t>
            </a:r>
            <a:r>
              <a:rPr kumimoji="0" lang="ru-RU" sz="1100" b="0" i="0" u="sng" strike="noStrike" kern="0" cap="none" spc="0" normalizeH="0" baseline="0" noProof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https://extranet.who.int/pqweb/vitro-diagnostics/coronavirus-disease-covid-19-pandemic-%E2%80%94-emergency-use-listing-procedure-eul-open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100" b="0" i="0" u="none" strike="noStrike" kern="0" cap="none" spc="0" normalizeH="0" baseline="0" noProof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4 Dinnes J </a:t>
            </a:r>
            <a:r>
              <a:rPr kumimoji="0" lang="ru-RU" sz="1100" b="0" i="1" u="none" strike="noStrike" kern="0" cap="none" spc="0" normalizeH="0" baseline="0" noProof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et al.</a:t>
            </a:r>
            <a:r>
              <a:rPr kumimoji="0" lang="ru-RU" sz="1100" b="0" i="0" u="none" strike="noStrike" kern="0" cap="none" spc="0" normalizeH="0" baseline="0" noProof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(2021) </a:t>
            </a:r>
            <a:r>
              <a:rPr kumimoji="0" lang="ru-RU" sz="1100" b="0" i="0" u="sng" strike="noStrike" kern="0" cap="none" spc="0" normalizeH="0" baseline="0" noProof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https://www.cochranelibrary.com/cdsr/doi/10.1002/14651858.CD013705.pub2/full#CD013705-sec-0008</a:t>
            </a:r>
            <a:r>
              <a:rPr kumimoji="0" lang="ru-RU" sz="1100" b="0" i="0" u="none" strike="noStrike" kern="0" cap="none" spc="0" normalizeH="0" baseline="0" noProof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100" b="0" i="0" u="none" strike="noStrike" kern="0" cap="none" spc="0" normalizeH="0" baseline="0" noProof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Arial"/>
              </a:rPr>
              <a:t>5 Sitoe N </a:t>
            </a:r>
            <a:r>
              <a:rPr kumimoji="0" lang="ru-RU" sz="1100" b="0" i="1" u="none" strike="noStrike" kern="0" cap="none" spc="0" normalizeH="0" baseline="0" noProof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Arial"/>
              </a:rPr>
              <a:t>et al</a:t>
            </a:r>
            <a:r>
              <a:rPr kumimoji="0" lang="ru-RU" sz="1100" b="0" i="0" u="none" strike="noStrike" kern="0" cap="none" spc="0" normalizeH="0" baseline="0" noProof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Arial"/>
              </a:rPr>
              <a:t> (2022) </a:t>
            </a:r>
            <a:r>
              <a:rPr kumimoji="0" lang="ru-RU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Arial"/>
                <a:hlinkClick r:id="rId7"/>
              </a:rPr>
              <a:t>https://www.mdpi.com/2075-4418/12/2/475/htm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fr-CH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Calibri"/>
              <a:cs typeface="Arial"/>
              <a:sym typeface="Arial"/>
            </a:endParaRPr>
          </a:p>
        </p:txBody>
      </p:sp>
      <p:graphicFrame>
        <p:nvGraphicFramePr>
          <p:cNvPr id="10" name="Google Shape;163;p7">
            <a:extLst>
              <a:ext uri="{FF2B5EF4-FFF2-40B4-BE49-F238E27FC236}">
                <a16:creationId xmlns:a16="http://schemas.microsoft.com/office/drawing/2014/main" id="{832BDDDE-1FFE-4C8F-A2B9-ABE4B8046DC4}"/>
              </a:ext>
            </a:extLst>
          </p:cNvPr>
          <p:cNvGraphicFramePr/>
          <p:nvPr/>
        </p:nvGraphicFramePr>
        <p:xfrm>
          <a:off x="6614100" y="1754302"/>
          <a:ext cx="5492350" cy="2384850"/>
        </p:xfrm>
        <a:graphic>
          <a:graphicData uri="http://schemas.openxmlformats.org/drawingml/2006/table">
            <a:tbl>
              <a:tblPr firstRow="1" firstCol="1" bandRow="1">
                <a:tableStyleId>{EB344D84-9AFB-497E-A393-DC336BA19D2E}</a:tableStyleId>
              </a:tblPr>
              <a:tblGrid>
                <a:gridCol w="1794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1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45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302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u="none" strike="noStrike" cap="none">
                          <a:sym typeface="Arial"/>
                        </a:rPr>
                        <a:t>Популяция</a:t>
                      </a:r>
                    </a:p>
                  </a:txBody>
                  <a:tcPr marL="68575" marR="68575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u="none" strike="noStrike" cap="none">
                          <a:sym typeface="Arial"/>
                        </a:rPr>
                        <a:t>Чувствительность (95%CI)</a:t>
                      </a:r>
                    </a:p>
                  </a:txBody>
                  <a:tcPr marL="68575" marR="68575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u="none" strike="noStrike" cap="none">
                          <a:sym typeface="Arial"/>
                        </a:rPr>
                        <a:t>Специфичность (95%CI)</a:t>
                      </a:r>
                    </a:p>
                  </a:txBody>
                  <a:tcPr marL="68575" marR="68575" marT="0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73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u="none" strike="noStrike" cap="none">
                          <a:sym typeface="Arial"/>
                        </a:rPr>
                        <a:t>Лица с симптомами</a:t>
                      </a:r>
                    </a:p>
                  </a:txBody>
                  <a:tcPr marL="68575" marR="68575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 u="none" strike="noStrike" cap="none">
                          <a:sym typeface="Arial"/>
                        </a:rPr>
                        <a:t>75,1%  </a:t>
                      </a:r>
                      <a:r>
                        <a:rPr lang="ru-RU" sz="1600" u="none" strike="noStrike" cap="none">
                          <a:sym typeface="Arial"/>
                        </a:rPr>
                        <a:t>       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ru-RU" sz="1600" u="none" strike="noStrike" cap="none">
                          <a:sym typeface="Arial"/>
                        </a:rPr>
                        <a:t>(57,3–87,1%)</a:t>
                      </a:r>
                    </a:p>
                  </a:txBody>
                  <a:tcPr marL="68575" marR="68575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u="none" strike="noStrike" cap="none">
                          <a:sym typeface="Arial"/>
                        </a:rPr>
                        <a:t>99,5%       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ru-RU" sz="1600" u="none" strike="noStrike" cap="none">
                          <a:sym typeface="Arial"/>
                        </a:rPr>
                        <a:t>(98,7–99,8%)</a:t>
                      </a:r>
                    </a:p>
                  </a:txBody>
                  <a:tcPr marL="68575" marR="68575" marT="0" marB="0" anchor="ctr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73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u="none" strike="noStrike" cap="none">
                          <a:solidFill>
                            <a:schemeClr val="tx1"/>
                          </a:solidFill>
                          <a:sym typeface="Arial"/>
                        </a:rPr>
                        <a:t>Лица без симптомов</a:t>
                      </a:r>
                    </a:p>
                  </a:txBody>
                  <a:tcPr marL="68575" marR="68575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 u="none" strike="noStrike" cap="none">
                          <a:sym typeface="Arial"/>
                        </a:rPr>
                        <a:t>48,9% </a:t>
                      </a:r>
                      <a:r>
                        <a:rPr lang="ru-RU" sz="1600" u="none" strike="noStrike" cap="none">
                          <a:sym typeface="Arial"/>
                        </a:rPr>
                        <a:t>   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ru-RU" sz="1600" u="none" strike="noStrike" cap="none">
                          <a:sym typeface="Arial"/>
                        </a:rPr>
                        <a:t>(35,1–62,9%)</a:t>
                      </a:r>
                    </a:p>
                  </a:txBody>
                  <a:tcPr marL="68575" marR="68575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u="none" strike="noStrike" cap="none">
                          <a:sym typeface="Arial"/>
                        </a:rPr>
                        <a:t>98,1% 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ru-RU" sz="1600" u="none" strike="noStrike" cap="none">
                          <a:sym typeface="Arial"/>
                        </a:rPr>
                        <a:t>(96,3–99,1%)</a:t>
                      </a:r>
                    </a:p>
                  </a:txBody>
                  <a:tcPr marL="68575" marR="68575" marT="0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1" name="Google Shape;164;p7">
            <a:extLst>
              <a:ext uri="{FF2B5EF4-FFF2-40B4-BE49-F238E27FC236}">
                <a16:creationId xmlns:a16="http://schemas.microsoft.com/office/drawing/2014/main" id="{C0619D4E-9EB5-4A45-94AC-DFEBF244F577}"/>
              </a:ext>
            </a:extLst>
          </p:cNvPr>
          <p:cNvSpPr txBox="1"/>
          <p:nvPr/>
        </p:nvSpPr>
        <p:spPr>
          <a:xfrm>
            <a:off x="6538165" y="4170061"/>
            <a:ext cx="4923582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Адаптация информации, представленной в </a:t>
            </a:r>
            <a:r>
              <a:rPr kumimoji="0" lang="ru-RU" sz="1200" b="0" i="0" u="none" strike="noStrike" kern="0" cap="none" spc="0" normalizeH="0" baseline="0" noProof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Arial"/>
                <a:cs typeface="Arial"/>
                <a:sym typeface="Arial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Dinnes </a:t>
            </a:r>
            <a:r>
              <a:rPr kumimoji="0" lang="ru-RU" sz="1200" b="0" i="1" u="none" strike="noStrike" kern="0" cap="none" spc="0" normalizeH="0" baseline="0" noProof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Arial"/>
                <a:cs typeface="Arial"/>
                <a:sym typeface="Arial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et al.</a:t>
            </a:r>
            <a:r>
              <a:rPr kumimoji="0" lang="ru-RU" sz="1200" b="0" i="0" u="none" strike="noStrike" kern="0" cap="none" spc="0" normalizeH="0" baseline="0" noProof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Arial"/>
                <a:cs typeface="Arial"/>
                <a:sym typeface="Arial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2021</a:t>
            </a:r>
          </a:p>
        </p:txBody>
      </p:sp>
      <p:sp>
        <p:nvSpPr>
          <p:cNvPr id="4" name="Google Shape;165;p5">
            <a:extLst>
              <a:ext uri="{FF2B5EF4-FFF2-40B4-BE49-F238E27FC236}">
                <a16:creationId xmlns:a16="http://schemas.microsoft.com/office/drawing/2014/main" id="{D1A9540B-C4C0-5CBE-E57B-FE0C081045C0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838200" y="6356350"/>
            <a:ext cx="9171432" cy="501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ru-RU" sz="1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Курс «Диагностический экспресс-тест на антигены вируса SARS-CoV-2» v3.0 | Стратегии тестирования на вирус SARS-CoV-2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4370695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Custom 20">
      <a:dk1>
        <a:srgbClr val="424242"/>
      </a:dk1>
      <a:lt1>
        <a:srgbClr val="FFFFFF"/>
      </a:lt1>
      <a:dk2>
        <a:srgbClr val="44546A"/>
      </a:dk2>
      <a:lt2>
        <a:srgbClr val="E7E6E6"/>
      </a:lt2>
      <a:accent1>
        <a:srgbClr val="0087BC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Custom 20">
      <a:dk1>
        <a:srgbClr val="424242"/>
      </a:dk1>
      <a:lt1>
        <a:srgbClr val="FFFFFF"/>
      </a:lt1>
      <a:dk2>
        <a:srgbClr val="44546A"/>
      </a:dk2>
      <a:lt2>
        <a:srgbClr val="E7E6E6"/>
      </a:lt2>
      <a:accent1>
        <a:srgbClr val="0087BC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2396</Words>
  <Application>Microsoft Office PowerPoint</Application>
  <PresentationFormat>Widescreen</PresentationFormat>
  <Paragraphs>205</Paragraphs>
  <Slides>20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Noto Sans Symbols</vt:lpstr>
      <vt:lpstr>Noto Sans Symbols,Sans-Serif</vt:lpstr>
      <vt:lpstr>Wingdings</vt:lpstr>
      <vt:lpstr>Office Theme</vt:lpstr>
      <vt:lpstr>1_Office Theme</vt:lpstr>
      <vt:lpstr>03</vt:lpstr>
      <vt:lpstr>Ограничение ответственности</vt:lpstr>
      <vt:lpstr>Цели изучения</vt:lpstr>
      <vt:lpstr>Глобальное руководство</vt:lpstr>
      <vt:lpstr>Характеристики диагностических тестов</vt:lpstr>
      <vt:lpstr>Распространенность заболевания </vt:lpstr>
      <vt:lpstr>У кого можно обнаружить инфекцию с ДЭТ на антигены SARS-CoV-2? </vt:lpstr>
      <vt:lpstr>Общие рекомендации по использованию ДЭТ на антигены вируса SARS-CoV-2 (1)</vt:lpstr>
      <vt:lpstr>Ожидания от эффективности ДЭТ на антигены вируса SARS-CoV-2</vt:lpstr>
      <vt:lpstr>Общие рекомендации по использованию ДЭТ на антигены вируса SARS-CoV-2 (2)</vt:lpstr>
      <vt:lpstr>Общие рекомендации по использованию ДЭТ на антигены вируса SARS-CoV-2 (3)</vt:lpstr>
      <vt:lpstr>Когда использовать ДЭТ на антигены вируса SARS-CoV-21: обзор</vt:lpstr>
      <vt:lpstr>Когда использовать ДЭТ на антигены вируса SARS-CoV-21: обзор</vt:lpstr>
      <vt:lpstr>Интерпретация результатов ДЭТ на антигены вируса SARS-CoV-2</vt:lpstr>
      <vt:lpstr>Алгоритм тестирования в вашей стране</vt:lpstr>
      <vt:lpstr>Интерпретация результатов ДЭТ </vt:lpstr>
      <vt:lpstr>Характеристики эффективности ДЭТ на антигены вируса SARS-CoV-2</vt:lpstr>
      <vt:lpstr>Начало клинического применения ДЭТ на антигены SARS-CoV-2 </vt:lpstr>
      <vt:lpstr>PowerPoint Presentation</vt:lpstr>
      <vt:lpstr>Вопросы?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ROSS PAPA</dc:creator>
  <cp:lastModifiedBy>natacha milhano</cp:lastModifiedBy>
  <cp:revision>151</cp:revision>
  <cp:lastPrinted>2020-10-28T13:26:00Z</cp:lastPrinted>
  <dcterms:created xsi:type="dcterms:W3CDTF">2020-10-08T10:02:00Z</dcterms:created>
  <dcterms:modified xsi:type="dcterms:W3CDTF">2022-09-06T16:52:42Z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1033-11.2.0.9669</vt:lpwstr>
  </property>
</Properties>
</file>