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8" r:id="rId4"/>
    <p:sldId id="258" r:id="rId5"/>
    <p:sldId id="259" r:id="rId6"/>
    <p:sldId id="278" r:id="rId7"/>
    <p:sldId id="261" r:id="rId8"/>
    <p:sldId id="262" r:id="rId9"/>
    <p:sldId id="263" r:id="rId10"/>
    <p:sldId id="298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7030"/>
  </p:normalViewPr>
  <p:slideViewPr>
    <p:cSldViewPr snapToGrid="0" snapToObjects="1">
      <p:cViewPr varScale="1">
        <p:scale>
          <a:sx n="67" d="100"/>
          <a:sy n="67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63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25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86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898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22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/>
          <p:cNvPicPr>
            <a:picLocks noChangeAspect="1"/>
          </p:cNvPicPr>
          <p:nvPr userDrawn="1"/>
        </p:nvPicPr>
        <p:blipFill rotWithShape="1">
          <a:blip r:embed="rId2"/>
          <a:srcRect l="17780" t="21339" r="19134" b="19932"/>
          <a:stretch>
            <a:fillRect/>
          </a:stretch>
        </p:blipFill>
        <p:spPr>
          <a:xfrm>
            <a:off x="6515100" y="1278462"/>
            <a:ext cx="4840356" cy="45061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covid19.who.int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who.int/publications/i/item/advice-on-the-use-of-point-of-care-immunodiagnostic-tests-for-covid-19-scientific-brie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/>
              <a:t>Общие сведения о тестировании на вирус SARS-CoV-2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9166D-9631-47B2-A315-BDE1683D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0" y="57600"/>
            <a:ext cx="2970769" cy="87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60B1-EC31-47D6-9CB2-C27945F6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ДЭТ на антигены вируса SARS-CoV-2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575CC-5FDB-4446-BD14-8F67EA0A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160" y="2513205"/>
            <a:ext cx="7467601" cy="27440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Прост в исполнении и дает быстрый результат.</a:t>
            </a:r>
          </a:p>
          <a:p>
            <a:r>
              <a:rPr lang="ru-RU" dirty="0"/>
              <a:t>Применяется обученными операторами или лицами в строгом соответствии с инструкцией производителя по использованию теста.</a:t>
            </a:r>
          </a:p>
          <a:p>
            <a:r>
              <a:rPr lang="ru-RU" dirty="0"/>
              <a:t>Важно следовать инструкциям по использованию, прилагаемым к конкретному набору, так как реагенты и детали процедур, включая время инкубации, могут отличаться для разных тестов.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FE14-7A33-4B9A-9F05-9D4DCEDA3E9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38200" y="6356350"/>
            <a:ext cx="9037320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04D0-6376-4873-B062-167345DF90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2B4E91-13BE-ABE0-6108-F9821CF8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026" y="1464669"/>
            <a:ext cx="115173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4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pic>
        <p:nvPicPr>
          <p:cNvPr id="244" name="Google Shape;24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6056" y="4661898"/>
            <a:ext cx="1655488" cy="155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Главное</a:t>
            </a:r>
          </a:p>
        </p:txBody>
      </p:sp>
      <p:sp>
        <p:nvSpPr>
          <p:cNvPr id="248" name="Google Shape;248;p9"/>
          <p:cNvSpPr txBox="1"/>
          <p:nvPr/>
        </p:nvSpPr>
        <p:spPr>
          <a:xfrm>
            <a:off x="2118360" y="1927496"/>
            <a:ext cx="8628017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Диагностическое тестирование </a:t>
            </a: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является особо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важным для подтверждения диагноза COVID-19 и скрининга бессимптомных лиц, имевших контакт с подтвержденных или вероятным случаем COVID-19.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Диагностические экспресс-тесты (</a:t>
            </a:r>
            <a:r>
              <a:rPr lang="ru-RU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на антигены вируса SARS-CoV-2 используются для определения белков вируса и, соответственно, активной инфекции вируса SARS-CoV-2.</a:t>
            </a: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ru-RU" sz="2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на антигены SARS-CoV-2 могут использоваться по месту лечения при минимальном количестве оборудования.</a:t>
            </a:r>
          </a:p>
        </p:txBody>
      </p:sp>
      <p:sp>
        <p:nvSpPr>
          <p:cNvPr id="249" name="Google Shape;249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3544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ru-RU" sz="1000" b="1" dirty="0">
                <a:solidFill>
                  <a:schemeClr val="lt1"/>
                </a:solidFill>
              </a:rPr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AC9"/>
                </a:solidFill>
              </a:rPr>
              <a:t>Ограничение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765"/>
            <a:ext cx="10515600" cy="444076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b="1" dirty="0"/>
              <a:t>Учебная платформа ВОЗ по вопросам обеспечения здоровья населения – учебные материалы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Авторское право на эти учебные материалы принадлежит Всемирной организации здравоохранения (ВОЗ) – © World Health Organization (WHO) 202</a:t>
            </a:r>
            <a:r>
              <a:rPr lang="en-GB" dirty="0"/>
              <a:t>2</a:t>
            </a:r>
            <a:r>
              <a:rPr lang="ru-RU" dirty="0"/>
              <a:t>. Все права защищены.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Вы можете использовать эти материалы в соответствии с правилами «</a:t>
            </a:r>
            <a:r>
              <a:rPr lang="ru-RU" u="sng" dirty="0">
                <a:hlinkClick r:id="rId2"/>
              </a:rPr>
              <a:t>WHO Health Security Learning Platform, Training Materials – Terms of Use</a:t>
            </a:r>
            <a:r>
              <a:rPr lang="ru-RU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u="sng" dirty="0">
                <a:hlinkClick r:id="rId3"/>
              </a:rPr>
              <a:t>https://extranet.who.int/hslp</a:t>
            </a:r>
            <a:r>
              <a:rPr lang="ru-RU" dirty="0"/>
              <a:t>), вы приняли эти правила, когда сгружали материалы с сайта.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внесённые изменения никак не должны быть связаны с ВОЗ, и в изменённых материалах не должны быть использованы название или эмблема ВОЗ.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dirty="0"/>
              <a:t>Кроме того, если вы внесли в эти материалы изменения и в таком виде используете их публично, просьба для учёта и дальнейшего развития информировать ВОЗ о таких модификациях по электронной почте </a:t>
            </a:r>
            <a:r>
              <a:rPr lang="ru-RU" u="sng" dirty="0">
                <a:hlinkClick r:id="rId4"/>
              </a:rPr>
              <a:t>ihrhrt@who.int</a:t>
            </a:r>
            <a:r>
              <a:rPr lang="ru-RU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659112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</a:t>
            </a:r>
            <a:r>
              <a:rPr lang="en-GB" dirty="0"/>
              <a:t> </a:t>
            </a:r>
            <a:r>
              <a:rPr lang="ru-RU" dirty="0"/>
              <a:t>Общие сведения о тестировании на вирус SARS-CoV-2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AC9"/>
                </a:solidFill>
              </a:rPr>
              <a:t>Цели изучения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6203"/>
            <a:ext cx="10647784" cy="309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424242"/>
                </a:solidFill>
                <a:ea typeface="+mn-lt"/>
                <a:cs typeface="+mn-lt"/>
              </a:rPr>
              <a:t>По</a:t>
            </a:r>
            <a:r>
              <a:rPr lang="ru-RU" sz="2200" dirty="0"/>
              <a:t> окончании данного раздела вы сможете: </a:t>
            </a:r>
            <a:endParaRPr lang="fr-FR" dirty="0"/>
          </a:p>
          <a:p>
            <a:pPr marL="381000" indent="-381000">
              <a:spcAft>
                <a:spcPts val="0"/>
              </a:spcAft>
            </a:pPr>
            <a:r>
              <a:rPr lang="ru-RU" sz="2200" dirty="0"/>
              <a:t>объяснить, какую роль играет диагностика в лечении пациентов с COVID-19</a:t>
            </a:r>
          </a:p>
          <a:p>
            <a:pPr marL="381000" indent="-381000">
              <a:spcAft>
                <a:spcPts val="0"/>
              </a:spcAft>
            </a:pPr>
            <a:r>
              <a:rPr lang="ru-RU" sz="2200" dirty="0"/>
              <a:t>описать различные методы диагностики COVID-19 и когда их применяют.</a:t>
            </a:r>
          </a:p>
          <a:p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39784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Общие сведения о тестировании на вирус SARS-CoV-2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0314" y="1046066"/>
            <a:ext cx="4919341" cy="491934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ru-RU">
                <a:solidFill>
                  <a:srgbClr val="009AC9"/>
                </a:solidFill>
              </a:rPr>
              <a:t>Анализ ситуации с COVID-19 </a:t>
            </a:r>
          </a:p>
        </p:txBody>
      </p:sp>
      <p:sp>
        <p:nvSpPr>
          <p:cNvPr id="183" name="Google Shape;183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184" name="Google Shape;184;p3"/>
          <p:cNvSpPr txBox="1">
            <a:spLocks noGrp="1"/>
          </p:cNvSpPr>
          <p:nvPr>
            <p:ph type="body" idx="1"/>
          </p:nvPr>
        </p:nvSpPr>
        <p:spPr>
          <a:xfrm>
            <a:off x="838201" y="1736203"/>
            <a:ext cx="6301154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ru-RU" dirty="0"/>
              <a:t>Анализ ситуации опубликован на информационном сайте ВОЗ «WHO </a:t>
            </a:r>
            <a:r>
              <a:rPr lang="ru-RU" dirty="0" err="1"/>
              <a:t>Coronavirus</a:t>
            </a:r>
            <a:r>
              <a:rPr lang="ru-RU" dirty="0"/>
              <a:t> </a:t>
            </a:r>
            <a:r>
              <a:rPr lang="ru-RU" dirty="0" err="1"/>
              <a:t>Disease</a:t>
            </a:r>
            <a:r>
              <a:rPr lang="ru-RU" dirty="0"/>
              <a:t> (COVID-19) </a:t>
            </a:r>
            <a:r>
              <a:rPr lang="ru-RU" dirty="0" err="1"/>
              <a:t>Dashboard</a:t>
            </a:r>
            <a:r>
              <a:rPr lang="ru-RU" dirty="0"/>
              <a:t>» [Панель показателей по </a:t>
            </a:r>
            <a:r>
              <a:rPr lang="ru-RU" dirty="0" err="1"/>
              <a:t>коронавирусному</a:t>
            </a:r>
            <a:r>
              <a:rPr lang="ru-RU" dirty="0"/>
              <a:t> заболеванию (COVID-19)]: </a:t>
            </a:r>
            <a:r>
              <a:rPr lang="ru-RU" u="sng" dirty="0">
                <a:solidFill>
                  <a:srgbClr val="009AC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https://covid19.who.int</a:t>
            </a:r>
            <a:r>
              <a:rPr lang="ru-RU" dirty="0"/>
              <a:t>.</a:t>
            </a:r>
            <a:r>
              <a:rPr lang="ru-RU" dirty="0">
                <a:solidFill>
                  <a:srgbClr val="009AC9"/>
                </a:solidFill>
              </a:rPr>
              <a:t>  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>
              <a:solidFill>
                <a:srgbClr val="009AC9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На фоне появления и распространения в ходе пандемии новых вариантов вируса диагностическое тестирование по-прежнему является важнейшим инструментом борьбы с COVID-19.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85" name="Google Shape;185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71728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ru-RU">
                <a:solidFill>
                  <a:srgbClr val="009AC9"/>
                </a:solidFill>
              </a:rPr>
              <a:t>Диагностика в борьбе с COVID-19</a:t>
            </a:r>
          </a:p>
        </p:txBody>
      </p:sp>
      <p:sp>
        <p:nvSpPr>
          <p:cNvPr id="191" name="Google Shape;191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dirty="0"/>
              <a:t>Диагностическое тестирование является особо важным компонентом борьбы с COVID-19, поскольку оно может быть использовано, чтобы: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подтвердить инфекцию у тех пациентов, кто соответствует клиническим критериям COVID-19</a:t>
            </a:r>
          </a:p>
          <a:p>
            <a:pPr marL="228600" indent="-228600"/>
            <a:r>
              <a:rPr lang="ru-RU" dirty="0"/>
              <a:t>провести скрининг на инфекцию у лиц без симптомов инфекции с высоким риском инфицирования, включая лиц, имевших контакт с подтвержденным или вероятным случаем COVID-19, и медицинских работников</a:t>
            </a:r>
          </a:p>
          <a:p>
            <a:pPr marL="228600" indent="-228600"/>
            <a:r>
              <a:rPr lang="ru-RU" dirty="0"/>
              <a:t>оперативно провести скрининг подозреваемых случаев COVID-19 (особенно в общинных учреждениях)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/>
              <a:t>определить степень распространения вируса (сейчас и в прошлом) для установления истинных масштабов вспышки, систематического обзора пандемии в разных странах и отслеживания тенденций.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93" name="Google Shape;193;p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6202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56" y="365126"/>
            <a:ext cx="10515600" cy="942814"/>
          </a:xfrm>
        </p:spPr>
        <p:txBody>
          <a:bodyPr numCol="2" spcCol="180000"/>
          <a:lstStyle/>
          <a:p>
            <a:r>
              <a:rPr lang="ru-RU" dirty="0">
                <a:solidFill>
                  <a:srgbClr val="009AC9"/>
                </a:solidFill>
              </a:rPr>
              <a:t>Основные понятия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8200" y="2824486"/>
            <a:ext cx="4964400" cy="282920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44546A"/>
                </a:solidFill>
              </a:rPr>
              <a:t>Антигены – это чужеродные молекулы, которые могут запускать иммунный ответ.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8200" y="2010602"/>
            <a:ext cx="4964401" cy="813885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Антиген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9913" y="2010603"/>
            <a:ext cx="4963886" cy="813885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Антитело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9913" y="2824487"/>
            <a:ext cx="4949509" cy="323176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dirty="0">
              <a:solidFill>
                <a:schemeClr val="bg1"/>
              </a:solidFill>
              <a:cs typeface="Arial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44546A"/>
                </a:solidFill>
              </a:rPr>
              <a:t>Антитело - это белок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rgbClr val="44546A"/>
                </a:solidFill>
              </a:rPr>
              <a:t>(также называемый иммуноглобулином), вырабатываемый иммунной системой организма,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rgbClr val="44546A"/>
                </a:solidFill>
              </a:rPr>
              <a:t>он распознаёт антиген и тем самым способствует его уничтожению.</a:t>
            </a:r>
            <a:endParaRPr lang="ru-RU">
              <a:solidFill>
                <a:srgbClr val="44546A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415272" cy="501650"/>
          </a:xfrm>
        </p:spPr>
        <p:txBody>
          <a:bodyPr/>
          <a:lstStyle/>
          <a:p>
            <a:r>
              <a:rPr lang="ru-RU" dirty="0"/>
              <a:t>Курс «Диагностический экспресс-тест на антигены вируса SARS-CoV-2» v</a:t>
            </a:r>
            <a:r>
              <a:rPr lang="en-GB" dirty="0"/>
              <a:t>3</a:t>
            </a:r>
            <a:r>
              <a:rPr lang="ru-RU" dirty="0"/>
              <a:t>.0 | Общие сведения о тестировании на вирус SARS-CoV-2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ru-RU">
                <a:solidFill>
                  <a:srgbClr val="009AC9"/>
                </a:solidFill>
              </a:rPr>
              <a:t>Типы исследований/тестов, используемых при борьбе с COVID-19 (1)</a:t>
            </a:r>
          </a:p>
        </p:txBody>
      </p:sp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graphicFrame>
        <p:nvGraphicFramePr>
          <p:cNvPr id="211" name="Google Shape;211;p6"/>
          <p:cNvGraphicFramePr/>
          <p:nvPr>
            <p:extLst>
              <p:ext uri="{D42A27DB-BD31-4B8C-83A1-F6EECF244321}">
                <p14:modId xmlns:p14="http://schemas.microsoft.com/office/powerpoint/2010/main" val="1980273622"/>
              </p:ext>
            </p:extLst>
          </p:nvPr>
        </p:nvGraphicFramePr>
        <p:xfrm>
          <a:off x="549088" y="1030941"/>
          <a:ext cx="11314963" cy="388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7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9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Тип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Мишень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Когда используют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Метод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Место проведения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7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Молекулярные тесты (ПЦР-диагностика)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Вирусный генетический материал 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Для обнаружения активной инфекции вируса SARS-CoV-2*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dirty="0"/>
                        <a:t>Амплификация небольших количеств вирусного генома (РНК) до такого уровня, когда он может быть обнаружен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Лаборатория или рядом с пациентом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7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Тесты на антигены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Вирусные белки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/>
                        <a:t>Для обнаружения активной инфекции вируса SARS-CoV-2 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Захват антигенов на тест-полоске, что вызывает изменение цвета полоски (например, ДЭТ на малярию)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Место лечения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7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Тесты на антитела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Антитела, которые вырабатываются у пациентов в ответ на инфекцию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dirty="0">
                          <a:solidFill>
                            <a:schemeClr val="dk1"/>
                          </a:solidFill>
                          <a:sym typeface="Arial"/>
                        </a:rPr>
                        <a:t>Для оценки прошедших инфекций</a:t>
                      </a:r>
                      <a:endParaRPr lang="ru-RU" sz="1600" b="0" i="0" u="none" strike="noStrik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dirty="0"/>
                        <a:t>Захват антител на тест-полоске</a:t>
                      </a:r>
                      <a:r>
                        <a:rPr lang="ru-RU" sz="1600" baseline="30000" dirty="0"/>
                        <a:t>1</a:t>
                      </a:r>
                      <a:r>
                        <a:rPr lang="ru-RU" sz="1600" dirty="0"/>
                        <a:t> или в лунке, что вызывает изменение цвета; учет результатов вручную или инструментально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dirty="0"/>
                        <a:t>Лаборатория или место лечения</a:t>
                      </a:r>
                      <a:r>
                        <a:rPr lang="ru-RU" sz="1600" b="0" u="none" strike="noStrike" baseline="30000" noProof="0" dirty="0"/>
                        <a:t>§</a:t>
                      </a:r>
                    </a:p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2" name="Google Shape;212;p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17448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3B09B-07C9-400E-BFE0-9C51067CA374}"/>
              </a:ext>
            </a:extLst>
          </p:cNvPr>
          <p:cNvSpPr txBox="1"/>
          <p:nvPr/>
        </p:nvSpPr>
        <p:spPr>
          <a:xfrm>
            <a:off x="578873" y="5423388"/>
            <a:ext cx="11285177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100" baseline="30000" dirty="0"/>
              <a:t>§</a:t>
            </a:r>
            <a:r>
              <a:rPr lang="ru-RU" sz="1100" dirty="0"/>
              <a:t> На основании имеющихся данных ВОЗ рекомендует использование новых иммунодиагностических тестов по месту лечения только в исследовательских целях. Они не должны использоваться ни в каких других целях, включая принятие клинических решений, до появления информации, подтверждающей возможность их использования при определенных показаниях. Всемирная организация здравоохранения. Рекомендации по использованию иммунодиагностических тестов на COVID-19 по месту лечения. Имеется по адресу: </a:t>
            </a:r>
            <a:r>
              <a:rPr lang="ru-RU" sz="1100" u="sng" dirty="0">
                <a:hlinkClick r:id="rId4"/>
              </a:rPr>
              <a:t>https://www.who.int/publications/i/item/advice-on-the-use-of-point-of-care-immunodiagnostic-tests-for-covid-19-scientific-brief </a:t>
            </a:r>
            <a:r>
              <a:rPr lang="ru-RU" sz="1100" dirty="0">
                <a:solidFill>
                  <a:schemeClr val="tx1"/>
                </a:solidFill>
              </a:rPr>
              <a:t>– только на английском языке.</a:t>
            </a:r>
            <a:r>
              <a:rPr lang="ru-RU" sz="1100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756F1-5172-42CF-BB5A-6D831154BACE}"/>
              </a:ext>
            </a:extLst>
          </p:cNvPr>
          <p:cNvSpPr txBox="1"/>
          <p:nvPr/>
        </p:nvSpPr>
        <p:spPr>
          <a:xfrm>
            <a:off x="579408" y="5029321"/>
            <a:ext cx="11131329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* </a:t>
            </a:r>
            <a:r>
              <a:rPr lang="ru-RU" sz="1100" dirty="0"/>
              <a:t>Некоторые тесты также разработаны для выявления конкретных мутаций и определения вариантов вируса. Данные тесты не являются диагностическими, однако могут быть полезными с точки зрения мониторинга вариантов в рамках стратегии эпиднадзора за вариантами вируса в той или иной стране. 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ru-RU">
                <a:solidFill>
                  <a:srgbClr val="009AC9"/>
                </a:solidFill>
              </a:rPr>
              <a:t>Типы исследований/тестов, используемых при борьбе с COVID-19 (2)</a:t>
            </a:r>
          </a:p>
        </p:txBody>
      </p:sp>
      <p:sp>
        <p:nvSpPr>
          <p:cNvPr id="218" name="Google Shape;218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19" name="Google Shape;219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80313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  <p:sp>
        <p:nvSpPr>
          <p:cNvPr id="220" name="Google Shape;220;p7"/>
          <p:cNvSpPr txBox="1"/>
          <p:nvPr/>
        </p:nvSpPr>
        <p:spPr>
          <a:xfrm>
            <a:off x="837828" y="1455557"/>
            <a:ext cx="101700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Упрощенное схематическое изображение белков SARS-CoV-2, определяемых АГ-ДЭТ, и антител в организме человека</a:t>
            </a:r>
          </a:p>
        </p:txBody>
      </p:sp>
      <p:sp>
        <p:nvSpPr>
          <p:cNvPr id="221" name="Google Shape;221;p7"/>
          <p:cNvSpPr txBox="1"/>
          <p:nvPr/>
        </p:nvSpPr>
        <p:spPr>
          <a:xfrm>
            <a:off x="1211493" y="4391930"/>
            <a:ext cx="26435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Антигены вируса SARS-CoV-2</a:t>
            </a:r>
          </a:p>
        </p:txBody>
      </p:sp>
      <p:sp>
        <p:nvSpPr>
          <p:cNvPr id="222" name="Google Shape;222;p7"/>
          <p:cNvSpPr txBox="1"/>
          <p:nvPr/>
        </p:nvSpPr>
        <p:spPr>
          <a:xfrm>
            <a:off x="1211493" y="5056461"/>
            <a:ext cx="24140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Антитела в организме человека</a:t>
            </a:r>
          </a:p>
        </p:txBody>
      </p:sp>
      <p:sp>
        <p:nvSpPr>
          <p:cNvPr id="223" name="Google Shape;223;p7"/>
          <p:cNvSpPr txBox="1"/>
          <p:nvPr/>
        </p:nvSpPr>
        <p:spPr>
          <a:xfrm>
            <a:off x="8200862" y="4180268"/>
            <a:ext cx="29198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Белки вируса, выявляемые тестами на антигены (АГ-</a:t>
            </a:r>
            <a:r>
              <a:rPr lang="ru-RU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ДЭТ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24" name="Google Shape;224;p7"/>
          <p:cNvSpPr txBox="1"/>
          <p:nvPr/>
        </p:nvSpPr>
        <p:spPr>
          <a:xfrm>
            <a:off x="8200862" y="3031422"/>
            <a:ext cx="34296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600" dirty="0"/>
              <a:t>Специфические антитела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вирусу в организме человека, выявляемые тестами на антитела</a:t>
            </a:r>
          </a:p>
        </p:txBody>
      </p:sp>
      <p:cxnSp>
        <p:nvCxnSpPr>
          <p:cNvPr id="225" name="Google Shape;225;p7"/>
          <p:cNvCxnSpPr/>
          <p:nvPr/>
        </p:nvCxnSpPr>
        <p:spPr>
          <a:xfrm rot="10800000">
            <a:off x="7637353" y="3549254"/>
            <a:ext cx="563509" cy="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6" name="Google Shape;226;p7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9238" y="2606225"/>
            <a:ext cx="3596746" cy="32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0111"/>
          <a:stretch/>
        </p:blipFill>
        <p:spPr>
          <a:xfrm>
            <a:off x="860813" y="4981255"/>
            <a:ext cx="333743" cy="5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8570" r="30061" b="70979"/>
          <a:stretch/>
        </p:blipFill>
        <p:spPr>
          <a:xfrm>
            <a:off x="860813" y="4378620"/>
            <a:ext cx="354496" cy="589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7"/>
          <p:cNvCxnSpPr>
            <a:stCxn id="223" idx="1"/>
          </p:cNvCxnSpPr>
          <p:nvPr/>
        </p:nvCxnSpPr>
        <p:spPr>
          <a:xfrm flipH="1" flipV="1">
            <a:off x="7120862" y="4472656"/>
            <a:ext cx="1080000" cy="12309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838199" y="3238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9AC9"/>
              </a:buClr>
            </a:pPr>
            <a:r>
              <a:rPr lang="ru-RU">
                <a:solidFill>
                  <a:srgbClr val="009AC9"/>
                </a:solidFill>
              </a:rPr>
              <a:t>Типы исследований/тестов, используемых при борьбе с COVID-19 (3)</a:t>
            </a:r>
          </a:p>
        </p:txBody>
      </p:sp>
      <p:sp>
        <p:nvSpPr>
          <p:cNvPr id="235" name="Google Shape;235;p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236" name="Google Shape;236;p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863727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Курс «Диагностический экспресс-тест на антигены вируса SARS-CoV-2» v3.0 | Общие сведения о тестировании на вирус SARS-CoV-2</a:t>
            </a:r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838200" y="1433730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/>
              <a:t>Прочие виды исследований/тестов:</a:t>
            </a:r>
          </a:p>
          <a:p>
            <a:pPr marL="685800" lvl="1" indent="-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238" name="Google Shape;238;p8"/>
          <p:cNvGraphicFramePr/>
          <p:nvPr>
            <p:extLst>
              <p:ext uri="{D42A27DB-BD31-4B8C-83A1-F6EECF244321}">
                <p14:modId xmlns:p14="http://schemas.microsoft.com/office/powerpoint/2010/main" val="2519481475"/>
              </p:ext>
            </p:extLst>
          </p:nvPr>
        </p:nvGraphicFramePr>
        <p:xfrm>
          <a:off x="844017" y="2070946"/>
          <a:ext cx="10738383" cy="3662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5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Тип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Мишень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Когда используют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Метод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Место проведения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Секвенирование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Вирусный генетический материал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Для выявления вариантов: происходит определение мутаций вируса в пробах с положительным результатом на SARS-CoV-2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dirty="0"/>
                        <a:t>Амплификация и </a:t>
                      </a:r>
                      <a:r>
                        <a:rPr lang="ru-RU" sz="1600" dirty="0" err="1"/>
                        <a:t>секвенирование</a:t>
                      </a:r>
                      <a:r>
                        <a:rPr lang="ru-RU" sz="1600" dirty="0"/>
                        <a:t> всего вирусного генома (</a:t>
                      </a:r>
                      <a:r>
                        <a:rPr lang="ru-RU" sz="1600" dirty="0" err="1"/>
                        <a:t>РНК</a:t>
                      </a:r>
                      <a:r>
                        <a:rPr lang="ru-RU" sz="1600" dirty="0"/>
                        <a:t>) или его части для определения его состава (последовательности </a:t>
                      </a:r>
                      <a:r>
                        <a:rPr lang="ru-RU" sz="1600" dirty="0" err="1"/>
                        <a:t>РНК</a:t>
                      </a:r>
                      <a:r>
                        <a:rPr lang="ru-RU" sz="1600" dirty="0"/>
                        <a:t>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Специализированная лаборатория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Культуральное исследование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Вирус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/>
                        <a:t>Для оценки влияния медикаментов или антител на рост вируса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Выращивание вируса для проведения специализированных исследований (например, реакции на антитела)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Специализированная лаборатория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1141</Words>
  <Application>Microsoft Office PowerPoint</Application>
  <PresentationFormat>Widescreen</PresentationFormat>
  <Paragraphs>108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02</vt:lpstr>
      <vt:lpstr>Ограничение ответственности</vt:lpstr>
      <vt:lpstr>Цели изучения</vt:lpstr>
      <vt:lpstr>Анализ ситуации с COVID-19 </vt:lpstr>
      <vt:lpstr>Диагностика в борьбе с COVID-19</vt:lpstr>
      <vt:lpstr>Основные понятия</vt:lpstr>
      <vt:lpstr>Типы исследований/тестов, используемых при борьбе с COVID-19 (1)</vt:lpstr>
      <vt:lpstr>Типы исследований/тестов, используемых при борьбе с COVID-19 (2)</vt:lpstr>
      <vt:lpstr>Типы исследований/тестов, используемых при борьбе с COVID-19 (3)</vt:lpstr>
      <vt:lpstr>ДЭТ на антигены вируса SARS-CoV-2</vt:lpstr>
      <vt:lpstr>PowerPoint Presentation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107</cp:revision>
  <dcterms:created xsi:type="dcterms:W3CDTF">2020-10-08T10:02:00Z</dcterms:created>
  <dcterms:modified xsi:type="dcterms:W3CDTF">2022-09-06T16:50:15Z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