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272" r:id="rId4"/>
    <p:sldId id="273" r:id="rId5"/>
    <p:sldId id="257" r:id="rId6"/>
    <p:sldId id="298" r:id="rId7"/>
    <p:sldId id="301" r:id="rId8"/>
    <p:sldId id="300" r:id="rId9"/>
    <p:sldId id="276" r:id="rId10"/>
    <p:sldId id="277" r:id="rId11"/>
    <p:sldId id="27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2" clrIdx="0"/>
  <p:cmAuthor id="2" name="Fiona Stewart" initials="F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1" autoAdjust="0"/>
    <p:restoredTop sz="94698"/>
  </p:normalViewPr>
  <p:slideViewPr>
    <p:cSldViewPr snapToGrid="0" snapToObjects="1">
      <p:cViewPr varScale="1">
        <p:scale>
          <a:sx n="63" d="100"/>
          <a:sy n="63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8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16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30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 descr="A close up of a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2956" y="496956"/>
            <a:ext cx="5396948" cy="53969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?q=content/terms-u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hrhrt@who.int" TargetMode="External"/><Relationship Id="rId4" Type="http://schemas.openxmlformats.org/officeDocument/2006/relationships/hyperlink" Target="https://extranet.who.int/hsl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SARS-CoV-2-Ag-RDT-implementation" TargetMode="External"/><Relationship Id="rId2" Type="http://schemas.openxmlformats.org/officeDocument/2006/relationships/hyperlink" Target="https://www.who.int/publications/i/item/9789240017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Введение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89AD6-CCDF-4FE1-9B0A-4FE3040B6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компетенции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ru-RU" dirty="0"/>
              <a:t>Для успешного завершения курса инструкторы и исполнители должны:</a:t>
            </a:r>
          </a:p>
          <a:p>
            <a:pPr marL="228600" lvl="3" fontAlgn="base">
              <a:spcBef>
                <a:spcPts val="1200"/>
              </a:spcBef>
            </a:pPr>
            <a:r>
              <a:rPr lang="ru-RU" sz="2000" dirty="0"/>
              <a:t>набрать проходной балл в 80% в практических тестах, в которых инструкторы и исполнители должны взять один мазок из носоглотки и поставить ДЭТ на антигены SARS-CoV-2 на двух закодированных пробах под наблюдением инструктора</a:t>
            </a:r>
          </a:p>
          <a:p>
            <a:pPr marL="228600" lvl="3" fontAlgn="base">
              <a:spcBef>
                <a:spcPts val="1200"/>
              </a:spcBef>
            </a:pPr>
            <a:r>
              <a:rPr lang="ru-RU" sz="2000" dirty="0"/>
              <a:t>набрать проходной балл в 80% в письменном теоретическом тесте, в котором инструкторы и исполнители должны будут ответить на пятнадцать вопросов по материалу курса, выбрав правильный ответ из нескольких предложенных </a:t>
            </a:r>
          </a:p>
          <a:p>
            <a:pPr fontAlgn="base">
              <a:spcBef>
                <a:spcPts val="1200"/>
              </a:spcBef>
            </a:pPr>
            <a:r>
              <a:rPr lang="ru-RU" dirty="0"/>
              <a:t>набрать проходной балл в 80% в практическом тесте учёта результатов, в котором инструкторы и исполнители должны будут правильно интерпретировать различные результаты ДЭТ на антигены SARS-CoV-2 по представленным фотографиям.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Введение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510" y="365126"/>
            <a:ext cx="8295968" cy="942814"/>
          </a:xfrm>
        </p:spPr>
        <p:txBody>
          <a:bodyPr/>
          <a:lstStyle/>
          <a:p>
            <a:r>
              <a:rPr lang="ru-RU" dirty="0"/>
              <a:t>Давайте познакомимся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41323" y="1736203"/>
            <a:ext cx="9800303" cy="4440760"/>
          </a:xfrm>
        </p:spPr>
        <p:txBody>
          <a:bodyPr/>
          <a:lstStyle/>
          <a:p>
            <a:pPr>
              <a:buNone/>
            </a:pPr>
            <a:r>
              <a:rPr lang="ru-RU" dirty="0"/>
              <a:t>Пожалуйста, сообщите о себе следующее (всему классу или вашей подгруппе): </a:t>
            </a:r>
          </a:p>
          <a:p>
            <a:pPr fontAlgn="base"/>
            <a:r>
              <a:rPr lang="ru-RU" dirty="0"/>
              <a:t>Ваше имя</a:t>
            </a:r>
          </a:p>
          <a:p>
            <a:pPr fontAlgn="base"/>
            <a:r>
              <a:rPr lang="ru-RU" dirty="0"/>
              <a:t>Должность</a:t>
            </a:r>
          </a:p>
          <a:p>
            <a:pPr fontAlgn="base"/>
            <a:r>
              <a:rPr lang="ru-RU" dirty="0"/>
              <a:t>Место работы, организация</a:t>
            </a:r>
          </a:p>
          <a:p>
            <a:pPr fontAlgn="base"/>
            <a:r>
              <a:rPr lang="ru-RU" dirty="0"/>
              <a:t>Ожидания от курса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Введение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7" y="365126"/>
            <a:ext cx="10515600" cy="942814"/>
          </a:xfrm>
        </p:spPr>
        <p:txBody>
          <a:bodyPr/>
          <a:lstStyle/>
          <a:p>
            <a:r>
              <a:rPr lang="ru-RU" dirty="0"/>
              <a:t>Ограничение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7" y="1611765"/>
            <a:ext cx="10515600" cy="444076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b="1" dirty="0"/>
              <a:t>Учебная платформа ВОЗ по вопросам обеспечения здоровья населения – учебные материалы</a:t>
            </a:r>
          </a:p>
          <a:p>
            <a:pPr>
              <a:spcAft>
                <a:spcPts val="1000"/>
              </a:spcAft>
              <a:defRPr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dirty="0"/>
              <a:t>2</a:t>
            </a:r>
            <a:r>
              <a:rPr lang="ru-RU" dirty="0"/>
              <a:t>. Все права защищены.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Вы можете использовать эти материалы в соответствии с правилами «</a:t>
            </a:r>
            <a:r>
              <a:rPr lang="ru-RU" u="sng" dirty="0">
                <a:hlinkClick r:id="rId3"/>
              </a:rPr>
              <a:t>WHO Health Security Learning Platform, Training Materials – Terms of Use</a:t>
            </a:r>
            <a:r>
              <a:rPr lang="ru-RU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u="sng" dirty="0">
                <a:hlinkClick r:id="rId4"/>
              </a:rPr>
              <a:t>https://extranet.who.int/hslp</a:t>
            </a:r>
            <a:r>
              <a:rPr lang="ru-RU" dirty="0"/>
              <a:t>), вы приняли эти правила, когда сгружали материалы с сайта.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u="sng" dirty="0">
                <a:hlinkClick r:id="rId5"/>
              </a:rPr>
              <a:t>ihrhrt@who.int</a:t>
            </a:r>
            <a:r>
              <a:rPr lang="ru-RU" dirty="0"/>
              <a:t>. 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Введение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36203"/>
            <a:ext cx="10597055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Курс обучения диагностическому экспресс-тесту (ДЭТ) на антигены SARS-CoV-2 состоит из обучения инструкторов и обучения исполнителей.</a:t>
            </a:r>
          </a:p>
          <a:p>
            <a:r>
              <a:rPr lang="ru-RU" dirty="0"/>
              <a:t>Обучение инструкторов </a:t>
            </a:r>
          </a:p>
          <a:p>
            <a:pPr lvl="1"/>
            <a:r>
              <a:rPr lang="ru-RU" dirty="0"/>
              <a:t>Цель курса: обучить инструкторов теоретическим и практическим аспектам проведения ДЭТ на антигены SARS-CoV-2 и предоставить им навыки и средства, чтобы они могли научить исполнителей безопасному выполнению ДЭТ на антигены SARS-CoV-2 в клинических учреждениях.   </a:t>
            </a:r>
          </a:p>
          <a:p>
            <a:r>
              <a:rPr lang="ru-RU" dirty="0"/>
              <a:t>Обучение исполнителей</a:t>
            </a:r>
          </a:p>
          <a:p>
            <a:pPr lvl="1"/>
            <a:r>
              <a:rPr lang="ru-RU" dirty="0"/>
              <a:t>Цель курса: обучить исполнителей теоретическим и практическим аспектам выполнения ДЭТ на антигены SARS-CoV-2. </a:t>
            </a:r>
          </a:p>
          <a:p>
            <a:r>
              <a:rPr lang="ru-RU" dirty="0"/>
              <a:t>Обучение инструкторов и обучение исполнителей завершаются оценкой компетенции и выдачей сертификатов участникам, успешно завершившим обучение.  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Введение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D895E7-EE9C-4D2F-8D89-F80EE24F104F}"/>
              </a:ext>
            </a:extLst>
          </p:cNvPr>
          <p:cNvSpPr txBox="1">
            <a:spLocks/>
          </p:cNvSpPr>
          <p:nvPr/>
        </p:nvSpPr>
        <p:spPr>
          <a:xfrm>
            <a:off x="718277" y="614002"/>
            <a:ext cx="1129321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 о курсе «Диагностический экспресс-тест на антигены вируса SARS-CoV-2» (1)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09421" cy="942814"/>
          </a:xfrm>
        </p:spPr>
        <p:txBody>
          <a:bodyPr/>
          <a:lstStyle/>
          <a:p>
            <a:r>
              <a:rPr lang="ru-RU" dirty="0"/>
              <a:t>Общие сведения о курсе «Диагностический экспресс-тест на антигены вируса SARS-CoV-2» (2)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E73A2-059D-EA45-BA7A-E8B335C2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7788564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Курс предназначен для инструкторов и сотрудников, выполняющих </a:t>
            </a:r>
            <a:r>
              <a:rPr lang="ru-RU" dirty="0" err="1"/>
              <a:t>ДЭТ</a:t>
            </a:r>
            <a:r>
              <a:rPr lang="ru-RU" dirty="0"/>
              <a:t> на антигены SARS-CoV-2, но не в помощь при внедрении </a:t>
            </a:r>
            <a:r>
              <a:rPr lang="ru-RU" dirty="0" err="1"/>
              <a:t>ДЭТ</a:t>
            </a:r>
            <a:r>
              <a:rPr lang="ru-RU" dirty="0"/>
              <a:t> в сети диагностических лабораторий.</a:t>
            </a:r>
          </a:p>
          <a:p>
            <a:pPr marL="461645" indent="0">
              <a:buNone/>
            </a:pPr>
            <a:r>
              <a:rPr lang="ru-RU" sz="2000" dirty="0"/>
              <a:t>Данные аспекты рассматриваются в </a:t>
            </a:r>
            <a:r>
              <a:rPr lang="ru-R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руководстве по внедрению </a:t>
            </a:r>
            <a:r>
              <a:rPr lang="ru-RU" sz="2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ДЭТ</a:t>
            </a:r>
            <a:r>
              <a:rPr lang="ru-R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антигены вируса SARS-CoV-2</a:t>
            </a:r>
            <a:r>
              <a:rPr lang="ru-RU" sz="2000" dirty="0"/>
              <a:t> и в рамках </a:t>
            </a:r>
            <a:r>
              <a:rPr lang="ru-RU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отдельного курса на портале </a:t>
            </a:r>
            <a:r>
              <a:rPr lang="ru-RU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OpenWHO</a:t>
            </a:r>
            <a:r>
              <a:rPr lang="ru-RU" sz="2000" dirty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Поэтому на этих занятиях мы не будем рассматривать мероприятия, которые должны быть выполнены на центральном или вышестоящем уровне (например, разработка методических указаний, планирование, обеспечение поставок и т. д.).</a:t>
            </a:r>
          </a:p>
          <a:p>
            <a:r>
              <a:rPr lang="ru-RU" dirty="0"/>
              <a:t>Эти мероприятия будут рассмотрены в последующих материалах.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3231B58-3E5B-49FA-BD45-2B25D31F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/>
              <a:t>Курс «Диагностический экспресс-тест на антигены вируса SARS-CoV-2» v3.0 | Введение</a:t>
            </a:r>
          </a:p>
        </p:txBody>
      </p:sp>
      <p:pic>
        <p:nvPicPr>
          <p:cNvPr id="6" name="Google Shape;116;p3">
            <a:extLst>
              <a:ext uri="{FF2B5EF4-FFF2-40B4-BE49-F238E27FC236}">
                <a16:creationId xmlns:a16="http://schemas.microsoft.com/office/drawing/2014/main" id="{602A595D-2226-46FC-AB96-BF391CA446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2327" y="2188548"/>
            <a:ext cx="2431472" cy="3436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30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изучения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897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/>
              <a:t>По окончании этого курса вы сможете</a:t>
            </a:r>
            <a:r>
              <a:rPr lang="en-US" sz="2400" dirty="0"/>
              <a:t> </a:t>
            </a:r>
            <a:r>
              <a:rPr lang="ru-RU" sz="2400" dirty="0"/>
              <a:t>обучать инструкторов </a:t>
            </a:r>
            <a:r>
              <a:rPr lang="en-US" sz="2400" dirty="0"/>
              <a:t> </a:t>
            </a:r>
            <a:r>
              <a:rPr lang="ru-RU" sz="2400" dirty="0"/>
              <a:t>следующим аспектам: </a:t>
            </a:r>
          </a:p>
          <a:p>
            <a:r>
              <a:rPr lang="ru-RU" dirty="0"/>
              <a:t>значение тестирования на вирусные антигены в борьбе с COVID-19</a:t>
            </a:r>
          </a:p>
          <a:p>
            <a:r>
              <a:rPr lang="ru-RU" dirty="0"/>
              <a:t>как важно обеспечивать качество тестирования и сводить к минимуму число ошибок </a:t>
            </a:r>
          </a:p>
          <a:p>
            <a:r>
              <a:rPr lang="ru-RU" dirty="0"/>
              <a:t>как отслеживать качество тестирования, собирая и анализируя данные повседневных тестов </a:t>
            </a:r>
          </a:p>
          <a:p>
            <a:r>
              <a:rPr lang="ru-RU" dirty="0"/>
              <a:t>как учить исполнителей безопасно брать мазки, ставить ДЭТ на антигены SARS-CoV-2, интерпретировать результаты и понимать, какие последствия будут иметь результаты для пациентов.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Введение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изучения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371"/>
            <a:ext cx="10515600" cy="444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/>
              <a:t>По окончании этого курса вы: </a:t>
            </a:r>
          </a:p>
          <a:p>
            <a:r>
              <a:rPr lang="ru-RU" dirty="0"/>
              <a:t>будете понимать, какое значение в борьбе с COVID-19 имеет тестирование на вирусные антигены</a:t>
            </a:r>
          </a:p>
          <a:p>
            <a:r>
              <a:rPr lang="ru-RU" dirty="0"/>
              <a:t>будете понимать, как важно обеспечивать качество тестирования и сводить к минимуму число ошибок </a:t>
            </a:r>
          </a:p>
          <a:p>
            <a:r>
              <a:rPr lang="ru-RU" dirty="0"/>
              <a:t>будете понимать, как отслеживать качество тестирования, собирая и анализируя данные повседневных тестов </a:t>
            </a:r>
          </a:p>
          <a:p>
            <a:r>
              <a:rPr lang="ru-RU" dirty="0"/>
              <a:t>сможете безопасно брать мазки, ставить ДЭТ на антигены SARS-CoV-2, интерпретировать результаты и будете понимать, какие последствия будут иметь результаты для пациентов.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Введение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-69945"/>
            <a:ext cx="9926053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dirty="0"/>
              <a:t>Содержание курса для инструкторов</a:t>
            </a:r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Введение</a:t>
            </a: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26" y="1867531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83444B7E-67FA-4D37-BF58-FFE7C66872B3}"/>
              </a:ext>
            </a:extLst>
          </p:cNvPr>
          <p:cNvGraphicFramePr/>
          <p:nvPr/>
        </p:nvGraphicFramePr>
        <p:xfrm>
          <a:off x="4154906" y="5479172"/>
          <a:ext cx="7924800" cy="6096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S1. </a:t>
                      </a:r>
                      <a:r>
                        <a:rPr lang="ru-RU" sz="2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</a:t>
                      </a:r>
                      <a:r>
                        <a:rPr lang="ru-RU" sz="20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ДЭТ</a:t>
                      </a:r>
                      <a:r>
                        <a:rPr lang="ru-RU" sz="2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 антигены вируса SARS-CoV-2 для самодиагностики COVID-19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  <p:graphicFrame>
        <p:nvGraphicFramePr>
          <p:cNvPr id="131" name="Google Shape;131;p5"/>
          <p:cNvGraphicFramePr/>
          <p:nvPr/>
        </p:nvGraphicFramePr>
        <p:xfrm>
          <a:off x="4154906" y="1006653"/>
          <a:ext cx="7924800" cy="44370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 Введение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5116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02. Общие сведения о тестировании на вирус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03. Стратегии тестирования на вирус SARS‑CoV-2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04. Качественное тестирование с использованием ДЭТ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05. Меры безопасности при тестировании на вирус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06. Взятие проб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07. </a:t>
                      </a:r>
                      <a:r>
                        <a:rPr lang="ru-RU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Подготовка к тестированию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08. Постановка ДЭТ на антигены вируса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09. Использование данных тестирования с ДЭТ на антигены вируса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 Обеспечение качества результатов</a:t>
                      </a:r>
                      <a:r>
                        <a:rPr lang="ru-RU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 Обучение исполнителей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724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385092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Содержание курса для исполнителей</a:t>
            </a:r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Введение</a:t>
            </a: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63" y="1872783"/>
            <a:ext cx="3722255" cy="28963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31;p5">
            <a:extLst>
              <a:ext uri="{FF2B5EF4-FFF2-40B4-BE49-F238E27FC236}">
                <a16:creationId xmlns:a16="http://schemas.microsoft.com/office/drawing/2014/main" id="{3022CE58-8E1D-4A6C-8F21-0469894577C9}"/>
              </a:ext>
            </a:extLst>
          </p:cNvPr>
          <p:cNvGraphicFramePr/>
          <p:nvPr/>
        </p:nvGraphicFramePr>
        <p:xfrm>
          <a:off x="4235116" y="5479172"/>
          <a:ext cx="7844589" cy="701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4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S1. </a:t>
                      </a:r>
                      <a:r>
                        <a:rPr lang="ru-RU" sz="2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</a:t>
                      </a:r>
                      <a:r>
                        <a:rPr lang="ru-RU" sz="2000" b="0" i="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ДЭТ</a:t>
                      </a:r>
                      <a:r>
                        <a:rPr lang="ru-RU" sz="2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 антигены вируса SARS-CoV-2 для самодиагностики COVID-19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</a:tbl>
          </a:graphicData>
        </a:graphic>
      </p:graphicFrame>
      <p:graphicFrame>
        <p:nvGraphicFramePr>
          <p:cNvPr id="131" name="Google Shape;131;p5"/>
          <p:cNvGraphicFramePr/>
          <p:nvPr/>
        </p:nvGraphicFramePr>
        <p:xfrm>
          <a:off x="4235116" y="1442908"/>
          <a:ext cx="7844589" cy="39472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4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01. Введение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4303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02. Общие сведения о тестировании на вирус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896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03. Стратегии тестирования на вирус SARS‑CoV-2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04. Качественное тестирование с использованием </a:t>
                      </a:r>
                      <a:r>
                        <a:rPr lang="ru-RU" sz="200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ДЭТ</a:t>
                      </a:r>
                      <a:endParaRPr lang="ru-RU" sz="20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05. Меры безопасности при тестировании на вирус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06. Взятие проб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07. </a:t>
                      </a:r>
                      <a:r>
                        <a:rPr lang="ru-RU" sz="2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Подготовка к тестированию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08. Постановка ДЭТ на антигены вируса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09. Использование данных тестирования с </a:t>
                      </a:r>
                      <a:r>
                        <a:rPr lang="ru-RU" sz="2000" u="none" strike="noStrike" cap="none" dirty="0" err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ДЭТ</a:t>
                      </a: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 антигены вируса SARS-CoV-2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 Обеспечение качества результатов</a:t>
                      </a:r>
                      <a:r>
                        <a:rPr lang="ru-RU" sz="2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91450" marR="91450" marT="45725" marB="45725">
                    <a:solidFill>
                      <a:srgbClr val="009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554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711" y="365126"/>
            <a:ext cx="8345128" cy="942814"/>
          </a:xfrm>
        </p:spPr>
        <p:txBody>
          <a:bodyPr/>
          <a:lstStyle/>
          <a:p>
            <a:r>
              <a:rPr lang="ru-RU" dirty="0"/>
              <a:t>Как вы будете учиться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3711" y="1736203"/>
            <a:ext cx="7961670" cy="3543720"/>
          </a:xfrm>
        </p:spPr>
        <p:txBody>
          <a:bodyPr/>
          <a:lstStyle/>
          <a:p>
            <a:pPr fontAlgn="base"/>
            <a:r>
              <a:rPr lang="ru-RU" dirty="0"/>
              <a:t>Лекции (очные или онлайн)</a:t>
            </a:r>
          </a:p>
          <a:p>
            <a:pPr fontAlgn="base"/>
            <a:r>
              <a:rPr lang="ru-RU" dirty="0"/>
              <a:t>Письменные упражнения</a:t>
            </a:r>
          </a:p>
          <a:p>
            <a:pPr fontAlgn="base"/>
            <a:r>
              <a:rPr lang="ru-RU" dirty="0"/>
              <a:t>Практические занятия</a:t>
            </a:r>
          </a:p>
          <a:p>
            <a:pPr fontAlgn="base"/>
            <a:r>
              <a:rPr lang="ru-RU" dirty="0"/>
              <a:t>Вопросы и ответы, обсуждения</a:t>
            </a:r>
          </a:p>
          <a:p>
            <a:pPr fontAlgn="base"/>
            <a:r>
              <a:rPr lang="ru-RU" dirty="0"/>
              <a:t>Оценка компетенции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Введение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1013</Words>
  <Application>Microsoft Office PowerPoint</Application>
  <PresentationFormat>Widescreen</PresentationFormat>
  <Paragraphs>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01</vt:lpstr>
      <vt:lpstr>Ограничение ответственности</vt:lpstr>
      <vt:lpstr>PowerPoint Presentation</vt:lpstr>
      <vt:lpstr>Общие сведения о курсе «Диагностический экспресс-тест на антигены вируса SARS-CoV-2» (2) </vt:lpstr>
      <vt:lpstr>Цели изучения </vt:lpstr>
      <vt:lpstr>Цели изучения </vt:lpstr>
      <vt:lpstr>Содержание курса для инструкторов</vt:lpstr>
      <vt:lpstr>Содержание курса для исполнителей</vt:lpstr>
      <vt:lpstr>Как вы будете учиться</vt:lpstr>
      <vt:lpstr>Оценка компетенции</vt:lpstr>
      <vt:lpstr>Давайте познакомимся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120</cp:revision>
  <dcterms:created xsi:type="dcterms:W3CDTF">2020-10-08T10:02:00Z</dcterms:created>
  <dcterms:modified xsi:type="dcterms:W3CDTF">2022-09-06T16:48:03Z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