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355" r:id="rId5"/>
    <p:sldId id="324" r:id="rId6"/>
    <p:sldId id="325" r:id="rId7"/>
    <p:sldId id="326" r:id="rId8"/>
    <p:sldId id="327" r:id="rId9"/>
    <p:sldId id="328" r:id="rId10"/>
    <p:sldId id="333" r:id="rId11"/>
    <p:sldId id="354" r:id="rId12"/>
    <p:sldId id="329" r:id="rId13"/>
    <p:sldId id="330" r:id="rId14"/>
    <p:sldId id="334" r:id="rId15"/>
    <p:sldId id="331" r:id="rId16"/>
    <p:sldId id="332" r:id="rId17"/>
    <p:sldId id="335" r:id="rId18"/>
    <p:sldId id="338" r:id="rId19"/>
    <p:sldId id="339" r:id="rId20"/>
    <p:sldId id="336" r:id="rId21"/>
    <p:sldId id="346" r:id="rId22"/>
    <p:sldId id="347" r:id="rId23"/>
    <p:sldId id="337" r:id="rId24"/>
    <p:sldId id="343" r:id="rId25"/>
    <p:sldId id="340" r:id="rId26"/>
    <p:sldId id="341" r:id="rId27"/>
    <p:sldId id="342" r:id="rId28"/>
    <p:sldId id="353" r:id="rId29"/>
    <p:sldId id="345" r:id="rId30"/>
    <p:sldId id="352" r:id="rId31"/>
    <p:sldId id="349" r:id="rId32"/>
    <p:sldId id="350" r:id="rId33"/>
    <p:sldId id="351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5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6" autoAdjust="0"/>
    <p:restoredTop sz="94615"/>
  </p:normalViewPr>
  <p:slideViewPr>
    <p:cSldViewPr snapToGrid="0" snapToObjects="1">
      <p:cViewPr varScale="1">
        <p:scale>
          <a:sx n="67" d="100"/>
          <a:sy n="67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6E85-D1AB-41D3-B551-75A2C12179C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1D2B47E-EF75-4EAD-B942-72625A577A37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2200" dirty="0"/>
            <a:t>Если вы знаете вашу аудиторию, это поможет вам...</a:t>
          </a:r>
          <a:r>
            <a:rPr lang="ru-RU" sz="2200" dirty="0">
              <a:solidFill>
                <a:schemeClr val="bg1"/>
              </a:solidFill>
            </a:rPr>
            <a:t> </a:t>
          </a:r>
        </a:p>
      </dgm:t>
    </dgm:pt>
    <dgm:pt modelId="{9620A8DB-E4FA-4541-BF85-C79C1B8CF4D1}" type="parTrans" cxnId="{FD7886E9-0E3B-496D-9105-004CAE62FECC}">
      <dgm:prSet/>
      <dgm:spPr/>
      <dgm:t>
        <a:bodyPr/>
        <a:lstStyle/>
        <a:p>
          <a:endParaRPr lang="en-US" sz="2000"/>
        </a:p>
      </dgm:t>
    </dgm:pt>
    <dgm:pt modelId="{F8B150F1-5297-4F61-8DB7-8FB0BBA76C57}" type="sibTrans" cxnId="{FD7886E9-0E3B-496D-9105-004CAE62FECC}">
      <dgm:prSet/>
      <dgm:spPr/>
      <dgm:t>
        <a:bodyPr/>
        <a:lstStyle/>
        <a:p>
          <a:endParaRPr lang="en-US" sz="2000"/>
        </a:p>
      </dgm:t>
    </dgm:pt>
    <dgm:pt modelId="{C66F4817-490D-4950-AE99-526369539764}">
      <dgm:prSet phldrT="[Text]" custT="1"/>
      <dgm:spPr/>
      <dgm:t>
        <a:bodyPr/>
        <a:lstStyle/>
        <a:p>
          <a:r>
            <a:rPr lang="ru-RU" sz="2000" dirty="0"/>
            <a:t>Спланировать и адаптировать занятия</a:t>
          </a:r>
        </a:p>
      </dgm:t>
    </dgm:pt>
    <dgm:pt modelId="{5366ED27-D684-4481-A8A4-6F012D74BDF7}" type="parTrans" cxnId="{75608801-D2BB-46D7-A3E7-3172261DB193}">
      <dgm:prSet/>
      <dgm:spPr/>
      <dgm:t>
        <a:bodyPr/>
        <a:lstStyle/>
        <a:p>
          <a:endParaRPr lang="en-US" sz="2000"/>
        </a:p>
      </dgm:t>
    </dgm:pt>
    <dgm:pt modelId="{D9A43DA2-36B8-4890-B86A-6DEAE6DA1235}" type="sibTrans" cxnId="{75608801-D2BB-46D7-A3E7-3172261DB193}">
      <dgm:prSet/>
      <dgm:spPr/>
      <dgm:t>
        <a:bodyPr/>
        <a:lstStyle/>
        <a:p>
          <a:endParaRPr lang="en-US" sz="2000"/>
        </a:p>
      </dgm:t>
    </dgm:pt>
    <dgm:pt modelId="{39FD8F97-AB75-4CDB-8ACF-DD00FC185460}">
      <dgm:prSet phldrT="[Text]" custT="1"/>
      <dgm:spPr/>
      <dgm:t>
        <a:bodyPr/>
        <a:lstStyle/>
        <a:p>
          <a:r>
            <a:rPr lang="ru-RU" sz="2000" dirty="0"/>
            <a:t>Выбрать для обучения правильных участников</a:t>
          </a:r>
        </a:p>
      </dgm:t>
    </dgm:pt>
    <dgm:pt modelId="{632999A0-6776-43A8-A589-32D766131427}" type="parTrans" cxnId="{F9EBC656-88E5-4B8C-8555-8CED496EA96A}">
      <dgm:prSet/>
      <dgm:spPr/>
      <dgm:t>
        <a:bodyPr/>
        <a:lstStyle/>
        <a:p>
          <a:endParaRPr lang="en-US" sz="2000"/>
        </a:p>
      </dgm:t>
    </dgm:pt>
    <dgm:pt modelId="{D82B09B5-022D-4540-A4CA-A3D887E8F5C7}" type="sibTrans" cxnId="{F9EBC656-88E5-4B8C-8555-8CED496EA96A}">
      <dgm:prSet/>
      <dgm:spPr/>
      <dgm:t>
        <a:bodyPr/>
        <a:lstStyle/>
        <a:p>
          <a:endParaRPr lang="en-US" sz="2000"/>
        </a:p>
      </dgm:t>
    </dgm:pt>
    <dgm:pt modelId="{664323FD-A7D2-47CC-9DC5-59535DB7D2E3}">
      <dgm:prSet phldrT="[Text]" custT="1"/>
      <dgm:spPr/>
      <dgm:t>
        <a:bodyPr/>
        <a:lstStyle/>
        <a:p>
          <a:r>
            <a:rPr lang="ru-RU" sz="2000" dirty="0"/>
            <a:t>Опустить ненужную информацию</a:t>
          </a:r>
        </a:p>
      </dgm:t>
    </dgm:pt>
    <dgm:pt modelId="{2FBE5AA6-443C-40BB-AE73-2213948A6EB1}" type="parTrans" cxnId="{61252B18-3892-48F2-AAE0-C1CC848ACE07}">
      <dgm:prSet/>
      <dgm:spPr/>
      <dgm:t>
        <a:bodyPr/>
        <a:lstStyle/>
        <a:p>
          <a:endParaRPr lang="en-US" sz="2000"/>
        </a:p>
      </dgm:t>
    </dgm:pt>
    <dgm:pt modelId="{6CB4D1DF-382D-4748-8D2F-9911B267272F}" type="sibTrans" cxnId="{61252B18-3892-48F2-AAE0-C1CC848ACE07}">
      <dgm:prSet/>
      <dgm:spPr/>
      <dgm:t>
        <a:bodyPr/>
        <a:lstStyle/>
        <a:p>
          <a:endParaRPr lang="en-US" sz="2000"/>
        </a:p>
      </dgm:t>
    </dgm:pt>
    <dgm:pt modelId="{479B4217-D46A-408D-A38E-EFCCBF890F50}" type="pres">
      <dgm:prSet presAssocID="{EB176E85-D1AB-41D3-B551-75A2C12179CF}" presName="composite" presStyleCnt="0">
        <dgm:presLayoutVars>
          <dgm:chMax val="1"/>
          <dgm:dir/>
          <dgm:resizeHandles val="exact"/>
        </dgm:presLayoutVars>
      </dgm:prSet>
      <dgm:spPr/>
    </dgm:pt>
    <dgm:pt modelId="{03BBE677-C1CE-4C0E-AD2C-C3492999947A}" type="pres">
      <dgm:prSet presAssocID="{01D2B47E-EF75-4EAD-B942-72625A577A37}" presName="roof" presStyleLbl="dkBgShp" presStyleIdx="0" presStyleCnt="2"/>
      <dgm:spPr/>
    </dgm:pt>
    <dgm:pt modelId="{001DBA61-CDEA-4E8E-B3F2-47082CF3F398}" type="pres">
      <dgm:prSet presAssocID="{01D2B47E-EF75-4EAD-B942-72625A577A37}" presName="pillars" presStyleCnt="0"/>
      <dgm:spPr/>
    </dgm:pt>
    <dgm:pt modelId="{D7BBD076-3A11-482D-B94D-2496BFEBA340}" type="pres">
      <dgm:prSet presAssocID="{01D2B47E-EF75-4EAD-B942-72625A577A37}" presName="pillar1" presStyleLbl="node1" presStyleIdx="0" presStyleCnt="3">
        <dgm:presLayoutVars>
          <dgm:bulletEnabled val="1"/>
        </dgm:presLayoutVars>
      </dgm:prSet>
      <dgm:spPr/>
    </dgm:pt>
    <dgm:pt modelId="{DA5C794C-65EB-4C3E-B7D4-F64268DC24FE}" type="pres">
      <dgm:prSet presAssocID="{39FD8F97-AB75-4CDB-8ACF-DD00FC185460}" presName="pillarX" presStyleLbl="node1" presStyleIdx="1" presStyleCnt="3">
        <dgm:presLayoutVars>
          <dgm:bulletEnabled val="1"/>
        </dgm:presLayoutVars>
      </dgm:prSet>
      <dgm:spPr/>
    </dgm:pt>
    <dgm:pt modelId="{A7CF7055-36FC-4703-8748-7CECE08157EE}" type="pres">
      <dgm:prSet presAssocID="{664323FD-A7D2-47CC-9DC5-59535DB7D2E3}" presName="pillarX" presStyleLbl="node1" presStyleIdx="2" presStyleCnt="3">
        <dgm:presLayoutVars>
          <dgm:bulletEnabled val="1"/>
        </dgm:presLayoutVars>
      </dgm:prSet>
      <dgm:spPr/>
    </dgm:pt>
    <dgm:pt modelId="{BF2BD952-B88F-4959-A907-2587D54F14D2}" type="pres">
      <dgm:prSet presAssocID="{01D2B47E-EF75-4EAD-B942-72625A577A37}" presName="base" presStyleLbl="dkBgShp" presStyleIdx="1" presStyleCnt="2"/>
      <dgm:spPr>
        <a:solidFill>
          <a:srgbClr val="009AC9"/>
        </a:solidFill>
      </dgm:spPr>
    </dgm:pt>
  </dgm:ptLst>
  <dgm:cxnLst>
    <dgm:cxn modelId="{75608801-D2BB-46D7-A3E7-3172261DB193}" srcId="{01D2B47E-EF75-4EAD-B942-72625A577A37}" destId="{C66F4817-490D-4950-AE99-526369539764}" srcOrd="0" destOrd="0" parTransId="{5366ED27-D684-4481-A8A4-6F012D74BDF7}" sibTransId="{D9A43DA2-36B8-4890-B86A-6DEAE6DA1235}"/>
    <dgm:cxn modelId="{61252B18-3892-48F2-AAE0-C1CC848ACE07}" srcId="{01D2B47E-EF75-4EAD-B942-72625A577A37}" destId="{664323FD-A7D2-47CC-9DC5-59535DB7D2E3}" srcOrd="2" destOrd="0" parTransId="{2FBE5AA6-443C-40BB-AE73-2213948A6EB1}" sibTransId="{6CB4D1DF-382D-4748-8D2F-9911B267272F}"/>
    <dgm:cxn modelId="{23F77632-9D46-4F10-879F-393212E365B0}" type="presOf" srcId="{39FD8F97-AB75-4CDB-8ACF-DD00FC185460}" destId="{DA5C794C-65EB-4C3E-B7D4-F64268DC24FE}" srcOrd="0" destOrd="0" presId="urn:microsoft.com/office/officeart/2005/8/layout/hList3"/>
    <dgm:cxn modelId="{F9EBC656-88E5-4B8C-8555-8CED496EA96A}" srcId="{01D2B47E-EF75-4EAD-B942-72625A577A37}" destId="{39FD8F97-AB75-4CDB-8ACF-DD00FC185460}" srcOrd="1" destOrd="0" parTransId="{632999A0-6776-43A8-A589-32D766131427}" sibTransId="{D82B09B5-022D-4540-A4CA-A3D887E8F5C7}"/>
    <dgm:cxn modelId="{E94E428C-0AE4-4C47-B21B-687718E589DC}" type="presOf" srcId="{01D2B47E-EF75-4EAD-B942-72625A577A37}" destId="{03BBE677-C1CE-4C0E-AD2C-C3492999947A}" srcOrd="0" destOrd="0" presId="urn:microsoft.com/office/officeart/2005/8/layout/hList3"/>
    <dgm:cxn modelId="{B5C0C79D-D9F9-4813-9907-C4FC393ADC0E}" type="presOf" srcId="{664323FD-A7D2-47CC-9DC5-59535DB7D2E3}" destId="{A7CF7055-36FC-4703-8748-7CECE08157EE}" srcOrd="0" destOrd="0" presId="urn:microsoft.com/office/officeart/2005/8/layout/hList3"/>
    <dgm:cxn modelId="{286751A9-92DE-4BFF-9CA0-B73BCBACEC09}" type="presOf" srcId="{EB176E85-D1AB-41D3-B551-75A2C12179CF}" destId="{479B4217-D46A-408D-A38E-EFCCBF890F50}" srcOrd="0" destOrd="0" presId="urn:microsoft.com/office/officeart/2005/8/layout/hList3"/>
    <dgm:cxn modelId="{498652B0-9285-4A82-A1A8-B7547792C7B4}" type="presOf" srcId="{C66F4817-490D-4950-AE99-526369539764}" destId="{D7BBD076-3A11-482D-B94D-2496BFEBA340}" srcOrd="0" destOrd="0" presId="urn:microsoft.com/office/officeart/2005/8/layout/hList3"/>
    <dgm:cxn modelId="{FD7886E9-0E3B-496D-9105-004CAE62FECC}" srcId="{EB176E85-D1AB-41D3-B551-75A2C12179CF}" destId="{01D2B47E-EF75-4EAD-B942-72625A577A37}" srcOrd="0" destOrd="0" parTransId="{9620A8DB-E4FA-4541-BF85-C79C1B8CF4D1}" sibTransId="{F8B150F1-5297-4F61-8DB7-8FB0BBA76C57}"/>
    <dgm:cxn modelId="{116B566B-6B1E-491D-B431-8013271E03AE}" type="presParOf" srcId="{479B4217-D46A-408D-A38E-EFCCBF890F50}" destId="{03BBE677-C1CE-4C0E-AD2C-C3492999947A}" srcOrd="0" destOrd="0" presId="urn:microsoft.com/office/officeart/2005/8/layout/hList3"/>
    <dgm:cxn modelId="{FB296A91-7FE5-4416-AAB7-94528985A7DF}" type="presParOf" srcId="{479B4217-D46A-408D-A38E-EFCCBF890F50}" destId="{001DBA61-CDEA-4E8E-B3F2-47082CF3F398}" srcOrd="1" destOrd="0" presId="urn:microsoft.com/office/officeart/2005/8/layout/hList3"/>
    <dgm:cxn modelId="{E60724CB-DF5B-4C9D-8801-77EBCFA70B8B}" type="presParOf" srcId="{001DBA61-CDEA-4E8E-B3F2-47082CF3F398}" destId="{D7BBD076-3A11-482D-B94D-2496BFEBA340}" srcOrd="0" destOrd="0" presId="urn:microsoft.com/office/officeart/2005/8/layout/hList3"/>
    <dgm:cxn modelId="{8B79C47B-B450-41C2-BEB5-D7FD8148167D}" type="presParOf" srcId="{001DBA61-CDEA-4E8E-B3F2-47082CF3F398}" destId="{DA5C794C-65EB-4C3E-B7D4-F64268DC24FE}" srcOrd="1" destOrd="0" presId="urn:microsoft.com/office/officeart/2005/8/layout/hList3"/>
    <dgm:cxn modelId="{F21354C0-4A15-4DC8-BD05-B5B481028F00}" type="presParOf" srcId="{001DBA61-CDEA-4E8E-B3F2-47082CF3F398}" destId="{A7CF7055-36FC-4703-8748-7CECE08157EE}" srcOrd="2" destOrd="0" presId="urn:microsoft.com/office/officeart/2005/8/layout/hList3"/>
    <dgm:cxn modelId="{D34F9D26-CB1B-4AEE-9A1B-A3433D594D68}" type="presParOf" srcId="{479B4217-D46A-408D-A38E-EFCCBF890F50}" destId="{BF2BD952-B88F-4959-A907-2587D54F14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9556-6E70-4D50-BEEB-9717A9B596BD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86CD01-108C-4353-83CD-09D900A46AB9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Сохраняйте некоторое время молчание </a:t>
          </a:r>
        </a:p>
      </dgm:t>
    </dgm:pt>
    <dgm:pt modelId="{0950A75F-E4F6-4572-8937-C3A97A7527F4}" type="parTrans" cxnId="{46453A43-59A0-48B8-86E6-A238ABF8FE92}">
      <dgm:prSet/>
      <dgm:spPr/>
      <dgm:t>
        <a:bodyPr/>
        <a:lstStyle/>
        <a:p>
          <a:endParaRPr lang="en-US" sz="2000"/>
        </a:p>
      </dgm:t>
    </dgm:pt>
    <dgm:pt modelId="{8EAC3DD9-7680-4D39-ABAA-BDD23C0D5C55}" type="sibTrans" cxnId="{46453A43-59A0-48B8-86E6-A238ABF8FE92}">
      <dgm:prSet/>
      <dgm:spPr/>
      <dgm:t>
        <a:bodyPr/>
        <a:lstStyle/>
        <a:p>
          <a:endParaRPr lang="en-US" sz="2000"/>
        </a:p>
      </dgm:t>
    </dgm:pt>
    <dgm:pt modelId="{85163D4B-39EB-4F65-9C1D-6ABEA4DBDA34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Повторите или перефразируйте вопрос</a:t>
          </a:r>
        </a:p>
      </dgm:t>
    </dgm:pt>
    <dgm:pt modelId="{813A415E-906B-4751-BC85-2ECD38C6E8D0}" type="parTrans" cxnId="{067B7A4F-D666-4628-80D0-64D922F685EB}">
      <dgm:prSet/>
      <dgm:spPr/>
      <dgm:t>
        <a:bodyPr/>
        <a:lstStyle/>
        <a:p>
          <a:endParaRPr lang="en-US" sz="2000"/>
        </a:p>
      </dgm:t>
    </dgm:pt>
    <dgm:pt modelId="{13B81174-9FC4-4B14-8B4E-A67EA2B7A384}" type="sibTrans" cxnId="{067B7A4F-D666-4628-80D0-64D922F685EB}">
      <dgm:prSet/>
      <dgm:spPr/>
      <dgm:t>
        <a:bodyPr/>
        <a:lstStyle/>
        <a:p>
          <a:endParaRPr lang="en-US" sz="2000"/>
        </a:p>
      </dgm:t>
    </dgm:pt>
    <dgm:pt modelId="{9A74ED0F-F027-4C0F-8C68-7A2CE1BBA90E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Используйте язык тела / зрительный контакт</a:t>
          </a:r>
        </a:p>
      </dgm:t>
    </dgm:pt>
    <dgm:pt modelId="{28CD9764-9C3A-434C-9936-839816CE7CF6}" type="parTrans" cxnId="{40C14BA0-00F1-411F-AB73-EBDBAABA3B36}">
      <dgm:prSet/>
      <dgm:spPr/>
      <dgm:t>
        <a:bodyPr/>
        <a:lstStyle/>
        <a:p>
          <a:endParaRPr lang="en-US" sz="2000"/>
        </a:p>
      </dgm:t>
    </dgm:pt>
    <dgm:pt modelId="{C71AD055-6C5B-4E3F-9F5D-7F3B9673DD65}" type="sibTrans" cxnId="{40C14BA0-00F1-411F-AB73-EBDBAABA3B36}">
      <dgm:prSet/>
      <dgm:spPr/>
      <dgm:t>
        <a:bodyPr/>
        <a:lstStyle/>
        <a:p>
          <a:endParaRPr lang="en-US" sz="2000"/>
        </a:p>
      </dgm:t>
    </dgm:pt>
    <dgm:pt modelId="{A37A0AC4-6D6C-4819-98CE-49CF1F4844AD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Поощряйте ответы   </a:t>
          </a:r>
        </a:p>
      </dgm:t>
    </dgm:pt>
    <dgm:pt modelId="{F8E3C22A-2C1E-4950-971B-971E4F5F3D9A}" type="parTrans" cxnId="{8EADAD88-E774-4B88-8290-824D0E921852}">
      <dgm:prSet/>
      <dgm:spPr/>
      <dgm:t>
        <a:bodyPr/>
        <a:lstStyle/>
        <a:p>
          <a:endParaRPr lang="en-US" sz="2000"/>
        </a:p>
      </dgm:t>
    </dgm:pt>
    <dgm:pt modelId="{29B8D11C-FA1E-4078-9429-D33FFF316ED9}" type="sibTrans" cxnId="{8EADAD88-E774-4B88-8290-824D0E921852}">
      <dgm:prSet/>
      <dgm:spPr/>
      <dgm:t>
        <a:bodyPr/>
        <a:lstStyle/>
        <a:p>
          <a:endParaRPr lang="en-US" sz="2000"/>
        </a:p>
      </dgm:t>
    </dgm:pt>
    <dgm:pt modelId="{B5715EA8-A53F-4C9C-97ED-7BDA9B2741F7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Приведите пример</a:t>
          </a:r>
        </a:p>
      </dgm:t>
    </dgm:pt>
    <dgm:pt modelId="{7112146A-DE31-41B4-9C84-331C61935074}" type="parTrans" cxnId="{07067943-A988-47BF-8714-CE449DCD222E}">
      <dgm:prSet/>
      <dgm:spPr/>
      <dgm:t>
        <a:bodyPr/>
        <a:lstStyle/>
        <a:p>
          <a:endParaRPr lang="en-US" sz="2000"/>
        </a:p>
      </dgm:t>
    </dgm:pt>
    <dgm:pt modelId="{2139DE87-88CC-4F2C-B4F1-8A1043E3C478}" type="sibTrans" cxnId="{07067943-A988-47BF-8714-CE449DCD222E}">
      <dgm:prSet/>
      <dgm:spPr/>
      <dgm:t>
        <a:bodyPr/>
        <a:lstStyle/>
        <a:p>
          <a:endParaRPr lang="en-US" sz="2000"/>
        </a:p>
      </dgm:t>
    </dgm:pt>
    <dgm:pt modelId="{71D55ED0-F759-4F13-ABC3-D73A135BCCF0}">
      <dgm:prSet phldrT="[Text]" custT="1"/>
      <dgm:spPr>
        <a:solidFill>
          <a:srgbClr val="009AC9"/>
        </a:solidFill>
      </dgm:spPr>
      <dgm:t>
        <a:bodyPr/>
        <a:lstStyle/>
        <a:p>
          <a:r>
            <a:rPr lang="ru-RU" sz="1800" dirty="0">
              <a:solidFill>
                <a:srgbClr val="FFFFFF"/>
              </a:solidFill>
            </a:rPr>
            <a:t>Ответьте на вопрос сами</a:t>
          </a:r>
        </a:p>
      </dgm:t>
    </dgm:pt>
    <dgm:pt modelId="{3AD7938E-789C-48AE-9076-E88613FE72F6}" type="parTrans" cxnId="{574552BD-FB79-4290-99EC-D2834FC86CB0}">
      <dgm:prSet/>
      <dgm:spPr/>
      <dgm:t>
        <a:bodyPr/>
        <a:lstStyle/>
        <a:p>
          <a:endParaRPr lang="en-US" sz="2000"/>
        </a:p>
      </dgm:t>
    </dgm:pt>
    <dgm:pt modelId="{2C947446-F0D1-4C36-A373-875F2F93DAE9}" type="sibTrans" cxnId="{574552BD-FB79-4290-99EC-D2834FC86CB0}">
      <dgm:prSet/>
      <dgm:spPr/>
      <dgm:t>
        <a:bodyPr/>
        <a:lstStyle/>
        <a:p>
          <a:endParaRPr lang="en-US" sz="2000"/>
        </a:p>
      </dgm:t>
    </dgm:pt>
    <dgm:pt modelId="{4169E350-B564-45E9-8434-D467614F1D2E}" type="pres">
      <dgm:prSet presAssocID="{A6FE9556-6E70-4D50-BEEB-9717A9B596BD}" presName="Name0" presStyleCnt="0">
        <dgm:presLayoutVars>
          <dgm:chMax val="7"/>
          <dgm:chPref val="7"/>
          <dgm:dir/>
        </dgm:presLayoutVars>
      </dgm:prSet>
      <dgm:spPr/>
    </dgm:pt>
    <dgm:pt modelId="{34B9B219-01D9-4E8A-B89E-8D1643771049}" type="pres">
      <dgm:prSet presAssocID="{A6FE9556-6E70-4D50-BEEB-9717A9B596BD}" presName="Name1" presStyleCnt="0"/>
      <dgm:spPr/>
    </dgm:pt>
    <dgm:pt modelId="{3AB7BA05-7CCC-42EE-9BAD-A344BE4B0AC7}" type="pres">
      <dgm:prSet presAssocID="{A6FE9556-6E70-4D50-BEEB-9717A9B596BD}" presName="cycle" presStyleCnt="0"/>
      <dgm:spPr/>
    </dgm:pt>
    <dgm:pt modelId="{317594E0-0377-4F7F-9F34-6A2AF341A5B4}" type="pres">
      <dgm:prSet presAssocID="{A6FE9556-6E70-4D50-BEEB-9717A9B596BD}" presName="srcNode" presStyleLbl="node1" presStyleIdx="0" presStyleCnt="6"/>
      <dgm:spPr/>
    </dgm:pt>
    <dgm:pt modelId="{C81DD3E9-4AD0-4031-BBE5-4B7F41497DBA}" type="pres">
      <dgm:prSet presAssocID="{A6FE9556-6E70-4D50-BEEB-9717A9B596BD}" presName="conn" presStyleLbl="parChTrans1D2" presStyleIdx="0" presStyleCnt="1"/>
      <dgm:spPr/>
    </dgm:pt>
    <dgm:pt modelId="{BD1F6CBE-D19F-44EE-8511-C52E01779C6D}" type="pres">
      <dgm:prSet presAssocID="{A6FE9556-6E70-4D50-BEEB-9717A9B596BD}" presName="extraNode" presStyleLbl="node1" presStyleIdx="0" presStyleCnt="6"/>
      <dgm:spPr/>
    </dgm:pt>
    <dgm:pt modelId="{E61F7D52-AA05-447C-9245-09C3D20DA796}" type="pres">
      <dgm:prSet presAssocID="{A6FE9556-6E70-4D50-BEEB-9717A9B596BD}" presName="dstNode" presStyleLbl="node1" presStyleIdx="0" presStyleCnt="6"/>
      <dgm:spPr/>
    </dgm:pt>
    <dgm:pt modelId="{7EF7DD5E-9635-4D20-BF6E-9EC901F0AF40}" type="pres">
      <dgm:prSet presAssocID="{2F86CD01-108C-4353-83CD-09D900A46AB9}" presName="text_1" presStyleLbl="node1" presStyleIdx="0" presStyleCnt="6">
        <dgm:presLayoutVars>
          <dgm:bulletEnabled val="1"/>
        </dgm:presLayoutVars>
      </dgm:prSet>
      <dgm:spPr/>
    </dgm:pt>
    <dgm:pt modelId="{21E095B0-D5BE-4848-ADBB-F02668B80E3B}" type="pres">
      <dgm:prSet presAssocID="{2F86CD01-108C-4353-83CD-09D900A46AB9}" presName="accent_1" presStyleCnt="0"/>
      <dgm:spPr/>
    </dgm:pt>
    <dgm:pt modelId="{FDB4870F-0F8E-470D-8C49-E50251B1964C}" type="pres">
      <dgm:prSet presAssocID="{2F86CD01-108C-4353-83CD-09D900A46AB9}" presName="accentRepeatNode" presStyleLbl="solidFgAcc1" presStyleIdx="0" presStyleCnt="6"/>
      <dgm:spPr/>
    </dgm:pt>
    <dgm:pt modelId="{A21A984A-7316-45DF-8934-230974D76A55}" type="pres">
      <dgm:prSet presAssocID="{85163D4B-39EB-4F65-9C1D-6ABEA4DBDA34}" presName="text_2" presStyleLbl="node1" presStyleIdx="1" presStyleCnt="6">
        <dgm:presLayoutVars>
          <dgm:bulletEnabled val="1"/>
        </dgm:presLayoutVars>
      </dgm:prSet>
      <dgm:spPr/>
    </dgm:pt>
    <dgm:pt modelId="{7BD6BCBB-0CD1-4B47-A55D-CF62C96B8180}" type="pres">
      <dgm:prSet presAssocID="{85163D4B-39EB-4F65-9C1D-6ABEA4DBDA34}" presName="accent_2" presStyleCnt="0"/>
      <dgm:spPr/>
    </dgm:pt>
    <dgm:pt modelId="{B47007AE-9A72-4653-B836-094FC0F5C25D}" type="pres">
      <dgm:prSet presAssocID="{85163D4B-39EB-4F65-9C1D-6ABEA4DBDA34}" presName="accentRepeatNode" presStyleLbl="solidFgAcc1" presStyleIdx="1" presStyleCnt="6"/>
      <dgm:spPr/>
    </dgm:pt>
    <dgm:pt modelId="{BC7CB4AD-FA38-4445-8852-3C6E63626AC7}" type="pres">
      <dgm:prSet presAssocID="{9A74ED0F-F027-4C0F-8C68-7A2CE1BBA90E}" presName="text_3" presStyleLbl="node1" presStyleIdx="2" presStyleCnt="6" custScaleY="117126">
        <dgm:presLayoutVars>
          <dgm:bulletEnabled val="1"/>
        </dgm:presLayoutVars>
      </dgm:prSet>
      <dgm:spPr/>
    </dgm:pt>
    <dgm:pt modelId="{F4D724A9-CF09-4FAE-B10C-F332135BF13F}" type="pres">
      <dgm:prSet presAssocID="{9A74ED0F-F027-4C0F-8C68-7A2CE1BBA90E}" presName="accent_3" presStyleCnt="0"/>
      <dgm:spPr/>
    </dgm:pt>
    <dgm:pt modelId="{8B6DEBC0-832C-4F28-B14E-45BFEC80D2BC}" type="pres">
      <dgm:prSet presAssocID="{9A74ED0F-F027-4C0F-8C68-7A2CE1BBA90E}" presName="accentRepeatNode" presStyleLbl="solidFgAcc1" presStyleIdx="2" presStyleCnt="6"/>
      <dgm:spPr/>
    </dgm:pt>
    <dgm:pt modelId="{DAF559F3-CDEA-4662-94A6-918CD2E58E6B}" type="pres">
      <dgm:prSet presAssocID="{A37A0AC4-6D6C-4819-98CE-49CF1F4844AD}" presName="text_4" presStyleLbl="node1" presStyleIdx="3" presStyleCnt="6">
        <dgm:presLayoutVars>
          <dgm:bulletEnabled val="1"/>
        </dgm:presLayoutVars>
      </dgm:prSet>
      <dgm:spPr/>
    </dgm:pt>
    <dgm:pt modelId="{7C32AEE2-F143-483A-8BD0-A83CDF033146}" type="pres">
      <dgm:prSet presAssocID="{A37A0AC4-6D6C-4819-98CE-49CF1F4844AD}" presName="accent_4" presStyleCnt="0"/>
      <dgm:spPr/>
    </dgm:pt>
    <dgm:pt modelId="{07CEB03F-5CCD-419E-A320-25AA927D5E2E}" type="pres">
      <dgm:prSet presAssocID="{A37A0AC4-6D6C-4819-98CE-49CF1F4844AD}" presName="accentRepeatNode" presStyleLbl="solidFgAcc1" presStyleIdx="3" presStyleCnt="6"/>
      <dgm:spPr/>
    </dgm:pt>
    <dgm:pt modelId="{71B1E669-BAA1-48C9-A0AE-6D4D05C213D9}" type="pres">
      <dgm:prSet presAssocID="{B5715EA8-A53F-4C9C-97ED-7BDA9B2741F7}" presName="text_5" presStyleLbl="node1" presStyleIdx="4" presStyleCnt="6">
        <dgm:presLayoutVars>
          <dgm:bulletEnabled val="1"/>
        </dgm:presLayoutVars>
      </dgm:prSet>
      <dgm:spPr/>
    </dgm:pt>
    <dgm:pt modelId="{9ED26776-FD79-4D80-AB84-9C0E9D11F241}" type="pres">
      <dgm:prSet presAssocID="{B5715EA8-A53F-4C9C-97ED-7BDA9B2741F7}" presName="accent_5" presStyleCnt="0"/>
      <dgm:spPr/>
    </dgm:pt>
    <dgm:pt modelId="{830A177C-F982-4563-AC3E-33470B579535}" type="pres">
      <dgm:prSet presAssocID="{B5715EA8-A53F-4C9C-97ED-7BDA9B2741F7}" presName="accentRepeatNode" presStyleLbl="solidFgAcc1" presStyleIdx="4" presStyleCnt="6"/>
      <dgm:spPr/>
    </dgm:pt>
    <dgm:pt modelId="{0870BADE-0929-4B98-8EF6-98750E0EB4F3}" type="pres">
      <dgm:prSet presAssocID="{71D55ED0-F759-4F13-ABC3-D73A135BCCF0}" presName="text_6" presStyleLbl="node1" presStyleIdx="5" presStyleCnt="6">
        <dgm:presLayoutVars>
          <dgm:bulletEnabled val="1"/>
        </dgm:presLayoutVars>
      </dgm:prSet>
      <dgm:spPr/>
    </dgm:pt>
    <dgm:pt modelId="{294A688A-C679-461C-9076-767AE909B8AA}" type="pres">
      <dgm:prSet presAssocID="{71D55ED0-F759-4F13-ABC3-D73A135BCCF0}" presName="accent_6" presStyleCnt="0"/>
      <dgm:spPr/>
    </dgm:pt>
    <dgm:pt modelId="{AE0484EE-E7D2-455C-93C8-20B3BCAB4553}" type="pres">
      <dgm:prSet presAssocID="{71D55ED0-F759-4F13-ABC3-D73A135BCCF0}" presName="accentRepeatNode" presStyleLbl="solidFgAcc1" presStyleIdx="5" presStyleCnt="6"/>
      <dgm:spPr/>
    </dgm:pt>
  </dgm:ptLst>
  <dgm:cxnLst>
    <dgm:cxn modelId="{46453A43-59A0-48B8-86E6-A238ABF8FE92}" srcId="{A6FE9556-6E70-4D50-BEEB-9717A9B596BD}" destId="{2F86CD01-108C-4353-83CD-09D900A46AB9}" srcOrd="0" destOrd="0" parTransId="{0950A75F-E4F6-4572-8937-C3A97A7527F4}" sibTransId="{8EAC3DD9-7680-4D39-ABAA-BDD23C0D5C55}"/>
    <dgm:cxn modelId="{07067943-A988-47BF-8714-CE449DCD222E}" srcId="{A6FE9556-6E70-4D50-BEEB-9717A9B596BD}" destId="{B5715EA8-A53F-4C9C-97ED-7BDA9B2741F7}" srcOrd="4" destOrd="0" parTransId="{7112146A-DE31-41B4-9C84-331C61935074}" sibTransId="{2139DE87-88CC-4F2C-B4F1-8A1043E3C478}"/>
    <dgm:cxn modelId="{18E8964B-D715-49A2-B612-64C6EB9555A6}" type="presOf" srcId="{A37A0AC4-6D6C-4819-98CE-49CF1F4844AD}" destId="{DAF559F3-CDEA-4662-94A6-918CD2E58E6B}" srcOrd="0" destOrd="0" presId="urn:microsoft.com/office/officeart/2008/layout/VerticalCurvedList"/>
    <dgm:cxn modelId="{067B7A4F-D666-4628-80D0-64D922F685EB}" srcId="{A6FE9556-6E70-4D50-BEEB-9717A9B596BD}" destId="{85163D4B-39EB-4F65-9C1D-6ABEA4DBDA34}" srcOrd="1" destOrd="0" parTransId="{813A415E-906B-4751-BC85-2ECD38C6E8D0}" sibTransId="{13B81174-9FC4-4B14-8B4E-A67EA2B7A384}"/>
    <dgm:cxn modelId="{B8F98482-0A06-4F28-BF1F-19B59F821B3A}" type="presOf" srcId="{85163D4B-39EB-4F65-9C1D-6ABEA4DBDA34}" destId="{A21A984A-7316-45DF-8934-230974D76A55}" srcOrd="0" destOrd="0" presId="urn:microsoft.com/office/officeart/2008/layout/VerticalCurvedList"/>
    <dgm:cxn modelId="{8EADAD88-E774-4B88-8290-824D0E921852}" srcId="{A6FE9556-6E70-4D50-BEEB-9717A9B596BD}" destId="{A37A0AC4-6D6C-4819-98CE-49CF1F4844AD}" srcOrd="3" destOrd="0" parTransId="{F8E3C22A-2C1E-4950-971B-971E4F5F3D9A}" sibTransId="{29B8D11C-FA1E-4078-9429-D33FFF316ED9}"/>
    <dgm:cxn modelId="{61B0B48E-4A4E-46A7-ACAC-A2D164EBF301}" type="presOf" srcId="{9A74ED0F-F027-4C0F-8C68-7A2CE1BBA90E}" destId="{BC7CB4AD-FA38-4445-8852-3C6E63626AC7}" srcOrd="0" destOrd="0" presId="urn:microsoft.com/office/officeart/2008/layout/VerticalCurvedList"/>
    <dgm:cxn modelId="{40C14BA0-00F1-411F-AB73-EBDBAABA3B36}" srcId="{A6FE9556-6E70-4D50-BEEB-9717A9B596BD}" destId="{9A74ED0F-F027-4C0F-8C68-7A2CE1BBA90E}" srcOrd="2" destOrd="0" parTransId="{28CD9764-9C3A-434C-9936-839816CE7CF6}" sibTransId="{C71AD055-6C5B-4E3F-9F5D-7F3B9673DD65}"/>
    <dgm:cxn modelId="{C3898BA8-F0C1-40B0-9A78-741624000D08}" type="presOf" srcId="{2F86CD01-108C-4353-83CD-09D900A46AB9}" destId="{7EF7DD5E-9635-4D20-BF6E-9EC901F0AF40}" srcOrd="0" destOrd="0" presId="urn:microsoft.com/office/officeart/2008/layout/VerticalCurvedList"/>
    <dgm:cxn modelId="{D380B4B6-8A51-41B0-83F5-A81A4BB812B7}" type="presOf" srcId="{71D55ED0-F759-4F13-ABC3-D73A135BCCF0}" destId="{0870BADE-0929-4B98-8EF6-98750E0EB4F3}" srcOrd="0" destOrd="0" presId="urn:microsoft.com/office/officeart/2008/layout/VerticalCurvedList"/>
    <dgm:cxn modelId="{574552BD-FB79-4290-99EC-D2834FC86CB0}" srcId="{A6FE9556-6E70-4D50-BEEB-9717A9B596BD}" destId="{71D55ED0-F759-4F13-ABC3-D73A135BCCF0}" srcOrd="5" destOrd="0" parTransId="{3AD7938E-789C-48AE-9076-E88613FE72F6}" sibTransId="{2C947446-F0D1-4C36-A373-875F2F93DAE9}"/>
    <dgm:cxn modelId="{CA7E07C0-F5BD-4111-BD67-FA9CBACE98D9}" type="presOf" srcId="{B5715EA8-A53F-4C9C-97ED-7BDA9B2741F7}" destId="{71B1E669-BAA1-48C9-A0AE-6D4D05C213D9}" srcOrd="0" destOrd="0" presId="urn:microsoft.com/office/officeart/2008/layout/VerticalCurvedList"/>
    <dgm:cxn modelId="{A628FAC6-6F06-4117-ADDC-9F02EA1FDC7B}" type="presOf" srcId="{A6FE9556-6E70-4D50-BEEB-9717A9B596BD}" destId="{4169E350-B564-45E9-8434-D467614F1D2E}" srcOrd="0" destOrd="0" presId="urn:microsoft.com/office/officeart/2008/layout/VerticalCurvedList"/>
    <dgm:cxn modelId="{147481F1-AC22-4095-914D-EDD6681FA738}" type="presOf" srcId="{8EAC3DD9-7680-4D39-ABAA-BDD23C0D5C55}" destId="{C81DD3E9-4AD0-4031-BBE5-4B7F41497DBA}" srcOrd="0" destOrd="0" presId="urn:microsoft.com/office/officeart/2008/layout/VerticalCurvedList"/>
    <dgm:cxn modelId="{2C855C64-4CA3-4FCE-A04A-311C9B85284C}" type="presParOf" srcId="{4169E350-B564-45E9-8434-D467614F1D2E}" destId="{34B9B219-01D9-4E8A-B89E-8D1643771049}" srcOrd="0" destOrd="0" presId="urn:microsoft.com/office/officeart/2008/layout/VerticalCurvedList"/>
    <dgm:cxn modelId="{872EE2A8-DC8F-45C5-B6EC-2DFB15BFAFC9}" type="presParOf" srcId="{34B9B219-01D9-4E8A-B89E-8D1643771049}" destId="{3AB7BA05-7CCC-42EE-9BAD-A344BE4B0AC7}" srcOrd="0" destOrd="0" presId="urn:microsoft.com/office/officeart/2008/layout/VerticalCurvedList"/>
    <dgm:cxn modelId="{B84500D7-14B1-4E22-9092-B72519A2F9DB}" type="presParOf" srcId="{3AB7BA05-7CCC-42EE-9BAD-A344BE4B0AC7}" destId="{317594E0-0377-4F7F-9F34-6A2AF341A5B4}" srcOrd="0" destOrd="0" presId="urn:microsoft.com/office/officeart/2008/layout/VerticalCurvedList"/>
    <dgm:cxn modelId="{456B3494-1803-4228-86D9-F16B4B71DC64}" type="presParOf" srcId="{3AB7BA05-7CCC-42EE-9BAD-A344BE4B0AC7}" destId="{C81DD3E9-4AD0-4031-BBE5-4B7F41497DBA}" srcOrd="1" destOrd="0" presId="urn:microsoft.com/office/officeart/2008/layout/VerticalCurvedList"/>
    <dgm:cxn modelId="{BB409BAC-03B7-4B83-8E71-E8B11A154119}" type="presParOf" srcId="{3AB7BA05-7CCC-42EE-9BAD-A344BE4B0AC7}" destId="{BD1F6CBE-D19F-44EE-8511-C52E01779C6D}" srcOrd="2" destOrd="0" presId="urn:microsoft.com/office/officeart/2008/layout/VerticalCurvedList"/>
    <dgm:cxn modelId="{6D2DD05A-D393-4347-B68C-26C8859A1B73}" type="presParOf" srcId="{3AB7BA05-7CCC-42EE-9BAD-A344BE4B0AC7}" destId="{E61F7D52-AA05-447C-9245-09C3D20DA796}" srcOrd="3" destOrd="0" presId="urn:microsoft.com/office/officeart/2008/layout/VerticalCurvedList"/>
    <dgm:cxn modelId="{526C4FC9-439D-40EE-8D33-DD51D2CFCF59}" type="presParOf" srcId="{34B9B219-01D9-4E8A-B89E-8D1643771049}" destId="{7EF7DD5E-9635-4D20-BF6E-9EC901F0AF40}" srcOrd="1" destOrd="0" presId="urn:microsoft.com/office/officeart/2008/layout/VerticalCurvedList"/>
    <dgm:cxn modelId="{80DEC803-F481-4545-AB76-0C74522D1F87}" type="presParOf" srcId="{34B9B219-01D9-4E8A-B89E-8D1643771049}" destId="{21E095B0-D5BE-4848-ADBB-F02668B80E3B}" srcOrd="2" destOrd="0" presId="urn:microsoft.com/office/officeart/2008/layout/VerticalCurvedList"/>
    <dgm:cxn modelId="{569DD8A4-A349-4053-9258-A284359CBE2F}" type="presParOf" srcId="{21E095B0-D5BE-4848-ADBB-F02668B80E3B}" destId="{FDB4870F-0F8E-470D-8C49-E50251B1964C}" srcOrd="0" destOrd="0" presId="urn:microsoft.com/office/officeart/2008/layout/VerticalCurvedList"/>
    <dgm:cxn modelId="{B75C1A96-6C71-4DF2-AACA-53992E9FC9D6}" type="presParOf" srcId="{34B9B219-01D9-4E8A-B89E-8D1643771049}" destId="{A21A984A-7316-45DF-8934-230974D76A55}" srcOrd="3" destOrd="0" presId="urn:microsoft.com/office/officeart/2008/layout/VerticalCurvedList"/>
    <dgm:cxn modelId="{1BE91409-BDB1-4BD2-B982-3392923B0FB3}" type="presParOf" srcId="{34B9B219-01D9-4E8A-B89E-8D1643771049}" destId="{7BD6BCBB-0CD1-4B47-A55D-CF62C96B8180}" srcOrd="4" destOrd="0" presId="urn:microsoft.com/office/officeart/2008/layout/VerticalCurvedList"/>
    <dgm:cxn modelId="{87E38CAE-7D98-48C6-9BB9-63CB8C635463}" type="presParOf" srcId="{7BD6BCBB-0CD1-4B47-A55D-CF62C96B8180}" destId="{B47007AE-9A72-4653-B836-094FC0F5C25D}" srcOrd="0" destOrd="0" presId="urn:microsoft.com/office/officeart/2008/layout/VerticalCurvedList"/>
    <dgm:cxn modelId="{EEF786D7-D0BD-45C6-BB25-AD309DB585B7}" type="presParOf" srcId="{34B9B219-01D9-4E8A-B89E-8D1643771049}" destId="{BC7CB4AD-FA38-4445-8852-3C6E63626AC7}" srcOrd="5" destOrd="0" presId="urn:microsoft.com/office/officeart/2008/layout/VerticalCurvedList"/>
    <dgm:cxn modelId="{78047C44-D003-49A2-AA84-9B2DB64ED14E}" type="presParOf" srcId="{34B9B219-01D9-4E8A-B89E-8D1643771049}" destId="{F4D724A9-CF09-4FAE-B10C-F332135BF13F}" srcOrd="6" destOrd="0" presId="urn:microsoft.com/office/officeart/2008/layout/VerticalCurvedList"/>
    <dgm:cxn modelId="{EFA5ACCE-2C71-4232-98B8-A69C63300B39}" type="presParOf" srcId="{F4D724A9-CF09-4FAE-B10C-F332135BF13F}" destId="{8B6DEBC0-832C-4F28-B14E-45BFEC80D2BC}" srcOrd="0" destOrd="0" presId="urn:microsoft.com/office/officeart/2008/layout/VerticalCurvedList"/>
    <dgm:cxn modelId="{5F801536-8DAD-43B9-9131-EA8DEA48F39B}" type="presParOf" srcId="{34B9B219-01D9-4E8A-B89E-8D1643771049}" destId="{DAF559F3-CDEA-4662-94A6-918CD2E58E6B}" srcOrd="7" destOrd="0" presId="urn:microsoft.com/office/officeart/2008/layout/VerticalCurvedList"/>
    <dgm:cxn modelId="{5F1BB330-6F68-445C-AAC4-0D5337EBF457}" type="presParOf" srcId="{34B9B219-01D9-4E8A-B89E-8D1643771049}" destId="{7C32AEE2-F143-483A-8BD0-A83CDF033146}" srcOrd="8" destOrd="0" presId="urn:microsoft.com/office/officeart/2008/layout/VerticalCurvedList"/>
    <dgm:cxn modelId="{57F2DB28-95D1-4AC5-8C80-3F931606CEFC}" type="presParOf" srcId="{7C32AEE2-F143-483A-8BD0-A83CDF033146}" destId="{07CEB03F-5CCD-419E-A320-25AA927D5E2E}" srcOrd="0" destOrd="0" presId="urn:microsoft.com/office/officeart/2008/layout/VerticalCurvedList"/>
    <dgm:cxn modelId="{5B29B1D0-2F24-4E66-8477-99E35B9C1F00}" type="presParOf" srcId="{34B9B219-01D9-4E8A-B89E-8D1643771049}" destId="{71B1E669-BAA1-48C9-A0AE-6D4D05C213D9}" srcOrd="9" destOrd="0" presId="urn:microsoft.com/office/officeart/2008/layout/VerticalCurvedList"/>
    <dgm:cxn modelId="{A1A6D5F9-AE93-45AF-A321-1E4385512C2D}" type="presParOf" srcId="{34B9B219-01D9-4E8A-B89E-8D1643771049}" destId="{9ED26776-FD79-4D80-AB84-9C0E9D11F241}" srcOrd="10" destOrd="0" presId="urn:microsoft.com/office/officeart/2008/layout/VerticalCurvedList"/>
    <dgm:cxn modelId="{EEB46C33-4CEE-4495-9A9F-02913330DC83}" type="presParOf" srcId="{9ED26776-FD79-4D80-AB84-9C0E9D11F241}" destId="{830A177C-F982-4563-AC3E-33470B579535}" srcOrd="0" destOrd="0" presId="urn:microsoft.com/office/officeart/2008/layout/VerticalCurvedList"/>
    <dgm:cxn modelId="{C6B3FAF4-A4BD-45DD-8080-CF8E6E6AC32A}" type="presParOf" srcId="{34B9B219-01D9-4E8A-B89E-8D1643771049}" destId="{0870BADE-0929-4B98-8EF6-98750E0EB4F3}" srcOrd="11" destOrd="0" presId="urn:microsoft.com/office/officeart/2008/layout/VerticalCurvedList"/>
    <dgm:cxn modelId="{0ACF9A00-18F3-4B34-ABD8-FAC351FB9AF2}" type="presParOf" srcId="{34B9B219-01D9-4E8A-B89E-8D1643771049}" destId="{294A688A-C679-461C-9076-767AE909B8AA}" srcOrd="12" destOrd="0" presId="urn:microsoft.com/office/officeart/2008/layout/VerticalCurvedList"/>
    <dgm:cxn modelId="{1E0C2D9B-B7D4-4901-962B-AFAD57749977}" type="presParOf" srcId="{294A688A-C679-461C-9076-767AE909B8AA}" destId="{AE0484EE-E7D2-455C-93C8-20B3BCAB45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E677-C1CE-4C0E-AD2C-C3492999947A}">
      <dsp:nvSpPr>
        <dsp:cNvPr id="0" name=""/>
        <dsp:cNvSpPr/>
      </dsp:nvSpPr>
      <dsp:spPr>
        <a:xfrm>
          <a:off x="0" y="0"/>
          <a:ext cx="10286998" cy="121920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Если вы знаете вашу аудиторию, это поможет вам...</a:t>
          </a:r>
          <a:r>
            <a:rPr lang="ru-RU" sz="2200" kern="1200" dirty="0">
              <a:solidFill>
                <a:schemeClr val="bg1"/>
              </a:solidFill>
            </a:rPr>
            <a:t> </a:t>
          </a:r>
        </a:p>
      </dsp:txBody>
      <dsp:txXfrm>
        <a:off x="0" y="0"/>
        <a:ext cx="10286998" cy="1219200"/>
      </dsp:txXfrm>
    </dsp:sp>
    <dsp:sp modelId="{D7BBD076-3A11-482D-B94D-2496BFEBA340}">
      <dsp:nvSpPr>
        <dsp:cNvPr id="0" name=""/>
        <dsp:cNvSpPr/>
      </dsp:nvSpPr>
      <dsp:spPr>
        <a:xfrm>
          <a:off x="5022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Спланировать и адаптировать занятия</a:t>
          </a:r>
        </a:p>
      </dsp:txBody>
      <dsp:txXfrm>
        <a:off x="5022" y="1219200"/>
        <a:ext cx="3425651" cy="2560320"/>
      </dsp:txXfrm>
    </dsp:sp>
    <dsp:sp modelId="{DA5C794C-65EB-4C3E-B7D4-F64268DC24FE}">
      <dsp:nvSpPr>
        <dsp:cNvPr id="0" name=""/>
        <dsp:cNvSpPr/>
      </dsp:nvSpPr>
      <dsp:spPr>
        <a:xfrm>
          <a:off x="3430673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Выбрать для обучения правильных участников</a:t>
          </a:r>
        </a:p>
      </dsp:txBody>
      <dsp:txXfrm>
        <a:off x="3430673" y="1219200"/>
        <a:ext cx="3425651" cy="2560320"/>
      </dsp:txXfrm>
    </dsp:sp>
    <dsp:sp modelId="{A7CF7055-36FC-4703-8748-7CECE08157EE}">
      <dsp:nvSpPr>
        <dsp:cNvPr id="0" name=""/>
        <dsp:cNvSpPr/>
      </dsp:nvSpPr>
      <dsp:spPr>
        <a:xfrm>
          <a:off x="6856325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Опустить ненужную информацию</a:t>
          </a:r>
        </a:p>
      </dsp:txBody>
      <dsp:txXfrm>
        <a:off x="6856325" y="1219200"/>
        <a:ext cx="3425651" cy="2560320"/>
      </dsp:txXfrm>
    </dsp:sp>
    <dsp:sp modelId="{BF2BD952-B88F-4959-A907-2587D54F14D2}">
      <dsp:nvSpPr>
        <dsp:cNvPr id="0" name=""/>
        <dsp:cNvSpPr/>
      </dsp:nvSpPr>
      <dsp:spPr>
        <a:xfrm>
          <a:off x="0" y="3779520"/>
          <a:ext cx="10286998" cy="28448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D3E9-4AD0-4031-BBE5-4B7F41497DBA}">
      <dsp:nvSpPr>
        <dsp:cNvPr id="0" name=""/>
        <dsp:cNvSpPr/>
      </dsp:nvSpPr>
      <dsp:spPr>
        <a:xfrm>
          <a:off x="-5111603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7DD5E-9635-4D20-BF6E-9EC901F0AF40}">
      <dsp:nvSpPr>
        <dsp:cNvPr id="0" name=""/>
        <dsp:cNvSpPr/>
      </dsp:nvSpPr>
      <dsp:spPr>
        <a:xfrm>
          <a:off x="363941" y="238086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Сохраняйте некоторое время молчание </a:t>
          </a:r>
        </a:p>
      </dsp:txBody>
      <dsp:txXfrm>
        <a:off x="363941" y="238086"/>
        <a:ext cx="5974450" cy="475991"/>
      </dsp:txXfrm>
    </dsp:sp>
    <dsp:sp modelId="{FDB4870F-0F8E-470D-8C49-E50251B1964C}">
      <dsp:nvSpPr>
        <dsp:cNvPr id="0" name=""/>
        <dsp:cNvSpPr/>
      </dsp:nvSpPr>
      <dsp:spPr>
        <a:xfrm>
          <a:off x="66446" y="17858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984A-7316-45DF-8934-230974D76A55}">
      <dsp:nvSpPr>
        <dsp:cNvPr id="0" name=""/>
        <dsp:cNvSpPr/>
      </dsp:nvSpPr>
      <dsp:spPr>
        <a:xfrm>
          <a:off x="755477" y="951983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Повторите или перефразируйте вопрос</a:t>
          </a:r>
        </a:p>
      </dsp:txBody>
      <dsp:txXfrm>
        <a:off x="755477" y="951983"/>
        <a:ext cx="5582914" cy="475991"/>
      </dsp:txXfrm>
    </dsp:sp>
    <dsp:sp modelId="{B47007AE-9A72-4653-B836-094FC0F5C25D}">
      <dsp:nvSpPr>
        <dsp:cNvPr id="0" name=""/>
        <dsp:cNvSpPr/>
      </dsp:nvSpPr>
      <dsp:spPr>
        <a:xfrm>
          <a:off x="457982" y="892484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B4AD-FA38-4445-8852-3C6E63626AC7}">
      <dsp:nvSpPr>
        <dsp:cNvPr id="0" name=""/>
        <dsp:cNvSpPr/>
      </dsp:nvSpPr>
      <dsp:spPr>
        <a:xfrm>
          <a:off x="934517" y="1625122"/>
          <a:ext cx="5403875" cy="557510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Используйте язык тела / зрительный контакт</a:t>
          </a:r>
        </a:p>
      </dsp:txBody>
      <dsp:txXfrm>
        <a:off x="934517" y="1625122"/>
        <a:ext cx="5403875" cy="557510"/>
      </dsp:txXfrm>
    </dsp:sp>
    <dsp:sp modelId="{8B6DEBC0-832C-4F28-B14E-45BFEC80D2BC}">
      <dsp:nvSpPr>
        <dsp:cNvPr id="0" name=""/>
        <dsp:cNvSpPr/>
      </dsp:nvSpPr>
      <dsp:spPr>
        <a:xfrm>
          <a:off x="637022" y="160638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59F3-CDEA-4662-94A6-918CD2E58E6B}">
      <dsp:nvSpPr>
        <dsp:cNvPr id="0" name=""/>
        <dsp:cNvSpPr/>
      </dsp:nvSpPr>
      <dsp:spPr>
        <a:xfrm>
          <a:off x="934517" y="2379326"/>
          <a:ext cx="5403875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Поощряйте ответы   </a:t>
          </a:r>
        </a:p>
      </dsp:txBody>
      <dsp:txXfrm>
        <a:off x="934517" y="2379326"/>
        <a:ext cx="5403875" cy="475991"/>
      </dsp:txXfrm>
    </dsp:sp>
    <dsp:sp modelId="{07CEB03F-5CCD-419E-A320-25AA927D5E2E}">
      <dsp:nvSpPr>
        <dsp:cNvPr id="0" name=""/>
        <dsp:cNvSpPr/>
      </dsp:nvSpPr>
      <dsp:spPr>
        <a:xfrm>
          <a:off x="637022" y="231982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E669-BAA1-48C9-A0AE-6D4D05C213D9}">
      <dsp:nvSpPr>
        <dsp:cNvPr id="0" name=""/>
        <dsp:cNvSpPr/>
      </dsp:nvSpPr>
      <dsp:spPr>
        <a:xfrm>
          <a:off x="755477" y="3093224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Приведите пример</a:t>
          </a:r>
        </a:p>
      </dsp:txBody>
      <dsp:txXfrm>
        <a:off x="755477" y="3093224"/>
        <a:ext cx="5582914" cy="475991"/>
      </dsp:txXfrm>
    </dsp:sp>
    <dsp:sp modelId="{830A177C-F982-4563-AC3E-33470B579535}">
      <dsp:nvSpPr>
        <dsp:cNvPr id="0" name=""/>
        <dsp:cNvSpPr/>
      </dsp:nvSpPr>
      <dsp:spPr>
        <a:xfrm>
          <a:off x="457982" y="3033725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BADE-0929-4B98-8EF6-98750E0EB4F3}">
      <dsp:nvSpPr>
        <dsp:cNvPr id="0" name=""/>
        <dsp:cNvSpPr/>
      </dsp:nvSpPr>
      <dsp:spPr>
        <a:xfrm>
          <a:off x="363941" y="3807121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</a:rPr>
            <a:t>Ответьте на вопрос сами</a:t>
          </a:r>
        </a:p>
      </dsp:txBody>
      <dsp:txXfrm>
        <a:off x="363941" y="3807121"/>
        <a:ext cx="5974450" cy="475991"/>
      </dsp:txXfrm>
    </dsp:sp>
    <dsp:sp modelId="{AE0484EE-E7D2-455C-93C8-20B3BCAB4553}">
      <dsp:nvSpPr>
        <dsp:cNvPr id="0" name=""/>
        <dsp:cNvSpPr/>
      </dsp:nvSpPr>
      <dsp:spPr>
        <a:xfrm>
          <a:off x="66446" y="374762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89AAE4-92F7-6E4A-9788-585B2963B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9714" y="567744"/>
            <a:ext cx="5921298" cy="59212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89AAE4-92F7-6E4A-9788-585B2963B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9714" y="567744"/>
            <a:ext cx="5921298" cy="59212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7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979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0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1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1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7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7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68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4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SARS-CoV-2 Antigen Rapid Diagnostic Test Training Workshop – v2.0 | Training users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ru-RU" sz="3600" dirty="0"/>
              <a:t>Обучение исполнителей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C6269-B9F7-BE41-83CF-FE5F5A8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AFD3C-C189-45C4-8B17-A2725669B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81"/>
            <a:ext cx="10315470" cy="4440760"/>
          </a:xfrm>
        </p:spPr>
        <p:txBody>
          <a:bodyPr/>
          <a:lstStyle/>
          <a:p>
            <a:r>
              <a:rPr lang="ru-RU" dirty="0"/>
              <a:t>Взрослые автономны и самостоятельны. Им нужно иметь возможность самим выбирать, что делать.</a:t>
            </a:r>
          </a:p>
          <a:p>
            <a:r>
              <a:rPr lang="ru-RU" dirty="0"/>
              <a:t>У взрослых накоплены обширный жизненный опыт и знания. Им требуется связать изучаемый материал со своими опытом и знаниями.</a:t>
            </a:r>
          </a:p>
          <a:p>
            <a:r>
              <a:rPr lang="ru-RU" dirty="0"/>
              <a:t>Взрослые ориентируются на цели. Они, как правило, знают, чего они хотят достичь, и ценят, если учебная программа помогает им достичь своей цели.</a:t>
            </a:r>
          </a:p>
          <a:p>
            <a:r>
              <a:rPr lang="ru-RU" dirty="0"/>
              <a:t>Для взрослых важна полезность. Им важно видеть, что изученное можно применить в работе или к другим обязанностям.</a:t>
            </a:r>
          </a:p>
          <a:p>
            <a:r>
              <a:rPr lang="ru-RU" dirty="0"/>
              <a:t>Взрослые практичны. Они сосредоточиваются на тех аспектах обучения, которые будут наиболее полезны им в работе, и они могут не интересоваться абстрактными знаниями.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23EEC7-47A3-4712-AB52-1E9E20E0EF5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Чем отличаются взрослые учащиеся</a:t>
            </a:r>
            <a:r>
              <a:rPr lang="ru-RU" baseline="30000" dirty="0"/>
              <a:t>1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A2F0-07E8-47A3-99CB-3DEFCDDF3622}"/>
              </a:ext>
            </a:extLst>
          </p:cNvPr>
          <p:cNvSpPr txBox="1"/>
          <p:nvPr/>
        </p:nvSpPr>
        <p:spPr>
          <a:xfrm>
            <a:off x="1050854" y="6047645"/>
            <a:ext cx="4748095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000" baseline="30000" dirty="0"/>
              <a:t>1 </a:t>
            </a:r>
            <a:r>
              <a:rPr lang="ru-RU" sz="1000" dirty="0"/>
              <a:t>Цитируется с изменениями из: Stephen Lieb, Principles of adult learning, 1991.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D58A9AE-55BD-6066-B4AE-21ED994B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422073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по обучению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114503" cy="3780342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Участники учатся лучше всего, когда:</a:t>
            </a:r>
          </a:p>
          <a:p>
            <a:r>
              <a:rPr lang="ru-RU" dirty="0"/>
              <a:t>Уровень стресса низкий или средний; если уровень стресса слишком высокий, это мешает обучению.</a:t>
            </a:r>
          </a:p>
          <a:p>
            <a:r>
              <a:rPr lang="ru-RU" dirty="0"/>
              <a:t>Предоставленная информация и поставленные задачи имеют для них смысл.</a:t>
            </a:r>
          </a:p>
          <a:p>
            <a:r>
              <a:rPr lang="ru-RU" dirty="0"/>
              <a:t>Вы прислушиваетесь к их потребностям и проявляете гибкость в планировании.</a:t>
            </a:r>
          </a:p>
          <a:p>
            <a:r>
              <a:rPr lang="ru-RU" dirty="0"/>
              <a:t>Вы меняете подход, если ваши методы не работают.</a:t>
            </a:r>
          </a:p>
          <a:p>
            <a:r>
              <a:rPr lang="ru-RU" dirty="0"/>
              <a:t>Вы признаёте, что взрослые привносят большой опыт и знания в процесс изучения; и вы используете это, чтобы улучшить изучение.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498A7-B1E1-955A-EEE6-49246ADE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3160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Подготовьтесь!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Потренируйтесь перед началом обучения.</a:t>
            </a:r>
          </a:p>
          <a:p>
            <a:r>
              <a:rPr lang="ru-RU" sz="2200" dirty="0"/>
              <a:t>Знайте ваш материал и то, как он структурирован.</a:t>
            </a:r>
          </a:p>
          <a:p>
            <a:r>
              <a:rPr lang="ru-RU" sz="2200" dirty="0"/>
              <a:t>Используйте организационные навыки, чтобы занятия укладывались в отведённое время.</a:t>
            </a:r>
          </a:p>
          <a:p>
            <a:r>
              <a:rPr lang="ru-RU" sz="2200" dirty="0"/>
              <a:t>Демонстрируйте навыки эффективного общения. Учите своим примером! </a:t>
            </a:r>
          </a:p>
          <a:p>
            <a:r>
              <a:rPr lang="ru-RU" sz="2200" dirty="0"/>
              <a:t>Используйте навыки, которым вы стараетесь научить.</a:t>
            </a:r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532DE-029F-ADED-818E-AA495344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152257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обучению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49"/>
            <a:ext cx="9993923" cy="4051648"/>
          </a:xfrm>
        </p:spPr>
        <p:txBody>
          <a:bodyPr>
            <a:normAutofit/>
          </a:bodyPr>
          <a:lstStyle/>
          <a:p>
            <a:r>
              <a:rPr lang="ru-RU" sz="2200" dirty="0"/>
              <a:t>Каждый день перед началом обучения, если возможно, проверяйте помещения.</a:t>
            </a:r>
          </a:p>
          <a:p>
            <a:r>
              <a:rPr lang="ru-RU" sz="2200" dirty="0"/>
              <a:t>Проверяйте, что подготовлены материалы, принадлежности и оборудование.</a:t>
            </a:r>
          </a:p>
          <a:p>
            <a:r>
              <a:rPr lang="ru-RU" sz="2200" dirty="0"/>
              <a:t>Организуйте учебные помещения так, чтобы учебный процесс шёл оптимально.</a:t>
            </a:r>
          </a:p>
          <a:p>
            <a:r>
              <a:rPr lang="ru-RU" sz="2200" dirty="0"/>
              <a:t>Учитывайте требования поддержания дистанции при подготовке помещений для обучения, рассмотрите возможность проводить обучение в меньших группах.</a:t>
            </a:r>
          </a:p>
          <a:p>
            <a:r>
              <a:rPr lang="ru-RU" sz="2200" dirty="0"/>
              <a:t>В день обучения будьте на месте заранее.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7ECBB-A4F2-4CD5-ACF3-C4433AC3E20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Подготовка помещений для обучения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38B524C-5BC6-9569-AB86-B424DF02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49302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Обучение исполнителей – структура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Приветствие и введение (модуль 01)</a:t>
            </a:r>
          </a:p>
          <a:p>
            <a:r>
              <a:rPr lang="ru-RU" b="1" dirty="0"/>
              <a:t>Подготовка к тестированию (модули 02–07)</a:t>
            </a:r>
          </a:p>
          <a:p>
            <a:r>
              <a:rPr lang="ru-RU" b="1" dirty="0"/>
              <a:t>Тестирование (модуль 08)</a:t>
            </a:r>
          </a:p>
          <a:p>
            <a:r>
              <a:rPr lang="ru-RU" dirty="0"/>
              <a:t>    Демонстрация проведения теста</a:t>
            </a:r>
          </a:p>
          <a:p>
            <a:r>
              <a:rPr lang="ru-RU" dirty="0"/>
              <a:t>    Практические занятия для исполнителей</a:t>
            </a:r>
          </a:p>
          <a:p>
            <a:r>
              <a:rPr lang="ru-RU" b="1" dirty="0"/>
              <a:t>Наблюдение за выполнением (модули 09–10)</a:t>
            </a:r>
          </a:p>
          <a:p>
            <a:r>
              <a:rPr lang="ru-RU" b="1" dirty="0"/>
              <a:t>Самодиагностика (модуль  S1, факультативно) </a:t>
            </a:r>
          </a:p>
          <a:p>
            <a:r>
              <a:rPr lang="ru-RU" dirty="0"/>
              <a:t>Оценка компетенции</a:t>
            </a:r>
          </a:p>
          <a:p>
            <a:r>
              <a:rPr lang="ru-RU" dirty="0"/>
              <a:t>Благодарности и закрытие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6C121A4-65C6-4C60-B5F1-55033C6C19F5}"/>
              </a:ext>
            </a:extLst>
          </p:cNvPr>
          <p:cNvGraphicFramePr>
            <a:graphicFrameLocks noGrp="1"/>
          </p:cNvGraphicFramePr>
          <p:nvPr/>
        </p:nvGraphicFramePr>
        <p:xfrm>
          <a:off x="7301131" y="2003490"/>
          <a:ext cx="3785381" cy="23715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5381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</a:tblGrid>
              <a:tr h="38183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FFFFFF"/>
                          </a:solidFill>
                          <a:latin typeface="+mj-lt"/>
                        </a:rPr>
                        <a:t>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1975322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Курс «Диагностический экспресс-тест на антигены вируса SARS-CoV-2» займет приблизительно</a:t>
                      </a:r>
                      <a:br>
                        <a:rPr lang="ru-RU" sz="1800"/>
                      </a:br>
                      <a:r>
                        <a:rPr lang="ru-RU" sz="1800"/>
                        <a:t>5 часов (включая практику) для группы в 5−10 участников на каждого инструктора</a:t>
                      </a: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54B09-F2C6-F674-80A5-33EA0AFD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137107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860"/>
            <a:ext cx="10515600" cy="444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обучения исполнителей вам понадобятся</a:t>
            </a:r>
            <a:r>
              <a:rPr lang="ru-RU" b="1" baseline="30000" dirty="0"/>
              <a:t>1</a:t>
            </a:r>
            <a:r>
              <a:rPr lang="ru-RU" b="1" dirty="0"/>
              <a:t>:</a:t>
            </a:r>
          </a:p>
          <a:p>
            <a:r>
              <a:rPr lang="ru-RU" dirty="0"/>
              <a:t>Список для регистрации участников</a:t>
            </a:r>
          </a:p>
          <a:p>
            <a:r>
              <a:rPr lang="ru-RU" dirty="0"/>
              <a:t>Презентации курса обучения исполнителей</a:t>
            </a:r>
          </a:p>
          <a:p>
            <a:r>
              <a:rPr lang="ru-RU" dirty="0"/>
              <a:t>Канцелярские принадлежности для участников (например, ручки и блокнот для каждого участника)</a:t>
            </a:r>
          </a:p>
          <a:p>
            <a:r>
              <a:rPr lang="ru-RU" dirty="0"/>
              <a:t>Распечатанный документ «Оценка компетенции» курса «Диагностический экспресс-тест на антигены вируса SARS-CoV-2» (по одному на участника)</a:t>
            </a:r>
          </a:p>
          <a:p>
            <a:r>
              <a:rPr lang="ru-RU" dirty="0"/>
              <a:t>Распечатанный документ «Протокол регистрации результатов ДЭТ на антигены SARS-CoV-2» (по одному на участника)  </a:t>
            </a:r>
          </a:p>
          <a:p>
            <a:r>
              <a:rPr lang="ru-RU" dirty="0"/>
              <a:t>Распечатанный документ «Листок учёта результатов ДЭТ на антигены вируса SARS-CoV-2» (по одному на участника) 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BC2A66-CE3F-4106-96C1-E0DD936035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Что вам понадобится 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1D433-C1AB-420E-84FB-FE5646465726}"/>
              </a:ext>
            </a:extLst>
          </p:cNvPr>
          <p:cNvSpPr txBox="1"/>
          <p:nvPr/>
        </p:nvSpPr>
        <p:spPr>
          <a:xfrm>
            <a:off x="838199" y="6010990"/>
            <a:ext cx="1052031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200" baseline="30000" dirty="0"/>
              <a:t>1 </a:t>
            </a:r>
            <a:r>
              <a:rPr lang="ru-RU" sz="1200" dirty="0"/>
              <a:t>См. файлы «Руководство для инструкторов» и «Контрольный список материалов для обучения» курса «ДЭТ на антигены вируса SARS-CoV-2».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AF751D8-7C0C-13C4-F461-6362BF67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59127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вам понадобится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обучения исполнителей вам понадобятся</a:t>
            </a:r>
            <a:r>
              <a:rPr lang="ru-RU" b="1" baseline="30000" dirty="0"/>
              <a:t>1</a:t>
            </a:r>
            <a:r>
              <a:rPr lang="ru-RU" b="1" dirty="0"/>
              <a:t>:</a:t>
            </a:r>
          </a:p>
          <a:p>
            <a:r>
              <a:rPr lang="ru-RU" dirty="0"/>
              <a:t>Средства индивидуальной защиты (СИЗ), в том числе перчатки, халат, защита для глаз или лицевой щиток</a:t>
            </a:r>
          </a:p>
          <a:p>
            <a:r>
              <a:rPr lang="ru-RU" dirty="0"/>
              <a:t>Ручки для маркировки или нанесения надписей на этикетки</a:t>
            </a:r>
          </a:p>
          <a:p>
            <a:r>
              <a:rPr lang="ru-RU" dirty="0"/>
              <a:t>Хлорка, этиловый спирт и бумажные полотенца для очистки рабочего места</a:t>
            </a:r>
          </a:p>
          <a:p>
            <a:r>
              <a:rPr lang="ru-RU" dirty="0"/>
              <a:t>Материалы (наборы для ДЭТ) для каждого участника в достаточном количестве, чтобы выполнить три практических теста</a:t>
            </a:r>
          </a:p>
          <a:p>
            <a:r>
              <a:rPr lang="ru-RU" dirty="0"/>
              <a:t>Материалы (наборы для ДЭТ) для каждого участника в достаточном количестве, чтобы выполнить два теста при оценке компетенции (квалификации)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32DA2-40E8-E143-B5BB-4966423073DE}"/>
              </a:ext>
            </a:extLst>
          </p:cNvPr>
          <p:cNvSpPr txBox="1"/>
          <p:nvPr/>
        </p:nvSpPr>
        <p:spPr>
          <a:xfrm>
            <a:off x="838200" y="5884426"/>
            <a:ext cx="7696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См. файлы «Руководство для инструкторов» и «Контрольный список материалов для обучения» курса «ДЭТ на антигены вируса SARS-CoV-2».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6593D96-D374-46D2-86D5-A9331B11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Курс «Диагностический экспресс-тест на антигены вируса SARS-CoV-2» v3.0 | 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795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вам понадобится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061"/>
            <a:ext cx="10515600" cy="44407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Для обучения исполнителей вам понадобятся</a:t>
            </a:r>
            <a:r>
              <a:rPr lang="ru-RU" b="1" baseline="30000" dirty="0"/>
              <a:t>1</a:t>
            </a:r>
            <a:r>
              <a:rPr lang="ru-RU" b="1" dirty="0"/>
              <a:t>:</a:t>
            </a:r>
          </a:p>
          <a:p>
            <a:pPr lvl="0"/>
            <a:r>
              <a:rPr lang="ru-RU" dirty="0"/>
              <a:t>Мыло для рук</a:t>
            </a:r>
          </a:p>
          <a:p>
            <a:pPr lvl="0"/>
            <a:r>
              <a:rPr lang="ru-RU" dirty="0"/>
              <a:t>Прочные пакеты для опасных биологических отходов для хранения или перемещения опасных биологических отходов</a:t>
            </a:r>
          </a:p>
          <a:p>
            <a:pPr lvl="0"/>
            <a:r>
              <a:rPr lang="ru-RU" dirty="0"/>
              <a:t>Подставки/корзины для пакетов для опасных биологических отходов  </a:t>
            </a:r>
          </a:p>
          <a:p>
            <a:pPr lvl="0"/>
            <a:r>
              <a:rPr lang="ru-RU"/>
              <a:t>Три спрей-бутылки </a:t>
            </a:r>
            <a:r>
              <a:rPr lang="ru-RU" dirty="0"/>
              <a:t>(две для хлорки и одна для спирта)</a:t>
            </a:r>
          </a:p>
          <a:p>
            <a:pPr lvl="0"/>
            <a:r>
              <a:rPr lang="ru-RU" dirty="0"/>
              <a:t>Мерная посуда для приготовления растворов хлорки и спирта</a:t>
            </a:r>
          </a:p>
          <a:p>
            <a:pPr lvl="0"/>
            <a:r>
              <a:rPr lang="ru-RU" dirty="0"/>
              <a:t>Таймеры</a:t>
            </a:r>
          </a:p>
          <a:p>
            <a:pPr lvl="0"/>
            <a:r>
              <a:rPr lang="ru-RU" dirty="0"/>
              <a:t>Материалы для проверки квалификации (положительный и отрицательный контроли) </a:t>
            </a:r>
          </a:p>
          <a:p>
            <a:pPr lvl="0"/>
            <a:r>
              <a:rPr lang="ru-RU" dirty="0"/>
              <a:t>Журналы регистрации </a:t>
            </a:r>
            <a:r>
              <a:rPr lang="ru-RU" dirty="0" err="1"/>
              <a:t>ДЭТ</a:t>
            </a:r>
            <a:r>
              <a:rPr lang="ru-RU" dirty="0"/>
              <a:t> на антигены SARS-CoV-2 </a:t>
            </a:r>
          </a:p>
          <a:p>
            <a:pPr lvl="0"/>
            <a:r>
              <a:rPr lang="ru-RU" dirty="0"/>
              <a:t>Термометры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5C848-4FFD-2D43-99D9-E3F70614634A}"/>
              </a:ext>
            </a:extLst>
          </p:cNvPr>
          <p:cNvSpPr txBox="1"/>
          <p:nvPr/>
        </p:nvSpPr>
        <p:spPr>
          <a:xfrm>
            <a:off x="838199" y="5958849"/>
            <a:ext cx="76961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См. файлы «Руководство для инструкторов» и «Контрольный список материалов для обучения» курса «ДЭТ на антигены вируса SARS-CoV-2».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A7A7A"/>
              </a:solidFill>
              <a:effectLst/>
              <a:uLnTx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9CA91C5-0217-44D5-886E-BE87C9AF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Курс «Диагностический экспресс-тест на антигены вируса SARS-CoV-2» v3.0 | 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43639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провести обучение исполнителей ДЭТ на антигены вируса SARS-CoV-2, обратитесь к </a:t>
            </a:r>
            <a:r>
              <a:rPr lang="ru-RU" b="1" dirty="0">
                <a:solidFill>
                  <a:srgbClr val="009AC9"/>
                </a:solidFill>
              </a:rPr>
              <a:t>Руководству для инструкторов курса «Диагностический экспресс-тест на антигены вируса SARS-CoV-2»</a:t>
            </a:r>
            <a:r>
              <a:rPr lang="ru-RU" dirty="0"/>
              <a:t>.   </a:t>
            </a:r>
          </a:p>
          <a:p>
            <a:r>
              <a:rPr lang="ru-RU" dirty="0"/>
              <a:t>Вначале занятий чётко обговорите цели и задачи обучения. </a:t>
            </a:r>
          </a:p>
          <a:p>
            <a:r>
              <a:rPr lang="ru-RU" dirty="0"/>
              <a:t>Прежде чем приступить к сути, объясните участникам основные правила обучения (например, мобильные телефоны должны быть выключены, участники должны давать возможность всем участвовать и т. д.).</a:t>
            </a:r>
          </a:p>
          <a:p>
            <a:r>
              <a:rPr lang="ru-RU" dirty="0"/>
              <a:t>Ясно излагайте суть, учитывайте уже имеющиеся у участников знания по теме. </a:t>
            </a:r>
          </a:p>
          <a:p>
            <a:r>
              <a:rPr lang="ru-RU" dirty="0"/>
              <a:t>Презентации были намеренно сделаны краткими. Если во время презентации возникают вопросы, то записывайте их и вернитесь к ним в конце презентации.   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F5C9F-1109-4DEA-AE03-1A8BD341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Обучение исполнителей – содержание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13F6280-0E14-B195-E283-3E582745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6152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ответственности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540"/>
            <a:ext cx="10515600" cy="44407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/>
              <a:t>Учебная платформа ВОЗ по вопросам обеспечения здоровья населения – учебные материалы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sz="1800" dirty="0"/>
              <a:t>2</a:t>
            </a:r>
            <a:r>
              <a:rPr lang="ru-RU" sz="1800" dirty="0"/>
              <a:t>. Все права защищены.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Вы можете использовать эти материалы в соответствии с правилами «</a:t>
            </a:r>
            <a:r>
              <a:rPr lang="ru-RU" sz="1800" u="sng" dirty="0">
                <a:hlinkClick r:id="rId2"/>
              </a:rPr>
              <a:t>WHO Health Security Learning Platform, Training Materials – Terms of Use</a:t>
            </a:r>
            <a:r>
              <a:rPr lang="ru-RU" sz="1800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sz="1800" u="sng" dirty="0">
                <a:hlinkClick r:id="rId3"/>
              </a:rPr>
              <a:t>https://extranet.who.int/hslp</a:t>
            </a:r>
            <a:r>
              <a:rPr lang="ru-RU" sz="1800" dirty="0"/>
              <a:t>), вы приняли эти правила, когда сгружали материалы с сайта.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sz="1800" u="sng" dirty="0">
                <a:hlinkClick r:id="rId4"/>
              </a:rPr>
              <a:t>ihrhrt@who.int</a:t>
            </a:r>
            <a:r>
              <a:rPr lang="ru-RU" sz="1800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530E8-70FE-7F41-8B71-4E50DC00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56" y="1645771"/>
            <a:ext cx="10653584" cy="444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 оценки компетенции (или проверки квалификации) заключается в том, </a:t>
            </a:r>
            <a:br>
              <a:rPr lang="ru-RU" dirty="0"/>
            </a:br>
            <a:r>
              <a:rPr lang="ru-RU" dirty="0"/>
              <a:t>чтобы определить, насколько участники усвоили учебный материал, </a:t>
            </a:r>
            <a:br>
              <a:rPr lang="ru-RU" dirty="0"/>
            </a:br>
            <a:r>
              <a:rPr lang="ru-RU" dirty="0"/>
              <a:t>могут ли они взять мазок из носоглотки, поставить ДЭТ на антигены SARS-CoV-2 и интерпретировать результаты тестов: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/>
              <a:t>Наблюдайте за тем, как участник проводит взятие мазка из носоглотки и ДЭТ на антигены SARS-CoV-2. Используйте форму оценки компетенции, чтобы записать, правильно ли выполнены процедуры.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/>
              <a:t>Задайте участнику теоретические вопросы и запишите, правильно ли даны ответы.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/>
              <a:t>Дайте участнику листок для считывания результатов ДЭТ на антигены SARS-CoV-2 и запишите, как участник интерпретирует результаты и понимает последствия в отношении пациентов.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dirty="0"/>
              <a:t>Подсчитайте общее число баллов и определите результат оценки компетенции. 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4439D7-E5F6-4539-BEE4-52DCFAFB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Проведение оценки компетенции (1)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F49E73D-8095-D72C-63E0-FBB6B917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38817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295374" cy="4440760"/>
          </a:xfrm>
        </p:spPr>
        <p:txBody>
          <a:bodyPr/>
          <a:lstStyle/>
          <a:p>
            <a:r>
              <a:rPr lang="ru-RU" dirty="0"/>
              <a:t>Если участники прошли оценку компетенции, они могут выполнять тестирование.</a:t>
            </a:r>
          </a:p>
          <a:p>
            <a:r>
              <a:rPr lang="ru-RU" dirty="0"/>
              <a:t>Если участники не прошли оценку компетенции, они должны повторно пройти обучение и оценку компетенции.</a:t>
            </a:r>
          </a:p>
          <a:p>
            <a:r>
              <a:rPr lang="ru-RU" dirty="0"/>
              <a:t>Следите за тем, как исполнители проводят тестирование на рабочем месте:</a:t>
            </a:r>
          </a:p>
          <a:p>
            <a:pPr lvl="1"/>
            <a:r>
              <a:rPr lang="ru-RU" dirty="0"/>
              <a:t>После того как участники прошли оценку компетенции и приступили к обычному тестированию проб от пациентов, должна быть введена система отслеживания качества их работы.</a:t>
            </a:r>
          </a:p>
          <a:p>
            <a:pPr lvl="1"/>
            <a:r>
              <a:rPr lang="ru-RU" dirty="0"/>
              <a:t>Это описано в разделе 09 «Использование данных тестирования с ДЭТ на антигены вируса SARS-CoV-2» и разделе 10 «Обеспечение качества результатов».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5AFBA3-A6E7-4831-BA31-2F9499EE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Проведение оценки компетенции (2)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843BD48-0879-7D22-3E0A-53326E5F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7211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46"/>
            <a:ext cx="10526486" cy="37401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dirty="0"/>
              <a:t>Будьте готовы к любым (и всем) проблемам, разработайте запасной план.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Сделайте дополнительный запас принадлежностей и материалов.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Используйте различные форматы (раздаточные материалы, слайды). 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Проявляйте гибкость.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Превращайте отрицательные ситуации в положительные (например, если участник не прошёл оценку компетенции, извлеките из этого опыт преподавания).</a:t>
            </a:r>
          </a:p>
          <a:p>
            <a:pPr>
              <a:spcBef>
                <a:spcPts val="1800"/>
              </a:spcBef>
            </a:pP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8BCB0A-DE15-425E-AC88-D4C227FE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У вас должен быть запасной план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A237483-7632-F637-EBCB-0AE3DE08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54736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Управляйте обучением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169017" cy="4440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Задавайте тон обучения.</a:t>
            </a:r>
          </a:p>
          <a:p>
            <a:pPr>
              <a:defRPr/>
            </a:pPr>
            <a:r>
              <a:rPr lang="ru-RU" dirty="0"/>
              <a:t>Доносите суть материала.</a:t>
            </a:r>
          </a:p>
          <a:p>
            <a:pPr>
              <a:defRPr/>
            </a:pPr>
            <a:r>
              <a:rPr lang="ru-RU" dirty="0"/>
              <a:t>Показывайте энтузиазм.</a:t>
            </a:r>
          </a:p>
          <a:p>
            <a:pPr>
              <a:defRPr/>
            </a:pPr>
            <a:r>
              <a:rPr lang="ru-RU" dirty="0"/>
              <a:t>Поощряйте вовлечённость.</a:t>
            </a:r>
          </a:p>
          <a:p>
            <a:pPr>
              <a:defRPr/>
            </a:pPr>
            <a:r>
              <a:rPr lang="ru-RU" dirty="0"/>
              <a:t>Давайте положительную реакцию.</a:t>
            </a:r>
          </a:p>
          <a:p>
            <a:r>
              <a:rPr lang="ru-RU" dirty="0"/>
              <a:t>Говорите так, чтобы все могли вас слышать.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2FA27-F98C-A94A-99F8-F1D35923504A}"/>
              </a:ext>
            </a:extLst>
          </p:cNvPr>
          <p:cNvSpPr txBox="1">
            <a:spLocks/>
          </p:cNvSpPr>
          <p:nvPr/>
        </p:nvSpPr>
        <p:spPr>
          <a:xfrm>
            <a:off x="5923328" y="1736203"/>
            <a:ext cx="5430471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Разнообразьте свою речь.</a:t>
            </a:r>
          </a:p>
          <a:p>
            <a:r>
              <a:rPr lang="ru-RU" dirty="0"/>
              <a:t>Следите, чтобы скорость речи была подходящей, меняйте темп.</a:t>
            </a:r>
          </a:p>
          <a:p>
            <a:r>
              <a:rPr lang="ru-RU" dirty="0"/>
              <a:t>Говорите на языке, соответствующем техническому уровню слушателей.</a:t>
            </a:r>
          </a:p>
          <a:p>
            <a:r>
              <a:rPr lang="ru-RU" dirty="0"/>
              <a:t>Используйте дружелюбный тон.</a:t>
            </a:r>
          </a:p>
          <a:p>
            <a:r>
              <a:rPr lang="ru-RU" dirty="0"/>
              <a:t>При необходимости используйте микрофон.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3C3E45-04E9-42CC-B0DE-8A25CDB9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Используйте голос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1E5EC1A-998B-3585-6CF2-3246B065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407616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884484E-DDFC-A341-A708-8E4C9ECD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13503"/>
              </p:ext>
            </p:extLst>
          </p:nvPr>
        </p:nvGraphicFramePr>
        <p:xfrm>
          <a:off x="952500" y="1891725"/>
          <a:ext cx="10287000" cy="35910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</a:tblGrid>
              <a:tr h="592229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FFFFFF"/>
                          </a:solidFill>
                          <a:latin typeface="+mj-lt"/>
                        </a:rPr>
                        <a:t>Наблюдайте за участниками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FFFFFF"/>
                          </a:solidFill>
                          <a:latin typeface="+mj-lt"/>
                        </a:rPr>
                        <a:t>Применяйте умение слушать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99885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Вовлечены ли участники?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Понимают ли участники?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Какой уровень энергии в группе?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Какова групповая динамика?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Кто не участвует?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Слушайте, что говорят участники.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Понимают ли они?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У участников какая-то озабоченность?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Каковы потребности участников?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1A63044-F0DE-4944-B244-5B7B387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82"/>
            <a:ext cx="10515600" cy="942814"/>
          </a:xfrm>
        </p:spPr>
        <p:txBody>
          <a:bodyPr/>
          <a:lstStyle/>
          <a:p>
            <a:r>
              <a:rPr lang="ru-RU" dirty="0"/>
              <a:t>Наблюдайте и слушайте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852F941-FB7A-E6CD-5F6F-9EB67831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146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81"/>
            <a:ext cx="10515600" cy="374829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200" dirty="0"/>
              <a:t>Используйте примеры, связанные с работой участников и их ситуацией.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Задавайте вопросы во время презентаций. 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Побуждайте участников вносить свой вклад и делиться своими знаниями и опытом.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Допускайте различные мнения.</a:t>
            </a:r>
          </a:p>
          <a:p>
            <a:pPr>
              <a:spcBef>
                <a:spcPts val="1800"/>
              </a:spcBef>
            </a:pPr>
            <a:r>
              <a:rPr lang="ru-RU" sz="2200" dirty="0"/>
              <a:t>Поддерживайте внимание и вовлечённость участников. </a:t>
            </a:r>
          </a:p>
          <a:p>
            <a:pPr>
              <a:spcBef>
                <a:spcPts val="1800"/>
              </a:spcBef>
            </a:pPr>
            <a:endParaRPr lang="en-GB" sz="2200" dirty="0"/>
          </a:p>
          <a:p>
            <a:pPr>
              <a:spcBef>
                <a:spcPts val="1800"/>
              </a:spcBef>
            </a:pP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CA223A-9764-482D-839C-47B899BC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82"/>
            <a:ext cx="10515600" cy="942814"/>
          </a:xfrm>
        </p:spPr>
        <p:txBody>
          <a:bodyPr/>
          <a:lstStyle/>
          <a:p>
            <a:r>
              <a:rPr lang="ru-RU" dirty="0"/>
              <a:t>Вовлекайте участников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825011D-6FFC-E821-B931-30737CE5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127764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15590"/>
            <a:ext cx="10515598" cy="2726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Просите участников:</a:t>
            </a:r>
          </a:p>
          <a:p>
            <a:r>
              <a:rPr lang="ru-RU" sz="2200" dirty="0"/>
              <a:t>объяснить сложные вопросы</a:t>
            </a:r>
          </a:p>
          <a:p>
            <a:r>
              <a:rPr lang="ru-RU" sz="2200" dirty="0"/>
              <a:t>описать, как они бы применили полученную информацию в своей работе</a:t>
            </a:r>
          </a:p>
          <a:p>
            <a:r>
              <a:rPr lang="ru-RU" sz="2200" dirty="0"/>
              <a:t>повторить суть материала во время обсуждения пройденного.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6DAA94-4E03-4FCC-8BFD-28CDED160C7A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Задавайте вопросы, чтобы определить знания участников и их понимание материала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C16A5F0-BAAA-E214-5890-787994A1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53498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28</a:t>
            </a:fld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84BE1A-2A1F-B844-92EC-583E97A92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29846"/>
              </p:ext>
            </p:extLst>
          </p:nvPr>
        </p:nvGraphicFramePr>
        <p:xfrm>
          <a:off x="952500" y="2025950"/>
          <a:ext cx="10287000" cy="30484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67101638"/>
                    </a:ext>
                  </a:extLst>
                </a:gridCol>
              </a:tblGrid>
              <a:tr h="5176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FFFF"/>
                          </a:solidFill>
                          <a:latin typeface="+mj-lt"/>
                        </a:rPr>
                        <a:t>Закрытые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FFFF"/>
                          </a:solidFill>
                          <a:latin typeface="+mj-lt"/>
                        </a:rPr>
                        <a:t>Открытые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FFFF"/>
                          </a:solidFill>
                          <a:latin typeface="+mj-lt"/>
                        </a:rPr>
                        <a:t>Углублённые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530803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Подразумевают короткие ответы          (да или нет)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Не способствуют обсуждению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Участники мало что могут сказать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Побуждают к описательным ответам  и стимулируют обсуждение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Поощряют вовлечённость и обмен знаниями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Приводят к дополнительному обсуждению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+mj-lt"/>
                        </a:rPr>
                        <a:t>Побуждают участников углубляться в детали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5B46DED-31C3-4F2F-869C-74574F0E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82"/>
            <a:ext cx="10515600" cy="942814"/>
          </a:xfrm>
        </p:spPr>
        <p:txBody>
          <a:bodyPr/>
          <a:lstStyle/>
          <a:p>
            <a:r>
              <a:rPr lang="ru-RU" dirty="0"/>
              <a:t>Три типа вопросов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8682042-F32F-2D3B-65D5-325FAE7C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60979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2031"/>
            <a:ext cx="3890621" cy="1835032"/>
          </a:xfrm>
        </p:spPr>
        <p:txBody>
          <a:bodyPr/>
          <a:lstStyle/>
          <a:p>
            <a:r>
              <a:rPr lang="ru-RU" dirty="0"/>
              <a:t>Как разрешать трудности в обучении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7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изучения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окончании этого модуля вы сможете: </a:t>
            </a:r>
          </a:p>
          <a:p>
            <a:r>
              <a:rPr lang="ru-RU" dirty="0"/>
              <a:t>применять основные принципы обучения взрослых </a:t>
            </a:r>
          </a:p>
          <a:p>
            <a:r>
              <a:rPr lang="ru-RU" dirty="0"/>
              <a:t>использовать представленные на занятиях методы обучения, чтобы эффективнее проводить курс «ДЭТ на антигены вируса SARS-CoV-2».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4DE6-22C6-0E40-B20E-F2D718CBADB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EEECAD9-2F95-4B65-BA94-9CCFB304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Курс «Диагностический экспресс-тест на антигены вируса SARS-CoV-2» v3.0 | 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331046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257800" cy="44407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/>
              <a:t>Сохраняйте контроль.</a:t>
            </a:r>
          </a:p>
          <a:p>
            <a:pPr>
              <a:spcBef>
                <a:spcPts val="1800"/>
              </a:spcBef>
            </a:pPr>
            <a:r>
              <a:rPr lang="ru-RU" dirty="0"/>
              <a:t>Используйте вербальные сигналы. </a:t>
            </a:r>
          </a:p>
          <a:p>
            <a:pPr>
              <a:spcBef>
                <a:spcPts val="1800"/>
              </a:spcBef>
            </a:pPr>
            <a:r>
              <a:rPr lang="ru-RU" dirty="0"/>
              <a:t>Используйте язык тела.</a:t>
            </a:r>
          </a:p>
          <a:p>
            <a:pPr>
              <a:spcBef>
                <a:spcPts val="1800"/>
              </a:spcBef>
            </a:pPr>
            <a:r>
              <a:rPr lang="ru-RU" dirty="0"/>
              <a:t>Обращайтесь к ранее установленным основным правилам обучения. </a:t>
            </a:r>
          </a:p>
          <a:p>
            <a:pPr>
              <a:spcBef>
                <a:spcPts val="1800"/>
              </a:spcBef>
            </a:pPr>
            <a:endParaRPr lang="en-GB" dirty="0"/>
          </a:p>
          <a:p>
            <a:pPr>
              <a:spcBef>
                <a:spcPts val="180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843358-3A58-F941-84AE-7F53C68D167B}"/>
              </a:ext>
            </a:extLst>
          </p:cNvPr>
          <p:cNvSpPr txBox="1">
            <a:spLocks/>
          </p:cNvSpPr>
          <p:nvPr/>
        </p:nvSpPr>
        <p:spPr>
          <a:xfrm>
            <a:off x="6096000" y="1628225"/>
            <a:ext cx="5257799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/>
              <a:t>Записывайте возникающие вопросы, чтобы вернуться к ним в конце обучения.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/>
              <a:t>Дайте этому участнику конкретное задание.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/>
              <a:t>Поговорите с этим участником вне учебного помещения.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/>
              <a:t>Никогда не теряйте самообладания и не прибегайте к грубости.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5E135-FB21-4B5A-AF6C-9B9E150F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Способы работы с трудными участниками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31D71C3-B4AE-25D0-FAB3-20C5F2D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486308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31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3529E1-0EE3-7D41-86D8-038099218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729567"/>
              </p:ext>
            </p:extLst>
          </p:nvPr>
        </p:nvGraphicFramePr>
        <p:xfrm>
          <a:off x="2642533" y="1487327"/>
          <a:ext cx="6400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6644EBF-BF91-4A2B-99DF-6825E1F4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Когда участники не отвечают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F65E7B2-A3B6-BB8E-0B08-A581CF0F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89674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Принцип обратной связи по типу «сэндвич» состоит из критики, вставленной между двумя положительными комментариями, а именно: </a:t>
            </a:r>
          </a:p>
          <a:p>
            <a:r>
              <a:rPr lang="ru-RU" dirty="0"/>
              <a:t>конкретный положительный комментарий</a:t>
            </a:r>
          </a:p>
          <a:p>
            <a:r>
              <a:rPr lang="ru-RU" dirty="0"/>
              <a:t>критика и/или предложение по улучшению</a:t>
            </a:r>
          </a:p>
          <a:p>
            <a:r>
              <a:rPr lang="ru-RU" dirty="0"/>
              <a:t>обобщающий положительный комментарий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3430D55B-AE4F-CC46-9EF8-2A1E91D7592C}"/>
              </a:ext>
            </a:extLst>
          </p:cNvPr>
          <p:cNvSpPr/>
          <p:nvPr/>
        </p:nvSpPr>
        <p:spPr>
          <a:xfrm flipV="1">
            <a:off x="5451998" y="3745455"/>
            <a:ext cx="2511271" cy="100344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5D4A60-885C-42AB-A626-EBC8020C1D13}"/>
              </a:ext>
            </a:extLst>
          </p:cNvPr>
          <p:cNvGrpSpPr/>
          <p:nvPr/>
        </p:nvGrpSpPr>
        <p:grpSpPr>
          <a:xfrm>
            <a:off x="8153400" y="3014504"/>
            <a:ext cx="3372059" cy="2924071"/>
            <a:chOff x="8153400" y="2552281"/>
            <a:chExt cx="3372059" cy="2924071"/>
          </a:xfrm>
        </p:grpSpPr>
        <p:pic>
          <p:nvPicPr>
            <p:cNvPr id="8" name="Picture 7" descr="A picture containing 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7B26AA0C-D515-CB44-AE72-A61F8D984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6386" r="11621" b="17790"/>
            <a:stretch/>
          </p:blipFill>
          <p:spPr>
            <a:xfrm>
              <a:off x="8153400" y="2552281"/>
              <a:ext cx="3372059" cy="2924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5FE976-85BA-4D5D-8B7B-933DAA815261}"/>
                </a:ext>
              </a:extLst>
            </p:cNvPr>
            <p:cNvSpPr txBox="1"/>
            <p:nvPr/>
          </p:nvSpPr>
          <p:spPr>
            <a:xfrm>
              <a:off x="8780016" y="3173310"/>
              <a:ext cx="200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5C988A-0414-4425-93F8-9D364FFAFD15}"/>
                </a:ext>
              </a:extLst>
            </p:cNvPr>
            <p:cNvSpPr/>
            <p:nvPr/>
          </p:nvSpPr>
          <p:spPr>
            <a:xfrm>
              <a:off x="8780016" y="3173310"/>
              <a:ext cx="2006353" cy="1913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13C2DE-C8C0-4084-AE53-CB07499FC410}"/>
                </a:ext>
              </a:extLst>
            </p:cNvPr>
            <p:cNvSpPr/>
            <p:nvPr/>
          </p:nvSpPr>
          <p:spPr>
            <a:xfrm>
              <a:off x="8932416" y="3325710"/>
              <a:ext cx="2006353" cy="1913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6B6E70-CA75-48A2-B1EA-560392A9B74F}"/>
                </a:ext>
              </a:extLst>
            </p:cNvPr>
            <p:cNvSpPr/>
            <p:nvPr/>
          </p:nvSpPr>
          <p:spPr>
            <a:xfrm>
              <a:off x="8780016" y="4688139"/>
              <a:ext cx="2006353" cy="1913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38FB88-F3D0-4463-BE56-E7C6D7950AF3}"/>
                </a:ext>
              </a:extLst>
            </p:cNvPr>
            <p:cNvSpPr/>
            <p:nvPr/>
          </p:nvSpPr>
          <p:spPr>
            <a:xfrm>
              <a:off x="8932416" y="3790765"/>
              <a:ext cx="1747421" cy="4882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73F04-FC7C-435A-879A-0C78A65199E6}"/>
                </a:ext>
              </a:extLst>
            </p:cNvPr>
            <p:cNvSpPr txBox="1"/>
            <p:nvPr/>
          </p:nvSpPr>
          <p:spPr>
            <a:xfrm>
              <a:off x="8780016" y="2957956"/>
              <a:ext cx="2006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положительный комментарий</a:t>
              </a:r>
              <a:endParaRPr lang="nl-NL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759BF1-1AC3-4547-9F6C-14099EAA7F75}"/>
                </a:ext>
              </a:extLst>
            </p:cNvPr>
            <p:cNvSpPr txBox="1"/>
            <p:nvPr/>
          </p:nvSpPr>
          <p:spPr>
            <a:xfrm>
              <a:off x="8932415" y="4491414"/>
              <a:ext cx="2006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положительный комментарий</a:t>
              </a:r>
              <a:endParaRPr lang="nl-NL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6AA0F0-9301-49FC-A503-28FD893AD5FA}"/>
                </a:ext>
              </a:extLst>
            </p:cNvPr>
            <p:cNvSpPr txBox="1"/>
            <p:nvPr/>
          </p:nvSpPr>
          <p:spPr>
            <a:xfrm>
              <a:off x="8950171" y="3710639"/>
              <a:ext cx="1747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предложение по улучшению</a:t>
              </a:r>
              <a:endParaRPr lang="nl-NL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463136FC-0AC0-43E0-8D49-C374FCE8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Предоставление обратной связи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C24113F-0A2E-1896-CF30-7B1FCF4A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231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моменты в основе обучения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E41D3-5DC7-0A49-BAD2-DA640D1E0916}"/>
              </a:ext>
            </a:extLst>
          </p:cNvPr>
          <p:cNvSpPr txBox="1"/>
          <p:nvPr/>
        </p:nvSpPr>
        <p:spPr>
          <a:xfrm>
            <a:off x="0" y="1650355"/>
            <a:ext cx="12192000" cy="4319131"/>
          </a:xfrm>
          <a:prstGeom prst="rect">
            <a:avLst/>
          </a:prstGeom>
          <a:solidFill>
            <a:srgbClr val="009AC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>То, что я слышу, я забываю... 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>То, что я слышу и вижу, я сколько-то помню...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>То, что я слышу, вижу и обсуждаю, я начинаю понимать...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>То, что я слышу, вижу, обсуждаю и делаю, я понимаю и умею...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FFFF"/>
                </a:solidFill>
              </a:rPr>
              <a:t>Я полностью владею тем, чему я учу других...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38C7D-829F-767E-732B-1B85BE24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8787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842"/>
            <a:ext cx="10515600" cy="18415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Вы уже много знаете о том, как обучать, и о здоровье.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Вы можете многим поделиться с другими.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5A69-5D8D-48BF-9257-7F9ED31286BD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Ключевые моменты, которые надо помнить при обучении других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CB90295-76A7-19C6-BB5A-3528BD3A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36046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415539"/>
            <a:ext cx="5440679" cy="3462228"/>
          </a:xfrm>
        </p:spPr>
        <p:txBody>
          <a:bodyPr>
            <a:normAutofit/>
          </a:bodyPr>
          <a:lstStyle/>
          <a:p>
            <a:r>
              <a:rPr lang="ru-RU" sz="2200" dirty="0"/>
              <a:t>Знайте свою аудиторию.</a:t>
            </a:r>
          </a:p>
          <a:p>
            <a:r>
              <a:rPr lang="ru-RU" sz="2200" dirty="0"/>
              <a:t>Используйте принципы обучения взрослых.</a:t>
            </a:r>
          </a:p>
          <a:p>
            <a:r>
              <a:rPr lang="ru-RU" sz="2200" dirty="0"/>
              <a:t>Подготовьтесь.</a:t>
            </a:r>
          </a:p>
          <a:p>
            <a:r>
              <a:rPr lang="ru-RU" sz="2200" dirty="0"/>
              <a:t>Управляйте обучением.</a:t>
            </a:r>
          </a:p>
          <a:p>
            <a:r>
              <a:rPr lang="ru-RU" sz="2200" dirty="0"/>
              <a:t>Общайтесь эффективно.</a:t>
            </a:r>
          </a:p>
          <a:p>
            <a:r>
              <a:rPr lang="ru-RU" sz="2200" dirty="0"/>
              <a:t>Вовлекайте участников.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0D82F7-31E3-6345-ABDD-20229EE3A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5"/>
          <a:stretch/>
        </p:blipFill>
        <p:spPr>
          <a:xfrm>
            <a:off x="5878850" y="67122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49DA6F-4BF3-4194-A27E-83D4AFD0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Основы обучения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C1A031E-95A8-4C70-B69F-8141A6EA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/>
          <a:lstStyle/>
          <a:p>
            <a:fld id="{42D34DE6-22C6-0E40-B20E-F2D718CBADB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E261B88-8099-0F41-6A22-B710CA99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65084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4FB85B-D01D-D24F-B5B1-2D6EE9BEC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38430"/>
              </p:ext>
            </p:extLst>
          </p:nvPr>
        </p:nvGraphicFramePr>
        <p:xfrm>
          <a:off x="952500" y="1736203"/>
          <a:ext cx="102869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1476954-3DF4-41FD-B518-C14F19F83EB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необходимо знать свою аудиторию?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FCFBE8F-9F88-8FF0-5BC5-BED2B684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1403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познакомиться с участниками курса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Используйте упражнение «давайте познакомимся».</a:t>
            </a:r>
          </a:p>
          <a:p>
            <a:r>
              <a:rPr lang="ru-RU" sz="2200" dirty="0"/>
              <a:t>Попросите участников поделиться своими ожиданиями от курса.</a:t>
            </a:r>
          </a:p>
          <a:p>
            <a:r>
              <a:rPr lang="ru-RU" sz="2200" dirty="0"/>
              <a:t>Разговаривайте с участниками – до начала обучения, в перерывах, и т. д.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CC448-0017-4E89-7CA9-F78B579F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Обучение исполнителей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1153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взрослых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2318</Words>
  <Application>Microsoft Office PowerPoint</Application>
  <PresentationFormat>Widescreen</PresentationFormat>
  <Paragraphs>268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Avenir Roman</vt:lpstr>
      <vt:lpstr>Calibri</vt:lpstr>
      <vt:lpstr>Office Theme</vt:lpstr>
      <vt:lpstr>1_Office Theme</vt:lpstr>
      <vt:lpstr>11</vt:lpstr>
      <vt:lpstr>Ограничение ответственности</vt:lpstr>
      <vt:lpstr>Цели изучения </vt:lpstr>
      <vt:lpstr>Ключевые моменты в основе обучения</vt:lpstr>
      <vt:lpstr>PowerPoint Presentation</vt:lpstr>
      <vt:lpstr>Основы обучения</vt:lpstr>
      <vt:lpstr>PowerPoint Presentation</vt:lpstr>
      <vt:lpstr>Как познакомиться с участниками курса</vt:lpstr>
      <vt:lpstr>Обучение взрослых</vt:lpstr>
      <vt:lpstr>PowerPoint Presentation</vt:lpstr>
      <vt:lpstr>Советы по обучению</vt:lpstr>
      <vt:lpstr>Подготовьтесь!</vt:lpstr>
      <vt:lpstr>Подготовка к обучению</vt:lpstr>
      <vt:lpstr>PowerPoint Presentation</vt:lpstr>
      <vt:lpstr>Обучение исполнителей – структура</vt:lpstr>
      <vt:lpstr>PowerPoint Presentation</vt:lpstr>
      <vt:lpstr>Что вам понадобится (2)</vt:lpstr>
      <vt:lpstr>Что вам понадобится (3)</vt:lpstr>
      <vt:lpstr>Обучение исполнителей – содержание </vt:lpstr>
      <vt:lpstr>Проведение оценки компетенции (1)</vt:lpstr>
      <vt:lpstr>Проведение оценки компетенции (2)</vt:lpstr>
      <vt:lpstr>У вас должен быть запасной план</vt:lpstr>
      <vt:lpstr>Управляйте обучением</vt:lpstr>
      <vt:lpstr>Используйте голос</vt:lpstr>
      <vt:lpstr>Наблюдайте и слушайте</vt:lpstr>
      <vt:lpstr>Вовлекайте участников</vt:lpstr>
      <vt:lpstr>PowerPoint Presentation</vt:lpstr>
      <vt:lpstr>Три типа вопросов</vt:lpstr>
      <vt:lpstr>Как разрешать трудности в обучении</vt:lpstr>
      <vt:lpstr>Способы работы с трудными участниками</vt:lpstr>
      <vt:lpstr>Когда участники не отвечают</vt:lpstr>
      <vt:lpstr>Предоставление обратной связи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Andre Trollip</dc:creator>
  <cp:lastModifiedBy>natacha milhano</cp:lastModifiedBy>
  <cp:revision>154</cp:revision>
  <dcterms:created xsi:type="dcterms:W3CDTF">2020-10-08T12:31:05Z</dcterms:created>
  <dcterms:modified xsi:type="dcterms:W3CDTF">2022-09-06T17:18:00Z</dcterms:modified>
</cp:coreProperties>
</file>