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61" r:id="rId5"/>
  </p:sldMasterIdLst>
  <p:notesMasterIdLst>
    <p:notesMasterId r:id="rId28"/>
  </p:notesMasterIdLst>
  <p:sldIdLst>
    <p:sldId id="256" r:id="rId6"/>
    <p:sldId id="297" r:id="rId7"/>
    <p:sldId id="257" r:id="rId8"/>
    <p:sldId id="323" r:id="rId9"/>
    <p:sldId id="258" r:id="rId10"/>
    <p:sldId id="331" r:id="rId11"/>
    <p:sldId id="734" r:id="rId12"/>
    <p:sldId id="726" r:id="rId13"/>
    <p:sldId id="735" r:id="rId14"/>
    <p:sldId id="727" r:id="rId15"/>
    <p:sldId id="728" r:id="rId16"/>
    <p:sldId id="337" r:id="rId17"/>
    <p:sldId id="724" r:id="rId18"/>
    <p:sldId id="725" r:id="rId19"/>
    <p:sldId id="338" r:id="rId20"/>
    <p:sldId id="335" r:id="rId21"/>
    <p:sldId id="731" r:id="rId22"/>
    <p:sldId id="339" r:id="rId23"/>
    <p:sldId id="732" r:id="rId24"/>
    <p:sldId id="730" r:id="rId25"/>
    <p:sldId id="733" r:id="rId26"/>
    <p:sldId id="294" r:id="rId27"/>
  </p:sldIdLst>
  <p:sldSz cx="12192000" cy="6858000"/>
  <p:notesSz cx="6858000" cy="9144000"/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30" roundtripDataSignature="AMtx7mijbBPNSbIxIKvwa9r0ffzcNk6cC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54308-FC1F-8E00-65F5-74748D5A4575}" name="Andre Trollip" initials="AT" userId="S::andre.trollip@finddx.org::cd0d68e3-26a3-41f7-8684-42c7438015fc" providerId="AD"/>
  <p188:author id="{CA9C4430-3D65-94B9-1178-C8D3813D652B}" name="SACKS, Jilian" initials="SJ" userId="S::sacksj@who.int::0a0e16e2-2bc6-45a0-8650-13b9c6acd5f6" providerId="AD"/>
  <p188:author id="{32478439-2249-E1EC-A7AB-8851EB8D152A}" name="andre.trollip@finddx.org" initials="an" userId="S::urn:spo:guest#andre.trollip@finddx.org::" providerId="AD"/>
  <p188:author id="{881AC7BA-753C-13A7-423D-CD0DFB00631A}" name="BARNADAS, Céline" initials="BC" userId="S::barnadasc@who.int::35dfe63f-973a-4484-af2b-caa2b0e5656e" providerId="AD"/>
  <p188:author id="{A0BF55F1-DB94-4CBA-153D-88EB9840318B}" name="natacha milhano" initials="nm" userId="88c9fc77fb725f9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35CF8-2A88-42FA-9E15-02E8AE95ECB7}" v="12" dt="2022-07-18T16:08:19.066"/>
    <p1510:client id="{9DF87812-7CFE-4F2C-AFD4-D490C70C7C58}" v="11" dt="2022-06-20T12:38:21.003"/>
    <p1510:client id="{A4E50B6C-5F4D-4DB3-B5DD-5112CAB884AC}" v="1" dt="2022-07-11T08:28:04.822"/>
    <p1510:client id="{BF98407C-249C-548D-0884-76E5DC9B7062}" v="91" dt="2022-07-12T16:25:17.900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1"/>
    <p:restoredTop sz="93165" autoAdjust="0"/>
  </p:normalViewPr>
  <p:slideViewPr>
    <p:cSldViewPr snapToGrid="0">
      <p:cViewPr varScale="1">
        <p:scale>
          <a:sx n="67" d="100"/>
          <a:sy n="67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customschemas.google.com/relationships/presentationmetadata" Target="metadata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537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383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/>
              <a:t>Удобство в практическом применении: пользователи ДЭТ на антигены вируса SARS-CoV-2 могут достоверно и точно выполнять тестирование наряду с подготовленными специалистами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/>
              <a:t>Приемлемость и возможность обеспечить высокий уровень использования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/>
              <a:t>Возможность обеспечения своевременной диагностики и оперативного принятия решений, основанных на оценке рисков, а также принятия мер по итогам тестирования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/>
              <a:t>Возможность обеспечения дополнительных преимуществ для отдельных пользователей и населения в целом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/>
              <a:t>Затраты и потребности в ресурсах для самодиагностики точно не определены и различаются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ru-RU" sz="1200"/>
              <a:t>В связи с проведением самодиагностики COVID-19 не выявлено и не сообщается о каком-либо виде вреда, однако необходимо помнить о ложном чувстве безопасности при получении отрицательного результата теста; для решения этой проблемы можно использовать информирование об интерпретации результатов и возможности повторного тестирования.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18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Примеры, демонстрирующие важность четкого информирования и правильной интерпретации результатов, представлены на следующем слайде</a:t>
            </a:r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745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86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7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983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119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A6307-915A-134B-ACFB-C4EC86CF716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65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 случае если наряду с другими возможностями тестирования предлагается самодиагностика, лица, формулирующие политику, и лица, ответственные за разработку программ, должны изучить причины проведения тестирования и изменения эпидемиологических характеристик в динамике. Работники здравоохранения, население и общины должны получать четкое и своевременное информирование для обеспечения осведомленности лиц, выполняющих самодиагностику, об интерпретации результатов тестирования и принятии мер после проведения тестирования.</a:t>
            </a:r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488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71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Факторы, необходимые для успешного применения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Дальнейшее развитие последнего пункта перечня: тщательный анализ необходимости и порядка проведения самодиагностики в различных условиях, в том числе информации о приоритетных группах населения; распространенности заболевания в данной группе населения; и последствий для доступности тестирования, услуг здравоохранения и учета результатов.</a:t>
            </a:r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16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Факторы, необходимые для успешного применения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Дальнейшее развитие последнего пункта перечня: тщательный анализ необходимости и порядка проведения самодиагностики в различных условиях, в том числе информации о приоритетных группах населения; распространенности заболевания в данной группе населения; и последствий для доступности тестирования, услуг здравоохранения и учета результатов.</a:t>
            </a:r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5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Аналогично регулярному/профессиональному тестированию с использованием ДЭТ на антигены вируса SARS-CoV-2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>
                <a:solidFill>
                  <a:schemeClr val="bg2"/>
                </a:solidFill>
              </a:rPr>
              <a:t>Самодиагностика расширяет доступ к тестированию и обеспечивает дополнительные преимущества для отдельных пользователей и населения в целом.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86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b="1">
                <a:solidFill>
                  <a:schemeClr val="accent1"/>
                </a:solidFill>
              </a:rPr>
              <a:t>Диагностика: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в условиях продолжающейся передачи инфекции среди населения, а также при использовании лицами с симптомами инфекции или лицами, которые недавно контактировали с источником инфекции, вызванной вирусом SARS-CoV-2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/>
              <a:t>продолжение интенсивной циркуляции инфекции среди населения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/>
              <a:t>тестирование лиц с симптомами заболевания, которые наблюдаются в течение не более 7 дней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/>
              <a:t>тестирование лиц без симптомов инфекции с недавним анамнезом контакта с источником заражения (например, лица, близко контактировавшие с заболевшими, а также работники здравоохранения и служб ухода)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/>
              <a:t>тестирование для выявления и реагирования на предполагаемые случаи вспышек заболевания.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1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buClr>
                <a:schemeClr val="dk1"/>
              </a:buClr>
              <a:buNone/>
            </a:pPr>
            <a:endParaRPr lang="en-GB" dirty="0"/>
          </a:p>
          <a:p>
            <a:pPr marL="342900" lvl="0" indent="-342900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b="1">
                <a:solidFill>
                  <a:schemeClr val="accent1"/>
                </a:solidFill>
              </a:rPr>
              <a:t>Скрининг:</a:t>
            </a: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/>
              <a:t>независимо от уровня распространения инфекции среди населения: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/>
              <a:t>тестирование лиц без симптомов инфекции с наличием или отсутствием достоверно установленного контакта с источником инфекции, которым необходимо дополнительно удостовериться в отсутствии инфекции, вызванной вирусом SARS-CoV-2 </a:t>
            </a:r>
          </a:p>
          <a:p>
            <a:pPr marL="800100" lvl="1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/>
              <a:t>при использовании в целях скрининга отрицательный результат самотестирования позволяет допустить участие в каких-либо видах деятельности, например коллективных мероприятиях или собраниях в закрытом помещении, тогда как при положительном результате может быть рассмотрена возможность контрольного тестирования.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81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9C3A0-4146-AC76-B7FF-6BB45F70A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708"/>
          <a:stretch/>
        </p:blipFill>
        <p:spPr>
          <a:xfrm>
            <a:off x="6023113" y="1010155"/>
            <a:ext cx="5748129" cy="5075125"/>
          </a:xfrm>
          <a:prstGeom prst="rect">
            <a:avLst/>
          </a:prstGeom>
        </p:spPr>
      </p:pic>
      <p:sp>
        <p:nvSpPr>
          <p:cNvPr id="19" name="Google Shape;19;p14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9C3A0-4146-AC76-B7FF-6BB45F70A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708"/>
          <a:stretch/>
        </p:blipFill>
        <p:spPr>
          <a:xfrm>
            <a:off x="6023113" y="1010155"/>
            <a:ext cx="5748129" cy="5075125"/>
          </a:xfrm>
          <a:prstGeom prst="rect">
            <a:avLst/>
          </a:prstGeom>
        </p:spPr>
      </p:pic>
      <p:sp>
        <p:nvSpPr>
          <p:cNvPr id="19" name="Google Shape;19;p14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01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FFFFFF"/>
                </a:solidFill>
              </a:rPr>
              <a:t>SARS-CoV-2 Antigen Rapid Diagnostic Test Training Workshop – v2.0 | SARS-CoV-2 testing strategies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>
                <a:solidFill>
                  <a:srgbClr val="424242"/>
                </a:solidFill>
              </a:rPr>
              <a:pPr/>
              <a:t>‹#›</a:t>
            </a:fld>
            <a:endParaRPr>
              <a:solidFill>
                <a:srgbClr val="424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0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9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17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25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36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82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09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3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323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8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Bullet Lis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48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17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SARS-CoV-2 Antigen Rapid Diagnostic Test Training Workshop – v2.0 | SARS-CoV-2 testing strategies</a:t>
            </a:r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7856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who.int/iris/handle/10665/352350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apps.who.int/iris/handle/10665/35235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.jpg"/><Relationship Id="rId5" Type="http://schemas.openxmlformats.org/officeDocument/2006/relationships/image" Target="../media/image21.jpg"/><Relationship Id="rId4" Type="http://schemas.openxmlformats.org/officeDocument/2006/relationships/hyperlink" Target="https://apps.who.int/iris/handle/10665/35235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apps.who.int/iris/handle/10665/35235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who.int/hslp/?q=content/terms-us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mailto:ihrhrt@who.int" TargetMode="External"/><Relationship Id="rId4" Type="http://schemas.openxmlformats.org/officeDocument/2006/relationships/hyperlink" Target="https://extranet.who.int/hsl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7551/9789240026186-rus.pdf?sequence=7&amp;isAllowed=y" TargetMode="External"/><Relationship Id="rId2" Type="http://schemas.openxmlformats.org/officeDocument/2006/relationships/hyperlink" Target="mailto:rapidalert@who.in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https://apps.who.int/iris/handle/10665/352350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hyperlink" Target="https://apps.who.int/iris/handle/10665/3523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/>
              <a:t>S1</a:t>
            </a: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4198405" cy="145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SzPts val="3600"/>
            </a:pPr>
            <a:r>
              <a:rPr lang="ru-RU" sz="3600"/>
              <a:t>Использование ДЭТ на антигены вируса SARS-CoV-2 для самодиагностики COVID-19</a:t>
            </a:r>
          </a:p>
        </p:txBody>
      </p:sp>
      <p:pic>
        <p:nvPicPr>
          <p:cNvPr id="95" name="Google Shape;95;p1" descr="https://logos-download.com/wp-content/uploads/2016/12/World_Health_Organization_logo_logotyp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2503" y="159407"/>
            <a:ext cx="1917098" cy="67184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0FCA-409C-D46B-F28F-ED513E71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Самодиагностика может способствовать постановке диагноза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19105-F2E2-5655-4E15-1F5034B4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36203"/>
            <a:ext cx="4006932" cy="4440760"/>
          </a:xfrm>
        </p:spPr>
        <p:txBody>
          <a:bodyPr>
            <a:normAutofit lnSpcReduction="10000"/>
          </a:bodyPr>
          <a:lstStyle/>
          <a:p>
            <a:r>
              <a:rPr lang="ru-RU"/>
              <a:t>При использовании обученными операторами (медицинскими работниками) или для самодиагностики ДЭТ на антигены вируса SARS-CoV-2 могут рассматриваться в целях постановки диагноза инфекции, вызванной вирусом SARS-CoV-2, без необходимости дальнейшего контрольного тестирования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A974D-DE3B-0790-D22D-AD713A1A1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48424C01-6EC0-EDD3-9D30-694AAD6DD6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2AEB6A-B2B6-9B75-0BCF-318EF4F9B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512" y="1736203"/>
            <a:ext cx="7229933" cy="37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BD22-E074-7968-B1B1-944ECCE0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Самодиагностика может способствовать скринингу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B30-8A60-CB9A-D219-8934847CE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6203"/>
            <a:ext cx="6512626" cy="444076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Самодиагностика COVID-19 может быть рассмотрена в </a:t>
            </a:r>
            <a:r>
              <a:rPr lang="ru-RU" dirty="0" err="1"/>
              <a:t>скрининговых</a:t>
            </a:r>
            <a:r>
              <a:rPr lang="ru-RU" dirty="0"/>
              <a:t> целях для применения у лиц без симптомов инфекции, у которых не было подтвержденного контакта с источником инфекции</a:t>
            </a:r>
          </a:p>
          <a:p>
            <a:r>
              <a:rPr lang="ru-RU" dirty="0"/>
              <a:t>Тестирование лиц без симптомов инфекции даст им возможность дополнительно удостовериться в отсутствии инфекции, вызванной вирусом SARS-CoV-2</a:t>
            </a:r>
          </a:p>
          <a:p>
            <a:r>
              <a:rPr lang="ru-RU" dirty="0"/>
              <a:t>Отрицательный результат теста для самодиагностики дает возможность участия в каких-либо видах деятельности, например коллективных мероприятиях или собраниях в закрытом помещении</a:t>
            </a:r>
          </a:p>
          <a:p>
            <a:r>
              <a:rPr lang="ru-RU" dirty="0"/>
              <a:t>При положительном результате может быть рассмотрена возможность контрольного тестирования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2981E-2256-BD84-224D-5CFAB24114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8" name="Google Shape;104;p2">
            <a:extLst>
              <a:ext uri="{FF2B5EF4-FFF2-40B4-BE49-F238E27FC236}">
                <a16:creationId xmlns:a16="http://schemas.microsoft.com/office/drawing/2014/main" id="{71860B8B-AAEF-E447-CB9E-E7D1938CD24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B816A-BDAB-AEA5-EE5C-EB20F45D5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18" y="1736203"/>
            <a:ext cx="4934656" cy="35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FDE07-55AC-9F6A-2D67-9AFA803BA400}"/>
              </a:ext>
            </a:extLst>
          </p:cNvPr>
          <p:cNvSpPr txBox="1"/>
          <p:nvPr/>
        </p:nvSpPr>
        <p:spPr>
          <a:xfrm>
            <a:off x="1563778" y="1736203"/>
            <a:ext cx="10052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Удобство в практическом применении.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Приемлемость.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Своевременная диагностика и оперативное принятие решений, основанных на оценке рисков, а также принятие мер по итогам тестирования.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Расширение доступа к тестированию и дополнительные преимущества для отдельных пользователей и населения в целом.</a:t>
            </a:r>
          </a:p>
        </p:txBody>
      </p:sp>
      <p:sp>
        <p:nvSpPr>
          <p:cNvPr id="13" name="Google Shape;109;p3">
            <a:extLst>
              <a:ext uri="{FF2B5EF4-FFF2-40B4-BE49-F238E27FC236}">
                <a16:creationId xmlns:a16="http://schemas.microsoft.com/office/drawing/2014/main" id="{0DB39627-846E-C00C-C615-D8D9AAEBC2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 dirty="0"/>
              <a:t>Почему в целом следует предлагать проведение самодиагностики?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6DD1171B-D8D1-42ED-C674-216B82063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536" y="203898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08C2F-BBC9-C362-BB86-887FE4962CFF}"/>
              </a:ext>
            </a:extLst>
          </p:cNvPr>
          <p:cNvSpPr txBox="1"/>
          <p:nvPr/>
        </p:nvSpPr>
        <p:spPr>
          <a:xfrm>
            <a:off x="1602204" y="3674702"/>
            <a:ext cx="1001454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Затраты и потребности в ресурсах для самодиагностики четко не установлены и различаются.</a:t>
            </a:r>
          </a:p>
          <a:p>
            <a:pPr indent="-285750" algn="just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Негативный результат теста может давать ложное чувство безопасности, поэтому крайне важно информирование об интерпретации результатов и возможности повторного тестирования.</a:t>
            </a:r>
          </a:p>
          <a:p>
            <a:pPr algn="just"/>
            <a:endParaRPr lang="en-GB" sz="2000" dirty="0">
              <a:solidFill>
                <a:schemeClr val="dk1"/>
              </a:solidFill>
            </a:endParaRPr>
          </a:p>
        </p:txBody>
      </p:sp>
      <p:pic>
        <p:nvPicPr>
          <p:cNvPr id="16" name="Graphic 15" descr="Exclamation mark with solid fill">
            <a:extLst>
              <a:ext uri="{FF2B5EF4-FFF2-40B4-BE49-F238E27FC236}">
                <a16:creationId xmlns:a16="http://schemas.microsoft.com/office/drawing/2014/main" id="{0E2B8285-AF41-0C29-4CAB-03BBC96CA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316" y="4165299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E2BF0E-5AAD-4535-AA23-5EF6A4B39A5B}"/>
              </a:ext>
            </a:extLst>
          </p:cNvPr>
          <p:cNvSpPr txBox="1"/>
          <p:nvPr/>
        </p:nvSpPr>
        <p:spPr>
          <a:xfrm>
            <a:off x="515155" y="5609047"/>
            <a:ext cx="116026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Из публикации «Применение диагностических экспресс-тестов для выявления антигена вируса SARS-CoV-2 в целях самодиагностики COVID-19. Временные рекомендации. 9 марта 2022 г.» Женева. Всемирная организация здравоохранения. </a:t>
            </a:r>
            <a:r>
              <a:rPr lang="ru-RU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https://apps.who.int/iris/handle/10665/352350</a:t>
            </a:r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5E097A22-AC17-0558-90B8-00F384EC36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4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CC2C-D581-43B3-3A68-03B205CF6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сведения для работников системы здравоохранения (1)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CD02C-9829-6543-158A-8D97F609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736203"/>
            <a:ext cx="5970104" cy="4440760"/>
          </a:xfrm>
        </p:spPr>
        <p:txBody>
          <a:bodyPr/>
          <a:lstStyle/>
          <a:p>
            <a:r>
              <a:rPr lang="ru-RU" dirty="0"/>
              <a:t>Убедитесь, что предоставляемые </a:t>
            </a:r>
            <a:r>
              <a:rPr lang="ru-RU" dirty="0" err="1"/>
              <a:t>ДЭТ</a:t>
            </a:r>
            <a:r>
              <a:rPr lang="ru-RU" dirty="0"/>
              <a:t> на антигены вируса SARS-CoV-2 рекомендованы для проведения самодиагностики</a:t>
            </a:r>
          </a:p>
          <a:p>
            <a:r>
              <a:rPr lang="ru-RU" dirty="0"/>
              <a:t>Следуйте инструкциям производителя в отношении условий хранения</a:t>
            </a:r>
          </a:p>
          <a:p>
            <a:r>
              <a:rPr lang="ru-RU" dirty="0"/>
              <a:t>Проверяйте срок годности тестов и обеспечьте использование в первую очередь тех из них, у которых срок годности истекает раньше</a:t>
            </a:r>
          </a:p>
          <a:p>
            <a:r>
              <a:rPr lang="ru-RU" dirty="0"/>
              <a:t>Не используйте тесты с истекшим сроком годности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18C8-EF1F-1298-FF27-3C0EE59FA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  <p:sp>
        <p:nvSpPr>
          <p:cNvPr id="11" name="Google Shape;104;p2">
            <a:extLst>
              <a:ext uri="{FF2B5EF4-FFF2-40B4-BE49-F238E27FC236}">
                <a16:creationId xmlns:a16="http://schemas.microsoft.com/office/drawing/2014/main" id="{4BDF042F-0FA1-AFA9-C28D-AF92189C79F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73329-4E36-6C12-F475-9496E188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6"/>
          <a:stretch/>
        </p:blipFill>
        <p:spPr>
          <a:xfrm>
            <a:off x="6714353" y="2078337"/>
            <a:ext cx="5027073" cy="3919330"/>
          </a:xfrm>
          <a:prstGeom prst="rect">
            <a:avLst/>
          </a:prstGeom>
        </p:spPr>
      </p:pic>
      <p:grpSp>
        <p:nvGrpSpPr>
          <p:cNvPr id="12" name="Group 3"/>
          <p:cNvGrpSpPr/>
          <p:nvPr/>
        </p:nvGrpSpPr>
        <p:grpSpPr>
          <a:xfrm>
            <a:off x="7801590" y="1387751"/>
            <a:ext cx="4170721" cy="596348"/>
            <a:chOff x="7861998" y="1527451"/>
            <a:chExt cx="3950703" cy="596348"/>
          </a:xfrm>
        </p:grpSpPr>
        <p:sp>
          <p:nvSpPr>
            <p:cNvPr id="13" name="Oval 6"/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panose="020F0502020204030204" charset="0"/>
                  <a:cs typeface="Calibri" panose="020F0502020204030204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5" name="Graphic 20" descr="Pencil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65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742-32B4-16FB-71D5-8C554B2D2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Основные сведения для работников системы здравоохранения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6E7A6-8ADA-7DE6-3593-C82A17624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Разъясните населению правильную технику отбора образцов для предоставленного теста. Важно использовать именно тот метод отбора образцов (например, мазка из носа), для которого рекомендован данный тест</a:t>
            </a:r>
          </a:p>
          <a:p>
            <a:endParaRPr lang="en-GB" dirty="0"/>
          </a:p>
          <a:p>
            <a:r>
              <a:rPr lang="ru-RU" dirty="0"/>
              <a:t>Разъясните населению правильную технику выполнения данного конкретного теста. Важно следовать инструкциям по использованию, прилагаемым к конкретному тесту, так как реагенты и детали процедур, включая время инкубации, могут отличаться для разных тестов</a:t>
            </a:r>
          </a:p>
          <a:p>
            <a:endParaRPr lang="en-GB" dirty="0"/>
          </a:p>
          <a:p>
            <a:r>
              <a:rPr lang="ru-RU" dirty="0"/>
              <a:t>Следуйте принятым в вашей стране рекомендациям по интерпретации результатов теста для самодиагностики и предоставлению данных для их учета. Такие рекомендации могут предполагать подтверждение результатов теста, пребывание в карантине и повторное тестирование с использованием утвержденного ПЦР теста на SARS-CoV-2 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E9521-7AA6-3087-CEAE-27570F865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14</a:t>
            </a:fld>
            <a:endParaRPr lang="en-US" dirty="0"/>
          </a:p>
        </p:txBody>
      </p:sp>
      <p:sp>
        <p:nvSpPr>
          <p:cNvPr id="11" name="Google Shape;104;p2">
            <a:extLst>
              <a:ext uri="{FF2B5EF4-FFF2-40B4-BE49-F238E27FC236}">
                <a16:creationId xmlns:a16="http://schemas.microsoft.com/office/drawing/2014/main" id="{E9BD5978-1D96-0D77-007A-12B1C2C826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7693330" y="1111011"/>
            <a:ext cx="4170721" cy="596348"/>
            <a:chOff x="7861998" y="1527451"/>
            <a:chExt cx="3950703" cy="596348"/>
          </a:xfrm>
        </p:grpSpPr>
        <p:sp>
          <p:nvSpPr>
            <p:cNvPr id="12" name="Oval 6"/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TextBox 19"/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panose="020F0502020204030204" charset="0"/>
                  <a:cs typeface="Calibri" panose="020F0502020204030204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4" name="Graphic 20" descr="Pencil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695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199" y="28968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ru-RU"/>
              <a:t>Основные сведения для пользователей (1)* 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009" y="1714055"/>
            <a:ext cx="9208450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90000"/>
              </a:lnSpc>
              <a:buClr>
                <a:srgbClr val="0070C0"/>
              </a:buClr>
              <a:buSzPts val="1800"/>
              <a:buNone/>
            </a:pPr>
            <a:endParaRPr lang="en-GB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A3E4E-4DDE-4CDA-81FA-C09B1EBCD968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>
                <a:solidFill>
                  <a:schemeClr val="bg2"/>
                </a:solidFill>
              </a:rPr>
              <a:t>* Применение диагностических экспресс-тестов для выявления антигена вируса SARS-CoV-2 в целях самодиагностики COVID-19. Временные рекомендации. 9 марта 2022 г. Женева. Всемирная организация здравоохранения. </a:t>
            </a:r>
            <a:r>
              <a:rPr lang="ru-RU" sz="1000">
                <a:hlinkClick r:id="rId4"/>
              </a:rPr>
              <a:t>https://apps.who.int/iris/handle/10665/352350</a:t>
            </a:r>
          </a:p>
          <a:p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8005A-79F4-1520-CBC9-F81CCA29E519}"/>
              </a:ext>
            </a:extLst>
          </p:cNvPr>
          <p:cNvSpPr txBox="1"/>
          <p:nvPr/>
        </p:nvSpPr>
        <p:spPr>
          <a:xfrm>
            <a:off x="838199" y="1680007"/>
            <a:ext cx="10515600" cy="24160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Случаи, когда следует проводить самодиагностику.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Интерпретация положительных или отрицательных результатов.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Рекомендуемые дальнейшие меры по итогам самодиагностики.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Информация об учете результатов, карантине, отслеживании контактов, порядке обращения за подтверждающим тестированием и повторным тестированием, о наличии услуг в области лечения, а также об актуальных данных, касающихся профилактики инфекций и инфекционного контроля, использования масок и соблюдения безопасной дистанции, и о мерах защиты здоровья населения и социальных мерах.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41F34-ED08-F4FB-49DC-BA4CD8D9F1B3}"/>
              </a:ext>
            </a:extLst>
          </p:cNvPr>
          <p:cNvSpPr txBox="1"/>
          <p:nvPr/>
        </p:nvSpPr>
        <p:spPr>
          <a:xfrm>
            <a:off x="709604" y="4681947"/>
            <a:ext cx="10772790" cy="10765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Люди могут принимать решение о проведении теста для самодиагностики для того, чтобы дополнительно удостовериться в отсутствии у них инфекции, вызванной вирусом SARS-CoV-2 (например, для участия в коллективных и общественных мероприятиях и т. д.).</a:t>
            </a:r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DAF81FDC-3E30-3A17-9F12-BCE4A934985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7801590" y="1387751"/>
            <a:ext cx="4170721" cy="596348"/>
            <a:chOff x="7861998" y="1527451"/>
            <a:chExt cx="3950703" cy="596348"/>
          </a:xfrm>
        </p:grpSpPr>
        <p:sp>
          <p:nvSpPr>
            <p:cNvPr id="18" name="Oval 6"/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panose="020F0502020204030204" charset="0"/>
                  <a:cs typeface="Calibri" panose="020F0502020204030204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20" name="Graphic 20" descr="Penci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2504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C72851A-403F-BB8C-3C23-F8C551F5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8" y="46817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dirty="0"/>
              <a:t>Основные сведения для пользователей (1)* </a:t>
            </a:r>
            <a:br>
              <a:rPr lang="ru-RU" dirty="0"/>
            </a:br>
            <a:r>
              <a:rPr lang="ru-RU" sz="3200" dirty="0"/>
              <a:t>Когда и как использовать тесты</a:t>
            </a:r>
            <a:br>
              <a:rPr lang="ru-RU" sz="3200" dirty="0"/>
            </a:br>
            <a:r>
              <a:rPr lang="ru-RU" sz="3200" dirty="0"/>
              <a:t>для самодиагностики SARS-CoV-2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BA6F9-C2EC-F7D1-DC84-52946DF7351A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2"/>
                </a:solidFill>
              </a:rPr>
              <a:t>Применение диагностических экспресс-тестов для выявления антигена вируса SARS-CoV-2 в целях самодиагностики COVID-19. Временные рекомендации. 9 марта 2022 г. Женева. Всемирная организация здравоохранения. </a:t>
            </a:r>
            <a:r>
              <a:rPr lang="ru-RU" sz="1000" dirty="0">
                <a:hlinkClick r:id="rId4"/>
              </a:rPr>
              <a:t>https://apps.who.int/iris/handle/10665/352350</a:t>
            </a:r>
          </a:p>
          <a:p>
            <a:endParaRPr lang="en-GB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E19C0-BED0-6414-6E40-2398E6A191E6}"/>
              </a:ext>
            </a:extLst>
          </p:cNvPr>
          <p:cNvSpPr txBox="1"/>
          <p:nvPr/>
        </p:nvSpPr>
        <p:spPr>
          <a:xfrm>
            <a:off x="602091" y="3055404"/>
            <a:ext cx="5493908" cy="2898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Если вы чувствуете себя плохо и у вас наблюдаются симптомы, указывающие на возможность COVID-19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Если вы полагаете, что у вас мог быть контакт с источником COVID-19 за последние 7 дней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Если вы хотите убедиться в отрицательном результате теста непосредственно перед принятием решения об участии в коллективном мероприятии в закрытом помещении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EC922-F543-E5B0-C72A-2A8FB11FEFEB}"/>
              </a:ext>
            </a:extLst>
          </p:cNvPr>
          <p:cNvSpPr txBox="1"/>
          <p:nvPr/>
        </p:nvSpPr>
        <p:spPr>
          <a:xfrm>
            <a:off x="2520376" y="1718639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</a:rPr>
              <a:t>КОГДА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7339-99D3-D4F4-E518-A024A97726C5}"/>
              </a:ext>
            </a:extLst>
          </p:cNvPr>
          <p:cNvSpPr txBox="1"/>
          <p:nvPr/>
        </p:nvSpPr>
        <p:spPr>
          <a:xfrm>
            <a:off x="8360854" y="1718668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</a:rPr>
              <a:t>КАК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B09CF-5CB2-655D-1744-158CC3DFCC66}"/>
              </a:ext>
            </a:extLst>
          </p:cNvPr>
          <p:cNvSpPr txBox="1"/>
          <p:nvPr/>
        </p:nvSpPr>
        <p:spPr>
          <a:xfrm>
            <a:off x="6095999" y="2414972"/>
            <a:ext cx="5903935" cy="315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Всегда следуйте инструкции на упаковке теста, который вы используете (инструкции различаются в зависимости от марки теста)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Тщательно обработайте руки до и после использования теста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Соберите мазок из носа и/или горла и проведите тест в соответствии с инструкцией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Проанализируйте результаты после прохождения рекомендованного периода времени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2"/>
                </a:solidFill>
              </a:rPr>
              <a:t>Выбросьте тест в соответствии с инструкцией на упаковке</a:t>
            </a:r>
          </a:p>
        </p:txBody>
      </p: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3245664-7517-E2EC-5B27-1F856D96F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70" y="1336714"/>
            <a:ext cx="1668540" cy="16685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4B3D0D-F1B9-A3D8-5D3D-644BDB5322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665" y="463631"/>
            <a:ext cx="1719330" cy="1719330"/>
          </a:xfrm>
          <a:prstGeom prst="rect">
            <a:avLst/>
          </a:prstGeom>
        </p:spPr>
      </p:pic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CFBB217D-0CB1-1438-8B44-F093F93400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32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C72851A-403F-BB8C-3C23-F8C551F5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398" y="19835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dirty="0"/>
              <a:t>Основные сведения для пользователей (1)* </a:t>
            </a:r>
            <a:br>
              <a:rPr lang="ru-RU" dirty="0"/>
            </a:br>
            <a:r>
              <a:rPr lang="ru-RU" sz="3200" dirty="0"/>
              <a:t>Результат теста и дальнейшие меры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BA6F9-C2EC-F7D1-DC84-52946DF7351A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>
                <a:solidFill>
                  <a:schemeClr val="bg2"/>
                </a:solidFill>
              </a:rPr>
              <a:t>Применение диагностических экспресс-тестов для выявления антигена вируса SARS-CoV-2 в целях самодиагностики COVID-19. Временные рекомендации. 9 марта 2022 г. Женева. Всемирная организация здравоохранения. </a:t>
            </a:r>
            <a:r>
              <a:rPr lang="ru-RU" sz="1000">
                <a:hlinkClick r:id="rId4"/>
              </a:rPr>
              <a:t>https://apps.who.int/iris/handle/10665/352350</a:t>
            </a:r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1EBF3-B64A-2110-15D9-50CCB899F06D}"/>
              </a:ext>
            </a:extLst>
          </p:cNvPr>
          <p:cNvSpPr txBox="1"/>
          <p:nvPr/>
        </p:nvSpPr>
        <p:spPr>
          <a:xfrm>
            <a:off x="6930572" y="2399982"/>
            <a:ext cx="4872179" cy="306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50">
                <a:solidFill>
                  <a:schemeClr val="bg2"/>
                </a:solidFill>
              </a:rPr>
              <a:t>Отрицательный тест дает более высокую степень уверенности в том, что на момент выполнения теста у вас не было инфекции</a:t>
            </a:r>
          </a:p>
          <a:p>
            <a:pPr marL="285750" indent="-2857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50">
                <a:solidFill>
                  <a:schemeClr val="bg2"/>
                </a:solidFill>
              </a:rPr>
              <a:t>Помните о вероятности ложноотрицательных результатов, особенно при тестировании вскоре после контакта с источником инфекции</a:t>
            </a:r>
          </a:p>
          <a:p>
            <a:pPr marL="285750" indent="-2857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50">
                <a:solidFill>
                  <a:schemeClr val="bg2"/>
                </a:solidFill>
              </a:rPr>
              <a:t>Если вы знаете, что недавно у вас был контакт с источником инфекции, и/или у вас есть симптомы, которые могут быть симптомами COVID-19, через 24–48 часов сделайте еще один тест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0ED0536F-D61B-54C3-DAB6-F799CAE70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40" y="1086922"/>
            <a:ext cx="1608326" cy="2342078"/>
          </a:xfrm>
          <a:prstGeom prst="rect">
            <a:avLst/>
          </a:prstGeom>
        </p:spPr>
      </p:pic>
      <p:pic>
        <p:nvPicPr>
          <p:cNvPr id="15" name="Picture 14" descr="Text, icon&#10;&#10;Description automatically generated with medium confidence">
            <a:extLst>
              <a:ext uri="{FF2B5EF4-FFF2-40B4-BE49-F238E27FC236}">
                <a16:creationId xmlns:a16="http://schemas.microsoft.com/office/drawing/2014/main" id="{10C3F5DB-A5DD-D85C-85D0-3F1CEC646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566" y="454301"/>
            <a:ext cx="1605943" cy="1936198"/>
          </a:xfrm>
          <a:prstGeom prst="rect">
            <a:avLst/>
          </a:prstGeom>
        </p:spPr>
      </p:pic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C6F5F05C-AC18-4921-7512-123E3C33646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7339-99D3-D4F4-E518-A024A97726C5}"/>
              </a:ext>
            </a:extLst>
          </p:cNvPr>
          <p:cNvSpPr txBox="1"/>
          <p:nvPr/>
        </p:nvSpPr>
        <p:spPr>
          <a:xfrm>
            <a:off x="6675742" y="1627560"/>
            <a:ext cx="3907757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ОТРИЦАТЕЛЬНЫЙ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FE19C0-BED0-6414-6E40-2398E6A191E6}"/>
              </a:ext>
            </a:extLst>
          </p:cNvPr>
          <p:cNvSpPr txBox="1"/>
          <p:nvPr/>
        </p:nvSpPr>
        <p:spPr>
          <a:xfrm>
            <a:off x="1603948" y="2330608"/>
            <a:ext cx="5211773" cy="352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50" dirty="0">
                <a:solidFill>
                  <a:schemeClr val="bg2"/>
                </a:solidFill>
              </a:rPr>
              <a:t>Если у вас есть симптомы, проконсультируйтесь с медицинским работником, чтобы узнать, требуются ли вам лечение или медицинская помощь, особенно если вы человек пожилого возраста, у вас есть сопутствующие заболевания или вы не вакцинировались от COVID-19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50" dirty="0">
                <a:solidFill>
                  <a:schemeClr val="bg2"/>
                </a:solidFill>
              </a:rPr>
              <a:t>Обратитесь за срочной медицинской помощью в случае наличия боли в грудной клетке, сложностей с дыханием или головокружения</a:t>
            </a:r>
          </a:p>
          <a:p>
            <a:pPr marL="342900" indent="-3429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50" dirty="0">
                <a:solidFill>
                  <a:schemeClr val="bg2"/>
                </a:solidFill>
              </a:rPr>
              <a:t>Следуйте национальным рекомендациям, касающимся учета результатов вашего теста и возможной необходимости изоляции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EC922-F543-E5B0-C72A-2A8FB11FEFEB}"/>
              </a:ext>
            </a:extLst>
          </p:cNvPr>
          <p:cNvSpPr txBox="1"/>
          <p:nvPr/>
        </p:nvSpPr>
        <p:spPr>
          <a:xfrm>
            <a:off x="1613652" y="1634138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ПОЛОЖИТЕЛЬНЫЙ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73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Важность правильной интерпретации результатов теста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1009" y="1714055"/>
            <a:ext cx="9208450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lnSpc>
                <a:spcPct val="90000"/>
              </a:lnSpc>
              <a:buClr>
                <a:srgbClr val="0070C0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8005A-79F4-1520-CBC9-F81CCA29E519}"/>
              </a:ext>
            </a:extLst>
          </p:cNvPr>
          <p:cNvSpPr txBox="1"/>
          <p:nvPr/>
        </p:nvSpPr>
        <p:spPr>
          <a:xfrm>
            <a:off x="581009" y="1667202"/>
            <a:ext cx="6989224" cy="46525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Положительный результат тестирования с большой вероятностью указывает на активную инфекцию, вызванную вирусом SARS-CoV-2, вместе с тем вероятность ложноположительных результатов возрастает в случае если лица, выполняющие самодиагностику, не имели достоверно установленного контакта с источником инфекции и находятся в условиях низкой или нулевой циркуляции инфекции среди населения в целом. </a:t>
            </a:r>
          </a:p>
          <a:p>
            <a:pPr marL="342900" lvl="1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ru-RU" sz="2000" dirty="0">
                <a:solidFill>
                  <a:schemeClr val="bg2"/>
                </a:solidFill>
              </a:rPr>
              <a:t>Отрицательный результат тестирования указывает на более низкую вероятность активной инфекции, вызванной вирусом SARS-CoV-2, однако ложноотрицательные результаты могут возникать и быть более вероятными у лиц, которые выполняют тестирование спустя непродолжительное время после заражения вирусом SARS-CoV-2.</a:t>
            </a:r>
          </a:p>
        </p:txBody>
      </p:sp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F8CD900C-F64B-E801-5F7C-6EB9EF99EEC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D611F-A3D2-0B13-FADD-F21016A2B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265" y="1894811"/>
            <a:ext cx="4334387" cy="4334387"/>
          </a:xfrm>
          <a:prstGeom prst="rect">
            <a:avLst/>
          </a:prstGeom>
        </p:spPr>
      </p:pic>
      <p:grpSp>
        <p:nvGrpSpPr>
          <p:cNvPr id="12" name="Group 3"/>
          <p:cNvGrpSpPr/>
          <p:nvPr/>
        </p:nvGrpSpPr>
        <p:grpSpPr>
          <a:xfrm>
            <a:off x="7801590" y="1387751"/>
            <a:ext cx="4170721" cy="596348"/>
            <a:chOff x="7861998" y="1527451"/>
            <a:chExt cx="3950703" cy="596348"/>
          </a:xfrm>
        </p:grpSpPr>
        <p:sp>
          <p:nvSpPr>
            <p:cNvPr id="15" name="Oval 6"/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panose="020F0502020204030204" charset="0"/>
                  <a:cs typeface="Calibri" panose="020F0502020204030204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7" name="Graphic 20" descr="Pencil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6366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ED98-D2CF-468F-AE71-795ECED7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Отработка на практике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53FD-A175-4ED4-B110-C2D8CDA2C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55861"/>
            <a:ext cx="6064876" cy="4440760"/>
          </a:xfrm>
        </p:spPr>
        <p:txBody>
          <a:bodyPr>
            <a:normAutofit/>
          </a:bodyPr>
          <a:lstStyle/>
          <a:p>
            <a:r>
              <a:rPr lang="ru-RU" dirty="0"/>
              <a:t>В течение нескольких минут отработайте сценарии, в которых один участник играет роль работника системы здравоохранения, а другой – представителя населения:</a:t>
            </a:r>
          </a:p>
          <a:p>
            <a:endParaRPr lang="en-GB" dirty="0"/>
          </a:p>
          <a:p>
            <a:pPr lvl="1"/>
            <a:r>
              <a:rPr lang="ru-RU" sz="2000" dirty="0"/>
              <a:t>запрос тестов для самодиагностики и сведений об их использовании (отбор проб и выполнение самого теста)</a:t>
            </a:r>
          </a:p>
          <a:p>
            <a:pPr lvl="1"/>
            <a:r>
              <a:rPr lang="ru-RU" sz="2000" dirty="0"/>
              <a:t>дальнейшие меры в случае получения положительного результата</a:t>
            </a:r>
          </a:p>
          <a:p>
            <a:pPr lvl="1"/>
            <a:r>
              <a:rPr lang="ru-RU" sz="2000" dirty="0"/>
              <a:t>дальнейшие меры в случае получения отрицательного результата.</a:t>
            </a:r>
          </a:p>
          <a:p>
            <a:pPr lvl="1"/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4500E-2986-4EB2-BD32-90AAE30038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4ECE8A-BA52-F33F-5C03-FB256E6C4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02" y="1455880"/>
            <a:ext cx="4694349" cy="4694349"/>
          </a:xfrm>
          <a:prstGeom prst="rect">
            <a:avLst/>
          </a:prstGeom>
        </p:spPr>
      </p:pic>
      <p:sp>
        <p:nvSpPr>
          <p:cNvPr id="12" name="Google Shape;104;p2">
            <a:extLst>
              <a:ext uri="{FF2B5EF4-FFF2-40B4-BE49-F238E27FC236}">
                <a16:creationId xmlns:a16="http://schemas.microsoft.com/office/drawing/2014/main" id="{7D22A53E-28A1-7311-8252-A9D3DBA23C8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7801590" y="998010"/>
            <a:ext cx="4170721" cy="596348"/>
            <a:chOff x="7861998" y="1527451"/>
            <a:chExt cx="3950703" cy="596348"/>
          </a:xfrm>
        </p:grpSpPr>
        <p:sp>
          <p:nvSpPr>
            <p:cNvPr id="14" name="Oval 6"/>
            <p:cNvSpPr/>
            <p:nvPr/>
          </p:nvSpPr>
          <p:spPr>
            <a:xfrm>
              <a:off x="7861998" y="1527451"/>
              <a:ext cx="596348" cy="59634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8204600" y="1694820"/>
              <a:ext cx="3608101" cy="2308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900" dirty="0">
                  <a:solidFill>
                    <a:srgbClr val="FFFFFF"/>
                  </a:solidFill>
                  <a:ea typeface="Calibri" panose="020F0502020204030204" charset="0"/>
                  <a:cs typeface="Calibri" panose="020F0502020204030204" charset="0"/>
                </a:rPr>
                <a:t>Адаптируйте в соответствии с рекомендациями в вашей стране</a:t>
              </a:r>
            </a:p>
          </p:txBody>
        </p:sp>
        <p:pic>
          <p:nvPicPr>
            <p:cNvPr id="16" name="Graphic 20" descr="Pencil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983941" y="1649394"/>
              <a:ext cx="352462" cy="35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42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277" y="365126"/>
            <a:ext cx="10515600" cy="942814"/>
          </a:xfrm>
        </p:spPr>
        <p:txBody>
          <a:bodyPr/>
          <a:lstStyle/>
          <a:p>
            <a:r>
              <a:rPr lang="ru-RU"/>
              <a:t>Ограничение ответственности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7" y="1536815"/>
            <a:ext cx="10899100" cy="4440760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  <a:defRPr/>
            </a:pPr>
            <a:r>
              <a:rPr lang="ru-RU" sz="1700" b="1" dirty="0"/>
              <a:t>Учебная платформа ВОЗ по вопросам обеспечения здоровья населения – учебные материалы</a:t>
            </a:r>
          </a:p>
          <a:p>
            <a:pPr>
              <a:spcBef>
                <a:spcPts val="100"/>
              </a:spcBef>
              <a:defRPr/>
            </a:pPr>
            <a:endParaRPr lang="en-US" sz="1700" dirty="0"/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ru-RU" sz="1700" dirty="0"/>
              <a:t>Авторское право на эти учебные материалы принадлежит Всемирной организации здравоохранения (ВОЗ) – © </a:t>
            </a:r>
            <a:r>
              <a:rPr lang="ru-RU" sz="1700" dirty="0" err="1"/>
              <a:t>World</a:t>
            </a:r>
            <a:r>
              <a:rPr lang="ru-RU" sz="1700" dirty="0"/>
              <a:t> Health </a:t>
            </a:r>
            <a:r>
              <a:rPr lang="ru-RU" sz="1700" dirty="0" err="1"/>
              <a:t>Organization</a:t>
            </a:r>
            <a:r>
              <a:rPr lang="ru-RU" sz="1700" dirty="0"/>
              <a:t> (</a:t>
            </a:r>
            <a:r>
              <a:rPr lang="ru-RU" sz="1700" dirty="0" err="1"/>
              <a:t>WHO</a:t>
            </a:r>
            <a:r>
              <a:rPr lang="ru-RU" sz="1700" dirty="0"/>
              <a:t>) 2022. Все права защищены.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en-US" sz="1700" dirty="0"/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ru-RU" sz="1700" dirty="0"/>
              <a:t>Вы можете использовать эти материалы в соответствии с правилами «</a:t>
            </a:r>
            <a:r>
              <a:rPr lang="ru-RU" sz="1700" u="sng" dirty="0" err="1">
                <a:hlinkClick r:id="rId3"/>
              </a:rPr>
              <a:t>WHO</a:t>
            </a:r>
            <a:r>
              <a:rPr lang="ru-RU" sz="1700" u="sng" dirty="0">
                <a:hlinkClick r:id="rId3"/>
              </a:rPr>
              <a:t> Health </a:t>
            </a:r>
            <a:r>
              <a:rPr lang="ru-RU" sz="1700" u="sng" dirty="0" err="1">
                <a:hlinkClick r:id="rId3"/>
              </a:rPr>
              <a:t>Security</a:t>
            </a:r>
            <a:r>
              <a:rPr lang="ru-RU" sz="1700" u="sng" dirty="0">
                <a:hlinkClick r:id="rId3"/>
              </a:rPr>
              <a:t> </a:t>
            </a:r>
            <a:r>
              <a:rPr lang="ru-RU" sz="1700" u="sng" dirty="0" err="1">
                <a:hlinkClick r:id="rId3"/>
              </a:rPr>
              <a:t>Learning</a:t>
            </a:r>
            <a:r>
              <a:rPr lang="ru-RU" sz="1700" u="sng" dirty="0">
                <a:hlinkClick r:id="rId3"/>
              </a:rPr>
              <a:t> </a:t>
            </a:r>
            <a:r>
              <a:rPr lang="ru-RU" sz="1700" u="sng" dirty="0" err="1">
                <a:hlinkClick r:id="rId3"/>
              </a:rPr>
              <a:t>Platform</a:t>
            </a:r>
            <a:r>
              <a:rPr lang="ru-RU" sz="1700" u="sng" dirty="0">
                <a:hlinkClick r:id="rId3"/>
              </a:rPr>
              <a:t>, </a:t>
            </a:r>
            <a:r>
              <a:rPr lang="ru-RU" sz="1700" u="sng" dirty="0" err="1">
                <a:hlinkClick r:id="rId3"/>
              </a:rPr>
              <a:t>Training</a:t>
            </a:r>
            <a:r>
              <a:rPr lang="ru-RU" sz="1700" u="sng" dirty="0">
                <a:hlinkClick r:id="rId3"/>
              </a:rPr>
              <a:t> </a:t>
            </a:r>
            <a:r>
              <a:rPr lang="ru-RU" sz="1700" u="sng" dirty="0" err="1">
                <a:hlinkClick r:id="rId3"/>
              </a:rPr>
              <a:t>Materials</a:t>
            </a:r>
            <a:r>
              <a:rPr lang="ru-RU" sz="1700" u="sng" dirty="0">
                <a:hlinkClick r:id="rId3"/>
              </a:rPr>
              <a:t> – </a:t>
            </a:r>
            <a:r>
              <a:rPr lang="ru-RU" sz="1700" u="sng" dirty="0" err="1">
                <a:hlinkClick r:id="rId3"/>
              </a:rPr>
              <a:t>Terms</a:t>
            </a:r>
            <a:r>
              <a:rPr lang="ru-RU" sz="1700" u="sng" dirty="0">
                <a:hlinkClick r:id="rId3"/>
              </a:rPr>
              <a:t> of </a:t>
            </a:r>
            <a:r>
              <a:rPr lang="ru-RU" sz="1700" u="sng" dirty="0" err="1">
                <a:hlinkClick r:id="rId3"/>
              </a:rPr>
              <a:t>Use</a:t>
            </a:r>
            <a:r>
              <a:rPr lang="ru-RU" sz="1700" dirty="0"/>
              <a:t>». Эти правила находятся на сайте «Учебной платформы ВОЗ по вопросам обеспечения здоровья населения» (</a:t>
            </a:r>
            <a:r>
              <a:rPr lang="ru-RU" sz="1700" u="sng" dirty="0">
                <a:hlinkClick r:id="rId4"/>
              </a:rPr>
              <a:t>https://extranet.who.int/hslp</a:t>
            </a:r>
            <a:r>
              <a:rPr lang="ru-RU" sz="1700" dirty="0"/>
              <a:t>), вы приняли эти правила, когда сгружали материалы с сайта.  </a:t>
            </a:r>
          </a:p>
          <a:p>
            <a:pPr marL="0" indent="0">
              <a:spcBef>
                <a:spcPts val="100"/>
              </a:spcBef>
              <a:buNone/>
              <a:defRPr/>
            </a:pPr>
            <a:endParaRPr lang="en-US" sz="1700" dirty="0"/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ru-RU" sz="1700" dirty="0"/>
              <a:t>Если вы адаптировали, модифицировали, перевели на другой язык или каким-либо иным образом переработали содержание этих материалов, внесенные изменения никак не должны быть связаны с ВОЗ, и в измененных материалах не должны быть использованы название или эмблема ВОЗ.  </a:t>
            </a:r>
          </a:p>
          <a:p>
            <a:pPr>
              <a:spcBef>
                <a:spcPts val="100"/>
              </a:spcBef>
              <a:defRPr/>
            </a:pPr>
            <a:endParaRPr lang="en-US" sz="1700" dirty="0"/>
          </a:p>
          <a:p>
            <a:pPr marL="0" indent="0">
              <a:spcBef>
                <a:spcPts val="100"/>
              </a:spcBef>
              <a:buNone/>
              <a:defRPr/>
            </a:pPr>
            <a:r>
              <a:rPr lang="ru-RU" sz="1700" dirty="0"/>
              <a:t>Кроме того, если вы внесли в эти материалы изменения и в таком виде используете их публично, просьба для учета и дальнейшего развития информировать ВОЗ о таких изменениях по электронной почте </a:t>
            </a:r>
            <a:r>
              <a:rPr lang="ru-RU" sz="1700" u="sng" dirty="0">
                <a:hlinkClick r:id="rId5"/>
              </a:rPr>
              <a:t>ihrhrt@who.int</a:t>
            </a:r>
            <a:r>
              <a:rPr lang="ru-RU" sz="1700" dirty="0"/>
              <a:t>. </a:t>
            </a:r>
          </a:p>
          <a:p>
            <a:pPr>
              <a:spcBef>
                <a:spcPts val="100"/>
              </a:spcBef>
            </a:pPr>
            <a:endParaRPr lang="en-ZA" sz="1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34DE6-22C6-0E40-B20E-F2D718CBADB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Google Shape;104;p2">
            <a:extLst>
              <a:ext uri="{FF2B5EF4-FFF2-40B4-BE49-F238E27FC236}">
                <a16:creationId xmlns:a16="http://schemas.microsoft.com/office/drawing/2014/main" id="{838DC33C-F669-1CC1-F600-3DB3AB7456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dirty="0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09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C77E-3085-E52D-A079-735E84AC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Пострегистрационный надзор*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20738-135F-9622-6801-37E6572A1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6283"/>
            <a:ext cx="10515600" cy="4440760"/>
          </a:xfrm>
        </p:spPr>
        <p:txBody>
          <a:bodyPr>
            <a:normAutofit lnSpcReduction="10000"/>
          </a:bodyPr>
          <a:lstStyle/>
          <a:p>
            <a:pPr>
              <a:buClr>
                <a:srgbClr val="009AC9"/>
              </a:buClr>
            </a:pPr>
            <a:r>
              <a:rPr lang="ru-RU" dirty="0">
                <a:solidFill>
                  <a:schemeClr val="tx1"/>
                </a:solidFill>
              </a:rPr>
              <a:t>Все пользователи должны содействовать пострегистрационному надзору за счет незамедлительного </a:t>
            </a:r>
            <a:r>
              <a:rPr lang="ru-RU" b="1" dirty="0">
                <a:solidFill>
                  <a:schemeClr val="tx1"/>
                </a:solidFill>
              </a:rPr>
              <a:t>предоставления производителю тестов информации обо всех возникших проблемах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Кому следует предоставлять отзыв об опыте использования теста?</a:t>
            </a:r>
            <a:r>
              <a:rPr lang="ru-RU" dirty="0">
                <a:solidFill>
                  <a:schemeClr val="tx1"/>
                </a:solidFill>
              </a:rPr>
              <a:t>  </a:t>
            </a:r>
          </a:p>
          <a:p>
            <a:pPr lvl="1" fontAlgn="base"/>
            <a:r>
              <a:rPr lang="ru-RU" dirty="0">
                <a:solidFill>
                  <a:schemeClr val="tx1"/>
                </a:solidFill>
              </a:rPr>
              <a:t>Уведомьте производителя (контактные данные указаны в инструкции по использованию теста) или его уполномоченного представителя в вашей стране.  </a:t>
            </a:r>
          </a:p>
          <a:p>
            <a:pPr lvl="1" fontAlgn="base"/>
            <a:r>
              <a:rPr lang="ru-RU" dirty="0">
                <a:solidFill>
                  <a:schemeClr val="tx1"/>
                </a:solidFill>
              </a:rPr>
              <a:t>Если тест прошел процедуру одобрения ВОЗ для использования в чрезвычайной ситуации (</a:t>
            </a:r>
            <a:r>
              <a:rPr lang="ru-RU" dirty="0" err="1">
                <a:solidFill>
                  <a:schemeClr val="tx1"/>
                </a:solidFill>
              </a:rPr>
              <a:t>EUL</a:t>
            </a:r>
            <a:r>
              <a:rPr lang="ru-RU" dirty="0">
                <a:solidFill>
                  <a:schemeClr val="tx1"/>
                </a:solidFill>
              </a:rPr>
              <a:t>), уведомьте ВОЗ: </a:t>
            </a:r>
            <a:r>
              <a:rPr lang="ru-RU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rapidalert@who.int</a:t>
            </a:r>
            <a:r>
              <a:rPr lang="ru-RU" dirty="0">
                <a:solidFill>
                  <a:schemeClr val="tx1"/>
                </a:solidFill>
              </a:rPr>
              <a:t>  </a:t>
            </a:r>
            <a:r>
              <a:rPr lang="ru-RU" sz="2000" dirty="0">
                <a:solidFill>
                  <a:schemeClr val="tx1"/>
                </a:solidFill>
              </a:rPr>
              <a:t>     </a:t>
            </a:r>
          </a:p>
          <a:p>
            <a:pPr fontAlgn="base"/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Когда следует предоставлять отзыв об опыте использования теста?</a:t>
            </a:r>
            <a:r>
              <a:rPr lang="ru-RU" dirty="0">
                <a:solidFill>
                  <a:schemeClr val="tx1"/>
                </a:solidFill>
              </a:rPr>
              <a:t>  </a:t>
            </a:r>
          </a:p>
          <a:p>
            <a:pPr lvl="1" fontAlgn="base"/>
            <a:r>
              <a:rPr lang="ru-RU" u="sng" dirty="0">
                <a:solidFill>
                  <a:schemeClr val="tx1"/>
                </a:solidFill>
              </a:rPr>
              <a:t>Незамедлительно</a:t>
            </a:r>
            <a:r>
              <a:rPr lang="ru-RU" dirty="0">
                <a:solidFill>
                  <a:schemeClr val="tx1"/>
                </a:solidFill>
              </a:rPr>
              <a:t> (или в кратчайшие возможные сроки) </a:t>
            </a:r>
          </a:p>
          <a:p>
            <a:pPr lvl="1" fontAlgn="base"/>
            <a:r>
              <a:rPr lang="ru-RU" dirty="0">
                <a:solidFill>
                  <a:schemeClr val="tx1"/>
                </a:solidFill>
              </a:rPr>
              <a:t>Сосредоточьтесь на документировании произошедшего, а не на его анализе  </a:t>
            </a:r>
          </a:p>
          <a:p>
            <a:pPr lvl="1" fontAlgn="base"/>
            <a:r>
              <a:rPr lang="ru-RU" dirty="0">
                <a:solidFill>
                  <a:schemeClr val="tx1"/>
                </a:solidFill>
              </a:rPr>
              <a:t>Возможно, вы не единственный пользователь, у которого возникла такая проблема, и ваши действия предотвратят возможный вред другим людям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5DF84-97D6-A546-F1E9-B236319D77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443C9-F7D8-37AF-5B6F-B920A3D71A20}"/>
              </a:ext>
            </a:extLst>
          </p:cNvPr>
          <p:cNvSpPr txBox="1"/>
          <p:nvPr/>
        </p:nvSpPr>
        <p:spPr>
          <a:xfrm>
            <a:off x="245600" y="5855667"/>
            <a:ext cx="1136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* Более подробные сведения о пострегистрационном надзоре: </a:t>
            </a:r>
            <a:r>
              <a:rPr lang="ru-R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Руководство по пострегистрационному надзору за медицинскими изделиями, в том числе используемыми для диагностики </a:t>
            </a:r>
            <a:r>
              <a:rPr lang="ru-RU" sz="11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ru-RU" sz="11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100" dirty="0" err="1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vitro</a:t>
            </a:r>
            <a:r>
              <a:rPr lang="ru-RU" sz="1100" dirty="0">
                <a:solidFill>
                  <a:schemeClr val="accent1"/>
                </a:solidFill>
              </a:rPr>
              <a:t>. </a:t>
            </a:r>
            <a:r>
              <a:rPr lang="ru-RU" sz="1100" dirty="0"/>
              <a:t>Июнь 2021 г. </a:t>
            </a:r>
          </a:p>
        </p:txBody>
      </p:sp>
      <p:sp>
        <p:nvSpPr>
          <p:cNvPr id="8" name="Google Shape;104;p2">
            <a:extLst>
              <a:ext uri="{FF2B5EF4-FFF2-40B4-BE49-F238E27FC236}">
                <a16:creationId xmlns:a16="http://schemas.microsoft.com/office/drawing/2014/main" id="{AF43EDD6-030D-BD18-D1EA-63A9FD2A488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extLst>
      <p:ext uri="{BB962C8B-B14F-4D97-AF65-F5344CB8AC3E}">
        <p14:creationId xmlns:p14="http://schemas.microsoft.com/office/powerpoint/2010/main" val="193498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81364" cy="1550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258097" y="0"/>
            <a:ext cx="12192000" cy="6858000"/>
          </a:xfrm>
          <a:prstGeom prst="flowChartInputOutput">
            <a:avLst/>
          </a:prstGeom>
          <a:solidFill>
            <a:schemeClr val="accent1"/>
          </a:solidFill>
          <a:ln w="12700" cap="flat" cmpd="sng">
            <a:solidFill>
              <a:srgbClr val="0062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2858589" y="303656"/>
            <a:ext cx="4674326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 sz="4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Главное</a:t>
            </a:r>
          </a:p>
        </p:txBody>
      </p:sp>
      <p:sp>
        <p:nvSpPr>
          <p:cNvPr id="234" name="Google Shape;234;p12"/>
          <p:cNvSpPr txBox="1"/>
          <p:nvPr/>
        </p:nvSpPr>
        <p:spPr>
          <a:xfrm>
            <a:off x="2062418" y="870605"/>
            <a:ext cx="8494676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1"/>
                </a:solidFill>
                <a:sym typeface="Arial"/>
              </a:rPr>
              <a:t>Самодиагностика с использованием </a:t>
            </a:r>
            <a:r>
              <a:rPr lang="ru-RU" sz="1950" dirty="0" err="1">
                <a:solidFill>
                  <a:schemeClr val="bg1"/>
                </a:solidFill>
                <a:sym typeface="Arial"/>
              </a:rPr>
              <a:t>ДЭТ</a:t>
            </a:r>
            <a:r>
              <a:rPr lang="ru-RU" sz="1950" dirty="0">
                <a:solidFill>
                  <a:schemeClr val="bg1"/>
                </a:solidFill>
                <a:sym typeface="Arial"/>
              </a:rPr>
              <a:t> на антигены вируса SARS-CoV-2 должна предоставляться в рамках оказания услуг тестирования для определения вируса SARS-CoV-2.</a:t>
            </a:r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1"/>
                </a:solidFill>
              </a:rPr>
              <a:t>Следует использовать </a:t>
            </a:r>
            <a:r>
              <a:rPr lang="ru-RU" sz="1950" dirty="0" err="1">
                <a:solidFill>
                  <a:schemeClr val="bg1"/>
                </a:solidFill>
              </a:rPr>
              <a:t>ДЭТ</a:t>
            </a:r>
            <a:r>
              <a:rPr lang="ru-RU" sz="1950" dirty="0">
                <a:solidFill>
                  <a:schemeClr val="bg1"/>
                </a:solidFill>
              </a:rPr>
              <a:t> на антигены вируса SARS-CoV-2 надлежащего качества, утвержденные для целей самодиагностики, отвечающие минимальным характеристикам эффективности (чувствительность ≥80% и специфичность ≥97%) и по возможности получившие одобрение ВОЗ для использования в чрезвычайной ситуации (</a:t>
            </a:r>
            <a:r>
              <a:rPr lang="ru-RU" sz="1950" dirty="0" err="1">
                <a:solidFill>
                  <a:schemeClr val="bg1"/>
                </a:solidFill>
              </a:rPr>
              <a:t>EUL</a:t>
            </a:r>
            <a:r>
              <a:rPr lang="ru-RU" sz="1950" dirty="0">
                <a:solidFill>
                  <a:schemeClr val="bg1"/>
                </a:solidFill>
              </a:rPr>
              <a:t>).</a:t>
            </a:r>
          </a:p>
          <a:p>
            <a:pPr marL="342900" lvl="0" indent="-342900">
              <a:lnSpc>
                <a:spcPct val="85000"/>
              </a:lnSpc>
              <a:spcBef>
                <a:spcPts val="600"/>
              </a:spcBef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1"/>
                </a:solidFill>
              </a:rPr>
              <a:t>Самодиагностика всегда должна носить добровольный характер и никогда не проводиться в обязательном порядке или по принуждению; студенты и трудящиеся должны быть освобождены от издержек, связанных с выполнением самодиагностики.</a:t>
            </a:r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r>
              <a:rPr lang="ru-RU" sz="1950" dirty="0">
                <a:solidFill>
                  <a:schemeClr val="bg1"/>
                </a:solidFill>
              </a:rPr>
              <a:t>По мере изменения эпидемиологических характеристик на местах необходимо обнародование адаптированных к обстоятельствам, достоверных, точных, информативных и соответствующих возрастным категориям сведений о самотестировании, а также информацию о мерах, которые необходимо принимать в случае получения положительного или отрицательного результата теста.</a:t>
            </a:r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endParaRPr lang="en-GB" sz="1950"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 panose="020B0604020202020204" pitchFamily="34" charset="0"/>
              <a:buChar char="•"/>
            </a:pPr>
            <a:endParaRPr lang="en-GB" sz="1950" dirty="0">
              <a:solidFill>
                <a:schemeClr val="bg1"/>
              </a:solidFill>
              <a:sym typeface="Arial"/>
            </a:endParaRPr>
          </a:p>
          <a:p>
            <a:pPr marL="469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1950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5" name="Google Shape;104;p2">
            <a:extLst>
              <a:ext uri="{FF2B5EF4-FFF2-40B4-BE49-F238E27FC236}">
                <a16:creationId xmlns:a16="http://schemas.microsoft.com/office/drawing/2014/main" id="{E55A63D7-22EF-1997-F910-688571E158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000" b="1">
                <a:solidFill>
                  <a:srgbClr val="FFFFFF"/>
                </a:solidFill>
              </a:rPr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47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C16B9F-E4DF-0B4D-8F6D-CDAE169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Вопросы?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B6F39-695C-004B-B1C1-C240CDD05D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709DE2-93F8-7E45-91D0-E19ACC3ADA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Цели изучения</a:t>
            </a: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68416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dirty="0">
                <a:solidFill>
                  <a:schemeClr val="tx1"/>
                </a:solidFill>
              </a:rPr>
              <a:t>По окончании </a:t>
            </a:r>
            <a:r>
              <a:rPr lang="ru-RU">
                <a:solidFill>
                  <a:schemeClr val="tx1"/>
                </a:solidFill>
              </a:rPr>
              <a:t>данного модуля </a:t>
            </a:r>
            <a:r>
              <a:rPr lang="ru-RU" dirty="0">
                <a:solidFill>
                  <a:schemeClr val="tx1"/>
                </a:solidFill>
              </a:rPr>
              <a:t>вы будете: </a:t>
            </a:r>
          </a:p>
          <a:p>
            <a:pPr marL="228600" indent="-228600">
              <a:buFont typeface="Arial,Sans-Serif"/>
            </a:pPr>
            <a:r>
              <a:rPr lang="ru-RU" dirty="0">
                <a:solidFill>
                  <a:schemeClr val="tx1"/>
                </a:solidFill>
              </a:rPr>
              <a:t>понимать значение самодиагностики в качестве дополнения к профессиональному тестированию на SARS-CoV-2</a:t>
            </a:r>
          </a:p>
          <a:p>
            <a:pPr marL="2286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>
                <a:solidFill>
                  <a:schemeClr val="tx1"/>
                </a:solidFill>
              </a:rPr>
              <a:t>ознакомлены с перечнем рекомендаций по выполнению самодиагностики с использованием ДЭТ на антигены вируса SARS-CoV-2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>
                <a:solidFill>
                  <a:schemeClr val="tx1"/>
                </a:solidFill>
              </a:rPr>
              <a:t>определять приоритетные группы населения с точки зрения самодиагностики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dirty="0">
                <a:solidFill>
                  <a:schemeClr val="tx1"/>
                </a:solidFill>
              </a:rPr>
              <a:t>знать сроки и порядок самодиагностики и сможете информировать население о них</a:t>
            </a:r>
          </a:p>
          <a:p>
            <a:pPr marL="228600" lvl="0" indent="-228600"/>
            <a:r>
              <a:rPr lang="ru-RU" dirty="0">
                <a:solidFill>
                  <a:schemeClr val="tx1"/>
                </a:solidFill>
              </a:rPr>
              <a:t>осведомлены о мерах, которые следует принять по результатам теста, и сможете информировать население о них.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dirty="0"/>
              <a:t> </a:t>
            </a: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50003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85000"/>
              </a:lnSpc>
            </a:pPr>
            <a:r>
              <a:rPr lang="ru-RU" dirty="0"/>
              <a:t>Самодиагностика с использованием </a:t>
            </a:r>
            <a:r>
              <a:rPr lang="ru-RU" dirty="0" err="1"/>
              <a:t>ДЭТ</a:t>
            </a:r>
            <a:r>
              <a:rPr lang="ru-RU" dirty="0"/>
              <a:t> на антигены вируса SARS-CoV-2:</a:t>
            </a:r>
            <a:br>
              <a:rPr lang="en-US" dirty="0"/>
            </a:br>
            <a:r>
              <a:rPr lang="ru-RU" dirty="0"/>
              <a:t>общие рекомендации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0891" y="1457280"/>
            <a:ext cx="9388880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"/>
              </a:spcBef>
              <a:buClr>
                <a:srgbClr val="0070C0"/>
              </a:buClr>
              <a:buSzPts val="1800"/>
            </a:pPr>
            <a:r>
              <a:rPr lang="ru-RU" dirty="0">
                <a:solidFill>
                  <a:schemeClr val="bg2"/>
                </a:solidFill>
              </a:rPr>
              <a:t>Значение и использование самодиагностики должны определяться конкретными национальными приоритетами, эпидемиологическими характеристиками, доступностью ресурсов, местными обстоятельствами и особенностями системы здравоохранения.</a:t>
            </a:r>
          </a:p>
          <a:p>
            <a:pPr marL="342900" indent="-342900" algn="just">
              <a:lnSpc>
                <a:spcPct val="90000"/>
              </a:lnSpc>
              <a:spcBef>
                <a:spcPts val="100"/>
              </a:spcBef>
              <a:buClr>
                <a:srgbClr val="0070C0"/>
              </a:buClr>
              <a:buSzPts val="1800"/>
            </a:pPr>
            <a:r>
              <a:rPr lang="ru-RU" dirty="0">
                <a:solidFill>
                  <a:schemeClr val="bg2"/>
                </a:solidFill>
              </a:rPr>
              <a:t>Самодиагностика должна предлагаться в составе услуг тестирования на определение вируса SARS-CoV-2 и сопровождаться выполнением профессиональных тестов.</a:t>
            </a:r>
          </a:p>
          <a:p>
            <a:pPr marL="800100" lvl="1" algn="just">
              <a:lnSpc>
                <a:spcPct val="90000"/>
              </a:lnSpc>
              <a:spcBef>
                <a:spcPts val="100"/>
              </a:spcBef>
              <a:buClr>
                <a:srgbClr val="0070C0"/>
              </a:buClr>
            </a:pPr>
            <a:r>
              <a:rPr lang="ru-RU" sz="1800" dirty="0">
                <a:solidFill>
                  <a:schemeClr val="bg2"/>
                </a:solidFill>
              </a:rPr>
              <a:t>Самодиагностика расширяет доступ к тестированию и обеспечивает дополнительные преимущества для отдельных пользователей и населения в целом.</a:t>
            </a:r>
          </a:p>
          <a:p>
            <a:pPr marL="342900" indent="-342900" algn="just">
              <a:lnSpc>
                <a:spcPct val="90000"/>
              </a:lnSpc>
              <a:spcBef>
                <a:spcPts val="100"/>
              </a:spcBef>
              <a:buClr>
                <a:srgbClr val="0070C0"/>
              </a:buClr>
              <a:buSzPts val="1800"/>
            </a:pPr>
            <a:r>
              <a:rPr lang="ru-RU" dirty="0">
                <a:solidFill>
                  <a:schemeClr val="bg2"/>
                </a:solidFill>
              </a:rPr>
              <a:t>Самодиагностика всегда должна носить добровольный характер и никогда не проводиться в обязательном порядке или по принуждению; студенты и трудящиеся должны быть освобождены от издержек, связанных с выполнением самодиагностики.</a:t>
            </a:r>
          </a:p>
          <a:p>
            <a:pPr marL="342900" indent="-342900" algn="just">
              <a:lnSpc>
                <a:spcPct val="90000"/>
              </a:lnSpc>
              <a:spcBef>
                <a:spcPts val="100"/>
              </a:spcBef>
              <a:buClr>
                <a:srgbClr val="0070C0"/>
              </a:buClr>
              <a:buSzPts val="1800"/>
            </a:pPr>
            <a:r>
              <a:rPr lang="ru-RU" dirty="0">
                <a:solidFill>
                  <a:schemeClr val="bg2"/>
                </a:solidFill>
              </a:rPr>
              <a:t>При выполнении самодиагностики должна предоставляться точная и доступная информация, учитывающая возраст целевой аудитории.</a:t>
            </a:r>
          </a:p>
          <a:p>
            <a:pPr marL="0" lvl="0" indent="0" algn="just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A3E4E-4DDE-4CDA-81FA-C09B1EBCD968}"/>
              </a:ext>
            </a:extLst>
          </p:cNvPr>
          <p:cNvSpPr txBox="1"/>
          <p:nvPr/>
        </p:nvSpPr>
        <p:spPr>
          <a:xfrm>
            <a:off x="224118" y="5869959"/>
            <a:ext cx="106142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/>
              <a:t>Применение диагностических экспресс-тестов для выявления антигена вируса SARS-CoV-2 в целях самодиагностики COVID-19. Временные рекомендации. 9 марта 2022 г. Женева. Всемирная организация здравоохранения. </a:t>
            </a:r>
            <a:r>
              <a:rPr lang="ru-RU" sz="1000">
                <a:hlinkClick r:id="rId4"/>
              </a:rPr>
              <a:t>https://apps.who.int/iris/handle/10665/352350</a:t>
            </a:r>
          </a:p>
          <a:p>
            <a:endParaRPr lang="en-GB" sz="1000"/>
          </a:p>
        </p:txBody>
      </p:sp>
      <p:pic>
        <p:nvPicPr>
          <p:cNvPr id="3" name="Graphic 2" descr="Subtitles with solid fill">
            <a:extLst>
              <a:ext uri="{FF2B5EF4-FFF2-40B4-BE49-F238E27FC236}">
                <a16:creationId xmlns:a16="http://schemas.microsoft.com/office/drawing/2014/main" id="{0ED65244-B1FB-8FEA-3AA7-5872174F3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0162" y="3747744"/>
            <a:ext cx="914400" cy="914400"/>
          </a:xfrm>
          <a:prstGeom prst="rect">
            <a:avLst/>
          </a:prstGeom>
        </p:spPr>
      </p:pic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8847408C-1363-0862-C03D-7275B305C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1179" y="2629646"/>
            <a:ext cx="914400" cy="914400"/>
          </a:xfrm>
          <a:prstGeom prst="rect">
            <a:avLst/>
          </a:prstGeom>
        </p:spPr>
      </p:pic>
      <p:pic>
        <p:nvPicPr>
          <p:cNvPr id="10" name="Graphic 9" descr="Schoolhouse with solid fill">
            <a:extLst>
              <a:ext uri="{FF2B5EF4-FFF2-40B4-BE49-F238E27FC236}">
                <a16:creationId xmlns:a16="http://schemas.microsoft.com/office/drawing/2014/main" id="{6CD65E90-4814-B437-4724-598048913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79771" y="1327033"/>
            <a:ext cx="914400" cy="914400"/>
          </a:xfrm>
          <a:prstGeom prst="rect">
            <a:avLst/>
          </a:prstGeom>
        </p:spPr>
      </p:pic>
      <p:pic>
        <p:nvPicPr>
          <p:cNvPr id="12" name="Graphic 11" descr="Test tubes with solid fill">
            <a:extLst>
              <a:ext uri="{FF2B5EF4-FFF2-40B4-BE49-F238E27FC236}">
                <a16:creationId xmlns:a16="http://schemas.microsoft.com/office/drawing/2014/main" id="{C9EEA24B-5CCA-84C8-27B6-02D69D8C83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72029" y="4849286"/>
            <a:ext cx="914400" cy="914400"/>
          </a:xfrm>
          <a:prstGeom prst="rect">
            <a:avLst/>
          </a:prstGeom>
        </p:spPr>
      </p:pic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3D7ACDC5-9994-4637-DA0E-82AB866B107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76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28885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Международные рекомендации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13" name="Google Shape;113;p3"/>
          <p:cNvSpPr txBox="1"/>
          <p:nvPr/>
        </p:nvSpPr>
        <p:spPr>
          <a:xfrm>
            <a:off x="595638" y="1565159"/>
            <a:ext cx="11163679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000" b="0" i="0" u="none" strike="noStrike" cap="none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9 марта 2022 г. ВОЗ опубликовала первые временные рекомендации по применению ДЭТ на антигены вируса SARS-CoV-2 в целях самодиагностики*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endParaRPr lang="en-GB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99EF1-E9F4-84C8-E1EE-0C72F2788EB5}"/>
              </a:ext>
            </a:extLst>
          </p:cNvPr>
          <p:cNvSpPr txBox="1"/>
          <p:nvPr/>
        </p:nvSpPr>
        <p:spPr>
          <a:xfrm>
            <a:off x="327949" y="5595681"/>
            <a:ext cx="11320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Применение диагностических экспресс-тестов для выявления антигена вируса SARS-CoV-2 в целях самодиагностики COVID-19. Временные рекомендации. 9 марта 2022 г. Женева. Всемирная организация здравоохранения. </a:t>
            </a:r>
            <a:r>
              <a:rPr lang="ru-RU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https://apps.who.int/iris/handle/10665/352350</a:t>
            </a:r>
          </a:p>
          <a:p>
            <a:endParaRPr lang="en-GB" dirty="0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7BA7BA4-2624-FBCC-87CD-72ACAB61C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826" y="2462011"/>
            <a:ext cx="6797304" cy="2734064"/>
          </a:xfrm>
          <a:prstGeom prst="rect">
            <a:avLst/>
          </a:prstGeom>
        </p:spPr>
      </p:pic>
      <p:sp>
        <p:nvSpPr>
          <p:cNvPr id="4" name="Google Shape;104;p2">
            <a:extLst>
              <a:ext uri="{FF2B5EF4-FFF2-40B4-BE49-F238E27FC236}">
                <a16:creationId xmlns:a16="http://schemas.microsoft.com/office/drawing/2014/main" id="{5CED50ED-8055-649B-35A5-8DFDC60C481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283707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Выполнение самодиагностики с помощью тестирования на вирус SARS-CoV-2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3354" y="2253476"/>
            <a:ext cx="10990822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Самодиагностика COVID-19 с использованием ДЭТ на антигены вируса SARS-CoV-2 должна использоваться как дополнение к профессиональным тестам.</a:t>
            </a:r>
          </a:p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Ключевое условие – взаимодействие с работниками системы здравоохранения и населением. </a:t>
            </a:r>
          </a:p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Необходимо выбирать доступные ДЭТ на антигены вируса SARS-CoV-2, утвержденные для целей самодиагностики и отвечающие минимальным характеристикам эффективности (чувствительность ≥80% и специфичность ≥97%).</a:t>
            </a:r>
          </a:p>
          <a:p>
            <a:pPr marL="800100" lvl="1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Использование тестов для самодиагностики COVID-19, прошедших процедуру одобрения ВОЗ для использования в чрезвычайной ситуации (EUL).</a:t>
            </a:r>
          </a:p>
          <a:p>
            <a:pPr marL="8001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Предупреждение: не все ДЭТ на антигены вируса SARS-CoV-2 утверждены для проведения самодиагностики.</a:t>
            </a:r>
          </a:p>
          <a:p>
            <a:pPr marL="0" indent="0">
              <a:lnSpc>
                <a:spcPct val="90000"/>
              </a:lnSpc>
              <a:buClr>
                <a:srgbClr val="424242"/>
              </a:buClr>
              <a:buSzPts val="1800"/>
              <a:buNone/>
            </a:pPr>
            <a:endParaRPr lang="en-GB" dirty="0"/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FFDDD260-2979-35A7-5827-21786BB9C65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0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>
            <a:spLocks noGrp="1"/>
          </p:cNvSpPr>
          <p:nvPr>
            <p:ph type="title"/>
          </p:nvPr>
        </p:nvSpPr>
        <p:spPr>
          <a:xfrm>
            <a:off x="838200" y="283707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Выполнение самодиагностики с помощью тестирования на вирус SARS-CoV-2</a:t>
            </a:r>
          </a:p>
        </p:txBody>
      </p:sp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0589" y="1861271"/>
            <a:ext cx="10990822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buSzPts val="1800"/>
              <a:buNone/>
            </a:pPr>
            <a:endParaRPr lang="en-GB" dirty="0">
              <a:solidFill>
                <a:schemeClr val="bg2"/>
              </a:solidFill>
            </a:endParaRPr>
          </a:p>
          <a:p>
            <a:pPr marL="34290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Хранение и применение наборов для самодиагностики COVID-19 в соответствии с инструкцией производителя: температурный режим, тип проб, количества реагентов и проб, время проведения анализа и т. д.</a:t>
            </a:r>
          </a:p>
          <a:p>
            <a:pPr marL="342900" lvl="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Адаптация существующих процедур обеспечения качества для наборов для самодиагностики COVID-19, включая тестирование партий и другие меры пострегистрационного надзора.</a:t>
            </a:r>
          </a:p>
          <a:p>
            <a:pPr marL="342900" lvl="0" indent="-342900">
              <a:lnSpc>
                <a:spcPct val="90000"/>
              </a:lnSpc>
              <a:buSzPts val="1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Национальные программы должны предусматривать регулярный пересмотр значения самодиагностики COVID-19, поскольку по мере продолжения пандемии и эволюции вируса будет необходима корректировка политических мер, касающаяся методов и услуг тестирования на определение вируса SARS-CoV-2, включая самодиагностику COVID-19.</a:t>
            </a:r>
          </a:p>
          <a:p>
            <a:pPr marL="0" indent="0">
              <a:lnSpc>
                <a:spcPct val="90000"/>
              </a:lnSpc>
              <a:buClr>
                <a:schemeClr val="dk1"/>
              </a:buClr>
              <a:buSzPts val="1800"/>
              <a:buNone/>
            </a:pPr>
            <a:endParaRPr lang="en-GB" dirty="0"/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7B21C1C9-5D38-F2F2-E856-B0160BB7C13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675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9F19-744C-F2ED-8EEA-42284B02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514"/>
            <a:ext cx="10515600" cy="942814"/>
          </a:xfrm>
        </p:spPr>
        <p:txBody>
          <a:bodyPr/>
          <a:lstStyle/>
          <a:p>
            <a:r>
              <a:rPr lang="ru-RU"/>
              <a:t>Группы населения, приоритетные с точки зрения самодиагностики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BB566-78D5-5A1F-B7F5-6366F685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92089"/>
            <a:ext cx="10515600" cy="444076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SzPct val="100000"/>
            </a:pPr>
            <a:r>
              <a:rPr lang="ru-RU" dirty="0">
                <a:solidFill>
                  <a:schemeClr val="bg2"/>
                </a:solidFill>
              </a:rPr>
              <a:t>Работники жизненно важных отраслей экономики</a:t>
            </a:r>
          </a:p>
          <a:p>
            <a:pPr marL="342900" indent="-342900">
              <a:lnSpc>
                <a:spcPct val="90000"/>
              </a:lnSpc>
              <a:buSzPct val="100000"/>
            </a:pPr>
            <a:r>
              <a:rPr lang="ru-RU" dirty="0">
                <a:solidFill>
                  <a:schemeClr val="bg2"/>
                </a:solidFill>
              </a:rPr>
              <a:t>Лица, близко контактировавшие с подтвержденными или вероятными </a:t>
            </a:r>
            <a:r>
              <a:rPr lang="ru-RU" dirty="0" err="1">
                <a:solidFill>
                  <a:schemeClr val="bg2"/>
                </a:solidFill>
              </a:rPr>
              <a:t>млучаями</a:t>
            </a:r>
            <a:r>
              <a:rPr lang="ru-RU" dirty="0">
                <a:solidFill>
                  <a:schemeClr val="bg2"/>
                </a:solidFill>
              </a:rPr>
              <a:t> инфицирования SARS-CoV-2</a:t>
            </a:r>
          </a:p>
          <a:p>
            <a:pPr marL="342900" indent="-342900">
              <a:lnSpc>
                <a:spcPct val="90000"/>
              </a:lnSpc>
              <a:buSzPct val="100000"/>
            </a:pPr>
            <a:r>
              <a:rPr lang="ru-RU" dirty="0">
                <a:solidFill>
                  <a:schemeClr val="bg2"/>
                </a:solidFill>
              </a:rPr>
              <a:t>Лица, относящиеся к группе наиболее высокого риска госпитализации или развития тяжелого течения COVID-19 </a:t>
            </a:r>
          </a:p>
          <a:p>
            <a:pPr marL="342900" indent="-342900">
              <a:lnSpc>
                <a:spcPct val="90000"/>
              </a:lnSpc>
              <a:buSzPct val="100000"/>
            </a:pPr>
            <a:r>
              <a:rPr lang="ru-RU" dirty="0">
                <a:solidFill>
                  <a:schemeClr val="bg2"/>
                </a:solidFill>
              </a:rPr>
              <a:t>Лица, сталкивающиеся с серьезными сложностями при попытках получить доступ к услугам тестирования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9DC28-E344-D1D9-3EE0-F220AEB56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5421D-7C23-4D39-DDCC-BA285192E53F}"/>
              </a:ext>
            </a:extLst>
          </p:cNvPr>
          <p:cNvSpPr txBox="1"/>
          <p:nvPr/>
        </p:nvSpPr>
        <p:spPr>
          <a:xfrm>
            <a:off x="1170091" y="3831831"/>
            <a:ext cx="4664941" cy="24304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>
                <a:solidFill>
                  <a:schemeClr val="bg1"/>
                </a:solidFill>
              </a:rPr>
              <a:t>В настоящее время </a:t>
            </a:r>
            <a:r>
              <a:rPr lang="ru-RU" sz="2000" b="1" dirty="0">
                <a:solidFill>
                  <a:schemeClr val="bg1"/>
                </a:solidFill>
              </a:rPr>
              <a:t>НЕ</a:t>
            </a:r>
            <a:r>
              <a:rPr lang="ru-RU" sz="2000" dirty="0">
                <a:solidFill>
                  <a:schemeClr val="bg1"/>
                </a:solidFill>
              </a:rPr>
              <a:t> рекомендуется широкомасштабное/регулярное тестирование лиц, не имеющих симптомов инфекции, c наличием или отсутствием достоверно установленного контакта c источником инфекции.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EEEDD-D870-700F-7018-63BA9186E3C0}"/>
              </a:ext>
            </a:extLst>
          </p:cNvPr>
          <p:cNvSpPr txBox="1"/>
          <p:nvPr/>
        </p:nvSpPr>
        <p:spPr>
          <a:xfrm>
            <a:off x="5975901" y="3815494"/>
            <a:ext cx="4664941" cy="24468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>
                <a:solidFill>
                  <a:schemeClr val="bg1"/>
                </a:solidFill>
              </a:rPr>
              <a:t>Люди могут принимать решение о проведении теста для самодиагностики с целью дополнительно удостовериться в отсутствии у них инфекции, вызванной вирусом SARS-CoV-2 (например, для участия в коллективных и общественных мероприятиях и т. д.).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Google Shape;104;p2">
            <a:extLst>
              <a:ext uri="{FF2B5EF4-FFF2-40B4-BE49-F238E27FC236}">
                <a16:creationId xmlns:a16="http://schemas.microsoft.com/office/drawing/2014/main" id="{1F724B8C-B88D-FBAB-937C-9BE59D91A5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/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extLst>
      <p:ext uri="{BB962C8B-B14F-4D97-AF65-F5344CB8AC3E}">
        <p14:creationId xmlns:p14="http://schemas.microsoft.com/office/powerpoint/2010/main" val="422060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-US" smtClean="0">
                <a:solidFill>
                  <a:srgbClr val="424242"/>
                </a:solidFill>
              </a:rPr>
              <a:pPr/>
              <a:t>9</a:t>
            </a:fld>
            <a:endParaRPr lang="en-US">
              <a:solidFill>
                <a:srgbClr val="424242"/>
              </a:solidFill>
            </a:endParaRPr>
          </a:p>
        </p:txBody>
      </p:sp>
      <p:sp>
        <p:nvSpPr>
          <p:cNvPr id="14" name="Google Shape;124;p4">
            <a:extLst>
              <a:ext uri="{FF2B5EF4-FFF2-40B4-BE49-F238E27FC236}">
                <a16:creationId xmlns:a16="http://schemas.microsoft.com/office/drawing/2014/main" id="{6F5B379C-3A06-416C-B290-0EEDE6793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5285" y="1384497"/>
            <a:ext cx="10990822" cy="23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Диагностика: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в условиях продолжающейся передачи инфекции среди населения, а также для использования лицами с симптомами инфекции или лицами, которые недавно контактировали с источником инфекции, вызванной вирусом SARS-CoV-2</a:t>
            </a:r>
          </a:p>
          <a:p>
            <a:pPr marL="800100" lvl="1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продолжение интенсивной циркуляции инфекции среди населения</a:t>
            </a:r>
          </a:p>
          <a:p>
            <a:pPr marL="800100" lvl="1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тестирование лиц с симптомами заболевания, которые наблюдаются 7 и более дней </a:t>
            </a:r>
          </a:p>
          <a:p>
            <a:pPr marL="800100" lvl="1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тестирование лиц без симптомов инфекции с недавним опытом контакта с источником инфекции (например, лица, близко контактировавшие с заболевшими, а также работники здравоохранения и служб ухода) </a:t>
            </a:r>
          </a:p>
          <a:p>
            <a:pPr marL="800100" lvl="1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тестирование для выявления предполагаемых вспышек заболевания и реагирования на них.</a:t>
            </a:r>
          </a:p>
          <a:p>
            <a:pPr marL="457200" lvl="1" indent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en-GB" dirty="0"/>
          </a:p>
          <a:p>
            <a:pPr marL="342900" lvl="0" indent="-342900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Скрининг: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/>
              <a:t>независимо от уровня распространения инфекции среди населения:</a:t>
            </a:r>
          </a:p>
          <a:p>
            <a:pPr marL="800100" lvl="1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тестирование лиц без симптомов инфекции с наличием или отсутствием достоверно установленного контакта с источником инфекции, которым необходимо дополнительно удостовериться в отсутствии инфекции, вызванной вирусом SARS-CoV-2 </a:t>
            </a:r>
          </a:p>
          <a:p>
            <a:pPr marL="800100" lvl="1">
              <a:lnSpc>
                <a:spcPct val="8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ru-RU" dirty="0"/>
              <a:t>при использовании в целях скрининга отрицательный результат самотестирования позволяет допустить участие в каких-либо видах деятельности, например, коллективных мероприятиях или собраниях в закрытом помещении, тогда как при положительном результате может быть рассмотрена возможность контрольного тестирования.</a:t>
            </a:r>
          </a:p>
        </p:txBody>
      </p:sp>
      <p:sp>
        <p:nvSpPr>
          <p:cNvPr id="8" name="Google Shape;160;p5">
            <a:extLst>
              <a:ext uri="{FF2B5EF4-FFF2-40B4-BE49-F238E27FC236}">
                <a16:creationId xmlns:a16="http://schemas.microsoft.com/office/drawing/2014/main" id="{9C72851A-403F-BB8C-3C23-F8C551F5E0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ru-RU"/>
              <a:t>Самодиагностика с помощью тестирования на вирус SARS-CoV-2</a:t>
            </a:r>
          </a:p>
        </p:txBody>
      </p:sp>
      <p:sp>
        <p:nvSpPr>
          <p:cNvPr id="3" name="Google Shape;104;p2">
            <a:extLst>
              <a:ext uri="{FF2B5EF4-FFF2-40B4-BE49-F238E27FC236}">
                <a16:creationId xmlns:a16="http://schemas.microsoft.com/office/drawing/2014/main" id="{C817B165-2AEF-EF64-C8A6-70F38D25C2B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838200" y="6338421"/>
            <a:ext cx="7646894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>
                <a:solidFill>
                  <a:srgbClr val="FFFFFF"/>
                </a:solidFill>
              </a:rPr>
              <a:t>Курс «Диагностический экспресс-тест на антигены вируса SARS-CoV-2» v3.0 | Использование ДЭТ на антигены вируса SARS-CoV-2 для самодиагностики COVID-19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897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F18066C03F5499150099924B49185" ma:contentTypeVersion="13" ma:contentTypeDescription="Create a new document." ma:contentTypeScope="" ma:versionID="2315772953c8bd93a8996c238dcba93d">
  <xsd:schema xmlns:xsd="http://www.w3.org/2001/XMLSchema" xmlns:xs="http://www.w3.org/2001/XMLSchema" xmlns:p="http://schemas.microsoft.com/office/2006/metadata/properties" xmlns:ns2="759e0dc5-5fc7-4b1a-9988-0ec5a3af862d" xmlns:ns3="450f158c-397a-4a9d-b005-a44c92e0fccb" targetNamespace="http://schemas.microsoft.com/office/2006/metadata/properties" ma:root="true" ma:fieldsID="5d6c42228201fd9bf3b58f2a45ac1aa4" ns2:_="" ns3:_="">
    <xsd:import namespace="759e0dc5-5fc7-4b1a-9988-0ec5a3af862d"/>
    <xsd:import namespace="450f158c-397a-4a9d-b005-a44c92e0f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e0dc5-5fc7-4b1a-9988-0ec5a3af8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158c-397a-4a9d-b005-a44c92e0fcc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0f158c-397a-4a9d-b005-a44c92e0fccb">
      <UserInfo>
        <DisplayName>BARNADAS, Céline</DisplayName>
        <AccountId>27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E6A0F8-F1CB-41E0-921E-03FCC6B7BB03}">
  <ds:schemaRefs>
    <ds:schemaRef ds:uri="450f158c-397a-4a9d-b005-a44c92e0fccb"/>
    <ds:schemaRef ds:uri="759e0dc5-5fc7-4b1a-9988-0ec5a3af86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B9635E-1B7C-43A9-8B05-B2A007CE2875}">
  <ds:schemaRefs>
    <ds:schemaRef ds:uri="http://purl.org/dc/elements/1.1/"/>
    <ds:schemaRef ds:uri="450f158c-397a-4a9d-b005-a44c92e0fccb"/>
    <ds:schemaRef ds:uri="http://schemas.microsoft.com/office/2006/documentManagement/types"/>
    <ds:schemaRef ds:uri="759e0dc5-5fc7-4b1a-9988-0ec5a3af862d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CCF077F-73A2-4548-ABB8-B115369DC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3302</Words>
  <Application>Microsoft Office PowerPoint</Application>
  <PresentationFormat>Widescreen</PresentationFormat>
  <Paragraphs>218</Paragraphs>
  <Slides>22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Arial,Sans-Serif</vt:lpstr>
      <vt:lpstr>Calibri</vt:lpstr>
      <vt:lpstr>Office Theme</vt:lpstr>
      <vt:lpstr>1_Office Theme</vt:lpstr>
      <vt:lpstr>S1</vt:lpstr>
      <vt:lpstr>Ограничение ответственности</vt:lpstr>
      <vt:lpstr>Цели изучения</vt:lpstr>
      <vt:lpstr>Самодиагностика с использованием ДЭТ на антигены вируса SARS-CoV-2: общие рекомендации</vt:lpstr>
      <vt:lpstr>Международные рекомендации</vt:lpstr>
      <vt:lpstr>Выполнение самодиагностики с помощью тестирования на вирус SARS-CoV-2</vt:lpstr>
      <vt:lpstr>Выполнение самодиагностики с помощью тестирования на вирус SARS-CoV-2</vt:lpstr>
      <vt:lpstr>Группы населения, приоритетные с точки зрения самодиагностики</vt:lpstr>
      <vt:lpstr>Самодиагностика с помощью тестирования на вирус SARS-CoV-2</vt:lpstr>
      <vt:lpstr>Самодиагностика может способствовать постановке диагноза</vt:lpstr>
      <vt:lpstr>Самодиагностика может способствовать скринингу </vt:lpstr>
      <vt:lpstr>Почему в целом следует предлагать проведение самодиагностики?</vt:lpstr>
      <vt:lpstr>Основные сведения для работников системы здравоохранения (1)</vt:lpstr>
      <vt:lpstr>Основные сведения для работников системы здравоохранения (2)</vt:lpstr>
      <vt:lpstr>Основные сведения для пользователей (1)* </vt:lpstr>
      <vt:lpstr>Основные сведения для пользователей (1)*  Когда и как использовать тесты для самодиагностики SARS-CoV-2</vt:lpstr>
      <vt:lpstr>Основные сведения для пользователей (1)*  Результат теста и дальнейшие меры</vt:lpstr>
      <vt:lpstr>Важность правильной интерпретации результатов теста</vt:lpstr>
      <vt:lpstr>Отработка на практике</vt:lpstr>
      <vt:lpstr>Пострегистрационный надзор*</vt:lpstr>
      <vt:lpstr>PowerPoint Presentation</vt:lpstr>
      <vt:lpstr>Вопросы?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</dc:title>
  <dc:creator>JOHN ROSS PAPA</dc:creator>
  <cp:lastModifiedBy>natacha milhano</cp:lastModifiedBy>
  <cp:revision>105</cp:revision>
  <dcterms:created xsi:type="dcterms:W3CDTF">2020-10-08T10:02:18Z</dcterms:created>
  <dcterms:modified xsi:type="dcterms:W3CDTF">2022-09-06T17:18:49Z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DE4A125E-6A51-4914-9CAB-2C3A6913DC93</vt:lpwstr>
  </property>
  <property fmtid="{D5CDD505-2E9C-101B-9397-08002B2CF9AE}" pid="4" name="ArticulatePath">
    <vt:lpwstr>https://worldhealthorg-my.sharepoint.com/personal/traorez_who_int/Documents/Track changes_EN/3_SARS-CoV-2 RDT OpenWHO_03_Strategies_v1.0</vt:lpwstr>
  </property>
</Properties>
</file>