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2"/>
    <p:sldMasterId id="2147483834" r:id="rId3"/>
    <p:sldMasterId id="2147483653" r:id="rId4"/>
  </p:sldMasterIdLst>
  <p:notesMasterIdLst>
    <p:notesMasterId r:id="rId51"/>
  </p:notesMasterIdLst>
  <p:handoutMasterIdLst>
    <p:handoutMasterId r:id="rId52"/>
  </p:handoutMasterIdLst>
  <p:sldIdLst>
    <p:sldId id="327" r:id="rId5"/>
    <p:sldId id="319" r:id="rId6"/>
    <p:sldId id="438" r:id="rId7"/>
    <p:sldId id="335" r:id="rId8"/>
    <p:sldId id="336" r:id="rId9"/>
    <p:sldId id="337" r:id="rId10"/>
    <p:sldId id="258" r:id="rId11"/>
    <p:sldId id="338" r:id="rId12"/>
    <p:sldId id="340" r:id="rId13"/>
    <p:sldId id="333" r:id="rId14"/>
    <p:sldId id="343" r:id="rId15"/>
    <p:sldId id="344" r:id="rId16"/>
    <p:sldId id="345" r:id="rId17"/>
    <p:sldId id="346" r:id="rId18"/>
    <p:sldId id="433" r:id="rId19"/>
    <p:sldId id="347" r:id="rId20"/>
    <p:sldId id="341" r:id="rId21"/>
    <p:sldId id="351" r:id="rId22"/>
    <p:sldId id="352" r:id="rId23"/>
    <p:sldId id="353" r:id="rId24"/>
    <p:sldId id="354" r:id="rId25"/>
    <p:sldId id="355" r:id="rId26"/>
    <p:sldId id="356" r:id="rId27"/>
    <p:sldId id="357" r:id="rId28"/>
    <p:sldId id="358" r:id="rId29"/>
    <p:sldId id="360" r:id="rId30"/>
    <p:sldId id="434" r:id="rId31"/>
    <p:sldId id="364" r:id="rId32"/>
    <p:sldId id="365" r:id="rId33"/>
    <p:sldId id="366" r:id="rId34"/>
    <p:sldId id="367" r:id="rId35"/>
    <p:sldId id="368" r:id="rId36"/>
    <p:sldId id="370" r:id="rId37"/>
    <p:sldId id="371" r:id="rId38"/>
    <p:sldId id="385" r:id="rId39"/>
    <p:sldId id="386" r:id="rId40"/>
    <p:sldId id="383" r:id="rId41"/>
    <p:sldId id="377" r:id="rId42"/>
    <p:sldId id="387" r:id="rId43"/>
    <p:sldId id="388" r:id="rId44"/>
    <p:sldId id="430" r:id="rId45"/>
    <p:sldId id="435" r:id="rId46"/>
    <p:sldId id="428" r:id="rId47"/>
    <p:sldId id="429" r:id="rId48"/>
    <p:sldId id="436" r:id="rId49"/>
    <p:sldId id="437" r:id="rId50"/>
  </p:sldIdLst>
  <p:sldSz cx="9144000" cy="6858000" type="screen4x3"/>
  <p:notesSz cx="6797675" cy="99266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DC User" initials="CU" lastIdx="3" clrIdx="0"/>
  <p:cmAuthor id="2" name="Nora Hellman" initials="NH" lastIdx="3" clrIdx="1">
    <p:extLst>
      <p:ext uri="{19B8F6BF-5375-455C-9EA6-DF929625EA0E}">
        <p15:presenceInfo xmlns:p15="http://schemas.microsoft.com/office/powerpoint/2012/main" userId="7bcf6808-f444-479a-bd94-67fa26adff87" providerId="Windows Live"/>
      </p:ext>
    </p:extLst>
  </p:cmAuthor>
  <p:cmAuthor id="3" name="Neatherlin, John" initials="NJ" lastIdx="21" clrIdx="2">
    <p:extLst>
      <p:ext uri="{19B8F6BF-5375-455C-9EA6-DF929625EA0E}">
        <p15:presenceInfo xmlns:p15="http://schemas.microsoft.com/office/powerpoint/2012/main" userId="S-1-5-21-1650804671-166536148-112937823-464538" providerId="AD"/>
      </p:ext>
    </p:extLst>
  </p:cmAuthor>
  <p:cmAuthor id="4" name="nmq1" initials="nmq1" lastIdx="20" clrIdx="3">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65" autoAdjust="0"/>
    <p:restoredTop sz="77261" autoAdjust="0"/>
  </p:normalViewPr>
  <p:slideViewPr>
    <p:cSldViewPr>
      <p:cViewPr varScale="1">
        <p:scale>
          <a:sx n="80" d="100"/>
          <a:sy n="80" d="100"/>
        </p:scale>
        <p:origin x="91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256"/>
    </p:cViewPr>
  </p:sorterViewPr>
  <p:notesViewPr>
    <p:cSldViewPr>
      <p:cViewPr varScale="1">
        <p:scale>
          <a:sx n="49" d="100"/>
          <a:sy n="49" d="100"/>
        </p:scale>
        <p:origin x="-2022" y="-102"/>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8"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slideMaster" Target="slideMasters/slideMaster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spPr>
            <a:solidFill>
              <a:srgbClr val="99FF99"/>
            </a:solidFill>
            <a:ln>
              <a:solidFill>
                <a:schemeClr val="tx1"/>
              </a:solidFill>
            </a:ln>
            <a:effectLst/>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Sheet1!$B$2:$B$12</c:f>
              <c:numCache>
                <c:formatCode>General</c:formatCode>
                <c:ptCount val="11"/>
                <c:pt idx="0">
                  <c:v>1</c:v>
                </c:pt>
                <c:pt idx="1">
                  <c:v>0</c:v>
                </c:pt>
                <c:pt idx="2">
                  <c:v>2</c:v>
                </c:pt>
                <c:pt idx="3">
                  <c:v>0</c:v>
                </c:pt>
                <c:pt idx="4">
                  <c:v>1</c:v>
                </c:pt>
                <c:pt idx="5">
                  <c:v>0</c:v>
                </c:pt>
                <c:pt idx="6">
                  <c:v>1</c:v>
                </c:pt>
                <c:pt idx="7">
                  <c:v>0</c:v>
                </c:pt>
                <c:pt idx="8">
                  <c:v>2</c:v>
                </c:pt>
                <c:pt idx="9">
                  <c:v>5</c:v>
                </c:pt>
                <c:pt idx="10">
                  <c:v>8</c:v>
                </c:pt>
              </c:numCache>
            </c:numRef>
          </c:val>
          <c:extLst>
            <c:ext xmlns:c16="http://schemas.microsoft.com/office/drawing/2014/chart" uri="{C3380CC4-5D6E-409C-BE32-E72D297353CC}">
              <c16:uniqueId val="{00000000-D486-4645-87A5-EA582D20796D}"/>
            </c:ext>
          </c:extLst>
        </c:ser>
        <c:dLbls>
          <c:showLegendKey val="0"/>
          <c:showVal val="0"/>
          <c:showCatName val="0"/>
          <c:showSerName val="0"/>
          <c:showPercent val="0"/>
          <c:showBubbleSize val="0"/>
        </c:dLbls>
        <c:gapWidth val="0"/>
        <c:overlap val="100"/>
        <c:axId val="211981872"/>
        <c:axId val="211982264"/>
      </c:barChart>
      <c:catAx>
        <c:axId val="211981872"/>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dirty="0">
                    <a:solidFill>
                      <a:schemeClr val="tx1"/>
                    </a:solidFill>
                  </a:rPr>
                  <a:t>Epidemiologic Week</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1982264"/>
        <c:crosses val="autoZero"/>
        <c:auto val="1"/>
        <c:lblAlgn val="ctr"/>
        <c:lblOffset val="100"/>
        <c:noMultiLvlLbl val="0"/>
      </c:catAx>
      <c:valAx>
        <c:axId val="211982264"/>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800" b="0" i="0" u="none" strike="noStrike" kern="1200" baseline="0">
                    <a:solidFill>
                      <a:schemeClr val="tx1"/>
                    </a:solidFill>
                    <a:latin typeface="+mn-lt"/>
                    <a:ea typeface="+mn-ea"/>
                    <a:cs typeface="+mn-cs"/>
                  </a:defRPr>
                </a:pPr>
                <a:r>
                  <a:rPr lang="en-US" baseline="0" dirty="0">
                    <a:solidFill>
                      <a:schemeClr val="tx1"/>
                    </a:solidFill>
                  </a:rPr>
                  <a:t>Number of Cases</a:t>
                </a:r>
              </a:p>
            </c:rich>
          </c:tx>
          <c:layout>
            <c:manualLayout>
              <c:xMode val="edge"/>
              <c:yMode val="edge"/>
              <c:x val="9.46969696969697E-3"/>
              <c:y val="0.20770171089724901"/>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1981872"/>
        <c:crosses val="autoZero"/>
        <c:crossBetween val="between"/>
      </c:valAx>
      <c:spPr>
        <a:noFill/>
        <a:ln>
          <a:noFill/>
        </a:ln>
        <a:effectLst/>
      </c:spPr>
    </c:plotArea>
    <c:plotVisOnly val="1"/>
    <c:dispBlanksAs val="gap"/>
    <c:showDLblsOverMax val="0"/>
  </c:chart>
  <c:spPr>
    <a:noFill/>
    <a:ln>
      <a:noFill/>
    </a:ln>
    <a:effectLst/>
  </c:spPr>
  <c:txPr>
    <a:bodyPr/>
    <a:lstStyle/>
    <a:p>
      <a:pPr>
        <a:defRPr sz="1800" baseline="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D820-F44F-8DD9-70AD5B289881}"/>
            </c:ext>
          </c:extLst>
        </c:ser>
        <c:dLbls>
          <c:showLegendKey val="0"/>
          <c:showVal val="0"/>
          <c:showCatName val="0"/>
          <c:showSerName val="0"/>
          <c:showPercent val="0"/>
          <c:showBubbleSize val="0"/>
        </c:dLbls>
        <c:gapWidth val="0"/>
        <c:overlap val="100"/>
        <c:axId val="219406728"/>
        <c:axId val="219407120"/>
      </c:barChart>
      <c:catAx>
        <c:axId val="21940672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9407120"/>
        <c:crosses val="autoZero"/>
        <c:auto val="1"/>
        <c:lblAlgn val="ctr"/>
        <c:lblOffset val="100"/>
        <c:tickLblSkip val="2"/>
        <c:noMultiLvlLbl val="0"/>
      </c:catAx>
      <c:valAx>
        <c:axId val="219407120"/>
        <c:scaling>
          <c:orientation val="minMax"/>
          <c:max val="1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9406728"/>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chemeClr val="accent1"/>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1</c:v>
                </c:pt>
                <c:pt idx="13">
                  <c:v>2</c:v>
                </c:pt>
                <c:pt idx="14">
                  <c:v>3</c:v>
                </c:pt>
                <c:pt idx="15">
                  <c:v>4</c:v>
                </c:pt>
                <c:pt idx="16">
                  <c:v>2</c:v>
                </c:pt>
                <c:pt idx="17">
                  <c:v>0</c:v>
                </c:pt>
                <c:pt idx="18">
                  <c:v>1</c:v>
                </c:pt>
                <c:pt idx="19">
                  <c:v>0</c:v>
                </c:pt>
                <c:pt idx="20">
                  <c:v>0</c:v>
                </c:pt>
                <c:pt idx="21">
                  <c:v>0</c:v>
                </c:pt>
                <c:pt idx="22">
                  <c:v>0</c:v>
                </c:pt>
                <c:pt idx="23">
                  <c:v>1</c:v>
                </c:pt>
                <c:pt idx="24">
                  <c:v>0</c:v>
                </c:pt>
                <c:pt idx="25">
                  <c:v>0</c:v>
                </c:pt>
              </c:numCache>
            </c:numRef>
          </c:val>
          <c:extLst>
            <c:ext xmlns:c16="http://schemas.microsoft.com/office/drawing/2014/chart" uri="{C3380CC4-5D6E-409C-BE32-E72D297353CC}">
              <c16:uniqueId val="{00000000-0B0B-3F4D-B005-4A7FE557099E}"/>
            </c:ext>
          </c:extLst>
        </c:ser>
        <c:dLbls>
          <c:showLegendKey val="0"/>
          <c:showVal val="0"/>
          <c:showCatName val="0"/>
          <c:showSerName val="0"/>
          <c:showPercent val="0"/>
          <c:showBubbleSize val="0"/>
        </c:dLbls>
        <c:gapWidth val="0"/>
        <c:overlap val="100"/>
        <c:axId val="219407904"/>
        <c:axId val="219408296"/>
      </c:barChart>
      <c:catAx>
        <c:axId val="21940790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October 2015</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9408296"/>
        <c:crosses val="autoZero"/>
        <c:auto val="1"/>
        <c:lblAlgn val="ctr"/>
        <c:lblOffset val="100"/>
        <c:tickLblSkip val="2"/>
        <c:noMultiLvlLbl val="0"/>
      </c:catAx>
      <c:valAx>
        <c:axId val="219408296"/>
        <c:scaling>
          <c:orientation val="minMax"/>
          <c:max val="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940790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308F-B843-B750-3C12FD27C629}"/>
            </c:ext>
          </c:extLst>
        </c:ser>
        <c:dLbls>
          <c:showLegendKey val="0"/>
          <c:showVal val="0"/>
          <c:showCatName val="0"/>
          <c:showSerName val="0"/>
          <c:showPercent val="0"/>
          <c:showBubbleSize val="0"/>
        </c:dLbls>
        <c:gapWidth val="0"/>
        <c:overlap val="100"/>
        <c:axId val="219158104"/>
        <c:axId val="219158496"/>
      </c:barChart>
      <c:catAx>
        <c:axId val="21915810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October 2015</a:t>
                </a:r>
              </a:p>
              <a:p>
                <a:pPr>
                  <a:defRPr/>
                </a:pPr>
                <a:r>
                  <a:rPr lang="en-US" sz="1800" b="1" dirty="0">
                    <a:solidFill>
                      <a:schemeClr val="tx1"/>
                    </a:solidFill>
                  </a:rPr>
                  <a:t>Date of Onset</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9158496"/>
        <c:crosses val="autoZero"/>
        <c:auto val="1"/>
        <c:lblAlgn val="ctr"/>
        <c:lblOffset val="100"/>
        <c:tickLblSkip val="2"/>
        <c:noMultiLvlLbl val="0"/>
      </c:catAx>
      <c:valAx>
        <c:axId val="219158496"/>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dirty="0">
                    <a:solidFill>
                      <a:schemeClr val="tx1"/>
                    </a:solidFill>
                  </a:rPr>
                  <a:t>Number of Cases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915810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74C54D-029E-4FC0-B1A5-2E3ADD22E045}" type="doc">
      <dgm:prSet loTypeId="urn:microsoft.com/office/officeart/2005/8/layout/hProcess9" loCatId="process" qsTypeId="urn:microsoft.com/office/officeart/2005/8/quickstyle/3d2" qsCatId="3D" csTypeId="urn:microsoft.com/office/officeart/2005/8/colors/accent1_2" csCatId="accent1" phldr="1"/>
      <dgm:spPr/>
      <dgm:t>
        <a:bodyPr/>
        <a:lstStyle/>
        <a:p>
          <a:endParaRPr lang="en-US"/>
        </a:p>
      </dgm:t>
    </dgm:pt>
    <dgm:pt modelId="{E2F67BDE-546C-4BB4-A3C9-561C382BCBF0}">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gm:t>
    </dgm:pt>
    <dgm:pt modelId="{D8232E13-CA80-4A97-96D3-CC5F71B77D5E}" type="parTrans" cxnId="{0FEF8D3E-67B8-43BE-8982-63125A52E6C8}">
      <dgm:prSet/>
      <dgm:spPr/>
      <dgm:t>
        <a:bodyPr/>
        <a:lstStyle/>
        <a:p>
          <a:endParaRPr lang="en-US"/>
        </a:p>
      </dgm:t>
    </dgm:pt>
    <dgm:pt modelId="{38F1F62B-30FC-4ADF-8E6F-AD2736F3D456}" type="sibTrans" cxnId="{0FEF8D3E-67B8-43BE-8982-63125A52E6C8}">
      <dgm:prSet/>
      <dgm:spPr/>
      <dgm:t>
        <a:bodyPr/>
        <a:lstStyle/>
        <a:p>
          <a:endParaRPr lang="en-US"/>
        </a:p>
      </dgm:t>
    </dgm:pt>
    <dgm:pt modelId="{E0A14C8B-811B-48C6-82A5-CE358EBDE171}">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gm:t>
    </dgm:pt>
    <dgm:pt modelId="{CF0E9D08-99FC-4509-880E-1102E4309AD0}" type="parTrans" cxnId="{F2F714CB-A789-46A3-ADA0-C7E15D2D7F8A}">
      <dgm:prSet/>
      <dgm:spPr/>
      <dgm:t>
        <a:bodyPr/>
        <a:lstStyle/>
        <a:p>
          <a:endParaRPr lang="en-US"/>
        </a:p>
      </dgm:t>
    </dgm:pt>
    <dgm:pt modelId="{C772520F-B360-42D8-AE4E-8E515639EB6E}" type="sibTrans" cxnId="{F2F714CB-A789-46A3-ADA0-C7E15D2D7F8A}">
      <dgm:prSet/>
      <dgm:spPr/>
      <dgm:t>
        <a:bodyPr/>
        <a:lstStyle/>
        <a:p>
          <a:endParaRPr lang="en-US"/>
        </a:p>
      </dgm:t>
    </dgm:pt>
    <dgm:pt modelId="{CB6334F3-F673-4AC3-ACB2-99DEB0EDB615}">
      <dgm:prSet phldrT="[Text]"/>
      <dgm:spPr>
        <a:solidFill>
          <a:schemeClr val="accent1"/>
        </a:solidFill>
      </dgm:spPr>
      <dgm:t>
        <a:bodyPr/>
        <a:lstStyle/>
        <a:p>
          <a:r>
            <a:rPr lang="en-US" dirty="0"/>
            <a:t>Descriptive</a:t>
          </a:r>
        </a:p>
      </dgm:t>
    </dgm:pt>
    <dgm:pt modelId="{18B4628A-FB33-4E79-A589-27AC9C85D5B5}" type="parTrans" cxnId="{4238C469-68F9-45E4-8FB2-2890EEB2CD11}">
      <dgm:prSet/>
      <dgm:spPr/>
      <dgm:t>
        <a:bodyPr/>
        <a:lstStyle/>
        <a:p>
          <a:endParaRPr lang="en-US"/>
        </a:p>
      </dgm:t>
    </dgm:pt>
    <dgm:pt modelId="{ADC66D2F-3270-41DA-8BFD-49D7C1323D29}" type="sibTrans" cxnId="{4238C469-68F9-45E4-8FB2-2890EEB2CD11}">
      <dgm:prSet/>
      <dgm:spPr/>
      <dgm:t>
        <a:bodyPr/>
        <a:lstStyle/>
        <a:p>
          <a:endParaRPr lang="en-US"/>
        </a:p>
      </dgm:t>
    </dgm:pt>
    <dgm:pt modelId="{61BBBC47-F2B6-4D29-A18A-C804456CBC53}" type="pres">
      <dgm:prSet presAssocID="{C674C54D-029E-4FC0-B1A5-2E3ADD22E045}" presName="CompostProcess" presStyleCnt="0">
        <dgm:presLayoutVars>
          <dgm:dir/>
          <dgm:resizeHandles val="exact"/>
        </dgm:presLayoutVars>
      </dgm:prSet>
      <dgm:spPr/>
    </dgm:pt>
    <dgm:pt modelId="{560C8704-87A3-4EE1-B394-E2FA8B266060}" type="pres">
      <dgm:prSet presAssocID="{C674C54D-029E-4FC0-B1A5-2E3ADD22E045}" presName="arrow" presStyleLbl="bgShp" presStyleIdx="0" presStyleCnt="1"/>
      <dgm:spPr>
        <a:solidFill>
          <a:srgbClr val="339933">
            <a:alpha val="13000"/>
          </a:srgbClr>
        </a:solidFill>
      </dgm:spPr>
    </dgm:pt>
    <dgm:pt modelId="{556DE406-5571-4D1D-AB5D-08D750850244}" type="pres">
      <dgm:prSet presAssocID="{C674C54D-029E-4FC0-B1A5-2E3ADD22E045}" presName="linearProcess" presStyleCnt="0"/>
      <dgm:spPr/>
    </dgm:pt>
    <dgm:pt modelId="{EF1AD65C-FE85-4493-9303-3F22B5C24748}" type="pres">
      <dgm:prSet presAssocID="{CB6334F3-F673-4AC3-ACB2-99DEB0EDB615}" presName="textNode" presStyleLbl="node1" presStyleIdx="0" presStyleCnt="3">
        <dgm:presLayoutVars>
          <dgm:bulletEnabled val="1"/>
        </dgm:presLayoutVars>
      </dgm:prSet>
      <dgm:spPr/>
    </dgm:pt>
    <dgm:pt modelId="{8CDCBF3A-251A-4A13-9858-09DF3AF43DE7}" type="pres">
      <dgm:prSet presAssocID="{ADC66D2F-3270-41DA-8BFD-49D7C1323D29}" presName="sibTrans" presStyleCnt="0"/>
      <dgm:spPr/>
    </dgm:pt>
    <dgm:pt modelId="{8347B1CA-3CE6-4DEE-A907-64C6A773D7E0}" type="pres">
      <dgm:prSet presAssocID="{E2F67BDE-546C-4BB4-A3C9-561C382BCBF0}" presName="textNode" presStyleLbl="node1" presStyleIdx="1" presStyleCnt="3">
        <dgm:presLayoutVars>
          <dgm:bulletEnabled val="1"/>
        </dgm:presLayoutVars>
      </dgm:prSet>
      <dgm:spPr>
        <a:xfrm>
          <a:off x="2880657" y="1303019"/>
          <a:ext cx="2641321" cy="1737359"/>
        </a:xfrm>
        <a:prstGeom prst="roundRect">
          <a:avLst/>
        </a:prstGeom>
      </dgm:spPr>
    </dgm:pt>
    <dgm:pt modelId="{96096762-502A-4371-8484-A1407482C8BA}" type="pres">
      <dgm:prSet presAssocID="{38F1F62B-30FC-4ADF-8E6F-AD2736F3D456}" presName="sibTrans" presStyleCnt="0"/>
      <dgm:spPr/>
    </dgm:pt>
    <dgm:pt modelId="{6ECB64F7-96E1-4D45-8882-BD1A6C9AC9CF}" type="pres">
      <dgm:prSet presAssocID="{E0A14C8B-811B-48C6-82A5-CE358EBDE171}" presName="textNode" presStyleLbl="node1" presStyleIdx="2" presStyleCnt="3">
        <dgm:presLayoutVars>
          <dgm:bulletEnabled val="1"/>
        </dgm:presLayoutVars>
      </dgm:prSet>
      <dgm:spPr>
        <a:xfrm>
          <a:off x="5762581" y="1303019"/>
          <a:ext cx="2635106" cy="1737359"/>
        </a:xfrm>
        <a:prstGeom prst="roundRect">
          <a:avLst/>
        </a:prstGeom>
      </dgm:spPr>
    </dgm:pt>
  </dgm:ptLst>
  <dgm:cxnLst>
    <dgm:cxn modelId="{5DD33E25-9125-468B-80CF-CEAAA544656F}" type="presOf" srcId="{E0A14C8B-811B-48C6-82A5-CE358EBDE171}" destId="{6ECB64F7-96E1-4D45-8882-BD1A6C9AC9CF}" srcOrd="0" destOrd="0" presId="urn:microsoft.com/office/officeart/2005/8/layout/hProcess9"/>
    <dgm:cxn modelId="{A29A193A-B931-438C-A34E-79D1D953AC8B}" type="presOf" srcId="{CB6334F3-F673-4AC3-ACB2-99DEB0EDB615}" destId="{EF1AD65C-FE85-4493-9303-3F22B5C24748}" srcOrd="0" destOrd="0" presId="urn:microsoft.com/office/officeart/2005/8/layout/hProcess9"/>
    <dgm:cxn modelId="{0FEF8D3E-67B8-43BE-8982-63125A52E6C8}" srcId="{C674C54D-029E-4FC0-B1A5-2E3ADD22E045}" destId="{E2F67BDE-546C-4BB4-A3C9-561C382BCBF0}" srcOrd="1" destOrd="0" parTransId="{D8232E13-CA80-4A97-96D3-CC5F71B77D5E}" sibTransId="{38F1F62B-30FC-4ADF-8E6F-AD2736F3D456}"/>
    <dgm:cxn modelId="{3792D23E-2B50-4860-A46C-FD666A89DEE6}" type="presOf" srcId="{E2F67BDE-546C-4BB4-A3C9-561C382BCBF0}" destId="{8347B1CA-3CE6-4DEE-A907-64C6A773D7E0}" srcOrd="0" destOrd="0" presId="urn:microsoft.com/office/officeart/2005/8/layout/hProcess9"/>
    <dgm:cxn modelId="{4238C469-68F9-45E4-8FB2-2890EEB2CD11}" srcId="{C674C54D-029E-4FC0-B1A5-2E3ADD22E045}" destId="{CB6334F3-F673-4AC3-ACB2-99DEB0EDB615}" srcOrd="0" destOrd="0" parTransId="{18B4628A-FB33-4E79-A589-27AC9C85D5B5}" sibTransId="{ADC66D2F-3270-41DA-8BFD-49D7C1323D29}"/>
    <dgm:cxn modelId="{B75FDA72-A3E5-47C2-87A1-AFD98E50DF07}" type="presOf" srcId="{C674C54D-029E-4FC0-B1A5-2E3ADD22E045}" destId="{61BBBC47-F2B6-4D29-A18A-C804456CBC53}" srcOrd="0" destOrd="0" presId="urn:microsoft.com/office/officeart/2005/8/layout/hProcess9"/>
    <dgm:cxn modelId="{F2F714CB-A789-46A3-ADA0-C7E15D2D7F8A}" srcId="{C674C54D-029E-4FC0-B1A5-2E3ADD22E045}" destId="{E0A14C8B-811B-48C6-82A5-CE358EBDE171}" srcOrd="2" destOrd="0" parTransId="{CF0E9D08-99FC-4509-880E-1102E4309AD0}" sibTransId="{C772520F-B360-42D8-AE4E-8E515639EB6E}"/>
    <dgm:cxn modelId="{9C1C4ABD-65E0-4690-AAC3-1D2C3C506717}" type="presParOf" srcId="{61BBBC47-F2B6-4D29-A18A-C804456CBC53}" destId="{560C8704-87A3-4EE1-B394-E2FA8B266060}" srcOrd="0" destOrd="0" presId="urn:microsoft.com/office/officeart/2005/8/layout/hProcess9"/>
    <dgm:cxn modelId="{10304F1C-3A7D-45FF-BB18-3C056324272E}" type="presParOf" srcId="{61BBBC47-F2B6-4D29-A18A-C804456CBC53}" destId="{556DE406-5571-4D1D-AB5D-08D750850244}" srcOrd="1" destOrd="0" presId="urn:microsoft.com/office/officeart/2005/8/layout/hProcess9"/>
    <dgm:cxn modelId="{157CB1D4-17FD-49E0-9CF8-C6B5A695103B}" type="presParOf" srcId="{556DE406-5571-4D1D-AB5D-08D750850244}" destId="{EF1AD65C-FE85-4493-9303-3F22B5C24748}" srcOrd="0" destOrd="0" presId="urn:microsoft.com/office/officeart/2005/8/layout/hProcess9"/>
    <dgm:cxn modelId="{66D70EBF-6FA4-4933-BE87-608A5BFFAAEB}" type="presParOf" srcId="{556DE406-5571-4D1D-AB5D-08D750850244}" destId="{8CDCBF3A-251A-4A13-9858-09DF3AF43DE7}" srcOrd="1" destOrd="0" presId="urn:microsoft.com/office/officeart/2005/8/layout/hProcess9"/>
    <dgm:cxn modelId="{0CEEFA5A-5271-4844-9A43-5BB388B04985}" type="presParOf" srcId="{556DE406-5571-4D1D-AB5D-08D750850244}" destId="{8347B1CA-3CE6-4DEE-A907-64C6A773D7E0}" srcOrd="2" destOrd="0" presId="urn:microsoft.com/office/officeart/2005/8/layout/hProcess9"/>
    <dgm:cxn modelId="{F26B26DA-553A-459D-B769-4B48823878B5}" type="presParOf" srcId="{556DE406-5571-4D1D-AB5D-08D750850244}" destId="{96096762-502A-4371-8484-A1407482C8BA}" srcOrd="3" destOrd="0" presId="urn:microsoft.com/office/officeart/2005/8/layout/hProcess9"/>
    <dgm:cxn modelId="{CA1338C5-3782-4D3D-B77C-083E6C36ADF1}" type="presParOf" srcId="{556DE406-5571-4D1D-AB5D-08D750850244}" destId="{6ECB64F7-96E1-4D45-8882-BD1A6C9AC9C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74C54D-029E-4FC0-B1A5-2E3ADD22E045}" type="doc">
      <dgm:prSet loTypeId="urn:microsoft.com/office/officeart/2005/8/layout/hProcess9" loCatId="process" qsTypeId="urn:microsoft.com/office/officeart/2005/8/quickstyle/3d2" qsCatId="3D" csTypeId="urn:microsoft.com/office/officeart/2005/8/colors/accent1_2" csCatId="accent1" phldr="1"/>
      <dgm:spPr/>
      <dgm:t>
        <a:bodyPr/>
        <a:lstStyle/>
        <a:p>
          <a:endParaRPr lang="en-US"/>
        </a:p>
      </dgm:t>
    </dgm:pt>
    <dgm:pt modelId="{E2F67BDE-546C-4BB4-A3C9-561C382BCBF0}">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gm:t>
    </dgm:pt>
    <dgm:pt modelId="{D8232E13-CA80-4A97-96D3-CC5F71B77D5E}" type="parTrans" cxnId="{0FEF8D3E-67B8-43BE-8982-63125A52E6C8}">
      <dgm:prSet/>
      <dgm:spPr/>
      <dgm:t>
        <a:bodyPr/>
        <a:lstStyle/>
        <a:p>
          <a:endParaRPr lang="en-US"/>
        </a:p>
      </dgm:t>
    </dgm:pt>
    <dgm:pt modelId="{38F1F62B-30FC-4ADF-8E6F-AD2736F3D456}" type="sibTrans" cxnId="{0FEF8D3E-67B8-43BE-8982-63125A52E6C8}">
      <dgm:prSet/>
      <dgm:spPr/>
      <dgm:t>
        <a:bodyPr/>
        <a:lstStyle/>
        <a:p>
          <a:endParaRPr lang="en-US"/>
        </a:p>
      </dgm:t>
    </dgm:pt>
    <dgm:pt modelId="{E0A14C8B-811B-48C6-82A5-CE358EBDE171}">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gm:t>
    </dgm:pt>
    <dgm:pt modelId="{CF0E9D08-99FC-4509-880E-1102E4309AD0}" type="parTrans" cxnId="{F2F714CB-A789-46A3-ADA0-C7E15D2D7F8A}">
      <dgm:prSet/>
      <dgm:spPr/>
      <dgm:t>
        <a:bodyPr/>
        <a:lstStyle/>
        <a:p>
          <a:endParaRPr lang="en-US"/>
        </a:p>
      </dgm:t>
    </dgm:pt>
    <dgm:pt modelId="{C772520F-B360-42D8-AE4E-8E515639EB6E}" type="sibTrans" cxnId="{F2F714CB-A789-46A3-ADA0-C7E15D2D7F8A}">
      <dgm:prSet/>
      <dgm:spPr/>
      <dgm:t>
        <a:bodyPr/>
        <a:lstStyle/>
        <a:p>
          <a:endParaRPr lang="en-US"/>
        </a:p>
      </dgm:t>
    </dgm:pt>
    <dgm:pt modelId="{CB6334F3-F673-4AC3-ACB2-99DEB0EDB615}">
      <dgm:prSet phldrT="[Text]"/>
      <dgm:spPr>
        <a:solidFill>
          <a:schemeClr val="accent2">
            <a:lumMod val="75000"/>
          </a:schemeClr>
        </a:solidFill>
      </dgm:spPr>
      <dgm:t>
        <a:bodyPr/>
        <a:lstStyle/>
        <a:p>
          <a:r>
            <a:rPr lang="en-US" dirty="0"/>
            <a:t>Descriptive</a:t>
          </a:r>
        </a:p>
      </dgm:t>
    </dgm:pt>
    <dgm:pt modelId="{18B4628A-FB33-4E79-A589-27AC9C85D5B5}" type="parTrans" cxnId="{4238C469-68F9-45E4-8FB2-2890EEB2CD11}">
      <dgm:prSet/>
      <dgm:spPr/>
      <dgm:t>
        <a:bodyPr/>
        <a:lstStyle/>
        <a:p>
          <a:endParaRPr lang="en-US"/>
        </a:p>
      </dgm:t>
    </dgm:pt>
    <dgm:pt modelId="{ADC66D2F-3270-41DA-8BFD-49D7C1323D29}" type="sibTrans" cxnId="{4238C469-68F9-45E4-8FB2-2890EEB2CD11}">
      <dgm:prSet/>
      <dgm:spPr/>
      <dgm:t>
        <a:bodyPr/>
        <a:lstStyle/>
        <a:p>
          <a:endParaRPr lang="en-US"/>
        </a:p>
      </dgm:t>
    </dgm:pt>
    <dgm:pt modelId="{61BBBC47-F2B6-4D29-A18A-C804456CBC53}" type="pres">
      <dgm:prSet presAssocID="{C674C54D-029E-4FC0-B1A5-2E3ADD22E045}" presName="CompostProcess" presStyleCnt="0">
        <dgm:presLayoutVars>
          <dgm:dir/>
          <dgm:resizeHandles val="exact"/>
        </dgm:presLayoutVars>
      </dgm:prSet>
      <dgm:spPr/>
    </dgm:pt>
    <dgm:pt modelId="{560C8704-87A3-4EE1-B394-E2FA8B266060}" type="pres">
      <dgm:prSet presAssocID="{C674C54D-029E-4FC0-B1A5-2E3ADD22E045}" presName="arrow" presStyleLbl="bgShp" presStyleIdx="0" presStyleCnt="1" custLinFactNeighborX="571" custLinFactNeighborY="-1679"/>
      <dgm:spPr>
        <a:solidFill>
          <a:srgbClr val="339933">
            <a:alpha val="13000"/>
          </a:srgbClr>
        </a:solidFill>
      </dgm:spPr>
    </dgm:pt>
    <dgm:pt modelId="{556DE406-5571-4D1D-AB5D-08D750850244}" type="pres">
      <dgm:prSet presAssocID="{C674C54D-029E-4FC0-B1A5-2E3ADD22E045}" presName="linearProcess" presStyleCnt="0"/>
      <dgm:spPr/>
    </dgm:pt>
    <dgm:pt modelId="{EF1AD65C-FE85-4493-9303-3F22B5C24748}" type="pres">
      <dgm:prSet presAssocID="{CB6334F3-F673-4AC3-ACB2-99DEB0EDB615}" presName="textNode" presStyleLbl="node1" presStyleIdx="0" presStyleCnt="3">
        <dgm:presLayoutVars>
          <dgm:bulletEnabled val="1"/>
        </dgm:presLayoutVars>
      </dgm:prSet>
      <dgm:spPr/>
    </dgm:pt>
    <dgm:pt modelId="{8CDCBF3A-251A-4A13-9858-09DF3AF43DE7}" type="pres">
      <dgm:prSet presAssocID="{ADC66D2F-3270-41DA-8BFD-49D7C1323D29}" presName="sibTrans" presStyleCnt="0"/>
      <dgm:spPr/>
    </dgm:pt>
    <dgm:pt modelId="{8347B1CA-3CE6-4DEE-A907-64C6A773D7E0}" type="pres">
      <dgm:prSet presAssocID="{E2F67BDE-546C-4BB4-A3C9-561C382BCBF0}" presName="textNode" presStyleLbl="node1" presStyleIdx="1" presStyleCnt="3">
        <dgm:presLayoutVars>
          <dgm:bulletEnabled val="1"/>
        </dgm:presLayoutVars>
      </dgm:prSet>
      <dgm:spPr>
        <a:xfrm>
          <a:off x="2880657" y="1303019"/>
          <a:ext cx="2641321" cy="1737359"/>
        </a:xfrm>
        <a:prstGeom prst="roundRect">
          <a:avLst/>
        </a:prstGeom>
      </dgm:spPr>
    </dgm:pt>
    <dgm:pt modelId="{96096762-502A-4371-8484-A1407482C8BA}" type="pres">
      <dgm:prSet presAssocID="{38F1F62B-30FC-4ADF-8E6F-AD2736F3D456}" presName="sibTrans" presStyleCnt="0"/>
      <dgm:spPr/>
    </dgm:pt>
    <dgm:pt modelId="{6ECB64F7-96E1-4D45-8882-BD1A6C9AC9CF}" type="pres">
      <dgm:prSet presAssocID="{E0A14C8B-811B-48C6-82A5-CE358EBDE171}" presName="textNode" presStyleLbl="node1" presStyleIdx="2" presStyleCnt="3">
        <dgm:presLayoutVars>
          <dgm:bulletEnabled val="1"/>
        </dgm:presLayoutVars>
      </dgm:prSet>
      <dgm:spPr>
        <a:xfrm>
          <a:off x="5762581" y="1303019"/>
          <a:ext cx="2635106" cy="1737359"/>
        </a:xfrm>
        <a:prstGeom prst="roundRect">
          <a:avLst/>
        </a:prstGeom>
      </dgm:spPr>
    </dgm:pt>
  </dgm:ptLst>
  <dgm:cxnLst>
    <dgm:cxn modelId="{5DD33E25-9125-468B-80CF-CEAAA544656F}" type="presOf" srcId="{E0A14C8B-811B-48C6-82A5-CE358EBDE171}" destId="{6ECB64F7-96E1-4D45-8882-BD1A6C9AC9CF}" srcOrd="0" destOrd="0" presId="urn:microsoft.com/office/officeart/2005/8/layout/hProcess9"/>
    <dgm:cxn modelId="{A29A193A-B931-438C-A34E-79D1D953AC8B}" type="presOf" srcId="{CB6334F3-F673-4AC3-ACB2-99DEB0EDB615}" destId="{EF1AD65C-FE85-4493-9303-3F22B5C24748}" srcOrd="0" destOrd="0" presId="urn:microsoft.com/office/officeart/2005/8/layout/hProcess9"/>
    <dgm:cxn modelId="{0FEF8D3E-67B8-43BE-8982-63125A52E6C8}" srcId="{C674C54D-029E-4FC0-B1A5-2E3ADD22E045}" destId="{E2F67BDE-546C-4BB4-A3C9-561C382BCBF0}" srcOrd="1" destOrd="0" parTransId="{D8232E13-CA80-4A97-96D3-CC5F71B77D5E}" sibTransId="{38F1F62B-30FC-4ADF-8E6F-AD2736F3D456}"/>
    <dgm:cxn modelId="{3792D23E-2B50-4860-A46C-FD666A89DEE6}" type="presOf" srcId="{E2F67BDE-546C-4BB4-A3C9-561C382BCBF0}" destId="{8347B1CA-3CE6-4DEE-A907-64C6A773D7E0}" srcOrd="0" destOrd="0" presId="urn:microsoft.com/office/officeart/2005/8/layout/hProcess9"/>
    <dgm:cxn modelId="{4238C469-68F9-45E4-8FB2-2890EEB2CD11}" srcId="{C674C54D-029E-4FC0-B1A5-2E3ADD22E045}" destId="{CB6334F3-F673-4AC3-ACB2-99DEB0EDB615}" srcOrd="0" destOrd="0" parTransId="{18B4628A-FB33-4E79-A589-27AC9C85D5B5}" sibTransId="{ADC66D2F-3270-41DA-8BFD-49D7C1323D29}"/>
    <dgm:cxn modelId="{B75FDA72-A3E5-47C2-87A1-AFD98E50DF07}" type="presOf" srcId="{C674C54D-029E-4FC0-B1A5-2E3ADD22E045}" destId="{61BBBC47-F2B6-4D29-A18A-C804456CBC53}" srcOrd="0" destOrd="0" presId="urn:microsoft.com/office/officeart/2005/8/layout/hProcess9"/>
    <dgm:cxn modelId="{F2F714CB-A789-46A3-ADA0-C7E15D2D7F8A}" srcId="{C674C54D-029E-4FC0-B1A5-2E3ADD22E045}" destId="{E0A14C8B-811B-48C6-82A5-CE358EBDE171}" srcOrd="2" destOrd="0" parTransId="{CF0E9D08-99FC-4509-880E-1102E4309AD0}" sibTransId="{C772520F-B360-42D8-AE4E-8E515639EB6E}"/>
    <dgm:cxn modelId="{9C1C4ABD-65E0-4690-AAC3-1D2C3C506717}" type="presParOf" srcId="{61BBBC47-F2B6-4D29-A18A-C804456CBC53}" destId="{560C8704-87A3-4EE1-B394-E2FA8B266060}" srcOrd="0" destOrd="0" presId="urn:microsoft.com/office/officeart/2005/8/layout/hProcess9"/>
    <dgm:cxn modelId="{10304F1C-3A7D-45FF-BB18-3C056324272E}" type="presParOf" srcId="{61BBBC47-F2B6-4D29-A18A-C804456CBC53}" destId="{556DE406-5571-4D1D-AB5D-08D750850244}" srcOrd="1" destOrd="0" presId="urn:microsoft.com/office/officeart/2005/8/layout/hProcess9"/>
    <dgm:cxn modelId="{157CB1D4-17FD-49E0-9CF8-C6B5A695103B}" type="presParOf" srcId="{556DE406-5571-4D1D-AB5D-08D750850244}" destId="{EF1AD65C-FE85-4493-9303-3F22B5C24748}" srcOrd="0" destOrd="0" presId="urn:microsoft.com/office/officeart/2005/8/layout/hProcess9"/>
    <dgm:cxn modelId="{66D70EBF-6FA4-4933-BE87-608A5BFFAAEB}" type="presParOf" srcId="{556DE406-5571-4D1D-AB5D-08D750850244}" destId="{8CDCBF3A-251A-4A13-9858-09DF3AF43DE7}" srcOrd="1" destOrd="0" presId="urn:microsoft.com/office/officeart/2005/8/layout/hProcess9"/>
    <dgm:cxn modelId="{0CEEFA5A-5271-4844-9A43-5BB388B04985}" type="presParOf" srcId="{556DE406-5571-4D1D-AB5D-08D750850244}" destId="{8347B1CA-3CE6-4DEE-A907-64C6A773D7E0}" srcOrd="2" destOrd="0" presId="urn:microsoft.com/office/officeart/2005/8/layout/hProcess9"/>
    <dgm:cxn modelId="{F26B26DA-553A-459D-B769-4B48823878B5}" type="presParOf" srcId="{556DE406-5571-4D1D-AB5D-08D750850244}" destId="{96096762-502A-4371-8484-A1407482C8BA}" srcOrd="3" destOrd="0" presId="urn:microsoft.com/office/officeart/2005/8/layout/hProcess9"/>
    <dgm:cxn modelId="{CA1338C5-3782-4D3D-B77C-083E6C36ADF1}" type="presParOf" srcId="{556DE406-5571-4D1D-AB5D-08D750850244}" destId="{6ECB64F7-96E1-4D45-8882-BD1A6C9AC9C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74C54D-029E-4FC0-B1A5-2E3ADD22E045}" type="doc">
      <dgm:prSet loTypeId="urn:microsoft.com/office/officeart/2005/8/layout/hProcess9" loCatId="process" qsTypeId="urn:microsoft.com/office/officeart/2005/8/quickstyle/3d2" qsCatId="3D" csTypeId="urn:microsoft.com/office/officeart/2005/8/colors/accent1_2" csCatId="accent1" phldr="1"/>
      <dgm:spPr/>
      <dgm:t>
        <a:bodyPr/>
        <a:lstStyle/>
        <a:p>
          <a:endParaRPr lang="en-US"/>
        </a:p>
      </dgm:t>
    </dgm:pt>
    <dgm:pt modelId="{E2F67BDE-546C-4BB4-A3C9-561C382BCBF0}">
      <dgm:prSet phldrT="[Text]" custT="1"/>
      <dgm:spPr>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gm:t>
    </dgm:pt>
    <dgm:pt modelId="{D8232E13-CA80-4A97-96D3-CC5F71B77D5E}" type="parTrans" cxnId="{0FEF8D3E-67B8-43BE-8982-63125A52E6C8}">
      <dgm:prSet/>
      <dgm:spPr/>
      <dgm:t>
        <a:bodyPr/>
        <a:lstStyle/>
        <a:p>
          <a:endParaRPr lang="en-US"/>
        </a:p>
      </dgm:t>
    </dgm:pt>
    <dgm:pt modelId="{38F1F62B-30FC-4ADF-8E6F-AD2736F3D456}" type="sibTrans" cxnId="{0FEF8D3E-67B8-43BE-8982-63125A52E6C8}">
      <dgm:prSet/>
      <dgm:spPr/>
      <dgm:t>
        <a:bodyPr/>
        <a:lstStyle/>
        <a:p>
          <a:endParaRPr lang="en-US"/>
        </a:p>
      </dgm:t>
    </dgm:pt>
    <dgm:pt modelId="{E0A14C8B-811B-48C6-82A5-CE358EBDE171}">
      <dgm:prSet phldrT="[Text]" custT="1"/>
      <dgm:spPr>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33350" tIns="133350" rIns="133350" bIns="133350" numCol="1" spcCol="1270" anchor="ctr" anchorCtr="0"/>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gm:t>
    </dgm:pt>
    <dgm:pt modelId="{CF0E9D08-99FC-4509-880E-1102E4309AD0}" type="parTrans" cxnId="{F2F714CB-A789-46A3-ADA0-C7E15D2D7F8A}">
      <dgm:prSet/>
      <dgm:spPr/>
      <dgm:t>
        <a:bodyPr/>
        <a:lstStyle/>
        <a:p>
          <a:endParaRPr lang="en-US"/>
        </a:p>
      </dgm:t>
    </dgm:pt>
    <dgm:pt modelId="{C772520F-B360-42D8-AE4E-8E515639EB6E}" type="sibTrans" cxnId="{F2F714CB-A789-46A3-ADA0-C7E15D2D7F8A}">
      <dgm:prSet/>
      <dgm:spPr/>
      <dgm:t>
        <a:bodyPr/>
        <a:lstStyle/>
        <a:p>
          <a:endParaRPr lang="en-US"/>
        </a:p>
      </dgm:t>
    </dgm:pt>
    <dgm:pt modelId="{CB6334F3-F673-4AC3-ACB2-99DEB0EDB615}">
      <dgm:prSet phldrT="[Text]"/>
      <dgm:spPr>
        <a:solidFill>
          <a:schemeClr val="accent1"/>
        </a:solidFill>
      </dgm:spPr>
      <dgm:t>
        <a:bodyPr/>
        <a:lstStyle/>
        <a:p>
          <a:r>
            <a:rPr lang="en-US" dirty="0"/>
            <a:t>Descriptive</a:t>
          </a:r>
        </a:p>
      </dgm:t>
    </dgm:pt>
    <dgm:pt modelId="{18B4628A-FB33-4E79-A589-27AC9C85D5B5}" type="parTrans" cxnId="{4238C469-68F9-45E4-8FB2-2890EEB2CD11}">
      <dgm:prSet/>
      <dgm:spPr/>
      <dgm:t>
        <a:bodyPr/>
        <a:lstStyle/>
        <a:p>
          <a:endParaRPr lang="en-US"/>
        </a:p>
      </dgm:t>
    </dgm:pt>
    <dgm:pt modelId="{ADC66D2F-3270-41DA-8BFD-49D7C1323D29}" type="sibTrans" cxnId="{4238C469-68F9-45E4-8FB2-2890EEB2CD11}">
      <dgm:prSet/>
      <dgm:spPr/>
      <dgm:t>
        <a:bodyPr/>
        <a:lstStyle/>
        <a:p>
          <a:endParaRPr lang="en-US"/>
        </a:p>
      </dgm:t>
    </dgm:pt>
    <dgm:pt modelId="{61BBBC47-F2B6-4D29-A18A-C804456CBC53}" type="pres">
      <dgm:prSet presAssocID="{C674C54D-029E-4FC0-B1A5-2E3ADD22E045}" presName="CompostProcess" presStyleCnt="0">
        <dgm:presLayoutVars>
          <dgm:dir/>
          <dgm:resizeHandles val="exact"/>
        </dgm:presLayoutVars>
      </dgm:prSet>
      <dgm:spPr/>
    </dgm:pt>
    <dgm:pt modelId="{560C8704-87A3-4EE1-B394-E2FA8B266060}" type="pres">
      <dgm:prSet presAssocID="{C674C54D-029E-4FC0-B1A5-2E3ADD22E045}" presName="arrow" presStyleLbl="bgShp" presStyleIdx="0" presStyleCnt="1" custLinFactNeighborX="571" custLinFactNeighborY="-1679"/>
      <dgm:spPr>
        <a:solidFill>
          <a:srgbClr val="339933">
            <a:alpha val="13000"/>
          </a:srgbClr>
        </a:solidFill>
      </dgm:spPr>
    </dgm:pt>
    <dgm:pt modelId="{556DE406-5571-4D1D-AB5D-08D750850244}" type="pres">
      <dgm:prSet presAssocID="{C674C54D-029E-4FC0-B1A5-2E3ADD22E045}" presName="linearProcess" presStyleCnt="0"/>
      <dgm:spPr/>
    </dgm:pt>
    <dgm:pt modelId="{EF1AD65C-FE85-4493-9303-3F22B5C24748}" type="pres">
      <dgm:prSet presAssocID="{CB6334F3-F673-4AC3-ACB2-99DEB0EDB615}" presName="textNode" presStyleLbl="node1" presStyleIdx="0" presStyleCnt="3">
        <dgm:presLayoutVars>
          <dgm:bulletEnabled val="1"/>
        </dgm:presLayoutVars>
      </dgm:prSet>
      <dgm:spPr/>
    </dgm:pt>
    <dgm:pt modelId="{8CDCBF3A-251A-4A13-9858-09DF3AF43DE7}" type="pres">
      <dgm:prSet presAssocID="{ADC66D2F-3270-41DA-8BFD-49D7C1323D29}" presName="sibTrans" presStyleCnt="0"/>
      <dgm:spPr/>
    </dgm:pt>
    <dgm:pt modelId="{8347B1CA-3CE6-4DEE-A907-64C6A773D7E0}" type="pres">
      <dgm:prSet presAssocID="{E2F67BDE-546C-4BB4-A3C9-561C382BCBF0}" presName="textNode" presStyleLbl="node1" presStyleIdx="1" presStyleCnt="3">
        <dgm:presLayoutVars>
          <dgm:bulletEnabled val="1"/>
        </dgm:presLayoutVars>
      </dgm:prSet>
      <dgm:spPr>
        <a:xfrm>
          <a:off x="2880657" y="1303019"/>
          <a:ext cx="2641321" cy="1737359"/>
        </a:xfrm>
        <a:prstGeom prst="roundRect">
          <a:avLst/>
        </a:prstGeom>
      </dgm:spPr>
    </dgm:pt>
    <dgm:pt modelId="{96096762-502A-4371-8484-A1407482C8BA}" type="pres">
      <dgm:prSet presAssocID="{38F1F62B-30FC-4ADF-8E6F-AD2736F3D456}" presName="sibTrans" presStyleCnt="0"/>
      <dgm:spPr/>
    </dgm:pt>
    <dgm:pt modelId="{6ECB64F7-96E1-4D45-8882-BD1A6C9AC9CF}" type="pres">
      <dgm:prSet presAssocID="{E0A14C8B-811B-48C6-82A5-CE358EBDE171}" presName="textNode" presStyleLbl="node1" presStyleIdx="2" presStyleCnt="3">
        <dgm:presLayoutVars>
          <dgm:bulletEnabled val="1"/>
        </dgm:presLayoutVars>
      </dgm:prSet>
      <dgm:spPr>
        <a:xfrm>
          <a:off x="5762581" y="1303019"/>
          <a:ext cx="2635106" cy="1737359"/>
        </a:xfrm>
        <a:prstGeom prst="roundRect">
          <a:avLst/>
        </a:prstGeom>
      </dgm:spPr>
    </dgm:pt>
  </dgm:ptLst>
  <dgm:cxnLst>
    <dgm:cxn modelId="{5DD33E25-9125-468B-80CF-CEAAA544656F}" type="presOf" srcId="{E0A14C8B-811B-48C6-82A5-CE358EBDE171}" destId="{6ECB64F7-96E1-4D45-8882-BD1A6C9AC9CF}" srcOrd="0" destOrd="0" presId="urn:microsoft.com/office/officeart/2005/8/layout/hProcess9"/>
    <dgm:cxn modelId="{A29A193A-B931-438C-A34E-79D1D953AC8B}" type="presOf" srcId="{CB6334F3-F673-4AC3-ACB2-99DEB0EDB615}" destId="{EF1AD65C-FE85-4493-9303-3F22B5C24748}" srcOrd="0" destOrd="0" presId="urn:microsoft.com/office/officeart/2005/8/layout/hProcess9"/>
    <dgm:cxn modelId="{0FEF8D3E-67B8-43BE-8982-63125A52E6C8}" srcId="{C674C54D-029E-4FC0-B1A5-2E3ADD22E045}" destId="{E2F67BDE-546C-4BB4-A3C9-561C382BCBF0}" srcOrd="1" destOrd="0" parTransId="{D8232E13-CA80-4A97-96D3-CC5F71B77D5E}" sibTransId="{38F1F62B-30FC-4ADF-8E6F-AD2736F3D456}"/>
    <dgm:cxn modelId="{3792D23E-2B50-4860-A46C-FD666A89DEE6}" type="presOf" srcId="{E2F67BDE-546C-4BB4-A3C9-561C382BCBF0}" destId="{8347B1CA-3CE6-4DEE-A907-64C6A773D7E0}" srcOrd="0" destOrd="0" presId="urn:microsoft.com/office/officeart/2005/8/layout/hProcess9"/>
    <dgm:cxn modelId="{4238C469-68F9-45E4-8FB2-2890EEB2CD11}" srcId="{C674C54D-029E-4FC0-B1A5-2E3ADD22E045}" destId="{CB6334F3-F673-4AC3-ACB2-99DEB0EDB615}" srcOrd="0" destOrd="0" parTransId="{18B4628A-FB33-4E79-A589-27AC9C85D5B5}" sibTransId="{ADC66D2F-3270-41DA-8BFD-49D7C1323D29}"/>
    <dgm:cxn modelId="{B75FDA72-A3E5-47C2-87A1-AFD98E50DF07}" type="presOf" srcId="{C674C54D-029E-4FC0-B1A5-2E3ADD22E045}" destId="{61BBBC47-F2B6-4D29-A18A-C804456CBC53}" srcOrd="0" destOrd="0" presId="urn:microsoft.com/office/officeart/2005/8/layout/hProcess9"/>
    <dgm:cxn modelId="{F2F714CB-A789-46A3-ADA0-C7E15D2D7F8A}" srcId="{C674C54D-029E-4FC0-B1A5-2E3ADD22E045}" destId="{E0A14C8B-811B-48C6-82A5-CE358EBDE171}" srcOrd="2" destOrd="0" parTransId="{CF0E9D08-99FC-4509-880E-1102E4309AD0}" sibTransId="{C772520F-B360-42D8-AE4E-8E515639EB6E}"/>
    <dgm:cxn modelId="{9C1C4ABD-65E0-4690-AAC3-1D2C3C506717}" type="presParOf" srcId="{61BBBC47-F2B6-4D29-A18A-C804456CBC53}" destId="{560C8704-87A3-4EE1-B394-E2FA8B266060}" srcOrd="0" destOrd="0" presId="urn:microsoft.com/office/officeart/2005/8/layout/hProcess9"/>
    <dgm:cxn modelId="{10304F1C-3A7D-45FF-BB18-3C056324272E}" type="presParOf" srcId="{61BBBC47-F2B6-4D29-A18A-C804456CBC53}" destId="{556DE406-5571-4D1D-AB5D-08D750850244}" srcOrd="1" destOrd="0" presId="urn:microsoft.com/office/officeart/2005/8/layout/hProcess9"/>
    <dgm:cxn modelId="{157CB1D4-17FD-49E0-9CF8-C6B5A695103B}" type="presParOf" srcId="{556DE406-5571-4D1D-AB5D-08D750850244}" destId="{EF1AD65C-FE85-4493-9303-3F22B5C24748}" srcOrd="0" destOrd="0" presId="urn:microsoft.com/office/officeart/2005/8/layout/hProcess9"/>
    <dgm:cxn modelId="{66D70EBF-6FA4-4933-BE87-608A5BFFAAEB}" type="presParOf" srcId="{556DE406-5571-4D1D-AB5D-08D750850244}" destId="{8CDCBF3A-251A-4A13-9858-09DF3AF43DE7}" srcOrd="1" destOrd="0" presId="urn:microsoft.com/office/officeart/2005/8/layout/hProcess9"/>
    <dgm:cxn modelId="{0CEEFA5A-5271-4844-9A43-5BB388B04985}" type="presParOf" srcId="{556DE406-5571-4D1D-AB5D-08D750850244}" destId="{8347B1CA-3CE6-4DEE-A907-64C6A773D7E0}" srcOrd="2" destOrd="0" presId="urn:microsoft.com/office/officeart/2005/8/layout/hProcess9"/>
    <dgm:cxn modelId="{F26B26DA-553A-459D-B769-4B48823878B5}" type="presParOf" srcId="{556DE406-5571-4D1D-AB5D-08D750850244}" destId="{96096762-502A-4371-8484-A1407482C8BA}" srcOrd="3" destOrd="0" presId="urn:microsoft.com/office/officeart/2005/8/layout/hProcess9"/>
    <dgm:cxn modelId="{CA1338C5-3782-4D3D-B77C-083E6C36ADF1}" type="presParOf" srcId="{556DE406-5571-4D1D-AB5D-08D750850244}" destId="{6ECB64F7-96E1-4D45-8882-BD1A6C9AC9CF}"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C8704-87A3-4EE1-B394-E2FA8B266060}">
      <dsp:nvSpPr>
        <dsp:cNvPr id="0" name=""/>
        <dsp:cNvSpPr/>
      </dsp:nvSpPr>
      <dsp:spPr>
        <a:xfrm>
          <a:off x="630197" y="0"/>
          <a:ext cx="7142241" cy="4343399"/>
        </a:xfrm>
        <a:prstGeom prst="rightArrow">
          <a:avLst/>
        </a:prstGeom>
        <a:solidFill>
          <a:srgbClr val="339933">
            <a:alpha val="13000"/>
          </a:srgb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F1AD65C-FE85-4493-9303-3F22B5C24748}">
      <dsp:nvSpPr>
        <dsp:cNvPr id="0" name=""/>
        <dsp:cNvSpPr/>
      </dsp:nvSpPr>
      <dsp:spPr>
        <a:xfrm>
          <a:off x="4949" y="1303019"/>
          <a:ext cx="2635106" cy="1737359"/>
        </a:xfrm>
        <a:prstGeom prst="roundRect">
          <a:avLst/>
        </a:prstGeom>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Descriptive</a:t>
          </a:r>
        </a:p>
      </dsp:txBody>
      <dsp:txXfrm>
        <a:off x="89760" y="1387830"/>
        <a:ext cx="2465484" cy="1567737"/>
      </dsp:txXfrm>
    </dsp:sp>
    <dsp:sp modelId="{8347B1CA-3CE6-4DEE-A907-64C6A773D7E0}">
      <dsp:nvSpPr>
        <dsp:cNvPr id="0" name=""/>
        <dsp:cNvSpPr/>
      </dsp:nvSpPr>
      <dsp:spPr>
        <a:xfrm>
          <a:off x="2883765"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sp:txBody>
      <dsp:txXfrm>
        <a:off x="2968576" y="1387830"/>
        <a:ext cx="2465484" cy="1567737"/>
      </dsp:txXfrm>
    </dsp:sp>
    <dsp:sp modelId="{6ECB64F7-96E1-4D45-8882-BD1A6C9AC9CF}">
      <dsp:nvSpPr>
        <dsp:cNvPr id="0" name=""/>
        <dsp:cNvSpPr/>
      </dsp:nvSpPr>
      <dsp:spPr>
        <a:xfrm>
          <a:off x="5762581"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sp:txBody>
      <dsp:txXfrm>
        <a:off x="5847392" y="1387830"/>
        <a:ext cx="2465484" cy="15677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C8704-87A3-4EE1-B394-E2FA8B266060}">
      <dsp:nvSpPr>
        <dsp:cNvPr id="0" name=""/>
        <dsp:cNvSpPr/>
      </dsp:nvSpPr>
      <dsp:spPr>
        <a:xfrm>
          <a:off x="670979" y="0"/>
          <a:ext cx="7142241" cy="4343399"/>
        </a:xfrm>
        <a:prstGeom prst="rightArrow">
          <a:avLst/>
        </a:prstGeom>
        <a:solidFill>
          <a:srgbClr val="339933">
            <a:alpha val="13000"/>
          </a:srgb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F1AD65C-FE85-4493-9303-3F22B5C24748}">
      <dsp:nvSpPr>
        <dsp:cNvPr id="0" name=""/>
        <dsp:cNvSpPr/>
      </dsp:nvSpPr>
      <dsp:spPr>
        <a:xfrm>
          <a:off x="4949" y="1303019"/>
          <a:ext cx="2635106" cy="1737359"/>
        </a:xfrm>
        <a:prstGeom prst="round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Descriptive</a:t>
          </a:r>
        </a:p>
      </dsp:txBody>
      <dsp:txXfrm>
        <a:off x="89760" y="1387830"/>
        <a:ext cx="2465484" cy="1567737"/>
      </dsp:txXfrm>
    </dsp:sp>
    <dsp:sp modelId="{8347B1CA-3CE6-4DEE-A907-64C6A773D7E0}">
      <dsp:nvSpPr>
        <dsp:cNvPr id="0" name=""/>
        <dsp:cNvSpPr/>
      </dsp:nvSpPr>
      <dsp:spPr>
        <a:xfrm>
          <a:off x="2883765"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sp:txBody>
      <dsp:txXfrm>
        <a:off x="2968576" y="1387830"/>
        <a:ext cx="2465484" cy="1567737"/>
      </dsp:txXfrm>
    </dsp:sp>
    <dsp:sp modelId="{6ECB64F7-96E1-4D45-8882-BD1A6C9AC9CF}">
      <dsp:nvSpPr>
        <dsp:cNvPr id="0" name=""/>
        <dsp:cNvSpPr/>
      </dsp:nvSpPr>
      <dsp:spPr>
        <a:xfrm>
          <a:off x="5762581"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sp:txBody>
      <dsp:txXfrm>
        <a:off x="5847392" y="1387830"/>
        <a:ext cx="2465484" cy="15677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0C8704-87A3-4EE1-B394-E2FA8B266060}">
      <dsp:nvSpPr>
        <dsp:cNvPr id="0" name=""/>
        <dsp:cNvSpPr/>
      </dsp:nvSpPr>
      <dsp:spPr>
        <a:xfrm>
          <a:off x="670979" y="0"/>
          <a:ext cx="7142241" cy="4343399"/>
        </a:xfrm>
        <a:prstGeom prst="rightArrow">
          <a:avLst/>
        </a:prstGeom>
        <a:solidFill>
          <a:srgbClr val="339933">
            <a:alpha val="13000"/>
          </a:srgb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F1AD65C-FE85-4493-9303-3F22B5C24748}">
      <dsp:nvSpPr>
        <dsp:cNvPr id="0" name=""/>
        <dsp:cNvSpPr/>
      </dsp:nvSpPr>
      <dsp:spPr>
        <a:xfrm>
          <a:off x="4949" y="1303019"/>
          <a:ext cx="2635106" cy="1737359"/>
        </a:xfrm>
        <a:prstGeom prst="roundRect">
          <a:avLst/>
        </a:prstGeom>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Descriptive</a:t>
          </a:r>
        </a:p>
      </dsp:txBody>
      <dsp:txXfrm>
        <a:off x="89760" y="1387830"/>
        <a:ext cx="2465484" cy="1567737"/>
      </dsp:txXfrm>
    </dsp:sp>
    <dsp:sp modelId="{8347B1CA-3CE6-4DEE-A907-64C6A773D7E0}">
      <dsp:nvSpPr>
        <dsp:cNvPr id="0" name=""/>
        <dsp:cNvSpPr/>
      </dsp:nvSpPr>
      <dsp:spPr>
        <a:xfrm>
          <a:off x="2883765" y="1303019"/>
          <a:ext cx="2635106" cy="1737359"/>
        </a:xfrm>
        <a:prstGeom prst="roundRect">
          <a:avLst/>
        </a:prstGeom>
        <a:solidFill>
          <a:schemeClr val="accent1"/>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Explanatory</a:t>
          </a:r>
        </a:p>
      </dsp:txBody>
      <dsp:txXfrm>
        <a:off x="2968576" y="1387830"/>
        <a:ext cx="2465484" cy="1567737"/>
      </dsp:txXfrm>
    </dsp:sp>
    <dsp:sp modelId="{6ECB64F7-96E1-4D45-8882-BD1A6C9AC9CF}">
      <dsp:nvSpPr>
        <dsp:cNvPr id="0" name=""/>
        <dsp:cNvSpPr/>
      </dsp:nvSpPr>
      <dsp:spPr>
        <a:xfrm>
          <a:off x="5762581" y="1303019"/>
          <a:ext cx="2635106" cy="1737359"/>
        </a:xfrm>
        <a:prstGeom prst="roundRect">
          <a:avLst/>
        </a:prstGeom>
        <a:solidFill>
          <a:srgbClr val="4F81BD"/>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solidFill>
                <a:prstClr val="white"/>
              </a:solidFill>
              <a:latin typeface="Calibri"/>
              <a:ea typeface="+mn-ea"/>
              <a:cs typeface="+mn-cs"/>
            </a:rPr>
            <a:t>Response</a:t>
          </a:r>
        </a:p>
      </dsp:txBody>
      <dsp:txXfrm>
        <a:off x="5847392" y="1387830"/>
        <a:ext cx="2465484" cy="156773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4"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284ED001-BC38-124F-B8CE-0C38D72AF91B}"/>
              </a:ext>
            </a:extLst>
          </p:cNvPr>
          <p:cNvSpPr>
            <a:spLocks noGrp="1" noRot="1" noChangeAspect="1" noChangeArrowheads="1" noTextEdit="1"/>
          </p:cNvSpPr>
          <p:nvPr>
            <p:ph type="sldImg" idx="2"/>
          </p:nvPr>
        </p:nvSpPr>
        <p:spPr bwMode="auto">
          <a:xfrm>
            <a:off x="1084263" y="869950"/>
            <a:ext cx="4629150" cy="347027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a:extLst>
        </p:spPr>
      </p:sp>
      <p:sp>
        <p:nvSpPr>
          <p:cNvPr id="2051" name="Rectangle 3">
            <a:extLst>
              <a:ext uri="{FF2B5EF4-FFF2-40B4-BE49-F238E27FC236}">
                <a16:creationId xmlns:a16="http://schemas.microsoft.com/office/drawing/2014/main" id="{8105EBB8-85A6-474F-BC63-262D55829D38}"/>
              </a:ext>
            </a:extLst>
          </p:cNvPr>
          <p:cNvSpPr>
            <a:spLocks noGrp="1" noChangeArrowheads="1"/>
          </p:cNvSpPr>
          <p:nvPr>
            <p:ph type="body" sz="quarter" idx="3"/>
          </p:nvPr>
        </p:nvSpPr>
        <p:spPr bwMode="auto">
          <a:xfrm>
            <a:off x="906463" y="4719638"/>
            <a:ext cx="4984750" cy="417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GB" altLang="en-US" noProof="0"/>
              <a:t>Cliquez pour modifier les styles de texte du masque</a:t>
            </a:r>
          </a:p>
          <a:p>
            <a:pPr lvl="1"/>
            <a:r>
              <a:rPr lang="en-GB" altLang="en-US" noProof="0"/>
              <a:t>Second niveau</a:t>
            </a:r>
          </a:p>
          <a:p>
            <a:pPr lvl="2"/>
            <a:r>
              <a:rPr lang="en-GB" altLang="en-US" noProof="0"/>
              <a:t>Troisième niveau</a:t>
            </a:r>
          </a:p>
          <a:p>
            <a:pPr lvl="3"/>
            <a:r>
              <a:rPr lang="en-GB" altLang="en-US" noProof="0"/>
              <a:t>Quatrième niveau</a:t>
            </a:r>
          </a:p>
          <a:p>
            <a:pPr lvl="4"/>
            <a:r>
              <a:rPr lang="en-GB" altLang="en-US" noProof="0"/>
              <a:t>Cinquième niveau</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cdc.gov/vhf/ebola/outbreaks/2014-west-africa/distribution-map.html"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4C7B95E-2DA3-1842-B5A5-D041F7C7700E}"/>
              </a:ext>
            </a:extLst>
          </p:cNvPr>
          <p:cNvSpPr>
            <a:spLocks noGrp="1" noChangeArrowheads="1"/>
          </p:cNvSpPr>
          <p:nvPr>
            <p:ph type="sldNum" sz="quarter" idx="429496729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1" tIns="45661" rIns="91321" bIns="45661"/>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7025" indent="-227013">
              <a:spcBef>
                <a:spcPct val="30000"/>
              </a:spcBef>
              <a:defRPr sz="1200">
                <a:solidFill>
                  <a:schemeClr val="tx1"/>
                </a:solidFill>
                <a:latin typeface="Arial" panose="020B0604020202020204" pitchFamily="34" charset="0"/>
              </a:defRPr>
            </a:lvl4pPr>
            <a:lvl5pPr marL="2054225" indent="-227013">
              <a:spcBef>
                <a:spcPct val="30000"/>
              </a:spcBef>
              <a:defRPr sz="1200">
                <a:solidFill>
                  <a:schemeClr val="tx1"/>
                </a:solidFill>
                <a:latin typeface="Arial" panose="020B0604020202020204" pitchFamily="34" charset="0"/>
              </a:defRPr>
            </a:lvl5pPr>
            <a:lvl6pPr marL="2511425" indent="-227013" eaLnBrk="0" fontAlgn="base" hangingPunct="0">
              <a:spcBef>
                <a:spcPct val="30000"/>
              </a:spcBef>
              <a:spcAft>
                <a:spcPct val="0"/>
              </a:spcAft>
              <a:defRPr sz="1200">
                <a:solidFill>
                  <a:schemeClr val="tx1"/>
                </a:solidFill>
                <a:latin typeface="Arial" panose="020B0604020202020204" pitchFamily="34" charset="0"/>
              </a:defRPr>
            </a:lvl6pPr>
            <a:lvl7pPr marL="2968625" indent="-227013" eaLnBrk="0" fontAlgn="base" hangingPunct="0">
              <a:spcBef>
                <a:spcPct val="30000"/>
              </a:spcBef>
              <a:spcAft>
                <a:spcPct val="0"/>
              </a:spcAft>
              <a:defRPr sz="1200">
                <a:solidFill>
                  <a:schemeClr val="tx1"/>
                </a:solidFill>
                <a:latin typeface="Arial" panose="020B0604020202020204" pitchFamily="34" charset="0"/>
              </a:defRPr>
            </a:lvl7pPr>
            <a:lvl8pPr marL="3425825" indent="-227013" eaLnBrk="0" fontAlgn="base" hangingPunct="0">
              <a:spcBef>
                <a:spcPct val="30000"/>
              </a:spcBef>
              <a:spcAft>
                <a:spcPct val="0"/>
              </a:spcAft>
              <a:defRPr sz="1200">
                <a:solidFill>
                  <a:schemeClr val="tx1"/>
                </a:solidFill>
                <a:latin typeface="Arial" panose="020B0604020202020204" pitchFamily="34" charset="0"/>
              </a:defRPr>
            </a:lvl8pPr>
            <a:lvl9pPr marL="3883025" indent="-227013"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0E6D85F9-0730-4C46-9478-86FB51760680}" type="slidenum">
              <a:rPr lang="en-US" altLang="en-US"/>
              <a:pPr eaLnBrk="1" hangingPunct="1">
                <a:spcBef>
                  <a:spcPct val="0"/>
                </a:spcBef>
              </a:pPr>
              <a:t>1</a:t>
            </a:fld>
            <a:endParaRPr lang="en-US" altLang="en-US"/>
          </a:p>
        </p:txBody>
      </p:sp>
      <p:sp>
        <p:nvSpPr>
          <p:cNvPr id="53251" name="Rectangle 2">
            <a:extLst>
              <a:ext uri="{FF2B5EF4-FFF2-40B4-BE49-F238E27FC236}">
                <a16:creationId xmlns:a16="http://schemas.microsoft.com/office/drawing/2014/main" id="{0EBC3786-AEFC-F04D-AB9C-BE213C019D1A}"/>
              </a:ext>
            </a:extLst>
          </p:cNvPr>
          <p:cNvSpPr>
            <a:spLocks noGrp="1" noRot="1" noChangeAspect="1" noChangeArrowheads="1" noTextEdit="1"/>
          </p:cNvSpPr>
          <p:nvPr>
            <p:ph type="sldImg"/>
          </p:nvPr>
        </p:nvSpPr>
        <p:spPr>
          <a:xfrm>
            <a:off x="1085850" y="869950"/>
            <a:ext cx="4625975" cy="3470275"/>
          </a:xfrm>
          <a:ln/>
        </p:spPr>
      </p:sp>
      <p:sp>
        <p:nvSpPr>
          <p:cNvPr id="53252" name="Rectangle 3">
            <a:extLst>
              <a:ext uri="{FF2B5EF4-FFF2-40B4-BE49-F238E27FC236}">
                <a16:creationId xmlns:a16="http://schemas.microsoft.com/office/drawing/2014/main" id="{4BA3FD2C-EBA7-B849-97E9-DA69B9079ECE}"/>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tLang="en-US" b="1"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The Explanatory</a:t>
            </a:r>
            <a:r>
              <a:rPr lang="en-US" baseline="0" dirty="0"/>
              <a:t> and Response Phases are described in </a:t>
            </a:r>
            <a:r>
              <a:rPr lang="en-US" b="1" baseline="0" dirty="0"/>
              <a:t>B4.1 Outbreak Investigation Part 2</a:t>
            </a:r>
            <a:endParaRPr lang="en-US" b="1" dirty="0"/>
          </a:p>
        </p:txBody>
      </p:sp>
    </p:spTree>
    <p:extLst>
      <p:ext uri="{BB962C8B-B14F-4D97-AF65-F5344CB8AC3E}">
        <p14:creationId xmlns:p14="http://schemas.microsoft.com/office/powerpoint/2010/main" val="2577175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This session</a:t>
            </a:r>
            <a:r>
              <a:rPr lang="en-US" baseline="0" dirty="0"/>
              <a:t> focuses on the Descriptive Phase of an outbreak investigation (Steps 1-6).</a:t>
            </a:r>
          </a:p>
          <a:p>
            <a:endParaRPr lang="en-US" baseline="0" dirty="0"/>
          </a:p>
          <a:p>
            <a:r>
              <a:rPr lang="en-US" b="1" baseline="0" dirty="0"/>
              <a:t>B4.1 Outbreak Investigation </a:t>
            </a:r>
            <a:r>
              <a:rPr lang="en-US" baseline="0" dirty="0"/>
              <a:t>part 2 addresses the Explanatory and Response Phases</a:t>
            </a:r>
            <a:endParaRPr lang="en-US" dirty="0"/>
          </a:p>
        </p:txBody>
      </p:sp>
    </p:spTree>
    <p:extLst>
      <p:ext uri="{BB962C8B-B14F-4D97-AF65-F5344CB8AC3E}">
        <p14:creationId xmlns:p14="http://schemas.microsoft.com/office/powerpoint/2010/main" val="1710179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SAY:</a:t>
            </a:r>
          </a:p>
          <a:p>
            <a:r>
              <a:rPr lang="en-US" dirty="0"/>
              <a:t>Lets review some of these 13 steps in more detail</a:t>
            </a:r>
          </a:p>
        </p:txBody>
      </p:sp>
    </p:spTree>
    <p:extLst>
      <p:ext uri="{BB962C8B-B14F-4D97-AF65-F5344CB8AC3E}">
        <p14:creationId xmlns:p14="http://schemas.microsoft.com/office/powerpoint/2010/main" val="1937429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a:t>
            </a:r>
          </a:p>
          <a:p>
            <a:r>
              <a:rPr lang="en-US" b="0" dirty="0"/>
              <a:t>How should we decide which RRT roles are involved</a:t>
            </a:r>
            <a:r>
              <a:rPr lang="en-US" b="0" baseline="0" dirty="0"/>
              <a:t> in the response</a:t>
            </a:r>
            <a:r>
              <a:rPr lang="en-US" b="0" dirty="0"/>
              <a:t>? Who should be mobilized to the field?</a:t>
            </a:r>
          </a:p>
          <a:p>
            <a:endParaRPr lang="en-US" b="0" dirty="0"/>
          </a:p>
          <a:p>
            <a:r>
              <a:rPr lang="en-US" b="0" dirty="0"/>
              <a:t>How has your team prepared to respond?</a:t>
            </a:r>
          </a:p>
        </p:txBody>
      </p:sp>
    </p:spTree>
    <p:extLst>
      <p:ext uri="{BB962C8B-B14F-4D97-AF65-F5344CB8AC3E}">
        <p14:creationId xmlns:p14="http://schemas.microsoft.com/office/powerpoint/2010/main" val="2575336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 </a:t>
            </a:r>
          </a:p>
          <a:p>
            <a:r>
              <a:rPr lang="en-US" b="0" dirty="0"/>
              <a:t>How would we do this? What could we look at? (data from surveillance system, reports, case reporting forms)</a:t>
            </a:r>
          </a:p>
          <a:p>
            <a:endParaRPr lang="en-US" dirty="0"/>
          </a:p>
        </p:txBody>
      </p:sp>
    </p:spTree>
    <p:extLst>
      <p:ext uri="{BB962C8B-B14F-4D97-AF65-F5344CB8AC3E}">
        <p14:creationId xmlns:p14="http://schemas.microsoft.com/office/powerpoint/2010/main" val="2882486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solidFill>
                  <a:srgbClr val="FF0000"/>
                </a:solidFill>
              </a:rPr>
              <a:t>Depending on the disease</a:t>
            </a:r>
            <a:r>
              <a:rPr lang="en-GB" altLang="en-US" dirty="0">
                <a:solidFill>
                  <a:srgbClr val="E46C0A"/>
                </a:solidFill>
              </a:rPr>
              <a:t>, it is not necessary to confirm all the cases </a:t>
            </a:r>
            <a:r>
              <a:rPr lang="en-GB" altLang="en-US" dirty="0">
                <a:solidFill>
                  <a:srgbClr val="FF0000"/>
                </a:solidFill>
              </a:rPr>
              <a:t>(e.g. for Ebola all cases have to be confirmed; For cholera only few need to be confirmed)</a:t>
            </a:r>
          </a:p>
          <a:p>
            <a:endParaRPr lang="en-US" dirty="0"/>
          </a:p>
        </p:txBody>
      </p:sp>
    </p:spTree>
    <p:extLst>
      <p:ext uri="{BB962C8B-B14F-4D97-AF65-F5344CB8AC3E}">
        <p14:creationId xmlns:p14="http://schemas.microsoft.com/office/powerpoint/2010/main" val="1203829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a:t>
            </a:r>
          </a:p>
          <a:p>
            <a:r>
              <a:rPr lang="en-US" b="0" dirty="0"/>
              <a:t>What would you do in this situation? When?</a:t>
            </a:r>
          </a:p>
          <a:p>
            <a:endParaRPr lang="en-US" b="0" dirty="0"/>
          </a:p>
          <a:p>
            <a:r>
              <a:rPr lang="en-US" b="0" dirty="0"/>
              <a:t>Points for discussion</a:t>
            </a:r>
          </a:p>
          <a:p>
            <a:pPr marL="171450" indent="-171450">
              <a:buFont typeface="Arial" panose="020B0604020202020204" pitchFamily="34" charset="0"/>
              <a:buChar char="•"/>
            </a:pPr>
            <a:r>
              <a:rPr lang="en-US" b="0" dirty="0"/>
              <a:t>Looks</a:t>
            </a:r>
            <a:r>
              <a:rPr lang="en-US" b="0" baseline="0" dirty="0"/>
              <a:t> like a sudden increase in cases that may be an outbreak</a:t>
            </a:r>
          </a:p>
          <a:p>
            <a:pPr marL="171450" indent="-171450">
              <a:buFont typeface="Arial" panose="020B0604020202020204" pitchFamily="34" charset="0"/>
              <a:buChar char="•"/>
            </a:pPr>
            <a:r>
              <a:rPr lang="en-US" b="0" baseline="0" dirty="0"/>
              <a:t>Consider</a:t>
            </a:r>
          </a:p>
          <a:p>
            <a:pPr marL="628650" lvl="1" indent="-171450">
              <a:buFont typeface="Arial" panose="020B0604020202020204" pitchFamily="34" charset="0"/>
              <a:buChar char="•"/>
            </a:pPr>
            <a:r>
              <a:rPr lang="en-US" b="0" baseline="0" dirty="0"/>
              <a:t>Confirm the cases are the same disease by checking medical records, talking to patients and/or clinical staff, etc.</a:t>
            </a:r>
          </a:p>
          <a:p>
            <a:pPr marL="628650" lvl="1" indent="-171450">
              <a:buFont typeface="Arial" panose="020B0604020202020204" pitchFamily="34" charset="0"/>
              <a:buChar char="•"/>
            </a:pPr>
            <a:r>
              <a:rPr lang="en-US" b="0" baseline="0" dirty="0"/>
              <a:t>How many cases are expected? </a:t>
            </a:r>
          </a:p>
          <a:p>
            <a:pPr marL="1085850" lvl="2" indent="-171450">
              <a:buFont typeface="Arial" panose="020B0604020202020204" pitchFamily="34" charset="0"/>
              <a:buChar char="•"/>
            </a:pPr>
            <a:r>
              <a:rPr lang="en-US" b="0" baseline="0" dirty="0"/>
              <a:t>Is there seasonal variation that corresponds to the data presented here?</a:t>
            </a:r>
          </a:p>
          <a:p>
            <a:pPr marL="628650" lvl="1" indent="-171450">
              <a:buFont typeface="Arial" panose="020B0604020202020204" pitchFamily="34" charset="0"/>
              <a:buChar char="•"/>
            </a:pPr>
            <a:r>
              <a:rPr lang="en-US" b="0" baseline="0" dirty="0"/>
              <a:t>Are there changes in surveillance or the ability to detect cases?</a:t>
            </a:r>
          </a:p>
          <a:p>
            <a:pPr marL="1085850" lvl="2" indent="-171450">
              <a:buFont typeface="Arial" panose="020B0604020202020204" pitchFamily="34" charset="0"/>
              <a:buChar char="•"/>
            </a:pPr>
            <a:r>
              <a:rPr lang="en-US" b="0" baseline="0" dirty="0"/>
              <a:t>Did a new surveillance site begin reporting?</a:t>
            </a:r>
          </a:p>
          <a:p>
            <a:pPr marL="1085850" lvl="2" indent="-171450">
              <a:buFont typeface="Arial" panose="020B0604020202020204" pitchFamily="34" charset="0"/>
              <a:buChar char="•"/>
            </a:pPr>
            <a:r>
              <a:rPr lang="en-US" b="0" baseline="0" dirty="0"/>
              <a:t>Are reporters (e.g. healthcare workers) better at identifying cases or more likely to report? </a:t>
            </a:r>
            <a:endParaRPr lang="en-US" b="0" dirty="0"/>
          </a:p>
        </p:txBody>
      </p:sp>
    </p:spTree>
    <p:extLst>
      <p:ext uri="{BB962C8B-B14F-4D97-AF65-F5344CB8AC3E}">
        <p14:creationId xmlns:p14="http://schemas.microsoft.com/office/powerpoint/2010/main" val="10264574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a:t>
            </a:r>
          </a:p>
          <a:p>
            <a:r>
              <a:rPr lang="en-US" b="0" dirty="0"/>
              <a:t>How could we do this?</a:t>
            </a:r>
          </a:p>
        </p:txBody>
      </p:sp>
    </p:spTree>
    <p:extLst>
      <p:ext uri="{BB962C8B-B14F-4D97-AF65-F5344CB8AC3E}">
        <p14:creationId xmlns:p14="http://schemas.microsoft.com/office/powerpoint/2010/main" val="10727258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a:t>
            </a:r>
          </a:p>
          <a:p>
            <a:r>
              <a:rPr lang="en-US" b="0" dirty="0"/>
              <a:t>What do you remember about a good case definition?</a:t>
            </a:r>
          </a:p>
          <a:p>
            <a:endParaRPr lang="en-US" b="0" dirty="0"/>
          </a:p>
          <a:p>
            <a:r>
              <a:rPr lang="en-US" b="0" dirty="0"/>
              <a:t>&lt; Slides on </a:t>
            </a:r>
            <a:r>
              <a:rPr lang="en-US" b="0" baseline="0" dirty="0"/>
              <a:t>case definitions is in </a:t>
            </a:r>
            <a:r>
              <a:rPr lang="en-US" b="1" baseline="0" dirty="0"/>
              <a:t>B2.1 Epidemiological Surveillance for Public Health Emergencies </a:t>
            </a:r>
            <a:r>
              <a:rPr lang="en-US" b="0" baseline="0" dirty="0"/>
              <a:t>&gt;</a:t>
            </a:r>
            <a:endParaRPr lang="en-US" b="0" dirty="0"/>
          </a:p>
        </p:txBody>
      </p:sp>
    </p:spTree>
    <p:extLst>
      <p:ext uri="{BB962C8B-B14F-4D97-AF65-F5344CB8AC3E}">
        <p14:creationId xmlns:p14="http://schemas.microsoft.com/office/powerpoint/2010/main" val="16502080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1834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F18D501B-7404-4A44-9B71-E1CCE51489C6}"/>
              </a:ext>
            </a:extLst>
          </p:cNvPr>
          <p:cNvSpPr>
            <a:spLocks noGrp="1" noRot="1" noChangeAspect="1" noChangeArrowheads="1" noTextEdit="1"/>
          </p:cNvSpPr>
          <p:nvPr>
            <p:ph type="sldImg"/>
          </p:nvPr>
        </p:nvSpPr>
        <p:spPr>
          <a:xfrm>
            <a:off x="1085850" y="869950"/>
            <a:ext cx="4625975" cy="3470275"/>
          </a:xfrm>
          <a:ln/>
        </p:spPr>
      </p:sp>
      <p:sp>
        <p:nvSpPr>
          <p:cNvPr id="54275" name="Rectangle 3">
            <a:extLst>
              <a:ext uri="{FF2B5EF4-FFF2-40B4-BE49-F238E27FC236}">
                <a16:creationId xmlns:a16="http://schemas.microsoft.com/office/drawing/2014/main" id="{049F3BF0-6327-8448-B1E2-BC3600D70EEB}"/>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There may be different tiers of case definitions.</a:t>
            </a:r>
            <a:r>
              <a:rPr lang="en-US" baseline="0" dirty="0"/>
              <a:t> Often suspect or possible case definitions are the most inclusive, but least certain. </a:t>
            </a:r>
          </a:p>
          <a:p>
            <a:endParaRPr lang="en-US" baseline="0" dirty="0"/>
          </a:p>
          <a:p>
            <a:r>
              <a:rPr lang="en-US" baseline="0" dirty="0"/>
              <a:t>Confirmed case definitions are the most rigorous definition and provide the greatest level of certainty of a correct diagnosis but risk missing cases that don’t meet the stricter criteria. </a:t>
            </a:r>
          </a:p>
          <a:p>
            <a:endParaRPr lang="en-US" baseline="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27</a:t>
            </a:fld>
            <a:endParaRPr lang="en-US" altLang="en-US"/>
          </a:p>
        </p:txBody>
      </p:sp>
    </p:spTree>
    <p:extLst>
      <p:ext uri="{BB962C8B-B14F-4D97-AF65-F5344CB8AC3E}">
        <p14:creationId xmlns:p14="http://schemas.microsoft.com/office/powerpoint/2010/main" val="2020714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 </a:t>
            </a:r>
          </a:p>
          <a:p>
            <a:r>
              <a:rPr lang="en-US" b="0" dirty="0"/>
              <a:t>Who would you contact and talk to?</a:t>
            </a:r>
          </a:p>
          <a:p>
            <a:r>
              <a:rPr lang="en-US" b="0" dirty="0"/>
              <a:t>What would you use to record the cases systematically?</a:t>
            </a:r>
          </a:p>
        </p:txBody>
      </p:sp>
    </p:spTree>
    <p:extLst>
      <p:ext uri="{BB962C8B-B14F-4D97-AF65-F5344CB8AC3E}">
        <p14:creationId xmlns:p14="http://schemas.microsoft.com/office/powerpoint/2010/main" val="12759702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Use</a:t>
            </a:r>
            <a:r>
              <a:rPr lang="en-US" baseline="0" dirty="0"/>
              <a:t> existing surveillance systems and actively work to find cases.</a:t>
            </a:r>
            <a:endParaRPr lang="en-US" dirty="0"/>
          </a:p>
        </p:txBody>
      </p:sp>
    </p:spTree>
    <p:extLst>
      <p:ext uri="{BB962C8B-B14F-4D97-AF65-F5344CB8AC3E}">
        <p14:creationId xmlns:p14="http://schemas.microsoft.com/office/powerpoint/2010/main" val="1739721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Additional information to consider including in a line list:</a:t>
            </a:r>
          </a:p>
          <a:p>
            <a:pPr marL="171450" indent="-171450">
              <a:buFont typeface="Arial" panose="020B0604020202020204" pitchFamily="34" charset="0"/>
              <a:buChar char="•"/>
            </a:pPr>
            <a:r>
              <a:rPr lang="en-US" dirty="0"/>
              <a:t>Location</a:t>
            </a:r>
            <a:r>
              <a:rPr lang="en-US" baseline="0" dirty="0"/>
              <a:t>: residence, healthcare facility</a:t>
            </a:r>
          </a:p>
          <a:p>
            <a:pPr marL="171450" indent="-171450">
              <a:buFont typeface="Arial" panose="020B0604020202020204" pitchFamily="34" charset="0"/>
              <a:buChar char="•"/>
            </a:pPr>
            <a:r>
              <a:rPr lang="en-US" baseline="0" dirty="0"/>
              <a:t>Patient status or outcome</a:t>
            </a:r>
          </a:p>
          <a:p>
            <a:pPr marL="171450" indent="-171450">
              <a:buFont typeface="Arial" panose="020B0604020202020204" pitchFamily="34" charset="0"/>
              <a:buChar char="•"/>
            </a:pPr>
            <a:r>
              <a:rPr lang="en-US" baseline="0" dirty="0"/>
              <a:t>Case category</a:t>
            </a:r>
          </a:p>
          <a:p>
            <a:pPr marL="171450" indent="-171450">
              <a:buFont typeface="Arial" panose="020B0604020202020204" pitchFamily="34" charset="0"/>
              <a:buChar char="•"/>
            </a:pPr>
            <a:r>
              <a:rPr lang="en-US" baseline="0" dirty="0"/>
              <a:t>Epidemiologic links</a:t>
            </a:r>
          </a:p>
          <a:p>
            <a:pPr marL="171450" indent="-171450">
              <a:buFont typeface="Arial" panose="020B0604020202020204" pitchFamily="34" charset="0"/>
              <a:buChar char="•"/>
            </a:pPr>
            <a:r>
              <a:rPr lang="en-US" baseline="0" dirty="0"/>
              <a:t>Other medical conditions</a:t>
            </a:r>
            <a:endParaRPr lang="en-US" dirty="0"/>
          </a:p>
          <a:p>
            <a:endParaRPr lang="en-US" dirty="0"/>
          </a:p>
        </p:txBody>
      </p:sp>
    </p:spTree>
    <p:extLst>
      <p:ext uri="{BB962C8B-B14F-4D97-AF65-F5344CB8AC3E}">
        <p14:creationId xmlns:p14="http://schemas.microsoft.com/office/powerpoint/2010/main" val="1791684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Give 10-15 minutes to work in small groups and then discuss results as a big group.</a:t>
            </a:r>
          </a:p>
          <a:p>
            <a:endParaRPr lang="en-US" dirty="0"/>
          </a:p>
          <a:p>
            <a:r>
              <a:rPr lang="en-US" dirty="0"/>
              <a:t>Points for discussion:</a:t>
            </a:r>
          </a:p>
          <a:p>
            <a:pPr marL="171450" indent="-171450">
              <a:buFont typeface="Arial" panose="020B0604020202020204" pitchFamily="34" charset="0"/>
              <a:buChar char="•"/>
            </a:pPr>
            <a:r>
              <a:rPr lang="en-US" dirty="0"/>
              <a:t>Cases could be</a:t>
            </a:r>
            <a:r>
              <a:rPr lang="en-US" baseline="0" dirty="0"/>
              <a:t> identified through health facility records, laboratory results, speaking with community health workers, etc. </a:t>
            </a:r>
          </a:p>
          <a:p>
            <a:pPr marL="171450" indent="-171450">
              <a:buFont typeface="Arial" panose="020B0604020202020204" pitchFamily="34" charset="0"/>
              <a:buChar char="•"/>
            </a:pPr>
            <a:r>
              <a:rPr lang="en-US" baseline="0" dirty="0"/>
              <a:t>Information to collect includes: demographic information, signs and symptoms compatible with malaria, laboratory results, date of symptom onset, outcome (e.g. recovered, death), etc.</a:t>
            </a:r>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38442142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550637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0" dirty="0"/>
              <a:t>Source: FETP, https://</a:t>
            </a:r>
            <a:r>
              <a:rPr lang="en-US" b="0" dirty="0" err="1"/>
              <a:t>www.cdc.gov</a:t>
            </a:r>
            <a:r>
              <a:rPr lang="en-US" b="0" dirty="0"/>
              <a:t>/training/</a:t>
            </a:r>
            <a:r>
              <a:rPr lang="en-US" b="0" dirty="0" err="1"/>
              <a:t>quicklearns</a:t>
            </a:r>
            <a:r>
              <a:rPr lang="en-US" b="0" dirty="0"/>
              <a:t>/</a:t>
            </a:r>
            <a:r>
              <a:rPr lang="en-US" b="0" dirty="0" err="1"/>
              <a:t>createepi</a:t>
            </a:r>
            <a:r>
              <a:rPr lang="en-US" b="0" dirty="0"/>
              <a:t>/</a:t>
            </a:r>
          </a:p>
          <a:p>
            <a:endParaRPr lang="en-US" b="0" dirty="0"/>
          </a:p>
          <a:p>
            <a:r>
              <a:rPr lang="en-US" b="1" dirty="0"/>
              <a:t>SAY:</a:t>
            </a:r>
          </a:p>
          <a:p>
            <a:r>
              <a:rPr lang="en-US" b="0" dirty="0"/>
              <a:t>An epidemic curves or </a:t>
            </a:r>
            <a:r>
              <a:rPr lang="en-US" sz="1200" b="0" i="0" kern="1200" dirty="0">
                <a:solidFill>
                  <a:schemeClr val="tx1"/>
                </a:solidFill>
                <a:effectLst/>
                <a:latin typeface="Arial" panose="020B0604020202020204" pitchFamily="34" charset="0"/>
                <a:ea typeface="+mn-ea"/>
                <a:cs typeface="+mn-cs"/>
              </a:rPr>
              <a:t>epi curve is a visual display of the onset of illness among cases associated with an outbreak.  </a:t>
            </a:r>
          </a:p>
          <a:p>
            <a:endParaRPr lang="en-US" sz="1200" b="0" i="0" kern="1200" dirty="0">
              <a:solidFill>
                <a:schemeClr val="tx1"/>
              </a:solidFill>
              <a:effectLst/>
              <a:latin typeface="Arial" panose="020B0604020202020204" pitchFamily="34" charset="0"/>
              <a:ea typeface="+mn-ea"/>
              <a:cs typeface="+mn-cs"/>
            </a:endParaRPr>
          </a:p>
          <a:p>
            <a:r>
              <a:rPr lang="en-US" sz="1200" b="0" i="0" kern="1200" dirty="0">
                <a:solidFill>
                  <a:schemeClr val="tx1"/>
                </a:solidFill>
                <a:effectLst/>
                <a:latin typeface="Arial" panose="020B0604020202020204" pitchFamily="34" charset="0"/>
                <a:ea typeface="+mn-ea"/>
                <a:cs typeface="+mn-cs"/>
              </a:rPr>
              <a:t>Note that</a:t>
            </a:r>
            <a:r>
              <a:rPr lang="en-US" sz="1200" b="0" i="0" kern="1200" baseline="0" dirty="0">
                <a:solidFill>
                  <a:schemeClr val="tx1"/>
                </a:solidFill>
                <a:effectLst/>
                <a:latin typeface="Arial" panose="020B0604020202020204" pitchFamily="34" charset="0"/>
                <a:ea typeface="+mn-ea"/>
                <a:cs typeface="+mn-cs"/>
              </a:rPr>
              <a:t> time (in this case days) is along the x-axis (horizontal axis) and the number of cases are along the y-axis (vertical axis).</a:t>
            </a:r>
          </a:p>
          <a:p>
            <a:endParaRPr lang="en-US" sz="1200" b="0" i="0" kern="1200" baseline="0" dirty="0">
              <a:solidFill>
                <a:schemeClr val="tx1"/>
              </a:solidFill>
              <a:effectLst/>
              <a:latin typeface="Arial" panose="020B0604020202020204" pitchFamily="34" charset="0"/>
              <a:ea typeface="+mn-ea"/>
              <a:cs typeface="+mn-cs"/>
            </a:endParaRPr>
          </a:p>
          <a:p>
            <a:r>
              <a:rPr lang="en-US" sz="1200" b="0" i="0" kern="1200" baseline="0" dirty="0">
                <a:solidFill>
                  <a:schemeClr val="tx1"/>
                </a:solidFill>
                <a:effectLst/>
                <a:latin typeface="Arial" panose="020B0604020202020204" pitchFamily="34" charset="0"/>
                <a:ea typeface="+mn-ea"/>
                <a:cs typeface="+mn-cs"/>
              </a:rPr>
              <a:t>Different emergencies may need different time units on the x-axis. A fast moving foodborne outbreak may be measured in hours. A slow-moving disease outbreak may be measured in weeks or months.</a:t>
            </a:r>
            <a:endParaRPr lang="en-US" sz="1200" b="0" i="0" kern="1200" dirty="0">
              <a:solidFill>
                <a:schemeClr val="tx1"/>
              </a:solidFill>
              <a:effectLst/>
              <a:latin typeface="Arial" panose="020B0604020202020204" pitchFamily="34" charset="0"/>
              <a:ea typeface="+mn-ea"/>
              <a:cs typeface="+mn-cs"/>
            </a:endParaRPr>
          </a:p>
        </p:txBody>
      </p:sp>
    </p:spTree>
    <p:extLst>
      <p:ext uri="{BB962C8B-B14F-4D97-AF65-F5344CB8AC3E}">
        <p14:creationId xmlns:p14="http://schemas.microsoft.com/office/powerpoint/2010/main" val="3670051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a:t>
            </a:r>
            <a:r>
              <a:rPr lang="en-US" dirty="0"/>
              <a:t>:</a:t>
            </a:r>
          </a:p>
          <a:p>
            <a:r>
              <a:rPr lang="en-US" dirty="0"/>
              <a:t>Why are </a:t>
            </a:r>
            <a:r>
              <a:rPr lang="en-US" dirty="0" err="1"/>
              <a:t>epicurves</a:t>
            </a:r>
            <a:r>
              <a:rPr lang="en-US" dirty="0"/>
              <a:t> useful?</a:t>
            </a:r>
          </a:p>
        </p:txBody>
      </p:sp>
    </p:spTree>
    <p:extLst>
      <p:ext uri="{BB962C8B-B14F-4D97-AF65-F5344CB8AC3E}">
        <p14:creationId xmlns:p14="http://schemas.microsoft.com/office/powerpoint/2010/main" val="15980156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Epidemic</a:t>
            </a:r>
            <a:r>
              <a:rPr lang="en-US" baseline="0" dirty="0"/>
              <a:t> curves can help determine the type of outbreak when the source or pathogen is unknown. </a:t>
            </a:r>
          </a:p>
          <a:p>
            <a:r>
              <a:rPr lang="en-US" baseline="0" dirty="0"/>
              <a:t>Point source outbreak: persons are exposed to the same source over a short period of time, e.g. eating a meal with contaminated food. All cases usually fall within one incubation period.</a:t>
            </a:r>
          </a:p>
          <a:p>
            <a:r>
              <a:rPr lang="en-US" baseline="0" dirty="0"/>
              <a:t>Continuous common source outbreak: persons are exposed to the same source but over a continuous period of time. Cases occur beyond one incubation period.</a:t>
            </a:r>
          </a:p>
          <a:p>
            <a:r>
              <a:rPr lang="en-US" baseline="0" dirty="0"/>
              <a:t>Propagated outbreak: person-to-person transmission is occurring. The </a:t>
            </a:r>
            <a:r>
              <a:rPr lang="en-US" baseline="0" dirty="0" err="1"/>
              <a:t>epicurve</a:t>
            </a:r>
            <a:r>
              <a:rPr lang="en-US" baseline="0" dirty="0"/>
              <a:t> often displays “waves” of cases (such as in the example). </a:t>
            </a:r>
          </a:p>
          <a:p>
            <a:endParaRPr lang="en-US" baseline="0" dirty="0"/>
          </a:p>
          <a:p>
            <a:r>
              <a:rPr lang="en-US" baseline="0" dirty="0"/>
              <a:t>Note: “propagation”= spread or transmission</a:t>
            </a:r>
          </a:p>
          <a:p>
            <a:endParaRPr lang="en-US" dirty="0"/>
          </a:p>
        </p:txBody>
      </p:sp>
    </p:spTree>
    <p:extLst>
      <p:ext uri="{BB962C8B-B14F-4D97-AF65-F5344CB8AC3E}">
        <p14:creationId xmlns:p14="http://schemas.microsoft.com/office/powerpoint/2010/main" val="2344227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SAY:</a:t>
            </a:r>
          </a:p>
          <a:p>
            <a:r>
              <a:rPr lang="en-US" b="0" dirty="0"/>
              <a:t>Epi curves show us time. Maps show us place.</a:t>
            </a:r>
          </a:p>
          <a:p>
            <a:endParaRPr lang="en-US" b="0" dirty="0"/>
          </a:p>
          <a:p>
            <a:endParaRPr lang="en-US" b="0" dirty="0"/>
          </a:p>
          <a:p>
            <a:endParaRPr lang="en-US"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Source: </a:t>
            </a:r>
            <a:r>
              <a:rPr lang="en-US" altLang="en-US" sz="1200" dirty="0">
                <a:hlinkClick r:id="rId3"/>
              </a:rPr>
              <a:t>www.cdc.gov/vhf/ebola/outbreaks/2014-west-africa/distribution-map.html</a:t>
            </a:r>
            <a:r>
              <a:rPr lang="en-US" altLang="en-US" sz="1200" dirty="0"/>
              <a:t>. (accessed 25 Feb 2016)</a:t>
            </a:r>
          </a:p>
          <a:p>
            <a:endParaRPr lang="en-US" b="0" dirty="0"/>
          </a:p>
        </p:txBody>
      </p:sp>
    </p:spTree>
    <p:extLst>
      <p:ext uri="{BB962C8B-B14F-4D97-AF65-F5344CB8AC3E}">
        <p14:creationId xmlns:p14="http://schemas.microsoft.com/office/powerpoint/2010/main" val="1840556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F18D501B-7404-4A44-9B71-E1CCE51489C6}"/>
              </a:ext>
            </a:extLst>
          </p:cNvPr>
          <p:cNvSpPr>
            <a:spLocks noGrp="1" noRot="1" noChangeAspect="1" noChangeArrowheads="1" noTextEdit="1"/>
          </p:cNvSpPr>
          <p:nvPr>
            <p:ph type="sldImg"/>
          </p:nvPr>
        </p:nvSpPr>
        <p:spPr>
          <a:xfrm>
            <a:off x="1085850" y="869950"/>
            <a:ext cx="4625975" cy="3470275"/>
          </a:xfrm>
          <a:ln/>
        </p:spPr>
      </p:sp>
      <p:sp>
        <p:nvSpPr>
          <p:cNvPr id="54275" name="Rectangle 3">
            <a:extLst>
              <a:ext uri="{FF2B5EF4-FFF2-40B4-BE49-F238E27FC236}">
                <a16:creationId xmlns:a16="http://schemas.microsoft.com/office/drawing/2014/main" id="{049F3BF0-6327-8448-B1E2-BC3600D70EEB}"/>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en-US" dirty="0"/>
          </a:p>
        </p:txBody>
      </p:sp>
    </p:spTree>
    <p:extLst>
      <p:ext uri="{BB962C8B-B14F-4D97-AF65-F5344CB8AC3E}">
        <p14:creationId xmlns:p14="http://schemas.microsoft.com/office/powerpoint/2010/main" val="48991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SAY:</a:t>
            </a:r>
          </a:p>
          <a:p>
            <a:r>
              <a:rPr lang="en-US" b="0" dirty="0"/>
              <a:t>We can use graphs</a:t>
            </a:r>
            <a:r>
              <a:rPr lang="en-US" b="0" baseline="0" dirty="0"/>
              <a:t> and tables to describe the affected persons and populations</a:t>
            </a:r>
            <a:r>
              <a:rPr lang="en-US" b="0" dirty="0"/>
              <a:t>.</a:t>
            </a:r>
          </a:p>
          <a:p>
            <a:endParaRPr lang="en-US" b="0" dirty="0"/>
          </a:p>
          <a:p>
            <a:r>
              <a:rPr lang="en-US" b="0" dirty="0"/>
              <a:t>Person characteristics to consider:</a:t>
            </a:r>
          </a:p>
          <a:p>
            <a:pPr marL="171450" indent="-171450">
              <a:spcBef>
                <a:spcPts val="600"/>
              </a:spcBef>
              <a:buFont typeface="Arial" panose="020B0604020202020204" pitchFamily="34" charset="0"/>
              <a:buChar char="•"/>
            </a:pPr>
            <a:r>
              <a:rPr lang="en-US" altLang="en-US" sz="1200" dirty="0"/>
              <a:t>Age</a:t>
            </a:r>
          </a:p>
          <a:p>
            <a:pPr marL="171450" indent="-171450">
              <a:spcBef>
                <a:spcPts val="600"/>
              </a:spcBef>
              <a:buFont typeface="Arial" panose="020B0604020202020204" pitchFamily="34" charset="0"/>
              <a:buChar char="•"/>
            </a:pPr>
            <a:r>
              <a:rPr lang="en-US" altLang="en-US" sz="1200" dirty="0"/>
              <a:t>Sex</a:t>
            </a:r>
          </a:p>
          <a:p>
            <a:pPr marL="171450" indent="-171450">
              <a:spcBef>
                <a:spcPts val="600"/>
              </a:spcBef>
              <a:buFont typeface="Arial" panose="020B0604020202020204" pitchFamily="34" charset="0"/>
              <a:buChar char="•"/>
            </a:pPr>
            <a:r>
              <a:rPr lang="en-US" altLang="en-US" sz="1200" dirty="0"/>
              <a:t>Tribe or other affiliation</a:t>
            </a:r>
          </a:p>
          <a:p>
            <a:pPr marL="171450" indent="-171450">
              <a:spcBef>
                <a:spcPts val="600"/>
              </a:spcBef>
              <a:buFont typeface="Arial" panose="020B0604020202020204" pitchFamily="34" charset="0"/>
              <a:buChar char="•"/>
            </a:pPr>
            <a:r>
              <a:rPr lang="en-US" altLang="en-US" sz="1200" dirty="0"/>
              <a:t>Occupation</a:t>
            </a:r>
          </a:p>
          <a:p>
            <a:pPr marL="171450" indent="-171450">
              <a:spcBef>
                <a:spcPts val="600"/>
              </a:spcBef>
              <a:buFont typeface="Arial" panose="020B0604020202020204" pitchFamily="34" charset="0"/>
              <a:buChar char="•"/>
            </a:pPr>
            <a:r>
              <a:rPr lang="en-US" altLang="en-US" sz="1200" dirty="0"/>
              <a:t>Income</a:t>
            </a:r>
          </a:p>
          <a:p>
            <a:pPr marL="171450" indent="-171450">
              <a:spcBef>
                <a:spcPts val="600"/>
              </a:spcBef>
              <a:buFont typeface="Arial" panose="020B0604020202020204" pitchFamily="34" charset="0"/>
              <a:buChar char="•"/>
            </a:pPr>
            <a:r>
              <a:rPr lang="en-US" altLang="en-US" sz="1200" dirty="0"/>
              <a:t>Marital status</a:t>
            </a:r>
          </a:p>
          <a:p>
            <a:pPr marL="171450" indent="-171450">
              <a:spcBef>
                <a:spcPts val="600"/>
              </a:spcBef>
              <a:buFont typeface="Arial" panose="020B0604020202020204" pitchFamily="34" charset="0"/>
              <a:buChar char="•"/>
            </a:pPr>
            <a:r>
              <a:rPr lang="en-US" altLang="en-US" sz="1200" dirty="0"/>
              <a:t>Underlying medical conditions</a:t>
            </a:r>
          </a:p>
          <a:p>
            <a:pPr marL="171450" indent="-171450">
              <a:spcBef>
                <a:spcPts val="600"/>
              </a:spcBef>
              <a:buFont typeface="Arial" panose="020B0604020202020204" pitchFamily="34" charset="0"/>
              <a:buChar char="•"/>
            </a:pPr>
            <a:r>
              <a:rPr lang="en-US" altLang="en-US" sz="1200" dirty="0"/>
              <a:t>Etc.</a:t>
            </a:r>
          </a:p>
          <a:p>
            <a:endParaRPr lang="en-US" b="0" dirty="0"/>
          </a:p>
        </p:txBody>
      </p:sp>
    </p:spTree>
    <p:extLst>
      <p:ext uri="{BB962C8B-B14F-4D97-AF65-F5344CB8AC3E}">
        <p14:creationId xmlns:p14="http://schemas.microsoft.com/office/powerpoint/2010/main" val="8405163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a:t>
            </a:r>
            <a:r>
              <a:rPr lang="en-US" baseline="0" dirty="0"/>
              <a:t> results from the Descriptive Phase of the outbreak investigation (steps 1-6) provide information to begin the Explanatory Phase. </a:t>
            </a:r>
          </a:p>
          <a:p>
            <a:pPr marL="171450" indent="-171450">
              <a:buFont typeface="Arial" panose="020B0604020202020204" pitchFamily="34" charset="0"/>
              <a:buChar char="•"/>
            </a:pPr>
            <a:r>
              <a:rPr lang="en-US" baseline="0" dirty="0"/>
              <a:t>The data collected should lead to the development and testing of hypotheses (step 7-10) and response measures to control the outbreak. </a:t>
            </a:r>
          </a:p>
          <a:p>
            <a:pPr marL="171450" indent="-171450">
              <a:buFont typeface="Arial" panose="020B0604020202020204" pitchFamily="34" charset="0"/>
              <a:buChar char="•"/>
            </a:pPr>
            <a:r>
              <a:rPr lang="en-US" baseline="0" dirty="0"/>
              <a:t>More about the Explanatory and Response phases is in </a:t>
            </a:r>
            <a:r>
              <a:rPr lang="en-US" b="1" baseline="0" dirty="0"/>
              <a:t>B4.1 Outbreak Investigation Part 2</a:t>
            </a:r>
            <a:endParaRPr lang="en-US" b="1" dirty="0"/>
          </a:p>
        </p:txBody>
      </p:sp>
    </p:spTree>
    <p:extLst>
      <p:ext uri="{BB962C8B-B14F-4D97-AF65-F5344CB8AC3E}">
        <p14:creationId xmlns:p14="http://schemas.microsoft.com/office/powerpoint/2010/main" val="18723902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br>
              <a:rPr lang="en-US" altLang="en-US" dirty="0">
                <a:ea typeface="ＭＳ Ｐゴシック" pitchFamily="34" charset="-128"/>
              </a:rPr>
            </a:br>
            <a:endParaRPr lang="en-US" altLang="en-US" dirty="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43</a:t>
            </a:fld>
            <a:endParaRPr lang="en-US" altLang="en-US"/>
          </a:p>
        </p:txBody>
      </p:sp>
    </p:spTree>
    <p:extLst>
      <p:ext uri="{BB962C8B-B14F-4D97-AF65-F5344CB8AC3E}">
        <p14:creationId xmlns:p14="http://schemas.microsoft.com/office/powerpoint/2010/main" val="39125119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44</a:t>
            </a:fld>
            <a:endParaRPr lang="en-US" altLang="en-US"/>
          </a:p>
        </p:txBody>
      </p:sp>
    </p:spTree>
    <p:extLst>
      <p:ext uri="{BB962C8B-B14F-4D97-AF65-F5344CB8AC3E}">
        <p14:creationId xmlns:p14="http://schemas.microsoft.com/office/powerpoint/2010/main" val="2400032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45</a:t>
            </a:fld>
            <a:endParaRPr lang="en-US" altLang="en-US"/>
          </a:p>
        </p:txBody>
      </p:sp>
    </p:spTree>
    <p:extLst>
      <p:ext uri="{BB962C8B-B14F-4D97-AF65-F5344CB8AC3E}">
        <p14:creationId xmlns:p14="http://schemas.microsoft.com/office/powerpoint/2010/main" val="27639293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46</a:t>
            </a:fld>
            <a:endParaRPr lang="en-US" altLang="en-US"/>
          </a:p>
        </p:txBody>
      </p:sp>
    </p:spTree>
    <p:extLst>
      <p:ext uri="{BB962C8B-B14F-4D97-AF65-F5344CB8AC3E}">
        <p14:creationId xmlns:p14="http://schemas.microsoft.com/office/powerpoint/2010/main" val="1678093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pPr>
              <a:defRPr/>
            </a:pPr>
            <a:r>
              <a:rPr lang="en-GB" altLang="en-US" b="1" dirty="0"/>
              <a:t>Is it an outbreak?</a:t>
            </a:r>
            <a:endParaRPr lang="en-GB" altLang="en-US" dirty="0"/>
          </a:p>
          <a:p>
            <a:pPr>
              <a:defRPr/>
            </a:pPr>
            <a:endParaRPr lang="en-US" altLang="en-US" dirty="0"/>
          </a:p>
          <a:p>
            <a:pPr>
              <a:defRPr/>
            </a:pPr>
            <a:r>
              <a:rPr lang="en-GB" altLang="en-US" dirty="0"/>
              <a:t>Consider </a:t>
            </a:r>
          </a:p>
          <a:p>
            <a:pPr marL="171450" indent="-171450">
              <a:buFont typeface="Arial" panose="020B0604020202020204" pitchFamily="34" charset="0"/>
              <a:buChar char="•"/>
              <a:defRPr/>
            </a:pPr>
            <a:r>
              <a:rPr lang="en-GB" altLang="en-US" dirty="0"/>
              <a:t>whether </a:t>
            </a:r>
            <a:r>
              <a:rPr lang="en-US" altLang="en-US" dirty="0"/>
              <a:t>the reported cases are more than the expected cases, </a:t>
            </a:r>
          </a:p>
          <a:p>
            <a:pPr marL="171450" indent="-171450">
              <a:buFont typeface="Arial" panose="020B0604020202020204" pitchFamily="34" charset="0"/>
              <a:buChar char="•"/>
              <a:defRPr/>
            </a:pPr>
            <a:r>
              <a:rPr lang="en-US" altLang="en-US" dirty="0"/>
              <a:t>whether cases are clustered in time, place and person and </a:t>
            </a:r>
          </a:p>
          <a:p>
            <a:pPr marL="171450" indent="-171450">
              <a:buFont typeface="Arial" panose="020B0604020202020204" pitchFamily="34" charset="0"/>
              <a:buChar char="•"/>
              <a:defRPr/>
            </a:pPr>
            <a:r>
              <a:rPr lang="en-US" altLang="en-US" dirty="0"/>
              <a:t>whether this poses a concern from involved health care workers, school, institution or even the media. </a:t>
            </a:r>
          </a:p>
          <a:p>
            <a:pPr marL="171450" indent="-171450">
              <a:buFont typeface="Arial" panose="020B0604020202020204" pitchFamily="34" charset="0"/>
              <a:buChar char="•"/>
              <a:defRPr/>
            </a:pPr>
            <a:endParaRPr lang="en-US" altLang="en-US" dirty="0"/>
          </a:p>
          <a:p>
            <a:pPr marL="0" indent="0">
              <a:buFont typeface="Arial" panose="020B0604020202020204" pitchFamily="34" charset="0"/>
              <a:buNone/>
              <a:defRPr/>
            </a:pPr>
            <a:r>
              <a:rPr lang="en-US" altLang="en-US" dirty="0"/>
              <a:t>Be aware of </a:t>
            </a:r>
            <a:r>
              <a:rPr lang="en-US" altLang="en-US" dirty="0" err="1"/>
              <a:t>artifactual</a:t>
            </a:r>
            <a:r>
              <a:rPr lang="en-US" altLang="en-US" dirty="0"/>
              <a:t> causes of increases or decreases in reported cases such as changes in local reporting practices, increased interest, new health personnel/ health clinic among others before declaring it as an outbreak.</a:t>
            </a:r>
          </a:p>
          <a:p>
            <a:pPr>
              <a:defRPr/>
            </a:pPr>
            <a:endParaRPr lang="en-US" altLang="en-US" dirty="0"/>
          </a:p>
          <a:p>
            <a:endParaRPr lang="en-US" dirty="0"/>
          </a:p>
        </p:txBody>
      </p:sp>
    </p:spTree>
    <p:extLst>
      <p:ext uri="{BB962C8B-B14F-4D97-AF65-F5344CB8AC3E}">
        <p14:creationId xmlns:p14="http://schemas.microsoft.com/office/powerpoint/2010/main" val="1966536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ASK:</a:t>
            </a:r>
          </a:p>
          <a:p>
            <a:r>
              <a:rPr lang="en-US" b="0" dirty="0"/>
              <a:t>How are potential outbreaks identified? </a:t>
            </a:r>
          </a:p>
          <a:p>
            <a:endParaRPr lang="en-US" b="0" dirty="0"/>
          </a:p>
          <a:p>
            <a:r>
              <a:rPr lang="en-US" b="1" dirty="0"/>
              <a:t>Generate responses and then show answers </a:t>
            </a:r>
          </a:p>
          <a:p>
            <a:endParaRPr lang="en-US" b="1" dirty="0"/>
          </a:p>
          <a:p>
            <a:pPr>
              <a:defRPr/>
            </a:pPr>
            <a:r>
              <a:rPr lang="en-GB" altLang="en-US" dirty="0"/>
              <a:t>Outbreaks are detected through various sources of information </a:t>
            </a:r>
          </a:p>
          <a:p>
            <a:pPr>
              <a:defRPr/>
            </a:pPr>
            <a:r>
              <a:rPr lang="en-GB" altLang="en-US" dirty="0"/>
              <a: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altLang="en-US" b="1" dirty="0"/>
              <a:t>If</a:t>
            </a:r>
            <a:r>
              <a:rPr lang="en-GB" altLang="en-US" b="1" baseline="0" dirty="0"/>
              <a:t> not discussed in B2.1 Epidemiological Surveillance for Public Health Emergencies, </a:t>
            </a:r>
            <a:r>
              <a:rPr lang="en-GB" altLang="en-US" b="1" dirty="0"/>
              <a:t>ASK: </a:t>
            </a:r>
            <a:r>
              <a:rPr lang="en-GB" altLang="en-US" b="0" dirty="0"/>
              <a:t>How are outbreaks identified in your country?</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altLang="en-US" b="0" dirty="0"/>
          </a:p>
          <a:p>
            <a:pPr marL="0" indent="0">
              <a:buFont typeface="Arial" panose="020B0604020202020204" pitchFamily="34" charset="0"/>
              <a:buNone/>
              <a:defRPr/>
            </a:pPr>
            <a:r>
              <a:rPr lang="en-GB" altLang="en-US" dirty="0"/>
              <a:t>Formal sources such as surveillance systems are usually based either on clinical reports by hospitals, general practitioners, specialists, etc. or upon laboratory data reported by peripheral or national reference laboratories. </a:t>
            </a:r>
          </a:p>
          <a:p>
            <a:pPr marL="0" indent="0">
              <a:buFont typeface="Arial" panose="020B0604020202020204" pitchFamily="34" charset="0"/>
              <a:buNone/>
              <a:defRPr/>
            </a:pPr>
            <a:endParaRPr lang="en-GB" altLang="en-US" dirty="0"/>
          </a:p>
          <a:p>
            <a:pPr>
              <a:defRPr/>
            </a:pPr>
            <a:r>
              <a:rPr lang="en-GB" altLang="en-US" dirty="0"/>
              <a:t>Outbreaks are often detected via rumours or direct calls from health practitioners who have observed what appears to them as being an unusual event (signal).</a:t>
            </a:r>
            <a:r>
              <a:rPr lang="en-GB" altLang="en-US" baseline="0" dirty="0"/>
              <a:t> I</a:t>
            </a:r>
            <a:r>
              <a:rPr lang="en-GB" altLang="en-US" dirty="0"/>
              <a:t>nformation may come from the public or the media. At the international level, some systems (GPHIN), using web scanning, automatically review media information available worldwide on a daily basis.</a:t>
            </a:r>
          </a:p>
          <a:p>
            <a:pPr>
              <a:defRPr/>
            </a:pPr>
            <a:endParaRPr lang="en-GB" altLang="en-US" dirty="0"/>
          </a:p>
          <a:p>
            <a:pPr marL="0" indent="0">
              <a:buFont typeface="Arial" panose="020B0604020202020204" pitchFamily="34" charset="0"/>
              <a:buNone/>
              <a:defRPr/>
            </a:pPr>
            <a:r>
              <a:rPr lang="en-GB" altLang="en-US" dirty="0"/>
              <a:t>The timeliness of detection and report is critical for an efficient investigation and response. </a:t>
            </a:r>
          </a:p>
          <a:p>
            <a:pPr>
              <a:defRPr/>
            </a:pPr>
            <a:endParaRPr lang="en-GB" altLang="en-US" dirty="0"/>
          </a:p>
          <a:p>
            <a:pPr>
              <a:defRPr/>
            </a:pPr>
            <a:r>
              <a:rPr lang="en-GB" altLang="en-US" dirty="0"/>
              <a:t>Whatever the source, determine if the alert based on this information merits an intervention and if cases identified constitute an outbreak that needs to be investigated. </a:t>
            </a:r>
          </a:p>
          <a:p>
            <a:pPr>
              <a:defRPr/>
            </a:pPr>
            <a:endParaRPr lang="en-GB" altLang="en-US" dirty="0"/>
          </a:p>
          <a:p>
            <a:endParaRPr lang="en-US" b="1" dirty="0"/>
          </a:p>
        </p:txBody>
      </p:sp>
    </p:spTree>
    <p:extLst>
      <p:ext uri="{BB962C8B-B14F-4D97-AF65-F5344CB8AC3E}">
        <p14:creationId xmlns:p14="http://schemas.microsoft.com/office/powerpoint/2010/main" val="923634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103809A0-DFA4-5E4A-B707-748504EAEB13}"/>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GB" altLang="en-US" dirty="0"/>
              <a:t>Slide </a:t>
            </a:r>
            <a:fld id="{DCB39A1E-9BB7-144A-91C3-A1780CE2F5A1}" type="slidenum">
              <a:rPr lang="en-GB" altLang="en-US" smtClean="0"/>
              <a:pPr>
                <a:defRPr/>
              </a:pPr>
              <a:t>7</a:t>
            </a:fld>
            <a:r>
              <a:rPr lang="en-GB" altLang="en-US" dirty="0"/>
              <a:t>	</a:t>
            </a:r>
            <a:r>
              <a:rPr lang="en-GB" altLang="en-US" b="1" dirty="0"/>
              <a:t>Why investigate outbreaks?</a:t>
            </a:r>
            <a:endParaRPr lang="en-GB" altLang="en-US" dirty="0"/>
          </a:p>
          <a:p>
            <a:pPr>
              <a:defRPr/>
            </a:pPr>
            <a:endParaRPr lang="en-GB" altLang="en-US" dirty="0"/>
          </a:p>
          <a:p>
            <a:pPr>
              <a:defRPr/>
            </a:pPr>
            <a:r>
              <a:rPr lang="en-GB" altLang="en-US" dirty="0"/>
              <a:t>There are many reasons to investigate an outbreak. </a:t>
            </a:r>
          </a:p>
          <a:p>
            <a:pPr marL="171450" indent="-171450">
              <a:buFont typeface="Arial" panose="020B0604020202020204" pitchFamily="34" charset="0"/>
              <a:buChar char="•"/>
              <a:defRPr/>
            </a:pPr>
            <a:r>
              <a:rPr lang="en-GB" altLang="en-US" dirty="0"/>
              <a:t>Stop the outbreak by undertaking a public health function. This may be a major challenge in case of a very severe disease such as Ebola, avian influenza (AI) or SARS. </a:t>
            </a:r>
          </a:p>
          <a:p>
            <a:pPr marL="171450" indent="-171450">
              <a:buFont typeface="Arial" panose="020B0604020202020204" pitchFamily="34" charset="0"/>
              <a:buChar char="•"/>
              <a:defRPr/>
            </a:pPr>
            <a:r>
              <a:rPr lang="en-GB" altLang="en-US" dirty="0"/>
              <a:t>Investigation will help us to improve our knowledge and understanding of the disease of interest (mode of transmission, risk factors). As a consequence it will allow preventing new disease episodes.</a:t>
            </a:r>
          </a:p>
          <a:p>
            <a:pPr marL="171450" indent="-171450">
              <a:buFont typeface="Arial" panose="020B0604020202020204" pitchFamily="34" charset="0"/>
              <a:buChar char="•"/>
              <a:defRPr/>
            </a:pPr>
            <a:r>
              <a:rPr lang="en-GB" altLang="en-US" dirty="0"/>
              <a:t>Opportunity to evaluate the performance of related surveillance activities. If no surveillance system is yet available for the disease of interest, the investigation is the opportunity to set up surveillance and necessary human and logistical network.</a:t>
            </a:r>
          </a:p>
          <a:p>
            <a:pPr marL="171450" indent="-171450">
              <a:buFont typeface="Arial" panose="020B0604020202020204" pitchFamily="34" charset="0"/>
              <a:buChar char="•"/>
              <a:defRPr/>
            </a:pPr>
            <a:r>
              <a:rPr lang="en-GB" altLang="en-US" dirty="0"/>
              <a:t>Research purposes allowing for testing new laboratory techniques, identifying new germs, looking at unusual risk factors and identify hypotheses for clinical and therapeutic research.</a:t>
            </a:r>
          </a:p>
          <a:p>
            <a:pPr marL="171450" indent="-171450">
              <a:buFont typeface="Arial" panose="020B0604020202020204" pitchFamily="34" charset="0"/>
              <a:buChar char="•"/>
              <a:defRPr/>
            </a:pPr>
            <a:r>
              <a:rPr lang="en-GB" altLang="en-US" dirty="0"/>
              <a:t>Every investigation is unique and, if properly conducted, will bring new insight on the disease. It is also the best learning-by-doing activity available to teach and practice epidemiological methods.</a:t>
            </a:r>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a:extLst>
              <a:ext uri="{FF2B5EF4-FFF2-40B4-BE49-F238E27FC236}">
                <a16:creationId xmlns:a16="http://schemas.microsoft.com/office/drawing/2014/main" id="{E342FAF6-BFDA-5D42-B75C-9BA6C9B0B476}"/>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dirty="0"/>
              <a:t>From FETP</a:t>
            </a:r>
          </a:p>
          <a:p>
            <a:endParaRPr lang="en-US" dirty="0"/>
          </a:p>
          <a:p>
            <a:r>
              <a:rPr lang="en-US" b="1" dirty="0"/>
              <a:t>SAY:</a:t>
            </a:r>
          </a:p>
          <a:p>
            <a:r>
              <a:rPr lang="en-US" dirty="0"/>
              <a:t>There are 3 general phases in an outbreak investigation:</a:t>
            </a:r>
          </a:p>
          <a:p>
            <a:r>
              <a:rPr lang="en-US" dirty="0"/>
              <a:t>1- descriptive</a:t>
            </a:r>
          </a:p>
          <a:p>
            <a:r>
              <a:rPr lang="en-US" dirty="0"/>
              <a:t>2- explanatory</a:t>
            </a:r>
          </a:p>
          <a:p>
            <a:r>
              <a:rPr lang="en-US" dirty="0"/>
              <a:t>3- response</a:t>
            </a:r>
          </a:p>
        </p:txBody>
      </p:sp>
    </p:spTree>
    <p:extLst>
      <p:ext uri="{BB962C8B-B14F-4D97-AF65-F5344CB8AC3E}">
        <p14:creationId xmlns:p14="http://schemas.microsoft.com/office/powerpoint/2010/main" val="2336558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85850" y="869950"/>
            <a:ext cx="4625975" cy="3470275"/>
          </a:xfrm>
        </p:spPr>
      </p:sp>
      <p:sp>
        <p:nvSpPr>
          <p:cNvPr id="3" name="Notes Placeholder 2"/>
          <p:cNvSpPr>
            <a:spLocks noGrp="1"/>
          </p:cNvSpPr>
          <p:nvPr>
            <p:ph type="body" idx="1"/>
          </p:nvPr>
        </p:nvSpPr>
        <p:spPr/>
        <p:txBody>
          <a:bodyPr/>
          <a:lstStyle/>
          <a:p>
            <a:r>
              <a:rPr lang="en-US" b="1" dirty="0"/>
              <a:t>SAY:</a:t>
            </a:r>
          </a:p>
          <a:p>
            <a:r>
              <a:rPr lang="en-US" dirty="0"/>
              <a:t>Within the 3 phases there are 13 steps to consider in an outbreak investigation.  </a:t>
            </a:r>
            <a:r>
              <a:rPr lang="en-US" b="1" i="1" dirty="0"/>
              <a:t>The order of these</a:t>
            </a:r>
            <a:r>
              <a:rPr lang="en-US" b="1" i="1" baseline="0" dirty="0"/>
              <a:t> steps can change and s</a:t>
            </a:r>
            <a:r>
              <a:rPr lang="en-US" b="1" i="1" dirty="0"/>
              <a:t>ome happen at the same time.</a:t>
            </a:r>
            <a:r>
              <a:rPr lang="en-US" dirty="0"/>
              <a:t>  </a:t>
            </a:r>
          </a:p>
          <a:p>
            <a:endParaRPr lang="en-US" dirty="0"/>
          </a:p>
          <a:p>
            <a:r>
              <a:rPr lang="en-US" dirty="0"/>
              <a:t>For example, if there is an acute watery diarrhea outbreak you may start the intervention (step 11) of sending chlorine to healthcare facilities to start chlorinating water even before you start the fieldwork.</a:t>
            </a:r>
          </a:p>
          <a:p>
            <a:endParaRPr lang="en-US" dirty="0"/>
          </a:p>
          <a:p>
            <a:endParaRPr lang="en-US" dirty="0"/>
          </a:p>
          <a:p>
            <a:endParaRPr lang="en-US" dirty="0"/>
          </a:p>
          <a:p>
            <a:r>
              <a:rPr lang="en-US" dirty="0"/>
              <a:t>Note: There are various recommendations</a:t>
            </a:r>
            <a:r>
              <a:rPr lang="en-US" baseline="0" dirty="0"/>
              <a:t> on the steps for an outbreak investigation. While the exact number of steps vary, knowing the activities and understanding their value is important.</a:t>
            </a:r>
            <a:endParaRPr lang="en-US" dirty="0"/>
          </a:p>
        </p:txBody>
      </p:sp>
    </p:spTree>
    <p:extLst>
      <p:ext uri="{BB962C8B-B14F-4D97-AF65-F5344CB8AC3E}">
        <p14:creationId xmlns:p14="http://schemas.microsoft.com/office/powerpoint/2010/main" val="17833606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66FF"/>
        </a:solidFill>
        <a:effectLst/>
      </p:bgPr>
    </p:bg>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75755B6B-4830-E941-9ED3-0C17975F8F3E}"/>
              </a:ext>
            </a:extLst>
          </p:cNvPr>
          <p:cNvSpPr>
            <a:spLocks noChangeArrowheads="1"/>
          </p:cNvSpPr>
          <p:nvPr/>
        </p:nvSpPr>
        <p:spPr bwMode="auto">
          <a:xfrm>
            <a:off x="0" y="6413500"/>
            <a:ext cx="9144000" cy="444500"/>
          </a:xfrm>
          <a:prstGeom prst="rect">
            <a:avLst/>
          </a:prstGeom>
          <a:solidFill>
            <a:srgbClr val="000066"/>
          </a:solidFill>
          <a:ln>
            <a:noFill/>
          </a:ln>
          <a:effectLst/>
          <a:extLst>
            <a:ext uri="{91240B29-F687-4F45-9708-019B960494DF}">
              <a14:hiddenLine xmlns:a14="http://schemas.microsoft.com/office/drawing/2010/main" w="0">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dist">
              <a:defRPr/>
            </a:pPr>
            <a:r>
              <a:rPr lang="en-GB" altLang="en-US">
                <a:solidFill>
                  <a:schemeClr val="bg1"/>
                </a:solidFill>
                <a:ea typeface="Arial Unicode MS" panose="020B0604020202020204" pitchFamily="34" charset="-128"/>
                <a:cs typeface="Arial Unicode MS" panose="020B0604020202020204" pitchFamily="34" charset="-128"/>
              </a:rPr>
              <a:t>SEARO – CSR Training on Outbreak Investigation</a:t>
            </a:r>
            <a:endParaRPr lang="en-US" altLang="en-US">
              <a:solidFill>
                <a:schemeClr val="bg1"/>
              </a:solidFill>
              <a:ea typeface="Arial Unicode MS" panose="020B0604020202020204" pitchFamily="34" charset="-128"/>
              <a:cs typeface="Arial Unicode MS" panose="020B0604020202020204" pitchFamily="34" charset="-128"/>
            </a:endParaRPr>
          </a:p>
        </p:txBody>
      </p:sp>
      <p:sp>
        <p:nvSpPr>
          <p:cNvPr id="5" name="Text Box 5">
            <a:extLst>
              <a:ext uri="{FF2B5EF4-FFF2-40B4-BE49-F238E27FC236}">
                <a16:creationId xmlns:a16="http://schemas.microsoft.com/office/drawing/2014/main" id="{75EA7916-98A5-9848-A13D-7F2EAF2F8E38}"/>
              </a:ext>
            </a:extLst>
          </p:cNvPr>
          <p:cNvSpPr txBox="1">
            <a:spLocks noChangeArrowheads="1"/>
          </p:cNvSpPr>
          <p:nvPr/>
        </p:nvSpPr>
        <p:spPr bwMode="auto">
          <a:xfrm>
            <a:off x="1828800" y="6400800"/>
            <a:ext cx="436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defRPr/>
            </a:pPr>
            <a:endParaRPr lang="th-TH" altLang="en-US" sz="2400">
              <a:latin typeface="Times New Roman" panose="02020603050405020304" pitchFamily="18" charset="0"/>
            </a:endParaRPr>
          </a:p>
        </p:txBody>
      </p:sp>
      <p:pic>
        <p:nvPicPr>
          <p:cNvPr id="6" name="Picture 6" descr="WHO-EN-white-H">
            <a:extLst>
              <a:ext uri="{FF2B5EF4-FFF2-40B4-BE49-F238E27FC236}">
                <a16:creationId xmlns:a16="http://schemas.microsoft.com/office/drawing/2014/main" id="{FC9767E5-009C-8546-A180-CD9A70874C14}"/>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543800" y="6448425"/>
            <a:ext cx="13271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WHO-EN-white-H">
            <a:extLst>
              <a:ext uri="{FF2B5EF4-FFF2-40B4-BE49-F238E27FC236}">
                <a16:creationId xmlns:a16="http://schemas.microsoft.com/office/drawing/2014/main" id="{8ACA6B57-A8F5-F947-A3B7-4AAE08F0712B}"/>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743200" y="4724400"/>
            <a:ext cx="3476625"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02" name="Rectangle 2"/>
          <p:cNvSpPr>
            <a:spLocks noGrp="1" noChangeArrowheads="1"/>
          </p:cNvSpPr>
          <p:nvPr>
            <p:ph type="ctrTitle"/>
          </p:nvPr>
        </p:nvSpPr>
        <p:spPr>
          <a:xfrm>
            <a:off x="685800" y="2130425"/>
            <a:ext cx="7772400" cy="1470025"/>
          </a:xfrm>
        </p:spPr>
        <p:txBody>
          <a:bodyPr/>
          <a:lstStyle>
            <a:lvl1pPr>
              <a:defRPr>
                <a:solidFill>
                  <a:schemeClr val="bg1"/>
                </a:solidFill>
              </a:defRPr>
            </a:lvl1pPr>
          </a:lstStyle>
          <a:p>
            <a:pPr lvl="0"/>
            <a:r>
              <a:rPr lang="en-US" altLang="en-US" noProof="0"/>
              <a:t>Click to edit Master title style</a:t>
            </a:r>
          </a:p>
        </p:txBody>
      </p:sp>
      <p:sp>
        <p:nvSpPr>
          <p:cNvPr id="358403" name="Rectangle 3"/>
          <p:cNvSpPr>
            <a:spLocks noGrp="1" noChangeArrowheads="1"/>
          </p:cNvSpPr>
          <p:nvPr>
            <p:ph type="subTitle" idx="1"/>
          </p:nvPr>
        </p:nvSpPr>
        <p:spPr>
          <a:xfrm>
            <a:off x="1371600" y="3886200"/>
            <a:ext cx="6400800" cy="519113"/>
          </a:xfrm>
        </p:spPr>
        <p:txBody>
          <a:bodyPr/>
          <a:lstStyle>
            <a:lvl1pPr marL="0" indent="0" algn="ctr">
              <a:buFontTx/>
              <a:buNone/>
              <a:defRPr sz="2800">
                <a:solidFill>
                  <a:srgbClr val="AEE5F0"/>
                </a:solidFill>
              </a:defRPr>
            </a:lvl1pPr>
          </a:lstStyle>
          <a:p>
            <a:pPr lvl="0"/>
            <a:r>
              <a:rPr lang="en-US" altLang="en-US" noProof="0"/>
              <a:t>Click to edit Master subtitle style</a:t>
            </a:r>
          </a:p>
        </p:txBody>
      </p:sp>
    </p:spTree>
    <p:extLst>
      <p:ext uri="{BB962C8B-B14F-4D97-AF65-F5344CB8AC3E}">
        <p14:creationId xmlns:p14="http://schemas.microsoft.com/office/powerpoint/2010/main" val="239206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4299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3784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3784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6823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Table Placeholder 2"/>
          <p:cNvSpPr>
            <a:spLocks noGrp="1"/>
          </p:cNvSpPr>
          <p:nvPr>
            <p:ph type="tbl" idx="1"/>
          </p:nvPr>
        </p:nvSpPr>
        <p:spPr>
          <a:xfrm>
            <a:off x="74613" y="1524000"/>
            <a:ext cx="9069387" cy="2260600"/>
          </a:xfrm>
        </p:spPr>
        <p:txBody>
          <a:bodyPr/>
          <a:lstStyle/>
          <a:p>
            <a:pPr lvl="0"/>
            <a:endParaRPr lang="en-US" noProof="0"/>
          </a:p>
        </p:txBody>
      </p:sp>
    </p:spTree>
    <p:extLst>
      <p:ext uri="{BB962C8B-B14F-4D97-AF65-F5344CB8AC3E}">
        <p14:creationId xmlns:p14="http://schemas.microsoft.com/office/powerpoint/2010/main" val="8249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Text Placeholder 2"/>
          <p:cNvSpPr>
            <a:spLocks noGrp="1"/>
          </p:cNvSpPr>
          <p:nvPr>
            <p:ph type="body" sz="half" idx="1"/>
          </p:nvPr>
        </p:nvSpPr>
        <p:spPr>
          <a:xfrm>
            <a:off x="74613" y="1524000"/>
            <a:ext cx="4457700"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Online Image Placeholder 3"/>
          <p:cNvSpPr>
            <a:spLocks noGrp="1"/>
          </p:cNvSpPr>
          <p:nvPr>
            <p:ph type="clipArt" sz="half" idx="2"/>
          </p:nvPr>
        </p:nvSpPr>
        <p:spPr>
          <a:xfrm>
            <a:off x="4684713" y="1524000"/>
            <a:ext cx="4459287" cy="2260600"/>
          </a:xfrm>
        </p:spPr>
        <p:txBody>
          <a:bodyPr/>
          <a:lstStyle/>
          <a:p>
            <a:pPr lvl="0"/>
            <a:endParaRPr lang="en-US" noProof="0"/>
          </a:p>
        </p:txBody>
      </p:sp>
    </p:spTree>
    <p:extLst>
      <p:ext uri="{BB962C8B-B14F-4D97-AF65-F5344CB8AC3E}">
        <p14:creationId xmlns:p14="http://schemas.microsoft.com/office/powerpoint/2010/main" val="2902890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a:t>Click to edit Master title style</a:t>
            </a:r>
          </a:p>
        </p:txBody>
      </p:sp>
      <p:sp>
        <p:nvSpPr>
          <p:cNvPr id="3" name="Chart Placeholder 2"/>
          <p:cNvSpPr>
            <a:spLocks noGrp="1"/>
          </p:cNvSpPr>
          <p:nvPr>
            <p:ph type="chart" idx="1"/>
          </p:nvPr>
        </p:nvSpPr>
        <p:spPr>
          <a:xfrm>
            <a:off x="74613" y="1524000"/>
            <a:ext cx="9069387" cy="2260600"/>
          </a:xfrm>
        </p:spPr>
        <p:txBody>
          <a:bodyPr/>
          <a:lstStyle/>
          <a:p>
            <a:pPr lvl="0"/>
            <a:endParaRPr lang="en-US" noProof="0"/>
          </a:p>
        </p:txBody>
      </p:sp>
    </p:spTree>
    <p:extLst>
      <p:ext uri="{BB962C8B-B14F-4D97-AF65-F5344CB8AC3E}">
        <p14:creationId xmlns:p14="http://schemas.microsoft.com/office/powerpoint/2010/main" val="3390725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a:extLst>
              <a:ext uri="{FF2B5EF4-FFF2-40B4-BE49-F238E27FC236}">
                <a16:creationId xmlns:a16="http://schemas.microsoft.com/office/drawing/2014/main" id="{A8C9EEE9-91FF-4149-9558-0242055561F1}"/>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1400">
              <a:solidFill>
                <a:srgbClr val="FFFFFF"/>
              </a:solidFill>
              <a:sym typeface="Calibri" panose="020F0502020204030204" pitchFamily="34" charset="0"/>
            </a:endParaRPr>
          </a:p>
        </p:txBody>
      </p:sp>
      <p:grpSp>
        <p:nvGrpSpPr>
          <p:cNvPr id="5" name="Group 147">
            <a:extLst>
              <a:ext uri="{FF2B5EF4-FFF2-40B4-BE49-F238E27FC236}">
                <a16:creationId xmlns:a16="http://schemas.microsoft.com/office/drawing/2014/main" id="{6A727A6F-EB5F-CF4A-BA98-013F194DA338}"/>
              </a:ext>
            </a:extLst>
          </p:cNvPr>
          <p:cNvGrpSpPr>
            <a:grpSpLocks noChangeAspect="1"/>
          </p:cNvGrpSpPr>
          <p:nvPr userDrawn="1"/>
        </p:nvGrpSpPr>
        <p:grpSpPr bwMode="auto">
          <a:xfrm>
            <a:off x="133350" y="6173788"/>
            <a:ext cx="1619250" cy="608012"/>
            <a:chOff x="0" y="0"/>
            <a:chExt cx="2838178" cy="923698"/>
          </a:xfrm>
        </p:grpSpPr>
        <p:sp>
          <p:nvSpPr>
            <p:cNvPr id="6" name="Shape 145">
              <a:extLst>
                <a:ext uri="{FF2B5EF4-FFF2-40B4-BE49-F238E27FC236}">
                  <a16:creationId xmlns:a16="http://schemas.microsoft.com/office/drawing/2014/main" id="{B47F706D-0D60-8F42-AB7B-DF7A54FBF36E}"/>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a:sym typeface="Calibri" panose="020F0502020204030204" pitchFamily="34" charset="0"/>
              </a:endParaRPr>
            </a:p>
          </p:txBody>
        </p:sp>
        <p:pic>
          <p:nvPicPr>
            <p:cNvPr id="7" name="image1.png">
              <a:extLst>
                <a:ext uri="{FF2B5EF4-FFF2-40B4-BE49-F238E27FC236}">
                  <a16:creationId xmlns:a16="http://schemas.microsoft.com/office/drawing/2014/main" id="{EF298A3A-1DB6-8A4E-9114-E002F118B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a:extLst>
              <a:ext uri="{FF2B5EF4-FFF2-40B4-BE49-F238E27FC236}">
                <a16:creationId xmlns:a16="http://schemas.microsoft.com/office/drawing/2014/main" id="{63DA23D5-B93B-F242-8A84-3A5976B75B2D}"/>
              </a:ext>
            </a:extLst>
          </p:cNvPr>
          <p:cNvSpPr>
            <a:spLocks noGrp="1"/>
          </p:cNvSpPr>
          <p:nvPr>
            <p:ph type="sldNum" sz="quarter" idx="10"/>
          </p:nvPr>
        </p:nvSpPr>
        <p:spPr/>
        <p:txBody>
          <a:bodyPr/>
          <a:lstStyle>
            <a:lvl1pPr>
              <a:defRPr/>
            </a:lvl1pPr>
          </a:lstStyle>
          <a:p>
            <a:pPr>
              <a:defRPr/>
            </a:pPr>
            <a:fld id="{E592987D-015C-5C4D-B436-09BEE2CD30F9}" type="slidenum">
              <a:rPr lang="en-US" altLang="en-US"/>
              <a:pPr>
                <a:defRPr/>
              </a:pPr>
              <a:t>‹#›</a:t>
            </a:fld>
            <a:endParaRPr lang="en-US" altLang="en-US"/>
          </a:p>
        </p:txBody>
      </p:sp>
    </p:spTree>
    <p:extLst>
      <p:ext uri="{BB962C8B-B14F-4D97-AF65-F5344CB8AC3E}">
        <p14:creationId xmlns:p14="http://schemas.microsoft.com/office/powerpoint/2010/main" val="2133381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0F3CFA8A-A363-C044-AF5F-13ED49AA2C61}"/>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4" name="Slide Number Placeholder 3">
            <a:extLst>
              <a:ext uri="{FF2B5EF4-FFF2-40B4-BE49-F238E27FC236}">
                <a16:creationId xmlns:a16="http://schemas.microsoft.com/office/drawing/2014/main" id="{A9F59D7A-0048-7240-B822-CE9CACF6426E}"/>
              </a:ext>
            </a:extLst>
          </p:cNvPr>
          <p:cNvSpPr>
            <a:spLocks noGrp="1"/>
          </p:cNvSpPr>
          <p:nvPr>
            <p:ph type="sldNum" sz="quarter" idx="11"/>
          </p:nvPr>
        </p:nvSpPr>
        <p:spPr>
          <a:xfrm>
            <a:off x="8458200" y="6481763"/>
            <a:ext cx="609600" cy="365125"/>
          </a:xfrm>
        </p:spPr>
        <p:txBody>
          <a:bodyPr/>
          <a:lstStyle>
            <a:lvl1pPr>
              <a:defRPr/>
            </a:lvl1pPr>
          </a:lstStyle>
          <a:p>
            <a:pPr>
              <a:defRPr/>
            </a:pPr>
            <a:fld id="{5A753D0E-A777-D04B-BB8E-F825C8E77CC1}" type="slidenum">
              <a:rPr lang="en-US" altLang="en-US"/>
              <a:pPr>
                <a:defRPr/>
              </a:pPr>
              <a:t>‹#›</a:t>
            </a:fld>
            <a:endParaRPr lang="en-US" altLang="en-US"/>
          </a:p>
        </p:txBody>
      </p:sp>
    </p:spTree>
    <p:extLst>
      <p:ext uri="{BB962C8B-B14F-4D97-AF65-F5344CB8AC3E}">
        <p14:creationId xmlns:p14="http://schemas.microsoft.com/office/powerpoint/2010/main" val="3571201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3247A085-3716-464F-97C7-0AF015DEE18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0BA67F95-6963-D746-9320-37BA6A4F9205}"/>
              </a:ext>
            </a:extLst>
          </p:cNvPr>
          <p:cNvSpPr>
            <a:spLocks noGrp="1"/>
          </p:cNvSpPr>
          <p:nvPr>
            <p:ph type="sldNum" sz="quarter" idx="11"/>
          </p:nvPr>
        </p:nvSpPr>
        <p:spPr>
          <a:xfrm>
            <a:off x="8382000" y="6481763"/>
            <a:ext cx="609600" cy="365125"/>
          </a:xfrm>
        </p:spPr>
        <p:txBody>
          <a:bodyPr/>
          <a:lstStyle>
            <a:lvl1pPr>
              <a:defRPr/>
            </a:lvl1pPr>
          </a:lstStyle>
          <a:p>
            <a:pPr>
              <a:defRPr/>
            </a:pPr>
            <a:fld id="{544474D0-76DB-3D41-A17C-CF09FE3073FF}" type="slidenum">
              <a:rPr lang="en-US" altLang="en-US"/>
              <a:pPr>
                <a:defRPr/>
              </a:pPr>
              <a:t>‹#›</a:t>
            </a:fld>
            <a:endParaRPr lang="en-US" altLang="en-US"/>
          </a:p>
        </p:txBody>
      </p:sp>
    </p:spTree>
    <p:extLst>
      <p:ext uri="{BB962C8B-B14F-4D97-AF65-F5344CB8AC3E}">
        <p14:creationId xmlns:p14="http://schemas.microsoft.com/office/powerpoint/2010/main" val="3702271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A3D75B15-3EC9-C24A-B0B6-9A2EB3611E67}"/>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9D1178EC-E705-9E47-A893-53157FBA2C3A}"/>
              </a:ext>
            </a:extLst>
          </p:cNvPr>
          <p:cNvSpPr>
            <a:spLocks noGrp="1"/>
          </p:cNvSpPr>
          <p:nvPr>
            <p:ph type="sldNum" sz="quarter" idx="11"/>
          </p:nvPr>
        </p:nvSpPr>
        <p:spPr/>
        <p:txBody>
          <a:bodyPr/>
          <a:lstStyle>
            <a:lvl1pPr>
              <a:defRPr/>
            </a:lvl1pPr>
          </a:lstStyle>
          <a:p>
            <a:pPr>
              <a:defRPr/>
            </a:pPr>
            <a:fld id="{78627AC1-C708-EB46-860F-EB33625C85E9}" type="slidenum">
              <a:rPr lang="en-US" altLang="en-US"/>
              <a:pPr>
                <a:defRPr/>
              </a:pPr>
              <a:t>‹#›</a:t>
            </a:fld>
            <a:endParaRPr lang="en-US" altLang="en-US"/>
          </a:p>
        </p:txBody>
      </p:sp>
    </p:spTree>
    <p:extLst>
      <p:ext uri="{BB962C8B-B14F-4D97-AF65-F5344CB8AC3E}">
        <p14:creationId xmlns:p14="http://schemas.microsoft.com/office/powerpoint/2010/main" val="2860271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a:extLst>
              <a:ext uri="{FF2B5EF4-FFF2-40B4-BE49-F238E27FC236}">
                <a16:creationId xmlns:a16="http://schemas.microsoft.com/office/drawing/2014/main" id="{7AC2FF2C-667C-5F46-AB44-BC48131471C7}"/>
              </a:ext>
            </a:extLst>
          </p:cNvPr>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a:extLst>
              <a:ext uri="{FF2B5EF4-FFF2-40B4-BE49-F238E27FC236}">
                <a16:creationId xmlns:a16="http://schemas.microsoft.com/office/drawing/2014/main" id="{ACE355D1-B7D8-6E48-8887-35D4A2A84651}"/>
              </a:ext>
            </a:extLst>
          </p:cNvPr>
          <p:cNvSpPr>
            <a:spLocks noGrp="1"/>
          </p:cNvSpPr>
          <p:nvPr>
            <p:ph type="sldNum" sz="quarter" idx="11"/>
          </p:nvPr>
        </p:nvSpPr>
        <p:spPr/>
        <p:txBody>
          <a:bodyPr/>
          <a:lstStyle>
            <a:lvl1pPr>
              <a:defRPr/>
            </a:lvl1pPr>
          </a:lstStyle>
          <a:p>
            <a:pPr>
              <a:defRPr/>
            </a:pPr>
            <a:fld id="{A77C2B6E-0936-C740-95B1-9924592F047E}" type="slidenum">
              <a:rPr lang="en-US" altLang="en-US"/>
              <a:pPr>
                <a:defRPr/>
              </a:pPr>
              <a:t>‹#›</a:t>
            </a:fld>
            <a:endParaRPr lang="en-US" altLang="en-US"/>
          </a:p>
        </p:txBody>
      </p:sp>
    </p:spTree>
    <p:extLst>
      <p:ext uri="{BB962C8B-B14F-4D97-AF65-F5344CB8AC3E}">
        <p14:creationId xmlns:p14="http://schemas.microsoft.com/office/powerpoint/2010/main" val="585218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34987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D8DC88B4-90E1-274E-94D1-B22994864E82}"/>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8" name="Slide Number Placeholder 5">
            <a:extLst>
              <a:ext uri="{FF2B5EF4-FFF2-40B4-BE49-F238E27FC236}">
                <a16:creationId xmlns:a16="http://schemas.microsoft.com/office/drawing/2014/main" id="{EB64DEC6-ED79-D548-9777-BC8F1B9BDBA0}"/>
              </a:ext>
            </a:extLst>
          </p:cNvPr>
          <p:cNvSpPr>
            <a:spLocks noGrp="1"/>
          </p:cNvSpPr>
          <p:nvPr>
            <p:ph type="sldNum" sz="quarter" idx="11"/>
          </p:nvPr>
        </p:nvSpPr>
        <p:spPr/>
        <p:txBody>
          <a:bodyPr/>
          <a:lstStyle>
            <a:lvl1pPr>
              <a:defRPr/>
            </a:lvl1pPr>
          </a:lstStyle>
          <a:p>
            <a:pPr>
              <a:defRPr/>
            </a:pPr>
            <a:fld id="{0BC8A5CB-1289-E549-ABCE-074D959C462E}" type="slidenum">
              <a:rPr lang="en-US" altLang="en-US"/>
              <a:pPr>
                <a:defRPr/>
              </a:pPr>
              <a:t>‹#›</a:t>
            </a:fld>
            <a:endParaRPr lang="en-US" altLang="en-US"/>
          </a:p>
        </p:txBody>
      </p:sp>
    </p:spTree>
    <p:extLst>
      <p:ext uri="{BB962C8B-B14F-4D97-AF65-F5344CB8AC3E}">
        <p14:creationId xmlns:p14="http://schemas.microsoft.com/office/powerpoint/2010/main" val="3042883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CA4ED59A-4028-1B4F-98AD-7F23BF455B7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4" name="Slide Number Placeholder 5">
            <a:extLst>
              <a:ext uri="{FF2B5EF4-FFF2-40B4-BE49-F238E27FC236}">
                <a16:creationId xmlns:a16="http://schemas.microsoft.com/office/drawing/2014/main" id="{B9D00166-356B-A046-8F1E-1C7AAF5D7907}"/>
              </a:ext>
            </a:extLst>
          </p:cNvPr>
          <p:cNvSpPr>
            <a:spLocks noGrp="1"/>
          </p:cNvSpPr>
          <p:nvPr>
            <p:ph type="sldNum" sz="quarter" idx="11"/>
          </p:nvPr>
        </p:nvSpPr>
        <p:spPr/>
        <p:txBody>
          <a:bodyPr/>
          <a:lstStyle>
            <a:lvl1pPr>
              <a:defRPr/>
            </a:lvl1pPr>
          </a:lstStyle>
          <a:p>
            <a:pPr>
              <a:defRPr/>
            </a:pPr>
            <a:fld id="{BA40D0BD-E9E0-074C-9123-079C9870E637}" type="slidenum">
              <a:rPr lang="en-US" altLang="en-US"/>
              <a:pPr>
                <a:defRPr/>
              </a:pPr>
              <a:t>‹#›</a:t>
            </a:fld>
            <a:endParaRPr lang="en-US" altLang="en-US"/>
          </a:p>
        </p:txBody>
      </p:sp>
    </p:spTree>
    <p:extLst>
      <p:ext uri="{BB962C8B-B14F-4D97-AF65-F5344CB8AC3E}">
        <p14:creationId xmlns:p14="http://schemas.microsoft.com/office/powerpoint/2010/main" val="116810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635FE1D-70E8-494A-BC3C-3216C999E5A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3" name="Slide Number Placeholder 5">
            <a:extLst>
              <a:ext uri="{FF2B5EF4-FFF2-40B4-BE49-F238E27FC236}">
                <a16:creationId xmlns:a16="http://schemas.microsoft.com/office/drawing/2014/main" id="{19FC9752-E7EC-3448-B6A2-CC889D1D266C}"/>
              </a:ext>
            </a:extLst>
          </p:cNvPr>
          <p:cNvSpPr>
            <a:spLocks noGrp="1"/>
          </p:cNvSpPr>
          <p:nvPr>
            <p:ph type="sldNum" sz="quarter" idx="11"/>
          </p:nvPr>
        </p:nvSpPr>
        <p:spPr/>
        <p:txBody>
          <a:bodyPr/>
          <a:lstStyle>
            <a:lvl1pPr>
              <a:defRPr/>
            </a:lvl1pPr>
          </a:lstStyle>
          <a:p>
            <a:pPr>
              <a:defRPr/>
            </a:pPr>
            <a:fld id="{A03A4A35-BF0A-994A-B8B9-C14737AA37CC}" type="slidenum">
              <a:rPr lang="en-US" altLang="en-US"/>
              <a:pPr>
                <a:defRPr/>
              </a:pPr>
              <a:t>‹#›</a:t>
            </a:fld>
            <a:endParaRPr lang="en-US" altLang="en-US"/>
          </a:p>
        </p:txBody>
      </p:sp>
    </p:spTree>
    <p:extLst>
      <p:ext uri="{BB962C8B-B14F-4D97-AF65-F5344CB8AC3E}">
        <p14:creationId xmlns:p14="http://schemas.microsoft.com/office/powerpoint/2010/main" val="1349295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691B4EF3-DF76-BD41-94E8-3E1AF1FBA0E8}"/>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9B13AAAF-34A3-EF42-874A-C7FABC39762B}"/>
              </a:ext>
            </a:extLst>
          </p:cNvPr>
          <p:cNvSpPr>
            <a:spLocks noGrp="1"/>
          </p:cNvSpPr>
          <p:nvPr>
            <p:ph type="sldNum" sz="quarter" idx="11"/>
          </p:nvPr>
        </p:nvSpPr>
        <p:spPr/>
        <p:txBody>
          <a:bodyPr/>
          <a:lstStyle>
            <a:lvl1pPr>
              <a:defRPr/>
            </a:lvl1pPr>
          </a:lstStyle>
          <a:p>
            <a:pPr>
              <a:defRPr/>
            </a:pPr>
            <a:fld id="{425D48D0-90E0-664D-A1CA-DA7B0AB1F3DA}" type="slidenum">
              <a:rPr lang="en-US" altLang="en-US"/>
              <a:pPr>
                <a:defRPr/>
              </a:pPr>
              <a:t>‹#›</a:t>
            </a:fld>
            <a:endParaRPr lang="en-US" altLang="en-US"/>
          </a:p>
        </p:txBody>
      </p:sp>
    </p:spTree>
    <p:extLst>
      <p:ext uri="{BB962C8B-B14F-4D97-AF65-F5344CB8AC3E}">
        <p14:creationId xmlns:p14="http://schemas.microsoft.com/office/powerpoint/2010/main" val="40266527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9D5B4444-2801-6B48-B643-FBADD66775A5}"/>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821143B6-C154-874D-B938-21E05616A3C4}"/>
              </a:ext>
            </a:extLst>
          </p:cNvPr>
          <p:cNvSpPr>
            <a:spLocks noGrp="1"/>
          </p:cNvSpPr>
          <p:nvPr>
            <p:ph type="sldNum" sz="quarter" idx="11"/>
          </p:nvPr>
        </p:nvSpPr>
        <p:spPr/>
        <p:txBody>
          <a:bodyPr/>
          <a:lstStyle>
            <a:lvl1pPr>
              <a:defRPr/>
            </a:lvl1pPr>
          </a:lstStyle>
          <a:p>
            <a:pPr>
              <a:defRPr/>
            </a:pPr>
            <a:fld id="{3252B8A6-330E-1743-9BF6-A797435FDA79}" type="slidenum">
              <a:rPr lang="en-US" altLang="en-US"/>
              <a:pPr>
                <a:defRPr/>
              </a:pPr>
              <a:t>‹#›</a:t>
            </a:fld>
            <a:endParaRPr lang="en-US" altLang="en-US"/>
          </a:p>
        </p:txBody>
      </p:sp>
    </p:spTree>
    <p:extLst>
      <p:ext uri="{BB962C8B-B14F-4D97-AF65-F5344CB8AC3E}">
        <p14:creationId xmlns:p14="http://schemas.microsoft.com/office/powerpoint/2010/main" val="4769525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431C9290-5E83-CB4B-8CC0-E2C58F66BB3A}"/>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779F869D-E4AA-AF49-B9D4-86C411F56ECF}"/>
              </a:ext>
            </a:extLst>
          </p:cNvPr>
          <p:cNvSpPr>
            <a:spLocks noGrp="1"/>
          </p:cNvSpPr>
          <p:nvPr>
            <p:ph type="sldNum" sz="quarter" idx="11"/>
          </p:nvPr>
        </p:nvSpPr>
        <p:spPr/>
        <p:txBody>
          <a:bodyPr/>
          <a:lstStyle>
            <a:lvl1pPr>
              <a:defRPr/>
            </a:lvl1pPr>
          </a:lstStyle>
          <a:p>
            <a:pPr>
              <a:defRPr/>
            </a:pPr>
            <a:fld id="{BF8F40BC-C0F8-E34D-9DD5-EA9AC82F983F}" type="slidenum">
              <a:rPr lang="en-US" altLang="en-US"/>
              <a:pPr>
                <a:defRPr/>
              </a:pPr>
              <a:t>‹#›</a:t>
            </a:fld>
            <a:endParaRPr lang="en-US" altLang="en-US"/>
          </a:p>
        </p:txBody>
      </p:sp>
    </p:spTree>
    <p:extLst>
      <p:ext uri="{BB962C8B-B14F-4D97-AF65-F5344CB8AC3E}">
        <p14:creationId xmlns:p14="http://schemas.microsoft.com/office/powerpoint/2010/main" val="35070702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F492C34D-A0EB-EB47-B2B7-A9442026F120}"/>
              </a:ext>
            </a:extLst>
          </p:cNvPr>
          <p:cNvSpPr>
            <a:spLocks noGrp="1"/>
          </p:cNvSpPr>
          <p:nvPr>
            <p:ph type="ftr" sz="quarter" idx="10"/>
          </p:nvPr>
        </p:nvSpPr>
        <p:spPr/>
        <p:txBody>
          <a:bodyPr/>
          <a:lstStyle>
            <a:lvl1pPr>
              <a:defRPr>
                <a:latin typeface="Arial" panose="020B0604020202020204" pitchFamily="34" charset="0"/>
                <a:cs typeface="Arial" panose="020B060402020202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8C1E8AC7-F5E9-EC4E-A658-D8B973068FF5}"/>
              </a:ext>
            </a:extLst>
          </p:cNvPr>
          <p:cNvSpPr>
            <a:spLocks noGrp="1"/>
          </p:cNvSpPr>
          <p:nvPr>
            <p:ph type="sldNum" sz="quarter" idx="11"/>
          </p:nvPr>
        </p:nvSpPr>
        <p:spPr/>
        <p:txBody>
          <a:bodyPr/>
          <a:lstStyle>
            <a:lvl1pPr>
              <a:defRPr/>
            </a:lvl1pPr>
          </a:lstStyle>
          <a:p>
            <a:pPr>
              <a:defRPr/>
            </a:pPr>
            <a:fld id="{964F0A7F-5C3A-6D4C-931B-20C14F617624}" type="slidenum">
              <a:rPr lang="en-US" altLang="en-US"/>
              <a:pPr>
                <a:defRPr/>
              </a:pPr>
              <a:t>‹#›</a:t>
            </a:fld>
            <a:endParaRPr lang="en-US" altLang="en-US"/>
          </a:p>
        </p:txBody>
      </p:sp>
    </p:spTree>
    <p:extLst>
      <p:ext uri="{BB962C8B-B14F-4D97-AF65-F5344CB8AC3E}">
        <p14:creationId xmlns:p14="http://schemas.microsoft.com/office/powerpoint/2010/main" val="637899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a:extLst>
              <a:ext uri="{FF2B5EF4-FFF2-40B4-BE49-F238E27FC236}">
                <a16:creationId xmlns:a16="http://schemas.microsoft.com/office/drawing/2014/main" id="{FFA03C5E-B42E-B34F-B552-14211196D61C}"/>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0AA0D407-AA51-F342-92F9-FA21F07AD1E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4DB001B-35ED-B148-BE6F-5D6BFB23E469}"/>
              </a:ext>
            </a:extLst>
          </p:cNvPr>
          <p:cNvSpPr>
            <a:spLocks noGrp="1" noChangeArrowheads="1"/>
          </p:cNvSpPr>
          <p:nvPr>
            <p:ph type="sldNum" sz="quarter" idx="12"/>
          </p:nvPr>
        </p:nvSpPr>
        <p:spPr>
          <a:ln/>
        </p:spPr>
        <p:txBody>
          <a:bodyPr/>
          <a:lstStyle>
            <a:lvl1pPr>
              <a:defRPr/>
            </a:lvl1pPr>
          </a:lstStyle>
          <a:p>
            <a:pPr>
              <a:defRPr/>
            </a:pPr>
            <a:fld id="{C7E632E6-8B9B-8547-A093-6793F320AE58}" type="slidenum">
              <a:rPr lang="en-US" altLang="en-US"/>
              <a:pPr>
                <a:defRPr/>
              </a:pPr>
              <a:t>‹#›</a:t>
            </a:fld>
            <a:endParaRPr lang="en-US" altLang="en-US"/>
          </a:p>
        </p:txBody>
      </p:sp>
    </p:spTree>
    <p:extLst>
      <p:ext uri="{BB962C8B-B14F-4D97-AF65-F5344CB8AC3E}">
        <p14:creationId xmlns:p14="http://schemas.microsoft.com/office/powerpoint/2010/main" val="644563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11067E3-9BC3-CE42-B4F2-3308E3EB0D6F}"/>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82F5132E-84D6-FF40-9447-D991D0D0E58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E457C6D8-DF23-9C41-BB01-BA98CE525C80}"/>
              </a:ext>
            </a:extLst>
          </p:cNvPr>
          <p:cNvSpPr>
            <a:spLocks noGrp="1" noChangeArrowheads="1"/>
          </p:cNvSpPr>
          <p:nvPr>
            <p:ph type="sldNum" sz="quarter" idx="12"/>
          </p:nvPr>
        </p:nvSpPr>
        <p:spPr>
          <a:ln/>
        </p:spPr>
        <p:txBody>
          <a:bodyPr/>
          <a:lstStyle>
            <a:lvl1pPr>
              <a:defRPr/>
            </a:lvl1pPr>
          </a:lstStyle>
          <a:p>
            <a:pPr>
              <a:defRPr/>
            </a:pPr>
            <a:fld id="{EBCBB8A3-7186-554F-96E9-EFE6E6379F81}" type="slidenum">
              <a:rPr lang="en-US" altLang="en-US"/>
              <a:pPr>
                <a:defRPr/>
              </a:pPr>
              <a:t>‹#›</a:t>
            </a:fld>
            <a:endParaRPr lang="en-US" altLang="en-US"/>
          </a:p>
        </p:txBody>
      </p:sp>
    </p:spTree>
    <p:extLst>
      <p:ext uri="{BB962C8B-B14F-4D97-AF65-F5344CB8AC3E}">
        <p14:creationId xmlns:p14="http://schemas.microsoft.com/office/powerpoint/2010/main" val="16080484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3565C73F-4F1F-3649-AC76-3632FE1A45AD}"/>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18DCE505-F227-214A-8DC4-FA2D5FDB932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E8A7D04-CF92-D544-BE0C-0276758D8577}"/>
              </a:ext>
            </a:extLst>
          </p:cNvPr>
          <p:cNvSpPr>
            <a:spLocks noGrp="1" noChangeArrowheads="1"/>
          </p:cNvSpPr>
          <p:nvPr>
            <p:ph type="sldNum" sz="quarter" idx="12"/>
          </p:nvPr>
        </p:nvSpPr>
        <p:spPr>
          <a:ln/>
        </p:spPr>
        <p:txBody>
          <a:bodyPr/>
          <a:lstStyle>
            <a:lvl1pPr>
              <a:defRPr/>
            </a:lvl1pPr>
          </a:lstStyle>
          <a:p>
            <a:pPr>
              <a:defRPr/>
            </a:pPr>
            <a:fld id="{37D08262-F256-394D-9808-5FBEB26014CE}" type="slidenum">
              <a:rPr lang="en-US" altLang="en-US"/>
              <a:pPr>
                <a:defRPr/>
              </a:pPr>
              <a:t>‹#›</a:t>
            </a:fld>
            <a:endParaRPr lang="en-US" altLang="en-US"/>
          </a:p>
        </p:txBody>
      </p:sp>
    </p:spTree>
    <p:extLst>
      <p:ext uri="{BB962C8B-B14F-4D97-AF65-F5344CB8AC3E}">
        <p14:creationId xmlns:p14="http://schemas.microsoft.com/office/powerpoint/2010/main" val="262859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2654673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53C1D94-FB5D-1043-AF17-0392AFB0F74F}"/>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932940FE-7379-BC4B-9A9D-BF5C881D72E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AD9D8A4-D45D-7945-A4BC-767E9015E622}"/>
              </a:ext>
            </a:extLst>
          </p:cNvPr>
          <p:cNvSpPr>
            <a:spLocks noGrp="1" noChangeArrowheads="1"/>
          </p:cNvSpPr>
          <p:nvPr>
            <p:ph type="sldNum" sz="quarter" idx="12"/>
          </p:nvPr>
        </p:nvSpPr>
        <p:spPr>
          <a:ln/>
        </p:spPr>
        <p:txBody>
          <a:bodyPr/>
          <a:lstStyle>
            <a:lvl1pPr>
              <a:defRPr/>
            </a:lvl1pPr>
          </a:lstStyle>
          <a:p>
            <a:pPr>
              <a:defRPr/>
            </a:pPr>
            <a:fld id="{B7FABEFB-A48A-9847-90F6-2AF451F6BBB6}" type="slidenum">
              <a:rPr lang="en-US" altLang="en-US"/>
              <a:pPr>
                <a:defRPr/>
              </a:pPr>
              <a:t>‹#›</a:t>
            </a:fld>
            <a:endParaRPr lang="en-US" altLang="en-US"/>
          </a:p>
        </p:txBody>
      </p:sp>
    </p:spTree>
    <p:extLst>
      <p:ext uri="{BB962C8B-B14F-4D97-AF65-F5344CB8AC3E}">
        <p14:creationId xmlns:p14="http://schemas.microsoft.com/office/powerpoint/2010/main" val="797454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DB65E67-8750-744B-B7B1-36866AF01732}"/>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8" name="Rectangle 5">
            <a:extLst>
              <a:ext uri="{FF2B5EF4-FFF2-40B4-BE49-F238E27FC236}">
                <a16:creationId xmlns:a16="http://schemas.microsoft.com/office/drawing/2014/main" id="{F3CD6354-C44A-5A43-B703-E4AFCD01558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8E16F1E5-8655-6440-8898-0BAF1B4F2FE0}"/>
              </a:ext>
            </a:extLst>
          </p:cNvPr>
          <p:cNvSpPr>
            <a:spLocks noGrp="1" noChangeArrowheads="1"/>
          </p:cNvSpPr>
          <p:nvPr>
            <p:ph type="sldNum" sz="quarter" idx="12"/>
          </p:nvPr>
        </p:nvSpPr>
        <p:spPr>
          <a:ln/>
        </p:spPr>
        <p:txBody>
          <a:bodyPr/>
          <a:lstStyle>
            <a:lvl1pPr>
              <a:defRPr/>
            </a:lvl1pPr>
          </a:lstStyle>
          <a:p>
            <a:pPr>
              <a:defRPr/>
            </a:pPr>
            <a:fld id="{3FEE5D6B-1B24-1F4F-875E-39E7B0DBAAF7}" type="slidenum">
              <a:rPr lang="en-US" altLang="en-US"/>
              <a:pPr>
                <a:defRPr/>
              </a:pPr>
              <a:t>‹#›</a:t>
            </a:fld>
            <a:endParaRPr lang="en-US" altLang="en-US"/>
          </a:p>
        </p:txBody>
      </p:sp>
    </p:spTree>
    <p:extLst>
      <p:ext uri="{BB962C8B-B14F-4D97-AF65-F5344CB8AC3E}">
        <p14:creationId xmlns:p14="http://schemas.microsoft.com/office/powerpoint/2010/main" val="38251119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471D6655-B202-5241-9B6F-B514E0017473}"/>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4" name="Rectangle 5">
            <a:extLst>
              <a:ext uri="{FF2B5EF4-FFF2-40B4-BE49-F238E27FC236}">
                <a16:creationId xmlns:a16="http://schemas.microsoft.com/office/drawing/2014/main" id="{86F47929-DDFB-7940-9B78-2E2AEE892CB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19AD326-5B58-9D48-993E-3A89067B8C14}"/>
              </a:ext>
            </a:extLst>
          </p:cNvPr>
          <p:cNvSpPr>
            <a:spLocks noGrp="1" noChangeArrowheads="1"/>
          </p:cNvSpPr>
          <p:nvPr>
            <p:ph type="sldNum" sz="quarter" idx="12"/>
          </p:nvPr>
        </p:nvSpPr>
        <p:spPr>
          <a:ln/>
        </p:spPr>
        <p:txBody>
          <a:bodyPr/>
          <a:lstStyle>
            <a:lvl1pPr>
              <a:defRPr/>
            </a:lvl1pPr>
          </a:lstStyle>
          <a:p>
            <a:pPr>
              <a:defRPr/>
            </a:pPr>
            <a:fld id="{3035F3EE-E942-0F40-9262-66BD3F117F95}" type="slidenum">
              <a:rPr lang="en-US" altLang="en-US"/>
              <a:pPr>
                <a:defRPr/>
              </a:pPr>
              <a:t>‹#›</a:t>
            </a:fld>
            <a:endParaRPr lang="en-US" altLang="en-US"/>
          </a:p>
        </p:txBody>
      </p:sp>
    </p:spTree>
    <p:extLst>
      <p:ext uri="{BB962C8B-B14F-4D97-AF65-F5344CB8AC3E}">
        <p14:creationId xmlns:p14="http://schemas.microsoft.com/office/powerpoint/2010/main" val="8537678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4943265-DDD8-434E-82A3-D78154209EB4}"/>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3" name="Rectangle 5">
            <a:extLst>
              <a:ext uri="{FF2B5EF4-FFF2-40B4-BE49-F238E27FC236}">
                <a16:creationId xmlns:a16="http://schemas.microsoft.com/office/drawing/2014/main" id="{15DFFE85-A5B9-584D-82C7-2105B363F2D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F0AB67A6-3802-CB40-B65F-686EE507A5A6}"/>
              </a:ext>
            </a:extLst>
          </p:cNvPr>
          <p:cNvSpPr>
            <a:spLocks noGrp="1" noChangeArrowheads="1"/>
          </p:cNvSpPr>
          <p:nvPr>
            <p:ph type="sldNum" sz="quarter" idx="12"/>
          </p:nvPr>
        </p:nvSpPr>
        <p:spPr>
          <a:ln/>
        </p:spPr>
        <p:txBody>
          <a:bodyPr/>
          <a:lstStyle>
            <a:lvl1pPr>
              <a:defRPr/>
            </a:lvl1pPr>
          </a:lstStyle>
          <a:p>
            <a:pPr>
              <a:defRPr/>
            </a:pPr>
            <a:fld id="{3C867F79-36A7-6844-A09C-7A6551F5F268}" type="slidenum">
              <a:rPr lang="en-US" altLang="en-US"/>
              <a:pPr>
                <a:defRPr/>
              </a:pPr>
              <a:t>‹#›</a:t>
            </a:fld>
            <a:endParaRPr lang="en-US" altLang="en-US"/>
          </a:p>
        </p:txBody>
      </p:sp>
    </p:spTree>
    <p:extLst>
      <p:ext uri="{BB962C8B-B14F-4D97-AF65-F5344CB8AC3E}">
        <p14:creationId xmlns:p14="http://schemas.microsoft.com/office/powerpoint/2010/main" val="3290989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F7AD21AD-167F-FE44-B373-B0F956D3F663}"/>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663F5AD9-909A-ED44-8178-65FD67499EF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6CFD846-015D-0140-8938-5339979806A7}"/>
              </a:ext>
            </a:extLst>
          </p:cNvPr>
          <p:cNvSpPr>
            <a:spLocks noGrp="1" noChangeArrowheads="1"/>
          </p:cNvSpPr>
          <p:nvPr>
            <p:ph type="sldNum" sz="quarter" idx="12"/>
          </p:nvPr>
        </p:nvSpPr>
        <p:spPr>
          <a:ln/>
        </p:spPr>
        <p:txBody>
          <a:bodyPr/>
          <a:lstStyle>
            <a:lvl1pPr>
              <a:defRPr/>
            </a:lvl1pPr>
          </a:lstStyle>
          <a:p>
            <a:pPr>
              <a:defRPr/>
            </a:pPr>
            <a:fld id="{0B291B1A-69EE-9A4F-A874-33EC535FDB99}" type="slidenum">
              <a:rPr lang="en-US" altLang="en-US"/>
              <a:pPr>
                <a:defRPr/>
              </a:pPr>
              <a:t>‹#›</a:t>
            </a:fld>
            <a:endParaRPr lang="en-US" altLang="en-US"/>
          </a:p>
        </p:txBody>
      </p:sp>
    </p:spTree>
    <p:extLst>
      <p:ext uri="{BB962C8B-B14F-4D97-AF65-F5344CB8AC3E}">
        <p14:creationId xmlns:p14="http://schemas.microsoft.com/office/powerpoint/2010/main" val="20745363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9454078A-E041-6440-9030-A7528318E5EA}"/>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6" name="Rectangle 5">
            <a:extLst>
              <a:ext uri="{FF2B5EF4-FFF2-40B4-BE49-F238E27FC236}">
                <a16:creationId xmlns:a16="http://schemas.microsoft.com/office/drawing/2014/main" id="{01C8581E-26BC-B546-925C-D146EC3FBA8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A97170B-0DC1-094A-8A7A-A1CC10EEE7C1}"/>
              </a:ext>
            </a:extLst>
          </p:cNvPr>
          <p:cNvSpPr>
            <a:spLocks noGrp="1" noChangeArrowheads="1"/>
          </p:cNvSpPr>
          <p:nvPr>
            <p:ph type="sldNum" sz="quarter" idx="12"/>
          </p:nvPr>
        </p:nvSpPr>
        <p:spPr>
          <a:ln/>
        </p:spPr>
        <p:txBody>
          <a:bodyPr/>
          <a:lstStyle>
            <a:lvl1pPr>
              <a:defRPr/>
            </a:lvl1pPr>
          </a:lstStyle>
          <a:p>
            <a:pPr>
              <a:defRPr/>
            </a:pPr>
            <a:fld id="{2A9A0307-AC8E-144D-B8D9-576D8CE03115}" type="slidenum">
              <a:rPr lang="en-US" altLang="en-US"/>
              <a:pPr>
                <a:defRPr/>
              </a:pPr>
              <a:t>‹#›</a:t>
            </a:fld>
            <a:endParaRPr lang="en-US" altLang="en-US"/>
          </a:p>
        </p:txBody>
      </p:sp>
    </p:spTree>
    <p:extLst>
      <p:ext uri="{BB962C8B-B14F-4D97-AF65-F5344CB8AC3E}">
        <p14:creationId xmlns:p14="http://schemas.microsoft.com/office/powerpoint/2010/main" val="12589445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89B9E3A-4132-F840-B064-2674AC77183B}"/>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52EA45FC-E4DB-334A-A5FA-FF17BB518D0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CD4D847-8FF3-5F4F-92C4-CC747F4F57EA}"/>
              </a:ext>
            </a:extLst>
          </p:cNvPr>
          <p:cNvSpPr>
            <a:spLocks noGrp="1" noChangeArrowheads="1"/>
          </p:cNvSpPr>
          <p:nvPr>
            <p:ph type="sldNum" sz="quarter" idx="12"/>
          </p:nvPr>
        </p:nvSpPr>
        <p:spPr>
          <a:ln/>
        </p:spPr>
        <p:txBody>
          <a:bodyPr/>
          <a:lstStyle>
            <a:lvl1pPr>
              <a:defRPr/>
            </a:lvl1pPr>
          </a:lstStyle>
          <a:p>
            <a:pPr>
              <a:defRPr/>
            </a:pPr>
            <a:fld id="{3998359F-54C9-3A4B-9874-F7CE48788451}" type="slidenum">
              <a:rPr lang="en-US" altLang="en-US"/>
              <a:pPr>
                <a:defRPr/>
              </a:pPr>
              <a:t>‹#›</a:t>
            </a:fld>
            <a:endParaRPr lang="en-US" altLang="en-US"/>
          </a:p>
        </p:txBody>
      </p:sp>
    </p:spTree>
    <p:extLst>
      <p:ext uri="{BB962C8B-B14F-4D97-AF65-F5344CB8AC3E}">
        <p14:creationId xmlns:p14="http://schemas.microsoft.com/office/powerpoint/2010/main" val="31005655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36E1AB1-0143-0743-8A28-1DA4D05CA1E7}"/>
              </a:ext>
            </a:extLst>
          </p:cNvPr>
          <p:cNvSpPr>
            <a:spLocks noGrp="1" noChangeArrowheads="1"/>
          </p:cNvSpPr>
          <p:nvPr>
            <p:ph type="dt" sz="half" idx="10"/>
          </p:nvPr>
        </p:nvSpPr>
        <p:spPr>
          <a:ln/>
        </p:spPr>
        <p:txBody>
          <a:bodyPr/>
          <a:lstStyle>
            <a:lvl1pPr>
              <a:defRPr/>
            </a:lvl1pPr>
          </a:lstStyle>
          <a:p>
            <a:pPr>
              <a:defRPr/>
            </a:pPr>
            <a:r>
              <a:rPr lang="en-US" altLang="en-US"/>
              <a:t>Lyon, mardi 30 Octobre </a:t>
            </a:r>
          </a:p>
        </p:txBody>
      </p:sp>
      <p:sp>
        <p:nvSpPr>
          <p:cNvPr id="5" name="Rectangle 5">
            <a:extLst>
              <a:ext uri="{FF2B5EF4-FFF2-40B4-BE49-F238E27FC236}">
                <a16:creationId xmlns:a16="http://schemas.microsoft.com/office/drawing/2014/main" id="{5EB6048A-6016-4449-9D8F-E355A4A3D2B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8D66F8D-4208-134A-9325-4020FEE62C32}"/>
              </a:ext>
            </a:extLst>
          </p:cNvPr>
          <p:cNvSpPr>
            <a:spLocks noGrp="1" noChangeArrowheads="1"/>
          </p:cNvSpPr>
          <p:nvPr>
            <p:ph type="sldNum" sz="quarter" idx="12"/>
          </p:nvPr>
        </p:nvSpPr>
        <p:spPr>
          <a:ln/>
        </p:spPr>
        <p:txBody>
          <a:bodyPr/>
          <a:lstStyle>
            <a:lvl1pPr>
              <a:defRPr/>
            </a:lvl1pPr>
          </a:lstStyle>
          <a:p>
            <a:pPr>
              <a:defRPr/>
            </a:pPr>
            <a:fld id="{748E8B9E-95A5-6242-AC8D-130DE55DB328}" type="slidenum">
              <a:rPr lang="en-US" altLang="en-US"/>
              <a:pPr>
                <a:defRPr/>
              </a:pPr>
              <a:t>‹#›</a:t>
            </a:fld>
            <a:endParaRPr lang="en-US" altLang="en-US"/>
          </a:p>
        </p:txBody>
      </p:sp>
    </p:spTree>
    <p:extLst>
      <p:ext uri="{BB962C8B-B14F-4D97-AF65-F5344CB8AC3E}">
        <p14:creationId xmlns:p14="http://schemas.microsoft.com/office/powerpoint/2010/main" val="14512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613" y="1524000"/>
            <a:ext cx="4457700"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4713" y="1524000"/>
            <a:ext cx="4459287" cy="226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212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695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084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96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871721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8376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3.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24CC511-8485-A946-9F37-0537753E9F41}"/>
              </a:ext>
            </a:extLst>
          </p:cNvPr>
          <p:cNvSpPr>
            <a:spLocks noGrp="1" noChangeArrowheads="1"/>
          </p:cNvSpPr>
          <p:nvPr>
            <p:ph type="title"/>
          </p:nvPr>
        </p:nvSpPr>
        <p:spPr bwMode="auto">
          <a:xfrm>
            <a:off x="0" y="0"/>
            <a:ext cx="9144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144000" tIns="144000" rIns="144000" bIns="0" numCol="1" anchor="ctr" anchorCtr="0" compatLnSpc="1">
            <a:prstTxWarp prst="textNoShape">
              <a:avLst/>
            </a:prstTxWarp>
          </a:bodyPr>
          <a:lstStyle/>
          <a:p>
            <a:pPr lvl="0"/>
            <a:r>
              <a:rPr lang="en-AU" altLang="en-US"/>
              <a:t>Click to edit Master title style</a:t>
            </a:r>
          </a:p>
        </p:txBody>
      </p:sp>
      <p:sp>
        <p:nvSpPr>
          <p:cNvPr id="1027" name="Rectangle 3">
            <a:extLst>
              <a:ext uri="{FF2B5EF4-FFF2-40B4-BE49-F238E27FC236}">
                <a16:creationId xmlns:a16="http://schemas.microsoft.com/office/drawing/2014/main" id="{CAC231F6-B1BB-F34C-903A-732835B0BFC8}"/>
              </a:ext>
            </a:extLst>
          </p:cNvPr>
          <p:cNvSpPr>
            <a:spLocks noGrp="1" noChangeArrowheads="1"/>
          </p:cNvSpPr>
          <p:nvPr>
            <p:ph type="body" idx="1"/>
          </p:nvPr>
        </p:nvSpPr>
        <p:spPr bwMode="auto">
          <a:xfrm>
            <a:off x="74613" y="1524000"/>
            <a:ext cx="9069387" cy="226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spAutoFit/>
          </a:bodyPr>
          <a:lstStyle/>
          <a:p>
            <a:pPr lvl="0"/>
            <a:r>
              <a:rPr lang="en-AU" altLang="en-US"/>
              <a:t>Click to edit Master text styles</a:t>
            </a:r>
          </a:p>
          <a:p>
            <a:pPr lvl="1"/>
            <a:r>
              <a:rPr lang="en-AU" altLang="en-US"/>
              <a:t>Second level</a:t>
            </a:r>
          </a:p>
          <a:p>
            <a:pPr lvl="2"/>
            <a:r>
              <a:rPr lang="en-AU" altLang="en-US"/>
              <a:t>Third level</a:t>
            </a:r>
          </a:p>
          <a:p>
            <a:pPr lvl="3"/>
            <a:r>
              <a:rPr lang="en-AU" altLang="en-US"/>
              <a:t>Fourth level</a:t>
            </a:r>
          </a:p>
          <a:p>
            <a:pPr lvl="4"/>
            <a:r>
              <a:rPr lang="en-AU" altLang="en-US"/>
              <a:t>Fifth level</a:t>
            </a:r>
          </a:p>
        </p:txBody>
      </p:sp>
      <p:sp>
        <p:nvSpPr>
          <p:cNvPr id="1028" name="Rectangle 4">
            <a:extLst>
              <a:ext uri="{FF2B5EF4-FFF2-40B4-BE49-F238E27FC236}">
                <a16:creationId xmlns:a16="http://schemas.microsoft.com/office/drawing/2014/main" id="{BA9E147D-360E-1847-B691-F8EDFD6DF1E2}"/>
              </a:ext>
            </a:extLst>
          </p:cNvPr>
          <p:cNvSpPr>
            <a:spLocks noChangeArrowheads="1"/>
          </p:cNvSpPr>
          <p:nvPr/>
        </p:nvSpPr>
        <p:spPr bwMode="auto">
          <a:xfrm>
            <a:off x="0" y="6248400"/>
            <a:ext cx="9144000" cy="609600"/>
          </a:xfrm>
          <a:prstGeom prst="rect">
            <a:avLst/>
          </a:prstGeom>
          <a:solidFill>
            <a:srgbClr val="000066"/>
          </a:solidFill>
          <a:ln>
            <a:noFill/>
          </a:ln>
          <a:effectLst/>
          <a:extLst>
            <a:ext uri="{91240B29-F687-4F45-9708-019B960494DF}">
              <a14:hiddenLine xmlns:a14="http://schemas.microsoft.com/office/drawing/2010/main" w="0">
                <a:solidFill>
                  <a:srgbClr val="00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dist">
              <a:defRPr/>
            </a:pPr>
            <a:r>
              <a:rPr lang="en-GB" altLang="en-US">
                <a:solidFill>
                  <a:schemeClr val="bg1"/>
                </a:solidFill>
                <a:ea typeface="Arial Unicode MS" panose="020B0604020202020204" pitchFamily="34" charset="-128"/>
                <a:cs typeface="Arial Unicode MS" panose="020B0604020202020204" pitchFamily="34" charset="-128"/>
              </a:rPr>
              <a:t>Outbreak Investigation – Best Practices/ Methods   </a:t>
            </a:r>
          </a:p>
          <a:p>
            <a:pPr algn="dist">
              <a:defRPr/>
            </a:pPr>
            <a:r>
              <a:rPr lang="en-GB" altLang="en-US">
                <a:solidFill>
                  <a:schemeClr val="bg1"/>
                </a:solidFill>
                <a:ea typeface="Arial Unicode MS" panose="020B0604020202020204" pitchFamily="34" charset="-128"/>
                <a:cs typeface="Arial Unicode MS" panose="020B0604020202020204" pitchFamily="34" charset="-128"/>
              </a:rPr>
              <a:t>SEARO – CSR Training on Outbreak Investigation</a:t>
            </a:r>
            <a:endParaRPr lang="en-US" altLang="en-US">
              <a:solidFill>
                <a:schemeClr val="bg1"/>
              </a:solidFill>
              <a:ea typeface="Arial Unicode MS" panose="020B0604020202020204" pitchFamily="34" charset="-128"/>
              <a:cs typeface="Arial Unicode MS" panose="020B0604020202020204" pitchFamily="34" charset="-128"/>
            </a:endParaRPr>
          </a:p>
        </p:txBody>
      </p:sp>
      <p:sp>
        <p:nvSpPr>
          <p:cNvPr id="1029" name="Text Box 5">
            <a:extLst>
              <a:ext uri="{FF2B5EF4-FFF2-40B4-BE49-F238E27FC236}">
                <a16:creationId xmlns:a16="http://schemas.microsoft.com/office/drawing/2014/main" id="{6C8C2299-4868-4840-92E7-9FD497A1B778}"/>
              </a:ext>
            </a:extLst>
          </p:cNvPr>
          <p:cNvSpPr txBox="1">
            <a:spLocks noChangeArrowheads="1"/>
          </p:cNvSpPr>
          <p:nvPr/>
        </p:nvSpPr>
        <p:spPr bwMode="auto">
          <a:xfrm>
            <a:off x="1828800" y="6400800"/>
            <a:ext cx="436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defRPr/>
            </a:pPr>
            <a:endParaRPr lang="th-TH" altLang="en-US" sz="2400">
              <a:latin typeface="Times New Roman" panose="02020603050405020304" pitchFamily="18" charset="0"/>
            </a:endParaRPr>
          </a:p>
        </p:txBody>
      </p:sp>
      <p:pic>
        <p:nvPicPr>
          <p:cNvPr id="1030" name="Picture 6" descr="WHO-EN-white-H">
            <a:extLst>
              <a:ext uri="{FF2B5EF4-FFF2-40B4-BE49-F238E27FC236}">
                <a16:creationId xmlns:a16="http://schemas.microsoft.com/office/drawing/2014/main" id="{EA8ED6A4-99E1-8D48-A178-D6D800216C2C}"/>
              </a:ext>
            </a:extLst>
          </p:cNvPr>
          <p:cNvPicPr>
            <a:picLocks noChangeAspect="1" noChangeArrowheads="1"/>
          </p:cNvPicPr>
          <p:nvPr/>
        </p:nvPicPr>
        <p:blipFill>
          <a:blip r:embed="rId16" cstate="hqprint">
            <a:extLst>
              <a:ext uri="{28A0092B-C50C-407E-A947-70E740481C1C}">
                <a14:useLocalDpi xmlns:a14="http://schemas.microsoft.com/office/drawing/2010/main" val="0"/>
              </a:ext>
            </a:extLst>
          </a:blip>
          <a:srcRect/>
          <a:stretch>
            <a:fillRect/>
          </a:stretch>
        </p:blipFill>
        <p:spPr bwMode="auto">
          <a:xfrm>
            <a:off x="7543800" y="6400800"/>
            <a:ext cx="13271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7">
            <a:extLst>
              <a:ext uri="{FF2B5EF4-FFF2-40B4-BE49-F238E27FC236}">
                <a16:creationId xmlns:a16="http://schemas.microsoft.com/office/drawing/2014/main" id="{2F499A8C-F7FE-104F-AF0C-2AB620C7E23A}"/>
              </a:ext>
            </a:extLst>
          </p:cNvPr>
          <p:cNvSpPr txBox="1">
            <a:spLocks noChangeArrowheads="1"/>
          </p:cNvSpPr>
          <p:nvPr userDrawn="1"/>
        </p:nvSpPr>
        <p:spPr bwMode="auto">
          <a:xfrm>
            <a:off x="8567738" y="5876925"/>
            <a:ext cx="576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defRPr/>
            </a:pPr>
            <a:fld id="{A7B1A78B-6CAF-134D-A317-E2DCB4615518}" type="slidenum">
              <a:rPr lang="en-US" altLang="en-US" sz="1600" smtClean="0">
                <a:solidFill>
                  <a:srgbClr val="0099FF"/>
                </a:solidFill>
              </a:rPr>
              <a:pPr algn="ctr" eaLnBrk="1" hangingPunct="1">
                <a:spcBef>
                  <a:spcPct val="50000"/>
                </a:spcBef>
                <a:defRPr/>
              </a:pPr>
              <a:t>‹#›</a:t>
            </a:fld>
            <a:endParaRPr lang="en-US" altLang="en-US" sz="1600">
              <a:solidFill>
                <a:srgbClr val="0099FF"/>
              </a:solidFill>
            </a:endParaRPr>
          </a:p>
        </p:txBody>
      </p:sp>
    </p:spTree>
  </p:cSld>
  <p:clrMap bg1="lt1" tx1="dk1" bg2="lt2" tx2="dk2" accent1="accent1" accent2="accent2" accent3="accent3" accent4="accent4" accent5="accent5" accent6="accent6" hlink="hlink" folHlink="folHlink"/>
  <p:sldLayoutIdLst>
    <p:sldLayoutId id="2147484276"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Lst>
  <p:txStyles>
    <p:titleStyle>
      <a:lvl1pPr algn="ctr" rtl="0" eaLnBrk="0" fontAlgn="base" hangingPunct="0">
        <a:spcBef>
          <a:spcPct val="0"/>
        </a:spcBef>
        <a:spcAft>
          <a:spcPct val="0"/>
        </a:spcAft>
        <a:defRPr sz="3200" b="1" kern="1200">
          <a:solidFill>
            <a:schemeClr val="accent2"/>
          </a:solidFill>
          <a:latin typeface="+mj-lt"/>
          <a:ea typeface="Arial" charset="0"/>
          <a:cs typeface="+mj-cs"/>
        </a:defRPr>
      </a:lvl1pPr>
      <a:lvl2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2pPr>
      <a:lvl3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3pPr>
      <a:lvl4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4pPr>
      <a:lvl5pPr algn="ctr" rtl="0" eaLnBrk="0" fontAlgn="base" hangingPunct="0">
        <a:spcBef>
          <a:spcPct val="0"/>
        </a:spcBef>
        <a:spcAft>
          <a:spcPct val="0"/>
        </a:spcAft>
        <a:defRPr sz="3200" b="1">
          <a:solidFill>
            <a:schemeClr val="accent2"/>
          </a:solidFill>
          <a:latin typeface="Arial Rounded MT Bold" panose="020F0704030504030204" pitchFamily="34" charset="0"/>
          <a:ea typeface="Arial" charset="0"/>
          <a:cs typeface="Arial" panose="020B0604020202020204" pitchFamily="34" charset="0"/>
        </a:defRPr>
      </a:lvl5pPr>
      <a:lvl6pPr marL="4572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6pPr>
      <a:lvl7pPr marL="9144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7pPr>
      <a:lvl8pPr marL="13716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8pPr>
      <a:lvl9pPr marL="1828800" algn="ctr" rtl="0" fontAlgn="base">
        <a:spcBef>
          <a:spcPct val="0"/>
        </a:spcBef>
        <a:spcAft>
          <a:spcPct val="0"/>
        </a:spcAft>
        <a:defRPr sz="3200" b="1">
          <a:solidFill>
            <a:schemeClr val="accent2"/>
          </a:solidFill>
          <a:latin typeface="Arial Rounded MT Bold" panose="020F070403050403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rgbClr val="333399"/>
          </a:solidFill>
          <a:latin typeface="+mn-lt"/>
          <a:ea typeface="Arial" charset="0"/>
          <a:cs typeface="+mn-cs"/>
        </a:defRPr>
      </a:lvl1pPr>
      <a:lvl2pPr marL="742950" indent="-285750" algn="l" rtl="0" eaLnBrk="0" fontAlgn="base" hangingPunct="0">
        <a:spcBef>
          <a:spcPct val="20000"/>
        </a:spcBef>
        <a:spcAft>
          <a:spcPct val="0"/>
        </a:spcAft>
        <a:buChar char="–"/>
        <a:defRPr sz="2800" kern="1200">
          <a:solidFill>
            <a:srgbClr val="3333CC"/>
          </a:solidFill>
          <a:latin typeface="+mn-lt"/>
          <a:ea typeface="Arial" charset="0"/>
          <a:cs typeface="+mn-cs"/>
        </a:defRPr>
      </a:lvl2pPr>
      <a:lvl3pPr marL="1143000" indent="-228600" algn="l" rtl="0" eaLnBrk="0" fontAlgn="base" hangingPunct="0">
        <a:spcBef>
          <a:spcPct val="20000"/>
        </a:spcBef>
        <a:spcAft>
          <a:spcPct val="0"/>
        </a:spcAft>
        <a:buChar char="•"/>
        <a:defRPr sz="2400" kern="1200">
          <a:solidFill>
            <a:srgbClr val="0066FF"/>
          </a:solidFill>
          <a:latin typeface="+mn-lt"/>
          <a:ea typeface="Arial" charset="0"/>
          <a:cs typeface="+mn-cs"/>
        </a:defRPr>
      </a:lvl3pPr>
      <a:lvl4pPr marL="1600200" indent="-228600" algn="l" rtl="0" eaLnBrk="0" fontAlgn="base" hangingPunct="0">
        <a:spcBef>
          <a:spcPct val="20000"/>
        </a:spcBef>
        <a:spcAft>
          <a:spcPct val="0"/>
        </a:spcAft>
        <a:buChar char="–"/>
        <a:defRPr sz="2000" kern="1200">
          <a:solidFill>
            <a:srgbClr val="0066CC"/>
          </a:solidFill>
          <a:latin typeface="+mn-lt"/>
          <a:ea typeface="Arial" charset="0"/>
          <a:cs typeface="+mn-cs"/>
        </a:defRPr>
      </a:lvl4pPr>
      <a:lvl5pPr marL="2057400" indent="-228600" algn="l" rtl="0" eaLnBrk="0" fontAlgn="base" hangingPunct="0">
        <a:spcBef>
          <a:spcPct val="20000"/>
        </a:spcBef>
        <a:spcAft>
          <a:spcPct val="0"/>
        </a:spcAft>
        <a:buChar char="»"/>
        <a:defRPr sz="2000" kern="1200">
          <a:solidFill>
            <a:srgbClr val="0099CC"/>
          </a:solidFill>
          <a:latin typeface="+mn-lt"/>
          <a:ea typeface="Arial"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4F16AF06-2A71-FB4E-A053-F6217A9AE5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764107B-0DFB-E04C-A949-753A1ADC846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36327684-B272-5E48-9E29-5487E946109B}"/>
              </a:ext>
            </a:extLst>
          </p:cNvPr>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Arial" charset="0"/>
                <a:ea typeface="+mn-ea"/>
                <a:cs typeface="Arial" charset="0"/>
              </a:defRPr>
            </a:lvl1pPr>
          </a:lstStyle>
          <a:p>
            <a:pPr>
              <a:defRPr/>
            </a:pPr>
            <a:r>
              <a:rPr lang="en-US"/>
              <a:t>Rapid Response Teams Training</a:t>
            </a:r>
          </a:p>
        </p:txBody>
      </p:sp>
      <p:sp>
        <p:nvSpPr>
          <p:cNvPr id="6" name="Slide Number Placeholder 5">
            <a:extLst>
              <a:ext uri="{FF2B5EF4-FFF2-40B4-BE49-F238E27FC236}">
                <a16:creationId xmlns:a16="http://schemas.microsoft.com/office/drawing/2014/main" id="{97C2C7CF-C2A1-0147-A623-327C403A9C57}"/>
              </a:ext>
            </a:extLst>
          </p:cNvPr>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FDF14395-911F-5645-B556-ABB2315614B8}" type="slidenum">
              <a:rPr lang="en-US" altLang="en-US"/>
              <a:pPr>
                <a:defRPr/>
              </a:pPr>
              <a:t>‹#›</a:t>
            </a:fld>
            <a:endParaRPr lang="en-US" altLang="en-US"/>
          </a:p>
        </p:txBody>
      </p:sp>
      <p:sp>
        <p:nvSpPr>
          <p:cNvPr id="7" name="Subtitle 2">
            <a:extLst>
              <a:ext uri="{FF2B5EF4-FFF2-40B4-BE49-F238E27FC236}">
                <a16:creationId xmlns:a16="http://schemas.microsoft.com/office/drawing/2014/main" id="{DE1D8F43-0941-CB40-9995-1852C7780403}"/>
              </a:ext>
            </a:extLst>
          </p:cNvPr>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2055" name="Shape 148">
            <a:extLst>
              <a:ext uri="{FF2B5EF4-FFF2-40B4-BE49-F238E27FC236}">
                <a16:creationId xmlns:a16="http://schemas.microsoft.com/office/drawing/2014/main" id="{39394D4B-29C7-144C-A95C-1DFF97205785}"/>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1400">
              <a:solidFill>
                <a:srgbClr val="FFFFFF"/>
              </a:solidFill>
              <a:sym typeface="Calibri" panose="020F0502020204030204" pitchFamily="34" charset="0"/>
            </a:endParaRPr>
          </a:p>
        </p:txBody>
      </p:sp>
      <p:sp>
        <p:nvSpPr>
          <p:cNvPr id="9" name="Slide Number Placeholder 5">
            <a:extLst>
              <a:ext uri="{FF2B5EF4-FFF2-40B4-BE49-F238E27FC236}">
                <a16:creationId xmlns:a16="http://schemas.microsoft.com/office/drawing/2014/main" id="{A8E0091C-0851-FD4F-AA0E-FA499539C953}"/>
              </a:ext>
            </a:extLst>
          </p:cNvPr>
          <p:cNvSpPr txBox="1">
            <a:spLocks/>
          </p:cNvSpPr>
          <p:nvPr userDrawn="1"/>
        </p:nvSpPr>
        <p:spPr>
          <a:xfrm>
            <a:off x="8686800" y="6481763"/>
            <a:ext cx="609600" cy="365125"/>
          </a:xfrm>
          <a:prstGeom prst="rect">
            <a:avLst/>
          </a:prstGeom>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AFB2F6D8-943E-6E42-895E-D49035D431A0}" type="slidenum">
              <a:rPr lang="en-US" altLang="en-US" sz="1600" smtClean="0">
                <a:solidFill>
                  <a:schemeClr val="bg1"/>
                </a:solidFill>
                <a:latin typeface="Calibri" panose="020F0502020204030204" pitchFamily="34" charset="0"/>
              </a:rPr>
              <a:pPr eaLnBrk="1" hangingPunct="1">
                <a:defRPr/>
              </a:pPr>
              <a:t>‹#›</a:t>
            </a:fld>
            <a:endParaRPr lang="en-US" altLang="en-US" sz="1600">
              <a:solidFill>
                <a:schemeClr val="bg1"/>
              </a:solidFill>
              <a:latin typeface="Calibri" panose="020F0502020204030204" pitchFamily="34" charset="0"/>
            </a:endParaRPr>
          </a:p>
        </p:txBody>
      </p:sp>
      <p:grpSp>
        <p:nvGrpSpPr>
          <p:cNvPr id="2057" name="Group 147">
            <a:extLst>
              <a:ext uri="{FF2B5EF4-FFF2-40B4-BE49-F238E27FC236}">
                <a16:creationId xmlns:a16="http://schemas.microsoft.com/office/drawing/2014/main" id="{EBB45EED-F119-4247-9162-5C0DD53A37FB}"/>
              </a:ext>
            </a:extLst>
          </p:cNvPr>
          <p:cNvGrpSpPr>
            <a:grpSpLocks noChangeAspect="1"/>
          </p:cNvGrpSpPr>
          <p:nvPr userDrawn="1"/>
        </p:nvGrpSpPr>
        <p:grpSpPr bwMode="auto">
          <a:xfrm>
            <a:off x="133350" y="6173788"/>
            <a:ext cx="1619250" cy="608012"/>
            <a:chOff x="0" y="0"/>
            <a:chExt cx="2838178" cy="923698"/>
          </a:xfrm>
        </p:grpSpPr>
        <p:sp>
          <p:nvSpPr>
            <p:cNvPr id="2059" name="Shape 145">
              <a:extLst>
                <a:ext uri="{FF2B5EF4-FFF2-40B4-BE49-F238E27FC236}">
                  <a16:creationId xmlns:a16="http://schemas.microsoft.com/office/drawing/2014/main" id="{CFE11B6B-8DAD-6645-A7E9-B6119BDA7D9D}"/>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a:sym typeface="Calibri" panose="020F0502020204030204" pitchFamily="34" charset="0"/>
              </a:endParaRPr>
            </a:p>
          </p:txBody>
        </p:sp>
        <p:pic>
          <p:nvPicPr>
            <p:cNvPr id="2060" name="image1.png">
              <a:extLst>
                <a:ext uri="{FF2B5EF4-FFF2-40B4-BE49-F238E27FC236}">
                  <a16:creationId xmlns:a16="http://schemas.microsoft.com/office/drawing/2014/main" id="{169CFECD-F4D8-A445-95E8-AF27A262C23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a:extLst>
              <a:ext uri="{FF2B5EF4-FFF2-40B4-BE49-F238E27FC236}">
                <a16:creationId xmlns:a16="http://schemas.microsoft.com/office/drawing/2014/main" id="{57A71995-CDBB-A242-9C39-790C798C0B7C}"/>
              </a:ext>
            </a:extLst>
          </p:cNvPr>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fr-FR" altLang="en-US" sz="1200">
                <a:solidFill>
                  <a:schemeClr val="bg1"/>
                </a:solidFill>
                <a:latin typeface="Arial Narrow" panose="020B0606020202030204" pitchFamily="34" charset="0"/>
              </a:rPr>
              <a:t>Rapid Response Teams Training</a:t>
            </a:r>
            <a:endParaRPr lang="en-GB" altLang="en-US" sz="1200">
              <a:solidFill>
                <a:schemeClr val="bg1"/>
              </a:solidFill>
              <a:latin typeface="Arial Narrow" panose="020B0606020202030204" pitchFamily="34" charset="0"/>
            </a:endParaRPr>
          </a:p>
        </p:txBody>
      </p:sp>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64" r:id="rId5"/>
    <p:sldLayoutId id="2147484281" r:id="rId6"/>
    <p:sldLayoutId id="2147484282" r:id="rId7"/>
    <p:sldLayoutId id="2147484283" r:id="rId8"/>
    <p:sldLayoutId id="2147484284" r:id="rId9"/>
    <p:sldLayoutId id="2147484285" r:id="rId10"/>
    <p:sldLayoutId id="2147484286" r:id="rId11"/>
    <p:sldLayoutId id="2147484287"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4957BBA-671C-6443-861D-ED493245FDB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Rectangle 3">
            <a:extLst>
              <a:ext uri="{FF2B5EF4-FFF2-40B4-BE49-F238E27FC236}">
                <a16:creationId xmlns:a16="http://schemas.microsoft.com/office/drawing/2014/main" id="{A86F8A10-9218-1142-9FCF-D1F8D193E48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59428" name="Rectangle 4">
            <a:extLst>
              <a:ext uri="{FF2B5EF4-FFF2-40B4-BE49-F238E27FC236}">
                <a16:creationId xmlns:a16="http://schemas.microsoft.com/office/drawing/2014/main" id="{E1429C3D-DF7F-D649-A0F5-D21810C8C432}"/>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mn-ea"/>
                <a:cs typeface="Arial" panose="020B0604020202020204" pitchFamily="34" charset="0"/>
              </a:defRPr>
            </a:lvl1pPr>
          </a:lstStyle>
          <a:p>
            <a:pPr>
              <a:defRPr/>
            </a:pPr>
            <a:r>
              <a:rPr lang="en-US" altLang="en-US"/>
              <a:t>Lyon, mardi 30 Octobre </a:t>
            </a:r>
          </a:p>
        </p:txBody>
      </p:sp>
      <p:sp>
        <p:nvSpPr>
          <p:cNvPr id="359429" name="Rectangle 5">
            <a:extLst>
              <a:ext uri="{FF2B5EF4-FFF2-40B4-BE49-F238E27FC236}">
                <a16:creationId xmlns:a16="http://schemas.microsoft.com/office/drawing/2014/main" id="{0FB8505B-0455-004B-8C15-176B049D612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359430" name="Rectangle 6">
            <a:extLst>
              <a:ext uri="{FF2B5EF4-FFF2-40B4-BE49-F238E27FC236}">
                <a16:creationId xmlns:a16="http://schemas.microsoft.com/office/drawing/2014/main" id="{BA171FAA-AC47-7344-9EE9-E3E623F03B4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1E16FC2-71CD-924C-9369-6B1DD3C6AF73}" type="slidenum">
              <a:rPr lang="en-US" altLang="en-US"/>
              <a:pPr>
                <a:defRPr/>
              </a:pPr>
              <a:t>‹#›</a:t>
            </a:fld>
            <a:endParaRPr lang="en-US" altLang="en-US"/>
          </a:p>
        </p:txBody>
      </p:sp>
      <p:pic>
        <p:nvPicPr>
          <p:cNvPr id="3079" name="Picture 7">
            <a:extLst>
              <a:ext uri="{FF2B5EF4-FFF2-40B4-BE49-F238E27FC236}">
                <a16:creationId xmlns:a16="http://schemas.microsoft.com/office/drawing/2014/main" id="{656E6910-2AC7-FB40-86A0-CF7F937BF81B}"/>
              </a:ext>
            </a:extLst>
          </p:cNvPr>
          <p:cNvPicPr>
            <a:picLocks noChangeAspect="1" noChangeArrowheads="1"/>
          </p:cNvPicPr>
          <p:nvPr/>
        </p:nvPicPr>
        <p:blipFill>
          <a:blip r:embed="rId13"/>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8.xml"/><Relationship Id="rId7" Type="http://schemas.openxmlformats.org/officeDocument/2006/relationships/image" Target="../media/image11.emf"/><Relationship Id="rId2" Type="http://schemas.openxmlformats.org/officeDocument/2006/relationships/slideLayout" Target="../slideLayouts/slideLayout2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3.emf"/><Relationship Id="rId5" Type="http://schemas.openxmlformats.org/officeDocument/2006/relationships/image" Target="../media/image10.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2.xml"/><Relationship Id="rId4" Type="http://schemas.openxmlformats.org/officeDocument/2006/relationships/image" Target="../media/image16.gif"/></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1.xml"/><Relationship Id="rId1" Type="http://schemas.openxmlformats.org/officeDocument/2006/relationships/slideLayout" Target="../slideLayouts/slideLayout2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notesSlide" Target="../notesSlides/notesSlide33.xml"/><Relationship Id="rId1" Type="http://schemas.openxmlformats.org/officeDocument/2006/relationships/slideLayout" Target="../slideLayouts/slideLayout17.xml"/><Relationship Id="rId4" Type="http://schemas.openxmlformats.org/officeDocument/2006/relationships/hyperlink" Target="https://www.cdc.gov/training/quicklearns/createepi/"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34.xml"/><Relationship Id="rId1" Type="http://schemas.openxmlformats.org/officeDocument/2006/relationships/slideLayout" Target="../slideLayouts/slideLayout17.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2">
            <a:extLst>
              <a:ext uri="{FF2B5EF4-FFF2-40B4-BE49-F238E27FC236}">
                <a16:creationId xmlns:a16="http://schemas.microsoft.com/office/drawing/2014/main" id="{1D0AC1D9-BD34-D643-B12C-123785615122}"/>
              </a:ext>
            </a:extLst>
          </p:cNvPr>
          <p:cNvSpPr txBox="1">
            <a:spLocks/>
          </p:cNvSpPr>
          <p:nvPr/>
        </p:nvSpPr>
        <p:spPr bwMode="auto">
          <a:xfrm>
            <a:off x="28575" y="4149080"/>
            <a:ext cx="9144000" cy="11858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eaLnBrk="1" hangingPunct="1">
              <a:buNone/>
            </a:pPr>
            <a:r>
              <a:rPr lang="en-CA" altLang="en-US" b="1" dirty="0">
                <a:solidFill>
                  <a:srgbClr val="002060"/>
                </a:solidFill>
              </a:rPr>
              <a:t>B4.1 </a:t>
            </a:r>
            <a:r>
              <a:rPr lang="en-US" altLang="en-US" b="1" dirty="0">
                <a:ea typeface="ＭＳ Ｐゴシック" pitchFamily="34" charset="-128"/>
              </a:rPr>
              <a:t>Outbreak Investigation</a:t>
            </a:r>
          </a:p>
          <a:p>
            <a:pPr eaLnBrk="1" hangingPunct="1">
              <a:buNone/>
            </a:pPr>
            <a:r>
              <a:rPr lang="en-US" altLang="en-US" b="1" dirty="0">
                <a:solidFill>
                  <a:srgbClr val="00B0F0"/>
                </a:solidFill>
                <a:ea typeface="ＭＳ Ｐゴシック" pitchFamily="34" charset="-128"/>
              </a:rPr>
              <a:t>Part 1. Descriptive Phase</a:t>
            </a:r>
          </a:p>
          <a:p>
            <a:pPr eaLnBrk="1" hangingPunct="1">
              <a:buNone/>
            </a:pPr>
            <a:endParaRPr lang="en-US" altLang="en-US" b="1" dirty="0">
              <a:solidFill>
                <a:srgbClr val="002060"/>
              </a:solidFill>
              <a:cs typeface="Arial" charset="0"/>
            </a:endParaRPr>
          </a:p>
          <a:p>
            <a:pPr eaLnBrk="1" hangingPunct="1">
              <a:buNone/>
            </a:pPr>
            <a:endParaRPr lang="en-US" altLang="en-US" sz="1600" b="1" dirty="0">
              <a:solidFill>
                <a:srgbClr val="002060"/>
              </a:solidFill>
              <a:cs typeface="Arial" charset="0"/>
            </a:endParaRPr>
          </a:p>
          <a:p>
            <a:pPr eaLnBrk="1" hangingPunct="1">
              <a:buNone/>
            </a:pPr>
            <a:br>
              <a:rPr lang="en-US" altLang="en-US" b="1" dirty="0">
                <a:solidFill>
                  <a:srgbClr val="002060"/>
                </a:solidFill>
              </a:rPr>
            </a:br>
            <a:endParaRPr lang="en-US" altLang="en-US" b="1" dirty="0">
              <a:solidFill>
                <a:srgbClr val="002060"/>
              </a:solidFill>
            </a:endParaRPr>
          </a:p>
        </p:txBody>
      </p:sp>
      <p:sp>
        <p:nvSpPr>
          <p:cNvPr id="7" name="Title 1">
            <a:extLst>
              <a:ext uri="{FF2B5EF4-FFF2-40B4-BE49-F238E27FC236}">
                <a16:creationId xmlns:a16="http://schemas.microsoft.com/office/drawing/2014/main" id="{95A5B544-C37A-FF4E-AE38-5F7398F80748}"/>
              </a:ext>
            </a:extLst>
          </p:cNvPr>
          <p:cNvSpPr txBox="1">
            <a:spLocks/>
          </p:cNvSpPr>
          <p:nvPr/>
        </p:nvSpPr>
        <p:spPr bwMode="auto">
          <a:xfrm>
            <a:off x="3635375" y="332656"/>
            <a:ext cx="5401121" cy="1320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r" eaLnBrk="1" hangingPunct="1">
              <a:defRPr/>
            </a:pPr>
            <a:r>
              <a:rPr lang="en-US" altLang="en-US" sz="3200" b="1" kern="0" dirty="0">
                <a:solidFill>
                  <a:srgbClr val="002060"/>
                </a:solidFill>
                <a:latin typeface="Arial" panose="020B0604020202020204" pitchFamily="34" charset="0"/>
                <a:cs typeface="Arial" panose="020B0604020202020204" pitchFamily="34" charset="0"/>
              </a:rPr>
              <a:t>Rapid Response Teams </a:t>
            </a:r>
            <a:r>
              <a:rPr lang="en-US" altLang="en-US" sz="3200" b="1" kern="0" dirty="0">
                <a:solidFill>
                  <a:srgbClr val="0070C0"/>
                </a:solidFill>
                <a:latin typeface="Arial" panose="020B0604020202020204" pitchFamily="34" charset="0"/>
                <a:cs typeface="Arial" panose="020B0604020202020204" pitchFamily="34" charset="0"/>
              </a:rPr>
              <a:t>Training</a:t>
            </a:r>
          </a:p>
        </p:txBody>
      </p:sp>
      <p:sp>
        <p:nvSpPr>
          <p:cNvPr id="2" name="TextBox 1">
            <a:extLst>
              <a:ext uri="{FF2B5EF4-FFF2-40B4-BE49-F238E27FC236}">
                <a16:creationId xmlns:a16="http://schemas.microsoft.com/office/drawing/2014/main" id="{E2809425-CB87-4227-863D-84C41BF7D6B9}"/>
              </a:ext>
            </a:extLst>
          </p:cNvPr>
          <p:cNvSpPr txBox="1"/>
          <p:nvPr/>
        </p:nvSpPr>
        <p:spPr>
          <a:xfrm>
            <a:off x="107504" y="5661248"/>
            <a:ext cx="2339102" cy="369332"/>
          </a:xfrm>
          <a:prstGeom prst="rect">
            <a:avLst/>
          </a:prstGeom>
          <a:noFill/>
        </p:spPr>
        <p:txBody>
          <a:bodyPr wrap="none" rtlCol="0">
            <a:spAutoFit/>
          </a:bodyPr>
          <a:lstStyle/>
          <a:p>
            <a:r>
              <a:rPr lang="fr-FR" dirty="0" err="1">
                <a:solidFill>
                  <a:srgbClr val="002060"/>
                </a:solidFill>
              </a:rPr>
              <a:t>Updated</a:t>
            </a:r>
            <a:r>
              <a:rPr lang="fr-FR" dirty="0">
                <a:solidFill>
                  <a:srgbClr val="002060"/>
                </a:solidFill>
              </a:rPr>
              <a:t>: 16/05/2018</a:t>
            </a:r>
            <a:endParaRPr lang="en-US"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3632ABBB-4DC3-AF4B-A6BA-AF26FF13CEE8}"/>
              </a:ext>
            </a:extLst>
          </p:cNvPr>
          <p:cNvSpPr>
            <a:spLocks noGrp="1" noChangeArrowheads="1"/>
          </p:cNvSpPr>
          <p:nvPr>
            <p:ph type="title"/>
          </p:nvPr>
        </p:nvSpPr>
        <p:spPr>
          <a:xfrm>
            <a:off x="457200" y="413792"/>
            <a:ext cx="8229600" cy="11430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GB" altLang="en-US" sz="3600" b="1" dirty="0">
                <a:solidFill>
                  <a:srgbClr val="002060"/>
                </a:solidFill>
              </a:rPr>
              <a:t>Objectives of a Outbreak Investigation</a:t>
            </a:r>
          </a:p>
        </p:txBody>
      </p:sp>
      <p:sp>
        <p:nvSpPr>
          <p:cNvPr id="9219" name="Rectangle 3">
            <a:extLst>
              <a:ext uri="{FF2B5EF4-FFF2-40B4-BE49-F238E27FC236}">
                <a16:creationId xmlns:a16="http://schemas.microsoft.com/office/drawing/2014/main" id="{16E32C49-FECD-8345-B62D-EF2867253A3A}"/>
              </a:ext>
            </a:extLst>
          </p:cNvPr>
          <p:cNvSpPr>
            <a:spLocks noGrp="1" noChangeArrowheads="1"/>
          </p:cNvSpPr>
          <p:nvPr>
            <p:ph idx="1"/>
          </p:nvPr>
        </p:nvSpPr>
        <p:spPr>
          <a:xfrm>
            <a:off x="457200" y="1528787"/>
            <a:ext cx="8229600" cy="4708525"/>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nSpc>
                <a:spcPct val="120000"/>
              </a:lnSpc>
              <a:spcBef>
                <a:spcPts val="0"/>
              </a:spcBef>
              <a:spcAft>
                <a:spcPts val="600"/>
              </a:spcAft>
            </a:pPr>
            <a:r>
              <a:rPr lang="en-US" sz="2400" dirty="0"/>
              <a:t>Identify the:</a:t>
            </a:r>
          </a:p>
          <a:p>
            <a:pPr lvl="1">
              <a:lnSpc>
                <a:spcPct val="120000"/>
              </a:lnSpc>
              <a:spcBef>
                <a:spcPts val="0"/>
              </a:spcBef>
              <a:spcAft>
                <a:spcPts val="0"/>
              </a:spcAft>
            </a:pPr>
            <a:r>
              <a:rPr lang="en-US" sz="2000" dirty="0"/>
              <a:t>agent</a:t>
            </a:r>
          </a:p>
          <a:p>
            <a:pPr lvl="1">
              <a:lnSpc>
                <a:spcPct val="120000"/>
              </a:lnSpc>
              <a:spcBef>
                <a:spcPts val="0"/>
              </a:spcBef>
              <a:spcAft>
                <a:spcPts val="0"/>
              </a:spcAft>
            </a:pPr>
            <a:r>
              <a:rPr lang="en-US" sz="2000" dirty="0"/>
              <a:t>source, and/or</a:t>
            </a:r>
          </a:p>
          <a:p>
            <a:pPr lvl="1">
              <a:lnSpc>
                <a:spcPct val="120000"/>
              </a:lnSpc>
              <a:spcBef>
                <a:spcPts val="0"/>
              </a:spcBef>
              <a:spcAft>
                <a:spcPts val="0"/>
              </a:spcAft>
            </a:pPr>
            <a:r>
              <a:rPr lang="en-US" sz="2000" dirty="0"/>
              <a:t>mode of transmission</a:t>
            </a:r>
          </a:p>
          <a:p>
            <a:pPr>
              <a:lnSpc>
                <a:spcPct val="120000"/>
              </a:lnSpc>
              <a:spcBef>
                <a:spcPts val="0"/>
              </a:spcBef>
              <a:spcAft>
                <a:spcPts val="600"/>
              </a:spcAft>
            </a:pPr>
            <a:r>
              <a:rPr lang="en-US" sz="2400" dirty="0"/>
              <a:t>Characterize the extent of the outbreak, e.g., who has been affected, who is at risk</a:t>
            </a:r>
          </a:p>
          <a:p>
            <a:pPr marL="342900" lvl="2" indent="-342900">
              <a:lnSpc>
                <a:spcPct val="120000"/>
              </a:lnSpc>
              <a:spcBef>
                <a:spcPts val="0"/>
              </a:spcBef>
              <a:spcAft>
                <a:spcPts val="600"/>
              </a:spcAft>
              <a:buClr>
                <a:srgbClr val="006600"/>
              </a:buClr>
            </a:pPr>
            <a:r>
              <a:rPr lang="en-US" altLang="en-US" dirty="0">
                <a:cs typeface="Arial" charset="0"/>
              </a:rPr>
              <a:t>Identify exposures or risk factors that increase risk of disease</a:t>
            </a:r>
            <a:endParaRPr lang="en-US" dirty="0"/>
          </a:p>
          <a:p>
            <a:pPr>
              <a:lnSpc>
                <a:spcPct val="120000"/>
              </a:lnSpc>
              <a:spcBef>
                <a:spcPts val="0"/>
              </a:spcBef>
              <a:spcAft>
                <a:spcPts val="600"/>
              </a:spcAft>
            </a:pPr>
            <a:r>
              <a:rPr lang="en-US" sz="2400" dirty="0"/>
              <a:t>Develop and implement control and prevention measures</a:t>
            </a:r>
            <a:endParaRPr lang="en-GB" altLang="en-US" sz="2000" dirty="0"/>
          </a:p>
        </p:txBody>
      </p:sp>
    </p:spTree>
  </p:cSld>
  <p:clrMapOvr>
    <a:masterClrMapping/>
  </p:clrMapOvr>
  <p:transition advTm="8008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dissolve">
                                      <p:cBhvr>
                                        <p:cTn id="7" dur="1000"/>
                                        <p:tgtEl>
                                          <p:spTgt spid="9219">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dissolve">
                                      <p:cBhvr>
                                        <p:cTn id="10" dur="1000"/>
                                        <p:tgtEl>
                                          <p:spTgt spid="9219">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animEffect transition="in" filter="dissolve">
                                      <p:cBhvr>
                                        <p:cTn id="13" dur="1000"/>
                                        <p:tgtEl>
                                          <p:spTgt spid="9219">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219">
                                            <p:txEl>
                                              <p:pRg st="3" end="3"/>
                                            </p:txEl>
                                          </p:spTgt>
                                        </p:tgtEl>
                                        <p:attrNameLst>
                                          <p:attrName>style.visibility</p:attrName>
                                        </p:attrNameLst>
                                      </p:cBhvr>
                                      <p:to>
                                        <p:strVal val="visible"/>
                                      </p:to>
                                    </p:set>
                                    <p:animEffect transition="in" filter="dissolve">
                                      <p:cBhvr>
                                        <p:cTn id="16" dur="1000"/>
                                        <p:tgtEl>
                                          <p:spTgt spid="921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9219">
                                            <p:txEl>
                                              <p:pRg st="4" end="4"/>
                                            </p:txEl>
                                          </p:spTgt>
                                        </p:tgtEl>
                                        <p:attrNameLst>
                                          <p:attrName>style.visibility</p:attrName>
                                        </p:attrNameLst>
                                      </p:cBhvr>
                                      <p:to>
                                        <p:strVal val="visible"/>
                                      </p:to>
                                    </p:set>
                                    <p:animEffect transition="in" filter="dissolve">
                                      <p:cBhvr>
                                        <p:cTn id="21" dur="1000"/>
                                        <p:tgtEl>
                                          <p:spTgt spid="9219">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219">
                                            <p:txEl>
                                              <p:pRg st="5" end="5"/>
                                            </p:txEl>
                                          </p:spTgt>
                                        </p:tgtEl>
                                        <p:attrNameLst>
                                          <p:attrName>style.visibility</p:attrName>
                                        </p:attrNameLst>
                                      </p:cBhvr>
                                      <p:to>
                                        <p:strVal val="visible"/>
                                      </p:to>
                                    </p:set>
                                    <p:animEffect transition="in" filter="dissolve">
                                      <p:cBhvr>
                                        <p:cTn id="24" dur="1000"/>
                                        <p:tgtEl>
                                          <p:spTgt spid="9219">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9219">
                                            <p:txEl>
                                              <p:pRg st="6" end="6"/>
                                            </p:txEl>
                                          </p:spTgt>
                                        </p:tgtEl>
                                        <p:attrNameLst>
                                          <p:attrName>style.visibility</p:attrName>
                                        </p:attrNameLst>
                                      </p:cBhvr>
                                      <p:to>
                                        <p:strVal val="visible"/>
                                      </p:to>
                                    </p:set>
                                    <p:animEffect transition="in" filter="dissolve">
                                      <p:cBhvr>
                                        <p:cTn id="29" dur="10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a:extLst>
              <a:ext uri="{FF2B5EF4-FFF2-40B4-BE49-F238E27FC236}">
                <a16:creationId xmlns:a16="http://schemas.microsoft.com/office/drawing/2014/main" id="{9996C053-4F47-334D-81BA-7C231481179E}"/>
              </a:ext>
            </a:extLst>
          </p:cNvPr>
          <p:cNvGraphicFramePr>
            <a:graphicFrameLocks/>
          </p:cNvGraphicFramePr>
          <p:nvPr>
            <p:extLst>
              <p:ext uri="{D42A27DB-BD31-4B8C-83A1-F6EECF244321}">
                <p14:modId xmlns:p14="http://schemas.microsoft.com/office/powerpoint/2010/main" val="1524384730"/>
              </p:ext>
            </p:extLst>
          </p:nvPr>
        </p:nvGraphicFramePr>
        <p:xfrm>
          <a:off x="357188" y="1677889"/>
          <a:ext cx="8402637"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68BF78E8-53D1-4E45-AA61-02A10B9B818A}"/>
              </a:ext>
            </a:extLst>
          </p:cNvPr>
          <p:cNvSpPr txBox="1">
            <a:spLocks/>
          </p:cNvSpPr>
          <p:nvPr/>
        </p:nvSpPr>
        <p:spPr>
          <a:xfrm>
            <a:off x="374777" y="407792"/>
            <a:ext cx="8385048" cy="1365024"/>
          </a:xfrm>
          <a:prstGeom prst="rect">
            <a:avLst/>
          </a:prstGeom>
        </p:spPr>
        <p:txBody>
          <a:bodyPr>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2. General Phases of an </a:t>
            </a:r>
            <a:br>
              <a:rPr lang="en-US" altLang="en-US" sz="3600" b="1" dirty="0">
                <a:solidFill>
                  <a:srgbClr val="002060"/>
                </a:solidFill>
              </a:rPr>
            </a:br>
            <a:r>
              <a:rPr lang="en-US" altLang="en-US" sz="3600" b="1" dirty="0">
                <a:solidFill>
                  <a:srgbClr val="002060"/>
                </a:solidFill>
              </a:rPr>
              <a:t>Outbreak Investigation</a:t>
            </a:r>
          </a:p>
        </p:txBody>
      </p:sp>
    </p:spTree>
    <p:extLst>
      <p:ext uri="{BB962C8B-B14F-4D97-AF65-F5344CB8AC3E}">
        <p14:creationId xmlns:p14="http://schemas.microsoft.com/office/powerpoint/2010/main" val="3654294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4157D81-E458-BD46-91CC-AAC422551731}"/>
              </a:ext>
            </a:extLst>
          </p:cNvPr>
          <p:cNvSpPr txBox="1">
            <a:spLocks noChangeArrowheads="1"/>
          </p:cNvSpPr>
          <p:nvPr/>
        </p:nvSpPr>
        <p:spPr>
          <a:xfrm>
            <a:off x="356616" y="1298448"/>
            <a:ext cx="6806184"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100000"/>
              <a:buFont typeface="Arial" charset="0"/>
              <a:buNone/>
            </a:pPr>
            <a:endParaRPr lang="en-US" altLang="en-US" dirty="0"/>
          </a:p>
        </p:txBody>
      </p:sp>
      <p:sp>
        <p:nvSpPr>
          <p:cNvPr id="3" name="Rectangle 2">
            <a:extLst>
              <a:ext uri="{FF2B5EF4-FFF2-40B4-BE49-F238E27FC236}">
                <a16:creationId xmlns:a16="http://schemas.microsoft.com/office/drawing/2014/main" id="{6891551A-3EB6-9E42-8CC3-A52A6D637792}"/>
              </a:ext>
            </a:extLst>
          </p:cNvPr>
          <p:cNvSpPr txBox="1">
            <a:spLocks noChangeArrowheads="1"/>
          </p:cNvSpPr>
          <p:nvPr/>
        </p:nvSpPr>
        <p:spPr>
          <a:xfrm>
            <a:off x="384048" y="353216"/>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Descriptive Phase</a:t>
            </a:r>
          </a:p>
        </p:txBody>
      </p:sp>
    </p:spTree>
    <p:extLst>
      <p:ext uri="{BB962C8B-B14F-4D97-AF65-F5344CB8AC3E}">
        <p14:creationId xmlns:p14="http://schemas.microsoft.com/office/powerpoint/2010/main" val="1361858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E3941B9-C8F0-0E45-9A2E-37B6851883D7}"/>
              </a:ext>
            </a:extLst>
          </p:cNvPr>
          <p:cNvSpPr txBox="1">
            <a:spLocks noChangeArrowheads="1"/>
          </p:cNvSpPr>
          <p:nvPr/>
        </p:nvSpPr>
        <p:spPr>
          <a:xfrm>
            <a:off x="356616" y="1298448"/>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startAt="7"/>
            </a:pPr>
            <a:r>
              <a:rPr lang="en-US" altLang="ja-JP" dirty="0">
                <a:ea typeface="ＭＳ Ｐゴシック" charset="-128"/>
              </a:rPr>
              <a:t>Develop hypotheses</a:t>
            </a:r>
          </a:p>
          <a:p>
            <a:pPr marL="609600" indent="-609600">
              <a:spcBef>
                <a:spcPts val="1200"/>
              </a:spcBef>
              <a:buSzPct val="100000"/>
              <a:buFont typeface="Arial" charset="0"/>
              <a:buAutoNum type="arabicPeriod" startAt="7"/>
            </a:pPr>
            <a:r>
              <a:rPr lang="en-US" altLang="ja-JP" dirty="0">
                <a:ea typeface="ＭＳ Ｐゴシック" charset="-128"/>
              </a:rPr>
              <a:t>Evaluate hypotheses epidemiologically</a:t>
            </a:r>
          </a:p>
          <a:p>
            <a:pPr marL="609600" indent="-609600">
              <a:spcBef>
                <a:spcPts val="1200"/>
              </a:spcBef>
              <a:buSzPct val="100000"/>
              <a:buFont typeface="Arial" charset="0"/>
              <a:buAutoNum type="arabicPeriod" startAt="7"/>
            </a:pPr>
            <a:r>
              <a:rPr lang="en-US" altLang="ja-JP" dirty="0">
                <a:ea typeface="ＭＳ Ｐゴシック" charset="-128"/>
              </a:rPr>
              <a:t>Reconcile epidemiology with laboratory and environmental findings</a:t>
            </a:r>
          </a:p>
          <a:p>
            <a:pPr marL="609600" indent="-609600">
              <a:spcBef>
                <a:spcPts val="1200"/>
              </a:spcBef>
              <a:buSzPct val="100000"/>
              <a:buFont typeface="Arial" charset="0"/>
              <a:buAutoNum type="arabicPeriod" startAt="7"/>
            </a:pPr>
            <a:r>
              <a:rPr lang="en-US" altLang="ja-JP" dirty="0">
                <a:ea typeface="ＭＳ Ｐゴシック" charset="-128"/>
              </a:rPr>
              <a:t>Conduct </a:t>
            </a:r>
            <a:r>
              <a:rPr lang="en-US" altLang="en-US" dirty="0"/>
              <a:t>additional studies as necessary</a:t>
            </a:r>
          </a:p>
        </p:txBody>
      </p:sp>
      <p:sp>
        <p:nvSpPr>
          <p:cNvPr id="3" name="Rectangle 2">
            <a:extLst>
              <a:ext uri="{FF2B5EF4-FFF2-40B4-BE49-F238E27FC236}">
                <a16:creationId xmlns:a16="http://schemas.microsoft.com/office/drawing/2014/main" id="{99CA6106-0611-264B-8441-B26F1F28991D}"/>
              </a:ext>
            </a:extLst>
          </p:cNvPr>
          <p:cNvSpPr txBox="1">
            <a:spLocks noChangeArrowheads="1"/>
          </p:cNvSpPr>
          <p:nvPr/>
        </p:nvSpPr>
        <p:spPr>
          <a:xfrm>
            <a:off x="384048" y="425224"/>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Explanatory Phase</a:t>
            </a:r>
          </a:p>
        </p:txBody>
      </p:sp>
    </p:spTree>
    <p:extLst>
      <p:ext uri="{BB962C8B-B14F-4D97-AF65-F5344CB8AC3E}">
        <p14:creationId xmlns:p14="http://schemas.microsoft.com/office/powerpoint/2010/main" val="1379409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8D89CCF-C56A-3A42-8BBF-9B08FB160ECA}"/>
              </a:ext>
            </a:extLst>
          </p:cNvPr>
          <p:cNvSpPr txBox="1">
            <a:spLocks noChangeArrowheads="1"/>
          </p:cNvSpPr>
          <p:nvPr/>
        </p:nvSpPr>
        <p:spPr>
          <a:xfrm>
            <a:off x="356616" y="1298448"/>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mj-lt"/>
              <a:buAutoNum type="arabicPeriod" startAt="11"/>
            </a:pPr>
            <a:r>
              <a:rPr lang="en-US" altLang="en-US" dirty="0"/>
              <a:t>Implement and evaluate prevention and control measures</a:t>
            </a:r>
          </a:p>
          <a:p>
            <a:pPr marL="609600" indent="-609600">
              <a:spcBef>
                <a:spcPts val="1200"/>
              </a:spcBef>
              <a:buSzPct val="100000"/>
              <a:buFont typeface="+mj-lt"/>
              <a:buAutoNum type="arabicPeriod" startAt="11"/>
            </a:pPr>
            <a:r>
              <a:rPr lang="en-US" altLang="en-US" dirty="0"/>
              <a:t>Initiate or maintain surveillance</a:t>
            </a:r>
          </a:p>
          <a:p>
            <a:pPr marL="609600" indent="-609600">
              <a:spcBef>
                <a:spcPts val="1200"/>
              </a:spcBef>
              <a:buSzPct val="100000"/>
              <a:buFont typeface="Arial" charset="0"/>
              <a:buAutoNum type="arabicPeriod" startAt="11"/>
            </a:pPr>
            <a:r>
              <a:rPr lang="en-US" altLang="en-US" dirty="0"/>
              <a:t>Communicate findings</a:t>
            </a:r>
          </a:p>
          <a:p>
            <a:pPr marL="609600" indent="-609600">
              <a:lnSpc>
                <a:spcPct val="130000"/>
              </a:lnSpc>
              <a:buSzPct val="80000"/>
              <a:buFont typeface="Arial" charset="0"/>
              <a:buNone/>
            </a:pPr>
            <a:endParaRPr lang="en-US" altLang="en-US" dirty="0"/>
          </a:p>
        </p:txBody>
      </p:sp>
      <p:sp>
        <p:nvSpPr>
          <p:cNvPr id="3" name="Rectangle 2">
            <a:extLst>
              <a:ext uri="{FF2B5EF4-FFF2-40B4-BE49-F238E27FC236}">
                <a16:creationId xmlns:a16="http://schemas.microsoft.com/office/drawing/2014/main" id="{152BA856-24CC-424B-B59F-5DA381205C2C}"/>
              </a:ext>
            </a:extLst>
          </p:cNvPr>
          <p:cNvSpPr txBox="1">
            <a:spLocks noChangeArrowheads="1"/>
          </p:cNvSpPr>
          <p:nvPr/>
        </p:nvSpPr>
        <p:spPr>
          <a:xfrm>
            <a:off x="384048" y="353216"/>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Response Phase</a:t>
            </a:r>
          </a:p>
        </p:txBody>
      </p:sp>
    </p:spTree>
    <p:extLst>
      <p:ext uri="{BB962C8B-B14F-4D97-AF65-F5344CB8AC3E}">
        <p14:creationId xmlns:p14="http://schemas.microsoft.com/office/powerpoint/2010/main" val="2352589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a:extLst>
              <a:ext uri="{FF2B5EF4-FFF2-40B4-BE49-F238E27FC236}">
                <a16:creationId xmlns:a16="http://schemas.microsoft.com/office/drawing/2014/main" id="{9996C053-4F47-334D-81BA-7C231481179E}"/>
              </a:ext>
            </a:extLst>
          </p:cNvPr>
          <p:cNvGraphicFramePr>
            <a:graphicFrameLocks/>
          </p:cNvGraphicFramePr>
          <p:nvPr>
            <p:extLst>
              <p:ext uri="{D42A27DB-BD31-4B8C-83A1-F6EECF244321}">
                <p14:modId xmlns:p14="http://schemas.microsoft.com/office/powerpoint/2010/main" val="1968464975"/>
              </p:ext>
            </p:extLst>
          </p:nvPr>
        </p:nvGraphicFramePr>
        <p:xfrm>
          <a:off x="467544" y="476672"/>
          <a:ext cx="8402637"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68BF78E8-53D1-4E45-AA61-02A10B9B818A}"/>
              </a:ext>
            </a:extLst>
          </p:cNvPr>
          <p:cNvSpPr txBox="1">
            <a:spLocks/>
          </p:cNvSpPr>
          <p:nvPr/>
        </p:nvSpPr>
        <p:spPr>
          <a:xfrm>
            <a:off x="374777" y="47752"/>
            <a:ext cx="8385048" cy="1365024"/>
          </a:xfrm>
          <a:prstGeom prst="rect">
            <a:avLst/>
          </a:prstGeom>
        </p:spPr>
        <p:txBody>
          <a:bodyPr>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General Phases of an </a:t>
            </a:r>
            <a:br>
              <a:rPr lang="en-US" altLang="en-US" sz="3600" b="1" dirty="0">
                <a:solidFill>
                  <a:srgbClr val="002060"/>
                </a:solidFill>
              </a:rPr>
            </a:br>
            <a:r>
              <a:rPr lang="en-US" altLang="en-US" sz="3600" b="1" dirty="0">
                <a:solidFill>
                  <a:srgbClr val="002060"/>
                </a:solidFill>
              </a:rPr>
              <a:t>Outbreak Investigation</a:t>
            </a: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nvSpPr>
        <p:spPr>
          <a:xfrm>
            <a:off x="35496" y="3789040"/>
            <a:ext cx="3279280" cy="2306960"/>
          </a:xfrm>
          <a:prstGeom prst="rect">
            <a:avLst/>
          </a:prstGeom>
        </p:spPr>
        <p:txBody>
          <a:bodyPr>
            <a:normAutofit fontScale="4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100000"/>
              <a:buFont typeface="Arial" charset="0"/>
              <a:buNone/>
            </a:pPr>
            <a:endParaRPr lang="en-US" altLang="en-US"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nvSpPr>
        <p:spPr>
          <a:xfrm>
            <a:off x="3314776" y="3738133"/>
            <a:ext cx="3207272" cy="158688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startAt="7"/>
            </a:pPr>
            <a:r>
              <a:rPr lang="en-US" altLang="ja-JP" sz="1300" dirty="0">
                <a:ea typeface="ＭＳ Ｐゴシック" charset="-128"/>
              </a:rPr>
              <a:t>Develop hypotheses</a:t>
            </a:r>
          </a:p>
          <a:p>
            <a:pPr marL="609600" indent="-609600">
              <a:spcBef>
                <a:spcPts val="1200"/>
              </a:spcBef>
              <a:buSzPct val="100000"/>
              <a:buFont typeface="Arial" charset="0"/>
              <a:buAutoNum type="arabicPeriod" startAt="7"/>
            </a:pPr>
            <a:r>
              <a:rPr lang="en-US" altLang="ja-JP" sz="1300" dirty="0">
                <a:ea typeface="ＭＳ Ｐゴシック" charset="-128"/>
              </a:rPr>
              <a:t>Evaluate hypotheses epidemiologically</a:t>
            </a:r>
          </a:p>
          <a:p>
            <a:pPr marL="609600" indent="-609600">
              <a:spcBef>
                <a:spcPts val="1200"/>
              </a:spcBef>
              <a:buSzPct val="100000"/>
              <a:buFont typeface="Arial" charset="0"/>
              <a:buAutoNum type="arabicPeriod" startAt="7"/>
            </a:pPr>
            <a:r>
              <a:rPr lang="en-US" altLang="ja-JP" sz="1300" dirty="0">
                <a:ea typeface="ＭＳ Ｐゴシック" charset="-128"/>
              </a:rPr>
              <a:t>Reconcile epidemiology with laboratory and environmental findings</a:t>
            </a:r>
          </a:p>
          <a:p>
            <a:pPr marL="609600" indent="-609600">
              <a:spcBef>
                <a:spcPts val="1200"/>
              </a:spcBef>
              <a:buSzPct val="100000"/>
              <a:buFont typeface="Arial" charset="0"/>
              <a:buAutoNum type="arabicPeriod" startAt="7"/>
            </a:pPr>
            <a:r>
              <a:rPr lang="en-US" altLang="ja-JP" sz="1300" dirty="0">
                <a:ea typeface="ＭＳ Ｐゴシック" charset="-128"/>
              </a:rPr>
              <a:t>Conduct </a:t>
            </a:r>
            <a:r>
              <a:rPr lang="en-US" altLang="en-US" sz="1300" dirty="0"/>
              <a:t>additional studies as necessary</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nvSpPr>
        <p:spPr>
          <a:xfrm>
            <a:off x="6162008" y="3738133"/>
            <a:ext cx="2597944" cy="230696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mj-lt"/>
              <a:buAutoNum type="arabicPeriod" startAt="11"/>
            </a:pPr>
            <a:r>
              <a:rPr lang="en-US" altLang="en-US" sz="1300" dirty="0"/>
              <a:t>Implement and evaluate prevention and control measures</a:t>
            </a:r>
          </a:p>
          <a:p>
            <a:pPr marL="609600" indent="-609600">
              <a:spcBef>
                <a:spcPts val="1200"/>
              </a:spcBef>
              <a:buSzPct val="100000"/>
              <a:buFont typeface="+mj-lt"/>
              <a:buAutoNum type="arabicPeriod" startAt="11"/>
            </a:pPr>
            <a:r>
              <a:rPr lang="en-US" altLang="en-US" sz="1300" dirty="0"/>
              <a:t>Initiate or maintain surveillance</a:t>
            </a:r>
          </a:p>
          <a:p>
            <a:pPr marL="609600" indent="-609600">
              <a:spcBef>
                <a:spcPts val="1200"/>
              </a:spcBef>
              <a:buSzPct val="100000"/>
              <a:buFont typeface="Arial" charset="0"/>
              <a:buAutoNum type="arabicPeriod" startAt="11"/>
            </a:pPr>
            <a:r>
              <a:rPr lang="en-US" altLang="en-US" sz="1300" dirty="0"/>
              <a:t>Communicate findings</a:t>
            </a:r>
          </a:p>
          <a:p>
            <a:pPr marL="609600" indent="-609600">
              <a:lnSpc>
                <a:spcPct val="130000"/>
              </a:lnSpc>
              <a:buSzPct val="80000"/>
              <a:buFont typeface="Arial" charset="0"/>
              <a:buNone/>
            </a:pPr>
            <a:endParaRPr lang="en-US" altLang="en-US" sz="1300" dirty="0"/>
          </a:p>
        </p:txBody>
      </p:sp>
      <p:sp>
        <p:nvSpPr>
          <p:cNvPr id="7" name="Rectangle 6"/>
          <p:cNvSpPr/>
          <p:nvPr/>
        </p:nvSpPr>
        <p:spPr>
          <a:xfrm>
            <a:off x="4098" y="3717498"/>
            <a:ext cx="3207272" cy="230696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7481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356616" y="1298448"/>
            <a:ext cx="6806184"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Confirm existence of an outbreak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Verify the diagnosis</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Construct a case definition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Perform descriptive epidemiology</a:t>
            </a:r>
          </a:p>
          <a:p>
            <a:pPr marL="609600" indent="-609600">
              <a:buSzPct val="100000"/>
              <a:buFont typeface="Arial" charset="0"/>
              <a:buNone/>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B8C57D4F-BC3F-534E-9B56-73B75717FB7D}"/>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1: Prepare for fieldwork</a:t>
            </a:r>
          </a:p>
        </p:txBody>
      </p:sp>
    </p:spTree>
    <p:extLst>
      <p:ext uri="{BB962C8B-B14F-4D97-AF65-F5344CB8AC3E}">
        <p14:creationId xmlns:p14="http://schemas.microsoft.com/office/powerpoint/2010/main" val="3692174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A4F232-DEE0-D047-ACB5-816B19ACB2CB}"/>
              </a:ext>
            </a:extLst>
          </p:cNvPr>
          <p:cNvSpPr txBox="1">
            <a:spLocks/>
          </p:cNvSpPr>
          <p:nvPr/>
        </p:nvSpPr>
        <p:spPr>
          <a:xfrm>
            <a:off x="356616" y="1439760"/>
            <a:ext cx="8403336" cy="4797552"/>
          </a:xfrm>
          <a:prstGeom prst="rect">
            <a:avLst/>
          </a:prstGeom>
        </p:spPr>
        <p:txBody>
          <a:bodyPr>
            <a:normAutofit fontScale="925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0"/>
              </a:spcBef>
            </a:pPr>
            <a:r>
              <a:rPr lang="en-US" sz="3000" dirty="0"/>
              <a:t>Identify the:</a:t>
            </a:r>
          </a:p>
          <a:p>
            <a:pPr lvl="1">
              <a:lnSpc>
                <a:spcPct val="120000"/>
              </a:lnSpc>
              <a:spcBef>
                <a:spcPts val="0"/>
              </a:spcBef>
            </a:pPr>
            <a:r>
              <a:rPr lang="en-US" sz="2600" dirty="0"/>
              <a:t>agent</a:t>
            </a:r>
          </a:p>
          <a:p>
            <a:pPr lvl="1">
              <a:lnSpc>
                <a:spcPct val="120000"/>
              </a:lnSpc>
              <a:spcBef>
                <a:spcPts val="0"/>
              </a:spcBef>
            </a:pPr>
            <a:r>
              <a:rPr lang="en-US" sz="2600" dirty="0"/>
              <a:t>source, and</a:t>
            </a:r>
          </a:p>
          <a:p>
            <a:pPr lvl="1">
              <a:lnSpc>
                <a:spcPct val="120000"/>
              </a:lnSpc>
              <a:spcBef>
                <a:spcPts val="0"/>
              </a:spcBef>
            </a:pPr>
            <a:r>
              <a:rPr lang="en-US" sz="2600" dirty="0"/>
              <a:t>mode of transmission</a:t>
            </a:r>
          </a:p>
          <a:p>
            <a:pPr>
              <a:lnSpc>
                <a:spcPct val="120000"/>
              </a:lnSpc>
              <a:spcBef>
                <a:spcPts val="600"/>
              </a:spcBef>
            </a:pPr>
            <a:r>
              <a:rPr lang="en-US" sz="3000" dirty="0"/>
              <a:t>Characterize the extent of the outbreak, e.g., who has been affected, who is at risk</a:t>
            </a:r>
          </a:p>
          <a:p>
            <a:pPr marL="342900" lvl="2" indent="-342900">
              <a:lnSpc>
                <a:spcPct val="120000"/>
              </a:lnSpc>
              <a:spcBef>
                <a:spcPts val="600"/>
              </a:spcBef>
              <a:buClr>
                <a:srgbClr val="006600"/>
              </a:buClr>
            </a:pPr>
            <a:r>
              <a:rPr lang="en-US" altLang="en-US" sz="3000" dirty="0">
                <a:cs typeface="Arial" charset="0"/>
              </a:rPr>
              <a:t>Identify exposures or risk factors that increase risk of disease</a:t>
            </a:r>
            <a:endParaRPr lang="en-US" sz="3000" dirty="0"/>
          </a:p>
          <a:p>
            <a:pPr>
              <a:lnSpc>
                <a:spcPct val="120000"/>
              </a:lnSpc>
              <a:spcBef>
                <a:spcPts val="600"/>
              </a:spcBef>
            </a:pPr>
            <a:r>
              <a:rPr lang="en-US" sz="3000" dirty="0"/>
              <a:t>Develop and implement control and prevention measures</a:t>
            </a:r>
          </a:p>
        </p:txBody>
      </p:sp>
      <p:sp>
        <p:nvSpPr>
          <p:cNvPr id="3" name="Title 2">
            <a:extLst>
              <a:ext uri="{FF2B5EF4-FFF2-40B4-BE49-F238E27FC236}">
                <a16:creationId xmlns:a16="http://schemas.microsoft.com/office/drawing/2014/main" id="{95ED867A-8143-1A40-BDEC-D6D7215B9AF9}"/>
              </a:ext>
            </a:extLst>
          </p:cNvPr>
          <p:cNvSpPr txBox="1">
            <a:spLocks/>
          </p:cNvSpPr>
          <p:nvPr/>
        </p:nvSpPr>
        <p:spPr>
          <a:xfrm>
            <a:off x="375809" y="485047"/>
            <a:ext cx="8385048" cy="783713"/>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Step 1: Objectives of a Field Investigation</a:t>
            </a:r>
          </a:p>
        </p:txBody>
      </p:sp>
    </p:spTree>
    <p:extLst>
      <p:ext uri="{BB962C8B-B14F-4D97-AF65-F5344CB8AC3E}">
        <p14:creationId xmlns:p14="http://schemas.microsoft.com/office/powerpoint/2010/main" val="12861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3D68FDE-C6CD-5A41-BFCB-1DEB468A3F18}"/>
              </a:ext>
            </a:extLst>
          </p:cNvPr>
          <p:cNvSpPr txBox="1">
            <a:spLocks noChangeArrowheads="1"/>
          </p:cNvSpPr>
          <p:nvPr/>
        </p:nvSpPr>
        <p:spPr>
          <a:xfrm>
            <a:off x="611560" y="1655784"/>
            <a:ext cx="8074152"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altLang="en-US" dirty="0">
                <a:solidFill>
                  <a:schemeClr val="tx1"/>
                </a:solidFill>
              </a:rPr>
              <a:t>Form a team</a:t>
            </a:r>
          </a:p>
          <a:p>
            <a:pPr>
              <a:spcBef>
                <a:spcPts val="1200"/>
              </a:spcBef>
            </a:pPr>
            <a:r>
              <a:rPr lang="en-US" altLang="en-US" dirty="0">
                <a:solidFill>
                  <a:schemeClr val="tx1"/>
                </a:solidFill>
              </a:rPr>
              <a:t>Learn about the disease</a:t>
            </a:r>
          </a:p>
          <a:p>
            <a:pPr>
              <a:spcBef>
                <a:spcPts val="1200"/>
              </a:spcBef>
            </a:pPr>
            <a:r>
              <a:rPr lang="en-US" altLang="en-US" dirty="0">
                <a:solidFill>
                  <a:schemeClr val="tx1"/>
                </a:solidFill>
              </a:rPr>
              <a:t>Make necessary administrative, personnel, and logistical arrangements</a:t>
            </a:r>
          </a:p>
          <a:p>
            <a:pPr>
              <a:spcBef>
                <a:spcPts val="1200"/>
              </a:spcBef>
            </a:pPr>
            <a:r>
              <a:rPr lang="en-US" altLang="en-US" dirty="0">
                <a:solidFill>
                  <a:schemeClr val="tx1"/>
                </a:solidFill>
              </a:rPr>
              <a:t>Coordinate with partner agencies and local contacts</a:t>
            </a:r>
          </a:p>
        </p:txBody>
      </p:sp>
      <p:sp>
        <p:nvSpPr>
          <p:cNvPr id="3" name="Rectangle 2">
            <a:extLst>
              <a:ext uri="{FF2B5EF4-FFF2-40B4-BE49-F238E27FC236}">
                <a16:creationId xmlns:a16="http://schemas.microsoft.com/office/drawing/2014/main" id="{45907A3B-2801-6C4B-BC77-B865B04D9D8E}"/>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1: Tasks to Prepare For Fieldwork</a:t>
            </a:r>
          </a:p>
        </p:txBody>
      </p:sp>
    </p:spTree>
    <p:extLst>
      <p:ext uri="{BB962C8B-B14F-4D97-AF65-F5344CB8AC3E}">
        <p14:creationId xmlns:p14="http://schemas.microsoft.com/office/powerpoint/2010/main" val="2111273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7BBCFE7-AA52-D241-98FF-9E8A75880EC4}"/>
              </a:ext>
            </a:extLst>
          </p:cNvPr>
          <p:cNvSpPr txBox="1">
            <a:spLocks noChangeArrowheads="1"/>
          </p:cNvSpPr>
          <p:nvPr/>
        </p:nvSpPr>
        <p:spPr>
          <a:xfrm>
            <a:off x="356616" y="1655784"/>
            <a:ext cx="8403336"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Verify the diagnosis</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Construct a case definition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Perform descriptive epidemiology</a:t>
            </a:r>
          </a:p>
        </p:txBody>
      </p:sp>
      <p:sp>
        <p:nvSpPr>
          <p:cNvPr id="3" name="Rectangle 2">
            <a:extLst>
              <a:ext uri="{FF2B5EF4-FFF2-40B4-BE49-F238E27FC236}">
                <a16:creationId xmlns:a16="http://schemas.microsoft.com/office/drawing/2014/main" id="{7C3B54F9-56DF-DB41-9977-F38D0BDF655A}"/>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2: Confirm Existence of an Outbreak </a:t>
            </a:r>
          </a:p>
        </p:txBody>
      </p:sp>
      <p:sp>
        <p:nvSpPr>
          <p:cNvPr id="4" name="Rounded Rectangle 4">
            <a:extLst>
              <a:ext uri="{FF2B5EF4-FFF2-40B4-BE49-F238E27FC236}">
                <a16:creationId xmlns:a16="http://schemas.microsoft.com/office/drawing/2014/main" id="{B62F1AFB-B13E-084D-BEDD-D108017909B6}"/>
              </a:ext>
            </a:extLst>
          </p:cNvPr>
          <p:cNvSpPr/>
          <p:nvPr/>
        </p:nvSpPr>
        <p:spPr>
          <a:xfrm>
            <a:off x="717116" y="530961"/>
            <a:ext cx="1704319" cy="796188"/>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endParaRPr lang="en-US" sz="1400" kern="1200" dirty="0"/>
          </a:p>
        </p:txBody>
      </p:sp>
    </p:spTree>
    <p:extLst>
      <p:ext uri="{BB962C8B-B14F-4D97-AF65-F5344CB8AC3E}">
        <p14:creationId xmlns:p14="http://schemas.microsoft.com/office/powerpoint/2010/main" val="1990222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BA8D1F18-5719-4745-9765-CE3FE211295C}"/>
              </a:ext>
            </a:extLst>
          </p:cNvPr>
          <p:cNvSpPr>
            <a:spLocks noGrp="1" noChangeArrowheads="1"/>
          </p:cNvSpPr>
          <p:nvPr>
            <p:ph type="title"/>
          </p:nvPr>
        </p:nvSpPr>
        <p:spPr/>
        <p:txBody>
          <a:bodyPr/>
          <a:lstStyle/>
          <a:p>
            <a:pPr eaLnBrk="1" hangingPunct="1"/>
            <a:r>
              <a:rPr lang="en-US" altLang="en-US" sz="3600" b="1" dirty="0">
                <a:solidFill>
                  <a:srgbClr val="002060"/>
                </a:solidFill>
              </a:rPr>
              <a:t>Learning Objectives</a:t>
            </a:r>
          </a:p>
        </p:txBody>
      </p:sp>
      <p:sp>
        <p:nvSpPr>
          <p:cNvPr id="19459" name="Rectangle 3">
            <a:extLst>
              <a:ext uri="{FF2B5EF4-FFF2-40B4-BE49-F238E27FC236}">
                <a16:creationId xmlns:a16="http://schemas.microsoft.com/office/drawing/2014/main" id="{16CC64D2-9B3A-C841-A89F-981D55D9BA5F}"/>
              </a:ext>
            </a:extLst>
          </p:cNvPr>
          <p:cNvSpPr>
            <a:spLocks noGrp="1" noChangeArrowheads="1"/>
          </p:cNvSpPr>
          <p:nvPr>
            <p:ph idx="1"/>
          </p:nvPr>
        </p:nvSpPr>
        <p:spPr>
          <a:xfrm>
            <a:off x="457200" y="1268760"/>
            <a:ext cx="8229600" cy="4525963"/>
          </a:xfrm>
        </p:spPr>
        <p:txBody>
          <a:bodyPr/>
          <a:lstStyle/>
          <a:p>
            <a:pPr marL="0" indent="0">
              <a:spcBef>
                <a:spcPts val="1200"/>
              </a:spcBef>
              <a:buNone/>
            </a:pPr>
            <a:r>
              <a:rPr lang="en-US" dirty="0"/>
              <a:t>At the end of this this session, you will be able to:</a:t>
            </a:r>
            <a:endParaRPr lang="en-US" altLang="en-US" dirty="0"/>
          </a:p>
          <a:p>
            <a:pPr lvl="0"/>
            <a:r>
              <a:rPr lang="en-US" sz="2800" dirty="0"/>
              <a:t>Determine when to investigate an outbreak</a:t>
            </a:r>
          </a:p>
          <a:p>
            <a:pPr lvl="0"/>
            <a:r>
              <a:rPr lang="en-US" sz="2800" dirty="0"/>
              <a:t>Develop clear investigation objectives </a:t>
            </a:r>
          </a:p>
          <a:p>
            <a:pPr lvl="0"/>
            <a:r>
              <a:rPr lang="en-US" sz="2800" dirty="0"/>
              <a:t>Conduct an outbreak investigation systematically</a:t>
            </a:r>
          </a:p>
          <a:p>
            <a:pPr lvl="0"/>
            <a:r>
              <a:rPr lang="en-US" sz="2800" dirty="0"/>
              <a:t>Summarize cases by time, place and person</a:t>
            </a:r>
          </a:p>
          <a:p>
            <a:pPr lvl="0"/>
            <a:r>
              <a:rPr lang="en-US" sz="2800" dirty="0"/>
              <a:t>Determine next steps in outbreak response</a:t>
            </a:r>
          </a:p>
          <a:p>
            <a:pPr marL="0" indent="0" eaLnBrk="1" hangingPunct="1">
              <a:buFont typeface="Arial" panose="020B0604020202020204" pitchFamily="34" charset="0"/>
              <a:buNone/>
            </a:pPr>
            <a:endParaRPr lang="en-US" altLang="en-US"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53250058-5870-7F4E-850B-A5786869D27A}"/>
              </a:ext>
            </a:extLst>
          </p:cNvPr>
          <p:cNvSpPr txBox="1">
            <a:spLocks noChangeArrowheads="1"/>
          </p:cNvSpPr>
          <p:nvPr/>
        </p:nvSpPr>
        <p:spPr>
          <a:xfrm>
            <a:off x="356616" y="1874512"/>
            <a:ext cx="8412480" cy="4218784"/>
          </a:xfrm>
          <a:prstGeom prst="rect">
            <a:avLst/>
          </a:prstGeom>
        </p:spPr>
        <p:txBody>
          <a:bodyPr>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0"/>
              </a:spcBef>
            </a:pPr>
            <a:r>
              <a:rPr lang="en-US" altLang="en-US" sz="2800" dirty="0"/>
              <a:t>Review the reports or data</a:t>
            </a:r>
          </a:p>
          <a:p>
            <a:pPr>
              <a:spcBef>
                <a:spcPts val="1800"/>
              </a:spcBef>
            </a:pPr>
            <a:r>
              <a:rPr lang="en-US" altLang="en-US" sz="2800" dirty="0"/>
              <a:t>Confirm that cases are the same disease</a:t>
            </a:r>
          </a:p>
          <a:p>
            <a:pPr>
              <a:spcBef>
                <a:spcPts val="1800"/>
              </a:spcBef>
            </a:pPr>
            <a:r>
              <a:rPr lang="en-US" altLang="en-US" sz="2800" dirty="0"/>
              <a:t>Confirm that the number of cases exceeds the usual or expected number</a:t>
            </a:r>
          </a:p>
          <a:p>
            <a:pPr marL="450850" indent="-450850">
              <a:spcBef>
                <a:spcPts val="1800"/>
              </a:spcBef>
              <a:buFont typeface="Arial" panose="020B0604020202020204" pitchFamily="34" charset="0"/>
              <a:buNone/>
              <a:tabLst>
                <a:tab pos="341313" algn="l"/>
              </a:tabLst>
            </a:pPr>
            <a:r>
              <a:rPr lang="en-US" altLang="en-US" sz="2800" dirty="0">
                <a:solidFill>
                  <a:srgbClr val="006600"/>
                </a:solidFill>
                <a:latin typeface="Wingdings"/>
                <a:ea typeface="Wingdings"/>
                <a:cs typeface="Wingdings"/>
                <a:sym typeface="Wingdings"/>
              </a:rPr>
              <a:t></a:t>
            </a:r>
            <a:r>
              <a:rPr lang="en-US" altLang="en-US" sz="2800" dirty="0">
                <a:sym typeface="Wingdings"/>
              </a:rPr>
              <a:t> Remember: Not all </a:t>
            </a:r>
            <a:r>
              <a:rPr lang="en-US" altLang="en-US" sz="2800" dirty="0"/>
              <a:t>increases in cases represent outbreaks, but you cannot assume that it is NOT an outbreak</a:t>
            </a:r>
          </a:p>
        </p:txBody>
      </p:sp>
      <p:sp>
        <p:nvSpPr>
          <p:cNvPr id="3" name="Rectangle 2">
            <a:extLst>
              <a:ext uri="{FF2B5EF4-FFF2-40B4-BE49-F238E27FC236}">
                <a16:creationId xmlns:a16="http://schemas.microsoft.com/office/drawing/2014/main" id="{CE66CAC0-C711-F24C-A756-552E814D498C}"/>
              </a:ext>
            </a:extLst>
          </p:cNvPr>
          <p:cNvSpPr txBox="1">
            <a:spLocks noChangeArrowheads="1"/>
          </p:cNvSpPr>
          <p:nvPr/>
        </p:nvSpPr>
        <p:spPr>
          <a:xfrm>
            <a:off x="304800" y="569240"/>
            <a:ext cx="8464296"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2: Review Case Reports To Confirm the Existence of an Outbreak</a:t>
            </a:r>
          </a:p>
        </p:txBody>
      </p:sp>
    </p:spTree>
    <p:extLst>
      <p:ext uri="{BB962C8B-B14F-4D97-AF65-F5344CB8AC3E}">
        <p14:creationId xmlns:p14="http://schemas.microsoft.com/office/powerpoint/2010/main" val="1226002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36009346-7499-2148-9887-ED0EE441EB03}"/>
              </a:ext>
            </a:extLst>
          </p:cNvPr>
          <p:cNvSpPr txBox="1">
            <a:spLocks/>
          </p:cNvSpPr>
          <p:nvPr/>
        </p:nvSpPr>
        <p:spPr>
          <a:xfrm>
            <a:off x="107504" y="76200"/>
            <a:ext cx="9036496"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Number of Reported Cases of Dysentery</a:t>
            </a:r>
            <a:br>
              <a:rPr lang="en-US" sz="3600" b="1" dirty="0">
                <a:solidFill>
                  <a:srgbClr val="002060"/>
                </a:solidFill>
              </a:rPr>
            </a:br>
            <a:r>
              <a:rPr lang="en-US" sz="3600" b="1" dirty="0">
                <a:solidFill>
                  <a:srgbClr val="002060"/>
                </a:solidFill>
              </a:rPr>
              <a:t>by Epidemiologic Week, City X, 2015</a:t>
            </a:r>
          </a:p>
        </p:txBody>
      </p:sp>
      <p:graphicFrame>
        <p:nvGraphicFramePr>
          <p:cNvPr id="3" name="Chart 2">
            <a:extLst>
              <a:ext uri="{FF2B5EF4-FFF2-40B4-BE49-F238E27FC236}">
                <a16:creationId xmlns:a16="http://schemas.microsoft.com/office/drawing/2014/main" id="{DA9072B2-92B3-8A4B-BE53-7E28EBBD18B0}"/>
              </a:ext>
            </a:extLst>
          </p:cNvPr>
          <p:cNvGraphicFramePr/>
          <p:nvPr>
            <p:extLst>
              <p:ext uri="{D42A27DB-BD31-4B8C-83A1-F6EECF244321}">
                <p14:modId xmlns:p14="http://schemas.microsoft.com/office/powerpoint/2010/main" val="2841437247"/>
              </p:ext>
            </p:extLst>
          </p:nvPr>
        </p:nvGraphicFramePr>
        <p:xfrm>
          <a:off x="1371600" y="1752600"/>
          <a:ext cx="6705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31859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18B0ADD-7F8C-184F-BEB1-2616A3C4C614}"/>
              </a:ext>
            </a:extLst>
          </p:cNvPr>
          <p:cNvSpPr txBox="1">
            <a:spLocks noChangeArrowheads="1"/>
          </p:cNvSpPr>
          <p:nvPr/>
        </p:nvSpPr>
        <p:spPr>
          <a:xfrm>
            <a:off x="356616" y="1439760"/>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Prepare for fieldwork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Construct a case definition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Perform descriptive epidemiology</a:t>
            </a:r>
          </a:p>
        </p:txBody>
      </p:sp>
      <p:sp>
        <p:nvSpPr>
          <p:cNvPr id="3" name="Rectangle 2">
            <a:extLst>
              <a:ext uri="{FF2B5EF4-FFF2-40B4-BE49-F238E27FC236}">
                <a16:creationId xmlns:a16="http://schemas.microsoft.com/office/drawing/2014/main" id="{1C9B2293-64C5-6D42-B03B-39AC9AC5435C}"/>
              </a:ext>
            </a:extLst>
          </p:cNvPr>
          <p:cNvSpPr txBox="1">
            <a:spLocks noChangeArrowheads="1"/>
          </p:cNvSpPr>
          <p:nvPr/>
        </p:nvSpPr>
        <p:spPr>
          <a:xfrm>
            <a:off x="384048" y="569240"/>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3:  Verify the Diagnosis</a:t>
            </a:r>
          </a:p>
        </p:txBody>
      </p:sp>
    </p:spTree>
    <p:extLst>
      <p:ext uri="{BB962C8B-B14F-4D97-AF65-F5344CB8AC3E}">
        <p14:creationId xmlns:p14="http://schemas.microsoft.com/office/powerpoint/2010/main" val="1329828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6105B6B-DC98-E54C-9D0B-C7A28D708F57}"/>
              </a:ext>
            </a:extLst>
          </p:cNvPr>
          <p:cNvSpPr txBox="1">
            <a:spLocks noChangeArrowheads="1"/>
          </p:cNvSpPr>
          <p:nvPr/>
        </p:nvSpPr>
        <p:spPr>
          <a:xfrm>
            <a:off x="356616" y="1511768"/>
            <a:ext cx="8403336"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6262" lvl="1" indent="-457200">
              <a:lnSpc>
                <a:spcPct val="110000"/>
              </a:lnSpc>
              <a:spcBef>
                <a:spcPts val="1200"/>
              </a:spcBef>
              <a:buFont typeface="Arial" panose="020B0604020202020204" pitchFamily="34" charset="0"/>
              <a:buChar char="•"/>
            </a:pPr>
            <a:r>
              <a:rPr lang="en-US" altLang="en-US" dirty="0"/>
              <a:t>Laboratory confirmation?</a:t>
            </a:r>
          </a:p>
          <a:p>
            <a:pPr marL="576262" lvl="1" indent="-457200">
              <a:lnSpc>
                <a:spcPct val="110000"/>
              </a:lnSpc>
              <a:spcBef>
                <a:spcPts val="1200"/>
              </a:spcBef>
              <a:buFont typeface="Arial" panose="020B0604020202020204" pitchFamily="34" charset="0"/>
              <a:buChar char="•"/>
            </a:pPr>
            <a:r>
              <a:rPr lang="en-US" altLang="en-US" dirty="0"/>
              <a:t>Clinical presentation consistent with diagnosis?</a:t>
            </a:r>
          </a:p>
          <a:p>
            <a:pPr marL="976312" lvl="2" indent="-457200">
              <a:lnSpc>
                <a:spcPct val="110000"/>
              </a:lnSpc>
              <a:spcBef>
                <a:spcPts val="0"/>
              </a:spcBef>
              <a:buFont typeface="Courier New" panose="02070309020205020404" pitchFamily="49" charset="0"/>
              <a:buChar char="o"/>
            </a:pPr>
            <a:r>
              <a:rPr lang="en-US" altLang="en-US" sz="2800" dirty="0"/>
              <a:t>Signs and symptoms</a:t>
            </a:r>
          </a:p>
          <a:p>
            <a:pPr marL="976312" lvl="2" indent="-457200">
              <a:lnSpc>
                <a:spcPct val="110000"/>
              </a:lnSpc>
              <a:spcBef>
                <a:spcPts val="0"/>
              </a:spcBef>
              <a:buFont typeface="Courier New" panose="02070309020205020404" pitchFamily="49" charset="0"/>
              <a:buChar char="o"/>
            </a:pPr>
            <a:r>
              <a:rPr lang="en-US" altLang="en-US" sz="2800" dirty="0"/>
              <a:t>Clinical laboratory findings</a:t>
            </a:r>
          </a:p>
          <a:p>
            <a:pPr marL="976312" lvl="2" indent="-457200">
              <a:lnSpc>
                <a:spcPct val="110000"/>
              </a:lnSpc>
              <a:spcBef>
                <a:spcPts val="0"/>
              </a:spcBef>
              <a:buFont typeface="Courier New" panose="02070309020205020404" pitchFamily="49" charset="0"/>
              <a:buChar char="o"/>
            </a:pPr>
            <a:r>
              <a:rPr lang="en-US" altLang="en-US" sz="2800" dirty="0"/>
              <a:t>Clinical course</a:t>
            </a:r>
          </a:p>
          <a:p>
            <a:pPr marL="576262" lvl="1" indent="-457200">
              <a:lnSpc>
                <a:spcPct val="110000"/>
              </a:lnSpc>
              <a:spcBef>
                <a:spcPts val="1200"/>
              </a:spcBef>
              <a:buFont typeface="Arial" panose="020B0604020202020204" pitchFamily="34" charset="0"/>
              <a:buChar char="•"/>
            </a:pPr>
            <a:r>
              <a:rPr lang="en-US" altLang="en-US" dirty="0"/>
              <a:t>Compatible exposure, e.g., to a known case?</a:t>
            </a:r>
          </a:p>
        </p:txBody>
      </p:sp>
      <p:sp>
        <p:nvSpPr>
          <p:cNvPr id="3" name="Rectangle 2">
            <a:extLst>
              <a:ext uri="{FF2B5EF4-FFF2-40B4-BE49-F238E27FC236}">
                <a16:creationId xmlns:a16="http://schemas.microsoft.com/office/drawing/2014/main" id="{0C0D3C62-CB68-B94B-A9F3-34217F2DABA1}"/>
              </a:ext>
            </a:extLst>
          </p:cNvPr>
          <p:cNvSpPr txBox="1">
            <a:spLocks noChangeArrowheads="1"/>
          </p:cNvSpPr>
          <p:nvPr/>
        </p:nvSpPr>
        <p:spPr>
          <a:xfrm>
            <a:off x="93788" y="273826"/>
            <a:ext cx="8928992"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3: Evaluate the Clues to verify the diagnosis</a:t>
            </a:r>
          </a:p>
        </p:txBody>
      </p:sp>
    </p:spTree>
    <p:extLst>
      <p:ext uri="{BB962C8B-B14F-4D97-AF65-F5344CB8AC3E}">
        <p14:creationId xmlns:p14="http://schemas.microsoft.com/office/powerpoint/2010/main" val="1963828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D77BD08A-BE74-6C41-8F9E-D8958B297893}"/>
              </a:ext>
            </a:extLst>
          </p:cNvPr>
          <p:cNvSpPr txBox="1">
            <a:spLocks noChangeArrowheads="1"/>
          </p:cNvSpPr>
          <p:nvPr/>
        </p:nvSpPr>
        <p:spPr>
          <a:xfrm>
            <a:off x="356616" y="1655784"/>
            <a:ext cx="4977384"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sz="2800" dirty="0"/>
              <a:t>Most definitive method for verifying diagnosis</a:t>
            </a:r>
          </a:p>
          <a:p>
            <a:endParaRPr lang="en-US" altLang="en-US" sz="900" dirty="0"/>
          </a:p>
          <a:p>
            <a:r>
              <a:rPr lang="en-US" altLang="en-US" sz="2800" dirty="0"/>
              <a:t>Pathogens have characteristic incubation periods that may help identify exposure period</a:t>
            </a:r>
          </a:p>
          <a:p>
            <a:endParaRPr lang="en-US" altLang="en-US" sz="900" dirty="0"/>
          </a:p>
          <a:p>
            <a:r>
              <a:rPr lang="en-US" altLang="en-US" sz="2800" dirty="0"/>
              <a:t>Don’t wait for laboratory diagnosis to proceed</a:t>
            </a:r>
          </a:p>
          <a:p>
            <a:endParaRPr lang="en-US" altLang="en-US" dirty="0"/>
          </a:p>
        </p:txBody>
      </p:sp>
      <p:sp>
        <p:nvSpPr>
          <p:cNvPr id="3" name="Rectangle 2">
            <a:extLst>
              <a:ext uri="{FF2B5EF4-FFF2-40B4-BE49-F238E27FC236}">
                <a16:creationId xmlns:a16="http://schemas.microsoft.com/office/drawing/2014/main" id="{09A5F9A8-C998-564A-9912-F9C9F249798B}"/>
              </a:ext>
            </a:extLst>
          </p:cNvPr>
          <p:cNvSpPr txBox="1">
            <a:spLocks noChangeArrowheads="1"/>
          </p:cNvSpPr>
          <p:nvPr/>
        </p:nvSpPr>
        <p:spPr>
          <a:xfrm>
            <a:off x="356616" y="497232"/>
            <a:ext cx="8412480"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3: Laboratory Confirmation</a:t>
            </a:r>
          </a:p>
        </p:txBody>
      </p:sp>
      <p:pic>
        <p:nvPicPr>
          <p:cNvPr id="4" name="Picture 9" descr="MVC-026F">
            <a:extLst>
              <a:ext uri="{FF2B5EF4-FFF2-40B4-BE49-F238E27FC236}">
                <a16:creationId xmlns:a16="http://schemas.microsoft.com/office/drawing/2014/main" id="{1894E643-C863-1C46-B2A8-34C9B199F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411413"/>
            <a:ext cx="35052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9734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81A17812-743E-4D4A-801A-65CC4C4CC57F}"/>
              </a:ext>
            </a:extLst>
          </p:cNvPr>
          <p:cNvSpPr txBox="1">
            <a:spLocks noChangeArrowheads="1"/>
          </p:cNvSpPr>
          <p:nvPr/>
        </p:nvSpPr>
        <p:spPr>
          <a:xfrm>
            <a:off x="356616" y="1583776"/>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Prepare for fieldwork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Confirm existence of an outbreak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Perform descriptive epidemiology</a:t>
            </a:r>
          </a:p>
          <a:p>
            <a:pPr marL="609600" indent="-609600">
              <a:buSzPct val="80000"/>
              <a:buFont typeface="Arial" charset="0"/>
              <a:buNone/>
            </a:pPr>
            <a:endParaRPr lang="en-US" altLang="en-US" dirty="0"/>
          </a:p>
        </p:txBody>
      </p:sp>
      <p:sp>
        <p:nvSpPr>
          <p:cNvPr id="3" name="Rectangle 2">
            <a:extLst>
              <a:ext uri="{FF2B5EF4-FFF2-40B4-BE49-F238E27FC236}">
                <a16:creationId xmlns:a16="http://schemas.microsoft.com/office/drawing/2014/main" id="{84BADB73-D92B-B645-9F1B-3C7D75AFF99B}"/>
              </a:ext>
            </a:extLst>
          </p:cNvPr>
          <p:cNvSpPr txBox="1">
            <a:spLocks noChangeArrowheads="1"/>
          </p:cNvSpPr>
          <p:nvPr/>
        </p:nvSpPr>
        <p:spPr>
          <a:xfrm>
            <a:off x="384048" y="425224"/>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4: Construct an</a:t>
            </a:r>
            <a:br>
              <a:rPr lang="en-US" altLang="en-US" sz="3600" b="1" dirty="0">
                <a:solidFill>
                  <a:srgbClr val="002060"/>
                </a:solidFill>
              </a:rPr>
            </a:br>
            <a:r>
              <a:rPr lang="en-US" altLang="en-US" sz="3600" b="1" dirty="0">
                <a:solidFill>
                  <a:srgbClr val="002060"/>
                </a:solidFill>
              </a:rPr>
              <a:t> Outbreak Case Definition</a:t>
            </a:r>
          </a:p>
        </p:txBody>
      </p:sp>
    </p:spTree>
    <p:extLst>
      <p:ext uri="{BB962C8B-B14F-4D97-AF65-F5344CB8AC3E}">
        <p14:creationId xmlns:p14="http://schemas.microsoft.com/office/powerpoint/2010/main" val="32129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85F5643-A118-444D-B4D2-8BDC56A26138}"/>
              </a:ext>
            </a:extLst>
          </p:cNvPr>
          <p:cNvSpPr txBox="1">
            <a:spLocks noChangeArrowheads="1"/>
          </p:cNvSpPr>
          <p:nvPr/>
        </p:nvSpPr>
        <p:spPr>
          <a:xfrm>
            <a:off x="356616" y="1655784"/>
            <a:ext cx="8939784"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altLang="en-US" sz="2800" dirty="0"/>
              <a:t>Clinical criteria</a:t>
            </a:r>
          </a:p>
          <a:p>
            <a:pPr lvl="1">
              <a:spcBef>
                <a:spcPts val="600"/>
              </a:spcBef>
            </a:pPr>
            <a:r>
              <a:rPr lang="en-US" altLang="en-US" sz="2400" dirty="0"/>
              <a:t>Characteristic symptoms and clinical signs</a:t>
            </a:r>
          </a:p>
          <a:p>
            <a:pPr lvl="1">
              <a:spcBef>
                <a:spcPts val="600"/>
              </a:spcBef>
            </a:pPr>
            <a:r>
              <a:rPr lang="en-US" altLang="en-US" sz="2400" dirty="0"/>
              <a:t>Laboratory data</a:t>
            </a:r>
          </a:p>
          <a:p>
            <a:pPr>
              <a:spcBef>
                <a:spcPts val="1200"/>
              </a:spcBef>
            </a:pPr>
            <a:r>
              <a:rPr lang="en-US" altLang="en-US" sz="2800" dirty="0"/>
              <a:t>Epidemiologic criteria (especially for outbreaks</a:t>
            </a:r>
            <a:r>
              <a:rPr lang="ru-RU" altLang="en-US" sz="2800" dirty="0"/>
              <a:t>)</a:t>
            </a:r>
            <a:endParaRPr lang="en-US" altLang="en-US" sz="2800" dirty="0"/>
          </a:p>
          <a:p>
            <a:pPr lvl="1">
              <a:spcBef>
                <a:spcPts val="600"/>
              </a:spcBef>
            </a:pPr>
            <a:r>
              <a:rPr lang="en-US" altLang="en-US" sz="2400" dirty="0"/>
              <a:t>Time</a:t>
            </a:r>
          </a:p>
          <a:p>
            <a:pPr lvl="1">
              <a:spcBef>
                <a:spcPts val="600"/>
              </a:spcBef>
            </a:pPr>
            <a:r>
              <a:rPr lang="en-US" altLang="en-US" sz="2400" dirty="0"/>
              <a:t>Place</a:t>
            </a:r>
            <a:r>
              <a:rPr lang="ru-RU" altLang="en-US" sz="2400" dirty="0"/>
              <a:t> </a:t>
            </a:r>
            <a:endParaRPr lang="en-US" altLang="en-US" sz="2400" dirty="0"/>
          </a:p>
          <a:p>
            <a:pPr lvl="1">
              <a:spcBef>
                <a:spcPts val="600"/>
              </a:spcBef>
            </a:pPr>
            <a:r>
              <a:rPr lang="en-US" altLang="en-US" sz="2400" dirty="0"/>
              <a:t>Person (epidemiologic link, otherwise uncommon)</a:t>
            </a:r>
          </a:p>
          <a:p>
            <a:r>
              <a:rPr lang="en-US" altLang="en-US" sz="2800" dirty="0"/>
              <a:t>Criteria must be as OBJECTIVE as possible</a:t>
            </a:r>
          </a:p>
          <a:p>
            <a:r>
              <a:rPr lang="en-US" altLang="en-US" sz="2800" dirty="0"/>
              <a:t>Should </a:t>
            </a:r>
            <a:r>
              <a:rPr lang="en-US" altLang="en-US" sz="2800" b="1" i="1" dirty="0">
                <a:solidFill>
                  <a:srgbClr val="006600"/>
                </a:solidFill>
              </a:rPr>
              <a:t>not</a:t>
            </a:r>
            <a:r>
              <a:rPr lang="en-US" altLang="en-US" sz="2800" dirty="0"/>
              <a:t> include the suspected exposure</a:t>
            </a:r>
          </a:p>
          <a:p>
            <a:pPr>
              <a:spcBef>
                <a:spcPts val="600"/>
              </a:spcBef>
            </a:pPr>
            <a:endParaRPr lang="ru-RU" altLang="en-US" dirty="0"/>
          </a:p>
          <a:p>
            <a:pPr>
              <a:spcBef>
                <a:spcPts val="1200"/>
              </a:spcBef>
              <a:buFont typeface="Wingdings" pitchFamily="2" charset="2"/>
              <a:buNone/>
            </a:pPr>
            <a:endParaRPr lang="en-US" altLang="en-US" dirty="0"/>
          </a:p>
        </p:txBody>
      </p:sp>
      <p:sp>
        <p:nvSpPr>
          <p:cNvPr id="3" name="Rectangle 2">
            <a:extLst>
              <a:ext uri="{FF2B5EF4-FFF2-40B4-BE49-F238E27FC236}">
                <a16:creationId xmlns:a16="http://schemas.microsoft.com/office/drawing/2014/main" id="{01ABBF74-F483-FB4B-A689-26A71D82D4A4}"/>
              </a:ext>
            </a:extLst>
          </p:cNvPr>
          <p:cNvSpPr txBox="1">
            <a:spLocks noChangeArrowheads="1"/>
          </p:cNvSpPr>
          <p:nvPr/>
        </p:nvSpPr>
        <p:spPr>
          <a:xfrm>
            <a:off x="209049" y="526920"/>
            <a:ext cx="8928992" cy="66983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4: Components of an outbreak case definition</a:t>
            </a:r>
            <a:endParaRPr lang="ru-RU" altLang="en-US" sz="3600" b="1" dirty="0">
              <a:solidFill>
                <a:srgbClr val="002060"/>
              </a:solidFill>
            </a:endParaRPr>
          </a:p>
        </p:txBody>
      </p:sp>
    </p:spTree>
    <p:extLst>
      <p:ext uri="{BB962C8B-B14F-4D97-AF65-F5344CB8AC3E}">
        <p14:creationId xmlns:p14="http://schemas.microsoft.com/office/powerpoint/2010/main" val="1722420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FA3FE79-8FB0-C44A-9B45-837E55F84AEE}"/>
              </a:ext>
            </a:extLst>
          </p:cNvPr>
          <p:cNvSpPr>
            <a:spLocks noChangeArrowheads="1"/>
          </p:cNvSpPr>
          <p:nvPr/>
        </p:nvSpPr>
        <p:spPr bwMode="auto">
          <a:xfrm>
            <a:off x="2056875" y="4542219"/>
            <a:ext cx="5030250" cy="830997"/>
          </a:xfrm>
          <a:prstGeom prst="rect">
            <a:avLst/>
          </a:prstGeom>
          <a:solidFill>
            <a:schemeClr val="bg1"/>
          </a:solid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b="1" dirty="0">
                <a:latin typeface="Tahoma" pitchFamily="34" charset="0"/>
                <a:cs typeface="Tahoma" pitchFamily="34" charset="0"/>
              </a:rPr>
              <a:t>Suspect or Possible</a:t>
            </a:r>
          </a:p>
          <a:p>
            <a:pPr algn="ctr" eaLnBrk="1" hangingPunct="1">
              <a:spcBef>
                <a:spcPct val="0"/>
              </a:spcBef>
              <a:buClrTx/>
              <a:buFontTx/>
              <a:buNone/>
            </a:pPr>
            <a:r>
              <a:rPr lang="en-US" altLang="en-US" sz="2000" dirty="0">
                <a:latin typeface="Tahoma" pitchFamily="34" charset="0"/>
                <a:cs typeface="Tahoma" pitchFamily="34" charset="0"/>
              </a:rPr>
              <a:t>Compatible symptoms</a:t>
            </a:r>
          </a:p>
        </p:txBody>
      </p:sp>
      <p:sp>
        <p:nvSpPr>
          <p:cNvPr id="3" name="Rectangle 3">
            <a:extLst>
              <a:ext uri="{FF2B5EF4-FFF2-40B4-BE49-F238E27FC236}">
                <a16:creationId xmlns:a16="http://schemas.microsoft.com/office/drawing/2014/main" id="{7D089142-20BD-364D-9B9C-C133C462C3CE}"/>
              </a:ext>
            </a:extLst>
          </p:cNvPr>
          <p:cNvSpPr>
            <a:spLocks noChangeArrowheads="1"/>
          </p:cNvSpPr>
          <p:nvPr/>
        </p:nvSpPr>
        <p:spPr bwMode="auto">
          <a:xfrm>
            <a:off x="2464408" y="3285694"/>
            <a:ext cx="4215184" cy="1138773"/>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b="1" dirty="0">
                <a:latin typeface="Tahoma" pitchFamily="34" charset="0"/>
                <a:cs typeface="Tahoma" pitchFamily="34" charset="0"/>
              </a:rPr>
              <a:t>Probable</a:t>
            </a:r>
          </a:p>
          <a:p>
            <a:pPr algn="ctr" eaLnBrk="1" hangingPunct="1">
              <a:spcBef>
                <a:spcPct val="0"/>
              </a:spcBef>
              <a:buClrTx/>
              <a:buFontTx/>
              <a:buNone/>
            </a:pPr>
            <a:r>
              <a:rPr lang="en-US" altLang="en-US" sz="2000" dirty="0">
                <a:latin typeface="Tahoma" pitchFamily="34" charset="0"/>
                <a:cs typeface="Tahoma" pitchFamily="34" charset="0"/>
              </a:rPr>
              <a:t>Epidemiologically linked,</a:t>
            </a:r>
          </a:p>
          <a:p>
            <a:pPr algn="ctr" eaLnBrk="1" hangingPunct="1">
              <a:spcBef>
                <a:spcPct val="0"/>
              </a:spcBef>
              <a:buClrTx/>
              <a:buFontTx/>
              <a:buNone/>
            </a:pPr>
            <a:r>
              <a:rPr lang="en-US" altLang="en-US" sz="2000" dirty="0">
                <a:latin typeface="Tahoma" pitchFamily="34" charset="0"/>
                <a:cs typeface="Tahoma" pitchFamily="34" charset="0"/>
              </a:rPr>
              <a:t>Compatible symptoms</a:t>
            </a:r>
          </a:p>
        </p:txBody>
      </p:sp>
      <p:sp>
        <p:nvSpPr>
          <p:cNvPr id="4" name="Rectangle 4">
            <a:extLst>
              <a:ext uri="{FF2B5EF4-FFF2-40B4-BE49-F238E27FC236}">
                <a16:creationId xmlns:a16="http://schemas.microsoft.com/office/drawing/2014/main" id="{62D0335E-8658-544E-AC60-D6A5A62624AD}"/>
              </a:ext>
            </a:extLst>
          </p:cNvPr>
          <p:cNvSpPr>
            <a:spLocks noChangeArrowheads="1"/>
          </p:cNvSpPr>
          <p:nvPr/>
        </p:nvSpPr>
        <p:spPr bwMode="auto">
          <a:xfrm>
            <a:off x="3196850" y="2031842"/>
            <a:ext cx="2750299" cy="1138773"/>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b="1" dirty="0">
                <a:latin typeface="Tahoma" pitchFamily="34" charset="0"/>
                <a:cs typeface="Tahoma" pitchFamily="34" charset="0"/>
              </a:rPr>
              <a:t>Confirmed</a:t>
            </a:r>
          </a:p>
          <a:p>
            <a:pPr algn="ctr" eaLnBrk="1" hangingPunct="1">
              <a:spcBef>
                <a:spcPct val="0"/>
              </a:spcBef>
              <a:buClrTx/>
              <a:buFontTx/>
              <a:buNone/>
            </a:pPr>
            <a:r>
              <a:rPr lang="en-US" altLang="en-US" sz="2000" dirty="0">
                <a:latin typeface="Tahoma" pitchFamily="34" charset="0"/>
                <a:cs typeface="Tahoma" pitchFamily="34" charset="0"/>
              </a:rPr>
              <a:t>Laboratory confirmed, Compatible symptoms</a:t>
            </a:r>
          </a:p>
        </p:txBody>
      </p:sp>
      <p:sp>
        <p:nvSpPr>
          <p:cNvPr id="5" name="Rectangle 5">
            <a:extLst>
              <a:ext uri="{FF2B5EF4-FFF2-40B4-BE49-F238E27FC236}">
                <a16:creationId xmlns:a16="http://schemas.microsoft.com/office/drawing/2014/main" id="{52B46474-6B46-FE43-B112-94997D19DE21}"/>
              </a:ext>
            </a:extLst>
          </p:cNvPr>
          <p:cNvSpPr txBox="1">
            <a:spLocks noChangeArrowheads="1"/>
          </p:cNvSpPr>
          <p:nvPr/>
        </p:nvSpPr>
        <p:spPr>
          <a:xfrm>
            <a:off x="381000" y="566192"/>
            <a:ext cx="8382000" cy="99060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3-Tiered Case Definitions</a:t>
            </a:r>
          </a:p>
        </p:txBody>
      </p:sp>
      <p:sp>
        <p:nvSpPr>
          <p:cNvPr id="6" name="Line 6">
            <a:extLst>
              <a:ext uri="{FF2B5EF4-FFF2-40B4-BE49-F238E27FC236}">
                <a16:creationId xmlns:a16="http://schemas.microsoft.com/office/drawing/2014/main" id="{06581E85-7326-594C-B3FA-4C2E48E9BF11}"/>
              </a:ext>
            </a:extLst>
          </p:cNvPr>
          <p:cNvSpPr>
            <a:spLocks noChangeShapeType="1"/>
          </p:cNvSpPr>
          <p:nvPr/>
        </p:nvSpPr>
        <p:spPr bwMode="auto">
          <a:xfrm flipV="1">
            <a:off x="975624" y="2216267"/>
            <a:ext cx="2075305" cy="2919412"/>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anchor="ctr"/>
          <a:lstStyle/>
          <a:p>
            <a:endParaRPr lang="en-US"/>
          </a:p>
        </p:txBody>
      </p:sp>
      <p:sp>
        <p:nvSpPr>
          <p:cNvPr id="7" name="Line 7">
            <a:extLst>
              <a:ext uri="{FF2B5EF4-FFF2-40B4-BE49-F238E27FC236}">
                <a16:creationId xmlns:a16="http://schemas.microsoft.com/office/drawing/2014/main" id="{CA038C46-EE51-9F4D-BC0B-58CDAFCC8658}"/>
              </a:ext>
            </a:extLst>
          </p:cNvPr>
          <p:cNvSpPr>
            <a:spLocks noChangeShapeType="1"/>
          </p:cNvSpPr>
          <p:nvPr/>
        </p:nvSpPr>
        <p:spPr bwMode="auto">
          <a:xfrm>
            <a:off x="6162627" y="2174835"/>
            <a:ext cx="2162502" cy="2994624"/>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8">
            <a:extLst>
              <a:ext uri="{FF2B5EF4-FFF2-40B4-BE49-F238E27FC236}">
                <a16:creationId xmlns:a16="http://schemas.microsoft.com/office/drawing/2014/main" id="{18CE1527-6B6D-DB42-B55D-E30FB93B4733}"/>
              </a:ext>
            </a:extLst>
          </p:cNvPr>
          <p:cNvSpPr>
            <a:spLocks noChangeArrowheads="1"/>
          </p:cNvSpPr>
          <p:nvPr/>
        </p:nvSpPr>
        <p:spPr bwMode="auto">
          <a:xfrm rot="-8640000">
            <a:off x="1338927" y="2038468"/>
            <a:ext cx="4318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dirty="0">
                <a:latin typeface="Tahoma" pitchFamily="34" charset="0"/>
                <a:cs typeface="Tahoma" pitchFamily="34" charset="0"/>
              </a:rPr>
              <a:t>More certain</a:t>
            </a:r>
          </a:p>
        </p:txBody>
      </p:sp>
      <p:sp>
        <p:nvSpPr>
          <p:cNvPr id="9" name="Rectangle 9">
            <a:extLst>
              <a:ext uri="{FF2B5EF4-FFF2-40B4-BE49-F238E27FC236}">
                <a16:creationId xmlns:a16="http://schemas.microsoft.com/office/drawing/2014/main" id="{D8A92714-9FAA-BE47-B9A7-0FFE67BD5268}"/>
              </a:ext>
            </a:extLst>
          </p:cNvPr>
          <p:cNvSpPr>
            <a:spLocks noChangeArrowheads="1"/>
          </p:cNvSpPr>
          <p:nvPr/>
        </p:nvSpPr>
        <p:spPr bwMode="auto">
          <a:xfrm rot="19458870">
            <a:off x="7264517" y="1794098"/>
            <a:ext cx="72072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dirty="0">
                <a:latin typeface="Tahoma" pitchFamily="34" charset="0"/>
                <a:cs typeface="Tahoma" pitchFamily="34" charset="0"/>
              </a:rPr>
              <a:t>More inclusive</a:t>
            </a:r>
          </a:p>
        </p:txBody>
      </p:sp>
    </p:spTree>
    <p:extLst>
      <p:ext uri="{BB962C8B-B14F-4D97-AF65-F5344CB8AC3E}">
        <p14:creationId xmlns:p14="http://schemas.microsoft.com/office/powerpoint/2010/main" val="2715848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D989CFF8-3F7A-6446-9E32-711456F4E5FB}"/>
              </a:ext>
            </a:extLst>
          </p:cNvPr>
          <p:cNvSpPr txBox="1">
            <a:spLocks noChangeArrowheads="1"/>
          </p:cNvSpPr>
          <p:nvPr/>
        </p:nvSpPr>
        <p:spPr>
          <a:xfrm>
            <a:off x="356616" y="1727792"/>
            <a:ext cx="8403336"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sz="2800" dirty="0">
                <a:solidFill>
                  <a:schemeClr val="bg1">
                    <a:lumMod val="65000"/>
                  </a:schemeClr>
                </a:solidFill>
                <a:ea typeface="ＭＳ Ｐゴシック" charset="-128"/>
              </a:rPr>
              <a:t>Prepare for fieldwork</a:t>
            </a:r>
          </a:p>
          <a:p>
            <a:pPr marL="609600" indent="-609600">
              <a:spcBef>
                <a:spcPts val="1200"/>
              </a:spcBef>
              <a:buSzPct val="100000"/>
              <a:buFont typeface="Arial" charset="0"/>
              <a:buAutoNum type="arabicPeriod"/>
            </a:pPr>
            <a:r>
              <a:rPr lang="en-US" altLang="en-US" sz="2800" dirty="0">
                <a:solidFill>
                  <a:schemeClr val="bg1">
                    <a:lumMod val="65000"/>
                  </a:schemeClr>
                </a:solidFill>
                <a:ea typeface="ＭＳ Ｐゴシック" charset="-128"/>
              </a:rPr>
              <a:t>Confirm existence of an outbreak</a:t>
            </a:r>
          </a:p>
          <a:p>
            <a:pPr marL="609600" indent="-609600">
              <a:spcBef>
                <a:spcPts val="1200"/>
              </a:spcBef>
              <a:buSzPct val="100000"/>
              <a:buFont typeface="Arial" charset="0"/>
              <a:buAutoNum type="arabicPeriod"/>
            </a:pPr>
            <a:r>
              <a:rPr lang="en-US" altLang="en-US" sz="2800" dirty="0">
                <a:solidFill>
                  <a:schemeClr val="bg1">
                    <a:lumMod val="65000"/>
                  </a:schemeClr>
                </a:solidFill>
                <a:ea typeface="ＭＳ Ｐゴシック" charset="-128"/>
              </a:rPr>
              <a:t>Verify the diagnosis</a:t>
            </a:r>
          </a:p>
          <a:p>
            <a:pPr marL="609600" indent="-609600">
              <a:spcBef>
                <a:spcPts val="1200"/>
              </a:spcBef>
              <a:buSzPct val="100000"/>
              <a:buFont typeface="Arial" charset="0"/>
              <a:buAutoNum type="arabicPeriod"/>
            </a:pPr>
            <a:r>
              <a:rPr lang="en-US" altLang="en-US" sz="2800" dirty="0">
                <a:solidFill>
                  <a:schemeClr val="bg1">
                    <a:lumMod val="65000"/>
                  </a:schemeClr>
                </a:solidFill>
                <a:ea typeface="ＭＳ Ｐゴシック" charset="-128"/>
              </a:rPr>
              <a:t>Construct a case definition</a:t>
            </a:r>
          </a:p>
          <a:p>
            <a:pPr marL="609600" indent="-609600">
              <a:spcBef>
                <a:spcPts val="1200"/>
              </a:spcBef>
              <a:buSzPct val="100000"/>
              <a:buFont typeface="Arial" charset="0"/>
              <a:buAutoNum type="arabicPeriod"/>
            </a:pPr>
            <a:r>
              <a:rPr lang="en-US" altLang="en-US" sz="2800"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sz="2800" dirty="0">
                <a:solidFill>
                  <a:schemeClr val="bg1">
                    <a:lumMod val="65000"/>
                  </a:schemeClr>
                </a:solidFill>
                <a:ea typeface="ＭＳ Ｐゴシック" charset="-128"/>
              </a:rPr>
              <a:t>Perform descriptive epidemiology</a:t>
            </a:r>
          </a:p>
          <a:p>
            <a:pPr marL="609600" indent="-609600">
              <a:buSzPct val="80000"/>
              <a:buFont typeface="Arial" charset="0"/>
              <a:buNone/>
            </a:pPr>
            <a:endParaRPr lang="en-US" altLang="en-US" dirty="0"/>
          </a:p>
        </p:txBody>
      </p:sp>
      <p:sp>
        <p:nvSpPr>
          <p:cNvPr id="3" name="Rectangle 2">
            <a:extLst>
              <a:ext uri="{FF2B5EF4-FFF2-40B4-BE49-F238E27FC236}">
                <a16:creationId xmlns:a16="http://schemas.microsoft.com/office/drawing/2014/main" id="{655C0E62-1B1B-E447-A236-586C088CEC39}"/>
              </a:ext>
            </a:extLst>
          </p:cNvPr>
          <p:cNvSpPr txBox="1">
            <a:spLocks noChangeArrowheads="1"/>
          </p:cNvSpPr>
          <p:nvPr/>
        </p:nvSpPr>
        <p:spPr>
          <a:xfrm>
            <a:off x="374904" y="497232"/>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5: Find Cases Systematically and Record Information</a:t>
            </a:r>
          </a:p>
        </p:txBody>
      </p:sp>
    </p:spTree>
    <p:extLst>
      <p:ext uri="{BB962C8B-B14F-4D97-AF65-F5344CB8AC3E}">
        <p14:creationId xmlns:p14="http://schemas.microsoft.com/office/powerpoint/2010/main" val="266124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2A2A0CA-EA41-C347-8DCB-12AE91620A2F}"/>
              </a:ext>
            </a:extLst>
          </p:cNvPr>
          <p:cNvSpPr txBox="1">
            <a:spLocks noChangeArrowheads="1"/>
          </p:cNvSpPr>
          <p:nvPr/>
        </p:nvSpPr>
        <p:spPr>
          <a:xfrm>
            <a:off x="356616" y="1511768"/>
            <a:ext cx="8939784"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altLang="en-US" sz="2800" dirty="0"/>
              <a:t>Contact health facilities</a:t>
            </a:r>
          </a:p>
          <a:p>
            <a:pPr>
              <a:spcBef>
                <a:spcPts val="1200"/>
              </a:spcBef>
            </a:pPr>
            <a:r>
              <a:rPr lang="en-US" altLang="en-US" sz="2800" dirty="0"/>
              <a:t>Contact laboratories</a:t>
            </a:r>
          </a:p>
          <a:p>
            <a:pPr>
              <a:spcBef>
                <a:spcPts val="1200"/>
              </a:spcBef>
            </a:pPr>
            <a:r>
              <a:rPr lang="en-US" altLang="en-US" sz="2800" dirty="0"/>
              <a:t>Contact community health workers</a:t>
            </a:r>
          </a:p>
          <a:p>
            <a:pPr>
              <a:spcBef>
                <a:spcPts val="1200"/>
              </a:spcBef>
            </a:pPr>
            <a:r>
              <a:rPr lang="en-US" altLang="en-US" sz="2800" dirty="0"/>
              <a:t>Contact other districts</a:t>
            </a:r>
          </a:p>
          <a:p>
            <a:pPr>
              <a:spcBef>
                <a:spcPts val="1200"/>
              </a:spcBef>
            </a:pPr>
            <a:r>
              <a:rPr lang="en-US" altLang="en-US" sz="2800" dirty="0"/>
              <a:t>Talk to patients</a:t>
            </a:r>
          </a:p>
          <a:p>
            <a:pPr>
              <a:spcBef>
                <a:spcPts val="1200"/>
              </a:spcBef>
            </a:pPr>
            <a:r>
              <a:rPr lang="en-US" altLang="en-US" sz="2800" dirty="0"/>
              <a:t>Media?</a:t>
            </a:r>
            <a:endParaRPr lang="en-US" altLang="en-US" dirty="0"/>
          </a:p>
        </p:txBody>
      </p:sp>
      <p:sp>
        <p:nvSpPr>
          <p:cNvPr id="3" name="Rectangle 2">
            <a:extLst>
              <a:ext uri="{FF2B5EF4-FFF2-40B4-BE49-F238E27FC236}">
                <a16:creationId xmlns:a16="http://schemas.microsoft.com/office/drawing/2014/main" id="{2126A3DE-5907-724D-ADD0-83D8ECD48BFB}"/>
              </a:ext>
            </a:extLst>
          </p:cNvPr>
          <p:cNvSpPr txBox="1">
            <a:spLocks noChangeArrowheads="1"/>
          </p:cNvSpPr>
          <p:nvPr/>
        </p:nvSpPr>
        <p:spPr>
          <a:xfrm>
            <a:off x="356616" y="569240"/>
            <a:ext cx="8412480"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5: Find Cases Systematically</a:t>
            </a:r>
            <a:endParaRPr lang="ru-RU" altLang="en-US" sz="3600" b="1" dirty="0">
              <a:solidFill>
                <a:srgbClr val="002060"/>
              </a:solidFill>
            </a:endParaRPr>
          </a:p>
        </p:txBody>
      </p:sp>
    </p:spTree>
    <p:extLst>
      <p:ext uri="{BB962C8B-B14F-4D97-AF65-F5344CB8AC3E}">
        <p14:creationId xmlns:p14="http://schemas.microsoft.com/office/powerpoint/2010/main" val="2853394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BA8D1F18-5719-4745-9765-CE3FE211295C}"/>
              </a:ext>
            </a:extLst>
          </p:cNvPr>
          <p:cNvSpPr>
            <a:spLocks noGrp="1" noChangeArrowheads="1"/>
          </p:cNvSpPr>
          <p:nvPr>
            <p:ph type="title"/>
          </p:nvPr>
        </p:nvSpPr>
        <p:spPr/>
        <p:txBody>
          <a:bodyPr/>
          <a:lstStyle/>
          <a:p>
            <a:pPr eaLnBrk="1" hangingPunct="1"/>
            <a:r>
              <a:rPr lang="en-US" altLang="en-US" sz="3600" b="1" dirty="0">
                <a:solidFill>
                  <a:srgbClr val="002060"/>
                </a:solidFill>
              </a:rPr>
              <a:t>Outline</a:t>
            </a:r>
          </a:p>
        </p:txBody>
      </p:sp>
      <p:sp>
        <p:nvSpPr>
          <p:cNvPr id="19459" name="Rectangle 3">
            <a:extLst>
              <a:ext uri="{FF2B5EF4-FFF2-40B4-BE49-F238E27FC236}">
                <a16:creationId xmlns:a16="http://schemas.microsoft.com/office/drawing/2014/main" id="{16CC64D2-9B3A-C841-A89F-981D55D9BA5F}"/>
              </a:ext>
            </a:extLst>
          </p:cNvPr>
          <p:cNvSpPr>
            <a:spLocks noGrp="1" noChangeArrowheads="1"/>
          </p:cNvSpPr>
          <p:nvPr>
            <p:ph idx="1"/>
          </p:nvPr>
        </p:nvSpPr>
        <p:spPr>
          <a:xfrm>
            <a:off x="457200" y="1567333"/>
            <a:ext cx="8229600" cy="4525963"/>
          </a:xfrm>
        </p:spPr>
        <p:txBody>
          <a:bodyPr/>
          <a:lstStyle/>
          <a:p>
            <a:pPr marL="514350" indent="-514350" eaLnBrk="1" hangingPunct="1">
              <a:buFont typeface="+mj-lt"/>
              <a:buAutoNum type="arabicPeriod"/>
            </a:pPr>
            <a:r>
              <a:rPr lang="en-US" altLang="en-US" dirty="0">
                <a:solidFill>
                  <a:srgbClr val="002060"/>
                </a:solidFill>
              </a:rPr>
              <a:t>What is an outbreak?</a:t>
            </a:r>
          </a:p>
          <a:p>
            <a:pPr marL="514350" indent="-514350" eaLnBrk="1" hangingPunct="1">
              <a:buFont typeface="+mj-lt"/>
              <a:buAutoNum type="arabicPeriod"/>
            </a:pPr>
            <a:r>
              <a:rPr lang="en-US" altLang="en-US" dirty="0">
                <a:solidFill>
                  <a:srgbClr val="002060"/>
                </a:solidFill>
              </a:rPr>
              <a:t>General Phases of an Outbreak Investigation</a:t>
            </a:r>
          </a:p>
          <a:p>
            <a:pPr marL="514350" indent="-514350" eaLnBrk="1" hangingPunct="1">
              <a:buFont typeface="+mj-lt"/>
              <a:buAutoNum type="arabicPeriod"/>
            </a:pPr>
            <a:r>
              <a:rPr lang="en-US" altLang="en-US" dirty="0">
                <a:solidFill>
                  <a:srgbClr val="002060"/>
                </a:solidFill>
              </a:rPr>
              <a:t>Time: Epidemic Curves</a:t>
            </a:r>
          </a:p>
          <a:p>
            <a:pPr marL="514350" indent="-514350" eaLnBrk="1" hangingPunct="1">
              <a:buFont typeface="+mj-lt"/>
              <a:buAutoNum type="arabicPeriod"/>
            </a:pPr>
            <a:r>
              <a:rPr lang="fr-FR" altLang="en-US" dirty="0">
                <a:solidFill>
                  <a:srgbClr val="002060"/>
                </a:solidFill>
              </a:rPr>
              <a:t>P</a:t>
            </a:r>
            <a:r>
              <a:rPr lang="en-US" altLang="en-US" dirty="0">
                <a:solidFill>
                  <a:srgbClr val="002060"/>
                </a:solidFill>
              </a:rPr>
              <a:t>lace</a:t>
            </a:r>
          </a:p>
          <a:p>
            <a:pPr marL="514350" indent="-514350" eaLnBrk="1" hangingPunct="1">
              <a:buFont typeface="+mj-lt"/>
              <a:buAutoNum type="arabicPeriod"/>
            </a:pPr>
            <a:r>
              <a:rPr lang="fr-FR" altLang="en-US" dirty="0">
                <a:solidFill>
                  <a:srgbClr val="002060"/>
                </a:solidFill>
              </a:rPr>
              <a:t>P</a:t>
            </a:r>
            <a:r>
              <a:rPr lang="en-US" altLang="en-US" dirty="0" err="1">
                <a:solidFill>
                  <a:srgbClr val="002060"/>
                </a:solidFill>
              </a:rPr>
              <a:t>erson</a:t>
            </a:r>
            <a:endParaRPr lang="en-US" altLang="en-US" dirty="0">
              <a:solidFill>
                <a:srgbClr val="002060"/>
              </a:solidFill>
            </a:endParaRPr>
          </a:p>
          <a:p>
            <a:pPr marL="0" indent="0" eaLnBrk="1" hangingPunct="1">
              <a:buNone/>
            </a:pPr>
            <a:endParaRPr lang="en-US" altLang="en-US" b="1" i="1" dirty="0">
              <a:solidFill>
                <a:srgbClr val="002060"/>
              </a:solidFill>
            </a:endParaRPr>
          </a:p>
          <a:p>
            <a:pPr marL="0" indent="0" eaLnBrk="1" hangingPunct="1">
              <a:buFont typeface="Arial" panose="020B0604020202020204" pitchFamily="34" charset="0"/>
              <a:buNone/>
            </a:pPr>
            <a:endParaRPr lang="en-US" altLang="en-US" dirty="0">
              <a:solidFill>
                <a:srgbClr val="002060"/>
              </a:solidFill>
            </a:endParaRPr>
          </a:p>
        </p:txBody>
      </p:sp>
    </p:spTree>
    <p:extLst>
      <p:ext uri="{BB962C8B-B14F-4D97-AF65-F5344CB8AC3E}">
        <p14:creationId xmlns:p14="http://schemas.microsoft.com/office/powerpoint/2010/main" val="9681603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3">
            <a:extLst>
              <a:ext uri="{FF2B5EF4-FFF2-40B4-BE49-F238E27FC236}">
                <a16:creationId xmlns:a16="http://schemas.microsoft.com/office/drawing/2014/main" id="{5BCCD14C-46B8-BD44-AFB1-ADA4F5136828}"/>
              </a:ext>
            </a:extLst>
          </p:cNvPr>
          <p:cNvGraphicFramePr>
            <a:graphicFrameLocks/>
          </p:cNvGraphicFramePr>
          <p:nvPr>
            <p:extLst>
              <p:ext uri="{D42A27DB-BD31-4B8C-83A1-F6EECF244321}">
                <p14:modId xmlns:p14="http://schemas.microsoft.com/office/powerpoint/2010/main" val="521129209"/>
              </p:ext>
            </p:extLst>
          </p:nvPr>
        </p:nvGraphicFramePr>
        <p:xfrm>
          <a:off x="357188" y="1598488"/>
          <a:ext cx="8402638" cy="4422800"/>
        </p:xfrm>
        <a:graphic>
          <a:graphicData uri="http://schemas.openxmlformats.org/drawingml/2006/table">
            <a:tbl>
              <a:tblPr/>
              <a:tblGrid>
                <a:gridCol w="835322">
                  <a:extLst>
                    <a:ext uri="{9D8B030D-6E8A-4147-A177-3AD203B41FA5}">
                      <a16:colId xmlns:a16="http://schemas.microsoft.com/office/drawing/2014/main" val="20000"/>
                    </a:ext>
                  </a:extLst>
                </a:gridCol>
                <a:gridCol w="1206753">
                  <a:extLst>
                    <a:ext uri="{9D8B030D-6E8A-4147-A177-3AD203B41FA5}">
                      <a16:colId xmlns:a16="http://schemas.microsoft.com/office/drawing/2014/main" val="20001"/>
                    </a:ext>
                  </a:extLst>
                </a:gridCol>
                <a:gridCol w="1184436">
                  <a:extLst>
                    <a:ext uri="{9D8B030D-6E8A-4147-A177-3AD203B41FA5}">
                      <a16:colId xmlns:a16="http://schemas.microsoft.com/office/drawing/2014/main" val="20002"/>
                    </a:ext>
                  </a:extLst>
                </a:gridCol>
                <a:gridCol w="1170088">
                  <a:extLst>
                    <a:ext uri="{9D8B030D-6E8A-4147-A177-3AD203B41FA5}">
                      <a16:colId xmlns:a16="http://schemas.microsoft.com/office/drawing/2014/main" val="20003"/>
                    </a:ext>
                  </a:extLst>
                </a:gridCol>
                <a:gridCol w="940535">
                  <a:extLst>
                    <a:ext uri="{9D8B030D-6E8A-4147-A177-3AD203B41FA5}">
                      <a16:colId xmlns:a16="http://schemas.microsoft.com/office/drawing/2014/main" val="20004"/>
                    </a:ext>
                  </a:extLst>
                </a:gridCol>
                <a:gridCol w="1182842">
                  <a:extLst>
                    <a:ext uri="{9D8B030D-6E8A-4147-A177-3AD203B41FA5}">
                      <a16:colId xmlns:a16="http://schemas.microsoft.com/office/drawing/2014/main" val="20005"/>
                    </a:ext>
                  </a:extLst>
                </a:gridCol>
                <a:gridCol w="782716">
                  <a:extLst>
                    <a:ext uri="{9D8B030D-6E8A-4147-A177-3AD203B41FA5}">
                      <a16:colId xmlns:a16="http://schemas.microsoft.com/office/drawing/2014/main" val="20006"/>
                    </a:ext>
                  </a:extLst>
                </a:gridCol>
                <a:gridCol w="1099946">
                  <a:extLst>
                    <a:ext uri="{9D8B030D-6E8A-4147-A177-3AD203B41FA5}">
                      <a16:colId xmlns:a16="http://schemas.microsoft.com/office/drawing/2014/main" val="20007"/>
                    </a:ext>
                  </a:extLst>
                </a:gridCol>
              </a:tblGrid>
              <a:tr h="457249">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endParaRPr kumimoji="0" lang="en-US" sz="1600" b="0" i="0" u="none" strike="noStrike" cap="none" normalizeH="0" baseline="0" dirty="0">
                        <a:ln>
                          <a:noFill/>
                        </a:ln>
                        <a:solidFill>
                          <a:schemeClr val="tx1"/>
                        </a:solidFill>
                        <a:effectLst/>
                        <a:latin typeface="Arial" pitchFamily="34" charset="0"/>
                        <a:cs typeface="Times New Roman" pitchFamily="18" charset="0"/>
                      </a:endParaRPr>
                    </a:p>
                  </a:txBody>
                  <a:tcPr marL="91822" marR="91822"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endParaRPr kumimoji="0" lang="en-US" sz="1600" b="0" i="0" u="none" strike="noStrike" cap="none" normalizeH="0" baseline="0" dirty="0">
                        <a:ln>
                          <a:noFill/>
                        </a:ln>
                        <a:solidFill>
                          <a:schemeClr val="tx1"/>
                        </a:solidFill>
                        <a:effectLst/>
                        <a:latin typeface="Arial" pitchFamily="34" charset="0"/>
                        <a:cs typeface="Times New Roman" pitchFamily="18" charset="0"/>
                      </a:endParaRPr>
                    </a:p>
                  </a:txBody>
                  <a:tcPr marL="91822" marR="91822"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gridSpan="3">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Signs/Symptoms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Labs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gridSpan="2">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Demographics</a:t>
                      </a:r>
                    </a:p>
                  </a:txBody>
                  <a:tcPr marL="91822" marR="91822" marT="45725" marB="45725"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hMerge="1">
                  <a:txBody>
                    <a:bodyPr/>
                    <a:lstStyle/>
                    <a:p>
                      <a:endParaRPr lang="en-US"/>
                    </a:p>
                  </a:txBody>
                  <a:tcPr/>
                </a:tc>
                <a:extLst>
                  <a:ext uri="{0D108BD9-81ED-4DB2-BD59-A6C34878D82A}">
                    <a16:rowId xmlns:a16="http://schemas.microsoft.com/office/drawing/2014/main" val="10000"/>
                  </a:ext>
                </a:extLst>
              </a:tr>
              <a:tr h="871821">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Case #</a:t>
                      </a:r>
                    </a:p>
                  </a:txBody>
                  <a:tcPr marL="91822" marR="91822" marT="45725" marB="45725" anchor="b"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Date of Symptom</a:t>
                      </a:r>
                    </a:p>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Onset</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Diarrhea</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Vomiting</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Fever &gt;37</a:t>
                      </a:r>
                      <a:r>
                        <a:rPr kumimoji="0" lang="en-US" sz="1600" b="0" i="0" u="none" strike="noStrike" cap="none" normalizeH="0" baseline="30000" dirty="0">
                          <a:ln>
                            <a:noFill/>
                          </a:ln>
                          <a:solidFill>
                            <a:schemeClr val="tx1"/>
                          </a:solidFill>
                          <a:effectLst/>
                          <a:latin typeface="Arial" pitchFamily="34" charset="0"/>
                          <a:cs typeface="Times New Roman" pitchFamily="18" charset="0"/>
                        </a:rPr>
                        <a:t>o</a:t>
                      </a:r>
                      <a:r>
                        <a:rPr kumimoji="0" lang="en-US" sz="1600" b="0" i="0" u="none" strike="noStrike" cap="none" normalizeH="0" baseline="0" dirty="0">
                          <a:ln>
                            <a:noFill/>
                          </a:ln>
                          <a:solidFill>
                            <a:schemeClr val="tx1"/>
                          </a:solidFill>
                          <a:effectLst/>
                          <a:latin typeface="Arial" pitchFamily="34" charset="0"/>
                          <a:cs typeface="Times New Roman" pitchFamily="18" charset="0"/>
                        </a:rPr>
                        <a:t>C</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Stool culture</a:t>
                      </a:r>
                    </a:p>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Result</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Age</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Gender</a:t>
                      </a:r>
                    </a:p>
                  </a:txBody>
                  <a:tcPr marL="91822" marR="91822" marT="45725" marB="45725"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extLst>
                  <a:ext uri="{0D108BD9-81ED-4DB2-BD59-A6C34878D82A}">
                    <a16:rowId xmlns:a16="http://schemas.microsoft.com/office/drawing/2014/main" val="10001"/>
                  </a:ext>
                </a:extLst>
              </a:tr>
              <a:tr h="50292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1</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22/10/14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Not done</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Positive</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19</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M</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0292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25/10/14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Negative</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17</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M</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0292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3</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22/10/14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Positive</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23</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F</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0292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4</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27/10/14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Pending</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18</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0292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5</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23/10/14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Positive</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21</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M</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50292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6</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21/10/14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Y</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Not done</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a:ln>
                            <a:noFill/>
                          </a:ln>
                          <a:solidFill>
                            <a:schemeClr val="tx1"/>
                          </a:solidFill>
                          <a:effectLst/>
                          <a:latin typeface="Arial" pitchFamily="34" charset="0"/>
                          <a:cs typeface="Times New Roman" pitchFamily="18" charset="0"/>
                        </a:rPr>
                        <a:t>18</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cs typeface="Times New Roman" pitchFamily="18" charset="0"/>
                        </a:rPr>
                        <a:t>F</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3" name="Rectangle 2">
            <a:extLst>
              <a:ext uri="{FF2B5EF4-FFF2-40B4-BE49-F238E27FC236}">
                <a16:creationId xmlns:a16="http://schemas.microsoft.com/office/drawing/2014/main" id="{A4A9ACB2-609A-CB41-9A01-FC38F13F9132}"/>
              </a:ext>
            </a:extLst>
          </p:cNvPr>
          <p:cNvSpPr txBox="1">
            <a:spLocks noChangeArrowheads="1"/>
          </p:cNvSpPr>
          <p:nvPr/>
        </p:nvSpPr>
        <p:spPr>
          <a:xfrm>
            <a:off x="384048" y="404664"/>
            <a:ext cx="8385048"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5: Record Information Systematically </a:t>
            </a:r>
            <a:r>
              <a:rPr lang="en-US" altLang="en-US" sz="3600" b="1" dirty="0">
                <a:solidFill>
                  <a:srgbClr val="002060"/>
                </a:solidFill>
                <a:ea typeface="ＭＳ Ｐゴシック" pitchFamily="34" charset="-128"/>
              </a:rPr>
              <a:t>—</a:t>
            </a:r>
            <a:r>
              <a:rPr lang="en-US" altLang="en-US" sz="3600" b="1" dirty="0">
                <a:solidFill>
                  <a:srgbClr val="002060"/>
                </a:solidFill>
              </a:rPr>
              <a:t> Line List</a:t>
            </a:r>
          </a:p>
        </p:txBody>
      </p:sp>
    </p:spTree>
    <p:extLst>
      <p:ext uri="{BB962C8B-B14F-4D97-AF65-F5344CB8AC3E}">
        <p14:creationId xmlns:p14="http://schemas.microsoft.com/office/powerpoint/2010/main" val="1429546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7">
            <a:extLst>
              <a:ext uri="{FF2B5EF4-FFF2-40B4-BE49-F238E27FC236}">
                <a16:creationId xmlns:a16="http://schemas.microsoft.com/office/drawing/2014/main" id="{35D02CBB-EF5A-2143-89B0-F59998D65A6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bwMode="auto">
          <a:xfrm flipH="1">
            <a:off x="7221587" y="2852936"/>
            <a:ext cx="1514128"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4">
            <a:extLst>
              <a:ext uri="{FF2B5EF4-FFF2-40B4-BE49-F238E27FC236}">
                <a16:creationId xmlns:a16="http://schemas.microsoft.com/office/drawing/2014/main" id="{4A0D095E-C107-2745-B03F-902F8A8A9C93}"/>
              </a:ext>
            </a:extLst>
          </p:cNvPr>
          <p:cNvSpPr txBox="1">
            <a:spLocks/>
          </p:cNvSpPr>
          <p:nvPr/>
        </p:nvSpPr>
        <p:spPr>
          <a:xfrm>
            <a:off x="457200" y="1583776"/>
            <a:ext cx="8150352"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altLang="en-US" sz="2800" dirty="0"/>
              <a:t>You have been tasked with finding and investigating cases of malaria in the past 30 days in a small rural community.  </a:t>
            </a:r>
          </a:p>
          <a:p>
            <a:pPr marL="0" indent="0">
              <a:buFont typeface="Arial" charset="0"/>
              <a:buNone/>
            </a:pPr>
            <a:endParaRPr lang="en-US" altLang="en-US" sz="2800" dirty="0"/>
          </a:p>
          <a:p>
            <a:pPr marL="0" indent="0">
              <a:spcBef>
                <a:spcPts val="0"/>
              </a:spcBef>
              <a:spcAft>
                <a:spcPts val="2400"/>
              </a:spcAft>
              <a:buFont typeface="Arial" panose="020B0604020202020204" pitchFamily="34" charset="0"/>
              <a:buNone/>
            </a:pPr>
            <a:r>
              <a:rPr lang="en-US" altLang="en-US" sz="2800" b="1" dirty="0">
                <a:solidFill>
                  <a:srgbClr val="006600"/>
                </a:solidFill>
              </a:rPr>
              <a:t>Q1. How would you find cases?</a:t>
            </a:r>
          </a:p>
          <a:p>
            <a:pPr marL="0" indent="0">
              <a:spcBef>
                <a:spcPts val="0"/>
              </a:spcBef>
              <a:spcAft>
                <a:spcPts val="2400"/>
              </a:spcAft>
              <a:buFont typeface="Arial" charset="0"/>
              <a:buNone/>
            </a:pPr>
            <a:r>
              <a:rPr lang="en-US" altLang="en-US" sz="2800" b="1" dirty="0">
                <a:solidFill>
                  <a:srgbClr val="006600"/>
                </a:solidFill>
              </a:rPr>
              <a:t>Q2. What information would you collect?  </a:t>
            </a:r>
          </a:p>
          <a:p>
            <a:pPr marL="0" indent="0"/>
            <a:endParaRPr lang="en-US" altLang="en-US" sz="2800" dirty="0"/>
          </a:p>
        </p:txBody>
      </p:sp>
      <p:sp>
        <p:nvSpPr>
          <p:cNvPr id="3" name="Title 1">
            <a:extLst>
              <a:ext uri="{FF2B5EF4-FFF2-40B4-BE49-F238E27FC236}">
                <a16:creationId xmlns:a16="http://schemas.microsoft.com/office/drawing/2014/main" id="{C09B9183-39AC-894F-AF1A-05F66288D878}"/>
              </a:ext>
            </a:extLst>
          </p:cNvPr>
          <p:cNvSpPr txBox="1">
            <a:spLocks/>
          </p:cNvSpPr>
          <p:nvPr/>
        </p:nvSpPr>
        <p:spPr>
          <a:xfrm>
            <a:off x="384048" y="497232"/>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r"/>
            <a:r>
              <a:rPr lang="en-US" altLang="en-US" sz="3600" b="1" dirty="0">
                <a:solidFill>
                  <a:srgbClr val="002060"/>
                </a:solidFill>
              </a:rPr>
              <a:t>Class Discussion</a:t>
            </a:r>
          </a:p>
        </p:txBody>
      </p:sp>
    </p:spTree>
    <p:extLst>
      <p:ext uri="{BB962C8B-B14F-4D97-AF65-F5344CB8AC3E}">
        <p14:creationId xmlns:p14="http://schemas.microsoft.com/office/powerpoint/2010/main" val="2741706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087B9F78-4356-B94D-B2CB-05A4AA96118D}"/>
              </a:ext>
            </a:extLst>
          </p:cNvPr>
          <p:cNvSpPr txBox="1">
            <a:spLocks noChangeArrowheads="1"/>
          </p:cNvSpPr>
          <p:nvPr/>
        </p:nvSpPr>
        <p:spPr>
          <a:xfrm>
            <a:off x="356616" y="1727792"/>
            <a:ext cx="8403336" cy="4797552"/>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Prepare for fieldwork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Confirm existence of an outbreak</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Verify the diagnosis</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Construct a case definition</a:t>
            </a:r>
          </a:p>
          <a:p>
            <a:pPr marL="609600" indent="-609600">
              <a:spcBef>
                <a:spcPts val="1200"/>
              </a:spcBef>
              <a:buSzPct val="100000"/>
              <a:buFont typeface="Arial" charset="0"/>
              <a:buAutoNum type="arabicPeriod"/>
            </a:pPr>
            <a:r>
              <a:rPr lang="en-US" altLang="en-US" dirty="0">
                <a:solidFill>
                  <a:schemeClr val="bg1">
                    <a:lumMod val="65000"/>
                  </a:schemeClr>
                </a:solidFill>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80000"/>
              <a:buFont typeface="Arial" charset="0"/>
              <a:buNone/>
            </a:pPr>
            <a:endParaRPr lang="en-US" altLang="en-US" dirty="0"/>
          </a:p>
        </p:txBody>
      </p:sp>
      <p:sp>
        <p:nvSpPr>
          <p:cNvPr id="3" name="Rectangle 2">
            <a:extLst>
              <a:ext uri="{FF2B5EF4-FFF2-40B4-BE49-F238E27FC236}">
                <a16:creationId xmlns:a16="http://schemas.microsoft.com/office/drawing/2014/main" id="{E6DCD966-8D6E-A543-BC0F-2923BCCEFA3A}"/>
              </a:ext>
            </a:extLst>
          </p:cNvPr>
          <p:cNvSpPr txBox="1">
            <a:spLocks noChangeArrowheads="1"/>
          </p:cNvSpPr>
          <p:nvPr/>
        </p:nvSpPr>
        <p:spPr>
          <a:xfrm>
            <a:off x="384048" y="425224"/>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6: Perform Descriptive Epidemiology</a:t>
            </a:r>
          </a:p>
        </p:txBody>
      </p:sp>
    </p:spTree>
    <p:extLst>
      <p:ext uri="{BB962C8B-B14F-4D97-AF65-F5344CB8AC3E}">
        <p14:creationId xmlns:p14="http://schemas.microsoft.com/office/powerpoint/2010/main" val="3791944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DFA909B3-6173-5F49-BAEC-D53654AAF8F1}"/>
              </a:ext>
            </a:extLst>
          </p:cNvPr>
          <p:cNvSpPr txBox="1">
            <a:spLocks noChangeArrowheads="1"/>
          </p:cNvSpPr>
          <p:nvPr/>
        </p:nvSpPr>
        <p:spPr>
          <a:xfrm>
            <a:off x="356616" y="2058144"/>
            <a:ext cx="8403336" cy="4467200"/>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altLang="en-US" dirty="0">
                <a:solidFill>
                  <a:schemeClr val="tx1"/>
                </a:solidFill>
              </a:rPr>
              <a:t>Symptoms – what patient feels</a:t>
            </a:r>
          </a:p>
          <a:p>
            <a:pPr>
              <a:spcBef>
                <a:spcPts val="1200"/>
              </a:spcBef>
            </a:pPr>
            <a:r>
              <a:rPr lang="en-US" altLang="en-US" dirty="0">
                <a:solidFill>
                  <a:schemeClr val="tx1"/>
                </a:solidFill>
              </a:rPr>
              <a:t>Signs – what the clinical exam reveals</a:t>
            </a:r>
          </a:p>
          <a:p>
            <a:pPr>
              <a:spcBef>
                <a:spcPts val="1200"/>
              </a:spcBef>
            </a:pPr>
            <a:r>
              <a:rPr lang="en-US" altLang="en-US" dirty="0">
                <a:solidFill>
                  <a:schemeClr val="tx1"/>
                </a:solidFill>
              </a:rPr>
              <a:t>Laboratory results</a:t>
            </a:r>
          </a:p>
          <a:p>
            <a:pPr lvl="1">
              <a:spcBef>
                <a:spcPts val="1200"/>
              </a:spcBef>
            </a:pPr>
            <a:r>
              <a:rPr lang="en-US" altLang="en-US" dirty="0">
                <a:solidFill>
                  <a:schemeClr val="tx1"/>
                </a:solidFill>
              </a:rPr>
              <a:t>Definitive diagnosis</a:t>
            </a:r>
          </a:p>
          <a:p>
            <a:pPr lvl="1">
              <a:spcBef>
                <a:spcPts val="1200"/>
              </a:spcBef>
            </a:pPr>
            <a:r>
              <a:rPr lang="en-US" altLang="en-US" dirty="0">
                <a:solidFill>
                  <a:schemeClr val="tx1"/>
                </a:solidFill>
              </a:rPr>
              <a:t>Clinical results</a:t>
            </a:r>
          </a:p>
        </p:txBody>
      </p:sp>
      <p:sp>
        <p:nvSpPr>
          <p:cNvPr id="3" name="Rectangle 2">
            <a:extLst>
              <a:ext uri="{FF2B5EF4-FFF2-40B4-BE49-F238E27FC236}">
                <a16:creationId xmlns:a16="http://schemas.microsoft.com/office/drawing/2014/main" id="{5942D594-EFB1-3C4B-A992-E2A66E340367}"/>
              </a:ext>
            </a:extLst>
          </p:cNvPr>
          <p:cNvSpPr txBox="1">
            <a:spLocks noChangeArrowheads="1"/>
          </p:cNvSpPr>
          <p:nvPr/>
        </p:nvSpPr>
        <p:spPr>
          <a:xfrm>
            <a:off x="384048" y="508248"/>
            <a:ext cx="8385048" cy="1552600"/>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6: Clinical Features, Lab Results</a:t>
            </a:r>
            <a:endParaRPr lang="ru-RU" altLang="en-US" sz="3600" b="1" dirty="0">
              <a:solidFill>
                <a:srgbClr val="002060"/>
              </a:solidFill>
            </a:endParaRPr>
          </a:p>
        </p:txBody>
      </p:sp>
    </p:spTree>
    <p:extLst>
      <p:ext uri="{BB962C8B-B14F-4D97-AF65-F5344CB8AC3E}">
        <p14:creationId xmlns:p14="http://schemas.microsoft.com/office/powerpoint/2010/main" val="36761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6FF447F-6F39-634D-A47B-BFE979F2D0C1}"/>
              </a:ext>
            </a:extLst>
          </p:cNvPr>
          <p:cNvSpPr txBox="1">
            <a:spLocks noChangeArrowheads="1"/>
          </p:cNvSpPr>
          <p:nvPr/>
        </p:nvSpPr>
        <p:spPr>
          <a:xfrm>
            <a:off x="356616" y="1512912"/>
            <a:ext cx="8403336" cy="4724400"/>
          </a:xfrm>
          <a:prstGeom prst="rect">
            <a:avLst/>
          </a:prstGeom>
          <a:noFill/>
        </p:spPr>
        <p:txBody>
          <a:bodyPr lIns="90488" tIns="44450" rIns="90488" bIns="4445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ct val="0"/>
              </a:spcBef>
            </a:pPr>
            <a:r>
              <a:rPr lang="en-US" altLang="en-US" b="1" dirty="0">
                <a:solidFill>
                  <a:srgbClr val="006600"/>
                </a:solidFill>
              </a:rPr>
              <a:t>Time </a:t>
            </a:r>
            <a:r>
              <a:rPr lang="en-US" altLang="en-US" b="1" i="1" dirty="0">
                <a:solidFill>
                  <a:srgbClr val="006600"/>
                </a:solidFill>
              </a:rPr>
              <a:t>(epidemic curve)</a:t>
            </a:r>
          </a:p>
          <a:p>
            <a:pPr lvl="1">
              <a:lnSpc>
                <a:spcPct val="90000"/>
              </a:lnSpc>
              <a:spcBef>
                <a:spcPct val="0"/>
              </a:spcBef>
            </a:pPr>
            <a:r>
              <a:rPr lang="en-US" altLang="en-US" dirty="0"/>
              <a:t>Ideally: when were they infected?</a:t>
            </a:r>
          </a:p>
          <a:p>
            <a:pPr lvl="1">
              <a:lnSpc>
                <a:spcPct val="90000"/>
              </a:lnSpc>
              <a:spcBef>
                <a:spcPct val="0"/>
              </a:spcBef>
              <a:spcAft>
                <a:spcPct val="30000"/>
              </a:spcAft>
            </a:pPr>
            <a:r>
              <a:rPr lang="en-US" altLang="en-US" dirty="0"/>
              <a:t>More practically: when did they become ill?</a:t>
            </a:r>
          </a:p>
          <a:p>
            <a:r>
              <a:rPr lang="en-US" altLang="en-US" b="1" dirty="0">
                <a:solidFill>
                  <a:srgbClr val="006600"/>
                </a:solidFill>
              </a:rPr>
              <a:t>Place </a:t>
            </a:r>
            <a:r>
              <a:rPr lang="en-US" altLang="en-US" b="1" i="1" dirty="0">
                <a:solidFill>
                  <a:srgbClr val="006600"/>
                </a:solidFill>
              </a:rPr>
              <a:t>(spot map, shaded map)</a:t>
            </a:r>
            <a:endParaRPr lang="en-US" altLang="en-US" b="1" dirty="0">
              <a:solidFill>
                <a:srgbClr val="006600"/>
              </a:solidFill>
            </a:endParaRPr>
          </a:p>
          <a:p>
            <a:pPr lvl="1">
              <a:lnSpc>
                <a:spcPct val="90000"/>
              </a:lnSpc>
              <a:spcBef>
                <a:spcPct val="0"/>
              </a:spcBef>
            </a:pPr>
            <a:r>
              <a:rPr lang="en-US" altLang="en-US" dirty="0"/>
              <a:t>Ideally: where were they infected?</a:t>
            </a:r>
          </a:p>
          <a:p>
            <a:pPr lvl="1">
              <a:lnSpc>
                <a:spcPct val="90000"/>
              </a:lnSpc>
              <a:spcBef>
                <a:spcPct val="0"/>
              </a:spcBef>
              <a:spcAft>
                <a:spcPct val="30000"/>
              </a:spcAft>
            </a:pPr>
            <a:r>
              <a:rPr lang="en-US" altLang="en-US" dirty="0"/>
              <a:t>More commonly: where do they live, work?</a:t>
            </a:r>
          </a:p>
          <a:p>
            <a:r>
              <a:rPr lang="en-US" altLang="en-US" b="1" dirty="0">
                <a:solidFill>
                  <a:srgbClr val="006600"/>
                </a:solidFill>
              </a:rPr>
              <a:t>Person </a:t>
            </a:r>
            <a:r>
              <a:rPr lang="en-US" altLang="en-US" b="1" i="1" dirty="0">
                <a:solidFill>
                  <a:srgbClr val="006600"/>
                </a:solidFill>
              </a:rPr>
              <a:t>(tables)</a:t>
            </a:r>
            <a:endParaRPr lang="en-US" altLang="en-US" b="1" dirty="0">
              <a:solidFill>
                <a:srgbClr val="006600"/>
              </a:solidFill>
            </a:endParaRPr>
          </a:p>
          <a:p>
            <a:pPr lvl="1">
              <a:lnSpc>
                <a:spcPct val="90000"/>
              </a:lnSpc>
              <a:spcBef>
                <a:spcPct val="0"/>
              </a:spcBef>
            </a:pPr>
            <a:r>
              <a:rPr lang="en-US" altLang="en-US" dirty="0"/>
              <a:t>Who was infected?</a:t>
            </a:r>
          </a:p>
          <a:p>
            <a:pPr lvl="1">
              <a:lnSpc>
                <a:spcPct val="90000"/>
              </a:lnSpc>
              <a:spcBef>
                <a:spcPct val="0"/>
              </a:spcBef>
            </a:pPr>
            <a:r>
              <a:rPr lang="en-US" altLang="en-US" dirty="0"/>
              <a:t>Who is at risk?</a:t>
            </a:r>
          </a:p>
          <a:p>
            <a:pPr>
              <a:lnSpc>
                <a:spcPct val="70000"/>
              </a:lnSpc>
            </a:pPr>
            <a:endParaRPr lang="en-US" altLang="en-US" dirty="0"/>
          </a:p>
        </p:txBody>
      </p:sp>
      <p:sp>
        <p:nvSpPr>
          <p:cNvPr id="3" name="Rectangle 2">
            <a:extLst>
              <a:ext uri="{FF2B5EF4-FFF2-40B4-BE49-F238E27FC236}">
                <a16:creationId xmlns:a16="http://schemas.microsoft.com/office/drawing/2014/main" id="{75FC8BBD-29D2-9D40-8F82-7AA96B5DCE86}"/>
              </a:ext>
            </a:extLst>
          </p:cNvPr>
          <p:cNvSpPr txBox="1">
            <a:spLocks noChangeArrowheads="1"/>
          </p:cNvSpPr>
          <p:nvPr/>
        </p:nvSpPr>
        <p:spPr>
          <a:xfrm>
            <a:off x="611560" y="497232"/>
            <a:ext cx="7776864" cy="987552"/>
          </a:xfrm>
          <a:prstGeom prst="rect">
            <a:avLst/>
          </a:prstGeom>
          <a:noFill/>
        </p:spPr>
        <p:txBody>
          <a:bodyPr lIns="90488" tIns="44450" rIns="90488" bIns="4445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Step 6: Time, Place, Person</a:t>
            </a:r>
          </a:p>
        </p:txBody>
      </p:sp>
    </p:spTree>
    <p:extLst>
      <p:ext uri="{BB962C8B-B14F-4D97-AF65-F5344CB8AC3E}">
        <p14:creationId xmlns:p14="http://schemas.microsoft.com/office/powerpoint/2010/main" val="27560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570BB-EF91-8142-9377-6C25C0E01342}"/>
              </a:ext>
            </a:extLst>
          </p:cNvPr>
          <p:cNvSpPr>
            <a:spLocks noGrp="1"/>
          </p:cNvSpPr>
          <p:nvPr>
            <p:ph type="title"/>
          </p:nvPr>
        </p:nvSpPr>
        <p:spPr/>
        <p:txBody>
          <a:bodyPr/>
          <a:lstStyle/>
          <a:p>
            <a:r>
              <a:rPr lang="en-US" altLang="en-US" sz="3600" b="1" dirty="0">
                <a:solidFill>
                  <a:srgbClr val="002060"/>
                </a:solidFill>
              </a:rPr>
              <a:t>3. Time: </a:t>
            </a:r>
            <a:r>
              <a:rPr lang="en-US" altLang="en-US" sz="3600" b="1" u="sng" dirty="0">
                <a:solidFill>
                  <a:srgbClr val="002060"/>
                </a:solidFill>
              </a:rPr>
              <a:t>Epi</a:t>
            </a:r>
            <a:r>
              <a:rPr lang="en-US" altLang="en-US" sz="3600" b="1" dirty="0">
                <a:solidFill>
                  <a:srgbClr val="002060"/>
                </a:solidFill>
              </a:rPr>
              <a:t>demic Curves</a:t>
            </a:r>
            <a:endParaRPr lang="en-US" sz="3600" b="1" dirty="0">
              <a:solidFill>
                <a:srgbClr val="002060"/>
              </a:solidFill>
            </a:endParaRPr>
          </a:p>
        </p:txBody>
      </p:sp>
      <p:sp>
        <p:nvSpPr>
          <p:cNvPr id="3" name="TextBox 2">
            <a:extLst>
              <a:ext uri="{FF2B5EF4-FFF2-40B4-BE49-F238E27FC236}">
                <a16:creationId xmlns:a16="http://schemas.microsoft.com/office/drawing/2014/main" id="{BC533E8C-3BFD-1B42-B754-A6E67AB93F05}"/>
              </a:ext>
            </a:extLst>
          </p:cNvPr>
          <p:cNvSpPr txBox="1"/>
          <p:nvPr/>
        </p:nvSpPr>
        <p:spPr>
          <a:xfrm>
            <a:off x="683568" y="1417638"/>
            <a:ext cx="5630644" cy="1477328"/>
          </a:xfrm>
          <a:prstGeom prst="rect">
            <a:avLst/>
          </a:prstGeom>
          <a:noFill/>
        </p:spPr>
        <p:txBody>
          <a:bodyPr wrap="none" rtlCol="0">
            <a:spAutoFit/>
          </a:bodyPr>
          <a:lstStyle/>
          <a:p>
            <a:pPr marL="342900" indent="-342900" eaLnBrk="1" hangingPunct="1">
              <a:buFont typeface="Arial" panose="020B0604020202020204" pitchFamily="34" charset="0"/>
              <a:buChar char="•"/>
            </a:pPr>
            <a:r>
              <a:rPr lang="en-US" altLang="en-US" dirty="0"/>
              <a:t>Histogram (no space between adjacent columns)</a:t>
            </a:r>
          </a:p>
          <a:p>
            <a:pPr marL="342900" indent="-342900" eaLnBrk="1" hangingPunct="1">
              <a:buFont typeface="Arial" panose="020B0604020202020204" pitchFamily="34" charset="0"/>
              <a:buChar char="•"/>
            </a:pPr>
            <a:r>
              <a:rPr lang="en-US" altLang="en-US" u="sng" dirty="0"/>
              <a:t>X-axis</a:t>
            </a:r>
            <a:r>
              <a:rPr lang="en-US" altLang="en-US" dirty="0"/>
              <a:t>: Date of onset (by hour, day, week, month) </a:t>
            </a:r>
          </a:p>
          <a:p>
            <a:pPr marL="342900" indent="-342900" eaLnBrk="1" hangingPunct="1">
              <a:buFont typeface="Arial" panose="020B0604020202020204" pitchFamily="34" charset="0"/>
              <a:buChar char="•"/>
            </a:pPr>
            <a:r>
              <a:rPr lang="en-US" altLang="en-US" u="sng" dirty="0"/>
              <a:t>Y-axis</a:t>
            </a:r>
            <a:r>
              <a:rPr lang="en-US" altLang="en-US" dirty="0"/>
              <a:t>: Number of cases </a:t>
            </a:r>
          </a:p>
          <a:p>
            <a:pPr marL="342900" indent="-342900" eaLnBrk="1" hangingPunct="1">
              <a:buFont typeface="Arial" panose="020B0604020202020204" pitchFamily="34" charset="0"/>
              <a:buChar char="•"/>
            </a:pPr>
            <a:r>
              <a:rPr lang="en-US" altLang="en-US" dirty="0"/>
              <a:t>Can display columns or “stack of boxes”</a:t>
            </a:r>
          </a:p>
          <a:p>
            <a:endParaRPr lang="en-US" dirty="0"/>
          </a:p>
        </p:txBody>
      </p:sp>
      <p:sp>
        <p:nvSpPr>
          <p:cNvPr id="4" name="TextBox 3">
            <a:extLst>
              <a:ext uri="{FF2B5EF4-FFF2-40B4-BE49-F238E27FC236}">
                <a16:creationId xmlns:a16="http://schemas.microsoft.com/office/drawing/2014/main" id="{B998C5A3-FC35-DA49-A031-F3604087337B}"/>
              </a:ext>
            </a:extLst>
          </p:cNvPr>
          <p:cNvSpPr txBox="1"/>
          <p:nvPr/>
        </p:nvSpPr>
        <p:spPr>
          <a:xfrm>
            <a:off x="1013254" y="3558746"/>
            <a:ext cx="184731" cy="369332"/>
          </a:xfrm>
          <a:prstGeom prst="rect">
            <a:avLst/>
          </a:prstGeom>
          <a:noFill/>
        </p:spPr>
        <p:txBody>
          <a:bodyPr wrap="none" rtlCol="0">
            <a:spAutoFit/>
          </a:bodyPr>
          <a:lstStyle/>
          <a:p>
            <a:endParaRPr lang="en-US" dirty="0"/>
          </a:p>
        </p:txBody>
      </p:sp>
      <p:pic>
        <p:nvPicPr>
          <p:cNvPr id="6" name="Picture 5">
            <a:extLst>
              <a:ext uri="{FF2B5EF4-FFF2-40B4-BE49-F238E27FC236}">
                <a16:creationId xmlns:a16="http://schemas.microsoft.com/office/drawing/2014/main" id="{CB4C3F5E-9F61-C644-AFA6-511613CA00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2894966"/>
            <a:ext cx="3632200" cy="2717800"/>
          </a:xfrm>
          <a:prstGeom prst="rect">
            <a:avLst/>
          </a:prstGeom>
        </p:spPr>
      </p:pic>
      <p:pic>
        <p:nvPicPr>
          <p:cNvPr id="8" name="Picture 7">
            <a:extLst>
              <a:ext uri="{FF2B5EF4-FFF2-40B4-BE49-F238E27FC236}">
                <a16:creationId xmlns:a16="http://schemas.microsoft.com/office/drawing/2014/main" id="{F8ABBFD1-999A-9B4A-9C5F-933CEBB6FE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4129" y="2869566"/>
            <a:ext cx="3543300" cy="2743200"/>
          </a:xfrm>
          <a:prstGeom prst="rect">
            <a:avLst/>
          </a:prstGeom>
        </p:spPr>
      </p:pic>
    </p:spTree>
    <p:extLst>
      <p:ext uri="{BB962C8B-B14F-4D97-AF65-F5344CB8AC3E}">
        <p14:creationId xmlns:p14="http://schemas.microsoft.com/office/powerpoint/2010/main" val="9435349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A2B00-2D26-324D-A25C-45599E7023E7}"/>
              </a:ext>
            </a:extLst>
          </p:cNvPr>
          <p:cNvSpPr>
            <a:spLocks noGrp="1"/>
          </p:cNvSpPr>
          <p:nvPr>
            <p:ph type="title"/>
          </p:nvPr>
        </p:nvSpPr>
        <p:spPr/>
        <p:txBody>
          <a:bodyPr/>
          <a:lstStyle/>
          <a:p>
            <a:r>
              <a:rPr lang="en-US" altLang="en-US" sz="3600" b="1" dirty="0">
                <a:solidFill>
                  <a:srgbClr val="002060"/>
                </a:solidFill>
              </a:rPr>
              <a:t>Value of an Epidemic Curve</a:t>
            </a:r>
            <a:endParaRPr lang="en-US" sz="3600" b="1" dirty="0">
              <a:solidFill>
                <a:srgbClr val="002060"/>
              </a:solidFill>
            </a:endParaRPr>
          </a:p>
        </p:txBody>
      </p:sp>
      <p:sp>
        <p:nvSpPr>
          <p:cNvPr id="3" name="Content Placeholder 2">
            <a:extLst>
              <a:ext uri="{FF2B5EF4-FFF2-40B4-BE49-F238E27FC236}">
                <a16:creationId xmlns:a16="http://schemas.microsoft.com/office/drawing/2014/main" id="{D4E292CD-4EC8-BC45-8BD8-F08F0E4843EF}"/>
              </a:ext>
            </a:extLst>
          </p:cNvPr>
          <p:cNvSpPr>
            <a:spLocks noGrp="1"/>
          </p:cNvSpPr>
          <p:nvPr>
            <p:ph idx="1"/>
          </p:nvPr>
        </p:nvSpPr>
        <p:spPr/>
        <p:txBody>
          <a:bodyPr/>
          <a:lstStyle/>
          <a:p>
            <a:pPr>
              <a:spcBef>
                <a:spcPts val="1200"/>
              </a:spcBef>
            </a:pPr>
            <a:r>
              <a:rPr lang="en-US" altLang="en-US" dirty="0"/>
              <a:t>Shows the magnitude of the outbreak</a:t>
            </a:r>
          </a:p>
          <a:p>
            <a:pPr>
              <a:spcBef>
                <a:spcPts val="1200"/>
              </a:spcBef>
            </a:pPr>
            <a:r>
              <a:rPr lang="en-US" altLang="en-US" dirty="0"/>
              <a:t>Shows the time course of the outbreak</a:t>
            </a:r>
          </a:p>
          <a:p>
            <a:pPr>
              <a:spcBef>
                <a:spcPts val="1200"/>
              </a:spcBef>
            </a:pPr>
            <a:r>
              <a:rPr lang="en-US" altLang="en-US" dirty="0"/>
              <a:t>Can show the pattern of spread</a:t>
            </a:r>
          </a:p>
          <a:p>
            <a:pPr>
              <a:spcBef>
                <a:spcPts val="1200"/>
              </a:spcBef>
            </a:pPr>
            <a:r>
              <a:rPr lang="en-US" altLang="en-US" dirty="0"/>
              <a:t>Can help determine the incubation period or exposure period</a:t>
            </a:r>
          </a:p>
          <a:p>
            <a:pPr>
              <a:spcBef>
                <a:spcPts val="1200"/>
              </a:spcBef>
            </a:pPr>
            <a:r>
              <a:rPr lang="en-US" altLang="en-US" dirty="0"/>
              <a:t>Highlights outliers</a:t>
            </a:r>
          </a:p>
          <a:p>
            <a:pPr>
              <a:spcBef>
                <a:spcPts val="1200"/>
              </a:spcBef>
            </a:pPr>
            <a:endParaRPr lang="en-US" altLang="en-US" dirty="0"/>
          </a:p>
          <a:p>
            <a:pPr marL="0" indent="0">
              <a:buNone/>
            </a:pPr>
            <a:endParaRPr lang="en-US" dirty="0"/>
          </a:p>
        </p:txBody>
      </p:sp>
    </p:spTree>
    <p:extLst>
      <p:ext uri="{BB962C8B-B14F-4D97-AF65-F5344CB8AC3E}">
        <p14:creationId xmlns:p14="http://schemas.microsoft.com/office/powerpoint/2010/main" val="248157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207B6F1-8312-4C45-AF05-8B3E843C9D4E}"/>
              </a:ext>
            </a:extLst>
          </p:cNvPr>
          <p:cNvSpPr txBox="1">
            <a:spLocks/>
          </p:cNvSpPr>
          <p:nvPr/>
        </p:nvSpPr>
        <p:spPr>
          <a:xfrm>
            <a:off x="384048" y="569240"/>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Magnitude of the Outbreak</a:t>
            </a:r>
          </a:p>
        </p:txBody>
      </p:sp>
      <p:graphicFrame>
        <p:nvGraphicFramePr>
          <p:cNvPr id="8" name="Chart 7">
            <a:extLst>
              <a:ext uri="{FF2B5EF4-FFF2-40B4-BE49-F238E27FC236}">
                <a16:creationId xmlns:a16="http://schemas.microsoft.com/office/drawing/2014/main" id="{7B95F93B-7339-304E-A836-30CFDC888A6B}"/>
              </a:ext>
            </a:extLst>
          </p:cNvPr>
          <p:cNvGraphicFramePr/>
          <p:nvPr>
            <p:extLst>
              <p:ext uri="{D42A27DB-BD31-4B8C-83A1-F6EECF244321}">
                <p14:modId xmlns:p14="http://schemas.microsoft.com/office/powerpoint/2010/main" val="1465852381"/>
              </p:ext>
            </p:extLst>
          </p:nvPr>
        </p:nvGraphicFramePr>
        <p:xfrm>
          <a:off x="388620" y="1268760"/>
          <a:ext cx="7921752" cy="34443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E7FB1484-DEA2-694C-B2E8-EF7B3EE07A77}"/>
              </a:ext>
            </a:extLst>
          </p:cNvPr>
          <p:cNvGraphicFramePr/>
          <p:nvPr>
            <p:extLst>
              <p:ext uri="{D42A27DB-BD31-4B8C-83A1-F6EECF244321}">
                <p14:modId xmlns:p14="http://schemas.microsoft.com/office/powerpoint/2010/main" val="373746188"/>
              </p:ext>
            </p:extLst>
          </p:nvPr>
        </p:nvGraphicFramePr>
        <p:xfrm>
          <a:off x="457200" y="4484528"/>
          <a:ext cx="7853172" cy="176796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CB1C5153-BA5C-D444-84EC-1F86893C2C2F}"/>
              </a:ext>
            </a:extLst>
          </p:cNvPr>
          <p:cNvSpPr txBox="1"/>
          <p:nvPr/>
        </p:nvSpPr>
        <p:spPr>
          <a:xfrm>
            <a:off x="1066800" y="2738096"/>
            <a:ext cx="1295400" cy="414128"/>
          </a:xfrm>
          <a:prstGeom prst="rect">
            <a:avLst/>
          </a:prstGeom>
          <a:noFill/>
        </p:spPr>
        <p:txBody>
          <a:bodyPr wrap="square" rtlCol="0">
            <a:spAutoFit/>
          </a:bodyPr>
          <a:lstStyle/>
          <a:p>
            <a:pPr algn="ctr"/>
            <a:r>
              <a:rPr lang="en-US" sz="2000" dirty="0"/>
              <a:t>District A</a:t>
            </a:r>
          </a:p>
        </p:txBody>
      </p:sp>
      <p:sp>
        <p:nvSpPr>
          <p:cNvPr id="11" name="TextBox 10">
            <a:extLst>
              <a:ext uri="{FF2B5EF4-FFF2-40B4-BE49-F238E27FC236}">
                <a16:creationId xmlns:a16="http://schemas.microsoft.com/office/drawing/2014/main" id="{4FD77D79-BEAC-844A-A0E4-E5F0A0FA0A9D}"/>
              </a:ext>
            </a:extLst>
          </p:cNvPr>
          <p:cNvSpPr txBox="1"/>
          <p:nvPr/>
        </p:nvSpPr>
        <p:spPr>
          <a:xfrm>
            <a:off x="1066800" y="4713128"/>
            <a:ext cx="1295400" cy="400110"/>
          </a:xfrm>
          <a:prstGeom prst="rect">
            <a:avLst/>
          </a:prstGeom>
          <a:noFill/>
        </p:spPr>
        <p:txBody>
          <a:bodyPr wrap="square" rtlCol="0">
            <a:spAutoFit/>
          </a:bodyPr>
          <a:lstStyle/>
          <a:p>
            <a:pPr algn="ctr"/>
            <a:r>
              <a:rPr lang="en-US" sz="2000" dirty="0"/>
              <a:t>District B</a:t>
            </a:r>
          </a:p>
        </p:txBody>
      </p:sp>
    </p:spTree>
    <p:extLst>
      <p:ext uri="{BB962C8B-B14F-4D97-AF65-F5344CB8AC3E}">
        <p14:creationId xmlns:p14="http://schemas.microsoft.com/office/powerpoint/2010/main" val="2185508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1DA205B-66AF-5C4B-93F5-A8BC7D89CB2E}"/>
              </a:ext>
            </a:extLst>
          </p:cNvPr>
          <p:cNvSpPr txBox="1">
            <a:spLocks/>
          </p:cNvSpPr>
          <p:nvPr/>
        </p:nvSpPr>
        <p:spPr>
          <a:xfrm>
            <a:off x="341376" y="569240"/>
            <a:ext cx="8385048" cy="987552"/>
          </a:xfrm>
          <a:prstGeom prst="rect">
            <a:avLst/>
          </a:prstGeom>
        </p:spPr>
        <p:txBody>
          <a:bodyPr>
            <a:normAutofit fontScale="82500" lnSpcReduction="200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b="1" dirty="0">
                <a:solidFill>
                  <a:srgbClr val="002060"/>
                </a:solidFill>
              </a:rPr>
              <a:t>Time Course of the Outbreak:</a:t>
            </a:r>
            <a:br>
              <a:rPr lang="en-US" b="1" dirty="0">
                <a:solidFill>
                  <a:srgbClr val="002060"/>
                </a:solidFill>
              </a:rPr>
            </a:br>
            <a:r>
              <a:rPr lang="en-US" b="1" dirty="0">
                <a:solidFill>
                  <a:srgbClr val="002060"/>
                </a:solidFill>
              </a:rPr>
              <a:t>More Cases Likely?</a:t>
            </a:r>
          </a:p>
        </p:txBody>
      </p:sp>
      <p:graphicFrame>
        <p:nvGraphicFramePr>
          <p:cNvPr id="6" name="Chart 5">
            <a:extLst>
              <a:ext uri="{FF2B5EF4-FFF2-40B4-BE49-F238E27FC236}">
                <a16:creationId xmlns:a16="http://schemas.microsoft.com/office/drawing/2014/main" id="{1612F9CB-1621-364A-918C-CD98BC502CBE}"/>
              </a:ext>
            </a:extLst>
          </p:cNvPr>
          <p:cNvGraphicFramePr/>
          <p:nvPr>
            <p:extLst>
              <p:ext uri="{D42A27DB-BD31-4B8C-83A1-F6EECF244321}">
                <p14:modId xmlns:p14="http://schemas.microsoft.com/office/powerpoint/2010/main" val="1837669445"/>
              </p:ext>
            </p:extLst>
          </p:nvPr>
        </p:nvGraphicFramePr>
        <p:xfrm>
          <a:off x="609600" y="1973997"/>
          <a:ext cx="78486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369D8B6-706B-474D-B0A2-076C06E15115}"/>
              </a:ext>
            </a:extLst>
          </p:cNvPr>
          <p:cNvSpPr txBox="1"/>
          <p:nvPr/>
        </p:nvSpPr>
        <p:spPr>
          <a:xfrm>
            <a:off x="6400800" y="2514600"/>
            <a:ext cx="2514600" cy="1569660"/>
          </a:xfrm>
          <a:prstGeom prst="rect">
            <a:avLst/>
          </a:prstGeom>
          <a:noFill/>
          <a:ln w="38100">
            <a:solidFill>
              <a:schemeClr val="accent5">
                <a:lumMod val="75000"/>
              </a:schemeClr>
            </a:solidFill>
          </a:ln>
        </p:spPr>
        <p:txBody>
          <a:bodyPr wrap="square" rtlCol="0">
            <a:spAutoFit/>
          </a:bodyPr>
          <a:lstStyle/>
          <a:p>
            <a:pPr algn="ctr"/>
            <a:r>
              <a:rPr lang="en-US" sz="2400" dirty="0"/>
              <a:t>Today is 26</a:t>
            </a:r>
            <a:r>
              <a:rPr lang="en-US" sz="2400" baseline="30000" dirty="0"/>
              <a:t>th</a:t>
            </a:r>
            <a:r>
              <a:rPr lang="en-US" sz="2400" dirty="0"/>
              <a:t> of October.  Do you expect several more cases?</a:t>
            </a:r>
          </a:p>
        </p:txBody>
      </p:sp>
      <p:sp>
        <p:nvSpPr>
          <p:cNvPr id="8" name="Down Arrow 7">
            <a:extLst>
              <a:ext uri="{FF2B5EF4-FFF2-40B4-BE49-F238E27FC236}">
                <a16:creationId xmlns:a16="http://schemas.microsoft.com/office/drawing/2014/main" id="{C6F23F86-349B-7341-84E0-BCF967E23F4A}"/>
              </a:ext>
            </a:extLst>
          </p:cNvPr>
          <p:cNvSpPr/>
          <p:nvPr/>
        </p:nvSpPr>
        <p:spPr>
          <a:xfrm>
            <a:off x="8153400" y="4100084"/>
            <a:ext cx="152400" cy="319516"/>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02823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23A64BA-2CE2-9144-9E86-CF428BB9A3F7}"/>
              </a:ext>
            </a:extLst>
          </p:cNvPr>
          <p:cNvSpPr txBox="1">
            <a:spLocks noChangeArrowheads="1"/>
          </p:cNvSpPr>
          <p:nvPr/>
        </p:nvSpPr>
        <p:spPr>
          <a:xfrm>
            <a:off x="0" y="-15825"/>
            <a:ext cx="9144000" cy="666750"/>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r"/>
            <a:r>
              <a:rPr lang="en-US" altLang="en-US" sz="3600" b="1" dirty="0">
                <a:solidFill>
                  <a:srgbClr val="002060"/>
                </a:solidFill>
              </a:rPr>
              <a:t>Epidemic Curves and Manner of Spread</a:t>
            </a:r>
          </a:p>
        </p:txBody>
      </p:sp>
      <p:graphicFrame>
        <p:nvGraphicFramePr>
          <p:cNvPr id="3" name="Object 3">
            <a:extLst>
              <a:ext uri="{FF2B5EF4-FFF2-40B4-BE49-F238E27FC236}">
                <a16:creationId xmlns:a16="http://schemas.microsoft.com/office/drawing/2014/main" id="{5A100A1C-5A3B-1D4C-85EF-B237A3B1EE60}"/>
              </a:ext>
            </a:extLst>
          </p:cNvPr>
          <p:cNvGraphicFramePr>
            <a:graphicFrameLocks noChangeAspect="1"/>
          </p:cNvGraphicFramePr>
          <p:nvPr>
            <p:extLst>
              <p:ext uri="{D42A27DB-BD31-4B8C-83A1-F6EECF244321}">
                <p14:modId xmlns:p14="http://schemas.microsoft.com/office/powerpoint/2010/main" val="3355518844"/>
              </p:ext>
            </p:extLst>
          </p:nvPr>
        </p:nvGraphicFramePr>
        <p:xfrm>
          <a:off x="612775" y="841425"/>
          <a:ext cx="3698875" cy="2117725"/>
        </p:xfrm>
        <a:graphic>
          <a:graphicData uri="http://schemas.openxmlformats.org/presentationml/2006/ole">
            <mc:AlternateContent xmlns:mc="http://schemas.openxmlformats.org/markup-compatibility/2006">
              <mc:Choice xmlns:v="urn:schemas-microsoft-com:vml" Requires="v">
                <p:oleObj spid="_x0000_s147705" name="Graphique" r:id="rId4" imgW="4667136" imgH="2524285" progId="Excel.Chart.8">
                  <p:embed/>
                </p:oleObj>
              </mc:Choice>
              <mc:Fallback>
                <p:oleObj name="Graphique" r:id="rId4" imgW="4667136" imgH="2524285" progId="Excel.Chart.8">
                  <p:embed/>
                  <p:pic>
                    <p:nvPicPr>
                      <p:cNvPr id="41"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775" y="841425"/>
                        <a:ext cx="3698875" cy="2117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4" name="Object 4">
            <a:extLst>
              <a:ext uri="{FF2B5EF4-FFF2-40B4-BE49-F238E27FC236}">
                <a16:creationId xmlns:a16="http://schemas.microsoft.com/office/drawing/2014/main" id="{D6E7AC40-3F6E-2B44-B019-531D8919E964}"/>
              </a:ext>
            </a:extLst>
          </p:cNvPr>
          <p:cNvGraphicFramePr>
            <a:graphicFrameLocks noChangeAspect="1"/>
          </p:cNvGraphicFramePr>
          <p:nvPr>
            <p:extLst>
              <p:ext uri="{D42A27DB-BD31-4B8C-83A1-F6EECF244321}">
                <p14:modId xmlns:p14="http://schemas.microsoft.com/office/powerpoint/2010/main" val="3210023274"/>
              </p:ext>
            </p:extLst>
          </p:nvPr>
        </p:nvGraphicFramePr>
        <p:xfrm>
          <a:off x="609600" y="3848150"/>
          <a:ext cx="3883025" cy="2098675"/>
        </p:xfrm>
        <a:graphic>
          <a:graphicData uri="http://schemas.openxmlformats.org/presentationml/2006/ole">
            <mc:AlternateContent xmlns:mc="http://schemas.openxmlformats.org/markup-compatibility/2006">
              <mc:Choice xmlns:v="urn:schemas-microsoft-com:vml" Requires="v">
                <p:oleObj spid="_x0000_s147706" name="Graphique" r:id="rId6" imgW="4667136" imgH="2524285" progId="Excel.Chart.8">
                  <p:embed/>
                </p:oleObj>
              </mc:Choice>
              <mc:Fallback>
                <p:oleObj name="Graphique" r:id="rId6" imgW="4667136" imgH="2524285" progId="Excel.Chart.8">
                  <p:embed/>
                  <p:pic>
                    <p:nvPicPr>
                      <p:cNvPr id="42"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3848150"/>
                        <a:ext cx="3883025" cy="209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5" name="Object 5">
            <a:extLst>
              <a:ext uri="{FF2B5EF4-FFF2-40B4-BE49-F238E27FC236}">
                <a16:creationId xmlns:a16="http://schemas.microsoft.com/office/drawing/2014/main" id="{5D95C7A5-BD20-A841-BD8C-22E7CFE82F4E}"/>
              </a:ext>
            </a:extLst>
          </p:cNvPr>
          <p:cNvGraphicFramePr>
            <a:graphicFrameLocks noChangeAspect="1"/>
          </p:cNvGraphicFramePr>
          <p:nvPr>
            <p:extLst>
              <p:ext uri="{D42A27DB-BD31-4B8C-83A1-F6EECF244321}">
                <p14:modId xmlns:p14="http://schemas.microsoft.com/office/powerpoint/2010/main" val="796277779"/>
              </p:ext>
            </p:extLst>
          </p:nvPr>
        </p:nvGraphicFramePr>
        <p:xfrm>
          <a:off x="4756150" y="765225"/>
          <a:ext cx="3841750" cy="2230438"/>
        </p:xfrm>
        <a:graphic>
          <a:graphicData uri="http://schemas.openxmlformats.org/presentationml/2006/ole">
            <mc:AlternateContent xmlns:mc="http://schemas.openxmlformats.org/markup-compatibility/2006">
              <mc:Choice xmlns:v="urn:schemas-microsoft-com:vml" Requires="v">
                <p:oleObj spid="_x0000_s147707" name="Graphique" r:id="rId8" imgW="4667136" imgH="2524285" progId="Excel.Chart.8">
                  <p:embed/>
                </p:oleObj>
              </mc:Choice>
              <mc:Fallback>
                <p:oleObj name="Graphique" r:id="rId8" imgW="4667136" imgH="2524285" progId="Excel.Chart.8">
                  <p:embed/>
                  <p:pic>
                    <p:nvPicPr>
                      <p:cNvPr id="43"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56150" y="765225"/>
                        <a:ext cx="3841750" cy="223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6" name="Object 6">
            <a:extLst>
              <a:ext uri="{FF2B5EF4-FFF2-40B4-BE49-F238E27FC236}">
                <a16:creationId xmlns:a16="http://schemas.microsoft.com/office/drawing/2014/main" id="{9C540207-ABC4-4B4C-B5D9-C7A754A7F910}"/>
              </a:ext>
            </a:extLst>
          </p:cNvPr>
          <p:cNvGraphicFramePr>
            <a:graphicFrameLocks noChangeAspect="1"/>
          </p:cNvGraphicFramePr>
          <p:nvPr>
            <p:extLst>
              <p:ext uri="{D42A27DB-BD31-4B8C-83A1-F6EECF244321}">
                <p14:modId xmlns:p14="http://schemas.microsoft.com/office/powerpoint/2010/main" val="2798302689"/>
              </p:ext>
            </p:extLst>
          </p:nvPr>
        </p:nvGraphicFramePr>
        <p:xfrm>
          <a:off x="4718050" y="3883075"/>
          <a:ext cx="3808413" cy="2058988"/>
        </p:xfrm>
        <a:graphic>
          <a:graphicData uri="http://schemas.openxmlformats.org/presentationml/2006/ole">
            <mc:AlternateContent xmlns:mc="http://schemas.openxmlformats.org/markup-compatibility/2006">
              <mc:Choice xmlns:v="urn:schemas-microsoft-com:vml" Requires="v">
                <p:oleObj spid="_x0000_s147708" name="Graphique" r:id="rId10" imgW="4667136" imgH="2524285" progId="Excel.Chart.8">
                  <p:embed/>
                </p:oleObj>
              </mc:Choice>
              <mc:Fallback>
                <p:oleObj name="Graphique" r:id="rId10" imgW="4667136" imgH="2524285" progId="Excel.Chart.8">
                  <p:embed/>
                  <p:pic>
                    <p:nvPicPr>
                      <p:cNvPr id="44"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8050" y="3883075"/>
                        <a:ext cx="3808413" cy="205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7" name="Text Box 7">
            <a:extLst>
              <a:ext uri="{FF2B5EF4-FFF2-40B4-BE49-F238E27FC236}">
                <a16:creationId xmlns:a16="http://schemas.microsoft.com/office/drawing/2014/main" id="{7593538E-F3B3-144E-A4B5-B0DFA3DF0449}"/>
              </a:ext>
            </a:extLst>
          </p:cNvPr>
          <p:cNvSpPr txBox="1">
            <a:spLocks noChangeArrowheads="1"/>
          </p:cNvSpPr>
          <p:nvPr/>
        </p:nvSpPr>
        <p:spPr bwMode="auto">
          <a:xfrm>
            <a:off x="2462213" y="2876600"/>
            <a:ext cx="1728787"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FontTx/>
              <a:buNone/>
            </a:pPr>
            <a:r>
              <a:rPr lang="en-US" altLang="en-US" sz="1400" dirty="0">
                <a:solidFill>
                  <a:srgbClr val="000000"/>
                </a:solidFill>
                <a:cs typeface="Arial" panose="020B0604020202020204" pitchFamily="34" charset="0"/>
              </a:rPr>
              <a:t>D</a:t>
            </a:r>
            <a:r>
              <a:rPr lang="en-US" altLang="en-US" sz="1400" dirty="0">
                <a:solidFill>
                  <a:srgbClr val="000000"/>
                </a:solidFill>
                <a:effectLst/>
                <a:cs typeface="Arial" panose="020B0604020202020204" pitchFamily="34" charset="0"/>
              </a:rPr>
              <a:t>ay</a:t>
            </a:r>
          </a:p>
        </p:txBody>
      </p:sp>
      <p:sp>
        <p:nvSpPr>
          <p:cNvPr id="8" name="Text Box 8">
            <a:extLst>
              <a:ext uri="{FF2B5EF4-FFF2-40B4-BE49-F238E27FC236}">
                <a16:creationId xmlns:a16="http://schemas.microsoft.com/office/drawing/2014/main" id="{A7C0A8BA-8DBA-164C-A340-02E3D048B0E1}"/>
              </a:ext>
            </a:extLst>
          </p:cNvPr>
          <p:cNvSpPr txBox="1">
            <a:spLocks noChangeArrowheads="1"/>
          </p:cNvSpPr>
          <p:nvPr/>
        </p:nvSpPr>
        <p:spPr bwMode="auto">
          <a:xfrm rot="16200000">
            <a:off x="0" y="1657400"/>
            <a:ext cx="1008063"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FontTx/>
              <a:buNone/>
            </a:pPr>
            <a:r>
              <a:rPr lang="en-US" altLang="en-US" sz="1400" dirty="0">
                <a:solidFill>
                  <a:srgbClr val="000000"/>
                </a:solidFill>
                <a:effectLst/>
                <a:cs typeface="Arial" panose="020B0604020202020204" pitchFamily="34" charset="0"/>
              </a:rPr>
              <a:t>cases</a:t>
            </a:r>
          </a:p>
        </p:txBody>
      </p:sp>
      <p:sp>
        <p:nvSpPr>
          <p:cNvPr id="9" name="Text Box 9">
            <a:extLst>
              <a:ext uri="{FF2B5EF4-FFF2-40B4-BE49-F238E27FC236}">
                <a16:creationId xmlns:a16="http://schemas.microsoft.com/office/drawing/2014/main" id="{2891F74A-23BA-0A47-98F0-66C2173C39CF}"/>
              </a:ext>
            </a:extLst>
          </p:cNvPr>
          <p:cNvSpPr txBox="1">
            <a:spLocks noChangeArrowheads="1"/>
          </p:cNvSpPr>
          <p:nvPr/>
        </p:nvSpPr>
        <p:spPr bwMode="auto">
          <a:xfrm rot="16200000">
            <a:off x="-222250" y="4629200"/>
            <a:ext cx="15113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FontTx/>
              <a:buNone/>
            </a:pPr>
            <a:r>
              <a:rPr lang="en-US" altLang="en-US" sz="1400" dirty="0">
                <a:solidFill>
                  <a:srgbClr val="000000"/>
                </a:solidFill>
                <a:effectLst/>
                <a:cs typeface="Arial" panose="020B0604020202020204" pitchFamily="34" charset="0"/>
              </a:rPr>
              <a:t>cases</a:t>
            </a:r>
          </a:p>
        </p:txBody>
      </p:sp>
      <p:sp>
        <p:nvSpPr>
          <p:cNvPr id="10" name="Text Box 10">
            <a:extLst>
              <a:ext uri="{FF2B5EF4-FFF2-40B4-BE49-F238E27FC236}">
                <a16:creationId xmlns:a16="http://schemas.microsoft.com/office/drawing/2014/main" id="{983B9831-1BDD-A44B-A701-E375E736D92F}"/>
              </a:ext>
            </a:extLst>
          </p:cNvPr>
          <p:cNvSpPr txBox="1">
            <a:spLocks noChangeArrowheads="1"/>
          </p:cNvSpPr>
          <p:nvPr/>
        </p:nvSpPr>
        <p:spPr bwMode="auto">
          <a:xfrm rot="16200000">
            <a:off x="4142581" y="4553000"/>
            <a:ext cx="1150938"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FontTx/>
              <a:buNone/>
            </a:pPr>
            <a:r>
              <a:rPr lang="en-US" altLang="en-US" sz="1400" dirty="0">
                <a:solidFill>
                  <a:srgbClr val="000000"/>
                </a:solidFill>
                <a:effectLst/>
                <a:cs typeface="Arial" panose="020B0604020202020204" pitchFamily="34" charset="0"/>
              </a:rPr>
              <a:t>cases</a:t>
            </a:r>
          </a:p>
        </p:txBody>
      </p:sp>
      <p:sp>
        <p:nvSpPr>
          <p:cNvPr id="11" name="Text Box 11">
            <a:extLst>
              <a:ext uri="{FF2B5EF4-FFF2-40B4-BE49-F238E27FC236}">
                <a16:creationId xmlns:a16="http://schemas.microsoft.com/office/drawing/2014/main" id="{E0A7B788-213C-8A48-A0BF-7707C5111B4F}"/>
              </a:ext>
            </a:extLst>
          </p:cNvPr>
          <p:cNvSpPr txBox="1">
            <a:spLocks noChangeArrowheads="1"/>
          </p:cNvSpPr>
          <p:nvPr/>
        </p:nvSpPr>
        <p:spPr bwMode="auto">
          <a:xfrm rot="16200000">
            <a:off x="4224338" y="1581200"/>
            <a:ext cx="11525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FontTx/>
              <a:buNone/>
            </a:pPr>
            <a:r>
              <a:rPr lang="en-US" altLang="en-US" sz="1400" dirty="0">
                <a:solidFill>
                  <a:srgbClr val="000000"/>
                </a:solidFill>
                <a:effectLst/>
                <a:cs typeface="Arial" panose="020B0604020202020204" pitchFamily="34" charset="0"/>
              </a:rPr>
              <a:t>cases</a:t>
            </a:r>
          </a:p>
        </p:txBody>
      </p:sp>
      <p:sp>
        <p:nvSpPr>
          <p:cNvPr id="12" name="Text Box 12">
            <a:extLst>
              <a:ext uri="{FF2B5EF4-FFF2-40B4-BE49-F238E27FC236}">
                <a16:creationId xmlns:a16="http://schemas.microsoft.com/office/drawing/2014/main" id="{EA2381EA-13A1-C041-AC08-4E6E185A581A}"/>
              </a:ext>
            </a:extLst>
          </p:cNvPr>
          <p:cNvSpPr txBox="1">
            <a:spLocks noChangeArrowheads="1"/>
          </p:cNvSpPr>
          <p:nvPr/>
        </p:nvSpPr>
        <p:spPr bwMode="auto">
          <a:xfrm>
            <a:off x="6569075" y="2876600"/>
            <a:ext cx="15843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FontTx/>
              <a:buNone/>
            </a:pPr>
            <a:r>
              <a:rPr lang="en-US" altLang="en-US" sz="1400" dirty="0">
                <a:solidFill>
                  <a:srgbClr val="000000"/>
                </a:solidFill>
                <a:cs typeface="Arial" panose="020B0604020202020204" pitchFamily="34" charset="0"/>
              </a:rPr>
              <a:t>D</a:t>
            </a:r>
            <a:r>
              <a:rPr lang="en-US" altLang="en-US" sz="1400" dirty="0">
                <a:solidFill>
                  <a:srgbClr val="000000"/>
                </a:solidFill>
                <a:effectLst/>
                <a:cs typeface="Arial" panose="020B0604020202020204" pitchFamily="34" charset="0"/>
              </a:rPr>
              <a:t>ay</a:t>
            </a:r>
          </a:p>
        </p:txBody>
      </p:sp>
      <p:sp>
        <p:nvSpPr>
          <p:cNvPr id="13" name="Text Box 13">
            <a:extLst>
              <a:ext uri="{FF2B5EF4-FFF2-40B4-BE49-F238E27FC236}">
                <a16:creationId xmlns:a16="http://schemas.microsoft.com/office/drawing/2014/main" id="{EF3ED43B-54B9-DD4E-BE2B-3F6186A73EA1}"/>
              </a:ext>
            </a:extLst>
          </p:cNvPr>
          <p:cNvSpPr txBox="1">
            <a:spLocks noChangeArrowheads="1"/>
          </p:cNvSpPr>
          <p:nvPr/>
        </p:nvSpPr>
        <p:spPr bwMode="auto">
          <a:xfrm>
            <a:off x="6302375" y="5753150"/>
            <a:ext cx="100647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FontTx/>
              <a:buNone/>
            </a:pPr>
            <a:r>
              <a:rPr lang="en-US" altLang="en-US" sz="1400" b="1" dirty="0">
                <a:solidFill>
                  <a:srgbClr val="000000"/>
                </a:solidFill>
                <a:cs typeface="Arial" panose="020B0604020202020204" pitchFamily="34" charset="0"/>
              </a:rPr>
              <a:t>W</a:t>
            </a:r>
            <a:r>
              <a:rPr lang="en-US" altLang="en-US" sz="1400" b="1" dirty="0">
                <a:solidFill>
                  <a:srgbClr val="000000"/>
                </a:solidFill>
                <a:effectLst/>
                <a:cs typeface="Arial" panose="020B0604020202020204" pitchFamily="34" charset="0"/>
              </a:rPr>
              <a:t>eek</a:t>
            </a:r>
          </a:p>
        </p:txBody>
      </p:sp>
      <p:sp>
        <p:nvSpPr>
          <p:cNvPr id="14" name="Text Box 14">
            <a:extLst>
              <a:ext uri="{FF2B5EF4-FFF2-40B4-BE49-F238E27FC236}">
                <a16:creationId xmlns:a16="http://schemas.microsoft.com/office/drawing/2014/main" id="{839B1B48-0C97-FE47-B253-4D0C3D18D755}"/>
              </a:ext>
            </a:extLst>
          </p:cNvPr>
          <p:cNvSpPr txBox="1">
            <a:spLocks noChangeArrowheads="1"/>
          </p:cNvSpPr>
          <p:nvPr/>
        </p:nvSpPr>
        <p:spPr bwMode="auto">
          <a:xfrm>
            <a:off x="2268538" y="5829350"/>
            <a:ext cx="19431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FontTx/>
              <a:buNone/>
            </a:pPr>
            <a:r>
              <a:rPr lang="en-US" altLang="en-US" sz="1400" dirty="0">
                <a:solidFill>
                  <a:srgbClr val="000000"/>
                </a:solidFill>
                <a:cs typeface="Arial" panose="020B0604020202020204" pitchFamily="34" charset="0"/>
              </a:rPr>
              <a:t>D</a:t>
            </a:r>
            <a:r>
              <a:rPr lang="en-US" altLang="en-US" sz="1400" dirty="0">
                <a:solidFill>
                  <a:srgbClr val="000000"/>
                </a:solidFill>
                <a:effectLst/>
                <a:cs typeface="Arial" panose="020B0604020202020204" pitchFamily="34" charset="0"/>
              </a:rPr>
              <a:t>ay</a:t>
            </a:r>
          </a:p>
        </p:txBody>
      </p:sp>
      <p:sp>
        <p:nvSpPr>
          <p:cNvPr id="15" name="Text Box 15">
            <a:extLst>
              <a:ext uri="{FF2B5EF4-FFF2-40B4-BE49-F238E27FC236}">
                <a16:creationId xmlns:a16="http://schemas.microsoft.com/office/drawing/2014/main" id="{80159986-8772-E74B-9282-CDF548DF7F90}"/>
              </a:ext>
            </a:extLst>
          </p:cNvPr>
          <p:cNvSpPr txBox="1">
            <a:spLocks noChangeArrowheads="1"/>
          </p:cNvSpPr>
          <p:nvPr/>
        </p:nvSpPr>
        <p:spPr bwMode="auto">
          <a:xfrm>
            <a:off x="838201" y="628640"/>
            <a:ext cx="3654424"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FontTx/>
              <a:buNone/>
            </a:pPr>
            <a:r>
              <a:rPr lang="en-US" altLang="en-US" sz="2000" dirty="0">
                <a:cs typeface="Arial" panose="020B0604020202020204" pitchFamily="34" charset="0"/>
              </a:rPr>
              <a:t>P</a:t>
            </a:r>
            <a:r>
              <a:rPr lang="en-US" altLang="en-US" sz="2000" dirty="0">
                <a:effectLst/>
                <a:cs typeface="Arial" panose="020B0604020202020204" pitchFamily="34" charset="0"/>
              </a:rPr>
              <a:t>oint source (single exposure)</a:t>
            </a:r>
          </a:p>
        </p:txBody>
      </p:sp>
      <p:sp>
        <p:nvSpPr>
          <p:cNvPr id="16" name="Text Box 16">
            <a:extLst>
              <a:ext uri="{FF2B5EF4-FFF2-40B4-BE49-F238E27FC236}">
                <a16:creationId xmlns:a16="http://schemas.microsoft.com/office/drawing/2014/main" id="{8B802B26-87B7-BD43-9962-8DE621E9D588}"/>
              </a:ext>
            </a:extLst>
          </p:cNvPr>
          <p:cNvSpPr txBox="1">
            <a:spLocks noChangeArrowheads="1"/>
          </p:cNvSpPr>
          <p:nvPr/>
        </p:nvSpPr>
        <p:spPr bwMode="auto">
          <a:xfrm>
            <a:off x="5334000" y="650925"/>
            <a:ext cx="331152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FontTx/>
              <a:buNone/>
            </a:pPr>
            <a:r>
              <a:rPr lang="en-US" altLang="en-US" sz="2000" dirty="0">
                <a:cs typeface="Arial" panose="020B0604020202020204" pitchFamily="34" charset="0"/>
              </a:rPr>
              <a:t>Continuing common source</a:t>
            </a:r>
            <a:endParaRPr lang="en-US" altLang="en-US" sz="2000" dirty="0">
              <a:effectLst/>
              <a:cs typeface="Arial" panose="020B0604020202020204" pitchFamily="34" charset="0"/>
            </a:endParaRPr>
          </a:p>
        </p:txBody>
      </p:sp>
      <p:sp>
        <p:nvSpPr>
          <p:cNvPr id="17" name="Text Box 17">
            <a:extLst>
              <a:ext uri="{FF2B5EF4-FFF2-40B4-BE49-F238E27FC236}">
                <a16:creationId xmlns:a16="http://schemas.microsoft.com/office/drawing/2014/main" id="{89A4AEA3-4473-B447-9EAD-6C880896DD81}"/>
              </a:ext>
            </a:extLst>
          </p:cNvPr>
          <p:cNvSpPr txBox="1">
            <a:spLocks noChangeArrowheads="1"/>
          </p:cNvSpPr>
          <p:nvPr/>
        </p:nvSpPr>
        <p:spPr bwMode="auto">
          <a:xfrm>
            <a:off x="962025" y="3502075"/>
            <a:ext cx="33813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a:spcBef>
                <a:spcPct val="50000"/>
              </a:spcBef>
              <a:buClrTx/>
              <a:buFontTx/>
              <a:buNone/>
            </a:pPr>
            <a:r>
              <a:rPr lang="en-US" altLang="en-US" sz="2000" dirty="0">
                <a:effectLst/>
                <a:cs typeface="Arial" panose="020B0604020202020204" pitchFamily="34" charset="0"/>
              </a:rPr>
              <a:t>Intermittent source</a:t>
            </a:r>
          </a:p>
        </p:txBody>
      </p:sp>
      <p:sp>
        <p:nvSpPr>
          <p:cNvPr id="18" name="Text Box 18">
            <a:extLst>
              <a:ext uri="{FF2B5EF4-FFF2-40B4-BE49-F238E27FC236}">
                <a16:creationId xmlns:a16="http://schemas.microsoft.com/office/drawing/2014/main" id="{789FB566-CD80-B747-B84C-F25B023F0B95}"/>
              </a:ext>
            </a:extLst>
          </p:cNvPr>
          <p:cNvSpPr txBox="1">
            <a:spLocks noChangeArrowheads="1"/>
          </p:cNvSpPr>
          <p:nvPr/>
        </p:nvSpPr>
        <p:spPr bwMode="auto">
          <a:xfrm>
            <a:off x="5438775" y="3502075"/>
            <a:ext cx="30956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spcBef>
                <a:spcPct val="50000"/>
              </a:spcBef>
              <a:buClrTx/>
              <a:buFontTx/>
              <a:buNone/>
            </a:pPr>
            <a:r>
              <a:rPr lang="en-US" altLang="en-US" sz="2000" dirty="0">
                <a:effectLst/>
              </a:rPr>
              <a:t>Propagated</a:t>
            </a:r>
            <a:r>
              <a:rPr lang="en-US" altLang="en-US" sz="2000" dirty="0">
                <a:effectLst/>
                <a:cs typeface="Arial" panose="020B0604020202020204" pitchFamily="34" charset="0"/>
              </a:rPr>
              <a:t> spread</a:t>
            </a:r>
          </a:p>
        </p:txBody>
      </p:sp>
    </p:spTree>
    <p:extLst>
      <p:ext uri="{BB962C8B-B14F-4D97-AF65-F5344CB8AC3E}">
        <p14:creationId xmlns:p14="http://schemas.microsoft.com/office/powerpoint/2010/main" val="984559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C7A7E46-432C-554F-9F4C-C2EC81CCDD32}"/>
              </a:ext>
            </a:extLst>
          </p:cNvPr>
          <p:cNvSpPr txBox="1">
            <a:spLocks/>
          </p:cNvSpPr>
          <p:nvPr/>
        </p:nvSpPr>
        <p:spPr>
          <a:xfrm>
            <a:off x="356616" y="1277072"/>
            <a:ext cx="8403336" cy="5032248"/>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Tx/>
              <a:buNone/>
            </a:pPr>
            <a:r>
              <a:rPr lang="en-US" altLang="en-US" sz="2800" dirty="0"/>
              <a:t>The occurrence of more cases of a disease than expected for a particular place and time</a:t>
            </a:r>
          </a:p>
          <a:p>
            <a:pPr eaLnBrk="1" hangingPunct="1">
              <a:buFont typeface="Arial" charset="0"/>
              <a:buNone/>
            </a:pPr>
            <a:endParaRPr lang="en-US" altLang="en-US" sz="2800" dirty="0"/>
          </a:p>
        </p:txBody>
      </p:sp>
      <p:sp>
        <p:nvSpPr>
          <p:cNvPr id="3" name="Rectangle 2">
            <a:extLst>
              <a:ext uri="{FF2B5EF4-FFF2-40B4-BE49-F238E27FC236}">
                <a16:creationId xmlns:a16="http://schemas.microsoft.com/office/drawing/2014/main" id="{8513163F-371A-1A4D-A4A2-E67EB1CB6383}"/>
              </a:ext>
            </a:extLst>
          </p:cNvPr>
          <p:cNvSpPr txBox="1">
            <a:spLocks noChangeArrowheads="1"/>
          </p:cNvSpPr>
          <p:nvPr/>
        </p:nvSpPr>
        <p:spPr>
          <a:xfrm>
            <a:off x="384048" y="497232"/>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1. What is an outbreak?</a:t>
            </a:r>
            <a:endParaRPr lang="en-US" altLang="en-US" sz="3600" b="1" i="1" dirty="0">
              <a:solidFill>
                <a:srgbClr val="002060"/>
              </a:solidFill>
            </a:endParaRPr>
          </a:p>
        </p:txBody>
      </p:sp>
      <p:sp>
        <p:nvSpPr>
          <p:cNvPr id="4" name="Line 3">
            <a:extLst>
              <a:ext uri="{FF2B5EF4-FFF2-40B4-BE49-F238E27FC236}">
                <a16:creationId xmlns:a16="http://schemas.microsoft.com/office/drawing/2014/main" id="{820D3CEF-23A1-8143-8333-93F9DDB3B9CE}"/>
              </a:ext>
            </a:extLst>
          </p:cNvPr>
          <p:cNvSpPr>
            <a:spLocks noChangeShapeType="1"/>
          </p:cNvSpPr>
          <p:nvPr/>
        </p:nvSpPr>
        <p:spPr bwMode="auto">
          <a:xfrm>
            <a:off x="1905000" y="2380365"/>
            <a:ext cx="0" cy="32067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5" name="Line 4">
            <a:extLst>
              <a:ext uri="{FF2B5EF4-FFF2-40B4-BE49-F238E27FC236}">
                <a16:creationId xmlns:a16="http://schemas.microsoft.com/office/drawing/2014/main" id="{5A322E5B-C2B7-BA43-AD5A-C8178B2A2055}"/>
              </a:ext>
            </a:extLst>
          </p:cNvPr>
          <p:cNvSpPr>
            <a:spLocks noChangeShapeType="1"/>
          </p:cNvSpPr>
          <p:nvPr/>
        </p:nvSpPr>
        <p:spPr bwMode="auto">
          <a:xfrm>
            <a:off x="1905000" y="5587367"/>
            <a:ext cx="5562600" cy="133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6" name="Freeform 5">
            <a:extLst>
              <a:ext uri="{FF2B5EF4-FFF2-40B4-BE49-F238E27FC236}">
                <a16:creationId xmlns:a16="http://schemas.microsoft.com/office/drawing/2014/main" id="{EB16E0EF-0153-5F43-8FDA-18F2C10766BD}"/>
              </a:ext>
            </a:extLst>
          </p:cNvPr>
          <p:cNvSpPr>
            <a:spLocks/>
          </p:cNvSpPr>
          <p:nvPr/>
        </p:nvSpPr>
        <p:spPr bwMode="auto">
          <a:xfrm>
            <a:off x="2209800" y="2380365"/>
            <a:ext cx="5105400" cy="3206750"/>
          </a:xfrm>
          <a:custGeom>
            <a:avLst/>
            <a:gdLst>
              <a:gd name="T0" fmla="*/ 0 w 3216"/>
              <a:gd name="T1" fmla="*/ 2147483647 h 1832"/>
              <a:gd name="T2" fmla="*/ 2147483647 w 3216"/>
              <a:gd name="T3" fmla="*/ 2147483647 h 1832"/>
              <a:gd name="T4" fmla="*/ 2147483647 w 3216"/>
              <a:gd name="T5" fmla="*/ 2147483647 h 1832"/>
              <a:gd name="T6" fmla="*/ 2147483647 w 3216"/>
              <a:gd name="T7" fmla="*/ 2147483647 h 1832"/>
              <a:gd name="T8" fmla="*/ 2147483647 w 3216"/>
              <a:gd name="T9" fmla="*/ 2147483647 h 1832"/>
              <a:gd name="T10" fmla="*/ 2147483647 w 3216"/>
              <a:gd name="T11" fmla="*/ 2147483647 h 1832"/>
              <a:gd name="T12" fmla="*/ 2147483647 w 3216"/>
              <a:gd name="T13" fmla="*/ 2147483647 h 1832"/>
              <a:gd name="T14" fmla="*/ 2147483647 w 3216"/>
              <a:gd name="T15" fmla="*/ 2147483647 h 1832"/>
              <a:gd name="T16" fmla="*/ 2147483647 w 3216"/>
              <a:gd name="T17" fmla="*/ 2147483647 h 1832"/>
              <a:gd name="T18" fmla="*/ 2147483647 w 3216"/>
              <a:gd name="T19" fmla="*/ 2147483647 h 1832"/>
              <a:gd name="T20" fmla="*/ 2147483647 w 3216"/>
              <a:gd name="T21" fmla="*/ 2147483647 h 1832"/>
              <a:gd name="T22" fmla="*/ 2147483647 w 3216"/>
              <a:gd name="T23" fmla="*/ 2147483647 h 1832"/>
              <a:gd name="T24" fmla="*/ 2147483647 w 3216"/>
              <a:gd name="T25" fmla="*/ 2147483647 h 18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16"/>
              <a:gd name="T40" fmla="*/ 0 h 1832"/>
              <a:gd name="T41" fmla="*/ 3216 w 3216"/>
              <a:gd name="T42" fmla="*/ 1832 h 18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16" h="1832">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a:solidFill>
              <a:srgbClr val="0066CC"/>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dirty="0"/>
          </a:p>
        </p:txBody>
      </p:sp>
      <p:sp>
        <p:nvSpPr>
          <p:cNvPr id="7" name="Text Box 6">
            <a:extLst>
              <a:ext uri="{FF2B5EF4-FFF2-40B4-BE49-F238E27FC236}">
                <a16:creationId xmlns:a16="http://schemas.microsoft.com/office/drawing/2014/main" id="{E72FC850-5DDB-AF4F-BCEE-B5F5FBE7C8B0}"/>
              </a:ext>
            </a:extLst>
          </p:cNvPr>
          <p:cNvSpPr txBox="1">
            <a:spLocks noChangeArrowheads="1"/>
          </p:cNvSpPr>
          <p:nvPr/>
        </p:nvSpPr>
        <p:spPr bwMode="auto">
          <a:xfrm>
            <a:off x="1905000" y="4361565"/>
            <a:ext cx="30099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50000"/>
              </a:spcBef>
              <a:buClrTx/>
              <a:buFontTx/>
              <a:buNone/>
            </a:pPr>
            <a:r>
              <a:rPr lang="en-US" altLang="en-US" sz="1800" b="1" dirty="0"/>
              <a:t>“Usual”, “Expected”</a:t>
            </a:r>
          </a:p>
        </p:txBody>
      </p:sp>
      <p:sp>
        <p:nvSpPr>
          <p:cNvPr id="8" name="Text Box 8">
            <a:extLst>
              <a:ext uri="{FF2B5EF4-FFF2-40B4-BE49-F238E27FC236}">
                <a16:creationId xmlns:a16="http://schemas.microsoft.com/office/drawing/2014/main" id="{377A9492-9BD7-F942-BD64-E46260F3371F}"/>
              </a:ext>
            </a:extLst>
          </p:cNvPr>
          <p:cNvSpPr txBox="1">
            <a:spLocks noChangeArrowheads="1"/>
          </p:cNvSpPr>
          <p:nvPr/>
        </p:nvSpPr>
        <p:spPr bwMode="auto">
          <a:xfrm rot="-5400000">
            <a:off x="-91632" y="3597110"/>
            <a:ext cx="3143951"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FontTx/>
              <a:buNone/>
            </a:pPr>
            <a:r>
              <a:rPr lang="en-US" altLang="en-US" sz="1800" b="1" dirty="0"/>
              <a:t>No. Cases of a Disease</a:t>
            </a:r>
          </a:p>
        </p:txBody>
      </p:sp>
      <p:sp>
        <p:nvSpPr>
          <p:cNvPr id="9" name="Text Box 9">
            <a:extLst>
              <a:ext uri="{FF2B5EF4-FFF2-40B4-BE49-F238E27FC236}">
                <a16:creationId xmlns:a16="http://schemas.microsoft.com/office/drawing/2014/main" id="{EF57C443-E2BC-834C-99EB-FA58E5714E34}"/>
              </a:ext>
            </a:extLst>
          </p:cNvPr>
          <p:cNvSpPr txBox="1">
            <a:spLocks noChangeArrowheads="1"/>
          </p:cNvSpPr>
          <p:nvPr/>
        </p:nvSpPr>
        <p:spPr bwMode="auto">
          <a:xfrm>
            <a:off x="1981200" y="5663315"/>
            <a:ext cx="990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FontTx/>
              <a:buNone/>
            </a:pPr>
            <a:r>
              <a:rPr lang="en-US" altLang="en-US" sz="1800" b="1" dirty="0"/>
              <a:t>Time</a:t>
            </a:r>
          </a:p>
        </p:txBody>
      </p:sp>
      <p:sp>
        <p:nvSpPr>
          <p:cNvPr id="10" name="Line 10">
            <a:extLst>
              <a:ext uri="{FF2B5EF4-FFF2-40B4-BE49-F238E27FC236}">
                <a16:creationId xmlns:a16="http://schemas.microsoft.com/office/drawing/2014/main" id="{D0341A85-E79A-984B-A17E-F90FC169ABB4}"/>
              </a:ext>
            </a:extLst>
          </p:cNvPr>
          <p:cNvSpPr>
            <a:spLocks noChangeShapeType="1"/>
          </p:cNvSpPr>
          <p:nvPr/>
        </p:nvSpPr>
        <p:spPr bwMode="auto">
          <a:xfrm>
            <a:off x="2819400" y="5888740"/>
            <a:ext cx="3886200" cy="0"/>
          </a:xfrm>
          <a:prstGeom prst="line">
            <a:avLst/>
          </a:prstGeom>
          <a:noFill/>
          <a:ln w="3175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11" name="Left Brace 10">
            <a:extLst>
              <a:ext uri="{FF2B5EF4-FFF2-40B4-BE49-F238E27FC236}">
                <a16:creationId xmlns:a16="http://schemas.microsoft.com/office/drawing/2014/main" id="{00F5F923-3B61-5D4A-B428-2F1CCAF816E3}"/>
              </a:ext>
            </a:extLst>
          </p:cNvPr>
          <p:cNvSpPr/>
          <p:nvPr/>
        </p:nvSpPr>
        <p:spPr>
          <a:xfrm>
            <a:off x="5105400" y="2456565"/>
            <a:ext cx="457207" cy="243840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1000" dirty="0">
              <a:solidFill>
                <a:schemeClr val="tx1"/>
              </a:solidFill>
            </a:endParaRPr>
          </a:p>
        </p:txBody>
      </p:sp>
      <p:sp>
        <p:nvSpPr>
          <p:cNvPr id="12" name="Text Box 6">
            <a:extLst>
              <a:ext uri="{FF2B5EF4-FFF2-40B4-BE49-F238E27FC236}">
                <a16:creationId xmlns:a16="http://schemas.microsoft.com/office/drawing/2014/main" id="{AEB8347F-AD25-F240-94DC-48144BBE2449}"/>
              </a:ext>
            </a:extLst>
          </p:cNvPr>
          <p:cNvSpPr txBox="1">
            <a:spLocks noChangeArrowheads="1"/>
          </p:cNvSpPr>
          <p:nvPr/>
        </p:nvSpPr>
        <p:spPr bwMode="auto">
          <a:xfrm>
            <a:off x="2324100" y="3142365"/>
            <a:ext cx="300990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ts val="0"/>
              </a:spcBef>
              <a:buClrTx/>
              <a:buFontTx/>
              <a:buNone/>
            </a:pPr>
            <a:r>
              <a:rPr lang="en-US" altLang="en-US" sz="1800" b="1" dirty="0"/>
              <a:t>“More than expected”</a:t>
            </a:r>
          </a:p>
          <a:p>
            <a:pPr algn="ctr">
              <a:spcBef>
                <a:spcPts val="0"/>
              </a:spcBef>
              <a:buClrTx/>
              <a:buFontTx/>
              <a:buNone/>
            </a:pPr>
            <a:r>
              <a:rPr lang="en-US" altLang="en-US" sz="1800" b="1" dirty="0"/>
              <a:t>= “Outbreak”</a:t>
            </a:r>
          </a:p>
        </p:txBody>
      </p:sp>
    </p:spTree>
    <p:extLst>
      <p:ext uri="{BB962C8B-B14F-4D97-AF65-F5344CB8AC3E}">
        <p14:creationId xmlns:p14="http://schemas.microsoft.com/office/powerpoint/2010/main" val="23492712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D98BFC3-1E14-5D43-ADF4-C0F53D046E14}"/>
              </a:ext>
            </a:extLst>
          </p:cNvPr>
          <p:cNvSpPr txBox="1">
            <a:spLocks/>
          </p:cNvSpPr>
          <p:nvPr/>
        </p:nvSpPr>
        <p:spPr>
          <a:xfrm>
            <a:off x="384048" y="425224"/>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sz="3600" b="1" dirty="0">
                <a:solidFill>
                  <a:srgbClr val="002060"/>
                </a:solidFill>
              </a:rPr>
              <a:t>4. Place</a:t>
            </a:r>
          </a:p>
        </p:txBody>
      </p:sp>
      <p:pic>
        <p:nvPicPr>
          <p:cNvPr id="3" name="Picture 2">
            <a:extLst>
              <a:ext uri="{FF2B5EF4-FFF2-40B4-BE49-F238E27FC236}">
                <a16:creationId xmlns:a16="http://schemas.microsoft.com/office/drawing/2014/main" id="{91B729C5-26B5-BA4D-9C11-A04914180259}"/>
              </a:ext>
            </a:extLst>
          </p:cNvPr>
          <p:cNvPicPr>
            <a:picLocks noChangeAspect="1"/>
          </p:cNvPicPr>
          <p:nvPr/>
        </p:nvPicPr>
        <p:blipFill>
          <a:blip r:embed="rId3"/>
          <a:stretch>
            <a:fillRect/>
          </a:stretch>
        </p:blipFill>
        <p:spPr>
          <a:xfrm>
            <a:off x="4860032" y="1479748"/>
            <a:ext cx="3909064" cy="3315356"/>
          </a:xfrm>
          <a:prstGeom prst="rect">
            <a:avLst/>
          </a:prstGeom>
          <a:ln>
            <a:solidFill>
              <a:schemeClr val="tx1"/>
            </a:solidFill>
          </a:ln>
        </p:spPr>
      </p:pic>
      <p:sp>
        <p:nvSpPr>
          <p:cNvPr id="4" name="TextBox 3">
            <a:extLst>
              <a:ext uri="{FF2B5EF4-FFF2-40B4-BE49-F238E27FC236}">
                <a16:creationId xmlns:a16="http://schemas.microsoft.com/office/drawing/2014/main" id="{CA6F1EF6-F82E-CD4A-98A5-C5B1F476ACE9}"/>
              </a:ext>
            </a:extLst>
          </p:cNvPr>
          <p:cNvSpPr txBox="1"/>
          <p:nvPr/>
        </p:nvSpPr>
        <p:spPr>
          <a:xfrm>
            <a:off x="4576572" y="4795103"/>
            <a:ext cx="4413120" cy="584775"/>
          </a:xfrm>
          <a:prstGeom prst="rect">
            <a:avLst/>
          </a:prstGeom>
          <a:noFill/>
        </p:spPr>
        <p:txBody>
          <a:bodyPr wrap="square" rtlCol="0">
            <a:spAutoFit/>
          </a:bodyPr>
          <a:lstStyle/>
          <a:p>
            <a:pPr algn="ctr"/>
            <a:r>
              <a:rPr lang="en-US" sz="1600" dirty="0"/>
              <a:t>Cumulative Number of Ebola Virus Disease Cases by Region, West Africa, 2014-2015 </a:t>
            </a:r>
          </a:p>
        </p:txBody>
      </p:sp>
      <p:sp>
        <p:nvSpPr>
          <p:cNvPr id="5" name="Rectangle 3">
            <a:extLst>
              <a:ext uri="{FF2B5EF4-FFF2-40B4-BE49-F238E27FC236}">
                <a16:creationId xmlns:a16="http://schemas.microsoft.com/office/drawing/2014/main" id="{36FF447F-6F39-634D-A47B-BFE979F2D0C1}"/>
              </a:ext>
            </a:extLst>
          </p:cNvPr>
          <p:cNvSpPr txBox="1">
            <a:spLocks noChangeArrowheads="1"/>
          </p:cNvSpPr>
          <p:nvPr/>
        </p:nvSpPr>
        <p:spPr>
          <a:xfrm>
            <a:off x="356616" y="1371600"/>
            <a:ext cx="4219956" cy="4724400"/>
          </a:xfrm>
          <a:prstGeom prst="rect">
            <a:avLst/>
          </a:prstGeom>
          <a:noFill/>
        </p:spPr>
        <p:txBody>
          <a:bodyPr lIns="90488" tIns="44450" rIns="90488" bIns="4445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ct val="0"/>
              </a:spcBef>
            </a:pPr>
            <a:r>
              <a:rPr lang="en-US" altLang="en-US" dirty="0"/>
              <a:t>Ideally: where were the cases infected?</a:t>
            </a:r>
          </a:p>
          <a:p>
            <a:pPr>
              <a:lnSpc>
                <a:spcPct val="90000"/>
              </a:lnSpc>
              <a:spcBef>
                <a:spcPct val="0"/>
              </a:spcBef>
            </a:pPr>
            <a:endParaRPr lang="en-US" altLang="en-US" dirty="0"/>
          </a:p>
          <a:p>
            <a:pPr>
              <a:lnSpc>
                <a:spcPct val="90000"/>
              </a:lnSpc>
              <a:spcBef>
                <a:spcPct val="0"/>
              </a:spcBef>
              <a:spcAft>
                <a:spcPct val="30000"/>
              </a:spcAft>
            </a:pPr>
            <a:r>
              <a:rPr lang="en-US" altLang="en-US" dirty="0"/>
              <a:t>More commonly: where do the cases live, work?</a:t>
            </a:r>
          </a:p>
        </p:txBody>
      </p:sp>
    </p:spTree>
    <p:extLst>
      <p:ext uri="{BB962C8B-B14F-4D97-AF65-F5344CB8AC3E}">
        <p14:creationId xmlns:p14="http://schemas.microsoft.com/office/powerpoint/2010/main" val="6895546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6FF447F-6F39-634D-A47B-BFE979F2D0C1}"/>
              </a:ext>
            </a:extLst>
          </p:cNvPr>
          <p:cNvSpPr txBox="1">
            <a:spLocks noChangeArrowheads="1"/>
          </p:cNvSpPr>
          <p:nvPr/>
        </p:nvSpPr>
        <p:spPr>
          <a:xfrm>
            <a:off x="356616" y="1371600"/>
            <a:ext cx="4863456" cy="4724400"/>
          </a:xfrm>
          <a:prstGeom prst="rect">
            <a:avLst/>
          </a:prstGeom>
          <a:noFill/>
        </p:spPr>
        <p:txBody>
          <a:bodyPr lIns="90488" tIns="44450" rIns="90488" bIns="4445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ct val="0"/>
              </a:spcBef>
            </a:pPr>
            <a:r>
              <a:rPr lang="en-US" altLang="en-US" sz="2800" dirty="0"/>
              <a:t>Who was infected?</a:t>
            </a:r>
          </a:p>
          <a:p>
            <a:pPr>
              <a:lnSpc>
                <a:spcPct val="90000"/>
              </a:lnSpc>
              <a:spcBef>
                <a:spcPct val="0"/>
              </a:spcBef>
            </a:pPr>
            <a:r>
              <a:rPr lang="en-US" altLang="en-US" sz="2800" dirty="0"/>
              <a:t>Who is at risk?</a:t>
            </a:r>
          </a:p>
          <a:p>
            <a:pPr>
              <a:lnSpc>
                <a:spcPct val="90000"/>
              </a:lnSpc>
              <a:spcBef>
                <a:spcPct val="0"/>
              </a:spcBef>
            </a:pPr>
            <a:endParaRPr lang="en-US" altLang="en-US" sz="2800" dirty="0"/>
          </a:p>
          <a:p>
            <a:pPr>
              <a:lnSpc>
                <a:spcPct val="90000"/>
              </a:lnSpc>
              <a:spcBef>
                <a:spcPct val="0"/>
              </a:spcBef>
            </a:pPr>
            <a:r>
              <a:rPr lang="en-US" altLang="en-US" sz="2800" dirty="0"/>
              <a:t>Person data is used to measure disease frequency and disease severity</a:t>
            </a:r>
          </a:p>
          <a:p>
            <a:pPr lvl="1">
              <a:lnSpc>
                <a:spcPct val="90000"/>
              </a:lnSpc>
              <a:spcBef>
                <a:spcPct val="0"/>
              </a:spcBef>
            </a:pPr>
            <a:r>
              <a:rPr lang="en-US" altLang="en-US" sz="2400" dirty="0"/>
              <a:t>Numerators (e.g. # cases, # cases who died) </a:t>
            </a:r>
          </a:p>
          <a:p>
            <a:pPr lvl="1">
              <a:lnSpc>
                <a:spcPct val="90000"/>
              </a:lnSpc>
              <a:spcBef>
                <a:spcPct val="0"/>
              </a:spcBef>
            </a:pPr>
            <a:r>
              <a:rPr lang="en-US" altLang="en-US" sz="2400" dirty="0"/>
              <a:t>Denominators (e.g. population size, # people exposed to agent)</a:t>
            </a:r>
          </a:p>
          <a:p>
            <a:pPr>
              <a:lnSpc>
                <a:spcPct val="70000"/>
              </a:lnSpc>
            </a:pPr>
            <a:endParaRPr lang="en-US" altLang="en-US" sz="2800" dirty="0"/>
          </a:p>
        </p:txBody>
      </p:sp>
      <p:sp>
        <p:nvSpPr>
          <p:cNvPr id="3" name="Rectangle 2">
            <a:extLst>
              <a:ext uri="{FF2B5EF4-FFF2-40B4-BE49-F238E27FC236}">
                <a16:creationId xmlns:a16="http://schemas.microsoft.com/office/drawing/2014/main" id="{75FC8BBD-29D2-9D40-8F82-7AA96B5DCE86}"/>
              </a:ext>
            </a:extLst>
          </p:cNvPr>
          <p:cNvSpPr txBox="1">
            <a:spLocks noChangeArrowheads="1"/>
          </p:cNvSpPr>
          <p:nvPr/>
        </p:nvSpPr>
        <p:spPr>
          <a:xfrm>
            <a:off x="1344897" y="497232"/>
            <a:ext cx="6426774" cy="987552"/>
          </a:xfrm>
          <a:prstGeom prst="rect">
            <a:avLst/>
          </a:prstGeom>
          <a:noFill/>
        </p:spPr>
        <p:txBody>
          <a:bodyPr lIns="90488" tIns="44450" rIns="90488" bIns="4445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5. Person</a:t>
            </a:r>
          </a:p>
        </p:txBody>
      </p:sp>
      <p:grpSp>
        <p:nvGrpSpPr>
          <p:cNvPr id="4" name="Group 3"/>
          <p:cNvGrpSpPr/>
          <p:nvPr/>
        </p:nvGrpSpPr>
        <p:grpSpPr>
          <a:xfrm>
            <a:off x="5419367" y="1311357"/>
            <a:ext cx="3500743" cy="1580305"/>
            <a:chOff x="11413156" y="1370715"/>
            <a:chExt cx="3500743" cy="1580305"/>
          </a:xfrm>
        </p:grpSpPr>
        <p:pic>
          <p:nvPicPr>
            <p:cNvPr id="5" name="Picture 4"/>
            <p:cNvPicPr>
              <a:picLocks noChangeAspect="1"/>
            </p:cNvPicPr>
            <p:nvPr/>
          </p:nvPicPr>
          <p:blipFill rotWithShape="1">
            <a:blip r:embed="rId3"/>
            <a:srcRect r="19139"/>
            <a:stretch/>
          </p:blipFill>
          <p:spPr>
            <a:xfrm>
              <a:off x="11413156" y="1370715"/>
              <a:ext cx="2531124" cy="1580305"/>
            </a:xfrm>
            <a:prstGeom prst="rect">
              <a:avLst/>
            </a:prstGeom>
          </p:spPr>
        </p:pic>
        <p:pic>
          <p:nvPicPr>
            <p:cNvPr id="6" name="Picture 5"/>
            <p:cNvPicPr>
              <a:picLocks noChangeAspect="1"/>
            </p:cNvPicPr>
            <p:nvPr/>
          </p:nvPicPr>
          <p:blipFill rotWithShape="1">
            <a:blip r:embed="rId3"/>
            <a:srcRect l="80861" t="38911" r="15378" b="31291"/>
            <a:stretch/>
          </p:blipFill>
          <p:spPr>
            <a:xfrm>
              <a:off x="13872272" y="1700808"/>
              <a:ext cx="144016" cy="576064"/>
            </a:xfrm>
            <a:prstGeom prst="rect">
              <a:avLst/>
            </a:prstGeom>
          </p:spPr>
        </p:pic>
        <p:sp>
          <p:nvSpPr>
            <p:cNvPr id="7" name="TextBox 6"/>
            <p:cNvSpPr txBox="1"/>
            <p:nvPr/>
          </p:nvSpPr>
          <p:spPr>
            <a:xfrm>
              <a:off x="13994120" y="1768089"/>
              <a:ext cx="919779" cy="276999"/>
            </a:xfrm>
            <a:prstGeom prst="rect">
              <a:avLst/>
            </a:prstGeom>
            <a:solidFill>
              <a:schemeClr val="bg1"/>
            </a:solidFill>
            <a:ln>
              <a:solidFill>
                <a:schemeClr val="bg1"/>
              </a:solidFill>
            </a:ln>
          </p:spPr>
          <p:txBody>
            <a:bodyPr wrap="square" rtlCol="0">
              <a:spAutoFit/>
            </a:bodyPr>
            <a:lstStyle/>
            <a:p>
              <a:r>
                <a:rPr lang="en-US" sz="1200" dirty="0"/>
                <a:t>Male</a:t>
              </a:r>
            </a:p>
          </p:txBody>
        </p:sp>
        <p:sp>
          <p:nvSpPr>
            <p:cNvPr id="8" name="TextBox 7"/>
            <p:cNvSpPr txBox="1"/>
            <p:nvPr/>
          </p:nvSpPr>
          <p:spPr>
            <a:xfrm>
              <a:off x="13994120" y="2028723"/>
              <a:ext cx="919779" cy="276999"/>
            </a:xfrm>
            <a:prstGeom prst="rect">
              <a:avLst/>
            </a:prstGeom>
            <a:solidFill>
              <a:schemeClr val="bg1"/>
            </a:solidFill>
            <a:ln>
              <a:solidFill>
                <a:schemeClr val="bg1"/>
              </a:solidFill>
            </a:ln>
          </p:spPr>
          <p:txBody>
            <a:bodyPr wrap="square" rtlCol="0">
              <a:spAutoFit/>
            </a:bodyPr>
            <a:lstStyle/>
            <a:p>
              <a:r>
                <a:rPr lang="en-US" sz="1200" dirty="0"/>
                <a:t>Female</a:t>
              </a:r>
            </a:p>
          </p:txBody>
        </p:sp>
      </p:gr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t="16143" b="11410"/>
          <a:stretch/>
        </p:blipFill>
        <p:spPr>
          <a:xfrm>
            <a:off x="5215239" y="3762360"/>
            <a:ext cx="3928164" cy="2115165"/>
          </a:xfrm>
          <a:prstGeom prst="rect">
            <a:avLst/>
          </a:prstGeom>
        </p:spPr>
      </p:pic>
    </p:spTree>
    <p:extLst>
      <p:ext uri="{BB962C8B-B14F-4D97-AF65-F5344CB8AC3E}">
        <p14:creationId xmlns:p14="http://schemas.microsoft.com/office/powerpoint/2010/main" val="26731706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a:extLst>
              <a:ext uri="{FF2B5EF4-FFF2-40B4-BE49-F238E27FC236}">
                <a16:creationId xmlns:a16="http://schemas.microsoft.com/office/drawing/2014/main" id="{9996C053-4F47-334D-81BA-7C231481179E}"/>
              </a:ext>
            </a:extLst>
          </p:cNvPr>
          <p:cNvGraphicFramePr>
            <a:graphicFrameLocks/>
          </p:cNvGraphicFramePr>
          <p:nvPr>
            <p:extLst>
              <p:ext uri="{D42A27DB-BD31-4B8C-83A1-F6EECF244321}">
                <p14:modId xmlns:p14="http://schemas.microsoft.com/office/powerpoint/2010/main" val="3382355689"/>
              </p:ext>
            </p:extLst>
          </p:nvPr>
        </p:nvGraphicFramePr>
        <p:xfrm>
          <a:off x="467544" y="476672"/>
          <a:ext cx="8402637"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68BF78E8-53D1-4E45-AA61-02A10B9B818A}"/>
              </a:ext>
            </a:extLst>
          </p:cNvPr>
          <p:cNvSpPr txBox="1">
            <a:spLocks/>
          </p:cNvSpPr>
          <p:nvPr/>
        </p:nvSpPr>
        <p:spPr>
          <a:xfrm>
            <a:off x="323528" y="47752"/>
            <a:ext cx="8436297" cy="1365024"/>
          </a:xfrm>
          <a:prstGeom prst="rect">
            <a:avLst/>
          </a:prstGeom>
        </p:spPr>
        <p:txBody>
          <a:bodyPr>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General Phases of an </a:t>
            </a:r>
            <a:br>
              <a:rPr lang="en-US" altLang="en-US" sz="3600" b="1" dirty="0">
                <a:solidFill>
                  <a:srgbClr val="002060"/>
                </a:solidFill>
              </a:rPr>
            </a:br>
            <a:r>
              <a:rPr lang="en-US" altLang="en-US" sz="3600" b="1" dirty="0">
                <a:solidFill>
                  <a:srgbClr val="002060"/>
                </a:solidFill>
              </a:rPr>
              <a:t>Outbreak Investigation</a:t>
            </a: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nvSpPr>
        <p:spPr>
          <a:xfrm>
            <a:off x="35496" y="3789040"/>
            <a:ext cx="3279280" cy="2306960"/>
          </a:xfrm>
          <a:prstGeom prst="rect">
            <a:avLst/>
          </a:prstGeom>
        </p:spPr>
        <p:txBody>
          <a:bodyPr>
            <a:normAutofit fontScale="4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en-US" altLang="en-US" dirty="0">
                <a:ea typeface="ＭＳ Ｐゴシック" charset="-128"/>
              </a:rPr>
              <a:t>Prepare for fieldwork</a:t>
            </a:r>
          </a:p>
          <a:p>
            <a:pPr marL="609600" indent="-609600">
              <a:spcBef>
                <a:spcPts val="1200"/>
              </a:spcBef>
              <a:buSzPct val="100000"/>
              <a:buFont typeface="Arial" charset="0"/>
              <a:buAutoNum type="arabicPeriod"/>
            </a:pPr>
            <a:r>
              <a:rPr lang="en-US" altLang="en-US" dirty="0">
                <a:ea typeface="ＭＳ Ｐゴシック" charset="-128"/>
              </a:rPr>
              <a:t>Confirm existence of an outbreak</a:t>
            </a:r>
          </a:p>
          <a:p>
            <a:pPr marL="609600" indent="-609600">
              <a:spcBef>
                <a:spcPts val="1200"/>
              </a:spcBef>
              <a:buSzPct val="100000"/>
              <a:buFont typeface="Arial" charset="0"/>
              <a:buAutoNum type="arabicPeriod"/>
            </a:pPr>
            <a:r>
              <a:rPr lang="en-US" altLang="en-US" dirty="0">
                <a:ea typeface="ＭＳ Ｐゴシック" charset="-128"/>
              </a:rPr>
              <a:t>Verify the diagnosis</a:t>
            </a:r>
          </a:p>
          <a:p>
            <a:pPr marL="609600" indent="-609600">
              <a:spcBef>
                <a:spcPts val="1200"/>
              </a:spcBef>
              <a:buSzPct val="100000"/>
              <a:buFont typeface="Arial" charset="0"/>
              <a:buAutoNum type="arabicPeriod"/>
            </a:pPr>
            <a:r>
              <a:rPr lang="en-US" altLang="en-US" dirty="0">
                <a:ea typeface="ＭＳ Ｐゴシック" charset="-128"/>
              </a:rPr>
              <a:t>Construct a case definition</a:t>
            </a:r>
          </a:p>
          <a:p>
            <a:pPr marL="609600" indent="-609600">
              <a:spcBef>
                <a:spcPts val="1200"/>
              </a:spcBef>
              <a:buSzPct val="100000"/>
              <a:buFont typeface="Arial" charset="0"/>
              <a:buAutoNum type="arabicPeriod"/>
            </a:pPr>
            <a:r>
              <a:rPr lang="en-US" altLang="en-US" dirty="0">
                <a:ea typeface="ＭＳ Ｐゴシック" charset="-128"/>
              </a:rPr>
              <a:t>Find cases systematically and record information</a:t>
            </a:r>
          </a:p>
          <a:p>
            <a:pPr marL="609600" indent="-609600">
              <a:spcBef>
                <a:spcPts val="1200"/>
              </a:spcBef>
              <a:buSzPct val="100000"/>
              <a:buFont typeface="Arial" charset="0"/>
              <a:buAutoNum type="arabicPeriod"/>
            </a:pPr>
            <a:r>
              <a:rPr lang="en-US" altLang="en-US" dirty="0">
                <a:ea typeface="ＭＳ Ｐゴシック" charset="-128"/>
              </a:rPr>
              <a:t>Perform descriptive epidemiology</a:t>
            </a:r>
          </a:p>
          <a:p>
            <a:pPr marL="609600" indent="-609600">
              <a:buSzPct val="100000"/>
              <a:buFont typeface="Arial" charset="0"/>
              <a:buNone/>
            </a:pPr>
            <a:endParaRPr lang="en-US" altLang="en-US"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nvSpPr>
        <p:spPr>
          <a:xfrm>
            <a:off x="3314776" y="3738133"/>
            <a:ext cx="3207272" cy="158688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startAt="7"/>
            </a:pPr>
            <a:r>
              <a:rPr lang="en-US" altLang="ja-JP" sz="1300" dirty="0">
                <a:ea typeface="ＭＳ Ｐゴシック" charset="-128"/>
              </a:rPr>
              <a:t>Develop hypotheses</a:t>
            </a:r>
          </a:p>
          <a:p>
            <a:pPr marL="609600" indent="-609600">
              <a:spcBef>
                <a:spcPts val="1200"/>
              </a:spcBef>
              <a:buSzPct val="100000"/>
              <a:buFont typeface="Arial" charset="0"/>
              <a:buAutoNum type="arabicPeriod" startAt="7"/>
            </a:pPr>
            <a:r>
              <a:rPr lang="en-US" altLang="ja-JP" sz="1300" dirty="0">
                <a:ea typeface="ＭＳ Ｐゴシック" charset="-128"/>
              </a:rPr>
              <a:t>Evaluate hypotheses epidemiologically</a:t>
            </a:r>
          </a:p>
          <a:p>
            <a:pPr marL="609600" indent="-609600">
              <a:spcBef>
                <a:spcPts val="1200"/>
              </a:spcBef>
              <a:buSzPct val="100000"/>
              <a:buFont typeface="Arial" charset="0"/>
              <a:buAutoNum type="arabicPeriod" startAt="7"/>
            </a:pPr>
            <a:r>
              <a:rPr lang="en-US" altLang="ja-JP" sz="1300" dirty="0">
                <a:ea typeface="ＭＳ Ｐゴシック" charset="-128"/>
              </a:rPr>
              <a:t>Reconcile epidemiology with laboratory and environmental findings</a:t>
            </a:r>
          </a:p>
          <a:p>
            <a:pPr marL="609600" indent="-609600">
              <a:spcBef>
                <a:spcPts val="1200"/>
              </a:spcBef>
              <a:buSzPct val="100000"/>
              <a:buFont typeface="Arial" charset="0"/>
              <a:buAutoNum type="arabicPeriod" startAt="7"/>
            </a:pPr>
            <a:r>
              <a:rPr lang="en-US" altLang="ja-JP" sz="1300" dirty="0">
                <a:ea typeface="ＭＳ Ｐゴシック" charset="-128"/>
              </a:rPr>
              <a:t>Conduct </a:t>
            </a:r>
            <a:r>
              <a:rPr lang="en-US" altLang="en-US" sz="1300" dirty="0"/>
              <a:t>additional studies as necessary</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nvSpPr>
        <p:spPr>
          <a:xfrm>
            <a:off x="6162008" y="3738133"/>
            <a:ext cx="2597944" cy="2306960"/>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mj-lt"/>
              <a:buAutoNum type="arabicPeriod" startAt="11"/>
            </a:pPr>
            <a:r>
              <a:rPr lang="en-US" altLang="en-US" sz="1300" dirty="0"/>
              <a:t>Implement and evaluate prevention and control measures</a:t>
            </a:r>
          </a:p>
          <a:p>
            <a:pPr marL="609600" indent="-609600">
              <a:spcBef>
                <a:spcPts val="1200"/>
              </a:spcBef>
              <a:buSzPct val="100000"/>
              <a:buFont typeface="+mj-lt"/>
              <a:buAutoNum type="arabicPeriod" startAt="11"/>
            </a:pPr>
            <a:r>
              <a:rPr lang="en-US" altLang="en-US" sz="1300" dirty="0"/>
              <a:t>Initiate or maintain surveillance</a:t>
            </a:r>
          </a:p>
          <a:p>
            <a:pPr marL="609600" indent="-609600">
              <a:spcBef>
                <a:spcPts val="1200"/>
              </a:spcBef>
              <a:buSzPct val="100000"/>
              <a:buFont typeface="Arial" charset="0"/>
              <a:buAutoNum type="arabicPeriod" startAt="11"/>
            </a:pPr>
            <a:r>
              <a:rPr lang="en-US" altLang="en-US" sz="1300" dirty="0"/>
              <a:t>Communicate findings</a:t>
            </a:r>
          </a:p>
          <a:p>
            <a:pPr marL="609600" indent="-609600">
              <a:lnSpc>
                <a:spcPct val="130000"/>
              </a:lnSpc>
              <a:buSzPct val="80000"/>
              <a:buFont typeface="Arial" charset="0"/>
              <a:buNone/>
            </a:pPr>
            <a:endParaRPr lang="en-US" altLang="en-US" sz="1300" dirty="0"/>
          </a:p>
        </p:txBody>
      </p:sp>
    </p:spTree>
    <p:extLst>
      <p:ext uri="{BB962C8B-B14F-4D97-AF65-F5344CB8AC3E}">
        <p14:creationId xmlns:p14="http://schemas.microsoft.com/office/powerpoint/2010/main" val="3404804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46646"/>
            <a:ext cx="8568952" cy="922114"/>
          </a:xfrm>
        </p:spPr>
        <p:txBody>
          <a:bodyPr/>
          <a:lstStyle/>
          <a:p>
            <a:pPr>
              <a:defRPr/>
            </a:pPr>
            <a:r>
              <a:rPr lang="fr-FR" sz="3600" b="1" dirty="0">
                <a:solidFill>
                  <a:srgbClr val="002060"/>
                </a:solidFill>
              </a:rPr>
              <a:t>Key Messages</a:t>
            </a:r>
            <a:endParaRPr lang="en-GB" sz="3600" b="1" dirty="0">
              <a:solidFill>
                <a:srgbClr val="002060"/>
              </a:solidFill>
            </a:endParaRPr>
          </a:p>
        </p:txBody>
      </p:sp>
      <p:sp>
        <p:nvSpPr>
          <p:cNvPr id="9219" name="Content Placeholder 2"/>
          <p:cNvSpPr>
            <a:spLocks noGrp="1"/>
          </p:cNvSpPr>
          <p:nvPr>
            <p:ph idx="4294967295"/>
          </p:nvPr>
        </p:nvSpPr>
        <p:spPr>
          <a:xfrm>
            <a:off x="107504" y="1412776"/>
            <a:ext cx="8928992" cy="4392488"/>
          </a:xfrm>
        </p:spPr>
        <p:txBody>
          <a:bodyPr/>
          <a:lstStyle/>
          <a:p>
            <a:pPr marL="457200" indent="-457200">
              <a:spcBef>
                <a:spcPct val="0"/>
              </a:spcBef>
              <a:spcAft>
                <a:spcPts val="1200"/>
              </a:spcAft>
              <a:buAutoNum type="arabicPeriod"/>
            </a:pPr>
            <a:r>
              <a:rPr lang="en-GB" sz="2800" dirty="0"/>
              <a:t>Outbreak investigations serve many functions, most importantly to prevent and control the spread of a disease</a:t>
            </a:r>
          </a:p>
          <a:p>
            <a:pPr marL="457200" indent="-457200">
              <a:spcBef>
                <a:spcPct val="0"/>
              </a:spcBef>
              <a:spcAft>
                <a:spcPts val="1200"/>
              </a:spcAft>
              <a:buAutoNum type="arabicPeriod"/>
            </a:pPr>
            <a:r>
              <a:rPr lang="en-GB" sz="2800" dirty="0"/>
              <a:t>Have a low index of suspicion when deciding whether to investigate</a:t>
            </a:r>
          </a:p>
          <a:p>
            <a:pPr marL="457200" indent="-457200">
              <a:spcBef>
                <a:spcPct val="0"/>
              </a:spcBef>
              <a:spcAft>
                <a:spcPts val="1200"/>
              </a:spcAft>
              <a:buAutoNum type="arabicPeriod"/>
            </a:pPr>
            <a:r>
              <a:rPr lang="en-GB" sz="2800" dirty="0"/>
              <a:t>Outbreak investigations should be systematic and have 13 steps to consider</a:t>
            </a:r>
          </a:p>
          <a:p>
            <a:pPr marL="457200" indent="-457200">
              <a:spcBef>
                <a:spcPct val="0"/>
              </a:spcBef>
              <a:spcAft>
                <a:spcPts val="1200"/>
              </a:spcAft>
              <a:buAutoNum type="arabicPeriod"/>
            </a:pPr>
            <a:r>
              <a:rPr lang="en-GB" sz="2800" dirty="0"/>
              <a:t>Tools like line lists and epi curves are important in outbreak investigations</a:t>
            </a:r>
          </a:p>
          <a:p>
            <a:pPr marL="0" indent="0">
              <a:spcBef>
                <a:spcPct val="0"/>
              </a:spcBef>
              <a:spcAft>
                <a:spcPts val="1200"/>
              </a:spcAft>
              <a:buNone/>
            </a:pPr>
            <a:endParaRPr lang="fr-FR" sz="2400" dirty="0"/>
          </a:p>
        </p:txBody>
      </p:sp>
    </p:spTree>
    <p:extLst>
      <p:ext uri="{BB962C8B-B14F-4D97-AF65-F5344CB8AC3E}">
        <p14:creationId xmlns:p14="http://schemas.microsoft.com/office/powerpoint/2010/main" val="12513202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a:t>
            </a:r>
            <a:r>
              <a:rPr lang="en-US" sz="3600" b="1" dirty="0" err="1">
                <a:solidFill>
                  <a:srgbClr val="002060"/>
                </a:solidFill>
              </a:rPr>
              <a:t>ources</a:t>
            </a:r>
            <a:r>
              <a:rPr lang="en-US" sz="3600" b="1" dirty="0">
                <a:solidFill>
                  <a:srgbClr val="002060"/>
                </a:solidFill>
              </a:rPr>
              <a:t> and resources</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altLang="en-US" sz="1600" b="1" dirty="0">
                <a:solidFill>
                  <a:srgbClr val="002060"/>
                </a:solidFill>
                <a:cs typeface="Arial" charset="0"/>
              </a:rPr>
              <a:t>This presentation was adapted from FETP Frontline training materials</a:t>
            </a:r>
          </a:p>
          <a:p>
            <a:pPr marL="0" indent="0">
              <a:buNone/>
            </a:pPr>
            <a:endParaRPr lang="en-US" altLang="en-US" sz="1600" b="1" dirty="0">
              <a:solidFill>
                <a:schemeClr val="tx1"/>
              </a:solidFill>
              <a:cs typeface="Arial" charset="0"/>
            </a:endParaRPr>
          </a:p>
          <a:p>
            <a:pPr lvl="0">
              <a:spcBef>
                <a:spcPct val="30000"/>
              </a:spcBef>
              <a:defRPr/>
            </a:pPr>
            <a:r>
              <a:rPr lang="en-US" sz="2000" dirty="0">
                <a:solidFill>
                  <a:schemeClr val="tx1"/>
                </a:solidFill>
              </a:rPr>
              <a:t>CDC Field Epidemiology Training Program- Frontline training slides, December 2015 &amp; February 2016</a:t>
            </a:r>
          </a:p>
          <a:p>
            <a:pPr lvl="0">
              <a:spcBef>
                <a:spcPct val="30000"/>
              </a:spcBef>
              <a:defRPr/>
            </a:pPr>
            <a:r>
              <a:rPr lang="en-US" sz="2000" dirty="0">
                <a:solidFill>
                  <a:schemeClr val="tx1"/>
                </a:solidFill>
                <a:latin typeface="Arial" charset="0"/>
              </a:rPr>
              <a:t>Centers for Disease Control and Prevention (CDC). Introduction to Public Health. In: Public Health 101 Series. Atlanta, GA: U.S. Department of Health and Human Services, CDC; 2014. Available at: </a:t>
            </a:r>
            <a:r>
              <a:rPr lang="en-US" sz="2000" u="sng" dirty="0">
                <a:solidFill>
                  <a:schemeClr val="tx1"/>
                </a:solidFill>
                <a:latin typeface="Arial" charset="0"/>
                <a:hlinkClick r:id="rId3"/>
              </a:rPr>
              <a:t>https://www.cdc.gov/publichealth101/epidemiology.html</a:t>
            </a:r>
            <a:r>
              <a:rPr lang="en-US" sz="2000" dirty="0">
                <a:solidFill>
                  <a:schemeClr val="tx1"/>
                </a:solidFill>
                <a:latin typeface="Arial" charset="0"/>
              </a:rPr>
              <a:t>.</a:t>
            </a:r>
          </a:p>
          <a:p>
            <a:pPr lvl="0">
              <a:spcBef>
                <a:spcPct val="30000"/>
              </a:spcBef>
              <a:defRPr/>
            </a:pPr>
            <a:r>
              <a:rPr lang="en-US" sz="2000" dirty="0">
                <a:solidFill>
                  <a:schemeClr val="tx1"/>
                </a:solidFill>
                <a:latin typeface="Arial" charset="0"/>
              </a:rPr>
              <a:t>Centers for Disease Control and Prevention (CDC).Quick-Learn Lesson – Create an Epi Curve. From: </a:t>
            </a:r>
            <a:r>
              <a:rPr lang="en-US" sz="2000" dirty="0">
                <a:solidFill>
                  <a:schemeClr val="tx1"/>
                </a:solidFill>
                <a:latin typeface="Arial" charset="0"/>
                <a:hlinkClick r:id="rId4"/>
              </a:rPr>
              <a:t>https://www.cdc.gov/training/quicklearns/createepi/</a:t>
            </a:r>
            <a:r>
              <a:rPr lang="en-US" sz="2000" dirty="0">
                <a:solidFill>
                  <a:schemeClr val="tx1"/>
                </a:solidFill>
                <a:latin typeface="Arial" charset="0"/>
              </a:rPr>
              <a:t> </a:t>
            </a:r>
          </a:p>
          <a:p>
            <a:pPr marL="0" indent="0">
              <a:buNone/>
            </a:pPr>
            <a:endParaRPr lang="en-US" altLang="en-US" sz="2000" b="1" dirty="0">
              <a:solidFill>
                <a:srgbClr val="002060"/>
              </a:solidFill>
              <a:cs typeface="Arial" charset="0"/>
            </a:endParaRPr>
          </a:p>
          <a:p>
            <a:pPr marL="0" indent="0">
              <a:buNone/>
            </a:pPr>
            <a:endParaRPr lang="en-US" sz="1600" dirty="0"/>
          </a:p>
        </p:txBody>
      </p:sp>
    </p:spTree>
    <p:extLst>
      <p:ext uri="{BB962C8B-B14F-4D97-AF65-F5344CB8AC3E}">
        <p14:creationId xmlns:p14="http://schemas.microsoft.com/office/powerpoint/2010/main" val="29092833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3"/>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4"/>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5"/>
              </a:rPr>
              <a:t>ihrhrt@who.int</a:t>
            </a:r>
            <a:r>
              <a:rPr lang="en-US" sz="1600" dirty="0"/>
              <a:t>. </a:t>
            </a:r>
          </a:p>
        </p:txBody>
      </p:sp>
    </p:spTree>
    <p:extLst>
      <p:ext uri="{BB962C8B-B14F-4D97-AF65-F5344CB8AC3E}">
        <p14:creationId xmlns:p14="http://schemas.microsoft.com/office/powerpoint/2010/main" val="38191088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lstStyle/>
          <a:p>
            <a:r>
              <a:rPr lang="fr-FR" sz="4800" b="1" i="1" dirty="0" err="1">
                <a:solidFill>
                  <a:srgbClr val="002060"/>
                </a:solidFill>
              </a:rPr>
              <a:t>Thank</a:t>
            </a:r>
            <a:r>
              <a:rPr lang="fr-FR" sz="4800" b="1" i="1" dirty="0">
                <a:solidFill>
                  <a:srgbClr val="002060"/>
                </a:solidFill>
              </a:rPr>
              <a:t> </a:t>
            </a:r>
            <a:r>
              <a:rPr lang="fr-FR" sz="4800" b="1" i="1" dirty="0" err="1">
                <a:solidFill>
                  <a:srgbClr val="002060"/>
                </a:solidFill>
              </a:rPr>
              <a:t>you</a:t>
            </a:r>
            <a:r>
              <a:rPr lang="fr-FR" sz="4800" b="1" i="1" dirty="0">
                <a:solidFill>
                  <a:srgbClr val="002060"/>
                </a:solidFill>
              </a:rPr>
              <a:t>!</a:t>
            </a:r>
            <a:endParaRPr lang="en-US" sz="4800" b="1" i="1" dirty="0">
              <a:solidFill>
                <a:srgbClr val="002060"/>
              </a:solidFill>
            </a:endParaRPr>
          </a:p>
        </p:txBody>
      </p:sp>
      <p:sp>
        <p:nvSpPr>
          <p:cNvPr id="3" name="Content Placeholder 2"/>
          <p:cNvSpPr>
            <a:spLocks noGrp="1"/>
          </p:cNvSpPr>
          <p:nvPr>
            <p:ph idx="1"/>
          </p:nvPr>
        </p:nvSpPr>
        <p:spPr>
          <a:xfrm>
            <a:off x="457200" y="1484784"/>
            <a:ext cx="8229600" cy="4525963"/>
          </a:xfrm>
        </p:spPr>
        <p:txBody>
          <a:bodyPr/>
          <a:lstStyle/>
          <a:p>
            <a:pPr marL="0" indent="0">
              <a:buNone/>
            </a:pPr>
            <a:endParaRPr lang="en-US" sz="1600" dirty="0"/>
          </a:p>
        </p:txBody>
      </p:sp>
    </p:spTree>
    <p:extLst>
      <p:ext uri="{BB962C8B-B14F-4D97-AF65-F5344CB8AC3E}">
        <p14:creationId xmlns:p14="http://schemas.microsoft.com/office/powerpoint/2010/main" val="1315944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a:extLst>
              <a:ext uri="{FF2B5EF4-FFF2-40B4-BE49-F238E27FC236}">
                <a16:creationId xmlns:a16="http://schemas.microsoft.com/office/drawing/2014/main" id="{D78C07F8-D187-6E42-B5F8-196304BB6D4E}"/>
              </a:ext>
            </a:extLst>
          </p:cNvPr>
          <p:cNvSpPr txBox="1">
            <a:spLocks noChangeArrowheads="1"/>
          </p:cNvSpPr>
          <p:nvPr/>
        </p:nvSpPr>
        <p:spPr>
          <a:xfrm>
            <a:off x="384048" y="1583776"/>
            <a:ext cx="8375904" cy="4797552"/>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1200"/>
              </a:spcAft>
            </a:pPr>
            <a:r>
              <a:rPr lang="en-US" altLang="en-US" dirty="0"/>
              <a:t>Review of routine and emergency surveillance data</a:t>
            </a:r>
          </a:p>
          <a:p>
            <a:pPr>
              <a:spcBef>
                <a:spcPts val="0"/>
              </a:spcBef>
              <a:spcAft>
                <a:spcPts val="1200"/>
              </a:spcAft>
            </a:pPr>
            <a:r>
              <a:rPr lang="en-US" altLang="en-US" dirty="0"/>
              <a:t>Clinician or laboratory reports of unusual diagnoses</a:t>
            </a:r>
          </a:p>
          <a:p>
            <a:pPr>
              <a:spcBef>
                <a:spcPts val="0"/>
              </a:spcBef>
              <a:spcAft>
                <a:spcPts val="1200"/>
              </a:spcAft>
            </a:pPr>
            <a:r>
              <a:rPr lang="en-US" altLang="en-US" dirty="0"/>
              <a:t>Reports from the public</a:t>
            </a:r>
          </a:p>
          <a:p>
            <a:pPr>
              <a:spcBef>
                <a:spcPts val="0"/>
              </a:spcBef>
              <a:spcAft>
                <a:spcPts val="1200"/>
              </a:spcAft>
            </a:pPr>
            <a:r>
              <a:rPr lang="en-US" altLang="en-US" dirty="0"/>
              <a:t>Reports from the media</a:t>
            </a:r>
          </a:p>
        </p:txBody>
      </p:sp>
      <p:sp>
        <p:nvSpPr>
          <p:cNvPr id="14" name="Rectangle 2">
            <a:extLst>
              <a:ext uri="{FF2B5EF4-FFF2-40B4-BE49-F238E27FC236}">
                <a16:creationId xmlns:a16="http://schemas.microsoft.com/office/drawing/2014/main" id="{8340B8A8-48A6-E842-98B9-7851BCB4646F}"/>
              </a:ext>
            </a:extLst>
          </p:cNvPr>
          <p:cNvSpPr txBox="1">
            <a:spLocks noChangeArrowheads="1"/>
          </p:cNvSpPr>
          <p:nvPr/>
        </p:nvSpPr>
        <p:spPr>
          <a:xfrm>
            <a:off x="0" y="609672"/>
            <a:ext cx="9144000" cy="803104"/>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How Potential Outbreaks are Identified</a:t>
            </a:r>
          </a:p>
        </p:txBody>
      </p:sp>
    </p:spTree>
    <p:extLst>
      <p:ext uri="{BB962C8B-B14F-4D97-AF65-F5344CB8AC3E}">
        <p14:creationId xmlns:p14="http://schemas.microsoft.com/office/powerpoint/2010/main" val="334060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C1F4C91-EA35-594C-A811-ACCBB8A2EFF7}"/>
              </a:ext>
            </a:extLst>
          </p:cNvPr>
          <p:cNvSpPr txBox="1">
            <a:spLocks/>
          </p:cNvSpPr>
          <p:nvPr/>
        </p:nvSpPr>
        <p:spPr>
          <a:xfrm>
            <a:off x="356616" y="3276600"/>
            <a:ext cx="4287392" cy="2819400"/>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sz="2800" dirty="0"/>
              <a:t>If number of cases exceed threshold</a:t>
            </a:r>
          </a:p>
          <a:p>
            <a:r>
              <a:rPr lang="en-US" altLang="en-US" sz="2800" dirty="0"/>
              <a:t>Severity of illness</a:t>
            </a:r>
          </a:p>
          <a:p>
            <a:r>
              <a:rPr lang="en-US" altLang="en-US" sz="2800" dirty="0"/>
              <a:t>Potential for spread</a:t>
            </a:r>
          </a:p>
        </p:txBody>
      </p:sp>
      <p:sp>
        <p:nvSpPr>
          <p:cNvPr id="3" name="Title 1">
            <a:extLst>
              <a:ext uri="{FF2B5EF4-FFF2-40B4-BE49-F238E27FC236}">
                <a16:creationId xmlns:a16="http://schemas.microsoft.com/office/drawing/2014/main" id="{8CECF58E-BCAA-5C44-B012-122E06239BB2}"/>
              </a:ext>
            </a:extLst>
          </p:cNvPr>
          <p:cNvSpPr txBox="1">
            <a:spLocks/>
          </p:cNvSpPr>
          <p:nvPr/>
        </p:nvSpPr>
        <p:spPr>
          <a:xfrm>
            <a:off x="380645" y="425224"/>
            <a:ext cx="8385048" cy="987552"/>
          </a:xfrm>
          <a:prstGeom prst="rect">
            <a:avLst/>
          </a:prstGeom>
        </p:spPr>
        <p:txBody>
          <a:bodyPr>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Should you investigate?</a:t>
            </a:r>
          </a:p>
        </p:txBody>
      </p:sp>
      <p:sp>
        <p:nvSpPr>
          <p:cNvPr id="4" name="Content Placeholder 6">
            <a:extLst>
              <a:ext uri="{FF2B5EF4-FFF2-40B4-BE49-F238E27FC236}">
                <a16:creationId xmlns:a16="http://schemas.microsoft.com/office/drawing/2014/main" id="{B669BAD0-63F7-5045-A6C9-E77F839763A5}"/>
              </a:ext>
            </a:extLst>
          </p:cNvPr>
          <p:cNvSpPr txBox="1">
            <a:spLocks/>
          </p:cNvSpPr>
          <p:nvPr/>
        </p:nvSpPr>
        <p:spPr bwMode="auto">
          <a:xfrm>
            <a:off x="4499992" y="3241675"/>
            <a:ext cx="4464496"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chemeClr val="tx1"/>
              </a:buClr>
            </a:pPr>
            <a:r>
              <a:rPr lang="en-US" altLang="en-US" sz="2800" dirty="0"/>
              <a:t>Political considerations </a:t>
            </a:r>
          </a:p>
          <a:p>
            <a:pPr>
              <a:lnSpc>
                <a:spcPct val="90000"/>
              </a:lnSpc>
              <a:buClr>
                <a:schemeClr val="tx1"/>
              </a:buClr>
            </a:pPr>
            <a:r>
              <a:rPr lang="en-US" altLang="en-US" sz="2800" dirty="0"/>
              <a:t>Public relations</a:t>
            </a:r>
          </a:p>
          <a:p>
            <a:pPr>
              <a:lnSpc>
                <a:spcPct val="90000"/>
              </a:lnSpc>
              <a:buClr>
                <a:schemeClr val="tx1"/>
              </a:buClr>
            </a:pPr>
            <a:r>
              <a:rPr lang="en-US" altLang="en-US" sz="2800" dirty="0"/>
              <a:t>Resource availability</a:t>
            </a:r>
          </a:p>
          <a:p>
            <a:pPr>
              <a:lnSpc>
                <a:spcPct val="90000"/>
              </a:lnSpc>
              <a:buClr>
                <a:schemeClr val="tx1"/>
              </a:buClr>
            </a:pPr>
            <a:r>
              <a:rPr lang="en-US" altLang="en-US" sz="2800" dirty="0"/>
              <a:t>Availability of prevention and control measures</a:t>
            </a:r>
          </a:p>
          <a:p>
            <a:pPr marL="0" indent="0">
              <a:lnSpc>
                <a:spcPct val="90000"/>
              </a:lnSpc>
              <a:buClr>
                <a:srgbClr val="006600"/>
              </a:buClr>
              <a:buNone/>
            </a:pPr>
            <a:endParaRPr lang="en-US" altLang="en-US" sz="2800" dirty="0"/>
          </a:p>
          <a:p>
            <a:endParaRPr lang="en-US" altLang="en-US" sz="3600" dirty="0"/>
          </a:p>
        </p:txBody>
      </p:sp>
      <p:sp>
        <p:nvSpPr>
          <p:cNvPr id="5" name="Rectangle 4">
            <a:extLst>
              <a:ext uri="{FF2B5EF4-FFF2-40B4-BE49-F238E27FC236}">
                <a16:creationId xmlns:a16="http://schemas.microsoft.com/office/drawing/2014/main" id="{CAB9F7B0-E424-A048-A07D-86B6CE408CC9}"/>
              </a:ext>
            </a:extLst>
          </p:cNvPr>
          <p:cNvSpPr/>
          <p:nvPr/>
        </p:nvSpPr>
        <p:spPr>
          <a:xfrm>
            <a:off x="502598" y="2306456"/>
            <a:ext cx="3094116" cy="707886"/>
          </a:xfrm>
          <a:prstGeom prst="rect">
            <a:avLst/>
          </a:prstGeom>
          <a:noFill/>
        </p:spPr>
        <p:txBody>
          <a:bodyPr wrap="none">
            <a:spAutoFit/>
          </a:bodyPr>
          <a:lstStyle/>
          <a:p>
            <a:pPr algn="ctr">
              <a:defRPr/>
            </a:pPr>
            <a:r>
              <a:rPr lang="es-GT" sz="4000" dirty="0"/>
              <a:t>Depends on:</a:t>
            </a:r>
          </a:p>
        </p:txBody>
      </p:sp>
      <p:sp>
        <p:nvSpPr>
          <p:cNvPr id="6" name="Rectangle 5">
            <a:extLst>
              <a:ext uri="{FF2B5EF4-FFF2-40B4-BE49-F238E27FC236}">
                <a16:creationId xmlns:a16="http://schemas.microsoft.com/office/drawing/2014/main" id="{D2F4C185-F502-A846-B1AA-AC7FF5EFAE71}"/>
              </a:ext>
            </a:extLst>
          </p:cNvPr>
          <p:cNvSpPr/>
          <p:nvPr/>
        </p:nvSpPr>
        <p:spPr>
          <a:xfrm>
            <a:off x="2049159" y="1282869"/>
            <a:ext cx="4724400" cy="830997"/>
          </a:xfrm>
          <a:prstGeom prst="rect">
            <a:avLst/>
          </a:prstGeom>
          <a:noFill/>
        </p:spPr>
        <p:txBody>
          <a:bodyPr>
            <a:spAutoFit/>
          </a:bodyPr>
          <a:lstStyle/>
          <a:p>
            <a:pPr algn="ctr">
              <a:defRPr/>
            </a:pPr>
            <a:r>
              <a:rPr lang="en-US" sz="4800" dirty="0">
                <a:ln w="10541" cmpd="sng">
                  <a:solidFill>
                    <a:schemeClr val="accent1">
                      <a:shade val="88000"/>
                      <a:satMod val="110000"/>
                    </a:schemeClr>
                  </a:solidFill>
                  <a:prstDash val="solid"/>
                </a:ln>
                <a:solidFill>
                  <a:srgbClr val="0070C0"/>
                </a:solidFill>
              </a:rPr>
              <a:t>Yes or No?</a:t>
            </a:r>
          </a:p>
        </p:txBody>
      </p:sp>
    </p:spTree>
    <p:extLst>
      <p:ext uri="{BB962C8B-B14F-4D97-AF65-F5344CB8AC3E}">
        <p14:creationId xmlns:p14="http://schemas.microsoft.com/office/powerpoint/2010/main" val="65765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57059F34-D50A-1145-B26F-C8B4A5D33548}"/>
              </a:ext>
            </a:extLst>
          </p:cNvPr>
          <p:cNvSpPr>
            <a:spLocks noGrp="1" noChangeArrowheads="1"/>
          </p:cNvSpPr>
          <p:nvPr>
            <p:ph type="title"/>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GB" altLang="en-US" sz="3600" b="1" dirty="0">
                <a:solidFill>
                  <a:srgbClr val="002060"/>
                </a:solidFill>
              </a:rPr>
              <a:t>Why investigate outbreaks?</a:t>
            </a:r>
          </a:p>
        </p:txBody>
      </p:sp>
      <p:sp>
        <p:nvSpPr>
          <p:cNvPr id="7171" name="Rectangle 3">
            <a:extLst>
              <a:ext uri="{FF2B5EF4-FFF2-40B4-BE49-F238E27FC236}">
                <a16:creationId xmlns:a16="http://schemas.microsoft.com/office/drawing/2014/main" id="{2882A63B-EA46-CF4A-862C-E3D572A67B3F}"/>
              </a:ext>
            </a:extLst>
          </p:cNvPr>
          <p:cNvSpPr>
            <a:spLocks noGrp="1" noChangeArrowheads="1"/>
          </p:cNvSpPr>
          <p:nvPr>
            <p:ph idx="1"/>
          </p:nvPr>
        </p:nvSpPr>
        <p:spPr>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spcBef>
                <a:spcPts val="1200"/>
              </a:spcBef>
            </a:pPr>
            <a:r>
              <a:rPr lang="en-US" altLang="en-US" sz="2800" b="1" dirty="0">
                <a:solidFill>
                  <a:srgbClr val="002060"/>
                </a:solidFill>
              </a:rPr>
              <a:t>To prevent and control the disease- </a:t>
            </a:r>
            <a:r>
              <a:rPr lang="en-GB" altLang="en-US" sz="2800" b="1" dirty="0">
                <a:solidFill>
                  <a:srgbClr val="002060"/>
                </a:solidFill>
              </a:rPr>
              <a:t>stop the outbreak</a:t>
            </a:r>
            <a:endParaRPr lang="en-US" altLang="en-US" sz="2800" b="1" dirty="0">
              <a:solidFill>
                <a:srgbClr val="002060"/>
              </a:solidFill>
            </a:endParaRPr>
          </a:p>
          <a:p>
            <a:pPr>
              <a:spcBef>
                <a:spcPts val="1200"/>
              </a:spcBef>
            </a:pPr>
            <a:r>
              <a:rPr lang="en-US" altLang="en-US" sz="2800" dirty="0"/>
              <a:t>To characterize a public health problem</a:t>
            </a:r>
          </a:p>
          <a:p>
            <a:pPr>
              <a:spcBef>
                <a:spcPts val="1200"/>
              </a:spcBef>
            </a:pPr>
            <a:r>
              <a:rPr lang="en-US" altLang="en-US" sz="2800" dirty="0"/>
              <a:t>To conduct research and answer scientific questions</a:t>
            </a:r>
          </a:p>
          <a:p>
            <a:pPr>
              <a:spcBef>
                <a:spcPts val="1200"/>
              </a:spcBef>
            </a:pPr>
            <a:r>
              <a:rPr lang="en-US" altLang="en-US" sz="2800" dirty="0"/>
              <a:t>For political/legal reasons</a:t>
            </a:r>
          </a:p>
          <a:p>
            <a:pPr>
              <a:spcBef>
                <a:spcPts val="1200"/>
              </a:spcBef>
            </a:pPr>
            <a:r>
              <a:rPr lang="en-US" altLang="en-US" sz="2800" dirty="0"/>
              <a:t>To train health department staff in methods</a:t>
            </a:r>
            <a:endParaRPr lang="en-GB" altLang="en-US" sz="2800" dirty="0"/>
          </a:p>
        </p:txBody>
      </p:sp>
    </p:spTree>
  </p:cSld>
  <p:clrMapOvr>
    <a:masterClrMapping/>
  </p:clrMapOvr>
  <p:transition advTm="7167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dissolve">
                                      <p:cBhvr>
                                        <p:cTn id="7" dur="1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dissolve">
                                      <p:cBhvr>
                                        <p:cTn id="12" dur="10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dissolve">
                                      <p:cBhvr>
                                        <p:cTn id="17" dur="1000"/>
                                        <p:tgtEl>
                                          <p:spTgt spid="71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dissolve">
                                      <p:cBhvr>
                                        <p:cTn id="22" dur="1000"/>
                                        <p:tgtEl>
                                          <p:spTgt spid="71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Effect transition="in" filter="dissolve">
                                      <p:cBhvr>
                                        <p:cTn id="27" dur="10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8971CBE-2149-1D4E-AC66-1A1C15B7E959}"/>
              </a:ext>
            </a:extLst>
          </p:cNvPr>
          <p:cNvSpPr txBox="1">
            <a:spLocks noChangeArrowheads="1"/>
          </p:cNvSpPr>
          <p:nvPr/>
        </p:nvSpPr>
        <p:spPr>
          <a:xfrm>
            <a:off x="356616" y="2315384"/>
            <a:ext cx="8403336" cy="4281968"/>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27113" indent="-1027113">
              <a:lnSpc>
                <a:spcPct val="90000"/>
              </a:lnSpc>
              <a:spcBef>
                <a:spcPct val="60000"/>
              </a:spcBef>
              <a:spcAft>
                <a:spcPts val="1200"/>
              </a:spcAft>
              <a:buFont typeface="Arial" charset="0"/>
              <a:buNone/>
              <a:tabLst>
                <a:tab pos="1027113" algn="l"/>
              </a:tabLst>
            </a:pPr>
            <a:r>
              <a:rPr lang="en-US" altLang="en-US" sz="2600" dirty="0"/>
              <a:t>1. ___	If the illness is life-threatening, such as rabies</a:t>
            </a:r>
          </a:p>
          <a:p>
            <a:pPr marL="1027113" indent="-1027113">
              <a:lnSpc>
                <a:spcPct val="90000"/>
              </a:lnSpc>
              <a:spcBef>
                <a:spcPct val="60000"/>
              </a:spcBef>
              <a:spcAft>
                <a:spcPts val="1200"/>
              </a:spcAft>
              <a:buFont typeface="Arial" charset="0"/>
              <a:buNone/>
              <a:tabLst>
                <a:tab pos="1027113" algn="l"/>
              </a:tabLst>
            </a:pPr>
            <a:r>
              <a:rPr lang="en-US" altLang="en-US" sz="2600" dirty="0"/>
              <a:t>2. ___	If signs/symptoms or confirmed diagnoses suggest patients might not have the same illness</a:t>
            </a:r>
          </a:p>
          <a:p>
            <a:pPr marL="1027113" indent="-1027113">
              <a:lnSpc>
                <a:spcPct val="90000"/>
              </a:lnSpc>
              <a:spcBef>
                <a:spcPct val="60000"/>
              </a:spcBef>
              <a:spcAft>
                <a:spcPts val="1200"/>
              </a:spcAft>
              <a:buFont typeface="Arial" charset="0"/>
              <a:buNone/>
              <a:tabLst>
                <a:tab pos="1027113" algn="l"/>
              </a:tabLst>
            </a:pPr>
            <a:r>
              <a:rPr lang="en-US" altLang="en-US" sz="2600" dirty="0"/>
              <a:t>3. ___	If cases all report that they ate food from a specific food establishment</a:t>
            </a:r>
          </a:p>
          <a:p>
            <a:pPr marL="1027113" indent="-1027113">
              <a:lnSpc>
                <a:spcPct val="90000"/>
              </a:lnSpc>
              <a:spcBef>
                <a:spcPct val="60000"/>
              </a:spcBef>
              <a:spcAft>
                <a:spcPts val="1200"/>
              </a:spcAft>
              <a:buNone/>
              <a:tabLst>
                <a:tab pos="1027113" algn="l"/>
              </a:tabLst>
            </a:pPr>
            <a:r>
              <a:rPr lang="en-US" altLang="en-US" sz="2600" dirty="0">
                <a:solidFill>
                  <a:srgbClr val="000000"/>
                </a:solidFill>
              </a:rPr>
              <a:t>4. ___	If there is outside pressure from politicians or the media</a:t>
            </a:r>
          </a:p>
          <a:p>
            <a:pPr marL="1027113" indent="-1027113">
              <a:lnSpc>
                <a:spcPct val="90000"/>
              </a:lnSpc>
              <a:spcBef>
                <a:spcPct val="60000"/>
              </a:spcBef>
              <a:spcAft>
                <a:spcPts val="1200"/>
              </a:spcAft>
              <a:buFont typeface="Arial" charset="0"/>
              <a:buNone/>
              <a:tabLst>
                <a:tab pos="1027113" algn="l"/>
              </a:tabLst>
            </a:pPr>
            <a:endParaRPr lang="en-US" altLang="en-US" sz="2600" dirty="0"/>
          </a:p>
          <a:p>
            <a:pPr>
              <a:lnSpc>
                <a:spcPct val="90000"/>
              </a:lnSpc>
              <a:spcBef>
                <a:spcPct val="60000"/>
              </a:spcBef>
              <a:spcAft>
                <a:spcPts val="1200"/>
              </a:spcAft>
              <a:buFont typeface="Arial" charset="0"/>
              <a:buNone/>
            </a:pPr>
            <a:endParaRPr lang="en-US" altLang="en-US" sz="2600" dirty="0"/>
          </a:p>
        </p:txBody>
      </p:sp>
      <p:sp>
        <p:nvSpPr>
          <p:cNvPr id="3" name="Rectangle 2">
            <a:extLst>
              <a:ext uri="{FF2B5EF4-FFF2-40B4-BE49-F238E27FC236}">
                <a16:creationId xmlns:a16="http://schemas.microsoft.com/office/drawing/2014/main" id="{F8BB5E12-6A2A-6E4B-96CA-F79E05331053}"/>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Would you investigate?</a:t>
            </a:r>
          </a:p>
        </p:txBody>
      </p:sp>
      <p:grpSp>
        <p:nvGrpSpPr>
          <p:cNvPr id="4" name="Group 7">
            <a:extLst>
              <a:ext uri="{FF2B5EF4-FFF2-40B4-BE49-F238E27FC236}">
                <a16:creationId xmlns:a16="http://schemas.microsoft.com/office/drawing/2014/main" id="{C1B54752-02D9-1345-859A-9CE735252EDA}"/>
              </a:ext>
            </a:extLst>
          </p:cNvPr>
          <p:cNvGrpSpPr>
            <a:grpSpLocks/>
          </p:cNvGrpSpPr>
          <p:nvPr/>
        </p:nvGrpSpPr>
        <p:grpSpPr bwMode="auto">
          <a:xfrm>
            <a:off x="914400" y="980728"/>
            <a:ext cx="6705600" cy="1219200"/>
            <a:chOff x="838200" y="1676400"/>
            <a:chExt cx="6705600" cy="685800"/>
          </a:xfrm>
        </p:grpSpPr>
        <p:sp>
          <p:nvSpPr>
            <p:cNvPr id="5" name="Rounded Rectangle 4">
              <a:extLst>
                <a:ext uri="{FF2B5EF4-FFF2-40B4-BE49-F238E27FC236}">
                  <a16:creationId xmlns:a16="http://schemas.microsoft.com/office/drawing/2014/main" id="{3656A926-4E23-D744-89FD-43985792334C}"/>
                </a:ext>
              </a:extLst>
            </p:cNvPr>
            <p:cNvSpPr/>
            <p:nvPr/>
          </p:nvSpPr>
          <p:spPr>
            <a:xfrm>
              <a:off x="838200" y="1676400"/>
              <a:ext cx="30480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chemeClr val="tx1"/>
                  </a:solidFill>
                </a:rPr>
                <a:t>Probably</a:t>
              </a:r>
            </a:p>
          </p:txBody>
        </p:sp>
        <p:sp>
          <p:nvSpPr>
            <p:cNvPr id="6" name="Rounded Rectangle 5">
              <a:extLst>
                <a:ext uri="{FF2B5EF4-FFF2-40B4-BE49-F238E27FC236}">
                  <a16:creationId xmlns:a16="http://schemas.microsoft.com/office/drawing/2014/main" id="{C5E4A8C5-F655-B74E-B084-CA649C576DC2}"/>
                </a:ext>
              </a:extLst>
            </p:cNvPr>
            <p:cNvSpPr/>
            <p:nvPr/>
          </p:nvSpPr>
          <p:spPr>
            <a:xfrm>
              <a:off x="4495800" y="1676400"/>
              <a:ext cx="30480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chemeClr val="tx1"/>
                  </a:solidFill>
                </a:rPr>
                <a:t>Probably Not</a:t>
              </a:r>
            </a:p>
          </p:txBody>
        </p:sp>
      </p:grpSp>
      <p:pic>
        <p:nvPicPr>
          <p:cNvPr id="8" name="Picture 4" descr="http://www.clipartbest.com/cliparts/Kij/exq/KijexqjeT.png">
            <a:extLst>
              <a:ext uri="{FF2B5EF4-FFF2-40B4-BE49-F238E27FC236}">
                <a16:creationId xmlns:a16="http://schemas.microsoft.com/office/drawing/2014/main" id="{BAAC87B5-2BA9-6848-869B-729B352A20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8912" y="1215977"/>
            <a:ext cx="625044"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6" descr="Not Ok Mark clip art Vector clip art - Free vector for free download">
            <a:extLst>
              <a:ext uri="{FF2B5EF4-FFF2-40B4-BE49-F238E27FC236}">
                <a16:creationId xmlns:a16="http://schemas.microsoft.com/office/drawing/2014/main" id="{9572009B-D06C-1E40-91EC-2530801C71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9960" y="1270288"/>
            <a:ext cx="640080"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4" descr="http://www.clipartbest.com/cliparts/Kij/exq/KijexqjeT.png">
            <a:extLst>
              <a:ext uri="{FF2B5EF4-FFF2-40B4-BE49-F238E27FC236}">
                <a16:creationId xmlns:a16="http://schemas.microsoft.com/office/drawing/2014/main" id="{31CBFDBF-2E9C-D44D-9FEA-7CBD4301047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060848"/>
            <a:ext cx="625044"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6" descr="Not Ok Mark clip art Vector clip art - Free vector for free download">
            <a:extLst>
              <a:ext uri="{FF2B5EF4-FFF2-40B4-BE49-F238E27FC236}">
                <a16:creationId xmlns:a16="http://schemas.microsoft.com/office/drawing/2014/main" id="{D017312D-E88F-024B-AEA3-F425B4A9EC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3164" y="2943964"/>
            <a:ext cx="640080"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4" descr="http://www.clipartbest.com/cliparts/Kij/exq/KijexqjeT.png">
            <a:extLst>
              <a:ext uri="{FF2B5EF4-FFF2-40B4-BE49-F238E27FC236}">
                <a16:creationId xmlns:a16="http://schemas.microsoft.com/office/drawing/2014/main" id="{2B0302F6-57A0-AC4D-AFD9-D3D472967F5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208" y="3907564"/>
            <a:ext cx="625044"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4" descr="http://www.clipartbest.com/cliparts/Kij/exq/KijexqjeT.png">
            <a:extLst>
              <a:ext uri="{FF2B5EF4-FFF2-40B4-BE49-F238E27FC236}">
                <a16:creationId xmlns:a16="http://schemas.microsoft.com/office/drawing/2014/main" id="{2B0302F6-57A0-AC4D-AFD9-D3D472967F5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3164" y="4952660"/>
            <a:ext cx="625044" cy="6400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37636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AE2966DD-4CE4-AD4D-B313-0A16B7C0C101}"/>
              </a:ext>
            </a:extLst>
          </p:cNvPr>
          <p:cNvSpPr txBox="1">
            <a:spLocks noChangeArrowheads="1"/>
          </p:cNvSpPr>
          <p:nvPr/>
        </p:nvSpPr>
        <p:spPr>
          <a:xfrm>
            <a:off x="356616" y="2185832"/>
            <a:ext cx="8403336" cy="4126192"/>
          </a:xfrm>
          <a:prstGeom prst="rect">
            <a:avLst/>
          </a:prstGeom>
        </p:spPr>
        <p:txBody>
          <a:bodyPr>
            <a:normAutofit fontScale="92500"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27113" indent="-1027113">
              <a:lnSpc>
                <a:spcPct val="90000"/>
              </a:lnSpc>
              <a:spcBef>
                <a:spcPct val="60000"/>
              </a:spcBef>
              <a:buFont typeface="Arial" charset="0"/>
              <a:buNone/>
              <a:tabLst>
                <a:tab pos="1027113" algn="l"/>
              </a:tabLst>
            </a:pPr>
            <a:r>
              <a:rPr lang="en-US" altLang="en-US" sz="2800" dirty="0"/>
              <a:t>5. ___	If the illness seems to be associated with a commercially distributed product</a:t>
            </a:r>
          </a:p>
          <a:p>
            <a:pPr marL="1027113" indent="-1027113">
              <a:spcBef>
                <a:spcPts val="2000"/>
              </a:spcBef>
              <a:buFont typeface="Arial" charset="0"/>
              <a:buNone/>
              <a:tabLst>
                <a:tab pos="1027113" algn="l"/>
              </a:tabLst>
            </a:pPr>
            <a:r>
              <a:rPr lang="en-US" altLang="en-US" sz="2800" dirty="0"/>
              <a:t>6. ___	If a complainant refuses to provide his/her name but otherwise provides detailed information</a:t>
            </a:r>
          </a:p>
          <a:p>
            <a:pPr marL="1027113" indent="-1027113">
              <a:spcBef>
                <a:spcPts val="2000"/>
              </a:spcBef>
              <a:buFont typeface="Arial" charset="0"/>
              <a:buNone/>
              <a:tabLst>
                <a:tab pos="1027113" algn="l"/>
              </a:tabLst>
            </a:pPr>
            <a:r>
              <a:rPr lang="en-US" altLang="en-US" sz="2800" dirty="0"/>
              <a:t>7. ___	If there are repeated complaints made by the same individual(s) for which prior investigations revealed no significant findings</a:t>
            </a:r>
          </a:p>
          <a:p>
            <a:pPr marL="1027113" indent="-1027113">
              <a:spcBef>
                <a:spcPts val="2000"/>
              </a:spcBef>
              <a:buNone/>
              <a:tabLst>
                <a:tab pos="1027113" algn="l"/>
              </a:tabLst>
            </a:pPr>
            <a:r>
              <a:rPr lang="en-US" altLang="en-US" sz="2800" dirty="0"/>
              <a:t>8. ___	If there are confirmed clusters/large numbers of a similar illness</a:t>
            </a:r>
          </a:p>
          <a:p>
            <a:pPr marL="1027113" indent="-1027113">
              <a:spcBef>
                <a:spcPts val="2000"/>
              </a:spcBef>
              <a:buFont typeface="Arial" charset="0"/>
              <a:buNone/>
              <a:tabLst>
                <a:tab pos="1027113" algn="l"/>
              </a:tabLst>
            </a:pPr>
            <a:endParaRPr lang="en-US" altLang="en-US" sz="2800" dirty="0"/>
          </a:p>
        </p:txBody>
      </p:sp>
      <p:sp>
        <p:nvSpPr>
          <p:cNvPr id="3" name="Rectangle 2">
            <a:extLst>
              <a:ext uri="{FF2B5EF4-FFF2-40B4-BE49-F238E27FC236}">
                <a16:creationId xmlns:a16="http://schemas.microsoft.com/office/drawing/2014/main" id="{7C6EA5BC-B129-AC4C-A351-2A9597CEC027}"/>
              </a:ext>
            </a:extLst>
          </p:cNvPr>
          <p:cNvSpPr txBox="1">
            <a:spLocks noChangeArrowheads="1"/>
          </p:cNvSpPr>
          <p:nvPr/>
        </p:nvSpPr>
        <p:spPr>
          <a:xfrm>
            <a:off x="384048" y="497232"/>
            <a:ext cx="8385048" cy="987552"/>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rgbClr val="002060"/>
                </a:solidFill>
              </a:rPr>
              <a:t>Would you investigate?</a:t>
            </a:r>
          </a:p>
        </p:txBody>
      </p:sp>
      <p:pic>
        <p:nvPicPr>
          <p:cNvPr id="10" name="Picture 4" descr="http://www.clipartbest.com/cliparts/Kij/exq/KijexqjeT.png">
            <a:extLst>
              <a:ext uri="{FF2B5EF4-FFF2-40B4-BE49-F238E27FC236}">
                <a16:creationId xmlns:a16="http://schemas.microsoft.com/office/drawing/2014/main" id="{B190C8E8-7BC9-2A47-8F12-C10C1B678E3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3440" y="1864852"/>
            <a:ext cx="625044"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4" descr="http://www.clipartbest.com/cliparts/Kij/exq/KijexqjeT.png">
            <a:extLst>
              <a:ext uri="{FF2B5EF4-FFF2-40B4-BE49-F238E27FC236}">
                <a16:creationId xmlns:a16="http://schemas.microsoft.com/office/drawing/2014/main" id="{B1883A7E-1943-0B46-832D-08255423901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786276"/>
            <a:ext cx="625044"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6" descr="Not Ok Mark clip art Vector clip art - Free vector for free download">
            <a:extLst>
              <a:ext uri="{FF2B5EF4-FFF2-40B4-BE49-F238E27FC236}">
                <a16:creationId xmlns:a16="http://schemas.microsoft.com/office/drawing/2014/main" id="{903D6DC3-485D-6646-BFAC-DBDACB4B7F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3799736"/>
            <a:ext cx="640080" cy="64008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3" name="Group 7">
            <a:extLst>
              <a:ext uri="{FF2B5EF4-FFF2-40B4-BE49-F238E27FC236}">
                <a16:creationId xmlns:a16="http://schemas.microsoft.com/office/drawing/2014/main" id="{C1B54752-02D9-1345-859A-9CE735252EDA}"/>
              </a:ext>
            </a:extLst>
          </p:cNvPr>
          <p:cNvGrpSpPr>
            <a:grpSpLocks/>
          </p:cNvGrpSpPr>
          <p:nvPr/>
        </p:nvGrpSpPr>
        <p:grpSpPr bwMode="auto">
          <a:xfrm>
            <a:off x="914400" y="908720"/>
            <a:ext cx="6705600" cy="1219200"/>
            <a:chOff x="838200" y="1676400"/>
            <a:chExt cx="6705600" cy="685800"/>
          </a:xfrm>
        </p:grpSpPr>
        <p:sp>
          <p:nvSpPr>
            <p:cNvPr id="14" name="Rounded Rectangle 13">
              <a:extLst>
                <a:ext uri="{FF2B5EF4-FFF2-40B4-BE49-F238E27FC236}">
                  <a16:creationId xmlns:a16="http://schemas.microsoft.com/office/drawing/2014/main" id="{3656A926-4E23-D744-89FD-43985792334C}"/>
                </a:ext>
              </a:extLst>
            </p:cNvPr>
            <p:cNvSpPr/>
            <p:nvPr/>
          </p:nvSpPr>
          <p:spPr>
            <a:xfrm>
              <a:off x="838200" y="1676400"/>
              <a:ext cx="30480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chemeClr val="tx1"/>
                  </a:solidFill>
                </a:rPr>
                <a:t>Probably</a:t>
              </a:r>
            </a:p>
          </p:txBody>
        </p:sp>
        <p:sp>
          <p:nvSpPr>
            <p:cNvPr id="15" name="Rounded Rectangle 14">
              <a:extLst>
                <a:ext uri="{FF2B5EF4-FFF2-40B4-BE49-F238E27FC236}">
                  <a16:creationId xmlns:a16="http://schemas.microsoft.com/office/drawing/2014/main" id="{C5E4A8C5-F655-B74E-B084-CA649C576DC2}"/>
                </a:ext>
              </a:extLst>
            </p:cNvPr>
            <p:cNvSpPr/>
            <p:nvPr/>
          </p:nvSpPr>
          <p:spPr>
            <a:xfrm>
              <a:off x="4495800" y="1676400"/>
              <a:ext cx="30480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chemeClr val="tx1"/>
                  </a:solidFill>
                </a:rPr>
                <a:t>Probably Not</a:t>
              </a:r>
            </a:p>
          </p:txBody>
        </p:sp>
      </p:grpSp>
      <p:pic>
        <p:nvPicPr>
          <p:cNvPr id="16" name="Picture 4" descr="http://www.clipartbest.com/cliparts/Kij/exq/KijexqjeT.png">
            <a:extLst>
              <a:ext uri="{FF2B5EF4-FFF2-40B4-BE49-F238E27FC236}">
                <a16:creationId xmlns:a16="http://schemas.microsoft.com/office/drawing/2014/main" id="{BAAC87B5-2BA9-6848-869B-729B352A20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8912" y="1143969"/>
            <a:ext cx="625044"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6" descr="Not Ok Mark clip art Vector clip art - Free vector for free download">
            <a:extLst>
              <a:ext uri="{FF2B5EF4-FFF2-40B4-BE49-F238E27FC236}">
                <a16:creationId xmlns:a16="http://schemas.microsoft.com/office/drawing/2014/main" id="{9572009B-D06C-1E40-91EC-2530801C71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9960" y="1198280"/>
            <a:ext cx="640080" cy="640080"/>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4" descr="http://www.clipartbest.com/cliparts/Kij/exq/KijexqjeT.png">
            <a:extLst>
              <a:ext uri="{FF2B5EF4-FFF2-40B4-BE49-F238E27FC236}">
                <a16:creationId xmlns:a16="http://schemas.microsoft.com/office/drawing/2014/main" id="{B1883A7E-1943-0B46-832D-08255423901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5078016"/>
            <a:ext cx="625044" cy="6400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82644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O_Formal2">
  <a:themeElements>
    <a:clrScheme name="WHO_Forma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HO_Formal2">
      <a:majorFont>
        <a:latin typeface="Arial Rounded MT Bold"/>
        <a:ea typeface=""/>
        <a:cs typeface="Arial"/>
      </a:majorFont>
      <a:minorFont>
        <a:latin typeface="Arial Rounded MT Bold"/>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WHO_Forma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HO_Formal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HO_Formal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HO_Formal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HO_Forma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HO_Formal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HO_Formal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HO_Formal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HO_Formal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HO_Formal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HO_Formal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HO_Formal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33693A-BA3F-4FCD-877A-AFDA7E1AB8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WHO_Formal2</Template>
  <TotalTime>46328359</TotalTime>
  <Pages>38</Pages>
  <Words>2799</Words>
  <Application>Microsoft Office PowerPoint</Application>
  <PresentationFormat>On-screen Show (4:3)</PresentationFormat>
  <Paragraphs>528</Paragraphs>
  <Slides>46</Slides>
  <Notes>35</Notes>
  <HiddenSlides>3</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1</vt:i4>
      </vt:variant>
      <vt:variant>
        <vt:lpstr>Slide Titles</vt:lpstr>
      </vt:variant>
      <vt:variant>
        <vt:i4>46</vt:i4>
      </vt:variant>
    </vt:vector>
  </HeadingPairs>
  <TitlesOfParts>
    <vt:vector size="60" baseType="lpstr">
      <vt:lpstr>ＭＳ Ｐゴシック</vt:lpstr>
      <vt:lpstr>Arial</vt:lpstr>
      <vt:lpstr>Arial Narrow</vt:lpstr>
      <vt:lpstr>Arial Rounded MT Bold</vt:lpstr>
      <vt:lpstr>Arial Unicode MS</vt:lpstr>
      <vt:lpstr>Calibri</vt:lpstr>
      <vt:lpstr>Courier New</vt:lpstr>
      <vt:lpstr>Tahoma</vt:lpstr>
      <vt:lpstr>Times New Roman</vt:lpstr>
      <vt:lpstr>Wingdings</vt:lpstr>
      <vt:lpstr>WHO_Formal2</vt:lpstr>
      <vt:lpstr>RC 59 Template EN</vt:lpstr>
      <vt:lpstr>Custom Design</vt:lpstr>
      <vt:lpstr>Graphique</vt:lpstr>
      <vt:lpstr>PowerPoint Presentation</vt:lpstr>
      <vt:lpstr>Learning Objectives</vt:lpstr>
      <vt:lpstr>Outline</vt:lpstr>
      <vt:lpstr>PowerPoint Presentation</vt:lpstr>
      <vt:lpstr>PowerPoint Presentation</vt:lpstr>
      <vt:lpstr>PowerPoint Presentation</vt:lpstr>
      <vt:lpstr>Why investigate outbreaks?</vt:lpstr>
      <vt:lpstr>PowerPoint Presentation</vt:lpstr>
      <vt:lpstr>PowerPoint Presentation</vt:lpstr>
      <vt:lpstr>Objectives of a Outbreak Investigation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Time: Epidemic Curves</vt:lpstr>
      <vt:lpstr>Value of an Epidemic Curve</vt:lpstr>
      <vt:lpstr>PowerPoint Presentation</vt:lpstr>
      <vt:lpstr>PowerPoint Presentation</vt:lpstr>
      <vt:lpstr>PowerPoint Presentation</vt:lpstr>
      <vt:lpstr>PowerPoint Presentation</vt:lpstr>
      <vt:lpstr>PowerPoint Presentation</vt:lpstr>
      <vt:lpstr>PowerPoint Presentation</vt:lpstr>
      <vt:lpstr>Key Messages</vt:lpstr>
      <vt:lpstr>Sources and resources</vt:lpstr>
      <vt:lpstr>Disclaimer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Outbreak Investigation</dc:title>
  <dc:subject>outbreak investigation</dc:subject>
  <dc:creator>Pinto, A;Bayugo, Y;WHO SEARO CSR Subunit Bangkok</dc:creator>
  <dc:description/>
  <cp:lastModifiedBy>GOMEZ, Paula</cp:lastModifiedBy>
  <cp:revision>318</cp:revision>
  <cp:lastPrinted>2008-08-29T05:35:37Z</cp:lastPrinted>
  <dcterms:created xsi:type="dcterms:W3CDTF">1997-08-12T12:44:46Z</dcterms:created>
  <dcterms:modified xsi:type="dcterms:W3CDTF">2018-05-17T10:14:17Z</dcterms:modified>
</cp:coreProperties>
</file>