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2"/>
    <p:sldMasterId id="2147483834" r:id="rId3"/>
    <p:sldMasterId id="2147483653" r:id="rId4"/>
  </p:sldMasterIdLst>
  <p:notesMasterIdLst>
    <p:notesMasterId r:id="rId47"/>
  </p:notesMasterIdLst>
  <p:handoutMasterIdLst>
    <p:handoutMasterId r:id="rId48"/>
  </p:handoutMasterIdLst>
  <p:sldIdLst>
    <p:sldId id="327" r:id="rId5"/>
    <p:sldId id="319" r:id="rId6"/>
    <p:sldId id="440" r:id="rId7"/>
    <p:sldId id="343" r:id="rId8"/>
    <p:sldId id="344" r:id="rId9"/>
    <p:sldId id="345" r:id="rId10"/>
    <p:sldId id="346" r:id="rId11"/>
    <p:sldId id="434" r:id="rId12"/>
    <p:sldId id="392" r:id="rId13"/>
    <p:sldId id="393" r:id="rId14"/>
    <p:sldId id="394" r:id="rId15"/>
    <p:sldId id="395" r:id="rId16"/>
    <p:sldId id="396" r:id="rId17"/>
    <p:sldId id="397" r:id="rId18"/>
    <p:sldId id="398" r:id="rId19"/>
    <p:sldId id="399" r:id="rId20"/>
    <p:sldId id="401" r:id="rId21"/>
    <p:sldId id="402" r:id="rId22"/>
    <p:sldId id="436" r:id="rId23"/>
    <p:sldId id="403" r:id="rId24"/>
    <p:sldId id="404" r:id="rId25"/>
    <p:sldId id="432" r:id="rId26"/>
    <p:sldId id="437" r:id="rId27"/>
    <p:sldId id="405" r:id="rId28"/>
    <p:sldId id="435" r:id="rId29"/>
    <p:sldId id="407" r:id="rId30"/>
    <p:sldId id="408" r:id="rId31"/>
    <p:sldId id="409" r:id="rId32"/>
    <p:sldId id="411" r:id="rId33"/>
    <p:sldId id="412" r:id="rId34"/>
    <p:sldId id="413" r:id="rId35"/>
    <p:sldId id="414" r:id="rId36"/>
    <p:sldId id="418" r:id="rId37"/>
    <p:sldId id="421" r:id="rId38"/>
    <p:sldId id="427" r:id="rId39"/>
    <p:sldId id="422" r:id="rId40"/>
    <p:sldId id="423" r:id="rId41"/>
    <p:sldId id="424" r:id="rId42"/>
    <p:sldId id="428" r:id="rId43"/>
    <p:sldId id="429" r:id="rId44"/>
    <p:sldId id="438" r:id="rId45"/>
    <p:sldId id="439" r:id="rId46"/>
  </p:sldIdLst>
  <p:sldSz cx="9144000" cy="6858000" type="screen4x3"/>
  <p:notesSz cx="6797675" cy="99266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DC User" initials="CU" lastIdx="3" clrIdx="0"/>
  <p:cmAuthor id="2" name="Nora Hellman" initials="NH" lastIdx="3" clrIdx="1">
    <p:extLst>
      <p:ext uri="{19B8F6BF-5375-455C-9EA6-DF929625EA0E}">
        <p15:presenceInfo xmlns:p15="http://schemas.microsoft.com/office/powerpoint/2012/main" userId="7bcf6808-f444-479a-bd94-67fa26adff87" providerId="Windows Live"/>
      </p:ext>
    </p:extLst>
  </p:cmAuthor>
  <p:cmAuthor id="3" name="Neatherlin, John" initials="NJ" lastIdx="21" clrIdx="2">
    <p:extLst>
      <p:ext uri="{19B8F6BF-5375-455C-9EA6-DF929625EA0E}">
        <p15:presenceInfo xmlns:p15="http://schemas.microsoft.com/office/powerpoint/2012/main" userId="S-1-5-21-1650804671-166536148-112937823-464538" providerId="AD"/>
      </p:ext>
    </p:extLst>
  </p:cmAuthor>
  <p:cmAuthor id="4" name="nmq1" initials="nmq1" lastIdx="20" clrIdx="3">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65" autoAdjust="0"/>
    <p:restoredTop sz="72739" autoAdjust="0"/>
  </p:normalViewPr>
  <p:slideViewPr>
    <p:cSldViewPr>
      <p:cViewPr varScale="1">
        <p:scale>
          <a:sx n="75" d="100"/>
          <a:sy n="75" d="100"/>
        </p:scale>
        <p:origin x="486"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49" d="100"/>
          <a:sy n="49" d="100"/>
        </p:scale>
        <p:origin x="-2022" y="-102"/>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1"/>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1"/>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custLinFactNeighborX="571" custLinFactNeighborY="-1679"/>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1"/>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custLinFactNeighborX="571" custLinFactNeighborY="-1679"/>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30197"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70979"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70979"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284ED001-BC38-124F-B8CE-0C38D72AF91B}"/>
              </a:ext>
            </a:extLst>
          </p:cNvPr>
          <p:cNvSpPr>
            <a:spLocks noGrp="1" noRot="1" noChangeAspect="1" noChangeArrowheads="1" noTextEdit="1"/>
          </p:cNvSpPr>
          <p:nvPr>
            <p:ph type="sldImg" idx="2"/>
          </p:nvPr>
        </p:nvSpPr>
        <p:spPr bwMode="auto">
          <a:xfrm>
            <a:off x="1084263" y="869950"/>
            <a:ext cx="4629150" cy="34702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2051" name="Rectangle 3">
            <a:extLst>
              <a:ext uri="{FF2B5EF4-FFF2-40B4-BE49-F238E27FC236}">
                <a16:creationId xmlns:a16="http://schemas.microsoft.com/office/drawing/2014/main" id="{8105EBB8-85A6-474F-BC63-262D55829D38}"/>
              </a:ext>
            </a:extLst>
          </p:cNvPr>
          <p:cNvSpPr>
            <a:spLocks noGrp="1" noChangeArrowheads="1"/>
          </p:cNvSpPr>
          <p:nvPr>
            <p:ph type="body" sz="quarter" idx="3"/>
          </p:nvPr>
        </p:nvSpPr>
        <p:spPr bwMode="auto">
          <a:xfrm>
            <a:off x="906463" y="4719638"/>
            <a:ext cx="4984750" cy="417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GB" altLang="en-US" noProof="0"/>
              <a:t>Cliquez pour modifier les styles de texte du masque</a:t>
            </a:r>
          </a:p>
          <a:p>
            <a:pPr lvl="1"/>
            <a:r>
              <a:rPr lang="en-GB" altLang="en-US" noProof="0"/>
              <a:t>Second niveau</a:t>
            </a:r>
          </a:p>
          <a:p>
            <a:pPr lvl="2"/>
            <a:r>
              <a:rPr lang="en-GB" altLang="en-US" noProof="0"/>
              <a:t>Troisième niveau</a:t>
            </a:r>
          </a:p>
          <a:p>
            <a:pPr lvl="3"/>
            <a:r>
              <a:rPr lang="en-GB" altLang="en-US" noProof="0"/>
              <a:t>Quatrième niveau</a:t>
            </a:r>
          </a:p>
          <a:p>
            <a:pPr lvl="4"/>
            <a:r>
              <a:rPr lang="en-GB" altLang="en-US" noProof="0"/>
              <a:t>Cinquième niveau</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4C7B95E-2DA3-1842-B5A5-D041F7C7700E}"/>
              </a:ext>
            </a:extLst>
          </p:cNvPr>
          <p:cNvSpPr>
            <a:spLocks noGrp="1" noChangeArrowheads="1"/>
          </p:cNvSpPr>
          <p:nvPr>
            <p:ph type="sldNum" sz="quarter" idx="429496729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1" tIns="45661" rIns="91321" bIns="45661"/>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7025" indent="-227013">
              <a:spcBef>
                <a:spcPct val="30000"/>
              </a:spcBef>
              <a:defRPr sz="1200">
                <a:solidFill>
                  <a:schemeClr val="tx1"/>
                </a:solidFill>
                <a:latin typeface="Arial" panose="020B0604020202020204" pitchFamily="34" charset="0"/>
              </a:defRPr>
            </a:lvl4pPr>
            <a:lvl5pPr marL="2054225" indent="-227013">
              <a:spcBef>
                <a:spcPct val="30000"/>
              </a:spcBef>
              <a:defRPr sz="1200">
                <a:solidFill>
                  <a:schemeClr val="tx1"/>
                </a:solidFill>
                <a:latin typeface="Arial" panose="020B0604020202020204" pitchFamily="34" charset="0"/>
              </a:defRPr>
            </a:lvl5pPr>
            <a:lvl6pPr marL="2511425" indent="-227013" eaLnBrk="0" fontAlgn="base" hangingPunct="0">
              <a:spcBef>
                <a:spcPct val="30000"/>
              </a:spcBef>
              <a:spcAft>
                <a:spcPct val="0"/>
              </a:spcAft>
              <a:defRPr sz="1200">
                <a:solidFill>
                  <a:schemeClr val="tx1"/>
                </a:solidFill>
                <a:latin typeface="Arial" panose="020B0604020202020204" pitchFamily="34" charset="0"/>
              </a:defRPr>
            </a:lvl6pPr>
            <a:lvl7pPr marL="2968625" indent="-227013" eaLnBrk="0" fontAlgn="base" hangingPunct="0">
              <a:spcBef>
                <a:spcPct val="30000"/>
              </a:spcBef>
              <a:spcAft>
                <a:spcPct val="0"/>
              </a:spcAft>
              <a:defRPr sz="1200">
                <a:solidFill>
                  <a:schemeClr val="tx1"/>
                </a:solidFill>
                <a:latin typeface="Arial" panose="020B0604020202020204" pitchFamily="34" charset="0"/>
              </a:defRPr>
            </a:lvl7pPr>
            <a:lvl8pPr marL="3425825" indent="-227013" eaLnBrk="0" fontAlgn="base" hangingPunct="0">
              <a:spcBef>
                <a:spcPct val="30000"/>
              </a:spcBef>
              <a:spcAft>
                <a:spcPct val="0"/>
              </a:spcAft>
              <a:defRPr sz="1200">
                <a:solidFill>
                  <a:schemeClr val="tx1"/>
                </a:solidFill>
                <a:latin typeface="Arial" panose="020B0604020202020204" pitchFamily="34" charset="0"/>
              </a:defRPr>
            </a:lvl8pPr>
            <a:lvl9pPr marL="3883025" indent="-227013"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0E6D85F9-0730-4C46-9478-86FB51760680}" type="slidenum">
              <a:rPr lang="en-US" altLang="en-US"/>
              <a:pPr eaLnBrk="1" hangingPunct="1">
                <a:spcBef>
                  <a:spcPct val="0"/>
                </a:spcBef>
              </a:pPr>
              <a:t>1</a:t>
            </a:fld>
            <a:endParaRPr lang="en-US" altLang="en-US"/>
          </a:p>
        </p:txBody>
      </p:sp>
      <p:sp>
        <p:nvSpPr>
          <p:cNvPr id="53251" name="Rectangle 2">
            <a:extLst>
              <a:ext uri="{FF2B5EF4-FFF2-40B4-BE49-F238E27FC236}">
                <a16:creationId xmlns:a16="http://schemas.microsoft.com/office/drawing/2014/main" id="{0EBC3786-AEFC-F04D-AB9C-BE213C019D1A}"/>
              </a:ext>
            </a:extLst>
          </p:cNvPr>
          <p:cNvSpPr>
            <a:spLocks noGrp="1" noRot="1" noChangeAspect="1" noChangeArrowheads="1" noTextEdit="1"/>
          </p:cNvSpPr>
          <p:nvPr>
            <p:ph type="sldImg"/>
          </p:nvPr>
        </p:nvSpPr>
        <p:spPr>
          <a:xfrm>
            <a:off x="1085850" y="869950"/>
            <a:ext cx="4625975" cy="3470275"/>
          </a:xfrm>
          <a:ln/>
        </p:spPr>
      </p:sp>
      <p:sp>
        <p:nvSpPr>
          <p:cNvPr id="53252" name="Rectangle 3">
            <a:extLst>
              <a:ext uri="{FF2B5EF4-FFF2-40B4-BE49-F238E27FC236}">
                <a16:creationId xmlns:a16="http://schemas.microsoft.com/office/drawing/2014/main" id="{4BA3FD2C-EBA7-B849-97E9-DA69B9079ECE}"/>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tLang="en-US" b="1"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FOR</a:t>
            </a:r>
            <a:r>
              <a:rPr lang="en-US" b="1" baseline="0" dirty="0"/>
              <a:t> EACH PAIR, </a:t>
            </a:r>
            <a:r>
              <a:rPr lang="en-US" b="1" dirty="0"/>
              <a:t>ASK:</a:t>
            </a:r>
            <a:endParaRPr lang="en-US" b="0" dirty="0"/>
          </a:p>
          <a:p>
            <a:r>
              <a:rPr lang="en-US" b="0" dirty="0"/>
              <a:t>Which is the exposure?</a:t>
            </a:r>
          </a:p>
          <a:p>
            <a:r>
              <a:rPr lang="en-US" b="0" dirty="0"/>
              <a:t>Which is the outcome?</a:t>
            </a:r>
          </a:p>
          <a:p>
            <a:endParaRPr lang="en-US" b="0" dirty="0"/>
          </a:p>
          <a:p>
            <a:r>
              <a:rPr lang="en-US" b="0" dirty="0"/>
              <a:t>&lt; Click to reveal</a:t>
            </a:r>
            <a:r>
              <a:rPr lang="en-US" b="0" baseline="0" dirty="0"/>
              <a:t> answers one line at a time &gt;</a:t>
            </a:r>
            <a:endParaRPr lang="en-US" b="1" dirty="0"/>
          </a:p>
        </p:txBody>
      </p:sp>
    </p:spTree>
    <p:extLst>
      <p:ext uri="{BB962C8B-B14F-4D97-AF65-F5344CB8AC3E}">
        <p14:creationId xmlns:p14="http://schemas.microsoft.com/office/powerpoint/2010/main" val="1082107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altLang="en-US" baseline="0" dirty="0">
                <a:latin typeface="Arial" panose="020B0604020202020204" pitchFamily="34" charset="0"/>
                <a:cs typeface="Arial" panose="020B0604020202020204" pitchFamily="34" charset="0"/>
              </a:rPr>
              <a:t>Outliers can provide important clues.  An outlier may have only 1 exposure in common with most of the other cases – what is that exposure?</a:t>
            </a:r>
            <a:endParaRPr lang="en-US" dirty="0"/>
          </a:p>
        </p:txBody>
      </p:sp>
    </p:spTree>
    <p:extLst>
      <p:ext uri="{BB962C8B-B14F-4D97-AF65-F5344CB8AC3E}">
        <p14:creationId xmlns:p14="http://schemas.microsoft.com/office/powerpoint/2010/main" val="317639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19148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2x2</a:t>
            </a:r>
            <a:r>
              <a:rPr lang="en-US" baseline="0" dirty="0"/>
              <a:t> table (named for its two columns and two rows) is a tool to organize data about exposure and disease.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Individuals are counted based on their exposure experience (exposed or not exposed/unexposed) and whether they developed disease (i.e. was a case or not a case).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kern="1200" baseline="0" dirty="0">
              <a:solidFill>
                <a:schemeClr val="tx1"/>
              </a:solidFill>
              <a:latin typeface="Arial" panose="020B0604020202020204" pitchFamily="34"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i="0" kern="1200" baseline="0" dirty="0">
                <a:solidFill>
                  <a:schemeClr val="tx1"/>
                </a:solidFill>
                <a:latin typeface="Arial" panose="020B0604020202020204" pitchFamily="34" charset="0"/>
                <a:ea typeface="+mn-ea"/>
                <a:cs typeface="Arial" charset="0"/>
              </a:rPr>
              <a:t>The 2x2 table makes it easy to calculate the attack rates (also known as risk) for exposed persons, unexposed persons, and overall.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kern="1200" baseline="0" dirty="0">
              <a:solidFill>
                <a:schemeClr val="tx1"/>
              </a:solidFill>
              <a:latin typeface="Arial" panose="020B0604020202020204" pitchFamily="34"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i="0" kern="1200" baseline="0" dirty="0">
                <a:solidFill>
                  <a:schemeClr val="tx1"/>
                </a:solidFill>
                <a:latin typeface="Arial" panose="020B0604020202020204" pitchFamily="34" charset="0"/>
                <a:ea typeface="+mn-ea"/>
                <a:cs typeface="Arial" charset="0"/>
              </a:rPr>
              <a:t>The risk ratio (also called relative risk) is a measure to compare the risk of disease among the exposed persons with the risk of disease among the unexposed persons. </a:t>
            </a:r>
            <a:endParaRPr lang="en-US" sz="1200" i="0" kern="1200" dirty="0">
              <a:solidFill>
                <a:schemeClr val="tx1"/>
              </a:solidFill>
              <a:latin typeface="Arial" panose="020B0604020202020204" pitchFamily="34" charset="0"/>
              <a:ea typeface="+mn-ea"/>
              <a:cs typeface="Arial" charset="0"/>
            </a:endParaRPr>
          </a:p>
          <a:p>
            <a:endParaRPr lang="en-US" dirty="0"/>
          </a:p>
        </p:txBody>
      </p:sp>
    </p:spTree>
    <p:extLst>
      <p:ext uri="{BB962C8B-B14F-4D97-AF65-F5344CB8AC3E}">
        <p14:creationId xmlns:p14="http://schemas.microsoft.com/office/powerpoint/2010/main" val="75902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Source: </a:t>
            </a:r>
            <a:r>
              <a:rPr lang="en-US" sz="1200" i="1" kern="1200" dirty="0">
                <a:solidFill>
                  <a:schemeClr val="tx1"/>
                </a:solidFill>
                <a:latin typeface="Arial" panose="020B0604020202020204" pitchFamily="34" charset="0"/>
                <a:ea typeface="+mn-ea"/>
                <a:cs typeface="Arial" charset="0"/>
              </a:rPr>
              <a:t>Chen RT, et al. </a:t>
            </a:r>
            <a:r>
              <a:rPr lang="en-US" sz="1200" i="1" kern="1200" dirty="0" err="1">
                <a:solidFill>
                  <a:schemeClr val="tx1"/>
                </a:solidFill>
                <a:latin typeface="Arial" panose="020B0604020202020204" pitchFamily="34" charset="0"/>
                <a:ea typeface="+mn-ea"/>
                <a:cs typeface="Arial" charset="0"/>
              </a:rPr>
              <a:t>Int</a:t>
            </a:r>
            <a:r>
              <a:rPr lang="en-US" sz="1200" i="1" kern="1200" dirty="0">
                <a:solidFill>
                  <a:schemeClr val="tx1"/>
                </a:solidFill>
                <a:latin typeface="Arial" panose="020B0604020202020204" pitchFamily="34" charset="0"/>
                <a:ea typeface="+mn-ea"/>
                <a:cs typeface="Arial" charset="0"/>
              </a:rPr>
              <a:t> J </a:t>
            </a:r>
            <a:r>
              <a:rPr lang="en-US" sz="1200" i="1" kern="1200" dirty="0" err="1">
                <a:solidFill>
                  <a:schemeClr val="tx1"/>
                </a:solidFill>
                <a:latin typeface="Arial" panose="020B0604020202020204" pitchFamily="34" charset="0"/>
                <a:ea typeface="+mn-ea"/>
                <a:cs typeface="Arial" charset="0"/>
              </a:rPr>
              <a:t>Epidemiol</a:t>
            </a:r>
            <a:r>
              <a:rPr lang="en-US" sz="1200" i="1" kern="1200" dirty="0">
                <a:solidFill>
                  <a:schemeClr val="tx1"/>
                </a:solidFill>
                <a:latin typeface="Arial" panose="020B0604020202020204" pitchFamily="34" charset="0"/>
                <a:ea typeface="+mn-ea"/>
                <a:cs typeface="Arial" charset="0"/>
              </a:rPr>
              <a:t> 1994; 23: 185-193</a:t>
            </a:r>
          </a:p>
          <a:p>
            <a:endParaRPr lang="en-US" dirty="0"/>
          </a:p>
        </p:txBody>
      </p:sp>
    </p:spTree>
    <p:extLst>
      <p:ext uri="{BB962C8B-B14F-4D97-AF65-F5344CB8AC3E}">
        <p14:creationId xmlns:p14="http://schemas.microsoft.com/office/powerpoint/2010/main" val="2192214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426655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Consider where the agent lives and how it spreads or is transmitted.</a:t>
            </a:r>
          </a:p>
          <a:p>
            <a:endParaRPr lang="en-US" dirty="0"/>
          </a:p>
          <a:p>
            <a:r>
              <a:rPr lang="en-US" dirty="0"/>
              <a:t>Some agents, such as guinea worm and malaria,</a:t>
            </a:r>
            <a:r>
              <a:rPr lang="en-US" baseline="0" dirty="0"/>
              <a:t> may live in different habitats during its life cycle.</a:t>
            </a:r>
          </a:p>
          <a:p>
            <a:endParaRPr lang="en-US" baseline="0" dirty="0"/>
          </a:p>
          <a:p>
            <a:r>
              <a:rPr lang="en-US" dirty="0"/>
              <a:t>Opportunities</a:t>
            </a:r>
            <a:r>
              <a:rPr lang="en-US" baseline="0" dirty="0"/>
              <a:t> for interventions</a:t>
            </a:r>
          </a:p>
          <a:p>
            <a:pPr marL="171450" indent="-171450">
              <a:buFont typeface="Arial" panose="020B0604020202020204" pitchFamily="34" charset="0"/>
              <a:buChar char="•"/>
            </a:pPr>
            <a:r>
              <a:rPr lang="en-US" baseline="0" dirty="0"/>
              <a:t>Controlling the reservoir </a:t>
            </a:r>
          </a:p>
          <a:p>
            <a:pPr marL="171450" indent="-171450">
              <a:buFont typeface="Arial" panose="020B0604020202020204" pitchFamily="34" charset="0"/>
              <a:buChar char="•"/>
            </a:pPr>
            <a:r>
              <a:rPr lang="en-US" baseline="0" dirty="0"/>
              <a:t>Interrupting transmission </a:t>
            </a:r>
          </a:p>
          <a:p>
            <a:pPr marL="171450" indent="-171450">
              <a:buFont typeface="Arial" panose="020B0604020202020204" pitchFamily="34" charset="0"/>
              <a:buChar char="•"/>
            </a:pPr>
            <a:r>
              <a:rPr lang="en-US" baseline="0" dirty="0"/>
              <a:t>Protecting the host</a:t>
            </a:r>
            <a:endParaRPr lang="en-US" dirty="0"/>
          </a:p>
          <a:p>
            <a:endParaRPr lang="en-US" dirty="0"/>
          </a:p>
        </p:txBody>
      </p:sp>
    </p:spTree>
    <p:extLst>
      <p:ext uri="{BB962C8B-B14F-4D97-AF65-F5344CB8AC3E}">
        <p14:creationId xmlns:p14="http://schemas.microsoft.com/office/powerpoint/2010/main" val="3231885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80258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After control measures are implemented, surveillance data can indicate whether the intervention worked. </a:t>
            </a:r>
          </a:p>
          <a:p>
            <a:endParaRPr lang="en-US" dirty="0"/>
          </a:p>
          <a:p>
            <a:r>
              <a:rPr lang="en-US" dirty="0"/>
              <a:t>A </a:t>
            </a:r>
            <a:r>
              <a:rPr lang="en-US" baseline="0" dirty="0"/>
              <a:t>decrease in the number of cases (graph top right) suggests the control measures are working.</a:t>
            </a:r>
          </a:p>
          <a:p>
            <a:endParaRPr lang="en-US" baseline="0" dirty="0"/>
          </a:p>
          <a:p>
            <a:r>
              <a:rPr lang="en-US" baseline="0" dirty="0"/>
              <a:t>No change or an increase in the number of cases (graph top left) suggests the control measures are not effective in preventing further disease.</a:t>
            </a:r>
            <a:endParaRPr lang="en-US" dirty="0"/>
          </a:p>
        </p:txBody>
      </p:sp>
    </p:spTree>
    <p:extLst>
      <p:ext uri="{BB962C8B-B14F-4D97-AF65-F5344CB8AC3E}">
        <p14:creationId xmlns:p14="http://schemas.microsoft.com/office/powerpoint/2010/main" val="47254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8380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F18D501B-7404-4A44-9B71-E1CCE51489C6}"/>
              </a:ext>
            </a:extLst>
          </p:cNvPr>
          <p:cNvSpPr>
            <a:spLocks noGrp="1" noRot="1" noChangeAspect="1" noChangeArrowheads="1" noTextEdit="1"/>
          </p:cNvSpPr>
          <p:nvPr>
            <p:ph type="sldImg"/>
          </p:nvPr>
        </p:nvSpPr>
        <p:spPr>
          <a:xfrm>
            <a:off x="1085850" y="869950"/>
            <a:ext cx="4625975" cy="3470275"/>
          </a:xfrm>
          <a:ln/>
        </p:spPr>
      </p:sp>
      <p:sp>
        <p:nvSpPr>
          <p:cNvPr id="54275" name="Rectangle 3">
            <a:extLst>
              <a:ext uri="{FF2B5EF4-FFF2-40B4-BE49-F238E27FC236}">
                <a16:creationId xmlns:a16="http://schemas.microsoft.com/office/drawing/2014/main" id="{049F3BF0-6327-8448-B1E2-BC3600D70EEB}"/>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br>
              <a:rPr lang="en-US" altLang="en-US" dirty="0">
                <a:ea typeface="ＭＳ Ｐゴシック" pitchFamily="34" charset="-128"/>
              </a:rPr>
            </a:br>
            <a:endParaRPr lang="en-US" altLang="en-US" dirty="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39</a:t>
            </a:fld>
            <a:endParaRPr lang="en-US" altLang="en-US"/>
          </a:p>
        </p:txBody>
      </p:sp>
    </p:spTree>
    <p:extLst>
      <p:ext uri="{BB962C8B-B14F-4D97-AF65-F5344CB8AC3E}">
        <p14:creationId xmlns:p14="http://schemas.microsoft.com/office/powerpoint/2010/main" val="3912511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40</a:t>
            </a:fld>
            <a:endParaRPr lang="en-US" altLang="en-US"/>
          </a:p>
        </p:txBody>
      </p:sp>
    </p:spTree>
    <p:extLst>
      <p:ext uri="{BB962C8B-B14F-4D97-AF65-F5344CB8AC3E}">
        <p14:creationId xmlns:p14="http://schemas.microsoft.com/office/powerpoint/2010/main" val="2400032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41</a:t>
            </a:fld>
            <a:endParaRPr lang="en-US" altLang="en-US"/>
          </a:p>
        </p:txBody>
      </p:sp>
    </p:spTree>
    <p:extLst>
      <p:ext uri="{BB962C8B-B14F-4D97-AF65-F5344CB8AC3E}">
        <p14:creationId xmlns:p14="http://schemas.microsoft.com/office/powerpoint/2010/main" val="21762683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42</a:t>
            </a:fld>
            <a:endParaRPr lang="en-US" altLang="en-US"/>
          </a:p>
        </p:txBody>
      </p:sp>
    </p:spTree>
    <p:extLst>
      <p:ext uri="{BB962C8B-B14F-4D97-AF65-F5344CB8AC3E}">
        <p14:creationId xmlns:p14="http://schemas.microsoft.com/office/powerpoint/2010/main" val="3462548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F18D501B-7404-4A44-9B71-E1CCE51489C6}"/>
              </a:ext>
            </a:extLst>
          </p:cNvPr>
          <p:cNvSpPr>
            <a:spLocks noGrp="1" noRot="1" noChangeAspect="1" noChangeArrowheads="1" noTextEdit="1"/>
          </p:cNvSpPr>
          <p:nvPr>
            <p:ph type="sldImg"/>
          </p:nvPr>
        </p:nvSpPr>
        <p:spPr>
          <a:xfrm>
            <a:off x="1085850" y="869950"/>
            <a:ext cx="4625975" cy="3470275"/>
          </a:xfrm>
          <a:ln/>
        </p:spPr>
      </p:sp>
      <p:sp>
        <p:nvSpPr>
          <p:cNvPr id="54275" name="Rectangle 3">
            <a:extLst>
              <a:ext uri="{FF2B5EF4-FFF2-40B4-BE49-F238E27FC236}">
                <a16:creationId xmlns:a16="http://schemas.microsoft.com/office/drawing/2014/main" id="{049F3BF0-6327-8448-B1E2-BC3600D70EEB}"/>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dirty="0"/>
          </a:p>
        </p:txBody>
      </p:sp>
    </p:spTree>
    <p:extLst>
      <p:ext uri="{BB962C8B-B14F-4D97-AF65-F5344CB8AC3E}">
        <p14:creationId xmlns:p14="http://schemas.microsoft.com/office/powerpoint/2010/main" val="3794859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dirty="0"/>
              <a:t>There are 3 general phases in an outbreak investigation:</a:t>
            </a:r>
          </a:p>
          <a:p>
            <a:r>
              <a:rPr lang="en-US" dirty="0"/>
              <a:t>1- descriptive</a:t>
            </a:r>
          </a:p>
          <a:p>
            <a:r>
              <a:rPr lang="en-US" dirty="0"/>
              <a:t>2- explanatory</a:t>
            </a:r>
          </a:p>
          <a:p>
            <a:r>
              <a:rPr lang="en-US" dirty="0"/>
              <a:t>3- response</a:t>
            </a:r>
          </a:p>
        </p:txBody>
      </p:sp>
    </p:spTree>
    <p:extLst>
      <p:ext uri="{BB962C8B-B14F-4D97-AF65-F5344CB8AC3E}">
        <p14:creationId xmlns:p14="http://schemas.microsoft.com/office/powerpoint/2010/main" val="2336558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dirty="0"/>
              <a:t>Within the 3 phases there are 13 steps to consider in an outbreak investigation.  Some happen at the same time.  </a:t>
            </a:r>
          </a:p>
          <a:p>
            <a:endParaRPr lang="en-US" dirty="0"/>
          </a:p>
          <a:p>
            <a:r>
              <a:rPr lang="en-US" dirty="0"/>
              <a:t>Note: The Descriptive Phase (steps 1-6) are</a:t>
            </a:r>
            <a:r>
              <a:rPr lang="en-US" baseline="0" dirty="0"/>
              <a:t> the focus of </a:t>
            </a:r>
            <a:r>
              <a:rPr lang="en-US" b="1" baseline="0" dirty="0"/>
              <a:t>B4.1 Outbreak Investigation Part 1</a:t>
            </a:r>
            <a:r>
              <a:rPr lang="en-US" baseline="0" dirty="0"/>
              <a:t>. </a:t>
            </a:r>
            <a:endParaRPr lang="en-US" dirty="0"/>
          </a:p>
          <a:p>
            <a:endParaRPr lang="en-US" dirty="0"/>
          </a:p>
          <a:p>
            <a:r>
              <a:rPr lang="en-US" dirty="0"/>
              <a:t>Note: There are various recommendations</a:t>
            </a:r>
            <a:r>
              <a:rPr lang="en-US" baseline="0" dirty="0"/>
              <a:t> on the steps for an outbreak investigation. While the exact number of steps vary, knowing the activities and understanding their value is important.</a:t>
            </a:r>
            <a:endParaRPr lang="en-US" dirty="0"/>
          </a:p>
        </p:txBody>
      </p:sp>
    </p:spTree>
    <p:extLst>
      <p:ext uri="{BB962C8B-B14F-4D97-AF65-F5344CB8AC3E}">
        <p14:creationId xmlns:p14="http://schemas.microsoft.com/office/powerpoint/2010/main" val="1783360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This session focuses</a:t>
            </a:r>
            <a:r>
              <a:rPr lang="en-US" baseline="0" dirty="0"/>
              <a:t> on the Explanatory and Response Phases.</a:t>
            </a:r>
            <a:endParaRPr lang="en-US" dirty="0"/>
          </a:p>
        </p:txBody>
      </p:sp>
    </p:spTree>
    <p:extLst>
      <p:ext uri="{BB962C8B-B14F-4D97-AF65-F5344CB8AC3E}">
        <p14:creationId xmlns:p14="http://schemas.microsoft.com/office/powerpoint/2010/main" val="611967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3029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88548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69853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66FF"/>
        </a:solidFill>
        <a:effectLst/>
      </p:bgPr>
    </p:bg>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75755B6B-4830-E941-9ED3-0C17975F8F3E}"/>
              </a:ext>
            </a:extLst>
          </p:cNvPr>
          <p:cNvSpPr>
            <a:spLocks noChangeArrowheads="1"/>
          </p:cNvSpPr>
          <p:nvPr/>
        </p:nvSpPr>
        <p:spPr bwMode="auto">
          <a:xfrm>
            <a:off x="0" y="6413500"/>
            <a:ext cx="9144000" cy="4445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5" name="Text Box 5">
            <a:extLst>
              <a:ext uri="{FF2B5EF4-FFF2-40B4-BE49-F238E27FC236}">
                <a16:creationId xmlns:a16="http://schemas.microsoft.com/office/drawing/2014/main" id="{75EA7916-98A5-9848-A13D-7F2EAF2F8E3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6" name="Picture 6" descr="WHO-EN-white-H">
            <a:extLst>
              <a:ext uri="{FF2B5EF4-FFF2-40B4-BE49-F238E27FC236}">
                <a16:creationId xmlns:a16="http://schemas.microsoft.com/office/drawing/2014/main" id="{FC9767E5-009C-8546-A180-CD9A70874C1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543800" y="6448425"/>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WHO-EN-white-H">
            <a:extLst>
              <a:ext uri="{FF2B5EF4-FFF2-40B4-BE49-F238E27FC236}">
                <a16:creationId xmlns:a16="http://schemas.microsoft.com/office/drawing/2014/main" id="{8ACA6B57-A8F5-F947-A3B7-4AAE08F0712B}"/>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743200" y="4724400"/>
            <a:ext cx="3476625"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02" name="Rectangle 2"/>
          <p:cNvSpPr>
            <a:spLocks noGrp="1" noChangeArrowheads="1"/>
          </p:cNvSpPr>
          <p:nvPr>
            <p:ph type="ctrTitle"/>
          </p:nvPr>
        </p:nvSpPr>
        <p:spPr>
          <a:xfrm>
            <a:off x="685800" y="2130425"/>
            <a:ext cx="7772400" cy="1470025"/>
          </a:xfrm>
        </p:spPr>
        <p:txBody>
          <a:bodyPr/>
          <a:lstStyle>
            <a:lvl1pPr>
              <a:defRPr>
                <a:solidFill>
                  <a:schemeClr val="bg1"/>
                </a:solidFill>
              </a:defRPr>
            </a:lvl1pPr>
          </a:lstStyle>
          <a:p>
            <a:pPr lvl="0"/>
            <a:r>
              <a:rPr lang="en-US" altLang="en-US" noProof="0"/>
              <a:t>Click to edit Master title style</a:t>
            </a:r>
          </a:p>
        </p:txBody>
      </p:sp>
      <p:sp>
        <p:nvSpPr>
          <p:cNvPr id="358403" name="Rectangle 3"/>
          <p:cNvSpPr>
            <a:spLocks noGrp="1" noChangeArrowheads="1"/>
          </p:cNvSpPr>
          <p:nvPr>
            <p:ph type="subTitle" idx="1"/>
          </p:nvPr>
        </p:nvSpPr>
        <p:spPr>
          <a:xfrm>
            <a:off x="1371600" y="3886200"/>
            <a:ext cx="6400800" cy="519113"/>
          </a:xfrm>
        </p:spPr>
        <p:txBody>
          <a:bodyPr/>
          <a:lstStyle>
            <a:lvl1pPr marL="0" indent="0" algn="ctr">
              <a:buFontTx/>
              <a:buNone/>
              <a:defRPr sz="2800">
                <a:solidFill>
                  <a:srgbClr val="AEE5F0"/>
                </a:solidFill>
              </a:defRPr>
            </a:lvl1pPr>
          </a:lstStyle>
          <a:p>
            <a:pPr lvl="0"/>
            <a:r>
              <a:rPr lang="en-US" altLang="en-US" noProof="0"/>
              <a:t>Click to edit Master subtitle style</a:t>
            </a:r>
          </a:p>
        </p:txBody>
      </p:sp>
    </p:spTree>
    <p:extLst>
      <p:ext uri="{BB962C8B-B14F-4D97-AF65-F5344CB8AC3E}">
        <p14:creationId xmlns:p14="http://schemas.microsoft.com/office/powerpoint/2010/main" val="239206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4299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378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378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6823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able Placeholder 2"/>
          <p:cNvSpPr>
            <a:spLocks noGrp="1"/>
          </p:cNvSpPr>
          <p:nvPr>
            <p:ph type="tbl"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8249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ext Placeholder 2"/>
          <p:cNvSpPr>
            <a:spLocks noGrp="1"/>
          </p:cNvSpPr>
          <p:nvPr>
            <p:ph type="body"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Online Image Placeholder 3"/>
          <p:cNvSpPr>
            <a:spLocks noGrp="1"/>
          </p:cNvSpPr>
          <p:nvPr>
            <p:ph type="clipArt" sz="half" idx="2"/>
          </p:nvPr>
        </p:nvSpPr>
        <p:spPr>
          <a:xfrm>
            <a:off x="4684713" y="1524000"/>
            <a:ext cx="4459287" cy="2260600"/>
          </a:xfrm>
        </p:spPr>
        <p:txBody>
          <a:bodyPr/>
          <a:lstStyle/>
          <a:p>
            <a:pPr lvl="0"/>
            <a:endParaRPr lang="en-US" noProof="0"/>
          </a:p>
        </p:txBody>
      </p:sp>
    </p:spTree>
    <p:extLst>
      <p:ext uri="{BB962C8B-B14F-4D97-AF65-F5344CB8AC3E}">
        <p14:creationId xmlns:p14="http://schemas.microsoft.com/office/powerpoint/2010/main" val="2902890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Chart Placeholder 2"/>
          <p:cNvSpPr>
            <a:spLocks noGrp="1"/>
          </p:cNvSpPr>
          <p:nvPr>
            <p:ph type="chart"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3390725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a:extLst>
              <a:ext uri="{FF2B5EF4-FFF2-40B4-BE49-F238E27FC236}">
                <a16:creationId xmlns:a16="http://schemas.microsoft.com/office/drawing/2014/main" id="{A8C9EEE9-91FF-4149-9558-0242055561F1}"/>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grpSp>
        <p:nvGrpSpPr>
          <p:cNvPr id="5" name="Group 147">
            <a:extLst>
              <a:ext uri="{FF2B5EF4-FFF2-40B4-BE49-F238E27FC236}">
                <a16:creationId xmlns:a16="http://schemas.microsoft.com/office/drawing/2014/main" id="{6A727A6F-EB5F-CF4A-BA98-013F194DA338}"/>
              </a:ext>
            </a:extLst>
          </p:cNvPr>
          <p:cNvGrpSpPr>
            <a:grpSpLocks noChangeAspect="1"/>
          </p:cNvGrpSpPr>
          <p:nvPr userDrawn="1"/>
        </p:nvGrpSpPr>
        <p:grpSpPr bwMode="auto">
          <a:xfrm>
            <a:off x="133350" y="6173788"/>
            <a:ext cx="1619250" cy="608012"/>
            <a:chOff x="0" y="0"/>
            <a:chExt cx="2838178" cy="923698"/>
          </a:xfrm>
        </p:grpSpPr>
        <p:sp>
          <p:nvSpPr>
            <p:cNvPr id="6" name="Shape 145">
              <a:extLst>
                <a:ext uri="{FF2B5EF4-FFF2-40B4-BE49-F238E27FC236}">
                  <a16:creationId xmlns:a16="http://schemas.microsoft.com/office/drawing/2014/main" id="{B47F706D-0D60-8F42-AB7B-DF7A54FBF36E}"/>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7" name="image1.png">
              <a:extLst>
                <a:ext uri="{FF2B5EF4-FFF2-40B4-BE49-F238E27FC236}">
                  <a16:creationId xmlns:a16="http://schemas.microsoft.com/office/drawing/2014/main" id="{EF298A3A-1DB6-8A4E-9114-E002F118B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a:extLst>
              <a:ext uri="{FF2B5EF4-FFF2-40B4-BE49-F238E27FC236}">
                <a16:creationId xmlns:a16="http://schemas.microsoft.com/office/drawing/2014/main" id="{63DA23D5-B93B-F242-8A84-3A5976B75B2D}"/>
              </a:ext>
            </a:extLst>
          </p:cNvPr>
          <p:cNvSpPr>
            <a:spLocks noGrp="1"/>
          </p:cNvSpPr>
          <p:nvPr>
            <p:ph type="sldNum" sz="quarter" idx="10"/>
          </p:nvPr>
        </p:nvSpPr>
        <p:spPr/>
        <p:txBody>
          <a:bodyPr/>
          <a:lstStyle>
            <a:lvl1pPr>
              <a:defRPr/>
            </a:lvl1pPr>
          </a:lstStyle>
          <a:p>
            <a:pPr>
              <a:defRPr/>
            </a:pPr>
            <a:fld id="{E592987D-015C-5C4D-B436-09BEE2CD30F9}" type="slidenum">
              <a:rPr lang="en-US" altLang="en-US"/>
              <a:pPr>
                <a:defRPr/>
              </a:pPr>
              <a:t>‹#›</a:t>
            </a:fld>
            <a:endParaRPr lang="en-US" altLang="en-US"/>
          </a:p>
        </p:txBody>
      </p:sp>
    </p:spTree>
    <p:extLst>
      <p:ext uri="{BB962C8B-B14F-4D97-AF65-F5344CB8AC3E}">
        <p14:creationId xmlns:p14="http://schemas.microsoft.com/office/powerpoint/2010/main" val="2133381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0F3CFA8A-A363-C044-AF5F-13ED49AA2C61}"/>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3">
            <a:extLst>
              <a:ext uri="{FF2B5EF4-FFF2-40B4-BE49-F238E27FC236}">
                <a16:creationId xmlns:a16="http://schemas.microsoft.com/office/drawing/2014/main" id="{A9F59D7A-0048-7240-B822-CE9CACF6426E}"/>
              </a:ext>
            </a:extLst>
          </p:cNvPr>
          <p:cNvSpPr>
            <a:spLocks noGrp="1"/>
          </p:cNvSpPr>
          <p:nvPr>
            <p:ph type="sldNum" sz="quarter" idx="11"/>
          </p:nvPr>
        </p:nvSpPr>
        <p:spPr>
          <a:xfrm>
            <a:off x="8458200" y="6481763"/>
            <a:ext cx="609600" cy="365125"/>
          </a:xfrm>
        </p:spPr>
        <p:txBody>
          <a:bodyPr/>
          <a:lstStyle>
            <a:lvl1pPr>
              <a:defRPr/>
            </a:lvl1pPr>
          </a:lstStyle>
          <a:p>
            <a:pPr>
              <a:defRPr/>
            </a:pPr>
            <a:fld id="{5A753D0E-A777-D04B-BB8E-F825C8E77CC1}" type="slidenum">
              <a:rPr lang="en-US" altLang="en-US"/>
              <a:pPr>
                <a:defRPr/>
              </a:pPr>
              <a:t>‹#›</a:t>
            </a:fld>
            <a:endParaRPr lang="en-US" altLang="en-US"/>
          </a:p>
        </p:txBody>
      </p:sp>
    </p:spTree>
    <p:extLst>
      <p:ext uri="{BB962C8B-B14F-4D97-AF65-F5344CB8AC3E}">
        <p14:creationId xmlns:p14="http://schemas.microsoft.com/office/powerpoint/2010/main" val="3571201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3247A085-3716-464F-97C7-0AF015DEE18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0BA67F95-6963-D746-9320-37BA6A4F9205}"/>
              </a:ext>
            </a:extLst>
          </p:cNvPr>
          <p:cNvSpPr>
            <a:spLocks noGrp="1"/>
          </p:cNvSpPr>
          <p:nvPr>
            <p:ph type="sldNum" sz="quarter" idx="11"/>
          </p:nvPr>
        </p:nvSpPr>
        <p:spPr>
          <a:xfrm>
            <a:off x="8382000" y="6481763"/>
            <a:ext cx="609600" cy="365125"/>
          </a:xfrm>
        </p:spPr>
        <p:txBody>
          <a:bodyPr/>
          <a:lstStyle>
            <a:lvl1pPr>
              <a:defRPr/>
            </a:lvl1pPr>
          </a:lstStyle>
          <a:p>
            <a:pPr>
              <a:defRPr/>
            </a:pPr>
            <a:fld id="{544474D0-76DB-3D41-A17C-CF09FE3073FF}" type="slidenum">
              <a:rPr lang="en-US" altLang="en-US"/>
              <a:pPr>
                <a:defRPr/>
              </a:pPr>
              <a:t>‹#›</a:t>
            </a:fld>
            <a:endParaRPr lang="en-US" altLang="en-US"/>
          </a:p>
        </p:txBody>
      </p:sp>
    </p:spTree>
    <p:extLst>
      <p:ext uri="{BB962C8B-B14F-4D97-AF65-F5344CB8AC3E}">
        <p14:creationId xmlns:p14="http://schemas.microsoft.com/office/powerpoint/2010/main" val="3702271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A3D75B15-3EC9-C24A-B0B6-9A2EB3611E67}"/>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D1178EC-E705-9E47-A893-53157FBA2C3A}"/>
              </a:ext>
            </a:extLst>
          </p:cNvPr>
          <p:cNvSpPr>
            <a:spLocks noGrp="1"/>
          </p:cNvSpPr>
          <p:nvPr>
            <p:ph type="sldNum" sz="quarter" idx="11"/>
          </p:nvPr>
        </p:nvSpPr>
        <p:spPr/>
        <p:txBody>
          <a:bodyPr/>
          <a:lstStyle>
            <a:lvl1pPr>
              <a:defRPr/>
            </a:lvl1pPr>
          </a:lstStyle>
          <a:p>
            <a:pPr>
              <a:defRPr/>
            </a:pPr>
            <a:fld id="{78627AC1-C708-EB46-860F-EB33625C85E9}" type="slidenum">
              <a:rPr lang="en-US" altLang="en-US"/>
              <a:pPr>
                <a:defRPr/>
              </a:pPr>
              <a:t>‹#›</a:t>
            </a:fld>
            <a:endParaRPr lang="en-US" altLang="en-US"/>
          </a:p>
        </p:txBody>
      </p:sp>
    </p:spTree>
    <p:extLst>
      <p:ext uri="{BB962C8B-B14F-4D97-AF65-F5344CB8AC3E}">
        <p14:creationId xmlns:p14="http://schemas.microsoft.com/office/powerpoint/2010/main" val="2860271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7AC2FF2C-667C-5F46-AB44-BC48131471C7}"/>
              </a:ext>
            </a:extLst>
          </p:cNvPr>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a:extLst>
              <a:ext uri="{FF2B5EF4-FFF2-40B4-BE49-F238E27FC236}">
                <a16:creationId xmlns:a16="http://schemas.microsoft.com/office/drawing/2014/main" id="{ACE355D1-B7D8-6E48-8887-35D4A2A84651}"/>
              </a:ext>
            </a:extLst>
          </p:cNvPr>
          <p:cNvSpPr>
            <a:spLocks noGrp="1"/>
          </p:cNvSpPr>
          <p:nvPr>
            <p:ph type="sldNum" sz="quarter" idx="11"/>
          </p:nvPr>
        </p:nvSpPr>
        <p:spPr/>
        <p:txBody>
          <a:bodyPr/>
          <a:lstStyle>
            <a:lvl1pPr>
              <a:defRPr/>
            </a:lvl1pPr>
          </a:lstStyle>
          <a:p>
            <a:pPr>
              <a:defRPr/>
            </a:pPr>
            <a:fld id="{A77C2B6E-0936-C740-95B1-9924592F047E}" type="slidenum">
              <a:rPr lang="en-US" altLang="en-US"/>
              <a:pPr>
                <a:defRPr/>
              </a:pPr>
              <a:t>‹#›</a:t>
            </a:fld>
            <a:endParaRPr lang="en-US" altLang="en-US"/>
          </a:p>
        </p:txBody>
      </p:sp>
    </p:spTree>
    <p:extLst>
      <p:ext uri="{BB962C8B-B14F-4D97-AF65-F5344CB8AC3E}">
        <p14:creationId xmlns:p14="http://schemas.microsoft.com/office/powerpoint/2010/main" val="585218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3498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D8DC88B4-90E1-274E-94D1-B22994864E82}"/>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8" name="Slide Number Placeholder 5">
            <a:extLst>
              <a:ext uri="{FF2B5EF4-FFF2-40B4-BE49-F238E27FC236}">
                <a16:creationId xmlns:a16="http://schemas.microsoft.com/office/drawing/2014/main" id="{EB64DEC6-ED79-D548-9777-BC8F1B9BDBA0}"/>
              </a:ext>
            </a:extLst>
          </p:cNvPr>
          <p:cNvSpPr>
            <a:spLocks noGrp="1"/>
          </p:cNvSpPr>
          <p:nvPr>
            <p:ph type="sldNum" sz="quarter" idx="11"/>
          </p:nvPr>
        </p:nvSpPr>
        <p:spPr/>
        <p:txBody>
          <a:bodyPr/>
          <a:lstStyle>
            <a:lvl1pPr>
              <a:defRPr/>
            </a:lvl1pPr>
          </a:lstStyle>
          <a:p>
            <a:pPr>
              <a:defRPr/>
            </a:pPr>
            <a:fld id="{0BC8A5CB-1289-E549-ABCE-074D959C462E}" type="slidenum">
              <a:rPr lang="en-US" altLang="en-US"/>
              <a:pPr>
                <a:defRPr/>
              </a:pPr>
              <a:t>‹#›</a:t>
            </a:fld>
            <a:endParaRPr lang="en-US" altLang="en-US"/>
          </a:p>
        </p:txBody>
      </p:sp>
    </p:spTree>
    <p:extLst>
      <p:ext uri="{BB962C8B-B14F-4D97-AF65-F5344CB8AC3E}">
        <p14:creationId xmlns:p14="http://schemas.microsoft.com/office/powerpoint/2010/main" val="3042883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CA4ED59A-4028-1B4F-98AD-7F23BF455B7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5">
            <a:extLst>
              <a:ext uri="{FF2B5EF4-FFF2-40B4-BE49-F238E27FC236}">
                <a16:creationId xmlns:a16="http://schemas.microsoft.com/office/drawing/2014/main" id="{B9D00166-356B-A046-8F1E-1C7AAF5D7907}"/>
              </a:ext>
            </a:extLst>
          </p:cNvPr>
          <p:cNvSpPr>
            <a:spLocks noGrp="1"/>
          </p:cNvSpPr>
          <p:nvPr>
            <p:ph type="sldNum" sz="quarter" idx="11"/>
          </p:nvPr>
        </p:nvSpPr>
        <p:spPr/>
        <p:txBody>
          <a:bodyPr/>
          <a:lstStyle>
            <a:lvl1pPr>
              <a:defRPr/>
            </a:lvl1pPr>
          </a:lstStyle>
          <a:p>
            <a:pPr>
              <a:defRPr/>
            </a:pPr>
            <a:fld id="{BA40D0BD-E9E0-074C-9123-079C9870E637}" type="slidenum">
              <a:rPr lang="en-US" altLang="en-US"/>
              <a:pPr>
                <a:defRPr/>
              </a:pPr>
              <a:t>‹#›</a:t>
            </a:fld>
            <a:endParaRPr lang="en-US" altLang="en-US"/>
          </a:p>
        </p:txBody>
      </p:sp>
    </p:spTree>
    <p:extLst>
      <p:ext uri="{BB962C8B-B14F-4D97-AF65-F5344CB8AC3E}">
        <p14:creationId xmlns:p14="http://schemas.microsoft.com/office/powerpoint/2010/main" val="116810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635FE1D-70E8-494A-BC3C-3216C999E5A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3" name="Slide Number Placeholder 5">
            <a:extLst>
              <a:ext uri="{FF2B5EF4-FFF2-40B4-BE49-F238E27FC236}">
                <a16:creationId xmlns:a16="http://schemas.microsoft.com/office/drawing/2014/main" id="{19FC9752-E7EC-3448-B6A2-CC889D1D266C}"/>
              </a:ext>
            </a:extLst>
          </p:cNvPr>
          <p:cNvSpPr>
            <a:spLocks noGrp="1"/>
          </p:cNvSpPr>
          <p:nvPr>
            <p:ph type="sldNum" sz="quarter" idx="11"/>
          </p:nvPr>
        </p:nvSpPr>
        <p:spPr/>
        <p:txBody>
          <a:bodyPr/>
          <a:lstStyle>
            <a:lvl1pPr>
              <a:defRPr/>
            </a:lvl1pPr>
          </a:lstStyle>
          <a:p>
            <a:pPr>
              <a:defRPr/>
            </a:pPr>
            <a:fld id="{A03A4A35-BF0A-994A-B8B9-C14737AA37CC}" type="slidenum">
              <a:rPr lang="en-US" altLang="en-US"/>
              <a:pPr>
                <a:defRPr/>
              </a:pPr>
              <a:t>‹#›</a:t>
            </a:fld>
            <a:endParaRPr lang="en-US" altLang="en-US"/>
          </a:p>
        </p:txBody>
      </p:sp>
    </p:spTree>
    <p:extLst>
      <p:ext uri="{BB962C8B-B14F-4D97-AF65-F5344CB8AC3E}">
        <p14:creationId xmlns:p14="http://schemas.microsoft.com/office/powerpoint/2010/main" val="1349295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691B4EF3-DF76-BD41-94E8-3E1AF1FBA0E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B13AAAF-34A3-EF42-874A-C7FABC39762B}"/>
              </a:ext>
            </a:extLst>
          </p:cNvPr>
          <p:cNvSpPr>
            <a:spLocks noGrp="1"/>
          </p:cNvSpPr>
          <p:nvPr>
            <p:ph type="sldNum" sz="quarter" idx="11"/>
          </p:nvPr>
        </p:nvSpPr>
        <p:spPr/>
        <p:txBody>
          <a:bodyPr/>
          <a:lstStyle>
            <a:lvl1pPr>
              <a:defRPr/>
            </a:lvl1pPr>
          </a:lstStyle>
          <a:p>
            <a:pPr>
              <a:defRPr/>
            </a:pPr>
            <a:fld id="{425D48D0-90E0-664D-A1CA-DA7B0AB1F3DA}" type="slidenum">
              <a:rPr lang="en-US" altLang="en-US"/>
              <a:pPr>
                <a:defRPr/>
              </a:pPr>
              <a:t>‹#›</a:t>
            </a:fld>
            <a:endParaRPr lang="en-US" altLang="en-US"/>
          </a:p>
        </p:txBody>
      </p:sp>
    </p:spTree>
    <p:extLst>
      <p:ext uri="{BB962C8B-B14F-4D97-AF65-F5344CB8AC3E}">
        <p14:creationId xmlns:p14="http://schemas.microsoft.com/office/powerpoint/2010/main" val="40266527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9D5B4444-2801-6B48-B643-FBADD66775A5}"/>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821143B6-C154-874D-B938-21E05616A3C4}"/>
              </a:ext>
            </a:extLst>
          </p:cNvPr>
          <p:cNvSpPr>
            <a:spLocks noGrp="1"/>
          </p:cNvSpPr>
          <p:nvPr>
            <p:ph type="sldNum" sz="quarter" idx="11"/>
          </p:nvPr>
        </p:nvSpPr>
        <p:spPr/>
        <p:txBody>
          <a:bodyPr/>
          <a:lstStyle>
            <a:lvl1pPr>
              <a:defRPr/>
            </a:lvl1pPr>
          </a:lstStyle>
          <a:p>
            <a:pPr>
              <a:defRPr/>
            </a:pPr>
            <a:fld id="{3252B8A6-330E-1743-9BF6-A797435FDA79}" type="slidenum">
              <a:rPr lang="en-US" altLang="en-US"/>
              <a:pPr>
                <a:defRPr/>
              </a:pPr>
              <a:t>‹#›</a:t>
            </a:fld>
            <a:endParaRPr lang="en-US" altLang="en-US"/>
          </a:p>
        </p:txBody>
      </p:sp>
    </p:spTree>
    <p:extLst>
      <p:ext uri="{BB962C8B-B14F-4D97-AF65-F5344CB8AC3E}">
        <p14:creationId xmlns:p14="http://schemas.microsoft.com/office/powerpoint/2010/main" val="4769525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431C9290-5E83-CB4B-8CC0-E2C58F66BB3A}"/>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779F869D-E4AA-AF49-B9D4-86C411F56ECF}"/>
              </a:ext>
            </a:extLst>
          </p:cNvPr>
          <p:cNvSpPr>
            <a:spLocks noGrp="1"/>
          </p:cNvSpPr>
          <p:nvPr>
            <p:ph type="sldNum" sz="quarter" idx="11"/>
          </p:nvPr>
        </p:nvSpPr>
        <p:spPr/>
        <p:txBody>
          <a:bodyPr/>
          <a:lstStyle>
            <a:lvl1pPr>
              <a:defRPr/>
            </a:lvl1pPr>
          </a:lstStyle>
          <a:p>
            <a:pPr>
              <a:defRPr/>
            </a:pPr>
            <a:fld id="{BF8F40BC-C0F8-E34D-9DD5-EA9AC82F983F}" type="slidenum">
              <a:rPr lang="en-US" altLang="en-US"/>
              <a:pPr>
                <a:defRPr/>
              </a:pPr>
              <a:t>‹#›</a:t>
            </a:fld>
            <a:endParaRPr lang="en-US" altLang="en-US"/>
          </a:p>
        </p:txBody>
      </p:sp>
    </p:spTree>
    <p:extLst>
      <p:ext uri="{BB962C8B-B14F-4D97-AF65-F5344CB8AC3E}">
        <p14:creationId xmlns:p14="http://schemas.microsoft.com/office/powerpoint/2010/main" val="3507070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F492C34D-A0EB-EB47-B2B7-A9442026F120}"/>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8C1E8AC7-F5E9-EC4E-A658-D8B973068FF5}"/>
              </a:ext>
            </a:extLst>
          </p:cNvPr>
          <p:cNvSpPr>
            <a:spLocks noGrp="1"/>
          </p:cNvSpPr>
          <p:nvPr>
            <p:ph type="sldNum" sz="quarter" idx="11"/>
          </p:nvPr>
        </p:nvSpPr>
        <p:spPr/>
        <p:txBody>
          <a:bodyPr/>
          <a:lstStyle>
            <a:lvl1pPr>
              <a:defRPr/>
            </a:lvl1pPr>
          </a:lstStyle>
          <a:p>
            <a:pPr>
              <a:defRPr/>
            </a:pPr>
            <a:fld id="{964F0A7F-5C3A-6D4C-931B-20C14F617624}" type="slidenum">
              <a:rPr lang="en-US" altLang="en-US"/>
              <a:pPr>
                <a:defRPr/>
              </a:pPr>
              <a:t>‹#›</a:t>
            </a:fld>
            <a:endParaRPr lang="en-US" altLang="en-US"/>
          </a:p>
        </p:txBody>
      </p:sp>
    </p:spTree>
    <p:extLst>
      <p:ext uri="{BB962C8B-B14F-4D97-AF65-F5344CB8AC3E}">
        <p14:creationId xmlns:p14="http://schemas.microsoft.com/office/powerpoint/2010/main" val="637899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FFA03C5E-B42E-B34F-B552-14211196D61C}"/>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0AA0D407-AA51-F342-92F9-FA21F07AD1E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4DB001B-35ED-B148-BE6F-5D6BFB23E469}"/>
              </a:ext>
            </a:extLst>
          </p:cNvPr>
          <p:cNvSpPr>
            <a:spLocks noGrp="1" noChangeArrowheads="1"/>
          </p:cNvSpPr>
          <p:nvPr>
            <p:ph type="sldNum" sz="quarter" idx="12"/>
          </p:nvPr>
        </p:nvSpPr>
        <p:spPr>
          <a:ln/>
        </p:spPr>
        <p:txBody>
          <a:bodyPr/>
          <a:lstStyle>
            <a:lvl1pPr>
              <a:defRPr/>
            </a:lvl1pPr>
          </a:lstStyle>
          <a:p>
            <a:pPr>
              <a:defRPr/>
            </a:pPr>
            <a:fld id="{C7E632E6-8B9B-8547-A093-6793F320AE58}" type="slidenum">
              <a:rPr lang="en-US" altLang="en-US"/>
              <a:pPr>
                <a:defRPr/>
              </a:pPr>
              <a:t>‹#›</a:t>
            </a:fld>
            <a:endParaRPr lang="en-US" altLang="en-US"/>
          </a:p>
        </p:txBody>
      </p:sp>
    </p:spTree>
    <p:extLst>
      <p:ext uri="{BB962C8B-B14F-4D97-AF65-F5344CB8AC3E}">
        <p14:creationId xmlns:p14="http://schemas.microsoft.com/office/powerpoint/2010/main" val="644563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11067E3-9BC3-CE42-B4F2-3308E3EB0D6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82F5132E-84D6-FF40-9447-D991D0D0E58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E457C6D8-DF23-9C41-BB01-BA98CE525C80}"/>
              </a:ext>
            </a:extLst>
          </p:cNvPr>
          <p:cNvSpPr>
            <a:spLocks noGrp="1" noChangeArrowheads="1"/>
          </p:cNvSpPr>
          <p:nvPr>
            <p:ph type="sldNum" sz="quarter" idx="12"/>
          </p:nvPr>
        </p:nvSpPr>
        <p:spPr>
          <a:ln/>
        </p:spPr>
        <p:txBody>
          <a:bodyPr/>
          <a:lstStyle>
            <a:lvl1pPr>
              <a:defRPr/>
            </a:lvl1pPr>
          </a:lstStyle>
          <a:p>
            <a:pPr>
              <a:defRPr/>
            </a:pPr>
            <a:fld id="{EBCBB8A3-7186-554F-96E9-EFE6E6379F81}" type="slidenum">
              <a:rPr lang="en-US" altLang="en-US"/>
              <a:pPr>
                <a:defRPr/>
              </a:pPr>
              <a:t>‹#›</a:t>
            </a:fld>
            <a:endParaRPr lang="en-US" altLang="en-US"/>
          </a:p>
        </p:txBody>
      </p:sp>
    </p:spTree>
    <p:extLst>
      <p:ext uri="{BB962C8B-B14F-4D97-AF65-F5344CB8AC3E}">
        <p14:creationId xmlns:p14="http://schemas.microsoft.com/office/powerpoint/2010/main" val="16080484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3565C73F-4F1F-3649-AC76-3632FE1A45AD}"/>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18DCE505-F227-214A-8DC4-FA2D5FDB932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E8A7D04-CF92-D544-BE0C-0276758D8577}"/>
              </a:ext>
            </a:extLst>
          </p:cNvPr>
          <p:cNvSpPr>
            <a:spLocks noGrp="1" noChangeArrowheads="1"/>
          </p:cNvSpPr>
          <p:nvPr>
            <p:ph type="sldNum" sz="quarter" idx="12"/>
          </p:nvPr>
        </p:nvSpPr>
        <p:spPr>
          <a:ln/>
        </p:spPr>
        <p:txBody>
          <a:bodyPr/>
          <a:lstStyle>
            <a:lvl1pPr>
              <a:defRPr/>
            </a:lvl1pPr>
          </a:lstStyle>
          <a:p>
            <a:pPr>
              <a:defRPr/>
            </a:pPr>
            <a:fld id="{37D08262-F256-394D-9808-5FBEB26014CE}" type="slidenum">
              <a:rPr lang="en-US" altLang="en-US"/>
              <a:pPr>
                <a:defRPr/>
              </a:pPr>
              <a:t>‹#›</a:t>
            </a:fld>
            <a:endParaRPr lang="en-US" altLang="en-US"/>
          </a:p>
        </p:txBody>
      </p:sp>
    </p:spTree>
    <p:extLst>
      <p:ext uri="{BB962C8B-B14F-4D97-AF65-F5344CB8AC3E}">
        <p14:creationId xmlns:p14="http://schemas.microsoft.com/office/powerpoint/2010/main" val="262859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2654673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53C1D94-FB5D-1043-AF17-0392AFB0F74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932940FE-7379-BC4B-9A9D-BF5C881D72E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AD9D8A4-D45D-7945-A4BC-767E9015E622}"/>
              </a:ext>
            </a:extLst>
          </p:cNvPr>
          <p:cNvSpPr>
            <a:spLocks noGrp="1" noChangeArrowheads="1"/>
          </p:cNvSpPr>
          <p:nvPr>
            <p:ph type="sldNum" sz="quarter" idx="12"/>
          </p:nvPr>
        </p:nvSpPr>
        <p:spPr>
          <a:ln/>
        </p:spPr>
        <p:txBody>
          <a:bodyPr/>
          <a:lstStyle>
            <a:lvl1pPr>
              <a:defRPr/>
            </a:lvl1pPr>
          </a:lstStyle>
          <a:p>
            <a:pPr>
              <a:defRPr/>
            </a:pPr>
            <a:fld id="{B7FABEFB-A48A-9847-90F6-2AF451F6BBB6}" type="slidenum">
              <a:rPr lang="en-US" altLang="en-US"/>
              <a:pPr>
                <a:defRPr/>
              </a:pPr>
              <a:t>‹#›</a:t>
            </a:fld>
            <a:endParaRPr lang="en-US" altLang="en-US"/>
          </a:p>
        </p:txBody>
      </p:sp>
    </p:spTree>
    <p:extLst>
      <p:ext uri="{BB962C8B-B14F-4D97-AF65-F5344CB8AC3E}">
        <p14:creationId xmlns:p14="http://schemas.microsoft.com/office/powerpoint/2010/main" val="797454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DB65E67-8750-744B-B7B1-36866AF01732}"/>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8" name="Rectangle 5">
            <a:extLst>
              <a:ext uri="{FF2B5EF4-FFF2-40B4-BE49-F238E27FC236}">
                <a16:creationId xmlns:a16="http://schemas.microsoft.com/office/drawing/2014/main" id="{F3CD6354-C44A-5A43-B703-E4AFCD01558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8E16F1E5-8655-6440-8898-0BAF1B4F2FE0}"/>
              </a:ext>
            </a:extLst>
          </p:cNvPr>
          <p:cNvSpPr>
            <a:spLocks noGrp="1" noChangeArrowheads="1"/>
          </p:cNvSpPr>
          <p:nvPr>
            <p:ph type="sldNum" sz="quarter" idx="12"/>
          </p:nvPr>
        </p:nvSpPr>
        <p:spPr>
          <a:ln/>
        </p:spPr>
        <p:txBody>
          <a:bodyPr/>
          <a:lstStyle>
            <a:lvl1pPr>
              <a:defRPr/>
            </a:lvl1pPr>
          </a:lstStyle>
          <a:p>
            <a:pPr>
              <a:defRPr/>
            </a:pPr>
            <a:fld id="{3FEE5D6B-1B24-1F4F-875E-39E7B0DBAAF7}" type="slidenum">
              <a:rPr lang="en-US" altLang="en-US"/>
              <a:pPr>
                <a:defRPr/>
              </a:pPr>
              <a:t>‹#›</a:t>
            </a:fld>
            <a:endParaRPr lang="en-US" altLang="en-US"/>
          </a:p>
        </p:txBody>
      </p:sp>
    </p:spTree>
    <p:extLst>
      <p:ext uri="{BB962C8B-B14F-4D97-AF65-F5344CB8AC3E}">
        <p14:creationId xmlns:p14="http://schemas.microsoft.com/office/powerpoint/2010/main" val="38251119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71D6655-B202-5241-9B6F-B514E001747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4" name="Rectangle 5">
            <a:extLst>
              <a:ext uri="{FF2B5EF4-FFF2-40B4-BE49-F238E27FC236}">
                <a16:creationId xmlns:a16="http://schemas.microsoft.com/office/drawing/2014/main" id="{86F47929-DDFB-7940-9B78-2E2AEE892C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19AD326-5B58-9D48-993E-3A89067B8C14}"/>
              </a:ext>
            </a:extLst>
          </p:cNvPr>
          <p:cNvSpPr>
            <a:spLocks noGrp="1" noChangeArrowheads="1"/>
          </p:cNvSpPr>
          <p:nvPr>
            <p:ph type="sldNum" sz="quarter" idx="12"/>
          </p:nvPr>
        </p:nvSpPr>
        <p:spPr>
          <a:ln/>
        </p:spPr>
        <p:txBody>
          <a:bodyPr/>
          <a:lstStyle>
            <a:lvl1pPr>
              <a:defRPr/>
            </a:lvl1pPr>
          </a:lstStyle>
          <a:p>
            <a:pPr>
              <a:defRPr/>
            </a:pPr>
            <a:fld id="{3035F3EE-E942-0F40-9262-66BD3F117F95}" type="slidenum">
              <a:rPr lang="en-US" altLang="en-US"/>
              <a:pPr>
                <a:defRPr/>
              </a:pPr>
              <a:t>‹#›</a:t>
            </a:fld>
            <a:endParaRPr lang="en-US" altLang="en-US"/>
          </a:p>
        </p:txBody>
      </p:sp>
    </p:spTree>
    <p:extLst>
      <p:ext uri="{BB962C8B-B14F-4D97-AF65-F5344CB8AC3E}">
        <p14:creationId xmlns:p14="http://schemas.microsoft.com/office/powerpoint/2010/main" val="8537678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4943265-DDD8-434E-82A3-D78154209EB4}"/>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3" name="Rectangle 5">
            <a:extLst>
              <a:ext uri="{FF2B5EF4-FFF2-40B4-BE49-F238E27FC236}">
                <a16:creationId xmlns:a16="http://schemas.microsoft.com/office/drawing/2014/main" id="{15DFFE85-A5B9-584D-82C7-2105B363F2D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0AB67A6-3802-CB40-B65F-686EE507A5A6}"/>
              </a:ext>
            </a:extLst>
          </p:cNvPr>
          <p:cNvSpPr>
            <a:spLocks noGrp="1" noChangeArrowheads="1"/>
          </p:cNvSpPr>
          <p:nvPr>
            <p:ph type="sldNum" sz="quarter" idx="12"/>
          </p:nvPr>
        </p:nvSpPr>
        <p:spPr>
          <a:ln/>
        </p:spPr>
        <p:txBody>
          <a:bodyPr/>
          <a:lstStyle>
            <a:lvl1pPr>
              <a:defRPr/>
            </a:lvl1pPr>
          </a:lstStyle>
          <a:p>
            <a:pPr>
              <a:defRPr/>
            </a:pPr>
            <a:fld id="{3C867F79-36A7-6844-A09C-7A6551F5F268}" type="slidenum">
              <a:rPr lang="en-US" altLang="en-US"/>
              <a:pPr>
                <a:defRPr/>
              </a:pPr>
              <a:t>‹#›</a:t>
            </a:fld>
            <a:endParaRPr lang="en-US" altLang="en-US"/>
          </a:p>
        </p:txBody>
      </p:sp>
    </p:spTree>
    <p:extLst>
      <p:ext uri="{BB962C8B-B14F-4D97-AF65-F5344CB8AC3E}">
        <p14:creationId xmlns:p14="http://schemas.microsoft.com/office/powerpoint/2010/main" val="3290989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F7AD21AD-167F-FE44-B373-B0F956D3F66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663F5AD9-909A-ED44-8178-65FD67499EF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6CFD846-015D-0140-8938-5339979806A7}"/>
              </a:ext>
            </a:extLst>
          </p:cNvPr>
          <p:cNvSpPr>
            <a:spLocks noGrp="1" noChangeArrowheads="1"/>
          </p:cNvSpPr>
          <p:nvPr>
            <p:ph type="sldNum" sz="quarter" idx="12"/>
          </p:nvPr>
        </p:nvSpPr>
        <p:spPr>
          <a:ln/>
        </p:spPr>
        <p:txBody>
          <a:bodyPr/>
          <a:lstStyle>
            <a:lvl1pPr>
              <a:defRPr/>
            </a:lvl1pPr>
          </a:lstStyle>
          <a:p>
            <a:pPr>
              <a:defRPr/>
            </a:pPr>
            <a:fld id="{0B291B1A-69EE-9A4F-A874-33EC535FDB99}" type="slidenum">
              <a:rPr lang="en-US" altLang="en-US"/>
              <a:pPr>
                <a:defRPr/>
              </a:pPr>
              <a:t>‹#›</a:t>
            </a:fld>
            <a:endParaRPr lang="en-US" altLang="en-US"/>
          </a:p>
        </p:txBody>
      </p:sp>
    </p:spTree>
    <p:extLst>
      <p:ext uri="{BB962C8B-B14F-4D97-AF65-F5344CB8AC3E}">
        <p14:creationId xmlns:p14="http://schemas.microsoft.com/office/powerpoint/2010/main" val="20745363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9454078A-E041-6440-9030-A7528318E5EA}"/>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01C8581E-26BC-B546-925C-D146EC3FBA8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A97170B-0DC1-094A-8A7A-A1CC10EEE7C1}"/>
              </a:ext>
            </a:extLst>
          </p:cNvPr>
          <p:cNvSpPr>
            <a:spLocks noGrp="1" noChangeArrowheads="1"/>
          </p:cNvSpPr>
          <p:nvPr>
            <p:ph type="sldNum" sz="quarter" idx="12"/>
          </p:nvPr>
        </p:nvSpPr>
        <p:spPr>
          <a:ln/>
        </p:spPr>
        <p:txBody>
          <a:bodyPr/>
          <a:lstStyle>
            <a:lvl1pPr>
              <a:defRPr/>
            </a:lvl1pPr>
          </a:lstStyle>
          <a:p>
            <a:pPr>
              <a:defRPr/>
            </a:pPr>
            <a:fld id="{2A9A0307-AC8E-144D-B8D9-576D8CE03115}" type="slidenum">
              <a:rPr lang="en-US" altLang="en-US"/>
              <a:pPr>
                <a:defRPr/>
              </a:pPr>
              <a:t>‹#›</a:t>
            </a:fld>
            <a:endParaRPr lang="en-US" altLang="en-US"/>
          </a:p>
        </p:txBody>
      </p:sp>
    </p:spTree>
    <p:extLst>
      <p:ext uri="{BB962C8B-B14F-4D97-AF65-F5344CB8AC3E}">
        <p14:creationId xmlns:p14="http://schemas.microsoft.com/office/powerpoint/2010/main" val="12589445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89B9E3A-4132-F840-B064-2674AC77183B}"/>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2EA45FC-E4DB-334A-A5FA-FF17BB518D0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CD4D847-8FF3-5F4F-92C4-CC747F4F57EA}"/>
              </a:ext>
            </a:extLst>
          </p:cNvPr>
          <p:cNvSpPr>
            <a:spLocks noGrp="1" noChangeArrowheads="1"/>
          </p:cNvSpPr>
          <p:nvPr>
            <p:ph type="sldNum" sz="quarter" idx="12"/>
          </p:nvPr>
        </p:nvSpPr>
        <p:spPr>
          <a:ln/>
        </p:spPr>
        <p:txBody>
          <a:bodyPr/>
          <a:lstStyle>
            <a:lvl1pPr>
              <a:defRPr/>
            </a:lvl1pPr>
          </a:lstStyle>
          <a:p>
            <a:pPr>
              <a:defRPr/>
            </a:pPr>
            <a:fld id="{3998359F-54C9-3A4B-9874-F7CE48788451}" type="slidenum">
              <a:rPr lang="en-US" altLang="en-US"/>
              <a:pPr>
                <a:defRPr/>
              </a:pPr>
              <a:t>‹#›</a:t>
            </a:fld>
            <a:endParaRPr lang="en-US" altLang="en-US"/>
          </a:p>
        </p:txBody>
      </p:sp>
    </p:spTree>
    <p:extLst>
      <p:ext uri="{BB962C8B-B14F-4D97-AF65-F5344CB8AC3E}">
        <p14:creationId xmlns:p14="http://schemas.microsoft.com/office/powerpoint/2010/main" val="31005655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36E1AB1-0143-0743-8A28-1DA4D05CA1E7}"/>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EB6048A-6016-4449-9D8F-E355A4A3D2B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8D66F8D-4208-134A-9325-4020FEE62C32}"/>
              </a:ext>
            </a:extLst>
          </p:cNvPr>
          <p:cNvSpPr>
            <a:spLocks noGrp="1" noChangeArrowheads="1"/>
          </p:cNvSpPr>
          <p:nvPr>
            <p:ph type="sldNum" sz="quarter" idx="12"/>
          </p:nvPr>
        </p:nvSpPr>
        <p:spPr>
          <a:ln/>
        </p:spPr>
        <p:txBody>
          <a:bodyPr/>
          <a:lstStyle>
            <a:lvl1pPr>
              <a:defRPr/>
            </a:lvl1pPr>
          </a:lstStyle>
          <a:p>
            <a:pPr>
              <a:defRPr/>
            </a:pPr>
            <a:fld id="{748E8B9E-95A5-6242-AC8D-130DE55DB328}" type="slidenum">
              <a:rPr lang="en-US" altLang="en-US"/>
              <a:pPr>
                <a:defRPr/>
              </a:pPr>
              <a:t>‹#›</a:t>
            </a:fld>
            <a:endParaRPr lang="en-US" altLang="en-US"/>
          </a:p>
        </p:txBody>
      </p:sp>
    </p:spTree>
    <p:extLst>
      <p:ext uri="{BB962C8B-B14F-4D97-AF65-F5344CB8AC3E}">
        <p14:creationId xmlns:p14="http://schemas.microsoft.com/office/powerpoint/2010/main" val="14512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4713" y="1524000"/>
            <a:ext cx="4459287"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212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695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8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96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871721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8376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3.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24CC511-8485-A946-9F37-0537753E9F41}"/>
              </a:ext>
            </a:extLst>
          </p:cNvPr>
          <p:cNvSpPr>
            <a:spLocks noGrp="1" noChangeArrowheads="1"/>
          </p:cNvSpPr>
          <p:nvPr>
            <p:ph type="title"/>
          </p:nvPr>
        </p:nvSpPr>
        <p:spPr bwMode="auto">
          <a:xfrm>
            <a:off x="0" y="0"/>
            <a:ext cx="9144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44000" tIns="144000" rIns="144000" bIns="0" numCol="1" anchor="ctr" anchorCtr="0" compatLnSpc="1">
            <a:prstTxWarp prst="textNoShape">
              <a:avLst/>
            </a:prstTxWarp>
          </a:bodyPr>
          <a:lstStyle/>
          <a:p>
            <a:pPr lvl="0"/>
            <a:r>
              <a:rPr lang="en-AU" altLang="en-US"/>
              <a:t>Click to edit Master title style</a:t>
            </a:r>
          </a:p>
        </p:txBody>
      </p:sp>
      <p:sp>
        <p:nvSpPr>
          <p:cNvPr id="1027" name="Rectangle 3">
            <a:extLst>
              <a:ext uri="{FF2B5EF4-FFF2-40B4-BE49-F238E27FC236}">
                <a16:creationId xmlns:a16="http://schemas.microsoft.com/office/drawing/2014/main" id="{CAC231F6-B1BB-F34C-903A-732835B0BFC8}"/>
              </a:ext>
            </a:extLst>
          </p:cNvPr>
          <p:cNvSpPr>
            <a:spLocks noGrp="1" noChangeArrowheads="1"/>
          </p:cNvSpPr>
          <p:nvPr>
            <p:ph type="body" idx="1"/>
          </p:nvPr>
        </p:nvSpPr>
        <p:spPr bwMode="auto">
          <a:xfrm>
            <a:off x="74613" y="1524000"/>
            <a:ext cx="9069387" cy="226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spAutoFit/>
          </a:bodyPr>
          <a:lstStyle/>
          <a:p>
            <a:pPr lvl="0"/>
            <a:r>
              <a:rPr lang="en-AU" altLang="en-US"/>
              <a:t>Click to edit Master text styles</a:t>
            </a:r>
          </a:p>
          <a:p>
            <a:pPr lvl="1"/>
            <a:r>
              <a:rPr lang="en-AU" altLang="en-US"/>
              <a:t>Second level</a:t>
            </a:r>
          </a:p>
          <a:p>
            <a:pPr lvl="2"/>
            <a:r>
              <a:rPr lang="en-AU" altLang="en-US"/>
              <a:t>Third level</a:t>
            </a:r>
          </a:p>
          <a:p>
            <a:pPr lvl="3"/>
            <a:r>
              <a:rPr lang="en-AU" altLang="en-US"/>
              <a:t>Fourth level</a:t>
            </a:r>
          </a:p>
          <a:p>
            <a:pPr lvl="4"/>
            <a:r>
              <a:rPr lang="en-AU" altLang="en-US"/>
              <a:t>Fifth level</a:t>
            </a:r>
          </a:p>
        </p:txBody>
      </p:sp>
      <p:sp>
        <p:nvSpPr>
          <p:cNvPr id="1028" name="Rectangle 4">
            <a:extLst>
              <a:ext uri="{FF2B5EF4-FFF2-40B4-BE49-F238E27FC236}">
                <a16:creationId xmlns:a16="http://schemas.microsoft.com/office/drawing/2014/main" id="{BA9E147D-360E-1847-B691-F8EDFD6DF1E2}"/>
              </a:ext>
            </a:extLst>
          </p:cNvPr>
          <p:cNvSpPr>
            <a:spLocks noChangeArrowheads="1"/>
          </p:cNvSpPr>
          <p:nvPr/>
        </p:nvSpPr>
        <p:spPr bwMode="auto">
          <a:xfrm>
            <a:off x="0" y="6248400"/>
            <a:ext cx="9144000" cy="6096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Outbreak Investigation – Best Practices/ Methods   </a:t>
            </a:r>
          </a:p>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1029" name="Text Box 5">
            <a:extLst>
              <a:ext uri="{FF2B5EF4-FFF2-40B4-BE49-F238E27FC236}">
                <a16:creationId xmlns:a16="http://schemas.microsoft.com/office/drawing/2014/main" id="{6C8C2299-4868-4840-92E7-9FD497A1B77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1030" name="Picture 6" descr="WHO-EN-white-H">
            <a:extLst>
              <a:ext uri="{FF2B5EF4-FFF2-40B4-BE49-F238E27FC236}">
                <a16:creationId xmlns:a16="http://schemas.microsoft.com/office/drawing/2014/main" id="{EA8ED6A4-99E1-8D48-A178-D6D800216C2C}"/>
              </a:ext>
            </a:extLst>
          </p:cNvPr>
          <p:cNvPicPr>
            <a:picLocks noChangeAspect="1" noChangeArrowheads="1"/>
          </p:cNvPicPr>
          <p:nvPr/>
        </p:nvPicPr>
        <p:blipFill>
          <a:blip r:embed="rId16" cstate="hqprint">
            <a:extLst>
              <a:ext uri="{28A0092B-C50C-407E-A947-70E740481C1C}">
                <a14:useLocalDpi xmlns:a14="http://schemas.microsoft.com/office/drawing/2010/main" val="0"/>
              </a:ext>
            </a:extLst>
          </a:blip>
          <a:srcRect/>
          <a:stretch>
            <a:fillRect/>
          </a:stretch>
        </p:blipFill>
        <p:spPr bwMode="auto">
          <a:xfrm>
            <a:off x="7543800" y="6400800"/>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7">
            <a:extLst>
              <a:ext uri="{FF2B5EF4-FFF2-40B4-BE49-F238E27FC236}">
                <a16:creationId xmlns:a16="http://schemas.microsoft.com/office/drawing/2014/main" id="{2F499A8C-F7FE-104F-AF0C-2AB620C7E23A}"/>
              </a:ext>
            </a:extLst>
          </p:cNvPr>
          <p:cNvSpPr txBox="1">
            <a:spLocks noChangeArrowheads="1"/>
          </p:cNvSpPr>
          <p:nvPr userDrawn="1"/>
        </p:nvSpPr>
        <p:spPr bwMode="auto">
          <a:xfrm>
            <a:off x="8567738" y="5876925"/>
            <a:ext cx="576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defRPr/>
            </a:pPr>
            <a:fld id="{A7B1A78B-6CAF-134D-A317-E2DCB4615518}" type="slidenum">
              <a:rPr lang="en-US" altLang="en-US" sz="1600" smtClean="0">
                <a:solidFill>
                  <a:srgbClr val="0099FF"/>
                </a:solidFill>
              </a:rPr>
              <a:pPr algn="ctr" eaLnBrk="1" hangingPunct="1">
                <a:spcBef>
                  <a:spcPct val="50000"/>
                </a:spcBef>
                <a:defRPr/>
              </a:pPr>
              <a:t>‹#›</a:t>
            </a:fld>
            <a:endParaRPr lang="en-US" altLang="en-US" sz="1600">
              <a:solidFill>
                <a:srgbClr val="0099FF"/>
              </a:solidFill>
            </a:endParaRPr>
          </a:p>
        </p:txBody>
      </p:sp>
    </p:spTree>
  </p:cSld>
  <p:clrMap bg1="lt1" tx1="dk1" bg2="lt2" tx2="dk2" accent1="accent1" accent2="accent2" accent3="accent3" accent4="accent4" accent5="accent5" accent6="accent6" hlink="hlink" folHlink="folHlink"/>
  <p:sldLayoutIdLst>
    <p:sldLayoutId id="2147484276"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Lst>
  <p:txStyles>
    <p:titleStyle>
      <a:lvl1pPr algn="ctr" rtl="0" eaLnBrk="0" fontAlgn="base" hangingPunct="0">
        <a:spcBef>
          <a:spcPct val="0"/>
        </a:spcBef>
        <a:spcAft>
          <a:spcPct val="0"/>
        </a:spcAft>
        <a:defRPr sz="3200" b="1" kern="1200">
          <a:solidFill>
            <a:schemeClr val="accent2"/>
          </a:solidFill>
          <a:latin typeface="+mj-lt"/>
          <a:ea typeface="Arial" charset="0"/>
          <a:cs typeface="+mj-cs"/>
        </a:defRPr>
      </a:lvl1pPr>
      <a:lvl2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2pPr>
      <a:lvl3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3pPr>
      <a:lvl4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4pPr>
      <a:lvl5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5pPr>
      <a:lvl6pPr marL="4572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6pPr>
      <a:lvl7pPr marL="9144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7pPr>
      <a:lvl8pPr marL="13716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8pPr>
      <a:lvl9pPr marL="18288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rgbClr val="333399"/>
          </a:solidFill>
          <a:latin typeface="+mn-lt"/>
          <a:ea typeface="Arial" charset="0"/>
          <a:cs typeface="+mn-cs"/>
        </a:defRPr>
      </a:lvl1pPr>
      <a:lvl2pPr marL="742950" indent="-285750" algn="l" rtl="0" eaLnBrk="0" fontAlgn="base" hangingPunct="0">
        <a:spcBef>
          <a:spcPct val="20000"/>
        </a:spcBef>
        <a:spcAft>
          <a:spcPct val="0"/>
        </a:spcAft>
        <a:buChar char="–"/>
        <a:defRPr sz="2800" kern="1200">
          <a:solidFill>
            <a:srgbClr val="3333CC"/>
          </a:solidFill>
          <a:latin typeface="+mn-lt"/>
          <a:ea typeface="Arial" charset="0"/>
          <a:cs typeface="+mn-cs"/>
        </a:defRPr>
      </a:lvl2pPr>
      <a:lvl3pPr marL="1143000" indent="-228600" algn="l" rtl="0" eaLnBrk="0" fontAlgn="base" hangingPunct="0">
        <a:spcBef>
          <a:spcPct val="20000"/>
        </a:spcBef>
        <a:spcAft>
          <a:spcPct val="0"/>
        </a:spcAft>
        <a:buChar char="•"/>
        <a:defRPr sz="2400" kern="1200">
          <a:solidFill>
            <a:srgbClr val="0066FF"/>
          </a:solidFill>
          <a:latin typeface="+mn-lt"/>
          <a:ea typeface="Arial" charset="0"/>
          <a:cs typeface="+mn-cs"/>
        </a:defRPr>
      </a:lvl3pPr>
      <a:lvl4pPr marL="1600200" indent="-228600" algn="l" rtl="0" eaLnBrk="0" fontAlgn="base" hangingPunct="0">
        <a:spcBef>
          <a:spcPct val="20000"/>
        </a:spcBef>
        <a:spcAft>
          <a:spcPct val="0"/>
        </a:spcAft>
        <a:buChar char="–"/>
        <a:defRPr sz="2000" kern="1200">
          <a:solidFill>
            <a:srgbClr val="0066CC"/>
          </a:solidFill>
          <a:latin typeface="+mn-lt"/>
          <a:ea typeface="Arial" charset="0"/>
          <a:cs typeface="+mn-cs"/>
        </a:defRPr>
      </a:lvl4pPr>
      <a:lvl5pPr marL="2057400" indent="-228600" algn="l" rtl="0" eaLnBrk="0" fontAlgn="base" hangingPunct="0">
        <a:spcBef>
          <a:spcPct val="20000"/>
        </a:spcBef>
        <a:spcAft>
          <a:spcPct val="0"/>
        </a:spcAft>
        <a:buChar char="»"/>
        <a:defRPr sz="2000" kern="1200">
          <a:solidFill>
            <a:srgbClr val="0099CC"/>
          </a:solidFill>
          <a:latin typeface="+mn-lt"/>
          <a:ea typeface="Arial"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4F16AF06-2A71-FB4E-A053-F6217A9AE5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764107B-0DFB-E04C-A949-753A1ADC846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36327684-B272-5E48-9E29-5487E946109B}"/>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charset="0"/>
                <a:ea typeface="+mn-ea"/>
                <a:cs typeface="Arial" charset="0"/>
              </a:defRPr>
            </a:lvl1pPr>
          </a:lstStyle>
          <a:p>
            <a:pPr>
              <a:defRPr/>
            </a:pPr>
            <a:r>
              <a:rPr lang="en-US"/>
              <a:t>Rapid Response Teams Training</a:t>
            </a:r>
          </a:p>
        </p:txBody>
      </p:sp>
      <p:sp>
        <p:nvSpPr>
          <p:cNvPr id="6" name="Slide Number Placeholder 5">
            <a:extLst>
              <a:ext uri="{FF2B5EF4-FFF2-40B4-BE49-F238E27FC236}">
                <a16:creationId xmlns:a16="http://schemas.microsoft.com/office/drawing/2014/main" id="{97C2C7CF-C2A1-0147-A623-327C403A9C57}"/>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FDF14395-911F-5645-B556-ABB2315614B8}" type="slidenum">
              <a:rPr lang="en-US" altLang="en-US"/>
              <a:pPr>
                <a:defRPr/>
              </a:pPr>
              <a:t>‹#›</a:t>
            </a:fld>
            <a:endParaRPr lang="en-US" altLang="en-US"/>
          </a:p>
        </p:txBody>
      </p:sp>
      <p:sp>
        <p:nvSpPr>
          <p:cNvPr id="7" name="Subtitle 2">
            <a:extLst>
              <a:ext uri="{FF2B5EF4-FFF2-40B4-BE49-F238E27FC236}">
                <a16:creationId xmlns:a16="http://schemas.microsoft.com/office/drawing/2014/main" id="{DE1D8F43-0941-CB40-9995-1852C7780403}"/>
              </a:ext>
            </a:extLst>
          </p:cNvPr>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2055" name="Shape 148">
            <a:extLst>
              <a:ext uri="{FF2B5EF4-FFF2-40B4-BE49-F238E27FC236}">
                <a16:creationId xmlns:a16="http://schemas.microsoft.com/office/drawing/2014/main" id="{39394D4B-29C7-144C-A95C-1DFF97205785}"/>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sp>
        <p:nvSpPr>
          <p:cNvPr id="9" name="Slide Number Placeholder 5">
            <a:extLst>
              <a:ext uri="{FF2B5EF4-FFF2-40B4-BE49-F238E27FC236}">
                <a16:creationId xmlns:a16="http://schemas.microsoft.com/office/drawing/2014/main" id="{A8E0091C-0851-FD4F-AA0E-FA499539C953}"/>
              </a:ext>
            </a:extLst>
          </p:cNvPr>
          <p:cNvSpPr txBox="1">
            <a:spLocks/>
          </p:cNvSpPr>
          <p:nvPr userDrawn="1"/>
        </p:nvSpPr>
        <p:spPr>
          <a:xfrm>
            <a:off x="8686800" y="6481763"/>
            <a:ext cx="609600" cy="365125"/>
          </a:xfrm>
          <a:prstGeom prst="rect">
            <a:avLst/>
          </a:prstGeom>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AFB2F6D8-943E-6E42-895E-D49035D431A0}" type="slidenum">
              <a:rPr lang="en-US" altLang="en-US" sz="1600" smtClean="0">
                <a:solidFill>
                  <a:schemeClr val="bg1"/>
                </a:solidFill>
                <a:latin typeface="Calibri" panose="020F0502020204030204" pitchFamily="34" charset="0"/>
              </a:rPr>
              <a:pPr eaLnBrk="1" hangingPunct="1">
                <a:defRPr/>
              </a:pPr>
              <a:t>‹#›</a:t>
            </a:fld>
            <a:endParaRPr lang="en-US" altLang="en-US" sz="1600">
              <a:solidFill>
                <a:schemeClr val="bg1"/>
              </a:solidFill>
              <a:latin typeface="Calibri" panose="020F0502020204030204" pitchFamily="34" charset="0"/>
            </a:endParaRPr>
          </a:p>
        </p:txBody>
      </p:sp>
      <p:grpSp>
        <p:nvGrpSpPr>
          <p:cNvPr id="2057" name="Group 147">
            <a:extLst>
              <a:ext uri="{FF2B5EF4-FFF2-40B4-BE49-F238E27FC236}">
                <a16:creationId xmlns:a16="http://schemas.microsoft.com/office/drawing/2014/main" id="{EBB45EED-F119-4247-9162-5C0DD53A37FB}"/>
              </a:ext>
            </a:extLst>
          </p:cNvPr>
          <p:cNvGrpSpPr>
            <a:grpSpLocks noChangeAspect="1"/>
          </p:cNvGrpSpPr>
          <p:nvPr userDrawn="1"/>
        </p:nvGrpSpPr>
        <p:grpSpPr bwMode="auto">
          <a:xfrm>
            <a:off x="133350" y="6173788"/>
            <a:ext cx="1619250" cy="608012"/>
            <a:chOff x="0" y="0"/>
            <a:chExt cx="2838178" cy="923698"/>
          </a:xfrm>
        </p:grpSpPr>
        <p:sp>
          <p:nvSpPr>
            <p:cNvPr id="2059" name="Shape 145">
              <a:extLst>
                <a:ext uri="{FF2B5EF4-FFF2-40B4-BE49-F238E27FC236}">
                  <a16:creationId xmlns:a16="http://schemas.microsoft.com/office/drawing/2014/main" id="{CFE11B6B-8DAD-6645-A7E9-B6119BDA7D9D}"/>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2060" name="image1.png">
              <a:extLst>
                <a:ext uri="{FF2B5EF4-FFF2-40B4-BE49-F238E27FC236}">
                  <a16:creationId xmlns:a16="http://schemas.microsoft.com/office/drawing/2014/main" id="{169CFECD-F4D8-A445-95E8-AF27A262C23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57A71995-CDBB-A242-9C39-790C798C0B7C}"/>
              </a:ext>
            </a:extLst>
          </p:cNvPr>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fr-FR" altLang="en-US" sz="1200">
                <a:solidFill>
                  <a:schemeClr val="bg1"/>
                </a:solidFill>
                <a:latin typeface="Arial Narrow" panose="020B0606020202030204" pitchFamily="34" charset="0"/>
              </a:rPr>
              <a:t>Rapid Response Teams Training</a:t>
            </a:r>
            <a:endParaRPr lang="en-GB" altLang="en-US" sz="1200">
              <a:solidFill>
                <a:schemeClr val="bg1"/>
              </a:solidFill>
              <a:latin typeface="Arial Narrow" panose="020B0606020202030204" pitchFamily="34" charset="0"/>
            </a:endParaRPr>
          </a:p>
        </p:txBody>
      </p:sp>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64" r:id="rId5"/>
    <p:sldLayoutId id="2147484281" r:id="rId6"/>
    <p:sldLayoutId id="2147484282" r:id="rId7"/>
    <p:sldLayoutId id="2147484283" r:id="rId8"/>
    <p:sldLayoutId id="2147484284" r:id="rId9"/>
    <p:sldLayoutId id="2147484285" r:id="rId10"/>
    <p:sldLayoutId id="2147484286" r:id="rId11"/>
    <p:sldLayoutId id="2147484287"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4957BBA-671C-6443-861D-ED493245FDB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Rectangle 3">
            <a:extLst>
              <a:ext uri="{FF2B5EF4-FFF2-40B4-BE49-F238E27FC236}">
                <a16:creationId xmlns:a16="http://schemas.microsoft.com/office/drawing/2014/main" id="{A86F8A10-9218-1142-9FCF-D1F8D193E48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59428" name="Rectangle 4">
            <a:extLst>
              <a:ext uri="{FF2B5EF4-FFF2-40B4-BE49-F238E27FC236}">
                <a16:creationId xmlns:a16="http://schemas.microsoft.com/office/drawing/2014/main" id="{E1429C3D-DF7F-D649-A0F5-D21810C8C432}"/>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cs typeface="Arial" panose="020B0604020202020204" pitchFamily="34" charset="0"/>
              </a:defRPr>
            </a:lvl1pPr>
          </a:lstStyle>
          <a:p>
            <a:pPr>
              <a:defRPr/>
            </a:pPr>
            <a:r>
              <a:rPr lang="en-US" altLang="en-US"/>
              <a:t>Lyon, mardi 30 Octobre </a:t>
            </a:r>
          </a:p>
        </p:txBody>
      </p:sp>
      <p:sp>
        <p:nvSpPr>
          <p:cNvPr id="359429" name="Rectangle 5">
            <a:extLst>
              <a:ext uri="{FF2B5EF4-FFF2-40B4-BE49-F238E27FC236}">
                <a16:creationId xmlns:a16="http://schemas.microsoft.com/office/drawing/2014/main" id="{0FB8505B-0455-004B-8C15-176B049D612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359430" name="Rectangle 6">
            <a:extLst>
              <a:ext uri="{FF2B5EF4-FFF2-40B4-BE49-F238E27FC236}">
                <a16:creationId xmlns:a16="http://schemas.microsoft.com/office/drawing/2014/main" id="{BA171FAA-AC47-7344-9EE9-E3E623F03B4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1E16FC2-71CD-924C-9369-6B1DD3C6AF73}" type="slidenum">
              <a:rPr lang="en-US" altLang="en-US"/>
              <a:pPr>
                <a:defRPr/>
              </a:pPr>
              <a:t>‹#›</a:t>
            </a:fld>
            <a:endParaRPr lang="en-US" altLang="en-US"/>
          </a:p>
        </p:txBody>
      </p:sp>
      <p:pic>
        <p:nvPicPr>
          <p:cNvPr id="3079" name="Picture 7">
            <a:extLst>
              <a:ext uri="{FF2B5EF4-FFF2-40B4-BE49-F238E27FC236}">
                <a16:creationId xmlns:a16="http://schemas.microsoft.com/office/drawing/2014/main" id="{656E6910-2AC7-FB40-86A0-CF7F937BF81B}"/>
              </a:ext>
            </a:extLst>
          </p:cNvPr>
          <p:cNvPicPr>
            <a:picLocks noChangeAspect="1" noChangeArrowheads="1"/>
          </p:cNvPicPr>
          <p:nvPr/>
        </p:nvPicPr>
        <p:blipFill>
          <a:blip r:embed="rId13"/>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2.xml"/><Relationship Id="rId5" Type="http://schemas.openxmlformats.org/officeDocument/2006/relationships/image" Target="../media/image6.jp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2.xml"/><Relationship Id="rId1" Type="http://schemas.openxmlformats.org/officeDocument/2006/relationships/slideLayout" Target="../slideLayouts/slideLayout17.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2">
            <a:extLst>
              <a:ext uri="{FF2B5EF4-FFF2-40B4-BE49-F238E27FC236}">
                <a16:creationId xmlns:a16="http://schemas.microsoft.com/office/drawing/2014/main" id="{1D0AC1D9-BD34-D643-B12C-123785615122}"/>
              </a:ext>
            </a:extLst>
          </p:cNvPr>
          <p:cNvSpPr txBox="1">
            <a:spLocks/>
          </p:cNvSpPr>
          <p:nvPr/>
        </p:nvSpPr>
        <p:spPr bwMode="auto">
          <a:xfrm>
            <a:off x="-35496" y="4149080"/>
            <a:ext cx="9144000" cy="11858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eaLnBrk="1" hangingPunct="1">
              <a:buNone/>
            </a:pPr>
            <a:r>
              <a:rPr lang="en-CA" altLang="en-US" b="1" dirty="0">
                <a:solidFill>
                  <a:srgbClr val="002060"/>
                </a:solidFill>
              </a:rPr>
              <a:t>B4.1b </a:t>
            </a:r>
            <a:r>
              <a:rPr lang="en-US" altLang="en-US" b="1" dirty="0">
                <a:ea typeface="ＭＳ Ｐゴシック" pitchFamily="34" charset="-128"/>
              </a:rPr>
              <a:t>Outbreak Investigation:</a:t>
            </a:r>
          </a:p>
          <a:p>
            <a:pPr eaLnBrk="1" hangingPunct="1">
              <a:buNone/>
            </a:pPr>
            <a:r>
              <a:rPr lang="en-US" altLang="en-US" b="1" dirty="0">
                <a:solidFill>
                  <a:srgbClr val="00B0F0"/>
                </a:solidFill>
                <a:ea typeface="ＭＳ Ｐゴシック" pitchFamily="34" charset="-128"/>
              </a:rPr>
              <a:t>Part 2. Explanatory &amp; Response Phases</a:t>
            </a:r>
            <a:br>
              <a:rPr lang="en-US" altLang="en-US" b="1" dirty="0">
                <a:solidFill>
                  <a:srgbClr val="002060"/>
                </a:solidFill>
              </a:rPr>
            </a:br>
            <a:endParaRPr lang="en-US" altLang="en-US" b="1" dirty="0">
              <a:solidFill>
                <a:srgbClr val="002060"/>
              </a:solidFill>
            </a:endParaRPr>
          </a:p>
        </p:txBody>
      </p:sp>
      <p:sp>
        <p:nvSpPr>
          <p:cNvPr id="7" name="Title 1">
            <a:extLst>
              <a:ext uri="{FF2B5EF4-FFF2-40B4-BE49-F238E27FC236}">
                <a16:creationId xmlns:a16="http://schemas.microsoft.com/office/drawing/2014/main" id="{95A5B544-C37A-FF4E-AE38-5F7398F80748}"/>
              </a:ext>
            </a:extLst>
          </p:cNvPr>
          <p:cNvSpPr txBox="1">
            <a:spLocks/>
          </p:cNvSpPr>
          <p:nvPr/>
        </p:nvSpPr>
        <p:spPr bwMode="auto">
          <a:xfrm>
            <a:off x="3635375" y="332656"/>
            <a:ext cx="5401121" cy="1320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eaLnBrk="1" hangingPunct="1">
              <a:defRPr/>
            </a:pPr>
            <a:r>
              <a:rPr lang="en-US" altLang="en-US" sz="3200" b="1" kern="0" dirty="0">
                <a:solidFill>
                  <a:srgbClr val="002060"/>
                </a:solidFill>
                <a:latin typeface="Arial" panose="020B0604020202020204" pitchFamily="34" charset="0"/>
                <a:cs typeface="Arial" panose="020B0604020202020204" pitchFamily="34" charset="0"/>
              </a:rPr>
              <a:t>Rapid Response Teams </a:t>
            </a:r>
            <a:r>
              <a:rPr lang="en-US" altLang="en-US" sz="3200" b="1" kern="0" dirty="0">
                <a:solidFill>
                  <a:srgbClr val="0070C0"/>
                </a:solidFill>
                <a:latin typeface="Arial" panose="020B0604020202020204" pitchFamily="34" charset="0"/>
                <a:cs typeface="Arial" panose="020B0604020202020204" pitchFamily="34" charset="0"/>
              </a:rPr>
              <a:t>Training</a:t>
            </a:r>
          </a:p>
        </p:txBody>
      </p:sp>
      <p:sp>
        <p:nvSpPr>
          <p:cNvPr id="2" name="TextBox 1">
            <a:extLst>
              <a:ext uri="{FF2B5EF4-FFF2-40B4-BE49-F238E27FC236}">
                <a16:creationId xmlns:a16="http://schemas.microsoft.com/office/drawing/2014/main" id="{5FF88BA3-1BF2-4861-AFA0-4B1D3938803C}"/>
              </a:ext>
            </a:extLst>
          </p:cNvPr>
          <p:cNvSpPr txBox="1"/>
          <p:nvPr/>
        </p:nvSpPr>
        <p:spPr>
          <a:xfrm>
            <a:off x="35496" y="566124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98DCF8F-8DE6-FB43-A1F4-68BE5ADF9F2E}"/>
              </a:ext>
            </a:extLst>
          </p:cNvPr>
          <p:cNvSpPr txBox="1">
            <a:spLocks noChangeArrowheads="1"/>
          </p:cNvSpPr>
          <p:nvPr/>
        </p:nvSpPr>
        <p:spPr>
          <a:xfrm>
            <a:off x="356616" y="1727792"/>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spcBef>
                <a:spcPts val="2400"/>
              </a:spcBef>
            </a:pPr>
            <a:r>
              <a:rPr lang="en-US" altLang="en-US" dirty="0"/>
              <a:t>Hypothesis (in context of outbreak) = educated guess about an association between an </a:t>
            </a:r>
            <a:r>
              <a:rPr lang="en-US" altLang="en-US" b="1" dirty="0">
                <a:solidFill>
                  <a:srgbClr val="006600"/>
                </a:solidFill>
              </a:rPr>
              <a:t>exposure</a:t>
            </a:r>
            <a:r>
              <a:rPr lang="en-US" altLang="en-US" dirty="0"/>
              <a:t> and </a:t>
            </a:r>
            <a:r>
              <a:rPr lang="en-US" altLang="en-US" b="1" dirty="0">
                <a:solidFill>
                  <a:srgbClr val="006600"/>
                </a:solidFill>
              </a:rPr>
              <a:t>outcome</a:t>
            </a:r>
            <a:r>
              <a:rPr lang="en-US" altLang="en-US" dirty="0"/>
              <a:t>, and/or about mode of spread</a:t>
            </a:r>
          </a:p>
          <a:p>
            <a:pPr>
              <a:lnSpc>
                <a:spcPct val="110000"/>
              </a:lnSpc>
              <a:spcBef>
                <a:spcPts val="2400"/>
              </a:spcBef>
            </a:pPr>
            <a:r>
              <a:rPr lang="en-US" altLang="en-US" dirty="0"/>
              <a:t>Hypothesis should be in a form that allows it to be tested</a:t>
            </a:r>
          </a:p>
          <a:p>
            <a:pPr marL="0" indent="0">
              <a:spcBef>
                <a:spcPts val="2400"/>
              </a:spcBef>
              <a:buFont typeface="Arial" panose="020B0604020202020204" pitchFamily="34" charset="0"/>
              <a:buNone/>
            </a:pPr>
            <a:endParaRPr lang="en-US" altLang="en-US" dirty="0"/>
          </a:p>
        </p:txBody>
      </p:sp>
      <p:sp>
        <p:nvSpPr>
          <p:cNvPr id="3" name="Rectangle 2">
            <a:extLst>
              <a:ext uri="{FF2B5EF4-FFF2-40B4-BE49-F238E27FC236}">
                <a16:creationId xmlns:a16="http://schemas.microsoft.com/office/drawing/2014/main" id="{14F1739F-0FA1-6842-92D7-90F4CC860F16}"/>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What is a hypothesis?</a:t>
            </a:r>
          </a:p>
        </p:txBody>
      </p:sp>
    </p:spTree>
    <p:extLst>
      <p:ext uri="{BB962C8B-B14F-4D97-AF65-F5344CB8AC3E}">
        <p14:creationId xmlns:p14="http://schemas.microsoft.com/office/powerpoint/2010/main" val="4013234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1E24FB-92DF-3A49-8F5A-17EC72EFE122}"/>
              </a:ext>
            </a:extLst>
          </p:cNvPr>
          <p:cNvSpPr txBox="1">
            <a:spLocks/>
          </p:cNvSpPr>
          <p:nvPr/>
        </p:nvSpPr>
        <p:spPr>
          <a:xfrm>
            <a:off x="356616" y="1727792"/>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dirty="0"/>
              <a:t>Exposure</a:t>
            </a:r>
            <a:r>
              <a:rPr lang="en-US" sz="2800" dirty="0"/>
              <a:t>: factor that may be possible cause</a:t>
            </a:r>
            <a:endParaRPr lang="en-US" sz="2800" i="1" dirty="0"/>
          </a:p>
          <a:p>
            <a:r>
              <a:rPr lang="en-US" sz="2800" b="1" dirty="0"/>
              <a:t>Outcome</a:t>
            </a:r>
            <a:r>
              <a:rPr lang="en-US" sz="2800" dirty="0"/>
              <a:t>: health effect</a:t>
            </a:r>
          </a:p>
          <a:p>
            <a:pPr marL="0" indent="0">
              <a:buFont typeface="Arial" panose="020B0604020202020204" pitchFamily="34" charset="0"/>
              <a:buNone/>
            </a:pPr>
            <a:endParaRPr lang="en-US" dirty="0"/>
          </a:p>
        </p:txBody>
      </p:sp>
      <p:sp>
        <p:nvSpPr>
          <p:cNvPr id="3" name="Title 2">
            <a:extLst>
              <a:ext uri="{FF2B5EF4-FFF2-40B4-BE49-F238E27FC236}">
                <a16:creationId xmlns:a16="http://schemas.microsoft.com/office/drawing/2014/main" id="{C96AC1DA-8069-554B-8034-D2992E5CA101}"/>
              </a:ext>
            </a:extLst>
          </p:cNvPr>
          <p:cNvSpPr txBox="1">
            <a:spLocks/>
          </p:cNvSpPr>
          <p:nvPr/>
        </p:nvSpPr>
        <p:spPr>
          <a:xfrm>
            <a:off x="0" y="425224"/>
            <a:ext cx="9144000"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Exposures and Outcomes: </a:t>
            </a:r>
          </a:p>
          <a:p>
            <a:r>
              <a:rPr lang="en-US" sz="3600" b="1" dirty="0">
                <a:solidFill>
                  <a:srgbClr val="002060"/>
                </a:solidFill>
              </a:rPr>
              <a:t>What are they?</a:t>
            </a:r>
          </a:p>
        </p:txBody>
      </p:sp>
      <p:graphicFrame>
        <p:nvGraphicFramePr>
          <p:cNvPr id="4" name="Table 3">
            <a:extLst>
              <a:ext uri="{FF2B5EF4-FFF2-40B4-BE49-F238E27FC236}">
                <a16:creationId xmlns:a16="http://schemas.microsoft.com/office/drawing/2014/main" id="{C516FAA8-C7D0-A04E-960E-13B21FF1E6FA}"/>
              </a:ext>
            </a:extLst>
          </p:cNvPr>
          <p:cNvGraphicFramePr>
            <a:graphicFrameLocks noGrp="1"/>
          </p:cNvGraphicFramePr>
          <p:nvPr>
            <p:extLst>
              <p:ext uri="{D42A27DB-BD31-4B8C-83A1-F6EECF244321}">
                <p14:modId xmlns:p14="http://schemas.microsoft.com/office/powerpoint/2010/main" val="1344764098"/>
              </p:ext>
            </p:extLst>
          </p:nvPr>
        </p:nvGraphicFramePr>
        <p:xfrm>
          <a:off x="1066800" y="2779360"/>
          <a:ext cx="7010400" cy="3169920"/>
        </p:xfrm>
        <a:graphic>
          <a:graphicData uri="http://schemas.openxmlformats.org/drawingml/2006/table">
            <a:tbl>
              <a:tblPr firstRow="1" bandRow="1">
                <a:tableStyleId>{5C22544A-7EE6-4342-B048-85BDC9FD1C3A}</a:tableStyleId>
              </a:tblPr>
              <a:tblGrid>
                <a:gridCol w="3867807">
                  <a:extLst>
                    <a:ext uri="{9D8B030D-6E8A-4147-A177-3AD203B41FA5}">
                      <a16:colId xmlns:a16="http://schemas.microsoft.com/office/drawing/2014/main" val="20000"/>
                    </a:ext>
                  </a:extLst>
                </a:gridCol>
                <a:gridCol w="3142593">
                  <a:extLst>
                    <a:ext uri="{9D8B030D-6E8A-4147-A177-3AD203B41FA5}">
                      <a16:colId xmlns:a16="http://schemas.microsoft.com/office/drawing/2014/main" val="20001"/>
                    </a:ext>
                  </a:extLst>
                </a:gridCol>
              </a:tblGrid>
              <a:tr h="370840">
                <a:tc>
                  <a:txBody>
                    <a:bodyPr/>
                    <a:lstStyle/>
                    <a:p>
                      <a:pPr algn="ctr"/>
                      <a:r>
                        <a:rPr lang="en-US" sz="2000" dirty="0"/>
                        <a:t>Exposure</a:t>
                      </a:r>
                    </a:p>
                  </a:txBody>
                  <a:tcPr/>
                </a:tc>
                <a:tc>
                  <a:txBody>
                    <a:bodyPr/>
                    <a:lstStyle/>
                    <a:p>
                      <a:pPr algn="ctr"/>
                      <a:r>
                        <a:rPr lang="en-US" sz="2000" dirty="0"/>
                        <a:t>Outcome</a:t>
                      </a:r>
                    </a:p>
                  </a:txBody>
                  <a:tcPr/>
                </a:tc>
                <a:extLst>
                  <a:ext uri="{0D108BD9-81ED-4DB2-BD59-A6C34878D82A}">
                    <a16:rowId xmlns:a16="http://schemas.microsoft.com/office/drawing/2014/main" val="10000"/>
                  </a:ext>
                </a:extLst>
              </a:tr>
              <a:tr h="370840">
                <a:tc>
                  <a:txBody>
                    <a:bodyPr/>
                    <a:lstStyle/>
                    <a:p>
                      <a:r>
                        <a:rPr lang="en-US" sz="2000" dirty="0"/>
                        <a:t>Eat contaminated meat</a:t>
                      </a:r>
                    </a:p>
                  </a:txBody>
                  <a:tcPr/>
                </a:tc>
                <a:tc>
                  <a:txBody>
                    <a:bodyPr/>
                    <a:lstStyle/>
                    <a:p>
                      <a:r>
                        <a:rPr lang="en-US" sz="2000" dirty="0"/>
                        <a:t>Develop E. coli infection</a:t>
                      </a:r>
                    </a:p>
                  </a:txBody>
                  <a:tcPr/>
                </a:tc>
                <a:extLst>
                  <a:ext uri="{0D108BD9-81ED-4DB2-BD59-A6C34878D82A}">
                    <a16:rowId xmlns:a16="http://schemas.microsoft.com/office/drawing/2014/main" val="10001"/>
                  </a:ext>
                </a:extLst>
              </a:tr>
              <a:tr h="370840">
                <a:tc>
                  <a:txBody>
                    <a:bodyPr/>
                    <a:lstStyle/>
                    <a:p>
                      <a:r>
                        <a:rPr lang="en-US" sz="2000" dirty="0"/>
                        <a:t>Drive without seat belt</a:t>
                      </a:r>
                    </a:p>
                  </a:txBody>
                  <a:tcPr/>
                </a:tc>
                <a:tc>
                  <a:txBody>
                    <a:bodyPr/>
                    <a:lstStyle/>
                    <a:p>
                      <a:r>
                        <a:rPr lang="en-US" sz="2000" dirty="0"/>
                        <a:t>Injured</a:t>
                      </a:r>
                      <a:r>
                        <a:rPr lang="en-US" sz="2000" baseline="0" dirty="0"/>
                        <a:t> in vehicle accident</a:t>
                      </a:r>
                      <a:endParaRPr lang="en-US" sz="2000" dirty="0"/>
                    </a:p>
                  </a:txBody>
                  <a:tcPr/>
                </a:tc>
                <a:extLst>
                  <a:ext uri="{0D108BD9-81ED-4DB2-BD59-A6C34878D82A}">
                    <a16:rowId xmlns:a16="http://schemas.microsoft.com/office/drawing/2014/main" val="10002"/>
                  </a:ext>
                </a:extLst>
              </a:tr>
              <a:tr h="370840">
                <a:tc>
                  <a:txBody>
                    <a:bodyPr/>
                    <a:lstStyle/>
                    <a:p>
                      <a:r>
                        <a:rPr lang="en-US" sz="2000" dirty="0"/>
                        <a:t>Drink alcohol</a:t>
                      </a:r>
                    </a:p>
                  </a:txBody>
                  <a:tcPr/>
                </a:tc>
                <a:tc>
                  <a:txBody>
                    <a:bodyPr/>
                    <a:lstStyle/>
                    <a:p>
                      <a:r>
                        <a:rPr lang="en-US" sz="2000" dirty="0"/>
                        <a:t>Become drunk</a:t>
                      </a:r>
                    </a:p>
                  </a:txBody>
                  <a:tcPr/>
                </a:tc>
                <a:extLst>
                  <a:ext uri="{0D108BD9-81ED-4DB2-BD59-A6C34878D82A}">
                    <a16:rowId xmlns:a16="http://schemas.microsoft.com/office/drawing/2014/main" val="10003"/>
                  </a:ext>
                </a:extLst>
              </a:tr>
              <a:tr h="370840">
                <a:tc>
                  <a:txBody>
                    <a:bodyPr/>
                    <a:lstStyle/>
                    <a:p>
                      <a:r>
                        <a:rPr lang="en-US" sz="2000" dirty="0"/>
                        <a:t>Drink alcohol every day x 10 years</a:t>
                      </a:r>
                    </a:p>
                  </a:txBody>
                  <a:tcPr/>
                </a:tc>
                <a:tc>
                  <a:txBody>
                    <a:bodyPr/>
                    <a:lstStyle/>
                    <a:p>
                      <a:r>
                        <a:rPr lang="en-US" sz="2000" dirty="0"/>
                        <a:t>Liver damage</a:t>
                      </a:r>
                    </a:p>
                  </a:txBody>
                  <a:tcPr/>
                </a:tc>
                <a:extLst>
                  <a:ext uri="{0D108BD9-81ED-4DB2-BD59-A6C34878D82A}">
                    <a16:rowId xmlns:a16="http://schemas.microsoft.com/office/drawing/2014/main" val="10004"/>
                  </a:ext>
                </a:extLst>
              </a:tr>
              <a:tr h="370840">
                <a:tc>
                  <a:txBody>
                    <a:bodyPr/>
                    <a:lstStyle/>
                    <a:p>
                      <a:r>
                        <a:rPr lang="en-US" sz="2000" dirty="0"/>
                        <a:t>Live near mosquito breeding site</a:t>
                      </a:r>
                    </a:p>
                  </a:txBody>
                  <a:tcPr/>
                </a:tc>
                <a:tc>
                  <a:txBody>
                    <a:bodyPr/>
                    <a:lstStyle/>
                    <a:p>
                      <a:r>
                        <a:rPr lang="en-US" sz="2000" dirty="0"/>
                        <a:t>Contract malaria</a:t>
                      </a:r>
                    </a:p>
                  </a:txBody>
                  <a:tcPr/>
                </a:tc>
                <a:extLst>
                  <a:ext uri="{0D108BD9-81ED-4DB2-BD59-A6C34878D82A}">
                    <a16:rowId xmlns:a16="http://schemas.microsoft.com/office/drawing/2014/main" val="10005"/>
                  </a:ext>
                </a:extLst>
              </a:tr>
              <a:tr h="370840">
                <a:tc>
                  <a:txBody>
                    <a:bodyPr/>
                    <a:lstStyle/>
                    <a:p>
                      <a:r>
                        <a:rPr lang="en-US" sz="2000" dirty="0"/>
                        <a:t>Use insecticide-treated </a:t>
                      </a:r>
                      <a:r>
                        <a:rPr lang="en-US" sz="2000" dirty="0" err="1"/>
                        <a:t>bednets</a:t>
                      </a:r>
                      <a:endParaRPr lang="en-US" sz="2000" dirty="0"/>
                    </a:p>
                  </a:txBody>
                  <a:tcPr/>
                </a:tc>
                <a:tc>
                  <a:txBody>
                    <a:bodyPr/>
                    <a:lstStyle/>
                    <a:p>
                      <a:r>
                        <a:rPr lang="en-US" sz="2000" dirty="0"/>
                        <a:t>Do not contract malaria</a:t>
                      </a:r>
                    </a:p>
                  </a:txBody>
                  <a:tcPr/>
                </a:tc>
                <a:extLst>
                  <a:ext uri="{0D108BD9-81ED-4DB2-BD59-A6C34878D82A}">
                    <a16:rowId xmlns:a16="http://schemas.microsoft.com/office/drawing/2014/main" val="10006"/>
                  </a:ext>
                </a:extLst>
              </a:tr>
              <a:tr h="370840">
                <a:tc>
                  <a:txBody>
                    <a:bodyPr/>
                    <a:lstStyle/>
                    <a:p>
                      <a:r>
                        <a:rPr lang="en-US" sz="2000" dirty="0"/>
                        <a:t>Smoke cigarettes</a:t>
                      </a:r>
                    </a:p>
                  </a:txBody>
                  <a:tcPr/>
                </a:tc>
                <a:tc>
                  <a:txBody>
                    <a:bodyPr/>
                    <a:lstStyle/>
                    <a:p>
                      <a:r>
                        <a:rPr lang="en-US" sz="2000" dirty="0"/>
                        <a:t>Lung</a:t>
                      </a:r>
                      <a:r>
                        <a:rPr lang="en-US" sz="2000" baseline="0" dirty="0"/>
                        <a:t> cancer</a:t>
                      </a:r>
                      <a:endParaRPr lang="en-US" sz="20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916922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EFDC91-7289-B747-9871-384C2C4D2E17}"/>
              </a:ext>
            </a:extLst>
          </p:cNvPr>
          <p:cNvSpPr txBox="1">
            <a:spLocks/>
          </p:cNvSpPr>
          <p:nvPr/>
        </p:nvSpPr>
        <p:spPr>
          <a:xfrm>
            <a:off x="356616" y="1298448"/>
            <a:ext cx="8403336" cy="4797552"/>
          </a:xfrm>
          <a:prstGeom prst="rect">
            <a:avLst/>
          </a:prstGeom>
        </p:spPr>
        <p:txBody>
          <a:bodyPr>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u="sng"/>
              <a:t>Hepatitis C</a:t>
            </a:r>
            <a:r>
              <a:rPr lang="en-US" sz="2400"/>
              <a:t> infections and </a:t>
            </a:r>
            <a:r>
              <a:rPr lang="en-US" sz="2400" u="sng"/>
              <a:t>needle reuse</a:t>
            </a:r>
          </a:p>
          <a:p>
            <a:endParaRPr lang="en-US" sz="2400"/>
          </a:p>
          <a:p>
            <a:r>
              <a:rPr lang="en-US" sz="2400" u="sng"/>
              <a:t>Obesity</a:t>
            </a:r>
            <a:r>
              <a:rPr lang="en-US" sz="2400"/>
              <a:t> and </a:t>
            </a:r>
            <a:r>
              <a:rPr lang="en-US" sz="2400" u="sng"/>
              <a:t>excess calorie consumption</a:t>
            </a:r>
          </a:p>
          <a:p>
            <a:endParaRPr lang="en-US" sz="2400"/>
          </a:p>
          <a:p>
            <a:r>
              <a:rPr lang="en-US" sz="2400" u="sng"/>
              <a:t>Obesity</a:t>
            </a:r>
            <a:r>
              <a:rPr lang="en-US" sz="2400"/>
              <a:t> and </a:t>
            </a:r>
            <a:r>
              <a:rPr lang="en-US" sz="2400" u="sng"/>
              <a:t>heart disease</a:t>
            </a:r>
          </a:p>
          <a:p>
            <a:endParaRPr lang="en-US" sz="2400"/>
          </a:p>
          <a:p>
            <a:r>
              <a:rPr lang="en-US" sz="2400" u="sng"/>
              <a:t>Running</a:t>
            </a:r>
            <a:r>
              <a:rPr lang="en-US" sz="2400"/>
              <a:t> and </a:t>
            </a:r>
            <a:r>
              <a:rPr lang="en-US" sz="2400" u="sng"/>
              <a:t>knee injuries</a:t>
            </a:r>
          </a:p>
          <a:p>
            <a:endParaRPr lang="en-US" sz="2400"/>
          </a:p>
          <a:p>
            <a:r>
              <a:rPr lang="en-US" sz="2400" u="sng"/>
              <a:t>Lung damage</a:t>
            </a:r>
            <a:r>
              <a:rPr lang="en-US" sz="2400"/>
              <a:t> and </a:t>
            </a:r>
            <a:r>
              <a:rPr lang="en-US" sz="2400" u="sng"/>
              <a:t>smoke inhalation</a:t>
            </a:r>
          </a:p>
          <a:p>
            <a:pPr marL="0" indent="0">
              <a:buFont typeface="Arial" panose="020B0604020202020204" pitchFamily="34" charset="0"/>
              <a:buNone/>
            </a:pPr>
            <a:endParaRPr lang="en-US" sz="2400"/>
          </a:p>
          <a:p>
            <a:r>
              <a:rPr lang="en-US" sz="2400" u="sng"/>
              <a:t>Stroke</a:t>
            </a:r>
            <a:r>
              <a:rPr lang="en-US" sz="2400"/>
              <a:t> and </a:t>
            </a:r>
            <a:r>
              <a:rPr lang="en-US" sz="2400" u="sng"/>
              <a:t>death</a:t>
            </a:r>
          </a:p>
          <a:p>
            <a:endParaRPr lang="en-US" sz="2400"/>
          </a:p>
          <a:p>
            <a:endParaRPr lang="en-US" sz="2400" dirty="0"/>
          </a:p>
        </p:txBody>
      </p:sp>
      <p:sp>
        <p:nvSpPr>
          <p:cNvPr id="3" name="Title 2">
            <a:extLst>
              <a:ext uri="{FF2B5EF4-FFF2-40B4-BE49-F238E27FC236}">
                <a16:creationId xmlns:a16="http://schemas.microsoft.com/office/drawing/2014/main" id="{5F869FC3-7A3D-8D4D-8B12-8A207502CBE6}"/>
              </a:ext>
            </a:extLst>
          </p:cNvPr>
          <p:cNvSpPr txBox="1">
            <a:spLocks/>
          </p:cNvSpPr>
          <p:nvPr/>
        </p:nvSpPr>
        <p:spPr>
          <a:xfrm>
            <a:off x="317500" y="76200"/>
            <a:ext cx="8451596"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Exposure or Outcome?</a:t>
            </a:r>
          </a:p>
        </p:txBody>
      </p:sp>
      <p:sp>
        <p:nvSpPr>
          <p:cNvPr id="4" name="Rounded Rectangle 3">
            <a:extLst>
              <a:ext uri="{FF2B5EF4-FFF2-40B4-BE49-F238E27FC236}">
                <a16:creationId xmlns:a16="http://schemas.microsoft.com/office/drawing/2014/main" id="{C9251BEA-DDCF-764E-B64E-D5234B2F089E}"/>
              </a:ext>
            </a:extLst>
          </p:cNvPr>
          <p:cNvSpPr/>
          <p:nvPr/>
        </p:nvSpPr>
        <p:spPr>
          <a:xfrm>
            <a:off x="4495800" y="990600"/>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5" name="Rounded Rectangle 4">
            <a:extLst>
              <a:ext uri="{FF2B5EF4-FFF2-40B4-BE49-F238E27FC236}">
                <a16:creationId xmlns:a16="http://schemas.microsoft.com/office/drawing/2014/main" id="{6E7B958D-3FFD-6549-8590-A06CA078D925}"/>
              </a:ext>
            </a:extLst>
          </p:cNvPr>
          <p:cNvSpPr/>
          <p:nvPr/>
        </p:nvSpPr>
        <p:spPr>
          <a:xfrm>
            <a:off x="3352800" y="1828800"/>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6" name="Rounded Rectangle 5">
            <a:extLst>
              <a:ext uri="{FF2B5EF4-FFF2-40B4-BE49-F238E27FC236}">
                <a16:creationId xmlns:a16="http://schemas.microsoft.com/office/drawing/2014/main" id="{219322F9-E975-B148-A0B3-D72BD05DD2EB}"/>
              </a:ext>
            </a:extLst>
          </p:cNvPr>
          <p:cNvSpPr/>
          <p:nvPr/>
        </p:nvSpPr>
        <p:spPr>
          <a:xfrm>
            <a:off x="685800" y="2743200"/>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7" name="Rounded Rectangle 6">
            <a:extLst>
              <a:ext uri="{FF2B5EF4-FFF2-40B4-BE49-F238E27FC236}">
                <a16:creationId xmlns:a16="http://schemas.microsoft.com/office/drawing/2014/main" id="{61093072-C072-0E47-BEF9-33FF14ED57BB}"/>
              </a:ext>
            </a:extLst>
          </p:cNvPr>
          <p:cNvSpPr/>
          <p:nvPr/>
        </p:nvSpPr>
        <p:spPr>
          <a:xfrm>
            <a:off x="685800" y="3581400"/>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8" name="Rounded Rectangle 7">
            <a:extLst>
              <a:ext uri="{FF2B5EF4-FFF2-40B4-BE49-F238E27FC236}">
                <a16:creationId xmlns:a16="http://schemas.microsoft.com/office/drawing/2014/main" id="{81F91991-0E98-D042-A954-2C8C4619FD19}"/>
              </a:ext>
            </a:extLst>
          </p:cNvPr>
          <p:cNvSpPr/>
          <p:nvPr/>
        </p:nvSpPr>
        <p:spPr>
          <a:xfrm>
            <a:off x="3581400" y="4495800"/>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9" name="Rounded Rectangle 8">
            <a:extLst>
              <a:ext uri="{FF2B5EF4-FFF2-40B4-BE49-F238E27FC236}">
                <a16:creationId xmlns:a16="http://schemas.microsoft.com/office/drawing/2014/main" id="{89F76D6D-42D1-6441-AF6E-ADE01888BD09}"/>
              </a:ext>
            </a:extLst>
          </p:cNvPr>
          <p:cNvSpPr/>
          <p:nvPr/>
        </p:nvSpPr>
        <p:spPr>
          <a:xfrm>
            <a:off x="533400" y="5382981"/>
            <a:ext cx="1295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EXPOSURE</a:t>
            </a:r>
          </a:p>
        </p:txBody>
      </p:sp>
      <p:sp>
        <p:nvSpPr>
          <p:cNvPr id="10" name="Rounded Rectangle 9">
            <a:extLst>
              <a:ext uri="{FF2B5EF4-FFF2-40B4-BE49-F238E27FC236}">
                <a16:creationId xmlns:a16="http://schemas.microsoft.com/office/drawing/2014/main" id="{7E03928F-C2C4-594E-A4A4-17E9B73A0F92}"/>
              </a:ext>
            </a:extLst>
          </p:cNvPr>
          <p:cNvSpPr/>
          <p:nvPr/>
        </p:nvSpPr>
        <p:spPr>
          <a:xfrm>
            <a:off x="1527048" y="979153"/>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
        <p:nvSpPr>
          <p:cNvPr id="11" name="Rounded Rectangle 10">
            <a:extLst>
              <a:ext uri="{FF2B5EF4-FFF2-40B4-BE49-F238E27FC236}">
                <a16:creationId xmlns:a16="http://schemas.microsoft.com/office/drawing/2014/main" id="{0CD867BB-9F70-3E45-BE55-70DBF3BE6C7B}"/>
              </a:ext>
            </a:extLst>
          </p:cNvPr>
          <p:cNvSpPr/>
          <p:nvPr/>
        </p:nvSpPr>
        <p:spPr>
          <a:xfrm>
            <a:off x="685800" y="1824052"/>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
        <p:nvSpPr>
          <p:cNvPr id="12" name="Rounded Rectangle 11">
            <a:extLst>
              <a:ext uri="{FF2B5EF4-FFF2-40B4-BE49-F238E27FC236}">
                <a16:creationId xmlns:a16="http://schemas.microsoft.com/office/drawing/2014/main" id="{B8AD2A8A-3403-DB49-A74F-DC872FA286AC}"/>
              </a:ext>
            </a:extLst>
          </p:cNvPr>
          <p:cNvSpPr/>
          <p:nvPr/>
        </p:nvSpPr>
        <p:spPr>
          <a:xfrm>
            <a:off x="2590800" y="2743200"/>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
        <p:nvSpPr>
          <p:cNvPr id="13" name="Rounded Rectangle 12">
            <a:extLst>
              <a:ext uri="{FF2B5EF4-FFF2-40B4-BE49-F238E27FC236}">
                <a16:creationId xmlns:a16="http://schemas.microsoft.com/office/drawing/2014/main" id="{83E5CB8A-1C24-F54E-82D4-53340C79ADED}"/>
              </a:ext>
            </a:extLst>
          </p:cNvPr>
          <p:cNvSpPr/>
          <p:nvPr/>
        </p:nvSpPr>
        <p:spPr>
          <a:xfrm>
            <a:off x="2743200" y="3581400"/>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
        <p:nvSpPr>
          <p:cNvPr id="14" name="Rounded Rectangle 13">
            <a:extLst>
              <a:ext uri="{FF2B5EF4-FFF2-40B4-BE49-F238E27FC236}">
                <a16:creationId xmlns:a16="http://schemas.microsoft.com/office/drawing/2014/main" id="{EA6B24F6-D90B-1A4C-81C5-DEA0B7EB28A4}"/>
              </a:ext>
            </a:extLst>
          </p:cNvPr>
          <p:cNvSpPr/>
          <p:nvPr/>
        </p:nvSpPr>
        <p:spPr>
          <a:xfrm>
            <a:off x="914400" y="4495800"/>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
        <p:nvSpPr>
          <p:cNvPr id="15" name="Rounded Rectangle 14">
            <a:extLst>
              <a:ext uri="{FF2B5EF4-FFF2-40B4-BE49-F238E27FC236}">
                <a16:creationId xmlns:a16="http://schemas.microsoft.com/office/drawing/2014/main" id="{81E3B39A-7774-4C4A-855C-28455717C1D9}"/>
              </a:ext>
            </a:extLst>
          </p:cNvPr>
          <p:cNvSpPr/>
          <p:nvPr/>
        </p:nvSpPr>
        <p:spPr>
          <a:xfrm>
            <a:off x="2133600" y="5334000"/>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OUTCOME</a:t>
            </a:r>
          </a:p>
        </p:txBody>
      </p:sp>
    </p:spTree>
    <p:extLst>
      <p:ext uri="{BB962C8B-B14F-4D97-AF65-F5344CB8AC3E}">
        <p14:creationId xmlns:p14="http://schemas.microsoft.com/office/powerpoint/2010/main" val="305076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6ED1EA53-D4A3-2C41-8808-2BDE2E9A732D}"/>
              </a:ext>
            </a:extLst>
          </p:cNvPr>
          <p:cNvSpPr txBox="1">
            <a:spLocks noChangeArrowheads="1"/>
          </p:cNvSpPr>
          <p:nvPr/>
        </p:nvSpPr>
        <p:spPr>
          <a:xfrm>
            <a:off x="356616" y="1511768"/>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altLang="en-US" sz="2600" dirty="0">
                <a:solidFill>
                  <a:schemeClr val="tx1"/>
                </a:solidFill>
              </a:rPr>
              <a:t>Subject matter knowledge – experience with past outbreaks, known sources of infection, and transmission modes</a:t>
            </a:r>
          </a:p>
          <a:p>
            <a:pPr>
              <a:spcBef>
                <a:spcPts val="1200"/>
              </a:spcBef>
            </a:pPr>
            <a:r>
              <a:rPr lang="en-US" altLang="en-US" sz="2600" dirty="0">
                <a:solidFill>
                  <a:schemeClr val="tx1"/>
                </a:solidFill>
              </a:rPr>
              <a:t>Review descriptive epidemiology – what would account for most cases? What do cases have in common?</a:t>
            </a:r>
          </a:p>
          <a:p>
            <a:pPr>
              <a:spcBef>
                <a:spcPts val="1200"/>
              </a:spcBef>
            </a:pPr>
            <a:r>
              <a:rPr lang="en-US" altLang="en-US" sz="2600" dirty="0">
                <a:solidFill>
                  <a:schemeClr val="tx1"/>
                </a:solidFill>
              </a:rPr>
              <a:t>Outliers (unique exposure opportunities)</a:t>
            </a:r>
          </a:p>
          <a:p>
            <a:pPr>
              <a:spcBef>
                <a:spcPts val="1200"/>
              </a:spcBef>
            </a:pPr>
            <a:r>
              <a:rPr lang="en-US" altLang="en-US" sz="2600" dirty="0">
                <a:solidFill>
                  <a:schemeClr val="tx1"/>
                </a:solidFill>
              </a:rPr>
              <a:t>What do local health officials think?</a:t>
            </a:r>
          </a:p>
          <a:p>
            <a:pPr>
              <a:spcBef>
                <a:spcPts val="1200"/>
              </a:spcBef>
            </a:pPr>
            <a:r>
              <a:rPr lang="en-US" altLang="en-US" sz="2600" dirty="0">
                <a:solidFill>
                  <a:schemeClr val="tx1"/>
                </a:solidFill>
              </a:rPr>
              <a:t>Talk to case-patients – what do they think?</a:t>
            </a:r>
          </a:p>
          <a:p>
            <a:pPr>
              <a:spcBef>
                <a:spcPts val="1200"/>
              </a:spcBef>
            </a:pPr>
            <a:endParaRPr lang="en-US" altLang="en-US" dirty="0">
              <a:solidFill>
                <a:schemeClr val="tx1"/>
              </a:solidFill>
            </a:endParaRPr>
          </a:p>
        </p:txBody>
      </p:sp>
      <p:sp>
        <p:nvSpPr>
          <p:cNvPr id="3" name="Rectangle 2">
            <a:extLst>
              <a:ext uri="{FF2B5EF4-FFF2-40B4-BE49-F238E27FC236}">
                <a16:creationId xmlns:a16="http://schemas.microsoft.com/office/drawing/2014/main" id="{E958288A-8B84-BE44-8DDD-A77FFC58AC1A}"/>
              </a:ext>
            </a:extLst>
          </p:cNvPr>
          <p:cNvSpPr txBox="1">
            <a:spLocks noChangeArrowheads="1"/>
          </p:cNvSpPr>
          <p:nvPr/>
        </p:nvSpPr>
        <p:spPr>
          <a:xfrm>
            <a:off x="384048" y="425224"/>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How to Develop a Hypothesis</a:t>
            </a:r>
          </a:p>
        </p:txBody>
      </p:sp>
    </p:spTree>
    <p:extLst>
      <p:ext uri="{BB962C8B-B14F-4D97-AF65-F5344CB8AC3E}">
        <p14:creationId xmlns:p14="http://schemas.microsoft.com/office/powerpoint/2010/main" val="872888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E34CE0A0-B3BA-C44F-866B-789AE93C2893}"/>
              </a:ext>
            </a:extLst>
          </p:cNvPr>
          <p:cNvSpPr txBox="1">
            <a:spLocks noChangeArrowheads="1"/>
          </p:cNvSpPr>
          <p:nvPr/>
        </p:nvSpPr>
        <p:spPr>
          <a:xfrm>
            <a:off x="365760" y="1871808"/>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dirty="0"/>
              <a:t>What kinds of agents cause this clinical presentation?</a:t>
            </a:r>
          </a:p>
          <a:p>
            <a:r>
              <a:rPr lang="en-US" altLang="en-US" dirty="0"/>
              <a:t>What are the agent’s usual reservoirs?</a:t>
            </a:r>
          </a:p>
          <a:p>
            <a:r>
              <a:rPr lang="en-US" altLang="en-US" dirty="0"/>
              <a:t>How is the agent usually transmitted?</a:t>
            </a:r>
          </a:p>
          <a:p>
            <a:r>
              <a:rPr lang="en-US" altLang="en-US" dirty="0"/>
              <a:t>What are the known risk factors?</a:t>
            </a:r>
          </a:p>
          <a:p>
            <a:endParaRPr lang="en-US" altLang="en-US" dirty="0"/>
          </a:p>
        </p:txBody>
      </p:sp>
      <p:sp>
        <p:nvSpPr>
          <p:cNvPr id="3" name="Rectangle 2">
            <a:extLst>
              <a:ext uri="{FF2B5EF4-FFF2-40B4-BE49-F238E27FC236}">
                <a16:creationId xmlns:a16="http://schemas.microsoft.com/office/drawing/2014/main" id="{8E443D92-A51E-F548-A628-057F0AC59C71}"/>
              </a:ext>
            </a:extLst>
          </p:cNvPr>
          <p:cNvSpPr txBox="1">
            <a:spLocks noChangeArrowheads="1"/>
          </p:cNvSpPr>
          <p:nvPr/>
        </p:nvSpPr>
        <p:spPr>
          <a:xfrm>
            <a:off x="102932" y="569240"/>
            <a:ext cx="8928992" cy="987552"/>
          </a:xfrm>
          <a:prstGeom prst="rect">
            <a:avLst/>
          </a:prstGeom>
        </p:spPr>
        <p:txBody>
          <a:bodyPr>
            <a:normAutofit fontScale="82500" lnSpcReduction="200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b="1" dirty="0">
                <a:solidFill>
                  <a:srgbClr val="002060"/>
                </a:solidFill>
              </a:rPr>
              <a:t>Subject-Matter Knowledge for Hypothesis Generation</a:t>
            </a:r>
          </a:p>
        </p:txBody>
      </p:sp>
    </p:spTree>
    <p:extLst>
      <p:ext uri="{BB962C8B-B14F-4D97-AF65-F5344CB8AC3E}">
        <p14:creationId xmlns:p14="http://schemas.microsoft.com/office/powerpoint/2010/main" val="3033909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D215AFC-71B2-DF4C-A31B-9D50FD00D7FF}"/>
              </a:ext>
            </a:extLst>
          </p:cNvPr>
          <p:cNvSpPr txBox="1">
            <a:spLocks noChangeArrowheads="1"/>
          </p:cNvSpPr>
          <p:nvPr/>
        </p:nvSpPr>
        <p:spPr>
          <a:xfrm>
            <a:off x="356616" y="1439760"/>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dirty="0"/>
              <a:t>Time (Epidemic curve)</a:t>
            </a:r>
          </a:p>
          <a:p>
            <a:pPr lvl="1"/>
            <a:r>
              <a:rPr lang="en-US" altLang="en-US" sz="2400" dirty="0"/>
              <a:t>Does shape hint at source or mode of transmission?</a:t>
            </a:r>
          </a:p>
          <a:p>
            <a:pPr lvl="1"/>
            <a:r>
              <a:rPr lang="en-US" altLang="en-US" sz="2400" dirty="0"/>
              <a:t>Does narrow peak point to a particular time of exposure?</a:t>
            </a:r>
          </a:p>
          <a:p>
            <a:r>
              <a:rPr lang="en-US" altLang="en-US" dirty="0"/>
              <a:t>Place</a:t>
            </a:r>
          </a:p>
          <a:p>
            <a:pPr lvl="1"/>
            <a:r>
              <a:rPr lang="en-US" altLang="en-US" sz="2400" dirty="0"/>
              <a:t>High attack rates in one place?  What is special about that place (neighborhood, wing of hospital, etc.)?</a:t>
            </a:r>
          </a:p>
          <a:p>
            <a:r>
              <a:rPr lang="en-US" altLang="en-US" dirty="0"/>
              <a:t>Person</a:t>
            </a:r>
          </a:p>
          <a:p>
            <a:pPr lvl="1"/>
            <a:r>
              <a:rPr lang="en-US" altLang="en-US" sz="2400" dirty="0"/>
              <a:t>Which group(s) — by age, sex, occupation, etc. — have highest rates? </a:t>
            </a:r>
          </a:p>
          <a:p>
            <a:endParaRPr lang="en-US" altLang="en-US" dirty="0"/>
          </a:p>
        </p:txBody>
      </p:sp>
      <p:sp>
        <p:nvSpPr>
          <p:cNvPr id="3" name="Rectangle 2">
            <a:extLst>
              <a:ext uri="{FF2B5EF4-FFF2-40B4-BE49-F238E27FC236}">
                <a16:creationId xmlns:a16="http://schemas.microsoft.com/office/drawing/2014/main" id="{D491FA8C-B165-5141-AD32-58810010D135}"/>
              </a:ext>
            </a:extLst>
          </p:cNvPr>
          <p:cNvSpPr txBox="1">
            <a:spLocks noChangeArrowheads="1"/>
          </p:cNvSpPr>
          <p:nvPr/>
        </p:nvSpPr>
        <p:spPr>
          <a:xfrm>
            <a:off x="0" y="569240"/>
            <a:ext cx="9144000" cy="987552"/>
          </a:xfrm>
          <a:prstGeom prst="rect">
            <a:avLst/>
          </a:prstGeom>
        </p:spPr>
        <p:txBody>
          <a:bodyPr>
            <a:normAutofit fontScale="82500" lnSpcReduction="200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b="1" dirty="0">
                <a:solidFill>
                  <a:srgbClr val="002060"/>
                </a:solidFill>
              </a:rPr>
              <a:t>Descriptive Epidemiology for </a:t>
            </a:r>
          </a:p>
          <a:p>
            <a:r>
              <a:rPr lang="en-US" altLang="en-US" b="1" dirty="0">
                <a:solidFill>
                  <a:srgbClr val="002060"/>
                </a:solidFill>
              </a:rPr>
              <a:t>Hypothesis Generation</a:t>
            </a:r>
          </a:p>
        </p:txBody>
      </p:sp>
    </p:spTree>
    <p:extLst>
      <p:ext uri="{BB962C8B-B14F-4D97-AF65-F5344CB8AC3E}">
        <p14:creationId xmlns:p14="http://schemas.microsoft.com/office/powerpoint/2010/main" val="3099497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53A8BF7-7849-8945-86D4-68199FE6DA2B}"/>
              </a:ext>
            </a:extLst>
          </p:cNvPr>
          <p:cNvSpPr txBox="1">
            <a:spLocks/>
          </p:cNvSpPr>
          <p:nvPr/>
        </p:nvSpPr>
        <p:spPr>
          <a:xfrm>
            <a:off x="356616" y="1655784"/>
            <a:ext cx="8403336" cy="4797552"/>
          </a:xfrm>
          <a:prstGeom prst="rect">
            <a:avLst/>
          </a:prstGeom>
        </p:spPr>
        <p:txBody>
          <a:bodyPr>
            <a:normAutofit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dirty="0"/>
              <a:t>By time</a:t>
            </a:r>
          </a:p>
          <a:p>
            <a:pPr lvl="1"/>
            <a:r>
              <a:rPr lang="en-US" altLang="en-US" sz="2400" dirty="0"/>
              <a:t>Date / time of onset early? Late? What exposure did that patient have in common with the others, but perhaps at a different time?</a:t>
            </a:r>
          </a:p>
          <a:p>
            <a:r>
              <a:rPr lang="en-US" altLang="en-US" dirty="0"/>
              <a:t>By place</a:t>
            </a:r>
          </a:p>
          <a:p>
            <a:pPr lvl="1"/>
            <a:r>
              <a:rPr lang="en-US" altLang="en-US" sz="2400" dirty="0"/>
              <a:t>Non-resident visitor? Usually has limited number of exposures, can narrow possibilities</a:t>
            </a:r>
          </a:p>
          <a:p>
            <a:r>
              <a:rPr lang="en-US" altLang="en-US" dirty="0"/>
              <a:t>By person</a:t>
            </a:r>
          </a:p>
          <a:p>
            <a:pPr lvl="1"/>
            <a:r>
              <a:rPr lang="en-US" altLang="en-US" sz="2400" dirty="0"/>
              <a:t>Again, what exposure did that patient (who is different from the others by age, sex, etc.) have in common with the other patients?</a:t>
            </a:r>
          </a:p>
          <a:p>
            <a:endParaRPr lang="en-US" altLang="en-US" sz="2400" dirty="0"/>
          </a:p>
        </p:txBody>
      </p:sp>
      <p:sp>
        <p:nvSpPr>
          <p:cNvPr id="3" name="Title 1">
            <a:extLst>
              <a:ext uri="{FF2B5EF4-FFF2-40B4-BE49-F238E27FC236}">
                <a16:creationId xmlns:a16="http://schemas.microsoft.com/office/drawing/2014/main" id="{F191BEDA-0B68-F844-A171-5DAD9B70A23E}"/>
              </a:ext>
            </a:extLst>
          </p:cNvPr>
          <p:cNvSpPr txBox="1">
            <a:spLocks/>
          </p:cNvSpPr>
          <p:nvPr/>
        </p:nvSpPr>
        <p:spPr>
          <a:xfrm>
            <a:off x="384048" y="497232"/>
            <a:ext cx="8385048" cy="987552"/>
          </a:xfrm>
          <a:prstGeom prst="rect">
            <a:avLst/>
          </a:prstGeom>
        </p:spPr>
        <p:txBody>
          <a:bodyPr>
            <a:normAutofit fontScale="82500" lnSpcReduction="200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b="1" dirty="0">
                <a:solidFill>
                  <a:srgbClr val="002060"/>
                </a:solidFill>
              </a:rPr>
              <a:t>Look at Outliers</a:t>
            </a:r>
            <a:br>
              <a:rPr lang="en-US" altLang="en-US" b="1" dirty="0">
                <a:solidFill>
                  <a:srgbClr val="002060"/>
                </a:solidFill>
              </a:rPr>
            </a:br>
            <a:r>
              <a:rPr lang="en-US" altLang="en-US" b="1" dirty="0">
                <a:solidFill>
                  <a:srgbClr val="002060"/>
                </a:solidFill>
              </a:rPr>
              <a:t>for Hypothesis Generation</a:t>
            </a:r>
          </a:p>
        </p:txBody>
      </p:sp>
    </p:spTree>
    <p:extLst>
      <p:ext uri="{BB962C8B-B14F-4D97-AF65-F5344CB8AC3E}">
        <p14:creationId xmlns:p14="http://schemas.microsoft.com/office/powerpoint/2010/main" val="128566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5DA3D4C-03B1-384F-9B19-5184827E10F5}"/>
              </a:ext>
            </a:extLst>
          </p:cNvPr>
          <p:cNvSpPr txBox="1">
            <a:spLocks noChangeArrowheads="1"/>
          </p:cNvSpPr>
          <p:nvPr/>
        </p:nvSpPr>
        <p:spPr>
          <a:xfrm>
            <a:off x="356616" y="1711024"/>
            <a:ext cx="8403336" cy="51023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Develop hypotheses</a:t>
            </a:r>
          </a:p>
          <a:p>
            <a:pPr marL="685800" indent="-685800">
              <a:spcBef>
                <a:spcPts val="1200"/>
              </a:spcBef>
              <a:buSzPct val="100000"/>
              <a:buFont typeface="Arial" charset="0"/>
              <a:buAutoNum type="arabicPeriod" startAt="7"/>
            </a:pPr>
            <a:r>
              <a:rPr lang="en-US" altLang="ja-JP" sz="3000" dirty="0">
                <a:ea typeface="ＭＳ Ｐゴシック" charset="-128"/>
              </a:rPr>
              <a:t>Evaluate hypotheses epidemiologically</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Reconcile epidemiology with laboratory and environmental findings</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Conduct </a:t>
            </a:r>
            <a:r>
              <a:rPr lang="en-US" altLang="en-US" sz="3000" dirty="0">
                <a:solidFill>
                  <a:schemeClr val="bg1">
                    <a:lumMod val="65000"/>
                  </a:schemeClr>
                </a:solidFill>
              </a:rPr>
              <a:t>additional studies as necessary</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C4CA0EC5-33DF-3C41-8602-CF11A3C32592}"/>
              </a:ext>
            </a:extLst>
          </p:cNvPr>
          <p:cNvSpPr txBox="1">
            <a:spLocks noChangeArrowheads="1"/>
          </p:cNvSpPr>
          <p:nvPr/>
        </p:nvSpPr>
        <p:spPr>
          <a:xfrm>
            <a:off x="0" y="497232"/>
            <a:ext cx="9144000"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8: </a:t>
            </a:r>
            <a:r>
              <a:rPr lang="en-US" altLang="ja-JP" sz="3600" b="1" dirty="0">
                <a:solidFill>
                  <a:srgbClr val="002060"/>
                </a:solidFill>
                <a:ea typeface="ＭＳ Ｐゴシック" charset="-128"/>
              </a:rPr>
              <a:t>Evaluate hypotheses epidemiologically</a:t>
            </a:r>
            <a:endParaRPr lang="en-US" altLang="en-US" sz="3600" b="1" dirty="0">
              <a:solidFill>
                <a:srgbClr val="002060"/>
              </a:solidFill>
            </a:endParaRPr>
          </a:p>
        </p:txBody>
      </p:sp>
    </p:spTree>
    <p:extLst>
      <p:ext uri="{BB962C8B-B14F-4D97-AF65-F5344CB8AC3E}">
        <p14:creationId xmlns:p14="http://schemas.microsoft.com/office/powerpoint/2010/main" val="2458736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01CFBCD-7523-1D43-B469-8FF4E2525EF3}"/>
              </a:ext>
            </a:extLst>
          </p:cNvPr>
          <p:cNvSpPr txBox="1">
            <a:spLocks/>
          </p:cNvSpPr>
          <p:nvPr/>
        </p:nvSpPr>
        <p:spPr>
          <a:xfrm>
            <a:off x="356616" y="1439760"/>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dirty="0">
                <a:solidFill>
                  <a:schemeClr val="tx1"/>
                </a:solidFill>
              </a:rPr>
              <a:t>Compare hypothesis with collected evidence</a:t>
            </a:r>
          </a:p>
          <a:p>
            <a:pPr marL="860425" lvl="1" indent="-403225">
              <a:spcBef>
                <a:spcPts val="600"/>
              </a:spcBef>
              <a:buSzPct val="125000"/>
            </a:pPr>
            <a:r>
              <a:rPr lang="en-US" altLang="en-US" dirty="0">
                <a:solidFill>
                  <a:schemeClr val="tx1"/>
                </a:solidFill>
              </a:rPr>
              <a:t>Laboratory evidence</a:t>
            </a:r>
          </a:p>
          <a:p>
            <a:pPr marL="860425" lvl="1" indent="-403225">
              <a:spcBef>
                <a:spcPts val="600"/>
              </a:spcBef>
              <a:buSzPct val="125000"/>
            </a:pPr>
            <a:r>
              <a:rPr lang="en-US" altLang="en-US" dirty="0">
                <a:solidFill>
                  <a:schemeClr val="tx1"/>
                </a:solidFill>
              </a:rPr>
              <a:t>Clinical evidence</a:t>
            </a:r>
          </a:p>
          <a:p>
            <a:pPr marL="860425" lvl="1" indent="-403225">
              <a:spcBef>
                <a:spcPts val="600"/>
              </a:spcBef>
              <a:buSzPct val="125000"/>
            </a:pPr>
            <a:r>
              <a:rPr lang="en-US" altLang="en-US" dirty="0">
                <a:solidFill>
                  <a:schemeClr val="tx1"/>
                </a:solidFill>
              </a:rPr>
              <a:t>Environmental evidence</a:t>
            </a:r>
          </a:p>
          <a:p>
            <a:pPr marL="860425" lvl="1" indent="-403225">
              <a:spcBef>
                <a:spcPts val="600"/>
              </a:spcBef>
              <a:buSzPct val="125000"/>
            </a:pPr>
            <a:r>
              <a:rPr lang="en-US" altLang="en-US" dirty="0">
                <a:solidFill>
                  <a:schemeClr val="tx1"/>
                </a:solidFill>
              </a:rPr>
              <a:t>Epidemiologic evidence</a:t>
            </a:r>
          </a:p>
          <a:p>
            <a:r>
              <a:rPr lang="en-US" altLang="en-US" dirty="0">
                <a:solidFill>
                  <a:schemeClr val="tx1"/>
                </a:solidFill>
              </a:rPr>
              <a:t>Conduct analytic study</a:t>
            </a:r>
          </a:p>
          <a:p>
            <a:pPr lvl="1">
              <a:spcBef>
                <a:spcPts val="600"/>
              </a:spcBef>
              <a:buFont typeface="Arial Unicode MS" panose="020B0604020202020204" pitchFamily="34" charset="-128"/>
              <a:buChar char="–"/>
            </a:pPr>
            <a:r>
              <a:rPr lang="en-US" altLang="en-US" dirty="0">
                <a:solidFill>
                  <a:schemeClr val="tx1"/>
                </a:solidFill>
              </a:rPr>
              <a:t>cohort study</a:t>
            </a:r>
          </a:p>
          <a:p>
            <a:pPr lvl="1">
              <a:spcBef>
                <a:spcPts val="600"/>
              </a:spcBef>
              <a:buFont typeface="Arial Unicode MS" panose="020B0604020202020204" pitchFamily="34" charset="-128"/>
              <a:buChar char="–"/>
            </a:pPr>
            <a:r>
              <a:rPr lang="en-US" altLang="en-US" dirty="0">
                <a:solidFill>
                  <a:schemeClr val="tx1"/>
                </a:solidFill>
              </a:rPr>
              <a:t>case-control study</a:t>
            </a:r>
          </a:p>
          <a:p>
            <a:pPr lvl="1"/>
            <a:endParaRPr lang="en-US" altLang="en-US" dirty="0">
              <a:solidFill>
                <a:schemeClr val="tx1"/>
              </a:solidFill>
            </a:endParaRPr>
          </a:p>
        </p:txBody>
      </p:sp>
      <p:sp>
        <p:nvSpPr>
          <p:cNvPr id="3" name="Title 1">
            <a:extLst>
              <a:ext uri="{FF2B5EF4-FFF2-40B4-BE49-F238E27FC236}">
                <a16:creationId xmlns:a16="http://schemas.microsoft.com/office/drawing/2014/main" id="{12A24216-5F5E-3041-8EDC-AF0D06D4FE37}"/>
              </a:ext>
            </a:extLst>
          </p:cNvPr>
          <p:cNvSpPr txBox="1">
            <a:spLocks/>
          </p:cNvSpPr>
          <p:nvPr/>
        </p:nvSpPr>
        <p:spPr>
          <a:xfrm>
            <a:off x="384048" y="353216"/>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Evaluating Hypotheses:</a:t>
            </a:r>
            <a:br>
              <a:rPr lang="en-US" altLang="en-US" sz="3600" b="1" dirty="0">
                <a:solidFill>
                  <a:srgbClr val="002060"/>
                </a:solidFill>
              </a:rPr>
            </a:br>
            <a:r>
              <a:rPr lang="en-US" altLang="en-US" sz="3600" b="1" dirty="0">
                <a:solidFill>
                  <a:srgbClr val="002060"/>
                </a:solidFill>
              </a:rPr>
              <a:t>Compare with Evidence</a:t>
            </a:r>
          </a:p>
        </p:txBody>
      </p:sp>
    </p:spTree>
    <p:extLst>
      <p:ext uri="{BB962C8B-B14F-4D97-AF65-F5344CB8AC3E}">
        <p14:creationId xmlns:p14="http://schemas.microsoft.com/office/powerpoint/2010/main" val="165843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lstStyle/>
          <a:p>
            <a:r>
              <a:rPr lang="en-US" sz="3600" b="1" dirty="0">
                <a:solidFill>
                  <a:srgbClr val="002060"/>
                </a:solidFill>
              </a:rPr>
              <a:t>Cohort Study for Outbreak Investigation</a:t>
            </a:r>
          </a:p>
        </p:txBody>
      </p:sp>
      <p:sp>
        <p:nvSpPr>
          <p:cNvPr id="3" name="Content Placeholder 2"/>
          <p:cNvSpPr>
            <a:spLocks noGrp="1"/>
          </p:cNvSpPr>
          <p:nvPr>
            <p:ph idx="1"/>
          </p:nvPr>
        </p:nvSpPr>
        <p:spPr>
          <a:xfrm>
            <a:off x="457200" y="1927373"/>
            <a:ext cx="8229600" cy="4525963"/>
          </a:xfrm>
        </p:spPr>
        <p:txBody>
          <a:bodyPr/>
          <a:lstStyle/>
          <a:p>
            <a:pPr eaLnBrk="1" hangingPunct="1"/>
            <a:r>
              <a:rPr lang="en-US" altLang="en-US" sz="2800" dirty="0"/>
              <a:t>Cohort study (retrospective cohort study)</a:t>
            </a:r>
          </a:p>
          <a:p>
            <a:pPr lvl="1" eaLnBrk="1" hangingPunct="1"/>
            <a:r>
              <a:rPr lang="en-US" altLang="en-US" sz="2400" dirty="0"/>
              <a:t>Include all people in a community (school, funeral attendees, etc.) in which the outbreak occurred</a:t>
            </a:r>
          </a:p>
          <a:p>
            <a:pPr lvl="1" eaLnBrk="1" hangingPunct="1"/>
            <a:r>
              <a:rPr lang="en-US" altLang="en-US" sz="2400" dirty="0"/>
              <a:t>Collect information from or about everyone</a:t>
            </a:r>
          </a:p>
          <a:p>
            <a:pPr lvl="1" eaLnBrk="1" hangingPunct="1"/>
            <a:r>
              <a:rPr lang="en-US" altLang="en-US" sz="2400" dirty="0"/>
              <a:t>Calculate attack rates among those exposed vs. not exposed to various factors</a:t>
            </a:r>
          </a:p>
          <a:p>
            <a:pPr lvl="1" eaLnBrk="1" hangingPunct="1"/>
            <a:r>
              <a:rPr lang="en-US" altLang="en-US" sz="2400" dirty="0"/>
              <a:t>Calculate ratio of attack rates (</a:t>
            </a:r>
            <a:r>
              <a:rPr lang="en-US" altLang="en-US" sz="2400" i="1" dirty="0"/>
              <a:t>relative risk</a:t>
            </a:r>
            <a:r>
              <a:rPr lang="en-US" altLang="en-US" sz="2400" dirty="0"/>
              <a:t>, </a:t>
            </a:r>
            <a:r>
              <a:rPr lang="en-US" altLang="en-US" sz="2400" i="1" dirty="0"/>
              <a:t>risk ratio</a:t>
            </a:r>
            <a:r>
              <a:rPr lang="en-US" altLang="en-US" sz="2400" dirty="0"/>
              <a:t>)</a:t>
            </a:r>
          </a:p>
          <a:p>
            <a:endParaRPr lang="en-US" sz="2800" dirty="0"/>
          </a:p>
        </p:txBody>
      </p:sp>
    </p:spTree>
    <p:extLst>
      <p:ext uri="{BB962C8B-B14F-4D97-AF65-F5344CB8AC3E}">
        <p14:creationId xmlns:p14="http://schemas.microsoft.com/office/powerpoint/2010/main" val="1611684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A8D1F18-5719-4745-9765-CE3FE211295C}"/>
              </a:ext>
            </a:extLst>
          </p:cNvPr>
          <p:cNvSpPr>
            <a:spLocks noGrp="1" noChangeArrowheads="1"/>
          </p:cNvSpPr>
          <p:nvPr>
            <p:ph type="title"/>
          </p:nvPr>
        </p:nvSpPr>
        <p:spPr/>
        <p:txBody>
          <a:bodyPr/>
          <a:lstStyle/>
          <a:p>
            <a:pPr eaLnBrk="1" hangingPunct="1"/>
            <a:r>
              <a:rPr lang="en-US" altLang="en-US" sz="3600" b="1" dirty="0">
                <a:solidFill>
                  <a:srgbClr val="002060"/>
                </a:solidFill>
              </a:rPr>
              <a:t>Learning Objectives</a:t>
            </a:r>
          </a:p>
        </p:txBody>
      </p:sp>
      <p:sp>
        <p:nvSpPr>
          <p:cNvPr id="19459" name="Rectangle 3">
            <a:extLst>
              <a:ext uri="{FF2B5EF4-FFF2-40B4-BE49-F238E27FC236}">
                <a16:creationId xmlns:a16="http://schemas.microsoft.com/office/drawing/2014/main" id="{16CC64D2-9B3A-C841-A89F-981D55D9BA5F}"/>
              </a:ext>
            </a:extLst>
          </p:cNvPr>
          <p:cNvSpPr>
            <a:spLocks noGrp="1" noChangeArrowheads="1"/>
          </p:cNvSpPr>
          <p:nvPr>
            <p:ph idx="1"/>
          </p:nvPr>
        </p:nvSpPr>
        <p:spPr>
          <a:xfrm>
            <a:off x="457200" y="1268760"/>
            <a:ext cx="8229600" cy="4525963"/>
          </a:xfrm>
        </p:spPr>
        <p:txBody>
          <a:bodyPr/>
          <a:lstStyle/>
          <a:p>
            <a:pPr marL="0" indent="0">
              <a:spcBef>
                <a:spcPts val="1200"/>
              </a:spcBef>
              <a:buNone/>
            </a:pPr>
            <a:r>
              <a:rPr lang="en-US" dirty="0"/>
              <a:t>At the end of this this session, you will be able to:</a:t>
            </a:r>
            <a:endParaRPr lang="en-US" altLang="en-US" dirty="0"/>
          </a:p>
          <a:p>
            <a:pPr lvl="0"/>
            <a:r>
              <a:rPr lang="en-US" sz="2800" dirty="0"/>
              <a:t>Develop a hypothesis about the possible cause of an outbreak</a:t>
            </a:r>
          </a:p>
          <a:p>
            <a:pPr lvl="0"/>
            <a:r>
              <a:rPr lang="en-US" sz="2800" dirty="0"/>
              <a:t>Discuss ways to evaluate that hypothesis</a:t>
            </a:r>
          </a:p>
          <a:p>
            <a:pPr lvl="0"/>
            <a:r>
              <a:rPr lang="en-US" sz="2800" dirty="0"/>
              <a:t>Discuss strategies for outbreak control</a:t>
            </a:r>
          </a:p>
          <a:p>
            <a:pPr marL="0" indent="0" eaLnBrk="1" hangingPunct="1">
              <a:buFont typeface="Arial" panose="020B0604020202020204" pitchFamily="34" charset="0"/>
              <a:buNone/>
            </a:pPr>
            <a:endParaRPr lang="en-US" altLang="en-US"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4">
            <a:extLst>
              <a:ext uri="{FF2B5EF4-FFF2-40B4-BE49-F238E27FC236}">
                <a16:creationId xmlns:a16="http://schemas.microsoft.com/office/drawing/2014/main" id="{BD2471D8-4B0C-3E4F-AA58-83D2EF0582D2}"/>
              </a:ext>
            </a:extLst>
          </p:cNvPr>
          <p:cNvGraphicFramePr>
            <a:graphicFrameLocks/>
          </p:cNvGraphicFramePr>
          <p:nvPr>
            <p:extLst>
              <p:ext uri="{D42A27DB-BD31-4B8C-83A1-F6EECF244321}">
                <p14:modId xmlns:p14="http://schemas.microsoft.com/office/powerpoint/2010/main" val="3259022422"/>
              </p:ext>
            </p:extLst>
          </p:nvPr>
        </p:nvGraphicFramePr>
        <p:xfrm>
          <a:off x="357188" y="1298575"/>
          <a:ext cx="8679309" cy="3560064"/>
        </p:xfrm>
        <a:graphic>
          <a:graphicData uri="http://schemas.openxmlformats.org/drawingml/2006/table">
            <a:tbl>
              <a:tblPr/>
              <a:tblGrid>
                <a:gridCol w="2122222">
                  <a:extLst>
                    <a:ext uri="{9D8B030D-6E8A-4147-A177-3AD203B41FA5}">
                      <a16:colId xmlns:a16="http://schemas.microsoft.com/office/drawing/2014/main" val="20000"/>
                    </a:ext>
                  </a:extLst>
                </a:gridCol>
                <a:gridCol w="1338822">
                  <a:extLst>
                    <a:ext uri="{9D8B030D-6E8A-4147-A177-3AD203B41FA5}">
                      <a16:colId xmlns:a16="http://schemas.microsoft.com/office/drawing/2014/main" val="20001"/>
                    </a:ext>
                  </a:extLst>
                </a:gridCol>
                <a:gridCol w="1521523">
                  <a:extLst>
                    <a:ext uri="{9D8B030D-6E8A-4147-A177-3AD203B41FA5}">
                      <a16:colId xmlns:a16="http://schemas.microsoft.com/office/drawing/2014/main" val="20002"/>
                    </a:ext>
                  </a:extLst>
                </a:gridCol>
                <a:gridCol w="1536501">
                  <a:extLst>
                    <a:ext uri="{9D8B030D-6E8A-4147-A177-3AD203B41FA5}">
                      <a16:colId xmlns:a16="http://schemas.microsoft.com/office/drawing/2014/main" val="20003"/>
                    </a:ext>
                  </a:extLst>
                </a:gridCol>
                <a:gridCol w="2160241">
                  <a:extLst>
                    <a:ext uri="{9D8B030D-6E8A-4147-A177-3AD203B41FA5}">
                      <a16:colId xmlns:a16="http://schemas.microsoft.com/office/drawing/2014/main" val="20004"/>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Has Disease?</a:t>
                      </a: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Arial" charset="0"/>
                        <a:cs typeface="Arial" charset="0"/>
                      </a:endParaRP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a:noFill/>
                    </a:lnR>
                    <a:lnT cap="flat">
                      <a:noFill/>
                    </a:lnT>
                    <a:lnB>
                      <a:noFill/>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sng" strike="noStrike" cap="none" normalizeH="0" baseline="0" dirty="0">
                          <a:ln>
                            <a:noFill/>
                          </a:ln>
                          <a:solidFill>
                            <a:schemeClr val="tx1"/>
                          </a:solidFill>
                          <a:effectLst/>
                          <a:latin typeface="Tahoma" pitchFamily="34" charset="0"/>
                          <a:cs typeface="Times New Roman" pitchFamily="18" charset="0"/>
                        </a:rPr>
                        <a:t>Attack rate/ Risk</a:t>
                      </a:r>
                    </a:p>
                  </a:txBody>
                  <a:tcPr marL="93363" marR="93363" marT="137160"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Yes</a:t>
                      </a: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No</a:t>
                      </a:r>
                      <a:endParaRPr kumimoji="0" lang="en-US" sz="2800" b="0" i="0" u="none" strike="noStrike" cap="none" normalizeH="0" baseline="0" dirty="0">
                        <a:ln>
                          <a:noFill/>
                        </a:ln>
                        <a:solidFill>
                          <a:schemeClr val="tx1"/>
                        </a:solidFill>
                        <a:effectLst/>
                        <a:latin typeface="Arial" charset="0"/>
                        <a:cs typeface="Arial" charset="0"/>
                      </a:endParaRP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sng" strike="noStrike" cap="none" normalizeH="0" baseline="0" dirty="0">
                          <a:ln>
                            <a:noFill/>
                          </a:ln>
                          <a:solidFill>
                            <a:schemeClr val="tx1"/>
                          </a:solidFill>
                          <a:effectLst/>
                          <a:latin typeface="Tahoma" pitchFamily="34" charset="0"/>
                          <a:cs typeface="Times New Roman" pitchFamily="18" charset="0"/>
                        </a:rPr>
                        <a:t>Total</a:t>
                      </a:r>
                    </a:p>
                  </a:txBody>
                  <a:tcPr marL="93363" marR="93363" marT="137160" horzOverflow="overflow">
                    <a:lnL>
                      <a:noFill/>
                    </a:lnL>
                    <a:lnR>
                      <a:noFill/>
                    </a:lnR>
                    <a:lnT cap="flat">
                      <a:noFill/>
                    </a:lnT>
                    <a:lnB>
                      <a:noFill/>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1"/>
                  </a:ext>
                </a:extLst>
              </a:tr>
              <a:tr h="5334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Exposed</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B</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A+B</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A/(A+B)</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Unexposed</a:t>
                      </a:r>
                      <a:endParaRPr kumimoji="0" lang="en-US" sz="2800" b="0" i="0" u="none" strike="noStrike" cap="none" normalizeH="0" baseline="0" dirty="0">
                        <a:ln>
                          <a:noFill/>
                        </a:ln>
                        <a:solidFill>
                          <a:schemeClr val="tx1"/>
                        </a:solidFill>
                        <a:effectLst/>
                        <a:latin typeface="Arial" charset="0"/>
                        <a:cs typeface="Arial" charset="0"/>
                      </a:endParaRP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C</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D</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C+D</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C/(C+D)</a:t>
                      </a: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a:ln>
                            <a:noFill/>
                          </a:ln>
                          <a:solidFill>
                            <a:schemeClr val="tx1"/>
                          </a:solidFill>
                          <a:effectLst/>
                          <a:latin typeface="Tahoma" pitchFamily="34" charset="0"/>
                          <a:cs typeface="Times New Roman" pitchFamily="18" charset="0"/>
                        </a:rPr>
                        <a:t>Total</a:t>
                      </a:r>
                    </a:p>
                  </a:txBody>
                  <a:tcPr marL="93363" marR="93363" marT="137160" horzOverflow="overflow">
                    <a:lnL cap="flat">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A+C</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B+D</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A+B+ C+D</a:t>
                      </a:r>
                    </a:p>
                  </a:txBody>
                  <a:tcPr marL="93363" marR="466813" marT="13716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(A+C)/</a:t>
                      </a:r>
                    </a:p>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(A+B+C+D)</a:t>
                      </a:r>
                    </a:p>
                  </a:txBody>
                  <a:tcPr marL="93363" marR="93363" marT="137160"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 name="Rectangle 2">
            <a:extLst>
              <a:ext uri="{FF2B5EF4-FFF2-40B4-BE49-F238E27FC236}">
                <a16:creationId xmlns:a16="http://schemas.microsoft.com/office/drawing/2014/main" id="{EB99B7AE-5341-A843-8B90-83ED80E27CDE}"/>
              </a:ext>
            </a:extLst>
          </p:cNvPr>
          <p:cNvSpPr txBox="1">
            <a:spLocks noChangeArrowheads="1"/>
          </p:cNvSpPr>
          <p:nvPr/>
        </p:nvSpPr>
        <p:spPr>
          <a:xfrm>
            <a:off x="384048" y="497232"/>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2x2 Table and Risk Ratio</a:t>
            </a:r>
          </a:p>
        </p:txBody>
      </p:sp>
      <p:sp>
        <p:nvSpPr>
          <p:cNvPr id="4" name="Text Box 46">
            <a:extLst>
              <a:ext uri="{FF2B5EF4-FFF2-40B4-BE49-F238E27FC236}">
                <a16:creationId xmlns:a16="http://schemas.microsoft.com/office/drawing/2014/main" id="{05A55704-DA9F-BC43-AA96-EDB1B62D5D80}"/>
              </a:ext>
            </a:extLst>
          </p:cNvPr>
          <p:cNvSpPr txBox="1">
            <a:spLocks noChangeArrowheads="1"/>
          </p:cNvSpPr>
          <p:nvPr/>
        </p:nvSpPr>
        <p:spPr bwMode="auto">
          <a:xfrm>
            <a:off x="357188" y="5064136"/>
            <a:ext cx="8305800" cy="1366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a:spcBef>
                <a:spcPct val="20000"/>
              </a:spcBef>
              <a:buClr>
                <a:srgbClr val="C00000"/>
              </a:buClr>
              <a:buSzPct val="100000"/>
              <a:buFont typeface="Wingdings" panose="05000000000000000000" pitchFamily="2" charset="2"/>
              <a:buChar char="§"/>
              <a:tabLst>
                <a:tab pos="1309688" algn="l"/>
                <a:tab pos="3482975" algn="l"/>
                <a:tab pos="4694238" algn="l"/>
                <a:tab pos="6232525" algn="l"/>
              </a:tabLst>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9pPr>
          </a:lstStyle>
          <a:p>
            <a:pPr>
              <a:lnSpc>
                <a:spcPct val="90000"/>
              </a:lnSpc>
              <a:spcBef>
                <a:spcPct val="0"/>
              </a:spcBef>
              <a:buClrTx/>
              <a:buSzTx/>
              <a:buFontTx/>
              <a:buNone/>
              <a:tabLst>
                <a:tab pos="2057400" algn="l"/>
                <a:tab pos="2454275" algn="l"/>
                <a:tab pos="4694238" algn="l"/>
                <a:tab pos="6232525" algn="l"/>
              </a:tabLst>
            </a:pPr>
            <a:r>
              <a:rPr lang="en-US" altLang="en-US" sz="3200" dirty="0">
                <a:cs typeface="Arial" panose="020B0604020202020204" pitchFamily="34" charset="0"/>
              </a:rPr>
              <a:t>Risk 	= 	</a:t>
            </a:r>
            <a:r>
              <a:rPr lang="en-US" altLang="en-US" sz="3200" u="sng" dirty="0">
                <a:cs typeface="Arial" panose="020B0604020202020204" pitchFamily="34" charset="0"/>
              </a:rPr>
              <a:t>  Risk in exposed_</a:t>
            </a:r>
            <a:r>
              <a:rPr lang="en-US" altLang="en-US" sz="3200" dirty="0">
                <a:cs typeface="Arial" panose="020B0604020202020204" pitchFamily="34" charset="0"/>
              </a:rPr>
              <a:t> = </a:t>
            </a:r>
            <a:r>
              <a:rPr lang="en-US" altLang="en-US" sz="3200" u="sng" dirty="0">
                <a:cs typeface="Arial" panose="020B0604020202020204" pitchFamily="34" charset="0"/>
              </a:rPr>
              <a:t>A/(A+B)</a:t>
            </a:r>
          </a:p>
          <a:p>
            <a:pPr>
              <a:lnSpc>
                <a:spcPct val="90000"/>
              </a:lnSpc>
              <a:spcBef>
                <a:spcPct val="0"/>
              </a:spcBef>
              <a:buClrTx/>
              <a:buSzTx/>
              <a:buFontTx/>
              <a:buNone/>
              <a:tabLst>
                <a:tab pos="1309688" algn="l"/>
                <a:tab pos="2406650" algn="l"/>
                <a:tab pos="4694238" algn="l"/>
                <a:tab pos="6172200" algn="l"/>
              </a:tabLst>
            </a:pPr>
            <a:r>
              <a:rPr lang="en-US" altLang="en-US" sz="3200" dirty="0">
                <a:cs typeface="Arial" panose="020B0604020202020204" pitchFamily="34" charset="0"/>
              </a:rPr>
              <a:t>Ratio (RR) 	Risk in unexposed	C/(C+D)</a:t>
            </a:r>
            <a:endParaRPr lang="en-US" altLang="en-US" sz="3200" u="sng" dirty="0">
              <a:solidFill>
                <a:schemeClr val="hlink"/>
              </a:solidFill>
              <a:cs typeface="Arial" panose="020B0604020202020204" pitchFamily="34" charset="0"/>
            </a:endParaRPr>
          </a:p>
          <a:p>
            <a:pPr>
              <a:lnSpc>
                <a:spcPct val="90000"/>
              </a:lnSpc>
              <a:spcBef>
                <a:spcPct val="0"/>
              </a:spcBef>
              <a:buClrTx/>
              <a:buSzTx/>
              <a:buFontTx/>
              <a:buNone/>
            </a:pPr>
            <a:r>
              <a:rPr lang="en-US" altLang="en-US" b="1" dirty="0">
                <a:cs typeface="Arial" panose="020B0604020202020204" pitchFamily="34" charset="0"/>
              </a:rPr>
              <a:t>	</a:t>
            </a:r>
          </a:p>
        </p:txBody>
      </p:sp>
    </p:spTree>
    <p:extLst>
      <p:ext uri="{BB962C8B-B14F-4D97-AF65-F5344CB8AC3E}">
        <p14:creationId xmlns:p14="http://schemas.microsoft.com/office/powerpoint/2010/main" val="1242781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6FC823-5CBE-1348-9FA1-C5A45E580256}"/>
              </a:ext>
            </a:extLst>
          </p:cNvPr>
          <p:cNvSpPr txBox="1">
            <a:spLocks/>
          </p:cNvSpPr>
          <p:nvPr/>
        </p:nvSpPr>
        <p:spPr>
          <a:xfrm>
            <a:off x="356616" y="1298447"/>
            <a:ext cx="8403336" cy="4805469"/>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ct val="0"/>
              </a:spcBef>
              <a:buFontTx/>
              <a:buNone/>
            </a:pPr>
            <a:r>
              <a:rPr lang="en-US" altLang="en-US" u="sng"/>
              <a:t>Risk  in  "exposed"  group        </a:t>
            </a:r>
          </a:p>
          <a:p>
            <a:pPr algn="ctr">
              <a:spcBef>
                <a:spcPct val="0"/>
              </a:spcBef>
              <a:buFontTx/>
              <a:buNone/>
            </a:pPr>
            <a:r>
              <a:rPr lang="en-US" altLang="en-US"/>
              <a:t>Risk in "unexposed" group</a:t>
            </a:r>
          </a:p>
          <a:p>
            <a:pPr algn="ctr">
              <a:spcBef>
                <a:spcPct val="0"/>
              </a:spcBef>
              <a:buFontTx/>
              <a:buNone/>
            </a:pPr>
            <a:endParaRPr lang="en-US" altLang="en-US"/>
          </a:p>
          <a:p>
            <a:pPr lvl="1">
              <a:lnSpc>
                <a:spcPct val="110000"/>
              </a:lnSpc>
              <a:spcBef>
                <a:spcPts val="1800"/>
              </a:spcBef>
              <a:buFont typeface="Wingdings" panose="05000000000000000000" pitchFamily="2" charset="2"/>
              <a:buChar char="§"/>
            </a:pPr>
            <a:r>
              <a:rPr lang="en-US" altLang="en-US"/>
              <a:t>RR &gt; 1</a:t>
            </a:r>
          </a:p>
          <a:p>
            <a:pPr lvl="1">
              <a:lnSpc>
                <a:spcPct val="110000"/>
              </a:lnSpc>
              <a:spcBef>
                <a:spcPts val="1800"/>
              </a:spcBef>
              <a:buFont typeface="Wingdings" panose="05000000000000000000" pitchFamily="2" charset="2"/>
              <a:buChar char="§"/>
            </a:pPr>
            <a:r>
              <a:rPr lang="en-US" altLang="en-US"/>
              <a:t>RR = 1</a:t>
            </a:r>
          </a:p>
          <a:p>
            <a:pPr lvl="1">
              <a:lnSpc>
                <a:spcPct val="110000"/>
              </a:lnSpc>
              <a:spcBef>
                <a:spcPts val="1800"/>
              </a:spcBef>
              <a:buFont typeface="Wingdings" panose="05000000000000000000" pitchFamily="2" charset="2"/>
              <a:buChar char="§"/>
            </a:pPr>
            <a:r>
              <a:rPr lang="en-US" altLang="en-US"/>
              <a:t>RR &lt; 1</a:t>
            </a:r>
          </a:p>
          <a:p>
            <a:pPr>
              <a:lnSpc>
                <a:spcPct val="120000"/>
              </a:lnSpc>
              <a:spcBef>
                <a:spcPts val="1800"/>
              </a:spcBef>
            </a:pPr>
            <a:endParaRPr lang="en-US" dirty="0"/>
          </a:p>
        </p:txBody>
      </p:sp>
      <p:sp>
        <p:nvSpPr>
          <p:cNvPr id="3" name="Rectangle 2">
            <a:extLst>
              <a:ext uri="{FF2B5EF4-FFF2-40B4-BE49-F238E27FC236}">
                <a16:creationId xmlns:a16="http://schemas.microsoft.com/office/drawing/2014/main" id="{5536EE42-3FE3-D24C-92F1-AAB866CC2D34}"/>
              </a:ext>
            </a:extLst>
          </p:cNvPr>
          <p:cNvSpPr txBox="1">
            <a:spLocks noChangeArrowheads="1"/>
          </p:cNvSpPr>
          <p:nvPr/>
        </p:nvSpPr>
        <p:spPr>
          <a:xfrm>
            <a:off x="384048" y="47667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eaLnBrk="1" hangingPunct="1"/>
            <a:r>
              <a:rPr lang="en-US" altLang="en-US" sz="3600" b="1" dirty="0">
                <a:solidFill>
                  <a:srgbClr val="002060"/>
                </a:solidFill>
              </a:rPr>
              <a:t>Interpreting a Risk Ratio</a:t>
            </a:r>
          </a:p>
        </p:txBody>
      </p:sp>
      <p:sp>
        <p:nvSpPr>
          <p:cNvPr id="4" name="Content Placeholder 1">
            <a:extLst>
              <a:ext uri="{FF2B5EF4-FFF2-40B4-BE49-F238E27FC236}">
                <a16:creationId xmlns:a16="http://schemas.microsoft.com/office/drawing/2014/main" id="{CE04F900-B9AF-C749-A192-60B99D02781B}"/>
              </a:ext>
            </a:extLst>
          </p:cNvPr>
          <p:cNvSpPr txBox="1">
            <a:spLocks/>
          </p:cNvSpPr>
          <p:nvPr/>
        </p:nvSpPr>
        <p:spPr>
          <a:xfrm>
            <a:off x="2362200" y="2743200"/>
            <a:ext cx="60198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06600"/>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6600"/>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6600"/>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14400" lvl="1" indent="-688975">
              <a:lnSpc>
                <a:spcPct val="120000"/>
              </a:lnSpc>
              <a:spcBef>
                <a:spcPts val="1800"/>
              </a:spcBef>
              <a:buFont typeface="Arial" panose="020B0604020202020204" pitchFamily="34" charset="0"/>
              <a:buChar char="—"/>
            </a:pPr>
            <a:r>
              <a:rPr lang="en-US" altLang="en-US" dirty="0"/>
              <a:t>Consistent with harmful effect</a:t>
            </a:r>
          </a:p>
          <a:p>
            <a:pPr marL="914400" lvl="1" indent="-688975">
              <a:lnSpc>
                <a:spcPct val="120000"/>
              </a:lnSpc>
              <a:spcBef>
                <a:spcPts val="1800"/>
              </a:spcBef>
              <a:buFont typeface="Arial" panose="020B0604020202020204" pitchFamily="34" charset="0"/>
              <a:buChar char="—"/>
            </a:pPr>
            <a:r>
              <a:rPr lang="en-US" altLang="en-US" dirty="0"/>
              <a:t>No effect</a:t>
            </a:r>
          </a:p>
          <a:p>
            <a:pPr marL="914400" lvl="1" indent="-688975">
              <a:spcBef>
                <a:spcPts val="1800"/>
              </a:spcBef>
              <a:buFont typeface="Arial" panose="020B0604020202020204" pitchFamily="34" charset="0"/>
              <a:buChar char="—"/>
            </a:pPr>
            <a:r>
              <a:rPr lang="en-US" altLang="en-US" dirty="0"/>
              <a:t>Consistent with beneficial (protective) effect</a:t>
            </a:r>
            <a:endParaRPr lang="en-US" dirty="0"/>
          </a:p>
        </p:txBody>
      </p:sp>
      <p:sp>
        <p:nvSpPr>
          <p:cNvPr id="5" name="Content Placeholder 1">
            <a:extLst>
              <a:ext uri="{FF2B5EF4-FFF2-40B4-BE49-F238E27FC236}">
                <a16:creationId xmlns:a16="http://schemas.microsoft.com/office/drawing/2014/main" id="{BBB7A44C-E0F4-8E4D-AC97-A60A94FC722E}"/>
              </a:ext>
            </a:extLst>
          </p:cNvPr>
          <p:cNvSpPr txBox="1">
            <a:spLocks/>
          </p:cNvSpPr>
          <p:nvPr/>
        </p:nvSpPr>
        <p:spPr>
          <a:xfrm>
            <a:off x="609600" y="5486400"/>
            <a:ext cx="8001000" cy="685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06600"/>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6600"/>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6600"/>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25425" lvl="1" indent="0">
              <a:lnSpc>
                <a:spcPct val="120000"/>
              </a:lnSpc>
              <a:spcBef>
                <a:spcPts val="1800"/>
              </a:spcBef>
              <a:buNone/>
            </a:pPr>
            <a:r>
              <a:rPr lang="en-US" altLang="en-US" dirty="0"/>
              <a:t>The further away from 1, the stronger the effect</a:t>
            </a:r>
            <a:endParaRPr lang="en-US" dirty="0"/>
          </a:p>
        </p:txBody>
      </p:sp>
    </p:spTree>
    <p:extLst>
      <p:ext uri="{BB962C8B-B14F-4D97-AF65-F5344CB8AC3E}">
        <p14:creationId xmlns:p14="http://schemas.microsoft.com/office/powerpoint/2010/main" val="52520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4">
            <a:extLst>
              <a:ext uri="{FF2B5EF4-FFF2-40B4-BE49-F238E27FC236}">
                <a16:creationId xmlns:a16="http://schemas.microsoft.com/office/drawing/2014/main" id="{BD2471D8-4B0C-3E4F-AA58-83D2EF0582D2}"/>
              </a:ext>
            </a:extLst>
          </p:cNvPr>
          <p:cNvGraphicFramePr>
            <a:graphicFrameLocks/>
          </p:cNvGraphicFramePr>
          <p:nvPr>
            <p:extLst>
              <p:ext uri="{D42A27DB-BD31-4B8C-83A1-F6EECF244321}">
                <p14:modId xmlns:p14="http://schemas.microsoft.com/office/powerpoint/2010/main" val="2691292808"/>
              </p:ext>
            </p:extLst>
          </p:nvPr>
        </p:nvGraphicFramePr>
        <p:xfrm>
          <a:off x="357188" y="1298575"/>
          <a:ext cx="8402638" cy="3048000"/>
        </p:xfrm>
        <a:graphic>
          <a:graphicData uri="http://schemas.openxmlformats.org/drawingml/2006/table">
            <a:tbl>
              <a:tblPr/>
              <a:tblGrid>
                <a:gridCol w="1789451">
                  <a:extLst>
                    <a:ext uri="{9D8B030D-6E8A-4147-A177-3AD203B41FA5}">
                      <a16:colId xmlns:a16="http://schemas.microsoft.com/office/drawing/2014/main" val="20000"/>
                    </a:ext>
                  </a:extLst>
                </a:gridCol>
                <a:gridCol w="1556044">
                  <a:extLst>
                    <a:ext uri="{9D8B030D-6E8A-4147-A177-3AD203B41FA5}">
                      <a16:colId xmlns:a16="http://schemas.microsoft.com/office/drawing/2014/main" val="20001"/>
                    </a:ext>
                  </a:extLst>
                </a:gridCol>
                <a:gridCol w="1478242">
                  <a:extLst>
                    <a:ext uri="{9D8B030D-6E8A-4147-A177-3AD203B41FA5}">
                      <a16:colId xmlns:a16="http://schemas.microsoft.com/office/drawing/2014/main" val="20002"/>
                    </a:ext>
                  </a:extLst>
                </a:gridCol>
                <a:gridCol w="1898050">
                  <a:extLst>
                    <a:ext uri="{9D8B030D-6E8A-4147-A177-3AD203B41FA5}">
                      <a16:colId xmlns:a16="http://schemas.microsoft.com/office/drawing/2014/main" val="20003"/>
                    </a:ext>
                  </a:extLst>
                </a:gridCol>
                <a:gridCol w="1680851">
                  <a:extLst>
                    <a:ext uri="{9D8B030D-6E8A-4147-A177-3AD203B41FA5}">
                      <a16:colId xmlns:a16="http://schemas.microsoft.com/office/drawing/2014/main" val="20004"/>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Measles</a:t>
                      </a: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Arial" charset="0"/>
                        <a:cs typeface="Arial" charset="0"/>
                      </a:endParaRP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a:noFill/>
                    </a:lnR>
                    <a:lnT cap="flat">
                      <a:noFill/>
                    </a:lnT>
                    <a:lnB>
                      <a:noFill/>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Attack </a:t>
                      </a:r>
                      <a:r>
                        <a:rPr kumimoji="0" lang="en-US" sz="2800" b="0" i="0" u="sng" strike="noStrike" cap="none" normalizeH="0" baseline="0" dirty="0">
                          <a:ln>
                            <a:noFill/>
                          </a:ln>
                          <a:solidFill>
                            <a:schemeClr val="tx1"/>
                          </a:solidFill>
                          <a:effectLst/>
                          <a:latin typeface="Tahoma" pitchFamily="34" charset="0"/>
                          <a:cs typeface="Times New Roman" pitchFamily="18" charset="0"/>
                        </a:rPr>
                        <a:t>rate</a:t>
                      </a:r>
                    </a:p>
                  </a:txBody>
                  <a:tcPr marL="93363" marR="93363" marT="137160"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Yes</a:t>
                      </a: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No</a:t>
                      </a:r>
                      <a:endParaRPr kumimoji="0" lang="en-US" sz="2800" b="0" i="0" u="none" strike="noStrike" cap="none" normalizeH="0" baseline="0" dirty="0">
                        <a:ln>
                          <a:noFill/>
                        </a:ln>
                        <a:solidFill>
                          <a:schemeClr val="tx1"/>
                        </a:solidFill>
                        <a:effectLst/>
                        <a:latin typeface="Arial" charset="0"/>
                        <a:cs typeface="Arial" charset="0"/>
                      </a:endParaRP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sng" strike="noStrike" cap="none" normalizeH="0" baseline="0" dirty="0">
                          <a:ln>
                            <a:noFill/>
                          </a:ln>
                          <a:solidFill>
                            <a:schemeClr val="tx1"/>
                          </a:solidFill>
                          <a:effectLst/>
                          <a:latin typeface="Tahoma" pitchFamily="34" charset="0"/>
                          <a:cs typeface="Times New Roman" pitchFamily="18" charset="0"/>
                        </a:rPr>
                        <a:t>Total</a:t>
                      </a:r>
                    </a:p>
                  </a:txBody>
                  <a:tcPr marL="93363" marR="93363" marT="137160" horzOverflow="overflow">
                    <a:lnL>
                      <a:noFill/>
                    </a:lnL>
                    <a:lnR>
                      <a:noFill/>
                    </a:lnR>
                    <a:lnT cap="flat">
                      <a:noFill/>
                    </a:lnT>
                    <a:lnB>
                      <a:noFill/>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1"/>
                  </a:ext>
                </a:extLst>
              </a:tr>
              <a:tr h="5334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err="1">
                          <a:ln>
                            <a:noFill/>
                          </a:ln>
                          <a:solidFill>
                            <a:schemeClr val="tx1"/>
                          </a:solidFill>
                          <a:effectLst/>
                          <a:latin typeface="Tahoma" pitchFamily="34" charset="0"/>
                          <a:cs typeface="Times New Roman" pitchFamily="18" charset="0"/>
                        </a:rPr>
                        <a:t>Vacc</a:t>
                      </a:r>
                      <a:r>
                        <a:rPr kumimoji="0" lang="en-US" sz="2800" b="0" i="0" u="none" strike="noStrike" cap="none" normalizeH="0" baseline="0" dirty="0">
                          <a:ln>
                            <a:noFill/>
                          </a:ln>
                          <a:solidFill>
                            <a:schemeClr val="tx1"/>
                          </a:solidFill>
                          <a:effectLst/>
                          <a:latin typeface="Tahoma" pitchFamily="34" charset="0"/>
                          <a:cs typeface="Times New Roman" pitchFamily="18" charset="0"/>
                        </a:rPr>
                        <a:t> +</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48</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840</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888</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5.4%</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err="1">
                          <a:ln>
                            <a:noFill/>
                          </a:ln>
                          <a:solidFill>
                            <a:schemeClr val="tx1"/>
                          </a:solidFill>
                          <a:effectLst/>
                          <a:latin typeface="Tahoma" pitchFamily="34" charset="0"/>
                          <a:cs typeface="Times New Roman" pitchFamily="18" charset="0"/>
                        </a:rPr>
                        <a:t>Vacc</a:t>
                      </a:r>
                      <a:r>
                        <a:rPr kumimoji="0" lang="en-US" sz="2800" b="0" i="0" u="none" strike="noStrike" cap="none" normalizeH="0" baseline="0" dirty="0">
                          <a:ln>
                            <a:noFill/>
                          </a:ln>
                          <a:solidFill>
                            <a:schemeClr val="tx1"/>
                          </a:solidFill>
                          <a:effectLst/>
                          <a:latin typeface="Tahoma" pitchFamily="34" charset="0"/>
                          <a:cs typeface="Times New Roman" pitchFamily="18" charset="0"/>
                        </a:rPr>
                        <a:t> </a:t>
                      </a:r>
                      <a:r>
                        <a:rPr kumimoji="0" lang="en-US" sz="2800" b="0" i="0" u="none" strike="noStrike" cap="none" normalizeH="0" baseline="0" dirty="0">
                          <a:ln>
                            <a:noFill/>
                          </a:ln>
                          <a:solidFill>
                            <a:schemeClr val="tx1"/>
                          </a:solidFill>
                          <a:effectLst/>
                          <a:latin typeface="Arial" charset="0"/>
                          <a:cs typeface="Arial" charset="0"/>
                        </a:rPr>
                        <a:t>−</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44</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116</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160</a:t>
                      </a:r>
                      <a:endParaRPr kumimoji="0" lang="en-US" sz="2800" b="0" i="0" u="none" strike="noStrike" cap="none" normalizeH="0" baseline="-25000" dirty="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27.5%</a:t>
                      </a: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a:ln>
                            <a:noFill/>
                          </a:ln>
                          <a:solidFill>
                            <a:schemeClr val="tx1"/>
                          </a:solidFill>
                          <a:effectLst/>
                          <a:latin typeface="Tahoma" pitchFamily="34" charset="0"/>
                          <a:cs typeface="Times New Roman" pitchFamily="18" charset="0"/>
                        </a:rPr>
                        <a:t>Total</a:t>
                      </a:r>
                    </a:p>
                  </a:txBody>
                  <a:tcPr marL="93363" marR="93363" marT="137160" horzOverflow="overflow">
                    <a:lnL cap="flat">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92</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956</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1,048</a:t>
                      </a:r>
                    </a:p>
                  </a:txBody>
                  <a:tcPr marL="93363" marR="466813" marT="13716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kumimoji="0" lang="en-US" sz="2800" b="0" i="0" u="none" strike="noStrike" cap="none" normalizeH="0" baseline="0" dirty="0">
                          <a:ln>
                            <a:noFill/>
                          </a:ln>
                          <a:solidFill>
                            <a:schemeClr val="tx1"/>
                          </a:solidFill>
                          <a:effectLst/>
                          <a:latin typeface="Tahoma" pitchFamily="34" charset="0"/>
                          <a:cs typeface="Times New Roman" pitchFamily="18" charset="0"/>
                        </a:rPr>
                        <a:t>8.8%</a:t>
                      </a:r>
                    </a:p>
                  </a:txBody>
                  <a:tcPr marL="93363" marR="93363" marT="137160"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 name="Rectangle 2">
            <a:extLst>
              <a:ext uri="{FF2B5EF4-FFF2-40B4-BE49-F238E27FC236}">
                <a16:creationId xmlns:a16="http://schemas.microsoft.com/office/drawing/2014/main" id="{EB99B7AE-5341-A843-8B90-83ED80E27CDE}"/>
              </a:ext>
            </a:extLst>
          </p:cNvPr>
          <p:cNvSpPr txBox="1">
            <a:spLocks noChangeArrowheads="1"/>
          </p:cNvSpPr>
          <p:nvPr/>
        </p:nvSpPr>
        <p:spPr>
          <a:xfrm>
            <a:off x="0" y="76200"/>
            <a:ext cx="9144000"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Study of Measles and Vaccination, Burundi</a:t>
            </a:r>
          </a:p>
        </p:txBody>
      </p:sp>
      <p:sp>
        <p:nvSpPr>
          <p:cNvPr id="4" name="Text Box 46">
            <a:extLst>
              <a:ext uri="{FF2B5EF4-FFF2-40B4-BE49-F238E27FC236}">
                <a16:creationId xmlns:a16="http://schemas.microsoft.com/office/drawing/2014/main" id="{05A55704-DA9F-BC43-AA96-EDB1B62D5D80}"/>
              </a:ext>
            </a:extLst>
          </p:cNvPr>
          <p:cNvSpPr txBox="1">
            <a:spLocks noChangeArrowheads="1"/>
          </p:cNvSpPr>
          <p:nvPr/>
        </p:nvSpPr>
        <p:spPr bwMode="auto">
          <a:xfrm>
            <a:off x="381000" y="4572000"/>
            <a:ext cx="8305800" cy="1563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a:spcBef>
                <a:spcPct val="20000"/>
              </a:spcBef>
              <a:buClr>
                <a:srgbClr val="C00000"/>
              </a:buClr>
              <a:buSzPct val="100000"/>
              <a:buFont typeface="Wingdings" panose="05000000000000000000" pitchFamily="2" charset="2"/>
              <a:buChar char="§"/>
              <a:tabLst>
                <a:tab pos="1309688" algn="l"/>
                <a:tab pos="3482975" algn="l"/>
                <a:tab pos="4694238" algn="l"/>
                <a:tab pos="6232525" algn="l"/>
              </a:tabLst>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9pPr>
          </a:lstStyle>
          <a:p>
            <a:pPr>
              <a:lnSpc>
                <a:spcPct val="90000"/>
              </a:lnSpc>
              <a:spcBef>
                <a:spcPct val="0"/>
              </a:spcBef>
              <a:buClrTx/>
              <a:buSzTx/>
              <a:buFontTx/>
              <a:buNone/>
            </a:pPr>
            <a:r>
              <a:rPr lang="en-US" altLang="en-US" sz="3200" dirty="0">
                <a:cs typeface="Arial" panose="020B0604020202020204" pitchFamily="34" charset="0"/>
              </a:rPr>
              <a:t>RR =	5.4 / 27.5 = ______</a:t>
            </a:r>
          </a:p>
          <a:p>
            <a:pPr>
              <a:spcBef>
                <a:spcPct val="30000"/>
              </a:spcBef>
              <a:buClrTx/>
              <a:buSzTx/>
              <a:buFontTx/>
              <a:buNone/>
            </a:pPr>
            <a:r>
              <a:rPr lang="en-US" altLang="en-US" dirty="0">
                <a:cs typeface="Arial" panose="020B0604020202020204" pitchFamily="34" charset="0"/>
              </a:rPr>
              <a:t>Interpretation</a:t>
            </a:r>
            <a:r>
              <a:rPr lang="en-US" altLang="en-US" sz="3200" dirty="0">
                <a:cs typeface="Arial" panose="020B0604020202020204" pitchFamily="34" charset="0"/>
              </a:rPr>
              <a:t>:</a:t>
            </a:r>
            <a:endParaRPr lang="en-US" altLang="en-US" sz="3200" u="sng" dirty="0">
              <a:solidFill>
                <a:schemeClr val="hlink"/>
              </a:solidFill>
              <a:cs typeface="Arial" panose="020B0604020202020204" pitchFamily="34" charset="0"/>
            </a:endParaRPr>
          </a:p>
          <a:p>
            <a:pPr>
              <a:lnSpc>
                <a:spcPct val="90000"/>
              </a:lnSpc>
              <a:spcBef>
                <a:spcPct val="0"/>
              </a:spcBef>
              <a:buClrTx/>
              <a:buSzTx/>
              <a:buFontTx/>
              <a:buNone/>
            </a:pPr>
            <a:r>
              <a:rPr lang="en-US" altLang="en-US" b="1" dirty="0">
                <a:cs typeface="Arial" panose="020B0604020202020204" pitchFamily="34" charset="0"/>
              </a:rPr>
              <a:t>	</a:t>
            </a:r>
          </a:p>
        </p:txBody>
      </p:sp>
      <p:sp>
        <p:nvSpPr>
          <p:cNvPr id="5" name="Text Box 56">
            <a:extLst>
              <a:ext uri="{FF2B5EF4-FFF2-40B4-BE49-F238E27FC236}">
                <a16:creationId xmlns:a16="http://schemas.microsoft.com/office/drawing/2014/main" id="{DBD88A8B-6D77-CD41-962C-7CD2A0BF89C5}"/>
              </a:ext>
            </a:extLst>
          </p:cNvPr>
          <p:cNvSpPr txBox="1">
            <a:spLocks noChangeArrowheads="1"/>
          </p:cNvSpPr>
          <p:nvPr/>
        </p:nvSpPr>
        <p:spPr bwMode="auto">
          <a:xfrm>
            <a:off x="2667000" y="5195888"/>
            <a:ext cx="5943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a:spcBef>
                <a:spcPct val="20000"/>
              </a:spcBef>
              <a:buClr>
                <a:srgbClr val="C00000"/>
              </a:buClr>
              <a:buSzPct val="100000"/>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SzTx/>
              <a:buFontTx/>
              <a:buNone/>
            </a:pPr>
            <a:r>
              <a:rPr lang="en-US" altLang="en-US" b="1" dirty="0">
                <a:solidFill>
                  <a:srgbClr val="006600"/>
                </a:solidFill>
                <a:cs typeface="Arial" panose="020B0604020202020204" pitchFamily="34" charset="0"/>
              </a:rPr>
              <a:t>Vaccinated children were 1/5</a:t>
            </a:r>
            <a:r>
              <a:rPr lang="en-US" altLang="en-US" b="1" baseline="30000" dirty="0">
                <a:solidFill>
                  <a:srgbClr val="006600"/>
                </a:solidFill>
                <a:cs typeface="Arial" panose="020B0604020202020204" pitchFamily="34" charset="0"/>
              </a:rPr>
              <a:t>th</a:t>
            </a:r>
            <a:r>
              <a:rPr lang="en-US" altLang="en-US" b="1" dirty="0">
                <a:solidFill>
                  <a:srgbClr val="006600"/>
                </a:solidFill>
                <a:cs typeface="Arial" panose="020B0604020202020204" pitchFamily="34" charset="0"/>
              </a:rPr>
              <a:t> as likely to develop measles</a:t>
            </a:r>
          </a:p>
        </p:txBody>
      </p:sp>
      <p:sp>
        <p:nvSpPr>
          <p:cNvPr id="6" name="Text Box 55">
            <a:extLst>
              <a:ext uri="{FF2B5EF4-FFF2-40B4-BE49-F238E27FC236}">
                <a16:creationId xmlns:a16="http://schemas.microsoft.com/office/drawing/2014/main" id="{9FB06940-39D3-E342-9DA9-CCBD8583C8ED}"/>
              </a:ext>
            </a:extLst>
          </p:cNvPr>
          <p:cNvSpPr txBox="1">
            <a:spLocks noChangeArrowheads="1"/>
          </p:cNvSpPr>
          <p:nvPr/>
        </p:nvSpPr>
        <p:spPr bwMode="auto">
          <a:xfrm>
            <a:off x="3962400" y="4449763"/>
            <a:ext cx="1447800" cy="579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a:spcBef>
                <a:spcPct val="20000"/>
              </a:spcBef>
              <a:buClr>
                <a:srgbClr val="C00000"/>
              </a:buClr>
              <a:buSzPct val="100000"/>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SzTx/>
              <a:buFontTx/>
              <a:buNone/>
            </a:pPr>
            <a:r>
              <a:rPr lang="en-US" altLang="en-US" sz="3200" b="1" dirty="0">
                <a:solidFill>
                  <a:srgbClr val="006600"/>
                </a:solidFill>
                <a:cs typeface="Arial" panose="020B0604020202020204" pitchFamily="34" charset="0"/>
              </a:rPr>
              <a:t>0.2</a:t>
            </a:r>
          </a:p>
        </p:txBody>
      </p:sp>
    </p:spTree>
    <p:extLst>
      <p:ext uri="{BB962C8B-B14F-4D97-AF65-F5344CB8AC3E}">
        <p14:creationId xmlns:p14="http://schemas.microsoft.com/office/powerpoint/2010/main" val="45113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7808"/>
            <a:ext cx="8229600" cy="1143000"/>
          </a:xfrm>
        </p:spPr>
        <p:txBody>
          <a:bodyPr/>
          <a:lstStyle/>
          <a:p>
            <a:r>
              <a:rPr lang="en-US" sz="3600" b="1" dirty="0">
                <a:solidFill>
                  <a:srgbClr val="002060"/>
                </a:solidFill>
              </a:rPr>
              <a:t>Case-Control Study for Outbreak Investigation</a:t>
            </a:r>
          </a:p>
        </p:txBody>
      </p:sp>
      <p:sp>
        <p:nvSpPr>
          <p:cNvPr id="3" name="Content Placeholder 2"/>
          <p:cNvSpPr>
            <a:spLocks noGrp="1"/>
          </p:cNvSpPr>
          <p:nvPr>
            <p:ph idx="1"/>
          </p:nvPr>
        </p:nvSpPr>
        <p:spPr>
          <a:xfrm>
            <a:off x="457200" y="1999381"/>
            <a:ext cx="8229600" cy="4525963"/>
          </a:xfrm>
        </p:spPr>
        <p:txBody>
          <a:bodyPr/>
          <a:lstStyle/>
          <a:p>
            <a:pPr eaLnBrk="1" hangingPunct="1"/>
            <a:r>
              <a:rPr lang="en-US" altLang="en-US" sz="2800" dirty="0"/>
              <a:t>Case-Control Study</a:t>
            </a:r>
          </a:p>
          <a:p>
            <a:pPr lvl="1" eaLnBrk="1" hangingPunct="1"/>
            <a:r>
              <a:rPr lang="en-US" altLang="en-US" sz="2400" dirty="0"/>
              <a:t>Include people with the disease (“cases”)</a:t>
            </a:r>
          </a:p>
          <a:p>
            <a:pPr lvl="1" eaLnBrk="1" hangingPunct="1"/>
            <a:r>
              <a:rPr lang="en-US" altLang="en-US" sz="2400" dirty="0"/>
              <a:t>Enroll comparable group who do not have the disease (“controls”)</a:t>
            </a:r>
          </a:p>
          <a:p>
            <a:pPr lvl="1" eaLnBrk="1" hangingPunct="1"/>
            <a:r>
              <a:rPr lang="en-US" altLang="en-US" sz="2400" dirty="0"/>
              <a:t>Collect exposure information from both groups</a:t>
            </a:r>
          </a:p>
          <a:p>
            <a:pPr lvl="1" eaLnBrk="1" hangingPunct="1"/>
            <a:r>
              <a:rPr lang="en-US" altLang="en-US" sz="2400" dirty="0"/>
              <a:t>Compare exposure experience between cases and controls using </a:t>
            </a:r>
            <a:r>
              <a:rPr lang="en-US" altLang="en-US" sz="2400" i="1" dirty="0"/>
              <a:t>odds ratio</a:t>
            </a:r>
          </a:p>
          <a:p>
            <a:pPr lvl="1" eaLnBrk="1" hangingPunct="1"/>
            <a:r>
              <a:rPr lang="en-US" altLang="en-US" sz="2400" dirty="0"/>
              <a:t>Interpret odds ratio similar to risk ratio (OR &gt; 1, OR = 1, OR &lt; 1)</a:t>
            </a:r>
          </a:p>
          <a:p>
            <a:endParaRPr lang="en-US" sz="2800" dirty="0"/>
          </a:p>
        </p:txBody>
      </p:sp>
    </p:spTree>
    <p:extLst>
      <p:ext uri="{BB962C8B-B14F-4D97-AF65-F5344CB8AC3E}">
        <p14:creationId xmlns:p14="http://schemas.microsoft.com/office/powerpoint/2010/main" val="557339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0100CB9C-2560-FE45-8034-3EDAA62731AB}"/>
              </a:ext>
            </a:extLst>
          </p:cNvPr>
          <p:cNvSpPr txBox="1">
            <a:spLocks noChangeArrowheads="1"/>
          </p:cNvSpPr>
          <p:nvPr/>
        </p:nvSpPr>
        <p:spPr>
          <a:xfrm>
            <a:off x="356616" y="1567008"/>
            <a:ext cx="8403336" cy="51023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Develop hypotheses</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Evaluate hypotheses epidemiologically</a:t>
            </a:r>
          </a:p>
          <a:p>
            <a:pPr marL="685800" indent="-685800">
              <a:spcBef>
                <a:spcPts val="1200"/>
              </a:spcBef>
              <a:buSzPct val="100000"/>
              <a:buFont typeface="Arial" charset="0"/>
              <a:buAutoNum type="arabicPeriod" startAt="7"/>
            </a:pPr>
            <a:r>
              <a:rPr lang="en-US" altLang="ja-JP" sz="3000" dirty="0">
                <a:ea typeface="ＭＳ Ｐゴシック" charset="-128"/>
              </a:rPr>
              <a:t>Reconcile epidemiology with laboratory and environmental findings</a:t>
            </a:r>
          </a:p>
          <a:p>
            <a:pPr marL="685800" indent="-685800">
              <a:spcBef>
                <a:spcPts val="1200"/>
              </a:spcBef>
              <a:buSzPct val="100000"/>
              <a:buFont typeface="Arial" charset="0"/>
              <a:buAutoNum type="arabicPeriod" startAt="7"/>
            </a:pPr>
            <a:r>
              <a:rPr lang="en-US" altLang="ja-JP" sz="3000" dirty="0">
                <a:ea typeface="ＭＳ Ｐゴシック" charset="-128"/>
              </a:rPr>
              <a:t>Conduct </a:t>
            </a:r>
            <a:r>
              <a:rPr lang="en-US" altLang="en-US" sz="3000" dirty="0"/>
              <a:t>additional studies as necessary</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2D85C2CB-50C4-4F43-A7B9-51150533E5D7}"/>
              </a:ext>
            </a:extLst>
          </p:cNvPr>
          <p:cNvSpPr txBox="1">
            <a:spLocks noChangeArrowheads="1"/>
          </p:cNvSpPr>
          <p:nvPr/>
        </p:nvSpPr>
        <p:spPr>
          <a:xfrm>
            <a:off x="384048" y="425224"/>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Steps 9 and 10</a:t>
            </a:r>
          </a:p>
        </p:txBody>
      </p:sp>
    </p:spTree>
    <p:extLst>
      <p:ext uri="{BB962C8B-B14F-4D97-AF65-F5344CB8AC3E}">
        <p14:creationId xmlns:p14="http://schemas.microsoft.com/office/powerpoint/2010/main" val="21654204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585749824"/>
              </p:ext>
            </p:extLst>
          </p:nvPr>
        </p:nvGraphicFramePr>
        <p:xfrm>
          <a:off x="467544" y="476672"/>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74777" y="407792"/>
            <a:ext cx="8385048"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fr-FR" altLang="en-US" sz="3600" b="1" dirty="0">
                <a:solidFill>
                  <a:srgbClr val="002060"/>
                </a:solidFill>
              </a:rPr>
              <a:t>3. </a:t>
            </a:r>
            <a:r>
              <a:rPr lang="fr-FR" altLang="en-US" sz="3600" b="1" dirty="0" err="1">
                <a:solidFill>
                  <a:srgbClr val="002060"/>
                </a:solidFill>
              </a:rPr>
              <a:t>Steps</a:t>
            </a:r>
            <a:r>
              <a:rPr lang="fr-FR" altLang="en-US" sz="3600" b="1" dirty="0">
                <a:solidFill>
                  <a:srgbClr val="002060"/>
                </a:solidFill>
              </a:rPr>
              <a:t> of </a:t>
            </a:r>
            <a:r>
              <a:rPr lang="fr-FR" altLang="en-US" sz="3600" b="1" dirty="0" err="1">
                <a:solidFill>
                  <a:srgbClr val="002060"/>
                </a:solidFill>
              </a:rPr>
              <a:t>Response</a:t>
            </a:r>
            <a:r>
              <a:rPr lang="fr-FR" altLang="en-US" sz="3600" b="1" dirty="0">
                <a:solidFill>
                  <a:srgbClr val="002060"/>
                </a:solidFill>
              </a:rPr>
              <a:t> Phase</a:t>
            </a:r>
            <a:endParaRPr lang="en-US" altLang="en-US" sz="3600" b="1" dirty="0">
              <a:solidFill>
                <a:srgbClr val="002060"/>
              </a:solidFill>
            </a:endParaRP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nvSpPr>
        <p:spPr>
          <a:xfrm>
            <a:off x="35496" y="3789040"/>
            <a:ext cx="3279280" cy="2306960"/>
          </a:xfrm>
          <a:prstGeom prst="rect">
            <a:avLst/>
          </a:prstGeom>
        </p:spPr>
        <p:txBody>
          <a:bodyPr>
            <a:normAutofit fontScale="4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nvSpPr>
        <p:spPr>
          <a:xfrm>
            <a:off x="3314776" y="3738133"/>
            <a:ext cx="3207272" cy="158688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sz="1300" dirty="0">
                <a:ea typeface="ＭＳ Ｐゴシック" charset="-128"/>
              </a:rPr>
              <a:t>Develop hypotheses</a:t>
            </a:r>
          </a:p>
          <a:p>
            <a:pPr marL="609600" indent="-609600">
              <a:spcBef>
                <a:spcPts val="1200"/>
              </a:spcBef>
              <a:buSzPct val="100000"/>
              <a:buFont typeface="Arial" charset="0"/>
              <a:buAutoNum type="arabicPeriod" startAt="7"/>
            </a:pPr>
            <a:r>
              <a:rPr lang="en-US" altLang="ja-JP" sz="1300"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sz="1300"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sz="1300" dirty="0">
                <a:ea typeface="ＭＳ Ｐゴシック" charset="-128"/>
              </a:rPr>
              <a:t>Conduct </a:t>
            </a:r>
            <a:r>
              <a:rPr lang="en-US" altLang="en-US" sz="1300" dirty="0"/>
              <a:t>additional studies as necessary</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nvSpPr>
        <p:spPr>
          <a:xfrm>
            <a:off x="6162008" y="3738133"/>
            <a:ext cx="2597944" cy="230696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sz="1300" dirty="0"/>
              <a:t>Implement and evaluate prevention and control measures</a:t>
            </a:r>
          </a:p>
          <a:p>
            <a:pPr marL="609600" indent="-609600">
              <a:spcBef>
                <a:spcPts val="1200"/>
              </a:spcBef>
              <a:buSzPct val="100000"/>
              <a:buFont typeface="+mj-lt"/>
              <a:buAutoNum type="arabicPeriod" startAt="11"/>
            </a:pPr>
            <a:r>
              <a:rPr lang="en-US" altLang="en-US" sz="1300" dirty="0"/>
              <a:t>Initiate or maintain surveillance</a:t>
            </a:r>
          </a:p>
          <a:p>
            <a:pPr marL="609600" indent="-609600">
              <a:spcBef>
                <a:spcPts val="1200"/>
              </a:spcBef>
              <a:buSzPct val="100000"/>
              <a:buFont typeface="Arial" charset="0"/>
              <a:buAutoNum type="arabicPeriod" startAt="11"/>
            </a:pPr>
            <a:r>
              <a:rPr lang="en-US" altLang="en-US" sz="1300" dirty="0"/>
              <a:t>Communicate findings</a:t>
            </a:r>
          </a:p>
          <a:p>
            <a:pPr marL="609600" indent="-609600">
              <a:lnSpc>
                <a:spcPct val="130000"/>
              </a:lnSpc>
              <a:buSzPct val="80000"/>
              <a:buFont typeface="Arial" charset="0"/>
              <a:buNone/>
            </a:pPr>
            <a:endParaRPr lang="en-US" altLang="en-US" sz="1300" dirty="0"/>
          </a:p>
        </p:txBody>
      </p:sp>
      <p:sp>
        <p:nvSpPr>
          <p:cNvPr id="7" name="Rectangle 6"/>
          <p:cNvSpPr/>
          <p:nvPr/>
        </p:nvSpPr>
        <p:spPr>
          <a:xfrm>
            <a:off x="6217696" y="3714578"/>
            <a:ext cx="2745252" cy="230696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2745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032EE9C-A269-1D42-8118-FE0FA65BA7CF}"/>
              </a:ext>
            </a:extLst>
          </p:cNvPr>
          <p:cNvSpPr txBox="1">
            <a:spLocks noChangeArrowheads="1"/>
          </p:cNvSpPr>
          <p:nvPr/>
        </p:nvSpPr>
        <p:spPr>
          <a:xfrm>
            <a:off x="356616" y="1927048"/>
            <a:ext cx="8403336" cy="51023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3" indent="-690563">
              <a:lnSpc>
                <a:spcPct val="110000"/>
              </a:lnSpc>
              <a:spcBef>
                <a:spcPts val="1200"/>
              </a:spcBef>
              <a:buSzPct val="100000"/>
              <a:buFont typeface="+mj-lt"/>
              <a:buAutoNum type="arabicPeriod" startAt="11"/>
            </a:pPr>
            <a:r>
              <a:rPr lang="en-US" altLang="en-US" sz="3000" dirty="0"/>
              <a:t>Implement and evaluate prevention and control measures</a:t>
            </a:r>
          </a:p>
          <a:p>
            <a:pPr marL="690563" indent="-690563">
              <a:lnSpc>
                <a:spcPct val="110000"/>
              </a:lnSpc>
              <a:spcBef>
                <a:spcPts val="1200"/>
              </a:spcBef>
              <a:buSzPct val="100000"/>
              <a:buFont typeface="+mj-lt"/>
              <a:buAutoNum type="arabicPeriod" startAt="11"/>
            </a:pPr>
            <a:r>
              <a:rPr lang="en-US" altLang="en-US" sz="3000" dirty="0">
                <a:solidFill>
                  <a:schemeClr val="bg1">
                    <a:lumMod val="65000"/>
                  </a:schemeClr>
                </a:solidFill>
              </a:rPr>
              <a:t>Initiate or maintain surveillance</a:t>
            </a:r>
          </a:p>
          <a:p>
            <a:pPr marL="690563" indent="-690563">
              <a:lnSpc>
                <a:spcPct val="110000"/>
              </a:lnSpc>
              <a:spcBef>
                <a:spcPts val="1200"/>
              </a:spcBef>
              <a:buSzPct val="100000"/>
              <a:buFont typeface="Arial" charset="0"/>
              <a:buAutoNum type="arabicPeriod" startAt="11"/>
            </a:pPr>
            <a:r>
              <a:rPr lang="en-US" altLang="en-US" sz="3000" dirty="0">
                <a:solidFill>
                  <a:schemeClr val="bg1">
                    <a:lumMod val="65000"/>
                  </a:schemeClr>
                </a:solidFill>
              </a:rPr>
              <a:t>Communicate findings</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024D2CDB-6DC3-E842-B0B7-3F26D40AEEA4}"/>
              </a:ext>
            </a:extLst>
          </p:cNvPr>
          <p:cNvSpPr txBox="1">
            <a:spLocks noChangeArrowheads="1"/>
          </p:cNvSpPr>
          <p:nvPr/>
        </p:nvSpPr>
        <p:spPr>
          <a:xfrm>
            <a:off x="384048" y="497232"/>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11: Implement and Evaluate Prevention and Control Measures</a:t>
            </a:r>
          </a:p>
        </p:txBody>
      </p:sp>
    </p:spTree>
    <p:extLst>
      <p:ext uri="{BB962C8B-B14F-4D97-AF65-F5344CB8AC3E}">
        <p14:creationId xmlns:p14="http://schemas.microsoft.com/office/powerpoint/2010/main" val="3454621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a:extLst>
              <a:ext uri="{FF2B5EF4-FFF2-40B4-BE49-F238E27FC236}">
                <a16:creationId xmlns:a16="http://schemas.microsoft.com/office/drawing/2014/main" id="{2C2072AC-F7A3-CA4F-A66B-2C217823A1F2}"/>
              </a:ext>
            </a:extLst>
          </p:cNvPr>
          <p:cNvSpPr txBox="1">
            <a:spLocks/>
          </p:cNvSpPr>
          <p:nvPr/>
        </p:nvSpPr>
        <p:spPr>
          <a:xfrm>
            <a:off x="356616" y="1773068"/>
            <a:ext cx="8403336" cy="4680268"/>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dirty="0"/>
              <a:t>Prevent further exposure and future outbreaks by eliminating or treating the source</a:t>
            </a:r>
          </a:p>
          <a:p>
            <a:endParaRPr lang="en-US" altLang="en-US" dirty="0"/>
          </a:p>
          <a:p>
            <a:r>
              <a:rPr lang="en-US" altLang="en-US" dirty="0"/>
              <a:t>Initiate as soon as possible</a:t>
            </a:r>
          </a:p>
          <a:p>
            <a:endParaRPr lang="en-US" altLang="en-US" dirty="0"/>
          </a:p>
        </p:txBody>
      </p:sp>
      <p:sp>
        <p:nvSpPr>
          <p:cNvPr id="3" name="Rectangle 2">
            <a:extLst>
              <a:ext uri="{FF2B5EF4-FFF2-40B4-BE49-F238E27FC236}">
                <a16:creationId xmlns:a16="http://schemas.microsoft.com/office/drawing/2014/main" id="{3DEC4581-1DDD-9347-B166-14925100CE92}"/>
              </a:ext>
            </a:extLst>
          </p:cNvPr>
          <p:cNvSpPr txBox="1">
            <a:spLocks noChangeArrowheads="1"/>
          </p:cNvSpPr>
          <p:nvPr/>
        </p:nvSpPr>
        <p:spPr>
          <a:xfrm>
            <a:off x="384048" y="497232"/>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Implementing Control Measures</a:t>
            </a:r>
          </a:p>
        </p:txBody>
      </p:sp>
    </p:spTree>
    <p:extLst>
      <p:ext uri="{BB962C8B-B14F-4D97-AF65-F5344CB8AC3E}">
        <p14:creationId xmlns:p14="http://schemas.microsoft.com/office/powerpoint/2010/main" val="2493456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F80978C-3671-9240-84E0-05659DDA11BB}"/>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Chain of Transmission</a:t>
            </a:r>
          </a:p>
        </p:txBody>
      </p:sp>
      <p:sp>
        <p:nvSpPr>
          <p:cNvPr id="3" name="AutoShape 2">
            <a:extLst>
              <a:ext uri="{FF2B5EF4-FFF2-40B4-BE49-F238E27FC236}">
                <a16:creationId xmlns:a16="http://schemas.microsoft.com/office/drawing/2014/main" id="{48D3446B-DFA8-F241-B14D-420949294198}"/>
              </a:ext>
            </a:extLst>
          </p:cNvPr>
          <p:cNvSpPr>
            <a:spLocks noChangeAspect="1" noChangeArrowheads="1"/>
          </p:cNvSpPr>
          <p:nvPr/>
        </p:nvSpPr>
        <p:spPr bwMode="auto">
          <a:xfrm>
            <a:off x="228600" y="849313"/>
            <a:ext cx="8534400" cy="5915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Font typeface="Arial" charset="0"/>
              <a:buChar char="●"/>
              <a:defRPr sz="3000">
                <a:solidFill>
                  <a:schemeClr val="tx1"/>
                </a:solidFill>
                <a:latin typeface="Arial" charset="0"/>
                <a:cs typeface="Arial"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charset="0"/>
                <a:cs typeface="Arial"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charset="0"/>
                <a:cs typeface="Arial"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charset="0"/>
                <a:cs typeface="Arial"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charset="0"/>
                <a:cs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s-ES" altLang="en-US" sz="1800">
              <a:solidFill>
                <a:srgbClr val="000000"/>
              </a:solidFill>
            </a:endParaRPr>
          </a:p>
        </p:txBody>
      </p:sp>
      <p:sp>
        <p:nvSpPr>
          <p:cNvPr id="4" name="Text Box 34">
            <a:extLst>
              <a:ext uri="{FF2B5EF4-FFF2-40B4-BE49-F238E27FC236}">
                <a16:creationId xmlns:a16="http://schemas.microsoft.com/office/drawing/2014/main" id="{AA85F8C5-D61D-FF4B-8447-676975F6DA07}"/>
              </a:ext>
            </a:extLst>
          </p:cNvPr>
          <p:cNvSpPr txBox="1">
            <a:spLocks noChangeArrowheads="1"/>
          </p:cNvSpPr>
          <p:nvPr/>
        </p:nvSpPr>
        <p:spPr bwMode="auto">
          <a:xfrm>
            <a:off x="5800959" y="1524000"/>
            <a:ext cx="30480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b="1" dirty="0">
                <a:cs typeface="Arial" charset="0"/>
              </a:rPr>
              <a:t>Susceptible Host</a:t>
            </a:r>
          </a:p>
          <a:p>
            <a:pPr algn="ctr"/>
            <a:r>
              <a:rPr lang="en-US" altLang="en-US" sz="2400" b="1" dirty="0">
                <a:cs typeface="Arial" charset="0"/>
              </a:rPr>
              <a:t>(via </a:t>
            </a:r>
            <a:r>
              <a:rPr lang="en-US" altLang="en-US" sz="2400" b="1" dirty="0">
                <a:solidFill>
                  <a:schemeClr val="tx2"/>
                </a:solidFill>
                <a:cs typeface="Arial" charset="0"/>
              </a:rPr>
              <a:t>portal of entry</a:t>
            </a:r>
            <a:r>
              <a:rPr lang="en-US" altLang="en-US" sz="2400" b="1" dirty="0">
                <a:cs typeface="Arial" charset="0"/>
              </a:rPr>
              <a:t>)</a:t>
            </a:r>
          </a:p>
        </p:txBody>
      </p:sp>
      <p:sp>
        <p:nvSpPr>
          <p:cNvPr id="5" name="AutoShape 36">
            <a:extLst>
              <a:ext uri="{FF2B5EF4-FFF2-40B4-BE49-F238E27FC236}">
                <a16:creationId xmlns:a16="http://schemas.microsoft.com/office/drawing/2014/main" id="{D8A9B63A-C624-7046-8655-050F8999C3B3}"/>
              </a:ext>
            </a:extLst>
          </p:cNvPr>
          <p:cNvSpPr>
            <a:spLocks noChangeArrowheads="1"/>
          </p:cNvSpPr>
          <p:nvPr/>
        </p:nvSpPr>
        <p:spPr bwMode="auto">
          <a:xfrm>
            <a:off x="3505200" y="3200400"/>
            <a:ext cx="2362200" cy="1371600"/>
          </a:xfrm>
          <a:prstGeom prst="notchedRightArrow">
            <a:avLst>
              <a:gd name="adj1" fmla="val 50000"/>
              <a:gd name="adj2" fmla="val 43056"/>
            </a:avLst>
          </a:prstGeom>
          <a:solidFill>
            <a:srgbClr val="FF0000"/>
          </a:solidFill>
          <a:ln w="381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6" name="Text Box 37">
            <a:extLst>
              <a:ext uri="{FF2B5EF4-FFF2-40B4-BE49-F238E27FC236}">
                <a16:creationId xmlns:a16="http://schemas.microsoft.com/office/drawing/2014/main" id="{277964EA-654D-6141-AD76-862FF6CB31B5}"/>
              </a:ext>
            </a:extLst>
          </p:cNvPr>
          <p:cNvSpPr txBox="1">
            <a:spLocks noChangeArrowheads="1"/>
          </p:cNvSpPr>
          <p:nvPr/>
        </p:nvSpPr>
        <p:spPr bwMode="auto">
          <a:xfrm>
            <a:off x="3200400" y="1524000"/>
            <a:ext cx="22860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altLang="en-US" sz="2400" b="1">
                <a:cs typeface="Arial" charset="0"/>
              </a:rPr>
              <a:t>Route of Transmission</a:t>
            </a:r>
          </a:p>
        </p:txBody>
      </p:sp>
      <p:sp>
        <p:nvSpPr>
          <p:cNvPr id="7" name="Text Box 38">
            <a:extLst>
              <a:ext uri="{FF2B5EF4-FFF2-40B4-BE49-F238E27FC236}">
                <a16:creationId xmlns:a16="http://schemas.microsoft.com/office/drawing/2014/main" id="{1BBC3A7A-33A8-2147-8F48-88CF32BE0BB8}"/>
              </a:ext>
            </a:extLst>
          </p:cNvPr>
          <p:cNvSpPr txBox="1">
            <a:spLocks noChangeArrowheads="1"/>
          </p:cNvSpPr>
          <p:nvPr/>
        </p:nvSpPr>
        <p:spPr bwMode="auto">
          <a:xfrm>
            <a:off x="609600" y="1752600"/>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b="1" dirty="0">
                <a:cs typeface="Arial" charset="0"/>
              </a:rPr>
              <a:t>Reservoir*</a:t>
            </a:r>
          </a:p>
        </p:txBody>
      </p:sp>
      <p:sp>
        <p:nvSpPr>
          <p:cNvPr id="8" name="Text Box 100">
            <a:extLst>
              <a:ext uri="{FF2B5EF4-FFF2-40B4-BE49-F238E27FC236}">
                <a16:creationId xmlns:a16="http://schemas.microsoft.com/office/drawing/2014/main" id="{3DCB699A-6831-CC4A-A1BD-D1CE40D949DB}"/>
              </a:ext>
            </a:extLst>
          </p:cNvPr>
          <p:cNvSpPr txBox="1">
            <a:spLocks noChangeArrowheads="1"/>
          </p:cNvSpPr>
          <p:nvPr/>
        </p:nvSpPr>
        <p:spPr bwMode="auto">
          <a:xfrm>
            <a:off x="2590800" y="2895600"/>
            <a:ext cx="1143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b="1">
                <a:cs typeface="Arial" charset="0"/>
              </a:rPr>
              <a:t>Agent</a:t>
            </a:r>
          </a:p>
        </p:txBody>
      </p:sp>
      <p:sp>
        <p:nvSpPr>
          <p:cNvPr id="9" name="AutoShape 6">
            <a:extLst>
              <a:ext uri="{FF2B5EF4-FFF2-40B4-BE49-F238E27FC236}">
                <a16:creationId xmlns:a16="http://schemas.microsoft.com/office/drawing/2014/main" id="{A85C8176-B60F-6A48-A74F-D20EF0E18407}"/>
              </a:ext>
            </a:extLst>
          </p:cNvPr>
          <p:cNvSpPr>
            <a:spLocks noChangeArrowheads="1"/>
          </p:cNvSpPr>
          <p:nvPr/>
        </p:nvSpPr>
        <p:spPr bwMode="auto">
          <a:xfrm>
            <a:off x="2766060" y="3475038"/>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 name="AutoShape 6">
            <a:extLst>
              <a:ext uri="{FF2B5EF4-FFF2-40B4-BE49-F238E27FC236}">
                <a16:creationId xmlns:a16="http://schemas.microsoft.com/office/drawing/2014/main" id="{E0AF2134-CF34-3F46-B6FF-5CCFB8FD5B42}"/>
              </a:ext>
            </a:extLst>
          </p:cNvPr>
          <p:cNvSpPr>
            <a:spLocks noChangeArrowheads="1"/>
          </p:cNvSpPr>
          <p:nvPr/>
        </p:nvSpPr>
        <p:spPr bwMode="auto">
          <a:xfrm>
            <a:off x="3063240" y="3741738"/>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1" name="AutoShape 6">
            <a:extLst>
              <a:ext uri="{FF2B5EF4-FFF2-40B4-BE49-F238E27FC236}">
                <a16:creationId xmlns:a16="http://schemas.microsoft.com/office/drawing/2014/main" id="{B06FEED7-CC77-2A4A-8EB0-B79FE2B46CE0}"/>
              </a:ext>
            </a:extLst>
          </p:cNvPr>
          <p:cNvSpPr>
            <a:spLocks noChangeArrowheads="1"/>
          </p:cNvSpPr>
          <p:nvPr/>
        </p:nvSpPr>
        <p:spPr bwMode="auto">
          <a:xfrm>
            <a:off x="2834640" y="4006850"/>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pic>
        <p:nvPicPr>
          <p:cNvPr id="12" name="Picture 11">
            <a:extLst>
              <a:ext uri="{FF2B5EF4-FFF2-40B4-BE49-F238E27FC236}">
                <a16:creationId xmlns:a16="http://schemas.microsoft.com/office/drawing/2014/main" id="{B5BE20BA-E8F0-2E45-AE79-F81285EF43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325947" y="4037393"/>
            <a:ext cx="1094606" cy="701171"/>
          </a:xfrm>
          <a:prstGeom prst="rect">
            <a:avLst/>
          </a:prstGeom>
        </p:spPr>
      </p:pic>
      <p:pic>
        <p:nvPicPr>
          <p:cNvPr id="13" name="Picture 12">
            <a:extLst>
              <a:ext uri="{FF2B5EF4-FFF2-40B4-BE49-F238E27FC236}">
                <a16:creationId xmlns:a16="http://schemas.microsoft.com/office/drawing/2014/main" id="{BF50BAC5-9D99-704B-9302-7570C01965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626" y="2485653"/>
            <a:ext cx="2327774" cy="2327774"/>
          </a:xfrm>
          <a:prstGeom prst="rect">
            <a:avLst/>
          </a:prstGeom>
        </p:spPr>
      </p:pic>
      <p:sp>
        <p:nvSpPr>
          <p:cNvPr id="14" name="Line 102">
            <a:extLst>
              <a:ext uri="{FF2B5EF4-FFF2-40B4-BE49-F238E27FC236}">
                <a16:creationId xmlns:a16="http://schemas.microsoft.com/office/drawing/2014/main" id="{4DA5980A-CE13-A843-84AD-8BE9903B0A00}"/>
              </a:ext>
            </a:extLst>
          </p:cNvPr>
          <p:cNvSpPr>
            <a:spLocks noChangeShapeType="1"/>
          </p:cNvSpPr>
          <p:nvPr/>
        </p:nvSpPr>
        <p:spPr bwMode="auto">
          <a:xfrm flipH="1">
            <a:off x="7269512" y="2485652"/>
            <a:ext cx="426687" cy="177549"/>
          </a:xfrm>
          <a:prstGeom prst="line">
            <a:avLst/>
          </a:prstGeom>
          <a:noFill/>
          <a:ln w="38100">
            <a:solidFill>
              <a:schemeClr val="accent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5" name="Line 102">
            <a:extLst>
              <a:ext uri="{FF2B5EF4-FFF2-40B4-BE49-F238E27FC236}">
                <a16:creationId xmlns:a16="http://schemas.microsoft.com/office/drawing/2014/main" id="{4D51251F-23E3-864D-BCA2-78659B58ADA6}"/>
              </a:ext>
            </a:extLst>
          </p:cNvPr>
          <p:cNvSpPr>
            <a:spLocks noChangeShapeType="1"/>
          </p:cNvSpPr>
          <p:nvPr/>
        </p:nvSpPr>
        <p:spPr bwMode="auto">
          <a:xfrm flipH="1">
            <a:off x="7269513" y="2593046"/>
            <a:ext cx="426686" cy="184455"/>
          </a:xfrm>
          <a:prstGeom prst="line">
            <a:avLst/>
          </a:prstGeom>
          <a:noFill/>
          <a:ln w="38100">
            <a:solidFill>
              <a:schemeClr val="accent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 name="Line 102">
            <a:extLst>
              <a:ext uri="{FF2B5EF4-FFF2-40B4-BE49-F238E27FC236}">
                <a16:creationId xmlns:a16="http://schemas.microsoft.com/office/drawing/2014/main" id="{C64477F0-8D8F-9B4F-BDFA-233006CF412F}"/>
              </a:ext>
            </a:extLst>
          </p:cNvPr>
          <p:cNvSpPr>
            <a:spLocks noChangeShapeType="1"/>
          </p:cNvSpPr>
          <p:nvPr/>
        </p:nvSpPr>
        <p:spPr bwMode="auto">
          <a:xfrm flipV="1">
            <a:off x="6553201" y="3387058"/>
            <a:ext cx="449580" cy="194342"/>
          </a:xfrm>
          <a:prstGeom prst="line">
            <a:avLst/>
          </a:prstGeom>
          <a:noFill/>
          <a:ln w="38100">
            <a:solidFill>
              <a:schemeClr val="accent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 name="Line 101">
            <a:extLst>
              <a:ext uri="{FF2B5EF4-FFF2-40B4-BE49-F238E27FC236}">
                <a16:creationId xmlns:a16="http://schemas.microsoft.com/office/drawing/2014/main" id="{1294B73A-7B11-7D43-8AAD-7112209BB404}"/>
              </a:ext>
            </a:extLst>
          </p:cNvPr>
          <p:cNvSpPr>
            <a:spLocks noChangeShapeType="1"/>
          </p:cNvSpPr>
          <p:nvPr/>
        </p:nvSpPr>
        <p:spPr bwMode="auto">
          <a:xfrm flipH="1">
            <a:off x="7269511" y="3703638"/>
            <a:ext cx="694545" cy="0"/>
          </a:xfrm>
          <a:prstGeom prst="line">
            <a:avLst/>
          </a:prstGeom>
          <a:noFill/>
          <a:ln w="38100">
            <a:solidFill>
              <a:schemeClr val="accent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105">
            <a:extLst>
              <a:ext uri="{FF2B5EF4-FFF2-40B4-BE49-F238E27FC236}">
                <a16:creationId xmlns:a16="http://schemas.microsoft.com/office/drawing/2014/main" id="{C8C6F0E9-E705-6946-A0AC-1F006004222B}"/>
              </a:ext>
            </a:extLst>
          </p:cNvPr>
          <p:cNvSpPr>
            <a:spLocks noChangeShapeType="1"/>
          </p:cNvSpPr>
          <p:nvPr/>
        </p:nvSpPr>
        <p:spPr bwMode="auto">
          <a:xfrm flipH="1" flipV="1">
            <a:off x="7391400" y="4707625"/>
            <a:ext cx="0" cy="381000"/>
          </a:xfrm>
          <a:prstGeom prst="line">
            <a:avLst/>
          </a:prstGeom>
          <a:noFill/>
          <a:ln w="38100">
            <a:solidFill>
              <a:schemeClr val="accent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 name="Picture 18">
            <a:extLst>
              <a:ext uri="{FF2B5EF4-FFF2-40B4-BE49-F238E27FC236}">
                <a16:creationId xmlns:a16="http://schemas.microsoft.com/office/drawing/2014/main" id="{95B2E89B-46CE-984F-9914-7A587B88A2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67155" y="4091973"/>
            <a:ext cx="934327" cy="1087054"/>
          </a:xfrm>
          <a:prstGeom prst="rect">
            <a:avLst/>
          </a:prstGeom>
        </p:spPr>
      </p:pic>
      <p:grpSp>
        <p:nvGrpSpPr>
          <p:cNvPr id="20" name="Group 19">
            <a:extLst>
              <a:ext uri="{FF2B5EF4-FFF2-40B4-BE49-F238E27FC236}">
                <a16:creationId xmlns:a16="http://schemas.microsoft.com/office/drawing/2014/main" id="{A3015DC0-EB06-544A-A815-8DA136D6638E}"/>
              </a:ext>
            </a:extLst>
          </p:cNvPr>
          <p:cNvGrpSpPr/>
          <p:nvPr/>
        </p:nvGrpSpPr>
        <p:grpSpPr>
          <a:xfrm>
            <a:off x="865188" y="2286000"/>
            <a:ext cx="1039812" cy="1655762"/>
            <a:chOff x="865188" y="2595563"/>
            <a:chExt cx="1039812" cy="1655762"/>
          </a:xfrm>
        </p:grpSpPr>
        <p:sp>
          <p:nvSpPr>
            <p:cNvPr id="21" name="Freeform 35">
              <a:extLst>
                <a:ext uri="{FF2B5EF4-FFF2-40B4-BE49-F238E27FC236}">
                  <a16:creationId xmlns:a16="http://schemas.microsoft.com/office/drawing/2014/main" id="{201D23BA-7ADC-2644-9B0C-C44B3F8917E0}"/>
                </a:ext>
              </a:extLst>
            </p:cNvPr>
            <p:cNvSpPr>
              <a:spLocks/>
            </p:cNvSpPr>
            <p:nvPr/>
          </p:nvSpPr>
          <p:spPr bwMode="auto">
            <a:xfrm>
              <a:off x="993775" y="3276600"/>
              <a:ext cx="4763" cy="6350"/>
            </a:xfrm>
            <a:custGeom>
              <a:avLst/>
              <a:gdLst>
                <a:gd name="T0" fmla="*/ 4763 w 7"/>
                <a:gd name="T1" fmla="*/ 0 h 7"/>
                <a:gd name="T2" fmla="*/ 4763 w 7"/>
                <a:gd name="T3" fmla="*/ 1814 h 7"/>
                <a:gd name="T4" fmla="*/ 4763 w 7"/>
                <a:gd name="T5" fmla="*/ 4536 h 7"/>
                <a:gd name="T6" fmla="*/ 3402 w 7"/>
                <a:gd name="T7" fmla="*/ 6350 h 7"/>
                <a:gd name="T8" fmla="*/ 680 w 7"/>
                <a:gd name="T9" fmla="*/ 5443 h 7"/>
                <a:gd name="T10" fmla="*/ 0 w 7"/>
                <a:gd name="T11" fmla="*/ 3629 h 7"/>
                <a:gd name="T12" fmla="*/ 680 w 7"/>
                <a:gd name="T13" fmla="*/ 907 h 7"/>
                <a:gd name="T14" fmla="*/ 2722 w 7"/>
                <a:gd name="T15" fmla="*/ 0 h 7"/>
                <a:gd name="T16" fmla="*/ 4763 w 7"/>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7" y="0"/>
                  </a:moveTo>
                  <a:lnTo>
                    <a:pt x="7" y="2"/>
                  </a:lnTo>
                  <a:lnTo>
                    <a:pt x="7" y="5"/>
                  </a:lnTo>
                  <a:lnTo>
                    <a:pt x="5" y="7"/>
                  </a:lnTo>
                  <a:lnTo>
                    <a:pt x="1" y="6"/>
                  </a:lnTo>
                  <a:lnTo>
                    <a:pt x="0" y="4"/>
                  </a:lnTo>
                  <a:lnTo>
                    <a:pt x="1" y="1"/>
                  </a:lnTo>
                  <a:lnTo>
                    <a:pt x="4" y="0"/>
                  </a:lnTo>
                  <a:lnTo>
                    <a:pt x="7" y="0"/>
                  </a:lnTo>
                  <a:close/>
                </a:path>
              </a:pathLst>
            </a:custGeom>
            <a:solidFill>
              <a:srgbClr val="005B7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2" name="Freeform 41">
              <a:extLst>
                <a:ext uri="{FF2B5EF4-FFF2-40B4-BE49-F238E27FC236}">
                  <a16:creationId xmlns:a16="http://schemas.microsoft.com/office/drawing/2014/main" id="{B5CB149C-1704-C540-A37E-FF52E7E13F83}"/>
                </a:ext>
              </a:extLst>
            </p:cNvPr>
            <p:cNvSpPr>
              <a:spLocks/>
            </p:cNvSpPr>
            <p:nvPr/>
          </p:nvSpPr>
          <p:spPr bwMode="auto">
            <a:xfrm>
              <a:off x="865188" y="3041650"/>
              <a:ext cx="61912" cy="582613"/>
            </a:xfrm>
            <a:custGeom>
              <a:avLst/>
              <a:gdLst>
                <a:gd name="T0" fmla="*/ 0 w 80"/>
                <a:gd name="T1" fmla="*/ 582613 h 734"/>
                <a:gd name="T2" fmla="*/ 0 w 80"/>
                <a:gd name="T3" fmla="*/ 50800 h 734"/>
                <a:gd name="T4" fmla="*/ 61912 w 80"/>
                <a:gd name="T5" fmla="*/ 0 h 734"/>
                <a:gd name="T6" fmla="*/ 61912 w 80"/>
                <a:gd name="T7" fmla="*/ 582613 h 734"/>
                <a:gd name="T8" fmla="*/ 0 w 80"/>
                <a:gd name="T9" fmla="*/ 582613 h 734"/>
                <a:gd name="T10" fmla="*/ 0 w 80"/>
                <a:gd name="T11" fmla="*/ 582613 h 7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 h="734">
                  <a:moveTo>
                    <a:pt x="0" y="734"/>
                  </a:moveTo>
                  <a:lnTo>
                    <a:pt x="0" y="64"/>
                  </a:lnTo>
                  <a:lnTo>
                    <a:pt x="80" y="0"/>
                  </a:lnTo>
                  <a:lnTo>
                    <a:pt x="80" y="734"/>
                  </a:lnTo>
                  <a:lnTo>
                    <a:pt x="0" y="734"/>
                  </a:lnTo>
                  <a:close/>
                </a:path>
              </a:pathLst>
            </a:custGeom>
            <a:solidFill>
              <a:srgbClr val="591F6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3" name="Freeform 42">
              <a:extLst>
                <a:ext uri="{FF2B5EF4-FFF2-40B4-BE49-F238E27FC236}">
                  <a16:creationId xmlns:a16="http://schemas.microsoft.com/office/drawing/2014/main" id="{82CC95D3-61E0-9A49-9CF8-72359F45341F}"/>
                </a:ext>
              </a:extLst>
            </p:cNvPr>
            <p:cNvSpPr>
              <a:spLocks/>
            </p:cNvSpPr>
            <p:nvPr/>
          </p:nvSpPr>
          <p:spPr bwMode="auto">
            <a:xfrm>
              <a:off x="1189038" y="3311525"/>
              <a:ext cx="98425" cy="34925"/>
            </a:xfrm>
            <a:custGeom>
              <a:avLst/>
              <a:gdLst>
                <a:gd name="T0" fmla="*/ 0 w 124"/>
                <a:gd name="T1" fmla="*/ 0 h 44"/>
                <a:gd name="T2" fmla="*/ 46831 w 124"/>
                <a:gd name="T3" fmla="*/ 34925 h 44"/>
                <a:gd name="T4" fmla="*/ 98425 w 124"/>
                <a:gd name="T5" fmla="*/ 23019 h 44"/>
                <a:gd name="T6" fmla="*/ 0 w 124"/>
                <a:gd name="T7" fmla="*/ 0 h 44"/>
                <a:gd name="T8" fmla="*/ 0 w 124"/>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44">
                  <a:moveTo>
                    <a:pt x="0" y="0"/>
                  </a:moveTo>
                  <a:lnTo>
                    <a:pt x="59" y="44"/>
                  </a:lnTo>
                  <a:lnTo>
                    <a:pt x="124" y="29"/>
                  </a:lnTo>
                  <a:lnTo>
                    <a:pt x="0" y="0"/>
                  </a:lnTo>
                  <a:close/>
                </a:path>
              </a:pathLst>
            </a:custGeom>
            <a:solidFill>
              <a:srgbClr val="FFB3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4" name="Freeform 43">
              <a:extLst>
                <a:ext uri="{FF2B5EF4-FFF2-40B4-BE49-F238E27FC236}">
                  <a16:creationId xmlns:a16="http://schemas.microsoft.com/office/drawing/2014/main" id="{6E40A828-2528-A842-A223-29BC3284B3E0}"/>
                </a:ext>
              </a:extLst>
            </p:cNvPr>
            <p:cNvSpPr>
              <a:spLocks/>
            </p:cNvSpPr>
            <p:nvPr/>
          </p:nvSpPr>
          <p:spPr bwMode="auto">
            <a:xfrm>
              <a:off x="1152525" y="3206750"/>
              <a:ext cx="142875" cy="103188"/>
            </a:xfrm>
            <a:custGeom>
              <a:avLst/>
              <a:gdLst>
                <a:gd name="T0" fmla="*/ 53181 w 180"/>
                <a:gd name="T1" fmla="*/ 16669 h 130"/>
                <a:gd name="T2" fmla="*/ 88900 w 180"/>
                <a:gd name="T3" fmla="*/ 0 h 130"/>
                <a:gd name="T4" fmla="*/ 118269 w 180"/>
                <a:gd name="T5" fmla="*/ 25400 h 130"/>
                <a:gd name="T6" fmla="*/ 142875 w 180"/>
                <a:gd name="T7" fmla="*/ 68263 h 130"/>
                <a:gd name="T8" fmla="*/ 92869 w 180"/>
                <a:gd name="T9" fmla="*/ 103188 h 130"/>
                <a:gd name="T10" fmla="*/ 0 w 180"/>
                <a:gd name="T11" fmla="*/ 82550 h 130"/>
                <a:gd name="T12" fmla="*/ 17463 w 180"/>
                <a:gd name="T13" fmla="*/ 23813 h 130"/>
                <a:gd name="T14" fmla="*/ 53181 w 180"/>
                <a:gd name="T15" fmla="*/ 16669 h 130"/>
                <a:gd name="T16" fmla="*/ 53181 w 180"/>
                <a:gd name="T17" fmla="*/ 16669 h 1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0" h="130">
                  <a:moveTo>
                    <a:pt x="67" y="21"/>
                  </a:moveTo>
                  <a:lnTo>
                    <a:pt x="112" y="0"/>
                  </a:lnTo>
                  <a:lnTo>
                    <a:pt x="149" y="32"/>
                  </a:lnTo>
                  <a:lnTo>
                    <a:pt x="180" y="86"/>
                  </a:lnTo>
                  <a:lnTo>
                    <a:pt x="117" y="130"/>
                  </a:lnTo>
                  <a:lnTo>
                    <a:pt x="0" y="104"/>
                  </a:lnTo>
                  <a:lnTo>
                    <a:pt x="22" y="30"/>
                  </a:lnTo>
                  <a:lnTo>
                    <a:pt x="67" y="21"/>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5" name="Freeform 44">
              <a:extLst>
                <a:ext uri="{FF2B5EF4-FFF2-40B4-BE49-F238E27FC236}">
                  <a16:creationId xmlns:a16="http://schemas.microsoft.com/office/drawing/2014/main" id="{084F37B5-5C28-D644-B931-26C68C2F9EDE}"/>
                </a:ext>
              </a:extLst>
            </p:cNvPr>
            <p:cNvSpPr>
              <a:spLocks/>
            </p:cNvSpPr>
            <p:nvPr/>
          </p:nvSpPr>
          <p:spPr bwMode="auto">
            <a:xfrm>
              <a:off x="1246188" y="3221038"/>
              <a:ext cx="141287" cy="114300"/>
            </a:xfrm>
            <a:custGeom>
              <a:avLst/>
              <a:gdLst>
                <a:gd name="T0" fmla="*/ 0 w 177"/>
                <a:gd name="T1" fmla="*/ 34370 h 143"/>
                <a:gd name="T2" fmla="*/ 11973 w 177"/>
                <a:gd name="T3" fmla="*/ 41564 h 143"/>
                <a:gd name="T4" fmla="*/ 31131 w 177"/>
                <a:gd name="T5" fmla="*/ 28775 h 143"/>
                <a:gd name="T6" fmla="*/ 75832 w 177"/>
                <a:gd name="T7" fmla="*/ 98314 h 143"/>
                <a:gd name="T8" fmla="*/ 39113 w 177"/>
                <a:gd name="T9" fmla="*/ 114300 h 143"/>
                <a:gd name="T10" fmla="*/ 93393 w 177"/>
                <a:gd name="T11" fmla="*/ 108705 h 143"/>
                <a:gd name="T12" fmla="*/ 141287 w 177"/>
                <a:gd name="T13" fmla="*/ 67141 h 143"/>
                <a:gd name="T14" fmla="*/ 91797 w 177"/>
                <a:gd name="T15" fmla="*/ 25578 h 143"/>
                <a:gd name="T16" fmla="*/ 39912 w 177"/>
                <a:gd name="T17" fmla="*/ 0 h 143"/>
                <a:gd name="T18" fmla="*/ 15166 w 177"/>
                <a:gd name="T19" fmla="*/ 15986 h 143"/>
                <a:gd name="T20" fmla="*/ 2395 w 177"/>
                <a:gd name="T21" fmla="*/ 23979 h 143"/>
                <a:gd name="T22" fmla="*/ 0 w 177"/>
                <a:gd name="T23" fmla="*/ 34370 h 143"/>
                <a:gd name="T24" fmla="*/ 0 w 177"/>
                <a:gd name="T25" fmla="*/ 34370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7" h="143">
                  <a:moveTo>
                    <a:pt x="0" y="43"/>
                  </a:moveTo>
                  <a:lnTo>
                    <a:pt x="15" y="52"/>
                  </a:lnTo>
                  <a:lnTo>
                    <a:pt x="39" y="36"/>
                  </a:lnTo>
                  <a:lnTo>
                    <a:pt x="95" y="123"/>
                  </a:lnTo>
                  <a:lnTo>
                    <a:pt x="49" y="143"/>
                  </a:lnTo>
                  <a:lnTo>
                    <a:pt x="117" y="136"/>
                  </a:lnTo>
                  <a:lnTo>
                    <a:pt x="177" y="84"/>
                  </a:lnTo>
                  <a:lnTo>
                    <a:pt x="115" y="32"/>
                  </a:lnTo>
                  <a:lnTo>
                    <a:pt x="50" y="0"/>
                  </a:lnTo>
                  <a:lnTo>
                    <a:pt x="19" y="20"/>
                  </a:lnTo>
                  <a:lnTo>
                    <a:pt x="3" y="30"/>
                  </a:lnTo>
                  <a:lnTo>
                    <a:pt x="0" y="43"/>
                  </a:lnTo>
                  <a:close/>
                </a:path>
              </a:pathLst>
            </a:custGeom>
            <a:solidFill>
              <a:srgbClr val="FFB3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6" name="Freeform 45">
              <a:extLst>
                <a:ext uri="{FF2B5EF4-FFF2-40B4-BE49-F238E27FC236}">
                  <a16:creationId xmlns:a16="http://schemas.microsoft.com/office/drawing/2014/main" id="{E5129DE1-CD0F-9A43-B7D8-149F54E49BD4}"/>
                </a:ext>
              </a:extLst>
            </p:cNvPr>
            <p:cNvSpPr>
              <a:spLocks/>
            </p:cNvSpPr>
            <p:nvPr/>
          </p:nvSpPr>
          <p:spPr bwMode="auto">
            <a:xfrm>
              <a:off x="1235075" y="3216275"/>
              <a:ext cx="125413" cy="55563"/>
            </a:xfrm>
            <a:custGeom>
              <a:avLst/>
              <a:gdLst>
                <a:gd name="T0" fmla="*/ 111833 w 157"/>
                <a:gd name="T1" fmla="*/ 19050 h 70"/>
                <a:gd name="T2" fmla="*/ 42337 w 157"/>
                <a:gd name="T3" fmla="*/ 0 h 70"/>
                <a:gd name="T4" fmla="*/ 0 w 157"/>
                <a:gd name="T5" fmla="*/ 31750 h 70"/>
                <a:gd name="T6" fmla="*/ 10385 w 157"/>
                <a:gd name="T7" fmla="*/ 38894 h 70"/>
                <a:gd name="T8" fmla="*/ 45532 w 157"/>
                <a:gd name="T9" fmla="*/ 10319 h 70"/>
                <a:gd name="T10" fmla="*/ 85473 w 157"/>
                <a:gd name="T11" fmla="*/ 47625 h 70"/>
                <a:gd name="T12" fmla="*/ 125413 w 157"/>
                <a:gd name="T13" fmla="*/ 55563 h 70"/>
                <a:gd name="T14" fmla="*/ 111833 w 157"/>
                <a:gd name="T15" fmla="*/ 19050 h 70"/>
                <a:gd name="T16" fmla="*/ 111833 w 157"/>
                <a:gd name="T17" fmla="*/ 1905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70">
                  <a:moveTo>
                    <a:pt x="140" y="24"/>
                  </a:moveTo>
                  <a:lnTo>
                    <a:pt x="53" y="0"/>
                  </a:lnTo>
                  <a:lnTo>
                    <a:pt x="0" y="40"/>
                  </a:lnTo>
                  <a:lnTo>
                    <a:pt x="13" y="49"/>
                  </a:lnTo>
                  <a:lnTo>
                    <a:pt x="57" y="13"/>
                  </a:lnTo>
                  <a:lnTo>
                    <a:pt x="107" y="60"/>
                  </a:lnTo>
                  <a:lnTo>
                    <a:pt x="157" y="70"/>
                  </a:lnTo>
                  <a:lnTo>
                    <a:pt x="140" y="24"/>
                  </a:lnTo>
                  <a:close/>
                </a:path>
              </a:pathLst>
            </a:cu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7" name="Freeform 46">
              <a:extLst>
                <a:ext uri="{FF2B5EF4-FFF2-40B4-BE49-F238E27FC236}">
                  <a16:creationId xmlns:a16="http://schemas.microsoft.com/office/drawing/2014/main" id="{B7D53D82-0704-8941-B317-8C46EA9748B4}"/>
                </a:ext>
              </a:extLst>
            </p:cNvPr>
            <p:cNvSpPr>
              <a:spLocks/>
            </p:cNvSpPr>
            <p:nvPr/>
          </p:nvSpPr>
          <p:spPr bwMode="auto">
            <a:xfrm>
              <a:off x="1417638" y="3797300"/>
              <a:ext cx="198437" cy="427038"/>
            </a:xfrm>
            <a:custGeom>
              <a:avLst/>
              <a:gdLst>
                <a:gd name="T0" fmla="*/ 105938 w 251"/>
                <a:gd name="T1" fmla="*/ 0 h 537"/>
                <a:gd name="T2" fmla="*/ 105148 w 251"/>
                <a:gd name="T3" fmla="*/ 795 h 537"/>
                <a:gd name="T4" fmla="*/ 104357 w 251"/>
                <a:gd name="T5" fmla="*/ 3976 h 537"/>
                <a:gd name="T6" fmla="*/ 103567 w 251"/>
                <a:gd name="T7" fmla="*/ 8748 h 537"/>
                <a:gd name="T8" fmla="*/ 101986 w 251"/>
                <a:gd name="T9" fmla="*/ 15905 h 537"/>
                <a:gd name="T10" fmla="*/ 100404 w 251"/>
                <a:gd name="T11" fmla="*/ 24652 h 537"/>
                <a:gd name="T12" fmla="*/ 98033 w 251"/>
                <a:gd name="T13" fmla="*/ 34195 h 537"/>
                <a:gd name="T14" fmla="*/ 95661 w 251"/>
                <a:gd name="T15" fmla="*/ 45328 h 537"/>
                <a:gd name="T16" fmla="*/ 94080 w 251"/>
                <a:gd name="T17" fmla="*/ 58052 h 537"/>
                <a:gd name="T18" fmla="*/ 90917 w 251"/>
                <a:gd name="T19" fmla="*/ 70775 h 537"/>
                <a:gd name="T20" fmla="*/ 87755 w 251"/>
                <a:gd name="T21" fmla="*/ 85090 h 537"/>
                <a:gd name="T22" fmla="*/ 85383 w 251"/>
                <a:gd name="T23" fmla="*/ 100199 h 537"/>
                <a:gd name="T24" fmla="*/ 82221 w 251"/>
                <a:gd name="T25" fmla="*/ 116899 h 537"/>
                <a:gd name="T26" fmla="*/ 79849 w 251"/>
                <a:gd name="T27" fmla="*/ 133598 h 537"/>
                <a:gd name="T28" fmla="*/ 77477 w 251"/>
                <a:gd name="T29" fmla="*/ 150298 h 537"/>
                <a:gd name="T30" fmla="*/ 74315 w 251"/>
                <a:gd name="T31" fmla="*/ 166998 h 537"/>
                <a:gd name="T32" fmla="*/ 71943 w 251"/>
                <a:gd name="T33" fmla="*/ 183698 h 537"/>
                <a:gd name="T34" fmla="*/ 68781 w 251"/>
                <a:gd name="T35" fmla="*/ 200398 h 537"/>
                <a:gd name="T36" fmla="*/ 65619 w 251"/>
                <a:gd name="T37" fmla="*/ 218688 h 537"/>
                <a:gd name="T38" fmla="*/ 60875 w 251"/>
                <a:gd name="T39" fmla="*/ 236183 h 537"/>
                <a:gd name="T40" fmla="*/ 56922 w 251"/>
                <a:gd name="T41" fmla="*/ 254473 h 537"/>
                <a:gd name="T42" fmla="*/ 52179 w 251"/>
                <a:gd name="T43" fmla="*/ 271968 h 537"/>
                <a:gd name="T44" fmla="*/ 46645 w 251"/>
                <a:gd name="T45" fmla="*/ 289463 h 537"/>
                <a:gd name="T46" fmla="*/ 41901 w 251"/>
                <a:gd name="T47" fmla="*/ 305368 h 537"/>
                <a:gd name="T48" fmla="*/ 37158 w 251"/>
                <a:gd name="T49" fmla="*/ 322068 h 537"/>
                <a:gd name="T50" fmla="*/ 31623 w 251"/>
                <a:gd name="T51" fmla="*/ 336382 h 537"/>
                <a:gd name="T52" fmla="*/ 26880 w 251"/>
                <a:gd name="T53" fmla="*/ 349901 h 537"/>
                <a:gd name="T54" fmla="*/ 22136 w 251"/>
                <a:gd name="T55" fmla="*/ 361829 h 537"/>
                <a:gd name="T56" fmla="*/ 18974 w 251"/>
                <a:gd name="T57" fmla="*/ 372167 h 537"/>
                <a:gd name="T58" fmla="*/ 15812 w 251"/>
                <a:gd name="T59" fmla="*/ 380119 h 537"/>
                <a:gd name="T60" fmla="*/ 13440 w 251"/>
                <a:gd name="T61" fmla="*/ 386481 h 537"/>
                <a:gd name="T62" fmla="*/ 11859 w 251"/>
                <a:gd name="T63" fmla="*/ 390457 h 537"/>
                <a:gd name="T64" fmla="*/ 11859 w 251"/>
                <a:gd name="T65" fmla="*/ 392048 h 537"/>
                <a:gd name="T66" fmla="*/ 0 w 251"/>
                <a:gd name="T67" fmla="*/ 427038 h 537"/>
                <a:gd name="T68" fmla="*/ 39529 w 251"/>
                <a:gd name="T69" fmla="*/ 406362 h 537"/>
                <a:gd name="T70" fmla="*/ 113054 w 251"/>
                <a:gd name="T71" fmla="*/ 209940 h 537"/>
                <a:gd name="T72" fmla="*/ 169185 w 251"/>
                <a:gd name="T73" fmla="*/ 140756 h 537"/>
                <a:gd name="T74" fmla="*/ 198437 w 251"/>
                <a:gd name="T75" fmla="*/ 11928 h 537"/>
                <a:gd name="T76" fmla="*/ 105938 w 251"/>
                <a:gd name="T77" fmla="*/ 0 h 537"/>
                <a:gd name="T78" fmla="*/ 105938 w 251"/>
                <a:gd name="T79" fmla="*/ 0 h 5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1" h="537">
                  <a:moveTo>
                    <a:pt x="134" y="0"/>
                  </a:moveTo>
                  <a:lnTo>
                    <a:pt x="133" y="1"/>
                  </a:lnTo>
                  <a:lnTo>
                    <a:pt x="132" y="5"/>
                  </a:lnTo>
                  <a:lnTo>
                    <a:pt x="131" y="11"/>
                  </a:lnTo>
                  <a:lnTo>
                    <a:pt x="129" y="20"/>
                  </a:lnTo>
                  <a:lnTo>
                    <a:pt x="127" y="31"/>
                  </a:lnTo>
                  <a:lnTo>
                    <a:pt x="124" y="43"/>
                  </a:lnTo>
                  <a:lnTo>
                    <a:pt x="121" y="57"/>
                  </a:lnTo>
                  <a:lnTo>
                    <a:pt x="119" y="73"/>
                  </a:lnTo>
                  <a:lnTo>
                    <a:pt x="115" y="89"/>
                  </a:lnTo>
                  <a:lnTo>
                    <a:pt x="111" y="107"/>
                  </a:lnTo>
                  <a:lnTo>
                    <a:pt x="108" y="126"/>
                  </a:lnTo>
                  <a:lnTo>
                    <a:pt x="104" y="147"/>
                  </a:lnTo>
                  <a:lnTo>
                    <a:pt x="101" y="168"/>
                  </a:lnTo>
                  <a:lnTo>
                    <a:pt x="98" y="189"/>
                  </a:lnTo>
                  <a:lnTo>
                    <a:pt x="94" y="210"/>
                  </a:lnTo>
                  <a:lnTo>
                    <a:pt x="91" y="231"/>
                  </a:lnTo>
                  <a:lnTo>
                    <a:pt x="87" y="252"/>
                  </a:lnTo>
                  <a:lnTo>
                    <a:pt x="83" y="275"/>
                  </a:lnTo>
                  <a:lnTo>
                    <a:pt x="77" y="297"/>
                  </a:lnTo>
                  <a:lnTo>
                    <a:pt x="72" y="320"/>
                  </a:lnTo>
                  <a:lnTo>
                    <a:pt x="66" y="342"/>
                  </a:lnTo>
                  <a:lnTo>
                    <a:pt x="59" y="364"/>
                  </a:lnTo>
                  <a:lnTo>
                    <a:pt x="53" y="384"/>
                  </a:lnTo>
                  <a:lnTo>
                    <a:pt x="47" y="405"/>
                  </a:lnTo>
                  <a:lnTo>
                    <a:pt x="40" y="423"/>
                  </a:lnTo>
                  <a:lnTo>
                    <a:pt x="34" y="440"/>
                  </a:lnTo>
                  <a:lnTo>
                    <a:pt x="28" y="455"/>
                  </a:lnTo>
                  <a:lnTo>
                    <a:pt x="24" y="468"/>
                  </a:lnTo>
                  <a:lnTo>
                    <a:pt x="20" y="478"/>
                  </a:lnTo>
                  <a:lnTo>
                    <a:pt x="17" y="486"/>
                  </a:lnTo>
                  <a:lnTo>
                    <a:pt x="15" y="491"/>
                  </a:lnTo>
                  <a:lnTo>
                    <a:pt x="15" y="493"/>
                  </a:lnTo>
                  <a:lnTo>
                    <a:pt x="0" y="537"/>
                  </a:lnTo>
                  <a:lnTo>
                    <a:pt x="50" y="511"/>
                  </a:lnTo>
                  <a:lnTo>
                    <a:pt x="143" y="264"/>
                  </a:lnTo>
                  <a:lnTo>
                    <a:pt x="214" y="177"/>
                  </a:lnTo>
                  <a:lnTo>
                    <a:pt x="251" y="15"/>
                  </a:lnTo>
                  <a:lnTo>
                    <a:pt x="134" y="0"/>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8" name="Freeform 47">
              <a:extLst>
                <a:ext uri="{FF2B5EF4-FFF2-40B4-BE49-F238E27FC236}">
                  <a16:creationId xmlns:a16="http://schemas.microsoft.com/office/drawing/2014/main" id="{F05A49E6-C4E2-C842-B22F-8B461FB6EEA3}"/>
                </a:ext>
              </a:extLst>
            </p:cNvPr>
            <p:cNvSpPr>
              <a:spLocks/>
            </p:cNvSpPr>
            <p:nvPr/>
          </p:nvSpPr>
          <p:spPr bwMode="auto">
            <a:xfrm>
              <a:off x="1441450" y="3878263"/>
              <a:ext cx="177800" cy="320675"/>
            </a:xfrm>
            <a:custGeom>
              <a:avLst/>
              <a:gdLst>
                <a:gd name="T0" fmla="*/ 145544 w 226"/>
                <a:gd name="T1" fmla="*/ 8710 h 405"/>
                <a:gd name="T2" fmla="*/ 144758 w 226"/>
                <a:gd name="T3" fmla="*/ 9501 h 405"/>
                <a:gd name="T4" fmla="*/ 143971 w 226"/>
                <a:gd name="T5" fmla="*/ 11877 h 405"/>
                <a:gd name="T6" fmla="*/ 142397 w 226"/>
                <a:gd name="T7" fmla="*/ 15836 h 405"/>
                <a:gd name="T8" fmla="*/ 140824 w 226"/>
                <a:gd name="T9" fmla="*/ 20587 h 405"/>
                <a:gd name="T10" fmla="*/ 138464 w 226"/>
                <a:gd name="T11" fmla="*/ 26129 h 405"/>
                <a:gd name="T12" fmla="*/ 135317 w 226"/>
                <a:gd name="T13" fmla="*/ 33255 h 405"/>
                <a:gd name="T14" fmla="*/ 132170 w 226"/>
                <a:gd name="T15" fmla="*/ 41173 h 405"/>
                <a:gd name="T16" fmla="*/ 129023 w 226"/>
                <a:gd name="T17" fmla="*/ 49883 h 405"/>
                <a:gd name="T18" fmla="*/ 124303 w 226"/>
                <a:gd name="T19" fmla="*/ 57009 h 405"/>
                <a:gd name="T20" fmla="*/ 119582 w 226"/>
                <a:gd name="T21" fmla="*/ 64927 h 405"/>
                <a:gd name="T22" fmla="*/ 114075 w 226"/>
                <a:gd name="T23" fmla="*/ 72845 h 405"/>
                <a:gd name="T24" fmla="*/ 109355 w 226"/>
                <a:gd name="T25" fmla="*/ 79971 h 405"/>
                <a:gd name="T26" fmla="*/ 103848 w 226"/>
                <a:gd name="T27" fmla="*/ 86305 h 405"/>
                <a:gd name="T28" fmla="*/ 97554 w 226"/>
                <a:gd name="T29" fmla="*/ 91848 h 405"/>
                <a:gd name="T30" fmla="*/ 90473 w 226"/>
                <a:gd name="T31" fmla="*/ 96598 h 405"/>
                <a:gd name="T32" fmla="*/ 84180 w 226"/>
                <a:gd name="T33" fmla="*/ 99766 h 405"/>
                <a:gd name="T34" fmla="*/ 83393 w 226"/>
                <a:gd name="T35" fmla="*/ 102141 h 405"/>
                <a:gd name="T36" fmla="*/ 81033 w 226"/>
                <a:gd name="T37" fmla="*/ 108475 h 405"/>
                <a:gd name="T38" fmla="*/ 77886 w 226"/>
                <a:gd name="T39" fmla="*/ 117977 h 405"/>
                <a:gd name="T40" fmla="*/ 73952 w 226"/>
                <a:gd name="T41" fmla="*/ 130645 h 405"/>
                <a:gd name="T42" fmla="*/ 68445 w 226"/>
                <a:gd name="T43" fmla="*/ 144898 h 405"/>
                <a:gd name="T44" fmla="*/ 63725 w 226"/>
                <a:gd name="T45" fmla="*/ 163109 h 405"/>
                <a:gd name="T46" fmla="*/ 57431 w 226"/>
                <a:gd name="T47" fmla="*/ 181320 h 405"/>
                <a:gd name="T48" fmla="*/ 51137 w 226"/>
                <a:gd name="T49" fmla="*/ 201115 h 405"/>
                <a:gd name="T50" fmla="*/ 44057 w 226"/>
                <a:gd name="T51" fmla="*/ 220118 h 405"/>
                <a:gd name="T52" fmla="*/ 36976 w 226"/>
                <a:gd name="T53" fmla="*/ 239912 h 405"/>
                <a:gd name="T54" fmla="*/ 29896 w 226"/>
                <a:gd name="T55" fmla="*/ 258124 h 405"/>
                <a:gd name="T56" fmla="*/ 22815 w 226"/>
                <a:gd name="T57" fmla="*/ 275543 h 405"/>
                <a:gd name="T58" fmla="*/ 16521 w 226"/>
                <a:gd name="T59" fmla="*/ 290587 h 405"/>
                <a:gd name="T60" fmla="*/ 10227 w 226"/>
                <a:gd name="T61" fmla="*/ 304047 h 405"/>
                <a:gd name="T62" fmla="*/ 4720 w 226"/>
                <a:gd name="T63" fmla="*/ 313549 h 405"/>
                <a:gd name="T64" fmla="*/ 0 w 226"/>
                <a:gd name="T65" fmla="*/ 320675 h 405"/>
                <a:gd name="T66" fmla="*/ 41696 w 226"/>
                <a:gd name="T67" fmla="*/ 305631 h 405"/>
                <a:gd name="T68" fmla="*/ 46417 w 226"/>
                <a:gd name="T69" fmla="*/ 274751 h 405"/>
                <a:gd name="T70" fmla="*/ 98341 w 226"/>
                <a:gd name="T71" fmla="*/ 146481 h 405"/>
                <a:gd name="T72" fmla="*/ 99127 w 226"/>
                <a:gd name="T73" fmla="*/ 145689 h 405"/>
                <a:gd name="T74" fmla="*/ 101488 w 226"/>
                <a:gd name="T75" fmla="*/ 144106 h 405"/>
                <a:gd name="T76" fmla="*/ 104635 w 226"/>
                <a:gd name="T77" fmla="*/ 140147 h 405"/>
                <a:gd name="T78" fmla="*/ 109355 w 226"/>
                <a:gd name="T79" fmla="*/ 135396 h 405"/>
                <a:gd name="T80" fmla="*/ 114075 w 226"/>
                <a:gd name="T81" fmla="*/ 129854 h 405"/>
                <a:gd name="T82" fmla="*/ 119582 w 226"/>
                <a:gd name="T83" fmla="*/ 122727 h 405"/>
                <a:gd name="T84" fmla="*/ 126663 w 226"/>
                <a:gd name="T85" fmla="*/ 114810 h 405"/>
                <a:gd name="T86" fmla="*/ 132957 w 226"/>
                <a:gd name="T87" fmla="*/ 106100 h 405"/>
                <a:gd name="T88" fmla="*/ 140824 w 226"/>
                <a:gd name="T89" fmla="*/ 95807 h 405"/>
                <a:gd name="T90" fmla="*/ 147118 w 226"/>
                <a:gd name="T91" fmla="*/ 85513 h 405"/>
                <a:gd name="T92" fmla="*/ 153412 w 226"/>
                <a:gd name="T93" fmla="*/ 72845 h 405"/>
                <a:gd name="T94" fmla="*/ 159705 w 226"/>
                <a:gd name="T95" fmla="*/ 60176 h 405"/>
                <a:gd name="T96" fmla="*/ 165212 w 226"/>
                <a:gd name="T97" fmla="*/ 46716 h 405"/>
                <a:gd name="T98" fmla="*/ 170719 w 226"/>
                <a:gd name="T99" fmla="*/ 30880 h 405"/>
                <a:gd name="T100" fmla="*/ 174653 w 226"/>
                <a:gd name="T101" fmla="*/ 15836 h 405"/>
                <a:gd name="T102" fmla="*/ 177800 w 226"/>
                <a:gd name="T103" fmla="*/ 0 h 405"/>
                <a:gd name="T104" fmla="*/ 145544 w 226"/>
                <a:gd name="T105" fmla="*/ 8710 h 405"/>
                <a:gd name="T106" fmla="*/ 145544 w 226"/>
                <a:gd name="T107" fmla="*/ 8710 h 4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6" h="405">
                  <a:moveTo>
                    <a:pt x="185" y="11"/>
                  </a:moveTo>
                  <a:lnTo>
                    <a:pt x="184" y="12"/>
                  </a:lnTo>
                  <a:lnTo>
                    <a:pt x="183" y="15"/>
                  </a:lnTo>
                  <a:lnTo>
                    <a:pt x="181" y="20"/>
                  </a:lnTo>
                  <a:lnTo>
                    <a:pt x="179" y="26"/>
                  </a:lnTo>
                  <a:lnTo>
                    <a:pt x="176" y="33"/>
                  </a:lnTo>
                  <a:lnTo>
                    <a:pt x="172" y="42"/>
                  </a:lnTo>
                  <a:lnTo>
                    <a:pt x="168" y="52"/>
                  </a:lnTo>
                  <a:lnTo>
                    <a:pt x="164" y="63"/>
                  </a:lnTo>
                  <a:lnTo>
                    <a:pt x="158" y="72"/>
                  </a:lnTo>
                  <a:lnTo>
                    <a:pt x="152" y="82"/>
                  </a:lnTo>
                  <a:lnTo>
                    <a:pt x="145" y="92"/>
                  </a:lnTo>
                  <a:lnTo>
                    <a:pt x="139" y="101"/>
                  </a:lnTo>
                  <a:lnTo>
                    <a:pt x="132" y="109"/>
                  </a:lnTo>
                  <a:lnTo>
                    <a:pt x="124" y="116"/>
                  </a:lnTo>
                  <a:lnTo>
                    <a:pt x="115" y="122"/>
                  </a:lnTo>
                  <a:lnTo>
                    <a:pt x="107" y="126"/>
                  </a:lnTo>
                  <a:lnTo>
                    <a:pt x="106" y="129"/>
                  </a:lnTo>
                  <a:lnTo>
                    <a:pt x="103" y="137"/>
                  </a:lnTo>
                  <a:lnTo>
                    <a:pt x="99" y="149"/>
                  </a:lnTo>
                  <a:lnTo>
                    <a:pt x="94" y="165"/>
                  </a:lnTo>
                  <a:lnTo>
                    <a:pt x="87" y="183"/>
                  </a:lnTo>
                  <a:lnTo>
                    <a:pt x="81" y="206"/>
                  </a:lnTo>
                  <a:lnTo>
                    <a:pt x="73" y="229"/>
                  </a:lnTo>
                  <a:lnTo>
                    <a:pt x="65" y="254"/>
                  </a:lnTo>
                  <a:lnTo>
                    <a:pt x="56" y="278"/>
                  </a:lnTo>
                  <a:lnTo>
                    <a:pt x="47" y="303"/>
                  </a:lnTo>
                  <a:lnTo>
                    <a:pt x="38" y="326"/>
                  </a:lnTo>
                  <a:lnTo>
                    <a:pt x="29" y="348"/>
                  </a:lnTo>
                  <a:lnTo>
                    <a:pt x="21" y="367"/>
                  </a:lnTo>
                  <a:lnTo>
                    <a:pt x="13" y="384"/>
                  </a:lnTo>
                  <a:lnTo>
                    <a:pt x="6" y="396"/>
                  </a:lnTo>
                  <a:lnTo>
                    <a:pt x="0" y="405"/>
                  </a:lnTo>
                  <a:lnTo>
                    <a:pt x="53" y="386"/>
                  </a:lnTo>
                  <a:lnTo>
                    <a:pt x="59" y="347"/>
                  </a:lnTo>
                  <a:lnTo>
                    <a:pt x="125" y="185"/>
                  </a:lnTo>
                  <a:lnTo>
                    <a:pt x="126" y="184"/>
                  </a:lnTo>
                  <a:lnTo>
                    <a:pt x="129" y="182"/>
                  </a:lnTo>
                  <a:lnTo>
                    <a:pt x="133" y="177"/>
                  </a:lnTo>
                  <a:lnTo>
                    <a:pt x="139" y="171"/>
                  </a:lnTo>
                  <a:lnTo>
                    <a:pt x="145" y="164"/>
                  </a:lnTo>
                  <a:lnTo>
                    <a:pt x="152" y="155"/>
                  </a:lnTo>
                  <a:lnTo>
                    <a:pt x="161" y="145"/>
                  </a:lnTo>
                  <a:lnTo>
                    <a:pt x="169" y="134"/>
                  </a:lnTo>
                  <a:lnTo>
                    <a:pt x="179" y="121"/>
                  </a:lnTo>
                  <a:lnTo>
                    <a:pt x="187" y="108"/>
                  </a:lnTo>
                  <a:lnTo>
                    <a:pt x="195" y="92"/>
                  </a:lnTo>
                  <a:lnTo>
                    <a:pt x="203" y="76"/>
                  </a:lnTo>
                  <a:lnTo>
                    <a:pt x="210" y="59"/>
                  </a:lnTo>
                  <a:lnTo>
                    <a:pt x="217" y="39"/>
                  </a:lnTo>
                  <a:lnTo>
                    <a:pt x="222" y="20"/>
                  </a:lnTo>
                  <a:lnTo>
                    <a:pt x="226" y="0"/>
                  </a:lnTo>
                  <a:lnTo>
                    <a:pt x="185" y="11"/>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9" name="Freeform 48">
              <a:extLst>
                <a:ext uri="{FF2B5EF4-FFF2-40B4-BE49-F238E27FC236}">
                  <a16:creationId xmlns:a16="http://schemas.microsoft.com/office/drawing/2014/main" id="{0D078964-ACA3-834B-AAB4-911127BD0AB3}"/>
                </a:ext>
              </a:extLst>
            </p:cNvPr>
            <p:cNvSpPr>
              <a:spLocks/>
            </p:cNvSpPr>
            <p:nvPr/>
          </p:nvSpPr>
          <p:spPr bwMode="auto">
            <a:xfrm>
              <a:off x="1736725" y="3883025"/>
              <a:ext cx="115888" cy="319088"/>
            </a:xfrm>
            <a:custGeom>
              <a:avLst/>
              <a:gdLst>
                <a:gd name="T0" fmla="*/ 102207 w 144"/>
                <a:gd name="T1" fmla="*/ 239118 h 403"/>
                <a:gd name="T2" fmla="*/ 98988 w 144"/>
                <a:gd name="T3" fmla="*/ 140145 h 403"/>
                <a:gd name="T4" fmla="*/ 98988 w 144"/>
                <a:gd name="T5" fmla="*/ 138562 h 403"/>
                <a:gd name="T6" fmla="*/ 98988 w 144"/>
                <a:gd name="T7" fmla="*/ 134603 h 403"/>
                <a:gd name="T8" fmla="*/ 98988 w 144"/>
                <a:gd name="T9" fmla="*/ 128269 h 403"/>
                <a:gd name="T10" fmla="*/ 99792 w 144"/>
                <a:gd name="T11" fmla="*/ 121143 h 403"/>
                <a:gd name="T12" fmla="*/ 99792 w 144"/>
                <a:gd name="T13" fmla="*/ 111641 h 403"/>
                <a:gd name="T14" fmla="*/ 100597 w 144"/>
                <a:gd name="T15" fmla="*/ 102140 h 403"/>
                <a:gd name="T16" fmla="*/ 100597 w 144"/>
                <a:gd name="T17" fmla="*/ 91055 h 403"/>
                <a:gd name="T18" fmla="*/ 100597 w 144"/>
                <a:gd name="T19" fmla="*/ 79970 h 403"/>
                <a:gd name="T20" fmla="*/ 98988 w 144"/>
                <a:gd name="T21" fmla="*/ 68093 h 403"/>
                <a:gd name="T22" fmla="*/ 98183 w 144"/>
                <a:gd name="T23" fmla="*/ 56216 h 403"/>
                <a:gd name="T24" fmla="*/ 96573 w 144"/>
                <a:gd name="T25" fmla="*/ 43548 h 403"/>
                <a:gd name="T26" fmla="*/ 94159 w 144"/>
                <a:gd name="T27" fmla="*/ 32463 h 403"/>
                <a:gd name="T28" fmla="*/ 90135 w 144"/>
                <a:gd name="T29" fmla="*/ 22170 h 403"/>
                <a:gd name="T30" fmla="*/ 86916 w 144"/>
                <a:gd name="T31" fmla="*/ 13460 h 403"/>
                <a:gd name="T32" fmla="*/ 81283 w 144"/>
                <a:gd name="T33" fmla="*/ 6334 h 403"/>
                <a:gd name="T34" fmla="*/ 75649 w 144"/>
                <a:gd name="T35" fmla="*/ 1584 h 403"/>
                <a:gd name="T36" fmla="*/ 73235 w 144"/>
                <a:gd name="T37" fmla="*/ 792 h 403"/>
                <a:gd name="T38" fmla="*/ 70820 w 144"/>
                <a:gd name="T39" fmla="*/ 0 h 403"/>
                <a:gd name="T40" fmla="*/ 66797 w 144"/>
                <a:gd name="T41" fmla="*/ 0 h 403"/>
                <a:gd name="T42" fmla="*/ 61968 w 144"/>
                <a:gd name="T43" fmla="*/ 0 h 403"/>
                <a:gd name="T44" fmla="*/ 55530 w 144"/>
                <a:gd name="T45" fmla="*/ 0 h 403"/>
                <a:gd name="T46" fmla="*/ 49091 w 144"/>
                <a:gd name="T47" fmla="*/ 0 h 403"/>
                <a:gd name="T48" fmla="*/ 42653 w 144"/>
                <a:gd name="T49" fmla="*/ 792 h 403"/>
                <a:gd name="T50" fmla="*/ 36215 w 144"/>
                <a:gd name="T51" fmla="*/ 792 h 403"/>
                <a:gd name="T52" fmla="*/ 28972 w 144"/>
                <a:gd name="T53" fmla="*/ 792 h 403"/>
                <a:gd name="T54" fmla="*/ 22534 w 144"/>
                <a:gd name="T55" fmla="*/ 1584 h 403"/>
                <a:gd name="T56" fmla="*/ 16096 w 144"/>
                <a:gd name="T57" fmla="*/ 2375 h 403"/>
                <a:gd name="T58" fmla="*/ 10462 w 144"/>
                <a:gd name="T59" fmla="*/ 2375 h 403"/>
                <a:gd name="T60" fmla="*/ 5633 w 144"/>
                <a:gd name="T61" fmla="*/ 3167 h 403"/>
                <a:gd name="T62" fmla="*/ 2414 w 144"/>
                <a:gd name="T63" fmla="*/ 3167 h 403"/>
                <a:gd name="T64" fmla="*/ 0 w 144"/>
                <a:gd name="T65" fmla="*/ 3167 h 403"/>
                <a:gd name="T66" fmla="*/ 0 w 144"/>
                <a:gd name="T67" fmla="*/ 3959 h 403"/>
                <a:gd name="T68" fmla="*/ 76454 w 144"/>
                <a:gd name="T69" fmla="*/ 249411 h 403"/>
                <a:gd name="T70" fmla="*/ 98988 w 144"/>
                <a:gd name="T71" fmla="*/ 319088 h 403"/>
                <a:gd name="T72" fmla="*/ 115888 w 144"/>
                <a:gd name="T73" fmla="*/ 285041 h 403"/>
                <a:gd name="T74" fmla="*/ 102207 w 144"/>
                <a:gd name="T75" fmla="*/ 239118 h 403"/>
                <a:gd name="T76" fmla="*/ 102207 w 144"/>
                <a:gd name="T77" fmla="*/ 239118 h 40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4" h="403">
                  <a:moveTo>
                    <a:pt x="127" y="302"/>
                  </a:moveTo>
                  <a:lnTo>
                    <a:pt x="123" y="177"/>
                  </a:lnTo>
                  <a:lnTo>
                    <a:pt x="123" y="175"/>
                  </a:lnTo>
                  <a:lnTo>
                    <a:pt x="123" y="170"/>
                  </a:lnTo>
                  <a:lnTo>
                    <a:pt x="123" y="162"/>
                  </a:lnTo>
                  <a:lnTo>
                    <a:pt x="124" y="153"/>
                  </a:lnTo>
                  <a:lnTo>
                    <a:pt x="124" y="141"/>
                  </a:lnTo>
                  <a:lnTo>
                    <a:pt x="125" y="129"/>
                  </a:lnTo>
                  <a:lnTo>
                    <a:pt x="125" y="115"/>
                  </a:lnTo>
                  <a:lnTo>
                    <a:pt x="125" y="101"/>
                  </a:lnTo>
                  <a:lnTo>
                    <a:pt x="123" y="86"/>
                  </a:lnTo>
                  <a:lnTo>
                    <a:pt x="122" y="71"/>
                  </a:lnTo>
                  <a:lnTo>
                    <a:pt x="120" y="55"/>
                  </a:lnTo>
                  <a:lnTo>
                    <a:pt x="117" y="41"/>
                  </a:lnTo>
                  <a:lnTo>
                    <a:pt x="112" y="28"/>
                  </a:lnTo>
                  <a:lnTo>
                    <a:pt x="108" y="17"/>
                  </a:lnTo>
                  <a:lnTo>
                    <a:pt x="101" y="8"/>
                  </a:lnTo>
                  <a:lnTo>
                    <a:pt x="94" y="2"/>
                  </a:lnTo>
                  <a:lnTo>
                    <a:pt x="91" y="1"/>
                  </a:lnTo>
                  <a:lnTo>
                    <a:pt x="88" y="0"/>
                  </a:lnTo>
                  <a:lnTo>
                    <a:pt x="83" y="0"/>
                  </a:lnTo>
                  <a:lnTo>
                    <a:pt x="77" y="0"/>
                  </a:lnTo>
                  <a:lnTo>
                    <a:pt x="69" y="0"/>
                  </a:lnTo>
                  <a:lnTo>
                    <a:pt x="61" y="0"/>
                  </a:lnTo>
                  <a:lnTo>
                    <a:pt x="53" y="1"/>
                  </a:lnTo>
                  <a:lnTo>
                    <a:pt x="45" y="1"/>
                  </a:lnTo>
                  <a:lnTo>
                    <a:pt x="36" y="1"/>
                  </a:lnTo>
                  <a:lnTo>
                    <a:pt x="28" y="2"/>
                  </a:lnTo>
                  <a:lnTo>
                    <a:pt x="20" y="3"/>
                  </a:lnTo>
                  <a:lnTo>
                    <a:pt x="13" y="3"/>
                  </a:lnTo>
                  <a:lnTo>
                    <a:pt x="7" y="4"/>
                  </a:lnTo>
                  <a:lnTo>
                    <a:pt x="3" y="4"/>
                  </a:lnTo>
                  <a:lnTo>
                    <a:pt x="0" y="4"/>
                  </a:lnTo>
                  <a:lnTo>
                    <a:pt x="0" y="5"/>
                  </a:lnTo>
                  <a:lnTo>
                    <a:pt x="95" y="315"/>
                  </a:lnTo>
                  <a:lnTo>
                    <a:pt x="123" y="403"/>
                  </a:lnTo>
                  <a:lnTo>
                    <a:pt x="144" y="360"/>
                  </a:lnTo>
                  <a:lnTo>
                    <a:pt x="127" y="302"/>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0" name="Freeform 49">
              <a:extLst>
                <a:ext uri="{FF2B5EF4-FFF2-40B4-BE49-F238E27FC236}">
                  <a16:creationId xmlns:a16="http://schemas.microsoft.com/office/drawing/2014/main" id="{A0ECA607-0550-7740-8A2F-2DDB2876B23B}"/>
                </a:ext>
              </a:extLst>
            </p:cNvPr>
            <p:cNvSpPr>
              <a:spLocks/>
            </p:cNvSpPr>
            <p:nvPr/>
          </p:nvSpPr>
          <p:spPr bwMode="auto">
            <a:xfrm>
              <a:off x="1725613" y="3883025"/>
              <a:ext cx="109537" cy="307975"/>
            </a:xfrm>
            <a:custGeom>
              <a:avLst/>
              <a:gdLst>
                <a:gd name="T0" fmla="*/ 77555 w 137"/>
                <a:gd name="T1" fmla="*/ 251619 h 388"/>
                <a:gd name="T2" fmla="*/ 75956 w 137"/>
                <a:gd name="T3" fmla="*/ 248444 h 388"/>
                <a:gd name="T4" fmla="*/ 73558 w 137"/>
                <a:gd name="T5" fmla="*/ 242094 h 388"/>
                <a:gd name="T6" fmla="*/ 69560 w 137"/>
                <a:gd name="T7" fmla="*/ 232569 h 388"/>
                <a:gd name="T8" fmla="*/ 64763 w 137"/>
                <a:gd name="T9" fmla="*/ 219869 h 388"/>
                <a:gd name="T10" fmla="*/ 58366 w 137"/>
                <a:gd name="T11" fmla="*/ 203200 h 388"/>
                <a:gd name="T12" fmla="*/ 51970 w 137"/>
                <a:gd name="T13" fmla="*/ 185738 h 388"/>
                <a:gd name="T14" fmla="*/ 44774 w 137"/>
                <a:gd name="T15" fmla="*/ 165894 h 388"/>
                <a:gd name="T16" fmla="*/ 38378 w 137"/>
                <a:gd name="T17" fmla="*/ 145256 h 388"/>
                <a:gd name="T18" fmla="*/ 30383 w 137"/>
                <a:gd name="T19" fmla="*/ 124619 h 388"/>
                <a:gd name="T20" fmla="*/ 23986 w 137"/>
                <a:gd name="T21" fmla="*/ 103188 h 388"/>
                <a:gd name="T22" fmla="*/ 16790 w 137"/>
                <a:gd name="T23" fmla="*/ 81756 h 388"/>
                <a:gd name="T24" fmla="*/ 11194 w 137"/>
                <a:gd name="T25" fmla="*/ 62706 h 388"/>
                <a:gd name="T26" fmla="*/ 6396 w 137"/>
                <a:gd name="T27" fmla="*/ 43656 h 388"/>
                <a:gd name="T28" fmla="*/ 3198 w 137"/>
                <a:gd name="T29" fmla="*/ 26194 h 388"/>
                <a:gd name="T30" fmla="*/ 0 w 137"/>
                <a:gd name="T31" fmla="*/ 11906 h 388"/>
                <a:gd name="T32" fmla="*/ 0 w 137"/>
                <a:gd name="T33" fmla="*/ 0 h 388"/>
                <a:gd name="T34" fmla="*/ 51171 w 137"/>
                <a:gd name="T35" fmla="*/ 0 h 388"/>
                <a:gd name="T36" fmla="*/ 51171 w 137"/>
                <a:gd name="T37" fmla="*/ 2381 h 388"/>
                <a:gd name="T38" fmla="*/ 52770 w 137"/>
                <a:gd name="T39" fmla="*/ 8731 h 388"/>
                <a:gd name="T40" fmla="*/ 55168 w 137"/>
                <a:gd name="T41" fmla="*/ 19050 h 388"/>
                <a:gd name="T42" fmla="*/ 58366 w 137"/>
                <a:gd name="T43" fmla="*/ 32544 h 388"/>
                <a:gd name="T44" fmla="*/ 61565 w 137"/>
                <a:gd name="T45" fmla="*/ 49213 h 388"/>
                <a:gd name="T46" fmla="*/ 66362 w 137"/>
                <a:gd name="T47" fmla="*/ 68263 h 388"/>
                <a:gd name="T48" fmla="*/ 70360 w 137"/>
                <a:gd name="T49" fmla="*/ 89694 h 388"/>
                <a:gd name="T50" fmla="*/ 75157 w 137"/>
                <a:gd name="T51" fmla="*/ 112713 h 388"/>
                <a:gd name="T52" fmla="*/ 79954 w 137"/>
                <a:gd name="T53" fmla="*/ 135731 h 388"/>
                <a:gd name="T54" fmla="*/ 84751 w 137"/>
                <a:gd name="T55" fmla="*/ 161131 h 388"/>
                <a:gd name="T56" fmla="*/ 90348 w 137"/>
                <a:gd name="T57" fmla="*/ 187325 h 388"/>
                <a:gd name="T58" fmla="*/ 95145 w 137"/>
                <a:gd name="T59" fmla="*/ 213519 h 388"/>
                <a:gd name="T60" fmla="*/ 98343 w 137"/>
                <a:gd name="T61" fmla="*/ 238125 h 388"/>
                <a:gd name="T62" fmla="*/ 103141 w 137"/>
                <a:gd name="T63" fmla="*/ 262731 h 388"/>
                <a:gd name="T64" fmla="*/ 106339 w 137"/>
                <a:gd name="T65" fmla="*/ 285750 h 388"/>
                <a:gd name="T66" fmla="*/ 109537 w 137"/>
                <a:gd name="T67" fmla="*/ 307975 h 388"/>
                <a:gd name="T68" fmla="*/ 87150 w 137"/>
                <a:gd name="T69" fmla="*/ 293688 h 388"/>
                <a:gd name="T70" fmla="*/ 77555 w 137"/>
                <a:gd name="T71" fmla="*/ 251619 h 388"/>
                <a:gd name="T72" fmla="*/ 77555 w 137"/>
                <a:gd name="T73" fmla="*/ 251619 h 3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7" h="388">
                  <a:moveTo>
                    <a:pt x="97" y="317"/>
                  </a:moveTo>
                  <a:lnTo>
                    <a:pt x="95" y="313"/>
                  </a:lnTo>
                  <a:lnTo>
                    <a:pt x="92" y="305"/>
                  </a:lnTo>
                  <a:lnTo>
                    <a:pt x="87" y="293"/>
                  </a:lnTo>
                  <a:lnTo>
                    <a:pt x="81" y="277"/>
                  </a:lnTo>
                  <a:lnTo>
                    <a:pt x="73" y="256"/>
                  </a:lnTo>
                  <a:lnTo>
                    <a:pt x="65" y="234"/>
                  </a:lnTo>
                  <a:lnTo>
                    <a:pt x="56" y="209"/>
                  </a:lnTo>
                  <a:lnTo>
                    <a:pt x="48" y="183"/>
                  </a:lnTo>
                  <a:lnTo>
                    <a:pt x="38" y="157"/>
                  </a:lnTo>
                  <a:lnTo>
                    <a:pt x="30" y="130"/>
                  </a:lnTo>
                  <a:lnTo>
                    <a:pt x="21" y="103"/>
                  </a:lnTo>
                  <a:lnTo>
                    <a:pt x="14" y="79"/>
                  </a:lnTo>
                  <a:lnTo>
                    <a:pt x="8" y="55"/>
                  </a:lnTo>
                  <a:lnTo>
                    <a:pt x="4" y="33"/>
                  </a:lnTo>
                  <a:lnTo>
                    <a:pt x="0" y="15"/>
                  </a:lnTo>
                  <a:lnTo>
                    <a:pt x="0" y="0"/>
                  </a:lnTo>
                  <a:lnTo>
                    <a:pt x="64" y="0"/>
                  </a:lnTo>
                  <a:lnTo>
                    <a:pt x="64" y="3"/>
                  </a:lnTo>
                  <a:lnTo>
                    <a:pt x="66" y="11"/>
                  </a:lnTo>
                  <a:lnTo>
                    <a:pt x="69" y="24"/>
                  </a:lnTo>
                  <a:lnTo>
                    <a:pt x="73" y="41"/>
                  </a:lnTo>
                  <a:lnTo>
                    <a:pt x="77" y="62"/>
                  </a:lnTo>
                  <a:lnTo>
                    <a:pt x="83" y="86"/>
                  </a:lnTo>
                  <a:lnTo>
                    <a:pt x="88" y="113"/>
                  </a:lnTo>
                  <a:lnTo>
                    <a:pt x="94" y="142"/>
                  </a:lnTo>
                  <a:lnTo>
                    <a:pt x="100" y="171"/>
                  </a:lnTo>
                  <a:lnTo>
                    <a:pt x="106" y="203"/>
                  </a:lnTo>
                  <a:lnTo>
                    <a:pt x="113" y="236"/>
                  </a:lnTo>
                  <a:lnTo>
                    <a:pt x="119" y="269"/>
                  </a:lnTo>
                  <a:lnTo>
                    <a:pt x="123" y="300"/>
                  </a:lnTo>
                  <a:lnTo>
                    <a:pt x="129" y="331"/>
                  </a:lnTo>
                  <a:lnTo>
                    <a:pt x="133" y="360"/>
                  </a:lnTo>
                  <a:lnTo>
                    <a:pt x="137" y="388"/>
                  </a:lnTo>
                  <a:lnTo>
                    <a:pt x="109" y="370"/>
                  </a:lnTo>
                  <a:lnTo>
                    <a:pt x="97" y="317"/>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1" name="Freeform 50">
              <a:extLst>
                <a:ext uri="{FF2B5EF4-FFF2-40B4-BE49-F238E27FC236}">
                  <a16:creationId xmlns:a16="http://schemas.microsoft.com/office/drawing/2014/main" id="{E99EB7E6-11DD-6D43-B2BC-C899286C0765}"/>
                </a:ext>
              </a:extLst>
            </p:cNvPr>
            <p:cNvSpPr>
              <a:spLocks/>
            </p:cNvSpPr>
            <p:nvPr/>
          </p:nvSpPr>
          <p:spPr bwMode="auto">
            <a:xfrm>
              <a:off x="1466850" y="3384550"/>
              <a:ext cx="269875" cy="434975"/>
            </a:xfrm>
            <a:custGeom>
              <a:avLst/>
              <a:gdLst>
                <a:gd name="T0" fmla="*/ 131376 w 341"/>
                <a:gd name="T1" fmla="*/ 19844 h 548"/>
                <a:gd name="T2" fmla="*/ 0 w 341"/>
                <a:gd name="T3" fmla="*/ 415925 h 548"/>
                <a:gd name="T4" fmla="*/ 91805 w 341"/>
                <a:gd name="T5" fmla="*/ 434975 h 548"/>
                <a:gd name="T6" fmla="*/ 255629 w 341"/>
                <a:gd name="T7" fmla="*/ 311944 h 548"/>
                <a:gd name="T8" fmla="*/ 269875 w 341"/>
                <a:gd name="T9" fmla="*/ 28575 h 548"/>
                <a:gd name="T10" fmla="*/ 174113 w 341"/>
                <a:gd name="T11" fmla="*/ 0 h 548"/>
                <a:gd name="T12" fmla="*/ 131376 w 341"/>
                <a:gd name="T13" fmla="*/ 19844 h 548"/>
                <a:gd name="T14" fmla="*/ 131376 w 341"/>
                <a:gd name="T15" fmla="*/ 19844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1" h="548">
                  <a:moveTo>
                    <a:pt x="166" y="25"/>
                  </a:moveTo>
                  <a:lnTo>
                    <a:pt x="0" y="524"/>
                  </a:lnTo>
                  <a:lnTo>
                    <a:pt x="116" y="548"/>
                  </a:lnTo>
                  <a:lnTo>
                    <a:pt x="323" y="393"/>
                  </a:lnTo>
                  <a:lnTo>
                    <a:pt x="341" y="36"/>
                  </a:lnTo>
                  <a:lnTo>
                    <a:pt x="220" y="0"/>
                  </a:lnTo>
                  <a:lnTo>
                    <a:pt x="166" y="25"/>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2" name="Freeform 51">
              <a:extLst>
                <a:ext uri="{FF2B5EF4-FFF2-40B4-BE49-F238E27FC236}">
                  <a16:creationId xmlns:a16="http://schemas.microsoft.com/office/drawing/2014/main" id="{E849B301-1B80-EF41-9332-5E37779E2299}"/>
                </a:ext>
              </a:extLst>
            </p:cNvPr>
            <p:cNvSpPr>
              <a:spLocks/>
            </p:cNvSpPr>
            <p:nvPr/>
          </p:nvSpPr>
          <p:spPr bwMode="auto">
            <a:xfrm>
              <a:off x="1614488" y="3435350"/>
              <a:ext cx="277812" cy="396875"/>
            </a:xfrm>
            <a:custGeom>
              <a:avLst/>
              <a:gdLst>
                <a:gd name="T0" fmla="*/ 223837 w 350"/>
                <a:gd name="T1" fmla="*/ 20555 h 502"/>
                <a:gd name="T2" fmla="*/ 277812 w 350"/>
                <a:gd name="T3" fmla="*/ 396875 h 502"/>
                <a:gd name="T4" fmla="*/ 245268 w 350"/>
                <a:gd name="T5" fmla="*/ 396875 h 502"/>
                <a:gd name="T6" fmla="*/ 0 w 350"/>
                <a:gd name="T7" fmla="*/ 355764 h 502"/>
                <a:gd name="T8" fmla="*/ 62706 w 350"/>
                <a:gd name="T9" fmla="*/ 108311 h 502"/>
                <a:gd name="T10" fmla="*/ 195262 w 350"/>
                <a:gd name="T11" fmla="*/ 0 h 502"/>
                <a:gd name="T12" fmla="*/ 223837 w 350"/>
                <a:gd name="T13" fmla="*/ 20555 h 502"/>
                <a:gd name="T14" fmla="*/ 223837 w 350"/>
                <a:gd name="T15" fmla="*/ 20555 h 5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0" h="502">
                  <a:moveTo>
                    <a:pt x="282" y="26"/>
                  </a:moveTo>
                  <a:lnTo>
                    <a:pt x="350" y="502"/>
                  </a:lnTo>
                  <a:lnTo>
                    <a:pt x="309" y="502"/>
                  </a:lnTo>
                  <a:lnTo>
                    <a:pt x="0" y="450"/>
                  </a:lnTo>
                  <a:lnTo>
                    <a:pt x="79" y="137"/>
                  </a:lnTo>
                  <a:lnTo>
                    <a:pt x="246" y="0"/>
                  </a:lnTo>
                  <a:lnTo>
                    <a:pt x="282" y="26"/>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3" name="Freeform 52">
              <a:extLst>
                <a:ext uri="{FF2B5EF4-FFF2-40B4-BE49-F238E27FC236}">
                  <a16:creationId xmlns:a16="http://schemas.microsoft.com/office/drawing/2014/main" id="{746263D2-ECFA-4140-95DB-C71B1918905D}"/>
                </a:ext>
              </a:extLst>
            </p:cNvPr>
            <p:cNvSpPr>
              <a:spLocks/>
            </p:cNvSpPr>
            <p:nvPr/>
          </p:nvSpPr>
          <p:spPr bwMode="auto">
            <a:xfrm>
              <a:off x="1665288" y="3451225"/>
              <a:ext cx="207962" cy="381000"/>
            </a:xfrm>
            <a:custGeom>
              <a:avLst/>
              <a:gdLst>
                <a:gd name="T0" fmla="*/ 173961 w 263"/>
                <a:gd name="T1" fmla="*/ 3960 h 481"/>
                <a:gd name="T2" fmla="*/ 131261 w 263"/>
                <a:gd name="T3" fmla="*/ 116439 h 481"/>
                <a:gd name="T4" fmla="*/ 181077 w 263"/>
                <a:gd name="T5" fmla="*/ 139410 h 481"/>
                <a:gd name="T6" fmla="*/ 171588 w 263"/>
                <a:gd name="T7" fmla="*/ 198817 h 481"/>
                <a:gd name="T8" fmla="*/ 201636 w 263"/>
                <a:gd name="T9" fmla="*/ 214659 h 481"/>
                <a:gd name="T10" fmla="*/ 207962 w 263"/>
                <a:gd name="T11" fmla="*/ 248719 h 481"/>
                <a:gd name="T12" fmla="*/ 195310 w 263"/>
                <a:gd name="T13" fmla="*/ 381000 h 481"/>
                <a:gd name="T14" fmla="*/ 0 w 263"/>
                <a:gd name="T15" fmla="*/ 354861 h 481"/>
                <a:gd name="T16" fmla="*/ 18978 w 263"/>
                <a:gd name="T17" fmla="*/ 181391 h 481"/>
                <a:gd name="T18" fmla="*/ 128098 w 263"/>
                <a:gd name="T19" fmla="*/ 0 h 481"/>
                <a:gd name="T20" fmla="*/ 173961 w 263"/>
                <a:gd name="T21" fmla="*/ 3960 h 481"/>
                <a:gd name="T22" fmla="*/ 173961 w 263"/>
                <a:gd name="T23" fmla="*/ 3960 h 4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3" h="481">
                  <a:moveTo>
                    <a:pt x="220" y="5"/>
                  </a:moveTo>
                  <a:lnTo>
                    <a:pt x="166" y="147"/>
                  </a:lnTo>
                  <a:lnTo>
                    <a:pt x="229" y="176"/>
                  </a:lnTo>
                  <a:lnTo>
                    <a:pt x="217" y="251"/>
                  </a:lnTo>
                  <a:lnTo>
                    <a:pt x="255" y="271"/>
                  </a:lnTo>
                  <a:lnTo>
                    <a:pt x="263" y="314"/>
                  </a:lnTo>
                  <a:lnTo>
                    <a:pt x="247" y="481"/>
                  </a:lnTo>
                  <a:lnTo>
                    <a:pt x="0" y="448"/>
                  </a:lnTo>
                  <a:lnTo>
                    <a:pt x="24" y="229"/>
                  </a:lnTo>
                  <a:lnTo>
                    <a:pt x="162" y="0"/>
                  </a:lnTo>
                  <a:lnTo>
                    <a:pt x="220" y="5"/>
                  </a:lnTo>
                  <a:close/>
                </a:path>
              </a:pathLst>
            </a:custGeom>
            <a:solidFill>
              <a:srgbClr val="89964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4" name="Freeform 53">
              <a:extLst>
                <a:ext uri="{FF2B5EF4-FFF2-40B4-BE49-F238E27FC236}">
                  <a16:creationId xmlns:a16="http://schemas.microsoft.com/office/drawing/2014/main" id="{65C7E72D-EECB-6B47-8C11-D3739179A13C}"/>
                </a:ext>
              </a:extLst>
            </p:cNvPr>
            <p:cNvSpPr>
              <a:spLocks/>
            </p:cNvSpPr>
            <p:nvPr/>
          </p:nvSpPr>
          <p:spPr bwMode="auto">
            <a:xfrm>
              <a:off x="1527175" y="3562350"/>
              <a:ext cx="330200" cy="333375"/>
            </a:xfrm>
            <a:custGeom>
              <a:avLst/>
              <a:gdLst>
                <a:gd name="T0" fmla="*/ 117703 w 418"/>
                <a:gd name="T1" fmla="*/ 10343 h 419"/>
                <a:gd name="T2" fmla="*/ 79785 w 418"/>
                <a:gd name="T3" fmla="*/ 13526 h 419"/>
                <a:gd name="T4" fmla="*/ 75045 w 418"/>
                <a:gd name="T5" fmla="*/ 88317 h 419"/>
                <a:gd name="T6" fmla="*/ 18169 w 418"/>
                <a:gd name="T7" fmla="*/ 91499 h 419"/>
                <a:gd name="T8" fmla="*/ 0 w 418"/>
                <a:gd name="T9" fmla="*/ 330192 h 419"/>
                <a:gd name="T10" fmla="*/ 317561 w 418"/>
                <a:gd name="T11" fmla="*/ 333375 h 419"/>
                <a:gd name="T12" fmla="*/ 330200 w 418"/>
                <a:gd name="T13" fmla="*/ 105025 h 419"/>
                <a:gd name="T14" fmla="*/ 297022 w 418"/>
                <a:gd name="T15" fmla="*/ 104229 h 419"/>
                <a:gd name="T16" fmla="*/ 297812 w 418"/>
                <a:gd name="T17" fmla="*/ 31826 h 419"/>
                <a:gd name="T18" fmla="*/ 236986 w 418"/>
                <a:gd name="T19" fmla="*/ 19891 h 419"/>
                <a:gd name="T20" fmla="*/ 225136 w 418"/>
                <a:gd name="T21" fmla="*/ 55695 h 419"/>
                <a:gd name="T22" fmla="*/ 262264 w 418"/>
                <a:gd name="T23" fmla="*/ 58082 h 419"/>
                <a:gd name="T24" fmla="*/ 260684 w 418"/>
                <a:gd name="T25" fmla="*/ 105025 h 419"/>
                <a:gd name="T26" fmla="*/ 109013 w 418"/>
                <a:gd name="T27" fmla="*/ 97864 h 419"/>
                <a:gd name="T28" fmla="*/ 112173 w 418"/>
                <a:gd name="T29" fmla="*/ 52513 h 419"/>
                <a:gd name="T30" fmla="*/ 165890 w 418"/>
                <a:gd name="T31" fmla="*/ 63652 h 419"/>
                <a:gd name="T32" fmla="*/ 167470 w 418"/>
                <a:gd name="T33" fmla="*/ 0 h 419"/>
                <a:gd name="T34" fmla="*/ 117703 w 418"/>
                <a:gd name="T35" fmla="*/ 10343 h 419"/>
                <a:gd name="T36" fmla="*/ 117703 w 418"/>
                <a:gd name="T37" fmla="*/ 10343 h 4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8" h="419">
                  <a:moveTo>
                    <a:pt x="149" y="13"/>
                  </a:moveTo>
                  <a:lnTo>
                    <a:pt x="101" y="17"/>
                  </a:lnTo>
                  <a:lnTo>
                    <a:pt x="95" y="111"/>
                  </a:lnTo>
                  <a:lnTo>
                    <a:pt x="23" y="115"/>
                  </a:lnTo>
                  <a:lnTo>
                    <a:pt x="0" y="415"/>
                  </a:lnTo>
                  <a:lnTo>
                    <a:pt x="402" y="419"/>
                  </a:lnTo>
                  <a:lnTo>
                    <a:pt x="418" y="132"/>
                  </a:lnTo>
                  <a:lnTo>
                    <a:pt x="376" y="131"/>
                  </a:lnTo>
                  <a:lnTo>
                    <a:pt x="377" y="40"/>
                  </a:lnTo>
                  <a:lnTo>
                    <a:pt x="300" y="25"/>
                  </a:lnTo>
                  <a:lnTo>
                    <a:pt x="285" y="70"/>
                  </a:lnTo>
                  <a:lnTo>
                    <a:pt x="332" y="73"/>
                  </a:lnTo>
                  <a:lnTo>
                    <a:pt x="330" y="132"/>
                  </a:lnTo>
                  <a:lnTo>
                    <a:pt x="138" y="123"/>
                  </a:lnTo>
                  <a:lnTo>
                    <a:pt x="142" y="66"/>
                  </a:lnTo>
                  <a:lnTo>
                    <a:pt x="210" y="80"/>
                  </a:lnTo>
                  <a:lnTo>
                    <a:pt x="212" y="0"/>
                  </a:lnTo>
                  <a:lnTo>
                    <a:pt x="149" y="13"/>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5" name="Freeform 54">
              <a:extLst>
                <a:ext uri="{FF2B5EF4-FFF2-40B4-BE49-F238E27FC236}">
                  <a16:creationId xmlns:a16="http://schemas.microsoft.com/office/drawing/2014/main" id="{D4B16705-4AD4-FB40-BC58-B8DB2E8B0A7A}"/>
                </a:ext>
              </a:extLst>
            </p:cNvPr>
            <p:cNvSpPr>
              <a:spLocks/>
            </p:cNvSpPr>
            <p:nvPr/>
          </p:nvSpPr>
          <p:spPr bwMode="auto">
            <a:xfrm>
              <a:off x="1684338" y="3519488"/>
              <a:ext cx="95250" cy="128587"/>
            </a:xfrm>
            <a:custGeom>
              <a:avLst/>
              <a:gdLst>
                <a:gd name="T0" fmla="*/ 5465 w 122"/>
                <a:gd name="T1" fmla="*/ 128587 h 162"/>
                <a:gd name="T2" fmla="*/ 76512 w 122"/>
                <a:gd name="T3" fmla="*/ 118268 h 162"/>
                <a:gd name="T4" fmla="*/ 95250 w 122"/>
                <a:gd name="T5" fmla="*/ 53975 h 162"/>
                <a:gd name="T6" fmla="*/ 82758 w 122"/>
                <a:gd name="T7" fmla="*/ 0 h 162"/>
                <a:gd name="T8" fmla="*/ 15615 w 122"/>
                <a:gd name="T9" fmla="*/ 6350 h 162"/>
                <a:gd name="T10" fmla="*/ 0 w 122"/>
                <a:gd name="T11" fmla="*/ 93662 h 162"/>
                <a:gd name="T12" fmla="*/ 5465 w 122"/>
                <a:gd name="T13" fmla="*/ 128587 h 162"/>
                <a:gd name="T14" fmla="*/ 5465 w 122"/>
                <a:gd name="T15" fmla="*/ 128587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62">
                  <a:moveTo>
                    <a:pt x="7" y="162"/>
                  </a:moveTo>
                  <a:lnTo>
                    <a:pt x="98" y="149"/>
                  </a:lnTo>
                  <a:lnTo>
                    <a:pt x="122" y="68"/>
                  </a:lnTo>
                  <a:lnTo>
                    <a:pt x="106" y="0"/>
                  </a:lnTo>
                  <a:lnTo>
                    <a:pt x="20" y="8"/>
                  </a:lnTo>
                  <a:lnTo>
                    <a:pt x="0" y="118"/>
                  </a:lnTo>
                  <a:lnTo>
                    <a:pt x="7" y="162"/>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6" name="Freeform 55">
              <a:extLst>
                <a:ext uri="{FF2B5EF4-FFF2-40B4-BE49-F238E27FC236}">
                  <a16:creationId xmlns:a16="http://schemas.microsoft.com/office/drawing/2014/main" id="{E53BB279-FEFD-4B4F-B2B0-43A006290E81}"/>
                </a:ext>
              </a:extLst>
            </p:cNvPr>
            <p:cNvSpPr>
              <a:spLocks/>
            </p:cNvSpPr>
            <p:nvPr/>
          </p:nvSpPr>
          <p:spPr bwMode="auto">
            <a:xfrm>
              <a:off x="1644650" y="3498850"/>
              <a:ext cx="90488" cy="149225"/>
            </a:xfrm>
            <a:custGeom>
              <a:avLst/>
              <a:gdLst>
                <a:gd name="T0" fmla="*/ 43656 w 114"/>
                <a:gd name="T1" fmla="*/ 17556 h 187"/>
                <a:gd name="T2" fmla="*/ 4763 w 114"/>
                <a:gd name="T3" fmla="*/ 37506 h 187"/>
                <a:gd name="T4" fmla="*/ 0 w 114"/>
                <a:gd name="T5" fmla="*/ 73416 h 187"/>
                <a:gd name="T6" fmla="*/ 37306 w 114"/>
                <a:gd name="T7" fmla="*/ 78203 h 187"/>
                <a:gd name="T8" fmla="*/ 26194 w 114"/>
                <a:gd name="T9" fmla="*/ 127679 h 187"/>
                <a:gd name="T10" fmla="*/ 44450 w 114"/>
                <a:gd name="T11" fmla="*/ 149225 h 187"/>
                <a:gd name="T12" fmla="*/ 59532 w 114"/>
                <a:gd name="T13" fmla="*/ 68628 h 187"/>
                <a:gd name="T14" fmla="*/ 90488 w 114"/>
                <a:gd name="T15" fmla="*/ 0 h 187"/>
                <a:gd name="T16" fmla="*/ 43656 w 114"/>
                <a:gd name="T17" fmla="*/ 17556 h 187"/>
                <a:gd name="T18" fmla="*/ 43656 w 114"/>
                <a:gd name="T19" fmla="*/ 17556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87">
                  <a:moveTo>
                    <a:pt x="55" y="22"/>
                  </a:moveTo>
                  <a:lnTo>
                    <a:pt x="6" y="47"/>
                  </a:lnTo>
                  <a:lnTo>
                    <a:pt x="0" y="92"/>
                  </a:lnTo>
                  <a:lnTo>
                    <a:pt x="47" y="98"/>
                  </a:lnTo>
                  <a:lnTo>
                    <a:pt x="33" y="160"/>
                  </a:lnTo>
                  <a:lnTo>
                    <a:pt x="56" y="187"/>
                  </a:lnTo>
                  <a:lnTo>
                    <a:pt x="75" y="86"/>
                  </a:lnTo>
                  <a:lnTo>
                    <a:pt x="114" y="0"/>
                  </a:lnTo>
                  <a:lnTo>
                    <a:pt x="55" y="22"/>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 name="Freeform 56">
              <a:extLst>
                <a:ext uri="{FF2B5EF4-FFF2-40B4-BE49-F238E27FC236}">
                  <a16:creationId xmlns:a16="http://schemas.microsoft.com/office/drawing/2014/main" id="{59F518DA-03B4-9F43-B70F-773AE5B0B88E}"/>
                </a:ext>
              </a:extLst>
            </p:cNvPr>
            <p:cNvSpPr>
              <a:spLocks/>
            </p:cNvSpPr>
            <p:nvPr/>
          </p:nvSpPr>
          <p:spPr bwMode="auto">
            <a:xfrm>
              <a:off x="1590675" y="2874963"/>
              <a:ext cx="146050" cy="500062"/>
            </a:xfrm>
            <a:custGeom>
              <a:avLst/>
              <a:gdLst>
                <a:gd name="T0" fmla="*/ 127794 w 184"/>
                <a:gd name="T1" fmla="*/ 0 h 630"/>
                <a:gd name="T2" fmla="*/ 146050 w 184"/>
                <a:gd name="T3" fmla="*/ 33337 h 630"/>
                <a:gd name="T4" fmla="*/ 57944 w 184"/>
                <a:gd name="T5" fmla="*/ 500062 h 630"/>
                <a:gd name="T6" fmla="*/ 0 w 184"/>
                <a:gd name="T7" fmla="*/ 500062 h 630"/>
                <a:gd name="T8" fmla="*/ 26194 w 184"/>
                <a:gd name="T9" fmla="*/ 53181 h 630"/>
                <a:gd name="T10" fmla="*/ 51594 w 184"/>
                <a:gd name="T11" fmla="*/ 15875 h 630"/>
                <a:gd name="T12" fmla="*/ 127794 w 184"/>
                <a:gd name="T13" fmla="*/ 0 h 630"/>
                <a:gd name="T14" fmla="*/ 127794 w 184"/>
                <a:gd name="T15" fmla="*/ 0 h 6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 h="630">
                  <a:moveTo>
                    <a:pt x="161" y="0"/>
                  </a:moveTo>
                  <a:lnTo>
                    <a:pt x="184" y="42"/>
                  </a:lnTo>
                  <a:lnTo>
                    <a:pt x="73" y="630"/>
                  </a:lnTo>
                  <a:lnTo>
                    <a:pt x="0" y="630"/>
                  </a:lnTo>
                  <a:lnTo>
                    <a:pt x="33" y="67"/>
                  </a:lnTo>
                  <a:lnTo>
                    <a:pt x="65" y="20"/>
                  </a:lnTo>
                  <a:lnTo>
                    <a:pt x="161"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8" name="Freeform 57">
              <a:extLst>
                <a:ext uri="{FF2B5EF4-FFF2-40B4-BE49-F238E27FC236}">
                  <a16:creationId xmlns:a16="http://schemas.microsoft.com/office/drawing/2014/main" id="{01D13A95-3CBD-5145-9306-599BDD51FF68}"/>
                </a:ext>
              </a:extLst>
            </p:cNvPr>
            <p:cNvSpPr>
              <a:spLocks/>
            </p:cNvSpPr>
            <p:nvPr/>
          </p:nvSpPr>
          <p:spPr bwMode="auto">
            <a:xfrm>
              <a:off x="1590675" y="2946400"/>
              <a:ext cx="85725" cy="425450"/>
            </a:xfrm>
            <a:custGeom>
              <a:avLst/>
              <a:gdLst>
                <a:gd name="T0" fmla="*/ 85725 w 106"/>
                <a:gd name="T1" fmla="*/ 33338 h 536"/>
                <a:gd name="T2" fmla="*/ 67124 w 106"/>
                <a:gd name="T3" fmla="*/ 0 h 536"/>
                <a:gd name="T4" fmla="*/ 29114 w 106"/>
                <a:gd name="T5" fmla="*/ 26194 h 536"/>
                <a:gd name="T6" fmla="*/ 0 w 106"/>
                <a:gd name="T7" fmla="*/ 181769 h 536"/>
                <a:gd name="T8" fmla="*/ 7279 w 106"/>
                <a:gd name="T9" fmla="*/ 425450 h 536"/>
                <a:gd name="T10" fmla="*/ 29114 w 106"/>
                <a:gd name="T11" fmla="*/ 423863 h 536"/>
                <a:gd name="T12" fmla="*/ 28305 w 106"/>
                <a:gd name="T13" fmla="*/ 419894 h 536"/>
                <a:gd name="T14" fmla="*/ 28305 w 106"/>
                <a:gd name="T15" fmla="*/ 408781 h 536"/>
                <a:gd name="T16" fmla="*/ 28305 w 106"/>
                <a:gd name="T17" fmla="*/ 391319 h 536"/>
                <a:gd name="T18" fmla="*/ 28305 w 106"/>
                <a:gd name="T19" fmla="*/ 369094 h 536"/>
                <a:gd name="T20" fmla="*/ 28305 w 106"/>
                <a:gd name="T21" fmla="*/ 342900 h 536"/>
                <a:gd name="T22" fmla="*/ 28305 w 106"/>
                <a:gd name="T23" fmla="*/ 313531 h 536"/>
                <a:gd name="T24" fmla="*/ 29114 w 106"/>
                <a:gd name="T25" fmla="*/ 281781 h 536"/>
                <a:gd name="T26" fmla="*/ 30732 w 106"/>
                <a:gd name="T27" fmla="*/ 247650 h 536"/>
                <a:gd name="T28" fmla="*/ 30732 w 106"/>
                <a:gd name="T29" fmla="*/ 213519 h 536"/>
                <a:gd name="T30" fmla="*/ 32349 w 106"/>
                <a:gd name="T31" fmla="*/ 179388 h 536"/>
                <a:gd name="T32" fmla="*/ 33158 w 106"/>
                <a:gd name="T33" fmla="*/ 146844 h 536"/>
                <a:gd name="T34" fmla="*/ 35584 w 106"/>
                <a:gd name="T35" fmla="*/ 116681 h 536"/>
                <a:gd name="T36" fmla="*/ 37201 w 106"/>
                <a:gd name="T37" fmla="*/ 88900 h 536"/>
                <a:gd name="T38" fmla="*/ 40436 w 106"/>
                <a:gd name="T39" fmla="*/ 65881 h 536"/>
                <a:gd name="T40" fmla="*/ 43671 w 106"/>
                <a:gd name="T41" fmla="*/ 47625 h 536"/>
                <a:gd name="T42" fmla="*/ 47715 w 106"/>
                <a:gd name="T43" fmla="*/ 35719 h 536"/>
                <a:gd name="T44" fmla="*/ 62272 w 106"/>
                <a:gd name="T45" fmla="*/ 19844 h 536"/>
                <a:gd name="T46" fmla="*/ 85725 w 106"/>
                <a:gd name="T47" fmla="*/ 33338 h 536"/>
                <a:gd name="T48" fmla="*/ 85725 w 106"/>
                <a:gd name="T49" fmla="*/ 33338 h 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6" h="536">
                  <a:moveTo>
                    <a:pt x="106" y="42"/>
                  </a:moveTo>
                  <a:lnTo>
                    <a:pt x="83" y="0"/>
                  </a:lnTo>
                  <a:lnTo>
                    <a:pt x="36" y="33"/>
                  </a:lnTo>
                  <a:lnTo>
                    <a:pt x="0" y="229"/>
                  </a:lnTo>
                  <a:lnTo>
                    <a:pt x="9" y="536"/>
                  </a:lnTo>
                  <a:lnTo>
                    <a:pt x="36" y="534"/>
                  </a:lnTo>
                  <a:lnTo>
                    <a:pt x="35" y="529"/>
                  </a:lnTo>
                  <a:lnTo>
                    <a:pt x="35" y="515"/>
                  </a:lnTo>
                  <a:lnTo>
                    <a:pt x="35" y="493"/>
                  </a:lnTo>
                  <a:lnTo>
                    <a:pt x="35" y="465"/>
                  </a:lnTo>
                  <a:lnTo>
                    <a:pt x="35" y="432"/>
                  </a:lnTo>
                  <a:lnTo>
                    <a:pt x="35" y="395"/>
                  </a:lnTo>
                  <a:lnTo>
                    <a:pt x="36" y="355"/>
                  </a:lnTo>
                  <a:lnTo>
                    <a:pt x="38" y="312"/>
                  </a:lnTo>
                  <a:lnTo>
                    <a:pt x="38" y="269"/>
                  </a:lnTo>
                  <a:lnTo>
                    <a:pt x="40" y="226"/>
                  </a:lnTo>
                  <a:lnTo>
                    <a:pt x="41" y="185"/>
                  </a:lnTo>
                  <a:lnTo>
                    <a:pt x="44" y="147"/>
                  </a:lnTo>
                  <a:lnTo>
                    <a:pt x="46" y="112"/>
                  </a:lnTo>
                  <a:lnTo>
                    <a:pt x="50" y="83"/>
                  </a:lnTo>
                  <a:lnTo>
                    <a:pt x="54" y="60"/>
                  </a:lnTo>
                  <a:lnTo>
                    <a:pt x="59" y="45"/>
                  </a:lnTo>
                  <a:lnTo>
                    <a:pt x="77" y="25"/>
                  </a:lnTo>
                  <a:lnTo>
                    <a:pt x="106" y="42"/>
                  </a:lnTo>
                  <a:close/>
                </a:path>
              </a:pathLst>
            </a:custGeom>
            <a:solidFill>
              <a:srgbClr val="CCA6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9" name="Freeform 58">
              <a:extLst>
                <a:ext uri="{FF2B5EF4-FFF2-40B4-BE49-F238E27FC236}">
                  <a16:creationId xmlns:a16="http://schemas.microsoft.com/office/drawing/2014/main" id="{2051C3E5-57D8-624C-A288-673B79DE863C}"/>
                </a:ext>
              </a:extLst>
            </p:cNvPr>
            <p:cNvSpPr>
              <a:spLocks/>
            </p:cNvSpPr>
            <p:nvPr/>
          </p:nvSpPr>
          <p:spPr bwMode="auto">
            <a:xfrm>
              <a:off x="1651000" y="2974975"/>
              <a:ext cx="254000" cy="571500"/>
            </a:xfrm>
            <a:custGeom>
              <a:avLst/>
              <a:gdLst>
                <a:gd name="T0" fmla="*/ 254000 w 320"/>
                <a:gd name="T1" fmla="*/ 7154 h 719"/>
                <a:gd name="T2" fmla="*/ 242094 w 320"/>
                <a:gd name="T3" fmla="*/ 291711 h 719"/>
                <a:gd name="T4" fmla="*/ 195263 w 320"/>
                <a:gd name="T5" fmla="*/ 413324 h 719"/>
                <a:gd name="T6" fmla="*/ 208756 w 320"/>
                <a:gd name="T7" fmla="*/ 478502 h 719"/>
                <a:gd name="T8" fmla="*/ 159544 w 320"/>
                <a:gd name="T9" fmla="*/ 499168 h 719"/>
                <a:gd name="T10" fmla="*/ 134938 w 320"/>
                <a:gd name="T11" fmla="*/ 568321 h 719"/>
                <a:gd name="T12" fmla="*/ 88900 w 320"/>
                <a:gd name="T13" fmla="*/ 571500 h 719"/>
                <a:gd name="T14" fmla="*/ 60325 w 320"/>
                <a:gd name="T15" fmla="*/ 561167 h 719"/>
                <a:gd name="T16" fmla="*/ 42069 w 320"/>
                <a:gd name="T17" fmla="*/ 502348 h 719"/>
                <a:gd name="T18" fmla="*/ 22225 w 320"/>
                <a:gd name="T19" fmla="*/ 498373 h 719"/>
                <a:gd name="T20" fmla="*/ 0 w 320"/>
                <a:gd name="T21" fmla="*/ 440349 h 719"/>
                <a:gd name="T22" fmla="*/ 100013 w 320"/>
                <a:gd name="T23" fmla="*/ 0 h 719"/>
                <a:gd name="T24" fmla="*/ 254000 w 320"/>
                <a:gd name="T25" fmla="*/ 7154 h 719"/>
                <a:gd name="T26" fmla="*/ 254000 w 320"/>
                <a:gd name="T27" fmla="*/ 7154 h 7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0" h="719">
                  <a:moveTo>
                    <a:pt x="320" y="9"/>
                  </a:moveTo>
                  <a:lnTo>
                    <a:pt x="305" y="367"/>
                  </a:lnTo>
                  <a:lnTo>
                    <a:pt x="246" y="520"/>
                  </a:lnTo>
                  <a:lnTo>
                    <a:pt x="263" y="602"/>
                  </a:lnTo>
                  <a:lnTo>
                    <a:pt x="201" y="628"/>
                  </a:lnTo>
                  <a:lnTo>
                    <a:pt x="170" y="715"/>
                  </a:lnTo>
                  <a:lnTo>
                    <a:pt x="112" y="719"/>
                  </a:lnTo>
                  <a:lnTo>
                    <a:pt x="76" y="706"/>
                  </a:lnTo>
                  <a:lnTo>
                    <a:pt x="53" y="632"/>
                  </a:lnTo>
                  <a:lnTo>
                    <a:pt x="28" y="627"/>
                  </a:lnTo>
                  <a:lnTo>
                    <a:pt x="0" y="554"/>
                  </a:lnTo>
                  <a:lnTo>
                    <a:pt x="126" y="0"/>
                  </a:lnTo>
                  <a:lnTo>
                    <a:pt x="320" y="9"/>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0" name="Freeform 59">
              <a:extLst>
                <a:ext uri="{FF2B5EF4-FFF2-40B4-BE49-F238E27FC236}">
                  <a16:creationId xmlns:a16="http://schemas.microsoft.com/office/drawing/2014/main" id="{B106A886-9955-6C4E-8503-105C67CFC23D}"/>
                </a:ext>
              </a:extLst>
            </p:cNvPr>
            <p:cNvSpPr>
              <a:spLocks/>
            </p:cNvSpPr>
            <p:nvPr/>
          </p:nvSpPr>
          <p:spPr bwMode="auto">
            <a:xfrm>
              <a:off x="1346200" y="2971800"/>
              <a:ext cx="260350" cy="419100"/>
            </a:xfrm>
            <a:custGeom>
              <a:avLst/>
              <a:gdLst>
                <a:gd name="T0" fmla="*/ 0 w 327"/>
                <a:gd name="T1" fmla="*/ 313731 h 529"/>
                <a:gd name="T2" fmla="*/ 21497 w 327"/>
                <a:gd name="T3" fmla="*/ 350967 h 529"/>
                <a:gd name="T4" fmla="*/ 203821 w 327"/>
                <a:gd name="T5" fmla="*/ 273326 h 529"/>
                <a:gd name="T6" fmla="*/ 227707 w 327"/>
                <a:gd name="T7" fmla="*/ 247182 h 529"/>
                <a:gd name="T8" fmla="*/ 241242 w 327"/>
                <a:gd name="T9" fmla="*/ 419100 h 529"/>
                <a:gd name="T10" fmla="*/ 253184 w 327"/>
                <a:gd name="T11" fmla="*/ 419100 h 529"/>
                <a:gd name="T12" fmla="*/ 260350 w 327"/>
                <a:gd name="T13" fmla="*/ 383449 h 529"/>
                <a:gd name="T14" fmla="*/ 244426 w 327"/>
                <a:gd name="T15" fmla="*/ 0 h 529"/>
                <a:gd name="T16" fmla="*/ 225318 w 327"/>
                <a:gd name="T17" fmla="*/ 3961 h 529"/>
                <a:gd name="T18" fmla="*/ 147293 w 327"/>
                <a:gd name="T19" fmla="*/ 220245 h 529"/>
                <a:gd name="T20" fmla="*/ 22293 w 327"/>
                <a:gd name="T21" fmla="*/ 270157 h 529"/>
                <a:gd name="T22" fmla="*/ 0 w 327"/>
                <a:gd name="T23" fmla="*/ 313731 h 529"/>
                <a:gd name="T24" fmla="*/ 0 w 327"/>
                <a:gd name="T25" fmla="*/ 313731 h 5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7" h="529">
                  <a:moveTo>
                    <a:pt x="0" y="396"/>
                  </a:moveTo>
                  <a:lnTo>
                    <a:pt x="27" y="443"/>
                  </a:lnTo>
                  <a:lnTo>
                    <a:pt x="256" y="345"/>
                  </a:lnTo>
                  <a:lnTo>
                    <a:pt x="286" y="312"/>
                  </a:lnTo>
                  <a:lnTo>
                    <a:pt x="303" y="529"/>
                  </a:lnTo>
                  <a:lnTo>
                    <a:pt x="318" y="529"/>
                  </a:lnTo>
                  <a:lnTo>
                    <a:pt x="327" y="484"/>
                  </a:lnTo>
                  <a:lnTo>
                    <a:pt x="307" y="0"/>
                  </a:lnTo>
                  <a:lnTo>
                    <a:pt x="283" y="5"/>
                  </a:lnTo>
                  <a:lnTo>
                    <a:pt x="185" y="278"/>
                  </a:lnTo>
                  <a:lnTo>
                    <a:pt x="28" y="341"/>
                  </a:lnTo>
                  <a:lnTo>
                    <a:pt x="0" y="396"/>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1" name="Freeform 60">
              <a:extLst>
                <a:ext uri="{FF2B5EF4-FFF2-40B4-BE49-F238E27FC236}">
                  <a16:creationId xmlns:a16="http://schemas.microsoft.com/office/drawing/2014/main" id="{2E8984BF-B310-0146-9889-40E13F587D34}"/>
                </a:ext>
              </a:extLst>
            </p:cNvPr>
            <p:cNvSpPr>
              <a:spLocks/>
            </p:cNvSpPr>
            <p:nvPr/>
          </p:nvSpPr>
          <p:spPr bwMode="auto">
            <a:xfrm>
              <a:off x="1341438" y="2901950"/>
              <a:ext cx="293687" cy="461963"/>
            </a:xfrm>
            <a:custGeom>
              <a:avLst/>
              <a:gdLst>
                <a:gd name="T0" fmla="*/ 293687 w 371"/>
                <a:gd name="T1" fmla="*/ 0 h 583"/>
                <a:gd name="T2" fmla="*/ 215318 w 371"/>
                <a:gd name="T3" fmla="*/ 48336 h 583"/>
                <a:gd name="T4" fmla="*/ 125074 w 371"/>
                <a:gd name="T5" fmla="*/ 265450 h 583"/>
                <a:gd name="T6" fmla="*/ 0 w 371"/>
                <a:gd name="T7" fmla="*/ 324880 h 583"/>
                <a:gd name="T8" fmla="*/ 0 w 371"/>
                <a:gd name="T9" fmla="*/ 362122 h 583"/>
                <a:gd name="T10" fmla="*/ 5541 w 371"/>
                <a:gd name="T11" fmla="*/ 383516 h 583"/>
                <a:gd name="T12" fmla="*/ 178904 w 371"/>
                <a:gd name="T13" fmla="*/ 297938 h 583"/>
                <a:gd name="T14" fmla="*/ 242232 w 371"/>
                <a:gd name="T15" fmla="*/ 80824 h 583"/>
                <a:gd name="T16" fmla="*/ 242232 w 371"/>
                <a:gd name="T17" fmla="*/ 84786 h 583"/>
                <a:gd name="T18" fmla="*/ 242232 w 371"/>
                <a:gd name="T19" fmla="*/ 96672 h 583"/>
                <a:gd name="T20" fmla="*/ 242232 w 371"/>
                <a:gd name="T21" fmla="*/ 114104 h 583"/>
                <a:gd name="T22" fmla="*/ 243024 w 371"/>
                <a:gd name="T23" fmla="*/ 138668 h 583"/>
                <a:gd name="T24" fmla="*/ 243024 w 371"/>
                <a:gd name="T25" fmla="*/ 165609 h 583"/>
                <a:gd name="T26" fmla="*/ 243816 w 371"/>
                <a:gd name="T27" fmla="*/ 198097 h 583"/>
                <a:gd name="T28" fmla="*/ 244607 w 371"/>
                <a:gd name="T29" fmla="*/ 231378 h 583"/>
                <a:gd name="T30" fmla="*/ 246190 w 371"/>
                <a:gd name="T31" fmla="*/ 266243 h 583"/>
                <a:gd name="T32" fmla="*/ 246982 w 371"/>
                <a:gd name="T33" fmla="*/ 300316 h 583"/>
                <a:gd name="T34" fmla="*/ 247774 w 371"/>
                <a:gd name="T35" fmla="*/ 335973 h 583"/>
                <a:gd name="T36" fmla="*/ 249357 w 371"/>
                <a:gd name="T37" fmla="*/ 367669 h 583"/>
                <a:gd name="T38" fmla="*/ 250940 w 371"/>
                <a:gd name="T39" fmla="*/ 396987 h 583"/>
                <a:gd name="T40" fmla="*/ 253315 w 371"/>
                <a:gd name="T41" fmla="*/ 420759 h 583"/>
                <a:gd name="T42" fmla="*/ 255690 w 371"/>
                <a:gd name="T43" fmla="*/ 440568 h 583"/>
                <a:gd name="T44" fmla="*/ 257273 w 371"/>
                <a:gd name="T45" fmla="*/ 454831 h 583"/>
                <a:gd name="T46" fmla="*/ 259648 w 371"/>
                <a:gd name="T47" fmla="*/ 461963 h 583"/>
                <a:gd name="T48" fmla="*/ 269147 w 371"/>
                <a:gd name="T49" fmla="*/ 460378 h 583"/>
                <a:gd name="T50" fmla="*/ 268356 w 371"/>
                <a:gd name="T51" fmla="*/ 456416 h 583"/>
                <a:gd name="T52" fmla="*/ 268356 w 371"/>
                <a:gd name="T53" fmla="*/ 445323 h 583"/>
                <a:gd name="T54" fmla="*/ 267564 w 371"/>
                <a:gd name="T55" fmla="*/ 429475 h 583"/>
                <a:gd name="T56" fmla="*/ 267564 w 371"/>
                <a:gd name="T57" fmla="*/ 408873 h 583"/>
                <a:gd name="T58" fmla="*/ 267564 w 371"/>
                <a:gd name="T59" fmla="*/ 382724 h 583"/>
                <a:gd name="T60" fmla="*/ 267564 w 371"/>
                <a:gd name="T61" fmla="*/ 354198 h 583"/>
                <a:gd name="T62" fmla="*/ 267564 w 371"/>
                <a:gd name="T63" fmla="*/ 321710 h 583"/>
                <a:gd name="T64" fmla="*/ 269147 w 371"/>
                <a:gd name="T65" fmla="*/ 286053 h 583"/>
                <a:gd name="T66" fmla="*/ 269147 w 371"/>
                <a:gd name="T67" fmla="*/ 248810 h 583"/>
                <a:gd name="T68" fmla="*/ 270730 w 371"/>
                <a:gd name="T69" fmla="*/ 211568 h 583"/>
                <a:gd name="T70" fmla="*/ 273105 w 371"/>
                <a:gd name="T71" fmla="*/ 172741 h 583"/>
                <a:gd name="T72" fmla="*/ 275480 w 371"/>
                <a:gd name="T73" fmla="*/ 134706 h 583"/>
                <a:gd name="T74" fmla="*/ 278646 w 371"/>
                <a:gd name="T75" fmla="*/ 97464 h 583"/>
                <a:gd name="T76" fmla="*/ 282604 w 371"/>
                <a:gd name="T77" fmla="*/ 62599 h 583"/>
                <a:gd name="T78" fmla="*/ 288146 w 371"/>
                <a:gd name="T79" fmla="*/ 30111 h 583"/>
                <a:gd name="T80" fmla="*/ 293687 w 371"/>
                <a:gd name="T81" fmla="*/ 0 h 583"/>
                <a:gd name="T82" fmla="*/ 293687 w 371"/>
                <a:gd name="T83" fmla="*/ 0 h 5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71" h="583">
                  <a:moveTo>
                    <a:pt x="371" y="0"/>
                  </a:moveTo>
                  <a:lnTo>
                    <a:pt x="272" y="61"/>
                  </a:lnTo>
                  <a:lnTo>
                    <a:pt x="158" y="335"/>
                  </a:lnTo>
                  <a:lnTo>
                    <a:pt x="0" y="410"/>
                  </a:lnTo>
                  <a:lnTo>
                    <a:pt x="0" y="457"/>
                  </a:lnTo>
                  <a:lnTo>
                    <a:pt x="7" y="484"/>
                  </a:lnTo>
                  <a:lnTo>
                    <a:pt x="226" y="376"/>
                  </a:lnTo>
                  <a:lnTo>
                    <a:pt x="306" y="102"/>
                  </a:lnTo>
                  <a:lnTo>
                    <a:pt x="306" y="107"/>
                  </a:lnTo>
                  <a:lnTo>
                    <a:pt x="306" y="122"/>
                  </a:lnTo>
                  <a:lnTo>
                    <a:pt x="306" y="144"/>
                  </a:lnTo>
                  <a:lnTo>
                    <a:pt x="307" y="175"/>
                  </a:lnTo>
                  <a:lnTo>
                    <a:pt x="307" y="209"/>
                  </a:lnTo>
                  <a:lnTo>
                    <a:pt x="308" y="250"/>
                  </a:lnTo>
                  <a:lnTo>
                    <a:pt x="309" y="292"/>
                  </a:lnTo>
                  <a:lnTo>
                    <a:pt x="311" y="336"/>
                  </a:lnTo>
                  <a:lnTo>
                    <a:pt x="312" y="379"/>
                  </a:lnTo>
                  <a:lnTo>
                    <a:pt x="313" y="424"/>
                  </a:lnTo>
                  <a:lnTo>
                    <a:pt x="315" y="464"/>
                  </a:lnTo>
                  <a:lnTo>
                    <a:pt x="317" y="501"/>
                  </a:lnTo>
                  <a:lnTo>
                    <a:pt x="320" y="531"/>
                  </a:lnTo>
                  <a:lnTo>
                    <a:pt x="323" y="556"/>
                  </a:lnTo>
                  <a:lnTo>
                    <a:pt x="325" y="574"/>
                  </a:lnTo>
                  <a:lnTo>
                    <a:pt x="328" y="583"/>
                  </a:lnTo>
                  <a:lnTo>
                    <a:pt x="340" y="581"/>
                  </a:lnTo>
                  <a:lnTo>
                    <a:pt x="339" y="576"/>
                  </a:lnTo>
                  <a:lnTo>
                    <a:pt x="339" y="562"/>
                  </a:lnTo>
                  <a:lnTo>
                    <a:pt x="338" y="542"/>
                  </a:lnTo>
                  <a:lnTo>
                    <a:pt x="338" y="516"/>
                  </a:lnTo>
                  <a:lnTo>
                    <a:pt x="338" y="483"/>
                  </a:lnTo>
                  <a:lnTo>
                    <a:pt x="338" y="447"/>
                  </a:lnTo>
                  <a:lnTo>
                    <a:pt x="338" y="406"/>
                  </a:lnTo>
                  <a:lnTo>
                    <a:pt x="340" y="361"/>
                  </a:lnTo>
                  <a:lnTo>
                    <a:pt x="340" y="314"/>
                  </a:lnTo>
                  <a:lnTo>
                    <a:pt x="342" y="267"/>
                  </a:lnTo>
                  <a:lnTo>
                    <a:pt x="345" y="218"/>
                  </a:lnTo>
                  <a:lnTo>
                    <a:pt x="348" y="170"/>
                  </a:lnTo>
                  <a:lnTo>
                    <a:pt x="352" y="123"/>
                  </a:lnTo>
                  <a:lnTo>
                    <a:pt x="357" y="79"/>
                  </a:lnTo>
                  <a:lnTo>
                    <a:pt x="364" y="38"/>
                  </a:lnTo>
                  <a:lnTo>
                    <a:pt x="371" y="0"/>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2" name="Freeform 61">
              <a:extLst>
                <a:ext uri="{FF2B5EF4-FFF2-40B4-BE49-F238E27FC236}">
                  <a16:creationId xmlns:a16="http://schemas.microsoft.com/office/drawing/2014/main" id="{9E696FB9-FF3E-A44B-9725-113CBAA7B937}"/>
                </a:ext>
              </a:extLst>
            </p:cNvPr>
            <p:cNvSpPr>
              <a:spLocks/>
            </p:cNvSpPr>
            <p:nvPr/>
          </p:nvSpPr>
          <p:spPr bwMode="auto">
            <a:xfrm>
              <a:off x="1536700" y="2654300"/>
              <a:ext cx="160338" cy="254000"/>
            </a:xfrm>
            <a:custGeom>
              <a:avLst/>
              <a:gdLst>
                <a:gd name="T0" fmla="*/ 32544 w 202"/>
                <a:gd name="T1" fmla="*/ 205277 h 318"/>
                <a:gd name="T2" fmla="*/ 0 w 202"/>
                <a:gd name="T3" fmla="*/ 10384 h 318"/>
                <a:gd name="T4" fmla="*/ 23019 w 202"/>
                <a:gd name="T5" fmla="*/ 0 h 318"/>
                <a:gd name="T6" fmla="*/ 130969 w 202"/>
                <a:gd name="T7" fmla="*/ 27157 h 318"/>
                <a:gd name="T8" fmla="*/ 160338 w 202"/>
                <a:gd name="T9" fmla="*/ 191698 h 318"/>
                <a:gd name="T10" fmla="*/ 153194 w 202"/>
                <a:gd name="T11" fmla="*/ 241220 h 318"/>
                <a:gd name="T12" fmla="*/ 113507 w 202"/>
                <a:gd name="T13" fmla="*/ 254000 h 318"/>
                <a:gd name="T14" fmla="*/ 100013 w 202"/>
                <a:gd name="T15" fmla="*/ 248409 h 318"/>
                <a:gd name="T16" fmla="*/ 99219 w 202"/>
                <a:gd name="T17" fmla="*/ 214063 h 318"/>
                <a:gd name="T18" fmla="*/ 44450 w 202"/>
                <a:gd name="T19" fmla="*/ 216459 h 318"/>
                <a:gd name="T20" fmla="*/ 32544 w 202"/>
                <a:gd name="T21" fmla="*/ 205277 h 318"/>
                <a:gd name="T22" fmla="*/ 32544 w 202"/>
                <a:gd name="T23" fmla="*/ 205277 h 3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2" h="318">
                  <a:moveTo>
                    <a:pt x="41" y="257"/>
                  </a:moveTo>
                  <a:lnTo>
                    <a:pt x="0" y="13"/>
                  </a:lnTo>
                  <a:lnTo>
                    <a:pt x="29" y="0"/>
                  </a:lnTo>
                  <a:lnTo>
                    <a:pt x="165" y="34"/>
                  </a:lnTo>
                  <a:lnTo>
                    <a:pt x="202" y="240"/>
                  </a:lnTo>
                  <a:lnTo>
                    <a:pt x="193" y="302"/>
                  </a:lnTo>
                  <a:lnTo>
                    <a:pt x="143" y="318"/>
                  </a:lnTo>
                  <a:lnTo>
                    <a:pt x="126" y="311"/>
                  </a:lnTo>
                  <a:lnTo>
                    <a:pt x="125" y="268"/>
                  </a:lnTo>
                  <a:lnTo>
                    <a:pt x="56" y="271"/>
                  </a:lnTo>
                  <a:lnTo>
                    <a:pt x="41" y="257"/>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3" name="Freeform 62">
              <a:extLst>
                <a:ext uri="{FF2B5EF4-FFF2-40B4-BE49-F238E27FC236}">
                  <a16:creationId xmlns:a16="http://schemas.microsoft.com/office/drawing/2014/main" id="{DBF4CB45-D526-F440-9005-2E5AFA55C533}"/>
                </a:ext>
              </a:extLst>
            </p:cNvPr>
            <p:cNvSpPr>
              <a:spLocks/>
            </p:cNvSpPr>
            <p:nvPr/>
          </p:nvSpPr>
          <p:spPr bwMode="auto">
            <a:xfrm>
              <a:off x="1568450" y="2678113"/>
              <a:ext cx="149225" cy="217487"/>
            </a:xfrm>
            <a:custGeom>
              <a:avLst/>
              <a:gdLst>
                <a:gd name="T0" fmla="*/ 56848 w 189"/>
                <a:gd name="T1" fmla="*/ 16791 h 272"/>
                <a:gd name="T2" fmla="*/ 59216 w 189"/>
                <a:gd name="T3" fmla="*/ 23188 h 272"/>
                <a:gd name="T4" fmla="*/ 61585 w 189"/>
                <a:gd name="T5" fmla="*/ 34382 h 272"/>
                <a:gd name="T6" fmla="*/ 63954 w 189"/>
                <a:gd name="T7" fmla="*/ 49574 h 272"/>
                <a:gd name="T8" fmla="*/ 65533 w 189"/>
                <a:gd name="T9" fmla="*/ 66366 h 272"/>
                <a:gd name="T10" fmla="*/ 63954 w 189"/>
                <a:gd name="T11" fmla="*/ 83956 h 272"/>
                <a:gd name="T12" fmla="*/ 60006 w 189"/>
                <a:gd name="T13" fmla="*/ 100748 h 272"/>
                <a:gd name="T14" fmla="*/ 52110 w 189"/>
                <a:gd name="T15" fmla="*/ 115940 h 272"/>
                <a:gd name="T16" fmla="*/ 46583 w 189"/>
                <a:gd name="T17" fmla="*/ 122336 h 272"/>
                <a:gd name="T18" fmla="*/ 52900 w 189"/>
                <a:gd name="T19" fmla="*/ 124735 h 272"/>
                <a:gd name="T20" fmla="*/ 60006 w 189"/>
                <a:gd name="T21" fmla="*/ 130332 h 272"/>
                <a:gd name="T22" fmla="*/ 63954 w 189"/>
                <a:gd name="T23" fmla="*/ 136729 h 272"/>
                <a:gd name="T24" fmla="*/ 66322 w 189"/>
                <a:gd name="T25" fmla="*/ 146324 h 272"/>
                <a:gd name="T26" fmla="*/ 68691 w 189"/>
                <a:gd name="T27" fmla="*/ 159117 h 272"/>
                <a:gd name="T28" fmla="*/ 67901 w 189"/>
                <a:gd name="T29" fmla="*/ 168712 h 272"/>
                <a:gd name="T30" fmla="*/ 62374 w 189"/>
                <a:gd name="T31" fmla="*/ 172710 h 272"/>
                <a:gd name="T32" fmla="*/ 56058 w 189"/>
                <a:gd name="T33" fmla="*/ 176708 h 272"/>
                <a:gd name="T34" fmla="*/ 47373 w 189"/>
                <a:gd name="T35" fmla="*/ 180706 h 272"/>
                <a:gd name="T36" fmla="*/ 37109 w 189"/>
                <a:gd name="T37" fmla="*/ 183105 h 272"/>
                <a:gd name="T38" fmla="*/ 23687 w 189"/>
                <a:gd name="T39" fmla="*/ 183904 h 272"/>
                <a:gd name="T40" fmla="*/ 7896 w 189"/>
                <a:gd name="T41" fmla="*/ 183105 h 272"/>
                <a:gd name="T42" fmla="*/ 3948 w 189"/>
                <a:gd name="T43" fmla="*/ 199896 h 272"/>
                <a:gd name="T44" fmla="*/ 7896 w 189"/>
                <a:gd name="T45" fmla="*/ 199896 h 272"/>
                <a:gd name="T46" fmla="*/ 15791 w 189"/>
                <a:gd name="T47" fmla="*/ 200696 h 272"/>
                <a:gd name="T48" fmla="*/ 25266 w 189"/>
                <a:gd name="T49" fmla="*/ 201495 h 272"/>
                <a:gd name="T50" fmla="*/ 37898 w 189"/>
                <a:gd name="T51" fmla="*/ 200696 h 272"/>
                <a:gd name="T52" fmla="*/ 52110 w 189"/>
                <a:gd name="T53" fmla="*/ 198297 h 272"/>
                <a:gd name="T54" fmla="*/ 69480 w 189"/>
                <a:gd name="T55" fmla="*/ 194299 h 272"/>
                <a:gd name="T56" fmla="*/ 88430 w 189"/>
                <a:gd name="T57" fmla="*/ 187103 h 272"/>
                <a:gd name="T58" fmla="*/ 99483 w 189"/>
                <a:gd name="T59" fmla="*/ 183105 h 272"/>
                <a:gd name="T60" fmla="*/ 105010 w 189"/>
                <a:gd name="T61" fmla="*/ 188702 h 272"/>
                <a:gd name="T62" fmla="*/ 111327 w 189"/>
                <a:gd name="T63" fmla="*/ 195099 h 272"/>
                <a:gd name="T64" fmla="*/ 114485 w 189"/>
                <a:gd name="T65" fmla="*/ 200696 h 272"/>
                <a:gd name="T66" fmla="*/ 117643 w 189"/>
                <a:gd name="T67" fmla="*/ 207092 h 272"/>
                <a:gd name="T68" fmla="*/ 119222 w 189"/>
                <a:gd name="T69" fmla="*/ 214289 h 272"/>
                <a:gd name="T70" fmla="*/ 149225 w 189"/>
                <a:gd name="T71" fmla="*/ 197497 h 272"/>
                <a:gd name="T72" fmla="*/ 109747 w 189"/>
                <a:gd name="T73" fmla="*/ 0 h 272"/>
                <a:gd name="T74" fmla="*/ 56848 w 189"/>
                <a:gd name="T75" fmla="*/ 15992 h 27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9" h="272">
                  <a:moveTo>
                    <a:pt x="72" y="20"/>
                  </a:moveTo>
                  <a:lnTo>
                    <a:pt x="72" y="21"/>
                  </a:lnTo>
                  <a:lnTo>
                    <a:pt x="74" y="24"/>
                  </a:lnTo>
                  <a:lnTo>
                    <a:pt x="75" y="29"/>
                  </a:lnTo>
                  <a:lnTo>
                    <a:pt x="76" y="36"/>
                  </a:lnTo>
                  <a:lnTo>
                    <a:pt x="78" y="43"/>
                  </a:lnTo>
                  <a:lnTo>
                    <a:pt x="80" y="52"/>
                  </a:lnTo>
                  <a:lnTo>
                    <a:pt x="81" y="62"/>
                  </a:lnTo>
                  <a:lnTo>
                    <a:pt x="83" y="73"/>
                  </a:lnTo>
                  <a:lnTo>
                    <a:pt x="83" y="83"/>
                  </a:lnTo>
                  <a:lnTo>
                    <a:pt x="83" y="94"/>
                  </a:lnTo>
                  <a:lnTo>
                    <a:pt x="81" y="105"/>
                  </a:lnTo>
                  <a:lnTo>
                    <a:pt x="80" y="116"/>
                  </a:lnTo>
                  <a:lnTo>
                    <a:pt x="76" y="126"/>
                  </a:lnTo>
                  <a:lnTo>
                    <a:pt x="72" y="135"/>
                  </a:lnTo>
                  <a:lnTo>
                    <a:pt x="66" y="145"/>
                  </a:lnTo>
                  <a:lnTo>
                    <a:pt x="58" y="153"/>
                  </a:lnTo>
                  <a:lnTo>
                    <a:pt x="59" y="153"/>
                  </a:lnTo>
                  <a:lnTo>
                    <a:pt x="63" y="153"/>
                  </a:lnTo>
                  <a:lnTo>
                    <a:pt x="67" y="156"/>
                  </a:lnTo>
                  <a:lnTo>
                    <a:pt x="74" y="160"/>
                  </a:lnTo>
                  <a:lnTo>
                    <a:pt x="76" y="163"/>
                  </a:lnTo>
                  <a:lnTo>
                    <a:pt x="79" y="166"/>
                  </a:lnTo>
                  <a:lnTo>
                    <a:pt x="81" y="171"/>
                  </a:lnTo>
                  <a:lnTo>
                    <a:pt x="83" y="177"/>
                  </a:lnTo>
                  <a:lnTo>
                    <a:pt x="84" y="183"/>
                  </a:lnTo>
                  <a:lnTo>
                    <a:pt x="86" y="190"/>
                  </a:lnTo>
                  <a:lnTo>
                    <a:pt x="87" y="199"/>
                  </a:lnTo>
                  <a:lnTo>
                    <a:pt x="88" y="210"/>
                  </a:lnTo>
                  <a:lnTo>
                    <a:pt x="86" y="211"/>
                  </a:lnTo>
                  <a:lnTo>
                    <a:pt x="82" y="214"/>
                  </a:lnTo>
                  <a:lnTo>
                    <a:pt x="79" y="216"/>
                  </a:lnTo>
                  <a:lnTo>
                    <a:pt x="75" y="219"/>
                  </a:lnTo>
                  <a:lnTo>
                    <a:pt x="71" y="221"/>
                  </a:lnTo>
                  <a:lnTo>
                    <a:pt x="67" y="224"/>
                  </a:lnTo>
                  <a:lnTo>
                    <a:pt x="60" y="226"/>
                  </a:lnTo>
                  <a:lnTo>
                    <a:pt x="54" y="228"/>
                  </a:lnTo>
                  <a:lnTo>
                    <a:pt x="47" y="229"/>
                  </a:lnTo>
                  <a:lnTo>
                    <a:pt x="39" y="230"/>
                  </a:lnTo>
                  <a:lnTo>
                    <a:pt x="30" y="230"/>
                  </a:lnTo>
                  <a:lnTo>
                    <a:pt x="21" y="230"/>
                  </a:lnTo>
                  <a:lnTo>
                    <a:pt x="10" y="229"/>
                  </a:lnTo>
                  <a:lnTo>
                    <a:pt x="0" y="227"/>
                  </a:lnTo>
                  <a:lnTo>
                    <a:pt x="5" y="250"/>
                  </a:lnTo>
                  <a:lnTo>
                    <a:pt x="7" y="250"/>
                  </a:lnTo>
                  <a:lnTo>
                    <a:pt x="10" y="250"/>
                  </a:lnTo>
                  <a:lnTo>
                    <a:pt x="15" y="251"/>
                  </a:lnTo>
                  <a:lnTo>
                    <a:pt x="20" y="251"/>
                  </a:lnTo>
                  <a:lnTo>
                    <a:pt x="25" y="252"/>
                  </a:lnTo>
                  <a:lnTo>
                    <a:pt x="32" y="252"/>
                  </a:lnTo>
                  <a:lnTo>
                    <a:pt x="40" y="252"/>
                  </a:lnTo>
                  <a:lnTo>
                    <a:pt x="48" y="251"/>
                  </a:lnTo>
                  <a:lnTo>
                    <a:pt x="56" y="250"/>
                  </a:lnTo>
                  <a:lnTo>
                    <a:pt x="66" y="248"/>
                  </a:lnTo>
                  <a:lnTo>
                    <a:pt x="77" y="246"/>
                  </a:lnTo>
                  <a:lnTo>
                    <a:pt x="88" y="243"/>
                  </a:lnTo>
                  <a:lnTo>
                    <a:pt x="100" y="239"/>
                  </a:lnTo>
                  <a:lnTo>
                    <a:pt x="112" y="234"/>
                  </a:lnTo>
                  <a:lnTo>
                    <a:pt x="125" y="229"/>
                  </a:lnTo>
                  <a:lnTo>
                    <a:pt x="126" y="229"/>
                  </a:lnTo>
                  <a:lnTo>
                    <a:pt x="129" y="232"/>
                  </a:lnTo>
                  <a:lnTo>
                    <a:pt x="133" y="236"/>
                  </a:lnTo>
                  <a:lnTo>
                    <a:pt x="138" y="242"/>
                  </a:lnTo>
                  <a:lnTo>
                    <a:pt x="141" y="244"/>
                  </a:lnTo>
                  <a:lnTo>
                    <a:pt x="143" y="248"/>
                  </a:lnTo>
                  <a:lnTo>
                    <a:pt x="145" y="251"/>
                  </a:lnTo>
                  <a:lnTo>
                    <a:pt x="147" y="255"/>
                  </a:lnTo>
                  <a:lnTo>
                    <a:pt x="149" y="259"/>
                  </a:lnTo>
                  <a:lnTo>
                    <a:pt x="150" y="264"/>
                  </a:lnTo>
                  <a:lnTo>
                    <a:pt x="151" y="268"/>
                  </a:lnTo>
                  <a:lnTo>
                    <a:pt x="152" y="272"/>
                  </a:lnTo>
                  <a:lnTo>
                    <a:pt x="189" y="247"/>
                  </a:lnTo>
                  <a:lnTo>
                    <a:pt x="169" y="200"/>
                  </a:lnTo>
                  <a:lnTo>
                    <a:pt x="139" y="0"/>
                  </a:lnTo>
                  <a:lnTo>
                    <a:pt x="72" y="20"/>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4" name="Freeform 63">
              <a:extLst>
                <a:ext uri="{FF2B5EF4-FFF2-40B4-BE49-F238E27FC236}">
                  <a16:creationId xmlns:a16="http://schemas.microsoft.com/office/drawing/2014/main" id="{CBA17FEB-5EB9-6A47-B15D-0C18A665DF21}"/>
                </a:ext>
              </a:extLst>
            </p:cNvPr>
            <p:cNvSpPr>
              <a:spLocks/>
            </p:cNvSpPr>
            <p:nvPr/>
          </p:nvSpPr>
          <p:spPr bwMode="auto">
            <a:xfrm>
              <a:off x="1498600" y="2605088"/>
              <a:ext cx="301625" cy="241300"/>
            </a:xfrm>
            <a:custGeom>
              <a:avLst/>
              <a:gdLst>
                <a:gd name="T0" fmla="*/ 58738 w 380"/>
                <a:gd name="T1" fmla="*/ 84376 h 306"/>
                <a:gd name="T2" fmla="*/ 55563 w 380"/>
                <a:gd name="T3" fmla="*/ 82799 h 306"/>
                <a:gd name="T4" fmla="*/ 50006 w 380"/>
                <a:gd name="T5" fmla="*/ 80433 h 306"/>
                <a:gd name="T6" fmla="*/ 40481 w 380"/>
                <a:gd name="T7" fmla="*/ 74913 h 306"/>
                <a:gd name="T8" fmla="*/ 30956 w 380"/>
                <a:gd name="T9" fmla="*/ 68605 h 306"/>
                <a:gd name="T10" fmla="*/ 19844 w 380"/>
                <a:gd name="T11" fmla="*/ 58354 h 306"/>
                <a:gd name="T12" fmla="*/ 11113 w 380"/>
                <a:gd name="T13" fmla="*/ 47314 h 306"/>
                <a:gd name="T14" fmla="*/ 3175 w 380"/>
                <a:gd name="T15" fmla="*/ 31542 h 306"/>
                <a:gd name="T16" fmla="*/ 0 w 380"/>
                <a:gd name="T17" fmla="*/ 14983 h 306"/>
                <a:gd name="T18" fmla="*/ 7938 w 380"/>
                <a:gd name="T19" fmla="*/ 11828 h 306"/>
                <a:gd name="T20" fmla="*/ 31750 w 380"/>
                <a:gd name="T21" fmla="*/ 6308 h 306"/>
                <a:gd name="T22" fmla="*/ 66675 w 380"/>
                <a:gd name="T23" fmla="*/ 1577 h 306"/>
                <a:gd name="T24" fmla="*/ 110331 w 380"/>
                <a:gd name="T25" fmla="*/ 0 h 306"/>
                <a:gd name="T26" fmla="*/ 157163 w 380"/>
                <a:gd name="T27" fmla="*/ 5520 h 306"/>
                <a:gd name="T28" fmla="*/ 205581 w 380"/>
                <a:gd name="T29" fmla="*/ 21291 h 306"/>
                <a:gd name="T30" fmla="*/ 251619 w 380"/>
                <a:gd name="T31" fmla="*/ 52045 h 306"/>
                <a:gd name="T32" fmla="*/ 291306 w 380"/>
                <a:gd name="T33" fmla="*/ 99359 h 306"/>
                <a:gd name="T34" fmla="*/ 292894 w 380"/>
                <a:gd name="T35" fmla="*/ 104090 h 306"/>
                <a:gd name="T36" fmla="*/ 296863 w 380"/>
                <a:gd name="T37" fmla="*/ 117496 h 306"/>
                <a:gd name="T38" fmla="*/ 300831 w 380"/>
                <a:gd name="T39" fmla="*/ 137210 h 306"/>
                <a:gd name="T40" fmla="*/ 301625 w 380"/>
                <a:gd name="T41" fmla="*/ 160867 h 306"/>
                <a:gd name="T42" fmla="*/ 296863 w 380"/>
                <a:gd name="T43" fmla="*/ 185312 h 306"/>
                <a:gd name="T44" fmla="*/ 283369 w 380"/>
                <a:gd name="T45" fmla="*/ 208180 h 306"/>
                <a:gd name="T46" fmla="*/ 259556 w 380"/>
                <a:gd name="T47" fmla="*/ 227106 h 306"/>
                <a:gd name="T48" fmla="*/ 223044 w 380"/>
                <a:gd name="T49" fmla="*/ 239723 h 306"/>
                <a:gd name="T50" fmla="*/ 219869 w 380"/>
                <a:gd name="T51" fmla="*/ 239723 h 306"/>
                <a:gd name="T52" fmla="*/ 211931 w 380"/>
                <a:gd name="T53" fmla="*/ 240511 h 306"/>
                <a:gd name="T54" fmla="*/ 201613 w 380"/>
                <a:gd name="T55" fmla="*/ 241300 h 306"/>
                <a:gd name="T56" fmla="*/ 188119 w 380"/>
                <a:gd name="T57" fmla="*/ 240511 h 306"/>
                <a:gd name="T58" fmla="*/ 173038 w 380"/>
                <a:gd name="T59" fmla="*/ 238934 h 306"/>
                <a:gd name="T60" fmla="*/ 157163 w 380"/>
                <a:gd name="T61" fmla="*/ 234203 h 306"/>
                <a:gd name="T62" fmla="*/ 142081 w 380"/>
                <a:gd name="T63" fmla="*/ 227106 h 306"/>
                <a:gd name="T64" fmla="*/ 128588 w 380"/>
                <a:gd name="T65" fmla="*/ 216066 h 306"/>
                <a:gd name="T66" fmla="*/ 129381 w 380"/>
                <a:gd name="T67" fmla="*/ 213700 h 306"/>
                <a:gd name="T68" fmla="*/ 134144 w 380"/>
                <a:gd name="T69" fmla="*/ 207392 h 306"/>
                <a:gd name="T70" fmla="*/ 141288 w 380"/>
                <a:gd name="T71" fmla="*/ 197141 h 306"/>
                <a:gd name="T72" fmla="*/ 149225 w 380"/>
                <a:gd name="T73" fmla="*/ 182946 h 306"/>
                <a:gd name="T74" fmla="*/ 157163 w 380"/>
                <a:gd name="T75" fmla="*/ 165598 h 306"/>
                <a:gd name="T76" fmla="*/ 165100 w 380"/>
                <a:gd name="T77" fmla="*/ 144307 h 306"/>
                <a:gd name="T78" fmla="*/ 169863 w 380"/>
                <a:gd name="T79" fmla="*/ 118284 h 306"/>
                <a:gd name="T80" fmla="*/ 173038 w 380"/>
                <a:gd name="T81" fmla="*/ 89896 h 306"/>
                <a:gd name="T82" fmla="*/ 169863 w 380"/>
                <a:gd name="T83" fmla="*/ 90685 h 306"/>
                <a:gd name="T84" fmla="*/ 161925 w 380"/>
                <a:gd name="T85" fmla="*/ 91473 h 306"/>
                <a:gd name="T86" fmla="*/ 148431 w 380"/>
                <a:gd name="T87" fmla="*/ 92262 h 306"/>
                <a:gd name="T88" fmla="*/ 132556 w 380"/>
                <a:gd name="T89" fmla="*/ 92262 h 306"/>
                <a:gd name="T90" fmla="*/ 113506 w 380"/>
                <a:gd name="T91" fmla="*/ 89896 h 306"/>
                <a:gd name="T92" fmla="*/ 93663 w 380"/>
                <a:gd name="T93" fmla="*/ 84376 h 306"/>
                <a:gd name="T94" fmla="*/ 73025 w 380"/>
                <a:gd name="T95" fmla="*/ 74913 h 306"/>
                <a:gd name="T96" fmla="*/ 55563 w 380"/>
                <a:gd name="T97" fmla="*/ 60719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0" h="306">
                  <a:moveTo>
                    <a:pt x="70" y="77"/>
                  </a:moveTo>
                  <a:lnTo>
                    <a:pt x="74" y="107"/>
                  </a:lnTo>
                  <a:lnTo>
                    <a:pt x="72" y="106"/>
                  </a:lnTo>
                  <a:lnTo>
                    <a:pt x="70" y="105"/>
                  </a:lnTo>
                  <a:lnTo>
                    <a:pt x="67" y="103"/>
                  </a:lnTo>
                  <a:lnTo>
                    <a:pt x="63" y="102"/>
                  </a:lnTo>
                  <a:lnTo>
                    <a:pt x="57" y="98"/>
                  </a:lnTo>
                  <a:lnTo>
                    <a:pt x="51" y="95"/>
                  </a:lnTo>
                  <a:lnTo>
                    <a:pt x="45" y="91"/>
                  </a:lnTo>
                  <a:lnTo>
                    <a:pt x="39" y="87"/>
                  </a:lnTo>
                  <a:lnTo>
                    <a:pt x="32" y="81"/>
                  </a:lnTo>
                  <a:lnTo>
                    <a:pt x="25" y="74"/>
                  </a:lnTo>
                  <a:lnTo>
                    <a:pt x="19" y="67"/>
                  </a:lnTo>
                  <a:lnTo>
                    <a:pt x="14" y="60"/>
                  </a:lnTo>
                  <a:lnTo>
                    <a:pt x="8" y="49"/>
                  </a:lnTo>
                  <a:lnTo>
                    <a:pt x="4" y="40"/>
                  </a:lnTo>
                  <a:lnTo>
                    <a:pt x="1" y="30"/>
                  </a:lnTo>
                  <a:lnTo>
                    <a:pt x="0" y="19"/>
                  </a:lnTo>
                  <a:lnTo>
                    <a:pt x="2" y="18"/>
                  </a:lnTo>
                  <a:lnTo>
                    <a:pt x="10" y="15"/>
                  </a:lnTo>
                  <a:lnTo>
                    <a:pt x="23" y="12"/>
                  </a:lnTo>
                  <a:lnTo>
                    <a:pt x="40" y="8"/>
                  </a:lnTo>
                  <a:lnTo>
                    <a:pt x="60" y="4"/>
                  </a:lnTo>
                  <a:lnTo>
                    <a:pt x="84" y="2"/>
                  </a:lnTo>
                  <a:lnTo>
                    <a:pt x="110" y="0"/>
                  </a:lnTo>
                  <a:lnTo>
                    <a:pt x="139" y="0"/>
                  </a:lnTo>
                  <a:lnTo>
                    <a:pt x="167" y="2"/>
                  </a:lnTo>
                  <a:lnTo>
                    <a:pt x="198" y="7"/>
                  </a:lnTo>
                  <a:lnTo>
                    <a:pt x="228" y="15"/>
                  </a:lnTo>
                  <a:lnTo>
                    <a:pt x="259" y="27"/>
                  </a:lnTo>
                  <a:lnTo>
                    <a:pt x="289" y="43"/>
                  </a:lnTo>
                  <a:lnTo>
                    <a:pt x="317" y="66"/>
                  </a:lnTo>
                  <a:lnTo>
                    <a:pt x="343" y="93"/>
                  </a:lnTo>
                  <a:lnTo>
                    <a:pt x="367" y="126"/>
                  </a:lnTo>
                  <a:lnTo>
                    <a:pt x="367" y="127"/>
                  </a:lnTo>
                  <a:lnTo>
                    <a:pt x="369" y="132"/>
                  </a:lnTo>
                  <a:lnTo>
                    <a:pt x="371" y="139"/>
                  </a:lnTo>
                  <a:lnTo>
                    <a:pt x="374" y="149"/>
                  </a:lnTo>
                  <a:lnTo>
                    <a:pt x="376" y="160"/>
                  </a:lnTo>
                  <a:lnTo>
                    <a:pt x="379" y="174"/>
                  </a:lnTo>
                  <a:lnTo>
                    <a:pt x="380" y="188"/>
                  </a:lnTo>
                  <a:lnTo>
                    <a:pt x="380" y="204"/>
                  </a:lnTo>
                  <a:lnTo>
                    <a:pt x="378" y="219"/>
                  </a:lnTo>
                  <a:lnTo>
                    <a:pt x="374" y="235"/>
                  </a:lnTo>
                  <a:lnTo>
                    <a:pt x="366" y="250"/>
                  </a:lnTo>
                  <a:lnTo>
                    <a:pt x="357" y="264"/>
                  </a:lnTo>
                  <a:lnTo>
                    <a:pt x="344" y="276"/>
                  </a:lnTo>
                  <a:lnTo>
                    <a:pt x="327" y="288"/>
                  </a:lnTo>
                  <a:lnTo>
                    <a:pt x="306" y="297"/>
                  </a:lnTo>
                  <a:lnTo>
                    <a:pt x="281" y="304"/>
                  </a:lnTo>
                  <a:lnTo>
                    <a:pt x="280" y="304"/>
                  </a:lnTo>
                  <a:lnTo>
                    <a:pt x="277" y="304"/>
                  </a:lnTo>
                  <a:lnTo>
                    <a:pt x="272" y="304"/>
                  </a:lnTo>
                  <a:lnTo>
                    <a:pt x="267" y="305"/>
                  </a:lnTo>
                  <a:lnTo>
                    <a:pt x="261" y="305"/>
                  </a:lnTo>
                  <a:lnTo>
                    <a:pt x="254" y="306"/>
                  </a:lnTo>
                  <a:lnTo>
                    <a:pt x="245" y="305"/>
                  </a:lnTo>
                  <a:lnTo>
                    <a:pt x="237" y="305"/>
                  </a:lnTo>
                  <a:lnTo>
                    <a:pt x="227" y="304"/>
                  </a:lnTo>
                  <a:lnTo>
                    <a:pt x="218" y="303"/>
                  </a:lnTo>
                  <a:lnTo>
                    <a:pt x="208" y="300"/>
                  </a:lnTo>
                  <a:lnTo>
                    <a:pt x="198" y="297"/>
                  </a:lnTo>
                  <a:lnTo>
                    <a:pt x="188" y="292"/>
                  </a:lnTo>
                  <a:lnTo>
                    <a:pt x="179" y="288"/>
                  </a:lnTo>
                  <a:lnTo>
                    <a:pt x="169" y="281"/>
                  </a:lnTo>
                  <a:lnTo>
                    <a:pt x="162" y="274"/>
                  </a:lnTo>
                  <a:lnTo>
                    <a:pt x="162" y="272"/>
                  </a:lnTo>
                  <a:lnTo>
                    <a:pt x="163" y="271"/>
                  </a:lnTo>
                  <a:lnTo>
                    <a:pt x="166" y="267"/>
                  </a:lnTo>
                  <a:lnTo>
                    <a:pt x="169" y="263"/>
                  </a:lnTo>
                  <a:lnTo>
                    <a:pt x="173" y="257"/>
                  </a:lnTo>
                  <a:lnTo>
                    <a:pt x="178" y="250"/>
                  </a:lnTo>
                  <a:lnTo>
                    <a:pt x="183" y="242"/>
                  </a:lnTo>
                  <a:lnTo>
                    <a:pt x="188" y="232"/>
                  </a:lnTo>
                  <a:lnTo>
                    <a:pt x="193" y="221"/>
                  </a:lnTo>
                  <a:lnTo>
                    <a:pt x="198" y="210"/>
                  </a:lnTo>
                  <a:lnTo>
                    <a:pt x="202" y="196"/>
                  </a:lnTo>
                  <a:lnTo>
                    <a:pt x="208" y="183"/>
                  </a:lnTo>
                  <a:lnTo>
                    <a:pt x="211" y="167"/>
                  </a:lnTo>
                  <a:lnTo>
                    <a:pt x="214" y="150"/>
                  </a:lnTo>
                  <a:lnTo>
                    <a:pt x="217" y="132"/>
                  </a:lnTo>
                  <a:lnTo>
                    <a:pt x="218" y="114"/>
                  </a:lnTo>
                  <a:lnTo>
                    <a:pt x="217" y="114"/>
                  </a:lnTo>
                  <a:lnTo>
                    <a:pt x="214" y="115"/>
                  </a:lnTo>
                  <a:lnTo>
                    <a:pt x="209" y="115"/>
                  </a:lnTo>
                  <a:lnTo>
                    <a:pt x="204" y="116"/>
                  </a:lnTo>
                  <a:lnTo>
                    <a:pt x="195" y="116"/>
                  </a:lnTo>
                  <a:lnTo>
                    <a:pt x="187" y="117"/>
                  </a:lnTo>
                  <a:lnTo>
                    <a:pt x="177" y="117"/>
                  </a:lnTo>
                  <a:lnTo>
                    <a:pt x="167" y="117"/>
                  </a:lnTo>
                  <a:lnTo>
                    <a:pt x="155" y="115"/>
                  </a:lnTo>
                  <a:lnTo>
                    <a:pt x="143" y="114"/>
                  </a:lnTo>
                  <a:lnTo>
                    <a:pt x="130" y="110"/>
                  </a:lnTo>
                  <a:lnTo>
                    <a:pt x="118" y="107"/>
                  </a:lnTo>
                  <a:lnTo>
                    <a:pt x="106" y="101"/>
                  </a:lnTo>
                  <a:lnTo>
                    <a:pt x="92" y="95"/>
                  </a:lnTo>
                  <a:lnTo>
                    <a:pt x="80" y="86"/>
                  </a:lnTo>
                  <a:lnTo>
                    <a:pt x="70" y="77"/>
                  </a:lnTo>
                  <a:close/>
                </a:path>
              </a:pathLst>
            </a:cu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5" name="Freeform 64">
              <a:extLst>
                <a:ext uri="{FF2B5EF4-FFF2-40B4-BE49-F238E27FC236}">
                  <a16:creationId xmlns:a16="http://schemas.microsoft.com/office/drawing/2014/main" id="{913F611D-E5F1-2341-9842-ADD59FD317A2}"/>
                </a:ext>
              </a:extLst>
            </p:cNvPr>
            <p:cNvSpPr>
              <a:spLocks/>
            </p:cNvSpPr>
            <p:nvPr/>
          </p:nvSpPr>
          <p:spPr bwMode="auto">
            <a:xfrm>
              <a:off x="1504950" y="2622550"/>
              <a:ext cx="44450" cy="55563"/>
            </a:xfrm>
            <a:custGeom>
              <a:avLst/>
              <a:gdLst>
                <a:gd name="T0" fmla="*/ 0 w 56"/>
                <a:gd name="T1" fmla="*/ 0 h 71"/>
                <a:gd name="T2" fmla="*/ 0 w 56"/>
                <a:gd name="T3" fmla="*/ 1565 h 71"/>
                <a:gd name="T4" fmla="*/ 0 w 56"/>
                <a:gd name="T5" fmla="*/ 3130 h 71"/>
                <a:gd name="T6" fmla="*/ 794 w 56"/>
                <a:gd name="T7" fmla="*/ 6261 h 71"/>
                <a:gd name="T8" fmla="*/ 1588 w 56"/>
                <a:gd name="T9" fmla="*/ 9391 h 71"/>
                <a:gd name="T10" fmla="*/ 2381 w 56"/>
                <a:gd name="T11" fmla="*/ 13304 h 71"/>
                <a:gd name="T12" fmla="*/ 3969 w 56"/>
                <a:gd name="T13" fmla="*/ 17217 h 71"/>
                <a:gd name="T14" fmla="*/ 6350 w 56"/>
                <a:gd name="T15" fmla="*/ 21912 h 71"/>
                <a:gd name="T16" fmla="*/ 7938 w 56"/>
                <a:gd name="T17" fmla="*/ 25825 h 71"/>
                <a:gd name="T18" fmla="*/ 11113 w 56"/>
                <a:gd name="T19" fmla="*/ 31303 h 71"/>
                <a:gd name="T20" fmla="*/ 15081 w 56"/>
                <a:gd name="T21" fmla="*/ 35216 h 71"/>
                <a:gd name="T22" fmla="*/ 19844 w 56"/>
                <a:gd name="T23" fmla="*/ 39911 h 71"/>
                <a:gd name="T24" fmla="*/ 23813 w 56"/>
                <a:gd name="T25" fmla="*/ 43824 h 71"/>
                <a:gd name="T26" fmla="*/ 30163 w 56"/>
                <a:gd name="T27" fmla="*/ 48520 h 71"/>
                <a:gd name="T28" fmla="*/ 36513 w 56"/>
                <a:gd name="T29" fmla="*/ 52433 h 71"/>
                <a:gd name="T30" fmla="*/ 44450 w 56"/>
                <a:gd name="T31" fmla="*/ 55563 h 71"/>
                <a:gd name="T32" fmla="*/ 40481 w 56"/>
                <a:gd name="T33" fmla="*/ 23477 h 71"/>
                <a:gd name="T34" fmla="*/ 36513 w 56"/>
                <a:gd name="T35" fmla="*/ 42259 h 71"/>
                <a:gd name="T36" fmla="*/ 23813 w 56"/>
                <a:gd name="T37" fmla="*/ 22695 h 71"/>
                <a:gd name="T38" fmla="*/ 18256 w 56"/>
                <a:gd name="T39" fmla="*/ 31303 h 71"/>
                <a:gd name="T40" fmla="*/ 0 w 56"/>
                <a:gd name="T41" fmla="*/ 0 h 71"/>
                <a:gd name="T42" fmla="*/ 0 w 56"/>
                <a:gd name="T43" fmla="*/ 0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71">
                  <a:moveTo>
                    <a:pt x="0" y="0"/>
                  </a:moveTo>
                  <a:lnTo>
                    <a:pt x="0" y="2"/>
                  </a:lnTo>
                  <a:lnTo>
                    <a:pt x="0" y="4"/>
                  </a:lnTo>
                  <a:lnTo>
                    <a:pt x="1" y="8"/>
                  </a:lnTo>
                  <a:lnTo>
                    <a:pt x="2" y="12"/>
                  </a:lnTo>
                  <a:lnTo>
                    <a:pt x="3" y="17"/>
                  </a:lnTo>
                  <a:lnTo>
                    <a:pt x="5" y="22"/>
                  </a:lnTo>
                  <a:lnTo>
                    <a:pt x="8" y="28"/>
                  </a:lnTo>
                  <a:lnTo>
                    <a:pt x="10" y="33"/>
                  </a:lnTo>
                  <a:lnTo>
                    <a:pt x="14" y="40"/>
                  </a:lnTo>
                  <a:lnTo>
                    <a:pt x="19" y="45"/>
                  </a:lnTo>
                  <a:lnTo>
                    <a:pt x="25" y="51"/>
                  </a:lnTo>
                  <a:lnTo>
                    <a:pt x="30" y="56"/>
                  </a:lnTo>
                  <a:lnTo>
                    <a:pt x="38" y="62"/>
                  </a:lnTo>
                  <a:lnTo>
                    <a:pt x="46" y="67"/>
                  </a:lnTo>
                  <a:lnTo>
                    <a:pt x="56" y="71"/>
                  </a:lnTo>
                  <a:lnTo>
                    <a:pt x="51" y="30"/>
                  </a:lnTo>
                  <a:lnTo>
                    <a:pt x="46" y="54"/>
                  </a:lnTo>
                  <a:lnTo>
                    <a:pt x="30" y="29"/>
                  </a:lnTo>
                  <a:lnTo>
                    <a:pt x="23" y="40"/>
                  </a:lnTo>
                  <a:lnTo>
                    <a:pt x="0" y="0"/>
                  </a:lnTo>
                  <a:close/>
                </a:path>
              </a:pathLst>
            </a:custGeom>
            <a:solidFill>
              <a:srgbClr val="FFE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6" name="Freeform 65">
              <a:extLst>
                <a:ext uri="{FF2B5EF4-FFF2-40B4-BE49-F238E27FC236}">
                  <a16:creationId xmlns:a16="http://schemas.microsoft.com/office/drawing/2014/main" id="{8B620453-ED68-3545-8AF5-533691D6B44B}"/>
                </a:ext>
              </a:extLst>
            </p:cNvPr>
            <p:cNvSpPr>
              <a:spLocks/>
            </p:cNvSpPr>
            <p:nvPr/>
          </p:nvSpPr>
          <p:spPr bwMode="auto">
            <a:xfrm>
              <a:off x="1641475" y="2697163"/>
              <a:ext cx="141288" cy="142875"/>
            </a:xfrm>
            <a:custGeom>
              <a:avLst/>
              <a:gdLst>
                <a:gd name="T0" fmla="*/ 38677 w 179"/>
                <a:gd name="T1" fmla="*/ 0 h 179"/>
                <a:gd name="T2" fmla="*/ 37887 w 179"/>
                <a:gd name="T3" fmla="*/ 798 h 179"/>
                <a:gd name="T4" fmla="*/ 37887 w 179"/>
                <a:gd name="T5" fmla="*/ 3991 h 179"/>
                <a:gd name="T6" fmla="*/ 37098 w 179"/>
                <a:gd name="T7" fmla="*/ 7982 h 179"/>
                <a:gd name="T8" fmla="*/ 36309 w 179"/>
                <a:gd name="T9" fmla="*/ 14367 h 179"/>
                <a:gd name="T10" fmla="*/ 35519 w 179"/>
                <a:gd name="T11" fmla="*/ 21551 h 179"/>
                <a:gd name="T12" fmla="*/ 33941 w 179"/>
                <a:gd name="T13" fmla="*/ 30331 h 179"/>
                <a:gd name="T14" fmla="*/ 32362 w 179"/>
                <a:gd name="T15" fmla="*/ 39111 h 179"/>
                <a:gd name="T16" fmla="*/ 30783 w 179"/>
                <a:gd name="T17" fmla="*/ 49487 h 179"/>
                <a:gd name="T18" fmla="*/ 28415 w 179"/>
                <a:gd name="T19" fmla="*/ 59066 h 179"/>
                <a:gd name="T20" fmla="*/ 25258 w 179"/>
                <a:gd name="T21" fmla="*/ 69442 h 179"/>
                <a:gd name="T22" fmla="*/ 22101 w 179"/>
                <a:gd name="T23" fmla="*/ 79020 h 179"/>
                <a:gd name="T24" fmla="*/ 18944 w 179"/>
                <a:gd name="T25" fmla="*/ 89397 h 179"/>
                <a:gd name="T26" fmla="*/ 14208 w 179"/>
                <a:gd name="T27" fmla="*/ 98975 h 179"/>
                <a:gd name="T28" fmla="*/ 10261 w 179"/>
                <a:gd name="T29" fmla="*/ 107755 h 179"/>
                <a:gd name="T30" fmla="*/ 5525 w 179"/>
                <a:gd name="T31" fmla="*/ 114939 h 179"/>
                <a:gd name="T32" fmla="*/ 0 w 179"/>
                <a:gd name="T33" fmla="*/ 122122 h 179"/>
                <a:gd name="T34" fmla="*/ 789 w 179"/>
                <a:gd name="T35" fmla="*/ 122122 h 179"/>
                <a:gd name="T36" fmla="*/ 3157 w 179"/>
                <a:gd name="T37" fmla="*/ 124517 h 179"/>
                <a:gd name="T38" fmla="*/ 7893 w 179"/>
                <a:gd name="T39" fmla="*/ 126113 h 179"/>
                <a:gd name="T40" fmla="*/ 13418 w 179"/>
                <a:gd name="T41" fmla="*/ 129306 h 179"/>
                <a:gd name="T42" fmla="*/ 20522 w 179"/>
                <a:gd name="T43" fmla="*/ 132499 h 179"/>
                <a:gd name="T44" fmla="*/ 28415 w 179"/>
                <a:gd name="T45" fmla="*/ 136490 h 179"/>
                <a:gd name="T46" fmla="*/ 37098 w 179"/>
                <a:gd name="T47" fmla="*/ 138884 h 179"/>
                <a:gd name="T48" fmla="*/ 48148 w 179"/>
                <a:gd name="T49" fmla="*/ 142077 h 179"/>
                <a:gd name="T50" fmla="*/ 58410 w 179"/>
                <a:gd name="T51" fmla="*/ 142875 h 179"/>
                <a:gd name="T52" fmla="*/ 69460 w 179"/>
                <a:gd name="T53" fmla="*/ 142875 h 179"/>
                <a:gd name="T54" fmla="*/ 82089 w 179"/>
                <a:gd name="T55" fmla="*/ 141279 h 179"/>
                <a:gd name="T56" fmla="*/ 93929 w 179"/>
                <a:gd name="T57" fmla="*/ 138086 h 179"/>
                <a:gd name="T58" fmla="*/ 105769 w 179"/>
                <a:gd name="T59" fmla="*/ 132499 h 179"/>
                <a:gd name="T60" fmla="*/ 117608 w 179"/>
                <a:gd name="T61" fmla="*/ 124517 h 179"/>
                <a:gd name="T62" fmla="*/ 129448 w 179"/>
                <a:gd name="T63" fmla="*/ 113342 h 179"/>
                <a:gd name="T64" fmla="*/ 141288 w 179"/>
                <a:gd name="T65" fmla="*/ 100571 h 179"/>
                <a:gd name="T66" fmla="*/ 97875 w 179"/>
                <a:gd name="T67" fmla="*/ 122122 h 179"/>
                <a:gd name="T68" fmla="*/ 95508 w 179"/>
                <a:gd name="T69" fmla="*/ 91791 h 179"/>
                <a:gd name="T70" fmla="*/ 58410 w 179"/>
                <a:gd name="T71" fmla="*/ 122920 h 179"/>
                <a:gd name="T72" fmla="*/ 54463 w 179"/>
                <a:gd name="T73" fmla="*/ 95782 h 179"/>
                <a:gd name="T74" fmla="*/ 28415 w 179"/>
                <a:gd name="T75" fmla="*/ 117333 h 179"/>
                <a:gd name="T76" fmla="*/ 28415 w 179"/>
                <a:gd name="T77" fmla="*/ 116535 h 179"/>
                <a:gd name="T78" fmla="*/ 28415 w 179"/>
                <a:gd name="T79" fmla="*/ 114939 h 179"/>
                <a:gd name="T80" fmla="*/ 29205 w 179"/>
                <a:gd name="T81" fmla="*/ 111746 h 179"/>
                <a:gd name="T82" fmla="*/ 30783 w 179"/>
                <a:gd name="T83" fmla="*/ 107755 h 179"/>
                <a:gd name="T84" fmla="*/ 32362 w 179"/>
                <a:gd name="T85" fmla="*/ 102168 h 179"/>
                <a:gd name="T86" fmla="*/ 33151 w 179"/>
                <a:gd name="T87" fmla="*/ 95782 h 179"/>
                <a:gd name="T88" fmla="*/ 35519 w 179"/>
                <a:gd name="T89" fmla="*/ 87800 h 179"/>
                <a:gd name="T90" fmla="*/ 37098 w 179"/>
                <a:gd name="T91" fmla="*/ 80617 h 179"/>
                <a:gd name="T92" fmla="*/ 37887 w 179"/>
                <a:gd name="T93" fmla="*/ 71837 h 179"/>
                <a:gd name="T94" fmla="*/ 39466 w 179"/>
                <a:gd name="T95" fmla="*/ 63057 h 179"/>
                <a:gd name="T96" fmla="*/ 39466 w 179"/>
                <a:gd name="T97" fmla="*/ 52680 h 179"/>
                <a:gd name="T98" fmla="*/ 40255 w 179"/>
                <a:gd name="T99" fmla="*/ 43102 h 179"/>
                <a:gd name="T100" fmla="*/ 40255 w 179"/>
                <a:gd name="T101" fmla="*/ 31927 h 179"/>
                <a:gd name="T102" fmla="*/ 40255 w 179"/>
                <a:gd name="T103" fmla="*/ 21551 h 179"/>
                <a:gd name="T104" fmla="*/ 39466 w 179"/>
                <a:gd name="T105" fmla="*/ 10376 h 179"/>
                <a:gd name="T106" fmla="*/ 38677 w 179"/>
                <a:gd name="T107" fmla="*/ 0 h 179"/>
                <a:gd name="T108" fmla="*/ 38677 w 179"/>
                <a:gd name="T109" fmla="*/ 0 h 1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79" h="179">
                  <a:moveTo>
                    <a:pt x="49" y="0"/>
                  </a:moveTo>
                  <a:lnTo>
                    <a:pt x="48" y="1"/>
                  </a:lnTo>
                  <a:lnTo>
                    <a:pt x="48" y="5"/>
                  </a:lnTo>
                  <a:lnTo>
                    <a:pt x="47" y="10"/>
                  </a:lnTo>
                  <a:lnTo>
                    <a:pt x="46" y="18"/>
                  </a:lnTo>
                  <a:lnTo>
                    <a:pt x="45" y="27"/>
                  </a:lnTo>
                  <a:lnTo>
                    <a:pt x="43" y="38"/>
                  </a:lnTo>
                  <a:lnTo>
                    <a:pt x="41" y="49"/>
                  </a:lnTo>
                  <a:lnTo>
                    <a:pt x="39" y="62"/>
                  </a:lnTo>
                  <a:lnTo>
                    <a:pt x="36" y="74"/>
                  </a:lnTo>
                  <a:lnTo>
                    <a:pt x="32" y="87"/>
                  </a:lnTo>
                  <a:lnTo>
                    <a:pt x="28" y="99"/>
                  </a:lnTo>
                  <a:lnTo>
                    <a:pt x="24" y="112"/>
                  </a:lnTo>
                  <a:lnTo>
                    <a:pt x="18" y="124"/>
                  </a:lnTo>
                  <a:lnTo>
                    <a:pt x="13" y="135"/>
                  </a:lnTo>
                  <a:lnTo>
                    <a:pt x="7" y="144"/>
                  </a:lnTo>
                  <a:lnTo>
                    <a:pt x="0" y="153"/>
                  </a:lnTo>
                  <a:lnTo>
                    <a:pt x="1" y="153"/>
                  </a:lnTo>
                  <a:lnTo>
                    <a:pt x="4" y="156"/>
                  </a:lnTo>
                  <a:lnTo>
                    <a:pt x="10" y="158"/>
                  </a:lnTo>
                  <a:lnTo>
                    <a:pt x="17" y="162"/>
                  </a:lnTo>
                  <a:lnTo>
                    <a:pt x="26" y="166"/>
                  </a:lnTo>
                  <a:lnTo>
                    <a:pt x="36" y="171"/>
                  </a:lnTo>
                  <a:lnTo>
                    <a:pt x="47" y="174"/>
                  </a:lnTo>
                  <a:lnTo>
                    <a:pt x="61" y="178"/>
                  </a:lnTo>
                  <a:lnTo>
                    <a:pt x="74" y="179"/>
                  </a:lnTo>
                  <a:lnTo>
                    <a:pt x="88" y="179"/>
                  </a:lnTo>
                  <a:lnTo>
                    <a:pt x="104" y="177"/>
                  </a:lnTo>
                  <a:lnTo>
                    <a:pt x="119" y="173"/>
                  </a:lnTo>
                  <a:lnTo>
                    <a:pt x="134" y="166"/>
                  </a:lnTo>
                  <a:lnTo>
                    <a:pt x="149" y="156"/>
                  </a:lnTo>
                  <a:lnTo>
                    <a:pt x="164" y="142"/>
                  </a:lnTo>
                  <a:lnTo>
                    <a:pt x="179" y="126"/>
                  </a:lnTo>
                  <a:lnTo>
                    <a:pt x="124" y="153"/>
                  </a:lnTo>
                  <a:lnTo>
                    <a:pt x="121" y="115"/>
                  </a:lnTo>
                  <a:lnTo>
                    <a:pt x="74" y="154"/>
                  </a:lnTo>
                  <a:lnTo>
                    <a:pt x="69" y="120"/>
                  </a:lnTo>
                  <a:lnTo>
                    <a:pt x="36" y="147"/>
                  </a:lnTo>
                  <a:lnTo>
                    <a:pt x="36" y="146"/>
                  </a:lnTo>
                  <a:lnTo>
                    <a:pt x="36" y="144"/>
                  </a:lnTo>
                  <a:lnTo>
                    <a:pt x="37" y="140"/>
                  </a:lnTo>
                  <a:lnTo>
                    <a:pt x="39" y="135"/>
                  </a:lnTo>
                  <a:lnTo>
                    <a:pt x="41" y="128"/>
                  </a:lnTo>
                  <a:lnTo>
                    <a:pt x="42" y="120"/>
                  </a:lnTo>
                  <a:lnTo>
                    <a:pt x="45" y="110"/>
                  </a:lnTo>
                  <a:lnTo>
                    <a:pt x="47" y="101"/>
                  </a:lnTo>
                  <a:lnTo>
                    <a:pt x="48" y="90"/>
                  </a:lnTo>
                  <a:lnTo>
                    <a:pt x="50" y="79"/>
                  </a:lnTo>
                  <a:lnTo>
                    <a:pt x="50" y="66"/>
                  </a:lnTo>
                  <a:lnTo>
                    <a:pt x="51" y="54"/>
                  </a:lnTo>
                  <a:lnTo>
                    <a:pt x="51" y="40"/>
                  </a:lnTo>
                  <a:lnTo>
                    <a:pt x="51" y="27"/>
                  </a:lnTo>
                  <a:lnTo>
                    <a:pt x="50" y="13"/>
                  </a:lnTo>
                  <a:lnTo>
                    <a:pt x="49" y="0"/>
                  </a:lnTo>
                  <a:close/>
                </a:path>
              </a:pathLst>
            </a:custGeom>
            <a:solidFill>
              <a:srgbClr val="FFE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7" name="Freeform 66">
              <a:extLst>
                <a:ext uri="{FF2B5EF4-FFF2-40B4-BE49-F238E27FC236}">
                  <a16:creationId xmlns:a16="http://schemas.microsoft.com/office/drawing/2014/main" id="{47D95103-7C18-7A4C-A525-D20F484B79BC}"/>
                </a:ext>
              </a:extLst>
            </p:cNvPr>
            <p:cNvSpPr>
              <a:spLocks/>
            </p:cNvSpPr>
            <p:nvPr/>
          </p:nvSpPr>
          <p:spPr bwMode="auto">
            <a:xfrm>
              <a:off x="1598613" y="3359150"/>
              <a:ext cx="39687" cy="46038"/>
            </a:xfrm>
            <a:custGeom>
              <a:avLst/>
              <a:gdLst>
                <a:gd name="T0" fmla="*/ 36512 w 50"/>
                <a:gd name="T1" fmla="*/ 0 h 57"/>
                <a:gd name="T2" fmla="*/ 3175 w 50"/>
                <a:gd name="T3" fmla="*/ 4846 h 57"/>
                <a:gd name="T4" fmla="*/ 0 w 50"/>
                <a:gd name="T5" fmla="*/ 45230 h 57"/>
                <a:gd name="T6" fmla="*/ 39687 w 50"/>
                <a:gd name="T7" fmla="*/ 46038 h 57"/>
                <a:gd name="T8" fmla="*/ 36512 w 50"/>
                <a:gd name="T9" fmla="*/ 0 h 57"/>
                <a:gd name="T10" fmla="*/ 36512 w 50"/>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 h="57">
                  <a:moveTo>
                    <a:pt x="46" y="0"/>
                  </a:moveTo>
                  <a:lnTo>
                    <a:pt x="4" y="6"/>
                  </a:lnTo>
                  <a:lnTo>
                    <a:pt x="0" y="56"/>
                  </a:lnTo>
                  <a:lnTo>
                    <a:pt x="50" y="57"/>
                  </a:lnTo>
                  <a:lnTo>
                    <a:pt x="46"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8" name="Freeform 67">
              <a:extLst>
                <a:ext uri="{FF2B5EF4-FFF2-40B4-BE49-F238E27FC236}">
                  <a16:creationId xmlns:a16="http://schemas.microsoft.com/office/drawing/2014/main" id="{43EA4F34-7873-6B42-B6B2-849FE8176FB7}"/>
                </a:ext>
              </a:extLst>
            </p:cNvPr>
            <p:cNvSpPr>
              <a:spLocks/>
            </p:cNvSpPr>
            <p:nvPr/>
          </p:nvSpPr>
          <p:spPr bwMode="auto">
            <a:xfrm>
              <a:off x="1635125" y="2903538"/>
              <a:ext cx="269875" cy="631825"/>
            </a:xfrm>
            <a:custGeom>
              <a:avLst/>
              <a:gdLst>
                <a:gd name="T0" fmla="*/ 96838 w 340"/>
                <a:gd name="T1" fmla="*/ 792 h 798"/>
                <a:gd name="T2" fmla="*/ 95250 w 340"/>
                <a:gd name="T3" fmla="*/ 1584 h 798"/>
                <a:gd name="T4" fmla="*/ 92075 w 340"/>
                <a:gd name="T5" fmla="*/ 7918 h 798"/>
                <a:gd name="T6" fmla="*/ 86519 w 340"/>
                <a:gd name="T7" fmla="*/ 17419 h 798"/>
                <a:gd name="T8" fmla="*/ 79375 w 340"/>
                <a:gd name="T9" fmla="*/ 31670 h 798"/>
                <a:gd name="T10" fmla="*/ 71438 w 340"/>
                <a:gd name="T11" fmla="*/ 49881 h 798"/>
                <a:gd name="T12" fmla="*/ 63500 w 340"/>
                <a:gd name="T13" fmla="*/ 71258 h 798"/>
                <a:gd name="T14" fmla="*/ 54769 w 340"/>
                <a:gd name="T15" fmla="*/ 98178 h 798"/>
                <a:gd name="T16" fmla="*/ 45244 w 340"/>
                <a:gd name="T17" fmla="*/ 129057 h 798"/>
                <a:gd name="T18" fmla="*/ 35719 w 340"/>
                <a:gd name="T19" fmla="*/ 163894 h 798"/>
                <a:gd name="T20" fmla="*/ 26988 w 340"/>
                <a:gd name="T21" fmla="*/ 204274 h 798"/>
                <a:gd name="T22" fmla="*/ 19050 w 340"/>
                <a:gd name="T23" fmla="*/ 248613 h 798"/>
                <a:gd name="T24" fmla="*/ 12700 w 340"/>
                <a:gd name="T25" fmla="*/ 298494 h 798"/>
                <a:gd name="T26" fmla="*/ 6350 w 340"/>
                <a:gd name="T27" fmla="*/ 353125 h 798"/>
                <a:gd name="T28" fmla="*/ 2381 w 340"/>
                <a:gd name="T29" fmla="*/ 412507 h 798"/>
                <a:gd name="T30" fmla="*/ 0 w 340"/>
                <a:gd name="T31" fmla="*/ 477432 h 798"/>
                <a:gd name="T32" fmla="*/ 794 w 340"/>
                <a:gd name="T33" fmla="*/ 547107 h 798"/>
                <a:gd name="T34" fmla="*/ 38100 w 340"/>
                <a:gd name="T35" fmla="*/ 569276 h 798"/>
                <a:gd name="T36" fmla="*/ 107950 w 340"/>
                <a:gd name="T37" fmla="*/ 344416 h 798"/>
                <a:gd name="T38" fmla="*/ 123031 w 340"/>
                <a:gd name="T39" fmla="*/ 163103 h 798"/>
                <a:gd name="T40" fmla="*/ 130969 w 340"/>
                <a:gd name="T41" fmla="*/ 341249 h 798"/>
                <a:gd name="T42" fmla="*/ 33338 w 340"/>
                <a:gd name="T43" fmla="*/ 608072 h 798"/>
                <a:gd name="T44" fmla="*/ 55563 w 340"/>
                <a:gd name="T45" fmla="*/ 627866 h 798"/>
                <a:gd name="T46" fmla="*/ 76200 w 340"/>
                <a:gd name="T47" fmla="*/ 631825 h 798"/>
                <a:gd name="T48" fmla="*/ 188119 w 340"/>
                <a:gd name="T49" fmla="*/ 362626 h 798"/>
                <a:gd name="T50" fmla="*/ 192881 w 340"/>
                <a:gd name="T51" fmla="*/ 121139 h 798"/>
                <a:gd name="T52" fmla="*/ 269875 w 340"/>
                <a:gd name="T53" fmla="*/ 79968 h 798"/>
                <a:gd name="T54" fmla="*/ 268288 w 340"/>
                <a:gd name="T55" fmla="*/ 79176 h 798"/>
                <a:gd name="T56" fmla="*/ 265906 w 340"/>
                <a:gd name="T57" fmla="*/ 76009 h 798"/>
                <a:gd name="T58" fmla="*/ 261144 w 340"/>
                <a:gd name="T59" fmla="*/ 72050 h 798"/>
                <a:gd name="T60" fmla="*/ 254794 w 340"/>
                <a:gd name="T61" fmla="*/ 66508 h 798"/>
                <a:gd name="T62" fmla="*/ 246856 w 340"/>
                <a:gd name="T63" fmla="*/ 60174 h 798"/>
                <a:gd name="T64" fmla="*/ 238125 w 340"/>
                <a:gd name="T65" fmla="*/ 53048 h 798"/>
                <a:gd name="T66" fmla="*/ 227806 w 340"/>
                <a:gd name="T67" fmla="*/ 45130 h 798"/>
                <a:gd name="T68" fmla="*/ 215900 w 340"/>
                <a:gd name="T69" fmla="*/ 38005 h 798"/>
                <a:gd name="T70" fmla="*/ 203200 w 340"/>
                <a:gd name="T71" fmla="*/ 30087 h 798"/>
                <a:gd name="T72" fmla="*/ 189706 w 340"/>
                <a:gd name="T73" fmla="*/ 22169 h 798"/>
                <a:gd name="T74" fmla="*/ 175419 w 340"/>
                <a:gd name="T75" fmla="*/ 15043 h 798"/>
                <a:gd name="T76" fmla="*/ 161131 w 340"/>
                <a:gd name="T77" fmla="*/ 10293 h 798"/>
                <a:gd name="T78" fmla="*/ 145256 w 340"/>
                <a:gd name="T79" fmla="*/ 4751 h 798"/>
                <a:gd name="T80" fmla="*/ 129381 w 340"/>
                <a:gd name="T81" fmla="*/ 1584 h 798"/>
                <a:gd name="T82" fmla="*/ 112713 w 340"/>
                <a:gd name="T83" fmla="*/ 0 h 798"/>
                <a:gd name="T84" fmla="*/ 96838 w 340"/>
                <a:gd name="T85" fmla="*/ 792 h 798"/>
                <a:gd name="T86" fmla="*/ 96838 w 340"/>
                <a:gd name="T87" fmla="*/ 792 h 7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0" h="798">
                  <a:moveTo>
                    <a:pt x="122" y="1"/>
                  </a:moveTo>
                  <a:lnTo>
                    <a:pt x="120" y="2"/>
                  </a:lnTo>
                  <a:lnTo>
                    <a:pt x="116" y="10"/>
                  </a:lnTo>
                  <a:lnTo>
                    <a:pt x="109" y="22"/>
                  </a:lnTo>
                  <a:lnTo>
                    <a:pt x="100" y="40"/>
                  </a:lnTo>
                  <a:lnTo>
                    <a:pt x="90" y="63"/>
                  </a:lnTo>
                  <a:lnTo>
                    <a:pt x="80" y="90"/>
                  </a:lnTo>
                  <a:lnTo>
                    <a:pt x="69" y="124"/>
                  </a:lnTo>
                  <a:lnTo>
                    <a:pt x="57" y="163"/>
                  </a:lnTo>
                  <a:lnTo>
                    <a:pt x="45" y="207"/>
                  </a:lnTo>
                  <a:lnTo>
                    <a:pt x="34" y="258"/>
                  </a:lnTo>
                  <a:lnTo>
                    <a:pt x="24" y="314"/>
                  </a:lnTo>
                  <a:lnTo>
                    <a:pt x="16" y="377"/>
                  </a:lnTo>
                  <a:lnTo>
                    <a:pt x="8" y="446"/>
                  </a:lnTo>
                  <a:lnTo>
                    <a:pt x="3" y="521"/>
                  </a:lnTo>
                  <a:lnTo>
                    <a:pt x="0" y="603"/>
                  </a:lnTo>
                  <a:lnTo>
                    <a:pt x="1" y="691"/>
                  </a:lnTo>
                  <a:lnTo>
                    <a:pt x="48" y="719"/>
                  </a:lnTo>
                  <a:lnTo>
                    <a:pt x="136" y="435"/>
                  </a:lnTo>
                  <a:lnTo>
                    <a:pt x="155" y="206"/>
                  </a:lnTo>
                  <a:lnTo>
                    <a:pt x="165" y="431"/>
                  </a:lnTo>
                  <a:lnTo>
                    <a:pt x="42" y="768"/>
                  </a:lnTo>
                  <a:lnTo>
                    <a:pt x="70" y="793"/>
                  </a:lnTo>
                  <a:lnTo>
                    <a:pt x="96" y="798"/>
                  </a:lnTo>
                  <a:lnTo>
                    <a:pt x="237" y="458"/>
                  </a:lnTo>
                  <a:lnTo>
                    <a:pt x="243" y="153"/>
                  </a:lnTo>
                  <a:lnTo>
                    <a:pt x="340" y="101"/>
                  </a:lnTo>
                  <a:lnTo>
                    <a:pt x="338" y="100"/>
                  </a:lnTo>
                  <a:lnTo>
                    <a:pt x="335" y="96"/>
                  </a:lnTo>
                  <a:lnTo>
                    <a:pt x="329" y="91"/>
                  </a:lnTo>
                  <a:lnTo>
                    <a:pt x="321" y="84"/>
                  </a:lnTo>
                  <a:lnTo>
                    <a:pt x="311" y="76"/>
                  </a:lnTo>
                  <a:lnTo>
                    <a:pt x="300" y="67"/>
                  </a:lnTo>
                  <a:lnTo>
                    <a:pt x="287" y="57"/>
                  </a:lnTo>
                  <a:lnTo>
                    <a:pt x="272" y="48"/>
                  </a:lnTo>
                  <a:lnTo>
                    <a:pt x="256" y="38"/>
                  </a:lnTo>
                  <a:lnTo>
                    <a:pt x="239" y="28"/>
                  </a:lnTo>
                  <a:lnTo>
                    <a:pt x="221" y="19"/>
                  </a:lnTo>
                  <a:lnTo>
                    <a:pt x="203" y="13"/>
                  </a:lnTo>
                  <a:lnTo>
                    <a:pt x="183" y="6"/>
                  </a:lnTo>
                  <a:lnTo>
                    <a:pt x="163" y="2"/>
                  </a:lnTo>
                  <a:lnTo>
                    <a:pt x="142" y="0"/>
                  </a:lnTo>
                  <a:lnTo>
                    <a:pt x="122" y="1"/>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9" name="Freeform 68">
              <a:extLst>
                <a:ext uri="{FF2B5EF4-FFF2-40B4-BE49-F238E27FC236}">
                  <a16:creationId xmlns:a16="http://schemas.microsoft.com/office/drawing/2014/main" id="{B2CC29CF-C857-1C47-8CC0-347C0DF18927}"/>
                </a:ext>
              </a:extLst>
            </p:cNvPr>
            <p:cNvSpPr>
              <a:spLocks/>
            </p:cNvSpPr>
            <p:nvPr/>
          </p:nvSpPr>
          <p:spPr bwMode="auto">
            <a:xfrm>
              <a:off x="1365250" y="4165600"/>
              <a:ext cx="136525" cy="85725"/>
            </a:xfrm>
            <a:custGeom>
              <a:avLst/>
              <a:gdLst>
                <a:gd name="T0" fmla="*/ 119759 w 171"/>
                <a:gd name="T1" fmla="*/ 0 h 109"/>
                <a:gd name="T2" fmla="*/ 116565 w 171"/>
                <a:gd name="T3" fmla="*/ 0 h 109"/>
                <a:gd name="T4" fmla="*/ 113372 w 171"/>
                <a:gd name="T5" fmla="*/ 2359 h 109"/>
                <a:gd name="T6" fmla="*/ 111775 w 171"/>
                <a:gd name="T7" fmla="*/ 3146 h 109"/>
                <a:gd name="T8" fmla="*/ 110178 w 171"/>
                <a:gd name="T9" fmla="*/ 5505 h 109"/>
                <a:gd name="T10" fmla="*/ 107783 w 171"/>
                <a:gd name="T11" fmla="*/ 8651 h 109"/>
                <a:gd name="T12" fmla="*/ 105388 w 171"/>
                <a:gd name="T13" fmla="*/ 11011 h 109"/>
                <a:gd name="T14" fmla="*/ 102194 w 171"/>
                <a:gd name="T15" fmla="*/ 13370 h 109"/>
                <a:gd name="T16" fmla="*/ 98202 w 171"/>
                <a:gd name="T17" fmla="*/ 15729 h 109"/>
                <a:gd name="T18" fmla="*/ 94210 w 171"/>
                <a:gd name="T19" fmla="*/ 18089 h 109"/>
                <a:gd name="T20" fmla="*/ 90218 w 171"/>
                <a:gd name="T21" fmla="*/ 20448 h 109"/>
                <a:gd name="T22" fmla="*/ 84630 w 171"/>
                <a:gd name="T23" fmla="*/ 21235 h 109"/>
                <a:gd name="T24" fmla="*/ 78242 w 171"/>
                <a:gd name="T25" fmla="*/ 22808 h 109"/>
                <a:gd name="T26" fmla="*/ 71057 w 171"/>
                <a:gd name="T27" fmla="*/ 23594 h 109"/>
                <a:gd name="T28" fmla="*/ 63871 w 171"/>
                <a:gd name="T29" fmla="*/ 24381 h 109"/>
                <a:gd name="T30" fmla="*/ 0 w 171"/>
                <a:gd name="T31" fmla="*/ 73142 h 109"/>
                <a:gd name="T32" fmla="*/ 798 w 171"/>
                <a:gd name="T33" fmla="*/ 83366 h 109"/>
                <a:gd name="T34" fmla="*/ 61476 w 171"/>
                <a:gd name="T35" fmla="*/ 85725 h 109"/>
                <a:gd name="T36" fmla="*/ 110178 w 171"/>
                <a:gd name="T37" fmla="*/ 54266 h 109"/>
                <a:gd name="T38" fmla="*/ 110178 w 171"/>
                <a:gd name="T39" fmla="*/ 85725 h 109"/>
                <a:gd name="T40" fmla="*/ 131735 w 171"/>
                <a:gd name="T41" fmla="*/ 85725 h 109"/>
                <a:gd name="T42" fmla="*/ 131735 w 171"/>
                <a:gd name="T43" fmla="*/ 42469 h 109"/>
                <a:gd name="T44" fmla="*/ 131735 w 171"/>
                <a:gd name="T45" fmla="*/ 41683 h 109"/>
                <a:gd name="T46" fmla="*/ 134130 w 171"/>
                <a:gd name="T47" fmla="*/ 38537 h 109"/>
                <a:gd name="T48" fmla="*/ 134130 w 171"/>
                <a:gd name="T49" fmla="*/ 35391 h 109"/>
                <a:gd name="T50" fmla="*/ 134928 w 171"/>
                <a:gd name="T51" fmla="*/ 33032 h 109"/>
                <a:gd name="T52" fmla="*/ 135727 w 171"/>
                <a:gd name="T53" fmla="*/ 29099 h 109"/>
                <a:gd name="T54" fmla="*/ 136525 w 171"/>
                <a:gd name="T55" fmla="*/ 26740 h 109"/>
                <a:gd name="T56" fmla="*/ 136525 w 171"/>
                <a:gd name="T57" fmla="*/ 23594 h 109"/>
                <a:gd name="T58" fmla="*/ 136525 w 171"/>
                <a:gd name="T59" fmla="*/ 19662 h 109"/>
                <a:gd name="T60" fmla="*/ 134928 w 171"/>
                <a:gd name="T61" fmla="*/ 15729 h 109"/>
                <a:gd name="T62" fmla="*/ 134130 w 171"/>
                <a:gd name="T63" fmla="*/ 12583 h 109"/>
                <a:gd name="T64" fmla="*/ 130936 w 171"/>
                <a:gd name="T65" fmla="*/ 9438 h 109"/>
                <a:gd name="T66" fmla="*/ 127743 w 171"/>
                <a:gd name="T67" fmla="*/ 6292 h 109"/>
                <a:gd name="T68" fmla="*/ 123751 w 171"/>
                <a:gd name="T69" fmla="*/ 3146 h 109"/>
                <a:gd name="T70" fmla="*/ 119759 w 171"/>
                <a:gd name="T71" fmla="*/ 0 h 109"/>
                <a:gd name="T72" fmla="*/ 119759 w 171"/>
                <a:gd name="T73" fmla="*/ 0 h 1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71" h="109">
                  <a:moveTo>
                    <a:pt x="150" y="0"/>
                  </a:moveTo>
                  <a:lnTo>
                    <a:pt x="146" y="0"/>
                  </a:lnTo>
                  <a:lnTo>
                    <a:pt x="142" y="3"/>
                  </a:lnTo>
                  <a:lnTo>
                    <a:pt x="140" y="4"/>
                  </a:lnTo>
                  <a:lnTo>
                    <a:pt x="138" y="7"/>
                  </a:lnTo>
                  <a:lnTo>
                    <a:pt x="135" y="11"/>
                  </a:lnTo>
                  <a:lnTo>
                    <a:pt x="132" y="14"/>
                  </a:lnTo>
                  <a:lnTo>
                    <a:pt x="128" y="17"/>
                  </a:lnTo>
                  <a:lnTo>
                    <a:pt x="123" y="20"/>
                  </a:lnTo>
                  <a:lnTo>
                    <a:pt x="118" y="23"/>
                  </a:lnTo>
                  <a:lnTo>
                    <a:pt x="113" y="26"/>
                  </a:lnTo>
                  <a:lnTo>
                    <a:pt x="106" y="27"/>
                  </a:lnTo>
                  <a:lnTo>
                    <a:pt x="98" y="29"/>
                  </a:lnTo>
                  <a:lnTo>
                    <a:pt x="89" y="30"/>
                  </a:lnTo>
                  <a:lnTo>
                    <a:pt x="80" y="31"/>
                  </a:lnTo>
                  <a:lnTo>
                    <a:pt x="0" y="93"/>
                  </a:lnTo>
                  <a:lnTo>
                    <a:pt x="1" y="106"/>
                  </a:lnTo>
                  <a:lnTo>
                    <a:pt x="77" y="109"/>
                  </a:lnTo>
                  <a:lnTo>
                    <a:pt x="138" y="69"/>
                  </a:lnTo>
                  <a:lnTo>
                    <a:pt x="138" y="109"/>
                  </a:lnTo>
                  <a:lnTo>
                    <a:pt x="165" y="109"/>
                  </a:lnTo>
                  <a:lnTo>
                    <a:pt x="165" y="54"/>
                  </a:lnTo>
                  <a:lnTo>
                    <a:pt x="165" y="53"/>
                  </a:lnTo>
                  <a:lnTo>
                    <a:pt x="168" y="49"/>
                  </a:lnTo>
                  <a:lnTo>
                    <a:pt x="168" y="45"/>
                  </a:lnTo>
                  <a:lnTo>
                    <a:pt x="169" y="42"/>
                  </a:lnTo>
                  <a:lnTo>
                    <a:pt x="170" y="37"/>
                  </a:lnTo>
                  <a:lnTo>
                    <a:pt x="171" y="34"/>
                  </a:lnTo>
                  <a:lnTo>
                    <a:pt x="171" y="30"/>
                  </a:lnTo>
                  <a:lnTo>
                    <a:pt x="171" y="25"/>
                  </a:lnTo>
                  <a:lnTo>
                    <a:pt x="169" y="20"/>
                  </a:lnTo>
                  <a:lnTo>
                    <a:pt x="168" y="16"/>
                  </a:lnTo>
                  <a:lnTo>
                    <a:pt x="164" y="12"/>
                  </a:lnTo>
                  <a:lnTo>
                    <a:pt x="160" y="8"/>
                  </a:lnTo>
                  <a:lnTo>
                    <a:pt x="155" y="4"/>
                  </a:lnTo>
                  <a:lnTo>
                    <a:pt x="15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0" name="Freeform 69">
              <a:extLst>
                <a:ext uri="{FF2B5EF4-FFF2-40B4-BE49-F238E27FC236}">
                  <a16:creationId xmlns:a16="http://schemas.microsoft.com/office/drawing/2014/main" id="{96EFD850-AFFA-3541-937E-C534403AECE2}"/>
                </a:ext>
              </a:extLst>
            </p:cNvPr>
            <p:cNvSpPr>
              <a:spLocks/>
            </p:cNvSpPr>
            <p:nvPr/>
          </p:nvSpPr>
          <p:spPr bwMode="auto">
            <a:xfrm>
              <a:off x="1803400" y="4121150"/>
              <a:ext cx="58738" cy="130175"/>
            </a:xfrm>
            <a:custGeom>
              <a:avLst/>
              <a:gdLst>
                <a:gd name="T0" fmla="*/ 773 w 76"/>
                <a:gd name="T1" fmla="*/ 11979 h 163"/>
                <a:gd name="T2" fmla="*/ 0 w 76"/>
                <a:gd name="T3" fmla="*/ 11979 h 163"/>
                <a:gd name="T4" fmla="*/ 0 w 76"/>
                <a:gd name="T5" fmla="*/ 13577 h 163"/>
                <a:gd name="T6" fmla="*/ 0 w 76"/>
                <a:gd name="T7" fmla="*/ 16771 h 163"/>
                <a:gd name="T8" fmla="*/ 0 w 76"/>
                <a:gd name="T9" fmla="*/ 21563 h 163"/>
                <a:gd name="T10" fmla="*/ 0 w 76"/>
                <a:gd name="T11" fmla="*/ 26354 h 163"/>
                <a:gd name="T12" fmla="*/ 773 w 76"/>
                <a:gd name="T13" fmla="*/ 32743 h 163"/>
                <a:gd name="T14" fmla="*/ 2319 w 76"/>
                <a:gd name="T15" fmla="*/ 39931 h 163"/>
                <a:gd name="T16" fmla="*/ 3864 w 76"/>
                <a:gd name="T17" fmla="*/ 48716 h 163"/>
                <a:gd name="T18" fmla="*/ 6183 w 76"/>
                <a:gd name="T19" fmla="*/ 56702 h 163"/>
                <a:gd name="T20" fmla="*/ 9274 w 76"/>
                <a:gd name="T21" fmla="*/ 65487 h 163"/>
                <a:gd name="T22" fmla="*/ 13139 w 76"/>
                <a:gd name="T23" fmla="*/ 75869 h 163"/>
                <a:gd name="T24" fmla="*/ 17776 w 76"/>
                <a:gd name="T25" fmla="*/ 86251 h 163"/>
                <a:gd name="T26" fmla="*/ 23959 w 76"/>
                <a:gd name="T27" fmla="*/ 96633 h 163"/>
                <a:gd name="T28" fmla="*/ 30915 w 76"/>
                <a:gd name="T29" fmla="*/ 107814 h 163"/>
                <a:gd name="T30" fmla="*/ 39416 w 76"/>
                <a:gd name="T31" fmla="*/ 118196 h 163"/>
                <a:gd name="T32" fmla="*/ 48691 w 76"/>
                <a:gd name="T33" fmla="*/ 130175 h 163"/>
                <a:gd name="T34" fmla="*/ 48691 w 76"/>
                <a:gd name="T35" fmla="*/ 128578 h 163"/>
                <a:gd name="T36" fmla="*/ 50236 w 76"/>
                <a:gd name="T37" fmla="*/ 126182 h 163"/>
                <a:gd name="T38" fmla="*/ 51782 w 76"/>
                <a:gd name="T39" fmla="*/ 121390 h 163"/>
                <a:gd name="T40" fmla="*/ 53328 w 76"/>
                <a:gd name="T41" fmla="*/ 115800 h 163"/>
                <a:gd name="T42" fmla="*/ 54874 w 76"/>
                <a:gd name="T43" fmla="*/ 109411 h 163"/>
                <a:gd name="T44" fmla="*/ 56419 w 76"/>
                <a:gd name="T45" fmla="*/ 101425 h 163"/>
                <a:gd name="T46" fmla="*/ 57965 w 76"/>
                <a:gd name="T47" fmla="*/ 92640 h 163"/>
                <a:gd name="T48" fmla="*/ 58738 w 76"/>
                <a:gd name="T49" fmla="*/ 83855 h 163"/>
                <a:gd name="T50" fmla="*/ 58738 w 76"/>
                <a:gd name="T51" fmla="*/ 72674 h 163"/>
                <a:gd name="T52" fmla="*/ 58738 w 76"/>
                <a:gd name="T53" fmla="*/ 62292 h 163"/>
                <a:gd name="T54" fmla="*/ 57965 w 76"/>
                <a:gd name="T55" fmla="*/ 51112 h 163"/>
                <a:gd name="T56" fmla="*/ 56419 w 76"/>
                <a:gd name="T57" fmla="*/ 40730 h 163"/>
                <a:gd name="T58" fmla="*/ 52555 w 76"/>
                <a:gd name="T59" fmla="*/ 29549 h 163"/>
                <a:gd name="T60" fmla="*/ 47918 w 76"/>
                <a:gd name="T61" fmla="*/ 19965 h 163"/>
                <a:gd name="T62" fmla="*/ 41735 w 76"/>
                <a:gd name="T63" fmla="*/ 9583 h 163"/>
                <a:gd name="T64" fmla="*/ 34779 w 76"/>
                <a:gd name="T65" fmla="*/ 0 h 163"/>
                <a:gd name="T66" fmla="*/ 34779 w 76"/>
                <a:gd name="T67" fmla="*/ 1597 h 163"/>
                <a:gd name="T68" fmla="*/ 34779 w 76"/>
                <a:gd name="T69" fmla="*/ 4792 h 163"/>
                <a:gd name="T70" fmla="*/ 34779 w 76"/>
                <a:gd name="T71" fmla="*/ 8785 h 163"/>
                <a:gd name="T72" fmla="*/ 35552 w 76"/>
                <a:gd name="T73" fmla="*/ 15174 h 163"/>
                <a:gd name="T74" fmla="*/ 35552 w 76"/>
                <a:gd name="T75" fmla="*/ 21563 h 163"/>
                <a:gd name="T76" fmla="*/ 35552 w 76"/>
                <a:gd name="T77" fmla="*/ 27952 h 163"/>
                <a:gd name="T78" fmla="*/ 34779 w 76"/>
                <a:gd name="T79" fmla="*/ 34341 h 163"/>
                <a:gd name="T80" fmla="*/ 34006 w 76"/>
                <a:gd name="T81" fmla="*/ 40730 h 163"/>
                <a:gd name="T82" fmla="*/ 32460 w 76"/>
                <a:gd name="T83" fmla="*/ 45521 h 163"/>
                <a:gd name="T84" fmla="*/ 30142 w 76"/>
                <a:gd name="T85" fmla="*/ 48716 h 163"/>
                <a:gd name="T86" fmla="*/ 27050 w 76"/>
                <a:gd name="T87" fmla="*/ 49514 h 163"/>
                <a:gd name="T88" fmla="*/ 23959 w 76"/>
                <a:gd name="T89" fmla="*/ 48716 h 163"/>
                <a:gd name="T90" fmla="*/ 19322 w 76"/>
                <a:gd name="T91" fmla="*/ 44723 h 163"/>
                <a:gd name="T92" fmla="*/ 13912 w 76"/>
                <a:gd name="T93" fmla="*/ 37535 h 163"/>
                <a:gd name="T94" fmla="*/ 7729 w 76"/>
                <a:gd name="T95" fmla="*/ 26354 h 163"/>
                <a:gd name="T96" fmla="*/ 773 w 76"/>
                <a:gd name="T97" fmla="*/ 11979 h 163"/>
                <a:gd name="T98" fmla="*/ 773 w 76"/>
                <a:gd name="T99" fmla="*/ 11979 h 1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6" h="163">
                  <a:moveTo>
                    <a:pt x="1" y="15"/>
                  </a:moveTo>
                  <a:lnTo>
                    <a:pt x="0" y="15"/>
                  </a:lnTo>
                  <a:lnTo>
                    <a:pt x="0" y="17"/>
                  </a:lnTo>
                  <a:lnTo>
                    <a:pt x="0" y="21"/>
                  </a:lnTo>
                  <a:lnTo>
                    <a:pt x="0" y="27"/>
                  </a:lnTo>
                  <a:lnTo>
                    <a:pt x="0" y="33"/>
                  </a:lnTo>
                  <a:lnTo>
                    <a:pt x="1" y="41"/>
                  </a:lnTo>
                  <a:lnTo>
                    <a:pt x="3" y="50"/>
                  </a:lnTo>
                  <a:lnTo>
                    <a:pt x="5" y="61"/>
                  </a:lnTo>
                  <a:lnTo>
                    <a:pt x="8" y="71"/>
                  </a:lnTo>
                  <a:lnTo>
                    <a:pt x="12" y="82"/>
                  </a:lnTo>
                  <a:lnTo>
                    <a:pt x="17" y="95"/>
                  </a:lnTo>
                  <a:lnTo>
                    <a:pt x="23" y="108"/>
                  </a:lnTo>
                  <a:lnTo>
                    <a:pt x="31" y="121"/>
                  </a:lnTo>
                  <a:lnTo>
                    <a:pt x="40" y="135"/>
                  </a:lnTo>
                  <a:lnTo>
                    <a:pt x="51" y="148"/>
                  </a:lnTo>
                  <a:lnTo>
                    <a:pt x="63" y="163"/>
                  </a:lnTo>
                  <a:lnTo>
                    <a:pt x="63" y="161"/>
                  </a:lnTo>
                  <a:lnTo>
                    <a:pt x="65" y="158"/>
                  </a:lnTo>
                  <a:lnTo>
                    <a:pt x="67" y="152"/>
                  </a:lnTo>
                  <a:lnTo>
                    <a:pt x="69" y="145"/>
                  </a:lnTo>
                  <a:lnTo>
                    <a:pt x="71" y="137"/>
                  </a:lnTo>
                  <a:lnTo>
                    <a:pt x="73" y="127"/>
                  </a:lnTo>
                  <a:lnTo>
                    <a:pt x="75" y="116"/>
                  </a:lnTo>
                  <a:lnTo>
                    <a:pt x="76" y="105"/>
                  </a:lnTo>
                  <a:lnTo>
                    <a:pt x="76" y="91"/>
                  </a:lnTo>
                  <a:lnTo>
                    <a:pt x="76" y="78"/>
                  </a:lnTo>
                  <a:lnTo>
                    <a:pt x="75" y="64"/>
                  </a:lnTo>
                  <a:lnTo>
                    <a:pt x="73" y="51"/>
                  </a:lnTo>
                  <a:lnTo>
                    <a:pt x="68" y="37"/>
                  </a:lnTo>
                  <a:lnTo>
                    <a:pt x="62" y="25"/>
                  </a:lnTo>
                  <a:lnTo>
                    <a:pt x="54" y="12"/>
                  </a:lnTo>
                  <a:lnTo>
                    <a:pt x="45" y="0"/>
                  </a:lnTo>
                  <a:lnTo>
                    <a:pt x="45" y="2"/>
                  </a:lnTo>
                  <a:lnTo>
                    <a:pt x="45" y="6"/>
                  </a:lnTo>
                  <a:lnTo>
                    <a:pt x="45" y="11"/>
                  </a:lnTo>
                  <a:lnTo>
                    <a:pt x="46" y="19"/>
                  </a:lnTo>
                  <a:lnTo>
                    <a:pt x="46" y="27"/>
                  </a:lnTo>
                  <a:lnTo>
                    <a:pt x="46" y="35"/>
                  </a:lnTo>
                  <a:lnTo>
                    <a:pt x="45" y="43"/>
                  </a:lnTo>
                  <a:lnTo>
                    <a:pt x="44" y="51"/>
                  </a:lnTo>
                  <a:lnTo>
                    <a:pt x="42" y="57"/>
                  </a:lnTo>
                  <a:lnTo>
                    <a:pt x="39" y="61"/>
                  </a:lnTo>
                  <a:lnTo>
                    <a:pt x="35" y="62"/>
                  </a:lnTo>
                  <a:lnTo>
                    <a:pt x="31" y="61"/>
                  </a:lnTo>
                  <a:lnTo>
                    <a:pt x="25" y="56"/>
                  </a:lnTo>
                  <a:lnTo>
                    <a:pt x="18" y="47"/>
                  </a:lnTo>
                  <a:lnTo>
                    <a:pt x="10" y="33"/>
                  </a:lnTo>
                  <a:lnTo>
                    <a:pt x="1" y="1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1" name="Freeform 70">
              <a:extLst>
                <a:ext uri="{FF2B5EF4-FFF2-40B4-BE49-F238E27FC236}">
                  <a16:creationId xmlns:a16="http://schemas.microsoft.com/office/drawing/2014/main" id="{79B494F9-0957-CF4E-9791-7F24F0E26E54}"/>
                </a:ext>
              </a:extLst>
            </p:cNvPr>
            <p:cNvSpPr>
              <a:spLocks/>
            </p:cNvSpPr>
            <p:nvPr/>
          </p:nvSpPr>
          <p:spPr bwMode="auto">
            <a:xfrm>
              <a:off x="1109663" y="3836988"/>
              <a:ext cx="173037" cy="371475"/>
            </a:xfrm>
            <a:custGeom>
              <a:avLst/>
              <a:gdLst>
                <a:gd name="T0" fmla="*/ 173037 w 218"/>
                <a:gd name="T1" fmla="*/ 371475 h 468"/>
                <a:gd name="T2" fmla="*/ 91281 w 218"/>
                <a:gd name="T3" fmla="*/ 0 h 468"/>
                <a:gd name="T4" fmla="*/ 0 w 218"/>
                <a:gd name="T5" fmla="*/ 29369 h 468"/>
                <a:gd name="T6" fmla="*/ 16669 w 218"/>
                <a:gd name="T7" fmla="*/ 78581 h 468"/>
                <a:gd name="T8" fmla="*/ 61912 w 218"/>
                <a:gd name="T9" fmla="*/ 142875 h 468"/>
                <a:gd name="T10" fmla="*/ 146050 w 218"/>
                <a:gd name="T11" fmla="*/ 361156 h 468"/>
                <a:gd name="T12" fmla="*/ 173037 w 218"/>
                <a:gd name="T13" fmla="*/ 371475 h 468"/>
                <a:gd name="T14" fmla="*/ 173037 w 218"/>
                <a:gd name="T15" fmla="*/ 371475 h 4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8" h="468">
                  <a:moveTo>
                    <a:pt x="218" y="468"/>
                  </a:moveTo>
                  <a:lnTo>
                    <a:pt x="115" y="0"/>
                  </a:lnTo>
                  <a:lnTo>
                    <a:pt x="0" y="37"/>
                  </a:lnTo>
                  <a:lnTo>
                    <a:pt x="21" y="99"/>
                  </a:lnTo>
                  <a:lnTo>
                    <a:pt x="78" y="180"/>
                  </a:lnTo>
                  <a:lnTo>
                    <a:pt x="184" y="455"/>
                  </a:lnTo>
                  <a:lnTo>
                    <a:pt x="218" y="468"/>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2" name="Freeform 71">
              <a:extLst>
                <a:ext uri="{FF2B5EF4-FFF2-40B4-BE49-F238E27FC236}">
                  <a16:creationId xmlns:a16="http://schemas.microsoft.com/office/drawing/2014/main" id="{35C3BA1D-9F7C-5F47-B2B0-ACF080B5646D}"/>
                </a:ext>
              </a:extLst>
            </p:cNvPr>
            <p:cNvSpPr>
              <a:spLocks/>
            </p:cNvSpPr>
            <p:nvPr/>
          </p:nvSpPr>
          <p:spPr bwMode="auto">
            <a:xfrm>
              <a:off x="1093788" y="3856038"/>
              <a:ext cx="180975" cy="350837"/>
            </a:xfrm>
            <a:custGeom>
              <a:avLst/>
              <a:gdLst>
                <a:gd name="T0" fmla="*/ 0 w 228"/>
                <a:gd name="T1" fmla="*/ 17423 h 443"/>
                <a:gd name="T2" fmla="*/ 0 w 228"/>
                <a:gd name="T3" fmla="*/ 17423 h 443"/>
                <a:gd name="T4" fmla="*/ 794 w 228"/>
                <a:gd name="T5" fmla="*/ 19799 h 443"/>
                <a:gd name="T6" fmla="*/ 794 w 228"/>
                <a:gd name="T7" fmla="*/ 22175 h 443"/>
                <a:gd name="T8" fmla="*/ 3175 w 228"/>
                <a:gd name="T9" fmla="*/ 26927 h 443"/>
                <a:gd name="T10" fmla="*/ 3969 w 228"/>
                <a:gd name="T11" fmla="*/ 31678 h 443"/>
                <a:gd name="T12" fmla="*/ 6350 w 228"/>
                <a:gd name="T13" fmla="*/ 38014 h 443"/>
                <a:gd name="T14" fmla="*/ 8731 w 228"/>
                <a:gd name="T15" fmla="*/ 43558 h 443"/>
                <a:gd name="T16" fmla="*/ 12700 w 228"/>
                <a:gd name="T17" fmla="*/ 51477 h 443"/>
                <a:gd name="T18" fmla="*/ 15875 w 228"/>
                <a:gd name="T19" fmla="*/ 58605 h 443"/>
                <a:gd name="T20" fmla="*/ 19844 w 228"/>
                <a:gd name="T21" fmla="*/ 68108 h 443"/>
                <a:gd name="T22" fmla="*/ 24606 w 228"/>
                <a:gd name="T23" fmla="*/ 76028 h 443"/>
                <a:gd name="T24" fmla="*/ 30956 w 228"/>
                <a:gd name="T25" fmla="*/ 84739 h 443"/>
                <a:gd name="T26" fmla="*/ 36513 w 228"/>
                <a:gd name="T27" fmla="*/ 92659 h 443"/>
                <a:gd name="T28" fmla="*/ 42863 w 228"/>
                <a:gd name="T29" fmla="*/ 101371 h 443"/>
                <a:gd name="T30" fmla="*/ 50800 w 228"/>
                <a:gd name="T31" fmla="*/ 109290 h 443"/>
                <a:gd name="T32" fmla="*/ 58738 w 228"/>
                <a:gd name="T33" fmla="*/ 118002 h 443"/>
                <a:gd name="T34" fmla="*/ 141288 w 228"/>
                <a:gd name="T35" fmla="*/ 312823 h 443"/>
                <a:gd name="T36" fmla="*/ 146050 w 228"/>
                <a:gd name="T37" fmla="*/ 337374 h 443"/>
                <a:gd name="T38" fmla="*/ 180975 w 228"/>
                <a:gd name="T39" fmla="*/ 350837 h 443"/>
                <a:gd name="T40" fmla="*/ 92869 w 228"/>
                <a:gd name="T41" fmla="*/ 110874 h 443"/>
                <a:gd name="T42" fmla="*/ 92075 w 228"/>
                <a:gd name="T43" fmla="*/ 110082 h 443"/>
                <a:gd name="T44" fmla="*/ 89694 w 228"/>
                <a:gd name="T45" fmla="*/ 107706 h 443"/>
                <a:gd name="T46" fmla="*/ 87313 w 228"/>
                <a:gd name="T47" fmla="*/ 104538 h 443"/>
                <a:gd name="T48" fmla="*/ 83344 w 228"/>
                <a:gd name="T49" fmla="*/ 100579 h 443"/>
                <a:gd name="T50" fmla="*/ 79375 w 228"/>
                <a:gd name="T51" fmla="*/ 94243 h 443"/>
                <a:gd name="T52" fmla="*/ 73819 w 228"/>
                <a:gd name="T53" fmla="*/ 87907 h 443"/>
                <a:gd name="T54" fmla="*/ 69056 w 228"/>
                <a:gd name="T55" fmla="*/ 80780 h 443"/>
                <a:gd name="T56" fmla="*/ 64294 w 228"/>
                <a:gd name="T57" fmla="*/ 72860 h 443"/>
                <a:gd name="T58" fmla="*/ 58738 w 228"/>
                <a:gd name="T59" fmla="*/ 64940 h 443"/>
                <a:gd name="T60" fmla="*/ 53181 w 228"/>
                <a:gd name="T61" fmla="*/ 54645 h 443"/>
                <a:gd name="T62" fmla="*/ 48419 w 228"/>
                <a:gd name="T63" fmla="*/ 45934 h 443"/>
                <a:gd name="T64" fmla="*/ 44450 w 228"/>
                <a:gd name="T65" fmla="*/ 36430 h 443"/>
                <a:gd name="T66" fmla="*/ 39688 w 228"/>
                <a:gd name="T67" fmla="*/ 26927 h 443"/>
                <a:gd name="T68" fmla="*/ 37306 w 228"/>
                <a:gd name="T69" fmla="*/ 17423 h 443"/>
                <a:gd name="T70" fmla="*/ 35719 w 228"/>
                <a:gd name="T71" fmla="*/ 8712 h 443"/>
                <a:gd name="T72" fmla="*/ 34925 w 228"/>
                <a:gd name="T73" fmla="*/ 0 h 443"/>
                <a:gd name="T74" fmla="*/ 0 w 228"/>
                <a:gd name="T75" fmla="*/ 17423 h 443"/>
                <a:gd name="T76" fmla="*/ 0 w 228"/>
                <a:gd name="T77" fmla="*/ 17423 h 4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8" h="443">
                  <a:moveTo>
                    <a:pt x="0" y="22"/>
                  </a:moveTo>
                  <a:lnTo>
                    <a:pt x="0" y="22"/>
                  </a:lnTo>
                  <a:lnTo>
                    <a:pt x="1" y="25"/>
                  </a:lnTo>
                  <a:lnTo>
                    <a:pt x="1" y="28"/>
                  </a:lnTo>
                  <a:lnTo>
                    <a:pt x="4" y="34"/>
                  </a:lnTo>
                  <a:lnTo>
                    <a:pt x="5" y="40"/>
                  </a:lnTo>
                  <a:lnTo>
                    <a:pt x="8" y="48"/>
                  </a:lnTo>
                  <a:lnTo>
                    <a:pt x="11" y="55"/>
                  </a:lnTo>
                  <a:lnTo>
                    <a:pt x="16" y="65"/>
                  </a:lnTo>
                  <a:lnTo>
                    <a:pt x="20" y="74"/>
                  </a:lnTo>
                  <a:lnTo>
                    <a:pt x="25" y="86"/>
                  </a:lnTo>
                  <a:lnTo>
                    <a:pt x="31" y="96"/>
                  </a:lnTo>
                  <a:lnTo>
                    <a:pt x="39" y="107"/>
                  </a:lnTo>
                  <a:lnTo>
                    <a:pt x="46" y="117"/>
                  </a:lnTo>
                  <a:lnTo>
                    <a:pt x="54" y="128"/>
                  </a:lnTo>
                  <a:lnTo>
                    <a:pt x="64" y="138"/>
                  </a:lnTo>
                  <a:lnTo>
                    <a:pt x="74" y="149"/>
                  </a:lnTo>
                  <a:lnTo>
                    <a:pt x="178" y="395"/>
                  </a:lnTo>
                  <a:lnTo>
                    <a:pt x="184" y="426"/>
                  </a:lnTo>
                  <a:lnTo>
                    <a:pt x="228" y="443"/>
                  </a:lnTo>
                  <a:lnTo>
                    <a:pt x="117" y="140"/>
                  </a:lnTo>
                  <a:lnTo>
                    <a:pt x="116" y="139"/>
                  </a:lnTo>
                  <a:lnTo>
                    <a:pt x="113" y="136"/>
                  </a:lnTo>
                  <a:lnTo>
                    <a:pt x="110" y="132"/>
                  </a:lnTo>
                  <a:lnTo>
                    <a:pt x="105" y="127"/>
                  </a:lnTo>
                  <a:lnTo>
                    <a:pt x="100" y="119"/>
                  </a:lnTo>
                  <a:lnTo>
                    <a:pt x="93" y="111"/>
                  </a:lnTo>
                  <a:lnTo>
                    <a:pt x="87" y="102"/>
                  </a:lnTo>
                  <a:lnTo>
                    <a:pt x="81" y="92"/>
                  </a:lnTo>
                  <a:lnTo>
                    <a:pt x="74" y="82"/>
                  </a:lnTo>
                  <a:lnTo>
                    <a:pt x="67" y="69"/>
                  </a:lnTo>
                  <a:lnTo>
                    <a:pt x="61" y="58"/>
                  </a:lnTo>
                  <a:lnTo>
                    <a:pt x="56" y="46"/>
                  </a:lnTo>
                  <a:lnTo>
                    <a:pt x="50" y="34"/>
                  </a:lnTo>
                  <a:lnTo>
                    <a:pt x="47" y="22"/>
                  </a:lnTo>
                  <a:lnTo>
                    <a:pt x="45" y="11"/>
                  </a:lnTo>
                  <a:lnTo>
                    <a:pt x="44" y="0"/>
                  </a:lnTo>
                  <a:lnTo>
                    <a:pt x="0" y="22"/>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3" name="Freeform 72">
              <a:extLst>
                <a:ext uri="{FF2B5EF4-FFF2-40B4-BE49-F238E27FC236}">
                  <a16:creationId xmlns:a16="http://schemas.microsoft.com/office/drawing/2014/main" id="{4E95F12B-F184-1445-9806-5E72F203226A}"/>
                </a:ext>
              </a:extLst>
            </p:cNvPr>
            <p:cNvSpPr>
              <a:spLocks/>
            </p:cNvSpPr>
            <p:nvPr/>
          </p:nvSpPr>
          <p:spPr bwMode="auto">
            <a:xfrm>
              <a:off x="893763" y="3871913"/>
              <a:ext cx="119062" cy="315912"/>
            </a:xfrm>
            <a:custGeom>
              <a:avLst/>
              <a:gdLst>
                <a:gd name="T0" fmla="*/ 42578 w 151"/>
                <a:gd name="T1" fmla="*/ 246856 h 398"/>
                <a:gd name="T2" fmla="*/ 42578 w 151"/>
                <a:gd name="T3" fmla="*/ 245268 h 398"/>
                <a:gd name="T4" fmla="*/ 44944 w 151"/>
                <a:gd name="T5" fmla="*/ 242093 h 398"/>
                <a:gd name="T6" fmla="*/ 47309 w 151"/>
                <a:gd name="T7" fmla="*/ 236537 h 398"/>
                <a:gd name="T8" fmla="*/ 51252 w 151"/>
                <a:gd name="T9" fmla="*/ 229393 h 398"/>
                <a:gd name="T10" fmla="*/ 55983 w 151"/>
                <a:gd name="T11" fmla="*/ 219075 h 398"/>
                <a:gd name="T12" fmla="*/ 61502 w 151"/>
                <a:gd name="T13" fmla="*/ 207962 h 398"/>
                <a:gd name="T14" fmla="*/ 67022 w 151"/>
                <a:gd name="T15" fmla="*/ 194468 h 398"/>
                <a:gd name="T16" fmla="*/ 73330 w 151"/>
                <a:gd name="T17" fmla="*/ 179387 h 398"/>
                <a:gd name="T18" fmla="*/ 79637 w 151"/>
                <a:gd name="T19" fmla="*/ 161925 h 398"/>
                <a:gd name="T20" fmla="*/ 85945 w 151"/>
                <a:gd name="T21" fmla="*/ 143669 h 398"/>
                <a:gd name="T22" fmla="*/ 92253 w 151"/>
                <a:gd name="T23" fmla="*/ 123031 h 398"/>
                <a:gd name="T24" fmla="*/ 98561 w 151"/>
                <a:gd name="T25" fmla="*/ 101600 h 398"/>
                <a:gd name="T26" fmla="*/ 104081 w 151"/>
                <a:gd name="T27" fmla="*/ 78581 h 398"/>
                <a:gd name="T28" fmla="*/ 109600 w 151"/>
                <a:gd name="T29" fmla="*/ 53975 h 398"/>
                <a:gd name="T30" fmla="*/ 114331 w 151"/>
                <a:gd name="T31" fmla="*/ 26987 h 398"/>
                <a:gd name="T32" fmla="*/ 119062 w 151"/>
                <a:gd name="T33" fmla="*/ 0 h 398"/>
                <a:gd name="T34" fmla="*/ 48886 w 151"/>
                <a:gd name="T35" fmla="*/ 7144 h 398"/>
                <a:gd name="T36" fmla="*/ 14193 w 151"/>
                <a:gd name="T37" fmla="*/ 177800 h 398"/>
                <a:gd name="T38" fmla="*/ 0 w 151"/>
                <a:gd name="T39" fmla="*/ 315912 h 398"/>
                <a:gd name="T40" fmla="*/ 22078 w 151"/>
                <a:gd name="T41" fmla="*/ 300037 h 398"/>
                <a:gd name="T42" fmla="*/ 42578 w 151"/>
                <a:gd name="T43" fmla="*/ 246856 h 398"/>
                <a:gd name="T44" fmla="*/ 42578 w 151"/>
                <a:gd name="T45" fmla="*/ 246856 h 3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1" h="398">
                  <a:moveTo>
                    <a:pt x="54" y="311"/>
                  </a:moveTo>
                  <a:lnTo>
                    <a:pt x="54" y="309"/>
                  </a:lnTo>
                  <a:lnTo>
                    <a:pt x="57" y="305"/>
                  </a:lnTo>
                  <a:lnTo>
                    <a:pt x="60" y="298"/>
                  </a:lnTo>
                  <a:lnTo>
                    <a:pt x="65" y="289"/>
                  </a:lnTo>
                  <a:lnTo>
                    <a:pt x="71" y="276"/>
                  </a:lnTo>
                  <a:lnTo>
                    <a:pt x="78" y="262"/>
                  </a:lnTo>
                  <a:lnTo>
                    <a:pt x="85" y="245"/>
                  </a:lnTo>
                  <a:lnTo>
                    <a:pt x="93" y="226"/>
                  </a:lnTo>
                  <a:lnTo>
                    <a:pt x="101" y="204"/>
                  </a:lnTo>
                  <a:lnTo>
                    <a:pt x="109" y="181"/>
                  </a:lnTo>
                  <a:lnTo>
                    <a:pt x="117" y="155"/>
                  </a:lnTo>
                  <a:lnTo>
                    <a:pt x="125" y="128"/>
                  </a:lnTo>
                  <a:lnTo>
                    <a:pt x="132" y="99"/>
                  </a:lnTo>
                  <a:lnTo>
                    <a:pt x="139" y="68"/>
                  </a:lnTo>
                  <a:lnTo>
                    <a:pt x="145" y="34"/>
                  </a:lnTo>
                  <a:lnTo>
                    <a:pt x="151" y="0"/>
                  </a:lnTo>
                  <a:lnTo>
                    <a:pt x="62" y="9"/>
                  </a:lnTo>
                  <a:lnTo>
                    <a:pt x="18" y="224"/>
                  </a:lnTo>
                  <a:lnTo>
                    <a:pt x="0" y="398"/>
                  </a:lnTo>
                  <a:lnTo>
                    <a:pt x="28" y="378"/>
                  </a:lnTo>
                  <a:lnTo>
                    <a:pt x="54" y="311"/>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4" name="Freeform 73">
              <a:extLst>
                <a:ext uri="{FF2B5EF4-FFF2-40B4-BE49-F238E27FC236}">
                  <a16:creationId xmlns:a16="http://schemas.microsoft.com/office/drawing/2014/main" id="{DDC6F294-C5DD-6842-B049-8FBF2C81EE93}"/>
                </a:ext>
              </a:extLst>
            </p:cNvPr>
            <p:cNvSpPr>
              <a:spLocks/>
            </p:cNvSpPr>
            <p:nvPr/>
          </p:nvSpPr>
          <p:spPr bwMode="auto">
            <a:xfrm>
              <a:off x="882650" y="3876675"/>
              <a:ext cx="90488" cy="295275"/>
            </a:xfrm>
            <a:custGeom>
              <a:avLst/>
              <a:gdLst>
                <a:gd name="T0" fmla="*/ 9525 w 114"/>
                <a:gd name="T1" fmla="*/ 231775 h 372"/>
                <a:gd name="T2" fmla="*/ 9525 w 114"/>
                <a:gd name="T3" fmla="*/ 229394 h 372"/>
                <a:gd name="T4" fmla="*/ 9525 w 114"/>
                <a:gd name="T5" fmla="*/ 223838 h 372"/>
                <a:gd name="T6" fmla="*/ 9525 w 114"/>
                <a:gd name="T7" fmla="*/ 214313 h 372"/>
                <a:gd name="T8" fmla="*/ 11113 w 114"/>
                <a:gd name="T9" fmla="*/ 201613 h 372"/>
                <a:gd name="T10" fmla="*/ 12700 w 114"/>
                <a:gd name="T11" fmla="*/ 186531 h 372"/>
                <a:gd name="T12" fmla="*/ 15081 w 114"/>
                <a:gd name="T13" fmla="*/ 169069 h 372"/>
                <a:gd name="T14" fmla="*/ 15875 w 114"/>
                <a:gd name="T15" fmla="*/ 150019 h 372"/>
                <a:gd name="T16" fmla="*/ 19050 w 114"/>
                <a:gd name="T17" fmla="*/ 130969 h 372"/>
                <a:gd name="T18" fmla="*/ 20638 w 114"/>
                <a:gd name="T19" fmla="*/ 111125 h 372"/>
                <a:gd name="T20" fmla="*/ 23019 w 114"/>
                <a:gd name="T21" fmla="*/ 91281 h 372"/>
                <a:gd name="T22" fmla="*/ 26194 w 114"/>
                <a:gd name="T23" fmla="*/ 72231 h 372"/>
                <a:gd name="T24" fmla="*/ 29369 w 114"/>
                <a:gd name="T25" fmla="*/ 53975 h 372"/>
                <a:gd name="T26" fmla="*/ 33338 w 114"/>
                <a:gd name="T27" fmla="*/ 35719 h 372"/>
                <a:gd name="T28" fmla="*/ 37306 w 114"/>
                <a:gd name="T29" fmla="*/ 21431 h 372"/>
                <a:gd name="T30" fmla="*/ 41275 w 114"/>
                <a:gd name="T31" fmla="*/ 8731 h 372"/>
                <a:gd name="T32" fmla="*/ 46038 w 114"/>
                <a:gd name="T33" fmla="*/ 0 h 372"/>
                <a:gd name="T34" fmla="*/ 90488 w 114"/>
                <a:gd name="T35" fmla="*/ 3175 h 372"/>
                <a:gd name="T36" fmla="*/ 89694 w 114"/>
                <a:gd name="T37" fmla="*/ 5556 h 372"/>
                <a:gd name="T38" fmla="*/ 87313 w 114"/>
                <a:gd name="T39" fmla="*/ 11906 h 372"/>
                <a:gd name="T40" fmla="*/ 84138 w 114"/>
                <a:gd name="T41" fmla="*/ 22225 h 372"/>
                <a:gd name="T42" fmla="*/ 80169 w 114"/>
                <a:gd name="T43" fmla="*/ 35719 h 372"/>
                <a:gd name="T44" fmla="*/ 74613 w 114"/>
                <a:gd name="T45" fmla="*/ 52388 h 372"/>
                <a:gd name="T46" fmla="*/ 69850 w 114"/>
                <a:gd name="T47" fmla="*/ 71438 h 372"/>
                <a:gd name="T48" fmla="*/ 63500 w 114"/>
                <a:gd name="T49" fmla="*/ 92075 h 372"/>
                <a:gd name="T50" fmla="*/ 57944 w 114"/>
                <a:gd name="T51" fmla="*/ 115094 h 372"/>
                <a:gd name="T52" fmla="*/ 51594 w 114"/>
                <a:gd name="T53" fmla="*/ 138113 h 372"/>
                <a:gd name="T54" fmla="*/ 45244 w 114"/>
                <a:gd name="T55" fmla="*/ 162719 h 372"/>
                <a:gd name="T56" fmla="*/ 38894 w 114"/>
                <a:gd name="T57" fmla="*/ 187325 h 372"/>
                <a:gd name="T58" fmla="*/ 33338 w 114"/>
                <a:gd name="T59" fmla="*/ 211138 h 372"/>
                <a:gd name="T60" fmla="*/ 27781 w 114"/>
                <a:gd name="T61" fmla="*/ 234156 h 372"/>
                <a:gd name="T62" fmla="*/ 23019 w 114"/>
                <a:gd name="T63" fmla="*/ 256381 h 372"/>
                <a:gd name="T64" fmla="*/ 19844 w 114"/>
                <a:gd name="T65" fmla="*/ 276225 h 372"/>
                <a:gd name="T66" fmla="*/ 17463 w 114"/>
                <a:gd name="T67" fmla="*/ 295275 h 372"/>
                <a:gd name="T68" fmla="*/ 0 w 114"/>
                <a:gd name="T69" fmla="*/ 268288 h 372"/>
                <a:gd name="T70" fmla="*/ 9525 w 114"/>
                <a:gd name="T71" fmla="*/ 231775 h 372"/>
                <a:gd name="T72" fmla="*/ 9525 w 114"/>
                <a:gd name="T73" fmla="*/ 231775 h 3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 h="372">
                  <a:moveTo>
                    <a:pt x="12" y="292"/>
                  </a:moveTo>
                  <a:lnTo>
                    <a:pt x="12" y="289"/>
                  </a:lnTo>
                  <a:lnTo>
                    <a:pt x="12" y="282"/>
                  </a:lnTo>
                  <a:lnTo>
                    <a:pt x="12" y="270"/>
                  </a:lnTo>
                  <a:lnTo>
                    <a:pt x="14" y="254"/>
                  </a:lnTo>
                  <a:lnTo>
                    <a:pt x="16" y="235"/>
                  </a:lnTo>
                  <a:lnTo>
                    <a:pt x="19" y="213"/>
                  </a:lnTo>
                  <a:lnTo>
                    <a:pt x="20" y="189"/>
                  </a:lnTo>
                  <a:lnTo>
                    <a:pt x="24" y="165"/>
                  </a:lnTo>
                  <a:lnTo>
                    <a:pt x="26" y="140"/>
                  </a:lnTo>
                  <a:lnTo>
                    <a:pt x="29" y="115"/>
                  </a:lnTo>
                  <a:lnTo>
                    <a:pt x="33" y="91"/>
                  </a:lnTo>
                  <a:lnTo>
                    <a:pt x="37" y="68"/>
                  </a:lnTo>
                  <a:lnTo>
                    <a:pt x="42" y="45"/>
                  </a:lnTo>
                  <a:lnTo>
                    <a:pt x="47" y="27"/>
                  </a:lnTo>
                  <a:lnTo>
                    <a:pt x="52" y="11"/>
                  </a:lnTo>
                  <a:lnTo>
                    <a:pt x="58" y="0"/>
                  </a:lnTo>
                  <a:lnTo>
                    <a:pt x="114" y="4"/>
                  </a:lnTo>
                  <a:lnTo>
                    <a:pt x="113" y="7"/>
                  </a:lnTo>
                  <a:lnTo>
                    <a:pt x="110" y="15"/>
                  </a:lnTo>
                  <a:lnTo>
                    <a:pt x="106" y="28"/>
                  </a:lnTo>
                  <a:lnTo>
                    <a:pt x="101" y="45"/>
                  </a:lnTo>
                  <a:lnTo>
                    <a:pt x="94" y="66"/>
                  </a:lnTo>
                  <a:lnTo>
                    <a:pt x="88" y="90"/>
                  </a:lnTo>
                  <a:lnTo>
                    <a:pt x="80" y="116"/>
                  </a:lnTo>
                  <a:lnTo>
                    <a:pt x="73" y="145"/>
                  </a:lnTo>
                  <a:lnTo>
                    <a:pt x="65" y="174"/>
                  </a:lnTo>
                  <a:lnTo>
                    <a:pt x="57" y="205"/>
                  </a:lnTo>
                  <a:lnTo>
                    <a:pt x="49" y="236"/>
                  </a:lnTo>
                  <a:lnTo>
                    <a:pt x="42" y="266"/>
                  </a:lnTo>
                  <a:lnTo>
                    <a:pt x="35" y="295"/>
                  </a:lnTo>
                  <a:lnTo>
                    <a:pt x="29" y="323"/>
                  </a:lnTo>
                  <a:lnTo>
                    <a:pt x="25" y="348"/>
                  </a:lnTo>
                  <a:lnTo>
                    <a:pt x="22" y="372"/>
                  </a:lnTo>
                  <a:lnTo>
                    <a:pt x="0" y="338"/>
                  </a:lnTo>
                  <a:lnTo>
                    <a:pt x="12" y="292"/>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5" name="Freeform 74">
              <a:extLst>
                <a:ext uri="{FF2B5EF4-FFF2-40B4-BE49-F238E27FC236}">
                  <a16:creationId xmlns:a16="http://schemas.microsoft.com/office/drawing/2014/main" id="{9471E628-55B3-B740-B474-019DB2E23824}"/>
                </a:ext>
              </a:extLst>
            </p:cNvPr>
            <p:cNvSpPr>
              <a:spLocks/>
            </p:cNvSpPr>
            <p:nvPr/>
          </p:nvSpPr>
          <p:spPr bwMode="auto">
            <a:xfrm>
              <a:off x="1020763" y="2897188"/>
              <a:ext cx="157162" cy="522287"/>
            </a:xfrm>
            <a:custGeom>
              <a:avLst/>
              <a:gdLst>
                <a:gd name="T0" fmla="*/ 23574 w 200"/>
                <a:gd name="T1" fmla="*/ 0 h 660"/>
                <a:gd name="T2" fmla="*/ 0 w 200"/>
                <a:gd name="T3" fmla="*/ 15827 h 660"/>
                <a:gd name="T4" fmla="*/ 7072 w 200"/>
                <a:gd name="T5" fmla="*/ 140859 h 660"/>
                <a:gd name="T6" fmla="*/ 88797 w 200"/>
                <a:gd name="T7" fmla="*/ 349774 h 660"/>
                <a:gd name="T8" fmla="*/ 95869 w 200"/>
                <a:gd name="T9" fmla="*/ 512791 h 660"/>
                <a:gd name="T10" fmla="*/ 151661 w 200"/>
                <a:gd name="T11" fmla="*/ 522287 h 660"/>
                <a:gd name="T12" fmla="*/ 157162 w 200"/>
                <a:gd name="T13" fmla="*/ 257187 h 660"/>
                <a:gd name="T14" fmla="*/ 143017 w 200"/>
                <a:gd name="T15" fmla="*/ 86256 h 660"/>
                <a:gd name="T16" fmla="*/ 113942 w 200"/>
                <a:gd name="T17" fmla="*/ 48272 h 660"/>
                <a:gd name="T18" fmla="*/ 76224 w 200"/>
                <a:gd name="T19" fmla="*/ 11870 h 660"/>
                <a:gd name="T20" fmla="*/ 23574 w 200"/>
                <a:gd name="T21" fmla="*/ 0 h 660"/>
                <a:gd name="T22" fmla="*/ 23574 w 200"/>
                <a:gd name="T23" fmla="*/ 0 h 6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0" h="660">
                  <a:moveTo>
                    <a:pt x="30" y="0"/>
                  </a:moveTo>
                  <a:lnTo>
                    <a:pt x="0" y="20"/>
                  </a:lnTo>
                  <a:lnTo>
                    <a:pt x="9" y="178"/>
                  </a:lnTo>
                  <a:lnTo>
                    <a:pt x="113" y="442"/>
                  </a:lnTo>
                  <a:lnTo>
                    <a:pt x="122" y="648"/>
                  </a:lnTo>
                  <a:lnTo>
                    <a:pt x="193" y="660"/>
                  </a:lnTo>
                  <a:lnTo>
                    <a:pt x="200" y="325"/>
                  </a:lnTo>
                  <a:lnTo>
                    <a:pt x="182" y="109"/>
                  </a:lnTo>
                  <a:lnTo>
                    <a:pt x="145" y="61"/>
                  </a:lnTo>
                  <a:lnTo>
                    <a:pt x="97" y="15"/>
                  </a:lnTo>
                  <a:lnTo>
                    <a:pt x="30"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6" name="Freeform 75">
              <a:extLst>
                <a:ext uri="{FF2B5EF4-FFF2-40B4-BE49-F238E27FC236}">
                  <a16:creationId xmlns:a16="http://schemas.microsoft.com/office/drawing/2014/main" id="{E1F71C78-CF06-7649-B8DB-E4039D50D2B1}"/>
                </a:ext>
              </a:extLst>
            </p:cNvPr>
            <p:cNvSpPr>
              <a:spLocks/>
            </p:cNvSpPr>
            <p:nvPr/>
          </p:nvSpPr>
          <p:spPr bwMode="auto">
            <a:xfrm>
              <a:off x="1082675" y="2976563"/>
              <a:ext cx="69850" cy="247650"/>
            </a:xfrm>
            <a:custGeom>
              <a:avLst/>
              <a:gdLst>
                <a:gd name="T0" fmla="*/ 0 w 87"/>
                <a:gd name="T1" fmla="*/ 27074 h 311"/>
                <a:gd name="T2" fmla="*/ 29706 w 87"/>
                <a:gd name="T3" fmla="*/ 0 h 311"/>
                <a:gd name="T4" fmla="*/ 65836 w 87"/>
                <a:gd name="T5" fmla="*/ 27871 h 311"/>
                <a:gd name="T6" fmla="*/ 69850 w 87"/>
                <a:gd name="T7" fmla="*/ 242076 h 311"/>
                <a:gd name="T8" fmla="*/ 52187 w 87"/>
                <a:gd name="T9" fmla="*/ 247650 h 311"/>
                <a:gd name="T10" fmla="*/ 52187 w 87"/>
                <a:gd name="T11" fmla="*/ 245261 h 311"/>
                <a:gd name="T12" fmla="*/ 52187 w 87"/>
                <a:gd name="T13" fmla="*/ 239687 h 311"/>
                <a:gd name="T14" fmla="*/ 52187 w 87"/>
                <a:gd name="T15" fmla="*/ 230131 h 311"/>
                <a:gd name="T16" fmla="*/ 52187 w 87"/>
                <a:gd name="T17" fmla="*/ 218983 h 311"/>
                <a:gd name="T18" fmla="*/ 52187 w 87"/>
                <a:gd name="T19" fmla="*/ 205446 h 311"/>
                <a:gd name="T20" fmla="*/ 52187 w 87"/>
                <a:gd name="T21" fmla="*/ 190316 h 311"/>
                <a:gd name="T22" fmla="*/ 52187 w 87"/>
                <a:gd name="T23" fmla="*/ 172798 h 311"/>
                <a:gd name="T24" fmla="*/ 52990 w 87"/>
                <a:gd name="T25" fmla="*/ 156075 h 311"/>
                <a:gd name="T26" fmla="*/ 52187 w 87"/>
                <a:gd name="T27" fmla="*/ 136964 h 311"/>
                <a:gd name="T28" fmla="*/ 52187 w 87"/>
                <a:gd name="T29" fmla="*/ 118649 h 311"/>
                <a:gd name="T30" fmla="*/ 51384 w 87"/>
                <a:gd name="T31" fmla="*/ 100334 h 311"/>
                <a:gd name="T32" fmla="*/ 50581 w 87"/>
                <a:gd name="T33" fmla="*/ 82815 h 311"/>
                <a:gd name="T34" fmla="*/ 49778 w 87"/>
                <a:gd name="T35" fmla="*/ 66093 h 311"/>
                <a:gd name="T36" fmla="*/ 48172 w 87"/>
                <a:gd name="T37" fmla="*/ 51760 h 311"/>
                <a:gd name="T38" fmla="*/ 46567 w 87"/>
                <a:gd name="T39" fmla="*/ 39019 h 311"/>
                <a:gd name="T40" fmla="*/ 44961 w 87"/>
                <a:gd name="T41" fmla="*/ 28667 h 311"/>
                <a:gd name="T42" fmla="*/ 29706 w 87"/>
                <a:gd name="T43" fmla="*/ 15926 h 311"/>
                <a:gd name="T44" fmla="*/ 0 w 87"/>
                <a:gd name="T45" fmla="*/ 27074 h 311"/>
                <a:gd name="T46" fmla="*/ 0 w 87"/>
                <a:gd name="T47" fmla="*/ 27074 h 3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7" h="311">
                  <a:moveTo>
                    <a:pt x="0" y="34"/>
                  </a:moveTo>
                  <a:lnTo>
                    <a:pt x="37" y="0"/>
                  </a:lnTo>
                  <a:lnTo>
                    <a:pt x="82" y="35"/>
                  </a:lnTo>
                  <a:lnTo>
                    <a:pt x="87" y="304"/>
                  </a:lnTo>
                  <a:lnTo>
                    <a:pt x="65" y="311"/>
                  </a:lnTo>
                  <a:lnTo>
                    <a:pt x="65" y="308"/>
                  </a:lnTo>
                  <a:lnTo>
                    <a:pt x="65" y="301"/>
                  </a:lnTo>
                  <a:lnTo>
                    <a:pt x="65" y="289"/>
                  </a:lnTo>
                  <a:lnTo>
                    <a:pt x="65" y="275"/>
                  </a:lnTo>
                  <a:lnTo>
                    <a:pt x="65" y="258"/>
                  </a:lnTo>
                  <a:lnTo>
                    <a:pt x="65" y="239"/>
                  </a:lnTo>
                  <a:lnTo>
                    <a:pt x="65" y="217"/>
                  </a:lnTo>
                  <a:lnTo>
                    <a:pt x="66" y="196"/>
                  </a:lnTo>
                  <a:lnTo>
                    <a:pt x="65" y="172"/>
                  </a:lnTo>
                  <a:lnTo>
                    <a:pt x="65" y="149"/>
                  </a:lnTo>
                  <a:lnTo>
                    <a:pt x="64" y="126"/>
                  </a:lnTo>
                  <a:lnTo>
                    <a:pt x="63" y="104"/>
                  </a:lnTo>
                  <a:lnTo>
                    <a:pt x="62" y="83"/>
                  </a:lnTo>
                  <a:lnTo>
                    <a:pt x="60" y="65"/>
                  </a:lnTo>
                  <a:lnTo>
                    <a:pt x="58" y="49"/>
                  </a:lnTo>
                  <a:lnTo>
                    <a:pt x="56" y="36"/>
                  </a:lnTo>
                  <a:lnTo>
                    <a:pt x="37" y="20"/>
                  </a:lnTo>
                  <a:lnTo>
                    <a:pt x="0" y="34"/>
                  </a:lnTo>
                  <a:close/>
                </a:path>
              </a:pathLst>
            </a:custGeom>
            <a:solidFill>
              <a:srgbClr val="CCA6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7" name="Freeform 76">
              <a:extLst>
                <a:ext uri="{FF2B5EF4-FFF2-40B4-BE49-F238E27FC236}">
                  <a16:creationId xmlns:a16="http://schemas.microsoft.com/office/drawing/2014/main" id="{6B2E2787-CC77-E442-BDE9-B487F62F44D1}"/>
                </a:ext>
              </a:extLst>
            </p:cNvPr>
            <p:cNvSpPr>
              <a:spLocks/>
            </p:cNvSpPr>
            <p:nvPr/>
          </p:nvSpPr>
          <p:spPr bwMode="auto">
            <a:xfrm>
              <a:off x="1184275" y="3503613"/>
              <a:ext cx="203200" cy="307975"/>
            </a:xfrm>
            <a:custGeom>
              <a:avLst/>
              <a:gdLst>
                <a:gd name="T0" fmla="*/ 37600 w 254"/>
                <a:gd name="T1" fmla="*/ 10292 h 389"/>
                <a:gd name="T2" fmla="*/ 82400 w 254"/>
                <a:gd name="T3" fmla="*/ 0 h 389"/>
                <a:gd name="T4" fmla="*/ 100800 w 254"/>
                <a:gd name="T5" fmla="*/ 42752 h 389"/>
                <a:gd name="T6" fmla="*/ 133600 w 254"/>
                <a:gd name="T7" fmla="*/ 30877 h 389"/>
                <a:gd name="T8" fmla="*/ 203200 w 254"/>
                <a:gd name="T9" fmla="*/ 236721 h 389"/>
                <a:gd name="T10" fmla="*/ 56000 w 254"/>
                <a:gd name="T11" fmla="*/ 307975 h 389"/>
                <a:gd name="T12" fmla="*/ 0 w 254"/>
                <a:gd name="T13" fmla="*/ 104506 h 389"/>
                <a:gd name="T14" fmla="*/ 80800 w 254"/>
                <a:gd name="T15" fmla="*/ 73629 h 389"/>
                <a:gd name="T16" fmla="*/ 72000 w 254"/>
                <a:gd name="T17" fmla="*/ 45127 h 389"/>
                <a:gd name="T18" fmla="*/ 29600 w 254"/>
                <a:gd name="T19" fmla="*/ 51461 h 389"/>
                <a:gd name="T20" fmla="*/ 37600 w 254"/>
                <a:gd name="T21" fmla="*/ 10292 h 389"/>
                <a:gd name="T22" fmla="*/ 37600 w 254"/>
                <a:gd name="T23" fmla="*/ 10292 h 3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4" h="389">
                  <a:moveTo>
                    <a:pt x="47" y="13"/>
                  </a:moveTo>
                  <a:lnTo>
                    <a:pt x="103" y="0"/>
                  </a:lnTo>
                  <a:lnTo>
                    <a:pt x="126" y="54"/>
                  </a:lnTo>
                  <a:lnTo>
                    <a:pt x="167" y="39"/>
                  </a:lnTo>
                  <a:lnTo>
                    <a:pt x="254" y="299"/>
                  </a:lnTo>
                  <a:lnTo>
                    <a:pt x="70" y="389"/>
                  </a:lnTo>
                  <a:lnTo>
                    <a:pt x="0" y="132"/>
                  </a:lnTo>
                  <a:lnTo>
                    <a:pt x="101" y="93"/>
                  </a:lnTo>
                  <a:lnTo>
                    <a:pt x="90" y="57"/>
                  </a:lnTo>
                  <a:lnTo>
                    <a:pt x="37" y="65"/>
                  </a:lnTo>
                  <a:lnTo>
                    <a:pt x="47" y="13"/>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8" name="Freeform 77">
              <a:extLst>
                <a:ext uri="{FF2B5EF4-FFF2-40B4-BE49-F238E27FC236}">
                  <a16:creationId xmlns:a16="http://schemas.microsoft.com/office/drawing/2014/main" id="{B494B87D-4DAF-E64A-9339-D7CEAD3B8CC2}"/>
                </a:ext>
              </a:extLst>
            </p:cNvPr>
            <p:cNvSpPr>
              <a:spLocks/>
            </p:cNvSpPr>
            <p:nvPr/>
          </p:nvSpPr>
          <p:spPr bwMode="auto">
            <a:xfrm>
              <a:off x="1154113" y="3494088"/>
              <a:ext cx="88900" cy="104775"/>
            </a:xfrm>
            <a:custGeom>
              <a:avLst/>
              <a:gdLst>
                <a:gd name="T0" fmla="*/ 88900 w 113"/>
                <a:gd name="T1" fmla="*/ 57586 h 131"/>
                <a:gd name="T2" fmla="*/ 86540 w 113"/>
                <a:gd name="T3" fmla="*/ 86379 h 131"/>
                <a:gd name="T4" fmla="*/ 36189 w 113"/>
                <a:gd name="T5" fmla="*/ 104775 h 131"/>
                <a:gd name="T6" fmla="*/ 0 w 113"/>
                <a:gd name="T7" fmla="*/ 3999 h 131"/>
                <a:gd name="T8" fmla="*/ 60578 w 113"/>
                <a:gd name="T9" fmla="*/ 0 h 131"/>
                <a:gd name="T10" fmla="*/ 62938 w 113"/>
                <a:gd name="T11" fmla="*/ 38391 h 131"/>
                <a:gd name="T12" fmla="*/ 88900 w 113"/>
                <a:gd name="T13" fmla="*/ 57586 h 131"/>
                <a:gd name="T14" fmla="*/ 88900 w 113"/>
                <a:gd name="T15" fmla="*/ 57586 h 13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 h="131">
                  <a:moveTo>
                    <a:pt x="113" y="72"/>
                  </a:moveTo>
                  <a:lnTo>
                    <a:pt x="110" y="108"/>
                  </a:lnTo>
                  <a:lnTo>
                    <a:pt x="46" y="131"/>
                  </a:lnTo>
                  <a:lnTo>
                    <a:pt x="0" y="5"/>
                  </a:lnTo>
                  <a:lnTo>
                    <a:pt x="77" y="0"/>
                  </a:lnTo>
                  <a:lnTo>
                    <a:pt x="80" y="48"/>
                  </a:lnTo>
                  <a:lnTo>
                    <a:pt x="113" y="72"/>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9" name="Freeform 78">
              <a:extLst>
                <a:ext uri="{FF2B5EF4-FFF2-40B4-BE49-F238E27FC236}">
                  <a16:creationId xmlns:a16="http://schemas.microsoft.com/office/drawing/2014/main" id="{51137D57-6942-474E-B6C5-D47C31CB2718}"/>
                </a:ext>
              </a:extLst>
            </p:cNvPr>
            <p:cNvSpPr>
              <a:spLocks/>
            </p:cNvSpPr>
            <p:nvPr/>
          </p:nvSpPr>
          <p:spPr bwMode="auto">
            <a:xfrm>
              <a:off x="1174750" y="3482975"/>
              <a:ext cx="68263" cy="84138"/>
            </a:xfrm>
            <a:custGeom>
              <a:avLst/>
              <a:gdLst>
                <a:gd name="T0" fmla="*/ 43367 w 85"/>
                <a:gd name="T1" fmla="*/ 6350 h 106"/>
                <a:gd name="T2" fmla="*/ 68263 w 85"/>
                <a:gd name="T3" fmla="*/ 69057 h 106"/>
                <a:gd name="T4" fmla="*/ 7228 w 85"/>
                <a:gd name="T5" fmla="*/ 84138 h 106"/>
                <a:gd name="T6" fmla="*/ 0 w 85"/>
                <a:gd name="T7" fmla="*/ 61119 h 106"/>
                <a:gd name="T8" fmla="*/ 29714 w 85"/>
                <a:gd name="T9" fmla="*/ 52388 h 106"/>
                <a:gd name="T10" fmla="*/ 29714 w 85"/>
                <a:gd name="T11" fmla="*/ 33338 h 106"/>
                <a:gd name="T12" fmla="*/ 18471 w 85"/>
                <a:gd name="T13" fmla="*/ 0 h 106"/>
                <a:gd name="T14" fmla="*/ 43367 w 85"/>
                <a:gd name="T15" fmla="*/ 6350 h 106"/>
                <a:gd name="T16" fmla="*/ 43367 w 85"/>
                <a:gd name="T17" fmla="*/ 6350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106">
                  <a:moveTo>
                    <a:pt x="54" y="8"/>
                  </a:moveTo>
                  <a:lnTo>
                    <a:pt x="85" y="87"/>
                  </a:lnTo>
                  <a:lnTo>
                    <a:pt x="9" y="106"/>
                  </a:lnTo>
                  <a:lnTo>
                    <a:pt x="0" y="77"/>
                  </a:lnTo>
                  <a:lnTo>
                    <a:pt x="37" y="66"/>
                  </a:lnTo>
                  <a:lnTo>
                    <a:pt x="37" y="42"/>
                  </a:lnTo>
                  <a:lnTo>
                    <a:pt x="23" y="0"/>
                  </a:lnTo>
                  <a:lnTo>
                    <a:pt x="54" y="8"/>
                  </a:lnTo>
                  <a:close/>
                </a:path>
              </a:pathLst>
            </a:custGeom>
            <a:solidFill>
              <a:srgbClr val="BF6633"/>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0" name="Freeform 79">
              <a:extLst>
                <a:ext uri="{FF2B5EF4-FFF2-40B4-BE49-F238E27FC236}">
                  <a16:creationId xmlns:a16="http://schemas.microsoft.com/office/drawing/2014/main" id="{39EAC55C-0BFE-D64B-9F28-9B07ACF0FA06}"/>
                </a:ext>
              </a:extLst>
            </p:cNvPr>
            <p:cNvSpPr>
              <a:spLocks/>
            </p:cNvSpPr>
            <p:nvPr/>
          </p:nvSpPr>
          <p:spPr bwMode="auto">
            <a:xfrm>
              <a:off x="1135063" y="3346450"/>
              <a:ext cx="73025" cy="163513"/>
            </a:xfrm>
            <a:custGeom>
              <a:avLst/>
              <a:gdLst>
                <a:gd name="T0" fmla="*/ 67528 w 93"/>
                <a:gd name="T1" fmla="*/ 157224 h 208"/>
                <a:gd name="T2" fmla="*/ 51039 w 93"/>
                <a:gd name="T3" fmla="*/ 163513 h 208"/>
                <a:gd name="T4" fmla="*/ 25127 w 93"/>
                <a:gd name="T5" fmla="*/ 163513 h 208"/>
                <a:gd name="T6" fmla="*/ 0 w 93"/>
                <a:gd name="T7" fmla="*/ 80184 h 208"/>
                <a:gd name="T8" fmla="*/ 36120 w 93"/>
                <a:gd name="T9" fmla="*/ 0 h 208"/>
                <a:gd name="T10" fmla="*/ 73025 w 93"/>
                <a:gd name="T11" fmla="*/ 114774 h 208"/>
                <a:gd name="T12" fmla="*/ 67528 w 93"/>
                <a:gd name="T13" fmla="*/ 157224 h 208"/>
                <a:gd name="T14" fmla="*/ 67528 w 93"/>
                <a:gd name="T15" fmla="*/ 157224 h 2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08">
                  <a:moveTo>
                    <a:pt x="86" y="200"/>
                  </a:moveTo>
                  <a:lnTo>
                    <a:pt x="65" y="208"/>
                  </a:lnTo>
                  <a:lnTo>
                    <a:pt x="32" y="208"/>
                  </a:lnTo>
                  <a:lnTo>
                    <a:pt x="0" y="102"/>
                  </a:lnTo>
                  <a:lnTo>
                    <a:pt x="46" y="0"/>
                  </a:lnTo>
                  <a:lnTo>
                    <a:pt x="93" y="146"/>
                  </a:lnTo>
                  <a:lnTo>
                    <a:pt x="86" y="200"/>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1" name="Freeform 80">
              <a:extLst>
                <a:ext uri="{FF2B5EF4-FFF2-40B4-BE49-F238E27FC236}">
                  <a16:creationId xmlns:a16="http://schemas.microsoft.com/office/drawing/2014/main" id="{C54E619A-EC3D-254F-A5AD-E38AF8BEEA18}"/>
                </a:ext>
              </a:extLst>
            </p:cNvPr>
            <p:cNvSpPr>
              <a:spLocks/>
            </p:cNvSpPr>
            <p:nvPr/>
          </p:nvSpPr>
          <p:spPr bwMode="auto">
            <a:xfrm>
              <a:off x="1155700" y="3290888"/>
              <a:ext cx="73025" cy="212725"/>
            </a:xfrm>
            <a:custGeom>
              <a:avLst/>
              <a:gdLst>
                <a:gd name="T0" fmla="*/ 46328 w 93"/>
                <a:gd name="T1" fmla="*/ 18909 h 270"/>
                <a:gd name="T2" fmla="*/ 32979 w 93"/>
                <a:gd name="T3" fmla="*/ 70120 h 270"/>
                <a:gd name="T4" fmla="*/ 73025 w 93"/>
                <a:gd name="T5" fmla="*/ 193816 h 270"/>
                <a:gd name="T6" fmla="*/ 47113 w 93"/>
                <a:gd name="T7" fmla="*/ 212725 h 270"/>
                <a:gd name="T8" fmla="*/ 3926 w 93"/>
                <a:gd name="T9" fmla="*/ 70120 h 270"/>
                <a:gd name="T10" fmla="*/ 0 w 93"/>
                <a:gd name="T11" fmla="*/ 0 h 270"/>
                <a:gd name="T12" fmla="*/ 46328 w 93"/>
                <a:gd name="T13" fmla="*/ 18909 h 270"/>
                <a:gd name="T14" fmla="*/ 46328 w 93"/>
                <a:gd name="T15" fmla="*/ 18909 h 2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70">
                  <a:moveTo>
                    <a:pt x="59" y="24"/>
                  </a:moveTo>
                  <a:lnTo>
                    <a:pt x="42" y="89"/>
                  </a:lnTo>
                  <a:lnTo>
                    <a:pt x="93" y="246"/>
                  </a:lnTo>
                  <a:lnTo>
                    <a:pt x="60" y="270"/>
                  </a:lnTo>
                  <a:lnTo>
                    <a:pt x="5" y="89"/>
                  </a:lnTo>
                  <a:lnTo>
                    <a:pt x="0" y="0"/>
                  </a:lnTo>
                  <a:lnTo>
                    <a:pt x="59" y="24"/>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2" name="Freeform 81">
              <a:extLst>
                <a:ext uri="{FF2B5EF4-FFF2-40B4-BE49-F238E27FC236}">
                  <a16:creationId xmlns:a16="http://schemas.microsoft.com/office/drawing/2014/main" id="{F7ABF8CF-7569-B345-82EB-798154A1A81C}"/>
                </a:ext>
              </a:extLst>
            </p:cNvPr>
            <p:cNvSpPr>
              <a:spLocks/>
            </p:cNvSpPr>
            <p:nvPr/>
          </p:nvSpPr>
          <p:spPr bwMode="auto">
            <a:xfrm>
              <a:off x="974725" y="3417888"/>
              <a:ext cx="290513" cy="471487"/>
            </a:xfrm>
            <a:custGeom>
              <a:avLst/>
              <a:gdLst>
                <a:gd name="T0" fmla="*/ 173038 w 366"/>
                <a:gd name="T1" fmla="*/ 17492 h 593"/>
                <a:gd name="T2" fmla="*/ 290513 w 366"/>
                <a:gd name="T3" fmla="*/ 409470 h 593"/>
                <a:gd name="T4" fmla="*/ 227013 w 366"/>
                <a:gd name="T5" fmla="*/ 438888 h 593"/>
                <a:gd name="T6" fmla="*/ 100806 w 366"/>
                <a:gd name="T7" fmla="*/ 471487 h 593"/>
                <a:gd name="T8" fmla="*/ 55563 w 366"/>
                <a:gd name="T9" fmla="*/ 471487 h 593"/>
                <a:gd name="T10" fmla="*/ 0 w 366"/>
                <a:gd name="T11" fmla="*/ 438888 h 593"/>
                <a:gd name="T12" fmla="*/ 13494 w 366"/>
                <a:gd name="T13" fmla="*/ 117673 h 593"/>
                <a:gd name="T14" fmla="*/ 145257 w 366"/>
                <a:gd name="T15" fmla="*/ 0 h 593"/>
                <a:gd name="T16" fmla="*/ 173038 w 366"/>
                <a:gd name="T17" fmla="*/ 17492 h 593"/>
                <a:gd name="T18" fmla="*/ 173038 w 366"/>
                <a:gd name="T19" fmla="*/ 17492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6" h="593">
                  <a:moveTo>
                    <a:pt x="218" y="22"/>
                  </a:moveTo>
                  <a:lnTo>
                    <a:pt x="366" y="515"/>
                  </a:lnTo>
                  <a:lnTo>
                    <a:pt x="286" y="552"/>
                  </a:lnTo>
                  <a:lnTo>
                    <a:pt x="127" y="593"/>
                  </a:lnTo>
                  <a:lnTo>
                    <a:pt x="70" y="593"/>
                  </a:lnTo>
                  <a:lnTo>
                    <a:pt x="0" y="552"/>
                  </a:lnTo>
                  <a:lnTo>
                    <a:pt x="17" y="148"/>
                  </a:lnTo>
                  <a:lnTo>
                    <a:pt x="183" y="0"/>
                  </a:lnTo>
                  <a:lnTo>
                    <a:pt x="218" y="22"/>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3" name="Freeform 82">
              <a:extLst>
                <a:ext uri="{FF2B5EF4-FFF2-40B4-BE49-F238E27FC236}">
                  <a16:creationId xmlns:a16="http://schemas.microsoft.com/office/drawing/2014/main" id="{66E4C1B5-599B-ED4A-A9BC-637B0AE0C7F6}"/>
                </a:ext>
              </a:extLst>
            </p:cNvPr>
            <p:cNvSpPr>
              <a:spLocks/>
            </p:cNvSpPr>
            <p:nvPr/>
          </p:nvSpPr>
          <p:spPr bwMode="auto">
            <a:xfrm>
              <a:off x="885825" y="3482975"/>
              <a:ext cx="215900" cy="409575"/>
            </a:xfrm>
            <a:custGeom>
              <a:avLst/>
              <a:gdLst>
                <a:gd name="T0" fmla="*/ 215900 w 272"/>
                <a:gd name="T1" fmla="*/ 16637 h 517"/>
                <a:gd name="T2" fmla="*/ 143669 w 272"/>
                <a:gd name="T3" fmla="*/ 45948 h 517"/>
                <a:gd name="T4" fmla="*/ 141288 w 272"/>
                <a:gd name="T5" fmla="*/ 289158 h 517"/>
                <a:gd name="T6" fmla="*/ 165894 w 272"/>
                <a:gd name="T7" fmla="*/ 311340 h 517"/>
                <a:gd name="T8" fmla="*/ 143669 w 272"/>
                <a:gd name="T9" fmla="*/ 337483 h 517"/>
                <a:gd name="T10" fmla="*/ 143669 w 272"/>
                <a:gd name="T11" fmla="*/ 405614 h 517"/>
                <a:gd name="T12" fmla="*/ 71438 w 272"/>
                <a:gd name="T13" fmla="*/ 409575 h 517"/>
                <a:gd name="T14" fmla="*/ 0 w 272"/>
                <a:gd name="T15" fmla="*/ 396107 h 517"/>
                <a:gd name="T16" fmla="*/ 40481 w 272"/>
                <a:gd name="T17" fmla="*/ 2377 h 517"/>
                <a:gd name="T18" fmla="*/ 194469 w 272"/>
                <a:gd name="T19" fmla="*/ 0 h 517"/>
                <a:gd name="T20" fmla="*/ 215900 w 272"/>
                <a:gd name="T21" fmla="*/ 16637 h 517"/>
                <a:gd name="T22" fmla="*/ 215900 w 272"/>
                <a:gd name="T23" fmla="*/ 16637 h 5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2" h="517">
                  <a:moveTo>
                    <a:pt x="272" y="21"/>
                  </a:moveTo>
                  <a:lnTo>
                    <a:pt x="181" y="58"/>
                  </a:lnTo>
                  <a:lnTo>
                    <a:pt x="178" y="365"/>
                  </a:lnTo>
                  <a:lnTo>
                    <a:pt x="209" y="393"/>
                  </a:lnTo>
                  <a:lnTo>
                    <a:pt x="181" y="426"/>
                  </a:lnTo>
                  <a:lnTo>
                    <a:pt x="181" y="512"/>
                  </a:lnTo>
                  <a:lnTo>
                    <a:pt x="90" y="517"/>
                  </a:lnTo>
                  <a:lnTo>
                    <a:pt x="0" y="500"/>
                  </a:lnTo>
                  <a:lnTo>
                    <a:pt x="51" y="3"/>
                  </a:lnTo>
                  <a:lnTo>
                    <a:pt x="245" y="0"/>
                  </a:lnTo>
                  <a:lnTo>
                    <a:pt x="272" y="21"/>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4" name="Freeform 83">
              <a:extLst>
                <a:ext uri="{FF2B5EF4-FFF2-40B4-BE49-F238E27FC236}">
                  <a16:creationId xmlns:a16="http://schemas.microsoft.com/office/drawing/2014/main" id="{ADDB9A19-AA85-F64B-B62D-04D7CA6F5A9E}"/>
                </a:ext>
              </a:extLst>
            </p:cNvPr>
            <p:cNvSpPr>
              <a:spLocks/>
            </p:cNvSpPr>
            <p:nvPr/>
          </p:nvSpPr>
          <p:spPr bwMode="auto">
            <a:xfrm>
              <a:off x="1141413" y="3300413"/>
              <a:ext cx="33337" cy="107950"/>
            </a:xfrm>
            <a:custGeom>
              <a:avLst/>
              <a:gdLst>
                <a:gd name="T0" fmla="*/ 10079 w 43"/>
                <a:gd name="T1" fmla="*/ 19050 h 136"/>
                <a:gd name="T2" fmla="*/ 0 w 43"/>
                <a:gd name="T3" fmla="*/ 107950 h 136"/>
                <a:gd name="T4" fmla="*/ 11629 w 43"/>
                <a:gd name="T5" fmla="*/ 107950 h 136"/>
                <a:gd name="T6" fmla="*/ 33337 w 43"/>
                <a:gd name="T7" fmla="*/ 21431 h 136"/>
                <a:gd name="T8" fmla="*/ 13180 w 43"/>
                <a:gd name="T9" fmla="*/ 0 h 136"/>
                <a:gd name="T10" fmla="*/ 10079 w 43"/>
                <a:gd name="T11" fmla="*/ 19050 h 136"/>
                <a:gd name="T12" fmla="*/ 10079 w 43"/>
                <a:gd name="T13" fmla="*/ 19050 h 1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 h="136">
                  <a:moveTo>
                    <a:pt x="13" y="24"/>
                  </a:moveTo>
                  <a:lnTo>
                    <a:pt x="0" y="136"/>
                  </a:lnTo>
                  <a:lnTo>
                    <a:pt x="15" y="136"/>
                  </a:lnTo>
                  <a:lnTo>
                    <a:pt x="43" y="27"/>
                  </a:lnTo>
                  <a:lnTo>
                    <a:pt x="17" y="0"/>
                  </a:lnTo>
                  <a:lnTo>
                    <a:pt x="13" y="24"/>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5" name="Freeform 84">
              <a:extLst>
                <a:ext uri="{FF2B5EF4-FFF2-40B4-BE49-F238E27FC236}">
                  <a16:creationId xmlns:a16="http://schemas.microsoft.com/office/drawing/2014/main" id="{7F7AB26B-6C80-244D-9E0A-D5AD99A18F32}"/>
                </a:ext>
              </a:extLst>
            </p:cNvPr>
            <p:cNvSpPr>
              <a:spLocks/>
            </p:cNvSpPr>
            <p:nvPr/>
          </p:nvSpPr>
          <p:spPr bwMode="auto">
            <a:xfrm>
              <a:off x="1119188" y="3400425"/>
              <a:ext cx="34925" cy="34925"/>
            </a:xfrm>
            <a:custGeom>
              <a:avLst/>
              <a:gdLst>
                <a:gd name="T0" fmla="*/ 4061 w 43"/>
                <a:gd name="T1" fmla="*/ 0 h 44"/>
                <a:gd name="T2" fmla="*/ 34925 w 43"/>
                <a:gd name="T3" fmla="*/ 3969 h 44"/>
                <a:gd name="T4" fmla="*/ 28427 w 43"/>
                <a:gd name="T5" fmla="*/ 34925 h 44"/>
                <a:gd name="T6" fmla="*/ 0 w 43"/>
                <a:gd name="T7" fmla="*/ 33338 h 44"/>
                <a:gd name="T8" fmla="*/ 4061 w 43"/>
                <a:gd name="T9" fmla="*/ 0 h 44"/>
                <a:gd name="T10" fmla="*/ 4061 w 43"/>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44">
                  <a:moveTo>
                    <a:pt x="5" y="0"/>
                  </a:moveTo>
                  <a:lnTo>
                    <a:pt x="43" y="5"/>
                  </a:lnTo>
                  <a:lnTo>
                    <a:pt x="35" y="44"/>
                  </a:lnTo>
                  <a:lnTo>
                    <a:pt x="0" y="42"/>
                  </a:lnTo>
                  <a:lnTo>
                    <a:pt x="5"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6" name="Freeform 85">
              <a:extLst>
                <a:ext uri="{FF2B5EF4-FFF2-40B4-BE49-F238E27FC236}">
                  <a16:creationId xmlns:a16="http://schemas.microsoft.com/office/drawing/2014/main" id="{066D793D-7965-E74D-9C6E-EDD5276BEFA4}"/>
                </a:ext>
              </a:extLst>
            </p:cNvPr>
            <p:cNvSpPr>
              <a:spLocks/>
            </p:cNvSpPr>
            <p:nvPr/>
          </p:nvSpPr>
          <p:spPr bwMode="auto">
            <a:xfrm>
              <a:off x="966788" y="3303588"/>
              <a:ext cx="168275" cy="203200"/>
            </a:xfrm>
            <a:custGeom>
              <a:avLst/>
              <a:gdLst>
                <a:gd name="T0" fmla="*/ 168275 w 212"/>
                <a:gd name="T1" fmla="*/ 55132 h 258"/>
                <a:gd name="T2" fmla="*/ 167481 w 212"/>
                <a:gd name="T3" fmla="*/ 55919 h 258"/>
                <a:gd name="T4" fmla="*/ 167481 w 212"/>
                <a:gd name="T5" fmla="*/ 59070 h 258"/>
                <a:gd name="T6" fmla="*/ 167481 w 212"/>
                <a:gd name="T7" fmla="*/ 63008 h 258"/>
                <a:gd name="T8" fmla="*/ 167481 w 212"/>
                <a:gd name="T9" fmla="*/ 69309 h 258"/>
                <a:gd name="T10" fmla="*/ 166688 w 212"/>
                <a:gd name="T11" fmla="*/ 76397 h 258"/>
                <a:gd name="T12" fmla="*/ 166688 w 212"/>
                <a:gd name="T13" fmla="*/ 85060 h 258"/>
                <a:gd name="T14" fmla="*/ 165894 w 212"/>
                <a:gd name="T15" fmla="*/ 93724 h 258"/>
                <a:gd name="T16" fmla="*/ 165100 w 212"/>
                <a:gd name="T17" fmla="*/ 104750 h 258"/>
                <a:gd name="T18" fmla="*/ 162719 w 212"/>
                <a:gd name="T19" fmla="*/ 114989 h 258"/>
                <a:gd name="T20" fmla="*/ 160338 w 212"/>
                <a:gd name="T21" fmla="*/ 126016 h 258"/>
                <a:gd name="T22" fmla="*/ 157956 w 212"/>
                <a:gd name="T23" fmla="*/ 137829 h 258"/>
                <a:gd name="T24" fmla="*/ 155575 w 212"/>
                <a:gd name="T25" fmla="*/ 149643 h 258"/>
                <a:gd name="T26" fmla="*/ 150813 w 212"/>
                <a:gd name="T27" fmla="*/ 160670 h 258"/>
                <a:gd name="T28" fmla="*/ 146050 w 212"/>
                <a:gd name="T29" fmla="*/ 172484 h 258"/>
                <a:gd name="T30" fmla="*/ 140494 w 212"/>
                <a:gd name="T31" fmla="*/ 182722 h 258"/>
                <a:gd name="T32" fmla="*/ 134938 w 212"/>
                <a:gd name="T33" fmla="*/ 194536 h 258"/>
                <a:gd name="T34" fmla="*/ 30163 w 212"/>
                <a:gd name="T35" fmla="*/ 203200 h 258"/>
                <a:gd name="T36" fmla="*/ 0 w 212"/>
                <a:gd name="T37" fmla="*/ 140192 h 258"/>
                <a:gd name="T38" fmla="*/ 3969 w 212"/>
                <a:gd name="T39" fmla="*/ 25203 h 258"/>
                <a:gd name="T40" fmla="*/ 53975 w 212"/>
                <a:gd name="T41" fmla="*/ 0 h 258"/>
                <a:gd name="T42" fmla="*/ 138906 w 212"/>
                <a:gd name="T43" fmla="*/ 29929 h 258"/>
                <a:gd name="T44" fmla="*/ 168275 w 212"/>
                <a:gd name="T45" fmla="*/ 55132 h 258"/>
                <a:gd name="T46" fmla="*/ 168275 w 212"/>
                <a:gd name="T47" fmla="*/ 55132 h 2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258">
                  <a:moveTo>
                    <a:pt x="212" y="70"/>
                  </a:moveTo>
                  <a:lnTo>
                    <a:pt x="211" y="71"/>
                  </a:lnTo>
                  <a:lnTo>
                    <a:pt x="211" y="75"/>
                  </a:lnTo>
                  <a:lnTo>
                    <a:pt x="211" y="80"/>
                  </a:lnTo>
                  <a:lnTo>
                    <a:pt x="211" y="88"/>
                  </a:lnTo>
                  <a:lnTo>
                    <a:pt x="210" y="97"/>
                  </a:lnTo>
                  <a:lnTo>
                    <a:pt x="210" y="108"/>
                  </a:lnTo>
                  <a:lnTo>
                    <a:pt x="209" y="119"/>
                  </a:lnTo>
                  <a:lnTo>
                    <a:pt x="208" y="133"/>
                  </a:lnTo>
                  <a:lnTo>
                    <a:pt x="205" y="146"/>
                  </a:lnTo>
                  <a:lnTo>
                    <a:pt x="202" y="160"/>
                  </a:lnTo>
                  <a:lnTo>
                    <a:pt x="199" y="175"/>
                  </a:lnTo>
                  <a:lnTo>
                    <a:pt x="196" y="190"/>
                  </a:lnTo>
                  <a:lnTo>
                    <a:pt x="190" y="204"/>
                  </a:lnTo>
                  <a:lnTo>
                    <a:pt x="184" y="219"/>
                  </a:lnTo>
                  <a:lnTo>
                    <a:pt x="177" y="232"/>
                  </a:lnTo>
                  <a:lnTo>
                    <a:pt x="170" y="247"/>
                  </a:lnTo>
                  <a:lnTo>
                    <a:pt x="38" y="258"/>
                  </a:lnTo>
                  <a:lnTo>
                    <a:pt x="0" y="178"/>
                  </a:lnTo>
                  <a:lnTo>
                    <a:pt x="5" y="32"/>
                  </a:lnTo>
                  <a:lnTo>
                    <a:pt x="68" y="0"/>
                  </a:lnTo>
                  <a:lnTo>
                    <a:pt x="175" y="38"/>
                  </a:lnTo>
                  <a:lnTo>
                    <a:pt x="212" y="7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7" name="Freeform 86">
              <a:extLst>
                <a:ext uri="{FF2B5EF4-FFF2-40B4-BE49-F238E27FC236}">
                  <a16:creationId xmlns:a16="http://schemas.microsoft.com/office/drawing/2014/main" id="{CAAD3CCC-8E45-2348-81BB-82D500D3A41F}"/>
                </a:ext>
              </a:extLst>
            </p:cNvPr>
            <p:cNvSpPr>
              <a:spLocks/>
            </p:cNvSpPr>
            <p:nvPr/>
          </p:nvSpPr>
          <p:spPr bwMode="auto">
            <a:xfrm>
              <a:off x="1135063" y="2944813"/>
              <a:ext cx="87312" cy="295275"/>
            </a:xfrm>
            <a:custGeom>
              <a:avLst/>
              <a:gdLst>
                <a:gd name="T0" fmla="*/ 0 w 110"/>
                <a:gd name="T1" fmla="*/ 0 h 372"/>
                <a:gd name="T2" fmla="*/ 0 w 110"/>
                <a:gd name="T3" fmla="*/ 2381 h 372"/>
                <a:gd name="T4" fmla="*/ 794 w 110"/>
                <a:gd name="T5" fmla="*/ 8731 h 372"/>
                <a:gd name="T6" fmla="*/ 1587 w 110"/>
                <a:gd name="T7" fmla="*/ 19050 h 372"/>
                <a:gd name="T8" fmla="*/ 3175 w 110"/>
                <a:gd name="T9" fmla="*/ 34131 h 372"/>
                <a:gd name="T10" fmla="*/ 3969 w 110"/>
                <a:gd name="T11" fmla="*/ 50800 h 372"/>
                <a:gd name="T12" fmla="*/ 6350 w 110"/>
                <a:gd name="T13" fmla="*/ 69850 h 372"/>
                <a:gd name="T14" fmla="*/ 7937 w 110"/>
                <a:gd name="T15" fmla="*/ 92075 h 372"/>
                <a:gd name="T16" fmla="*/ 9525 w 110"/>
                <a:gd name="T17" fmla="*/ 115094 h 372"/>
                <a:gd name="T18" fmla="*/ 10319 w 110"/>
                <a:gd name="T19" fmla="*/ 138906 h 372"/>
                <a:gd name="T20" fmla="*/ 11906 w 110"/>
                <a:gd name="T21" fmla="*/ 162719 h 372"/>
                <a:gd name="T22" fmla="*/ 12700 w 110"/>
                <a:gd name="T23" fmla="*/ 186531 h 372"/>
                <a:gd name="T24" fmla="*/ 13494 w 110"/>
                <a:gd name="T25" fmla="*/ 210344 h 372"/>
                <a:gd name="T26" fmla="*/ 12700 w 110"/>
                <a:gd name="T27" fmla="*/ 231775 h 372"/>
                <a:gd name="T28" fmla="*/ 11112 w 110"/>
                <a:gd name="T29" fmla="*/ 251619 h 372"/>
                <a:gd name="T30" fmla="*/ 9525 w 110"/>
                <a:gd name="T31" fmla="*/ 271463 h 372"/>
                <a:gd name="T32" fmla="*/ 7144 w 110"/>
                <a:gd name="T33" fmla="*/ 287338 h 372"/>
                <a:gd name="T34" fmla="*/ 40481 w 110"/>
                <a:gd name="T35" fmla="*/ 295275 h 372"/>
                <a:gd name="T36" fmla="*/ 50006 w 110"/>
                <a:gd name="T37" fmla="*/ 289719 h 372"/>
                <a:gd name="T38" fmla="*/ 69850 w 110"/>
                <a:gd name="T39" fmla="*/ 277813 h 372"/>
                <a:gd name="T40" fmla="*/ 87312 w 110"/>
                <a:gd name="T41" fmla="*/ 73025 h 372"/>
                <a:gd name="T42" fmla="*/ 0 w 110"/>
                <a:gd name="T43" fmla="*/ 0 h 372"/>
                <a:gd name="T44" fmla="*/ 0 w 110"/>
                <a:gd name="T45" fmla="*/ 0 h 3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0" h="372">
                  <a:moveTo>
                    <a:pt x="0" y="0"/>
                  </a:moveTo>
                  <a:lnTo>
                    <a:pt x="0" y="3"/>
                  </a:lnTo>
                  <a:lnTo>
                    <a:pt x="1" y="11"/>
                  </a:lnTo>
                  <a:lnTo>
                    <a:pt x="2" y="24"/>
                  </a:lnTo>
                  <a:lnTo>
                    <a:pt x="4" y="43"/>
                  </a:lnTo>
                  <a:lnTo>
                    <a:pt x="5" y="64"/>
                  </a:lnTo>
                  <a:lnTo>
                    <a:pt x="8" y="88"/>
                  </a:lnTo>
                  <a:lnTo>
                    <a:pt x="10" y="116"/>
                  </a:lnTo>
                  <a:lnTo>
                    <a:pt x="12" y="145"/>
                  </a:lnTo>
                  <a:lnTo>
                    <a:pt x="13" y="175"/>
                  </a:lnTo>
                  <a:lnTo>
                    <a:pt x="15" y="205"/>
                  </a:lnTo>
                  <a:lnTo>
                    <a:pt x="16" y="235"/>
                  </a:lnTo>
                  <a:lnTo>
                    <a:pt x="17" y="265"/>
                  </a:lnTo>
                  <a:lnTo>
                    <a:pt x="16" y="292"/>
                  </a:lnTo>
                  <a:lnTo>
                    <a:pt x="14" y="317"/>
                  </a:lnTo>
                  <a:lnTo>
                    <a:pt x="12" y="342"/>
                  </a:lnTo>
                  <a:lnTo>
                    <a:pt x="9" y="362"/>
                  </a:lnTo>
                  <a:lnTo>
                    <a:pt x="51" y="372"/>
                  </a:lnTo>
                  <a:lnTo>
                    <a:pt x="63" y="365"/>
                  </a:lnTo>
                  <a:lnTo>
                    <a:pt x="88" y="350"/>
                  </a:lnTo>
                  <a:lnTo>
                    <a:pt x="110" y="92"/>
                  </a:lnTo>
                  <a:lnTo>
                    <a:pt x="0" y="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8" name="Freeform 87">
              <a:extLst>
                <a:ext uri="{FF2B5EF4-FFF2-40B4-BE49-F238E27FC236}">
                  <a16:creationId xmlns:a16="http://schemas.microsoft.com/office/drawing/2014/main" id="{CBE94F1F-C342-BD43-A84C-F94DAD25A217}"/>
                </a:ext>
              </a:extLst>
            </p:cNvPr>
            <p:cNvSpPr>
              <a:spLocks/>
            </p:cNvSpPr>
            <p:nvPr/>
          </p:nvSpPr>
          <p:spPr bwMode="auto">
            <a:xfrm>
              <a:off x="1157288" y="3017838"/>
              <a:ext cx="19050" cy="215900"/>
            </a:xfrm>
            <a:custGeom>
              <a:avLst/>
              <a:gdLst>
                <a:gd name="T0" fmla="*/ 0 w 25"/>
                <a:gd name="T1" fmla="*/ 208782 h 273"/>
                <a:gd name="T2" fmla="*/ 15240 w 25"/>
                <a:gd name="T3" fmla="*/ 0 h 273"/>
                <a:gd name="T4" fmla="*/ 15240 w 25"/>
                <a:gd name="T5" fmla="*/ 1582 h 273"/>
                <a:gd name="T6" fmla="*/ 15240 w 25"/>
                <a:gd name="T7" fmla="*/ 3954 h 273"/>
                <a:gd name="T8" fmla="*/ 16002 w 25"/>
                <a:gd name="T9" fmla="*/ 7908 h 273"/>
                <a:gd name="T10" fmla="*/ 16764 w 25"/>
                <a:gd name="T11" fmla="*/ 13444 h 273"/>
                <a:gd name="T12" fmla="*/ 17526 w 25"/>
                <a:gd name="T13" fmla="*/ 20562 h 273"/>
                <a:gd name="T14" fmla="*/ 17526 w 25"/>
                <a:gd name="T15" fmla="*/ 30052 h 273"/>
                <a:gd name="T16" fmla="*/ 18288 w 25"/>
                <a:gd name="T17" fmla="*/ 41124 h 273"/>
                <a:gd name="T18" fmla="*/ 18288 w 25"/>
                <a:gd name="T19" fmla="*/ 54568 h 273"/>
                <a:gd name="T20" fmla="*/ 19050 w 25"/>
                <a:gd name="T21" fmla="*/ 69594 h 273"/>
                <a:gd name="T22" fmla="*/ 18288 w 25"/>
                <a:gd name="T23" fmla="*/ 86993 h 273"/>
                <a:gd name="T24" fmla="*/ 18288 w 25"/>
                <a:gd name="T25" fmla="*/ 107555 h 273"/>
                <a:gd name="T26" fmla="*/ 17526 w 25"/>
                <a:gd name="T27" fmla="*/ 128907 h 273"/>
                <a:gd name="T28" fmla="*/ 16002 w 25"/>
                <a:gd name="T29" fmla="*/ 155005 h 273"/>
                <a:gd name="T30" fmla="*/ 14478 w 25"/>
                <a:gd name="T31" fmla="*/ 183475 h 273"/>
                <a:gd name="T32" fmla="*/ 12954 w 25"/>
                <a:gd name="T33" fmla="*/ 215900 h 273"/>
                <a:gd name="T34" fmla="*/ 0 w 25"/>
                <a:gd name="T35" fmla="*/ 208782 h 273"/>
                <a:gd name="T36" fmla="*/ 0 w 25"/>
                <a:gd name="T37" fmla="*/ 208782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273">
                  <a:moveTo>
                    <a:pt x="0" y="264"/>
                  </a:moveTo>
                  <a:lnTo>
                    <a:pt x="20" y="0"/>
                  </a:lnTo>
                  <a:lnTo>
                    <a:pt x="20" y="2"/>
                  </a:lnTo>
                  <a:lnTo>
                    <a:pt x="20" y="5"/>
                  </a:lnTo>
                  <a:lnTo>
                    <a:pt x="21" y="10"/>
                  </a:lnTo>
                  <a:lnTo>
                    <a:pt x="22" y="17"/>
                  </a:lnTo>
                  <a:lnTo>
                    <a:pt x="23" y="26"/>
                  </a:lnTo>
                  <a:lnTo>
                    <a:pt x="23" y="38"/>
                  </a:lnTo>
                  <a:lnTo>
                    <a:pt x="24" y="52"/>
                  </a:lnTo>
                  <a:lnTo>
                    <a:pt x="24" y="69"/>
                  </a:lnTo>
                  <a:lnTo>
                    <a:pt x="25" y="88"/>
                  </a:lnTo>
                  <a:lnTo>
                    <a:pt x="24" y="110"/>
                  </a:lnTo>
                  <a:lnTo>
                    <a:pt x="24" y="136"/>
                  </a:lnTo>
                  <a:lnTo>
                    <a:pt x="23" y="163"/>
                  </a:lnTo>
                  <a:lnTo>
                    <a:pt x="21" y="196"/>
                  </a:lnTo>
                  <a:lnTo>
                    <a:pt x="19" y="232"/>
                  </a:lnTo>
                  <a:lnTo>
                    <a:pt x="17" y="273"/>
                  </a:lnTo>
                  <a:lnTo>
                    <a:pt x="0" y="264"/>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9" name="Freeform 88">
              <a:extLst>
                <a:ext uri="{FF2B5EF4-FFF2-40B4-BE49-F238E27FC236}">
                  <a16:creationId xmlns:a16="http://schemas.microsoft.com/office/drawing/2014/main" id="{C5F25750-36E4-BA44-A5D8-63FDC9B1C4AF}"/>
                </a:ext>
              </a:extLst>
            </p:cNvPr>
            <p:cNvSpPr>
              <a:spLocks/>
            </p:cNvSpPr>
            <p:nvPr/>
          </p:nvSpPr>
          <p:spPr bwMode="auto">
            <a:xfrm>
              <a:off x="1066800" y="2638425"/>
              <a:ext cx="157163" cy="317500"/>
            </a:xfrm>
            <a:custGeom>
              <a:avLst/>
              <a:gdLst>
                <a:gd name="T0" fmla="*/ 119063 w 198"/>
                <a:gd name="T1" fmla="*/ 242094 h 400"/>
                <a:gd name="T2" fmla="*/ 157163 w 198"/>
                <a:gd name="T3" fmla="*/ 31750 h 400"/>
                <a:gd name="T4" fmla="*/ 123825 w 198"/>
                <a:gd name="T5" fmla="*/ 0 h 400"/>
                <a:gd name="T6" fmla="*/ 69056 w 198"/>
                <a:gd name="T7" fmla="*/ 3969 h 400"/>
                <a:gd name="T8" fmla="*/ 7144 w 198"/>
                <a:gd name="T9" fmla="*/ 204788 h 400"/>
                <a:gd name="T10" fmla="*/ 0 w 198"/>
                <a:gd name="T11" fmla="*/ 269081 h 400"/>
                <a:gd name="T12" fmla="*/ 11906 w 198"/>
                <a:gd name="T13" fmla="*/ 295275 h 400"/>
                <a:gd name="T14" fmla="*/ 51594 w 198"/>
                <a:gd name="T15" fmla="*/ 317500 h 400"/>
                <a:gd name="T16" fmla="*/ 67469 w 198"/>
                <a:gd name="T17" fmla="*/ 306388 h 400"/>
                <a:gd name="T18" fmla="*/ 57150 w 198"/>
                <a:gd name="T19" fmla="*/ 246856 h 400"/>
                <a:gd name="T20" fmla="*/ 92869 w 198"/>
                <a:gd name="T21" fmla="*/ 251619 h 400"/>
                <a:gd name="T22" fmla="*/ 119063 w 198"/>
                <a:gd name="T23" fmla="*/ 242094 h 400"/>
                <a:gd name="T24" fmla="*/ 119063 w 198"/>
                <a:gd name="T25" fmla="*/ 242094 h 4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 h="400">
                  <a:moveTo>
                    <a:pt x="150" y="305"/>
                  </a:moveTo>
                  <a:lnTo>
                    <a:pt x="198" y="40"/>
                  </a:lnTo>
                  <a:lnTo>
                    <a:pt x="156" y="0"/>
                  </a:lnTo>
                  <a:lnTo>
                    <a:pt x="87" y="5"/>
                  </a:lnTo>
                  <a:lnTo>
                    <a:pt x="9" y="258"/>
                  </a:lnTo>
                  <a:lnTo>
                    <a:pt x="0" y="339"/>
                  </a:lnTo>
                  <a:lnTo>
                    <a:pt x="15" y="372"/>
                  </a:lnTo>
                  <a:lnTo>
                    <a:pt x="65" y="400"/>
                  </a:lnTo>
                  <a:lnTo>
                    <a:pt x="85" y="386"/>
                  </a:lnTo>
                  <a:lnTo>
                    <a:pt x="72" y="311"/>
                  </a:lnTo>
                  <a:lnTo>
                    <a:pt x="117" y="317"/>
                  </a:lnTo>
                  <a:lnTo>
                    <a:pt x="150" y="305"/>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0" name="Freeform 89">
              <a:extLst>
                <a:ext uri="{FF2B5EF4-FFF2-40B4-BE49-F238E27FC236}">
                  <a16:creationId xmlns:a16="http://schemas.microsoft.com/office/drawing/2014/main" id="{8C296347-7685-B744-9483-F47F725618E6}"/>
                </a:ext>
              </a:extLst>
            </p:cNvPr>
            <p:cNvSpPr>
              <a:spLocks/>
            </p:cNvSpPr>
            <p:nvPr/>
          </p:nvSpPr>
          <p:spPr bwMode="auto">
            <a:xfrm>
              <a:off x="1011238" y="2651125"/>
              <a:ext cx="174625" cy="282575"/>
            </a:xfrm>
            <a:custGeom>
              <a:avLst/>
              <a:gdLst>
                <a:gd name="T0" fmla="*/ 150130 w 221"/>
                <a:gd name="T1" fmla="*/ 796 h 355"/>
                <a:gd name="T2" fmla="*/ 146179 w 221"/>
                <a:gd name="T3" fmla="*/ 9552 h 355"/>
                <a:gd name="T4" fmla="*/ 140648 w 221"/>
                <a:gd name="T5" fmla="*/ 24676 h 355"/>
                <a:gd name="T6" fmla="*/ 134327 w 221"/>
                <a:gd name="T7" fmla="*/ 44575 h 355"/>
                <a:gd name="T8" fmla="*/ 129586 w 221"/>
                <a:gd name="T9" fmla="*/ 67659 h 355"/>
                <a:gd name="T10" fmla="*/ 126425 w 221"/>
                <a:gd name="T11" fmla="*/ 90742 h 355"/>
                <a:gd name="T12" fmla="*/ 128796 w 221"/>
                <a:gd name="T13" fmla="*/ 112234 h 355"/>
                <a:gd name="T14" fmla="*/ 136697 w 221"/>
                <a:gd name="T15" fmla="*/ 129746 h 355"/>
                <a:gd name="T16" fmla="*/ 142229 w 221"/>
                <a:gd name="T17" fmla="*/ 136910 h 355"/>
                <a:gd name="T18" fmla="*/ 137488 w 221"/>
                <a:gd name="T19" fmla="*/ 137706 h 355"/>
                <a:gd name="T20" fmla="*/ 130376 w 221"/>
                <a:gd name="T21" fmla="*/ 141685 h 355"/>
                <a:gd name="T22" fmla="*/ 122475 w 221"/>
                <a:gd name="T23" fmla="*/ 148053 h 355"/>
                <a:gd name="T24" fmla="*/ 114573 w 221"/>
                <a:gd name="T25" fmla="*/ 156013 h 355"/>
                <a:gd name="T26" fmla="*/ 107462 w 221"/>
                <a:gd name="T27" fmla="*/ 166361 h 355"/>
                <a:gd name="T28" fmla="*/ 103511 w 221"/>
                <a:gd name="T29" fmla="*/ 180689 h 355"/>
                <a:gd name="T30" fmla="*/ 104301 w 221"/>
                <a:gd name="T31" fmla="*/ 197405 h 355"/>
                <a:gd name="T32" fmla="*/ 108252 w 221"/>
                <a:gd name="T33" fmla="*/ 208548 h 355"/>
                <a:gd name="T34" fmla="*/ 113783 w 221"/>
                <a:gd name="T35" fmla="*/ 210936 h 355"/>
                <a:gd name="T36" fmla="*/ 121684 w 221"/>
                <a:gd name="T37" fmla="*/ 214916 h 355"/>
                <a:gd name="T38" fmla="*/ 131166 w 221"/>
                <a:gd name="T39" fmla="*/ 219692 h 355"/>
                <a:gd name="T40" fmla="*/ 141438 w 221"/>
                <a:gd name="T41" fmla="*/ 222876 h 355"/>
                <a:gd name="T42" fmla="*/ 153291 w 221"/>
                <a:gd name="T43" fmla="*/ 226856 h 355"/>
                <a:gd name="T44" fmla="*/ 164353 w 221"/>
                <a:gd name="T45" fmla="*/ 229244 h 355"/>
                <a:gd name="T46" fmla="*/ 174625 w 221"/>
                <a:gd name="T47" fmla="*/ 229244 h 355"/>
                <a:gd name="T48" fmla="*/ 160402 w 221"/>
                <a:gd name="T49" fmla="*/ 248348 h 355"/>
                <a:gd name="T50" fmla="*/ 155661 w 221"/>
                <a:gd name="T51" fmla="*/ 246756 h 355"/>
                <a:gd name="T52" fmla="*/ 148550 w 221"/>
                <a:gd name="T53" fmla="*/ 245960 h 355"/>
                <a:gd name="T54" fmla="*/ 139858 w 221"/>
                <a:gd name="T55" fmla="*/ 243572 h 355"/>
                <a:gd name="T56" fmla="*/ 128796 w 221"/>
                <a:gd name="T57" fmla="*/ 240388 h 355"/>
                <a:gd name="T58" fmla="*/ 116943 w 221"/>
                <a:gd name="T59" fmla="*/ 236408 h 355"/>
                <a:gd name="T60" fmla="*/ 104301 w 221"/>
                <a:gd name="T61" fmla="*/ 232428 h 355"/>
                <a:gd name="T62" fmla="*/ 92449 w 221"/>
                <a:gd name="T63" fmla="*/ 226060 h 355"/>
                <a:gd name="T64" fmla="*/ 85337 w 221"/>
                <a:gd name="T65" fmla="*/ 224468 h 355"/>
                <a:gd name="T66" fmla="*/ 79806 w 221"/>
                <a:gd name="T67" fmla="*/ 229244 h 355"/>
                <a:gd name="T68" fmla="*/ 75855 w 221"/>
                <a:gd name="T69" fmla="*/ 234816 h 355"/>
                <a:gd name="T70" fmla="*/ 71904 w 221"/>
                <a:gd name="T71" fmla="*/ 242776 h 355"/>
                <a:gd name="T72" fmla="*/ 68744 w 221"/>
                <a:gd name="T73" fmla="*/ 252328 h 355"/>
                <a:gd name="T74" fmla="*/ 66373 w 221"/>
                <a:gd name="T75" fmla="*/ 262675 h 355"/>
                <a:gd name="T76" fmla="*/ 66373 w 221"/>
                <a:gd name="T77" fmla="*/ 274615 h 355"/>
                <a:gd name="T78" fmla="*/ 32396 w 221"/>
                <a:gd name="T79" fmla="*/ 245164 h 355"/>
                <a:gd name="T80" fmla="*/ 0 w 221"/>
                <a:gd name="T81" fmla="*/ 111438 h 355"/>
                <a:gd name="T82" fmla="*/ 150920 w 221"/>
                <a:gd name="T83" fmla="*/ 0 h 35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 h="355">
                  <a:moveTo>
                    <a:pt x="191" y="0"/>
                  </a:moveTo>
                  <a:lnTo>
                    <a:pt x="190" y="1"/>
                  </a:lnTo>
                  <a:lnTo>
                    <a:pt x="188" y="5"/>
                  </a:lnTo>
                  <a:lnTo>
                    <a:pt x="185" y="12"/>
                  </a:lnTo>
                  <a:lnTo>
                    <a:pt x="182" y="21"/>
                  </a:lnTo>
                  <a:lnTo>
                    <a:pt x="178" y="31"/>
                  </a:lnTo>
                  <a:lnTo>
                    <a:pt x="174" y="43"/>
                  </a:lnTo>
                  <a:lnTo>
                    <a:pt x="170" y="56"/>
                  </a:lnTo>
                  <a:lnTo>
                    <a:pt x="167" y="71"/>
                  </a:lnTo>
                  <a:lnTo>
                    <a:pt x="164" y="85"/>
                  </a:lnTo>
                  <a:lnTo>
                    <a:pt x="161" y="100"/>
                  </a:lnTo>
                  <a:lnTo>
                    <a:pt x="160" y="114"/>
                  </a:lnTo>
                  <a:lnTo>
                    <a:pt x="161" y="128"/>
                  </a:lnTo>
                  <a:lnTo>
                    <a:pt x="163" y="141"/>
                  </a:lnTo>
                  <a:lnTo>
                    <a:pt x="167" y="153"/>
                  </a:lnTo>
                  <a:lnTo>
                    <a:pt x="173" y="163"/>
                  </a:lnTo>
                  <a:lnTo>
                    <a:pt x="181" y="172"/>
                  </a:lnTo>
                  <a:lnTo>
                    <a:pt x="180" y="172"/>
                  </a:lnTo>
                  <a:lnTo>
                    <a:pt x="178" y="172"/>
                  </a:lnTo>
                  <a:lnTo>
                    <a:pt x="174" y="173"/>
                  </a:lnTo>
                  <a:lnTo>
                    <a:pt x="170" y="177"/>
                  </a:lnTo>
                  <a:lnTo>
                    <a:pt x="165" y="178"/>
                  </a:lnTo>
                  <a:lnTo>
                    <a:pt x="160" y="182"/>
                  </a:lnTo>
                  <a:lnTo>
                    <a:pt x="155" y="186"/>
                  </a:lnTo>
                  <a:lnTo>
                    <a:pt x="150" y="191"/>
                  </a:lnTo>
                  <a:lnTo>
                    <a:pt x="145" y="196"/>
                  </a:lnTo>
                  <a:lnTo>
                    <a:pt x="140" y="202"/>
                  </a:lnTo>
                  <a:lnTo>
                    <a:pt x="136" y="209"/>
                  </a:lnTo>
                  <a:lnTo>
                    <a:pt x="133" y="218"/>
                  </a:lnTo>
                  <a:lnTo>
                    <a:pt x="131" y="227"/>
                  </a:lnTo>
                  <a:lnTo>
                    <a:pt x="131" y="237"/>
                  </a:lnTo>
                  <a:lnTo>
                    <a:pt x="132" y="248"/>
                  </a:lnTo>
                  <a:lnTo>
                    <a:pt x="136" y="261"/>
                  </a:lnTo>
                  <a:lnTo>
                    <a:pt x="137" y="262"/>
                  </a:lnTo>
                  <a:lnTo>
                    <a:pt x="140" y="263"/>
                  </a:lnTo>
                  <a:lnTo>
                    <a:pt x="144" y="265"/>
                  </a:lnTo>
                  <a:lnTo>
                    <a:pt x="148" y="267"/>
                  </a:lnTo>
                  <a:lnTo>
                    <a:pt x="154" y="270"/>
                  </a:lnTo>
                  <a:lnTo>
                    <a:pt x="160" y="272"/>
                  </a:lnTo>
                  <a:lnTo>
                    <a:pt x="166" y="276"/>
                  </a:lnTo>
                  <a:lnTo>
                    <a:pt x="173" y="278"/>
                  </a:lnTo>
                  <a:lnTo>
                    <a:pt x="179" y="280"/>
                  </a:lnTo>
                  <a:lnTo>
                    <a:pt x="186" y="282"/>
                  </a:lnTo>
                  <a:lnTo>
                    <a:pt x="194" y="285"/>
                  </a:lnTo>
                  <a:lnTo>
                    <a:pt x="201" y="286"/>
                  </a:lnTo>
                  <a:lnTo>
                    <a:pt x="208" y="288"/>
                  </a:lnTo>
                  <a:lnTo>
                    <a:pt x="214" y="288"/>
                  </a:lnTo>
                  <a:lnTo>
                    <a:pt x="221" y="288"/>
                  </a:lnTo>
                  <a:lnTo>
                    <a:pt x="204" y="312"/>
                  </a:lnTo>
                  <a:lnTo>
                    <a:pt x="203" y="312"/>
                  </a:lnTo>
                  <a:lnTo>
                    <a:pt x="201" y="312"/>
                  </a:lnTo>
                  <a:lnTo>
                    <a:pt x="197" y="310"/>
                  </a:lnTo>
                  <a:lnTo>
                    <a:pt x="193" y="310"/>
                  </a:lnTo>
                  <a:lnTo>
                    <a:pt x="188" y="309"/>
                  </a:lnTo>
                  <a:lnTo>
                    <a:pt x="183" y="308"/>
                  </a:lnTo>
                  <a:lnTo>
                    <a:pt x="177" y="306"/>
                  </a:lnTo>
                  <a:lnTo>
                    <a:pt x="170" y="305"/>
                  </a:lnTo>
                  <a:lnTo>
                    <a:pt x="163" y="302"/>
                  </a:lnTo>
                  <a:lnTo>
                    <a:pt x="156" y="300"/>
                  </a:lnTo>
                  <a:lnTo>
                    <a:pt x="148" y="297"/>
                  </a:lnTo>
                  <a:lnTo>
                    <a:pt x="140" y="295"/>
                  </a:lnTo>
                  <a:lnTo>
                    <a:pt x="132" y="292"/>
                  </a:lnTo>
                  <a:lnTo>
                    <a:pt x="124" y="288"/>
                  </a:lnTo>
                  <a:lnTo>
                    <a:pt x="117" y="284"/>
                  </a:lnTo>
                  <a:lnTo>
                    <a:pt x="110" y="281"/>
                  </a:lnTo>
                  <a:lnTo>
                    <a:pt x="108" y="282"/>
                  </a:lnTo>
                  <a:lnTo>
                    <a:pt x="104" y="285"/>
                  </a:lnTo>
                  <a:lnTo>
                    <a:pt x="101" y="288"/>
                  </a:lnTo>
                  <a:lnTo>
                    <a:pt x="99" y="292"/>
                  </a:lnTo>
                  <a:lnTo>
                    <a:pt x="96" y="295"/>
                  </a:lnTo>
                  <a:lnTo>
                    <a:pt x="94" y="300"/>
                  </a:lnTo>
                  <a:lnTo>
                    <a:pt x="91" y="305"/>
                  </a:lnTo>
                  <a:lnTo>
                    <a:pt x="89" y="310"/>
                  </a:lnTo>
                  <a:lnTo>
                    <a:pt x="87" y="317"/>
                  </a:lnTo>
                  <a:lnTo>
                    <a:pt x="86" y="323"/>
                  </a:lnTo>
                  <a:lnTo>
                    <a:pt x="84" y="330"/>
                  </a:lnTo>
                  <a:lnTo>
                    <a:pt x="84" y="337"/>
                  </a:lnTo>
                  <a:lnTo>
                    <a:pt x="84" y="345"/>
                  </a:lnTo>
                  <a:lnTo>
                    <a:pt x="86" y="355"/>
                  </a:lnTo>
                  <a:lnTo>
                    <a:pt x="41" y="308"/>
                  </a:lnTo>
                  <a:lnTo>
                    <a:pt x="50" y="231"/>
                  </a:lnTo>
                  <a:lnTo>
                    <a:pt x="0" y="140"/>
                  </a:lnTo>
                  <a:lnTo>
                    <a:pt x="4" y="64"/>
                  </a:lnTo>
                  <a:lnTo>
                    <a:pt x="191" y="0"/>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1" name="Freeform 90">
              <a:extLst>
                <a:ext uri="{FF2B5EF4-FFF2-40B4-BE49-F238E27FC236}">
                  <a16:creationId xmlns:a16="http://schemas.microsoft.com/office/drawing/2014/main" id="{FC9A5A7E-62A5-8448-80FB-12B03E34DE60}"/>
                </a:ext>
              </a:extLst>
            </p:cNvPr>
            <p:cNvSpPr>
              <a:spLocks/>
            </p:cNvSpPr>
            <p:nvPr/>
          </p:nvSpPr>
          <p:spPr bwMode="auto">
            <a:xfrm>
              <a:off x="1155700" y="3244850"/>
              <a:ext cx="182563" cy="95250"/>
            </a:xfrm>
            <a:custGeom>
              <a:avLst/>
              <a:gdLst>
                <a:gd name="T0" fmla="*/ 21247 w 232"/>
                <a:gd name="T1" fmla="*/ 27445 h 118"/>
                <a:gd name="T2" fmla="*/ 84986 w 232"/>
                <a:gd name="T3" fmla="*/ 27445 h 118"/>
                <a:gd name="T4" fmla="*/ 121184 w 232"/>
                <a:gd name="T5" fmla="*/ 0 h 118"/>
                <a:gd name="T6" fmla="*/ 138496 w 232"/>
                <a:gd name="T7" fmla="*/ 29059 h 118"/>
                <a:gd name="T8" fmla="*/ 182563 w 232"/>
                <a:gd name="T9" fmla="*/ 80720 h 118"/>
                <a:gd name="T10" fmla="*/ 151087 w 232"/>
                <a:gd name="T11" fmla="*/ 95250 h 118"/>
                <a:gd name="T12" fmla="*/ 124332 w 232"/>
                <a:gd name="T13" fmla="*/ 94443 h 118"/>
                <a:gd name="T14" fmla="*/ 78691 w 232"/>
                <a:gd name="T15" fmla="*/ 83142 h 118"/>
                <a:gd name="T16" fmla="*/ 0 w 232"/>
                <a:gd name="T17" fmla="*/ 55697 h 118"/>
                <a:gd name="T18" fmla="*/ 21247 w 232"/>
                <a:gd name="T19" fmla="*/ 27445 h 118"/>
                <a:gd name="T20" fmla="*/ 21247 w 232"/>
                <a:gd name="T21" fmla="*/ 27445 h 1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2" h="118">
                  <a:moveTo>
                    <a:pt x="27" y="34"/>
                  </a:moveTo>
                  <a:lnTo>
                    <a:pt x="108" y="34"/>
                  </a:lnTo>
                  <a:lnTo>
                    <a:pt x="154" y="0"/>
                  </a:lnTo>
                  <a:lnTo>
                    <a:pt x="176" y="36"/>
                  </a:lnTo>
                  <a:lnTo>
                    <a:pt x="232" y="100"/>
                  </a:lnTo>
                  <a:lnTo>
                    <a:pt x="192" y="118"/>
                  </a:lnTo>
                  <a:lnTo>
                    <a:pt x="158" y="117"/>
                  </a:lnTo>
                  <a:lnTo>
                    <a:pt x="100" y="103"/>
                  </a:lnTo>
                  <a:lnTo>
                    <a:pt x="0" y="69"/>
                  </a:lnTo>
                  <a:lnTo>
                    <a:pt x="27" y="34"/>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2" name="Freeform 91">
              <a:extLst>
                <a:ext uri="{FF2B5EF4-FFF2-40B4-BE49-F238E27FC236}">
                  <a16:creationId xmlns:a16="http://schemas.microsoft.com/office/drawing/2014/main" id="{EDAD3F97-F495-C147-8623-64E64BA0E048}"/>
                </a:ext>
              </a:extLst>
            </p:cNvPr>
            <p:cNvSpPr>
              <a:spLocks/>
            </p:cNvSpPr>
            <p:nvPr/>
          </p:nvSpPr>
          <p:spPr bwMode="auto">
            <a:xfrm>
              <a:off x="884238" y="2992438"/>
              <a:ext cx="292100" cy="350837"/>
            </a:xfrm>
            <a:custGeom>
              <a:avLst/>
              <a:gdLst>
                <a:gd name="T0" fmla="*/ 0 w 368"/>
                <a:gd name="T1" fmla="*/ 12729 h 441"/>
                <a:gd name="T2" fmla="*/ 91281 w 368"/>
                <a:gd name="T3" fmla="*/ 284806 h 441"/>
                <a:gd name="T4" fmla="*/ 259556 w 368"/>
                <a:gd name="T5" fmla="*/ 350837 h 441"/>
                <a:gd name="T6" fmla="*/ 281781 w 368"/>
                <a:gd name="T7" fmla="*/ 319811 h 441"/>
                <a:gd name="T8" fmla="*/ 292100 w 368"/>
                <a:gd name="T9" fmla="*/ 295944 h 441"/>
                <a:gd name="T10" fmla="*/ 234950 w 368"/>
                <a:gd name="T11" fmla="*/ 224345 h 441"/>
                <a:gd name="T12" fmla="*/ 226219 w 368"/>
                <a:gd name="T13" fmla="*/ 182976 h 441"/>
                <a:gd name="T14" fmla="*/ 155575 w 368"/>
                <a:gd name="T15" fmla="*/ 38982 h 441"/>
                <a:gd name="T16" fmla="*/ 58738 w 368"/>
                <a:gd name="T17" fmla="*/ 0 h 441"/>
                <a:gd name="T18" fmla="*/ 0 w 368"/>
                <a:gd name="T19" fmla="*/ 12729 h 441"/>
                <a:gd name="T20" fmla="*/ 0 w 368"/>
                <a:gd name="T21" fmla="*/ 12729 h 4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8" h="441">
                  <a:moveTo>
                    <a:pt x="0" y="16"/>
                  </a:moveTo>
                  <a:lnTo>
                    <a:pt x="115" y="358"/>
                  </a:lnTo>
                  <a:lnTo>
                    <a:pt x="327" y="441"/>
                  </a:lnTo>
                  <a:lnTo>
                    <a:pt x="355" y="402"/>
                  </a:lnTo>
                  <a:lnTo>
                    <a:pt x="368" y="372"/>
                  </a:lnTo>
                  <a:lnTo>
                    <a:pt x="296" y="282"/>
                  </a:lnTo>
                  <a:lnTo>
                    <a:pt x="285" y="230"/>
                  </a:lnTo>
                  <a:lnTo>
                    <a:pt x="196" y="49"/>
                  </a:lnTo>
                  <a:lnTo>
                    <a:pt x="74" y="0"/>
                  </a:lnTo>
                  <a:lnTo>
                    <a:pt x="0" y="16"/>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3" name="Freeform 92">
              <a:extLst>
                <a:ext uri="{FF2B5EF4-FFF2-40B4-BE49-F238E27FC236}">
                  <a16:creationId xmlns:a16="http://schemas.microsoft.com/office/drawing/2014/main" id="{F37D0359-0921-E347-870F-3B1622079C49}"/>
                </a:ext>
              </a:extLst>
            </p:cNvPr>
            <p:cNvSpPr>
              <a:spLocks/>
            </p:cNvSpPr>
            <p:nvPr/>
          </p:nvSpPr>
          <p:spPr bwMode="auto">
            <a:xfrm>
              <a:off x="981075" y="2595563"/>
              <a:ext cx="242888" cy="249237"/>
            </a:xfrm>
            <a:custGeom>
              <a:avLst/>
              <a:gdLst>
                <a:gd name="T0" fmla="*/ 241306 w 307"/>
                <a:gd name="T1" fmla="*/ 74140 h 316"/>
                <a:gd name="T2" fmla="*/ 232603 w 307"/>
                <a:gd name="T3" fmla="*/ 70985 h 316"/>
                <a:gd name="T4" fmla="*/ 218362 w 307"/>
                <a:gd name="T5" fmla="*/ 67042 h 316"/>
                <a:gd name="T6" fmla="*/ 198583 w 307"/>
                <a:gd name="T7" fmla="*/ 65464 h 316"/>
                <a:gd name="T8" fmla="*/ 177221 w 307"/>
                <a:gd name="T9" fmla="*/ 67830 h 316"/>
                <a:gd name="T10" fmla="*/ 155860 w 307"/>
                <a:gd name="T11" fmla="*/ 78872 h 316"/>
                <a:gd name="T12" fmla="*/ 136872 w 307"/>
                <a:gd name="T13" fmla="*/ 99379 h 316"/>
                <a:gd name="T14" fmla="*/ 122631 w 307"/>
                <a:gd name="T15" fmla="*/ 132506 h 316"/>
                <a:gd name="T16" fmla="*/ 96522 w 307"/>
                <a:gd name="T17" fmla="*/ 151435 h 316"/>
                <a:gd name="T18" fmla="*/ 94149 w 307"/>
                <a:gd name="T19" fmla="*/ 145125 h 316"/>
                <a:gd name="T20" fmla="*/ 91775 w 307"/>
                <a:gd name="T21" fmla="*/ 140393 h 316"/>
                <a:gd name="T22" fmla="*/ 88611 w 307"/>
                <a:gd name="T23" fmla="*/ 135661 h 316"/>
                <a:gd name="T24" fmla="*/ 82281 w 307"/>
                <a:gd name="T25" fmla="*/ 132506 h 316"/>
                <a:gd name="T26" fmla="*/ 75952 w 307"/>
                <a:gd name="T27" fmla="*/ 131717 h 316"/>
                <a:gd name="T28" fmla="*/ 66458 w 307"/>
                <a:gd name="T29" fmla="*/ 134872 h 316"/>
                <a:gd name="T30" fmla="*/ 56173 w 307"/>
                <a:gd name="T31" fmla="*/ 143548 h 316"/>
                <a:gd name="T32" fmla="*/ 46679 w 307"/>
                <a:gd name="T33" fmla="*/ 153801 h 316"/>
                <a:gd name="T34" fmla="*/ 44305 w 307"/>
                <a:gd name="T35" fmla="*/ 164055 h 316"/>
                <a:gd name="T36" fmla="*/ 46679 w 307"/>
                <a:gd name="T37" fmla="*/ 172731 h 316"/>
                <a:gd name="T38" fmla="*/ 53008 w 307"/>
                <a:gd name="T39" fmla="*/ 180618 h 316"/>
                <a:gd name="T40" fmla="*/ 59337 w 307"/>
                <a:gd name="T41" fmla="*/ 186928 h 316"/>
                <a:gd name="T42" fmla="*/ 66458 w 307"/>
                <a:gd name="T43" fmla="*/ 192449 h 316"/>
                <a:gd name="T44" fmla="*/ 71996 w 307"/>
                <a:gd name="T45" fmla="*/ 196392 h 316"/>
                <a:gd name="T46" fmla="*/ 73578 w 307"/>
                <a:gd name="T47" fmla="*/ 197181 h 316"/>
                <a:gd name="T48" fmla="*/ 68040 w 307"/>
                <a:gd name="T49" fmla="*/ 248448 h 316"/>
                <a:gd name="T50" fmla="*/ 59337 w 307"/>
                <a:gd name="T51" fmla="*/ 242927 h 316"/>
                <a:gd name="T52" fmla="*/ 43514 w 307"/>
                <a:gd name="T53" fmla="*/ 231885 h 316"/>
                <a:gd name="T54" fmla="*/ 28482 w 307"/>
                <a:gd name="T55" fmla="*/ 216111 h 316"/>
                <a:gd name="T56" fmla="*/ 13450 w 307"/>
                <a:gd name="T57" fmla="*/ 194815 h 316"/>
                <a:gd name="T58" fmla="*/ 3165 w 307"/>
                <a:gd name="T59" fmla="*/ 166421 h 316"/>
                <a:gd name="T60" fmla="*/ 0 w 307"/>
                <a:gd name="T61" fmla="*/ 132506 h 316"/>
                <a:gd name="T62" fmla="*/ 9494 w 307"/>
                <a:gd name="T63" fmla="*/ 93070 h 316"/>
                <a:gd name="T64" fmla="*/ 30855 w 307"/>
                <a:gd name="T65" fmla="*/ 49690 h 316"/>
                <a:gd name="T66" fmla="*/ 59337 w 307"/>
                <a:gd name="T67" fmla="*/ 19718 h 316"/>
                <a:gd name="T68" fmla="*/ 90193 w 307"/>
                <a:gd name="T69" fmla="*/ 4732 h 316"/>
                <a:gd name="T70" fmla="*/ 122631 w 307"/>
                <a:gd name="T71" fmla="*/ 0 h 316"/>
                <a:gd name="T72" fmla="*/ 152695 w 307"/>
                <a:gd name="T73" fmla="*/ 2366 h 316"/>
                <a:gd name="T74" fmla="*/ 178804 w 307"/>
                <a:gd name="T75" fmla="*/ 9465 h 316"/>
                <a:gd name="T76" fmla="*/ 199374 w 307"/>
                <a:gd name="T77" fmla="*/ 16563 h 316"/>
                <a:gd name="T78" fmla="*/ 210450 w 307"/>
                <a:gd name="T79" fmla="*/ 22084 h 316"/>
                <a:gd name="T80" fmla="*/ 213615 w 307"/>
                <a:gd name="T81" fmla="*/ 23662 h 316"/>
                <a:gd name="T82" fmla="*/ 219153 w 307"/>
                <a:gd name="T83" fmla="*/ 28394 h 316"/>
                <a:gd name="T84" fmla="*/ 224691 w 307"/>
                <a:gd name="T85" fmla="*/ 33915 h 316"/>
                <a:gd name="T86" fmla="*/ 231021 w 307"/>
                <a:gd name="T87" fmla="*/ 40225 h 316"/>
                <a:gd name="T88" fmla="*/ 236559 w 307"/>
                <a:gd name="T89" fmla="*/ 48112 h 316"/>
                <a:gd name="T90" fmla="*/ 240515 w 307"/>
                <a:gd name="T91" fmla="*/ 58366 h 316"/>
                <a:gd name="T92" fmla="*/ 242888 w 307"/>
                <a:gd name="T93" fmla="*/ 69408 h 316"/>
                <a:gd name="T94" fmla="*/ 242888 w 307"/>
                <a:gd name="T95" fmla="*/ 74929 h 3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7" h="316">
                  <a:moveTo>
                    <a:pt x="307" y="95"/>
                  </a:moveTo>
                  <a:lnTo>
                    <a:pt x="305" y="94"/>
                  </a:lnTo>
                  <a:lnTo>
                    <a:pt x="301" y="92"/>
                  </a:lnTo>
                  <a:lnTo>
                    <a:pt x="294" y="90"/>
                  </a:lnTo>
                  <a:lnTo>
                    <a:pt x="286" y="88"/>
                  </a:lnTo>
                  <a:lnTo>
                    <a:pt x="276" y="85"/>
                  </a:lnTo>
                  <a:lnTo>
                    <a:pt x="264" y="84"/>
                  </a:lnTo>
                  <a:lnTo>
                    <a:pt x="251" y="83"/>
                  </a:lnTo>
                  <a:lnTo>
                    <a:pt x="239" y="84"/>
                  </a:lnTo>
                  <a:lnTo>
                    <a:pt x="224" y="86"/>
                  </a:lnTo>
                  <a:lnTo>
                    <a:pt x="211" y="92"/>
                  </a:lnTo>
                  <a:lnTo>
                    <a:pt x="197" y="100"/>
                  </a:lnTo>
                  <a:lnTo>
                    <a:pt x="185" y="111"/>
                  </a:lnTo>
                  <a:lnTo>
                    <a:pt x="173" y="126"/>
                  </a:lnTo>
                  <a:lnTo>
                    <a:pt x="163" y="144"/>
                  </a:lnTo>
                  <a:lnTo>
                    <a:pt x="155" y="168"/>
                  </a:lnTo>
                  <a:lnTo>
                    <a:pt x="149" y="196"/>
                  </a:lnTo>
                  <a:lnTo>
                    <a:pt x="122" y="192"/>
                  </a:lnTo>
                  <a:lnTo>
                    <a:pt x="121" y="190"/>
                  </a:lnTo>
                  <a:lnTo>
                    <a:pt x="119" y="184"/>
                  </a:lnTo>
                  <a:lnTo>
                    <a:pt x="117" y="181"/>
                  </a:lnTo>
                  <a:lnTo>
                    <a:pt x="116" y="178"/>
                  </a:lnTo>
                  <a:lnTo>
                    <a:pt x="114" y="175"/>
                  </a:lnTo>
                  <a:lnTo>
                    <a:pt x="112" y="172"/>
                  </a:lnTo>
                  <a:lnTo>
                    <a:pt x="108" y="170"/>
                  </a:lnTo>
                  <a:lnTo>
                    <a:pt x="104" y="168"/>
                  </a:lnTo>
                  <a:lnTo>
                    <a:pt x="100" y="167"/>
                  </a:lnTo>
                  <a:lnTo>
                    <a:pt x="96" y="167"/>
                  </a:lnTo>
                  <a:lnTo>
                    <a:pt x="90" y="168"/>
                  </a:lnTo>
                  <a:lnTo>
                    <a:pt x="84" y="171"/>
                  </a:lnTo>
                  <a:lnTo>
                    <a:pt x="78" y="175"/>
                  </a:lnTo>
                  <a:lnTo>
                    <a:pt x="71" y="182"/>
                  </a:lnTo>
                  <a:lnTo>
                    <a:pt x="64" y="188"/>
                  </a:lnTo>
                  <a:lnTo>
                    <a:pt x="59" y="195"/>
                  </a:lnTo>
                  <a:lnTo>
                    <a:pt x="57" y="201"/>
                  </a:lnTo>
                  <a:lnTo>
                    <a:pt x="56" y="208"/>
                  </a:lnTo>
                  <a:lnTo>
                    <a:pt x="57" y="213"/>
                  </a:lnTo>
                  <a:lnTo>
                    <a:pt x="59" y="219"/>
                  </a:lnTo>
                  <a:lnTo>
                    <a:pt x="62" y="224"/>
                  </a:lnTo>
                  <a:lnTo>
                    <a:pt x="67" y="229"/>
                  </a:lnTo>
                  <a:lnTo>
                    <a:pt x="70" y="233"/>
                  </a:lnTo>
                  <a:lnTo>
                    <a:pt x="75" y="237"/>
                  </a:lnTo>
                  <a:lnTo>
                    <a:pt x="79" y="240"/>
                  </a:lnTo>
                  <a:lnTo>
                    <a:pt x="84" y="244"/>
                  </a:lnTo>
                  <a:lnTo>
                    <a:pt x="87" y="245"/>
                  </a:lnTo>
                  <a:lnTo>
                    <a:pt x="91" y="249"/>
                  </a:lnTo>
                  <a:lnTo>
                    <a:pt x="92" y="250"/>
                  </a:lnTo>
                  <a:lnTo>
                    <a:pt x="93" y="250"/>
                  </a:lnTo>
                  <a:lnTo>
                    <a:pt x="88" y="316"/>
                  </a:lnTo>
                  <a:lnTo>
                    <a:pt x="86" y="315"/>
                  </a:lnTo>
                  <a:lnTo>
                    <a:pt x="82" y="312"/>
                  </a:lnTo>
                  <a:lnTo>
                    <a:pt x="75" y="308"/>
                  </a:lnTo>
                  <a:lnTo>
                    <a:pt x="67" y="302"/>
                  </a:lnTo>
                  <a:lnTo>
                    <a:pt x="55" y="294"/>
                  </a:lnTo>
                  <a:lnTo>
                    <a:pt x="46" y="285"/>
                  </a:lnTo>
                  <a:lnTo>
                    <a:pt x="36" y="274"/>
                  </a:lnTo>
                  <a:lnTo>
                    <a:pt x="27" y="262"/>
                  </a:lnTo>
                  <a:lnTo>
                    <a:pt x="17" y="247"/>
                  </a:lnTo>
                  <a:lnTo>
                    <a:pt x="9" y="229"/>
                  </a:lnTo>
                  <a:lnTo>
                    <a:pt x="4" y="211"/>
                  </a:lnTo>
                  <a:lnTo>
                    <a:pt x="1" y="191"/>
                  </a:lnTo>
                  <a:lnTo>
                    <a:pt x="0" y="168"/>
                  </a:lnTo>
                  <a:lnTo>
                    <a:pt x="4" y="144"/>
                  </a:lnTo>
                  <a:lnTo>
                    <a:pt x="12" y="118"/>
                  </a:lnTo>
                  <a:lnTo>
                    <a:pt x="24" y="90"/>
                  </a:lnTo>
                  <a:lnTo>
                    <a:pt x="39" y="63"/>
                  </a:lnTo>
                  <a:lnTo>
                    <a:pt x="56" y="42"/>
                  </a:lnTo>
                  <a:lnTo>
                    <a:pt x="75" y="25"/>
                  </a:lnTo>
                  <a:lnTo>
                    <a:pt x="95" y="14"/>
                  </a:lnTo>
                  <a:lnTo>
                    <a:pt x="114" y="6"/>
                  </a:lnTo>
                  <a:lnTo>
                    <a:pt x="135" y="2"/>
                  </a:lnTo>
                  <a:lnTo>
                    <a:pt x="155" y="0"/>
                  </a:lnTo>
                  <a:lnTo>
                    <a:pt x="175" y="1"/>
                  </a:lnTo>
                  <a:lnTo>
                    <a:pt x="193" y="3"/>
                  </a:lnTo>
                  <a:lnTo>
                    <a:pt x="211" y="7"/>
                  </a:lnTo>
                  <a:lnTo>
                    <a:pt x="226" y="12"/>
                  </a:lnTo>
                  <a:lnTo>
                    <a:pt x="241" y="17"/>
                  </a:lnTo>
                  <a:lnTo>
                    <a:pt x="252" y="21"/>
                  </a:lnTo>
                  <a:lnTo>
                    <a:pt x="261" y="26"/>
                  </a:lnTo>
                  <a:lnTo>
                    <a:pt x="266" y="28"/>
                  </a:lnTo>
                  <a:lnTo>
                    <a:pt x="268" y="30"/>
                  </a:lnTo>
                  <a:lnTo>
                    <a:pt x="270" y="30"/>
                  </a:lnTo>
                  <a:lnTo>
                    <a:pt x="275" y="34"/>
                  </a:lnTo>
                  <a:lnTo>
                    <a:pt x="277" y="36"/>
                  </a:lnTo>
                  <a:lnTo>
                    <a:pt x="280" y="39"/>
                  </a:lnTo>
                  <a:lnTo>
                    <a:pt x="284" y="43"/>
                  </a:lnTo>
                  <a:lnTo>
                    <a:pt x="288" y="47"/>
                  </a:lnTo>
                  <a:lnTo>
                    <a:pt x="292" y="51"/>
                  </a:lnTo>
                  <a:lnTo>
                    <a:pt x="295" y="56"/>
                  </a:lnTo>
                  <a:lnTo>
                    <a:pt x="299" y="61"/>
                  </a:lnTo>
                  <a:lnTo>
                    <a:pt x="302" y="67"/>
                  </a:lnTo>
                  <a:lnTo>
                    <a:pt x="304" y="74"/>
                  </a:lnTo>
                  <a:lnTo>
                    <a:pt x="306" y="81"/>
                  </a:lnTo>
                  <a:lnTo>
                    <a:pt x="307" y="88"/>
                  </a:lnTo>
                  <a:lnTo>
                    <a:pt x="307" y="9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4" name="Freeform 93">
              <a:extLst>
                <a:ext uri="{FF2B5EF4-FFF2-40B4-BE49-F238E27FC236}">
                  <a16:creationId xmlns:a16="http://schemas.microsoft.com/office/drawing/2014/main" id="{57B836CA-38C2-6746-A60B-04F35FABF923}"/>
                </a:ext>
              </a:extLst>
            </p:cNvPr>
            <p:cNvSpPr>
              <a:spLocks/>
            </p:cNvSpPr>
            <p:nvPr/>
          </p:nvSpPr>
          <p:spPr bwMode="auto">
            <a:xfrm>
              <a:off x="884238" y="2906713"/>
              <a:ext cx="300037" cy="382587"/>
            </a:xfrm>
            <a:custGeom>
              <a:avLst/>
              <a:gdLst>
                <a:gd name="T0" fmla="*/ 141706 w 379"/>
                <a:gd name="T1" fmla="*/ 0 h 481"/>
                <a:gd name="T2" fmla="*/ 142498 w 379"/>
                <a:gd name="T3" fmla="*/ 1591 h 481"/>
                <a:gd name="T4" fmla="*/ 144873 w 379"/>
                <a:gd name="T5" fmla="*/ 7159 h 481"/>
                <a:gd name="T6" fmla="*/ 149623 w 379"/>
                <a:gd name="T7" fmla="*/ 16703 h 481"/>
                <a:gd name="T8" fmla="*/ 154373 w 379"/>
                <a:gd name="T9" fmla="*/ 29430 h 481"/>
                <a:gd name="T10" fmla="*/ 159914 w 379"/>
                <a:gd name="T11" fmla="*/ 43747 h 481"/>
                <a:gd name="T12" fmla="*/ 166247 w 379"/>
                <a:gd name="T13" fmla="*/ 61246 h 481"/>
                <a:gd name="T14" fmla="*/ 173372 w 379"/>
                <a:gd name="T15" fmla="*/ 80335 h 481"/>
                <a:gd name="T16" fmla="*/ 181289 w 379"/>
                <a:gd name="T17" fmla="*/ 101016 h 481"/>
                <a:gd name="T18" fmla="*/ 188414 w 379"/>
                <a:gd name="T19" fmla="*/ 122491 h 481"/>
                <a:gd name="T20" fmla="*/ 195539 w 379"/>
                <a:gd name="T21" fmla="*/ 144763 h 481"/>
                <a:gd name="T22" fmla="*/ 202664 w 379"/>
                <a:gd name="T23" fmla="*/ 167829 h 481"/>
                <a:gd name="T24" fmla="*/ 208997 w 379"/>
                <a:gd name="T25" fmla="*/ 190100 h 481"/>
                <a:gd name="T26" fmla="*/ 214538 w 379"/>
                <a:gd name="T27" fmla="*/ 210781 h 481"/>
                <a:gd name="T28" fmla="*/ 219288 w 379"/>
                <a:gd name="T29" fmla="*/ 232257 h 481"/>
                <a:gd name="T30" fmla="*/ 223247 w 379"/>
                <a:gd name="T31" fmla="*/ 251346 h 481"/>
                <a:gd name="T32" fmla="*/ 225621 w 379"/>
                <a:gd name="T33" fmla="*/ 269640 h 481"/>
                <a:gd name="T34" fmla="*/ 201080 w 379"/>
                <a:gd name="T35" fmla="*/ 256914 h 481"/>
                <a:gd name="T36" fmla="*/ 148039 w 379"/>
                <a:gd name="T37" fmla="*/ 190100 h 481"/>
                <a:gd name="T38" fmla="*/ 187622 w 379"/>
                <a:gd name="T39" fmla="*/ 272822 h 481"/>
                <a:gd name="T40" fmla="*/ 300037 w 379"/>
                <a:gd name="T41" fmla="*/ 328500 h 481"/>
                <a:gd name="T42" fmla="*/ 299245 w 379"/>
                <a:gd name="T43" fmla="*/ 355543 h 481"/>
                <a:gd name="T44" fmla="*/ 291329 w 379"/>
                <a:gd name="T45" fmla="*/ 382587 h 481"/>
                <a:gd name="T46" fmla="*/ 138540 w 379"/>
                <a:gd name="T47" fmla="*/ 315773 h 481"/>
                <a:gd name="T48" fmla="*/ 72832 w 379"/>
                <a:gd name="T49" fmla="*/ 120105 h 481"/>
                <a:gd name="T50" fmla="*/ 0 w 379"/>
                <a:gd name="T51" fmla="*/ 99425 h 481"/>
                <a:gd name="T52" fmla="*/ 0 w 379"/>
                <a:gd name="T53" fmla="*/ 98629 h 481"/>
                <a:gd name="T54" fmla="*/ 2375 w 379"/>
                <a:gd name="T55" fmla="*/ 96243 h 481"/>
                <a:gd name="T56" fmla="*/ 6333 w 379"/>
                <a:gd name="T57" fmla="*/ 92266 h 481"/>
                <a:gd name="T58" fmla="*/ 11875 w 379"/>
                <a:gd name="T59" fmla="*/ 86699 h 481"/>
                <a:gd name="T60" fmla="*/ 17416 w 379"/>
                <a:gd name="T61" fmla="*/ 79540 h 481"/>
                <a:gd name="T62" fmla="*/ 25333 w 379"/>
                <a:gd name="T63" fmla="*/ 73177 h 481"/>
                <a:gd name="T64" fmla="*/ 33249 w 379"/>
                <a:gd name="T65" fmla="*/ 65223 h 481"/>
                <a:gd name="T66" fmla="*/ 43541 w 379"/>
                <a:gd name="T67" fmla="*/ 57269 h 481"/>
                <a:gd name="T68" fmla="*/ 53041 w 379"/>
                <a:gd name="T69" fmla="*/ 48519 h 481"/>
                <a:gd name="T70" fmla="*/ 64124 w 379"/>
                <a:gd name="T71" fmla="*/ 40565 h 481"/>
                <a:gd name="T72" fmla="*/ 75999 w 379"/>
                <a:gd name="T73" fmla="*/ 31816 h 481"/>
                <a:gd name="T74" fmla="*/ 88665 w 379"/>
                <a:gd name="T75" fmla="*/ 23067 h 481"/>
                <a:gd name="T76" fmla="*/ 100540 w 379"/>
                <a:gd name="T77" fmla="*/ 15908 h 481"/>
                <a:gd name="T78" fmla="*/ 114790 w 379"/>
                <a:gd name="T79" fmla="*/ 9545 h 481"/>
                <a:gd name="T80" fmla="*/ 128248 w 379"/>
                <a:gd name="T81" fmla="*/ 3977 h 481"/>
                <a:gd name="T82" fmla="*/ 141706 w 379"/>
                <a:gd name="T83" fmla="*/ 0 h 481"/>
                <a:gd name="T84" fmla="*/ 141706 w 379"/>
                <a:gd name="T85" fmla="*/ 0 h 4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79" h="481">
                  <a:moveTo>
                    <a:pt x="179" y="0"/>
                  </a:moveTo>
                  <a:lnTo>
                    <a:pt x="180" y="2"/>
                  </a:lnTo>
                  <a:lnTo>
                    <a:pt x="183" y="9"/>
                  </a:lnTo>
                  <a:lnTo>
                    <a:pt x="189" y="21"/>
                  </a:lnTo>
                  <a:lnTo>
                    <a:pt x="195" y="37"/>
                  </a:lnTo>
                  <a:lnTo>
                    <a:pt x="202" y="55"/>
                  </a:lnTo>
                  <a:lnTo>
                    <a:pt x="210" y="77"/>
                  </a:lnTo>
                  <a:lnTo>
                    <a:pt x="219" y="101"/>
                  </a:lnTo>
                  <a:lnTo>
                    <a:pt x="229" y="127"/>
                  </a:lnTo>
                  <a:lnTo>
                    <a:pt x="238" y="154"/>
                  </a:lnTo>
                  <a:lnTo>
                    <a:pt x="247" y="182"/>
                  </a:lnTo>
                  <a:lnTo>
                    <a:pt x="256" y="211"/>
                  </a:lnTo>
                  <a:lnTo>
                    <a:pt x="264" y="239"/>
                  </a:lnTo>
                  <a:lnTo>
                    <a:pt x="271" y="265"/>
                  </a:lnTo>
                  <a:lnTo>
                    <a:pt x="277" y="292"/>
                  </a:lnTo>
                  <a:lnTo>
                    <a:pt x="282" y="316"/>
                  </a:lnTo>
                  <a:lnTo>
                    <a:pt x="285" y="339"/>
                  </a:lnTo>
                  <a:lnTo>
                    <a:pt x="254" y="323"/>
                  </a:lnTo>
                  <a:lnTo>
                    <a:pt x="187" y="239"/>
                  </a:lnTo>
                  <a:lnTo>
                    <a:pt x="237" y="343"/>
                  </a:lnTo>
                  <a:lnTo>
                    <a:pt x="379" y="413"/>
                  </a:lnTo>
                  <a:lnTo>
                    <a:pt x="378" y="447"/>
                  </a:lnTo>
                  <a:lnTo>
                    <a:pt x="368" y="481"/>
                  </a:lnTo>
                  <a:lnTo>
                    <a:pt x="175" y="397"/>
                  </a:lnTo>
                  <a:lnTo>
                    <a:pt x="92" y="151"/>
                  </a:lnTo>
                  <a:lnTo>
                    <a:pt x="0" y="125"/>
                  </a:lnTo>
                  <a:lnTo>
                    <a:pt x="0" y="124"/>
                  </a:lnTo>
                  <a:lnTo>
                    <a:pt x="3" y="121"/>
                  </a:lnTo>
                  <a:lnTo>
                    <a:pt x="8" y="116"/>
                  </a:lnTo>
                  <a:lnTo>
                    <a:pt x="15" y="109"/>
                  </a:lnTo>
                  <a:lnTo>
                    <a:pt x="22" y="100"/>
                  </a:lnTo>
                  <a:lnTo>
                    <a:pt x="32" y="92"/>
                  </a:lnTo>
                  <a:lnTo>
                    <a:pt x="42" y="82"/>
                  </a:lnTo>
                  <a:lnTo>
                    <a:pt x="55" y="72"/>
                  </a:lnTo>
                  <a:lnTo>
                    <a:pt x="67" y="61"/>
                  </a:lnTo>
                  <a:lnTo>
                    <a:pt x="81" y="51"/>
                  </a:lnTo>
                  <a:lnTo>
                    <a:pt x="96" y="40"/>
                  </a:lnTo>
                  <a:lnTo>
                    <a:pt x="112" y="29"/>
                  </a:lnTo>
                  <a:lnTo>
                    <a:pt x="127" y="20"/>
                  </a:lnTo>
                  <a:lnTo>
                    <a:pt x="145" y="12"/>
                  </a:lnTo>
                  <a:lnTo>
                    <a:pt x="162" y="5"/>
                  </a:lnTo>
                  <a:lnTo>
                    <a:pt x="179" y="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5" name="Freeform 94">
              <a:extLst>
                <a:ext uri="{FF2B5EF4-FFF2-40B4-BE49-F238E27FC236}">
                  <a16:creationId xmlns:a16="http://schemas.microsoft.com/office/drawing/2014/main" id="{25377C34-BBA5-3D49-88F5-B282F01D958B}"/>
                </a:ext>
              </a:extLst>
            </p:cNvPr>
            <p:cNvSpPr>
              <a:spLocks/>
            </p:cNvSpPr>
            <p:nvPr/>
          </p:nvSpPr>
          <p:spPr bwMode="auto">
            <a:xfrm>
              <a:off x="884238" y="3006725"/>
              <a:ext cx="252412" cy="500063"/>
            </a:xfrm>
            <a:custGeom>
              <a:avLst/>
              <a:gdLst>
                <a:gd name="T0" fmla="*/ 0 w 317"/>
                <a:gd name="T1" fmla="*/ 0 h 632"/>
                <a:gd name="T2" fmla="*/ 44590 w 317"/>
                <a:gd name="T3" fmla="*/ 333903 h 632"/>
                <a:gd name="T4" fmla="*/ 27869 w 317"/>
                <a:gd name="T5" fmla="*/ 376630 h 632"/>
                <a:gd name="T6" fmla="*/ 41405 w 317"/>
                <a:gd name="T7" fmla="*/ 400367 h 632"/>
                <a:gd name="T8" fmla="*/ 8759 w 317"/>
                <a:gd name="T9" fmla="*/ 500063 h 632"/>
                <a:gd name="T10" fmla="*/ 113068 w 317"/>
                <a:gd name="T11" fmla="*/ 500063 h 632"/>
                <a:gd name="T12" fmla="*/ 136955 w 317"/>
                <a:gd name="T13" fmla="*/ 411444 h 632"/>
                <a:gd name="T14" fmla="*/ 112272 w 317"/>
                <a:gd name="T15" fmla="*/ 365552 h 632"/>
                <a:gd name="T16" fmla="*/ 136955 w 317"/>
                <a:gd name="T17" fmla="*/ 338650 h 632"/>
                <a:gd name="T18" fmla="*/ 138548 w 317"/>
                <a:gd name="T19" fmla="*/ 312539 h 632"/>
                <a:gd name="T20" fmla="*/ 251616 w 317"/>
                <a:gd name="T21" fmla="*/ 351310 h 632"/>
                <a:gd name="T22" fmla="*/ 252412 w 317"/>
                <a:gd name="T23" fmla="*/ 302253 h 632"/>
                <a:gd name="T24" fmla="*/ 42201 w 317"/>
                <a:gd name="T25" fmla="*/ 22946 h 632"/>
                <a:gd name="T26" fmla="*/ 0 w 317"/>
                <a:gd name="T27" fmla="*/ 0 h 632"/>
                <a:gd name="T28" fmla="*/ 0 w 317"/>
                <a:gd name="T29" fmla="*/ 0 h 6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7" h="632">
                  <a:moveTo>
                    <a:pt x="0" y="0"/>
                  </a:moveTo>
                  <a:lnTo>
                    <a:pt x="56" y="422"/>
                  </a:lnTo>
                  <a:lnTo>
                    <a:pt x="35" y="476"/>
                  </a:lnTo>
                  <a:lnTo>
                    <a:pt x="52" y="506"/>
                  </a:lnTo>
                  <a:lnTo>
                    <a:pt x="11" y="632"/>
                  </a:lnTo>
                  <a:lnTo>
                    <a:pt x="142" y="632"/>
                  </a:lnTo>
                  <a:lnTo>
                    <a:pt x="172" y="520"/>
                  </a:lnTo>
                  <a:lnTo>
                    <a:pt x="141" y="462"/>
                  </a:lnTo>
                  <a:lnTo>
                    <a:pt x="172" y="428"/>
                  </a:lnTo>
                  <a:lnTo>
                    <a:pt x="174" y="395"/>
                  </a:lnTo>
                  <a:lnTo>
                    <a:pt x="316" y="444"/>
                  </a:lnTo>
                  <a:lnTo>
                    <a:pt x="317" y="382"/>
                  </a:lnTo>
                  <a:lnTo>
                    <a:pt x="53" y="29"/>
                  </a:lnTo>
                  <a:lnTo>
                    <a:pt x="0" y="0"/>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6" name="Freeform 95">
              <a:extLst>
                <a:ext uri="{FF2B5EF4-FFF2-40B4-BE49-F238E27FC236}">
                  <a16:creationId xmlns:a16="http://schemas.microsoft.com/office/drawing/2014/main" id="{C373BFB4-255E-B646-8471-A9CB8C818295}"/>
                </a:ext>
              </a:extLst>
            </p:cNvPr>
            <p:cNvSpPr>
              <a:spLocks/>
            </p:cNvSpPr>
            <p:nvPr/>
          </p:nvSpPr>
          <p:spPr bwMode="auto">
            <a:xfrm>
              <a:off x="871538" y="4108450"/>
              <a:ext cx="63500" cy="142875"/>
            </a:xfrm>
            <a:custGeom>
              <a:avLst/>
              <a:gdLst>
                <a:gd name="T0" fmla="*/ 20383 w 81"/>
                <a:gd name="T1" fmla="*/ 0 h 180"/>
                <a:gd name="T2" fmla="*/ 19599 w 81"/>
                <a:gd name="T3" fmla="*/ 794 h 180"/>
                <a:gd name="T4" fmla="*/ 19599 w 81"/>
                <a:gd name="T5" fmla="*/ 3969 h 180"/>
                <a:gd name="T6" fmla="*/ 19599 w 81"/>
                <a:gd name="T7" fmla="*/ 7938 h 180"/>
                <a:gd name="T8" fmla="*/ 19599 w 81"/>
                <a:gd name="T9" fmla="*/ 13494 h 180"/>
                <a:gd name="T10" fmla="*/ 19599 w 81"/>
                <a:gd name="T11" fmla="*/ 19050 h 180"/>
                <a:gd name="T12" fmla="*/ 20383 w 81"/>
                <a:gd name="T13" fmla="*/ 25400 h 180"/>
                <a:gd name="T14" fmla="*/ 21951 w 81"/>
                <a:gd name="T15" fmla="*/ 30956 h 180"/>
                <a:gd name="T16" fmla="*/ 24302 w 81"/>
                <a:gd name="T17" fmla="*/ 36513 h 180"/>
                <a:gd name="T18" fmla="*/ 25870 w 81"/>
                <a:gd name="T19" fmla="*/ 41275 h 180"/>
                <a:gd name="T20" fmla="*/ 28222 w 81"/>
                <a:gd name="T21" fmla="*/ 43656 h 180"/>
                <a:gd name="T22" fmla="*/ 31358 w 81"/>
                <a:gd name="T23" fmla="*/ 45244 h 180"/>
                <a:gd name="T24" fmla="*/ 36062 w 81"/>
                <a:gd name="T25" fmla="*/ 44450 h 180"/>
                <a:gd name="T26" fmla="*/ 40765 w 81"/>
                <a:gd name="T27" fmla="*/ 40481 h 180"/>
                <a:gd name="T28" fmla="*/ 47037 w 81"/>
                <a:gd name="T29" fmla="*/ 33338 h 180"/>
                <a:gd name="T30" fmla="*/ 54093 w 81"/>
                <a:gd name="T31" fmla="*/ 23813 h 180"/>
                <a:gd name="T32" fmla="*/ 63500 w 81"/>
                <a:gd name="T33" fmla="*/ 10319 h 180"/>
                <a:gd name="T34" fmla="*/ 63500 w 81"/>
                <a:gd name="T35" fmla="*/ 10319 h 180"/>
                <a:gd name="T36" fmla="*/ 63500 w 81"/>
                <a:gd name="T37" fmla="*/ 12700 h 180"/>
                <a:gd name="T38" fmla="*/ 63500 w 81"/>
                <a:gd name="T39" fmla="*/ 16669 h 180"/>
                <a:gd name="T40" fmla="*/ 63500 w 81"/>
                <a:gd name="T41" fmla="*/ 22225 h 180"/>
                <a:gd name="T42" fmla="*/ 62716 w 81"/>
                <a:gd name="T43" fmla="*/ 27781 h 180"/>
                <a:gd name="T44" fmla="*/ 61932 w 81"/>
                <a:gd name="T45" fmla="*/ 34925 h 180"/>
                <a:gd name="T46" fmla="*/ 60364 w 81"/>
                <a:gd name="T47" fmla="*/ 42863 h 180"/>
                <a:gd name="T48" fmla="*/ 59580 w 81"/>
                <a:gd name="T49" fmla="*/ 52388 h 180"/>
                <a:gd name="T50" fmla="*/ 56444 w 81"/>
                <a:gd name="T51" fmla="*/ 61913 h 180"/>
                <a:gd name="T52" fmla="*/ 53309 w 81"/>
                <a:gd name="T53" fmla="*/ 72231 h 180"/>
                <a:gd name="T54" fmla="*/ 49389 w 81"/>
                <a:gd name="T55" fmla="*/ 83344 h 180"/>
                <a:gd name="T56" fmla="*/ 45469 w 81"/>
                <a:gd name="T57" fmla="*/ 96044 h 180"/>
                <a:gd name="T58" fmla="*/ 39981 w 81"/>
                <a:gd name="T59" fmla="*/ 107156 h 180"/>
                <a:gd name="T60" fmla="*/ 32926 w 81"/>
                <a:gd name="T61" fmla="*/ 119063 h 180"/>
                <a:gd name="T62" fmla="*/ 25870 w 81"/>
                <a:gd name="T63" fmla="*/ 130969 h 180"/>
                <a:gd name="T64" fmla="*/ 15679 w 81"/>
                <a:gd name="T65" fmla="*/ 142875 h 180"/>
                <a:gd name="T66" fmla="*/ 14895 w 81"/>
                <a:gd name="T67" fmla="*/ 141288 h 180"/>
                <a:gd name="T68" fmla="*/ 14111 w 81"/>
                <a:gd name="T69" fmla="*/ 139700 h 180"/>
                <a:gd name="T70" fmla="*/ 11759 w 81"/>
                <a:gd name="T71" fmla="*/ 135731 h 180"/>
                <a:gd name="T72" fmla="*/ 10191 w 81"/>
                <a:gd name="T73" fmla="*/ 130969 h 180"/>
                <a:gd name="T74" fmla="*/ 7840 w 81"/>
                <a:gd name="T75" fmla="*/ 124619 h 180"/>
                <a:gd name="T76" fmla="*/ 5488 w 81"/>
                <a:gd name="T77" fmla="*/ 118269 h 180"/>
                <a:gd name="T78" fmla="*/ 3136 w 81"/>
                <a:gd name="T79" fmla="*/ 110331 h 180"/>
                <a:gd name="T80" fmla="*/ 2352 w 81"/>
                <a:gd name="T81" fmla="*/ 101600 h 180"/>
                <a:gd name="T82" fmla="*/ 0 w 81"/>
                <a:gd name="T83" fmla="*/ 90488 h 180"/>
                <a:gd name="T84" fmla="*/ 0 w 81"/>
                <a:gd name="T85" fmla="*/ 79375 h 180"/>
                <a:gd name="T86" fmla="*/ 0 w 81"/>
                <a:gd name="T87" fmla="*/ 67469 h 180"/>
                <a:gd name="T88" fmla="*/ 784 w 81"/>
                <a:gd name="T89" fmla="*/ 55563 h 180"/>
                <a:gd name="T90" fmla="*/ 3136 w 81"/>
                <a:gd name="T91" fmla="*/ 42069 h 180"/>
                <a:gd name="T92" fmla="*/ 7056 w 81"/>
                <a:gd name="T93" fmla="*/ 28575 h 180"/>
                <a:gd name="T94" fmla="*/ 12543 w 81"/>
                <a:gd name="T95" fmla="*/ 14288 h 180"/>
                <a:gd name="T96" fmla="*/ 20383 w 81"/>
                <a:gd name="T97" fmla="*/ 0 h 180"/>
                <a:gd name="T98" fmla="*/ 20383 w 81"/>
                <a:gd name="T99" fmla="*/ 0 h 1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1" h="180">
                  <a:moveTo>
                    <a:pt x="26" y="0"/>
                  </a:moveTo>
                  <a:lnTo>
                    <a:pt x="25" y="1"/>
                  </a:lnTo>
                  <a:lnTo>
                    <a:pt x="25" y="5"/>
                  </a:lnTo>
                  <a:lnTo>
                    <a:pt x="25" y="10"/>
                  </a:lnTo>
                  <a:lnTo>
                    <a:pt x="25" y="17"/>
                  </a:lnTo>
                  <a:lnTo>
                    <a:pt x="25" y="24"/>
                  </a:lnTo>
                  <a:lnTo>
                    <a:pt x="26" y="32"/>
                  </a:lnTo>
                  <a:lnTo>
                    <a:pt x="28" y="39"/>
                  </a:lnTo>
                  <a:lnTo>
                    <a:pt x="31" y="46"/>
                  </a:lnTo>
                  <a:lnTo>
                    <a:pt x="33" y="52"/>
                  </a:lnTo>
                  <a:lnTo>
                    <a:pt x="36" y="55"/>
                  </a:lnTo>
                  <a:lnTo>
                    <a:pt x="40" y="57"/>
                  </a:lnTo>
                  <a:lnTo>
                    <a:pt x="46" y="56"/>
                  </a:lnTo>
                  <a:lnTo>
                    <a:pt x="52" y="51"/>
                  </a:lnTo>
                  <a:lnTo>
                    <a:pt x="60" y="42"/>
                  </a:lnTo>
                  <a:lnTo>
                    <a:pt x="69" y="30"/>
                  </a:lnTo>
                  <a:lnTo>
                    <a:pt x="81" y="13"/>
                  </a:lnTo>
                  <a:lnTo>
                    <a:pt x="81" y="16"/>
                  </a:lnTo>
                  <a:lnTo>
                    <a:pt x="81" y="21"/>
                  </a:lnTo>
                  <a:lnTo>
                    <a:pt x="81" y="28"/>
                  </a:lnTo>
                  <a:lnTo>
                    <a:pt x="80" y="35"/>
                  </a:lnTo>
                  <a:lnTo>
                    <a:pt x="79" y="44"/>
                  </a:lnTo>
                  <a:lnTo>
                    <a:pt x="77" y="54"/>
                  </a:lnTo>
                  <a:lnTo>
                    <a:pt x="76" y="66"/>
                  </a:lnTo>
                  <a:lnTo>
                    <a:pt x="72" y="78"/>
                  </a:lnTo>
                  <a:lnTo>
                    <a:pt x="68" y="91"/>
                  </a:lnTo>
                  <a:lnTo>
                    <a:pt x="63" y="105"/>
                  </a:lnTo>
                  <a:lnTo>
                    <a:pt x="58" y="121"/>
                  </a:lnTo>
                  <a:lnTo>
                    <a:pt x="51" y="135"/>
                  </a:lnTo>
                  <a:lnTo>
                    <a:pt x="42" y="150"/>
                  </a:lnTo>
                  <a:lnTo>
                    <a:pt x="33" y="165"/>
                  </a:lnTo>
                  <a:lnTo>
                    <a:pt x="20" y="180"/>
                  </a:lnTo>
                  <a:lnTo>
                    <a:pt x="19" y="178"/>
                  </a:lnTo>
                  <a:lnTo>
                    <a:pt x="18" y="176"/>
                  </a:lnTo>
                  <a:lnTo>
                    <a:pt x="15" y="171"/>
                  </a:lnTo>
                  <a:lnTo>
                    <a:pt x="13" y="165"/>
                  </a:lnTo>
                  <a:lnTo>
                    <a:pt x="10" y="157"/>
                  </a:lnTo>
                  <a:lnTo>
                    <a:pt x="7" y="149"/>
                  </a:lnTo>
                  <a:lnTo>
                    <a:pt x="4" y="139"/>
                  </a:lnTo>
                  <a:lnTo>
                    <a:pt x="3" y="128"/>
                  </a:lnTo>
                  <a:lnTo>
                    <a:pt x="0" y="114"/>
                  </a:lnTo>
                  <a:lnTo>
                    <a:pt x="0" y="100"/>
                  </a:lnTo>
                  <a:lnTo>
                    <a:pt x="0" y="85"/>
                  </a:lnTo>
                  <a:lnTo>
                    <a:pt x="1" y="70"/>
                  </a:lnTo>
                  <a:lnTo>
                    <a:pt x="4" y="53"/>
                  </a:lnTo>
                  <a:lnTo>
                    <a:pt x="9" y="36"/>
                  </a:lnTo>
                  <a:lnTo>
                    <a:pt x="16" y="18"/>
                  </a:lnTo>
                  <a:lnTo>
                    <a:pt x="26"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77" name="Freeform 96">
              <a:extLst>
                <a:ext uri="{FF2B5EF4-FFF2-40B4-BE49-F238E27FC236}">
                  <a16:creationId xmlns:a16="http://schemas.microsoft.com/office/drawing/2014/main" id="{29708016-C9DC-E547-A88A-3DE2942F81AD}"/>
                </a:ext>
              </a:extLst>
            </p:cNvPr>
            <p:cNvSpPr>
              <a:spLocks/>
            </p:cNvSpPr>
            <p:nvPr/>
          </p:nvSpPr>
          <p:spPr bwMode="auto">
            <a:xfrm>
              <a:off x="1220788" y="4167188"/>
              <a:ext cx="128587" cy="84137"/>
            </a:xfrm>
            <a:custGeom>
              <a:avLst/>
              <a:gdLst>
                <a:gd name="T0" fmla="*/ 15081 w 162"/>
                <a:gd name="T1" fmla="*/ 0 h 107"/>
                <a:gd name="T2" fmla="*/ 15081 w 162"/>
                <a:gd name="T3" fmla="*/ 0 h 107"/>
                <a:gd name="T4" fmla="*/ 16669 w 162"/>
                <a:gd name="T5" fmla="*/ 3145 h 107"/>
                <a:gd name="T6" fmla="*/ 16669 w 162"/>
                <a:gd name="T7" fmla="*/ 3932 h 107"/>
                <a:gd name="T8" fmla="*/ 18256 w 162"/>
                <a:gd name="T9" fmla="*/ 6291 h 107"/>
                <a:gd name="T10" fmla="*/ 19844 w 162"/>
                <a:gd name="T11" fmla="*/ 9436 h 107"/>
                <a:gd name="T12" fmla="*/ 22225 w 162"/>
                <a:gd name="T13" fmla="*/ 11795 h 107"/>
                <a:gd name="T14" fmla="*/ 24606 w 162"/>
                <a:gd name="T15" fmla="*/ 14154 h 107"/>
                <a:gd name="T16" fmla="*/ 27781 w 162"/>
                <a:gd name="T17" fmla="*/ 16513 h 107"/>
                <a:gd name="T18" fmla="*/ 32544 w 162"/>
                <a:gd name="T19" fmla="*/ 19658 h 107"/>
                <a:gd name="T20" fmla="*/ 37306 w 162"/>
                <a:gd name="T21" fmla="*/ 22803 h 107"/>
                <a:gd name="T22" fmla="*/ 42069 w 162"/>
                <a:gd name="T23" fmla="*/ 25949 h 107"/>
                <a:gd name="T24" fmla="*/ 48419 w 162"/>
                <a:gd name="T25" fmla="*/ 29094 h 107"/>
                <a:gd name="T26" fmla="*/ 55562 w 162"/>
                <a:gd name="T27" fmla="*/ 32239 h 107"/>
                <a:gd name="T28" fmla="*/ 64294 w 162"/>
                <a:gd name="T29" fmla="*/ 35385 h 107"/>
                <a:gd name="T30" fmla="*/ 128587 w 162"/>
                <a:gd name="T31" fmla="*/ 71556 h 107"/>
                <a:gd name="T32" fmla="*/ 127000 w 162"/>
                <a:gd name="T33" fmla="*/ 81778 h 107"/>
                <a:gd name="T34" fmla="*/ 68262 w 162"/>
                <a:gd name="T35" fmla="*/ 82564 h 107"/>
                <a:gd name="T36" fmla="*/ 30162 w 162"/>
                <a:gd name="T37" fmla="*/ 55829 h 107"/>
                <a:gd name="T38" fmla="*/ 30162 w 162"/>
                <a:gd name="T39" fmla="*/ 84137 h 107"/>
                <a:gd name="T40" fmla="*/ 15081 w 162"/>
                <a:gd name="T41" fmla="*/ 84137 h 107"/>
                <a:gd name="T42" fmla="*/ 12700 w 162"/>
                <a:gd name="T43" fmla="*/ 46393 h 107"/>
                <a:gd name="T44" fmla="*/ 11112 w 162"/>
                <a:gd name="T45" fmla="*/ 45607 h 107"/>
                <a:gd name="T46" fmla="*/ 7937 w 162"/>
                <a:gd name="T47" fmla="*/ 43248 h 107"/>
                <a:gd name="T48" fmla="*/ 6350 w 162"/>
                <a:gd name="T49" fmla="*/ 40889 h 107"/>
                <a:gd name="T50" fmla="*/ 4762 w 162"/>
                <a:gd name="T51" fmla="*/ 39316 h 107"/>
                <a:gd name="T52" fmla="*/ 3175 w 162"/>
                <a:gd name="T53" fmla="*/ 36171 h 107"/>
                <a:gd name="T54" fmla="*/ 1587 w 162"/>
                <a:gd name="T55" fmla="*/ 33812 h 107"/>
                <a:gd name="T56" fmla="*/ 794 w 162"/>
                <a:gd name="T57" fmla="*/ 29094 h 107"/>
                <a:gd name="T58" fmla="*/ 0 w 162"/>
                <a:gd name="T59" fmla="*/ 25949 h 107"/>
                <a:gd name="T60" fmla="*/ 0 w 162"/>
                <a:gd name="T61" fmla="*/ 22017 h 107"/>
                <a:gd name="T62" fmla="*/ 1587 w 162"/>
                <a:gd name="T63" fmla="*/ 18086 h 107"/>
                <a:gd name="T64" fmla="*/ 3175 w 162"/>
                <a:gd name="T65" fmla="*/ 13368 h 107"/>
                <a:gd name="T66" fmla="*/ 6350 w 162"/>
                <a:gd name="T67" fmla="*/ 9436 h 107"/>
                <a:gd name="T68" fmla="*/ 10319 w 162"/>
                <a:gd name="T69" fmla="*/ 3932 h 107"/>
                <a:gd name="T70" fmla="*/ 15081 w 162"/>
                <a:gd name="T71" fmla="*/ 0 h 107"/>
                <a:gd name="T72" fmla="*/ 15081 w 162"/>
                <a:gd name="T73" fmla="*/ 0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2" h="107">
                  <a:moveTo>
                    <a:pt x="19" y="0"/>
                  </a:moveTo>
                  <a:lnTo>
                    <a:pt x="19" y="0"/>
                  </a:lnTo>
                  <a:lnTo>
                    <a:pt x="21" y="4"/>
                  </a:lnTo>
                  <a:lnTo>
                    <a:pt x="21" y="5"/>
                  </a:lnTo>
                  <a:lnTo>
                    <a:pt x="23" y="8"/>
                  </a:lnTo>
                  <a:lnTo>
                    <a:pt x="25" y="12"/>
                  </a:lnTo>
                  <a:lnTo>
                    <a:pt x="28" y="15"/>
                  </a:lnTo>
                  <a:lnTo>
                    <a:pt x="31" y="18"/>
                  </a:lnTo>
                  <a:lnTo>
                    <a:pt x="35" y="21"/>
                  </a:lnTo>
                  <a:lnTo>
                    <a:pt x="41" y="25"/>
                  </a:lnTo>
                  <a:lnTo>
                    <a:pt x="47" y="29"/>
                  </a:lnTo>
                  <a:lnTo>
                    <a:pt x="53" y="33"/>
                  </a:lnTo>
                  <a:lnTo>
                    <a:pt x="61" y="37"/>
                  </a:lnTo>
                  <a:lnTo>
                    <a:pt x="70" y="41"/>
                  </a:lnTo>
                  <a:lnTo>
                    <a:pt x="81" y="45"/>
                  </a:lnTo>
                  <a:lnTo>
                    <a:pt x="162" y="91"/>
                  </a:lnTo>
                  <a:lnTo>
                    <a:pt x="160" y="104"/>
                  </a:lnTo>
                  <a:lnTo>
                    <a:pt x="86" y="105"/>
                  </a:lnTo>
                  <a:lnTo>
                    <a:pt x="38" y="71"/>
                  </a:lnTo>
                  <a:lnTo>
                    <a:pt x="38" y="107"/>
                  </a:lnTo>
                  <a:lnTo>
                    <a:pt x="19" y="107"/>
                  </a:lnTo>
                  <a:lnTo>
                    <a:pt x="16" y="59"/>
                  </a:lnTo>
                  <a:lnTo>
                    <a:pt x="14" y="58"/>
                  </a:lnTo>
                  <a:lnTo>
                    <a:pt x="10" y="55"/>
                  </a:lnTo>
                  <a:lnTo>
                    <a:pt x="8" y="52"/>
                  </a:lnTo>
                  <a:lnTo>
                    <a:pt x="6" y="50"/>
                  </a:lnTo>
                  <a:lnTo>
                    <a:pt x="4" y="46"/>
                  </a:lnTo>
                  <a:lnTo>
                    <a:pt x="2" y="43"/>
                  </a:lnTo>
                  <a:lnTo>
                    <a:pt x="1" y="37"/>
                  </a:lnTo>
                  <a:lnTo>
                    <a:pt x="0" y="33"/>
                  </a:lnTo>
                  <a:lnTo>
                    <a:pt x="0" y="28"/>
                  </a:lnTo>
                  <a:lnTo>
                    <a:pt x="2" y="23"/>
                  </a:lnTo>
                  <a:lnTo>
                    <a:pt x="4" y="17"/>
                  </a:lnTo>
                  <a:lnTo>
                    <a:pt x="8" y="12"/>
                  </a:lnTo>
                  <a:lnTo>
                    <a:pt x="13" y="5"/>
                  </a:lnTo>
                  <a:lnTo>
                    <a:pt x="19"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sp>
        <p:nvSpPr>
          <p:cNvPr id="78" name="TextBox 77">
            <a:extLst>
              <a:ext uri="{FF2B5EF4-FFF2-40B4-BE49-F238E27FC236}">
                <a16:creationId xmlns:a16="http://schemas.microsoft.com/office/drawing/2014/main" id="{E6B1E443-83A0-6548-8D0D-F30AF36E6205}"/>
              </a:ext>
            </a:extLst>
          </p:cNvPr>
          <p:cNvSpPr txBox="1"/>
          <p:nvPr/>
        </p:nvSpPr>
        <p:spPr>
          <a:xfrm>
            <a:off x="609600" y="5262435"/>
            <a:ext cx="8128600" cy="830997"/>
          </a:xfrm>
          <a:prstGeom prst="rect">
            <a:avLst/>
          </a:prstGeom>
          <a:noFill/>
        </p:spPr>
        <p:txBody>
          <a:bodyPr wrap="square" rtlCol="0">
            <a:spAutoFit/>
          </a:bodyPr>
          <a:lstStyle/>
          <a:p>
            <a:r>
              <a:rPr lang="en-US" sz="2400" dirty="0"/>
              <a:t>*Reservoir = habitat (humans, animals, environment) in which an infectious agent normally lives and multiplies</a:t>
            </a:r>
          </a:p>
        </p:txBody>
      </p:sp>
    </p:spTree>
    <p:extLst>
      <p:ext uri="{BB962C8B-B14F-4D97-AF65-F5344CB8AC3E}">
        <p14:creationId xmlns:p14="http://schemas.microsoft.com/office/powerpoint/2010/main" val="36110169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D72958-DCA1-A449-A747-405D8EEC816C}"/>
              </a:ext>
            </a:extLst>
          </p:cNvPr>
          <p:cNvSpPr txBox="1">
            <a:spLocks/>
          </p:cNvSpPr>
          <p:nvPr/>
        </p:nvSpPr>
        <p:spPr>
          <a:xfrm>
            <a:off x="3055937" y="1583776"/>
            <a:ext cx="5704015" cy="4797552"/>
          </a:xfrm>
          <a:prstGeom prst="rect">
            <a:avLst/>
          </a:prstGeom>
        </p:spPr>
        <p:txBody>
          <a:bodyPr>
            <a:normAutofit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Humans</a:t>
            </a:r>
          </a:p>
          <a:p>
            <a:pPr lvl="1"/>
            <a:r>
              <a:rPr lang="en-US" dirty="0"/>
              <a:t>Treat infected persons</a:t>
            </a:r>
          </a:p>
          <a:p>
            <a:pPr lvl="1"/>
            <a:r>
              <a:rPr lang="en-US" dirty="0"/>
              <a:t>Isolate infected persons</a:t>
            </a:r>
          </a:p>
          <a:p>
            <a:pPr lvl="1"/>
            <a:r>
              <a:rPr lang="en-US" dirty="0"/>
              <a:t>Quarantine exposed persons</a:t>
            </a:r>
          </a:p>
          <a:p>
            <a:r>
              <a:rPr lang="en-US" dirty="0"/>
              <a:t>Animals</a:t>
            </a:r>
          </a:p>
          <a:p>
            <a:pPr lvl="1"/>
            <a:r>
              <a:rPr lang="en-US" dirty="0"/>
              <a:t>Cull</a:t>
            </a:r>
          </a:p>
          <a:p>
            <a:pPr lvl="1"/>
            <a:r>
              <a:rPr lang="en-US" dirty="0"/>
              <a:t>Vaccinate</a:t>
            </a:r>
          </a:p>
          <a:p>
            <a:r>
              <a:rPr lang="en-US" dirty="0"/>
              <a:t>Environment</a:t>
            </a:r>
          </a:p>
          <a:p>
            <a:pPr lvl="1"/>
            <a:r>
              <a:rPr lang="en-US" dirty="0"/>
              <a:t>Decontaminate, disinfect</a:t>
            </a:r>
          </a:p>
          <a:p>
            <a:endParaRPr lang="en-US" dirty="0"/>
          </a:p>
        </p:txBody>
      </p:sp>
      <p:sp>
        <p:nvSpPr>
          <p:cNvPr id="3" name="Rectangle 2">
            <a:extLst>
              <a:ext uri="{FF2B5EF4-FFF2-40B4-BE49-F238E27FC236}">
                <a16:creationId xmlns:a16="http://schemas.microsoft.com/office/drawing/2014/main" id="{25127963-747C-A140-B005-3513114CE2C7}"/>
              </a:ext>
            </a:extLst>
          </p:cNvPr>
          <p:cNvSpPr txBox="1">
            <a:spLocks noChangeArrowheads="1"/>
          </p:cNvSpPr>
          <p:nvPr/>
        </p:nvSpPr>
        <p:spPr>
          <a:xfrm>
            <a:off x="267155" y="569240"/>
            <a:ext cx="8492797"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Control Strategies for Reservoir</a:t>
            </a:r>
          </a:p>
        </p:txBody>
      </p:sp>
      <p:sp>
        <p:nvSpPr>
          <p:cNvPr id="4" name="Text Box 38">
            <a:extLst>
              <a:ext uri="{FF2B5EF4-FFF2-40B4-BE49-F238E27FC236}">
                <a16:creationId xmlns:a16="http://schemas.microsoft.com/office/drawing/2014/main" id="{6CC33C6E-4854-9A48-B13E-90E71EC5CB27}"/>
              </a:ext>
            </a:extLst>
          </p:cNvPr>
          <p:cNvSpPr txBox="1">
            <a:spLocks noChangeArrowheads="1"/>
          </p:cNvSpPr>
          <p:nvPr/>
        </p:nvSpPr>
        <p:spPr bwMode="auto">
          <a:xfrm>
            <a:off x="609600" y="2018797"/>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b="1">
                <a:cs typeface="Arial" charset="0"/>
              </a:rPr>
              <a:t>Reservoir</a:t>
            </a:r>
          </a:p>
        </p:txBody>
      </p:sp>
      <p:pic>
        <p:nvPicPr>
          <p:cNvPr id="5" name="Picture 4">
            <a:extLst>
              <a:ext uri="{FF2B5EF4-FFF2-40B4-BE49-F238E27FC236}">
                <a16:creationId xmlns:a16="http://schemas.microsoft.com/office/drawing/2014/main" id="{19C521E9-EEF8-0A41-95E7-3AE8CFF7B7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325947" y="4303590"/>
            <a:ext cx="1094606" cy="701171"/>
          </a:xfrm>
          <a:prstGeom prst="rect">
            <a:avLst/>
          </a:prstGeom>
        </p:spPr>
      </p:pic>
      <p:pic>
        <p:nvPicPr>
          <p:cNvPr id="6" name="Picture 5">
            <a:extLst>
              <a:ext uri="{FF2B5EF4-FFF2-40B4-BE49-F238E27FC236}">
                <a16:creationId xmlns:a16="http://schemas.microsoft.com/office/drawing/2014/main" id="{5A086D6B-C5C4-304F-9ACD-CE88FFB17E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7155" y="4358170"/>
            <a:ext cx="934327" cy="1087054"/>
          </a:xfrm>
          <a:prstGeom prst="rect">
            <a:avLst/>
          </a:prstGeom>
        </p:spPr>
      </p:pic>
      <p:grpSp>
        <p:nvGrpSpPr>
          <p:cNvPr id="7" name="Group 6">
            <a:extLst>
              <a:ext uri="{FF2B5EF4-FFF2-40B4-BE49-F238E27FC236}">
                <a16:creationId xmlns:a16="http://schemas.microsoft.com/office/drawing/2014/main" id="{405838AF-B404-F744-9006-62FE425D0AEB}"/>
              </a:ext>
            </a:extLst>
          </p:cNvPr>
          <p:cNvGrpSpPr/>
          <p:nvPr/>
        </p:nvGrpSpPr>
        <p:grpSpPr>
          <a:xfrm>
            <a:off x="865188" y="2552197"/>
            <a:ext cx="1039812" cy="1655762"/>
            <a:chOff x="865188" y="2595563"/>
            <a:chExt cx="1039812" cy="1655762"/>
          </a:xfrm>
        </p:grpSpPr>
        <p:sp>
          <p:nvSpPr>
            <p:cNvPr id="8" name="Freeform 35">
              <a:extLst>
                <a:ext uri="{FF2B5EF4-FFF2-40B4-BE49-F238E27FC236}">
                  <a16:creationId xmlns:a16="http://schemas.microsoft.com/office/drawing/2014/main" id="{A573BEAA-E5DC-9E49-A98B-F38598A46762}"/>
                </a:ext>
              </a:extLst>
            </p:cNvPr>
            <p:cNvSpPr>
              <a:spLocks/>
            </p:cNvSpPr>
            <p:nvPr/>
          </p:nvSpPr>
          <p:spPr bwMode="auto">
            <a:xfrm>
              <a:off x="993775" y="3276600"/>
              <a:ext cx="4763" cy="6350"/>
            </a:xfrm>
            <a:custGeom>
              <a:avLst/>
              <a:gdLst>
                <a:gd name="T0" fmla="*/ 4763 w 7"/>
                <a:gd name="T1" fmla="*/ 0 h 7"/>
                <a:gd name="T2" fmla="*/ 4763 w 7"/>
                <a:gd name="T3" fmla="*/ 1814 h 7"/>
                <a:gd name="T4" fmla="*/ 4763 w 7"/>
                <a:gd name="T5" fmla="*/ 4536 h 7"/>
                <a:gd name="T6" fmla="*/ 3402 w 7"/>
                <a:gd name="T7" fmla="*/ 6350 h 7"/>
                <a:gd name="T8" fmla="*/ 680 w 7"/>
                <a:gd name="T9" fmla="*/ 5443 h 7"/>
                <a:gd name="T10" fmla="*/ 0 w 7"/>
                <a:gd name="T11" fmla="*/ 3629 h 7"/>
                <a:gd name="T12" fmla="*/ 680 w 7"/>
                <a:gd name="T13" fmla="*/ 907 h 7"/>
                <a:gd name="T14" fmla="*/ 2722 w 7"/>
                <a:gd name="T15" fmla="*/ 0 h 7"/>
                <a:gd name="T16" fmla="*/ 4763 w 7"/>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7" y="0"/>
                  </a:moveTo>
                  <a:lnTo>
                    <a:pt x="7" y="2"/>
                  </a:lnTo>
                  <a:lnTo>
                    <a:pt x="7" y="5"/>
                  </a:lnTo>
                  <a:lnTo>
                    <a:pt x="5" y="7"/>
                  </a:lnTo>
                  <a:lnTo>
                    <a:pt x="1" y="6"/>
                  </a:lnTo>
                  <a:lnTo>
                    <a:pt x="0" y="4"/>
                  </a:lnTo>
                  <a:lnTo>
                    <a:pt x="1" y="1"/>
                  </a:lnTo>
                  <a:lnTo>
                    <a:pt x="4" y="0"/>
                  </a:lnTo>
                  <a:lnTo>
                    <a:pt x="7" y="0"/>
                  </a:lnTo>
                  <a:close/>
                </a:path>
              </a:pathLst>
            </a:custGeom>
            <a:solidFill>
              <a:srgbClr val="005B7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9" name="Freeform 41">
              <a:extLst>
                <a:ext uri="{FF2B5EF4-FFF2-40B4-BE49-F238E27FC236}">
                  <a16:creationId xmlns:a16="http://schemas.microsoft.com/office/drawing/2014/main" id="{8B356D28-91A6-CA46-8EBC-E04A8CB2561E}"/>
                </a:ext>
              </a:extLst>
            </p:cNvPr>
            <p:cNvSpPr>
              <a:spLocks/>
            </p:cNvSpPr>
            <p:nvPr/>
          </p:nvSpPr>
          <p:spPr bwMode="auto">
            <a:xfrm>
              <a:off x="865188" y="3041650"/>
              <a:ext cx="61912" cy="582613"/>
            </a:xfrm>
            <a:custGeom>
              <a:avLst/>
              <a:gdLst>
                <a:gd name="T0" fmla="*/ 0 w 80"/>
                <a:gd name="T1" fmla="*/ 582613 h 734"/>
                <a:gd name="T2" fmla="*/ 0 w 80"/>
                <a:gd name="T3" fmla="*/ 50800 h 734"/>
                <a:gd name="T4" fmla="*/ 61912 w 80"/>
                <a:gd name="T5" fmla="*/ 0 h 734"/>
                <a:gd name="T6" fmla="*/ 61912 w 80"/>
                <a:gd name="T7" fmla="*/ 582613 h 734"/>
                <a:gd name="T8" fmla="*/ 0 w 80"/>
                <a:gd name="T9" fmla="*/ 582613 h 734"/>
                <a:gd name="T10" fmla="*/ 0 w 80"/>
                <a:gd name="T11" fmla="*/ 582613 h 7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 h="734">
                  <a:moveTo>
                    <a:pt x="0" y="734"/>
                  </a:moveTo>
                  <a:lnTo>
                    <a:pt x="0" y="64"/>
                  </a:lnTo>
                  <a:lnTo>
                    <a:pt x="80" y="0"/>
                  </a:lnTo>
                  <a:lnTo>
                    <a:pt x="80" y="734"/>
                  </a:lnTo>
                  <a:lnTo>
                    <a:pt x="0" y="734"/>
                  </a:lnTo>
                  <a:close/>
                </a:path>
              </a:pathLst>
            </a:custGeom>
            <a:solidFill>
              <a:srgbClr val="591F6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0" name="Freeform 42">
              <a:extLst>
                <a:ext uri="{FF2B5EF4-FFF2-40B4-BE49-F238E27FC236}">
                  <a16:creationId xmlns:a16="http://schemas.microsoft.com/office/drawing/2014/main" id="{FDD52F94-4B33-B344-8288-C3B57269FB7B}"/>
                </a:ext>
              </a:extLst>
            </p:cNvPr>
            <p:cNvSpPr>
              <a:spLocks/>
            </p:cNvSpPr>
            <p:nvPr/>
          </p:nvSpPr>
          <p:spPr bwMode="auto">
            <a:xfrm>
              <a:off x="1189038" y="3311525"/>
              <a:ext cx="98425" cy="34925"/>
            </a:xfrm>
            <a:custGeom>
              <a:avLst/>
              <a:gdLst>
                <a:gd name="T0" fmla="*/ 0 w 124"/>
                <a:gd name="T1" fmla="*/ 0 h 44"/>
                <a:gd name="T2" fmla="*/ 46831 w 124"/>
                <a:gd name="T3" fmla="*/ 34925 h 44"/>
                <a:gd name="T4" fmla="*/ 98425 w 124"/>
                <a:gd name="T5" fmla="*/ 23019 h 44"/>
                <a:gd name="T6" fmla="*/ 0 w 124"/>
                <a:gd name="T7" fmla="*/ 0 h 44"/>
                <a:gd name="T8" fmla="*/ 0 w 124"/>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44">
                  <a:moveTo>
                    <a:pt x="0" y="0"/>
                  </a:moveTo>
                  <a:lnTo>
                    <a:pt x="59" y="44"/>
                  </a:lnTo>
                  <a:lnTo>
                    <a:pt x="124" y="29"/>
                  </a:lnTo>
                  <a:lnTo>
                    <a:pt x="0" y="0"/>
                  </a:lnTo>
                  <a:close/>
                </a:path>
              </a:pathLst>
            </a:custGeom>
            <a:solidFill>
              <a:srgbClr val="FFB3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1" name="Freeform 43">
              <a:extLst>
                <a:ext uri="{FF2B5EF4-FFF2-40B4-BE49-F238E27FC236}">
                  <a16:creationId xmlns:a16="http://schemas.microsoft.com/office/drawing/2014/main" id="{983DD767-2DBF-8D48-96DF-A4ECB1659525}"/>
                </a:ext>
              </a:extLst>
            </p:cNvPr>
            <p:cNvSpPr>
              <a:spLocks/>
            </p:cNvSpPr>
            <p:nvPr/>
          </p:nvSpPr>
          <p:spPr bwMode="auto">
            <a:xfrm>
              <a:off x="1152525" y="3206750"/>
              <a:ext cx="142875" cy="103188"/>
            </a:xfrm>
            <a:custGeom>
              <a:avLst/>
              <a:gdLst>
                <a:gd name="T0" fmla="*/ 53181 w 180"/>
                <a:gd name="T1" fmla="*/ 16669 h 130"/>
                <a:gd name="T2" fmla="*/ 88900 w 180"/>
                <a:gd name="T3" fmla="*/ 0 h 130"/>
                <a:gd name="T4" fmla="*/ 118269 w 180"/>
                <a:gd name="T5" fmla="*/ 25400 h 130"/>
                <a:gd name="T6" fmla="*/ 142875 w 180"/>
                <a:gd name="T7" fmla="*/ 68263 h 130"/>
                <a:gd name="T8" fmla="*/ 92869 w 180"/>
                <a:gd name="T9" fmla="*/ 103188 h 130"/>
                <a:gd name="T10" fmla="*/ 0 w 180"/>
                <a:gd name="T11" fmla="*/ 82550 h 130"/>
                <a:gd name="T12" fmla="*/ 17463 w 180"/>
                <a:gd name="T13" fmla="*/ 23813 h 130"/>
                <a:gd name="T14" fmla="*/ 53181 w 180"/>
                <a:gd name="T15" fmla="*/ 16669 h 130"/>
                <a:gd name="T16" fmla="*/ 53181 w 180"/>
                <a:gd name="T17" fmla="*/ 16669 h 1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0" h="130">
                  <a:moveTo>
                    <a:pt x="67" y="21"/>
                  </a:moveTo>
                  <a:lnTo>
                    <a:pt x="112" y="0"/>
                  </a:lnTo>
                  <a:lnTo>
                    <a:pt x="149" y="32"/>
                  </a:lnTo>
                  <a:lnTo>
                    <a:pt x="180" y="86"/>
                  </a:lnTo>
                  <a:lnTo>
                    <a:pt x="117" y="130"/>
                  </a:lnTo>
                  <a:lnTo>
                    <a:pt x="0" y="104"/>
                  </a:lnTo>
                  <a:lnTo>
                    <a:pt x="22" y="30"/>
                  </a:lnTo>
                  <a:lnTo>
                    <a:pt x="67" y="21"/>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2" name="Freeform 44">
              <a:extLst>
                <a:ext uri="{FF2B5EF4-FFF2-40B4-BE49-F238E27FC236}">
                  <a16:creationId xmlns:a16="http://schemas.microsoft.com/office/drawing/2014/main" id="{9216A997-09DA-C94E-805C-EBEDC92C4010}"/>
                </a:ext>
              </a:extLst>
            </p:cNvPr>
            <p:cNvSpPr>
              <a:spLocks/>
            </p:cNvSpPr>
            <p:nvPr/>
          </p:nvSpPr>
          <p:spPr bwMode="auto">
            <a:xfrm>
              <a:off x="1246188" y="3221038"/>
              <a:ext cx="141287" cy="114300"/>
            </a:xfrm>
            <a:custGeom>
              <a:avLst/>
              <a:gdLst>
                <a:gd name="T0" fmla="*/ 0 w 177"/>
                <a:gd name="T1" fmla="*/ 34370 h 143"/>
                <a:gd name="T2" fmla="*/ 11973 w 177"/>
                <a:gd name="T3" fmla="*/ 41564 h 143"/>
                <a:gd name="T4" fmla="*/ 31131 w 177"/>
                <a:gd name="T5" fmla="*/ 28775 h 143"/>
                <a:gd name="T6" fmla="*/ 75832 w 177"/>
                <a:gd name="T7" fmla="*/ 98314 h 143"/>
                <a:gd name="T8" fmla="*/ 39113 w 177"/>
                <a:gd name="T9" fmla="*/ 114300 h 143"/>
                <a:gd name="T10" fmla="*/ 93393 w 177"/>
                <a:gd name="T11" fmla="*/ 108705 h 143"/>
                <a:gd name="T12" fmla="*/ 141287 w 177"/>
                <a:gd name="T13" fmla="*/ 67141 h 143"/>
                <a:gd name="T14" fmla="*/ 91797 w 177"/>
                <a:gd name="T15" fmla="*/ 25578 h 143"/>
                <a:gd name="T16" fmla="*/ 39912 w 177"/>
                <a:gd name="T17" fmla="*/ 0 h 143"/>
                <a:gd name="T18" fmla="*/ 15166 w 177"/>
                <a:gd name="T19" fmla="*/ 15986 h 143"/>
                <a:gd name="T20" fmla="*/ 2395 w 177"/>
                <a:gd name="T21" fmla="*/ 23979 h 143"/>
                <a:gd name="T22" fmla="*/ 0 w 177"/>
                <a:gd name="T23" fmla="*/ 34370 h 143"/>
                <a:gd name="T24" fmla="*/ 0 w 177"/>
                <a:gd name="T25" fmla="*/ 34370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7" h="143">
                  <a:moveTo>
                    <a:pt x="0" y="43"/>
                  </a:moveTo>
                  <a:lnTo>
                    <a:pt x="15" y="52"/>
                  </a:lnTo>
                  <a:lnTo>
                    <a:pt x="39" y="36"/>
                  </a:lnTo>
                  <a:lnTo>
                    <a:pt x="95" y="123"/>
                  </a:lnTo>
                  <a:lnTo>
                    <a:pt x="49" y="143"/>
                  </a:lnTo>
                  <a:lnTo>
                    <a:pt x="117" y="136"/>
                  </a:lnTo>
                  <a:lnTo>
                    <a:pt x="177" y="84"/>
                  </a:lnTo>
                  <a:lnTo>
                    <a:pt x="115" y="32"/>
                  </a:lnTo>
                  <a:lnTo>
                    <a:pt x="50" y="0"/>
                  </a:lnTo>
                  <a:lnTo>
                    <a:pt x="19" y="20"/>
                  </a:lnTo>
                  <a:lnTo>
                    <a:pt x="3" y="30"/>
                  </a:lnTo>
                  <a:lnTo>
                    <a:pt x="0" y="43"/>
                  </a:lnTo>
                  <a:close/>
                </a:path>
              </a:pathLst>
            </a:custGeom>
            <a:solidFill>
              <a:srgbClr val="FFB3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3" name="Freeform 45">
              <a:extLst>
                <a:ext uri="{FF2B5EF4-FFF2-40B4-BE49-F238E27FC236}">
                  <a16:creationId xmlns:a16="http://schemas.microsoft.com/office/drawing/2014/main" id="{7349FEC7-0D57-9C49-A402-C89BB07EE86D}"/>
                </a:ext>
              </a:extLst>
            </p:cNvPr>
            <p:cNvSpPr>
              <a:spLocks/>
            </p:cNvSpPr>
            <p:nvPr/>
          </p:nvSpPr>
          <p:spPr bwMode="auto">
            <a:xfrm>
              <a:off x="1235075" y="3216275"/>
              <a:ext cx="125413" cy="55563"/>
            </a:xfrm>
            <a:custGeom>
              <a:avLst/>
              <a:gdLst>
                <a:gd name="T0" fmla="*/ 111833 w 157"/>
                <a:gd name="T1" fmla="*/ 19050 h 70"/>
                <a:gd name="T2" fmla="*/ 42337 w 157"/>
                <a:gd name="T3" fmla="*/ 0 h 70"/>
                <a:gd name="T4" fmla="*/ 0 w 157"/>
                <a:gd name="T5" fmla="*/ 31750 h 70"/>
                <a:gd name="T6" fmla="*/ 10385 w 157"/>
                <a:gd name="T7" fmla="*/ 38894 h 70"/>
                <a:gd name="T8" fmla="*/ 45532 w 157"/>
                <a:gd name="T9" fmla="*/ 10319 h 70"/>
                <a:gd name="T10" fmla="*/ 85473 w 157"/>
                <a:gd name="T11" fmla="*/ 47625 h 70"/>
                <a:gd name="T12" fmla="*/ 125413 w 157"/>
                <a:gd name="T13" fmla="*/ 55563 h 70"/>
                <a:gd name="T14" fmla="*/ 111833 w 157"/>
                <a:gd name="T15" fmla="*/ 19050 h 70"/>
                <a:gd name="T16" fmla="*/ 111833 w 157"/>
                <a:gd name="T17" fmla="*/ 1905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70">
                  <a:moveTo>
                    <a:pt x="140" y="24"/>
                  </a:moveTo>
                  <a:lnTo>
                    <a:pt x="53" y="0"/>
                  </a:lnTo>
                  <a:lnTo>
                    <a:pt x="0" y="40"/>
                  </a:lnTo>
                  <a:lnTo>
                    <a:pt x="13" y="49"/>
                  </a:lnTo>
                  <a:lnTo>
                    <a:pt x="57" y="13"/>
                  </a:lnTo>
                  <a:lnTo>
                    <a:pt x="107" y="60"/>
                  </a:lnTo>
                  <a:lnTo>
                    <a:pt x="157" y="70"/>
                  </a:lnTo>
                  <a:lnTo>
                    <a:pt x="140" y="24"/>
                  </a:lnTo>
                  <a:close/>
                </a:path>
              </a:pathLst>
            </a:cu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4" name="Freeform 46">
              <a:extLst>
                <a:ext uri="{FF2B5EF4-FFF2-40B4-BE49-F238E27FC236}">
                  <a16:creationId xmlns:a16="http://schemas.microsoft.com/office/drawing/2014/main" id="{831EC885-F348-9449-8B69-0BEBE70849C3}"/>
                </a:ext>
              </a:extLst>
            </p:cNvPr>
            <p:cNvSpPr>
              <a:spLocks/>
            </p:cNvSpPr>
            <p:nvPr/>
          </p:nvSpPr>
          <p:spPr bwMode="auto">
            <a:xfrm>
              <a:off x="1417638" y="3797300"/>
              <a:ext cx="198437" cy="427038"/>
            </a:xfrm>
            <a:custGeom>
              <a:avLst/>
              <a:gdLst>
                <a:gd name="T0" fmla="*/ 105938 w 251"/>
                <a:gd name="T1" fmla="*/ 0 h 537"/>
                <a:gd name="T2" fmla="*/ 105148 w 251"/>
                <a:gd name="T3" fmla="*/ 795 h 537"/>
                <a:gd name="T4" fmla="*/ 104357 w 251"/>
                <a:gd name="T5" fmla="*/ 3976 h 537"/>
                <a:gd name="T6" fmla="*/ 103567 w 251"/>
                <a:gd name="T7" fmla="*/ 8748 h 537"/>
                <a:gd name="T8" fmla="*/ 101986 w 251"/>
                <a:gd name="T9" fmla="*/ 15905 h 537"/>
                <a:gd name="T10" fmla="*/ 100404 w 251"/>
                <a:gd name="T11" fmla="*/ 24652 h 537"/>
                <a:gd name="T12" fmla="*/ 98033 w 251"/>
                <a:gd name="T13" fmla="*/ 34195 h 537"/>
                <a:gd name="T14" fmla="*/ 95661 w 251"/>
                <a:gd name="T15" fmla="*/ 45328 h 537"/>
                <a:gd name="T16" fmla="*/ 94080 w 251"/>
                <a:gd name="T17" fmla="*/ 58052 h 537"/>
                <a:gd name="T18" fmla="*/ 90917 w 251"/>
                <a:gd name="T19" fmla="*/ 70775 h 537"/>
                <a:gd name="T20" fmla="*/ 87755 w 251"/>
                <a:gd name="T21" fmla="*/ 85090 h 537"/>
                <a:gd name="T22" fmla="*/ 85383 w 251"/>
                <a:gd name="T23" fmla="*/ 100199 h 537"/>
                <a:gd name="T24" fmla="*/ 82221 w 251"/>
                <a:gd name="T25" fmla="*/ 116899 h 537"/>
                <a:gd name="T26" fmla="*/ 79849 w 251"/>
                <a:gd name="T27" fmla="*/ 133598 h 537"/>
                <a:gd name="T28" fmla="*/ 77477 w 251"/>
                <a:gd name="T29" fmla="*/ 150298 h 537"/>
                <a:gd name="T30" fmla="*/ 74315 w 251"/>
                <a:gd name="T31" fmla="*/ 166998 h 537"/>
                <a:gd name="T32" fmla="*/ 71943 w 251"/>
                <a:gd name="T33" fmla="*/ 183698 h 537"/>
                <a:gd name="T34" fmla="*/ 68781 w 251"/>
                <a:gd name="T35" fmla="*/ 200398 h 537"/>
                <a:gd name="T36" fmla="*/ 65619 w 251"/>
                <a:gd name="T37" fmla="*/ 218688 h 537"/>
                <a:gd name="T38" fmla="*/ 60875 w 251"/>
                <a:gd name="T39" fmla="*/ 236183 h 537"/>
                <a:gd name="T40" fmla="*/ 56922 w 251"/>
                <a:gd name="T41" fmla="*/ 254473 h 537"/>
                <a:gd name="T42" fmla="*/ 52179 w 251"/>
                <a:gd name="T43" fmla="*/ 271968 h 537"/>
                <a:gd name="T44" fmla="*/ 46645 w 251"/>
                <a:gd name="T45" fmla="*/ 289463 h 537"/>
                <a:gd name="T46" fmla="*/ 41901 w 251"/>
                <a:gd name="T47" fmla="*/ 305368 h 537"/>
                <a:gd name="T48" fmla="*/ 37158 w 251"/>
                <a:gd name="T49" fmla="*/ 322068 h 537"/>
                <a:gd name="T50" fmla="*/ 31623 w 251"/>
                <a:gd name="T51" fmla="*/ 336382 h 537"/>
                <a:gd name="T52" fmla="*/ 26880 w 251"/>
                <a:gd name="T53" fmla="*/ 349901 h 537"/>
                <a:gd name="T54" fmla="*/ 22136 w 251"/>
                <a:gd name="T55" fmla="*/ 361829 h 537"/>
                <a:gd name="T56" fmla="*/ 18974 w 251"/>
                <a:gd name="T57" fmla="*/ 372167 h 537"/>
                <a:gd name="T58" fmla="*/ 15812 w 251"/>
                <a:gd name="T59" fmla="*/ 380119 h 537"/>
                <a:gd name="T60" fmla="*/ 13440 w 251"/>
                <a:gd name="T61" fmla="*/ 386481 h 537"/>
                <a:gd name="T62" fmla="*/ 11859 w 251"/>
                <a:gd name="T63" fmla="*/ 390457 h 537"/>
                <a:gd name="T64" fmla="*/ 11859 w 251"/>
                <a:gd name="T65" fmla="*/ 392048 h 537"/>
                <a:gd name="T66" fmla="*/ 0 w 251"/>
                <a:gd name="T67" fmla="*/ 427038 h 537"/>
                <a:gd name="T68" fmla="*/ 39529 w 251"/>
                <a:gd name="T69" fmla="*/ 406362 h 537"/>
                <a:gd name="T70" fmla="*/ 113054 w 251"/>
                <a:gd name="T71" fmla="*/ 209940 h 537"/>
                <a:gd name="T72" fmla="*/ 169185 w 251"/>
                <a:gd name="T73" fmla="*/ 140756 h 537"/>
                <a:gd name="T74" fmla="*/ 198437 w 251"/>
                <a:gd name="T75" fmla="*/ 11928 h 537"/>
                <a:gd name="T76" fmla="*/ 105938 w 251"/>
                <a:gd name="T77" fmla="*/ 0 h 537"/>
                <a:gd name="T78" fmla="*/ 105938 w 251"/>
                <a:gd name="T79" fmla="*/ 0 h 5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1" h="537">
                  <a:moveTo>
                    <a:pt x="134" y="0"/>
                  </a:moveTo>
                  <a:lnTo>
                    <a:pt x="133" y="1"/>
                  </a:lnTo>
                  <a:lnTo>
                    <a:pt x="132" y="5"/>
                  </a:lnTo>
                  <a:lnTo>
                    <a:pt x="131" y="11"/>
                  </a:lnTo>
                  <a:lnTo>
                    <a:pt x="129" y="20"/>
                  </a:lnTo>
                  <a:lnTo>
                    <a:pt x="127" y="31"/>
                  </a:lnTo>
                  <a:lnTo>
                    <a:pt x="124" y="43"/>
                  </a:lnTo>
                  <a:lnTo>
                    <a:pt x="121" y="57"/>
                  </a:lnTo>
                  <a:lnTo>
                    <a:pt x="119" y="73"/>
                  </a:lnTo>
                  <a:lnTo>
                    <a:pt x="115" y="89"/>
                  </a:lnTo>
                  <a:lnTo>
                    <a:pt x="111" y="107"/>
                  </a:lnTo>
                  <a:lnTo>
                    <a:pt x="108" y="126"/>
                  </a:lnTo>
                  <a:lnTo>
                    <a:pt x="104" y="147"/>
                  </a:lnTo>
                  <a:lnTo>
                    <a:pt x="101" y="168"/>
                  </a:lnTo>
                  <a:lnTo>
                    <a:pt x="98" y="189"/>
                  </a:lnTo>
                  <a:lnTo>
                    <a:pt x="94" y="210"/>
                  </a:lnTo>
                  <a:lnTo>
                    <a:pt x="91" y="231"/>
                  </a:lnTo>
                  <a:lnTo>
                    <a:pt x="87" y="252"/>
                  </a:lnTo>
                  <a:lnTo>
                    <a:pt x="83" y="275"/>
                  </a:lnTo>
                  <a:lnTo>
                    <a:pt x="77" y="297"/>
                  </a:lnTo>
                  <a:lnTo>
                    <a:pt x="72" y="320"/>
                  </a:lnTo>
                  <a:lnTo>
                    <a:pt x="66" y="342"/>
                  </a:lnTo>
                  <a:lnTo>
                    <a:pt x="59" y="364"/>
                  </a:lnTo>
                  <a:lnTo>
                    <a:pt x="53" y="384"/>
                  </a:lnTo>
                  <a:lnTo>
                    <a:pt x="47" y="405"/>
                  </a:lnTo>
                  <a:lnTo>
                    <a:pt x="40" y="423"/>
                  </a:lnTo>
                  <a:lnTo>
                    <a:pt x="34" y="440"/>
                  </a:lnTo>
                  <a:lnTo>
                    <a:pt x="28" y="455"/>
                  </a:lnTo>
                  <a:lnTo>
                    <a:pt x="24" y="468"/>
                  </a:lnTo>
                  <a:lnTo>
                    <a:pt x="20" y="478"/>
                  </a:lnTo>
                  <a:lnTo>
                    <a:pt x="17" y="486"/>
                  </a:lnTo>
                  <a:lnTo>
                    <a:pt x="15" y="491"/>
                  </a:lnTo>
                  <a:lnTo>
                    <a:pt x="15" y="493"/>
                  </a:lnTo>
                  <a:lnTo>
                    <a:pt x="0" y="537"/>
                  </a:lnTo>
                  <a:lnTo>
                    <a:pt x="50" y="511"/>
                  </a:lnTo>
                  <a:lnTo>
                    <a:pt x="143" y="264"/>
                  </a:lnTo>
                  <a:lnTo>
                    <a:pt x="214" y="177"/>
                  </a:lnTo>
                  <a:lnTo>
                    <a:pt x="251" y="15"/>
                  </a:lnTo>
                  <a:lnTo>
                    <a:pt x="134" y="0"/>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5" name="Freeform 47">
              <a:extLst>
                <a:ext uri="{FF2B5EF4-FFF2-40B4-BE49-F238E27FC236}">
                  <a16:creationId xmlns:a16="http://schemas.microsoft.com/office/drawing/2014/main" id="{F7868001-CF34-164D-9295-9E456A551420}"/>
                </a:ext>
              </a:extLst>
            </p:cNvPr>
            <p:cNvSpPr>
              <a:spLocks/>
            </p:cNvSpPr>
            <p:nvPr/>
          </p:nvSpPr>
          <p:spPr bwMode="auto">
            <a:xfrm>
              <a:off x="1441450" y="3878263"/>
              <a:ext cx="177800" cy="320675"/>
            </a:xfrm>
            <a:custGeom>
              <a:avLst/>
              <a:gdLst>
                <a:gd name="T0" fmla="*/ 145544 w 226"/>
                <a:gd name="T1" fmla="*/ 8710 h 405"/>
                <a:gd name="T2" fmla="*/ 144758 w 226"/>
                <a:gd name="T3" fmla="*/ 9501 h 405"/>
                <a:gd name="T4" fmla="*/ 143971 w 226"/>
                <a:gd name="T5" fmla="*/ 11877 h 405"/>
                <a:gd name="T6" fmla="*/ 142397 w 226"/>
                <a:gd name="T7" fmla="*/ 15836 h 405"/>
                <a:gd name="T8" fmla="*/ 140824 w 226"/>
                <a:gd name="T9" fmla="*/ 20587 h 405"/>
                <a:gd name="T10" fmla="*/ 138464 w 226"/>
                <a:gd name="T11" fmla="*/ 26129 h 405"/>
                <a:gd name="T12" fmla="*/ 135317 w 226"/>
                <a:gd name="T13" fmla="*/ 33255 h 405"/>
                <a:gd name="T14" fmla="*/ 132170 w 226"/>
                <a:gd name="T15" fmla="*/ 41173 h 405"/>
                <a:gd name="T16" fmla="*/ 129023 w 226"/>
                <a:gd name="T17" fmla="*/ 49883 h 405"/>
                <a:gd name="T18" fmla="*/ 124303 w 226"/>
                <a:gd name="T19" fmla="*/ 57009 h 405"/>
                <a:gd name="T20" fmla="*/ 119582 w 226"/>
                <a:gd name="T21" fmla="*/ 64927 h 405"/>
                <a:gd name="T22" fmla="*/ 114075 w 226"/>
                <a:gd name="T23" fmla="*/ 72845 h 405"/>
                <a:gd name="T24" fmla="*/ 109355 w 226"/>
                <a:gd name="T25" fmla="*/ 79971 h 405"/>
                <a:gd name="T26" fmla="*/ 103848 w 226"/>
                <a:gd name="T27" fmla="*/ 86305 h 405"/>
                <a:gd name="T28" fmla="*/ 97554 w 226"/>
                <a:gd name="T29" fmla="*/ 91848 h 405"/>
                <a:gd name="T30" fmla="*/ 90473 w 226"/>
                <a:gd name="T31" fmla="*/ 96598 h 405"/>
                <a:gd name="T32" fmla="*/ 84180 w 226"/>
                <a:gd name="T33" fmla="*/ 99766 h 405"/>
                <a:gd name="T34" fmla="*/ 83393 w 226"/>
                <a:gd name="T35" fmla="*/ 102141 h 405"/>
                <a:gd name="T36" fmla="*/ 81033 w 226"/>
                <a:gd name="T37" fmla="*/ 108475 h 405"/>
                <a:gd name="T38" fmla="*/ 77886 w 226"/>
                <a:gd name="T39" fmla="*/ 117977 h 405"/>
                <a:gd name="T40" fmla="*/ 73952 w 226"/>
                <a:gd name="T41" fmla="*/ 130645 h 405"/>
                <a:gd name="T42" fmla="*/ 68445 w 226"/>
                <a:gd name="T43" fmla="*/ 144898 h 405"/>
                <a:gd name="T44" fmla="*/ 63725 w 226"/>
                <a:gd name="T45" fmla="*/ 163109 h 405"/>
                <a:gd name="T46" fmla="*/ 57431 w 226"/>
                <a:gd name="T47" fmla="*/ 181320 h 405"/>
                <a:gd name="T48" fmla="*/ 51137 w 226"/>
                <a:gd name="T49" fmla="*/ 201115 h 405"/>
                <a:gd name="T50" fmla="*/ 44057 w 226"/>
                <a:gd name="T51" fmla="*/ 220118 h 405"/>
                <a:gd name="T52" fmla="*/ 36976 w 226"/>
                <a:gd name="T53" fmla="*/ 239912 h 405"/>
                <a:gd name="T54" fmla="*/ 29896 w 226"/>
                <a:gd name="T55" fmla="*/ 258124 h 405"/>
                <a:gd name="T56" fmla="*/ 22815 w 226"/>
                <a:gd name="T57" fmla="*/ 275543 h 405"/>
                <a:gd name="T58" fmla="*/ 16521 w 226"/>
                <a:gd name="T59" fmla="*/ 290587 h 405"/>
                <a:gd name="T60" fmla="*/ 10227 w 226"/>
                <a:gd name="T61" fmla="*/ 304047 h 405"/>
                <a:gd name="T62" fmla="*/ 4720 w 226"/>
                <a:gd name="T63" fmla="*/ 313549 h 405"/>
                <a:gd name="T64" fmla="*/ 0 w 226"/>
                <a:gd name="T65" fmla="*/ 320675 h 405"/>
                <a:gd name="T66" fmla="*/ 41696 w 226"/>
                <a:gd name="T67" fmla="*/ 305631 h 405"/>
                <a:gd name="T68" fmla="*/ 46417 w 226"/>
                <a:gd name="T69" fmla="*/ 274751 h 405"/>
                <a:gd name="T70" fmla="*/ 98341 w 226"/>
                <a:gd name="T71" fmla="*/ 146481 h 405"/>
                <a:gd name="T72" fmla="*/ 99127 w 226"/>
                <a:gd name="T73" fmla="*/ 145689 h 405"/>
                <a:gd name="T74" fmla="*/ 101488 w 226"/>
                <a:gd name="T75" fmla="*/ 144106 h 405"/>
                <a:gd name="T76" fmla="*/ 104635 w 226"/>
                <a:gd name="T77" fmla="*/ 140147 h 405"/>
                <a:gd name="T78" fmla="*/ 109355 w 226"/>
                <a:gd name="T79" fmla="*/ 135396 h 405"/>
                <a:gd name="T80" fmla="*/ 114075 w 226"/>
                <a:gd name="T81" fmla="*/ 129854 h 405"/>
                <a:gd name="T82" fmla="*/ 119582 w 226"/>
                <a:gd name="T83" fmla="*/ 122727 h 405"/>
                <a:gd name="T84" fmla="*/ 126663 w 226"/>
                <a:gd name="T85" fmla="*/ 114810 h 405"/>
                <a:gd name="T86" fmla="*/ 132957 w 226"/>
                <a:gd name="T87" fmla="*/ 106100 h 405"/>
                <a:gd name="T88" fmla="*/ 140824 w 226"/>
                <a:gd name="T89" fmla="*/ 95807 h 405"/>
                <a:gd name="T90" fmla="*/ 147118 w 226"/>
                <a:gd name="T91" fmla="*/ 85513 h 405"/>
                <a:gd name="T92" fmla="*/ 153412 w 226"/>
                <a:gd name="T93" fmla="*/ 72845 h 405"/>
                <a:gd name="T94" fmla="*/ 159705 w 226"/>
                <a:gd name="T95" fmla="*/ 60176 h 405"/>
                <a:gd name="T96" fmla="*/ 165212 w 226"/>
                <a:gd name="T97" fmla="*/ 46716 h 405"/>
                <a:gd name="T98" fmla="*/ 170719 w 226"/>
                <a:gd name="T99" fmla="*/ 30880 h 405"/>
                <a:gd name="T100" fmla="*/ 174653 w 226"/>
                <a:gd name="T101" fmla="*/ 15836 h 405"/>
                <a:gd name="T102" fmla="*/ 177800 w 226"/>
                <a:gd name="T103" fmla="*/ 0 h 405"/>
                <a:gd name="T104" fmla="*/ 145544 w 226"/>
                <a:gd name="T105" fmla="*/ 8710 h 405"/>
                <a:gd name="T106" fmla="*/ 145544 w 226"/>
                <a:gd name="T107" fmla="*/ 8710 h 4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6" h="405">
                  <a:moveTo>
                    <a:pt x="185" y="11"/>
                  </a:moveTo>
                  <a:lnTo>
                    <a:pt x="184" y="12"/>
                  </a:lnTo>
                  <a:lnTo>
                    <a:pt x="183" y="15"/>
                  </a:lnTo>
                  <a:lnTo>
                    <a:pt x="181" y="20"/>
                  </a:lnTo>
                  <a:lnTo>
                    <a:pt x="179" y="26"/>
                  </a:lnTo>
                  <a:lnTo>
                    <a:pt x="176" y="33"/>
                  </a:lnTo>
                  <a:lnTo>
                    <a:pt x="172" y="42"/>
                  </a:lnTo>
                  <a:lnTo>
                    <a:pt x="168" y="52"/>
                  </a:lnTo>
                  <a:lnTo>
                    <a:pt x="164" y="63"/>
                  </a:lnTo>
                  <a:lnTo>
                    <a:pt x="158" y="72"/>
                  </a:lnTo>
                  <a:lnTo>
                    <a:pt x="152" y="82"/>
                  </a:lnTo>
                  <a:lnTo>
                    <a:pt x="145" y="92"/>
                  </a:lnTo>
                  <a:lnTo>
                    <a:pt x="139" y="101"/>
                  </a:lnTo>
                  <a:lnTo>
                    <a:pt x="132" y="109"/>
                  </a:lnTo>
                  <a:lnTo>
                    <a:pt x="124" y="116"/>
                  </a:lnTo>
                  <a:lnTo>
                    <a:pt x="115" y="122"/>
                  </a:lnTo>
                  <a:lnTo>
                    <a:pt x="107" y="126"/>
                  </a:lnTo>
                  <a:lnTo>
                    <a:pt x="106" y="129"/>
                  </a:lnTo>
                  <a:lnTo>
                    <a:pt x="103" y="137"/>
                  </a:lnTo>
                  <a:lnTo>
                    <a:pt x="99" y="149"/>
                  </a:lnTo>
                  <a:lnTo>
                    <a:pt x="94" y="165"/>
                  </a:lnTo>
                  <a:lnTo>
                    <a:pt x="87" y="183"/>
                  </a:lnTo>
                  <a:lnTo>
                    <a:pt x="81" y="206"/>
                  </a:lnTo>
                  <a:lnTo>
                    <a:pt x="73" y="229"/>
                  </a:lnTo>
                  <a:lnTo>
                    <a:pt x="65" y="254"/>
                  </a:lnTo>
                  <a:lnTo>
                    <a:pt x="56" y="278"/>
                  </a:lnTo>
                  <a:lnTo>
                    <a:pt x="47" y="303"/>
                  </a:lnTo>
                  <a:lnTo>
                    <a:pt x="38" y="326"/>
                  </a:lnTo>
                  <a:lnTo>
                    <a:pt x="29" y="348"/>
                  </a:lnTo>
                  <a:lnTo>
                    <a:pt x="21" y="367"/>
                  </a:lnTo>
                  <a:lnTo>
                    <a:pt x="13" y="384"/>
                  </a:lnTo>
                  <a:lnTo>
                    <a:pt x="6" y="396"/>
                  </a:lnTo>
                  <a:lnTo>
                    <a:pt x="0" y="405"/>
                  </a:lnTo>
                  <a:lnTo>
                    <a:pt x="53" y="386"/>
                  </a:lnTo>
                  <a:lnTo>
                    <a:pt x="59" y="347"/>
                  </a:lnTo>
                  <a:lnTo>
                    <a:pt x="125" y="185"/>
                  </a:lnTo>
                  <a:lnTo>
                    <a:pt x="126" y="184"/>
                  </a:lnTo>
                  <a:lnTo>
                    <a:pt x="129" y="182"/>
                  </a:lnTo>
                  <a:lnTo>
                    <a:pt x="133" y="177"/>
                  </a:lnTo>
                  <a:lnTo>
                    <a:pt x="139" y="171"/>
                  </a:lnTo>
                  <a:lnTo>
                    <a:pt x="145" y="164"/>
                  </a:lnTo>
                  <a:lnTo>
                    <a:pt x="152" y="155"/>
                  </a:lnTo>
                  <a:lnTo>
                    <a:pt x="161" y="145"/>
                  </a:lnTo>
                  <a:lnTo>
                    <a:pt x="169" y="134"/>
                  </a:lnTo>
                  <a:lnTo>
                    <a:pt x="179" y="121"/>
                  </a:lnTo>
                  <a:lnTo>
                    <a:pt x="187" y="108"/>
                  </a:lnTo>
                  <a:lnTo>
                    <a:pt x="195" y="92"/>
                  </a:lnTo>
                  <a:lnTo>
                    <a:pt x="203" y="76"/>
                  </a:lnTo>
                  <a:lnTo>
                    <a:pt x="210" y="59"/>
                  </a:lnTo>
                  <a:lnTo>
                    <a:pt x="217" y="39"/>
                  </a:lnTo>
                  <a:lnTo>
                    <a:pt x="222" y="20"/>
                  </a:lnTo>
                  <a:lnTo>
                    <a:pt x="226" y="0"/>
                  </a:lnTo>
                  <a:lnTo>
                    <a:pt x="185" y="11"/>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6" name="Freeform 48">
              <a:extLst>
                <a:ext uri="{FF2B5EF4-FFF2-40B4-BE49-F238E27FC236}">
                  <a16:creationId xmlns:a16="http://schemas.microsoft.com/office/drawing/2014/main" id="{C516CE42-D6F0-6949-86B9-D1FA624C0443}"/>
                </a:ext>
              </a:extLst>
            </p:cNvPr>
            <p:cNvSpPr>
              <a:spLocks/>
            </p:cNvSpPr>
            <p:nvPr/>
          </p:nvSpPr>
          <p:spPr bwMode="auto">
            <a:xfrm>
              <a:off x="1736725" y="3883025"/>
              <a:ext cx="115888" cy="319088"/>
            </a:xfrm>
            <a:custGeom>
              <a:avLst/>
              <a:gdLst>
                <a:gd name="T0" fmla="*/ 102207 w 144"/>
                <a:gd name="T1" fmla="*/ 239118 h 403"/>
                <a:gd name="T2" fmla="*/ 98988 w 144"/>
                <a:gd name="T3" fmla="*/ 140145 h 403"/>
                <a:gd name="T4" fmla="*/ 98988 w 144"/>
                <a:gd name="T5" fmla="*/ 138562 h 403"/>
                <a:gd name="T6" fmla="*/ 98988 w 144"/>
                <a:gd name="T7" fmla="*/ 134603 h 403"/>
                <a:gd name="T8" fmla="*/ 98988 w 144"/>
                <a:gd name="T9" fmla="*/ 128269 h 403"/>
                <a:gd name="T10" fmla="*/ 99792 w 144"/>
                <a:gd name="T11" fmla="*/ 121143 h 403"/>
                <a:gd name="T12" fmla="*/ 99792 w 144"/>
                <a:gd name="T13" fmla="*/ 111641 h 403"/>
                <a:gd name="T14" fmla="*/ 100597 w 144"/>
                <a:gd name="T15" fmla="*/ 102140 h 403"/>
                <a:gd name="T16" fmla="*/ 100597 w 144"/>
                <a:gd name="T17" fmla="*/ 91055 h 403"/>
                <a:gd name="T18" fmla="*/ 100597 w 144"/>
                <a:gd name="T19" fmla="*/ 79970 h 403"/>
                <a:gd name="T20" fmla="*/ 98988 w 144"/>
                <a:gd name="T21" fmla="*/ 68093 h 403"/>
                <a:gd name="T22" fmla="*/ 98183 w 144"/>
                <a:gd name="T23" fmla="*/ 56216 h 403"/>
                <a:gd name="T24" fmla="*/ 96573 w 144"/>
                <a:gd name="T25" fmla="*/ 43548 h 403"/>
                <a:gd name="T26" fmla="*/ 94159 w 144"/>
                <a:gd name="T27" fmla="*/ 32463 h 403"/>
                <a:gd name="T28" fmla="*/ 90135 w 144"/>
                <a:gd name="T29" fmla="*/ 22170 h 403"/>
                <a:gd name="T30" fmla="*/ 86916 w 144"/>
                <a:gd name="T31" fmla="*/ 13460 h 403"/>
                <a:gd name="T32" fmla="*/ 81283 w 144"/>
                <a:gd name="T33" fmla="*/ 6334 h 403"/>
                <a:gd name="T34" fmla="*/ 75649 w 144"/>
                <a:gd name="T35" fmla="*/ 1584 h 403"/>
                <a:gd name="T36" fmla="*/ 73235 w 144"/>
                <a:gd name="T37" fmla="*/ 792 h 403"/>
                <a:gd name="T38" fmla="*/ 70820 w 144"/>
                <a:gd name="T39" fmla="*/ 0 h 403"/>
                <a:gd name="T40" fmla="*/ 66797 w 144"/>
                <a:gd name="T41" fmla="*/ 0 h 403"/>
                <a:gd name="T42" fmla="*/ 61968 w 144"/>
                <a:gd name="T43" fmla="*/ 0 h 403"/>
                <a:gd name="T44" fmla="*/ 55530 w 144"/>
                <a:gd name="T45" fmla="*/ 0 h 403"/>
                <a:gd name="T46" fmla="*/ 49091 w 144"/>
                <a:gd name="T47" fmla="*/ 0 h 403"/>
                <a:gd name="T48" fmla="*/ 42653 w 144"/>
                <a:gd name="T49" fmla="*/ 792 h 403"/>
                <a:gd name="T50" fmla="*/ 36215 w 144"/>
                <a:gd name="T51" fmla="*/ 792 h 403"/>
                <a:gd name="T52" fmla="*/ 28972 w 144"/>
                <a:gd name="T53" fmla="*/ 792 h 403"/>
                <a:gd name="T54" fmla="*/ 22534 w 144"/>
                <a:gd name="T55" fmla="*/ 1584 h 403"/>
                <a:gd name="T56" fmla="*/ 16096 w 144"/>
                <a:gd name="T57" fmla="*/ 2375 h 403"/>
                <a:gd name="T58" fmla="*/ 10462 w 144"/>
                <a:gd name="T59" fmla="*/ 2375 h 403"/>
                <a:gd name="T60" fmla="*/ 5633 w 144"/>
                <a:gd name="T61" fmla="*/ 3167 h 403"/>
                <a:gd name="T62" fmla="*/ 2414 w 144"/>
                <a:gd name="T63" fmla="*/ 3167 h 403"/>
                <a:gd name="T64" fmla="*/ 0 w 144"/>
                <a:gd name="T65" fmla="*/ 3167 h 403"/>
                <a:gd name="T66" fmla="*/ 0 w 144"/>
                <a:gd name="T67" fmla="*/ 3959 h 403"/>
                <a:gd name="T68" fmla="*/ 76454 w 144"/>
                <a:gd name="T69" fmla="*/ 249411 h 403"/>
                <a:gd name="T70" fmla="*/ 98988 w 144"/>
                <a:gd name="T71" fmla="*/ 319088 h 403"/>
                <a:gd name="T72" fmla="*/ 115888 w 144"/>
                <a:gd name="T73" fmla="*/ 285041 h 403"/>
                <a:gd name="T74" fmla="*/ 102207 w 144"/>
                <a:gd name="T75" fmla="*/ 239118 h 403"/>
                <a:gd name="T76" fmla="*/ 102207 w 144"/>
                <a:gd name="T77" fmla="*/ 239118 h 40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4" h="403">
                  <a:moveTo>
                    <a:pt x="127" y="302"/>
                  </a:moveTo>
                  <a:lnTo>
                    <a:pt x="123" y="177"/>
                  </a:lnTo>
                  <a:lnTo>
                    <a:pt x="123" y="175"/>
                  </a:lnTo>
                  <a:lnTo>
                    <a:pt x="123" y="170"/>
                  </a:lnTo>
                  <a:lnTo>
                    <a:pt x="123" y="162"/>
                  </a:lnTo>
                  <a:lnTo>
                    <a:pt x="124" y="153"/>
                  </a:lnTo>
                  <a:lnTo>
                    <a:pt x="124" y="141"/>
                  </a:lnTo>
                  <a:lnTo>
                    <a:pt x="125" y="129"/>
                  </a:lnTo>
                  <a:lnTo>
                    <a:pt x="125" y="115"/>
                  </a:lnTo>
                  <a:lnTo>
                    <a:pt x="125" y="101"/>
                  </a:lnTo>
                  <a:lnTo>
                    <a:pt x="123" y="86"/>
                  </a:lnTo>
                  <a:lnTo>
                    <a:pt x="122" y="71"/>
                  </a:lnTo>
                  <a:lnTo>
                    <a:pt x="120" y="55"/>
                  </a:lnTo>
                  <a:lnTo>
                    <a:pt x="117" y="41"/>
                  </a:lnTo>
                  <a:lnTo>
                    <a:pt x="112" y="28"/>
                  </a:lnTo>
                  <a:lnTo>
                    <a:pt x="108" y="17"/>
                  </a:lnTo>
                  <a:lnTo>
                    <a:pt x="101" y="8"/>
                  </a:lnTo>
                  <a:lnTo>
                    <a:pt x="94" y="2"/>
                  </a:lnTo>
                  <a:lnTo>
                    <a:pt x="91" y="1"/>
                  </a:lnTo>
                  <a:lnTo>
                    <a:pt x="88" y="0"/>
                  </a:lnTo>
                  <a:lnTo>
                    <a:pt x="83" y="0"/>
                  </a:lnTo>
                  <a:lnTo>
                    <a:pt x="77" y="0"/>
                  </a:lnTo>
                  <a:lnTo>
                    <a:pt x="69" y="0"/>
                  </a:lnTo>
                  <a:lnTo>
                    <a:pt x="61" y="0"/>
                  </a:lnTo>
                  <a:lnTo>
                    <a:pt x="53" y="1"/>
                  </a:lnTo>
                  <a:lnTo>
                    <a:pt x="45" y="1"/>
                  </a:lnTo>
                  <a:lnTo>
                    <a:pt x="36" y="1"/>
                  </a:lnTo>
                  <a:lnTo>
                    <a:pt x="28" y="2"/>
                  </a:lnTo>
                  <a:lnTo>
                    <a:pt x="20" y="3"/>
                  </a:lnTo>
                  <a:lnTo>
                    <a:pt x="13" y="3"/>
                  </a:lnTo>
                  <a:lnTo>
                    <a:pt x="7" y="4"/>
                  </a:lnTo>
                  <a:lnTo>
                    <a:pt x="3" y="4"/>
                  </a:lnTo>
                  <a:lnTo>
                    <a:pt x="0" y="4"/>
                  </a:lnTo>
                  <a:lnTo>
                    <a:pt x="0" y="5"/>
                  </a:lnTo>
                  <a:lnTo>
                    <a:pt x="95" y="315"/>
                  </a:lnTo>
                  <a:lnTo>
                    <a:pt x="123" y="403"/>
                  </a:lnTo>
                  <a:lnTo>
                    <a:pt x="144" y="360"/>
                  </a:lnTo>
                  <a:lnTo>
                    <a:pt x="127" y="302"/>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7" name="Freeform 49">
              <a:extLst>
                <a:ext uri="{FF2B5EF4-FFF2-40B4-BE49-F238E27FC236}">
                  <a16:creationId xmlns:a16="http://schemas.microsoft.com/office/drawing/2014/main" id="{D7D2E0E5-868B-CC45-8034-5F0DE946178B}"/>
                </a:ext>
              </a:extLst>
            </p:cNvPr>
            <p:cNvSpPr>
              <a:spLocks/>
            </p:cNvSpPr>
            <p:nvPr/>
          </p:nvSpPr>
          <p:spPr bwMode="auto">
            <a:xfrm>
              <a:off x="1725613" y="3883025"/>
              <a:ext cx="109537" cy="307975"/>
            </a:xfrm>
            <a:custGeom>
              <a:avLst/>
              <a:gdLst>
                <a:gd name="T0" fmla="*/ 77555 w 137"/>
                <a:gd name="T1" fmla="*/ 251619 h 388"/>
                <a:gd name="T2" fmla="*/ 75956 w 137"/>
                <a:gd name="T3" fmla="*/ 248444 h 388"/>
                <a:gd name="T4" fmla="*/ 73558 w 137"/>
                <a:gd name="T5" fmla="*/ 242094 h 388"/>
                <a:gd name="T6" fmla="*/ 69560 w 137"/>
                <a:gd name="T7" fmla="*/ 232569 h 388"/>
                <a:gd name="T8" fmla="*/ 64763 w 137"/>
                <a:gd name="T9" fmla="*/ 219869 h 388"/>
                <a:gd name="T10" fmla="*/ 58366 w 137"/>
                <a:gd name="T11" fmla="*/ 203200 h 388"/>
                <a:gd name="T12" fmla="*/ 51970 w 137"/>
                <a:gd name="T13" fmla="*/ 185738 h 388"/>
                <a:gd name="T14" fmla="*/ 44774 w 137"/>
                <a:gd name="T15" fmla="*/ 165894 h 388"/>
                <a:gd name="T16" fmla="*/ 38378 w 137"/>
                <a:gd name="T17" fmla="*/ 145256 h 388"/>
                <a:gd name="T18" fmla="*/ 30383 w 137"/>
                <a:gd name="T19" fmla="*/ 124619 h 388"/>
                <a:gd name="T20" fmla="*/ 23986 w 137"/>
                <a:gd name="T21" fmla="*/ 103188 h 388"/>
                <a:gd name="T22" fmla="*/ 16790 w 137"/>
                <a:gd name="T23" fmla="*/ 81756 h 388"/>
                <a:gd name="T24" fmla="*/ 11194 w 137"/>
                <a:gd name="T25" fmla="*/ 62706 h 388"/>
                <a:gd name="T26" fmla="*/ 6396 w 137"/>
                <a:gd name="T27" fmla="*/ 43656 h 388"/>
                <a:gd name="T28" fmla="*/ 3198 w 137"/>
                <a:gd name="T29" fmla="*/ 26194 h 388"/>
                <a:gd name="T30" fmla="*/ 0 w 137"/>
                <a:gd name="T31" fmla="*/ 11906 h 388"/>
                <a:gd name="T32" fmla="*/ 0 w 137"/>
                <a:gd name="T33" fmla="*/ 0 h 388"/>
                <a:gd name="T34" fmla="*/ 51171 w 137"/>
                <a:gd name="T35" fmla="*/ 0 h 388"/>
                <a:gd name="T36" fmla="*/ 51171 w 137"/>
                <a:gd name="T37" fmla="*/ 2381 h 388"/>
                <a:gd name="T38" fmla="*/ 52770 w 137"/>
                <a:gd name="T39" fmla="*/ 8731 h 388"/>
                <a:gd name="T40" fmla="*/ 55168 w 137"/>
                <a:gd name="T41" fmla="*/ 19050 h 388"/>
                <a:gd name="T42" fmla="*/ 58366 w 137"/>
                <a:gd name="T43" fmla="*/ 32544 h 388"/>
                <a:gd name="T44" fmla="*/ 61565 w 137"/>
                <a:gd name="T45" fmla="*/ 49213 h 388"/>
                <a:gd name="T46" fmla="*/ 66362 w 137"/>
                <a:gd name="T47" fmla="*/ 68263 h 388"/>
                <a:gd name="T48" fmla="*/ 70360 w 137"/>
                <a:gd name="T49" fmla="*/ 89694 h 388"/>
                <a:gd name="T50" fmla="*/ 75157 w 137"/>
                <a:gd name="T51" fmla="*/ 112713 h 388"/>
                <a:gd name="T52" fmla="*/ 79954 w 137"/>
                <a:gd name="T53" fmla="*/ 135731 h 388"/>
                <a:gd name="T54" fmla="*/ 84751 w 137"/>
                <a:gd name="T55" fmla="*/ 161131 h 388"/>
                <a:gd name="T56" fmla="*/ 90348 w 137"/>
                <a:gd name="T57" fmla="*/ 187325 h 388"/>
                <a:gd name="T58" fmla="*/ 95145 w 137"/>
                <a:gd name="T59" fmla="*/ 213519 h 388"/>
                <a:gd name="T60" fmla="*/ 98343 w 137"/>
                <a:gd name="T61" fmla="*/ 238125 h 388"/>
                <a:gd name="T62" fmla="*/ 103141 w 137"/>
                <a:gd name="T63" fmla="*/ 262731 h 388"/>
                <a:gd name="T64" fmla="*/ 106339 w 137"/>
                <a:gd name="T65" fmla="*/ 285750 h 388"/>
                <a:gd name="T66" fmla="*/ 109537 w 137"/>
                <a:gd name="T67" fmla="*/ 307975 h 388"/>
                <a:gd name="T68" fmla="*/ 87150 w 137"/>
                <a:gd name="T69" fmla="*/ 293688 h 388"/>
                <a:gd name="T70" fmla="*/ 77555 w 137"/>
                <a:gd name="T71" fmla="*/ 251619 h 388"/>
                <a:gd name="T72" fmla="*/ 77555 w 137"/>
                <a:gd name="T73" fmla="*/ 251619 h 3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7" h="388">
                  <a:moveTo>
                    <a:pt x="97" y="317"/>
                  </a:moveTo>
                  <a:lnTo>
                    <a:pt x="95" y="313"/>
                  </a:lnTo>
                  <a:lnTo>
                    <a:pt x="92" y="305"/>
                  </a:lnTo>
                  <a:lnTo>
                    <a:pt x="87" y="293"/>
                  </a:lnTo>
                  <a:lnTo>
                    <a:pt x="81" y="277"/>
                  </a:lnTo>
                  <a:lnTo>
                    <a:pt x="73" y="256"/>
                  </a:lnTo>
                  <a:lnTo>
                    <a:pt x="65" y="234"/>
                  </a:lnTo>
                  <a:lnTo>
                    <a:pt x="56" y="209"/>
                  </a:lnTo>
                  <a:lnTo>
                    <a:pt x="48" y="183"/>
                  </a:lnTo>
                  <a:lnTo>
                    <a:pt x="38" y="157"/>
                  </a:lnTo>
                  <a:lnTo>
                    <a:pt x="30" y="130"/>
                  </a:lnTo>
                  <a:lnTo>
                    <a:pt x="21" y="103"/>
                  </a:lnTo>
                  <a:lnTo>
                    <a:pt x="14" y="79"/>
                  </a:lnTo>
                  <a:lnTo>
                    <a:pt x="8" y="55"/>
                  </a:lnTo>
                  <a:lnTo>
                    <a:pt x="4" y="33"/>
                  </a:lnTo>
                  <a:lnTo>
                    <a:pt x="0" y="15"/>
                  </a:lnTo>
                  <a:lnTo>
                    <a:pt x="0" y="0"/>
                  </a:lnTo>
                  <a:lnTo>
                    <a:pt x="64" y="0"/>
                  </a:lnTo>
                  <a:lnTo>
                    <a:pt x="64" y="3"/>
                  </a:lnTo>
                  <a:lnTo>
                    <a:pt x="66" y="11"/>
                  </a:lnTo>
                  <a:lnTo>
                    <a:pt x="69" y="24"/>
                  </a:lnTo>
                  <a:lnTo>
                    <a:pt x="73" y="41"/>
                  </a:lnTo>
                  <a:lnTo>
                    <a:pt x="77" y="62"/>
                  </a:lnTo>
                  <a:lnTo>
                    <a:pt x="83" y="86"/>
                  </a:lnTo>
                  <a:lnTo>
                    <a:pt x="88" y="113"/>
                  </a:lnTo>
                  <a:lnTo>
                    <a:pt x="94" y="142"/>
                  </a:lnTo>
                  <a:lnTo>
                    <a:pt x="100" y="171"/>
                  </a:lnTo>
                  <a:lnTo>
                    <a:pt x="106" y="203"/>
                  </a:lnTo>
                  <a:lnTo>
                    <a:pt x="113" y="236"/>
                  </a:lnTo>
                  <a:lnTo>
                    <a:pt x="119" y="269"/>
                  </a:lnTo>
                  <a:lnTo>
                    <a:pt x="123" y="300"/>
                  </a:lnTo>
                  <a:lnTo>
                    <a:pt x="129" y="331"/>
                  </a:lnTo>
                  <a:lnTo>
                    <a:pt x="133" y="360"/>
                  </a:lnTo>
                  <a:lnTo>
                    <a:pt x="137" y="388"/>
                  </a:lnTo>
                  <a:lnTo>
                    <a:pt x="109" y="370"/>
                  </a:lnTo>
                  <a:lnTo>
                    <a:pt x="97" y="317"/>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8" name="Freeform 50">
              <a:extLst>
                <a:ext uri="{FF2B5EF4-FFF2-40B4-BE49-F238E27FC236}">
                  <a16:creationId xmlns:a16="http://schemas.microsoft.com/office/drawing/2014/main" id="{FAB8F493-339E-D147-AEDC-CDAF43746F5E}"/>
                </a:ext>
              </a:extLst>
            </p:cNvPr>
            <p:cNvSpPr>
              <a:spLocks/>
            </p:cNvSpPr>
            <p:nvPr/>
          </p:nvSpPr>
          <p:spPr bwMode="auto">
            <a:xfrm>
              <a:off x="1466850" y="3384550"/>
              <a:ext cx="269875" cy="434975"/>
            </a:xfrm>
            <a:custGeom>
              <a:avLst/>
              <a:gdLst>
                <a:gd name="T0" fmla="*/ 131376 w 341"/>
                <a:gd name="T1" fmla="*/ 19844 h 548"/>
                <a:gd name="T2" fmla="*/ 0 w 341"/>
                <a:gd name="T3" fmla="*/ 415925 h 548"/>
                <a:gd name="T4" fmla="*/ 91805 w 341"/>
                <a:gd name="T5" fmla="*/ 434975 h 548"/>
                <a:gd name="T6" fmla="*/ 255629 w 341"/>
                <a:gd name="T7" fmla="*/ 311944 h 548"/>
                <a:gd name="T8" fmla="*/ 269875 w 341"/>
                <a:gd name="T9" fmla="*/ 28575 h 548"/>
                <a:gd name="T10" fmla="*/ 174113 w 341"/>
                <a:gd name="T11" fmla="*/ 0 h 548"/>
                <a:gd name="T12" fmla="*/ 131376 w 341"/>
                <a:gd name="T13" fmla="*/ 19844 h 548"/>
                <a:gd name="T14" fmla="*/ 131376 w 341"/>
                <a:gd name="T15" fmla="*/ 19844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1" h="548">
                  <a:moveTo>
                    <a:pt x="166" y="25"/>
                  </a:moveTo>
                  <a:lnTo>
                    <a:pt x="0" y="524"/>
                  </a:lnTo>
                  <a:lnTo>
                    <a:pt x="116" y="548"/>
                  </a:lnTo>
                  <a:lnTo>
                    <a:pt x="323" y="393"/>
                  </a:lnTo>
                  <a:lnTo>
                    <a:pt x="341" y="36"/>
                  </a:lnTo>
                  <a:lnTo>
                    <a:pt x="220" y="0"/>
                  </a:lnTo>
                  <a:lnTo>
                    <a:pt x="166" y="25"/>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9" name="Freeform 51">
              <a:extLst>
                <a:ext uri="{FF2B5EF4-FFF2-40B4-BE49-F238E27FC236}">
                  <a16:creationId xmlns:a16="http://schemas.microsoft.com/office/drawing/2014/main" id="{E22CB499-4B5D-9347-B65E-902EE346688B}"/>
                </a:ext>
              </a:extLst>
            </p:cNvPr>
            <p:cNvSpPr>
              <a:spLocks/>
            </p:cNvSpPr>
            <p:nvPr/>
          </p:nvSpPr>
          <p:spPr bwMode="auto">
            <a:xfrm>
              <a:off x="1614488" y="3435350"/>
              <a:ext cx="277812" cy="396875"/>
            </a:xfrm>
            <a:custGeom>
              <a:avLst/>
              <a:gdLst>
                <a:gd name="T0" fmla="*/ 223837 w 350"/>
                <a:gd name="T1" fmla="*/ 20555 h 502"/>
                <a:gd name="T2" fmla="*/ 277812 w 350"/>
                <a:gd name="T3" fmla="*/ 396875 h 502"/>
                <a:gd name="T4" fmla="*/ 245268 w 350"/>
                <a:gd name="T5" fmla="*/ 396875 h 502"/>
                <a:gd name="T6" fmla="*/ 0 w 350"/>
                <a:gd name="T7" fmla="*/ 355764 h 502"/>
                <a:gd name="T8" fmla="*/ 62706 w 350"/>
                <a:gd name="T9" fmla="*/ 108311 h 502"/>
                <a:gd name="T10" fmla="*/ 195262 w 350"/>
                <a:gd name="T11" fmla="*/ 0 h 502"/>
                <a:gd name="T12" fmla="*/ 223837 w 350"/>
                <a:gd name="T13" fmla="*/ 20555 h 502"/>
                <a:gd name="T14" fmla="*/ 223837 w 350"/>
                <a:gd name="T15" fmla="*/ 20555 h 5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0" h="502">
                  <a:moveTo>
                    <a:pt x="282" y="26"/>
                  </a:moveTo>
                  <a:lnTo>
                    <a:pt x="350" y="502"/>
                  </a:lnTo>
                  <a:lnTo>
                    <a:pt x="309" y="502"/>
                  </a:lnTo>
                  <a:lnTo>
                    <a:pt x="0" y="450"/>
                  </a:lnTo>
                  <a:lnTo>
                    <a:pt x="79" y="137"/>
                  </a:lnTo>
                  <a:lnTo>
                    <a:pt x="246" y="0"/>
                  </a:lnTo>
                  <a:lnTo>
                    <a:pt x="282" y="26"/>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0" name="Freeform 52">
              <a:extLst>
                <a:ext uri="{FF2B5EF4-FFF2-40B4-BE49-F238E27FC236}">
                  <a16:creationId xmlns:a16="http://schemas.microsoft.com/office/drawing/2014/main" id="{B462239F-12F3-5A4B-B508-B5D5E894E7F8}"/>
                </a:ext>
              </a:extLst>
            </p:cNvPr>
            <p:cNvSpPr>
              <a:spLocks/>
            </p:cNvSpPr>
            <p:nvPr/>
          </p:nvSpPr>
          <p:spPr bwMode="auto">
            <a:xfrm>
              <a:off x="1665288" y="3451225"/>
              <a:ext cx="207962" cy="381000"/>
            </a:xfrm>
            <a:custGeom>
              <a:avLst/>
              <a:gdLst>
                <a:gd name="T0" fmla="*/ 173961 w 263"/>
                <a:gd name="T1" fmla="*/ 3960 h 481"/>
                <a:gd name="T2" fmla="*/ 131261 w 263"/>
                <a:gd name="T3" fmla="*/ 116439 h 481"/>
                <a:gd name="T4" fmla="*/ 181077 w 263"/>
                <a:gd name="T5" fmla="*/ 139410 h 481"/>
                <a:gd name="T6" fmla="*/ 171588 w 263"/>
                <a:gd name="T7" fmla="*/ 198817 h 481"/>
                <a:gd name="T8" fmla="*/ 201636 w 263"/>
                <a:gd name="T9" fmla="*/ 214659 h 481"/>
                <a:gd name="T10" fmla="*/ 207962 w 263"/>
                <a:gd name="T11" fmla="*/ 248719 h 481"/>
                <a:gd name="T12" fmla="*/ 195310 w 263"/>
                <a:gd name="T13" fmla="*/ 381000 h 481"/>
                <a:gd name="T14" fmla="*/ 0 w 263"/>
                <a:gd name="T15" fmla="*/ 354861 h 481"/>
                <a:gd name="T16" fmla="*/ 18978 w 263"/>
                <a:gd name="T17" fmla="*/ 181391 h 481"/>
                <a:gd name="T18" fmla="*/ 128098 w 263"/>
                <a:gd name="T19" fmla="*/ 0 h 481"/>
                <a:gd name="T20" fmla="*/ 173961 w 263"/>
                <a:gd name="T21" fmla="*/ 3960 h 481"/>
                <a:gd name="T22" fmla="*/ 173961 w 263"/>
                <a:gd name="T23" fmla="*/ 3960 h 4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3" h="481">
                  <a:moveTo>
                    <a:pt x="220" y="5"/>
                  </a:moveTo>
                  <a:lnTo>
                    <a:pt x="166" y="147"/>
                  </a:lnTo>
                  <a:lnTo>
                    <a:pt x="229" y="176"/>
                  </a:lnTo>
                  <a:lnTo>
                    <a:pt x="217" y="251"/>
                  </a:lnTo>
                  <a:lnTo>
                    <a:pt x="255" y="271"/>
                  </a:lnTo>
                  <a:lnTo>
                    <a:pt x="263" y="314"/>
                  </a:lnTo>
                  <a:lnTo>
                    <a:pt x="247" y="481"/>
                  </a:lnTo>
                  <a:lnTo>
                    <a:pt x="0" y="448"/>
                  </a:lnTo>
                  <a:lnTo>
                    <a:pt x="24" y="229"/>
                  </a:lnTo>
                  <a:lnTo>
                    <a:pt x="162" y="0"/>
                  </a:lnTo>
                  <a:lnTo>
                    <a:pt x="220" y="5"/>
                  </a:lnTo>
                  <a:close/>
                </a:path>
              </a:pathLst>
            </a:custGeom>
            <a:solidFill>
              <a:srgbClr val="89964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1" name="Freeform 53">
              <a:extLst>
                <a:ext uri="{FF2B5EF4-FFF2-40B4-BE49-F238E27FC236}">
                  <a16:creationId xmlns:a16="http://schemas.microsoft.com/office/drawing/2014/main" id="{6561294E-EB26-2F44-B0FF-9AEB577E6D8B}"/>
                </a:ext>
              </a:extLst>
            </p:cNvPr>
            <p:cNvSpPr>
              <a:spLocks/>
            </p:cNvSpPr>
            <p:nvPr/>
          </p:nvSpPr>
          <p:spPr bwMode="auto">
            <a:xfrm>
              <a:off x="1527175" y="3562350"/>
              <a:ext cx="330200" cy="333375"/>
            </a:xfrm>
            <a:custGeom>
              <a:avLst/>
              <a:gdLst>
                <a:gd name="T0" fmla="*/ 117703 w 418"/>
                <a:gd name="T1" fmla="*/ 10343 h 419"/>
                <a:gd name="T2" fmla="*/ 79785 w 418"/>
                <a:gd name="T3" fmla="*/ 13526 h 419"/>
                <a:gd name="T4" fmla="*/ 75045 w 418"/>
                <a:gd name="T5" fmla="*/ 88317 h 419"/>
                <a:gd name="T6" fmla="*/ 18169 w 418"/>
                <a:gd name="T7" fmla="*/ 91499 h 419"/>
                <a:gd name="T8" fmla="*/ 0 w 418"/>
                <a:gd name="T9" fmla="*/ 330192 h 419"/>
                <a:gd name="T10" fmla="*/ 317561 w 418"/>
                <a:gd name="T11" fmla="*/ 333375 h 419"/>
                <a:gd name="T12" fmla="*/ 330200 w 418"/>
                <a:gd name="T13" fmla="*/ 105025 h 419"/>
                <a:gd name="T14" fmla="*/ 297022 w 418"/>
                <a:gd name="T15" fmla="*/ 104229 h 419"/>
                <a:gd name="T16" fmla="*/ 297812 w 418"/>
                <a:gd name="T17" fmla="*/ 31826 h 419"/>
                <a:gd name="T18" fmla="*/ 236986 w 418"/>
                <a:gd name="T19" fmla="*/ 19891 h 419"/>
                <a:gd name="T20" fmla="*/ 225136 w 418"/>
                <a:gd name="T21" fmla="*/ 55695 h 419"/>
                <a:gd name="T22" fmla="*/ 262264 w 418"/>
                <a:gd name="T23" fmla="*/ 58082 h 419"/>
                <a:gd name="T24" fmla="*/ 260684 w 418"/>
                <a:gd name="T25" fmla="*/ 105025 h 419"/>
                <a:gd name="T26" fmla="*/ 109013 w 418"/>
                <a:gd name="T27" fmla="*/ 97864 h 419"/>
                <a:gd name="T28" fmla="*/ 112173 w 418"/>
                <a:gd name="T29" fmla="*/ 52513 h 419"/>
                <a:gd name="T30" fmla="*/ 165890 w 418"/>
                <a:gd name="T31" fmla="*/ 63652 h 419"/>
                <a:gd name="T32" fmla="*/ 167470 w 418"/>
                <a:gd name="T33" fmla="*/ 0 h 419"/>
                <a:gd name="T34" fmla="*/ 117703 w 418"/>
                <a:gd name="T35" fmla="*/ 10343 h 419"/>
                <a:gd name="T36" fmla="*/ 117703 w 418"/>
                <a:gd name="T37" fmla="*/ 10343 h 4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8" h="419">
                  <a:moveTo>
                    <a:pt x="149" y="13"/>
                  </a:moveTo>
                  <a:lnTo>
                    <a:pt x="101" y="17"/>
                  </a:lnTo>
                  <a:lnTo>
                    <a:pt x="95" y="111"/>
                  </a:lnTo>
                  <a:lnTo>
                    <a:pt x="23" y="115"/>
                  </a:lnTo>
                  <a:lnTo>
                    <a:pt x="0" y="415"/>
                  </a:lnTo>
                  <a:lnTo>
                    <a:pt x="402" y="419"/>
                  </a:lnTo>
                  <a:lnTo>
                    <a:pt x="418" y="132"/>
                  </a:lnTo>
                  <a:lnTo>
                    <a:pt x="376" y="131"/>
                  </a:lnTo>
                  <a:lnTo>
                    <a:pt x="377" y="40"/>
                  </a:lnTo>
                  <a:lnTo>
                    <a:pt x="300" y="25"/>
                  </a:lnTo>
                  <a:lnTo>
                    <a:pt x="285" y="70"/>
                  </a:lnTo>
                  <a:lnTo>
                    <a:pt x="332" y="73"/>
                  </a:lnTo>
                  <a:lnTo>
                    <a:pt x="330" y="132"/>
                  </a:lnTo>
                  <a:lnTo>
                    <a:pt x="138" y="123"/>
                  </a:lnTo>
                  <a:lnTo>
                    <a:pt x="142" y="66"/>
                  </a:lnTo>
                  <a:lnTo>
                    <a:pt x="210" y="80"/>
                  </a:lnTo>
                  <a:lnTo>
                    <a:pt x="212" y="0"/>
                  </a:lnTo>
                  <a:lnTo>
                    <a:pt x="149" y="13"/>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2" name="Freeform 54">
              <a:extLst>
                <a:ext uri="{FF2B5EF4-FFF2-40B4-BE49-F238E27FC236}">
                  <a16:creationId xmlns:a16="http://schemas.microsoft.com/office/drawing/2014/main" id="{778E5136-166A-1B4C-B1FA-0B7A371C9034}"/>
                </a:ext>
              </a:extLst>
            </p:cNvPr>
            <p:cNvSpPr>
              <a:spLocks/>
            </p:cNvSpPr>
            <p:nvPr/>
          </p:nvSpPr>
          <p:spPr bwMode="auto">
            <a:xfrm>
              <a:off x="1684338" y="3519488"/>
              <a:ext cx="95250" cy="128587"/>
            </a:xfrm>
            <a:custGeom>
              <a:avLst/>
              <a:gdLst>
                <a:gd name="T0" fmla="*/ 5465 w 122"/>
                <a:gd name="T1" fmla="*/ 128587 h 162"/>
                <a:gd name="T2" fmla="*/ 76512 w 122"/>
                <a:gd name="T3" fmla="*/ 118268 h 162"/>
                <a:gd name="T4" fmla="*/ 95250 w 122"/>
                <a:gd name="T5" fmla="*/ 53975 h 162"/>
                <a:gd name="T6" fmla="*/ 82758 w 122"/>
                <a:gd name="T7" fmla="*/ 0 h 162"/>
                <a:gd name="T8" fmla="*/ 15615 w 122"/>
                <a:gd name="T9" fmla="*/ 6350 h 162"/>
                <a:gd name="T10" fmla="*/ 0 w 122"/>
                <a:gd name="T11" fmla="*/ 93662 h 162"/>
                <a:gd name="T12" fmla="*/ 5465 w 122"/>
                <a:gd name="T13" fmla="*/ 128587 h 162"/>
                <a:gd name="T14" fmla="*/ 5465 w 122"/>
                <a:gd name="T15" fmla="*/ 128587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62">
                  <a:moveTo>
                    <a:pt x="7" y="162"/>
                  </a:moveTo>
                  <a:lnTo>
                    <a:pt x="98" y="149"/>
                  </a:lnTo>
                  <a:lnTo>
                    <a:pt x="122" y="68"/>
                  </a:lnTo>
                  <a:lnTo>
                    <a:pt x="106" y="0"/>
                  </a:lnTo>
                  <a:lnTo>
                    <a:pt x="20" y="8"/>
                  </a:lnTo>
                  <a:lnTo>
                    <a:pt x="0" y="118"/>
                  </a:lnTo>
                  <a:lnTo>
                    <a:pt x="7" y="162"/>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3" name="Freeform 55">
              <a:extLst>
                <a:ext uri="{FF2B5EF4-FFF2-40B4-BE49-F238E27FC236}">
                  <a16:creationId xmlns:a16="http://schemas.microsoft.com/office/drawing/2014/main" id="{8059D25F-9795-D04A-84DC-F2DB289EA519}"/>
                </a:ext>
              </a:extLst>
            </p:cNvPr>
            <p:cNvSpPr>
              <a:spLocks/>
            </p:cNvSpPr>
            <p:nvPr/>
          </p:nvSpPr>
          <p:spPr bwMode="auto">
            <a:xfrm>
              <a:off x="1644650" y="3498850"/>
              <a:ext cx="90488" cy="149225"/>
            </a:xfrm>
            <a:custGeom>
              <a:avLst/>
              <a:gdLst>
                <a:gd name="T0" fmla="*/ 43656 w 114"/>
                <a:gd name="T1" fmla="*/ 17556 h 187"/>
                <a:gd name="T2" fmla="*/ 4763 w 114"/>
                <a:gd name="T3" fmla="*/ 37506 h 187"/>
                <a:gd name="T4" fmla="*/ 0 w 114"/>
                <a:gd name="T5" fmla="*/ 73416 h 187"/>
                <a:gd name="T6" fmla="*/ 37306 w 114"/>
                <a:gd name="T7" fmla="*/ 78203 h 187"/>
                <a:gd name="T8" fmla="*/ 26194 w 114"/>
                <a:gd name="T9" fmla="*/ 127679 h 187"/>
                <a:gd name="T10" fmla="*/ 44450 w 114"/>
                <a:gd name="T11" fmla="*/ 149225 h 187"/>
                <a:gd name="T12" fmla="*/ 59532 w 114"/>
                <a:gd name="T13" fmla="*/ 68628 h 187"/>
                <a:gd name="T14" fmla="*/ 90488 w 114"/>
                <a:gd name="T15" fmla="*/ 0 h 187"/>
                <a:gd name="T16" fmla="*/ 43656 w 114"/>
                <a:gd name="T17" fmla="*/ 17556 h 187"/>
                <a:gd name="T18" fmla="*/ 43656 w 114"/>
                <a:gd name="T19" fmla="*/ 17556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87">
                  <a:moveTo>
                    <a:pt x="55" y="22"/>
                  </a:moveTo>
                  <a:lnTo>
                    <a:pt x="6" y="47"/>
                  </a:lnTo>
                  <a:lnTo>
                    <a:pt x="0" y="92"/>
                  </a:lnTo>
                  <a:lnTo>
                    <a:pt x="47" y="98"/>
                  </a:lnTo>
                  <a:lnTo>
                    <a:pt x="33" y="160"/>
                  </a:lnTo>
                  <a:lnTo>
                    <a:pt x="56" y="187"/>
                  </a:lnTo>
                  <a:lnTo>
                    <a:pt x="75" y="86"/>
                  </a:lnTo>
                  <a:lnTo>
                    <a:pt x="114" y="0"/>
                  </a:lnTo>
                  <a:lnTo>
                    <a:pt x="55" y="22"/>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4" name="Freeform 56">
              <a:extLst>
                <a:ext uri="{FF2B5EF4-FFF2-40B4-BE49-F238E27FC236}">
                  <a16:creationId xmlns:a16="http://schemas.microsoft.com/office/drawing/2014/main" id="{FD57AA55-F295-204D-B018-408010896D4C}"/>
                </a:ext>
              </a:extLst>
            </p:cNvPr>
            <p:cNvSpPr>
              <a:spLocks/>
            </p:cNvSpPr>
            <p:nvPr/>
          </p:nvSpPr>
          <p:spPr bwMode="auto">
            <a:xfrm>
              <a:off x="1590675" y="2874963"/>
              <a:ext cx="146050" cy="500062"/>
            </a:xfrm>
            <a:custGeom>
              <a:avLst/>
              <a:gdLst>
                <a:gd name="T0" fmla="*/ 127794 w 184"/>
                <a:gd name="T1" fmla="*/ 0 h 630"/>
                <a:gd name="T2" fmla="*/ 146050 w 184"/>
                <a:gd name="T3" fmla="*/ 33337 h 630"/>
                <a:gd name="T4" fmla="*/ 57944 w 184"/>
                <a:gd name="T5" fmla="*/ 500062 h 630"/>
                <a:gd name="T6" fmla="*/ 0 w 184"/>
                <a:gd name="T7" fmla="*/ 500062 h 630"/>
                <a:gd name="T8" fmla="*/ 26194 w 184"/>
                <a:gd name="T9" fmla="*/ 53181 h 630"/>
                <a:gd name="T10" fmla="*/ 51594 w 184"/>
                <a:gd name="T11" fmla="*/ 15875 h 630"/>
                <a:gd name="T12" fmla="*/ 127794 w 184"/>
                <a:gd name="T13" fmla="*/ 0 h 630"/>
                <a:gd name="T14" fmla="*/ 127794 w 184"/>
                <a:gd name="T15" fmla="*/ 0 h 6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 h="630">
                  <a:moveTo>
                    <a:pt x="161" y="0"/>
                  </a:moveTo>
                  <a:lnTo>
                    <a:pt x="184" y="42"/>
                  </a:lnTo>
                  <a:lnTo>
                    <a:pt x="73" y="630"/>
                  </a:lnTo>
                  <a:lnTo>
                    <a:pt x="0" y="630"/>
                  </a:lnTo>
                  <a:lnTo>
                    <a:pt x="33" y="67"/>
                  </a:lnTo>
                  <a:lnTo>
                    <a:pt x="65" y="20"/>
                  </a:lnTo>
                  <a:lnTo>
                    <a:pt x="161"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5" name="Freeform 57">
              <a:extLst>
                <a:ext uri="{FF2B5EF4-FFF2-40B4-BE49-F238E27FC236}">
                  <a16:creationId xmlns:a16="http://schemas.microsoft.com/office/drawing/2014/main" id="{09F3657E-DF44-8F42-A963-2A5CF20BC6D9}"/>
                </a:ext>
              </a:extLst>
            </p:cNvPr>
            <p:cNvSpPr>
              <a:spLocks/>
            </p:cNvSpPr>
            <p:nvPr/>
          </p:nvSpPr>
          <p:spPr bwMode="auto">
            <a:xfrm>
              <a:off x="1590675" y="2946400"/>
              <a:ext cx="85725" cy="425450"/>
            </a:xfrm>
            <a:custGeom>
              <a:avLst/>
              <a:gdLst>
                <a:gd name="T0" fmla="*/ 85725 w 106"/>
                <a:gd name="T1" fmla="*/ 33338 h 536"/>
                <a:gd name="T2" fmla="*/ 67124 w 106"/>
                <a:gd name="T3" fmla="*/ 0 h 536"/>
                <a:gd name="T4" fmla="*/ 29114 w 106"/>
                <a:gd name="T5" fmla="*/ 26194 h 536"/>
                <a:gd name="T6" fmla="*/ 0 w 106"/>
                <a:gd name="T7" fmla="*/ 181769 h 536"/>
                <a:gd name="T8" fmla="*/ 7279 w 106"/>
                <a:gd name="T9" fmla="*/ 425450 h 536"/>
                <a:gd name="T10" fmla="*/ 29114 w 106"/>
                <a:gd name="T11" fmla="*/ 423863 h 536"/>
                <a:gd name="T12" fmla="*/ 28305 w 106"/>
                <a:gd name="T13" fmla="*/ 419894 h 536"/>
                <a:gd name="T14" fmla="*/ 28305 w 106"/>
                <a:gd name="T15" fmla="*/ 408781 h 536"/>
                <a:gd name="T16" fmla="*/ 28305 w 106"/>
                <a:gd name="T17" fmla="*/ 391319 h 536"/>
                <a:gd name="T18" fmla="*/ 28305 w 106"/>
                <a:gd name="T19" fmla="*/ 369094 h 536"/>
                <a:gd name="T20" fmla="*/ 28305 w 106"/>
                <a:gd name="T21" fmla="*/ 342900 h 536"/>
                <a:gd name="T22" fmla="*/ 28305 w 106"/>
                <a:gd name="T23" fmla="*/ 313531 h 536"/>
                <a:gd name="T24" fmla="*/ 29114 w 106"/>
                <a:gd name="T25" fmla="*/ 281781 h 536"/>
                <a:gd name="T26" fmla="*/ 30732 w 106"/>
                <a:gd name="T27" fmla="*/ 247650 h 536"/>
                <a:gd name="T28" fmla="*/ 30732 w 106"/>
                <a:gd name="T29" fmla="*/ 213519 h 536"/>
                <a:gd name="T30" fmla="*/ 32349 w 106"/>
                <a:gd name="T31" fmla="*/ 179388 h 536"/>
                <a:gd name="T32" fmla="*/ 33158 w 106"/>
                <a:gd name="T33" fmla="*/ 146844 h 536"/>
                <a:gd name="T34" fmla="*/ 35584 w 106"/>
                <a:gd name="T35" fmla="*/ 116681 h 536"/>
                <a:gd name="T36" fmla="*/ 37201 w 106"/>
                <a:gd name="T37" fmla="*/ 88900 h 536"/>
                <a:gd name="T38" fmla="*/ 40436 w 106"/>
                <a:gd name="T39" fmla="*/ 65881 h 536"/>
                <a:gd name="T40" fmla="*/ 43671 w 106"/>
                <a:gd name="T41" fmla="*/ 47625 h 536"/>
                <a:gd name="T42" fmla="*/ 47715 w 106"/>
                <a:gd name="T43" fmla="*/ 35719 h 536"/>
                <a:gd name="T44" fmla="*/ 62272 w 106"/>
                <a:gd name="T45" fmla="*/ 19844 h 536"/>
                <a:gd name="T46" fmla="*/ 85725 w 106"/>
                <a:gd name="T47" fmla="*/ 33338 h 536"/>
                <a:gd name="T48" fmla="*/ 85725 w 106"/>
                <a:gd name="T49" fmla="*/ 33338 h 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6" h="536">
                  <a:moveTo>
                    <a:pt x="106" y="42"/>
                  </a:moveTo>
                  <a:lnTo>
                    <a:pt x="83" y="0"/>
                  </a:lnTo>
                  <a:lnTo>
                    <a:pt x="36" y="33"/>
                  </a:lnTo>
                  <a:lnTo>
                    <a:pt x="0" y="229"/>
                  </a:lnTo>
                  <a:lnTo>
                    <a:pt x="9" y="536"/>
                  </a:lnTo>
                  <a:lnTo>
                    <a:pt x="36" y="534"/>
                  </a:lnTo>
                  <a:lnTo>
                    <a:pt x="35" y="529"/>
                  </a:lnTo>
                  <a:lnTo>
                    <a:pt x="35" y="515"/>
                  </a:lnTo>
                  <a:lnTo>
                    <a:pt x="35" y="493"/>
                  </a:lnTo>
                  <a:lnTo>
                    <a:pt x="35" y="465"/>
                  </a:lnTo>
                  <a:lnTo>
                    <a:pt x="35" y="432"/>
                  </a:lnTo>
                  <a:lnTo>
                    <a:pt x="35" y="395"/>
                  </a:lnTo>
                  <a:lnTo>
                    <a:pt x="36" y="355"/>
                  </a:lnTo>
                  <a:lnTo>
                    <a:pt x="38" y="312"/>
                  </a:lnTo>
                  <a:lnTo>
                    <a:pt x="38" y="269"/>
                  </a:lnTo>
                  <a:lnTo>
                    <a:pt x="40" y="226"/>
                  </a:lnTo>
                  <a:lnTo>
                    <a:pt x="41" y="185"/>
                  </a:lnTo>
                  <a:lnTo>
                    <a:pt x="44" y="147"/>
                  </a:lnTo>
                  <a:lnTo>
                    <a:pt x="46" y="112"/>
                  </a:lnTo>
                  <a:lnTo>
                    <a:pt x="50" y="83"/>
                  </a:lnTo>
                  <a:lnTo>
                    <a:pt x="54" y="60"/>
                  </a:lnTo>
                  <a:lnTo>
                    <a:pt x="59" y="45"/>
                  </a:lnTo>
                  <a:lnTo>
                    <a:pt x="77" y="25"/>
                  </a:lnTo>
                  <a:lnTo>
                    <a:pt x="106" y="42"/>
                  </a:lnTo>
                  <a:close/>
                </a:path>
              </a:pathLst>
            </a:custGeom>
            <a:solidFill>
              <a:srgbClr val="CCA6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6" name="Freeform 58">
              <a:extLst>
                <a:ext uri="{FF2B5EF4-FFF2-40B4-BE49-F238E27FC236}">
                  <a16:creationId xmlns:a16="http://schemas.microsoft.com/office/drawing/2014/main" id="{981A5E40-3958-804E-B85E-456869FD2779}"/>
                </a:ext>
              </a:extLst>
            </p:cNvPr>
            <p:cNvSpPr>
              <a:spLocks/>
            </p:cNvSpPr>
            <p:nvPr/>
          </p:nvSpPr>
          <p:spPr bwMode="auto">
            <a:xfrm>
              <a:off x="1651000" y="2974975"/>
              <a:ext cx="254000" cy="571500"/>
            </a:xfrm>
            <a:custGeom>
              <a:avLst/>
              <a:gdLst>
                <a:gd name="T0" fmla="*/ 254000 w 320"/>
                <a:gd name="T1" fmla="*/ 7154 h 719"/>
                <a:gd name="T2" fmla="*/ 242094 w 320"/>
                <a:gd name="T3" fmla="*/ 291711 h 719"/>
                <a:gd name="T4" fmla="*/ 195263 w 320"/>
                <a:gd name="T5" fmla="*/ 413324 h 719"/>
                <a:gd name="T6" fmla="*/ 208756 w 320"/>
                <a:gd name="T7" fmla="*/ 478502 h 719"/>
                <a:gd name="T8" fmla="*/ 159544 w 320"/>
                <a:gd name="T9" fmla="*/ 499168 h 719"/>
                <a:gd name="T10" fmla="*/ 134938 w 320"/>
                <a:gd name="T11" fmla="*/ 568321 h 719"/>
                <a:gd name="T12" fmla="*/ 88900 w 320"/>
                <a:gd name="T13" fmla="*/ 571500 h 719"/>
                <a:gd name="T14" fmla="*/ 60325 w 320"/>
                <a:gd name="T15" fmla="*/ 561167 h 719"/>
                <a:gd name="T16" fmla="*/ 42069 w 320"/>
                <a:gd name="T17" fmla="*/ 502348 h 719"/>
                <a:gd name="T18" fmla="*/ 22225 w 320"/>
                <a:gd name="T19" fmla="*/ 498373 h 719"/>
                <a:gd name="T20" fmla="*/ 0 w 320"/>
                <a:gd name="T21" fmla="*/ 440349 h 719"/>
                <a:gd name="T22" fmla="*/ 100013 w 320"/>
                <a:gd name="T23" fmla="*/ 0 h 719"/>
                <a:gd name="T24" fmla="*/ 254000 w 320"/>
                <a:gd name="T25" fmla="*/ 7154 h 719"/>
                <a:gd name="T26" fmla="*/ 254000 w 320"/>
                <a:gd name="T27" fmla="*/ 7154 h 7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0" h="719">
                  <a:moveTo>
                    <a:pt x="320" y="9"/>
                  </a:moveTo>
                  <a:lnTo>
                    <a:pt x="305" y="367"/>
                  </a:lnTo>
                  <a:lnTo>
                    <a:pt x="246" y="520"/>
                  </a:lnTo>
                  <a:lnTo>
                    <a:pt x="263" y="602"/>
                  </a:lnTo>
                  <a:lnTo>
                    <a:pt x="201" y="628"/>
                  </a:lnTo>
                  <a:lnTo>
                    <a:pt x="170" y="715"/>
                  </a:lnTo>
                  <a:lnTo>
                    <a:pt x="112" y="719"/>
                  </a:lnTo>
                  <a:lnTo>
                    <a:pt x="76" y="706"/>
                  </a:lnTo>
                  <a:lnTo>
                    <a:pt x="53" y="632"/>
                  </a:lnTo>
                  <a:lnTo>
                    <a:pt x="28" y="627"/>
                  </a:lnTo>
                  <a:lnTo>
                    <a:pt x="0" y="554"/>
                  </a:lnTo>
                  <a:lnTo>
                    <a:pt x="126" y="0"/>
                  </a:lnTo>
                  <a:lnTo>
                    <a:pt x="320" y="9"/>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7" name="Freeform 59">
              <a:extLst>
                <a:ext uri="{FF2B5EF4-FFF2-40B4-BE49-F238E27FC236}">
                  <a16:creationId xmlns:a16="http://schemas.microsoft.com/office/drawing/2014/main" id="{96953D7D-7AAE-C446-9F52-D713391E3251}"/>
                </a:ext>
              </a:extLst>
            </p:cNvPr>
            <p:cNvSpPr>
              <a:spLocks/>
            </p:cNvSpPr>
            <p:nvPr/>
          </p:nvSpPr>
          <p:spPr bwMode="auto">
            <a:xfrm>
              <a:off x="1346200" y="2971800"/>
              <a:ext cx="260350" cy="419100"/>
            </a:xfrm>
            <a:custGeom>
              <a:avLst/>
              <a:gdLst>
                <a:gd name="T0" fmla="*/ 0 w 327"/>
                <a:gd name="T1" fmla="*/ 313731 h 529"/>
                <a:gd name="T2" fmla="*/ 21497 w 327"/>
                <a:gd name="T3" fmla="*/ 350967 h 529"/>
                <a:gd name="T4" fmla="*/ 203821 w 327"/>
                <a:gd name="T5" fmla="*/ 273326 h 529"/>
                <a:gd name="T6" fmla="*/ 227707 w 327"/>
                <a:gd name="T7" fmla="*/ 247182 h 529"/>
                <a:gd name="T8" fmla="*/ 241242 w 327"/>
                <a:gd name="T9" fmla="*/ 419100 h 529"/>
                <a:gd name="T10" fmla="*/ 253184 w 327"/>
                <a:gd name="T11" fmla="*/ 419100 h 529"/>
                <a:gd name="T12" fmla="*/ 260350 w 327"/>
                <a:gd name="T13" fmla="*/ 383449 h 529"/>
                <a:gd name="T14" fmla="*/ 244426 w 327"/>
                <a:gd name="T15" fmla="*/ 0 h 529"/>
                <a:gd name="T16" fmla="*/ 225318 w 327"/>
                <a:gd name="T17" fmla="*/ 3961 h 529"/>
                <a:gd name="T18" fmla="*/ 147293 w 327"/>
                <a:gd name="T19" fmla="*/ 220245 h 529"/>
                <a:gd name="T20" fmla="*/ 22293 w 327"/>
                <a:gd name="T21" fmla="*/ 270157 h 529"/>
                <a:gd name="T22" fmla="*/ 0 w 327"/>
                <a:gd name="T23" fmla="*/ 313731 h 529"/>
                <a:gd name="T24" fmla="*/ 0 w 327"/>
                <a:gd name="T25" fmla="*/ 313731 h 5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7" h="529">
                  <a:moveTo>
                    <a:pt x="0" y="396"/>
                  </a:moveTo>
                  <a:lnTo>
                    <a:pt x="27" y="443"/>
                  </a:lnTo>
                  <a:lnTo>
                    <a:pt x="256" y="345"/>
                  </a:lnTo>
                  <a:lnTo>
                    <a:pt x="286" y="312"/>
                  </a:lnTo>
                  <a:lnTo>
                    <a:pt x="303" y="529"/>
                  </a:lnTo>
                  <a:lnTo>
                    <a:pt x="318" y="529"/>
                  </a:lnTo>
                  <a:lnTo>
                    <a:pt x="327" y="484"/>
                  </a:lnTo>
                  <a:lnTo>
                    <a:pt x="307" y="0"/>
                  </a:lnTo>
                  <a:lnTo>
                    <a:pt x="283" y="5"/>
                  </a:lnTo>
                  <a:lnTo>
                    <a:pt x="185" y="278"/>
                  </a:lnTo>
                  <a:lnTo>
                    <a:pt x="28" y="341"/>
                  </a:lnTo>
                  <a:lnTo>
                    <a:pt x="0" y="396"/>
                  </a:lnTo>
                  <a:close/>
                </a:path>
              </a:pathLst>
            </a:custGeom>
            <a:solidFill>
              <a:srgbClr val="9CB367"/>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8" name="Freeform 60">
              <a:extLst>
                <a:ext uri="{FF2B5EF4-FFF2-40B4-BE49-F238E27FC236}">
                  <a16:creationId xmlns:a16="http://schemas.microsoft.com/office/drawing/2014/main" id="{09D24D5E-7F3F-6549-BC06-D435056B30F0}"/>
                </a:ext>
              </a:extLst>
            </p:cNvPr>
            <p:cNvSpPr>
              <a:spLocks/>
            </p:cNvSpPr>
            <p:nvPr/>
          </p:nvSpPr>
          <p:spPr bwMode="auto">
            <a:xfrm>
              <a:off x="1341438" y="2901950"/>
              <a:ext cx="293687" cy="461963"/>
            </a:xfrm>
            <a:custGeom>
              <a:avLst/>
              <a:gdLst>
                <a:gd name="T0" fmla="*/ 293687 w 371"/>
                <a:gd name="T1" fmla="*/ 0 h 583"/>
                <a:gd name="T2" fmla="*/ 215318 w 371"/>
                <a:gd name="T3" fmla="*/ 48336 h 583"/>
                <a:gd name="T4" fmla="*/ 125074 w 371"/>
                <a:gd name="T5" fmla="*/ 265450 h 583"/>
                <a:gd name="T6" fmla="*/ 0 w 371"/>
                <a:gd name="T7" fmla="*/ 324880 h 583"/>
                <a:gd name="T8" fmla="*/ 0 w 371"/>
                <a:gd name="T9" fmla="*/ 362122 h 583"/>
                <a:gd name="T10" fmla="*/ 5541 w 371"/>
                <a:gd name="T11" fmla="*/ 383516 h 583"/>
                <a:gd name="T12" fmla="*/ 178904 w 371"/>
                <a:gd name="T13" fmla="*/ 297938 h 583"/>
                <a:gd name="T14" fmla="*/ 242232 w 371"/>
                <a:gd name="T15" fmla="*/ 80824 h 583"/>
                <a:gd name="T16" fmla="*/ 242232 w 371"/>
                <a:gd name="T17" fmla="*/ 84786 h 583"/>
                <a:gd name="T18" fmla="*/ 242232 w 371"/>
                <a:gd name="T19" fmla="*/ 96672 h 583"/>
                <a:gd name="T20" fmla="*/ 242232 w 371"/>
                <a:gd name="T21" fmla="*/ 114104 h 583"/>
                <a:gd name="T22" fmla="*/ 243024 w 371"/>
                <a:gd name="T23" fmla="*/ 138668 h 583"/>
                <a:gd name="T24" fmla="*/ 243024 w 371"/>
                <a:gd name="T25" fmla="*/ 165609 h 583"/>
                <a:gd name="T26" fmla="*/ 243816 w 371"/>
                <a:gd name="T27" fmla="*/ 198097 h 583"/>
                <a:gd name="T28" fmla="*/ 244607 w 371"/>
                <a:gd name="T29" fmla="*/ 231378 h 583"/>
                <a:gd name="T30" fmla="*/ 246190 w 371"/>
                <a:gd name="T31" fmla="*/ 266243 h 583"/>
                <a:gd name="T32" fmla="*/ 246982 w 371"/>
                <a:gd name="T33" fmla="*/ 300316 h 583"/>
                <a:gd name="T34" fmla="*/ 247774 w 371"/>
                <a:gd name="T35" fmla="*/ 335973 h 583"/>
                <a:gd name="T36" fmla="*/ 249357 w 371"/>
                <a:gd name="T37" fmla="*/ 367669 h 583"/>
                <a:gd name="T38" fmla="*/ 250940 w 371"/>
                <a:gd name="T39" fmla="*/ 396987 h 583"/>
                <a:gd name="T40" fmla="*/ 253315 w 371"/>
                <a:gd name="T41" fmla="*/ 420759 h 583"/>
                <a:gd name="T42" fmla="*/ 255690 w 371"/>
                <a:gd name="T43" fmla="*/ 440568 h 583"/>
                <a:gd name="T44" fmla="*/ 257273 w 371"/>
                <a:gd name="T45" fmla="*/ 454831 h 583"/>
                <a:gd name="T46" fmla="*/ 259648 w 371"/>
                <a:gd name="T47" fmla="*/ 461963 h 583"/>
                <a:gd name="T48" fmla="*/ 269147 w 371"/>
                <a:gd name="T49" fmla="*/ 460378 h 583"/>
                <a:gd name="T50" fmla="*/ 268356 w 371"/>
                <a:gd name="T51" fmla="*/ 456416 h 583"/>
                <a:gd name="T52" fmla="*/ 268356 w 371"/>
                <a:gd name="T53" fmla="*/ 445323 h 583"/>
                <a:gd name="T54" fmla="*/ 267564 w 371"/>
                <a:gd name="T55" fmla="*/ 429475 h 583"/>
                <a:gd name="T56" fmla="*/ 267564 w 371"/>
                <a:gd name="T57" fmla="*/ 408873 h 583"/>
                <a:gd name="T58" fmla="*/ 267564 w 371"/>
                <a:gd name="T59" fmla="*/ 382724 h 583"/>
                <a:gd name="T60" fmla="*/ 267564 w 371"/>
                <a:gd name="T61" fmla="*/ 354198 h 583"/>
                <a:gd name="T62" fmla="*/ 267564 w 371"/>
                <a:gd name="T63" fmla="*/ 321710 h 583"/>
                <a:gd name="T64" fmla="*/ 269147 w 371"/>
                <a:gd name="T65" fmla="*/ 286053 h 583"/>
                <a:gd name="T66" fmla="*/ 269147 w 371"/>
                <a:gd name="T67" fmla="*/ 248810 h 583"/>
                <a:gd name="T68" fmla="*/ 270730 w 371"/>
                <a:gd name="T69" fmla="*/ 211568 h 583"/>
                <a:gd name="T70" fmla="*/ 273105 w 371"/>
                <a:gd name="T71" fmla="*/ 172741 h 583"/>
                <a:gd name="T72" fmla="*/ 275480 w 371"/>
                <a:gd name="T73" fmla="*/ 134706 h 583"/>
                <a:gd name="T74" fmla="*/ 278646 w 371"/>
                <a:gd name="T75" fmla="*/ 97464 h 583"/>
                <a:gd name="T76" fmla="*/ 282604 w 371"/>
                <a:gd name="T77" fmla="*/ 62599 h 583"/>
                <a:gd name="T78" fmla="*/ 288146 w 371"/>
                <a:gd name="T79" fmla="*/ 30111 h 583"/>
                <a:gd name="T80" fmla="*/ 293687 w 371"/>
                <a:gd name="T81" fmla="*/ 0 h 583"/>
                <a:gd name="T82" fmla="*/ 293687 w 371"/>
                <a:gd name="T83" fmla="*/ 0 h 5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71" h="583">
                  <a:moveTo>
                    <a:pt x="371" y="0"/>
                  </a:moveTo>
                  <a:lnTo>
                    <a:pt x="272" y="61"/>
                  </a:lnTo>
                  <a:lnTo>
                    <a:pt x="158" y="335"/>
                  </a:lnTo>
                  <a:lnTo>
                    <a:pt x="0" y="410"/>
                  </a:lnTo>
                  <a:lnTo>
                    <a:pt x="0" y="457"/>
                  </a:lnTo>
                  <a:lnTo>
                    <a:pt x="7" y="484"/>
                  </a:lnTo>
                  <a:lnTo>
                    <a:pt x="226" y="376"/>
                  </a:lnTo>
                  <a:lnTo>
                    <a:pt x="306" y="102"/>
                  </a:lnTo>
                  <a:lnTo>
                    <a:pt x="306" y="107"/>
                  </a:lnTo>
                  <a:lnTo>
                    <a:pt x="306" y="122"/>
                  </a:lnTo>
                  <a:lnTo>
                    <a:pt x="306" y="144"/>
                  </a:lnTo>
                  <a:lnTo>
                    <a:pt x="307" y="175"/>
                  </a:lnTo>
                  <a:lnTo>
                    <a:pt x="307" y="209"/>
                  </a:lnTo>
                  <a:lnTo>
                    <a:pt x="308" y="250"/>
                  </a:lnTo>
                  <a:lnTo>
                    <a:pt x="309" y="292"/>
                  </a:lnTo>
                  <a:lnTo>
                    <a:pt x="311" y="336"/>
                  </a:lnTo>
                  <a:lnTo>
                    <a:pt x="312" y="379"/>
                  </a:lnTo>
                  <a:lnTo>
                    <a:pt x="313" y="424"/>
                  </a:lnTo>
                  <a:lnTo>
                    <a:pt x="315" y="464"/>
                  </a:lnTo>
                  <a:lnTo>
                    <a:pt x="317" y="501"/>
                  </a:lnTo>
                  <a:lnTo>
                    <a:pt x="320" y="531"/>
                  </a:lnTo>
                  <a:lnTo>
                    <a:pt x="323" y="556"/>
                  </a:lnTo>
                  <a:lnTo>
                    <a:pt x="325" y="574"/>
                  </a:lnTo>
                  <a:lnTo>
                    <a:pt x="328" y="583"/>
                  </a:lnTo>
                  <a:lnTo>
                    <a:pt x="340" y="581"/>
                  </a:lnTo>
                  <a:lnTo>
                    <a:pt x="339" y="576"/>
                  </a:lnTo>
                  <a:lnTo>
                    <a:pt x="339" y="562"/>
                  </a:lnTo>
                  <a:lnTo>
                    <a:pt x="338" y="542"/>
                  </a:lnTo>
                  <a:lnTo>
                    <a:pt x="338" y="516"/>
                  </a:lnTo>
                  <a:lnTo>
                    <a:pt x="338" y="483"/>
                  </a:lnTo>
                  <a:lnTo>
                    <a:pt x="338" y="447"/>
                  </a:lnTo>
                  <a:lnTo>
                    <a:pt x="338" y="406"/>
                  </a:lnTo>
                  <a:lnTo>
                    <a:pt x="340" y="361"/>
                  </a:lnTo>
                  <a:lnTo>
                    <a:pt x="340" y="314"/>
                  </a:lnTo>
                  <a:lnTo>
                    <a:pt x="342" y="267"/>
                  </a:lnTo>
                  <a:lnTo>
                    <a:pt x="345" y="218"/>
                  </a:lnTo>
                  <a:lnTo>
                    <a:pt x="348" y="170"/>
                  </a:lnTo>
                  <a:lnTo>
                    <a:pt x="352" y="123"/>
                  </a:lnTo>
                  <a:lnTo>
                    <a:pt x="357" y="79"/>
                  </a:lnTo>
                  <a:lnTo>
                    <a:pt x="364" y="38"/>
                  </a:lnTo>
                  <a:lnTo>
                    <a:pt x="371" y="0"/>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9" name="Freeform 61">
              <a:extLst>
                <a:ext uri="{FF2B5EF4-FFF2-40B4-BE49-F238E27FC236}">
                  <a16:creationId xmlns:a16="http://schemas.microsoft.com/office/drawing/2014/main" id="{ED430500-6F0F-AF47-9887-B06A69932CDF}"/>
                </a:ext>
              </a:extLst>
            </p:cNvPr>
            <p:cNvSpPr>
              <a:spLocks/>
            </p:cNvSpPr>
            <p:nvPr/>
          </p:nvSpPr>
          <p:spPr bwMode="auto">
            <a:xfrm>
              <a:off x="1536700" y="2654300"/>
              <a:ext cx="160338" cy="254000"/>
            </a:xfrm>
            <a:custGeom>
              <a:avLst/>
              <a:gdLst>
                <a:gd name="T0" fmla="*/ 32544 w 202"/>
                <a:gd name="T1" fmla="*/ 205277 h 318"/>
                <a:gd name="T2" fmla="*/ 0 w 202"/>
                <a:gd name="T3" fmla="*/ 10384 h 318"/>
                <a:gd name="T4" fmla="*/ 23019 w 202"/>
                <a:gd name="T5" fmla="*/ 0 h 318"/>
                <a:gd name="T6" fmla="*/ 130969 w 202"/>
                <a:gd name="T7" fmla="*/ 27157 h 318"/>
                <a:gd name="T8" fmla="*/ 160338 w 202"/>
                <a:gd name="T9" fmla="*/ 191698 h 318"/>
                <a:gd name="T10" fmla="*/ 153194 w 202"/>
                <a:gd name="T11" fmla="*/ 241220 h 318"/>
                <a:gd name="T12" fmla="*/ 113507 w 202"/>
                <a:gd name="T13" fmla="*/ 254000 h 318"/>
                <a:gd name="T14" fmla="*/ 100013 w 202"/>
                <a:gd name="T15" fmla="*/ 248409 h 318"/>
                <a:gd name="T16" fmla="*/ 99219 w 202"/>
                <a:gd name="T17" fmla="*/ 214063 h 318"/>
                <a:gd name="T18" fmla="*/ 44450 w 202"/>
                <a:gd name="T19" fmla="*/ 216459 h 318"/>
                <a:gd name="T20" fmla="*/ 32544 w 202"/>
                <a:gd name="T21" fmla="*/ 205277 h 318"/>
                <a:gd name="T22" fmla="*/ 32544 w 202"/>
                <a:gd name="T23" fmla="*/ 205277 h 3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2" h="318">
                  <a:moveTo>
                    <a:pt x="41" y="257"/>
                  </a:moveTo>
                  <a:lnTo>
                    <a:pt x="0" y="13"/>
                  </a:lnTo>
                  <a:lnTo>
                    <a:pt x="29" y="0"/>
                  </a:lnTo>
                  <a:lnTo>
                    <a:pt x="165" y="34"/>
                  </a:lnTo>
                  <a:lnTo>
                    <a:pt x="202" y="240"/>
                  </a:lnTo>
                  <a:lnTo>
                    <a:pt x="193" y="302"/>
                  </a:lnTo>
                  <a:lnTo>
                    <a:pt x="143" y="318"/>
                  </a:lnTo>
                  <a:lnTo>
                    <a:pt x="126" y="311"/>
                  </a:lnTo>
                  <a:lnTo>
                    <a:pt x="125" y="268"/>
                  </a:lnTo>
                  <a:lnTo>
                    <a:pt x="56" y="271"/>
                  </a:lnTo>
                  <a:lnTo>
                    <a:pt x="41" y="257"/>
                  </a:lnTo>
                  <a:close/>
                </a:path>
              </a:pathLst>
            </a:custGeom>
            <a:solidFill>
              <a:srgbClr val="FFF2CC"/>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0" name="Freeform 62">
              <a:extLst>
                <a:ext uri="{FF2B5EF4-FFF2-40B4-BE49-F238E27FC236}">
                  <a16:creationId xmlns:a16="http://schemas.microsoft.com/office/drawing/2014/main" id="{00CC1A53-1E62-8541-BC2C-CC4FFEA007F7}"/>
                </a:ext>
              </a:extLst>
            </p:cNvPr>
            <p:cNvSpPr>
              <a:spLocks/>
            </p:cNvSpPr>
            <p:nvPr/>
          </p:nvSpPr>
          <p:spPr bwMode="auto">
            <a:xfrm>
              <a:off x="1568450" y="2678113"/>
              <a:ext cx="149225" cy="217487"/>
            </a:xfrm>
            <a:custGeom>
              <a:avLst/>
              <a:gdLst>
                <a:gd name="T0" fmla="*/ 56848 w 189"/>
                <a:gd name="T1" fmla="*/ 16791 h 272"/>
                <a:gd name="T2" fmla="*/ 59216 w 189"/>
                <a:gd name="T3" fmla="*/ 23188 h 272"/>
                <a:gd name="T4" fmla="*/ 61585 w 189"/>
                <a:gd name="T5" fmla="*/ 34382 h 272"/>
                <a:gd name="T6" fmla="*/ 63954 w 189"/>
                <a:gd name="T7" fmla="*/ 49574 h 272"/>
                <a:gd name="T8" fmla="*/ 65533 w 189"/>
                <a:gd name="T9" fmla="*/ 66366 h 272"/>
                <a:gd name="T10" fmla="*/ 63954 w 189"/>
                <a:gd name="T11" fmla="*/ 83956 h 272"/>
                <a:gd name="T12" fmla="*/ 60006 w 189"/>
                <a:gd name="T13" fmla="*/ 100748 h 272"/>
                <a:gd name="T14" fmla="*/ 52110 w 189"/>
                <a:gd name="T15" fmla="*/ 115940 h 272"/>
                <a:gd name="T16" fmla="*/ 46583 w 189"/>
                <a:gd name="T17" fmla="*/ 122336 h 272"/>
                <a:gd name="T18" fmla="*/ 52900 w 189"/>
                <a:gd name="T19" fmla="*/ 124735 h 272"/>
                <a:gd name="T20" fmla="*/ 60006 w 189"/>
                <a:gd name="T21" fmla="*/ 130332 h 272"/>
                <a:gd name="T22" fmla="*/ 63954 w 189"/>
                <a:gd name="T23" fmla="*/ 136729 h 272"/>
                <a:gd name="T24" fmla="*/ 66322 w 189"/>
                <a:gd name="T25" fmla="*/ 146324 h 272"/>
                <a:gd name="T26" fmla="*/ 68691 w 189"/>
                <a:gd name="T27" fmla="*/ 159117 h 272"/>
                <a:gd name="T28" fmla="*/ 67901 w 189"/>
                <a:gd name="T29" fmla="*/ 168712 h 272"/>
                <a:gd name="T30" fmla="*/ 62374 w 189"/>
                <a:gd name="T31" fmla="*/ 172710 h 272"/>
                <a:gd name="T32" fmla="*/ 56058 w 189"/>
                <a:gd name="T33" fmla="*/ 176708 h 272"/>
                <a:gd name="T34" fmla="*/ 47373 w 189"/>
                <a:gd name="T35" fmla="*/ 180706 h 272"/>
                <a:gd name="T36" fmla="*/ 37109 w 189"/>
                <a:gd name="T37" fmla="*/ 183105 h 272"/>
                <a:gd name="T38" fmla="*/ 23687 w 189"/>
                <a:gd name="T39" fmla="*/ 183904 h 272"/>
                <a:gd name="T40" fmla="*/ 7896 w 189"/>
                <a:gd name="T41" fmla="*/ 183105 h 272"/>
                <a:gd name="T42" fmla="*/ 3948 w 189"/>
                <a:gd name="T43" fmla="*/ 199896 h 272"/>
                <a:gd name="T44" fmla="*/ 7896 w 189"/>
                <a:gd name="T45" fmla="*/ 199896 h 272"/>
                <a:gd name="T46" fmla="*/ 15791 w 189"/>
                <a:gd name="T47" fmla="*/ 200696 h 272"/>
                <a:gd name="T48" fmla="*/ 25266 w 189"/>
                <a:gd name="T49" fmla="*/ 201495 h 272"/>
                <a:gd name="T50" fmla="*/ 37898 w 189"/>
                <a:gd name="T51" fmla="*/ 200696 h 272"/>
                <a:gd name="T52" fmla="*/ 52110 w 189"/>
                <a:gd name="T53" fmla="*/ 198297 h 272"/>
                <a:gd name="T54" fmla="*/ 69480 w 189"/>
                <a:gd name="T55" fmla="*/ 194299 h 272"/>
                <a:gd name="T56" fmla="*/ 88430 w 189"/>
                <a:gd name="T57" fmla="*/ 187103 h 272"/>
                <a:gd name="T58" fmla="*/ 99483 w 189"/>
                <a:gd name="T59" fmla="*/ 183105 h 272"/>
                <a:gd name="T60" fmla="*/ 105010 w 189"/>
                <a:gd name="T61" fmla="*/ 188702 h 272"/>
                <a:gd name="T62" fmla="*/ 111327 w 189"/>
                <a:gd name="T63" fmla="*/ 195099 h 272"/>
                <a:gd name="T64" fmla="*/ 114485 w 189"/>
                <a:gd name="T65" fmla="*/ 200696 h 272"/>
                <a:gd name="T66" fmla="*/ 117643 w 189"/>
                <a:gd name="T67" fmla="*/ 207092 h 272"/>
                <a:gd name="T68" fmla="*/ 119222 w 189"/>
                <a:gd name="T69" fmla="*/ 214289 h 272"/>
                <a:gd name="T70" fmla="*/ 149225 w 189"/>
                <a:gd name="T71" fmla="*/ 197497 h 272"/>
                <a:gd name="T72" fmla="*/ 109747 w 189"/>
                <a:gd name="T73" fmla="*/ 0 h 272"/>
                <a:gd name="T74" fmla="*/ 56848 w 189"/>
                <a:gd name="T75" fmla="*/ 15992 h 27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9" h="272">
                  <a:moveTo>
                    <a:pt x="72" y="20"/>
                  </a:moveTo>
                  <a:lnTo>
                    <a:pt x="72" y="21"/>
                  </a:lnTo>
                  <a:lnTo>
                    <a:pt x="74" y="24"/>
                  </a:lnTo>
                  <a:lnTo>
                    <a:pt x="75" y="29"/>
                  </a:lnTo>
                  <a:lnTo>
                    <a:pt x="76" y="36"/>
                  </a:lnTo>
                  <a:lnTo>
                    <a:pt x="78" y="43"/>
                  </a:lnTo>
                  <a:lnTo>
                    <a:pt x="80" y="52"/>
                  </a:lnTo>
                  <a:lnTo>
                    <a:pt x="81" y="62"/>
                  </a:lnTo>
                  <a:lnTo>
                    <a:pt x="83" y="73"/>
                  </a:lnTo>
                  <a:lnTo>
                    <a:pt x="83" y="83"/>
                  </a:lnTo>
                  <a:lnTo>
                    <a:pt x="83" y="94"/>
                  </a:lnTo>
                  <a:lnTo>
                    <a:pt x="81" y="105"/>
                  </a:lnTo>
                  <a:lnTo>
                    <a:pt x="80" y="116"/>
                  </a:lnTo>
                  <a:lnTo>
                    <a:pt x="76" y="126"/>
                  </a:lnTo>
                  <a:lnTo>
                    <a:pt x="72" y="135"/>
                  </a:lnTo>
                  <a:lnTo>
                    <a:pt x="66" y="145"/>
                  </a:lnTo>
                  <a:lnTo>
                    <a:pt x="58" y="153"/>
                  </a:lnTo>
                  <a:lnTo>
                    <a:pt x="59" y="153"/>
                  </a:lnTo>
                  <a:lnTo>
                    <a:pt x="63" y="153"/>
                  </a:lnTo>
                  <a:lnTo>
                    <a:pt x="67" y="156"/>
                  </a:lnTo>
                  <a:lnTo>
                    <a:pt x="74" y="160"/>
                  </a:lnTo>
                  <a:lnTo>
                    <a:pt x="76" y="163"/>
                  </a:lnTo>
                  <a:lnTo>
                    <a:pt x="79" y="166"/>
                  </a:lnTo>
                  <a:lnTo>
                    <a:pt x="81" y="171"/>
                  </a:lnTo>
                  <a:lnTo>
                    <a:pt x="83" y="177"/>
                  </a:lnTo>
                  <a:lnTo>
                    <a:pt x="84" y="183"/>
                  </a:lnTo>
                  <a:lnTo>
                    <a:pt x="86" y="190"/>
                  </a:lnTo>
                  <a:lnTo>
                    <a:pt x="87" y="199"/>
                  </a:lnTo>
                  <a:lnTo>
                    <a:pt x="88" y="210"/>
                  </a:lnTo>
                  <a:lnTo>
                    <a:pt x="86" y="211"/>
                  </a:lnTo>
                  <a:lnTo>
                    <a:pt x="82" y="214"/>
                  </a:lnTo>
                  <a:lnTo>
                    <a:pt x="79" y="216"/>
                  </a:lnTo>
                  <a:lnTo>
                    <a:pt x="75" y="219"/>
                  </a:lnTo>
                  <a:lnTo>
                    <a:pt x="71" y="221"/>
                  </a:lnTo>
                  <a:lnTo>
                    <a:pt x="67" y="224"/>
                  </a:lnTo>
                  <a:lnTo>
                    <a:pt x="60" y="226"/>
                  </a:lnTo>
                  <a:lnTo>
                    <a:pt x="54" y="228"/>
                  </a:lnTo>
                  <a:lnTo>
                    <a:pt x="47" y="229"/>
                  </a:lnTo>
                  <a:lnTo>
                    <a:pt x="39" y="230"/>
                  </a:lnTo>
                  <a:lnTo>
                    <a:pt x="30" y="230"/>
                  </a:lnTo>
                  <a:lnTo>
                    <a:pt x="21" y="230"/>
                  </a:lnTo>
                  <a:lnTo>
                    <a:pt x="10" y="229"/>
                  </a:lnTo>
                  <a:lnTo>
                    <a:pt x="0" y="227"/>
                  </a:lnTo>
                  <a:lnTo>
                    <a:pt x="5" y="250"/>
                  </a:lnTo>
                  <a:lnTo>
                    <a:pt x="7" y="250"/>
                  </a:lnTo>
                  <a:lnTo>
                    <a:pt x="10" y="250"/>
                  </a:lnTo>
                  <a:lnTo>
                    <a:pt x="15" y="251"/>
                  </a:lnTo>
                  <a:lnTo>
                    <a:pt x="20" y="251"/>
                  </a:lnTo>
                  <a:lnTo>
                    <a:pt x="25" y="252"/>
                  </a:lnTo>
                  <a:lnTo>
                    <a:pt x="32" y="252"/>
                  </a:lnTo>
                  <a:lnTo>
                    <a:pt x="40" y="252"/>
                  </a:lnTo>
                  <a:lnTo>
                    <a:pt x="48" y="251"/>
                  </a:lnTo>
                  <a:lnTo>
                    <a:pt x="56" y="250"/>
                  </a:lnTo>
                  <a:lnTo>
                    <a:pt x="66" y="248"/>
                  </a:lnTo>
                  <a:lnTo>
                    <a:pt x="77" y="246"/>
                  </a:lnTo>
                  <a:lnTo>
                    <a:pt x="88" y="243"/>
                  </a:lnTo>
                  <a:lnTo>
                    <a:pt x="100" y="239"/>
                  </a:lnTo>
                  <a:lnTo>
                    <a:pt x="112" y="234"/>
                  </a:lnTo>
                  <a:lnTo>
                    <a:pt x="125" y="229"/>
                  </a:lnTo>
                  <a:lnTo>
                    <a:pt x="126" y="229"/>
                  </a:lnTo>
                  <a:lnTo>
                    <a:pt x="129" y="232"/>
                  </a:lnTo>
                  <a:lnTo>
                    <a:pt x="133" y="236"/>
                  </a:lnTo>
                  <a:lnTo>
                    <a:pt x="138" y="242"/>
                  </a:lnTo>
                  <a:lnTo>
                    <a:pt x="141" y="244"/>
                  </a:lnTo>
                  <a:lnTo>
                    <a:pt x="143" y="248"/>
                  </a:lnTo>
                  <a:lnTo>
                    <a:pt x="145" y="251"/>
                  </a:lnTo>
                  <a:lnTo>
                    <a:pt x="147" y="255"/>
                  </a:lnTo>
                  <a:lnTo>
                    <a:pt x="149" y="259"/>
                  </a:lnTo>
                  <a:lnTo>
                    <a:pt x="150" y="264"/>
                  </a:lnTo>
                  <a:lnTo>
                    <a:pt x="151" y="268"/>
                  </a:lnTo>
                  <a:lnTo>
                    <a:pt x="152" y="272"/>
                  </a:lnTo>
                  <a:lnTo>
                    <a:pt x="189" y="247"/>
                  </a:lnTo>
                  <a:lnTo>
                    <a:pt x="169" y="200"/>
                  </a:lnTo>
                  <a:lnTo>
                    <a:pt x="139" y="0"/>
                  </a:lnTo>
                  <a:lnTo>
                    <a:pt x="72" y="20"/>
                  </a:lnTo>
                  <a:close/>
                </a:path>
              </a:pathLst>
            </a:custGeom>
            <a:solidFill>
              <a:srgbClr val="FFCC8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1" name="Freeform 63">
              <a:extLst>
                <a:ext uri="{FF2B5EF4-FFF2-40B4-BE49-F238E27FC236}">
                  <a16:creationId xmlns:a16="http://schemas.microsoft.com/office/drawing/2014/main" id="{DD15BD72-0B15-AF4F-AB52-55500481EB72}"/>
                </a:ext>
              </a:extLst>
            </p:cNvPr>
            <p:cNvSpPr>
              <a:spLocks/>
            </p:cNvSpPr>
            <p:nvPr/>
          </p:nvSpPr>
          <p:spPr bwMode="auto">
            <a:xfrm>
              <a:off x="1498600" y="2605088"/>
              <a:ext cx="301625" cy="241300"/>
            </a:xfrm>
            <a:custGeom>
              <a:avLst/>
              <a:gdLst>
                <a:gd name="T0" fmla="*/ 58738 w 380"/>
                <a:gd name="T1" fmla="*/ 84376 h 306"/>
                <a:gd name="T2" fmla="*/ 55563 w 380"/>
                <a:gd name="T3" fmla="*/ 82799 h 306"/>
                <a:gd name="T4" fmla="*/ 50006 w 380"/>
                <a:gd name="T5" fmla="*/ 80433 h 306"/>
                <a:gd name="T6" fmla="*/ 40481 w 380"/>
                <a:gd name="T7" fmla="*/ 74913 h 306"/>
                <a:gd name="T8" fmla="*/ 30956 w 380"/>
                <a:gd name="T9" fmla="*/ 68605 h 306"/>
                <a:gd name="T10" fmla="*/ 19844 w 380"/>
                <a:gd name="T11" fmla="*/ 58354 h 306"/>
                <a:gd name="T12" fmla="*/ 11113 w 380"/>
                <a:gd name="T13" fmla="*/ 47314 h 306"/>
                <a:gd name="T14" fmla="*/ 3175 w 380"/>
                <a:gd name="T15" fmla="*/ 31542 h 306"/>
                <a:gd name="T16" fmla="*/ 0 w 380"/>
                <a:gd name="T17" fmla="*/ 14983 h 306"/>
                <a:gd name="T18" fmla="*/ 7938 w 380"/>
                <a:gd name="T19" fmla="*/ 11828 h 306"/>
                <a:gd name="T20" fmla="*/ 31750 w 380"/>
                <a:gd name="T21" fmla="*/ 6308 h 306"/>
                <a:gd name="T22" fmla="*/ 66675 w 380"/>
                <a:gd name="T23" fmla="*/ 1577 h 306"/>
                <a:gd name="T24" fmla="*/ 110331 w 380"/>
                <a:gd name="T25" fmla="*/ 0 h 306"/>
                <a:gd name="T26" fmla="*/ 157163 w 380"/>
                <a:gd name="T27" fmla="*/ 5520 h 306"/>
                <a:gd name="T28" fmla="*/ 205581 w 380"/>
                <a:gd name="T29" fmla="*/ 21291 h 306"/>
                <a:gd name="T30" fmla="*/ 251619 w 380"/>
                <a:gd name="T31" fmla="*/ 52045 h 306"/>
                <a:gd name="T32" fmla="*/ 291306 w 380"/>
                <a:gd name="T33" fmla="*/ 99359 h 306"/>
                <a:gd name="T34" fmla="*/ 292894 w 380"/>
                <a:gd name="T35" fmla="*/ 104090 h 306"/>
                <a:gd name="T36" fmla="*/ 296863 w 380"/>
                <a:gd name="T37" fmla="*/ 117496 h 306"/>
                <a:gd name="T38" fmla="*/ 300831 w 380"/>
                <a:gd name="T39" fmla="*/ 137210 h 306"/>
                <a:gd name="T40" fmla="*/ 301625 w 380"/>
                <a:gd name="T41" fmla="*/ 160867 h 306"/>
                <a:gd name="T42" fmla="*/ 296863 w 380"/>
                <a:gd name="T43" fmla="*/ 185312 h 306"/>
                <a:gd name="T44" fmla="*/ 283369 w 380"/>
                <a:gd name="T45" fmla="*/ 208180 h 306"/>
                <a:gd name="T46" fmla="*/ 259556 w 380"/>
                <a:gd name="T47" fmla="*/ 227106 h 306"/>
                <a:gd name="T48" fmla="*/ 223044 w 380"/>
                <a:gd name="T49" fmla="*/ 239723 h 306"/>
                <a:gd name="T50" fmla="*/ 219869 w 380"/>
                <a:gd name="T51" fmla="*/ 239723 h 306"/>
                <a:gd name="T52" fmla="*/ 211931 w 380"/>
                <a:gd name="T53" fmla="*/ 240511 h 306"/>
                <a:gd name="T54" fmla="*/ 201613 w 380"/>
                <a:gd name="T55" fmla="*/ 241300 h 306"/>
                <a:gd name="T56" fmla="*/ 188119 w 380"/>
                <a:gd name="T57" fmla="*/ 240511 h 306"/>
                <a:gd name="T58" fmla="*/ 173038 w 380"/>
                <a:gd name="T59" fmla="*/ 238934 h 306"/>
                <a:gd name="T60" fmla="*/ 157163 w 380"/>
                <a:gd name="T61" fmla="*/ 234203 h 306"/>
                <a:gd name="T62" fmla="*/ 142081 w 380"/>
                <a:gd name="T63" fmla="*/ 227106 h 306"/>
                <a:gd name="T64" fmla="*/ 128588 w 380"/>
                <a:gd name="T65" fmla="*/ 216066 h 306"/>
                <a:gd name="T66" fmla="*/ 129381 w 380"/>
                <a:gd name="T67" fmla="*/ 213700 h 306"/>
                <a:gd name="T68" fmla="*/ 134144 w 380"/>
                <a:gd name="T69" fmla="*/ 207392 h 306"/>
                <a:gd name="T70" fmla="*/ 141288 w 380"/>
                <a:gd name="T71" fmla="*/ 197141 h 306"/>
                <a:gd name="T72" fmla="*/ 149225 w 380"/>
                <a:gd name="T73" fmla="*/ 182946 h 306"/>
                <a:gd name="T74" fmla="*/ 157163 w 380"/>
                <a:gd name="T75" fmla="*/ 165598 h 306"/>
                <a:gd name="T76" fmla="*/ 165100 w 380"/>
                <a:gd name="T77" fmla="*/ 144307 h 306"/>
                <a:gd name="T78" fmla="*/ 169863 w 380"/>
                <a:gd name="T79" fmla="*/ 118284 h 306"/>
                <a:gd name="T80" fmla="*/ 173038 w 380"/>
                <a:gd name="T81" fmla="*/ 89896 h 306"/>
                <a:gd name="T82" fmla="*/ 169863 w 380"/>
                <a:gd name="T83" fmla="*/ 90685 h 306"/>
                <a:gd name="T84" fmla="*/ 161925 w 380"/>
                <a:gd name="T85" fmla="*/ 91473 h 306"/>
                <a:gd name="T86" fmla="*/ 148431 w 380"/>
                <a:gd name="T87" fmla="*/ 92262 h 306"/>
                <a:gd name="T88" fmla="*/ 132556 w 380"/>
                <a:gd name="T89" fmla="*/ 92262 h 306"/>
                <a:gd name="T90" fmla="*/ 113506 w 380"/>
                <a:gd name="T91" fmla="*/ 89896 h 306"/>
                <a:gd name="T92" fmla="*/ 93663 w 380"/>
                <a:gd name="T93" fmla="*/ 84376 h 306"/>
                <a:gd name="T94" fmla="*/ 73025 w 380"/>
                <a:gd name="T95" fmla="*/ 74913 h 306"/>
                <a:gd name="T96" fmla="*/ 55563 w 380"/>
                <a:gd name="T97" fmla="*/ 60719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0" h="306">
                  <a:moveTo>
                    <a:pt x="70" y="77"/>
                  </a:moveTo>
                  <a:lnTo>
                    <a:pt x="74" y="107"/>
                  </a:lnTo>
                  <a:lnTo>
                    <a:pt x="72" y="106"/>
                  </a:lnTo>
                  <a:lnTo>
                    <a:pt x="70" y="105"/>
                  </a:lnTo>
                  <a:lnTo>
                    <a:pt x="67" y="103"/>
                  </a:lnTo>
                  <a:lnTo>
                    <a:pt x="63" y="102"/>
                  </a:lnTo>
                  <a:lnTo>
                    <a:pt x="57" y="98"/>
                  </a:lnTo>
                  <a:lnTo>
                    <a:pt x="51" y="95"/>
                  </a:lnTo>
                  <a:lnTo>
                    <a:pt x="45" y="91"/>
                  </a:lnTo>
                  <a:lnTo>
                    <a:pt x="39" y="87"/>
                  </a:lnTo>
                  <a:lnTo>
                    <a:pt x="32" y="81"/>
                  </a:lnTo>
                  <a:lnTo>
                    <a:pt x="25" y="74"/>
                  </a:lnTo>
                  <a:lnTo>
                    <a:pt x="19" y="67"/>
                  </a:lnTo>
                  <a:lnTo>
                    <a:pt x="14" y="60"/>
                  </a:lnTo>
                  <a:lnTo>
                    <a:pt x="8" y="49"/>
                  </a:lnTo>
                  <a:lnTo>
                    <a:pt x="4" y="40"/>
                  </a:lnTo>
                  <a:lnTo>
                    <a:pt x="1" y="30"/>
                  </a:lnTo>
                  <a:lnTo>
                    <a:pt x="0" y="19"/>
                  </a:lnTo>
                  <a:lnTo>
                    <a:pt x="2" y="18"/>
                  </a:lnTo>
                  <a:lnTo>
                    <a:pt x="10" y="15"/>
                  </a:lnTo>
                  <a:lnTo>
                    <a:pt x="23" y="12"/>
                  </a:lnTo>
                  <a:lnTo>
                    <a:pt x="40" y="8"/>
                  </a:lnTo>
                  <a:lnTo>
                    <a:pt x="60" y="4"/>
                  </a:lnTo>
                  <a:lnTo>
                    <a:pt x="84" y="2"/>
                  </a:lnTo>
                  <a:lnTo>
                    <a:pt x="110" y="0"/>
                  </a:lnTo>
                  <a:lnTo>
                    <a:pt x="139" y="0"/>
                  </a:lnTo>
                  <a:lnTo>
                    <a:pt x="167" y="2"/>
                  </a:lnTo>
                  <a:lnTo>
                    <a:pt x="198" y="7"/>
                  </a:lnTo>
                  <a:lnTo>
                    <a:pt x="228" y="15"/>
                  </a:lnTo>
                  <a:lnTo>
                    <a:pt x="259" y="27"/>
                  </a:lnTo>
                  <a:lnTo>
                    <a:pt x="289" y="43"/>
                  </a:lnTo>
                  <a:lnTo>
                    <a:pt x="317" y="66"/>
                  </a:lnTo>
                  <a:lnTo>
                    <a:pt x="343" y="93"/>
                  </a:lnTo>
                  <a:lnTo>
                    <a:pt x="367" y="126"/>
                  </a:lnTo>
                  <a:lnTo>
                    <a:pt x="367" y="127"/>
                  </a:lnTo>
                  <a:lnTo>
                    <a:pt x="369" y="132"/>
                  </a:lnTo>
                  <a:lnTo>
                    <a:pt x="371" y="139"/>
                  </a:lnTo>
                  <a:lnTo>
                    <a:pt x="374" y="149"/>
                  </a:lnTo>
                  <a:lnTo>
                    <a:pt x="376" y="160"/>
                  </a:lnTo>
                  <a:lnTo>
                    <a:pt x="379" y="174"/>
                  </a:lnTo>
                  <a:lnTo>
                    <a:pt x="380" y="188"/>
                  </a:lnTo>
                  <a:lnTo>
                    <a:pt x="380" y="204"/>
                  </a:lnTo>
                  <a:lnTo>
                    <a:pt x="378" y="219"/>
                  </a:lnTo>
                  <a:lnTo>
                    <a:pt x="374" y="235"/>
                  </a:lnTo>
                  <a:lnTo>
                    <a:pt x="366" y="250"/>
                  </a:lnTo>
                  <a:lnTo>
                    <a:pt x="357" y="264"/>
                  </a:lnTo>
                  <a:lnTo>
                    <a:pt x="344" y="276"/>
                  </a:lnTo>
                  <a:lnTo>
                    <a:pt x="327" y="288"/>
                  </a:lnTo>
                  <a:lnTo>
                    <a:pt x="306" y="297"/>
                  </a:lnTo>
                  <a:lnTo>
                    <a:pt x="281" y="304"/>
                  </a:lnTo>
                  <a:lnTo>
                    <a:pt x="280" y="304"/>
                  </a:lnTo>
                  <a:lnTo>
                    <a:pt x="277" y="304"/>
                  </a:lnTo>
                  <a:lnTo>
                    <a:pt x="272" y="304"/>
                  </a:lnTo>
                  <a:lnTo>
                    <a:pt x="267" y="305"/>
                  </a:lnTo>
                  <a:lnTo>
                    <a:pt x="261" y="305"/>
                  </a:lnTo>
                  <a:lnTo>
                    <a:pt x="254" y="306"/>
                  </a:lnTo>
                  <a:lnTo>
                    <a:pt x="245" y="305"/>
                  </a:lnTo>
                  <a:lnTo>
                    <a:pt x="237" y="305"/>
                  </a:lnTo>
                  <a:lnTo>
                    <a:pt x="227" y="304"/>
                  </a:lnTo>
                  <a:lnTo>
                    <a:pt x="218" y="303"/>
                  </a:lnTo>
                  <a:lnTo>
                    <a:pt x="208" y="300"/>
                  </a:lnTo>
                  <a:lnTo>
                    <a:pt x="198" y="297"/>
                  </a:lnTo>
                  <a:lnTo>
                    <a:pt x="188" y="292"/>
                  </a:lnTo>
                  <a:lnTo>
                    <a:pt x="179" y="288"/>
                  </a:lnTo>
                  <a:lnTo>
                    <a:pt x="169" y="281"/>
                  </a:lnTo>
                  <a:lnTo>
                    <a:pt x="162" y="274"/>
                  </a:lnTo>
                  <a:lnTo>
                    <a:pt x="162" y="272"/>
                  </a:lnTo>
                  <a:lnTo>
                    <a:pt x="163" y="271"/>
                  </a:lnTo>
                  <a:lnTo>
                    <a:pt x="166" y="267"/>
                  </a:lnTo>
                  <a:lnTo>
                    <a:pt x="169" y="263"/>
                  </a:lnTo>
                  <a:lnTo>
                    <a:pt x="173" y="257"/>
                  </a:lnTo>
                  <a:lnTo>
                    <a:pt x="178" y="250"/>
                  </a:lnTo>
                  <a:lnTo>
                    <a:pt x="183" y="242"/>
                  </a:lnTo>
                  <a:lnTo>
                    <a:pt x="188" y="232"/>
                  </a:lnTo>
                  <a:lnTo>
                    <a:pt x="193" y="221"/>
                  </a:lnTo>
                  <a:lnTo>
                    <a:pt x="198" y="210"/>
                  </a:lnTo>
                  <a:lnTo>
                    <a:pt x="202" y="196"/>
                  </a:lnTo>
                  <a:lnTo>
                    <a:pt x="208" y="183"/>
                  </a:lnTo>
                  <a:lnTo>
                    <a:pt x="211" y="167"/>
                  </a:lnTo>
                  <a:lnTo>
                    <a:pt x="214" y="150"/>
                  </a:lnTo>
                  <a:lnTo>
                    <a:pt x="217" y="132"/>
                  </a:lnTo>
                  <a:lnTo>
                    <a:pt x="218" y="114"/>
                  </a:lnTo>
                  <a:lnTo>
                    <a:pt x="217" y="114"/>
                  </a:lnTo>
                  <a:lnTo>
                    <a:pt x="214" y="115"/>
                  </a:lnTo>
                  <a:lnTo>
                    <a:pt x="209" y="115"/>
                  </a:lnTo>
                  <a:lnTo>
                    <a:pt x="204" y="116"/>
                  </a:lnTo>
                  <a:lnTo>
                    <a:pt x="195" y="116"/>
                  </a:lnTo>
                  <a:lnTo>
                    <a:pt x="187" y="117"/>
                  </a:lnTo>
                  <a:lnTo>
                    <a:pt x="177" y="117"/>
                  </a:lnTo>
                  <a:lnTo>
                    <a:pt x="167" y="117"/>
                  </a:lnTo>
                  <a:lnTo>
                    <a:pt x="155" y="115"/>
                  </a:lnTo>
                  <a:lnTo>
                    <a:pt x="143" y="114"/>
                  </a:lnTo>
                  <a:lnTo>
                    <a:pt x="130" y="110"/>
                  </a:lnTo>
                  <a:lnTo>
                    <a:pt x="118" y="107"/>
                  </a:lnTo>
                  <a:lnTo>
                    <a:pt x="106" y="101"/>
                  </a:lnTo>
                  <a:lnTo>
                    <a:pt x="92" y="95"/>
                  </a:lnTo>
                  <a:lnTo>
                    <a:pt x="80" y="86"/>
                  </a:lnTo>
                  <a:lnTo>
                    <a:pt x="70" y="77"/>
                  </a:lnTo>
                  <a:close/>
                </a:path>
              </a:pathLst>
            </a:cu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2" name="Freeform 64">
              <a:extLst>
                <a:ext uri="{FF2B5EF4-FFF2-40B4-BE49-F238E27FC236}">
                  <a16:creationId xmlns:a16="http://schemas.microsoft.com/office/drawing/2014/main" id="{90763894-5B7D-B24D-A8E6-0B3C2F8D680B}"/>
                </a:ext>
              </a:extLst>
            </p:cNvPr>
            <p:cNvSpPr>
              <a:spLocks/>
            </p:cNvSpPr>
            <p:nvPr/>
          </p:nvSpPr>
          <p:spPr bwMode="auto">
            <a:xfrm>
              <a:off x="1504950" y="2622550"/>
              <a:ext cx="44450" cy="55563"/>
            </a:xfrm>
            <a:custGeom>
              <a:avLst/>
              <a:gdLst>
                <a:gd name="T0" fmla="*/ 0 w 56"/>
                <a:gd name="T1" fmla="*/ 0 h 71"/>
                <a:gd name="T2" fmla="*/ 0 w 56"/>
                <a:gd name="T3" fmla="*/ 1565 h 71"/>
                <a:gd name="T4" fmla="*/ 0 w 56"/>
                <a:gd name="T5" fmla="*/ 3130 h 71"/>
                <a:gd name="T6" fmla="*/ 794 w 56"/>
                <a:gd name="T7" fmla="*/ 6261 h 71"/>
                <a:gd name="T8" fmla="*/ 1588 w 56"/>
                <a:gd name="T9" fmla="*/ 9391 h 71"/>
                <a:gd name="T10" fmla="*/ 2381 w 56"/>
                <a:gd name="T11" fmla="*/ 13304 h 71"/>
                <a:gd name="T12" fmla="*/ 3969 w 56"/>
                <a:gd name="T13" fmla="*/ 17217 h 71"/>
                <a:gd name="T14" fmla="*/ 6350 w 56"/>
                <a:gd name="T15" fmla="*/ 21912 h 71"/>
                <a:gd name="T16" fmla="*/ 7938 w 56"/>
                <a:gd name="T17" fmla="*/ 25825 h 71"/>
                <a:gd name="T18" fmla="*/ 11113 w 56"/>
                <a:gd name="T19" fmla="*/ 31303 h 71"/>
                <a:gd name="T20" fmla="*/ 15081 w 56"/>
                <a:gd name="T21" fmla="*/ 35216 h 71"/>
                <a:gd name="T22" fmla="*/ 19844 w 56"/>
                <a:gd name="T23" fmla="*/ 39911 h 71"/>
                <a:gd name="T24" fmla="*/ 23813 w 56"/>
                <a:gd name="T25" fmla="*/ 43824 h 71"/>
                <a:gd name="T26" fmla="*/ 30163 w 56"/>
                <a:gd name="T27" fmla="*/ 48520 h 71"/>
                <a:gd name="T28" fmla="*/ 36513 w 56"/>
                <a:gd name="T29" fmla="*/ 52433 h 71"/>
                <a:gd name="T30" fmla="*/ 44450 w 56"/>
                <a:gd name="T31" fmla="*/ 55563 h 71"/>
                <a:gd name="T32" fmla="*/ 40481 w 56"/>
                <a:gd name="T33" fmla="*/ 23477 h 71"/>
                <a:gd name="T34" fmla="*/ 36513 w 56"/>
                <a:gd name="T35" fmla="*/ 42259 h 71"/>
                <a:gd name="T36" fmla="*/ 23813 w 56"/>
                <a:gd name="T37" fmla="*/ 22695 h 71"/>
                <a:gd name="T38" fmla="*/ 18256 w 56"/>
                <a:gd name="T39" fmla="*/ 31303 h 71"/>
                <a:gd name="T40" fmla="*/ 0 w 56"/>
                <a:gd name="T41" fmla="*/ 0 h 71"/>
                <a:gd name="T42" fmla="*/ 0 w 56"/>
                <a:gd name="T43" fmla="*/ 0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71">
                  <a:moveTo>
                    <a:pt x="0" y="0"/>
                  </a:moveTo>
                  <a:lnTo>
                    <a:pt x="0" y="2"/>
                  </a:lnTo>
                  <a:lnTo>
                    <a:pt x="0" y="4"/>
                  </a:lnTo>
                  <a:lnTo>
                    <a:pt x="1" y="8"/>
                  </a:lnTo>
                  <a:lnTo>
                    <a:pt x="2" y="12"/>
                  </a:lnTo>
                  <a:lnTo>
                    <a:pt x="3" y="17"/>
                  </a:lnTo>
                  <a:lnTo>
                    <a:pt x="5" y="22"/>
                  </a:lnTo>
                  <a:lnTo>
                    <a:pt x="8" y="28"/>
                  </a:lnTo>
                  <a:lnTo>
                    <a:pt x="10" y="33"/>
                  </a:lnTo>
                  <a:lnTo>
                    <a:pt x="14" y="40"/>
                  </a:lnTo>
                  <a:lnTo>
                    <a:pt x="19" y="45"/>
                  </a:lnTo>
                  <a:lnTo>
                    <a:pt x="25" y="51"/>
                  </a:lnTo>
                  <a:lnTo>
                    <a:pt x="30" y="56"/>
                  </a:lnTo>
                  <a:lnTo>
                    <a:pt x="38" y="62"/>
                  </a:lnTo>
                  <a:lnTo>
                    <a:pt x="46" y="67"/>
                  </a:lnTo>
                  <a:lnTo>
                    <a:pt x="56" y="71"/>
                  </a:lnTo>
                  <a:lnTo>
                    <a:pt x="51" y="30"/>
                  </a:lnTo>
                  <a:lnTo>
                    <a:pt x="46" y="54"/>
                  </a:lnTo>
                  <a:lnTo>
                    <a:pt x="30" y="29"/>
                  </a:lnTo>
                  <a:lnTo>
                    <a:pt x="23" y="40"/>
                  </a:lnTo>
                  <a:lnTo>
                    <a:pt x="0" y="0"/>
                  </a:lnTo>
                  <a:close/>
                </a:path>
              </a:pathLst>
            </a:custGeom>
            <a:solidFill>
              <a:srgbClr val="FFE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3" name="Freeform 65">
              <a:extLst>
                <a:ext uri="{FF2B5EF4-FFF2-40B4-BE49-F238E27FC236}">
                  <a16:creationId xmlns:a16="http://schemas.microsoft.com/office/drawing/2014/main" id="{2483F05C-C048-7645-9E19-7E2B975D4D30}"/>
                </a:ext>
              </a:extLst>
            </p:cNvPr>
            <p:cNvSpPr>
              <a:spLocks/>
            </p:cNvSpPr>
            <p:nvPr/>
          </p:nvSpPr>
          <p:spPr bwMode="auto">
            <a:xfrm>
              <a:off x="1641475" y="2697163"/>
              <a:ext cx="141288" cy="142875"/>
            </a:xfrm>
            <a:custGeom>
              <a:avLst/>
              <a:gdLst>
                <a:gd name="T0" fmla="*/ 38677 w 179"/>
                <a:gd name="T1" fmla="*/ 0 h 179"/>
                <a:gd name="T2" fmla="*/ 37887 w 179"/>
                <a:gd name="T3" fmla="*/ 798 h 179"/>
                <a:gd name="T4" fmla="*/ 37887 w 179"/>
                <a:gd name="T5" fmla="*/ 3991 h 179"/>
                <a:gd name="T6" fmla="*/ 37098 w 179"/>
                <a:gd name="T7" fmla="*/ 7982 h 179"/>
                <a:gd name="T8" fmla="*/ 36309 w 179"/>
                <a:gd name="T9" fmla="*/ 14367 h 179"/>
                <a:gd name="T10" fmla="*/ 35519 w 179"/>
                <a:gd name="T11" fmla="*/ 21551 h 179"/>
                <a:gd name="T12" fmla="*/ 33941 w 179"/>
                <a:gd name="T13" fmla="*/ 30331 h 179"/>
                <a:gd name="T14" fmla="*/ 32362 w 179"/>
                <a:gd name="T15" fmla="*/ 39111 h 179"/>
                <a:gd name="T16" fmla="*/ 30783 w 179"/>
                <a:gd name="T17" fmla="*/ 49487 h 179"/>
                <a:gd name="T18" fmla="*/ 28415 w 179"/>
                <a:gd name="T19" fmla="*/ 59066 h 179"/>
                <a:gd name="T20" fmla="*/ 25258 w 179"/>
                <a:gd name="T21" fmla="*/ 69442 h 179"/>
                <a:gd name="T22" fmla="*/ 22101 w 179"/>
                <a:gd name="T23" fmla="*/ 79020 h 179"/>
                <a:gd name="T24" fmla="*/ 18944 w 179"/>
                <a:gd name="T25" fmla="*/ 89397 h 179"/>
                <a:gd name="T26" fmla="*/ 14208 w 179"/>
                <a:gd name="T27" fmla="*/ 98975 h 179"/>
                <a:gd name="T28" fmla="*/ 10261 w 179"/>
                <a:gd name="T29" fmla="*/ 107755 h 179"/>
                <a:gd name="T30" fmla="*/ 5525 w 179"/>
                <a:gd name="T31" fmla="*/ 114939 h 179"/>
                <a:gd name="T32" fmla="*/ 0 w 179"/>
                <a:gd name="T33" fmla="*/ 122122 h 179"/>
                <a:gd name="T34" fmla="*/ 789 w 179"/>
                <a:gd name="T35" fmla="*/ 122122 h 179"/>
                <a:gd name="T36" fmla="*/ 3157 w 179"/>
                <a:gd name="T37" fmla="*/ 124517 h 179"/>
                <a:gd name="T38" fmla="*/ 7893 w 179"/>
                <a:gd name="T39" fmla="*/ 126113 h 179"/>
                <a:gd name="T40" fmla="*/ 13418 w 179"/>
                <a:gd name="T41" fmla="*/ 129306 h 179"/>
                <a:gd name="T42" fmla="*/ 20522 w 179"/>
                <a:gd name="T43" fmla="*/ 132499 h 179"/>
                <a:gd name="T44" fmla="*/ 28415 w 179"/>
                <a:gd name="T45" fmla="*/ 136490 h 179"/>
                <a:gd name="T46" fmla="*/ 37098 w 179"/>
                <a:gd name="T47" fmla="*/ 138884 h 179"/>
                <a:gd name="T48" fmla="*/ 48148 w 179"/>
                <a:gd name="T49" fmla="*/ 142077 h 179"/>
                <a:gd name="T50" fmla="*/ 58410 w 179"/>
                <a:gd name="T51" fmla="*/ 142875 h 179"/>
                <a:gd name="T52" fmla="*/ 69460 w 179"/>
                <a:gd name="T53" fmla="*/ 142875 h 179"/>
                <a:gd name="T54" fmla="*/ 82089 w 179"/>
                <a:gd name="T55" fmla="*/ 141279 h 179"/>
                <a:gd name="T56" fmla="*/ 93929 w 179"/>
                <a:gd name="T57" fmla="*/ 138086 h 179"/>
                <a:gd name="T58" fmla="*/ 105769 w 179"/>
                <a:gd name="T59" fmla="*/ 132499 h 179"/>
                <a:gd name="T60" fmla="*/ 117608 w 179"/>
                <a:gd name="T61" fmla="*/ 124517 h 179"/>
                <a:gd name="T62" fmla="*/ 129448 w 179"/>
                <a:gd name="T63" fmla="*/ 113342 h 179"/>
                <a:gd name="T64" fmla="*/ 141288 w 179"/>
                <a:gd name="T65" fmla="*/ 100571 h 179"/>
                <a:gd name="T66" fmla="*/ 97875 w 179"/>
                <a:gd name="T67" fmla="*/ 122122 h 179"/>
                <a:gd name="T68" fmla="*/ 95508 w 179"/>
                <a:gd name="T69" fmla="*/ 91791 h 179"/>
                <a:gd name="T70" fmla="*/ 58410 w 179"/>
                <a:gd name="T71" fmla="*/ 122920 h 179"/>
                <a:gd name="T72" fmla="*/ 54463 w 179"/>
                <a:gd name="T73" fmla="*/ 95782 h 179"/>
                <a:gd name="T74" fmla="*/ 28415 w 179"/>
                <a:gd name="T75" fmla="*/ 117333 h 179"/>
                <a:gd name="T76" fmla="*/ 28415 w 179"/>
                <a:gd name="T77" fmla="*/ 116535 h 179"/>
                <a:gd name="T78" fmla="*/ 28415 w 179"/>
                <a:gd name="T79" fmla="*/ 114939 h 179"/>
                <a:gd name="T80" fmla="*/ 29205 w 179"/>
                <a:gd name="T81" fmla="*/ 111746 h 179"/>
                <a:gd name="T82" fmla="*/ 30783 w 179"/>
                <a:gd name="T83" fmla="*/ 107755 h 179"/>
                <a:gd name="T84" fmla="*/ 32362 w 179"/>
                <a:gd name="T85" fmla="*/ 102168 h 179"/>
                <a:gd name="T86" fmla="*/ 33151 w 179"/>
                <a:gd name="T87" fmla="*/ 95782 h 179"/>
                <a:gd name="T88" fmla="*/ 35519 w 179"/>
                <a:gd name="T89" fmla="*/ 87800 h 179"/>
                <a:gd name="T90" fmla="*/ 37098 w 179"/>
                <a:gd name="T91" fmla="*/ 80617 h 179"/>
                <a:gd name="T92" fmla="*/ 37887 w 179"/>
                <a:gd name="T93" fmla="*/ 71837 h 179"/>
                <a:gd name="T94" fmla="*/ 39466 w 179"/>
                <a:gd name="T95" fmla="*/ 63057 h 179"/>
                <a:gd name="T96" fmla="*/ 39466 w 179"/>
                <a:gd name="T97" fmla="*/ 52680 h 179"/>
                <a:gd name="T98" fmla="*/ 40255 w 179"/>
                <a:gd name="T99" fmla="*/ 43102 h 179"/>
                <a:gd name="T100" fmla="*/ 40255 w 179"/>
                <a:gd name="T101" fmla="*/ 31927 h 179"/>
                <a:gd name="T102" fmla="*/ 40255 w 179"/>
                <a:gd name="T103" fmla="*/ 21551 h 179"/>
                <a:gd name="T104" fmla="*/ 39466 w 179"/>
                <a:gd name="T105" fmla="*/ 10376 h 179"/>
                <a:gd name="T106" fmla="*/ 38677 w 179"/>
                <a:gd name="T107" fmla="*/ 0 h 179"/>
                <a:gd name="T108" fmla="*/ 38677 w 179"/>
                <a:gd name="T109" fmla="*/ 0 h 1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79" h="179">
                  <a:moveTo>
                    <a:pt x="49" y="0"/>
                  </a:moveTo>
                  <a:lnTo>
                    <a:pt x="48" y="1"/>
                  </a:lnTo>
                  <a:lnTo>
                    <a:pt x="48" y="5"/>
                  </a:lnTo>
                  <a:lnTo>
                    <a:pt x="47" y="10"/>
                  </a:lnTo>
                  <a:lnTo>
                    <a:pt x="46" y="18"/>
                  </a:lnTo>
                  <a:lnTo>
                    <a:pt x="45" y="27"/>
                  </a:lnTo>
                  <a:lnTo>
                    <a:pt x="43" y="38"/>
                  </a:lnTo>
                  <a:lnTo>
                    <a:pt x="41" y="49"/>
                  </a:lnTo>
                  <a:lnTo>
                    <a:pt x="39" y="62"/>
                  </a:lnTo>
                  <a:lnTo>
                    <a:pt x="36" y="74"/>
                  </a:lnTo>
                  <a:lnTo>
                    <a:pt x="32" y="87"/>
                  </a:lnTo>
                  <a:lnTo>
                    <a:pt x="28" y="99"/>
                  </a:lnTo>
                  <a:lnTo>
                    <a:pt x="24" y="112"/>
                  </a:lnTo>
                  <a:lnTo>
                    <a:pt x="18" y="124"/>
                  </a:lnTo>
                  <a:lnTo>
                    <a:pt x="13" y="135"/>
                  </a:lnTo>
                  <a:lnTo>
                    <a:pt x="7" y="144"/>
                  </a:lnTo>
                  <a:lnTo>
                    <a:pt x="0" y="153"/>
                  </a:lnTo>
                  <a:lnTo>
                    <a:pt x="1" y="153"/>
                  </a:lnTo>
                  <a:lnTo>
                    <a:pt x="4" y="156"/>
                  </a:lnTo>
                  <a:lnTo>
                    <a:pt x="10" y="158"/>
                  </a:lnTo>
                  <a:lnTo>
                    <a:pt x="17" y="162"/>
                  </a:lnTo>
                  <a:lnTo>
                    <a:pt x="26" y="166"/>
                  </a:lnTo>
                  <a:lnTo>
                    <a:pt x="36" y="171"/>
                  </a:lnTo>
                  <a:lnTo>
                    <a:pt x="47" y="174"/>
                  </a:lnTo>
                  <a:lnTo>
                    <a:pt x="61" y="178"/>
                  </a:lnTo>
                  <a:lnTo>
                    <a:pt x="74" y="179"/>
                  </a:lnTo>
                  <a:lnTo>
                    <a:pt x="88" y="179"/>
                  </a:lnTo>
                  <a:lnTo>
                    <a:pt x="104" y="177"/>
                  </a:lnTo>
                  <a:lnTo>
                    <a:pt x="119" y="173"/>
                  </a:lnTo>
                  <a:lnTo>
                    <a:pt x="134" y="166"/>
                  </a:lnTo>
                  <a:lnTo>
                    <a:pt x="149" y="156"/>
                  </a:lnTo>
                  <a:lnTo>
                    <a:pt x="164" y="142"/>
                  </a:lnTo>
                  <a:lnTo>
                    <a:pt x="179" y="126"/>
                  </a:lnTo>
                  <a:lnTo>
                    <a:pt x="124" y="153"/>
                  </a:lnTo>
                  <a:lnTo>
                    <a:pt x="121" y="115"/>
                  </a:lnTo>
                  <a:lnTo>
                    <a:pt x="74" y="154"/>
                  </a:lnTo>
                  <a:lnTo>
                    <a:pt x="69" y="120"/>
                  </a:lnTo>
                  <a:lnTo>
                    <a:pt x="36" y="147"/>
                  </a:lnTo>
                  <a:lnTo>
                    <a:pt x="36" y="146"/>
                  </a:lnTo>
                  <a:lnTo>
                    <a:pt x="36" y="144"/>
                  </a:lnTo>
                  <a:lnTo>
                    <a:pt x="37" y="140"/>
                  </a:lnTo>
                  <a:lnTo>
                    <a:pt x="39" y="135"/>
                  </a:lnTo>
                  <a:lnTo>
                    <a:pt x="41" y="128"/>
                  </a:lnTo>
                  <a:lnTo>
                    <a:pt x="42" y="120"/>
                  </a:lnTo>
                  <a:lnTo>
                    <a:pt x="45" y="110"/>
                  </a:lnTo>
                  <a:lnTo>
                    <a:pt x="47" y="101"/>
                  </a:lnTo>
                  <a:lnTo>
                    <a:pt x="48" y="90"/>
                  </a:lnTo>
                  <a:lnTo>
                    <a:pt x="50" y="79"/>
                  </a:lnTo>
                  <a:lnTo>
                    <a:pt x="50" y="66"/>
                  </a:lnTo>
                  <a:lnTo>
                    <a:pt x="51" y="54"/>
                  </a:lnTo>
                  <a:lnTo>
                    <a:pt x="51" y="40"/>
                  </a:lnTo>
                  <a:lnTo>
                    <a:pt x="51" y="27"/>
                  </a:lnTo>
                  <a:lnTo>
                    <a:pt x="50" y="13"/>
                  </a:lnTo>
                  <a:lnTo>
                    <a:pt x="49" y="0"/>
                  </a:lnTo>
                  <a:close/>
                </a:path>
              </a:pathLst>
            </a:custGeom>
            <a:solidFill>
              <a:srgbClr val="FFE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4" name="Freeform 66">
              <a:extLst>
                <a:ext uri="{FF2B5EF4-FFF2-40B4-BE49-F238E27FC236}">
                  <a16:creationId xmlns:a16="http://schemas.microsoft.com/office/drawing/2014/main" id="{080051B0-1B71-C147-922E-2235B7FB7E08}"/>
                </a:ext>
              </a:extLst>
            </p:cNvPr>
            <p:cNvSpPr>
              <a:spLocks/>
            </p:cNvSpPr>
            <p:nvPr/>
          </p:nvSpPr>
          <p:spPr bwMode="auto">
            <a:xfrm>
              <a:off x="1598613" y="3359150"/>
              <a:ext cx="39687" cy="46038"/>
            </a:xfrm>
            <a:custGeom>
              <a:avLst/>
              <a:gdLst>
                <a:gd name="T0" fmla="*/ 36512 w 50"/>
                <a:gd name="T1" fmla="*/ 0 h 57"/>
                <a:gd name="T2" fmla="*/ 3175 w 50"/>
                <a:gd name="T3" fmla="*/ 4846 h 57"/>
                <a:gd name="T4" fmla="*/ 0 w 50"/>
                <a:gd name="T5" fmla="*/ 45230 h 57"/>
                <a:gd name="T6" fmla="*/ 39687 w 50"/>
                <a:gd name="T7" fmla="*/ 46038 h 57"/>
                <a:gd name="T8" fmla="*/ 36512 w 50"/>
                <a:gd name="T9" fmla="*/ 0 h 57"/>
                <a:gd name="T10" fmla="*/ 36512 w 50"/>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 h="57">
                  <a:moveTo>
                    <a:pt x="46" y="0"/>
                  </a:moveTo>
                  <a:lnTo>
                    <a:pt x="4" y="6"/>
                  </a:lnTo>
                  <a:lnTo>
                    <a:pt x="0" y="56"/>
                  </a:lnTo>
                  <a:lnTo>
                    <a:pt x="50" y="57"/>
                  </a:lnTo>
                  <a:lnTo>
                    <a:pt x="46"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5" name="Freeform 67">
              <a:extLst>
                <a:ext uri="{FF2B5EF4-FFF2-40B4-BE49-F238E27FC236}">
                  <a16:creationId xmlns:a16="http://schemas.microsoft.com/office/drawing/2014/main" id="{594B221A-4AB6-8D4C-80A5-B41CB0B6064B}"/>
                </a:ext>
              </a:extLst>
            </p:cNvPr>
            <p:cNvSpPr>
              <a:spLocks/>
            </p:cNvSpPr>
            <p:nvPr/>
          </p:nvSpPr>
          <p:spPr bwMode="auto">
            <a:xfrm>
              <a:off x="1635125" y="2903538"/>
              <a:ext cx="269875" cy="631825"/>
            </a:xfrm>
            <a:custGeom>
              <a:avLst/>
              <a:gdLst>
                <a:gd name="T0" fmla="*/ 96838 w 340"/>
                <a:gd name="T1" fmla="*/ 792 h 798"/>
                <a:gd name="T2" fmla="*/ 95250 w 340"/>
                <a:gd name="T3" fmla="*/ 1584 h 798"/>
                <a:gd name="T4" fmla="*/ 92075 w 340"/>
                <a:gd name="T5" fmla="*/ 7918 h 798"/>
                <a:gd name="T6" fmla="*/ 86519 w 340"/>
                <a:gd name="T7" fmla="*/ 17419 h 798"/>
                <a:gd name="T8" fmla="*/ 79375 w 340"/>
                <a:gd name="T9" fmla="*/ 31670 h 798"/>
                <a:gd name="T10" fmla="*/ 71438 w 340"/>
                <a:gd name="T11" fmla="*/ 49881 h 798"/>
                <a:gd name="T12" fmla="*/ 63500 w 340"/>
                <a:gd name="T13" fmla="*/ 71258 h 798"/>
                <a:gd name="T14" fmla="*/ 54769 w 340"/>
                <a:gd name="T15" fmla="*/ 98178 h 798"/>
                <a:gd name="T16" fmla="*/ 45244 w 340"/>
                <a:gd name="T17" fmla="*/ 129057 h 798"/>
                <a:gd name="T18" fmla="*/ 35719 w 340"/>
                <a:gd name="T19" fmla="*/ 163894 h 798"/>
                <a:gd name="T20" fmla="*/ 26988 w 340"/>
                <a:gd name="T21" fmla="*/ 204274 h 798"/>
                <a:gd name="T22" fmla="*/ 19050 w 340"/>
                <a:gd name="T23" fmla="*/ 248613 h 798"/>
                <a:gd name="T24" fmla="*/ 12700 w 340"/>
                <a:gd name="T25" fmla="*/ 298494 h 798"/>
                <a:gd name="T26" fmla="*/ 6350 w 340"/>
                <a:gd name="T27" fmla="*/ 353125 h 798"/>
                <a:gd name="T28" fmla="*/ 2381 w 340"/>
                <a:gd name="T29" fmla="*/ 412507 h 798"/>
                <a:gd name="T30" fmla="*/ 0 w 340"/>
                <a:gd name="T31" fmla="*/ 477432 h 798"/>
                <a:gd name="T32" fmla="*/ 794 w 340"/>
                <a:gd name="T33" fmla="*/ 547107 h 798"/>
                <a:gd name="T34" fmla="*/ 38100 w 340"/>
                <a:gd name="T35" fmla="*/ 569276 h 798"/>
                <a:gd name="T36" fmla="*/ 107950 w 340"/>
                <a:gd name="T37" fmla="*/ 344416 h 798"/>
                <a:gd name="T38" fmla="*/ 123031 w 340"/>
                <a:gd name="T39" fmla="*/ 163103 h 798"/>
                <a:gd name="T40" fmla="*/ 130969 w 340"/>
                <a:gd name="T41" fmla="*/ 341249 h 798"/>
                <a:gd name="T42" fmla="*/ 33338 w 340"/>
                <a:gd name="T43" fmla="*/ 608072 h 798"/>
                <a:gd name="T44" fmla="*/ 55563 w 340"/>
                <a:gd name="T45" fmla="*/ 627866 h 798"/>
                <a:gd name="T46" fmla="*/ 76200 w 340"/>
                <a:gd name="T47" fmla="*/ 631825 h 798"/>
                <a:gd name="T48" fmla="*/ 188119 w 340"/>
                <a:gd name="T49" fmla="*/ 362626 h 798"/>
                <a:gd name="T50" fmla="*/ 192881 w 340"/>
                <a:gd name="T51" fmla="*/ 121139 h 798"/>
                <a:gd name="T52" fmla="*/ 269875 w 340"/>
                <a:gd name="T53" fmla="*/ 79968 h 798"/>
                <a:gd name="T54" fmla="*/ 268288 w 340"/>
                <a:gd name="T55" fmla="*/ 79176 h 798"/>
                <a:gd name="T56" fmla="*/ 265906 w 340"/>
                <a:gd name="T57" fmla="*/ 76009 h 798"/>
                <a:gd name="T58" fmla="*/ 261144 w 340"/>
                <a:gd name="T59" fmla="*/ 72050 h 798"/>
                <a:gd name="T60" fmla="*/ 254794 w 340"/>
                <a:gd name="T61" fmla="*/ 66508 h 798"/>
                <a:gd name="T62" fmla="*/ 246856 w 340"/>
                <a:gd name="T63" fmla="*/ 60174 h 798"/>
                <a:gd name="T64" fmla="*/ 238125 w 340"/>
                <a:gd name="T65" fmla="*/ 53048 h 798"/>
                <a:gd name="T66" fmla="*/ 227806 w 340"/>
                <a:gd name="T67" fmla="*/ 45130 h 798"/>
                <a:gd name="T68" fmla="*/ 215900 w 340"/>
                <a:gd name="T69" fmla="*/ 38005 h 798"/>
                <a:gd name="T70" fmla="*/ 203200 w 340"/>
                <a:gd name="T71" fmla="*/ 30087 h 798"/>
                <a:gd name="T72" fmla="*/ 189706 w 340"/>
                <a:gd name="T73" fmla="*/ 22169 h 798"/>
                <a:gd name="T74" fmla="*/ 175419 w 340"/>
                <a:gd name="T75" fmla="*/ 15043 h 798"/>
                <a:gd name="T76" fmla="*/ 161131 w 340"/>
                <a:gd name="T77" fmla="*/ 10293 h 798"/>
                <a:gd name="T78" fmla="*/ 145256 w 340"/>
                <a:gd name="T79" fmla="*/ 4751 h 798"/>
                <a:gd name="T80" fmla="*/ 129381 w 340"/>
                <a:gd name="T81" fmla="*/ 1584 h 798"/>
                <a:gd name="T82" fmla="*/ 112713 w 340"/>
                <a:gd name="T83" fmla="*/ 0 h 798"/>
                <a:gd name="T84" fmla="*/ 96838 w 340"/>
                <a:gd name="T85" fmla="*/ 792 h 798"/>
                <a:gd name="T86" fmla="*/ 96838 w 340"/>
                <a:gd name="T87" fmla="*/ 792 h 7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0" h="798">
                  <a:moveTo>
                    <a:pt x="122" y="1"/>
                  </a:moveTo>
                  <a:lnTo>
                    <a:pt x="120" y="2"/>
                  </a:lnTo>
                  <a:lnTo>
                    <a:pt x="116" y="10"/>
                  </a:lnTo>
                  <a:lnTo>
                    <a:pt x="109" y="22"/>
                  </a:lnTo>
                  <a:lnTo>
                    <a:pt x="100" y="40"/>
                  </a:lnTo>
                  <a:lnTo>
                    <a:pt x="90" y="63"/>
                  </a:lnTo>
                  <a:lnTo>
                    <a:pt x="80" y="90"/>
                  </a:lnTo>
                  <a:lnTo>
                    <a:pt x="69" y="124"/>
                  </a:lnTo>
                  <a:lnTo>
                    <a:pt x="57" y="163"/>
                  </a:lnTo>
                  <a:lnTo>
                    <a:pt x="45" y="207"/>
                  </a:lnTo>
                  <a:lnTo>
                    <a:pt x="34" y="258"/>
                  </a:lnTo>
                  <a:lnTo>
                    <a:pt x="24" y="314"/>
                  </a:lnTo>
                  <a:lnTo>
                    <a:pt x="16" y="377"/>
                  </a:lnTo>
                  <a:lnTo>
                    <a:pt x="8" y="446"/>
                  </a:lnTo>
                  <a:lnTo>
                    <a:pt x="3" y="521"/>
                  </a:lnTo>
                  <a:lnTo>
                    <a:pt x="0" y="603"/>
                  </a:lnTo>
                  <a:lnTo>
                    <a:pt x="1" y="691"/>
                  </a:lnTo>
                  <a:lnTo>
                    <a:pt x="48" y="719"/>
                  </a:lnTo>
                  <a:lnTo>
                    <a:pt x="136" y="435"/>
                  </a:lnTo>
                  <a:lnTo>
                    <a:pt x="155" y="206"/>
                  </a:lnTo>
                  <a:lnTo>
                    <a:pt x="165" y="431"/>
                  </a:lnTo>
                  <a:lnTo>
                    <a:pt x="42" y="768"/>
                  </a:lnTo>
                  <a:lnTo>
                    <a:pt x="70" y="793"/>
                  </a:lnTo>
                  <a:lnTo>
                    <a:pt x="96" y="798"/>
                  </a:lnTo>
                  <a:lnTo>
                    <a:pt x="237" y="458"/>
                  </a:lnTo>
                  <a:lnTo>
                    <a:pt x="243" y="153"/>
                  </a:lnTo>
                  <a:lnTo>
                    <a:pt x="340" y="101"/>
                  </a:lnTo>
                  <a:lnTo>
                    <a:pt x="338" y="100"/>
                  </a:lnTo>
                  <a:lnTo>
                    <a:pt x="335" y="96"/>
                  </a:lnTo>
                  <a:lnTo>
                    <a:pt x="329" y="91"/>
                  </a:lnTo>
                  <a:lnTo>
                    <a:pt x="321" y="84"/>
                  </a:lnTo>
                  <a:lnTo>
                    <a:pt x="311" y="76"/>
                  </a:lnTo>
                  <a:lnTo>
                    <a:pt x="300" y="67"/>
                  </a:lnTo>
                  <a:lnTo>
                    <a:pt x="287" y="57"/>
                  </a:lnTo>
                  <a:lnTo>
                    <a:pt x="272" y="48"/>
                  </a:lnTo>
                  <a:lnTo>
                    <a:pt x="256" y="38"/>
                  </a:lnTo>
                  <a:lnTo>
                    <a:pt x="239" y="28"/>
                  </a:lnTo>
                  <a:lnTo>
                    <a:pt x="221" y="19"/>
                  </a:lnTo>
                  <a:lnTo>
                    <a:pt x="203" y="13"/>
                  </a:lnTo>
                  <a:lnTo>
                    <a:pt x="183" y="6"/>
                  </a:lnTo>
                  <a:lnTo>
                    <a:pt x="163" y="2"/>
                  </a:lnTo>
                  <a:lnTo>
                    <a:pt x="142" y="0"/>
                  </a:lnTo>
                  <a:lnTo>
                    <a:pt x="122" y="1"/>
                  </a:lnTo>
                  <a:close/>
                </a:path>
              </a:pathLst>
            </a:custGeom>
            <a:solidFill>
              <a:srgbClr val="B0C77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6" name="Freeform 68">
              <a:extLst>
                <a:ext uri="{FF2B5EF4-FFF2-40B4-BE49-F238E27FC236}">
                  <a16:creationId xmlns:a16="http://schemas.microsoft.com/office/drawing/2014/main" id="{F30A312F-8915-474B-AF43-E337488CAD76}"/>
                </a:ext>
              </a:extLst>
            </p:cNvPr>
            <p:cNvSpPr>
              <a:spLocks/>
            </p:cNvSpPr>
            <p:nvPr/>
          </p:nvSpPr>
          <p:spPr bwMode="auto">
            <a:xfrm>
              <a:off x="1365250" y="4165600"/>
              <a:ext cx="136525" cy="85725"/>
            </a:xfrm>
            <a:custGeom>
              <a:avLst/>
              <a:gdLst>
                <a:gd name="T0" fmla="*/ 119759 w 171"/>
                <a:gd name="T1" fmla="*/ 0 h 109"/>
                <a:gd name="T2" fmla="*/ 116565 w 171"/>
                <a:gd name="T3" fmla="*/ 0 h 109"/>
                <a:gd name="T4" fmla="*/ 113372 w 171"/>
                <a:gd name="T5" fmla="*/ 2359 h 109"/>
                <a:gd name="T6" fmla="*/ 111775 w 171"/>
                <a:gd name="T7" fmla="*/ 3146 h 109"/>
                <a:gd name="T8" fmla="*/ 110178 w 171"/>
                <a:gd name="T9" fmla="*/ 5505 h 109"/>
                <a:gd name="T10" fmla="*/ 107783 w 171"/>
                <a:gd name="T11" fmla="*/ 8651 h 109"/>
                <a:gd name="T12" fmla="*/ 105388 w 171"/>
                <a:gd name="T13" fmla="*/ 11011 h 109"/>
                <a:gd name="T14" fmla="*/ 102194 w 171"/>
                <a:gd name="T15" fmla="*/ 13370 h 109"/>
                <a:gd name="T16" fmla="*/ 98202 w 171"/>
                <a:gd name="T17" fmla="*/ 15729 h 109"/>
                <a:gd name="T18" fmla="*/ 94210 w 171"/>
                <a:gd name="T19" fmla="*/ 18089 h 109"/>
                <a:gd name="T20" fmla="*/ 90218 w 171"/>
                <a:gd name="T21" fmla="*/ 20448 h 109"/>
                <a:gd name="T22" fmla="*/ 84630 w 171"/>
                <a:gd name="T23" fmla="*/ 21235 h 109"/>
                <a:gd name="T24" fmla="*/ 78242 w 171"/>
                <a:gd name="T25" fmla="*/ 22808 h 109"/>
                <a:gd name="T26" fmla="*/ 71057 w 171"/>
                <a:gd name="T27" fmla="*/ 23594 h 109"/>
                <a:gd name="T28" fmla="*/ 63871 w 171"/>
                <a:gd name="T29" fmla="*/ 24381 h 109"/>
                <a:gd name="T30" fmla="*/ 0 w 171"/>
                <a:gd name="T31" fmla="*/ 73142 h 109"/>
                <a:gd name="T32" fmla="*/ 798 w 171"/>
                <a:gd name="T33" fmla="*/ 83366 h 109"/>
                <a:gd name="T34" fmla="*/ 61476 w 171"/>
                <a:gd name="T35" fmla="*/ 85725 h 109"/>
                <a:gd name="T36" fmla="*/ 110178 w 171"/>
                <a:gd name="T37" fmla="*/ 54266 h 109"/>
                <a:gd name="T38" fmla="*/ 110178 w 171"/>
                <a:gd name="T39" fmla="*/ 85725 h 109"/>
                <a:gd name="T40" fmla="*/ 131735 w 171"/>
                <a:gd name="T41" fmla="*/ 85725 h 109"/>
                <a:gd name="T42" fmla="*/ 131735 w 171"/>
                <a:gd name="T43" fmla="*/ 42469 h 109"/>
                <a:gd name="T44" fmla="*/ 131735 w 171"/>
                <a:gd name="T45" fmla="*/ 41683 h 109"/>
                <a:gd name="T46" fmla="*/ 134130 w 171"/>
                <a:gd name="T47" fmla="*/ 38537 h 109"/>
                <a:gd name="T48" fmla="*/ 134130 w 171"/>
                <a:gd name="T49" fmla="*/ 35391 h 109"/>
                <a:gd name="T50" fmla="*/ 134928 w 171"/>
                <a:gd name="T51" fmla="*/ 33032 h 109"/>
                <a:gd name="T52" fmla="*/ 135727 w 171"/>
                <a:gd name="T53" fmla="*/ 29099 h 109"/>
                <a:gd name="T54" fmla="*/ 136525 w 171"/>
                <a:gd name="T55" fmla="*/ 26740 h 109"/>
                <a:gd name="T56" fmla="*/ 136525 w 171"/>
                <a:gd name="T57" fmla="*/ 23594 h 109"/>
                <a:gd name="T58" fmla="*/ 136525 w 171"/>
                <a:gd name="T59" fmla="*/ 19662 h 109"/>
                <a:gd name="T60" fmla="*/ 134928 w 171"/>
                <a:gd name="T61" fmla="*/ 15729 h 109"/>
                <a:gd name="T62" fmla="*/ 134130 w 171"/>
                <a:gd name="T63" fmla="*/ 12583 h 109"/>
                <a:gd name="T64" fmla="*/ 130936 w 171"/>
                <a:gd name="T65" fmla="*/ 9438 h 109"/>
                <a:gd name="T66" fmla="*/ 127743 w 171"/>
                <a:gd name="T67" fmla="*/ 6292 h 109"/>
                <a:gd name="T68" fmla="*/ 123751 w 171"/>
                <a:gd name="T69" fmla="*/ 3146 h 109"/>
                <a:gd name="T70" fmla="*/ 119759 w 171"/>
                <a:gd name="T71" fmla="*/ 0 h 109"/>
                <a:gd name="T72" fmla="*/ 119759 w 171"/>
                <a:gd name="T73" fmla="*/ 0 h 1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71" h="109">
                  <a:moveTo>
                    <a:pt x="150" y="0"/>
                  </a:moveTo>
                  <a:lnTo>
                    <a:pt x="146" y="0"/>
                  </a:lnTo>
                  <a:lnTo>
                    <a:pt x="142" y="3"/>
                  </a:lnTo>
                  <a:lnTo>
                    <a:pt x="140" y="4"/>
                  </a:lnTo>
                  <a:lnTo>
                    <a:pt x="138" y="7"/>
                  </a:lnTo>
                  <a:lnTo>
                    <a:pt x="135" y="11"/>
                  </a:lnTo>
                  <a:lnTo>
                    <a:pt x="132" y="14"/>
                  </a:lnTo>
                  <a:lnTo>
                    <a:pt x="128" y="17"/>
                  </a:lnTo>
                  <a:lnTo>
                    <a:pt x="123" y="20"/>
                  </a:lnTo>
                  <a:lnTo>
                    <a:pt x="118" y="23"/>
                  </a:lnTo>
                  <a:lnTo>
                    <a:pt x="113" y="26"/>
                  </a:lnTo>
                  <a:lnTo>
                    <a:pt x="106" y="27"/>
                  </a:lnTo>
                  <a:lnTo>
                    <a:pt x="98" y="29"/>
                  </a:lnTo>
                  <a:lnTo>
                    <a:pt x="89" y="30"/>
                  </a:lnTo>
                  <a:lnTo>
                    <a:pt x="80" y="31"/>
                  </a:lnTo>
                  <a:lnTo>
                    <a:pt x="0" y="93"/>
                  </a:lnTo>
                  <a:lnTo>
                    <a:pt x="1" y="106"/>
                  </a:lnTo>
                  <a:lnTo>
                    <a:pt x="77" y="109"/>
                  </a:lnTo>
                  <a:lnTo>
                    <a:pt x="138" y="69"/>
                  </a:lnTo>
                  <a:lnTo>
                    <a:pt x="138" y="109"/>
                  </a:lnTo>
                  <a:lnTo>
                    <a:pt x="165" y="109"/>
                  </a:lnTo>
                  <a:lnTo>
                    <a:pt x="165" y="54"/>
                  </a:lnTo>
                  <a:lnTo>
                    <a:pt x="165" y="53"/>
                  </a:lnTo>
                  <a:lnTo>
                    <a:pt x="168" y="49"/>
                  </a:lnTo>
                  <a:lnTo>
                    <a:pt x="168" y="45"/>
                  </a:lnTo>
                  <a:lnTo>
                    <a:pt x="169" y="42"/>
                  </a:lnTo>
                  <a:lnTo>
                    <a:pt x="170" y="37"/>
                  </a:lnTo>
                  <a:lnTo>
                    <a:pt x="171" y="34"/>
                  </a:lnTo>
                  <a:lnTo>
                    <a:pt x="171" y="30"/>
                  </a:lnTo>
                  <a:lnTo>
                    <a:pt x="171" y="25"/>
                  </a:lnTo>
                  <a:lnTo>
                    <a:pt x="169" y="20"/>
                  </a:lnTo>
                  <a:lnTo>
                    <a:pt x="168" y="16"/>
                  </a:lnTo>
                  <a:lnTo>
                    <a:pt x="164" y="12"/>
                  </a:lnTo>
                  <a:lnTo>
                    <a:pt x="160" y="8"/>
                  </a:lnTo>
                  <a:lnTo>
                    <a:pt x="155" y="4"/>
                  </a:lnTo>
                  <a:lnTo>
                    <a:pt x="15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 name="Freeform 69">
              <a:extLst>
                <a:ext uri="{FF2B5EF4-FFF2-40B4-BE49-F238E27FC236}">
                  <a16:creationId xmlns:a16="http://schemas.microsoft.com/office/drawing/2014/main" id="{AA6B4B39-D207-884F-A390-16707A727802}"/>
                </a:ext>
              </a:extLst>
            </p:cNvPr>
            <p:cNvSpPr>
              <a:spLocks/>
            </p:cNvSpPr>
            <p:nvPr/>
          </p:nvSpPr>
          <p:spPr bwMode="auto">
            <a:xfrm>
              <a:off x="1803400" y="4121150"/>
              <a:ext cx="58738" cy="130175"/>
            </a:xfrm>
            <a:custGeom>
              <a:avLst/>
              <a:gdLst>
                <a:gd name="T0" fmla="*/ 773 w 76"/>
                <a:gd name="T1" fmla="*/ 11979 h 163"/>
                <a:gd name="T2" fmla="*/ 0 w 76"/>
                <a:gd name="T3" fmla="*/ 11979 h 163"/>
                <a:gd name="T4" fmla="*/ 0 w 76"/>
                <a:gd name="T5" fmla="*/ 13577 h 163"/>
                <a:gd name="T6" fmla="*/ 0 w 76"/>
                <a:gd name="T7" fmla="*/ 16771 h 163"/>
                <a:gd name="T8" fmla="*/ 0 w 76"/>
                <a:gd name="T9" fmla="*/ 21563 h 163"/>
                <a:gd name="T10" fmla="*/ 0 w 76"/>
                <a:gd name="T11" fmla="*/ 26354 h 163"/>
                <a:gd name="T12" fmla="*/ 773 w 76"/>
                <a:gd name="T13" fmla="*/ 32743 h 163"/>
                <a:gd name="T14" fmla="*/ 2319 w 76"/>
                <a:gd name="T15" fmla="*/ 39931 h 163"/>
                <a:gd name="T16" fmla="*/ 3864 w 76"/>
                <a:gd name="T17" fmla="*/ 48716 h 163"/>
                <a:gd name="T18" fmla="*/ 6183 w 76"/>
                <a:gd name="T19" fmla="*/ 56702 h 163"/>
                <a:gd name="T20" fmla="*/ 9274 w 76"/>
                <a:gd name="T21" fmla="*/ 65487 h 163"/>
                <a:gd name="T22" fmla="*/ 13139 w 76"/>
                <a:gd name="T23" fmla="*/ 75869 h 163"/>
                <a:gd name="T24" fmla="*/ 17776 w 76"/>
                <a:gd name="T25" fmla="*/ 86251 h 163"/>
                <a:gd name="T26" fmla="*/ 23959 w 76"/>
                <a:gd name="T27" fmla="*/ 96633 h 163"/>
                <a:gd name="T28" fmla="*/ 30915 w 76"/>
                <a:gd name="T29" fmla="*/ 107814 h 163"/>
                <a:gd name="T30" fmla="*/ 39416 w 76"/>
                <a:gd name="T31" fmla="*/ 118196 h 163"/>
                <a:gd name="T32" fmla="*/ 48691 w 76"/>
                <a:gd name="T33" fmla="*/ 130175 h 163"/>
                <a:gd name="T34" fmla="*/ 48691 w 76"/>
                <a:gd name="T35" fmla="*/ 128578 h 163"/>
                <a:gd name="T36" fmla="*/ 50236 w 76"/>
                <a:gd name="T37" fmla="*/ 126182 h 163"/>
                <a:gd name="T38" fmla="*/ 51782 w 76"/>
                <a:gd name="T39" fmla="*/ 121390 h 163"/>
                <a:gd name="T40" fmla="*/ 53328 w 76"/>
                <a:gd name="T41" fmla="*/ 115800 h 163"/>
                <a:gd name="T42" fmla="*/ 54874 w 76"/>
                <a:gd name="T43" fmla="*/ 109411 h 163"/>
                <a:gd name="T44" fmla="*/ 56419 w 76"/>
                <a:gd name="T45" fmla="*/ 101425 h 163"/>
                <a:gd name="T46" fmla="*/ 57965 w 76"/>
                <a:gd name="T47" fmla="*/ 92640 h 163"/>
                <a:gd name="T48" fmla="*/ 58738 w 76"/>
                <a:gd name="T49" fmla="*/ 83855 h 163"/>
                <a:gd name="T50" fmla="*/ 58738 w 76"/>
                <a:gd name="T51" fmla="*/ 72674 h 163"/>
                <a:gd name="T52" fmla="*/ 58738 w 76"/>
                <a:gd name="T53" fmla="*/ 62292 h 163"/>
                <a:gd name="T54" fmla="*/ 57965 w 76"/>
                <a:gd name="T55" fmla="*/ 51112 h 163"/>
                <a:gd name="T56" fmla="*/ 56419 w 76"/>
                <a:gd name="T57" fmla="*/ 40730 h 163"/>
                <a:gd name="T58" fmla="*/ 52555 w 76"/>
                <a:gd name="T59" fmla="*/ 29549 h 163"/>
                <a:gd name="T60" fmla="*/ 47918 w 76"/>
                <a:gd name="T61" fmla="*/ 19965 h 163"/>
                <a:gd name="T62" fmla="*/ 41735 w 76"/>
                <a:gd name="T63" fmla="*/ 9583 h 163"/>
                <a:gd name="T64" fmla="*/ 34779 w 76"/>
                <a:gd name="T65" fmla="*/ 0 h 163"/>
                <a:gd name="T66" fmla="*/ 34779 w 76"/>
                <a:gd name="T67" fmla="*/ 1597 h 163"/>
                <a:gd name="T68" fmla="*/ 34779 w 76"/>
                <a:gd name="T69" fmla="*/ 4792 h 163"/>
                <a:gd name="T70" fmla="*/ 34779 w 76"/>
                <a:gd name="T71" fmla="*/ 8785 h 163"/>
                <a:gd name="T72" fmla="*/ 35552 w 76"/>
                <a:gd name="T73" fmla="*/ 15174 h 163"/>
                <a:gd name="T74" fmla="*/ 35552 w 76"/>
                <a:gd name="T75" fmla="*/ 21563 h 163"/>
                <a:gd name="T76" fmla="*/ 35552 w 76"/>
                <a:gd name="T77" fmla="*/ 27952 h 163"/>
                <a:gd name="T78" fmla="*/ 34779 w 76"/>
                <a:gd name="T79" fmla="*/ 34341 h 163"/>
                <a:gd name="T80" fmla="*/ 34006 w 76"/>
                <a:gd name="T81" fmla="*/ 40730 h 163"/>
                <a:gd name="T82" fmla="*/ 32460 w 76"/>
                <a:gd name="T83" fmla="*/ 45521 h 163"/>
                <a:gd name="T84" fmla="*/ 30142 w 76"/>
                <a:gd name="T85" fmla="*/ 48716 h 163"/>
                <a:gd name="T86" fmla="*/ 27050 w 76"/>
                <a:gd name="T87" fmla="*/ 49514 h 163"/>
                <a:gd name="T88" fmla="*/ 23959 w 76"/>
                <a:gd name="T89" fmla="*/ 48716 h 163"/>
                <a:gd name="T90" fmla="*/ 19322 w 76"/>
                <a:gd name="T91" fmla="*/ 44723 h 163"/>
                <a:gd name="T92" fmla="*/ 13912 w 76"/>
                <a:gd name="T93" fmla="*/ 37535 h 163"/>
                <a:gd name="T94" fmla="*/ 7729 w 76"/>
                <a:gd name="T95" fmla="*/ 26354 h 163"/>
                <a:gd name="T96" fmla="*/ 773 w 76"/>
                <a:gd name="T97" fmla="*/ 11979 h 163"/>
                <a:gd name="T98" fmla="*/ 773 w 76"/>
                <a:gd name="T99" fmla="*/ 11979 h 1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6" h="163">
                  <a:moveTo>
                    <a:pt x="1" y="15"/>
                  </a:moveTo>
                  <a:lnTo>
                    <a:pt x="0" y="15"/>
                  </a:lnTo>
                  <a:lnTo>
                    <a:pt x="0" y="17"/>
                  </a:lnTo>
                  <a:lnTo>
                    <a:pt x="0" y="21"/>
                  </a:lnTo>
                  <a:lnTo>
                    <a:pt x="0" y="27"/>
                  </a:lnTo>
                  <a:lnTo>
                    <a:pt x="0" y="33"/>
                  </a:lnTo>
                  <a:lnTo>
                    <a:pt x="1" y="41"/>
                  </a:lnTo>
                  <a:lnTo>
                    <a:pt x="3" y="50"/>
                  </a:lnTo>
                  <a:lnTo>
                    <a:pt x="5" y="61"/>
                  </a:lnTo>
                  <a:lnTo>
                    <a:pt x="8" y="71"/>
                  </a:lnTo>
                  <a:lnTo>
                    <a:pt x="12" y="82"/>
                  </a:lnTo>
                  <a:lnTo>
                    <a:pt x="17" y="95"/>
                  </a:lnTo>
                  <a:lnTo>
                    <a:pt x="23" y="108"/>
                  </a:lnTo>
                  <a:lnTo>
                    <a:pt x="31" y="121"/>
                  </a:lnTo>
                  <a:lnTo>
                    <a:pt x="40" y="135"/>
                  </a:lnTo>
                  <a:lnTo>
                    <a:pt x="51" y="148"/>
                  </a:lnTo>
                  <a:lnTo>
                    <a:pt x="63" y="163"/>
                  </a:lnTo>
                  <a:lnTo>
                    <a:pt x="63" y="161"/>
                  </a:lnTo>
                  <a:lnTo>
                    <a:pt x="65" y="158"/>
                  </a:lnTo>
                  <a:lnTo>
                    <a:pt x="67" y="152"/>
                  </a:lnTo>
                  <a:lnTo>
                    <a:pt x="69" y="145"/>
                  </a:lnTo>
                  <a:lnTo>
                    <a:pt x="71" y="137"/>
                  </a:lnTo>
                  <a:lnTo>
                    <a:pt x="73" y="127"/>
                  </a:lnTo>
                  <a:lnTo>
                    <a:pt x="75" y="116"/>
                  </a:lnTo>
                  <a:lnTo>
                    <a:pt x="76" y="105"/>
                  </a:lnTo>
                  <a:lnTo>
                    <a:pt x="76" y="91"/>
                  </a:lnTo>
                  <a:lnTo>
                    <a:pt x="76" y="78"/>
                  </a:lnTo>
                  <a:lnTo>
                    <a:pt x="75" y="64"/>
                  </a:lnTo>
                  <a:lnTo>
                    <a:pt x="73" y="51"/>
                  </a:lnTo>
                  <a:lnTo>
                    <a:pt x="68" y="37"/>
                  </a:lnTo>
                  <a:lnTo>
                    <a:pt x="62" y="25"/>
                  </a:lnTo>
                  <a:lnTo>
                    <a:pt x="54" y="12"/>
                  </a:lnTo>
                  <a:lnTo>
                    <a:pt x="45" y="0"/>
                  </a:lnTo>
                  <a:lnTo>
                    <a:pt x="45" y="2"/>
                  </a:lnTo>
                  <a:lnTo>
                    <a:pt x="45" y="6"/>
                  </a:lnTo>
                  <a:lnTo>
                    <a:pt x="45" y="11"/>
                  </a:lnTo>
                  <a:lnTo>
                    <a:pt x="46" y="19"/>
                  </a:lnTo>
                  <a:lnTo>
                    <a:pt x="46" y="27"/>
                  </a:lnTo>
                  <a:lnTo>
                    <a:pt x="46" y="35"/>
                  </a:lnTo>
                  <a:lnTo>
                    <a:pt x="45" y="43"/>
                  </a:lnTo>
                  <a:lnTo>
                    <a:pt x="44" y="51"/>
                  </a:lnTo>
                  <a:lnTo>
                    <a:pt x="42" y="57"/>
                  </a:lnTo>
                  <a:lnTo>
                    <a:pt x="39" y="61"/>
                  </a:lnTo>
                  <a:lnTo>
                    <a:pt x="35" y="62"/>
                  </a:lnTo>
                  <a:lnTo>
                    <a:pt x="31" y="61"/>
                  </a:lnTo>
                  <a:lnTo>
                    <a:pt x="25" y="56"/>
                  </a:lnTo>
                  <a:lnTo>
                    <a:pt x="18" y="47"/>
                  </a:lnTo>
                  <a:lnTo>
                    <a:pt x="10" y="33"/>
                  </a:lnTo>
                  <a:lnTo>
                    <a:pt x="1" y="1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8" name="Freeform 70">
              <a:extLst>
                <a:ext uri="{FF2B5EF4-FFF2-40B4-BE49-F238E27FC236}">
                  <a16:creationId xmlns:a16="http://schemas.microsoft.com/office/drawing/2014/main" id="{E00BC9ED-74A1-8042-8E75-99AD775A6A27}"/>
                </a:ext>
              </a:extLst>
            </p:cNvPr>
            <p:cNvSpPr>
              <a:spLocks/>
            </p:cNvSpPr>
            <p:nvPr/>
          </p:nvSpPr>
          <p:spPr bwMode="auto">
            <a:xfrm>
              <a:off x="1109663" y="3836988"/>
              <a:ext cx="173037" cy="371475"/>
            </a:xfrm>
            <a:custGeom>
              <a:avLst/>
              <a:gdLst>
                <a:gd name="T0" fmla="*/ 173037 w 218"/>
                <a:gd name="T1" fmla="*/ 371475 h 468"/>
                <a:gd name="T2" fmla="*/ 91281 w 218"/>
                <a:gd name="T3" fmla="*/ 0 h 468"/>
                <a:gd name="T4" fmla="*/ 0 w 218"/>
                <a:gd name="T5" fmla="*/ 29369 h 468"/>
                <a:gd name="T6" fmla="*/ 16669 w 218"/>
                <a:gd name="T7" fmla="*/ 78581 h 468"/>
                <a:gd name="T8" fmla="*/ 61912 w 218"/>
                <a:gd name="T9" fmla="*/ 142875 h 468"/>
                <a:gd name="T10" fmla="*/ 146050 w 218"/>
                <a:gd name="T11" fmla="*/ 361156 h 468"/>
                <a:gd name="T12" fmla="*/ 173037 w 218"/>
                <a:gd name="T13" fmla="*/ 371475 h 468"/>
                <a:gd name="T14" fmla="*/ 173037 w 218"/>
                <a:gd name="T15" fmla="*/ 371475 h 4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8" h="468">
                  <a:moveTo>
                    <a:pt x="218" y="468"/>
                  </a:moveTo>
                  <a:lnTo>
                    <a:pt x="115" y="0"/>
                  </a:lnTo>
                  <a:lnTo>
                    <a:pt x="0" y="37"/>
                  </a:lnTo>
                  <a:lnTo>
                    <a:pt x="21" y="99"/>
                  </a:lnTo>
                  <a:lnTo>
                    <a:pt x="78" y="180"/>
                  </a:lnTo>
                  <a:lnTo>
                    <a:pt x="184" y="455"/>
                  </a:lnTo>
                  <a:lnTo>
                    <a:pt x="218" y="468"/>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9" name="Freeform 71">
              <a:extLst>
                <a:ext uri="{FF2B5EF4-FFF2-40B4-BE49-F238E27FC236}">
                  <a16:creationId xmlns:a16="http://schemas.microsoft.com/office/drawing/2014/main" id="{F923C715-F4A0-864D-BAA0-6CBFF9568006}"/>
                </a:ext>
              </a:extLst>
            </p:cNvPr>
            <p:cNvSpPr>
              <a:spLocks/>
            </p:cNvSpPr>
            <p:nvPr/>
          </p:nvSpPr>
          <p:spPr bwMode="auto">
            <a:xfrm>
              <a:off x="1093788" y="3856038"/>
              <a:ext cx="180975" cy="350837"/>
            </a:xfrm>
            <a:custGeom>
              <a:avLst/>
              <a:gdLst>
                <a:gd name="T0" fmla="*/ 0 w 228"/>
                <a:gd name="T1" fmla="*/ 17423 h 443"/>
                <a:gd name="T2" fmla="*/ 0 w 228"/>
                <a:gd name="T3" fmla="*/ 17423 h 443"/>
                <a:gd name="T4" fmla="*/ 794 w 228"/>
                <a:gd name="T5" fmla="*/ 19799 h 443"/>
                <a:gd name="T6" fmla="*/ 794 w 228"/>
                <a:gd name="T7" fmla="*/ 22175 h 443"/>
                <a:gd name="T8" fmla="*/ 3175 w 228"/>
                <a:gd name="T9" fmla="*/ 26927 h 443"/>
                <a:gd name="T10" fmla="*/ 3969 w 228"/>
                <a:gd name="T11" fmla="*/ 31678 h 443"/>
                <a:gd name="T12" fmla="*/ 6350 w 228"/>
                <a:gd name="T13" fmla="*/ 38014 h 443"/>
                <a:gd name="T14" fmla="*/ 8731 w 228"/>
                <a:gd name="T15" fmla="*/ 43558 h 443"/>
                <a:gd name="T16" fmla="*/ 12700 w 228"/>
                <a:gd name="T17" fmla="*/ 51477 h 443"/>
                <a:gd name="T18" fmla="*/ 15875 w 228"/>
                <a:gd name="T19" fmla="*/ 58605 h 443"/>
                <a:gd name="T20" fmla="*/ 19844 w 228"/>
                <a:gd name="T21" fmla="*/ 68108 h 443"/>
                <a:gd name="T22" fmla="*/ 24606 w 228"/>
                <a:gd name="T23" fmla="*/ 76028 h 443"/>
                <a:gd name="T24" fmla="*/ 30956 w 228"/>
                <a:gd name="T25" fmla="*/ 84739 h 443"/>
                <a:gd name="T26" fmla="*/ 36513 w 228"/>
                <a:gd name="T27" fmla="*/ 92659 h 443"/>
                <a:gd name="T28" fmla="*/ 42863 w 228"/>
                <a:gd name="T29" fmla="*/ 101371 h 443"/>
                <a:gd name="T30" fmla="*/ 50800 w 228"/>
                <a:gd name="T31" fmla="*/ 109290 h 443"/>
                <a:gd name="T32" fmla="*/ 58738 w 228"/>
                <a:gd name="T33" fmla="*/ 118002 h 443"/>
                <a:gd name="T34" fmla="*/ 141288 w 228"/>
                <a:gd name="T35" fmla="*/ 312823 h 443"/>
                <a:gd name="T36" fmla="*/ 146050 w 228"/>
                <a:gd name="T37" fmla="*/ 337374 h 443"/>
                <a:gd name="T38" fmla="*/ 180975 w 228"/>
                <a:gd name="T39" fmla="*/ 350837 h 443"/>
                <a:gd name="T40" fmla="*/ 92869 w 228"/>
                <a:gd name="T41" fmla="*/ 110874 h 443"/>
                <a:gd name="T42" fmla="*/ 92075 w 228"/>
                <a:gd name="T43" fmla="*/ 110082 h 443"/>
                <a:gd name="T44" fmla="*/ 89694 w 228"/>
                <a:gd name="T45" fmla="*/ 107706 h 443"/>
                <a:gd name="T46" fmla="*/ 87313 w 228"/>
                <a:gd name="T47" fmla="*/ 104538 h 443"/>
                <a:gd name="T48" fmla="*/ 83344 w 228"/>
                <a:gd name="T49" fmla="*/ 100579 h 443"/>
                <a:gd name="T50" fmla="*/ 79375 w 228"/>
                <a:gd name="T51" fmla="*/ 94243 h 443"/>
                <a:gd name="T52" fmla="*/ 73819 w 228"/>
                <a:gd name="T53" fmla="*/ 87907 h 443"/>
                <a:gd name="T54" fmla="*/ 69056 w 228"/>
                <a:gd name="T55" fmla="*/ 80780 h 443"/>
                <a:gd name="T56" fmla="*/ 64294 w 228"/>
                <a:gd name="T57" fmla="*/ 72860 h 443"/>
                <a:gd name="T58" fmla="*/ 58738 w 228"/>
                <a:gd name="T59" fmla="*/ 64940 h 443"/>
                <a:gd name="T60" fmla="*/ 53181 w 228"/>
                <a:gd name="T61" fmla="*/ 54645 h 443"/>
                <a:gd name="T62" fmla="*/ 48419 w 228"/>
                <a:gd name="T63" fmla="*/ 45934 h 443"/>
                <a:gd name="T64" fmla="*/ 44450 w 228"/>
                <a:gd name="T65" fmla="*/ 36430 h 443"/>
                <a:gd name="T66" fmla="*/ 39688 w 228"/>
                <a:gd name="T67" fmla="*/ 26927 h 443"/>
                <a:gd name="T68" fmla="*/ 37306 w 228"/>
                <a:gd name="T69" fmla="*/ 17423 h 443"/>
                <a:gd name="T70" fmla="*/ 35719 w 228"/>
                <a:gd name="T71" fmla="*/ 8712 h 443"/>
                <a:gd name="T72" fmla="*/ 34925 w 228"/>
                <a:gd name="T73" fmla="*/ 0 h 443"/>
                <a:gd name="T74" fmla="*/ 0 w 228"/>
                <a:gd name="T75" fmla="*/ 17423 h 443"/>
                <a:gd name="T76" fmla="*/ 0 w 228"/>
                <a:gd name="T77" fmla="*/ 17423 h 4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8" h="443">
                  <a:moveTo>
                    <a:pt x="0" y="22"/>
                  </a:moveTo>
                  <a:lnTo>
                    <a:pt x="0" y="22"/>
                  </a:lnTo>
                  <a:lnTo>
                    <a:pt x="1" y="25"/>
                  </a:lnTo>
                  <a:lnTo>
                    <a:pt x="1" y="28"/>
                  </a:lnTo>
                  <a:lnTo>
                    <a:pt x="4" y="34"/>
                  </a:lnTo>
                  <a:lnTo>
                    <a:pt x="5" y="40"/>
                  </a:lnTo>
                  <a:lnTo>
                    <a:pt x="8" y="48"/>
                  </a:lnTo>
                  <a:lnTo>
                    <a:pt x="11" y="55"/>
                  </a:lnTo>
                  <a:lnTo>
                    <a:pt x="16" y="65"/>
                  </a:lnTo>
                  <a:lnTo>
                    <a:pt x="20" y="74"/>
                  </a:lnTo>
                  <a:lnTo>
                    <a:pt x="25" y="86"/>
                  </a:lnTo>
                  <a:lnTo>
                    <a:pt x="31" y="96"/>
                  </a:lnTo>
                  <a:lnTo>
                    <a:pt x="39" y="107"/>
                  </a:lnTo>
                  <a:lnTo>
                    <a:pt x="46" y="117"/>
                  </a:lnTo>
                  <a:lnTo>
                    <a:pt x="54" y="128"/>
                  </a:lnTo>
                  <a:lnTo>
                    <a:pt x="64" y="138"/>
                  </a:lnTo>
                  <a:lnTo>
                    <a:pt x="74" y="149"/>
                  </a:lnTo>
                  <a:lnTo>
                    <a:pt x="178" y="395"/>
                  </a:lnTo>
                  <a:lnTo>
                    <a:pt x="184" y="426"/>
                  </a:lnTo>
                  <a:lnTo>
                    <a:pt x="228" y="443"/>
                  </a:lnTo>
                  <a:lnTo>
                    <a:pt x="117" y="140"/>
                  </a:lnTo>
                  <a:lnTo>
                    <a:pt x="116" y="139"/>
                  </a:lnTo>
                  <a:lnTo>
                    <a:pt x="113" y="136"/>
                  </a:lnTo>
                  <a:lnTo>
                    <a:pt x="110" y="132"/>
                  </a:lnTo>
                  <a:lnTo>
                    <a:pt x="105" y="127"/>
                  </a:lnTo>
                  <a:lnTo>
                    <a:pt x="100" y="119"/>
                  </a:lnTo>
                  <a:lnTo>
                    <a:pt x="93" y="111"/>
                  </a:lnTo>
                  <a:lnTo>
                    <a:pt x="87" y="102"/>
                  </a:lnTo>
                  <a:lnTo>
                    <a:pt x="81" y="92"/>
                  </a:lnTo>
                  <a:lnTo>
                    <a:pt x="74" y="82"/>
                  </a:lnTo>
                  <a:lnTo>
                    <a:pt x="67" y="69"/>
                  </a:lnTo>
                  <a:lnTo>
                    <a:pt x="61" y="58"/>
                  </a:lnTo>
                  <a:lnTo>
                    <a:pt x="56" y="46"/>
                  </a:lnTo>
                  <a:lnTo>
                    <a:pt x="50" y="34"/>
                  </a:lnTo>
                  <a:lnTo>
                    <a:pt x="47" y="22"/>
                  </a:lnTo>
                  <a:lnTo>
                    <a:pt x="45" y="11"/>
                  </a:lnTo>
                  <a:lnTo>
                    <a:pt x="44" y="0"/>
                  </a:lnTo>
                  <a:lnTo>
                    <a:pt x="0" y="22"/>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0" name="Freeform 72">
              <a:extLst>
                <a:ext uri="{FF2B5EF4-FFF2-40B4-BE49-F238E27FC236}">
                  <a16:creationId xmlns:a16="http://schemas.microsoft.com/office/drawing/2014/main" id="{1DB55A6E-B90C-C844-A41A-F6EFF12A1264}"/>
                </a:ext>
              </a:extLst>
            </p:cNvPr>
            <p:cNvSpPr>
              <a:spLocks/>
            </p:cNvSpPr>
            <p:nvPr/>
          </p:nvSpPr>
          <p:spPr bwMode="auto">
            <a:xfrm>
              <a:off x="893763" y="3871913"/>
              <a:ext cx="119062" cy="315912"/>
            </a:xfrm>
            <a:custGeom>
              <a:avLst/>
              <a:gdLst>
                <a:gd name="T0" fmla="*/ 42578 w 151"/>
                <a:gd name="T1" fmla="*/ 246856 h 398"/>
                <a:gd name="T2" fmla="*/ 42578 w 151"/>
                <a:gd name="T3" fmla="*/ 245268 h 398"/>
                <a:gd name="T4" fmla="*/ 44944 w 151"/>
                <a:gd name="T5" fmla="*/ 242093 h 398"/>
                <a:gd name="T6" fmla="*/ 47309 w 151"/>
                <a:gd name="T7" fmla="*/ 236537 h 398"/>
                <a:gd name="T8" fmla="*/ 51252 w 151"/>
                <a:gd name="T9" fmla="*/ 229393 h 398"/>
                <a:gd name="T10" fmla="*/ 55983 w 151"/>
                <a:gd name="T11" fmla="*/ 219075 h 398"/>
                <a:gd name="T12" fmla="*/ 61502 w 151"/>
                <a:gd name="T13" fmla="*/ 207962 h 398"/>
                <a:gd name="T14" fmla="*/ 67022 w 151"/>
                <a:gd name="T15" fmla="*/ 194468 h 398"/>
                <a:gd name="T16" fmla="*/ 73330 w 151"/>
                <a:gd name="T17" fmla="*/ 179387 h 398"/>
                <a:gd name="T18" fmla="*/ 79637 w 151"/>
                <a:gd name="T19" fmla="*/ 161925 h 398"/>
                <a:gd name="T20" fmla="*/ 85945 w 151"/>
                <a:gd name="T21" fmla="*/ 143669 h 398"/>
                <a:gd name="T22" fmla="*/ 92253 w 151"/>
                <a:gd name="T23" fmla="*/ 123031 h 398"/>
                <a:gd name="T24" fmla="*/ 98561 w 151"/>
                <a:gd name="T25" fmla="*/ 101600 h 398"/>
                <a:gd name="T26" fmla="*/ 104081 w 151"/>
                <a:gd name="T27" fmla="*/ 78581 h 398"/>
                <a:gd name="T28" fmla="*/ 109600 w 151"/>
                <a:gd name="T29" fmla="*/ 53975 h 398"/>
                <a:gd name="T30" fmla="*/ 114331 w 151"/>
                <a:gd name="T31" fmla="*/ 26987 h 398"/>
                <a:gd name="T32" fmla="*/ 119062 w 151"/>
                <a:gd name="T33" fmla="*/ 0 h 398"/>
                <a:gd name="T34" fmla="*/ 48886 w 151"/>
                <a:gd name="T35" fmla="*/ 7144 h 398"/>
                <a:gd name="T36" fmla="*/ 14193 w 151"/>
                <a:gd name="T37" fmla="*/ 177800 h 398"/>
                <a:gd name="T38" fmla="*/ 0 w 151"/>
                <a:gd name="T39" fmla="*/ 315912 h 398"/>
                <a:gd name="T40" fmla="*/ 22078 w 151"/>
                <a:gd name="T41" fmla="*/ 300037 h 398"/>
                <a:gd name="T42" fmla="*/ 42578 w 151"/>
                <a:gd name="T43" fmla="*/ 246856 h 398"/>
                <a:gd name="T44" fmla="*/ 42578 w 151"/>
                <a:gd name="T45" fmla="*/ 246856 h 3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1" h="398">
                  <a:moveTo>
                    <a:pt x="54" y="311"/>
                  </a:moveTo>
                  <a:lnTo>
                    <a:pt x="54" y="309"/>
                  </a:lnTo>
                  <a:lnTo>
                    <a:pt x="57" y="305"/>
                  </a:lnTo>
                  <a:lnTo>
                    <a:pt x="60" y="298"/>
                  </a:lnTo>
                  <a:lnTo>
                    <a:pt x="65" y="289"/>
                  </a:lnTo>
                  <a:lnTo>
                    <a:pt x="71" y="276"/>
                  </a:lnTo>
                  <a:lnTo>
                    <a:pt x="78" y="262"/>
                  </a:lnTo>
                  <a:lnTo>
                    <a:pt x="85" y="245"/>
                  </a:lnTo>
                  <a:lnTo>
                    <a:pt x="93" y="226"/>
                  </a:lnTo>
                  <a:lnTo>
                    <a:pt x="101" y="204"/>
                  </a:lnTo>
                  <a:lnTo>
                    <a:pt x="109" y="181"/>
                  </a:lnTo>
                  <a:lnTo>
                    <a:pt x="117" y="155"/>
                  </a:lnTo>
                  <a:lnTo>
                    <a:pt x="125" y="128"/>
                  </a:lnTo>
                  <a:lnTo>
                    <a:pt x="132" y="99"/>
                  </a:lnTo>
                  <a:lnTo>
                    <a:pt x="139" y="68"/>
                  </a:lnTo>
                  <a:lnTo>
                    <a:pt x="145" y="34"/>
                  </a:lnTo>
                  <a:lnTo>
                    <a:pt x="151" y="0"/>
                  </a:lnTo>
                  <a:lnTo>
                    <a:pt x="62" y="9"/>
                  </a:lnTo>
                  <a:lnTo>
                    <a:pt x="18" y="224"/>
                  </a:lnTo>
                  <a:lnTo>
                    <a:pt x="0" y="398"/>
                  </a:lnTo>
                  <a:lnTo>
                    <a:pt x="28" y="378"/>
                  </a:lnTo>
                  <a:lnTo>
                    <a:pt x="54" y="311"/>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1" name="Freeform 73">
              <a:extLst>
                <a:ext uri="{FF2B5EF4-FFF2-40B4-BE49-F238E27FC236}">
                  <a16:creationId xmlns:a16="http://schemas.microsoft.com/office/drawing/2014/main" id="{7CEF1566-7B80-4847-B8DE-F896DA07A1A0}"/>
                </a:ext>
              </a:extLst>
            </p:cNvPr>
            <p:cNvSpPr>
              <a:spLocks/>
            </p:cNvSpPr>
            <p:nvPr/>
          </p:nvSpPr>
          <p:spPr bwMode="auto">
            <a:xfrm>
              <a:off x="882650" y="3876675"/>
              <a:ext cx="90488" cy="295275"/>
            </a:xfrm>
            <a:custGeom>
              <a:avLst/>
              <a:gdLst>
                <a:gd name="T0" fmla="*/ 9525 w 114"/>
                <a:gd name="T1" fmla="*/ 231775 h 372"/>
                <a:gd name="T2" fmla="*/ 9525 w 114"/>
                <a:gd name="T3" fmla="*/ 229394 h 372"/>
                <a:gd name="T4" fmla="*/ 9525 w 114"/>
                <a:gd name="T5" fmla="*/ 223838 h 372"/>
                <a:gd name="T6" fmla="*/ 9525 w 114"/>
                <a:gd name="T7" fmla="*/ 214313 h 372"/>
                <a:gd name="T8" fmla="*/ 11113 w 114"/>
                <a:gd name="T9" fmla="*/ 201613 h 372"/>
                <a:gd name="T10" fmla="*/ 12700 w 114"/>
                <a:gd name="T11" fmla="*/ 186531 h 372"/>
                <a:gd name="T12" fmla="*/ 15081 w 114"/>
                <a:gd name="T13" fmla="*/ 169069 h 372"/>
                <a:gd name="T14" fmla="*/ 15875 w 114"/>
                <a:gd name="T15" fmla="*/ 150019 h 372"/>
                <a:gd name="T16" fmla="*/ 19050 w 114"/>
                <a:gd name="T17" fmla="*/ 130969 h 372"/>
                <a:gd name="T18" fmla="*/ 20638 w 114"/>
                <a:gd name="T19" fmla="*/ 111125 h 372"/>
                <a:gd name="T20" fmla="*/ 23019 w 114"/>
                <a:gd name="T21" fmla="*/ 91281 h 372"/>
                <a:gd name="T22" fmla="*/ 26194 w 114"/>
                <a:gd name="T23" fmla="*/ 72231 h 372"/>
                <a:gd name="T24" fmla="*/ 29369 w 114"/>
                <a:gd name="T25" fmla="*/ 53975 h 372"/>
                <a:gd name="T26" fmla="*/ 33338 w 114"/>
                <a:gd name="T27" fmla="*/ 35719 h 372"/>
                <a:gd name="T28" fmla="*/ 37306 w 114"/>
                <a:gd name="T29" fmla="*/ 21431 h 372"/>
                <a:gd name="T30" fmla="*/ 41275 w 114"/>
                <a:gd name="T31" fmla="*/ 8731 h 372"/>
                <a:gd name="T32" fmla="*/ 46038 w 114"/>
                <a:gd name="T33" fmla="*/ 0 h 372"/>
                <a:gd name="T34" fmla="*/ 90488 w 114"/>
                <a:gd name="T35" fmla="*/ 3175 h 372"/>
                <a:gd name="T36" fmla="*/ 89694 w 114"/>
                <a:gd name="T37" fmla="*/ 5556 h 372"/>
                <a:gd name="T38" fmla="*/ 87313 w 114"/>
                <a:gd name="T39" fmla="*/ 11906 h 372"/>
                <a:gd name="T40" fmla="*/ 84138 w 114"/>
                <a:gd name="T41" fmla="*/ 22225 h 372"/>
                <a:gd name="T42" fmla="*/ 80169 w 114"/>
                <a:gd name="T43" fmla="*/ 35719 h 372"/>
                <a:gd name="T44" fmla="*/ 74613 w 114"/>
                <a:gd name="T45" fmla="*/ 52388 h 372"/>
                <a:gd name="T46" fmla="*/ 69850 w 114"/>
                <a:gd name="T47" fmla="*/ 71438 h 372"/>
                <a:gd name="T48" fmla="*/ 63500 w 114"/>
                <a:gd name="T49" fmla="*/ 92075 h 372"/>
                <a:gd name="T50" fmla="*/ 57944 w 114"/>
                <a:gd name="T51" fmla="*/ 115094 h 372"/>
                <a:gd name="T52" fmla="*/ 51594 w 114"/>
                <a:gd name="T53" fmla="*/ 138113 h 372"/>
                <a:gd name="T54" fmla="*/ 45244 w 114"/>
                <a:gd name="T55" fmla="*/ 162719 h 372"/>
                <a:gd name="T56" fmla="*/ 38894 w 114"/>
                <a:gd name="T57" fmla="*/ 187325 h 372"/>
                <a:gd name="T58" fmla="*/ 33338 w 114"/>
                <a:gd name="T59" fmla="*/ 211138 h 372"/>
                <a:gd name="T60" fmla="*/ 27781 w 114"/>
                <a:gd name="T61" fmla="*/ 234156 h 372"/>
                <a:gd name="T62" fmla="*/ 23019 w 114"/>
                <a:gd name="T63" fmla="*/ 256381 h 372"/>
                <a:gd name="T64" fmla="*/ 19844 w 114"/>
                <a:gd name="T65" fmla="*/ 276225 h 372"/>
                <a:gd name="T66" fmla="*/ 17463 w 114"/>
                <a:gd name="T67" fmla="*/ 295275 h 372"/>
                <a:gd name="T68" fmla="*/ 0 w 114"/>
                <a:gd name="T69" fmla="*/ 268288 h 372"/>
                <a:gd name="T70" fmla="*/ 9525 w 114"/>
                <a:gd name="T71" fmla="*/ 231775 h 372"/>
                <a:gd name="T72" fmla="*/ 9525 w 114"/>
                <a:gd name="T73" fmla="*/ 231775 h 3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 h="372">
                  <a:moveTo>
                    <a:pt x="12" y="292"/>
                  </a:moveTo>
                  <a:lnTo>
                    <a:pt x="12" y="289"/>
                  </a:lnTo>
                  <a:lnTo>
                    <a:pt x="12" y="282"/>
                  </a:lnTo>
                  <a:lnTo>
                    <a:pt x="12" y="270"/>
                  </a:lnTo>
                  <a:lnTo>
                    <a:pt x="14" y="254"/>
                  </a:lnTo>
                  <a:lnTo>
                    <a:pt x="16" y="235"/>
                  </a:lnTo>
                  <a:lnTo>
                    <a:pt x="19" y="213"/>
                  </a:lnTo>
                  <a:lnTo>
                    <a:pt x="20" y="189"/>
                  </a:lnTo>
                  <a:lnTo>
                    <a:pt x="24" y="165"/>
                  </a:lnTo>
                  <a:lnTo>
                    <a:pt x="26" y="140"/>
                  </a:lnTo>
                  <a:lnTo>
                    <a:pt x="29" y="115"/>
                  </a:lnTo>
                  <a:lnTo>
                    <a:pt x="33" y="91"/>
                  </a:lnTo>
                  <a:lnTo>
                    <a:pt x="37" y="68"/>
                  </a:lnTo>
                  <a:lnTo>
                    <a:pt x="42" y="45"/>
                  </a:lnTo>
                  <a:lnTo>
                    <a:pt x="47" y="27"/>
                  </a:lnTo>
                  <a:lnTo>
                    <a:pt x="52" y="11"/>
                  </a:lnTo>
                  <a:lnTo>
                    <a:pt x="58" y="0"/>
                  </a:lnTo>
                  <a:lnTo>
                    <a:pt x="114" y="4"/>
                  </a:lnTo>
                  <a:lnTo>
                    <a:pt x="113" y="7"/>
                  </a:lnTo>
                  <a:lnTo>
                    <a:pt x="110" y="15"/>
                  </a:lnTo>
                  <a:lnTo>
                    <a:pt x="106" y="28"/>
                  </a:lnTo>
                  <a:lnTo>
                    <a:pt x="101" y="45"/>
                  </a:lnTo>
                  <a:lnTo>
                    <a:pt x="94" y="66"/>
                  </a:lnTo>
                  <a:lnTo>
                    <a:pt x="88" y="90"/>
                  </a:lnTo>
                  <a:lnTo>
                    <a:pt x="80" y="116"/>
                  </a:lnTo>
                  <a:lnTo>
                    <a:pt x="73" y="145"/>
                  </a:lnTo>
                  <a:lnTo>
                    <a:pt x="65" y="174"/>
                  </a:lnTo>
                  <a:lnTo>
                    <a:pt x="57" y="205"/>
                  </a:lnTo>
                  <a:lnTo>
                    <a:pt x="49" y="236"/>
                  </a:lnTo>
                  <a:lnTo>
                    <a:pt x="42" y="266"/>
                  </a:lnTo>
                  <a:lnTo>
                    <a:pt x="35" y="295"/>
                  </a:lnTo>
                  <a:lnTo>
                    <a:pt x="29" y="323"/>
                  </a:lnTo>
                  <a:lnTo>
                    <a:pt x="25" y="348"/>
                  </a:lnTo>
                  <a:lnTo>
                    <a:pt x="22" y="372"/>
                  </a:lnTo>
                  <a:lnTo>
                    <a:pt x="0" y="338"/>
                  </a:lnTo>
                  <a:lnTo>
                    <a:pt x="12" y="292"/>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2" name="Freeform 74">
              <a:extLst>
                <a:ext uri="{FF2B5EF4-FFF2-40B4-BE49-F238E27FC236}">
                  <a16:creationId xmlns:a16="http://schemas.microsoft.com/office/drawing/2014/main" id="{C494CAF9-521D-7A4A-BD1D-26FBCA668748}"/>
                </a:ext>
              </a:extLst>
            </p:cNvPr>
            <p:cNvSpPr>
              <a:spLocks/>
            </p:cNvSpPr>
            <p:nvPr/>
          </p:nvSpPr>
          <p:spPr bwMode="auto">
            <a:xfrm>
              <a:off x="1020763" y="2897188"/>
              <a:ext cx="157162" cy="522287"/>
            </a:xfrm>
            <a:custGeom>
              <a:avLst/>
              <a:gdLst>
                <a:gd name="T0" fmla="*/ 23574 w 200"/>
                <a:gd name="T1" fmla="*/ 0 h 660"/>
                <a:gd name="T2" fmla="*/ 0 w 200"/>
                <a:gd name="T3" fmla="*/ 15827 h 660"/>
                <a:gd name="T4" fmla="*/ 7072 w 200"/>
                <a:gd name="T5" fmla="*/ 140859 h 660"/>
                <a:gd name="T6" fmla="*/ 88797 w 200"/>
                <a:gd name="T7" fmla="*/ 349774 h 660"/>
                <a:gd name="T8" fmla="*/ 95869 w 200"/>
                <a:gd name="T9" fmla="*/ 512791 h 660"/>
                <a:gd name="T10" fmla="*/ 151661 w 200"/>
                <a:gd name="T11" fmla="*/ 522287 h 660"/>
                <a:gd name="T12" fmla="*/ 157162 w 200"/>
                <a:gd name="T13" fmla="*/ 257187 h 660"/>
                <a:gd name="T14" fmla="*/ 143017 w 200"/>
                <a:gd name="T15" fmla="*/ 86256 h 660"/>
                <a:gd name="T16" fmla="*/ 113942 w 200"/>
                <a:gd name="T17" fmla="*/ 48272 h 660"/>
                <a:gd name="T18" fmla="*/ 76224 w 200"/>
                <a:gd name="T19" fmla="*/ 11870 h 660"/>
                <a:gd name="T20" fmla="*/ 23574 w 200"/>
                <a:gd name="T21" fmla="*/ 0 h 660"/>
                <a:gd name="T22" fmla="*/ 23574 w 200"/>
                <a:gd name="T23" fmla="*/ 0 h 6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0" h="660">
                  <a:moveTo>
                    <a:pt x="30" y="0"/>
                  </a:moveTo>
                  <a:lnTo>
                    <a:pt x="0" y="20"/>
                  </a:lnTo>
                  <a:lnTo>
                    <a:pt x="9" y="178"/>
                  </a:lnTo>
                  <a:lnTo>
                    <a:pt x="113" y="442"/>
                  </a:lnTo>
                  <a:lnTo>
                    <a:pt x="122" y="648"/>
                  </a:lnTo>
                  <a:lnTo>
                    <a:pt x="193" y="660"/>
                  </a:lnTo>
                  <a:lnTo>
                    <a:pt x="200" y="325"/>
                  </a:lnTo>
                  <a:lnTo>
                    <a:pt x="182" y="109"/>
                  </a:lnTo>
                  <a:lnTo>
                    <a:pt x="145" y="61"/>
                  </a:lnTo>
                  <a:lnTo>
                    <a:pt x="97" y="15"/>
                  </a:lnTo>
                  <a:lnTo>
                    <a:pt x="30"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3" name="Freeform 75">
              <a:extLst>
                <a:ext uri="{FF2B5EF4-FFF2-40B4-BE49-F238E27FC236}">
                  <a16:creationId xmlns:a16="http://schemas.microsoft.com/office/drawing/2014/main" id="{BBE3D7B2-E7C9-6C42-8524-2CA4ECC0E074}"/>
                </a:ext>
              </a:extLst>
            </p:cNvPr>
            <p:cNvSpPr>
              <a:spLocks/>
            </p:cNvSpPr>
            <p:nvPr/>
          </p:nvSpPr>
          <p:spPr bwMode="auto">
            <a:xfrm>
              <a:off x="1082675" y="2976563"/>
              <a:ext cx="69850" cy="247650"/>
            </a:xfrm>
            <a:custGeom>
              <a:avLst/>
              <a:gdLst>
                <a:gd name="T0" fmla="*/ 0 w 87"/>
                <a:gd name="T1" fmla="*/ 27074 h 311"/>
                <a:gd name="T2" fmla="*/ 29706 w 87"/>
                <a:gd name="T3" fmla="*/ 0 h 311"/>
                <a:gd name="T4" fmla="*/ 65836 w 87"/>
                <a:gd name="T5" fmla="*/ 27871 h 311"/>
                <a:gd name="T6" fmla="*/ 69850 w 87"/>
                <a:gd name="T7" fmla="*/ 242076 h 311"/>
                <a:gd name="T8" fmla="*/ 52187 w 87"/>
                <a:gd name="T9" fmla="*/ 247650 h 311"/>
                <a:gd name="T10" fmla="*/ 52187 w 87"/>
                <a:gd name="T11" fmla="*/ 245261 h 311"/>
                <a:gd name="T12" fmla="*/ 52187 w 87"/>
                <a:gd name="T13" fmla="*/ 239687 h 311"/>
                <a:gd name="T14" fmla="*/ 52187 w 87"/>
                <a:gd name="T15" fmla="*/ 230131 h 311"/>
                <a:gd name="T16" fmla="*/ 52187 w 87"/>
                <a:gd name="T17" fmla="*/ 218983 h 311"/>
                <a:gd name="T18" fmla="*/ 52187 w 87"/>
                <a:gd name="T19" fmla="*/ 205446 h 311"/>
                <a:gd name="T20" fmla="*/ 52187 w 87"/>
                <a:gd name="T21" fmla="*/ 190316 h 311"/>
                <a:gd name="T22" fmla="*/ 52187 w 87"/>
                <a:gd name="T23" fmla="*/ 172798 h 311"/>
                <a:gd name="T24" fmla="*/ 52990 w 87"/>
                <a:gd name="T25" fmla="*/ 156075 h 311"/>
                <a:gd name="T26" fmla="*/ 52187 w 87"/>
                <a:gd name="T27" fmla="*/ 136964 h 311"/>
                <a:gd name="T28" fmla="*/ 52187 w 87"/>
                <a:gd name="T29" fmla="*/ 118649 h 311"/>
                <a:gd name="T30" fmla="*/ 51384 w 87"/>
                <a:gd name="T31" fmla="*/ 100334 h 311"/>
                <a:gd name="T32" fmla="*/ 50581 w 87"/>
                <a:gd name="T33" fmla="*/ 82815 h 311"/>
                <a:gd name="T34" fmla="*/ 49778 w 87"/>
                <a:gd name="T35" fmla="*/ 66093 h 311"/>
                <a:gd name="T36" fmla="*/ 48172 w 87"/>
                <a:gd name="T37" fmla="*/ 51760 h 311"/>
                <a:gd name="T38" fmla="*/ 46567 w 87"/>
                <a:gd name="T39" fmla="*/ 39019 h 311"/>
                <a:gd name="T40" fmla="*/ 44961 w 87"/>
                <a:gd name="T41" fmla="*/ 28667 h 311"/>
                <a:gd name="T42" fmla="*/ 29706 w 87"/>
                <a:gd name="T43" fmla="*/ 15926 h 311"/>
                <a:gd name="T44" fmla="*/ 0 w 87"/>
                <a:gd name="T45" fmla="*/ 27074 h 311"/>
                <a:gd name="T46" fmla="*/ 0 w 87"/>
                <a:gd name="T47" fmla="*/ 27074 h 3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7" h="311">
                  <a:moveTo>
                    <a:pt x="0" y="34"/>
                  </a:moveTo>
                  <a:lnTo>
                    <a:pt x="37" y="0"/>
                  </a:lnTo>
                  <a:lnTo>
                    <a:pt x="82" y="35"/>
                  </a:lnTo>
                  <a:lnTo>
                    <a:pt x="87" y="304"/>
                  </a:lnTo>
                  <a:lnTo>
                    <a:pt x="65" y="311"/>
                  </a:lnTo>
                  <a:lnTo>
                    <a:pt x="65" y="308"/>
                  </a:lnTo>
                  <a:lnTo>
                    <a:pt x="65" y="301"/>
                  </a:lnTo>
                  <a:lnTo>
                    <a:pt x="65" y="289"/>
                  </a:lnTo>
                  <a:lnTo>
                    <a:pt x="65" y="275"/>
                  </a:lnTo>
                  <a:lnTo>
                    <a:pt x="65" y="258"/>
                  </a:lnTo>
                  <a:lnTo>
                    <a:pt x="65" y="239"/>
                  </a:lnTo>
                  <a:lnTo>
                    <a:pt x="65" y="217"/>
                  </a:lnTo>
                  <a:lnTo>
                    <a:pt x="66" y="196"/>
                  </a:lnTo>
                  <a:lnTo>
                    <a:pt x="65" y="172"/>
                  </a:lnTo>
                  <a:lnTo>
                    <a:pt x="65" y="149"/>
                  </a:lnTo>
                  <a:lnTo>
                    <a:pt x="64" y="126"/>
                  </a:lnTo>
                  <a:lnTo>
                    <a:pt x="63" y="104"/>
                  </a:lnTo>
                  <a:lnTo>
                    <a:pt x="62" y="83"/>
                  </a:lnTo>
                  <a:lnTo>
                    <a:pt x="60" y="65"/>
                  </a:lnTo>
                  <a:lnTo>
                    <a:pt x="58" y="49"/>
                  </a:lnTo>
                  <a:lnTo>
                    <a:pt x="56" y="36"/>
                  </a:lnTo>
                  <a:lnTo>
                    <a:pt x="37" y="20"/>
                  </a:lnTo>
                  <a:lnTo>
                    <a:pt x="0" y="34"/>
                  </a:lnTo>
                  <a:close/>
                </a:path>
              </a:pathLst>
            </a:custGeom>
            <a:solidFill>
              <a:srgbClr val="CCA6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4" name="Freeform 76">
              <a:extLst>
                <a:ext uri="{FF2B5EF4-FFF2-40B4-BE49-F238E27FC236}">
                  <a16:creationId xmlns:a16="http://schemas.microsoft.com/office/drawing/2014/main" id="{DD55EACF-71AE-2346-9287-83C1AACBADC8}"/>
                </a:ext>
              </a:extLst>
            </p:cNvPr>
            <p:cNvSpPr>
              <a:spLocks/>
            </p:cNvSpPr>
            <p:nvPr/>
          </p:nvSpPr>
          <p:spPr bwMode="auto">
            <a:xfrm>
              <a:off x="1184275" y="3503613"/>
              <a:ext cx="203200" cy="307975"/>
            </a:xfrm>
            <a:custGeom>
              <a:avLst/>
              <a:gdLst>
                <a:gd name="T0" fmla="*/ 37600 w 254"/>
                <a:gd name="T1" fmla="*/ 10292 h 389"/>
                <a:gd name="T2" fmla="*/ 82400 w 254"/>
                <a:gd name="T3" fmla="*/ 0 h 389"/>
                <a:gd name="T4" fmla="*/ 100800 w 254"/>
                <a:gd name="T5" fmla="*/ 42752 h 389"/>
                <a:gd name="T6" fmla="*/ 133600 w 254"/>
                <a:gd name="T7" fmla="*/ 30877 h 389"/>
                <a:gd name="T8" fmla="*/ 203200 w 254"/>
                <a:gd name="T9" fmla="*/ 236721 h 389"/>
                <a:gd name="T10" fmla="*/ 56000 w 254"/>
                <a:gd name="T11" fmla="*/ 307975 h 389"/>
                <a:gd name="T12" fmla="*/ 0 w 254"/>
                <a:gd name="T13" fmla="*/ 104506 h 389"/>
                <a:gd name="T14" fmla="*/ 80800 w 254"/>
                <a:gd name="T15" fmla="*/ 73629 h 389"/>
                <a:gd name="T16" fmla="*/ 72000 w 254"/>
                <a:gd name="T17" fmla="*/ 45127 h 389"/>
                <a:gd name="T18" fmla="*/ 29600 w 254"/>
                <a:gd name="T19" fmla="*/ 51461 h 389"/>
                <a:gd name="T20" fmla="*/ 37600 w 254"/>
                <a:gd name="T21" fmla="*/ 10292 h 389"/>
                <a:gd name="T22" fmla="*/ 37600 w 254"/>
                <a:gd name="T23" fmla="*/ 10292 h 3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4" h="389">
                  <a:moveTo>
                    <a:pt x="47" y="13"/>
                  </a:moveTo>
                  <a:lnTo>
                    <a:pt x="103" y="0"/>
                  </a:lnTo>
                  <a:lnTo>
                    <a:pt x="126" y="54"/>
                  </a:lnTo>
                  <a:lnTo>
                    <a:pt x="167" y="39"/>
                  </a:lnTo>
                  <a:lnTo>
                    <a:pt x="254" y="299"/>
                  </a:lnTo>
                  <a:lnTo>
                    <a:pt x="70" y="389"/>
                  </a:lnTo>
                  <a:lnTo>
                    <a:pt x="0" y="132"/>
                  </a:lnTo>
                  <a:lnTo>
                    <a:pt x="101" y="93"/>
                  </a:lnTo>
                  <a:lnTo>
                    <a:pt x="90" y="57"/>
                  </a:lnTo>
                  <a:lnTo>
                    <a:pt x="37" y="65"/>
                  </a:lnTo>
                  <a:lnTo>
                    <a:pt x="47" y="13"/>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5" name="Freeform 77">
              <a:extLst>
                <a:ext uri="{FF2B5EF4-FFF2-40B4-BE49-F238E27FC236}">
                  <a16:creationId xmlns:a16="http://schemas.microsoft.com/office/drawing/2014/main" id="{D325C3BA-7128-B64F-91C6-D9138088E9B1}"/>
                </a:ext>
              </a:extLst>
            </p:cNvPr>
            <p:cNvSpPr>
              <a:spLocks/>
            </p:cNvSpPr>
            <p:nvPr/>
          </p:nvSpPr>
          <p:spPr bwMode="auto">
            <a:xfrm>
              <a:off x="1154113" y="3494088"/>
              <a:ext cx="88900" cy="104775"/>
            </a:xfrm>
            <a:custGeom>
              <a:avLst/>
              <a:gdLst>
                <a:gd name="T0" fmla="*/ 88900 w 113"/>
                <a:gd name="T1" fmla="*/ 57586 h 131"/>
                <a:gd name="T2" fmla="*/ 86540 w 113"/>
                <a:gd name="T3" fmla="*/ 86379 h 131"/>
                <a:gd name="T4" fmla="*/ 36189 w 113"/>
                <a:gd name="T5" fmla="*/ 104775 h 131"/>
                <a:gd name="T6" fmla="*/ 0 w 113"/>
                <a:gd name="T7" fmla="*/ 3999 h 131"/>
                <a:gd name="T8" fmla="*/ 60578 w 113"/>
                <a:gd name="T9" fmla="*/ 0 h 131"/>
                <a:gd name="T10" fmla="*/ 62938 w 113"/>
                <a:gd name="T11" fmla="*/ 38391 h 131"/>
                <a:gd name="T12" fmla="*/ 88900 w 113"/>
                <a:gd name="T13" fmla="*/ 57586 h 131"/>
                <a:gd name="T14" fmla="*/ 88900 w 113"/>
                <a:gd name="T15" fmla="*/ 57586 h 13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 h="131">
                  <a:moveTo>
                    <a:pt x="113" y="72"/>
                  </a:moveTo>
                  <a:lnTo>
                    <a:pt x="110" y="108"/>
                  </a:lnTo>
                  <a:lnTo>
                    <a:pt x="46" y="131"/>
                  </a:lnTo>
                  <a:lnTo>
                    <a:pt x="0" y="5"/>
                  </a:lnTo>
                  <a:lnTo>
                    <a:pt x="77" y="0"/>
                  </a:lnTo>
                  <a:lnTo>
                    <a:pt x="80" y="48"/>
                  </a:lnTo>
                  <a:lnTo>
                    <a:pt x="113" y="72"/>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6" name="Freeform 78">
              <a:extLst>
                <a:ext uri="{FF2B5EF4-FFF2-40B4-BE49-F238E27FC236}">
                  <a16:creationId xmlns:a16="http://schemas.microsoft.com/office/drawing/2014/main" id="{FA066BE1-EA16-E44A-B641-29497D50A6EB}"/>
                </a:ext>
              </a:extLst>
            </p:cNvPr>
            <p:cNvSpPr>
              <a:spLocks/>
            </p:cNvSpPr>
            <p:nvPr/>
          </p:nvSpPr>
          <p:spPr bwMode="auto">
            <a:xfrm>
              <a:off x="1174750" y="3482975"/>
              <a:ext cx="68263" cy="84138"/>
            </a:xfrm>
            <a:custGeom>
              <a:avLst/>
              <a:gdLst>
                <a:gd name="T0" fmla="*/ 43367 w 85"/>
                <a:gd name="T1" fmla="*/ 6350 h 106"/>
                <a:gd name="T2" fmla="*/ 68263 w 85"/>
                <a:gd name="T3" fmla="*/ 69057 h 106"/>
                <a:gd name="T4" fmla="*/ 7228 w 85"/>
                <a:gd name="T5" fmla="*/ 84138 h 106"/>
                <a:gd name="T6" fmla="*/ 0 w 85"/>
                <a:gd name="T7" fmla="*/ 61119 h 106"/>
                <a:gd name="T8" fmla="*/ 29714 w 85"/>
                <a:gd name="T9" fmla="*/ 52388 h 106"/>
                <a:gd name="T10" fmla="*/ 29714 w 85"/>
                <a:gd name="T11" fmla="*/ 33338 h 106"/>
                <a:gd name="T12" fmla="*/ 18471 w 85"/>
                <a:gd name="T13" fmla="*/ 0 h 106"/>
                <a:gd name="T14" fmla="*/ 43367 w 85"/>
                <a:gd name="T15" fmla="*/ 6350 h 106"/>
                <a:gd name="T16" fmla="*/ 43367 w 85"/>
                <a:gd name="T17" fmla="*/ 6350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106">
                  <a:moveTo>
                    <a:pt x="54" y="8"/>
                  </a:moveTo>
                  <a:lnTo>
                    <a:pt x="85" y="87"/>
                  </a:lnTo>
                  <a:lnTo>
                    <a:pt x="9" y="106"/>
                  </a:lnTo>
                  <a:lnTo>
                    <a:pt x="0" y="77"/>
                  </a:lnTo>
                  <a:lnTo>
                    <a:pt x="37" y="66"/>
                  </a:lnTo>
                  <a:lnTo>
                    <a:pt x="37" y="42"/>
                  </a:lnTo>
                  <a:lnTo>
                    <a:pt x="23" y="0"/>
                  </a:lnTo>
                  <a:lnTo>
                    <a:pt x="54" y="8"/>
                  </a:lnTo>
                  <a:close/>
                </a:path>
              </a:pathLst>
            </a:custGeom>
            <a:solidFill>
              <a:srgbClr val="BF6633"/>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7" name="Freeform 79">
              <a:extLst>
                <a:ext uri="{FF2B5EF4-FFF2-40B4-BE49-F238E27FC236}">
                  <a16:creationId xmlns:a16="http://schemas.microsoft.com/office/drawing/2014/main" id="{8BFAE229-5AD7-9B42-8E6A-C7E058ACD5DF}"/>
                </a:ext>
              </a:extLst>
            </p:cNvPr>
            <p:cNvSpPr>
              <a:spLocks/>
            </p:cNvSpPr>
            <p:nvPr/>
          </p:nvSpPr>
          <p:spPr bwMode="auto">
            <a:xfrm>
              <a:off x="1135063" y="3346450"/>
              <a:ext cx="73025" cy="163513"/>
            </a:xfrm>
            <a:custGeom>
              <a:avLst/>
              <a:gdLst>
                <a:gd name="T0" fmla="*/ 67528 w 93"/>
                <a:gd name="T1" fmla="*/ 157224 h 208"/>
                <a:gd name="T2" fmla="*/ 51039 w 93"/>
                <a:gd name="T3" fmla="*/ 163513 h 208"/>
                <a:gd name="T4" fmla="*/ 25127 w 93"/>
                <a:gd name="T5" fmla="*/ 163513 h 208"/>
                <a:gd name="T6" fmla="*/ 0 w 93"/>
                <a:gd name="T7" fmla="*/ 80184 h 208"/>
                <a:gd name="T8" fmla="*/ 36120 w 93"/>
                <a:gd name="T9" fmla="*/ 0 h 208"/>
                <a:gd name="T10" fmla="*/ 73025 w 93"/>
                <a:gd name="T11" fmla="*/ 114774 h 208"/>
                <a:gd name="T12" fmla="*/ 67528 w 93"/>
                <a:gd name="T13" fmla="*/ 157224 h 208"/>
                <a:gd name="T14" fmla="*/ 67528 w 93"/>
                <a:gd name="T15" fmla="*/ 157224 h 2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08">
                  <a:moveTo>
                    <a:pt x="86" y="200"/>
                  </a:moveTo>
                  <a:lnTo>
                    <a:pt x="65" y="208"/>
                  </a:lnTo>
                  <a:lnTo>
                    <a:pt x="32" y="208"/>
                  </a:lnTo>
                  <a:lnTo>
                    <a:pt x="0" y="102"/>
                  </a:lnTo>
                  <a:lnTo>
                    <a:pt x="46" y="0"/>
                  </a:lnTo>
                  <a:lnTo>
                    <a:pt x="93" y="146"/>
                  </a:lnTo>
                  <a:lnTo>
                    <a:pt x="86" y="200"/>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8" name="Freeform 80">
              <a:extLst>
                <a:ext uri="{FF2B5EF4-FFF2-40B4-BE49-F238E27FC236}">
                  <a16:creationId xmlns:a16="http://schemas.microsoft.com/office/drawing/2014/main" id="{379CD24F-F7B7-0045-B4E7-5AB7A5A89FF3}"/>
                </a:ext>
              </a:extLst>
            </p:cNvPr>
            <p:cNvSpPr>
              <a:spLocks/>
            </p:cNvSpPr>
            <p:nvPr/>
          </p:nvSpPr>
          <p:spPr bwMode="auto">
            <a:xfrm>
              <a:off x="1155700" y="3290888"/>
              <a:ext cx="73025" cy="212725"/>
            </a:xfrm>
            <a:custGeom>
              <a:avLst/>
              <a:gdLst>
                <a:gd name="T0" fmla="*/ 46328 w 93"/>
                <a:gd name="T1" fmla="*/ 18909 h 270"/>
                <a:gd name="T2" fmla="*/ 32979 w 93"/>
                <a:gd name="T3" fmla="*/ 70120 h 270"/>
                <a:gd name="T4" fmla="*/ 73025 w 93"/>
                <a:gd name="T5" fmla="*/ 193816 h 270"/>
                <a:gd name="T6" fmla="*/ 47113 w 93"/>
                <a:gd name="T7" fmla="*/ 212725 h 270"/>
                <a:gd name="T8" fmla="*/ 3926 w 93"/>
                <a:gd name="T9" fmla="*/ 70120 h 270"/>
                <a:gd name="T10" fmla="*/ 0 w 93"/>
                <a:gd name="T11" fmla="*/ 0 h 270"/>
                <a:gd name="T12" fmla="*/ 46328 w 93"/>
                <a:gd name="T13" fmla="*/ 18909 h 270"/>
                <a:gd name="T14" fmla="*/ 46328 w 93"/>
                <a:gd name="T15" fmla="*/ 18909 h 2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70">
                  <a:moveTo>
                    <a:pt x="59" y="24"/>
                  </a:moveTo>
                  <a:lnTo>
                    <a:pt x="42" y="89"/>
                  </a:lnTo>
                  <a:lnTo>
                    <a:pt x="93" y="246"/>
                  </a:lnTo>
                  <a:lnTo>
                    <a:pt x="60" y="270"/>
                  </a:lnTo>
                  <a:lnTo>
                    <a:pt x="5" y="89"/>
                  </a:lnTo>
                  <a:lnTo>
                    <a:pt x="0" y="0"/>
                  </a:lnTo>
                  <a:lnTo>
                    <a:pt x="59" y="24"/>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49" name="Freeform 81">
              <a:extLst>
                <a:ext uri="{FF2B5EF4-FFF2-40B4-BE49-F238E27FC236}">
                  <a16:creationId xmlns:a16="http://schemas.microsoft.com/office/drawing/2014/main" id="{7313903B-F631-DB4F-AAC6-84E448AFDD4B}"/>
                </a:ext>
              </a:extLst>
            </p:cNvPr>
            <p:cNvSpPr>
              <a:spLocks/>
            </p:cNvSpPr>
            <p:nvPr/>
          </p:nvSpPr>
          <p:spPr bwMode="auto">
            <a:xfrm>
              <a:off x="974725" y="3417888"/>
              <a:ext cx="290513" cy="471487"/>
            </a:xfrm>
            <a:custGeom>
              <a:avLst/>
              <a:gdLst>
                <a:gd name="T0" fmla="*/ 173038 w 366"/>
                <a:gd name="T1" fmla="*/ 17492 h 593"/>
                <a:gd name="T2" fmla="*/ 290513 w 366"/>
                <a:gd name="T3" fmla="*/ 409470 h 593"/>
                <a:gd name="T4" fmla="*/ 227013 w 366"/>
                <a:gd name="T5" fmla="*/ 438888 h 593"/>
                <a:gd name="T6" fmla="*/ 100806 w 366"/>
                <a:gd name="T7" fmla="*/ 471487 h 593"/>
                <a:gd name="T8" fmla="*/ 55563 w 366"/>
                <a:gd name="T9" fmla="*/ 471487 h 593"/>
                <a:gd name="T10" fmla="*/ 0 w 366"/>
                <a:gd name="T11" fmla="*/ 438888 h 593"/>
                <a:gd name="T12" fmla="*/ 13494 w 366"/>
                <a:gd name="T13" fmla="*/ 117673 h 593"/>
                <a:gd name="T14" fmla="*/ 145257 w 366"/>
                <a:gd name="T15" fmla="*/ 0 h 593"/>
                <a:gd name="T16" fmla="*/ 173038 w 366"/>
                <a:gd name="T17" fmla="*/ 17492 h 593"/>
                <a:gd name="T18" fmla="*/ 173038 w 366"/>
                <a:gd name="T19" fmla="*/ 17492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6" h="593">
                  <a:moveTo>
                    <a:pt x="218" y="22"/>
                  </a:moveTo>
                  <a:lnTo>
                    <a:pt x="366" y="515"/>
                  </a:lnTo>
                  <a:lnTo>
                    <a:pt x="286" y="552"/>
                  </a:lnTo>
                  <a:lnTo>
                    <a:pt x="127" y="593"/>
                  </a:lnTo>
                  <a:lnTo>
                    <a:pt x="70" y="593"/>
                  </a:lnTo>
                  <a:lnTo>
                    <a:pt x="0" y="552"/>
                  </a:lnTo>
                  <a:lnTo>
                    <a:pt x="17" y="148"/>
                  </a:lnTo>
                  <a:lnTo>
                    <a:pt x="183" y="0"/>
                  </a:lnTo>
                  <a:lnTo>
                    <a:pt x="218" y="22"/>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0" name="Freeform 82">
              <a:extLst>
                <a:ext uri="{FF2B5EF4-FFF2-40B4-BE49-F238E27FC236}">
                  <a16:creationId xmlns:a16="http://schemas.microsoft.com/office/drawing/2014/main" id="{B51E969B-FF7F-6440-AD47-317A14A8B6F3}"/>
                </a:ext>
              </a:extLst>
            </p:cNvPr>
            <p:cNvSpPr>
              <a:spLocks/>
            </p:cNvSpPr>
            <p:nvPr/>
          </p:nvSpPr>
          <p:spPr bwMode="auto">
            <a:xfrm>
              <a:off x="885825" y="3482975"/>
              <a:ext cx="215900" cy="409575"/>
            </a:xfrm>
            <a:custGeom>
              <a:avLst/>
              <a:gdLst>
                <a:gd name="T0" fmla="*/ 215900 w 272"/>
                <a:gd name="T1" fmla="*/ 16637 h 517"/>
                <a:gd name="T2" fmla="*/ 143669 w 272"/>
                <a:gd name="T3" fmla="*/ 45948 h 517"/>
                <a:gd name="T4" fmla="*/ 141288 w 272"/>
                <a:gd name="T5" fmla="*/ 289158 h 517"/>
                <a:gd name="T6" fmla="*/ 165894 w 272"/>
                <a:gd name="T7" fmla="*/ 311340 h 517"/>
                <a:gd name="T8" fmla="*/ 143669 w 272"/>
                <a:gd name="T9" fmla="*/ 337483 h 517"/>
                <a:gd name="T10" fmla="*/ 143669 w 272"/>
                <a:gd name="T11" fmla="*/ 405614 h 517"/>
                <a:gd name="T12" fmla="*/ 71438 w 272"/>
                <a:gd name="T13" fmla="*/ 409575 h 517"/>
                <a:gd name="T14" fmla="*/ 0 w 272"/>
                <a:gd name="T15" fmla="*/ 396107 h 517"/>
                <a:gd name="T16" fmla="*/ 40481 w 272"/>
                <a:gd name="T17" fmla="*/ 2377 h 517"/>
                <a:gd name="T18" fmla="*/ 194469 w 272"/>
                <a:gd name="T19" fmla="*/ 0 h 517"/>
                <a:gd name="T20" fmla="*/ 215900 w 272"/>
                <a:gd name="T21" fmla="*/ 16637 h 517"/>
                <a:gd name="T22" fmla="*/ 215900 w 272"/>
                <a:gd name="T23" fmla="*/ 16637 h 5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2" h="517">
                  <a:moveTo>
                    <a:pt x="272" y="21"/>
                  </a:moveTo>
                  <a:lnTo>
                    <a:pt x="181" y="58"/>
                  </a:lnTo>
                  <a:lnTo>
                    <a:pt x="178" y="365"/>
                  </a:lnTo>
                  <a:lnTo>
                    <a:pt x="209" y="393"/>
                  </a:lnTo>
                  <a:lnTo>
                    <a:pt x="181" y="426"/>
                  </a:lnTo>
                  <a:lnTo>
                    <a:pt x="181" y="512"/>
                  </a:lnTo>
                  <a:lnTo>
                    <a:pt x="90" y="517"/>
                  </a:lnTo>
                  <a:lnTo>
                    <a:pt x="0" y="500"/>
                  </a:lnTo>
                  <a:lnTo>
                    <a:pt x="51" y="3"/>
                  </a:lnTo>
                  <a:lnTo>
                    <a:pt x="245" y="0"/>
                  </a:lnTo>
                  <a:lnTo>
                    <a:pt x="272" y="21"/>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1" name="Freeform 83">
              <a:extLst>
                <a:ext uri="{FF2B5EF4-FFF2-40B4-BE49-F238E27FC236}">
                  <a16:creationId xmlns:a16="http://schemas.microsoft.com/office/drawing/2014/main" id="{F3265227-1871-DA4B-8348-6A04249CEA06}"/>
                </a:ext>
              </a:extLst>
            </p:cNvPr>
            <p:cNvSpPr>
              <a:spLocks/>
            </p:cNvSpPr>
            <p:nvPr/>
          </p:nvSpPr>
          <p:spPr bwMode="auto">
            <a:xfrm>
              <a:off x="1141413" y="3300413"/>
              <a:ext cx="33337" cy="107950"/>
            </a:xfrm>
            <a:custGeom>
              <a:avLst/>
              <a:gdLst>
                <a:gd name="T0" fmla="*/ 10079 w 43"/>
                <a:gd name="T1" fmla="*/ 19050 h 136"/>
                <a:gd name="T2" fmla="*/ 0 w 43"/>
                <a:gd name="T3" fmla="*/ 107950 h 136"/>
                <a:gd name="T4" fmla="*/ 11629 w 43"/>
                <a:gd name="T5" fmla="*/ 107950 h 136"/>
                <a:gd name="T6" fmla="*/ 33337 w 43"/>
                <a:gd name="T7" fmla="*/ 21431 h 136"/>
                <a:gd name="T8" fmla="*/ 13180 w 43"/>
                <a:gd name="T9" fmla="*/ 0 h 136"/>
                <a:gd name="T10" fmla="*/ 10079 w 43"/>
                <a:gd name="T11" fmla="*/ 19050 h 136"/>
                <a:gd name="T12" fmla="*/ 10079 w 43"/>
                <a:gd name="T13" fmla="*/ 19050 h 1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 h="136">
                  <a:moveTo>
                    <a:pt x="13" y="24"/>
                  </a:moveTo>
                  <a:lnTo>
                    <a:pt x="0" y="136"/>
                  </a:lnTo>
                  <a:lnTo>
                    <a:pt x="15" y="136"/>
                  </a:lnTo>
                  <a:lnTo>
                    <a:pt x="43" y="27"/>
                  </a:lnTo>
                  <a:lnTo>
                    <a:pt x="17" y="0"/>
                  </a:lnTo>
                  <a:lnTo>
                    <a:pt x="13" y="24"/>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2" name="Freeform 84">
              <a:extLst>
                <a:ext uri="{FF2B5EF4-FFF2-40B4-BE49-F238E27FC236}">
                  <a16:creationId xmlns:a16="http://schemas.microsoft.com/office/drawing/2014/main" id="{94AFAB81-782E-B145-844C-646F1EE31D3A}"/>
                </a:ext>
              </a:extLst>
            </p:cNvPr>
            <p:cNvSpPr>
              <a:spLocks/>
            </p:cNvSpPr>
            <p:nvPr/>
          </p:nvSpPr>
          <p:spPr bwMode="auto">
            <a:xfrm>
              <a:off x="1119188" y="3400425"/>
              <a:ext cx="34925" cy="34925"/>
            </a:xfrm>
            <a:custGeom>
              <a:avLst/>
              <a:gdLst>
                <a:gd name="T0" fmla="*/ 4061 w 43"/>
                <a:gd name="T1" fmla="*/ 0 h 44"/>
                <a:gd name="T2" fmla="*/ 34925 w 43"/>
                <a:gd name="T3" fmla="*/ 3969 h 44"/>
                <a:gd name="T4" fmla="*/ 28427 w 43"/>
                <a:gd name="T5" fmla="*/ 34925 h 44"/>
                <a:gd name="T6" fmla="*/ 0 w 43"/>
                <a:gd name="T7" fmla="*/ 33338 h 44"/>
                <a:gd name="T8" fmla="*/ 4061 w 43"/>
                <a:gd name="T9" fmla="*/ 0 h 44"/>
                <a:gd name="T10" fmla="*/ 4061 w 43"/>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44">
                  <a:moveTo>
                    <a:pt x="5" y="0"/>
                  </a:moveTo>
                  <a:lnTo>
                    <a:pt x="43" y="5"/>
                  </a:lnTo>
                  <a:lnTo>
                    <a:pt x="35" y="44"/>
                  </a:lnTo>
                  <a:lnTo>
                    <a:pt x="0" y="42"/>
                  </a:lnTo>
                  <a:lnTo>
                    <a:pt x="5"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3" name="Freeform 85">
              <a:extLst>
                <a:ext uri="{FF2B5EF4-FFF2-40B4-BE49-F238E27FC236}">
                  <a16:creationId xmlns:a16="http://schemas.microsoft.com/office/drawing/2014/main" id="{6264121D-A85B-9442-94E9-A773D57F0836}"/>
                </a:ext>
              </a:extLst>
            </p:cNvPr>
            <p:cNvSpPr>
              <a:spLocks/>
            </p:cNvSpPr>
            <p:nvPr/>
          </p:nvSpPr>
          <p:spPr bwMode="auto">
            <a:xfrm>
              <a:off x="966788" y="3303588"/>
              <a:ext cx="168275" cy="203200"/>
            </a:xfrm>
            <a:custGeom>
              <a:avLst/>
              <a:gdLst>
                <a:gd name="T0" fmla="*/ 168275 w 212"/>
                <a:gd name="T1" fmla="*/ 55132 h 258"/>
                <a:gd name="T2" fmla="*/ 167481 w 212"/>
                <a:gd name="T3" fmla="*/ 55919 h 258"/>
                <a:gd name="T4" fmla="*/ 167481 w 212"/>
                <a:gd name="T5" fmla="*/ 59070 h 258"/>
                <a:gd name="T6" fmla="*/ 167481 w 212"/>
                <a:gd name="T7" fmla="*/ 63008 h 258"/>
                <a:gd name="T8" fmla="*/ 167481 w 212"/>
                <a:gd name="T9" fmla="*/ 69309 h 258"/>
                <a:gd name="T10" fmla="*/ 166688 w 212"/>
                <a:gd name="T11" fmla="*/ 76397 h 258"/>
                <a:gd name="T12" fmla="*/ 166688 w 212"/>
                <a:gd name="T13" fmla="*/ 85060 h 258"/>
                <a:gd name="T14" fmla="*/ 165894 w 212"/>
                <a:gd name="T15" fmla="*/ 93724 h 258"/>
                <a:gd name="T16" fmla="*/ 165100 w 212"/>
                <a:gd name="T17" fmla="*/ 104750 h 258"/>
                <a:gd name="T18" fmla="*/ 162719 w 212"/>
                <a:gd name="T19" fmla="*/ 114989 h 258"/>
                <a:gd name="T20" fmla="*/ 160338 w 212"/>
                <a:gd name="T21" fmla="*/ 126016 h 258"/>
                <a:gd name="T22" fmla="*/ 157956 w 212"/>
                <a:gd name="T23" fmla="*/ 137829 h 258"/>
                <a:gd name="T24" fmla="*/ 155575 w 212"/>
                <a:gd name="T25" fmla="*/ 149643 h 258"/>
                <a:gd name="T26" fmla="*/ 150813 w 212"/>
                <a:gd name="T27" fmla="*/ 160670 h 258"/>
                <a:gd name="T28" fmla="*/ 146050 w 212"/>
                <a:gd name="T29" fmla="*/ 172484 h 258"/>
                <a:gd name="T30" fmla="*/ 140494 w 212"/>
                <a:gd name="T31" fmla="*/ 182722 h 258"/>
                <a:gd name="T32" fmla="*/ 134938 w 212"/>
                <a:gd name="T33" fmla="*/ 194536 h 258"/>
                <a:gd name="T34" fmla="*/ 30163 w 212"/>
                <a:gd name="T35" fmla="*/ 203200 h 258"/>
                <a:gd name="T36" fmla="*/ 0 w 212"/>
                <a:gd name="T37" fmla="*/ 140192 h 258"/>
                <a:gd name="T38" fmla="*/ 3969 w 212"/>
                <a:gd name="T39" fmla="*/ 25203 h 258"/>
                <a:gd name="T40" fmla="*/ 53975 w 212"/>
                <a:gd name="T41" fmla="*/ 0 h 258"/>
                <a:gd name="T42" fmla="*/ 138906 w 212"/>
                <a:gd name="T43" fmla="*/ 29929 h 258"/>
                <a:gd name="T44" fmla="*/ 168275 w 212"/>
                <a:gd name="T45" fmla="*/ 55132 h 258"/>
                <a:gd name="T46" fmla="*/ 168275 w 212"/>
                <a:gd name="T47" fmla="*/ 55132 h 2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258">
                  <a:moveTo>
                    <a:pt x="212" y="70"/>
                  </a:moveTo>
                  <a:lnTo>
                    <a:pt x="211" y="71"/>
                  </a:lnTo>
                  <a:lnTo>
                    <a:pt x="211" y="75"/>
                  </a:lnTo>
                  <a:lnTo>
                    <a:pt x="211" y="80"/>
                  </a:lnTo>
                  <a:lnTo>
                    <a:pt x="211" y="88"/>
                  </a:lnTo>
                  <a:lnTo>
                    <a:pt x="210" y="97"/>
                  </a:lnTo>
                  <a:lnTo>
                    <a:pt x="210" y="108"/>
                  </a:lnTo>
                  <a:lnTo>
                    <a:pt x="209" y="119"/>
                  </a:lnTo>
                  <a:lnTo>
                    <a:pt x="208" y="133"/>
                  </a:lnTo>
                  <a:lnTo>
                    <a:pt x="205" y="146"/>
                  </a:lnTo>
                  <a:lnTo>
                    <a:pt x="202" y="160"/>
                  </a:lnTo>
                  <a:lnTo>
                    <a:pt x="199" y="175"/>
                  </a:lnTo>
                  <a:lnTo>
                    <a:pt x="196" y="190"/>
                  </a:lnTo>
                  <a:lnTo>
                    <a:pt x="190" y="204"/>
                  </a:lnTo>
                  <a:lnTo>
                    <a:pt x="184" y="219"/>
                  </a:lnTo>
                  <a:lnTo>
                    <a:pt x="177" y="232"/>
                  </a:lnTo>
                  <a:lnTo>
                    <a:pt x="170" y="247"/>
                  </a:lnTo>
                  <a:lnTo>
                    <a:pt x="38" y="258"/>
                  </a:lnTo>
                  <a:lnTo>
                    <a:pt x="0" y="178"/>
                  </a:lnTo>
                  <a:lnTo>
                    <a:pt x="5" y="32"/>
                  </a:lnTo>
                  <a:lnTo>
                    <a:pt x="68" y="0"/>
                  </a:lnTo>
                  <a:lnTo>
                    <a:pt x="175" y="38"/>
                  </a:lnTo>
                  <a:lnTo>
                    <a:pt x="212" y="7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4" name="Freeform 86">
              <a:extLst>
                <a:ext uri="{FF2B5EF4-FFF2-40B4-BE49-F238E27FC236}">
                  <a16:creationId xmlns:a16="http://schemas.microsoft.com/office/drawing/2014/main" id="{1D48281C-E8DC-AB46-9296-C3921BBFD48F}"/>
                </a:ext>
              </a:extLst>
            </p:cNvPr>
            <p:cNvSpPr>
              <a:spLocks/>
            </p:cNvSpPr>
            <p:nvPr/>
          </p:nvSpPr>
          <p:spPr bwMode="auto">
            <a:xfrm>
              <a:off x="1135063" y="2944813"/>
              <a:ext cx="87312" cy="295275"/>
            </a:xfrm>
            <a:custGeom>
              <a:avLst/>
              <a:gdLst>
                <a:gd name="T0" fmla="*/ 0 w 110"/>
                <a:gd name="T1" fmla="*/ 0 h 372"/>
                <a:gd name="T2" fmla="*/ 0 w 110"/>
                <a:gd name="T3" fmla="*/ 2381 h 372"/>
                <a:gd name="T4" fmla="*/ 794 w 110"/>
                <a:gd name="T5" fmla="*/ 8731 h 372"/>
                <a:gd name="T6" fmla="*/ 1587 w 110"/>
                <a:gd name="T7" fmla="*/ 19050 h 372"/>
                <a:gd name="T8" fmla="*/ 3175 w 110"/>
                <a:gd name="T9" fmla="*/ 34131 h 372"/>
                <a:gd name="T10" fmla="*/ 3969 w 110"/>
                <a:gd name="T11" fmla="*/ 50800 h 372"/>
                <a:gd name="T12" fmla="*/ 6350 w 110"/>
                <a:gd name="T13" fmla="*/ 69850 h 372"/>
                <a:gd name="T14" fmla="*/ 7937 w 110"/>
                <a:gd name="T15" fmla="*/ 92075 h 372"/>
                <a:gd name="T16" fmla="*/ 9525 w 110"/>
                <a:gd name="T17" fmla="*/ 115094 h 372"/>
                <a:gd name="T18" fmla="*/ 10319 w 110"/>
                <a:gd name="T19" fmla="*/ 138906 h 372"/>
                <a:gd name="T20" fmla="*/ 11906 w 110"/>
                <a:gd name="T21" fmla="*/ 162719 h 372"/>
                <a:gd name="T22" fmla="*/ 12700 w 110"/>
                <a:gd name="T23" fmla="*/ 186531 h 372"/>
                <a:gd name="T24" fmla="*/ 13494 w 110"/>
                <a:gd name="T25" fmla="*/ 210344 h 372"/>
                <a:gd name="T26" fmla="*/ 12700 w 110"/>
                <a:gd name="T27" fmla="*/ 231775 h 372"/>
                <a:gd name="T28" fmla="*/ 11112 w 110"/>
                <a:gd name="T29" fmla="*/ 251619 h 372"/>
                <a:gd name="T30" fmla="*/ 9525 w 110"/>
                <a:gd name="T31" fmla="*/ 271463 h 372"/>
                <a:gd name="T32" fmla="*/ 7144 w 110"/>
                <a:gd name="T33" fmla="*/ 287338 h 372"/>
                <a:gd name="T34" fmla="*/ 40481 w 110"/>
                <a:gd name="T35" fmla="*/ 295275 h 372"/>
                <a:gd name="T36" fmla="*/ 50006 w 110"/>
                <a:gd name="T37" fmla="*/ 289719 h 372"/>
                <a:gd name="T38" fmla="*/ 69850 w 110"/>
                <a:gd name="T39" fmla="*/ 277813 h 372"/>
                <a:gd name="T40" fmla="*/ 87312 w 110"/>
                <a:gd name="T41" fmla="*/ 73025 h 372"/>
                <a:gd name="T42" fmla="*/ 0 w 110"/>
                <a:gd name="T43" fmla="*/ 0 h 372"/>
                <a:gd name="T44" fmla="*/ 0 w 110"/>
                <a:gd name="T45" fmla="*/ 0 h 3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0" h="372">
                  <a:moveTo>
                    <a:pt x="0" y="0"/>
                  </a:moveTo>
                  <a:lnTo>
                    <a:pt x="0" y="3"/>
                  </a:lnTo>
                  <a:lnTo>
                    <a:pt x="1" y="11"/>
                  </a:lnTo>
                  <a:lnTo>
                    <a:pt x="2" y="24"/>
                  </a:lnTo>
                  <a:lnTo>
                    <a:pt x="4" y="43"/>
                  </a:lnTo>
                  <a:lnTo>
                    <a:pt x="5" y="64"/>
                  </a:lnTo>
                  <a:lnTo>
                    <a:pt x="8" y="88"/>
                  </a:lnTo>
                  <a:lnTo>
                    <a:pt x="10" y="116"/>
                  </a:lnTo>
                  <a:lnTo>
                    <a:pt x="12" y="145"/>
                  </a:lnTo>
                  <a:lnTo>
                    <a:pt x="13" y="175"/>
                  </a:lnTo>
                  <a:lnTo>
                    <a:pt x="15" y="205"/>
                  </a:lnTo>
                  <a:lnTo>
                    <a:pt x="16" y="235"/>
                  </a:lnTo>
                  <a:lnTo>
                    <a:pt x="17" y="265"/>
                  </a:lnTo>
                  <a:lnTo>
                    <a:pt x="16" y="292"/>
                  </a:lnTo>
                  <a:lnTo>
                    <a:pt x="14" y="317"/>
                  </a:lnTo>
                  <a:lnTo>
                    <a:pt x="12" y="342"/>
                  </a:lnTo>
                  <a:lnTo>
                    <a:pt x="9" y="362"/>
                  </a:lnTo>
                  <a:lnTo>
                    <a:pt x="51" y="372"/>
                  </a:lnTo>
                  <a:lnTo>
                    <a:pt x="63" y="365"/>
                  </a:lnTo>
                  <a:lnTo>
                    <a:pt x="88" y="350"/>
                  </a:lnTo>
                  <a:lnTo>
                    <a:pt x="110" y="92"/>
                  </a:lnTo>
                  <a:lnTo>
                    <a:pt x="0" y="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5" name="Freeform 87">
              <a:extLst>
                <a:ext uri="{FF2B5EF4-FFF2-40B4-BE49-F238E27FC236}">
                  <a16:creationId xmlns:a16="http://schemas.microsoft.com/office/drawing/2014/main" id="{447F36CC-2C55-504D-AA39-C55A8839AFD3}"/>
                </a:ext>
              </a:extLst>
            </p:cNvPr>
            <p:cNvSpPr>
              <a:spLocks/>
            </p:cNvSpPr>
            <p:nvPr/>
          </p:nvSpPr>
          <p:spPr bwMode="auto">
            <a:xfrm>
              <a:off x="1157288" y="3017838"/>
              <a:ext cx="19050" cy="215900"/>
            </a:xfrm>
            <a:custGeom>
              <a:avLst/>
              <a:gdLst>
                <a:gd name="T0" fmla="*/ 0 w 25"/>
                <a:gd name="T1" fmla="*/ 208782 h 273"/>
                <a:gd name="T2" fmla="*/ 15240 w 25"/>
                <a:gd name="T3" fmla="*/ 0 h 273"/>
                <a:gd name="T4" fmla="*/ 15240 w 25"/>
                <a:gd name="T5" fmla="*/ 1582 h 273"/>
                <a:gd name="T6" fmla="*/ 15240 w 25"/>
                <a:gd name="T7" fmla="*/ 3954 h 273"/>
                <a:gd name="T8" fmla="*/ 16002 w 25"/>
                <a:gd name="T9" fmla="*/ 7908 h 273"/>
                <a:gd name="T10" fmla="*/ 16764 w 25"/>
                <a:gd name="T11" fmla="*/ 13444 h 273"/>
                <a:gd name="T12" fmla="*/ 17526 w 25"/>
                <a:gd name="T13" fmla="*/ 20562 h 273"/>
                <a:gd name="T14" fmla="*/ 17526 w 25"/>
                <a:gd name="T15" fmla="*/ 30052 h 273"/>
                <a:gd name="T16" fmla="*/ 18288 w 25"/>
                <a:gd name="T17" fmla="*/ 41124 h 273"/>
                <a:gd name="T18" fmla="*/ 18288 w 25"/>
                <a:gd name="T19" fmla="*/ 54568 h 273"/>
                <a:gd name="T20" fmla="*/ 19050 w 25"/>
                <a:gd name="T21" fmla="*/ 69594 h 273"/>
                <a:gd name="T22" fmla="*/ 18288 w 25"/>
                <a:gd name="T23" fmla="*/ 86993 h 273"/>
                <a:gd name="T24" fmla="*/ 18288 w 25"/>
                <a:gd name="T25" fmla="*/ 107555 h 273"/>
                <a:gd name="T26" fmla="*/ 17526 w 25"/>
                <a:gd name="T27" fmla="*/ 128907 h 273"/>
                <a:gd name="T28" fmla="*/ 16002 w 25"/>
                <a:gd name="T29" fmla="*/ 155005 h 273"/>
                <a:gd name="T30" fmla="*/ 14478 w 25"/>
                <a:gd name="T31" fmla="*/ 183475 h 273"/>
                <a:gd name="T32" fmla="*/ 12954 w 25"/>
                <a:gd name="T33" fmla="*/ 215900 h 273"/>
                <a:gd name="T34" fmla="*/ 0 w 25"/>
                <a:gd name="T35" fmla="*/ 208782 h 273"/>
                <a:gd name="T36" fmla="*/ 0 w 25"/>
                <a:gd name="T37" fmla="*/ 208782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273">
                  <a:moveTo>
                    <a:pt x="0" y="264"/>
                  </a:moveTo>
                  <a:lnTo>
                    <a:pt x="20" y="0"/>
                  </a:lnTo>
                  <a:lnTo>
                    <a:pt x="20" y="2"/>
                  </a:lnTo>
                  <a:lnTo>
                    <a:pt x="20" y="5"/>
                  </a:lnTo>
                  <a:lnTo>
                    <a:pt x="21" y="10"/>
                  </a:lnTo>
                  <a:lnTo>
                    <a:pt x="22" y="17"/>
                  </a:lnTo>
                  <a:lnTo>
                    <a:pt x="23" y="26"/>
                  </a:lnTo>
                  <a:lnTo>
                    <a:pt x="23" y="38"/>
                  </a:lnTo>
                  <a:lnTo>
                    <a:pt x="24" y="52"/>
                  </a:lnTo>
                  <a:lnTo>
                    <a:pt x="24" y="69"/>
                  </a:lnTo>
                  <a:lnTo>
                    <a:pt x="25" y="88"/>
                  </a:lnTo>
                  <a:lnTo>
                    <a:pt x="24" y="110"/>
                  </a:lnTo>
                  <a:lnTo>
                    <a:pt x="24" y="136"/>
                  </a:lnTo>
                  <a:lnTo>
                    <a:pt x="23" y="163"/>
                  </a:lnTo>
                  <a:lnTo>
                    <a:pt x="21" y="196"/>
                  </a:lnTo>
                  <a:lnTo>
                    <a:pt x="19" y="232"/>
                  </a:lnTo>
                  <a:lnTo>
                    <a:pt x="17" y="273"/>
                  </a:lnTo>
                  <a:lnTo>
                    <a:pt x="0" y="264"/>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6" name="Freeform 88">
              <a:extLst>
                <a:ext uri="{FF2B5EF4-FFF2-40B4-BE49-F238E27FC236}">
                  <a16:creationId xmlns:a16="http://schemas.microsoft.com/office/drawing/2014/main" id="{AE3306E4-73C0-E141-8356-2CAFDCCBE144}"/>
                </a:ext>
              </a:extLst>
            </p:cNvPr>
            <p:cNvSpPr>
              <a:spLocks/>
            </p:cNvSpPr>
            <p:nvPr/>
          </p:nvSpPr>
          <p:spPr bwMode="auto">
            <a:xfrm>
              <a:off x="1066800" y="2638425"/>
              <a:ext cx="157163" cy="317500"/>
            </a:xfrm>
            <a:custGeom>
              <a:avLst/>
              <a:gdLst>
                <a:gd name="T0" fmla="*/ 119063 w 198"/>
                <a:gd name="T1" fmla="*/ 242094 h 400"/>
                <a:gd name="T2" fmla="*/ 157163 w 198"/>
                <a:gd name="T3" fmla="*/ 31750 h 400"/>
                <a:gd name="T4" fmla="*/ 123825 w 198"/>
                <a:gd name="T5" fmla="*/ 0 h 400"/>
                <a:gd name="T6" fmla="*/ 69056 w 198"/>
                <a:gd name="T7" fmla="*/ 3969 h 400"/>
                <a:gd name="T8" fmla="*/ 7144 w 198"/>
                <a:gd name="T9" fmla="*/ 204788 h 400"/>
                <a:gd name="T10" fmla="*/ 0 w 198"/>
                <a:gd name="T11" fmla="*/ 269081 h 400"/>
                <a:gd name="T12" fmla="*/ 11906 w 198"/>
                <a:gd name="T13" fmla="*/ 295275 h 400"/>
                <a:gd name="T14" fmla="*/ 51594 w 198"/>
                <a:gd name="T15" fmla="*/ 317500 h 400"/>
                <a:gd name="T16" fmla="*/ 67469 w 198"/>
                <a:gd name="T17" fmla="*/ 306388 h 400"/>
                <a:gd name="T18" fmla="*/ 57150 w 198"/>
                <a:gd name="T19" fmla="*/ 246856 h 400"/>
                <a:gd name="T20" fmla="*/ 92869 w 198"/>
                <a:gd name="T21" fmla="*/ 251619 h 400"/>
                <a:gd name="T22" fmla="*/ 119063 w 198"/>
                <a:gd name="T23" fmla="*/ 242094 h 400"/>
                <a:gd name="T24" fmla="*/ 119063 w 198"/>
                <a:gd name="T25" fmla="*/ 242094 h 4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 h="400">
                  <a:moveTo>
                    <a:pt x="150" y="305"/>
                  </a:moveTo>
                  <a:lnTo>
                    <a:pt x="198" y="40"/>
                  </a:lnTo>
                  <a:lnTo>
                    <a:pt x="156" y="0"/>
                  </a:lnTo>
                  <a:lnTo>
                    <a:pt x="87" y="5"/>
                  </a:lnTo>
                  <a:lnTo>
                    <a:pt x="9" y="258"/>
                  </a:lnTo>
                  <a:lnTo>
                    <a:pt x="0" y="339"/>
                  </a:lnTo>
                  <a:lnTo>
                    <a:pt x="15" y="372"/>
                  </a:lnTo>
                  <a:lnTo>
                    <a:pt x="65" y="400"/>
                  </a:lnTo>
                  <a:lnTo>
                    <a:pt x="85" y="386"/>
                  </a:lnTo>
                  <a:lnTo>
                    <a:pt x="72" y="311"/>
                  </a:lnTo>
                  <a:lnTo>
                    <a:pt x="117" y="317"/>
                  </a:lnTo>
                  <a:lnTo>
                    <a:pt x="150" y="305"/>
                  </a:lnTo>
                  <a:close/>
                </a:path>
              </a:pathLst>
            </a:custGeom>
            <a:solidFill>
              <a:srgbClr val="B34D1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7" name="Freeform 89">
              <a:extLst>
                <a:ext uri="{FF2B5EF4-FFF2-40B4-BE49-F238E27FC236}">
                  <a16:creationId xmlns:a16="http://schemas.microsoft.com/office/drawing/2014/main" id="{55AB8541-9A81-6948-B618-030E5B1E29E2}"/>
                </a:ext>
              </a:extLst>
            </p:cNvPr>
            <p:cNvSpPr>
              <a:spLocks/>
            </p:cNvSpPr>
            <p:nvPr/>
          </p:nvSpPr>
          <p:spPr bwMode="auto">
            <a:xfrm>
              <a:off x="1011238" y="2651125"/>
              <a:ext cx="174625" cy="282575"/>
            </a:xfrm>
            <a:custGeom>
              <a:avLst/>
              <a:gdLst>
                <a:gd name="T0" fmla="*/ 150130 w 221"/>
                <a:gd name="T1" fmla="*/ 796 h 355"/>
                <a:gd name="T2" fmla="*/ 146179 w 221"/>
                <a:gd name="T3" fmla="*/ 9552 h 355"/>
                <a:gd name="T4" fmla="*/ 140648 w 221"/>
                <a:gd name="T5" fmla="*/ 24676 h 355"/>
                <a:gd name="T6" fmla="*/ 134327 w 221"/>
                <a:gd name="T7" fmla="*/ 44575 h 355"/>
                <a:gd name="T8" fmla="*/ 129586 w 221"/>
                <a:gd name="T9" fmla="*/ 67659 h 355"/>
                <a:gd name="T10" fmla="*/ 126425 w 221"/>
                <a:gd name="T11" fmla="*/ 90742 h 355"/>
                <a:gd name="T12" fmla="*/ 128796 w 221"/>
                <a:gd name="T13" fmla="*/ 112234 h 355"/>
                <a:gd name="T14" fmla="*/ 136697 w 221"/>
                <a:gd name="T15" fmla="*/ 129746 h 355"/>
                <a:gd name="T16" fmla="*/ 142229 w 221"/>
                <a:gd name="T17" fmla="*/ 136910 h 355"/>
                <a:gd name="T18" fmla="*/ 137488 w 221"/>
                <a:gd name="T19" fmla="*/ 137706 h 355"/>
                <a:gd name="T20" fmla="*/ 130376 w 221"/>
                <a:gd name="T21" fmla="*/ 141685 h 355"/>
                <a:gd name="T22" fmla="*/ 122475 w 221"/>
                <a:gd name="T23" fmla="*/ 148053 h 355"/>
                <a:gd name="T24" fmla="*/ 114573 w 221"/>
                <a:gd name="T25" fmla="*/ 156013 h 355"/>
                <a:gd name="T26" fmla="*/ 107462 w 221"/>
                <a:gd name="T27" fmla="*/ 166361 h 355"/>
                <a:gd name="T28" fmla="*/ 103511 w 221"/>
                <a:gd name="T29" fmla="*/ 180689 h 355"/>
                <a:gd name="T30" fmla="*/ 104301 w 221"/>
                <a:gd name="T31" fmla="*/ 197405 h 355"/>
                <a:gd name="T32" fmla="*/ 108252 w 221"/>
                <a:gd name="T33" fmla="*/ 208548 h 355"/>
                <a:gd name="T34" fmla="*/ 113783 w 221"/>
                <a:gd name="T35" fmla="*/ 210936 h 355"/>
                <a:gd name="T36" fmla="*/ 121684 w 221"/>
                <a:gd name="T37" fmla="*/ 214916 h 355"/>
                <a:gd name="T38" fmla="*/ 131166 w 221"/>
                <a:gd name="T39" fmla="*/ 219692 h 355"/>
                <a:gd name="T40" fmla="*/ 141438 w 221"/>
                <a:gd name="T41" fmla="*/ 222876 h 355"/>
                <a:gd name="T42" fmla="*/ 153291 w 221"/>
                <a:gd name="T43" fmla="*/ 226856 h 355"/>
                <a:gd name="T44" fmla="*/ 164353 w 221"/>
                <a:gd name="T45" fmla="*/ 229244 h 355"/>
                <a:gd name="T46" fmla="*/ 174625 w 221"/>
                <a:gd name="T47" fmla="*/ 229244 h 355"/>
                <a:gd name="T48" fmla="*/ 160402 w 221"/>
                <a:gd name="T49" fmla="*/ 248348 h 355"/>
                <a:gd name="T50" fmla="*/ 155661 w 221"/>
                <a:gd name="T51" fmla="*/ 246756 h 355"/>
                <a:gd name="T52" fmla="*/ 148550 w 221"/>
                <a:gd name="T53" fmla="*/ 245960 h 355"/>
                <a:gd name="T54" fmla="*/ 139858 w 221"/>
                <a:gd name="T55" fmla="*/ 243572 h 355"/>
                <a:gd name="T56" fmla="*/ 128796 w 221"/>
                <a:gd name="T57" fmla="*/ 240388 h 355"/>
                <a:gd name="T58" fmla="*/ 116943 w 221"/>
                <a:gd name="T59" fmla="*/ 236408 h 355"/>
                <a:gd name="T60" fmla="*/ 104301 w 221"/>
                <a:gd name="T61" fmla="*/ 232428 h 355"/>
                <a:gd name="T62" fmla="*/ 92449 w 221"/>
                <a:gd name="T63" fmla="*/ 226060 h 355"/>
                <a:gd name="T64" fmla="*/ 85337 w 221"/>
                <a:gd name="T65" fmla="*/ 224468 h 355"/>
                <a:gd name="T66" fmla="*/ 79806 w 221"/>
                <a:gd name="T67" fmla="*/ 229244 h 355"/>
                <a:gd name="T68" fmla="*/ 75855 w 221"/>
                <a:gd name="T69" fmla="*/ 234816 h 355"/>
                <a:gd name="T70" fmla="*/ 71904 w 221"/>
                <a:gd name="T71" fmla="*/ 242776 h 355"/>
                <a:gd name="T72" fmla="*/ 68744 w 221"/>
                <a:gd name="T73" fmla="*/ 252328 h 355"/>
                <a:gd name="T74" fmla="*/ 66373 w 221"/>
                <a:gd name="T75" fmla="*/ 262675 h 355"/>
                <a:gd name="T76" fmla="*/ 66373 w 221"/>
                <a:gd name="T77" fmla="*/ 274615 h 355"/>
                <a:gd name="T78" fmla="*/ 32396 w 221"/>
                <a:gd name="T79" fmla="*/ 245164 h 355"/>
                <a:gd name="T80" fmla="*/ 0 w 221"/>
                <a:gd name="T81" fmla="*/ 111438 h 355"/>
                <a:gd name="T82" fmla="*/ 150920 w 221"/>
                <a:gd name="T83" fmla="*/ 0 h 35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 h="355">
                  <a:moveTo>
                    <a:pt x="191" y="0"/>
                  </a:moveTo>
                  <a:lnTo>
                    <a:pt x="190" y="1"/>
                  </a:lnTo>
                  <a:lnTo>
                    <a:pt x="188" y="5"/>
                  </a:lnTo>
                  <a:lnTo>
                    <a:pt x="185" y="12"/>
                  </a:lnTo>
                  <a:lnTo>
                    <a:pt x="182" y="21"/>
                  </a:lnTo>
                  <a:lnTo>
                    <a:pt x="178" y="31"/>
                  </a:lnTo>
                  <a:lnTo>
                    <a:pt x="174" y="43"/>
                  </a:lnTo>
                  <a:lnTo>
                    <a:pt x="170" y="56"/>
                  </a:lnTo>
                  <a:lnTo>
                    <a:pt x="167" y="71"/>
                  </a:lnTo>
                  <a:lnTo>
                    <a:pt x="164" y="85"/>
                  </a:lnTo>
                  <a:lnTo>
                    <a:pt x="161" y="100"/>
                  </a:lnTo>
                  <a:lnTo>
                    <a:pt x="160" y="114"/>
                  </a:lnTo>
                  <a:lnTo>
                    <a:pt x="161" y="128"/>
                  </a:lnTo>
                  <a:lnTo>
                    <a:pt x="163" y="141"/>
                  </a:lnTo>
                  <a:lnTo>
                    <a:pt x="167" y="153"/>
                  </a:lnTo>
                  <a:lnTo>
                    <a:pt x="173" y="163"/>
                  </a:lnTo>
                  <a:lnTo>
                    <a:pt x="181" y="172"/>
                  </a:lnTo>
                  <a:lnTo>
                    <a:pt x="180" y="172"/>
                  </a:lnTo>
                  <a:lnTo>
                    <a:pt x="178" y="172"/>
                  </a:lnTo>
                  <a:lnTo>
                    <a:pt x="174" y="173"/>
                  </a:lnTo>
                  <a:lnTo>
                    <a:pt x="170" y="177"/>
                  </a:lnTo>
                  <a:lnTo>
                    <a:pt x="165" y="178"/>
                  </a:lnTo>
                  <a:lnTo>
                    <a:pt x="160" y="182"/>
                  </a:lnTo>
                  <a:lnTo>
                    <a:pt x="155" y="186"/>
                  </a:lnTo>
                  <a:lnTo>
                    <a:pt x="150" y="191"/>
                  </a:lnTo>
                  <a:lnTo>
                    <a:pt x="145" y="196"/>
                  </a:lnTo>
                  <a:lnTo>
                    <a:pt x="140" y="202"/>
                  </a:lnTo>
                  <a:lnTo>
                    <a:pt x="136" y="209"/>
                  </a:lnTo>
                  <a:lnTo>
                    <a:pt x="133" y="218"/>
                  </a:lnTo>
                  <a:lnTo>
                    <a:pt x="131" y="227"/>
                  </a:lnTo>
                  <a:lnTo>
                    <a:pt x="131" y="237"/>
                  </a:lnTo>
                  <a:lnTo>
                    <a:pt x="132" y="248"/>
                  </a:lnTo>
                  <a:lnTo>
                    <a:pt x="136" y="261"/>
                  </a:lnTo>
                  <a:lnTo>
                    <a:pt x="137" y="262"/>
                  </a:lnTo>
                  <a:lnTo>
                    <a:pt x="140" y="263"/>
                  </a:lnTo>
                  <a:lnTo>
                    <a:pt x="144" y="265"/>
                  </a:lnTo>
                  <a:lnTo>
                    <a:pt x="148" y="267"/>
                  </a:lnTo>
                  <a:lnTo>
                    <a:pt x="154" y="270"/>
                  </a:lnTo>
                  <a:lnTo>
                    <a:pt x="160" y="272"/>
                  </a:lnTo>
                  <a:lnTo>
                    <a:pt x="166" y="276"/>
                  </a:lnTo>
                  <a:lnTo>
                    <a:pt x="173" y="278"/>
                  </a:lnTo>
                  <a:lnTo>
                    <a:pt x="179" y="280"/>
                  </a:lnTo>
                  <a:lnTo>
                    <a:pt x="186" y="282"/>
                  </a:lnTo>
                  <a:lnTo>
                    <a:pt x="194" y="285"/>
                  </a:lnTo>
                  <a:lnTo>
                    <a:pt x="201" y="286"/>
                  </a:lnTo>
                  <a:lnTo>
                    <a:pt x="208" y="288"/>
                  </a:lnTo>
                  <a:lnTo>
                    <a:pt x="214" y="288"/>
                  </a:lnTo>
                  <a:lnTo>
                    <a:pt x="221" y="288"/>
                  </a:lnTo>
                  <a:lnTo>
                    <a:pt x="204" y="312"/>
                  </a:lnTo>
                  <a:lnTo>
                    <a:pt x="203" y="312"/>
                  </a:lnTo>
                  <a:lnTo>
                    <a:pt x="201" y="312"/>
                  </a:lnTo>
                  <a:lnTo>
                    <a:pt x="197" y="310"/>
                  </a:lnTo>
                  <a:lnTo>
                    <a:pt x="193" y="310"/>
                  </a:lnTo>
                  <a:lnTo>
                    <a:pt x="188" y="309"/>
                  </a:lnTo>
                  <a:lnTo>
                    <a:pt x="183" y="308"/>
                  </a:lnTo>
                  <a:lnTo>
                    <a:pt x="177" y="306"/>
                  </a:lnTo>
                  <a:lnTo>
                    <a:pt x="170" y="305"/>
                  </a:lnTo>
                  <a:lnTo>
                    <a:pt x="163" y="302"/>
                  </a:lnTo>
                  <a:lnTo>
                    <a:pt x="156" y="300"/>
                  </a:lnTo>
                  <a:lnTo>
                    <a:pt x="148" y="297"/>
                  </a:lnTo>
                  <a:lnTo>
                    <a:pt x="140" y="295"/>
                  </a:lnTo>
                  <a:lnTo>
                    <a:pt x="132" y="292"/>
                  </a:lnTo>
                  <a:lnTo>
                    <a:pt x="124" y="288"/>
                  </a:lnTo>
                  <a:lnTo>
                    <a:pt x="117" y="284"/>
                  </a:lnTo>
                  <a:lnTo>
                    <a:pt x="110" y="281"/>
                  </a:lnTo>
                  <a:lnTo>
                    <a:pt x="108" y="282"/>
                  </a:lnTo>
                  <a:lnTo>
                    <a:pt x="104" y="285"/>
                  </a:lnTo>
                  <a:lnTo>
                    <a:pt x="101" y="288"/>
                  </a:lnTo>
                  <a:lnTo>
                    <a:pt x="99" y="292"/>
                  </a:lnTo>
                  <a:lnTo>
                    <a:pt x="96" y="295"/>
                  </a:lnTo>
                  <a:lnTo>
                    <a:pt x="94" y="300"/>
                  </a:lnTo>
                  <a:lnTo>
                    <a:pt x="91" y="305"/>
                  </a:lnTo>
                  <a:lnTo>
                    <a:pt x="89" y="310"/>
                  </a:lnTo>
                  <a:lnTo>
                    <a:pt x="87" y="317"/>
                  </a:lnTo>
                  <a:lnTo>
                    <a:pt x="86" y="323"/>
                  </a:lnTo>
                  <a:lnTo>
                    <a:pt x="84" y="330"/>
                  </a:lnTo>
                  <a:lnTo>
                    <a:pt x="84" y="337"/>
                  </a:lnTo>
                  <a:lnTo>
                    <a:pt x="84" y="345"/>
                  </a:lnTo>
                  <a:lnTo>
                    <a:pt x="86" y="355"/>
                  </a:lnTo>
                  <a:lnTo>
                    <a:pt x="41" y="308"/>
                  </a:lnTo>
                  <a:lnTo>
                    <a:pt x="50" y="231"/>
                  </a:lnTo>
                  <a:lnTo>
                    <a:pt x="0" y="140"/>
                  </a:lnTo>
                  <a:lnTo>
                    <a:pt x="4" y="64"/>
                  </a:lnTo>
                  <a:lnTo>
                    <a:pt x="191" y="0"/>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8" name="Freeform 90">
              <a:extLst>
                <a:ext uri="{FF2B5EF4-FFF2-40B4-BE49-F238E27FC236}">
                  <a16:creationId xmlns:a16="http://schemas.microsoft.com/office/drawing/2014/main" id="{33D67842-99AF-FD40-848F-DBA8A81786F1}"/>
                </a:ext>
              </a:extLst>
            </p:cNvPr>
            <p:cNvSpPr>
              <a:spLocks/>
            </p:cNvSpPr>
            <p:nvPr/>
          </p:nvSpPr>
          <p:spPr bwMode="auto">
            <a:xfrm>
              <a:off x="1155700" y="3244850"/>
              <a:ext cx="182563" cy="95250"/>
            </a:xfrm>
            <a:custGeom>
              <a:avLst/>
              <a:gdLst>
                <a:gd name="T0" fmla="*/ 21247 w 232"/>
                <a:gd name="T1" fmla="*/ 27445 h 118"/>
                <a:gd name="T2" fmla="*/ 84986 w 232"/>
                <a:gd name="T3" fmla="*/ 27445 h 118"/>
                <a:gd name="T4" fmla="*/ 121184 w 232"/>
                <a:gd name="T5" fmla="*/ 0 h 118"/>
                <a:gd name="T6" fmla="*/ 138496 w 232"/>
                <a:gd name="T7" fmla="*/ 29059 h 118"/>
                <a:gd name="T8" fmla="*/ 182563 w 232"/>
                <a:gd name="T9" fmla="*/ 80720 h 118"/>
                <a:gd name="T10" fmla="*/ 151087 w 232"/>
                <a:gd name="T11" fmla="*/ 95250 h 118"/>
                <a:gd name="T12" fmla="*/ 124332 w 232"/>
                <a:gd name="T13" fmla="*/ 94443 h 118"/>
                <a:gd name="T14" fmla="*/ 78691 w 232"/>
                <a:gd name="T15" fmla="*/ 83142 h 118"/>
                <a:gd name="T16" fmla="*/ 0 w 232"/>
                <a:gd name="T17" fmla="*/ 55697 h 118"/>
                <a:gd name="T18" fmla="*/ 21247 w 232"/>
                <a:gd name="T19" fmla="*/ 27445 h 118"/>
                <a:gd name="T20" fmla="*/ 21247 w 232"/>
                <a:gd name="T21" fmla="*/ 27445 h 1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2" h="118">
                  <a:moveTo>
                    <a:pt x="27" y="34"/>
                  </a:moveTo>
                  <a:lnTo>
                    <a:pt x="108" y="34"/>
                  </a:lnTo>
                  <a:lnTo>
                    <a:pt x="154" y="0"/>
                  </a:lnTo>
                  <a:lnTo>
                    <a:pt x="176" y="36"/>
                  </a:lnTo>
                  <a:lnTo>
                    <a:pt x="232" y="100"/>
                  </a:lnTo>
                  <a:lnTo>
                    <a:pt x="192" y="118"/>
                  </a:lnTo>
                  <a:lnTo>
                    <a:pt x="158" y="117"/>
                  </a:lnTo>
                  <a:lnTo>
                    <a:pt x="100" y="103"/>
                  </a:lnTo>
                  <a:lnTo>
                    <a:pt x="0" y="69"/>
                  </a:lnTo>
                  <a:lnTo>
                    <a:pt x="27" y="34"/>
                  </a:lnTo>
                  <a:close/>
                </a:path>
              </a:pathLst>
            </a:custGeom>
            <a:solidFill>
              <a:srgbClr val="8F29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9" name="Freeform 91">
              <a:extLst>
                <a:ext uri="{FF2B5EF4-FFF2-40B4-BE49-F238E27FC236}">
                  <a16:creationId xmlns:a16="http://schemas.microsoft.com/office/drawing/2014/main" id="{1DC1728D-55B6-B547-B4FB-22D4F8B33B51}"/>
                </a:ext>
              </a:extLst>
            </p:cNvPr>
            <p:cNvSpPr>
              <a:spLocks/>
            </p:cNvSpPr>
            <p:nvPr/>
          </p:nvSpPr>
          <p:spPr bwMode="auto">
            <a:xfrm>
              <a:off x="884238" y="2992438"/>
              <a:ext cx="292100" cy="350837"/>
            </a:xfrm>
            <a:custGeom>
              <a:avLst/>
              <a:gdLst>
                <a:gd name="T0" fmla="*/ 0 w 368"/>
                <a:gd name="T1" fmla="*/ 12729 h 441"/>
                <a:gd name="T2" fmla="*/ 91281 w 368"/>
                <a:gd name="T3" fmla="*/ 284806 h 441"/>
                <a:gd name="T4" fmla="*/ 259556 w 368"/>
                <a:gd name="T5" fmla="*/ 350837 h 441"/>
                <a:gd name="T6" fmla="*/ 281781 w 368"/>
                <a:gd name="T7" fmla="*/ 319811 h 441"/>
                <a:gd name="T8" fmla="*/ 292100 w 368"/>
                <a:gd name="T9" fmla="*/ 295944 h 441"/>
                <a:gd name="T10" fmla="*/ 234950 w 368"/>
                <a:gd name="T11" fmla="*/ 224345 h 441"/>
                <a:gd name="T12" fmla="*/ 226219 w 368"/>
                <a:gd name="T13" fmla="*/ 182976 h 441"/>
                <a:gd name="T14" fmla="*/ 155575 w 368"/>
                <a:gd name="T15" fmla="*/ 38982 h 441"/>
                <a:gd name="T16" fmla="*/ 58738 w 368"/>
                <a:gd name="T17" fmla="*/ 0 h 441"/>
                <a:gd name="T18" fmla="*/ 0 w 368"/>
                <a:gd name="T19" fmla="*/ 12729 h 441"/>
                <a:gd name="T20" fmla="*/ 0 w 368"/>
                <a:gd name="T21" fmla="*/ 12729 h 4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8" h="441">
                  <a:moveTo>
                    <a:pt x="0" y="16"/>
                  </a:moveTo>
                  <a:lnTo>
                    <a:pt x="115" y="358"/>
                  </a:lnTo>
                  <a:lnTo>
                    <a:pt x="327" y="441"/>
                  </a:lnTo>
                  <a:lnTo>
                    <a:pt x="355" y="402"/>
                  </a:lnTo>
                  <a:lnTo>
                    <a:pt x="368" y="372"/>
                  </a:lnTo>
                  <a:lnTo>
                    <a:pt x="296" y="282"/>
                  </a:lnTo>
                  <a:lnTo>
                    <a:pt x="285" y="230"/>
                  </a:lnTo>
                  <a:lnTo>
                    <a:pt x="196" y="49"/>
                  </a:lnTo>
                  <a:lnTo>
                    <a:pt x="74" y="0"/>
                  </a:lnTo>
                  <a:lnTo>
                    <a:pt x="0" y="16"/>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0" name="Freeform 92">
              <a:extLst>
                <a:ext uri="{FF2B5EF4-FFF2-40B4-BE49-F238E27FC236}">
                  <a16:creationId xmlns:a16="http://schemas.microsoft.com/office/drawing/2014/main" id="{B59F63AE-D517-1647-A55B-3E30D260B7BF}"/>
                </a:ext>
              </a:extLst>
            </p:cNvPr>
            <p:cNvSpPr>
              <a:spLocks/>
            </p:cNvSpPr>
            <p:nvPr/>
          </p:nvSpPr>
          <p:spPr bwMode="auto">
            <a:xfrm>
              <a:off x="981075" y="2595563"/>
              <a:ext cx="242888" cy="249237"/>
            </a:xfrm>
            <a:custGeom>
              <a:avLst/>
              <a:gdLst>
                <a:gd name="T0" fmla="*/ 241306 w 307"/>
                <a:gd name="T1" fmla="*/ 74140 h 316"/>
                <a:gd name="T2" fmla="*/ 232603 w 307"/>
                <a:gd name="T3" fmla="*/ 70985 h 316"/>
                <a:gd name="T4" fmla="*/ 218362 w 307"/>
                <a:gd name="T5" fmla="*/ 67042 h 316"/>
                <a:gd name="T6" fmla="*/ 198583 w 307"/>
                <a:gd name="T7" fmla="*/ 65464 h 316"/>
                <a:gd name="T8" fmla="*/ 177221 w 307"/>
                <a:gd name="T9" fmla="*/ 67830 h 316"/>
                <a:gd name="T10" fmla="*/ 155860 w 307"/>
                <a:gd name="T11" fmla="*/ 78872 h 316"/>
                <a:gd name="T12" fmla="*/ 136872 w 307"/>
                <a:gd name="T13" fmla="*/ 99379 h 316"/>
                <a:gd name="T14" fmla="*/ 122631 w 307"/>
                <a:gd name="T15" fmla="*/ 132506 h 316"/>
                <a:gd name="T16" fmla="*/ 96522 w 307"/>
                <a:gd name="T17" fmla="*/ 151435 h 316"/>
                <a:gd name="T18" fmla="*/ 94149 w 307"/>
                <a:gd name="T19" fmla="*/ 145125 h 316"/>
                <a:gd name="T20" fmla="*/ 91775 w 307"/>
                <a:gd name="T21" fmla="*/ 140393 h 316"/>
                <a:gd name="T22" fmla="*/ 88611 w 307"/>
                <a:gd name="T23" fmla="*/ 135661 h 316"/>
                <a:gd name="T24" fmla="*/ 82281 w 307"/>
                <a:gd name="T25" fmla="*/ 132506 h 316"/>
                <a:gd name="T26" fmla="*/ 75952 w 307"/>
                <a:gd name="T27" fmla="*/ 131717 h 316"/>
                <a:gd name="T28" fmla="*/ 66458 w 307"/>
                <a:gd name="T29" fmla="*/ 134872 h 316"/>
                <a:gd name="T30" fmla="*/ 56173 w 307"/>
                <a:gd name="T31" fmla="*/ 143548 h 316"/>
                <a:gd name="T32" fmla="*/ 46679 w 307"/>
                <a:gd name="T33" fmla="*/ 153801 h 316"/>
                <a:gd name="T34" fmla="*/ 44305 w 307"/>
                <a:gd name="T35" fmla="*/ 164055 h 316"/>
                <a:gd name="T36" fmla="*/ 46679 w 307"/>
                <a:gd name="T37" fmla="*/ 172731 h 316"/>
                <a:gd name="T38" fmla="*/ 53008 w 307"/>
                <a:gd name="T39" fmla="*/ 180618 h 316"/>
                <a:gd name="T40" fmla="*/ 59337 w 307"/>
                <a:gd name="T41" fmla="*/ 186928 h 316"/>
                <a:gd name="T42" fmla="*/ 66458 w 307"/>
                <a:gd name="T43" fmla="*/ 192449 h 316"/>
                <a:gd name="T44" fmla="*/ 71996 w 307"/>
                <a:gd name="T45" fmla="*/ 196392 h 316"/>
                <a:gd name="T46" fmla="*/ 73578 w 307"/>
                <a:gd name="T47" fmla="*/ 197181 h 316"/>
                <a:gd name="T48" fmla="*/ 68040 w 307"/>
                <a:gd name="T49" fmla="*/ 248448 h 316"/>
                <a:gd name="T50" fmla="*/ 59337 w 307"/>
                <a:gd name="T51" fmla="*/ 242927 h 316"/>
                <a:gd name="T52" fmla="*/ 43514 w 307"/>
                <a:gd name="T53" fmla="*/ 231885 h 316"/>
                <a:gd name="T54" fmla="*/ 28482 w 307"/>
                <a:gd name="T55" fmla="*/ 216111 h 316"/>
                <a:gd name="T56" fmla="*/ 13450 w 307"/>
                <a:gd name="T57" fmla="*/ 194815 h 316"/>
                <a:gd name="T58" fmla="*/ 3165 w 307"/>
                <a:gd name="T59" fmla="*/ 166421 h 316"/>
                <a:gd name="T60" fmla="*/ 0 w 307"/>
                <a:gd name="T61" fmla="*/ 132506 h 316"/>
                <a:gd name="T62" fmla="*/ 9494 w 307"/>
                <a:gd name="T63" fmla="*/ 93070 h 316"/>
                <a:gd name="T64" fmla="*/ 30855 w 307"/>
                <a:gd name="T65" fmla="*/ 49690 h 316"/>
                <a:gd name="T66" fmla="*/ 59337 w 307"/>
                <a:gd name="T67" fmla="*/ 19718 h 316"/>
                <a:gd name="T68" fmla="*/ 90193 w 307"/>
                <a:gd name="T69" fmla="*/ 4732 h 316"/>
                <a:gd name="T70" fmla="*/ 122631 w 307"/>
                <a:gd name="T71" fmla="*/ 0 h 316"/>
                <a:gd name="T72" fmla="*/ 152695 w 307"/>
                <a:gd name="T73" fmla="*/ 2366 h 316"/>
                <a:gd name="T74" fmla="*/ 178804 w 307"/>
                <a:gd name="T75" fmla="*/ 9465 h 316"/>
                <a:gd name="T76" fmla="*/ 199374 w 307"/>
                <a:gd name="T77" fmla="*/ 16563 h 316"/>
                <a:gd name="T78" fmla="*/ 210450 w 307"/>
                <a:gd name="T79" fmla="*/ 22084 h 316"/>
                <a:gd name="T80" fmla="*/ 213615 w 307"/>
                <a:gd name="T81" fmla="*/ 23662 h 316"/>
                <a:gd name="T82" fmla="*/ 219153 w 307"/>
                <a:gd name="T83" fmla="*/ 28394 h 316"/>
                <a:gd name="T84" fmla="*/ 224691 w 307"/>
                <a:gd name="T85" fmla="*/ 33915 h 316"/>
                <a:gd name="T86" fmla="*/ 231021 w 307"/>
                <a:gd name="T87" fmla="*/ 40225 h 316"/>
                <a:gd name="T88" fmla="*/ 236559 w 307"/>
                <a:gd name="T89" fmla="*/ 48112 h 316"/>
                <a:gd name="T90" fmla="*/ 240515 w 307"/>
                <a:gd name="T91" fmla="*/ 58366 h 316"/>
                <a:gd name="T92" fmla="*/ 242888 w 307"/>
                <a:gd name="T93" fmla="*/ 69408 h 316"/>
                <a:gd name="T94" fmla="*/ 242888 w 307"/>
                <a:gd name="T95" fmla="*/ 74929 h 3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7" h="316">
                  <a:moveTo>
                    <a:pt x="307" y="95"/>
                  </a:moveTo>
                  <a:lnTo>
                    <a:pt x="305" y="94"/>
                  </a:lnTo>
                  <a:lnTo>
                    <a:pt x="301" y="92"/>
                  </a:lnTo>
                  <a:lnTo>
                    <a:pt x="294" y="90"/>
                  </a:lnTo>
                  <a:lnTo>
                    <a:pt x="286" y="88"/>
                  </a:lnTo>
                  <a:lnTo>
                    <a:pt x="276" y="85"/>
                  </a:lnTo>
                  <a:lnTo>
                    <a:pt x="264" y="84"/>
                  </a:lnTo>
                  <a:lnTo>
                    <a:pt x="251" y="83"/>
                  </a:lnTo>
                  <a:lnTo>
                    <a:pt x="239" y="84"/>
                  </a:lnTo>
                  <a:lnTo>
                    <a:pt x="224" y="86"/>
                  </a:lnTo>
                  <a:lnTo>
                    <a:pt x="211" y="92"/>
                  </a:lnTo>
                  <a:lnTo>
                    <a:pt x="197" y="100"/>
                  </a:lnTo>
                  <a:lnTo>
                    <a:pt x="185" y="111"/>
                  </a:lnTo>
                  <a:lnTo>
                    <a:pt x="173" y="126"/>
                  </a:lnTo>
                  <a:lnTo>
                    <a:pt x="163" y="144"/>
                  </a:lnTo>
                  <a:lnTo>
                    <a:pt x="155" y="168"/>
                  </a:lnTo>
                  <a:lnTo>
                    <a:pt x="149" y="196"/>
                  </a:lnTo>
                  <a:lnTo>
                    <a:pt x="122" y="192"/>
                  </a:lnTo>
                  <a:lnTo>
                    <a:pt x="121" y="190"/>
                  </a:lnTo>
                  <a:lnTo>
                    <a:pt x="119" y="184"/>
                  </a:lnTo>
                  <a:lnTo>
                    <a:pt x="117" y="181"/>
                  </a:lnTo>
                  <a:lnTo>
                    <a:pt x="116" y="178"/>
                  </a:lnTo>
                  <a:lnTo>
                    <a:pt x="114" y="175"/>
                  </a:lnTo>
                  <a:lnTo>
                    <a:pt x="112" y="172"/>
                  </a:lnTo>
                  <a:lnTo>
                    <a:pt x="108" y="170"/>
                  </a:lnTo>
                  <a:lnTo>
                    <a:pt x="104" y="168"/>
                  </a:lnTo>
                  <a:lnTo>
                    <a:pt x="100" y="167"/>
                  </a:lnTo>
                  <a:lnTo>
                    <a:pt x="96" y="167"/>
                  </a:lnTo>
                  <a:lnTo>
                    <a:pt x="90" y="168"/>
                  </a:lnTo>
                  <a:lnTo>
                    <a:pt x="84" y="171"/>
                  </a:lnTo>
                  <a:lnTo>
                    <a:pt x="78" y="175"/>
                  </a:lnTo>
                  <a:lnTo>
                    <a:pt x="71" y="182"/>
                  </a:lnTo>
                  <a:lnTo>
                    <a:pt x="64" y="188"/>
                  </a:lnTo>
                  <a:lnTo>
                    <a:pt x="59" y="195"/>
                  </a:lnTo>
                  <a:lnTo>
                    <a:pt x="57" y="201"/>
                  </a:lnTo>
                  <a:lnTo>
                    <a:pt x="56" y="208"/>
                  </a:lnTo>
                  <a:lnTo>
                    <a:pt x="57" y="213"/>
                  </a:lnTo>
                  <a:lnTo>
                    <a:pt x="59" y="219"/>
                  </a:lnTo>
                  <a:lnTo>
                    <a:pt x="62" y="224"/>
                  </a:lnTo>
                  <a:lnTo>
                    <a:pt x="67" y="229"/>
                  </a:lnTo>
                  <a:lnTo>
                    <a:pt x="70" y="233"/>
                  </a:lnTo>
                  <a:lnTo>
                    <a:pt x="75" y="237"/>
                  </a:lnTo>
                  <a:lnTo>
                    <a:pt x="79" y="240"/>
                  </a:lnTo>
                  <a:lnTo>
                    <a:pt x="84" y="244"/>
                  </a:lnTo>
                  <a:lnTo>
                    <a:pt x="87" y="245"/>
                  </a:lnTo>
                  <a:lnTo>
                    <a:pt x="91" y="249"/>
                  </a:lnTo>
                  <a:lnTo>
                    <a:pt x="92" y="250"/>
                  </a:lnTo>
                  <a:lnTo>
                    <a:pt x="93" y="250"/>
                  </a:lnTo>
                  <a:lnTo>
                    <a:pt x="88" y="316"/>
                  </a:lnTo>
                  <a:lnTo>
                    <a:pt x="86" y="315"/>
                  </a:lnTo>
                  <a:lnTo>
                    <a:pt x="82" y="312"/>
                  </a:lnTo>
                  <a:lnTo>
                    <a:pt x="75" y="308"/>
                  </a:lnTo>
                  <a:lnTo>
                    <a:pt x="67" y="302"/>
                  </a:lnTo>
                  <a:lnTo>
                    <a:pt x="55" y="294"/>
                  </a:lnTo>
                  <a:lnTo>
                    <a:pt x="46" y="285"/>
                  </a:lnTo>
                  <a:lnTo>
                    <a:pt x="36" y="274"/>
                  </a:lnTo>
                  <a:lnTo>
                    <a:pt x="27" y="262"/>
                  </a:lnTo>
                  <a:lnTo>
                    <a:pt x="17" y="247"/>
                  </a:lnTo>
                  <a:lnTo>
                    <a:pt x="9" y="229"/>
                  </a:lnTo>
                  <a:lnTo>
                    <a:pt x="4" y="211"/>
                  </a:lnTo>
                  <a:lnTo>
                    <a:pt x="1" y="191"/>
                  </a:lnTo>
                  <a:lnTo>
                    <a:pt x="0" y="168"/>
                  </a:lnTo>
                  <a:lnTo>
                    <a:pt x="4" y="144"/>
                  </a:lnTo>
                  <a:lnTo>
                    <a:pt x="12" y="118"/>
                  </a:lnTo>
                  <a:lnTo>
                    <a:pt x="24" y="90"/>
                  </a:lnTo>
                  <a:lnTo>
                    <a:pt x="39" y="63"/>
                  </a:lnTo>
                  <a:lnTo>
                    <a:pt x="56" y="42"/>
                  </a:lnTo>
                  <a:lnTo>
                    <a:pt x="75" y="25"/>
                  </a:lnTo>
                  <a:lnTo>
                    <a:pt x="95" y="14"/>
                  </a:lnTo>
                  <a:lnTo>
                    <a:pt x="114" y="6"/>
                  </a:lnTo>
                  <a:lnTo>
                    <a:pt x="135" y="2"/>
                  </a:lnTo>
                  <a:lnTo>
                    <a:pt x="155" y="0"/>
                  </a:lnTo>
                  <a:lnTo>
                    <a:pt x="175" y="1"/>
                  </a:lnTo>
                  <a:lnTo>
                    <a:pt x="193" y="3"/>
                  </a:lnTo>
                  <a:lnTo>
                    <a:pt x="211" y="7"/>
                  </a:lnTo>
                  <a:lnTo>
                    <a:pt x="226" y="12"/>
                  </a:lnTo>
                  <a:lnTo>
                    <a:pt x="241" y="17"/>
                  </a:lnTo>
                  <a:lnTo>
                    <a:pt x="252" y="21"/>
                  </a:lnTo>
                  <a:lnTo>
                    <a:pt x="261" y="26"/>
                  </a:lnTo>
                  <a:lnTo>
                    <a:pt x="266" y="28"/>
                  </a:lnTo>
                  <a:lnTo>
                    <a:pt x="268" y="30"/>
                  </a:lnTo>
                  <a:lnTo>
                    <a:pt x="270" y="30"/>
                  </a:lnTo>
                  <a:lnTo>
                    <a:pt x="275" y="34"/>
                  </a:lnTo>
                  <a:lnTo>
                    <a:pt x="277" y="36"/>
                  </a:lnTo>
                  <a:lnTo>
                    <a:pt x="280" y="39"/>
                  </a:lnTo>
                  <a:lnTo>
                    <a:pt x="284" y="43"/>
                  </a:lnTo>
                  <a:lnTo>
                    <a:pt x="288" y="47"/>
                  </a:lnTo>
                  <a:lnTo>
                    <a:pt x="292" y="51"/>
                  </a:lnTo>
                  <a:lnTo>
                    <a:pt x="295" y="56"/>
                  </a:lnTo>
                  <a:lnTo>
                    <a:pt x="299" y="61"/>
                  </a:lnTo>
                  <a:lnTo>
                    <a:pt x="302" y="67"/>
                  </a:lnTo>
                  <a:lnTo>
                    <a:pt x="304" y="74"/>
                  </a:lnTo>
                  <a:lnTo>
                    <a:pt x="306" y="81"/>
                  </a:lnTo>
                  <a:lnTo>
                    <a:pt x="307" y="88"/>
                  </a:lnTo>
                  <a:lnTo>
                    <a:pt x="307" y="9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1" name="Freeform 93">
              <a:extLst>
                <a:ext uri="{FF2B5EF4-FFF2-40B4-BE49-F238E27FC236}">
                  <a16:creationId xmlns:a16="http://schemas.microsoft.com/office/drawing/2014/main" id="{2C68A767-C0C3-ED44-AEAA-6013F49E6E54}"/>
                </a:ext>
              </a:extLst>
            </p:cNvPr>
            <p:cNvSpPr>
              <a:spLocks/>
            </p:cNvSpPr>
            <p:nvPr/>
          </p:nvSpPr>
          <p:spPr bwMode="auto">
            <a:xfrm>
              <a:off x="884238" y="2906713"/>
              <a:ext cx="300037" cy="382587"/>
            </a:xfrm>
            <a:custGeom>
              <a:avLst/>
              <a:gdLst>
                <a:gd name="T0" fmla="*/ 141706 w 379"/>
                <a:gd name="T1" fmla="*/ 0 h 481"/>
                <a:gd name="T2" fmla="*/ 142498 w 379"/>
                <a:gd name="T3" fmla="*/ 1591 h 481"/>
                <a:gd name="T4" fmla="*/ 144873 w 379"/>
                <a:gd name="T5" fmla="*/ 7159 h 481"/>
                <a:gd name="T6" fmla="*/ 149623 w 379"/>
                <a:gd name="T7" fmla="*/ 16703 h 481"/>
                <a:gd name="T8" fmla="*/ 154373 w 379"/>
                <a:gd name="T9" fmla="*/ 29430 h 481"/>
                <a:gd name="T10" fmla="*/ 159914 w 379"/>
                <a:gd name="T11" fmla="*/ 43747 h 481"/>
                <a:gd name="T12" fmla="*/ 166247 w 379"/>
                <a:gd name="T13" fmla="*/ 61246 h 481"/>
                <a:gd name="T14" fmla="*/ 173372 w 379"/>
                <a:gd name="T15" fmla="*/ 80335 h 481"/>
                <a:gd name="T16" fmla="*/ 181289 w 379"/>
                <a:gd name="T17" fmla="*/ 101016 h 481"/>
                <a:gd name="T18" fmla="*/ 188414 w 379"/>
                <a:gd name="T19" fmla="*/ 122491 h 481"/>
                <a:gd name="T20" fmla="*/ 195539 w 379"/>
                <a:gd name="T21" fmla="*/ 144763 h 481"/>
                <a:gd name="T22" fmla="*/ 202664 w 379"/>
                <a:gd name="T23" fmla="*/ 167829 h 481"/>
                <a:gd name="T24" fmla="*/ 208997 w 379"/>
                <a:gd name="T25" fmla="*/ 190100 h 481"/>
                <a:gd name="T26" fmla="*/ 214538 w 379"/>
                <a:gd name="T27" fmla="*/ 210781 h 481"/>
                <a:gd name="T28" fmla="*/ 219288 w 379"/>
                <a:gd name="T29" fmla="*/ 232257 h 481"/>
                <a:gd name="T30" fmla="*/ 223247 w 379"/>
                <a:gd name="T31" fmla="*/ 251346 h 481"/>
                <a:gd name="T32" fmla="*/ 225621 w 379"/>
                <a:gd name="T33" fmla="*/ 269640 h 481"/>
                <a:gd name="T34" fmla="*/ 201080 w 379"/>
                <a:gd name="T35" fmla="*/ 256914 h 481"/>
                <a:gd name="T36" fmla="*/ 148039 w 379"/>
                <a:gd name="T37" fmla="*/ 190100 h 481"/>
                <a:gd name="T38" fmla="*/ 187622 w 379"/>
                <a:gd name="T39" fmla="*/ 272822 h 481"/>
                <a:gd name="T40" fmla="*/ 300037 w 379"/>
                <a:gd name="T41" fmla="*/ 328500 h 481"/>
                <a:gd name="T42" fmla="*/ 299245 w 379"/>
                <a:gd name="T43" fmla="*/ 355543 h 481"/>
                <a:gd name="T44" fmla="*/ 291329 w 379"/>
                <a:gd name="T45" fmla="*/ 382587 h 481"/>
                <a:gd name="T46" fmla="*/ 138540 w 379"/>
                <a:gd name="T47" fmla="*/ 315773 h 481"/>
                <a:gd name="T48" fmla="*/ 72832 w 379"/>
                <a:gd name="T49" fmla="*/ 120105 h 481"/>
                <a:gd name="T50" fmla="*/ 0 w 379"/>
                <a:gd name="T51" fmla="*/ 99425 h 481"/>
                <a:gd name="T52" fmla="*/ 0 w 379"/>
                <a:gd name="T53" fmla="*/ 98629 h 481"/>
                <a:gd name="T54" fmla="*/ 2375 w 379"/>
                <a:gd name="T55" fmla="*/ 96243 h 481"/>
                <a:gd name="T56" fmla="*/ 6333 w 379"/>
                <a:gd name="T57" fmla="*/ 92266 h 481"/>
                <a:gd name="T58" fmla="*/ 11875 w 379"/>
                <a:gd name="T59" fmla="*/ 86699 h 481"/>
                <a:gd name="T60" fmla="*/ 17416 w 379"/>
                <a:gd name="T61" fmla="*/ 79540 h 481"/>
                <a:gd name="T62" fmla="*/ 25333 w 379"/>
                <a:gd name="T63" fmla="*/ 73177 h 481"/>
                <a:gd name="T64" fmla="*/ 33249 w 379"/>
                <a:gd name="T65" fmla="*/ 65223 h 481"/>
                <a:gd name="T66" fmla="*/ 43541 w 379"/>
                <a:gd name="T67" fmla="*/ 57269 h 481"/>
                <a:gd name="T68" fmla="*/ 53041 w 379"/>
                <a:gd name="T69" fmla="*/ 48519 h 481"/>
                <a:gd name="T70" fmla="*/ 64124 w 379"/>
                <a:gd name="T71" fmla="*/ 40565 h 481"/>
                <a:gd name="T72" fmla="*/ 75999 w 379"/>
                <a:gd name="T73" fmla="*/ 31816 h 481"/>
                <a:gd name="T74" fmla="*/ 88665 w 379"/>
                <a:gd name="T75" fmla="*/ 23067 h 481"/>
                <a:gd name="T76" fmla="*/ 100540 w 379"/>
                <a:gd name="T77" fmla="*/ 15908 h 481"/>
                <a:gd name="T78" fmla="*/ 114790 w 379"/>
                <a:gd name="T79" fmla="*/ 9545 h 481"/>
                <a:gd name="T80" fmla="*/ 128248 w 379"/>
                <a:gd name="T81" fmla="*/ 3977 h 481"/>
                <a:gd name="T82" fmla="*/ 141706 w 379"/>
                <a:gd name="T83" fmla="*/ 0 h 481"/>
                <a:gd name="T84" fmla="*/ 141706 w 379"/>
                <a:gd name="T85" fmla="*/ 0 h 4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79" h="481">
                  <a:moveTo>
                    <a:pt x="179" y="0"/>
                  </a:moveTo>
                  <a:lnTo>
                    <a:pt x="180" y="2"/>
                  </a:lnTo>
                  <a:lnTo>
                    <a:pt x="183" y="9"/>
                  </a:lnTo>
                  <a:lnTo>
                    <a:pt x="189" y="21"/>
                  </a:lnTo>
                  <a:lnTo>
                    <a:pt x="195" y="37"/>
                  </a:lnTo>
                  <a:lnTo>
                    <a:pt x="202" y="55"/>
                  </a:lnTo>
                  <a:lnTo>
                    <a:pt x="210" y="77"/>
                  </a:lnTo>
                  <a:lnTo>
                    <a:pt x="219" y="101"/>
                  </a:lnTo>
                  <a:lnTo>
                    <a:pt x="229" y="127"/>
                  </a:lnTo>
                  <a:lnTo>
                    <a:pt x="238" y="154"/>
                  </a:lnTo>
                  <a:lnTo>
                    <a:pt x="247" y="182"/>
                  </a:lnTo>
                  <a:lnTo>
                    <a:pt x="256" y="211"/>
                  </a:lnTo>
                  <a:lnTo>
                    <a:pt x="264" y="239"/>
                  </a:lnTo>
                  <a:lnTo>
                    <a:pt x="271" y="265"/>
                  </a:lnTo>
                  <a:lnTo>
                    <a:pt x="277" y="292"/>
                  </a:lnTo>
                  <a:lnTo>
                    <a:pt x="282" y="316"/>
                  </a:lnTo>
                  <a:lnTo>
                    <a:pt x="285" y="339"/>
                  </a:lnTo>
                  <a:lnTo>
                    <a:pt x="254" y="323"/>
                  </a:lnTo>
                  <a:lnTo>
                    <a:pt x="187" y="239"/>
                  </a:lnTo>
                  <a:lnTo>
                    <a:pt x="237" y="343"/>
                  </a:lnTo>
                  <a:lnTo>
                    <a:pt x="379" y="413"/>
                  </a:lnTo>
                  <a:lnTo>
                    <a:pt x="378" y="447"/>
                  </a:lnTo>
                  <a:lnTo>
                    <a:pt x="368" y="481"/>
                  </a:lnTo>
                  <a:lnTo>
                    <a:pt x="175" y="397"/>
                  </a:lnTo>
                  <a:lnTo>
                    <a:pt x="92" y="151"/>
                  </a:lnTo>
                  <a:lnTo>
                    <a:pt x="0" y="125"/>
                  </a:lnTo>
                  <a:lnTo>
                    <a:pt x="0" y="124"/>
                  </a:lnTo>
                  <a:lnTo>
                    <a:pt x="3" y="121"/>
                  </a:lnTo>
                  <a:lnTo>
                    <a:pt x="8" y="116"/>
                  </a:lnTo>
                  <a:lnTo>
                    <a:pt x="15" y="109"/>
                  </a:lnTo>
                  <a:lnTo>
                    <a:pt x="22" y="100"/>
                  </a:lnTo>
                  <a:lnTo>
                    <a:pt x="32" y="92"/>
                  </a:lnTo>
                  <a:lnTo>
                    <a:pt x="42" y="82"/>
                  </a:lnTo>
                  <a:lnTo>
                    <a:pt x="55" y="72"/>
                  </a:lnTo>
                  <a:lnTo>
                    <a:pt x="67" y="61"/>
                  </a:lnTo>
                  <a:lnTo>
                    <a:pt x="81" y="51"/>
                  </a:lnTo>
                  <a:lnTo>
                    <a:pt x="96" y="40"/>
                  </a:lnTo>
                  <a:lnTo>
                    <a:pt x="112" y="29"/>
                  </a:lnTo>
                  <a:lnTo>
                    <a:pt x="127" y="20"/>
                  </a:lnTo>
                  <a:lnTo>
                    <a:pt x="145" y="12"/>
                  </a:lnTo>
                  <a:lnTo>
                    <a:pt x="162" y="5"/>
                  </a:lnTo>
                  <a:lnTo>
                    <a:pt x="179" y="0"/>
                  </a:lnTo>
                  <a:close/>
                </a:path>
              </a:pathLst>
            </a:custGeom>
            <a:solidFill>
              <a:srgbClr val="E3C24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2" name="Freeform 94">
              <a:extLst>
                <a:ext uri="{FF2B5EF4-FFF2-40B4-BE49-F238E27FC236}">
                  <a16:creationId xmlns:a16="http://schemas.microsoft.com/office/drawing/2014/main" id="{2A69456C-41F6-F84F-9963-37BE9A0EB325}"/>
                </a:ext>
              </a:extLst>
            </p:cNvPr>
            <p:cNvSpPr>
              <a:spLocks/>
            </p:cNvSpPr>
            <p:nvPr/>
          </p:nvSpPr>
          <p:spPr bwMode="auto">
            <a:xfrm>
              <a:off x="884238" y="3006725"/>
              <a:ext cx="252412" cy="500063"/>
            </a:xfrm>
            <a:custGeom>
              <a:avLst/>
              <a:gdLst>
                <a:gd name="T0" fmla="*/ 0 w 317"/>
                <a:gd name="T1" fmla="*/ 0 h 632"/>
                <a:gd name="T2" fmla="*/ 44590 w 317"/>
                <a:gd name="T3" fmla="*/ 333903 h 632"/>
                <a:gd name="T4" fmla="*/ 27869 w 317"/>
                <a:gd name="T5" fmla="*/ 376630 h 632"/>
                <a:gd name="T6" fmla="*/ 41405 w 317"/>
                <a:gd name="T7" fmla="*/ 400367 h 632"/>
                <a:gd name="T8" fmla="*/ 8759 w 317"/>
                <a:gd name="T9" fmla="*/ 500063 h 632"/>
                <a:gd name="T10" fmla="*/ 113068 w 317"/>
                <a:gd name="T11" fmla="*/ 500063 h 632"/>
                <a:gd name="T12" fmla="*/ 136955 w 317"/>
                <a:gd name="T13" fmla="*/ 411444 h 632"/>
                <a:gd name="T14" fmla="*/ 112272 w 317"/>
                <a:gd name="T15" fmla="*/ 365552 h 632"/>
                <a:gd name="T16" fmla="*/ 136955 w 317"/>
                <a:gd name="T17" fmla="*/ 338650 h 632"/>
                <a:gd name="T18" fmla="*/ 138548 w 317"/>
                <a:gd name="T19" fmla="*/ 312539 h 632"/>
                <a:gd name="T20" fmla="*/ 251616 w 317"/>
                <a:gd name="T21" fmla="*/ 351310 h 632"/>
                <a:gd name="T22" fmla="*/ 252412 w 317"/>
                <a:gd name="T23" fmla="*/ 302253 h 632"/>
                <a:gd name="T24" fmla="*/ 42201 w 317"/>
                <a:gd name="T25" fmla="*/ 22946 h 632"/>
                <a:gd name="T26" fmla="*/ 0 w 317"/>
                <a:gd name="T27" fmla="*/ 0 h 632"/>
                <a:gd name="T28" fmla="*/ 0 w 317"/>
                <a:gd name="T29" fmla="*/ 0 h 6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7" h="632">
                  <a:moveTo>
                    <a:pt x="0" y="0"/>
                  </a:moveTo>
                  <a:lnTo>
                    <a:pt x="56" y="422"/>
                  </a:lnTo>
                  <a:lnTo>
                    <a:pt x="35" y="476"/>
                  </a:lnTo>
                  <a:lnTo>
                    <a:pt x="52" y="506"/>
                  </a:lnTo>
                  <a:lnTo>
                    <a:pt x="11" y="632"/>
                  </a:lnTo>
                  <a:lnTo>
                    <a:pt x="142" y="632"/>
                  </a:lnTo>
                  <a:lnTo>
                    <a:pt x="172" y="520"/>
                  </a:lnTo>
                  <a:lnTo>
                    <a:pt x="141" y="462"/>
                  </a:lnTo>
                  <a:lnTo>
                    <a:pt x="172" y="428"/>
                  </a:lnTo>
                  <a:lnTo>
                    <a:pt x="174" y="395"/>
                  </a:lnTo>
                  <a:lnTo>
                    <a:pt x="316" y="444"/>
                  </a:lnTo>
                  <a:lnTo>
                    <a:pt x="317" y="382"/>
                  </a:lnTo>
                  <a:lnTo>
                    <a:pt x="53" y="29"/>
                  </a:lnTo>
                  <a:lnTo>
                    <a:pt x="0" y="0"/>
                  </a:lnTo>
                  <a:close/>
                </a:path>
              </a:pathLst>
            </a:custGeom>
            <a:solidFill>
              <a:srgbClr val="D9A6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3" name="Freeform 95">
              <a:extLst>
                <a:ext uri="{FF2B5EF4-FFF2-40B4-BE49-F238E27FC236}">
                  <a16:creationId xmlns:a16="http://schemas.microsoft.com/office/drawing/2014/main" id="{E3B4C66B-D299-D444-B5E2-F9523BA07536}"/>
                </a:ext>
              </a:extLst>
            </p:cNvPr>
            <p:cNvSpPr>
              <a:spLocks/>
            </p:cNvSpPr>
            <p:nvPr/>
          </p:nvSpPr>
          <p:spPr bwMode="auto">
            <a:xfrm>
              <a:off x="871538" y="4108450"/>
              <a:ext cx="63500" cy="142875"/>
            </a:xfrm>
            <a:custGeom>
              <a:avLst/>
              <a:gdLst>
                <a:gd name="T0" fmla="*/ 20383 w 81"/>
                <a:gd name="T1" fmla="*/ 0 h 180"/>
                <a:gd name="T2" fmla="*/ 19599 w 81"/>
                <a:gd name="T3" fmla="*/ 794 h 180"/>
                <a:gd name="T4" fmla="*/ 19599 w 81"/>
                <a:gd name="T5" fmla="*/ 3969 h 180"/>
                <a:gd name="T6" fmla="*/ 19599 w 81"/>
                <a:gd name="T7" fmla="*/ 7938 h 180"/>
                <a:gd name="T8" fmla="*/ 19599 w 81"/>
                <a:gd name="T9" fmla="*/ 13494 h 180"/>
                <a:gd name="T10" fmla="*/ 19599 w 81"/>
                <a:gd name="T11" fmla="*/ 19050 h 180"/>
                <a:gd name="T12" fmla="*/ 20383 w 81"/>
                <a:gd name="T13" fmla="*/ 25400 h 180"/>
                <a:gd name="T14" fmla="*/ 21951 w 81"/>
                <a:gd name="T15" fmla="*/ 30956 h 180"/>
                <a:gd name="T16" fmla="*/ 24302 w 81"/>
                <a:gd name="T17" fmla="*/ 36513 h 180"/>
                <a:gd name="T18" fmla="*/ 25870 w 81"/>
                <a:gd name="T19" fmla="*/ 41275 h 180"/>
                <a:gd name="T20" fmla="*/ 28222 w 81"/>
                <a:gd name="T21" fmla="*/ 43656 h 180"/>
                <a:gd name="T22" fmla="*/ 31358 w 81"/>
                <a:gd name="T23" fmla="*/ 45244 h 180"/>
                <a:gd name="T24" fmla="*/ 36062 w 81"/>
                <a:gd name="T25" fmla="*/ 44450 h 180"/>
                <a:gd name="T26" fmla="*/ 40765 w 81"/>
                <a:gd name="T27" fmla="*/ 40481 h 180"/>
                <a:gd name="T28" fmla="*/ 47037 w 81"/>
                <a:gd name="T29" fmla="*/ 33338 h 180"/>
                <a:gd name="T30" fmla="*/ 54093 w 81"/>
                <a:gd name="T31" fmla="*/ 23813 h 180"/>
                <a:gd name="T32" fmla="*/ 63500 w 81"/>
                <a:gd name="T33" fmla="*/ 10319 h 180"/>
                <a:gd name="T34" fmla="*/ 63500 w 81"/>
                <a:gd name="T35" fmla="*/ 10319 h 180"/>
                <a:gd name="T36" fmla="*/ 63500 w 81"/>
                <a:gd name="T37" fmla="*/ 12700 h 180"/>
                <a:gd name="T38" fmla="*/ 63500 w 81"/>
                <a:gd name="T39" fmla="*/ 16669 h 180"/>
                <a:gd name="T40" fmla="*/ 63500 w 81"/>
                <a:gd name="T41" fmla="*/ 22225 h 180"/>
                <a:gd name="T42" fmla="*/ 62716 w 81"/>
                <a:gd name="T43" fmla="*/ 27781 h 180"/>
                <a:gd name="T44" fmla="*/ 61932 w 81"/>
                <a:gd name="T45" fmla="*/ 34925 h 180"/>
                <a:gd name="T46" fmla="*/ 60364 w 81"/>
                <a:gd name="T47" fmla="*/ 42863 h 180"/>
                <a:gd name="T48" fmla="*/ 59580 w 81"/>
                <a:gd name="T49" fmla="*/ 52388 h 180"/>
                <a:gd name="T50" fmla="*/ 56444 w 81"/>
                <a:gd name="T51" fmla="*/ 61913 h 180"/>
                <a:gd name="T52" fmla="*/ 53309 w 81"/>
                <a:gd name="T53" fmla="*/ 72231 h 180"/>
                <a:gd name="T54" fmla="*/ 49389 w 81"/>
                <a:gd name="T55" fmla="*/ 83344 h 180"/>
                <a:gd name="T56" fmla="*/ 45469 w 81"/>
                <a:gd name="T57" fmla="*/ 96044 h 180"/>
                <a:gd name="T58" fmla="*/ 39981 w 81"/>
                <a:gd name="T59" fmla="*/ 107156 h 180"/>
                <a:gd name="T60" fmla="*/ 32926 w 81"/>
                <a:gd name="T61" fmla="*/ 119063 h 180"/>
                <a:gd name="T62" fmla="*/ 25870 w 81"/>
                <a:gd name="T63" fmla="*/ 130969 h 180"/>
                <a:gd name="T64" fmla="*/ 15679 w 81"/>
                <a:gd name="T65" fmla="*/ 142875 h 180"/>
                <a:gd name="T66" fmla="*/ 14895 w 81"/>
                <a:gd name="T67" fmla="*/ 141288 h 180"/>
                <a:gd name="T68" fmla="*/ 14111 w 81"/>
                <a:gd name="T69" fmla="*/ 139700 h 180"/>
                <a:gd name="T70" fmla="*/ 11759 w 81"/>
                <a:gd name="T71" fmla="*/ 135731 h 180"/>
                <a:gd name="T72" fmla="*/ 10191 w 81"/>
                <a:gd name="T73" fmla="*/ 130969 h 180"/>
                <a:gd name="T74" fmla="*/ 7840 w 81"/>
                <a:gd name="T75" fmla="*/ 124619 h 180"/>
                <a:gd name="T76" fmla="*/ 5488 w 81"/>
                <a:gd name="T77" fmla="*/ 118269 h 180"/>
                <a:gd name="T78" fmla="*/ 3136 w 81"/>
                <a:gd name="T79" fmla="*/ 110331 h 180"/>
                <a:gd name="T80" fmla="*/ 2352 w 81"/>
                <a:gd name="T81" fmla="*/ 101600 h 180"/>
                <a:gd name="T82" fmla="*/ 0 w 81"/>
                <a:gd name="T83" fmla="*/ 90488 h 180"/>
                <a:gd name="T84" fmla="*/ 0 w 81"/>
                <a:gd name="T85" fmla="*/ 79375 h 180"/>
                <a:gd name="T86" fmla="*/ 0 w 81"/>
                <a:gd name="T87" fmla="*/ 67469 h 180"/>
                <a:gd name="T88" fmla="*/ 784 w 81"/>
                <a:gd name="T89" fmla="*/ 55563 h 180"/>
                <a:gd name="T90" fmla="*/ 3136 w 81"/>
                <a:gd name="T91" fmla="*/ 42069 h 180"/>
                <a:gd name="T92" fmla="*/ 7056 w 81"/>
                <a:gd name="T93" fmla="*/ 28575 h 180"/>
                <a:gd name="T94" fmla="*/ 12543 w 81"/>
                <a:gd name="T95" fmla="*/ 14288 h 180"/>
                <a:gd name="T96" fmla="*/ 20383 w 81"/>
                <a:gd name="T97" fmla="*/ 0 h 180"/>
                <a:gd name="T98" fmla="*/ 20383 w 81"/>
                <a:gd name="T99" fmla="*/ 0 h 1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1" h="180">
                  <a:moveTo>
                    <a:pt x="26" y="0"/>
                  </a:moveTo>
                  <a:lnTo>
                    <a:pt x="25" y="1"/>
                  </a:lnTo>
                  <a:lnTo>
                    <a:pt x="25" y="5"/>
                  </a:lnTo>
                  <a:lnTo>
                    <a:pt x="25" y="10"/>
                  </a:lnTo>
                  <a:lnTo>
                    <a:pt x="25" y="17"/>
                  </a:lnTo>
                  <a:lnTo>
                    <a:pt x="25" y="24"/>
                  </a:lnTo>
                  <a:lnTo>
                    <a:pt x="26" y="32"/>
                  </a:lnTo>
                  <a:lnTo>
                    <a:pt x="28" y="39"/>
                  </a:lnTo>
                  <a:lnTo>
                    <a:pt x="31" y="46"/>
                  </a:lnTo>
                  <a:lnTo>
                    <a:pt x="33" y="52"/>
                  </a:lnTo>
                  <a:lnTo>
                    <a:pt x="36" y="55"/>
                  </a:lnTo>
                  <a:lnTo>
                    <a:pt x="40" y="57"/>
                  </a:lnTo>
                  <a:lnTo>
                    <a:pt x="46" y="56"/>
                  </a:lnTo>
                  <a:lnTo>
                    <a:pt x="52" y="51"/>
                  </a:lnTo>
                  <a:lnTo>
                    <a:pt x="60" y="42"/>
                  </a:lnTo>
                  <a:lnTo>
                    <a:pt x="69" y="30"/>
                  </a:lnTo>
                  <a:lnTo>
                    <a:pt x="81" y="13"/>
                  </a:lnTo>
                  <a:lnTo>
                    <a:pt x="81" y="16"/>
                  </a:lnTo>
                  <a:lnTo>
                    <a:pt x="81" y="21"/>
                  </a:lnTo>
                  <a:lnTo>
                    <a:pt x="81" y="28"/>
                  </a:lnTo>
                  <a:lnTo>
                    <a:pt x="80" y="35"/>
                  </a:lnTo>
                  <a:lnTo>
                    <a:pt x="79" y="44"/>
                  </a:lnTo>
                  <a:lnTo>
                    <a:pt x="77" y="54"/>
                  </a:lnTo>
                  <a:lnTo>
                    <a:pt x="76" y="66"/>
                  </a:lnTo>
                  <a:lnTo>
                    <a:pt x="72" y="78"/>
                  </a:lnTo>
                  <a:lnTo>
                    <a:pt x="68" y="91"/>
                  </a:lnTo>
                  <a:lnTo>
                    <a:pt x="63" y="105"/>
                  </a:lnTo>
                  <a:lnTo>
                    <a:pt x="58" y="121"/>
                  </a:lnTo>
                  <a:lnTo>
                    <a:pt x="51" y="135"/>
                  </a:lnTo>
                  <a:lnTo>
                    <a:pt x="42" y="150"/>
                  </a:lnTo>
                  <a:lnTo>
                    <a:pt x="33" y="165"/>
                  </a:lnTo>
                  <a:lnTo>
                    <a:pt x="20" y="180"/>
                  </a:lnTo>
                  <a:lnTo>
                    <a:pt x="19" y="178"/>
                  </a:lnTo>
                  <a:lnTo>
                    <a:pt x="18" y="176"/>
                  </a:lnTo>
                  <a:lnTo>
                    <a:pt x="15" y="171"/>
                  </a:lnTo>
                  <a:lnTo>
                    <a:pt x="13" y="165"/>
                  </a:lnTo>
                  <a:lnTo>
                    <a:pt x="10" y="157"/>
                  </a:lnTo>
                  <a:lnTo>
                    <a:pt x="7" y="149"/>
                  </a:lnTo>
                  <a:lnTo>
                    <a:pt x="4" y="139"/>
                  </a:lnTo>
                  <a:lnTo>
                    <a:pt x="3" y="128"/>
                  </a:lnTo>
                  <a:lnTo>
                    <a:pt x="0" y="114"/>
                  </a:lnTo>
                  <a:lnTo>
                    <a:pt x="0" y="100"/>
                  </a:lnTo>
                  <a:lnTo>
                    <a:pt x="0" y="85"/>
                  </a:lnTo>
                  <a:lnTo>
                    <a:pt x="1" y="70"/>
                  </a:lnTo>
                  <a:lnTo>
                    <a:pt x="4" y="53"/>
                  </a:lnTo>
                  <a:lnTo>
                    <a:pt x="9" y="36"/>
                  </a:lnTo>
                  <a:lnTo>
                    <a:pt x="16" y="18"/>
                  </a:lnTo>
                  <a:lnTo>
                    <a:pt x="26"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64" name="Freeform 96">
              <a:extLst>
                <a:ext uri="{FF2B5EF4-FFF2-40B4-BE49-F238E27FC236}">
                  <a16:creationId xmlns:a16="http://schemas.microsoft.com/office/drawing/2014/main" id="{098122E0-6B2C-0A4B-B835-65979DA6EED0}"/>
                </a:ext>
              </a:extLst>
            </p:cNvPr>
            <p:cNvSpPr>
              <a:spLocks/>
            </p:cNvSpPr>
            <p:nvPr/>
          </p:nvSpPr>
          <p:spPr bwMode="auto">
            <a:xfrm>
              <a:off x="1220788" y="4167188"/>
              <a:ext cx="128587" cy="84137"/>
            </a:xfrm>
            <a:custGeom>
              <a:avLst/>
              <a:gdLst>
                <a:gd name="T0" fmla="*/ 15081 w 162"/>
                <a:gd name="T1" fmla="*/ 0 h 107"/>
                <a:gd name="T2" fmla="*/ 15081 w 162"/>
                <a:gd name="T3" fmla="*/ 0 h 107"/>
                <a:gd name="T4" fmla="*/ 16669 w 162"/>
                <a:gd name="T5" fmla="*/ 3145 h 107"/>
                <a:gd name="T6" fmla="*/ 16669 w 162"/>
                <a:gd name="T7" fmla="*/ 3932 h 107"/>
                <a:gd name="T8" fmla="*/ 18256 w 162"/>
                <a:gd name="T9" fmla="*/ 6291 h 107"/>
                <a:gd name="T10" fmla="*/ 19844 w 162"/>
                <a:gd name="T11" fmla="*/ 9436 h 107"/>
                <a:gd name="T12" fmla="*/ 22225 w 162"/>
                <a:gd name="T13" fmla="*/ 11795 h 107"/>
                <a:gd name="T14" fmla="*/ 24606 w 162"/>
                <a:gd name="T15" fmla="*/ 14154 h 107"/>
                <a:gd name="T16" fmla="*/ 27781 w 162"/>
                <a:gd name="T17" fmla="*/ 16513 h 107"/>
                <a:gd name="T18" fmla="*/ 32544 w 162"/>
                <a:gd name="T19" fmla="*/ 19658 h 107"/>
                <a:gd name="T20" fmla="*/ 37306 w 162"/>
                <a:gd name="T21" fmla="*/ 22803 h 107"/>
                <a:gd name="T22" fmla="*/ 42069 w 162"/>
                <a:gd name="T23" fmla="*/ 25949 h 107"/>
                <a:gd name="T24" fmla="*/ 48419 w 162"/>
                <a:gd name="T25" fmla="*/ 29094 h 107"/>
                <a:gd name="T26" fmla="*/ 55562 w 162"/>
                <a:gd name="T27" fmla="*/ 32239 h 107"/>
                <a:gd name="T28" fmla="*/ 64294 w 162"/>
                <a:gd name="T29" fmla="*/ 35385 h 107"/>
                <a:gd name="T30" fmla="*/ 128587 w 162"/>
                <a:gd name="T31" fmla="*/ 71556 h 107"/>
                <a:gd name="T32" fmla="*/ 127000 w 162"/>
                <a:gd name="T33" fmla="*/ 81778 h 107"/>
                <a:gd name="T34" fmla="*/ 68262 w 162"/>
                <a:gd name="T35" fmla="*/ 82564 h 107"/>
                <a:gd name="T36" fmla="*/ 30162 w 162"/>
                <a:gd name="T37" fmla="*/ 55829 h 107"/>
                <a:gd name="T38" fmla="*/ 30162 w 162"/>
                <a:gd name="T39" fmla="*/ 84137 h 107"/>
                <a:gd name="T40" fmla="*/ 15081 w 162"/>
                <a:gd name="T41" fmla="*/ 84137 h 107"/>
                <a:gd name="T42" fmla="*/ 12700 w 162"/>
                <a:gd name="T43" fmla="*/ 46393 h 107"/>
                <a:gd name="T44" fmla="*/ 11112 w 162"/>
                <a:gd name="T45" fmla="*/ 45607 h 107"/>
                <a:gd name="T46" fmla="*/ 7937 w 162"/>
                <a:gd name="T47" fmla="*/ 43248 h 107"/>
                <a:gd name="T48" fmla="*/ 6350 w 162"/>
                <a:gd name="T49" fmla="*/ 40889 h 107"/>
                <a:gd name="T50" fmla="*/ 4762 w 162"/>
                <a:gd name="T51" fmla="*/ 39316 h 107"/>
                <a:gd name="T52" fmla="*/ 3175 w 162"/>
                <a:gd name="T53" fmla="*/ 36171 h 107"/>
                <a:gd name="T54" fmla="*/ 1587 w 162"/>
                <a:gd name="T55" fmla="*/ 33812 h 107"/>
                <a:gd name="T56" fmla="*/ 794 w 162"/>
                <a:gd name="T57" fmla="*/ 29094 h 107"/>
                <a:gd name="T58" fmla="*/ 0 w 162"/>
                <a:gd name="T59" fmla="*/ 25949 h 107"/>
                <a:gd name="T60" fmla="*/ 0 w 162"/>
                <a:gd name="T61" fmla="*/ 22017 h 107"/>
                <a:gd name="T62" fmla="*/ 1587 w 162"/>
                <a:gd name="T63" fmla="*/ 18086 h 107"/>
                <a:gd name="T64" fmla="*/ 3175 w 162"/>
                <a:gd name="T65" fmla="*/ 13368 h 107"/>
                <a:gd name="T66" fmla="*/ 6350 w 162"/>
                <a:gd name="T67" fmla="*/ 9436 h 107"/>
                <a:gd name="T68" fmla="*/ 10319 w 162"/>
                <a:gd name="T69" fmla="*/ 3932 h 107"/>
                <a:gd name="T70" fmla="*/ 15081 w 162"/>
                <a:gd name="T71" fmla="*/ 0 h 107"/>
                <a:gd name="T72" fmla="*/ 15081 w 162"/>
                <a:gd name="T73" fmla="*/ 0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2" h="107">
                  <a:moveTo>
                    <a:pt x="19" y="0"/>
                  </a:moveTo>
                  <a:lnTo>
                    <a:pt x="19" y="0"/>
                  </a:lnTo>
                  <a:lnTo>
                    <a:pt x="21" y="4"/>
                  </a:lnTo>
                  <a:lnTo>
                    <a:pt x="21" y="5"/>
                  </a:lnTo>
                  <a:lnTo>
                    <a:pt x="23" y="8"/>
                  </a:lnTo>
                  <a:lnTo>
                    <a:pt x="25" y="12"/>
                  </a:lnTo>
                  <a:lnTo>
                    <a:pt x="28" y="15"/>
                  </a:lnTo>
                  <a:lnTo>
                    <a:pt x="31" y="18"/>
                  </a:lnTo>
                  <a:lnTo>
                    <a:pt x="35" y="21"/>
                  </a:lnTo>
                  <a:lnTo>
                    <a:pt x="41" y="25"/>
                  </a:lnTo>
                  <a:lnTo>
                    <a:pt x="47" y="29"/>
                  </a:lnTo>
                  <a:lnTo>
                    <a:pt x="53" y="33"/>
                  </a:lnTo>
                  <a:lnTo>
                    <a:pt x="61" y="37"/>
                  </a:lnTo>
                  <a:lnTo>
                    <a:pt x="70" y="41"/>
                  </a:lnTo>
                  <a:lnTo>
                    <a:pt x="81" y="45"/>
                  </a:lnTo>
                  <a:lnTo>
                    <a:pt x="162" y="91"/>
                  </a:lnTo>
                  <a:lnTo>
                    <a:pt x="160" y="104"/>
                  </a:lnTo>
                  <a:lnTo>
                    <a:pt x="86" y="105"/>
                  </a:lnTo>
                  <a:lnTo>
                    <a:pt x="38" y="71"/>
                  </a:lnTo>
                  <a:lnTo>
                    <a:pt x="38" y="107"/>
                  </a:lnTo>
                  <a:lnTo>
                    <a:pt x="19" y="107"/>
                  </a:lnTo>
                  <a:lnTo>
                    <a:pt x="16" y="59"/>
                  </a:lnTo>
                  <a:lnTo>
                    <a:pt x="14" y="58"/>
                  </a:lnTo>
                  <a:lnTo>
                    <a:pt x="10" y="55"/>
                  </a:lnTo>
                  <a:lnTo>
                    <a:pt x="8" y="52"/>
                  </a:lnTo>
                  <a:lnTo>
                    <a:pt x="6" y="50"/>
                  </a:lnTo>
                  <a:lnTo>
                    <a:pt x="4" y="46"/>
                  </a:lnTo>
                  <a:lnTo>
                    <a:pt x="2" y="43"/>
                  </a:lnTo>
                  <a:lnTo>
                    <a:pt x="1" y="37"/>
                  </a:lnTo>
                  <a:lnTo>
                    <a:pt x="0" y="33"/>
                  </a:lnTo>
                  <a:lnTo>
                    <a:pt x="0" y="28"/>
                  </a:lnTo>
                  <a:lnTo>
                    <a:pt x="2" y="23"/>
                  </a:lnTo>
                  <a:lnTo>
                    <a:pt x="4" y="17"/>
                  </a:lnTo>
                  <a:lnTo>
                    <a:pt x="8" y="12"/>
                  </a:lnTo>
                  <a:lnTo>
                    <a:pt x="13" y="5"/>
                  </a:lnTo>
                  <a:lnTo>
                    <a:pt x="19"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spTree>
    <p:extLst>
      <p:ext uri="{BB962C8B-B14F-4D97-AF65-F5344CB8AC3E}">
        <p14:creationId xmlns:p14="http://schemas.microsoft.com/office/powerpoint/2010/main" val="305544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A8D1F18-5719-4745-9765-CE3FE211295C}"/>
              </a:ext>
            </a:extLst>
          </p:cNvPr>
          <p:cNvSpPr>
            <a:spLocks noGrp="1" noChangeArrowheads="1"/>
          </p:cNvSpPr>
          <p:nvPr>
            <p:ph type="title"/>
          </p:nvPr>
        </p:nvSpPr>
        <p:spPr/>
        <p:txBody>
          <a:bodyPr/>
          <a:lstStyle/>
          <a:p>
            <a:pPr eaLnBrk="1" hangingPunct="1"/>
            <a:r>
              <a:rPr lang="fr-FR" altLang="en-US" sz="3600" b="1" dirty="0" err="1">
                <a:solidFill>
                  <a:srgbClr val="002060"/>
                </a:solidFill>
              </a:rPr>
              <a:t>Outline</a:t>
            </a:r>
            <a:endParaRPr lang="en-US" altLang="en-US" sz="3600" b="1" dirty="0">
              <a:solidFill>
                <a:srgbClr val="002060"/>
              </a:solidFill>
            </a:endParaRPr>
          </a:p>
        </p:txBody>
      </p:sp>
      <p:sp>
        <p:nvSpPr>
          <p:cNvPr id="19459" name="Rectangle 3">
            <a:extLst>
              <a:ext uri="{FF2B5EF4-FFF2-40B4-BE49-F238E27FC236}">
                <a16:creationId xmlns:a16="http://schemas.microsoft.com/office/drawing/2014/main" id="{16CC64D2-9B3A-C841-A89F-981D55D9BA5F}"/>
              </a:ext>
            </a:extLst>
          </p:cNvPr>
          <p:cNvSpPr>
            <a:spLocks noGrp="1" noChangeArrowheads="1"/>
          </p:cNvSpPr>
          <p:nvPr>
            <p:ph idx="1"/>
          </p:nvPr>
        </p:nvSpPr>
        <p:spPr>
          <a:xfrm>
            <a:off x="457200" y="1495325"/>
            <a:ext cx="8229600" cy="4525963"/>
          </a:xfrm>
        </p:spPr>
        <p:txBody>
          <a:bodyPr/>
          <a:lstStyle/>
          <a:p>
            <a:pPr marL="514350" indent="-514350" eaLnBrk="1" hangingPunct="1">
              <a:buFont typeface="+mj-lt"/>
              <a:buAutoNum type="arabicPeriod"/>
            </a:pPr>
            <a:r>
              <a:rPr lang="en-US" altLang="en-US" dirty="0">
                <a:solidFill>
                  <a:srgbClr val="002060"/>
                </a:solidFill>
              </a:rPr>
              <a:t>General Phases of an Outbreak Investigation</a:t>
            </a:r>
          </a:p>
          <a:p>
            <a:pPr marL="514350" indent="-514350" eaLnBrk="1" hangingPunct="1">
              <a:buFont typeface="+mj-lt"/>
              <a:buAutoNum type="arabicPeriod"/>
            </a:pPr>
            <a:r>
              <a:rPr lang="fr-FR" altLang="en-US" dirty="0" err="1">
                <a:solidFill>
                  <a:srgbClr val="002060"/>
                </a:solidFill>
              </a:rPr>
              <a:t>Steps</a:t>
            </a:r>
            <a:r>
              <a:rPr lang="fr-FR" altLang="en-US" dirty="0">
                <a:solidFill>
                  <a:srgbClr val="002060"/>
                </a:solidFill>
              </a:rPr>
              <a:t> of </a:t>
            </a:r>
            <a:r>
              <a:rPr lang="fr-FR" altLang="en-US" dirty="0" err="1">
                <a:solidFill>
                  <a:srgbClr val="002060"/>
                </a:solidFill>
              </a:rPr>
              <a:t>Explanatory</a:t>
            </a:r>
            <a:r>
              <a:rPr lang="fr-FR" altLang="en-US" dirty="0">
                <a:solidFill>
                  <a:srgbClr val="002060"/>
                </a:solidFill>
              </a:rPr>
              <a:t> Phase</a:t>
            </a:r>
          </a:p>
          <a:p>
            <a:pPr marL="514350" indent="-514350" eaLnBrk="1" hangingPunct="1">
              <a:buFont typeface="+mj-lt"/>
              <a:buAutoNum type="arabicPeriod"/>
            </a:pPr>
            <a:r>
              <a:rPr lang="fr-FR" altLang="en-US" dirty="0" err="1">
                <a:solidFill>
                  <a:srgbClr val="002060"/>
                </a:solidFill>
              </a:rPr>
              <a:t>Steps</a:t>
            </a:r>
            <a:r>
              <a:rPr lang="fr-FR" altLang="en-US" dirty="0">
                <a:solidFill>
                  <a:srgbClr val="002060"/>
                </a:solidFill>
              </a:rPr>
              <a:t> of </a:t>
            </a:r>
            <a:r>
              <a:rPr lang="fr-FR" altLang="en-US" dirty="0" err="1">
                <a:solidFill>
                  <a:srgbClr val="002060"/>
                </a:solidFill>
              </a:rPr>
              <a:t>Response</a:t>
            </a:r>
            <a:r>
              <a:rPr lang="fr-FR" altLang="en-US" dirty="0">
                <a:solidFill>
                  <a:srgbClr val="002060"/>
                </a:solidFill>
              </a:rPr>
              <a:t> Phase</a:t>
            </a:r>
            <a:endParaRPr lang="en-US" altLang="en-US" dirty="0">
              <a:solidFill>
                <a:srgbClr val="002060"/>
              </a:solidFill>
            </a:endParaRPr>
          </a:p>
          <a:p>
            <a:pPr marL="0" indent="0" eaLnBrk="1" hangingPunct="1">
              <a:buFont typeface="Arial" panose="020B0604020202020204" pitchFamily="34" charset="0"/>
              <a:buNone/>
            </a:pPr>
            <a:endParaRPr lang="en-US" altLang="en-US" dirty="0">
              <a:solidFill>
                <a:srgbClr val="002060"/>
              </a:solidFill>
            </a:endParaRPr>
          </a:p>
        </p:txBody>
      </p:sp>
    </p:spTree>
    <p:extLst>
      <p:ext uri="{BB962C8B-B14F-4D97-AF65-F5344CB8AC3E}">
        <p14:creationId xmlns:p14="http://schemas.microsoft.com/office/powerpoint/2010/main" val="2692085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0945909-8DA7-6547-ADB1-9AC3FEBAB74B}"/>
              </a:ext>
            </a:extLst>
          </p:cNvPr>
          <p:cNvSpPr txBox="1">
            <a:spLocks noChangeArrowheads="1"/>
          </p:cNvSpPr>
          <p:nvPr/>
        </p:nvSpPr>
        <p:spPr>
          <a:xfrm>
            <a:off x="380999" y="497232"/>
            <a:ext cx="8379403"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Routes of Transmission</a:t>
            </a:r>
          </a:p>
        </p:txBody>
      </p:sp>
      <p:sp>
        <p:nvSpPr>
          <p:cNvPr id="3" name="AutoShape 2">
            <a:extLst>
              <a:ext uri="{FF2B5EF4-FFF2-40B4-BE49-F238E27FC236}">
                <a16:creationId xmlns:a16="http://schemas.microsoft.com/office/drawing/2014/main" id="{633A4748-A32F-6743-93F4-73F75315CE40}"/>
              </a:ext>
            </a:extLst>
          </p:cNvPr>
          <p:cNvSpPr>
            <a:spLocks noChangeAspect="1" noChangeArrowheads="1"/>
          </p:cNvSpPr>
          <p:nvPr/>
        </p:nvSpPr>
        <p:spPr bwMode="auto">
          <a:xfrm>
            <a:off x="228600" y="849313"/>
            <a:ext cx="8534400" cy="5915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Font typeface="Arial" charset="0"/>
              <a:buChar char="●"/>
              <a:defRPr sz="3000">
                <a:solidFill>
                  <a:schemeClr val="tx1"/>
                </a:solidFill>
                <a:latin typeface="Arial" charset="0"/>
                <a:cs typeface="Arial"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charset="0"/>
                <a:cs typeface="Arial"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charset="0"/>
                <a:cs typeface="Arial"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charset="0"/>
                <a:cs typeface="Arial"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charset="0"/>
                <a:cs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9pPr>
          </a:lstStyle>
          <a:p>
            <a:pPr eaLnBrk="1" fontAlgn="base" hangingPunct="1">
              <a:spcBef>
                <a:spcPct val="0"/>
              </a:spcBef>
              <a:spcAft>
                <a:spcPct val="0"/>
              </a:spcAft>
              <a:buClrTx/>
              <a:buFontTx/>
              <a:buNone/>
            </a:pPr>
            <a:endParaRPr lang="es-ES" altLang="en-US" sz="1800">
              <a:solidFill>
                <a:srgbClr val="000000"/>
              </a:solidFill>
            </a:endParaRPr>
          </a:p>
        </p:txBody>
      </p:sp>
      <p:sp>
        <p:nvSpPr>
          <p:cNvPr id="4" name="AutoShape 36">
            <a:extLst>
              <a:ext uri="{FF2B5EF4-FFF2-40B4-BE49-F238E27FC236}">
                <a16:creationId xmlns:a16="http://schemas.microsoft.com/office/drawing/2014/main" id="{B9D46BE3-59BD-814C-8E61-3CC01A87E3B0}"/>
              </a:ext>
            </a:extLst>
          </p:cNvPr>
          <p:cNvSpPr>
            <a:spLocks noChangeArrowheads="1"/>
          </p:cNvSpPr>
          <p:nvPr/>
        </p:nvSpPr>
        <p:spPr bwMode="auto">
          <a:xfrm>
            <a:off x="1365776" y="3334260"/>
            <a:ext cx="1509799" cy="1096962"/>
          </a:xfrm>
          <a:prstGeom prst="notchedRightArrow">
            <a:avLst>
              <a:gd name="adj1" fmla="val 50000"/>
              <a:gd name="adj2" fmla="val 43056"/>
            </a:avLst>
          </a:prstGeom>
          <a:solidFill>
            <a:srgbClr val="FF0000"/>
          </a:solidFill>
          <a:ln w="381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5" name="Text Box 37">
            <a:extLst>
              <a:ext uri="{FF2B5EF4-FFF2-40B4-BE49-F238E27FC236}">
                <a16:creationId xmlns:a16="http://schemas.microsoft.com/office/drawing/2014/main" id="{141170A2-F73A-C541-80D0-AF74D0438036}"/>
              </a:ext>
            </a:extLst>
          </p:cNvPr>
          <p:cNvSpPr txBox="1">
            <a:spLocks noChangeArrowheads="1"/>
          </p:cNvSpPr>
          <p:nvPr/>
        </p:nvSpPr>
        <p:spPr bwMode="auto">
          <a:xfrm>
            <a:off x="546562" y="1644332"/>
            <a:ext cx="22860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US" altLang="en-US" sz="2400" b="1" dirty="0">
                <a:cs typeface="Arial" charset="0"/>
              </a:rPr>
              <a:t>Route of Transmission</a:t>
            </a:r>
          </a:p>
        </p:txBody>
      </p:sp>
      <p:sp>
        <p:nvSpPr>
          <p:cNvPr id="6" name="Text Box 100">
            <a:extLst>
              <a:ext uri="{FF2B5EF4-FFF2-40B4-BE49-F238E27FC236}">
                <a16:creationId xmlns:a16="http://schemas.microsoft.com/office/drawing/2014/main" id="{8696EEB3-EA09-A34B-8739-7A6F3ADE041E}"/>
              </a:ext>
            </a:extLst>
          </p:cNvPr>
          <p:cNvSpPr txBox="1">
            <a:spLocks noChangeArrowheads="1"/>
          </p:cNvSpPr>
          <p:nvPr/>
        </p:nvSpPr>
        <p:spPr bwMode="auto">
          <a:xfrm>
            <a:off x="381000" y="2895600"/>
            <a:ext cx="1143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b="1">
                <a:cs typeface="Arial" charset="0"/>
              </a:rPr>
              <a:t>Agent</a:t>
            </a:r>
          </a:p>
        </p:txBody>
      </p:sp>
      <p:sp>
        <p:nvSpPr>
          <p:cNvPr id="7" name="AutoShape 6">
            <a:extLst>
              <a:ext uri="{FF2B5EF4-FFF2-40B4-BE49-F238E27FC236}">
                <a16:creationId xmlns:a16="http://schemas.microsoft.com/office/drawing/2014/main" id="{E3642B62-2120-5B47-B6DE-137075DFEC27}"/>
              </a:ext>
            </a:extLst>
          </p:cNvPr>
          <p:cNvSpPr>
            <a:spLocks noChangeArrowheads="1"/>
          </p:cNvSpPr>
          <p:nvPr/>
        </p:nvSpPr>
        <p:spPr bwMode="auto">
          <a:xfrm>
            <a:off x="556260" y="3475038"/>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8" name="AutoShape 6">
            <a:extLst>
              <a:ext uri="{FF2B5EF4-FFF2-40B4-BE49-F238E27FC236}">
                <a16:creationId xmlns:a16="http://schemas.microsoft.com/office/drawing/2014/main" id="{F99EF06B-10DD-8B46-86AB-BDE40D2021B5}"/>
              </a:ext>
            </a:extLst>
          </p:cNvPr>
          <p:cNvSpPr>
            <a:spLocks noChangeArrowheads="1"/>
          </p:cNvSpPr>
          <p:nvPr/>
        </p:nvSpPr>
        <p:spPr bwMode="auto">
          <a:xfrm>
            <a:off x="853440" y="3741738"/>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9" name="AutoShape 6">
            <a:extLst>
              <a:ext uri="{FF2B5EF4-FFF2-40B4-BE49-F238E27FC236}">
                <a16:creationId xmlns:a16="http://schemas.microsoft.com/office/drawing/2014/main" id="{BF4AD423-BBED-0147-825A-AEECF4665475}"/>
              </a:ext>
            </a:extLst>
          </p:cNvPr>
          <p:cNvSpPr>
            <a:spLocks noChangeArrowheads="1"/>
          </p:cNvSpPr>
          <p:nvPr/>
        </p:nvSpPr>
        <p:spPr bwMode="auto">
          <a:xfrm>
            <a:off x="624840" y="4006850"/>
            <a:ext cx="457200" cy="228600"/>
          </a:xfrm>
          <a:prstGeom prst="flowChartTerminator">
            <a:avLst/>
          </a:prstGeom>
          <a:solidFill>
            <a:srgbClr val="00A000"/>
          </a:soli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 name="Rectangle 3">
            <a:extLst>
              <a:ext uri="{FF2B5EF4-FFF2-40B4-BE49-F238E27FC236}">
                <a16:creationId xmlns:a16="http://schemas.microsoft.com/office/drawing/2014/main" id="{019FF027-6280-EF4C-A52A-920BD524F322}"/>
              </a:ext>
            </a:extLst>
          </p:cNvPr>
          <p:cNvSpPr>
            <a:spLocks noChangeArrowheads="1"/>
          </p:cNvSpPr>
          <p:nvPr/>
        </p:nvSpPr>
        <p:spPr bwMode="auto">
          <a:xfrm>
            <a:off x="3247159" y="1531938"/>
            <a:ext cx="2925041"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Aft>
                <a:spcPct val="40000"/>
              </a:spcAft>
              <a:buClr>
                <a:schemeClr val="accent2"/>
              </a:buClr>
              <a:buFont typeface="Arial" charset="0"/>
              <a:buNone/>
            </a:pPr>
            <a:r>
              <a:rPr lang="en-US" altLang="en-US" u="sng" dirty="0"/>
              <a:t>Direct:</a:t>
            </a:r>
          </a:p>
          <a:p>
            <a:pPr eaLnBrk="1" hangingPunct="1">
              <a:buClr>
                <a:srgbClr val="008000"/>
              </a:buClr>
            </a:pPr>
            <a:r>
              <a:rPr lang="en-US" altLang="en-US" dirty="0"/>
              <a:t>Touching, kissing, intercourse</a:t>
            </a:r>
          </a:p>
          <a:p>
            <a:pPr eaLnBrk="1" hangingPunct="1">
              <a:buClr>
                <a:srgbClr val="008000"/>
              </a:buClr>
            </a:pPr>
            <a:r>
              <a:rPr lang="en-US" altLang="en-US" dirty="0"/>
              <a:t>Droplet</a:t>
            </a:r>
          </a:p>
          <a:p>
            <a:pPr eaLnBrk="1" hangingPunct="1">
              <a:buClr>
                <a:srgbClr val="008000"/>
              </a:buClr>
            </a:pPr>
            <a:r>
              <a:rPr lang="en-US" altLang="en-US" dirty="0" err="1"/>
              <a:t>Transplacental</a:t>
            </a:r>
            <a:endParaRPr lang="en-US" altLang="en-US" dirty="0"/>
          </a:p>
          <a:p>
            <a:pPr eaLnBrk="1" hangingPunct="1">
              <a:buClr>
                <a:schemeClr val="accent2"/>
              </a:buClr>
              <a:buFont typeface="Arial" charset="0"/>
              <a:buChar char="♦"/>
            </a:pPr>
            <a:endParaRPr lang="en-US" altLang="en-US" sz="3200" dirty="0"/>
          </a:p>
        </p:txBody>
      </p:sp>
      <p:sp>
        <p:nvSpPr>
          <p:cNvPr id="11" name="Rectangle 4">
            <a:extLst>
              <a:ext uri="{FF2B5EF4-FFF2-40B4-BE49-F238E27FC236}">
                <a16:creationId xmlns:a16="http://schemas.microsoft.com/office/drawing/2014/main" id="{C975B9AC-DBAE-A444-9AC3-34034202185E}"/>
              </a:ext>
            </a:extLst>
          </p:cNvPr>
          <p:cNvSpPr>
            <a:spLocks noChangeArrowheads="1"/>
          </p:cNvSpPr>
          <p:nvPr/>
        </p:nvSpPr>
        <p:spPr bwMode="auto">
          <a:xfrm>
            <a:off x="6005080" y="1531938"/>
            <a:ext cx="2819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90000"/>
              </a:lnSpc>
              <a:buClr>
                <a:schemeClr val="accent2"/>
              </a:buClr>
              <a:buFont typeface="Arial" charset="0"/>
              <a:buNone/>
            </a:pPr>
            <a:r>
              <a:rPr lang="en-US" altLang="en-US" u="sng" dirty="0"/>
              <a:t>Indirect:</a:t>
            </a:r>
          </a:p>
          <a:p>
            <a:pPr eaLnBrk="1" hangingPunct="1">
              <a:lnSpc>
                <a:spcPct val="90000"/>
              </a:lnSpc>
              <a:buClr>
                <a:srgbClr val="008000"/>
              </a:buClr>
            </a:pPr>
            <a:r>
              <a:rPr lang="en-US" altLang="en-US" dirty="0"/>
              <a:t>Airborne</a:t>
            </a:r>
          </a:p>
          <a:p>
            <a:pPr eaLnBrk="1" hangingPunct="1">
              <a:lnSpc>
                <a:spcPct val="90000"/>
              </a:lnSpc>
              <a:buClr>
                <a:srgbClr val="008000"/>
              </a:buClr>
            </a:pPr>
            <a:r>
              <a:rPr lang="en-US" altLang="en-US" dirty="0"/>
              <a:t>Vector-borne</a:t>
            </a:r>
          </a:p>
          <a:p>
            <a:pPr eaLnBrk="1" hangingPunct="1">
              <a:lnSpc>
                <a:spcPct val="90000"/>
              </a:lnSpc>
              <a:buClr>
                <a:srgbClr val="008000"/>
              </a:buClr>
            </a:pPr>
            <a:r>
              <a:rPr lang="en-US" altLang="en-US" dirty="0"/>
              <a:t>Vehicle-borne</a:t>
            </a:r>
          </a:p>
          <a:p>
            <a:pPr lvl="1" eaLnBrk="1" hangingPunct="1">
              <a:lnSpc>
                <a:spcPct val="90000"/>
              </a:lnSpc>
              <a:buClr>
                <a:srgbClr val="339933"/>
              </a:buClr>
            </a:pPr>
            <a:r>
              <a:rPr lang="en-US" altLang="en-US" dirty="0"/>
              <a:t>Food</a:t>
            </a:r>
          </a:p>
          <a:p>
            <a:pPr lvl="1" eaLnBrk="1" hangingPunct="1">
              <a:lnSpc>
                <a:spcPct val="90000"/>
              </a:lnSpc>
              <a:buClr>
                <a:srgbClr val="339933"/>
              </a:buClr>
            </a:pPr>
            <a:r>
              <a:rPr lang="en-US" altLang="en-US" dirty="0"/>
              <a:t>Water</a:t>
            </a:r>
          </a:p>
          <a:p>
            <a:pPr lvl="1" eaLnBrk="1" hangingPunct="1">
              <a:lnSpc>
                <a:spcPct val="90000"/>
              </a:lnSpc>
              <a:buClr>
                <a:srgbClr val="339933"/>
              </a:buClr>
            </a:pPr>
            <a:r>
              <a:rPr lang="en-US" altLang="en-US" dirty="0"/>
              <a:t>Biologics</a:t>
            </a:r>
          </a:p>
          <a:p>
            <a:pPr lvl="1" eaLnBrk="1" hangingPunct="1">
              <a:lnSpc>
                <a:spcPct val="90000"/>
              </a:lnSpc>
              <a:buClr>
                <a:srgbClr val="339933"/>
              </a:buClr>
            </a:pPr>
            <a:r>
              <a:rPr lang="en-US" altLang="en-US" dirty="0"/>
              <a:t>Fomites</a:t>
            </a:r>
          </a:p>
          <a:p>
            <a:pPr lvl="1" eaLnBrk="1" hangingPunct="1">
              <a:lnSpc>
                <a:spcPct val="90000"/>
              </a:lnSpc>
              <a:buClr>
                <a:srgbClr val="339933"/>
              </a:buClr>
            </a:pPr>
            <a:r>
              <a:rPr lang="en-US" altLang="en-US" dirty="0"/>
              <a:t>Other</a:t>
            </a:r>
          </a:p>
        </p:txBody>
      </p:sp>
    </p:spTree>
    <p:extLst>
      <p:ext uri="{BB962C8B-B14F-4D97-AF65-F5344CB8AC3E}">
        <p14:creationId xmlns:p14="http://schemas.microsoft.com/office/powerpoint/2010/main" val="597915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1F2837D-3EC2-D148-9111-8DAA1274586E}"/>
              </a:ext>
            </a:extLst>
          </p:cNvPr>
          <p:cNvSpPr txBox="1">
            <a:spLocks noChangeArrowheads="1"/>
          </p:cNvSpPr>
          <p:nvPr/>
        </p:nvSpPr>
        <p:spPr>
          <a:xfrm>
            <a:off x="323528" y="620688"/>
            <a:ext cx="844556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Control Strategies for </a:t>
            </a:r>
          </a:p>
          <a:p>
            <a:r>
              <a:rPr lang="en-US" altLang="en-US" sz="3600" b="1" dirty="0">
                <a:solidFill>
                  <a:srgbClr val="002060"/>
                </a:solidFill>
              </a:rPr>
              <a:t>Direct Transmission</a:t>
            </a:r>
          </a:p>
        </p:txBody>
      </p:sp>
      <p:sp>
        <p:nvSpPr>
          <p:cNvPr id="3" name="Rectangle 3">
            <a:extLst>
              <a:ext uri="{FF2B5EF4-FFF2-40B4-BE49-F238E27FC236}">
                <a16:creationId xmlns:a16="http://schemas.microsoft.com/office/drawing/2014/main" id="{D8778250-5C53-054B-A0F5-F08AFAD67046}"/>
              </a:ext>
            </a:extLst>
          </p:cNvPr>
          <p:cNvSpPr>
            <a:spLocks noChangeArrowheads="1"/>
          </p:cNvSpPr>
          <p:nvPr/>
        </p:nvSpPr>
        <p:spPr bwMode="auto">
          <a:xfrm>
            <a:off x="683568" y="1834480"/>
            <a:ext cx="37719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Aft>
                <a:spcPct val="40000"/>
              </a:spcAft>
              <a:buClr>
                <a:schemeClr val="accent2"/>
              </a:buClr>
              <a:buFont typeface="Arial" charset="0"/>
              <a:buNone/>
            </a:pPr>
            <a:r>
              <a:rPr lang="en-US" altLang="en-US" u="sng" dirty="0">
                <a:latin typeface="Arial" panose="020B0604020202020204" pitchFamily="34" charset="0"/>
                <a:cs typeface="Arial" panose="020B0604020202020204" pitchFamily="34" charset="0"/>
              </a:rPr>
              <a:t>Direct:</a:t>
            </a:r>
          </a:p>
          <a:p>
            <a:pPr eaLnBrk="1" hangingPunct="1">
              <a:spcAft>
                <a:spcPct val="40000"/>
              </a:spcAft>
              <a:buClr>
                <a:srgbClr val="008000"/>
              </a:buClr>
            </a:pPr>
            <a:r>
              <a:rPr lang="en-US" altLang="en-US" dirty="0">
                <a:latin typeface="Arial" panose="020B0604020202020204" pitchFamily="34" charset="0"/>
                <a:cs typeface="Arial" panose="020B0604020202020204" pitchFamily="34" charset="0"/>
              </a:rPr>
              <a:t>Touching, kissing, intercourse</a:t>
            </a:r>
          </a:p>
          <a:p>
            <a:pPr eaLnBrk="1" hangingPunct="1">
              <a:spcAft>
                <a:spcPct val="40000"/>
              </a:spcAft>
              <a:buClr>
                <a:srgbClr val="008000"/>
              </a:buClr>
            </a:pPr>
            <a:r>
              <a:rPr lang="en-US" altLang="en-US" dirty="0">
                <a:latin typeface="Arial" panose="020B0604020202020204" pitchFamily="34" charset="0"/>
                <a:cs typeface="Arial" panose="020B0604020202020204" pitchFamily="34" charset="0"/>
              </a:rPr>
              <a:t>Droplet</a:t>
            </a:r>
          </a:p>
          <a:p>
            <a:pPr eaLnBrk="1" hangingPunct="1">
              <a:spcAft>
                <a:spcPct val="40000"/>
              </a:spcAft>
              <a:buClr>
                <a:srgbClr val="008000"/>
              </a:buClr>
            </a:pPr>
            <a:r>
              <a:rPr lang="en-US" altLang="en-US" dirty="0" err="1">
                <a:latin typeface="Arial" panose="020B0604020202020204" pitchFamily="34" charset="0"/>
                <a:cs typeface="Arial" panose="020B0604020202020204" pitchFamily="34" charset="0"/>
              </a:rPr>
              <a:t>Transplacental</a:t>
            </a:r>
            <a:endParaRPr lang="en-US" altLang="en-US" dirty="0">
              <a:latin typeface="Arial" panose="020B0604020202020204" pitchFamily="34" charset="0"/>
              <a:cs typeface="Arial" panose="020B0604020202020204" pitchFamily="34" charset="0"/>
            </a:endParaRPr>
          </a:p>
          <a:p>
            <a:pPr eaLnBrk="1" hangingPunct="1">
              <a:buClr>
                <a:schemeClr val="accent2"/>
              </a:buClr>
              <a:buFont typeface="Arial" charset="0"/>
              <a:buChar char="♦"/>
            </a:pPr>
            <a:endParaRPr lang="en-US" altLang="en-US" dirty="0">
              <a:latin typeface="Arial" panose="020B0604020202020204" pitchFamily="34" charset="0"/>
              <a:cs typeface="Arial" panose="020B0604020202020204" pitchFamily="34" charset="0"/>
            </a:endParaRPr>
          </a:p>
        </p:txBody>
      </p:sp>
      <p:sp>
        <p:nvSpPr>
          <p:cNvPr id="4" name="Right Brace 3">
            <a:extLst>
              <a:ext uri="{FF2B5EF4-FFF2-40B4-BE49-F238E27FC236}">
                <a16:creationId xmlns:a16="http://schemas.microsoft.com/office/drawing/2014/main" id="{3A05CBEA-EE81-6B43-A666-F524D214770D}"/>
              </a:ext>
            </a:extLst>
          </p:cNvPr>
          <p:cNvSpPr/>
          <p:nvPr/>
        </p:nvSpPr>
        <p:spPr>
          <a:xfrm>
            <a:off x="4193340" y="2291680"/>
            <a:ext cx="457200" cy="278016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E2509B3-A775-7E4E-880D-3FC2FC9D9443}"/>
              </a:ext>
            </a:extLst>
          </p:cNvPr>
          <p:cNvSpPr txBox="1"/>
          <p:nvPr/>
        </p:nvSpPr>
        <p:spPr>
          <a:xfrm>
            <a:off x="5021842" y="2553052"/>
            <a:ext cx="3957828"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Arial" panose="020B0604020202020204" pitchFamily="34" charset="0"/>
                <a:cs typeface="Arial" panose="020B0604020202020204" pitchFamily="34" charset="0"/>
              </a:rPr>
              <a:t>Treatment / isolation of infected person</a:t>
            </a:r>
          </a:p>
          <a:p>
            <a:pPr marL="285750" indent="-285750">
              <a:buFont typeface="Arial" panose="020B0604020202020204" pitchFamily="34" charset="0"/>
              <a:buChar char="•"/>
            </a:pPr>
            <a:r>
              <a:rPr lang="en-US" sz="2800" dirty="0">
                <a:latin typeface="Arial" panose="020B0604020202020204" pitchFamily="34" charset="0"/>
                <a:cs typeface="Arial" panose="020B0604020202020204" pitchFamily="34" charset="0"/>
              </a:rPr>
              <a:t>Barriers to prevent agent from leaving host (bandages, dressings, condoms)</a:t>
            </a:r>
          </a:p>
        </p:txBody>
      </p:sp>
    </p:spTree>
    <p:extLst>
      <p:ext uri="{BB962C8B-B14F-4D97-AF65-F5344CB8AC3E}">
        <p14:creationId xmlns:p14="http://schemas.microsoft.com/office/powerpoint/2010/main" val="3627222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09E7672-111D-2E47-A0E0-AB6998A349F6}"/>
              </a:ext>
            </a:extLst>
          </p:cNvPr>
          <p:cNvSpPr txBox="1">
            <a:spLocks noChangeArrowheads="1"/>
          </p:cNvSpPr>
          <p:nvPr/>
        </p:nvSpPr>
        <p:spPr>
          <a:xfrm>
            <a:off x="377952" y="408456"/>
            <a:ext cx="8385048" cy="12923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Control Strategies for</a:t>
            </a:r>
            <a:br>
              <a:rPr lang="en-US" altLang="en-US" sz="3600" b="1" dirty="0">
                <a:solidFill>
                  <a:srgbClr val="002060"/>
                </a:solidFill>
              </a:rPr>
            </a:br>
            <a:r>
              <a:rPr lang="en-US" altLang="en-US" sz="3600" b="1" dirty="0">
                <a:solidFill>
                  <a:srgbClr val="002060"/>
                </a:solidFill>
              </a:rPr>
              <a:t>Indirect Routes of Transmission</a:t>
            </a:r>
          </a:p>
        </p:txBody>
      </p:sp>
      <p:sp>
        <p:nvSpPr>
          <p:cNvPr id="8" name="Content Placeholder 7"/>
          <p:cNvSpPr>
            <a:spLocks noGrp="1"/>
          </p:cNvSpPr>
          <p:nvPr>
            <p:ph sz="half" idx="1"/>
          </p:nvPr>
        </p:nvSpPr>
        <p:spPr>
          <a:xfrm>
            <a:off x="457200" y="1711349"/>
            <a:ext cx="4038600" cy="4525963"/>
          </a:xfrm>
        </p:spPr>
        <p:txBody>
          <a:bodyPr/>
          <a:lstStyle/>
          <a:p>
            <a:pPr marL="0" indent="0" eaLnBrk="1" hangingPunct="1">
              <a:lnSpc>
                <a:spcPct val="90000"/>
              </a:lnSpc>
              <a:buClr>
                <a:srgbClr val="008000"/>
              </a:buClr>
              <a:buNone/>
            </a:pPr>
            <a:r>
              <a:rPr lang="en-US" altLang="en-US" b="1" dirty="0">
                <a:solidFill>
                  <a:srgbClr val="0070C0"/>
                </a:solidFill>
              </a:rPr>
              <a:t>Airborne</a:t>
            </a:r>
          </a:p>
          <a:p>
            <a:pPr marL="346075">
              <a:buClr>
                <a:srgbClr val="006600"/>
              </a:buClr>
              <a:buFont typeface="Wingdings" panose="05000000000000000000" pitchFamily="2" charset="2"/>
              <a:buChar char="Ø"/>
            </a:pPr>
            <a:r>
              <a:rPr lang="en-US" sz="2400" dirty="0"/>
              <a:t>Private room with negative pressure</a:t>
            </a:r>
          </a:p>
          <a:p>
            <a:pPr marL="346075">
              <a:buClr>
                <a:srgbClr val="006600"/>
              </a:buClr>
              <a:buFont typeface="Wingdings" panose="05000000000000000000" pitchFamily="2" charset="2"/>
              <a:buChar char="Ø"/>
            </a:pPr>
            <a:r>
              <a:rPr lang="en-US" sz="2400" dirty="0"/>
              <a:t>Door closed, wear N95 masks</a:t>
            </a:r>
            <a:endParaRPr lang="en-US" altLang="en-US" dirty="0"/>
          </a:p>
          <a:p>
            <a:pPr marL="0" indent="0" eaLnBrk="1" hangingPunct="1">
              <a:lnSpc>
                <a:spcPct val="90000"/>
              </a:lnSpc>
              <a:buClr>
                <a:srgbClr val="008000"/>
              </a:buClr>
              <a:buNone/>
            </a:pPr>
            <a:r>
              <a:rPr lang="en-US" altLang="en-US" b="1" dirty="0">
                <a:solidFill>
                  <a:srgbClr val="0070C0"/>
                </a:solidFill>
              </a:rPr>
              <a:t>Vector-borne</a:t>
            </a:r>
          </a:p>
          <a:p>
            <a:pPr>
              <a:buClr>
                <a:srgbClr val="006600"/>
              </a:buClr>
              <a:buFont typeface="Wingdings" panose="05000000000000000000" pitchFamily="2" charset="2"/>
              <a:buChar char="Ø"/>
            </a:pPr>
            <a:r>
              <a:rPr lang="en-US" sz="2400" dirty="0"/>
              <a:t>Eliminate breeding sites</a:t>
            </a:r>
          </a:p>
          <a:p>
            <a:pPr>
              <a:buClr>
                <a:srgbClr val="006600"/>
              </a:buClr>
              <a:buFont typeface="Wingdings" panose="05000000000000000000" pitchFamily="2" charset="2"/>
              <a:buChar char="Ø"/>
            </a:pPr>
            <a:r>
              <a:rPr lang="en-US" sz="2400" dirty="0"/>
              <a:t>Kill vector (larvicide, adulticide)</a:t>
            </a:r>
            <a:endParaRPr lang="en-US" altLang="en-US" sz="2400" dirty="0"/>
          </a:p>
          <a:p>
            <a:endParaRPr lang="en-US" dirty="0"/>
          </a:p>
        </p:txBody>
      </p:sp>
      <p:sp>
        <p:nvSpPr>
          <p:cNvPr id="9" name="Content Placeholder 8"/>
          <p:cNvSpPr>
            <a:spLocks noGrp="1"/>
          </p:cNvSpPr>
          <p:nvPr>
            <p:ph sz="half" idx="2"/>
          </p:nvPr>
        </p:nvSpPr>
        <p:spPr>
          <a:xfrm>
            <a:off x="4648200" y="1711349"/>
            <a:ext cx="4316288" cy="4525963"/>
          </a:xfrm>
        </p:spPr>
        <p:txBody>
          <a:bodyPr/>
          <a:lstStyle/>
          <a:p>
            <a:pPr marL="0" indent="0" eaLnBrk="1" hangingPunct="1">
              <a:lnSpc>
                <a:spcPct val="90000"/>
              </a:lnSpc>
              <a:buClr>
                <a:srgbClr val="008000"/>
              </a:buClr>
              <a:buNone/>
            </a:pPr>
            <a:r>
              <a:rPr lang="en-US" altLang="en-US" b="1" dirty="0">
                <a:solidFill>
                  <a:srgbClr val="0070C0"/>
                </a:solidFill>
              </a:rPr>
              <a:t>Vehicle-borne</a:t>
            </a:r>
          </a:p>
          <a:p>
            <a:pPr eaLnBrk="1" hangingPunct="1">
              <a:lnSpc>
                <a:spcPct val="90000"/>
              </a:lnSpc>
              <a:buClr>
                <a:srgbClr val="339933"/>
              </a:buClr>
            </a:pPr>
            <a:r>
              <a:rPr lang="en-US" altLang="en-US" sz="2400" u="sng" dirty="0"/>
              <a:t>Food &amp; water</a:t>
            </a:r>
          </a:p>
          <a:p>
            <a:pPr marL="579438" eaLnBrk="1" hangingPunct="1">
              <a:lnSpc>
                <a:spcPct val="90000"/>
              </a:lnSpc>
              <a:buClr>
                <a:srgbClr val="339933"/>
              </a:buClr>
              <a:buFont typeface="Wingdings" panose="05000000000000000000" pitchFamily="2" charset="2"/>
              <a:buChar char="Ø"/>
            </a:pPr>
            <a:r>
              <a:rPr lang="en-US" altLang="en-US" sz="2000" dirty="0"/>
              <a:t>Heat, pasteurize, irradiate</a:t>
            </a:r>
          </a:p>
          <a:p>
            <a:pPr marL="579438" eaLnBrk="1" hangingPunct="1">
              <a:lnSpc>
                <a:spcPct val="90000"/>
              </a:lnSpc>
              <a:buClr>
                <a:srgbClr val="339933"/>
              </a:buClr>
              <a:buFont typeface="Wingdings" panose="05000000000000000000" pitchFamily="2" charset="2"/>
              <a:buChar char="Ø"/>
            </a:pPr>
            <a:r>
              <a:rPr lang="en-US" altLang="en-US" sz="2000" dirty="0"/>
              <a:t>Prevent infected food-handler from working</a:t>
            </a:r>
          </a:p>
          <a:p>
            <a:pPr marL="579438" eaLnBrk="1" hangingPunct="1">
              <a:lnSpc>
                <a:spcPct val="90000"/>
              </a:lnSpc>
              <a:buClr>
                <a:srgbClr val="339933"/>
              </a:buClr>
              <a:buFont typeface="Wingdings" panose="05000000000000000000" pitchFamily="2" charset="2"/>
              <a:buChar char="Ø"/>
            </a:pPr>
            <a:r>
              <a:rPr lang="en-US" altLang="en-US" sz="2000" dirty="0"/>
              <a:t>Chlorinate water</a:t>
            </a:r>
          </a:p>
          <a:p>
            <a:pPr eaLnBrk="1" hangingPunct="1">
              <a:lnSpc>
                <a:spcPct val="90000"/>
              </a:lnSpc>
              <a:buClr>
                <a:srgbClr val="339933"/>
              </a:buClr>
            </a:pPr>
            <a:r>
              <a:rPr lang="en-US" altLang="en-US" sz="2400" u="sng" dirty="0"/>
              <a:t>Biologics</a:t>
            </a:r>
          </a:p>
          <a:p>
            <a:pPr marL="579438" eaLnBrk="1" hangingPunct="1">
              <a:lnSpc>
                <a:spcPct val="90000"/>
              </a:lnSpc>
              <a:buClr>
                <a:srgbClr val="339933"/>
              </a:buClr>
              <a:buFont typeface="Wingdings" panose="05000000000000000000" pitchFamily="2" charset="2"/>
              <a:buChar char="Ø"/>
            </a:pPr>
            <a:r>
              <a:rPr lang="en-US" altLang="en-US" sz="2000" dirty="0"/>
              <a:t>Throw out</a:t>
            </a:r>
          </a:p>
          <a:p>
            <a:pPr marL="579438" eaLnBrk="1" hangingPunct="1">
              <a:lnSpc>
                <a:spcPct val="90000"/>
              </a:lnSpc>
              <a:buClr>
                <a:srgbClr val="339933"/>
              </a:buClr>
              <a:buFont typeface="Wingdings" panose="05000000000000000000" pitchFamily="2" charset="2"/>
              <a:buChar char="Ø"/>
            </a:pPr>
            <a:r>
              <a:rPr lang="en-US" altLang="en-US" sz="2000" dirty="0"/>
              <a:t>Sterilize</a:t>
            </a:r>
          </a:p>
          <a:p>
            <a:pPr eaLnBrk="1" hangingPunct="1">
              <a:lnSpc>
                <a:spcPct val="90000"/>
              </a:lnSpc>
              <a:buClr>
                <a:srgbClr val="339933"/>
              </a:buClr>
            </a:pPr>
            <a:r>
              <a:rPr lang="en-US" altLang="en-US" sz="2400" u="sng" dirty="0"/>
              <a:t>Fomites</a:t>
            </a:r>
          </a:p>
          <a:p>
            <a:pPr marL="579438" eaLnBrk="1" hangingPunct="1">
              <a:lnSpc>
                <a:spcPct val="90000"/>
              </a:lnSpc>
              <a:buClr>
                <a:srgbClr val="339933"/>
              </a:buClr>
              <a:buFont typeface="Wingdings" panose="05000000000000000000" pitchFamily="2" charset="2"/>
              <a:buChar char="Ø"/>
            </a:pPr>
            <a:r>
              <a:rPr lang="en-US" altLang="en-US" sz="2000" dirty="0"/>
              <a:t>Sterilize</a:t>
            </a:r>
            <a:endParaRPr lang="en-US" altLang="en-US" sz="2400" dirty="0"/>
          </a:p>
          <a:p>
            <a:pPr eaLnBrk="1" hangingPunct="1">
              <a:lnSpc>
                <a:spcPct val="90000"/>
              </a:lnSpc>
              <a:buClr>
                <a:srgbClr val="339933"/>
              </a:buClr>
            </a:pPr>
            <a:r>
              <a:rPr lang="en-US" altLang="en-US" sz="2400" dirty="0"/>
              <a:t>Other</a:t>
            </a:r>
          </a:p>
          <a:p>
            <a:endParaRPr lang="en-US" dirty="0"/>
          </a:p>
        </p:txBody>
      </p:sp>
    </p:spTree>
    <p:extLst>
      <p:ext uri="{BB962C8B-B14F-4D97-AF65-F5344CB8AC3E}">
        <p14:creationId xmlns:p14="http://schemas.microsoft.com/office/powerpoint/2010/main" val="1640624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F084CD-EF00-1847-B1C7-376A5DF329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5784" y="2973434"/>
            <a:ext cx="2327774" cy="2327774"/>
          </a:xfrm>
          <a:prstGeom prst="rect">
            <a:avLst/>
          </a:prstGeom>
        </p:spPr>
      </p:pic>
      <p:sp>
        <p:nvSpPr>
          <p:cNvPr id="2" name="Content Placeholder 1">
            <a:extLst>
              <a:ext uri="{FF2B5EF4-FFF2-40B4-BE49-F238E27FC236}">
                <a16:creationId xmlns:a16="http://schemas.microsoft.com/office/drawing/2014/main" id="{6DF06D12-3948-0D45-94DB-5714080F6EE1}"/>
              </a:ext>
            </a:extLst>
          </p:cNvPr>
          <p:cNvSpPr txBox="1">
            <a:spLocks/>
          </p:cNvSpPr>
          <p:nvPr/>
        </p:nvSpPr>
        <p:spPr>
          <a:xfrm>
            <a:off x="356617" y="1637112"/>
            <a:ext cx="5630738" cy="5032248"/>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Behavior change</a:t>
            </a:r>
          </a:p>
          <a:p>
            <a:r>
              <a:rPr lang="en-US" sz="2400" dirty="0"/>
              <a:t>Exclusion (of at-risk persons)</a:t>
            </a:r>
          </a:p>
          <a:p>
            <a:r>
              <a:rPr lang="en-US" sz="2400" dirty="0"/>
              <a:t>Use barriers (long sleeves/pants)</a:t>
            </a:r>
          </a:p>
          <a:p>
            <a:r>
              <a:rPr lang="en-US" sz="2400" dirty="0"/>
              <a:t>Vaccination</a:t>
            </a:r>
          </a:p>
          <a:p>
            <a:r>
              <a:rPr lang="en-US" sz="2400" dirty="0"/>
              <a:t>Passive immunization</a:t>
            </a:r>
          </a:p>
          <a:p>
            <a:r>
              <a:rPr lang="en-US" sz="2400" dirty="0"/>
              <a:t>Pre-exposure prophylaxis</a:t>
            </a:r>
          </a:p>
          <a:p>
            <a:r>
              <a:rPr lang="en-US" sz="2400" dirty="0"/>
              <a:t>Post-exposure prophylaxis</a:t>
            </a:r>
          </a:p>
          <a:p>
            <a:r>
              <a:rPr lang="en-US" sz="2400" dirty="0"/>
              <a:t>Improved host resistance</a:t>
            </a:r>
          </a:p>
          <a:p>
            <a:r>
              <a:rPr lang="en-US" sz="2400" dirty="0"/>
              <a:t>Contact tracing or partner notification, then screening / treatment</a:t>
            </a:r>
          </a:p>
        </p:txBody>
      </p:sp>
      <p:sp>
        <p:nvSpPr>
          <p:cNvPr id="3" name="Rectangle 2">
            <a:extLst>
              <a:ext uri="{FF2B5EF4-FFF2-40B4-BE49-F238E27FC236}">
                <a16:creationId xmlns:a16="http://schemas.microsoft.com/office/drawing/2014/main" id="{9C3D16EE-F411-A248-A144-CF8441D660A3}"/>
              </a:ext>
            </a:extLst>
          </p:cNvPr>
          <p:cNvSpPr txBox="1">
            <a:spLocks noChangeArrowheads="1"/>
          </p:cNvSpPr>
          <p:nvPr/>
        </p:nvSpPr>
        <p:spPr>
          <a:xfrm>
            <a:off x="384048" y="353216"/>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Control Strategies for </a:t>
            </a:r>
          </a:p>
          <a:p>
            <a:r>
              <a:rPr lang="en-US" altLang="en-US" sz="3600" b="1" dirty="0">
                <a:solidFill>
                  <a:srgbClr val="002060"/>
                </a:solidFill>
              </a:rPr>
              <a:t>Prevent Entry, Protect the Host</a:t>
            </a:r>
          </a:p>
        </p:txBody>
      </p:sp>
      <p:sp>
        <p:nvSpPr>
          <p:cNvPr id="4" name="Text Box 34">
            <a:extLst>
              <a:ext uri="{FF2B5EF4-FFF2-40B4-BE49-F238E27FC236}">
                <a16:creationId xmlns:a16="http://schemas.microsoft.com/office/drawing/2014/main" id="{D3EA82DE-9D1A-EC42-B1B3-C225E550FE49}"/>
              </a:ext>
            </a:extLst>
          </p:cNvPr>
          <p:cNvSpPr txBox="1">
            <a:spLocks noChangeArrowheads="1"/>
          </p:cNvSpPr>
          <p:nvPr/>
        </p:nvSpPr>
        <p:spPr bwMode="auto">
          <a:xfrm>
            <a:off x="5988496" y="1742579"/>
            <a:ext cx="30480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b="1" dirty="0">
                <a:cs typeface="Arial" charset="0"/>
              </a:rPr>
              <a:t>Susceptible Host</a:t>
            </a:r>
          </a:p>
          <a:p>
            <a:pPr algn="ctr"/>
            <a:r>
              <a:rPr lang="en-US" altLang="en-US" sz="2400" b="1" dirty="0">
                <a:cs typeface="Arial" charset="0"/>
              </a:rPr>
              <a:t>(via </a:t>
            </a:r>
            <a:r>
              <a:rPr lang="en-US" altLang="en-US" sz="2400" b="1" dirty="0">
                <a:solidFill>
                  <a:schemeClr val="tx2"/>
                </a:solidFill>
                <a:cs typeface="Arial" charset="0"/>
              </a:rPr>
              <a:t>portal of entry</a:t>
            </a:r>
            <a:r>
              <a:rPr lang="en-US" altLang="en-US" sz="2400" b="1" dirty="0">
                <a:cs typeface="Arial" charset="0"/>
              </a:rPr>
              <a:t>)</a:t>
            </a:r>
          </a:p>
        </p:txBody>
      </p:sp>
      <p:sp>
        <p:nvSpPr>
          <p:cNvPr id="6" name="Line 102">
            <a:extLst>
              <a:ext uri="{FF2B5EF4-FFF2-40B4-BE49-F238E27FC236}">
                <a16:creationId xmlns:a16="http://schemas.microsoft.com/office/drawing/2014/main" id="{09FD57C1-B397-8646-B9F6-3CB9CB30AF44}"/>
              </a:ext>
            </a:extLst>
          </p:cNvPr>
          <p:cNvSpPr>
            <a:spLocks noChangeShapeType="1"/>
          </p:cNvSpPr>
          <p:nvPr/>
        </p:nvSpPr>
        <p:spPr bwMode="auto">
          <a:xfrm flipH="1">
            <a:off x="7269512" y="2770980"/>
            <a:ext cx="426687" cy="177549"/>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p>
        </p:txBody>
      </p:sp>
      <p:sp>
        <p:nvSpPr>
          <p:cNvPr id="7" name="Line 102">
            <a:extLst>
              <a:ext uri="{FF2B5EF4-FFF2-40B4-BE49-F238E27FC236}">
                <a16:creationId xmlns:a16="http://schemas.microsoft.com/office/drawing/2014/main" id="{C681CE4E-297D-7E44-AD41-637A428A0240}"/>
              </a:ext>
            </a:extLst>
          </p:cNvPr>
          <p:cNvSpPr>
            <a:spLocks noChangeShapeType="1"/>
          </p:cNvSpPr>
          <p:nvPr/>
        </p:nvSpPr>
        <p:spPr bwMode="auto">
          <a:xfrm flipH="1">
            <a:off x="7269513" y="2878374"/>
            <a:ext cx="426686" cy="184455"/>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p>
        </p:txBody>
      </p:sp>
      <p:sp>
        <p:nvSpPr>
          <p:cNvPr id="8" name="Line 102">
            <a:extLst>
              <a:ext uri="{FF2B5EF4-FFF2-40B4-BE49-F238E27FC236}">
                <a16:creationId xmlns:a16="http://schemas.microsoft.com/office/drawing/2014/main" id="{A474944A-F93D-6149-A3D3-ED536AE1420B}"/>
              </a:ext>
            </a:extLst>
          </p:cNvPr>
          <p:cNvSpPr>
            <a:spLocks noChangeShapeType="1"/>
          </p:cNvSpPr>
          <p:nvPr/>
        </p:nvSpPr>
        <p:spPr bwMode="auto">
          <a:xfrm flipV="1">
            <a:off x="6553201" y="3672386"/>
            <a:ext cx="449580" cy="194342"/>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p>
        </p:txBody>
      </p:sp>
      <p:sp>
        <p:nvSpPr>
          <p:cNvPr id="9" name="Line 101">
            <a:extLst>
              <a:ext uri="{FF2B5EF4-FFF2-40B4-BE49-F238E27FC236}">
                <a16:creationId xmlns:a16="http://schemas.microsoft.com/office/drawing/2014/main" id="{229FB139-5003-1D48-9E90-D8F0E8C18C7B}"/>
              </a:ext>
            </a:extLst>
          </p:cNvPr>
          <p:cNvSpPr>
            <a:spLocks noChangeShapeType="1"/>
          </p:cNvSpPr>
          <p:nvPr/>
        </p:nvSpPr>
        <p:spPr bwMode="auto">
          <a:xfrm flipH="1">
            <a:off x="7269511" y="3988966"/>
            <a:ext cx="694545" cy="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0" name="Line 105">
            <a:extLst>
              <a:ext uri="{FF2B5EF4-FFF2-40B4-BE49-F238E27FC236}">
                <a16:creationId xmlns:a16="http://schemas.microsoft.com/office/drawing/2014/main" id="{84876BFF-A132-6741-9B67-C727340BD3E8}"/>
              </a:ext>
            </a:extLst>
          </p:cNvPr>
          <p:cNvSpPr>
            <a:spLocks noChangeShapeType="1"/>
          </p:cNvSpPr>
          <p:nvPr/>
        </p:nvSpPr>
        <p:spPr bwMode="auto">
          <a:xfrm flipH="1" flipV="1">
            <a:off x="7391400" y="4992953"/>
            <a:ext cx="0" cy="3810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855539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C78FCED-5BA6-5045-B943-9C96A0D484BF}"/>
              </a:ext>
            </a:extLst>
          </p:cNvPr>
          <p:cNvSpPr txBox="1">
            <a:spLocks noChangeArrowheads="1"/>
          </p:cNvSpPr>
          <p:nvPr/>
        </p:nvSpPr>
        <p:spPr>
          <a:xfrm>
            <a:off x="356616" y="1567008"/>
            <a:ext cx="8403336" cy="51023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3" indent="-690563">
              <a:lnSpc>
                <a:spcPct val="110000"/>
              </a:lnSpc>
              <a:spcBef>
                <a:spcPts val="1200"/>
              </a:spcBef>
              <a:buSzPct val="100000"/>
              <a:buFont typeface="+mj-lt"/>
              <a:buAutoNum type="arabicPeriod" startAt="11"/>
            </a:pPr>
            <a:r>
              <a:rPr lang="en-US" altLang="en-US" sz="3000" dirty="0">
                <a:solidFill>
                  <a:schemeClr val="bg1">
                    <a:lumMod val="65000"/>
                  </a:schemeClr>
                </a:solidFill>
              </a:rPr>
              <a:t>Implement and evaluate prevention and control measures</a:t>
            </a:r>
          </a:p>
          <a:p>
            <a:pPr marL="690563" indent="-690563">
              <a:lnSpc>
                <a:spcPct val="110000"/>
              </a:lnSpc>
              <a:spcBef>
                <a:spcPts val="1200"/>
              </a:spcBef>
              <a:buSzPct val="100000"/>
              <a:buFont typeface="+mj-lt"/>
              <a:buAutoNum type="arabicPeriod" startAt="11"/>
            </a:pPr>
            <a:r>
              <a:rPr lang="en-US" altLang="en-US" sz="3000" dirty="0"/>
              <a:t>Initiate or maintain surveillance</a:t>
            </a:r>
          </a:p>
          <a:p>
            <a:pPr marL="690563" indent="-690563">
              <a:lnSpc>
                <a:spcPct val="110000"/>
              </a:lnSpc>
              <a:spcBef>
                <a:spcPts val="1200"/>
              </a:spcBef>
              <a:buSzPct val="100000"/>
              <a:buFont typeface="Arial" charset="0"/>
              <a:buAutoNum type="arabicPeriod" startAt="11"/>
            </a:pPr>
            <a:r>
              <a:rPr lang="en-US" altLang="en-US" sz="3000" dirty="0">
                <a:solidFill>
                  <a:schemeClr val="bg1">
                    <a:lumMod val="65000"/>
                  </a:schemeClr>
                </a:solidFill>
              </a:rPr>
              <a:t>Communicate findings</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25E14FD5-4F2B-B343-AEEE-87821273A9FE}"/>
              </a:ext>
            </a:extLst>
          </p:cNvPr>
          <p:cNvSpPr txBox="1">
            <a:spLocks noChangeArrowheads="1"/>
          </p:cNvSpPr>
          <p:nvPr/>
        </p:nvSpPr>
        <p:spPr>
          <a:xfrm>
            <a:off x="0" y="569240"/>
            <a:ext cx="9144000"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12: Initiate or Maintain Surveillance</a:t>
            </a:r>
          </a:p>
        </p:txBody>
      </p:sp>
    </p:spTree>
    <p:extLst>
      <p:ext uri="{BB962C8B-B14F-4D97-AF65-F5344CB8AC3E}">
        <p14:creationId xmlns:p14="http://schemas.microsoft.com/office/powerpoint/2010/main" val="1182194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6F242-6CD0-2B43-BFE2-20C81032EE52}"/>
              </a:ext>
            </a:extLst>
          </p:cNvPr>
          <p:cNvSpPr>
            <a:spLocks noGrp="1"/>
          </p:cNvSpPr>
          <p:nvPr>
            <p:ph type="title"/>
          </p:nvPr>
        </p:nvSpPr>
        <p:spPr/>
        <p:txBody>
          <a:bodyPr/>
          <a:lstStyle/>
          <a:p>
            <a:r>
              <a:rPr lang="en-US" sz="3600" b="1" dirty="0">
                <a:solidFill>
                  <a:srgbClr val="002060"/>
                </a:solidFill>
              </a:rPr>
              <a:t>Surveillance — Are the</a:t>
            </a:r>
            <a:br>
              <a:rPr lang="en-US" sz="3600" b="1" dirty="0">
                <a:solidFill>
                  <a:srgbClr val="002060"/>
                </a:solidFill>
              </a:rPr>
            </a:br>
            <a:r>
              <a:rPr lang="en-US" sz="3600" b="1" dirty="0">
                <a:solidFill>
                  <a:srgbClr val="002060"/>
                </a:solidFill>
              </a:rPr>
              <a:t> Control Measures Working?</a:t>
            </a:r>
          </a:p>
        </p:txBody>
      </p:sp>
      <p:pic>
        <p:nvPicPr>
          <p:cNvPr id="5" name="Content Placeholder 4">
            <a:extLst>
              <a:ext uri="{FF2B5EF4-FFF2-40B4-BE49-F238E27FC236}">
                <a16:creationId xmlns:a16="http://schemas.microsoft.com/office/drawing/2014/main" id="{5C2B3D11-ACA6-FD4B-89E1-C69F9DD66E7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719578"/>
            <a:ext cx="8229600" cy="4287207"/>
          </a:xfrm>
        </p:spPr>
      </p:pic>
    </p:spTree>
    <p:extLst>
      <p:ext uri="{BB962C8B-B14F-4D97-AF65-F5344CB8AC3E}">
        <p14:creationId xmlns:p14="http://schemas.microsoft.com/office/powerpoint/2010/main" val="34410224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AA45C791-DAA7-C847-A4EA-A78759E235B4}"/>
              </a:ext>
            </a:extLst>
          </p:cNvPr>
          <p:cNvSpPr txBox="1">
            <a:spLocks noChangeArrowheads="1"/>
          </p:cNvSpPr>
          <p:nvPr/>
        </p:nvSpPr>
        <p:spPr>
          <a:xfrm>
            <a:off x="356616" y="1719408"/>
            <a:ext cx="8403336" cy="49499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3" indent="-690563">
              <a:lnSpc>
                <a:spcPct val="110000"/>
              </a:lnSpc>
              <a:spcBef>
                <a:spcPts val="1200"/>
              </a:spcBef>
              <a:buSzPct val="100000"/>
              <a:buFont typeface="+mj-lt"/>
              <a:buAutoNum type="arabicPeriod" startAt="11"/>
            </a:pPr>
            <a:r>
              <a:rPr lang="en-US" altLang="en-US" dirty="0">
                <a:solidFill>
                  <a:schemeClr val="bg1">
                    <a:lumMod val="65000"/>
                  </a:schemeClr>
                </a:solidFill>
              </a:rPr>
              <a:t>Implement and evaluate prevention and control measures</a:t>
            </a:r>
          </a:p>
          <a:p>
            <a:pPr marL="690563" indent="-690563">
              <a:lnSpc>
                <a:spcPct val="110000"/>
              </a:lnSpc>
              <a:spcBef>
                <a:spcPts val="1200"/>
              </a:spcBef>
              <a:buSzPct val="100000"/>
              <a:buFont typeface="+mj-lt"/>
              <a:buAutoNum type="arabicPeriod" startAt="11"/>
            </a:pPr>
            <a:r>
              <a:rPr lang="en-US" altLang="en-US" dirty="0">
                <a:solidFill>
                  <a:schemeClr val="bg1">
                    <a:lumMod val="65000"/>
                  </a:schemeClr>
                </a:solidFill>
              </a:rPr>
              <a:t>Initiate or maintain surveillance</a:t>
            </a:r>
          </a:p>
          <a:p>
            <a:pPr marL="690563" indent="-690563">
              <a:lnSpc>
                <a:spcPct val="110000"/>
              </a:lnSpc>
              <a:spcBef>
                <a:spcPts val="1200"/>
              </a:spcBef>
              <a:buSzPct val="100000"/>
              <a:buFont typeface="Arial" charset="0"/>
              <a:buAutoNum type="arabicPeriod" startAt="11"/>
            </a:pPr>
            <a:r>
              <a:rPr lang="en-US" altLang="en-US" dirty="0"/>
              <a:t>Communicate findings</a:t>
            </a:r>
          </a:p>
        </p:txBody>
      </p:sp>
      <p:sp>
        <p:nvSpPr>
          <p:cNvPr id="4" name="Rectangle 2">
            <a:extLst>
              <a:ext uri="{FF2B5EF4-FFF2-40B4-BE49-F238E27FC236}">
                <a16:creationId xmlns:a16="http://schemas.microsoft.com/office/drawing/2014/main" id="{36B8AEF6-1B33-654C-8D8B-73F105B85F0E}"/>
              </a:ext>
            </a:extLst>
          </p:cNvPr>
          <p:cNvSpPr txBox="1">
            <a:spLocks noChangeArrowheads="1"/>
          </p:cNvSpPr>
          <p:nvPr/>
        </p:nvSpPr>
        <p:spPr>
          <a:xfrm>
            <a:off x="374904" y="569240"/>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13: Communicate Findings</a:t>
            </a:r>
          </a:p>
        </p:txBody>
      </p:sp>
    </p:spTree>
    <p:extLst>
      <p:ext uri="{BB962C8B-B14F-4D97-AF65-F5344CB8AC3E}">
        <p14:creationId xmlns:p14="http://schemas.microsoft.com/office/powerpoint/2010/main" val="18043699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E7D6AC9-E830-C74E-8F5C-245ED5CD1958}"/>
              </a:ext>
            </a:extLst>
          </p:cNvPr>
          <p:cNvSpPr txBox="1">
            <a:spLocks noChangeArrowheads="1"/>
          </p:cNvSpPr>
          <p:nvPr/>
        </p:nvSpPr>
        <p:spPr>
          <a:xfrm>
            <a:off x="356616" y="1439760"/>
            <a:ext cx="6272784" cy="4797552"/>
          </a:xfrm>
          <a:prstGeom prst="rect">
            <a:avLst/>
          </a:prstGeom>
        </p:spPr>
        <p:txBody>
          <a:bodyPr>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nSpc>
                <a:spcPct val="80000"/>
              </a:lnSpc>
              <a:buFont typeface="Arial" charset="0"/>
              <a:buNone/>
            </a:pPr>
            <a:endParaRPr lang="en-US" altLang="en-US" sz="1200" dirty="0"/>
          </a:p>
          <a:p>
            <a:pPr>
              <a:spcBef>
                <a:spcPts val="600"/>
              </a:spcBef>
              <a:buFont typeface="Wingdings" panose="05000000000000000000" pitchFamily="2" charset="2"/>
              <a:buChar char="§"/>
              <a:tabLst>
                <a:tab pos="341313" algn="l"/>
              </a:tabLst>
            </a:pPr>
            <a:r>
              <a:rPr lang="en-US" altLang="en-US" dirty="0"/>
              <a:t>During the investigation</a:t>
            </a:r>
          </a:p>
          <a:p>
            <a:pPr marL="681038" lvl="1" indent="-331788">
              <a:spcBef>
                <a:spcPts val="600"/>
              </a:spcBef>
              <a:buSzPct val="100000"/>
            </a:pPr>
            <a:r>
              <a:rPr lang="en-US" altLang="en-US" dirty="0"/>
              <a:t>Among team members</a:t>
            </a:r>
          </a:p>
          <a:p>
            <a:pPr marL="681038" lvl="1" indent="-331788">
              <a:spcBef>
                <a:spcPts val="600"/>
              </a:spcBef>
              <a:buSzPct val="100000"/>
            </a:pPr>
            <a:r>
              <a:rPr lang="en-US" altLang="en-US" dirty="0"/>
              <a:t>To the public</a:t>
            </a:r>
          </a:p>
          <a:p>
            <a:pPr marL="681038" lvl="1" indent="-331788">
              <a:spcBef>
                <a:spcPts val="600"/>
              </a:spcBef>
              <a:buSzPct val="100000"/>
            </a:pPr>
            <a:r>
              <a:rPr lang="en-US" altLang="en-US" dirty="0"/>
              <a:t>To health professionals</a:t>
            </a:r>
          </a:p>
          <a:p>
            <a:pPr marL="681038" lvl="1" indent="-331788">
              <a:spcBef>
                <a:spcPts val="600"/>
              </a:spcBef>
              <a:buSzPct val="100000"/>
            </a:pPr>
            <a:r>
              <a:rPr lang="en-US" altLang="en-US" dirty="0"/>
              <a:t>To public health officials/policy makers</a:t>
            </a:r>
          </a:p>
          <a:p>
            <a:pPr marL="958850" lvl="1" indent="-609600">
              <a:spcBef>
                <a:spcPts val="600"/>
              </a:spcBef>
              <a:buFont typeface="Wingdings" pitchFamily="2" charset="2"/>
              <a:buNone/>
            </a:pPr>
            <a:endParaRPr lang="en-US" altLang="en-US" dirty="0"/>
          </a:p>
          <a:p>
            <a:pPr>
              <a:spcBef>
                <a:spcPts val="600"/>
              </a:spcBef>
              <a:buFont typeface="Wingdings" panose="05000000000000000000" pitchFamily="2" charset="2"/>
              <a:buChar char="§"/>
            </a:pPr>
            <a:r>
              <a:rPr lang="en-US" altLang="en-US" dirty="0"/>
              <a:t>At the end of the investigation</a:t>
            </a:r>
          </a:p>
          <a:p>
            <a:pPr marL="681038" lvl="1" indent="-331788">
              <a:spcBef>
                <a:spcPts val="600"/>
              </a:spcBef>
              <a:buSzPct val="100000"/>
            </a:pPr>
            <a:r>
              <a:rPr lang="en-US" altLang="en-US" dirty="0"/>
              <a:t>Oral briefing</a:t>
            </a:r>
          </a:p>
          <a:p>
            <a:pPr marL="681038" lvl="1" indent="-331788">
              <a:spcBef>
                <a:spcPts val="600"/>
              </a:spcBef>
              <a:buSzPct val="100000"/>
            </a:pPr>
            <a:r>
              <a:rPr lang="en-US" altLang="en-US" dirty="0"/>
              <a:t>Written report (why?)</a:t>
            </a:r>
          </a:p>
          <a:p>
            <a:pPr marL="609600" indent="-609600">
              <a:lnSpc>
                <a:spcPct val="80000"/>
              </a:lnSpc>
            </a:pPr>
            <a:endParaRPr lang="en-US" altLang="en-US" sz="3600" dirty="0"/>
          </a:p>
          <a:p>
            <a:pPr marL="609600" indent="-609600">
              <a:lnSpc>
                <a:spcPct val="80000"/>
              </a:lnSpc>
              <a:buFont typeface="Arial" charset="0"/>
              <a:buNone/>
            </a:pPr>
            <a:endParaRPr lang="en-US" altLang="en-US" sz="3600" dirty="0"/>
          </a:p>
        </p:txBody>
      </p:sp>
      <p:sp>
        <p:nvSpPr>
          <p:cNvPr id="3" name="Rectangle 2">
            <a:extLst>
              <a:ext uri="{FF2B5EF4-FFF2-40B4-BE49-F238E27FC236}">
                <a16:creationId xmlns:a16="http://schemas.microsoft.com/office/drawing/2014/main" id="{55EFA5B9-BF41-E742-89D9-E3A928DDACB5}"/>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Who Needs to Know?</a:t>
            </a:r>
          </a:p>
        </p:txBody>
      </p:sp>
    </p:spTree>
    <p:extLst>
      <p:ext uri="{BB962C8B-B14F-4D97-AF65-F5344CB8AC3E}">
        <p14:creationId xmlns:p14="http://schemas.microsoft.com/office/powerpoint/2010/main" val="31256526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4A30711-D076-8749-80C2-6A126C82D4ED}"/>
              </a:ext>
            </a:extLst>
          </p:cNvPr>
          <p:cNvSpPr txBox="1">
            <a:spLocks noChangeArrowheads="1"/>
          </p:cNvSpPr>
          <p:nvPr/>
        </p:nvSpPr>
        <p:spPr>
          <a:xfrm>
            <a:off x="356616" y="1298448"/>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nSpc>
                <a:spcPct val="80000"/>
              </a:lnSpc>
              <a:buFont typeface="Arial" charset="0"/>
              <a:buNone/>
            </a:pPr>
            <a:endParaRPr lang="en-US" altLang="en-US" sz="1200"/>
          </a:p>
          <a:p>
            <a:pPr>
              <a:spcBef>
                <a:spcPts val="2400"/>
              </a:spcBef>
              <a:buFont typeface="Wingdings" panose="05000000000000000000" pitchFamily="2" charset="2"/>
              <a:buChar char="§"/>
            </a:pPr>
            <a:r>
              <a:rPr lang="en-US" altLang="en-US"/>
              <a:t>Recommends actions needed</a:t>
            </a:r>
          </a:p>
          <a:p>
            <a:pPr>
              <a:spcBef>
                <a:spcPts val="2400"/>
              </a:spcBef>
              <a:buFont typeface="Wingdings" panose="05000000000000000000" pitchFamily="2" charset="2"/>
              <a:buChar char="§"/>
            </a:pPr>
            <a:r>
              <a:rPr lang="en-US" altLang="en-US"/>
              <a:t>Shares new insights</a:t>
            </a:r>
          </a:p>
          <a:p>
            <a:pPr>
              <a:spcBef>
                <a:spcPts val="2400"/>
              </a:spcBef>
              <a:buFont typeface="Wingdings" panose="05000000000000000000" pitchFamily="2" charset="2"/>
              <a:buChar char="§"/>
            </a:pPr>
            <a:r>
              <a:rPr lang="en-US" altLang="en-US"/>
              <a:t>Serves as a record of performance</a:t>
            </a:r>
          </a:p>
          <a:p>
            <a:pPr>
              <a:spcBef>
                <a:spcPts val="2400"/>
              </a:spcBef>
              <a:buFont typeface="Wingdings" panose="05000000000000000000" pitchFamily="2" charset="2"/>
              <a:buChar char="§"/>
            </a:pPr>
            <a:r>
              <a:rPr lang="en-US" altLang="en-US"/>
              <a:t>Supports research and evaluation activities</a:t>
            </a:r>
          </a:p>
          <a:p>
            <a:pPr>
              <a:spcBef>
                <a:spcPts val="2400"/>
              </a:spcBef>
              <a:buFont typeface="Wingdings" panose="05000000000000000000" pitchFamily="2" charset="2"/>
              <a:buChar char="§"/>
            </a:pPr>
            <a:r>
              <a:rPr lang="en-US" altLang="en-US"/>
              <a:t>Serves as a document for potential legal issues</a:t>
            </a:r>
          </a:p>
          <a:p>
            <a:pPr marL="609600" indent="-609600">
              <a:spcBef>
                <a:spcPts val="2400"/>
              </a:spcBef>
            </a:pPr>
            <a:endParaRPr lang="en-US" altLang="en-US" sz="3600"/>
          </a:p>
          <a:p>
            <a:pPr marL="609600" indent="-609600">
              <a:spcBef>
                <a:spcPts val="2400"/>
              </a:spcBef>
              <a:buFont typeface="Arial" charset="0"/>
              <a:buNone/>
            </a:pPr>
            <a:endParaRPr lang="en-US" altLang="en-US" sz="3600" dirty="0"/>
          </a:p>
        </p:txBody>
      </p:sp>
      <p:sp>
        <p:nvSpPr>
          <p:cNvPr id="3" name="Rectangle 2">
            <a:extLst>
              <a:ext uri="{FF2B5EF4-FFF2-40B4-BE49-F238E27FC236}">
                <a16:creationId xmlns:a16="http://schemas.microsoft.com/office/drawing/2014/main" id="{DE11AB56-E413-1948-9288-F35E5A45C8EC}"/>
              </a:ext>
            </a:extLst>
          </p:cNvPr>
          <p:cNvSpPr txBox="1">
            <a:spLocks noChangeArrowheads="1"/>
          </p:cNvSpPr>
          <p:nvPr/>
        </p:nvSpPr>
        <p:spPr>
          <a:xfrm>
            <a:off x="322823"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Written Report</a:t>
            </a:r>
          </a:p>
        </p:txBody>
      </p:sp>
      <p:pic>
        <p:nvPicPr>
          <p:cNvPr id="4" name="Picture 6" descr="C:\Users\Theresa Cruz\AppData\Local\Microsoft\Windows\Temporary Internet Files\Content.IE5\UJ2Q2IXB\MCBS00877A0000[1].gif">
            <a:extLst>
              <a:ext uri="{FF2B5EF4-FFF2-40B4-BE49-F238E27FC236}">
                <a16:creationId xmlns:a16="http://schemas.microsoft.com/office/drawing/2014/main" id="{3A7ACE58-519E-E64F-BC0D-719C7B8BDE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1447800"/>
            <a:ext cx="190182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83769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0662"/>
            <a:ext cx="9144000" cy="922114"/>
          </a:xfrm>
        </p:spPr>
        <p:txBody>
          <a:bodyPr/>
          <a:lstStyle/>
          <a:p>
            <a:pPr>
              <a:defRPr/>
            </a:pPr>
            <a:r>
              <a:rPr lang="fr-FR" sz="3600" b="1" dirty="0">
                <a:solidFill>
                  <a:srgbClr val="002060"/>
                </a:solidFill>
              </a:rPr>
              <a:t>Key Messages</a:t>
            </a:r>
            <a:endParaRPr lang="en-GB" sz="3600" b="1" dirty="0">
              <a:solidFill>
                <a:srgbClr val="002060"/>
              </a:solidFill>
            </a:endParaRPr>
          </a:p>
        </p:txBody>
      </p:sp>
      <p:sp>
        <p:nvSpPr>
          <p:cNvPr id="9219" name="Content Placeholder 2"/>
          <p:cNvSpPr>
            <a:spLocks noGrp="1"/>
          </p:cNvSpPr>
          <p:nvPr>
            <p:ph idx="4294967295"/>
          </p:nvPr>
        </p:nvSpPr>
        <p:spPr>
          <a:xfrm>
            <a:off x="107504" y="1556792"/>
            <a:ext cx="8928992" cy="4392488"/>
          </a:xfrm>
        </p:spPr>
        <p:txBody>
          <a:bodyPr/>
          <a:lstStyle/>
          <a:p>
            <a:pPr marL="457200" indent="-457200">
              <a:spcBef>
                <a:spcPct val="0"/>
              </a:spcBef>
              <a:spcAft>
                <a:spcPts val="1200"/>
              </a:spcAft>
              <a:buAutoNum type="arabicPeriod"/>
            </a:pPr>
            <a:r>
              <a:rPr lang="en-GB" sz="2800" dirty="0"/>
              <a:t>Outbreak investigations serve many functions, most importantly to prevent and control the spread of a disease</a:t>
            </a:r>
          </a:p>
          <a:p>
            <a:pPr marL="457200" indent="-457200">
              <a:spcBef>
                <a:spcPct val="0"/>
              </a:spcBef>
              <a:spcAft>
                <a:spcPts val="1200"/>
              </a:spcAft>
              <a:buAutoNum type="arabicPeriod"/>
            </a:pPr>
            <a:r>
              <a:rPr lang="en-GB" sz="2800" dirty="0"/>
              <a:t>Outbreak investigations should be systematic and have 13 steps to consider</a:t>
            </a:r>
          </a:p>
          <a:p>
            <a:pPr marL="457200" indent="-457200">
              <a:spcBef>
                <a:spcPct val="0"/>
              </a:spcBef>
              <a:spcAft>
                <a:spcPts val="1200"/>
              </a:spcAft>
              <a:buAutoNum type="arabicPeriod"/>
            </a:pPr>
            <a:r>
              <a:rPr lang="en-GB" sz="2800" dirty="0"/>
              <a:t>Outbreak investigation should lead to action including appropriate control strategies, and communicating recommendations</a:t>
            </a:r>
          </a:p>
          <a:p>
            <a:pPr marL="0" indent="0">
              <a:spcBef>
                <a:spcPct val="0"/>
              </a:spcBef>
              <a:spcAft>
                <a:spcPts val="1200"/>
              </a:spcAft>
              <a:buNone/>
            </a:pPr>
            <a:endParaRPr lang="fr-FR" sz="2400" dirty="0"/>
          </a:p>
        </p:txBody>
      </p:sp>
    </p:spTree>
    <p:extLst>
      <p:ext uri="{BB962C8B-B14F-4D97-AF65-F5344CB8AC3E}">
        <p14:creationId xmlns:p14="http://schemas.microsoft.com/office/powerpoint/2010/main" val="1251320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2075301177"/>
              </p:ext>
            </p:extLst>
          </p:nvPr>
        </p:nvGraphicFramePr>
        <p:xfrm>
          <a:off x="357188" y="1749897"/>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74777" y="551808"/>
            <a:ext cx="8385048"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1. General Phases of an </a:t>
            </a:r>
            <a:br>
              <a:rPr lang="en-US" altLang="en-US" sz="3600" b="1" dirty="0">
                <a:solidFill>
                  <a:srgbClr val="002060"/>
                </a:solidFill>
              </a:rPr>
            </a:br>
            <a:r>
              <a:rPr lang="en-US" altLang="en-US" sz="3600" b="1" dirty="0">
                <a:solidFill>
                  <a:srgbClr val="002060"/>
                </a:solidFill>
              </a:rPr>
              <a:t>Outbreak Investigation</a:t>
            </a:r>
          </a:p>
        </p:txBody>
      </p:sp>
    </p:spTree>
    <p:extLst>
      <p:ext uri="{BB962C8B-B14F-4D97-AF65-F5344CB8AC3E}">
        <p14:creationId xmlns:p14="http://schemas.microsoft.com/office/powerpoint/2010/main" val="36542947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a:t>
            </a:r>
            <a:r>
              <a:rPr lang="en-US" sz="3600" b="1" dirty="0" err="1">
                <a:solidFill>
                  <a:srgbClr val="002060"/>
                </a:solidFill>
              </a:rPr>
              <a:t>ources</a:t>
            </a:r>
            <a:r>
              <a:rPr lang="en-US" sz="3600" b="1" dirty="0">
                <a:solidFill>
                  <a:srgbClr val="002060"/>
                </a:solidFill>
              </a:rPr>
              <a:t> and Resources</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altLang="en-US" sz="2000" b="1" dirty="0">
                <a:solidFill>
                  <a:srgbClr val="002060"/>
                </a:solidFill>
                <a:cs typeface="Arial" charset="0"/>
              </a:rPr>
              <a:t>Adapted from FETP Frontline training materials</a:t>
            </a:r>
          </a:p>
          <a:p>
            <a:pPr marL="0" indent="0">
              <a:buNone/>
            </a:pPr>
            <a:endParaRPr lang="en-US" altLang="en-US" sz="2000" b="1" dirty="0">
              <a:solidFill>
                <a:srgbClr val="002060"/>
              </a:solidFill>
              <a:cs typeface="Arial" charset="0"/>
            </a:endParaRPr>
          </a:p>
          <a:p>
            <a:pPr lvl="0">
              <a:spcBef>
                <a:spcPct val="30000"/>
              </a:spcBef>
              <a:defRPr/>
            </a:pPr>
            <a:r>
              <a:rPr lang="en-US" sz="2000" dirty="0"/>
              <a:t>CDC Field Epidemiology Training Program- Frontline training slides, December 2015 &amp; February 2016</a:t>
            </a:r>
          </a:p>
          <a:p>
            <a:pPr lvl="0">
              <a:spcBef>
                <a:spcPct val="30000"/>
              </a:spcBef>
              <a:defRPr/>
            </a:pPr>
            <a:r>
              <a:rPr lang="en-US" sz="2000" dirty="0">
                <a:solidFill>
                  <a:schemeClr val="tx1"/>
                </a:solidFill>
                <a:latin typeface="Arial" charset="0"/>
              </a:rPr>
              <a:t>Centers for Disease Control and Prevention (CDC). Introduction to Public Health. In: Public Health 101 Series. Atlanta, GA: U.S. Department of Health and Human Services, CDC; 2014. Available at: </a:t>
            </a:r>
            <a:r>
              <a:rPr lang="en-US" sz="2000" u="sng" dirty="0">
                <a:solidFill>
                  <a:schemeClr val="tx1"/>
                </a:solidFill>
                <a:latin typeface="Arial" charset="0"/>
                <a:hlinkClick r:id="rId3"/>
              </a:rPr>
              <a:t>https://www.cdc.gov/publichealth101/epidemiology.html</a:t>
            </a:r>
            <a:r>
              <a:rPr lang="en-US" sz="2000" dirty="0">
                <a:solidFill>
                  <a:schemeClr val="tx1"/>
                </a:solidFill>
                <a:latin typeface="Arial" charset="0"/>
              </a:rPr>
              <a:t>.</a:t>
            </a:r>
          </a:p>
          <a:p>
            <a:pPr marL="0" indent="0">
              <a:buNone/>
            </a:pPr>
            <a:endParaRPr lang="en-US" altLang="en-US" sz="2000" b="1" dirty="0">
              <a:solidFill>
                <a:srgbClr val="002060"/>
              </a:solidFill>
              <a:cs typeface="Arial" charset="0"/>
            </a:endParaRPr>
          </a:p>
          <a:p>
            <a:pPr marL="0" indent="0">
              <a:buNone/>
            </a:pPr>
            <a:endParaRPr lang="en-US" sz="1600" dirty="0"/>
          </a:p>
        </p:txBody>
      </p:sp>
    </p:spTree>
    <p:extLst>
      <p:ext uri="{BB962C8B-B14F-4D97-AF65-F5344CB8AC3E}">
        <p14:creationId xmlns:p14="http://schemas.microsoft.com/office/powerpoint/2010/main" val="29092833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11009386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fr-FR" sz="4800" b="1" i="1" dirty="0" err="1">
                <a:solidFill>
                  <a:srgbClr val="002060"/>
                </a:solidFill>
              </a:rPr>
              <a:t>Thank</a:t>
            </a:r>
            <a:r>
              <a:rPr lang="fr-FR" sz="4800" b="1" i="1" dirty="0">
                <a:solidFill>
                  <a:srgbClr val="002060"/>
                </a:solidFill>
              </a:rPr>
              <a:t> </a:t>
            </a:r>
            <a:r>
              <a:rPr lang="fr-FR" sz="4800" b="1" i="1" dirty="0" err="1">
                <a:solidFill>
                  <a:srgbClr val="002060"/>
                </a:solidFill>
              </a:rPr>
              <a:t>you</a:t>
            </a:r>
            <a:r>
              <a:rPr lang="fr-FR" sz="4800" b="1" i="1" dirty="0">
                <a:solidFill>
                  <a:srgbClr val="002060"/>
                </a:solidFill>
              </a:rPr>
              <a:t>!</a:t>
            </a:r>
            <a:endParaRPr lang="en-US" sz="4800" b="1" i="1" dirty="0">
              <a:solidFill>
                <a:srgbClr val="002060"/>
              </a:solidFill>
            </a:endParaRPr>
          </a:p>
        </p:txBody>
      </p:sp>
      <p:sp>
        <p:nvSpPr>
          <p:cNvPr id="5" name="Content Placeholder 4">
            <a:extLst>
              <a:ext uri="{FF2B5EF4-FFF2-40B4-BE49-F238E27FC236}">
                <a16:creationId xmlns:a16="http://schemas.microsoft.com/office/drawing/2014/main" id="{577C9FF5-FF7C-4505-982C-4561B527E24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331937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4157D81-E458-BD46-91CC-AAC422551731}"/>
              </a:ext>
            </a:extLst>
          </p:cNvPr>
          <p:cNvSpPr txBox="1">
            <a:spLocks noChangeArrowheads="1"/>
          </p:cNvSpPr>
          <p:nvPr/>
        </p:nvSpPr>
        <p:spPr>
          <a:xfrm>
            <a:off x="356616" y="1655784"/>
            <a:ext cx="680618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3" name="Rectangle 2">
            <a:extLst>
              <a:ext uri="{FF2B5EF4-FFF2-40B4-BE49-F238E27FC236}">
                <a16:creationId xmlns:a16="http://schemas.microsoft.com/office/drawing/2014/main" id="{6891551A-3EB6-9E42-8CC3-A52A6D637792}"/>
              </a:ext>
            </a:extLst>
          </p:cNvPr>
          <p:cNvSpPr txBox="1">
            <a:spLocks noChangeArrowheads="1"/>
          </p:cNvSpPr>
          <p:nvPr/>
        </p:nvSpPr>
        <p:spPr>
          <a:xfrm>
            <a:off x="384048" y="620688"/>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Descriptive Phase</a:t>
            </a:r>
          </a:p>
        </p:txBody>
      </p:sp>
      <p:sp>
        <p:nvSpPr>
          <p:cNvPr id="4" name="Right Brace 3">
            <a:extLst>
              <a:ext uri="{FF2B5EF4-FFF2-40B4-BE49-F238E27FC236}">
                <a16:creationId xmlns:a16="http://schemas.microsoft.com/office/drawing/2014/main" id="{C3951D08-343D-B44E-866D-7FF7B65445AF}"/>
              </a:ext>
            </a:extLst>
          </p:cNvPr>
          <p:cNvSpPr/>
          <p:nvPr/>
        </p:nvSpPr>
        <p:spPr>
          <a:xfrm>
            <a:off x="6934200" y="1914128"/>
            <a:ext cx="457200" cy="1447801"/>
          </a:xfrm>
          <a:prstGeom prst="rightBrace">
            <a:avLst/>
          </a:prstGeom>
          <a:ln w="3810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TextBox 4">
            <a:extLst>
              <a:ext uri="{FF2B5EF4-FFF2-40B4-BE49-F238E27FC236}">
                <a16:creationId xmlns:a16="http://schemas.microsoft.com/office/drawing/2014/main" id="{37235891-8042-E44A-8774-8316EAB38668}"/>
              </a:ext>
            </a:extLst>
          </p:cNvPr>
          <p:cNvSpPr txBox="1"/>
          <p:nvPr/>
        </p:nvSpPr>
        <p:spPr>
          <a:xfrm>
            <a:off x="7270304" y="1951128"/>
            <a:ext cx="1873696" cy="1015663"/>
          </a:xfrm>
          <a:prstGeom prst="rect">
            <a:avLst/>
          </a:prstGeom>
          <a:noFill/>
        </p:spPr>
        <p:txBody>
          <a:bodyPr wrap="square" rtlCol="0">
            <a:spAutoFit/>
          </a:bodyPr>
          <a:lstStyle/>
          <a:p>
            <a:r>
              <a:rPr lang="en-US" sz="2000" dirty="0"/>
              <a:t>Done simultaneously </a:t>
            </a:r>
          </a:p>
          <a:p>
            <a:r>
              <a:rPr lang="en-US" sz="2000" dirty="0"/>
              <a:t>or in any order</a:t>
            </a:r>
          </a:p>
        </p:txBody>
      </p:sp>
    </p:spTree>
    <p:extLst>
      <p:ext uri="{BB962C8B-B14F-4D97-AF65-F5344CB8AC3E}">
        <p14:creationId xmlns:p14="http://schemas.microsoft.com/office/powerpoint/2010/main" val="1361858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E3941B9-C8F0-0E45-9A2E-37B6851883D7}"/>
              </a:ext>
            </a:extLst>
          </p:cNvPr>
          <p:cNvSpPr txBox="1">
            <a:spLocks noChangeArrowheads="1"/>
          </p:cNvSpPr>
          <p:nvPr/>
        </p:nvSpPr>
        <p:spPr>
          <a:xfrm>
            <a:off x="356616" y="1727792"/>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dirty="0">
                <a:ea typeface="ＭＳ Ｐゴシック" charset="-128"/>
              </a:rPr>
              <a:t>Develop hypotheses</a:t>
            </a:r>
          </a:p>
          <a:p>
            <a:pPr marL="609600" indent="-609600">
              <a:spcBef>
                <a:spcPts val="1200"/>
              </a:spcBef>
              <a:buSzPct val="100000"/>
              <a:buFont typeface="Arial" charset="0"/>
              <a:buAutoNum type="arabicPeriod" startAt="7"/>
            </a:pPr>
            <a:r>
              <a:rPr lang="en-US" altLang="ja-JP"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dirty="0">
                <a:ea typeface="ＭＳ Ｐゴシック" charset="-128"/>
              </a:rPr>
              <a:t>Conduct </a:t>
            </a:r>
            <a:r>
              <a:rPr lang="en-US" altLang="en-US" dirty="0"/>
              <a:t>additional studies as necessary</a:t>
            </a:r>
          </a:p>
        </p:txBody>
      </p:sp>
      <p:sp>
        <p:nvSpPr>
          <p:cNvPr id="3" name="Rectangle 2">
            <a:extLst>
              <a:ext uri="{FF2B5EF4-FFF2-40B4-BE49-F238E27FC236}">
                <a16:creationId xmlns:a16="http://schemas.microsoft.com/office/drawing/2014/main" id="{99CA6106-0611-264B-8441-B26F1F28991D}"/>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Explanatory Phase</a:t>
            </a:r>
          </a:p>
        </p:txBody>
      </p:sp>
    </p:spTree>
    <p:extLst>
      <p:ext uri="{BB962C8B-B14F-4D97-AF65-F5344CB8AC3E}">
        <p14:creationId xmlns:p14="http://schemas.microsoft.com/office/powerpoint/2010/main" val="137940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8D89CCF-C56A-3A42-8BBF-9B08FB160ECA}"/>
              </a:ext>
            </a:extLst>
          </p:cNvPr>
          <p:cNvSpPr txBox="1">
            <a:spLocks noChangeArrowheads="1"/>
          </p:cNvSpPr>
          <p:nvPr/>
        </p:nvSpPr>
        <p:spPr>
          <a:xfrm>
            <a:off x="356616" y="1727792"/>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dirty="0"/>
              <a:t>Implement and evaluate prevention and control measures</a:t>
            </a:r>
          </a:p>
          <a:p>
            <a:pPr marL="609600" indent="-609600">
              <a:spcBef>
                <a:spcPts val="1200"/>
              </a:spcBef>
              <a:buSzPct val="100000"/>
              <a:buFont typeface="+mj-lt"/>
              <a:buAutoNum type="arabicPeriod" startAt="11"/>
            </a:pPr>
            <a:r>
              <a:rPr lang="en-US" altLang="en-US" dirty="0"/>
              <a:t>Initiate or maintain surveillance</a:t>
            </a:r>
          </a:p>
          <a:p>
            <a:pPr marL="609600" indent="-609600">
              <a:spcBef>
                <a:spcPts val="1200"/>
              </a:spcBef>
              <a:buSzPct val="100000"/>
              <a:buFont typeface="Arial" charset="0"/>
              <a:buAutoNum type="arabicPeriod" startAt="11"/>
            </a:pPr>
            <a:r>
              <a:rPr lang="en-US" altLang="en-US" dirty="0"/>
              <a:t>Communicate findings</a:t>
            </a:r>
          </a:p>
          <a:p>
            <a:pPr marL="609600" indent="-609600">
              <a:lnSpc>
                <a:spcPct val="130000"/>
              </a:lnSpc>
              <a:buSzPct val="80000"/>
              <a:buFont typeface="Arial" charset="0"/>
              <a:buNone/>
            </a:pPr>
            <a:endParaRPr lang="en-US" altLang="en-US" dirty="0"/>
          </a:p>
        </p:txBody>
      </p:sp>
      <p:sp>
        <p:nvSpPr>
          <p:cNvPr id="3" name="Rectangle 2">
            <a:extLst>
              <a:ext uri="{FF2B5EF4-FFF2-40B4-BE49-F238E27FC236}">
                <a16:creationId xmlns:a16="http://schemas.microsoft.com/office/drawing/2014/main" id="{152BA856-24CC-424B-B59F-5DA381205C2C}"/>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Response Phase</a:t>
            </a:r>
          </a:p>
        </p:txBody>
      </p:sp>
    </p:spTree>
    <p:extLst>
      <p:ext uri="{BB962C8B-B14F-4D97-AF65-F5344CB8AC3E}">
        <p14:creationId xmlns:p14="http://schemas.microsoft.com/office/powerpoint/2010/main" val="2352589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2177487604"/>
              </p:ext>
            </p:extLst>
          </p:nvPr>
        </p:nvGraphicFramePr>
        <p:xfrm>
          <a:off x="467544" y="476672"/>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74777" y="407792"/>
            <a:ext cx="8385048"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fr-FR" altLang="en-US" sz="3600" b="1" dirty="0">
                <a:solidFill>
                  <a:srgbClr val="002060"/>
                </a:solidFill>
              </a:rPr>
              <a:t>2. </a:t>
            </a:r>
            <a:r>
              <a:rPr lang="fr-FR" altLang="en-US" sz="3600" b="1" dirty="0" err="1">
                <a:solidFill>
                  <a:srgbClr val="002060"/>
                </a:solidFill>
              </a:rPr>
              <a:t>Steps</a:t>
            </a:r>
            <a:r>
              <a:rPr lang="fr-FR" altLang="en-US" sz="3600" b="1" dirty="0">
                <a:solidFill>
                  <a:srgbClr val="002060"/>
                </a:solidFill>
              </a:rPr>
              <a:t> of </a:t>
            </a:r>
            <a:r>
              <a:rPr lang="fr-FR" altLang="en-US" sz="3600" b="1" dirty="0" err="1">
                <a:solidFill>
                  <a:srgbClr val="002060"/>
                </a:solidFill>
              </a:rPr>
              <a:t>Explanatory</a:t>
            </a:r>
            <a:r>
              <a:rPr lang="fr-FR" altLang="en-US" sz="3600" b="1" dirty="0">
                <a:solidFill>
                  <a:srgbClr val="002060"/>
                </a:solidFill>
              </a:rPr>
              <a:t> Phase</a:t>
            </a:r>
            <a:endParaRPr lang="en-US" altLang="en-US" sz="3600" b="1" dirty="0">
              <a:solidFill>
                <a:srgbClr val="002060"/>
              </a:solidFill>
            </a:endParaRP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nvSpPr>
        <p:spPr>
          <a:xfrm>
            <a:off x="35496" y="3789040"/>
            <a:ext cx="3279280" cy="2306960"/>
          </a:xfrm>
          <a:prstGeom prst="rect">
            <a:avLst/>
          </a:prstGeom>
        </p:spPr>
        <p:txBody>
          <a:bodyPr>
            <a:normAutofit fontScale="4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nvSpPr>
        <p:spPr>
          <a:xfrm>
            <a:off x="3314776" y="3738133"/>
            <a:ext cx="3207272" cy="158688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sz="1300" dirty="0">
                <a:ea typeface="ＭＳ Ｐゴシック" charset="-128"/>
              </a:rPr>
              <a:t>Develop hypotheses</a:t>
            </a:r>
          </a:p>
          <a:p>
            <a:pPr marL="609600" indent="-609600">
              <a:spcBef>
                <a:spcPts val="1200"/>
              </a:spcBef>
              <a:buSzPct val="100000"/>
              <a:buFont typeface="Arial" charset="0"/>
              <a:buAutoNum type="arabicPeriod" startAt="7"/>
            </a:pPr>
            <a:r>
              <a:rPr lang="en-US" altLang="ja-JP" sz="1300"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sz="1300"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sz="1300" dirty="0">
                <a:ea typeface="ＭＳ Ｐゴシック" charset="-128"/>
              </a:rPr>
              <a:t>Conduct </a:t>
            </a:r>
            <a:r>
              <a:rPr lang="en-US" altLang="en-US" sz="1300" dirty="0"/>
              <a:t>additional studies as necessary</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nvSpPr>
        <p:spPr>
          <a:xfrm>
            <a:off x="6162008" y="3738133"/>
            <a:ext cx="2597944" cy="230696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sz="1300" dirty="0"/>
              <a:t>Implement and evaluate prevention and control measures</a:t>
            </a:r>
          </a:p>
          <a:p>
            <a:pPr marL="609600" indent="-609600">
              <a:spcBef>
                <a:spcPts val="1200"/>
              </a:spcBef>
              <a:buSzPct val="100000"/>
              <a:buFont typeface="+mj-lt"/>
              <a:buAutoNum type="arabicPeriod" startAt="11"/>
            </a:pPr>
            <a:r>
              <a:rPr lang="en-US" altLang="en-US" sz="1300" dirty="0"/>
              <a:t>Initiate or maintain surveillance</a:t>
            </a:r>
          </a:p>
          <a:p>
            <a:pPr marL="609600" indent="-609600">
              <a:spcBef>
                <a:spcPts val="1200"/>
              </a:spcBef>
              <a:buSzPct val="100000"/>
              <a:buFont typeface="Arial" charset="0"/>
              <a:buAutoNum type="arabicPeriod" startAt="11"/>
            </a:pPr>
            <a:r>
              <a:rPr lang="en-US" altLang="en-US" sz="1300" dirty="0"/>
              <a:t>Communicate findings</a:t>
            </a:r>
          </a:p>
          <a:p>
            <a:pPr marL="609600" indent="-609600">
              <a:lnSpc>
                <a:spcPct val="130000"/>
              </a:lnSpc>
              <a:buSzPct val="80000"/>
              <a:buFont typeface="Arial" charset="0"/>
              <a:buNone/>
            </a:pPr>
            <a:endParaRPr lang="en-US" altLang="en-US" sz="1300" dirty="0"/>
          </a:p>
        </p:txBody>
      </p:sp>
      <p:sp>
        <p:nvSpPr>
          <p:cNvPr id="7" name="Rectangle 6"/>
          <p:cNvSpPr/>
          <p:nvPr/>
        </p:nvSpPr>
        <p:spPr>
          <a:xfrm>
            <a:off x="3309305" y="3738133"/>
            <a:ext cx="2934332" cy="230696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585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67920EE-AE0D-0244-88C3-D22893C6AEBD}"/>
              </a:ext>
            </a:extLst>
          </p:cNvPr>
          <p:cNvSpPr txBox="1">
            <a:spLocks noChangeArrowheads="1"/>
          </p:cNvSpPr>
          <p:nvPr/>
        </p:nvSpPr>
        <p:spPr>
          <a:xfrm>
            <a:off x="356616" y="1711024"/>
            <a:ext cx="8403336" cy="51023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a:spcBef>
                <a:spcPts val="1200"/>
              </a:spcBef>
              <a:buSzPct val="100000"/>
              <a:buFont typeface="Arial" charset="0"/>
              <a:buAutoNum type="arabicPeriod" startAt="7"/>
            </a:pPr>
            <a:r>
              <a:rPr lang="en-US" altLang="ja-JP" sz="3000" dirty="0">
                <a:ea typeface="ＭＳ Ｐゴシック" charset="-128"/>
              </a:rPr>
              <a:t>Develop hypotheses</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Evaluate hypotheses epidemiologically</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Reconcile epidemiology with laboratory and environmental findings</a:t>
            </a:r>
          </a:p>
          <a:p>
            <a:pPr marL="685800" indent="-685800">
              <a:spcBef>
                <a:spcPts val="1200"/>
              </a:spcBef>
              <a:buSzPct val="100000"/>
              <a:buFont typeface="Arial" charset="0"/>
              <a:buAutoNum type="arabicPeriod" startAt="7"/>
            </a:pPr>
            <a:r>
              <a:rPr lang="en-US" altLang="ja-JP" sz="3000" dirty="0">
                <a:solidFill>
                  <a:schemeClr val="bg1">
                    <a:lumMod val="65000"/>
                  </a:schemeClr>
                </a:solidFill>
                <a:ea typeface="ＭＳ Ｐゴシック" charset="-128"/>
              </a:rPr>
              <a:t>Conduct </a:t>
            </a:r>
            <a:r>
              <a:rPr lang="en-US" altLang="en-US" sz="3000" dirty="0">
                <a:solidFill>
                  <a:schemeClr val="bg1">
                    <a:lumMod val="65000"/>
                  </a:schemeClr>
                </a:solidFill>
              </a:rPr>
              <a:t>additional studies as necessary</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DF8F2EC0-AC45-EF46-850F-60B46952181B}"/>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7: Develop Hypotheses</a:t>
            </a:r>
          </a:p>
        </p:txBody>
      </p:sp>
    </p:spTree>
    <p:extLst>
      <p:ext uri="{BB962C8B-B14F-4D97-AF65-F5344CB8AC3E}">
        <p14:creationId xmlns:p14="http://schemas.microsoft.com/office/powerpoint/2010/main" val="752228406"/>
      </p:ext>
    </p:extLst>
  </p:cSld>
  <p:clrMapOvr>
    <a:masterClrMapping/>
  </p:clrMapOvr>
</p:sld>
</file>

<file path=ppt/theme/theme1.xml><?xml version="1.0" encoding="utf-8"?>
<a:theme xmlns:a="http://schemas.openxmlformats.org/drawingml/2006/main" name="WHO_Formal2">
  <a:themeElements>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HO_Formal2">
      <a:majorFont>
        <a:latin typeface="Arial Rounded MT Bold"/>
        <a:ea typeface=""/>
        <a:cs typeface="Arial"/>
      </a:majorFont>
      <a:minorFont>
        <a:latin typeface="Arial Rounded MT Bold"/>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HO_Forma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HO_Forma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HO_Forma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HO_Forma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HO_Forma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HO_Forma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HO_Forma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HO_Forma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HO_Forma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HO_Forma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HO_Forma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33693A-BA3F-4FCD-877A-AFDA7E1AB8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WHO_Formal2</Template>
  <TotalTime>46328298</TotalTime>
  <Pages>38</Pages>
  <Words>2028</Words>
  <Application>Microsoft Office PowerPoint</Application>
  <PresentationFormat>On-screen Show (4:3)</PresentationFormat>
  <Paragraphs>424</Paragraphs>
  <Slides>42</Slides>
  <Notes>23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42</vt:i4>
      </vt:variant>
    </vt:vector>
  </HeadingPairs>
  <TitlesOfParts>
    <vt:vector size="54" baseType="lpstr">
      <vt:lpstr>ＭＳ Ｐゴシック</vt:lpstr>
      <vt:lpstr>Arial</vt:lpstr>
      <vt:lpstr>Arial Narrow</vt:lpstr>
      <vt:lpstr>Arial Rounded MT Bold</vt:lpstr>
      <vt:lpstr>Arial Unicode MS</vt:lpstr>
      <vt:lpstr>Calibri</vt:lpstr>
      <vt:lpstr>Tahoma</vt:lpstr>
      <vt:lpstr>Times New Roman</vt:lpstr>
      <vt:lpstr>Wingdings</vt:lpstr>
      <vt:lpstr>WHO_Formal2</vt:lpstr>
      <vt:lpstr>RC 59 Template EN</vt:lpstr>
      <vt:lpstr>Custom Design</vt:lpstr>
      <vt:lpstr>PowerPoint Presentation</vt:lpstr>
      <vt:lpstr>Learning Objectives</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Cohort Study for Outbreak Investigation</vt:lpstr>
      <vt:lpstr>PowerPoint Presentation</vt:lpstr>
      <vt:lpstr>PowerPoint Presentation</vt:lpstr>
      <vt:lpstr>PowerPoint Presentation</vt:lpstr>
      <vt:lpstr>Case-Control Study for Outbreak Investigation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Surveillance — Are the  Control Measures Working?</vt:lpstr>
      <vt:lpstr>PowerPoint Presentation</vt:lpstr>
      <vt:lpstr>PowerPoint Presentation</vt:lpstr>
      <vt:lpstr>PowerPoint Presentation</vt:lpstr>
      <vt:lpstr>Key Messages</vt:lpstr>
      <vt:lpstr>Sources and Resources</vt:lpstr>
      <vt:lpstr>Disclaimer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Outbreak Investigation</dc:title>
  <dc:subject>outbreak investigation</dc:subject>
  <dc:creator>Pinto, A;Bayugo, Y;WHO SEARO CSR Subunit Bangkok</dc:creator>
  <dc:description/>
  <cp:lastModifiedBy>GOMEZ, Paula</cp:lastModifiedBy>
  <cp:revision>309</cp:revision>
  <cp:lastPrinted>2008-08-29T05:35:37Z</cp:lastPrinted>
  <dcterms:created xsi:type="dcterms:W3CDTF">1997-08-12T12:44:46Z</dcterms:created>
  <dcterms:modified xsi:type="dcterms:W3CDTF">2018-05-17T10:43:19Z</dcterms:modified>
</cp:coreProperties>
</file>