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 id="2147483660" r:id="rId3"/>
  </p:sldMasterIdLst>
  <p:notesMasterIdLst>
    <p:notesMasterId r:id="rId22"/>
  </p:notesMasterIdLst>
  <p:sldIdLst>
    <p:sldId id="256" r:id="rId4"/>
    <p:sldId id="273" r:id="rId5"/>
    <p:sldId id="275" r:id="rId6"/>
    <p:sldId id="301" r:id="rId7"/>
    <p:sldId id="276" r:id="rId8"/>
    <p:sldId id="277" r:id="rId9"/>
    <p:sldId id="291" r:id="rId10"/>
    <p:sldId id="302" r:id="rId11"/>
    <p:sldId id="303" r:id="rId12"/>
    <p:sldId id="304" r:id="rId13"/>
    <p:sldId id="294" r:id="rId14"/>
    <p:sldId id="266" r:id="rId15"/>
    <p:sldId id="296" r:id="rId16"/>
    <p:sldId id="295" r:id="rId17"/>
    <p:sldId id="292" r:id="rId18"/>
    <p:sldId id="267" r:id="rId19"/>
    <p:sldId id="305" r:id="rId20"/>
    <p:sldId id="300"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333" autoAdjust="0"/>
    <p:restoredTop sz="99410" autoAdjust="0"/>
  </p:normalViewPr>
  <p:slideViewPr>
    <p:cSldViewPr>
      <p:cViewPr varScale="1">
        <p:scale>
          <a:sx n="104" d="100"/>
          <a:sy n="104" d="100"/>
        </p:scale>
        <p:origin x="12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ableStyles" Target="tableStyles.xml"/><Relationship Id="rId3" Type="http://schemas.openxmlformats.org/officeDocument/2006/relationships/slideMaster" Target="slideMasters/slideMaster2.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notesMaster" Target="notesMasters/notesMaster1.xml"/><Relationship Id="rId27" Type="http://schemas.microsoft.com/office/2015/10/relationships/revisionInfo" Target="revisionInfo.xml"/></Relationships>
</file>

<file path=ppt/charts/_rels/chart1.xml.rels><?xml version="1.0" encoding="UTF-8" standalone="yes"?>
<Relationships xmlns="http://schemas.openxmlformats.org/package/2006/relationships"><Relationship Id="rId1" Type="http://schemas.openxmlformats.org/officeDocument/2006/relationships/oleObject" Target="file:///D:\who\OtherProjects\RiskCommunication\ECNPreparation\OBI%20Materials\EpidCurveObi.xls"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a:t>Epidemic curve</a:t>
            </a:r>
          </a:p>
        </c:rich>
      </c:tx>
      <c:layout>
        <c:manualLayout>
          <c:xMode val="edge"/>
          <c:yMode val="edge"/>
          <c:x val="0.34381139489194501"/>
          <c:y val="3.8363171355498722E-2"/>
        </c:manualLayout>
      </c:layout>
      <c:overlay val="0"/>
      <c:spPr>
        <a:noFill/>
        <a:ln w="25400">
          <a:noFill/>
        </a:ln>
      </c:spPr>
    </c:title>
    <c:autoTitleDeleted val="0"/>
    <c:plotArea>
      <c:layout>
        <c:manualLayout>
          <c:layoutTarget val="inner"/>
          <c:xMode val="edge"/>
          <c:yMode val="edge"/>
          <c:x val="0.19842829076620827"/>
          <c:y val="0.19181609631765545"/>
          <c:w val="0.63654223968565826"/>
          <c:h val="0.53452752173853324"/>
        </c:manualLayout>
      </c:layout>
      <c:barChart>
        <c:barDir val="col"/>
        <c:grouping val="clustered"/>
        <c:varyColors val="0"/>
        <c:ser>
          <c:idx val="0"/>
          <c:order val="0"/>
          <c:tx>
            <c:v>cases</c:v>
          </c:tx>
          <c:spPr>
            <a:gradFill rotWithShape="0">
              <a:gsLst>
                <a:gs pos="0">
                  <a:srgbClr val="339966"/>
                </a:gs>
                <a:gs pos="100000">
                  <a:srgbClr val="CCFFFF"/>
                </a:gs>
              </a:gsLst>
              <a:lin ang="5400000" scaled="1"/>
            </a:gradFill>
            <a:ln w="12700">
              <a:solidFill>
                <a:srgbClr val="000000"/>
              </a:solidFill>
              <a:prstDash val="solid"/>
            </a:ln>
          </c:spPr>
          <c:invertIfNegative val="0"/>
          <c:cat>
            <c:numRef>
              <c:f>Sheet1!$C$3:$C$8</c:f>
              <c:numCache>
                <c:formatCode>h:mm</c:formatCode>
                <c:ptCount val="6"/>
                <c:pt idx="0">
                  <c:v>0.25</c:v>
                </c:pt>
                <c:pt idx="1">
                  <c:v>0.375</c:v>
                </c:pt>
                <c:pt idx="2">
                  <c:v>0.5</c:v>
                </c:pt>
                <c:pt idx="3">
                  <c:v>0.625</c:v>
                </c:pt>
                <c:pt idx="4">
                  <c:v>0.75</c:v>
                </c:pt>
                <c:pt idx="5">
                  <c:v>0.875</c:v>
                </c:pt>
              </c:numCache>
            </c:numRef>
          </c:cat>
          <c:val>
            <c:numRef>
              <c:f>Sheet1!$D$3:$D$8</c:f>
              <c:numCache>
                <c:formatCode>General</c:formatCode>
                <c:ptCount val="6"/>
                <c:pt idx="0">
                  <c:v>0</c:v>
                </c:pt>
                <c:pt idx="1">
                  <c:v>1</c:v>
                </c:pt>
                <c:pt idx="2">
                  <c:v>1</c:v>
                </c:pt>
                <c:pt idx="3">
                  <c:v>2</c:v>
                </c:pt>
                <c:pt idx="4">
                  <c:v>1</c:v>
                </c:pt>
                <c:pt idx="5">
                  <c:v>0</c:v>
                </c:pt>
              </c:numCache>
            </c:numRef>
          </c:val>
          <c:extLst>
            <c:ext xmlns:c16="http://schemas.microsoft.com/office/drawing/2014/chart" uri="{C3380CC4-5D6E-409C-BE32-E72D297353CC}">
              <c16:uniqueId val="{00000000-301A-41F9-AF51-39BDF03B32BC}"/>
            </c:ext>
          </c:extLst>
        </c:ser>
        <c:dLbls>
          <c:showLegendKey val="0"/>
          <c:showVal val="0"/>
          <c:showCatName val="0"/>
          <c:showSerName val="0"/>
          <c:showPercent val="0"/>
          <c:showBubbleSize val="0"/>
        </c:dLbls>
        <c:gapWidth val="0"/>
        <c:axId val="37376384"/>
        <c:axId val="37378304"/>
      </c:barChart>
      <c:catAx>
        <c:axId val="37376384"/>
        <c:scaling>
          <c:orientation val="minMax"/>
        </c:scaling>
        <c:delete val="0"/>
        <c:axPos val="b"/>
        <c:title>
          <c:tx>
            <c:rich>
              <a:bodyPr/>
              <a:lstStyle/>
              <a:p>
                <a:pPr>
                  <a:defRPr/>
                </a:pPr>
                <a:r>
                  <a:rPr lang="en-GB"/>
                  <a:t>time</a:t>
                </a:r>
              </a:p>
            </c:rich>
          </c:tx>
          <c:layout>
            <c:manualLayout>
              <c:xMode val="edge"/>
              <c:yMode val="edge"/>
              <c:x val="0.47151277013752457"/>
              <c:y val="0.8925841271119882"/>
            </c:manualLayout>
          </c:layout>
          <c:overlay val="0"/>
          <c:spPr>
            <a:noFill/>
            <a:ln w="25400">
              <a:noFill/>
            </a:ln>
          </c:spPr>
        </c:title>
        <c:numFmt formatCode="h:mm" sourceLinked="1"/>
        <c:majorTickMark val="out"/>
        <c:minorTickMark val="none"/>
        <c:tickLblPos val="nextTo"/>
        <c:spPr>
          <a:ln w="3175">
            <a:solidFill>
              <a:srgbClr val="000000"/>
            </a:solidFill>
            <a:prstDash val="solid"/>
          </a:ln>
        </c:spPr>
        <c:txPr>
          <a:bodyPr rot="-2700000" vert="horz"/>
          <a:lstStyle/>
          <a:p>
            <a:pPr>
              <a:defRPr/>
            </a:pPr>
            <a:endParaRPr lang="en-US"/>
          </a:p>
        </c:txPr>
        <c:crossAx val="37378304"/>
        <c:crosses val="autoZero"/>
        <c:auto val="1"/>
        <c:lblAlgn val="ctr"/>
        <c:lblOffset val="100"/>
        <c:tickLblSkip val="1"/>
        <c:tickMarkSkip val="1"/>
        <c:noMultiLvlLbl val="0"/>
      </c:catAx>
      <c:valAx>
        <c:axId val="37378304"/>
        <c:scaling>
          <c:orientation val="minMax"/>
        </c:scaling>
        <c:delete val="0"/>
        <c:axPos val="l"/>
        <c:majorGridlines>
          <c:spPr>
            <a:ln w="3175">
              <a:solidFill>
                <a:srgbClr val="000000"/>
              </a:solidFill>
              <a:prstDash val="solid"/>
            </a:ln>
          </c:spPr>
        </c:majorGridlines>
        <c:title>
          <c:tx>
            <c:rich>
              <a:bodyPr/>
              <a:lstStyle/>
              <a:p>
                <a:pPr>
                  <a:defRPr/>
                </a:pPr>
                <a:r>
                  <a:rPr lang="en-GB"/>
                  <a:t>cases</a:t>
                </a:r>
              </a:p>
            </c:rich>
          </c:tx>
          <c:layout>
            <c:manualLayout>
              <c:xMode val="edge"/>
              <c:yMode val="edge"/>
              <c:x val="3.732809430255403E-2"/>
              <c:y val="0.38107450443374885"/>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a:pPr>
            <a:endParaRPr lang="en-US"/>
          </a:p>
        </c:txPr>
        <c:crossAx val="37376384"/>
        <c:crosses val="autoZero"/>
        <c:crossBetween val="between"/>
      </c:valAx>
      <c:spPr>
        <a:gradFill rotWithShape="0">
          <a:gsLst>
            <a:gs pos="0">
              <a:srgbClr val="993300"/>
            </a:gs>
            <a:gs pos="100000">
              <a:srgbClr val="FF8080"/>
            </a:gs>
          </a:gsLst>
          <a:lin ang="5400000" scaled="1"/>
        </a:gradFill>
        <a:ln w="12700">
          <a:solidFill>
            <a:srgbClr val="808080"/>
          </a:solidFill>
          <a:prstDash val="solid"/>
        </a:ln>
      </c:spPr>
    </c:plotArea>
    <c:legend>
      <c:legendPos val="r"/>
      <c:layout>
        <c:manualLayout>
          <c:xMode val="edge"/>
          <c:yMode val="edge"/>
          <c:x val="0.6561886051080551"/>
          <c:y val="0.21739163998362096"/>
          <c:w val="0.16306483300589392"/>
          <c:h val="7.4168797953964166E-2"/>
        </c:manualLayout>
      </c:layout>
      <c:overlay val="0"/>
      <c:spPr>
        <a:solidFill>
          <a:srgbClr val="FFFFFF"/>
        </a:solidFill>
        <a:ln w="3175">
          <a:solidFill>
            <a:srgbClr val="000000"/>
          </a:solidFill>
          <a:prstDash val="solid"/>
        </a:ln>
      </c:spPr>
    </c:legend>
    <c:plotVisOnly val="1"/>
    <c:dispBlanksAs val="gap"/>
    <c:showDLblsOverMax val="0"/>
  </c:chart>
  <c:spPr>
    <a:solidFill>
      <a:schemeClr val="lt1"/>
    </a:solidFill>
    <a:ln w="25400" cap="flat" cmpd="sng" algn="ctr">
      <a:solidFill>
        <a:schemeClr val="accent1"/>
      </a:solidFill>
      <a:prstDash val="solid"/>
    </a:ln>
    <a:effectLst/>
  </c:spPr>
  <c:txPr>
    <a:bodyPr/>
    <a:lstStyle/>
    <a:p>
      <a:pPr>
        <a:defRPr sz="1400">
          <a:solidFill>
            <a:schemeClr val="dk1"/>
          </a:solidFill>
          <a:latin typeface="+mn-lt"/>
          <a:ea typeface="+mn-ea"/>
          <a:cs typeface="+mn-cs"/>
        </a:defRPr>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2CC00AD-DF10-4274-B1D2-D8A13204AE53}" type="datetimeFigureOut">
              <a:rPr lang="en-GB" smtClean="0"/>
              <a:t>16/05/2018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E02E7B5-AE4D-44B8-A409-3082DB2D44DF}" type="slidenum">
              <a:rPr lang="en-GB" smtClean="0"/>
              <a:t>‹#›</a:t>
            </a:fld>
            <a:endParaRPr lang="en-GB"/>
          </a:p>
        </p:txBody>
      </p:sp>
    </p:spTree>
    <p:extLst>
      <p:ext uri="{BB962C8B-B14F-4D97-AF65-F5344CB8AC3E}">
        <p14:creationId xmlns:p14="http://schemas.microsoft.com/office/powerpoint/2010/main" val="12342799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cdc.gov/publichealth101/epidemiology.html"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 will ask volunteers who has been to outbreak investigation</a:t>
            </a:r>
            <a:r>
              <a:rPr lang="en-GB" baseline="0" dirty="0"/>
              <a:t> as </a:t>
            </a:r>
            <a:r>
              <a:rPr lang="en-GB" baseline="0" dirty="0" err="1"/>
              <a:t>comms</a:t>
            </a:r>
            <a:r>
              <a:rPr lang="en-GB" baseline="0" dirty="0"/>
              <a:t> person</a:t>
            </a:r>
            <a:endParaRPr lang="en-GB" dirty="0"/>
          </a:p>
        </p:txBody>
      </p:sp>
      <p:sp>
        <p:nvSpPr>
          <p:cNvPr id="4" name="Slide Number Placeholder 3"/>
          <p:cNvSpPr>
            <a:spLocks noGrp="1"/>
          </p:cNvSpPr>
          <p:nvPr>
            <p:ph type="sldNum" sz="quarter" idx="10"/>
          </p:nvPr>
        </p:nvSpPr>
        <p:spPr/>
        <p:txBody>
          <a:bodyPr/>
          <a:lstStyle/>
          <a:p>
            <a:fld id="{BE02E7B5-AE4D-44B8-A409-3082DB2D44DF}" type="slidenum">
              <a:rPr lang="en-GB" smtClean="0"/>
              <a:t>7</a:t>
            </a:fld>
            <a:endParaRPr lang="en-GB"/>
          </a:p>
        </p:txBody>
      </p:sp>
    </p:spTree>
    <p:extLst>
      <p:ext uri="{BB962C8B-B14F-4D97-AF65-F5344CB8AC3E}">
        <p14:creationId xmlns:p14="http://schemas.microsoft.com/office/powerpoint/2010/main" val="34668763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9A96BA57-82F4-465F-9609-43A09E10613C}" type="slidenum">
              <a:rPr lang="en-US" smtClean="0"/>
              <a:pPr eaLnBrk="1" hangingPunct="1"/>
              <a:t>8</a:t>
            </a:fld>
            <a:endParaRPr lang="en-US"/>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p:spPr>
        <p:txBody>
          <a:bodyPr/>
          <a:lstStyle/>
          <a:p>
            <a:pPr eaLnBrk="1" hangingPunct="1"/>
            <a:r>
              <a:rPr lang="en-GB"/>
              <a:t>Slide </a:t>
            </a:r>
            <a:fld id="{90CB9BE9-A54D-48D9-8DEA-64A0C6312AF0}" type="slidenum">
              <a:rPr lang="en-GB" smtClean="0"/>
              <a:pPr eaLnBrk="1" hangingPunct="1"/>
              <a:t>8</a:t>
            </a:fld>
            <a:r>
              <a:rPr lang="en-GB"/>
              <a:t>	</a:t>
            </a:r>
            <a:r>
              <a:rPr lang="en-GB" b="1"/>
              <a:t>The legend</a:t>
            </a:r>
            <a:endParaRPr lang="en-GB"/>
          </a:p>
          <a:p>
            <a:pPr eaLnBrk="1" hangingPunct="1"/>
            <a:endParaRPr lang="en-GB"/>
          </a:p>
          <a:p>
            <a:pPr eaLnBrk="1" hangingPunct="1"/>
            <a:r>
              <a:rPr lang="en-US"/>
              <a:t>The sum of each column and each row is seen outside the two-by-two table, whereby:</a:t>
            </a:r>
          </a:p>
          <a:p>
            <a:pPr eaLnBrk="1" hangingPunct="1"/>
            <a:r>
              <a:rPr lang="en-US"/>
              <a:t>a + b = total number who were exposed</a:t>
            </a:r>
          </a:p>
          <a:p>
            <a:pPr eaLnBrk="1" hangingPunct="1"/>
            <a:r>
              <a:rPr lang="en-US"/>
              <a:t>c + d = total number who were not exposed</a:t>
            </a:r>
          </a:p>
          <a:p>
            <a:pPr eaLnBrk="1" hangingPunct="1"/>
            <a:r>
              <a:rPr lang="en-US"/>
              <a:t>a + c = total number of cases/ill</a:t>
            </a:r>
          </a:p>
          <a:p>
            <a:pPr eaLnBrk="1" hangingPunct="1"/>
            <a:r>
              <a:rPr lang="en-US"/>
              <a:t>b + d = total number of not ill</a:t>
            </a:r>
          </a:p>
          <a:p>
            <a:pPr eaLnBrk="1" hangingPunct="1"/>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6312AAB8-5F4A-440D-A4EF-8E3999C0640F}" type="slidenum">
              <a:rPr lang="en-US" smtClean="0"/>
              <a:pPr eaLnBrk="1" hangingPunct="1"/>
              <a:t>9</a:t>
            </a:fld>
            <a:endParaRPr lang="en-US"/>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p:spPr>
        <p:txBody>
          <a:bodyPr/>
          <a:lstStyle/>
          <a:p>
            <a:pPr eaLnBrk="1" hangingPunct="1"/>
            <a:r>
              <a:rPr lang="en-GB" dirty="0"/>
              <a:t>Slide </a:t>
            </a:r>
            <a:fld id="{1712E4B9-8357-49BD-AE48-9C3C9CE6AEB4}" type="slidenum">
              <a:rPr lang="en-GB" smtClean="0"/>
              <a:pPr eaLnBrk="1" hangingPunct="1"/>
              <a:t>9</a:t>
            </a:fld>
            <a:r>
              <a:rPr lang="en-GB" dirty="0"/>
              <a:t>	</a:t>
            </a:r>
            <a:r>
              <a:rPr lang="en-GB" b="1" dirty="0"/>
              <a:t>Attack rate defined</a:t>
            </a:r>
            <a:endParaRPr lang="en-GB" dirty="0"/>
          </a:p>
          <a:p>
            <a:pPr eaLnBrk="1" hangingPunct="1"/>
            <a:endParaRPr lang="en-US" dirty="0"/>
          </a:p>
          <a:p>
            <a:pPr eaLnBrk="1" hangingPunct="1"/>
            <a:r>
              <a:rPr lang="en-US" dirty="0"/>
              <a:t>Attack rate is a type of incidence rate which expresses the occurrence of a disease among a particular population at risk observed for a limited period of time, often due to a very specific exposure (</a:t>
            </a:r>
            <a:r>
              <a:rPr lang="en-US" dirty="0" err="1"/>
              <a:t>Hennekens</a:t>
            </a:r>
            <a:r>
              <a:rPr lang="en-US" dirty="0"/>
              <a:t>, C., et al, Epidemiology in Medicine). Attack rate is often used in outbreaks/ epidemics and in limited population.</a:t>
            </a:r>
          </a:p>
          <a:p>
            <a:pPr eaLnBrk="1" hangingPunct="1"/>
            <a:endParaRPr lang="en-US" dirty="0"/>
          </a:p>
          <a:p>
            <a:pPr eaLnBrk="1" hangingPunct="1"/>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6312AAB8-5F4A-440D-A4EF-8E3999C0640F}" type="slidenum">
              <a:rPr lang="en-US" smtClean="0"/>
              <a:pPr eaLnBrk="1" hangingPunct="1"/>
              <a:t>10</a:t>
            </a:fld>
            <a:endParaRPr lang="en-US"/>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p:spPr>
        <p:txBody>
          <a:bodyPr/>
          <a:lstStyle/>
          <a:p>
            <a:pPr eaLnBrk="1" hangingPunct="1"/>
            <a:r>
              <a:rPr lang="en-GB" dirty="0"/>
              <a:t>Slide </a:t>
            </a:r>
            <a:fld id="{1712E4B9-8357-49BD-AE48-9C3C9CE6AEB4}" type="slidenum">
              <a:rPr lang="en-GB" smtClean="0"/>
              <a:pPr eaLnBrk="1" hangingPunct="1"/>
              <a:t>10</a:t>
            </a:fld>
            <a:r>
              <a:rPr lang="en-GB" dirty="0"/>
              <a:t>	</a:t>
            </a:r>
            <a:r>
              <a:rPr lang="en-GB" b="1" dirty="0"/>
              <a:t>Relative Risk</a:t>
            </a:r>
            <a:endParaRPr lang="en-GB" dirty="0"/>
          </a:p>
          <a:p>
            <a:pPr eaLnBrk="1" hangingPunct="1"/>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Relative risk in this exercise is equated</a:t>
            </a:r>
            <a:r>
              <a:rPr lang="en-US" baseline="0" dirty="0"/>
              <a:t> to those who </a:t>
            </a:r>
            <a:r>
              <a:rPr lang="en-US" sz="1200" dirty="0">
                <a:latin typeface="Arial Rounded MT Bold" pitchFamily="34" charset="0"/>
              </a:rPr>
              <a:t>ate and got sick over those</a:t>
            </a:r>
            <a:r>
              <a:rPr lang="en-US" sz="1200" baseline="0" dirty="0">
                <a:latin typeface="Arial Rounded MT Bold" pitchFamily="34" charset="0"/>
              </a:rPr>
              <a:t> </a:t>
            </a:r>
            <a:r>
              <a:rPr lang="en-US" sz="1200" dirty="0">
                <a:latin typeface="Arial Rounded MT Bold" pitchFamily="34" charset="0"/>
              </a:rPr>
              <a:t>who did not eat but get sick</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Arial Rounded MT Bold" pitchFamily="34" charset="0"/>
            </a:endParaRPr>
          </a:p>
          <a:p>
            <a:pPr eaLnBrk="1" hangingPunct="1"/>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r>
              <a:rPr lang="en-US" dirty="0"/>
              <a:t>References: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1- CDC Field Epidemiology Training Program- Frontline training slides, December 2015 &amp; February 2016</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2- </a:t>
            </a:r>
            <a:r>
              <a:rPr lang="en-US" sz="1200" b="0" i="0" kern="1200" dirty="0">
                <a:solidFill>
                  <a:schemeClr val="tx1"/>
                </a:solidFill>
                <a:effectLst/>
                <a:latin typeface="Arial" charset="0"/>
                <a:ea typeface="+mn-ea"/>
                <a:cs typeface="+mn-cs"/>
              </a:rPr>
              <a:t>Centers for Disease Control and Prevention (CDC). Introduction to Public Health. In: Public Health 101 Series. Atlanta, GA: U.S. Department of Health and Human Services, CDC; 2014. Available at: </a:t>
            </a:r>
            <a:r>
              <a:rPr lang="en-US" sz="1200" b="0" i="0" u="sng" kern="1200" dirty="0">
                <a:solidFill>
                  <a:schemeClr val="tx1"/>
                </a:solidFill>
                <a:effectLst/>
                <a:latin typeface="Arial" charset="0"/>
                <a:ea typeface="+mn-ea"/>
                <a:cs typeface="+mn-cs"/>
                <a:hlinkClick r:id="rId3"/>
              </a:rPr>
              <a:t>https://www.cdc.gov/publichealth101/epidemiology.html</a:t>
            </a:r>
            <a:r>
              <a:rPr lang="en-US" sz="1200" b="0" i="0" kern="1200" dirty="0">
                <a:solidFill>
                  <a:schemeClr val="tx1"/>
                </a:solidFill>
                <a:effectLst/>
                <a:latin typeface="Arial" charset="0"/>
                <a:ea typeface="+mn-ea"/>
                <a:cs typeface="+mn-cs"/>
              </a:rPr>
              <a:t>.</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0" i="0" kern="1200" dirty="0">
                <a:solidFill>
                  <a:schemeClr val="tx1"/>
                </a:solidFill>
                <a:effectLst/>
                <a:latin typeface="Arial" charset="0"/>
                <a:ea typeface="+mn-ea"/>
                <a:cs typeface="+mn-cs"/>
              </a:rPr>
              <a:t>3- https://</a:t>
            </a:r>
            <a:r>
              <a:rPr lang="en-US" sz="1200" b="0" i="0" kern="1200" dirty="0" err="1">
                <a:solidFill>
                  <a:schemeClr val="tx1"/>
                </a:solidFill>
                <a:effectLst/>
                <a:latin typeface="Arial" charset="0"/>
                <a:ea typeface="+mn-ea"/>
                <a:cs typeface="+mn-cs"/>
              </a:rPr>
              <a:t>www.cdc.gov</a:t>
            </a:r>
            <a:r>
              <a:rPr lang="en-US" sz="1200" b="0" i="0" kern="1200" dirty="0">
                <a:solidFill>
                  <a:schemeClr val="tx1"/>
                </a:solidFill>
                <a:effectLst/>
                <a:latin typeface="Arial" charset="0"/>
                <a:ea typeface="+mn-ea"/>
                <a:cs typeface="+mn-cs"/>
              </a:rPr>
              <a:t>/training/</a:t>
            </a:r>
            <a:r>
              <a:rPr lang="en-US" sz="1200" b="0" i="0" kern="1200" dirty="0" err="1">
                <a:solidFill>
                  <a:schemeClr val="tx1"/>
                </a:solidFill>
                <a:effectLst/>
                <a:latin typeface="Arial" charset="0"/>
                <a:ea typeface="+mn-ea"/>
                <a:cs typeface="+mn-cs"/>
              </a:rPr>
              <a:t>quicklearns</a:t>
            </a:r>
            <a:r>
              <a:rPr lang="en-US" sz="1200" b="0" i="0" kern="1200" dirty="0">
                <a:solidFill>
                  <a:schemeClr val="tx1"/>
                </a:solidFill>
                <a:effectLst/>
                <a:latin typeface="Arial" charset="0"/>
                <a:ea typeface="+mn-ea"/>
                <a:cs typeface="+mn-cs"/>
              </a:rPr>
              <a:t>/</a:t>
            </a:r>
            <a:r>
              <a:rPr lang="en-US" sz="1200" b="0" i="0" kern="1200" dirty="0" err="1">
                <a:solidFill>
                  <a:schemeClr val="tx1"/>
                </a:solidFill>
                <a:effectLst/>
                <a:latin typeface="Arial" charset="0"/>
                <a:ea typeface="+mn-ea"/>
                <a:cs typeface="+mn-cs"/>
              </a:rPr>
              <a:t>createepi</a:t>
            </a:r>
            <a:r>
              <a:rPr lang="en-US" sz="1200" b="0" i="0" kern="1200" dirty="0">
                <a:solidFill>
                  <a:schemeClr val="tx1"/>
                </a:solidFill>
                <a:effectLst/>
                <a:latin typeface="Arial" charset="0"/>
                <a:ea typeface="+mn-ea"/>
                <a:cs typeface="+mn-cs"/>
              </a:rPr>
              <a: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0" i="0" kern="1200" dirty="0">
              <a:solidFill>
                <a:schemeClr val="tx1"/>
              </a:solidFill>
              <a:effectLst/>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dirty="0"/>
          </a:p>
          <a:p>
            <a:endParaRPr lang="en-US"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17</a:t>
            </a:fld>
            <a:endParaRPr lang="en-US" altLang="en-US"/>
          </a:p>
        </p:txBody>
      </p:sp>
    </p:spTree>
    <p:extLst>
      <p:ext uri="{BB962C8B-B14F-4D97-AF65-F5344CB8AC3E}">
        <p14:creationId xmlns:p14="http://schemas.microsoft.com/office/powerpoint/2010/main" val="16406382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EEA3DBC3-0B75-45EA-B6B4-6638AB05E2B2}" type="datetimeFigureOut">
              <a:rPr lang="en-GB" smtClean="0"/>
              <a:t>16/05/2018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108B400-4E0F-42FB-8641-CABE36E2653B}" type="slidenum">
              <a:rPr lang="en-GB" smtClean="0"/>
              <a:t>‹#›</a:t>
            </a:fld>
            <a:endParaRPr lang="en-GB"/>
          </a:p>
        </p:txBody>
      </p:sp>
    </p:spTree>
    <p:extLst>
      <p:ext uri="{BB962C8B-B14F-4D97-AF65-F5344CB8AC3E}">
        <p14:creationId xmlns:p14="http://schemas.microsoft.com/office/powerpoint/2010/main" val="35075069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EA3DBC3-0B75-45EA-B6B4-6638AB05E2B2}" type="datetimeFigureOut">
              <a:rPr lang="en-GB" smtClean="0"/>
              <a:t>16/05/2018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108B400-4E0F-42FB-8641-CABE36E2653B}" type="slidenum">
              <a:rPr lang="en-GB" smtClean="0"/>
              <a:t>‹#›</a:t>
            </a:fld>
            <a:endParaRPr lang="en-GB"/>
          </a:p>
        </p:txBody>
      </p:sp>
    </p:spTree>
    <p:extLst>
      <p:ext uri="{BB962C8B-B14F-4D97-AF65-F5344CB8AC3E}">
        <p14:creationId xmlns:p14="http://schemas.microsoft.com/office/powerpoint/2010/main" val="42298202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EA3DBC3-0B75-45EA-B6B4-6638AB05E2B2}" type="datetimeFigureOut">
              <a:rPr lang="en-GB" smtClean="0"/>
              <a:t>16/05/2018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108B400-4E0F-42FB-8641-CABE36E2653B}" type="slidenum">
              <a:rPr lang="en-GB" smtClean="0"/>
              <a:t>‹#›</a:t>
            </a:fld>
            <a:endParaRPr lang="en-GB"/>
          </a:p>
        </p:txBody>
      </p:sp>
    </p:spTree>
    <p:extLst>
      <p:ext uri="{BB962C8B-B14F-4D97-AF65-F5344CB8AC3E}">
        <p14:creationId xmlns:p14="http://schemas.microsoft.com/office/powerpoint/2010/main" val="21914643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grpSp>
        <p:nvGrpSpPr>
          <p:cNvPr id="5" name="Group 147"/>
          <p:cNvGrpSpPr>
            <a:grpSpLocks noChangeAspect="1"/>
          </p:cNvGrpSpPr>
          <p:nvPr userDrawn="1"/>
        </p:nvGrpSpPr>
        <p:grpSpPr bwMode="auto">
          <a:xfrm>
            <a:off x="133350" y="6173788"/>
            <a:ext cx="1619250" cy="608012"/>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209800" y="6176850"/>
            <a:ext cx="4267200" cy="304800"/>
          </a:xfrm>
        </p:spPr>
        <p:txBody>
          <a:bodyPr/>
          <a:lstStyle>
            <a:lvl1pPr marL="0" indent="0" algn="ctr">
              <a:buNone/>
              <a:defRPr sz="3200">
                <a:solidFill>
                  <a:schemeClr val="bg1"/>
                </a:solidFill>
                <a:latin typeface="Calibri"/>
                <a:cs typeface="Calibri"/>
                <a:sym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fr-FR" dirty="0"/>
              <a:t>Rapid Response Teams Training</a:t>
            </a:r>
          </a:p>
        </p:txBody>
      </p:sp>
      <p:sp>
        <p:nvSpPr>
          <p:cNvPr id="8" name="Slide Number Placeholder 5"/>
          <p:cNvSpPr>
            <a:spLocks noGrp="1"/>
          </p:cNvSpPr>
          <p:nvPr>
            <p:ph type="sldNum" sz="quarter" idx="10"/>
          </p:nvPr>
        </p:nvSpPr>
        <p:spPr/>
        <p:txBody>
          <a:bodyPr/>
          <a:lstStyle>
            <a:lvl1pPr>
              <a:defRPr/>
            </a:lvl1pPr>
          </a:lstStyle>
          <a:p>
            <a:fld id="{641DA84D-6B13-4DF3-B65B-F09B8BB8C7B4}" type="slidenum">
              <a:rPr lang="en-US"/>
              <a:pPr/>
              <a:t>‹#›</a:t>
            </a:fld>
            <a:endParaRPr lang="en-US"/>
          </a:p>
        </p:txBody>
      </p:sp>
    </p:spTree>
    <p:extLst>
      <p:ext uri="{BB962C8B-B14F-4D97-AF65-F5344CB8AC3E}">
        <p14:creationId xmlns:p14="http://schemas.microsoft.com/office/powerpoint/2010/main" val="37936490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smtClean="0"/>
            </a:lvl1pPr>
          </a:lstStyle>
          <a:p>
            <a:endParaRPr lang="en-US"/>
          </a:p>
        </p:txBody>
      </p:sp>
      <p:sp>
        <p:nvSpPr>
          <p:cNvPr id="4" name="Slide Number Placeholder 3"/>
          <p:cNvSpPr>
            <a:spLocks noGrp="1"/>
          </p:cNvSpPr>
          <p:nvPr>
            <p:ph type="sldNum" sz="quarter" idx="11"/>
          </p:nvPr>
        </p:nvSpPr>
        <p:spPr>
          <a:xfrm>
            <a:off x="8458200" y="6481763"/>
            <a:ext cx="609600" cy="365125"/>
          </a:xfrm>
        </p:spPr>
        <p:txBody>
          <a:bodyPr/>
          <a:lstStyle>
            <a:lvl1pPr>
              <a:defRPr/>
            </a:lvl1pPr>
          </a:lstStyle>
          <a:p>
            <a:fld id="{D6A613BE-47C0-4900-BDD3-FBF4F0FA4651}" type="slidenum">
              <a:rPr lang="en-US"/>
              <a:pPr/>
              <a:t>‹#›</a:t>
            </a:fld>
            <a:endParaRPr lang="en-US"/>
          </a:p>
        </p:txBody>
      </p:sp>
    </p:spTree>
    <p:extLst>
      <p:ext uri="{BB962C8B-B14F-4D97-AF65-F5344CB8AC3E}">
        <p14:creationId xmlns:p14="http://schemas.microsoft.com/office/powerpoint/2010/main" val="23448663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a:xfrm>
            <a:off x="8382000" y="6481763"/>
            <a:ext cx="609600" cy="365125"/>
          </a:xfrm>
        </p:spPr>
        <p:txBody>
          <a:bodyPr/>
          <a:lstStyle>
            <a:lvl1pPr>
              <a:defRPr/>
            </a:lvl1pPr>
          </a:lstStyle>
          <a:p>
            <a:fld id="{A710C3AC-2753-431F-B300-29CC644D809A}" type="slidenum">
              <a:rPr lang="en-US"/>
              <a:pPr/>
              <a:t>‹#›</a:t>
            </a:fld>
            <a:endParaRPr lang="en-US"/>
          </a:p>
        </p:txBody>
      </p:sp>
    </p:spTree>
    <p:extLst>
      <p:ext uri="{BB962C8B-B14F-4D97-AF65-F5344CB8AC3E}">
        <p14:creationId xmlns:p14="http://schemas.microsoft.com/office/powerpoint/2010/main" val="27934125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2189212E-7EEF-474E-BAD5-E690FB6C06C3}" type="slidenum">
              <a:rPr lang="en-US"/>
              <a:pPr/>
              <a:t>‹#›</a:t>
            </a:fld>
            <a:endParaRPr lang="en-US"/>
          </a:p>
        </p:txBody>
      </p:sp>
    </p:spTree>
    <p:extLst>
      <p:ext uri="{BB962C8B-B14F-4D97-AF65-F5344CB8AC3E}">
        <p14:creationId xmlns:p14="http://schemas.microsoft.com/office/powerpoint/2010/main" val="33564862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US"/>
              <a:t>Rapid Response Teams Training</a:t>
            </a:r>
          </a:p>
        </p:txBody>
      </p:sp>
      <p:sp>
        <p:nvSpPr>
          <p:cNvPr id="4" name="Slide Number Placeholder 5"/>
          <p:cNvSpPr>
            <a:spLocks noGrp="1"/>
          </p:cNvSpPr>
          <p:nvPr>
            <p:ph type="sldNum" sz="quarter" idx="11"/>
          </p:nvPr>
        </p:nvSpPr>
        <p:spPr/>
        <p:txBody>
          <a:bodyPr/>
          <a:lstStyle>
            <a:lvl1pPr>
              <a:defRPr/>
            </a:lvl1pPr>
          </a:lstStyle>
          <a:p>
            <a:fld id="{F3DD2E3D-E5A4-4523-9208-FA5290DDA112}" type="slidenum">
              <a:rPr lang="en-US"/>
              <a:pPr/>
              <a:t>‹#›</a:t>
            </a:fld>
            <a:endParaRPr lang="en-US"/>
          </a:p>
        </p:txBody>
      </p:sp>
    </p:spTree>
    <p:extLst>
      <p:ext uri="{BB962C8B-B14F-4D97-AF65-F5344CB8AC3E}">
        <p14:creationId xmlns:p14="http://schemas.microsoft.com/office/powerpoint/2010/main" val="1266931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a:p>
        </p:txBody>
      </p:sp>
    </p:spTree>
    <p:extLst>
      <p:ext uri="{BB962C8B-B14F-4D97-AF65-F5344CB8AC3E}">
        <p14:creationId xmlns:p14="http://schemas.microsoft.com/office/powerpoint/2010/main" val="35579426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endParaRPr lang="en-US"/>
          </a:p>
        </p:txBody>
      </p:sp>
      <p:sp>
        <p:nvSpPr>
          <p:cNvPr id="4" name="Slide Number Placeholder 5"/>
          <p:cNvSpPr>
            <a:spLocks noGrp="1"/>
          </p:cNvSpPr>
          <p:nvPr>
            <p:ph type="sldNum" sz="quarter" idx="11"/>
          </p:nvPr>
        </p:nvSpPr>
        <p:spPr/>
        <p:txBody>
          <a:bodyPr/>
          <a:lstStyle>
            <a:lvl1pPr>
              <a:defRPr/>
            </a:lvl1pPr>
          </a:lstStyle>
          <a:p>
            <a:fld id="{3E9BC9DD-E369-4672-B478-B546514F658F}" type="slidenum">
              <a:rPr lang="en-US"/>
              <a:pPr/>
              <a:t>‹#›</a:t>
            </a:fld>
            <a:endParaRPr lang="en-US"/>
          </a:p>
        </p:txBody>
      </p:sp>
    </p:spTree>
    <p:extLst>
      <p:ext uri="{BB962C8B-B14F-4D97-AF65-F5344CB8AC3E}">
        <p14:creationId xmlns:p14="http://schemas.microsoft.com/office/powerpoint/2010/main" val="28520740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mtClean="0"/>
            </a:lvl1pPr>
          </a:lstStyle>
          <a:p>
            <a:endParaRPr lang="en-US"/>
          </a:p>
        </p:txBody>
      </p:sp>
      <p:sp>
        <p:nvSpPr>
          <p:cNvPr id="3" name="Slide Number Placeholder 5"/>
          <p:cNvSpPr>
            <a:spLocks noGrp="1"/>
          </p:cNvSpPr>
          <p:nvPr>
            <p:ph type="sldNum" sz="quarter" idx="11"/>
          </p:nvPr>
        </p:nvSpPr>
        <p:spPr/>
        <p:txBody>
          <a:bodyPr/>
          <a:lstStyle>
            <a:lvl1pPr>
              <a:defRPr/>
            </a:lvl1pPr>
          </a:lstStyle>
          <a:p>
            <a:fld id="{E1718731-5FE6-492D-BD72-52B453B01C98}" type="slidenum">
              <a:rPr lang="en-US"/>
              <a:pPr/>
              <a:t>‹#›</a:t>
            </a:fld>
            <a:endParaRPr lang="en-US"/>
          </a:p>
        </p:txBody>
      </p:sp>
    </p:spTree>
    <p:extLst>
      <p:ext uri="{BB962C8B-B14F-4D97-AF65-F5344CB8AC3E}">
        <p14:creationId xmlns:p14="http://schemas.microsoft.com/office/powerpoint/2010/main" val="37500968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EA3DBC3-0B75-45EA-B6B4-6638AB05E2B2}" type="datetimeFigureOut">
              <a:rPr lang="en-GB" smtClean="0"/>
              <a:t>16/05/2018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108B400-4E0F-42FB-8641-CABE36E2653B}" type="slidenum">
              <a:rPr lang="en-GB" smtClean="0"/>
              <a:t>‹#›</a:t>
            </a:fld>
            <a:endParaRPr lang="en-GB"/>
          </a:p>
        </p:txBody>
      </p:sp>
    </p:spTree>
    <p:extLst>
      <p:ext uri="{BB962C8B-B14F-4D97-AF65-F5344CB8AC3E}">
        <p14:creationId xmlns:p14="http://schemas.microsoft.com/office/powerpoint/2010/main" val="132690866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165ABD8E-E64D-4F34-8682-135332093944}" type="slidenum">
              <a:rPr lang="en-US"/>
              <a:pPr/>
              <a:t>‹#›</a:t>
            </a:fld>
            <a:endParaRPr lang="en-US"/>
          </a:p>
        </p:txBody>
      </p:sp>
    </p:spTree>
    <p:extLst>
      <p:ext uri="{BB962C8B-B14F-4D97-AF65-F5344CB8AC3E}">
        <p14:creationId xmlns:p14="http://schemas.microsoft.com/office/powerpoint/2010/main" val="18311355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74A7E39D-06B1-4D79-9212-016EF0155380}" type="slidenum">
              <a:rPr lang="en-US"/>
              <a:pPr/>
              <a:t>‹#›</a:t>
            </a:fld>
            <a:endParaRPr lang="en-US"/>
          </a:p>
        </p:txBody>
      </p:sp>
    </p:spTree>
    <p:extLst>
      <p:ext uri="{BB962C8B-B14F-4D97-AF65-F5344CB8AC3E}">
        <p14:creationId xmlns:p14="http://schemas.microsoft.com/office/powerpoint/2010/main" val="10438651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E222C279-9B2E-4222-BA3D-98325B57B10E}" type="slidenum">
              <a:rPr lang="en-US"/>
              <a:pPr/>
              <a:t>‹#›</a:t>
            </a:fld>
            <a:endParaRPr lang="en-US"/>
          </a:p>
        </p:txBody>
      </p:sp>
    </p:spTree>
    <p:extLst>
      <p:ext uri="{BB962C8B-B14F-4D97-AF65-F5344CB8AC3E}">
        <p14:creationId xmlns:p14="http://schemas.microsoft.com/office/powerpoint/2010/main" val="369451210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B29A1650-9120-4C96-BED5-F20E40E936B3}" type="slidenum">
              <a:rPr lang="en-US"/>
              <a:pPr/>
              <a:t>‹#›</a:t>
            </a:fld>
            <a:endParaRPr lang="en-US"/>
          </a:p>
        </p:txBody>
      </p:sp>
    </p:spTree>
    <p:extLst>
      <p:ext uri="{BB962C8B-B14F-4D97-AF65-F5344CB8AC3E}">
        <p14:creationId xmlns:p14="http://schemas.microsoft.com/office/powerpoint/2010/main" val="28137547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EA3DBC3-0B75-45EA-B6B4-6638AB05E2B2}" type="datetimeFigureOut">
              <a:rPr lang="en-GB" smtClean="0"/>
              <a:t>16/05/2018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108B400-4E0F-42FB-8641-CABE36E2653B}" type="slidenum">
              <a:rPr lang="en-GB" smtClean="0"/>
              <a:t>‹#›</a:t>
            </a:fld>
            <a:endParaRPr lang="en-GB"/>
          </a:p>
        </p:txBody>
      </p:sp>
    </p:spTree>
    <p:extLst>
      <p:ext uri="{BB962C8B-B14F-4D97-AF65-F5344CB8AC3E}">
        <p14:creationId xmlns:p14="http://schemas.microsoft.com/office/powerpoint/2010/main" val="13313091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EEA3DBC3-0B75-45EA-B6B4-6638AB05E2B2}" type="datetimeFigureOut">
              <a:rPr lang="en-GB" smtClean="0"/>
              <a:t>16/05/2018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108B400-4E0F-42FB-8641-CABE36E2653B}" type="slidenum">
              <a:rPr lang="en-GB" smtClean="0"/>
              <a:t>‹#›</a:t>
            </a:fld>
            <a:endParaRPr lang="en-GB"/>
          </a:p>
        </p:txBody>
      </p:sp>
    </p:spTree>
    <p:extLst>
      <p:ext uri="{BB962C8B-B14F-4D97-AF65-F5344CB8AC3E}">
        <p14:creationId xmlns:p14="http://schemas.microsoft.com/office/powerpoint/2010/main" val="26084416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EEA3DBC3-0B75-45EA-B6B4-6638AB05E2B2}" type="datetimeFigureOut">
              <a:rPr lang="en-GB" smtClean="0"/>
              <a:t>16/05/2018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108B400-4E0F-42FB-8641-CABE36E2653B}" type="slidenum">
              <a:rPr lang="en-GB" smtClean="0"/>
              <a:t>‹#›</a:t>
            </a:fld>
            <a:endParaRPr lang="en-GB"/>
          </a:p>
        </p:txBody>
      </p:sp>
    </p:spTree>
    <p:extLst>
      <p:ext uri="{BB962C8B-B14F-4D97-AF65-F5344CB8AC3E}">
        <p14:creationId xmlns:p14="http://schemas.microsoft.com/office/powerpoint/2010/main" val="14739309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EEA3DBC3-0B75-45EA-B6B4-6638AB05E2B2}" type="datetimeFigureOut">
              <a:rPr lang="en-GB" smtClean="0"/>
              <a:t>16/05/2018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108B400-4E0F-42FB-8641-CABE36E2653B}" type="slidenum">
              <a:rPr lang="en-GB" smtClean="0"/>
              <a:t>‹#›</a:t>
            </a:fld>
            <a:endParaRPr lang="en-GB"/>
          </a:p>
        </p:txBody>
      </p:sp>
    </p:spTree>
    <p:extLst>
      <p:ext uri="{BB962C8B-B14F-4D97-AF65-F5344CB8AC3E}">
        <p14:creationId xmlns:p14="http://schemas.microsoft.com/office/powerpoint/2010/main" val="8856211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A3DBC3-0B75-45EA-B6B4-6638AB05E2B2}" type="datetimeFigureOut">
              <a:rPr lang="en-GB" smtClean="0"/>
              <a:t>16/05/2018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108B400-4E0F-42FB-8641-CABE36E2653B}" type="slidenum">
              <a:rPr lang="en-GB" smtClean="0"/>
              <a:t>‹#›</a:t>
            </a:fld>
            <a:endParaRPr lang="en-GB"/>
          </a:p>
        </p:txBody>
      </p:sp>
    </p:spTree>
    <p:extLst>
      <p:ext uri="{BB962C8B-B14F-4D97-AF65-F5344CB8AC3E}">
        <p14:creationId xmlns:p14="http://schemas.microsoft.com/office/powerpoint/2010/main" val="40988094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EA3DBC3-0B75-45EA-B6B4-6638AB05E2B2}" type="datetimeFigureOut">
              <a:rPr lang="en-GB" smtClean="0"/>
              <a:t>16/05/2018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108B400-4E0F-42FB-8641-CABE36E2653B}" type="slidenum">
              <a:rPr lang="en-GB" smtClean="0"/>
              <a:t>‹#›</a:t>
            </a:fld>
            <a:endParaRPr lang="en-GB"/>
          </a:p>
        </p:txBody>
      </p:sp>
    </p:spTree>
    <p:extLst>
      <p:ext uri="{BB962C8B-B14F-4D97-AF65-F5344CB8AC3E}">
        <p14:creationId xmlns:p14="http://schemas.microsoft.com/office/powerpoint/2010/main" val="37055769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EA3DBC3-0B75-45EA-B6B4-6638AB05E2B2}" type="datetimeFigureOut">
              <a:rPr lang="en-GB" smtClean="0"/>
              <a:t>16/05/2018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108B400-4E0F-42FB-8641-CABE36E2653B}" type="slidenum">
              <a:rPr lang="en-GB" smtClean="0"/>
              <a:t>‹#›</a:t>
            </a:fld>
            <a:endParaRPr lang="en-GB"/>
          </a:p>
        </p:txBody>
      </p:sp>
    </p:spTree>
    <p:extLst>
      <p:ext uri="{BB962C8B-B14F-4D97-AF65-F5344CB8AC3E}">
        <p14:creationId xmlns:p14="http://schemas.microsoft.com/office/powerpoint/2010/main" val="678199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A3DBC3-0B75-45EA-B6B4-6638AB05E2B2}" type="datetimeFigureOut">
              <a:rPr lang="en-GB" smtClean="0"/>
              <a:t>16/05/2018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08B400-4E0F-42FB-8641-CABE36E2653B}" type="slidenum">
              <a:rPr lang="en-GB" smtClean="0"/>
              <a:t>‹#›</a:t>
            </a:fld>
            <a:endParaRPr lang="en-GB"/>
          </a:p>
        </p:txBody>
      </p:sp>
    </p:spTree>
    <p:extLst>
      <p:ext uri="{BB962C8B-B14F-4D97-AF65-F5344CB8AC3E}">
        <p14:creationId xmlns:p14="http://schemas.microsoft.com/office/powerpoint/2010/main" val="40954640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133600" y="6356350"/>
            <a:ext cx="46482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r>
              <a:rPr lang="en-US"/>
              <a:t>Rapid Response Teams Training</a:t>
            </a:r>
          </a:p>
        </p:txBody>
      </p:sp>
      <p:sp>
        <p:nvSpPr>
          <p:cNvPr id="6" name="Slide Number Placeholder 5"/>
          <p:cNvSpPr>
            <a:spLocks noGrp="1"/>
          </p:cNvSpPr>
          <p:nvPr>
            <p:ph type="sldNum" sz="quarter" idx="4"/>
          </p:nvPr>
        </p:nvSpPr>
        <p:spPr>
          <a:xfrm>
            <a:off x="8502650" y="6481763"/>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264479D6-E1AD-4E5B-A4F8-2E59461ED891}" type="slidenum">
              <a:rPr lang="en-US"/>
              <a:pPr/>
              <a:t>‹#›</a:t>
            </a:fld>
            <a:endParaRPr lang="en-US"/>
          </a:p>
        </p:txBody>
      </p:sp>
      <p:sp>
        <p:nvSpPr>
          <p:cNvPr id="7" name="Subtitle 2"/>
          <p:cNvSpPr txBox="1">
            <a:spLocks/>
          </p:cNvSpPr>
          <p:nvPr userDrawn="1"/>
        </p:nvSpPr>
        <p:spPr>
          <a:xfrm>
            <a:off x="2209800" y="6176963"/>
            <a:ext cx="42672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a:solidFill>
                  <a:srgbClr val="FFFFFF"/>
                </a:solidFill>
                <a:ea typeface="Calibri"/>
              </a:rPr>
              <a:t>Rapid Response Teams Training</a:t>
            </a:r>
            <a:endParaRPr lang="fr-FR" sz="1400" dirty="0">
              <a:solidFill>
                <a:srgbClr val="FFFFFF"/>
              </a:solidFill>
              <a:ea typeface="Calibri"/>
            </a:endParaRP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86800" y="6481763"/>
            <a:ext cx="609600" cy="365125"/>
          </a:xfrm>
          <a:prstGeom prst="rect">
            <a:avLst/>
          </a:prstGeom>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450384FD-CC80-4B09-A768-218B646411B4}" type="slidenum">
              <a:rPr lang="en-US" sz="1600">
                <a:solidFill>
                  <a:schemeClr val="bg1"/>
                </a:solidFill>
              </a:rPr>
              <a:pPr eaLnBrk="1" hangingPunct="1"/>
              <a:t>‹#›</a:t>
            </a:fld>
            <a:endParaRPr lang="en-US" sz="16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1036" name="image1.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057400" y="6478588"/>
            <a:ext cx="20081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FR" sz="1200">
                <a:solidFill>
                  <a:schemeClr val="bg1"/>
                </a:solidFill>
                <a:latin typeface="Arial Narrow" pitchFamily="34" charset="0"/>
              </a:rPr>
              <a:t>Rapid Response Teams Training</a:t>
            </a:r>
            <a:endParaRPr lang="en-GB" sz="1200">
              <a:solidFill>
                <a:schemeClr val="bg1"/>
              </a:solidFill>
              <a:latin typeface="Arial Narrow" pitchFamily="34" charset="0"/>
            </a:endParaRPr>
          </a:p>
        </p:txBody>
      </p:sp>
    </p:spTree>
    <p:extLst>
      <p:ext uri="{BB962C8B-B14F-4D97-AF65-F5344CB8AC3E}">
        <p14:creationId xmlns:p14="http://schemas.microsoft.com/office/powerpoint/2010/main" val="20200724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hyperlink" Target="https://extranet.who.int/hslp/?q=content/terms-use" TargetMode="External"/><Relationship Id="rId2" Type="http://schemas.openxmlformats.org/officeDocument/2006/relationships/notesSlide" Target="../notesSlides/notesSlide5.xml"/><Relationship Id="rId1" Type="http://schemas.openxmlformats.org/officeDocument/2006/relationships/slideLayout" Target="../slideLayouts/slideLayout14.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2.tmp"/><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5496" y="4653136"/>
            <a:ext cx="8856984" cy="1470025"/>
          </a:xfrm>
        </p:spPr>
        <p:txBody>
          <a:bodyPr>
            <a:noAutofit/>
          </a:bodyPr>
          <a:lstStyle/>
          <a:p>
            <a:pPr algn="l"/>
            <a:r>
              <a:rPr lang="en-GB" sz="3200" b="1" dirty="0">
                <a:solidFill>
                  <a:srgbClr val="002060"/>
                </a:solidFill>
                <a:latin typeface="Arial" panose="020B0604020202020204" pitchFamily="34" charset="0"/>
                <a:cs typeface="Arial" panose="020B0604020202020204" pitchFamily="34" charset="0"/>
              </a:rPr>
              <a:t>B4.3 OBI card game: A fun way to conduct Outbreak Investigation</a:t>
            </a:r>
            <a:br>
              <a:rPr lang="en-GB" sz="3200" b="1" dirty="0">
                <a:solidFill>
                  <a:srgbClr val="002060"/>
                </a:solidFill>
                <a:latin typeface="Arial" panose="020B0604020202020204" pitchFamily="34" charset="0"/>
                <a:cs typeface="Arial" panose="020B0604020202020204" pitchFamily="34" charset="0"/>
              </a:rPr>
            </a:br>
            <a:r>
              <a:rPr lang="en-GB" sz="2000" dirty="0">
                <a:solidFill>
                  <a:srgbClr val="002060"/>
                </a:solidFill>
                <a:latin typeface="Arial" panose="020B0604020202020204" pitchFamily="34" charset="0"/>
                <a:cs typeface="Arial" panose="020B0604020202020204" pitchFamily="34" charset="0"/>
              </a:rPr>
              <a:t>Duration: 60 minutes</a:t>
            </a:r>
          </a:p>
        </p:txBody>
      </p:sp>
      <p:sp>
        <p:nvSpPr>
          <p:cNvPr id="5" name="Title 1"/>
          <p:cNvSpPr txBox="1">
            <a:spLocks/>
          </p:cNvSpPr>
          <p:nvPr/>
        </p:nvSpPr>
        <p:spPr>
          <a:xfrm>
            <a:off x="1371600" y="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US" altLang="en-US" sz="3200" b="1" dirty="0">
                <a:solidFill>
                  <a:srgbClr val="002060"/>
                </a:solidFill>
                <a:latin typeface="Arial" panose="020B0604020202020204" pitchFamily="34" charset="0"/>
                <a:cs typeface="Arial" panose="020B0604020202020204" pitchFamily="34" charset="0"/>
              </a:rPr>
              <a:t>Rapid Response Teams </a:t>
            </a:r>
            <a:br>
              <a:rPr lang="en-US" altLang="en-US" sz="3200" b="1" dirty="0">
                <a:solidFill>
                  <a:srgbClr val="002060"/>
                </a:solidFill>
                <a:latin typeface="Arial" panose="020B0604020202020204" pitchFamily="34" charset="0"/>
                <a:cs typeface="Arial" panose="020B0604020202020204" pitchFamily="34" charset="0"/>
              </a:rPr>
            </a:br>
            <a:r>
              <a:rPr lang="en-US" altLang="en-US" sz="3200" b="1" dirty="0">
                <a:solidFill>
                  <a:srgbClr val="0070C0"/>
                </a:solidFill>
                <a:latin typeface="Arial" panose="020B0604020202020204" pitchFamily="34" charset="0"/>
                <a:cs typeface="Arial" panose="020B0604020202020204" pitchFamily="34" charset="0"/>
              </a:rPr>
              <a:t>Training</a:t>
            </a:r>
          </a:p>
        </p:txBody>
      </p:sp>
      <p:sp>
        <p:nvSpPr>
          <p:cNvPr id="3" name="TextBox 2">
            <a:extLst>
              <a:ext uri="{FF2B5EF4-FFF2-40B4-BE49-F238E27FC236}">
                <a16:creationId xmlns:a16="http://schemas.microsoft.com/office/drawing/2014/main" id="{933E97C9-335E-4100-9786-5141D05F85E5}"/>
              </a:ext>
            </a:extLst>
          </p:cNvPr>
          <p:cNvSpPr txBox="1"/>
          <p:nvPr/>
        </p:nvSpPr>
        <p:spPr>
          <a:xfrm>
            <a:off x="35496" y="6381328"/>
            <a:ext cx="2232248" cy="307777"/>
          </a:xfrm>
          <a:prstGeom prst="rect">
            <a:avLst/>
          </a:prstGeom>
          <a:noFill/>
        </p:spPr>
        <p:txBody>
          <a:bodyPr wrap="square" rtlCol="0">
            <a:spAutoFit/>
          </a:bodyPr>
          <a:lstStyle/>
          <a:p>
            <a:r>
              <a:rPr lang="fr-FR" sz="1400" dirty="0" err="1">
                <a:solidFill>
                  <a:srgbClr val="002060"/>
                </a:solidFill>
              </a:rPr>
              <a:t>Updated</a:t>
            </a:r>
            <a:r>
              <a:rPr lang="fr-FR" sz="1400" dirty="0">
                <a:solidFill>
                  <a:srgbClr val="002060"/>
                </a:solidFill>
              </a:rPr>
              <a:t>: 16/05/2018</a:t>
            </a:r>
            <a:endParaRPr lang="en-US" sz="1400" dirty="0">
              <a:solidFill>
                <a:srgbClr val="002060"/>
              </a:solidFill>
            </a:endParaRPr>
          </a:p>
        </p:txBody>
      </p:sp>
    </p:spTree>
    <p:extLst>
      <p:ext uri="{BB962C8B-B14F-4D97-AF65-F5344CB8AC3E}">
        <p14:creationId xmlns:p14="http://schemas.microsoft.com/office/powerpoint/2010/main" val="18810426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274638"/>
            <a:ext cx="9144000" cy="1143000"/>
          </a:xfrm>
        </p:spPr>
        <p:txBody>
          <a:bodyPr>
            <a:noAutofit/>
          </a:bodyPr>
          <a:lstStyle/>
          <a:p>
            <a:r>
              <a:rPr lang="en-US" sz="3600" b="1" dirty="0">
                <a:solidFill>
                  <a:srgbClr val="002060"/>
                </a:solidFill>
                <a:latin typeface="Arial" panose="020B0604020202020204" pitchFamily="34" charset="0"/>
                <a:ea typeface="+mn-ea"/>
                <a:cs typeface="Arial" panose="020B0604020202020204" pitchFamily="34" charset="0"/>
              </a:rPr>
              <a:t>Reminder (3) Measure of Association Relative Risk</a:t>
            </a:r>
          </a:p>
        </p:txBody>
      </p:sp>
      <p:sp>
        <p:nvSpPr>
          <p:cNvPr id="10244" name="Line 7"/>
          <p:cNvSpPr>
            <a:spLocks noChangeShapeType="1"/>
          </p:cNvSpPr>
          <p:nvPr/>
        </p:nvSpPr>
        <p:spPr bwMode="auto">
          <a:xfrm flipV="1">
            <a:off x="4035176" y="2024881"/>
            <a:ext cx="4713287" cy="1"/>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245" name="Text Box 5"/>
          <p:cNvSpPr txBox="1">
            <a:spLocks noChangeArrowheads="1"/>
          </p:cNvSpPr>
          <p:nvPr/>
        </p:nvSpPr>
        <p:spPr bwMode="auto">
          <a:xfrm>
            <a:off x="366464" y="1735163"/>
            <a:ext cx="426720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2800" b="1" dirty="0">
                <a:latin typeface="Arial Rounded MT Bold" pitchFamily="34" charset="0"/>
              </a:rPr>
              <a:t>Relative Risk (RR) =</a:t>
            </a:r>
            <a:r>
              <a:rPr lang="en-US" dirty="0"/>
              <a:t> </a:t>
            </a:r>
            <a:r>
              <a:rPr lang="en-US" sz="3200" dirty="0"/>
              <a:t> </a:t>
            </a:r>
          </a:p>
        </p:txBody>
      </p:sp>
      <p:sp>
        <p:nvSpPr>
          <p:cNvPr id="10246" name="Rectangle 6"/>
          <p:cNvSpPr>
            <a:spLocks noChangeArrowheads="1"/>
          </p:cNvSpPr>
          <p:nvPr/>
        </p:nvSpPr>
        <p:spPr bwMode="auto">
          <a:xfrm>
            <a:off x="4035178" y="2089175"/>
            <a:ext cx="4337384"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endParaRPr lang="en-US" sz="2400" dirty="0">
              <a:latin typeface="Arial Rounded MT Bold" pitchFamily="34" charset="0"/>
            </a:endParaRPr>
          </a:p>
        </p:txBody>
      </p:sp>
      <p:sp>
        <p:nvSpPr>
          <p:cNvPr id="10247" name="Rectangle 8"/>
          <p:cNvSpPr>
            <a:spLocks noChangeArrowheads="1"/>
          </p:cNvSpPr>
          <p:nvPr/>
        </p:nvSpPr>
        <p:spPr bwMode="auto">
          <a:xfrm>
            <a:off x="4024064" y="1556792"/>
            <a:ext cx="47244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dirty="0">
                <a:latin typeface="Arial Rounded MT Bold" pitchFamily="34" charset="0"/>
              </a:rPr>
              <a:t>Risk in individuals exposed to a factor</a:t>
            </a:r>
          </a:p>
        </p:txBody>
      </p:sp>
      <p:sp>
        <p:nvSpPr>
          <p:cNvPr id="10" name="Text Box 20"/>
          <p:cNvSpPr txBox="1">
            <a:spLocks noChangeArrowheads="1"/>
          </p:cNvSpPr>
          <p:nvPr/>
        </p:nvSpPr>
        <p:spPr bwMode="auto">
          <a:xfrm>
            <a:off x="0" y="5249416"/>
            <a:ext cx="9144000" cy="366713"/>
          </a:xfrm>
          <a:prstGeom prst="rect">
            <a:avLst/>
          </a:prstGeom>
          <a:solidFill>
            <a:schemeClr val="accent1">
              <a:alpha val="52156"/>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a:t>Relative Risk = the risk in the exposed group divided by the risk in the unexposed group</a:t>
            </a:r>
          </a:p>
        </p:txBody>
      </p:sp>
      <p:sp>
        <p:nvSpPr>
          <p:cNvPr id="11" name="Text Box 73"/>
          <p:cNvSpPr txBox="1">
            <a:spLocks noChangeArrowheads="1"/>
          </p:cNvSpPr>
          <p:nvPr/>
        </p:nvSpPr>
        <p:spPr bwMode="auto">
          <a:xfrm>
            <a:off x="381000" y="3573016"/>
            <a:ext cx="3657600" cy="1192213"/>
          </a:xfrm>
          <a:prstGeom prst="rect">
            <a:avLst/>
          </a:prstGeom>
          <a:solidFill>
            <a:srgbClr val="CC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dirty="0"/>
              <a:t>RR = 1 no association</a:t>
            </a:r>
          </a:p>
          <a:p>
            <a:pPr eaLnBrk="1" hangingPunct="1">
              <a:spcBef>
                <a:spcPct val="50000"/>
              </a:spcBef>
            </a:pPr>
            <a:r>
              <a:rPr lang="en-US" dirty="0"/>
              <a:t>RR &gt; 1 there is association</a:t>
            </a:r>
          </a:p>
          <a:p>
            <a:pPr eaLnBrk="1" hangingPunct="1">
              <a:spcBef>
                <a:spcPct val="50000"/>
              </a:spcBef>
            </a:pPr>
            <a:r>
              <a:rPr lang="en-US" dirty="0"/>
              <a:t>RR &lt; 1 some way protective</a:t>
            </a:r>
          </a:p>
        </p:txBody>
      </p:sp>
      <p:grpSp>
        <p:nvGrpSpPr>
          <p:cNvPr id="12" name="Group 54"/>
          <p:cNvGrpSpPr>
            <a:grpSpLocks/>
          </p:cNvGrpSpPr>
          <p:nvPr/>
        </p:nvGrpSpPr>
        <p:grpSpPr bwMode="auto">
          <a:xfrm>
            <a:off x="611560" y="2596679"/>
            <a:ext cx="5359400" cy="917575"/>
            <a:chOff x="192" y="1824"/>
            <a:chExt cx="3376" cy="578"/>
          </a:xfrm>
        </p:grpSpPr>
        <p:sp>
          <p:nvSpPr>
            <p:cNvPr id="13" name="Text Box 19"/>
            <p:cNvSpPr txBox="1">
              <a:spLocks noChangeArrowheads="1"/>
            </p:cNvSpPr>
            <p:nvPr/>
          </p:nvSpPr>
          <p:spPr bwMode="auto">
            <a:xfrm>
              <a:off x="192" y="1920"/>
              <a:ext cx="2688" cy="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3200" dirty="0"/>
                <a:t>Relative Risk (RR)  =</a:t>
              </a:r>
            </a:p>
          </p:txBody>
        </p:sp>
        <p:grpSp>
          <p:nvGrpSpPr>
            <p:cNvPr id="14" name="Group 52"/>
            <p:cNvGrpSpPr>
              <a:grpSpLocks/>
            </p:cNvGrpSpPr>
            <p:nvPr/>
          </p:nvGrpSpPr>
          <p:grpSpPr bwMode="auto">
            <a:xfrm>
              <a:off x="2732" y="1824"/>
              <a:ext cx="836" cy="578"/>
              <a:chOff x="2732" y="1824"/>
              <a:chExt cx="836" cy="578"/>
            </a:xfrm>
          </p:grpSpPr>
          <p:sp>
            <p:nvSpPr>
              <p:cNvPr id="15" name="Rectangle 25"/>
              <p:cNvSpPr>
                <a:spLocks noChangeArrowheads="1"/>
              </p:cNvSpPr>
              <p:nvPr/>
            </p:nvSpPr>
            <p:spPr bwMode="auto">
              <a:xfrm>
                <a:off x="2787" y="2114"/>
                <a:ext cx="761"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50000"/>
                  </a:spcBef>
                </a:pPr>
                <a:r>
                  <a:rPr lang="en-US" sz="2400" dirty="0"/>
                  <a:t>c/(c +d)</a:t>
                </a:r>
              </a:p>
            </p:txBody>
          </p:sp>
          <p:sp>
            <p:nvSpPr>
              <p:cNvPr id="16" name="Line 26"/>
              <p:cNvSpPr>
                <a:spLocks noChangeShapeType="1"/>
              </p:cNvSpPr>
              <p:nvPr/>
            </p:nvSpPr>
            <p:spPr bwMode="auto">
              <a:xfrm>
                <a:off x="2880" y="2092"/>
                <a:ext cx="668"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 name="Rectangle 27"/>
              <p:cNvSpPr>
                <a:spLocks noChangeArrowheads="1"/>
              </p:cNvSpPr>
              <p:nvPr/>
            </p:nvSpPr>
            <p:spPr bwMode="auto">
              <a:xfrm>
                <a:off x="2732" y="1824"/>
                <a:ext cx="83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dirty="0"/>
                  <a:t>a/(a + b)</a:t>
                </a:r>
              </a:p>
            </p:txBody>
          </p:sp>
        </p:grpSp>
      </p:grpSp>
      <p:sp>
        <p:nvSpPr>
          <p:cNvPr id="18" name="Text Box 19"/>
          <p:cNvSpPr txBox="1">
            <a:spLocks noChangeArrowheads="1"/>
          </p:cNvSpPr>
          <p:nvPr/>
        </p:nvSpPr>
        <p:spPr bwMode="auto">
          <a:xfrm>
            <a:off x="6038007" y="2708920"/>
            <a:ext cx="57266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3200" dirty="0"/>
              <a:t>=</a:t>
            </a:r>
          </a:p>
        </p:txBody>
      </p:sp>
      <p:sp>
        <p:nvSpPr>
          <p:cNvPr id="19" name="Rectangle 25"/>
          <p:cNvSpPr>
            <a:spLocks noChangeArrowheads="1"/>
          </p:cNvSpPr>
          <p:nvPr/>
        </p:nvSpPr>
        <p:spPr bwMode="auto">
          <a:xfrm>
            <a:off x="6588224" y="3068960"/>
            <a:ext cx="213564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50000"/>
              </a:spcBef>
            </a:pPr>
            <a:r>
              <a:rPr lang="en-US" sz="2400" dirty="0"/>
              <a:t>AR not exposed</a:t>
            </a:r>
          </a:p>
        </p:txBody>
      </p:sp>
      <p:sp>
        <p:nvSpPr>
          <p:cNvPr id="20" name="Line 26"/>
          <p:cNvSpPr>
            <a:spLocks noChangeShapeType="1"/>
          </p:cNvSpPr>
          <p:nvPr/>
        </p:nvSpPr>
        <p:spPr bwMode="auto">
          <a:xfrm>
            <a:off x="6610672" y="3022104"/>
            <a:ext cx="1946907" cy="16694"/>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1" name="Rectangle 27"/>
          <p:cNvSpPr>
            <a:spLocks noChangeArrowheads="1"/>
          </p:cNvSpPr>
          <p:nvPr/>
        </p:nvSpPr>
        <p:spPr bwMode="auto">
          <a:xfrm>
            <a:off x="6732240" y="2564904"/>
            <a:ext cx="164032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dirty="0"/>
              <a:t>AR exposed</a:t>
            </a:r>
          </a:p>
        </p:txBody>
      </p:sp>
      <p:sp>
        <p:nvSpPr>
          <p:cNvPr id="22" name="Rectangle 8"/>
          <p:cNvSpPr>
            <a:spLocks noChangeArrowheads="1"/>
          </p:cNvSpPr>
          <p:nvPr/>
        </p:nvSpPr>
        <p:spPr bwMode="auto">
          <a:xfrm>
            <a:off x="3995936" y="2051556"/>
            <a:ext cx="496855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dirty="0">
                <a:latin typeface="Arial Rounded MT Bold" pitchFamily="34" charset="0"/>
              </a:rPr>
              <a:t>Risk in individuals NOT exposed to a factor</a:t>
            </a:r>
          </a:p>
        </p:txBody>
      </p:sp>
    </p:spTree>
    <p:extLst>
      <p:ext uri="{BB962C8B-B14F-4D97-AF65-F5344CB8AC3E}">
        <p14:creationId xmlns:p14="http://schemas.microsoft.com/office/powerpoint/2010/main" val="16616946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solidFill>
                  <a:srgbClr val="002060"/>
                </a:solidFill>
                <a:latin typeface="Arial" panose="020B0604020202020204" pitchFamily="34" charset="0"/>
                <a:cs typeface="Arial" panose="020B0604020202020204" pitchFamily="34" charset="0"/>
              </a:rPr>
              <a:t>Debriefing (1) Line-listing</a:t>
            </a:r>
            <a:endParaRPr lang="en-GB" sz="3600" dirty="0"/>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0197" t="37833" r="40690" b="19921"/>
          <a:stretch/>
        </p:blipFill>
        <p:spPr bwMode="auto">
          <a:xfrm>
            <a:off x="863588" y="1086473"/>
            <a:ext cx="7416824" cy="50068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894575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noAutofit/>
          </a:bodyPr>
          <a:lstStyle/>
          <a:p>
            <a:r>
              <a:rPr lang="en-US" sz="3600" b="1" dirty="0">
                <a:solidFill>
                  <a:srgbClr val="002060"/>
                </a:solidFill>
                <a:latin typeface="Arial" panose="020B0604020202020204" pitchFamily="34" charset="0"/>
                <a:cs typeface="Arial" panose="020B0604020202020204" pitchFamily="34" charset="0"/>
              </a:rPr>
              <a:t>Debriefing (2a) </a:t>
            </a:r>
            <a:br>
              <a:rPr lang="en-US" sz="3600" b="1" dirty="0">
                <a:solidFill>
                  <a:srgbClr val="002060"/>
                </a:solidFill>
                <a:latin typeface="Arial" panose="020B0604020202020204" pitchFamily="34" charset="0"/>
                <a:cs typeface="Arial" panose="020B0604020202020204" pitchFamily="34" charset="0"/>
              </a:rPr>
            </a:br>
            <a:r>
              <a:rPr lang="en-US" sz="3600" b="1" dirty="0">
                <a:solidFill>
                  <a:srgbClr val="002060"/>
                </a:solidFill>
              </a:rPr>
              <a:t>Food-specific attack rate</a:t>
            </a:r>
          </a:p>
        </p:txBody>
      </p:sp>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0000" t="43507" r="40000" b="41044"/>
          <a:stretch/>
        </p:blipFill>
        <p:spPr bwMode="auto">
          <a:xfrm>
            <a:off x="97218" y="2348880"/>
            <a:ext cx="8949564" cy="21602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358923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noAutofit/>
          </a:bodyPr>
          <a:lstStyle/>
          <a:p>
            <a:r>
              <a:rPr lang="en-US" sz="3600" b="1" dirty="0">
                <a:solidFill>
                  <a:srgbClr val="002060"/>
                </a:solidFill>
                <a:latin typeface="Arial" panose="020B0604020202020204" pitchFamily="34" charset="0"/>
                <a:cs typeface="Arial" panose="020B0604020202020204" pitchFamily="34" charset="0"/>
              </a:rPr>
              <a:t>Debriefing (2b, 2c) </a:t>
            </a:r>
            <a:br>
              <a:rPr lang="en-US" sz="3600" b="1" dirty="0">
                <a:solidFill>
                  <a:srgbClr val="002060"/>
                </a:solidFill>
                <a:latin typeface="Arial" panose="020B0604020202020204" pitchFamily="34" charset="0"/>
                <a:cs typeface="Arial" panose="020B0604020202020204" pitchFamily="34" charset="0"/>
              </a:rPr>
            </a:br>
            <a:endParaRPr lang="en-US" sz="3600" b="1" dirty="0">
              <a:solidFill>
                <a:srgbClr val="002060"/>
              </a:solidFill>
            </a:endParaRPr>
          </a:p>
        </p:txBody>
      </p:sp>
      <p:sp>
        <p:nvSpPr>
          <p:cNvPr id="4" name="TextBox 3"/>
          <p:cNvSpPr txBox="1"/>
          <p:nvPr/>
        </p:nvSpPr>
        <p:spPr>
          <a:xfrm>
            <a:off x="323528" y="4221088"/>
            <a:ext cx="3608680" cy="461665"/>
          </a:xfrm>
          <a:prstGeom prst="rect">
            <a:avLst/>
          </a:prstGeom>
          <a:noFill/>
        </p:spPr>
        <p:txBody>
          <a:bodyPr wrap="none" rtlCol="0">
            <a:spAutoFit/>
          </a:bodyPr>
          <a:lstStyle/>
          <a:p>
            <a:r>
              <a:rPr lang="fr-FR" sz="2400" b="1" dirty="0" err="1">
                <a:solidFill>
                  <a:srgbClr val="002060"/>
                </a:solidFill>
                <a:latin typeface="Arial" panose="020B0604020202020204" pitchFamily="34" charset="0"/>
                <a:cs typeface="Arial" panose="020B0604020202020204" pitchFamily="34" charset="0"/>
              </a:rPr>
              <a:t>Sex-specific</a:t>
            </a:r>
            <a:r>
              <a:rPr lang="fr-FR" sz="2400" b="1" dirty="0">
                <a:solidFill>
                  <a:srgbClr val="002060"/>
                </a:solidFill>
                <a:latin typeface="Arial" panose="020B0604020202020204" pitchFamily="34" charset="0"/>
                <a:cs typeface="Arial" panose="020B0604020202020204" pitchFamily="34" charset="0"/>
              </a:rPr>
              <a:t> </a:t>
            </a:r>
            <a:r>
              <a:rPr lang="fr-FR" sz="2400" b="1" dirty="0" err="1">
                <a:solidFill>
                  <a:srgbClr val="002060"/>
                </a:solidFill>
                <a:latin typeface="Arial" panose="020B0604020202020204" pitchFamily="34" charset="0"/>
                <a:cs typeface="Arial" panose="020B0604020202020204" pitchFamily="34" charset="0"/>
              </a:rPr>
              <a:t>attack</a:t>
            </a:r>
            <a:r>
              <a:rPr lang="fr-FR" sz="2400" b="1" dirty="0">
                <a:solidFill>
                  <a:srgbClr val="002060"/>
                </a:solidFill>
                <a:latin typeface="Arial" panose="020B0604020202020204" pitchFamily="34" charset="0"/>
                <a:cs typeface="Arial" panose="020B0604020202020204" pitchFamily="34" charset="0"/>
              </a:rPr>
              <a:t> rate</a:t>
            </a:r>
            <a:endParaRPr lang="en-GB" sz="2400" b="1" dirty="0">
              <a:solidFill>
                <a:srgbClr val="002060"/>
              </a:solidFill>
              <a:latin typeface="Arial" panose="020B0604020202020204" pitchFamily="34" charset="0"/>
              <a:cs typeface="Arial" panose="020B0604020202020204" pitchFamily="34" charset="0"/>
            </a:endParaRPr>
          </a:p>
        </p:txBody>
      </p:sp>
      <p:sp>
        <p:nvSpPr>
          <p:cNvPr id="5" name="TextBox 4"/>
          <p:cNvSpPr txBox="1"/>
          <p:nvPr/>
        </p:nvSpPr>
        <p:spPr>
          <a:xfrm>
            <a:off x="395536" y="1484784"/>
            <a:ext cx="3642344" cy="461665"/>
          </a:xfrm>
          <a:prstGeom prst="rect">
            <a:avLst/>
          </a:prstGeom>
          <a:noFill/>
        </p:spPr>
        <p:txBody>
          <a:bodyPr wrap="none" rtlCol="0">
            <a:spAutoFit/>
          </a:bodyPr>
          <a:lstStyle/>
          <a:p>
            <a:r>
              <a:rPr lang="fr-FR" sz="2400" b="1" dirty="0">
                <a:solidFill>
                  <a:srgbClr val="002060"/>
                </a:solidFill>
                <a:latin typeface="Arial" panose="020B0604020202020204" pitchFamily="34" charset="0"/>
                <a:cs typeface="Arial" panose="020B0604020202020204" pitchFamily="34" charset="0"/>
              </a:rPr>
              <a:t>Age-</a:t>
            </a:r>
            <a:r>
              <a:rPr lang="fr-FR" sz="2400" b="1" dirty="0" err="1">
                <a:solidFill>
                  <a:srgbClr val="002060"/>
                </a:solidFill>
                <a:latin typeface="Arial" panose="020B0604020202020204" pitchFamily="34" charset="0"/>
                <a:cs typeface="Arial" panose="020B0604020202020204" pitchFamily="34" charset="0"/>
              </a:rPr>
              <a:t>specific</a:t>
            </a:r>
            <a:r>
              <a:rPr lang="fr-FR" sz="2400" b="1" dirty="0">
                <a:solidFill>
                  <a:srgbClr val="002060"/>
                </a:solidFill>
                <a:latin typeface="Arial" panose="020B0604020202020204" pitchFamily="34" charset="0"/>
                <a:cs typeface="Arial" panose="020B0604020202020204" pitchFamily="34" charset="0"/>
              </a:rPr>
              <a:t> </a:t>
            </a:r>
            <a:r>
              <a:rPr lang="fr-FR" sz="2400" b="1" dirty="0" err="1">
                <a:solidFill>
                  <a:srgbClr val="002060"/>
                </a:solidFill>
                <a:latin typeface="Arial" panose="020B0604020202020204" pitchFamily="34" charset="0"/>
                <a:cs typeface="Arial" panose="020B0604020202020204" pitchFamily="34" charset="0"/>
              </a:rPr>
              <a:t>attack</a:t>
            </a:r>
            <a:r>
              <a:rPr lang="fr-FR" sz="2400" b="1" dirty="0">
                <a:solidFill>
                  <a:srgbClr val="002060"/>
                </a:solidFill>
                <a:latin typeface="Arial" panose="020B0604020202020204" pitchFamily="34" charset="0"/>
                <a:cs typeface="Arial" panose="020B0604020202020204" pitchFamily="34" charset="0"/>
              </a:rPr>
              <a:t> rate</a:t>
            </a:r>
            <a:endParaRPr lang="en-GB" sz="2400" b="1" dirty="0">
              <a:solidFill>
                <a:srgbClr val="002060"/>
              </a:solidFill>
              <a:latin typeface="Arial" panose="020B0604020202020204" pitchFamily="34" charset="0"/>
              <a:cs typeface="Arial" panose="020B0604020202020204" pitchFamily="34" charset="0"/>
            </a:endParaRPr>
          </a:p>
        </p:txBody>
      </p:sp>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0000" t="48867" r="40000" b="36473"/>
          <a:stretch/>
        </p:blipFill>
        <p:spPr bwMode="auto">
          <a:xfrm>
            <a:off x="13816" y="1988840"/>
            <a:ext cx="9116368" cy="20882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20148" t="40463" r="39926" b="50552"/>
          <a:stretch/>
        </p:blipFill>
        <p:spPr bwMode="auto">
          <a:xfrm>
            <a:off x="69726" y="4682753"/>
            <a:ext cx="9004548" cy="12665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879851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solidFill>
                  <a:srgbClr val="002060"/>
                </a:solidFill>
                <a:latin typeface="Arial" panose="020B0604020202020204" pitchFamily="34" charset="0"/>
                <a:cs typeface="Arial" panose="020B0604020202020204" pitchFamily="34" charset="0"/>
              </a:rPr>
              <a:t>Debriefing (</a:t>
            </a:r>
            <a:r>
              <a:rPr lang="en-US" sz="3600" b="1" dirty="0">
                <a:solidFill>
                  <a:srgbClr val="002060"/>
                </a:solidFill>
              </a:rPr>
              <a:t>3</a:t>
            </a:r>
            <a:r>
              <a:rPr lang="en-US" sz="3600" b="1" dirty="0">
                <a:solidFill>
                  <a:srgbClr val="002060"/>
                </a:solidFill>
                <a:latin typeface="Arial" panose="020B0604020202020204" pitchFamily="34" charset="0"/>
                <a:cs typeface="Arial" panose="020B0604020202020204" pitchFamily="34" charset="0"/>
              </a:rPr>
              <a:t>b)</a:t>
            </a:r>
            <a:endParaRPr lang="en-GB" sz="3600" dirty="0"/>
          </a:p>
        </p:txBody>
      </p:sp>
      <p:sp>
        <p:nvSpPr>
          <p:cNvPr id="3" name="Content Placeholder 2"/>
          <p:cNvSpPr>
            <a:spLocks noGrp="1"/>
          </p:cNvSpPr>
          <p:nvPr>
            <p:ph idx="4294967295"/>
          </p:nvPr>
        </p:nvSpPr>
        <p:spPr>
          <a:xfrm>
            <a:off x="230832" y="1600200"/>
            <a:ext cx="8805664" cy="4525963"/>
          </a:xfrm>
        </p:spPr>
        <p:txBody>
          <a:bodyPr>
            <a:normAutofit/>
          </a:bodyPr>
          <a:lstStyle/>
          <a:p>
            <a:pPr marL="0" indent="0">
              <a:buNone/>
            </a:pPr>
            <a:r>
              <a:rPr lang="en-US" sz="2400" b="1" dirty="0">
                <a:solidFill>
                  <a:srgbClr val="002060"/>
                </a:solidFill>
              </a:rPr>
              <a:t>Food</a:t>
            </a:r>
            <a:r>
              <a:rPr lang="en-US" sz="2400" b="1" dirty="0">
                <a:solidFill>
                  <a:srgbClr val="002060"/>
                </a:solidFill>
                <a:latin typeface="Arial" panose="020B0604020202020204" pitchFamily="34" charset="0"/>
                <a:cs typeface="Arial" panose="020B0604020202020204" pitchFamily="34" charset="0"/>
              </a:rPr>
              <a:t>-specific attack rates (AR), relative risks (RR) and percent of cases exposed for selected food items during the main meal.</a:t>
            </a:r>
          </a:p>
          <a:p>
            <a:pPr marL="0" indent="0">
              <a:buNone/>
            </a:pPr>
            <a:endParaRPr lang="en-GB" sz="2400" dirty="0">
              <a:solidFill>
                <a:srgbClr val="002060"/>
              </a:solidFill>
              <a:latin typeface="Arial" panose="020B0604020202020204" pitchFamily="34" charset="0"/>
              <a:cs typeface="Arial" panose="020B0604020202020204" pitchFamily="34" charset="0"/>
            </a:endParaRPr>
          </a:p>
        </p:txBody>
      </p:sp>
      <p:pic>
        <p:nvPicPr>
          <p:cNvPr id="614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0000" t="46818" r="40098" b="37261"/>
          <a:stretch/>
        </p:blipFill>
        <p:spPr bwMode="auto">
          <a:xfrm>
            <a:off x="143508" y="3068960"/>
            <a:ext cx="8856984" cy="22087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99648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normAutofit/>
          </a:bodyPr>
          <a:lstStyle/>
          <a:p>
            <a:r>
              <a:rPr lang="en-US" sz="3600" b="1" dirty="0">
                <a:solidFill>
                  <a:srgbClr val="002060"/>
                </a:solidFill>
                <a:latin typeface="Arial" panose="020B0604020202020204" pitchFamily="34" charset="0"/>
                <a:cs typeface="Arial" panose="020B0604020202020204" pitchFamily="34" charset="0"/>
              </a:rPr>
              <a:t>Debriefing (4) Epidemic curve</a:t>
            </a:r>
            <a:endParaRPr lang="en-GB" sz="3600" b="1" dirty="0">
              <a:solidFill>
                <a:srgbClr val="002060"/>
              </a:solidFill>
              <a:latin typeface="Arial" panose="020B0604020202020204" pitchFamily="34" charset="0"/>
              <a:cs typeface="Arial" panose="020B0604020202020204" pitchFamily="34" charset="0"/>
            </a:endParaRPr>
          </a:p>
        </p:txBody>
      </p:sp>
      <p:graphicFrame>
        <p:nvGraphicFramePr>
          <p:cNvPr id="5" name="Content Placeholder 4"/>
          <p:cNvGraphicFramePr>
            <a:graphicFrameLocks noGrp="1"/>
          </p:cNvGraphicFramePr>
          <p:nvPr>
            <p:ph idx="4294967295"/>
            <p:extLst>
              <p:ext uri="{D42A27DB-BD31-4B8C-83A1-F6EECF244321}">
                <p14:modId xmlns:p14="http://schemas.microsoft.com/office/powerpoint/2010/main" val="2112854082"/>
              </p:ext>
            </p:extLst>
          </p:nvPr>
        </p:nvGraphicFramePr>
        <p:xfrm>
          <a:off x="241176" y="1797442"/>
          <a:ext cx="3466728" cy="3503766"/>
        </p:xfrm>
        <a:graphic>
          <a:graphicData uri="http://schemas.openxmlformats.org/drawingml/2006/table">
            <a:tbl>
              <a:tblPr firstRow="1" bandRow="1">
                <a:tableStyleId>{5C22544A-7EE6-4342-B048-85BDC9FD1C3A}</a:tableStyleId>
              </a:tblPr>
              <a:tblGrid>
                <a:gridCol w="730424">
                  <a:extLst>
                    <a:ext uri="{9D8B030D-6E8A-4147-A177-3AD203B41FA5}">
                      <a16:colId xmlns:a16="http://schemas.microsoft.com/office/drawing/2014/main" val="20000"/>
                    </a:ext>
                  </a:extLst>
                </a:gridCol>
                <a:gridCol w="1002940">
                  <a:extLst>
                    <a:ext uri="{9D8B030D-6E8A-4147-A177-3AD203B41FA5}">
                      <a16:colId xmlns:a16="http://schemas.microsoft.com/office/drawing/2014/main" val="20001"/>
                    </a:ext>
                  </a:extLst>
                </a:gridCol>
                <a:gridCol w="866682">
                  <a:extLst>
                    <a:ext uri="{9D8B030D-6E8A-4147-A177-3AD203B41FA5}">
                      <a16:colId xmlns:a16="http://schemas.microsoft.com/office/drawing/2014/main" val="20002"/>
                    </a:ext>
                  </a:extLst>
                </a:gridCol>
                <a:gridCol w="866682">
                  <a:extLst>
                    <a:ext uri="{9D8B030D-6E8A-4147-A177-3AD203B41FA5}">
                      <a16:colId xmlns:a16="http://schemas.microsoft.com/office/drawing/2014/main" val="20003"/>
                    </a:ext>
                  </a:extLst>
                </a:gridCol>
              </a:tblGrid>
              <a:tr h="477281">
                <a:tc>
                  <a:txBody>
                    <a:bodyPr/>
                    <a:lstStyle/>
                    <a:p>
                      <a:pPr algn="ctr"/>
                      <a:r>
                        <a:rPr lang="en-GB" dirty="0"/>
                        <a:t>Case #</a:t>
                      </a:r>
                    </a:p>
                  </a:txBody>
                  <a:tcPr/>
                </a:tc>
                <a:tc>
                  <a:txBody>
                    <a:bodyPr/>
                    <a:lstStyle/>
                    <a:p>
                      <a:pPr algn="ctr"/>
                      <a:r>
                        <a:rPr lang="en-GB" dirty="0"/>
                        <a:t>Illness</a:t>
                      </a:r>
                      <a:r>
                        <a:rPr lang="en-GB" baseline="0" dirty="0"/>
                        <a:t> Onset</a:t>
                      </a:r>
                      <a:endParaRPr lang="en-GB" dirty="0"/>
                    </a:p>
                  </a:txBody>
                  <a:tcPr/>
                </a:tc>
                <a:tc>
                  <a:txBody>
                    <a:bodyPr/>
                    <a:lstStyle/>
                    <a:p>
                      <a:pPr algn="ctr"/>
                      <a:r>
                        <a:rPr lang="en-GB" dirty="0"/>
                        <a:t>Time </a:t>
                      </a:r>
                      <a:r>
                        <a:rPr lang="en-GB" dirty="0" err="1"/>
                        <a:t>dist</a:t>
                      </a:r>
                      <a:endParaRPr lang="en-GB" dirty="0"/>
                    </a:p>
                  </a:txBody>
                  <a:tcPr/>
                </a:tc>
                <a:tc>
                  <a:txBody>
                    <a:bodyPr/>
                    <a:lstStyle/>
                    <a:p>
                      <a:pPr algn="ctr"/>
                      <a:r>
                        <a:rPr lang="en-GB" dirty="0"/>
                        <a:t>No.</a:t>
                      </a:r>
                      <a:r>
                        <a:rPr lang="en-GB" baseline="0" dirty="0"/>
                        <a:t> of cases</a:t>
                      </a:r>
                      <a:endParaRPr lang="en-GB" dirty="0"/>
                    </a:p>
                  </a:txBody>
                  <a:tcPr/>
                </a:tc>
                <a:extLst>
                  <a:ext uri="{0D108BD9-81ED-4DB2-BD59-A6C34878D82A}">
                    <a16:rowId xmlns:a16="http://schemas.microsoft.com/office/drawing/2014/main" val="10000"/>
                  </a:ext>
                </a:extLst>
              </a:tr>
              <a:tr h="477281">
                <a:tc>
                  <a:txBody>
                    <a:bodyPr/>
                    <a:lstStyle/>
                    <a:p>
                      <a:pPr algn="ctr"/>
                      <a:endParaRPr lang="en-GB" sz="1600" dirty="0">
                        <a:latin typeface="+mj-lt"/>
                      </a:endParaRPr>
                    </a:p>
                  </a:txBody>
                  <a:tcPr anchor="ctr"/>
                </a:tc>
                <a:tc>
                  <a:txBody>
                    <a:bodyPr/>
                    <a:lstStyle/>
                    <a:p>
                      <a:pPr algn="ctr"/>
                      <a:endParaRPr lang="en-GB" sz="1600" dirty="0">
                        <a:latin typeface="+mj-lt"/>
                      </a:endParaRPr>
                    </a:p>
                  </a:txBody>
                  <a:tcPr anchor="ctr"/>
                </a:tc>
                <a:tc>
                  <a:txBody>
                    <a:bodyPr/>
                    <a:lstStyle/>
                    <a:p>
                      <a:pPr algn="ctr" fontAlgn="b"/>
                      <a:r>
                        <a:rPr lang="en-GB" sz="1600" b="0" i="0" u="none" strike="noStrike" dirty="0">
                          <a:effectLst/>
                          <a:latin typeface="+mj-lt"/>
                        </a:rPr>
                        <a:t>06:00</a:t>
                      </a:r>
                    </a:p>
                  </a:txBody>
                  <a:tcPr marL="7620" marR="7620" marT="7620" marB="0" anchor="ctr"/>
                </a:tc>
                <a:tc>
                  <a:txBody>
                    <a:bodyPr/>
                    <a:lstStyle/>
                    <a:p>
                      <a:pPr algn="ctr" fontAlgn="b"/>
                      <a:r>
                        <a:rPr lang="en-GB" sz="1600" b="0" i="0" u="none" strike="noStrike" dirty="0">
                          <a:effectLst/>
                          <a:latin typeface="+mj-lt"/>
                        </a:rPr>
                        <a:t>0</a:t>
                      </a:r>
                    </a:p>
                  </a:txBody>
                  <a:tcPr marL="7620" marR="7620" marT="7620" marB="0" anchor="ctr"/>
                </a:tc>
                <a:extLst>
                  <a:ext uri="{0D108BD9-81ED-4DB2-BD59-A6C34878D82A}">
                    <a16:rowId xmlns:a16="http://schemas.microsoft.com/office/drawing/2014/main" val="10001"/>
                  </a:ext>
                </a:extLst>
              </a:tr>
              <a:tr h="477281">
                <a:tc>
                  <a:txBody>
                    <a:bodyPr/>
                    <a:lstStyle/>
                    <a:p>
                      <a:pPr algn="ctr"/>
                      <a:r>
                        <a:rPr lang="en-GB" sz="1600" dirty="0">
                          <a:latin typeface="+mj-lt"/>
                        </a:rPr>
                        <a:t>13</a:t>
                      </a:r>
                    </a:p>
                  </a:txBody>
                  <a:tcPr anchor="ctr"/>
                </a:tc>
                <a:tc>
                  <a:txBody>
                    <a:bodyPr/>
                    <a:lstStyle/>
                    <a:p>
                      <a:pPr algn="ctr" fontAlgn="b"/>
                      <a:r>
                        <a:rPr lang="en-GB" sz="1600" b="0" i="0" u="none" strike="noStrike" dirty="0">
                          <a:effectLst/>
                          <a:latin typeface="+mj-lt"/>
                        </a:rPr>
                        <a:t>09:45</a:t>
                      </a:r>
                    </a:p>
                  </a:txBody>
                  <a:tcPr marL="7620" marR="7620" marT="7620" marB="0" anchor="ctr"/>
                </a:tc>
                <a:tc>
                  <a:txBody>
                    <a:bodyPr/>
                    <a:lstStyle/>
                    <a:p>
                      <a:pPr algn="ctr" fontAlgn="b"/>
                      <a:r>
                        <a:rPr lang="en-GB" sz="1600" b="0" i="0" u="none" strike="noStrike" dirty="0">
                          <a:effectLst/>
                          <a:latin typeface="+mj-lt"/>
                        </a:rPr>
                        <a:t>09:00</a:t>
                      </a:r>
                    </a:p>
                  </a:txBody>
                  <a:tcPr marL="7620" marR="7620" marT="7620" marB="0" anchor="ctr"/>
                </a:tc>
                <a:tc>
                  <a:txBody>
                    <a:bodyPr/>
                    <a:lstStyle/>
                    <a:p>
                      <a:pPr algn="ctr" fontAlgn="b"/>
                      <a:r>
                        <a:rPr lang="en-GB" sz="1600" b="0" i="0" u="none" strike="noStrike" dirty="0">
                          <a:effectLst/>
                          <a:latin typeface="+mj-lt"/>
                        </a:rPr>
                        <a:t>1</a:t>
                      </a:r>
                    </a:p>
                  </a:txBody>
                  <a:tcPr marL="7620" marR="7620" marT="7620" marB="0" anchor="ctr"/>
                </a:tc>
                <a:extLst>
                  <a:ext uri="{0D108BD9-81ED-4DB2-BD59-A6C34878D82A}">
                    <a16:rowId xmlns:a16="http://schemas.microsoft.com/office/drawing/2014/main" val="10002"/>
                  </a:ext>
                </a:extLst>
              </a:tr>
              <a:tr h="477281">
                <a:tc>
                  <a:txBody>
                    <a:bodyPr/>
                    <a:lstStyle/>
                    <a:p>
                      <a:pPr algn="ctr"/>
                      <a:r>
                        <a:rPr lang="en-GB" sz="1600" dirty="0">
                          <a:latin typeface="+mj-lt"/>
                        </a:rPr>
                        <a:t>7</a:t>
                      </a:r>
                    </a:p>
                  </a:txBody>
                  <a:tcPr anchor="ctr"/>
                </a:tc>
                <a:tc>
                  <a:txBody>
                    <a:bodyPr/>
                    <a:lstStyle/>
                    <a:p>
                      <a:pPr algn="ctr" fontAlgn="b"/>
                      <a:r>
                        <a:rPr lang="en-GB" sz="1600" b="0" i="0" u="none" strike="noStrike" dirty="0">
                          <a:effectLst/>
                          <a:latin typeface="+mj-lt"/>
                        </a:rPr>
                        <a:t>14:50</a:t>
                      </a:r>
                    </a:p>
                  </a:txBody>
                  <a:tcPr marL="7620" marR="7620" marT="7620" marB="0" anchor="ctr"/>
                </a:tc>
                <a:tc>
                  <a:txBody>
                    <a:bodyPr/>
                    <a:lstStyle/>
                    <a:p>
                      <a:pPr algn="ctr" fontAlgn="b"/>
                      <a:r>
                        <a:rPr lang="en-GB" sz="1600" b="0" i="0" u="none" strike="noStrike" dirty="0">
                          <a:effectLst/>
                          <a:latin typeface="+mj-lt"/>
                        </a:rPr>
                        <a:t>12:00</a:t>
                      </a:r>
                    </a:p>
                  </a:txBody>
                  <a:tcPr marL="7620" marR="7620" marT="7620" marB="0" anchor="ctr"/>
                </a:tc>
                <a:tc>
                  <a:txBody>
                    <a:bodyPr/>
                    <a:lstStyle/>
                    <a:p>
                      <a:pPr algn="ctr" fontAlgn="b"/>
                      <a:r>
                        <a:rPr lang="en-GB" sz="1600" b="0" i="0" u="none" strike="noStrike" dirty="0">
                          <a:effectLst/>
                          <a:latin typeface="+mj-lt"/>
                        </a:rPr>
                        <a:t>1</a:t>
                      </a:r>
                    </a:p>
                  </a:txBody>
                  <a:tcPr marL="7620" marR="7620" marT="7620" marB="0" anchor="ctr"/>
                </a:tc>
                <a:extLst>
                  <a:ext uri="{0D108BD9-81ED-4DB2-BD59-A6C34878D82A}">
                    <a16:rowId xmlns:a16="http://schemas.microsoft.com/office/drawing/2014/main" val="10003"/>
                  </a:ext>
                </a:extLst>
              </a:tr>
              <a:tr h="477281">
                <a:tc>
                  <a:txBody>
                    <a:bodyPr/>
                    <a:lstStyle/>
                    <a:p>
                      <a:pPr algn="ctr"/>
                      <a:r>
                        <a:rPr lang="en-GB" sz="1600" dirty="0">
                          <a:latin typeface="+mj-lt"/>
                        </a:rPr>
                        <a:t>12, 15</a:t>
                      </a:r>
                    </a:p>
                  </a:txBody>
                  <a:tcPr anchor="ctr"/>
                </a:tc>
                <a:tc>
                  <a:txBody>
                    <a:bodyPr/>
                    <a:lstStyle/>
                    <a:p>
                      <a:pPr algn="ctr" fontAlgn="b"/>
                      <a:r>
                        <a:rPr lang="en-GB" sz="1600" b="0" i="0" u="none" strike="noStrike" dirty="0">
                          <a:effectLst/>
                          <a:latin typeface="+mj-lt"/>
                        </a:rPr>
                        <a:t>15:10</a:t>
                      </a:r>
                    </a:p>
                  </a:txBody>
                  <a:tcPr marL="7620" marR="7620" marT="7620" marB="0" anchor="ctr"/>
                </a:tc>
                <a:tc>
                  <a:txBody>
                    <a:bodyPr/>
                    <a:lstStyle/>
                    <a:p>
                      <a:pPr algn="ctr" fontAlgn="b"/>
                      <a:r>
                        <a:rPr lang="en-GB" sz="1600" b="0" i="0" u="none" strike="noStrike" dirty="0">
                          <a:effectLst/>
                          <a:latin typeface="+mj-lt"/>
                        </a:rPr>
                        <a:t>15:00</a:t>
                      </a:r>
                    </a:p>
                  </a:txBody>
                  <a:tcPr marL="7620" marR="7620" marT="7620" marB="0" anchor="ctr"/>
                </a:tc>
                <a:tc>
                  <a:txBody>
                    <a:bodyPr/>
                    <a:lstStyle/>
                    <a:p>
                      <a:pPr algn="ctr" fontAlgn="b"/>
                      <a:r>
                        <a:rPr lang="en-GB" sz="1600" b="0" i="0" u="none" strike="noStrike" dirty="0">
                          <a:effectLst/>
                          <a:latin typeface="+mj-lt"/>
                        </a:rPr>
                        <a:t>2</a:t>
                      </a:r>
                    </a:p>
                  </a:txBody>
                  <a:tcPr marL="7620" marR="7620" marT="7620" marB="0" anchor="ctr"/>
                </a:tc>
                <a:extLst>
                  <a:ext uri="{0D108BD9-81ED-4DB2-BD59-A6C34878D82A}">
                    <a16:rowId xmlns:a16="http://schemas.microsoft.com/office/drawing/2014/main" val="10004"/>
                  </a:ext>
                </a:extLst>
              </a:tr>
              <a:tr h="477281">
                <a:tc>
                  <a:txBody>
                    <a:bodyPr/>
                    <a:lstStyle/>
                    <a:p>
                      <a:pPr algn="ctr"/>
                      <a:r>
                        <a:rPr lang="en-GB" sz="1600" dirty="0">
                          <a:latin typeface="+mj-lt"/>
                        </a:rPr>
                        <a:t>14</a:t>
                      </a:r>
                    </a:p>
                  </a:txBody>
                  <a:tcPr anchor="ctr"/>
                </a:tc>
                <a:tc>
                  <a:txBody>
                    <a:bodyPr/>
                    <a:lstStyle/>
                    <a:p>
                      <a:pPr algn="ctr" fontAlgn="b"/>
                      <a:r>
                        <a:rPr lang="en-GB" sz="1600" b="0" i="0" u="none" strike="noStrike" dirty="0">
                          <a:effectLst/>
                          <a:latin typeface="+mj-lt"/>
                        </a:rPr>
                        <a:t>16:00</a:t>
                      </a:r>
                    </a:p>
                  </a:txBody>
                  <a:tcPr marL="7620" marR="7620" marT="7620" marB="0" anchor="ctr"/>
                </a:tc>
                <a:tc>
                  <a:txBody>
                    <a:bodyPr/>
                    <a:lstStyle/>
                    <a:p>
                      <a:pPr algn="ctr" fontAlgn="b"/>
                      <a:r>
                        <a:rPr lang="en-GB" sz="1600" b="0" i="0" u="none" strike="noStrike" dirty="0">
                          <a:effectLst/>
                          <a:latin typeface="+mj-lt"/>
                        </a:rPr>
                        <a:t>18:00</a:t>
                      </a:r>
                    </a:p>
                  </a:txBody>
                  <a:tcPr marL="7620" marR="7620" marT="7620" marB="0" anchor="ctr"/>
                </a:tc>
                <a:tc>
                  <a:txBody>
                    <a:bodyPr/>
                    <a:lstStyle/>
                    <a:p>
                      <a:pPr algn="ctr" fontAlgn="b"/>
                      <a:r>
                        <a:rPr lang="en-GB" sz="1600" b="0" i="0" u="none" strike="noStrike" dirty="0">
                          <a:effectLst/>
                          <a:latin typeface="+mj-lt"/>
                        </a:rPr>
                        <a:t>1</a:t>
                      </a:r>
                    </a:p>
                  </a:txBody>
                  <a:tcPr marL="7620" marR="7620" marT="7620" marB="0" anchor="ctr"/>
                </a:tc>
                <a:extLst>
                  <a:ext uri="{0D108BD9-81ED-4DB2-BD59-A6C34878D82A}">
                    <a16:rowId xmlns:a16="http://schemas.microsoft.com/office/drawing/2014/main" val="10005"/>
                  </a:ext>
                </a:extLst>
              </a:tr>
              <a:tr h="477281">
                <a:tc>
                  <a:txBody>
                    <a:bodyPr/>
                    <a:lstStyle/>
                    <a:p>
                      <a:pPr algn="ctr"/>
                      <a:endParaRPr lang="en-GB" sz="1600" dirty="0">
                        <a:latin typeface="+mj-lt"/>
                      </a:endParaRPr>
                    </a:p>
                  </a:txBody>
                  <a:tcPr anchor="ctr"/>
                </a:tc>
                <a:tc>
                  <a:txBody>
                    <a:bodyPr/>
                    <a:lstStyle/>
                    <a:p>
                      <a:pPr algn="ctr" fontAlgn="b"/>
                      <a:r>
                        <a:rPr lang="en-GB" sz="1600" b="0" i="0" u="none" strike="noStrike" dirty="0">
                          <a:effectLst/>
                          <a:latin typeface="+mj-lt"/>
                        </a:rPr>
                        <a:t>19:00</a:t>
                      </a:r>
                    </a:p>
                  </a:txBody>
                  <a:tcPr marL="7620" marR="7620" marT="7620" marB="0" anchor="ctr"/>
                </a:tc>
                <a:tc>
                  <a:txBody>
                    <a:bodyPr/>
                    <a:lstStyle/>
                    <a:p>
                      <a:pPr algn="ctr" fontAlgn="b"/>
                      <a:r>
                        <a:rPr lang="en-GB" sz="1600" b="0" i="0" u="none" strike="noStrike" dirty="0">
                          <a:effectLst/>
                          <a:latin typeface="+mj-lt"/>
                        </a:rPr>
                        <a:t>21:00</a:t>
                      </a:r>
                    </a:p>
                  </a:txBody>
                  <a:tcPr marL="7620" marR="7620" marT="7620" marB="0" anchor="ctr"/>
                </a:tc>
                <a:tc>
                  <a:txBody>
                    <a:bodyPr/>
                    <a:lstStyle/>
                    <a:p>
                      <a:pPr algn="ctr" fontAlgn="b"/>
                      <a:r>
                        <a:rPr lang="en-GB" sz="1600" b="0" i="0" u="none" strike="noStrike" dirty="0">
                          <a:effectLst/>
                          <a:latin typeface="+mj-lt"/>
                        </a:rPr>
                        <a:t>0</a:t>
                      </a:r>
                    </a:p>
                  </a:txBody>
                  <a:tcPr marL="7620" marR="7620" marT="7620" marB="0" anchor="ctr"/>
                </a:tc>
                <a:extLst>
                  <a:ext uri="{0D108BD9-81ED-4DB2-BD59-A6C34878D82A}">
                    <a16:rowId xmlns:a16="http://schemas.microsoft.com/office/drawing/2014/main" val="10006"/>
                  </a:ext>
                </a:extLst>
              </a:tr>
            </a:tbl>
          </a:graphicData>
        </a:graphic>
      </p:graphicFrame>
      <p:graphicFrame>
        <p:nvGraphicFramePr>
          <p:cNvPr id="4" name="Chart 3"/>
          <p:cNvGraphicFramePr>
            <a:graphicFrameLocks/>
          </p:cNvGraphicFramePr>
          <p:nvPr>
            <p:extLst>
              <p:ext uri="{D42A27DB-BD31-4B8C-83A1-F6EECF244321}">
                <p14:modId xmlns:p14="http://schemas.microsoft.com/office/powerpoint/2010/main" val="192613937"/>
              </p:ext>
            </p:extLst>
          </p:nvPr>
        </p:nvGraphicFramePr>
        <p:xfrm>
          <a:off x="4067944" y="1628800"/>
          <a:ext cx="4896544" cy="381642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8761961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normAutofit/>
          </a:bodyPr>
          <a:lstStyle/>
          <a:p>
            <a:pPr eaLnBrk="1" hangingPunct="1"/>
            <a:r>
              <a:rPr lang="en-US" sz="3600" b="1" dirty="0">
                <a:solidFill>
                  <a:srgbClr val="002060"/>
                </a:solidFill>
                <a:latin typeface="Arial" panose="020B0604020202020204" pitchFamily="34" charset="0"/>
                <a:cs typeface="Arial" panose="020B0604020202020204" pitchFamily="34" charset="0"/>
              </a:rPr>
              <a:t>Summary</a:t>
            </a:r>
          </a:p>
        </p:txBody>
      </p:sp>
      <p:sp>
        <p:nvSpPr>
          <p:cNvPr id="14339" name="Content Placeholder 2"/>
          <p:cNvSpPr>
            <a:spLocks noGrp="1"/>
          </p:cNvSpPr>
          <p:nvPr>
            <p:ph idx="4294967295"/>
          </p:nvPr>
        </p:nvSpPr>
        <p:spPr>
          <a:xfrm>
            <a:off x="611560" y="1524000"/>
            <a:ext cx="7993062" cy="4065588"/>
          </a:xfrm>
        </p:spPr>
        <p:txBody>
          <a:bodyPr>
            <a:normAutofit/>
          </a:bodyPr>
          <a:lstStyle/>
          <a:p>
            <a:pPr eaLnBrk="1" hangingPunct="1"/>
            <a:r>
              <a:rPr lang="en-US" dirty="0">
                <a:solidFill>
                  <a:srgbClr val="002060"/>
                </a:solidFill>
              </a:rPr>
              <a:t>Two-by-two table – expresses relationship between exposure and health event </a:t>
            </a:r>
          </a:p>
          <a:p>
            <a:r>
              <a:rPr lang="en-US" dirty="0">
                <a:solidFill>
                  <a:srgbClr val="002060"/>
                </a:solidFill>
              </a:rPr>
              <a:t>Attack rate close to 1 might give us an idea on the possible cause of the disease </a:t>
            </a:r>
          </a:p>
          <a:p>
            <a:r>
              <a:rPr lang="en-US" dirty="0">
                <a:solidFill>
                  <a:srgbClr val="002060"/>
                </a:solidFill>
              </a:rPr>
              <a:t>RR = 1 no association; RR &gt; 1 there is association; RR &lt; 1 some way protective.</a:t>
            </a:r>
          </a:p>
        </p:txBody>
      </p:sp>
    </p:spTree>
    <p:extLst>
      <p:ext uri="{BB962C8B-B14F-4D97-AF65-F5344CB8AC3E}">
        <p14:creationId xmlns:p14="http://schemas.microsoft.com/office/powerpoint/2010/main" val="858552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Disclaimer</a:t>
            </a:r>
          </a:p>
        </p:txBody>
      </p:sp>
      <p:sp>
        <p:nvSpPr>
          <p:cNvPr id="3" name="Content Placeholder 2"/>
          <p:cNvSpPr>
            <a:spLocks noGrp="1"/>
          </p:cNvSpPr>
          <p:nvPr>
            <p:ph idx="1"/>
          </p:nvPr>
        </p:nvSpPr>
        <p:spPr>
          <a:xfrm>
            <a:off x="457200" y="1484784"/>
            <a:ext cx="8229600" cy="4525963"/>
          </a:xfrm>
        </p:spPr>
        <p:txBody>
          <a:bodyPr/>
          <a:lstStyle/>
          <a:p>
            <a:pPr marL="0" indent="0">
              <a:buNone/>
            </a:pPr>
            <a:r>
              <a:rPr lang="en-US" sz="1600" b="1" dirty="0"/>
              <a:t>WHO Health Security Learning Platform - Training Materials</a:t>
            </a:r>
            <a:endParaRPr lang="en-US" sz="1600" dirty="0"/>
          </a:p>
          <a:p>
            <a:endParaRPr lang="en-US" sz="1600" dirty="0"/>
          </a:p>
          <a:p>
            <a:pPr marL="0" indent="0">
              <a:buNone/>
            </a:pPr>
            <a:r>
              <a:rPr lang="en-US" sz="1600" dirty="0"/>
              <a:t>These WHO Training Materials are © World Health Organization (WHO) 2018. All rights reserved.</a:t>
            </a:r>
          </a:p>
          <a:p>
            <a:pPr marL="0" indent="0">
              <a:buNone/>
            </a:pPr>
            <a:endParaRPr lang="en-US" sz="1600" dirty="0"/>
          </a:p>
          <a:p>
            <a:pPr marL="0" indent="0">
              <a:buNone/>
            </a:pPr>
            <a:r>
              <a:rPr lang="en-US" sz="1600" dirty="0"/>
              <a:t>Your use of these materials is subject to the “</a:t>
            </a:r>
            <a:r>
              <a:rPr lang="en-US" sz="1600" u="sng" dirty="0">
                <a:hlinkClick r:id="rId3"/>
              </a:rPr>
              <a:t>WHO Health Security Learning Platform, Training Materials – Terms of Use</a:t>
            </a:r>
            <a:r>
              <a:rPr lang="en-US" sz="1600" dirty="0"/>
              <a:t>”, which you accepted when downloading them and which are available on the Health Security Learning Platform at: </a:t>
            </a:r>
            <a:r>
              <a:rPr lang="en-US" sz="1600" u="sng" dirty="0">
                <a:hlinkClick r:id="rId4"/>
              </a:rPr>
              <a:t>https://extranet.who.int/hslp</a:t>
            </a:r>
            <a:r>
              <a:rPr lang="en-US" sz="1600" dirty="0"/>
              <a:t> .  </a:t>
            </a:r>
          </a:p>
          <a:p>
            <a:pPr marL="0" indent="0">
              <a:buNone/>
            </a:pPr>
            <a:r>
              <a:rPr lang="en-US" sz="1600" dirty="0"/>
              <a:t> </a:t>
            </a:r>
          </a:p>
          <a:p>
            <a:pPr marL="0" indent="0">
              <a:buNone/>
            </a:pPr>
            <a:r>
              <a:rPr lang="en-US" sz="1600" dirty="0"/>
              <a:t>Should you adapt, modify, translate, or in any other way revise the contents of these materials, you shall not imply that WHO is any way affiliated with such modifications and shall not use the WHO name or emblem in such modified materials.  </a:t>
            </a:r>
          </a:p>
          <a:p>
            <a:endParaRPr lang="en-US" sz="1600" dirty="0"/>
          </a:p>
          <a:p>
            <a:pPr marL="0" indent="0">
              <a:buNone/>
            </a:pPr>
            <a:r>
              <a:rPr lang="en-US" sz="1600" dirty="0"/>
              <a:t>Further, please inform WHO of any modifications of these materials that you use publicly, for record-keeping purposes and continued development, by emailing </a:t>
            </a:r>
            <a:r>
              <a:rPr lang="en-US" sz="1600" u="sng" dirty="0">
                <a:hlinkClick r:id="rId5"/>
              </a:rPr>
              <a:t>ihrhrt@who.int</a:t>
            </a:r>
            <a:r>
              <a:rPr lang="en-US" sz="1600" dirty="0"/>
              <a:t>. </a:t>
            </a:r>
          </a:p>
        </p:txBody>
      </p:sp>
    </p:spTree>
    <p:extLst>
      <p:ext uri="{BB962C8B-B14F-4D97-AF65-F5344CB8AC3E}">
        <p14:creationId xmlns:p14="http://schemas.microsoft.com/office/powerpoint/2010/main" val="29092833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Content Placeholder 2"/>
          <p:cNvSpPr>
            <a:spLocks noGrp="1"/>
          </p:cNvSpPr>
          <p:nvPr>
            <p:ph idx="4294967295"/>
          </p:nvPr>
        </p:nvSpPr>
        <p:spPr>
          <a:xfrm>
            <a:off x="575469" y="2836540"/>
            <a:ext cx="7993062" cy="1184920"/>
          </a:xfrm>
        </p:spPr>
        <p:txBody>
          <a:bodyPr>
            <a:normAutofit/>
          </a:bodyPr>
          <a:lstStyle/>
          <a:p>
            <a:pPr marL="0" indent="0" algn="ctr" eaLnBrk="1" hangingPunct="1">
              <a:buNone/>
            </a:pPr>
            <a:r>
              <a:rPr lang="en-US" sz="6000" b="1" i="1" dirty="0">
                <a:solidFill>
                  <a:srgbClr val="002060"/>
                </a:solidFill>
              </a:rPr>
              <a:t>Thank you!</a:t>
            </a:r>
          </a:p>
        </p:txBody>
      </p:sp>
      <p:sp>
        <p:nvSpPr>
          <p:cNvPr id="6" name="TextBox 5"/>
          <p:cNvSpPr txBox="1"/>
          <p:nvPr/>
        </p:nvSpPr>
        <p:spPr>
          <a:xfrm>
            <a:off x="179512" y="4941168"/>
            <a:ext cx="5616624" cy="954107"/>
          </a:xfrm>
          <a:prstGeom prst="rect">
            <a:avLst/>
          </a:prstGeom>
          <a:noFill/>
        </p:spPr>
        <p:txBody>
          <a:bodyPr wrap="square" rtlCol="0">
            <a:spAutoFit/>
          </a:bodyPr>
          <a:lstStyle/>
          <a:p>
            <a:r>
              <a:rPr lang="fr-FR" sz="1400" dirty="0"/>
              <a:t>This </a:t>
            </a:r>
            <a:r>
              <a:rPr lang="fr-FR" sz="1400" dirty="0" err="1"/>
              <a:t>game</a:t>
            </a:r>
            <a:r>
              <a:rPr lang="fr-FR" sz="1400" dirty="0"/>
              <a:t> </a:t>
            </a:r>
            <a:r>
              <a:rPr lang="fr-FR" sz="1400" dirty="0" err="1"/>
              <a:t>was</a:t>
            </a:r>
            <a:r>
              <a:rPr lang="fr-FR" sz="1400" dirty="0"/>
              <a:t> </a:t>
            </a:r>
            <a:r>
              <a:rPr lang="fr-FR" sz="1400" dirty="0" err="1"/>
              <a:t>designed</a:t>
            </a:r>
            <a:r>
              <a:rPr lang="fr-FR" sz="1400" dirty="0"/>
              <a:t> by:</a:t>
            </a:r>
            <a:endParaRPr lang="en-GB" sz="1400" dirty="0"/>
          </a:p>
          <a:p>
            <a:r>
              <a:rPr lang="en-GB" sz="1400" dirty="0"/>
              <a:t>Yolanda V. Bayugo, MD</a:t>
            </a:r>
          </a:p>
          <a:p>
            <a:r>
              <a:rPr lang="en-GB" sz="1400" dirty="0"/>
              <a:t>Global Capacities Alert and Response (GCR) Department</a:t>
            </a:r>
          </a:p>
          <a:p>
            <a:r>
              <a:rPr lang="en-GB" sz="1400" dirty="0"/>
              <a:t>World Health Organization</a:t>
            </a:r>
          </a:p>
        </p:txBody>
      </p:sp>
    </p:spTree>
    <p:extLst>
      <p:ext uri="{BB962C8B-B14F-4D97-AF65-F5344CB8AC3E}">
        <p14:creationId xmlns:p14="http://schemas.microsoft.com/office/powerpoint/2010/main" val="4648183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b="1" dirty="0">
                <a:solidFill>
                  <a:srgbClr val="002060"/>
                </a:solidFill>
                <a:latin typeface="Arial" panose="020B0604020202020204" pitchFamily="34" charset="0"/>
                <a:cs typeface="Arial" panose="020B0604020202020204" pitchFamily="34" charset="0"/>
              </a:rPr>
              <a:t>Learning objectives</a:t>
            </a:r>
          </a:p>
        </p:txBody>
      </p:sp>
      <p:sp>
        <p:nvSpPr>
          <p:cNvPr id="3" name="Content Placeholder 2"/>
          <p:cNvSpPr>
            <a:spLocks noGrp="1"/>
          </p:cNvSpPr>
          <p:nvPr>
            <p:ph idx="1"/>
          </p:nvPr>
        </p:nvSpPr>
        <p:spPr>
          <a:xfrm>
            <a:off x="395536" y="1423317"/>
            <a:ext cx="8229600" cy="4525963"/>
          </a:xfrm>
        </p:spPr>
        <p:txBody>
          <a:bodyPr/>
          <a:lstStyle/>
          <a:p>
            <a:pPr marL="0" lvl="0" indent="0">
              <a:buNone/>
            </a:pPr>
            <a:r>
              <a:rPr lang="en-US" sz="2800" dirty="0">
                <a:solidFill>
                  <a:srgbClr val="002060"/>
                </a:solidFill>
              </a:rPr>
              <a:t>At the end of this activity you will be able to:</a:t>
            </a:r>
          </a:p>
          <a:p>
            <a:pPr lvl="0"/>
            <a:r>
              <a:rPr lang="en-GB" sz="2800" dirty="0">
                <a:solidFill>
                  <a:srgbClr val="002060"/>
                </a:solidFill>
              </a:rPr>
              <a:t>C</a:t>
            </a:r>
            <a:r>
              <a:rPr lang="en-US" sz="2800" dirty="0" err="1">
                <a:solidFill>
                  <a:srgbClr val="002060"/>
                </a:solidFill>
              </a:rPr>
              <a:t>ollect</a:t>
            </a:r>
            <a:r>
              <a:rPr lang="en-US" sz="2800" dirty="0">
                <a:solidFill>
                  <a:srgbClr val="002060"/>
                </a:solidFill>
              </a:rPr>
              <a:t> and analyze data in the context of outbreak investigation</a:t>
            </a:r>
          </a:p>
          <a:p>
            <a:pPr lvl="0"/>
            <a:r>
              <a:rPr lang="en-GB" sz="2800" dirty="0">
                <a:solidFill>
                  <a:srgbClr val="002060"/>
                </a:solidFill>
              </a:rPr>
              <a:t>Compute attack rate and measure of association</a:t>
            </a:r>
          </a:p>
          <a:p>
            <a:pPr marL="0" lvl="1" indent="0">
              <a:buNone/>
            </a:pPr>
            <a:endParaRPr lang="en-US" dirty="0">
              <a:solidFill>
                <a:srgbClr val="002060"/>
              </a:solidFill>
            </a:endParaRPr>
          </a:p>
        </p:txBody>
      </p:sp>
      <p:pic>
        <p:nvPicPr>
          <p:cNvPr id="5" name="Picture 4"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4128" y="3573016"/>
            <a:ext cx="3240360" cy="2461997"/>
          </a:xfrm>
          <a:prstGeom prst="rect">
            <a:avLst/>
          </a:prstGeom>
        </p:spPr>
      </p:pic>
    </p:spTree>
    <p:extLst>
      <p:ext uri="{BB962C8B-B14F-4D97-AF65-F5344CB8AC3E}">
        <p14:creationId xmlns:p14="http://schemas.microsoft.com/office/powerpoint/2010/main" val="4026310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normAutofit/>
          </a:bodyPr>
          <a:lstStyle/>
          <a:p>
            <a:pPr eaLnBrk="1" hangingPunct="1"/>
            <a:r>
              <a:rPr lang="en-US" sz="3600" b="1" dirty="0">
                <a:solidFill>
                  <a:srgbClr val="002060"/>
                </a:solidFill>
                <a:latin typeface="Arial" panose="020B0604020202020204" pitchFamily="34" charset="0"/>
                <a:ea typeface="+mn-ea"/>
                <a:cs typeface="Arial" panose="020B0604020202020204" pitchFamily="34" charset="0"/>
              </a:rPr>
              <a:t>The Obi Card </a:t>
            </a:r>
            <a:r>
              <a:rPr lang="en-US" sz="3600" b="1" dirty="0">
                <a:solidFill>
                  <a:srgbClr val="002060"/>
                </a:solidFill>
                <a:ea typeface="+mn-ea"/>
              </a:rPr>
              <a:t>G</a:t>
            </a:r>
            <a:r>
              <a:rPr lang="en-US" sz="3600" b="1" dirty="0">
                <a:solidFill>
                  <a:srgbClr val="002060"/>
                </a:solidFill>
                <a:latin typeface="Arial" panose="020B0604020202020204" pitchFamily="34" charset="0"/>
                <a:ea typeface="+mn-ea"/>
                <a:cs typeface="Arial" panose="020B0604020202020204" pitchFamily="34" charset="0"/>
              </a:rPr>
              <a:t>ame</a:t>
            </a:r>
          </a:p>
        </p:txBody>
      </p:sp>
      <p:sp>
        <p:nvSpPr>
          <p:cNvPr id="11267" name="Content Placeholder 2"/>
          <p:cNvSpPr>
            <a:spLocks noGrp="1"/>
          </p:cNvSpPr>
          <p:nvPr>
            <p:ph idx="4294967295"/>
          </p:nvPr>
        </p:nvSpPr>
        <p:spPr>
          <a:xfrm>
            <a:off x="446856" y="1647825"/>
            <a:ext cx="8229600" cy="4229100"/>
          </a:xfrm>
        </p:spPr>
        <p:txBody>
          <a:bodyPr/>
          <a:lstStyle/>
          <a:p>
            <a:pPr eaLnBrk="1" hangingPunct="1">
              <a:buFont typeface="Arial" panose="020B0604020202020204" pitchFamily="34" charset="0"/>
              <a:buChar char="•"/>
            </a:pPr>
            <a:r>
              <a:rPr lang="en-US" dirty="0">
                <a:solidFill>
                  <a:srgbClr val="002060"/>
                </a:solidFill>
              </a:rPr>
              <a:t>Participants will work in groups</a:t>
            </a:r>
          </a:p>
          <a:p>
            <a:pPr eaLnBrk="1" hangingPunct="1">
              <a:buFont typeface="Arial" panose="020B0604020202020204" pitchFamily="34" charset="0"/>
              <a:buChar char="•"/>
            </a:pPr>
            <a:r>
              <a:rPr lang="en-US" dirty="0">
                <a:solidFill>
                  <a:srgbClr val="002060"/>
                </a:solidFill>
              </a:rPr>
              <a:t>Groups will be provided with a scenario, a series of forms to be filled-up and a set of cards</a:t>
            </a:r>
          </a:p>
          <a:p>
            <a:pPr eaLnBrk="1" hangingPunct="1">
              <a:buFont typeface="Arial" panose="020B0604020202020204" pitchFamily="34" charset="0"/>
              <a:buChar char="•"/>
            </a:pPr>
            <a:r>
              <a:rPr lang="en-US" dirty="0">
                <a:solidFill>
                  <a:srgbClr val="002060"/>
                </a:solidFill>
              </a:rPr>
              <a:t>Groups will conduct an outbreak investigation</a:t>
            </a:r>
          </a:p>
          <a:p>
            <a:pPr eaLnBrk="1" hangingPunct="1">
              <a:buFont typeface="Arial" panose="020B0604020202020204" pitchFamily="34" charset="0"/>
              <a:buChar char="•"/>
            </a:pPr>
            <a:r>
              <a:rPr lang="en-US" dirty="0">
                <a:solidFill>
                  <a:srgbClr val="002060"/>
                </a:solidFill>
              </a:rPr>
              <a:t>Groups will present what they have come up with.</a:t>
            </a:r>
          </a:p>
        </p:txBody>
      </p:sp>
    </p:spTree>
    <p:extLst>
      <p:ext uri="{BB962C8B-B14F-4D97-AF65-F5344CB8AC3E}">
        <p14:creationId xmlns:p14="http://schemas.microsoft.com/office/powerpoint/2010/main" val="3391561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normAutofit/>
          </a:bodyPr>
          <a:lstStyle/>
          <a:p>
            <a:pPr eaLnBrk="1" hangingPunct="1"/>
            <a:r>
              <a:rPr lang="en-US" sz="3600" b="1" dirty="0">
                <a:solidFill>
                  <a:srgbClr val="002060"/>
                </a:solidFill>
                <a:latin typeface="Arial" panose="020B0604020202020204" pitchFamily="34" charset="0"/>
                <a:ea typeface="+mn-ea"/>
                <a:cs typeface="Arial" panose="020B0604020202020204" pitchFamily="34" charset="0"/>
              </a:rPr>
              <a:t>Scenario</a:t>
            </a:r>
          </a:p>
        </p:txBody>
      </p:sp>
      <p:sp>
        <p:nvSpPr>
          <p:cNvPr id="11267" name="Content Placeholder 2"/>
          <p:cNvSpPr>
            <a:spLocks noGrp="1"/>
          </p:cNvSpPr>
          <p:nvPr>
            <p:ph idx="4294967295"/>
          </p:nvPr>
        </p:nvSpPr>
        <p:spPr>
          <a:xfrm>
            <a:off x="446856" y="1647825"/>
            <a:ext cx="8229600" cy="4229100"/>
          </a:xfrm>
        </p:spPr>
        <p:txBody>
          <a:bodyPr/>
          <a:lstStyle/>
          <a:p>
            <a:pPr marL="0" indent="0" eaLnBrk="1" hangingPunct="1">
              <a:buNone/>
            </a:pPr>
            <a:r>
              <a:rPr lang="en-US" i="1" dirty="0">
                <a:solidFill>
                  <a:srgbClr val="002060"/>
                </a:solidFill>
              </a:rPr>
              <a:t>Fifteen people celebrated New Year’s dinner in Carmona. </a:t>
            </a:r>
            <a:r>
              <a:rPr lang="en-GB" i="1" dirty="0">
                <a:solidFill>
                  <a:srgbClr val="002060"/>
                </a:solidFill>
              </a:rPr>
              <a:t>There was lots of food on the table: plantains, </a:t>
            </a:r>
            <a:r>
              <a:rPr lang="en-GB" i="1" dirty="0" err="1">
                <a:solidFill>
                  <a:srgbClr val="002060"/>
                </a:solidFill>
              </a:rPr>
              <a:t>fufu</a:t>
            </a:r>
            <a:r>
              <a:rPr lang="en-GB" i="1" dirty="0">
                <a:solidFill>
                  <a:srgbClr val="002060"/>
                </a:solidFill>
              </a:rPr>
              <a:t>, palm nut soup, fish, salad, etc. </a:t>
            </a:r>
          </a:p>
          <a:p>
            <a:pPr marL="0" indent="0" eaLnBrk="1" hangingPunct="1">
              <a:buNone/>
            </a:pPr>
            <a:endParaRPr lang="en-GB" i="1" dirty="0">
              <a:solidFill>
                <a:srgbClr val="002060"/>
              </a:solidFill>
            </a:endParaRPr>
          </a:p>
          <a:p>
            <a:pPr marL="0" indent="0" eaLnBrk="1" hangingPunct="1">
              <a:buNone/>
            </a:pPr>
            <a:r>
              <a:rPr lang="en-GB" i="1" dirty="0">
                <a:solidFill>
                  <a:srgbClr val="002060"/>
                </a:solidFill>
              </a:rPr>
              <a:t>After 24 hours, five of the attendees became ill with gastroenteritis. </a:t>
            </a:r>
          </a:p>
          <a:p>
            <a:pPr marL="0" indent="0" eaLnBrk="1" hangingPunct="1">
              <a:buFontTx/>
              <a:buNone/>
            </a:pPr>
            <a:endParaRPr lang="en-US" dirty="0">
              <a:solidFill>
                <a:srgbClr val="002060"/>
              </a:solidFill>
            </a:endParaRPr>
          </a:p>
        </p:txBody>
      </p:sp>
    </p:spTree>
    <p:extLst>
      <p:ext uri="{BB962C8B-B14F-4D97-AF65-F5344CB8AC3E}">
        <p14:creationId xmlns:p14="http://schemas.microsoft.com/office/powerpoint/2010/main" val="12163855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b="1" dirty="0">
                <a:solidFill>
                  <a:srgbClr val="002060"/>
                </a:solidFill>
                <a:latin typeface="Arial" panose="020B0604020202020204" pitchFamily="34" charset="0"/>
                <a:cs typeface="Arial" panose="020B0604020202020204" pitchFamily="34" charset="0"/>
              </a:rPr>
              <a:t>Obi Card Legend </a:t>
            </a:r>
            <a:r>
              <a:rPr lang="en-GB" sz="3600" b="1" dirty="0">
                <a:solidFill>
                  <a:srgbClr val="002060"/>
                </a:solidFill>
              </a:rPr>
              <a:t>– Person card</a:t>
            </a:r>
            <a:endParaRPr lang="en-GB" sz="3600" b="1" dirty="0">
              <a:solidFill>
                <a:srgbClr val="002060"/>
              </a:solidFill>
              <a:latin typeface="Arial" panose="020B0604020202020204" pitchFamily="34" charset="0"/>
              <a:cs typeface="Arial" panose="020B0604020202020204" pitchFamily="34" charset="0"/>
            </a:endParaRP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9704" t="32000" r="42857" b="39153"/>
          <a:stretch/>
        </p:blipFill>
        <p:spPr bwMode="auto">
          <a:xfrm>
            <a:off x="151968" y="1556792"/>
            <a:ext cx="8757038" cy="42172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813651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b="1" dirty="0">
                <a:solidFill>
                  <a:srgbClr val="002060"/>
                </a:solidFill>
                <a:latin typeface="Arial" panose="020B0604020202020204" pitchFamily="34" charset="0"/>
                <a:cs typeface="Arial" panose="020B0604020202020204" pitchFamily="34" charset="0"/>
              </a:rPr>
              <a:t>Obi Card Legend – Food card</a:t>
            </a:r>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9705" t="31055" r="42857" b="39152"/>
          <a:stretch/>
        </p:blipFill>
        <p:spPr bwMode="auto">
          <a:xfrm>
            <a:off x="251520" y="1556792"/>
            <a:ext cx="8541903" cy="42484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657347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b="1" dirty="0">
                <a:solidFill>
                  <a:srgbClr val="002060"/>
                </a:solidFill>
                <a:latin typeface="Arial" panose="020B0604020202020204" pitchFamily="34" charset="0"/>
                <a:cs typeface="Arial" panose="020B0604020202020204" pitchFamily="34" charset="0"/>
              </a:rPr>
              <a:t>Instructions</a:t>
            </a:r>
          </a:p>
        </p:txBody>
      </p:sp>
      <p:sp>
        <p:nvSpPr>
          <p:cNvPr id="3" name="Content Placeholder 2"/>
          <p:cNvSpPr>
            <a:spLocks noGrp="1"/>
          </p:cNvSpPr>
          <p:nvPr>
            <p:ph idx="4294967295"/>
          </p:nvPr>
        </p:nvSpPr>
        <p:spPr>
          <a:xfrm>
            <a:off x="446856" y="1600200"/>
            <a:ext cx="8229600" cy="4525963"/>
          </a:xfrm>
        </p:spPr>
        <p:txBody>
          <a:bodyPr>
            <a:normAutofit/>
          </a:bodyPr>
          <a:lstStyle/>
          <a:p>
            <a:pPr marL="342900" lvl="1" indent="-342900">
              <a:buFont typeface="Arial" panose="020B0604020202020204" pitchFamily="34" charset="0"/>
              <a:buChar char="•"/>
            </a:pPr>
            <a:r>
              <a:rPr lang="en-US" sz="2600" dirty="0">
                <a:solidFill>
                  <a:srgbClr val="002060"/>
                </a:solidFill>
              </a:rPr>
              <a:t>You have to perform the following to investigate the outbreak</a:t>
            </a:r>
          </a:p>
          <a:p>
            <a:pPr marL="742950" lvl="2" indent="-342900">
              <a:buFont typeface="Courier New" panose="02070309020205020404" pitchFamily="49" charset="0"/>
              <a:buChar char="o"/>
            </a:pPr>
            <a:r>
              <a:rPr lang="en-US" sz="2200" dirty="0">
                <a:solidFill>
                  <a:srgbClr val="002060"/>
                </a:solidFill>
              </a:rPr>
              <a:t>Line listing</a:t>
            </a:r>
          </a:p>
          <a:p>
            <a:pPr marL="742950" lvl="2" indent="-342900">
              <a:buFont typeface="Courier New" panose="02070309020205020404" pitchFamily="49" charset="0"/>
              <a:buChar char="o"/>
            </a:pPr>
            <a:r>
              <a:rPr lang="en-US" sz="2200" dirty="0">
                <a:solidFill>
                  <a:srgbClr val="002060"/>
                </a:solidFill>
              </a:rPr>
              <a:t>Food-specific attack rate</a:t>
            </a:r>
          </a:p>
          <a:p>
            <a:pPr marL="742950" lvl="2" indent="-342900">
              <a:buFont typeface="Courier New" panose="02070309020205020404" pitchFamily="49" charset="0"/>
              <a:buChar char="o"/>
            </a:pPr>
            <a:r>
              <a:rPr lang="en-US" sz="2200" dirty="0">
                <a:solidFill>
                  <a:srgbClr val="002060"/>
                </a:solidFill>
              </a:rPr>
              <a:t>Age and sex-specific attack rate</a:t>
            </a:r>
          </a:p>
          <a:p>
            <a:pPr marL="742950" lvl="2" indent="-342900">
              <a:buFont typeface="Courier New" panose="02070309020205020404" pitchFamily="49" charset="0"/>
              <a:buChar char="o"/>
            </a:pPr>
            <a:r>
              <a:rPr lang="en-US" sz="2200" dirty="0">
                <a:solidFill>
                  <a:srgbClr val="002060"/>
                </a:solidFill>
              </a:rPr>
              <a:t>Relative risks and percent of cases exposed</a:t>
            </a:r>
          </a:p>
          <a:p>
            <a:pPr marL="342900" lvl="1" indent="-342900">
              <a:buFont typeface="Arial" panose="020B0604020202020204" pitchFamily="34" charset="0"/>
              <a:buChar char="•"/>
            </a:pPr>
            <a:r>
              <a:rPr lang="en-US" sz="2600" dirty="0">
                <a:solidFill>
                  <a:srgbClr val="002060"/>
                </a:solidFill>
              </a:rPr>
              <a:t>You have to create an epidemic curve for this event.</a:t>
            </a:r>
          </a:p>
          <a:p>
            <a:pPr marL="0" indent="0">
              <a:buNone/>
            </a:pPr>
            <a:endParaRPr lang="en-GB" dirty="0">
              <a:solidFill>
                <a:srgbClr val="002060"/>
              </a:solidFill>
            </a:endParaRPr>
          </a:p>
          <a:p>
            <a:pPr marL="0" indent="0">
              <a:buNone/>
            </a:pPr>
            <a:r>
              <a:rPr lang="en-GB" sz="2800" dirty="0">
                <a:solidFill>
                  <a:srgbClr val="002060"/>
                </a:solidFill>
              </a:rPr>
              <a:t>Note: If needed, forms are available to assist you</a:t>
            </a:r>
            <a:r>
              <a:rPr lang="en-GB" dirty="0">
                <a:solidFill>
                  <a:srgbClr val="002060"/>
                </a:solidFill>
              </a:rPr>
              <a:t>. </a:t>
            </a:r>
          </a:p>
        </p:txBody>
      </p:sp>
    </p:spTree>
    <p:extLst>
      <p:ext uri="{BB962C8B-B14F-4D97-AF65-F5344CB8AC3E}">
        <p14:creationId xmlns:p14="http://schemas.microsoft.com/office/powerpoint/2010/main" val="9824217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normAutofit/>
          </a:bodyPr>
          <a:lstStyle/>
          <a:p>
            <a:pPr eaLnBrk="1" hangingPunct="1"/>
            <a:r>
              <a:rPr lang="en-US" sz="3600">
                <a:solidFill>
                  <a:srgbClr val="002060"/>
                </a:solidFill>
                <a:latin typeface="Arial" panose="020B0604020202020204" pitchFamily="34" charset="0"/>
                <a:cs typeface="Arial" panose="020B0604020202020204" pitchFamily="34" charset="0"/>
              </a:rPr>
              <a:t> </a:t>
            </a:r>
          </a:p>
        </p:txBody>
      </p:sp>
      <p:sp>
        <p:nvSpPr>
          <p:cNvPr id="23555" name="Rectangle 3"/>
          <p:cNvSpPr>
            <a:spLocks noGrp="1" noChangeArrowheads="1"/>
          </p:cNvSpPr>
          <p:nvPr>
            <p:ph type="body" idx="4294967295"/>
          </p:nvPr>
        </p:nvSpPr>
        <p:spPr>
          <a:xfrm>
            <a:off x="4495800" y="1992313"/>
            <a:ext cx="4648200" cy="457200"/>
          </a:xfrm>
        </p:spPr>
        <p:txBody>
          <a:bodyPr>
            <a:normAutofit/>
          </a:bodyPr>
          <a:lstStyle/>
          <a:p>
            <a:pPr eaLnBrk="1" hangingPunct="1">
              <a:buFontTx/>
              <a:buNone/>
            </a:pPr>
            <a:r>
              <a:rPr lang="en-US" sz="2400" dirty="0">
                <a:latin typeface="Arial Rounded MT Bold" pitchFamily="34" charset="0"/>
              </a:rPr>
              <a:t>Total number exposed</a:t>
            </a:r>
          </a:p>
        </p:txBody>
      </p:sp>
      <p:grpSp>
        <p:nvGrpSpPr>
          <p:cNvPr id="9220" name="Group 17"/>
          <p:cNvGrpSpPr>
            <a:grpSpLocks/>
          </p:cNvGrpSpPr>
          <p:nvPr/>
        </p:nvGrpSpPr>
        <p:grpSpPr bwMode="auto">
          <a:xfrm>
            <a:off x="228600" y="1459632"/>
            <a:ext cx="2819400" cy="2057400"/>
            <a:chOff x="144" y="816"/>
            <a:chExt cx="1776" cy="1296"/>
          </a:xfrm>
        </p:grpSpPr>
        <p:sp>
          <p:nvSpPr>
            <p:cNvPr id="9231" name="Rectangle 4"/>
            <p:cNvSpPr>
              <a:spLocks noChangeArrowheads="1"/>
            </p:cNvSpPr>
            <p:nvPr/>
          </p:nvSpPr>
          <p:spPr bwMode="auto">
            <a:xfrm>
              <a:off x="1008" y="1104"/>
              <a:ext cx="384" cy="500"/>
            </a:xfrm>
            <a:prstGeom prst="rect">
              <a:avLst/>
            </a:prstGeom>
            <a:solidFill>
              <a:schemeClr val="accent1">
                <a:alpha val="36862"/>
              </a:schemeClr>
            </a:solidFill>
            <a:ln w="2857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2000"/>
                <a:t>a</a:t>
              </a:r>
            </a:p>
          </p:txBody>
        </p:sp>
        <p:sp>
          <p:nvSpPr>
            <p:cNvPr id="9232" name="Rectangle 5"/>
            <p:cNvSpPr>
              <a:spLocks noChangeArrowheads="1"/>
            </p:cNvSpPr>
            <p:nvPr/>
          </p:nvSpPr>
          <p:spPr bwMode="auto">
            <a:xfrm>
              <a:off x="1392" y="1104"/>
              <a:ext cx="384" cy="500"/>
            </a:xfrm>
            <a:prstGeom prst="rect">
              <a:avLst/>
            </a:prstGeom>
            <a:solidFill>
              <a:schemeClr val="accent1">
                <a:alpha val="36862"/>
              </a:schemeClr>
            </a:solidFill>
            <a:ln w="2857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2000"/>
                <a:t>b</a:t>
              </a:r>
            </a:p>
          </p:txBody>
        </p:sp>
        <p:sp>
          <p:nvSpPr>
            <p:cNvPr id="9233" name="Rectangle 6"/>
            <p:cNvSpPr>
              <a:spLocks noChangeArrowheads="1"/>
            </p:cNvSpPr>
            <p:nvPr/>
          </p:nvSpPr>
          <p:spPr bwMode="auto">
            <a:xfrm>
              <a:off x="1008" y="1584"/>
              <a:ext cx="384" cy="528"/>
            </a:xfrm>
            <a:prstGeom prst="rect">
              <a:avLst/>
            </a:prstGeom>
            <a:solidFill>
              <a:schemeClr val="accent1">
                <a:alpha val="36862"/>
              </a:schemeClr>
            </a:solidFill>
            <a:ln w="2857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2000"/>
                <a:t>c</a:t>
              </a:r>
            </a:p>
          </p:txBody>
        </p:sp>
        <p:sp>
          <p:nvSpPr>
            <p:cNvPr id="9234" name="Rectangle 7"/>
            <p:cNvSpPr>
              <a:spLocks noChangeArrowheads="1"/>
            </p:cNvSpPr>
            <p:nvPr/>
          </p:nvSpPr>
          <p:spPr bwMode="auto">
            <a:xfrm>
              <a:off x="1392" y="1584"/>
              <a:ext cx="384" cy="528"/>
            </a:xfrm>
            <a:prstGeom prst="rect">
              <a:avLst/>
            </a:prstGeom>
            <a:solidFill>
              <a:schemeClr val="accent1">
                <a:alpha val="36862"/>
              </a:schemeClr>
            </a:solidFill>
            <a:ln w="2857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2000"/>
                <a:t>d</a:t>
              </a:r>
            </a:p>
          </p:txBody>
        </p:sp>
        <p:sp>
          <p:nvSpPr>
            <p:cNvPr id="9235" name="Text Box 8"/>
            <p:cNvSpPr txBox="1">
              <a:spLocks noChangeArrowheads="1"/>
            </p:cNvSpPr>
            <p:nvPr/>
          </p:nvSpPr>
          <p:spPr bwMode="auto">
            <a:xfrm>
              <a:off x="144" y="1248"/>
              <a:ext cx="67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a:t>exposed</a:t>
              </a:r>
            </a:p>
          </p:txBody>
        </p:sp>
        <p:sp>
          <p:nvSpPr>
            <p:cNvPr id="9236" name="Text Box 9"/>
            <p:cNvSpPr txBox="1">
              <a:spLocks noChangeArrowheads="1"/>
            </p:cNvSpPr>
            <p:nvPr/>
          </p:nvSpPr>
          <p:spPr bwMode="auto">
            <a:xfrm>
              <a:off x="144" y="1632"/>
              <a:ext cx="672"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a:t>not exposed</a:t>
              </a:r>
            </a:p>
          </p:txBody>
        </p:sp>
        <p:sp>
          <p:nvSpPr>
            <p:cNvPr id="9237" name="Text Box 10"/>
            <p:cNvSpPr txBox="1">
              <a:spLocks noChangeArrowheads="1"/>
            </p:cNvSpPr>
            <p:nvPr/>
          </p:nvSpPr>
          <p:spPr bwMode="auto">
            <a:xfrm>
              <a:off x="1392" y="816"/>
              <a:ext cx="52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a:t>not ill</a:t>
              </a:r>
            </a:p>
          </p:txBody>
        </p:sp>
        <p:sp>
          <p:nvSpPr>
            <p:cNvPr id="9238" name="Text Box 11"/>
            <p:cNvSpPr txBox="1">
              <a:spLocks noChangeArrowheads="1"/>
            </p:cNvSpPr>
            <p:nvPr/>
          </p:nvSpPr>
          <p:spPr bwMode="auto">
            <a:xfrm>
              <a:off x="1104" y="816"/>
              <a:ext cx="24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a:t>ill</a:t>
              </a:r>
            </a:p>
          </p:txBody>
        </p:sp>
      </p:grpSp>
      <p:sp>
        <p:nvSpPr>
          <p:cNvPr id="23565" name="Text Box 13"/>
          <p:cNvSpPr txBox="1">
            <a:spLocks noChangeArrowheads="1"/>
          </p:cNvSpPr>
          <p:nvPr/>
        </p:nvSpPr>
        <p:spPr bwMode="auto">
          <a:xfrm>
            <a:off x="2971800" y="1993032"/>
            <a:ext cx="1143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2400" dirty="0">
                <a:latin typeface="Arial Rounded MT Bold" pitchFamily="34" charset="0"/>
              </a:rPr>
              <a:t>a + b</a:t>
            </a:r>
          </a:p>
        </p:txBody>
      </p:sp>
      <p:sp>
        <p:nvSpPr>
          <p:cNvPr id="23566" name="Text Box 14"/>
          <p:cNvSpPr txBox="1">
            <a:spLocks noChangeArrowheads="1"/>
          </p:cNvSpPr>
          <p:nvPr/>
        </p:nvSpPr>
        <p:spPr bwMode="auto">
          <a:xfrm>
            <a:off x="2971800" y="2831232"/>
            <a:ext cx="1143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2400">
                <a:latin typeface="Arial Rounded MT Bold" pitchFamily="34" charset="0"/>
              </a:rPr>
              <a:t>c + d</a:t>
            </a:r>
          </a:p>
        </p:txBody>
      </p:sp>
      <p:sp>
        <p:nvSpPr>
          <p:cNvPr id="23567" name="Text Box 15"/>
          <p:cNvSpPr txBox="1">
            <a:spLocks noChangeArrowheads="1"/>
          </p:cNvSpPr>
          <p:nvPr/>
        </p:nvSpPr>
        <p:spPr bwMode="auto">
          <a:xfrm>
            <a:off x="2209800" y="3593232"/>
            <a:ext cx="1143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2400">
                <a:latin typeface="Arial Rounded MT Bold" pitchFamily="34" charset="0"/>
              </a:rPr>
              <a:t>b + d</a:t>
            </a:r>
          </a:p>
        </p:txBody>
      </p:sp>
      <p:sp>
        <p:nvSpPr>
          <p:cNvPr id="23568" name="Text Box 16"/>
          <p:cNvSpPr txBox="1">
            <a:spLocks noChangeArrowheads="1"/>
          </p:cNvSpPr>
          <p:nvPr/>
        </p:nvSpPr>
        <p:spPr bwMode="auto">
          <a:xfrm>
            <a:off x="1219200" y="3593232"/>
            <a:ext cx="914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2400">
                <a:latin typeface="Arial Rounded MT Bold" pitchFamily="34" charset="0"/>
              </a:rPr>
              <a:t>a + c</a:t>
            </a:r>
          </a:p>
        </p:txBody>
      </p:sp>
      <p:sp>
        <p:nvSpPr>
          <p:cNvPr id="23571" name="Rectangle 19"/>
          <p:cNvSpPr>
            <a:spLocks noChangeArrowheads="1"/>
          </p:cNvSpPr>
          <p:nvPr/>
        </p:nvSpPr>
        <p:spPr bwMode="auto">
          <a:xfrm>
            <a:off x="4038600" y="2831232"/>
            <a:ext cx="4648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a:spcBef>
                <a:spcPct val="20000"/>
              </a:spcBef>
            </a:pPr>
            <a:r>
              <a:rPr lang="en-US" sz="2400" dirty="0">
                <a:latin typeface="Arial Rounded MT Bold" pitchFamily="34" charset="0"/>
              </a:rPr>
              <a:t>Total number not exposed</a:t>
            </a:r>
          </a:p>
        </p:txBody>
      </p:sp>
      <p:sp>
        <p:nvSpPr>
          <p:cNvPr id="23572" name="Rectangle 20"/>
          <p:cNvSpPr>
            <a:spLocks noChangeArrowheads="1"/>
          </p:cNvSpPr>
          <p:nvPr/>
        </p:nvSpPr>
        <p:spPr bwMode="auto">
          <a:xfrm>
            <a:off x="1724000" y="5204048"/>
            <a:ext cx="4648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a:spcBef>
                <a:spcPct val="20000"/>
              </a:spcBef>
            </a:pPr>
            <a:r>
              <a:rPr lang="en-US" sz="2400" dirty="0">
                <a:latin typeface="Arial Rounded MT Bold" pitchFamily="34" charset="0"/>
              </a:rPr>
              <a:t>Total number of cases/ill</a:t>
            </a:r>
          </a:p>
        </p:txBody>
      </p:sp>
      <p:sp>
        <p:nvSpPr>
          <p:cNvPr id="23573" name="Line 21"/>
          <p:cNvSpPr>
            <a:spLocks noChangeShapeType="1"/>
          </p:cNvSpPr>
          <p:nvPr/>
        </p:nvSpPr>
        <p:spPr bwMode="auto">
          <a:xfrm flipH="1">
            <a:off x="1600200" y="4050432"/>
            <a:ext cx="0" cy="1371600"/>
          </a:xfrm>
          <a:prstGeom prst="line">
            <a:avLst/>
          </a:prstGeom>
          <a:noFill/>
          <a:ln w="38100">
            <a:solidFill>
              <a:srgbClr val="0033CC"/>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3574" name="Rectangle 22"/>
          <p:cNvSpPr>
            <a:spLocks noChangeArrowheads="1"/>
          </p:cNvSpPr>
          <p:nvPr/>
        </p:nvSpPr>
        <p:spPr bwMode="auto">
          <a:xfrm>
            <a:off x="2209800" y="4583832"/>
            <a:ext cx="533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a:spcBef>
                <a:spcPct val="20000"/>
              </a:spcBef>
            </a:pPr>
            <a:r>
              <a:rPr lang="en-US" sz="2400">
                <a:latin typeface="Arial Rounded MT Bold" pitchFamily="34" charset="0"/>
              </a:rPr>
              <a:t>Total number of controls/not ill</a:t>
            </a:r>
          </a:p>
        </p:txBody>
      </p:sp>
      <p:sp>
        <p:nvSpPr>
          <p:cNvPr id="23575" name="Line 23"/>
          <p:cNvSpPr>
            <a:spLocks noChangeShapeType="1"/>
          </p:cNvSpPr>
          <p:nvPr/>
        </p:nvSpPr>
        <p:spPr bwMode="auto">
          <a:xfrm flipH="1">
            <a:off x="2514600" y="3974232"/>
            <a:ext cx="0" cy="685800"/>
          </a:xfrm>
          <a:prstGeom prst="line">
            <a:avLst/>
          </a:prstGeom>
          <a:noFill/>
          <a:ln w="38100">
            <a:solidFill>
              <a:srgbClr val="0033CC"/>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30" name="Rectangle 24"/>
          <p:cNvSpPr>
            <a:spLocks noChangeArrowheads="1"/>
          </p:cNvSpPr>
          <p:nvPr/>
        </p:nvSpPr>
        <p:spPr bwMode="auto">
          <a:xfrm>
            <a:off x="76200" y="265584"/>
            <a:ext cx="9067800" cy="1219200"/>
          </a:xfrm>
          <a:prstGeom prst="rect">
            <a:avLst/>
          </a:prstGeom>
        </p:spPr>
        <p:txBody>
          <a:bodyPr vert="horz" lIns="91440" tIns="45720" rIns="91440" bIns="45720" rtlCol="0" anchor="ctr">
            <a:normAutofit/>
          </a:bodyPr>
          <a:lstStyle/>
          <a:p>
            <a:pPr algn="ctr">
              <a:spcBef>
                <a:spcPct val="0"/>
              </a:spcBef>
            </a:pPr>
            <a:r>
              <a:rPr lang="en-US" sz="3600" b="1" dirty="0">
                <a:solidFill>
                  <a:srgbClr val="002060"/>
                </a:solidFill>
                <a:latin typeface="Arial" panose="020B0604020202020204" pitchFamily="34" charset="0"/>
                <a:cs typeface="Arial" panose="020B0604020202020204" pitchFamily="34" charset="0"/>
              </a:rPr>
              <a:t>Reminder (1) Two-by-two Table </a:t>
            </a:r>
          </a:p>
        </p:txBody>
      </p:sp>
    </p:spTree>
    <p:extLst>
      <p:ext uri="{BB962C8B-B14F-4D97-AF65-F5344CB8AC3E}">
        <p14:creationId xmlns:p14="http://schemas.microsoft.com/office/powerpoint/2010/main" val="256708163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3" fill="hold" grpId="0"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animEffect transition="in" filter="strips(upRight)">
                                      <p:cBhvr>
                                        <p:cTn id="7" dur="1000"/>
                                        <p:tgtEl>
                                          <p:spTgt spid="2355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3" fill="hold" grpId="0" nodeType="clickEffect">
                                  <p:stCondLst>
                                    <p:cond delay="0"/>
                                  </p:stCondLst>
                                  <p:childTnLst>
                                    <p:set>
                                      <p:cBhvr>
                                        <p:cTn id="11" dur="1" fill="hold">
                                          <p:stCondLst>
                                            <p:cond delay="0"/>
                                          </p:stCondLst>
                                        </p:cTn>
                                        <p:tgtEl>
                                          <p:spTgt spid="23571"/>
                                        </p:tgtEl>
                                        <p:attrNameLst>
                                          <p:attrName>style.visibility</p:attrName>
                                        </p:attrNameLst>
                                      </p:cBhvr>
                                      <p:to>
                                        <p:strVal val="visible"/>
                                      </p:to>
                                    </p:set>
                                    <p:animEffect transition="in" filter="strips(upRight)">
                                      <p:cBhvr>
                                        <p:cTn id="12" dur="1000"/>
                                        <p:tgtEl>
                                          <p:spTgt spid="2357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23573"/>
                                        </p:tgtEl>
                                        <p:attrNameLst>
                                          <p:attrName>style.visibility</p:attrName>
                                        </p:attrNameLst>
                                      </p:cBhvr>
                                      <p:to>
                                        <p:strVal val="visible"/>
                                      </p:to>
                                    </p:set>
                                    <p:animEffect transition="in" filter="strips(downLeft)">
                                      <p:cBhvr>
                                        <p:cTn id="17" dur="500"/>
                                        <p:tgtEl>
                                          <p:spTgt spid="23573"/>
                                        </p:tgtEl>
                                      </p:cBhvr>
                                    </p:animEffect>
                                  </p:childTnLst>
                                </p:cTn>
                              </p:par>
                            </p:childTnLst>
                          </p:cTn>
                        </p:par>
                        <p:par>
                          <p:cTn id="18" fill="hold" nodeType="afterGroup">
                            <p:stCondLst>
                              <p:cond delay="500"/>
                            </p:stCondLst>
                            <p:childTnLst>
                              <p:par>
                                <p:cTn id="19" presetID="18" presetClass="entr" presetSubtype="6" fill="hold" grpId="0" nodeType="afterEffect">
                                  <p:stCondLst>
                                    <p:cond delay="0"/>
                                  </p:stCondLst>
                                  <p:childTnLst>
                                    <p:set>
                                      <p:cBhvr>
                                        <p:cTn id="20" dur="1" fill="hold">
                                          <p:stCondLst>
                                            <p:cond delay="0"/>
                                          </p:stCondLst>
                                        </p:cTn>
                                        <p:tgtEl>
                                          <p:spTgt spid="23572"/>
                                        </p:tgtEl>
                                        <p:attrNameLst>
                                          <p:attrName>style.visibility</p:attrName>
                                        </p:attrNameLst>
                                      </p:cBhvr>
                                      <p:to>
                                        <p:strVal val="visible"/>
                                      </p:to>
                                    </p:set>
                                    <p:animEffect transition="in" filter="strips(downRight)">
                                      <p:cBhvr>
                                        <p:cTn id="21" dur="1000"/>
                                        <p:tgtEl>
                                          <p:spTgt spid="23572"/>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18" presetClass="entr" presetSubtype="12" fill="hold" grpId="0" nodeType="clickEffect">
                                  <p:stCondLst>
                                    <p:cond delay="0"/>
                                  </p:stCondLst>
                                  <p:childTnLst>
                                    <p:set>
                                      <p:cBhvr>
                                        <p:cTn id="25" dur="1" fill="hold">
                                          <p:stCondLst>
                                            <p:cond delay="0"/>
                                          </p:stCondLst>
                                        </p:cTn>
                                        <p:tgtEl>
                                          <p:spTgt spid="23575"/>
                                        </p:tgtEl>
                                        <p:attrNameLst>
                                          <p:attrName>style.visibility</p:attrName>
                                        </p:attrNameLst>
                                      </p:cBhvr>
                                      <p:to>
                                        <p:strVal val="visible"/>
                                      </p:to>
                                    </p:set>
                                    <p:animEffect transition="in" filter="strips(downLeft)">
                                      <p:cBhvr>
                                        <p:cTn id="26" dur="500"/>
                                        <p:tgtEl>
                                          <p:spTgt spid="23575"/>
                                        </p:tgtEl>
                                      </p:cBhvr>
                                    </p:animEffect>
                                  </p:childTnLst>
                                </p:cTn>
                              </p:par>
                            </p:childTnLst>
                          </p:cTn>
                        </p:par>
                        <p:par>
                          <p:cTn id="27" fill="hold" nodeType="afterGroup">
                            <p:stCondLst>
                              <p:cond delay="500"/>
                            </p:stCondLst>
                            <p:childTnLst>
                              <p:par>
                                <p:cTn id="28" presetID="18" presetClass="entr" presetSubtype="6" fill="hold" grpId="0" nodeType="afterEffect">
                                  <p:stCondLst>
                                    <p:cond delay="0"/>
                                  </p:stCondLst>
                                  <p:childTnLst>
                                    <p:set>
                                      <p:cBhvr>
                                        <p:cTn id="29" dur="1" fill="hold">
                                          <p:stCondLst>
                                            <p:cond delay="0"/>
                                          </p:stCondLst>
                                        </p:cTn>
                                        <p:tgtEl>
                                          <p:spTgt spid="23574"/>
                                        </p:tgtEl>
                                        <p:attrNameLst>
                                          <p:attrName>style.visibility</p:attrName>
                                        </p:attrNameLst>
                                      </p:cBhvr>
                                      <p:to>
                                        <p:strVal val="visible"/>
                                      </p:to>
                                    </p:set>
                                    <p:animEffect transition="in" filter="strips(downRight)">
                                      <p:cBhvr>
                                        <p:cTn id="30" dur="1000"/>
                                        <p:tgtEl>
                                          <p:spTgt spid="235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p:bldP spid="23571" grpId="0"/>
      <p:bldP spid="23572" grpId="0"/>
      <p:bldP spid="23573" grpId="0" animBg="1"/>
      <p:bldP spid="23574" grpId="0"/>
      <p:bldP spid="23575"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274638"/>
            <a:ext cx="9144000" cy="1143000"/>
          </a:xfrm>
        </p:spPr>
        <p:txBody>
          <a:bodyPr>
            <a:noAutofit/>
          </a:bodyPr>
          <a:lstStyle/>
          <a:p>
            <a:r>
              <a:rPr lang="en-US" sz="3600" b="1" dirty="0">
                <a:solidFill>
                  <a:srgbClr val="002060"/>
                </a:solidFill>
                <a:latin typeface="Arial" panose="020B0604020202020204" pitchFamily="34" charset="0"/>
                <a:ea typeface="+mn-ea"/>
                <a:cs typeface="Arial" panose="020B0604020202020204" pitchFamily="34" charset="0"/>
              </a:rPr>
              <a:t>Reminder (2) Measure of Association Attack Rate</a:t>
            </a:r>
          </a:p>
        </p:txBody>
      </p:sp>
      <p:sp>
        <p:nvSpPr>
          <p:cNvPr id="10244" name="Line 7"/>
          <p:cNvSpPr>
            <a:spLocks noChangeShapeType="1"/>
          </p:cNvSpPr>
          <p:nvPr/>
        </p:nvSpPr>
        <p:spPr bwMode="auto">
          <a:xfrm>
            <a:off x="3581400" y="2819400"/>
            <a:ext cx="50292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245" name="Text Box 5"/>
          <p:cNvSpPr txBox="1">
            <a:spLocks noChangeArrowheads="1"/>
          </p:cNvSpPr>
          <p:nvPr/>
        </p:nvSpPr>
        <p:spPr bwMode="auto">
          <a:xfrm>
            <a:off x="228600" y="2468563"/>
            <a:ext cx="426720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2800" b="1" dirty="0">
                <a:latin typeface="Arial Rounded MT Bold" pitchFamily="34" charset="0"/>
              </a:rPr>
              <a:t>Attack Rate (AR) =</a:t>
            </a:r>
            <a:r>
              <a:rPr lang="en-US" dirty="0"/>
              <a:t> </a:t>
            </a:r>
            <a:r>
              <a:rPr lang="en-US" sz="3200" dirty="0"/>
              <a:t> </a:t>
            </a:r>
          </a:p>
        </p:txBody>
      </p:sp>
      <p:sp>
        <p:nvSpPr>
          <p:cNvPr id="10246" name="Rectangle 6"/>
          <p:cNvSpPr>
            <a:spLocks noChangeArrowheads="1"/>
          </p:cNvSpPr>
          <p:nvPr/>
        </p:nvSpPr>
        <p:spPr bwMode="auto">
          <a:xfrm>
            <a:off x="3897313" y="2822575"/>
            <a:ext cx="46370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400" dirty="0">
                <a:latin typeface="Arial Rounded MT Bold" pitchFamily="34" charset="0"/>
              </a:rPr>
              <a:t>Number of population at risk</a:t>
            </a:r>
          </a:p>
        </p:txBody>
      </p:sp>
      <p:sp>
        <p:nvSpPr>
          <p:cNvPr id="10247" name="Rectangle 8"/>
          <p:cNvSpPr>
            <a:spLocks noChangeArrowheads="1"/>
          </p:cNvSpPr>
          <p:nvPr/>
        </p:nvSpPr>
        <p:spPr bwMode="auto">
          <a:xfrm>
            <a:off x="3886200" y="2362200"/>
            <a:ext cx="4724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400" dirty="0">
                <a:latin typeface="Arial Rounded MT Bold" pitchFamily="34" charset="0"/>
              </a:rPr>
              <a:t>Number of people who are ill </a:t>
            </a:r>
          </a:p>
        </p:txBody>
      </p:sp>
      <p:sp>
        <p:nvSpPr>
          <p:cNvPr id="73738" name="Text Box 10"/>
          <p:cNvSpPr txBox="1">
            <a:spLocks noChangeArrowheads="1"/>
          </p:cNvSpPr>
          <p:nvPr/>
        </p:nvSpPr>
        <p:spPr bwMode="auto">
          <a:xfrm>
            <a:off x="0" y="5271120"/>
            <a:ext cx="9144000" cy="369332"/>
          </a:xfrm>
          <a:prstGeom prst="rect">
            <a:avLst/>
          </a:prstGeom>
          <a:solidFill>
            <a:schemeClr val="accent1">
              <a:alpha val="52156"/>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n-US" dirty="0"/>
              <a:t>Attack rate close to 1 might give us an idea on the possible cause of the disease</a:t>
            </a:r>
          </a:p>
        </p:txBody>
      </p:sp>
      <p:sp>
        <p:nvSpPr>
          <p:cNvPr id="10249" name="Rectangle 1"/>
          <p:cNvSpPr>
            <a:spLocks noChangeArrowheads="1"/>
          </p:cNvSpPr>
          <p:nvPr/>
        </p:nvSpPr>
        <p:spPr bwMode="auto">
          <a:xfrm>
            <a:off x="838200" y="4509120"/>
            <a:ext cx="7315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t>An attack rate is defined as the proportion of those who became ill after a specified exposure.</a:t>
            </a:r>
          </a:p>
        </p:txBody>
      </p:sp>
      <p:sp>
        <p:nvSpPr>
          <p:cNvPr id="10" name="Line 7"/>
          <p:cNvSpPr>
            <a:spLocks noChangeShapeType="1"/>
          </p:cNvSpPr>
          <p:nvPr/>
        </p:nvSpPr>
        <p:spPr bwMode="auto">
          <a:xfrm>
            <a:off x="3995936" y="3832721"/>
            <a:ext cx="324036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 name="Rectangle 6"/>
          <p:cNvSpPr>
            <a:spLocks noChangeArrowheads="1"/>
          </p:cNvSpPr>
          <p:nvPr/>
        </p:nvSpPr>
        <p:spPr bwMode="auto">
          <a:xfrm>
            <a:off x="4283968" y="3835896"/>
            <a:ext cx="162018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n-US" sz="2400" dirty="0">
                <a:latin typeface="Arial Rounded MT Bold" pitchFamily="34" charset="0"/>
              </a:rPr>
              <a:t>a + b</a:t>
            </a:r>
          </a:p>
        </p:txBody>
      </p:sp>
      <p:sp>
        <p:nvSpPr>
          <p:cNvPr id="12" name="Rectangle 8"/>
          <p:cNvSpPr>
            <a:spLocks noChangeArrowheads="1"/>
          </p:cNvSpPr>
          <p:nvPr/>
        </p:nvSpPr>
        <p:spPr bwMode="auto">
          <a:xfrm>
            <a:off x="4283968" y="3375521"/>
            <a:ext cx="151216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sz="2400" dirty="0">
                <a:latin typeface="Arial Rounded MT Bold" pitchFamily="34" charset="0"/>
              </a:rPr>
              <a:t>a</a:t>
            </a:r>
          </a:p>
        </p:txBody>
      </p:sp>
      <p:sp>
        <p:nvSpPr>
          <p:cNvPr id="2" name="Rectangle 1"/>
          <p:cNvSpPr/>
          <p:nvPr/>
        </p:nvSpPr>
        <p:spPr>
          <a:xfrm>
            <a:off x="3176136" y="3444514"/>
            <a:ext cx="527709" cy="523220"/>
          </a:xfrm>
          <a:prstGeom prst="rect">
            <a:avLst/>
          </a:prstGeom>
        </p:spPr>
        <p:txBody>
          <a:bodyPr wrap="none">
            <a:spAutoFit/>
          </a:bodyPr>
          <a:lstStyle/>
          <a:p>
            <a:pPr>
              <a:spcBef>
                <a:spcPct val="50000"/>
              </a:spcBef>
            </a:pPr>
            <a:r>
              <a:rPr lang="en-US" sz="2400" b="1" dirty="0">
                <a:latin typeface="Arial Rounded MT Bold" pitchFamily="34" charset="0"/>
              </a:rPr>
              <a:t>=</a:t>
            </a:r>
            <a:r>
              <a:rPr lang="en-US" sz="2800" b="1" dirty="0"/>
              <a:t>  </a:t>
            </a:r>
          </a:p>
        </p:txBody>
      </p:sp>
    </p:spTree>
    <p:extLst>
      <p:ext uri="{BB962C8B-B14F-4D97-AF65-F5344CB8AC3E}">
        <p14:creationId xmlns:p14="http://schemas.microsoft.com/office/powerpoint/2010/main" val="12046324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3" fill="hold" grpId="0" nodeType="clickEffect">
                                  <p:stCondLst>
                                    <p:cond delay="0"/>
                                  </p:stCondLst>
                                  <p:childTnLst>
                                    <p:set>
                                      <p:cBhvr>
                                        <p:cTn id="6" dur="1" fill="hold">
                                          <p:stCondLst>
                                            <p:cond delay="0"/>
                                          </p:stCondLst>
                                        </p:cTn>
                                        <p:tgtEl>
                                          <p:spTgt spid="73738"/>
                                        </p:tgtEl>
                                        <p:attrNameLst>
                                          <p:attrName>style.visibility</p:attrName>
                                        </p:attrNameLst>
                                      </p:cBhvr>
                                      <p:to>
                                        <p:strVal val="visible"/>
                                      </p:to>
                                    </p:set>
                                    <p:animEffect transition="in" filter="strips(upRight)">
                                      <p:cBhvr>
                                        <p:cTn id="7" dur="1000"/>
                                        <p:tgtEl>
                                          <p:spTgt spid="737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8"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5928151C-DAE2-4908-B31D-CBC2D7214E9F}">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otalTime>1355</TotalTime>
  <Words>738</Words>
  <Application>Microsoft Office PowerPoint</Application>
  <PresentationFormat>On-screen Show (4:3)</PresentationFormat>
  <Paragraphs>149</Paragraphs>
  <Slides>18</Slides>
  <Notes>5</Notes>
  <HiddenSlides>9</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18</vt:i4>
      </vt:variant>
    </vt:vector>
  </HeadingPairs>
  <TitlesOfParts>
    <vt:vector size="25" baseType="lpstr">
      <vt:lpstr>Arial</vt:lpstr>
      <vt:lpstr>Arial Narrow</vt:lpstr>
      <vt:lpstr>Arial Rounded MT Bold</vt:lpstr>
      <vt:lpstr>Calibri</vt:lpstr>
      <vt:lpstr>Courier New</vt:lpstr>
      <vt:lpstr>Office Theme</vt:lpstr>
      <vt:lpstr>RC 59 Template EN</vt:lpstr>
      <vt:lpstr>B4.3 OBI card game: A fun way to conduct Outbreak Investigation Duration: 60 minutes</vt:lpstr>
      <vt:lpstr>Learning objectives</vt:lpstr>
      <vt:lpstr>The Obi Card Game</vt:lpstr>
      <vt:lpstr>Scenario</vt:lpstr>
      <vt:lpstr>Obi Card Legend – Person card</vt:lpstr>
      <vt:lpstr>Obi Card Legend – Food card</vt:lpstr>
      <vt:lpstr>Instructions</vt:lpstr>
      <vt:lpstr> </vt:lpstr>
      <vt:lpstr>Reminder (2) Measure of Association Attack Rate</vt:lpstr>
      <vt:lpstr>Reminder (3) Measure of Association Relative Risk</vt:lpstr>
      <vt:lpstr>Debriefing (1) Line-listing</vt:lpstr>
      <vt:lpstr>Debriefing (2a)  Food-specific attack rate</vt:lpstr>
      <vt:lpstr>Debriefing (2b, 2c)  </vt:lpstr>
      <vt:lpstr>Debriefing (3b)</vt:lpstr>
      <vt:lpstr>Debriefing (4) Epidemic curve</vt:lpstr>
      <vt:lpstr>Summary</vt:lpstr>
      <vt:lpstr>Disclaimer</vt:lpstr>
      <vt:lpstr>PowerPoint Presentation</vt:lpstr>
    </vt:vector>
  </TitlesOfParts>
  <Company>WHO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Outbreak Investigation</dc:title>
  <dc:creator>BAYUGO, Yolanda</dc:creator>
  <cp:lastModifiedBy>GOMEZ, Paula</cp:lastModifiedBy>
  <cp:revision>90</cp:revision>
  <dcterms:created xsi:type="dcterms:W3CDTF">2014-01-23T08:52:44Z</dcterms:created>
  <dcterms:modified xsi:type="dcterms:W3CDTF">2018-05-16T12:55:55Z</dcterms:modified>
</cp:coreProperties>
</file>