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9" r:id="rId1"/>
    <p:sldMasterId id="2147483856" r:id="rId2"/>
  </p:sldMasterIdLst>
  <p:notesMasterIdLst>
    <p:notesMasterId r:id="rId48"/>
  </p:notesMasterIdLst>
  <p:handoutMasterIdLst>
    <p:handoutMasterId r:id="rId49"/>
  </p:handoutMasterIdLst>
  <p:sldIdLst>
    <p:sldId id="385" r:id="rId3"/>
    <p:sldId id="529" r:id="rId4"/>
    <p:sldId id="386" r:id="rId5"/>
    <p:sldId id="416" r:id="rId6"/>
    <p:sldId id="417" r:id="rId7"/>
    <p:sldId id="468" r:id="rId8"/>
    <p:sldId id="494" r:id="rId9"/>
    <p:sldId id="500" r:id="rId10"/>
    <p:sldId id="486" r:id="rId11"/>
    <p:sldId id="487" r:id="rId12"/>
    <p:sldId id="516" r:id="rId13"/>
    <p:sldId id="490" r:id="rId14"/>
    <p:sldId id="527" r:id="rId15"/>
    <p:sldId id="470" r:id="rId16"/>
    <p:sldId id="491" r:id="rId17"/>
    <p:sldId id="492" r:id="rId18"/>
    <p:sldId id="441" r:id="rId19"/>
    <p:sldId id="464" r:id="rId20"/>
    <p:sldId id="502" r:id="rId21"/>
    <p:sldId id="447" r:id="rId22"/>
    <p:sldId id="442" r:id="rId23"/>
    <p:sldId id="515" r:id="rId24"/>
    <p:sldId id="506" r:id="rId25"/>
    <p:sldId id="507" r:id="rId26"/>
    <p:sldId id="524" r:id="rId27"/>
    <p:sldId id="513" r:id="rId28"/>
    <p:sldId id="528" r:id="rId29"/>
    <p:sldId id="459" r:id="rId30"/>
    <p:sldId id="460" r:id="rId31"/>
    <p:sldId id="511" r:id="rId32"/>
    <p:sldId id="525" r:id="rId33"/>
    <p:sldId id="455" r:id="rId34"/>
    <p:sldId id="530" r:id="rId35"/>
    <p:sldId id="407" r:id="rId36"/>
    <p:sldId id="526" r:id="rId37"/>
    <p:sldId id="323" r:id="rId38"/>
    <p:sldId id="367" r:id="rId39"/>
    <p:sldId id="278" r:id="rId40"/>
    <p:sldId id="362" r:id="rId41"/>
    <p:sldId id="332" r:id="rId42"/>
    <p:sldId id="371" r:id="rId43"/>
    <p:sldId id="531" r:id="rId44"/>
    <p:sldId id="533" r:id="rId45"/>
    <p:sldId id="414" r:id="rId46"/>
    <p:sldId id="532" r:id="rId47"/>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ra Hellman" initials="NH" lastIdx="5" clrIdx="0">
    <p:extLst>
      <p:ext uri="{19B8F6BF-5375-455C-9EA6-DF929625EA0E}">
        <p15:presenceInfo xmlns:p15="http://schemas.microsoft.com/office/powerpoint/2012/main" userId="7bcf6808-f444-479a-bd94-67fa26adff87" providerId="Windows Live"/>
      </p:ext>
    </p:extLst>
  </p:cmAuthor>
  <p:cmAuthor id="2" name="CDC User" initials="CU" lastIdx="2" clrIdx="1">
    <p:extLst>
      <p:ext uri="{19B8F6BF-5375-455C-9EA6-DF929625EA0E}">
        <p15:presenceInfo xmlns:p15="http://schemas.microsoft.com/office/powerpoint/2012/main" userId="CDC User" providerId="None"/>
      </p:ext>
    </p:extLst>
  </p:cmAuthor>
  <p:cmAuthor id="3" name="Stehling-Ariza, Nicole Tasha (CDC/CGH/DGHP)" initials="SNT(" lastIdx="3" clrIdx="2">
    <p:extLst>
      <p:ext uri="{19B8F6BF-5375-455C-9EA6-DF929625EA0E}">
        <p15:presenceInfo xmlns:p15="http://schemas.microsoft.com/office/powerpoint/2012/main" userId="S-1-5-21-1207783550-2075000910-922709458-441876" providerId="AD"/>
      </p:ext>
    </p:extLst>
  </p:cmAuthor>
  <p:cmAuthor id="4" name="Hoffman, Adela (CDC/CGH/DGHP)" initials="HA(" lastIdx="7" clrIdx="3">
    <p:extLst>
      <p:ext uri="{19B8F6BF-5375-455C-9EA6-DF929625EA0E}">
        <p15:presenceInfo xmlns:p15="http://schemas.microsoft.com/office/powerpoint/2012/main" userId="S-1-5-21-1207783550-2075000910-922709458-579387" providerId="AD"/>
      </p:ext>
    </p:extLst>
  </p:cmAuthor>
  <p:cmAuthor id="5" name="nmq1" initials="nmq1" lastIdx="11" clrIdx="4">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8000"/>
    <a:srgbClr val="FF0066"/>
    <a:srgbClr val="0000FF"/>
    <a:srgbClr val="FF3399"/>
    <a:srgbClr val="256EFF"/>
    <a:srgbClr val="003399"/>
    <a:srgbClr val="0033CC"/>
    <a:srgbClr val="FFFFFF"/>
    <a:srgbClr val="2C17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90" autoAdjust="0"/>
    <p:restoredTop sz="62118" autoAdjust="0"/>
  </p:normalViewPr>
  <p:slideViewPr>
    <p:cSldViewPr>
      <p:cViewPr varScale="1">
        <p:scale>
          <a:sx n="64" d="100"/>
          <a:sy n="64" d="100"/>
        </p:scale>
        <p:origin x="1188" y="72"/>
      </p:cViewPr>
      <p:guideLst>
        <p:guide orient="horz" pos="2160"/>
        <p:guide pos="2880"/>
      </p:guideLst>
    </p:cSldViewPr>
  </p:slideViewPr>
  <p:outlineViewPr>
    <p:cViewPr>
      <p:scale>
        <a:sx n="33" d="100"/>
        <a:sy n="33" d="100"/>
      </p:scale>
      <p:origin x="0" y="-8083"/>
    </p:cViewPr>
  </p:outlineViewPr>
  <p:notesTextViewPr>
    <p:cViewPr>
      <p:scale>
        <a:sx n="100" d="100"/>
        <a:sy n="100" d="100"/>
      </p:scale>
      <p:origin x="0" y="0"/>
    </p:cViewPr>
  </p:notesTextViewPr>
  <p:sorterViewPr>
    <p:cViewPr varScale="1">
      <p:scale>
        <a:sx n="1" d="1"/>
        <a:sy n="1" d="1"/>
      </p:scale>
      <p:origin x="0" y="-699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commentAuthors" Target="commentAuthors.xml"/><Relationship Id="rId55"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654921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11454807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4648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481AC029-884C-4AFF-B6E3-E21A070DF759}" type="slidenum">
              <a:rPr lang="en-US" sz="1200">
                <a:latin typeface="Arial" charset="0"/>
                <a:cs typeface="Arial" charset="0"/>
              </a:rPr>
              <a:pPr eaLnBrk="1" hangingPunct="1"/>
              <a:t>10</a:t>
            </a:fld>
            <a:endParaRPr lang="en-US" sz="1200" dirty="0">
              <a:latin typeface="Arial" charset="0"/>
              <a:cs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701041" y="4387135"/>
            <a:ext cx="5608320" cy="66890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endParaRPr lang="en-US" altLang="en-US" b="1" dirty="0">
              <a:solidFill>
                <a:srgbClr val="006600"/>
              </a:solidFill>
              <a:ea typeface="ＭＳ Ｐゴシック" pitchFamily="34" charset="-128"/>
            </a:endParaRPr>
          </a:p>
          <a:p>
            <a:pPr eaLnBrk="1" hangingPunct="1">
              <a:spcBef>
                <a:spcPct val="50000"/>
              </a:spcBef>
            </a:pPr>
            <a:endParaRPr lang="en-US" altLang="en-US" b="1" dirty="0">
              <a:solidFill>
                <a:srgbClr val="006600"/>
              </a:solidFill>
              <a:ea typeface="ＭＳ Ｐゴシック" pitchFamily="34" charset="-128"/>
            </a:endParaRPr>
          </a:p>
          <a:p>
            <a:pPr eaLnBrk="1" hangingPunct="1">
              <a:spcBef>
                <a:spcPct val="50000"/>
              </a:spcBef>
            </a:pPr>
            <a:r>
              <a:rPr lang="en-US" altLang="en-US" b="0" dirty="0">
                <a:solidFill>
                  <a:srgbClr val="006600"/>
                </a:solidFill>
                <a:ea typeface="ＭＳ Ｐゴシック" pitchFamily="34" charset="-128"/>
              </a:rPr>
              <a:t>Passive Surveillance </a:t>
            </a:r>
            <a:endParaRPr lang="en-US" altLang="en-US" b="0" dirty="0">
              <a:ea typeface="ＭＳ Ｐゴシック" pitchFamily="34" charset="-128"/>
            </a:endParaRP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Relies on others to report disease</a:t>
            </a: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Healthcare provider initiates</a:t>
            </a: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usually adequate for monitoring trends over time, place, person</a:t>
            </a:r>
          </a:p>
          <a:p>
            <a:pPr eaLnBrk="1" hangingPunct="1">
              <a:spcBef>
                <a:spcPct val="50000"/>
              </a:spcBef>
            </a:pPr>
            <a:r>
              <a:rPr lang="en-US" altLang="en-US" b="0" dirty="0">
                <a:solidFill>
                  <a:srgbClr val="006600"/>
                </a:solidFill>
                <a:ea typeface="ＭＳ Ｐゴシック" pitchFamily="34" charset="-128"/>
              </a:rPr>
              <a:t>Active Surveillance</a:t>
            </a:r>
            <a:endParaRPr lang="en-US" altLang="en-US" b="0" i="1" dirty="0">
              <a:ea typeface="ＭＳ Ｐゴシック" pitchFamily="34" charset="-128"/>
            </a:endParaRP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Requires assertive action</a:t>
            </a: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Health-agency solicits information</a:t>
            </a:r>
          </a:p>
          <a:p>
            <a:pPr marL="628650" lvl="1" indent="-171450" eaLnBrk="1" hangingPunct="1">
              <a:spcBef>
                <a:spcPct val="0"/>
              </a:spcBef>
              <a:buFont typeface="Arial" panose="020B0604020202020204" pitchFamily="34" charset="0"/>
              <a:buChar char="•"/>
            </a:pPr>
            <a:r>
              <a:rPr lang="en-US" altLang="en-US" dirty="0">
                <a:ea typeface="ＭＳ Ｐゴシック" pitchFamily="34" charset="-128"/>
              </a:rPr>
              <a:t>usually reserved for diseases of special interest</a:t>
            </a:r>
          </a:p>
          <a:p>
            <a:pPr defTabSz="914349">
              <a:spcBef>
                <a:spcPts val="0"/>
              </a:spcBef>
              <a:spcAft>
                <a:spcPts val="600"/>
              </a:spcAft>
              <a:defRPr/>
            </a:pPr>
            <a:endParaRPr lang="en-US" b="1" dirty="0"/>
          </a:p>
          <a:p>
            <a:pPr defTabSz="914349">
              <a:spcBef>
                <a:spcPts val="0"/>
              </a:spcBef>
              <a:spcAft>
                <a:spcPts val="600"/>
              </a:spcAft>
              <a:defRPr/>
            </a:pPr>
            <a:r>
              <a:rPr lang="en-US" b="1" dirty="0"/>
              <a:t>Additional</a:t>
            </a:r>
            <a:r>
              <a:rPr lang="en-US" b="1" baseline="0" dirty="0"/>
              <a:t> facilitator notes</a:t>
            </a:r>
            <a:r>
              <a:rPr lang="en-US" b="1" dirty="0"/>
              <a:t>:</a:t>
            </a:r>
          </a:p>
          <a:p>
            <a:pPr defTabSz="914349">
              <a:spcBef>
                <a:spcPts val="0"/>
              </a:spcBef>
              <a:spcAft>
                <a:spcPts val="600"/>
              </a:spcAft>
              <a:defRPr/>
            </a:pPr>
            <a:endParaRPr lang="en-US" b="1" dirty="0"/>
          </a:p>
          <a:p>
            <a:r>
              <a:rPr lang="en-US" sz="1200" kern="1200" dirty="0">
                <a:solidFill>
                  <a:schemeClr val="tx1"/>
                </a:solidFill>
                <a:effectLst/>
                <a:latin typeface="Arial" pitchFamily="34" charset="0"/>
                <a:ea typeface="+mn-ea"/>
                <a:cs typeface="Arial" pitchFamily="34" charset="0"/>
              </a:rPr>
              <a:t>Passive Surveillance: </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Most routine notifiable disease surveillance rely on passive reporting </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In p</a:t>
            </a:r>
            <a:r>
              <a:rPr lang="en-US" sz="1200" i="0" kern="1200" dirty="0">
                <a:solidFill>
                  <a:schemeClr val="tx1"/>
                </a:solidFill>
                <a:effectLst/>
                <a:latin typeface="Arial" pitchFamily="34" charset="0"/>
                <a:ea typeface="+mn-ea"/>
                <a:cs typeface="Arial" pitchFamily="34" charset="0"/>
              </a:rPr>
              <a:t>assive surveillance, </a:t>
            </a:r>
            <a:r>
              <a:rPr lang="en-US" sz="1200" kern="1200" dirty="0">
                <a:solidFill>
                  <a:schemeClr val="tx1"/>
                </a:solidFill>
                <a:effectLst/>
                <a:latin typeface="Arial" pitchFamily="34" charset="0"/>
                <a:ea typeface="+mn-ea"/>
                <a:cs typeface="Arial" pitchFamily="34" charset="0"/>
              </a:rPr>
              <a:t>the reporter</a:t>
            </a:r>
            <a:r>
              <a:rPr lang="en-US" sz="1200" kern="1200" baseline="0" dirty="0">
                <a:solidFill>
                  <a:schemeClr val="tx1"/>
                </a:solidFill>
                <a:effectLst/>
                <a:latin typeface="Arial" pitchFamily="34" charset="0"/>
                <a:ea typeface="+mn-ea"/>
                <a:cs typeface="Arial" pitchFamily="34" charset="0"/>
              </a:rPr>
              <a:t> </a:t>
            </a:r>
            <a:r>
              <a:rPr lang="en-US" sz="1200" kern="1200" dirty="0">
                <a:solidFill>
                  <a:schemeClr val="tx1"/>
                </a:solidFill>
                <a:effectLst/>
                <a:latin typeface="Arial" pitchFamily="34" charset="0"/>
                <a:ea typeface="+mn-ea"/>
                <a:cs typeface="Arial" pitchFamily="34" charset="0"/>
              </a:rPr>
              <a:t>takes the initiative in submitting the report by following the list of reportable diseases in that state; the health department/health agency waits for reports to be submitted by others</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This is the most common type of surveillance; it is simple and inexpensive, but it is also limited by variability of quality and incompleteness in reporting</a:t>
            </a:r>
          </a:p>
          <a:p>
            <a:endParaRPr lang="en-US" sz="1200" kern="1200" dirty="0">
              <a:solidFill>
                <a:schemeClr val="tx1"/>
              </a:solidFill>
              <a:effectLst/>
              <a:latin typeface="Arial" pitchFamily="34" charset="0"/>
              <a:ea typeface="+mn-ea"/>
              <a:cs typeface="Arial" pitchFamily="34" charset="0"/>
            </a:endParaRPr>
          </a:p>
          <a:p>
            <a:r>
              <a:rPr lang="en-US" sz="1200" kern="1200" dirty="0">
                <a:solidFill>
                  <a:schemeClr val="tx1"/>
                </a:solidFill>
                <a:effectLst/>
                <a:latin typeface="Arial" pitchFamily="34" charset="0"/>
                <a:ea typeface="+mn-ea"/>
                <a:cs typeface="Arial" pitchFamily="34" charset="0"/>
              </a:rPr>
              <a:t>Active Surveillance: </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Involves regular outreach to potential reporters to stimulate the reporting of specific diseases or injuries</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Can validate the representativeness of passive reports, ensure more complete reporting of conditions, or be used in conjunction with specific epidemiologic investigations</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Often used for brief periods for discrete purposes, such as during outbreak investigations, or special time-limited events, or for diseases of special interest (e.g., SARS)</a:t>
            </a:r>
          </a:p>
          <a:p>
            <a:endParaRPr lang="en-US" sz="1200" kern="1200" dirty="0">
              <a:solidFill>
                <a:schemeClr val="tx1"/>
              </a:solidFill>
              <a:effectLst/>
              <a:latin typeface="Arial" pitchFamily="34" charset="0"/>
              <a:ea typeface="+mn-ea"/>
              <a:cs typeface="Arial"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sz="1200" kern="1200" dirty="0">
                <a:solidFill>
                  <a:schemeClr val="tx1"/>
                </a:solidFill>
                <a:effectLst/>
                <a:latin typeface="Arial" pitchFamily="34" charset="0"/>
                <a:ea typeface="+mn-ea"/>
                <a:cs typeface="Arial" pitchFamily="34" charset="0"/>
              </a:rPr>
              <a:t> </a:t>
            </a:r>
          </a:p>
        </p:txBody>
      </p:sp>
    </p:spTree>
    <p:extLst>
      <p:ext uri="{BB962C8B-B14F-4D97-AF65-F5344CB8AC3E}">
        <p14:creationId xmlns:p14="http://schemas.microsoft.com/office/powerpoint/2010/main" val="2805113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481AC029-884C-4AFF-B6E3-E21A070DF759}" type="slidenum">
              <a:rPr lang="en-US" sz="1200">
                <a:latin typeface="Arial" charset="0"/>
                <a:cs typeface="Arial" charset="0"/>
              </a:rPr>
              <a:pPr eaLnBrk="1" hangingPunct="1"/>
              <a:t>11</a:t>
            </a:fld>
            <a:endParaRPr lang="en-US" sz="1200" dirty="0">
              <a:latin typeface="Arial" charset="0"/>
              <a:cs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701041" y="4387135"/>
            <a:ext cx="5608320" cy="66890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endParaRPr lang="en-US" altLang="en-US" b="1" dirty="0">
              <a:solidFill>
                <a:srgbClr val="006600"/>
              </a:solidFill>
              <a:ea typeface="ＭＳ Ｐゴシック" pitchFamily="34" charset="-128"/>
            </a:endParaRPr>
          </a:p>
          <a:p>
            <a:pPr eaLnBrk="1" hangingPunct="1">
              <a:spcBef>
                <a:spcPct val="50000"/>
              </a:spcBef>
            </a:pPr>
            <a:endParaRPr lang="en-US" altLang="en-US" b="1" dirty="0">
              <a:solidFill>
                <a:srgbClr val="006600"/>
              </a:solidFill>
              <a:ea typeface="ＭＳ Ｐゴシック" pitchFamily="34" charset="-128"/>
            </a:endParaRPr>
          </a:p>
          <a:p>
            <a:pPr eaLnBrk="1" hangingPunct="1">
              <a:spcBef>
                <a:spcPct val="50000"/>
              </a:spcBef>
            </a:pPr>
            <a:r>
              <a:rPr lang="en-US" altLang="en-US" b="0" dirty="0">
                <a:solidFill>
                  <a:srgbClr val="006600"/>
                </a:solidFill>
                <a:ea typeface="ＭＳ Ｐゴシック" pitchFamily="34" charset="-128"/>
              </a:rPr>
              <a:t>Indicator-based</a:t>
            </a:r>
            <a:r>
              <a:rPr lang="en-US" altLang="en-US" b="0" baseline="0" dirty="0">
                <a:solidFill>
                  <a:srgbClr val="006600"/>
                </a:solidFill>
                <a:ea typeface="ＭＳ Ｐゴシック" pitchFamily="34" charset="-128"/>
              </a:rPr>
              <a:t> surveillance</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en-US" altLang="en-US" b="0" baseline="0" dirty="0">
                <a:solidFill>
                  <a:srgbClr val="006600"/>
                </a:solidFill>
                <a:ea typeface="ＭＳ Ｐゴシック" pitchFamily="34" charset="-128"/>
              </a:rPr>
              <a:t>Traditional surveillance system where cases are reported by health care providers to public health officials</a:t>
            </a:r>
          </a:p>
          <a:p>
            <a:pPr marL="171450" indent="-171450" eaLnBrk="1" hangingPunct="1">
              <a:spcBef>
                <a:spcPct val="50000"/>
              </a:spcBef>
              <a:buFont typeface="Arial" panose="020B0604020202020204" pitchFamily="34" charset="0"/>
              <a:buChar char="•"/>
            </a:pPr>
            <a:r>
              <a:rPr lang="en-US" altLang="en-US" b="0" baseline="0" dirty="0">
                <a:solidFill>
                  <a:srgbClr val="006600"/>
                </a:solidFill>
                <a:ea typeface="ＭＳ Ｐゴシック" pitchFamily="34" charset="-128"/>
              </a:rPr>
              <a:t>Reports of cases can be delayed in the surveillance processes and while waiting for confirmation</a:t>
            </a:r>
          </a:p>
          <a:p>
            <a:pPr marL="171450" indent="-171450" eaLnBrk="1" hangingPunct="1">
              <a:spcBef>
                <a:spcPct val="50000"/>
              </a:spcBef>
              <a:buFont typeface="Arial" panose="020B0604020202020204" pitchFamily="34" charset="0"/>
              <a:buChar char="•"/>
            </a:pPr>
            <a:r>
              <a:rPr lang="en-US" altLang="en-US" b="0" baseline="0" dirty="0">
                <a:solidFill>
                  <a:srgbClr val="006600"/>
                </a:solidFill>
                <a:ea typeface="ＭＳ Ｐゴシック" pitchFamily="34" charset="-128"/>
              </a:rPr>
              <a:t>Reporting forms and tools help standardize the data across reporting sources</a:t>
            </a:r>
          </a:p>
          <a:p>
            <a:pPr lvl="1" eaLnBrk="1" hangingPunct="1">
              <a:spcBef>
                <a:spcPct val="0"/>
              </a:spcBef>
              <a:buFont typeface="Symbol" pitchFamily="18" charset="2"/>
              <a:buChar char="-"/>
            </a:pPr>
            <a:endParaRPr lang="en-US" altLang="en-US" b="0" dirty="0">
              <a:ea typeface="ＭＳ Ｐゴシック" pitchFamily="34" charset="-128"/>
            </a:endParaRPr>
          </a:p>
          <a:p>
            <a:pPr eaLnBrk="1" hangingPunct="1">
              <a:spcBef>
                <a:spcPct val="50000"/>
              </a:spcBef>
            </a:pPr>
            <a:r>
              <a:rPr lang="en-US" altLang="en-US" b="0" dirty="0">
                <a:solidFill>
                  <a:srgbClr val="006600"/>
                </a:solidFill>
                <a:ea typeface="ＭＳ Ｐゴシック" pitchFamily="34" charset="-128"/>
              </a:rPr>
              <a:t>Event-based surveillance</a:t>
            </a:r>
            <a:endParaRPr lang="en-US" altLang="en-US" b="0" i="1" dirty="0">
              <a:ea typeface="ＭＳ Ｐゴシック" pitchFamily="34" charset="-128"/>
            </a:endParaRPr>
          </a:p>
          <a:p>
            <a:pPr marL="171450" indent="-171450" eaLnBrk="1" hangingPunct="1">
              <a:spcBef>
                <a:spcPct val="0"/>
              </a:spcBef>
              <a:buFont typeface="Arial" panose="020B0604020202020204" pitchFamily="34" charset="0"/>
              <a:buChar char="•"/>
            </a:pPr>
            <a:r>
              <a:rPr lang="en-US" altLang="en-US" b="0" baseline="0" dirty="0">
                <a:ea typeface="ＭＳ Ｐゴシック" pitchFamily="34" charset="-128"/>
              </a:rPr>
              <a:t>Considers reports of cases from official and unofficial sources, including media, blogs, community members, rumors, etc.</a:t>
            </a:r>
          </a:p>
          <a:p>
            <a:pPr marL="171450" indent="-171450" eaLnBrk="1" hangingPunct="1">
              <a:spcBef>
                <a:spcPct val="0"/>
              </a:spcBef>
              <a:buFont typeface="Arial" panose="020B0604020202020204" pitchFamily="34" charset="0"/>
              <a:buChar char="•"/>
            </a:pPr>
            <a:r>
              <a:rPr lang="en-US" altLang="en-US" b="0" baseline="0" dirty="0">
                <a:ea typeface="ＭＳ Ｐゴシック" pitchFamily="34" charset="-128"/>
              </a:rPr>
              <a:t>May be faster than indicator-based surveillance due to the unofficial reporting sources</a:t>
            </a:r>
          </a:p>
          <a:p>
            <a:pPr marL="171450" indent="-171450" eaLnBrk="1" hangingPunct="1">
              <a:spcBef>
                <a:spcPct val="0"/>
              </a:spcBef>
              <a:buFont typeface="Arial" panose="020B0604020202020204" pitchFamily="34" charset="0"/>
              <a:buChar char="•"/>
            </a:pPr>
            <a:r>
              <a:rPr lang="en-US" altLang="en-US" b="0" baseline="0" dirty="0">
                <a:ea typeface="ＭＳ Ｐゴシック" pitchFamily="34" charset="-128"/>
              </a:rPr>
              <a:t>Due to the variation in sources and reporting formats, data are not likely to be standardized and may be subjective in nature</a:t>
            </a:r>
            <a:endParaRPr lang="en-US" altLang="en-US" b="0" dirty="0">
              <a:ea typeface="ＭＳ Ｐゴシック" pitchFamily="34" charset="-128"/>
            </a:endParaRPr>
          </a:p>
          <a:p>
            <a:pPr defTabSz="914349">
              <a:spcBef>
                <a:spcPts val="0"/>
              </a:spcBef>
              <a:spcAft>
                <a:spcPts val="600"/>
              </a:spcAft>
              <a:defRPr/>
            </a:pPr>
            <a:endParaRPr lang="en-US" b="0" dirty="0"/>
          </a:p>
          <a:p>
            <a:pPr defTabSz="914349">
              <a:spcBef>
                <a:spcPts val="0"/>
              </a:spcBef>
              <a:spcAft>
                <a:spcPts val="600"/>
              </a:spcAft>
              <a:defRPr/>
            </a:pPr>
            <a:r>
              <a:rPr lang="en-US" b="1" dirty="0"/>
              <a:t>ASK:</a:t>
            </a:r>
          </a:p>
          <a:p>
            <a:pPr defTabSz="914349">
              <a:spcBef>
                <a:spcPts val="0"/>
              </a:spcBef>
              <a:spcAft>
                <a:spcPts val="600"/>
              </a:spcAft>
              <a:defRPr/>
            </a:pPr>
            <a:endParaRPr lang="en-US" b="1" baseline="0" dirty="0"/>
          </a:p>
          <a:p>
            <a:pPr defTabSz="914349">
              <a:spcBef>
                <a:spcPts val="0"/>
              </a:spcBef>
              <a:spcAft>
                <a:spcPts val="600"/>
              </a:spcAft>
              <a:defRPr/>
            </a:pPr>
            <a:r>
              <a:rPr lang="en-US" b="0" baseline="0" dirty="0"/>
              <a:t>When would you want to use an indicator-based surveillance system or an event-based surveillance system?</a:t>
            </a:r>
          </a:p>
          <a:p>
            <a:pPr marL="628650" marR="0" lvl="1" indent="-171450" algn="l" defTabSz="914349" rtl="0" eaLnBrk="0" fontAlgn="base" latinLnBrk="0" hangingPunct="0">
              <a:lnSpc>
                <a:spcPct val="100000"/>
              </a:lnSpc>
              <a:spcBef>
                <a:spcPts val="0"/>
              </a:spcBef>
              <a:spcAft>
                <a:spcPts val="600"/>
              </a:spcAft>
              <a:buClrTx/>
              <a:buSzTx/>
              <a:buFont typeface="Arial" panose="020B0604020202020204" pitchFamily="34" charset="0"/>
              <a:buChar char="•"/>
              <a:tabLst/>
              <a:defRPr/>
            </a:pPr>
            <a:r>
              <a:rPr lang="en-US" b="1" baseline="0" dirty="0"/>
              <a:t>ANSWER</a:t>
            </a:r>
            <a:r>
              <a:rPr lang="en-US" b="0" baseline="0" dirty="0"/>
              <a:t>: Event-based surveillance (EBS) can be used anywhere and is particularly useful when existing health infrastructure and surveillance systems are not fully functional. EBS may be able to detect events more rapidly through unofficial sources and can complement existing surveillance systems</a:t>
            </a:r>
          </a:p>
          <a:p>
            <a:pPr defTabSz="914349">
              <a:spcBef>
                <a:spcPts val="0"/>
              </a:spcBef>
              <a:spcAft>
                <a:spcPts val="600"/>
              </a:spcAft>
              <a:defRPr/>
            </a:pPr>
            <a:endParaRPr lang="en-US" b="0" dirty="0"/>
          </a:p>
          <a:p>
            <a:pPr defTabSz="914349">
              <a:spcBef>
                <a:spcPts val="0"/>
              </a:spcBef>
              <a:spcAft>
                <a:spcPts val="600"/>
              </a:spcAf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sz="1200" kern="1200" dirty="0">
                <a:solidFill>
                  <a:schemeClr val="tx1"/>
                </a:solidFill>
                <a:effectLst/>
                <a:latin typeface="Arial" pitchFamily="34" charset="0"/>
                <a:ea typeface="+mn-ea"/>
                <a:cs typeface="Arial" pitchFamily="34" charset="0"/>
              </a:rPr>
              <a:t> </a:t>
            </a:r>
          </a:p>
          <a:p>
            <a:pPr defTabSz="914349">
              <a:spcBef>
                <a:spcPts val="0"/>
              </a:spcBef>
              <a:spcAft>
                <a:spcPts val="600"/>
              </a:spcAft>
              <a:defRPr/>
            </a:pPr>
            <a:endParaRPr lang="en-US" b="1" dirty="0"/>
          </a:p>
          <a:p>
            <a:pPr defTabSz="914349">
              <a:spcBef>
                <a:spcPts val="0"/>
              </a:spcBef>
              <a:spcAft>
                <a:spcPts val="600"/>
              </a:spcAft>
              <a:defRPr/>
            </a:pPr>
            <a:endParaRPr lang="en-US" b="1" dirty="0"/>
          </a:p>
          <a:p>
            <a:pPr defTabSz="924916" eaLnBrk="1" hangingPunct="1">
              <a:spcBef>
                <a:spcPts val="0"/>
              </a:spcBef>
              <a:spcAft>
                <a:spcPts val="600"/>
              </a:spcAft>
              <a:defRPr/>
            </a:pPr>
            <a:r>
              <a:rPr lang="en-US" b="0" dirty="0"/>
              <a:t>EBS Source: </a:t>
            </a:r>
            <a:r>
              <a:rPr kumimoji="0" lang="en-US" sz="1200" b="0" i="0" u="none" strike="noStrike" kern="1200" cap="none" spc="0" normalizeH="0" baseline="0" noProof="0" dirty="0">
                <a:ln>
                  <a:noFill/>
                </a:ln>
                <a:solidFill>
                  <a:srgbClr val="4D4D4D"/>
                </a:solidFill>
                <a:effectLst/>
                <a:uLnTx/>
                <a:uFillTx/>
                <a:latin typeface="Arial" charset="0"/>
                <a:ea typeface="+mn-ea"/>
                <a:cs typeface="+mn-cs"/>
              </a:rPr>
              <a:t>IHR Monitoring Framework: Checklist and Indicators for Monitoring Progress in the Development of IHR Core Capacities in States Parties. WHO 2010</a:t>
            </a:r>
          </a:p>
          <a:p>
            <a:pPr defTabSz="924916" eaLnBrk="1" hangingPunct="1">
              <a:spcBef>
                <a:spcPts val="0"/>
              </a:spcBef>
              <a:spcAft>
                <a:spcPts val="600"/>
              </a:spcAft>
              <a:defRPr/>
            </a:pPr>
            <a:endParaRPr kumimoji="0" lang="en-US" sz="1200" b="0" i="0" u="none" strike="noStrike" kern="1200" cap="none" spc="0" normalizeH="0" baseline="0" noProof="0" dirty="0">
              <a:ln>
                <a:noFill/>
              </a:ln>
              <a:solidFill>
                <a:srgbClr val="4D4D4D"/>
              </a:solidFill>
              <a:effectLst/>
              <a:uLnTx/>
              <a:uFillTx/>
              <a:latin typeface="Arial" charset="0"/>
              <a:ea typeface="+mn-ea"/>
              <a:cs typeface="+mn-cs"/>
            </a:endParaRPr>
          </a:p>
          <a:p>
            <a:pPr defTabSz="914349">
              <a:spcBef>
                <a:spcPts val="0"/>
              </a:spcBef>
              <a:spcAft>
                <a:spcPts val="600"/>
              </a:spcAft>
              <a:defRPr/>
            </a:pPr>
            <a:endParaRPr lang="en-US" b="1" dirty="0"/>
          </a:p>
        </p:txBody>
      </p:sp>
    </p:spTree>
    <p:extLst>
      <p:ext uri="{BB962C8B-B14F-4D97-AF65-F5344CB8AC3E}">
        <p14:creationId xmlns:p14="http://schemas.microsoft.com/office/powerpoint/2010/main" val="721096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E095AF32-1AD6-41F1-A68F-631C2218AC61}" type="slidenum">
              <a:rPr lang="en-US" sz="1200">
                <a:latin typeface="Arial" charset="0"/>
                <a:cs typeface="Arial" charset="0"/>
              </a:rPr>
              <a:pPr eaLnBrk="1" hangingPunct="1"/>
              <a:t>12</a:t>
            </a:fld>
            <a:endParaRPr lang="en-US" sz="1200" dirty="0">
              <a:latin typeface="Arial" charset="0"/>
              <a:cs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701041" y="4387138"/>
            <a:ext cx="5608320" cy="6832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en-US" altLang="en-US" b="0" baseline="0" dirty="0">
                <a:solidFill>
                  <a:srgbClr val="006600"/>
                </a:solidFill>
                <a:ea typeface="ＭＳ Ｐゴシック" pitchFamily="34" charset="-128"/>
              </a:rPr>
              <a:t>Sentinel surveillance</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en-US" altLang="en-US" b="0" baseline="0" dirty="0">
                <a:solidFill>
                  <a:srgbClr val="006600"/>
                </a:solidFill>
                <a:ea typeface="ＭＳ Ｐゴシック" pitchFamily="34" charset="-128"/>
              </a:rPr>
              <a:t>Health events are reported by health professionals selected to represent a geographic area or specific reporting group</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en-US" altLang="en-US" b="0" baseline="0" dirty="0">
                <a:solidFill>
                  <a:srgbClr val="006600"/>
                </a:solidFill>
                <a:ea typeface="ＭＳ Ｐゴシック" pitchFamily="34" charset="-128"/>
              </a:rPr>
              <a:t>Smaller numbers of reporters allow for more intensive, detailed data collection from each case detected</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en-US" altLang="en-US" b="0" baseline="0" dirty="0">
                <a:solidFill>
                  <a:srgbClr val="006600"/>
                </a:solidFill>
                <a:ea typeface="ＭＳ Ｐゴシック" pitchFamily="34" charset="-128"/>
              </a:rPr>
              <a:t>Cases outside the represented area or population may be missed</a:t>
            </a:r>
          </a:p>
          <a:p>
            <a:pPr defTabSz="924916" eaLnBrk="1" hangingPunct="1">
              <a:spcBef>
                <a:spcPts val="0"/>
              </a:spcBef>
              <a:spcAft>
                <a:spcPts val="600"/>
              </a:spcAft>
              <a:defRPr/>
            </a:pPr>
            <a:endParaRPr kumimoji="0" lang="en-US" sz="1200" b="0" i="0" u="none" strike="noStrike" kern="1200" cap="none" spc="0" normalizeH="0" baseline="0" noProof="0" dirty="0">
              <a:ln>
                <a:noFill/>
              </a:ln>
              <a:solidFill>
                <a:srgbClr val="4D4D4D"/>
              </a:solidFill>
              <a:effectLst/>
              <a:uLnTx/>
              <a:uFillTx/>
              <a:latin typeface="Arial" charset="0"/>
              <a:ea typeface="+mn-ea"/>
              <a:cs typeface="+mn-cs"/>
            </a:endParaRPr>
          </a:p>
          <a:p>
            <a:pPr marL="0" indent="0">
              <a:buFont typeface="Arial" panose="020B0604020202020204" pitchFamily="34" charset="0"/>
              <a:buNone/>
              <a:defRPr/>
            </a:pPr>
            <a:r>
              <a:rPr lang="en-US" sz="1200" dirty="0">
                <a:solidFill>
                  <a:schemeClr val="tx1"/>
                </a:solidFill>
              </a:rPr>
              <a:t>Community-based</a:t>
            </a:r>
            <a:r>
              <a:rPr lang="en-US" sz="1200" baseline="0" dirty="0">
                <a:solidFill>
                  <a:schemeClr val="tx1"/>
                </a:solidFill>
              </a:rPr>
              <a:t> surveillance</a:t>
            </a:r>
            <a:endParaRPr lang="en-US" sz="1200" dirty="0">
              <a:solidFill>
                <a:schemeClr val="tx1"/>
              </a:solidFill>
            </a:endParaRPr>
          </a:p>
          <a:p>
            <a:pPr marL="171450" indent="-171450">
              <a:buFont typeface="Arial" panose="020B0604020202020204" pitchFamily="34" charset="0"/>
              <a:buChar char="•"/>
              <a:defRPr/>
            </a:pPr>
            <a:r>
              <a:rPr lang="en-US" sz="1200" dirty="0">
                <a:solidFill>
                  <a:schemeClr val="tx1"/>
                </a:solidFill>
              </a:rPr>
              <a:t>Mothers are often the first-level health workers in a family, can educate their communities, and can help detect possible or probable cases early.</a:t>
            </a:r>
          </a:p>
          <a:p>
            <a:pPr marL="171450" indent="-171450">
              <a:buFont typeface="Arial" panose="020B0604020202020204" pitchFamily="34" charset="0"/>
              <a:buChar char="•"/>
              <a:defRPr/>
            </a:pPr>
            <a:r>
              <a:rPr lang="en-US" sz="1200" dirty="0">
                <a:solidFill>
                  <a:schemeClr val="tx1"/>
                </a:solidFill>
              </a:rPr>
              <a:t>Community Health Workers</a:t>
            </a:r>
            <a:r>
              <a:rPr lang="en-US" sz="1200" baseline="0" dirty="0">
                <a:solidFill>
                  <a:schemeClr val="tx1"/>
                </a:solidFill>
              </a:rPr>
              <a:t> (</a:t>
            </a:r>
            <a:r>
              <a:rPr lang="en-US" sz="1200" dirty="0">
                <a:solidFill>
                  <a:schemeClr val="tx1"/>
                </a:solidFill>
              </a:rPr>
              <a:t>CHWs) can be teachers, health workers, or others.  They can do outreach, case finding and health education.</a:t>
            </a:r>
          </a:p>
          <a:p>
            <a:pPr marL="171450" indent="-171450">
              <a:buFont typeface="Arial" panose="020B0604020202020204" pitchFamily="34" charset="0"/>
              <a:buChar char="•"/>
              <a:defRPr/>
            </a:pPr>
            <a:r>
              <a:rPr lang="en-US" sz="1200" dirty="0">
                <a:solidFill>
                  <a:schemeClr val="tx1"/>
                </a:solidFill>
              </a:rPr>
              <a:t>Health centers supplemented by CHWs can extend the reach of traditional surveillance systems.</a:t>
            </a:r>
          </a:p>
          <a:p>
            <a:pPr marL="171450" indent="-171450">
              <a:buFont typeface="Arial" panose="020B0604020202020204" pitchFamily="34" charset="0"/>
              <a:buChar char="•"/>
              <a:defRPr/>
            </a:pPr>
            <a:r>
              <a:rPr lang="en-US" sz="1200" dirty="0">
                <a:solidFill>
                  <a:schemeClr val="tx1"/>
                </a:solidFill>
              </a:rPr>
              <a:t>Objectives:</a:t>
            </a:r>
          </a:p>
          <a:p>
            <a:pPr marL="914400" indent="-457200">
              <a:buFont typeface="Courier New" panose="02070309020205020404" pitchFamily="49" charset="0"/>
              <a:buChar char="o"/>
            </a:pPr>
            <a:r>
              <a:rPr lang="en-US" altLang="en-US" sz="2000" dirty="0"/>
              <a:t>Identify cases and events of public health importance</a:t>
            </a:r>
          </a:p>
          <a:p>
            <a:pPr marL="914400" indent="-457200">
              <a:buFont typeface="Courier New" panose="02070309020205020404" pitchFamily="49" charset="0"/>
              <a:buChar char="o"/>
            </a:pPr>
            <a:r>
              <a:rPr lang="en-US" altLang="en-US" sz="2000" dirty="0"/>
              <a:t>Report suspected cases, conditions or events to the appropriate levels</a:t>
            </a:r>
          </a:p>
          <a:p>
            <a:pPr marL="914400" indent="-457200">
              <a:buFont typeface="Courier New" panose="02070309020205020404" pitchFamily="49" charset="0"/>
              <a:buChar char="o"/>
            </a:pPr>
            <a:r>
              <a:rPr lang="en-US" altLang="en-US" sz="2000" dirty="0"/>
              <a:t>Help communities understand their role in outbreaks</a:t>
            </a:r>
          </a:p>
          <a:p>
            <a:pPr defTabSz="924916" eaLnBrk="1" hangingPunct="1">
              <a:spcBef>
                <a:spcPts val="0"/>
              </a:spcBef>
              <a:spcAft>
                <a:spcPts val="600"/>
              </a:spcAft>
              <a:defRPr/>
            </a:pPr>
            <a:endParaRPr kumimoji="0" lang="en-US" sz="1200" b="0" i="0" u="none" strike="noStrike" kern="1200" cap="none" spc="0" normalizeH="0" baseline="0" noProof="0" dirty="0">
              <a:ln>
                <a:noFill/>
              </a:ln>
              <a:solidFill>
                <a:srgbClr val="4D4D4D"/>
              </a:solidFill>
              <a:effectLst/>
              <a:uLnTx/>
              <a:uFillTx/>
              <a:latin typeface="Arial" charset="0"/>
              <a:ea typeface="+mn-ea"/>
              <a:cs typeface="+mn-cs"/>
            </a:endParaRPr>
          </a:p>
        </p:txBody>
      </p:sp>
    </p:spTree>
    <p:extLst>
      <p:ext uri="{BB962C8B-B14F-4D97-AF65-F5344CB8AC3E}">
        <p14:creationId xmlns:p14="http://schemas.microsoft.com/office/powerpoint/2010/main" val="3093642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E095AF32-1AD6-41F1-A68F-631C2218AC61}" type="slidenum">
              <a:rPr lang="en-US" sz="1200">
                <a:latin typeface="Arial" charset="0"/>
                <a:cs typeface="Arial" charset="0"/>
              </a:rPr>
              <a:pPr eaLnBrk="1" hangingPunct="1"/>
              <a:t>13</a:t>
            </a:fld>
            <a:endParaRPr lang="en-US" sz="1200" dirty="0">
              <a:latin typeface="Arial" charset="0"/>
              <a:cs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701041" y="4387138"/>
            <a:ext cx="5608320" cy="6832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24916" rtl="0" eaLnBrk="1" fontAlgn="base"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During emergencies, RRT members may encounter surveillance systems that vary from more traditional and ongoing surveillance systems.</a:t>
            </a:r>
          </a:p>
          <a:p>
            <a:pPr defTabSz="924916" eaLnBrk="1" hangingPunct="1">
              <a:spcBef>
                <a:spcPts val="0"/>
              </a:spcBef>
              <a:spcAft>
                <a:spcPts val="600"/>
              </a:spcAft>
              <a:defRPr/>
            </a:pPr>
            <a:endParaRPr kumimoji="0" lang="en-US" sz="1200" b="0" i="0" u="none" strike="noStrike" kern="1200" cap="none" spc="0" normalizeH="0" baseline="0" noProof="0" dirty="0">
              <a:ln>
                <a:noFill/>
              </a:ln>
              <a:solidFill>
                <a:srgbClr val="4D4D4D"/>
              </a:solidFill>
              <a:effectLst/>
              <a:uLnTx/>
              <a:uFillTx/>
              <a:latin typeface="Arial" charset="0"/>
              <a:ea typeface="+mn-ea"/>
              <a:cs typeface="+mn-cs"/>
            </a:endParaRPr>
          </a:p>
          <a:p>
            <a:pPr defTabSz="924916" eaLnBrk="1" hangingPunct="1">
              <a:spcBef>
                <a:spcPts val="0"/>
              </a:spcBef>
              <a:spcAft>
                <a:spcPts val="600"/>
              </a:spcAft>
              <a:defRP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Early Warning Alert and Response Network</a:t>
            </a:r>
          </a:p>
          <a:p>
            <a:pPr marL="171450" indent="-171450" defTabSz="924916" eaLnBrk="1" hangingPunct="1">
              <a:spcBef>
                <a:spcPts val="0"/>
              </a:spcBef>
              <a:spcAft>
                <a:spcPts val="600"/>
              </a:spcAft>
              <a:buFont typeface="Arial" panose="020B0604020202020204" pitchFamily="34" charset="0"/>
              <a:buChar char="•"/>
              <a:defRPr/>
            </a:pPr>
            <a:r>
              <a:rPr lang="en-US" sz="2400" dirty="0">
                <a:solidFill>
                  <a:srgbClr val="10253F"/>
                </a:solidFill>
                <a:latin typeface="Arial" pitchFamily="34" charset="0"/>
                <a:cs typeface="Arial" pitchFamily="34" charset="0"/>
              </a:rPr>
              <a:t>There are similar surveillance systems that serve the same purpose, but with different names. These include:</a:t>
            </a:r>
          </a:p>
          <a:p>
            <a:pPr marL="800100" lvl="1" indent="-342900" fontAlgn="auto">
              <a:spcBef>
                <a:spcPct val="20000"/>
              </a:spcBef>
              <a:spcAft>
                <a:spcPts val="900"/>
              </a:spcAft>
              <a:buFont typeface="Arial" panose="020B0604020202020204" pitchFamily="34" charset="0"/>
              <a:buChar char="•"/>
            </a:pPr>
            <a:r>
              <a:rPr lang="en-US" sz="2000" dirty="0">
                <a:solidFill>
                  <a:srgbClr val="10253F"/>
                </a:solidFill>
                <a:latin typeface="Arial" pitchFamily="34" charset="0"/>
                <a:cs typeface="Arial" pitchFamily="34" charset="0"/>
              </a:rPr>
              <a:t>EWARS:</a:t>
            </a:r>
            <a:r>
              <a:rPr lang="en-US" sz="2000" baseline="0" dirty="0">
                <a:solidFill>
                  <a:srgbClr val="10253F"/>
                </a:solidFill>
                <a:latin typeface="Arial" pitchFamily="34" charset="0"/>
                <a:cs typeface="Arial" pitchFamily="34" charset="0"/>
              </a:rPr>
              <a:t> Early Warning, Alert and Response System</a:t>
            </a:r>
            <a:endParaRPr lang="en-US" sz="2000" dirty="0">
              <a:solidFill>
                <a:srgbClr val="10253F"/>
              </a:solidFill>
              <a:latin typeface="Arial" pitchFamily="34" charset="0"/>
              <a:cs typeface="Arial" pitchFamily="34" charset="0"/>
            </a:endParaRPr>
          </a:p>
          <a:p>
            <a:pPr marL="800100" lvl="1" indent="-342900" fontAlgn="auto">
              <a:spcBef>
                <a:spcPct val="20000"/>
              </a:spcBef>
              <a:spcAft>
                <a:spcPts val="900"/>
              </a:spcAft>
              <a:buFont typeface="Arial" panose="020B0604020202020204" pitchFamily="34" charset="0"/>
              <a:buChar char="•"/>
            </a:pPr>
            <a:r>
              <a:rPr lang="en-US" sz="2000" dirty="0">
                <a:solidFill>
                  <a:srgbClr val="10253F"/>
                </a:solidFill>
                <a:latin typeface="Arial" pitchFamily="34" charset="0"/>
                <a:cs typeface="Arial" pitchFamily="34" charset="0"/>
              </a:rPr>
              <a:t>DEWS: Disease Early Warning</a:t>
            </a:r>
            <a:r>
              <a:rPr lang="en-US" sz="2000" baseline="0" dirty="0">
                <a:solidFill>
                  <a:srgbClr val="10253F"/>
                </a:solidFill>
                <a:latin typeface="Arial" pitchFamily="34" charset="0"/>
                <a:cs typeface="Arial" pitchFamily="34" charset="0"/>
              </a:rPr>
              <a:t> System</a:t>
            </a:r>
            <a:endParaRPr lang="en-US" sz="2000" dirty="0">
              <a:solidFill>
                <a:srgbClr val="10253F"/>
              </a:solidFill>
              <a:latin typeface="Arial" pitchFamily="34" charset="0"/>
              <a:cs typeface="Arial" pitchFamily="34" charset="0"/>
            </a:endParaRPr>
          </a:p>
          <a:p>
            <a:pPr marL="171450" indent="-171450" defTabSz="924916" eaLnBrk="1" hangingPunct="1">
              <a:spcBef>
                <a:spcPts val="0"/>
              </a:spcBef>
              <a:spcAft>
                <a:spcPts val="600"/>
              </a:spcAft>
              <a:buFont typeface="Arial" panose="020B0604020202020204" pitchFamily="34" charset="0"/>
              <a:buChar char="•"/>
              <a:defRP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EWARN Source: Outbreak surveillance and response in humanitarian emergencies: WHO guidelines for EWARN implementation. http://www.who.int/diseasecontrol_emergencies/publications/who_hse_epr_dce_2012.1/en/</a:t>
            </a:r>
            <a:endParaRPr lang="en-US" b="0" dirty="0"/>
          </a:p>
          <a:p>
            <a:pPr defTabSz="924916" eaLnBrk="1" hangingPunct="1">
              <a:spcBef>
                <a:spcPts val="0"/>
              </a:spcBef>
              <a:spcAft>
                <a:spcPts val="600"/>
              </a:spcAft>
              <a:defRPr/>
            </a:pPr>
            <a:endParaRPr kumimoji="0" lang="en-US" sz="1200" b="0" i="0" u="none" strike="noStrike" kern="1200" cap="none" spc="0" normalizeH="0" baseline="0" noProof="0" dirty="0">
              <a:ln>
                <a:noFill/>
              </a:ln>
              <a:solidFill>
                <a:srgbClr val="4D4D4D"/>
              </a:solidFill>
              <a:effectLst/>
              <a:uLnTx/>
              <a:uFillTx/>
              <a:latin typeface="Arial" charset="0"/>
              <a:ea typeface="+mn-ea"/>
              <a:cs typeface="+mn-cs"/>
            </a:endParaRPr>
          </a:p>
          <a:p>
            <a:pPr defTabSz="924916" eaLnBrk="1" hangingPunct="1">
              <a:spcBef>
                <a:spcPts val="0"/>
              </a:spcBef>
              <a:spcAft>
                <a:spcPts val="600"/>
              </a:spcAft>
              <a:defRP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Health Information System </a:t>
            </a:r>
          </a:p>
          <a:p>
            <a:pPr marL="171450" indent="-171450" defTabSz="924916" eaLnBrk="1" hangingPunct="1">
              <a:spcBef>
                <a:spcPts val="0"/>
              </a:spcBef>
              <a:spcAft>
                <a:spcPts val="600"/>
              </a:spcAft>
              <a:buFont typeface="Arial" panose="020B0604020202020204" pitchFamily="34" charset="0"/>
              <a:buChar char="•"/>
              <a:defRP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HIS Toolkit was developed by the United Nations High Commissioner for Refugees (UNHCR)</a:t>
            </a:r>
          </a:p>
          <a:p>
            <a:pPr marL="171450" indent="-171450">
              <a:buFont typeface="Arial" panose="020B0604020202020204" pitchFamily="34" charset="0"/>
              <a:buChar char="•"/>
            </a:pPr>
            <a:r>
              <a:rPr kumimoji="0" lang="en-US" sz="1200" b="0" i="0" u="none" strike="noStrike" kern="1200" cap="none" spc="0" normalizeH="0" baseline="0" noProof="0" dirty="0">
                <a:ln>
                  <a:noFill/>
                </a:ln>
                <a:solidFill>
                  <a:srgbClr val="4D4D4D"/>
                </a:solidFill>
                <a:effectLst/>
                <a:uLnTx/>
                <a:uFillTx/>
                <a:latin typeface="Arial" charset="0"/>
                <a:ea typeface="+mn-ea"/>
                <a:cs typeface="+mn-cs"/>
              </a:rPr>
              <a:t>HIS Source: </a:t>
            </a:r>
            <a:r>
              <a:rPr lang="en-US" dirty="0"/>
              <a:t>Health Information System (HIS) Toolkit. Geneva: Ofﬁce of the United Nations High Commissioner for Refugees; 2010. Available from: http://www.unhcr.org/4a3374408.html </a:t>
            </a:r>
          </a:p>
        </p:txBody>
      </p:sp>
    </p:spTree>
    <p:extLst>
      <p:ext uri="{BB962C8B-B14F-4D97-AF65-F5344CB8AC3E}">
        <p14:creationId xmlns:p14="http://schemas.microsoft.com/office/powerpoint/2010/main" val="3767101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a:t>
            </a:r>
            <a:r>
              <a:rPr lang="en-US" b="1" dirty="0"/>
              <a:t>READ</a:t>
            </a:r>
            <a:r>
              <a:rPr lang="en-US" dirty="0"/>
              <a:t> key</a:t>
            </a:r>
            <a:r>
              <a:rPr lang="en-US" baseline="0" dirty="0"/>
              <a:t> principles.&gt;</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14</a:t>
            </a:fld>
            <a:endParaRPr lang="en-US" altLang="en-US"/>
          </a:p>
        </p:txBody>
      </p:sp>
    </p:spTree>
    <p:extLst>
      <p:ext uri="{BB962C8B-B14F-4D97-AF65-F5344CB8AC3E}">
        <p14:creationId xmlns:p14="http://schemas.microsoft.com/office/powerpoint/2010/main" val="21666426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2D3CBEC8-48CD-4134-8969-8BA7287A4C73}" type="slidenum">
              <a:rPr lang="en-US" sz="1200">
                <a:solidFill>
                  <a:prstClr val="black"/>
                </a:solidFill>
                <a:latin typeface="Arial" charset="0"/>
                <a:cs typeface="Arial" charset="0"/>
              </a:rPr>
              <a:pPr eaLnBrk="1" hangingPunct="1"/>
              <a:t>15</a:t>
            </a:fld>
            <a:endParaRPr lang="en-US" sz="1200" dirty="0">
              <a:solidFill>
                <a:prstClr val="black"/>
              </a:solidFill>
              <a:latin typeface="Arial" charset="0"/>
              <a:cs typeface="Arial"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xfrm>
            <a:off x="701041" y="4387136"/>
            <a:ext cx="5608320" cy="77942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a:solidFill>
                  <a:schemeClr val="tx1"/>
                </a:solidFill>
                <a:effectLst/>
                <a:latin typeface="Arial" pitchFamily="34" charset="0"/>
                <a:ea typeface="+mn-ea"/>
                <a:cs typeface="Arial" pitchFamily="34" charset="0"/>
              </a:rPr>
              <a:t>Ten key attributes should be considered when determining if a surveillance system will be effective. This slide</a:t>
            </a:r>
            <a:r>
              <a:rPr lang="en-US" sz="1200" kern="1200" baseline="0" dirty="0">
                <a:solidFill>
                  <a:schemeClr val="tx1"/>
                </a:solidFill>
                <a:effectLst/>
                <a:latin typeface="Arial" pitchFamily="34" charset="0"/>
                <a:ea typeface="+mn-ea"/>
                <a:cs typeface="Arial" pitchFamily="34" charset="0"/>
              </a:rPr>
              <a:t> depicts </a:t>
            </a:r>
            <a:r>
              <a:rPr lang="en-US" sz="1200" kern="1200" dirty="0">
                <a:solidFill>
                  <a:schemeClr val="tx1"/>
                </a:solidFill>
                <a:effectLst/>
                <a:latin typeface="Arial" pitchFamily="34" charset="0"/>
                <a:ea typeface="+mn-ea"/>
                <a:cs typeface="Arial" pitchFamily="34" charset="0"/>
              </a:rPr>
              <a:t>the first five attributes of an effective surveillance system.</a:t>
            </a:r>
          </a:p>
          <a:p>
            <a:endParaRPr lang="en-US" sz="1200" kern="1200" dirty="0">
              <a:solidFill>
                <a:schemeClr val="tx1"/>
              </a:solidFill>
              <a:effectLst/>
              <a:latin typeface="Arial" pitchFamily="34" charset="0"/>
              <a:ea typeface="+mn-ea"/>
              <a:cs typeface="Arial" pitchFamily="34" charset="0"/>
            </a:endParaRP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Usefulness. How useful is the system in accomplishing its objectives?</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Data quality examines how reliable the data are. How complete and accurate are the data fields in the reports received by the system?</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Timeliness. How quickly are reports received? Timeliness might be important for certain conditions, but less important for others. You might need to report one disease immediately to implement contact-avoidance and prevention measures. With other conditions, such as obesity, a longer delay in reporting is acceptable.</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Flexibility considers how quickly the system can adapt to changes.</a:t>
            </a:r>
          </a:p>
          <a:p>
            <a:pPr marL="17145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Simplicity considers whether the system is easy to operate. </a:t>
            </a:r>
          </a:p>
          <a:p>
            <a:pPr marL="0" lvl="1" indent="0" defTabSz="924916" eaLnBrk="1" hangingPunct="1">
              <a:spcBef>
                <a:spcPts val="0"/>
              </a:spcBef>
              <a:spcAft>
                <a:spcPts val="600"/>
              </a:spcAft>
              <a:buFont typeface="Arial" pitchFamily="34" charset="0"/>
              <a:buNone/>
              <a:defRPr/>
            </a:pPr>
            <a:endParaRPr lang="en-US" dirty="0"/>
          </a:p>
        </p:txBody>
      </p:sp>
    </p:spTree>
    <p:extLst>
      <p:ext uri="{BB962C8B-B14F-4D97-AF65-F5344CB8AC3E}">
        <p14:creationId xmlns:p14="http://schemas.microsoft.com/office/powerpoint/2010/main" val="105572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2D3CBEC8-48CD-4134-8969-8BA7287A4C73}" type="slidenum">
              <a:rPr lang="en-US" sz="1200">
                <a:solidFill>
                  <a:prstClr val="black"/>
                </a:solidFill>
                <a:latin typeface="Arial" charset="0"/>
                <a:cs typeface="Arial" charset="0"/>
              </a:rPr>
              <a:pPr eaLnBrk="1" hangingPunct="1"/>
              <a:t>16</a:t>
            </a:fld>
            <a:endParaRPr lang="en-US" sz="1200" dirty="0">
              <a:solidFill>
                <a:prstClr val="black"/>
              </a:solidFill>
              <a:latin typeface="Arial" charset="0"/>
              <a:cs typeface="Arial" charset="0"/>
            </a:endParaRPr>
          </a:p>
        </p:txBody>
      </p:sp>
      <p:sp>
        <p:nvSpPr>
          <p:cNvPr id="113667" name="Rectangle 2"/>
          <p:cNvSpPr>
            <a:spLocks noGrp="1" noRot="1" noChangeAspect="1" noChangeArrowheads="1" noTextEdit="1"/>
          </p:cNvSpPr>
          <p:nvPr>
            <p:ph type="sldImg"/>
          </p:nvPr>
        </p:nvSpPr>
        <p:spPr>
          <a:xfrm>
            <a:off x="1157288" y="303213"/>
            <a:ext cx="4619625" cy="3463925"/>
          </a:xfrm>
          <a:ln/>
        </p:spPr>
      </p:sp>
      <p:sp>
        <p:nvSpPr>
          <p:cNvPr id="113668" name="Rectangle 3"/>
          <p:cNvSpPr>
            <a:spLocks noGrp="1" noChangeArrowheads="1"/>
          </p:cNvSpPr>
          <p:nvPr>
            <p:ph type="body" idx="1"/>
          </p:nvPr>
        </p:nvSpPr>
        <p:spPr>
          <a:xfrm>
            <a:off x="724896" y="3936350"/>
            <a:ext cx="5852159" cy="850744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lnSpc>
                <a:spcPct val="150000"/>
              </a:lnSpc>
              <a:buFont typeface="Arial" panose="020B0604020202020204" pitchFamily="34" charset="0"/>
              <a:buChar char="•"/>
            </a:pPr>
            <a:r>
              <a:rPr lang="en-US" sz="1200" b="0" kern="1200" dirty="0">
                <a:solidFill>
                  <a:schemeClr val="tx1"/>
                </a:solidFill>
                <a:effectLst/>
                <a:latin typeface="Arial" pitchFamily="34" charset="0"/>
                <a:ea typeface="+mn-ea"/>
                <a:cs typeface="Arial" pitchFamily="34" charset="0"/>
              </a:rPr>
              <a:t>Stability is the next attribute. Does the surveillance system work well, or does it break down often?</a:t>
            </a:r>
            <a:endParaRPr lang="en-US" sz="1100" b="0" kern="120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en-US" sz="1200" b="0" kern="1200" dirty="0">
                <a:solidFill>
                  <a:schemeClr val="tx1"/>
                </a:solidFill>
                <a:effectLst/>
                <a:latin typeface="Arial" pitchFamily="34" charset="0"/>
                <a:ea typeface="+mn-ea"/>
                <a:cs typeface="Arial" pitchFamily="34" charset="0"/>
              </a:rPr>
              <a:t>Sensitivity considers how well the system captures the intended cases. Does it capture 60% of the cases or 80%? If you have a system that only captures 60% but 80% is needed, it might not be effective enough for that condition or situation.</a:t>
            </a:r>
          </a:p>
          <a:p>
            <a:pPr marL="628650" lvl="1" indent="-171450">
              <a:lnSpc>
                <a:spcPct val="150000"/>
              </a:lnSpc>
              <a:buFont typeface="Arial" panose="020B0604020202020204" pitchFamily="34" charset="0"/>
              <a:buChar char="•"/>
            </a:pPr>
            <a:r>
              <a:rPr lang="en-US" sz="1100" b="0" kern="1200" dirty="0">
                <a:solidFill>
                  <a:schemeClr val="tx1"/>
                </a:solidFill>
                <a:effectLst/>
                <a:latin typeface="Arial" pitchFamily="34" charset="0"/>
                <a:ea typeface="+mn-ea"/>
                <a:cs typeface="Arial" pitchFamily="34" charset="0"/>
              </a:rPr>
              <a:t>Sensitivity</a:t>
            </a:r>
            <a:r>
              <a:rPr lang="en-US" sz="1100" b="0" kern="1200" baseline="0" dirty="0">
                <a:solidFill>
                  <a:schemeClr val="tx1"/>
                </a:solidFill>
                <a:effectLst/>
                <a:latin typeface="Arial" pitchFamily="34" charset="0"/>
                <a:ea typeface="+mn-ea"/>
                <a:cs typeface="Arial" pitchFamily="34" charset="0"/>
              </a:rPr>
              <a:t> = # of cases with disease that were correctly </a:t>
            </a:r>
            <a:r>
              <a:rPr lang="en-US" sz="1100" b="0" kern="1200" dirty="0">
                <a:solidFill>
                  <a:schemeClr val="tx1"/>
                </a:solidFill>
                <a:effectLst/>
                <a:latin typeface="Arial" pitchFamily="34" charset="0"/>
                <a:ea typeface="+mn-ea"/>
                <a:cs typeface="Arial" pitchFamily="34" charset="0"/>
              </a:rPr>
              <a:t>detected</a:t>
            </a:r>
            <a:r>
              <a:rPr lang="en-US" sz="1100" b="0" kern="1200" baseline="0" dirty="0">
                <a:solidFill>
                  <a:schemeClr val="tx1"/>
                </a:solidFill>
                <a:effectLst/>
                <a:latin typeface="Arial" pitchFamily="34" charset="0"/>
                <a:ea typeface="+mn-ea"/>
                <a:cs typeface="Arial" pitchFamily="34" charset="0"/>
              </a:rPr>
              <a:t>/ Total # of cases with disease</a:t>
            </a:r>
            <a:endParaRPr lang="en-US" sz="1100" b="0" kern="120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en-US" sz="1200" b="0" kern="1200" dirty="0">
                <a:solidFill>
                  <a:schemeClr val="tx1"/>
                </a:solidFill>
                <a:effectLst/>
                <a:latin typeface="Arial" pitchFamily="34" charset="0"/>
                <a:ea typeface="+mn-ea"/>
                <a:cs typeface="Arial" pitchFamily="34" charset="0"/>
              </a:rPr>
              <a:t>The next attribute is predictive value positive. How many of the reported cases are true cases that meet the criteria for what we are calling a case — that is, how many reported cases actually meet the case definition?</a:t>
            </a:r>
          </a:p>
          <a:p>
            <a:pPr marL="628650" lvl="1" indent="-171450">
              <a:lnSpc>
                <a:spcPct val="150000"/>
              </a:lnSpc>
              <a:buFont typeface="Arial" panose="020B0604020202020204" pitchFamily="34" charset="0"/>
              <a:buChar char="•"/>
            </a:pPr>
            <a:r>
              <a:rPr lang="en-US" sz="1100" b="0" kern="1200" dirty="0">
                <a:solidFill>
                  <a:schemeClr val="tx1"/>
                </a:solidFill>
                <a:effectLst/>
                <a:latin typeface="Arial" pitchFamily="34" charset="0"/>
                <a:ea typeface="+mn-ea"/>
                <a:cs typeface="Arial" pitchFamily="34" charset="0"/>
              </a:rPr>
              <a:t>Predictive value positive = # of cases with disease that were correctly detected / Total</a:t>
            </a:r>
            <a:r>
              <a:rPr lang="en-US" sz="1100" b="0" kern="1200" baseline="0" dirty="0">
                <a:solidFill>
                  <a:schemeClr val="tx1"/>
                </a:solidFill>
                <a:effectLst/>
                <a:latin typeface="Arial" pitchFamily="34" charset="0"/>
                <a:ea typeface="+mn-ea"/>
                <a:cs typeface="Arial" pitchFamily="34" charset="0"/>
              </a:rPr>
              <a:t> # of cases detected by surveillance</a:t>
            </a:r>
            <a:endParaRPr lang="en-US" sz="1100" b="0" kern="120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en-US" sz="1200" b="0" kern="1200" dirty="0">
                <a:solidFill>
                  <a:schemeClr val="tx1"/>
                </a:solidFill>
                <a:effectLst/>
                <a:latin typeface="Arial" pitchFamily="34" charset="0"/>
                <a:ea typeface="+mn-ea"/>
                <a:cs typeface="Arial" pitchFamily="34" charset="0"/>
              </a:rPr>
              <a:t>Representativeness considers how well the system represents the population under consideration. Does it identify events only among certain groups, or does it accurately capture events across the whole target population?</a:t>
            </a:r>
            <a:endParaRPr lang="en-US" sz="1100" b="0" kern="120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endParaRPr lang="en-US" sz="1100" b="0" kern="120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en-US" sz="1200" b="0" kern="1200" dirty="0">
                <a:solidFill>
                  <a:schemeClr val="tx1"/>
                </a:solidFill>
                <a:effectLst/>
                <a:latin typeface="Arial" pitchFamily="34" charset="0"/>
                <a:ea typeface="+mn-ea"/>
                <a:cs typeface="Arial" pitchFamily="34" charset="0"/>
              </a:rPr>
              <a:t>The final attribute is acceptability. How willing are the system users to actively participate in the surveillance efforts and to report their data?</a:t>
            </a:r>
            <a:endParaRPr lang="en-US" sz="1100" b="0" kern="1200" dirty="0">
              <a:solidFill>
                <a:schemeClr val="tx1"/>
              </a:solidFill>
              <a:effectLst/>
              <a:latin typeface="Arial" pitchFamily="34" charset="0"/>
              <a:ea typeface="+mn-ea"/>
              <a:cs typeface="Arial" pitchFamily="34" charset="0"/>
            </a:endParaRPr>
          </a:p>
          <a:p>
            <a:pPr>
              <a:lnSpc>
                <a:spcPct val="150000"/>
              </a:lnSpc>
            </a:pPr>
            <a:r>
              <a:rPr lang="en-US" sz="1200" b="0" kern="1200" dirty="0">
                <a:solidFill>
                  <a:schemeClr val="tx1"/>
                </a:solidFill>
                <a:effectLst/>
                <a:latin typeface="Arial" pitchFamily="34" charset="0"/>
                <a:ea typeface="+mn-ea"/>
                <a:cs typeface="Arial" pitchFamily="34" charset="0"/>
              </a:rPr>
              <a:t> </a:t>
            </a:r>
            <a:endParaRPr lang="en-US" sz="1100" b="0" kern="1200" dirty="0">
              <a:solidFill>
                <a:schemeClr val="tx1"/>
              </a:solidFill>
              <a:effectLst/>
              <a:latin typeface="Arial" pitchFamily="34" charset="0"/>
              <a:ea typeface="+mn-ea"/>
              <a:cs typeface="Arial" pitchFamily="34" charset="0"/>
            </a:endParaRPr>
          </a:p>
          <a:p>
            <a:pPr>
              <a:lnSpc>
                <a:spcPct val="150000"/>
              </a:lnSpc>
            </a:pPr>
            <a:r>
              <a:rPr lang="en-US" sz="1200" b="0" kern="1200" dirty="0">
                <a:solidFill>
                  <a:schemeClr val="tx1"/>
                </a:solidFill>
                <a:effectLst/>
                <a:latin typeface="Arial" pitchFamily="34" charset="0"/>
                <a:ea typeface="+mn-ea"/>
                <a:cs typeface="Arial" pitchFamily="34" charset="0"/>
              </a:rPr>
              <a:t>Under real-world conditions, we need to balance the attributes of the surveillance system to accomplish the objectives. For example, sensitivity and predictive value positive typically have an inverse association. The more sensitive the system, the lower your predictive value positive. Therefore, you might have to decide whether you rather have a more sensitive system or a higher predictive value positive to accomplish your goal. </a:t>
            </a:r>
            <a:endParaRPr lang="en-US" sz="1100" b="0" kern="1200" dirty="0">
              <a:solidFill>
                <a:schemeClr val="tx1"/>
              </a:solidFill>
              <a:effectLst/>
              <a:latin typeface="Arial" pitchFamily="34" charset="0"/>
              <a:ea typeface="+mn-ea"/>
              <a:cs typeface="Arial" pitchFamily="34" charset="0"/>
            </a:endParaRPr>
          </a:p>
          <a:p>
            <a:pPr marL="0" lvl="1" indent="0" defTabSz="924916" eaLnBrk="1" hangingPunct="1">
              <a:lnSpc>
                <a:spcPct val="150000"/>
              </a:lnSpc>
              <a:spcBef>
                <a:spcPts val="0"/>
              </a:spcBef>
              <a:spcAft>
                <a:spcPts val="600"/>
              </a:spcAft>
              <a:buFont typeface="Arial" pitchFamily="34" charset="0"/>
              <a:buNone/>
              <a:defRPr/>
            </a:pPr>
            <a:endParaRPr lang="en-US" dirty="0"/>
          </a:p>
        </p:txBody>
      </p:sp>
    </p:spTree>
    <p:extLst>
      <p:ext uri="{BB962C8B-B14F-4D97-AF65-F5344CB8AC3E}">
        <p14:creationId xmlns:p14="http://schemas.microsoft.com/office/powerpoint/2010/main" val="2530954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endParaRPr lang="en-US" b="1" dirty="0"/>
          </a:p>
          <a:p>
            <a:pPr fontAlgn="base"/>
            <a:endParaRPr lang="en-US" sz="1200" kern="1200" dirty="0">
              <a:solidFill>
                <a:schemeClr val="tx1"/>
              </a:solidFill>
              <a:effectLst/>
              <a:latin typeface="Arial" pitchFamily="34" charset="0"/>
              <a:ea typeface="+mn-ea"/>
              <a:cs typeface="Arial" pitchFamily="34" charset="0"/>
            </a:endParaRPr>
          </a:p>
          <a:p>
            <a:pPr fontAlgn="base"/>
            <a:r>
              <a:rPr lang="en-US" sz="1200" kern="1200" dirty="0">
                <a:solidFill>
                  <a:schemeClr val="tx1"/>
                </a:solidFill>
                <a:effectLst/>
                <a:latin typeface="Arial" pitchFamily="34" charset="0"/>
                <a:ea typeface="+mn-ea"/>
                <a:cs typeface="Arial" pitchFamily="34" charset="0"/>
              </a:rPr>
              <a:t>Many other</a:t>
            </a:r>
            <a:r>
              <a:rPr lang="en-US" sz="1200" kern="1200" baseline="0" dirty="0">
                <a:solidFill>
                  <a:schemeClr val="tx1"/>
                </a:solidFill>
                <a:effectLst/>
                <a:latin typeface="Arial" pitchFamily="34" charset="0"/>
                <a:ea typeface="+mn-ea"/>
                <a:cs typeface="Arial" pitchFamily="34" charset="0"/>
              </a:rPr>
              <a:t> </a:t>
            </a:r>
            <a:r>
              <a:rPr lang="en-US" sz="1200" kern="1200" dirty="0">
                <a:solidFill>
                  <a:schemeClr val="tx1"/>
                </a:solidFill>
                <a:effectLst/>
                <a:latin typeface="Arial" pitchFamily="34" charset="0"/>
                <a:ea typeface="+mn-ea"/>
                <a:cs typeface="Arial" pitchFamily="34" charset="0"/>
              </a:rPr>
              <a:t>decisions have to be made after you decide to place an illness</a:t>
            </a:r>
            <a:r>
              <a:rPr lang="en-US" sz="1200" kern="1200" baseline="0" dirty="0">
                <a:solidFill>
                  <a:schemeClr val="tx1"/>
                </a:solidFill>
                <a:effectLst/>
                <a:latin typeface="Arial" pitchFamily="34" charset="0"/>
                <a:ea typeface="+mn-ea"/>
                <a:cs typeface="Arial" pitchFamily="34" charset="0"/>
              </a:rPr>
              <a:t> or injury</a:t>
            </a:r>
            <a:r>
              <a:rPr lang="en-US" sz="1200" kern="1200" dirty="0">
                <a:solidFill>
                  <a:schemeClr val="tx1"/>
                </a:solidFill>
                <a:effectLst/>
                <a:latin typeface="Arial" pitchFamily="34" charset="0"/>
                <a:ea typeface="+mn-ea"/>
                <a:cs typeface="Arial" pitchFamily="34" charset="0"/>
              </a:rPr>
              <a:t> under public health surveillance, including decisions about collection, analysis, interpretation, dissemination, and action, all of which require</a:t>
            </a:r>
            <a:r>
              <a:rPr lang="en-US" sz="1200" kern="1200" baseline="0" dirty="0">
                <a:solidFill>
                  <a:schemeClr val="tx1"/>
                </a:solidFill>
                <a:effectLst/>
                <a:latin typeface="Arial" pitchFamily="34" charset="0"/>
                <a:ea typeface="+mn-ea"/>
                <a:cs typeface="Arial" pitchFamily="34" charset="0"/>
              </a:rPr>
              <a:t> long-term planning</a:t>
            </a:r>
            <a:r>
              <a:rPr lang="en-US" sz="1200" kern="1200" dirty="0">
                <a:solidFill>
                  <a:schemeClr val="tx1"/>
                </a:solidFill>
                <a:effectLst/>
                <a:latin typeface="Arial" pitchFamily="34" charset="0"/>
                <a:ea typeface="+mn-ea"/>
                <a:cs typeface="Arial" pitchFamily="34" charset="0"/>
              </a:rPr>
              <a:t>.</a:t>
            </a:r>
            <a:br>
              <a:rPr lang="en-US" sz="1200" kern="1200" dirty="0">
                <a:solidFill>
                  <a:schemeClr val="tx1"/>
                </a:solidFill>
                <a:effectLst/>
                <a:latin typeface="Arial" pitchFamily="34" charset="0"/>
                <a:ea typeface="+mn-ea"/>
                <a:cs typeface="Arial" pitchFamily="34" charset="0"/>
              </a:rPr>
            </a:br>
            <a:endParaRPr lang="en-US" sz="1200" kern="1200" dirty="0">
              <a:solidFill>
                <a:schemeClr val="tx1"/>
              </a:solidFill>
              <a:effectLst/>
              <a:latin typeface="Arial" pitchFamily="34" charset="0"/>
              <a:ea typeface="+mn-ea"/>
              <a:cs typeface="Arial" pitchFamily="34" charset="0"/>
            </a:endParaRPr>
          </a:p>
          <a:p>
            <a:pPr fontAlgn="base"/>
            <a:r>
              <a:rPr lang="en-US" sz="1200" kern="1200" dirty="0">
                <a:solidFill>
                  <a:schemeClr val="tx1"/>
                </a:solidFill>
                <a:effectLst/>
                <a:latin typeface="Arial" pitchFamily="34" charset="0"/>
                <a:ea typeface="+mn-ea"/>
                <a:cs typeface="Arial" pitchFamily="34" charset="0"/>
              </a:rPr>
              <a:t>Next, we will discuss each one.</a:t>
            </a:r>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53BCB96-7EEC-4C1C-92AC-A1AF7B1B30F2}" type="slidenum">
              <a:rPr lang="en-US" smtClean="0"/>
              <a:t>17</a:t>
            </a:fld>
            <a:endParaRPr lang="en-US" dirty="0"/>
          </a:p>
        </p:txBody>
      </p:sp>
    </p:spTree>
    <p:extLst>
      <p:ext uri="{BB962C8B-B14F-4D97-AF65-F5344CB8AC3E}">
        <p14:creationId xmlns:p14="http://schemas.microsoft.com/office/powerpoint/2010/main" val="410374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itchFamily="34" charset="0"/>
                <a:ea typeface="+mn-ea"/>
                <a:cs typeface="Arial" pitchFamily="34" charset="0"/>
              </a:rPr>
              <a:t>Five steps must be completed during</a:t>
            </a:r>
            <a:r>
              <a:rPr lang="en-US" sz="1200" kern="1200" baseline="0" dirty="0">
                <a:solidFill>
                  <a:schemeClr val="tx1"/>
                </a:solidFill>
                <a:effectLst/>
                <a:latin typeface="Arial" pitchFamily="34" charset="0"/>
                <a:ea typeface="+mn-ea"/>
                <a:cs typeface="Arial" pitchFamily="34" charset="0"/>
              </a:rPr>
              <a:t> the decision-making process, including data </a:t>
            </a:r>
            <a:r>
              <a:rPr lang="en-US" sz="1200" kern="1200" dirty="0">
                <a:solidFill>
                  <a:schemeClr val="tx1"/>
                </a:solidFill>
                <a:effectLst/>
                <a:latin typeface="Arial" pitchFamily="34" charset="0"/>
                <a:ea typeface="+mn-ea"/>
                <a:cs typeface="Arial" pitchFamily="34" charset="0"/>
              </a:rPr>
              <a:t>collection, analysis, interpretation, dissemination, and follow-up action.</a:t>
            </a:r>
          </a:p>
          <a:p>
            <a:r>
              <a:rPr lang="en-US" sz="1200" kern="1200" dirty="0">
                <a:solidFill>
                  <a:schemeClr val="tx1"/>
                </a:solidFill>
                <a:effectLst/>
                <a:latin typeface="Arial" pitchFamily="34" charset="0"/>
                <a:ea typeface="+mn-ea"/>
                <a:cs typeface="Arial" pitchFamily="34" charset="0"/>
              </a:rPr>
              <a:t> </a:t>
            </a:r>
          </a:p>
          <a:p>
            <a:r>
              <a:rPr lang="en-US" sz="1200" kern="1200" dirty="0">
                <a:solidFill>
                  <a:schemeClr val="tx1"/>
                </a:solidFill>
                <a:effectLst/>
                <a:latin typeface="Arial" pitchFamily="34" charset="0"/>
                <a:ea typeface="+mn-ea"/>
                <a:cs typeface="Arial" pitchFamily="34" charset="0"/>
              </a:rPr>
              <a:t>Let’s begin by looking at data collection. Before collecting data, you must decide what the overarching goal of the system is and what specific objectives might be required for meeting that goal.</a:t>
            </a:r>
            <a:br>
              <a:rPr lang="en-US" sz="1200" b="1" kern="1200" dirty="0">
                <a:solidFill>
                  <a:schemeClr val="tx1"/>
                </a:solidFill>
                <a:effectLst/>
                <a:latin typeface="Arial" pitchFamily="34" charset="0"/>
                <a:ea typeface="+mn-ea"/>
                <a:cs typeface="Arial" pitchFamily="34" charset="0"/>
              </a:rPr>
            </a:br>
            <a:endParaRPr lang="en-US" sz="1200" kern="1200" dirty="0">
              <a:solidFill>
                <a:schemeClr val="tx1"/>
              </a:solidFill>
              <a:effectLst/>
              <a:latin typeface="Arial" pitchFamily="34" charset="0"/>
              <a:ea typeface="+mn-ea"/>
              <a:cs typeface="Arial" pitchFamily="34" charset="0"/>
            </a:endParaRPr>
          </a:p>
          <a:p>
            <a:r>
              <a:rPr lang="en-US" sz="1200" kern="1200" dirty="0">
                <a:solidFill>
                  <a:schemeClr val="tx1"/>
                </a:solidFill>
                <a:effectLst/>
                <a:latin typeface="Arial" pitchFamily="34" charset="0"/>
                <a:ea typeface="+mn-ea"/>
                <a:cs typeface="Arial" pitchFamily="34" charset="0"/>
              </a:rPr>
              <a:t>Possible questions to ask might include:</a:t>
            </a:r>
          </a:p>
          <a:p>
            <a:r>
              <a:rPr lang="en-US" sz="1200" kern="1200" dirty="0">
                <a:solidFill>
                  <a:schemeClr val="tx1"/>
                </a:solidFill>
                <a:effectLst/>
                <a:latin typeface="Arial" pitchFamily="34" charset="0"/>
                <a:ea typeface="+mn-ea"/>
                <a:cs typeface="Arial" pitchFamily="34" charset="0"/>
              </a:rPr>
              <a:t> </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What will we monitor?</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Who will collect the data, and how will</a:t>
            </a:r>
            <a:r>
              <a:rPr lang="en-US" sz="1200" kern="1200" baseline="0" dirty="0">
                <a:solidFill>
                  <a:schemeClr val="tx1"/>
                </a:solidFill>
                <a:effectLst/>
                <a:latin typeface="Arial" pitchFamily="34" charset="0"/>
                <a:ea typeface="+mn-ea"/>
                <a:cs typeface="Arial" pitchFamily="34" charset="0"/>
              </a:rPr>
              <a:t> </a:t>
            </a:r>
            <a:r>
              <a:rPr lang="en-US" sz="1200" kern="1200" dirty="0">
                <a:solidFill>
                  <a:schemeClr val="tx1"/>
                </a:solidFill>
                <a:effectLst/>
                <a:latin typeface="Arial" pitchFamily="34" charset="0"/>
                <a:ea typeface="+mn-ea"/>
                <a:cs typeface="Arial" pitchFamily="34" charset="0"/>
              </a:rPr>
              <a:t>it be collected?</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Who is the target population?</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Where do we implement the system?</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Will the system be active or passive? </a:t>
            </a:r>
          </a:p>
          <a:p>
            <a:pPr marL="171450" lvl="0" indent="-171450">
              <a:buFont typeface="Arial" panose="020B0604020202020204" pitchFamily="34" charset="0"/>
              <a:buChar char="•"/>
            </a:pPr>
            <a:r>
              <a:rPr lang="en-US" sz="1200" kern="1200" dirty="0">
                <a:solidFill>
                  <a:schemeClr val="tx1"/>
                </a:solidFill>
                <a:effectLst/>
                <a:latin typeface="Arial" pitchFamily="34" charset="0"/>
                <a:ea typeface="+mn-ea"/>
                <a:cs typeface="Arial" pitchFamily="34" charset="0"/>
              </a:rPr>
              <a:t>How will the data be transmitted to the person performing the analysis?</a:t>
            </a:r>
          </a:p>
          <a:p>
            <a:r>
              <a:rPr lang="en-US" sz="1200" kern="1200" dirty="0">
                <a:solidFill>
                  <a:schemeClr val="tx1"/>
                </a:solidFill>
                <a:effectLst/>
                <a:latin typeface="Arial" pitchFamily="34" charset="0"/>
                <a:ea typeface="+mn-ea"/>
                <a:cs typeface="Arial" pitchFamily="34" charset="0"/>
              </a:rPr>
              <a:t> </a:t>
            </a:r>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sz="1200" kern="1200" dirty="0">
              <a:solidFill>
                <a:schemeClr val="tx1"/>
              </a:solidFill>
              <a:effectLst/>
              <a:latin typeface="Arial" pitchFamily="34" charset="0"/>
              <a:ea typeface="+mn-ea"/>
              <a:cs typeface="Arial" pitchFamily="34" charset="0"/>
            </a:endParaRPr>
          </a:p>
          <a:p>
            <a:r>
              <a:rPr lang="en-US" sz="1200" kern="1200" dirty="0">
                <a:solidFill>
                  <a:schemeClr val="tx1"/>
                </a:solidFill>
                <a:effectLst/>
                <a:latin typeface="Arial" pitchFamily="34" charset="0"/>
                <a:ea typeface="+mn-ea"/>
                <a:cs typeface="Arial" pitchFamily="34" charset="0"/>
              </a:rPr>
              <a:t>Source: FETP</a:t>
            </a: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18</a:t>
            </a:fld>
            <a:endParaRPr lang="en-US" altLang="en-US"/>
          </a:p>
        </p:txBody>
      </p:sp>
    </p:spTree>
    <p:extLst>
      <p:ext uri="{BB962C8B-B14F-4D97-AF65-F5344CB8AC3E}">
        <p14:creationId xmlns:p14="http://schemas.microsoft.com/office/powerpoint/2010/main" val="1309867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r>
              <a:rPr lang="en-US" dirty="0"/>
              <a:t>How does this change in an emergency?  Where do RRTs fit in?</a:t>
            </a:r>
          </a:p>
          <a:p>
            <a:endParaRPr lang="en-US" dirty="0"/>
          </a:p>
          <a:p>
            <a:pPr defTabSz="914349">
              <a:spcBef>
                <a:spcPts val="0"/>
              </a:spcBef>
              <a:spcAft>
                <a:spcPts val="600"/>
              </a:spcAf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Source: </a:t>
            </a:r>
            <a:r>
              <a:rPr lang="en-US" sz="1200" kern="1200" dirty="0">
                <a:solidFill>
                  <a:schemeClr val="tx1"/>
                </a:solidFill>
                <a:latin typeface="Arial" charset="0"/>
                <a:ea typeface="+mn-ea"/>
                <a:cs typeface="+mn-cs"/>
              </a:rPr>
              <a:t>Adapted from </a:t>
            </a:r>
            <a:r>
              <a:rPr lang="en-US" sz="1200" b="0" i="0" kern="1200" dirty="0">
                <a:solidFill>
                  <a:schemeClr val="tx1"/>
                </a:solidFill>
                <a:effectLst/>
                <a:latin typeface="Arial" charset="0"/>
                <a:ea typeface="+mn-ea"/>
                <a:cs typeface="+mn-cs"/>
              </a:rPr>
              <a:t>World Health Organization. Dept. of Epidemic and Pandemic Alert and Response. (‎1999)‎. WHO recommended surveillance standards, 2nd ed. Geneva : World Health Organization. </a:t>
            </a:r>
            <a:r>
              <a:rPr lang="en-US" sz="1200" b="0" i="0" u="none" strike="noStrike" kern="1200" dirty="0">
                <a:solidFill>
                  <a:schemeClr val="tx1"/>
                </a:solidFill>
                <a:effectLst/>
                <a:latin typeface="Arial" charset="0"/>
                <a:ea typeface="+mn-ea"/>
                <a:cs typeface="+mn-cs"/>
                <a:hlinkClick r:id="rId3"/>
              </a:rPr>
              <a:t>http://www.who.int/iris/handle/10665/65517</a:t>
            </a:r>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19</a:t>
            </a:fld>
            <a:endParaRPr lang="en-US" altLang="en-US"/>
          </a:p>
        </p:txBody>
      </p:sp>
    </p:spTree>
    <p:extLst>
      <p:ext uri="{BB962C8B-B14F-4D97-AF65-F5344CB8AC3E}">
        <p14:creationId xmlns:p14="http://schemas.microsoft.com/office/powerpoint/2010/main" val="1234870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a:t>
            </a:fld>
            <a:endParaRPr lang="en-US" altLang="en-US"/>
          </a:p>
        </p:txBody>
      </p:sp>
    </p:spTree>
    <p:extLst>
      <p:ext uri="{BB962C8B-B14F-4D97-AF65-F5344CB8AC3E}">
        <p14:creationId xmlns:p14="http://schemas.microsoft.com/office/powerpoint/2010/main" val="2136640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20</a:t>
            </a:fld>
            <a:endParaRPr lang="en-US" altLang="en-US"/>
          </a:p>
        </p:txBody>
      </p:sp>
    </p:spTree>
    <p:extLst>
      <p:ext uri="{BB962C8B-B14F-4D97-AF65-F5344CB8AC3E}">
        <p14:creationId xmlns:p14="http://schemas.microsoft.com/office/powerpoint/2010/main" val="3901279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en-US" dirty="0"/>
              <a:t>What information needs</a:t>
            </a:r>
            <a:r>
              <a:rPr lang="en-US" baseline="0" dirty="0"/>
              <a:t> to be collected for surveillance?</a:t>
            </a:r>
            <a:endParaRPr lang="en-US" dirty="0"/>
          </a:p>
        </p:txBody>
      </p:sp>
      <p:sp>
        <p:nvSpPr>
          <p:cNvPr id="4" name="Slide Number Placeholder 3"/>
          <p:cNvSpPr>
            <a:spLocks noGrp="1"/>
          </p:cNvSpPr>
          <p:nvPr>
            <p:ph type="sldNum" sz="quarter" idx="10"/>
          </p:nvPr>
        </p:nvSpPr>
        <p:spPr/>
        <p:txBody>
          <a:bodyPr/>
          <a:lstStyle/>
          <a:p>
            <a:fld id="{153BCB96-7EEC-4C1C-92AC-A1AF7B1B30F2}" type="slidenum">
              <a:rPr lang="en-US" smtClean="0"/>
              <a:t>21</a:t>
            </a:fld>
            <a:endParaRPr lang="en-US" dirty="0"/>
          </a:p>
        </p:txBody>
      </p:sp>
    </p:spTree>
    <p:extLst>
      <p:ext uri="{BB962C8B-B14F-4D97-AF65-F5344CB8AC3E}">
        <p14:creationId xmlns:p14="http://schemas.microsoft.com/office/powerpoint/2010/main" val="1952666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22</a:t>
            </a:fld>
            <a:endParaRPr lang="en-US" altLang="en-US"/>
          </a:p>
        </p:txBody>
      </p:sp>
    </p:spTree>
    <p:extLst>
      <p:ext uri="{BB962C8B-B14F-4D97-AF65-F5344CB8AC3E}">
        <p14:creationId xmlns:p14="http://schemas.microsoft.com/office/powerpoint/2010/main" val="681008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IHR</a:t>
            </a:r>
            <a:r>
              <a:rPr lang="en-US" b="0" baseline="0" dirty="0"/>
              <a:t> recommends surveillance for these reportable diseases.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&lt;Briefly</a:t>
            </a:r>
            <a:r>
              <a:rPr lang="en-US" b="1" baseline="0" dirty="0"/>
              <a:t> review reportable diseases.&gt;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baseline="0" dirty="0"/>
          </a:p>
          <a:p>
            <a:pPr defTabSz="914349">
              <a:spcBef>
                <a:spcPts val="0"/>
              </a:spcBef>
              <a:spcAft>
                <a:spcPts val="600"/>
              </a:spcAft>
              <a:defRPr/>
            </a:pPr>
            <a:r>
              <a:rPr lang="en-US" dirty="0"/>
              <a:t>However, the list</a:t>
            </a:r>
            <a:r>
              <a:rPr lang="en-US" baseline="0" dirty="0"/>
              <a:t> of reportable diseases can vary by country and region. </a:t>
            </a:r>
          </a:p>
          <a:p>
            <a:pPr defTabSz="914349">
              <a:spcBef>
                <a:spcPts val="0"/>
              </a:spcBef>
              <a:spcAft>
                <a:spcPts val="600"/>
              </a:spcAft>
              <a:defRPr/>
            </a:pPr>
            <a:endParaRPr lang="en-US" b="1"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Source: </a:t>
            </a:r>
            <a:r>
              <a:rPr lang="en-US" sz="1200" kern="1200" dirty="0">
                <a:solidFill>
                  <a:schemeClr val="tx1"/>
                </a:solidFill>
                <a:latin typeface="Arial" charset="0"/>
                <a:ea typeface="+mn-ea"/>
                <a:cs typeface="+mn-cs"/>
              </a:rPr>
              <a:t>http://www.who.int/ihr/IHR_2005_en.pdf</a:t>
            </a: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23</a:t>
            </a:fld>
            <a:endParaRPr lang="en-US" altLang="en-US"/>
          </a:p>
        </p:txBody>
      </p:sp>
    </p:spTree>
    <p:extLst>
      <p:ext uri="{BB962C8B-B14F-4D97-AF65-F5344CB8AC3E}">
        <p14:creationId xmlns:p14="http://schemas.microsoft.com/office/powerpoint/2010/main" val="845892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Let’s brainstorm recent, local examples of epidemics/ health events that surveillance system has identified (epidemics, outbreaks, changing rates of NCDs)</a:t>
            </a:r>
          </a:p>
          <a:p>
            <a:endParaRPr lang="en-US" dirty="0"/>
          </a:p>
          <a:p>
            <a:r>
              <a:rPr lang="en-US" b="1" dirty="0"/>
              <a:t>ASK</a:t>
            </a:r>
            <a:r>
              <a:rPr lang="en-US" baseline="0" dirty="0"/>
              <a:t> participants for examples</a:t>
            </a:r>
          </a:p>
          <a:p>
            <a:endParaRPr lang="en-US" baseline="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24</a:t>
            </a:fld>
            <a:endParaRPr lang="en-US" altLang="en-US"/>
          </a:p>
        </p:txBody>
      </p:sp>
    </p:spTree>
    <p:extLst>
      <p:ext uri="{BB962C8B-B14F-4D97-AF65-F5344CB8AC3E}">
        <p14:creationId xmlns:p14="http://schemas.microsoft.com/office/powerpoint/2010/main" val="3605069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However, the list of reportable</a:t>
            </a:r>
            <a:r>
              <a:rPr lang="en-US" baseline="0" dirty="0"/>
              <a:t> diseases may vary by the risks and concerns of a particular location. For example, IDSR recommends these reportable diseases for the African Region.</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defTabSz="914349">
              <a:spcBef>
                <a:spcPts val="0"/>
              </a:spcBef>
              <a:spcAft>
                <a:spcPts val="600"/>
              </a:spcAf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Source: </a:t>
            </a:r>
            <a:r>
              <a:rPr lang="en-US" sz="1000" kern="1200" dirty="0">
                <a:solidFill>
                  <a:schemeClr val="tx1"/>
                </a:solidFill>
                <a:latin typeface="Arial" charset="0"/>
                <a:ea typeface="+mn-ea"/>
                <a:cs typeface="+mn-cs"/>
              </a:rPr>
              <a:t>Technical Guidelines for IDSR in the African Region, 2</a:t>
            </a:r>
            <a:r>
              <a:rPr lang="en-US" sz="1000" kern="1200" baseline="30000" dirty="0">
                <a:solidFill>
                  <a:schemeClr val="tx1"/>
                </a:solidFill>
                <a:latin typeface="Arial" charset="0"/>
                <a:ea typeface="+mn-ea"/>
                <a:cs typeface="+mn-cs"/>
              </a:rPr>
              <a:t>nd</a:t>
            </a:r>
            <a:r>
              <a:rPr lang="en-US" sz="1000" kern="1200" dirty="0">
                <a:solidFill>
                  <a:schemeClr val="tx1"/>
                </a:solidFill>
                <a:latin typeface="Arial" charset="0"/>
                <a:ea typeface="+mn-ea"/>
                <a:cs typeface="+mn-cs"/>
              </a:rPr>
              <a:t> ed., 2010 </a:t>
            </a: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26</a:t>
            </a:fld>
            <a:endParaRPr lang="en-US" altLang="en-US"/>
          </a:p>
        </p:txBody>
      </p:sp>
    </p:spTree>
    <p:extLst>
      <p:ext uri="{BB962C8B-B14F-4D97-AF65-F5344CB8AC3E}">
        <p14:creationId xmlns:p14="http://schemas.microsoft.com/office/powerpoint/2010/main" val="4620019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endParaRPr lang="en-US" dirty="0"/>
          </a:p>
          <a:p>
            <a:r>
              <a:rPr lang="en-US" dirty="0"/>
              <a:t>Case definitions are tools to ensure that cases are classified the same way</a:t>
            </a:r>
          </a:p>
          <a:p>
            <a:endParaRPr lang="en-US" dirty="0"/>
          </a:p>
          <a:p>
            <a:r>
              <a:rPr lang="en-US" dirty="0"/>
              <a:t>In Africa, IDSR provides standard case definitions for all notifiable diseases and conditions</a:t>
            </a:r>
          </a:p>
          <a:p>
            <a:endParaRPr lang="en-US" dirty="0"/>
          </a:p>
          <a:p>
            <a:r>
              <a:rPr lang="en-US" dirty="0"/>
              <a:t>Many case definitions have “tiers” that reflect the certainty of the diagnosis (e.g., suspect vs. confirmed)</a:t>
            </a:r>
          </a:p>
          <a:p>
            <a:endParaRPr lang="en-US" dirty="0"/>
          </a:p>
          <a:p>
            <a:r>
              <a:rPr lang="en-US" dirty="0"/>
              <a:t>A line list, either paper- or computer-based, is a convenient and helpful tool for organizing data from several cases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28</a:t>
            </a:fld>
            <a:endParaRPr lang="en-US" altLang="en-US"/>
          </a:p>
        </p:txBody>
      </p:sp>
    </p:spTree>
    <p:extLst>
      <p:ext uri="{BB962C8B-B14F-4D97-AF65-F5344CB8AC3E}">
        <p14:creationId xmlns:p14="http://schemas.microsoft.com/office/powerpoint/2010/main" val="37969145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what a line list might look like. </a:t>
            </a:r>
          </a:p>
          <a:p>
            <a:endParaRPr lang="en-US" dirty="0"/>
          </a:p>
          <a:p>
            <a:r>
              <a:rPr lang="en-US" dirty="0"/>
              <a:t>Additional information to consider including in a line list:</a:t>
            </a:r>
          </a:p>
          <a:p>
            <a:pPr marL="171450" indent="-171450">
              <a:buFont typeface="Arial" panose="020B0604020202020204" pitchFamily="34" charset="0"/>
              <a:buChar char="•"/>
            </a:pPr>
            <a:r>
              <a:rPr lang="en-US" dirty="0"/>
              <a:t>Location</a:t>
            </a:r>
            <a:r>
              <a:rPr lang="en-US" baseline="0" dirty="0"/>
              <a:t>: residence, healthcare facility</a:t>
            </a:r>
          </a:p>
          <a:p>
            <a:pPr marL="171450" indent="-171450">
              <a:buFont typeface="Arial" panose="020B0604020202020204" pitchFamily="34" charset="0"/>
              <a:buChar char="•"/>
            </a:pPr>
            <a:r>
              <a:rPr lang="en-US" baseline="0" dirty="0"/>
              <a:t>Patient status or outcome</a:t>
            </a:r>
          </a:p>
          <a:p>
            <a:pPr marL="171450" indent="-171450">
              <a:buFont typeface="Arial" panose="020B0604020202020204" pitchFamily="34" charset="0"/>
              <a:buChar char="•"/>
            </a:pPr>
            <a:r>
              <a:rPr lang="en-US" baseline="0" dirty="0"/>
              <a:t>Case category</a:t>
            </a:r>
          </a:p>
          <a:p>
            <a:pPr marL="171450" indent="-171450">
              <a:buFont typeface="Arial" panose="020B0604020202020204" pitchFamily="34" charset="0"/>
              <a:buChar char="•"/>
            </a:pPr>
            <a:r>
              <a:rPr lang="en-US" baseline="0" dirty="0"/>
              <a:t>Epidemiologic links</a:t>
            </a:r>
          </a:p>
          <a:p>
            <a:pPr marL="171450" indent="-171450">
              <a:buFont typeface="Arial" panose="020B0604020202020204" pitchFamily="34" charset="0"/>
              <a:buChar char="•"/>
            </a:pPr>
            <a:r>
              <a:rPr lang="en-US" baseline="0" dirty="0"/>
              <a:t>Other medical conditions</a:t>
            </a:r>
            <a:endParaRPr lang="en-US" dirty="0"/>
          </a:p>
          <a:p>
            <a:endParaRPr lang="en-US" dirty="0"/>
          </a:p>
          <a:p>
            <a:r>
              <a:rPr lang="en-US" dirty="0"/>
              <a:t>Line list</a:t>
            </a:r>
            <a:r>
              <a:rPr lang="en-US" baseline="0" dirty="0"/>
              <a:t> data</a:t>
            </a:r>
            <a:r>
              <a:rPr lang="en-US" dirty="0"/>
              <a:t> can </a:t>
            </a:r>
            <a:r>
              <a:rPr lang="en-US" baseline="0" dirty="0"/>
              <a:t>be summarized in reporting forms that categorize cases by key characteristics, such as age and gender.</a:t>
            </a: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29</a:t>
            </a:fld>
            <a:endParaRPr lang="en-US" altLang="en-US"/>
          </a:p>
        </p:txBody>
      </p:sp>
    </p:spTree>
    <p:extLst>
      <p:ext uri="{BB962C8B-B14F-4D97-AF65-F5344CB8AC3E}">
        <p14:creationId xmlns:p14="http://schemas.microsoft.com/office/powerpoint/2010/main" val="6719206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ASK:</a:t>
            </a:r>
          </a:p>
          <a:p>
            <a:endParaRPr lang="en-US" b="0" dirty="0"/>
          </a:p>
          <a:p>
            <a:r>
              <a:rPr lang="en-US" b="0" dirty="0"/>
              <a:t>Why</a:t>
            </a:r>
            <a:r>
              <a:rPr lang="en-US" b="0" baseline="0" dirty="0"/>
              <a:t> is zero reporting important?</a:t>
            </a:r>
          </a:p>
          <a:p>
            <a:endParaRPr lang="en-US" b="0" baseline="0" dirty="0"/>
          </a:p>
          <a:p>
            <a:r>
              <a:rPr lang="en-US" b="1" baseline="0" dirty="0"/>
              <a:t>&lt;</a:t>
            </a:r>
            <a:r>
              <a:rPr lang="en-US" b="0" baseline="0" dirty="0"/>
              <a:t>Then </a:t>
            </a:r>
            <a:r>
              <a:rPr lang="en-US" b="1" baseline="0" dirty="0"/>
              <a:t>CLICK</a:t>
            </a:r>
            <a:r>
              <a:rPr lang="en-US" b="0" baseline="0" dirty="0"/>
              <a:t> to show bullets</a:t>
            </a:r>
            <a:r>
              <a:rPr lang="en-US" b="1" baseline="0" dirty="0"/>
              <a:t>.&gt;</a:t>
            </a:r>
            <a:endParaRPr lang="en-US" baseline="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b="1"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30</a:t>
            </a:fld>
            <a:endParaRPr lang="en-US" altLang="en-US"/>
          </a:p>
        </p:txBody>
      </p:sp>
    </p:spTree>
    <p:extLst>
      <p:ext uri="{BB962C8B-B14F-4D97-AF65-F5344CB8AC3E}">
        <p14:creationId xmlns:p14="http://schemas.microsoft.com/office/powerpoint/2010/main" val="11177346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en-US" dirty="0"/>
              <a:t>What information needs</a:t>
            </a:r>
            <a:r>
              <a:rPr lang="en-US" baseline="0" dirty="0"/>
              <a:t> to be collected for surveillance?</a:t>
            </a:r>
            <a:endParaRPr lang="en-US" dirty="0"/>
          </a:p>
        </p:txBody>
      </p:sp>
      <p:sp>
        <p:nvSpPr>
          <p:cNvPr id="4" name="Slide Number Placeholder 3"/>
          <p:cNvSpPr>
            <a:spLocks noGrp="1"/>
          </p:cNvSpPr>
          <p:nvPr>
            <p:ph type="sldNum" sz="quarter" idx="10"/>
          </p:nvPr>
        </p:nvSpPr>
        <p:spPr/>
        <p:txBody>
          <a:bodyPr/>
          <a:lstStyle/>
          <a:p>
            <a:fld id="{153BCB96-7EEC-4C1C-92AC-A1AF7B1B30F2}" type="slidenum">
              <a:rPr lang="en-US" smtClean="0"/>
              <a:t>31</a:t>
            </a:fld>
            <a:endParaRPr lang="en-US" dirty="0"/>
          </a:p>
        </p:txBody>
      </p:sp>
    </p:spTree>
    <p:extLst>
      <p:ext uri="{BB962C8B-B14F-4D97-AF65-F5344CB8AC3E}">
        <p14:creationId xmlns:p14="http://schemas.microsoft.com/office/powerpoint/2010/main" val="3456352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a:t>
            </a:fld>
            <a:endParaRPr lang="en-US" altLang="en-US"/>
          </a:p>
        </p:txBody>
      </p:sp>
    </p:spTree>
    <p:extLst>
      <p:ext uri="{BB962C8B-B14F-4D97-AF65-F5344CB8AC3E}">
        <p14:creationId xmlns:p14="http://schemas.microsoft.com/office/powerpoint/2010/main" val="353189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Source: FETP</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32</a:t>
            </a:fld>
            <a:endParaRPr lang="en-US" altLang="en-US"/>
          </a:p>
        </p:txBody>
      </p:sp>
    </p:spTree>
    <p:extLst>
      <p:ext uri="{BB962C8B-B14F-4D97-AF65-F5344CB8AC3E}">
        <p14:creationId xmlns:p14="http://schemas.microsoft.com/office/powerpoint/2010/main" val="28879833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There may be different tiers of case definitions.</a:t>
            </a:r>
            <a:r>
              <a:rPr lang="en-US" baseline="0" dirty="0"/>
              <a:t> Often suspect or possible case definitions are the most inclusive, but least certain. </a:t>
            </a:r>
          </a:p>
          <a:p>
            <a:endParaRPr lang="en-US" baseline="0" dirty="0"/>
          </a:p>
          <a:p>
            <a:r>
              <a:rPr lang="en-US" baseline="0" dirty="0"/>
              <a:t>Confirmed case definitions are the most rigorous definition and provide the greatest level of certainty of a correct diagnosis but risk missing cases that don’t meet the stricter criteria. </a:t>
            </a:r>
          </a:p>
          <a:p>
            <a:endParaRPr lang="en-US" baseline="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33</a:t>
            </a:fld>
            <a:endParaRPr lang="en-US" altLang="en-US"/>
          </a:p>
        </p:txBody>
      </p:sp>
    </p:spTree>
    <p:extLst>
      <p:ext uri="{BB962C8B-B14F-4D97-AF65-F5344CB8AC3E}">
        <p14:creationId xmlns:p14="http://schemas.microsoft.com/office/powerpoint/2010/main" val="28454785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&lt;</a:t>
            </a:r>
            <a:r>
              <a:rPr lang="en-US" b="1" baseline="0" dirty="0"/>
              <a:t>READ</a:t>
            </a:r>
            <a:r>
              <a:rPr lang="en-US" baseline="0" dirty="0"/>
              <a:t> Slide.&gt;</a:t>
            </a:r>
          </a:p>
          <a:p>
            <a:endParaRPr lang="en-US" baseline="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34</a:t>
            </a:fld>
            <a:endParaRPr lang="en-US" altLang="en-US"/>
          </a:p>
        </p:txBody>
      </p:sp>
    </p:spTree>
    <p:extLst>
      <p:ext uri="{BB962C8B-B14F-4D97-AF65-F5344CB8AC3E}">
        <p14:creationId xmlns:p14="http://schemas.microsoft.com/office/powerpoint/2010/main" val="1315918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en-US" dirty="0"/>
              <a:t>What information needs</a:t>
            </a:r>
            <a:r>
              <a:rPr lang="en-US" baseline="0" dirty="0"/>
              <a:t> to be collected for surveillance?</a:t>
            </a:r>
            <a:endParaRPr lang="en-US" dirty="0"/>
          </a:p>
        </p:txBody>
      </p:sp>
      <p:sp>
        <p:nvSpPr>
          <p:cNvPr id="4" name="Slide Number Placeholder 3"/>
          <p:cNvSpPr>
            <a:spLocks noGrp="1"/>
          </p:cNvSpPr>
          <p:nvPr>
            <p:ph type="sldNum" sz="quarter" idx="10"/>
          </p:nvPr>
        </p:nvSpPr>
        <p:spPr/>
        <p:txBody>
          <a:bodyPr/>
          <a:lstStyle/>
          <a:p>
            <a:fld id="{153BCB96-7EEC-4C1C-92AC-A1AF7B1B30F2}" type="slidenum">
              <a:rPr lang="en-US" smtClean="0"/>
              <a:t>35</a:t>
            </a:fld>
            <a:endParaRPr lang="en-US" dirty="0"/>
          </a:p>
        </p:txBody>
      </p:sp>
    </p:spTree>
    <p:extLst>
      <p:ext uri="{BB962C8B-B14F-4D97-AF65-F5344CB8AC3E}">
        <p14:creationId xmlns:p14="http://schemas.microsoft.com/office/powerpoint/2010/main" val="42286913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36</a:t>
            </a:fld>
            <a:endParaRPr lang="en-US" altLang="en-US"/>
          </a:p>
        </p:txBody>
      </p:sp>
    </p:spTree>
    <p:extLst>
      <p:ext uri="{BB962C8B-B14F-4D97-AF65-F5344CB8AC3E}">
        <p14:creationId xmlns:p14="http://schemas.microsoft.com/office/powerpoint/2010/main" val="21368184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49" rtl="0" eaLnBrk="0" fontAlgn="base" latinLnBrk="0" hangingPunct="0">
              <a:lnSpc>
                <a:spcPct val="100000"/>
              </a:lnSpc>
              <a:spcBef>
                <a:spcPts val="0"/>
              </a:spcBef>
              <a:spcAft>
                <a:spcPts val="600"/>
              </a:spcAft>
              <a:buClrTx/>
              <a:buSzTx/>
              <a:buFontTx/>
              <a:buNone/>
              <a:tabLst/>
              <a:defRPr/>
            </a:pPr>
            <a:r>
              <a:rPr lang="en-US" baseline="0" dirty="0"/>
              <a:t>Note: In general, the RRT would not be activated before the outbreak; therefore, </a:t>
            </a:r>
            <a:r>
              <a:rPr lang="en-US" dirty="0"/>
              <a:t>these activities would completed</a:t>
            </a:r>
            <a:r>
              <a:rPr lang="en-US" baseline="0" dirty="0"/>
              <a:t> by routine surveillance staff.</a:t>
            </a:r>
          </a:p>
          <a:p>
            <a:pPr defTabSz="914349">
              <a:spcBef>
                <a:spcPts val="0"/>
              </a:spcBef>
              <a:spcAft>
                <a:spcPts val="600"/>
              </a:spcAft>
              <a:defRPr/>
            </a:pP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37</a:t>
            </a:fld>
            <a:endParaRPr lang="en-US" altLang="en-US"/>
          </a:p>
        </p:txBody>
      </p:sp>
    </p:spTree>
    <p:extLst>
      <p:ext uri="{BB962C8B-B14F-4D97-AF65-F5344CB8AC3E}">
        <p14:creationId xmlns:p14="http://schemas.microsoft.com/office/powerpoint/2010/main" val="27310718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&lt;READ </a:t>
            </a:r>
            <a:r>
              <a:rPr lang="en-US" b="0" dirty="0"/>
              <a:t>slide.&gt;</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38</a:t>
            </a:fld>
            <a:endParaRPr lang="en-US" altLang="en-US"/>
          </a:p>
        </p:txBody>
      </p:sp>
    </p:spTree>
    <p:extLst>
      <p:ext uri="{BB962C8B-B14F-4D97-AF65-F5344CB8AC3E}">
        <p14:creationId xmlns:p14="http://schemas.microsoft.com/office/powerpoint/2010/main" val="19894173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&lt;READ </a:t>
            </a:r>
            <a:r>
              <a:rPr lang="en-US" b="0" dirty="0"/>
              <a:t>slide.&gt;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Note that </a:t>
            </a:r>
            <a:r>
              <a:rPr lang="en-US" dirty="0"/>
              <a:t>RRT members may not be involved in these activities.</a:t>
            </a:r>
            <a:r>
              <a:rPr lang="en-US" baseline="0" dirty="0"/>
              <a:t> </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39</a:t>
            </a:fld>
            <a:endParaRPr lang="en-US" altLang="en-US"/>
          </a:p>
        </p:txBody>
      </p:sp>
    </p:spTree>
    <p:extLst>
      <p:ext uri="{BB962C8B-B14F-4D97-AF65-F5344CB8AC3E}">
        <p14:creationId xmlns:p14="http://schemas.microsoft.com/office/powerpoint/2010/main" val="581714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&lt;READ </a:t>
            </a:r>
            <a:r>
              <a:rPr lang="en-US" b="0" dirty="0"/>
              <a:t>slide.&gt;</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40</a:t>
            </a:fld>
            <a:endParaRPr lang="en-US" altLang="en-US"/>
          </a:p>
        </p:txBody>
      </p:sp>
    </p:spTree>
    <p:extLst>
      <p:ext uri="{BB962C8B-B14F-4D97-AF65-F5344CB8AC3E}">
        <p14:creationId xmlns:p14="http://schemas.microsoft.com/office/powerpoint/2010/main" val="8582913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&lt;</a:t>
            </a:r>
            <a:r>
              <a:rPr lang="en-US" altLang="en-US" b="1" dirty="0">
                <a:ea typeface="ＭＳ Ｐゴシック" pitchFamily="34" charset="-128"/>
              </a:rPr>
              <a:t>READ</a:t>
            </a:r>
            <a:r>
              <a:rPr lang="en-US" altLang="en-US" baseline="0" dirty="0">
                <a:ea typeface="ＭＳ Ｐゴシック" pitchFamily="34" charset="-128"/>
              </a:rPr>
              <a:t> key messages.&gt;</a:t>
            </a:r>
          </a:p>
          <a:p>
            <a:endParaRPr lang="en-US" altLang="en-US" baseline="0" dirty="0">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a:t>
            </a:r>
            <a:endParaRPr lang="en-US" dirty="0"/>
          </a:p>
          <a:p>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41</a:t>
            </a:fld>
            <a:endParaRPr lang="en-US" altLang="en-US"/>
          </a:p>
        </p:txBody>
      </p:sp>
    </p:spTree>
    <p:extLst>
      <p:ext uri="{BB962C8B-B14F-4D97-AF65-F5344CB8AC3E}">
        <p14:creationId xmlns:p14="http://schemas.microsoft.com/office/powerpoint/2010/main" val="1943105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5"/>
            <a:ext cx="5608320" cy="2721331"/>
          </a:xfrm>
        </p:spPr>
        <p:txBody>
          <a:bodyPr/>
          <a:lstStyle/>
          <a:p>
            <a:pPr defTabSz="914349">
              <a:defRPr/>
            </a:pPr>
            <a:r>
              <a:rPr lang="en-US" b="1" dirty="0"/>
              <a:t>ASK: </a:t>
            </a:r>
            <a:br>
              <a:rPr lang="en-US" b="1" dirty="0"/>
            </a:br>
            <a:endParaRPr lang="en-US" b="1" dirty="0"/>
          </a:p>
          <a:p>
            <a:pPr defTabSz="914349">
              <a:defRPr/>
            </a:pPr>
            <a:r>
              <a:rPr lang="en-US" b="0" dirty="0"/>
              <a:t>When you hear the term</a:t>
            </a:r>
            <a:r>
              <a:rPr lang="en-US" b="0" baseline="0" dirty="0"/>
              <a:t> </a:t>
            </a:r>
            <a:r>
              <a:rPr lang="en-US" b="0" i="1" baseline="0" dirty="0"/>
              <a:t>public health surveillance</a:t>
            </a:r>
            <a:r>
              <a:rPr lang="en-US" b="0" baseline="0" dirty="0"/>
              <a:t>, what do you think of? What comes to mind?</a:t>
            </a:r>
            <a:endParaRPr lang="en-US" b="0" dirty="0"/>
          </a:p>
          <a:p>
            <a:pPr defTabSz="914349">
              <a:defRPr/>
            </a:pPr>
            <a:endParaRPr lang="en-US" baseline="0" dirty="0"/>
          </a:p>
          <a:p>
            <a:pPr defTabSz="914349">
              <a:defRPr/>
            </a:pPr>
            <a:r>
              <a:rPr lang="en-US" b="0" baseline="0" dirty="0"/>
              <a:t>&lt;</a:t>
            </a:r>
            <a:r>
              <a:rPr lang="en-US" b="1" baseline="0" dirty="0"/>
              <a:t>ELICIT </a:t>
            </a:r>
            <a:r>
              <a:rPr lang="en-US" b="0" baseline="0" dirty="0"/>
              <a:t>responses from the participants.&gt;</a:t>
            </a:r>
          </a:p>
          <a:p>
            <a:pPr defTabSz="914349">
              <a:defRPr/>
            </a:pPr>
            <a:endParaRPr lang="en-US" baseline="0" dirty="0"/>
          </a:p>
          <a:p>
            <a:pPr defTabSz="914349">
              <a:defRPr/>
            </a:pPr>
            <a:endParaRPr lang="en-US" baseline="0" dirty="0"/>
          </a:p>
          <a:p>
            <a:pPr defTabSz="914349">
              <a:defRPr/>
            </a:pPr>
            <a:endParaRPr lang="en-US" baseline="0" dirty="0"/>
          </a:p>
          <a:p>
            <a:pPr marL="0" marR="0" lvl="0" indent="0" algn="l" defTabSz="914349" rtl="0" eaLnBrk="0" fontAlgn="base" latinLnBrk="0" hangingPunct="0">
              <a:lnSpc>
                <a:spcPct val="100000"/>
              </a:lnSpc>
              <a:spcBef>
                <a:spcPct val="30000"/>
              </a:spcBef>
              <a:spcAft>
                <a:spcPct val="0"/>
              </a:spcAft>
              <a:buClrTx/>
              <a:buSzTx/>
              <a:buFontTx/>
              <a:buNone/>
              <a:tabLst/>
              <a:defRPr/>
            </a:pPr>
            <a:r>
              <a:rPr lang="en-US" baseline="0" dirty="0"/>
              <a:t>Source: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https://www.cdc.gov/publichealth101/surveillance.html</a:t>
            </a:r>
            <a:r>
              <a:rPr lang="en-US" sz="1200" b="0" i="0" kern="1200" dirty="0">
                <a:solidFill>
                  <a:schemeClr val="tx1"/>
                </a:solidFill>
                <a:effectLst/>
                <a:latin typeface="Arial" charset="0"/>
                <a:ea typeface="+mn-ea"/>
                <a:cs typeface="+mn-cs"/>
              </a:rPr>
              <a:t>.</a:t>
            </a:r>
          </a:p>
          <a:p>
            <a:pPr defTabSz="914349">
              <a:defRPr/>
            </a:pPr>
            <a:endParaRPr lang="en-US" baseline="0" dirty="0"/>
          </a:p>
        </p:txBody>
      </p:sp>
      <p:sp>
        <p:nvSpPr>
          <p:cNvPr id="4" name="Slide Number Placeholder 3"/>
          <p:cNvSpPr>
            <a:spLocks noGrp="1"/>
          </p:cNvSpPr>
          <p:nvPr>
            <p:ph type="sldNum" sz="quarter" idx="10"/>
          </p:nvPr>
        </p:nvSpPr>
        <p:spPr/>
        <p:txBody>
          <a:bodyPr/>
          <a:lstStyle/>
          <a:p>
            <a:fld id="{153BCB96-7EEC-4C1C-92AC-A1AF7B1B30F2}" type="slidenum">
              <a:rPr lang="en-US" smtClean="0"/>
              <a:t>4</a:t>
            </a:fld>
            <a:endParaRPr lang="en-US" dirty="0"/>
          </a:p>
        </p:txBody>
      </p:sp>
    </p:spTree>
    <p:extLst>
      <p:ext uri="{BB962C8B-B14F-4D97-AF65-F5344CB8AC3E}">
        <p14:creationId xmlns:p14="http://schemas.microsoft.com/office/powerpoint/2010/main" val="37664546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https://www.cdc.gov/publichealth101/surveillance.html</a:t>
            </a:r>
            <a:r>
              <a:rPr lang="en-US" sz="1200" b="0" i="0" kern="1200" dirty="0">
                <a:solidFill>
                  <a:schemeClr val="tx1"/>
                </a:solidFill>
                <a:effectLst/>
                <a:latin typeface="Arial" charset="0"/>
                <a:ea typeface="+mn-ea"/>
                <a:cs typeface="+mn-cs"/>
              </a:rPr>
              <a:t>.</a:t>
            </a:r>
          </a:p>
          <a:p>
            <a:endParaRPr lang="en-US" dirty="0"/>
          </a:p>
          <a:p>
            <a:r>
              <a:rPr lang="en-US" dirty="0"/>
              <a:t>2- CDC Field Epidemiology Training Program- Frontline training slides, December 2015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3- </a:t>
            </a:r>
            <a:r>
              <a:rPr lang="en-US" sz="1200" dirty="0" err="1"/>
              <a:t>www.who.int</a:t>
            </a:r>
            <a:r>
              <a:rPr lang="en-US" sz="1200" dirty="0"/>
              <a:t>/topics/</a:t>
            </a:r>
            <a:r>
              <a:rPr lang="en-US" sz="1200" dirty="0" err="1"/>
              <a:t>international_health_regulations</a:t>
            </a:r>
            <a:r>
              <a:rPr lang="en-US" sz="1200" dirty="0"/>
              <a:t>/</a:t>
            </a:r>
            <a:r>
              <a:rPr lang="en-US" sz="1200" dirty="0" err="1"/>
              <a:t>en</a:t>
            </a:r>
            <a:endParaRPr lang="en-US" sz="12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4- </a:t>
            </a:r>
            <a:r>
              <a:rPr lang="en-US" sz="1200" kern="1200" dirty="0">
                <a:solidFill>
                  <a:schemeClr val="tx1"/>
                </a:solidFill>
                <a:latin typeface="Arial" charset="0"/>
                <a:ea typeface="+mn-ea"/>
                <a:cs typeface="+mn-cs"/>
              </a:rPr>
              <a:t>http://</a:t>
            </a:r>
            <a:r>
              <a:rPr lang="en-US" sz="1200" kern="1200" dirty="0" err="1">
                <a:solidFill>
                  <a:schemeClr val="tx1"/>
                </a:solidFill>
                <a:latin typeface="Arial" charset="0"/>
                <a:ea typeface="+mn-ea"/>
                <a:cs typeface="+mn-cs"/>
              </a:rPr>
              <a:t>www.who.int</a:t>
            </a:r>
            <a:r>
              <a:rPr lang="en-US" sz="1200" kern="1200" dirty="0">
                <a:solidFill>
                  <a:schemeClr val="tx1"/>
                </a:solidFill>
                <a:latin typeface="Arial" charset="0"/>
                <a:ea typeface="+mn-ea"/>
                <a:cs typeface="+mn-cs"/>
              </a:rPr>
              <a:t>/</a:t>
            </a:r>
            <a:r>
              <a:rPr lang="en-US" sz="1200" kern="1200" dirty="0" err="1">
                <a:solidFill>
                  <a:schemeClr val="tx1"/>
                </a:solidFill>
                <a:latin typeface="Arial" charset="0"/>
                <a:ea typeface="+mn-ea"/>
                <a:cs typeface="+mn-cs"/>
              </a:rPr>
              <a:t>ihr</a:t>
            </a:r>
            <a:r>
              <a:rPr lang="en-US" sz="1200" kern="1200" dirty="0">
                <a:solidFill>
                  <a:schemeClr val="tx1"/>
                </a:solidFill>
                <a:latin typeface="Arial" charset="0"/>
                <a:ea typeface="+mn-ea"/>
                <a:cs typeface="+mn-cs"/>
              </a:rPr>
              <a:t>/IHR_2005_en.pdf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Arial" charset="0"/>
                <a:ea typeface="+mn-ea"/>
                <a:cs typeface="+mn-cs"/>
              </a:rPr>
              <a:t>5- </a:t>
            </a:r>
            <a:r>
              <a:rPr lang="en-US" sz="1000" kern="1200" dirty="0">
                <a:solidFill>
                  <a:schemeClr val="tx1"/>
                </a:solidFill>
                <a:latin typeface="Arial" charset="0"/>
                <a:ea typeface="+mn-ea"/>
                <a:cs typeface="+mn-cs"/>
              </a:rPr>
              <a:t>Technical Guidelines for IDSR in the African Region, 2</a:t>
            </a:r>
            <a:r>
              <a:rPr lang="en-US" sz="1000" kern="1200" baseline="30000" dirty="0">
                <a:solidFill>
                  <a:schemeClr val="tx1"/>
                </a:solidFill>
                <a:latin typeface="Arial" charset="0"/>
                <a:ea typeface="+mn-ea"/>
                <a:cs typeface="+mn-cs"/>
              </a:rPr>
              <a:t>nd</a:t>
            </a:r>
            <a:r>
              <a:rPr lang="en-US" sz="1000" kern="1200" dirty="0">
                <a:solidFill>
                  <a:schemeClr val="tx1"/>
                </a:solidFill>
                <a:latin typeface="Arial" charset="0"/>
                <a:ea typeface="+mn-ea"/>
                <a:cs typeface="+mn-cs"/>
              </a:rPr>
              <a:t> ed., 2010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44</a:t>
            </a:fld>
            <a:endParaRPr lang="en-US" altLang="en-US"/>
          </a:p>
        </p:txBody>
      </p:sp>
    </p:spTree>
    <p:extLst>
      <p:ext uri="{BB962C8B-B14F-4D97-AF65-F5344CB8AC3E}">
        <p14:creationId xmlns:p14="http://schemas.microsoft.com/office/powerpoint/2010/main" val="1436392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630B7C26-61E9-415C-A235-4EAECE602C66}" type="slidenum">
              <a:rPr lang="en-US" smtClean="0">
                <a:latin typeface="Arial" charset="0"/>
              </a:rPr>
              <a:pPr/>
              <a:t>5</a:t>
            </a:fld>
            <a:endParaRPr lang="en-US" dirty="0">
              <a:latin typeface="Arial"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701041" y="4387136"/>
            <a:ext cx="5608320" cy="2466888"/>
          </a:xfrm>
          <a:noFill/>
          <a:ln/>
        </p:spPr>
        <p:txBody>
          <a:bodyPr/>
          <a:lstStyle/>
          <a:p>
            <a:pPr eaLnBrk="1" hangingPunct="1">
              <a:spcBef>
                <a:spcPts val="0"/>
              </a:spcBef>
              <a:spcAft>
                <a:spcPts val="600"/>
              </a:spcAft>
            </a:pPr>
            <a:r>
              <a:rPr lang="en-US" b="1" dirty="0">
                <a:latin typeface="Arial" charset="0"/>
              </a:rPr>
              <a:t> </a:t>
            </a:r>
          </a:p>
          <a:p>
            <a:pPr eaLnBrk="1" hangingPunct="1">
              <a:spcBef>
                <a:spcPts val="0"/>
              </a:spcBef>
              <a:spcAft>
                <a:spcPts val="600"/>
              </a:spcAft>
            </a:pPr>
            <a:endParaRPr lang="en-US" b="0" baseline="0" dirty="0">
              <a:latin typeface="Arial" charset="0"/>
            </a:endParaRPr>
          </a:p>
          <a:p>
            <a:pPr eaLnBrk="1" hangingPunct="1">
              <a:spcBef>
                <a:spcPts val="0"/>
              </a:spcBef>
              <a:spcAft>
                <a:spcPts val="600"/>
              </a:spcAft>
            </a:pPr>
            <a:r>
              <a:rPr lang="en-US" b="0" baseline="0" dirty="0">
                <a:latin typeface="Arial" charset="0"/>
              </a:rPr>
              <a:t>The term </a:t>
            </a:r>
            <a:r>
              <a:rPr lang="en-US" i="1" baseline="0" dirty="0">
                <a:latin typeface="Arial" charset="0"/>
              </a:rPr>
              <a:t>surveillance</a:t>
            </a:r>
            <a:r>
              <a:rPr lang="en-US" baseline="0" dirty="0">
                <a:latin typeface="Arial" charset="0"/>
              </a:rPr>
              <a:t> comes from a French word meaning “to watch over.”</a:t>
            </a:r>
          </a:p>
          <a:p>
            <a:pPr marL="0" marR="0" indent="0" algn="l" defTabSz="914400" rtl="0" eaLnBrk="1" fontAlgn="base" latinLnBrk="0" hangingPunct="1">
              <a:spcBef>
                <a:spcPts val="0"/>
              </a:spcBef>
              <a:spcAft>
                <a:spcPts val="600"/>
              </a:spcAft>
              <a:buClrTx/>
              <a:buSzTx/>
              <a:buFontTx/>
              <a:buNone/>
              <a:tabLst/>
              <a:defRPr/>
            </a:pPr>
            <a:endParaRPr lang="en-US" baseline="0" dirty="0">
              <a:latin typeface="Arial" charset="0"/>
            </a:endParaRPr>
          </a:p>
          <a:p>
            <a:pPr marL="0" marR="0" indent="0" algn="l" defTabSz="914400" rtl="0" eaLnBrk="1" fontAlgn="base" latinLnBrk="0" hangingPunct="1">
              <a:spcBef>
                <a:spcPts val="0"/>
              </a:spcBef>
              <a:spcAft>
                <a:spcPts val="600"/>
              </a:spcAft>
              <a:buClrTx/>
              <a:buSzTx/>
              <a:buFontTx/>
              <a:buNone/>
              <a:tabLst/>
              <a:defRPr/>
            </a:pPr>
            <a:r>
              <a:rPr lang="en-US" baseline="0" dirty="0">
                <a:latin typeface="Arial" charset="0"/>
              </a:rPr>
              <a:t>&lt;</a:t>
            </a:r>
            <a:r>
              <a:rPr lang="en-US" b="1" baseline="0" dirty="0">
                <a:latin typeface="Arial" charset="0"/>
              </a:rPr>
              <a:t>READ</a:t>
            </a:r>
            <a:r>
              <a:rPr lang="en-US" baseline="0" dirty="0">
                <a:latin typeface="Arial" charset="0"/>
              </a:rPr>
              <a:t> the definition on the slide.&gt;</a:t>
            </a:r>
          </a:p>
          <a:p>
            <a:pPr eaLnBrk="1" hangingPunct="1">
              <a:spcBef>
                <a:spcPts val="0"/>
              </a:spcBef>
              <a:spcAft>
                <a:spcPts val="600"/>
              </a:spcAft>
            </a:pPr>
            <a:endParaRPr lang="en-US" baseline="0" dirty="0">
              <a:latin typeface="Arial" charset="0"/>
            </a:endParaRPr>
          </a:p>
          <a:p>
            <a:pPr marL="0" marR="0" indent="0" algn="l" defTabSz="914400" rtl="0" eaLnBrk="1" fontAlgn="base" latinLnBrk="0" hangingPunct="1">
              <a:spcBef>
                <a:spcPts val="0"/>
              </a:spcBef>
              <a:spcAft>
                <a:spcPts val="600"/>
              </a:spcAft>
              <a:buClrTx/>
              <a:buSzTx/>
              <a:buFontTx/>
              <a:buNone/>
              <a:tabLst/>
              <a:defRPr/>
            </a:pPr>
            <a:endParaRPr lang="en-US" baseline="0" dirty="0"/>
          </a:p>
          <a:p>
            <a:pPr marL="0" marR="0" indent="0" algn="l" defTabSz="914400" rtl="0" eaLnBrk="1" fontAlgn="base" latinLnBrk="0" hangingPunct="1">
              <a:spcBef>
                <a:spcPts val="0"/>
              </a:spcBef>
              <a:spcAft>
                <a:spcPts val="600"/>
              </a:spcAft>
              <a:buClrTx/>
              <a:buSzTx/>
              <a:buFontTx/>
              <a:buNone/>
              <a:tabLst/>
              <a:defRPr/>
            </a:pPr>
            <a:endParaRPr lang="en-US" baseline="0" dirty="0">
              <a:latin typeface="Arial" charset="0"/>
            </a:endParaRPr>
          </a:p>
          <a:p>
            <a:pPr marL="0" marR="0" lvl="0" indent="0" algn="l" defTabSz="914400" rtl="0" eaLnBrk="1" fontAlgn="base" latinLnBrk="0" hangingPunct="1">
              <a:lnSpc>
                <a:spcPct val="100000"/>
              </a:lnSpc>
              <a:spcBef>
                <a:spcPts val="0"/>
              </a:spcBef>
              <a:spcAft>
                <a:spcPts val="600"/>
              </a:spcAft>
              <a:buClrTx/>
              <a:buSzTx/>
              <a:buFontTx/>
              <a:buNone/>
              <a:tabLst/>
              <a:defRPr/>
            </a:pPr>
            <a:r>
              <a:rPr lang="en-US" baseline="0" dirty="0">
                <a:latin typeface="Arial" charset="0"/>
              </a:rPr>
              <a:t>Source: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https://www.cdc.gov/publichealth101/surveillance.html</a:t>
            </a:r>
            <a:r>
              <a:rPr lang="en-US" sz="1200" b="0" i="0" kern="1200" dirty="0">
                <a:solidFill>
                  <a:schemeClr val="tx1"/>
                </a:solidFill>
                <a:effectLst/>
                <a:latin typeface="Arial" charset="0"/>
                <a:ea typeface="+mn-ea"/>
                <a:cs typeface="+mn-cs"/>
              </a:rPr>
              <a:t>.</a:t>
            </a:r>
          </a:p>
          <a:p>
            <a:pPr marL="0" marR="0" indent="0" algn="l" defTabSz="914400" rtl="0" eaLnBrk="1" fontAlgn="base" latinLnBrk="0" hangingPunct="1">
              <a:spcBef>
                <a:spcPts val="0"/>
              </a:spcBef>
              <a:spcAft>
                <a:spcPts val="600"/>
              </a:spcAft>
              <a:buClrTx/>
              <a:buSzTx/>
              <a:buFontTx/>
              <a:buNone/>
              <a:tabLst/>
              <a:defRPr/>
            </a:pPr>
            <a:endParaRPr lang="en-US" baseline="0" dirty="0">
              <a:latin typeface="Arial" charset="0"/>
            </a:endParaRPr>
          </a:p>
        </p:txBody>
      </p:sp>
    </p:spTree>
    <p:extLst>
      <p:ext uri="{BB962C8B-B14F-4D97-AF65-F5344CB8AC3E}">
        <p14:creationId xmlns:p14="http://schemas.microsoft.com/office/powerpoint/2010/main" val="476372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During an emergency</a:t>
            </a:r>
            <a:r>
              <a:rPr lang="en-US" baseline="0" dirty="0"/>
              <a:t> the surveillance system objectives remain similar, but with the added objective of indicating changes in health over the duration of the emergency.</a:t>
            </a:r>
          </a:p>
          <a:p>
            <a:endParaRPr lang="en-US" baseline="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6</a:t>
            </a:fld>
            <a:endParaRPr lang="en-US" altLang="en-US"/>
          </a:p>
        </p:txBody>
      </p:sp>
    </p:spTree>
    <p:extLst>
      <p:ext uri="{BB962C8B-B14F-4D97-AF65-F5344CB8AC3E}">
        <p14:creationId xmlns:p14="http://schemas.microsoft.com/office/powerpoint/2010/main" val="2530648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As shown on this </a:t>
            </a:r>
            <a:r>
              <a:rPr lang="en-US" baseline="0" dirty="0" err="1"/>
              <a:t>epicurve</a:t>
            </a:r>
            <a:r>
              <a:rPr lang="en-US" baseline="0" dirty="0"/>
              <a:t>, e</a:t>
            </a:r>
            <a:r>
              <a:rPr lang="en-US" dirty="0"/>
              <a:t>arlier detection of outbreaks can</a:t>
            </a:r>
            <a:r>
              <a:rPr lang="en-US" baseline="0" dirty="0"/>
              <a:t> lead to faster response, potentially preventing more cases of disease.</a:t>
            </a:r>
          </a:p>
          <a:p>
            <a:endParaRPr lang="en-US" baseline="0" dirty="0"/>
          </a:p>
          <a:p>
            <a:r>
              <a:rPr lang="en-US" baseline="0" dirty="0"/>
              <a:t>Facilitator: </a:t>
            </a:r>
            <a:r>
              <a:rPr lang="en-US" baseline="0" dirty="0" err="1"/>
              <a:t>Epicurves</a:t>
            </a:r>
            <a:r>
              <a:rPr lang="en-US" baseline="0" dirty="0"/>
              <a:t> are discussed in more detail in </a:t>
            </a:r>
            <a:r>
              <a:rPr lang="en-US" b="1" baseline="0" dirty="0"/>
              <a:t>B4.1 Outbreak Investigation</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7</a:t>
            </a:fld>
            <a:endParaRPr lang="en-US" altLang="en-US"/>
          </a:p>
        </p:txBody>
      </p:sp>
    </p:spTree>
    <p:extLst>
      <p:ext uri="{BB962C8B-B14F-4D97-AF65-F5344CB8AC3E}">
        <p14:creationId xmlns:p14="http://schemas.microsoft.com/office/powerpoint/2010/main" val="2754480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pPr>
            <a:endParaRPr lang="en-US" b="1" baseline="0" dirty="0"/>
          </a:p>
          <a:p>
            <a:pPr>
              <a:spcBef>
                <a:spcPts val="0"/>
              </a:spcBef>
              <a:spcAft>
                <a:spcPts val="600"/>
              </a:spcAft>
            </a:pPr>
            <a:endParaRPr lang="en-US" b="1" baseline="0" dirty="0"/>
          </a:p>
          <a:p>
            <a:pPr>
              <a:spcBef>
                <a:spcPts val="0"/>
              </a:spcBef>
              <a:spcAft>
                <a:spcPts val="600"/>
              </a:spcAft>
            </a:pPr>
            <a:r>
              <a:rPr lang="en-US" baseline="0" dirty="0"/>
              <a:t>Here are some specific ways public health surveillance can be used.</a:t>
            </a:r>
          </a:p>
          <a:p>
            <a:pPr>
              <a:spcBef>
                <a:spcPts val="0"/>
              </a:spcBef>
              <a:spcAft>
                <a:spcPts val="600"/>
              </a:spcAft>
            </a:pPr>
            <a:endParaRPr lang="en-US" baseline="0" dirty="0"/>
          </a:p>
          <a:p>
            <a:pPr marL="0" marR="0" lvl="0" indent="0" algn="l" defTabSz="914400" rtl="0" eaLnBrk="0" fontAlgn="base" latinLnBrk="0" hangingPunct="0">
              <a:lnSpc>
                <a:spcPct val="100000"/>
              </a:lnSpc>
              <a:spcBef>
                <a:spcPts val="0"/>
              </a:spcBef>
              <a:spcAft>
                <a:spcPts val="600"/>
              </a:spcAft>
              <a:buClrTx/>
              <a:buSzTx/>
              <a:buFontTx/>
              <a:buNone/>
              <a:tabLst/>
              <a:defRPr/>
            </a:pPr>
            <a:endParaRPr lang="en-US" dirty="0"/>
          </a:p>
          <a:p>
            <a:pPr>
              <a:spcBef>
                <a:spcPts val="0"/>
              </a:spcBef>
              <a:spcAft>
                <a:spcPts val="600"/>
              </a:spcAft>
            </a:pPr>
            <a:endParaRPr lang="en-US" baseline="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8</a:t>
            </a:fld>
            <a:endParaRPr lang="en-US" altLang="en-US"/>
          </a:p>
        </p:txBody>
      </p:sp>
    </p:spTree>
    <p:extLst>
      <p:ext uri="{BB962C8B-B14F-4D97-AF65-F5344CB8AC3E}">
        <p14:creationId xmlns:p14="http://schemas.microsoft.com/office/powerpoint/2010/main" val="1129214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1" y="4387136"/>
            <a:ext cx="5608320" cy="431354"/>
          </a:xfrm>
        </p:spPr>
        <p:txBody>
          <a:bodyPr/>
          <a:lstStyle/>
          <a:p>
            <a:pPr marL="0" marR="0" indent="0" algn="l" defTabSz="914400" rtl="0" eaLnBrk="0" fontAlgn="base" latinLnBrk="0" hangingPunct="0">
              <a:lnSpc>
                <a:spcPct val="150000"/>
              </a:lnSpc>
              <a:spcBef>
                <a:spcPts val="0"/>
              </a:spcBef>
              <a:spcAft>
                <a:spcPts val="600"/>
              </a:spcAft>
              <a:buClrTx/>
              <a:buSzTx/>
              <a:buFontTx/>
              <a:buNone/>
              <a:tabLst/>
              <a:defRPr/>
            </a:pPr>
            <a:endParaRPr lang="en-US" b="1" dirty="0"/>
          </a:p>
          <a:p>
            <a:pPr marL="0" marR="0" indent="0" algn="l" defTabSz="914400" rtl="0" eaLnBrk="0" fontAlgn="base" latinLnBrk="0" hangingPunct="0">
              <a:lnSpc>
                <a:spcPct val="150000"/>
              </a:lnSpc>
              <a:spcBef>
                <a:spcPts val="0"/>
              </a:spcBef>
              <a:spcAft>
                <a:spcPts val="600"/>
              </a:spcAft>
              <a:buClrTx/>
              <a:buSzTx/>
              <a:buFontTx/>
              <a:buNone/>
              <a:tabLst/>
              <a:defRPr/>
            </a:pPr>
            <a:endParaRPr lang="en-US" b="0" dirty="0"/>
          </a:p>
          <a:p>
            <a:pPr marL="0" marR="0" indent="0" algn="l" defTabSz="914400" rtl="0" eaLnBrk="0" fontAlgn="base" latinLnBrk="0" hangingPunct="0">
              <a:lnSpc>
                <a:spcPct val="150000"/>
              </a:lnSpc>
              <a:spcBef>
                <a:spcPts val="0"/>
              </a:spcBef>
              <a:spcAft>
                <a:spcPts val="600"/>
              </a:spcAft>
              <a:buClrTx/>
              <a:buSzTx/>
              <a:buFontTx/>
              <a:buNone/>
              <a:tabLst/>
              <a:defRPr/>
            </a:pPr>
            <a:r>
              <a:rPr lang="en-US" b="0" dirty="0"/>
              <a:t>Lets quickly review some basic considerations related to surveillance systems</a:t>
            </a:r>
          </a:p>
          <a:p>
            <a:pPr marL="0" marR="0" indent="0" algn="l" defTabSz="914400" rtl="0" eaLnBrk="0" fontAlgn="base" latinLnBrk="0" hangingPunct="0">
              <a:lnSpc>
                <a:spcPct val="150000"/>
              </a:lnSpc>
              <a:spcBef>
                <a:spcPts val="0"/>
              </a:spcBef>
              <a:spcAft>
                <a:spcPts val="600"/>
              </a:spcAft>
              <a:buClrTx/>
              <a:buSzTx/>
              <a:buFontTx/>
              <a:buNone/>
              <a:tabLst/>
              <a:defRPr/>
            </a:pPr>
            <a:endParaRPr lang="en-US" b="0" dirty="0"/>
          </a:p>
          <a:p>
            <a:pPr marL="0" marR="0" lvl="0" indent="0" algn="l" defTabSz="914400" rtl="0" eaLnBrk="0" fontAlgn="base" latinLnBrk="0" hangingPunct="0">
              <a:lnSpc>
                <a:spcPct val="150000"/>
              </a:lnSpc>
              <a:spcBef>
                <a:spcPts val="0"/>
              </a:spcBef>
              <a:spcAft>
                <a:spcPts val="600"/>
              </a:spcAft>
              <a:buClrTx/>
              <a:buSzTx/>
              <a:buFontTx/>
              <a:buNone/>
              <a:tabLst/>
              <a:defRPr/>
            </a:pPr>
            <a:endParaRPr lang="en-US" dirty="0"/>
          </a:p>
          <a:p>
            <a:pPr marL="0" marR="0" indent="0" algn="l" defTabSz="914400" rtl="0" eaLnBrk="0" fontAlgn="base" latinLnBrk="0" hangingPunct="0">
              <a:lnSpc>
                <a:spcPct val="150000"/>
              </a:lnSpc>
              <a:spcBef>
                <a:spcPts val="0"/>
              </a:spcBef>
              <a:spcAft>
                <a:spcPts val="60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153BCB96-7EEC-4C1C-92AC-A1AF7B1B30F2}" type="slidenum">
              <a:rPr lang="en-US" smtClean="0"/>
              <a:t>9</a:t>
            </a:fld>
            <a:endParaRPr lang="en-US" dirty="0"/>
          </a:p>
        </p:txBody>
      </p:sp>
    </p:spTree>
    <p:extLst>
      <p:ext uri="{BB962C8B-B14F-4D97-AF65-F5344CB8AC3E}">
        <p14:creationId xmlns:p14="http://schemas.microsoft.com/office/powerpoint/2010/main" val="1921790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C60A1E2-57BE-42D0-BCBE-4AB7BCD56F80}"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147718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60A1E2-57BE-42D0-BCBE-4AB7BCD56F80}"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125075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60A1E2-57BE-42D0-BCBE-4AB7BCD56F80}"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627643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9144000" cy="980728"/>
          </a:xfrm>
        </p:spPr>
        <p:txBody>
          <a:bodyPr/>
          <a:lstStyle/>
          <a:p>
            <a:r>
              <a:rPr lang="en-US"/>
              <a:t>Click to edit Master title style</a:t>
            </a:r>
            <a:endParaRPr lang="en-GB"/>
          </a:p>
        </p:txBody>
      </p:sp>
      <p:sp>
        <p:nvSpPr>
          <p:cNvPr id="5" name="Footer Placeholder 4"/>
          <p:cNvSpPr>
            <a:spLocks noGrp="1"/>
          </p:cNvSpPr>
          <p:nvPr>
            <p:ph type="ftr" sz="quarter" idx="10"/>
          </p:nvPr>
        </p:nvSpPr>
        <p:spPr>
          <a:xfrm>
            <a:off x="2133600" y="6356350"/>
            <a:ext cx="4648200" cy="365125"/>
          </a:xfrm>
        </p:spPr>
        <p:txBody>
          <a:bodyPr/>
          <a:lstStyle>
            <a:lvl1pPr>
              <a:defRPr smtClean="0"/>
            </a:lvl1pPr>
          </a:lstStyle>
          <a:p>
            <a:endParaRPr lang="en-US" dirty="0"/>
          </a:p>
        </p:txBody>
      </p:sp>
      <p:sp>
        <p:nvSpPr>
          <p:cNvPr id="6"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extLst>
      <p:ext uri="{BB962C8B-B14F-4D97-AF65-F5344CB8AC3E}">
        <p14:creationId xmlns:p14="http://schemas.microsoft.com/office/powerpoint/2010/main" val="1559323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957630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41840969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759255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1372305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3611640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1073849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547361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60A1E2-57BE-42D0-BCBE-4AB7BCD56F80}"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5854259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4049712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2753473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37039142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28382699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6829742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extLst>
      <p:ext uri="{BB962C8B-B14F-4D97-AF65-F5344CB8AC3E}">
        <p14:creationId xmlns:p14="http://schemas.microsoft.com/office/powerpoint/2010/main" val="1815480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extLst>
      <p:ext uri="{BB962C8B-B14F-4D97-AF65-F5344CB8AC3E}">
        <p14:creationId xmlns:p14="http://schemas.microsoft.com/office/powerpoint/2010/main" val="823407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asic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91483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a:t>Click to edit Master title style</a:t>
            </a:r>
          </a:p>
        </p:txBody>
      </p:sp>
      <p:sp>
        <p:nvSpPr>
          <p:cNvPr id="3" name="Chart Placeholder 2"/>
          <p:cNvSpPr>
            <a:spLocks noGrp="1"/>
          </p:cNvSpPr>
          <p:nvPr>
            <p:ph type="chart" idx="1"/>
          </p:nvPr>
        </p:nvSpPr>
        <p:spPr>
          <a:xfrm>
            <a:off x="1524000" y="1524000"/>
            <a:ext cx="7239000" cy="4525963"/>
          </a:xfrm>
        </p:spPr>
        <p:txBody>
          <a:bodyPr/>
          <a:lstStyle/>
          <a:p>
            <a:pPr lvl="0"/>
            <a:endParaRPr lang="en-US" noProof="0"/>
          </a:p>
        </p:txBody>
      </p:sp>
      <p:sp>
        <p:nvSpPr>
          <p:cNvPr id="4" name="Rectangle 6"/>
          <p:cNvSpPr>
            <a:spLocks noGrp="1" noChangeArrowheads="1"/>
          </p:cNvSpPr>
          <p:nvPr>
            <p:ph type="sldNum" sz="quarter" idx="10"/>
          </p:nvPr>
        </p:nvSpPr>
        <p:spPr>
          <a:xfrm>
            <a:off x="7010400" y="6381750"/>
            <a:ext cx="2133600" cy="476250"/>
          </a:xfrm>
          <a:prstGeom prst="rect">
            <a:avLst/>
          </a:prstGeom>
          <a:ln/>
        </p:spPr>
        <p:txBody>
          <a:bodyPr/>
          <a:lstStyle>
            <a:lvl1pPr>
              <a:defRPr/>
            </a:lvl1pPr>
          </a:lstStyle>
          <a:p>
            <a:pPr>
              <a:defRPr/>
            </a:pPr>
            <a:fld id="{26272AA7-4BE3-9740-8A6F-DA8D593F25EA}" type="slidenum">
              <a:rPr lang="en-US"/>
              <a:pPr>
                <a:defRPr/>
              </a:pPr>
              <a:t>‹#›</a:t>
            </a:fld>
            <a:endParaRPr lang="en-US"/>
          </a:p>
        </p:txBody>
      </p:sp>
    </p:spTree>
    <p:extLst>
      <p:ext uri="{BB962C8B-B14F-4D97-AF65-F5344CB8AC3E}">
        <p14:creationId xmlns:p14="http://schemas.microsoft.com/office/powerpoint/2010/main" val="137744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60A1E2-57BE-42D0-BCBE-4AB7BCD56F80}"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1169851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C60A1E2-57BE-42D0-BCBE-4AB7BCD56F80}"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1800313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C60A1E2-57BE-42D0-BCBE-4AB7BCD56F80}"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3467424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C60A1E2-57BE-42D0-BCBE-4AB7BCD56F80}"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286707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0A1E2-57BE-42D0-BCBE-4AB7BCD56F80}"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4065297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60A1E2-57BE-42D0-BCBE-4AB7BCD56F80}"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300629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60A1E2-57BE-42D0-BCBE-4AB7BCD56F80}"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A16575-1E84-4647-8D72-B57CC2BBF98C}" type="slidenum">
              <a:rPr lang="en-GB" smtClean="0"/>
              <a:t>‹#›</a:t>
            </a:fld>
            <a:endParaRPr lang="en-GB"/>
          </a:p>
        </p:txBody>
      </p:sp>
    </p:spTree>
    <p:extLst>
      <p:ext uri="{BB962C8B-B14F-4D97-AF65-F5344CB8AC3E}">
        <p14:creationId xmlns:p14="http://schemas.microsoft.com/office/powerpoint/2010/main" val="179913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60A1E2-57BE-42D0-BCBE-4AB7BCD56F80}"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A16575-1E84-4647-8D72-B57CC2BBF98C}" type="slidenum">
              <a:rPr lang="en-GB" smtClean="0"/>
              <a:t>‹#›</a:t>
            </a:fld>
            <a:endParaRPr lang="en-GB"/>
          </a:p>
        </p:txBody>
      </p:sp>
    </p:spTree>
    <p:extLst>
      <p:ext uri="{BB962C8B-B14F-4D97-AF65-F5344CB8AC3E}">
        <p14:creationId xmlns:p14="http://schemas.microsoft.com/office/powerpoint/2010/main" val="1861498968"/>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110887214"/>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82" r:id="rId13"/>
    <p:sldLayoutId id="2147483883" r:id="rId14"/>
    <p:sldLayoutId id="2147483885" r:id="rId15"/>
    <p:sldLayoutId id="2147483886" r:id="rId16"/>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tags" Target="../tags/tag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9.xml"/><Relationship Id="rId1" Type="http://schemas.openxmlformats.org/officeDocument/2006/relationships/themeOverride" Target="../theme/themeOverride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9.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hyperlink" Target="http://apps.who.int/iris/bitstream/handle/10665/84933/WHO_HSE_GCR_2013.2_eng.pdf?sequence=1" TargetMode="External"/><Relationship Id="rId2" Type="http://schemas.openxmlformats.org/officeDocument/2006/relationships/hyperlink" Target="https://www.cdc.gov/publichealth101/surveillance.html" TargetMode="External"/><Relationship Id="rId1" Type="http://schemas.openxmlformats.org/officeDocument/2006/relationships/slideLayout" Target="../slideLayouts/slideLayout15.xml"/><Relationship Id="rId4" Type="http://schemas.openxmlformats.org/officeDocument/2006/relationships/hyperlink" Target="http://www.who.int/diseasecontrol_emergencies/publications/who_hse_epr_dce_2012.1/e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hyperlink" Target="http://www.unhcr.org/4a3374408.html" TargetMode="External"/><Relationship Id="rId1" Type="http://schemas.openxmlformats.org/officeDocument/2006/relationships/slideLayout" Target="../slideLayouts/slideLayout15.xml"/><Relationship Id="rId5" Type="http://schemas.openxmlformats.org/officeDocument/2006/relationships/hyperlink" Target="http://www.afro.who.int/sites/default/files/2017-06/IDSR-Technical-Guidelines_Final_2010_0.pdf" TargetMode="External"/><Relationship Id="rId4" Type="http://schemas.openxmlformats.org/officeDocument/2006/relationships/hyperlink" Target="http://www.who.int/ihr/IHR_2005_en.pdf"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40.xml"/><Relationship Id="rId1" Type="http://schemas.openxmlformats.org/officeDocument/2006/relationships/slideLayout" Target="../slideLayouts/slideLayout15.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8.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107504" y="4365104"/>
            <a:ext cx="8784976" cy="1008112"/>
          </a:xfrm>
        </p:spPr>
        <p:txBody>
          <a:bodyPr/>
          <a:lstStyle/>
          <a:p>
            <a:pPr marL="0" indent="0" algn="l" eaLnBrk="1" hangingPunct="1">
              <a:buNone/>
            </a:pPr>
            <a:r>
              <a:rPr lang="en-US" altLang="en-US" b="1" dirty="0">
                <a:solidFill>
                  <a:srgbClr val="002060"/>
                </a:solidFill>
                <a:cs typeface="Arial" charset="0"/>
              </a:rPr>
              <a:t>B.2.1 Epidemiological Surveillance in Public Health Emergencies</a:t>
            </a:r>
          </a:p>
          <a:p>
            <a:pPr marL="0" indent="0" algn="l" eaLnBrk="1" hangingPunct="1">
              <a:buNone/>
            </a:pP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4462463" y="188640"/>
            <a:ext cx="4648200" cy="1224136"/>
          </a:xfrm>
        </p:spPr>
        <p:txBody>
          <a:bodyPr/>
          <a:lstStyle/>
          <a:p>
            <a:pPr algn="r" eaLnBrk="1" hangingPunct="1"/>
            <a:r>
              <a:rPr lang="en-US" altLang="en-US" sz="2900" b="1" kern="1200" dirty="0">
                <a:solidFill>
                  <a:srgbClr val="002060"/>
                </a:solidFill>
                <a:latin typeface="Arial" panose="020B0604020202020204" pitchFamily="34" charset="0"/>
                <a:cs typeface="Arial" panose="020B0604020202020204" pitchFamily="34" charset="0"/>
              </a:rPr>
              <a:t>Rapid Response Teams </a:t>
            </a:r>
            <a:r>
              <a:rPr lang="en-US" altLang="en-US" sz="2900" b="1" kern="1200" dirty="0">
                <a:solidFill>
                  <a:srgbClr val="0070C0"/>
                </a:solidFill>
                <a:latin typeface="Arial" panose="020B0604020202020204" pitchFamily="34" charset="0"/>
                <a:cs typeface="Arial" panose="020B0604020202020204" pitchFamily="34" charset="0"/>
              </a:rPr>
              <a:t>Training</a:t>
            </a:r>
            <a:br>
              <a:rPr lang="en-US" altLang="en-US" sz="2900" b="1" kern="1200" dirty="0">
                <a:solidFill>
                  <a:srgbClr val="0070C0"/>
                </a:solidFill>
                <a:latin typeface="Arial" panose="020B0604020202020204" pitchFamily="34" charset="0"/>
                <a:cs typeface="Arial" panose="020B0604020202020204" pitchFamily="34" charset="0"/>
              </a:rPr>
            </a:br>
            <a:endParaRPr lang="en-US" altLang="en-US" sz="1400" b="1" kern="1200" dirty="0">
              <a:solidFill>
                <a:srgbClr val="0070C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4FEC92C-E190-43B1-A361-9C8BA4007451}"/>
              </a:ext>
            </a:extLst>
          </p:cNvPr>
          <p:cNvSpPr txBox="1"/>
          <p:nvPr/>
        </p:nvSpPr>
        <p:spPr>
          <a:xfrm>
            <a:off x="35496" y="566124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extLst>
      <p:ext uri="{BB962C8B-B14F-4D97-AF65-F5344CB8AC3E}">
        <p14:creationId xmlns:p14="http://schemas.microsoft.com/office/powerpoint/2010/main" val="133982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descr="Box behind text that divides the topics into two columns; the left column describes passive surveillance, and the right describes active surveillance." title="Box"/>
          <p:cNvSpPr/>
          <p:nvPr/>
        </p:nvSpPr>
        <p:spPr>
          <a:xfrm>
            <a:off x="558800" y="1685243"/>
            <a:ext cx="7975600" cy="43360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558800" y="1685243"/>
            <a:ext cx="7975600" cy="821802"/>
          </a:xfrm>
          <a:prstGeom prst="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7" name="Straight Connector 6"/>
          <p:cNvCxnSpPr>
            <a:stCxn id="2" idx="0"/>
            <a:endCxn id="2" idx="2"/>
          </p:cNvCxnSpPr>
          <p:nvPr/>
        </p:nvCxnSpPr>
        <p:spPr>
          <a:xfrm>
            <a:off x="4546600" y="1685243"/>
            <a:ext cx="0" cy="43360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4481" y="1802436"/>
            <a:ext cx="3669175" cy="523220"/>
          </a:xfrm>
          <a:prstGeom prst="rect">
            <a:avLst/>
          </a:prstGeom>
          <a:noFill/>
        </p:spPr>
        <p:txBody>
          <a:bodyPr wrap="square" rtlCol="0">
            <a:spAutoFit/>
          </a:bodyPr>
          <a:lstStyle/>
          <a:p>
            <a:r>
              <a:rPr lang="en-US" dirty="0">
                <a:solidFill>
                  <a:schemeClr val="bg1"/>
                </a:solidFill>
                <a:latin typeface="Century Gothic" panose="020B0502020202020204" pitchFamily="34" charset="0"/>
              </a:rPr>
              <a:t>Passive Surveillance</a:t>
            </a:r>
          </a:p>
        </p:txBody>
      </p:sp>
      <p:sp>
        <p:nvSpPr>
          <p:cNvPr id="10" name="TextBox 9"/>
          <p:cNvSpPr txBox="1"/>
          <p:nvPr/>
        </p:nvSpPr>
        <p:spPr>
          <a:xfrm>
            <a:off x="4592989" y="1802436"/>
            <a:ext cx="3669175" cy="523220"/>
          </a:xfrm>
          <a:prstGeom prst="rect">
            <a:avLst/>
          </a:prstGeom>
          <a:noFill/>
        </p:spPr>
        <p:txBody>
          <a:bodyPr wrap="square" rtlCol="0">
            <a:spAutoFit/>
          </a:bodyPr>
          <a:lstStyle/>
          <a:p>
            <a:pPr algn="ctr"/>
            <a:r>
              <a:rPr lang="en-US" dirty="0">
                <a:solidFill>
                  <a:schemeClr val="bg1"/>
                </a:solidFill>
                <a:latin typeface="Century Gothic" panose="020B0502020202020204" pitchFamily="34" charset="0"/>
              </a:rPr>
              <a:t>Active Surveillance</a:t>
            </a:r>
          </a:p>
        </p:txBody>
      </p:sp>
      <p:sp>
        <p:nvSpPr>
          <p:cNvPr id="13" name="TextBox 12"/>
          <p:cNvSpPr txBox="1"/>
          <p:nvPr/>
        </p:nvSpPr>
        <p:spPr>
          <a:xfrm>
            <a:off x="523031" y="2601571"/>
            <a:ext cx="4115644" cy="2862322"/>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entury Gothic" panose="020B0502020202020204" pitchFamily="34" charset="0"/>
              </a:rPr>
              <a:t>Diseases reported by health care providers or staff to public health officials</a:t>
            </a:r>
          </a:p>
          <a:p>
            <a:pPr marL="342900" indent="-342900">
              <a:buFont typeface="Arial" panose="020B0604020202020204" pitchFamily="34" charset="0"/>
              <a:buChar char="•"/>
            </a:pPr>
            <a:endParaRPr lang="en-US" sz="2000" dirty="0">
              <a:effectLst/>
              <a:latin typeface="Century Gothic" panose="020B0502020202020204" pitchFamily="34" charset="0"/>
            </a:endParaRPr>
          </a:p>
          <a:p>
            <a:pPr marL="342900" indent="-342900">
              <a:buFont typeface="Arial" panose="020B0604020202020204" pitchFamily="34" charset="0"/>
              <a:buChar char="•"/>
            </a:pPr>
            <a:r>
              <a:rPr lang="en-US" sz="2000" dirty="0">
                <a:effectLst/>
                <a:latin typeface="Century Gothic" panose="020B0502020202020204" pitchFamily="34" charset="0"/>
              </a:rPr>
              <a:t>Simple and inexpensive</a:t>
            </a:r>
          </a:p>
          <a:p>
            <a:endParaRPr lang="en-US" sz="2000" dirty="0">
              <a:effectLst/>
              <a:latin typeface="Century Gothic" panose="020B0502020202020204" pitchFamily="34" charset="0"/>
            </a:endParaRPr>
          </a:p>
          <a:p>
            <a:pPr marL="342900" indent="-342900">
              <a:buFont typeface="Arial" panose="020B0604020202020204" pitchFamily="34" charset="0"/>
              <a:buChar char="•"/>
            </a:pPr>
            <a:r>
              <a:rPr lang="en-US" sz="2000" dirty="0">
                <a:effectLst/>
                <a:latin typeface="Century Gothic" panose="020B0502020202020204" pitchFamily="34" charset="0"/>
              </a:rPr>
              <a:t>Limited by incompleteness</a:t>
            </a:r>
            <a:br>
              <a:rPr lang="en-US" sz="2000" dirty="0">
                <a:effectLst/>
                <a:latin typeface="Century Gothic" panose="020B0502020202020204" pitchFamily="34" charset="0"/>
              </a:rPr>
            </a:br>
            <a:r>
              <a:rPr lang="en-US" sz="2000" dirty="0">
                <a:effectLst/>
                <a:latin typeface="Century Gothic" panose="020B0502020202020204" pitchFamily="34" charset="0"/>
              </a:rPr>
              <a:t>of reporting and variability</a:t>
            </a:r>
            <a:br>
              <a:rPr lang="en-US" sz="2000" dirty="0">
                <a:effectLst/>
                <a:latin typeface="Century Gothic" panose="020B0502020202020204" pitchFamily="34" charset="0"/>
              </a:rPr>
            </a:br>
            <a:r>
              <a:rPr lang="en-US" sz="2000" dirty="0">
                <a:effectLst/>
                <a:latin typeface="Century Gothic" panose="020B0502020202020204" pitchFamily="34" charset="0"/>
              </a:rPr>
              <a:t>of quality</a:t>
            </a:r>
          </a:p>
        </p:txBody>
      </p:sp>
      <p:sp>
        <p:nvSpPr>
          <p:cNvPr id="15" name="TextBox 14"/>
          <p:cNvSpPr txBox="1"/>
          <p:nvPr/>
        </p:nvSpPr>
        <p:spPr>
          <a:xfrm>
            <a:off x="4590097" y="2592046"/>
            <a:ext cx="4096703" cy="2862322"/>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entury Gothic" panose="020B0502020202020204" pitchFamily="34" charset="0"/>
              </a:rPr>
              <a:t>Health agencies contact health providers and other reporters seeking cases</a:t>
            </a:r>
          </a:p>
          <a:p>
            <a:endParaRPr lang="en-US" sz="2000" dirty="0">
              <a:latin typeface="Century Gothic" panose="020B0502020202020204" pitchFamily="34" charset="0"/>
            </a:endParaRPr>
          </a:p>
          <a:p>
            <a:pPr marL="342900" indent="-342900">
              <a:buFont typeface="Arial" panose="020B0604020202020204" pitchFamily="34" charset="0"/>
              <a:buChar char="•"/>
            </a:pPr>
            <a:r>
              <a:rPr lang="en-US" sz="2000" dirty="0">
                <a:latin typeface="Century Gothic" panose="020B0502020202020204" pitchFamily="34" charset="0"/>
              </a:rPr>
              <a:t>Expensive and often difficult to establish</a:t>
            </a:r>
          </a:p>
          <a:p>
            <a:pPr marL="342900" indent="-342900">
              <a:buFont typeface="Arial" panose="020B0604020202020204" pitchFamily="34" charset="0"/>
              <a:buChar char="•"/>
            </a:pPr>
            <a:endParaRPr lang="en-US" sz="2000" dirty="0">
              <a:latin typeface="Century Gothic" panose="020B0502020202020204" pitchFamily="34" charset="0"/>
            </a:endParaRPr>
          </a:p>
          <a:p>
            <a:pPr marL="342900" indent="-342900">
              <a:buFont typeface="Arial" panose="020B0604020202020204" pitchFamily="34" charset="0"/>
              <a:buChar char="•"/>
            </a:pPr>
            <a:r>
              <a:rPr lang="en-US" sz="2000" dirty="0">
                <a:latin typeface="Century Gothic" panose="020B0502020202020204" pitchFamily="34" charset="0"/>
              </a:rPr>
              <a:t>Facilitates more complete reporting of conditions</a:t>
            </a:r>
          </a:p>
        </p:txBody>
      </p:sp>
      <p:sp>
        <p:nvSpPr>
          <p:cNvPr id="11" name="TextBox 10"/>
          <p:cNvSpPr txBox="1"/>
          <p:nvPr/>
        </p:nvSpPr>
        <p:spPr>
          <a:xfrm>
            <a:off x="66675" y="500479"/>
            <a:ext cx="9143999" cy="1200329"/>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Public Health Surveillance: </a:t>
            </a:r>
          </a:p>
          <a:p>
            <a:pPr algn="ctr"/>
            <a:r>
              <a:rPr lang="en-US" sz="3600" b="1" dirty="0">
                <a:solidFill>
                  <a:srgbClr val="002060"/>
                </a:solidFill>
                <a:effectLst/>
                <a:latin typeface="Arial" panose="020B0604020202020204" pitchFamily="34" charset="0"/>
                <a:cs typeface="Arial" panose="020B0604020202020204" pitchFamily="34" charset="0"/>
              </a:rPr>
              <a:t>Passive vs. Active</a:t>
            </a:r>
          </a:p>
        </p:txBody>
      </p:sp>
      <p:sp>
        <p:nvSpPr>
          <p:cNvPr id="12"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10</a:t>
            </a:fld>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440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descr="Box behind text that divides the topics into two columns; the left column describes passive surveillance, and the right describes active surveillance." title="Box"/>
          <p:cNvSpPr/>
          <p:nvPr/>
        </p:nvSpPr>
        <p:spPr>
          <a:xfrm>
            <a:off x="558800" y="1700808"/>
            <a:ext cx="7975600" cy="43360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558800" y="1700808"/>
            <a:ext cx="7975600" cy="821802"/>
          </a:xfrm>
          <a:prstGeom prst="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7" name="Straight Connector 6"/>
          <p:cNvCxnSpPr>
            <a:stCxn id="2" idx="0"/>
            <a:endCxn id="2" idx="2"/>
          </p:cNvCxnSpPr>
          <p:nvPr/>
        </p:nvCxnSpPr>
        <p:spPr>
          <a:xfrm>
            <a:off x="4546600" y="1700808"/>
            <a:ext cx="0" cy="43360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94481" y="1818001"/>
            <a:ext cx="3669175" cy="369332"/>
          </a:xfrm>
          <a:prstGeom prst="rect">
            <a:avLst/>
          </a:prstGeom>
          <a:noFill/>
        </p:spPr>
        <p:txBody>
          <a:bodyPr wrap="square" rtlCol="0">
            <a:spAutoFit/>
          </a:bodyPr>
          <a:lstStyle/>
          <a:p>
            <a:r>
              <a:rPr lang="en-US" dirty="0">
                <a:solidFill>
                  <a:schemeClr val="bg1"/>
                </a:solidFill>
                <a:latin typeface="Century Gothic" panose="020B0502020202020204" pitchFamily="34" charset="0"/>
              </a:rPr>
              <a:t>Indicator-Based Surveillance</a:t>
            </a:r>
          </a:p>
        </p:txBody>
      </p:sp>
      <p:sp>
        <p:nvSpPr>
          <p:cNvPr id="10" name="TextBox 9"/>
          <p:cNvSpPr txBox="1"/>
          <p:nvPr/>
        </p:nvSpPr>
        <p:spPr>
          <a:xfrm>
            <a:off x="4592989" y="1818001"/>
            <a:ext cx="3669175" cy="369332"/>
          </a:xfrm>
          <a:prstGeom prst="rect">
            <a:avLst/>
          </a:prstGeom>
          <a:noFill/>
        </p:spPr>
        <p:txBody>
          <a:bodyPr wrap="square" rtlCol="0">
            <a:spAutoFit/>
          </a:bodyPr>
          <a:lstStyle/>
          <a:p>
            <a:pPr algn="ctr"/>
            <a:r>
              <a:rPr lang="en-US" dirty="0">
                <a:solidFill>
                  <a:schemeClr val="bg1"/>
                </a:solidFill>
                <a:latin typeface="Century Gothic" panose="020B0502020202020204" pitchFamily="34" charset="0"/>
              </a:rPr>
              <a:t>Event-Based Surveillance</a:t>
            </a:r>
          </a:p>
        </p:txBody>
      </p:sp>
      <p:sp>
        <p:nvSpPr>
          <p:cNvPr id="13" name="TextBox 12"/>
          <p:cNvSpPr txBox="1"/>
          <p:nvPr/>
        </p:nvSpPr>
        <p:spPr>
          <a:xfrm>
            <a:off x="528364" y="2617136"/>
            <a:ext cx="4064625"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a:effectLst/>
                <a:latin typeface="Century Gothic" panose="020B0502020202020204" pitchFamily="34" charset="0"/>
              </a:rPr>
              <a:t>Official case reports from</a:t>
            </a:r>
            <a:br>
              <a:rPr lang="en-US" sz="2000" dirty="0">
                <a:effectLst/>
                <a:latin typeface="Century Gothic" panose="020B0502020202020204" pitchFamily="34" charset="0"/>
              </a:rPr>
            </a:br>
            <a:r>
              <a:rPr lang="en-US" sz="2000" dirty="0">
                <a:effectLst/>
                <a:latin typeface="Century Gothic" panose="020B0502020202020204" pitchFamily="34" charset="0"/>
              </a:rPr>
              <a:t>health care providers</a:t>
            </a:r>
          </a:p>
          <a:p>
            <a:pPr marL="342900" indent="-342900">
              <a:buFont typeface="Arial" panose="020B0604020202020204" pitchFamily="34" charset="0"/>
              <a:buChar char="•"/>
            </a:pPr>
            <a:endParaRPr lang="en-US" sz="2000" dirty="0">
              <a:latin typeface="Century Gothic" panose="020B0502020202020204" pitchFamily="34" charset="0"/>
            </a:endParaRPr>
          </a:p>
          <a:p>
            <a:pPr marL="342900" indent="-342900">
              <a:buFont typeface="Arial" panose="020B0604020202020204" pitchFamily="34" charset="0"/>
              <a:buChar char="•"/>
            </a:pPr>
            <a:r>
              <a:rPr lang="en-US" sz="2000" dirty="0">
                <a:effectLst/>
                <a:latin typeface="Century Gothic" panose="020B0502020202020204" pitchFamily="34" charset="0"/>
              </a:rPr>
              <a:t>Traditional reporting methods can be delayed</a:t>
            </a:r>
          </a:p>
          <a:p>
            <a:pPr marL="342900" indent="-342900">
              <a:buFont typeface="Arial" panose="020B0604020202020204" pitchFamily="34" charset="0"/>
              <a:buChar char="•"/>
            </a:pPr>
            <a:endParaRPr lang="en-US" sz="2000" dirty="0">
              <a:latin typeface="Century Gothic" panose="020B0502020202020204" pitchFamily="34" charset="0"/>
            </a:endParaRPr>
          </a:p>
          <a:p>
            <a:pPr marL="342900" indent="-342900">
              <a:buFont typeface="Arial" panose="020B0604020202020204" pitchFamily="34" charset="0"/>
              <a:buChar char="•"/>
            </a:pPr>
            <a:r>
              <a:rPr lang="en-US" sz="2000" dirty="0">
                <a:effectLst/>
                <a:latin typeface="Century Gothic" panose="020B0502020202020204" pitchFamily="34" charset="0"/>
              </a:rPr>
              <a:t>Data usually standardized by reporting forms and tools</a:t>
            </a:r>
          </a:p>
        </p:txBody>
      </p:sp>
      <p:sp>
        <p:nvSpPr>
          <p:cNvPr id="15" name="TextBox 14"/>
          <p:cNvSpPr txBox="1"/>
          <p:nvPr/>
        </p:nvSpPr>
        <p:spPr>
          <a:xfrm>
            <a:off x="4498497" y="2619793"/>
            <a:ext cx="4036378" cy="3170099"/>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entury Gothic" panose="020B0502020202020204" pitchFamily="34" charset="0"/>
              </a:rPr>
              <a:t>Official and unofficial sources are considered, including media reports and rumors</a:t>
            </a:r>
          </a:p>
          <a:p>
            <a:pPr marL="342900" indent="-342900">
              <a:buFont typeface="Arial" panose="020B0604020202020204" pitchFamily="34" charset="0"/>
              <a:buChar char="•"/>
            </a:pPr>
            <a:endParaRPr lang="en-US" sz="2000" dirty="0">
              <a:effectLst/>
              <a:latin typeface="Century Gothic" panose="020B0502020202020204" pitchFamily="34" charset="0"/>
            </a:endParaRPr>
          </a:p>
          <a:p>
            <a:pPr marL="342900" indent="-342900">
              <a:buFont typeface="Arial" panose="020B0604020202020204" pitchFamily="34" charset="0"/>
              <a:buChar char="•"/>
            </a:pPr>
            <a:r>
              <a:rPr lang="en-US" sz="2000" dirty="0">
                <a:latin typeface="Century Gothic" panose="020B0502020202020204" pitchFamily="34" charset="0"/>
              </a:rPr>
              <a:t>Can be faster to detect an event</a:t>
            </a:r>
            <a:endParaRPr lang="en-US" sz="2000" dirty="0">
              <a:effectLst/>
              <a:latin typeface="Century Gothic" panose="020B0502020202020204" pitchFamily="34" charset="0"/>
            </a:endParaRPr>
          </a:p>
          <a:p>
            <a:endParaRPr lang="en-US" sz="2000" dirty="0">
              <a:effectLst/>
              <a:latin typeface="Century Gothic" panose="020B0502020202020204" pitchFamily="34" charset="0"/>
            </a:endParaRPr>
          </a:p>
          <a:p>
            <a:pPr marL="342900" indent="-342900">
              <a:buFont typeface="Arial" panose="020B0604020202020204" pitchFamily="34" charset="0"/>
              <a:buChar char="•"/>
            </a:pPr>
            <a:r>
              <a:rPr lang="en-US" sz="2000" dirty="0">
                <a:effectLst/>
                <a:latin typeface="Century Gothic" panose="020B0502020202020204" pitchFamily="34" charset="0"/>
              </a:rPr>
              <a:t>Data not standardized, may be subjective</a:t>
            </a:r>
          </a:p>
        </p:txBody>
      </p:sp>
      <p:sp>
        <p:nvSpPr>
          <p:cNvPr id="11" name="TextBox 10"/>
          <p:cNvSpPr txBox="1"/>
          <p:nvPr/>
        </p:nvSpPr>
        <p:spPr>
          <a:xfrm>
            <a:off x="0" y="500479"/>
            <a:ext cx="9144000" cy="1200329"/>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Public Health Surveillance: </a:t>
            </a:r>
          </a:p>
          <a:p>
            <a:pPr algn="ctr"/>
            <a:r>
              <a:rPr lang="en-US" sz="3600" b="1" dirty="0">
                <a:solidFill>
                  <a:srgbClr val="002060"/>
                </a:solidFill>
                <a:effectLst/>
                <a:latin typeface="Arial" panose="020B0604020202020204" pitchFamily="34" charset="0"/>
                <a:cs typeface="Arial" panose="020B0604020202020204" pitchFamily="34" charset="0"/>
              </a:rPr>
              <a:t>Indicator-Based vs. Event-Based</a:t>
            </a:r>
          </a:p>
        </p:txBody>
      </p:sp>
      <p:sp>
        <p:nvSpPr>
          <p:cNvPr id="12"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11</a:t>
            </a:fld>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0358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560981"/>
            <a:ext cx="9144000" cy="646331"/>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Variations in Public Health Surveillance</a:t>
            </a:r>
          </a:p>
        </p:txBody>
      </p:sp>
      <p:sp>
        <p:nvSpPr>
          <p:cNvPr id="11"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12</a:t>
            </a:fld>
            <a:endParaRPr lang="en-US" sz="1200" dirty="0">
              <a:latin typeface="Arial" panose="020B0604020202020204" pitchFamily="34" charset="0"/>
              <a:cs typeface="Arial" panose="020B0604020202020204" pitchFamily="34" charset="0"/>
            </a:endParaRPr>
          </a:p>
        </p:txBody>
      </p:sp>
      <p:sp>
        <p:nvSpPr>
          <p:cNvPr id="7" name="Rectangle 6"/>
          <p:cNvSpPr/>
          <p:nvPr/>
        </p:nvSpPr>
        <p:spPr>
          <a:xfrm>
            <a:off x="492774" y="1556746"/>
            <a:ext cx="8168642" cy="4013406"/>
          </a:xfrm>
          <a:prstGeom prst="rect">
            <a:avLst/>
          </a:prstGeom>
          <a:noFill/>
        </p:spPr>
        <p:txBody>
          <a:bodyPr wrap="square">
            <a:spAutoFit/>
          </a:bodyPr>
          <a:lstStyle/>
          <a:p>
            <a:pPr marL="342900" lvl="1" indent="-342900" fontAlgn="auto">
              <a:spcBef>
                <a:spcPct val="20000"/>
              </a:spcBef>
              <a:spcAft>
                <a:spcPts val="900"/>
              </a:spcAft>
              <a:buFont typeface="Arial" panose="020B0604020202020204" pitchFamily="34" charset="0"/>
              <a:buChar char="•"/>
            </a:pPr>
            <a:r>
              <a:rPr lang="en-US" sz="2800" dirty="0">
                <a:solidFill>
                  <a:srgbClr val="10253F"/>
                </a:solidFill>
                <a:latin typeface="Arial" pitchFamily="34" charset="0"/>
                <a:cs typeface="Arial" pitchFamily="34" charset="0"/>
              </a:rPr>
              <a:t>Sentinel surveillance</a:t>
            </a:r>
          </a:p>
          <a:p>
            <a:pPr marL="685800" lvl="2" indent="-342900" fontAlgn="auto">
              <a:spcBef>
                <a:spcPct val="20000"/>
              </a:spcBef>
              <a:spcAft>
                <a:spcPts val="900"/>
              </a:spcAft>
              <a:buFont typeface="Courier New" panose="02070309020205020404" pitchFamily="49" charset="0"/>
              <a:buChar char="o"/>
            </a:pPr>
            <a:r>
              <a:rPr lang="en-US" sz="2400" dirty="0">
                <a:solidFill>
                  <a:srgbClr val="10253F"/>
                </a:solidFill>
                <a:latin typeface="Arial" pitchFamily="34" charset="0"/>
                <a:cs typeface="Arial" pitchFamily="34" charset="0"/>
              </a:rPr>
              <a:t>Health care facilities are selected to represent geographic area or specific population group</a:t>
            </a:r>
          </a:p>
          <a:p>
            <a:pPr marL="342900" lvl="1" indent="-342900" fontAlgn="auto">
              <a:spcBef>
                <a:spcPct val="20000"/>
              </a:spcBef>
              <a:spcAft>
                <a:spcPts val="900"/>
              </a:spcAft>
              <a:buFont typeface="Arial" panose="020B0604020202020204" pitchFamily="34" charset="0"/>
              <a:buChar char="•"/>
            </a:pPr>
            <a:endParaRPr lang="en-US" sz="2800" dirty="0">
              <a:solidFill>
                <a:srgbClr val="10253F"/>
              </a:solidFill>
              <a:latin typeface="Arial" pitchFamily="34" charset="0"/>
              <a:cs typeface="Arial" pitchFamily="34" charset="0"/>
            </a:endParaRPr>
          </a:p>
          <a:p>
            <a:pPr marL="342900" lvl="1" indent="-342900" fontAlgn="auto">
              <a:spcBef>
                <a:spcPct val="20000"/>
              </a:spcBef>
              <a:spcAft>
                <a:spcPts val="900"/>
              </a:spcAft>
              <a:buFont typeface="Arial" panose="020B0604020202020204" pitchFamily="34" charset="0"/>
              <a:buChar char="•"/>
            </a:pPr>
            <a:r>
              <a:rPr lang="en-US" sz="2800" dirty="0">
                <a:solidFill>
                  <a:srgbClr val="10253F"/>
                </a:solidFill>
                <a:latin typeface="Arial" pitchFamily="34" charset="0"/>
                <a:cs typeface="Arial" pitchFamily="34" charset="0"/>
              </a:rPr>
              <a:t>Community-based surveillance (CBS)</a:t>
            </a:r>
          </a:p>
          <a:p>
            <a:pPr marL="685800" lvl="2" indent="-342900" fontAlgn="auto">
              <a:spcBef>
                <a:spcPct val="20000"/>
              </a:spcBef>
              <a:spcAft>
                <a:spcPts val="900"/>
              </a:spcAft>
              <a:buFont typeface="Courier New" panose="02070309020205020404" pitchFamily="49" charset="0"/>
              <a:buChar char="o"/>
            </a:pPr>
            <a:r>
              <a:rPr lang="en-US" sz="2400" dirty="0">
                <a:solidFill>
                  <a:srgbClr val="10253F"/>
                </a:solidFill>
                <a:latin typeface="Arial" pitchFamily="34" charset="0"/>
                <a:cs typeface="Arial" pitchFamily="34" charset="0"/>
              </a:rPr>
              <a:t>Active process of community participation in detecting, reporting, responding to and monitoring health events in community</a:t>
            </a:r>
          </a:p>
        </p:txBody>
      </p:sp>
    </p:spTree>
    <p:extLst>
      <p:ext uri="{BB962C8B-B14F-4D97-AF65-F5344CB8AC3E}">
        <p14:creationId xmlns:p14="http://schemas.microsoft.com/office/powerpoint/2010/main" val="1535690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548680"/>
            <a:ext cx="9143999" cy="1200329"/>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Variations in Public Health Surveillance </a:t>
            </a:r>
          </a:p>
          <a:p>
            <a:pPr algn="ctr"/>
            <a:r>
              <a:rPr lang="en-US" sz="3600" b="1" dirty="0">
                <a:solidFill>
                  <a:srgbClr val="002060"/>
                </a:solidFill>
                <a:effectLst/>
                <a:latin typeface="Arial" panose="020B0604020202020204" pitchFamily="34" charset="0"/>
                <a:cs typeface="Arial" panose="020B0604020202020204" pitchFamily="34" charset="0"/>
              </a:rPr>
              <a:t>during Emergencies</a:t>
            </a:r>
          </a:p>
        </p:txBody>
      </p:sp>
      <p:sp>
        <p:nvSpPr>
          <p:cNvPr id="11"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13</a:t>
            </a:fld>
            <a:endParaRPr lang="en-US" sz="1200" dirty="0">
              <a:latin typeface="Arial" panose="020B0604020202020204" pitchFamily="34" charset="0"/>
              <a:cs typeface="Arial" panose="020B0604020202020204" pitchFamily="34" charset="0"/>
            </a:endParaRPr>
          </a:p>
        </p:txBody>
      </p:sp>
      <p:sp>
        <p:nvSpPr>
          <p:cNvPr id="7" name="Rectangle 6"/>
          <p:cNvSpPr/>
          <p:nvPr/>
        </p:nvSpPr>
        <p:spPr>
          <a:xfrm>
            <a:off x="474978" y="1725947"/>
            <a:ext cx="8168642" cy="4367349"/>
          </a:xfrm>
          <a:prstGeom prst="rect">
            <a:avLst/>
          </a:prstGeom>
          <a:noFill/>
        </p:spPr>
        <p:txBody>
          <a:bodyPr wrap="square">
            <a:spAutoFit/>
          </a:bodyPr>
          <a:lstStyle/>
          <a:p>
            <a:pPr marL="342900" lvl="1" indent="-342900" fontAlgn="auto">
              <a:spcBef>
                <a:spcPct val="20000"/>
              </a:spcBef>
              <a:spcAft>
                <a:spcPts val="900"/>
              </a:spcAft>
              <a:buFont typeface="Arial" panose="020B0604020202020204" pitchFamily="34" charset="0"/>
              <a:buChar char="•"/>
            </a:pPr>
            <a:r>
              <a:rPr lang="en-US" sz="2400" dirty="0">
                <a:solidFill>
                  <a:srgbClr val="10253F"/>
                </a:solidFill>
                <a:latin typeface="Arial" pitchFamily="34" charset="0"/>
                <a:cs typeface="Arial" pitchFamily="34" charset="0"/>
              </a:rPr>
              <a:t>Early Warning Alert and Response Network (EWARN)</a:t>
            </a:r>
          </a:p>
          <a:p>
            <a:pPr marL="685800" lvl="2" indent="-342900" fontAlgn="auto">
              <a:spcBef>
                <a:spcPct val="20000"/>
              </a:spcBef>
              <a:spcAft>
                <a:spcPts val="900"/>
              </a:spcAft>
              <a:buFont typeface="Courier New" panose="02070309020205020404" pitchFamily="49" charset="0"/>
              <a:buChar char="o"/>
            </a:pPr>
            <a:r>
              <a:rPr lang="en-US" sz="2000" dirty="0">
                <a:solidFill>
                  <a:srgbClr val="10253F"/>
                </a:solidFill>
                <a:latin typeface="Arial" pitchFamily="34" charset="0"/>
                <a:cs typeface="Arial" pitchFamily="34" charset="0"/>
              </a:rPr>
              <a:t>Simplified system to collect surveillance data when routine surveillance systems disrupted. </a:t>
            </a:r>
          </a:p>
          <a:p>
            <a:pPr marL="685800" lvl="2" indent="-342900" fontAlgn="auto">
              <a:spcBef>
                <a:spcPct val="20000"/>
              </a:spcBef>
              <a:spcAft>
                <a:spcPts val="900"/>
              </a:spcAft>
              <a:buFont typeface="Courier New" panose="02070309020205020404" pitchFamily="49" charset="0"/>
              <a:buChar char="o"/>
            </a:pPr>
            <a:r>
              <a:rPr lang="en-US" sz="2000" dirty="0">
                <a:solidFill>
                  <a:srgbClr val="10253F"/>
                </a:solidFill>
                <a:latin typeface="Arial" pitchFamily="34" charset="0"/>
                <a:cs typeface="Arial" pitchFamily="34" charset="0"/>
              </a:rPr>
              <a:t>EWARN is not a substitute for the national surveillance systems and should be re-integrated into as soon as possible</a:t>
            </a:r>
          </a:p>
          <a:p>
            <a:pPr marL="685800" lvl="2" indent="-342900" fontAlgn="auto">
              <a:spcBef>
                <a:spcPct val="20000"/>
              </a:spcBef>
              <a:spcAft>
                <a:spcPts val="900"/>
              </a:spcAft>
              <a:buFont typeface="Courier New" panose="02070309020205020404" pitchFamily="49" charset="0"/>
              <a:buChar char="o"/>
            </a:pPr>
            <a:endParaRPr lang="en-US" sz="2000" dirty="0">
              <a:solidFill>
                <a:srgbClr val="10253F"/>
              </a:solidFill>
              <a:latin typeface="Arial" pitchFamily="34" charset="0"/>
              <a:cs typeface="Arial" pitchFamily="34" charset="0"/>
            </a:endParaRPr>
          </a:p>
          <a:p>
            <a:pPr marL="342900" lvl="1" indent="-342900" fontAlgn="auto">
              <a:spcBef>
                <a:spcPct val="20000"/>
              </a:spcBef>
              <a:spcAft>
                <a:spcPts val="900"/>
              </a:spcAft>
              <a:buFont typeface="Arial" panose="020B0604020202020204" pitchFamily="34" charset="0"/>
              <a:buChar char="•"/>
            </a:pPr>
            <a:r>
              <a:rPr lang="en-US" sz="2400" dirty="0">
                <a:solidFill>
                  <a:srgbClr val="10253F"/>
                </a:solidFill>
                <a:latin typeface="Arial" pitchFamily="34" charset="0"/>
                <a:cs typeface="Arial" pitchFamily="34" charset="0"/>
              </a:rPr>
              <a:t>Health Information System (HIS)</a:t>
            </a:r>
          </a:p>
          <a:p>
            <a:pPr marL="685800" lvl="2" indent="-342900" fontAlgn="auto">
              <a:spcBef>
                <a:spcPct val="20000"/>
              </a:spcBef>
              <a:spcAft>
                <a:spcPts val="900"/>
              </a:spcAft>
              <a:buFont typeface="Courier New" panose="02070309020205020404" pitchFamily="49" charset="0"/>
              <a:buChar char="o"/>
            </a:pPr>
            <a:r>
              <a:rPr lang="en-US" sz="2000" dirty="0">
                <a:solidFill>
                  <a:srgbClr val="10253F"/>
                </a:solidFill>
                <a:latin typeface="Arial" pitchFamily="34" charset="0"/>
                <a:cs typeface="Arial" pitchFamily="34" charset="0"/>
              </a:rPr>
              <a:t>Standardized platform for collecting, analyzing, and distributing health data among refugee population</a:t>
            </a:r>
          </a:p>
          <a:p>
            <a:pPr marL="800100" lvl="1" indent="-342900" fontAlgn="auto">
              <a:spcBef>
                <a:spcPct val="20000"/>
              </a:spcBef>
              <a:spcAft>
                <a:spcPts val="900"/>
              </a:spcAft>
              <a:buFont typeface="Arial" panose="020B0604020202020204" pitchFamily="34" charset="0"/>
              <a:buChar char="•"/>
            </a:pPr>
            <a:endParaRPr lang="en-US" sz="2000" dirty="0">
              <a:solidFill>
                <a:srgbClr val="10253F"/>
              </a:solidFill>
              <a:latin typeface="Arial" pitchFamily="34" charset="0"/>
              <a:cs typeface="Arial" pitchFamily="34" charset="0"/>
            </a:endParaRPr>
          </a:p>
        </p:txBody>
      </p:sp>
    </p:spTree>
    <p:extLst>
      <p:ext uri="{BB962C8B-B14F-4D97-AF65-F5344CB8AC3E}">
        <p14:creationId xmlns:p14="http://schemas.microsoft.com/office/powerpoint/2010/main" val="1957283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9816"/>
            <a:ext cx="9144000" cy="1143000"/>
          </a:xfrm>
        </p:spPr>
        <p:txBody>
          <a:bodyPr/>
          <a:lstStyle/>
          <a:p>
            <a:r>
              <a:rPr lang="en-US" sz="3600" b="1" dirty="0">
                <a:solidFill>
                  <a:srgbClr val="002060"/>
                </a:solidFill>
              </a:rPr>
              <a:t>Key Principles of Surveillance during Emergencies</a:t>
            </a:r>
          </a:p>
        </p:txBody>
      </p:sp>
      <p:sp>
        <p:nvSpPr>
          <p:cNvPr id="3" name="Content Placeholder 2"/>
          <p:cNvSpPr>
            <a:spLocks noGrp="1"/>
          </p:cNvSpPr>
          <p:nvPr>
            <p:ph idx="1"/>
          </p:nvPr>
        </p:nvSpPr>
        <p:spPr>
          <a:xfrm>
            <a:off x="457200" y="1855365"/>
            <a:ext cx="8229600" cy="4525963"/>
          </a:xfrm>
        </p:spPr>
        <p:txBody>
          <a:bodyPr/>
          <a:lstStyle/>
          <a:p>
            <a:r>
              <a:rPr lang="en-US" dirty="0"/>
              <a:t>Set up as soon as possible</a:t>
            </a:r>
          </a:p>
          <a:p>
            <a:r>
              <a:rPr lang="en-US" dirty="0"/>
              <a:t>Limited number variables</a:t>
            </a:r>
          </a:p>
          <a:p>
            <a:r>
              <a:rPr lang="en-US" dirty="0"/>
              <a:t>Simple, flexible, acceptable</a:t>
            </a:r>
          </a:p>
          <a:p>
            <a:r>
              <a:rPr lang="en-US" dirty="0"/>
              <a:t>Data analysis at field level</a:t>
            </a:r>
          </a:p>
          <a:p>
            <a:endParaRPr lang="en-US" dirty="0"/>
          </a:p>
          <a:p>
            <a:pPr marL="0" indent="0" algn="ctr">
              <a:buNone/>
            </a:pPr>
            <a:r>
              <a:rPr lang="en-US" dirty="0"/>
              <a:t>Only collect data which are USEFUL and can be ACTED UPON in the field!</a:t>
            </a:r>
          </a:p>
        </p:txBody>
      </p:sp>
    </p:spTree>
    <p:extLst>
      <p:ext uri="{BB962C8B-B14F-4D97-AF65-F5344CB8AC3E}">
        <p14:creationId xmlns:p14="http://schemas.microsoft.com/office/powerpoint/2010/main" val="678204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9305"/>
            <a:ext cx="9143999" cy="646331"/>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 Surveillance System </a:t>
            </a:r>
            <a:r>
              <a:rPr lang="en-US" sz="3600" b="1" dirty="0">
                <a:solidFill>
                  <a:srgbClr val="002060"/>
                </a:solidFill>
                <a:latin typeface="Arial" panose="020B0604020202020204" pitchFamily="34" charset="0"/>
                <a:cs typeface="Arial" panose="020B0604020202020204" pitchFamily="34" charset="0"/>
              </a:rPr>
              <a:t>Characteristics (1)</a:t>
            </a:r>
            <a:endParaRPr lang="en-US" sz="3600" b="1" dirty="0">
              <a:solidFill>
                <a:srgbClr val="002060"/>
              </a:solidFill>
              <a:effectLst/>
              <a:latin typeface="Arial" panose="020B0604020202020204" pitchFamily="34" charset="0"/>
              <a:cs typeface="Arial" panose="020B0604020202020204" pitchFamily="34" charset="0"/>
            </a:endParaRPr>
          </a:p>
        </p:txBody>
      </p:sp>
      <p:sp>
        <p:nvSpPr>
          <p:cNvPr id="6"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15</a:t>
            </a:fld>
            <a:endParaRPr lang="en-US" sz="1200" dirty="0">
              <a:latin typeface="Arial" panose="020B0604020202020204" pitchFamily="34" charset="0"/>
              <a:cs typeface="Arial" panose="020B0604020202020204" pitchFamily="34" charset="0"/>
            </a:endParaRPr>
          </a:p>
        </p:txBody>
      </p:sp>
      <p:graphicFrame>
        <p:nvGraphicFramePr>
          <p:cNvPr id="3" name="Table 2" descr="Box behind the text divides the content into two columns, one listing the attributes of a surveillance system, and the other the questions it answers." title="Box"/>
          <p:cNvGraphicFramePr>
            <a:graphicFrameLocks noGrp="1"/>
          </p:cNvGraphicFramePr>
          <p:nvPr>
            <p:extLst>
              <p:ext uri="{D42A27DB-BD31-4B8C-83A1-F6EECF244321}">
                <p14:modId xmlns:p14="http://schemas.microsoft.com/office/powerpoint/2010/main" val="418756464"/>
              </p:ext>
            </p:extLst>
          </p:nvPr>
        </p:nvGraphicFramePr>
        <p:xfrm>
          <a:off x="558800" y="1320801"/>
          <a:ext cx="8169275" cy="4557660"/>
        </p:xfrm>
        <a:graphic>
          <a:graphicData uri="http://schemas.openxmlformats.org/drawingml/2006/table">
            <a:tbl>
              <a:tblPr firstRow="1" bandRow="1">
                <a:tableStyleId>{5C22544A-7EE6-4342-B048-85BDC9FD1C3A}</a:tableStyleId>
              </a:tblPr>
              <a:tblGrid>
                <a:gridCol w="2075340">
                  <a:extLst>
                    <a:ext uri="{9D8B030D-6E8A-4147-A177-3AD203B41FA5}">
                      <a16:colId xmlns:a16="http://schemas.microsoft.com/office/drawing/2014/main" val="20000"/>
                    </a:ext>
                  </a:extLst>
                </a:gridCol>
                <a:gridCol w="6093935">
                  <a:extLst>
                    <a:ext uri="{9D8B030D-6E8A-4147-A177-3AD203B41FA5}">
                      <a16:colId xmlns:a16="http://schemas.microsoft.com/office/drawing/2014/main" val="20001"/>
                    </a:ext>
                  </a:extLst>
                </a:gridCol>
              </a:tblGrid>
              <a:tr h="530898">
                <a:tc>
                  <a:txBody>
                    <a:bodyPr/>
                    <a:lstStyle/>
                    <a:p>
                      <a:pPr algn="l"/>
                      <a:r>
                        <a:rPr lang="en-US" sz="2400" b="0" dirty="0">
                          <a:latin typeface="Century Gothic" panose="020B0502020202020204" pitchFamily="34" charset="0"/>
                        </a:rPr>
                        <a:t>Attribute</a:t>
                      </a:r>
                    </a:p>
                  </a:txBody>
                  <a:tcPr/>
                </a:tc>
                <a:tc>
                  <a:txBody>
                    <a:bodyPr/>
                    <a:lstStyle/>
                    <a:p>
                      <a:pPr algn="ctr"/>
                      <a:r>
                        <a:rPr lang="en-US" sz="2400" b="0" dirty="0">
                          <a:latin typeface="Century Gothic" panose="020B0502020202020204" pitchFamily="34" charset="0"/>
                        </a:rPr>
                        <a:t>Question It Answers</a:t>
                      </a:r>
                    </a:p>
                  </a:txBody>
                  <a:tcPr/>
                </a:tc>
                <a:extLst>
                  <a:ext uri="{0D108BD9-81ED-4DB2-BD59-A6C34878D82A}">
                    <a16:rowId xmlns:a16="http://schemas.microsoft.com/office/drawing/2014/main" val="10000"/>
                  </a:ext>
                </a:extLst>
              </a:tr>
              <a:tr h="884830">
                <a:tc>
                  <a:txBody>
                    <a:bodyPr/>
                    <a:lstStyle/>
                    <a:p>
                      <a:r>
                        <a:rPr lang="en-US" sz="2200" b="0" dirty="0">
                          <a:latin typeface="Century Gothic" panose="020B0502020202020204" pitchFamily="34" charset="0"/>
                        </a:rPr>
                        <a:t>Usefulness</a:t>
                      </a:r>
                    </a:p>
                  </a:txBody>
                  <a:tcPr anchor="ctr">
                    <a:solidFill>
                      <a:schemeClr val="bg1">
                        <a:lumMod val="85000"/>
                      </a:schemeClr>
                    </a:solidFill>
                  </a:tcPr>
                </a:tc>
                <a:tc>
                  <a:txBody>
                    <a:bodyPr/>
                    <a:lstStyle/>
                    <a:p>
                      <a:r>
                        <a:rPr lang="en-US" sz="2200" b="0" dirty="0">
                          <a:latin typeface="Century Gothic" panose="020B0502020202020204" pitchFamily="34" charset="0"/>
                        </a:rPr>
                        <a:t>How useful is the system in accomplishing its objectives?</a:t>
                      </a:r>
                    </a:p>
                  </a:txBody>
                  <a:tcPr>
                    <a:solidFill>
                      <a:schemeClr val="bg1">
                        <a:lumMod val="85000"/>
                      </a:schemeClr>
                    </a:solidFill>
                  </a:tcPr>
                </a:tc>
                <a:extLst>
                  <a:ext uri="{0D108BD9-81ED-4DB2-BD59-A6C34878D82A}">
                    <a16:rowId xmlns:a16="http://schemas.microsoft.com/office/drawing/2014/main" val="10001"/>
                  </a:ext>
                </a:extLst>
              </a:tr>
              <a:tr h="1124519">
                <a:tc>
                  <a:txBody>
                    <a:bodyPr/>
                    <a:lstStyle/>
                    <a:p>
                      <a:r>
                        <a:rPr lang="en-US" sz="2200" b="0" dirty="0">
                          <a:latin typeface="Century Gothic" panose="020B0502020202020204" pitchFamily="34" charset="0"/>
                        </a:rPr>
                        <a:t>Data quality</a:t>
                      </a:r>
                    </a:p>
                  </a:txBody>
                  <a:tcPr anchor="ctr">
                    <a:solidFill>
                      <a:schemeClr val="bg1">
                        <a:lumMod val="85000"/>
                      </a:schemeClr>
                    </a:solidFill>
                  </a:tcPr>
                </a:tc>
                <a:tc>
                  <a:txBody>
                    <a:bodyPr/>
                    <a:lstStyle/>
                    <a:p>
                      <a:r>
                        <a:rPr lang="en-US" sz="2200" b="0" dirty="0">
                          <a:latin typeface="Century Gothic" panose="020B0502020202020204" pitchFamily="34" charset="0"/>
                        </a:rPr>
                        <a:t>How reliable are the available</a:t>
                      </a:r>
                      <a:r>
                        <a:rPr lang="en-US" sz="2200" b="0" baseline="0" dirty="0">
                          <a:latin typeface="Century Gothic" panose="020B0502020202020204" pitchFamily="34" charset="0"/>
                        </a:rPr>
                        <a:t> data? How complete and accurate are data fields in the reports received by the system?</a:t>
                      </a:r>
                      <a:endParaRPr lang="en-US" sz="2200" b="0" dirty="0">
                        <a:latin typeface="Century Gothic" panose="020B0502020202020204" pitchFamily="34" charset="0"/>
                      </a:endParaRPr>
                    </a:p>
                  </a:txBody>
                  <a:tcPr>
                    <a:solidFill>
                      <a:schemeClr val="bg1">
                        <a:lumMod val="85000"/>
                      </a:schemeClr>
                    </a:solidFill>
                  </a:tcPr>
                </a:tc>
                <a:extLst>
                  <a:ext uri="{0D108BD9-81ED-4DB2-BD59-A6C34878D82A}">
                    <a16:rowId xmlns:a16="http://schemas.microsoft.com/office/drawing/2014/main" val="10002"/>
                  </a:ext>
                </a:extLst>
              </a:tr>
              <a:tr h="530898">
                <a:tc>
                  <a:txBody>
                    <a:bodyPr/>
                    <a:lstStyle/>
                    <a:p>
                      <a:r>
                        <a:rPr lang="en-US" sz="2200" b="0" dirty="0">
                          <a:latin typeface="Century Gothic" panose="020B0502020202020204" pitchFamily="34" charset="0"/>
                        </a:rPr>
                        <a:t>Timeliness</a:t>
                      </a:r>
                    </a:p>
                  </a:txBody>
                  <a:tcPr anchor="ctr">
                    <a:solidFill>
                      <a:schemeClr val="bg1">
                        <a:lumMod val="85000"/>
                      </a:schemeClr>
                    </a:solidFill>
                  </a:tcPr>
                </a:tc>
                <a:tc>
                  <a:txBody>
                    <a:bodyPr/>
                    <a:lstStyle/>
                    <a:p>
                      <a:r>
                        <a:rPr lang="en-US" sz="2200" b="0" dirty="0">
                          <a:latin typeface="Century Gothic" panose="020B0502020202020204" pitchFamily="34" charset="0"/>
                        </a:rPr>
                        <a:t>How quickly are reports received?</a:t>
                      </a:r>
                    </a:p>
                  </a:txBody>
                  <a:tcPr>
                    <a:solidFill>
                      <a:schemeClr val="bg1">
                        <a:lumMod val="85000"/>
                      </a:schemeClr>
                    </a:solidFill>
                  </a:tcPr>
                </a:tc>
                <a:extLst>
                  <a:ext uri="{0D108BD9-81ED-4DB2-BD59-A6C34878D82A}">
                    <a16:rowId xmlns:a16="http://schemas.microsoft.com/office/drawing/2014/main" val="10003"/>
                  </a:ext>
                </a:extLst>
              </a:tr>
              <a:tr h="955617">
                <a:tc>
                  <a:txBody>
                    <a:bodyPr/>
                    <a:lstStyle/>
                    <a:p>
                      <a:r>
                        <a:rPr lang="en-US" sz="2200" b="0" dirty="0">
                          <a:latin typeface="Century Gothic" panose="020B0502020202020204" pitchFamily="34" charset="0"/>
                        </a:rPr>
                        <a:t>Flexibility</a:t>
                      </a:r>
                    </a:p>
                  </a:txBody>
                  <a:tcPr anchor="ctr">
                    <a:solidFill>
                      <a:schemeClr val="bg1">
                        <a:lumMod val="85000"/>
                      </a:schemeClr>
                    </a:solidFill>
                  </a:tcPr>
                </a:tc>
                <a:tc>
                  <a:txBody>
                    <a:bodyPr/>
                    <a:lstStyle/>
                    <a:p>
                      <a:r>
                        <a:rPr lang="en-US" sz="2200" b="0" dirty="0">
                          <a:latin typeface="Century Gothic" panose="020B0502020202020204" pitchFamily="34" charset="0"/>
                        </a:rPr>
                        <a:t>How quickly can the system adapt</a:t>
                      </a:r>
                      <a:r>
                        <a:rPr lang="en-US" sz="2200" b="0" baseline="0" dirty="0">
                          <a:latin typeface="Century Gothic" panose="020B0502020202020204" pitchFamily="34" charset="0"/>
                        </a:rPr>
                        <a:t> to changes?</a:t>
                      </a:r>
                      <a:endParaRPr lang="en-US" sz="2200" b="0" dirty="0">
                        <a:latin typeface="Century Gothic" panose="020B0502020202020204" pitchFamily="34" charset="0"/>
                      </a:endParaRPr>
                    </a:p>
                  </a:txBody>
                  <a:tcPr>
                    <a:solidFill>
                      <a:schemeClr val="bg1">
                        <a:lumMod val="85000"/>
                      </a:schemeClr>
                    </a:solidFill>
                  </a:tcPr>
                </a:tc>
                <a:extLst>
                  <a:ext uri="{0D108BD9-81ED-4DB2-BD59-A6C34878D82A}">
                    <a16:rowId xmlns:a16="http://schemas.microsoft.com/office/drawing/2014/main" val="10004"/>
                  </a:ext>
                </a:extLst>
              </a:tr>
              <a:tr h="530898">
                <a:tc>
                  <a:txBody>
                    <a:bodyPr/>
                    <a:lstStyle/>
                    <a:p>
                      <a:r>
                        <a:rPr lang="en-US" sz="2200" b="0" dirty="0">
                          <a:latin typeface="Century Gothic" panose="020B0502020202020204" pitchFamily="34" charset="0"/>
                        </a:rPr>
                        <a:t>Simplicity</a:t>
                      </a:r>
                    </a:p>
                  </a:txBody>
                  <a:tcPr anchor="ctr">
                    <a:solidFill>
                      <a:schemeClr val="bg1">
                        <a:lumMod val="85000"/>
                      </a:schemeClr>
                    </a:solidFill>
                  </a:tcPr>
                </a:tc>
                <a:tc>
                  <a:txBody>
                    <a:bodyPr/>
                    <a:lstStyle/>
                    <a:p>
                      <a:r>
                        <a:rPr lang="en-US" sz="2200" b="0" dirty="0">
                          <a:latin typeface="Century Gothic" panose="020B0502020202020204" pitchFamily="34" charset="0"/>
                        </a:rPr>
                        <a:t>How easy is the system’s operation?</a:t>
                      </a:r>
                    </a:p>
                  </a:txBody>
                  <a:tcPr>
                    <a:solidFill>
                      <a:schemeClr val="bg1">
                        <a:lumMod val="8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36098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7504" y="550421"/>
            <a:ext cx="8928992" cy="646331"/>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 Surveillance System </a:t>
            </a:r>
            <a:r>
              <a:rPr lang="en-US" sz="3600" b="1" dirty="0">
                <a:solidFill>
                  <a:srgbClr val="002060"/>
                </a:solidFill>
                <a:latin typeface="Arial" panose="020B0604020202020204" pitchFamily="34" charset="0"/>
                <a:cs typeface="Arial" panose="020B0604020202020204" pitchFamily="34" charset="0"/>
              </a:rPr>
              <a:t>Characteristics (2)</a:t>
            </a:r>
            <a:endParaRPr lang="en-US" sz="3600" b="1" dirty="0">
              <a:solidFill>
                <a:srgbClr val="002060"/>
              </a:solidFill>
              <a:effectLst/>
              <a:latin typeface="Arial" panose="020B0604020202020204" pitchFamily="34" charset="0"/>
              <a:cs typeface="Arial" panose="020B0604020202020204" pitchFamily="34" charset="0"/>
            </a:endParaRPr>
          </a:p>
        </p:txBody>
      </p:sp>
      <p:sp>
        <p:nvSpPr>
          <p:cNvPr id="10" name="Slide Number Placeholder 2"/>
          <p:cNvSpPr>
            <a:spLocks noGrp="1"/>
          </p:cNvSpPr>
          <p:nvPr>
            <p:ph type="sldNum" sz="quarter" idx="4294967295"/>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16</a:t>
            </a:fld>
            <a:endParaRPr lang="en-US" sz="1200" dirty="0">
              <a:latin typeface="Arial" panose="020B0604020202020204" pitchFamily="34" charset="0"/>
              <a:cs typeface="Arial" panose="020B0604020202020204" pitchFamily="34" charset="0"/>
            </a:endParaRPr>
          </a:p>
        </p:txBody>
      </p:sp>
      <p:graphicFrame>
        <p:nvGraphicFramePr>
          <p:cNvPr id="11" name="Table 10" descr="Box behind the text that divides the content into two columns, one describing the attributes of a surveillance system, and the other the questions it answers." title="Box"/>
          <p:cNvGraphicFramePr>
            <a:graphicFrameLocks noGrp="1"/>
          </p:cNvGraphicFramePr>
          <p:nvPr>
            <p:extLst>
              <p:ext uri="{D42A27DB-BD31-4B8C-83A1-F6EECF244321}">
                <p14:modId xmlns:p14="http://schemas.microsoft.com/office/powerpoint/2010/main" val="2755519528"/>
              </p:ext>
            </p:extLst>
          </p:nvPr>
        </p:nvGraphicFramePr>
        <p:xfrm>
          <a:off x="511175" y="1196752"/>
          <a:ext cx="8216900" cy="4788287"/>
        </p:xfrm>
        <a:graphic>
          <a:graphicData uri="http://schemas.openxmlformats.org/drawingml/2006/table">
            <a:tbl>
              <a:tblPr firstRow="1" bandRow="1">
                <a:tableStyleId>{5C22544A-7EE6-4342-B048-85BDC9FD1C3A}</a:tableStyleId>
              </a:tblPr>
              <a:tblGrid>
                <a:gridCol w="2228222">
                  <a:extLst>
                    <a:ext uri="{9D8B030D-6E8A-4147-A177-3AD203B41FA5}">
                      <a16:colId xmlns:a16="http://schemas.microsoft.com/office/drawing/2014/main" val="20000"/>
                    </a:ext>
                  </a:extLst>
                </a:gridCol>
                <a:gridCol w="5988678">
                  <a:extLst>
                    <a:ext uri="{9D8B030D-6E8A-4147-A177-3AD203B41FA5}">
                      <a16:colId xmlns:a16="http://schemas.microsoft.com/office/drawing/2014/main" val="20001"/>
                    </a:ext>
                  </a:extLst>
                </a:gridCol>
              </a:tblGrid>
              <a:tr h="542853">
                <a:tc>
                  <a:txBody>
                    <a:bodyPr/>
                    <a:lstStyle/>
                    <a:p>
                      <a:pPr algn="l"/>
                      <a:r>
                        <a:rPr lang="en-US" sz="2400" b="0" dirty="0">
                          <a:latin typeface="Century Gothic" panose="020B0502020202020204" pitchFamily="34" charset="0"/>
                        </a:rPr>
                        <a:t>Attribute</a:t>
                      </a:r>
                    </a:p>
                  </a:txBody>
                  <a:tcPr/>
                </a:tc>
                <a:tc>
                  <a:txBody>
                    <a:bodyPr/>
                    <a:lstStyle/>
                    <a:p>
                      <a:pPr algn="ctr"/>
                      <a:r>
                        <a:rPr lang="en-US" sz="2400" b="0" dirty="0">
                          <a:latin typeface="Century Gothic" panose="020B0502020202020204" pitchFamily="34" charset="0"/>
                        </a:rPr>
                        <a:t>Question It Answers</a:t>
                      </a:r>
                    </a:p>
                  </a:txBody>
                  <a:tcPr/>
                </a:tc>
                <a:extLst>
                  <a:ext uri="{0D108BD9-81ED-4DB2-BD59-A6C34878D82A}">
                    <a16:rowId xmlns:a16="http://schemas.microsoft.com/office/drawing/2014/main" val="10000"/>
                  </a:ext>
                </a:extLst>
              </a:tr>
              <a:tr h="904756">
                <a:tc>
                  <a:txBody>
                    <a:bodyPr/>
                    <a:lstStyle/>
                    <a:p>
                      <a:r>
                        <a:rPr lang="en-US" sz="2200" b="0" dirty="0">
                          <a:latin typeface="Century Gothic" panose="020B0502020202020204" pitchFamily="34" charset="0"/>
                        </a:rPr>
                        <a:t>Stability</a:t>
                      </a:r>
                    </a:p>
                  </a:txBody>
                  <a:tcPr anchor="ctr">
                    <a:solidFill>
                      <a:schemeClr val="bg1">
                        <a:lumMod val="85000"/>
                      </a:schemeClr>
                    </a:solidFill>
                  </a:tcPr>
                </a:tc>
                <a:tc>
                  <a:txBody>
                    <a:bodyPr/>
                    <a:lstStyle/>
                    <a:p>
                      <a:r>
                        <a:rPr lang="en-US" sz="2200" b="0" dirty="0">
                          <a:latin typeface="Century Gothic" panose="020B0502020202020204" pitchFamily="34" charset="0"/>
                        </a:rPr>
                        <a:t>Does the surveillance system work well?</a:t>
                      </a:r>
                      <a:br>
                        <a:rPr lang="en-US" sz="2200" b="0" dirty="0">
                          <a:latin typeface="Century Gothic" panose="020B0502020202020204" pitchFamily="34" charset="0"/>
                        </a:rPr>
                      </a:br>
                      <a:r>
                        <a:rPr lang="en-US" sz="2200" b="0" dirty="0">
                          <a:latin typeface="Century Gothic" panose="020B0502020202020204" pitchFamily="34" charset="0"/>
                        </a:rPr>
                        <a:t>Does it break down often?</a:t>
                      </a:r>
                    </a:p>
                  </a:txBody>
                  <a:tcPr>
                    <a:solidFill>
                      <a:schemeClr val="bg1">
                        <a:lumMod val="85000"/>
                      </a:schemeClr>
                    </a:solidFill>
                  </a:tcPr>
                </a:tc>
                <a:extLst>
                  <a:ext uri="{0D108BD9-81ED-4DB2-BD59-A6C34878D82A}">
                    <a16:rowId xmlns:a16="http://schemas.microsoft.com/office/drawing/2014/main" val="10001"/>
                  </a:ext>
                </a:extLst>
              </a:tr>
              <a:tr h="839542">
                <a:tc>
                  <a:txBody>
                    <a:bodyPr/>
                    <a:lstStyle/>
                    <a:p>
                      <a:r>
                        <a:rPr lang="en-US" sz="2200" b="0" dirty="0">
                          <a:latin typeface="Century Gothic" panose="020B0502020202020204" pitchFamily="34" charset="0"/>
                        </a:rPr>
                        <a:t>Sensitivity</a:t>
                      </a:r>
                    </a:p>
                  </a:txBody>
                  <a:tcPr anchor="ctr">
                    <a:solidFill>
                      <a:schemeClr val="bg1">
                        <a:lumMod val="85000"/>
                      </a:schemeClr>
                    </a:solidFill>
                  </a:tcPr>
                </a:tc>
                <a:tc>
                  <a:txBody>
                    <a:bodyPr/>
                    <a:lstStyle/>
                    <a:p>
                      <a:r>
                        <a:rPr lang="en-US" sz="2200" b="0" dirty="0">
                          <a:latin typeface="Century Gothic" panose="020B0502020202020204" pitchFamily="34" charset="0"/>
                        </a:rPr>
                        <a:t>How well does</a:t>
                      </a:r>
                      <a:r>
                        <a:rPr lang="en-US" sz="2200" b="0" baseline="0" dirty="0">
                          <a:latin typeface="Century Gothic" panose="020B0502020202020204" pitchFamily="34" charset="0"/>
                        </a:rPr>
                        <a:t> it capture the intended cases?</a:t>
                      </a:r>
                      <a:endParaRPr lang="en-US" sz="2200" b="0" dirty="0">
                        <a:latin typeface="Century Gothic" panose="020B0502020202020204" pitchFamily="34" charset="0"/>
                      </a:endParaRPr>
                    </a:p>
                  </a:txBody>
                  <a:tcPr>
                    <a:solidFill>
                      <a:schemeClr val="bg1">
                        <a:lumMod val="85000"/>
                      </a:schemeClr>
                    </a:solidFill>
                  </a:tcPr>
                </a:tc>
                <a:extLst>
                  <a:ext uri="{0D108BD9-81ED-4DB2-BD59-A6C34878D82A}">
                    <a16:rowId xmlns:a16="http://schemas.microsoft.com/office/drawing/2014/main" val="10002"/>
                  </a:ext>
                </a:extLst>
              </a:tr>
              <a:tr h="542853">
                <a:tc>
                  <a:txBody>
                    <a:bodyPr/>
                    <a:lstStyle/>
                    <a:p>
                      <a:r>
                        <a:rPr lang="en-US" sz="2200" b="0" dirty="0">
                          <a:latin typeface="Century Gothic" panose="020B0502020202020204" pitchFamily="34" charset="0"/>
                        </a:rPr>
                        <a:t>Predictive value</a:t>
                      </a:r>
                      <a:r>
                        <a:rPr lang="en-US" sz="2200" b="0" baseline="0" dirty="0">
                          <a:latin typeface="Century Gothic" panose="020B0502020202020204" pitchFamily="34" charset="0"/>
                        </a:rPr>
                        <a:t> positive</a:t>
                      </a:r>
                      <a:endParaRPr lang="en-US" sz="2200" b="0" dirty="0">
                        <a:latin typeface="Century Gothic" panose="020B0502020202020204" pitchFamily="34" charset="0"/>
                      </a:endParaRPr>
                    </a:p>
                  </a:txBody>
                  <a:tcPr anchor="ctr">
                    <a:solidFill>
                      <a:schemeClr val="bg1">
                        <a:lumMod val="85000"/>
                      </a:schemeClr>
                    </a:solidFill>
                  </a:tcPr>
                </a:tc>
                <a:tc>
                  <a:txBody>
                    <a:bodyPr/>
                    <a:lstStyle/>
                    <a:p>
                      <a:r>
                        <a:rPr lang="en-US" sz="2200" b="0" dirty="0">
                          <a:latin typeface="Century Gothic" panose="020B0502020202020204" pitchFamily="34" charset="0"/>
                        </a:rPr>
                        <a:t>How many</a:t>
                      </a:r>
                      <a:r>
                        <a:rPr lang="en-US" sz="2200" b="0" baseline="0" dirty="0">
                          <a:latin typeface="Century Gothic" panose="020B0502020202020204" pitchFamily="34" charset="0"/>
                        </a:rPr>
                        <a:t> of the reported cases meet the case definition?</a:t>
                      </a:r>
                      <a:endParaRPr lang="en-US" sz="2200" b="0" dirty="0">
                        <a:latin typeface="Century Gothic" panose="020B0502020202020204" pitchFamily="34" charset="0"/>
                      </a:endParaRPr>
                    </a:p>
                  </a:txBody>
                  <a:tcPr>
                    <a:solidFill>
                      <a:schemeClr val="bg1">
                        <a:lumMod val="85000"/>
                      </a:schemeClr>
                    </a:solidFill>
                  </a:tcPr>
                </a:tc>
                <a:extLst>
                  <a:ext uri="{0D108BD9-81ED-4DB2-BD59-A6C34878D82A}">
                    <a16:rowId xmlns:a16="http://schemas.microsoft.com/office/drawing/2014/main" val="10003"/>
                  </a:ext>
                </a:extLst>
              </a:tr>
              <a:tr h="977136">
                <a:tc>
                  <a:txBody>
                    <a:bodyPr/>
                    <a:lstStyle/>
                    <a:p>
                      <a:r>
                        <a:rPr lang="en-US" sz="2200" b="0" dirty="0">
                          <a:latin typeface="Century Gothic" panose="020B0502020202020204" pitchFamily="34" charset="0"/>
                        </a:rPr>
                        <a:t>Representativeness</a:t>
                      </a:r>
                    </a:p>
                  </a:txBody>
                  <a:tcPr anchor="ctr">
                    <a:solidFill>
                      <a:schemeClr val="bg1">
                        <a:lumMod val="85000"/>
                      </a:schemeClr>
                    </a:solidFill>
                  </a:tcPr>
                </a:tc>
                <a:tc>
                  <a:txBody>
                    <a:bodyPr/>
                    <a:lstStyle/>
                    <a:p>
                      <a:r>
                        <a:rPr lang="en-US" sz="2200" b="0" dirty="0">
                          <a:latin typeface="Century Gothic" panose="020B0502020202020204" pitchFamily="34" charset="0"/>
                        </a:rPr>
                        <a:t>How good is the system at representing</a:t>
                      </a:r>
                      <a:r>
                        <a:rPr lang="en-US" sz="2200" b="0" baseline="0" dirty="0">
                          <a:latin typeface="Century Gothic" panose="020B0502020202020204" pitchFamily="34" charset="0"/>
                        </a:rPr>
                        <a:t> the population under surveillance?</a:t>
                      </a:r>
                      <a:endParaRPr lang="en-US" sz="2200" b="0" dirty="0">
                        <a:latin typeface="Century Gothic" panose="020B0502020202020204" pitchFamily="34" charset="0"/>
                      </a:endParaRPr>
                    </a:p>
                  </a:txBody>
                  <a:tcPr>
                    <a:solidFill>
                      <a:schemeClr val="bg1">
                        <a:lumMod val="85000"/>
                      </a:schemeClr>
                    </a:solidFill>
                  </a:tcPr>
                </a:tc>
                <a:extLst>
                  <a:ext uri="{0D108BD9-81ED-4DB2-BD59-A6C34878D82A}">
                    <a16:rowId xmlns:a16="http://schemas.microsoft.com/office/drawing/2014/main" val="10004"/>
                  </a:ext>
                </a:extLst>
              </a:tr>
              <a:tr h="542853">
                <a:tc>
                  <a:txBody>
                    <a:bodyPr/>
                    <a:lstStyle/>
                    <a:p>
                      <a:r>
                        <a:rPr lang="en-US" sz="2200" b="0" dirty="0">
                          <a:latin typeface="Century Gothic" panose="020B0502020202020204" pitchFamily="34" charset="0"/>
                        </a:rPr>
                        <a:t>Acceptability</a:t>
                      </a:r>
                    </a:p>
                  </a:txBody>
                  <a:tcPr anchor="ctr">
                    <a:solidFill>
                      <a:schemeClr val="bg1">
                        <a:lumMod val="85000"/>
                      </a:schemeClr>
                    </a:solidFill>
                  </a:tcPr>
                </a:tc>
                <a:tc>
                  <a:txBody>
                    <a:bodyPr/>
                    <a:lstStyle/>
                    <a:p>
                      <a:r>
                        <a:rPr lang="en-US" sz="2200" b="0" dirty="0">
                          <a:latin typeface="Century Gothic" panose="020B0502020202020204" pitchFamily="34" charset="0"/>
                        </a:rPr>
                        <a:t>Will users actively participate and report their</a:t>
                      </a:r>
                      <a:r>
                        <a:rPr lang="en-US" sz="2200" b="0" baseline="0" dirty="0">
                          <a:latin typeface="Century Gothic" panose="020B0502020202020204" pitchFamily="34" charset="0"/>
                        </a:rPr>
                        <a:t> data</a:t>
                      </a:r>
                      <a:r>
                        <a:rPr lang="en-US" sz="2200" b="0" dirty="0">
                          <a:latin typeface="Century Gothic" panose="020B0502020202020204" pitchFamily="34" charset="0"/>
                        </a:rPr>
                        <a:t>?</a:t>
                      </a:r>
                    </a:p>
                  </a:txBody>
                  <a:tcPr>
                    <a:solidFill>
                      <a:schemeClr val="bg1">
                        <a:lumMod val="8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58870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17</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07504" y="620688"/>
            <a:ext cx="9036496" cy="1200329"/>
          </a:xfrm>
          <a:prstGeom prst="rect">
            <a:avLst/>
          </a:prstGeom>
        </p:spPr>
        <p:txBody>
          <a:bodyPr wrap="square">
            <a:spAutoFit/>
          </a:bodyPr>
          <a:lstStyle/>
          <a:p>
            <a:pPr lvl="0" algn="ctr"/>
            <a:r>
              <a:rPr lang="en-US" sz="3600" b="1" dirty="0">
                <a:solidFill>
                  <a:srgbClr val="002060"/>
                </a:solidFill>
                <a:effectLst/>
                <a:latin typeface="Arial" panose="020B0604020202020204" pitchFamily="34" charset="0"/>
                <a:cs typeface="Arial" panose="020B0604020202020204" pitchFamily="34" charset="0"/>
              </a:rPr>
              <a:t>3. Public Health Surveillance Process &amp; Information Flow</a:t>
            </a:r>
          </a:p>
        </p:txBody>
      </p:sp>
      <p:pic>
        <p:nvPicPr>
          <p:cNvPr id="9" name="Picture 8"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473" y="2134069"/>
            <a:ext cx="2971054" cy="2589862"/>
          </a:xfrm>
          <a:prstGeom prst="rect">
            <a:avLst/>
          </a:prstGeom>
        </p:spPr>
      </p:pic>
    </p:spTree>
    <p:extLst>
      <p:ext uri="{BB962C8B-B14F-4D97-AF65-F5344CB8AC3E}">
        <p14:creationId xmlns:p14="http://schemas.microsoft.com/office/powerpoint/2010/main" val="4042764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1EB216F-0068-DD47-B64A-A9E76B2C8F4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400" y="1380461"/>
            <a:ext cx="657225" cy="109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4">
            <a:extLst>
              <a:ext uri="{FF2B5EF4-FFF2-40B4-BE49-F238E27FC236}">
                <a16:creationId xmlns:a16="http://schemas.microsoft.com/office/drawing/2014/main" id="{CB13445C-607C-A747-9CCA-6BB9675E2263}"/>
              </a:ext>
            </a:extLst>
          </p:cNvPr>
          <p:cNvGrpSpPr>
            <a:grpSpLocks/>
          </p:cNvGrpSpPr>
          <p:nvPr/>
        </p:nvGrpSpPr>
        <p:grpSpPr bwMode="auto">
          <a:xfrm rot="-648680">
            <a:off x="2611438" y="2423449"/>
            <a:ext cx="3162300" cy="3027362"/>
            <a:chOff x="1533" y="1412"/>
            <a:chExt cx="2720" cy="2284"/>
          </a:xfrm>
        </p:grpSpPr>
        <p:sp>
          <p:nvSpPr>
            <p:cNvPr id="4" name="Freeform 5">
              <a:extLst>
                <a:ext uri="{FF2B5EF4-FFF2-40B4-BE49-F238E27FC236}">
                  <a16:creationId xmlns:a16="http://schemas.microsoft.com/office/drawing/2014/main" id="{E864E6A3-52E7-EB42-AE57-D3C6E011E44D}"/>
                </a:ext>
              </a:extLst>
            </p:cNvPr>
            <p:cNvSpPr>
              <a:spLocks/>
            </p:cNvSpPr>
            <p:nvPr/>
          </p:nvSpPr>
          <p:spPr bwMode="auto">
            <a:xfrm>
              <a:off x="1533" y="2328"/>
              <a:ext cx="1035" cy="1263"/>
            </a:xfrm>
            <a:custGeom>
              <a:avLst/>
              <a:gdLst>
                <a:gd name="T0" fmla="*/ 958 w 1035"/>
                <a:gd name="T1" fmla="*/ 1263 h 1263"/>
                <a:gd name="T2" fmla="*/ 1014 w 1035"/>
                <a:gd name="T3" fmla="*/ 1088 h 1263"/>
                <a:gd name="T4" fmla="*/ 980 w 1035"/>
                <a:gd name="T5" fmla="*/ 1078 h 1263"/>
                <a:gd name="T6" fmla="*/ 939 w 1035"/>
                <a:gd name="T7" fmla="*/ 1065 h 1263"/>
                <a:gd name="T8" fmla="*/ 904 w 1035"/>
                <a:gd name="T9" fmla="*/ 1051 h 1263"/>
                <a:gd name="T10" fmla="*/ 867 w 1035"/>
                <a:gd name="T11" fmla="*/ 1037 h 1263"/>
                <a:gd name="T12" fmla="*/ 830 w 1035"/>
                <a:gd name="T13" fmla="*/ 1021 h 1263"/>
                <a:gd name="T14" fmla="*/ 795 w 1035"/>
                <a:gd name="T15" fmla="*/ 1002 h 1263"/>
                <a:gd name="T16" fmla="*/ 768 w 1035"/>
                <a:gd name="T17" fmla="*/ 987 h 1263"/>
                <a:gd name="T18" fmla="*/ 736 w 1035"/>
                <a:gd name="T19" fmla="*/ 968 h 1263"/>
                <a:gd name="T20" fmla="*/ 704 w 1035"/>
                <a:gd name="T21" fmla="*/ 948 h 1263"/>
                <a:gd name="T22" fmla="*/ 679 w 1035"/>
                <a:gd name="T23" fmla="*/ 933 h 1263"/>
                <a:gd name="T24" fmla="*/ 645 w 1035"/>
                <a:gd name="T25" fmla="*/ 908 h 1263"/>
                <a:gd name="T26" fmla="*/ 604 w 1035"/>
                <a:gd name="T27" fmla="*/ 877 h 1263"/>
                <a:gd name="T28" fmla="*/ 564 w 1035"/>
                <a:gd name="T29" fmla="*/ 844 h 1263"/>
                <a:gd name="T30" fmla="*/ 529 w 1035"/>
                <a:gd name="T31" fmla="*/ 809 h 1263"/>
                <a:gd name="T32" fmla="*/ 497 w 1035"/>
                <a:gd name="T33" fmla="*/ 774 h 1263"/>
                <a:gd name="T34" fmla="*/ 461 w 1035"/>
                <a:gd name="T35" fmla="*/ 732 h 1263"/>
                <a:gd name="T36" fmla="*/ 429 w 1035"/>
                <a:gd name="T37" fmla="*/ 689 h 1263"/>
                <a:gd name="T38" fmla="*/ 399 w 1035"/>
                <a:gd name="T39" fmla="*/ 642 h 1263"/>
                <a:gd name="T40" fmla="*/ 375 w 1035"/>
                <a:gd name="T41" fmla="*/ 599 h 1263"/>
                <a:gd name="T42" fmla="*/ 353 w 1035"/>
                <a:gd name="T43" fmla="*/ 557 h 1263"/>
                <a:gd name="T44" fmla="*/ 335 w 1035"/>
                <a:gd name="T45" fmla="*/ 513 h 1263"/>
                <a:gd name="T46" fmla="*/ 318 w 1035"/>
                <a:gd name="T47" fmla="*/ 468 h 1263"/>
                <a:gd name="T48" fmla="*/ 303 w 1035"/>
                <a:gd name="T49" fmla="*/ 418 h 1263"/>
                <a:gd name="T50" fmla="*/ 291 w 1035"/>
                <a:gd name="T51" fmla="*/ 366 h 1263"/>
                <a:gd name="T52" fmla="*/ 284 w 1035"/>
                <a:gd name="T53" fmla="*/ 315 h 1263"/>
                <a:gd name="T54" fmla="*/ 280 w 1035"/>
                <a:gd name="T55" fmla="*/ 260 h 1263"/>
                <a:gd name="T56" fmla="*/ 280 w 1035"/>
                <a:gd name="T57" fmla="*/ 206 h 1263"/>
                <a:gd name="T58" fmla="*/ 183 w 1035"/>
                <a:gd name="T59" fmla="*/ 0 h 1263"/>
                <a:gd name="T60" fmla="*/ 69 w 1035"/>
                <a:gd name="T61" fmla="*/ 206 h 1263"/>
                <a:gd name="T62" fmla="*/ 70 w 1035"/>
                <a:gd name="T63" fmla="*/ 269 h 1263"/>
                <a:gd name="T64" fmla="*/ 75 w 1035"/>
                <a:gd name="T65" fmla="*/ 327 h 1263"/>
                <a:gd name="T66" fmla="*/ 82 w 1035"/>
                <a:gd name="T67" fmla="*/ 378 h 1263"/>
                <a:gd name="T68" fmla="*/ 92 w 1035"/>
                <a:gd name="T69" fmla="*/ 430 h 1263"/>
                <a:gd name="T70" fmla="*/ 104 w 1035"/>
                <a:gd name="T71" fmla="*/ 478 h 1263"/>
                <a:gd name="T72" fmla="*/ 120 w 1035"/>
                <a:gd name="T73" fmla="*/ 534 h 1263"/>
                <a:gd name="T74" fmla="*/ 138 w 1035"/>
                <a:gd name="T75" fmla="*/ 581 h 1263"/>
                <a:gd name="T76" fmla="*/ 161 w 1035"/>
                <a:gd name="T77" fmla="*/ 633 h 1263"/>
                <a:gd name="T78" fmla="*/ 185 w 1035"/>
                <a:gd name="T79" fmla="*/ 679 h 1263"/>
                <a:gd name="T80" fmla="*/ 214 w 1035"/>
                <a:gd name="T81" fmla="*/ 730 h 1263"/>
                <a:gd name="T82" fmla="*/ 242 w 1035"/>
                <a:gd name="T83" fmla="*/ 774 h 1263"/>
                <a:gd name="T84" fmla="*/ 272 w 1035"/>
                <a:gd name="T85" fmla="*/ 816 h 1263"/>
                <a:gd name="T86" fmla="*/ 305 w 1035"/>
                <a:gd name="T87" fmla="*/ 859 h 1263"/>
                <a:gd name="T88" fmla="*/ 343 w 1035"/>
                <a:gd name="T89" fmla="*/ 900 h 1263"/>
                <a:gd name="T90" fmla="*/ 380 w 1035"/>
                <a:gd name="T91" fmla="*/ 939 h 1263"/>
                <a:gd name="T92" fmla="*/ 415 w 1035"/>
                <a:gd name="T93" fmla="*/ 971 h 1263"/>
                <a:gd name="T94" fmla="*/ 460 w 1035"/>
                <a:gd name="T95" fmla="*/ 1009 h 1263"/>
                <a:gd name="T96" fmla="*/ 499 w 1035"/>
                <a:gd name="T97" fmla="*/ 1040 h 1263"/>
                <a:gd name="T98" fmla="*/ 544 w 1035"/>
                <a:gd name="T99" fmla="*/ 1072 h 1263"/>
                <a:gd name="T100" fmla="*/ 589 w 1035"/>
                <a:gd name="T101" fmla="*/ 1102 h 1263"/>
                <a:gd name="T102" fmla="*/ 634 w 1035"/>
                <a:gd name="T103" fmla="*/ 1130 h 1263"/>
                <a:gd name="T104" fmla="*/ 670 w 1035"/>
                <a:gd name="T105" fmla="*/ 1150 h 1263"/>
                <a:gd name="T106" fmla="*/ 695 w 1035"/>
                <a:gd name="T107" fmla="*/ 1165 h 1263"/>
                <a:gd name="T108" fmla="*/ 719 w 1035"/>
                <a:gd name="T109" fmla="*/ 1176 h 1263"/>
                <a:gd name="T110" fmla="*/ 750 w 1035"/>
                <a:gd name="T111" fmla="*/ 1188 h 1263"/>
                <a:gd name="T112" fmla="*/ 776 w 1035"/>
                <a:gd name="T113" fmla="*/ 1200 h 1263"/>
                <a:gd name="T114" fmla="*/ 805 w 1035"/>
                <a:gd name="T115" fmla="*/ 1213 h 1263"/>
                <a:gd name="T116" fmla="*/ 837 w 1035"/>
                <a:gd name="T117" fmla="*/ 1227 h 1263"/>
                <a:gd name="T118" fmla="*/ 864 w 1035"/>
                <a:gd name="T119" fmla="*/ 1236 h 1263"/>
                <a:gd name="T120" fmla="*/ 895 w 1035"/>
                <a:gd name="T121" fmla="*/ 1246 h 1263"/>
                <a:gd name="T122" fmla="*/ 922 w 1035"/>
                <a:gd name="T123" fmla="*/ 1254 h 12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5" h="1263">
                  <a:moveTo>
                    <a:pt x="936" y="1258"/>
                  </a:moveTo>
                  <a:lnTo>
                    <a:pt x="958" y="1263"/>
                  </a:lnTo>
                  <a:lnTo>
                    <a:pt x="1035" y="1095"/>
                  </a:lnTo>
                  <a:lnTo>
                    <a:pt x="1014" y="1088"/>
                  </a:lnTo>
                  <a:lnTo>
                    <a:pt x="997" y="1083"/>
                  </a:lnTo>
                  <a:lnTo>
                    <a:pt x="980" y="1078"/>
                  </a:lnTo>
                  <a:lnTo>
                    <a:pt x="958" y="1071"/>
                  </a:lnTo>
                  <a:lnTo>
                    <a:pt x="939" y="1065"/>
                  </a:lnTo>
                  <a:lnTo>
                    <a:pt x="920" y="1058"/>
                  </a:lnTo>
                  <a:lnTo>
                    <a:pt x="904" y="1051"/>
                  </a:lnTo>
                  <a:lnTo>
                    <a:pt x="884" y="1044"/>
                  </a:lnTo>
                  <a:lnTo>
                    <a:pt x="867" y="1037"/>
                  </a:lnTo>
                  <a:lnTo>
                    <a:pt x="848" y="1028"/>
                  </a:lnTo>
                  <a:lnTo>
                    <a:pt x="830" y="1021"/>
                  </a:lnTo>
                  <a:lnTo>
                    <a:pt x="812" y="1011"/>
                  </a:lnTo>
                  <a:lnTo>
                    <a:pt x="795" y="1002"/>
                  </a:lnTo>
                  <a:lnTo>
                    <a:pt x="781" y="994"/>
                  </a:lnTo>
                  <a:lnTo>
                    <a:pt x="768" y="987"/>
                  </a:lnTo>
                  <a:lnTo>
                    <a:pt x="751" y="978"/>
                  </a:lnTo>
                  <a:lnTo>
                    <a:pt x="736" y="968"/>
                  </a:lnTo>
                  <a:lnTo>
                    <a:pt x="719" y="958"/>
                  </a:lnTo>
                  <a:lnTo>
                    <a:pt x="704" y="948"/>
                  </a:lnTo>
                  <a:lnTo>
                    <a:pt x="692" y="942"/>
                  </a:lnTo>
                  <a:lnTo>
                    <a:pt x="679" y="933"/>
                  </a:lnTo>
                  <a:lnTo>
                    <a:pt x="661" y="921"/>
                  </a:lnTo>
                  <a:lnTo>
                    <a:pt x="645" y="908"/>
                  </a:lnTo>
                  <a:lnTo>
                    <a:pt x="623" y="893"/>
                  </a:lnTo>
                  <a:lnTo>
                    <a:pt x="604" y="877"/>
                  </a:lnTo>
                  <a:lnTo>
                    <a:pt x="583" y="861"/>
                  </a:lnTo>
                  <a:lnTo>
                    <a:pt x="564" y="844"/>
                  </a:lnTo>
                  <a:lnTo>
                    <a:pt x="544" y="825"/>
                  </a:lnTo>
                  <a:lnTo>
                    <a:pt x="529" y="809"/>
                  </a:lnTo>
                  <a:lnTo>
                    <a:pt x="514" y="793"/>
                  </a:lnTo>
                  <a:lnTo>
                    <a:pt x="497" y="774"/>
                  </a:lnTo>
                  <a:lnTo>
                    <a:pt x="479" y="754"/>
                  </a:lnTo>
                  <a:lnTo>
                    <a:pt x="461" y="732"/>
                  </a:lnTo>
                  <a:lnTo>
                    <a:pt x="446" y="712"/>
                  </a:lnTo>
                  <a:lnTo>
                    <a:pt x="429" y="689"/>
                  </a:lnTo>
                  <a:lnTo>
                    <a:pt x="412" y="665"/>
                  </a:lnTo>
                  <a:lnTo>
                    <a:pt x="399" y="642"/>
                  </a:lnTo>
                  <a:lnTo>
                    <a:pt x="386" y="620"/>
                  </a:lnTo>
                  <a:lnTo>
                    <a:pt x="375" y="599"/>
                  </a:lnTo>
                  <a:lnTo>
                    <a:pt x="365" y="580"/>
                  </a:lnTo>
                  <a:lnTo>
                    <a:pt x="353" y="557"/>
                  </a:lnTo>
                  <a:lnTo>
                    <a:pt x="344" y="535"/>
                  </a:lnTo>
                  <a:lnTo>
                    <a:pt x="335" y="513"/>
                  </a:lnTo>
                  <a:lnTo>
                    <a:pt x="326" y="489"/>
                  </a:lnTo>
                  <a:lnTo>
                    <a:pt x="318" y="468"/>
                  </a:lnTo>
                  <a:lnTo>
                    <a:pt x="311" y="443"/>
                  </a:lnTo>
                  <a:lnTo>
                    <a:pt x="303" y="418"/>
                  </a:lnTo>
                  <a:lnTo>
                    <a:pt x="296" y="392"/>
                  </a:lnTo>
                  <a:lnTo>
                    <a:pt x="291" y="366"/>
                  </a:lnTo>
                  <a:lnTo>
                    <a:pt x="286" y="339"/>
                  </a:lnTo>
                  <a:lnTo>
                    <a:pt x="284" y="315"/>
                  </a:lnTo>
                  <a:lnTo>
                    <a:pt x="281" y="289"/>
                  </a:lnTo>
                  <a:lnTo>
                    <a:pt x="280" y="260"/>
                  </a:lnTo>
                  <a:lnTo>
                    <a:pt x="280" y="236"/>
                  </a:lnTo>
                  <a:lnTo>
                    <a:pt x="280" y="206"/>
                  </a:lnTo>
                  <a:lnTo>
                    <a:pt x="353" y="206"/>
                  </a:lnTo>
                  <a:lnTo>
                    <a:pt x="183" y="0"/>
                  </a:lnTo>
                  <a:lnTo>
                    <a:pt x="0" y="206"/>
                  </a:lnTo>
                  <a:lnTo>
                    <a:pt x="69" y="206"/>
                  </a:lnTo>
                  <a:lnTo>
                    <a:pt x="69" y="239"/>
                  </a:lnTo>
                  <a:lnTo>
                    <a:pt x="70" y="269"/>
                  </a:lnTo>
                  <a:lnTo>
                    <a:pt x="73" y="299"/>
                  </a:lnTo>
                  <a:lnTo>
                    <a:pt x="75" y="327"/>
                  </a:lnTo>
                  <a:lnTo>
                    <a:pt x="78" y="353"/>
                  </a:lnTo>
                  <a:lnTo>
                    <a:pt x="82" y="378"/>
                  </a:lnTo>
                  <a:lnTo>
                    <a:pt x="87" y="405"/>
                  </a:lnTo>
                  <a:lnTo>
                    <a:pt x="92" y="430"/>
                  </a:lnTo>
                  <a:lnTo>
                    <a:pt x="97" y="453"/>
                  </a:lnTo>
                  <a:lnTo>
                    <a:pt x="104" y="478"/>
                  </a:lnTo>
                  <a:lnTo>
                    <a:pt x="113" y="509"/>
                  </a:lnTo>
                  <a:lnTo>
                    <a:pt x="120" y="534"/>
                  </a:lnTo>
                  <a:lnTo>
                    <a:pt x="129" y="558"/>
                  </a:lnTo>
                  <a:lnTo>
                    <a:pt x="138" y="581"/>
                  </a:lnTo>
                  <a:lnTo>
                    <a:pt x="150" y="608"/>
                  </a:lnTo>
                  <a:lnTo>
                    <a:pt x="161" y="633"/>
                  </a:lnTo>
                  <a:lnTo>
                    <a:pt x="173" y="656"/>
                  </a:lnTo>
                  <a:lnTo>
                    <a:pt x="185" y="679"/>
                  </a:lnTo>
                  <a:lnTo>
                    <a:pt x="200" y="705"/>
                  </a:lnTo>
                  <a:lnTo>
                    <a:pt x="214" y="730"/>
                  </a:lnTo>
                  <a:lnTo>
                    <a:pt x="228" y="753"/>
                  </a:lnTo>
                  <a:lnTo>
                    <a:pt x="242" y="774"/>
                  </a:lnTo>
                  <a:lnTo>
                    <a:pt x="257" y="795"/>
                  </a:lnTo>
                  <a:lnTo>
                    <a:pt x="272" y="816"/>
                  </a:lnTo>
                  <a:lnTo>
                    <a:pt x="287" y="836"/>
                  </a:lnTo>
                  <a:lnTo>
                    <a:pt x="305" y="859"/>
                  </a:lnTo>
                  <a:lnTo>
                    <a:pt x="323" y="881"/>
                  </a:lnTo>
                  <a:lnTo>
                    <a:pt x="343" y="900"/>
                  </a:lnTo>
                  <a:lnTo>
                    <a:pt x="362" y="920"/>
                  </a:lnTo>
                  <a:lnTo>
                    <a:pt x="380" y="939"/>
                  </a:lnTo>
                  <a:lnTo>
                    <a:pt x="398" y="956"/>
                  </a:lnTo>
                  <a:lnTo>
                    <a:pt x="415" y="971"/>
                  </a:lnTo>
                  <a:lnTo>
                    <a:pt x="437" y="991"/>
                  </a:lnTo>
                  <a:lnTo>
                    <a:pt x="460" y="1009"/>
                  </a:lnTo>
                  <a:lnTo>
                    <a:pt x="478" y="1024"/>
                  </a:lnTo>
                  <a:lnTo>
                    <a:pt x="499" y="1040"/>
                  </a:lnTo>
                  <a:lnTo>
                    <a:pt x="521" y="1056"/>
                  </a:lnTo>
                  <a:lnTo>
                    <a:pt x="544" y="1072"/>
                  </a:lnTo>
                  <a:lnTo>
                    <a:pt x="568" y="1088"/>
                  </a:lnTo>
                  <a:lnTo>
                    <a:pt x="589" y="1102"/>
                  </a:lnTo>
                  <a:lnTo>
                    <a:pt x="614" y="1118"/>
                  </a:lnTo>
                  <a:lnTo>
                    <a:pt x="634" y="1130"/>
                  </a:lnTo>
                  <a:lnTo>
                    <a:pt x="655" y="1142"/>
                  </a:lnTo>
                  <a:lnTo>
                    <a:pt x="670" y="1150"/>
                  </a:lnTo>
                  <a:lnTo>
                    <a:pt x="683" y="1159"/>
                  </a:lnTo>
                  <a:lnTo>
                    <a:pt x="695" y="1165"/>
                  </a:lnTo>
                  <a:lnTo>
                    <a:pt x="706" y="1170"/>
                  </a:lnTo>
                  <a:lnTo>
                    <a:pt x="719" y="1176"/>
                  </a:lnTo>
                  <a:lnTo>
                    <a:pt x="735" y="1182"/>
                  </a:lnTo>
                  <a:lnTo>
                    <a:pt x="750" y="1188"/>
                  </a:lnTo>
                  <a:lnTo>
                    <a:pt x="764" y="1195"/>
                  </a:lnTo>
                  <a:lnTo>
                    <a:pt x="776" y="1200"/>
                  </a:lnTo>
                  <a:lnTo>
                    <a:pt x="790" y="1207"/>
                  </a:lnTo>
                  <a:lnTo>
                    <a:pt x="805" y="1213"/>
                  </a:lnTo>
                  <a:lnTo>
                    <a:pt x="821" y="1219"/>
                  </a:lnTo>
                  <a:lnTo>
                    <a:pt x="837" y="1227"/>
                  </a:lnTo>
                  <a:lnTo>
                    <a:pt x="852" y="1231"/>
                  </a:lnTo>
                  <a:lnTo>
                    <a:pt x="864" y="1236"/>
                  </a:lnTo>
                  <a:lnTo>
                    <a:pt x="880" y="1241"/>
                  </a:lnTo>
                  <a:lnTo>
                    <a:pt x="895" y="1246"/>
                  </a:lnTo>
                  <a:lnTo>
                    <a:pt x="911" y="1251"/>
                  </a:lnTo>
                  <a:lnTo>
                    <a:pt x="922" y="1254"/>
                  </a:lnTo>
                  <a:lnTo>
                    <a:pt x="936" y="125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6">
              <a:extLst>
                <a:ext uri="{FF2B5EF4-FFF2-40B4-BE49-F238E27FC236}">
                  <a16:creationId xmlns:a16="http://schemas.microsoft.com/office/drawing/2014/main" id="{6F6B2E69-2360-9C4A-98EE-D610D7F4544E}"/>
                </a:ext>
              </a:extLst>
            </p:cNvPr>
            <p:cNvSpPr>
              <a:spLocks/>
            </p:cNvSpPr>
            <p:nvPr/>
          </p:nvSpPr>
          <p:spPr bwMode="auto">
            <a:xfrm>
              <a:off x="3216" y="1511"/>
              <a:ext cx="1037" cy="1262"/>
            </a:xfrm>
            <a:custGeom>
              <a:avLst/>
              <a:gdLst>
                <a:gd name="T0" fmla="*/ 77 w 1037"/>
                <a:gd name="T1" fmla="*/ 0 h 1262"/>
                <a:gd name="T2" fmla="*/ 22 w 1037"/>
                <a:gd name="T3" fmla="*/ 175 h 1262"/>
                <a:gd name="T4" fmla="*/ 55 w 1037"/>
                <a:gd name="T5" fmla="*/ 185 h 1262"/>
                <a:gd name="T6" fmla="*/ 96 w 1037"/>
                <a:gd name="T7" fmla="*/ 198 h 1262"/>
                <a:gd name="T8" fmla="*/ 131 w 1037"/>
                <a:gd name="T9" fmla="*/ 211 h 1262"/>
                <a:gd name="T10" fmla="*/ 168 w 1037"/>
                <a:gd name="T11" fmla="*/ 225 h 1262"/>
                <a:gd name="T12" fmla="*/ 206 w 1037"/>
                <a:gd name="T13" fmla="*/ 241 h 1262"/>
                <a:gd name="T14" fmla="*/ 240 w 1037"/>
                <a:gd name="T15" fmla="*/ 260 h 1262"/>
                <a:gd name="T16" fmla="*/ 267 w 1037"/>
                <a:gd name="T17" fmla="*/ 275 h 1262"/>
                <a:gd name="T18" fmla="*/ 299 w 1037"/>
                <a:gd name="T19" fmla="*/ 294 h 1262"/>
                <a:gd name="T20" fmla="*/ 332 w 1037"/>
                <a:gd name="T21" fmla="*/ 314 h 1262"/>
                <a:gd name="T22" fmla="*/ 357 w 1037"/>
                <a:gd name="T23" fmla="*/ 329 h 1262"/>
                <a:gd name="T24" fmla="*/ 391 w 1037"/>
                <a:gd name="T25" fmla="*/ 354 h 1262"/>
                <a:gd name="T26" fmla="*/ 432 w 1037"/>
                <a:gd name="T27" fmla="*/ 385 h 1262"/>
                <a:gd name="T28" fmla="*/ 472 w 1037"/>
                <a:gd name="T29" fmla="*/ 418 h 1262"/>
                <a:gd name="T30" fmla="*/ 506 w 1037"/>
                <a:gd name="T31" fmla="*/ 453 h 1262"/>
                <a:gd name="T32" fmla="*/ 539 w 1037"/>
                <a:gd name="T33" fmla="*/ 488 h 1262"/>
                <a:gd name="T34" fmla="*/ 575 w 1037"/>
                <a:gd name="T35" fmla="*/ 531 h 1262"/>
                <a:gd name="T36" fmla="*/ 607 w 1037"/>
                <a:gd name="T37" fmla="*/ 573 h 1262"/>
                <a:gd name="T38" fmla="*/ 636 w 1037"/>
                <a:gd name="T39" fmla="*/ 620 h 1262"/>
                <a:gd name="T40" fmla="*/ 661 w 1037"/>
                <a:gd name="T41" fmla="*/ 663 h 1262"/>
                <a:gd name="T42" fmla="*/ 682 w 1037"/>
                <a:gd name="T43" fmla="*/ 706 h 1262"/>
                <a:gd name="T44" fmla="*/ 700 w 1037"/>
                <a:gd name="T45" fmla="*/ 749 h 1262"/>
                <a:gd name="T46" fmla="*/ 717 w 1037"/>
                <a:gd name="T47" fmla="*/ 794 h 1262"/>
                <a:gd name="T48" fmla="*/ 733 w 1037"/>
                <a:gd name="T49" fmla="*/ 845 h 1262"/>
                <a:gd name="T50" fmla="*/ 744 w 1037"/>
                <a:gd name="T51" fmla="*/ 896 h 1262"/>
                <a:gd name="T52" fmla="*/ 752 w 1037"/>
                <a:gd name="T53" fmla="*/ 948 h 1262"/>
                <a:gd name="T54" fmla="*/ 756 w 1037"/>
                <a:gd name="T55" fmla="*/ 1002 h 1262"/>
                <a:gd name="T56" fmla="*/ 756 w 1037"/>
                <a:gd name="T57" fmla="*/ 1056 h 1262"/>
                <a:gd name="T58" fmla="*/ 852 w 1037"/>
                <a:gd name="T59" fmla="*/ 1262 h 1262"/>
                <a:gd name="T60" fmla="*/ 966 w 1037"/>
                <a:gd name="T61" fmla="*/ 1056 h 1262"/>
                <a:gd name="T62" fmla="*/ 965 w 1037"/>
                <a:gd name="T63" fmla="*/ 994 h 1262"/>
                <a:gd name="T64" fmla="*/ 960 w 1037"/>
                <a:gd name="T65" fmla="*/ 936 h 1262"/>
                <a:gd name="T66" fmla="*/ 954 w 1037"/>
                <a:gd name="T67" fmla="*/ 884 h 1262"/>
                <a:gd name="T68" fmla="*/ 943 w 1037"/>
                <a:gd name="T69" fmla="*/ 833 h 1262"/>
                <a:gd name="T70" fmla="*/ 932 w 1037"/>
                <a:gd name="T71" fmla="*/ 785 h 1262"/>
                <a:gd name="T72" fmla="*/ 915 w 1037"/>
                <a:gd name="T73" fmla="*/ 729 h 1262"/>
                <a:gd name="T74" fmla="*/ 897 w 1037"/>
                <a:gd name="T75" fmla="*/ 682 h 1262"/>
                <a:gd name="T76" fmla="*/ 874 w 1037"/>
                <a:gd name="T77" fmla="*/ 629 h 1262"/>
                <a:gd name="T78" fmla="*/ 851 w 1037"/>
                <a:gd name="T79" fmla="*/ 583 h 1262"/>
                <a:gd name="T80" fmla="*/ 821 w 1037"/>
                <a:gd name="T81" fmla="*/ 533 h 1262"/>
                <a:gd name="T82" fmla="*/ 793 w 1037"/>
                <a:gd name="T83" fmla="*/ 488 h 1262"/>
                <a:gd name="T84" fmla="*/ 763 w 1037"/>
                <a:gd name="T85" fmla="*/ 446 h 1262"/>
                <a:gd name="T86" fmla="*/ 730 w 1037"/>
                <a:gd name="T87" fmla="*/ 404 h 1262"/>
                <a:gd name="T88" fmla="*/ 693 w 1037"/>
                <a:gd name="T89" fmla="*/ 362 h 1262"/>
                <a:gd name="T90" fmla="*/ 655 w 1037"/>
                <a:gd name="T91" fmla="*/ 324 h 1262"/>
                <a:gd name="T92" fmla="*/ 621 w 1037"/>
                <a:gd name="T93" fmla="*/ 291 h 1262"/>
                <a:gd name="T94" fmla="*/ 576 w 1037"/>
                <a:gd name="T95" fmla="*/ 254 h 1262"/>
                <a:gd name="T96" fmla="*/ 536 w 1037"/>
                <a:gd name="T97" fmla="*/ 222 h 1262"/>
                <a:gd name="T98" fmla="*/ 491 w 1037"/>
                <a:gd name="T99" fmla="*/ 190 h 1262"/>
                <a:gd name="T100" fmla="*/ 446 w 1037"/>
                <a:gd name="T101" fmla="*/ 160 h 1262"/>
                <a:gd name="T102" fmla="*/ 401 w 1037"/>
                <a:gd name="T103" fmla="*/ 132 h 1262"/>
                <a:gd name="T104" fmla="*/ 365 w 1037"/>
                <a:gd name="T105" fmla="*/ 112 h 1262"/>
                <a:gd name="T106" fmla="*/ 341 w 1037"/>
                <a:gd name="T107" fmla="*/ 97 h 1262"/>
                <a:gd name="T108" fmla="*/ 316 w 1037"/>
                <a:gd name="T109" fmla="*/ 87 h 1262"/>
                <a:gd name="T110" fmla="*/ 285 w 1037"/>
                <a:gd name="T111" fmla="*/ 74 h 1262"/>
                <a:gd name="T112" fmla="*/ 260 w 1037"/>
                <a:gd name="T113" fmla="*/ 62 h 1262"/>
                <a:gd name="T114" fmla="*/ 230 w 1037"/>
                <a:gd name="T115" fmla="*/ 49 h 1262"/>
                <a:gd name="T116" fmla="*/ 198 w 1037"/>
                <a:gd name="T117" fmla="*/ 36 h 1262"/>
                <a:gd name="T118" fmla="*/ 171 w 1037"/>
                <a:gd name="T119" fmla="*/ 26 h 1262"/>
                <a:gd name="T120" fmla="*/ 140 w 1037"/>
                <a:gd name="T121" fmla="*/ 16 h 1262"/>
                <a:gd name="T122" fmla="*/ 113 w 1037"/>
                <a:gd name="T123" fmla="*/ 8 h 12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7" h="1262">
                  <a:moveTo>
                    <a:pt x="99" y="4"/>
                  </a:moveTo>
                  <a:lnTo>
                    <a:pt x="77" y="0"/>
                  </a:lnTo>
                  <a:lnTo>
                    <a:pt x="0" y="167"/>
                  </a:lnTo>
                  <a:lnTo>
                    <a:pt x="22" y="175"/>
                  </a:lnTo>
                  <a:lnTo>
                    <a:pt x="39" y="179"/>
                  </a:lnTo>
                  <a:lnTo>
                    <a:pt x="55" y="185"/>
                  </a:lnTo>
                  <a:lnTo>
                    <a:pt x="77" y="191"/>
                  </a:lnTo>
                  <a:lnTo>
                    <a:pt x="96" y="198"/>
                  </a:lnTo>
                  <a:lnTo>
                    <a:pt x="116" y="204"/>
                  </a:lnTo>
                  <a:lnTo>
                    <a:pt x="131" y="211"/>
                  </a:lnTo>
                  <a:lnTo>
                    <a:pt x="152" y="219"/>
                  </a:lnTo>
                  <a:lnTo>
                    <a:pt x="168" y="225"/>
                  </a:lnTo>
                  <a:lnTo>
                    <a:pt x="188" y="234"/>
                  </a:lnTo>
                  <a:lnTo>
                    <a:pt x="206" y="241"/>
                  </a:lnTo>
                  <a:lnTo>
                    <a:pt x="224" y="251"/>
                  </a:lnTo>
                  <a:lnTo>
                    <a:pt x="240" y="260"/>
                  </a:lnTo>
                  <a:lnTo>
                    <a:pt x="255" y="268"/>
                  </a:lnTo>
                  <a:lnTo>
                    <a:pt x="267" y="275"/>
                  </a:lnTo>
                  <a:lnTo>
                    <a:pt x="284" y="284"/>
                  </a:lnTo>
                  <a:lnTo>
                    <a:pt x="299" y="294"/>
                  </a:lnTo>
                  <a:lnTo>
                    <a:pt x="316" y="304"/>
                  </a:lnTo>
                  <a:lnTo>
                    <a:pt x="332" y="314"/>
                  </a:lnTo>
                  <a:lnTo>
                    <a:pt x="343" y="320"/>
                  </a:lnTo>
                  <a:lnTo>
                    <a:pt x="357" y="329"/>
                  </a:lnTo>
                  <a:lnTo>
                    <a:pt x="374" y="341"/>
                  </a:lnTo>
                  <a:lnTo>
                    <a:pt x="391" y="354"/>
                  </a:lnTo>
                  <a:lnTo>
                    <a:pt x="413" y="370"/>
                  </a:lnTo>
                  <a:lnTo>
                    <a:pt x="432" y="385"/>
                  </a:lnTo>
                  <a:lnTo>
                    <a:pt x="452" y="401"/>
                  </a:lnTo>
                  <a:lnTo>
                    <a:pt x="472" y="418"/>
                  </a:lnTo>
                  <a:lnTo>
                    <a:pt x="491" y="437"/>
                  </a:lnTo>
                  <a:lnTo>
                    <a:pt x="506" y="453"/>
                  </a:lnTo>
                  <a:lnTo>
                    <a:pt x="522" y="470"/>
                  </a:lnTo>
                  <a:lnTo>
                    <a:pt x="539" y="488"/>
                  </a:lnTo>
                  <a:lnTo>
                    <a:pt x="557" y="509"/>
                  </a:lnTo>
                  <a:lnTo>
                    <a:pt x="575" y="531"/>
                  </a:lnTo>
                  <a:lnTo>
                    <a:pt x="590" y="550"/>
                  </a:lnTo>
                  <a:lnTo>
                    <a:pt x="607" y="573"/>
                  </a:lnTo>
                  <a:lnTo>
                    <a:pt x="623" y="597"/>
                  </a:lnTo>
                  <a:lnTo>
                    <a:pt x="636" y="620"/>
                  </a:lnTo>
                  <a:lnTo>
                    <a:pt x="649" y="642"/>
                  </a:lnTo>
                  <a:lnTo>
                    <a:pt x="661" y="663"/>
                  </a:lnTo>
                  <a:lnTo>
                    <a:pt x="671" y="683"/>
                  </a:lnTo>
                  <a:lnTo>
                    <a:pt x="682" y="706"/>
                  </a:lnTo>
                  <a:lnTo>
                    <a:pt x="691" y="728"/>
                  </a:lnTo>
                  <a:lnTo>
                    <a:pt x="700" y="749"/>
                  </a:lnTo>
                  <a:lnTo>
                    <a:pt x="709" y="774"/>
                  </a:lnTo>
                  <a:lnTo>
                    <a:pt x="717" y="794"/>
                  </a:lnTo>
                  <a:lnTo>
                    <a:pt x="725" y="820"/>
                  </a:lnTo>
                  <a:lnTo>
                    <a:pt x="733" y="845"/>
                  </a:lnTo>
                  <a:lnTo>
                    <a:pt x="739" y="870"/>
                  </a:lnTo>
                  <a:lnTo>
                    <a:pt x="744" y="896"/>
                  </a:lnTo>
                  <a:lnTo>
                    <a:pt x="749" y="924"/>
                  </a:lnTo>
                  <a:lnTo>
                    <a:pt x="752" y="948"/>
                  </a:lnTo>
                  <a:lnTo>
                    <a:pt x="754" y="973"/>
                  </a:lnTo>
                  <a:lnTo>
                    <a:pt x="756" y="1002"/>
                  </a:lnTo>
                  <a:lnTo>
                    <a:pt x="756" y="1026"/>
                  </a:lnTo>
                  <a:lnTo>
                    <a:pt x="756" y="1056"/>
                  </a:lnTo>
                  <a:lnTo>
                    <a:pt x="682" y="1056"/>
                  </a:lnTo>
                  <a:lnTo>
                    <a:pt x="852" y="1262"/>
                  </a:lnTo>
                  <a:lnTo>
                    <a:pt x="1037" y="1056"/>
                  </a:lnTo>
                  <a:lnTo>
                    <a:pt x="966" y="1056"/>
                  </a:lnTo>
                  <a:lnTo>
                    <a:pt x="966" y="1023"/>
                  </a:lnTo>
                  <a:lnTo>
                    <a:pt x="965" y="994"/>
                  </a:lnTo>
                  <a:lnTo>
                    <a:pt x="963" y="963"/>
                  </a:lnTo>
                  <a:lnTo>
                    <a:pt x="960" y="936"/>
                  </a:lnTo>
                  <a:lnTo>
                    <a:pt x="957" y="909"/>
                  </a:lnTo>
                  <a:lnTo>
                    <a:pt x="954" y="884"/>
                  </a:lnTo>
                  <a:lnTo>
                    <a:pt x="948" y="857"/>
                  </a:lnTo>
                  <a:lnTo>
                    <a:pt x="943" y="833"/>
                  </a:lnTo>
                  <a:lnTo>
                    <a:pt x="938" y="810"/>
                  </a:lnTo>
                  <a:lnTo>
                    <a:pt x="932" y="785"/>
                  </a:lnTo>
                  <a:lnTo>
                    <a:pt x="923" y="753"/>
                  </a:lnTo>
                  <a:lnTo>
                    <a:pt x="915" y="729"/>
                  </a:lnTo>
                  <a:lnTo>
                    <a:pt x="906" y="705"/>
                  </a:lnTo>
                  <a:lnTo>
                    <a:pt x="897" y="682"/>
                  </a:lnTo>
                  <a:lnTo>
                    <a:pt x="886" y="654"/>
                  </a:lnTo>
                  <a:lnTo>
                    <a:pt x="874" y="629"/>
                  </a:lnTo>
                  <a:lnTo>
                    <a:pt x="862" y="606"/>
                  </a:lnTo>
                  <a:lnTo>
                    <a:pt x="851" y="583"/>
                  </a:lnTo>
                  <a:lnTo>
                    <a:pt x="835" y="557"/>
                  </a:lnTo>
                  <a:lnTo>
                    <a:pt x="821" y="533"/>
                  </a:lnTo>
                  <a:lnTo>
                    <a:pt x="808" y="510"/>
                  </a:lnTo>
                  <a:lnTo>
                    <a:pt x="793" y="488"/>
                  </a:lnTo>
                  <a:lnTo>
                    <a:pt x="779" y="468"/>
                  </a:lnTo>
                  <a:lnTo>
                    <a:pt x="763" y="446"/>
                  </a:lnTo>
                  <a:lnTo>
                    <a:pt x="748" y="427"/>
                  </a:lnTo>
                  <a:lnTo>
                    <a:pt x="730" y="404"/>
                  </a:lnTo>
                  <a:lnTo>
                    <a:pt x="712" y="382"/>
                  </a:lnTo>
                  <a:lnTo>
                    <a:pt x="693" y="362"/>
                  </a:lnTo>
                  <a:lnTo>
                    <a:pt x="673" y="342"/>
                  </a:lnTo>
                  <a:lnTo>
                    <a:pt x="655" y="324"/>
                  </a:lnTo>
                  <a:lnTo>
                    <a:pt x="637" y="306"/>
                  </a:lnTo>
                  <a:lnTo>
                    <a:pt x="621" y="291"/>
                  </a:lnTo>
                  <a:lnTo>
                    <a:pt x="599" y="271"/>
                  </a:lnTo>
                  <a:lnTo>
                    <a:pt x="576" y="254"/>
                  </a:lnTo>
                  <a:lnTo>
                    <a:pt x="558" y="238"/>
                  </a:lnTo>
                  <a:lnTo>
                    <a:pt x="536" y="222"/>
                  </a:lnTo>
                  <a:lnTo>
                    <a:pt x="514" y="206"/>
                  </a:lnTo>
                  <a:lnTo>
                    <a:pt x="491" y="190"/>
                  </a:lnTo>
                  <a:lnTo>
                    <a:pt x="468" y="175"/>
                  </a:lnTo>
                  <a:lnTo>
                    <a:pt x="446" y="160"/>
                  </a:lnTo>
                  <a:lnTo>
                    <a:pt x="422" y="144"/>
                  </a:lnTo>
                  <a:lnTo>
                    <a:pt x="401" y="132"/>
                  </a:lnTo>
                  <a:lnTo>
                    <a:pt x="380" y="120"/>
                  </a:lnTo>
                  <a:lnTo>
                    <a:pt x="365" y="112"/>
                  </a:lnTo>
                  <a:lnTo>
                    <a:pt x="352" y="104"/>
                  </a:lnTo>
                  <a:lnTo>
                    <a:pt x="341" y="97"/>
                  </a:lnTo>
                  <a:lnTo>
                    <a:pt x="329" y="93"/>
                  </a:lnTo>
                  <a:lnTo>
                    <a:pt x="316" y="87"/>
                  </a:lnTo>
                  <a:lnTo>
                    <a:pt x="301" y="81"/>
                  </a:lnTo>
                  <a:lnTo>
                    <a:pt x="285" y="74"/>
                  </a:lnTo>
                  <a:lnTo>
                    <a:pt x="271" y="67"/>
                  </a:lnTo>
                  <a:lnTo>
                    <a:pt x="260" y="62"/>
                  </a:lnTo>
                  <a:lnTo>
                    <a:pt x="246" y="55"/>
                  </a:lnTo>
                  <a:lnTo>
                    <a:pt x="230" y="49"/>
                  </a:lnTo>
                  <a:lnTo>
                    <a:pt x="215" y="43"/>
                  </a:lnTo>
                  <a:lnTo>
                    <a:pt x="198" y="36"/>
                  </a:lnTo>
                  <a:lnTo>
                    <a:pt x="184" y="31"/>
                  </a:lnTo>
                  <a:lnTo>
                    <a:pt x="171" y="26"/>
                  </a:lnTo>
                  <a:lnTo>
                    <a:pt x="156" y="21"/>
                  </a:lnTo>
                  <a:lnTo>
                    <a:pt x="140" y="16"/>
                  </a:lnTo>
                  <a:lnTo>
                    <a:pt x="125" y="12"/>
                  </a:lnTo>
                  <a:lnTo>
                    <a:pt x="113" y="8"/>
                  </a:lnTo>
                  <a:lnTo>
                    <a:pt x="99" y="4"/>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7">
              <a:extLst>
                <a:ext uri="{FF2B5EF4-FFF2-40B4-BE49-F238E27FC236}">
                  <a16:creationId xmlns:a16="http://schemas.microsoft.com/office/drawing/2014/main" id="{540FF2E4-AC2D-E142-BC5A-DCD3C1DB7BCF}"/>
                </a:ext>
              </a:extLst>
            </p:cNvPr>
            <p:cNvSpPr>
              <a:spLocks/>
            </p:cNvSpPr>
            <p:nvPr/>
          </p:nvSpPr>
          <p:spPr bwMode="auto">
            <a:xfrm>
              <a:off x="1671" y="1412"/>
              <a:ext cx="1477" cy="864"/>
            </a:xfrm>
            <a:custGeom>
              <a:avLst/>
              <a:gdLst>
                <a:gd name="T0" fmla="*/ 201 w 1477"/>
                <a:gd name="T1" fmla="*/ 864 h 864"/>
                <a:gd name="T2" fmla="*/ 212 w 1477"/>
                <a:gd name="T3" fmla="*/ 835 h 864"/>
                <a:gd name="T4" fmla="*/ 228 w 1477"/>
                <a:gd name="T5" fmla="*/ 800 h 864"/>
                <a:gd name="T6" fmla="*/ 243 w 1477"/>
                <a:gd name="T7" fmla="*/ 771 h 864"/>
                <a:gd name="T8" fmla="*/ 260 w 1477"/>
                <a:gd name="T9" fmla="*/ 739 h 864"/>
                <a:gd name="T10" fmla="*/ 279 w 1477"/>
                <a:gd name="T11" fmla="*/ 707 h 864"/>
                <a:gd name="T12" fmla="*/ 301 w 1477"/>
                <a:gd name="T13" fmla="*/ 678 h 864"/>
                <a:gd name="T14" fmla="*/ 319 w 1477"/>
                <a:gd name="T15" fmla="*/ 654 h 864"/>
                <a:gd name="T16" fmla="*/ 341 w 1477"/>
                <a:gd name="T17" fmla="*/ 627 h 864"/>
                <a:gd name="T18" fmla="*/ 364 w 1477"/>
                <a:gd name="T19" fmla="*/ 600 h 864"/>
                <a:gd name="T20" fmla="*/ 382 w 1477"/>
                <a:gd name="T21" fmla="*/ 578 h 864"/>
                <a:gd name="T22" fmla="*/ 412 w 1477"/>
                <a:gd name="T23" fmla="*/ 550 h 864"/>
                <a:gd name="T24" fmla="*/ 448 w 1477"/>
                <a:gd name="T25" fmla="*/ 515 h 864"/>
                <a:gd name="T26" fmla="*/ 486 w 1477"/>
                <a:gd name="T27" fmla="*/ 481 h 864"/>
                <a:gd name="T28" fmla="*/ 527 w 1477"/>
                <a:gd name="T29" fmla="*/ 451 h 864"/>
                <a:gd name="T30" fmla="*/ 568 w 1477"/>
                <a:gd name="T31" fmla="*/ 424 h 864"/>
                <a:gd name="T32" fmla="*/ 618 w 1477"/>
                <a:gd name="T33" fmla="*/ 393 h 864"/>
                <a:gd name="T34" fmla="*/ 669 w 1477"/>
                <a:gd name="T35" fmla="*/ 366 h 864"/>
                <a:gd name="T36" fmla="*/ 724 w 1477"/>
                <a:gd name="T37" fmla="*/ 340 h 864"/>
                <a:gd name="T38" fmla="*/ 774 w 1477"/>
                <a:gd name="T39" fmla="*/ 320 h 864"/>
                <a:gd name="T40" fmla="*/ 824 w 1477"/>
                <a:gd name="T41" fmla="*/ 301 h 864"/>
                <a:gd name="T42" fmla="*/ 876 w 1477"/>
                <a:gd name="T43" fmla="*/ 286 h 864"/>
                <a:gd name="T44" fmla="*/ 928 w 1477"/>
                <a:gd name="T45" fmla="*/ 272 h 864"/>
                <a:gd name="T46" fmla="*/ 987 w 1477"/>
                <a:gd name="T47" fmla="*/ 258 h 864"/>
                <a:gd name="T48" fmla="*/ 1048 w 1477"/>
                <a:gd name="T49" fmla="*/ 249 h 864"/>
                <a:gd name="T50" fmla="*/ 1108 w 1477"/>
                <a:gd name="T51" fmla="*/ 242 h 864"/>
                <a:gd name="T52" fmla="*/ 1172 w 1477"/>
                <a:gd name="T53" fmla="*/ 239 h 864"/>
                <a:gd name="T54" fmla="*/ 1235 w 1477"/>
                <a:gd name="T55" fmla="*/ 239 h 864"/>
                <a:gd name="T56" fmla="*/ 1477 w 1477"/>
                <a:gd name="T57" fmla="*/ 157 h 864"/>
                <a:gd name="T58" fmla="*/ 1235 w 1477"/>
                <a:gd name="T59" fmla="*/ 59 h 864"/>
                <a:gd name="T60" fmla="*/ 1162 w 1477"/>
                <a:gd name="T61" fmla="*/ 60 h 864"/>
                <a:gd name="T62" fmla="*/ 1094 w 1477"/>
                <a:gd name="T63" fmla="*/ 65 h 864"/>
                <a:gd name="T64" fmla="*/ 1034 w 1477"/>
                <a:gd name="T65" fmla="*/ 70 h 864"/>
                <a:gd name="T66" fmla="*/ 973 w 1477"/>
                <a:gd name="T67" fmla="*/ 79 h 864"/>
                <a:gd name="T68" fmla="*/ 917 w 1477"/>
                <a:gd name="T69" fmla="*/ 89 h 864"/>
                <a:gd name="T70" fmla="*/ 851 w 1477"/>
                <a:gd name="T71" fmla="*/ 103 h 864"/>
                <a:gd name="T72" fmla="*/ 796 w 1477"/>
                <a:gd name="T73" fmla="*/ 118 h 864"/>
                <a:gd name="T74" fmla="*/ 734 w 1477"/>
                <a:gd name="T75" fmla="*/ 138 h 864"/>
                <a:gd name="T76" fmla="*/ 680 w 1477"/>
                <a:gd name="T77" fmla="*/ 158 h 864"/>
                <a:gd name="T78" fmla="*/ 621 w 1477"/>
                <a:gd name="T79" fmla="*/ 183 h 864"/>
                <a:gd name="T80" fmla="*/ 568 w 1477"/>
                <a:gd name="T81" fmla="*/ 207 h 864"/>
                <a:gd name="T82" fmla="*/ 520 w 1477"/>
                <a:gd name="T83" fmla="*/ 232 h 864"/>
                <a:gd name="T84" fmla="*/ 469 w 1477"/>
                <a:gd name="T85" fmla="*/ 261 h 864"/>
                <a:gd name="T86" fmla="*/ 421 w 1477"/>
                <a:gd name="T87" fmla="*/ 292 h 864"/>
                <a:gd name="T88" fmla="*/ 376 w 1477"/>
                <a:gd name="T89" fmla="*/ 324 h 864"/>
                <a:gd name="T90" fmla="*/ 337 w 1477"/>
                <a:gd name="T91" fmla="*/ 354 h 864"/>
                <a:gd name="T92" fmla="*/ 293 w 1477"/>
                <a:gd name="T93" fmla="*/ 392 h 864"/>
                <a:gd name="T94" fmla="*/ 256 w 1477"/>
                <a:gd name="T95" fmla="*/ 426 h 864"/>
                <a:gd name="T96" fmla="*/ 219 w 1477"/>
                <a:gd name="T97" fmla="*/ 464 h 864"/>
                <a:gd name="T98" fmla="*/ 184 w 1477"/>
                <a:gd name="T99" fmla="*/ 503 h 864"/>
                <a:gd name="T100" fmla="*/ 151 w 1477"/>
                <a:gd name="T101" fmla="*/ 541 h 864"/>
                <a:gd name="T102" fmla="*/ 128 w 1477"/>
                <a:gd name="T103" fmla="*/ 570 h 864"/>
                <a:gd name="T104" fmla="*/ 110 w 1477"/>
                <a:gd name="T105" fmla="*/ 592 h 864"/>
                <a:gd name="T106" fmla="*/ 97 w 1477"/>
                <a:gd name="T107" fmla="*/ 613 h 864"/>
                <a:gd name="T108" fmla="*/ 83 w 1477"/>
                <a:gd name="T109" fmla="*/ 639 h 864"/>
                <a:gd name="T110" fmla="*/ 68 w 1477"/>
                <a:gd name="T111" fmla="*/ 660 h 864"/>
                <a:gd name="T112" fmla="*/ 53 w 1477"/>
                <a:gd name="T113" fmla="*/ 686 h 864"/>
                <a:gd name="T114" fmla="*/ 38 w 1477"/>
                <a:gd name="T115" fmla="*/ 714 h 864"/>
                <a:gd name="T116" fmla="*/ 26 w 1477"/>
                <a:gd name="T117" fmla="*/ 737 h 864"/>
                <a:gd name="T118" fmla="*/ 14 w 1477"/>
                <a:gd name="T119" fmla="*/ 763 h 864"/>
                <a:gd name="T120" fmla="*/ 6 w 1477"/>
                <a:gd name="T121" fmla="*/ 786 h 8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4">
                  <a:moveTo>
                    <a:pt x="0" y="798"/>
                  </a:moveTo>
                  <a:lnTo>
                    <a:pt x="201" y="864"/>
                  </a:lnTo>
                  <a:lnTo>
                    <a:pt x="206" y="850"/>
                  </a:lnTo>
                  <a:lnTo>
                    <a:pt x="212" y="835"/>
                  </a:lnTo>
                  <a:lnTo>
                    <a:pt x="220" y="817"/>
                  </a:lnTo>
                  <a:lnTo>
                    <a:pt x="228" y="800"/>
                  </a:lnTo>
                  <a:lnTo>
                    <a:pt x="236" y="784"/>
                  </a:lnTo>
                  <a:lnTo>
                    <a:pt x="243" y="771"/>
                  </a:lnTo>
                  <a:lnTo>
                    <a:pt x="252" y="753"/>
                  </a:lnTo>
                  <a:lnTo>
                    <a:pt x="260" y="739"/>
                  </a:lnTo>
                  <a:lnTo>
                    <a:pt x="270" y="723"/>
                  </a:lnTo>
                  <a:lnTo>
                    <a:pt x="279" y="707"/>
                  </a:lnTo>
                  <a:lnTo>
                    <a:pt x="291" y="692"/>
                  </a:lnTo>
                  <a:lnTo>
                    <a:pt x="301" y="678"/>
                  </a:lnTo>
                  <a:lnTo>
                    <a:pt x="310" y="666"/>
                  </a:lnTo>
                  <a:lnTo>
                    <a:pt x="319" y="654"/>
                  </a:lnTo>
                  <a:lnTo>
                    <a:pt x="329" y="640"/>
                  </a:lnTo>
                  <a:lnTo>
                    <a:pt x="341" y="627"/>
                  </a:lnTo>
                  <a:lnTo>
                    <a:pt x="352" y="613"/>
                  </a:lnTo>
                  <a:lnTo>
                    <a:pt x="364" y="600"/>
                  </a:lnTo>
                  <a:lnTo>
                    <a:pt x="372" y="590"/>
                  </a:lnTo>
                  <a:lnTo>
                    <a:pt x="382" y="578"/>
                  </a:lnTo>
                  <a:lnTo>
                    <a:pt x="396" y="564"/>
                  </a:lnTo>
                  <a:lnTo>
                    <a:pt x="412" y="550"/>
                  </a:lnTo>
                  <a:lnTo>
                    <a:pt x="430" y="531"/>
                  </a:lnTo>
                  <a:lnTo>
                    <a:pt x="448" y="515"/>
                  </a:lnTo>
                  <a:lnTo>
                    <a:pt x="467" y="497"/>
                  </a:lnTo>
                  <a:lnTo>
                    <a:pt x="486" y="481"/>
                  </a:lnTo>
                  <a:lnTo>
                    <a:pt x="509" y="464"/>
                  </a:lnTo>
                  <a:lnTo>
                    <a:pt x="527" y="451"/>
                  </a:lnTo>
                  <a:lnTo>
                    <a:pt x="547" y="438"/>
                  </a:lnTo>
                  <a:lnTo>
                    <a:pt x="568" y="424"/>
                  </a:lnTo>
                  <a:lnTo>
                    <a:pt x="593" y="408"/>
                  </a:lnTo>
                  <a:lnTo>
                    <a:pt x="618" y="393"/>
                  </a:lnTo>
                  <a:lnTo>
                    <a:pt x="642" y="380"/>
                  </a:lnTo>
                  <a:lnTo>
                    <a:pt x="669" y="366"/>
                  </a:lnTo>
                  <a:lnTo>
                    <a:pt x="697" y="351"/>
                  </a:lnTo>
                  <a:lnTo>
                    <a:pt x="724" y="340"/>
                  </a:lnTo>
                  <a:lnTo>
                    <a:pt x="750" y="330"/>
                  </a:lnTo>
                  <a:lnTo>
                    <a:pt x="774" y="320"/>
                  </a:lnTo>
                  <a:lnTo>
                    <a:pt x="797" y="311"/>
                  </a:lnTo>
                  <a:lnTo>
                    <a:pt x="824" y="301"/>
                  </a:lnTo>
                  <a:lnTo>
                    <a:pt x="850" y="293"/>
                  </a:lnTo>
                  <a:lnTo>
                    <a:pt x="876" y="286"/>
                  </a:lnTo>
                  <a:lnTo>
                    <a:pt x="904" y="278"/>
                  </a:lnTo>
                  <a:lnTo>
                    <a:pt x="928" y="272"/>
                  </a:lnTo>
                  <a:lnTo>
                    <a:pt x="958" y="265"/>
                  </a:lnTo>
                  <a:lnTo>
                    <a:pt x="987" y="258"/>
                  </a:lnTo>
                  <a:lnTo>
                    <a:pt x="1017" y="253"/>
                  </a:lnTo>
                  <a:lnTo>
                    <a:pt x="1048" y="249"/>
                  </a:lnTo>
                  <a:lnTo>
                    <a:pt x="1080" y="244"/>
                  </a:lnTo>
                  <a:lnTo>
                    <a:pt x="1108" y="242"/>
                  </a:lnTo>
                  <a:lnTo>
                    <a:pt x="1138" y="240"/>
                  </a:lnTo>
                  <a:lnTo>
                    <a:pt x="1172" y="239"/>
                  </a:lnTo>
                  <a:lnTo>
                    <a:pt x="1201" y="239"/>
                  </a:lnTo>
                  <a:lnTo>
                    <a:pt x="1235" y="239"/>
                  </a:lnTo>
                  <a:lnTo>
                    <a:pt x="1235" y="301"/>
                  </a:lnTo>
                  <a:lnTo>
                    <a:pt x="1477" y="157"/>
                  </a:lnTo>
                  <a:lnTo>
                    <a:pt x="1235" y="0"/>
                  </a:lnTo>
                  <a:lnTo>
                    <a:pt x="1235" y="59"/>
                  </a:lnTo>
                  <a:lnTo>
                    <a:pt x="1197" y="59"/>
                  </a:lnTo>
                  <a:lnTo>
                    <a:pt x="1162" y="60"/>
                  </a:lnTo>
                  <a:lnTo>
                    <a:pt x="1126" y="62"/>
                  </a:lnTo>
                  <a:lnTo>
                    <a:pt x="1094" y="65"/>
                  </a:lnTo>
                  <a:lnTo>
                    <a:pt x="1063" y="67"/>
                  </a:lnTo>
                  <a:lnTo>
                    <a:pt x="1034" y="70"/>
                  </a:lnTo>
                  <a:lnTo>
                    <a:pt x="1001" y="74"/>
                  </a:lnTo>
                  <a:lnTo>
                    <a:pt x="973" y="79"/>
                  </a:lnTo>
                  <a:lnTo>
                    <a:pt x="946" y="83"/>
                  </a:lnTo>
                  <a:lnTo>
                    <a:pt x="917" y="89"/>
                  </a:lnTo>
                  <a:lnTo>
                    <a:pt x="879" y="96"/>
                  </a:lnTo>
                  <a:lnTo>
                    <a:pt x="851" y="103"/>
                  </a:lnTo>
                  <a:lnTo>
                    <a:pt x="823" y="111"/>
                  </a:lnTo>
                  <a:lnTo>
                    <a:pt x="796" y="118"/>
                  </a:lnTo>
                  <a:lnTo>
                    <a:pt x="764" y="128"/>
                  </a:lnTo>
                  <a:lnTo>
                    <a:pt x="734" y="138"/>
                  </a:lnTo>
                  <a:lnTo>
                    <a:pt x="707" y="148"/>
                  </a:lnTo>
                  <a:lnTo>
                    <a:pt x="680" y="158"/>
                  </a:lnTo>
                  <a:lnTo>
                    <a:pt x="649" y="171"/>
                  </a:lnTo>
                  <a:lnTo>
                    <a:pt x="621" y="183"/>
                  </a:lnTo>
                  <a:lnTo>
                    <a:pt x="594" y="194"/>
                  </a:lnTo>
                  <a:lnTo>
                    <a:pt x="568" y="207"/>
                  </a:lnTo>
                  <a:lnTo>
                    <a:pt x="544" y="218"/>
                  </a:lnTo>
                  <a:lnTo>
                    <a:pt x="520" y="232"/>
                  </a:lnTo>
                  <a:lnTo>
                    <a:pt x="496" y="245"/>
                  </a:lnTo>
                  <a:lnTo>
                    <a:pt x="469" y="261"/>
                  </a:lnTo>
                  <a:lnTo>
                    <a:pt x="444" y="276"/>
                  </a:lnTo>
                  <a:lnTo>
                    <a:pt x="421" y="292"/>
                  </a:lnTo>
                  <a:lnTo>
                    <a:pt x="397" y="309"/>
                  </a:lnTo>
                  <a:lnTo>
                    <a:pt x="376" y="324"/>
                  </a:lnTo>
                  <a:lnTo>
                    <a:pt x="355" y="339"/>
                  </a:lnTo>
                  <a:lnTo>
                    <a:pt x="337" y="354"/>
                  </a:lnTo>
                  <a:lnTo>
                    <a:pt x="314" y="372"/>
                  </a:lnTo>
                  <a:lnTo>
                    <a:pt x="293" y="392"/>
                  </a:lnTo>
                  <a:lnTo>
                    <a:pt x="275" y="407"/>
                  </a:lnTo>
                  <a:lnTo>
                    <a:pt x="256" y="426"/>
                  </a:lnTo>
                  <a:lnTo>
                    <a:pt x="238" y="445"/>
                  </a:lnTo>
                  <a:lnTo>
                    <a:pt x="219" y="464"/>
                  </a:lnTo>
                  <a:lnTo>
                    <a:pt x="201" y="484"/>
                  </a:lnTo>
                  <a:lnTo>
                    <a:pt x="184" y="503"/>
                  </a:lnTo>
                  <a:lnTo>
                    <a:pt x="165" y="523"/>
                  </a:lnTo>
                  <a:lnTo>
                    <a:pt x="151" y="541"/>
                  </a:lnTo>
                  <a:lnTo>
                    <a:pt x="137" y="558"/>
                  </a:lnTo>
                  <a:lnTo>
                    <a:pt x="128" y="570"/>
                  </a:lnTo>
                  <a:lnTo>
                    <a:pt x="117" y="582"/>
                  </a:lnTo>
                  <a:lnTo>
                    <a:pt x="110" y="592"/>
                  </a:lnTo>
                  <a:lnTo>
                    <a:pt x="104" y="602"/>
                  </a:lnTo>
                  <a:lnTo>
                    <a:pt x="97" y="613"/>
                  </a:lnTo>
                  <a:lnTo>
                    <a:pt x="90" y="626"/>
                  </a:lnTo>
                  <a:lnTo>
                    <a:pt x="83" y="639"/>
                  </a:lnTo>
                  <a:lnTo>
                    <a:pt x="75" y="650"/>
                  </a:lnTo>
                  <a:lnTo>
                    <a:pt x="68" y="660"/>
                  </a:lnTo>
                  <a:lnTo>
                    <a:pt x="61" y="673"/>
                  </a:lnTo>
                  <a:lnTo>
                    <a:pt x="53" y="686"/>
                  </a:lnTo>
                  <a:lnTo>
                    <a:pt x="47" y="700"/>
                  </a:lnTo>
                  <a:lnTo>
                    <a:pt x="38" y="714"/>
                  </a:lnTo>
                  <a:lnTo>
                    <a:pt x="32" y="726"/>
                  </a:lnTo>
                  <a:lnTo>
                    <a:pt x="26" y="737"/>
                  </a:lnTo>
                  <a:lnTo>
                    <a:pt x="21" y="750"/>
                  </a:lnTo>
                  <a:lnTo>
                    <a:pt x="14" y="763"/>
                  </a:lnTo>
                  <a:lnTo>
                    <a:pt x="9" y="776"/>
                  </a:lnTo>
                  <a:lnTo>
                    <a:pt x="6" y="786"/>
                  </a:lnTo>
                  <a:lnTo>
                    <a:pt x="0" y="79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8">
              <a:extLst>
                <a:ext uri="{FF2B5EF4-FFF2-40B4-BE49-F238E27FC236}">
                  <a16:creationId xmlns:a16="http://schemas.microsoft.com/office/drawing/2014/main" id="{86E5966A-14C4-134A-969C-1DB65EE2E8C0}"/>
                </a:ext>
              </a:extLst>
            </p:cNvPr>
            <p:cNvSpPr>
              <a:spLocks/>
            </p:cNvSpPr>
            <p:nvPr/>
          </p:nvSpPr>
          <p:spPr bwMode="auto">
            <a:xfrm>
              <a:off x="2645" y="2831"/>
              <a:ext cx="1477" cy="865"/>
            </a:xfrm>
            <a:custGeom>
              <a:avLst/>
              <a:gdLst>
                <a:gd name="T0" fmla="*/ 1277 w 1477"/>
                <a:gd name="T1" fmla="*/ 0 h 865"/>
                <a:gd name="T2" fmla="*/ 1265 w 1477"/>
                <a:gd name="T3" fmla="*/ 28 h 865"/>
                <a:gd name="T4" fmla="*/ 1250 w 1477"/>
                <a:gd name="T5" fmla="*/ 63 h 865"/>
                <a:gd name="T6" fmla="*/ 1234 w 1477"/>
                <a:gd name="T7" fmla="*/ 93 h 865"/>
                <a:gd name="T8" fmla="*/ 1217 w 1477"/>
                <a:gd name="T9" fmla="*/ 125 h 865"/>
                <a:gd name="T10" fmla="*/ 1198 w 1477"/>
                <a:gd name="T11" fmla="*/ 156 h 865"/>
                <a:gd name="T12" fmla="*/ 1176 w 1477"/>
                <a:gd name="T13" fmla="*/ 186 h 865"/>
                <a:gd name="T14" fmla="*/ 1158 w 1477"/>
                <a:gd name="T15" fmla="*/ 210 h 865"/>
                <a:gd name="T16" fmla="*/ 1137 w 1477"/>
                <a:gd name="T17" fmla="*/ 236 h 865"/>
                <a:gd name="T18" fmla="*/ 1113 w 1477"/>
                <a:gd name="T19" fmla="*/ 264 h 865"/>
                <a:gd name="T20" fmla="*/ 1095 w 1477"/>
                <a:gd name="T21" fmla="*/ 286 h 865"/>
                <a:gd name="T22" fmla="*/ 1066 w 1477"/>
                <a:gd name="T23" fmla="*/ 314 h 865"/>
                <a:gd name="T24" fmla="*/ 1030 w 1477"/>
                <a:gd name="T25" fmla="*/ 349 h 865"/>
                <a:gd name="T26" fmla="*/ 991 w 1477"/>
                <a:gd name="T27" fmla="*/ 383 h 865"/>
                <a:gd name="T28" fmla="*/ 950 w 1477"/>
                <a:gd name="T29" fmla="*/ 413 h 865"/>
                <a:gd name="T30" fmla="*/ 909 w 1477"/>
                <a:gd name="T31" fmla="*/ 440 h 865"/>
                <a:gd name="T32" fmla="*/ 859 w 1477"/>
                <a:gd name="T33" fmla="*/ 471 h 865"/>
                <a:gd name="T34" fmla="*/ 809 w 1477"/>
                <a:gd name="T35" fmla="*/ 498 h 865"/>
                <a:gd name="T36" fmla="*/ 754 w 1477"/>
                <a:gd name="T37" fmla="*/ 523 h 865"/>
                <a:gd name="T38" fmla="*/ 703 w 1477"/>
                <a:gd name="T39" fmla="*/ 544 h 865"/>
                <a:gd name="T40" fmla="*/ 653 w 1477"/>
                <a:gd name="T41" fmla="*/ 563 h 865"/>
                <a:gd name="T42" fmla="*/ 602 w 1477"/>
                <a:gd name="T43" fmla="*/ 578 h 865"/>
                <a:gd name="T44" fmla="*/ 549 w 1477"/>
                <a:gd name="T45" fmla="*/ 592 h 865"/>
                <a:gd name="T46" fmla="*/ 490 w 1477"/>
                <a:gd name="T47" fmla="*/ 605 h 865"/>
                <a:gd name="T48" fmla="*/ 430 w 1477"/>
                <a:gd name="T49" fmla="*/ 615 h 865"/>
                <a:gd name="T50" fmla="*/ 369 w 1477"/>
                <a:gd name="T51" fmla="*/ 622 h 865"/>
                <a:gd name="T52" fmla="*/ 305 w 1477"/>
                <a:gd name="T53" fmla="*/ 625 h 865"/>
                <a:gd name="T54" fmla="*/ 242 w 1477"/>
                <a:gd name="T55" fmla="*/ 625 h 865"/>
                <a:gd name="T56" fmla="*/ 0 w 1477"/>
                <a:gd name="T57" fmla="*/ 707 h 865"/>
                <a:gd name="T58" fmla="*/ 242 w 1477"/>
                <a:gd name="T59" fmla="*/ 805 h 865"/>
                <a:gd name="T60" fmla="*/ 315 w 1477"/>
                <a:gd name="T61" fmla="*/ 804 h 865"/>
                <a:gd name="T62" fmla="*/ 383 w 1477"/>
                <a:gd name="T63" fmla="*/ 799 h 865"/>
                <a:gd name="T64" fmla="*/ 444 w 1477"/>
                <a:gd name="T65" fmla="*/ 794 h 865"/>
                <a:gd name="T66" fmla="*/ 504 w 1477"/>
                <a:gd name="T67" fmla="*/ 785 h 865"/>
                <a:gd name="T68" fmla="*/ 561 w 1477"/>
                <a:gd name="T69" fmla="*/ 775 h 865"/>
                <a:gd name="T70" fmla="*/ 626 w 1477"/>
                <a:gd name="T71" fmla="*/ 761 h 865"/>
                <a:gd name="T72" fmla="*/ 682 w 1477"/>
                <a:gd name="T73" fmla="*/ 745 h 865"/>
                <a:gd name="T74" fmla="*/ 743 w 1477"/>
                <a:gd name="T75" fmla="*/ 726 h 865"/>
                <a:gd name="T76" fmla="*/ 797 w 1477"/>
                <a:gd name="T77" fmla="*/ 706 h 865"/>
                <a:gd name="T78" fmla="*/ 856 w 1477"/>
                <a:gd name="T79" fmla="*/ 681 h 865"/>
                <a:gd name="T80" fmla="*/ 909 w 1477"/>
                <a:gd name="T81" fmla="*/ 657 h 865"/>
                <a:gd name="T82" fmla="*/ 958 w 1477"/>
                <a:gd name="T83" fmla="*/ 632 h 865"/>
                <a:gd name="T84" fmla="*/ 1008 w 1477"/>
                <a:gd name="T85" fmla="*/ 603 h 865"/>
                <a:gd name="T86" fmla="*/ 1057 w 1477"/>
                <a:gd name="T87" fmla="*/ 571 h 865"/>
                <a:gd name="T88" fmla="*/ 1102 w 1477"/>
                <a:gd name="T89" fmla="*/ 540 h 865"/>
                <a:gd name="T90" fmla="*/ 1140 w 1477"/>
                <a:gd name="T91" fmla="*/ 510 h 865"/>
                <a:gd name="T92" fmla="*/ 1184 w 1477"/>
                <a:gd name="T93" fmla="*/ 472 h 865"/>
                <a:gd name="T94" fmla="*/ 1221 w 1477"/>
                <a:gd name="T95" fmla="*/ 438 h 865"/>
                <a:gd name="T96" fmla="*/ 1259 w 1477"/>
                <a:gd name="T97" fmla="*/ 400 h 865"/>
                <a:gd name="T98" fmla="*/ 1293 w 1477"/>
                <a:gd name="T99" fmla="*/ 361 h 865"/>
                <a:gd name="T100" fmla="*/ 1327 w 1477"/>
                <a:gd name="T101" fmla="*/ 323 h 865"/>
                <a:gd name="T102" fmla="*/ 1350 w 1477"/>
                <a:gd name="T103" fmla="*/ 293 h 865"/>
                <a:gd name="T104" fmla="*/ 1368 w 1477"/>
                <a:gd name="T105" fmla="*/ 271 h 865"/>
                <a:gd name="T106" fmla="*/ 1381 w 1477"/>
                <a:gd name="T107" fmla="*/ 251 h 865"/>
                <a:gd name="T108" fmla="*/ 1395 w 1477"/>
                <a:gd name="T109" fmla="*/ 224 h 865"/>
                <a:gd name="T110" fmla="*/ 1409 w 1477"/>
                <a:gd name="T111" fmla="*/ 204 h 865"/>
                <a:gd name="T112" fmla="*/ 1424 w 1477"/>
                <a:gd name="T113" fmla="*/ 177 h 865"/>
                <a:gd name="T114" fmla="*/ 1440 w 1477"/>
                <a:gd name="T115" fmla="*/ 150 h 865"/>
                <a:gd name="T116" fmla="*/ 1451 w 1477"/>
                <a:gd name="T117" fmla="*/ 127 h 865"/>
                <a:gd name="T118" fmla="*/ 1463 w 1477"/>
                <a:gd name="T119" fmla="*/ 101 h 865"/>
                <a:gd name="T120" fmla="*/ 1472 w 1477"/>
                <a:gd name="T121" fmla="*/ 78 h 8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5">
                  <a:moveTo>
                    <a:pt x="1477" y="66"/>
                  </a:moveTo>
                  <a:lnTo>
                    <a:pt x="1277" y="0"/>
                  </a:lnTo>
                  <a:lnTo>
                    <a:pt x="1271" y="14"/>
                  </a:lnTo>
                  <a:lnTo>
                    <a:pt x="1265" y="28"/>
                  </a:lnTo>
                  <a:lnTo>
                    <a:pt x="1257" y="47"/>
                  </a:lnTo>
                  <a:lnTo>
                    <a:pt x="1250" y="63"/>
                  </a:lnTo>
                  <a:lnTo>
                    <a:pt x="1242" y="80"/>
                  </a:lnTo>
                  <a:lnTo>
                    <a:pt x="1234" y="93"/>
                  </a:lnTo>
                  <a:lnTo>
                    <a:pt x="1225" y="110"/>
                  </a:lnTo>
                  <a:lnTo>
                    <a:pt x="1217" y="125"/>
                  </a:lnTo>
                  <a:lnTo>
                    <a:pt x="1207" y="141"/>
                  </a:lnTo>
                  <a:lnTo>
                    <a:pt x="1198" y="156"/>
                  </a:lnTo>
                  <a:lnTo>
                    <a:pt x="1187" y="172"/>
                  </a:lnTo>
                  <a:lnTo>
                    <a:pt x="1176" y="186"/>
                  </a:lnTo>
                  <a:lnTo>
                    <a:pt x="1167" y="198"/>
                  </a:lnTo>
                  <a:lnTo>
                    <a:pt x="1158" y="210"/>
                  </a:lnTo>
                  <a:lnTo>
                    <a:pt x="1148" y="223"/>
                  </a:lnTo>
                  <a:lnTo>
                    <a:pt x="1137" y="236"/>
                  </a:lnTo>
                  <a:lnTo>
                    <a:pt x="1125" y="251"/>
                  </a:lnTo>
                  <a:lnTo>
                    <a:pt x="1113" y="264"/>
                  </a:lnTo>
                  <a:lnTo>
                    <a:pt x="1106" y="274"/>
                  </a:lnTo>
                  <a:lnTo>
                    <a:pt x="1095" y="286"/>
                  </a:lnTo>
                  <a:lnTo>
                    <a:pt x="1081" y="300"/>
                  </a:lnTo>
                  <a:lnTo>
                    <a:pt x="1066" y="314"/>
                  </a:lnTo>
                  <a:lnTo>
                    <a:pt x="1048" y="333"/>
                  </a:lnTo>
                  <a:lnTo>
                    <a:pt x="1030" y="349"/>
                  </a:lnTo>
                  <a:lnTo>
                    <a:pt x="1011" y="367"/>
                  </a:lnTo>
                  <a:lnTo>
                    <a:pt x="991" y="383"/>
                  </a:lnTo>
                  <a:lnTo>
                    <a:pt x="968" y="400"/>
                  </a:lnTo>
                  <a:lnTo>
                    <a:pt x="950" y="413"/>
                  </a:lnTo>
                  <a:lnTo>
                    <a:pt x="931" y="426"/>
                  </a:lnTo>
                  <a:lnTo>
                    <a:pt x="909" y="440"/>
                  </a:lnTo>
                  <a:lnTo>
                    <a:pt x="885" y="455"/>
                  </a:lnTo>
                  <a:lnTo>
                    <a:pt x="859" y="471"/>
                  </a:lnTo>
                  <a:lnTo>
                    <a:pt x="836" y="484"/>
                  </a:lnTo>
                  <a:lnTo>
                    <a:pt x="809" y="498"/>
                  </a:lnTo>
                  <a:lnTo>
                    <a:pt x="781" y="512"/>
                  </a:lnTo>
                  <a:lnTo>
                    <a:pt x="754" y="523"/>
                  </a:lnTo>
                  <a:lnTo>
                    <a:pt x="728" y="534"/>
                  </a:lnTo>
                  <a:lnTo>
                    <a:pt x="703" y="544"/>
                  </a:lnTo>
                  <a:lnTo>
                    <a:pt x="680" y="553"/>
                  </a:lnTo>
                  <a:lnTo>
                    <a:pt x="653" y="563"/>
                  </a:lnTo>
                  <a:lnTo>
                    <a:pt x="628" y="570"/>
                  </a:lnTo>
                  <a:lnTo>
                    <a:pt x="602" y="578"/>
                  </a:lnTo>
                  <a:lnTo>
                    <a:pt x="574" y="586"/>
                  </a:lnTo>
                  <a:lnTo>
                    <a:pt x="549" y="592"/>
                  </a:lnTo>
                  <a:lnTo>
                    <a:pt x="520" y="599"/>
                  </a:lnTo>
                  <a:lnTo>
                    <a:pt x="490" y="605"/>
                  </a:lnTo>
                  <a:lnTo>
                    <a:pt x="461" y="611"/>
                  </a:lnTo>
                  <a:lnTo>
                    <a:pt x="430" y="615"/>
                  </a:lnTo>
                  <a:lnTo>
                    <a:pt x="398" y="620"/>
                  </a:lnTo>
                  <a:lnTo>
                    <a:pt x="369" y="622"/>
                  </a:lnTo>
                  <a:lnTo>
                    <a:pt x="340" y="624"/>
                  </a:lnTo>
                  <a:lnTo>
                    <a:pt x="305" y="625"/>
                  </a:lnTo>
                  <a:lnTo>
                    <a:pt x="277" y="625"/>
                  </a:lnTo>
                  <a:lnTo>
                    <a:pt x="242" y="625"/>
                  </a:lnTo>
                  <a:lnTo>
                    <a:pt x="242" y="563"/>
                  </a:lnTo>
                  <a:lnTo>
                    <a:pt x="0" y="707"/>
                  </a:lnTo>
                  <a:lnTo>
                    <a:pt x="242" y="865"/>
                  </a:lnTo>
                  <a:lnTo>
                    <a:pt x="242" y="805"/>
                  </a:lnTo>
                  <a:lnTo>
                    <a:pt x="281" y="805"/>
                  </a:lnTo>
                  <a:lnTo>
                    <a:pt x="315" y="804"/>
                  </a:lnTo>
                  <a:lnTo>
                    <a:pt x="351" y="801"/>
                  </a:lnTo>
                  <a:lnTo>
                    <a:pt x="383" y="799"/>
                  </a:lnTo>
                  <a:lnTo>
                    <a:pt x="414" y="797"/>
                  </a:lnTo>
                  <a:lnTo>
                    <a:pt x="444" y="794"/>
                  </a:lnTo>
                  <a:lnTo>
                    <a:pt x="476" y="789"/>
                  </a:lnTo>
                  <a:lnTo>
                    <a:pt x="504" y="785"/>
                  </a:lnTo>
                  <a:lnTo>
                    <a:pt x="531" y="781"/>
                  </a:lnTo>
                  <a:lnTo>
                    <a:pt x="561" y="775"/>
                  </a:lnTo>
                  <a:lnTo>
                    <a:pt x="598" y="767"/>
                  </a:lnTo>
                  <a:lnTo>
                    <a:pt x="626" y="761"/>
                  </a:lnTo>
                  <a:lnTo>
                    <a:pt x="655" y="753"/>
                  </a:lnTo>
                  <a:lnTo>
                    <a:pt x="682" y="745"/>
                  </a:lnTo>
                  <a:lnTo>
                    <a:pt x="714" y="736"/>
                  </a:lnTo>
                  <a:lnTo>
                    <a:pt x="743" y="726"/>
                  </a:lnTo>
                  <a:lnTo>
                    <a:pt x="770" y="716"/>
                  </a:lnTo>
                  <a:lnTo>
                    <a:pt x="797" y="706"/>
                  </a:lnTo>
                  <a:lnTo>
                    <a:pt x="828" y="693"/>
                  </a:lnTo>
                  <a:lnTo>
                    <a:pt x="856" y="681"/>
                  </a:lnTo>
                  <a:lnTo>
                    <a:pt x="883" y="670"/>
                  </a:lnTo>
                  <a:lnTo>
                    <a:pt x="909" y="657"/>
                  </a:lnTo>
                  <a:lnTo>
                    <a:pt x="932" y="646"/>
                  </a:lnTo>
                  <a:lnTo>
                    <a:pt x="958" y="632"/>
                  </a:lnTo>
                  <a:lnTo>
                    <a:pt x="981" y="618"/>
                  </a:lnTo>
                  <a:lnTo>
                    <a:pt x="1008" y="603"/>
                  </a:lnTo>
                  <a:lnTo>
                    <a:pt x="1034" y="588"/>
                  </a:lnTo>
                  <a:lnTo>
                    <a:pt x="1057" y="571"/>
                  </a:lnTo>
                  <a:lnTo>
                    <a:pt x="1080" y="555"/>
                  </a:lnTo>
                  <a:lnTo>
                    <a:pt x="1102" y="540"/>
                  </a:lnTo>
                  <a:lnTo>
                    <a:pt x="1122" y="524"/>
                  </a:lnTo>
                  <a:lnTo>
                    <a:pt x="1140" y="510"/>
                  </a:lnTo>
                  <a:lnTo>
                    <a:pt x="1163" y="491"/>
                  </a:lnTo>
                  <a:lnTo>
                    <a:pt x="1184" y="472"/>
                  </a:lnTo>
                  <a:lnTo>
                    <a:pt x="1202" y="456"/>
                  </a:lnTo>
                  <a:lnTo>
                    <a:pt x="1221" y="438"/>
                  </a:lnTo>
                  <a:lnTo>
                    <a:pt x="1239" y="419"/>
                  </a:lnTo>
                  <a:lnTo>
                    <a:pt x="1259" y="400"/>
                  </a:lnTo>
                  <a:lnTo>
                    <a:pt x="1277" y="380"/>
                  </a:lnTo>
                  <a:lnTo>
                    <a:pt x="1293" y="361"/>
                  </a:lnTo>
                  <a:lnTo>
                    <a:pt x="1313" y="340"/>
                  </a:lnTo>
                  <a:lnTo>
                    <a:pt x="1327" y="323"/>
                  </a:lnTo>
                  <a:lnTo>
                    <a:pt x="1341" y="305"/>
                  </a:lnTo>
                  <a:lnTo>
                    <a:pt x="1350" y="293"/>
                  </a:lnTo>
                  <a:lnTo>
                    <a:pt x="1360" y="281"/>
                  </a:lnTo>
                  <a:lnTo>
                    <a:pt x="1368" y="271"/>
                  </a:lnTo>
                  <a:lnTo>
                    <a:pt x="1373" y="262"/>
                  </a:lnTo>
                  <a:lnTo>
                    <a:pt x="1381" y="251"/>
                  </a:lnTo>
                  <a:lnTo>
                    <a:pt x="1387" y="237"/>
                  </a:lnTo>
                  <a:lnTo>
                    <a:pt x="1395" y="224"/>
                  </a:lnTo>
                  <a:lnTo>
                    <a:pt x="1403" y="213"/>
                  </a:lnTo>
                  <a:lnTo>
                    <a:pt x="1409" y="204"/>
                  </a:lnTo>
                  <a:lnTo>
                    <a:pt x="1417" y="190"/>
                  </a:lnTo>
                  <a:lnTo>
                    <a:pt x="1424" y="177"/>
                  </a:lnTo>
                  <a:lnTo>
                    <a:pt x="1431" y="164"/>
                  </a:lnTo>
                  <a:lnTo>
                    <a:pt x="1440" y="150"/>
                  </a:lnTo>
                  <a:lnTo>
                    <a:pt x="1445" y="138"/>
                  </a:lnTo>
                  <a:lnTo>
                    <a:pt x="1451" y="127"/>
                  </a:lnTo>
                  <a:lnTo>
                    <a:pt x="1457" y="114"/>
                  </a:lnTo>
                  <a:lnTo>
                    <a:pt x="1463" y="101"/>
                  </a:lnTo>
                  <a:lnTo>
                    <a:pt x="1468" y="87"/>
                  </a:lnTo>
                  <a:lnTo>
                    <a:pt x="1472" y="78"/>
                  </a:lnTo>
                  <a:lnTo>
                    <a:pt x="1477" y="66"/>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8" name="Text Box 9">
            <a:extLst>
              <a:ext uri="{FF2B5EF4-FFF2-40B4-BE49-F238E27FC236}">
                <a16:creationId xmlns:a16="http://schemas.microsoft.com/office/drawing/2014/main" id="{6952DE5A-60F0-B646-A411-8761CD5F4818}"/>
              </a:ext>
            </a:extLst>
          </p:cNvPr>
          <p:cNvSpPr txBox="1">
            <a:spLocks noChangeArrowheads="1"/>
          </p:cNvSpPr>
          <p:nvPr/>
        </p:nvSpPr>
        <p:spPr bwMode="auto">
          <a:xfrm>
            <a:off x="4748213" y="1777391"/>
            <a:ext cx="290175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sz="2800" b="1" dirty="0">
                <a:solidFill>
                  <a:srgbClr val="000000"/>
                </a:solidFill>
                <a:latin typeface="Arial" charset="0"/>
              </a:rPr>
              <a:t>Reporting /</a:t>
            </a:r>
          </a:p>
          <a:p>
            <a:pPr>
              <a:defRPr/>
            </a:pPr>
            <a:r>
              <a:rPr lang="en-US" sz="2800" b="1" dirty="0">
                <a:solidFill>
                  <a:srgbClr val="000000"/>
                </a:solidFill>
                <a:latin typeface="Arial" charset="0"/>
              </a:rPr>
              <a:t> Data Collect</a:t>
            </a:r>
            <a:r>
              <a:rPr lang="fr-FR" sz="2800" b="1" dirty="0">
                <a:solidFill>
                  <a:srgbClr val="000000"/>
                </a:solidFill>
                <a:latin typeface="Arial" charset="0"/>
              </a:rPr>
              <a:t>ion</a:t>
            </a:r>
          </a:p>
        </p:txBody>
      </p:sp>
      <p:sp>
        <p:nvSpPr>
          <p:cNvPr id="9" name="Text Box 10">
            <a:extLst>
              <a:ext uri="{FF2B5EF4-FFF2-40B4-BE49-F238E27FC236}">
                <a16:creationId xmlns:a16="http://schemas.microsoft.com/office/drawing/2014/main" id="{1E8C38D8-6677-394B-A09F-3BAAC985B61D}"/>
              </a:ext>
            </a:extLst>
          </p:cNvPr>
          <p:cNvSpPr txBox="1">
            <a:spLocks noChangeArrowheads="1"/>
          </p:cNvSpPr>
          <p:nvPr/>
        </p:nvSpPr>
        <p:spPr bwMode="auto">
          <a:xfrm>
            <a:off x="5940425" y="3837911"/>
            <a:ext cx="1763624" cy="416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en-US" sz="2800" b="1">
                <a:solidFill>
                  <a:srgbClr val="000000"/>
                </a:solidFill>
                <a:latin typeface="Arial" charset="0"/>
              </a:rPr>
              <a:t>Analysis,</a:t>
            </a:r>
            <a:endParaRPr lang="en-US" sz="2800" b="1" dirty="0">
              <a:solidFill>
                <a:srgbClr val="000000"/>
              </a:solidFill>
              <a:latin typeface="Arial" charset="0"/>
            </a:endParaRPr>
          </a:p>
        </p:txBody>
      </p:sp>
      <p:sp>
        <p:nvSpPr>
          <p:cNvPr id="10" name="Text Box 11">
            <a:extLst>
              <a:ext uri="{FF2B5EF4-FFF2-40B4-BE49-F238E27FC236}">
                <a16:creationId xmlns:a16="http://schemas.microsoft.com/office/drawing/2014/main" id="{D661309F-D5C4-EA44-8EDD-3484B341BCDF}"/>
              </a:ext>
            </a:extLst>
          </p:cNvPr>
          <p:cNvSpPr txBox="1">
            <a:spLocks noChangeArrowheads="1"/>
          </p:cNvSpPr>
          <p:nvPr/>
        </p:nvSpPr>
        <p:spPr bwMode="auto">
          <a:xfrm>
            <a:off x="5841664" y="4340932"/>
            <a:ext cx="2502608" cy="416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en-US" sz="2800" b="1" dirty="0">
                <a:solidFill>
                  <a:srgbClr val="000000"/>
                </a:solidFill>
                <a:latin typeface="Arial" charset="0"/>
              </a:rPr>
              <a:t>Interpretation</a:t>
            </a:r>
          </a:p>
        </p:txBody>
      </p:sp>
      <p:sp>
        <p:nvSpPr>
          <p:cNvPr id="11" name="Text Box 12">
            <a:extLst>
              <a:ext uri="{FF2B5EF4-FFF2-40B4-BE49-F238E27FC236}">
                <a16:creationId xmlns:a16="http://schemas.microsoft.com/office/drawing/2014/main" id="{456601F4-9998-BB42-A000-2BC0584092BB}"/>
              </a:ext>
            </a:extLst>
          </p:cNvPr>
          <p:cNvSpPr txBox="1">
            <a:spLocks noChangeArrowheads="1"/>
          </p:cNvSpPr>
          <p:nvPr/>
        </p:nvSpPr>
        <p:spPr bwMode="auto">
          <a:xfrm>
            <a:off x="947737" y="3699799"/>
            <a:ext cx="1871663"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fr-FR" sz="2800" b="1" dirty="0">
                <a:solidFill>
                  <a:srgbClr val="000000"/>
                </a:solidFill>
                <a:latin typeface="Arial Black" charset="0"/>
              </a:rPr>
              <a:t>Action!</a:t>
            </a:r>
            <a:endParaRPr lang="fr-FR" sz="2800" b="1" dirty="0">
              <a:solidFill>
                <a:srgbClr val="000000"/>
              </a:solidFill>
              <a:latin typeface="Arial" charset="0"/>
            </a:endParaRPr>
          </a:p>
        </p:txBody>
      </p:sp>
      <p:sp>
        <p:nvSpPr>
          <p:cNvPr id="12" name="Text Box 13">
            <a:extLst>
              <a:ext uri="{FF2B5EF4-FFF2-40B4-BE49-F238E27FC236}">
                <a16:creationId xmlns:a16="http://schemas.microsoft.com/office/drawing/2014/main" id="{322E2F50-0D71-5C4E-90C6-DCF8E46F25A4}"/>
              </a:ext>
            </a:extLst>
          </p:cNvPr>
          <p:cNvSpPr txBox="1">
            <a:spLocks noChangeArrowheads="1"/>
          </p:cNvSpPr>
          <p:nvPr/>
        </p:nvSpPr>
        <p:spPr bwMode="auto">
          <a:xfrm>
            <a:off x="1248647" y="2329440"/>
            <a:ext cx="21590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fr-FR" sz="2800" b="1" dirty="0">
                <a:solidFill>
                  <a:srgbClr val="000000"/>
                </a:solidFill>
                <a:latin typeface="Arial" charset="0"/>
              </a:rPr>
              <a:t>Evaluation </a:t>
            </a:r>
          </a:p>
        </p:txBody>
      </p:sp>
      <p:sp>
        <p:nvSpPr>
          <p:cNvPr id="13" name="Title 4">
            <a:extLst>
              <a:ext uri="{FF2B5EF4-FFF2-40B4-BE49-F238E27FC236}">
                <a16:creationId xmlns:a16="http://schemas.microsoft.com/office/drawing/2014/main" id="{4D1E3A3C-CD1E-6D4D-8819-9B33B5E34981}"/>
              </a:ext>
            </a:extLst>
          </p:cNvPr>
          <p:cNvSpPr txBox="1">
            <a:spLocks/>
          </p:cNvSpPr>
          <p:nvPr/>
        </p:nvSpPr>
        <p:spPr>
          <a:xfrm>
            <a:off x="314793" y="82209"/>
            <a:ext cx="8448207" cy="792863"/>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The Surveillance Cycle</a:t>
            </a:r>
          </a:p>
        </p:txBody>
      </p:sp>
      <p:sp>
        <p:nvSpPr>
          <p:cNvPr id="14" name="Text Box 9">
            <a:extLst>
              <a:ext uri="{FF2B5EF4-FFF2-40B4-BE49-F238E27FC236}">
                <a16:creationId xmlns:a16="http://schemas.microsoft.com/office/drawing/2014/main" id="{B5666BC2-E799-4642-8BF8-6478C54869EB}"/>
              </a:ext>
            </a:extLst>
          </p:cNvPr>
          <p:cNvSpPr txBox="1">
            <a:spLocks noChangeArrowheads="1"/>
          </p:cNvSpPr>
          <p:nvPr/>
        </p:nvSpPr>
        <p:spPr bwMode="auto">
          <a:xfrm>
            <a:off x="2827655" y="1007021"/>
            <a:ext cx="3841116"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en-US" sz="2800" b="1" dirty="0">
                <a:solidFill>
                  <a:srgbClr val="000000"/>
                </a:solidFill>
                <a:latin typeface="Arial" charset="0"/>
              </a:rPr>
              <a:t>Diagnosis / Detection</a:t>
            </a:r>
            <a:endParaRPr lang="fr-FR" sz="2800" b="1" dirty="0">
              <a:solidFill>
                <a:srgbClr val="000000"/>
              </a:solidFill>
              <a:latin typeface="Arial" charset="0"/>
            </a:endParaRPr>
          </a:p>
        </p:txBody>
      </p:sp>
      <p:sp>
        <p:nvSpPr>
          <p:cNvPr id="15" name="Text Box 11">
            <a:extLst>
              <a:ext uri="{FF2B5EF4-FFF2-40B4-BE49-F238E27FC236}">
                <a16:creationId xmlns:a16="http://schemas.microsoft.com/office/drawing/2014/main" id="{37C7E917-B5DF-8246-AE82-3B1B0E201F6A}"/>
              </a:ext>
            </a:extLst>
          </p:cNvPr>
          <p:cNvSpPr txBox="1">
            <a:spLocks noChangeArrowheads="1"/>
          </p:cNvSpPr>
          <p:nvPr/>
        </p:nvSpPr>
        <p:spPr bwMode="auto">
          <a:xfrm>
            <a:off x="562246" y="5528521"/>
            <a:ext cx="7704856"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75000"/>
              </a:lnSpc>
              <a:defRPr/>
            </a:pPr>
            <a:r>
              <a:rPr lang="en-US" sz="2800" b="1" dirty="0">
                <a:latin typeface="Arial" charset="0"/>
              </a:rPr>
              <a:t>Communicating/Disseminating Information</a:t>
            </a:r>
          </a:p>
        </p:txBody>
      </p:sp>
    </p:spTree>
    <p:extLst>
      <p:ext uri="{BB962C8B-B14F-4D97-AF65-F5344CB8AC3E}">
        <p14:creationId xmlns:p14="http://schemas.microsoft.com/office/powerpoint/2010/main" val="307160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8" presetClass="emph" presetSubtype="0" fill="hold" nodeType="clickEffect">
                                  <p:stCondLst>
                                    <p:cond delay="0"/>
                                  </p:stCondLst>
                                  <p:childTnLst>
                                    <p:animRot by="21600000">
                                      <p:cBhvr>
                                        <p:cTn id="32"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FB6A92B-BD39-1042-B812-3F0784C74F5C}"/>
              </a:ext>
            </a:extLst>
          </p:cNvPr>
          <p:cNvSpPr txBox="1">
            <a:spLocks noChangeArrowheads="1"/>
          </p:cNvSpPr>
          <p:nvPr/>
        </p:nvSpPr>
        <p:spPr>
          <a:xfrm>
            <a:off x="0" y="152400"/>
            <a:ext cx="9143999" cy="822325"/>
          </a:xfrm>
          <a:prstGeom prst="rect">
            <a:avLst/>
          </a:prstGeo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ea typeface="ＭＳ Ｐゴシック" pitchFamily="34" charset="-128"/>
              </a:rPr>
              <a:t>WHO Schema for Information Flow</a:t>
            </a:r>
            <a:br>
              <a:rPr lang="en-US" altLang="en-US" sz="3600" b="1" dirty="0">
                <a:solidFill>
                  <a:srgbClr val="002060"/>
                </a:solidFill>
                <a:ea typeface="ＭＳ Ｐゴシック" pitchFamily="34" charset="-128"/>
              </a:rPr>
            </a:br>
            <a:r>
              <a:rPr lang="en-US" altLang="en-US" sz="3600" b="1" dirty="0">
                <a:solidFill>
                  <a:srgbClr val="002060"/>
                </a:solidFill>
                <a:ea typeface="ＭＳ Ｐゴシック" pitchFamily="34" charset="-128"/>
              </a:rPr>
              <a:t>for Communicable Disease Surveillance</a:t>
            </a:r>
            <a:endParaRPr lang="en-GB" altLang="ja-JP" sz="3600" b="1" dirty="0">
              <a:solidFill>
                <a:srgbClr val="002060"/>
              </a:solidFill>
              <a:ea typeface="ＭＳ Ｐゴシック" pitchFamily="34" charset="-128"/>
            </a:endParaRPr>
          </a:p>
        </p:txBody>
      </p:sp>
      <p:grpSp>
        <p:nvGrpSpPr>
          <p:cNvPr id="30" name="Group 29">
            <a:extLst>
              <a:ext uri="{FF2B5EF4-FFF2-40B4-BE49-F238E27FC236}">
                <a16:creationId xmlns:a16="http://schemas.microsoft.com/office/drawing/2014/main" id="{C902C470-BDFF-41CC-A340-E20B9D5E63A8}"/>
              </a:ext>
            </a:extLst>
          </p:cNvPr>
          <p:cNvGrpSpPr/>
          <p:nvPr/>
        </p:nvGrpSpPr>
        <p:grpSpPr>
          <a:xfrm>
            <a:off x="683568" y="1628800"/>
            <a:ext cx="8280920" cy="4467671"/>
            <a:chOff x="381000" y="1447800"/>
            <a:chExt cx="8587625" cy="4648671"/>
          </a:xfrm>
        </p:grpSpPr>
        <p:sp>
          <p:nvSpPr>
            <p:cNvPr id="3" name="Line 29">
              <a:extLst>
                <a:ext uri="{FF2B5EF4-FFF2-40B4-BE49-F238E27FC236}">
                  <a16:creationId xmlns:a16="http://schemas.microsoft.com/office/drawing/2014/main" id="{32D5889A-32CA-B242-983C-DB715E5FE9E7}"/>
                </a:ext>
              </a:extLst>
            </p:cNvPr>
            <p:cNvSpPr>
              <a:spLocks noChangeShapeType="1"/>
            </p:cNvSpPr>
            <p:nvPr/>
          </p:nvSpPr>
          <p:spPr bwMode="auto">
            <a:xfrm>
              <a:off x="533400" y="2438400"/>
              <a:ext cx="8150225" cy="1588"/>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4" name="Oval 3">
              <a:extLst>
                <a:ext uri="{FF2B5EF4-FFF2-40B4-BE49-F238E27FC236}">
                  <a16:creationId xmlns:a16="http://schemas.microsoft.com/office/drawing/2014/main" id="{0674719E-23EC-7242-A9AE-2FDEEBA21F08}"/>
                </a:ext>
              </a:extLst>
            </p:cNvPr>
            <p:cNvSpPr>
              <a:spLocks noChangeArrowheads="1"/>
            </p:cNvSpPr>
            <p:nvPr/>
          </p:nvSpPr>
          <p:spPr bwMode="auto">
            <a:xfrm flipV="1">
              <a:off x="3954463" y="2730500"/>
              <a:ext cx="1720850" cy="901700"/>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5" name="Oval 4">
              <a:extLst>
                <a:ext uri="{FF2B5EF4-FFF2-40B4-BE49-F238E27FC236}">
                  <a16:creationId xmlns:a16="http://schemas.microsoft.com/office/drawing/2014/main" id="{A4A10F61-EEF8-BB4A-A7C8-7FABF95FC9A0}"/>
                </a:ext>
              </a:extLst>
            </p:cNvPr>
            <p:cNvSpPr>
              <a:spLocks noChangeArrowheads="1"/>
            </p:cNvSpPr>
            <p:nvPr/>
          </p:nvSpPr>
          <p:spPr bwMode="auto">
            <a:xfrm flipV="1">
              <a:off x="5607050" y="4248150"/>
              <a:ext cx="869950" cy="473075"/>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6" name="Oval 5">
              <a:extLst>
                <a:ext uri="{FF2B5EF4-FFF2-40B4-BE49-F238E27FC236}">
                  <a16:creationId xmlns:a16="http://schemas.microsoft.com/office/drawing/2014/main" id="{DB95BC76-4371-7446-AB1C-C3B38F917880}"/>
                </a:ext>
              </a:extLst>
            </p:cNvPr>
            <p:cNvSpPr>
              <a:spLocks noChangeArrowheads="1"/>
            </p:cNvSpPr>
            <p:nvPr/>
          </p:nvSpPr>
          <p:spPr bwMode="auto">
            <a:xfrm flipV="1">
              <a:off x="3200400" y="4248150"/>
              <a:ext cx="796925" cy="473075"/>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7" name="Oval 6">
              <a:extLst>
                <a:ext uri="{FF2B5EF4-FFF2-40B4-BE49-F238E27FC236}">
                  <a16:creationId xmlns:a16="http://schemas.microsoft.com/office/drawing/2014/main" id="{D2E1D0A8-E06E-5D48-BF96-3342BD7D2DD7}"/>
                </a:ext>
              </a:extLst>
            </p:cNvPr>
            <p:cNvSpPr>
              <a:spLocks noChangeArrowheads="1"/>
            </p:cNvSpPr>
            <p:nvPr/>
          </p:nvSpPr>
          <p:spPr bwMode="auto">
            <a:xfrm flipV="1">
              <a:off x="6553200" y="5467350"/>
              <a:ext cx="576263"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8" name="Oval 7">
              <a:extLst>
                <a:ext uri="{FF2B5EF4-FFF2-40B4-BE49-F238E27FC236}">
                  <a16:creationId xmlns:a16="http://schemas.microsoft.com/office/drawing/2014/main" id="{E491BA50-F19A-5C4A-9D78-9BBD3D2B458E}"/>
                </a:ext>
              </a:extLst>
            </p:cNvPr>
            <p:cNvSpPr>
              <a:spLocks noChangeArrowheads="1"/>
            </p:cNvSpPr>
            <p:nvPr/>
          </p:nvSpPr>
          <p:spPr bwMode="auto">
            <a:xfrm flipV="1">
              <a:off x="2514600" y="5467350"/>
              <a:ext cx="576263"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9" name="Oval 8">
              <a:extLst>
                <a:ext uri="{FF2B5EF4-FFF2-40B4-BE49-F238E27FC236}">
                  <a16:creationId xmlns:a16="http://schemas.microsoft.com/office/drawing/2014/main" id="{E53F72B9-CABC-D042-BE84-E556D00BD1C6}"/>
                </a:ext>
              </a:extLst>
            </p:cNvPr>
            <p:cNvSpPr>
              <a:spLocks noChangeArrowheads="1"/>
            </p:cNvSpPr>
            <p:nvPr/>
          </p:nvSpPr>
          <p:spPr bwMode="auto">
            <a:xfrm flipV="1">
              <a:off x="3319463" y="5467350"/>
              <a:ext cx="576262"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10" name="Oval 9">
              <a:extLst>
                <a:ext uri="{FF2B5EF4-FFF2-40B4-BE49-F238E27FC236}">
                  <a16:creationId xmlns:a16="http://schemas.microsoft.com/office/drawing/2014/main" id="{5E23CF61-9B3E-6B45-8946-90DB2B55C76E}"/>
                </a:ext>
              </a:extLst>
            </p:cNvPr>
            <p:cNvSpPr>
              <a:spLocks noChangeArrowheads="1"/>
            </p:cNvSpPr>
            <p:nvPr/>
          </p:nvSpPr>
          <p:spPr bwMode="auto">
            <a:xfrm flipV="1">
              <a:off x="4114800" y="5467350"/>
              <a:ext cx="576263"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11" name="Oval 10">
              <a:extLst>
                <a:ext uri="{FF2B5EF4-FFF2-40B4-BE49-F238E27FC236}">
                  <a16:creationId xmlns:a16="http://schemas.microsoft.com/office/drawing/2014/main" id="{EB8B927F-3483-1C46-A875-7BD736BD16D9}"/>
                </a:ext>
              </a:extLst>
            </p:cNvPr>
            <p:cNvSpPr>
              <a:spLocks noChangeArrowheads="1"/>
            </p:cNvSpPr>
            <p:nvPr/>
          </p:nvSpPr>
          <p:spPr bwMode="auto">
            <a:xfrm flipV="1">
              <a:off x="5029200" y="5467350"/>
              <a:ext cx="576263"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12" name="Oval 11">
              <a:extLst>
                <a:ext uri="{FF2B5EF4-FFF2-40B4-BE49-F238E27FC236}">
                  <a16:creationId xmlns:a16="http://schemas.microsoft.com/office/drawing/2014/main" id="{1791345E-3EB9-CF41-8F2D-DC3BD0ACC3F9}"/>
                </a:ext>
              </a:extLst>
            </p:cNvPr>
            <p:cNvSpPr>
              <a:spLocks noChangeArrowheads="1"/>
            </p:cNvSpPr>
            <p:nvPr/>
          </p:nvSpPr>
          <p:spPr bwMode="auto">
            <a:xfrm flipV="1">
              <a:off x="5791200" y="5467350"/>
              <a:ext cx="576263" cy="36671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13" name="Line 16">
              <a:extLst>
                <a:ext uri="{FF2B5EF4-FFF2-40B4-BE49-F238E27FC236}">
                  <a16:creationId xmlns:a16="http://schemas.microsoft.com/office/drawing/2014/main" id="{55BC55BC-7C08-0E40-8B98-DFD6C0BB9DB4}"/>
                </a:ext>
              </a:extLst>
            </p:cNvPr>
            <p:cNvSpPr>
              <a:spLocks noChangeShapeType="1"/>
            </p:cNvSpPr>
            <p:nvPr/>
          </p:nvSpPr>
          <p:spPr bwMode="auto">
            <a:xfrm flipV="1">
              <a:off x="6070600"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14" name="Line 17">
              <a:extLst>
                <a:ext uri="{FF2B5EF4-FFF2-40B4-BE49-F238E27FC236}">
                  <a16:creationId xmlns:a16="http://schemas.microsoft.com/office/drawing/2014/main" id="{D0D54CC9-22BA-1A4A-95A5-B695C5C96814}"/>
                </a:ext>
              </a:extLst>
            </p:cNvPr>
            <p:cNvSpPr>
              <a:spLocks noChangeShapeType="1"/>
            </p:cNvSpPr>
            <p:nvPr/>
          </p:nvSpPr>
          <p:spPr bwMode="auto">
            <a:xfrm flipH="1" flipV="1">
              <a:off x="6365875" y="4781550"/>
              <a:ext cx="47466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15" name="Line 18">
              <a:extLst>
                <a:ext uri="{FF2B5EF4-FFF2-40B4-BE49-F238E27FC236}">
                  <a16:creationId xmlns:a16="http://schemas.microsoft.com/office/drawing/2014/main" id="{90660846-C8B8-3F46-99CE-E5F15223F2B6}"/>
                </a:ext>
              </a:extLst>
            </p:cNvPr>
            <p:cNvSpPr>
              <a:spLocks noChangeShapeType="1"/>
            </p:cNvSpPr>
            <p:nvPr/>
          </p:nvSpPr>
          <p:spPr bwMode="auto">
            <a:xfrm flipV="1">
              <a:off x="3810000" y="3638550"/>
              <a:ext cx="584200" cy="5254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16" name="Line 19">
              <a:extLst>
                <a:ext uri="{FF2B5EF4-FFF2-40B4-BE49-F238E27FC236}">
                  <a16:creationId xmlns:a16="http://schemas.microsoft.com/office/drawing/2014/main" id="{0CC96D39-3CF1-0749-8688-B5B7B6DE9ED3}"/>
                </a:ext>
              </a:extLst>
            </p:cNvPr>
            <p:cNvSpPr>
              <a:spLocks noChangeShapeType="1"/>
            </p:cNvSpPr>
            <p:nvPr/>
          </p:nvSpPr>
          <p:spPr bwMode="auto">
            <a:xfrm flipH="1" flipV="1">
              <a:off x="5453063" y="3638550"/>
              <a:ext cx="482600" cy="5334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17" name="Rectangle 28">
              <a:extLst>
                <a:ext uri="{FF2B5EF4-FFF2-40B4-BE49-F238E27FC236}">
                  <a16:creationId xmlns:a16="http://schemas.microsoft.com/office/drawing/2014/main" id="{BA73DE81-1552-114A-9B06-E5DAD684510A}"/>
                </a:ext>
              </a:extLst>
            </p:cNvPr>
            <p:cNvSpPr>
              <a:spLocks noChangeArrowheads="1"/>
            </p:cNvSpPr>
            <p:nvPr/>
          </p:nvSpPr>
          <p:spPr bwMode="auto">
            <a:xfrm>
              <a:off x="4310063" y="2876550"/>
              <a:ext cx="1020762" cy="520700"/>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defTabSz="762000" eaLnBrk="0" hangingPunct="0">
                <a:defRPr/>
              </a:pPr>
              <a:r>
                <a:rPr lang="en-GB" altLang="ja-JP" sz="2800" b="1" dirty="0">
                  <a:ea typeface="ＭＳ Ｐゴシック" charset="0"/>
                  <a:cs typeface="Arial" charset="0"/>
                </a:rPr>
                <a:t>MOH</a:t>
              </a:r>
            </a:p>
          </p:txBody>
        </p:sp>
        <p:sp>
          <p:nvSpPr>
            <p:cNvPr id="18" name="Line 32">
              <a:extLst>
                <a:ext uri="{FF2B5EF4-FFF2-40B4-BE49-F238E27FC236}">
                  <a16:creationId xmlns:a16="http://schemas.microsoft.com/office/drawing/2014/main" id="{125A5BE3-A353-744A-A6B0-A4EA9F7D82B4}"/>
                </a:ext>
              </a:extLst>
            </p:cNvPr>
            <p:cNvSpPr>
              <a:spLocks noChangeShapeType="1"/>
            </p:cNvSpPr>
            <p:nvPr/>
          </p:nvSpPr>
          <p:spPr bwMode="auto">
            <a:xfrm flipV="1">
              <a:off x="4802188" y="2209800"/>
              <a:ext cx="0" cy="4572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19" name="Rectangle 34">
              <a:extLst>
                <a:ext uri="{FF2B5EF4-FFF2-40B4-BE49-F238E27FC236}">
                  <a16:creationId xmlns:a16="http://schemas.microsoft.com/office/drawing/2014/main" id="{FD68F7D4-D3A1-0846-A460-FC94E4F828D4}"/>
                </a:ext>
              </a:extLst>
            </p:cNvPr>
            <p:cNvSpPr>
              <a:spLocks noChangeArrowheads="1"/>
            </p:cNvSpPr>
            <p:nvPr/>
          </p:nvSpPr>
          <p:spPr bwMode="auto">
            <a:xfrm>
              <a:off x="444500" y="1447800"/>
              <a:ext cx="1917700" cy="704850"/>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ctr" defTabSz="762000" eaLnBrk="0" hangingPunct="0">
                <a:defRPr/>
              </a:pPr>
              <a:r>
                <a:rPr lang="en-GB" altLang="ja-JP" sz="2000" b="1" dirty="0">
                  <a:ea typeface="ＭＳ Ｐゴシック" charset="0"/>
                  <a:cs typeface="Arial" charset="0"/>
                </a:rPr>
                <a:t>International Level</a:t>
              </a:r>
              <a:endParaRPr lang="en-GB" sz="2000" b="1" dirty="0">
                <a:ea typeface="ＭＳ Ｐゴシック" charset="0"/>
                <a:cs typeface="Arial" charset="0"/>
              </a:endParaRPr>
            </a:p>
          </p:txBody>
        </p:sp>
        <p:sp>
          <p:nvSpPr>
            <p:cNvPr id="20" name="Rectangle 36">
              <a:extLst>
                <a:ext uri="{FF2B5EF4-FFF2-40B4-BE49-F238E27FC236}">
                  <a16:creationId xmlns:a16="http://schemas.microsoft.com/office/drawing/2014/main" id="{9BCA25D7-B307-3D45-8903-359F1007C606}"/>
                </a:ext>
              </a:extLst>
            </p:cNvPr>
            <p:cNvSpPr>
              <a:spLocks noChangeArrowheads="1"/>
            </p:cNvSpPr>
            <p:nvPr/>
          </p:nvSpPr>
          <p:spPr bwMode="auto">
            <a:xfrm>
              <a:off x="428625" y="5391150"/>
              <a:ext cx="1933575" cy="70532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ctr" defTabSz="762000" eaLnBrk="0" hangingPunct="0">
                <a:defRPr/>
              </a:pPr>
              <a:r>
                <a:rPr lang="en-GB" altLang="ja-JP" sz="2000" b="1" dirty="0">
                  <a:ea typeface="ＭＳ Ｐゴシック" charset="0"/>
                  <a:cs typeface="Arial" charset="0"/>
                </a:rPr>
                <a:t>Local / District Level</a:t>
              </a:r>
            </a:p>
          </p:txBody>
        </p:sp>
        <p:sp>
          <p:nvSpPr>
            <p:cNvPr id="21" name="Rectangle 37">
              <a:extLst>
                <a:ext uri="{FF2B5EF4-FFF2-40B4-BE49-F238E27FC236}">
                  <a16:creationId xmlns:a16="http://schemas.microsoft.com/office/drawing/2014/main" id="{0F3176A6-270C-EB46-AC11-13418864DB17}"/>
                </a:ext>
              </a:extLst>
            </p:cNvPr>
            <p:cNvSpPr>
              <a:spLocks noChangeArrowheads="1"/>
            </p:cNvSpPr>
            <p:nvPr/>
          </p:nvSpPr>
          <p:spPr bwMode="auto">
            <a:xfrm>
              <a:off x="381000" y="4171950"/>
              <a:ext cx="2209800" cy="704850"/>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algn="ctr" defTabSz="762000" eaLnBrk="0" hangingPunct="0">
                <a:defRPr/>
              </a:pPr>
              <a:r>
                <a:rPr lang="en-GB" altLang="ja-JP" sz="2000" b="1">
                  <a:ea typeface="ＭＳ Ｐゴシック" charset="0"/>
                  <a:cs typeface="Arial" charset="0"/>
                </a:rPr>
                <a:t>Intermediate Level</a:t>
              </a:r>
            </a:p>
          </p:txBody>
        </p:sp>
        <p:sp>
          <p:nvSpPr>
            <p:cNvPr id="22" name="Rectangle 38">
              <a:extLst>
                <a:ext uri="{FF2B5EF4-FFF2-40B4-BE49-F238E27FC236}">
                  <a16:creationId xmlns:a16="http://schemas.microsoft.com/office/drawing/2014/main" id="{D4A0FC4A-FC7B-D747-82FF-CD1A4049C0B7}"/>
                </a:ext>
              </a:extLst>
            </p:cNvPr>
            <p:cNvSpPr>
              <a:spLocks noChangeArrowheads="1"/>
            </p:cNvSpPr>
            <p:nvPr/>
          </p:nvSpPr>
          <p:spPr bwMode="auto">
            <a:xfrm>
              <a:off x="381000" y="2935288"/>
              <a:ext cx="1981200" cy="398462"/>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algn="ctr" defTabSz="762000" eaLnBrk="0" hangingPunct="0">
                <a:defRPr/>
              </a:pPr>
              <a:r>
                <a:rPr lang="en-GB" altLang="ja-JP" sz="2000" b="1">
                  <a:ea typeface="ＭＳ Ｐゴシック" charset="0"/>
                  <a:cs typeface="Arial" charset="0"/>
                </a:rPr>
                <a:t>Central Level</a:t>
              </a:r>
            </a:p>
          </p:txBody>
        </p:sp>
        <p:sp>
          <p:nvSpPr>
            <p:cNvPr id="23" name="Line 39">
              <a:extLst>
                <a:ext uri="{FF2B5EF4-FFF2-40B4-BE49-F238E27FC236}">
                  <a16:creationId xmlns:a16="http://schemas.microsoft.com/office/drawing/2014/main" id="{24FB162C-14CC-8947-9DDA-0405EDEACD9E}"/>
                </a:ext>
              </a:extLst>
            </p:cNvPr>
            <p:cNvSpPr>
              <a:spLocks noChangeShapeType="1"/>
            </p:cNvSpPr>
            <p:nvPr/>
          </p:nvSpPr>
          <p:spPr bwMode="auto">
            <a:xfrm>
              <a:off x="533400" y="386556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4" name="Line 40">
              <a:extLst>
                <a:ext uri="{FF2B5EF4-FFF2-40B4-BE49-F238E27FC236}">
                  <a16:creationId xmlns:a16="http://schemas.microsoft.com/office/drawing/2014/main" id="{121829EC-F069-444B-8736-437F23F5B5B1}"/>
                </a:ext>
              </a:extLst>
            </p:cNvPr>
            <p:cNvSpPr>
              <a:spLocks noChangeShapeType="1"/>
            </p:cNvSpPr>
            <p:nvPr/>
          </p:nvSpPr>
          <p:spPr bwMode="auto">
            <a:xfrm>
              <a:off x="533400" y="528161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5" name="Line 16">
              <a:extLst>
                <a:ext uri="{FF2B5EF4-FFF2-40B4-BE49-F238E27FC236}">
                  <a16:creationId xmlns:a16="http://schemas.microsoft.com/office/drawing/2014/main" id="{6B961886-2E38-0649-9C13-4EF7C45FC22D}"/>
                </a:ext>
              </a:extLst>
            </p:cNvPr>
            <p:cNvSpPr>
              <a:spLocks noChangeShapeType="1"/>
            </p:cNvSpPr>
            <p:nvPr/>
          </p:nvSpPr>
          <p:spPr bwMode="auto">
            <a:xfrm flipV="1">
              <a:off x="3624263"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6" name="Line 15">
              <a:extLst>
                <a:ext uri="{FF2B5EF4-FFF2-40B4-BE49-F238E27FC236}">
                  <a16:creationId xmlns:a16="http://schemas.microsoft.com/office/drawing/2014/main" id="{E047F76C-8DB1-E04B-9A13-85AC70BA9560}"/>
                </a:ext>
              </a:extLst>
            </p:cNvPr>
            <p:cNvSpPr>
              <a:spLocks noChangeShapeType="1"/>
            </p:cNvSpPr>
            <p:nvPr/>
          </p:nvSpPr>
          <p:spPr bwMode="auto">
            <a:xfrm flipV="1">
              <a:off x="2803525" y="4781550"/>
              <a:ext cx="54451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7" name="Line 17">
              <a:extLst>
                <a:ext uri="{FF2B5EF4-FFF2-40B4-BE49-F238E27FC236}">
                  <a16:creationId xmlns:a16="http://schemas.microsoft.com/office/drawing/2014/main" id="{E6C031C9-4212-BB4F-929B-CFEA650CC35B}"/>
                </a:ext>
              </a:extLst>
            </p:cNvPr>
            <p:cNvSpPr>
              <a:spLocks noChangeShapeType="1"/>
            </p:cNvSpPr>
            <p:nvPr/>
          </p:nvSpPr>
          <p:spPr bwMode="auto">
            <a:xfrm flipH="1" flipV="1">
              <a:off x="3929063" y="4781550"/>
              <a:ext cx="47625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8" name="Oval 3">
              <a:extLst>
                <a:ext uri="{FF2B5EF4-FFF2-40B4-BE49-F238E27FC236}">
                  <a16:creationId xmlns:a16="http://schemas.microsoft.com/office/drawing/2014/main" id="{6B1752EA-7BE8-2341-A85A-B338B11BD9AF}"/>
                </a:ext>
              </a:extLst>
            </p:cNvPr>
            <p:cNvSpPr>
              <a:spLocks noChangeArrowheads="1"/>
            </p:cNvSpPr>
            <p:nvPr/>
          </p:nvSpPr>
          <p:spPr bwMode="auto">
            <a:xfrm flipV="1">
              <a:off x="4114800" y="1524000"/>
              <a:ext cx="1371600" cy="639763"/>
            </a:xfrm>
            <a:prstGeom prst="ellipse">
              <a:avLst/>
            </a:prstGeom>
            <a:solidFill>
              <a:srgbClr val="00A000">
                <a:alpha val="50195"/>
              </a:srgb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US" altLang="en-US" sz="1800"/>
            </a:p>
          </p:txBody>
        </p:sp>
        <p:sp>
          <p:nvSpPr>
            <p:cNvPr id="29" name="Rectangle 28">
              <a:extLst>
                <a:ext uri="{FF2B5EF4-FFF2-40B4-BE49-F238E27FC236}">
                  <a16:creationId xmlns:a16="http://schemas.microsoft.com/office/drawing/2014/main" id="{A54AA1ED-B5D0-7943-ACE8-05651A87F748}"/>
                </a:ext>
              </a:extLst>
            </p:cNvPr>
            <p:cNvSpPr>
              <a:spLocks noChangeArrowheads="1"/>
            </p:cNvSpPr>
            <p:nvPr/>
          </p:nvSpPr>
          <p:spPr bwMode="auto">
            <a:xfrm>
              <a:off x="4365625" y="1600200"/>
              <a:ext cx="935038" cy="458788"/>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defTabSz="762000" eaLnBrk="0" hangingPunct="0">
                <a:defRPr/>
              </a:pPr>
              <a:r>
                <a:rPr lang="en-GB" altLang="ja-JP" sz="2400" b="1">
                  <a:ea typeface="ＭＳ Ｐゴシック" charset="0"/>
                  <a:cs typeface="Arial" charset="0"/>
                </a:rPr>
                <a:t>WHO</a:t>
              </a:r>
            </a:p>
          </p:txBody>
        </p:sp>
        <p:sp>
          <p:nvSpPr>
            <p:cNvPr id="35" name="Rectangle 38">
              <a:extLst>
                <a:ext uri="{FF2B5EF4-FFF2-40B4-BE49-F238E27FC236}">
                  <a16:creationId xmlns:a16="http://schemas.microsoft.com/office/drawing/2014/main" id="{9FC39EC2-B777-F143-84A5-981E76B2E50C}"/>
                </a:ext>
              </a:extLst>
            </p:cNvPr>
            <p:cNvSpPr>
              <a:spLocks noChangeArrowheads="1"/>
            </p:cNvSpPr>
            <p:nvPr/>
          </p:nvSpPr>
          <p:spPr bwMode="auto">
            <a:xfrm>
              <a:off x="5675313" y="1481113"/>
              <a:ext cx="3293312" cy="733896"/>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57150" defTabSz="762000" eaLnBrk="0" hangingPunct="0">
                <a:defRPr/>
              </a:pPr>
              <a:r>
                <a:rPr lang="en-GB" altLang="ja-JP" sz="2000" dirty="0">
                  <a:ea typeface="ＭＳ Ｐゴシック" charset="0"/>
                  <a:cs typeface="Arial" charset="0"/>
                </a:rPr>
                <a:t>Weekly Epidemiological  Record; Regional Bulletin</a:t>
              </a:r>
            </a:p>
          </p:txBody>
        </p:sp>
        <p:sp>
          <p:nvSpPr>
            <p:cNvPr id="39" name="Rectangle 38">
              <a:extLst>
                <a:ext uri="{FF2B5EF4-FFF2-40B4-BE49-F238E27FC236}">
                  <a16:creationId xmlns:a16="http://schemas.microsoft.com/office/drawing/2014/main" id="{C2335B99-8B44-9F48-84A1-727017EF3105}"/>
                </a:ext>
              </a:extLst>
            </p:cNvPr>
            <p:cNvSpPr>
              <a:spLocks noChangeArrowheads="1"/>
            </p:cNvSpPr>
            <p:nvPr/>
          </p:nvSpPr>
          <p:spPr bwMode="auto">
            <a:xfrm>
              <a:off x="5776937" y="2624138"/>
              <a:ext cx="2895600" cy="70532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algn="ctr" defTabSz="762000" eaLnBrk="0" hangingPunct="0">
                <a:defRPr/>
              </a:pPr>
              <a:r>
                <a:rPr lang="en-GB" altLang="ja-JP" sz="2000" dirty="0">
                  <a:ea typeface="ＭＳ Ｐゴシック" charset="0"/>
                  <a:cs typeface="Arial" charset="0"/>
                </a:rPr>
                <a:t>National </a:t>
              </a:r>
            </a:p>
            <a:p>
              <a:pPr marL="57150" algn="ctr" defTabSz="762000" eaLnBrk="0" hangingPunct="0">
                <a:defRPr/>
              </a:pPr>
              <a:r>
                <a:rPr lang="en-GB" altLang="ja-JP" sz="2000" dirty="0">
                  <a:ea typeface="ＭＳ Ｐゴシック" charset="0"/>
                  <a:cs typeface="Arial" charset="0"/>
                </a:rPr>
                <a:t>epidemiological  bulletin</a:t>
              </a:r>
            </a:p>
          </p:txBody>
        </p:sp>
        <p:sp>
          <p:nvSpPr>
            <p:cNvPr id="41" name="Line 15">
              <a:extLst>
                <a:ext uri="{FF2B5EF4-FFF2-40B4-BE49-F238E27FC236}">
                  <a16:creationId xmlns:a16="http://schemas.microsoft.com/office/drawing/2014/main" id="{187B2F58-5178-9D48-A548-CEE9BC1E3E0E}"/>
                </a:ext>
              </a:extLst>
            </p:cNvPr>
            <p:cNvSpPr>
              <a:spLocks noChangeShapeType="1"/>
            </p:cNvSpPr>
            <p:nvPr/>
          </p:nvSpPr>
          <p:spPr bwMode="auto">
            <a:xfrm flipV="1">
              <a:off x="5257800" y="4800600"/>
              <a:ext cx="54610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grpSp>
    </p:spTree>
    <p:extLst>
      <p:ext uri="{BB962C8B-B14F-4D97-AF65-F5344CB8AC3E}">
        <p14:creationId xmlns:p14="http://schemas.microsoft.com/office/powerpoint/2010/main" val="3605412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2323"/>
            <a:ext cx="9144000" cy="706437"/>
          </a:xfrm>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4294967295"/>
          </p:nvPr>
        </p:nvSpPr>
        <p:spPr>
          <a:xfrm>
            <a:off x="395536" y="1556792"/>
            <a:ext cx="8496746" cy="4608512"/>
          </a:xfrm>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will</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500" dirty="0"/>
              <a:t>Define public health surveillance and understand its application</a:t>
            </a:r>
          </a:p>
          <a:p>
            <a:pPr>
              <a:spcBef>
                <a:spcPct val="0"/>
              </a:spcBef>
              <a:spcAft>
                <a:spcPts val="1200"/>
              </a:spcAft>
              <a:buFont typeface="Arial" panose="020B0604020202020204" pitchFamily="34" charset="0"/>
              <a:buChar char="•"/>
            </a:pPr>
            <a:r>
              <a:rPr lang="en-US" sz="2500" dirty="0"/>
              <a:t>Understand the relevance of One Health to effective health surveillance and outbreak response</a:t>
            </a:r>
          </a:p>
          <a:p>
            <a:pPr>
              <a:spcBef>
                <a:spcPct val="0"/>
              </a:spcBef>
              <a:spcAft>
                <a:spcPts val="1200"/>
              </a:spcAft>
              <a:buFont typeface="Arial" panose="020B0604020202020204" pitchFamily="34" charset="0"/>
              <a:buChar char="•"/>
            </a:pPr>
            <a:r>
              <a:rPr lang="en-US" sz="2500" dirty="0"/>
              <a:t>Understand surveillance activities before, during, and after an outbreak</a:t>
            </a:r>
          </a:p>
        </p:txBody>
      </p:sp>
    </p:spTree>
    <p:extLst>
      <p:ext uri="{BB962C8B-B14F-4D97-AF65-F5344CB8AC3E}">
        <p14:creationId xmlns:p14="http://schemas.microsoft.com/office/powerpoint/2010/main" val="3415102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D8ACA-7C89-A748-9B27-7DD0F2652B13}"/>
              </a:ext>
            </a:extLst>
          </p:cNvPr>
          <p:cNvSpPr txBox="1">
            <a:spLocks/>
          </p:cNvSpPr>
          <p:nvPr/>
        </p:nvSpPr>
        <p:spPr>
          <a:xfrm>
            <a:off x="304800" y="548680"/>
            <a:ext cx="8534400" cy="1080120"/>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ea typeface="ＭＳ Ｐゴシック" pitchFamily="34" charset="-128"/>
              </a:rPr>
              <a:t>Exercise: Diagram Your Country’s</a:t>
            </a:r>
            <a:br>
              <a:rPr lang="en-US" altLang="en-US" sz="3600" b="1" dirty="0">
                <a:solidFill>
                  <a:srgbClr val="002060"/>
                </a:solidFill>
                <a:ea typeface="ＭＳ Ｐゴシック" pitchFamily="34" charset="-128"/>
              </a:rPr>
            </a:br>
            <a:r>
              <a:rPr lang="en-US" altLang="en-US" sz="3600" b="1" dirty="0">
                <a:solidFill>
                  <a:srgbClr val="002060"/>
                </a:solidFill>
                <a:ea typeface="ＭＳ Ｐゴシック" pitchFamily="34" charset="-128"/>
              </a:rPr>
              <a:t> Surveillance System</a:t>
            </a:r>
          </a:p>
        </p:txBody>
      </p:sp>
      <p:sp>
        <p:nvSpPr>
          <p:cNvPr id="3" name="Content Placeholder 2">
            <a:extLst>
              <a:ext uri="{FF2B5EF4-FFF2-40B4-BE49-F238E27FC236}">
                <a16:creationId xmlns:a16="http://schemas.microsoft.com/office/drawing/2014/main" id="{41D1E526-8D12-3A4C-9A7B-016B7BA10B8A}"/>
              </a:ext>
            </a:extLst>
          </p:cNvPr>
          <p:cNvSpPr txBox="1">
            <a:spLocks/>
          </p:cNvSpPr>
          <p:nvPr/>
        </p:nvSpPr>
        <p:spPr>
          <a:xfrm>
            <a:off x="381000" y="1891308"/>
            <a:ext cx="8382000" cy="441801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defRPr/>
            </a:pPr>
            <a:r>
              <a:rPr lang="en-US" dirty="0"/>
              <a:t>Working in your group, use a piece of flip chart paper to make a diagram of your country’s surveillance system.</a:t>
            </a:r>
          </a:p>
          <a:p>
            <a:pPr marL="514350" indent="-514350">
              <a:buFont typeface="+mj-lt"/>
              <a:buAutoNum type="arabicPeriod"/>
              <a:defRPr/>
            </a:pPr>
            <a:r>
              <a:rPr lang="en-US" dirty="0"/>
              <a:t>You have 10 minutes.</a:t>
            </a:r>
          </a:p>
          <a:p>
            <a:pPr marL="514350" indent="-514350">
              <a:buFont typeface="+mj-lt"/>
              <a:buAutoNum type="arabicPeriod"/>
              <a:defRPr/>
            </a:pPr>
            <a:r>
              <a:rPr lang="en-US" dirty="0"/>
              <a:t>One group will present their diagram for discussion.</a:t>
            </a:r>
          </a:p>
          <a:p>
            <a:pPr marL="0" indent="0">
              <a:buFont typeface="Wingdings" pitchFamily="2" charset="2"/>
              <a:buNone/>
              <a:defRPr/>
            </a:pPr>
            <a:endParaRPr lang="en-US" dirty="0"/>
          </a:p>
        </p:txBody>
      </p:sp>
    </p:spTree>
    <p:extLst>
      <p:ext uri="{BB962C8B-B14F-4D97-AF65-F5344CB8AC3E}">
        <p14:creationId xmlns:p14="http://schemas.microsoft.com/office/powerpoint/2010/main" val="2897437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21</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07504" y="620688"/>
            <a:ext cx="8928992" cy="646331"/>
          </a:xfrm>
          <a:prstGeom prst="rect">
            <a:avLst/>
          </a:prstGeom>
        </p:spPr>
        <p:txBody>
          <a:bodyPr wrap="square">
            <a:spAutoFit/>
          </a:bodyPr>
          <a:lstStyle/>
          <a:p>
            <a:pPr lvl="0" algn="ctr"/>
            <a:r>
              <a:rPr lang="en-US" sz="3600" b="1" dirty="0">
                <a:solidFill>
                  <a:srgbClr val="002060"/>
                </a:solidFill>
                <a:effectLst/>
                <a:latin typeface="Arial" panose="020B0604020202020204" pitchFamily="34" charset="0"/>
                <a:cs typeface="Arial" panose="020B0604020202020204" pitchFamily="34" charset="0"/>
              </a:rPr>
              <a:t>4. Data Collection for Surveillance</a:t>
            </a:r>
          </a:p>
        </p:txBody>
      </p:sp>
      <p:pic>
        <p:nvPicPr>
          <p:cNvPr id="9" name="Picture 8"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473" y="2134069"/>
            <a:ext cx="2971054" cy="2589862"/>
          </a:xfrm>
          <a:prstGeom prst="rect">
            <a:avLst/>
          </a:prstGeom>
        </p:spPr>
      </p:pic>
    </p:spTree>
    <p:extLst>
      <p:ext uri="{BB962C8B-B14F-4D97-AF65-F5344CB8AC3E}">
        <p14:creationId xmlns:p14="http://schemas.microsoft.com/office/powerpoint/2010/main" val="3357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816"/>
            <a:ext cx="8229600" cy="1143000"/>
          </a:xfrm>
        </p:spPr>
        <p:txBody>
          <a:bodyPr/>
          <a:lstStyle/>
          <a:p>
            <a:r>
              <a:rPr lang="en-US" sz="3600" b="1" dirty="0">
                <a:solidFill>
                  <a:srgbClr val="002060"/>
                </a:solidFill>
              </a:rPr>
              <a:t>What diseases should be prioritized for surveillance?</a:t>
            </a:r>
          </a:p>
        </p:txBody>
      </p:sp>
      <p:sp>
        <p:nvSpPr>
          <p:cNvPr id="3" name="Content Placeholder 2"/>
          <p:cNvSpPr txBox="1">
            <a:spLocks/>
          </p:cNvSpPr>
          <p:nvPr>
            <p:custDataLst>
              <p:tags r:id="rId1"/>
            </p:custDataLst>
          </p:nvPr>
        </p:nvSpPr>
        <p:spPr bwMode="auto">
          <a:xfrm>
            <a:off x="457200" y="1934319"/>
            <a:ext cx="8184455" cy="401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dirty="0">
                <a:solidFill>
                  <a:schemeClr val="tx1"/>
                </a:solidFill>
              </a:rPr>
              <a:t>Health surveillance requires human and material resources. Deciding which diseases to surveil regularly or during an emergency situation is critical. </a:t>
            </a:r>
          </a:p>
          <a:p>
            <a:pPr marL="0" indent="0" algn="just">
              <a:buNone/>
            </a:pPr>
            <a:endParaRPr lang="en-US" sz="1600" dirty="0">
              <a:solidFill>
                <a:schemeClr val="tx1"/>
              </a:solidFill>
            </a:endParaRPr>
          </a:p>
          <a:p>
            <a:pPr marL="0" indent="0" algn="just">
              <a:buNone/>
            </a:pPr>
            <a:r>
              <a:rPr lang="en-US" sz="2800" dirty="0">
                <a:solidFill>
                  <a:schemeClr val="tx1"/>
                </a:solidFill>
              </a:rPr>
              <a:t>Some criteria to consider might be:</a:t>
            </a:r>
          </a:p>
          <a:p>
            <a:pPr lvl="1" algn="just">
              <a:buFont typeface="Arial" panose="020B0604020202020204" pitchFamily="34" charset="0"/>
              <a:buChar char="•"/>
            </a:pPr>
            <a:r>
              <a:rPr lang="en-US" sz="2400" dirty="0">
                <a:solidFill>
                  <a:schemeClr val="tx1"/>
                </a:solidFill>
              </a:rPr>
              <a:t>Outbreak potential</a:t>
            </a:r>
          </a:p>
          <a:p>
            <a:pPr lvl="1" algn="just">
              <a:buFont typeface="Arial" panose="020B0604020202020204" pitchFamily="34" charset="0"/>
              <a:buChar char="•"/>
            </a:pPr>
            <a:r>
              <a:rPr lang="en-US" altLang="en-US" sz="2400" dirty="0">
                <a:solidFill>
                  <a:schemeClr val="tx1"/>
                </a:solidFill>
              </a:rPr>
              <a:t>High morbidity and/or mortality</a:t>
            </a:r>
          </a:p>
          <a:p>
            <a:pPr lvl="1" algn="just">
              <a:buFont typeface="Arial" panose="020B0604020202020204" pitchFamily="34" charset="0"/>
              <a:buChar char="•"/>
            </a:pPr>
            <a:r>
              <a:rPr lang="en-US" altLang="en-US" sz="2400" dirty="0">
                <a:solidFill>
                  <a:schemeClr val="tx1"/>
                </a:solidFill>
              </a:rPr>
              <a:t>Availability of interventions</a:t>
            </a:r>
            <a:endParaRPr lang="en-GB" altLang="en-US" sz="2400" dirty="0">
              <a:solidFill>
                <a:schemeClr val="tx1"/>
              </a:solidFill>
            </a:endParaRPr>
          </a:p>
          <a:p>
            <a:pPr lvl="1" algn="just">
              <a:lnSpc>
                <a:spcPct val="80000"/>
              </a:lnSpc>
            </a:pPr>
            <a:endParaRPr lang="en-US" altLang="en-US" sz="4000" dirty="0"/>
          </a:p>
          <a:p>
            <a:pPr algn="just">
              <a:lnSpc>
                <a:spcPct val="80000"/>
              </a:lnSpc>
            </a:pPr>
            <a:endParaRPr lang="en-US" altLang="en-US" sz="4000" dirty="0"/>
          </a:p>
          <a:p>
            <a:pPr algn="just">
              <a:lnSpc>
                <a:spcPct val="80000"/>
              </a:lnSpc>
            </a:pPr>
            <a:endParaRPr lang="en-GB" altLang="en-US" sz="4000" dirty="0"/>
          </a:p>
          <a:p>
            <a:pPr algn="just">
              <a:lnSpc>
                <a:spcPct val="80000"/>
              </a:lnSpc>
            </a:pPr>
            <a:endParaRPr lang="en-GB" altLang="en-US" sz="4000" dirty="0"/>
          </a:p>
        </p:txBody>
      </p:sp>
    </p:spTree>
    <p:extLst>
      <p:ext uri="{BB962C8B-B14F-4D97-AF65-F5344CB8AC3E}">
        <p14:creationId xmlns:p14="http://schemas.microsoft.com/office/powerpoint/2010/main" val="206096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014B20D-998E-E744-AFD5-1362B733474B}"/>
              </a:ext>
            </a:extLst>
          </p:cNvPr>
          <p:cNvSpPr txBox="1">
            <a:spLocks noChangeArrowheads="1"/>
          </p:cNvSpPr>
          <p:nvPr/>
        </p:nvSpPr>
        <p:spPr>
          <a:xfrm>
            <a:off x="356616" y="1124744"/>
            <a:ext cx="8403336" cy="5415880"/>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120000"/>
              </a:lnSpc>
              <a:spcBef>
                <a:spcPct val="0"/>
              </a:spcBef>
            </a:pPr>
            <a:r>
              <a:rPr lang="en-US" altLang="en-US" sz="2400" dirty="0">
                <a:ea typeface="ＭＳ Ｐゴシック" pitchFamily="34" charset="-128"/>
              </a:rPr>
              <a:t>All cases of</a:t>
            </a:r>
          </a:p>
          <a:p>
            <a:pPr marL="747713" lvl="1" indent="-346075" eaLnBrk="1" hangingPunct="1">
              <a:lnSpc>
                <a:spcPct val="120000"/>
              </a:lnSpc>
              <a:spcBef>
                <a:spcPct val="0"/>
              </a:spcBef>
            </a:pPr>
            <a:r>
              <a:rPr lang="en-US" altLang="en-US" sz="1800" i="1" dirty="0">
                <a:ea typeface="ＭＳ Ｐゴシック" pitchFamily="34" charset="-128"/>
              </a:rPr>
              <a:t>smallpox</a:t>
            </a:r>
          </a:p>
          <a:p>
            <a:pPr marL="747713" lvl="1" indent="-346075" eaLnBrk="1" hangingPunct="1">
              <a:lnSpc>
                <a:spcPct val="120000"/>
              </a:lnSpc>
              <a:spcBef>
                <a:spcPct val="0"/>
              </a:spcBef>
            </a:pPr>
            <a:r>
              <a:rPr lang="en-US" altLang="en-US" sz="1800" i="1" dirty="0">
                <a:ea typeface="ＭＳ Ｐゴシック" pitchFamily="34" charset="-128"/>
              </a:rPr>
              <a:t>poliomyelitis (wild-type)</a:t>
            </a:r>
          </a:p>
          <a:p>
            <a:pPr marL="747713" lvl="1" indent="-346075" eaLnBrk="1" hangingPunct="1">
              <a:lnSpc>
                <a:spcPct val="120000"/>
              </a:lnSpc>
              <a:spcBef>
                <a:spcPct val="0"/>
              </a:spcBef>
            </a:pPr>
            <a:r>
              <a:rPr lang="en-US" altLang="en-US" sz="1800" i="1" dirty="0">
                <a:ea typeface="ＭＳ Ｐゴシック" pitchFamily="34" charset="-128"/>
              </a:rPr>
              <a:t>human influenza caused by new subtype</a:t>
            </a:r>
          </a:p>
          <a:p>
            <a:pPr marL="747713" lvl="1" indent="-346075" eaLnBrk="1" hangingPunct="1">
              <a:lnSpc>
                <a:spcPct val="120000"/>
              </a:lnSpc>
              <a:spcBef>
                <a:spcPct val="0"/>
              </a:spcBef>
            </a:pPr>
            <a:r>
              <a:rPr lang="en-US" altLang="en-US" sz="1800" i="1" dirty="0">
                <a:ea typeface="ＭＳ Ｐゴシック" pitchFamily="34" charset="-128"/>
              </a:rPr>
              <a:t>severe acute respiratory syndrome (SARS)</a:t>
            </a:r>
          </a:p>
          <a:p>
            <a:pPr eaLnBrk="1" hangingPunct="1">
              <a:lnSpc>
                <a:spcPct val="120000"/>
              </a:lnSpc>
              <a:spcBef>
                <a:spcPct val="0"/>
              </a:spcBef>
            </a:pPr>
            <a:r>
              <a:rPr lang="en-US" altLang="en-US" sz="2400" dirty="0">
                <a:ea typeface="ＭＳ Ｐゴシック" pitchFamily="34" charset="-128"/>
              </a:rPr>
              <a:t>Unexpected or “impactful” cases of</a:t>
            </a:r>
          </a:p>
          <a:p>
            <a:pPr marL="747713" lvl="1" indent="-346075" eaLnBrk="1" hangingPunct="1">
              <a:lnSpc>
                <a:spcPct val="120000"/>
              </a:lnSpc>
              <a:spcBef>
                <a:spcPct val="0"/>
              </a:spcBef>
            </a:pPr>
            <a:r>
              <a:rPr lang="en-US" altLang="en-US" sz="1800" i="1" dirty="0">
                <a:ea typeface="ＭＳ Ｐゴシック" pitchFamily="34" charset="-128"/>
              </a:rPr>
              <a:t>cholera</a:t>
            </a:r>
          </a:p>
          <a:p>
            <a:pPr marL="747713" lvl="1" indent="-346075" eaLnBrk="1" hangingPunct="1">
              <a:lnSpc>
                <a:spcPct val="120000"/>
              </a:lnSpc>
              <a:spcBef>
                <a:spcPct val="0"/>
              </a:spcBef>
            </a:pPr>
            <a:r>
              <a:rPr lang="en-US" altLang="en-US" sz="1800" i="1" dirty="0">
                <a:ea typeface="ＭＳ Ｐゴシック" pitchFamily="34" charset="-128"/>
              </a:rPr>
              <a:t>pneumonic plague</a:t>
            </a:r>
          </a:p>
          <a:p>
            <a:pPr marL="747713" lvl="1" indent="-346075" eaLnBrk="1" hangingPunct="1">
              <a:lnSpc>
                <a:spcPct val="120000"/>
              </a:lnSpc>
              <a:spcBef>
                <a:spcPct val="0"/>
              </a:spcBef>
            </a:pPr>
            <a:r>
              <a:rPr lang="en-US" altLang="en-US" sz="1800" i="1" dirty="0">
                <a:ea typeface="ＭＳ Ｐゴシック" pitchFamily="34" charset="-128"/>
              </a:rPr>
              <a:t>yellow fever</a:t>
            </a:r>
          </a:p>
          <a:p>
            <a:pPr marL="747713" lvl="1" indent="-346075" eaLnBrk="1" hangingPunct="1">
              <a:lnSpc>
                <a:spcPct val="120000"/>
              </a:lnSpc>
              <a:spcBef>
                <a:spcPct val="0"/>
              </a:spcBef>
            </a:pPr>
            <a:r>
              <a:rPr lang="en-US" altLang="en-US" sz="1800" i="1" dirty="0">
                <a:ea typeface="ＭＳ Ｐゴシック" pitchFamily="34" charset="-128"/>
              </a:rPr>
              <a:t>viral hemorrhagic fevers</a:t>
            </a:r>
          </a:p>
          <a:p>
            <a:pPr marL="747713" lvl="1" indent="-346075" eaLnBrk="1" hangingPunct="1">
              <a:lnSpc>
                <a:spcPct val="120000"/>
              </a:lnSpc>
              <a:spcBef>
                <a:spcPct val="0"/>
              </a:spcBef>
            </a:pPr>
            <a:r>
              <a:rPr lang="en-US" altLang="en-US" sz="1800" i="1" dirty="0">
                <a:ea typeface="ＭＳ Ｐゴシック" pitchFamily="34" charset="-128"/>
              </a:rPr>
              <a:t>West Nile fever</a:t>
            </a:r>
          </a:p>
          <a:p>
            <a:pPr marL="747713" lvl="1" indent="-346075" eaLnBrk="1" hangingPunct="1">
              <a:lnSpc>
                <a:spcPct val="120000"/>
              </a:lnSpc>
              <a:spcBef>
                <a:spcPct val="0"/>
              </a:spcBef>
            </a:pPr>
            <a:r>
              <a:rPr lang="en-US" altLang="en-US" sz="1800" i="1" dirty="0">
                <a:ea typeface="ＭＳ Ｐゴシック" pitchFamily="34" charset="-128"/>
              </a:rPr>
              <a:t>diseases of regional concern (dengue, rift valley fever, meningococcal disease)</a:t>
            </a:r>
          </a:p>
          <a:p>
            <a:pPr eaLnBrk="1" hangingPunct="1">
              <a:lnSpc>
                <a:spcPct val="120000"/>
              </a:lnSpc>
              <a:spcBef>
                <a:spcPct val="0"/>
              </a:spcBef>
            </a:pPr>
            <a:r>
              <a:rPr lang="en-US" altLang="en-US" sz="2400" b="1" u="sng" dirty="0">
                <a:ea typeface="ＭＳ Ｐゴシック" pitchFamily="34" charset="-128"/>
              </a:rPr>
              <a:t>Any event of potential international PH concern</a:t>
            </a:r>
          </a:p>
        </p:txBody>
      </p:sp>
      <p:sp>
        <p:nvSpPr>
          <p:cNvPr id="3" name="Rectangle 2">
            <a:extLst>
              <a:ext uri="{FF2B5EF4-FFF2-40B4-BE49-F238E27FC236}">
                <a16:creationId xmlns:a16="http://schemas.microsoft.com/office/drawing/2014/main" id="{65759FCC-1382-9541-88C2-34DFFB05FE83}"/>
              </a:ext>
            </a:extLst>
          </p:cNvPr>
          <p:cNvSpPr txBox="1">
            <a:spLocks noChangeArrowheads="1"/>
          </p:cNvSpPr>
          <p:nvPr/>
        </p:nvSpPr>
        <p:spPr>
          <a:xfrm>
            <a:off x="-36512" y="260648"/>
            <a:ext cx="9217024" cy="761956"/>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r" eaLnBrk="1" hangingPunct="1"/>
            <a:r>
              <a:rPr lang="en-US" altLang="en-US" sz="3600" b="1" dirty="0">
                <a:solidFill>
                  <a:srgbClr val="002060"/>
                </a:solidFill>
                <a:ea typeface="ＭＳ Ｐゴシック" pitchFamily="34" charset="-128"/>
              </a:rPr>
              <a:t>International Health Regulations</a:t>
            </a:r>
          </a:p>
          <a:p>
            <a:pPr algn="r" eaLnBrk="1" hangingPunct="1"/>
            <a:r>
              <a:rPr lang="en-US" altLang="en-US" sz="3600" b="1" dirty="0">
                <a:solidFill>
                  <a:srgbClr val="002060"/>
                </a:solidFill>
                <a:ea typeface="ＭＳ Ｐゴシック" pitchFamily="34" charset="-128"/>
              </a:rPr>
              <a:t>Reportable Diseases </a:t>
            </a: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262" t="8381" r="33333" b="16191"/>
          <a:stretch/>
        </p:blipFill>
        <p:spPr bwMode="auto">
          <a:xfrm>
            <a:off x="6444208" y="1844824"/>
            <a:ext cx="1944398" cy="26642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5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09595-254D-EF4F-A726-5BFA17D0603D}"/>
              </a:ext>
            </a:extLst>
          </p:cNvPr>
          <p:cNvSpPr>
            <a:spLocks noGrp="1"/>
          </p:cNvSpPr>
          <p:nvPr>
            <p:ph type="ctrTitle"/>
          </p:nvPr>
        </p:nvSpPr>
        <p:spPr/>
        <p:txBody>
          <a:bodyPr/>
          <a:lstStyle/>
          <a:p>
            <a:r>
              <a:rPr lang="en-US" sz="3600" dirty="0">
                <a:solidFill>
                  <a:srgbClr val="002060"/>
                </a:solidFill>
              </a:rPr>
              <a:t>How many diseases and conditions are on your country’s list?</a:t>
            </a:r>
            <a:br>
              <a:rPr lang="en-US" sz="3600" dirty="0">
                <a:solidFill>
                  <a:srgbClr val="002060"/>
                </a:solidFill>
              </a:rPr>
            </a:br>
            <a:br>
              <a:rPr lang="en-US" sz="3600" dirty="0">
                <a:solidFill>
                  <a:srgbClr val="002060"/>
                </a:solidFill>
              </a:rPr>
            </a:br>
            <a:r>
              <a:rPr lang="en-US" sz="3600" dirty="0">
                <a:solidFill>
                  <a:srgbClr val="002060"/>
                </a:solidFill>
              </a:rPr>
              <a:t>What are some examples of recent health events surveillance systems have identified in this area? </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1863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Reportable </a:t>
            </a:r>
            <a:r>
              <a:rPr lang="fr-FR" sz="3600" b="1" dirty="0" err="1">
                <a:solidFill>
                  <a:srgbClr val="002060"/>
                </a:solidFill>
              </a:rPr>
              <a:t>Diseases</a:t>
            </a:r>
            <a:endParaRPr lang="en-US" sz="3600" b="1" dirty="0">
              <a:solidFill>
                <a:srgbClr val="00206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a </a:t>
            </a:r>
            <a:r>
              <a:rPr lang="fr-FR" i="1" dirty="0" err="1">
                <a:solidFill>
                  <a:srgbClr val="FF0000"/>
                </a:solidFill>
              </a:rPr>
              <a:t>list</a:t>
            </a:r>
            <a:r>
              <a:rPr lang="fr-FR" i="1" dirty="0">
                <a:solidFill>
                  <a:srgbClr val="FF0000"/>
                </a:solidFill>
              </a:rPr>
              <a:t> of reportable </a:t>
            </a:r>
            <a:r>
              <a:rPr lang="fr-FR" i="1" dirty="0" err="1">
                <a:solidFill>
                  <a:srgbClr val="FF0000"/>
                </a:solidFill>
              </a:rPr>
              <a:t>diseases</a:t>
            </a:r>
            <a:r>
              <a:rPr lang="fr-FR" i="1" dirty="0">
                <a:solidFill>
                  <a:srgbClr val="FF0000"/>
                </a:solidFill>
              </a:rPr>
              <a:t> in the country or </a:t>
            </a:r>
            <a:r>
              <a:rPr lang="fr-FR" i="1" dirty="0" err="1">
                <a:solidFill>
                  <a:srgbClr val="FF0000"/>
                </a:solidFill>
              </a:rPr>
              <a:t>region</a:t>
            </a:r>
            <a:r>
              <a:rPr lang="fr-FR" i="1" dirty="0">
                <a:solidFill>
                  <a:srgbClr val="FF0000"/>
                </a:solidFill>
              </a:rPr>
              <a:t>.</a:t>
            </a:r>
          </a:p>
          <a:p>
            <a:pPr marL="0" indent="0" algn="ctr">
              <a:buNone/>
            </a:pPr>
            <a:endParaRPr lang="fr-FR" i="1" dirty="0">
              <a:solidFill>
                <a:srgbClr val="FF0000"/>
              </a:solidFill>
            </a:endParaRPr>
          </a:p>
          <a:p>
            <a:pPr marL="0" indent="0" algn="ctr">
              <a:buNone/>
            </a:pPr>
            <a:r>
              <a:rPr lang="fr-FR" i="1" dirty="0" err="1">
                <a:solidFill>
                  <a:srgbClr val="FF0000"/>
                </a:solidFill>
              </a:rPr>
              <a:t>Example</a:t>
            </a:r>
            <a:r>
              <a:rPr lang="fr-FR" i="1" dirty="0">
                <a:solidFill>
                  <a:srgbClr val="FF0000"/>
                </a:solidFill>
              </a:rPr>
              <a:t> </a:t>
            </a:r>
            <a:r>
              <a:rPr lang="fr-FR" i="1" dirty="0" err="1">
                <a:solidFill>
                  <a:srgbClr val="FF0000"/>
                </a:solidFill>
              </a:rPr>
              <a:t>from</a:t>
            </a:r>
            <a:r>
              <a:rPr lang="fr-FR" i="1" dirty="0">
                <a:solidFill>
                  <a:srgbClr val="FF0000"/>
                </a:solidFill>
              </a:rPr>
              <a:t> IDSR for </a:t>
            </a:r>
            <a:r>
              <a:rPr lang="fr-FR" i="1" dirty="0" err="1">
                <a:solidFill>
                  <a:srgbClr val="FF0000"/>
                </a:solidFill>
              </a:rPr>
              <a:t>African</a:t>
            </a:r>
            <a:r>
              <a:rPr lang="fr-FR" i="1" dirty="0">
                <a:solidFill>
                  <a:srgbClr val="FF0000"/>
                </a:solidFill>
              </a:rPr>
              <a:t> </a:t>
            </a:r>
            <a:r>
              <a:rPr lang="fr-FR" i="1" dirty="0" err="1">
                <a:solidFill>
                  <a:srgbClr val="FF0000"/>
                </a:solidFill>
              </a:rPr>
              <a:t>Region</a:t>
            </a:r>
            <a:r>
              <a:rPr lang="fr-FR" i="1" dirty="0">
                <a:solidFill>
                  <a:srgbClr val="FF0000"/>
                </a:solidFill>
              </a:rPr>
              <a:t> </a:t>
            </a:r>
          </a:p>
          <a:p>
            <a:pPr marL="0" indent="0" algn="ctr">
              <a:buNone/>
            </a:pPr>
            <a:r>
              <a:rPr lang="fr-FR" i="1" dirty="0" err="1">
                <a:solidFill>
                  <a:srgbClr val="FF0000"/>
                </a:solidFill>
              </a:rPr>
              <a:t>is</a:t>
            </a:r>
            <a:r>
              <a:rPr lang="fr-FR" i="1" dirty="0">
                <a:solidFill>
                  <a:srgbClr val="FF0000"/>
                </a:solidFill>
              </a:rPr>
              <a:t> on </a:t>
            </a:r>
            <a:r>
              <a:rPr lang="fr-FR" i="1" dirty="0" err="1">
                <a:solidFill>
                  <a:srgbClr val="FF0000"/>
                </a:solidFill>
              </a:rPr>
              <a:t>next</a:t>
            </a:r>
            <a:r>
              <a:rPr lang="fr-FR" i="1" dirty="0">
                <a:solidFill>
                  <a:srgbClr val="FF0000"/>
                </a:solidFill>
              </a:rPr>
              <a:t> slide (</a:t>
            </a:r>
            <a:r>
              <a:rPr lang="fr-FR" i="1" dirty="0" err="1">
                <a:solidFill>
                  <a:srgbClr val="FF0000"/>
                </a:solidFill>
              </a:rPr>
              <a:t>hidden</a:t>
            </a:r>
            <a:r>
              <a:rPr lang="fr-FR" i="1" dirty="0">
                <a:solidFill>
                  <a:srgbClr val="FF0000"/>
                </a:solidFill>
              </a:rPr>
              <a:t>)</a:t>
            </a:r>
          </a:p>
          <a:p>
            <a:pPr marL="0" indent="0" algn="ctr">
              <a:buNone/>
            </a:pPr>
            <a:endParaRPr lang="fr-FR" i="1" dirty="0">
              <a:solidFill>
                <a:srgbClr val="FF0000"/>
              </a:solidFill>
            </a:endParaRPr>
          </a:p>
          <a:p>
            <a:pPr marL="0" indent="0">
              <a:buNone/>
            </a:pPr>
            <a:endParaRPr lang="en-US" dirty="0"/>
          </a:p>
        </p:txBody>
      </p:sp>
    </p:spTree>
    <p:extLst>
      <p:ext uri="{BB962C8B-B14F-4D97-AF65-F5344CB8AC3E}">
        <p14:creationId xmlns:p14="http://schemas.microsoft.com/office/powerpoint/2010/main" val="1296008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3105424-6E88-8346-848E-6E50EA250AB9}"/>
              </a:ext>
            </a:extLst>
          </p:cNvPr>
          <p:cNvSpPr txBox="1">
            <a:spLocks noChangeArrowheads="1"/>
          </p:cNvSpPr>
          <p:nvPr/>
        </p:nvSpPr>
        <p:spPr>
          <a:xfrm>
            <a:off x="304800" y="76200"/>
            <a:ext cx="8534400" cy="987427"/>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eaLnBrk="1" hangingPunct="1"/>
            <a:r>
              <a:rPr lang="en-US" altLang="en-US" sz="3600" b="1" dirty="0">
                <a:solidFill>
                  <a:srgbClr val="002060"/>
                </a:solidFill>
                <a:ea typeface="ＭＳ Ｐゴシック" pitchFamily="34" charset="-128"/>
              </a:rPr>
              <a:t>Reportable Diseases Vary by Country and Region: Example in African Region (IDSR)</a:t>
            </a:r>
          </a:p>
        </p:txBody>
      </p:sp>
      <p:graphicFrame>
        <p:nvGraphicFramePr>
          <p:cNvPr id="4" name="Content Placeholder 6">
            <a:extLst>
              <a:ext uri="{FF2B5EF4-FFF2-40B4-BE49-F238E27FC236}">
                <a16:creationId xmlns:a16="http://schemas.microsoft.com/office/drawing/2014/main" id="{495B536C-593F-E247-BE36-333B188BE4FD}"/>
              </a:ext>
            </a:extLst>
          </p:cNvPr>
          <p:cNvGraphicFramePr>
            <a:graphicFrameLocks/>
          </p:cNvGraphicFramePr>
          <p:nvPr>
            <p:extLst/>
          </p:nvPr>
        </p:nvGraphicFramePr>
        <p:xfrm>
          <a:off x="228600" y="1219223"/>
          <a:ext cx="8635999" cy="4298010"/>
        </p:xfrm>
        <a:graphic>
          <a:graphicData uri="http://schemas.openxmlformats.org/drawingml/2006/table">
            <a:tbl>
              <a:tblPr/>
              <a:tblGrid>
                <a:gridCol w="2687335">
                  <a:extLst>
                    <a:ext uri="{9D8B030D-6E8A-4147-A177-3AD203B41FA5}">
                      <a16:colId xmlns:a16="http://schemas.microsoft.com/office/drawing/2014/main" val="20000"/>
                    </a:ext>
                  </a:extLst>
                </a:gridCol>
                <a:gridCol w="3052604">
                  <a:extLst>
                    <a:ext uri="{9D8B030D-6E8A-4147-A177-3AD203B41FA5}">
                      <a16:colId xmlns:a16="http://schemas.microsoft.com/office/drawing/2014/main" val="20001"/>
                    </a:ext>
                  </a:extLst>
                </a:gridCol>
                <a:gridCol w="2896060">
                  <a:extLst>
                    <a:ext uri="{9D8B030D-6E8A-4147-A177-3AD203B41FA5}">
                      <a16:colId xmlns:a16="http://schemas.microsoft.com/office/drawing/2014/main" val="20002"/>
                    </a:ext>
                  </a:extLst>
                </a:gridCol>
              </a:tblGrid>
              <a:tr h="579438">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ea typeface="ＭＳ Ｐゴシック" pitchFamily="34" charset="-128"/>
                        </a:rPr>
                        <a:t>Epidemic Prone Diseases</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ea typeface="ＭＳ Ｐゴシック" pitchFamily="34" charset="-128"/>
                        </a:rPr>
                        <a:t>Diseases targeted for eradication / elimination</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itchFamily="34" charset="0"/>
                          <a:ea typeface="ＭＳ Ｐゴシック" pitchFamily="34" charset="-128"/>
                        </a:rPr>
                        <a:t>Other diseases/conditions of public health importance</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extLst>
                  <a:ext uri="{0D108BD9-81ED-4DB2-BD59-A6C34878D82A}">
                    <a16:rowId xmlns:a16="http://schemas.microsoft.com/office/drawing/2014/main" val="10000"/>
                  </a:ext>
                </a:extLst>
              </a:tr>
              <a:tr h="1858069">
                <a:tc rowSpan="3">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Acute hemorrhagic fevers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Anthrax</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Chikungunya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Cholera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Dengue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Diarrhoea</a:t>
                      </a: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 with blood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Measles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Meningococcal meningitis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Plague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SARI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Typhoid fever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Yellow fever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Buruli</a:t>
                      </a: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 ulcer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Drancunculiasis</a:t>
                      </a:r>
                      <a:endPar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Leprosy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Lymphatic </a:t>
                      </a: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filiariasis</a:t>
                      </a:r>
                      <a:endPar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Neonatal tetanus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Noma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Onchocerciasis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Poliomyelitis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Acute viral hepatitis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Adverse events (post-</a:t>
                      </a: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vacc</a:t>
                      </a: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Diabetes mellitus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Diarrhea / dehydration &lt; 5</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HIV / AIDS (new cases)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Hypertension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Injuries (traffic accidents)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Malaria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Malnutrition &lt; 5 years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Maternal deaths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Mental health (epilepsy)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Rabies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Severe pneumonia &lt; 5 </a:t>
                      </a: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yrs</a:t>
                      </a:r>
                      <a:endPar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STI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Trachoma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Trypanosomiasis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Tuberculosis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93725">
                <a:tc vMerge="1">
                  <a:txBody>
                    <a:bodyPr/>
                    <a:lstStyle/>
                    <a:p>
                      <a:endParaRPr lang="en-US"/>
                    </a:p>
                  </a:txBody>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000000"/>
                          </a:solidFill>
                          <a:effectLst/>
                          <a:latin typeface="Arial" pitchFamily="34" charset="0"/>
                          <a:ea typeface="ＭＳ Ｐゴシック" pitchFamily="34" charset="-128"/>
                        </a:rPr>
                        <a:t>Diseases or events of international concern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vMerge="1">
                  <a:txBody>
                    <a:bodyPr/>
                    <a:lstStyle/>
                    <a:p>
                      <a:endParaRPr lang="en-US"/>
                    </a:p>
                  </a:txBody>
                  <a:tcPr/>
                </a:tc>
                <a:extLst>
                  <a:ext uri="{0D108BD9-81ED-4DB2-BD59-A6C34878D82A}">
                    <a16:rowId xmlns:a16="http://schemas.microsoft.com/office/drawing/2014/main" val="10002"/>
                  </a:ext>
                </a:extLst>
              </a:tr>
              <a:tr h="1206475">
                <a:tc vMerge="1">
                  <a:txBody>
                    <a:bodyPr/>
                    <a:lstStyle/>
                    <a:p>
                      <a:endParaRPr lang="en-US"/>
                    </a:p>
                  </a:txBody>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Human influenza, new subtype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SARS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Smallpox</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rPr>
                        <a:t>Any PH event of </a:t>
                      </a:r>
                      <a:r>
                        <a:rPr kumimoji="0" lang="en-US" altLang="en-US" sz="1400" b="0" i="0" u="none" strike="noStrike" cap="none" normalizeH="0" baseline="0" dirty="0" err="1">
                          <a:ln>
                            <a:noFill/>
                          </a:ln>
                          <a:solidFill>
                            <a:srgbClr val="000000"/>
                          </a:solidFill>
                          <a:effectLst/>
                          <a:latin typeface="Arial" pitchFamily="34" charset="0"/>
                          <a:ea typeface="ＭＳ Ｐゴシック" pitchFamily="34" charset="-128"/>
                        </a:rPr>
                        <a:t>int</a:t>
                      </a:r>
                      <a:r>
                        <a:rPr kumimoji="0" lang="ja-JP" altLang="en-US" sz="1400" b="0" i="0" u="none" strike="noStrike" cap="none" normalizeH="0" baseline="0" dirty="0">
                          <a:ln>
                            <a:noFill/>
                          </a:ln>
                          <a:solidFill>
                            <a:srgbClr val="000000"/>
                          </a:solidFill>
                          <a:effectLst/>
                          <a:latin typeface="Arial" pitchFamily="34" charset="0"/>
                          <a:ea typeface="ＭＳ Ｐゴシック" pitchFamily="34" charset="-128"/>
                        </a:rPr>
                        <a:t>’</a:t>
                      </a:r>
                      <a:r>
                        <a:rPr kumimoji="0" lang="en-US" altLang="ja-JP" sz="1400" b="0" i="0" u="none" strike="noStrike" cap="none" normalizeH="0" baseline="0" dirty="0">
                          <a:ln>
                            <a:noFill/>
                          </a:ln>
                          <a:solidFill>
                            <a:srgbClr val="000000"/>
                          </a:solidFill>
                          <a:effectLst/>
                          <a:latin typeface="Arial" pitchFamily="34" charset="0"/>
                          <a:ea typeface="ＭＳ Ｐゴシック" pitchFamily="34" charset="-128"/>
                        </a:rPr>
                        <a:t>l or national concern</a:t>
                      </a:r>
                      <a:endParaRPr kumimoji="0" lang="en-US" altLang="en-US" sz="1400" b="0" i="0" u="none" strike="noStrike" cap="none" normalizeH="0" baseline="0" dirty="0">
                        <a:ln>
                          <a:noFill/>
                        </a:ln>
                        <a:solidFill>
                          <a:srgbClr val="000000"/>
                        </a:solidFill>
                        <a:effectLst/>
                        <a:latin typeface="Arial" pitchFamily="34" charset="0"/>
                        <a:ea typeface="ＭＳ Ｐゴシック" pitchFamily="34" charset="-128"/>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228600" y="5589240"/>
            <a:ext cx="8610600" cy="861774"/>
          </a:xfrm>
          <a:prstGeom prst="rect">
            <a:avLst/>
          </a:prstGeom>
          <a:noFill/>
        </p:spPr>
        <p:txBody>
          <a:bodyPr wrap="square" rtlCol="0">
            <a:spAutoFit/>
          </a:bodyPr>
          <a:lstStyle/>
          <a:p>
            <a:r>
              <a:rPr lang="en-US" sz="1600" dirty="0">
                <a:solidFill>
                  <a:srgbClr val="002060"/>
                </a:solidFill>
              </a:rPr>
              <a:t>Example from Integrated Disease Surveillance and Response (IDSR)</a:t>
            </a:r>
            <a:r>
              <a:rPr lang="en-US" altLang="en-US" sz="1600" dirty="0">
                <a:solidFill>
                  <a:srgbClr val="002060"/>
                </a:solidFill>
                <a:ea typeface="ＭＳ Ｐゴシック" pitchFamily="34" charset="-128"/>
              </a:rPr>
              <a:t> Technical Guidelines in the African Region</a:t>
            </a:r>
          </a:p>
          <a:p>
            <a:endParaRPr lang="en-US" dirty="0"/>
          </a:p>
        </p:txBody>
      </p:sp>
    </p:spTree>
    <p:extLst>
      <p:ext uri="{BB962C8B-B14F-4D97-AF65-F5344CB8AC3E}">
        <p14:creationId xmlns:p14="http://schemas.microsoft.com/office/powerpoint/2010/main" val="930521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2670"/>
            <a:ext cx="8229600" cy="634082"/>
          </a:xfrm>
        </p:spPr>
        <p:txBody>
          <a:bodyPr/>
          <a:lstStyle/>
          <a:p>
            <a:r>
              <a:rPr lang="en-US" sz="3600" b="1" dirty="0">
                <a:solidFill>
                  <a:srgbClr val="002060"/>
                </a:solidFill>
              </a:rPr>
              <a:t>Sources of Surveillance Data</a:t>
            </a:r>
          </a:p>
        </p:txBody>
      </p:sp>
      <p:sp>
        <p:nvSpPr>
          <p:cNvPr id="8" name="Text Placeholder 7"/>
          <p:cNvSpPr>
            <a:spLocks noGrp="1"/>
          </p:cNvSpPr>
          <p:nvPr>
            <p:ph type="body" idx="1"/>
          </p:nvPr>
        </p:nvSpPr>
        <p:spPr/>
        <p:txBody>
          <a:bodyPr/>
          <a:lstStyle/>
          <a:p>
            <a:r>
              <a:rPr lang="en-US"/>
              <a:t>Non-emergency settings</a:t>
            </a:r>
            <a:endParaRPr lang="en-US" dirty="0"/>
          </a:p>
        </p:txBody>
      </p:sp>
      <p:sp>
        <p:nvSpPr>
          <p:cNvPr id="5" name="Content Placeholder 4"/>
          <p:cNvSpPr>
            <a:spLocks noGrp="1"/>
          </p:cNvSpPr>
          <p:nvPr>
            <p:ph sz="half" idx="2"/>
          </p:nvPr>
        </p:nvSpPr>
        <p:spPr/>
        <p:txBody>
          <a:bodyPr/>
          <a:lstStyle/>
          <a:p>
            <a:r>
              <a:rPr lang="en-US"/>
              <a:t>Reported diseases or syndromes</a:t>
            </a:r>
          </a:p>
          <a:p>
            <a:r>
              <a:rPr lang="en-US"/>
              <a:t>Electronic health records</a:t>
            </a:r>
          </a:p>
          <a:p>
            <a:r>
              <a:rPr lang="en-US"/>
              <a:t>Vital records (e.g., birth and death certificates)</a:t>
            </a:r>
          </a:p>
          <a:p>
            <a:r>
              <a:rPr lang="en-US"/>
              <a:t>Registries (e.g., maternal, cancer, immunization)</a:t>
            </a:r>
          </a:p>
          <a:p>
            <a:r>
              <a:rPr lang="en-US"/>
              <a:t>Surveys</a:t>
            </a:r>
          </a:p>
          <a:p>
            <a:endParaRPr lang="en-US" dirty="0"/>
          </a:p>
        </p:txBody>
      </p:sp>
      <p:sp>
        <p:nvSpPr>
          <p:cNvPr id="6" name="Text Placeholder 5"/>
          <p:cNvSpPr>
            <a:spLocks noGrp="1"/>
          </p:cNvSpPr>
          <p:nvPr>
            <p:ph type="body" sz="quarter" idx="3"/>
          </p:nvPr>
        </p:nvSpPr>
        <p:spPr/>
        <p:txBody>
          <a:bodyPr/>
          <a:lstStyle/>
          <a:p>
            <a:r>
              <a:rPr lang="en-US"/>
              <a:t>Additional sources during emergencies</a:t>
            </a:r>
            <a:endParaRPr lang="en-US" dirty="0"/>
          </a:p>
        </p:txBody>
      </p:sp>
      <p:sp>
        <p:nvSpPr>
          <p:cNvPr id="7" name="Content Placeholder 6"/>
          <p:cNvSpPr>
            <a:spLocks noGrp="1"/>
          </p:cNvSpPr>
          <p:nvPr>
            <p:ph sz="quarter" idx="4"/>
          </p:nvPr>
        </p:nvSpPr>
        <p:spPr/>
        <p:txBody>
          <a:bodyPr/>
          <a:lstStyle/>
          <a:p>
            <a:r>
              <a:rPr lang="en-US"/>
              <a:t>Local and International NGOs</a:t>
            </a:r>
          </a:p>
          <a:p>
            <a:r>
              <a:rPr lang="en-US"/>
              <a:t>Key Informants</a:t>
            </a:r>
          </a:p>
          <a:p>
            <a:r>
              <a:rPr lang="en-US"/>
              <a:t>Cluster Meetings</a:t>
            </a:r>
          </a:p>
          <a:p>
            <a:r>
              <a:rPr lang="en-US"/>
              <a:t>Rapid Needs Assessments</a:t>
            </a:r>
          </a:p>
          <a:p>
            <a:r>
              <a:rPr lang="en-US"/>
              <a:t>Outbreak Investigations</a:t>
            </a:r>
            <a:endParaRPr lang="en-US" dirty="0"/>
          </a:p>
        </p:txBody>
      </p:sp>
    </p:spTree>
    <p:extLst>
      <p:ext uri="{BB962C8B-B14F-4D97-AF65-F5344CB8AC3E}">
        <p14:creationId xmlns:p14="http://schemas.microsoft.com/office/powerpoint/2010/main" val="86766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65DCC6-B13D-EB4D-A905-EE366BA48244}"/>
              </a:ext>
            </a:extLst>
          </p:cNvPr>
          <p:cNvSpPr txBox="1">
            <a:spLocks/>
          </p:cNvSpPr>
          <p:nvPr/>
        </p:nvSpPr>
        <p:spPr>
          <a:xfrm>
            <a:off x="381000" y="1295400"/>
            <a:ext cx="8382000" cy="483235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Information about each person under investigation as part of public health surveillance or epidemiologic investigation, organized into rows and columns</a:t>
            </a:r>
          </a:p>
          <a:p>
            <a:r>
              <a:rPr lang="en-US" sz="2800" dirty="0"/>
              <a:t>Each row contains information about a single person</a:t>
            </a:r>
          </a:p>
          <a:p>
            <a:r>
              <a:rPr lang="en-US" sz="2800" dirty="0"/>
              <a:t>Each column represents a variable such as name or ID number, age, sex, date of onset of symptoms or date of diagnosis, etc.</a:t>
            </a:r>
          </a:p>
        </p:txBody>
      </p:sp>
      <p:sp>
        <p:nvSpPr>
          <p:cNvPr id="3" name="Title 2">
            <a:extLst>
              <a:ext uri="{FF2B5EF4-FFF2-40B4-BE49-F238E27FC236}">
                <a16:creationId xmlns:a16="http://schemas.microsoft.com/office/drawing/2014/main" id="{93A1D726-0020-7945-BC0C-A9074948B10F}"/>
              </a:ext>
            </a:extLst>
          </p:cNvPr>
          <p:cNvSpPr txBox="1">
            <a:spLocks/>
          </p:cNvSpPr>
          <p:nvPr/>
        </p:nvSpPr>
        <p:spPr>
          <a:xfrm>
            <a:off x="381000" y="620688"/>
            <a:ext cx="8382000" cy="630560"/>
          </a:xfrm>
          <a:prstGeom prst="rect">
            <a:avLst/>
          </a:prstGeom>
        </p:spPr>
        <p:txBody>
          <a:bodyPr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What is a Line List?</a:t>
            </a:r>
          </a:p>
        </p:txBody>
      </p:sp>
    </p:spTree>
    <p:extLst>
      <p:ext uri="{BB962C8B-B14F-4D97-AF65-F5344CB8AC3E}">
        <p14:creationId xmlns:p14="http://schemas.microsoft.com/office/powerpoint/2010/main" val="174314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4C92556-D72F-7C4A-9CCE-B229CA9CD620}"/>
              </a:ext>
            </a:extLst>
          </p:cNvPr>
          <p:cNvSpPr txBox="1">
            <a:spLocks noChangeArrowheads="1"/>
          </p:cNvSpPr>
          <p:nvPr/>
        </p:nvSpPr>
        <p:spPr>
          <a:xfrm>
            <a:off x="381000" y="278160"/>
            <a:ext cx="8382000" cy="990600"/>
          </a:xfrm>
          <a:prstGeom prst="rect">
            <a:avLst/>
          </a:prstGeom>
        </p:spPr>
        <p:txBody>
          <a:bodyPr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ea typeface="ＭＳ Ｐゴシック" pitchFamily="34" charset="-128"/>
              </a:rPr>
              <a:t>A Line List Organizes Your Data</a:t>
            </a:r>
          </a:p>
        </p:txBody>
      </p:sp>
      <p:graphicFrame>
        <p:nvGraphicFramePr>
          <p:cNvPr id="3" name="Group 104">
            <a:extLst>
              <a:ext uri="{FF2B5EF4-FFF2-40B4-BE49-F238E27FC236}">
                <a16:creationId xmlns:a16="http://schemas.microsoft.com/office/drawing/2014/main" id="{13568DFA-4EA0-2846-BAEE-ADFCD9EF4B47}"/>
              </a:ext>
            </a:extLst>
          </p:cNvPr>
          <p:cNvGraphicFramePr>
            <a:graphicFrameLocks/>
          </p:cNvGraphicFramePr>
          <p:nvPr>
            <p:extLst>
              <p:ext uri="{D42A27DB-BD31-4B8C-83A1-F6EECF244321}">
                <p14:modId xmlns:p14="http://schemas.microsoft.com/office/powerpoint/2010/main" val="3393724479"/>
              </p:ext>
            </p:extLst>
          </p:nvPr>
        </p:nvGraphicFramePr>
        <p:xfrm>
          <a:off x="457200" y="1447800"/>
          <a:ext cx="8367712" cy="4558660"/>
        </p:xfrm>
        <a:graphic>
          <a:graphicData uri="http://schemas.openxmlformats.org/drawingml/2006/table">
            <a:tbl>
              <a:tblPr/>
              <a:tblGrid>
                <a:gridCol w="831850">
                  <a:extLst>
                    <a:ext uri="{9D8B030D-6E8A-4147-A177-3AD203B41FA5}">
                      <a16:colId xmlns:a16="http://schemas.microsoft.com/office/drawing/2014/main" val="20000"/>
                    </a:ext>
                  </a:extLst>
                </a:gridCol>
                <a:gridCol w="1201737">
                  <a:extLst>
                    <a:ext uri="{9D8B030D-6E8A-4147-A177-3AD203B41FA5}">
                      <a16:colId xmlns:a16="http://schemas.microsoft.com/office/drawing/2014/main" val="20001"/>
                    </a:ext>
                  </a:extLst>
                </a:gridCol>
                <a:gridCol w="1179513">
                  <a:extLst>
                    <a:ext uri="{9D8B030D-6E8A-4147-A177-3AD203B41FA5}">
                      <a16:colId xmlns:a16="http://schemas.microsoft.com/office/drawing/2014/main" val="20002"/>
                    </a:ext>
                  </a:extLst>
                </a:gridCol>
                <a:gridCol w="1165225">
                  <a:extLst>
                    <a:ext uri="{9D8B030D-6E8A-4147-A177-3AD203B41FA5}">
                      <a16:colId xmlns:a16="http://schemas.microsoft.com/office/drawing/2014/main" val="20003"/>
                    </a:ext>
                  </a:extLst>
                </a:gridCol>
                <a:gridCol w="936625">
                  <a:extLst>
                    <a:ext uri="{9D8B030D-6E8A-4147-A177-3AD203B41FA5}">
                      <a16:colId xmlns:a16="http://schemas.microsoft.com/office/drawing/2014/main" val="20004"/>
                    </a:ext>
                  </a:extLst>
                </a:gridCol>
                <a:gridCol w="1177925">
                  <a:extLst>
                    <a:ext uri="{9D8B030D-6E8A-4147-A177-3AD203B41FA5}">
                      <a16:colId xmlns:a16="http://schemas.microsoft.com/office/drawing/2014/main" val="20005"/>
                    </a:ext>
                  </a:extLst>
                </a:gridCol>
                <a:gridCol w="779462">
                  <a:extLst>
                    <a:ext uri="{9D8B030D-6E8A-4147-A177-3AD203B41FA5}">
                      <a16:colId xmlns:a16="http://schemas.microsoft.com/office/drawing/2014/main" val="20006"/>
                    </a:ext>
                  </a:extLst>
                </a:gridCol>
                <a:gridCol w="1095375">
                  <a:extLst>
                    <a:ext uri="{9D8B030D-6E8A-4147-A177-3AD203B41FA5}">
                      <a16:colId xmlns:a16="http://schemas.microsoft.com/office/drawing/2014/main" val="20007"/>
                    </a:ext>
                  </a:extLst>
                </a:gridCol>
              </a:tblGrid>
              <a:tr h="489022">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endParaRPr kumimoji="0" lang="en-US" sz="1800" b="0" i="0" u="none" strike="noStrike" cap="none" normalizeH="0" baseline="0" dirty="0">
                        <a:ln>
                          <a:noFill/>
                        </a:ln>
                        <a:solidFill>
                          <a:schemeClr val="tx1"/>
                        </a:solidFill>
                        <a:effectLst/>
                        <a:latin typeface="+mn-lt"/>
                        <a:cs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endParaRPr kumimoji="0" lang="en-US" sz="1800" b="0" i="0" u="none" strike="noStrike" cap="none" normalizeH="0" baseline="0">
                        <a:ln>
                          <a:noFill/>
                        </a:ln>
                        <a:solidFill>
                          <a:schemeClr val="tx1"/>
                        </a:solidFill>
                        <a:effectLst/>
                        <a:latin typeface="+mn-lt"/>
                        <a:cs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Signs/Symptoms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Labs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Demographics</a:t>
                      </a:r>
                    </a:p>
                  </a:txBody>
                  <a:tcPr marT="45727" marB="45727"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895482">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Case no.</a:t>
                      </a:r>
                    </a:p>
                  </a:txBody>
                  <a:tcPr marT="45727" marB="45727" anchor="b"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Date of Symptom</a:t>
                      </a:r>
                    </a:p>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Onset</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Diarrhea</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Vomiting</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Fever &gt;37</a:t>
                      </a:r>
                      <a:r>
                        <a:rPr kumimoji="0" lang="en-US" sz="1800" b="1" i="0" u="none" strike="noStrike" cap="none" normalizeH="0" baseline="30000" dirty="0">
                          <a:ln>
                            <a:noFill/>
                          </a:ln>
                          <a:solidFill>
                            <a:schemeClr val="tx1"/>
                          </a:solidFill>
                          <a:effectLst/>
                          <a:latin typeface="+mn-lt"/>
                          <a:cs typeface="Times New Roman" pitchFamily="18" charset="0"/>
                        </a:rPr>
                        <a:t>o</a:t>
                      </a:r>
                      <a:r>
                        <a:rPr kumimoji="0" lang="en-US" sz="1800" b="1" i="0" u="none" strike="noStrike" cap="none" normalizeH="0" baseline="0" dirty="0">
                          <a:ln>
                            <a:noFill/>
                          </a:ln>
                          <a:solidFill>
                            <a:schemeClr val="tx1"/>
                          </a:solidFill>
                          <a:effectLst/>
                          <a:latin typeface="+mn-lt"/>
                          <a:cs typeface="Times New Roman" pitchFamily="18" charset="0"/>
                        </a:rPr>
                        <a:t>C</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Positive stool culture</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Age</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1" i="0" u="none" strike="noStrike" cap="none" normalizeH="0" baseline="0" dirty="0">
                          <a:ln>
                            <a:noFill/>
                          </a:ln>
                          <a:solidFill>
                            <a:schemeClr val="tx1"/>
                          </a:solidFill>
                          <a:effectLst/>
                          <a:latin typeface="+mn-lt"/>
                          <a:cs typeface="Times New Roman" pitchFamily="18" charset="0"/>
                        </a:rPr>
                        <a:t>Gender</a:t>
                      </a:r>
                    </a:p>
                  </a:txBody>
                  <a:tcPr marT="45727" marB="45727"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9205">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22/07/14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Not done</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19</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980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25/07/14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17</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980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3</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22/07/14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23</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F</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980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4</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27/07/14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Pending</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18</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980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5</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23/07/14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21</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579205">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6</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21/07/14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a:ln>
                            <a:noFill/>
                          </a:ln>
                          <a:solidFill>
                            <a:schemeClr val="tx1"/>
                          </a:solidFill>
                          <a:effectLst/>
                          <a:latin typeface="+mn-lt"/>
                          <a:cs typeface="Times New Roman" pitchFamily="18" charset="0"/>
                        </a:rPr>
                        <a: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800" b="0" i="0" u="none" strike="noStrike" cap="none" normalizeH="0" baseline="0" dirty="0">
                          <a:ln>
                            <a:noFill/>
                          </a:ln>
                          <a:solidFill>
                            <a:schemeClr val="tx1"/>
                          </a:solidFill>
                          <a:effectLst/>
                          <a:latin typeface="+mn-lt"/>
                          <a:cs typeface="Times New Roman" pitchFamily="18" charset="0"/>
                        </a:rPr>
                        <a:t>Not submitted</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18</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2000" b="0" i="0" u="none" strike="noStrike" cap="none" normalizeH="0" baseline="0" dirty="0">
                          <a:ln>
                            <a:noFill/>
                          </a:ln>
                          <a:solidFill>
                            <a:schemeClr val="tx1"/>
                          </a:solidFill>
                          <a:effectLst/>
                          <a:latin typeface="+mn-lt"/>
                          <a:cs typeface="Times New Roman" pitchFamily="18" charset="0"/>
                        </a:rPr>
                        <a:t>F</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741199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9144000" cy="706437"/>
          </a:xfrm>
        </p:spPr>
        <p:txBody>
          <a:bodyPr/>
          <a:lstStyle/>
          <a:p>
            <a:pPr>
              <a:defRPr/>
            </a:pPr>
            <a:r>
              <a:rPr lang="fr-FR" sz="3600" b="1" dirty="0" err="1">
                <a:solidFill>
                  <a:srgbClr val="002060"/>
                </a:solidFill>
              </a:rPr>
              <a:t>Outline</a:t>
            </a:r>
            <a:endParaRPr lang="en-GB" sz="3600" b="1" dirty="0">
              <a:solidFill>
                <a:srgbClr val="002060"/>
              </a:solidFill>
            </a:endParaRPr>
          </a:p>
        </p:txBody>
      </p:sp>
      <p:sp>
        <p:nvSpPr>
          <p:cNvPr id="9219" name="Content Placeholder 2"/>
          <p:cNvSpPr>
            <a:spLocks noGrp="1"/>
          </p:cNvSpPr>
          <p:nvPr>
            <p:ph idx="4294967295"/>
          </p:nvPr>
        </p:nvSpPr>
        <p:spPr>
          <a:xfrm>
            <a:off x="323528" y="1484784"/>
            <a:ext cx="8496746" cy="4608512"/>
          </a:xfrm>
        </p:spPr>
        <p:txBody>
          <a:bodyPr/>
          <a:lstStyle/>
          <a:p>
            <a:pPr marL="514350" indent="-514350">
              <a:spcBef>
                <a:spcPct val="0"/>
              </a:spcBef>
              <a:spcAft>
                <a:spcPts val="1200"/>
              </a:spcAft>
              <a:buFont typeface="+mj-lt"/>
              <a:buAutoNum type="arabicPeriod"/>
            </a:pPr>
            <a:r>
              <a:rPr lang="en-US" sz="2800" dirty="0"/>
              <a:t>What is Public Health Surveillance?</a:t>
            </a:r>
          </a:p>
          <a:p>
            <a:pPr marL="514350" indent="-514350">
              <a:spcBef>
                <a:spcPct val="0"/>
              </a:spcBef>
              <a:spcAft>
                <a:spcPts val="1200"/>
              </a:spcAft>
              <a:buFont typeface="+mj-lt"/>
              <a:buAutoNum type="arabicPeriod"/>
            </a:pPr>
            <a:r>
              <a:rPr lang="en-US" sz="2800" dirty="0"/>
              <a:t>Variations and Characteristics</a:t>
            </a:r>
          </a:p>
          <a:p>
            <a:pPr marL="514350" indent="-514350">
              <a:spcBef>
                <a:spcPct val="0"/>
              </a:spcBef>
              <a:spcAft>
                <a:spcPts val="1200"/>
              </a:spcAft>
              <a:buFont typeface="+mj-lt"/>
              <a:buAutoNum type="arabicPeriod"/>
            </a:pPr>
            <a:r>
              <a:rPr lang="en-US" sz="2800" dirty="0"/>
              <a:t>Process and Information Flow</a:t>
            </a:r>
          </a:p>
          <a:p>
            <a:pPr marL="514350" indent="-514350">
              <a:spcBef>
                <a:spcPct val="0"/>
              </a:spcBef>
              <a:spcAft>
                <a:spcPts val="1200"/>
              </a:spcAft>
              <a:buFont typeface="+mj-lt"/>
              <a:buAutoNum type="arabicPeriod"/>
            </a:pPr>
            <a:r>
              <a:rPr lang="en-US" sz="2800" dirty="0"/>
              <a:t>Data Collection for Surveillance</a:t>
            </a:r>
          </a:p>
          <a:p>
            <a:pPr marL="514350" indent="-514350">
              <a:spcBef>
                <a:spcPct val="0"/>
              </a:spcBef>
              <a:spcAft>
                <a:spcPts val="1200"/>
              </a:spcAft>
              <a:buFont typeface="+mj-lt"/>
              <a:buAutoNum type="arabicPeriod"/>
            </a:pPr>
            <a:r>
              <a:rPr lang="en-US" sz="2800" dirty="0"/>
              <a:t>Case Definitions</a:t>
            </a:r>
          </a:p>
          <a:p>
            <a:pPr marL="514350" indent="-514350">
              <a:spcBef>
                <a:spcPct val="0"/>
              </a:spcBef>
              <a:spcAft>
                <a:spcPts val="1200"/>
              </a:spcAft>
              <a:buFont typeface="+mj-lt"/>
              <a:buAutoNum type="arabicPeriod"/>
            </a:pPr>
            <a:r>
              <a:rPr lang="en-US" sz="2800" dirty="0"/>
              <a:t>Surveillance Activities for Outbreak Prevention and Control</a:t>
            </a:r>
          </a:p>
        </p:txBody>
      </p:sp>
    </p:spTree>
    <p:extLst>
      <p:ext uri="{BB962C8B-B14F-4D97-AF65-F5344CB8AC3E}">
        <p14:creationId xmlns:p14="http://schemas.microsoft.com/office/powerpoint/2010/main" val="621701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06B28E0-F146-6448-9586-A40157F30E88}"/>
              </a:ext>
            </a:extLst>
          </p:cNvPr>
          <p:cNvSpPr txBox="1">
            <a:spLocks/>
          </p:cNvSpPr>
          <p:nvPr/>
        </p:nvSpPr>
        <p:spPr>
          <a:xfrm>
            <a:off x="384048" y="281208"/>
            <a:ext cx="8385048" cy="987552"/>
          </a:xfrm>
          <a:prstGeom prst="rect">
            <a:avLst/>
          </a:prstGeom>
        </p:spPr>
        <p:txBody>
          <a:bodyPr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ea typeface="ＭＳ Ｐゴシック" pitchFamily="34" charset="-128"/>
              </a:rPr>
              <a:t>What is “Zero Reporting”?</a:t>
            </a:r>
          </a:p>
        </p:txBody>
      </p:sp>
      <p:sp>
        <p:nvSpPr>
          <p:cNvPr id="5" name="Content Placeholder 2">
            <a:extLst>
              <a:ext uri="{FF2B5EF4-FFF2-40B4-BE49-F238E27FC236}">
                <a16:creationId xmlns:a16="http://schemas.microsoft.com/office/drawing/2014/main" id="{7075F70E-6032-9B45-995F-C3445D93F5BE}"/>
              </a:ext>
            </a:extLst>
          </p:cNvPr>
          <p:cNvSpPr txBox="1">
            <a:spLocks/>
          </p:cNvSpPr>
          <p:nvPr/>
        </p:nvSpPr>
        <p:spPr>
          <a:xfrm>
            <a:off x="457200" y="1262063"/>
            <a:ext cx="8229600" cy="4986337"/>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sz="2800" u="sng" dirty="0">
                <a:solidFill>
                  <a:srgbClr val="006600"/>
                </a:solidFill>
              </a:rPr>
              <a:t>Definition</a:t>
            </a:r>
            <a:r>
              <a:rPr lang="en-US" sz="2800" dirty="0">
                <a:solidFill>
                  <a:srgbClr val="006600"/>
                </a:solidFill>
              </a:rPr>
              <a:t> </a:t>
            </a:r>
          </a:p>
          <a:p>
            <a:pPr marL="0" indent="0">
              <a:buFont typeface="Arial" charset="0"/>
              <a:buNone/>
            </a:pPr>
            <a:r>
              <a:rPr lang="en-US" altLang="en-US" sz="2800" i="1" dirty="0">
                <a:ea typeface="ＭＳ Ｐゴシック" pitchFamily="34" charset="-128"/>
              </a:rPr>
              <a:t>Report of zero cases at the specified frequency, e.g., weekly or monthly</a:t>
            </a:r>
          </a:p>
          <a:p>
            <a:pPr marL="0" indent="0">
              <a:spcBef>
                <a:spcPts val="0"/>
              </a:spcBef>
              <a:buFont typeface="Arial" charset="0"/>
              <a:buNone/>
            </a:pPr>
            <a:endParaRPr lang="en-US" altLang="en-US" sz="2000" i="1" dirty="0">
              <a:ea typeface="ＭＳ Ｐゴシック" pitchFamily="34" charset="-128"/>
            </a:endParaRPr>
          </a:p>
          <a:p>
            <a:pPr>
              <a:spcBef>
                <a:spcPts val="0"/>
              </a:spcBef>
            </a:pPr>
            <a:r>
              <a:rPr lang="en-US" altLang="en-US" sz="2800" dirty="0">
                <a:ea typeface="ＭＳ Ｐゴシック" pitchFamily="34" charset="-128"/>
              </a:rPr>
              <a:t>Distinguishes between no report (report not submitted or data lost) and no cases seen</a:t>
            </a:r>
          </a:p>
          <a:p>
            <a:r>
              <a:rPr lang="en-US" altLang="en-US" sz="2800" dirty="0">
                <a:ea typeface="ＭＳ Ｐゴシック" pitchFamily="34" charset="-128"/>
              </a:rPr>
              <a:t>Key feature of surveillance systems for acute flaccid paralysis (for polio), Ebola, neonatal tetanus, others</a:t>
            </a:r>
          </a:p>
        </p:txBody>
      </p:sp>
    </p:spTree>
    <p:extLst>
      <p:ext uri="{BB962C8B-B14F-4D97-AF65-F5344CB8AC3E}">
        <p14:creationId xmlns:p14="http://schemas.microsoft.com/office/powerpoint/2010/main" val="363874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4" end="4"/>
                                            </p:txEl>
                                          </p:spTgt>
                                        </p:tgtEl>
                                        <p:attrNameLst>
                                          <p:attrName>style.visibility</p:attrName>
                                        </p:attrNameLst>
                                      </p:cBhvr>
                                      <p:to>
                                        <p:strVal val="visible"/>
                                      </p:to>
                                    </p:set>
                                    <p:animEffect transition="in" filter="fade">
                                      <p:cBhvr>
                                        <p:cTn id="1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31</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713149" y="620688"/>
            <a:ext cx="5808436" cy="646331"/>
          </a:xfrm>
          <a:prstGeom prst="rect">
            <a:avLst/>
          </a:prstGeom>
        </p:spPr>
        <p:txBody>
          <a:bodyPr wrap="square">
            <a:spAutoFit/>
          </a:bodyPr>
          <a:lstStyle/>
          <a:p>
            <a:pPr lvl="0" algn="ctr"/>
            <a:r>
              <a:rPr lang="en-US" sz="3600" b="1" dirty="0">
                <a:solidFill>
                  <a:srgbClr val="002060"/>
                </a:solidFill>
                <a:effectLst/>
                <a:latin typeface="Arial" panose="020B0604020202020204" pitchFamily="34" charset="0"/>
                <a:cs typeface="Arial" panose="020B0604020202020204" pitchFamily="34" charset="0"/>
              </a:rPr>
              <a:t>5. Case Definitions</a:t>
            </a:r>
          </a:p>
        </p:txBody>
      </p:sp>
      <p:pic>
        <p:nvPicPr>
          <p:cNvPr id="9" name="Picture 8"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473" y="2134069"/>
            <a:ext cx="2971054" cy="2589862"/>
          </a:xfrm>
          <a:prstGeom prst="rect">
            <a:avLst/>
          </a:prstGeom>
        </p:spPr>
      </p:pic>
    </p:spTree>
    <p:extLst>
      <p:ext uri="{BB962C8B-B14F-4D97-AF65-F5344CB8AC3E}">
        <p14:creationId xmlns:p14="http://schemas.microsoft.com/office/powerpoint/2010/main" val="1102897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4ACEA79-A154-2547-A41F-0AA2A02D98C4}"/>
              </a:ext>
            </a:extLst>
          </p:cNvPr>
          <p:cNvSpPr txBox="1">
            <a:spLocks noChangeArrowheads="1"/>
          </p:cNvSpPr>
          <p:nvPr/>
        </p:nvSpPr>
        <p:spPr>
          <a:xfrm>
            <a:off x="381000" y="566192"/>
            <a:ext cx="8382000"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ea typeface="ＭＳ Ｐゴシック" pitchFamily="34" charset="-128"/>
              </a:rPr>
              <a:t>What is a Case Definition?</a:t>
            </a:r>
          </a:p>
        </p:txBody>
      </p:sp>
      <p:sp>
        <p:nvSpPr>
          <p:cNvPr id="4" name="Rectangle 3"/>
          <p:cNvSpPr/>
          <p:nvPr/>
        </p:nvSpPr>
        <p:spPr>
          <a:xfrm>
            <a:off x="1187624" y="1704000"/>
            <a:ext cx="6624736" cy="2936188"/>
          </a:xfrm>
          <a:prstGeom prst="rect">
            <a:avLst/>
          </a:prstGeom>
        </p:spPr>
        <p:txBody>
          <a:bodyPr wrap="square">
            <a:spAutoFit/>
          </a:bodyPr>
          <a:lstStyle/>
          <a:p>
            <a:pPr>
              <a:lnSpc>
                <a:spcPct val="110000"/>
              </a:lnSpc>
              <a:buClr>
                <a:srgbClr val="008080"/>
              </a:buClr>
            </a:pPr>
            <a:r>
              <a:rPr lang="en-US" sz="2400" b="1" dirty="0">
                <a:solidFill>
                  <a:srgbClr val="0070C0"/>
                </a:solidFill>
                <a:latin typeface="Arial" panose="020B0604020202020204" pitchFamily="34" charset="0"/>
                <a:cs typeface="Arial" panose="020B0604020202020204" pitchFamily="34" charset="0"/>
              </a:rPr>
              <a:t>HOW?</a:t>
            </a:r>
          </a:p>
          <a:p>
            <a:pPr>
              <a:lnSpc>
                <a:spcPct val="110000"/>
              </a:lnSpc>
              <a:buClr>
                <a:srgbClr val="008080"/>
              </a:buClr>
            </a:pPr>
            <a:r>
              <a:rPr lang="en-US" sz="2400" dirty="0">
                <a:latin typeface="Arial" panose="020B0604020202020204" pitchFamily="34" charset="0"/>
                <a:cs typeface="Arial" panose="020B0604020202020204" pitchFamily="34" charset="0"/>
              </a:rPr>
              <a:t>Uniformly applied</a:t>
            </a:r>
          </a:p>
          <a:p>
            <a:pPr>
              <a:lnSpc>
                <a:spcPct val="110000"/>
              </a:lnSpc>
              <a:buClr>
                <a:srgbClr val="008080"/>
              </a:buClr>
            </a:pPr>
            <a:r>
              <a:rPr lang="en-US" sz="2400" b="1" dirty="0">
                <a:solidFill>
                  <a:srgbClr val="0070C0"/>
                </a:solidFill>
                <a:latin typeface="Arial" panose="020B0604020202020204" pitchFamily="34" charset="0"/>
                <a:cs typeface="Arial" panose="020B0604020202020204" pitchFamily="34" charset="0"/>
              </a:rPr>
              <a:t>WHAT? </a:t>
            </a:r>
          </a:p>
          <a:p>
            <a:pPr>
              <a:lnSpc>
                <a:spcPct val="110000"/>
              </a:lnSpc>
              <a:buClr>
                <a:srgbClr val="008080"/>
              </a:buClr>
            </a:pPr>
            <a:r>
              <a:rPr lang="en-US" sz="2400" dirty="0">
                <a:latin typeface="Arial" panose="020B0604020202020204" pitchFamily="34" charset="0"/>
                <a:cs typeface="Arial" panose="020B0604020202020204" pitchFamily="34" charset="0"/>
              </a:rPr>
              <a:t>Set of criteria</a:t>
            </a:r>
          </a:p>
          <a:p>
            <a:pPr>
              <a:lnSpc>
                <a:spcPct val="110000"/>
              </a:lnSpc>
              <a:buClr>
                <a:srgbClr val="008080"/>
              </a:buClr>
            </a:pPr>
            <a:r>
              <a:rPr lang="en-US" sz="2400" b="1" dirty="0">
                <a:solidFill>
                  <a:srgbClr val="0070C0"/>
                </a:solidFill>
                <a:latin typeface="Arial" panose="020B0604020202020204" pitchFamily="34" charset="0"/>
                <a:cs typeface="Arial" panose="020B0604020202020204" pitchFamily="34" charset="0"/>
              </a:rPr>
              <a:t>WHY?</a:t>
            </a:r>
          </a:p>
          <a:p>
            <a:pPr>
              <a:lnSpc>
                <a:spcPct val="110000"/>
              </a:lnSpc>
              <a:buClr>
                <a:srgbClr val="008080"/>
              </a:buClr>
            </a:pPr>
            <a:r>
              <a:rPr lang="en-US" sz="2400" dirty="0">
                <a:latin typeface="Arial" panose="020B0604020202020204" pitchFamily="34" charset="0"/>
                <a:cs typeface="Arial" panose="020B0604020202020204" pitchFamily="34" charset="0"/>
              </a:rPr>
              <a:t>To classify a person as having a particular disease, injury, or other health-related condition</a:t>
            </a:r>
          </a:p>
        </p:txBody>
      </p:sp>
    </p:spTree>
    <p:extLst>
      <p:ext uri="{BB962C8B-B14F-4D97-AF65-F5344CB8AC3E}">
        <p14:creationId xmlns:p14="http://schemas.microsoft.com/office/powerpoint/2010/main" val="1200171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FA3FE79-8FB0-C44A-9B45-837E55F84AEE}"/>
              </a:ext>
            </a:extLst>
          </p:cNvPr>
          <p:cNvSpPr>
            <a:spLocks noChangeArrowheads="1"/>
          </p:cNvSpPr>
          <p:nvPr/>
        </p:nvSpPr>
        <p:spPr bwMode="auto">
          <a:xfrm>
            <a:off x="2056875" y="4161177"/>
            <a:ext cx="5030250" cy="830997"/>
          </a:xfrm>
          <a:prstGeom prst="rect">
            <a:avLst/>
          </a:prstGeom>
          <a:solidFill>
            <a:schemeClr val="bg1"/>
          </a:solid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Suspect or Possible</a:t>
            </a:r>
          </a:p>
          <a:p>
            <a:pPr algn="ctr" eaLnBrk="1" hangingPunct="1">
              <a:spcBef>
                <a:spcPct val="0"/>
              </a:spcBef>
              <a:buClrTx/>
              <a:buFontTx/>
              <a:buNone/>
            </a:pPr>
            <a:r>
              <a:rPr lang="en-US" altLang="en-US" sz="2000" dirty="0">
                <a:latin typeface="Tahoma" pitchFamily="34" charset="0"/>
                <a:cs typeface="Tahoma" pitchFamily="34" charset="0"/>
              </a:rPr>
              <a:t>Compatible symptoms</a:t>
            </a:r>
          </a:p>
        </p:txBody>
      </p:sp>
      <p:sp>
        <p:nvSpPr>
          <p:cNvPr id="3" name="Rectangle 3">
            <a:extLst>
              <a:ext uri="{FF2B5EF4-FFF2-40B4-BE49-F238E27FC236}">
                <a16:creationId xmlns:a16="http://schemas.microsoft.com/office/drawing/2014/main" id="{7D089142-20BD-364D-9B9C-C133C462C3CE}"/>
              </a:ext>
            </a:extLst>
          </p:cNvPr>
          <p:cNvSpPr>
            <a:spLocks noChangeArrowheads="1"/>
          </p:cNvSpPr>
          <p:nvPr/>
        </p:nvSpPr>
        <p:spPr bwMode="auto">
          <a:xfrm>
            <a:off x="2464408" y="2904652"/>
            <a:ext cx="4215184"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Probable</a:t>
            </a:r>
          </a:p>
          <a:p>
            <a:pPr algn="ctr" eaLnBrk="1" hangingPunct="1">
              <a:spcBef>
                <a:spcPct val="0"/>
              </a:spcBef>
              <a:buClrTx/>
              <a:buFontTx/>
              <a:buNone/>
            </a:pPr>
            <a:r>
              <a:rPr lang="en-US" altLang="en-US" sz="2000" dirty="0">
                <a:latin typeface="Tahoma" pitchFamily="34" charset="0"/>
                <a:cs typeface="Tahoma" pitchFamily="34" charset="0"/>
              </a:rPr>
              <a:t>Epidemiologically linked,</a:t>
            </a:r>
          </a:p>
          <a:p>
            <a:pPr algn="ctr" eaLnBrk="1" hangingPunct="1">
              <a:spcBef>
                <a:spcPct val="0"/>
              </a:spcBef>
              <a:buClrTx/>
              <a:buFontTx/>
              <a:buNone/>
            </a:pPr>
            <a:r>
              <a:rPr lang="en-US" altLang="en-US" sz="2000" dirty="0">
                <a:latin typeface="Tahoma" pitchFamily="34" charset="0"/>
                <a:cs typeface="Tahoma" pitchFamily="34" charset="0"/>
              </a:rPr>
              <a:t>Compatible symptoms</a:t>
            </a:r>
          </a:p>
        </p:txBody>
      </p:sp>
      <p:sp>
        <p:nvSpPr>
          <p:cNvPr id="4" name="Rectangle 4">
            <a:extLst>
              <a:ext uri="{FF2B5EF4-FFF2-40B4-BE49-F238E27FC236}">
                <a16:creationId xmlns:a16="http://schemas.microsoft.com/office/drawing/2014/main" id="{62D0335E-8658-544E-AC60-D6A5A62624AD}"/>
              </a:ext>
            </a:extLst>
          </p:cNvPr>
          <p:cNvSpPr>
            <a:spLocks noChangeArrowheads="1"/>
          </p:cNvSpPr>
          <p:nvPr/>
        </p:nvSpPr>
        <p:spPr bwMode="auto">
          <a:xfrm>
            <a:off x="3196850" y="1650800"/>
            <a:ext cx="2750299"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Confirmed</a:t>
            </a:r>
          </a:p>
          <a:p>
            <a:pPr algn="ctr" eaLnBrk="1" hangingPunct="1">
              <a:spcBef>
                <a:spcPct val="0"/>
              </a:spcBef>
              <a:buClrTx/>
              <a:buFontTx/>
              <a:buNone/>
            </a:pPr>
            <a:r>
              <a:rPr lang="en-US" altLang="en-US" sz="2000" dirty="0">
                <a:latin typeface="Tahoma" pitchFamily="34" charset="0"/>
                <a:cs typeface="Tahoma" pitchFamily="34" charset="0"/>
              </a:rPr>
              <a:t>Laboratory confirmed, Compatible symptoms</a:t>
            </a:r>
          </a:p>
        </p:txBody>
      </p:sp>
      <p:sp>
        <p:nvSpPr>
          <p:cNvPr id="5" name="Rectangle 5">
            <a:extLst>
              <a:ext uri="{FF2B5EF4-FFF2-40B4-BE49-F238E27FC236}">
                <a16:creationId xmlns:a16="http://schemas.microsoft.com/office/drawing/2014/main" id="{52B46474-6B46-FE43-B112-94997D19DE21}"/>
              </a:ext>
            </a:extLst>
          </p:cNvPr>
          <p:cNvSpPr txBox="1">
            <a:spLocks noChangeArrowheads="1"/>
          </p:cNvSpPr>
          <p:nvPr/>
        </p:nvSpPr>
        <p:spPr>
          <a:xfrm>
            <a:off x="381000" y="566192"/>
            <a:ext cx="8382000"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3-Tiered Case Definitions</a:t>
            </a:r>
          </a:p>
        </p:txBody>
      </p:sp>
      <p:sp>
        <p:nvSpPr>
          <p:cNvPr id="6" name="Line 6">
            <a:extLst>
              <a:ext uri="{FF2B5EF4-FFF2-40B4-BE49-F238E27FC236}">
                <a16:creationId xmlns:a16="http://schemas.microsoft.com/office/drawing/2014/main" id="{06581E85-7326-594C-B3FA-4C2E48E9BF11}"/>
              </a:ext>
            </a:extLst>
          </p:cNvPr>
          <p:cNvSpPr>
            <a:spLocks noChangeShapeType="1"/>
          </p:cNvSpPr>
          <p:nvPr/>
        </p:nvSpPr>
        <p:spPr bwMode="auto">
          <a:xfrm flipV="1">
            <a:off x="975624" y="1835225"/>
            <a:ext cx="2075305" cy="2919412"/>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7" name="Line 7">
            <a:extLst>
              <a:ext uri="{FF2B5EF4-FFF2-40B4-BE49-F238E27FC236}">
                <a16:creationId xmlns:a16="http://schemas.microsoft.com/office/drawing/2014/main" id="{CA038C46-EE51-9F4D-BC0B-58CDAFCC8658}"/>
              </a:ext>
            </a:extLst>
          </p:cNvPr>
          <p:cNvSpPr>
            <a:spLocks noChangeShapeType="1"/>
          </p:cNvSpPr>
          <p:nvPr/>
        </p:nvSpPr>
        <p:spPr bwMode="auto">
          <a:xfrm>
            <a:off x="6162627" y="1793793"/>
            <a:ext cx="2162502" cy="2994624"/>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8">
            <a:extLst>
              <a:ext uri="{FF2B5EF4-FFF2-40B4-BE49-F238E27FC236}">
                <a16:creationId xmlns:a16="http://schemas.microsoft.com/office/drawing/2014/main" id="{18CE1527-6B6D-DB42-B55D-E30FB93B4733}"/>
              </a:ext>
            </a:extLst>
          </p:cNvPr>
          <p:cNvSpPr>
            <a:spLocks noChangeArrowheads="1"/>
          </p:cNvSpPr>
          <p:nvPr/>
        </p:nvSpPr>
        <p:spPr bwMode="auto">
          <a:xfrm rot="-8640000">
            <a:off x="1338927" y="1657426"/>
            <a:ext cx="4318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dirty="0">
                <a:latin typeface="Tahoma" pitchFamily="34" charset="0"/>
                <a:cs typeface="Tahoma" pitchFamily="34" charset="0"/>
              </a:rPr>
              <a:t>More certain</a:t>
            </a:r>
          </a:p>
        </p:txBody>
      </p:sp>
      <p:sp>
        <p:nvSpPr>
          <p:cNvPr id="9" name="Rectangle 9">
            <a:extLst>
              <a:ext uri="{FF2B5EF4-FFF2-40B4-BE49-F238E27FC236}">
                <a16:creationId xmlns:a16="http://schemas.microsoft.com/office/drawing/2014/main" id="{D8A92714-9FAA-BE47-B9A7-0FFE67BD5268}"/>
              </a:ext>
            </a:extLst>
          </p:cNvPr>
          <p:cNvSpPr>
            <a:spLocks noChangeArrowheads="1"/>
          </p:cNvSpPr>
          <p:nvPr/>
        </p:nvSpPr>
        <p:spPr bwMode="auto">
          <a:xfrm rot="19458870">
            <a:off x="7264517" y="1413056"/>
            <a:ext cx="7207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dirty="0">
                <a:latin typeface="Tahoma" pitchFamily="34" charset="0"/>
                <a:cs typeface="Tahoma" pitchFamily="34" charset="0"/>
              </a:rPr>
              <a:t>More inclusive</a:t>
            </a:r>
          </a:p>
        </p:txBody>
      </p:sp>
    </p:spTree>
    <p:extLst>
      <p:ext uri="{BB962C8B-B14F-4D97-AF65-F5344CB8AC3E}">
        <p14:creationId xmlns:p14="http://schemas.microsoft.com/office/powerpoint/2010/main" val="8137720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816"/>
            <a:ext cx="8229600" cy="1143000"/>
          </a:xfrm>
        </p:spPr>
        <p:txBody>
          <a:bodyPr/>
          <a:lstStyle/>
          <a:p>
            <a:r>
              <a:rPr lang="en-US" sz="3600" b="1" dirty="0">
                <a:solidFill>
                  <a:srgbClr val="002060"/>
                </a:solidFill>
              </a:rPr>
              <a:t>The Role of Case Definitions in Outbreak Investigations</a:t>
            </a:r>
          </a:p>
        </p:txBody>
      </p:sp>
      <p:sp>
        <p:nvSpPr>
          <p:cNvPr id="3" name="Rectangle 3"/>
          <p:cNvSpPr txBox="1">
            <a:spLocks noChangeArrowheads="1"/>
          </p:cNvSpPr>
          <p:nvPr/>
        </p:nvSpPr>
        <p:spPr>
          <a:xfrm>
            <a:off x="444500" y="1940972"/>
            <a:ext cx="8382000" cy="3288228"/>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ct val="0"/>
              </a:spcBef>
              <a:spcAft>
                <a:spcPts val="800"/>
              </a:spcAft>
              <a:buFont typeface="Arial" panose="020B0604020202020204" pitchFamily="34" charset="0"/>
              <a:buChar char="•"/>
            </a:pPr>
            <a:r>
              <a:rPr lang="en-US" sz="3000" dirty="0">
                <a:solidFill>
                  <a:schemeClr val="tx1"/>
                </a:solidFill>
                <a:latin typeface="Arial" charset="0"/>
                <a:ea typeface="Arial" charset="0"/>
                <a:cs typeface="Arial" charset="0"/>
              </a:rPr>
              <a:t>Developing a clear and easy to use case definition is essential to outbreak investigations</a:t>
            </a:r>
          </a:p>
          <a:p>
            <a:pPr eaLnBrk="1" hangingPunct="1">
              <a:spcBef>
                <a:spcPct val="0"/>
              </a:spcBef>
              <a:spcAft>
                <a:spcPts val="800"/>
              </a:spcAft>
              <a:buFont typeface="Arial" panose="020B0604020202020204" pitchFamily="34" charset="0"/>
              <a:buChar char="•"/>
            </a:pPr>
            <a:r>
              <a:rPr lang="en-US" sz="3000" dirty="0">
                <a:solidFill>
                  <a:schemeClr val="tx1"/>
                </a:solidFill>
                <a:latin typeface="Arial" charset="0"/>
                <a:ea typeface="Arial" charset="0"/>
                <a:cs typeface="Arial" charset="0"/>
              </a:rPr>
              <a:t>Use of well-defined, commonly used case definitions can help monitor outbreaks between events differing in time and location</a:t>
            </a:r>
          </a:p>
        </p:txBody>
      </p:sp>
    </p:spTree>
    <p:extLst>
      <p:ext uri="{BB962C8B-B14F-4D97-AF65-F5344CB8AC3E}">
        <p14:creationId xmlns:p14="http://schemas.microsoft.com/office/powerpoint/2010/main" val="27495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35</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07504" y="620688"/>
            <a:ext cx="9036496" cy="1200329"/>
          </a:xfrm>
          <a:prstGeom prst="rect">
            <a:avLst/>
          </a:prstGeom>
        </p:spPr>
        <p:txBody>
          <a:bodyPr wrap="square">
            <a:spAutoFit/>
          </a:bodyPr>
          <a:lstStyle/>
          <a:p>
            <a:pPr lvl="0" algn="ctr"/>
            <a:r>
              <a:rPr lang="en-US" sz="3600" b="1" dirty="0">
                <a:solidFill>
                  <a:srgbClr val="002060"/>
                </a:solidFill>
                <a:latin typeface="Arial" panose="020B0604020202020204" pitchFamily="34" charset="0"/>
                <a:cs typeface="Arial" panose="020B0604020202020204" pitchFamily="34" charset="0"/>
              </a:rPr>
              <a:t>6</a:t>
            </a:r>
            <a:r>
              <a:rPr lang="en-US" sz="3600" b="1" dirty="0">
                <a:solidFill>
                  <a:srgbClr val="002060"/>
                </a:solidFill>
                <a:effectLst/>
                <a:latin typeface="Arial" panose="020B0604020202020204" pitchFamily="34" charset="0"/>
                <a:cs typeface="Arial" panose="020B0604020202020204" pitchFamily="34" charset="0"/>
              </a:rPr>
              <a:t>. Surveillance Activities for Outbreak Prevention and Control</a:t>
            </a:r>
          </a:p>
        </p:txBody>
      </p:sp>
      <p:pic>
        <p:nvPicPr>
          <p:cNvPr id="9" name="Picture 8"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473" y="2134069"/>
            <a:ext cx="2971054" cy="2589862"/>
          </a:xfrm>
          <a:prstGeom prst="rect">
            <a:avLst/>
          </a:prstGeom>
        </p:spPr>
      </p:pic>
    </p:spTree>
    <p:extLst>
      <p:ext uri="{BB962C8B-B14F-4D97-AF65-F5344CB8AC3E}">
        <p14:creationId xmlns:p14="http://schemas.microsoft.com/office/powerpoint/2010/main" val="35019459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107504" y="1286098"/>
            <a:ext cx="8958676" cy="4375150"/>
          </a:xfrm>
        </p:spPr>
        <p:txBody>
          <a:bodyPr/>
          <a:lstStyle/>
          <a:p>
            <a:pPr>
              <a:buNone/>
            </a:pPr>
            <a:r>
              <a:rPr lang="en-US" altLang="en-US" sz="2700" dirty="0">
                <a:solidFill>
                  <a:schemeClr val="tx1"/>
                </a:solidFill>
              </a:rPr>
              <a:t>Outbreak control relies on applying a set of interventions, including:</a:t>
            </a:r>
          </a:p>
          <a:p>
            <a:pPr>
              <a:spcBef>
                <a:spcPts val="1200"/>
              </a:spcBef>
              <a:buFont typeface="Arial" panose="020B0604020202020204" pitchFamily="34" charset="0"/>
              <a:buChar char="•"/>
            </a:pPr>
            <a:r>
              <a:rPr lang="en-US" altLang="en-US" sz="2400" dirty="0">
                <a:solidFill>
                  <a:schemeClr val="tx1"/>
                </a:solidFill>
              </a:rPr>
              <a:t>Early detection of new cases and isolation through surveillance and active case finding;</a:t>
            </a:r>
          </a:p>
          <a:p>
            <a:pPr>
              <a:spcBef>
                <a:spcPts val="1200"/>
              </a:spcBef>
              <a:buFont typeface="Arial" panose="020B0604020202020204" pitchFamily="34" charset="0"/>
              <a:buChar char="•"/>
            </a:pPr>
            <a:r>
              <a:rPr lang="en-US" altLang="en-US" sz="2400" dirty="0">
                <a:solidFill>
                  <a:schemeClr val="tx1"/>
                </a:solidFill>
              </a:rPr>
              <a:t>Management of cases and prevention of infections due to healthcare;</a:t>
            </a:r>
          </a:p>
          <a:p>
            <a:pPr>
              <a:spcBef>
                <a:spcPts val="1200"/>
              </a:spcBef>
              <a:buFont typeface="Arial" panose="020B0604020202020204" pitchFamily="34" charset="0"/>
              <a:buChar char="•"/>
            </a:pPr>
            <a:r>
              <a:rPr lang="en-US" altLang="en-US" sz="2400" dirty="0">
                <a:solidFill>
                  <a:schemeClr val="tx1"/>
                </a:solidFill>
              </a:rPr>
              <a:t>Culturally appropriate handling of severely ill and deceased;</a:t>
            </a:r>
          </a:p>
          <a:p>
            <a:pPr>
              <a:spcBef>
                <a:spcPts val="1200"/>
              </a:spcBef>
              <a:buFont typeface="Arial" panose="020B0604020202020204" pitchFamily="34" charset="0"/>
              <a:buChar char="•"/>
            </a:pPr>
            <a:r>
              <a:rPr lang="en-US" altLang="en-US" sz="2400" dirty="0">
                <a:solidFill>
                  <a:schemeClr val="tx1"/>
                </a:solidFill>
              </a:rPr>
              <a:t>Community engagement.</a:t>
            </a:r>
          </a:p>
          <a:p>
            <a:pPr marL="0" indent="0" algn="just">
              <a:spcBef>
                <a:spcPts val="1800"/>
              </a:spcBef>
              <a:buNone/>
            </a:pPr>
            <a:r>
              <a:rPr lang="en-US" altLang="en-US" sz="2400" b="1" dirty="0">
                <a:solidFill>
                  <a:schemeClr val="accent6">
                    <a:lumMod val="75000"/>
                  </a:schemeClr>
                </a:solidFill>
              </a:rPr>
              <a:t>All the above </a:t>
            </a:r>
            <a:r>
              <a:rPr lang="en-US" altLang="en-US" sz="2400" dirty="0">
                <a:solidFill>
                  <a:schemeClr val="tx1"/>
                </a:solidFill>
              </a:rPr>
              <a:t>are essential for interrupting an outbreak.</a:t>
            </a:r>
          </a:p>
          <a:p>
            <a:pPr algn="just"/>
            <a:endParaRPr lang="en-US" altLang="en-US" sz="4000" dirty="0">
              <a:solidFill>
                <a:srgbClr val="002060"/>
              </a:solidFill>
            </a:endParaRPr>
          </a:p>
        </p:txBody>
      </p:sp>
      <p:sp>
        <p:nvSpPr>
          <p:cNvPr id="2" name="TextBox 1"/>
          <p:cNvSpPr txBox="1"/>
          <p:nvPr/>
        </p:nvSpPr>
        <p:spPr>
          <a:xfrm>
            <a:off x="1" y="535032"/>
            <a:ext cx="9144000" cy="661720"/>
          </a:xfrm>
          <a:prstGeom prst="rect">
            <a:avLst/>
          </a:prstGeom>
          <a:noFill/>
        </p:spPr>
        <p:txBody>
          <a:bodyPr wrap="square" rtlCol="0">
            <a:spAutoFit/>
          </a:bodyPr>
          <a:lstStyle/>
          <a:p>
            <a:pPr algn="ctr"/>
            <a:r>
              <a:rPr lang="fr-FR" sz="3600" b="1" dirty="0">
                <a:solidFill>
                  <a:srgbClr val="002060"/>
                </a:solidFill>
              </a:rPr>
              <a:t>Surveillance and </a:t>
            </a:r>
            <a:r>
              <a:rPr lang="fr-FR" sz="3600" b="1" dirty="0" err="1">
                <a:solidFill>
                  <a:srgbClr val="002060"/>
                </a:solidFill>
              </a:rPr>
              <a:t>Outbreak</a:t>
            </a:r>
            <a:r>
              <a:rPr lang="fr-FR" sz="3600" b="1" dirty="0">
                <a:solidFill>
                  <a:srgbClr val="002060"/>
                </a:solidFill>
              </a:rPr>
              <a:t> Control</a:t>
            </a:r>
            <a:endParaRPr lang="en-GB" sz="3600" b="1" dirty="0">
              <a:solidFill>
                <a:srgbClr val="00206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88640"/>
            <a:ext cx="8229600" cy="1143000"/>
          </a:xfrm>
        </p:spPr>
        <p:txBody>
          <a:bodyPr/>
          <a:lstStyle/>
          <a:p>
            <a:pPr>
              <a:defRPr/>
            </a:pPr>
            <a:r>
              <a:rPr lang="fr-FR" sz="3700" b="1" dirty="0" err="1">
                <a:solidFill>
                  <a:srgbClr val="002060"/>
                </a:solidFill>
              </a:rPr>
              <a:t>Beforere</a:t>
            </a:r>
            <a:r>
              <a:rPr lang="fr-FR" sz="3700" b="1" dirty="0">
                <a:solidFill>
                  <a:srgbClr val="002060"/>
                </a:solidFill>
              </a:rPr>
              <a:t> the </a:t>
            </a:r>
            <a:r>
              <a:rPr lang="fr-FR" sz="3700" b="1" dirty="0" err="1">
                <a:solidFill>
                  <a:srgbClr val="002060"/>
                </a:solidFill>
              </a:rPr>
              <a:t>Outbreak</a:t>
            </a:r>
            <a:endParaRPr lang="en-ZW" sz="4000" dirty="0">
              <a:solidFill>
                <a:srgbClr val="002060"/>
              </a:solidFill>
              <a:effectLst>
                <a:outerShdw blurRad="38100" dist="38100" dir="2700000" algn="tl">
                  <a:srgbClr val="C0C0C0"/>
                </a:outerShdw>
              </a:effectLst>
              <a:latin typeface="+mn-lt"/>
            </a:endParaRPr>
          </a:p>
        </p:txBody>
      </p:sp>
      <p:sp>
        <p:nvSpPr>
          <p:cNvPr id="21507" name="Content Placeholder 2"/>
          <p:cNvSpPr>
            <a:spLocks noGrp="1"/>
          </p:cNvSpPr>
          <p:nvPr>
            <p:ph idx="4294967295"/>
          </p:nvPr>
        </p:nvSpPr>
        <p:spPr>
          <a:xfrm>
            <a:off x="0" y="1638300"/>
            <a:ext cx="9144000" cy="424338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lvl="1" indent="0">
              <a:buNone/>
            </a:pPr>
            <a:r>
              <a:rPr lang="en-US" altLang="en-US" sz="2400" dirty="0">
                <a:solidFill>
                  <a:schemeClr val="tx1"/>
                </a:solidFill>
              </a:rPr>
              <a:t>Prepare</a:t>
            </a:r>
            <a:r>
              <a:rPr lang="fr-FR" altLang="en-US" sz="2400" dirty="0">
                <a:solidFill>
                  <a:schemeClr val="tx1"/>
                </a:solidFill>
              </a:rPr>
              <a:t> to </a:t>
            </a:r>
            <a:r>
              <a:rPr lang="fr-FR" altLang="en-US" sz="2400" dirty="0" err="1">
                <a:solidFill>
                  <a:schemeClr val="tx1"/>
                </a:solidFill>
              </a:rPr>
              <a:t>detect</a:t>
            </a:r>
            <a:r>
              <a:rPr lang="fr-FR" altLang="en-US" sz="2400" dirty="0">
                <a:solidFill>
                  <a:schemeClr val="tx1"/>
                </a:solidFill>
              </a:rPr>
              <a:t> </a:t>
            </a:r>
            <a:r>
              <a:rPr lang="fr-FR" altLang="en-US" sz="2400" dirty="0" err="1">
                <a:solidFill>
                  <a:schemeClr val="tx1"/>
                </a:solidFill>
              </a:rPr>
              <a:t>outbreak</a:t>
            </a:r>
            <a:endParaRPr lang="fr-FR" altLang="en-US" sz="2400" dirty="0">
              <a:solidFill>
                <a:schemeClr val="tx1"/>
              </a:solidFill>
            </a:endParaRPr>
          </a:p>
          <a:p>
            <a:pPr lvl="2"/>
            <a:r>
              <a:rPr lang="fr-FR" altLang="en-US" sz="2000" dirty="0">
                <a:solidFill>
                  <a:schemeClr val="tx1"/>
                </a:solidFill>
              </a:rPr>
              <a:t>Train </a:t>
            </a:r>
            <a:r>
              <a:rPr lang="en-US" altLang="en-US" sz="2000" dirty="0">
                <a:solidFill>
                  <a:schemeClr val="tx1"/>
                </a:solidFill>
              </a:rPr>
              <a:t>health</a:t>
            </a:r>
            <a:r>
              <a:rPr lang="fr-FR" altLang="en-US" sz="2000" dirty="0">
                <a:solidFill>
                  <a:schemeClr val="tx1"/>
                </a:solidFill>
              </a:rPr>
              <a:t> personnel at </a:t>
            </a:r>
            <a:r>
              <a:rPr lang="en-US" altLang="en-US" sz="2000" dirty="0">
                <a:solidFill>
                  <a:schemeClr val="tx1"/>
                </a:solidFill>
              </a:rPr>
              <a:t>all</a:t>
            </a:r>
            <a:r>
              <a:rPr lang="fr-FR" altLang="en-US" sz="2000" dirty="0">
                <a:solidFill>
                  <a:schemeClr val="tx1"/>
                </a:solidFill>
              </a:rPr>
              <a:t> </a:t>
            </a:r>
            <a:r>
              <a:rPr lang="fr-FR" altLang="en-US" sz="2000" dirty="0" err="1">
                <a:solidFill>
                  <a:schemeClr val="tx1"/>
                </a:solidFill>
              </a:rPr>
              <a:t>levels</a:t>
            </a:r>
            <a:endParaRPr lang="fr-FR" altLang="en-US" sz="2000" dirty="0">
              <a:solidFill>
                <a:schemeClr val="tx1"/>
              </a:solidFill>
            </a:endParaRPr>
          </a:p>
          <a:p>
            <a:pPr lvl="2"/>
            <a:r>
              <a:rPr lang="fr-FR" altLang="en-US" sz="2000" dirty="0" err="1">
                <a:solidFill>
                  <a:schemeClr val="tx1"/>
                </a:solidFill>
              </a:rPr>
              <a:t>Distribute</a:t>
            </a:r>
            <a:r>
              <a:rPr lang="fr-FR" altLang="en-US" sz="2000" dirty="0">
                <a:solidFill>
                  <a:schemeClr val="tx1"/>
                </a:solidFill>
              </a:rPr>
              <a:t> case </a:t>
            </a:r>
            <a:r>
              <a:rPr lang="en-US" altLang="en-US" sz="2000" dirty="0">
                <a:solidFill>
                  <a:schemeClr val="tx1"/>
                </a:solidFill>
              </a:rPr>
              <a:t>definitions</a:t>
            </a:r>
            <a:r>
              <a:rPr lang="fr-FR" altLang="en-US" sz="2000" dirty="0">
                <a:solidFill>
                  <a:schemeClr val="tx1"/>
                </a:solidFill>
              </a:rPr>
              <a:t> </a:t>
            </a:r>
          </a:p>
          <a:p>
            <a:pPr lvl="2"/>
            <a:r>
              <a:rPr lang="fr-FR" altLang="en-US" sz="2000" dirty="0" err="1">
                <a:solidFill>
                  <a:schemeClr val="tx1"/>
                </a:solidFill>
              </a:rPr>
              <a:t>Identify</a:t>
            </a:r>
            <a:r>
              <a:rPr lang="fr-FR" altLang="en-US" sz="2000" dirty="0">
                <a:solidFill>
                  <a:schemeClr val="tx1"/>
                </a:solidFill>
              </a:rPr>
              <a:t> </a:t>
            </a:r>
            <a:r>
              <a:rPr lang="fr-FR" altLang="en-US" sz="2000" dirty="0" err="1">
                <a:solidFill>
                  <a:schemeClr val="tx1"/>
                </a:solidFill>
              </a:rPr>
              <a:t>human</a:t>
            </a:r>
            <a:r>
              <a:rPr lang="fr-FR" altLang="en-US" sz="2000" dirty="0">
                <a:solidFill>
                  <a:schemeClr val="tx1"/>
                </a:solidFill>
              </a:rPr>
              <a:t> </a:t>
            </a:r>
            <a:r>
              <a:rPr lang="fr-FR" altLang="en-US" sz="2000" dirty="0" err="1">
                <a:solidFill>
                  <a:schemeClr val="tx1"/>
                </a:solidFill>
              </a:rPr>
              <a:t>resources</a:t>
            </a:r>
            <a:r>
              <a:rPr lang="fr-FR" altLang="en-US" sz="2000" dirty="0">
                <a:solidFill>
                  <a:schemeClr val="tx1"/>
                </a:solidFill>
              </a:rPr>
              <a:t> for </a:t>
            </a:r>
            <a:r>
              <a:rPr lang="fr-FR" altLang="en-US" sz="2000" dirty="0" err="1">
                <a:solidFill>
                  <a:schemeClr val="tx1"/>
                </a:solidFill>
              </a:rPr>
              <a:t>community</a:t>
            </a:r>
            <a:r>
              <a:rPr lang="fr-FR" altLang="en-US" sz="2000" dirty="0">
                <a:solidFill>
                  <a:schemeClr val="tx1"/>
                </a:solidFill>
              </a:rPr>
              <a:t> surveillance</a:t>
            </a:r>
          </a:p>
          <a:p>
            <a:pPr marL="457200" lvl="1" indent="0">
              <a:buNone/>
            </a:pPr>
            <a:endParaRPr lang="en-US" altLang="en-US" sz="2400" dirty="0">
              <a:solidFill>
                <a:schemeClr val="tx1"/>
              </a:solidFill>
            </a:endParaRPr>
          </a:p>
          <a:p>
            <a:pPr marL="457200" lvl="1" indent="0">
              <a:buNone/>
            </a:pPr>
            <a:r>
              <a:rPr lang="en-US" altLang="en-US" sz="2400" dirty="0">
                <a:solidFill>
                  <a:schemeClr val="tx1"/>
                </a:solidFill>
              </a:rPr>
              <a:t>Enhance coordination at all levels </a:t>
            </a:r>
            <a:endParaRPr lang="fr-FR" altLang="en-US" sz="2400" dirty="0">
              <a:solidFill>
                <a:schemeClr val="tx1"/>
              </a:solidFill>
            </a:endParaRPr>
          </a:p>
          <a:p>
            <a:pPr lvl="2"/>
            <a:r>
              <a:rPr lang="fr-FR" altLang="en-US" sz="2000" dirty="0" err="1">
                <a:solidFill>
                  <a:schemeClr val="tx1"/>
                </a:solidFill>
              </a:rPr>
              <a:t>Involve</a:t>
            </a:r>
            <a:r>
              <a:rPr lang="fr-FR" altLang="en-US" sz="2000" dirty="0">
                <a:solidFill>
                  <a:schemeClr val="tx1"/>
                </a:solidFill>
              </a:rPr>
              <a:t> animal </a:t>
            </a:r>
            <a:r>
              <a:rPr lang="fr-FR" altLang="en-US" sz="2000" dirty="0" err="1">
                <a:solidFill>
                  <a:schemeClr val="tx1"/>
                </a:solidFill>
              </a:rPr>
              <a:t>health</a:t>
            </a:r>
            <a:r>
              <a:rPr lang="fr-FR" altLang="en-US" sz="2000" dirty="0">
                <a:solidFill>
                  <a:schemeClr val="tx1"/>
                </a:solidFill>
              </a:rPr>
              <a:t> and </a:t>
            </a:r>
            <a:r>
              <a:rPr lang="fr-FR" altLang="en-US" sz="2000" dirty="0" err="1">
                <a:solidFill>
                  <a:schemeClr val="tx1"/>
                </a:solidFill>
              </a:rPr>
              <a:t>other</a:t>
            </a:r>
            <a:r>
              <a:rPr lang="fr-FR" altLang="en-US" sz="2000" dirty="0">
                <a:solidFill>
                  <a:schemeClr val="tx1"/>
                </a:solidFill>
              </a:rPr>
              <a:t> key </a:t>
            </a:r>
            <a:r>
              <a:rPr lang="fr-FR" altLang="en-US" sz="2000" dirty="0" err="1">
                <a:solidFill>
                  <a:schemeClr val="tx1"/>
                </a:solidFill>
              </a:rPr>
              <a:t>players</a:t>
            </a:r>
            <a:r>
              <a:rPr lang="fr-FR" altLang="en-US" sz="2000" dirty="0">
                <a:solidFill>
                  <a:schemeClr val="tx1"/>
                </a:solidFill>
              </a:rPr>
              <a:t> </a:t>
            </a:r>
            <a:r>
              <a:rPr lang="fr-FR" altLang="en-US" sz="2000" dirty="0" err="1">
                <a:solidFill>
                  <a:schemeClr val="tx1"/>
                </a:solidFill>
              </a:rPr>
              <a:t>including</a:t>
            </a:r>
            <a:r>
              <a:rPr lang="fr-FR" altLang="en-US" sz="2000" dirty="0">
                <a:solidFill>
                  <a:schemeClr val="tx1"/>
                </a:solidFill>
              </a:rPr>
              <a:t> </a:t>
            </a:r>
            <a:r>
              <a:rPr lang="fr-FR" altLang="en-US" sz="2000" dirty="0" err="1">
                <a:solidFill>
                  <a:schemeClr val="tx1"/>
                </a:solidFill>
              </a:rPr>
              <a:t>private</a:t>
            </a:r>
            <a:r>
              <a:rPr lang="fr-FR" altLang="en-US" sz="2000" dirty="0">
                <a:solidFill>
                  <a:schemeClr val="tx1"/>
                </a:solidFill>
              </a:rPr>
              <a:t> </a:t>
            </a:r>
            <a:r>
              <a:rPr lang="fr-FR" altLang="en-US" sz="2000" dirty="0" err="1">
                <a:solidFill>
                  <a:schemeClr val="tx1"/>
                </a:solidFill>
              </a:rPr>
              <a:t>sector</a:t>
            </a:r>
            <a:endParaRPr lang="fr-FR" altLang="en-US" sz="2000" dirty="0">
              <a:solidFill>
                <a:schemeClr val="tx1"/>
              </a:solidFill>
            </a:endParaRPr>
          </a:p>
          <a:p>
            <a:pPr lvl="2"/>
            <a:r>
              <a:rPr lang="en-US" sz="2000" dirty="0">
                <a:solidFill>
                  <a:schemeClr val="tx1"/>
                </a:solidFill>
              </a:rPr>
              <a:t>Establish clear communication channels and procedures for immediate reporting and management of suspected cases</a:t>
            </a:r>
            <a:endParaRPr lang="en-GB" sz="2000" dirty="0">
              <a:solidFill>
                <a:schemeClr val="tx1"/>
              </a:solidFill>
            </a:endParaRPr>
          </a:p>
          <a:p>
            <a:pPr lvl="2"/>
            <a:r>
              <a:rPr lang="fr-FR" altLang="en-US" sz="2000" dirty="0">
                <a:solidFill>
                  <a:schemeClr val="tx1"/>
                </a:solidFill>
              </a:rPr>
              <a:t>Share surveillance data </a:t>
            </a:r>
            <a:r>
              <a:rPr lang="fr-FR" altLang="en-US" sz="2000" dirty="0" err="1">
                <a:solidFill>
                  <a:schemeClr val="tx1"/>
                </a:solidFill>
              </a:rPr>
              <a:t>regularly</a:t>
            </a:r>
            <a:endParaRPr lang="fr-FR" altLang="en-US" sz="2000" dirty="0">
              <a:solidFill>
                <a:schemeClr val="tx1"/>
              </a:solidFill>
            </a:endParaRPr>
          </a:p>
          <a:p>
            <a:pPr>
              <a:buNone/>
            </a:pPr>
            <a:endParaRPr lang="en-ZW" altLang="en-US" sz="2400" dirty="0">
              <a:solidFill>
                <a:schemeClr val="tx1"/>
              </a:solidFill>
            </a:endParaRPr>
          </a:p>
        </p:txBody>
      </p:sp>
      <p:sp>
        <p:nvSpPr>
          <p:cNvPr id="21508" name="Picture 4"/>
          <p:cNvSpPr>
            <a:spLocks noChangeAspect="1" noChangeArrowheads="1"/>
          </p:cNvSpPr>
          <p:nvPr/>
        </p:nvSpPr>
        <p:spPr bwMode="auto">
          <a:xfrm>
            <a:off x="5219700" y="1484313"/>
            <a:ext cx="3395663" cy="4311650"/>
          </a:xfrm>
          <a:prstGeom prst="rect">
            <a:avLst/>
          </a:prstGeom>
          <a:noFill/>
          <a:ln w="9525">
            <a:noFill/>
            <a:miter lim="800000"/>
            <a:headEnd/>
            <a:tailEnd/>
          </a:ln>
        </p:spPr>
        <p:txBody>
          <a:bodyPr/>
          <a:lstStyle/>
          <a:p>
            <a:endParaRPr lang="en-ZA"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507">
                                            <p:txEl>
                                              <p:pRg st="1" end="1"/>
                                            </p:txEl>
                                          </p:spTgt>
                                        </p:tgtEl>
                                        <p:attrNameLst>
                                          <p:attrName>style.visibility</p:attrName>
                                        </p:attrNameLst>
                                      </p:cBhvr>
                                      <p:to>
                                        <p:strVal val="visible"/>
                                      </p:to>
                                    </p:set>
                                    <p:animEffect transition="in" filter="dissolve">
                                      <p:cBhvr>
                                        <p:cTn id="10" dur="500"/>
                                        <p:tgtEl>
                                          <p:spTgt spid="2150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Effect transition="in" filter="dissolve">
                                      <p:cBhvr>
                                        <p:cTn id="13" dur="500"/>
                                        <p:tgtEl>
                                          <p:spTgt spid="21507">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1507">
                                            <p:txEl>
                                              <p:pRg st="3" end="3"/>
                                            </p:txEl>
                                          </p:spTgt>
                                        </p:tgtEl>
                                        <p:attrNameLst>
                                          <p:attrName>style.visibility</p:attrName>
                                        </p:attrNameLst>
                                      </p:cBhvr>
                                      <p:to>
                                        <p:strVal val="visible"/>
                                      </p:to>
                                    </p:set>
                                    <p:animEffect transition="in" filter="dissolve">
                                      <p:cBhvr>
                                        <p:cTn id="16" dur="500"/>
                                        <p:tgtEl>
                                          <p:spTgt spid="21507">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animEffect transition="in" filter="dissolve">
                                      <p:cBhvr>
                                        <p:cTn id="19" dur="500"/>
                                        <p:tgtEl>
                                          <p:spTgt spid="21507">
                                            <p:txEl>
                                              <p:pRg st="5" end="5"/>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1507">
                                            <p:txEl>
                                              <p:pRg st="6" end="6"/>
                                            </p:txEl>
                                          </p:spTgt>
                                        </p:tgtEl>
                                        <p:attrNameLst>
                                          <p:attrName>style.visibility</p:attrName>
                                        </p:attrNameLst>
                                      </p:cBhvr>
                                      <p:to>
                                        <p:strVal val="visible"/>
                                      </p:to>
                                    </p:set>
                                    <p:animEffect transition="in" filter="dissolve">
                                      <p:cBhvr>
                                        <p:cTn id="22" dur="500"/>
                                        <p:tgtEl>
                                          <p:spTgt spid="21507">
                                            <p:txEl>
                                              <p:pRg st="6" end="6"/>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animEffect transition="in" filter="dissolve">
                                      <p:cBhvr>
                                        <p:cTn id="25" dur="500"/>
                                        <p:tgtEl>
                                          <p:spTgt spid="21507">
                                            <p:txEl>
                                              <p:pRg st="7" end="7"/>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1507">
                                            <p:txEl>
                                              <p:pRg st="8" end="8"/>
                                            </p:txEl>
                                          </p:spTgt>
                                        </p:tgtEl>
                                        <p:attrNameLst>
                                          <p:attrName>style.visibility</p:attrName>
                                        </p:attrNameLst>
                                      </p:cBhvr>
                                      <p:to>
                                        <p:strVal val="visible"/>
                                      </p:to>
                                    </p:set>
                                    <p:animEffect transition="in" filter="dissolve">
                                      <p:cBhvr>
                                        <p:cTn id="28" dur="500"/>
                                        <p:tgtEl>
                                          <p:spTgt spid="215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67544" y="197768"/>
            <a:ext cx="8229600" cy="1143000"/>
          </a:xfrm>
        </p:spPr>
        <p:txBody>
          <a:bodyPr/>
          <a:lstStyle/>
          <a:p>
            <a:r>
              <a:rPr lang="en-US" altLang="en-US" sz="3600" dirty="0">
                <a:solidFill>
                  <a:srgbClr val="002060"/>
                </a:solidFill>
              </a:rPr>
              <a:t> </a:t>
            </a:r>
            <a:r>
              <a:rPr lang="en-US" altLang="en-US" sz="3600" b="1" dirty="0">
                <a:solidFill>
                  <a:srgbClr val="002060"/>
                </a:solidFill>
              </a:rPr>
              <a:t>During the Outbreak</a:t>
            </a:r>
            <a:endParaRPr lang="en-GB" altLang="en-US" sz="3600" b="1" dirty="0">
              <a:solidFill>
                <a:srgbClr val="002060"/>
              </a:solidFill>
            </a:endParaRPr>
          </a:p>
        </p:txBody>
      </p:sp>
      <p:sp>
        <p:nvSpPr>
          <p:cNvPr id="21507" name="Content Placeholder 2"/>
          <p:cNvSpPr>
            <a:spLocks noGrp="1"/>
          </p:cNvSpPr>
          <p:nvPr>
            <p:ph idx="4294967295"/>
          </p:nvPr>
        </p:nvSpPr>
        <p:spPr>
          <a:xfrm>
            <a:off x="395536" y="1556792"/>
            <a:ext cx="8435975" cy="3456161"/>
          </a:xfrm>
        </p:spPr>
        <p:txBody>
          <a:bodyPr/>
          <a:lstStyle/>
          <a:p>
            <a:pPr>
              <a:lnSpc>
                <a:spcPct val="80000"/>
              </a:lnSpc>
            </a:pPr>
            <a:r>
              <a:rPr lang="en-GB" altLang="en-US" sz="2800" dirty="0">
                <a:solidFill>
                  <a:schemeClr val="tx1"/>
                </a:solidFill>
              </a:rPr>
              <a:t>Strengthen active search for possible cases </a:t>
            </a:r>
          </a:p>
          <a:p>
            <a:pPr lvl="1">
              <a:lnSpc>
                <a:spcPct val="80000"/>
              </a:lnSpc>
              <a:spcBef>
                <a:spcPts val="1800"/>
              </a:spcBef>
              <a:buFont typeface="Wingdings" charset="2"/>
              <a:buChar char="Ø"/>
            </a:pPr>
            <a:r>
              <a:rPr lang="en-GB" altLang="en-US" sz="2400" dirty="0">
                <a:solidFill>
                  <a:schemeClr val="tx1"/>
                </a:solidFill>
              </a:rPr>
              <a:t>In public, private and religious facilities, including in the homes of traditional healers</a:t>
            </a:r>
          </a:p>
          <a:p>
            <a:pPr lvl="1">
              <a:lnSpc>
                <a:spcPct val="80000"/>
              </a:lnSpc>
              <a:spcBef>
                <a:spcPts val="1800"/>
              </a:spcBef>
              <a:buFont typeface="Wingdings" charset="2"/>
              <a:buChar char="Ø"/>
            </a:pPr>
            <a:r>
              <a:rPr lang="en-GB" altLang="en-US" sz="2400" dirty="0">
                <a:solidFill>
                  <a:schemeClr val="tx1"/>
                </a:solidFill>
              </a:rPr>
              <a:t>Discuss with key opinion leaders</a:t>
            </a:r>
          </a:p>
          <a:p>
            <a:pPr lvl="1">
              <a:lnSpc>
                <a:spcPct val="80000"/>
              </a:lnSpc>
              <a:spcBef>
                <a:spcPts val="1800"/>
              </a:spcBef>
              <a:buFont typeface="Wingdings" charset="2"/>
              <a:buChar char="Ø"/>
            </a:pPr>
            <a:r>
              <a:rPr lang="en-US" altLang="en-US" sz="2400" dirty="0">
                <a:solidFill>
                  <a:schemeClr val="tx1"/>
                </a:solidFill>
              </a:rPr>
              <a:t>Surveillance of events occurring in the community: media, rumors, statements from community members</a:t>
            </a:r>
          </a:p>
          <a:p>
            <a:pPr marL="400050" lvl="2" indent="0">
              <a:lnSpc>
                <a:spcPct val="80000"/>
              </a:lnSpc>
              <a:buNone/>
            </a:pPr>
            <a:endParaRPr lang="en-GB" altLang="en-US" dirty="0">
              <a:solidFill>
                <a:schemeClr val="tx1"/>
              </a:solidFill>
            </a:endParaRPr>
          </a:p>
          <a:p>
            <a:pPr>
              <a:lnSpc>
                <a:spcPct val="80000"/>
              </a:lnSpc>
            </a:pPr>
            <a:r>
              <a:rPr lang="en-US" altLang="en-US" sz="2800" dirty="0">
                <a:solidFill>
                  <a:schemeClr val="tx1"/>
                </a:solidFill>
              </a:rPr>
              <a:t>Engage communities to facilitate and enhance surveillance activities</a:t>
            </a:r>
            <a:endParaRPr lang="en-GB" altLang="en-US" sz="3000" dirty="0">
              <a:solidFill>
                <a:schemeClr val="tx1"/>
              </a:solidFill>
            </a:endParaRPr>
          </a:p>
          <a:p>
            <a:pPr lvl="1" algn="just">
              <a:lnSpc>
                <a:spcPct val="80000"/>
              </a:lnSpc>
            </a:pPr>
            <a:endParaRPr lang="en-US" altLang="en-US" sz="2600" dirty="0"/>
          </a:p>
          <a:p>
            <a:pPr algn="just">
              <a:lnSpc>
                <a:spcPct val="80000"/>
              </a:lnSpc>
            </a:pPr>
            <a:endParaRPr lang="en-US" altLang="en-US" sz="3000" dirty="0"/>
          </a:p>
          <a:p>
            <a:pPr algn="just">
              <a:lnSpc>
                <a:spcPct val="80000"/>
              </a:lnSpc>
            </a:pPr>
            <a:endParaRPr lang="en-GB" altLang="en-US" sz="3000" dirty="0"/>
          </a:p>
          <a:p>
            <a:pPr algn="just">
              <a:lnSpc>
                <a:spcPct val="80000"/>
              </a:lnSpc>
            </a:pPr>
            <a:endParaRPr lang="en-GB" alt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507">
                                            <p:txEl>
                                              <p:pRg st="1" end="1"/>
                                            </p:txEl>
                                          </p:spTgt>
                                        </p:tgtEl>
                                        <p:attrNameLst>
                                          <p:attrName>style.visibility</p:attrName>
                                        </p:attrNameLst>
                                      </p:cBhvr>
                                      <p:to>
                                        <p:strVal val="visible"/>
                                      </p:to>
                                    </p:set>
                                    <p:animEffect transition="in" filter="dissolve">
                                      <p:cBhvr>
                                        <p:cTn id="10" dur="500"/>
                                        <p:tgtEl>
                                          <p:spTgt spid="2150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Effect transition="in" filter="dissolve">
                                      <p:cBhvr>
                                        <p:cTn id="13" dur="500"/>
                                        <p:tgtEl>
                                          <p:spTgt spid="21507">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1507">
                                            <p:txEl>
                                              <p:pRg st="3" end="3"/>
                                            </p:txEl>
                                          </p:spTgt>
                                        </p:tgtEl>
                                        <p:attrNameLst>
                                          <p:attrName>style.visibility</p:attrName>
                                        </p:attrNameLst>
                                      </p:cBhvr>
                                      <p:to>
                                        <p:strVal val="visible"/>
                                      </p:to>
                                    </p:set>
                                    <p:animEffect transition="in" filter="dissolve">
                                      <p:cBhvr>
                                        <p:cTn id="16" dur="500"/>
                                        <p:tgtEl>
                                          <p:spTgt spid="2150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animEffect transition="in" filter="dissolve">
                                      <p:cBhvr>
                                        <p:cTn id="21" dur="500"/>
                                        <p:tgtEl>
                                          <p:spTgt spid="215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97768"/>
            <a:ext cx="8229600" cy="1143000"/>
          </a:xfrm>
        </p:spPr>
        <p:txBody>
          <a:bodyPr/>
          <a:lstStyle/>
          <a:p>
            <a:r>
              <a:rPr lang="en-US" altLang="en-US" sz="3600" dirty="0">
                <a:solidFill>
                  <a:schemeClr val="tx1"/>
                </a:solidFill>
              </a:rPr>
              <a:t> </a:t>
            </a:r>
            <a:r>
              <a:rPr lang="en-US" altLang="en-US" sz="3600" b="1" dirty="0">
                <a:solidFill>
                  <a:srgbClr val="002060"/>
                </a:solidFill>
              </a:rPr>
              <a:t>After the Outbreak</a:t>
            </a:r>
            <a:endParaRPr lang="en-GB" altLang="en-US" sz="3600" b="1" dirty="0">
              <a:solidFill>
                <a:srgbClr val="002060"/>
              </a:solidFill>
            </a:endParaRPr>
          </a:p>
        </p:txBody>
      </p:sp>
      <p:sp>
        <p:nvSpPr>
          <p:cNvPr id="4" name="Content Placeholder 2"/>
          <p:cNvSpPr txBox="1">
            <a:spLocks/>
          </p:cNvSpPr>
          <p:nvPr>
            <p:custDataLst>
              <p:tags r:id="rId1"/>
            </p:custDataLst>
          </p:nvPr>
        </p:nvSpPr>
        <p:spPr bwMode="auto">
          <a:xfrm>
            <a:off x="467544" y="1412776"/>
            <a:ext cx="8184455" cy="401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dirty="0" err="1">
                <a:solidFill>
                  <a:schemeClr val="tx1"/>
                </a:solidFill>
              </a:rPr>
              <a:t>Declare</a:t>
            </a:r>
            <a:r>
              <a:rPr lang="fr-FR" dirty="0">
                <a:solidFill>
                  <a:schemeClr val="tx1"/>
                </a:solidFill>
              </a:rPr>
              <a:t> the </a:t>
            </a:r>
            <a:r>
              <a:rPr lang="fr-FR" dirty="0" err="1">
                <a:solidFill>
                  <a:schemeClr val="tx1"/>
                </a:solidFill>
              </a:rPr>
              <a:t>epidemic</a:t>
            </a:r>
            <a:r>
              <a:rPr lang="fr-FR" dirty="0">
                <a:solidFill>
                  <a:schemeClr val="tx1"/>
                </a:solidFill>
              </a:rPr>
              <a:t> over</a:t>
            </a:r>
          </a:p>
          <a:p>
            <a:endParaRPr lang="fr-FR" sz="1400" dirty="0">
              <a:solidFill>
                <a:schemeClr val="tx1"/>
              </a:solidFill>
            </a:endParaRPr>
          </a:p>
          <a:p>
            <a:r>
              <a:rPr lang="en-US" dirty="0">
                <a:solidFill>
                  <a:schemeClr val="tx1"/>
                </a:solidFill>
              </a:rPr>
              <a:t>Resume surveillance activities to the pre-outbreak phase</a:t>
            </a:r>
          </a:p>
          <a:p>
            <a:pPr marL="0" indent="0">
              <a:buFont typeface="Arial" charset="0"/>
              <a:buNone/>
            </a:pPr>
            <a:endParaRPr lang="fr-FR" sz="1400" dirty="0">
              <a:solidFill>
                <a:schemeClr val="tx1"/>
              </a:solidFill>
            </a:endParaRPr>
          </a:p>
          <a:p>
            <a:r>
              <a:rPr lang="en-US" dirty="0">
                <a:solidFill>
                  <a:schemeClr val="tx1"/>
                </a:solidFill>
              </a:rPr>
              <a:t>Conduct an evaluation of outbreak management</a:t>
            </a:r>
          </a:p>
          <a:p>
            <a:endParaRPr lang="fr-FR" sz="1400" dirty="0">
              <a:solidFill>
                <a:schemeClr val="tx1"/>
              </a:solidFill>
            </a:endParaRPr>
          </a:p>
          <a:p>
            <a:r>
              <a:rPr lang="en-US" dirty="0">
                <a:solidFill>
                  <a:schemeClr val="tx1"/>
                </a:solidFill>
              </a:rPr>
              <a:t>Produce an end-of-outbreak report</a:t>
            </a:r>
            <a:endParaRPr lang="en-GB" altLang="en-US" sz="4000" dirty="0">
              <a:solidFill>
                <a:schemeClr val="tx1"/>
              </a:solidFill>
            </a:endParaRPr>
          </a:p>
          <a:p>
            <a:pPr lvl="1" algn="just">
              <a:lnSpc>
                <a:spcPct val="80000"/>
              </a:lnSpc>
            </a:pPr>
            <a:endParaRPr lang="en-US" altLang="en-US" sz="4000" dirty="0"/>
          </a:p>
          <a:p>
            <a:pPr algn="just">
              <a:lnSpc>
                <a:spcPct val="80000"/>
              </a:lnSpc>
            </a:pPr>
            <a:endParaRPr lang="en-US" altLang="en-US" sz="4000" dirty="0"/>
          </a:p>
          <a:p>
            <a:pPr algn="just">
              <a:lnSpc>
                <a:spcPct val="80000"/>
              </a:lnSpc>
            </a:pPr>
            <a:endParaRPr lang="en-GB" altLang="en-US" sz="4000" dirty="0"/>
          </a:p>
          <a:p>
            <a:pPr algn="just">
              <a:lnSpc>
                <a:spcPct val="80000"/>
              </a:lnSpc>
            </a:pPr>
            <a:endParaRPr lang="en-GB" alt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ssolv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dissolv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dissolve">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620688"/>
            <a:ext cx="9144000" cy="646331"/>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1. What is Public Health Surveillance?</a:t>
            </a:r>
          </a:p>
        </p:txBody>
      </p:sp>
      <p:sp>
        <p:nvSpPr>
          <p:cNvPr id="7"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endParaRPr lang="en-US" sz="1200" dirty="0">
              <a:latin typeface="Arial" panose="020B0604020202020204" pitchFamily="34" charset="0"/>
              <a:cs typeface="Arial" panose="020B0604020202020204" pitchFamily="34" charset="0"/>
            </a:endParaRPr>
          </a:p>
        </p:txBody>
      </p:sp>
      <p:pic>
        <p:nvPicPr>
          <p:cNvPr id="8" name="Picture 7"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8953" y="2005476"/>
            <a:ext cx="3266095" cy="2847049"/>
          </a:xfrm>
          <a:prstGeom prst="rect">
            <a:avLst/>
          </a:prstGeom>
        </p:spPr>
      </p:pic>
    </p:spTree>
    <p:extLst>
      <p:ext uri="{BB962C8B-B14F-4D97-AF65-F5344CB8AC3E}">
        <p14:creationId xmlns:p14="http://schemas.microsoft.com/office/powerpoint/2010/main" val="9171688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Placeholder 2"/>
          <p:cNvSpPr>
            <a:spLocks noGrp="1"/>
          </p:cNvSpPr>
          <p:nvPr>
            <p:ph type="body" idx="4294967295"/>
          </p:nvPr>
        </p:nvSpPr>
        <p:spPr>
          <a:xfrm>
            <a:off x="291529" y="1556792"/>
            <a:ext cx="4208463" cy="864096"/>
          </a:xfrm>
          <a:solidFill>
            <a:srgbClr val="92D050"/>
          </a:solidFill>
          <a:ln>
            <a:solidFill>
              <a:schemeClr val="tx1"/>
            </a:solidFill>
          </a:ln>
        </p:spPr>
        <p:txBody>
          <a:bodyPr/>
          <a:lstStyle/>
          <a:p>
            <a:pPr marL="0" lvl="1" indent="0" algn="ctr">
              <a:buNone/>
            </a:pPr>
            <a:r>
              <a:rPr lang="en-ZW" altLang="en-US" sz="2200" b="1" dirty="0">
                <a:solidFill>
                  <a:srgbClr val="002060"/>
                </a:solidFill>
              </a:rPr>
              <a:t>Any RRT member could do surveillance activities</a:t>
            </a:r>
          </a:p>
        </p:txBody>
      </p:sp>
      <p:sp>
        <p:nvSpPr>
          <p:cNvPr id="11268" name="Content Placeholder 3"/>
          <p:cNvSpPr>
            <a:spLocks noGrp="1"/>
          </p:cNvSpPr>
          <p:nvPr>
            <p:ph sz="half" idx="4294967295"/>
          </p:nvPr>
        </p:nvSpPr>
        <p:spPr>
          <a:xfrm>
            <a:off x="291529" y="2420888"/>
            <a:ext cx="4208463" cy="3488506"/>
          </a:xfrm>
          <a:solidFill>
            <a:schemeClr val="bg1"/>
          </a:solidFill>
          <a:ln>
            <a:solidFill>
              <a:schemeClr val="tx1"/>
            </a:solidFill>
          </a:ln>
        </p:spPr>
        <p:txBody>
          <a:bodyPr/>
          <a:lstStyle/>
          <a:p>
            <a:pPr lvl="1">
              <a:buFont typeface="Arial" pitchFamily="34" charset="0"/>
              <a:buChar char="•"/>
            </a:pPr>
            <a:r>
              <a:rPr lang="en-GB" altLang="en-US" sz="1700" dirty="0">
                <a:solidFill>
                  <a:schemeClr val="tx1"/>
                </a:solidFill>
                <a:cs typeface="Times New Roman" pitchFamily="18" charset="0"/>
              </a:rPr>
              <a:t>Coordinator</a:t>
            </a:r>
          </a:p>
          <a:p>
            <a:pPr lvl="1">
              <a:buFont typeface="Arial" pitchFamily="34" charset="0"/>
              <a:buChar char="•"/>
            </a:pPr>
            <a:r>
              <a:rPr lang="en-GB" altLang="en-US" sz="1700" dirty="0">
                <a:solidFill>
                  <a:schemeClr val="tx1"/>
                </a:solidFill>
                <a:cs typeface="Times New Roman" pitchFamily="18" charset="0"/>
              </a:rPr>
              <a:t>Epidemiologists</a:t>
            </a:r>
          </a:p>
          <a:p>
            <a:pPr lvl="1">
              <a:buFont typeface="Arial" pitchFamily="34" charset="0"/>
              <a:buChar char="•"/>
            </a:pPr>
            <a:r>
              <a:rPr lang="en-GB" altLang="en-US" sz="1700" dirty="0">
                <a:solidFill>
                  <a:schemeClr val="tx1"/>
                </a:solidFill>
                <a:cs typeface="Times New Roman" pitchFamily="18" charset="0"/>
              </a:rPr>
              <a:t>Clinician/IPC expert</a:t>
            </a:r>
          </a:p>
          <a:p>
            <a:pPr lvl="1">
              <a:buFont typeface="Arial" pitchFamily="34" charset="0"/>
              <a:buChar char="•"/>
            </a:pPr>
            <a:r>
              <a:rPr lang="en-GB" altLang="en-US" sz="1700" dirty="0">
                <a:solidFill>
                  <a:schemeClr val="tx1"/>
                </a:solidFill>
                <a:cs typeface="Times New Roman" pitchFamily="18" charset="0"/>
              </a:rPr>
              <a:t>Data manager</a:t>
            </a:r>
          </a:p>
          <a:p>
            <a:pPr lvl="1">
              <a:buFont typeface="Arial" pitchFamily="34" charset="0"/>
              <a:buChar char="•"/>
            </a:pPr>
            <a:r>
              <a:rPr lang="en-GB" altLang="en-US" sz="1700" dirty="0">
                <a:solidFill>
                  <a:schemeClr val="tx1"/>
                </a:solidFill>
                <a:cs typeface="Times New Roman" pitchFamily="18" charset="0"/>
              </a:rPr>
              <a:t>Laboratory personnel </a:t>
            </a:r>
          </a:p>
          <a:p>
            <a:pPr lvl="1">
              <a:buFont typeface="Arial" pitchFamily="34" charset="0"/>
              <a:buChar char="•"/>
            </a:pPr>
            <a:r>
              <a:rPr lang="en-GB" altLang="en-US" sz="1700" dirty="0">
                <a:solidFill>
                  <a:schemeClr val="tx1"/>
                </a:solidFill>
                <a:cs typeface="Times New Roman" pitchFamily="18" charset="0"/>
              </a:rPr>
              <a:t>Environmental health officer</a:t>
            </a:r>
          </a:p>
          <a:p>
            <a:pPr lvl="1">
              <a:buFont typeface="Arial" pitchFamily="34" charset="0"/>
              <a:buChar char="•"/>
            </a:pPr>
            <a:r>
              <a:rPr lang="en-GB" altLang="en-US" sz="1700" dirty="0">
                <a:solidFill>
                  <a:schemeClr val="tx1"/>
                </a:solidFill>
                <a:cs typeface="Times New Roman" pitchFamily="18" charset="0"/>
              </a:rPr>
              <a:t>Health educator /counsellor </a:t>
            </a:r>
          </a:p>
          <a:p>
            <a:pPr lvl="1">
              <a:buFont typeface="Arial" pitchFamily="34" charset="0"/>
              <a:buChar char="•"/>
            </a:pPr>
            <a:r>
              <a:rPr lang="en-GB" altLang="en-US" sz="1700" dirty="0">
                <a:solidFill>
                  <a:schemeClr val="tx1"/>
                </a:solidFill>
                <a:cs typeface="Times New Roman" pitchFamily="18" charset="0"/>
              </a:rPr>
              <a:t>Logistician</a:t>
            </a:r>
          </a:p>
          <a:p>
            <a:pPr lvl="1">
              <a:buFont typeface="Arial" pitchFamily="34" charset="0"/>
              <a:buChar char="•"/>
            </a:pPr>
            <a:r>
              <a:rPr lang="en-GB" altLang="en-US" sz="1700" dirty="0">
                <a:solidFill>
                  <a:schemeClr val="tx1"/>
                </a:solidFill>
                <a:cs typeface="Times New Roman" pitchFamily="18" charset="0"/>
              </a:rPr>
              <a:t>Etc.</a:t>
            </a:r>
          </a:p>
        </p:txBody>
      </p:sp>
      <p:sp>
        <p:nvSpPr>
          <p:cNvPr id="11269" name="Text Placeholder 4"/>
          <p:cNvSpPr>
            <a:spLocks noGrp="1"/>
          </p:cNvSpPr>
          <p:nvPr>
            <p:ph type="body" sz="quarter" idx="4294967295"/>
          </p:nvPr>
        </p:nvSpPr>
        <p:spPr>
          <a:xfrm>
            <a:off x="4788024" y="1556792"/>
            <a:ext cx="4067944" cy="864096"/>
          </a:xfrm>
          <a:solidFill>
            <a:srgbClr val="92D050"/>
          </a:solidFill>
          <a:ln>
            <a:solidFill>
              <a:schemeClr val="tx1"/>
            </a:solidFill>
          </a:ln>
        </p:spPr>
        <p:txBody>
          <a:bodyPr/>
          <a:lstStyle/>
          <a:p>
            <a:pPr marL="0" indent="0" algn="ctr">
              <a:buNone/>
            </a:pPr>
            <a:r>
              <a:rPr lang="en-ZW" altLang="en-US" sz="2200" b="1" dirty="0">
                <a:solidFill>
                  <a:srgbClr val="002060"/>
                </a:solidFill>
              </a:rPr>
              <a:t>Training for RRT members working on surveillance </a:t>
            </a:r>
          </a:p>
        </p:txBody>
      </p:sp>
      <p:sp>
        <p:nvSpPr>
          <p:cNvPr id="11270" name="Content Placeholder 5"/>
          <p:cNvSpPr>
            <a:spLocks noGrp="1"/>
          </p:cNvSpPr>
          <p:nvPr>
            <p:ph sz="quarter" idx="4294967295"/>
          </p:nvPr>
        </p:nvSpPr>
        <p:spPr>
          <a:xfrm>
            <a:off x="4788025" y="2420888"/>
            <a:ext cx="4067944" cy="3488506"/>
          </a:xfrm>
          <a:solidFill>
            <a:schemeClr val="bg1"/>
          </a:solidFill>
          <a:ln>
            <a:solidFill>
              <a:schemeClr val="tx1"/>
            </a:solidFill>
          </a:ln>
        </p:spPr>
        <p:txBody>
          <a:bodyPr/>
          <a:lstStyle/>
          <a:p>
            <a:pPr marL="347663" lvl="1" indent="-176213">
              <a:buFont typeface="Arial" panose="020B0604020202020204" pitchFamily="34" charset="0"/>
              <a:buChar char="•"/>
            </a:pPr>
            <a:r>
              <a:rPr lang="en-GB" altLang="en-US" sz="1700" dirty="0">
                <a:solidFill>
                  <a:schemeClr val="tx1"/>
                </a:solidFill>
                <a:cs typeface="Times New Roman" pitchFamily="18" charset="0"/>
              </a:rPr>
              <a:t>Case identification based on adopted case definition</a:t>
            </a:r>
          </a:p>
          <a:p>
            <a:pPr marL="347663" lvl="1" indent="-176213">
              <a:buFont typeface="Arial" panose="020B0604020202020204" pitchFamily="34" charset="0"/>
              <a:buChar char="•"/>
            </a:pPr>
            <a:r>
              <a:rPr lang="en-GB" altLang="en-US" sz="1700" dirty="0">
                <a:solidFill>
                  <a:schemeClr val="tx1"/>
                </a:solidFill>
                <a:cs typeface="Times New Roman" pitchFamily="18" charset="0"/>
              </a:rPr>
              <a:t>In-depth knowledge of disease of interest</a:t>
            </a:r>
          </a:p>
          <a:p>
            <a:pPr marL="347663" lvl="1" indent="-176213">
              <a:buFont typeface="Arial" panose="020B0604020202020204" pitchFamily="34" charset="0"/>
              <a:buChar char="•"/>
            </a:pPr>
            <a:r>
              <a:rPr lang="en-GB" altLang="en-US" sz="1700" dirty="0">
                <a:solidFill>
                  <a:schemeClr val="tx1"/>
                </a:solidFill>
                <a:cs typeface="Times New Roman" pitchFamily="18" charset="0"/>
              </a:rPr>
              <a:t>Surveillance tools</a:t>
            </a:r>
          </a:p>
          <a:p>
            <a:pPr marL="347663" lvl="1" indent="-176213">
              <a:buFont typeface="Arial" panose="020B0604020202020204" pitchFamily="34" charset="0"/>
              <a:buChar char="•"/>
            </a:pPr>
            <a:r>
              <a:rPr lang="en-GB" altLang="en-US" sz="1700" dirty="0">
                <a:solidFill>
                  <a:schemeClr val="tx1"/>
                </a:solidFill>
                <a:cs typeface="Times New Roman" pitchFamily="18" charset="0"/>
              </a:rPr>
              <a:t>Active case finding/contact tracing, follow up and referral</a:t>
            </a:r>
          </a:p>
          <a:p>
            <a:pPr marL="347663" lvl="1" indent="-176213">
              <a:buFont typeface="Arial" panose="020B0604020202020204" pitchFamily="34" charset="0"/>
              <a:buChar char="•"/>
            </a:pPr>
            <a:r>
              <a:rPr lang="en-GB" altLang="en-US" sz="1700" dirty="0">
                <a:solidFill>
                  <a:schemeClr val="tx1"/>
                </a:solidFill>
                <a:cs typeface="Times New Roman" pitchFamily="18" charset="0"/>
              </a:rPr>
              <a:t>Communication</a:t>
            </a:r>
          </a:p>
          <a:p>
            <a:pPr marL="347663" lvl="1" indent="-176213">
              <a:buFont typeface="Arial" panose="020B0604020202020204" pitchFamily="34" charset="0"/>
              <a:buChar char="•"/>
            </a:pPr>
            <a:r>
              <a:rPr lang="en-GB" altLang="en-US" sz="1700" dirty="0">
                <a:solidFill>
                  <a:schemeClr val="tx1"/>
                </a:solidFill>
                <a:cs typeface="Times New Roman" pitchFamily="18" charset="0"/>
              </a:rPr>
              <a:t>Line listing, documentation and reporting</a:t>
            </a:r>
          </a:p>
          <a:p>
            <a:pPr marL="347663" lvl="1" indent="-176213">
              <a:buFont typeface="Arial" panose="020B0604020202020204" pitchFamily="34" charset="0"/>
              <a:buChar char="•"/>
            </a:pPr>
            <a:r>
              <a:rPr lang="en-GB" altLang="en-US" sz="1700" dirty="0">
                <a:solidFill>
                  <a:schemeClr val="tx1"/>
                </a:solidFill>
                <a:cs typeface="Times New Roman" pitchFamily="18" charset="0"/>
              </a:rPr>
              <a:t>Personal protection equipment</a:t>
            </a:r>
          </a:p>
          <a:p>
            <a:endParaRPr lang="en-ZW" altLang="en-US" dirty="0">
              <a:solidFill>
                <a:schemeClr val="tx1"/>
              </a:solidFill>
            </a:endParaRPr>
          </a:p>
        </p:txBody>
      </p:sp>
      <p:sp>
        <p:nvSpPr>
          <p:cNvPr id="2" name="Title 1"/>
          <p:cNvSpPr>
            <a:spLocks noGrp="1"/>
          </p:cNvSpPr>
          <p:nvPr>
            <p:ph type="title"/>
          </p:nvPr>
        </p:nvSpPr>
        <p:spPr/>
        <p:txBody>
          <a:bodyPr/>
          <a:lstStyle/>
          <a:p>
            <a:r>
              <a:rPr lang="en-US" sz="3600" b="1" dirty="0">
                <a:solidFill>
                  <a:srgbClr val="002060"/>
                </a:solidFill>
              </a:rPr>
              <a:t>RRTs &amp; Surveillance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51">
                                            <p:bg/>
                                          </p:spTgt>
                                        </p:tgtEl>
                                        <p:attrNameLst>
                                          <p:attrName>style.visibility</p:attrName>
                                        </p:attrNameLst>
                                      </p:cBhvr>
                                      <p:to>
                                        <p:strVal val="visible"/>
                                      </p:to>
                                    </p:set>
                                    <p:animEffect transition="in" filter="box(in)">
                                      <p:cBhvr>
                                        <p:cTn id="7" dur="500"/>
                                        <p:tgtEl>
                                          <p:spTgt spid="27651">
                                            <p:bg/>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7651">
                                            <p:txEl>
                                              <p:pRg st="0" end="0"/>
                                            </p:txEl>
                                          </p:spTgt>
                                        </p:tgtEl>
                                        <p:attrNameLst>
                                          <p:attrName>style.visibility</p:attrName>
                                        </p:attrNameLst>
                                      </p:cBhvr>
                                      <p:to>
                                        <p:strVal val="visible"/>
                                      </p:to>
                                    </p:set>
                                    <p:animEffect transition="in" filter="box(in)">
                                      <p:cBhvr>
                                        <p:cTn id="10" dur="500"/>
                                        <p:tgtEl>
                                          <p:spTgt spid="2765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1268">
                                            <p:bg/>
                                          </p:spTgt>
                                        </p:tgtEl>
                                        <p:attrNameLst>
                                          <p:attrName>style.visibility</p:attrName>
                                        </p:attrNameLst>
                                      </p:cBhvr>
                                      <p:to>
                                        <p:strVal val="visible"/>
                                      </p:to>
                                    </p:set>
                                    <p:animEffect transition="in" filter="box(in)">
                                      <p:cBhvr>
                                        <p:cTn id="15" dur="500"/>
                                        <p:tgtEl>
                                          <p:spTgt spid="11268">
                                            <p:bg/>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268">
                                            <p:txEl>
                                              <p:pRg st="0" end="0"/>
                                            </p:txEl>
                                          </p:spTgt>
                                        </p:tgtEl>
                                        <p:attrNameLst>
                                          <p:attrName>style.visibility</p:attrName>
                                        </p:attrNameLst>
                                      </p:cBhvr>
                                      <p:to>
                                        <p:strVal val="visible"/>
                                      </p:to>
                                    </p:set>
                                    <p:animEffect transition="in" filter="box(in)">
                                      <p:cBhvr>
                                        <p:cTn id="18" dur="500"/>
                                        <p:tgtEl>
                                          <p:spTgt spid="11268">
                                            <p:txEl>
                                              <p:pRg st="0" end="0"/>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268">
                                            <p:txEl>
                                              <p:pRg st="1" end="1"/>
                                            </p:txEl>
                                          </p:spTgt>
                                        </p:tgtEl>
                                        <p:attrNameLst>
                                          <p:attrName>style.visibility</p:attrName>
                                        </p:attrNameLst>
                                      </p:cBhvr>
                                      <p:to>
                                        <p:strVal val="visible"/>
                                      </p:to>
                                    </p:set>
                                    <p:animEffect transition="in" filter="box(in)">
                                      <p:cBhvr>
                                        <p:cTn id="21" dur="500"/>
                                        <p:tgtEl>
                                          <p:spTgt spid="11268">
                                            <p:txEl>
                                              <p:pRg st="1" end="1"/>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1268">
                                            <p:txEl>
                                              <p:pRg st="2" end="2"/>
                                            </p:txEl>
                                          </p:spTgt>
                                        </p:tgtEl>
                                        <p:attrNameLst>
                                          <p:attrName>style.visibility</p:attrName>
                                        </p:attrNameLst>
                                      </p:cBhvr>
                                      <p:to>
                                        <p:strVal val="visible"/>
                                      </p:to>
                                    </p:set>
                                    <p:animEffect transition="in" filter="box(in)">
                                      <p:cBhvr>
                                        <p:cTn id="24" dur="500"/>
                                        <p:tgtEl>
                                          <p:spTgt spid="11268">
                                            <p:txEl>
                                              <p:pRg st="2" end="2"/>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1268">
                                            <p:txEl>
                                              <p:pRg st="3" end="3"/>
                                            </p:txEl>
                                          </p:spTgt>
                                        </p:tgtEl>
                                        <p:attrNameLst>
                                          <p:attrName>style.visibility</p:attrName>
                                        </p:attrNameLst>
                                      </p:cBhvr>
                                      <p:to>
                                        <p:strVal val="visible"/>
                                      </p:to>
                                    </p:set>
                                    <p:animEffect transition="in" filter="box(in)">
                                      <p:cBhvr>
                                        <p:cTn id="27" dur="500"/>
                                        <p:tgtEl>
                                          <p:spTgt spid="11268">
                                            <p:txEl>
                                              <p:pRg st="3" end="3"/>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1268">
                                            <p:txEl>
                                              <p:pRg st="4" end="4"/>
                                            </p:txEl>
                                          </p:spTgt>
                                        </p:tgtEl>
                                        <p:attrNameLst>
                                          <p:attrName>style.visibility</p:attrName>
                                        </p:attrNameLst>
                                      </p:cBhvr>
                                      <p:to>
                                        <p:strVal val="visible"/>
                                      </p:to>
                                    </p:set>
                                    <p:animEffect transition="in" filter="box(in)">
                                      <p:cBhvr>
                                        <p:cTn id="30" dur="500"/>
                                        <p:tgtEl>
                                          <p:spTgt spid="11268">
                                            <p:txEl>
                                              <p:pRg st="4" end="4"/>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1268">
                                            <p:txEl>
                                              <p:pRg st="5" end="5"/>
                                            </p:txEl>
                                          </p:spTgt>
                                        </p:tgtEl>
                                        <p:attrNameLst>
                                          <p:attrName>style.visibility</p:attrName>
                                        </p:attrNameLst>
                                      </p:cBhvr>
                                      <p:to>
                                        <p:strVal val="visible"/>
                                      </p:to>
                                    </p:set>
                                    <p:animEffect transition="in" filter="box(in)">
                                      <p:cBhvr>
                                        <p:cTn id="33" dur="500"/>
                                        <p:tgtEl>
                                          <p:spTgt spid="11268">
                                            <p:txEl>
                                              <p:pRg st="5" end="5"/>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1268">
                                            <p:txEl>
                                              <p:pRg st="6" end="6"/>
                                            </p:txEl>
                                          </p:spTgt>
                                        </p:tgtEl>
                                        <p:attrNameLst>
                                          <p:attrName>style.visibility</p:attrName>
                                        </p:attrNameLst>
                                      </p:cBhvr>
                                      <p:to>
                                        <p:strVal val="visible"/>
                                      </p:to>
                                    </p:set>
                                    <p:animEffect transition="in" filter="box(in)">
                                      <p:cBhvr>
                                        <p:cTn id="36" dur="500"/>
                                        <p:tgtEl>
                                          <p:spTgt spid="11268">
                                            <p:txEl>
                                              <p:pRg st="6" end="6"/>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1268">
                                            <p:txEl>
                                              <p:pRg st="7" end="7"/>
                                            </p:txEl>
                                          </p:spTgt>
                                        </p:tgtEl>
                                        <p:attrNameLst>
                                          <p:attrName>style.visibility</p:attrName>
                                        </p:attrNameLst>
                                      </p:cBhvr>
                                      <p:to>
                                        <p:strVal val="visible"/>
                                      </p:to>
                                    </p:set>
                                    <p:animEffect transition="in" filter="box(in)">
                                      <p:cBhvr>
                                        <p:cTn id="39" dur="500"/>
                                        <p:tgtEl>
                                          <p:spTgt spid="11268">
                                            <p:txEl>
                                              <p:pRg st="7" end="7"/>
                                            </p:txEl>
                                          </p:spTgt>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1268">
                                            <p:txEl>
                                              <p:pRg st="8" end="8"/>
                                            </p:txEl>
                                          </p:spTgt>
                                        </p:tgtEl>
                                        <p:attrNameLst>
                                          <p:attrName>style.visibility</p:attrName>
                                        </p:attrNameLst>
                                      </p:cBhvr>
                                      <p:to>
                                        <p:strVal val="visible"/>
                                      </p:to>
                                    </p:set>
                                    <p:animEffect transition="in" filter="box(in)">
                                      <p:cBhvr>
                                        <p:cTn id="42" dur="500"/>
                                        <p:tgtEl>
                                          <p:spTgt spid="1126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1269">
                                            <p:bg/>
                                          </p:spTgt>
                                        </p:tgtEl>
                                        <p:attrNameLst>
                                          <p:attrName>style.visibility</p:attrName>
                                        </p:attrNameLst>
                                      </p:cBhvr>
                                      <p:to>
                                        <p:strVal val="visible"/>
                                      </p:to>
                                    </p:set>
                                    <p:animEffect transition="in" filter="box(in)">
                                      <p:cBhvr>
                                        <p:cTn id="47" dur="500"/>
                                        <p:tgtEl>
                                          <p:spTgt spid="11269">
                                            <p:bg/>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1269">
                                            <p:txEl>
                                              <p:pRg st="0" end="0"/>
                                            </p:txEl>
                                          </p:spTgt>
                                        </p:tgtEl>
                                        <p:attrNameLst>
                                          <p:attrName>style.visibility</p:attrName>
                                        </p:attrNameLst>
                                      </p:cBhvr>
                                      <p:to>
                                        <p:strVal val="visible"/>
                                      </p:to>
                                    </p:set>
                                    <p:animEffect transition="in" filter="box(in)">
                                      <p:cBhvr>
                                        <p:cTn id="52" dur="500"/>
                                        <p:tgtEl>
                                          <p:spTgt spid="11269">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11270">
                                            <p:bg/>
                                          </p:spTgt>
                                        </p:tgtEl>
                                        <p:attrNameLst>
                                          <p:attrName>style.visibility</p:attrName>
                                        </p:attrNameLst>
                                      </p:cBhvr>
                                      <p:to>
                                        <p:strVal val="visible"/>
                                      </p:to>
                                    </p:set>
                                    <p:animEffect transition="in" filter="box(in)">
                                      <p:cBhvr>
                                        <p:cTn id="57" dur="500"/>
                                        <p:tgtEl>
                                          <p:spTgt spid="11270">
                                            <p:bg/>
                                          </p:spTgt>
                                        </p:tgtEl>
                                      </p:cBhvr>
                                    </p:animEffect>
                                  </p:childTnLst>
                                </p:cTn>
                              </p:par>
                              <p:par>
                                <p:cTn id="58" presetID="4" presetClass="entr" presetSubtype="16" fill="hold" grpId="0" nodeType="withEffect">
                                  <p:stCondLst>
                                    <p:cond delay="0"/>
                                  </p:stCondLst>
                                  <p:childTnLst>
                                    <p:set>
                                      <p:cBhvr>
                                        <p:cTn id="59" dur="1" fill="hold">
                                          <p:stCondLst>
                                            <p:cond delay="0"/>
                                          </p:stCondLst>
                                        </p:cTn>
                                        <p:tgtEl>
                                          <p:spTgt spid="11270">
                                            <p:txEl>
                                              <p:pRg st="0" end="0"/>
                                            </p:txEl>
                                          </p:spTgt>
                                        </p:tgtEl>
                                        <p:attrNameLst>
                                          <p:attrName>style.visibility</p:attrName>
                                        </p:attrNameLst>
                                      </p:cBhvr>
                                      <p:to>
                                        <p:strVal val="visible"/>
                                      </p:to>
                                    </p:set>
                                    <p:animEffect transition="in" filter="box(in)">
                                      <p:cBhvr>
                                        <p:cTn id="60" dur="500"/>
                                        <p:tgtEl>
                                          <p:spTgt spid="11270">
                                            <p:txEl>
                                              <p:pRg st="0" end="0"/>
                                            </p:txEl>
                                          </p:spTgt>
                                        </p:tgtEl>
                                      </p:cBhvr>
                                    </p:animEffect>
                                  </p:childTnLst>
                                </p:cTn>
                              </p:par>
                              <p:par>
                                <p:cTn id="61" presetID="4" presetClass="entr" presetSubtype="16" fill="hold" grpId="0" nodeType="withEffect">
                                  <p:stCondLst>
                                    <p:cond delay="0"/>
                                  </p:stCondLst>
                                  <p:childTnLst>
                                    <p:set>
                                      <p:cBhvr>
                                        <p:cTn id="62" dur="1" fill="hold">
                                          <p:stCondLst>
                                            <p:cond delay="0"/>
                                          </p:stCondLst>
                                        </p:cTn>
                                        <p:tgtEl>
                                          <p:spTgt spid="11270">
                                            <p:txEl>
                                              <p:pRg st="1" end="1"/>
                                            </p:txEl>
                                          </p:spTgt>
                                        </p:tgtEl>
                                        <p:attrNameLst>
                                          <p:attrName>style.visibility</p:attrName>
                                        </p:attrNameLst>
                                      </p:cBhvr>
                                      <p:to>
                                        <p:strVal val="visible"/>
                                      </p:to>
                                    </p:set>
                                    <p:animEffect transition="in" filter="box(in)">
                                      <p:cBhvr>
                                        <p:cTn id="63" dur="500"/>
                                        <p:tgtEl>
                                          <p:spTgt spid="11270">
                                            <p:txEl>
                                              <p:pRg st="1" end="1"/>
                                            </p:txEl>
                                          </p:spTgt>
                                        </p:tgtEl>
                                      </p:cBhvr>
                                    </p:animEffect>
                                  </p:childTnLst>
                                </p:cTn>
                              </p:par>
                              <p:par>
                                <p:cTn id="64" presetID="4" presetClass="entr" presetSubtype="16" fill="hold" grpId="0" nodeType="withEffect">
                                  <p:stCondLst>
                                    <p:cond delay="0"/>
                                  </p:stCondLst>
                                  <p:childTnLst>
                                    <p:set>
                                      <p:cBhvr>
                                        <p:cTn id="65" dur="1" fill="hold">
                                          <p:stCondLst>
                                            <p:cond delay="0"/>
                                          </p:stCondLst>
                                        </p:cTn>
                                        <p:tgtEl>
                                          <p:spTgt spid="11270">
                                            <p:txEl>
                                              <p:pRg st="2" end="2"/>
                                            </p:txEl>
                                          </p:spTgt>
                                        </p:tgtEl>
                                        <p:attrNameLst>
                                          <p:attrName>style.visibility</p:attrName>
                                        </p:attrNameLst>
                                      </p:cBhvr>
                                      <p:to>
                                        <p:strVal val="visible"/>
                                      </p:to>
                                    </p:set>
                                    <p:animEffect transition="in" filter="box(in)">
                                      <p:cBhvr>
                                        <p:cTn id="66" dur="500"/>
                                        <p:tgtEl>
                                          <p:spTgt spid="11270">
                                            <p:txEl>
                                              <p:pRg st="2" end="2"/>
                                            </p:txEl>
                                          </p:spTgt>
                                        </p:tgtEl>
                                      </p:cBhvr>
                                    </p:animEffect>
                                  </p:childTnLst>
                                </p:cTn>
                              </p:par>
                              <p:par>
                                <p:cTn id="67" presetID="4" presetClass="entr" presetSubtype="16" fill="hold" grpId="0" nodeType="withEffect">
                                  <p:stCondLst>
                                    <p:cond delay="0"/>
                                  </p:stCondLst>
                                  <p:childTnLst>
                                    <p:set>
                                      <p:cBhvr>
                                        <p:cTn id="68" dur="1" fill="hold">
                                          <p:stCondLst>
                                            <p:cond delay="0"/>
                                          </p:stCondLst>
                                        </p:cTn>
                                        <p:tgtEl>
                                          <p:spTgt spid="11270">
                                            <p:txEl>
                                              <p:pRg st="3" end="3"/>
                                            </p:txEl>
                                          </p:spTgt>
                                        </p:tgtEl>
                                        <p:attrNameLst>
                                          <p:attrName>style.visibility</p:attrName>
                                        </p:attrNameLst>
                                      </p:cBhvr>
                                      <p:to>
                                        <p:strVal val="visible"/>
                                      </p:to>
                                    </p:set>
                                    <p:animEffect transition="in" filter="box(in)">
                                      <p:cBhvr>
                                        <p:cTn id="69" dur="500"/>
                                        <p:tgtEl>
                                          <p:spTgt spid="11270">
                                            <p:txEl>
                                              <p:pRg st="3" end="3"/>
                                            </p:txEl>
                                          </p:spTgt>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11270">
                                            <p:txEl>
                                              <p:pRg st="4" end="4"/>
                                            </p:txEl>
                                          </p:spTgt>
                                        </p:tgtEl>
                                        <p:attrNameLst>
                                          <p:attrName>style.visibility</p:attrName>
                                        </p:attrNameLst>
                                      </p:cBhvr>
                                      <p:to>
                                        <p:strVal val="visible"/>
                                      </p:to>
                                    </p:set>
                                    <p:animEffect transition="in" filter="box(in)">
                                      <p:cBhvr>
                                        <p:cTn id="72" dur="500"/>
                                        <p:tgtEl>
                                          <p:spTgt spid="11270">
                                            <p:txEl>
                                              <p:pRg st="4" end="4"/>
                                            </p:txEl>
                                          </p:spTgt>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11270">
                                            <p:txEl>
                                              <p:pRg st="5" end="5"/>
                                            </p:txEl>
                                          </p:spTgt>
                                        </p:tgtEl>
                                        <p:attrNameLst>
                                          <p:attrName>style.visibility</p:attrName>
                                        </p:attrNameLst>
                                      </p:cBhvr>
                                      <p:to>
                                        <p:strVal val="visible"/>
                                      </p:to>
                                    </p:set>
                                    <p:animEffect transition="in" filter="box(in)">
                                      <p:cBhvr>
                                        <p:cTn id="75" dur="500"/>
                                        <p:tgtEl>
                                          <p:spTgt spid="11270">
                                            <p:txEl>
                                              <p:pRg st="5" end="5"/>
                                            </p:txEl>
                                          </p:spTgt>
                                        </p:tgtEl>
                                      </p:cBhvr>
                                    </p:animEffect>
                                  </p:childTnLst>
                                </p:cTn>
                              </p:par>
                              <p:par>
                                <p:cTn id="76" presetID="4" presetClass="entr" presetSubtype="16" fill="hold" grpId="0" nodeType="withEffect">
                                  <p:stCondLst>
                                    <p:cond delay="0"/>
                                  </p:stCondLst>
                                  <p:childTnLst>
                                    <p:set>
                                      <p:cBhvr>
                                        <p:cTn id="77" dur="1" fill="hold">
                                          <p:stCondLst>
                                            <p:cond delay="0"/>
                                          </p:stCondLst>
                                        </p:cTn>
                                        <p:tgtEl>
                                          <p:spTgt spid="11270">
                                            <p:txEl>
                                              <p:pRg st="6" end="6"/>
                                            </p:txEl>
                                          </p:spTgt>
                                        </p:tgtEl>
                                        <p:attrNameLst>
                                          <p:attrName>style.visibility</p:attrName>
                                        </p:attrNameLst>
                                      </p:cBhvr>
                                      <p:to>
                                        <p:strVal val="visible"/>
                                      </p:to>
                                    </p:set>
                                    <p:animEffect transition="in" filter="box(in)">
                                      <p:cBhvr>
                                        <p:cTn id="78" dur="500"/>
                                        <p:tgtEl>
                                          <p:spTgt spid="1127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nimBg="1"/>
      <p:bldP spid="11268" grpId="0" build="p" animBg="1"/>
      <p:bldP spid="11269" grpId="0" build="p" animBg="1"/>
      <p:bldP spid="11270"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Key Messages</a:t>
            </a:r>
            <a:endParaRPr lang="en-GB" sz="3600" b="1" dirty="0">
              <a:solidFill>
                <a:srgbClr val="002060"/>
              </a:solidFill>
            </a:endParaRPr>
          </a:p>
        </p:txBody>
      </p:sp>
      <p:sp>
        <p:nvSpPr>
          <p:cNvPr id="9219" name="Content Placeholder 2"/>
          <p:cNvSpPr>
            <a:spLocks noGrp="1"/>
          </p:cNvSpPr>
          <p:nvPr>
            <p:ph idx="4294967295"/>
          </p:nvPr>
        </p:nvSpPr>
        <p:spPr>
          <a:xfrm>
            <a:off x="107504" y="1340768"/>
            <a:ext cx="8928992" cy="4392488"/>
          </a:xfrm>
        </p:spPr>
        <p:txBody>
          <a:bodyPr/>
          <a:lstStyle/>
          <a:p>
            <a:pPr marL="514350" indent="-514350">
              <a:spcBef>
                <a:spcPct val="0"/>
              </a:spcBef>
              <a:spcAft>
                <a:spcPts val="1200"/>
              </a:spcAft>
              <a:buAutoNum type="arabicPeriod"/>
            </a:pPr>
            <a:r>
              <a:rPr lang="en-US" sz="2000" dirty="0">
                <a:solidFill>
                  <a:schemeClr val="tx1"/>
                </a:solidFill>
              </a:rPr>
              <a:t>Surveillance is the foundation of successful prevention and control of disease outbreaks</a:t>
            </a:r>
          </a:p>
          <a:p>
            <a:pPr marL="514350" indent="-514350">
              <a:spcBef>
                <a:spcPct val="0"/>
              </a:spcBef>
              <a:spcAft>
                <a:spcPts val="1200"/>
              </a:spcAft>
              <a:buAutoNum type="arabicPeriod"/>
            </a:pPr>
            <a:r>
              <a:rPr lang="en-US" sz="2000" dirty="0">
                <a:solidFill>
                  <a:schemeClr val="tx1"/>
                </a:solidFill>
              </a:rPr>
              <a:t>Surveillance activities must lead to public health action</a:t>
            </a:r>
          </a:p>
          <a:p>
            <a:pPr marL="514350" indent="-514350">
              <a:spcBef>
                <a:spcPct val="0"/>
              </a:spcBef>
              <a:spcAft>
                <a:spcPts val="1200"/>
              </a:spcAft>
              <a:buFontTx/>
              <a:buAutoNum type="arabicPeriod"/>
            </a:pPr>
            <a:r>
              <a:rPr lang="en-US" sz="2000" dirty="0">
                <a:solidFill>
                  <a:schemeClr val="tx1"/>
                </a:solidFill>
              </a:rPr>
              <a:t>Effective surveillance is a prerequisite for early case detection, interrupting transmission chain and eventually control of the outbreak</a:t>
            </a:r>
          </a:p>
          <a:p>
            <a:pPr marL="514350" indent="-514350">
              <a:spcBef>
                <a:spcPct val="0"/>
              </a:spcBef>
              <a:spcAft>
                <a:spcPts val="1200"/>
              </a:spcAft>
              <a:buFontTx/>
              <a:buAutoNum type="arabicPeriod"/>
            </a:pPr>
            <a:r>
              <a:rPr lang="en-US" sz="2000" dirty="0">
                <a:solidFill>
                  <a:schemeClr val="tx1"/>
                </a:solidFill>
              </a:rPr>
              <a:t>Proper case definitions are essential for any effective surveillance activities</a:t>
            </a:r>
          </a:p>
          <a:p>
            <a:pPr marL="514350" indent="-514350">
              <a:spcBef>
                <a:spcPct val="0"/>
              </a:spcBef>
              <a:spcAft>
                <a:spcPts val="1200"/>
              </a:spcAft>
              <a:buFontTx/>
              <a:buAutoNum type="arabicPeriod"/>
            </a:pPr>
            <a:r>
              <a:rPr lang="en-US" sz="2000" dirty="0">
                <a:solidFill>
                  <a:schemeClr val="tx1"/>
                </a:solidFill>
              </a:rPr>
              <a:t>Community participation/engagement is essential for successful surveillance</a:t>
            </a:r>
          </a:p>
          <a:p>
            <a:pPr marL="514350" indent="-514350">
              <a:spcBef>
                <a:spcPct val="0"/>
              </a:spcBef>
              <a:spcAft>
                <a:spcPts val="1200"/>
              </a:spcAft>
              <a:buFontTx/>
              <a:buAutoNum type="arabicPeriod"/>
            </a:pPr>
            <a:r>
              <a:rPr lang="en-US" sz="2000" dirty="0">
                <a:solidFill>
                  <a:schemeClr val="tx1"/>
                </a:solidFill>
              </a:rPr>
              <a:t>In preventing and controlling a disease outbreak there are important surveillance activities before, during, and after an outbreak </a:t>
            </a:r>
          </a:p>
          <a:p>
            <a:pPr marL="514350" indent="-514350">
              <a:spcBef>
                <a:spcPct val="0"/>
              </a:spcBef>
              <a:spcAft>
                <a:spcPts val="1200"/>
              </a:spcAft>
              <a:buAutoNum type="arabicPeriod"/>
            </a:pPr>
            <a:endParaRPr lang="fr-FR" sz="2000" dirty="0"/>
          </a:p>
          <a:p>
            <a:pPr marL="0" indent="0">
              <a:spcBef>
                <a:spcPct val="0"/>
              </a:spcBef>
              <a:spcAft>
                <a:spcPts val="1200"/>
              </a:spcAft>
              <a:buNone/>
            </a:pPr>
            <a:endParaRPr lang="en-GB"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0" y="274638"/>
            <a:ext cx="9144000" cy="1143000"/>
          </a:xfrm>
        </p:spPr>
        <p:txBody>
          <a:bodyPr/>
          <a:lstStyle/>
          <a:p>
            <a:r>
              <a:rPr lang="en-US" altLang="en-US" sz="3600" b="1" dirty="0">
                <a:solidFill>
                  <a:srgbClr val="002060"/>
                </a:solidFill>
              </a:rPr>
              <a:t>Sources and Resources (1)</a:t>
            </a:r>
          </a:p>
        </p:txBody>
      </p:sp>
      <p:sp>
        <p:nvSpPr>
          <p:cNvPr id="82946" name="Content Placeholder 2"/>
          <p:cNvSpPr>
            <a:spLocks noGrp="1"/>
          </p:cNvSpPr>
          <p:nvPr>
            <p:ph idx="1"/>
          </p:nvPr>
        </p:nvSpPr>
        <p:spPr>
          <a:xfrm>
            <a:off x="457200" y="1124744"/>
            <a:ext cx="8229600" cy="4525963"/>
          </a:xfrm>
        </p:spPr>
        <p:txBody>
          <a:bodyPr/>
          <a:lstStyle/>
          <a:p>
            <a:pPr marL="0" indent="0" defTabSz="914349">
              <a:spcBef>
                <a:spcPct val="30000"/>
              </a:spcBef>
              <a:buNone/>
              <a:defRPr/>
            </a:pPr>
            <a:r>
              <a:rPr lang="en-US" altLang="en-US" sz="1800" b="1" dirty="0">
                <a:solidFill>
                  <a:srgbClr val="002060"/>
                </a:solidFill>
                <a:cs typeface="Arial" charset="0"/>
              </a:rPr>
              <a:t>This presentation was adapted from FETP Frontline and CDC Emergency Response and Recovery Branch training materials</a:t>
            </a:r>
          </a:p>
          <a:p>
            <a:pPr defTabSz="914349">
              <a:spcBef>
                <a:spcPct val="30000"/>
              </a:spcBef>
              <a:defRPr/>
            </a:pPr>
            <a:r>
              <a:rPr lang="en-US" sz="1800" dirty="0">
                <a:solidFill>
                  <a:schemeClr val="tx1"/>
                </a:solidFill>
                <a:latin typeface="Arial" charset="0"/>
              </a:rPr>
              <a:t>Centers for Disease Control and Prevention (CDC). Introduction to Public Health. In: Public Health 101 Series. Atlanta, GA: U.S. Department of Health and Human Services, CDC; 2014. Available at: </a:t>
            </a:r>
            <a:r>
              <a:rPr lang="en-US" sz="1800" u="sng" dirty="0">
                <a:solidFill>
                  <a:schemeClr val="tx1"/>
                </a:solidFill>
                <a:latin typeface="Arial" charset="0"/>
                <a:hlinkClick r:id="rId2"/>
              </a:rPr>
              <a:t>https://www.cdc.gov/publichealth101/surveillance.html</a:t>
            </a:r>
            <a:r>
              <a:rPr lang="en-US" sz="1800" u="sng" dirty="0">
                <a:solidFill>
                  <a:schemeClr val="tx1"/>
                </a:solidFill>
                <a:latin typeface="Arial" charset="0"/>
              </a:rPr>
              <a:t> </a:t>
            </a:r>
            <a:endParaRPr lang="en-US" sz="1800" dirty="0">
              <a:solidFill>
                <a:schemeClr val="tx1"/>
              </a:solidFill>
              <a:latin typeface="Arial" charset="0"/>
            </a:endParaRPr>
          </a:p>
          <a:p>
            <a:pPr defTabSz="914349">
              <a:spcBef>
                <a:spcPct val="30000"/>
              </a:spcBef>
              <a:defRPr/>
            </a:pPr>
            <a:r>
              <a:rPr lang="en-US" sz="1800" dirty="0"/>
              <a:t>World Health Organization (WHO). </a:t>
            </a:r>
            <a:r>
              <a:rPr lang="en-US" sz="1800" dirty="0">
                <a:solidFill>
                  <a:srgbClr val="4D4D4D"/>
                </a:solidFill>
                <a:latin typeface="Arial" charset="0"/>
              </a:rPr>
              <a:t>IHR Monitoring Framework: Checklist and Indicators for Monitoring Progress in the Development of IHR Core Capacities in States Parties. Geneva, Switzerland: </a:t>
            </a:r>
            <a:r>
              <a:rPr lang="en-US" sz="1800" dirty="0"/>
              <a:t>World Health Organization</a:t>
            </a:r>
            <a:r>
              <a:rPr lang="en-US" sz="1800" dirty="0">
                <a:solidFill>
                  <a:srgbClr val="4D4D4D"/>
                </a:solidFill>
                <a:latin typeface="Arial" charset="0"/>
              </a:rPr>
              <a:t>; 2013. Available at: </a:t>
            </a:r>
            <a:r>
              <a:rPr lang="en-US" sz="1800" dirty="0">
                <a:solidFill>
                  <a:srgbClr val="4D4D4D"/>
                </a:solidFill>
                <a:latin typeface="Arial" charset="0"/>
                <a:hlinkClick r:id="rId3"/>
              </a:rPr>
              <a:t>http://apps.who.int/iris/bitstream/handle/10665/84933/WHO_HSE_GCR_2013.2_eng.pdf?sequence=1</a:t>
            </a:r>
            <a:r>
              <a:rPr lang="en-US" sz="1800" dirty="0">
                <a:solidFill>
                  <a:srgbClr val="4D4D4D"/>
                </a:solidFill>
                <a:latin typeface="Arial" charset="0"/>
              </a:rPr>
              <a:t> </a:t>
            </a:r>
          </a:p>
          <a:p>
            <a:pPr defTabSz="914349">
              <a:spcBef>
                <a:spcPct val="30000"/>
              </a:spcBef>
              <a:defRPr/>
            </a:pPr>
            <a:r>
              <a:rPr lang="en-US" sz="1800" dirty="0"/>
              <a:t>World Health Organization (WHO). </a:t>
            </a:r>
            <a:r>
              <a:rPr lang="en-US" sz="1800" dirty="0">
                <a:solidFill>
                  <a:srgbClr val="4D4D4D"/>
                </a:solidFill>
                <a:latin typeface="Arial" charset="0"/>
              </a:rPr>
              <a:t>Outbreak surveillance and response in humanitarian emergencies: WHO guidelines for EWARN implementation. Geneva, Switzerland: </a:t>
            </a:r>
            <a:r>
              <a:rPr lang="en-US" sz="1800" dirty="0"/>
              <a:t>World Health Organization</a:t>
            </a:r>
            <a:r>
              <a:rPr lang="en-US" sz="1800" dirty="0">
                <a:solidFill>
                  <a:srgbClr val="4D4D4D"/>
                </a:solidFill>
                <a:latin typeface="Arial" charset="0"/>
              </a:rPr>
              <a:t>; 2012. Available at: </a:t>
            </a:r>
            <a:r>
              <a:rPr lang="en-US" sz="1800" dirty="0">
                <a:solidFill>
                  <a:srgbClr val="4D4D4D"/>
                </a:solidFill>
                <a:latin typeface="Arial" charset="0"/>
                <a:hlinkClick r:id="rId4"/>
              </a:rPr>
              <a:t>http://www.who.int/diseasecontrol_emergencies/publications/who_hse_epr_dce_2012.1/en/</a:t>
            </a:r>
            <a:r>
              <a:rPr lang="en-US" sz="1800" dirty="0">
                <a:solidFill>
                  <a:srgbClr val="4D4D4D"/>
                </a:solidFill>
                <a:latin typeface="Arial" charset="0"/>
              </a:rPr>
              <a:t> </a:t>
            </a:r>
          </a:p>
          <a:p>
            <a:pPr marL="0" lvl="0" indent="0" defTabSz="914349">
              <a:spcBef>
                <a:spcPct val="30000"/>
              </a:spcBef>
              <a:buNone/>
              <a:defRPr/>
            </a:pPr>
            <a:endParaRPr lang="en-US" sz="1400" dirty="0">
              <a:solidFill>
                <a:schemeClr val="tx1"/>
              </a:solidFill>
              <a:latin typeface="Arial" charset="0"/>
            </a:endParaRPr>
          </a:p>
          <a:p>
            <a:endParaRPr lang="en-US" altLang="en-US" sz="1400" dirty="0"/>
          </a:p>
        </p:txBody>
      </p:sp>
    </p:spTree>
    <p:extLst>
      <p:ext uri="{BB962C8B-B14F-4D97-AF65-F5344CB8AC3E}">
        <p14:creationId xmlns:p14="http://schemas.microsoft.com/office/powerpoint/2010/main" val="14675957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0" y="274638"/>
            <a:ext cx="9144000" cy="1143000"/>
          </a:xfrm>
        </p:spPr>
        <p:txBody>
          <a:bodyPr/>
          <a:lstStyle/>
          <a:p>
            <a:r>
              <a:rPr lang="en-US" altLang="en-US" sz="3600" b="1" dirty="0">
                <a:solidFill>
                  <a:srgbClr val="002060"/>
                </a:solidFill>
              </a:rPr>
              <a:t>Sources and Resources (2)</a:t>
            </a:r>
          </a:p>
        </p:txBody>
      </p:sp>
      <p:sp>
        <p:nvSpPr>
          <p:cNvPr id="82946" name="Content Placeholder 2"/>
          <p:cNvSpPr>
            <a:spLocks noGrp="1"/>
          </p:cNvSpPr>
          <p:nvPr>
            <p:ph idx="1"/>
          </p:nvPr>
        </p:nvSpPr>
        <p:spPr/>
        <p:txBody>
          <a:bodyPr/>
          <a:lstStyle/>
          <a:p>
            <a:pPr defTabSz="914349">
              <a:spcBef>
                <a:spcPct val="30000"/>
              </a:spcBef>
              <a:defRPr/>
            </a:pPr>
            <a:r>
              <a:rPr lang="en-US" sz="1800" dirty="0">
                <a:solidFill>
                  <a:srgbClr val="4D4D4D"/>
                </a:solidFill>
                <a:latin typeface="Arial" charset="0"/>
              </a:rPr>
              <a:t>HIS Source: Health Information System (HIS) Toolkit. Geneva: Ofﬁce of the United Nations High Commissioner for Refugees; 2010. Available from: </a:t>
            </a:r>
            <a:r>
              <a:rPr lang="en-US" sz="1800" dirty="0">
                <a:solidFill>
                  <a:srgbClr val="4D4D4D"/>
                </a:solidFill>
                <a:latin typeface="Arial" charset="0"/>
                <a:hlinkClick r:id="rId2"/>
              </a:rPr>
              <a:t>http://www.unhcr.org/4a3374408.html</a:t>
            </a:r>
            <a:r>
              <a:rPr lang="en-US" sz="1800" dirty="0">
                <a:solidFill>
                  <a:srgbClr val="4D4D4D"/>
                </a:solidFill>
                <a:latin typeface="Arial" charset="0"/>
              </a:rPr>
              <a:t>  </a:t>
            </a:r>
          </a:p>
          <a:p>
            <a:pPr defTabSz="914349">
              <a:spcBef>
                <a:spcPct val="30000"/>
              </a:spcBef>
              <a:defRPr/>
            </a:pPr>
            <a:r>
              <a:rPr lang="en-US" sz="1800" dirty="0">
                <a:solidFill>
                  <a:srgbClr val="4D4D4D"/>
                </a:solidFill>
                <a:latin typeface="Arial" charset="0"/>
              </a:rPr>
              <a:t>World Health Organization. Dept. of Epidemic and Pandemic Alert and Response. WHO recommended surveillance standards, 2nd ed. Geneva : World Health Organization; 1999. Available at: </a:t>
            </a:r>
            <a:r>
              <a:rPr lang="en-US" sz="1800" dirty="0">
                <a:solidFill>
                  <a:srgbClr val="4D4D4D"/>
                </a:solidFill>
                <a:latin typeface="Arial" charset="0"/>
                <a:hlinkClick r:id="rId3"/>
              </a:rPr>
              <a:t>http://www.who.int/iris/handle/10665/65517</a:t>
            </a:r>
            <a:r>
              <a:rPr lang="en-US" sz="1800" dirty="0">
                <a:solidFill>
                  <a:srgbClr val="4D4D4D"/>
                </a:solidFill>
                <a:latin typeface="Arial" charset="0"/>
              </a:rPr>
              <a:t> </a:t>
            </a:r>
          </a:p>
          <a:p>
            <a:pPr defTabSz="914349">
              <a:spcBef>
                <a:spcPct val="30000"/>
              </a:spcBef>
              <a:defRPr/>
            </a:pPr>
            <a:r>
              <a:rPr lang="en-US" sz="1800" dirty="0">
                <a:solidFill>
                  <a:srgbClr val="4D4D4D"/>
                </a:solidFill>
                <a:latin typeface="Arial" charset="0"/>
              </a:rPr>
              <a:t>World Health Organization. International Health Regulations (2005) 2nd edition. Geneva : World Health Organization; 2005. Available at: </a:t>
            </a:r>
            <a:r>
              <a:rPr lang="en-US" sz="1800" dirty="0">
                <a:solidFill>
                  <a:schemeClr val="tx1"/>
                </a:solidFill>
                <a:latin typeface="Arial" charset="0"/>
                <a:hlinkClick r:id="rId4"/>
              </a:rPr>
              <a:t>http://www.who.int/ihr/IHR_2005_en.pdf</a:t>
            </a:r>
            <a:r>
              <a:rPr lang="en-US" sz="1800" dirty="0">
                <a:solidFill>
                  <a:schemeClr val="tx1"/>
                </a:solidFill>
                <a:latin typeface="Arial" charset="0"/>
              </a:rPr>
              <a:t> </a:t>
            </a:r>
          </a:p>
          <a:p>
            <a:pPr defTabSz="914349">
              <a:spcBef>
                <a:spcPct val="30000"/>
              </a:spcBef>
              <a:defRPr/>
            </a:pPr>
            <a:r>
              <a:rPr lang="en-US" sz="1800" dirty="0">
                <a:solidFill>
                  <a:srgbClr val="4D4D4D"/>
                </a:solidFill>
                <a:latin typeface="Arial" charset="0"/>
              </a:rPr>
              <a:t>World Health Organization. Technical Guidelines for IDSR in the African Region, 2nd ed. Geneva : World Health Organization; 2010.Available at: </a:t>
            </a:r>
            <a:r>
              <a:rPr lang="en-US" sz="1800" dirty="0">
                <a:solidFill>
                  <a:srgbClr val="4D4D4D"/>
                </a:solidFill>
                <a:latin typeface="Arial" charset="0"/>
                <a:hlinkClick r:id="rId5"/>
              </a:rPr>
              <a:t>http://www.afro.who.int/sites/default/files/2017-06/IDSR-Technical-Guidelines_Final_2010_0.pdf</a:t>
            </a:r>
            <a:r>
              <a:rPr lang="en-US" sz="1800" dirty="0">
                <a:solidFill>
                  <a:srgbClr val="4D4D4D"/>
                </a:solidFill>
                <a:latin typeface="Arial" charset="0"/>
              </a:rPr>
              <a:t> </a:t>
            </a:r>
          </a:p>
          <a:p>
            <a:pPr marL="0" lvl="0" indent="0" defTabSz="914349">
              <a:spcBef>
                <a:spcPct val="30000"/>
              </a:spcBef>
              <a:buNone/>
              <a:defRPr/>
            </a:pPr>
            <a:endParaRPr lang="en-US" sz="1400" dirty="0">
              <a:solidFill>
                <a:schemeClr val="tx1"/>
              </a:solidFill>
              <a:latin typeface="Arial" charset="0"/>
            </a:endParaRPr>
          </a:p>
          <a:p>
            <a:endParaRPr lang="en-US" altLang="en-US" sz="1400" dirty="0"/>
          </a:p>
        </p:txBody>
      </p:sp>
    </p:spTree>
    <p:extLst>
      <p:ext uri="{BB962C8B-B14F-4D97-AF65-F5344CB8AC3E}">
        <p14:creationId xmlns:p14="http://schemas.microsoft.com/office/powerpoint/2010/main" val="21570141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17942686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0" y="2857500"/>
            <a:ext cx="9144000" cy="1143000"/>
          </a:xfrm>
        </p:spPr>
        <p:txBody>
          <a:bodyPr/>
          <a:lstStyle/>
          <a:p>
            <a:r>
              <a:rPr lang="fr-FR" altLang="en-US" sz="4800" b="1" i="1" dirty="0" err="1">
                <a:solidFill>
                  <a:srgbClr val="002060"/>
                </a:solidFill>
              </a:rPr>
              <a:t>Thank</a:t>
            </a:r>
            <a:r>
              <a:rPr lang="fr-FR" altLang="en-US" sz="4800" b="1" i="1" dirty="0">
                <a:solidFill>
                  <a:srgbClr val="002060"/>
                </a:solidFill>
              </a:rPr>
              <a:t> </a:t>
            </a:r>
            <a:r>
              <a:rPr lang="fr-FR" altLang="en-US" sz="4800" b="1" i="1" dirty="0" err="1">
                <a:solidFill>
                  <a:srgbClr val="002060"/>
                </a:solidFill>
              </a:rPr>
              <a:t>you</a:t>
            </a:r>
            <a:r>
              <a:rPr lang="fr-FR" altLang="en-US" sz="4800" b="1" i="1" dirty="0">
                <a:solidFill>
                  <a:srgbClr val="002060"/>
                </a:solidFill>
              </a:rPr>
              <a:t>!</a:t>
            </a:r>
            <a:endParaRPr lang="en-US" altLang="en-US" sz="4800" b="1" i="1" dirty="0">
              <a:solidFill>
                <a:srgbClr val="002060"/>
              </a:solidFill>
            </a:endParaRPr>
          </a:p>
        </p:txBody>
      </p:sp>
      <p:sp>
        <p:nvSpPr>
          <p:cNvPr id="3" name="Content Placeholder 2">
            <a:extLst>
              <a:ext uri="{FF2B5EF4-FFF2-40B4-BE49-F238E27FC236}">
                <a16:creationId xmlns:a16="http://schemas.microsoft.com/office/drawing/2014/main" id="{BB6C29BC-7502-4FD0-AA6A-5EA0FBF5EF4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02218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Grp="1" noChangeArrowheads="1"/>
          </p:cNvSpPr>
          <p:nvPr>
            <p:ph idx="1"/>
          </p:nvPr>
        </p:nvSpPr>
        <p:spPr>
          <a:xfrm>
            <a:off x="3681351" y="1704372"/>
            <a:ext cx="5355145" cy="3841405"/>
          </a:xfrm>
        </p:spPr>
        <p:txBody>
          <a:bodyPr/>
          <a:lstStyle/>
          <a:p>
            <a:pPr marL="0" indent="0" eaLnBrk="1" hangingPunct="1">
              <a:lnSpc>
                <a:spcPct val="110000"/>
              </a:lnSpc>
              <a:spcBef>
                <a:spcPct val="0"/>
              </a:spcBef>
              <a:buClr>
                <a:srgbClr val="008080"/>
              </a:buClr>
              <a:buFontTx/>
              <a:buNone/>
            </a:pPr>
            <a:r>
              <a:rPr lang="en-US" sz="2200" b="1" dirty="0">
                <a:solidFill>
                  <a:schemeClr val="tx1"/>
                </a:solidFill>
              </a:rPr>
              <a:t>HOW?</a:t>
            </a:r>
          </a:p>
          <a:p>
            <a:pPr marL="0" indent="0" eaLnBrk="1" hangingPunct="1">
              <a:lnSpc>
                <a:spcPct val="110000"/>
              </a:lnSpc>
              <a:spcBef>
                <a:spcPct val="0"/>
              </a:spcBef>
              <a:buClr>
                <a:srgbClr val="008080"/>
              </a:buClr>
              <a:buFontTx/>
              <a:buNone/>
            </a:pPr>
            <a:r>
              <a:rPr lang="en-US" sz="2200" b="0" dirty="0">
                <a:solidFill>
                  <a:schemeClr val="tx1"/>
                </a:solidFill>
              </a:rPr>
              <a:t>Ongoing, systematic </a:t>
            </a:r>
          </a:p>
          <a:p>
            <a:pPr marL="0" indent="0" eaLnBrk="1" hangingPunct="1">
              <a:lnSpc>
                <a:spcPct val="110000"/>
              </a:lnSpc>
              <a:spcBef>
                <a:spcPct val="0"/>
              </a:spcBef>
              <a:buClr>
                <a:srgbClr val="008080"/>
              </a:buClr>
              <a:buFontTx/>
              <a:buNone/>
            </a:pPr>
            <a:r>
              <a:rPr lang="en-US" sz="2200" b="1" dirty="0">
                <a:solidFill>
                  <a:schemeClr val="tx1"/>
                </a:solidFill>
              </a:rPr>
              <a:t>WHAT? </a:t>
            </a:r>
          </a:p>
          <a:p>
            <a:pPr marL="0" indent="0" eaLnBrk="1" hangingPunct="1">
              <a:lnSpc>
                <a:spcPct val="110000"/>
              </a:lnSpc>
              <a:spcBef>
                <a:spcPct val="0"/>
              </a:spcBef>
              <a:buClr>
                <a:srgbClr val="008080"/>
              </a:buClr>
              <a:buFontTx/>
              <a:buNone/>
            </a:pPr>
            <a:r>
              <a:rPr lang="en-US" sz="2200" b="0" dirty="0">
                <a:solidFill>
                  <a:schemeClr val="tx1"/>
                </a:solidFill>
              </a:rPr>
              <a:t>Collection, analysis, interpretation, and dissemination of health-related data </a:t>
            </a:r>
          </a:p>
          <a:p>
            <a:pPr marL="0" indent="0" eaLnBrk="1" hangingPunct="1">
              <a:lnSpc>
                <a:spcPct val="110000"/>
              </a:lnSpc>
              <a:spcBef>
                <a:spcPct val="0"/>
              </a:spcBef>
              <a:buClr>
                <a:srgbClr val="008080"/>
              </a:buClr>
              <a:buFontTx/>
              <a:buNone/>
            </a:pPr>
            <a:r>
              <a:rPr lang="en-US" sz="2200" b="1" dirty="0">
                <a:solidFill>
                  <a:schemeClr val="tx1"/>
                </a:solidFill>
              </a:rPr>
              <a:t>WHY?</a:t>
            </a:r>
          </a:p>
          <a:p>
            <a:pPr marL="0" indent="0" eaLnBrk="1" hangingPunct="1">
              <a:lnSpc>
                <a:spcPct val="110000"/>
              </a:lnSpc>
              <a:spcBef>
                <a:spcPct val="0"/>
              </a:spcBef>
              <a:buClr>
                <a:srgbClr val="008080"/>
              </a:buClr>
              <a:buFontTx/>
              <a:buNone/>
            </a:pPr>
            <a:r>
              <a:rPr lang="en-US" sz="2200" b="0" dirty="0">
                <a:solidFill>
                  <a:schemeClr val="tx1"/>
                </a:solidFill>
              </a:rPr>
              <a:t>For used in public health action t</a:t>
            </a:r>
            <a:r>
              <a:rPr lang="en-US" sz="2200" dirty="0">
                <a:solidFill>
                  <a:schemeClr val="tx1"/>
                </a:solidFill>
              </a:rPr>
              <a:t>o reduce morbidity and mortality and to improve health</a:t>
            </a:r>
            <a:endParaRPr lang="en-US" sz="2200" b="0" dirty="0">
              <a:solidFill>
                <a:schemeClr val="tx1"/>
              </a:solidFill>
            </a:endParaRPr>
          </a:p>
        </p:txBody>
      </p:sp>
      <p:sp>
        <p:nvSpPr>
          <p:cNvPr id="2" name="TextBox 1"/>
          <p:cNvSpPr txBox="1"/>
          <p:nvPr/>
        </p:nvSpPr>
        <p:spPr>
          <a:xfrm>
            <a:off x="632708" y="539750"/>
            <a:ext cx="7827784" cy="646331"/>
          </a:xfrm>
          <a:prstGeom prst="rect">
            <a:avLst/>
          </a:prstGeom>
          <a:noFill/>
        </p:spPr>
        <p:txBody>
          <a:bodyPr wrap="non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Public Health Surveillance Defined</a:t>
            </a:r>
          </a:p>
        </p:txBody>
      </p:sp>
      <p:sp>
        <p:nvSpPr>
          <p:cNvPr id="7" name="Rectangle 6"/>
          <p:cNvSpPr/>
          <p:nvPr/>
        </p:nvSpPr>
        <p:spPr>
          <a:xfrm>
            <a:off x="0" y="5758295"/>
            <a:ext cx="7924800" cy="246221"/>
          </a:xfrm>
          <a:prstGeom prst="rect">
            <a:avLst/>
          </a:prstGeom>
          <a:noFill/>
          <a:ln w="12700">
            <a:noFill/>
            <a:miter lim="800000"/>
            <a:headEnd/>
            <a:tailEnd/>
          </a:ln>
          <a:effectLst/>
        </p:spPr>
        <p:txBody>
          <a:bodyPr wrap="square">
            <a:spAutoFit/>
          </a:bodyPr>
          <a:lstStyle/>
          <a:p>
            <a:pPr>
              <a:defRPr/>
            </a:pPr>
            <a:r>
              <a:rPr lang="en-US" sz="1000" dirty="0"/>
              <a:t>Adapted from CDC.  MMWR 2001; 50 (No. RR-13)</a:t>
            </a:r>
          </a:p>
        </p:txBody>
      </p:sp>
      <p:sp>
        <p:nvSpPr>
          <p:cNvPr id="10" name="Slide Number Placeholder 2"/>
          <p:cNvSpPr>
            <a:spLocks noGrp="1"/>
          </p:cNvSpPr>
          <p:nvPr>
            <p:ph type="sldNum" sz="quarter" idx="12"/>
          </p:nvPr>
        </p:nvSpPr>
        <p:spPr>
          <a:xfrm>
            <a:off x="6594475" y="6181725"/>
            <a:ext cx="2133600" cy="476250"/>
          </a:xfrm>
          <a:prstGeom prst="rect">
            <a:avLst/>
          </a:prstGeom>
        </p:spPr>
        <p:txBody>
          <a:bodyPr/>
          <a:lstStyle>
            <a:lvl1pPr>
              <a:defRPr i="0">
                <a:effectLst/>
              </a:defRPr>
            </a:lvl1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5</a:t>
            </a:fld>
            <a:endParaRPr lang="en-US" sz="1200" dirty="0">
              <a:latin typeface="Arial" panose="020B0604020202020204" pitchFamily="34" charset="0"/>
              <a:cs typeface="Arial" panose="020B0604020202020204" pitchFamily="34" charset="0"/>
            </a:endParaRPr>
          </a:p>
        </p:txBody>
      </p:sp>
      <p:pic>
        <p:nvPicPr>
          <p:cNvPr id="12" name="Picture 11"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1831829"/>
            <a:ext cx="2971054" cy="2589862"/>
          </a:xfrm>
          <a:prstGeom prst="rect">
            <a:avLst/>
          </a:prstGeom>
        </p:spPr>
      </p:pic>
      <p:sp>
        <p:nvSpPr>
          <p:cNvPr id="3" name="TextBox 2"/>
          <p:cNvSpPr txBox="1"/>
          <p:nvPr/>
        </p:nvSpPr>
        <p:spPr>
          <a:xfrm>
            <a:off x="388143" y="4557265"/>
            <a:ext cx="3312368" cy="954107"/>
          </a:xfrm>
          <a:prstGeom prst="rect">
            <a:avLst/>
          </a:prstGeom>
          <a:noFill/>
        </p:spPr>
        <p:txBody>
          <a:bodyPr wrap="square" rtlCol="0">
            <a:spAutoFit/>
          </a:bodyPr>
          <a:lstStyle/>
          <a:p>
            <a:pPr algn="ctr"/>
            <a:r>
              <a:rPr lang="en-US" sz="2800" b="1" dirty="0"/>
              <a:t>“Information for Action”</a:t>
            </a:r>
          </a:p>
        </p:txBody>
      </p:sp>
    </p:spTree>
    <p:extLst>
      <p:ext uri="{BB962C8B-B14F-4D97-AF65-F5344CB8AC3E}">
        <p14:creationId xmlns:p14="http://schemas.microsoft.com/office/powerpoint/2010/main" val="8885666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810F8-400B-984F-8745-2BE919535012}"/>
              </a:ext>
            </a:extLst>
          </p:cNvPr>
          <p:cNvSpPr>
            <a:spLocks noGrp="1"/>
          </p:cNvSpPr>
          <p:nvPr>
            <p:ph type="title"/>
          </p:nvPr>
        </p:nvSpPr>
        <p:spPr>
          <a:xfrm>
            <a:off x="457200" y="629816"/>
            <a:ext cx="8229600" cy="1143000"/>
          </a:xfrm>
        </p:spPr>
        <p:txBody>
          <a:bodyPr/>
          <a:lstStyle/>
          <a:p>
            <a:r>
              <a:rPr lang="en-US" altLang="en-US" sz="3600" b="1" dirty="0">
                <a:solidFill>
                  <a:srgbClr val="002060"/>
                </a:solidFill>
                <a:ea typeface="ＭＳ Ｐゴシック" pitchFamily="34" charset="-128"/>
              </a:rPr>
              <a:t>Objectives of a Surveillance System during Emergencies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46B1022A-4C6C-784A-8C18-61C7DE578923}"/>
              </a:ext>
            </a:extLst>
          </p:cNvPr>
          <p:cNvSpPr>
            <a:spLocks noGrp="1"/>
          </p:cNvSpPr>
          <p:nvPr>
            <p:ph idx="1"/>
          </p:nvPr>
        </p:nvSpPr>
        <p:spPr>
          <a:xfrm>
            <a:off x="457200" y="1927373"/>
            <a:ext cx="8229600" cy="4525963"/>
          </a:xfrm>
        </p:spPr>
        <p:txBody>
          <a:bodyPr/>
          <a:lstStyle/>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detect and respond rapidly to epidemics</a:t>
            </a:r>
          </a:p>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determine main health priorities</a:t>
            </a:r>
          </a:p>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follow trends in health status</a:t>
            </a:r>
          </a:p>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target resources to area of greatest need</a:t>
            </a:r>
          </a:p>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plan and guide programs</a:t>
            </a:r>
          </a:p>
          <a:p>
            <a:pPr marL="344487" indent="-457200" eaLnBrk="1" hangingPunct="1">
              <a:buFont typeface="Arial" panose="020B0604020202020204" pitchFamily="34" charset="0"/>
              <a:buChar char="•"/>
            </a:pPr>
            <a:r>
              <a:rPr lang="en-US" altLang="en-US" sz="2800" dirty="0">
                <a:solidFill>
                  <a:schemeClr val="tx1"/>
                </a:solidFill>
                <a:ea typeface="ＭＳ Ｐゴシック" pitchFamily="34" charset="-128"/>
              </a:rPr>
              <a:t>To indicate changes during the emergency</a:t>
            </a:r>
          </a:p>
          <a:p>
            <a:endParaRPr lang="en-US" dirty="0">
              <a:solidFill>
                <a:schemeClr val="tx1"/>
              </a:solidFill>
            </a:endParaRPr>
          </a:p>
        </p:txBody>
      </p:sp>
    </p:spTree>
    <p:extLst>
      <p:ext uri="{BB962C8B-B14F-4D97-AF65-F5344CB8AC3E}">
        <p14:creationId xmlns:p14="http://schemas.microsoft.com/office/powerpoint/2010/main" val="4060376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1026"/>
          <p:cNvGraphicFramePr>
            <a:graphicFrameLocks noGrp="1" noChangeAspect="1"/>
          </p:cNvGraphicFramePr>
          <p:nvPr>
            <p:ph type="chart" idx="1"/>
            <p:extLst/>
          </p:nvPr>
        </p:nvGraphicFramePr>
        <p:xfrm>
          <a:off x="579765" y="1997432"/>
          <a:ext cx="8153400" cy="4318000"/>
        </p:xfrm>
        <a:graphic>
          <a:graphicData uri="http://schemas.openxmlformats.org/presentationml/2006/ole">
            <mc:AlternateContent xmlns:mc="http://schemas.openxmlformats.org/markup-compatibility/2006">
              <mc:Choice xmlns:v="urn:schemas-microsoft-com:vml" Requires="v">
                <p:oleObj spid="_x0000_s3120" name="Chart" r:id="rId4" imgW="7772400" imgH="4114800" progId="MSGraph.Chart.8">
                  <p:embed followColorScheme="full"/>
                </p:oleObj>
              </mc:Choice>
              <mc:Fallback>
                <p:oleObj name="Chart" r:id="rId4" imgW="7772400" imgH="4114800" progId="MSGraph.Chart.8">
                  <p:embed followColorScheme="full"/>
                  <p:pic>
                    <p:nvPicPr>
                      <p:cNvPr id="34818" name="Object 1026"/>
                      <p:cNvPicPr>
                        <a:picLocks noChangeAspect="1" noChangeArrowheads="1"/>
                      </p:cNvPicPr>
                      <p:nvPr/>
                    </p:nvPicPr>
                    <p:blipFill>
                      <a:blip r:embed="rId5"/>
                      <a:srcRect/>
                      <a:stretch>
                        <a:fillRect/>
                      </a:stretch>
                    </p:blipFill>
                    <p:spPr bwMode="auto">
                      <a:xfrm>
                        <a:off x="579765" y="1997432"/>
                        <a:ext cx="8153400" cy="431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52227" name="Text Box 1027"/>
          <p:cNvSpPr txBox="1">
            <a:spLocks noGrp="1" noChangeArrowheads="1"/>
          </p:cNvSpPr>
          <p:nvPr>
            <p:ph type="title"/>
          </p:nvPr>
        </p:nvSpPr>
        <p:spPr>
          <a:xfrm>
            <a:off x="0" y="103461"/>
            <a:ext cx="9144000" cy="609600"/>
          </a:xfrm>
          <a:extLst>
            <a:ext uri="{91240B29-F687-4f45-9708-019B960494DF}">
              <a14:hiddenLine xmlns:a14="http://schemas.microsoft.com/office/drawing/2010/main" xmlns=""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noAutofit/>
          </a:bodyPr>
          <a:lstStyle/>
          <a:p>
            <a:pPr eaLnBrk="1" hangingPunct="1">
              <a:defRPr/>
            </a:pPr>
            <a:r>
              <a:rPr lang="en-GB" sz="3600" b="1" dirty="0">
                <a:solidFill>
                  <a:srgbClr val="002060"/>
                </a:solidFill>
              </a:rPr>
              <a:t>Surveillance and Rapid Response</a:t>
            </a:r>
          </a:p>
        </p:txBody>
      </p:sp>
      <p:grpSp>
        <p:nvGrpSpPr>
          <p:cNvPr id="52228" name="Group 1028"/>
          <p:cNvGrpSpPr>
            <a:grpSpLocks/>
          </p:cNvGrpSpPr>
          <p:nvPr/>
        </p:nvGrpSpPr>
        <p:grpSpPr bwMode="auto">
          <a:xfrm>
            <a:off x="2829089" y="948572"/>
            <a:ext cx="1641475" cy="4038600"/>
            <a:chOff x="1776" y="960"/>
            <a:chExt cx="1034" cy="2544"/>
          </a:xfrm>
        </p:grpSpPr>
        <p:sp>
          <p:nvSpPr>
            <p:cNvPr id="52229" name="Line 1029"/>
            <p:cNvSpPr>
              <a:spLocks noChangeShapeType="1"/>
            </p:cNvSpPr>
            <p:nvPr/>
          </p:nvSpPr>
          <p:spPr bwMode="auto">
            <a:xfrm flipH="1">
              <a:off x="1968" y="1008"/>
              <a:ext cx="0" cy="2496"/>
            </a:xfrm>
            <a:prstGeom prst="line">
              <a:avLst/>
            </a:prstGeom>
            <a:noFill/>
            <a:ln w="41275">
              <a:solidFill>
                <a:srgbClr val="0000FF"/>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30" name="Text Box 1030"/>
            <p:cNvSpPr txBox="1">
              <a:spLocks noChangeArrowheads="1"/>
            </p:cNvSpPr>
            <p:nvPr/>
          </p:nvSpPr>
          <p:spPr bwMode="auto">
            <a:xfrm>
              <a:off x="1776" y="960"/>
              <a:ext cx="1034" cy="518"/>
            </a:xfrm>
            <a:prstGeom prst="rect">
              <a:avLst/>
            </a:prstGeom>
            <a:solidFill>
              <a:srgbClr val="0000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GB" sz="2400" b="1" dirty="0">
                  <a:solidFill>
                    <a:srgbClr val="FFFF66"/>
                  </a:solidFill>
                  <a:cs typeface="+mn-cs"/>
                </a:rPr>
                <a:t>Rapid </a:t>
              </a:r>
            </a:p>
            <a:p>
              <a:pPr algn="ctr" eaLnBrk="0" hangingPunct="0">
                <a:defRPr/>
              </a:pPr>
              <a:r>
                <a:rPr lang="en-GB" sz="2400" b="1" dirty="0">
                  <a:solidFill>
                    <a:srgbClr val="FFFF66"/>
                  </a:solidFill>
                  <a:cs typeface="+mn-cs"/>
                </a:rPr>
                <a:t>Response</a:t>
              </a:r>
            </a:p>
          </p:txBody>
        </p:sp>
      </p:grpSp>
      <p:sp>
        <p:nvSpPr>
          <p:cNvPr id="52231" name="Text Box 1031"/>
          <p:cNvSpPr txBox="1">
            <a:spLocks noChangeArrowheads="1"/>
          </p:cNvSpPr>
          <p:nvPr/>
        </p:nvSpPr>
        <p:spPr bwMode="auto">
          <a:xfrm>
            <a:off x="4495800" y="6521450"/>
            <a:ext cx="611188" cy="336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GB" sz="1600" b="1">
                <a:cs typeface="+mn-cs"/>
              </a:rPr>
              <a:t>DAY</a:t>
            </a:r>
            <a:endParaRPr lang="en-GB" sz="2400" b="1">
              <a:cs typeface="+mn-cs"/>
            </a:endParaRPr>
          </a:p>
        </p:txBody>
      </p:sp>
      <p:sp>
        <p:nvSpPr>
          <p:cNvPr id="52232" name="Text Box 1032"/>
          <p:cNvSpPr txBox="1">
            <a:spLocks noChangeArrowheads="1"/>
          </p:cNvSpPr>
          <p:nvPr/>
        </p:nvSpPr>
        <p:spPr bwMode="auto">
          <a:xfrm>
            <a:off x="0" y="3657600"/>
            <a:ext cx="881063" cy="336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GB" sz="1600" b="1">
                <a:cs typeface="+mn-cs"/>
              </a:rPr>
              <a:t>CASES</a:t>
            </a:r>
          </a:p>
        </p:txBody>
      </p:sp>
      <p:grpSp>
        <p:nvGrpSpPr>
          <p:cNvPr id="52233" name="Group 1033"/>
          <p:cNvGrpSpPr>
            <a:grpSpLocks/>
          </p:cNvGrpSpPr>
          <p:nvPr/>
        </p:nvGrpSpPr>
        <p:grpSpPr bwMode="auto">
          <a:xfrm>
            <a:off x="1163245" y="1211262"/>
            <a:ext cx="1573213" cy="4038600"/>
            <a:chOff x="720" y="960"/>
            <a:chExt cx="991" cy="2544"/>
          </a:xfrm>
        </p:grpSpPr>
        <p:sp>
          <p:nvSpPr>
            <p:cNvPr id="52234" name="Line 1034"/>
            <p:cNvSpPr>
              <a:spLocks noChangeShapeType="1"/>
            </p:cNvSpPr>
            <p:nvPr/>
          </p:nvSpPr>
          <p:spPr bwMode="auto">
            <a:xfrm>
              <a:off x="1440" y="1056"/>
              <a:ext cx="0" cy="2448"/>
            </a:xfrm>
            <a:prstGeom prst="line">
              <a:avLst/>
            </a:prstGeom>
            <a:noFill/>
            <a:ln w="41275">
              <a:solidFill>
                <a:srgbClr val="0000FF"/>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35" name="Text Box 1035"/>
            <p:cNvSpPr txBox="1">
              <a:spLocks noChangeArrowheads="1"/>
            </p:cNvSpPr>
            <p:nvPr/>
          </p:nvSpPr>
          <p:spPr bwMode="auto">
            <a:xfrm>
              <a:off x="720" y="960"/>
              <a:ext cx="991" cy="518"/>
            </a:xfrm>
            <a:prstGeom prst="rect">
              <a:avLst/>
            </a:prstGeom>
            <a:solidFill>
              <a:srgbClr val="0000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GB" sz="2400" b="1" dirty="0">
                  <a:solidFill>
                    <a:srgbClr val="FFFF66"/>
                  </a:solidFill>
                  <a:cs typeface="+mn-cs"/>
                </a:rPr>
                <a:t>Early </a:t>
              </a:r>
            </a:p>
            <a:p>
              <a:pPr algn="ctr" eaLnBrk="0" hangingPunct="0">
                <a:defRPr/>
              </a:pPr>
              <a:r>
                <a:rPr lang="en-GB" sz="2400" b="1" dirty="0">
                  <a:solidFill>
                    <a:srgbClr val="FFFF66"/>
                  </a:solidFill>
                  <a:cs typeface="+mn-cs"/>
                </a:rPr>
                <a:t>Detection</a:t>
              </a:r>
            </a:p>
          </p:txBody>
        </p:sp>
      </p:grpSp>
      <p:grpSp>
        <p:nvGrpSpPr>
          <p:cNvPr id="52236" name="Group 1036"/>
          <p:cNvGrpSpPr>
            <a:grpSpLocks/>
          </p:cNvGrpSpPr>
          <p:nvPr/>
        </p:nvGrpSpPr>
        <p:grpSpPr bwMode="auto">
          <a:xfrm>
            <a:off x="3555280" y="2301875"/>
            <a:ext cx="5441058" cy="3048000"/>
            <a:chOff x="2261" y="1536"/>
            <a:chExt cx="3523" cy="2130"/>
          </a:xfrm>
        </p:grpSpPr>
        <p:sp>
          <p:nvSpPr>
            <p:cNvPr id="52237" name="Freeform 1037"/>
            <p:cNvSpPr>
              <a:spLocks/>
            </p:cNvSpPr>
            <p:nvPr/>
          </p:nvSpPr>
          <p:spPr bwMode="auto">
            <a:xfrm>
              <a:off x="2261" y="1536"/>
              <a:ext cx="3079" cy="2130"/>
            </a:xfrm>
            <a:custGeom>
              <a:avLst/>
              <a:gdLst>
                <a:gd name="T0" fmla="*/ 176 w 3079"/>
                <a:gd name="T1" fmla="*/ 1319 h 2130"/>
                <a:gd name="T2" fmla="*/ 768 w 3079"/>
                <a:gd name="T3" fmla="*/ 96 h 2130"/>
                <a:gd name="T4" fmla="*/ 912 w 3079"/>
                <a:gd name="T5" fmla="*/ 0 h 2130"/>
                <a:gd name="T6" fmla="*/ 1117 w 3079"/>
                <a:gd name="T7" fmla="*/ 248 h 2130"/>
                <a:gd name="T8" fmla="*/ 1200 w 3079"/>
                <a:gd name="T9" fmla="*/ 672 h 2130"/>
                <a:gd name="T10" fmla="*/ 1248 w 3079"/>
                <a:gd name="T11" fmla="*/ 864 h 2130"/>
                <a:gd name="T12" fmla="*/ 1392 w 3079"/>
                <a:gd name="T13" fmla="*/ 1152 h 2130"/>
                <a:gd name="T14" fmla="*/ 1490 w 3079"/>
                <a:gd name="T15" fmla="*/ 1319 h 2130"/>
                <a:gd name="T16" fmla="*/ 1636 w 3079"/>
                <a:gd name="T17" fmla="*/ 1513 h 2130"/>
                <a:gd name="T18" fmla="*/ 1728 w 3079"/>
                <a:gd name="T19" fmla="*/ 1680 h 2130"/>
                <a:gd name="T20" fmla="*/ 1920 w 3079"/>
                <a:gd name="T21" fmla="*/ 1824 h 2130"/>
                <a:gd name="T22" fmla="*/ 2009 w 3079"/>
                <a:gd name="T23" fmla="*/ 1919 h 2130"/>
                <a:gd name="T24" fmla="*/ 2112 w 3079"/>
                <a:gd name="T25" fmla="*/ 1968 h 2130"/>
                <a:gd name="T26" fmla="*/ 2400 w 3079"/>
                <a:gd name="T27" fmla="*/ 2016 h 2130"/>
                <a:gd name="T28" fmla="*/ 3079 w 3079"/>
                <a:gd name="T29" fmla="*/ 2114 h 2130"/>
                <a:gd name="T30" fmla="*/ 695 w 3079"/>
                <a:gd name="T31" fmla="*/ 2130 h 2130"/>
                <a:gd name="T32" fmla="*/ 322 w 3079"/>
                <a:gd name="T33" fmla="*/ 1935 h 2130"/>
                <a:gd name="T34" fmla="*/ 160 w 3079"/>
                <a:gd name="T35" fmla="*/ 1724 h 2130"/>
                <a:gd name="T36" fmla="*/ 0 w 3079"/>
                <a:gd name="T37" fmla="*/ 1584 h 2130"/>
                <a:gd name="T38" fmla="*/ 306 w 3079"/>
                <a:gd name="T39" fmla="*/ 1043 h 2130"/>
                <a:gd name="T40" fmla="*/ 176 w 3079"/>
                <a:gd name="T41" fmla="*/ 1319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79" h="2130">
                  <a:moveTo>
                    <a:pt x="176" y="1319"/>
                  </a:moveTo>
                  <a:lnTo>
                    <a:pt x="768" y="96"/>
                  </a:lnTo>
                  <a:lnTo>
                    <a:pt x="912" y="0"/>
                  </a:lnTo>
                  <a:lnTo>
                    <a:pt x="1117" y="248"/>
                  </a:lnTo>
                  <a:lnTo>
                    <a:pt x="1200" y="672"/>
                  </a:lnTo>
                  <a:lnTo>
                    <a:pt x="1248" y="864"/>
                  </a:lnTo>
                  <a:lnTo>
                    <a:pt x="1392" y="1152"/>
                  </a:lnTo>
                  <a:lnTo>
                    <a:pt x="1490" y="1319"/>
                  </a:lnTo>
                  <a:lnTo>
                    <a:pt x="1636" y="1513"/>
                  </a:lnTo>
                  <a:lnTo>
                    <a:pt x="1728" y="1680"/>
                  </a:lnTo>
                  <a:lnTo>
                    <a:pt x="1920" y="1824"/>
                  </a:lnTo>
                  <a:lnTo>
                    <a:pt x="2009" y="1919"/>
                  </a:lnTo>
                  <a:lnTo>
                    <a:pt x="2112" y="1968"/>
                  </a:lnTo>
                  <a:lnTo>
                    <a:pt x="2400" y="2016"/>
                  </a:lnTo>
                  <a:lnTo>
                    <a:pt x="3079" y="2114"/>
                  </a:lnTo>
                  <a:lnTo>
                    <a:pt x="695" y="2130"/>
                  </a:lnTo>
                  <a:lnTo>
                    <a:pt x="322" y="1935"/>
                  </a:lnTo>
                  <a:lnTo>
                    <a:pt x="160" y="1724"/>
                  </a:lnTo>
                  <a:lnTo>
                    <a:pt x="0" y="1584"/>
                  </a:lnTo>
                  <a:lnTo>
                    <a:pt x="306" y="1043"/>
                  </a:lnTo>
                  <a:lnTo>
                    <a:pt x="176" y="1319"/>
                  </a:lnTo>
                  <a:close/>
                </a:path>
              </a:pathLst>
            </a:custGeom>
            <a:solidFill>
              <a:srgbClr val="FFFF66"/>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34829" name="Group 1038"/>
            <p:cNvGrpSpPr>
              <a:grpSpLocks/>
            </p:cNvGrpSpPr>
            <p:nvPr/>
          </p:nvGrpSpPr>
          <p:grpSpPr bwMode="auto">
            <a:xfrm>
              <a:off x="2589" y="1892"/>
              <a:ext cx="3195" cy="1660"/>
              <a:chOff x="2589" y="1892"/>
              <a:chExt cx="3195" cy="1660"/>
            </a:xfrm>
          </p:grpSpPr>
          <p:sp>
            <p:nvSpPr>
              <p:cNvPr id="52239" name="Line 1039"/>
              <p:cNvSpPr>
                <a:spLocks noChangeShapeType="1"/>
              </p:cNvSpPr>
              <p:nvPr/>
            </p:nvSpPr>
            <p:spPr bwMode="auto">
              <a:xfrm flipH="1">
                <a:off x="2974" y="2448"/>
                <a:ext cx="1874" cy="768"/>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40" name="Text Box 1040"/>
              <p:cNvSpPr txBox="1">
                <a:spLocks noChangeArrowheads="1"/>
              </p:cNvSpPr>
              <p:nvPr/>
            </p:nvSpPr>
            <p:spPr bwMode="auto">
              <a:xfrm>
                <a:off x="4073" y="1892"/>
                <a:ext cx="1711" cy="57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GB" sz="2400" b="1">
                    <a:solidFill>
                      <a:srgbClr val="FFFF00"/>
                    </a:solidFill>
                    <a:cs typeface="+mn-cs"/>
                  </a:rPr>
                  <a:t>Potential </a:t>
                </a:r>
              </a:p>
              <a:p>
                <a:pPr algn="ctr" eaLnBrk="0" hangingPunct="0">
                  <a:defRPr/>
                </a:pPr>
                <a:r>
                  <a:rPr lang="en-GB" sz="2400" b="1">
                    <a:solidFill>
                      <a:srgbClr val="FFFF00"/>
                    </a:solidFill>
                    <a:cs typeface="+mn-cs"/>
                  </a:rPr>
                  <a:t>Cases Prevented</a:t>
                </a:r>
              </a:p>
            </p:txBody>
          </p:sp>
          <p:sp>
            <p:nvSpPr>
              <p:cNvPr id="52241" name="Line 1041"/>
              <p:cNvSpPr>
                <a:spLocks noChangeShapeType="1"/>
              </p:cNvSpPr>
              <p:nvPr/>
            </p:nvSpPr>
            <p:spPr bwMode="auto">
              <a:xfrm flipH="1" flipV="1">
                <a:off x="2589" y="2736"/>
                <a:ext cx="912" cy="240"/>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42" name="Line 1042"/>
              <p:cNvSpPr>
                <a:spLocks noChangeShapeType="1"/>
              </p:cNvSpPr>
              <p:nvPr/>
            </p:nvSpPr>
            <p:spPr bwMode="auto">
              <a:xfrm>
                <a:off x="3501" y="2976"/>
                <a:ext cx="48" cy="576"/>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43" name="Line 1043"/>
              <p:cNvSpPr>
                <a:spLocks noChangeShapeType="1"/>
              </p:cNvSpPr>
              <p:nvPr/>
            </p:nvSpPr>
            <p:spPr bwMode="auto">
              <a:xfrm flipH="1" flipV="1">
                <a:off x="2925" y="2064"/>
                <a:ext cx="576" cy="912"/>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nvGrpSpPr>
          <p:cNvPr id="52244" name="Group 1044"/>
          <p:cNvGrpSpPr>
            <a:grpSpLocks/>
          </p:cNvGrpSpPr>
          <p:nvPr/>
        </p:nvGrpSpPr>
        <p:grpSpPr bwMode="auto">
          <a:xfrm>
            <a:off x="814785" y="2278062"/>
            <a:ext cx="1274763" cy="2971800"/>
            <a:chOff x="528" y="1776"/>
            <a:chExt cx="803" cy="1872"/>
          </a:xfrm>
        </p:grpSpPr>
        <p:sp>
          <p:nvSpPr>
            <p:cNvPr id="52245" name="Line 1045"/>
            <p:cNvSpPr>
              <a:spLocks noChangeShapeType="1"/>
            </p:cNvSpPr>
            <p:nvPr/>
          </p:nvSpPr>
          <p:spPr bwMode="auto">
            <a:xfrm>
              <a:off x="864" y="2256"/>
              <a:ext cx="0" cy="1392"/>
            </a:xfrm>
            <a:prstGeom prst="line">
              <a:avLst/>
            </a:prstGeom>
            <a:noFill/>
            <a:ln w="41275">
              <a:solidFill>
                <a:srgbClr val="0000FF"/>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2246" name="Text Box 1046"/>
            <p:cNvSpPr txBox="1">
              <a:spLocks noChangeArrowheads="1"/>
            </p:cNvSpPr>
            <p:nvPr/>
          </p:nvSpPr>
          <p:spPr bwMode="auto">
            <a:xfrm>
              <a:off x="528" y="1776"/>
              <a:ext cx="803" cy="518"/>
            </a:xfrm>
            <a:prstGeom prst="rect">
              <a:avLst/>
            </a:prstGeom>
            <a:solidFill>
              <a:srgbClr val="0000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eaLnBrk="0" hangingPunct="0">
                <a:defRPr/>
              </a:pPr>
              <a:r>
                <a:rPr lang="en-GB" sz="2400" b="1">
                  <a:solidFill>
                    <a:srgbClr val="FFFF66"/>
                  </a:solidFill>
                  <a:cs typeface="+mn-cs"/>
                </a:rPr>
                <a:t>First </a:t>
              </a:r>
            </a:p>
            <a:p>
              <a:pPr algn="ctr" eaLnBrk="0" hangingPunct="0">
                <a:defRPr/>
              </a:pPr>
              <a:r>
                <a:rPr lang="en-GB" sz="2400" b="1">
                  <a:solidFill>
                    <a:srgbClr val="FFFF66"/>
                  </a:solidFill>
                  <a:cs typeface="+mn-cs"/>
                </a:rPr>
                <a:t>Case</a:t>
              </a:r>
            </a:p>
          </p:txBody>
        </p:sp>
      </p:grpSp>
    </p:spTree>
    <p:extLst>
      <p:ext uri="{BB962C8B-B14F-4D97-AF65-F5344CB8AC3E}">
        <p14:creationId xmlns:p14="http://schemas.microsoft.com/office/powerpoint/2010/main" val="2352712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44"/>
                                        </p:tgtEl>
                                        <p:attrNameLst>
                                          <p:attrName>style.visibility</p:attrName>
                                        </p:attrNameLst>
                                      </p:cBhvr>
                                      <p:to>
                                        <p:strVal val="visible"/>
                                      </p:to>
                                    </p:set>
                                    <p:animEffect transition="in" filter="fade">
                                      <p:cBhvr>
                                        <p:cTn id="7" dur="500"/>
                                        <p:tgtEl>
                                          <p:spTgt spid="522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233"/>
                                        </p:tgtEl>
                                        <p:attrNameLst>
                                          <p:attrName>style.visibility</p:attrName>
                                        </p:attrNameLst>
                                      </p:cBhvr>
                                      <p:to>
                                        <p:strVal val="visible"/>
                                      </p:to>
                                    </p:set>
                                    <p:animEffect transition="in" filter="fade">
                                      <p:cBhvr>
                                        <p:cTn id="12" dur="500"/>
                                        <p:tgtEl>
                                          <p:spTgt spid="522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228"/>
                                        </p:tgtEl>
                                        <p:attrNameLst>
                                          <p:attrName>style.visibility</p:attrName>
                                        </p:attrNameLst>
                                      </p:cBhvr>
                                      <p:to>
                                        <p:strVal val="visible"/>
                                      </p:to>
                                    </p:set>
                                    <p:animEffect transition="in" filter="fade">
                                      <p:cBhvr>
                                        <p:cTn id="17" dur="500"/>
                                        <p:tgtEl>
                                          <p:spTgt spid="522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2236"/>
                                        </p:tgtEl>
                                        <p:attrNameLst>
                                          <p:attrName>style.visibility</p:attrName>
                                        </p:attrNameLst>
                                      </p:cBhvr>
                                      <p:to>
                                        <p:strVal val="visible"/>
                                      </p:to>
                                    </p:set>
                                    <p:animEffect transition="in" filter="fade">
                                      <p:cBhvr>
                                        <p:cTn id="22" dur="500"/>
                                        <p:tgtEl>
                                          <p:spTgt spid="52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7182DEAD-C46C-6E47-9622-CDC83EC41692}"/>
              </a:ext>
            </a:extLst>
          </p:cNvPr>
          <p:cNvSpPr txBox="1">
            <a:spLocks noChangeArrowheads="1"/>
          </p:cNvSpPr>
          <p:nvPr/>
        </p:nvSpPr>
        <p:spPr>
          <a:xfrm>
            <a:off x="381000" y="1295400"/>
            <a:ext cx="8382000" cy="4832350"/>
          </a:xfrm>
          <a:prstGeom prst="rect">
            <a:avLst/>
          </a:prstGeom>
        </p:spPr>
        <p:txBody>
          <a:bodyPr>
            <a:normAutofit fontScale="92500"/>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ts val="1800"/>
              </a:spcBef>
            </a:pPr>
            <a:r>
              <a:rPr lang="en-US" altLang="en-US" b="1" dirty="0">
                <a:solidFill>
                  <a:srgbClr val="006600"/>
                </a:solidFill>
                <a:ea typeface="ＭＳ Ｐゴシック" pitchFamily="34" charset="-128"/>
              </a:rPr>
              <a:t>Describe</a:t>
            </a:r>
            <a:r>
              <a:rPr lang="en-US" altLang="en-US" dirty="0">
                <a:ea typeface="ＭＳ Ｐゴシック" pitchFamily="34" charset="-128"/>
              </a:rPr>
              <a:t> the burden of or potential for disease</a:t>
            </a:r>
          </a:p>
          <a:p>
            <a:pPr eaLnBrk="1" hangingPunct="1">
              <a:spcBef>
                <a:spcPts val="1800"/>
              </a:spcBef>
            </a:pPr>
            <a:r>
              <a:rPr lang="en-US" altLang="en-US" b="1" dirty="0">
                <a:solidFill>
                  <a:srgbClr val="006600"/>
                </a:solidFill>
                <a:ea typeface="ＭＳ Ｐゴシック" pitchFamily="34" charset="-128"/>
              </a:rPr>
              <a:t>Monitor</a:t>
            </a:r>
            <a:r>
              <a:rPr lang="en-US" altLang="en-US" dirty="0">
                <a:ea typeface="ＭＳ Ｐゴシック" pitchFamily="34" charset="-128"/>
              </a:rPr>
              <a:t> trends and patterns in disease, risk factors, agents</a:t>
            </a:r>
          </a:p>
          <a:p>
            <a:pPr eaLnBrk="1" hangingPunct="1">
              <a:spcBef>
                <a:spcPts val="1800"/>
              </a:spcBef>
            </a:pPr>
            <a:r>
              <a:rPr lang="en-US" altLang="en-US" b="1" dirty="0">
                <a:solidFill>
                  <a:srgbClr val="006600"/>
                </a:solidFill>
                <a:ea typeface="ＭＳ Ｐゴシック" pitchFamily="34" charset="-128"/>
              </a:rPr>
              <a:t>Detect</a:t>
            </a:r>
            <a:r>
              <a:rPr lang="en-US" altLang="en-US" dirty="0">
                <a:ea typeface="ＭＳ Ｐゴシック" pitchFamily="34" charset="-128"/>
              </a:rPr>
              <a:t> sudden changes in disease occurrence and distribution</a:t>
            </a:r>
          </a:p>
          <a:p>
            <a:pPr eaLnBrk="1" hangingPunct="1">
              <a:spcBef>
                <a:spcPts val="1800"/>
              </a:spcBef>
            </a:pPr>
            <a:r>
              <a:rPr lang="en-US" altLang="en-US" b="1" dirty="0">
                <a:solidFill>
                  <a:srgbClr val="006600"/>
                </a:solidFill>
                <a:ea typeface="ＭＳ Ｐゴシック" pitchFamily="34" charset="-128"/>
              </a:rPr>
              <a:t>Provide</a:t>
            </a:r>
            <a:r>
              <a:rPr lang="en-US" altLang="en-US" dirty="0">
                <a:ea typeface="ＭＳ Ｐゴシック" pitchFamily="34" charset="-128"/>
              </a:rPr>
              <a:t> data for program, policies, priorities</a:t>
            </a:r>
          </a:p>
          <a:p>
            <a:pPr eaLnBrk="1" hangingPunct="1">
              <a:spcBef>
                <a:spcPts val="1800"/>
              </a:spcBef>
            </a:pPr>
            <a:r>
              <a:rPr lang="en-US" altLang="en-US" b="1" dirty="0">
                <a:solidFill>
                  <a:srgbClr val="006600"/>
                </a:solidFill>
                <a:ea typeface="ＭＳ Ｐゴシック" pitchFamily="34" charset="-128"/>
              </a:rPr>
              <a:t>Evaluate</a:t>
            </a:r>
            <a:r>
              <a:rPr lang="en-US" altLang="en-US" dirty="0">
                <a:ea typeface="ＭＳ Ｐゴシック" pitchFamily="34" charset="-128"/>
              </a:rPr>
              <a:t> prevention / control efforts</a:t>
            </a:r>
          </a:p>
          <a:p>
            <a:pPr eaLnBrk="1" hangingPunct="1">
              <a:lnSpc>
                <a:spcPct val="90000"/>
              </a:lnSpc>
            </a:pPr>
            <a:endParaRPr lang="en-US" altLang="en-US" dirty="0">
              <a:ea typeface="ＭＳ Ｐゴシック" pitchFamily="34" charset="-128"/>
            </a:endParaRPr>
          </a:p>
        </p:txBody>
      </p:sp>
      <p:sp>
        <p:nvSpPr>
          <p:cNvPr id="3" name="Rectangle 2">
            <a:extLst>
              <a:ext uri="{FF2B5EF4-FFF2-40B4-BE49-F238E27FC236}">
                <a16:creationId xmlns:a16="http://schemas.microsoft.com/office/drawing/2014/main" id="{8AE488BC-7B40-104E-B7A7-54E7B5B0D400}"/>
              </a:ext>
            </a:extLst>
          </p:cNvPr>
          <p:cNvSpPr txBox="1">
            <a:spLocks noChangeArrowheads="1"/>
          </p:cNvSpPr>
          <p:nvPr/>
        </p:nvSpPr>
        <p:spPr>
          <a:xfrm>
            <a:off x="0" y="620688"/>
            <a:ext cx="9144000"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eaLnBrk="1" hangingPunct="1"/>
            <a:r>
              <a:rPr lang="en-US" altLang="en-US" sz="3600" b="1" dirty="0">
                <a:solidFill>
                  <a:srgbClr val="002060"/>
                </a:solidFill>
                <a:ea typeface="ＭＳ Ｐゴシック" pitchFamily="34" charset="-128"/>
              </a:rPr>
              <a:t>Some Uses of Public Health Surveillance</a:t>
            </a:r>
          </a:p>
        </p:txBody>
      </p:sp>
    </p:spTree>
    <p:extLst>
      <p:ext uri="{BB962C8B-B14F-4D97-AF65-F5344CB8AC3E}">
        <p14:creationId xmlns:p14="http://schemas.microsoft.com/office/powerpoint/2010/main" val="3774454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72487"/>
            <a:ext cx="9144000" cy="1200329"/>
          </a:xfrm>
          <a:prstGeom prst="rect">
            <a:avLst/>
          </a:prstGeom>
          <a:noFill/>
        </p:spPr>
        <p:txBody>
          <a:bodyPr wrap="square" rtlCol="0">
            <a:spAutoFit/>
          </a:bodyPr>
          <a:lstStyle/>
          <a:p>
            <a:pPr algn="ctr"/>
            <a:r>
              <a:rPr lang="en-US" sz="3600" b="1" dirty="0">
                <a:solidFill>
                  <a:srgbClr val="002060"/>
                </a:solidFill>
                <a:effectLst/>
                <a:latin typeface="Arial" panose="020B0604020202020204" pitchFamily="34" charset="0"/>
                <a:cs typeface="Arial" panose="020B0604020202020204" pitchFamily="34" charset="0"/>
              </a:rPr>
              <a:t>2. Public Health Surveillance</a:t>
            </a:r>
          </a:p>
          <a:p>
            <a:pPr algn="ctr"/>
            <a:r>
              <a:rPr lang="en-US" sz="3600" b="1" dirty="0">
                <a:solidFill>
                  <a:srgbClr val="002060"/>
                </a:solidFill>
                <a:effectLst/>
                <a:latin typeface="Arial" panose="020B0604020202020204" pitchFamily="34" charset="0"/>
                <a:cs typeface="Arial" panose="020B0604020202020204" pitchFamily="34" charset="0"/>
              </a:rPr>
              <a:t>Variations and Characteristics</a:t>
            </a:r>
          </a:p>
        </p:txBody>
      </p:sp>
      <p:sp>
        <p:nvSpPr>
          <p:cNvPr id="10" name="Slide Number Placeholder 2"/>
          <p:cNvSpPr txBox="1">
            <a:spLocks/>
          </p:cNvSpPr>
          <p:nvPr/>
        </p:nvSpPr>
        <p:spPr>
          <a:xfrm>
            <a:off x="6594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smtClean="0">
                <a:latin typeface="Arial" panose="020B0604020202020204" pitchFamily="34" charset="0"/>
                <a:cs typeface="Arial" panose="020B0604020202020204" pitchFamily="34" charset="0"/>
              </a:rPr>
              <a:pPr algn="r">
                <a:defRPr/>
              </a:pPr>
              <a:t>9</a:t>
            </a:fld>
            <a:endParaRPr lang="en-US" sz="1200" dirty="0">
              <a:latin typeface="Arial" panose="020B0604020202020204" pitchFamily="34" charset="0"/>
              <a:cs typeface="Arial" panose="020B0604020202020204" pitchFamily="34" charset="0"/>
            </a:endParaRPr>
          </a:p>
        </p:txBody>
      </p:sp>
      <p:pic>
        <p:nvPicPr>
          <p:cNvPr id="11" name="Picture 10" descr="A blue circle containing a globe and a magnifying glass." title="Public Health 101 Surveillance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473" y="2134069"/>
            <a:ext cx="2971054" cy="2589862"/>
          </a:xfrm>
          <a:prstGeom prst="rect">
            <a:avLst/>
          </a:prstGeom>
        </p:spPr>
      </p:pic>
    </p:spTree>
    <p:extLst>
      <p:ext uri="{BB962C8B-B14F-4D97-AF65-F5344CB8AC3E}">
        <p14:creationId xmlns:p14="http://schemas.microsoft.com/office/powerpoint/2010/main" val="19125540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16481</TotalTime>
  <Words>4026</Words>
  <Application>Microsoft Office PowerPoint</Application>
  <PresentationFormat>On-screen Show (4:3)</PresentationFormat>
  <Paragraphs>701</Paragraphs>
  <Slides>45</Slides>
  <Notes>40</Notes>
  <HiddenSlides>1</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45</vt:i4>
      </vt:variant>
    </vt:vector>
  </HeadingPairs>
  <TitlesOfParts>
    <vt:vector size="59" baseType="lpstr">
      <vt:lpstr>ＭＳ Ｐゴシック</vt:lpstr>
      <vt:lpstr>Arial</vt:lpstr>
      <vt:lpstr>Arial Black</vt:lpstr>
      <vt:lpstr>Arial Narrow</vt:lpstr>
      <vt:lpstr>Calibri</vt:lpstr>
      <vt:lpstr>Century Gothic</vt:lpstr>
      <vt:lpstr>Courier New</vt:lpstr>
      <vt:lpstr>Symbol</vt:lpstr>
      <vt:lpstr>Tahoma</vt:lpstr>
      <vt:lpstr>Times New Roman</vt:lpstr>
      <vt:lpstr>Wingdings</vt:lpstr>
      <vt:lpstr>Custom Design</vt:lpstr>
      <vt:lpstr>RC 59 Template EN</vt:lpstr>
      <vt:lpstr>Chart</vt:lpstr>
      <vt:lpstr>Rapid Response Teams Training </vt:lpstr>
      <vt:lpstr>Learning objectives</vt:lpstr>
      <vt:lpstr>Outline</vt:lpstr>
      <vt:lpstr>PowerPoint Presentation</vt:lpstr>
      <vt:lpstr>PowerPoint Presentation</vt:lpstr>
      <vt:lpstr>Objectives of a Surveillance System during Emergencies</vt:lpstr>
      <vt:lpstr>Surveillance and Rapid Response</vt:lpstr>
      <vt:lpstr>PowerPoint Presentation</vt:lpstr>
      <vt:lpstr>PowerPoint Presentation</vt:lpstr>
      <vt:lpstr>PowerPoint Presentation</vt:lpstr>
      <vt:lpstr>PowerPoint Presentation</vt:lpstr>
      <vt:lpstr>PowerPoint Presentation</vt:lpstr>
      <vt:lpstr>PowerPoint Presentation</vt:lpstr>
      <vt:lpstr>Key Principles of Surveillance during Emergencies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diseases should be prioritized for surveillance?</vt:lpstr>
      <vt:lpstr>PowerPoint Presentation</vt:lpstr>
      <vt:lpstr>How many diseases and conditions are on your country’s list?  What are some examples of recent health events surveillance systems have identified in this area? </vt:lpstr>
      <vt:lpstr>Reportable Diseases</vt:lpstr>
      <vt:lpstr>PowerPoint Presentation</vt:lpstr>
      <vt:lpstr>Sources of Surveillance Data</vt:lpstr>
      <vt:lpstr>PowerPoint Presentation</vt:lpstr>
      <vt:lpstr>PowerPoint Presentation</vt:lpstr>
      <vt:lpstr>PowerPoint Presentation</vt:lpstr>
      <vt:lpstr>PowerPoint Presentation</vt:lpstr>
      <vt:lpstr>PowerPoint Presentation</vt:lpstr>
      <vt:lpstr>PowerPoint Presentation</vt:lpstr>
      <vt:lpstr>The Role of Case Definitions in Outbreak Investigations</vt:lpstr>
      <vt:lpstr>PowerPoint Presentation</vt:lpstr>
      <vt:lpstr>PowerPoint Presentation</vt:lpstr>
      <vt:lpstr>Beforere the Outbreak</vt:lpstr>
      <vt:lpstr> During the Outbreak</vt:lpstr>
      <vt:lpstr> After the Outbreak</vt:lpstr>
      <vt:lpstr>RRTs &amp; Surveillance</vt:lpstr>
      <vt:lpstr>Key Messages</vt:lpstr>
      <vt:lpstr>Sources and Resources (1)</vt:lpstr>
      <vt:lpstr>Sources and Resources (2)</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498</cp:revision>
  <cp:lastPrinted>2013-10-01T07:19:12Z</cp:lastPrinted>
  <dcterms:created xsi:type="dcterms:W3CDTF">2006-12-04T14:06:57Z</dcterms:created>
  <dcterms:modified xsi:type="dcterms:W3CDTF">2018-05-17T07:55:31Z</dcterms:modified>
</cp:coreProperties>
</file>