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 id="2147483676" r:id="rId5"/>
    <p:sldMasterId id="2147483690" r:id="rId6"/>
  </p:sldMasterIdLst>
  <p:notesMasterIdLst>
    <p:notesMasterId r:id="rId35"/>
  </p:notesMasterIdLst>
  <p:handoutMasterIdLst>
    <p:handoutMasterId r:id="rId36"/>
  </p:handoutMasterIdLst>
  <p:sldIdLst>
    <p:sldId id="374" r:id="rId7"/>
    <p:sldId id="342" r:id="rId8"/>
    <p:sldId id="467" r:id="rId9"/>
    <p:sldId id="451" r:id="rId10"/>
    <p:sldId id="471" r:id="rId11"/>
    <p:sldId id="452" r:id="rId12"/>
    <p:sldId id="453" r:id="rId13"/>
    <p:sldId id="412" r:id="rId14"/>
    <p:sldId id="457" r:id="rId15"/>
    <p:sldId id="373" r:id="rId16"/>
    <p:sldId id="375" r:id="rId17"/>
    <p:sldId id="416" r:id="rId18"/>
    <p:sldId id="417" r:id="rId19"/>
    <p:sldId id="419" r:id="rId20"/>
    <p:sldId id="420" r:id="rId21"/>
    <p:sldId id="468" r:id="rId22"/>
    <p:sldId id="459" r:id="rId23"/>
    <p:sldId id="460" r:id="rId24"/>
    <p:sldId id="463" r:id="rId25"/>
    <p:sldId id="464" r:id="rId26"/>
    <p:sldId id="465" r:id="rId27"/>
    <p:sldId id="469" r:id="rId28"/>
    <p:sldId id="436" r:id="rId29"/>
    <p:sldId id="424" r:id="rId30"/>
    <p:sldId id="446" r:id="rId31"/>
    <p:sldId id="430" r:id="rId32"/>
    <p:sldId id="466" r:id="rId33"/>
    <p:sldId id="470" r:id="rId34"/>
  </p:sldIdLst>
  <p:sldSz cx="10693400" cy="7561263"/>
  <p:notesSz cx="6797675" cy="9874250"/>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15:guide id="1" orient="horz" pos="3110">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ra Hellman" initials="NH" lastIdx="1" clrIdx="0">
    <p:extLst>
      <p:ext uri="{19B8F6BF-5375-455C-9EA6-DF929625EA0E}">
        <p15:presenceInfo xmlns:p15="http://schemas.microsoft.com/office/powerpoint/2012/main" userId="7bcf6808-f444-479a-bd94-67fa26adff87" providerId="Windows Live"/>
      </p:ext>
    </p:extLst>
  </p:cmAuthor>
  <p:cmAuthor id="2" name="Neatherlin, John" initials="NJ" lastIdx="3" clrIdx="1">
    <p:extLst>
      <p:ext uri="{19B8F6BF-5375-455C-9EA6-DF929625EA0E}">
        <p15:presenceInfo xmlns:p15="http://schemas.microsoft.com/office/powerpoint/2012/main" userId="S-1-5-21-1650804671-166536148-112937823-464538" providerId="AD"/>
      </p:ext>
    </p:extLst>
  </p:cmAuthor>
  <p:cmAuthor id="3" name="nmq1" initials="nmq1" lastIdx="2"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0000"/>
    <a:srgbClr val="000066"/>
    <a:srgbClr val="2C17A9"/>
    <a:srgbClr val="96CCEE"/>
    <a:srgbClr val="C4DAF4"/>
    <a:srgbClr val="66FF33"/>
    <a:srgbClr val="72BBE8"/>
    <a:srgbClr val="1E7FB8"/>
    <a:srgbClr val="4189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24" autoAdjust="0"/>
    <p:restoredTop sz="69914" autoAdjust="0"/>
  </p:normalViewPr>
  <p:slideViewPr>
    <p:cSldViewPr snapToGrid="0">
      <p:cViewPr varScale="1">
        <p:scale>
          <a:sx n="56" d="100"/>
          <a:sy n="56" d="100"/>
        </p:scale>
        <p:origin x="72" y="312"/>
      </p:cViewPr>
      <p:guideLst>
        <p:guide orient="horz" pos="2381"/>
        <p:guide pos="3368"/>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682" y="-90"/>
      </p:cViewPr>
      <p:guideLst>
        <p:guide orient="horz" pos="3110"/>
        <p:guide pos="214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465BC-DEC0-4AEB-BD33-1956C2AA9A2B}"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GB"/>
        </a:p>
      </dgm:t>
    </dgm:pt>
    <dgm:pt modelId="{C2AC3895-129E-4347-8289-210036EBA49C}">
      <dgm:prSet phldrT="[Text]"/>
      <dgm:spPr/>
      <dgm:t>
        <a:bodyPr/>
        <a:lstStyle/>
        <a:p>
          <a:r>
            <a:rPr lang="en-GB" b="1" dirty="0">
              <a:solidFill>
                <a:schemeClr val="bg1"/>
              </a:solidFill>
            </a:rPr>
            <a:t>Control of Transmission</a:t>
          </a:r>
        </a:p>
      </dgm:t>
    </dgm:pt>
    <dgm:pt modelId="{11D1C5C2-FF0B-4162-A765-30C2ACF69BFF}" type="parTrans" cxnId="{CADF296D-EF5E-4D42-8DDC-59EBF418181F}">
      <dgm:prSet/>
      <dgm:spPr/>
      <dgm:t>
        <a:bodyPr/>
        <a:lstStyle/>
        <a:p>
          <a:endParaRPr lang="en-GB"/>
        </a:p>
      </dgm:t>
    </dgm:pt>
    <dgm:pt modelId="{117B4B3C-91F3-4CA6-96D8-2FC6BA0DC694}" type="sibTrans" cxnId="{CADF296D-EF5E-4D42-8DDC-59EBF418181F}">
      <dgm:prSet/>
      <dgm:spPr/>
      <dgm:t>
        <a:bodyPr/>
        <a:lstStyle/>
        <a:p>
          <a:endParaRPr lang="en-GB"/>
        </a:p>
      </dgm:t>
    </dgm:pt>
    <dgm:pt modelId="{E10AF9EF-919B-4DE6-9547-BE274477AF54}">
      <dgm:prSet phldrT="[Text]"/>
      <dgm:spPr/>
      <dgm:t>
        <a:bodyPr/>
        <a:lstStyle/>
        <a:p>
          <a:r>
            <a:rPr lang="en-GB" dirty="0">
              <a:solidFill>
                <a:schemeClr val="tx1"/>
              </a:solidFill>
            </a:rPr>
            <a:t>Case detection</a:t>
          </a:r>
        </a:p>
      </dgm:t>
    </dgm:pt>
    <dgm:pt modelId="{BA23DF31-A675-4B70-8E26-78CC1FA9E5F0}" type="parTrans" cxnId="{E4EB6B4A-20A3-4BAB-B93D-5B8359DEA1C9}">
      <dgm:prSet/>
      <dgm:spPr/>
      <dgm:t>
        <a:bodyPr/>
        <a:lstStyle/>
        <a:p>
          <a:endParaRPr lang="en-GB"/>
        </a:p>
      </dgm:t>
    </dgm:pt>
    <dgm:pt modelId="{28EEB98F-66E4-423C-AA3A-C0C245AE3E4A}" type="sibTrans" cxnId="{E4EB6B4A-20A3-4BAB-B93D-5B8359DEA1C9}">
      <dgm:prSet/>
      <dgm:spPr/>
      <dgm:t>
        <a:bodyPr/>
        <a:lstStyle/>
        <a:p>
          <a:endParaRPr lang="en-GB"/>
        </a:p>
      </dgm:t>
    </dgm:pt>
    <dgm:pt modelId="{C5F46BFF-9B6C-49C0-91ED-3FF61AF61F13}">
      <dgm:prSet phldrT="[Text]"/>
      <dgm:spPr/>
      <dgm:t>
        <a:bodyPr/>
        <a:lstStyle/>
        <a:p>
          <a:r>
            <a:rPr lang="en-GB" b="1" dirty="0">
              <a:solidFill>
                <a:srgbClr val="FFFF00"/>
              </a:solidFill>
            </a:rPr>
            <a:t>Contact tracing (21 days)</a:t>
          </a:r>
        </a:p>
      </dgm:t>
    </dgm:pt>
    <dgm:pt modelId="{E456891A-FD4F-4D29-9A36-FE74D2B8A858}" type="parTrans" cxnId="{ECFB2D00-196F-4892-9C7A-7296870C9001}">
      <dgm:prSet/>
      <dgm:spPr/>
      <dgm:t>
        <a:bodyPr/>
        <a:lstStyle/>
        <a:p>
          <a:endParaRPr lang="en-GB"/>
        </a:p>
      </dgm:t>
    </dgm:pt>
    <dgm:pt modelId="{C1723056-E5D1-4350-A69F-9AD0193F416C}" type="sibTrans" cxnId="{ECFB2D00-196F-4892-9C7A-7296870C9001}">
      <dgm:prSet/>
      <dgm:spPr/>
      <dgm:t>
        <a:bodyPr/>
        <a:lstStyle/>
        <a:p>
          <a:endParaRPr lang="en-GB"/>
        </a:p>
      </dgm:t>
    </dgm:pt>
    <dgm:pt modelId="{5314FE37-0620-4114-B833-87B9C7DF3630}">
      <dgm:prSet phldrT="[Text]"/>
      <dgm:spPr/>
      <dgm:t>
        <a:bodyPr/>
        <a:lstStyle/>
        <a:p>
          <a:r>
            <a:rPr lang="en-GB" b="1" dirty="0">
              <a:solidFill>
                <a:schemeClr val="bg1"/>
              </a:solidFill>
            </a:rPr>
            <a:t>Safe and Dignified Burials</a:t>
          </a:r>
        </a:p>
      </dgm:t>
    </dgm:pt>
    <dgm:pt modelId="{59860DDB-BF2D-49ED-A1A1-E1D751CA29CC}" type="parTrans" cxnId="{94E0ACD8-DA84-4DB9-A2E1-0578942E6D66}">
      <dgm:prSet/>
      <dgm:spPr/>
      <dgm:t>
        <a:bodyPr/>
        <a:lstStyle/>
        <a:p>
          <a:endParaRPr lang="en-GB"/>
        </a:p>
      </dgm:t>
    </dgm:pt>
    <dgm:pt modelId="{AAEBAC65-6DCE-48D7-AF6D-719E42E0F1D3}" type="sibTrans" cxnId="{94E0ACD8-DA84-4DB9-A2E1-0578942E6D66}">
      <dgm:prSet/>
      <dgm:spPr/>
      <dgm:t>
        <a:bodyPr/>
        <a:lstStyle/>
        <a:p>
          <a:endParaRPr lang="en-GB"/>
        </a:p>
      </dgm:t>
    </dgm:pt>
    <dgm:pt modelId="{8C3DD81A-6B0B-4852-BB35-380BBE43B4E2}">
      <dgm:prSet phldrT="[Text]"/>
      <dgm:spPr/>
      <dgm:t>
        <a:bodyPr/>
        <a:lstStyle/>
        <a:p>
          <a:r>
            <a:rPr lang="en-GB" dirty="0">
              <a:solidFill>
                <a:schemeClr val="tx1"/>
              </a:solidFill>
            </a:rPr>
            <a:t>Culturally and religiously acceptable practices</a:t>
          </a:r>
        </a:p>
      </dgm:t>
    </dgm:pt>
    <dgm:pt modelId="{ED9250C8-2260-4B13-84A1-4C5994F2BC66}" type="parTrans" cxnId="{5B9BA533-63C1-412A-94D9-7F130C66D961}">
      <dgm:prSet/>
      <dgm:spPr/>
      <dgm:t>
        <a:bodyPr/>
        <a:lstStyle/>
        <a:p>
          <a:endParaRPr lang="en-GB"/>
        </a:p>
      </dgm:t>
    </dgm:pt>
    <dgm:pt modelId="{78569617-1EB2-4863-AE69-A855EE1CD1DB}" type="sibTrans" cxnId="{5B9BA533-63C1-412A-94D9-7F130C66D961}">
      <dgm:prSet/>
      <dgm:spPr/>
      <dgm:t>
        <a:bodyPr/>
        <a:lstStyle/>
        <a:p>
          <a:endParaRPr lang="en-GB"/>
        </a:p>
      </dgm:t>
    </dgm:pt>
    <dgm:pt modelId="{41ED0E65-15CE-46FB-A61A-0691E5FB9A03}">
      <dgm:prSet phldrT="[Text]"/>
      <dgm:spPr/>
      <dgm:t>
        <a:bodyPr/>
        <a:lstStyle/>
        <a:p>
          <a:r>
            <a:rPr lang="en-GB" b="1" dirty="0">
              <a:solidFill>
                <a:schemeClr val="bg1"/>
              </a:solidFill>
            </a:rPr>
            <a:t>Case Management</a:t>
          </a:r>
        </a:p>
      </dgm:t>
    </dgm:pt>
    <dgm:pt modelId="{16AB3F12-8BA3-4580-8313-EB75CC734EBF}" type="parTrans" cxnId="{D34DC082-1BD9-4E5C-B29A-5EF7468D0885}">
      <dgm:prSet/>
      <dgm:spPr/>
      <dgm:t>
        <a:bodyPr/>
        <a:lstStyle/>
        <a:p>
          <a:endParaRPr lang="en-GB"/>
        </a:p>
      </dgm:t>
    </dgm:pt>
    <dgm:pt modelId="{88FDA13E-21ED-4F70-9D1A-436965A9E61C}" type="sibTrans" cxnId="{D34DC082-1BD9-4E5C-B29A-5EF7468D0885}">
      <dgm:prSet/>
      <dgm:spPr/>
      <dgm:t>
        <a:bodyPr/>
        <a:lstStyle/>
        <a:p>
          <a:endParaRPr lang="en-GB"/>
        </a:p>
      </dgm:t>
    </dgm:pt>
    <dgm:pt modelId="{2F68E751-91B2-4784-A59A-E9793E1B2EC2}">
      <dgm:prSet phldrT="[Text]"/>
      <dgm:spPr/>
      <dgm:t>
        <a:bodyPr/>
        <a:lstStyle/>
        <a:p>
          <a:r>
            <a:rPr lang="en-GB" dirty="0">
              <a:solidFill>
                <a:schemeClr val="tx1"/>
              </a:solidFill>
            </a:rPr>
            <a:t>Isolation</a:t>
          </a:r>
        </a:p>
      </dgm:t>
    </dgm:pt>
    <dgm:pt modelId="{C63A67C3-3B11-4637-A8BA-766A41EBE414}" type="parTrans" cxnId="{EACF70E8-125D-4C69-9359-BBCE66BA8483}">
      <dgm:prSet/>
      <dgm:spPr/>
      <dgm:t>
        <a:bodyPr/>
        <a:lstStyle/>
        <a:p>
          <a:endParaRPr lang="en-GB"/>
        </a:p>
      </dgm:t>
    </dgm:pt>
    <dgm:pt modelId="{AA110184-D365-41A1-8831-4E0482D82ECE}" type="sibTrans" cxnId="{EACF70E8-125D-4C69-9359-BBCE66BA8483}">
      <dgm:prSet/>
      <dgm:spPr/>
      <dgm:t>
        <a:bodyPr/>
        <a:lstStyle/>
        <a:p>
          <a:endParaRPr lang="en-GB"/>
        </a:p>
      </dgm:t>
    </dgm:pt>
    <dgm:pt modelId="{CAE29954-5E60-4BF6-88E8-DBA13CF3966D}">
      <dgm:prSet phldrT="[Text]"/>
      <dgm:spPr/>
      <dgm:t>
        <a:bodyPr/>
        <a:lstStyle/>
        <a:p>
          <a:r>
            <a:rPr lang="en-GB" dirty="0">
              <a:solidFill>
                <a:schemeClr val="tx1"/>
              </a:solidFill>
            </a:rPr>
            <a:t>Interruption of nosocomial transmission</a:t>
          </a:r>
        </a:p>
      </dgm:t>
    </dgm:pt>
    <dgm:pt modelId="{8D6EF15C-2A35-48EC-8BAB-36219C25A748}" type="parTrans" cxnId="{CBF5DBFE-FAA9-4242-A545-8A4F542F8729}">
      <dgm:prSet/>
      <dgm:spPr/>
      <dgm:t>
        <a:bodyPr/>
        <a:lstStyle/>
        <a:p>
          <a:endParaRPr lang="en-GB"/>
        </a:p>
      </dgm:t>
    </dgm:pt>
    <dgm:pt modelId="{E5D13AEB-19E8-4B34-8430-F96F6BF37495}" type="sibTrans" cxnId="{CBF5DBFE-FAA9-4242-A545-8A4F542F8729}">
      <dgm:prSet/>
      <dgm:spPr/>
      <dgm:t>
        <a:bodyPr/>
        <a:lstStyle/>
        <a:p>
          <a:endParaRPr lang="en-GB"/>
        </a:p>
      </dgm:t>
    </dgm:pt>
    <dgm:pt modelId="{CCF89E46-DA8C-4633-95A5-D7BF7CD8302F}">
      <dgm:prSet phldrT="[Text]"/>
      <dgm:spPr/>
      <dgm:t>
        <a:bodyPr/>
        <a:lstStyle/>
        <a:p>
          <a:r>
            <a:rPr lang="en-GB" dirty="0">
              <a:solidFill>
                <a:schemeClr val="tx1"/>
              </a:solidFill>
            </a:rPr>
            <a:t>Case investigation</a:t>
          </a:r>
        </a:p>
      </dgm:t>
    </dgm:pt>
    <dgm:pt modelId="{52F5E85A-4855-4093-8B59-5E1673DED445}" type="parTrans" cxnId="{3F6784CC-7813-4F17-BB5B-4194E5E6CCDC}">
      <dgm:prSet/>
      <dgm:spPr/>
      <dgm:t>
        <a:bodyPr/>
        <a:lstStyle/>
        <a:p>
          <a:endParaRPr lang="fr-FR"/>
        </a:p>
      </dgm:t>
    </dgm:pt>
    <dgm:pt modelId="{8919D861-8EAB-4245-BA25-23929CF16EF1}" type="sibTrans" cxnId="{3F6784CC-7813-4F17-BB5B-4194E5E6CCDC}">
      <dgm:prSet/>
      <dgm:spPr/>
      <dgm:t>
        <a:bodyPr/>
        <a:lstStyle/>
        <a:p>
          <a:endParaRPr lang="fr-FR"/>
        </a:p>
      </dgm:t>
    </dgm:pt>
    <dgm:pt modelId="{24F56C64-1AD5-4B94-8971-D95342085FF5}">
      <dgm:prSet/>
      <dgm:spPr/>
      <dgm:t>
        <a:bodyPr/>
        <a:lstStyle/>
        <a:p>
          <a:r>
            <a:rPr lang="en-GB" dirty="0">
              <a:solidFill>
                <a:schemeClr val="tx1"/>
              </a:solidFill>
            </a:rPr>
            <a:t>Family and community involvement</a:t>
          </a:r>
        </a:p>
      </dgm:t>
    </dgm:pt>
    <dgm:pt modelId="{433B4BC2-CBD3-40BD-B406-868BB2C52F86}" type="parTrans" cxnId="{100FBDC9-7EA1-437E-B1A8-511ACE55F21D}">
      <dgm:prSet/>
      <dgm:spPr/>
      <dgm:t>
        <a:bodyPr/>
        <a:lstStyle/>
        <a:p>
          <a:endParaRPr lang="fr-FR"/>
        </a:p>
      </dgm:t>
    </dgm:pt>
    <dgm:pt modelId="{9963E897-6BCB-4B29-9FA7-6493F93968F0}" type="sibTrans" cxnId="{100FBDC9-7EA1-437E-B1A8-511ACE55F21D}">
      <dgm:prSet/>
      <dgm:spPr/>
      <dgm:t>
        <a:bodyPr/>
        <a:lstStyle/>
        <a:p>
          <a:endParaRPr lang="fr-FR"/>
        </a:p>
      </dgm:t>
    </dgm:pt>
    <dgm:pt modelId="{1930CEEB-4E09-4D77-A6FC-653846D237D9}">
      <dgm:prSet/>
      <dgm:spPr/>
      <dgm:t>
        <a:bodyPr/>
        <a:lstStyle/>
        <a:p>
          <a:r>
            <a:rPr lang="en-GB" dirty="0">
              <a:solidFill>
                <a:schemeClr val="tx1"/>
              </a:solidFill>
            </a:rPr>
            <a:t>Waste management and disinfection</a:t>
          </a:r>
        </a:p>
      </dgm:t>
    </dgm:pt>
    <dgm:pt modelId="{42D41AE5-F9AE-4A8A-8555-D76D7C0CCEBD}" type="parTrans" cxnId="{08DA60B7-3A7A-4F9C-B27E-76D8930E16AC}">
      <dgm:prSet/>
      <dgm:spPr/>
      <dgm:t>
        <a:bodyPr/>
        <a:lstStyle/>
        <a:p>
          <a:endParaRPr lang="fr-FR"/>
        </a:p>
      </dgm:t>
    </dgm:pt>
    <dgm:pt modelId="{23D7743D-EC2A-4E5E-9EAC-E4586365E122}" type="sibTrans" cxnId="{08DA60B7-3A7A-4F9C-B27E-76D8930E16AC}">
      <dgm:prSet/>
      <dgm:spPr/>
      <dgm:t>
        <a:bodyPr/>
        <a:lstStyle/>
        <a:p>
          <a:endParaRPr lang="fr-FR"/>
        </a:p>
      </dgm:t>
    </dgm:pt>
    <dgm:pt modelId="{F69AF993-C0CD-4E07-BA9D-CA519306C88E}">
      <dgm:prSet/>
      <dgm:spPr/>
      <dgm:t>
        <a:bodyPr/>
        <a:lstStyle/>
        <a:p>
          <a:r>
            <a:rPr lang="en-GB" dirty="0">
              <a:solidFill>
                <a:schemeClr val="tx1"/>
              </a:solidFill>
            </a:rPr>
            <a:t>Treatment &amp; recovery</a:t>
          </a:r>
        </a:p>
      </dgm:t>
    </dgm:pt>
    <dgm:pt modelId="{D9372E34-F951-4ACA-803E-56F9BE7F8BA2}" type="parTrans" cxnId="{EA5165CD-5530-4FD1-B09F-B4D2BCF1E1F9}">
      <dgm:prSet/>
      <dgm:spPr/>
      <dgm:t>
        <a:bodyPr/>
        <a:lstStyle/>
        <a:p>
          <a:endParaRPr lang="fr-FR"/>
        </a:p>
      </dgm:t>
    </dgm:pt>
    <dgm:pt modelId="{2BCEFC0A-8AB3-4BD8-B21A-3544FBF7FF74}" type="sibTrans" cxnId="{EA5165CD-5530-4FD1-B09F-B4D2BCF1E1F9}">
      <dgm:prSet/>
      <dgm:spPr/>
      <dgm:t>
        <a:bodyPr/>
        <a:lstStyle/>
        <a:p>
          <a:endParaRPr lang="fr-FR"/>
        </a:p>
      </dgm:t>
    </dgm:pt>
    <dgm:pt modelId="{0C6A9C99-02D6-4A8D-9DFE-B1F51F588EC1}">
      <dgm:prSet/>
      <dgm:spPr/>
      <dgm:t>
        <a:bodyPr/>
        <a:lstStyle/>
        <a:p>
          <a:r>
            <a:rPr lang="en-GB" dirty="0">
              <a:solidFill>
                <a:schemeClr val="tx1"/>
              </a:solidFill>
            </a:rPr>
            <a:t>IPC and safety</a:t>
          </a:r>
        </a:p>
      </dgm:t>
    </dgm:pt>
    <dgm:pt modelId="{376B8FD1-71F2-401F-8B91-EE13436C5393}" type="parTrans" cxnId="{951FE7C3-CE45-4FFB-BBCE-96C9EDB1A0A7}">
      <dgm:prSet/>
      <dgm:spPr/>
      <dgm:t>
        <a:bodyPr/>
        <a:lstStyle/>
        <a:p>
          <a:endParaRPr lang="fr-FR"/>
        </a:p>
      </dgm:t>
    </dgm:pt>
    <dgm:pt modelId="{81646C8B-9A38-43BA-8818-1DA4E24AE1E2}" type="sibTrans" cxnId="{951FE7C3-CE45-4FFB-BBCE-96C9EDB1A0A7}">
      <dgm:prSet/>
      <dgm:spPr/>
      <dgm:t>
        <a:bodyPr/>
        <a:lstStyle/>
        <a:p>
          <a:endParaRPr lang="fr-FR"/>
        </a:p>
      </dgm:t>
    </dgm:pt>
    <dgm:pt modelId="{1F748913-DBF5-483F-BA01-D34820234D75}" type="pres">
      <dgm:prSet presAssocID="{FC8465BC-DEC0-4AEB-BD33-1956C2AA9A2B}" presName="linear" presStyleCnt="0">
        <dgm:presLayoutVars>
          <dgm:dir/>
          <dgm:resizeHandles val="exact"/>
        </dgm:presLayoutVars>
      </dgm:prSet>
      <dgm:spPr/>
    </dgm:pt>
    <dgm:pt modelId="{B5A9CE0F-499A-45D1-ABAD-09665E2F17AB}" type="pres">
      <dgm:prSet presAssocID="{C2AC3895-129E-4347-8289-210036EBA49C}" presName="comp" presStyleCnt="0"/>
      <dgm:spPr/>
    </dgm:pt>
    <dgm:pt modelId="{5778D019-09C3-495B-ADB7-BE3DF581C8C9}" type="pres">
      <dgm:prSet presAssocID="{C2AC3895-129E-4347-8289-210036EBA49C}" presName="box" presStyleLbl="node1" presStyleIdx="0" presStyleCnt="3" custLinFactNeighborX="-5183" custLinFactNeighborY="-6428"/>
      <dgm:spPr/>
    </dgm:pt>
    <dgm:pt modelId="{DD0A6FDB-4984-4D41-B39A-FE00AB567142}" type="pres">
      <dgm:prSet presAssocID="{C2AC3895-129E-4347-8289-210036EBA49C}" presName="img" presStyleLbl="fgImgPlace1" presStyleIdx="0" presStyleCnt="3"/>
      <dgm:spPr>
        <a:blipFill>
          <a:blip xmlns:r="http://schemas.openxmlformats.org/officeDocument/2006/relationships" r:embed="rId1" cstate="print">
            <a:extLst/>
          </a:blip>
          <a:srcRect/>
          <a:stretch>
            <a:fillRect l="-15000" r="-15000"/>
          </a:stretch>
        </a:blipFill>
      </dgm:spPr>
    </dgm:pt>
    <dgm:pt modelId="{DAD847A9-69E3-4184-AF3F-1BAA05983872}" type="pres">
      <dgm:prSet presAssocID="{C2AC3895-129E-4347-8289-210036EBA49C}" presName="text" presStyleLbl="node1" presStyleIdx="0" presStyleCnt="3">
        <dgm:presLayoutVars>
          <dgm:bulletEnabled val="1"/>
        </dgm:presLayoutVars>
      </dgm:prSet>
      <dgm:spPr/>
    </dgm:pt>
    <dgm:pt modelId="{D6BE0841-00DF-4222-AAA4-402ECF346927}" type="pres">
      <dgm:prSet presAssocID="{117B4B3C-91F3-4CA6-96D8-2FC6BA0DC694}" presName="spacer" presStyleCnt="0"/>
      <dgm:spPr/>
    </dgm:pt>
    <dgm:pt modelId="{A3E5DA72-2FDF-45A2-9099-F40D7C49BD48}" type="pres">
      <dgm:prSet presAssocID="{5314FE37-0620-4114-B833-87B9C7DF3630}" presName="comp" presStyleCnt="0"/>
      <dgm:spPr/>
    </dgm:pt>
    <dgm:pt modelId="{C3898E74-5244-40A5-A18A-1AD47034A660}" type="pres">
      <dgm:prSet presAssocID="{5314FE37-0620-4114-B833-87B9C7DF3630}" presName="box" presStyleLbl="node1" presStyleIdx="1" presStyleCnt="3" custLinFactNeighborX="-1783" custLinFactNeighborY="-2424"/>
      <dgm:spPr/>
    </dgm:pt>
    <dgm:pt modelId="{05C0DE1A-387D-4D49-9C3A-1CB5ACC8BC8C}" type="pres">
      <dgm:prSet presAssocID="{5314FE37-0620-4114-B833-87B9C7DF3630}" presName="img" presStyleLbl="fgImgPlace1" presStyleIdx="1" presStyleCnt="3"/>
      <dgm:spPr>
        <a:blipFill>
          <a:blip xmlns:r="http://schemas.openxmlformats.org/officeDocument/2006/relationships" r:embed="rId2" cstate="print">
            <a:extLst/>
          </a:blip>
          <a:srcRect/>
          <a:stretch>
            <a:fillRect t="-16000" b="-16000"/>
          </a:stretch>
        </a:blipFill>
      </dgm:spPr>
    </dgm:pt>
    <dgm:pt modelId="{7B52263E-3EBD-49A4-9EA0-C8794B78DDDD}" type="pres">
      <dgm:prSet presAssocID="{5314FE37-0620-4114-B833-87B9C7DF3630}" presName="text" presStyleLbl="node1" presStyleIdx="1" presStyleCnt="3">
        <dgm:presLayoutVars>
          <dgm:bulletEnabled val="1"/>
        </dgm:presLayoutVars>
      </dgm:prSet>
      <dgm:spPr/>
    </dgm:pt>
    <dgm:pt modelId="{121241EE-841D-427D-A0A1-0B62C5248DE2}" type="pres">
      <dgm:prSet presAssocID="{AAEBAC65-6DCE-48D7-AF6D-719E42E0F1D3}" presName="spacer" presStyleCnt="0"/>
      <dgm:spPr/>
    </dgm:pt>
    <dgm:pt modelId="{36A3797C-F3CE-41CC-90F2-1ED1BB402C95}" type="pres">
      <dgm:prSet presAssocID="{41ED0E65-15CE-46FB-A61A-0691E5FB9A03}" presName="comp" presStyleCnt="0"/>
      <dgm:spPr/>
    </dgm:pt>
    <dgm:pt modelId="{96259CDD-058B-43B3-943B-5F5E288F96B7}" type="pres">
      <dgm:prSet presAssocID="{41ED0E65-15CE-46FB-A61A-0691E5FB9A03}" presName="box" presStyleLbl="node1" presStyleIdx="2" presStyleCnt="3"/>
      <dgm:spPr/>
    </dgm:pt>
    <dgm:pt modelId="{8575A082-E31B-4D2A-8B49-7D4ADC834B65}" type="pres">
      <dgm:prSet presAssocID="{41ED0E65-15CE-46FB-A61A-0691E5FB9A03}" presName="img" presStyleLbl="fgImgPlace1" presStyleIdx="2" presStyleCnt="3"/>
      <dgm:spPr>
        <a:blipFill>
          <a:blip xmlns:r="http://schemas.openxmlformats.org/officeDocument/2006/relationships" r:embed="rId3">
            <a:extLst/>
          </a:blip>
          <a:srcRect/>
          <a:stretch>
            <a:fillRect t="-1000" b="-1000"/>
          </a:stretch>
        </a:blipFill>
      </dgm:spPr>
    </dgm:pt>
    <dgm:pt modelId="{B59BA8AE-DEFF-4670-AF13-54461E2A8FEF}" type="pres">
      <dgm:prSet presAssocID="{41ED0E65-15CE-46FB-A61A-0691E5FB9A03}" presName="text" presStyleLbl="node1" presStyleIdx="2" presStyleCnt="3">
        <dgm:presLayoutVars>
          <dgm:bulletEnabled val="1"/>
        </dgm:presLayoutVars>
      </dgm:prSet>
      <dgm:spPr/>
    </dgm:pt>
  </dgm:ptLst>
  <dgm:cxnLst>
    <dgm:cxn modelId="{ECFB2D00-196F-4892-9C7A-7296870C9001}" srcId="{C2AC3895-129E-4347-8289-210036EBA49C}" destId="{C5F46BFF-9B6C-49C0-91ED-3FF61AF61F13}" srcOrd="2" destOrd="0" parTransId="{E456891A-FD4F-4D29-9A36-FE74D2B8A858}" sibTransId="{C1723056-E5D1-4350-A69F-9AD0193F416C}"/>
    <dgm:cxn modelId="{D31C7A06-AB98-4773-9ABA-524FC2140744}" type="presOf" srcId="{FC8465BC-DEC0-4AEB-BD33-1956C2AA9A2B}" destId="{1F748913-DBF5-483F-BA01-D34820234D75}" srcOrd="0" destOrd="0" presId="urn:microsoft.com/office/officeart/2005/8/layout/vList4#1"/>
    <dgm:cxn modelId="{E423A21A-645B-4FE2-8D0C-B1BAED4464E0}" type="presOf" srcId="{CAE29954-5E60-4BF6-88E8-DBA13CF3966D}" destId="{DAD847A9-69E3-4184-AF3F-1BAA05983872}" srcOrd="1" destOrd="4" presId="urn:microsoft.com/office/officeart/2005/8/layout/vList4#1"/>
    <dgm:cxn modelId="{54664520-DCCC-40F1-896E-6B854E1E04CB}" type="presOf" srcId="{41ED0E65-15CE-46FB-A61A-0691E5FB9A03}" destId="{B59BA8AE-DEFF-4670-AF13-54461E2A8FEF}" srcOrd="1" destOrd="0" presId="urn:microsoft.com/office/officeart/2005/8/layout/vList4#1"/>
    <dgm:cxn modelId="{54873D2A-0D5F-43E9-8C52-A312D0E1D64A}" type="presOf" srcId="{5314FE37-0620-4114-B833-87B9C7DF3630}" destId="{C3898E74-5244-40A5-A18A-1AD47034A660}" srcOrd="0" destOrd="0" presId="urn:microsoft.com/office/officeart/2005/8/layout/vList4#1"/>
    <dgm:cxn modelId="{4BF0602F-7AF8-4574-819B-352A4D6D886E}" type="presOf" srcId="{1930CEEB-4E09-4D77-A6FC-653846D237D9}" destId="{7B52263E-3EBD-49A4-9EA0-C8794B78DDDD}" srcOrd="1" destOrd="3" presId="urn:microsoft.com/office/officeart/2005/8/layout/vList4#1"/>
    <dgm:cxn modelId="{5B9BA533-63C1-412A-94D9-7F130C66D961}" srcId="{5314FE37-0620-4114-B833-87B9C7DF3630}" destId="{8C3DD81A-6B0B-4852-BB35-380BBE43B4E2}" srcOrd="0" destOrd="0" parTransId="{ED9250C8-2260-4B13-84A1-4C5994F2BC66}" sibTransId="{78569617-1EB2-4863-AE69-A855EE1CD1DB}"/>
    <dgm:cxn modelId="{C2E8FC3B-49F0-4E79-B83D-642C4F8747DA}" type="presOf" srcId="{8C3DD81A-6B0B-4852-BB35-380BBE43B4E2}" destId="{C3898E74-5244-40A5-A18A-1AD47034A660}" srcOrd="0" destOrd="1" presId="urn:microsoft.com/office/officeart/2005/8/layout/vList4#1"/>
    <dgm:cxn modelId="{5E83F83F-AF4C-4461-BC67-E6A313CCB4B3}" type="presOf" srcId="{C5F46BFF-9B6C-49C0-91ED-3FF61AF61F13}" destId="{5778D019-09C3-495B-ADB7-BE3DF581C8C9}" srcOrd="0" destOrd="3" presId="urn:microsoft.com/office/officeart/2005/8/layout/vList4#1"/>
    <dgm:cxn modelId="{80A0405C-14FC-4134-9F6D-1E6DC9195B2B}" type="presOf" srcId="{CCF89E46-DA8C-4633-95A5-D7BF7CD8302F}" destId="{DAD847A9-69E3-4184-AF3F-1BAA05983872}" srcOrd="1" destOrd="2" presId="urn:microsoft.com/office/officeart/2005/8/layout/vList4#1"/>
    <dgm:cxn modelId="{EB0E575C-7C10-40F2-8261-7A7249172001}" type="presOf" srcId="{2F68E751-91B2-4784-A59A-E9793E1B2EC2}" destId="{B59BA8AE-DEFF-4670-AF13-54461E2A8FEF}" srcOrd="1" destOrd="1" presId="urn:microsoft.com/office/officeart/2005/8/layout/vList4#1"/>
    <dgm:cxn modelId="{9F6BE85F-A9C0-4D67-B625-834070530F37}" type="presOf" srcId="{1930CEEB-4E09-4D77-A6FC-653846D237D9}" destId="{C3898E74-5244-40A5-A18A-1AD47034A660}" srcOrd="0" destOrd="3" presId="urn:microsoft.com/office/officeart/2005/8/layout/vList4#1"/>
    <dgm:cxn modelId="{5274B964-8420-4136-A6BB-A53AFF97DB1D}" type="presOf" srcId="{C2AC3895-129E-4347-8289-210036EBA49C}" destId="{5778D019-09C3-495B-ADB7-BE3DF581C8C9}" srcOrd="0" destOrd="0" presId="urn:microsoft.com/office/officeart/2005/8/layout/vList4#1"/>
    <dgm:cxn modelId="{FE5CDD44-DC10-4CAD-8EAB-514A3BD6BE16}" type="presOf" srcId="{E10AF9EF-919B-4DE6-9547-BE274477AF54}" destId="{DAD847A9-69E3-4184-AF3F-1BAA05983872}" srcOrd="1" destOrd="1" presId="urn:microsoft.com/office/officeart/2005/8/layout/vList4#1"/>
    <dgm:cxn modelId="{2D254A65-CE82-439D-8462-4D176BE2279B}" type="presOf" srcId="{F69AF993-C0CD-4E07-BA9D-CA519306C88E}" destId="{96259CDD-058B-43B3-943B-5F5E288F96B7}" srcOrd="0" destOrd="2" presId="urn:microsoft.com/office/officeart/2005/8/layout/vList4#1"/>
    <dgm:cxn modelId="{E14E9C66-E5EC-4C78-AD79-EC0E53D63976}" type="presOf" srcId="{0C6A9C99-02D6-4A8D-9DFE-B1F51F588EC1}" destId="{B59BA8AE-DEFF-4670-AF13-54461E2A8FEF}" srcOrd="1" destOrd="3" presId="urn:microsoft.com/office/officeart/2005/8/layout/vList4#1"/>
    <dgm:cxn modelId="{E4EB6B4A-20A3-4BAB-B93D-5B8359DEA1C9}" srcId="{C2AC3895-129E-4347-8289-210036EBA49C}" destId="{E10AF9EF-919B-4DE6-9547-BE274477AF54}" srcOrd="0" destOrd="0" parTransId="{BA23DF31-A675-4B70-8E26-78CC1FA9E5F0}" sibTransId="{28EEB98F-66E4-423C-AA3A-C0C245AE3E4A}"/>
    <dgm:cxn modelId="{CADF296D-EF5E-4D42-8DDC-59EBF418181F}" srcId="{FC8465BC-DEC0-4AEB-BD33-1956C2AA9A2B}" destId="{C2AC3895-129E-4347-8289-210036EBA49C}" srcOrd="0" destOrd="0" parTransId="{11D1C5C2-FF0B-4162-A765-30C2ACF69BFF}" sibTransId="{117B4B3C-91F3-4CA6-96D8-2FC6BA0DC694}"/>
    <dgm:cxn modelId="{CEC32C51-944F-41DE-9F87-A8CF2630FDEC}" type="presOf" srcId="{5314FE37-0620-4114-B833-87B9C7DF3630}" destId="{7B52263E-3EBD-49A4-9EA0-C8794B78DDDD}" srcOrd="1" destOrd="0" presId="urn:microsoft.com/office/officeart/2005/8/layout/vList4#1"/>
    <dgm:cxn modelId="{CD1FF975-3963-4452-B360-FF13B02FF60F}" type="presOf" srcId="{24F56C64-1AD5-4B94-8971-D95342085FF5}" destId="{C3898E74-5244-40A5-A18A-1AD47034A660}" srcOrd="0" destOrd="2" presId="urn:microsoft.com/office/officeart/2005/8/layout/vList4#1"/>
    <dgm:cxn modelId="{1E8BB27C-7D0A-4370-A794-90DDFE70E470}" type="presOf" srcId="{41ED0E65-15CE-46FB-A61A-0691E5FB9A03}" destId="{96259CDD-058B-43B3-943B-5F5E288F96B7}" srcOrd="0" destOrd="0" presId="urn:microsoft.com/office/officeart/2005/8/layout/vList4#1"/>
    <dgm:cxn modelId="{D34DC082-1BD9-4E5C-B29A-5EF7468D0885}" srcId="{FC8465BC-DEC0-4AEB-BD33-1956C2AA9A2B}" destId="{41ED0E65-15CE-46FB-A61A-0691E5FB9A03}" srcOrd="2" destOrd="0" parTransId="{16AB3F12-8BA3-4580-8313-EB75CC734EBF}" sibTransId="{88FDA13E-21ED-4F70-9D1A-436965A9E61C}"/>
    <dgm:cxn modelId="{FE6BB983-F7C3-4B41-BF68-257774E1D8D0}" type="presOf" srcId="{0C6A9C99-02D6-4A8D-9DFE-B1F51F588EC1}" destId="{96259CDD-058B-43B3-943B-5F5E288F96B7}" srcOrd="0" destOrd="3" presId="urn:microsoft.com/office/officeart/2005/8/layout/vList4#1"/>
    <dgm:cxn modelId="{14EC36A4-6BDA-438F-A19E-4582AC564DF5}" type="presOf" srcId="{E10AF9EF-919B-4DE6-9547-BE274477AF54}" destId="{5778D019-09C3-495B-ADB7-BE3DF581C8C9}" srcOrd="0" destOrd="1" presId="urn:microsoft.com/office/officeart/2005/8/layout/vList4#1"/>
    <dgm:cxn modelId="{C6173EAF-796A-4EA5-A8B2-DE026C172F1B}" type="presOf" srcId="{CAE29954-5E60-4BF6-88E8-DBA13CF3966D}" destId="{5778D019-09C3-495B-ADB7-BE3DF581C8C9}" srcOrd="0" destOrd="4" presId="urn:microsoft.com/office/officeart/2005/8/layout/vList4#1"/>
    <dgm:cxn modelId="{83CD1FB0-91E2-400F-9671-6B0D8957BAB6}" type="presOf" srcId="{C5F46BFF-9B6C-49C0-91ED-3FF61AF61F13}" destId="{DAD847A9-69E3-4184-AF3F-1BAA05983872}" srcOrd="1" destOrd="3" presId="urn:microsoft.com/office/officeart/2005/8/layout/vList4#1"/>
    <dgm:cxn modelId="{08DA60B7-3A7A-4F9C-B27E-76D8930E16AC}" srcId="{5314FE37-0620-4114-B833-87B9C7DF3630}" destId="{1930CEEB-4E09-4D77-A6FC-653846D237D9}" srcOrd="2" destOrd="0" parTransId="{42D41AE5-F9AE-4A8A-8555-D76D7C0CCEBD}" sibTransId="{23D7743D-EC2A-4E5E-9EAC-E4586365E122}"/>
    <dgm:cxn modelId="{1D253CC1-3E43-4D13-95DE-1501A30FB96F}" type="presOf" srcId="{F69AF993-C0CD-4E07-BA9D-CA519306C88E}" destId="{B59BA8AE-DEFF-4670-AF13-54461E2A8FEF}" srcOrd="1" destOrd="2" presId="urn:microsoft.com/office/officeart/2005/8/layout/vList4#1"/>
    <dgm:cxn modelId="{E3D76EC3-8FAC-4120-801B-101ADF639F42}" type="presOf" srcId="{C2AC3895-129E-4347-8289-210036EBA49C}" destId="{DAD847A9-69E3-4184-AF3F-1BAA05983872}" srcOrd="1" destOrd="0" presId="urn:microsoft.com/office/officeart/2005/8/layout/vList4#1"/>
    <dgm:cxn modelId="{0A0FCCC3-150A-4788-B451-0A3B3F62269E}" type="presOf" srcId="{24F56C64-1AD5-4B94-8971-D95342085FF5}" destId="{7B52263E-3EBD-49A4-9EA0-C8794B78DDDD}" srcOrd="1" destOrd="2" presId="urn:microsoft.com/office/officeart/2005/8/layout/vList4#1"/>
    <dgm:cxn modelId="{951FE7C3-CE45-4FFB-BBCE-96C9EDB1A0A7}" srcId="{41ED0E65-15CE-46FB-A61A-0691E5FB9A03}" destId="{0C6A9C99-02D6-4A8D-9DFE-B1F51F588EC1}" srcOrd="2" destOrd="0" parTransId="{376B8FD1-71F2-401F-8B91-EE13436C5393}" sibTransId="{81646C8B-9A38-43BA-8818-1DA4E24AE1E2}"/>
    <dgm:cxn modelId="{100FBDC9-7EA1-437E-B1A8-511ACE55F21D}" srcId="{5314FE37-0620-4114-B833-87B9C7DF3630}" destId="{24F56C64-1AD5-4B94-8971-D95342085FF5}" srcOrd="1" destOrd="0" parTransId="{433B4BC2-CBD3-40BD-B406-868BB2C52F86}" sibTransId="{9963E897-6BCB-4B29-9FA7-6493F93968F0}"/>
    <dgm:cxn modelId="{3F6784CC-7813-4F17-BB5B-4194E5E6CCDC}" srcId="{C2AC3895-129E-4347-8289-210036EBA49C}" destId="{CCF89E46-DA8C-4633-95A5-D7BF7CD8302F}" srcOrd="1" destOrd="0" parTransId="{52F5E85A-4855-4093-8B59-5E1673DED445}" sibTransId="{8919D861-8EAB-4245-BA25-23929CF16EF1}"/>
    <dgm:cxn modelId="{EA5165CD-5530-4FD1-B09F-B4D2BCF1E1F9}" srcId="{41ED0E65-15CE-46FB-A61A-0691E5FB9A03}" destId="{F69AF993-C0CD-4E07-BA9D-CA519306C88E}" srcOrd="1" destOrd="0" parTransId="{D9372E34-F951-4ACA-803E-56F9BE7F8BA2}" sibTransId="{2BCEFC0A-8AB3-4BD8-B21A-3544FBF7FF74}"/>
    <dgm:cxn modelId="{1ED936D0-C472-4EFC-93D2-638843C091D0}" type="presOf" srcId="{8C3DD81A-6B0B-4852-BB35-380BBE43B4E2}" destId="{7B52263E-3EBD-49A4-9EA0-C8794B78DDDD}" srcOrd="1" destOrd="1" presId="urn:microsoft.com/office/officeart/2005/8/layout/vList4#1"/>
    <dgm:cxn modelId="{94E0ACD8-DA84-4DB9-A2E1-0578942E6D66}" srcId="{FC8465BC-DEC0-4AEB-BD33-1956C2AA9A2B}" destId="{5314FE37-0620-4114-B833-87B9C7DF3630}" srcOrd="1" destOrd="0" parTransId="{59860DDB-BF2D-49ED-A1A1-E1D751CA29CC}" sibTransId="{AAEBAC65-6DCE-48D7-AF6D-719E42E0F1D3}"/>
    <dgm:cxn modelId="{EACF70E8-125D-4C69-9359-BBCE66BA8483}" srcId="{41ED0E65-15CE-46FB-A61A-0691E5FB9A03}" destId="{2F68E751-91B2-4784-A59A-E9793E1B2EC2}" srcOrd="0" destOrd="0" parTransId="{C63A67C3-3B11-4637-A8BA-766A41EBE414}" sibTransId="{AA110184-D365-41A1-8831-4E0482D82ECE}"/>
    <dgm:cxn modelId="{4DE2ABEC-45CD-4B14-B478-FAE837B79DC0}" type="presOf" srcId="{CCF89E46-DA8C-4633-95A5-D7BF7CD8302F}" destId="{5778D019-09C3-495B-ADB7-BE3DF581C8C9}" srcOrd="0" destOrd="2" presId="urn:microsoft.com/office/officeart/2005/8/layout/vList4#1"/>
    <dgm:cxn modelId="{F3F190FA-A752-4353-B5EF-52185E101A0C}" type="presOf" srcId="{2F68E751-91B2-4784-A59A-E9793E1B2EC2}" destId="{96259CDD-058B-43B3-943B-5F5E288F96B7}" srcOrd="0" destOrd="1" presId="urn:microsoft.com/office/officeart/2005/8/layout/vList4#1"/>
    <dgm:cxn modelId="{CBF5DBFE-FAA9-4242-A545-8A4F542F8729}" srcId="{C2AC3895-129E-4347-8289-210036EBA49C}" destId="{CAE29954-5E60-4BF6-88E8-DBA13CF3966D}" srcOrd="3" destOrd="0" parTransId="{8D6EF15C-2A35-48EC-8BAB-36219C25A748}" sibTransId="{E5D13AEB-19E8-4B34-8430-F96F6BF37495}"/>
    <dgm:cxn modelId="{2334A777-1383-4270-82B3-58053F891C2D}" type="presParOf" srcId="{1F748913-DBF5-483F-BA01-D34820234D75}" destId="{B5A9CE0F-499A-45D1-ABAD-09665E2F17AB}" srcOrd="0" destOrd="0" presId="urn:microsoft.com/office/officeart/2005/8/layout/vList4#1"/>
    <dgm:cxn modelId="{2738CA90-469A-4278-AF21-3B8A11F61A76}" type="presParOf" srcId="{B5A9CE0F-499A-45D1-ABAD-09665E2F17AB}" destId="{5778D019-09C3-495B-ADB7-BE3DF581C8C9}" srcOrd="0" destOrd="0" presId="urn:microsoft.com/office/officeart/2005/8/layout/vList4#1"/>
    <dgm:cxn modelId="{D8BD743D-DEE4-4340-94CF-6D26C8F42B3B}" type="presParOf" srcId="{B5A9CE0F-499A-45D1-ABAD-09665E2F17AB}" destId="{DD0A6FDB-4984-4D41-B39A-FE00AB567142}" srcOrd="1" destOrd="0" presId="urn:microsoft.com/office/officeart/2005/8/layout/vList4#1"/>
    <dgm:cxn modelId="{23D35023-9826-4836-B3B3-F11AB58193B4}" type="presParOf" srcId="{B5A9CE0F-499A-45D1-ABAD-09665E2F17AB}" destId="{DAD847A9-69E3-4184-AF3F-1BAA05983872}" srcOrd="2" destOrd="0" presId="urn:microsoft.com/office/officeart/2005/8/layout/vList4#1"/>
    <dgm:cxn modelId="{77F8A172-7A01-4341-A0E0-5B787E8AC5F4}" type="presParOf" srcId="{1F748913-DBF5-483F-BA01-D34820234D75}" destId="{D6BE0841-00DF-4222-AAA4-402ECF346927}" srcOrd="1" destOrd="0" presId="urn:microsoft.com/office/officeart/2005/8/layout/vList4#1"/>
    <dgm:cxn modelId="{D73F3E62-927B-4101-BA1C-CC9C3312A6D9}" type="presParOf" srcId="{1F748913-DBF5-483F-BA01-D34820234D75}" destId="{A3E5DA72-2FDF-45A2-9099-F40D7C49BD48}" srcOrd="2" destOrd="0" presId="urn:microsoft.com/office/officeart/2005/8/layout/vList4#1"/>
    <dgm:cxn modelId="{6E1A351B-2563-4D33-8733-507356F1DA5E}" type="presParOf" srcId="{A3E5DA72-2FDF-45A2-9099-F40D7C49BD48}" destId="{C3898E74-5244-40A5-A18A-1AD47034A660}" srcOrd="0" destOrd="0" presId="urn:microsoft.com/office/officeart/2005/8/layout/vList4#1"/>
    <dgm:cxn modelId="{BFC5F3A0-65BC-4794-ADDE-57F3C302796F}" type="presParOf" srcId="{A3E5DA72-2FDF-45A2-9099-F40D7C49BD48}" destId="{05C0DE1A-387D-4D49-9C3A-1CB5ACC8BC8C}" srcOrd="1" destOrd="0" presId="urn:microsoft.com/office/officeart/2005/8/layout/vList4#1"/>
    <dgm:cxn modelId="{FC19ED29-FF64-4686-86E8-F349A64FC8D4}" type="presParOf" srcId="{A3E5DA72-2FDF-45A2-9099-F40D7C49BD48}" destId="{7B52263E-3EBD-49A4-9EA0-C8794B78DDDD}" srcOrd="2" destOrd="0" presId="urn:microsoft.com/office/officeart/2005/8/layout/vList4#1"/>
    <dgm:cxn modelId="{76D37AE9-2200-4B60-B509-FC7C92E6A3FE}" type="presParOf" srcId="{1F748913-DBF5-483F-BA01-D34820234D75}" destId="{121241EE-841D-427D-A0A1-0B62C5248DE2}" srcOrd="3" destOrd="0" presId="urn:microsoft.com/office/officeart/2005/8/layout/vList4#1"/>
    <dgm:cxn modelId="{01E2E41F-0C6B-4DB7-B0D6-E87C5D834499}" type="presParOf" srcId="{1F748913-DBF5-483F-BA01-D34820234D75}" destId="{36A3797C-F3CE-41CC-90F2-1ED1BB402C95}" srcOrd="4" destOrd="0" presId="urn:microsoft.com/office/officeart/2005/8/layout/vList4#1"/>
    <dgm:cxn modelId="{76AC5C34-3D87-417C-97FD-86E858C4C73A}" type="presParOf" srcId="{36A3797C-F3CE-41CC-90F2-1ED1BB402C95}" destId="{96259CDD-058B-43B3-943B-5F5E288F96B7}" srcOrd="0" destOrd="0" presId="urn:microsoft.com/office/officeart/2005/8/layout/vList4#1"/>
    <dgm:cxn modelId="{C89F953B-8D2F-45BC-8D2B-BF3163E00AF1}" type="presParOf" srcId="{36A3797C-F3CE-41CC-90F2-1ED1BB402C95}" destId="{8575A082-E31B-4D2A-8B49-7D4ADC834B65}" srcOrd="1" destOrd="0" presId="urn:microsoft.com/office/officeart/2005/8/layout/vList4#1"/>
    <dgm:cxn modelId="{102B4042-1B96-40C4-B212-4F5865E2BC07}" type="presParOf" srcId="{36A3797C-F3CE-41CC-90F2-1ED1BB402C95}" destId="{B59BA8AE-DEFF-4670-AF13-54461E2A8FEF}"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EB027D-314D-4365-A9DC-43263BFF07E6}" type="doc">
      <dgm:prSet loTypeId="urn:microsoft.com/office/officeart/2005/8/layout/vProcess5" loCatId="process" qsTypeId="urn:microsoft.com/office/officeart/2005/8/quickstyle/simple3" qsCatId="simple" csTypeId="urn:microsoft.com/office/officeart/2005/8/colors/colorful2" csCatId="colorful" phldr="1"/>
      <dgm:spPr/>
      <dgm:t>
        <a:bodyPr/>
        <a:lstStyle/>
        <a:p>
          <a:endParaRPr lang="en-GB"/>
        </a:p>
      </dgm:t>
    </dgm:pt>
    <dgm:pt modelId="{6FAF5AAC-9BE7-4D09-85BE-E173FB02B61D}">
      <dgm:prSet phldrT="[Text]" custT="1"/>
      <dgm:spPr/>
      <dgm:t>
        <a:bodyPr/>
        <a:lstStyle/>
        <a:p>
          <a:r>
            <a:rPr lang="en-GB" sz="2400" b="1" dirty="0"/>
            <a:t>1. Alert</a:t>
          </a:r>
          <a:r>
            <a:rPr lang="en-GB" sz="2400" dirty="0"/>
            <a:t>	</a:t>
          </a:r>
          <a:r>
            <a:rPr lang="en-GB" sz="1800" dirty="0"/>
            <a:t>(e.g. hotlines, events, deaths, rumors)</a:t>
          </a:r>
        </a:p>
      </dgm:t>
    </dgm:pt>
    <dgm:pt modelId="{D8988CD7-199B-4440-994F-680D8C64B0AA}" type="parTrans" cxnId="{7D408361-0022-4AB5-B6A7-B791D023C953}">
      <dgm:prSet/>
      <dgm:spPr/>
      <dgm:t>
        <a:bodyPr/>
        <a:lstStyle/>
        <a:p>
          <a:endParaRPr lang="en-GB" sz="2400"/>
        </a:p>
      </dgm:t>
    </dgm:pt>
    <dgm:pt modelId="{172A9F27-4284-4290-AA21-F7251E3CE613}" type="sibTrans" cxnId="{7D408361-0022-4AB5-B6A7-B791D023C953}">
      <dgm:prSet custT="1"/>
      <dgm:spPr/>
      <dgm:t>
        <a:bodyPr/>
        <a:lstStyle/>
        <a:p>
          <a:endParaRPr lang="en-GB" sz="2400" dirty="0"/>
        </a:p>
      </dgm:t>
    </dgm:pt>
    <dgm:pt modelId="{3167FA0F-9028-41D8-A538-AE70E4C58FB8}">
      <dgm:prSet phldrT="[Text]" custT="1"/>
      <dgm:spPr/>
      <dgm:t>
        <a:bodyPr/>
        <a:lstStyle/>
        <a:p>
          <a:r>
            <a:rPr lang="en-GB" sz="2400" b="1" dirty="0">
              <a:solidFill>
                <a:srgbClr val="EA0000"/>
              </a:solidFill>
            </a:rPr>
            <a:t>3. Contact Tracing</a:t>
          </a:r>
        </a:p>
      </dgm:t>
    </dgm:pt>
    <dgm:pt modelId="{E220218A-0FF5-4A1B-9383-D2939021DEBE}" type="parTrans" cxnId="{2E8E3A74-3159-4574-911C-CFEA24AED4D1}">
      <dgm:prSet/>
      <dgm:spPr/>
      <dgm:t>
        <a:bodyPr/>
        <a:lstStyle/>
        <a:p>
          <a:endParaRPr lang="en-GB" sz="2400"/>
        </a:p>
      </dgm:t>
    </dgm:pt>
    <dgm:pt modelId="{44220F30-77FC-4A09-96D1-1EBE68983B48}" type="sibTrans" cxnId="{2E8E3A74-3159-4574-911C-CFEA24AED4D1}">
      <dgm:prSet/>
      <dgm:spPr>
        <a:solidFill>
          <a:schemeClr val="accent1">
            <a:lumMod val="60000"/>
            <a:lumOff val="40000"/>
            <a:alpha val="90000"/>
          </a:schemeClr>
        </a:solidFill>
      </dgm:spPr>
      <dgm:t>
        <a:bodyPr/>
        <a:lstStyle/>
        <a:p>
          <a:endParaRPr lang="en-GB" sz="2400" dirty="0"/>
        </a:p>
      </dgm:t>
    </dgm:pt>
    <dgm:pt modelId="{E7A29CFF-8DA6-4688-9077-C19C4E8B530F}">
      <dgm:prSet custT="1"/>
      <dgm:spPr/>
      <dgm:t>
        <a:bodyPr/>
        <a:lstStyle/>
        <a:p>
          <a:r>
            <a:rPr lang="en-GB" sz="2400" b="1" dirty="0">
              <a:solidFill>
                <a:srgbClr val="EA0000"/>
              </a:solidFill>
            </a:rPr>
            <a:t>4. Contact Monitoring for 21 days</a:t>
          </a:r>
        </a:p>
      </dgm:t>
    </dgm:pt>
    <dgm:pt modelId="{78327E47-43A9-4440-8B32-540A9363D165}" type="parTrans" cxnId="{8F736ECA-AC57-4A3E-927E-32FB5A01FDFC}">
      <dgm:prSet/>
      <dgm:spPr/>
      <dgm:t>
        <a:bodyPr/>
        <a:lstStyle/>
        <a:p>
          <a:endParaRPr lang="en-GB"/>
        </a:p>
      </dgm:t>
    </dgm:pt>
    <dgm:pt modelId="{33D2F2F0-D00D-4870-9811-1835F539873B}" type="sibTrans" cxnId="{8F736ECA-AC57-4A3E-927E-32FB5A01FDFC}">
      <dgm:prSet/>
      <dgm:spPr/>
      <dgm:t>
        <a:bodyPr/>
        <a:lstStyle/>
        <a:p>
          <a:endParaRPr lang="en-GB"/>
        </a:p>
      </dgm:t>
    </dgm:pt>
    <dgm:pt modelId="{8EE8B4FA-40C9-40E6-B2C8-FCC063659897}">
      <dgm:prSet phldrT="[Text]" custT="1"/>
      <dgm:spPr/>
      <dgm:t>
        <a:bodyPr/>
        <a:lstStyle/>
        <a:p>
          <a:r>
            <a:rPr lang="en-GB" sz="2400" b="1" dirty="0"/>
            <a:t>2. Case Investigation</a:t>
          </a:r>
        </a:p>
        <a:p>
          <a:r>
            <a:rPr lang="en-GB" sz="1800" dirty="0"/>
            <a:t>Case definition, lab confirmation, document exposure, contact identification (contact line listing)</a:t>
          </a:r>
        </a:p>
      </dgm:t>
    </dgm:pt>
    <dgm:pt modelId="{A821F72B-742A-4374-9925-71D98C00D54F}" type="sibTrans" cxnId="{F38D22D3-3F6A-4058-86D6-243F32471C50}">
      <dgm:prSet custT="1"/>
      <dgm:spPr>
        <a:solidFill>
          <a:schemeClr val="accent1">
            <a:lumMod val="60000"/>
            <a:lumOff val="40000"/>
            <a:alpha val="90000"/>
          </a:schemeClr>
        </a:solidFill>
      </dgm:spPr>
      <dgm:t>
        <a:bodyPr/>
        <a:lstStyle/>
        <a:p>
          <a:endParaRPr lang="en-GB" sz="2400" dirty="0"/>
        </a:p>
      </dgm:t>
    </dgm:pt>
    <dgm:pt modelId="{61E0B14D-E575-4808-A149-BA970CEEB17C}" type="parTrans" cxnId="{F38D22D3-3F6A-4058-86D6-243F32471C50}">
      <dgm:prSet/>
      <dgm:spPr/>
      <dgm:t>
        <a:bodyPr/>
        <a:lstStyle/>
        <a:p>
          <a:endParaRPr lang="en-GB" sz="2400"/>
        </a:p>
      </dgm:t>
    </dgm:pt>
    <dgm:pt modelId="{F896EB6A-AD03-447D-8479-C05EF5CBC554}" type="pres">
      <dgm:prSet presAssocID="{CEEB027D-314D-4365-A9DC-43263BFF07E6}" presName="outerComposite" presStyleCnt="0">
        <dgm:presLayoutVars>
          <dgm:chMax val="5"/>
          <dgm:dir/>
          <dgm:resizeHandles val="exact"/>
        </dgm:presLayoutVars>
      </dgm:prSet>
      <dgm:spPr/>
    </dgm:pt>
    <dgm:pt modelId="{9EC6D6D4-3609-4D4F-A251-780C6420EC8D}" type="pres">
      <dgm:prSet presAssocID="{CEEB027D-314D-4365-A9DC-43263BFF07E6}" presName="dummyMaxCanvas" presStyleCnt="0">
        <dgm:presLayoutVars/>
      </dgm:prSet>
      <dgm:spPr/>
    </dgm:pt>
    <dgm:pt modelId="{688C594B-C9E6-41AD-98AA-CF566E92B289}" type="pres">
      <dgm:prSet presAssocID="{CEEB027D-314D-4365-A9DC-43263BFF07E6}" presName="FourNodes_1" presStyleLbl="node1" presStyleIdx="0" presStyleCnt="4">
        <dgm:presLayoutVars>
          <dgm:bulletEnabled val="1"/>
        </dgm:presLayoutVars>
      </dgm:prSet>
      <dgm:spPr/>
    </dgm:pt>
    <dgm:pt modelId="{47AC77E2-AFE7-4A51-A538-FA63BDE33062}" type="pres">
      <dgm:prSet presAssocID="{CEEB027D-314D-4365-A9DC-43263BFF07E6}" presName="FourNodes_2" presStyleLbl="node1" presStyleIdx="1" presStyleCnt="4" custScaleX="106156" custScaleY="126784" custLinFactNeighborX="835" custLinFactNeighborY="8847">
        <dgm:presLayoutVars>
          <dgm:bulletEnabled val="1"/>
        </dgm:presLayoutVars>
      </dgm:prSet>
      <dgm:spPr/>
    </dgm:pt>
    <dgm:pt modelId="{C3523B7A-E4FB-4800-8E5B-AC99507F3E17}" type="pres">
      <dgm:prSet presAssocID="{CEEB027D-314D-4365-A9DC-43263BFF07E6}" presName="FourNodes_3" presStyleLbl="node1" presStyleIdx="2" presStyleCnt="4" custLinFactNeighborY="10963">
        <dgm:presLayoutVars>
          <dgm:bulletEnabled val="1"/>
        </dgm:presLayoutVars>
      </dgm:prSet>
      <dgm:spPr/>
    </dgm:pt>
    <dgm:pt modelId="{948A469B-1F8C-472C-9B43-545D49D358CD}" type="pres">
      <dgm:prSet presAssocID="{CEEB027D-314D-4365-A9DC-43263BFF07E6}" presName="FourNodes_4" presStyleLbl="node1" presStyleIdx="3" presStyleCnt="4" custLinFactNeighborY="2690">
        <dgm:presLayoutVars>
          <dgm:bulletEnabled val="1"/>
        </dgm:presLayoutVars>
      </dgm:prSet>
      <dgm:spPr/>
    </dgm:pt>
    <dgm:pt modelId="{35540769-E2C4-43AC-81C8-9DDD1EB47D6B}" type="pres">
      <dgm:prSet presAssocID="{CEEB027D-314D-4365-A9DC-43263BFF07E6}" presName="FourConn_1-2" presStyleLbl="fgAccFollowNode1" presStyleIdx="0" presStyleCnt="3">
        <dgm:presLayoutVars>
          <dgm:bulletEnabled val="1"/>
        </dgm:presLayoutVars>
      </dgm:prSet>
      <dgm:spPr/>
    </dgm:pt>
    <dgm:pt modelId="{16CD70DF-F899-4447-8B6D-1C9336678444}" type="pres">
      <dgm:prSet presAssocID="{CEEB027D-314D-4365-A9DC-43263BFF07E6}" presName="FourConn_2-3" presStyleLbl="fgAccFollowNode1" presStyleIdx="1" presStyleCnt="3" custScaleY="163605" custLinFactNeighborX="-23515" custLinFactNeighborY="16249">
        <dgm:presLayoutVars>
          <dgm:bulletEnabled val="1"/>
        </dgm:presLayoutVars>
      </dgm:prSet>
      <dgm:spPr>
        <a:prstGeom prst="upDownArrow">
          <a:avLst/>
        </a:prstGeom>
      </dgm:spPr>
    </dgm:pt>
    <dgm:pt modelId="{99AD8C1C-30A3-4941-B685-F152A4372980}" type="pres">
      <dgm:prSet presAssocID="{CEEB027D-314D-4365-A9DC-43263BFF07E6}" presName="FourConn_3-4" presStyleLbl="fgAccFollowNode1" presStyleIdx="2" presStyleCnt="3" custScaleY="150785">
        <dgm:presLayoutVars>
          <dgm:bulletEnabled val="1"/>
        </dgm:presLayoutVars>
      </dgm:prSet>
      <dgm:spPr>
        <a:prstGeom prst="upDownArrow">
          <a:avLst/>
        </a:prstGeom>
      </dgm:spPr>
    </dgm:pt>
    <dgm:pt modelId="{71E3753F-C421-4EB4-B506-C3B46BC97FB1}" type="pres">
      <dgm:prSet presAssocID="{CEEB027D-314D-4365-A9DC-43263BFF07E6}" presName="FourNodes_1_text" presStyleLbl="node1" presStyleIdx="3" presStyleCnt="4">
        <dgm:presLayoutVars>
          <dgm:bulletEnabled val="1"/>
        </dgm:presLayoutVars>
      </dgm:prSet>
      <dgm:spPr/>
    </dgm:pt>
    <dgm:pt modelId="{79895162-F203-42A3-A351-DDA8C2BCC2CB}" type="pres">
      <dgm:prSet presAssocID="{CEEB027D-314D-4365-A9DC-43263BFF07E6}" presName="FourNodes_2_text" presStyleLbl="node1" presStyleIdx="3" presStyleCnt="4">
        <dgm:presLayoutVars>
          <dgm:bulletEnabled val="1"/>
        </dgm:presLayoutVars>
      </dgm:prSet>
      <dgm:spPr/>
    </dgm:pt>
    <dgm:pt modelId="{1E1B5850-FEFF-4B8A-880C-234E15002CE5}" type="pres">
      <dgm:prSet presAssocID="{CEEB027D-314D-4365-A9DC-43263BFF07E6}" presName="FourNodes_3_text" presStyleLbl="node1" presStyleIdx="3" presStyleCnt="4">
        <dgm:presLayoutVars>
          <dgm:bulletEnabled val="1"/>
        </dgm:presLayoutVars>
      </dgm:prSet>
      <dgm:spPr/>
    </dgm:pt>
    <dgm:pt modelId="{DB1BE6D4-CF7D-4167-8135-B17F98318762}" type="pres">
      <dgm:prSet presAssocID="{CEEB027D-314D-4365-A9DC-43263BFF07E6}" presName="FourNodes_4_text" presStyleLbl="node1" presStyleIdx="3" presStyleCnt="4">
        <dgm:presLayoutVars>
          <dgm:bulletEnabled val="1"/>
        </dgm:presLayoutVars>
      </dgm:prSet>
      <dgm:spPr/>
    </dgm:pt>
  </dgm:ptLst>
  <dgm:cxnLst>
    <dgm:cxn modelId="{CBFDC65E-FABC-4DFC-A341-4081AF4ED2F5}" type="presOf" srcId="{6FAF5AAC-9BE7-4D09-85BE-E173FB02B61D}" destId="{688C594B-C9E6-41AD-98AA-CF566E92B289}" srcOrd="0" destOrd="0" presId="urn:microsoft.com/office/officeart/2005/8/layout/vProcess5"/>
    <dgm:cxn modelId="{7D408361-0022-4AB5-B6A7-B791D023C953}" srcId="{CEEB027D-314D-4365-A9DC-43263BFF07E6}" destId="{6FAF5AAC-9BE7-4D09-85BE-E173FB02B61D}" srcOrd="0" destOrd="0" parTransId="{D8988CD7-199B-4440-994F-680D8C64B0AA}" sibTransId="{172A9F27-4284-4290-AA21-F7251E3CE613}"/>
    <dgm:cxn modelId="{B11D7968-9356-4B3A-A051-0C41F305C606}" type="presOf" srcId="{A821F72B-742A-4374-9925-71D98C00D54F}" destId="{16CD70DF-F899-4447-8B6D-1C9336678444}" srcOrd="0" destOrd="0" presId="urn:microsoft.com/office/officeart/2005/8/layout/vProcess5"/>
    <dgm:cxn modelId="{2A0DC74F-AFF2-4AA6-8790-14B8BEF7471B}" type="presOf" srcId="{8EE8B4FA-40C9-40E6-B2C8-FCC063659897}" destId="{47AC77E2-AFE7-4A51-A538-FA63BDE33062}" srcOrd="0" destOrd="0" presId="urn:microsoft.com/office/officeart/2005/8/layout/vProcess5"/>
    <dgm:cxn modelId="{8F273F53-C541-4ED2-83A4-22D44A9F9B72}" type="presOf" srcId="{44220F30-77FC-4A09-96D1-1EBE68983B48}" destId="{99AD8C1C-30A3-4941-B685-F152A4372980}" srcOrd="0" destOrd="0" presId="urn:microsoft.com/office/officeart/2005/8/layout/vProcess5"/>
    <dgm:cxn modelId="{2E8E3A74-3159-4574-911C-CFEA24AED4D1}" srcId="{CEEB027D-314D-4365-A9DC-43263BFF07E6}" destId="{3167FA0F-9028-41D8-A538-AE70E4C58FB8}" srcOrd="2" destOrd="0" parTransId="{E220218A-0FF5-4A1B-9383-D2939021DEBE}" sibTransId="{44220F30-77FC-4A09-96D1-1EBE68983B48}"/>
    <dgm:cxn modelId="{9E74F695-B757-48D4-B66B-C706C2016472}" type="presOf" srcId="{E7A29CFF-8DA6-4688-9077-C19C4E8B530F}" destId="{948A469B-1F8C-472C-9B43-545D49D358CD}" srcOrd="0" destOrd="0" presId="urn:microsoft.com/office/officeart/2005/8/layout/vProcess5"/>
    <dgm:cxn modelId="{C0B524AC-1896-42FA-868F-C6D79B975AFF}" type="presOf" srcId="{8EE8B4FA-40C9-40E6-B2C8-FCC063659897}" destId="{79895162-F203-42A3-A351-DDA8C2BCC2CB}" srcOrd="1" destOrd="0" presId="urn:microsoft.com/office/officeart/2005/8/layout/vProcess5"/>
    <dgm:cxn modelId="{8F736ECA-AC57-4A3E-927E-32FB5A01FDFC}" srcId="{CEEB027D-314D-4365-A9DC-43263BFF07E6}" destId="{E7A29CFF-8DA6-4688-9077-C19C4E8B530F}" srcOrd="3" destOrd="0" parTransId="{78327E47-43A9-4440-8B32-540A9363D165}" sibTransId="{33D2F2F0-D00D-4870-9811-1835F539873B}"/>
    <dgm:cxn modelId="{F38D22D3-3F6A-4058-86D6-243F32471C50}" srcId="{CEEB027D-314D-4365-A9DC-43263BFF07E6}" destId="{8EE8B4FA-40C9-40E6-B2C8-FCC063659897}" srcOrd="1" destOrd="0" parTransId="{61E0B14D-E575-4808-A149-BA970CEEB17C}" sibTransId="{A821F72B-742A-4374-9925-71D98C00D54F}"/>
    <dgm:cxn modelId="{B8FE38D3-74C7-47D5-837C-8BEBCEF7FDEF}" type="presOf" srcId="{3167FA0F-9028-41D8-A538-AE70E4C58FB8}" destId="{1E1B5850-FEFF-4B8A-880C-234E15002CE5}" srcOrd="1" destOrd="0" presId="urn:microsoft.com/office/officeart/2005/8/layout/vProcess5"/>
    <dgm:cxn modelId="{366A77E2-44F2-40DE-B25C-28E943B0792C}" type="presOf" srcId="{CEEB027D-314D-4365-A9DC-43263BFF07E6}" destId="{F896EB6A-AD03-447D-8479-C05EF5CBC554}" srcOrd="0" destOrd="0" presId="urn:microsoft.com/office/officeart/2005/8/layout/vProcess5"/>
    <dgm:cxn modelId="{965FC8F2-2656-479B-AE71-FDFBFE59A767}" type="presOf" srcId="{6FAF5AAC-9BE7-4D09-85BE-E173FB02B61D}" destId="{71E3753F-C421-4EB4-B506-C3B46BC97FB1}" srcOrd="1" destOrd="0" presId="urn:microsoft.com/office/officeart/2005/8/layout/vProcess5"/>
    <dgm:cxn modelId="{0D2980F4-9A6E-4B1E-8FAE-2502B2BC2490}" type="presOf" srcId="{3167FA0F-9028-41D8-A538-AE70E4C58FB8}" destId="{C3523B7A-E4FB-4800-8E5B-AC99507F3E17}" srcOrd="0" destOrd="0" presId="urn:microsoft.com/office/officeart/2005/8/layout/vProcess5"/>
    <dgm:cxn modelId="{B65018F5-9BD1-433F-9B75-2170FB3D9AC4}" type="presOf" srcId="{E7A29CFF-8DA6-4688-9077-C19C4E8B530F}" destId="{DB1BE6D4-CF7D-4167-8135-B17F98318762}" srcOrd="1" destOrd="0" presId="urn:microsoft.com/office/officeart/2005/8/layout/vProcess5"/>
    <dgm:cxn modelId="{254534F5-FD9C-4CFF-99ED-2C441E6A8FC5}" type="presOf" srcId="{172A9F27-4284-4290-AA21-F7251E3CE613}" destId="{35540769-E2C4-43AC-81C8-9DDD1EB47D6B}" srcOrd="0" destOrd="0" presId="urn:microsoft.com/office/officeart/2005/8/layout/vProcess5"/>
    <dgm:cxn modelId="{55EFBDAF-36EF-48F1-A0BC-854A31B71B8B}" type="presParOf" srcId="{F896EB6A-AD03-447D-8479-C05EF5CBC554}" destId="{9EC6D6D4-3609-4D4F-A251-780C6420EC8D}" srcOrd="0" destOrd="0" presId="urn:microsoft.com/office/officeart/2005/8/layout/vProcess5"/>
    <dgm:cxn modelId="{B224E2AB-8675-4443-98F8-B290F02076BB}" type="presParOf" srcId="{F896EB6A-AD03-447D-8479-C05EF5CBC554}" destId="{688C594B-C9E6-41AD-98AA-CF566E92B289}" srcOrd="1" destOrd="0" presId="urn:microsoft.com/office/officeart/2005/8/layout/vProcess5"/>
    <dgm:cxn modelId="{07AE6516-30A7-456B-A1D9-717E01940496}" type="presParOf" srcId="{F896EB6A-AD03-447D-8479-C05EF5CBC554}" destId="{47AC77E2-AFE7-4A51-A538-FA63BDE33062}" srcOrd="2" destOrd="0" presId="urn:microsoft.com/office/officeart/2005/8/layout/vProcess5"/>
    <dgm:cxn modelId="{12CC1B14-2C84-44BE-9282-B10BA55D7B0D}" type="presParOf" srcId="{F896EB6A-AD03-447D-8479-C05EF5CBC554}" destId="{C3523B7A-E4FB-4800-8E5B-AC99507F3E17}" srcOrd="3" destOrd="0" presId="urn:microsoft.com/office/officeart/2005/8/layout/vProcess5"/>
    <dgm:cxn modelId="{5259E205-198F-46FC-9B83-E2351AB38056}" type="presParOf" srcId="{F896EB6A-AD03-447D-8479-C05EF5CBC554}" destId="{948A469B-1F8C-472C-9B43-545D49D358CD}" srcOrd="4" destOrd="0" presId="urn:microsoft.com/office/officeart/2005/8/layout/vProcess5"/>
    <dgm:cxn modelId="{A88075A5-9F63-4299-8DD0-0CC2654103EA}" type="presParOf" srcId="{F896EB6A-AD03-447D-8479-C05EF5CBC554}" destId="{35540769-E2C4-43AC-81C8-9DDD1EB47D6B}" srcOrd="5" destOrd="0" presId="urn:microsoft.com/office/officeart/2005/8/layout/vProcess5"/>
    <dgm:cxn modelId="{A77A936D-3597-43BB-941E-9144602E1939}" type="presParOf" srcId="{F896EB6A-AD03-447D-8479-C05EF5CBC554}" destId="{16CD70DF-F899-4447-8B6D-1C9336678444}" srcOrd="6" destOrd="0" presId="urn:microsoft.com/office/officeart/2005/8/layout/vProcess5"/>
    <dgm:cxn modelId="{51C7E7DC-BC15-4698-8B39-A00E6BFB57E3}" type="presParOf" srcId="{F896EB6A-AD03-447D-8479-C05EF5CBC554}" destId="{99AD8C1C-30A3-4941-B685-F152A4372980}" srcOrd="7" destOrd="0" presId="urn:microsoft.com/office/officeart/2005/8/layout/vProcess5"/>
    <dgm:cxn modelId="{4ACBE60E-B8FB-4D05-8615-C0BC036BDBBC}" type="presParOf" srcId="{F896EB6A-AD03-447D-8479-C05EF5CBC554}" destId="{71E3753F-C421-4EB4-B506-C3B46BC97FB1}" srcOrd="8" destOrd="0" presId="urn:microsoft.com/office/officeart/2005/8/layout/vProcess5"/>
    <dgm:cxn modelId="{5F710E24-19B9-456D-8864-B57E86F2228C}" type="presParOf" srcId="{F896EB6A-AD03-447D-8479-C05EF5CBC554}" destId="{79895162-F203-42A3-A351-DDA8C2BCC2CB}" srcOrd="9" destOrd="0" presId="urn:microsoft.com/office/officeart/2005/8/layout/vProcess5"/>
    <dgm:cxn modelId="{A3D02D2C-EA07-4D96-9CE7-77B1CD430EFB}" type="presParOf" srcId="{F896EB6A-AD03-447D-8479-C05EF5CBC554}" destId="{1E1B5850-FEFF-4B8A-880C-234E15002CE5}" srcOrd="10" destOrd="0" presId="urn:microsoft.com/office/officeart/2005/8/layout/vProcess5"/>
    <dgm:cxn modelId="{DB220182-8938-482D-B762-15050A9B3B11}" type="presParOf" srcId="{F896EB6A-AD03-447D-8479-C05EF5CBC554}" destId="{DB1BE6D4-CF7D-4167-8135-B17F98318762}" srcOrd="11" destOrd="0" presId="urn:microsoft.com/office/officeart/2005/8/layout/vProcess5"/>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8D019-09C3-495B-ADB7-BE3DF581C8C9}">
      <dsp:nvSpPr>
        <dsp:cNvPr id="0" name=""/>
        <dsp:cNvSpPr/>
      </dsp:nvSpPr>
      <dsp:spPr>
        <a:xfrm>
          <a:off x="0" y="0"/>
          <a:ext cx="9698828" cy="1559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1" kern="1200" dirty="0">
              <a:solidFill>
                <a:schemeClr val="bg1"/>
              </a:solidFill>
            </a:rPr>
            <a:t>Control of Transmission</a:t>
          </a:r>
        </a:p>
        <a:p>
          <a:pPr marL="171450" lvl="1" indent="-171450" algn="l" defTabSz="711200">
            <a:lnSpc>
              <a:spcPct val="90000"/>
            </a:lnSpc>
            <a:spcBef>
              <a:spcPct val="0"/>
            </a:spcBef>
            <a:spcAft>
              <a:spcPct val="15000"/>
            </a:spcAft>
            <a:buChar char="•"/>
          </a:pPr>
          <a:r>
            <a:rPr lang="en-GB" sz="1600" kern="1200" dirty="0">
              <a:solidFill>
                <a:schemeClr val="tx1"/>
              </a:solidFill>
            </a:rPr>
            <a:t>Case detection</a:t>
          </a:r>
        </a:p>
        <a:p>
          <a:pPr marL="171450" lvl="1" indent="-171450" algn="l" defTabSz="711200">
            <a:lnSpc>
              <a:spcPct val="90000"/>
            </a:lnSpc>
            <a:spcBef>
              <a:spcPct val="0"/>
            </a:spcBef>
            <a:spcAft>
              <a:spcPct val="15000"/>
            </a:spcAft>
            <a:buChar char="•"/>
          </a:pPr>
          <a:r>
            <a:rPr lang="en-GB" sz="1600" kern="1200" dirty="0">
              <a:solidFill>
                <a:schemeClr val="tx1"/>
              </a:solidFill>
            </a:rPr>
            <a:t>Case investigation</a:t>
          </a:r>
        </a:p>
        <a:p>
          <a:pPr marL="171450" lvl="1" indent="-171450" algn="l" defTabSz="711200">
            <a:lnSpc>
              <a:spcPct val="90000"/>
            </a:lnSpc>
            <a:spcBef>
              <a:spcPct val="0"/>
            </a:spcBef>
            <a:spcAft>
              <a:spcPct val="15000"/>
            </a:spcAft>
            <a:buChar char="•"/>
          </a:pPr>
          <a:r>
            <a:rPr lang="en-GB" sz="1600" b="1" kern="1200" dirty="0">
              <a:solidFill>
                <a:srgbClr val="FFFF00"/>
              </a:solidFill>
            </a:rPr>
            <a:t>Contact tracing (21 days)</a:t>
          </a:r>
        </a:p>
        <a:p>
          <a:pPr marL="171450" lvl="1" indent="-171450" algn="l" defTabSz="711200">
            <a:lnSpc>
              <a:spcPct val="90000"/>
            </a:lnSpc>
            <a:spcBef>
              <a:spcPct val="0"/>
            </a:spcBef>
            <a:spcAft>
              <a:spcPct val="15000"/>
            </a:spcAft>
            <a:buChar char="•"/>
          </a:pPr>
          <a:r>
            <a:rPr lang="en-GB" sz="1600" kern="1200" dirty="0">
              <a:solidFill>
                <a:schemeClr val="tx1"/>
              </a:solidFill>
            </a:rPr>
            <a:t>Interruption of nosocomial transmission</a:t>
          </a:r>
        </a:p>
      </dsp:txBody>
      <dsp:txXfrm>
        <a:off x="2095737" y="0"/>
        <a:ext cx="7603090" cy="1559718"/>
      </dsp:txXfrm>
    </dsp:sp>
    <dsp:sp modelId="{DD0A6FDB-4984-4D41-B39A-FE00AB567142}">
      <dsp:nvSpPr>
        <dsp:cNvPr id="0" name=""/>
        <dsp:cNvSpPr/>
      </dsp:nvSpPr>
      <dsp:spPr>
        <a:xfrm>
          <a:off x="155971" y="155971"/>
          <a:ext cx="1939765" cy="1247775"/>
        </a:xfrm>
        <a:prstGeom prst="roundRect">
          <a:avLst>
            <a:gd name="adj" fmla="val 10000"/>
          </a:avLst>
        </a:prstGeom>
        <a:blipFill>
          <a:blip xmlns:r="http://schemas.openxmlformats.org/officeDocument/2006/relationships" r:embed="rId1" cstate="prin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898E74-5244-40A5-A18A-1AD47034A660}">
      <dsp:nvSpPr>
        <dsp:cNvPr id="0" name=""/>
        <dsp:cNvSpPr/>
      </dsp:nvSpPr>
      <dsp:spPr>
        <a:xfrm>
          <a:off x="0" y="1677883"/>
          <a:ext cx="9698828" cy="1559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1" kern="1200" dirty="0">
              <a:solidFill>
                <a:schemeClr val="bg1"/>
              </a:solidFill>
            </a:rPr>
            <a:t>Safe and Dignified Burials</a:t>
          </a:r>
        </a:p>
        <a:p>
          <a:pPr marL="171450" lvl="1" indent="-171450" algn="l" defTabSz="711200">
            <a:lnSpc>
              <a:spcPct val="90000"/>
            </a:lnSpc>
            <a:spcBef>
              <a:spcPct val="0"/>
            </a:spcBef>
            <a:spcAft>
              <a:spcPct val="15000"/>
            </a:spcAft>
            <a:buChar char="•"/>
          </a:pPr>
          <a:r>
            <a:rPr lang="en-GB" sz="1600" kern="1200" dirty="0">
              <a:solidFill>
                <a:schemeClr val="tx1"/>
              </a:solidFill>
            </a:rPr>
            <a:t>Culturally and religiously acceptable practices</a:t>
          </a:r>
        </a:p>
        <a:p>
          <a:pPr marL="171450" lvl="1" indent="-171450" algn="l" defTabSz="711200">
            <a:lnSpc>
              <a:spcPct val="90000"/>
            </a:lnSpc>
            <a:spcBef>
              <a:spcPct val="0"/>
            </a:spcBef>
            <a:spcAft>
              <a:spcPct val="15000"/>
            </a:spcAft>
            <a:buChar char="•"/>
          </a:pPr>
          <a:r>
            <a:rPr lang="en-GB" sz="1600" kern="1200" dirty="0">
              <a:solidFill>
                <a:schemeClr val="tx1"/>
              </a:solidFill>
            </a:rPr>
            <a:t>Family and community involvement</a:t>
          </a:r>
        </a:p>
        <a:p>
          <a:pPr marL="171450" lvl="1" indent="-171450" algn="l" defTabSz="711200">
            <a:lnSpc>
              <a:spcPct val="90000"/>
            </a:lnSpc>
            <a:spcBef>
              <a:spcPct val="0"/>
            </a:spcBef>
            <a:spcAft>
              <a:spcPct val="15000"/>
            </a:spcAft>
            <a:buChar char="•"/>
          </a:pPr>
          <a:r>
            <a:rPr lang="en-GB" sz="1600" kern="1200" dirty="0">
              <a:solidFill>
                <a:schemeClr val="tx1"/>
              </a:solidFill>
            </a:rPr>
            <a:t>Waste management and disinfection</a:t>
          </a:r>
        </a:p>
      </dsp:txBody>
      <dsp:txXfrm>
        <a:off x="2095737" y="1677883"/>
        <a:ext cx="7603090" cy="1559718"/>
      </dsp:txXfrm>
    </dsp:sp>
    <dsp:sp modelId="{05C0DE1A-387D-4D49-9C3A-1CB5ACC8BC8C}">
      <dsp:nvSpPr>
        <dsp:cNvPr id="0" name=""/>
        <dsp:cNvSpPr/>
      </dsp:nvSpPr>
      <dsp:spPr>
        <a:xfrm>
          <a:off x="155971" y="1871662"/>
          <a:ext cx="1939765" cy="1247775"/>
        </a:xfrm>
        <a:prstGeom prst="roundRect">
          <a:avLst>
            <a:gd name="adj" fmla="val 10000"/>
          </a:avLst>
        </a:prstGeom>
        <a:blipFill>
          <a:blip xmlns:r="http://schemas.openxmlformats.org/officeDocument/2006/relationships" r:embed="rId2" cstate="prin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259CDD-058B-43B3-943B-5F5E288F96B7}">
      <dsp:nvSpPr>
        <dsp:cNvPr id="0" name=""/>
        <dsp:cNvSpPr/>
      </dsp:nvSpPr>
      <dsp:spPr>
        <a:xfrm>
          <a:off x="0" y="3431381"/>
          <a:ext cx="9698828" cy="1559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1" kern="1200" dirty="0">
              <a:solidFill>
                <a:schemeClr val="bg1"/>
              </a:solidFill>
            </a:rPr>
            <a:t>Case Management</a:t>
          </a:r>
        </a:p>
        <a:p>
          <a:pPr marL="171450" lvl="1" indent="-171450" algn="l" defTabSz="711200">
            <a:lnSpc>
              <a:spcPct val="90000"/>
            </a:lnSpc>
            <a:spcBef>
              <a:spcPct val="0"/>
            </a:spcBef>
            <a:spcAft>
              <a:spcPct val="15000"/>
            </a:spcAft>
            <a:buChar char="•"/>
          </a:pPr>
          <a:r>
            <a:rPr lang="en-GB" sz="1600" kern="1200" dirty="0">
              <a:solidFill>
                <a:schemeClr val="tx1"/>
              </a:solidFill>
            </a:rPr>
            <a:t>Isolation</a:t>
          </a:r>
        </a:p>
        <a:p>
          <a:pPr marL="171450" lvl="1" indent="-171450" algn="l" defTabSz="711200">
            <a:lnSpc>
              <a:spcPct val="90000"/>
            </a:lnSpc>
            <a:spcBef>
              <a:spcPct val="0"/>
            </a:spcBef>
            <a:spcAft>
              <a:spcPct val="15000"/>
            </a:spcAft>
            <a:buChar char="•"/>
          </a:pPr>
          <a:r>
            <a:rPr lang="en-GB" sz="1600" kern="1200" dirty="0">
              <a:solidFill>
                <a:schemeClr val="tx1"/>
              </a:solidFill>
            </a:rPr>
            <a:t>Treatment &amp; recovery</a:t>
          </a:r>
        </a:p>
        <a:p>
          <a:pPr marL="171450" lvl="1" indent="-171450" algn="l" defTabSz="711200">
            <a:lnSpc>
              <a:spcPct val="90000"/>
            </a:lnSpc>
            <a:spcBef>
              <a:spcPct val="0"/>
            </a:spcBef>
            <a:spcAft>
              <a:spcPct val="15000"/>
            </a:spcAft>
            <a:buChar char="•"/>
          </a:pPr>
          <a:r>
            <a:rPr lang="en-GB" sz="1600" kern="1200" dirty="0">
              <a:solidFill>
                <a:schemeClr val="tx1"/>
              </a:solidFill>
            </a:rPr>
            <a:t>IPC and safety</a:t>
          </a:r>
        </a:p>
      </dsp:txBody>
      <dsp:txXfrm>
        <a:off x="2095737" y="3431381"/>
        <a:ext cx="7603090" cy="1559718"/>
      </dsp:txXfrm>
    </dsp:sp>
    <dsp:sp modelId="{8575A082-E31B-4D2A-8B49-7D4ADC834B65}">
      <dsp:nvSpPr>
        <dsp:cNvPr id="0" name=""/>
        <dsp:cNvSpPr/>
      </dsp:nvSpPr>
      <dsp:spPr>
        <a:xfrm>
          <a:off x="155971" y="3587353"/>
          <a:ext cx="1939765" cy="1247775"/>
        </a:xfrm>
        <a:prstGeom prst="roundRect">
          <a:avLst>
            <a:gd name="adj" fmla="val 10000"/>
          </a:avLst>
        </a:prstGeom>
        <a:blipFill>
          <a:blip xmlns:r="http://schemas.openxmlformats.org/officeDocument/2006/relationships" r:embed="rId3">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C594B-C9E6-41AD-98AA-CF566E92B289}">
      <dsp:nvSpPr>
        <dsp:cNvPr id="0" name=""/>
        <dsp:cNvSpPr/>
      </dsp:nvSpPr>
      <dsp:spPr>
        <a:xfrm>
          <a:off x="0" y="0"/>
          <a:ext cx="7698740" cy="109804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t>1. Alert</a:t>
          </a:r>
          <a:r>
            <a:rPr lang="en-GB" sz="2400" kern="1200" dirty="0"/>
            <a:t>	</a:t>
          </a:r>
          <a:r>
            <a:rPr lang="en-GB" sz="1800" kern="1200" dirty="0"/>
            <a:t>(e.g. hotlines, events, deaths, rumors)</a:t>
          </a:r>
        </a:p>
      </dsp:txBody>
      <dsp:txXfrm>
        <a:off x="32161" y="32161"/>
        <a:ext cx="6421081" cy="1033720"/>
      </dsp:txXfrm>
    </dsp:sp>
    <dsp:sp modelId="{47AC77E2-AFE7-4A51-A538-FA63BDE33062}">
      <dsp:nvSpPr>
        <dsp:cNvPr id="0" name=""/>
        <dsp:cNvSpPr/>
      </dsp:nvSpPr>
      <dsp:spPr>
        <a:xfrm>
          <a:off x="472086" y="1247779"/>
          <a:ext cx="8172674" cy="1392141"/>
        </a:xfrm>
        <a:prstGeom prst="roundRect">
          <a:avLst>
            <a:gd name="adj" fmla="val 10000"/>
          </a:avLst>
        </a:prstGeom>
        <a:gradFill rotWithShape="0">
          <a:gsLst>
            <a:gs pos="0">
              <a:schemeClr val="accent2">
                <a:hueOff val="1560506"/>
                <a:satOff val="-1946"/>
                <a:lumOff val="458"/>
                <a:alphaOff val="0"/>
                <a:tint val="50000"/>
                <a:satMod val="300000"/>
              </a:schemeClr>
            </a:gs>
            <a:gs pos="35000">
              <a:schemeClr val="accent2">
                <a:hueOff val="1560506"/>
                <a:satOff val="-1946"/>
                <a:lumOff val="458"/>
                <a:alphaOff val="0"/>
                <a:tint val="37000"/>
                <a:satMod val="300000"/>
              </a:schemeClr>
            </a:gs>
            <a:gs pos="100000">
              <a:schemeClr val="accent2">
                <a:hueOff val="1560506"/>
                <a:satOff val="-1946"/>
                <a:lumOff val="4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t>2. Case Investigation</a:t>
          </a:r>
        </a:p>
        <a:p>
          <a:pPr marL="0" lvl="0" indent="0" algn="l" defTabSz="1066800">
            <a:lnSpc>
              <a:spcPct val="90000"/>
            </a:lnSpc>
            <a:spcBef>
              <a:spcPct val="0"/>
            </a:spcBef>
            <a:spcAft>
              <a:spcPct val="35000"/>
            </a:spcAft>
            <a:buNone/>
          </a:pPr>
          <a:r>
            <a:rPr lang="en-GB" sz="1800" kern="1200" dirty="0"/>
            <a:t>Case definition, lab confirmation, document exposure, contact identification (contact line listing)</a:t>
          </a:r>
        </a:p>
      </dsp:txBody>
      <dsp:txXfrm>
        <a:off x="512860" y="1288553"/>
        <a:ext cx="6649000" cy="1310593"/>
      </dsp:txXfrm>
    </dsp:sp>
    <dsp:sp modelId="{C3523B7A-E4FB-4800-8E5B-AC99507F3E17}">
      <dsp:nvSpPr>
        <dsp:cNvPr id="0" name=""/>
        <dsp:cNvSpPr/>
      </dsp:nvSpPr>
      <dsp:spPr>
        <a:xfrm>
          <a:off x="1279915" y="2715750"/>
          <a:ext cx="7698740" cy="1098042"/>
        </a:xfrm>
        <a:prstGeom prst="roundRect">
          <a:avLst>
            <a:gd name="adj" fmla="val 10000"/>
          </a:avLst>
        </a:prstGeom>
        <a:gradFill rotWithShape="0">
          <a:gsLst>
            <a:gs pos="0">
              <a:schemeClr val="accent2">
                <a:hueOff val="3121013"/>
                <a:satOff val="-3893"/>
                <a:lumOff val="915"/>
                <a:alphaOff val="0"/>
                <a:tint val="50000"/>
                <a:satMod val="300000"/>
              </a:schemeClr>
            </a:gs>
            <a:gs pos="35000">
              <a:schemeClr val="accent2">
                <a:hueOff val="3121013"/>
                <a:satOff val="-3893"/>
                <a:lumOff val="915"/>
                <a:alphaOff val="0"/>
                <a:tint val="37000"/>
                <a:satMod val="300000"/>
              </a:schemeClr>
            </a:gs>
            <a:gs pos="100000">
              <a:schemeClr val="accent2">
                <a:hueOff val="3121013"/>
                <a:satOff val="-3893"/>
                <a:lumOff val="9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solidFill>
                <a:srgbClr val="EA0000"/>
              </a:solidFill>
            </a:rPr>
            <a:t>3. Contact Tracing</a:t>
          </a:r>
        </a:p>
      </dsp:txBody>
      <dsp:txXfrm>
        <a:off x="1312076" y="2747911"/>
        <a:ext cx="6285544" cy="1033720"/>
      </dsp:txXfrm>
    </dsp:sp>
    <dsp:sp modelId="{948A469B-1F8C-472C-9B43-545D49D358CD}">
      <dsp:nvSpPr>
        <dsp:cNvPr id="0" name=""/>
        <dsp:cNvSpPr/>
      </dsp:nvSpPr>
      <dsp:spPr>
        <a:xfrm>
          <a:off x="1924684" y="3893058"/>
          <a:ext cx="7698740" cy="1098042"/>
        </a:xfrm>
        <a:prstGeom prst="roundRect">
          <a:avLst>
            <a:gd name="adj" fmla="val 10000"/>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solidFill>
                <a:srgbClr val="EA0000"/>
              </a:solidFill>
            </a:rPr>
            <a:t>4. Contact Monitoring for 21 days</a:t>
          </a:r>
        </a:p>
      </dsp:txBody>
      <dsp:txXfrm>
        <a:off x="1956845" y="3925219"/>
        <a:ext cx="6275921" cy="1033720"/>
      </dsp:txXfrm>
    </dsp:sp>
    <dsp:sp modelId="{35540769-E2C4-43AC-81C8-9DDD1EB47D6B}">
      <dsp:nvSpPr>
        <dsp:cNvPr id="0" name=""/>
        <dsp:cNvSpPr/>
      </dsp:nvSpPr>
      <dsp:spPr>
        <a:xfrm>
          <a:off x="6985012" y="841000"/>
          <a:ext cx="713727" cy="713727"/>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GB" sz="2400" kern="1200" dirty="0"/>
        </a:p>
      </dsp:txBody>
      <dsp:txXfrm>
        <a:off x="7145601" y="841000"/>
        <a:ext cx="392549" cy="537080"/>
      </dsp:txXfrm>
    </dsp:sp>
    <dsp:sp modelId="{16CD70DF-F899-4447-8B6D-1C9336678444}">
      <dsp:nvSpPr>
        <dsp:cNvPr id="0" name=""/>
        <dsp:cNvSpPr/>
      </dsp:nvSpPr>
      <dsp:spPr>
        <a:xfrm>
          <a:off x="7461949" y="2027676"/>
          <a:ext cx="713727" cy="1167693"/>
        </a:xfrm>
        <a:prstGeom prst="upDownArrow">
          <a:avLst/>
        </a:prstGeom>
        <a:solidFill>
          <a:schemeClr val="accent1">
            <a:lumMod val="60000"/>
            <a:lumOff val="40000"/>
            <a:alpha val="90000"/>
          </a:schemeClr>
        </a:solidFill>
        <a:ln w="9525" cap="flat" cmpd="sng" algn="ctr">
          <a:solidFill>
            <a:schemeClr val="accent2">
              <a:tint val="40000"/>
              <a:alpha val="90000"/>
              <a:hueOff val="2512910"/>
              <a:satOff val="-2189"/>
              <a:lumOff val="-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GB" sz="2400" kern="1200" dirty="0"/>
        </a:p>
      </dsp:txBody>
      <dsp:txXfrm>
        <a:off x="7640381" y="2206108"/>
        <a:ext cx="356863" cy="810829"/>
      </dsp:txXfrm>
    </dsp:sp>
    <dsp:sp modelId="{99AD8C1C-30A3-4941-B685-F152A4372980}">
      <dsp:nvSpPr>
        <dsp:cNvPr id="0" name=""/>
        <dsp:cNvSpPr/>
      </dsp:nvSpPr>
      <dsp:spPr>
        <a:xfrm>
          <a:off x="8264928" y="3255139"/>
          <a:ext cx="713727" cy="1076193"/>
        </a:xfrm>
        <a:prstGeom prst="upDownArrow">
          <a:avLst/>
        </a:prstGeom>
        <a:solidFill>
          <a:schemeClr val="accent1">
            <a:lumMod val="60000"/>
            <a:lumOff val="40000"/>
            <a:alpha val="90000"/>
          </a:schemeClr>
        </a:solidFill>
        <a:ln w="9525" cap="flat" cmpd="sng" algn="ctr">
          <a:solidFill>
            <a:schemeClr val="accent2">
              <a:tint val="40000"/>
              <a:alpha val="90000"/>
              <a:hueOff val="5025821"/>
              <a:satOff val="-4378"/>
              <a:lumOff val="-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endParaRPr lang="en-GB" sz="3400" kern="1200" dirty="0"/>
        </a:p>
      </dsp:txBody>
      <dsp:txXfrm>
        <a:off x="8443360" y="3433571"/>
        <a:ext cx="356863" cy="719329"/>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1" y="0"/>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defRPr sz="1200" b="0">
                <a:solidFill>
                  <a:schemeClr val="tx1"/>
                </a:solidFill>
              </a:defRPr>
            </a:lvl1pPr>
          </a:lstStyle>
          <a:p>
            <a:r>
              <a:rPr lang="en-US" dirty="0"/>
              <a:t>GO Training on Contact Tracing</a:t>
            </a:r>
            <a:endParaRPr lang="en-GB" dirty="0"/>
          </a:p>
        </p:txBody>
      </p:sp>
      <p:sp>
        <p:nvSpPr>
          <p:cNvPr id="29699" name="Rectangle 3"/>
          <p:cNvSpPr>
            <a:spLocks noGrp="1" noChangeArrowheads="1"/>
          </p:cNvSpPr>
          <p:nvPr>
            <p:ph type="dt" sz="quarter" idx="1"/>
          </p:nvPr>
        </p:nvSpPr>
        <p:spPr bwMode="auto">
          <a:xfrm>
            <a:off x="3849911" y="0"/>
            <a:ext cx="2946144"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lgn="r">
              <a:defRPr sz="1200" b="0">
                <a:solidFill>
                  <a:schemeClr val="tx1"/>
                </a:solidFill>
              </a:defRPr>
            </a:lvl1pPr>
          </a:lstStyle>
          <a:p>
            <a:fld id="{4412E210-B398-4788-A4EF-35FAF649011F}" type="datetime1">
              <a:rPr lang="en-GB" smtClean="0"/>
              <a:pPr/>
              <a:t>17/05/2018</a:t>
            </a:fld>
            <a:endParaRPr lang="en-GB" dirty="0"/>
          </a:p>
        </p:txBody>
      </p:sp>
      <p:sp>
        <p:nvSpPr>
          <p:cNvPr id="29700" name="Rectangle 4"/>
          <p:cNvSpPr>
            <a:spLocks noGrp="1" noChangeArrowheads="1"/>
          </p:cNvSpPr>
          <p:nvPr>
            <p:ph type="ftr" sz="quarter" idx="2"/>
          </p:nvPr>
        </p:nvSpPr>
        <p:spPr bwMode="auto">
          <a:xfrm>
            <a:off x="1" y="9378466"/>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b" anchorCtr="0" compatLnSpc="1">
            <a:prstTxWarp prst="textNoShape">
              <a:avLst/>
            </a:prstTxWarp>
          </a:bodyPr>
          <a:lstStyle>
            <a:lvl1pPr>
              <a:defRPr sz="1200" b="0">
                <a:solidFill>
                  <a:schemeClr val="tx1"/>
                </a:solidFill>
              </a:defRPr>
            </a:lvl1pPr>
          </a:lstStyle>
          <a:p>
            <a:endParaRPr lang="en-GB" dirty="0"/>
          </a:p>
        </p:txBody>
      </p:sp>
      <p:sp>
        <p:nvSpPr>
          <p:cNvPr id="29701" name="Rectangle 5"/>
          <p:cNvSpPr>
            <a:spLocks noGrp="1" noChangeArrowheads="1"/>
          </p:cNvSpPr>
          <p:nvPr>
            <p:ph type="sldNum" sz="quarter" idx="3"/>
          </p:nvPr>
        </p:nvSpPr>
        <p:spPr bwMode="auto">
          <a:xfrm>
            <a:off x="3849911" y="9378466"/>
            <a:ext cx="2946144"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b" anchorCtr="0" compatLnSpc="1">
            <a:prstTxWarp prst="textNoShape">
              <a:avLst/>
            </a:prstTxWarp>
          </a:bodyPr>
          <a:lstStyle>
            <a:lvl1pPr algn="r">
              <a:defRPr sz="1200" b="0">
                <a:solidFill>
                  <a:schemeClr val="tx1"/>
                </a:solidFill>
              </a:defRPr>
            </a:lvl1pPr>
          </a:lstStyle>
          <a:p>
            <a:fld id="{6ECA5D92-32B9-4691-8234-1E88B4D68756}" type="slidenum">
              <a:rPr lang="en-GB"/>
              <a:pPr/>
              <a:t>‹#›</a:t>
            </a:fld>
            <a:endParaRPr lang="en-GB" dirty="0"/>
          </a:p>
        </p:txBody>
      </p:sp>
    </p:spTree>
    <p:extLst>
      <p:ext uri="{BB962C8B-B14F-4D97-AF65-F5344CB8AC3E}">
        <p14:creationId xmlns:p14="http://schemas.microsoft.com/office/powerpoint/2010/main" val="2799135487"/>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1" y="0"/>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defRPr sz="1200" b="0">
                <a:solidFill>
                  <a:schemeClr val="tx1"/>
                </a:solidFill>
              </a:defRPr>
            </a:lvl1pPr>
          </a:lstStyle>
          <a:p>
            <a:r>
              <a:rPr lang="en-US" dirty="0"/>
              <a:t>GO Training on Contact Tracing</a:t>
            </a:r>
            <a:endParaRPr lang="en-GB" dirty="0"/>
          </a:p>
        </p:txBody>
      </p:sp>
      <p:sp>
        <p:nvSpPr>
          <p:cNvPr id="2" name="Slide Image Placeholder 1"/>
          <p:cNvSpPr>
            <a:spLocks noGrp="1" noRot="1" noChangeAspect="1"/>
          </p:cNvSpPr>
          <p:nvPr>
            <p:ph type="sldImg" idx="2"/>
          </p:nvPr>
        </p:nvSpPr>
        <p:spPr>
          <a:xfrm>
            <a:off x="782638" y="741363"/>
            <a:ext cx="5233987" cy="3702050"/>
          </a:xfrm>
          <a:prstGeom prst="rect">
            <a:avLst/>
          </a:prstGeom>
          <a:noFill/>
          <a:ln w="12700">
            <a:solidFill>
              <a:prstClr val="black"/>
            </a:solidFill>
          </a:ln>
        </p:spPr>
        <p:txBody>
          <a:bodyPr vert="horz" lIns="92409" tIns="46205" rIns="92409" bIns="46205" rtlCol="0" anchor="ctr"/>
          <a:lstStyle/>
          <a:p>
            <a:endParaRPr lang="fr-FR" dirty="0"/>
          </a:p>
        </p:txBody>
      </p:sp>
      <p:sp>
        <p:nvSpPr>
          <p:cNvPr id="3" name="Footer Placeholder 2"/>
          <p:cNvSpPr>
            <a:spLocks noGrp="1"/>
          </p:cNvSpPr>
          <p:nvPr>
            <p:ph type="ftr" sz="quarter" idx="4"/>
          </p:nvPr>
        </p:nvSpPr>
        <p:spPr>
          <a:xfrm>
            <a:off x="1" y="9378466"/>
            <a:ext cx="2946145" cy="494191"/>
          </a:xfrm>
          <a:prstGeom prst="rect">
            <a:avLst/>
          </a:prstGeom>
        </p:spPr>
        <p:txBody>
          <a:bodyPr vert="horz" lIns="92409" tIns="46205" rIns="92409" bIns="46205" rtlCol="0" anchor="b"/>
          <a:lstStyle>
            <a:lvl1pPr algn="l">
              <a:defRPr sz="1200"/>
            </a:lvl1pPr>
          </a:lstStyle>
          <a:p>
            <a:endParaRPr lang="fr-FR" dirty="0"/>
          </a:p>
        </p:txBody>
      </p:sp>
      <p:sp>
        <p:nvSpPr>
          <p:cNvPr id="4" name="Notes Placeholder 3"/>
          <p:cNvSpPr>
            <a:spLocks noGrp="1"/>
          </p:cNvSpPr>
          <p:nvPr>
            <p:ph type="body" sz="quarter" idx="3"/>
          </p:nvPr>
        </p:nvSpPr>
        <p:spPr>
          <a:xfrm>
            <a:off x="680254" y="4690030"/>
            <a:ext cx="5437168" cy="4442935"/>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p:cNvSpPr>
            <a:spLocks noGrp="1"/>
          </p:cNvSpPr>
          <p:nvPr>
            <p:ph type="dt" idx="1"/>
          </p:nvPr>
        </p:nvSpPr>
        <p:spPr>
          <a:xfrm>
            <a:off x="3849911" y="0"/>
            <a:ext cx="2946144" cy="494191"/>
          </a:xfrm>
          <a:prstGeom prst="rect">
            <a:avLst/>
          </a:prstGeom>
        </p:spPr>
        <p:txBody>
          <a:bodyPr vert="horz" lIns="92409" tIns="46205" rIns="92409" bIns="46205" rtlCol="0"/>
          <a:lstStyle>
            <a:lvl1pPr algn="r">
              <a:defRPr sz="1200"/>
            </a:lvl1pPr>
          </a:lstStyle>
          <a:p>
            <a:fld id="{4E9906E3-BFC0-4697-A1D7-61F462F9B352}" type="datetimeFigureOut">
              <a:rPr lang="fr-FR" smtClean="0"/>
              <a:pPr/>
              <a:t>17/05/2018</a:t>
            </a:fld>
            <a:endParaRPr lang="fr-FR" dirty="0"/>
          </a:p>
        </p:txBody>
      </p:sp>
      <p:sp>
        <p:nvSpPr>
          <p:cNvPr id="6" name="Slide Number Placeholder 5"/>
          <p:cNvSpPr>
            <a:spLocks noGrp="1"/>
          </p:cNvSpPr>
          <p:nvPr>
            <p:ph type="sldNum" sz="quarter" idx="5"/>
          </p:nvPr>
        </p:nvSpPr>
        <p:spPr>
          <a:xfrm>
            <a:off x="3849911" y="9378466"/>
            <a:ext cx="2946144" cy="494191"/>
          </a:xfrm>
          <a:prstGeom prst="rect">
            <a:avLst/>
          </a:prstGeom>
        </p:spPr>
        <p:txBody>
          <a:bodyPr vert="horz" lIns="92409" tIns="46205" rIns="92409" bIns="46205" rtlCol="0" anchor="b"/>
          <a:lstStyle>
            <a:lvl1pPr algn="r">
              <a:defRPr sz="1200"/>
            </a:lvl1pPr>
          </a:lstStyle>
          <a:p>
            <a:fld id="{9457A5B8-55FF-4161-AE6F-58BC79376119}" type="slidenum">
              <a:rPr lang="fr-FR" smtClean="0"/>
              <a:pPr/>
              <a:t>‹#›</a:t>
            </a:fld>
            <a:endParaRPr lang="fr-FR" dirty="0"/>
          </a:p>
        </p:txBody>
      </p:sp>
    </p:spTree>
    <p:extLst>
      <p:ext uri="{BB962C8B-B14F-4D97-AF65-F5344CB8AC3E}">
        <p14:creationId xmlns:p14="http://schemas.microsoft.com/office/powerpoint/2010/main" val="805320069"/>
      </p:ext>
    </p:extLst>
  </p:cSld>
  <p:clrMap bg1="lt1" tx1="dk1" bg2="lt2" tx2="dk2" accent1="accent1" accent2="accent2" accent3="accent3" accent4="accent4" accent5="accent5" accent6="accent6" hlink="hlink" folHlink="folHlink"/>
  <p:hf sldNum="0"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fr-FR" dirty="0"/>
          </a:p>
        </p:txBody>
      </p:sp>
      <p:sp>
        <p:nvSpPr>
          <p:cNvPr id="4" name="Header Placeholder 3"/>
          <p:cNvSpPr>
            <a:spLocks noGrp="1"/>
          </p:cNvSpPr>
          <p:nvPr>
            <p:ph type="hdr" sz="quarter" idx="10"/>
          </p:nvPr>
        </p:nvSpPr>
        <p:spPr/>
        <p:txBody>
          <a:bodyPr/>
          <a:lstStyle/>
          <a:p>
            <a:r>
              <a:rPr lang="en-US" dirty="0"/>
              <a:t>GO Training on Contact Tracing</a:t>
            </a:r>
            <a:endParaRPr lang="en-GB" dirty="0"/>
          </a:p>
        </p:txBody>
      </p:sp>
      <p:sp>
        <p:nvSpPr>
          <p:cNvPr id="5" name="Date Placeholder 4"/>
          <p:cNvSpPr>
            <a:spLocks noGrp="1"/>
          </p:cNvSpPr>
          <p:nvPr>
            <p:ph type="dt" idx="11"/>
          </p:nvPr>
        </p:nvSpPr>
        <p:spPr/>
        <p:txBody>
          <a:bodyPr/>
          <a:lstStyle/>
          <a:p>
            <a:fld id="{60F3B9C0-65E3-4BFF-87AF-19089B62EC54}" type="datetime1">
              <a:rPr lang="fr-FR" smtClean="0"/>
              <a:pPr/>
              <a:t>17/05/2018</a:t>
            </a:fld>
            <a:endParaRPr lang="fr-FR" dirty="0"/>
          </a:p>
        </p:txBody>
      </p:sp>
    </p:spTree>
    <p:extLst>
      <p:ext uri="{BB962C8B-B14F-4D97-AF65-F5344CB8AC3E}">
        <p14:creationId xmlns:p14="http://schemas.microsoft.com/office/powerpoint/2010/main" val="144713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Need to establish standard</a:t>
            </a:r>
            <a:r>
              <a:rPr lang="en-US" baseline="0" dirty="0"/>
              <a:t> case definition </a:t>
            </a:r>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334971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xfrm>
            <a:off x="781050" y="741363"/>
            <a:ext cx="5232400" cy="3700462"/>
          </a:xfrm>
          <a:prstGeom prst="rect">
            <a:avLst/>
          </a:prstGeom>
          <a:noFill/>
          <a:ln>
            <a:solidFill>
              <a:srgbClr val="000000"/>
            </a:solidFill>
            <a:miter lim="800000"/>
            <a:headEnd/>
            <a:tailEnd/>
          </a:ln>
        </p:spPr>
      </p:sp>
      <p:sp>
        <p:nvSpPr>
          <p:cNvPr id="47107" name="Notes Placeholder 2"/>
          <p:cNvSpPr>
            <a:spLocks noGrp="1"/>
          </p:cNvSpPr>
          <p:nvPr>
            <p:ph type="body" idx="1"/>
          </p:nvPr>
        </p:nvSpPr>
        <p:spPr>
          <a:xfrm>
            <a:off x="680254" y="4690030"/>
            <a:ext cx="5437168" cy="4442935"/>
          </a:xfrm>
          <a:prstGeom prst="rect">
            <a:avLst/>
          </a:prstGeom>
          <a:noFill/>
        </p:spPr>
        <p:txBody>
          <a:bodyPr/>
          <a:lstStyle/>
          <a:p>
            <a:pPr algn="l"/>
            <a:r>
              <a:rPr lang="en-GB" dirty="0"/>
              <a:t>This is a flow chart showing how cases are identified and handled. Similarly, it illustrates what happens to contacts once they are generated.</a:t>
            </a:r>
          </a:p>
          <a:p>
            <a:pPr algn="l"/>
            <a:endParaRPr lang="en-GB" dirty="0"/>
          </a:p>
          <a:p>
            <a:pPr algn="l"/>
            <a:r>
              <a:rPr lang="en-GB" dirty="0"/>
              <a:t>The figure also shows responsibilities of surveillance staff. Once case investigation has been completed with all relevant contacts identified by the investigation team, the information on contacts (personal identifiers including their name, age, address, and relationship to the case) is passed onto the contact tracing coordinator or supervisor at the district level. Monitoring is done by actual members of the community (familiarity with geography, people, language).</a:t>
            </a:r>
          </a:p>
        </p:txBody>
      </p:sp>
      <p:sp>
        <p:nvSpPr>
          <p:cNvPr id="47108" name="Date Placeholder 3"/>
          <p:cNvSpPr>
            <a:spLocks noGrp="1"/>
          </p:cNvSpPr>
          <p:nvPr>
            <p:ph type="dt" sz="quarter" idx="1"/>
          </p:nvPr>
        </p:nvSpPr>
        <p:spPr>
          <a:xfrm>
            <a:off x="3849911" y="0"/>
            <a:ext cx="2946144" cy="494191"/>
          </a:xfrm>
          <a:prstGeom prst="rect">
            <a:avLst/>
          </a:prstGeom>
          <a:noFill/>
          <a:ln>
            <a:miter lim="800000"/>
            <a:headEnd/>
            <a:tailEnd/>
          </a:ln>
        </p:spPr>
        <p:txBody>
          <a:bodyPr/>
          <a:lstStyle/>
          <a:p>
            <a:fld id="{F63DAD77-940C-453C-92DE-C7CCF6A04DC7}" type="datetime1">
              <a:rPr lang="en-GB" smtClean="0"/>
              <a:pPr/>
              <a:t>17/05/2018</a:t>
            </a:fld>
            <a:endParaRPr lang="en-GB"/>
          </a:p>
        </p:txBody>
      </p:sp>
      <p:sp>
        <p:nvSpPr>
          <p:cNvPr id="47109" name="Header Placeholder 4"/>
          <p:cNvSpPr>
            <a:spLocks noGrp="1"/>
          </p:cNvSpPr>
          <p:nvPr>
            <p:ph type="hdr" sz="quarter"/>
          </p:nvPr>
        </p:nvSpPr>
        <p:spPr>
          <a:noFill/>
          <a:ln>
            <a:miter lim="800000"/>
            <a:headEnd/>
            <a:tailEnd/>
          </a:ln>
        </p:spPr>
        <p:txBody>
          <a:bodyPr/>
          <a:lstStyle/>
          <a:p>
            <a:r>
              <a:rPr lang="en-US"/>
              <a:t>GO Training on Contact Tracing</a:t>
            </a:r>
            <a:endParaRPr lang="en-GB"/>
          </a:p>
        </p:txBody>
      </p:sp>
    </p:spTree>
    <p:extLst>
      <p:ext uri="{BB962C8B-B14F-4D97-AF65-F5344CB8AC3E}">
        <p14:creationId xmlns:p14="http://schemas.microsoft.com/office/powerpoint/2010/main" val="2539033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http://</a:t>
            </a:r>
            <a:r>
              <a:rPr lang="en-US" dirty="0" err="1"/>
              <a:t>www.who.int</a:t>
            </a:r>
            <a:r>
              <a:rPr lang="en-US" dirty="0"/>
              <a:t>/features/2017/plague-tracing-preventing/</a:t>
            </a:r>
            <a:r>
              <a:rPr lang="en-US" dirty="0" err="1"/>
              <a:t>en</a:t>
            </a:r>
            <a:r>
              <a:rPr lang="en-US" dirty="0"/>
              <a:t>/</a:t>
            </a:r>
          </a:p>
          <a:p>
            <a:pPr algn="l"/>
            <a:r>
              <a:rPr lang="en-US" dirty="0"/>
              <a:t>http://</a:t>
            </a:r>
            <a:r>
              <a:rPr lang="en-US" dirty="0" err="1"/>
              <a:t>www.who.int</a:t>
            </a:r>
            <a:r>
              <a:rPr lang="en-US" dirty="0"/>
              <a:t>/</a:t>
            </a:r>
            <a:r>
              <a:rPr lang="en-US" dirty="0" err="1"/>
              <a:t>mediacentre</a:t>
            </a:r>
            <a:r>
              <a:rPr lang="en-US" dirty="0"/>
              <a:t>/factsheets/fs267/</a:t>
            </a:r>
            <a:r>
              <a:rPr lang="en-US" dirty="0" err="1"/>
              <a:t>en</a:t>
            </a:r>
            <a:r>
              <a:rPr lang="en-US" dirty="0"/>
              <a:t>/</a:t>
            </a:r>
          </a:p>
          <a:p>
            <a:pPr algn="l"/>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2186610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Need to establish standard</a:t>
            </a:r>
            <a:r>
              <a:rPr lang="en-US" baseline="0" dirty="0"/>
              <a:t> case definition </a:t>
            </a:r>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9078681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http://</a:t>
            </a:r>
            <a:r>
              <a:rPr lang="en-US" dirty="0" err="1"/>
              <a:t>www.who.int</a:t>
            </a:r>
            <a:r>
              <a:rPr lang="en-US" dirty="0"/>
              <a:t>/features/2017/plague-tracing-preventing/</a:t>
            </a:r>
            <a:r>
              <a:rPr lang="en-US" dirty="0" err="1"/>
              <a:t>en</a:t>
            </a:r>
            <a:r>
              <a:rPr lang="en-US" dirty="0"/>
              <a:t>/</a:t>
            </a:r>
          </a:p>
          <a:p>
            <a:pPr algn="l"/>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715517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http://</a:t>
            </a:r>
            <a:r>
              <a:rPr lang="en-US" dirty="0" err="1"/>
              <a:t>www.who.int</a:t>
            </a:r>
            <a:r>
              <a:rPr lang="en-US" dirty="0"/>
              <a:t>/features/2017/plague-tracing-preventing/</a:t>
            </a:r>
            <a:r>
              <a:rPr lang="en-US" dirty="0" err="1"/>
              <a:t>en</a:t>
            </a:r>
            <a:r>
              <a:rPr lang="en-US" dirty="0"/>
              <a:t>/</a:t>
            </a:r>
          </a:p>
          <a:p>
            <a:pPr algn="l"/>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18929257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pPr algn="l"/>
            <a:r>
              <a:rPr lang="en-US" noProof="0" dirty="0">
                <a:cs typeface="+mn-cs"/>
              </a:rPr>
              <a:t>Team composition</a:t>
            </a:r>
            <a:r>
              <a:rPr lang="en-US" baseline="0" noProof="0" dirty="0">
                <a:cs typeface="+mn-cs"/>
              </a:rPr>
              <a:t> may vary but is often composed</a:t>
            </a:r>
            <a:r>
              <a:rPr lang="en-US" noProof="0" dirty="0">
                <a:cs typeface="+mn-cs"/>
              </a:rPr>
              <a:t> of epidemiologists, clinicians, psychosocial</a:t>
            </a:r>
            <a:r>
              <a:rPr lang="en-US" baseline="0" noProof="0" dirty="0">
                <a:cs typeface="+mn-cs"/>
              </a:rPr>
              <a:t> experts (in case of men</a:t>
            </a:r>
            <a:r>
              <a:rPr lang="en-US" noProof="0" dirty="0">
                <a:cs typeface="+mn-cs"/>
              </a:rPr>
              <a:t>tal health or stigma issues), and health communication experts (for education and networking issues). The team should have experience and training in asking probing contact tracing questions. The Investigation Team may identify a smaller group of investigators that are on call to deploy 24 hours a day when a case is reported. </a:t>
            </a:r>
          </a:p>
          <a:p>
            <a:pPr algn="l"/>
            <a:endParaRPr lang="en-US" b="1" noProof="0" dirty="0">
              <a:cs typeface="+mn-cs"/>
            </a:endParaRPr>
          </a:p>
          <a:p>
            <a:pPr algn="l"/>
            <a:r>
              <a:rPr lang="en-US" b="1" noProof="0" dirty="0">
                <a:cs typeface="+mn-cs"/>
              </a:rPr>
              <a:t>Responsibilities: </a:t>
            </a:r>
            <a:r>
              <a:rPr lang="en-US" noProof="0" dirty="0">
                <a:cs typeface="+mn-cs"/>
              </a:rPr>
              <a:t>The Investigation Team is responsible for:</a:t>
            </a:r>
            <a:r>
              <a:rPr lang="en-US" b="1" noProof="0" dirty="0">
                <a:cs typeface="+mn-cs"/>
              </a:rPr>
              <a:t> </a:t>
            </a:r>
          </a:p>
          <a:p>
            <a:pPr lvl="0" algn="l"/>
            <a:r>
              <a:rPr lang="en-US" noProof="0" dirty="0">
                <a:cs typeface="+mn-cs"/>
              </a:rPr>
              <a:t>Interviewing any alert or potential case (or proxies if the person is dead) and determine if the person meets an EVD case definition, as well as generating an initial list of contacts from the case. A clinician is helpful for determining if the person meets the case definitions.</a:t>
            </a:r>
          </a:p>
          <a:p>
            <a:pPr lvl="0" algn="l"/>
            <a:r>
              <a:rPr lang="en-US" noProof="0" dirty="0">
                <a:cs typeface="+mn-cs"/>
              </a:rPr>
              <a:t>Questioning all possible contacts of a case (suspected, probable, or confirmed case). </a:t>
            </a:r>
          </a:p>
          <a:p>
            <a:pPr lvl="0" algn="l"/>
            <a:r>
              <a:rPr lang="en-US" noProof="0" dirty="0">
                <a:cs typeface="+mn-cs"/>
              </a:rPr>
              <a:t>Assessing a symptomatic contact to determine whether the contact should be considered a case. </a:t>
            </a:r>
          </a:p>
          <a:p>
            <a:pPr lvl="0" algn="l"/>
            <a:r>
              <a:rPr lang="en-US" noProof="0" dirty="0">
                <a:cs typeface="+mn-cs"/>
              </a:rPr>
              <a:t>Identifying all contacts and interviewing them. </a:t>
            </a:r>
          </a:p>
          <a:p>
            <a:pPr lvl="0" algn="l"/>
            <a:r>
              <a:rPr lang="en-US" noProof="0" dirty="0">
                <a:cs typeface="+mn-cs"/>
              </a:rPr>
              <a:t>Alerting contacts of their status, telling them about the contact tracing procedure, and offering support. </a:t>
            </a:r>
          </a:p>
          <a:p>
            <a:pPr lvl="0" algn="l"/>
            <a:r>
              <a:rPr lang="en-US" noProof="0" dirty="0">
                <a:cs typeface="+mn-cs"/>
              </a:rPr>
              <a:t>Listing all contacts on the Contact Listing Form. </a:t>
            </a:r>
          </a:p>
          <a:p>
            <a:pPr algn="l"/>
            <a:r>
              <a:rPr lang="en-US" b="1" noProof="0" dirty="0">
                <a:cs typeface="+mn-cs"/>
              </a:rPr>
              <a:t>Quantity:</a:t>
            </a:r>
            <a:r>
              <a:rPr lang="en-US" noProof="0" dirty="0">
                <a:cs typeface="+mn-cs"/>
              </a:rPr>
              <a:t> At least two people for each Investigation Team. </a:t>
            </a:r>
          </a:p>
          <a:p>
            <a:pPr algn="l"/>
            <a:endParaRPr lang="en-US" noProof="0" dirty="0"/>
          </a:p>
        </p:txBody>
      </p:sp>
      <p:sp>
        <p:nvSpPr>
          <p:cNvPr id="4" name="Slide Number Placeholder 3"/>
          <p:cNvSpPr>
            <a:spLocks noGrp="1"/>
          </p:cNvSpPr>
          <p:nvPr>
            <p:ph type="sldNum" sz="quarter" idx="10"/>
          </p:nvPr>
        </p:nvSpPr>
        <p:spPr/>
        <p:txBody>
          <a:bodyPr/>
          <a:lstStyle/>
          <a:p>
            <a:pPr>
              <a:defRPr/>
            </a:pPr>
            <a:fld id="{D3C7A031-F4DE-45E8-A03E-4BC363497DD3}" type="slidenum">
              <a:rPr lang="en-US" smtClean="0"/>
              <a:pPr>
                <a:defRPr/>
              </a:pPr>
              <a:t>23</a:t>
            </a:fld>
            <a:endParaRPr lang="en-US"/>
          </a:p>
        </p:txBody>
      </p:sp>
    </p:spTree>
    <p:extLst>
      <p:ext uri="{BB962C8B-B14F-4D97-AF65-F5344CB8AC3E}">
        <p14:creationId xmlns:p14="http://schemas.microsoft.com/office/powerpoint/2010/main" val="20015347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Symptoms</a:t>
            </a:r>
            <a:r>
              <a:rPr lang="en-US" baseline="0" dirty="0"/>
              <a:t> and monitoring period will be disease specific.  For example contact monitoring is 21 days for EVD because this is the maximum incubation period for this disease.</a:t>
            </a:r>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911115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Level of PPE and type of equipment will be disease specific</a:t>
            </a:r>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14573754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en-US"/>
              <a:t>GO Training on Contact Tracing</a:t>
            </a:r>
            <a:endParaRPr lang="en-GB"/>
          </a:p>
        </p:txBody>
      </p:sp>
      <p:sp>
        <p:nvSpPr>
          <p:cNvPr id="5" name="Date Placeholder 4"/>
          <p:cNvSpPr>
            <a:spLocks noGrp="1"/>
          </p:cNvSpPr>
          <p:nvPr>
            <p:ph type="dt" idx="11"/>
          </p:nvPr>
        </p:nvSpPr>
        <p:spPr/>
        <p:txBody>
          <a:bodyPr/>
          <a:lstStyle/>
          <a:p>
            <a:fld id="{4CD24AE7-599D-4299-92E5-B0EAB3160789}" type="datetime1">
              <a:rPr lang="fr-FR" smtClean="0"/>
              <a:pPr/>
              <a:t>17/05/2018</a:t>
            </a:fld>
            <a:endParaRPr lang="fr-FR"/>
          </a:p>
        </p:txBody>
      </p:sp>
    </p:spTree>
    <p:extLst>
      <p:ext uri="{BB962C8B-B14F-4D97-AF65-F5344CB8AC3E}">
        <p14:creationId xmlns:p14="http://schemas.microsoft.com/office/powerpoint/2010/main" val="795873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en-US" dirty="0"/>
              <a:t>GO Training on Contact Tracing</a:t>
            </a:r>
            <a:endParaRPr lang="en-GB" dirty="0"/>
          </a:p>
        </p:txBody>
      </p:sp>
      <p:sp>
        <p:nvSpPr>
          <p:cNvPr id="5" name="Date Placeholder 4"/>
          <p:cNvSpPr>
            <a:spLocks noGrp="1"/>
          </p:cNvSpPr>
          <p:nvPr>
            <p:ph type="dt" idx="11"/>
          </p:nvPr>
        </p:nvSpPr>
        <p:spPr/>
        <p:txBody>
          <a:bodyPr/>
          <a:lstStyle/>
          <a:p>
            <a:fld id="{6503140C-EFC6-4E0B-BDAA-90B338BF5093}" type="datetime1">
              <a:rPr lang="fr-FR" smtClean="0"/>
              <a:pPr/>
              <a:t>17/05/2018</a:t>
            </a:fld>
            <a:endParaRPr lang="fr-FR" dirty="0"/>
          </a:p>
        </p:txBody>
      </p:sp>
    </p:spTree>
    <p:extLst>
      <p:ext uri="{BB962C8B-B14F-4D97-AF65-F5344CB8AC3E}">
        <p14:creationId xmlns:p14="http://schemas.microsoft.com/office/powerpoint/2010/main" val="8001253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869950"/>
            <a:ext cx="4905375" cy="3470275"/>
          </a:xfrm>
        </p:spPr>
      </p:sp>
      <p:sp>
        <p:nvSpPr>
          <p:cNvPr id="3" name="Notes Placeholder 2"/>
          <p:cNvSpPr>
            <a:spLocks noGrp="1"/>
          </p:cNvSpPr>
          <p:nvPr>
            <p:ph type="body" idx="1"/>
          </p:nvPr>
        </p:nvSpPr>
        <p:spPr/>
        <p:txBody>
          <a:bodyPr/>
          <a:lstStyle/>
          <a:p>
            <a:pPr marL="0" marR="0" lvl="0" indent="0" algn="l" defTabSz="914400" rtl="1" eaLnBrk="1" fontAlgn="base" latinLnBrk="0" hangingPunct="1">
              <a:lnSpc>
                <a:spcPct val="100000"/>
              </a:lnSpc>
              <a:spcBef>
                <a:spcPct val="30000"/>
              </a:spcBef>
              <a:spcAft>
                <a:spcPct val="0"/>
              </a:spcAft>
              <a:buClrTx/>
              <a:buSzTx/>
              <a:buFontTx/>
              <a:buNone/>
              <a:tabLst/>
              <a:defRPr/>
            </a:pPr>
            <a:r>
              <a:rPr lang="en-US" dirty="0"/>
              <a:t>Sources: </a:t>
            </a:r>
          </a:p>
          <a:p>
            <a:pPr marL="0" marR="0" lvl="0" indent="0" algn="l" defTabSz="914400" rtl="1" eaLnBrk="1" fontAlgn="base" latinLnBrk="0" hangingPunct="1">
              <a:lnSpc>
                <a:spcPct val="100000"/>
              </a:lnSpc>
              <a:spcBef>
                <a:spcPct val="30000"/>
              </a:spcBef>
              <a:spcAft>
                <a:spcPct val="0"/>
              </a:spcAft>
              <a:buClrTx/>
              <a:buSzTx/>
              <a:buFontTx/>
              <a:buNone/>
              <a:tabLst/>
              <a:defRPr/>
            </a:pPr>
            <a:r>
              <a:rPr lang="en-US" dirty="0"/>
              <a:t>1- http://</a:t>
            </a:r>
            <a:r>
              <a:rPr lang="en-US" dirty="0" err="1"/>
              <a:t>www.who.int</a:t>
            </a:r>
            <a:r>
              <a:rPr lang="en-US" dirty="0"/>
              <a:t>/features/2017/plague-tracing-preventing/</a:t>
            </a:r>
            <a:r>
              <a:rPr lang="en-US" dirty="0" err="1"/>
              <a:t>en</a:t>
            </a:r>
            <a:r>
              <a:rPr lang="en-US" dirty="0"/>
              <a:t>/</a:t>
            </a:r>
          </a:p>
          <a:p>
            <a:pPr marL="0" marR="0" lvl="0" indent="0" algn="l" defTabSz="914400" rtl="1" eaLnBrk="1" fontAlgn="base" latinLnBrk="0" hangingPunct="1">
              <a:lnSpc>
                <a:spcPct val="100000"/>
              </a:lnSpc>
              <a:spcBef>
                <a:spcPct val="30000"/>
              </a:spcBef>
              <a:spcAft>
                <a:spcPct val="0"/>
              </a:spcAft>
              <a:buClrTx/>
              <a:buSzTx/>
              <a:buFontTx/>
              <a:buNone/>
              <a:tabLst/>
              <a:defRPr/>
            </a:pPr>
            <a:r>
              <a:rPr lang="en-US" dirty="0"/>
              <a:t>2- </a:t>
            </a:r>
            <a:r>
              <a:rPr lang="en-US" i="1" dirty="0"/>
              <a:t>Epidemiology</a:t>
            </a:r>
            <a:r>
              <a:rPr lang="en-US" dirty="0"/>
              <a:t> (5</a:t>
            </a:r>
            <a:r>
              <a:rPr lang="en-US" baseline="30000" dirty="0"/>
              <a:t>th</a:t>
            </a:r>
            <a:r>
              <a:rPr lang="en-US" dirty="0"/>
              <a:t> edition),</a:t>
            </a:r>
            <a:r>
              <a:rPr lang="en-US" baseline="0" dirty="0"/>
              <a:t> </a:t>
            </a:r>
            <a:r>
              <a:rPr lang="en-US" dirty="0" err="1"/>
              <a:t>Gordis</a:t>
            </a:r>
            <a:r>
              <a:rPr lang="en-US" dirty="0"/>
              <a:t>, 2014</a:t>
            </a:r>
          </a:p>
          <a:p>
            <a:pPr algn="l"/>
            <a:r>
              <a:rPr lang="en-US" dirty="0"/>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27</a:t>
            </a:fld>
            <a:endParaRPr lang="en-US" altLang="en-US"/>
          </a:p>
        </p:txBody>
      </p:sp>
    </p:spTree>
    <p:extLst>
      <p:ext uri="{BB962C8B-B14F-4D97-AF65-F5344CB8AC3E}">
        <p14:creationId xmlns:p14="http://schemas.microsoft.com/office/powerpoint/2010/main" val="18490508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en-US"/>
              <a:t>GO Training on Contact Tracing</a:t>
            </a:r>
            <a:endParaRPr lang="en-GB"/>
          </a:p>
        </p:txBody>
      </p:sp>
      <p:sp>
        <p:nvSpPr>
          <p:cNvPr id="5" name="Date Placeholder 4"/>
          <p:cNvSpPr>
            <a:spLocks noGrp="1"/>
          </p:cNvSpPr>
          <p:nvPr>
            <p:ph type="dt" idx="11"/>
          </p:nvPr>
        </p:nvSpPr>
        <p:spPr/>
        <p:txBody>
          <a:bodyPr/>
          <a:lstStyle/>
          <a:p>
            <a:fld id="{4CD24AE7-599D-4299-92E5-B0EAB3160789}" type="datetime1">
              <a:rPr lang="fr-FR" smtClean="0"/>
              <a:pPr/>
              <a:t>17/05/2018</a:t>
            </a:fld>
            <a:endParaRPr lang="fr-FR"/>
          </a:p>
        </p:txBody>
      </p:sp>
    </p:spTree>
    <p:extLst>
      <p:ext uri="{BB962C8B-B14F-4D97-AF65-F5344CB8AC3E}">
        <p14:creationId xmlns:p14="http://schemas.microsoft.com/office/powerpoint/2010/main" val="2826664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base" latinLnBrk="0" hangingPunct="1">
              <a:lnSpc>
                <a:spcPct val="100000"/>
              </a:lnSpc>
              <a:spcBef>
                <a:spcPct val="30000"/>
              </a:spcBef>
              <a:spcAft>
                <a:spcPct val="0"/>
              </a:spcAft>
              <a:buClrTx/>
              <a:buSzTx/>
              <a:buFontTx/>
              <a:buNone/>
              <a:tabLst/>
              <a:defRPr/>
            </a:pPr>
            <a:r>
              <a:rPr lang="en-US" dirty="0"/>
              <a:t>Source: </a:t>
            </a:r>
            <a:r>
              <a:rPr lang="en-US" i="1" dirty="0"/>
              <a:t>Epidemiology</a:t>
            </a:r>
            <a:r>
              <a:rPr lang="en-US" dirty="0"/>
              <a:t> (5</a:t>
            </a:r>
            <a:r>
              <a:rPr lang="en-US" baseline="30000" dirty="0"/>
              <a:t>th</a:t>
            </a:r>
            <a:r>
              <a:rPr lang="en-US" dirty="0"/>
              <a:t> edition),</a:t>
            </a:r>
            <a:r>
              <a:rPr lang="en-US" baseline="0" dirty="0"/>
              <a:t> </a:t>
            </a:r>
            <a:r>
              <a:rPr lang="en-US" dirty="0" err="1"/>
              <a:t>Gordis</a:t>
            </a:r>
            <a:r>
              <a:rPr lang="en-US" dirty="0"/>
              <a:t>, 2014</a:t>
            </a:r>
          </a:p>
          <a:p>
            <a:pPr marL="0" marR="0" indent="0" algn="l" defTabSz="914400" rtl="1" eaLnBrk="1" fontAlgn="base" latinLnBrk="0" hangingPunct="1">
              <a:lnSpc>
                <a:spcPct val="100000"/>
              </a:lnSpc>
              <a:spcBef>
                <a:spcPct val="30000"/>
              </a:spcBef>
              <a:spcAft>
                <a:spcPct val="0"/>
              </a:spcAft>
              <a:buClrTx/>
              <a:buSzTx/>
              <a:buFontTx/>
              <a:buNone/>
              <a:tabLst/>
              <a:defRPr/>
            </a:pPr>
            <a:endParaRPr lang="en-US" dirty="0"/>
          </a:p>
          <a:p>
            <a:pPr marL="0" marR="0" indent="0" algn="l" defTabSz="914400" rtl="1" eaLnBrk="1" fontAlgn="base" latinLnBrk="0" hangingPunct="1">
              <a:lnSpc>
                <a:spcPct val="100000"/>
              </a:lnSpc>
              <a:spcBef>
                <a:spcPct val="30000"/>
              </a:spcBef>
              <a:spcAft>
                <a:spcPct val="0"/>
              </a:spcAft>
              <a:buClrTx/>
              <a:buSzTx/>
              <a:buFontTx/>
              <a:buNone/>
              <a:tabLst/>
              <a:defRPr/>
            </a:pPr>
            <a:r>
              <a:rPr lang="en-US" dirty="0"/>
              <a:t>First- review of</a:t>
            </a:r>
            <a:r>
              <a:rPr lang="en-US" baseline="0" dirty="0"/>
              <a:t> surveillance, active and passive</a:t>
            </a:r>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2012498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base" latinLnBrk="0" hangingPunct="1">
              <a:lnSpc>
                <a:spcPct val="100000"/>
              </a:lnSpc>
              <a:spcBef>
                <a:spcPct val="30000"/>
              </a:spcBef>
              <a:spcAft>
                <a:spcPct val="0"/>
              </a:spcAft>
              <a:buClrTx/>
              <a:buSzTx/>
              <a:buFontTx/>
              <a:buNone/>
              <a:tabLst/>
              <a:defRPr/>
            </a:pPr>
            <a:r>
              <a:rPr lang="en-US" dirty="0"/>
              <a:t>Source: </a:t>
            </a:r>
            <a:r>
              <a:rPr lang="en-US" i="1" dirty="0"/>
              <a:t>Epidemiology</a:t>
            </a:r>
            <a:r>
              <a:rPr lang="en-US" dirty="0"/>
              <a:t> (5</a:t>
            </a:r>
            <a:r>
              <a:rPr lang="en-US" baseline="30000" dirty="0"/>
              <a:t>th</a:t>
            </a:r>
            <a:r>
              <a:rPr lang="en-US" dirty="0"/>
              <a:t> edition),</a:t>
            </a:r>
            <a:r>
              <a:rPr lang="en-US" baseline="0" dirty="0"/>
              <a:t> </a:t>
            </a:r>
            <a:r>
              <a:rPr lang="en-US" dirty="0" err="1"/>
              <a:t>Gordis</a:t>
            </a:r>
            <a:r>
              <a:rPr lang="en-US" dirty="0"/>
              <a:t>, 2014</a:t>
            </a:r>
          </a:p>
          <a:p>
            <a:pPr marL="0" marR="0" indent="0" algn="l" defTabSz="914400" rtl="1" eaLnBrk="1" fontAlgn="base" latinLnBrk="0" hangingPunct="1">
              <a:lnSpc>
                <a:spcPct val="100000"/>
              </a:lnSpc>
              <a:spcBef>
                <a:spcPct val="30000"/>
              </a:spcBef>
              <a:spcAft>
                <a:spcPct val="0"/>
              </a:spcAft>
              <a:buClrTx/>
              <a:buSzTx/>
              <a:buFontTx/>
              <a:buNone/>
              <a:tabLst/>
              <a:defRPr/>
            </a:pPr>
            <a:endParaRPr lang="en-US" dirty="0"/>
          </a:p>
          <a:p>
            <a:pPr marL="0" marR="0" indent="0" algn="l" defTabSz="914400" rtl="1" eaLnBrk="1" fontAlgn="base" latinLnBrk="0" hangingPunct="1">
              <a:lnSpc>
                <a:spcPct val="100000"/>
              </a:lnSpc>
              <a:spcBef>
                <a:spcPct val="30000"/>
              </a:spcBef>
              <a:spcAft>
                <a:spcPct val="0"/>
              </a:spcAft>
              <a:buClrTx/>
              <a:buSzTx/>
              <a:buFontTx/>
              <a:buNone/>
              <a:tabLst/>
              <a:defRPr/>
            </a:pPr>
            <a:r>
              <a:rPr lang="en-US" dirty="0"/>
              <a:t>First- review of</a:t>
            </a:r>
            <a:r>
              <a:rPr lang="en-US" baseline="0" dirty="0"/>
              <a:t> surveillance, active and passive</a:t>
            </a:r>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790357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base" latinLnBrk="0" hangingPunct="1">
              <a:lnSpc>
                <a:spcPct val="100000"/>
              </a:lnSpc>
              <a:spcBef>
                <a:spcPct val="30000"/>
              </a:spcBef>
              <a:spcAft>
                <a:spcPct val="0"/>
              </a:spcAft>
              <a:buClrTx/>
              <a:buSzTx/>
              <a:buFontTx/>
              <a:buNone/>
              <a:tabLst/>
              <a:defRPr/>
            </a:pPr>
            <a:r>
              <a:rPr lang="en-US" dirty="0"/>
              <a:t>Source: </a:t>
            </a:r>
            <a:r>
              <a:rPr lang="en-US" i="1" dirty="0"/>
              <a:t>Epidemiology</a:t>
            </a:r>
            <a:r>
              <a:rPr lang="en-US" dirty="0"/>
              <a:t> (5</a:t>
            </a:r>
            <a:r>
              <a:rPr lang="en-US" baseline="30000" dirty="0"/>
              <a:t>th</a:t>
            </a:r>
            <a:r>
              <a:rPr lang="en-US" dirty="0"/>
              <a:t> edition),</a:t>
            </a:r>
            <a:r>
              <a:rPr lang="en-US" baseline="0" dirty="0"/>
              <a:t> </a:t>
            </a:r>
            <a:r>
              <a:rPr lang="en-US" dirty="0" err="1"/>
              <a:t>Gordis</a:t>
            </a:r>
            <a:r>
              <a:rPr lang="en-US" dirty="0"/>
              <a:t>, 2014</a:t>
            </a:r>
          </a:p>
          <a:p>
            <a:pPr algn="l"/>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618554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1"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mn-ea"/>
                <a:cs typeface="Arial" charset="0"/>
              </a:rPr>
              <a:t>The purpose of a surveillance system is to promote early detection of new cases. </a:t>
            </a:r>
          </a:p>
          <a:p>
            <a:pPr marL="0" marR="0" lvl="0" indent="0" algn="l" defTabSz="914400" rtl="1"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Arial" charset="0"/>
              <a:ea typeface="+mn-ea"/>
              <a:cs typeface="Arial" charset="0"/>
            </a:endParaRPr>
          </a:p>
          <a:p>
            <a:pPr marL="0" marR="0" lvl="0" indent="0" algn="l" defTabSz="914400" rtl="1"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mn-ea"/>
                <a:cs typeface="Arial" charset="0"/>
              </a:rPr>
              <a:t>Early detection of new cases is important mainly for two reasons: </a:t>
            </a:r>
          </a:p>
          <a:p>
            <a:pPr marL="0" marR="0" lvl="0" indent="0" algn="l" defTabSz="914400" rtl="1"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mn-ea"/>
                <a:cs typeface="Arial" charset="0"/>
              </a:rPr>
              <a:t>1) It facilitates isolation of cases from communities, thereby minimizing exposure to others; and </a:t>
            </a:r>
          </a:p>
          <a:p>
            <a:pPr marL="0" marR="0" lvl="0" indent="0" algn="l" defTabSz="914400" rtl="1"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mn-ea"/>
                <a:cs typeface="Arial" charset="0"/>
              </a:rPr>
              <a:t>2) it maximizes patient’s survival by initiating early treatment. </a:t>
            </a:r>
          </a:p>
          <a:p>
            <a:pPr marL="0" marR="0" lvl="0" indent="0" algn="l" defTabSz="914400" rtl="1"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Arial" charset="0"/>
              <a:ea typeface="+mn-ea"/>
              <a:cs typeface="Arial" charset="0"/>
            </a:endParaRPr>
          </a:p>
          <a:p>
            <a:pPr marL="0" marR="0" lvl="0" indent="0" algn="l" defTabSz="914400" rtl="1"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mn-ea"/>
                <a:cs typeface="Arial" charset="0"/>
              </a:rPr>
              <a:t>Repeating this process will eventually lead to decreased transmission. Contact tracing is</a:t>
            </a:r>
            <a:r>
              <a:rPr lang="en-GB" sz="1200" kern="1200" dirty="0">
                <a:solidFill>
                  <a:schemeClr val="tx1"/>
                </a:solidFill>
                <a:latin typeface="Arial" charset="0"/>
                <a:ea typeface="+mn-ea"/>
                <a:cs typeface="Arial" charset="0"/>
              </a:rPr>
              <a:t> crucial</a:t>
            </a:r>
            <a:r>
              <a:rPr lang="en-GB" sz="1200" kern="1200" baseline="0" dirty="0">
                <a:solidFill>
                  <a:schemeClr val="tx1"/>
                </a:solidFill>
                <a:latin typeface="Arial" charset="0"/>
                <a:ea typeface="+mn-ea"/>
                <a:cs typeface="Arial" charset="0"/>
              </a:rPr>
              <a:t> in achieving these objectives.</a:t>
            </a:r>
          </a:p>
          <a:p>
            <a:pPr algn="l"/>
            <a:endParaRPr lang="en-US" dirty="0"/>
          </a:p>
          <a:p>
            <a:pPr algn="l"/>
            <a:endParaRPr lang="en-US" dirty="0"/>
          </a:p>
          <a:p>
            <a:pPr algn="l"/>
            <a:endParaRPr lang="en-US" dirty="0"/>
          </a:p>
          <a:p>
            <a:pPr algn="l"/>
            <a:r>
              <a:rPr lang="en-US" dirty="0"/>
              <a:t>http://www.who.int/csr/resources/publications/ebola/contact-tracing-guidelines/en/</a:t>
            </a:r>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4E9906E3-BFC0-4697-A1D7-61F462F9B352}" type="datetimeFigureOut">
              <a:rPr lang="fr-FR" smtClean="0"/>
              <a:pPr/>
              <a:t>17/05/2018</a:t>
            </a:fld>
            <a:endParaRPr lang="fr-FR" dirty="0"/>
          </a:p>
        </p:txBody>
      </p:sp>
    </p:spTree>
    <p:extLst>
      <p:ext uri="{BB962C8B-B14F-4D97-AF65-F5344CB8AC3E}">
        <p14:creationId xmlns:p14="http://schemas.microsoft.com/office/powerpoint/2010/main" val="166730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400" kern="1200" dirty="0">
                <a:solidFill>
                  <a:schemeClr val="tx1"/>
                </a:solidFill>
                <a:latin typeface="Arial" charset="0"/>
                <a:ea typeface="+mn-ea"/>
                <a:cs typeface="Arial" charset="0"/>
              </a:rPr>
              <a:t>Contact tracing is the process of identifying contacts of a person with the disease in question to ensure that they are aware of their status and to communicate expectations on what to do in the event they start to feel ill. </a:t>
            </a:r>
          </a:p>
          <a:p>
            <a:pPr algn="l"/>
            <a:endParaRPr lang="en-GB" sz="1400" kern="1200" dirty="0">
              <a:solidFill>
                <a:schemeClr val="tx1"/>
              </a:solidFill>
              <a:latin typeface="Arial" charset="0"/>
              <a:ea typeface="+mn-ea"/>
              <a:cs typeface="Arial" charset="0"/>
            </a:endParaRPr>
          </a:p>
          <a:p>
            <a:pPr algn="l"/>
            <a:r>
              <a:rPr lang="en-GB" sz="1400" kern="1200" dirty="0">
                <a:solidFill>
                  <a:schemeClr val="tx1"/>
                </a:solidFill>
                <a:latin typeface="Arial" charset="0"/>
                <a:ea typeface="+mn-ea"/>
                <a:cs typeface="Arial" charset="0"/>
              </a:rPr>
              <a:t>Once contacts have been </a:t>
            </a:r>
            <a:r>
              <a:rPr lang="en-GB" sz="1400" kern="1200" dirty="0">
                <a:solidFill>
                  <a:srgbClr val="EA0000"/>
                </a:solidFill>
                <a:latin typeface="Arial" charset="0"/>
                <a:ea typeface="+mn-ea"/>
                <a:cs typeface="Arial" charset="0"/>
              </a:rPr>
              <a:t>identified</a:t>
            </a:r>
            <a:r>
              <a:rPr lang="en-GB" sz="1400" kern="1200" dirty="0">
                <a:solidFill>
                  <a:schemeClr val="tx1"/>
                </a:solidFill>
                <a:latin typeface="Arial" charset="0"/>
                <a:ea typeface="+mn-ea"/>
                <a:cs typeface="Arial" charset="0"/>
              </a:rPr>
              <a:t>, contact monitoring is pursued for the maximum incubation period of the disease</a:t>
            </a:r>
            <a:r>
              <a:rPr lang="en-GB" sz="1400" kern="1200" baseline="0" dirty="0">
                <a:solidFill>
                  <a:schemeClr val="tx1"/>
                </a:solidFill>
                <a:latin typeface="Arial" charset="0"/>
                <a:ea typeface="+mn-ea"/>
                <a:cs typeface="Arial" charset="0"/>
              </a:rPr>
              <a:t> </a:t>
            </a:r>
            <a:r>
              <a:rPr lang="en-GB" sz="1400" kern="1200" dirty="0">
                <a:solidFill>
                  <a:schemeClr val="tx1"/>
                </a:solidFill>
                <a:latin typeface="Arial" charset="0"/>
                <a:ea typeface="+mn-ea"/>
                <a:cs typeface="Arial" charset="0"/>
              </a:rPr>
              <a:t>from the last day of contact with a case to observe development of any symptoms </a:t>
            </a:r>
            <a:r>
              <a:rPr lang="en-GB" sz="1400" kern="1200" baseline="0" dirty="0">
                <a:solidFill>
                  <a:schemeClr val="tx1"/>
                </a:solidFill>
                <a:latin typeface="Arial" charset="0"/>
                <a:ea typeface="+mn-ea"/>
                <a:cs typeface="Arial" charset="0"/>
              </a:rPr>
              <a:t>being monitored</a:t>
            </a:r>
            <a:r>
              <a:rPr lang="en-GB" sz="1400" kern="1200" dirty="0">
                <a:solidFill>
                  <a:schemeClr val="tx1"/>
                </a:solidFill>
                <a:latin typeface="Arial" charset="0"/>
                <a:ea typeface="+mn-ea"/>
                <a:cs typeface="Arial" charset="0"/>
              </a:rPr>
              <a:t>. </a:t>
            </a:r>
          </a:p>
          <a:p>
            <a:pPr algn="l"/>
            <a:endParaRPr lang="en-GB" sz="1400" kern="1200" dirty="0">
              <a:solidFill>
                <a:schemeClr val="tx1"/>
              </a:solidFill>
              <a:latin typeface="Arial" charset="0"/>
              <a:ea typeface="+mn-ea"/>
              <a:cs typeface="Arial" charset="0"/>
            </a:endParaRPr>
          </a:p>
          <a:p>
            <a:pPr algn="l"/>
            <a:r>
              <a:rPr lang="en-GB" sz="1400" kern="1200" dirty="0">
                <a:solidFill>
                  <a:schemeClr val="tx1"/>
                </a:solidFill>
                <a:latin typeface="Arial" charset="0"/>
                <a:ea typeface="+mn-ea"/>
                <a:cs typeface="Arial" charset="0"/>
              </a:rPr>
              <a:t>While the main purpose of contact tracing is to identify relevant contacts of a case to create the opportunity for monitoring, the objective of contact monitoring is to detect any new cases that may arise among the known contacts that are being followed and treat/ isolate them as early as possible. </a:t>
            </a:r>
          </a:p>
          <a:p>
            <a:pPr algn="l"/>
            <a:endParaRPr lang="en-GB" sz="1400" kern="1200" dirty="0">
              <a:solidFill>
                <a:schemeClr val="tx1"/>
              </a:solidFill>
              <a:latin typeface="Arial" charset="0"/>
              <a:ea typeface="+mn-ea"/>
              <a:cs typeface="Arial" charset="0"/>
            </a:endParaRPr>
          </a:p>
          <a:p>
            <a:pPr algn="l"/>
            <a:r>
              <a:rPr lang="en-GB" sz="1400" kern="1200" dirty="0">
                <a:solidFill>
                  <a:schemeClr val="tx1"/>
                </a:solidFill>
                <a:latin typeface="Arial" charset="0"/>
                <a:ea typeface="+mn-ea"/>
                <a:cs typeface="Arial" charset="0"/>
              </a:rPr>
              <a:t>Early treatment of new cases is crucial not only because it prevents further transmission, but it also increases individuals chances of survival.</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lang="en-US" sz="1400" dirty="0"/>
              <a:t>It is important to note that contact</a:t>
            </a:r>
            <a:r>
              <a:rPr lang="en-US" sz="1400" baseline="0" dirty="0"/>
              <a:t> tracing is not always appropriate or necessary. For example, contact tracing is not generally used during a cholera outbreak due to the intense resources necessary to track and monitor everyone potentially exposed.</a:t>
            </a:r>
            <a:endPar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400" b="1"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Reminder:</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Incubation period</a:t>
            </a:r>
            <a:r>
              <a:rPr kumimoji="0" lang="en-US" sz="1400" b="0" i="0" u="none" strike="noStrike" kern="0" cap="none" spc="0" normalizeH="0" baseline="0" noProof="0" dirty="0">
                <a:ln>
                  <a:noFill/>
                </a:ln>
                <a:solidFill>
                  <a:srgbClr val="000000"/>
                </a:solidFill>
                <a:effectLst/>
                <a:uLnTx/>
                <a:uFillTx/>
                <a:latin typeface="Arial"/>
                <a:ea typeface="+mn-ea"/>
                <a:cs typeface="Arial" charset="0"/>
              </a:rPr>
              <a:t>: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Time between transmission of the agent and the first symptoms of the disease. </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Latent period</a:t>
            </a:r>
            <a:r>
              <a:rPr kumimoji="0" lang="en-US" sz="1200" b="0" i="0" u="none" strike="noStrike" kern="0" cap="none" spc="0" normalizeH="0" baseline="0" noProof="0" dirty="0">
                <a:ln>
                  <a:noFill/>
                </a:ln>
                <a:solidFill>
                  <a:srgbClr val="000000"/>
                </a:solidFill>
                <a:effectLst/>
                <a:uLnTx/>
                <a:uFillTx/>
                <a:latin typeface="Arial"/>
                <a:ea typeface="+mn-ea"/>
                <a:cs typeface="Arial" charset="0"/>
              </a:rPr>
              <a:t>: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Time between transmission of the agent and the start of infectiousness.</a:t>
            </a:r>
            <a:endParaRPr kumimoji="0" lang="en-GB"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Infectious period</a:t>
            </a:r>
            <a:r>
              <a:rPr kumimoji="0" lang="en-US" sz="1400" b="0" i="0" u="none" strike="noStrike" kern="0" cap="none" spc="0" normalizeH="0" baseline="0" noProof="0" dirty="0">
                <a:ln>
                  <a:noFill/>
                </a:ln>
                <a:solidFill>
                  <a:srgbClr val="000000"/>
                </a:solidFill>
                <a:effectLst/>
                <a:uLnTx/>
                <a:uFillTx/>
                <a:latin typeface="Arial"/>
                <a:ea typeface="+mn-ea"/>
                <a:cs typeface="Arial" charset="0"/>
              </a:rPr>
              <a:t>: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Period when an infected host can transmit the agent to another host. </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Additional slides on disease transmission are in </a:t>
            </a: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B1.1 Basic Epidemiology for Public Health Practice</a:t>
            </a:r>
            <a:endParaRPr lang="en-US" dirty="0"/>
          </a:p>
        </p:txBody>
      </p:sp>
      <p:sp>
        <p:nvSpPr>
          <p:cNvPr id="4" name="Header Placeholder 3"/>
          <p:cNvSpPr>
            <a:spLocks noGrp="1"/>
          </p:cNvSpPr>
          <p:nvPr>
            <p:ph type="hdr" sz="quarter" idx="10"/>
          </p:nvPr>
        </p:nvSpPr>
        <p:spPr/>
        <p:txBody>
          <a:bodyPr/>
          <a:lstStyle/>
          <a:p>
            <a:r>
              <a:rPr lang="en-US"/>
              <a:t>GO Training on Contact Tracing</a:t>
            </a:r>
            <a:endParaRPr lang="en-GB" dirty="0"/>
          </a:p>
        </p:txBody>
      </p:sp>
      <p:sp>
        <p:nvSpPr>
          <p:cNvPr id="5" name="Date Placeholder 4"/>
          <p:cNvSpPr>
            <a:spLocks noGrp="1"/>
          </p:cNvSpPr>
          <p:nvPr>
            <p:ph type="dt" idx="11"/>
          </p:nvPr>
        </p:nvSpPr>
        <p:spPr/>
        <p:txBody>
          <a:bodyPr/>
          <a:lstStyle/>
          <a:p>
            <a:fld id="{08ED4A0C-FDF2-466F-93DA-6C385531E2DD}" type="datetime1">
              <a:rPr lang="fr-FR" smtClean="0"/>
              <a:t>17/05/2018</a:t>
            </a:fld>
            <a:endParaRPr lang="fr-FR" dirty="0"/>
          </a:p>
        </p:txBody>
      </p:sp>
    </p:spTree>
    <p:extLst>
      <p:ext uri="{BB962C8B-B14F-4D97-AF65-F5344CB8AC3E}">
        <p14:creationId xmlns:p14="http://schemas.microsoft.com/office/powerpoint/2010/main" val="3797673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781050" y="741363"/>
            <a:ext cx="5235575" cy="3702050"/>
          </a:xfrm>
          <a:prstGeom prst="rect">
            <a:avLst/>
          </a:prstGeom>
          <a:noFill/>
          <a:ln>
            <a:solidFill>
              <a:srgbClr val="000000"/>
            </a:solidFill>
            <a:miter lim="800000"/>
            <a:headEnd/>
            <a:tailEnd/>
          </a:ln>
        </p:spPr>
      </p:sp>
      <p:sp>
        <p:nvSpPr>
          <p:cNvPr id="40963" name="Notes Placeholder 2"/>
          <p:cNvSpPr>
            <a:spLocks noGrp="1"/>
          </p:cNvSpPr>
          <p:nvPr>
            <p:ph type="body" idx="1"/>
          </p:nvPr>
        </p:nvSpPr>
        <p:spPr>
          <a:xfrm>
            <a:off x="680254" y="4690030"/>
            <a:ext cx="5437168" cy="4442935"/>
          </a:xfrm>
          <a:prstGeom prst="rect">
            <a:avLst/>
          </a:prstGeom>
          <a:noFill/>
        </p:spPr>
        <p:txBody>
          <a:bodyPr/>
          <a:lstStyle/>
          <a:p>
            <a:pPr algn="l"/>
            <a:r>
              <a:rPr lang="en-GB" sz="1100" dirty="0">
                <a:latin typeface="+mn-lt"/>
              </a:rPr>
              <a:t>There are</a:t>
            </a:r>
            <a:r>
              <a:rPr lang="en-GB" sz="1100" baseline="0" dirty="0">
                <a:latin typeface="+mn-lt"/>
              </a:rPr>
              <a:t> many important components to enable control and prevention of Ebola. This diagram illustrates 4 main areas in control of Ebola. In this presentation, I will not go through safe and dignified burials and case management in detail, but will cover steps involved in control of transmission. Please note that community engagement is a theme that overlaps with all areas of the response, and for this reason, we will address that later in this presentation. </a:t>
            </a:r>
            <a:endParaRPr lang="en-GB" sz="1100" dirty="0">
              <a:latin typeface="+mn-lt"/>
            </a:endParaRPr>
          </a:p>
        </p:txBody>
      </p:sp>
      <p:sp>
        <p:nvSpPr>
          <p:cNvPr id="40964" name="Header Placeholder 3"/>
          <p:cNvSpPr>
            <a:spLocks noGrp="1"/>
          </p:cNvSpPr>
          <p:nvPr>
            <p:ph type="hdr" sz="quarter"/>
          </p:nvPr>
        </p:nvSpPr>
        <p:spPr>
          <a:noFill/>
          <a:ln>
            <a:miter lim="800000"/>
            <a:headEnd/>
            <a:tailEnd/>
          </a:ln>
        </p:spPr>
        <p:txBody>
          <a:bodyPr/>
          <a:lstStyle/>
          <a:p>
            <a:r>
              <a:rPr lang="en-US" dirty="0"/>
              <a:t>GO Training on Contact Tracing</a:t>
            </a:r>
            <a:endParaRPr lang="en-GB" dirty="0"/>
          </a:p>
        </p:txBody>
      </p:sp>
      <p:sp>
        <p:nvSpPr>
          <p:cNvPr id="40965"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575A0425-46F0-46F1-B2F6-667EF7C6FA9F}" type="datetime1">
              <a:rPr lang="en-GB" smtClean="0"/>
              <a:pPr/>
              <a:t>17/05/2018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781050" y="741363"/>
            <a:ext cx="5232400" cy="3700462"/>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680254" y="4690030"/>
            <a:ext cx="5437168" cy="4442935"/>
          </a:xfrm>
          <a:prstGeom prst="rect">
            <a:avLst/>
          </a:prstGeom>
        </p:spPr>
        <p:txBody>
          <a:bodyPr/>
          <a:lstStyle/>
          <a:p>
            <a:pPr marL="462046" lvl="1" algn="l">
              <a:defRPr/>
            </a:pPr>
            <a:r>
              <a:rPr lang="en-GB" sz="1100" dirty="0">
                <a:latin typeface="+mn-lt"/>
              </a:rPr>
              <a:t>This is a flow chart that</a:t>
            </a:r>
            <a:r>
              <a:rPr lang="en-GB" sz="1100" baseline="0" dirty="0">
                <a:latin typeface="+mn-lt"/>
              </a:rPr>
              <a:t> summarizes the most notable functions of surveillance in an Ebola outbreak. Over the next few slides, we’ll describe what happens in each step.</a:t>
            </a:r>
          </a:p>
          <a:p>
            <a:pPr marL="462046" lvl="1" algn="l">
              <a:defRPr/>
            </a:pPr>
            <a:endParaRPr lang="en-GB" sz="1100" dirty="0">
              <a:latin typeface="+mn-lt"/>
            </a:endParaRPr>
          </a:p>
          <a:p>
            <a:pPr marL="462046" lvl="1" algn="l">
              <a:defRPr/>
            </a:pPr>
            <a:r>
              <a:rPr lang="en-GB" sz="1100" dirty="0">
                <a:latin typeface="+mn-lt"/>
              </a:rPr>
              <a:t>The surveillance</a:t>
            </a:r>
            <a:r>
              <a:rPr lang="en-GB" sz="1100" baseline="0" dirty="0">
                <a:latin typeface="+mn-lt"/>
              </a:rPr>
              <a:t> team is responsible for responding to a p</a:t>
            </a:r>
            <a:r>
              <a:rPr lang="en-GB" sz="1100" dirty="0">
                <a:latin typeface="+mn-lt"/>
              </a:rPr>
              <a:t>otential case which often comes through an alert.</a:t>
            </a:r>
            <a:r>
              <a:rPr lang="en-GB" sz="1100" baseline="0" dirty="0">
                <a:latin typeface="+mn-lt"/>
              </a:rPr>
              <a:t> </a:t>
            </a:r>
            <a:r>
              <a:rPr lang="en-GB" sz="1100" dirty="0">
                <a:latin typeface="+mn-lt"/>
              </a:rPr>
              <a:t>Case investigation is done to evaluate if the</a:t>
            </a:r>
            <a:r>
              <a:rPr lang="en-GB" sz="1100" baseline="0" dirty="0">
                <a:latin typeface="+mn-lt"/>
              </a:rPr>
              <a:t> </a:t>
            </a:r>
            <a:r>
              <a:rPr lang="en-GB" sz="1100" dirty="0">
                <a:latin typeface="+mn-lt"/>
              </a:rPr>
              <a:t>person</a:t>
            </a:r>
            <a:r>
              <a:rPr lang="en-GB" sz="1100" baseline="0" dirty="0">
                <a:latin typeface="+mn-lt"/>
              </a:rPr>
              <a:t> meets the </a:t>
            </a:r>
            <a:r>
              <a:rPr lang="en-GB" sz="1100" dirty="0">
                <a:latin typeface="+mn-lt"/>
              </a:rPr>
              <a:t>case definition and to ascertain an</a:t>
            </a:r>
            <a:r>
              <a:rPr lang="en-GB" sz="1100" baseline="0" dirty="0">
                <a:latin typeface="+mn-lt"/>
              </a:rPr>
              <a:t> exposure</a:t>
            </a:r>
            <a:r>
              <a:rPr lang="en-GB" sz="1100" dirty="0">
                <a:latin typeface="+mn-lt"/>
              </a:rPr>
              <a:t>. If the</a:t>
            </a:r>
            <a:r>
              <a:rPr lang="en-GB" sz="1100" baseline="0" dirty="0">
                <a:latin typeface="+mn-lt"/>
              </a:rPr>
              <a:t> person </a:t>
            </a:r>
            <a:r>
              <a:rPr lang="en-GB" sz="1100" dirty="0">
                <a:latin typeface="+mn-lt"/>
              </a:rPr>
              <a:t>meets the case definition, he/she will need to get tested to</a:t>
            </a:r>
            <a:r>
              <a:rPr lang="en-GB" sz="1100" baseline="0" dirty="0">
                <a:latin typeface="+mn-lt"/>
              </a:rPr>
              <a:t> confirm whether or not he/she has Ebola</a:t>
            </a:r>
            <a:r>
              <a:rPr lang="en-GB" sz="1100" dirty="0">
                <a:latin typeface="+mn-lt"/>
              </a:rPr>
              <a:t>. During case investigation, </a:t>
            </a:r>
            <a:r>
              <a:rPr lang="en-GB" sz="1100" baseline="0" dirty="0">
                <a:latin typeface="+mn-lt"/>
              </a:rPr>
              <a:t>c</a:t>
            </a:r>
            <a:r>
              <a:rPr lang="en-GB" sz="1100" dirty="0">
                <a:latin typeface="+mn-lt"/>
              </a:rPr>
              <a:t>ontacts need to be identified, and they are recorded in what is called “contact line list”. The contacts list is important because without it, we cannot start</a:t>
            </a:r>
            <a:r>
              <a:rPr lang="en-GB" sz="1100" baseline="0" dirty="0">
                <a:latin typeface="+mn-lt"/>
              </a:rPr>
              <a:t> contact tracing</a:t>
            </a:r>
            <a:r>
              <a:rPr lang="en-GB" sz="1100" dirty="0">
                <a:latin typeface="+mn-lt"/>
              </a:rPr>
              <a:t>.</a:t>
            </a:r>
          </a:p>
          <a:p>
            <a:pPr marL="462046" lvl="1" algn="l">
              <a:defRPr/>
            </a:pPr>
            <a:endParaRPr lang="en-GB" sz="1100" dirty="0">
              <a:latin typeface="+mn-lt"/>
            </a:endParaRPr>
          </a:p>
          <a:p>
            <a:pPr marL="462046" lvl="1" algn="l">
              <a:defRPr/>
            </a:pPr>
            <a:r>
              <a:rPr lang="en-GB" sz="1100" dirty="0">
                <a:latin typeface="+mn-lt"/>
              </a:rPr>
              <a:t>Before</a:t>
            </a:r>
            <a:r>
              <a:rPr lang="en-GB" sz="1100" baseline="0" dirty="0">
                <a:latin typeface="+mn-lt"/>
              </a:rPr>
              <a:t> we go on any further on contact tracing, please n</a:t>
            </a:r>
            <a:r>
              <a:rPr lang="en-GB" sz="1100" dirty="0">
                <a:latin typeface="+mn-lt"/>
              </a:rPr>
              <a:t>ote that</a:t>
            </a:r>
            <a:r>
              <a:rPr lang="en-GB" sz="1100" baseline="0" dirty="0">
                <a:latin typeface="+mn-lt"/>
              </a:rPr>
              <a:t> some people refer to </a:t>
            </a:r>
            <a:r>
              <a:rPr lang="en-GB" sz="1100" dirty="0">
                <a:latin typeface="+mn-lt"/>
              </a:rPr>
              <a:t>contact tracing to include monitoring. For the purpose of this presentation we’ll distinguish the two. Contacts identified during the case investigation need to be notified and made aware of their status. They are </a:t>
            </a:r>
            <a:r>
              <a:rPr lang="en-US" sz="1100" noProof="0" dirty="0">
                <a:latin typeface="+mn-lt"/>
              </a:rPr>
              <a:t>interviewed</a:t>
            </a:r>
            <a:r>
              <a:rPr lang="en-GB" sz="1100" dirty="0">
                <a:latin typeface="+mn-lt"/>
              </a:rPr>
              <a:t> further for their risk of infection. If they are already symptomatic, they will need to be isolated. These</a:t>
            </a:r>
            <a:r>
              <a:rPr lang="en-GB" sz="1100" baseline="0" dirty="0">
                <a:latin typeface="+mn-lt"/>
              </a:rPr>
              <a:t> activities are all part of contact tracing which is step #3 in this diagram. </a:t>
            </a:r>
            <a:r>
              <a:rPr lang="en-GB" sz="1100" dirty="0">
                <a:latin typeface="+mn-lt"/>
              </a:rPr>
              <a:t>If contacts are non-symptomatic, they need to be monitored for 21 days because this is the maximum incubation period for</a:t>
            </a:r>
            <a:r>
              <a:rPr lang="en-GB" sz="1100" baseline="0" dirty="0">
                <a:latin typeface="+mn-lt"/>
              </a:rPr>
              <a:t> </a:t>
            </a:r>
            <a:r>
              <a:rPr lang="en-GB" sz="1100" dirty="0">
                <a:latin typeface="+mn-lt"/>
              </a:rPr>
              <a:t>Ebola, and this undertaking is referred to as monitoring. </a:t>
            </a:r>
          </a:p>
          <a:p>
            <a:pPr marL="924093" lvl="2" algn="l">
              <a:defRPr/>
            </a:pPr>
            <a:endParaRPr lang="en-GB" sz="1100" dirty="0">
              <a:latin typeface="+mn-lt"/>
            </a:endParaRPr>
          </a:p>
          <a:p>
            <a:pPr lvl="1" algn="l">
              <a:defRPr/>
            </a:pPr>
            <a:r>
              <a:rPr lang="en-GB" sz="1100" dirty="0">
                <a:latin typeface="+mn-lt"/>
              </a:rPr>
              <a:t>We will cover each of these components in the next few slides.</a:t>
            </a:r>
          </a:p>
        </p:txBody>
      </p:sp>
      <p:sp>
        <p:nvSpPr>
          <p:cNvPr id="41988"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892B0AEF-0BC5-4D56-87C1-C2E1693E6AC4}" type="datetime1">
              <a:rPr lang="en-GB" smtClean="0"/>
              <a:pPr/>
              <a:t>17/05/2018</a:t>
            </a:fld>
            <a:endParaRPr lang="en-GB" dirty="0"/>
          </a:p>
        </p:txBody>
      </p:sp>
      <p:sp>
        <p:nvSpPr>
          <p:cNvPr id="41989" name="Header Placeholder 5"/>
          <p:cNvSpPr>
            <a:spLocks noGrp="1"/>
          </p:cNvSpPr>
          <p:nvPr>
            <p:ph type="hdr" sz="quarter"/>
          </p:nvPr>
        </p:nvSpPr>
        <p:spPr>
          <a:noFill/>
          <a:ln>
            <a:miter lim="800000"/>
            <a:headEnd/>
            <a:tailEnd/>
          </a:ln>
        </p:spPr>
        <p:txBody>
          <a:bodyPr/>
          <a:lstStyle/>
          <a:p>
            <a:r>
              <a:rPr lang="en-US" dirty="0"/>
              <a:t>GO Training on Contact Tracing</a:t>
            </a: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90025" cy="1620838"/>
          </a:xfrm>
        </p:spPr>
        <p:txBody>
          <a:bodyPr/>
          <a:lstStyle/>
          <a:p>
            <a:r>
              <a:rPr lang="en-US"/>
              <a:t>Click to edit Master title style</a:t>
            </a:r>
            <a:endParaRPr lang="en-GB"/>
          </a:p>
        </p:txBody>
      </p:sp>
      <p:sp>
        <p:nvSpPr>
          <p:cNvPr id="3" name="Subtitle 2"/>
          <p:cNvSpPr>
            <a:spLocks noGrp="1"/>
          </p:cNvSpPr>
          <p:nvPr>
            <p:ph type="subTitle" idx="1"/>
          </p:nvPr>
        </p:nvSpPr>
        <p:spPr>
          <a:xfrm>
            <a:off x="1603375" y="4284663"/>
            <a:ext cx="7486650" cy="193198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pic>
        <p:nvPicPr>
          <p:cNvPr id="7" name="Picture 2" descr="C:\Documents and Settings\elhadaryk\Desktop\RC 59 footer\Presentation3 copy.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0"/>
            <a:ext cx="10693400" cy="756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7979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854921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3350" y="303213"/>
            <a:ext cx="2405063" cy="6451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4988" y="303213"/>
            <a:ext cx="7065962" cy="6451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2068980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4465510"/>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6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55945" y="6806889"/>
            <a:ext cx="1893623" cy="670361"/>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802005" y="2348894"/>
            <a:ext cx="9089390" cy="1620771"/>
          </a:xfrm>
        </p:spPr>
        <p:txBody>
          <a:bodyPr/>
          <a:lstStyle/>
          <a:p>
            <a:r>
              <a:rPr lang="en-US"/>
              <a:t>Click to edit Master title style</a:t>
            </a:r>
            <a:endParaRPr lang="en-US" dirty="0"/>
          </a:p>
        </p:txBody>
      </p:sp>
      <p:sp>
        <p:nvSpPr>
          <p:cNvPr id="3" name="Subtitle 2"/>
          <p:cNvSpPr>
            <a:spLocks noGrp="1"/>
          </p:cNvSpPr>
          <p:nvPr>
            <p:ph type="subTitle" idx="1"/>
          </p:nvPr>
        </p:nvSpPr>
        <p:spPr>
          <a:xfrm>
            <a:off x="2584238" y="6810264"/>
            <a:ext cx="4990253" cy="336056"/>
          </a:xfrm>
        </p:spPr>
        <p:txBody>
          <a:bodyPr/>
          <a:lstStyle>
            <a:lvl1pPr marL="0" indent="0" algn="ctr">
              <a:buNone/>
              <a:defRPr sz="3700">
                <a:solidFill>
                  <a:schemeClr val="bg1"/>
                </a:solidFill>
                <a:latin typeface="Calibri"/>
                <a:cs typeface="Calibri"/>
                <a:sym typeface="Calibri"/>
              </a:defRPr>
            </a:lvl1pPr>
            <a:lvl2pPr marL="521436" indent="0" algn="ctr">
              <a:buNone/>
              <a:defRPr>
                <a:solidFill>
                  <a:schemeClr val="tx1">
                    <a:tint val="75000"/>
                  </a:schemeClr>
                </a:solidFill>
              </a:defRPr>
            </a:lvl2pPr>
            <a:lvl3pPr marL="1042872" indent="0" algn="ctr">
              <a:buNone/>
              <a:defRPr>
                <a:solidFill>
                  <a:schemeClr val="tx1">
                    <a:tint val="75000"/>
                  </a:schemeClr>
                </a:solidFill>
              </a:defRPr>
            </a:lvl3pPr>
            <a:lvl4pPr marL="1564308" indent="0" algn="ctr">
              <a:buNone/>
              <a:defRPr>
                <a:solidFill>
                  <a:schemeClr val="tx1">
                    <a:tint val="75000"/>
                  </a:schemeClr>
                </a:solidFill>
              </a:defRPr>
            </a:lvl4pPr>
            <a:lvl5pPr marL="2085744" indent="0" algn="ctr">
              <a:buNone/>
              <a:defRPr>
                <a:solidFill>
                  <a:schemeClr val="tx1">
                    <a:tint val="75000"/>
                  </a:schemeClr>
                </a:solidFill>
              </a:defRPr>
            </a:lvl5pPr>
            <a:lvl6pPr marL="2607179" indent="0" algn="ctr">
              <a:buNone/>
              <a:defRPr>
                <a:solidFill>
                  <a:schemeClr val="tx1">
                    <a:tint val="75000"/>
                  </a:schemeClr>
                </a:solidFill>
              </a:defRPr>
            </a:lvl6pPr>
            <a:lvl7pPr marL="3128616" indent="0" algn="ctr">
              <a:buNone/>
              <a:defRPr>
                <a:solidFill>
                  <a:schemeClr val="tx1">
                    <a:tint val="75000"/>
                  </a:schemeClr>
                </a:solidFill>
              </a:defRPr>
            </a:lvl7pPr>
            <a:lvl8pPr marL="3650052" indent="0" algn="ctr">
              <a:buNone/>
              <a:defRPr>
                <a:solidFill>
                  <a:schemeClr val="tx1">
                    <a:tint val="75000"/>
                  </a:schemeClr>
                </a:solidFill>
              </a:defRPr>
            </a:lvl8pPr>
            <a:lvl9pPr marL="4171487"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623024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9891395" y="7146446"/>
            <a:ext cx="712893" cy="402567"/>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37863942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9802285" y="7146446"/>
            <a:ext cx="712893" cy="402567"/>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841431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670"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435812"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7892173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2212375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1" y="1692533"/>
            <a:ext cx="4726631"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1"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5700359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402455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40040233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482280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672" y="301050"/>
            <a:ext cx="3518055" cy="1281214"/>
          </a:xfrm>
        </p:spPr>
        <p:txBody>
          <a:bodyPr anchor="b"/>
          <a:lstStyle>
            <a:lvl1pPr algn="l">
              <a:defRPr sz="2300" b="1"/>
            </a:lvl1pPr>
          </a:lstStyle>
          <a:p>
            <a:r>
              <a:rPr lang="en-US"/>
              <a:t>Click to edit Master title style</a:t>
            </a:r>
          </a:p>
        </p:txBody>
      </p:sp>
      <p:sp>
        <p:nvSpPr>
          <p:cNvPr id="3" name="Content Placeholder 2"/>
          <p:cNvSpPr>
            <a:spLocks noGrp="1"/>
          </p:cNvSpPr>
          <p:nvPr>
            <p:ph idx="1"/>
          </p:nvPr>
        </p:nvSpPr>
        <p:spPr>
          <a:xfrm>
            <a:off x="4180822" y="301051"/>
            <a:ext cx="5977908"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34672" y="1582265"/>
            <a:ext cx="3518055" cy="5172114"/>
          </a:xfrm>
        </p:spPr>
        <p:txBody>
          <a:bodyPr/>
          <a:lstStyle>
            <a:lvl1pPr marL="0" indent="0">
              <a:buNone/>
              <a:defRPr sz="1600"/>
            </a:lvl1pPr>
            <a:lvl2pPr marL="521436" indent="0">
              <a:buNone/>
              <a:defRPr sz="1400"/>
            </a:lvl2pPr>
            <a:lvl3pPr marL="1042872" indent="0">
              <a:buNone/>
              <a:defRPr sz="1100"/>
            </a:lvl3pPr>
            <a:lvl4pPr marL="1564308" indent="0">
              <a:buNone/>
              <a:defRPr sz="1000"/>
            </a:lvl4pPr>
            <a:lvl5pPr marL="2085744" indent="0">
              <a:buNone/>
              <a:defRPr sz="1000"/>
            </a:lvl5pPr>
            <a:lvl6pPr marL="2607179" indent="0">
              <a:buNone/>
              <a:defRPr sz="1000"/>
            </a:lvl6pPr>
            <a:lvl7pPr marL="3128616" indent="0">
              <a:buNone/>
              <a:defRPr sz="1000"/>
            </a:lvl7pPr>
            <a:lvl8pPr marL="3650052" indent="0">
              <a:buNone/>
              <a:defRPr sz="1000"/>
            </a:lvl8pPr>
            <a:lvl9pPr marL="4171487"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740748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981" y="5292884"/>
            <a:ext cx="6416040" cy="624855"/>
          </a:xfrm>
        </p:spPr>
        <p:txBody>
          <a:bodyPr anchor="b"/>
          <a:lstStyle>
            <a:lvl1pPr algn="l">
              <a:defRPr sz="2300" b="1"/>
            </a:lvl1pPr>
          </a:lstStyle>
          <a:p>
            <a:r>
              <a:rPr lang="en-US"/>
              <a:t>Click to edit Master title style</a:t>
            </a:r>
          </a:p>
        </p:txBody>
      </p:sp>
      <p:sp>
        <p:nvSpPr>
          <p:cNvPr id="3" name="Picture Placeholder 2"/>
          <p:cNvSpPr>
            <a:spLocks noGrp="1"/>
          </p:cNvSpPr>
          <p:nvPr>
            <p:ph type="pic" idx="1"/>
          </p:nvPr>
        </p:nvSpPr>
        <p:spPr>
          <a:xfrm>
            <a:off x="2095981" y="675613"/>
            <a:ext cx="6416040" cy="4536758"/>
          </a:xfrm>
        </p:spPr>
        <p:txBody>
          <a:bodyPr rtlCol="0">
            <a:normAutofit/>
          </a:bodyPr>
          <a:lstStyle>
            <a:lvl1pPr marL="0" indent="0">
              <a:buNone/>
              <a:defRPr sz="3700"/>
            </a:lvl1pPr>
            <a:lvl2pPr marL="521436" indent="0">
              <a:buNone/>
              <a:defRPr sz="3200"/>
            </a:lvl2pPr>
            <a:lvl3pPr marL="1042872" indent="0">
              <a:buNone/>
              <a:defRPr sz="2700"/>
            </a:lvl3pPr>
            <a:lvl4pPr marL="1564308" indent="0">
              <a:buNone/>
              <a:defRPr sz="2300"/>
            </a:lvl4pPr>
            <a:lvl5pPr marL="2085744" indent="0">
              <a:buNone/>
              <a:defRPr sz="2300"/>
            </a:lvl5pPr>
            <a:lvl6pPr marL="2607179" indent="0">
              <a:buNone/>
              <a:defRPr sz="2300"/>
            </a:lvl6pPr>
            <a:lvl7pPr marL="3128616" indent="0">
              <a:buNone/>
              <a:defRPr sz="2300"/>
            </a:lvl7pPr>
            <a:lvl8pPr marL="3650052" indent="0">
              <a:buNone/>
              <a:defRPr sz="2300"/>
            </a:lvl8pPr>
            <a:lvl9pPr marL="4171487" indent="0">
              <a:buNone/>
              <a:defRPr sz="2300"/>
            </a:lvl9pPr>
          </a:lstStyle>
          <a:p>
            <a:pPr lvl="0"/>
            <a:r>
              <a:rPr lang="en-US" noProof="0"/>
              <a:t>Click icon to add picture</a:t>
            </a:r>
          </a:p>
        </p:txBody>
      </p:sp>
      <p:sp>
        <p:nvSpPr>
          <p:cNvPr id="4" name="Text Placeholder 3"/>
          <p:cNvSpPr>
            <a:spLocks noGrp="1"/>
          </p:cNvSpPr>
          <p:nvPr>
            <p:ph type="body" sz="half" idx="2"/>
          </p:nvPr>
        </p:nvSpPr>
        <p:spPr>
          <a:xfrm>
            <a:off x="2095981" y="5917739"/>
            <a:ext cx="6416040" cy="887398"/>
          </a:xfrm>
        </p:spPr>
        <p:txBody>
          <a:bodyPr/>
          <a:lstStyle>
            <a:lvl1pPr marL="0" indent="0">
              <a:buNone/>
              <a:defRPr sz="1600"/>
            </a:lvl1pPr>
            <a:lvl2pPr marL="521436" indent="0">
              <a:buNone/>
              <a:defRPr sz="1400"/>
            </a:lvl2pPr>
            <a:lvl3pPr marL="1042872" indent="0">
              <a:buNone/>
              <a:defRPr sz="1100"/>
            </a:lvl3pPr>
            <a:lvl4pPr marL="1564308" indent="0">
              <a:buNone/>
              <a:defRPr sz="1000"/>
            </a:lvl4pPr>
            <a:lvl5pPr marL="2085744" indent="0">
              <a:buNone/>
              <a:defRPr sz="1000"/>
            </a:lvl5pPr>
            <a:lvl6pPr marL="2607179" indent="0">
              <a:buNone/>
              <a:defRPr sz="1000"/>
            </a:lvl6pPr>
            <a:lvl7pPr marL="3128616" indent="0">
              <a:buNone/>
              <a:defRPr sz="1000"/>
            </a:lvl7pPr>
            <a:lvl8pPr marL="3650052" indent="0">
              <a:buNone/>
              <a:defRPr sz="1000"/>
            </a:lvl8pPr>
            <a:lvl9pPr marL="4171487"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37924771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714515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1" y="1692533"/>
            <a:ext cx="4726631"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1"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4353350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5" y="302803"/>
            <a:ext cx="2406015" cy="645157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4670" y="302803"/>
            <a:ext cx="7039822" cy="645157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0991832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90025" cy="1620838"/>
          </a:xfrm>
        </p:spPr>
        <p:txBody>
          <a:bodyPr/>
          <a:lstStyle/>
          <a:p>
            <a:r>
              <a:rPr lang="en-US"/>
              <a:t>Click to edit Master title style</a:t>
            </a:r>
            <a:endParaRPr lang="en-GB"/>
          </a:p>
        </p:txBody>
      </p:sp>
      <p:sp>
        <p:nvSpPr>
          <p:cNvPr id="3" name="Subtitle 2"/>
          <p:cNvSpPr>
            <a:spLocks noGrp="1"/>
          </p:cNvSpPr>
          <p:nvPr>
            <p:ph type="subTitle" idx="1"/>
          </p:nvPr>
        </p:nvSpPr>
        <p:spPr>
          <a:xfrm>
            <a:off x="1603375" y="4284663"/>
            <a:ext cx="7486650" cy="193198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37163626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3619322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124BB3-893E-4E7F-90B7-69C6A7DEAD9E}"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32174037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4988" y="1763713"/>
            <a:ext cx="4735512"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22900" y="1763713"/>
            <a:ext cx="4735513"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9124BB3-893E-4E7F-90B7-69C6A7DEAD9E}"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2775879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7915662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9124BB3-893E-4E7F-90B7-69C6A7DEAD9E}"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792245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9124BB3-893E-4E7F-90B7-69C6A7DEAD9E}"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22854067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124BB3-893E-4E7F-90B7-69C6A7DEAD9E}"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18918712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124BB3-893E-4E7F-90B7-69C6A7DEAD9E}"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586805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124BB3-893E-4E7F-90B7-69C6A7DEAD9E}"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32867277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15726901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3350" y="303213"/>
            <a:ext cx="2405063" cy="6451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4988" y="303213"/>
            <a:ext cx="7065962" cy="6451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D201D5-5623-4575-BAC1-1B1F9AA1D638}" type="slidenum">
              <a:rPr lang="en-GB" smtClean="0"/>
              <a:t>‹#›</a:t>
            </a:fld>
            <a:endParaRPr lang="en-GB"/>
          </a:p>
        </p:txBody>
      </p:sp>
    </p:spTree>
    <p:extLst>
      <p:ext uri="{BB962C8B-B14F-4D97-AF65-F5344CB8AC3E}">
        <p14:creationId xmlns:p14="http://schemas.microsoft.com/office/powerpoint/2010/main" val="15990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4988" y="1763713"/>
            <a:ext cx="4735512"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22900" y="1763713"/>
            <a:ext cx="4735513"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4260762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248687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1682850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55651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2594489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AF3B53-45D4-4F6B-954C-F062FEA4DB91}" type="datetimeFigureOut">
              <a:rPr lang="en-GB" smtClean="0"/>
              <a:pPr/>
              <a:t>17/05/2018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1684403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303213"/>
            <a:ext cx="9623425" cy="12604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34988" y="1763713"/>
            <a:ext cx="9623425" cy="4991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34988" y="7008813"/>
            <a:ext cx="2495550" cy="401637"/>
          </a:xfrm>
          <a:prstGeom prst="rect">
            <a:avLst/>
          </a:prstGeom>
        </p:spPr>
        <p:txBody>
          <a:bodyPr vert="horz" lIns="91440" tIns="45720" rIns="91440" bIns="45720" rtlCol="0" anchor="ctr"/>
          <a:lstStyle>
            <a:lvl1pPr algn="l">
              <a:defRPr sz="1200">
                <a:solidFill>
                  <a:schemeClr val="tx1">
                    <a:tint val="75000"/>
                  </a:schemeClr>
                </a:solidFill>
              </a:defRPr>
            </a:lvl1pPr>
          </a:lstStyle>
          <a:p>
            <a:fld id="{4FAF3B53-45D4-4F6B-954C-F062FEA4DB91}" type="datetimeFigureOut">
              <a:rPr lang="en-GB" smtClean="0"/>
              <a:pPr/>
              <a:t>17/05/2018</a:t>
            </a:fld>
            <a:endParaRPr lang="en-GB" dirty="0"/>
          </a:p>
        </p:txBody>
      </p:sp>
      <p:sp>
        <p:nvSpPr>
          <p:cNvPr id="5" name="Footer Placeholder 4"/>
          <p:cNvSpPr>
            <a:spLocks noGrp="1"/>
          </p:cNvSpPr>
          <p:nvPr>
            <p:ph type="ftr" sz="quarter" idx="3"/>
          </p:nvPr>
        </p:nvSpPr>
        <p:spPr>
          <a:xfrm>
            <a:off x="3652838" y="7008813"/>
            <a:ext cx="3387725" cy="401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7662863" y="7008813"/>
            <a:ext cx="2495550" cy="401637"/>
          </a:xfrm>
          <a:prstGeom prst="rect">
            <a:avLst/>
          </a:prstGeom>
        </p:spPr>
        <p:txBody>
          <a:bodyPr vert="horz" lIns="91440" tIns="45720" rIns="91440" bIns="45720" rtlCol="0" anchor="ctr"/>
          <a:lstStyle>
            <a:lvl1pPr algn="r">
              <a:defRPr sz="1200">
                <a:solidFill>
                  <a:schemeClr val="tx1">
                    <a:tint val="75000"/>
                  </a:schemeClr>
                </a:solidFill>
              </a:defRPr>
            </a:lvl1pPr>
          </a:lstStyle>
          <a:p>
            <a:fld id="{4193910F-D22E-4820-91F6-AFD75ADC2E97}" type="slidenum">
              <a:rPr lang="en-GB" smtClean="0"/>
              <a:pPr/>
              <a:t>‹#›</a:t>
            </a:fld>
            <a:endParaRPr lang="en-GB" dirty="0"/>
          </a:p>
        </p:txBody>
      </p:sp>
      <p:pic>
        <p:nvPicPr>
          <p:cNvPr id="7" name="Content Placeholder 3"/>
          <p:cNvPicPr>
            <a:picLocks noGrp="1" noChangeAspect="1"/>
          </p:cNvPicPr>
          <p:nvPr/>
        </p:nvPicPr>
        <p:blipFill>
          <a:blip r:embed="rId14" cstate="print">
            <a:extLst>
              <a:ext uri="{28A0092B-C50C-407E-A947-70E740481C1C}">
                <a14:useLocalDpi xmlns:a14="http://schemas.microsoft.com/office/drawing/2010/main" val="0"/>
              </a:ext>
            </a:extLst>
          </a:blip>
          <a:srcRect t="85757"/>
          <a:stretch>
            <a:fillRect/>
          </a:stretch>
        </p:blipFill>
        <p:spPr bwMode="auto">
          <a:xfrm>
            <a:off x="0" y="6419520"/>
            <a:ext cx="10693400" cy="1141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369984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34670" y="302801"/>
            <a:ext cx="9624060" cy="126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534670" y="1764295"/>
            <a:ext cx="9624060" cy="4990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495127" y="7008171"/>
            <a:ext cx="5435812" cy="402567"/>
          </a:xfrm>
          <a:prstGeom prst="rect">
            <a:avLst/>
          </a:prstGeom>
        </p:spPr>
        <p:txBody>
          <a:bodyPr vert="horz" wrap="square" lIns="104306" tIns="52153" rIns="104306" bIns="52153" numCol="1" anchor="ctr" anchorCtr="0" compatLnSpc="1">
            <a:prstTxWarp prst="textNoShape">
              <a:avLst/>
            </a:prstTxWarp>
          </a:bodyPr>
          <a:lstStyle>
            <a:lvl1pPr algn="ctr">
              <a:defRPr sz="14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9943377" y="7146445"/>
            <a:ext cx="712893" cy="402567"/>
          </a:xfrm>
          <a:prstGeom prst="rect">
            <a:avLst/>
          </a:prstGeom>
        </p:spPr>
        <p:txBody>
          <a:bodyPr vert="horz" wrap="square" lIns="104306" tIns="52153" rIns="104306" bIns="52153" numCol="1" anchor="ctr" anchorCtr="0" compatLnSpc="1">
            <a:prstTxWarp prst="textNoShape">
              <a:avLst/>
            </a:prstTxWarp>
          </a:bodyPr>
          <a:lstStyle>
            <a:lvl1pPr algn="r">
              <a:defRPr sz="14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584238" y="6810388"/>
            <a:ext cx="4990253" cy="336056"/>
          </a:xfrm>
          <a:prstGeom prst="rect">
            <a:avLst/>
          </a:prstGeom>
        </p:spPr>
        <p:txBody>
          <a:bodyPr lIns="104306" tIns="52153" rIns="104306" bIns="52153"/>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600">
                <a:solidFill>
                  <a:srgbClr val="FFFFFF"/>
                </a:solidFill>
                <a:ea typeface="Calibri"/>
              </a:rPr>
              <a:t>Rapid Response Teams Training</a:t>
            </a:r>
            <a:endParaRPr lang="fr-FR" sz="1600" dirty="0">
              <a:solidFill>
                <a:srgbClr val="FFFFFF"/>
              </a:solidFill>
              <a:ea typeface="Calibri"/>
            </a:endParaRPr>
          </a:p>
        </p:txBody>
      </p:sp>
      <p:sp>
        <p:nvSpPr>
          <p:cNvPr id="1031"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6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10158730" y="7146445"/>
            <a:ext cx="712893" cy="402567"/>
          </a:xfrm>
          <a:prstGeom prst="rect">
            <a:avLst/>
          </a:prstGeom>
        </p:spPr>
        <p:txBody>
          <a:bodyPr lIns="104306" tIns="52153" rIns="104306" bIns="52153"/>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800">
                <a:solidFill>
                  <a:schemeClr val="bg1"/>
                </a:solidFill>
              </a:rPr>
              <a:pPr eaLnBrk="1" hangingPunct="1"/>
              <a:t>‹#›</a:t>
            </a:fld>
            <a:endParaRPr lang="en-US" sz="1800">
              <a:solidFill>
                <a:schemeClr val="bg1"/>
              </a:solidFill>
            </a:endParaRPr>
          </a:p>
        </p:txBody>
      </p:sp>
      <p:grpSp>
        <p:nvGrpSpPr>
          <p:cNvPr id="1033" name="Group 147"/>
          <p:cNvGrpSpPr>
            <a:grpSpLocks noChangeAspect="1"/>
          </p:cNvGrpSpPr>
          <p:nvPr userDrawn="1"/>
        </p:nvGrpSpPr>
        <p:grpSpPr bwMode="auto">
          <a:xfrm>
            <a:off x="155945" y="6806888"/>
            <a:ext cx="1893623" cy="670361"/>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406015" y="7142944"/>
            <a:ext cx="2335142" cy="32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400">
                <a:solidFill>
                  <a:schemeClr val="bg1"/>
                </a:solidFill>
                <a:latin typeface="Arial Narrow" pitchFamily="34" charset="0"/>
              </a:rPr>
              <a:t>Rapid Response Teams Training</a:t>
            </a:r>
            <a:endParaRPr lang="en-GB" sz="1400">
              <a:solidFill>
                <a:schemeClr val="bg1"/>
              </a:solidFill>
              <a:latin typeface="Arial Narrow" pitchFamily="34" charset="0"/>
            </a:endParaRPr>
          </a:p>
        </p:txBody>
      </p:sp>
    </p:spTree>
    <p:extLst>
      <p:ext uri="{BB962C8B-B14F-4D97-AF65-F5344CB8AC3E}">
        <p14:creationId xmlns:p14="http://schemas.microsoft.com/office/powerpoint/2010/main" val="231386648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ctr" rtl="0" eaLnBrk="0" fontAlgn="base" hangingPunct="0">
        <a:spcBef>
          <a:spcPct val="0"/>
        </a:spcBef>
        <a:spcAft>
          <a:spcPct val="0"/>
        </a:spcAft>
        <a:defRPr sz="50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5000">
          <a:solidFill>
            <a:srgbClr val="632523"/>
          </a:solidFill>
          <a:latin typeface="Arial" charset="0"/>
          <a:cs typeface="Arial" charset="0"/>
        </a:defRPr>
      </a:lvl2pPr>
      <a:lvl3pPr algn="ctr" rtl="0" eaLnBrk="0" fontAlgn="base" hangingPunct="0">
        <a:spcBef>
          <a:spcPct val="0"/>
        </a:spcBef>
        <a:spcAft>
          <a:spcPct val="0"/>
        </a:spcAft>
        <a:defRPr sz="5000">
          <a:solidFill>
            <a:srgbClr val="632523"/>
          </a:solidFill>
          <a:latin typeface="Arial" charset="0"/>
          <a:cs typeface="Arial" charset="0"/>
        </a:defRPr>
      </a:lvl3pPr>
      <a:lvl4pPr algn="ctr" rtl="0" eaLnBrk="0" fontAlgn="base" hangingPunct="0">
        <a:spcBef>
          <a:spcPct val="0"/>
        </a:spcBef>
        <a:spcAft>
          <a:spcPct val="0"/>
        </a:spcAft>
        <a:defRPr sz="5000">
          <a:solidFill>
            <a:srgbClr val="632523"/>
          </a:solidFill>
          <a:latin typeface="Arial" charset="0"/>
          <a:cs typeface="Arial" charset="0"/>
        </a:defRPr>
      </a:lvl4pPr>
      <a:lvl5pPr algn="ctr" rtl="0" eaLnBrk="0" fontAlgn="base" hangingPunct="0">
        <a:spcBef>
          <a:spcPct val="0"/>
        </a:spcBef>
        <a:spcAft>
          <a:spcPct val="0"/>
        </a:spcAft>
        <a:defRPr sz="5000">
          <a:solidFill>
            <a:srgbClr val="632523"/>
          </a:solidFill>
          <a:latin typeface="Arial" charset="0"/>
          <a:cs typeface="Arial" charset="0"/>
        </a:defRPr>
      </a:lvl5pPr>
      <a:lvl6pPr marL="521528" algn="ctr" rtl="0" fontAlgn="base">
        <a:spcBef>
          <a:spcPct val="0"/>
        </a:spcBef>
        <a:spcAft>
          <a:spcPct val="0"/>
        </a:spcAft>
        <a:defRPr sz="5000">
          <a:solidFill>
            <a:srgbClr val="632523"/>
          </a:solidFill>
          <a:latin typeface="Arial" charset="0"/>
          <a:cs typeface="Arial" charset="0"/>
        </a:defRPr>
      </a:lvl6pPr>
      <a:lvl7pPr marL="1043056" algn="ctr" rtl="0" fontAlgn="base">
        <a:spcBef>
          <a:spcPct val="0"/>
        </a:spcBef>
        <a:spcAft>
          <a:spcPct val="0"/>
        </a:spcAft>
        <a:defRPr sz="5000">
          <a:solidFill>
            <a:srgbClr val="632523"/>
          </a:solidFill>
          <a:latin typeface="Arial" charset="0"/>
          <a:cs typeface="Arial" charset="0"/>
        </a:defRPr>
      </a:lvl7pPr>
      <a:lvl8pPr marL="1564584" algn="ctr" rtl="0" fontAlgn="base">
        <a:spcBef>
          <a:spcPct val="0"/>
        </a:spcBef>
        <a:spcAft>
          <a:spcPct val="0"/>
        </a:spcAft>
        <a:defRPr sz="5000">
          <a:solidFill>
            <a:srgbClr val="632523"/>
          </a:solidFill>
          <a:latin typeface="Arial" charset="0"/>
          <a:cs typeface="Arial" charset="0"/>
        </a:defRPr>
      </a:lvl8pPr>
      <a:lvl9pPr marL="2086112" algn="ctr" rtl="0" fontAlgn="base">
        <a:spcBef>
          <a:spcPct val="0"/>
        </a:spcBef>
        <a:spcAft>
          <a:spcPct val="0"/>
        </a:spcAft>
        <a:defRPr sz="5000">
          <a:solidFill>
            <a:srgbClr val="632523"/>
          </a:solidFill>
          <a:latin typeface="Arial" charset="0"/>
          <a:cs typeface="Arial" charset="0"/>
        </a:defRPr>
      </a:lvl9pPr>
    </p:titleStyle>
    <p:bodyStyle>
      <a:lvl1pPr marL="391146" indent="-391146" algn="l" rtl="0" eaLnBrk="0" fontAlgn="base" hangingPunct="0">
        <a:spcBef>
          <a:spcPct val="20000"/>
        </a:spcBef>
        <a:spcAft>
          <a:spcPct val="0"/>
        </a:spcAft>
        <a:buFont typeface="Arial" charset="0"/>
        <a:buChar char="•"/>
        <a:defRPr sz="3700" kern="1200">
          <a:solidFill>
            <a:srgbClr val="10253F"/>
          </a:solidFill>
          <a:latin typeface="Arial" pitchFamily="34" charset="0"/>
          <a:ea typeface="+mn-ea"/>
          <a:cs typeface="Arial" pitchFamily="34" charset="0"/>
        </a:defRPr>
      </a:lvl1pPr>
      <a:lvl2pPr marL="847483" indent="-325955"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2pPr>
      <a:lvl3pPr marL="1303820" indent="-260764" algn="l" rtl="0" eaLnBrk="0" fontAlgn="base" hangingPunct="0">
        <a:spcBef>
          <a:spcPct val="20000"/>
        </a:spcBef>
        <a:spcAft>
          <a:spcPct val="0"/>
        </a:spcAft>
        <a:buFont typeface="Arial" charset="0"/>
        <a:buChar char="•"/>
        <a:defRPr sz="2700" kern="1200">
          <a:solidFill>
            <a:srgbClr val="10253F"/>
          </a:solidFill>
          <a:latin typeface="Arial" pitchFamily="34" charset="0"/>
          <a:ea typeface="+mn-ea"/>
          <a:cs typeface="Arial" pitchFamily="34" charset="0"/>
        </a:defRPr>
      </a:lvl3pPr>
      <a:lvl4pPr marL="1825348" indent="-260764"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4pPr>
      <a:lvl5pPr marL="2346876" indent="-260764"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5pPr>
      <a:lvl6pPr marL="2868404"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303213"/>
            <a:ext cx="9623425" cy="12604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34988" y="1763713"/>
            <a:ext cx="9623425" cy="4991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34988" y="7008813"/>
            <a:ext cx="2495550" cy="401637"/>
          </a:xfrm>
          <a:prstGeom prst="rect">
            <a:avLst/>
          </a:prstGeom>
        </p:spPr>
        <p:txBody>
          <a:bodyPr vert="horz" lIns="91440" tIns="45720" rIns="91440" bIns="45720" rtlCol="0" anchor="ctr"/>
          <a:lstStyle>
            <a:lvl1pPr algn="l">
              <a:defRPr sz="1200">
                <a:solidFill>
                  <a:schemeClr val="tx1">
                    <a:tint val="75000"/>
                  </a:schemeClr>
                </a:solidFill>
              </a:defRPr>
            </a:lvl1pPr>
          </a:lstStyle>
          <a:p>
            <a:fld id="{D9124BB3-893E-4E7F-90B7-69C6A7DEAD9E}" type="datetimeFigureOut">
              <a:rPr lang="en-GB" smtClean="0"/>
              <a:t>17/05/2018</a:t>
            </a:fld>
            <a:endParaRPr lang="en-GB"/>
          </a:p>
        </p:txBody>
      </p:sp>
      <p:sp>
        <p:nvSpPr>
          <p:cNvPr id="5" name="Footer Placeholder 4"/>
          <p:cNvSpPr>
            <a:spLocks noGrp="1"/>
          </p:cNvSpPr>
          <p:nvPr>
            <p:ph type="ftr" sz="quarter" idx="3"/>
          </p:nvPr>
        </p:nvSpPr>
        <p:spPr>
          <a:xfrm>
            <a:off x="3652838" y="7008813"/>
            <a:ext cx="3387725" cy="401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662863" y="7008813"/>
            <a:ext cx="2495550" cy="401637"/>
          </a:xfrm>
          <a:prstGeom prst="rect">
            <a:avLst/>
          </a:prstGeom>
        </p:spPr>
        <p:txBody>
          <a:bodyPr vert="horz" lIns="91440" tIns="45720" rIns="91440" bIns="45720" rtlCol="0" anchor="ctr"/>
          <a:lstStyle>
            <a:lvl1pPr algn="r">
              <a:defRPr sz="1200">
                <a:solidFill>
                  <a:schemeClr val="tx1">
                    <a:tint val="75000"/>
                  </a:schemeClr>
                </a:solidFill>
              </a:defRPr>
            </a:lvl1pPr>
          </a:lstStyle>
          <a:p>
            <a:fld id="{C1D201D5-5623-4575-BAC1-1B1F9AA1D638}" type="slidenum">
              <a:rPr lang="en-GB" smtClean="0"/>
              <a:t>‹#›</a:t>
            </a:fld>
            <a:endParaRPr lang="en-GB"/>
          </a:p>
        </p:txBody>
      </p:sp>
    </p:spTree>
    <p:extLst>
      <p:ext uri="{BB962C8B-B14F-4D97-AF65-F5344CB8AC3E}">
        <p14:creationId xmlns:p14="http://schemas.microsoft.com/office/powerpoint/2010/main" val="53501966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7.png"/><Relationship Id="rId7" Type="http://schemas.openxmlformats.org/officeDocument/2006/relationships/diagramQuickStyle" Target="../diagrams/quickStyle2.xml"/><Relationship Id="rId12"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Layout" Target="../diagrams/layout2.xml"/><Relationship Id="rId11" Type="http://schemas.openxmlformats.org/officeDocument/2006/relationships/image" Target="../media/image10.png"/><Relationship Id="rId5" Type="http://schemas.openxmlformats.org/officeDocument/2006/relationships/diagramData" Target="../diagrams/data2.xml"/><Relationship Id="rId10" Type="http://schemas.openxmlformats.org/officeDocument/2006/relationships/image" Target="../media/image9.png"/><Relationship Id="rId4" Type="http://schemas.openxmlformats.org/officeDocument/2006/relationships/image" Target="../media/image8.jpeg"/><Relationship Id="rId9" Type="http://schemas.microsoft.com/office/2007/relationships/diagramDrawing" Target="../diagrams/drawing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image" Target="../media/image14.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0.xml"/><Relationship Id="rId1" Type="http://schemas.openxmlformats.org/officeDocument/2006/relationships/slideLayout" Target="../slideLayouts/slideLayout15.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101604" y="6153931"/>
            <a:ext cx="10212612" cy="69543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None/>
            </a:pPr>
            <a:r>
              <a:rPr lang="en-US" altLang="en-US" b="1" dirty="0">
                <a:solidFill>
                  <a:srgbClr val="002060"/>
                </a:solidFill>
                <a:latin typeface="Arial" charset="0"/>
                <a:cs typeface="Arial" charset="0"/>
              </a:rPr>
              <a:t>B2.3  </a:t>
            </a:r>
            <a:r>
              <a:rPr lang="en-US" altLang="en-US" sz="3600" b="1" dirty="0">
                <a:solidFill>
                  <a:srgbClr val="002060"/>
                </a:solidFill>
                <a:latin typeface="Arial" charset="0"/>
                <a:cs typeface="Arial" charset="0"/>
              </a:rPr>
              <a:t>Active Case Finding</a:t>
            </a:r>
          </a:p>
        </p:txBody>
      </p:sp>
      <p:sp>
        <p:nvSpPr>
          <p:cNvPr id="11" name="Title 1"/>
          <p:cNvSpPr txBox="1">
            <a:spLocks/>
          </p:cNvSpPr>
          <p:nvPr/>
        </p:nvSpPr>
        <p:spPr>
          <a:xfrm>
            <a:off x="4746171" y="84138"/>
            <a:ext cx="5655129" cy="1752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pPr>
            <a:endParaRPr lang="en-US" altLang="en-US" sz="2800" b="1" dirty="0">
              <a:solidFill>
                <a:srgbClr val="FF0000"/>
              </a:solidFill>
              <a:latin typeface="Arial" charset="0"/>
              <a:cs typeface="Arial" charset="0"/>
            </a:endParaRPr>
          </a:p>
          <a:p>
            <a:pPr algn="r" fontAlgn="auto">
              <a:spcAft>
                <a:spcPts val="0"/>
              </a:spcAft>
            </a:pPr>
            <a:r>
              <a:rPr lang="en-US" altLang="en-US" sz="3600" b="1" dirty="0">
                <a:solidFill>
                  <a:srgbClr val="002060"/>
                </a:solidFill>
                <a:latin typeface="Arial" charset="0"/>
                <a:cs typeface="Arial" charset="0"/>
              </a:rPr>
              <a:t>Rapid Response Teams </a:t>
            </a:r>
            <a:r>
              <a:rPr lang="en-US" altLang="en-US" sz="3600" b="1" dirty="0">
                <a:solidFill>
                  <a:srgbClr val="0070C0"/>
                </a:solidFill>
                <a:latin typeface="Arial" charset="0"/>
                <a:cs typeface="Arial" charset="0"/>
              </a:rPr>
              <a:t>Training</a:t>
            </a:r>
          </a:p>
          <a:p>
            <a:pPr algn="r" fontAlgn="auto">
              <a:spcAft>
                <a:spcPts val="0"/>
              </a:spcAft>
            </a:pPr>
            <a:endParaRPr lang="en-US" altLang="en-US" sz="3600" dirty="0">
              <a:solidFill>
                <a:srgbClr val="0070C0"/>
              </a:solidFill>
              <a:latin typeface="Arial" charset="0"/>
              <a:cs typeface="Arial" charset="0"/>
            </a:endParaRPr>
          </a:p>
          <a:p>
            <a:pPr algn="r" fontAlgn="auto">
              <a:spcAft>
                <a:spcPts val="0"/>
              </a:spcAft>
            </a:pPr>
            <a:endParaRPr lang="en-US" altLang="en-US" sz="3600" b="1" dirty="0">
              <a:solidFill>
                <a:srgbClr val="0070C0"/>
              </a:solidFill>
              <a:latin typeface="Arial" charset="0"/>
              <a:cs typeface="Arial" charset="0"/>
            </a:endParaRPr>
          </a:p>
        </p:txBody>
      </p:sp>
      <p:sp>
        <p:nvSpPr>
          <p:cNvPr id="2" name="TextBox 1">
            <a:extLst>
              <a:ext uri="{FF2B5EF4-FFF2-40B4-BE49-F238E27FC236}">
                <a16:creationId xmlns:a16="http://schemas.microsoft.com/office/drawing/2014/main" id="{4C2F6F6D-F9FB-4676-A5A0-C0BA6A18840B}"/>
              </a:ext>
            </a:extLst>
          </p:cNvPr>
          <p:cNvSpPr txBox="1"/>
          <p:nvPr/>
        </p:nvSpPr>
        <p:spPr>
          <a:xfrm>
            <a:off x="101604" y="7141026"/>
            <a:ext cx="1854995" cy="307777"/>
          </a:xfrm>
          <a:prstGeom prst="rect">
            <a:avLst/>
          </a:prstGeom>
          <a:noFill/>
        </p:spPr>
        <p:txBody>
          <a:bodyPr wrap="none" rtlCol="0">
            <a:spAutoFit/>
          </a:bodyPr>
          <a:lstStyle/>
          <a:p>
            <a:r>
              <a:rPr lang="fr-FR" sz="1400" b="0" dirty="0" err="1"/>
              <a:t>Updated</a:t>
            </a:r>
            <a:r>
              <a:rPr lang="fr-FR" sz="1400" b="0" dirty="0"/>
              <a:t>: 16/05/2018</a:t>
            </a:r>
            <a:endParaRPr lang="en-US" sz="1400" b="0" dirty="0"/>
          </a:p>
        </p:txBody>
      </p:sp>
    </p:spTree>
    <p:extLst>
      <p:ext uri="{BB962C8B-B14F-4D97-AF65-F5344CB8AC3E}">
        <p14:creationId xmlns:p14="http://schemas.microsoft.com/office/powerpoint/2010/main" val="4205754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GB" sz="3600" b="1" dirty="0">
                <a:solidFill>
                  <a:srgbClr val="002060"/>
                </a:solidFill>
              </a:rPr>
              <a:t>Ebola : Principles of control</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1444860"/>
              </p:ext>
            </p:extLst>
          </p:nvPr>
        </p:nvGraphicFramePr>
        <p:xfrm>
          <a:off x="534670" y="1492423"/>
          <a:ext cx="9698828" cy="4991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lowchart: Alternate Process 5"/>
          <p:cNvSpPr/>
          <p:nvPr/>
        </p:nvSpPr>
        <p:spPr bwMode="auto">
          <a:xfrm>
            <a:off x="8376990" y="1563012"/>
            <a:ext cx="1587187" cy="4828061"/>
          </a:xfrm>
          <a:prstGeom prst="flowChartAlternateProcess">
            <a:avLst/>
          </a:prstGeom>
          <a:solidFill>
            <a:schemeClr val="accent1"/>
          </a:solidFill>
          <a:ln w="28575" cap="flat" cmpd="sng" algn="ctr">
            <a:solidFill>
              <a:schemeClr val="bg1"/>
            </a:solidFill>
            <a:prstDash val="solid"/>
            <a:round/>
            <a:headEnd type="none" w="med" len="med"/>
            <a:tailEnd type="triangle" w="med" len="med"/>
          </a:ln>
          <a:effectLst/>
          <a:extLst/>
        </p:spPr>
        <p:txBody>
          <a:bodyPr vert="vert270" wrap="none" lIns="104306" tIns="52153" rIns="104306" bIns="52153" anchor="ctr"/>
          <a:lstStyle/>
          <a:p>
            <a:pPr algn="ctr" eaLnBrk="0" hangingPunct="0">
              <a:defRPr/>
            </a:pPr>
            <a:r>
              <a:rPr lang="en-GB" sz="2800" dirty="0">
                <a:solidFill>
                  <a:schemeClr val="bg1"/>
                </a:solidFill>
                <a:latin typeface="+mn-lt"/>
              </a:rPr>
              <a:t>Community Engagement</a:t>
            </a:r>
          </a:p>
        </p:txBody>
      </p:sp>
    </p:spTree>
    <p:extLst>
      <p:ext uri="{BB962C8B-B14F-4D97-AF65-F5344CB8AC3E}">
        <p14:creationId xmlns:p14="http://schemas.microsoft.com/office/powerpoint/2010/main" val="1700920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5"/>
          <p:cNvPicPr>
            <a:picLocks noChangeAspect="1"/>
          </p:cNvPicPr>
          <p:nvPr/>
        </p:nvPicPr>
        <p:blipFill>
          <a:blip r:embed="rId3" cstate="print"/>
          <a:srcRect/>
          <a:stretch>
            <a:fillRect/>
          </a:stretch>
        </p:blipFill>
        <p:spPr bwMode="auto">
          <a:xfrm>
            <a:off x="156426" y="5307770"/>
            <a:ext cx="1744718" cy="1145134"/>
          </a:xfrm>
          <a:prstGeom prst="rect">
            <a:avLst/>
          </a:prstGeom>
          <a:noFill/>
          <a:ln w="9525">
            <a:noFill/>
            <a:miter lim="800000"/>
            <a:headEnd/>
            <a:tailEnd/>
          </a:ln>
        </p:spPr>
      </p:pic>
      <p:pic>
        <p:nvPicPr>
          <p:cNvPr id="20482" name="Picture 3" descr="\\WIMS\HQ\GVA11\Home\sengam\Desktop\inspection.jpg"/>
          <p:cNvPicPr>
            <a:picLocks noChangeAspect="1" noChangeArrowheads="1"/>
          </p:cNvPicPr>
          <p:nvPr/>
        </p:nvPicPr>
        <p:blipFill rotWithShape="1">
          <a:blip r:embed="rId4" cstate="print"/>
          <a:srcRect r="8674"/>
          <a:stretch/>
        </p:blipFill>
        <p:spPr bwMode="auto">
          <a:xfrm>
            <a:off x="8422755" y="1252777"/>
            <a:ext cx="2114220" cy="2182614"/>
          </a:xfrm>
          <a:prstGeom prst="rect">
            <a:avLst/>
          </a:prstGeom>
          <a:noFill/>
          <a:ln w="9525">
            <a:noFill/>
            <a:miter lim="800000"/>
            <a:headEnd/>
            <a:tailEnd/>
          </a:ln>
        </p:spPr>
      </p:pic>
      <p:sp>
        <p:nvSpPr>
          <p:cNvPr id="3" name="Title 2"/>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GB" sz="3600" b="1" dirty="0">
                <a:solidFill>
                  <a:srgbClr val="002060"/>
                </a:solidFill>
              </a:rPr>
              <a:t>Key components of Ebola outbreak surveillance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63714744"/>
              </p:ext>
            </p:extLst>
          </p:nvPr>
        </p:nvGraphicFramePr>
        <p:xfrm>
          <a:off x="534988" y="1647601"/>
          <a:ext cx="9623425" cy="49911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0485" name="Picture 2" descr="\\WIMS\HQ\GVA11\Home\sengam\Desktop\alert.png"/>
          <p:cNvPicPr>
            <a:picLocks noChangeAspect="1" noChangeArrowheads="1"/>
          </p:cNvPicPr>
          <p:nvPr/>
        </p:nvPicPr>
        <p:blipFill>
          <a:blip r:embed="rId10" cstate="print"/>
          <a:srcRect/>
          <a:stretch>
            <a:fillRect/>
          </a:stretch>
        </p:blipFill>
        <p:spPr bwMode="auto">
          <a:xfrm>
            <a:off x="6861599" y="1116148"/>
            <a:ext cx="1126892" cy="915402"/>
          </a:xfrm>
          <a:prstGeom prst="rect">
            <a:avLst/>
          </a:prstGeom>
          <a:noFill/>
          <a:ln w="9525">
            <a:noFill/>
            <a:miter lim="800000"/>
            <a:headEnd/>
            <a:tailEnd/>
          </a:ln>
        </p:spPr>
      </p:pic>
      <p:pic>
        <p:nvPicPr>
          <p:cNvPr id="20487" name="Picture 6"/>
          <p:cNvPicPr>
            <a:picLocks noChangeAspect="1"/>
          </p:cNvPicPr>
          <p:nvPr/>
        </p:nvPicPr>
        <p:blipFill>
          <a:blip r:embed="rId11" cstate="print"/>
          <a:srcRect/>
          <a:stretch>
            <a:fillRect/>
          </a:stretch>
        </p:blipFill>
        <p:spPr bwMode="auto">
          <a:xfrm>
            <a:off x="7873388" y="5161073"/>
            <a:ext cx="837278" cy="1067678"/>
          </a:xfrm>
          <a:prstGeom prst="rect">
            <a:avLst/>
          </a:prstGeom>
          <a:noFill/>
          <a:ln w="9525">
            <a:noFill/>
            <a:miter lim="800000"/>
            <a:headEnd/>
            <a:tailEnd/>
          </a:ln>
        </p:spPr>
      </p:pic>
      <p:pic>
        <p:nvPicPr>
          <p:cNvPr id="20488" name="Picture 7"/>
          <p:cNvPicPr>
            <a:picLocks noChangeAspect="1"/>
          </p:cNvPicPr>
          <p:nvPr/>
        </p:nvPicPr>
        <p:blipFill>
          <a:blip r:embed="rId12" cstate="print"/>
          <a:srcRect/>
          <a:stretch>
            <a:fillRect/>
          </a:stretch>
        </p:blipFill>
        <p:spPr bwMode="auto">
          <a:xfrm>
            <a:off x="5515642" y="3872858"/>
            <a:ext cx="1910331" cy="1111436"/>
          </a:xfrm>
          <a:prstGeom prst="rect">
            <a:avLst/>
          </a:prstGeom>
          <a:noFill/>
          <a:ln w="9525">
            <a:noFill/>
            <a:miter lim="800000"/>
            <a:headEnd/>
            <a:tailEnd/>
          </a:ln>
        </p:spPr>
      </p:pic>
    </p:spTree>
    <p:extLst>
      <p:ext uri="{BB962C8B-B14F-4D97-AF65-F5344CB8AC3E}">
        <p14:creationId xmlns:p14="http://schemas.microsoft.com/office/powerpoint/2010/main" val="1901225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Ebola: WHO is a contact? (1)</a:t>
            </a:r>
          </a:p>
        </p:txBody>
      </p:sp>
      <p:sp>
        <p:nvSpPr>
          <p:cNvPr id="3" name="Content Placeholder 2"/>
          <p:cNvSpPr>
            <a:spLocks noGrp="1"/>
          </p:cNvSpPr>
          <p:nvPr>
            <p:ph idx="1"/>
          </p:nvPr>
        </p:nvSpPr>
        <p:spPr/>
        <p:txBody>
          <a:bodyPr>
            <a:normAutofit lnSpcReduction="10000"/>
          </a:bodyPr>
          <a:lstStyle/>
          <a:p>
            <a:pPr marL="0" indent="0">
              <a:buNone/>
            </a:pPr>
            <a:r>
              <a:rPr lang="en-US" sz="3200" dirty="0">
                <a:solidFill>
                  <a:schemeClr val="accent6">
                    <a:lumMod val="75000"/>
                  </a:schemeClr>
                </a:solidFill>
                <a:cs typeface="Arabic Typesetting" panose="03020402040406030203" pitchFamily="66" charset="-78"/>
              </a:rPr>
              <a:t>Any person</a:t>
            </a:r>
            <a:r>
              <a:rPr lang="en-US" sz="3200" dirty="0">
                <a:cs typeface="Arabic Typesetting" panose="03020402040406030203" pitchFamily="66" charset="-78"/>
              </a:rPr>
              <a:t> who has been exposed to a suspected, probable, or confirmed case of EVD in at least one of the following ways: </a:t>
            </a:r>
          </a:p>
          <a:p>
            <a:pPr lvl="1">
              <a:spcBef>
                <a:spcPts val="1800"/>
              </a:spcBef>
              <a:buFont typeface="Arial" panose="020B0604020202020204" pitchFamily="34" charset="0"/>
              <a:buChar char="•"/>
            </a:pPr>
            <a:r>
              <a:rPr lang="en-US" dirty="0">
                <a:cs typeface="Arabic Typesetting" panose="03020402040406030203" pitchFamily="66" charset="-78"/>
              </a:rPr>
              <a:t>Has slept in the same household as a case </a:t>
            </a:r>
          </a:p>
          <a:p>
            <a:pPr lvl="1">
              <a:spcBef>
                <a:spcPts val="1200"/>
              </a:spcBef>
              <a:buFont typeface="Arial" panose="020B0604020202020204" pitchFamily="34" charset="0"/>
              <a:buChar char="•"/>
            </a:pPr>
            <a:r>
              <a:rPr lang="en-US" dirty="0">
                <a:cs typeface="Arabic Typesetting" panose="03020402040406030203" pitchFamily="66" charset="-78"/>
              </a:rPr>
              <a:t>Has had direct physical contact with the case during the illness </a:t>
            </a:r>
          </a:p>
          <a:p>
            <a:pPr lvl="1">
              <a:spcBef>
                <a:spcPts val="1200"/>
              </a:spcBef>
              <a:buFont typeface="Arial" panose="020B0604020202020204" pitchFamily="34" charset="0"/>
              <a:buChar char="•"/>
            </a:pPr>
            <a:r>
              <a:rPr lang="en-US" dirty="0"/>
              <a:t>Has had direct physical contact with a deceased case, including at a funeral or during burial preparation rituals </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Ebola: WHO is a contact? (2) </a:t>
            </a:r>
          </a:p>
        </p:txBody>
      </p:sp>
      <p:sp>
        <p:nvSpPr>
          <p:cNvPr id="3" name="Content Placeholder 2"/>
          <p:cNvSpPr>
            <a:spLocks noGrp="1"/>
          </p:cNvSpPr>
          <p:nvPr>
            <p:ph idx="1"/>
          </p:nvPr>
        </p:nvSpPr>
        <p:spPr>
          <a:xfrm>
            <a:off x="534670" y="1448995"/>
            <a:ext cx="9624060" cy="4990084"/>
          </a:xfrm>
        </p:spPr>
        <p:txBody>
          <a:bodyPr>
            <a:noAutofit/>
          </a:bodyPr>
          <a:lstStyle/>
          <a:p>
            <a:pPr marL="0" indent="0">
              <a:buNone/>
            </a:pPr>
            <a:r>
              <a:rPr lang="en-US" sz="3200" dirty="0">
                <a:solidFill>
                  <a:schemeClr val="accent6">
                    <a:lumMod val="75000"/>
                  </a:schemeClr>
                </a:solidFill>
                <a:cs typeface="Arabic Typesetting" panose="03020402040406030203" pitchFamily="66" charset="-78"/>
              </a:rPr>
              <a:t>Any person</a:t>
            </a:r>
            <a:endParaRPr lang="en-US" sz="3200" dirty="0">
              <a:cs typeface="Arabic Typesetting" panose="03020402040406030203" pitchFamily="66" charset="-78"/>
            </a:endParaRPr>
          </a:p>
          <a:p>
            <a:pPr>
              <a:buFont typeface="Arial" panose="020B0604020202020204" pitchFamily="34" charset="0"/>
              <a:buChar char="-"/>
            </a:pPr>
            <a:r>
              <a:rPr lang="en-US" sz="3200" dirty="0">
                <a:cs typeface="Arabic Typesetting" panose="03020402040406030203" pitchFamily="66" charset="-78"/>
              </a:rPr>
              <a:t>Who has touched the blood or body fluids (including urine, feces, vomit, tears, or sweat) of a case during their illness </a:t>
            </a:r>
          </a:p>
          <a:p>
            <a:pPr>
              <a:buFont typeface="Arial" panose="020B0604020202020204" pitchFamily="34" charset="0"/>
              <a:buChar char="-"/>
            </a:pPr>
            <a:r>
              <a:rPr lang="en-US" sz="3200" dirty="0">
                <a:cs typeface="Arabic Typesetting" panose="03020402040406030203" pitchFamily="66" charset="-78"/>
              </a:rPr>
              <a:t>Has touched the clothes or linens of a case </a:t>
            </a:r>
          </a:p>
          <a:p>
            <a:pPr marL="0" indent="0">
              <a:buNone/>
            </a:pPr>
            <a:r>
              <a:rPr lang="en-US" sz="3200" dirty="0">
                <a:solidFill>
                  <a:schemeClr val="accent6">
                    <a:lumMod val="75000"/>
                  </a:schemeClr>
                </a:solidFill>
                <a:cs typeface="Arabic Typesetting" panose="03020402040406030203" pitchFamily="66" charset="-78"/>
              </a:rPr>
              <a:t>A baby </a:t>
            </a:r>
            <a:r>
              <a:rPr lang="en-US" sz="3200" dirty="0">
                <a:cs typeface="Arabic Typesetting" panose="03020402040406030203" pitchFamily="66" charset="-78"/>
              </a:rPr>
              <a:t>who has been breastfed by the case</a:t>
            </a:r>
          </a:p>
          <a:p>
            <a:pPr marL="0" indent="0">
              <a:buNone/>
            </a:pPr>
            <a:endParaRPr lang="en-US" sz="1000" dirty="0">
              <a:cs typeface="Arabic Typesetting" panose="03020402040406030203" pitchFamily="66" charset="-78"/>
            </a:endParaRPr>
          </a:p>
          <a:p>
            <a:pPr marL="0" indent="0">
              <a:buNone/>
            </a:pPr>
            <a:r>
              <a:rPr lang="en-US" sz="2400" i="1" dirty="0">
                <a:cs typeface="Arabic Typesetting" panose="03020402040406030203" pitchFamily="66" charset="-78"/>
              </a:rPr>
              <a:t>Remark</a:t>
            </a:r>
            <a:r>
              <a:rPr lang="en-US" sz="2400" dirty="0">
                <a:cs typeface="Arabic Typesetting" panose="03020402040406030203" pitchFamily="66" charset="-78"/>
              </a:rPr>
              <a:t> : </a:t>
            </a:r>
            <a:r>
              <a:rPr lang="en-US" sz="2400" i="1" dirty="0">
                <a:cs typeface="Arabic Typesetting" panose="03020402040406030203" pitchFamily="66" charset="-78"/>
              </a:rPr>
              <a:t>includes health workers (cleaning, waste management, laboratory technicians, healthcare workers, etc.)</a:t>
            </a:r>
          </a:p>
        </p:txBody>
      </p:sp>
    </p:spTree>
    <p:extLst>
      <p:ext uri="{BB962C8B-B14F-4D97-AF65-F5344CB8AC3E}">
        <p14:creationId xmlns:p14="http://schemas.microsoft.com/office/powerpoint/2010/main" val="4051443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solidFill>
                  <a:srgbClr val="002060"/>
                </a:solidFill>
              </a:rPr>
              <a:t>Contact</a:t>
            </a:r>
            <a:r>
              <a:rPr lang="en-US" sz="4000" b="1" dirty="0">
                <a:solidFill>
                  <a:srgbClr val="002060"/>
                </a:solidFill>
                <a:latin typeface="Arial" charset="0"/>
                <a:ea typeface="Arial" charset="0"/>
                <a:cs typeface="Arial" charset="0"/>
              </a:rPr>
              <a:t> tracing for Ebola (1) </a:t>
            </a:r>
          </a:p>
        </p:txBody>
      </p:sp>
      <p:sp>
        <p:nvSpPr>
          <p:cNvPr id="3" name="Content Placeholder 2"/>
          <p:cNvSpPr>
            <a:spLocks noGrp="1"/>
          </p:cNvSpPr>
          <p:nvPr>
            <p:ph idx="1"/>
          </p:nvPr>
        </p:nvSpPr>
        <p:spPr/>
        <p:txBody>
          <a:bodyPr>
            <a:normAutofit/>
          </a:bodyPr>
          <a:lstStyle/>
          <a:p>
            <a:pPr>
              <a:lnSpc>
                <a:spcPct val="120000"/>
              </a:lnSpc>
              <a:spcBef>
                <a:spcPts val="2400"/>
              </a:spcBef>
            </a:pPr>
            <a:r>
              <a:rPr lang="en-US" sz="2900" dirty="0">
                <a:cs typeface="Arabic Typesetting" panose="03020402040406030203" pitchFamily="66" charset="-78"/>
              </a:rPr>
              <a:t>Contact tracing should reach for at least 80% of contacts in order to abort the outbreak.</a:t>
            </a:r>
          </a:p>
          <a:p>
            <a:pPr>
              <a:lnSpc>
                <a:spcPct val="120000"/>
              </a:lnSpc>
              <a:spcBef>
                <a:spcPts val="2400"/>
              </a:spcBef>
            </a:pPr>
            <a:r>
              <a:rPr lang="en-US" sz="3400" b="1" dirty="0">
                <a:solidFill>
                  <a:schemeClr val="accent6">
                    <a:lumMod val="75000"/>
                  </a:schemeClr>
                </a:solidFill>
                <a:cs typeface="Arabic Typesetting" panose="03020402040406030203" pitchFamily="66" charset="-78"/>
              </a:rPr>
              <a:t>Every contact should be visited every day during the 21-day period after exposure.</a:t>
            </a:r>
          </a:p>
          <a:p>
            <a:pPr>
              <a:lnSpc>
                <a:spcPct val="120000"/>
              </a:lnSpc>
              <a:spcBef>
                <a:spcPts val="2400"/>
              </a:spcBef>
            </a:pPr>
            <a:r>
              <a:rPr lang="en-US" sz="3200" dirty="0">
                <a:cs typeface="Arabic Typesetting" panose="03020402040406030203" pitchFamily="66" charset="-78"/>
              </a:rPr>
              <a:t>If physical communication is impossible, telephone can be used.</a:t>
            </a:r>
          </a:p>
          <a:p>
            <a:endParaRPr lang="en-US" dirty="0"/>
          </a:p>
          <a:p>
            <a:endParaRPr lang="ar-SA" sz="2900" dirty="0">
              <a:cs typeface="Arabic Typesetting" panose="03020402040406030203" pitchFamily="66" charset="-78"/>
            </a:endParaRPr>
          </a:p>
        </p:txBody>
      </p:sp>
    </p:spTree>
    <p:extLst>
      <p:ext uri="{BB962C8B-B14F-4D97-AF65-F5344CB8AC3E}">
        <p14:creationId xmlns:p14="http://schemas.microsoft.com/office/powerpoint/2010/main" val="1058525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2060"/>
                </a:solidFill>
              </a:rPr>
              <a:t>Contact</a:t>
            </a:r>
            <a:r>
              <a:rPr lang="en-US" sz="4000" b="1" dirty="0">
                <a:solidFill>
                  <a:srgbClr val="002060"/>
                </a:solidFill>
                <a:cs typeface="Arabic Typesetting" panose="03020402040406030203" pitchFamily="66" charset="-78"/>
              </a:rPr>
              <a:t> tracing for Ebola (2)</a:t>
            </a:r>
            <a:endParaRPr lang="en-US" sz="4000" b="1" dirty="0">
              <a:solidFill>
                <a:srgbClr val="002060"/>
              </a:solidFill>
            </a:endParaRPr>
          </a:p>
        </p:txBody>
      </p:sp>
      <p:sp>
        <p:nvSpPr>
          <p:cNvPr id="3" name="Content Placeholder 2"/>
          <p:cNvSpPr>
            <a:spLocks noGrp="1"/>
          </p:cNvSpPr>
          <p:nvPr>
            <p:ph idx="1"/>
          </p:nvPr>
        </p:nvSpPr>
        <p:spPr/>
        <p:txBody>
          <a:bodyPr>
            <a:noAutofit/>
          </a:bodyPr>
          <a:lstStyle/>
          <a:p>
            <a:pPr algn="l"/>
            <a:r>
              <a:rPr lang="en-US" sz="2800" dirty="0">
                <a:cs typeface="Arabic Typesetting" panose="03020402040406030203" pitchFamily="66" charset="-78"/>
              </a:rPr>
              <a:t>No need to take body temperature of the contact.</a:t>
            </a:r>
          </a:p>
          <a:p>
            <a:pPr algn="l"/>
            <a:endParaRPr lang="en-US" sz="2800" dirty="0">
              <a:cs typeface="Arabic Typesetting" panose="03020402040406030203" pitchFamily="66" charset="-78"/>
            </a:endParaRPr>
          </a:p>
          <a:p>
            <a:pPr algn="l"/>
            <a:r>
              <a:rPr lang="en-US" sz="2800" dirty="0">
                <a:cs typeface="Arabic Typesetting" panose="03020402040406030203" pitchFamily="66" charset="-78"/>
              </a:rPr>
              <a:t>Public Health Worker should keep at least 2 meters between him/her and the contact but there is </a:t>
            </a:r>
            <a:r>
              <a:rPr lang="en-US" sz="2800" u="sng" dirty="0">
                <a:cs typeface="Arabic Typesetting" panose="03020402040406030203" pitchFamily="66" charset="-78"/>
              </a:rPr>
              <a:t>no need for PPE</a:t>
            </a:r>
            <a:r>
              <a:rPr lang="en-US" sz="2800" dirty="0">
                <a:cs typeface="Arabic Typesetting" panose="03020402040406030203" pitchFamily="66" charset="-78"/>
              </a:rPr>
              <a:t>.</a:t>
            </a:r>
          </a:p>
          <a:p>
            <a:pPr algn="l"/>
            <a:endParaRPr lang="en-US" sz="2800" dirty="0">
              <a:cs typeface="Arabic Typesetting" panose="03020402040406030203" pitchFamily="66" charset="-78"/>
            </a:endParaRPr>
          </a:p>
          <a:p>
            <a:r>
              <a:rPr lang="en-US" sz="2800" b="1" dirty="0">
                <a:solidFill>
                  <a:schemeClr val="accent6">
                    <a:lumMod val="75000"/>
                  </a:schemeClr>
                </a:solidFill>
                <a:cs typeface="Arabic Typesetting" panose="03020402040406030203" pitchFamily="66" charset="-78"/>
              </a:rPr>
              <a:t>In case the contact has symptoms and does not cooperate, and in case of danger, the contact tracing team must call the supervisor who will send an investigation team.</a:t>
            </a:r>
          </a:p>
          <a:p>
            <a:pPr algn="r" rtl="1">
              <a:buNone/>
            </a:pPr>
            <a:endParaRPr lang="fr-FR" sz="2800" dirty="0">
              <a:latin typeface="Arabic Typesetting" panose="03020402040406030203" pitchFamily="66" charset="-78"/>
              <a:cs typeface="Arabic Typesetting" panose="03020402040406030203" pitchFamily="66" charset="-78"/>
            </a:endParaRPr>
          </a:p>
          <a:p>
            <a:pPr marL="0" indent="0" algn="l">
              <a:buNone/>
            </a:pPr>
            <a:endParaRPr lang="ar-SA" sz="2800" dirty="0">
              <a:cs typeface="Arabic Typesetting" panose="03020402040406030203" pitchFamily="66" charset="-78"/>
            </a:endParaRPr>
          </a:p>
          <a:p>
            <a:pPr algn="r" rtl="1">
              <a:buNone/>
            </a:pPr>
            <a:endParaRPr lang="en-US"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08977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4228771" y="782963"/>
            <a:ext cx="5430794" cy="58804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46" name="Rectangle 26645"/>
          <p:cNvSpPr/>
          <p:nvPr/>
        </p:nvSpPr>
        <p:spPr>
          <a:xfrm>
            <a:off x="1710787" y="782964"/>
            <a:ext cx="2746323" cy="588048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2"/>
          <p:cNvSpPr>
            <a:spLocks noGrp="1"/>
          </p:cNvSpPr>
          <p:nvPr>
            <p:ph type="title"/>
            <p:custDataLst>
              <p:tags r:id="rId1"/>
            </p:custDataLst>
          </p:nvPr>
        </p:nvSpPr>
        <p:spPr>
          <a:xfrm>
            <a:off x="0" y="67853"/>
            <a:ext cx="10693400" cy="905286"/>
          </a:xfrm>
        </p:spPr>
        <p:txBody>
          <a:bodyPr>
            <a:noAutofit/>
          </a:bodyPr>
          <a:lstStyle/>
          <a:p>
            <a:pPr>
              <a:defRPr/>
            </a:pPr>
            <a:r>
              <a:rPr lang="en-US" sz="3200" b="1" dirty="0">
                <a:solidFill>
                  <a:srgbClr val="002060"/>
                </a:solidFill>
              </a:rPr>
              <a:t>Link between case management &amp; contact tracing</a:t>
            </a:r>
          </a:p>
        </p:txBody>
      </p:sp>
      <p:sp>
        <p:nvSpPr>
          <p:cNvPr id="5" name="Rounded Rectangle 4"/>
          <p:cNvSpPr/>
          <p:nvPr/>
        </p:nvSpPr>
        <p:spPr>
          <a:xfrm>
            <a:off x="2169909" y="1238805"/>
            <a:ext cx="1639957" cy="80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Case Identified</a:t>
            </a:r>
          </a:p>
        </p:txBody>
      </p:sp>
      <p:sp>
        <p:nvSpPr>
          <p:cNvPr id="9" name="Rounded Rectangle 8"/>
          <p:cNvSpPr/>
          <p:nvPr/>
        </p:nvSpPr>
        <p:spPr>
          <a:xfrm>
            <a:off x="2167776" y="3900961"/>
            <a:ext cx="1639957" cy="80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Isolation Unit</a:t>
            </a:r>
          </a:p>
        </p:txBody>
      </p:sp>
      <p:sp>
        <p:nvSpPr>
          <p:cNvPr id="10" name="Rounded Rectangle 9"/>
          <p:cNvSpPr/>
          <p:nvPr/>
        </p:nvSpPr>
        <p:spPr>
          <a:xfrm>
            <a:off x="2169908" y="5744523"/>
            <a:ext cx="1639957" cy="80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Treatment  Unit</a:t>
            </a:r>
          </a:p>
        </p:txBody>
      </p:sp>
      <p:sp>
        <p:nvSpPr>
          <p:cNvPr id="11" name="Rounded Rectangle 10"/>
          <p:cNvSpPr/>
          <p:nvPr/>
        </p:nvSpPr>
        <p:spPr>
          <a:xfrm>
            <a:off x="5575141" y="3888614"/>
            <a:ext cx="1639957" cy="80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Contacts Followed</a:t>
            </a:r>
          </a:p>
        </p:txBody>
      </p:sp>
      <p:sp>
        <p:nvSpPr>
          <p:cNvPr id="12" name="Rounded Rectangle 11"/>
          <p:cNvSpPr/>
          <p:nvPr/>
        </p:nvSpPr>
        <p:spPr>
          <a:xfrm>
            <a:off x="5594343" y="5756226"/>
            <a:ext cx="1639957" cy="80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Discharge on Day 21</a:t>
            </a:r>
          </a:p>
        </p:txBody>
      </p:sp>
      <p:sp>
        <p:nvSpPr>
          <p:cNvPr id="13" name="Rounded Rectangle 12"/>
          <p:cNvSpPr/>
          <p:nvPr/>
        </p:nvSpPr>
        <p:spPr>
          <a:xfrm>
            <a:off x="5580733" y="2556297"/>
            <a:ext cx="1639957" cy="80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Contacts Interviewed</a:t>
            </a:r>
          </a:p>
        </p:txBody>
      </p:sp>
      <p:sp>
        <p:nvSpPr>
          <p:cNvPr id="14" name="Rounded Rectangle 13"/>
          <p:cNvSpPr/>
          <p:nvPr/>
        </p:nvSpPr>
        <p:spPr>
          <a:xfrm>
            <a:off x="5575142" y="1223980"/>
            <a:ext cx="1639957" cy="80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Contacts Identified</a:t>
            </a:r>
          </a:p>
        </p:txBody>
      </p:sp>
      <p:cxnSp>
        <p:nvCxnSpPr>
          <p:cNvPr id="15" name="Straight Arrow Connector 14"/>
          <p:cNvCxnSpPr>
            <a:stCxn id="5" idx="3"/>
            <a:endCxn id="14" idx="1"/>
          </p:cNvCxnSpPr>
          <p:nvPr/>
        </p:nvCxnSpPr>
        <p:spPr>
          <a:xfrm flipV="1">
            <a:off x="3809866" y="1626515"/>
            <a:ext cx="176527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4" idx="2"/>
            <a:endCxn id="13" idx="0"/>
          </p:cNvCxnSpPr>
          <p:nvPr/>
        </p:nvCxnSpPr>
        <p:spPr>
          <a:xfrm>
            <a:off x="6395121" y="2029050"/>
            <a:ext cx="0" cy="5272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 idx="2"/>
            <a:endCxn id="9" idx="0"/>
          </p:cNvCxnSpPr>
          <p:nvPr/>
        </p:nvCxnSpPr>
        <p:spPr>
          <a:xfrm flipH="1">
            <a:off x="2987755" y="2043875"/>
            <a:ext cx="2133" cy="18570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9" idx="2"/>
            <a:endCxn id="10" idx="0"/>
          </p:cNvCxnSpPr>
          <p:nvPr/>
        </p:nvCxnSpPr>
        <p:spPr>
          <a:xfrm>
            <a:off x="2987755" y="4706031"/>
            <a:ext cx="2132" cy="10384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3" idx="2"/>
            <a:endCxn id="11" idx="0"/>
          </p:cNvCxnSpPr>
          <p:nvPr/>
        </p:nvCxnSpPr>
        <p:spPr>
          <a:xfrm flipH="1">
            <a:off x="6395120" y="3361367"/>
            <a:ext cx="0" cy="5272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1" idx="2"/>
            <a:endCxn id="12" idx="0"/>
          </p:cNvCxnSpPr>
          <p:nvPr/>
        </p:nvCxnSpPr>
        <p:spPr>
          <a:xfrm>
            <a:off x="6395120" y="4693684"/>
            <a:ext cx="0" cy="10625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9" idx="3"/>
            <a:endCxn id="11" idx="1"/>
          </p:cNvCxnSpPr>
          <p:nvPr/>
        </p:nvCxnSpPr>
        <p:spPr>
          <a:xfrm flipV="1">
            <a:off x="3807733" y="4291149"/>
            <a:ext cx="176740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3795745" y="2003063"/>
            <a:ext cx="64008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746736" y="807658"/>
            <a:ext cx="2482035" cy="400110"/>
          </a:xfrm>
          <a:prstGeom prst="rect">
            <a:avLst/>
          </a:prstGeom>
          <a:noFill/>
        </p:spPr>
        <p:txBody>
          <a:bodyPr wrap="square" rtlCol="0">
            <a:spAutoFit/>
          </a:bodyPr>
          <a:lstStyle/>
          <a:p>
            <a:pPr algn="ctr"/>
            <a:r>
              <a:rPr lang="en-US" sz="2000" b="0" dirty="0">
                <a:solidFill>
                  <a:schemeClr val="tx1"/>
                </a:solidFill>
              </a:rPr>
              <a:t>Case Management</a:t>
            </a:r>
          </a:p>
        </p:txBody>
      </p:sp>
      <p:sp>
        <p:nvSpPr>
          <p:cNvPr id="41" name="TextBox 40"/>
          <p:cNvSpPr txBox="1"/>
          <p:nvPr/>
        </p:nvSpPr>
        <p:spPr>
          <a:xfrm>
            <a:off x="5154101" y="814233"/>
            <a:ext cx="2482035" cy="400110"/>
          </a:xfrm>
          <a:prstGeom prst="rect">
            <a:avLst/>
          </a:prstGeom>
          <a:noFill/>
        </p:spPr>
        <p:txBody>
          <a:bodyPr wrap="square" rtlCol="0">
            <a:spAutoFit/>
          </a:bodyPr>
          <a:lstStyle/>
          <a:p>
            <a:pPr algn="ctr"/>
            <a:r>
              <a:rPr lang="en-US" sz="2000" b="0" dirty="0">
                <a:solidFill>
                  <a:schemeClr val="tx1"/>
                </a:solidFill>
              </a:rPr>
              <a:t>Contact</a:t>
            </a:r>
            <a:r>
              <a:rPr lang="en-US" sz="2000" dirty="0">
                <a:solidFill>
                  <a:schemeClr val="tx1"/>
                </a:solidFill>
              </a:rPr>
              <a:t> </a:t>
            </a:r>
            <a:r>
              <a:rPr lang="en-US" sz="2000" b="0" dirty="0">
                <a:solidFill>
                  <a:schemeClr val="tx1"/>
                </a:solidFill>
              </a:rPr>
              <a:t>Tracing</a:t>
            </a:r>
          </a:p>
        </p:txBody>
      </p:sp>
      <p:sp>
        <p:nvSpPr>
          <p:cNvPr id="42" name="TextBox 41"/>
          <p:cNvSpPr txBox="1"/>
          <p:nvPr/>
        </p:nvSpPr>
        <p:spPr>
          <a:xfrm>
            <a:off x="4399277" y="2633117"/>
            <a:ext cx="1317109" cy="307777"/>
          </a:xfrm>
          <a:prstGeom prst="rect">
            <a:avLst/>
          </a:prstGeom>
          <a:noFill/>
        </p:spPr>
        <p:txBody>
          <a:bodyPr wrap="square" rtlCol="0">
            <a:spAutoFit/>
          </a:bodyPr>
          <a:lstStyle/>
          <a:p>
            <a:r>
              <a:rPr lang="en-US" sz="1400" b="0" dirty="0">
                <a:solidFill>
                  <a:schemeClr val="tx1"/>
                </a:solidFill>
              </a:rPr>
              <a:t>Symptomatic </a:t>
            </a:r>
          </a:p>
        </p:txBody>
      </p:sp>
      <p:sp>
        <p:nvSpPr>
          <p:cNvPr id="43" name="TextBox 42"/>
          <p:cNvSpPr txBox="1"/>
          <p:nvPr/>
        </p:nvSpPr>
        <p:spPr>
          <a:xfrm>
            <a:off x="4428376" y="3725970"/>
            <a:ext cx="1317109" cy="307777"/>
          </a:xfrm>
          <a:prstGeom prst="rect">
            <a:avLst/>
          </a:prstGeom>
          <a:noFill/>
        </p:spPr>
        <p:txBody>
          <a:bodyPr wrap="square" rtlCol="0">
            <a:spAutoFit/>
          </a:bodyPr>
          <a:lstStyle/>
          <a:p>
            <a:r>
              <a:rPr lang="en-US" sz="1400" b="0" dirty="0">
                <a:solidFill>
                  <a:schemeClr val="tx1"/>
                </a:solidFill>
              </a:rPr>
              <a:t>Symptomatic </a:t>
            </a:r>
          </a:p>
        </p:txBody>
      </p:sp>
      <p:sp>
        <p:nvSpPr>
          <p:cNvPr id="44" name="TextBox 43"/>
          <p:cNvSpPr txBox="1"/>
          <p:nvPr/>
        </p:nvSpPr>
        <p:spPr>
          <a:xfrm>
            <a:off x="3831954" y="4365570"/>
            <a:ext cx="1694746" cy="307777"/>
          </a:xfrm>
          <a:prstGeom prst="rect">
            <a:avLst/>
          </a:prstGeom>
          <a:noFill/>
        </p:spPr>
        <p:txBody>
          <a:bodyPr wrap="square" rtlCol="0">
            <a:spAutoFit/>
          </a:bodyPr>
          <a:lstStyle/>
          <a:p>
            <a:r>
              <a:rPr lang="en-US" sz="1400" b="0" dirty="0">
                <a:solidFill>
                  <a:schemeClr val="tx1"/>
                </a:solidFill>
              </a:rPr>
              <a:t>Negative for EVD*</a:t>
            </a:r>
          </a:p>
        </p:txBody>
      </p:sp>
      <p:sp>
        <p:nvSpPr>
          <p:cNvPr id="45" name="TextBox 44"/>
          <p:cNvSpPr txBox="1"/>
          <p:nvPr/>
        </p:nvSpPr>
        <p:spPr>
          <a:xfrm>
            <a:off x="1950574" y="4845566"/>
            <a:ext cx="1039312" cy="523220"/>
          </a:xfrm>
          <a:prstGeom prst="rect">
            <a:avLst/>
          </a:prstGeom>
          <a:noFill/>
        </p:spPr>
        <p:txBody>
          <a:bodyPr wrap="square" rtlCol="0">
            <a:spAutoFit/>
          </a:bodyPr>
          <a:lstStyle/>
          <a:p>
            <a:pPr algn="ctr"/>
            <a:r>
              <a:rPr lang="en-US" sz="1400" b="0" dirty="0">
                <a:solidFill>
                  <a:schemeClr val="tx1"/>
                </a:solidFill>
              </a:rPr>
              <a:t>Positive for EVD</a:t>
            </a:r>
          </a:p>
        </p:txBody>
      </p:sp>
      <p:sp>
        <p:nvSpPr>
          <p:cNvPr id="40" name="Right Brace 39"/>
          <p:cNvSpPr/>
          <p:nvPr/>
        </p:nvSpPr>
        <p:spPr>
          <a:xfrm>
            <a:off x="7335875" y="1232888"/>
            <a:ext cx="408562" cy="2128479"/>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Right Brace 46"/>
          <p:cNvSpPr/>
          <p:nvPr/>
        </p:nvSpPr>
        <p:spPr>
          <a:xfrm>
            <a:off x="7331141" y="3900960"/>
            <a:ext cx="408562" cy="2660335"/>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Right Brace 47"/>
          <p:cNvSpPr/>
          <p:nvPr/>
        </p:nvSpPr>
        <p:spPr>
          <a:xfrm>
            <a:off x="8643614" y="1232887"/>
            <a:ext cx="408562" cy="5328407"/>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p:cNvSpPr txBox="1"/>
          <p:nvPr/>
        </p:nvSpPr>
        <p:spPr>
          <a:xfrm rot="5400000">
            <a:off x="7221066" y="1969508"/>
            <a:ext cx="1807068" cy="646331"/>
          </a:xfrm>
          <a:prstGeom prst="rect">
            <a:avLst/>
          </a:prstGeom>
          <a:noFill/>
          <a:ln w="38100">
            <a:solidFill>
              <a:srgbClr val="EA0000"/>
            </a:solidFill>
          </a:ln>
        </p:spPr>
        <p:txBody>
          <a:bodyPr wrap="square" rtlCol="0">
            <a:spAutoFit/>
          </a:bodyPr>
          <a:lstStyle/>
          <a:p>
            <a:pPr algn="ctr"/>
            <a:r>
              <a:rPr lang="en-US" sz="1800" b="0" dirty="0">
                <a:solidFill>
                  <a:schemeClr val="tx1"/>
                </a:solidFill>
              </a:rPr>
              <a:t>Investigation Team </a:t>
            </a:r>
          </a:p>
        </p:txBody>
      </p:sp>
      <p:sp>
        <p:nvSpPr>
          <p:cNvPr id="50" name="TextBox 49"/>
          <p:cNvSpPr txBox="1"/>
          <p:nvPr/>
        </p:nvSpPr>
        <p:spPr>
          <a:xfrm rot="5400000">
            <a:off x="6828418" y="4886715"/>
            <a:ext cx="2625581" cy="646331"/>
          </a:xfrm>
          <a:prstGeom prst="rect">
            <a:avLst/>
          </a:prstGeom>
          <a:noFill/>
          <a:ln w="38100">
            <a:solidFill>
              <a:srgbClr val="EA0000"/>
            </a:solidFill>
          </a:ln>
        </p:spPr>
        <p:txBody>
          <a:bodyPr wrap="square" rtlCol="0">
            <a:spAutoFit/>
          </a:bodyPr>
          <a:lstStyle/>
          <a:p>
            <a:pPr algn="ctr"/>
            <a:r>
              <a:rPr lang="en-US" sz="1800" b="0" dirty="0">
                <a:solidFill>
                  <a:schemeClr val="tx1"/>
                </a:solidFill>
              </a:rPr>
              <a:t>Field Supervisor / Tracing Team</a:t>
            </a:r>
          </a:p>
        </p:txBody>
      </p:sp>
      <p:sp>
        <p:nvSpPr>
          <p:cNvPr id="51" name="TextBox 50"/>
          <p:cNvSpPr txBox="1"/>
          <p:nvPr/>
        </p:nvSpPr>
        <p:spPr>
          <a:xfrm rot="5400000">
            <a:off x="7872010" y="3695193"/>
            <a:ext cx="2909660" cy="369332"/>
          </a:xfrm>
          <a:prstGeom prst="rect">
            <a:avLst/>
          </a:prstGeom>
          <a:noFill/>
          <a:ln w="38100">
            <a:solidFill>
              <a:srgbClr val="EA0000"/>
            </a:solidFill>
          </a:ln>
        </p:spPr>
        <p:txBody>
          <a:bodyPr wrap="square" rtlCol="0">
            <a:spAutoFit/>
          </a:bodyPr>
          <a:lstStyle/>
          <a:p>
            <a:pPr algn="ctr"/>
            <a:r>
              <a:rPr lang="en-US" sz="1800" b="0" dirty="0">
                <a:solidFill>
                  <a:schemeClr val="tx1"/>
                </a:solidFill>
              </a:rPr>
              <a:t>Lead Epidemiologist</a:t>
            </a:r>
          </a:p>
        </p:txBody>
      </p:sp>
      <p:cxnSp>
        <p:nvCxnSpPr>
          <p:cNvPr id="26641" name="Straight Connector 26640"/>
          <p:cNvCxnSpPr/>
          <p:nvPr/>
        </p:nvCxnSpPr>
        <p:spPr>
          <a:xfrm>
            <a:off x="4426110" y="1982560"/>
            <a:ext cx="0" cy="209332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13" idx="1"/>
          </p:cNvCxnSpPr>
          <p:nvPr/>
        </p:nvCxnSpPr>
        <p:spPr>
          <a:xfrm flipH="1" flipV="1">
            <a:off x="4426110" y="2957205"/>
            <a:ext cx="1154623" cy="162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flipV="1">
            <a:off x="4403859" y="4064531"/>
            <a:ext cx="1154623" cy="162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4144532" y="6391866"/>
            <a:ext cx="1694746" cy="261610"/>
          </a:xfrm>
          <a:prstGeom prst="rect">
            <a:avLst/>
          </a:prstGeom>
          <a:noFill/>
        </p:spPr>
        <p:txBody>
          <a:bodyPr wrap="square" rtlCol="0">
            <a:spAutoFit/>
          </a:bodyPr>
          <a:lstStyle/>
          <a:p>
            <a:r>
              <a:rPr lang="en-US" sz="1100" b="0" dirty="0">
                <a:solidFill>
                  <a:schemeClr val="tx1"/>
                </a:solidFill>
              </a:rPr>
              <a:t>*If originally a contact</a:t>
            </a:r>
          </a:p>
        </p:txBody>
      </p:sp>
    </p:spTree>
    <p:extLst>
      <p:ext uri="{BB962C8B-B14F-4D97-AF65-F5344CB8AC3E}">
        <p14:creationId xmlns:p14="http://schemas.microsoft.com/office/powerpoint/2010/main" val="17268359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670" y="302801"/>
            <a:ext cx="9624060" cy="1932399"/>
          </a:xfrm>
        </p:spPr>
        <p:txBody>
          <a:bodyPr/>
          <a:lstStyle/>
          <a:p>
            <a:r>
              <a:rPr lang="en-US" sz="3600" b="1" dirty="0">
                <a:solidFill>
                  <a:srgbClr val="002060"/>
                </a:solidFill>
              </a:rPr>
              <a:t>2. When do we Use Active Case Finding &amp; Contact Tracing?</a:t>
            </a:r>
          </a:p>
        </p:txBody>
      </p:sp>
      <p:sp>
        <p:nvSpPr>
          <p:cNvPr id="3" name="Content Placeholder 2"/>
          <p:cNvSpPr>
            <a:spLocks noGrp="1"/>
          </p:cNvSpPr>
          <p:nvPr>
            <p:ph idx="1"/>
          </p:nvPr>
        </p:nvSpPr>
        <p:spPr>
          <a:xfrm>
            <a:off x="534670" y="2235199"/>
            <a:ext cx="9624060" cy="4519179"/>
          </a:xfrm>
        </p:spPr>
        <p:txBody>
          <a:bodyPr/>
          <a:lstStyle/>
          <a:p>
            <a:pPr marL="0" indent="0" algn="ctr">
              <a:buNone/>
            </a:pPr>
            <a:endParaRPr lang="en-US" b="1" dirty="0">
              <a:solidFill>
                <a:srgbClr val="0070C0"/>
              </a:solidFill>
            </a:endParaRPr>
          </a:p>
          <a:p>
            <a:pPr marL="0" indent="0" algn="ctr">
              <a:buNone/>
            </a:pPr>
            <a:r>
              <a:rPr lang="en-US" b="1" dirty="0">
                <a:solidFill>
                  <a:srgbClr val="0070C0"/>
                </a:solidFill>
              </a:rPr>
              <a:t>Example 2: Plague</a:t>
            </a:r>
          </a:p>
        </p:txBody>
      </p:sp>
    </p:spTree>
    <p:extLst>
      <p:ext uri="{BB962C8B-B14F-4D97-AF65-F5344CB8AC3E}">
        <p14:creationId xmlns:p14="http://schemas.microsoft.com/office/powerpoint/2010/main" val="1152546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Pneumonic Plague</a:t>
            </a:r>
          </a:p>
        </p:txBody>
      </p:sp>
      <p:sp>
        <p:nvSpPr>
          <p:cNvPr id="3" name="Content Placeholder 2"/>
          <p:cNvSpPr>
            <a:spLocks noGrp="1"/>
          </p:cNvSpPr>
          <p:nvPr>
            <p:ph idx="1"/>
          </p:nvPr>
        </p:nvSpPr>
        <p:spPr/>
        <p:txBody>
          <a:bodyPr/>
          <a:lstStyle/>
          <a:p>
            <a:r>
              <a:rPr lang="en-US" sz="3200" dirty="0"/>
              <a:t>Bacterial infection</a:t>
            </a:r>
          </a:p>
          <a:p>
            <a:r>
              <a:rPr lang="en-US" sz="3200" dirty="0"/>
              <a:t>Highly contagious with up to 100% case fatality if untreated</a:t>
            </a:r>
          </a:p>
          <a:p>
            <a:r>
              <a:rPr lang="en-US" sz="3200" dirty="0"/>
              <a:t>Effective treatment with antibiotics </a:t>
            </a:r>
          </a:p>
          <a:p>
            <a:r>
              <a:rPr lang="en-US" sz="3200" dirty="0"/>
              <a:t>Epidemic in Madagascar started in August 2017 </a:t>
            </a:r>
          </a:p>
          <a:p>
            <a:r>
              <a:rPr lang="en-US" sz="3200" dirty="0"/>
              <a:t>Active surveillance system including contact tracing played a key role in bringing epidemic under control</a:t>
            </a:r>
          </a:p>
        </p:txBody>
      </p:sp>
    </p:spTree>
    <p:extLst>
      <p:ext uri="{BB962C8B-B14F-4D97-AF65-F5344CB8AC3E}">
        <p14:creationId xmlns:p14="http://schemas.microsoft.com/office/powerpoint/2010/main" val="1508218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Plague: WHO is a contact? </a:t>
            </a:r>
          </a:p>
        </p:txBody>
      </p:sp>
      <p:sp>
        <p:nvSpPr>
          <p:cNvPr id="3" name="Content Placeholder 2"/>
          <p:cNvSpPr>
            <a:spLocks noGrp="1"/>
          </p:cNvSpPr>
          <p:nvPr>
            <p:ph idx="1"/>
          </p:nvPr>
        </p:nvSpPr>
        <p:spPr/>
        <p:txBody>
          <a:bodyPr>
            <a:normAutofit/>
          </a:bodyPr>
          <a:lstStyle/>
          <a:p>
            <a:pPr marL="0" indent="0">
              <a:buNone/>
            </a:pPr>
            <a:r>
              <a:rPr lang="en-US" sz="3200" dirty="0">
                <a:solidFill>
                  <a:schemeClr val="accent6">
                    <a:lumMod val="75000"/>
                  </a:schemeClr>
                </a:solidFill>
                <a:cs typeface="Arabic Typesetting" panose="03020402040406030203" pitchFamily="66" charset="-78"/>
              </a:rPr>
              <a:t>Any person</a:t>
            </a:r>
            <a:r>
              <a:rPr lang="en-US" sz="3200" dirty="0">
                <a:cs typeface="Arabic Typesetting" panose="03020402040406030203" pitchFamily="66" charset="-78"/>
              </a:rPr>
              <a:t> who has been exposed to a suspected, probable, or confirmed case of plague </a:t>
            </a:r>
          </a:p>
          <a:p>
            <a:pPr marL="0" indent="0">
              <a:buNone/>
            </a:pPr>
            <a:endParaRPr lang="en-US" sz="3200" dirty="0">
              <a:cs typeface="Arabic Typesetting" panose="03020402040406030203" pitchFamily="66" charset="-78"/>
            </a:endParaRPr>
          </a:p>
          <a:p>
            <a:pPr marL="0" indent="0">
              <a:buNone/>
            </a:pPr>
            <a:r>
              <a:rPr lang="en-US" sz="3200" dirty="0">
                <a:cs typeface="Arabic Typesetting" panose="03020402040406030203" pitchFamily="66" charset="-78"/>
              </a:rPr>
              <a:t>Exposure = shared airspace within 2 meters while a case is symptomatic </a:t>
            </a:r>
          </a:p>
        </p:txBody>
      </p:sp>
    </p:spTree>
    <p:extLst>
      <p:ext uri="{BB962C8B-B14F-4D97-AF65-F5344CB8AC3E}">
        <p14:creationId xmlns:p14="http://schemas.microsoft.com/office/powerpoint/2010/main" val="1196266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600" b="1" dirty="0">
                <a:solidFill>
                  <a:srgbClr val="002060"/>
                </a:solidFill>
              </a:rPr>
              <a:t>Learning objectives</a:t>
            </a:r>
          </a:p>
        </p:txBody>
      </p:sp>
      <p:sp>
        <p:nvSpPr>
          <p:cNvPr id="2" name="Content Placeholder 1"/>
          <p:cNvSpPr>
            <a:spLocks noGrp="1"/>
          </p:cNvSpPr>
          <p:nvPr>
            <p:ph idx="1"/>
          </p:nvPr>
        </p:nvSpPr>
        <p:spPr>
          <a:xfrm>
            <a:off x="534670" y="1764295"/>
            <a:ext cx="9624060" cy="4420605"/>
          </a:xfrm>
        </p:spPr>
        <p:txBody>
          <a:bodyPr>
            <a:normAutofit lnSpcReduction="10000"/>
          </a:bodyPr>
          <a:lstStyle/>
          <a:p>
            <a:pPr marL="0" indent="0">
              <a:buNone/>
            </a:pPr>
            <a:r>
              <a:rPr lang="en-US" sz="3300" dirty="0"/>
              <a:t>At the end of this session you should be able to:</a:t>
            </a:r>
          </a:p>
          <a:p>
            <a:r>
              <a:rPr lang="en-US" sz="3300" dirty="0"/>
              <a:t>Describe the concept of active surveillance</a:t>
            </a:r>
          </a:p>
          <a:p>
            <a:r>
              <a:rPr lang="en-US" sz="3300" dirty="0"/>
              <a:t>Explain how active case finding can stop disease transmission and when it is appropriate to use</a:t>
            </a:r>
          </a:p>
          <a:p>
            <a:r>
              <a:rPr lang="en-US" sz="3300" dirty="0"/>
              <a:t>Describe how to implement contact tracing including team composition and required materials</a:t>
            </a:r>
          </a:p>
        </p:txBody>
      </p:sp>
    </p:spTree>
    <p:extLst>
      <p:ext uri="{BB962C8B-B14F-4D97-AF65-F5344CB8AC3E}">
        <p14:creationId xmlns:p14="http://schemas.microsoft.com/office/powerpoint/2010/main" val="40598544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Plague: Treatment of Contacts</a:t>
            </a:r>
          </a:p>
        </p:txBody>
      </p:sp>
      <p:sp>
        <p:nvSpPr>
          <p:cNvPr id="3" name="Content Placeholder 2"/>
          <p:cNvSpPr>
            <a:spLocks noGrp="1"/>
          </p:cNvSpPr>
          <p:nvPr>
            <p:ph idx="1"/>
          </p:nvPr>
        </p:nvSpPr>
        <p:spPr/>
        <p:txBody>
          <a:bodyPr>
            <a:normAutofit/>
          </a:bodyPr>
          <a:lstStyle/>
          <a:p>
            <a:pPr marL="0" indent="0">
              <a:buNone/>
            </a:pPr>
            <a:r>
              <a:rPr lang="en-US" sz="3200" dirty="0">
                <a:cs typeface="Arabic Typesetting" panose="03020402040406030203" pitchFamily="66" charset="-78"/>
              </a:rPr>
              <a:t>Close contacts are:</a:t>
            </a:r>
          </a:p>
          <a:p>
            <a:r>
              <a:rPr lang="en-US" sz="3200" dirty="0">
                <a:cs typeface="Arabic Typesetting" panose="03020402040406030203" pitchFamily="66" charset="-78"/>
              </a:rPr>
              <a:t>Given prophylactic treatment for plague (antibiotics)</a:t>
            </a:r>
          </a:p>
          <a:p>
            <a:r>
              <a:rPr lang="en-US" sz="3200" dirty="0">
                <a:cs typeface="Arabic Typesetting" panose="03020402040406030203" pitchFamily="66" charset="-78"/>
              </a:rPr>
              <a:t>Counseled on signs, symptoms, transmission, treatment</a:t>
            </a:r>
          </a:p>
          <a:p>
            <a:r>
              <a:rPr lang="en-US" sz="3200" dirty="0"/>
              <a:t>Visited twice a day for a week to ensure they are feeling well, taking medication, and have any questions answered</a:t>
            </a:r>
            <a:endParaRPr lang="en-US" sz="3200" dirty="0">
              <a:cs typeface="Arabic Typesetting" panose="03020402040406030203" pitchFamily="66" charset="-78"/>
            </a:endParaRPr>
          </a:p>
        </p:txBody>
      </p:sp>
    </p:spTree>
    <p:extLst>
      <p:ext uri="{BB962C8B-B14F-4D97-AF65-F5344CB8AC3E}">
        <p14:creationId xmlns:p14="http://schemas.microsoft.com/office/powerpoint/2010/main" val="1195999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2017 Plague epidemic in Madagascar</a:t>
            </a:r>
          </a:p>
        </p:txBody>
      </p:sp>
      <p:sp>
        <p:nvSpPr>
          <p:cNvPr id="3" name="Content Placeholder 2"/>
          <p:cNvSpPr>
            <a:spLocks noGrp="1"/>
          </p:cNvSpPr>
          <p:nvPr>
            <p:ph idx="1"/>
          </p:nvPr>
        </p:nvSpPr>
        <p:spPr/>
        <p:txBody>
          <a:bodyPr>
            <a:normAutofit fontScale="85000" lnSpcReduction="20000"/>
          </a:bodyPr>
          <a:lstStyle/>
          <a:p>
            <a:r>
              <a:rPr lang="en-US" sz="3200" b="1" dirty="0"/>
              <a:t>9</a:t>
            </a:r>
            <a:r>
              <a:rPr lang="en-US" sz="3200" dirty="0"/>
              <a:t> contact tracing teams working with local community health workers</a:t>
            </a:r>
          </a:p>
          <a:p>
            <a:endParaRPr lang="en-US" sz="3200" dirty="0"/>
          </a:p>
          <a:p>
            <a:r>
              <a:rPr lang="en-US" sz="3200" dirty="0"/>
              <a:t>Over </a:t>
            </a:r>
            <a:r>
              <a:rPr lang="en-US" sz="3200" b="1" dirty="0"/>
              <a:t>7,000</a:t>
            </a:r>
            <a:r>
              <a:rPr lang="en-US" sz="3200" dirty="0"/>
              <a:t> contacts identified across the country</a:t>
            </a:r>
          </a:p>
          <a:p>
            <a:endParaRPr lang="en-US" sz="3200" dirty="0"/>
          </a:p>
          <a:p>
            <a:r>
              <a:rPr lang="en-US" sz="3200" dirty="0"/>
              <a:t>Despite the fact that pneumonic plague can spread between people in close proximity </a:t>
            </a:r>
            <a:r>
              <a:rPr lang="en-US" sz="3200" u="sng" dirty="0"/>
              <a:t>only </a:t>
            </a:r>
            <a:r>
              <a:rPr lang="en-US" sz="3200" b="1" u="sng" dirty="0"/>
              <a:t>11</a:t>
            </a:r>
            <a:r>
              <a:rPr lang="en-US" sz="3200" u="sng" dirty="0"/>
              <a:t> of these </a:t>
            </a:r>
            <a:r>
              <a:rPr lang="en-US" sz="3200" b="1" u="sng" dirty="0"/>
              <a:t>7,000</a:t>
            </a:r>
            <a:r>
              <a:rPr lang="en-US" sz="3200" u="sng" dirty="0"/>
              <a:t> contacts developed symptoms</a:t>
            </a:r>
          </a:p>
          <a:p>
            <a:endParaRPr lang="en-US" sz="3200" dirty="0"/>
          </a:p>
          <a:p>
            <a:r>
              <a:rPr lang="en-US" sz="3200" dirty="0"/>
              <a:t>Epidemic brought under control in large part due to contact tracing quickly identifying contacts, distributing preventive treatment, and monitoring</a:t>
            </a:r>
          </a:p>
        </p:txBody>
      </p:sp>
    </p:spTree>
    <p:extLst>
      <p:ext uri="{BB962C8B-B14F-4D97-AF65-F5344CB8AC3E}">
        <p14:creationId xmlns:p14="http://schemas.microsoft.com/office/powerpoint/2010/main" val="1445482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670" y="302801"/>
            <a:ext cx="9624060" cy="164029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3. How do we Use Active Case Finding &amp; Contact Tracing?</a:t>
            </a:r>
          </a:p>
        </p:txBody>
      </p:sp>
      <p:sp>
        <p:nvSpPr>
          <p:cNvPr id="3" name="Content Placeholder 2"/>
          <p:cNvSpPr>
            <a:spLocks noGrp="1"/>
          </p:cNvSpPr>
          <p:nvPr>
            <p:ph idx="1"/>
          </p:nvPr>
        </p:nvSpPr>
        <p:spPr/>
        <p:txBody>
          <a:bodyPr/>
          <a:lstStyle/>
          <a:p>
            <a:pPr marL="0" indent="0" algn="ctr">
              <a:buNone/>
            </a:pPr>
            <a:endParaRPr lang="en-US" b="1" dirty="0"/>
          </a:p>
          <a:p>
            <a:pPr marL="0" indent="0" algn="ctr">
              <a:buNone/>
            </a:pPr>
            <a:r>
              <a:rPr lang="en-US" b="1" dirty="0">
                <a:solidFill>
                  <a:srgbClr val="0070C0"/>
                </a:solidFill>
              </a:rPr>
              <a:t>Team Composition</a:t>
            </a:r>
          </a:p>
          <a:p>
            <a:pPr marL="0" indent="0" algn="ctr">
              <a:buNone/>
            </a:pPr>
            <a:r>
              <a:rPr lang="en-US" b="1" dirty="0">
                <a:solidFill>
                  <a:srgbClr val="0070C0"/>
                </a:solidFill>
              </a:rPr>
              <a:t>Tools/Materials</a:t>
            </a:r>
          </a:p>
        </p:txBody>
      </p:sp>
    </p:spTree>
    <p:extLst>
      <p:ext uri="{BB962C8B-B14F-4D97-AF65-F5344CB8AC3E}">
        <p14:creationId xmlns:p14="http://schemas.microsoft.com/office/powerpoint/2010/main" val="3346742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24160" y="166167"/>
            <a:ext cx="9624060" cy="126021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altLang="en-US" sz="3600" b="1" dirty="0">
                <a:solidFill>
                  <a:srgbClr val="002060"/>
                </a:solidFill>
              </a:rPr>
              <a:t>Contact Tracing Team Composition</a:t>
            </a:r>
          </a:p>
        </p:txBody>
      </p:sp>
      <p:sp>
        <p:nvSpPr>
          <p:cNvPr id="3" name="Content Placeholder 2"/>
          <p:cNvSpPr>
            <a:spLocks noGrp="1"/>
          </p:cNvSpPr>
          <p:nvPr>
            <p:ph idx="1"/>
          </p:nvPr>
        </p:nvSpPr>
        <p:spPr>
          <a:xfrm>
            <a:off x="576711" y="1533068"/>
            <a:ext cx="9624060" cy="4990084"/>
          </a:xfrm>
        </p:spPr>
        <p:txBody>
          <a:bodyPr>
            <a:normAutofit fontScale="85000" lnSpcReduction="10000"/>
          </a:bodyPr>
          <a:lstStyle/>
          <a:p>
            <a:pPr marL="0" lvl="1" indent="0" algn="ctr">
              <a:lnSpc>
                <a:spcPct val="120000"/>
              </a:lnSpc>
              <a:buNone/>
              <a:defRPr/>
            </a:pPr>
            <a:r>
              <a:rPr lang="en-US" u="sng" dirty="0"/>
              <a:t>Contact Tracing Team </a:t>
            </a:r>
          </a:p>
          <a:p>
            <a:pPr lvl="1">
              <a:lnSpc>
                <a:spcPct val="120000"/>
              </a:lnSpc>
              <a:buFont typeface="Arial" panose="020B0604020202020204" pitchFamily="34" charset="0"/>
              <a:buChar char="•"/>
              <a:defRPr/>
            </a:pPr>
            <a:r>
              <a:rPr lang="en-US" b="1" dirty="0"/>
              <a:t>Lead Epidemiologist </a:t>
            </a:r>
            <a:r>
              <a:rPr lang="en-US" dirty="0"/>
              <a:t>(may be the same as in RRT)</a:t>
            </a:r>
            <a:endParaRPr lang="en-US" b="1" dirty="0"/>
          </a:p>
          <a:p>
            <a:pPr lvl="1">
              <a:lnSpc>
                <a:spcPct val="120000"/>
              </a:lnSpc>
              <a:buFont typeface="Arial" panose="020B0604020202020204" pitchFamily="34" charset="0"/>
              <a:buChar char="•"/>
              <a:defRPr/>
            </a:pPr>
            <a:r>
              <a:rPr lang="en-US" b="1" dirty="0"/>
              <a:t>Field Epidemiologist </a:t>
            </a:r>
            <a:r>
              <a:rPr lang="en-US" dirty="0"/>
              <a:t>(national or sub-national level) </a:t>
            </a:r>
          </a:p>
          <a:p>
            <a:pPr lvl="1">
              <a:lnSpc>
                <a:spcPct val="120000"/>
              </a:lnSpc>
              <a:buFont typeface="Arial" panose="020B0604020202020204" pitchFamily="34" charset="0"/>
              <a:buChar char="•"/>
              <a:defRPr/>
            </a:pPr>
            <a:r>
              <a:rPr lang="en-US" b="1" dirty="0"/>
              <a:t>Data manager </a:t>
            </a:r>
            <a:r>
              <a:rPr lang="en-US" dirty="0"/>
              <a:t>(may be the same as in RRT)</a:t>
            </a:r>
          </a:p>
          <a:p>
            <a:pPr lvl="1">
              <a:lnSpc>
                <a:spcPct val="120000"/>
              </a:lnSpc>
              <a:buFont typeface="Arial" panose="020B0604020202020204" pitchFamily="34" charset="0"/>
              <a:buChar char="•"/>
              <a:defRPr/>
            </a:pPr>
            <a:r>
              <a:rPr lang="en-US" b="1" dirty="0"/>
              <a:t>Investigation team</a:t>
            </a:r>
          </a:p>
          <a:p>
            <a:pPr lvl="1">
              <a:lnSpc>
                <a:spcPct val="120000"/>
              </a:lnSpc>
              <a:buFont typeface="Arial" panose="020B0604020202020204" pitchFamily="34" charset="0"/>
              <a:buChar char="•"/>
              <a:defRPr/>
            </a:pPr>
            <a:r>
              <a:rPr lang="en-US" b="1" dirty="0"/>
              <a:t>Supervisor </a:t>
            </a:r>
          </a:p>
          <a:p>
            <a:pPr lvl="1">
              <a:lnSpc>
                <a:spcPct val="120000"/>
              </a:lnSpc>
              <a:buFont typeface="Arial" panose="020B0604020202020204" pitchFamily="34" charset="0"/>
              <a:buChar char="•"/>
              <a:defRPr/>
            </a:pPr>
            <a:r>
              <a:rPr lang="en-US" b="1" dirty="0"/>
              <a:t>Contact follow-up team </a:t>
            </a:r>
            <a:r>
              <a:rPr lang="en-US" dirty="0"/>
              <a:t>(moves in the community)</a:t>
            </a:r>
          </a:p>
          <a:p>
            <a:pPr marL="65191" indent="0">
              <a:lnSpc>
                <a:spcPct val="120000"/>
              </a:lnSpc>
              <a:buNone/>
              <a:defRPr/>
            </a:pPr>
            <a:r>
              <a:rPr lang="en-US" sz="2600" i="1" dirty="0"/>
              <a:t>Team composition should be adjusted to context. However, all the functions should be maintained to ensure effective contract tracing. </a:t>
            </a:r>
          </a:p>
        </p:txBody>
      </p:sp>
    </p:spTree>
    <p:extLst>
      <p:ext uri="{BB962C8B-B14F-4D97-AF65-F5344CB8AC3E}">
        <p14:creationId xmlns:p14="http://schemas.microsoft.com/office/powerpoint/2010/main" val="15123074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520" y="-268699"/>
            <a:ext cx="9624060" cy="126021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Contact Tracing Tool</a:t>
            </a:r>
          </a:p>
        </p:txBody>
      </p:sp>
      <p:pic>
        <p:nvPicPr>
          <p:cNvPr id="1079" name="Picture 55"/>
          <p:cNvPicPr>
            <a:picLocks noChangeAspect="1" noChangeArrowheads="1"/>
          </p:cNvPicPr>
          <p:nvPr/>
        </p:nvPicPr>
        <p:blipFill rotWithShape="1">
          <a:blip r:embed="rId3">
            <a:extLst>
              <a:ext uri="{28A0092B-C50C-407E-A947-70E740481C1C}">
                <a14:useLocalDpi xmlns:a14="http://schemas.microsoft.com/office/drawing/2010/main" val="0"/>
              </a:ext>
            </a:extLst>
          </a:blip>
          <a:srcRect l="24279" t="29442" r="24709" b="25552"/>
          <a:stretch/>
        </p:blipFill>
        <p:spPr bwMode="auto">
          <a:xfrm>
            <a:off x="171451" y="704852"/>
            <a:ext cx="7258049" cy="37337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080" name="Picture 56"/>
          <p:cNvPicPr>
            <a:picLocks noChangeAspect="1" noChangeArrowheads="1"/>
          </p:cNvPicPr>
          <p:nvPr/>
        </p:nvPicPr>
        <p:blipFill rotWithShape="1">
          <a:blip r:embed="rId4">
            <a:extLst>
              <a:ext uri="{28A0092B-C50C-407E-A947-70E740481C1C}">
                <a14:useLocalDpi xmlns:a14="http://schemas.microsoft.com/office/drawing/2010/main" val="0"/>
              </a:ext>
            </a:extLst>
          </a:blip>
          <a:srcRect l="24904" t="40011" r="24453" b="13723"/>
          <a:stretch/>
        </p:blipFill>
        <p:spPr bwMode="auto">
          <a:xfrm>
            <a:off x="38101" y="2895599"/>
            <a:ext cx="7867650" cy="4191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081" name="Picture 57"/>
          <p:cNvPicPr>
            <a:picLocks noChangeAspect="1" noChangeArrowheads="1"/>
          </p:cNvPicPr>
          <p:nvPr/>
        </p:nvPicPr>
        <p:blipFill rotWithShape="1">
          <a:blip r:embed="rId5">
            <a:extLst>
              <a:ext uri="{28A0092B-C50C-407E-A947-70E740481C1C}">
                <a14:useLocalDpi xmlns:a14="http://schemas.microsoft.com/office/drawing/2010/main" val="0"/>
              </a:ext>
            </a:extLst>
          </a:blip>
          <a:srcRect l="35438" t="23554" r="34151" b="14826"/>
          <a:stretch/>
        </p:blipFill>
        <p:spPr bwMode="auto">
          <a:xfrm>
            <a:off x="6099338" y="1371601"/>
            <a:ext cx="4594062" cy="5427662"/>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5925381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4670" y="-60049"/>
            <a:ext cx="9624060" cy="126021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altLang="en-US" sz="3600" b="1" dirty="0">
                <a:solidFill>
                  <a:srgbClr val="002060"/>
                </a:solidFill>
              </a:rPr>
              <a:t>Materials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039288791"/>
              </p:ext>
            </p:extLst>
          </p:nvPr>
        </p:nvGraphicFramePr>
        <p:xfrm>
          <a:off x="941381" y="892875"/>
          <a:ext cx="8826726" cy="5695950"/>
        </p:xfrm>
        <a:graphic>
          <a:graphicData uri="http://schemas.openxmlformats.org/drawingml/2006/table">
            <a:tbl>
              <a:tblPr firstRow="1" firstCol="1" bandRow="1"/>
              <a:tblGrid>
                <a:gridCol w="2745453">
                  <a:extLst>
                    <a:ext uri="{9D8B030D-6E8A-4147-A177-3AD203B41FA5}">
                      <a16:colId xmlns:a16="http://schemas.microsoft.com/office/drawing/2014/main" val="20000"/>
                    </a:ext>
                  </a:extLst>
                </a:gridCol>
                <a:gridCol w="1476400">
                  <a:extLst>
                    <a:ext uri="{9D8B030D-6E8A-4147-A177-3AD203B41FA5}">
                      <a16:colId xmlns:a16="http://schemas.microsoft.com/office/drawing/2014/main" val="20001"/>
                    </a:ext>
                  </a:extLst>
                </a:gridCol>
                <a:gridCol w="1149058">
                  <a:extLst>
                    <a:ext uri="{9D8B030D-6E8A-4147-A177-3AD203B41FA5}">
                      <a16:colId xmlns:a16="http://schemas.microsoft.com/office/drawing/2014/main" val="20002"/>
                    </a:ext>
                  </a:extLst>
                </a:gridCol>
                <a:gridCol w="1316090">
                  <a:extLst>
                    <a:ext uri="{9D8B030D-6E8A-4147-A177-3AD203B41FA5}">
                      <a16:colId xmlns:a16="http://schemas.microsoft.com/office/drawing/2014/main" val="20003"/>
                    </a:ext>
                  </a:extLst>
                </a:gridCol>
                <a:gridCol w="1159619">
                  <a:extLst>
                    <a:ext uri="{9D8B030D-6E8A-4147-A177-3AD203B41FA5}">
                      <a16:colId xmlns:a16="http://schemas.microsoft.com/office/drawing/2014/main" val="20004"/>
                    </a:ext>
                  </a:extLst>
                </a:gridCol>
                <a:gridCol w="980106">
                  <a:extLst>
                    <a:ext uri="{9D8B030D-6E8A-4147-A177-3AD203B41FA5}">
                      <a16:colId xmlns:a16="http://schemas.microsoft.com/office/drawing/2014/main" val="20005"/>
                    </a:ext>
                  </a:extLst>
                </a:gridCol>
              </a:tblGrid>
              <a:tr h="205803">
                <a:tc gridSpan="6">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r>
                        <a:rPr lang="en-US" sz="1300" b="1" dirty="0">
                          <a:solidFill>
                            <a:srgbClr val="000000"/>
                          </a:solidFill>
                          <a:effectLst/>
                          <a:latin typeface="Calibri"/>
                          <a:ea typeface="Times New Roman"/>
                          <a:cs typeface="Times New Roman"/>
                        </a:rPr>
                        <a:t>Contact Tracing Team</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617410">
                <a:tc>
                  <a:txBody>
                    <a:bodyPr/>
                    <a:lstStyle/>
                    <a:p>
                      <a:pPr algn="ctr">
                        <a:lnSpc>
                          <a:spcPct val="115000"/>
                        </a:lnSpc>
                        <a:spcBef>
                          <a:spcPts val="1000"/>
                        </a:spcBef>
                        <a:spcAft>
                          <a:spcPts val="0"/>
                        </a:spcAft>
                      </a:pPr>
                      <a:r>
                        <a:rPr lang="en-US" sz="1300" b="1">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b="1" dirty="0">
                          <a:solidFill>
                            <a:srgbClr val="000000"/>
                          </a:solidFill>
                          <a:effectLst/>
                          <a:latin typeface="Calibri"/>
                          <a:ea typeface="Times New Roman"/>
                          <a:cs typeface="Times New Roman"/>
                        </a:rPr>
                        <a:t>Lead Epidemiologist</a:t>
                      </a:r>
                      <a:endParaRPr lang="en-GB" sz="1300" b="1" dirty="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b="1" dirty="0">
                          <a:solidFill>
                            <a:srgbClr val="000000"/>
                          </a:solidFill>
                          <a:effectLst/>
                          <a:latin typeface="Calibri"/>
                          <a:ea typeface="Times New Roman"/>
                          <a:cs typeface="Times New Roman"/>
                        </a:rPr>
                        <a:t>Supervisor</a:t>
                      </a:r>
                      <a:endParaRPr lang="en-GB" sz="1300" b="1" dirty="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b="1" dirty="0">
                          <a:solidFill>
                            <a:srgbClr val="000000"/>
                          </a:solidFill>
                          <a:effectLst/>
                          <a:latin typeface="Calibri"/>
                          <a:ea typeface="Times New Roman"/>
                          <a:cs typeface="Times New Roman"/>
                        </a:rPr>
                        <a:t>Investigation Team</a:t>
                      </a:r>
                      <a:endParaRPr lang="en-GB" sz="1300" b="1" dirty="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b="1" dirty="0">
                          <a:solidFill>
                            <a:srgbClr val="000000"/>
                          </a:solidFill>
                          <a:effectLst/>
                          <a:latin typeface="Calibri"/>
                          <a:ea typeface="Times New Roman"/>
                          <a:cs typeface="Times New Roman"/>
                        </a:rPr>
                        <a:t>Contact Follow-up Team</a:t>
                      </a:r>
                      <a:endParaRPr lang="en-GB" sz="1300" b="1" dirty="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b="1" dirty="0">
                          <a:solidFill>
                            <a:srgbClr val="000000"/>
                          </a:solidFill>
                          <a:effectLst/>
                          <a:latin typeface="Calibri"/>
                          <a:ea typeface="Times New Roman"/>
                          <a:cs typeface="Times New Roman"/>
                        </a:rPr>
                        <a:t>Data Manager</a:t>
                      </a:r>
                      <a:endParaRPr lang="en-GB" sz="1300" b="1" dirty="0">
                        <a:effectLst/>
                        <a:latin typeface="Calibri"/>
                        <a:ea typeface="SimSun"/>
                        <a:cs typeface="Arial"/>
                      </a:endParaRPr>
                    </a:p>
                  </a:txBody>
                  <a:tcPr marL="85209" marR="8520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5803">
                <a:tc>
                  <a:txBody>
                    <a:bodyPr/>
                    <a:lstStyle/>
                    <a:p>
                      <a:pPr>
                        <a:lnSpc>
                          <a:spcPct val="115000"/>
                        </a:lnSpc>
                        <a:spcBef>
                          <a:spcPts val="1000"/>
                        </a:spcBef>
                        <a:spcAft>
                          <a:spcPts val="0"/>
                        </a:spcAft>
                      </a:pPr>
                      <a:r>
                        <a:rPr lang="en-US" sz="1300" b="1">
                          <a:solidFill>
                            <a:srgbClr val="000000"/>
                          </a:solidFill>
                          <a:effectLst/>
                          <a:latin typeface="Calibri"/>
                          <a:ea typeface="Times New Roman"/>
                          <a:cs typeface="Times New Roman"/>
                        </a:rPr>
                        <a:t>Personal Protective Equipment</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extLst>
                  <a:ext uri="{0D108BD9-81ED-4DB2-BD59-A6C34878D82A}">
                    <a16:rowId xmlns:a16="http://schemas.microsoft.com/office/drawing/2014/main" val="10002"/>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Disposable gloves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endParaRPr lang="en-GB" sz="1300" dirty="0">
                        <a:solidFill>
                          <a:srgbClr val="FF0000"/>
                        </a:solidFill>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fr-FR" sz="1300" dirty="0">
                          <a:effectLst/>
                          <a:latin typeface="Calibri"/>
                          <a:ea typeface="SimSun"/>
                          <a:cs typeface="Arial"/>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300">
                        <a:effectLst/>
                        <a:latin typeface="Calibri"/>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5803">
                <a:tc>
                  <a:txBody>
                    <a:bodyPr/>
                    <a:lstStyle/>
                    <a:p>
                      <a:pPr algn="r">
                        <a:lnSpc>
                          <a:spcPct val="115000"/>
                        </a:lnSpc>
                        <a:spcBef>
                          <a:spcPts val="1000"/>
                        </a:spcBef>
                        <a:spcAft>
                          <a:spcPts val="0"/>
                        </a:spcAft>
                      </a:pPr>
                      <a:r>
                        <a:rPr lang="en-US" sz="1300" dirty="0">
                          <a:solidFill>
                            <a:srgbClr val="000000"/>
                          </a:solidFill>
                          <a:effectLst/>
                          <a:latin typeface="Calibri"/>
                          <a:ea typeface="Times New Roman"/>
                          <a:cs typeface="Times New Roman"/>
                        </a:rPr>
                        <a:t>Gowns</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300">
                        <a:effectLst/>
                        <a:latin typeface="Calibri"/>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Face shield (or goggles)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Face mask N95/FFP2</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Surgical mask for the case</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Biohazard plastic bags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5803">
                <a:tc>
                  <a:txBody>
                    <a:bodyPr/>
                    <a:lstStyle/>
                    <a:p>
                      <a:pPr>
                        <a:lnSpc>
                          <a:spcPct val="115000"/>
                        </a:lnSpc>
                        <a:spcBef>
                          <a:spcPts val="1000"/>
                        </a:spcBef>
                        <a:spcAft>
                          <a:spcPts val="0"/>
                        </a:spcAft>
                      </a:pPr>
                      <a:r>
                        <a:rPr lang="en-US" sz="1300" b="1">
                          <a:solidFill>
                            <a:srgbClr val="000000"/>
                          </a:solidFill>
                          <a:effectLst/>
                          <a:latin typeface="Calibri"/>
                          <a:ea typeface="Times New Roman"/>
                          <a:cs typeface="Times New Roman"/>
                        </a:rPr>
                        <a:t>Information Technology</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extLst>
                  <a:ext uri="{0D108BD9-81ED-4DB2-BD59-A6C34878D82A}">
                    <a16:rowId xmlns:a16="http://schemas.microsoft.com/office/drawing/2014/main" val="10009"/>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Global positioning system (GPS)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Cell phones (with credit)</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fr-FR" sz="1300" dirty="0">
                          <a:effectLst/>
                          <a:latin typeface="Calibri"/>
                          <a:ea typeface="SimSun"/>
                          <a:cs typeface="Arial"/>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Computers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300" dirty="0">
                        <a:effectLst/>
                        <a:latin typeface="Calibri"/>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300" dirty="0">
                        <a:effectLst/>
                        <a:latin typeface="Calibri"/>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Internet Access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Electronic data collection tools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5803">
                <a:tc>
                  <a:txBody>
                    <a:bodyPr/>
                    <a:lstStyle/>
                    <a:p>
                      <a:pPr>
                        <a:lnSpc>
                          <a:spcPct val="115000"/>
                        </a:lnSpc>
                        <a:spcBef>
                          <a:spcPts val="1000"/>
                        </a:spcBef>
                        <a:spcAft>
                          <a:spcPts val="0"/>
                        </a:spcAft>
                      </a:pPr>
                      <a:r>
                        <a:rPr lang="en-US" sz="1300" b="1">
                          <a:solidFill>
                            <a:srgbClr val="000000"/>
                          </a:solidFill>
                          <a:effectLst/>
                          <a:latin typeface="Calibri"/>
                          <a:ea typeface="Times New Roman"/>
                          <a:cs typeface="Times New Roman"/>
                        </a:rPr>
                        <a:t>Field Equipment</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extLst>
                  <a:ext uri="{0D108BD9-81ED-4DB2-BD59-A6C34878D82A}">
                    <a16:rowId xmlns:a16="http://schemas.microsoft.com/office/drawing/2014/main" val="10015"/>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Thermometers</a:t>
                      </a:r>
                      <a:r>
                        <a:rPr lang="en-US" sz="1300" baseline="30000">
                          <a:solidFill>
                            <a:srgbClr val="000000"/>
                          </a:solidFill>
                          <a:effectLst/>
                          <a:latin typeface="Calibri"/>
                          <a:ea typeface="Times New Roman"/>
                          <a:cs typeface="Times New Roman"/>
                        </a:rPr>
                        <a:t>1</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GB" sz="1300">
                        <a:effectLst/>
                        <a:latin typeface="Calibri"/>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Office supplies</a:t>
                      </a:r>
                      <a:r>
                        <a:rPr lang="en-US" sz="1300" baseline="30000">
                          <a:solidFill>
                            <a:srgbClr val="000000"/>
                          </a:solidFill>
                          <a:effectLst/>
                          <a:latin typeface="Calibri"/>
                          <a:ea typeface="Times New Roman"/>
                          <a:cs typeface="Times New Roman"/>
                        </a:rPr>
                        <a:t>2</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Weather appropriate gear</a:t>
                      </a:r>
                      <a:r>
                        <a:rPr lang="en-US" sz="1300" baseline="30000">
                          <a:solidFill>
                            <a:srgbClr val="000000"/>
                          </a:solidFill>
                          <a:effectLst/>
                          <a:latin typeface="Calibri"/>
                          <a:ea typeface="Times New Roman"/>
                          <a:cs typeface="Times New Roman"/>
                        </a:rPr>
                        <a:t>3</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Hand sanitizer or bleach</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X</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205803">
                <a:tc>
                  <a:txBody>
                    <a:bodyPr/>
                    <a:lstStyle/>
                    <a:p>
                      <a:pPr algn="r">
                        <a:lnSpc>
                          <a:spcPct val="115000"/>
                        </a:lnSpc>
                        <a:spcBef>
                          <a:spcPts val="1000"/>
                        </a:spcBef>
                        <a:spcAft>
                          <a:spcPts val="0"/>
                        </a:spcAft>
                      </a:pPr>
                      <a:r>
                        <a:rPr lang="en-US" sz="1300">
                          <a:solidFill>
                            <a:srgbClr val="000000"/>
                          </a:solidFill>
                          <a:effectLst/>
                          <a:latin typeface="Calibri"/>
                          <a:ea typeface="Times New Roman"/>
                          <a:cs typeface="Times New Roman"/>
                        </a:rPr>
                        <a:t>Appropriate forms</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205803">
                <a:tc>
                  <a:txBody>
                    <a:bodyPr/>
                    <a:lstStyle/>
                    <a:p>
                      <a:pPr>
                        <a:lnSpc>
                          <a:spcPct val="115000"/>
                        </a:lnSpc>
                        <a:spcBef>
                          <a:spcPts val="1000"/>
                        </a:spcBef>
                        <a:spcAft>
                          <a:spcPts val="0"/>
                        </a:spcAft>
                      </a:pPr>
                      <a:r>
                        <a:rPr lang="en-US" sz="1300" b="1">
                          <a:solidFill>
                            <a:srgbClr val="000000"/>
                          </a:solidFill>
                          <a:effectLst/>
                          <a:latin typeface="Calibri"/>
                          <a:ea typeface="Times New Roman"/>
                          <a:cs typeface="Times New Roman"/>
                        </a:rPr>
                        <a:t>Transportation</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000000"/>
                      </a:fgClr>
                      <a:bgClr>
                        <a:srgbClr val="DFDFDF"/>
                      </a:bgClr>
                    </a:pattFill>
                  </a:tcPr>
                </a:tc>
                <a:extLst>
                  <a:ext uri="{0D108BD9-81ED-4DB2-BD59-A6C34878D82A}">
                    <a16:rowId xmlns:a16="http://schemas.microsoft.com/office/drawing/2014/main" val="10021"/>
                  </a:ext>
                </a:extLst>
              </a:tr>
              <a:tr h="205803">
                <a:tc>
                  <a:txBody>
                    <a:bodyPr/>
                    <a:lstStyle/>
                    <a:p>
                      <a:pPr algn="r">
                        <a:lnSpc>
                          <a:spcPct val="115000"/>
                        </a:lnSpc>
                        <a:spcBef>
                          <a:spcPts val="1000"/>
                        </a:spcBef>
                        <a:spcAft>
                          <a:spcPts val="0"/>
                        </a:spcAft>
                      </a:pPr>
                      <a:r>
                        <a:rPr lang="en-US" sz="1300" dirty="0">
                          <a:solidFill>
                            <a:srgbClr val="000000"/>
                          </a:solidFill>
                          <a:effectLst/>
                          <a:latin typeface="Calibri"/>
                          <a:ea typeface="Times New Roman"/>
                          <a:cs typeface="Times New Roman"/>
                        </a:rPr>
                        <a:t>Driver/car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 </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a:solidFill>
                            <a:srgbClr val="000000"/>
                          </a:solidFill>
                          <a:effectLst/>
                          <a:latin typeface="Calibri"/>
                          <a:ea typeface="Times New Roman"/>
                          <a:cs typeface="Times New Roman"/>
                        </a:rPr>
                        <a:t>X</a:t>
                      </a:r>
                      <a:endParaRPr lang="en-GB" sz="130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300" dirty="0">
                          <a:solidFill>
                            <a:srgbClr val="000000"/>
                          </a:solidFill>
                          <a:effectLst/>
                          <a:latin typeface="Calibri"/>
                          <a:ea typeface="Times New Roman"/>
                          <a:cs typeface="Times New Roman"/>
                        </a:rPr>
                        <a:t> </a:t>
                      </a:r>
                      <a:endParaRPr lang="en-GB" sz="1300" dirty="0">
                        <a:effectLst/>
                        <a:latin typeface="Calibri"/>
                        <a:ea typeface="SimSun"/>
                        <a:cs typeface="Arial"/>
                      </a:endParaRPr>
                    </a:p>
                  </a:txBody>
                  <a:tcPr marL="85209" marR="8520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bl>
          </a:graphicData>
        </a:graphic>
      </p:graphicFrame>
    </p:spTree>
    <p:extLst>
      <p:ext uri="{BB962C8B-B14F-4D97-AF65-F5344CB8AC3E}">
        <p14:creationId xmlns:p14="http://schemas.microsoft.com/office/powerpoint/2010/main" val="16088478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4670" y="302801"/>
            <a:ext cx="9624060" cy="105609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fr-FR" sz="3600" b="1" dirty="0">
                <a:solidFill>
                  <a:srgbClr val="002060"/>
                </a:solidFill>
              </a:rPr>
              <a:t>Key messages</a:t>
            </a:r>
            <a:endParaRPr lang="en-GB" sz="3600" b="1" dirty="0">
              <a:solidFill>
                <a:srgbClr val="002060"/>
              </a:solidFill>
            </a:endParaRPr>
          </a:p>
        </p:txBody>
      </p:sp>
      <p:sp>
        <p:nvSpPr>
          <p:cNvPr id="2" name="Content Placeholder 1"/>
          <p:cNvSpPr>
            <a:spLocks noGrp="1"/>
          </p:cNvSpPr>
          <p:nvPr>
            <p:ph idx="1"/>
          </p:nvPr>
        </p:nvSpPr>
        <p:spPr>
          <a:xfrm>
            <a:off x="534670" y="1270000"/>
            <a:ext cx="9624060" cy="5484379"/>
          </a:xfrm>
        </p:spPr>
        <p:txBody>
          <a:bodyPr>
            <a:noAutofit/>
          </a:bodyPr>
          <a:lstStyle/>
          <a:p>
            <a:pPr marL="0" indent="0">
              <a:buNone/>
            </a:pPr>
            <a:endParaRPr lang="en-US" sz="2800" dirty="0"/>
          </a:p>
          <a:p>
            <a:pPr marL="514350" indent="-514350">
              <a:buAutoNum type="arabicPeriod"/>
            </a:pPr>
            <a:r>
              <a:rPr lang="en-US" sz="2800" dirty="0"/>
              <a:t>Active surveillance techniques are critical to rapid control disease outbreaks</a:t>
            </a:r>
          </a:p>
          <a:p>
            <a:pPr marL="514350" indent="-514350">
              <a:buAutoNum type="arabicPeriod"/>
            </a:pPr>
            <a:r>
              <a:rPr lang="en-US" sz="2800" dirty="0"/>
              <a:t>Contact tracing is an active surveillance activity</a:t>
            </a:r>
          </a:p>
          <a:p>
            <a:pPr marL="514350" indent="-514350">
              <a:buAutoNum type="arabicPeriod"/>
            </a:pPr>
            <a:r>
              <a:rPr lang="en-US" sz="2800" dirty="0"/>
              <a:t>The goal of contact tracing is to stop disease transmission</a:t>
            </a:r>
          </a:p>
          <a:p>
            <a:pPr marL="514350" indent="-514350">
              <a:buFont typeface="Arial" charset="0"/>
              <a:buAutoNum type="arabicPeriod"/>
            </a:pPr>
            <a:r>
              <a:rPr lang="en-US" sz="2800" dirty="0"/>
              <a:t>Contact tracing of every contact is essential to control and stop the outbreak </a:t>
            </a:r>
          </a:p>
          <a:p>
            <a:pPr marL="514350" indent="-514350">
              <a:buFont typeface="Arial" charset="0"/>
              <a:buAutoNum type="arabicPeriod"/>
            </a:pPr>
            <a:r>
              <a:rPr lang="en-US" sz="2800" dirty="0"/>
              <a:t>High quality data management is essential for successful contact tracing </a:t>
            </a:r>
          </a:p>
        </p:txBody>
      </p:sp>
    </p:spTree>
    <p:extLst>
      <p:ext uri="{BB962C8B-B14F-4D97-AF65-F5344CB8AC3E}">
        <p14:creationId xmlns:p14="http://schemas.microsoft.com/office/powerpoint/2010/main" val="5498021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969" b="1" dirty="0">
                <a:solidFill>
                  <a:srgbClr val="002060"/>
                </a:solidFill>
              </a:rPr>
              <a:t>Disclaimer</a:t>
            </a:r>
          </a:p>
        </p:txBody>
      </p:sp>
      <p:sp>
        <p:nvSpPr>
          <p:cNvPr id="3" name="Content Placeholder 2"/>
          <p:cNvSpPr>
            <a:spLocks noGrp="1"/>
          </p:cNvSpPr>
          <p:nvPr>
            <p:ph idx="1"/>
          </p:nvPr>
        </p:nvSpPr>
        <p:spPr>
          <a:xfrm>
            <a:off x="809943" y="1637043"/>
            <a:ext cx="9073515" cy="4990084"/>
          </a:xfrm>
        </p:spPr>
        <p:txBody>
          <a:bodyPr/>
          <a:lstStyle/>
          <a:p>
            <a:pPr marL="0" indent="0">
              <a:buNone/>
            </a:pPr>
            <a:r>
              <a:rPr lang="en-US" sz="1764" b="1" dirty="0"/>
              <a:t>WHO Health Security Learning Platform - Training Materials</a:t>
            </a:r>
            <a:endParaRPr lang="en-US" sz="1764" dirty="0"/>
          </a:p>
          <a:p>
            <a:endParaRPr lang="en-US" sz="1764" dirty="0"/>
          </a:p>
          <a:p>
            <a:pPr marL="0" indent="0">
              <a:buNone/>
            </a:pPr>
            <a:r>
              <a:rPr lang="en-US" sz="1764" dirty="0"/>
              <a:t>These WHO Training Materials are © World Health Organization (WHO) 2018. All rights reserved.</a:t>
            </a:r>
          </a:p>
          <a:p>
            <a:pPr marL="0" indent="0">
              <a:buNone/>
            </a:pPr>
            <a:endParaRPr lang="en-US" sz="1764" dirty="0"/>
          </a:p>
          <a:p>
            <a:pPr marL="0" indent="0">
              <a:buNone/>
            </a:pPr>
            <a:r>
              <a:rPr lang="en-US" sz="1764" dirty="0"/>
              <a:t>Your use of these materials is subject to the “</a:t>
            </a:r>
            <a:r>
              <a:rPr lang="en-US" sz="1764" u="sng" dirty="0">
                <a:hlinkClick r:id="rId3"/>
              </a:rPr>
              <a:t>WHO Health Security Learning Platform, Training Materials – Terms of Use</a:t>
            </a:r>
            <a:r>
              <a:rPr lang="en-US" sz="1764" dirty="0"/>
              <a:t>”, which you accepted when downloading them and which are available on the Health Security Learning Platform at: </a:t>
            </a:r>
            <a:r>
              <a:rPr lang="en-US" sz="1764" u="sng" dirty="0">
                <a:hlinkClick r:id="rId4"/>
              </a:rPr>
              <a:t>https://extranet.who.int/hslp</a:t>
            </a:r>
            <a:r>
              <a:rPr lang="en-US" sz="1764" dirty="0"/>
              <a:t> .  </a:t>
            </a:r>
          </a:p>
          <a:p>
            <a:pPr marL="0" indent="0">
              <a:buNone/>
            </a:pPr>
            <a:r>
              <a:rPr lang="en-US" sz="1764" dirty="0"/>
              <a:t> </a:t>
            </a:r>
          </a:p>
          <a:p>
            <a:pPr marL="0" indent="0">
              <a:buNone/>
            </a:pPr>
            <a:r>
              <a:rPr lang="en-US" sz="1764"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764" dirty="0"/>
          </a:p>
          <a:p>
            <a:pPr marL="0" indent="0">
              <a:buNone/>
            </a:pPr>
            <a:r>
              <a:rPr lang="en-US" sz="1764" dirty="0"/>
              <a:t>Further, please inform WHO of any modifications of these materials that you use publicly, for record-keeping purposes and continued development, by emailing </a:t>
            </a:r>
            <a:r>
              <a:rPr lang="en-US" sz="1764" u="sng" dirty="0">
                <a:hlinkClick r:id="rId5"/>
              </a:rPr>
              <a:t>ihrhrt@who.int</a:t>
            </a:r>
            <a:r>
              <a:rPr lang="en-US" sz="1764" dirty="0"/>
              <a:t>. </a:t>
            </a:r>
          </a:p>
        </p:txBody>
      </p:sp>
    </p:spTree>
    <p:extLst>
      <p:ext uri="{BB962C8B-B14F-4D97-AF65-F5344CB8AC3E}">
        <p14:creationId xmlns:p14="http://schemas.microsoft.com/office/powerpoint/2010/main" val="2296439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4670" y="3252582"/>
            <a:ext cx="9624060" cy="105609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fr-FR" sz="4800" b="1" i="1" dirty="0" err="1">
                <a:solidFill>
                  <a:srgbClr val="002060"/>
                </a:solidFill>
              </a:rPr>
              <a:t>Thank</a:t>
            </a:r>
            <a:r>
              <a:rPr lang="fr-FR" sz="4800" b="1" i="1" dirty="0">
                <a:solidFill>
                  <a:srgbClr val="002060"/>
                </a:solidFill>
              </a:rPr>
              <a:t> </a:t>
            </a:r>
            <a:r>
              <a:rPr lang="fr-FR" sz="4800" b="1" i="1" dirty="0" err="1">
                <a:solidFill>
                  <a:srgbClr val="002060"/>
                </a:solidFill>
              </a:rPr>
              <a:t>you</a:t>
            </a:r>
            <a:r>
              <a:rPr lang="fr-FR" sz="4800" b="1" i="1" dirty="0">
                <a:solidFill>
                  <a:srgbClr val="002060"/>
                </a:solidFill>
              </a:rPr>
              <a:t>!</a:t>
            </a:r>
            <a:endParaRPr lang="en-GB" sz="4800" b="1" i="1" dirty="0">
              <a:solidFill>
                <a:srgbClr val="002060"/>
              </a:solidFill>
            </a:endParaRPr>
          </a:p>
        </p:txBody>
      </p:sp>
    </p:spTree>
    <p:extLst>
      <p:ext uri="{BB962C8B-B14F-4D97-AF65-F5344CB8AC3E}">
        <p14:creationId xmlns:p14="http://schemas.microsoft.com/office/powerpoint/2010/main" val="2398457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Outline</a:t>
            </a:r>
          </a:p>
        </p:txBody>
      </p:sp>
      <p:sp>
        <p:nvSpPr>
          <p:cNvPr id="3" name="Content Placeholder 2"/>
          <p:cNvSpPr>
            <a:spLocks noGrp="1"/>
          </p:cNvSpPr>
          <p:nvPr>
            <p:ph idx="1"/>
          </p:nvPr>
        </p:nvSpPr>
        <p:spPr/>
        <p:txBody>
          <a:bodyPr/>
          <a:lstStyle/>
          <a:p>
            <a:pPr marL="742950" indent="-742950">
              <a:buFont typeface="+mj-lt"/>
              <a:buAutoNum type="arabicPeriod"/>
            </a:pPr>
            <a:r>
              <a:rPr lang="en-US" sz="3200" dirty="0"/>
              <a:t>What is Active Case Finding?</a:t>
            </a:r>
          </a:p>
          <a:p>
            <a:pPr marL="742950" indent="-742950">
              <a:buFont typeface="+mj-lt"/>
              <a:buAutoNum type="arabicPeriod"/>
            </a:pPr>
            <a:r>
              <a:rPr lang="en-US" sz="3200" dirty="0"/>
              <a:t>When do we use Active Case Finding &amp;</a:t>
            </a:r>
            <a:r>
              <a:rPr lang="en-US" sz="3200" b="1" dirty="0">
                <a:solidFill>
                  <a:srgbClr val="002060"/>
                </a:solidFill>
              </a:rPr>
              <a:t> </a:t>
            </a:r>
            <a:r>
              <a:rPr lang="en-US" sz="3200" dirty="0"/>
              <a:t>Contact Tracing?</a:t>
            </a:r>
          </a:p>
          <a:p>
            <a:pPr lvl="1"/>
            <a:r>
              <a:rPr lang="en-US" dirty="0"/>
              <a:t>Example 1: Ebola virus disease</a:t>
            </a:r>
          </a:p>
          <a:p>
            <a:pPr lvl="1"/>
            <a:r>
              <a:rPr lang="en-US" dirty="0"/>
              <a:t>Example 2: Plague</a:t>
            </a:r>
          </a:p>
          <a:p>
            <a:pPr marL="742950" indent="-742950">
              <a:buFont typeface="+mj-lt"/>
              <a:buAutoNum type="arabicPeriod"/>
            </a:pPr>
            <a:r>
              <a:rPr lang="en-US" sz="3200" dirty="0"/>
              <a:t>How do we use it?</a:t>
            </a:r>
          </a:p>
        </p:txBody>
      </p:sp>
    </p:spTree>
    <p:extLst>
      <p:ext uri="{BB962C8B-B14F-4D97-AF65-F5344CB8AC3E}">
        <p14:creationId xmlns:p14="http://schemas.microsoft.com/office/powerpoint/2010/main" val="1193863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1. What is Active Case Finding?</a:t>
            </a:r>
            <a:br>
              <a:rPr lang="en-US" sz="3600" b="1" dirty="0">
                <a:solidFill>
                  <a:srgbClr val="002060"/>
                </a:solidFill>
              </a:rPr>
            </a:br>
            <a:endParaRPr lang="en-US" sz="3600" b="1" dirty="0">
              <a:solidFill>
                <a:srgbClr val="002060"/>
              </a:solidFill>
            </a:endParaRPr>
          </a:p>
        </p:txBody>
      </p:sp>
      <p:sp>
        <p:nvSpPr>
          <p:cNvPr id="3" name="Content Placeholder 2"/>
          <p:cNvSpPr>
            <a:spLocks noGrp="1"/>
          </p:cNvSpPr>
          <p:nvPr>
            <p:ph idx="1"/>
          </p:nvPr>
        </p:nvSpPr>
        <p:spPr>
          <a:xfrm>
            <a:off x="534670" y="1447800"/>
            <a:ext cx="9624060" cy="5306579"/>
          </a:xfrm>
        </p:spPr>
        <p:txBody>
          <a:bodyPr/>
          <a:lstStyle/>
          <a:p>
            <a:pPr marL="0" indent="0">
              <a:buNone/>
            </a:pPr>
            <a:endParaRPr lang="en-US" sz="2800" dirty="0"/>
          </a:p>
          <a:p>
            <a:pPr marL="0" indent="0" algn="ctr">
              <a:buNone/>
            </a:pPr>
            <a:r>
              <a:rPr lang="en-US" sz="3600" b="1" dirty="0">
                <a:solidFill>
                  <a:srgbClr val="0070C0"/>
                </a:solidFill>
              </a:rPr>
              <a:t>Passive Surveillance</a:t>
            </a:r>
          </a:p>
          <a:p>
            <a:pPr marL="0" indent="0" algn="ctr">
              <a:buNone/>
            </a:pPr>
            <a:r>
              <a:rPr lang="fr-FR" sz="3600" b="1" dirty="0">
                <a:solidFill>
                  <a:srgbClr val="0070C0"/>
                </a:solidFill>
              </a:rPr>
              <a:t>A</a:t>
            </a:r>
            <a:r>
              <a:rPr lang="en-US" sz="3600" b="1" dirty="0" err="1">
                <a:solidFill>
                  <a:srgbClr val="0070C0"/>
                </a:solidFill>
              </a:rPr>
              <a:t>ctive</a:t>
            </a:r>
            <a:r>
              <a:rPr lang="en-US" sz="3600" b="1" dirty="0">
                <a:solidFill>
                  <a:srgbClr val="0070C0"/>
                </a:solidFill>
              </a:rPr>
              <a:t> Surveillance</a:t>
            </a:r>
          </a:p>
          <a:p>
            <a:pPr marL="0" indent="0" algn="ctr">
              <a:buNone/>
            </a:pPr>
            <a:r>
              <a:rPr lang="fr-FR" sz="3600" b="1" dirty="0">
                <a:solidFill>
                  <a:srgbClr val="0070C0"/>
                </a:solidFill>
              </a:rPr>
              <a:t>C</a:t>
            </a:r>
            <a:r>
              <a:rPr lang="en-US" sz="3600" b="1" dirty="0" err="1">
                <a:solidFill>
                  <a:srgbClr val="0070C0"/>
                </a:solidFill>
              </a:rPr>
              <a:t>ontact</a:t>
            </a:r>
            <a:r>
              <a:rPr lang="en-US" sz="3600" b="1" dirty="0">
                <a:solidFill>
                  <a:srgbClr val="0070C0"/>
                </a:solidFill>
              </a:rPr>
              <a:t> tracing</a:t>
            </a:r>
            <a:endParaRPr lang="en-US" sz="3600" dirty="0">
              <a:solidFill>
                <a:srgbClr val="0070C0"/>
              </a:solidFill>
            </a:endParaRPr>
          </a:p>
          <a:p>
            <a:endParaRPr lang="en-US" dirty="0"/>
          </a:p>
        </p:txBody>
      </p:sp>
    </p:spTree>
    <p:extLst>
      <p:ext uri="{BB962C8B-B14F-4D97-AF65-F5344CB8AC3E}">
        <p14:creationId xmlns:p14="http://schemas.microsoft.com/office/powerpoint/2010/main" val="147868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Passive Surveillance</a:t>
            </a:r>
          </a:p>
        </p:txBody>
      </p:sp>
      <p:sp>
        <p:nvSpPr>
          <p:cNvPr id="3" name="Content Placeholder 2"/>
          <p:cNvSpPr>
            <a:spLocks noGrp="1"/>
          </p:cNvSpPr>
          <p:nvPr>
            <p:ph idx="1"/>
          </p:nvPr>
        </p:nvSpPr>
        <p:spPr>
          <a:xfrm>
            <a:off x="534670" y="1447800"/>
            <a:ext cx="9624060" cy="5306579"/>
          </a:xfrm>
        </p:spPr>
        <p:txBody>
          <a:bodyPr/>
          <a:lstStyle/>
          <a:p>
            <a:r>
              <a:rPr lang="en-US" sz="2600" dirty="0"/>
              <a:t>Surveillance in which available data on reportable diseases are used, or in which disease reporting is mandated or requested </a:t>
            </a:r>
          </a:p>
          <a:p>
            <a:r>
              <a:rPr lang="en-US" sz="2600" dirty="0"/>
              <a:t>Responsibility for reporting often falls on health care providers or district health officers</a:t>
            </a:r>
          </a:p>
          <a:p>
            <a:r>
              <a:rPr lang="en-US" sz="2600" dirty="0"/>
              <a:t>Inexpensive and relatively easy to develop</a:t>
            </a:r>
            <a:endParaRPr lang="en-US" sz="2600" strike="sngStrike" dirty="0"/>
          </a:p>
          <a:p>
            <a:r>
              <a:rPr lang="en-US" sz="2600" dirty="0"/>
              <a:t>Underreporting and lack of completeness of reporting likely</a:t>
            </a:r>
          </a:p>
          <a:p>
            <a:r>
              <a:rPr lang="en-US" sz="2600" dirty="0"/>
              <a:t>Local outbreaks may be missed because the relatively small number of cases often ascertained becomes diluted within a large denominator of a total population of a province or country</a:t>
            </a:r>
          </a:p>
          <a:p>
            <a:pPr marL="0" indent="0">
              <a:buNone/>
            </a:pPr>
            <a:endParaRPr lang="en-US" sz="2800" dirty="0"/>
          </a:p>
          <a:p>
            <a:endParaRPr lang="en-US" dirty="0"/>
          </a:p>
          <a:p>
            <a:endParaRPr lang="en-US" dirty="0"/>
          </a:p>
        </p:txBody>
      </p:sp>
    </p:spTree>
    <p:extLst>
      <p:ext uri="{BB962C8B-B14F-4D97-AF65-F5344CB8AC3E}">
        <p14:creationId xmlns:p14="http://schemas.microsoft.com/office/powerpoint/2010/main" val="223686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Active Surveillance </a:t>
            </a:r>
          </a:p>
        </p:txBody>
      </p:sp>
      <p:sp>
        <p:nvSpPr>
          <p:cNvPr id="3" name="Content Placeholder 2"/>
          <p:cNvSpPr>
            <a:spLocks noGrp="1"/>
          </p:cNvSpPr>
          <p:nvPr>
            <p:ph idx="1"/>
          </p:nvPr>
        </p:nvSpPr>
        <p:spPr/>
        <p:txBody>
          <a:bodyPr/>
          <a:lstStyle/>
          <a:p>
            <a:r>
              <a:rPr lang="en-US" sz="2800" dirty="0"/>
              <a:t>Staff are recruited to make periodic field visits to health care facilities or into communities</a:t>
            </a:r>
            <a:r>
              <a:rPr lang="en-US" sz="2800" dirty="0">
                <a:solidFill>
                  <a:srgbClr val="000066"/>
                </a:solidFill>
              </a:rPr>
              <a:t> </a:t>
            </a:r>
            <a:r>
              <a:rPr lang="en-US" sz="2800" dirty="0"/>
              <a:t>to identify new cases of a disease or deaths from the disease that have occurred (</a:t>
            </a:r>
            <a:r>
              <a:rPr lang="en-US" sz="2800" b="1" dirty="0"/>
              <a:t>case finding</a:t>
            </a:r>
            <a:r>
              <a:rPr lang="en-US" sz="2800" dirty="0"/>
              <a:t>)</a:t>
            </a:r>
          </a:p>
          <a:p>
            <a:r>
              <a:rPr lang="en-US" sz="2800" dirty="0"/>
              <a:t>Local outbreaks are generally identified </a:t>
            </a:r>
          </a:p>
          <a:p>
            <a:r>
              <a:rPr lang="en-US" sz="2800" dirty="0"/>
              <a:t>More expensive to maintain than passive reporting, often more difficult to establish</a:t>
            </a:r>
          </a:p>
        </p:txBody>
      </p:sp>
    </p:spTree>
    <p:extLst>
      <p:ext uri="{BB962C8B-B14F-4D97-AF65-F5344CB8AC3E}">
        <p14:creationId xmlns:p14="http://schemas.microsoft.com/office/powerpoint/2010/main" val="582627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Contact Tracing </a:t>
            </a:r>
          </a:p>
        </p:txBody>
      </p:sp>
      <p:sp>
        <p:nvSpPr>
          <p:cNvPr id="3" name="Content Placeholder 2"/>
          <p:cNvSpPr>
            <a:spLocks noGrp="1"/>
          </p:cNvSpPr>
          <p:nvPr>
            <p:ph idx="1"/>
          </p:nvPr>
        </p:nvSpPr>
        <p:spPr/>
        <p:txBody>
          <a:bodyPr/>
          <a:lstStyle/>
          <a:p>
            <a:r>
              <a:rPr lang="en-US" sz="2800" dirty="0"/>
              <a:t>Active surveillance activity </a:t>
            </a:r>
          </a:p>
          <a:p>
            <a:r>
              <a:rPr lang="en-US" sz="2800" dirty="0"/>
              <a:t>The identification and follow-up of persons who may have come into contact with a infected person</a:t>
            </a:r>
          </a:p>
          <a:p>
            <a:r>
              <a:rPr lang="en-US" sz="2800" dirty="0"/>
              <a:t>These people are monitored for the maximum incubation period of the disease following their last known exposure to a case</a:t>
            </a:r>
          </a:p>
          <a:p>
            <a:r>
              <a:rPr lang="en-US" sz="2800" dirty="0"/>
              <a:t>If they become ill, they can be quickly isolated and treated</a:t>
            </a:r>
          </a:p>
          <a:p>
            <a:r>
              <a:rPr lang="en-US" sz="2800" dirty="0"/>
              <a:t>Goal: </a:t>
            </a:r>
            <a:r>
              <a:rPr lang="en-US" sz="2800" dirty="0">
                <a:cs typeface="Arabic Typesetting" pitchFamily="66" charset="-78"/>
              </a:rPr>
              <a:t>stop transmission of disease</a:t>
            </a:r>
            <a:endParaRPr lang="en-US" sz="2800" dirty="0"/>
          </a:p>
        </p:txBody>
      </p:sp>
    </p:spTree>
    <p:extLst>
      <p:ext uri="{BB962C8B-B14F-4D97-AF65-F5344CB8AC3E}">
        <p14:creationId xmlns:p14="http://schemas.microsoft.com/office/powerpoint/2010/main" val="1843706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670" y="166166"/>
            <a:ext cx="9624060" cy="126021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Early Detection of Cases</a:t>
            </a:r>
          </a:p>
        </p:txBody>
      </p:sp>
      <p:cxnSp>
        <p:nvCxnSpPr>
          <p:cNvPr id="25" name="Straight Arrow Connector 24"/>
          <p:cNvCxnSpPr/>
          <p:nvPr/>
        </p:nvCxnSpPr>
        <p:spPr>
          <a:xfrm>
            <a:off x="2288953" y="3935586"/>
            <a:ext cx="6336704" cy="0"/>
          </a:xfrm>
          <a:prstGeom prst="straightConnector1">
            <a:avLst/>
          </a:prstGeom>
          <a:noFill/>
          <a:ln w="38100" cap="flat" cmpd="sng" algn="ctr">
            <a:solidFill>
              <a:srgbClr val="000000"/>
            </a:solidFill>
            <a:prstDash val="dash"/>
            <a:tailEnd type="triangle" w="lg" len="lg"/>
          </a:ln>
          <a:effectLst/>
        </p:spPr>
      </p:cxnSp>
      <p:sp>
        <p:nvSpPr>
          <p:cNvPr id="26" name="TextBox 25"/>
          <p:cNvSpPr txBox="1"/>
          <p:nvPr/>
        </p:nvSpPr>
        <p:spPr>
          <a:xfrm>
            <a:off x="8625160" y="3767768"/>
            <a:ext cx="79208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cs typeface="+mn-cs"/>
              </a:rPr>
              <a:t>Time</a:t>
            </a:r>
          </a:p>
        </p:txBody>
      </p:sp>
      <p:cxnSp>
        <p:nvCxnSpPr>
          <p:cNvPr id="27" name="Straight Arrow Connector 26"/>
          <p:cNvCxnSpPr/>
          <p:nvPr/>
        </p:nvCxnSpPr>
        <p:spPr>
          <a:xfrm>
            <a:off x="2288953" y="2792367"/>
            <a:ext cx="0" cy="630649"/>
          </a:xfrm>
          <a:prstGeom prst="straightConnector1">
            <a:avLst/>
          </a:prstGeom>
          <a:noFill/>
          <a:ln w="28575" cap="flat" cmpd="sng" algn="ctr">
            <a:solidFill>
              <a:srgbClr val="C00000"/>
            </a:solidFill>
            <a:prstDash val="solid"/>
            <a:tailEnd type="triangle" w="lg" len="lg"/>
          </a:ln>
          <a:effectLst/>
        </p:spPr>
      </p:cxnSp>
      <p:sp>
        <p:nvSpPr>
          <p:cNvPr id="28" name="TextBox 27"/>
          <p:cNvSpPr txBox="1"/>
          <p:nvPr/>
        </p:nvSpPr>
        <p:spPr>
          <a:xfrm>
            <a:off x="1031644" y="2794491"/>
            <a:ext cx="126014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cs typeface="+mn-cs"/>
              </a:rPr>
              <a:t>Exposure to agent</a:t>
            </a:r>
          </a:p>
        </p:txBody>
      </p:sp>
      <p:cxnSp>
        <p:nvCxnSpPr>
          <p:cNvPr id="29" name="Straight Arrow Connector 28"/>
          <p:cNvCxnSpPr/>
          <p:nvPr/>
        </p:nvCxnSpPr>
        <p:spPr>
          <a:xfrm>
            <a:off x="4377185" y="3462888"/>
            <a:ext cx="0" cy="304880"/>
          </a:xfrm>
          <a:prstGeom prst="straightConnector1">
            <a:avLst/>
          </a:prstGeom>
          <a:noFill/>
          <a:ln w="28575" cap="flat" cmpd="sng" algn="ctr">
            <a:solidFill>
              <a:srgbClr val="000000"/>
            </a:solidFill>
            <a:prstDash val="solid"/>
            <a:tailEnd type="none" w="lg" len="lg"/>
          </a:ln>
          <a:effectLst/>
        </p:spPr>
      </p:cxnSp>
      <p:cxnSp>
        <p:nvCxnSpPr>
          <p:cNvPr id="30" name="Straight Arrow Connector 29"/>
          <p:cNvCxnSpPr/>
          <p:nvPr/>
        </p:nvCxnSpPr>
        <p:spPr>
          <a:xfrm flipV="1">
            <a:off x="2288953" y="4244650"/>
            <a:ext cx="1728192" cy="6851"/>
          </a:xfrm>
          <a:prstGeom prst="straightConnector1">
            <a:avLst/>
          </a:prstGeom>
          <a:noFill/>
          <a:ln w="28575" cap="flat" cmpd="sng" algn="ctr">
            <a:solidFill>
              <a:srgbClr val="000000"/>
            </a:solidFill>
            <a:prstDash val="solid"/>
            <a:headEnd type="triangle" w="lg" len="lg"/>
            <a:tailEnd type="triangle" w="lg" len="lg"/>
          </a:ln>
          <a:effectLst/>
        </p:spPr>
      </p:cxnSp>
      <p:cxnSp>
        <p:nvCxnSpPr>
          <p:cNvPr id="31" name="Straight Arrow Connector 30"/>
          <p:cNvCxnSpPr/>
          <p:nvPr/>
        </p:nvCxnSpPr>
        <p:spPr>
          <a:xfrm>
            <a:off x="4058839" y="4232910"/>
            <a:ext cx="3846738" cy="11740"/>
          </a:xfrm>
          <a:prstGeom prst="straightConnector1">
            <a:avLst/>
          </a:prstGeom>
          <a:noFill/>
          <a:ln w="28575" cap="flat" cmpd="sng" algn="ctr">
            <a:solidFill>
              <a:srgbClr val="000000"/>
            </a:solidFill>
            <a:prstDash val="solid"/>
            <a:headEnd type="triangle" w="lg" len="lg"/>
            <a:tailEnd type="triangle" w="lg" len="lg"/>
          </a:ln>
          <a:effectLst/>
        </p:spPr>
      </p:cxnSp>
      <p:cxnSp>
        <p:nvCxnSpPr>
          <p:cNvPr id="32" name="Straight Arrow Connector 31"/>
          <p:cNvCxnSpPr/>
          <p:nvPr/>
        </p:nvCxnSpPr>
        <p:spPr>
          <a:xfrm>
            <a:off x="4377185" y="3632456"/>
            <a:ext cx="3096344" cy="0"/>
          </a:xfrm>
          <a:prstGeom prst="straightConnector1">
            <a:avLst/>
          </a:prstGeom>
          <a:noFill/>
          <a:ln w="28575" cap="flat" cmpd="sng" algn="ctr">
            <a:solidFill>
              <a:srgbClr val="000000"/>
            </a:solidFill>
            <a:prstDash val="solid"/>
            <a:headEnd type="triangle" w="lg" len="lg"/>
            <a:tailEnd type="triangle" w="lg" len="lg"/>
          </a:ln>
          <a:effectLst/>
        </p:spPr>
      </p:cxnSp>
      <p:cxnSp>
        <p:nvCxnSpPr>
          <p:cNvPr id="33" name="Straight Arrow Connector 32"/>
          <p:cNvCxnSpPr/>
          <p:nvPr/>
        </p:nvCxnSpPr>
        <p:spPr>
          <a:xfrm>
            <a:off x="7473529" y="3462888"/>
            <a:ext cx="0" cy="288032"/>
          </a:xfrm>
          <a:prstGeom prst="straightConnector1">
            <a:avLst/>
          </a:prstGeom>
          <a:noFill/>
          <a:ln w="28575" cap="flat" cmpd="sng" algn="ctr">
            <a:solidFill>
              <a:srgbClr val="000000"/>
            </a:solidFill>
            <a:prstDash val="solid"/>
            <a:tailEnd type="none" w="lg" len="lg"/>
          </a:ln>
          <a:effectLst/>
        </p:spPr>
      </p:cxnSp>
      <p:cxnSp>
        <p:nvCxnSpPr>
          <p:cNvPr id="34" name="Straight Arrow Connector 33"/>
          <p:cNvCxnSpPr/>
          <p:nvPr/>
        </p:nvCxnSpPr>
        <p:spPr>
          <a:xfrm flipH="1">
            <a:off x="7905577" y="4079602"/>
            <a:ext cx="7128" cy="369332"/>
          </a:xfrm>
          <a:prstGeom prst="straightConnector1">
            <a:avLst/>
          </a:prstGeom>
          <a:noFill/>
          <a:ln w="28575" cap="flat" cmpd="sng" algn="ctr">
            <a:solidFill>
              <a:srgbClr val="000000"/>
            </a:solidFill>
            <a:prstDash val="solid"/>
            <a:tailEnd type="none" w="lg" len="lg"/>
          </a:ln>
          <a:effectLst/>
        </p:spPr>
      </p:cxnSp>
      <p:cxnSp>
        <p:nvCxnSpPr>
          <p:cNvPr id="35" name="Straight Arrow Connector 34"/>
          <p:cNvCxnSpPr/>
          <p:nvPr/>
        </p:nvCxnSpPr>
        <p:spPr>
          <a:xfrm>
            <a:off x="2288953" y="3632456"/>
            <a:ext cx="2088232" cy="0"/>
          </a:xfrm>
          <a:prstGeom prst="straightConnector1">
            <a:avLst/>
          </a:prstGeom>
          <a:noFill/>
          <a:ln w="28575" cap="flat" cmpd="sng" algn="ctr">
            <a:solidFill>
              <a:srgbClr val="000000"/>
            </a:solidFill>
            <a:prstDash val="solid"/>
            <a:headEnd type="triangle" w="lg" len="lg"/>
            <a:tailEnd type="triangle" w="lg" len="lg"/>
          </a:ln>
          <a:effectLst/>
        </p:spPr>
      </p:cxnSp>
      <p:sp>
        <p:nvSpPr>
          <p:cNvPr id="36" name="TextBox 35"/>
          <p:cNvSpPr txBox="1"/>
          <p:nvPr/>
        </p:nvSpPr>
        <p:spPr>
          <a:xfrm>
            <a:off x="2344487" y="3224798"/>
            <a:ext cx="203269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cs typeface="+mn-cs"/>
              </a:rPr>
              <a:t>Incubation period</a:t>
            </a:r>
          </a:p>
        </p:txBody>
      </p:sp>
      <p:sp>
        <p:nvSpPr>
          <p:cNvPr id="37" name="TextBox 36"/>
          <p:cNvSpPr txBox="1"/>
          <p:nvPr/>
        </p:nvSpPr>
        <p:spPr>
          <a:xfrm>
            <a:off x="2272479" y="4232910"/>
            <a:ext cx="174466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cs typeface="+mn-cs"/>
              </a:rPr>
              <a:t>Latent period</a:t>
            </a:r>
          </a:p>
        </p:txBody>
      </p:sp>
      <p:sp>
        <p:nvSpPr>
          <p:cNvPr id="38" name="TextBox 37"/>
          <p:cNvSpPr txBox="1"/>
          <p:nvPr/>
        </p:nvSpPr>
        <p:spPr>
          <a:xfrm>
            <a:off x="4615319" y="4232910"/>
            <a:ext cx="276843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cs typeface="+mn-cs"/>
              </a:rPr>
              <a:t>Infectious period</a:t>
            </a:r>
          </a:p>
        </p:txBody>
      </p:sp>
      <p:sp>
        <p:nvSpPr>
          <p:cNvPr id="39" name="TextBox 38"/>
          <p:cNvSpPr txBox="1"/>
          <p:nvPr/>
        </p:nvSpPr>
        <p:spPr>
          <a:xfrm>
            <a:off x="4902552" y="3224798"/>
            <a:ext cx="203269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cs typeface="+mn-cs"/>
              </a:rPr>
              <a:t>Clinical disease</a:t>
            </a:r>
          </a:p>
        </p:txBody>
      </p:sp>
      <p:cxnSp>
        <p:nvCxnSpPr>
          <p:cNvPr id="40" name="Straight Arrow Connector 39"/>
          <p:cNvCxnSpPr/>
          <p:nvPr/>
        </p:nvCxnSpPr>
        <p:spPr>
          <a:xfrm flipH="1">
            <a:off x="2288953" y="3462888"/>
            <a:ext cx="7128" cy="278196"/>
          </a:xfrm>
          <a:prstGeom prst="straightConnector1">
            <a:avLst/>
          </a:prstGeom>
          <a:noFill/>
          <a:ln w="28575" cap="flat" cmpd="sng" algn="ctr">
            <a:solidFill>
              <a:srgbClr val="000000"/>
            </a:solidFill>
            <a:prstDash val="solid"/>
            <a:tailEnd type="none" w="lg" len="lg"/>
          </a:ln>
          <a:effectLst/>
        </p:spPr>
      </p:cxnSp>
      <p:cxnSp>
        <p:nvCxnSpPr>
          <p:cNvPr id="42" name="Straight Arrow Connector 41"/>
          <p:cNvCxnSpPr/>
          <p:nvPr/>
        </p:nvCxnSpPr>
        <p:spPr>
          <a:xfrm flipH="1">
            <a:off x="4051711" y="4095933"/>
            <a:ext cx="7128" cy="369332"/>
          </a:xfrm>
          <a:prstGeom prst="straightConnector1">
            <a:avLst/>
          </a:prstGeom>
          <a:noFill/>
          <a:ln w="28575" cap="flat" cmpd="sng" algn="ctr">
            <a:solidFill>
              <a:srgbClr val="000000"/>
            </a:solidFill>
            <a:prstDash val="solid"/>
            <a:tailEnd type="none" w="lg" len="lg"/>
          </a:ln>
          <a:effectLst/>
        </p:spPr>
      </p:cxnSp>
      <p:cxnSp>
        <p:nvCxnSpPr>
          <p:cNvPr id="43" name="Straight Arrow Connector 42"/>
          <p:cNvCxnSpPr/>
          <p:nvPr/>
        </p:nvCxnSpPr>
        <p:spPr>
          <a:xfrm flipH="1">
            <a:off x="2288953" y="4064719"/>
            <a:ext cx="7128" cy="369332"/>
          </a:xfrm>
          <a:prstGeom prst="straightConnector1">
            <a:avLst/>
          </a:prstGeom>
          <a:noFill/>
          <a:ln w="28575" cap="flat" cmpd="sng" algn="ctr">
            <a:solidFill>
              <a:srgbClr val="000000"/>
            </a:solidFill>
            <a:prstDash val="solid"/>
            <a:tailEnd type="none" w="lg" len="lg"/>
          </a:ln>
          <a:effectLst/>
        </p:spPr>
      </p:cxnSp>
      <p:sp>
        <p:nvSpPr>
          <p:cNvPr id="4" name="Right Brace 3"/>
          <p:cNvSpPr/>
          <p:nvPr/>
        </p:nvSpPr>
        <p:spPr>
          <a:xfrm rot="5400000">
            <a:off x="5784311" y="2863638"/>
            <a:ext cx="395793" cy="397570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TextBox 43"/>
          <p:cNvSpPr txBox="1"/>
          <p:nvPr/>
        </p:nvSpPr>
        <p:spPr>
          <a:xfrm>
            <a:off x="3856186" y="5265990"/>
            <a:ext cx="4252042" cy="1077218"/>
          </a:xfrm>
          <a:prstGeom prst="rect">
            <a:avLst/>
          </a:prstGeom>
          <a:noFill/>
        </p:spPr>
        <p:txBody>
          <a:bodyPr wrap="square" rtlCol="0">
            <a:spAutoFit/>
          </a:bodyPr>
          <a:lstStyle/>
          <a:p>
            <a:pPr algn="ctr"/>
            <a:r>
              <a:rPr lang="en-US" sz="3200" b="0" dirty="0"/>
              <a:t>Early isolation reduces transmission</a:t>
            </a:r>
          </a:p>
        </p:txBody>
      </p:sp>
      <p:sp>
        <p:nvSpPr>
          <p:cNvPr id="45" name="Right Brace 44"/>
          <p:cNvSpPr/>
          <p:nvPr/>
        </p:nvSpPr>
        <p:spPr>
          <a:xfrm rot="16200000">
            <a:off x="5722413" y="1331211"/>
            <a:ext cx="395793" cy="331810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TextBox 45"/>
          <p:cNvSpPr txBox="1"/>
          <p:nvPr/>
        </p:nvSpPr>
        <p:spPr>
          <a:xfrm>
            <a:off x="3552308" y="1673090"/>
            <a:ext cx="4894460" cy="1077218"/>
          </a:xfrm>
          <a:prstGeom prst="rect">
            <a:avLst/>
          </a:prstGeom>
          <a:noFill/>
        </p:spPr>
        <p:txBody>
          <a:bodyPr wrap="square" rtlCol="0">
            <a:spAutoFit/>
          </a:bodyPr>
          <a:lstStyle/>
          <a:p>
            <a:pPr algn="ctr"/>
            <a:r>
              <a:rPr lang="en-US" sz="3200" b="0" dirty="0"/>
              <a:t>Early treatment improves survival/outcomes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670" y="302801"/>
            <a:ext cx="9624060" cy="164029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r>
              <a:rPr lang="en-US" sz="3600" b="1" dirty="0">
                <a:solidFill>
                  <a:srgbClr val="002060"/>
                </a:solidFill>
              </a:rPr>
              <a:t>2. When do we use Active Case Finding &amp; Contact Tracing?</a:t>
            </a:r>
          </a:p>
        </p:txBody>
      </p:sp>
      <p:sp>
        <p:nvSpPr>
          <p:cNvPr id="3" name="Content Placeholder 2"/>
          <p:cNvSpPr>
            <a:spLocks noGrp="1"/>
          </p:cNvSpPr>
          <p:nvPr>
            <p:ph idx="1"/>
          </p:nvPr>
        </p:nvSpPr>
        <p:spPr/>
        <p:txBody>
          <a:bodyPr/>
          <a:lstStyle/>
          <a:p>
            <a:pPr marL="0" indent="0" algn="ctr">
              <a:buNone/>
            </a:pPr>
            <a:endParaRPr lang="en-US" b="1" dirty="0"/>
          </a:p>
          <a:p>
            <a:pPr marL="0" indent="0" algn="ctr">
              <a:buNone/>
            </a:pPr>
            <a:r>
              <a:rPr lang="en-US" b="1" dirty="0">
                <a:solidFill>
                  <a:srgbClr val="0070C0"/>
                </a:solidFill>
              </a:rPr>
              <a:t>Example 1: Ebola Virus Disease (EVD)</a:t>
            </a:r>
          </a:p>
        </p:txBody>
      </p:sp>
    </p:spTree>
    <p:extLst>
      <p:ext uri="{BB962C8B-B14F-4D97-AF65-F5344CB8AC3E}">
        <p14:creationId xmlns:p14="http://schemas.microsoft.com/office/powerpoint/2010/main" val="13968412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B8CB4D-E7B0-4897-A35B-1BC12D6FDDAD}">
  <ds:schemaRefs>
    <ds:schemaRef ds:uri="http://schemas.microsoft.com/sharepoint/v3/contenttype/forms"/>
  </ds:schemaRefs>
</ds:datastoreItem>
</file>

<file path=customXml/itemProps2.xml><?xml version="1.0" encoding="utf-8"?>
<ds:datastoreItem xmlns:ds="http://schemas.openxmlformats.org/officeDocument/2006/customXml" ds:itemID="{8AB33952-F430-4AE5-8187-6FEF5BF782F1}">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90F71D37-335E-40F9-B566-02BEBB6727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7648</TotalTime>
  <Words>2591</Words>
  <Application>Microsoft Office PowerPoint</Application>
  <PresentationFormat>Custom</PresentationFormat>
  <Paragraphs>405</Paragraphs>
  <Slides>28</Slides>
  <Notes>21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28</vt:i4>
      </vt:variant>
    </vt:vector>
  </HeadingPairs>
  <TitlesOfParts>
    <vt:vector size="37" baseType="lpstr">
      <vt:lpstr>SimSun</vt:lpstr>
      <vt:lpstr>Arabic Typesetting</vt:lpstr>
      <vt:lpstr>Arial</vt:lpstr>
      <vt:lpstr>Arial Narrow</vt:lpstr>
      <vt:lpstr>Calibri</vt:lpstr>
      <vt:lpstr>Times New Roman</vt:lpstr>
      <vt:lpstr>Custom Design</vt:lpstr>
      <vt:lpstr>RC 59 Template EN</vt:lpstr>
      <vt:lpstr>1_Custom Design</vt:lpstr>
      <vt:lpstr>PowerPoint Presentation</vt:lpstr>
      <vt:lpstr>Learning objectives</vt:lpstr>
      <vt:lpstr>Outline</vt:lpstr>
      <vt:lpstr>1. What is Active Case Finding? </vt:lpstr>
      <vt:lpstr>Passive Surveillance</vt:lpstr>
      <vt:lpstr>Active Surveillance </vt:lpstr>
      <vt:lpstr>Contact Tracing </vt:lpstr>
      <vt:lpstr>Early Detection of Cases</vt:lpstr>
      <vt:lpstr>2. When do we use Active Case Finding &amp; Contact Tracing?</vt:lpstr>
      <vt:lpstr>Ebola : Principles of control</vt:lpstr>
      <vt:lpstr>Key components of Ebola outbreak surveillance</vt:lpstr>
      <vt:lpstr>Ebola: WHO is a contact? (1)</vt:lpstr>
      <vt:lpstr>Ebola: WHO is a contact? (2) </vt:lpstr>
      <vt:lpstr>Contact tracing for Ebola (1) </vt:lpstr>
      <vt:lpstr>Contact tracing for Ebola (2)</vt:lpstr>
      <vt:lpstr>Link between case management &amp; contact tracing</vt:lpstr>
      <vt:lpstr>2. When do we Use Active Case Finding &amp; Contact Tracing?</vt:lpstr>
      <vt:lpstr>Pneumonic Plague</vt:lpstr>
      <vt:lpstr>Plague: WHO is a contact? </vt:lpstr>
      <vt:lpstr>Plague: Treatment of Contacts</vt:lpstr>
      <vt:lpstr>2017 Plague epidemic in Madagascar</vt:lpstr>
      <vt:lpstr>3. How do we Use Active Case Finding &amp; Contact Tracing?</vt:lpstr>
      <vt:lpstr>Contact Tracing Team Composition</vt:lpstr>
      <vt:lpstr>Contact Tracing Tool</vt:lpstr>
      <vt:lpstr>Materials</vt:lpstr>
      <vt:lpstr>Key messages</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Contact Tracing</dc:title>
  <dc:subject>WHO template and recommendations</dc:subject>
  <dc:creator>SENGA, Mikiko</dc:creator>
  <cp:keywords>communication, photos, text</cp:keywords>
  <cp:lastModifiedBy>GOMEZ, Paula</cp:lastModifiedBy>
  <cp:revision>246</cp:revision>
  <cp:lastPrinted>2015-02-16T10:41:19Z</cp:lastPrinted>
  <dcterms:created xsi:type="dcterms:W3CDTF">2015-02-11T12:15:45Z</dcterms:created>
  <dcterms:modified xsi:type="dcterms:W3CDTF">2018-05-17T14:39:06Z</dcterms:modified>
  <cp:category>Guidelines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0x0101009FDE593A36A6874285991743F2BE28E9</vt:lpwstr>
  </property>
</Properties>
</file>