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8"/>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BC7E4-1FCB-3818-F83B-177164D1DB86}" v="9" dt="2023-04-07T10:59:28.009"/>
    <p1510:client id="{2C5280FE-2B46-4486-B9EC-C509A5B21735}" v="16" dt="2023-01-27T13:50:11.836"/>
    <p1510:client id="{D62CF7C8-53E4-4BBF-892B-40EC811A8B27}" v="5" dt="2023-01-27T13:52:16.91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51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D62CF7C8-53E4-4BBF-892B-40EC811A8B27}"/>
    <pc:docChg chg="undo custSel modSld">
      <pc:chgData name="GOMEZ, Paula" userId="c93cf399-3ed7-4230-9282-8831e3fe5ae7" providerId="ADAL" clId="{D62CF7C8-53E4-4BBF-892B-40EC811A8B27}" dt="2023-01-27T13:53:29.175" v="25" actId="12"/>
      <pc:docMkLst>
        <pc:docMk/>
      </pc:docMkLst>
      <pc:sldChg chg="modSp mod">
        <pc:chgData name="GOMEZ, Paula" userId="c93cf399-3ed7-4230-9282-8831e3fe5ae7" providerId="ADAL" clId="{D62CF7C8-53E4-4BBF-892B-40EC811A8B27}" dt="2023-01-27T13:50:50.606" v="13" actId="20577"/>
        <pc:sldMkLst>
          <pc:docMk/>
          <pc:sldMk cId="0" sldId="258"/>
        </pc:sldMkLst>
        <pc:spChg chg="mod">
          <ac:chgData name="GOMEZ, Paula" userId="c93cf399-3ed7-4230-9282-8831e3fe5ae7" providerId="ADAL" clId="{D62CF7C8-53E4-4BBF-892B-40EC811A8B27}" dt="2023-01-27T13:50:50.606" v="13" actId="20577"/>
          <ac:spMkLst>
            <pc:docMk/>
            <pc:sldMk cId="0" sldId="258"/>
            <ac:spMk id="321" creationId="{00000000-0000-0000-0000-000000000000}"/>
          </ac:spMkLst>
        </pc:spChg>
      </pc:sldChg>
      <pc:sldChg chg="modSp mod">
        <pc:chgData name="GOMEZ, Paula" userId="c93cf399-3ed7-4230-9282-8831e3fe5ae7" providerId="ADAL" clId="{D62CF7C8-53E4-4BBF-892B-40EC811A8B27}" dt="2023-01-27T13:51:16.183" v="17" actId="12"/>
        <pc:sldMkLst>
          <pc:docMk/>
          <pc:sldMk cId="0" sldId="259"/>
        </pc:sldMkLst>
        <pc:spChg chg="mod">
          <ac:chgData name="GOMEZ, Paula" userId="c93cf399-3ed7-4230-9282-8831e3fe5ae7" providerId="ADAL" clId="{D62CF7C8-53E4-4BBF-892B-40EC811A8B27}" dt="2023-01-27T13:51:16.183" v="17" actId="12"/>
          <ac:spMkLst>
            <pc:docMk/>
            <pc:sldMk cId="0" sldId="259"/>
            <ac:spMk id="327" creationId="{00000000-0000-0000-0000-000000000000}"/>
          </ac:spMkLst>
        </pc:spChg>
      </pc:sldChg>
      <pc:sldChg chg="modSp mod">
        <pc:chgData name="GOMEZ, Paula" userId="c93cf399-3ed7-4230-9282-8831e3fe5ae7" providerId="ADAL" clId="{D62CF7C8-53E4-4BBF-892B-40EC811A8B27}" dt="2023-01-27T13:51:45.341" v="18" actId="207"/>
        <pc:sldMkLst>
          <pc:docMk/>
          <pc:sldMk cId="0" sldId="271"/>
        </pc:sldMkLst>
        <pc:spChg chg="mod">
          <ac:chgData name="GOMEZ, Paula" userId="c93cf399-3ed7-4230-9282-8831e3fe5ae7" providerId="ADAL" clId="{D62CF7C8-53E4-4BBF-892B-40EC811A8B27}" dt="2023-01-27T13:51:45.341" v="18" actId="207"/>
          <ac:spMkLst>
            <pc:docMk/>
            <pc:sldMk cId="0" sldId="271"/>
            <ac:spMk id="396" creationId="{00000000-0000-0000-0000-000000000000}"/>
          </ac:spMkLst>
        </pc:spChg>
      </pc:sldChg>
      <pc:sldChg chg="modSp">
        <pc:chgData name="GOMEZ, Paula" userId="c93cf399-3ed7-4230-9282-8831e3fe5ae7" providerId="ADAL" clId="{D62CF7C8-53E4-4BBF-892B-40EC811A8B27}" dt="2023-01-27T13:51:58.291" v="22" actId="20577"/>
        <pc:sldMkLst>
          <pc:docMk/>
          <pc:sldMk cId="0" sldId="272"/>
        </pc:sldMkLst>
        <pc:spChg chg="mod">
          <ac:chgData name="GOMEZ, Paula" userId="c93cf399-3ed7-4230-9282-8831e3fe5ae7" providerId="ADAL" clId="{D62CF7C8-53E4-4BBF-892B-40EC811A8B27}" dt="2023-01-27T13:51:58.291" v="22" actId="20577"/>
          <ac:spMkLst>
            <pc:docMk/>
            <pc:sldMk cId="0" sldId="272"/>
            <ac:spMk id="401" creationId="{00000000-0000-0000-0000-000000000000}"/>
          </ac:spMkLst>
        </pc:spChg>
      </pc:sldChg>
      <pc:sldChg chg="modSp mod">
        <pc:chgData name="GOMEZ, Paula" userId="c93cf399-3ed7-4230-9282-8831e3fe5ae7" providerId="ADAL" clId="{D62CF7C8-53E4-4BBF-892B-40EC811A8B27}" dt="2023-01-27T13:52:59.942" v="23" actId="12"/>
        <pc:sldMkLst>
          <pc:docMk/>
          <pc:sldMk cId="0" sldId="289"/>
        </pc:sldMkLst>
        <pc:spChg chg="mod">
          <ac:chgData name="GOMEZ, Paula" userId="c93cf399-3ed7-4230-9282-8831e3fe5ae7" providerId="ADAL" clId="{D62CF7C8-53E4-4BBF-892B-40EC811A8B27}" dt="2023-01-27T13:52:59.942" v="23" actId="12"/>
          <ac:spMkLst>
            <pc:docMk/>
            <pc:sldMk cId="0" sldId="289"/>
            <ac:spMk id="509" creationId="{00000000-0000-0000-0000-000000000000}"/>
          </ac:spMkLst>
        </pc:spChg>
      </pc:sldChg>
      <pc:sldChg chg="modSp mod">
        <pc:chgData name="GOMEZ, Paula" userId="c93cf399-3ed7-4230-9282-8831e3fe5ae7" providerId="ADAL" clId="{D62CF7C8-53E4-4BBF-892B-40EC811A8B27}" dt="2023-01-27T13:53:15.357" v="24" actId="12"/>
        <pc:sldMkLst>
          <pc:docMk/>
          <pc:sldMk cId="0" sldId="290"/>
        </pc:sldMkLst>
        <pc:spChg chg="mod">
          <ac:chgData name="GOMEZ, Paula" userId="c93cf399-3ed7-4230-9282-8831e3fe5ae7" providerId="ADAL" clId="{D62CF7C8-53E4-4BBF-892B-40EC811A8B27}" dt="2023-01-27T13:53:15.357" v="24" actId="12"/>
          <ac:spMkLst>
            <pc:docMk/>
            <pc:sldMk cId="0" sldId="290"/>
            <ac:spMk id="514" creationId="{00000000-0000-0000-0000-000000000000}"/>
          </ac:spMkLst>
        </pc:spChg>
      </pc:sldChg>
      <pc:sldChg chg="modSp mod">
        <pc:chgData name="GOMEZ, Paula" userId="c93cf399-3ed7-4230-9282-8831e3fe5ae7" providerId="ADAL" clId="{D62CF7C8-53E4-4BBF-892B-40EC811A8B27}" dt="2023-01-27T13:53:29.175" v="25" actId="12"/>
        <pc:sldMkLst>
          <pc:docMk/>
          <pc:sldMk cId="0" sldId="291"/>
        </pc:sldMkLst>
        <pc:spChg chg="mod">
          <ac:chgData name="GOMEZ, Paula" userId="c93cf399-3ed7-4230-9282-8831e3fe5ae7" providerId="ADAL" clId="{D62CF7C8-53E4-4BBF-892B-40EC811A8B27}" dt="2023-01-27T13:53:29.175" v="25" actId="12"/>
          <ac:spMkLst>
            <pc:docMk/>
            <pc:sldMk cId="0" sldId="291"/>
            <ac:spMk id="517" creationId="{00000000-0000-0000-0000-000000000000}"/>
          </ac:spMkLst>
        </pc:spChg>
      </pc:sldChg>
    </pc:docChg>
  </pc:docChgLst>
  <pc:docChgLst>
    <pc:chgData name="GOMEZ, Paula" userId="S::gomezp@who.int::c93cf399-3ed7-4230-9282-8831e3fe5ae7" providerId="AD" clId="Web-{2C5280FE-2B46-4486-B9EC-C509A5B21735}"/>
    <pc:docChg chg="modSld">
      <pc:chgData name="GOMEZ, Paula" userId="S::gomezp@who.int::c93cf399-3ed7-4230-9282-8831e3fe5ae7" providerId="AD" clId="Web-{2C5280FE-2B46-4486-B9EC-C509A5B21735}" dt="2023-01-27T13:50:11.836" v="7"/>
      <pc:docMkLst>
        <pc:docMk/>
      </pc:docMkLst>
      <pc:sldChg chg="addSp delSp modSp">
        <pc:chgData name="GOMEZ, Paula" userId="S::gomezp@who.int::c93cf399-3ed7-4230-9282-8831e3fe5ae7" providerId="AD" clId="Web-{2C5280FE-2B46-4486-B9EC-C509A5B21735}" dt="2023-01-27T13:50:11.836" v="7"/>
        <pc:sldMkLst>
          <pc:docMk/>
          <pc:sldMk cId="0" sldId="256"/>
        </pc:sldMkLst>
        <pc:spChg chg="add del mod">
          <ac:chgData name="GOMEZ, Paula" userId="S::gomezp@who.int::c93cf399-3ed7-4230-9282-8831e3fe5ae7" providerId="AD" clId="Web-{2C5280FE-2B46-4486-B9EC-C509A5B21735}" dt="2023-01-27T13:50:11.836" v="7"/>
          <ac:spMkLst>
            <pc:docMk/>
            <pc:sldMk cId="0" sldId="256"/>
            <ac:spMk id="3" creationId="{7F951D27-8B45-0D2E-AF68-DDAC995AE983}"/>
          </ac:spMkLst>
        </pc:spChg>
        <pc:spChg chg="del">
          <ac:chgData name="GOMEZ, Paula" userId="S::gomezp@who.int::c93cf399-3ed7-4230-9282-8831e3fe5ae7" providerId="AD" clId="Web-{2C5280FE-2B46-4486-B9EC-C509A5B21735}" dt="2023-01-27T13:50:04.758" v="6"/>
          <ac:spMkLst>
            <pc:docMk/>
            <pc:sldMk cId="0" sldId="256"/>
            <ac:spMk id="311" creationId="{00000000-0000-0000-0000-000000000000}"/>
          </ac:spMkLst>
        </pc:spChg>
        <pc:spChg chg="mod">
          <ac:chgData name="GOMEZ, Paula" userId="S::gomezp@who.int::c93cf399-3ed7-4230-9282-8831e3fe5ae7" providerId="AD" clId="Web-{2C5280FE-2B46-4486-B9EC-C509A5B21735}" dt="2023-01-27T13:49:59.477" v="5" actId="20577"/>
          <ac:spMkLst>
            <pc:docMk/>
            <pc:sldMk cId="0" sldId="256"/>
            <ac:spMk id="313" creationId="{00000000-0000-0000-0000-000000000000}"/>
          </ac:spMkLst>
        </pc:spChg>
      </pc:sldChg>
    </pc:docChg>
  </pc:docChgLst>
  <pc:docChgLst>
    <pc:chgData name="GOMEZ, Paula" userId="S::gomezp@who.int::c93cf399-3ed7-4230-9282-8831e3fe5ae7" providerId="AD" clId="Web-{234BC7E4-1FCB-3818-F83B-177164D1DB86}"/>
    <pc:docChg chg="modSld sldOrd">
      <pc:chgData name="GOMEZ, Paula" userId="S::gomezp@who.int::c93cf399-3ed7-4230-9282-8831e3fe5ae7" providerId="AD" clId="Web-{234BC7E4-1FCB-3818-F83B-177164D1DB86}" dt="2023-04-07T10:59:27.634" v="7"/>
      <pc:docMkLst>
        <pc:docMk/>
      </pc:docMkLst>
      <pc:sldChg chg="modSp ord">
        <pc:chgData name="GOMEZ, Paula" userId="S::gomezp@who.int::c93cf399-3ed7-4230-9282-8831e3fe5ae7" providerId="AD" clId="Web-{234BC7E4-1FCB-3818-F83B-177164D1DB86}" dt="2023-04-07T10:59:27.634" v="7"/>
        <pc:sldMkLst>
          <pc:docMk/>
          <pc:sldMk cId="0" sldId="258"/>
        </pc:sldMkLst>
        <pc:spChg chg="mod">
          <ac:chgData name="GOMEZ, Paula" userId="S::gomezp@who.int::c93cf399-3ed7-4230-9282-8831e3fe5ae7" providerId="AD" clId="Web-{234BC7E4-1FCB-3818-F83B-177164D1DB86}" dt="2023-04-07T10:59:23.978" v="6" actId="20577"/>
          <ac:spMkLst>
            <pc:docMk/>
            <pc:sldMk cId="0" sldId="258"/>
            <ac:spMk id="3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8" name="Shape 308"/>
          <p:cNvSpPr>
            <a:spLocks noGrp="1" noRot="1" noChangeAspect="1"/>
          </p:cNvSpPr>
          <p:nvPr>
            <p:ph type="sldImg"/>
          </p:nvPr>
        </p:nvSpPr>
        <p:spPr>
          <a:xfrm>
            <a:off x="1143000" y="685800"/>
            <a:ext cx="4572000" cy="3429000"/>
          </a:xfrm>
          <a:prstGeom prst="rect">
            <a:avLst/>
          </a:prstGeom>
        </p:spPr>
        <p:txBody>
          <a:bodyPr/>
          <a:lstStyle/>
          <a:p>
            <a:endParaRPr/>
          </a:p>
        </p:txBody>
      </p:sp>
      <p:sp>
        <p:nvSpPr>
          <p:cNvPr id="309" name="Shape 30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48640" latinLnBrk="0">
      <a:lnSpc>
        <a:spcPct val="117999"/>
      </a:lnSpc>
      <a:defRPr sz="2600">
        <a:latin typeface="+mn-lt"/>
        <a:ea typeface="+mn-ea"/>
        <a:cs typeface="+mn-cs"/>
        <a:sym typeface="Source Sans Pro Regular"/>
      </a:defRPr>
    </a:lvl1pPr>
    <a:lvl2pPr indent="228600" defTabSz="548640" latinLnBrk="0">
      <a:lnSpc>
        <a:spcPct val="117999"/>
      </a:lnSpc>
      <a:defRPr sz="2600">
        <a:latin typeface="+mn-lt"/>
        <a:ea typeface="+mn-ea"/>
        <a:cs typeface="+mn-cs"/>
        <a:sym typeface="Source Sans Pro Regular"/>
      </a:defRPr>
    </a:lvl2pPr>
    <a:lvl3pPr indent="457200" defTabSz="548640" latinLnBrk="0">
      <a:lnSpc>
        <a:spcPct val="117999"/>
      </a:lnSpc>
      <a:defRPr sz="2600">
        <a:latin typeface="+mn-lt"/>
        <a:ea typeface="+mn-ea"/>
        <a:cs typeface="+mn-cs"/>
        <a:sym typeface="Source Sans Pro Regular"/>
      </a:defRPr>
    </a:lvl3pPr>
    <a:lvl4pPr indent="685800" defTabSz="548640" latinLnBrk="0">
      <a:lnSpc>
        <a:spcPct val="117999"/>
      </a:lnSpc>
      <a:defRPr sz="2600">
        <a:latin typeface="+mn-lt"/>
        <a:ea typeface="+mn-ea"/>
        <a:cs typeface="+mn-cs"/>
        <a:sym typeface="Source Sans Pro Regular"/>
      </a:defRPr>
    </a:lvl4pPr>
    <a:lvl5pPr indent="914400" defTabSz="548640" latinLnBrk="0">
      <a:lnSpc>
        <a:spcPct val="117999"/>
      </a:lnSpc>
      <a:defRPr sz="2600">
        <a:latin typeface="+mn-lt"/>
        <a:ea typeface="+mn-ea"/>
        <a:cs typeface="+mn-cs"/>
        <a:sym typeface="Source Sans Pro Regular"/>
      </a:defRPr>
    </a:lvl5pPr>
    <a:lvl6pPr indent="1143000" defTabSz="548640" latinLnBrk="0">
      <a:lnSpc>
        <a:spcPct val="117999"/>
      </a:lnSpc>
      <a:defRPr sz="2600">
        <a:latin typeface="+mn-lt"/>
        <a:ea typeface="+mn-ea"/>
        <a:cs typeface="+mn-cs"/>
        <a:sym typeface="Source Sans Pro Regular"/>
      </a:defRPr>
    </a:lvl6pPr>
    <a:lvl7pPr indent="1371600" defTabSz="548640" latinLnBrk="0">
      <a:lnSpc>
        <a:spcPct val="117999"/>
      </a:lnSpc>
      <a:defRPr sz="2600">
        <a:latin typeface="+mn-lt"/>
        <a:ea typeface="+mn-ea"/>
        <a:cs typeface="+mn-cs"/>
        <a:sym typeface="Source Sans Pro Regular"/>
      </a:defRPr>
    </a:lvl7pPr>
    <a:lvl8pPr indent="1600200" defTabSz="548640" latinLnBrk="0">
      <a:lnSpc>
        <a:spcPct val="117999"/>
      </a:lnSpc>
      <a:defRPr sz="2600">
        <a:latin typeface="+mn-lt"/>
        <a:ea typeface="+mn-ea"/>
        <a:cs typeface="+mn-cs"/>
        <a:sym typeface="Source Sans Pro Regular"/>
      </a:defRPr>
    </a:lvl8pPr>
    <a:lvl9pPr indent="1828800" defTabSz="548640" latinLnBrk="0">
      <a:lnSpc>
        <a:spcPct val="117999"/>
      </a:lnSpc>
      <a:defRPr sz="26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xfrm>
            <a:off x="381000" y="685800"/>
            <a:ext cx="6096000" cy="3429000"/>
          </a:xfrm>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a:spLocks noGrp="1" noRot="1" noChangeAspect="1"/>
          </p:cNvSpPr>
          <p:nvPr>
            <p:ph type="sldImg"/>
          </p:nvPr>
        </p:nvSpPr>
        <p:spPr>
          <a:xfrm>
            <a:off x="381000" y="685800"/>
            <a:ext cx="6096000" cy="3429000"/>
          </a:xfrm>
          <a:prstGeom prst="rect">
            <a:avLst/>
          </a:prstGeom>
        </p:spPr>
        <p:txBody>
          <a:bodyPr/>
          <a:lstStyle/>
          <a:p>
            <a:endParaRPr/>
          </a:p>
        </p:txBody>
      </p:sp>
      <p:sp>
        <p:nvSpPr>
          <p:cNvPr id="432" name="Shape 432"/>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a:spLocks noGrp="1" noRot="1" noChangeAspect="1"/>
          </p:cNvSpPr>
          <p:nvPr>
            <p:ph type="sldImg"/>
          </p:nvPr>
        </p:nvSpPr>
        <p:spPr>
          <a:xfrm>
            <a:off x="381000" y="685800"/>
            <a:ext cx="6096000" cy="3429000"/>
          </a:xfrm>
          <a:prstGeom prst="rect">
            <a:avLst/>
          </a:prstGeom>
        </p:spPr>
        <p:txBody>
          <a:bodyPr/>
          <a:lstStyle/>
          <a:p>
            <a:endParaRPr/>
          </a:p>
        </p:txBody>
      </p:sp>
      <p:sp>
        <p:nvSpPr>
          <p:cNvPr id="501" name="Shape 501"/>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noRot="1" noChangeAspect="1"/>
          </p:cNvSpPr>
          <p:nvPr>
            <p:ph type="sldImg"/>
          </p:nvPr>
        </p:nvSpPr>
        <p:spPr>
          <a:xfrm>
            <a:off x="381000" y="685800"/>
            <a:ext cx="6096000" cy="3429000"/>
          </a:xfrm>
          <a:prstGeom prst="rect">
            <a:avLst/>
          </a:prstGeom>
        </p:spPr>
        <p:txBody>
          <a:bodyPr/>
          <a:lstStyle/>
          <a:p>
            <a:endParaRPr/>
          </a:p>
        </p:txBody>
      </p:sp>
      <p:sp>
        <p:nvSpPr>
          <p:cNvPr id="319" name="Shape 319"/>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xfrm>
            <a:off x="381000" y="685800"/>
            <a:ext cx="6096000" cy="3429000"/>
          </a:xfrm>
          <a:prstGeom prst="rect">
            <a:avLst/>
          </a:prstGeom>
        </p:spPr>
        <p:txBody>
          <a:bodyPr/>
          <a:lstStyle/>
          <a:p>
            <a:endParaRPr/>
          </a:p>
        </p:txBody>
      </p:sp>
      <p:sp>
        <p:nvSpPr>
          <p:cNvPr id="329" name="Shape 329"/>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381000" y="685800"/>
            <a:ext cx="6096000" cy="3429000"/>
          </a:xfrm>
          <a:prstGeom prst="rect">
            <a:avLst/>
          </a:prstGeom>
        </p:spPr>
        <p:txBody>
          <a:bodyPr/>
          <a:lstStyle/>
          <a:p>
            <a:endParaRPr/>
          </a:p>
        </p:txBody>
      </p:sp>
      <p:sp>
        <p:nvSpPr>
          <p:cNvPr id="334" name="Shape 334"/>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Shape 343"/>
          <p:cNvSpPr>
            <a:spLocks noGrp="1" noRot="1" noChangeAspect="1"/>
          </p:cNvSpPr>
          <p:nvPr>
            <p:ph type="sldImg"/>
          </p:nvPr>
        </p:nvSpPr>
        <p:spPr>
          <a:xfrm>
            <a:off x="381000" y="685800"/>
            <a:ext cx="6096000" cy="3429000"/>
          </a:xfrm>
          <a:prstGeom prst="rect">
            <a:avLst/>
          </a:prstGeom>
        </p:spPr>
        <p:txBody>
          <a:bodyPr/>
          <a:lstStyle/>
          <a:p>
            <a:endParaRPr/>
          </a:p>
        </p:txBody>
      </p:sp>
      <p:sp>
        <p:nvSpPr>
          <p:cNvPr id="344" name="Shape 344"/>
          <p:cNvSpPr>
            <a:spLocks noGrp="1"/>
          </p:cNvSpPr>
          <p:nvPr>
            <p:ph type="body" sz="quarter" idx="1"/>
          </p:nvPr>
        </p:nvSpPr>
        <p:spPr>
          <a:prstGeom prst="rect">
            <a:avLst/>
          </a:prstGeom>
        </p:spPr>
        <p:txBody>
          <a:bodyPr/>
          <a:lstStyle/>
          <a:p>
            <a:r>
              <a:t>Standard precautions are the basis for all precautions.  This is a reminder that this is not just for infectious or sick patients but all patient interactions.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Shape 378"/>
          <p:cNvSpPr>
            <a:spLocks noGrp="1" noRot="1" noChangeAspect="1"/>
          </p:cNvSpPr>
          <p:nvPr>
            <p:ph type="sldImg"/>
          </p:nvPr>
        </p:nvSpPr>
        <p:spPr>
          <a:xfrm>
            <a:off x="381000" y="685800"/>
            <a:ext cx="6096000" cy="3429000"/>
          </a:xfrm>
          <a:prstGeom prst="rect">
            <a:avLst/>
          </a:prstGeom>
        </p:spPr>
        <p:txBody>
          <a:bodyPr/>
          <a:lstStyle/>
          <a:p>
            <a:endParaRPr/>
          </a:p>
        </p:txBody>
      </p:sp>
      <p:sp>
        <p:nvSpPr>
          <p:cNvPr id="379" name="Shape 379"/>
          <p:cNvSpPr>
            <a:spLocks noGrp="1"/>
          </p:cNvSpPr>
          <p:nvPr>
            <p:ph type="body" sz="quarter" idx="1"/>
          </p:nvPr>
        </p:nvSpPr>
        <p:spPr>
          <a:prstGeom prst="rect">
            <a:avLst/>
          </a:prstGeom>
        </p:spPr>
        <p:txBody>
          <a:bodyPr/>
          <a:lstStyle/>
          <a:p>
            <a: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a:spLocks noGrp="1" noRot="1" noChangeAspect="1"/>
          </p:cNvSpPr>
          <p:nvPr>
            <p:ph type="sldImg"/>
          </p:nvPr>
        </p:nvSpPr>
        <p:spPr>
          <a:xfrm>
            <a:off x="381000" y="685800"/>
            <a:ext cx="6096000" cy="3429000"/>
          </a:xfrm>
          <a:prstGeom prst="rect">
            <a:avLst/>
          </a:prstGeom>
        </p:spPr>
        <p:txBody>
          <a:bodyPr/>
          <a:lstStyle/>
          <a:p>
            <a:endParaRPr/>
          </a:p>
        </p:txBody>
      </p:sp>
      <p:sp>
        <p:nvSpPr>
          <p:cNvPr id="384" name="Shape 384"/>
          <p:cNvSpPr>
            <a:spLocks noGrp="1"/>
          </p:cNvSpPr>
          <p:nvPr>
            <p:ph type="body" sz="quarter" idx="1"/>
          </p:nvPr>
        </p:nvSpPr>
        <p:spPr>
          <a:prstGeom prst="rect">
            <a:avLst/>
          </a:prstGeom>
        </p:spPr>
        <p:txBody>
          <a:bodyPr/>
          <a:lstStyle/>
          <a:p>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a:spLocks noGrp="1" noRot="1" noChangeAspect="1"/>
          </p:cNvSpPr>
          <p:nvPr>
            <p:ph type="sldImg"/>
          </p:nvPr>
        </p:nvSpPr>
        <p:spPr>
          <a:xfrm>
            <a:off x="381000" y="685800"/>
            <a:ext cx="6096000" cy="3429000"/>
          </a:xfrm>
          <a:prstGeom prst="rect">
            <a:avLst/>
          </a:prstGeom>
        </p:spPr>
        <p:txBody>
          <a:bodyPr/>
          <a:lstStyle/>
          <a:p>
            <a:endParaRPr/>
          </a:p>
        </p:txBody>
      </p:sp>
      <p:sp>
        <p:nvSpPr>
          <p:cNvPr id="388" name="Shape 388"/>
          <p:cNvSpPr>
            <a:spLocks noGrp="1"/>
          </p:cNvSpPr>
          <p:nvPr>
            <p:ph type="body" sz="quarter" idx="1"/>
          </p:nvPr>
        </p:nvSpPr>
        <p:spPr>
          <a:prstGeom prst="rect">
            <a:avLst/>
          </a:prstGeom>
        </p:spPr>
        <p:txBody>
          <a:bodyPr/>
          <a:lstStyle>
            <a:lvl1pPr>
              <a:defRPr sz="1200"/>
            </a:lvl1pPr>
          </a:lstStyle>
          <a:p>
            <a: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Shape 409"/>
          <p:cNvSpPr>
            <a:spLocks noGrp="1" noRot="1" noChangeAspect="1"/>
          </p:cNvSpPr>
          <p:nvPr>
            <p:ph type="sldImg"/>
          </p:nvPr>
        </p:nvSpPr>
        <p:spPr>
          <a:xfrm>
            <a:off x="381000" y="685800"/>
            <a:ext cx="6096000" cy="3429000"/>
          </a:xfrm>
          <a:prstGeom prst="rect">
            <a:avLst/>
          </a:prstGeom>
        </p:spPr>
        <p:txBody>
          <a:bodyPr/>
          <a:lstStyle/>
          <a:p>
            <a:endParaRPr/>
          </a:p>
        </p:txBody>
      </p:sp>
      <p:sp>
        <p:nvSpPr>
          <p:cNvPr id="410" name="Shape 410"/>
          <p:cNvSpPr>
            <a:spLocks noGrp="1"/>
          </p:cNvSpPr>
          <p:nvPr>
            <p:ph type="body" sz="quarter" idx="1"/>
          </p:nvPr>
        </p:nvSpPr>
        <p:spPr>
          <a:prstGeom prst="rect">
            <a:avLst/>
          </a:prstGeom>
        </p:spPr>
        <p:txBody>
          <a:bodyPr/>
          <a:lstStyle>
            <a:lvl1pPr>
              <a:defRPr sz="2200"/>
            </a:lvl1pPr>
          </a:lstStyle>
          <a:p>
            <a:r>
              <a:t>If excreta are on surfaces (such as linens or the floor), the excreta should be carefully removed with towels and immediately safely disposed of in a toilet or latrine. If the towels are single use, they should be treated as infectious waste; if they are reusable, they should be treated as soiled linens. The area should then be cleaned and disinfected (with, for example, 0.5% free chlorine solution), following published guidance on cleaning and disinfection procedures for spilled body fluids.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pic>
        <p:nvPicPr>
          <p:cNvPr id="27"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6" y="1587568"/>
            <a:ext cx="4490141" cy="2410276"/>
          </a:xfrm>
          <a:prstGeom prst="rect">
            <a:avLst/>
          </a:prstGeom>
        </p:spPr>
        <p:txBody>
          <a:bodyPr/>
          <a:lstStyle/>
          <a:p>
            <a:r>
              <a:t>Title Text</a:t>
            </a:r>
          </a:p>
        </p:txBody>
      </p:sp>
      <p:sp>
        <p:nvSpPr>
          <p:cNvPr id="2" name="Subtitle 5">
            <a:extLst>
              <a:ext uri="{FF2B5EF4-FFF2-40B4-BE49-F238E27FC236}">
                <a16:creationId xmlns:a16="http://schemas.microsoft.com/office/drawing/2014/main" id="{9B5E1288-A776-3204-2383-640578BD4834}"/>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3F838C65-C03C-8581-FC95-2167078839C3}"/>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EDBCF551-EC55-9DE5-0AB7-8314C5AF9C6F}"/>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4"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5"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86"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8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90"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91"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ubtitle 5">
            <a:extLst>
              <a:ext uri="{FF2B5EF4-FFF2-40B4-BE49-F238E27FC236}">
                <a16:creationId xmlns:a16="http://schemas.microsoft.com/office/drawing/2014/main" id="{ED12F94F-A782-4A69-40C6-AA8895D95980}"/>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554BBC4D-41CB-8547-1C2B-AD56B7189837}"/>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6F3C5D64-05F8-C185-63D0-88AA14CEAB43}"/>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0"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20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 name="Subtitle 5">
            <a:extLst>
              <a:ext uri="{FF2B5EF4-FFF2-40B4-BE49-F238E27FC236}">
                <a16:creationId xmlns:a16="http://schemas.microsoft.com/office/drawing/2014/main" id="{8A4F055C-6F21-682A-15E6-8BE405B3B078}"/>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A421A9E6-AE35-84D9-F69B-165CCB498BCF}"/>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F2B59B09-3154-42D9-FFE9-09F261E3724F}"/>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13"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1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1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18"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mn-lt"/>
                <a:ea typeface="+mn-ea"/>
                <a:cs typeface="+mn-cs"/>
                <a:sym typeface="Source Sans Pro Regular"/>
              </a:defRPr>
            </a:pPr>
            <a:endParaRPr/>
          </a:p>
        </p:txBody>
      </p:sp>
      <p:pic>
        <p:nvPicPr>
          <p:cNvPr id="219"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220" name="TextBox 4"/>
          <p:cNvSpPr txBox="1"/>
          <p:nvPr/>
        </p:nvSpPr>
        <p:spPr>
          <a:xfrm>
            <a:off x="275896" y="11103"/>
            <a:ext cx="2627841"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Disclaimer</a:t>
            </a:r>
          </a:p>
        </p:txBody>
      </p:sp>
      <p:pic>
        <p:nvPicPr>
          <p:cNvPr id="221"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22"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A95B0534-B41C-9CFB-11A5-7FB3660EC6FF}"/>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EE31456D-2A8B-1CEC-E7BF-A7B0DCDF1FC2}"/>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5AA3E79B-AA84-4F4E-FFC2-7393A93273F5}"/>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230" name="Image" descr="Image"/>
          <p:cNvPicPr>
            <a:picLocks noChangeAspect="1"/>
          </p:cNvPicPr>
          <p:nvPr/>
        </p:nvPicPr>
        <p:blipFill>
          <a:blip r:embed="rId2"/>
          <a:stretch>
            <a:fillRect/>
          </a:stretch>
        </p:blipFill>
        <p:spPr>
          <a:xfrm>
            <a:off x="-18793" y="-48495"/>
            <a:ext cx="5131639" cy="655777"/>
          </a:xfrm>
          <a:prstGeom prst="rect">
            <a:avLst/>
          </a:prstGeom>
          <a:ln w="12700">
            <a:miter lim="400000"/>
          </a:ln>
        </p:spPr>
      </p:pic>
      <p:pic>
        <p:nvPicPr>
          <p:cNvPr id="23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3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3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38" name="Body Level One…"/>
          <p:cNvSpPr txBox="1">
            <a:spLocks noGrp="1"/>
          </p:cNvSpPr>
          <p:nvPr>
            <p:ph type="body" idx="1"/>
          </p:nvPr>
        </p:nvSpPr>
        <p:spPr>
          <a:xfrm>
            <a:off x="2207940" y="860999"/>
            <a:ext cx="7915007"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32999247-89AE-F691-6A26-A33EEB0015DE}"/>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F405FB01-85DD-5F88-2591-21C01AC849BE}"/>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3A06162E-E48B-408A-9F27-0843697AB2E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5" name="Rectangle 2">
            <a:extLst>
              <a:ext uri="{FF2B5EF4-FFF2-40B4-BE49-F238E27FC236}">
                <a16:creationId xmlns:a16="http://schemas.microsoft.com/office/drawing/2014/main" id="{B4FB3DF1-8AFF-0D87-6BB1-249FF69377EB}"/>
              </a:ext>
            </a:extLst>
          </p:cNvPr>
          <p:cNvSpPr txBox="1"/>
          <p:nvPr userDrawn="1"/>
        </p:nvSpPr>
        <p:spPr>
          <a:xfrm>
            <a:off x="135312" y="73402"/>
            <a:ext cx="8138160"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6" name="Image" descr="Image"/>
          <p:cNvPicPr>
            <a:picLocks noChangeAspect="1"/>
          </p:cNvPicPr>
          <p:nvPr/>
        </p:nvPicPr>
        <p:blipFill>
          <a:blip r:embed="rId2"/>
          <a:stretch>
            <a:fillRect/>
          </a:stretch>
        </p:blipFill>
        <p:spPr>
          <a:xfrm>
            <a:off x="-101296" y="-92356"/>
            <a:ext cx="5818101" cy="743500"/>
          </a:xfrm>
          <a:prstGeom prst="rect">
            <a:avLst/>
          </a:prstGeom>
          <a:ln w="12700">
            <a:miter lim="400000"/>
          </a:ln>
        </p:spPr>
      </p:pic>
      <p:pic>
        <p:nvPicPr>
          <p:cNvPr id="247"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48"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4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50"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53" name="Title Text"/>
          <p:cNvSpPr txBox="1">
            <a:spLocks noGrp="1"/>
          </p:cNvSpPr>
          <p:nvPr>
            <p:ph type="title"/>
          </p:nvPr>
        </p:nvSpPr>
        <p:spPr>
          <a:xfrm>
            <a:off x="233545" y="-43663"/>
            <a:ext cx="3571875" cy="646113"/>
          </a:xfrm>
          <a:prstGeom prst="rect">
            <a:avLst/>
          </a:prstGeom>
        </p:spPr>
        <p:txBody>
          <a:bodyPr/>
          <a:lstStyle/>
          <a:p>
            <a:r>
              <a:t>Title Text</a:t>
            </a:r>
          </a:p>
        </p:txBody>
      </p:sp>
      <p:sp>
        <p:nvSpPr>
          <p:cNvPr id="254"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8829B849-CFE5-4A85-65FF-DAC7B502D335}"/>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9ECADBF6-72D7-E2C0-D430-10DC502C1BAA}"/>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1ECF0C52-5ACC-9A57-1C93-243043D3B985}"/>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2" name="Image" descr="Image"/>
          <p:cNvPicPr>
            <a:picLocks noChangeAspect="1"/>
          </p:cNvPicPr>
          <p:nvPr/>
        </p:nvPicPr>
        <p:blipFill>
          <a:blip r:embed="rId2"/>
          <a:stretch>
            <a:fillRect/>
          </a:stretch>
        </p:blipFill>
        <p:spPr>
          <a:xfrm>
            <a:off x="-18793" y="-111984"/>
            <a:ext cx="6125278" cy="782755"/>
          </a:xfrm>
          <a:prstGeom prst="rect">
            <a:avLst/>
          </a:prstGeom>
          <a:ln w="12700">
            <a:miter lim="400000"/>
          </a:ln>
        </p:spPr>
      </p:pic>
      <p:pic>
        <p:nvPicPr>
          <p:cNvPr id="263"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4"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65"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66"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69"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F41D67FE-5430-1A77-A525-DF68957D8EC5}"/>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5B4D3F0D-1C87-765D-3C3A-1F7C564CCB75}"/>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24E91523-57C3-22F7-D79A-B278BC68D319}"/>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77"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7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7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8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84"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85" name="Click to add text"/>
          <p:cNvSpPr txBox="1">
            <a:spLocks noGrp="1"/>
          </p:cNvSpPr>
          <p:nvPr>
            <p:ph type="title" hasCustomPrompt="1"/>
          </p:nvPr>
        </p:nvSpPr>
        <p:spPr>
          <a:xfrm>
            <a:off x="196877" y="-20444"/>
            <a:ext cx="8222169" cy="646113"/>
          </a:xfrm>
          <a:prstGeom prst="rect">
            <a:avLst/>
          </a:prstGeom>
        </p:spPr>
        <p:txBody>
          <a:bodyPr/>
          <a:lstStyle/>
          <a:p>
            <a:r>
              <a:t>Click to add text</a:t>
            </a:r>
          </a:p>
        </p:txBody>
      </p:sp>
      <p:sp>
        <p:nvSpPr>
          <p:cNvPr id="2" name="Subtitle 5">
            <a:extLst>
              <a:ext uri="{FF2B5EF4-FFF2-40B4-BE49-F238E27FC236}">
                <a16:creationId xmlns:a16="http://schemas.microsoft.com/office/drawing/2014/main" id="{628CE1A6-24A5-07DC-196C-5F4494F8F3E3}"/>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52A276CC-2569-A771-8960-164C997B2187}"/>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3BD72F21-503E-9FB5-E3B8-E1E4FA9EA60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93" name="Image" descr="Image"/>
          <p:cNvPicPr>
            <a:picLocks noChangeAspect="1"/>
          </p:cNvPicPr>
          <p:nvPr/>
        </p:nvPicPr>
        <p:blipFill>
          <a:blip r:embed="rId2"/>
          <a:stretch>
            <a:fillRect/>
          </a:stretch>
        </p:blipFill>
        <p:spPr>
          <a:xfrm>
            <a:off x="-27005" y="-11679"/>
            <a:ext cx="7320852" cy="880764"/>
          </a:xfrm>
          <a:prstGeom prst="rect">
            <a:avLst/>
          </a:prstGeom>
          <a:ln w="12700">
            <a:miter lim="400000"/>
          </a:ln>
        </p:spPr>
      </p:pic>
      <p:pic>
        <p:nvPicPr>
          <p:cNvPr id="29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9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9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9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300"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01" name="Click to add text"/>
          <p:cNvSpPr txBox="1">
            <a:spLocks noGrp="1"/>
          </p:cNvSpPr>
          <p:nvPr>
            <p:ph type="title" hasCustomPrompt="1"/>
          </p:nvPr>
        </p:nvSpPr>
        <p:spPr>
          <a:xfrm>
            <a:off x="196324" y="-12763"/>
            <a:ext cx="5963905" cy="882931"/>
          </a:xfrm>
          <a:prstGeom prst="rect">
            <a:avLst/>
          </a:prstGeom>
        </p:spPr>
        <p:txBody>
          <a:bodyPr/>
          <a:lstStyle/>
          <a:p>
            <a:r>
              <a:t>Click to add text</a:t>
            </a:r>
          </a:p>
        </p:txBody>
      </p:sp>
      <p:sp>
        <p:nvSpPr>
          <p:cNvPr id="2" name="Subtitle 5">
            <a:extLst>
              <a:ext uri="{FF2B5EF4-FFF2-40B4-BE49-F238E27FC236}">
                <a16:creationId xmlns:a16="http://schemas.microsoft.com/office/drawing/2014/main" id="{CE542A47-EF95-3FDB-D069-533FA1A1F408}"/>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8066C4EA-6C41-7C06-4735-E1DCF45BA4C4}"/>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0F4A2D81-B7A4-5C9D-9E74-E48604EF129E}"/>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4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1"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4" name="Click to edit Subtitle"/>
          <p:cNvSpPr txBox="1">
            <a:spLocks noGrp="1"/>
          </p:cNvSpPr>
          <p:nvPr>
            <p:ph type="title" hasCustomPrompt="1"/>
          </p:nvPr>
        </p:nvSpPr>
        <p:spPr>
          <a:xfrm>
            <a:off x="190765" y="2"/>
            <a:ext cx="6241934" cy="645664"/>
          </a:xfrm>
          <a:prstGeom prst="rect">
            <a:avLst/>
          </a:prstGeom>
        </p:spPr>
        <p:txBody>
          <a:bodyPr/>
          <a:lstStyle/>
          <a:p>
            <a:r>
              <a:t>Click to edit Subtitle</a:t>
            </a:r>
          </a:p>
        </p:txBody>
      </p:sp>
      <p:sp>
        <p:nvSpPr>
          <p:cNvPr id="45" name="Body Level One…"/>
          <p:cNvSpPr txBox="1">
            <a:spLocks noGrp="1"/>
          </p:cNvSpPr>
          <p:nvPr>
            <p:ph type="body" idx="1"/>
          </p:nvPr>
        </p:nvSpPr>
        <p:spPr>
          <a:xfrm>
            <a:off x="648587" y="1247001"/>
            <a:ext cx="11143845"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9C12C222-16CF-06F3-B97E-8AADEE21B99E}"/>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7C719375-B97D-74B5-4652-9EEFBBC0C2C6}"/>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355344C0-8805-2DCF-8218-E779D279CD65}"/>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59"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60"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1" name="Title 1"/>
          <p:cNvSpPr txBox="1"/>
          <p:nvPr/>
        </p:nvSpPr>
        <p:spPr>
          <a:xfrm>
            <a:off x="236486" y="1"/>
            <a:ext cx="6150493" cy="645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62" name="Title 1"/>
          <p:cNvSpPr txBox="1"/>
          <p:nvPr/>
        </p:nvSpPr>
        <p:spPr>
          <a:xfrm>
            <a:off x="236486" y="87781"/>
            <a:ext cx="6150493" cy="645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2" name="Subtitle 5">
            <a:extLst>
              <a:ext uri="{FF2B5EF4-FFF2-40B4-BE49-F238E27FC236}">
                <a16:creationId xmlns:a16="http://schemas.microsoft.com/office/drawing/2014/main" id="{A45F1D0A-545A-2884-58DE-473D935F5091}"/>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DF8F559E-16E4-A22B-C73E-831C7F800896}"/>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638AFBDA-207A-232A-88E9-44684C817821}"/>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2"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7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74"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77"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78" name="Title Text"/>
          <p:cNvSpPr txBox="1">
            <a:spLocks noGrp="1"/>
          </p:cNvSpPr>
          <p:nvPr>
            <p:ph type="title"/>
          </p:nvPr>
        </p:nvSpPr>
        <p:spPr>
          <a:xfrm>
            <a:off x="233916" y="843592"/>
            <a:ext cx="3264196" cy="1932377"/>
          </a:xfrm>
          <a:prstGeom prst="rect">
            <a:avLst/>
          </a:prstGeom>
        </p:spPr>
        <p:txBody>
          <a:bodyPr/>
          <a:lstStyle/>
          <a:p>
            <a:r>
              <a:t>Title Text</a:t>
            </a:r>
          </a:p>
        </p:txBody>
      </p:sp>
      <p:sp>
        <p:nvSpPr>
          <p:cNvPr id="79"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E88A101E-BCFB-86DE-CB95-741B9A15DF0F}"/>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1E512E4B-DE06-AEF5-AB46-50C5592DCE21}"/>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DCBF87BC-6004-53D7-53DA-CEB393788CFB}"/>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8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9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9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94"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95" name="Title Text"/>
          <p:cNvSpPr txBox="1">
            <a:spLocks noGrp="1"/>
          </p:cNvSpPr>
          <p:nvPr>
            <p:ph type="title"/>
          </p:nvPr>
        </p:nvSpPr>
        <p:spPr>
          <a:xfrm>
            <a:off x="335360" y="583538"/>
            <a:ext cx="3264195" cy="1001233"/>
          </a:xfrm>
          <a:prstGeom prst="rect">
            <a:avLst/>
          </a:prstGeom>
        </p:spPr>
        <p:txBody>
          <a:bodyPr/>
          <a:lstStyle/>
          <a:p>
            <a:r>
              <a:t>Title Text</a:t>
            </a:r>
          </a:p>
        </p:txBody>
      </p:sp>
      <p:sp>
        <p:nvSpPr>
          <p:cNvPr id="96"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7DA69A27-7DA4-F18D-EF1C-FAECD54052CD}"/>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9FCCD064-597A-04FB-663A-BFB220F09B94}"/>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B6A31F45-A1DA-D254-7B16-A3CE0668691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5" name="Rounded Rectangle 3">
            <a:extLst>
              <a:ext uri="{FF2B5EF4-FFF2-40B4-BE49-F238E27FC236}">
                <a16:creationId xmlns:a16="http://schemas.microsoft.com/office/drawing/2014/main" id="{F0730D0E-1FE4-7311-B905-E38F2B5A302F}"/>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solidFill>
                <a:srgbClr val="729E03"/>
              </a:solidFill>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10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07"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0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09"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14"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15"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EC01FE8C-D15C-0C07-086F-E3EABFFBC1D1}"/>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85AE8721-BB73-564F-A5B3-F78E8C7DCE12}"/>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0BC38D18-DEC1-D574-8B6C-415394214B54}"/>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5" name="TextBox 4">
            <a:extLst>
              <a:ext uri="{FF2B5EF4-FFF2-40B4-BE49-F238E27FC236}">
                <a16:creationId xmlns:a16="http://schemas.microsoft.com/office/drawing/2014/main" id="{17CE61A8-C910-DA36-1307-7B0D0F4989C0}"/>
              </a:ext>
            </a:extLst>
          </p:cNvPr>
          <p:cNvSpPr txBox="1"/>
          <p:nvPr userDrawn="1"/>
        </p:nvSpPr>
        <p:spPr>
          <a:xfrm>
            <a:off x="388936" y="885342"/>
            <a:ext cx="3355607"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Key messages</a:t>
            </a:r>
          </a:p>
        </p:txBody>
      </p:sp>
      <p:sp>
        <p:nvSpPr>
          <p:cNvPr id="6" name="Rounded Rectangle 3">
            <a:extLst>
              <a:ext uri="{FF2B5EF4-FFF2-40B4-BE49-F238E27FC236}">
                <a16:creationId xmlns:a16="http://schemas.microsoft.com/office/drawing/2014/main" id="{E3D2721E-4AE6-230D-D871-CA5E834E0D2A}"/>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2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2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27"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3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3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5F8A7965-AFF8-7D5D-2617-B8BC73B1BCF2}"/>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877C11F0-A907-7BF5-006D-01A3DA769113}"/>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229A99C3-057E-E6C0-D8B3-0AE14E09CBEF}"/>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5" name="TextBox 5">
            <a:extLst>
              <a:ext uri="{FF2B5EF4-FFF2-40B4-BE49-F238E27FC236}">
                <a16:creationId xmlns:a16="http://schemas.microsoft.com/office/drawing/2014/main" id="{9D2B4D84-7066-A31A-B055-DC8FDD2CD03F}"/>
              </a:ext>
            </a:extLst>
          </p:cNvPr>
          <p:cNvSpPr txBox="1"/>
          <p:nvPr userDrawn="1"/>
        </p:nvSpPr>
        <p:spPr>
          <a:xfrm>
            <a:off x="388936" y="377342"/>
            <a:ext cx="2803026"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References and guidelines</a:t>
            </a:r>
          </a:p>
        </p:txBody>
      </p:sp>
      <p:sp>
        <p:nvSpPr>
          <p:cNvPr id="6" name="Rounded Rectangle 3">
            <a:extLst>
              <a:ext uri="{FF2B5EF4-FFF2-40B4-BE49-F238E27FC236}">
                <a16:creationId xmlns:a16="http://schemas.microsoft.com/office/drawing/2014/main" id="{2378E8BF-586E-8F0D-8F1B-89CEAFADC8C1}"/>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43"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4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45"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50"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51"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0804F7D2-EC80-6A4D-0D7F-29287B62A637}"/>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4C2BC0AB-4B35-8B24-45BB-C8D4A21EEBA8}"/>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490FD7FD-A510-F92E-2182-CC640BF1471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5" name="TextBox 6">
            <a:extLst>
              <a:ext uri="{FF2B5EF4-FFF2-40B4-BE49-F238E27FC236}">
                <a16:creationId xmlns:a16="http://schemas.microsoft.com/office/drawing/2014/main" id="{16F1A8FF-80B9-1BA2-9C71-B30EEB314D75}"/>
              </a:ext>
            </a:extLst>
          </p:cNvPr>
          <p:cNvSpPr txBox="1"/>
          <p:nvPr userDrawn="1"/>
        </p:nvSpPr>
        <p:spPr>
          <a:xfrm>
            <a:off x="388936" y="463959"/>
            <a:ext cx="3425273"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Additional learning resources</a:t>
            </a:r>
          </a:p>
        </p:txBody>
      </p:sp>
      <p:sp>
        <p:nvSpPr>
          <p:cNvPr id="6" name="Rounded Rectangle 3">
            <a:extLst>
              <a:ext uri="{FF2B5EF4-FFF2-40B4-BE49-F238E27FC236}">
                <a16:creationId xmlns:a16="http://schemas.microsoft.com/office/drawing/2014/main" id="{E8CCC531-EDFA-5ADA-9A19-23458345F851}"/>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5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6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6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63"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6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69"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31174A15-EF86-8BA8-2961-F71D380A242F}"/>
              </a:ext>
            </a:extLst>
          </p:cNvPr>
          <p:cNvSpPr txBox="1"/>
          <p:nvPr userDrawn="1"/>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3" name="Subtitle 5">
            <a:extLst>
              <a:ext uri="{FF2B5EF4-FFF2-40B4-BE49-F238E27FC236}">
                <a16:creationId xmlns:a16="http://schemas.microsoft.com/office/drawing/2014/main" id="{D920C57E-3997-94FC-052E-23434931D0A6}"/>
              </a:ext>
            </a:extLst>
          </p:cNvPr>
          <p:cNvSpPr txBox="1"/>
          <p:nvPr userDrawn="1"/>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4" name="Slide Number">
            <a:extLst>
              <a:ext uri="{FF2B5EF4-FFF2-40B4-BE49-F238E27FC236}">
                <a16:creationId xmlns:a16="http://schemas.microsoft.com/office/drawing/2014/main" id="{22582A87-9A81-29B4-7ACD-E9FE76B87D2E}"/>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5" name="TextBox 6">
            <a:extLst>
              <a:ext uri="{FF2B5EF4-FFF2-40B4-BE49-F238E27FC236}">
                <a16:creationId xmlns:a16="http://schemas.microsoft.com/office/drawing/2014/main" id="{A5BA7883-C945-41C7-2E2B-845A403F3185}"/>
              </a:ext>
            </a:extLst>
          </p:cNvPr>
          <p:cNvSpPr txBox="1"/>
          <p:nvPr userDrawn="1"/>
        </p:nvSpPr>
        <p:spPr>
          <a:xfrm>
            <a:off x="388936" y="885342"/>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Questions?</a:t>
            </a:r>
          </a:p>
        </p:txBody>
      </p:sp>
      <p:sp>
        <p:nvSpPr>
          <p:cNvPr id="6" name="Rounded Rectangle 3">
            <a:extLst>
              <a:ext uri="{FF2B5EF4-FFF2-40B4-BE49-F238E27FC236}">
                <a16:creationId xmlns:a16="http://schemas.microsoft.com/office/drawing/2014/main" id="{CB5929D4-F7C4-D3A4-7E4D-E1B5A9802EE0}"/>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74342" y="6310302"/>
            <a:ext cx="1548719" cy="474296"/>
          </a:xfrm>
          <a:prstGeom prst="rect">
            <a:avLst/>
          </a:prstGeom>
          <a:ln w="12700">
            <a:miter lim="400000"/>
          </a:ln>
        </p:spPr>
      </p:pic>
      <p:pic>
        <p:nvPicPr>
          <p:cNvPr id="5" name="Picture 2" descr="Picture 2"/>
          <p:cNvPicPr>
            <a:picLocks noChangeAspect="1"/>
          </p:cNvPicPr>
          <p:nvPr/>
        </p:nvPicPr>
        <p:blipFill>
          <a:blip r:embed="rId22"/>
          <a:stretch>
            <a:fillRect/>
          </a:stretch>
        </p:blipFill>
        <p:spPr>
          <a:xfrm>
            <a:off x="74342" y="6310295"/>
            <a:ext cx="1548719" cy="474296"/>
          </a:xfrm>
          <a:prstGeom prst="rect">
            <a:avLst/>
          </a:prstGeom>
          <a:ln w="12700">
            <a:miter lim="400000"/>
          </a:ln>
        </p:spPr>
      </p:pic>
      <p:sp>
        <p:nvSpPr>
          <p:cNvPr id="6" name="Subtitle 5"/>
          <p:cNvSpPr txBox="1"/>
          <p:nvPr/>
        </p:nvSpPr>
        <p:spPr>
          <a:xfrm>
            <a:off x="7302992" y="6453335"/>
            <a:ext cx="4553712" cy="235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a:t>
            </a:r>
            <a:r>
              <a:rPr lang="hu-HU" dirty="0"/>
              <a:t>R</a:t>
            </a:r>
            <a:r>
              <a:rPr dirty="0"/>
              <a:t>T Advanced Training Package</a:t>
            </a:r>
          </a:p>
        </p:txBody>
      </p:sp>
      <p:sp>
        <p:nvSpPr>
          <p:cNvPr id="7" name="Subtitle 5"/>
          <p:cNvSpPr txBox="1"/>
          <p:nvPr/>
        </p:nvSpPr>
        <p:spPr>
          <a:xfrm>
            <a:off x="7293847" y="6626442"/>
            <a:ext cx="4572000"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B6.2 Env</a:t>
            </a:r>
            <a:r>
              <a:rPr lang="hu-HU" dirty="0" err="1"/>
              <a:t>ironmental</a:t>
            </a:r>
            <a:r>
              <a:rPr dirty="0"/>
              <a:t> Clean</a:t>
            </a:r>
            <a:r>
              <a:rPr lang="hu-HU" dirty="0"/>
              <a:t>ing</a:t>
            </a:r>
            <a:endParaRPr dirty="0"/>
          </a:p>
        </p:txBody>
      </p:sp>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9" name="TextBox 5"/>
          <p:cNvSpPr txBox="1"/>
          <p:nvPr/>
        </p:nvSpPr>
        <p:spPr>
          <a:xfrm>
            <a:off x="4400180" y="2667581"/>
            <a:ext cx="3721503"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200" b="1" dirty="0"/>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0"/>
            <a:ext cx="10972800" cy="1207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3" name="Slide Number">
            <a:extLst>
              <a:ext uri="{FF2B5EF4-FFF2-40B4-BE49-F238E27FC236}">
                <a16:creationId xmlns:a16="http://schemas.microsoft.com/office/drawing/2014/main" id="{6216CF9F-AE00-F5F9-95C5-35F3A766FD89}"/>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mn-lt"/>
          <a:ea typeface="+mn-ea"/>
          <a:cs typeface="+mn-cs"/>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1pPr>
      <a:lvl2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2pPr>
      <a:lvl3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3pPr>
      <a:lvl4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4pPr>
      <a:lvl5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5pPr>
      <a:lvl6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6pPr>
      <a:lvl7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7pPr>
      <a:lvl8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8pPr>
      <a:lvl9pPr marL="0" marR="0" indent="0" algn="r" defTabSz="91439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hyperlink" Target="https://www.who.int/emergencies/diseases/novel-coronavirus-2019/technical-guidance-publications?healthtopics=b6bd35a3-cf4f-4851-8e80-85cb0068335b&amp;publishingoffices=aeebab07-3d0c-4a24-b6ef-7c11b7139e43&amp;healthtopics-hidden=true&amp;publishingoffices-hidden=true" TargetMode="Externa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7.xml"/><Relationship Id="rId4" Type="http://schemas.openxmlformats.org/officeDocument/2006/relationships/hyperlink" Target="http://www.wpro.who.int/publications/docs/practical_guidelines_infection_control.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hyperlink" Target="http://www.who.int/water_sanitation_health/medicalwaste/wastemanag/en/" TargetMode="Externa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hyperlink" Target="http://www.who.int/water_sanitation_health/medicalwaste/wastemanag/en/" TargetMode="Externa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http://www.who.int/water_sanitation_health/medicalwaste/wastemanag/en/" TargetMode="External"/><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if"/><Relationship Id="rId1" Type="http://schemas.openxmlformats.org/officeDocument/2006/relationships/slideLayout" Target="../slideLayouts/slideLayout15.xml"/><Relationship Id="rId5" Type="http://schemas.openxmlformats.org/officeDocument/2006/relationships/image" Target="../media/image26.jpe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hyperlink" Target="https://www.who.int/water_sanitation_health/publications/safe-management-of-waste-summary/en/" TargetMode="Externa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hyperlink" Target="http://apps.who.int/iris/bitstream/10665/130596/1/WHO_HIS_SDS_2014.4_eng.pdf?ua=1&amp;ua=1&amp;ua=1" TargetMode="External"/><Relationship Id="rId2" Type="http://schemas.openxmlformats.org/officeDocument/2006/relationships/hyperlink" Target="https://apps.who.int/iris/bitstream/handle/10665/160198/WHO_EVD_Guidance_Strategy_15.1_eng.pdf?sequence=1" TargetMode="External"/><Relationship Id="rId1" Type="http://schemas.openxmlformats.org/officeDocument/2006/relationships/slideLayout" Target="../slideLayouts/slideLayout7.xml"/><Relationship Id="rId6" Type="http://schemas.openxmlformats.org/officeDocument/2006/relationships/hyperlink" Target="https://www.who.int/publications/i/item/cleaning-and-disinfection-of-environmental-surfaces-inthe-context-of-covid-19" TargetMode="External"/><Relationship Id="rId5" Type="http://schemas.openxmlformats.org/officeDocument/2006/relationships/hyperlink" Target="http://apps.who.int/iris/bitstream/10665/259491/1/WHO-FWC-WSH-17.05-eng.pdf?ua=1/" TargetMode="External"/><Relationship Id="rId4" Type="http://schemas.openxmlformats.org/officeDocument/2006/relationships/hyperlink" Target="https://apps.who.int/iris/bitstream/handle/10665/206946/9290222387_eng.pdf?sequence=1&amp;isAllowed=y"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hyperlink" Target="https://openwho.org/courses/IPC-WM-EN" TargetMode="Externa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hyperlink" Target="https://www.who.int/docs/default-source/documents/health-topics/standard-precautions-in-health-care.pdf"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hyperlink" Target="https://academic.oup.com/cid/advance-article/doi/10.1093/cid/ciaa149/5734265" TargetMode="Externa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6.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itle 2"/>
          <p:cNvSpPr txBox="1"/>
          <p:nvPr/>
        </p:nvSpPr>
        <p:spPr>
          <a:xfrm>
            <a:off x="512080" y="2140881"/>
            <a:ext cx="5558457" cy="14527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60" tIns="60960" rIns="60960" bIns="60960" anchor="ctr">
            <a:spAutoFit/>
          </a:bodyPr>
          <a:lstStyle/>
          <a:p>
            <a:pPr defTabSz="216992">
              <a:lnSpc>
                <a:spcPct val="90000"/>
              </a:lnSpc>
              <a:defRPr sz="3200">
                <a:solidFill>
                  <a:srgbClr val="FFFFFF"/>
                </a:solidFill>
                <a:latin typeface="Source Sans Pro Bold"/>
                <a:ea typeface="Source Sans Pro Bold"/>
                <a:cs typeface="Source Sans Pro Bold"/>
                <a:sym typeface="Source Sans Pro Bold"/>
              </a:defRPr>
            </a:pPr>
            <a:r>
              <a:rPr b="1" dirty="0"/>
              <a:t>Environmental cleaning, </a:t>
            </a:r>
          </a:p>
          <a:p>
            <a:pPr defTabSz="216992">
              <a:lnSpc>
                <a:spcPct val="90000"/>
              </a:lnSpc>
              <a:defRPr sz="3200">
                <a:solidFill>
                  <a:srgbClr val="FFFFFF"/>
                </a:solidFill>
                <a:latin typeface="Source Sans Pro Bold"/>
                <a:ea typeface="Source Sans Pro Bold"/>
                <a:cs typeface="Source Sans Pro Bold"/>
                <a:sym typeface="Source Sans Pro Bold"/>
              </a:defRPr>
            </a:pPr>
            <a:r>
              <a:rPr b="1" dirty="0"/>
              <a:t>disinfection and waste management</a:t>
            </a:r>
          </a:p>
        </p:txBody>
      </p:sp>
      <p:sp>
        <p:nvSpPr>
          <p:cNvPr id="313" name="TextBox 13"/>
          <p:cNvSpPr txBox="1"/>
          <p:nvPr/>
        </p:nvSpPr>
        <p:spPr>
          <a:xfrm>
            <a:off x="569252" y="1354962"/>
            <a:ext cx="6055361" cy="789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4400">
                <a:solidFill>
                  <a:srgbClr val="FFFFFF"/>
                </a:solidFill>
                <a:latin typeface="Source Sans Pro Bold"/>
                <a:ea typeface="Source Sans Pro Bold"/>
                <a:cs typeface="Source Sans Pro Bold"/>
                <a:sym typeface="Source Sans Pro Bold"/>
              </a:defRPr>
            </a:lvl1pPr>
          </a:lstStyle>
          <a:p>
            <a:r>
              <a:rPr lang="en-US" b="1" dirty="0"/>
              <a:t>B6.2 IPC</a:t>
            </a:r>
            <a:endParaRPr b="1" dirty="0"/>
          </a:p>
        </p:txBody>
      </p:sp>
      <p:sp>
        <p:nvSpPr>
          <p:cNvPr id="314" name="TextBox 22"/>
          <p:cNvSpPr txBox="1"/>
          <p:nvPr/>
        </p:nvSpPr>
        <p:spPr>
          <a:xfrm>
            <a:off x="569252" y="4379505"/>
            <a:ext cx="2818565" cy="345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600">
                <a:solidFill>
                  <a:srgbClr val="FFFFFF"/>
                </a:solidFill>
                <a:latin typeface="+mn-lt"/>
                <a:ea typeface="+mn-ea"/>
                <a:cs typeface="+mn-cs"/>
                <a:sym typeface="Source Sans Pro Regular"/>
              </a:defRPr>
            </a:lvl1pPr>
          </a:lstStyle>
          <a:p>
            <a:r>
              <a:t>Speaker name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Shape 135"/>
          <p:cNvSpPr txBox="1">
            <a:spLocks noGrp="1"/>
          </p:cNvSpPr>
          <p:nvPr>
            <p:ph type="body" sz="half" idx="1"/>
          </p:nvPr>
        </p:nvSpPr>
        <p:spPr>
          <a:xfrm>
            <a:off x="1708241" y="1025489"/>
            <a:ext cx="8775518" cy="2984601"/>
          </a:xfrm>
          <a:prstGeom prst="rect">
            <a:avLst/>
          </a:prstGeom>
        </p:spPr>
        <p:txBody>
          <a:bodyPr lIns="0" tIns="0" rIns="0" bIns="0">
            <a:normAutofit/>
          </a:bodyPr>
          <a:lstStyle/>
          <a:p>
            <a:pPr>
              <a:lnSpc>
                <a:spcPct val="100000"/>
              </a:lnSpc>
              <a:spcBef>
                <a:spcPts val="0"/>
              </a:spcBef>
            </a:pPr>
            <a:r>
              <a:rPr sz="2800" dirty="0">
                <a:solidFill>
                  <a:srgbClr val="C00000"/>
                </a:solidFill>
              </a:rPr>
              <a:t>Inadequate cleaning &amp; disinfection can spread infection to: </a:t>
            </a:r>
          </a:p>
          <a:p>
            <a:pPr marL="380996" indent="-380996">
              <a:lnSpc>
                <a:spcPct val="100000"/>
              </a:lnSpc>
              <a:spcBef>
                <a:spcPts val="0"/>
              </a:spcBef>
              <a:buClr>
                <a:schemeClr val="accent3"/>
              </a:buClr>
              <a:buSzPct val="100000"/>
              <a:buFont typeface="Arial"/>
              <a:buChar char="•"/>
            </a:pPr>
            <a:endParaRPr dirty="0"/>
          </a:p>
          <a:p>
            <a:pPr marL="380996" indent="-380996">
              <a:lnSpc>
                <a:spcPct val="100000"/>
              </a:lnSpc>
              <a:spcBef>
                <a:spcPts val="0"/>
              </a:spcBef>
              <a:buClr>
                <a:srgbClr val="C00000"/>
              </a:buClr>
              <a:buSzPct val="100000"/>
              <a:buFont typeface="Arial"/>
              <a:buChar char="•"/>
            </a:pPr>
            <a:r>
              <a:rPr dirty="0"/>
              <a:t>Patients</a:t>
            </a:r>
          </a:p>
          <a:p>
            <a:pPr marL="380996" indent="-380996">
              <a:lnSpc>
                <a:spcPct val="100000"/>
              </a:lnSpc>
              <a:spcBef>
                <a:spcPts val="0"/>
              </a:spcBef>
              <a:buClr>
                <a:srgbClr val="C00000"/>
              </a:buClr>
              <a:buSzPct val="100000"/>
              <a:buFont typeface="Arial"/>
              <a:buChar char="•"/>
            </a:pPr>
            <a:r>
              <a:rPr dirty="0"/>
              <a:t>Cleaners</a:t>
            </a:r>
          </a:p>
          <a:p>
            <a:pPr marL="380996" indent="-380996">
              <a:lnSpc>
                <a:spcPct val="100000"/>
              </a:lnSpc>
              <a:spcBef>
                <a:spcPts val="0"/>
              </a:spcBef>
              <a:buClr>
                <a:srgbClr val="C00000"/>
              </a:buClr>
              <a:buSzPct val="100000"/>
              <a:buFont typeface="Arial"/>
              <a:buChar char="•"/>
            </a:pPr>
            <a:r>
              <a:rPr dirty="0"/>
              <a:t>Visitors</a:t>
            </a:r>
          </a:p>
          <a:p>
            <a:pPr marL="380996" indent="-380996">
              <a:lnSpc>
                <a:spcPct val="100000"/>
              </a:lnSpc>
              <a:spcBef>
                <a:spcPts val="0"/>
              </a:spcBef>
              <a:buClr>
                <a:srgbClr val="C00000"/>
              </a:buClr>
              <a:buSzPct val="100000"/>
              <a:buFont typeface="Arial"/>
              <a:buChar char="•"/>
            </a:pPr>
            <a:r>
              <a:rPr dirty="0"/>
              <a:t>Health workers</a:t>
            </a:r>
          </a:p>
          <a:p>
            <a:pPr marL="380996" indent="-380996">
              <a:lnSpc>
                <a:spcPct val="100000"/>
              </a:lnSpc>
              <a:spcBef>
                <a:spcPts val="0"/>
              </a:spcBef>
              <a:buClr>
                <a:srgbClr val="C00000"/>
              </a:buClr>
              <a:buSzPct val="100000"/>
              <a:buFont typeface="Arial"/>
              <a:buChar char="•"/>
            </a:pPr>
            <a:r>
              <a:rPr dirty="0"/>
              <a:t>Community </a:t>
            </a:r>
          </a:p>
        </p:txBody>
      </p:sp>
      <p:grpSp>
        <p:nvGrpSpPr>
          <p:cNvPr id="370" name="Shape 135"/>
          <p:cNvGrpSpPr/>
          <p:nvPr/>
        </p:nvGrpSpPr>
        <p:grpSpPr>
          <a:xfrm>
            <a:off x="6768076" y="1474105"/>
            <a:ext cx="4339682" cy="2574369"/>
            <a:chOff x="0" y="0"/>
            <a:chExt cx="4339681" cy="2574368"/>
          </a:xfrm>
        </p:grpSpPr>
        <p:sp>
          <p:nvSpPr>
            <p:cNvPr id="368" name="Rectangle"/>
            <p:cNvSpPr/>
            <p:nvPr/>
          </p:nvSpPr>
          <p:spPr>
            <a:xfrm>
              <a:off x="0" y="0"/>
              <a:ext cx="4339681" cy="2574368"/>
            </a:xfrm>
            <a:prstGeom prst="rect">
              <a:avLst/>
            </a:prstGeom>
            <a:solidFill>
              <a:srgbClr val="F2F2F2"/>
            </a:solidFill>
            <a:ln w="28575" cap="flat">
              <a:solidFill>
                <a:srgbClr val="000000"/>
              </a:solidFill>
              <a:prstDash val="solid"/>
              <a:miter lim="800000"/>
            </a:ln>
            <a:effectLst/>
          </p:spPr>
          <p:txBody>
            <a:bodyPr wrap="square" lIns="45719" tIns="45719" rIns="45719" bIns="45719" numCol="1" anchor="t">
              <a:noAutofit/>
            </a:bodyPr>
            <a:lstStyle/>
            <a:p>
              <a:pPr>
                <a:spcBef>
                  <a:spcPts val="400"/>
                </a:spcBef>
                <a:defRPr sz="2000">
                  <a:solidFill>
                    <a:srgbClr val="10253F"/>
                  </a:solidFill>
                  <a:latin typeface="Arial"/>
                  <a:ea typeface="Arial"/>
                  <a:cs typeface="Arial"/>
                  <a:sym typeface="Arial"/>
                </a:defRPr>
              </a:pPr>
              <a:endParaRPr/>
            </a:p>
          </p:txBody>
        </p:sp>
        <p:sp>
          <p:nvSpPr>
            <p:cNvPr id="369" name="Cleaners should always:…"/>
            <p:cNvSpPr/>
            <p:nvPr/>
          </p:nvSpPr>
          <p:spPr>
            <a:xfrm>
              <a:off x="75247" y="14287"/>
              <a:ext cx="4189187" cy="243912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60" tIns="60960" rIns="60960" bIns="60960" numCol="1" anchor="t">
              <a:spAutoFit/>
            </a:bodyPr>
            <a:lstStyle/>
            <a:p>
              <a:pPr>
                <a:spcBef>
                  <a:spcPts val="500"/>
                </a:spcBef>
                <a:defRPr sz="2300">
                  <a:solidFill>
                    <a:srgbClr val="10253F"/>
                  </a:solidFill>
                  <a:latin typeface="+mn-lt"/>
                  <a:ea typeface="+mn-ea"/>
                  <a:cs typeface="+mn-cs"/>
                  <a:sym typeface="Source Sans Pro Regular"/>
                </a:defRPr>
              </a:pPr>
              <a:r>
                <a:rPr dirty="0">
                  <a:solidFill>
                    <a:schemeClr val="tx1"/>
                  </a:solidFill>
                </a:rPr>
                <a:t>Cleaners should always:</a:t>
              </a:r>
              <a:endParaRPr dirty="0">
                <a:solidFill>
                  <a:schemeClr val="tx1"/>
                </a:solidFill>
                <a:latin typeface="Arial"/>
                <a:ea typeface="Arial"/>
                <a:cs typeface="Arial"/>
                <a:sym typeface="Arial"/>
              </a:endParaRPr>
            </a:p>
            <a:p>
              <a:pPr marL="380148" indent="-380148">
                <a:spcBef>
                  <a:spcPts val="500"/>
                </a:spcBef>
                <a:buClr>
                  <a:srgbClr val="C00000"/>
                </a:buClr>
                <a:buSzPct val="100000"/>
                <a:buFont typeface="Arial"/>
                <a:buChar char="•"/>
                <a:defRPr sz="2300">
                  <a:latin typeface="+mn-lt"/>
                  <a:ea typeface="+mn-ea"/>
                  <a:cs typeface="+mn-cs"/>
                  <a:sym typeface="Source Sans Pro Regular"/>
                </a:defRPr>
              </a:pPr>
              <a:r>
                <a:rPr dirty="0"/>
                <a:t>Wear appropriate PPE</a:t>
              </a:r>
              <a:endParaRPr dirty="0">
                <a:latin typeface="Arial"/>
                <a:ea typeface="Arial"/>
                <a:cs typeface="Arial"/>
                <a:sym typeface="Arial"/>
              </a:endParaRPr>
            </a:p>
            <a:p>
              <a:pPr marL="380148" indent="-380148">
                <a:spcBef>
                  <a:spcPts val="500"/>
                </a:spcBef>
                <a:buClr>
                  <a:srgbClr val="C00000"/>
                </a:buClr>
                <a:buSzPct val="100000"/>
                <a:buFont typeface="Arial"/>
                <a:buChar char="•"/>
                <a:defRPr sz="2300">
                  <a:latin typeface="+mn-lt"/>
                  <a:ea typeface="+mn-ea"/>
                  <a:cs typeface="+mn-cs"/>
                  <a:sym typeface="Source Sans Pro Regular"/>
                </a:defRPr>
              </a:pPr>
              <a:r>
                <a:rPr dirty="0"/>
                <a:t>Follow procedures carefully</a:t>
              </a:r>
              <a:endParaRPr dirty="0">
                <a:latin typeface="Arial"/>
                <a:ea typeface="Arial"/>
                <a:cs typeface="Arial"/>
                <a:sym typeface="Arial"/>
              </a:endParaRPr>
            </a:p>
            <a:p>
              <a:pPr marL="380148" indent="-380148">
                <a:spcBef>
                  <a:spcPts val="500"/>
                </a:spcBef>
                <a:buClr>
                  <a:srgbClr val="C00000"/>
                </a:buClr>
                <a:buSzPct val="100000"/>
                <a:buFont typeface="Arial"/>
                <a:buChar char="•"/>
                <a:defRPr sz="2300">
                  <a:latin typeface="+mn-lt"/>
                  <a:ea typeface="+mn-ea"/>
                  <a:cs typeface="+mn-cs"/>
                  <a:sym typeface="Source Sans Pro Regular"/>
                </a:defRPr>
              </a:pPr>
              <a:r>
                <a:rPr dirty="0"/>
                <a:t>Be trained in appropriate cleaning techniques and following IPC measures </a:t>
              </a:r>
            </a:p>
          </p:txBody>
        </p:sp>
      </p:grpSp>
      <p:pic>
        <p:nvPicPr>
          <p:cNvPr id="371" name="Picture 4" descr="Picture 4"/>
          <p:cNvPicPr>
            <a:picLocks noChangeAspect="1"/>
          </p:cNvPicPr>
          <p:nvPr/>
        </p:nvPicPr>
        <p:blipFill>
          <a:blip r:embed="rId2"/>
          <a:stretch>
            <a:fillRect/>
          </a:stretch>
        </p:blipFill>
        <p:spPr>
          <a:xfrm>
            <a:off x="3642390" y="4256114"/>
            <a:ext cx="4907220" cy="2255561"/>
          </a:xfrm>
          <a:prstGeom prst="rect">
            <a:avLst/>
          </a:prstGeom>
          <a:ln w="12700">
            <a:miter lim="400000"/>
          </a:ln>
        </p:spPr>
      </p:pic>
      <p:sp>
        <p:nvSpPr>
          <p:cNvPr id="9" name="Title 1">
            <a:extLst>
              <a:ext uri="{FF2B5EF4-FFF2-40B4-BE49-F238E27FC236}">
                <a16:creationId xmlns:a16="http://schemas.microsoft.com/office/drawing/2014/main" id="{4CF031E9-584D-6D21-3BA2-44B3D5456E41}"/>
              </a:ext>
            </a:extLst>
          </p:cNvPr>
          <p:cNvSpPr txBox="1">
            <a:spLocks/>
          </p:cNvSpPr>
          <p:nvPr/>
        </p:nvSpPr>
        <p:spPr>
          <a:xfrm>
            <a:off x="129978" y="0"/>
            <a:ext cx="8940881" cy="85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Risks during environmental </a:t>
            </a:r>
          </a:p>
          <a:p>
            <a:pPr hangingPunct="1"/>
            <a:r>
              <a:rPr lang="en-US" b="1" dirty="0"/>
              <a:t>cleaning and disinfection</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Shape 143"/>
          <p:cNvSpPr txBox="1">
            <a:spLocks noGrp="1"/>
          </p:cNvSpPr>
          <p:nvPr>
            <p:ph type="body" idx="1"/>
          </p:nvPr>
        </p:nvSpPr>
        <p:spPr>
          <a:xfrm>
            <a:off x="1040167" y="1375883"/>
            <a:ext cx="10111666" cy="4106234"/>
          </a:xfrm>
          <a:prstGeom prst="rect">
            <a:avLst/>
          </a:prstGeom>
        </p:spPr>
        <p:txBody>
          <a:bodyPr lIns="0" tIns="0" rIns="0" bIns="0"/>
          <a:lstStyle/>
          <a:p>
            <a:pPr marL="254000" indent="-254000">
              <a:buClr>
                <a:schemeClr val="accent3"/>
              </a:buClr>
              <a:buSzPct val="100000"/>
              <a:buChar char="•"/>
            </a:pPr>
            <a:r>
              <a:rPr dirty="0"/>
              <a:t>We must </a:t>
            </a:r>
            <a:r>
              <a:rPr dirty="0">
                <a:solidFill>
                  <a:srgbClr val="C00000"/>
                </a:solidFill>
              </a:rPr>
              <a:t>always</a:t>
            </a:r>
            <a:r>
              <a:rPr dirty="0"/>
              <a:t> clean before disinfection because cleaning gets rid of gross contamination</a:t>
            </a:r>
            <a:r>
              <a:rPr lang="hu-HU" dirty="0"/>
              <a:t>.</a:t>
            </a:r>
            <a:endParaRPr dirty="0"/>
          </a:p>
          <a:p>
            <a:pPr marL="254000" indent="-254000" algn="ctr">
              <a:buClr>
                <a:schemeClr val="accent3"/>
              </a:buClr>
              <a:buSzPct val="100000"/>
              <a:buChar char="•"/>
            </a:pPr>
            <a:endParaRPr dirty="0"/>
          </a:p>
          <a:p>
            <a:pPr marL="254000" indent="-254000">
              <a:buClr>
                <a:schemeClr val="accent3"/>
              </a:buClr>
              <a:buSzPct val="100000"/>
              <a:buChar char="•"/>
            </a:pPr>
            <a:r>
              <a:rPr dirty="0"/>
              <a:t>Organic matter (e.g., body fluids): ​</a:t>
            </a:r>
          </a:p>
          <a:p>
            <a:pPr marL="508000" lvl="1" indent="-254000">
              <a:spcBef>
                <a:spcPts val="100"/>
              </a:spcBef>
              <a:buClr>
                <a:schemeClr val="accent3"/>
              </a:buClr>
              <a:buFont typeface="Courier New"/>
              <a:buChar char="o"/>
            </a:pPr>
            <a:r>
              <a:rPr dirty="0"/>
              <a:t>Neutralizes chlorine (stops it killing organisms)​</a:t>
            </a:r>
          </a:p>
          <a:p>
            <a:pPr marL="508000" lvl="1" indent="-254000">
              <a:spcBef>
                <a:spcPts val="100"/>
              </a:spcBef>
              <a:buClr>
                <a:schemeClr val="accent3"/>
              </a:buClr>
              <a:buFont typeface="Courier New"/>
              <a:buChar char="o"/>
            </a:pPr>
            <a:r>
              <a:rPr dirty="0"/>
              <a:t>Prevents chlorine from getting to the organisms.​</a:t>
            </a:r>
          </a:p>
          <a:p>
            <a:pPr algn="ctr">
              <a:defRPr>
                <a:solidFill>
                  <a:srgbClr val="C00000"/>
                </a:solidFill>
              </a:defRPr>
            </a:pPr>
            <a:endParaRPr dirty="0"/>
          </a:p>
          <a:p>
            <a:pPr>
              <a:defRPr>
                <a:solidFill>
                  <a:srgbClr val="C00000"/>
                </a:solidFill>
              </a:defRPr>
            </a:pPr>
            <a:r>
              <a:rPr dirty="0"/>
              <a:t>Remember that: Cleaning and disinfection should be strongly combined as part of the decontamination </a:t>
            </a:r>
            <a:r>
              <a:rPr dirty="0" err="1"/>
              <a:t>programme</a:t>
            </a:r>
            <a:r>
              <a:rPr dirty="0"/>
              <a:t>. Detergents contain cleaning properties that remove soil and organic matter (i.e. body fluids), and disinfectants contain the active ingredients that remove the microorganisms.</a:t>
            </a:r>
          </a:p>
        </p:txBody>
      </p:sp>
      <p:sp>
        <p:nvSpPr>
          <p:cNvPr id="2" name="Title 1">
            <a:extLst>
              <a:ext uri="{FF2B5EF4-FFF2-40B4-BE49-F238E27FC236}">
                <a16:creationId xmlns:a16="http://schemas.microsoft.com/office/drawing/2014/main" id="{43B69A45-51D0-9FEA-C295-ABE0818606C6}"/>
              </a:ext>
            </a:extLst>
          </p:cNvPr>
          <p:cNvSpPr txBox="1">
            <a:spLocks/>
          </p:cNvSpPr>
          <p:nvPr/>
        </p:nvSpPr>
        <p:spPr>
          <a:xfrm>
            <a:off x="138857" y="92028"/>
            <a:ext cx="595714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Cleaning and disinfection</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74">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7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37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iterate>
                                    <p:tmAbs val="0"/>
                                  </p:iterate>
                                  <p:childTnLst>
                                    <p:set>
                                      <p:cBhvr>
                                        <p:cTn id="14" fill="hold"/>
                                        <p:tgtEl>
                                          <p:spTgt spid="37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iterate>
                                    <p:tmAbs val="0"/>
                                  </p:iterate>
                                  <p:childTnLst>
                                    <p:set>
                                      <p:cBhvr>
                                        <p:cTn id="16" fill="hold"/>
                                        <p:tgtEl>
                                          <p:spTgt spid="37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3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 grpId="0" build="p"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Text Placeholder 2"/>
          <p:cNvSpPr txBox="1">
            <a:spLocks noGrp="1"/>
          </p:cNvSpPr>
          <p:nvPr>
            <p:ph type="body" idx="1"/>
          </p:nvPr>
        </p:nvSpPr>
        <p:spPr>
          <a:xfrm>
            <a:off x="4175201" y="1585385"/>
            <a:ext cx="7529514" cy="3687231"/>
          </a:xfrm>
          <a:prstGeom prst="rect">
            <a:avLst/>
          </a:prstGeom>
        </p:spPr>
        <p:txBody>
          <a:bodyPr/>
          <a:lstStyle/>
          <a:p>
            <a:pPr>
              <a:spcBef>
                <a:spcPts val="1300"/>
              </a:spcBef>
            </a:pPr>
            <a:r>
              <a:rPr sz="2800" b="1" dirty="0">
                <a:solidFill>
                  <a:srgbClr val="C00000"/>
                </a:solidFill>
              </a:rPr>
              <a:t>Removing chlorine residue is always needed because:</a:t>
            </a:r>
          </a:p>
          <a:p>
            <a:pPr>
              <a:spcBef>
                <a:spcPts val="1300"/>
              </a:spcBef>
            </a:pPr>
            <a:endParaRPr dirty="0"/>
          </a:p>
          <a:p>
            <a:pPr marL="254000" indent="-254000">
              <a:spcBef>
                <a:spcPts val="1300"/>
              </a:spcBef>
              <a:buClr>
                <a:srgbClr val="C00000"/>
              </a:buClr>
              <a:buSzPct val="100000"/>
              <a:buFont typeface="Arial"/>
              <a:buChar char="•"/>
            </a:pPr>
            <a:r>
              <a:rPr dirty="0"/>
              <a:t>It corrodes and damages metal instruments and surfaces</a:t>
            </a:r>
          </a:p>
          <a:p>
            <a:pPr marL="254000" indent="-254000">
              <a:spcBef>
                <a:spcPts val="1300"/>
              </a:spcBef>
              <a:buClr>
                <a:srgbClr val="C00000"/>
              </a:buClr>
              <a:buSzPct val="100000"/>
              <a:buFont typeface="Arial"/>
              <a:buChar char="•"/>
            </a:pPr>
            <a:r>
              <a:rPr dirty="0"/>
              <a:t>It reduces life of plastic and cotton</a:t>
            </a:r>
          </a:p>
          <a:p>
            <a:pPr marL="254000" indent="-254000">
              <a:spcBef>
                <a:spcPts val="1300"/>
              </a:spcBef>
              <a:buClr>
                <a:srgbClr val="C00000"/>
              </a:buClr>
              <a:buSzPct val="100000"/>
              <a:buFont typeface="Arial"/>
              <a:buChar char="•"/>
            </a:pPr>
            <a:r>
              <a:rPr dirty="0"/>
              <a:t>In high doses, it is toxic to skin and mucous membranes.</a:t>
            </a:r>
          </a:p>
        </p:txBody>
      </p:sp>
      <p:sp>
        <p:nvSpPr>
          <p:cNvPr id="2" name="Google Shape;307;p8">
            <a:extLst>
              <a:ext uri="{FF2B5EF4-FFF2-40B4-BE49-F238E27FC236}">
                <a16:creationId xmlns:a16="http://schemas.microsoft.com/office/drawing/2014/main" id="{D8A8BF88-B831-5DB3-6940-052046B08F21}"/>
              </a:ext>
            </a:extLst>
          </p:cNvPr>
          <p:cNvSpPr txBox="1">
            <a:spLocks/>
          </p:cNvSpPr>
          <p:nvPr/>
        </p:nvSpPr>
        <p:spPr>
          <a:xfrm>
            <a:off x="388936" y="630315"/>
            <a:ext cx="3264195" cy="8399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Do we always need to remove chlorine residue?</a:t>
            </a:r>
            <a:endParaRPr lang="hu-HU" b="1"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152"/>
          <p:cNvSpPr txBox="1">
            <a:spLocks noGrp="1"/>
          </p:cNvSpPr>
          <p:nvPr>
            <p:ph type="body" idx="1"/>
          </p:nvPr>
        </p:nvSpPr>
        <p:spPr>
          <a:xfrm>
            <a:off x="1984916" y="1651855"/>
            <a:ext cx="8222168" cy="3554291"/>
          </a:xfrm>
          <a:prstGeom prst="rect">
            <a:avLst/>
          </a:prstGeom>
        </p:spPr>
        <p:txBody>
          <a:bodyPr/>
          <a:lstStyle/>
          <a:p>
            <a:pPr marL="254000" indent="-254000">
              <a:lnSpc>
                <a:spcPct val="81000"/>
              </a:lnSpc>
              <a:buClr>
                <a:schemeClr val="accent3"/>
              </a:buClr>
              <a:buSzPct val="100000"/>
              <a:buFont typeface="Arial"/>
              <a:buChar char="•"/>
            </a:pPr>
            <a:r>
              <a:rPr dirty="0"/>
              <a:t>Disinfection is not required for surfaces and equipment that do not come into direct contact with patients or their secretions. </a:t>
            </a:r>
          </a:p>
          <a:p>
            <a:pPr marL="254000" indent="-254000">
              <a:lnSpc>
                <a:spcPct val="81000"/>
              </a:lnSpc>
              <a:buClr>
                <a:schemeClr val="accent3"/>
              </a:buClr>
              <a:buSzPct val="100000"/>
              <a:buFont typeface="Arial"/>
              <a:buChar char="•"/>
            </a:pPr>
            <a:r>
              <a:rPr dirty="0"/>
              <a:t>Surfaces should be cleaned in a way that avoids possible generation of aerosols</a:t>
            </a:r>
          </a:p>
          <a:p>
            <a:pPr marL="254000" indent="-254000">
              <a:lnSpc>
                <a:spcPct val="81000"/>
              </a:lnSpc>
              <a:buClr>
                <a:schemeClr val="accent3"/>
              </a:buClr>
              <a:buSzPct val="100000"/>
              <a:buFont typeface="Arial"/>
              <a:buChar char="•"/>
            </a:pPr>
            <a:r>
              <a:rPr dirty="0"/>
              <a:t>Cleaning process alone significantly reduces the bioburden of microorganisms.</a:t>
            </a:r>
          </a:p>
          <a:p>
            <a:pPr marL="254000" indent="-254000">
              <a:lnSpc>
                <a:spcPct val="81000"/>
              </a:lnSpc>
              <a:buClr>
                <a:schemeClr val="accent3"/>
              </a:buClr>
              <a:buSzPct val="100000"/>
              <a:buFont typeface="Arial"/>
              <a:buChar char="•"/>
            </a:pPr>
            <a:r>
              <a:rPr dirty="0"/>
              <a:t> When disinfection is required, ensure that cleaning is done before disinfection. Items and surfaces cannot be disinfected if they are not first cleaned of organic matter (e.g. patient excretions, secretions, dirt and soil).</a:t>
            </a:r>
          </a:p>
        </p:txBody>
      </p:sp>
      <p:sp>
        <p:nvSpPr>
          <p:cNvPr id="2" name="Title 1">
            <a:extLst>
              <a:ext uri="{FF2B5EF4-FFF2-40B4-BE49-F238E27FC236}">
                <a16:creationId xmlns:a16="http://schemas.microsoft.com/office/drawing/2014/main" id="{30D43F83-7D77-A35A-6F39-1A7FF0B14AF4}"/>
              </a:ext>
            </a:extLst>
          </p:cNvPr>
          <p:cNvSpPr txBox="1">
            <a:spLocks/>
          </p:cNvSpPr>
          <p:nvPr/>
        </p:nvSpPr>
        <p:spPr>
          <a:xfrm>
            <a:off x="129978" y="0"/>
            <a:ext cx="8940881" cy="85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Do we always need to clean </a:t>
            </a:r>
          </a:p>
          <a:p>
            <a:pPr hangingPunct="1"/>
            <a:r>
              <a:rPr lang="en-US" b="1" dirty="0"/>
              <a:t>and disinfect all surfaces? </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F1DC7-7460-8454-906B-32260C7FF204}"/>
              </a:ext>
            </a:extLst>
          </p:cNvPr>
          <p:cNvSpPr txBox="1">
            <a:spLocks/>
          </p:cNvSpPr>
          <p:nvPr/>
        </p:nvSpPr>
        <p:spPr>
          <a:xfrm>
            <a:off x="2358222" y="1817416"/>
            <a:ext cx="7475556" cy="18700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4864" rIns="54864" bIns="54864" anchor="ctr">
            <a:normAutofit/>
          </a:bodyPr>
          <a:lstStyle>
            <a:lvl1pPr marL="0" marR="0" indent="0" algn="ctr" defTabSz="289320" rtl="0" latinLnBrk="0">
              <a:lnSpc>
                <a:spcPct val="90000"/>
              </a:lnSpc>
              <a:spcBef>
                <a:spcPts val="0"/>
              </a:spcBef>
              <a:spcAft>
                <a:spcPts val="0"/>
              </a:spcAft>
              <a:buClrTx/>
              <a:buSzTx/>
              <a:buFontTx/>
              <a:buNone/>
              <a:tabLst/>
              <a:defRPr sz="38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361649" marR="0" indent="-72330"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506309"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650968" marR="0" indent="-72329" algn="ctr" defTabSz="289320" rtl="0"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a:lstStyle>
          <a:p>
            <a:pPr hangingPunct="1"/>
            <a:r>
              <a:rPr lang="en-US" sz="3200" b="1" dirty="0"/>
              <a:t>2. Materials for environmental cleaning &amp; disinfection</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167"/>
          <p:cNvSpPr txBox="1">
            <a:spLocks noGrp="1"/>
          </p:cNvSpPr>
          <p:nvPr>
            <p:ph type="title"/>
          </p:nvPr>
        </p:nvSpPr>
        <p:spPr>
          <a:xfrm>
            <a:off x="388934" y="0"/>
            <a:ext cx="3264196" cy="1932378"/>
          </a:xfrm>
          <a:prstGeom prst="rect">
            <a:avLst/>
          </a:prstGeom>
        </p:spPr>
        <p:txBody>
          <a:bodyPr lIns="60960" tIns="60960" rIns="60960" bIns="60960">
            <a:normAutofit/>
          </a:bodyPr>
          <a:lstStyle/>
          <a:p>
            <a:pPr defTabSz="269067">
              <a:defRPr sz="3069"/>
            </a:pPr>
            <a:r>
              <a:rPr b="1" dirty="0"/>
              <a:t>Materials for environmental </a:t>
            </a:r>
            <a:br>
              <a:rPr b="1" dirty="0"/>
            </a:br>
            <a:r>
              <a:rPr b="1" dirty="0"/>
              <a:t>cleaning and disinfection</a:t>
            </a:r>
          </a:p>
        </p:txBody>
      </p:sp>
      <p:sp>
        <p:nvSpPr>
          <p:cNvPr id="391" name="Shape 160"/>
          <p:cNvSpPr txBox="1">
            <a:spLocks noGrp="1"/>
          </p:cNvSpPr>
          <p:nvPr>
            <p:ph type="body" idx="1"/>
          </p:nvPr>
        </p:nvSpPr>
        <p:spPr>
          <a:xfrm>
            <a:off x="4273551" y="916413"/>
            <a:ext cx="7746814" cy="5025175"/>
          </a:xfrm>
          <a:prstGeom prst="rect">
            <a:avLst/>
          </a:prstGeom>
        </p:spPr>
        <p:txBody>
          <a:bodyPr>
            <a:normAutofit lnSpcReduction="10000"/>
          </a:bodyPr>
          <a:lstStyle/>
          <a:p>
            <a:pPr>
              <a:defRPr sz="2600"/>
            </a:pPr>
            <a:r>
              <a:rPr sz="2800" dirty="0"/>
              <a:t>Materials for environmental cleaning &amp; disinfection include:</a:t>
            </a:r>
            <a:endParaRPr lang="hu-HU" sz="2800" dirty="0"/>
          </a:p>
          <a:p>
            <a:pPr>
              <a:defRPr sz="2600"/>
            </a:pPr>
            <a:endParaRPr dirty="0"/>
          </a:p>
          <a:p>
            <a:pPr marL="260684" indent="-260684">
              <a:buClr>
                <a:schemeClr val="accent3"/>
              </a:buClr>
              <a:buSzPct val="100000"/>
              <a:buChar char="•"/>
              <a:defRPr sz="2600"/>
            </a:pPr>
            <a:r>
              <a:rPr dirty="0"/>
              <a:t>Appropriate PPE according to the risk assessment </a:t>
            </a:r>
          </a:p>
          <a:p>
            <a:pPr marL="508000" lvl="1" indent="-254000">
              <a:spcBef>
                <a:spcPts val="100"/>
              </a:spcBef>
              <a:buClr>
                <a:schemeClr val="accent3"/>
              </a:buClr>
              <a:buSzPct val="75000"/>
              <a:buChar char="๏"/>
              <a:defRPr sz="2600"/>
            </a:pPr>
            <a:r>
              <a:rPr dirty="0"/>
              <a:t>Gloves, Mask, goggles, Mucous membrane protection, gown, boots, etc. (see module 6.1)</a:t>
            </a:r>
          </a:p>
          <a:p>
            <a:pPr marL="260684" indent="-260684">
              <a:buClr>
                <a:schemeClr val="accent3"/>
              </a:buClr>
              <a:buSzPct val="100000"/>
              <a:buChar char="•"/>
              <a:defRPr sz="2600"/>
            </a:pPr>
            <a:r>
              <a:rPr dirty="0"/>
              <a:t>Soap and water </a:t>
            </a:r>
          </a:p>
          <a:p>
            <a:pPr marL="260684" indent="-260684">
              <a:buClr>
                <a:schemeClr val="accent3"/>
              </a:buClr>
              <a:buSzPct val="100000"/>
              <a:buChar char="•"/>
              <a:defRPr sz="2600"/>
            </a:pPr>
            <a:r>
              <a:rPr dirty="0"/>
              <a:t>Absorbent material (cloths, paper towel)</a:t>
            </a:r>
          </a:p>
          <a:p>
            <a:pPr marL="260684" indent="-260684">
              <a:buClr>
                <a:schemeClr val="accent3"/>
              </a:buClr>
              <a:buSzPct val="100000"/>
              <a:buChar char="•"/>
              <a:defRPr sz="2600"/>
            </a:pPr>
            <a:r>
              <a:rPr dirty="0"/>
              <a:t>Bucket, mop, cloths</a:t>
            </a:r>
          </a:p>
          <a:p>
            <a:pPr marL="260684" indent="-260684">
              <a:buClr>
                <a:schemeClr val="accent3"/>
              </a:buClr>
              <a:buSzPct val="100000"/>
              <a:buChar char="•"/>
              <a:defRPr sz="2600"/>
            </a:pPr>
            <a:r>
              <a:rPr dirty="0"/>
              <a:t>Disinfectant </a:t>
            </a:r>
          </a:p>
          <a:p>
            <a:pPr marL="508000" lvl="1" indent="-254000">
              <a:spcBef>
                <a:spcPts val="100"/>
              </a:spcBef>
              <a:buClr>
                <a:schemeClr val="accent3"/>
              </a:buClr>
              <a:buSzPct val="75000"/>
              <a:buChar char="๏"/>
              <a:defRPr sz="2600"/>
            </a:pPr>
            <a:r>
              <a:rPr dirty="0"/>
              <a:t>Chlorine solution / 70% ethyl alcohol </a:t>
            </a:r>
          </a:p>
          <a:p>
            <a:pPr marL="260684" indent="-260684">
              <a:buClr>
                <a:schemeClr val="accent3"/>
              </a:buClr>
              <a:buSzPct val="100000"/>
              <a:buChar char="•"/>
              <a:defRPr sz="2600"/>
            </a:pPr>
            <a:r>
              <a:rPr dirty="0"/>
              <a:t>General waste bin</a:t>
            </a:r>
          </a:p>
          <a:p>
            <a:pPr marL="260684" indent="-260684">
              <a:buClr>
                <a:schemeClr val="accent3"/>
              </a:buClr>
              <a:buSzPct val="100000"/>
              <a:buChar char="•"/>
              <a:defRPr sz="2600"/>
            </a:pPr>
            <a:r>
              <a:rPr dirty="0"/>
              <a:t>Medical waste bin</a:t>
            </a:r>
          </a:p>
        </p:txBody>
      </p:sp>
      <p:sp>
        <p:nvSpPr>
          <p:cNvPr id="2" name="Rounded Rectangle 3">
            <a:extLst>
              <a:ext uri="{FF2B5EF4-FFF2-40B4-BE49-F238E27FC236}">
                <a16:creationId xmlns:a16="http://schemas.microsoft.com/office/drawing/2014/main" id="{4D8AE980-EF44-090A-1075-C02A92E95074}"/>
              </a:ext>
            </a:extLst>
          </p:cNvPr>
          <p:cNvSpPr/>
          <p:nvPr/>
        </p:nvSpPr>
        <p:spPr>
          <a:xfrm flipV="1">
            <a:off x="389002" y="1831025"/>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solidFill>
                <a:srgbClr val="729E03"/>
              </a:solidFill>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Rectangle 1"/>
          <p:cNvSpPr/>
          <p:nvPr/>
        </p:nvSpPr>
        <p:spPr>
          <a:xfrm>
            <a:off x="815412" y="1712405"/>
            <a:ext cx="10945219" cy="1200329"/>
          </a:xfrm>
          <a:prstGeom prst="rect">
            <a:avLst/>
          </a:prstGeom>
          <a:solidFill>
            <a:srgbClr val="0F55FA"/>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a:latin typeface="+mn-lt"/>
                <a:ea typeface="+mn-ea"/>
                <a:cs typeface="+mn-cs"/>
                <a:sym typeface="Source Sans Pro Regular"/>
              </a:defRPr>
            </a:lvl1pPr>
          </a:lstStyle>
          <a:p>
            <a:r>
              <a:rPr dirty="0">
                <a:solidFill>
                  <a:schemeClr val="bg1"/>
                </a:solidFill>
              </a:rPr>
              <a:t>Strong (0.5%) solution includes a higher concentration of HTH* (High Test Hypochlorite) chlorine can be used for disinfecting floors and surfaces, medical equipment, bedding, and gloved hands.</a:t>
            </a:r>
            <a:endParaRPr dirty="0">
              <a:solidFill>
                <a:schemeClr val="bg1"/>
              </a:solidFill>
              <a:latin typeface="Calibri Light"/>
              <a:ea typeface="Calibri Light"/>
              <a:cs typeface="Calibri Light"/>
              <a:sym typeface="Calibri Light"/>
            </a:endParaRPr>
          </a:p>
        </p:txBody>
      </p:sp>
      <p:sp>
        <p:nvSpPr>
          <p:cNvPr id="397" name="Rectangle 2"/>
          <p:cNvSpPr txBox="1"/>
          <p:nvPr/>
        </p:nvSpPr>
        <p:spPr>
          <a:xfrm>
            <a:off x="623392" y="5695644"/>
            <a:ext cx="10945217" cy="5386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1300">
                <a:latin typeface="+mn-lt"/>
                <a:ea typeface="+mn-ea"/>
                <a:cs typeface="+mn-cs"/>
                <a:sym typeface="Source Sans Pro Regular"/>
              </a:defRPr>
            </a:pPr>
            <a:r>
              <a:rPr sz="1100" dirty="0"/>
              <a:t>Cleaning and disinfection of environmental surfaces in the context of COVID-19</a:t>
            </a:r>
            <a:endParaRPr sz="1100" dirty="0">
              <a:latin typeface="Calibri Light"/>
              <a:ea typeface="Calibri Light"/>
              <a:cs typeface="Calibri Light"/>
              <a:sym typeface="Calibri Light"/>
            </a:endParaRPr>
          </a:p>
          <a:p>
            <a:pPr>
              <a:defRPr sz="1300">
                <a:latin typeface="Calibri Light"/>
                <a:ea typeface="Calibri Light"/>
                <a:cs typeface="Calibri Light"/>
                <a:sym typeface="Calibri Light"/>
              </a:defRPr>
            </a:pPr>
            <a:r>
              <a:rPr sz="900" u="sng" dirty="0">
                <a:solidFill>
                  <a:srgbClr val="0563C1"/>
                </a:solidFill>
                <a:uFill>
                  <a:solidFill>
                    <a:srgbClr val="0563C1"/>
                  </a:solidFill>
                </a:uFill>
                <a:hlinkClick r:id="rId2"/>
              </a:rPr>
              <a:t>https://www.who.int/emergencies/diseases/novel-coronavirus-2019/technical-guidance-publications?healthtopics=b6bd35a3-cf4f-4851-8e80-85cb0068335b&amp;publishingoffices=aeebab07-3d0c-4a24-b6ef-7c11b7139e43&amp;healthtopics</a:t>
            </a:r>
            <a:r>
              <a:rPr lang="hu-HU" sz="900" u="sng" dirty="0">
                <a:solidFill>
                  <a:srgbClr val="0563C1"/>
                </a:solidFill>
                <a:uFill>
                  <a:solidFill>
                    <a:srgbClr val="0563C1"/>
                  </a:solidFill>
                </a:uFill>
                <a:hlinkClick r:id="rId2"/>
              </a:rPr>
              <a:t>-</a:t>
            </a:r>
            <a:r>
              <a:rPr sz="900" u="sng" dirty="0">
                <a:solidFill>
                  <a:srgbClr val="0563C1"/>
                </a:solidFill>
                <a:uFill>
                  <a:solidFill>
                    <a:srgbClr val="0563C1"/>
                  </a:solidFill>
                </a:uFill>
                <a:hlinkClick r:id="rId2"/>
              </a:rPr>
              <a:t>hidden=true&amp;publishingoffices-hidden=true</a:t>
            </a:r>
            <a:endParaRPr sz="900" dirty="0">
              <a:latin typeface="+mn-lt"/>
              <a:ea typeface="+mn-ea"/>
              <a:cs typeface="+mn-cs"/>
              <a:sym typeface="Source Sans Pro Regular"/>
            </a:endParaRPr>
          </a:p>
        </p:txBody>
      </p:sp>
      <p:sp>
        <p:nvSpPr>
          <p:cNvPr id="398" name="Rectangle 6"/>
          <p:cNvSpPr/>
          <p:nvPr/>
        </p:nvSpPr>
        <p:spPr>
          <a:xfrm>
            <a:off x="815413" y="3677787"/>
            <a:ext cx="10945216" cy="1604051"/>
          </a:xfrm>
          <a:prstGeom prst="rect">
            <a:avLst/>
          </a:prstGeom>
          <a:solidFill>
            <a:srgbClr val="A9D18E"/>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60" tIns="60960" rIns="60960" bIns="60960">
            <a:spAutoFit/>
          </a:bodyPr>
          <a:lstStyle>
            <a:lvl1pPr>
              <a:defRPr sz="2400">
                <a:latin typeface="+mn-lt"/>
                <a:ea typeface="+mn-ea"/>
                <a:cs typeface="+mn-cs"/>
                <a:sym typeface="Source Sans Pro Regular"/>
              </a:defRPr>
            </a:lvl1pPr>
          </a:lstStyle>
          <a:p>
            <a:r>
              <a:rPr dirty="0"/>
              <a:t>Mild (0.05%) solution is a gentler solution of HTH* chlorine can be used for washing bare hands in settings where other methods, such as soap and running water or alcohol-based hand rubs, are not available or cannot be used.</a:t>
            </a:r>
            <a:endParaRPr dirty="0">
              <a:latin typeface="Calibri Light"/>
              <a:ea typeface="Calibri Light"/>
              <a:cs typeface="Calibri Light"/>
              <a:sym typeface="Calibri Light"/>
            </a:endParaRPr>
          </a:p>
        </p:txBody>
      </p:sp>
      <p:sp>
        <p:nvSpPr>
          <p:cNvPr id="2" name="Title 1">
            <a:extLst>
              <a:ext uri="{FF2B5EF4-FFF2-40B4-BE49-F238E27FC236}">
                <a16:creationId xmlns:a16="http://schemas.microsoft.com/office/drawing/2014/main" id="{9E406017-3280-380D-0554-1FA6B2DBF7B1}"/>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Use of 0.5% and 0.05% chlorine solution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185"/>
          <p:cNvSpPr txBox="1">
            <a:spLocks noGrp="1"/>
          </p:cNvSpPr>
          <p:nvPr>
            <p:ph type="body" idx="1"/>
          </p:nvPr>
        </p:nvSpPr>
        <p:spPr>
          <a:xfrm>
            <a:off x="4273551" y="1076853"/>
            <a:ext cx="7529515" cy="4400670"/>
          </a:xfrm>
          <a:prstGeom prst="rect">
            <a:avLst/>
          </a:prstGeom>
        </p:spPr>
        <p:txBody>
          <a:bodyPr lIns="0" tIns="0" rIns="0" bIns="0" anchor="t"/>
          <a:lstStyle/>
          <a:p>
            <a:r>
              <a:rPr sz="2800" b="1" dirty="0">
                <a:solidFill>
                  <a:srgbClr val="C00000"/>
                </a:solidFill>
              </a:rPr>
              <a:t>To clean </a:t>
            </a:r>
            <a:r>
              <a:rPr lang="fr-FR" sz="2800" b="1" dirty="0">
                <a:solidFill>
                  <a:srgbClr val="C00000"/>
                </a:solidFill>
              </a:rPr>
              <a:t>g</a:t>
            </a:r>
            <a:r>
              <a:rPr sz="2800" b="1" dirty="0" err="1">
                <a:solidFill>
                  <a:srgbClr val="C00000"/>
                </a:solidFill>
              </a:rPr>
              <a:t>eneral</a:t>
            </a:r>
            <a:r>
              <a:rPr sz="2800" b="1" dirty="0">
                <a:solidFill>
                  <a:srgbClr val="C00000"/>
                </a:solidFill>
              </a:rPr>
              <a:t> </a:t>
            </a:r>
            <a:r>
              <a:rPr lang="fr-FR" sz="2800" b="1" dirty="0">
                <a:solidFill>
                  <a:srgbClr val="C00000"/>
                </a:solidFill>
              </a:rPr>
              <a:t>s</a:t>
            </a:r>
            <a:r>
              <a:rPr sz="2800" b="1" dirty="0" err="1">
                <a:solidFill>
                  <a:srgbClr val="C00000"/>
                </a:solidFill>
              </a:rPr>
              <a:t>urfaces</a:t>
            </a:r>
            <a:r>
              <a:rPr sz="2800" b="1" dirty="0">
                <a:solidFill>
                  <a:srgbClr val="C00000"/>
                </a:solidFill>
              </a:rPr>
              <a:t>:</a:t>
            </a:r>
          </a:p>
          <a:p>
            <a:pPr marL="380996" indent="-380996"/>
            <a:endParaRPr dirty="0"/>
          </a:p>
          <a:p>
            <a:pPr marL="342900" indent="-342900">
              <a:buClr>
                <a:srgbClr val="C00000"/>
              </a:buClr>
              <a:buSzPct val="100000"/>
              <a:buFont typeface="Arial" panose="020B0604020202020204" pitchFamily="34" charset="0"/>
              <a:buChar char="•"/>
            </a:pPr>
            <a:r>
              <a:rPr dirty="0"/>
              <a:t>Use disposable towels or a mop soaked with soapy</a:t>
            </a:r>
            <a:r>
              <a:rPr lang="hu-HU" dirty="0"/>
              <a:t> </a:t>
            </a:r>
            <a:r>
              <a:rPr dirty="0"/>
              <a:t>water to wipe surfaces</a:t>
            </a:r>
            <a:r>
              <a:rPr lang="hu-HU" dirty="0"/>
              <a:t>.</a:t>
            </a:r>
            <a:r>
              <a:rPr dirty="0"/>
              <a:t> </a:t>
            </a:r>
          </a:p>
          <a:p>
            <a:pPr marL="342900" indent="-342900">
              <a:buClr>
                <a:srgbClr val="C00000"/>
              </a:buClr>
              <a:buSzPct val="100000"/>
              <a:buFont typeface="Arial" panose="020B0604020202020204" pitchFamily="34" charset="0"/>
              <a:buChar char="•"/>
            </a:pPr>
            <a:r>
              <a:rPr dirty="0"/>
              <a:t>Ensure all visible dirt/debris is removed</a:t>
            </a:r>
            <a:r>
              <a:rPr lang="hu-HU" dirty="0"/>
              <a:t>.</a:t>
            </a:r>
            <a:endParaRPr dirty="0"/>
          </a:p>
          <a:p>
            <a:pPr marL="342900" indent="-342900">
              <a:buClr>
                <a:srgbClr val="C00000"/>
              </a:buClr>
              <a:buSzPct val="100000"/>
              <a:buFont typeface="Arial" panose="020B0604020202020204" pitchFamily="34" charset="0"/>
              <a:buChar char="•"/>
            </a:pPr>
            <a:r>
              <a:rPr dirty="0"/>
              <a:t>Pay particular attention to high-touch surfaces e.g.</a:t>
            </a:r>
            <a:r>
              <a:rPr lang="hu-HU" dirty="0"/>
              <a:t> </a:t>
            </a:r>
            <a:r>
              <a:rPr dirty="0"/>
              <a:t>light switches, beds, computers, mobile equipment.</a:t>
            </a:r>
          </a:p>
          <a:p>
            <a:pPr marL="342900" indent="-342900">
              <a:buClr>
                <a:srgbClr val="C00000"/>
              </a:buClr>
              <a:buSzPct val="100000"/>
              <a:buFont typeface="Arial" panose="020B0604020202020204" pitchFamily="34" charset="0"/>
              <a:buChar char="•"/>
            </a:pPr>
            <a:r>
              <a:rPr dirty="0"/>
              <a:t>Do not dry surfaces as it can impact the contact time</a:t>
            </a:r>
            <a:r>
              <a:rPr lang="hu-HU" dirty="0"/>
              <a:t> </a:t>
            </a:r>
            <a:r>
              <a:rPr dirty="0"/>
              <a:t>required to achieve disinfection.</a:t>
            </a:r>
          </a:p>
          <a:p>
            <a:pPr marL="342900" indent="-342900">
              <a:buClr>
                <a:srgbClr val="C00000"/>
              </a:buClr>
              <a:buSzPct val="100000"/>
              <a:buFont typeface="Arial" panose="020B0604020202020204" pitchFamily="34" charset="0"/>
              <a:buChar char="•"/>
            </a:pPr>
            <a:r>
              <a:rPr dirty="0"/>
              <a:t>Dispose of used cleaning materials into general</a:t>
            </a:r>
            <a:r>
              <a:rPr lang="hu-HU" dirty="0"/>
              <a:t> </a:t>
            </a:r>
            <a:r>
              <a:rPr dirty="0"/>
              <a:t>waste bin</a:t>
            </a:r>
            <a:r>
              <a:rPr lang="hu-HU" dirty="0"/>
              <a:t>.</a:t>
            </a:r>
            <a:endParaRPr dirty="0"/>
          </a:p>
        </p:txBody>
      </p:sp>
      <p:sp>
        <p:nvSpPr>
          <p:cNvPr id="2" name="Shape 167">
            <a:extLst>
              <a:ext uri="{FF2B5EF4-FFF2-40B4-BE49-F238E27FC236}">
                <a16:creationId xmlns:a16="http://schemas.microsoft.com/office/drawing/2014/main" id="{C2DD2CA4-5F85-2657-0BC5-648BC2824539}"/>
              </a:ext>
            </a:extLst>
          </p:cNvPr>
          <p:cNvSpPr txBox="1">
            <a:spLocks/>
          </p:cNvSpPr>
          <p:nvPr/>
        </p:nvSpPr>
        <p:spPr>
          <a:xfrm>
            <a:off x="388934" y="0"/>
            <a:ext cx="3264196" cy="19323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60" tIns="60960" rIns="60960" bIns="60960"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269067" hangingPunct="1">
              <a:defRPr sz="3069"/>
            </a:pPr>
            <a:r>
              <a:rPr lang="en-US" b="1" dirty="0"/>
              <a:t>Clean general surfaces</a:t>
            </a:r>
            <a:br>
              <a:rPr lang="en-US" b="1" dirty="0"/>
            </a:br>
            <a:r>
              <a:rPr lang="en-US" b="1" dirty="0"/>
              <a:t>(Floors, walls, tables, etc.)</a:t>
            </a:r>
          </a:p>
        </p:txBody>
      </p:sp>
      <p:sp>
        <p:nvSpPr>
          <p:cNvPr id="3" name="Rounded Rectangle 3">
            <a:extLst>
              <a:ext uri="{FF2B5EF4-FFF2-40B4-BE49-F238E27FC236}">
                <a16:creationId xmlns:a16="http://schemas.microsoft.com/office/drawing/2014/main" id="{2C6A0294-C6D9-5033-B152-970CB41991E5}"/>
              </a:ext>
            </a:extLst>
          </p:cNvPr>
          <p:cNvSpPr/>
          <p:nvPr/>
        </p:nvSpPr>
        <p:spPr>
          <a:xfrm flipV="1">
            <a:off x="389002" y="1831025"/>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solidFill>
                <a:srgbClr val="729E03"/>
              </a:solidFill>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1">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01">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401">
                                            <p:txEl>
                                              <p:pRg st="2" end="2"/>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401">
                                            <p:txEl>
                                              <p:pRg st="3" end="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401">
                                            <p:txEl>
                                              <p:pRg st="4" end="4"/>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401">
                                            <p:txEl>
                                              <p:pRg st="5" end="5"/>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iterate>
                                    <p:tmAbs val="0"/>
                                  </p:iterate>
                                  <p:childTnLst>
                                    <p:set>
                                      <p:cBhvr>
                                        <p:cTn id="23" fill="hold"/>
                                        <p:tgtEl>
                                          <p:spTgt spid="40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build="p" bldLvl="5"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image1.jpeg" descr="image1.jpeg"/>
          <p:cNvPicPr>
            <a:picLocks noChangeAspect="1"/>
          </p:cNvPicPr>
          <p:nvPr/>
        </p:nvPicPr>
        <p:blipFill>
          <a:blip r:embed="rId3"/>
          <a:stretch>
            <a:fillRect/>
          </a:stretch>
        </p:blipFill>
        <p:spPr>
          <a:xfrm>
            <a:off x="9845362" y="3848029"/>
            <a:ext cx="1820849" cy="1935990"/>
          </a:xfrm>
          <a:prstGeom prst="rect">
            <a:avLst/>
          </a:prstGeom>
          <a:ln w="28575">
            <a:solidFill>
              <a:srgbClr val="FFFFFF"/>
            </a:solidFill>
          </a:ln>
        </p:spPr>
      </p:pic>
      <p:pic>
        <p:nvPicPr>
          <p:cNvPr id="406" name="image2.jpeg" descr="image2.jpeg"/>
          <p:cNvPicPr>
            <a:picLocks noChangeAspect="1"/>
          </p:cNvPicPr>
          <p:nvPr/>
        </p:nvPicPr>
        <p:blipFill>
          <a:blip r:embed="rId4"/>
          <a:stretch>
            <a:fillRect/>
          </a:stretch>
        </p:blipFill>
        <p:spPr>
          <a:xfrm rot="16200000">
            <a:off x="9905458" y="1196821"/>
            <a:ext cx="1578365" cy="1775523"/>
          </a:xfrm>
          <a:prstGeom prst="rect">
            <a:avLst/>
          </a:prstGeom>
          <a:ln w="28575">
            <a:solidFill>
              <a:srgbClr val="FFFFFF"/>
            </a:solidFill>
          </a:ln>
        </p:spPr>
      </p:pic>
      <p:sp>
        <p:nvSpPr>
          <p:cNvPr id="407" name="Shape 193"/>
          <p:cNvSpPr txBox="1">
            <a:spLocks noGrp="1"/>
          </p:cNvSpPr>
          <p:nvPr>
            <p:ph type="body" idx="1"/>
          </p:nvPr>
        </p:nvSpPr>
        <p:spPr>
          <a:xfrm>
            <a:off x="2066692" y="1889575"/>
            <a:ext cx="8058616" cy="3078850"/>
          </a:xfrm>
          <a:prstGeom prst="rect">
            <a:avLst/>
          </a:prstGeom>
        </p:spPr>
        <p:txBody>
          <a:bodyPr lIns="0" tIns="0" rIns="0" bIns="0"/>
          <a:lstStyle/>
          <a:p>
            <a:pPr marL="609593" indent="-609593">
              <a:buClr>
                <a:srgbClr val="65A000"/>
              </a:buClr>
              <a:buSzPct val="100000"/>
              <a:buFont typeface="+mj-lt"/>
              <a:buAutoNum type="alphaLcParenR"/>
            </a:pPr>
            <a:r>
              <a:rPr dirty="0"/>
              <a:t>Wear appropriate PPE (gloves, eye protection and medical mask, gown, boots, etc.)</a:t>
            </a:r>
          </a:p>
          <a:p>
            <a:pPr marL="609593" indent="-609593">
              <a:buClr>
                <a:srgbClr val="65A000"/>
              </a:buClr>
              <a:buSzPct val="100000"/>
              <a:buFont typeface="+mj-lt"/>
              <a:buAutoNum type="alphaLcParenR"/>
            </a:pPr>
            <a:r>
              <a:rPr dirty="0"/>
              <a:t>Disinfect by wiping all surfaces with disposable towels or mop soaked with approved disinfectant</a:t>
            </a:r>
          </a:p>
          <a:p>
            <a:pPr marL="609593" indent="-609593">
              <a:buClr>
                <a:srgbClr val="65A000"/>
              </a:buClr>
              <a:buSzPct val="100000"/>
              <a:buFont typeface="+mj-lt"/>
              <a:buAutoNum type="alphaLcParenR"/>
            </a:pPr>
            <a:r>
              <a:rPr dirty="0"/>
              <a:t>Approved disinfectant should remain wet on surface for required contact time</a:t>
            </a:r>
          </a:p>
          <a:p>
            <a:pPr marL="609593" indent="-609593">
              <a:buClr>
                <a:srgbClr val="65A000"/>
              </a:buClr>
              <a:buSzPct val="100000"/>
              <a:buFont typeface="+mj-lt"/>
              <a:buAutoNum type="alphaLcParenR"/>
            </a:pPr>
            <a:r>
              <a:rPr dirty="0"/>
              <a:t>Wipe surface with water-dampened cloth </a:t>
            </a:r>
          </a:p>
          <a:p>
            <a:pPr marL="609593" indent="-609593">
              <a:buClr>
                <a:srgbClr val="65A000"/>
              </a:buClr>
              <a:buSzPct val="100000"/>
              <a:buFont typeface="+mj-lt"/>
              <a:buAutoNum type="alphaLcParenR"/>
            </a:pPr>
            <a:r>
              <a:rPr dirty="0"/>
              <a:t>Dispose of towels in medical waste bin</a:t>
            </a:r>
          </a:p>
        </p:txBody>
      </p:sp>
      <p:sp>
        <p:nvSpPr>
          <p:cNvPr id="408" name="To clean after patients as for general wards you should:"/>
          <p:cNvSpPr txBox="1"/>
          <p:nvPr/>
        </p:nvSpPr>
        <p:spPr>
          <a:xfrm>
            <a:off x="188106" y="704733"/>
            <a:ext cx="8394284"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solidFill>
                  <a:srgbClr val="C00000"/>
                </a:solidFill>
              </a:rPr>
              <a:t>To clean after patients as for general wards you should:</a:t>
            </a:r>
          </a:p>
        </p:txBody>
      </p:sp>
      <p:sp>
        <p:nvSpPr>
          <p:cNvPr id="2" name="Title 1">
            <a:extLst>
              <a:ext uri="{FF2B5EF4-FFF2-40B4-BE49-F238E27FC236}">
                <a16:creationId xmlns:a16="http://schemas.microsoft.com/office/drawing/2014/main" id="{27ED69B3-28B2-D75F-93AE-3FDE7AD5B6A4}"/>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Disinfection of surfaces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7">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407">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4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 grpId="0" build="p" bldLvl="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Shape 203"/>
          <p:cNvSpPr txBox="1">
            <a:spLocks noGrp="1"/>
          </p:cNvSpPr>
          <p:nvPr>
            <p:ph type="body" sz="half" idx="1"/>
          </p:nvPr>
        </p:nvSpPr>
        <p:spPr>
          <a:xfrm>
            <a:off x="985675" y="1842623"/>
            <a:ext cx="7669605" cy="2908166"/>
          </a:xfrm>
          <a:prstGeom prst="rect">
            <a:avLst/>
          </a:prstGeom>
        </p:spPr>
        <p:txBody>
          <a:bodyPr lIns="0" tIns="0" rIns="0" bIns="0"/>
          <a:lstStyle/>
          <a:p>
            <a:pPr marL="457195" indent="-457195">
              <a:buClr>
                <a:srgbClr val="C00000"/>
              </a:buClr>
              <a:buSzPct val="100000"/>
              <a:buFont typeface="Arial"/>
              <a:buChar char="•"/>
            </a:pPr>
            <a:r>
              <a:rPr dirty="0"/>
              <a:t>Wear appropriate PPE</a:t>
            </a:r>
            <a:endParaRPr strike="sngStrike" dirty="0">
              <a:solidFill>
                <a:srgbClr val="0033CC"/>
              </a:solidFill>
            </a:endParaRPr>
          </a:p>
          <a:p>
            <a:pPr marL="457195" indent="-457195">
              <a:buClr>
                <a:srgbClr val="C00000"/>
              </a:buClr>
              <a:buSzPct val="100000"/>
              <a:buFont typeface="Arial"/>
              <a:buChar char="•"/>
            </a:pPr>
            <a:r>
              <a:rPr dirty="0"/>
              <a:t>Pour disinfectant solution on materials that will be used to absorb and clean spill</a:t>
            </a:r>
          </a:p>
          <a:p>
            <a:pPr marL="457195" indent="-457195">
              <a:buClr>
                <a:srgbClr val="C00000"/>
              </a:buClr>
              <a:buSzPct val="100000"/>
              <a:buFont typeface="Arial"/>
              <a:buChar char="•"/>
            </a:pPr>
            <a:r>
              <a:rPr dirty="0"/>
              <a:t>Cover spill with absorbent material, (cloth, paper, absorbent powder, etc.)</a:t>
            </a:r>
          </a:p>
          <a:p>
            <a:pPr marL="457195" indent="-457195">
              <a:buClr>
                <a:srgbClr val="C00000"/>
              </a:buClr>
              <a:buSzPct val="100000"/>
              <a:buFont typeface="Arial"/>
              <a:buChar char="•"/>
            </a:pPr>
            <a:r>
              <a:rPr dirty="0"/>
              <a:t>Wipe up all visible excreta</a:t>
            </a:r>
          </a:p>
          <a:p>
            <a:pPr marL="457195" indent="-457195">
              <a:buClr>
                <a:srgbClr val="C00000"/>
              </a:buClr>
              <a:buSzPct val="100000"/>
              <a:buFont typeface="Arial"/>
              <a:buChar char="•"/>
            </a:pPr>
            <a:r>
              <a:rPr dirty="0"/>
              <a:t>Dispose of materials into medical waste bin</a:t>
            </a:r>
          </a:p>
          <a:p>
            <a:pPr marL="457195" indent="-457195">
              <a:buClr>
                <a:srgbClr val="C00000"/>
              </a:buClr>
              <a:buSzPct val="100000"/>
              <a:buFont typeface="Arial"/>
              <a:buChar char="•"/>
            </a:pPr>
            <a:r>
              <a:rPr dirty="0"/>
              <a:t>Clean and disinfect surface</a:t>
            </a:r>
          </a:p>
        </p:txBody>
      </p:sp>
      <p:pic>
        <p:nvPicPr>
          <p:cNvPr id="414" name="image2.jpeg" descr="image2.jpeg"/>
          <p:cNvPicPr>
            <a:picLocks noChangeAspect="1"/>
          </p:cNvPicPr>
          <p:nvPr/>
        </p:nvPicPr>
        <p:blipFill>
          <a:blip r:embed="rId2"/>
          <a:stretch>
            <a:fillRect/>
          </a:stretch>
        </p:blipFill>
        <p:spPr>
          <a:xfrm rot="16200000">
            <a:off x="8848733" y="3211919"/>
            <a:ext cx="1947337" cy="2037577"/>
          </a:xfrm>
          <a:prstGeom prst="rect">
            <a:avLst/>
          </a:prstGeom>
          <a:ln w="28575">
            <a:solidFill>
              <a:srgbClr val="FFFFFF"/>
            </a:solidFill>
          </a:ln>
        </p:spPr>
      </p:pic>
      <p:grpSp>
        <p:nvGrpSpPr>
          <p:cNvPr id="417" name="Group 212"/>
          <p:cNvGrpSpPr/>
          <p:nvPr/>
        </p:nvGrpSpPr>
        <p:grpSpPr>
          <a:xfrm>
            <a:off x="8769608" y="1154486"/>
            <a:ext cx="2398897" cy="1806224"/>
            <a:chOff x="-1" y="0"/>
            <a:chExt cx="2398895" cy="1806223"/>
          </a:xfrm>
        </p:grpSpPr>
        <p:sp>
          <p:nvSpPr>
            <p:cNvPr id="415" name="Shape 210"/>
            <p:cNvSpPr/>
            <p:nvPr/>
          </p:nvSpPr>
          <p:spPr>
            <a:xfrm>
              <a:off x="-2" y="-1"/>
              <a:ext cx="2398896" cy="1806225"/>
            </a:xfrm>
            <a:prstGeom prst="rect">
              <a:avLst/>
            </a:prstGeom>
            <a:noFill/>
            <a:ln w="25400" cap="flat">
              <a:solidFill>
                <a:srgbClr val="FFFFFF"/>
              </a:solidFill>
              <a:prstDash val="solid"/>
              <a:bevel/>
            </a:ln>
            <a:effectLst/>
          </p:spPr>
          <p:txBody>
            <a:bodyPr wrap="square" lIns="45719" tIns="45719" rIns="45719" bIns="45719" numCol="1" anchor="ctr">
              <a:noAutofit/>
            </a:bodyPr>
            <a:lstStyle/>
            <a:p>
              <a:pPr>
                <a:defRPr sz="2000">
                  <a:latin typeface="+mn-lt"/>
                  <a:ea typeface="+mn-ea"/>
                  <a:cs typeface="+mn-cs"/>
                  <a:sym typeface="Source Sans Pro Regular"/>
                </a:defRPr>
              </a:pPr>
              <a:endParaRPr/>
            </a:p>
          </p:txBody>
        </p:sp>
        <p:pic>
          <p:nvPicPr>
            <p:cNvPr id="416" name="image3.jpeg" descr="image3.jpeg"/>
            <p:cNvPicPr>
              <a:picLocks noChangeAspect="1"/>
            </p:cNvPicPr>
            <p:nvPr/>
          </p:nvPicPr>
          <p:blipFill>
            <a:blip r:embed="rId3"/>
            <a:srcRect l="1" t="34352" r="33873"/>
            <a:stretch>
              <a:fillRect/>
            </a:stretch>
          </p:blipFill>
          <p:spPr>
            <a:xfrm>
              <a:off x="14110" y="14111"/>
              <a:ext cx="2370673" cy="1777976"/>
            </a:xfrm>
            <a:prstGeom prst="rect">
              <a:avLst/>
            </a:prstGeom>
            <a:ln w="12700" cap="flat">
              <a:noFill/>
              <a:miter lim="400000"/>
            </a:ln>
            <a:effectLst/>
          </p:spPr>
        </p:pic>
      </p:grpSp>
      <p:sp>
        <p:nvSpPr>
          <p:cNvPr id="418" name="Shape 213"/>
          <p:cNvSpPr txBox="1"/>
          <p:nvPr/>
        </p:nvSpPr>
        <p:spPr>
          <a:xfrm>
            <a:off x="8769607" y="5309391"/>
            <a:ext cx="2927850" cy="615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r">
              <a:defRPr sz="1300">
                <a:solidFill>
                  <a:srgbClr val="002060"/>
                </a:solidFill>
                <a:latin typeface="+mn-lt"/>
                <a:ea typeface="+mn-ea"/>
                <a:cs typeface="+mn-cs"/>
                <a:sym typeface="Source Sans Pro Regular"/>
              </a:defRPr>
            </a:pPr>
            <a:r>
              <a:rPr sz="1000" dirty="0"/>
              <a:t>WHO Practical Guidelines for Infection Control in Health Care Facilities 2004</a:t>
            </a:r>
          </a:p>
          <a:p>
            <a:pPr algn="r">
              <a:defRPr sz="1300">
                <a:latin typeface="+mn-lt"/>
                <a:ea typeface="+mn-ea"/>
                <a:cs typeface="+mn-cs"/>
                <a:sym typeface="Source Sans Pro Regular"/>
              </a:defRPr>
            </a:pPr>
            <a:r>
              <a:rPr sz="1000" u="sng" dirty="0">
                <a:solidFill>
                  <a:srgbClr val="0563C1"/>
                </a:solidFill>
                <a:uFill>
                  <a:solidFill>
                    <a:srgbClr val="0563C1"/>
                  </a:solidFill>
                </a:uFill>
                <a:hlinkClick r:id="rId4"/>
              </a:rPr>
              <a:t>http://www.wpro.who.int/publications/docs/practical_guidelines_infection_control.pdf</a:t>
            </a:r>
            <a:r>
              <a:rPr sz="1000" dirty="0">
                <a:solidFill>
                  <a:srgbClr val="FFFFFF"/>
                </a:solidFill>
              </a:rPr>
              <a:t>. </a:t>
            </a:r>
          </a:p>
        </p:txBody>
      </p:sp>
      <p:sp>
        <p:nvSpPr>
          <p:cNvPr id="419" name="Rectangle 1"/>
          <p:cNvSpPr txBox="1"/>
          <p:nvPr/>
        </p:nvSpPr>
        <p:spPr>
          <a:xfrm>
            <a:off x="347285" y="4825521"/>
            <a:ext cx="7746401" cy="967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800">
                <a:solidFill>
                  <a:srgbClr val="C00000"/>
                </a:solidFill>
                <a:latin typeface="+mn-lt"/>
                <a:ea typeface="+mn-ea"/>
                <a:cs typeface="+mn-cs"/>
                <a:sym typeface="Source Sans Pro Regular"/>
              </a:defRPr>
            </a:lvl1pPr>
          </a:lstStyle>
          <a:p>
            <a:r>
              <a:rPr dirty="0"/>
              <a:t>Once the visible spill has been wiped up, it is important to clean and disinfect the surface again, as the surface may not have been exposed to the disinfectant on the first pass, depending on the volume and density of the spilled material.</a:t>
            </a:r>
          </a:p>
        </p:txBody>
      </p:sp>
      <p:sp>
        <p:nvSpPr>
          <p:cNvPr id="420" name="To disinfect spills on surfaces you should:"/>
          <p:cNvSpPr txBox="1"/>
          <p:nvPr/>
        </p:nvSpPr>
        <p:spPr>
          <a:xfrm>
            <a:off x="266000" y="674355"/>
            <a:ext cx="630396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To disinfect spills on surfaces you should:</a:t>
            </a:r>
          </a:p>
        </p:txBody>
      </p:sp>
      <p:sp>
        <p:nvSpPr>
          <p:cNvPr id="2" name="Title 1">
            <a:extLst>
              <a:ext uri="{FF2B5EF4-FFF2-40B4-BE49-F238E27FC236}">
                <a16:creationId xmlns:a16="http://schemas.microsoft.com/office/drawing/2014/main" id="{D95CD016-1387-1C3B-182B-08514CF934F2}"/>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Disinfection of spills on surfaces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Google Shape;308;p8"/>
          <p:cNvSpPr txBox="1">
            <a:spLocks noGrp="1"/>
          </p:cNvSpPr>
          <p:nvPr>
            <p:ph type="body" idx="1"/>
          </p:nvPr>
        </p:nvSpPr>
        <p:spPr>
          <a:xfrm>
            <a:off x="4273551" y="1403038"/>
            <a:ext cx="7529515" cy="4051925"/>
          </a:xfrm>
          <a:prstGeom prst="rect">
            <a:avLst/>
          </a:prstGeom>
        </p:spPr>
        <p:txBody>
          <a:bodyPr lIns="0" tIns="0" rIns="0" bIns="0" anchor="t"/>
          <a:lstStyle/>
          <a:p>
            <a:r>
              <a:rPr dirty="0"/>
              <a:t>This learning resource is part of the Rapid Response Team Advanced Training </a:t>
            </a:r>
            <a:r>
              <a:rPr lang="en-GB" dirty="0"/>
              <a:t>Package </a:t>
            </a:r>
            <a:r>
              <a:rPr dirty="0"/>
              <a:t>(RRT ATP) especially geared to RRT members.</a:t>
            </a:r>
          </a:p>
          <a:p>
            <a:endParaRPr dirty="0"/>
          </a:p>
          <a:p>
            <a:r>
              <a:rPr dirty="0"/>
              <a:t>Based on an all-hazard approach, the </a:t>
            </a:r>
            <a:r>
              <a:rPr dirty="0" err="1"/>
              <a:t>programme</a:t>
            </a:r>
            <a:r>
              <a:rPr dirty="0"/>
              <a:t> aims to provide RRT members with the advanced knowledge, skills, attitudes (KSA) and tools needed to early detect and effectively respond to  a public health event. </a:t>
            </a:r>
          </a:p>
          <a:p>
            <a:endParaRPr dirty="0"/>
          </a:p>
          <a:p>
            <a:r>
              <a:rPr dirty="0"/>
              <a:t>The RRT ATP is a</a:t>
            </a:r>
            <a:r>
              <a:rPr lang="en-US" dirty="0"/>
              <a:t> component of the Rapid Response Teams Training Programme.</a:t>
            </a:r>
            <a:endParaRPr dirty="0"/>
          </a:p>
        </p:txBody>
      </p:sp>
      <p:sp>
        <p:nvSpPr>
          <p:cNvPr id="2" name="Google Shape;307;p8">
            <a:extLst>
              <a:ext uri="{FF2B5EF4-FFF2-40B4-BE49-F238E27FC236}">
                <a16:creationId xmlns:a16="http://schemas.microsoft.com/office/drawing/2014/main" id="{549CDE1F-7076-87D6-0C0E-0556E2E13A8F}"/>
              </a:ext>
            </a:extLst>
          </p:cNvPr>
          <p:cNvSpPr txBox="1">
            <a:spLocks noGrp="1"/>
          </p:cNvSpPr>
          <p:nvPr>
            <p:ph type="title"/>
          </p:nvPr>
        </p:nvSpPr>
        <p:spPr>
          <a:xfrm>
            <a:off x="388936" y="630315"/>
            <a:ext cx="3264195" cy="839972"/>
          </a:xfrm>
          <a:prstGeom prst="rect">
            <a:avLst/>
          </a:prstGeom>
        </p:spPr>
        <p:txBody>
          <a:bodyPr lIns="0" tIns="0" rIns="0" bIns="0" anchor="b"/>
          <a:lstStyle/>
          <a:p>
            <a:r>
              <a:rPr b="1" dirty="0"/>
              <a:t>Introduction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216"/>
          <p:cNvSpPr txBox="1">
            <a:spLocks noGrp="1"/>
          </p:cNvSpPr>
          <p:nvPr>
            <p:ph type="body" idx="1"/>
          </p:nvPr>
        </p:nvSpPr>
        <p:spPr>
          <a:xfrm>
            <a:off x="1055441" y="1366518"/>
            <a:ext cx="10081119" cy="2690578"/>
          </a:xfrm>
          <a:prstGeom prst="rect">
            <a:avLst/>
          </a:prstGeom>
        </p:spPr>
        <p:txBody>
          <a:bodyPr/>
          <a:lstStyle/>
          <a:p>
            <a:pPr marL="457195" indent="-457195">
              <a:buClr>
                <a:srgbClr val="C00000"/>
              </a:buClr>
              <a:buSzPct val="100000"/>
              <a:buFont typeface="Arial"/>
              <a:buChar char="•"/>
            </a:pPr>
            <a:r>
              <a:rPr dirty="0"/>
              <a:t>Do not pour solutions directly on spilled body fluids (can create splashes or spread the spill)</a:t>
            </a:r>
          </a:p>
          <a:p>
            <a:pPr marL="457195" indent="-457195">
              <a:buClr>
                <a:srgbClr val="C00000"/>
              </a:buClr>
              <a:buSzPct val="100000"/>
              <a:buFont typeface="Arial"/>
              <a:buChar char="•"/>
            </a:pPr>
            <a:r>
              <a:rPr dirty="0"/>
              <a:t>Instead, pour solutions (such as strong 0.5% chlorine solution) onto towels and then use these moist towels for disinfecting</a:t>
            </a:r>
          </a:p>
          <a:p>
            <a:pPr marL="457195" indent="-457195">
              <a:buClr>
                <a:srgbClr val="C00000"/>
              </a:buClr>
              <a:buSzPct val="100000"/>
              <a:buFont typeface="Arial"/>
              <a:buChar char="•"/>
            </a:pPr>
            <a:r>
              <a:rPr dirty="0"/>
              <a:t>Never dip a dirty towel into bucket of chlorine: this soils the solution and makes it less effective</a:t>
            </a:r>
          </a:p>
          <a:p>
            <a:pPr marL="457195" indent="-457195">
              <a:buClr>
                <a:srgbClr val="C00000"/>
              </a:buClr>
              <a:buSzPct val="100000"/>
              <a:buFont typeface="Arial"/>
              <a:buChar char="•"/>
            </a:pPr>
            <a:r>
              <a:rPr dirty="0"/>
              <a:t>Always use chlorine solution made that day.</a:t>
            </a:r>
          </a:p>
        </p:txBody>
      </p:sp>
      <p:sp>
        <p:nvSpPr>
          <p:cNvPr id="424" name="Rectangle 1"/>
          <p:cNvSpPr txBox="1"/>
          <p:nvPr/>
        </p:nvSpPr>
        <p:spPr>
          <a:xfrm>
            <a:off x="1600612" y="4399277"/>
            <a:ext cx="8990777" cy="1292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defTabSz="1219187">
              <a:defRPr sz="2600">
                <a:solidFill>
                  <a:srgbClr val="C00000"/>
                </a:solidFill>
                <a:latin typeface="+mn-lt"/>
                <a:ea typeface="+mn-ea"/>
                <a:cs typeface="+mn-cs"/>
                <a:sym typeface="Source Sans Pro Regular"/>
              </a:defRPr>
            </a:pPr>
            <a:r>
              <a:rPr dirty="0"/>
              <a:t>Do </a:t>
            </a:r>
            <a:r>
              <a:rPr u="sng" dirty="0"/>
              <a:t>not</a:t>
            </a:r>
            <a:r>
              <a:rPr dirty="0"/>
              <a:t> use mops for spills of body fluids until:</a:t>
            </a:r>
            <a:endParaRPr sz="1800" dirty="0">
              <a:latin typeface="Calibri Light"/>
              <a:ea typeface="Calibri Light"/>
              <a:cs typeface="Calibri Light"/>
              <a:sym typeface="Calibri Light"/>
            </a:endParaRPr>
          </a:p>
          <a:p>
            <a:pPr marL="457195" lvl="1" indent="-457195" defTabSz="1219187">
              <a:buSzPct val="100000"/>
              <a:buFont typeface="Arial"/>
              <a:buChar char="•"/>
              <a:defRPr sz="2600">
                <a:solidFill>
                  <a:srgbClr val="C00000"/>
                </a:solidFill>
                <a:latin typeface="+mn-lt"/>
                <a:ea typeface="+mn-ea"/>
                <a:cs typeface="+mn-cs"/>
                <a:sym typeface="Source Sans Pro Regular"/>
              </a:defRPr>
            </a:pPr>
            <a:r>
              <a:rPr dirty="0"/>
              <a:t>Visible debris has been removed, and </a:t>
            </a:r>
            <a:endParaRPr sz="1800" dirty="0">
              <a:latin typeface="Calibri Light"/>
              <a:ea typeface="Calibri Light"/>
              <a:cs typeface="Calibri Light"/>
              <a:sym typeface="Calibri Light"/>
            </a:endParaRPr>
          </a:p>
          <a:p>
            <a:pPr marL="457195" lvl="1" indent="-457195" defTabSz="1219187">
              <a:buSzPct val="100000"/>
              <a:buFont typeface="Arial"/>
              <a:buChar char="•"/>
              <a:defRPr sz="2600">
                <a:solidFill>
                  <a:srgbClr val="C00000"/>
                </a:solidFill>
                <a:latin typeface="+mn-lt"/>
                <a:ea typeface="+mn-ea"/>
                <a:cs typeface="+mn-cs"/>
                <a:sym typeface="Source Sans Pro Regular"/>
              </a:defRPr>
            </a:pPr>
            <a:r>
              <a:rPr dirty="0"/>
              <a:t>Surface has been disinfected after removal of contamination.</a:t>
            </a:r>
          </a:p>
        </p:txBody>
      </p:sp>
      <p:sp>
        <p:nvSpPr>
          <p:cNvPr id="425" name="For disinfecting spills on surfaces remember that:"/>
          <p:cNvSpPr txBox="1"/>
          <p:nvPr/>
        </p:nvSpPr>
        <p:spPr>
          <a:xfrm>
            <a:off x="221212" y="673836"/>
            <a:ext cx="749660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For disinfecting spills on surfaces remember that:</a:t>
            </a:r>
          </a:p>
        </p:txBody>
      </p:sp>
      <p:sp>
        <p:nvSpPr>
          <p:cNvPr id="2" name="Title 1">
            <a:extLst>
              <a:ext uri="{FF2B5EF4-FFF2-40B4-BE49-F238E27FC236}">
                <a16:creationId xmlns:a16="http://schemas.microsoft.com/office/drawing/2014/main" id="{EBF4C80A-1D15-E9CA-A0A5-B2D3055FA306}"/>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Important points to remember for spills</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Shape 308"/>
          <p:cNvSpPr txBox="1">
            <a:spLocks noGrp="1"/>
          </p:cNvSpPr>
          <p:nvPr>
            <p:ph type="body" idx="1"/>
          </p:nvPr>
        </p:nvSpPr>
        <p:spPr>
          <a:xfrm>
            <a:off x="1813632" y="738141"/>
            <a:ext cx="8564737" cy="5470112"/>
          </a:xfrm>
          <a:prstGeom prst="rect">
            <a:avLst/>
          </a:prstGeom>
        </p:spPr>
        <p:txBody>
          <a:bodyPr lIns="0" tIns="0" rIns="0" bIns="0"/>
          <a:lstStyle/>
          <a:p>
            <a:pPr defTabSz="286426">
              <a:spcBef>
                <a:spcPts val="200"/>
              </a:spcBef>
              <a:defRPr sz="2772">
                <a:solidFill>
                  <a:srgbClr val="C00000"/>
                </a:solidFill>
                <a:latin typeface="Source Sans Pro Bold"/>
                <a:ea typeface="Source Sans Pro Bold"/>
                <a:cs typeface="Source Sans Pro Bold"/>
                <a:sym typeface="Source Sans Pro Bold"/>
              </a:defRPr>
            </a:pPr>
            <a:r>
              <a:rPr sz="2800" b="1" dirty="0"/>
              <a:t>Why should NOT occupied or unoccupied clinical areas be sprayed with disinfectant?</a:t>
            </a:r>
          </a:p>
          <a:p>
            <a:pPr marL="829810" lvl="1" indent="-377186" defTabSz="286426">
              <a:spcBef>
                <a:spcPts val="0"/>
              </a:spcBef>
              <a:buClr>
                <a:schemeClr val="accent3"/>
              </a:buClr>
              <a:buFont typeface="Arial"/>
              <a:defRPr sz="2376"/>
            </a:pPr>
            <a:endParaRPr dirty="0"/>
          </a:p>
          <a:p>
            <a:pPr marL="251459" lvl="1" indent="-251459" defTabSz="286426">
              <a:spcBef>
                <a:spcPts val="0"/>
              </a:spcBef>
              <a:buClr>
                <a:schemeClr val="accent3"/>
              </a:buClr>
              <a:buFont typeface="Arial"/>
              <a:defRPr sz="2376"/>
            </a:pPr>
            <a:r>
              <a:rPr dirty="0"/>
              <a:t>This is a potentially dangerous practice that has no proven disease control benefit.</a:t>
            </a:r>
          </a:p>
          <a:p>
            <a:pPr marL="251459" lvl="1" indent="-251459" defTabSz="286426">
              <a:spcBef>
                <a:spcPts val="0"/>
              </a:spcBef>
              <a:buClr>
                <a:schemeClr val="accent3"/>
              </a:buClr>
              <a:buFont typeface="Arial"/>
              <a:defRPr sz="2376"/>
            </a:pPr>
            <a:r>
              <a:rPr dirty="0"/>
              <a:t>If spraying is not preceded by cleaning, the disinfectant may not work in the presence of organic matter and blood/body fluids.</a:t>
            </a:r>
          </a:p>
          <a:p>
            <a:pPr marL="251459" lvl="1" indent="-251459" defTabSz="286426">
              <a:spcBef>
                <a:spcPts val="0"/>
              </a:spcBef>
              <a:buClr>
                <a:schemeClr val="accent3"/>
              </a:buClr>
              <a:buFont typeface="Arial"/>
              <a:defRPr sz="2376"/>
            </a:pPr>
            <a:r>
              <a:rPr dirty="0"/>
              <a:t>Excessive use of spraying creates a wet environment, which is not only inconvenient but may be dangerous as it is slippery and takes longer to dry, especially in a humid environment.</a:t>
            </a:r>
          </a:p>
          <a:p>
            <a:pPr marL="251459" lvl="1" indent="-251459" defTabSz="286426">
              <a:spcBef>
                <a:spcPts val="0"/>
              </a:spcBef>
              <a:buClr>
                <a:schemeClr val="accent3"/>
              </a:buClr>
              <a:buFont typeface="Arial"/>
              <a:defRPr sz="2376"/>
            </a:pPr>
            <a:r>
              <a:rPr dirty="0"/>
              <a:t>Spraying of people wearing PPE or street clothes and for the routine disinfection of rooms is not recommended.</a:t>
            </a:r>
            <a:endParaRPr dirty="0">
              <a:solidFill>
                <a:srgbClr val="FF0000"/>
              </a:solidFill>
            </a:endParaRPr>
          </a:p>
          <a:p>
            <a:pPr marL="251459" lvl="1" indent="-251459" defTabSz="286426">
              <a:spcBef>
                <a:spcPts val="0"/>
              </a:spcBef>
              <a:buClr>
                <a:schemeClr val="accent3"/>
              </a:buClr>
              <a:buFont typeface="Arial"/>
              <a:defRPr sz="2376"/>
            </a:pPr>
            <a:r>
              <a:rPr dirty="0"/>
              <a:t>In the context of Ebola Virus Disease (EVD) outbreaks, spraying may be accepted outdoors and in some community settings as the only feasible option. – e.g. decontamination of EVD victims’ households by a burial team.</a:t>
            </a:r>
          </a:p>
        </p:txBody>
      </p:sp>
      <p:sp>
        <p:nvSpPr>
          <p:cNvPr id="2" name="Title 1">
            <a:extLst>
              <a:ext uri="{FF2B5EF4-FFF2-40B4-BE49-F238E27FC236}">
                <a16:creationId xmlns:a16="http://schemas.microsoft.com/office/drawing/2014/main" id="{4D6B727C-CABD-0E9C-5AD5-EF069DBEE744}"/>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Spraying</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itle 1"/>
          <p:cNvSpPr txBox="1">
            <a:spLocks noGrp="1"/>
          </p:cNvSpPr>
          <p:nvPr>
            <p:ph type="body" sz="quarter" idx="1"/>
          </p:nvPr>
        </p:nvSpPr>
        <p:spPr>
          <a:xfrm>
            <a:off x="422273" y="2698083"/>
            <a:ext cx="11347453" cy="531813"/>
          </a:xfrm>
          <a:prstGeom prst="rect">
            <a:avLst/>
          </a:prstGeom>
        </p:spPr>
        <p:txBody>
          <a:bodyPr lIns="0" tIns="0" rIns="0" bIns="0"/>
          <a:lstStyle>
            <a:lvl1pPr defTabSz="257494">
              <a:spcBef>
                <a:spcPts val="0"/>
              </a:spcBef>
              <a:defRPr sz="3382"/>
            </a:lvl1pPr>
          </a:lstStyle>
          <a:p>
            <a:r>
              <a:rPr b="1" dirty="0"/>
              <a:t>3. Waste management</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hape 322"/>
          <p:cNvSpPr txBox="1">
            <a:spLocks noGrp="1"/>
          </p:cNvSpPr>
          <p:nvPr>
            <p:ph type="body" idx="1"/>
          </p:nvPr>
        </p:nvSpPr>
        <p:spPr>
          <a:xfrm>
            <a:off x="1984916" y="1249263"/>
            <a:ext cx="8222168" cy="3404899"/>
          </a:xfrm>
          <a:prstGeom prst="rect">
            <a:avLst/>
          </a:prstGeom>
        </p:spPr>
        <p:txBody>
          <a:bodyPr/>
          <a:lstStyle/>
          <a:p>
            <a:r>
              <a:rPr dirty="0"/>
              <a:t>“Health care waste includes all the waste generated by health care establishments, research facilities, and laboratories related to medical procedures.”</a:t>
            </a:r>
          </a:p>
          <a:p>
            <a:endParaRPr dirty="0"/>
          </a:p>
          <a:p>
            <a:r>
              <a:rPr dirty="0"/>
              <a:t>Types of health care waste include:</a:t>
            </a:r>
          </a:p>
          <a:p>
            <a:pPr marL="254000" indent="-254000">
              <a:buClr>
                <a:schemeClr val="accent3"/>
              </a:buClr>
              <a:buSzPct val="100000"/>
              <a:buFont typeface="Arial"/>
              <a:buChar char="•"/>
            </a:pPr>
            <a:r>
              <a:rPr dirty="0"/>
              <a:t>Sharps</a:t>
            </a:r>
          </a:p>
          <a:p>
            <a:pPr marL="254000" indent="-254000">
              <a:buClr>
                <a:schemeClr val="accent3"/>
              </a:buClr>
              <a:buSzPct val="100000"/>
              <a:buFont typeface="Arial"/>
              <a:buChar char="•"/>
            </a:pPr>
            <a:r>
              <a:rPr dirty="0"/>
              <a:t>Non-sharps non-infectious waste</a:t>
            </a:r>
          </a:p>
          <a:p>
            <a:pPr marL="254000" indent="-254000">
              <a:buClr>
                <a:schemeClr val="accent3"/>
              </a:buClr>
              <a:buSzPct val="100000"/>
              <a:buFont typeface="Arial"/>
              <a:buChar char="•"/>
            </a:pPr>
            <a:r>
              <a:rPr dirty="0"/>
              <a:t>Non-sharps infectious waste</a:t>
            </a:r>
          </a:p>
          <a:p>
            <a:pPr marL="254000" indent="-254000">
              <a:buClr>
                <a:schemeClr val="accent3"/>
              </a:buClr>
              <a:buSzPct val="100000"/>
              <a:buFont typeface="Arial"/>
              <a:buChar char="•"/>
            </a:pPr>
            <a:r>
              <a:rPr dirty="0"/>
              <a:t>Hazardous waste</a:t>
            </a:r>
          </a:p>
        </p:txBody>
      </p:sp>
      <p:sp>
        <p:nvSpPr>
          <p:cNvPr id="435" name="Shape 328"/>
          <p:cNvSpPr txBox="1"/>
          <p:nvPr/>
        </p:nvSpPr>
        <p:spPr>
          <a:xfrm>
            <a:off x="1909574" y="5778253"/>
            <a:ext cx="8372852" cy="153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defRPr sz="1500">
                <a:solidFill>
                  <a:srgbClr val="002060"/>
                </a:solidFill>
                <a:latin typeface="+mn-lt"/>
                <a:ea typeface="+mn-ea"/>
                <a:cs typeface="+mn-cs"/>
                <a:sym typeface="Source Sans Pro Regular"/>
              </a:defRPr>
            </a:pPr>
            <a:r>
              <a:rPr sz="1000" dirty="0"/>
              <a:t>WHO. Safe management of wastes from health care activities. 2014</a:t>
            </a:r>
            <a:r>
              <a:rPr sz="1000" dirty="0">
                <a:solidFill>
                  <a:srgbClr val="FFFFFF"/>
                </a:solidFill>
              </a:rPr>
              <a:t>. </a:t>
            </a:r>
            <a:r>
              <a:rPr sz="1000" u="sng" dirty="0">
                <a:solidFill>
                  <a:srgbClr val="0563C1"/>
                </a:solidFill>
                <a:uFill>
                  <a:solidFill>
                    <a:srgbClr val="0563C1"/>
                  </a:solidFill>
                </a:uFill>
                <a:hlinkClick r:id="rId2"/>
              </a:rPr>
              <a:t>http://apps.who.int/iris/bitstream/10665/259491/1/WHO-FWC-WSH-17.05-eng.pdf?ua=1/</a:t>
            </a:r>
            <a:r>
              <a:rPr sz="1000" dirty="0">
                <a:solidFill>
                  <a:srgbClr val="FFFFFF"/>
                </a:solidFill>
              </a:rPr>
              <a:t>. </a:t>
            </a:r>
          </a:p>
        </p:txBody>
      </p:sp>
      <p:sp>
        <p:nvSpPr>
          <p:cNvPr id="436" name="Rectangle 1"/>
          <p:cNvSpPr txBox="1"/>
          <p:nvPr/>
        </p:nvSpPr>
        <p:spPr>
          <a:xfrm>
            <a:off x="765021" y="4642064"/>
            <a:ext cx="1066195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600">
                <a:solidFill>
                  <a:srgbClr val="C00000"/>
                </a:solidFill>
                <a:latin typeface="+mn-lt"/>
                <a:ea typeface="+mn-ea"/>
                <a:cs typeface="+mn-cs"/>
                <a:sym typeface="Source Sans Pro Regular"/>
              </a:defRPr>
            </a:lvl1pPr>
          </a:lstStyle>
          <a:p>
            <a:r>
              <a:rPr sz="2800" b="1" dirty="0"/>
              <a:t>There are different management strategies for different types of waste.</a:t>
            </a:r>
          </a:p>
        </p:txBody>
      </p:sp>
      <p:sp>
        <p:nvSpPr>
          <p:cNvPr id="2" name="Title 1">
            <a:extLst>
              <a:ext uri="{FF2B5EF4-FFF2-40B4-BE49-F238E27FC236}">
                <a16:creationId xmlns:a16="http://schemas.microsoft.com/office/drawing/2014/main" id="{7039AC5C-CADF-A12C-8510-80D183706805}"/>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Types of waste </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341"/>
          <p:cNvSpPr txBox="1">
            <a:spLocks noGrp="1"/>
          </p:cNvSpPr>
          <p:nvPr>
            <p:ph type="body" sz="half" idx="1"/>
          </p:nvPr>
        </p:nvSpPr>
        <p:spPr>
          <a:xfrm>
            <a:off x="829008" y="2293553"/>
            <a:ext cx="5581521" cy="2270894"/>
          </a:xfrm>
          <a:prstGeom prst="rect">
            <a:avLst/>
          </a:prstGeom>
        </p:spPr>
        <p:txBody>
          <a:bodyPr/>
          <a:lstStyle/>
          <a:p>
            <a:pPr>
              <a:spcBef>
                <a:spcPts val="500"/>
              </a:spcBef>
            </a:pPr>
            <a:r>
              <a:rPr dirty="0"/>
              <a:t>Waste should be segregated at the point of generation to enable appropriate and safe handling.</a:t>
            </a:r>
          </a:p>
          <a:p>
            <a:pPr>
              <a:spcBef>
                <a:spcPts val="500"/>
              </a:spcBef>
            </a:pPr>
            <a:endParaRPr dirty="0"/>
          </a:p>
          <a:p>
            <a:pPr>
              <a:spcBef>
                <a:spcPts val="500"/>
              </a:spcBef>
            </a:pPr>
            <a:r>
              <a:rPr dirty="0"/>
              <a:t>Ideally, waste should not be stored more than 24 hours before being destroyed.</a:t>
            </a:r>
          </a:p>
        </p:txBody>
      </p:sp>
      <p:sp>
        <p:nvSpPr>
          <p:cNvPr id="441" name="Shape 342"/>
          <p:cNvSpPr/>
          <p:nvPr/>
        </p:nvSpPr>
        <p:spPr>
          <a:xfrm>
            <a:off x="6493183" y="1123199"/>
            <a:ext cx="4528173" cy="1817371"/>
          </a:xfrm>
          <a:prstGeom prst="rect">
            <a:avLst/>
          </a:prstGeom>
          <a:solidFill>
            <a:srgbClr val="F2F2F2"/>
          </a:solidFill>
          <a:ln w="1905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60" tIns="60960" rIns="60960" bIns="60960">
            <a:spAutoFit/>
          </a:bodyPr>
          <a:lstStyle>
            <a:lvl1pPr algn="ctr">
              <a:spcBef>
                <a:spcPts val="2300"/>
              </a:spcBef>
              <a:defRPr sz="2600">
                <a:solidFill>
                  <a:srgbClr val="10253F"/>
                </a:solidFill>
                <a:latin typeface="+mn-lt"/>
                <a:ea typeface="+mn-ea"/>
                <a:cs typeface="+mn-cs"/>
                <a:sym typeface="Source Sans Pro Regular"/>
              </a:defRPr>
            </a:lvl1pPr>
          </a:lstStyle>
          <a:p>
            <a:r>
              <a:rPr dirty="0"/>
              <a:t>All solid, non-sharp, infectious waste should be collected using leak-proof waste bags in covered bins.</a:t>
            </a:r>
          </a:p>
        </p:txBody>
      </p:sp>
      <p:pic>
        <p:nvPicPr>
          <p:cNvPr id="442" name="Picture 2" descr="Picture 2"/>
          <p:cNvPicPr>
            <a:picLocks noChangeAspect="1"/>
          </p:cNvPicPr>
          <p:nvPr/>
        </p:nvPicPr>
        <p:blipFill>
          <a:blip r:embed="rId2"/>
          <a:srcRect t="8379" b="12596"/>
          <a:stretch>
            <a:fillRect/>
          </a:stretch>
        </p:blipFill>
        <p:spPr>
          <a:xfrm>
            <a:off x="6902476" y="3085100"/>
            <a:ext cx="3280365" cy="2592289"/>
          </a:xfrm>
          <a:prstGeom prst="rect">
            <a:avLst/>
          </a:prstGeom>
          <a:ln w="12700">
            <a:miter lim="400000"/>
          </a:ln>
        </p:spPr>
      </p:pic>
      <p:sp>
        <p:nvSpPr>
          <p:cNvPr id="2" name="Title 1">
            <a:extLst>
              <a:ext uri="{FF2B5EF4-FFF2-40B4-BE49-F238E27FC236}">
                <a16:creationId xmlns:a16="http://schemas.microsoft.com/office/drawing/2014/main" id="{8E7DEA86-76F2-A450-98C2-0B8A8C3DECC9}"/>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Waste collection</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Shape 331"/>
          <p:cNvSpPr txBox="1">
            <a:spLocks noGrp="1"/>
          </p:cNvSpPr>
          <p:nvPr>
            <p:ph type="body" sz="half" idx="1"/>
          </p:nvPr>
        </p:nvSpPr>
        <p:spPr>
          <a:xfrm>
            <a:off x="2761579" y="1893063"/>
            <a:ext cx="6668842" cy="3071874"/>
          </a:xfrm>
          <a:prstGeom prst="rect">
            <a:avLst/>
          </a:prstGeom>
        </p:spPr>
        <p:txBody>
          <a:bodyPr/>
          <a:lstStyle/>
          <a:p>
            <a:pPr marL="254000" indent="-254000">
              <a:lnSpc>
                <a:spcPct val="140000"/>
              </a:lnSpc>
              <a:buClr>
                <a:srgbClr val="C00000"/>
              </a:buClr>
              <a:buSzPct val="100000"/>
              <a:buFont typeface="Arial"/>
              <a:buChar char="•"/>
            </a:pPr>
            <a:r>
              <a:rPr dirty="0"/>
              <a:t>Segregate waste where it is generated</a:t>
            </a:r>
          </a:p>
          <a:p>
            <a:pPr marL="254000" indent="-254000">
              <a:lnSpc>
                <a:spcPct val="140000"/>
              </a:lnSpc>
              <a:buClr>
                <a:srgbClr val="C00000"/>
              </a:buClr>
              <a:buSzPct val="100000"/>
              <a:buFont typeface="Arial"/>
              <a:buChar char="•"/>
            </a:pPr>
            <a:r>
              <a:rPr dirty="0"/>
              <a:t>Never put infectious waste in general bin</a:t>
            </a:r>
          </a:p>
          <a:p>
            <a:pPr marL="254000" indent="-254000">
              <a:lnSpc>
                <a:spcPct val="140000"/>
              </a:lnSpc>
              <a:buClr>
                <a:srgbClr val="C00000"/>
              </a:buClr>
              <a:buSzPct val="100000"/>
              <a:buFont typeface="Arial"/>
              <a:buChar char="•"/>
            </a:pPr>
            <a:r>
              <a:rPr dirty="0"/>
              <a:t>Always put sharps waste in a sharp's container</a:t>
            </a:r>
          </a:p>
          <a:p>
            <a:pPr marL="254000" indent="-254000">
              <a:lnSpc>
                <a:spcPct val="140000"/>
              </a:lnSpc>
              <a:buClr>
                <a:srgbClr val="C00000"/>
              </a:buClr>
              <a:buSzPct val="100000"/>
              <a:buFont typeface="Arial"/>
              <a:buChar char="•"/>
            </a:pPr>
            <a:r>
              <a:rPr dirty="0"/>
              <a:t>Never put chemical waste in general bin</a:t>
            </a:r>
          </a:p>
          <a:p>
            <a:pPr marL="254000" indent="-254000">
              <a:lnSpc>
                <a:spcPct val="140000"/>
              </a:lnSpc>
              <a:buClr>
                <a:srgbClr val="C00000"/>
              </a:buClr>
              <a:buSzPct val="100000"/>
              <a:buFont typeface="Arial"/>
              <a:buChar char="•"/>
            </a:pPr>
            <a:r>
              <a:rPr dirty="0"/>
              <a:t>Segregate human parts from all other waste.</a:t>
            </a:r>
          </a:p>
        </p:txBody>
      </p:sp>
      <p:sp>
        <p:nvSpPr>
          <p:cNvPr id="446" name="To segregate waste, we MUST:"/>
          <p:cNvSpPr txBox="1"/>
          <p:nvPr/>
        </p:nvSpPr>
        <p:spPr>
          <a:xfrm>
            <a:off x="315842" y="790524"/>
            <a:ext cx="4633639"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To segregate waste, we MUST:</a:t>
            </a:r>
          </a:p>
        </p:txBody>
      </p:sp>
      <p:sp>
        <p:nvSpPr>
          <p:cNvPr id="2" name="Title 1">
            <a:extLst>
              <a:ext uri="{FF2B5EF4-FFF2-40B4-BE49-F238E27FC236}">
                <a16:creationId xmlns:a16="http://schemas.microsoft.com/office/drawing/2014/main" id="{B0149AE5-4DC8-7362-45D9-DDF145C0D475}"/>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Waste segregation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45">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45">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445">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445">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445">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4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 grpId="0" build="p" bldLvl="5"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Shape 380"/>
          <p:cNvSpPr/>
          <p:nvPr/>
        </p:nvSpPr>
        <p:spPr>
          <a:xfrm>
            <a:off x="1032598" y="3956375"/>
            <a:ext cx="10561177" cy="1428751"/>
          </a:xfrm>
          <a:prstGeom prst="rect">
            <a:avLst/>
          </a:prstGeom>
          <a:solidFill>
            <a:srgbClr val="F2F2F2"/>
          </a:solidFill>
          <a:ln w="1905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ctr">
              <a:defRPr sz="2900">
                <a:solidFill>
                  <a:srgbClr val="002060"/>
                </a:solidFill>
                <a:latin typeface="+mn-lt"/>
                <a:ea typeface="+mn-ea"/>
                <a:cs typeface="+mn-cs"/>
                <a:sym typeface="Source Sans Pro Regular"/>
              </a:defRPr>
            </a:pPr>
            <a:r>
              <a:rPr dirty="0"/>
              <a:t>Sharps are items that could cause </a:t>
            </a:r>
            <a:endParaRPr sz="1800" dirty="0">
              <a:latin typeface="Calibri Light"/>
              <a:ea typeface="Calibri Light"/>
              <a:cs typeface="Calibri Light"/>
              <a:sym typeface="Calibri Light"/>
            </a:endParaRPr>
          </a:p>
          <a:p>
            <a:pPr algn="ctr">
              <a:defRPr sz="2900">
                <a:solidFill>
                  <a:srgbClr val="002060"/>
                </a:solidFill>
                <a:latin typeface="+mn-lt"/>
                <a:ea typeface="+mn-ea"/>
                <a:cs typeface="+mn-cs"/>
                <a:sym typeface="Source Sans Pro Regular"/>
              </a:defRPr>
            </a:pPr>
            <a:r>
              <a:rPr dirty="0"/>
              <a:t>cuts or puncture wounds.</a:t>
            </a:r>
          </a:p>
          <a:p>
            <a:pPr algn="ctr">
              <a:defRPr sz="2900">
                <a:solidFill>
                  <a:srgbClr val="002060"/>
                </a:solidFill>
                <a:latin typeface="+mn-lt"/>
                <a:ea typeface="+mn-ea"/>
                <a:cs typeface="+mn-cs"/>
                <a:sym typeface="Source Sans Pro Regular"/>
              </a:defRPr>
            </a:pPr>
            <a:r>
              <a:rPr dirty="0"/>
              <a:t>They should be disposed of in hard sided biohazard bins.</a:t>
            </a:r>
          </a:p>
        </p:txBody>
      </p:sp>
      <p:sp>
        <p:nvSpPr>
          <p:cNvPr id="450" name="Shape 381"/>
          <p:cNvSpPr txBox="1"/>
          <p:nvPr/>
        </p:nvSpPr>
        <p:spPr>
          <a:xfrm>
            <a:off x="3974685" y="5730847"/>
            <a:ext cx="4242631"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r">
              <a:defRPr sz="1500">
                <a:solidFill>
                  <a:srgbClr val="002060"/>
                </a:solidFill>
                <a:latin typeface="+mn-lt"/>
                <a:ea typeface="+mn-ea"/>
                <a:cs typeface="+mn-cs"/>
                <a:sym typeface="Source Sans Pro Regular"/>
              </a:defRPr>
            </a:pPr>
            <a:r>
              <a:rPr sz="1000"/>
              <a:t>WHO. Safe management of wastes from health care activities. 2014</a:t>
            </a:r>
            <a:r>
              <a:rPr sz="1000">
                <a:solidFill>
                  <a:srgbClr val="FFFFFF"/>
                </a:solidFill>
              </a:rPr>
              <a:t>. </a:t>
            </a:r>
            <a:r>
              <a:rPr sz="1000" u="sng">
                <a:solidFill>
                  <a:srgbClr val="0563C1"/>
                </a:solidFill>
                <a:uFill>
                  <a:solidFill>
                    <a:srgbClr val="0563C1"/>
                  </a:solidFill>
                </a:uFill>
                <a:hlinkClick r:id="rId2"/>
              </a:rPr>
              <a:t>http://www.who.int/water_sanitation_health/medicalwaste/wastemanag/en/</a:t>
            </a:r>
            <a:r>
              <a:rPr sz="1000">
                <a:solidFill>
                  <a:srgbClr val="FFFFFF"/>
                </a:solidFill>
              </a:rPr>
              <a:t>. </a:t>
            </a:r>
          </a:p>
        </p:txBody>
      </p:sp>
      <p:sp>
        <p:nvSpPr>
          <p:cNvPr id="451" name="Shape 374"/>
          <p:cNvSpPr txBox="1">
            <a:spLocks noGrp="1"/>
          </p:cNvSpPr>
          <p:nvPr>
            <p:ph type="body" sz="half" idx="1"/>
          </p:nvPr>
        </p:nvSpPr>
        <p:spPr>
          <a:xfrm>
            <a:off x="3576523" y="1237834"/>
            <a:ext cx="5038954" cy="2561809"/>
          </a:xfrm>
          <a:prstGeom prst="rect">
            <a:avLst/>
          </a:prstGeom>
        </p:spPr>
        <p:txBody>
          <a:bodyPr/>
          <a:lstStyle/>
          <a:p>
            <a:pPr marL="457195" indent="-457195">
              <a:lnSpc>
                <a:spcPct val="120000"/>
              </a:lnSpc>
              <a:buClr>
                <a:srgbClr val="C00000"/>
              </a:buClr>
              <a:buSzPct val="100000"/>
              <a:buFont typeface="Arial"/>
              <a:buChar char="•"/>
            </a:pPr>
            <a:r>
              <a:rPr dirty="0"/>
              <a:t>Used needles and syringes</a:t>
            </a:r>
          </a:p>
          <a:p>
            <a:pPr marL="457195" indent="-457195">
              <a:lnSpc>
                <a:spcPct val="120000"/>
              </a:lnSpc>
              <a:buClr>
                <a:srgbClr val="C00000"/>
              </a:buClr>
              <a:buSzPct val="100000"/>
              <a:buFont typeface="Arial"/>
              <a:buChar char="•"/>
            </a:pPr>
            <a:r>
              <a:rPr dirty="0"/>
              <a:t>Used surgical scalpels</a:t>
            </a:r>
          </a:p>
          <a:p>
            <a:pPr marL="457195" indent="-457195">
              <a:lnSpc>
                <a:spcPct val="120000"/>
              </a:lnSpc>
              <a:buClr>
                <a:srgbClr val="C00000"/>
              </a:buClr>
              <a:buSzPct val="100000"/>
              <a:buFont typeface="Arial"/>
              <a:buChar char="•"/>
            </a:pPr>
            <a:r>
              <a:rPr dirty="0"/>
              <a:t>Contaminated broken glassware </a:t>
            </a:r>
          </a:p>
          <a:p>
            <a:pPr marL="457195" indent="-457195">
              <a:lnSpc>
                <a:spcPct val="120000"/>
              </a:lnSpc>
              <a:buClr>
                <a:srgbClr val="C00000"/>
              </a:buClr>
              <a:buSzPct val="100000"/>
              <a:buFont typeface="Arial"/>
              <a:buChar char="•"/>
            </a:pPr>
            <a:r>
              <a:rPr dirty="0"/>
              <a:t>Contaminated glass slides </a:t>
            </a:r>
          </a:p>
          <a:p>
            <a:pPr marL="457195" indent="-457195">
              <a:lnSpc>
                <a:spcPct val="120000"/>
              </a:lnSpc>
              <a:buClr>
                <a:srgbClr val="C00000"/>
              </a:buClr>
              <a:buSzPct val="100000"/>
              <a:buFont typeface="Arial"/>
              <a:buChar char="•"/>
            </a:pPr>
            <a:r>
              <a:rPr dirty="0"/>
              <a:t>Disposable scissors</a:t>
            </a:r>
          </a:p>
        </p:txBody>
      </p:sp>
      <p:sp>
        <p:nvSpPr>
          <p:cNvPr id="452" name="Examples of sharps waste include:"/>
          <p:cNvSpPr txBox="1"/>
          <p:nvPr/>
        </p:nvSpPr>
        <p:spPr>
          <a:xfrm>
            <a:off x="180899" y="665188"/>
            <a:ext cx="522995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Examples of sharps waste include:</a:t>
            </a:r>
          </a:p>
        </p:txBody>
      </p:sp>
      <p:sp>
        <p:nvSpPr>
          <p:cNvPr id="2" name="Title 1">
            <a:extLst>
              <a:ext uri="{FF2B5EF4-FFF2-40B4-BE49-F238E27FC236}">
                <a16:creationId xmlns:a16="http://schemas.microsoft.com/office/drawing/2014/main" id="{3814A973-C36C-6947-3485-C3C2E788B27E}"/>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Examples of sharps waste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1">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51">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451">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451">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451">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4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build="p" bldLvl="5"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345"/>
          <p:cNvSpPr txBox="1">
            <a:spLocks noGrp="1"/>
          </p:cNvSpPr>
          <p:nvPr>
            <p:ph type="body" sz="quarter" idx="1"/>
          </p:nvPr>
        </p:nvSpPr>
        <p:spPr>
          <a:xfrm>
            <a:off x="2261024" y="2225209"/>
            <a:ext cx="4012352" cy="2407582"/>
          </a:xfrm>
          <a:prstGeom prst="rect">
            <a:avLst/>
          </a:prstGeom>
        </p:spPr>
        <p:txBody>
          <a:bodyPr lIns="0" tIns="0" rIns="0" bIns="0"/>
          <a:lstStyle/>
          <a:p>
            <a:pPr marL="452623" indent="-452623" defTabSz="286426">
              <a:lnSpc>
                <a:spcPct val="120000"/>
              </a:lnSpc>
              <a:spcBef>
                <a:spcPts val="200"/>
              </a:spcBef>
              <a:buClr>
                <a:srgbClr val="C00000"/>
              </a:buClr>
              <a:buSzPct val="100000"/>
              <a:buFont typeface="Arial"/>
              <a:buChar char="•"/>
              <a:defRPr sz="2376"/>
            </a:pPr>
            <a:r>
              <a:rPr dirty="0"/>
              <a:t>Leftover food items</a:t>
            </a:r>
          </a:p>
          <a:p>
            <a:pPr marL="452623" indent="-452623" defTabSz="286426">
              <a:lnSpc>
                <a:spcPct val="120000"/>
              </a:lnSpc>
              <a:spcBef>
                <a:spcPts val="200"/>
              </a:spcBef>
              <a:buClr>
                <a:srgbClr val="C00000"/>
              </a:buClr>
              <a:buSzPct val="100000"/>
              <a:buFont typeface="Arial"/>
              <a:buChar char="•"/>
              <a:defRPr sz="2376"/>
            </a:pPr>
            <a:r>
              <a:rPr dirty="0"/>
              <a:t>Fruit peels e.g., banana</a:t>
            </a:r>
          </a:p>
          <a:p>
            <a:pPr marL="452623" indent="-452623" defTabSz="286426">
              <a:lnSpc>
                <a:spcPct val="120000"/>
              </a:lnSpc>
              <a:spcBef>
                <a:spcPts val="200"/>
              </a:spcBef>
              <a:buClr>
                <a:srgbClr val="C00000"/>
              </a:buClr>
              <a:buSzPct val="100000"/>
              <a:buFont typeface="Arial"/>
              <a:buChar char="•"/>
              <a:defRPr sz="2376"/>
            </a:pPr>
            <a:r>
              <a:rPr dirty="0"/>
              <a:t>Paper/paper towels</a:t>
            </a:r>
          </a:p>
          <a:p>
            <a:pPr marL="452623" indent="-452623" defTabSz="286426">
              <a:lnSpc>
                <a:spcPct val="120000"/>
              </a:lnSpc>
              <a:spcBef>
                <a:spcPts val="200"/>
              </a:spcBef>
              <a:buClr>
                <a:srgbClr val="C00000"/>
              </a:buClr>
              <a:buSzPct val="100000"/>
              <a:buFont typeface="Arial"/>
              <a:buChar char="•"/>
              <a:defRPr sz="2376"/>
            </a:pPr>
            <a:r>
              <a:rPr dirty="0"/>
              <a:t>Plastic or paper bags</a:t>
            </a:r>
          </a:p>
          <a:p>
            <a:pPr marL="452623" indent="-452623" defTabSz="286426">
              <a:lnSpc>
                <a:spcPct val="120000"/>
              </a:lnSpc>
              <a:spcBef>
                <a:spcPts val="200"/>
              </a:spcBef>
              <a:buClr>
                <a:srgbClr val="C00000"/>
              </a:buClr>
              <a:buSzPct val="100000"/>
              <a:buFont typeface="Arial"/>
              <a:buChar char="•"/>
              <a:defRPr sz="2376"/>
            </a:pPr>
            <a:r>
              <a:rPr dirty="0"/>
              <a:t>Surgical wrapping</a:t>
            </a:r>
          </a:p>
        </p:txBody>
      </p:sp>
      <p:sp>
        <p:nvSpPr>
          <p:cNvPr id="456" name="Shape 352"/>
          <p:cNvSpPr txBox="1"/>
          <p:nvPr/>
        </p:nvSpPr>
        <p:spPr>
          <a:xfrm>
            <a:off x="2199919" y="5433055"/>
            <a:ext cx="7792162" cy="457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spAutoFit/>
          </a:bodyPr>
          <a:lstStyle>
            <a:lvl1pPr>
              <a:defRPr>
                <a:latin typeface="+mn-lt"/>
                <a:ea typeface="+mn-ea"/>
                <a:cs typeface="+mn-cs"/>
                <a:sym typeface="Source Sans Pro Regular"/>
              </a:defRPr>
            </a:lvl1pPr>
          </a:lstStyle>
          <a:p>
            <a:r>
              <a:rPr dirty="0"/>
              <a:t>Consider recycling general waste whenever possible.</a:t>
            </a:r>
          </a:p>
        </p:txBody>
      </p:sp>
      <p:pic>
        <p:nvPicPr>
          <p:cNvPr id="457" name="Picture 2" descr="Picture 2"/>
          <p:cNvPicPr>
            <a:picLocks noChangeAspect="1"/>
          </p:cNvPicPr>
          <p:nvPr/>
        </p:nvPicPr>
        <p:blipFill>
          <a:blip r:embed="rId2"/>
          <a:stretch>
            <a:fillRect/>
          </a:stretch>
        </p:blipFill>
        <p:spPr>
          <a:xfrm flipH="1">
            <a:off x="5918624" y="2225209"/>
            <a:ext cx="4012352" cy="2221124"/>
          </a:xfrm>
          <a:prstGeom prst="rect">
            <a:avLst/>
          </a:prstGeom>
          <a:ln w="12700">
            <a:miter lim="400000"/>
          </a:ln>
        </p:spPr>
      </p:pic>
      <p:sp>
        <p:nvSpPr>
          <p:cNvPr id="458" name="Examples of general waste (i.e., non-hazardous) include:"/>
          <p:cNvSpPr txBox="1"/>
          <p:nvPr/>
        </p:nvSpPr>
        <p:spPr>
          <a:xfrm>
            <a:off x="287988" y="885295"/>
            <a:ext cx="8549774"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Examples of general waste (i.e., non-hazardous) include:</a:t>
            </a:r>
          </a:p>
        </p:txBody>
      </p:sp>
      <p:sp>
        <p:nvSpPr>
          <p:cNvPr id="2" name="Title 1">
            <a:extLst>
              <a:ext uri="{FF2B5EF4-FFF2-40B4-BE49-F238E27FC236}">
                <a16:creationId xmlns:a16="http://schemas.microsoft.com/office/drawing/2014/main" id="{93CD2FD7-D38A-18BF-C29E-C42A706EE29F}"/>
              </a:ext>
            </a:extLst>
          </p:cNvPr>
          <p:cNvSpPr txBox="1">
            <a:spLocks/>
          </p:cNvSpPr>
          <p:nvPr/>
        </p:nvSpPr>
        <p:spPr>
          <a:xfrm>
            <a:off x="129978" y="0"/>
            <a:ext cx="8940881" cy="85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Examples of general waste</a:t>
            </a:r>
            <a:br>
              <a:rPr lang="en-US" b="1" dirty="0"/>
            </a:br>
            <a:r>
              <a:rPr lang="en-US" b="1" dirty="0"/>
              <a:t>(i.e. non-hazardous)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 name="image2.jpeg" descr="image2.jpeg"/>
          <p:cNvPicPr>
            <a:picLocks noChangeAspect="1"/>
          </p:cNvPicPr>
          <p:nvPr/>
        </p:nvPicPr>
        <p:blipFill>
          <a:blip r:embed="rId2"/>
          <a:stretch>
            <a:fillRect/>
          </a:stretch>
        </p:blipFill>
        <p:spPr>
          <a:xfrm>
            <a:off x="7283640" y="2176697"/>
            <a:ext cx="2633871" cy="2069264"/>
          </a:xfrm>
          <a:prstGeom prst="rect">
            <a:avLst/>
          </a:prstGeom>
          <a:ln w="28575">
            <a:solidFill>
              <a:srgbClr val="FFFFFF"/>
            </a:solidFill>
          </a:ln>
        </p:spPr>
      </p:pic>
      <p:sp>
        <p:nvSpPr>
          <p:cNvPr id="461" name="Shape 362"/>
          <p:cNvSpPr txBox="1"/>
          <p:nvPr/>
        </p:nvSpPr>
        <p:spPr>
          <a:xfrm>
            <a:off x="6237517" y="4373525"/>
            <a:ext cx="4406522"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gn="r">
              <a:defRPr sz="1100">
                <a:solidFill>
                  <a:srgbClr val="002060"/>
                </a:solidFill>
                <a:latin typeface="+mn-lt"/>
                <a:ea typeface="+mn-ea"/>
                <a:cs typeface="+mn-cs"/>
                <a:sym typeface="Source Sans Pro Regular"/>
              </a:defRPr>
            </a:pPr>
            <a:r>
              <a:rPr sz="1000" dirty="0"/>
              <a:t>WHO. Safe management of wastes from health care activities. 2014</a:t>
            </a:r>
            <a:r>
              <a:rPr sz="1000" dirty="0">
                <a:solidFill>
                  <a:srgbClr val="FFFFFF"/>
                </a:solidFill>
              </a:rPr>
              <a:t>. </a:t>
            </a:r>
            <a:r>
              <a:rPr sz="1000" u="sng" dirty="0">
                <a:solidFill>
                  <a:srgbClr val="0563C1"/>
                </a:solidFill>
                <a:uFill>
                  <a:solidFill>
                    <a:srgbClr val="0563C1"/>
                  </a:solidFill>
                </a:uFill>
                <a:hlinkClick r:id="rId3"/>
              </a:rPr>
              <a:t>http://www.who.int/water_sanitation_health/medicalwaste/wastemanag/en/</a:t>
            </a:r>
            <a:r>
              <a:rPr sz="1000" dirty="0">
                <a:solidFill>
                  <a:srgbClr val="FFFFFF"/>
                </a:solidFill>
              </a:rPr>
              <a:t>. </a:t>
            </a:r>
          </a:p>
        </p:txBody>
      </p:sp>
      <p:sp>
        <p:nvSpPr>
          <p:cNvPr id="462" name="Shape 355"/>
          <p:cNvSpPr txBox="1">
            <a:spLocks noGrp="1"/>
          </p:cNvSpPr>
          <p:nvPr>
            <p:ph type="body" sz="half" idx="1"/>
          </p:nvPr>
        </p:nvSpPr>
        <p:spPr>
          <a:xfrm>
            <a:off x="1028475" y="2176697"/>
            <a:ext cx="6125279" cy="2504605"/>
          </a:xfrm>
          <a:prstGeom prst="rect">
            <a:avLst/>
          </a:prstGeom>
        </p:spPr>
        <p:txBody>
          <a:bodyPr/>
          <a:lstStyle/>
          <a:p>
            <a:pPr marL="457195" indent="-457195">
              <a:buClr>
                <a:srgbClr val="C00000"/>
              </a:buClr>
              <a:buSzPct val="100000"/>
              <a:buFont typeface="Arial"/>
              <a:buChar char="•"/>
            </a:pPr>
            <a:r>
              <a:rPr dirty="0"/>
              <a:t>Items soiled with blood</a:t>
            </a:r>
          </a:p>
          <a:p>
            <a:pPr marL="457195" indent="-457195">
              <a:buClr>
                <a:srgbClr val="C00000"/>
              </a:buClr>
              <a:buSzPct val="100000"/>
              <a:buFont typeface="Arial"/>
              <a:buChar char="•"/>
            </a:pPr>
            <a:r>
              <a:rPr dirty="0"/>
              <a:t>Human tissue/organs</a:t>
            </a:r>
          </a:p>
          <a:p>
            <a:pPr marL="457195" indent="-457195">
              <a:buClr>
                <a:srgbClr val="C00000"/>
              </a:buClr>
              <a:buSzPct val="100000"/>
              <a:buFont typeface="Arial"/>
              <a:buChar char="•"/>
            </a:pPr>
            <a:r>
              <a:rPr dirty="0"/>
              <a:t>Used alcohol swabs/bandages </a:t>
            </a:r>
          </a:p>
          <a:p>
            <a:pPr marL="457195" indent="-457195">
              <a:buClr>
                <a:srgbClr val="C00000"/>
              </a:buClr>
              <a:buSzPct val="100000"/>
              <a:buFont typeface="Arial"/>
              <a:buChar char="•"/>
            </a:pPr>
            <a:r>
              <a:rPr dirty="0"/>
              <a:t>Waste from isolation ward</a:t>
            </a:r>
          </a:p>
          <a:p>
            <a:pPr marL="457195" indent="-457195">
              <a:buClr>
                <a:srgbClr val="C00000"/>
              </a:buClr>
              <a:buSzPct val="100000"/>
              <a:buFont typeface="Arial"/>
              <a:buChar char="•"/>
            </a:pPr>
            <a:r>
              <a:rPr dirty="0"/>
              <a:t>Contaminated disposable PPE items</a:t>
            </a:r>
          </a:p>
          <a:p>
            <a:pPr marL="457195" indent="-457195">
              <a:buClr>
                <a:srgbClr val="C00000"/>
              </a:buClr>
              <a:buSzPct val="100000"/>
              <a:buFont typeface="Arial"/>
              <a:buChar char="•"/>
            </a:pPr>
            <a:r>
              <a:rPr dirty="0"/>
              <a:t>Excreta (can be placed directly in latrine).</a:t>
            </a:r>
          </a:p>
        </p:txBody>
      </p:sp>
      <p:sp>
        <p:nvSpPr>
          <p:cNvPr id="464" name="Examples of infectious waste include:"/>
          <p:cNvSpPr txBox="1"/>
          <p:nvPr/>
        </p:nvSpPr>
        <p:spPr>
          <a:xfrm>
            <a:off x="210804" y="683522"/>
            <a:ext cx="5715665"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Examples of infectious waste include:</a:t>
            </a:r>
          </a:p>
        </p:txBody>
      </p:sp>
      <p:sp>
        <p:nvSpPr>
          <p:cNvPr id="2" name="Title 1">
            <a:extLst>
              <a:ext uri="{FF2B5EF4-FFF2-40B4-BE49-F238E27FC236}">
                <a16:creationId xmlns:a16="http://schemas.microsoft.com/office/drawing/2014/main" id="{5D90A17F-29FC-F1F6-2DD6-4B9EB5FB069E}"/>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Examples of infectious waste</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365"/>
          <p:cNvSpPr txBox="1">
            <a:spLocks noGrp="1"/>
          </p:cNvSpPr>
          <p:nvPr>
            <p:ph type="body" idx="1"/>
          </p:nvPr>
        </p:nvSpPr>
        <p:spPr>
          <a:xfrm>
            <a:off x="1896640" y="2068705"/>
            <a:ext cx="4464902" cy="2720590"/>
          </a:xfrm>
          <a:prstGeom prst="rect">
            <a:avLst/>
          </a:prstGeom>
        </p:spPr>
        <p:txBody>
          <a:bodyPr/>
          <a:lstStyle/>
          <a:p>
            <a:pPr marL="457195" indent="-457195">
              <a:buClr>
                <a:srgbClr val="C00000"/>
              </a:buClr>
              <a:buSzPct val="100000"/>
              <a:buFont typeface="Arial"/>
              <a:buChar char="•"/>
            </a:pPr>
            <a:r>
              <a:rPr dirty="0"/>
              <a:t>Vomit</a:t>
            </a:r>
          </a:p>
          <a:p>
            <a:pPr marL="457195" indent="-457195">
              <a:buClr>
                <a:srgbClr val="C00000"/>
              </a:buClr>
              <a:buSzPct val="100000"/>
              <a:buFont typeface="Arial"/>
              <a:buChar char="•"/>
            </a:pPr>
            <a:r>
              <a:rPr dirty="0"/>
              <a:t>Feces </a:t>
            </a:r>
          </a:p>
          <a:p>
            <a:pPr marL="457195" indent="-457195">
              <a:buClr>
                <a:srgbClr val="C00000"/>
              </a:buClr>
              <a:buSzPct val="100000"/>
              <a:buFont typeface="Arial"/>
              <a:buChar char="•"/>
            </a:pPr>
            <a:r>
              <a:rPr dirty="0"/>
              <a:t>Blood</a:t>
            </a:r>
          </a:p>
          <a:p>
            <a:pPr marL="457195" indent="-457195">
              <a:buClr>
                <a:srgbClr val="C00000"/>
              </a:buClr>
              <a:buSzPct val="100000"/>
              <a:buFont typeface="Arial"/>
              <a:buChar char="•"/>
            </a:pPr>
            <a:r>
              <a:rPr dirty="0"/>
              <a:t>Sputum</a:t>
            </a:r>
          </a:p>
          <a:p>
            <a:pPr marL="457195" indent="-457195">
              <a:buClr>
                <a:srgbClr val="C00000"/>
              </a:buClr>
              <a:buSzPct val="100000"/>
              <a:buFont typeface="Arial"/>
              <a:buChar char="•"/>
            </a:pPr>
            <a:r>
              <a:rPr dirty="0"/>
              <a:t>Saliva </a:t>
            </a:r>
          </a:p>
          <a:p>
            <a:pPr marL="457195" indent="-457195">
              <a:buClr>
                <a:srgbClr val="C00000"/>
              </a:buClr>
              <a:buSzPct val="100000"/>
              <a:buFont typeface="Arial"/>
              <a:buChar char="•"/>
            </a:pPr>
            <a:r>
              <a:rPr dirty="0"/>
              <a:t>Pus </a:t>
            </a:r>
          </a:p>
          <a:p>
            <a:pPr marL="457195" indent="-457195">
              <a:buClr>
                <a:srgbClr val="C00000"/>
              </a:buClr>
              <a:buSzPct val="100000"/>
              <a:buFont typeface="Arial"/>
              <a:buChar char="•"/>
            </a:pPr>
            <a:r>
              <a:rPr dirty="0"/>
              <a:t>Contaminated wash-water.</a:t>
            </a:r>
          </a:p>
        </p:txBody>
      </p:sp>
      <p:pic>
        <p:nvPicPr>
          <p:cNvPr id="468" name="image3.jpeg" descr="image3.jpeg"/>
          <p:cNvPicPr>
            <a:picLocks noChangeAspect="1"/>
          </p:cNvPicPr>
          <p:nvPr/>
        </p:nvPicPr>
        <p:blipFill>
          <a:blip r:embed="rId2"/>
          <a:stretch>
            <a:fillRect/>
          </a:stretch>
        </p:blipFill>
        <p:spPr>
          <a:xfrm>
            <a:off x="6501241" y="2172015"/>
            <a:ext cx="2719921" cy="2617280"/>
          </a:xfrm>
          <a:prstGeom prst="rect">
            <a:avLst/>
          </a:prstGeom>
          <a:ln w="28575">
            <a:solidFill>
              <a:srgbClr val="FFFFFF"/>
            </a:solidFill>
          </a:ln>
        </p:spPr>
      </p:pic>
      <p:sp>
        <p:nvSpPr>
          <p:cNvPr id="469" name="Examples of liquid infectious waste include:"/>
          <p:cNvSpPr txBox="1"/>
          <p:nvPr/>
        </p:nvSpPr>
        <p:spPr>
          <a:xfrm>
            <a:off x="184723" y="651619"/>
            <a:ext cx="6648613"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Examples of liquid infectious waste include:</a:t>
            </a:r>
          </a:p>
        </p:txBody>
      </p:sp>
      <p:sp>
        <p:nvSpPr>
          <p:cNvPr id="2" name="Title 1">
            <a:extLst>
              <a:ext uri="{FF2B5EF4-FFF2-40B4-BE49-F238E27FC236}">
                <a16:creationId xmlns:a16="http://schemas.microsoft.com/office/drawing/2014/main" id="{EDE15B9C-5901-B454-3A16-9C4BE113C55D}"/>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Examples of liquid infectious waste</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Google Shape;308;p8"/>
          <p:cNvSpPr txBox="1">
            <a:spLocks noGrp="1"/>
          </p:cNvSpPr>
          <p:nvPr>
            <p:ph type="body" idx="1"/>
          </p:nvPr>
        </p:nvSpPr>
        <p:spPr>
          <a:xfrm>
            <a:off x="4273553" y="1467035"/>
            <a:ext cx="7367065" cy="3923930"/>
          </a:xfrm>
          <a:prstGeom prst="rect">
            <a:avLst/>
          </a:prstGeom>
        </p:spPr>
        <p:txBody>
          <a:bodyPr lIns="0" tIns="0" rIns="0" bIns="0" anchor="t"/>
          <a:lstStyle/>
          <a:p>
            <a:pPr algn="just">
              <a:defRPr>
                <a:solidFill>
                  <a:srgbClr val="FF0000"/>
                </a:solidFill>
              </a:defRPr>
            </a:pPr>
            <a:endParaRPr dirty="0"/>
          </a:p>
          <a:p>
            <a:pPr algn="just">
              <a:defRPr>
                <a:solidFill>
                  <a:srgbClr val="FF0000"/>
                </a:solidFill>
              </a:defRPr>
            </a:pPr>
            <a:r>
              <a:rPr dirty="0"/>
              <a:t>Make sure you review the content of the presentation and decide whether you need to use the entire content of this presentation or not, based on your context, your target learning needs in this specific content area, and the time available for this presentation. </a:t>
            </a:r>
          </a:p>
          <a:p>
            <a:pPr algn="just">
              <a:defRPr>
                <a:solidFill>
                  <a:srgbClr val="FF0000"/>
                </a:solidFill>
              </a:defRPr>
            </a:pPr>
            <a:endParaRPr dirty="0"/>
          </a:p>
          <a:p>
            <a:pPr algn="just">
              <a:defRPr>
                <a:solidFill>
                  <a:srgbClr val="FF0000"/>
                </a:solidFill>
              </a:defRPr>
            </a:pPr>
            <a:r>
              <a:rPr dirty="0"/>
              <a:t>Within this presentation you may find additional slides with “Notes to facilitators”: these will prompt you to complete and/or customize the content using your country-tailored information.</a:t>
            </a:r>
          </a:p>
        </p:txBody>
      </p:sp>
      <p:sp>
        <p:nvSpPr>
          <p:cNvPr id="4" name="Title 1">
            <a:extLst>
              <a:ext uri="{FF2B5EF4-FFF2-40B4-BE49-F238E27FC236}">
                <a16:creationId xmlns:a16="http://schemas.microsoft.com/office/drawing/2014/main" id="{FFF8E7CC-B1C6-615F-4267-ECF117B433F5}"/>
              </a:ext>
            </a:extLst>
          </p:cNvPr>
          <p:cNvSpPr txBox="1">
            <a:spLocks noGrp="1"/>
          </p:cNvSpPr>
          <p:nvPr>
            <p:ph type="title"/>
          </p:nvPr>
        </p:nvSpPr>
        <p:spPr>
          <a:xfrm>
            <a:off x="393714" y="452180"/>
            <a:ext cx="3264195" cy="1183995"/>
          </a:xfrm>
          <a:prstGeom prst="rect">
            <a:avLst/>
          </a:prstGeom>
        </p:spPr>
        <p:txBody>
          <a:bodyPr/>
          <a:lstStyle/>
          <a:p>
            <a:r>
              <a:rPr b="1" dirty="0"/>
              <a:t>Notes to facilitators:</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397"/>
          <p:cNvSpPr txBox="1">
            <a:spLocks noGrp="1"/>
          </p:cNvSpPr>
          <p:nvPr>
            <p:ph type="body" idx="1"/>
          </p:nvPr>
        </p:nvSpPr>
        <p:spPr>
          <a:xfrm>
            <a:off x="1969989" y="1430339"/>
            <a:ext cx="8802036" cy="4553211"/>
          </a:xfrm>
          <a:prstGeom prst="rect">
            <a:avLst/>
          </a:prstGeom>
        </p:spPr>
        <p:txBody>
          <a:bodyPr lIns="0" tIns="0" rIns="0" bIns="0"/>
          <a:lstStyle/>
          <a:p>
            <a:pPr marL="900845" lvl="1" indent="-457195">
              <a:spcBef>
                <a:spcPts val="100"/>
              </a:spcBef>
              <a:buClr>
                <a:srgbClr val="C00000"/>
              </a:buClr>
              <a:buFont typeface="Arial"/>
            </a:pPr>
            <a:r>
              <a:rPr dirty="0"/>
              <a:t>Boots</a:t>
            </a:r>
          </a:p>
          <a:p>
            <a:pPr marL="900845" lvl="1" indent="-457195">
              <a:spcBef>
                <a:spcPts val="100"/>
              </a:spcBef>
              <a:buClr>
                <a:srgbClr val="C00000"/>
              </a:buClr>
              <a:buFont typeface="Arial"/>
            </a:pPr>
            <a:r>
              <a:rPr dirty="0"/>
              <a:t>Apron</a:t>
            </a:r>
          </a:p>
          <a:p>
            <a:pPr marL="900845" lvl="1" indent="-457195">
              <a:spcBef>
                <a:spcPts val="100"/>
              </a:spcBef>
              <a:buClr>
                <a:srgbClr val="C00000"/>
              </a:buClr>
              <a:buFont typeface="Arial"/>
            </a:pPr>
            <a:r>
              <a:rPr dirty="0"/>
              <a:t>Long-sleeved gown</a:t>
            </a:r>
          </a:p>
          <a:p>
            <a:pPr marL="900845" lvl="1" indent="-457195">
              <a:spcBef>
                <a:spcPts val="100"/>
              </a:spcBef>
              <a:buClr>
                <a:srgbClr val="C00000"/>
              </a:buClr>
              <a:buFont typeface="Arial"/>
            </a:pPr>
            <a:r>
              <a:rPr dirty="0"/>
              <a:t>Thick gloves</a:t>
            </a:r>
          </a:p>
          <a:p>
            <a:pPr marL="900845" lvl="1" indent="-457195">
              <a:spcBef>
                <a:spcPts val="100"/>
              </a:spcBef>
              <a:buClr>
                <a:srgbClr val="C00000"/>
              </a:buClr>
              <a:buFont typeface="Arial"/>
            </a:pPr>
            <a:r>
              <a:rPr dirty="0"/>
              <a:t>Mask</a:t>
            </a:r>
          </a:p>
          <a:p>
            <a:pPr marL="900845" lvl="1" indent="-457195">
              <a:spcBef>
                <a:spcPts val="100"/>
              </a:spcBef>
              <a:buClr>
                <a:srgbClr val="C00000"/>
              </a:buClr>
              <a:buFont typeface="Arial"/>
            </a:pPr>
            <a:r>
              <a:rPr dirty="0"/>
              <a:t>Googles or face shield (goggles provide greater protection than visors from splashes that may come from below when pouring liquid waste from a bucket).</a:t>
            </a:r>
          </a:p>
          <a:p>
            <a:pPr marL="900845" lvl="1" indent="-457195">
              <a:spcBef>
                <a:spcPts val="100"/>
              </a:spcBef>
              <a:buClr>
                <a:srgbClr val="C00000"/>
              </a:buClr>
              <a:buFont typeface="Arial"/>
            </a:pPr>
            <a:r>
              <a:rPr dirty="0"/>
              <a:t>And perform hand hygiene before donning PPE and after proper removal of PPE.</a:t>
            </a:r>
          </a:p>
          <a:p>
            <a:pPr marL="0" lvl="1" indent="443650">
              <a:spcBef>
                <a:spcPts val="100"/>
              </a:spcBef>
              <a:buClr>
                <a:schemeClr val="accent3"/>
              </a:buClr>
              <a:buSzTx/>
              <a:buFont typeface="Arial"/>
              <a:buNone/>
            </a:pPr>
            <a:endParaRPr dirty="0"/>
          </a:p>
          <a:p>
            <a:pPr>
              <a:defRPr>
                <a:solidFill>
                  <a:srgbClr val="FF0000"/>
                </a:solidFill>
              </a:defRPr>
            </a:pPr>
            <a:r>
              <a:rPr dirty="0"/>
              <a:t>Important: avoid splashing when disposing of liquid infectious waste.</a:t>
            </a:r>
          </a:p>
        </p:txBody>
      </p:sp>
      <p:sp>
        <p:nvSpPr>
          <p:cNvPr id="473" name="When handling infectious waste wear a full set of PPE including:"/>
          <p:cNvSpPr txBox="1"/>
          <p:nvPr/>
        </p:nvSpPr>
        <p:spPr>
          <a:xfrm>
            <a:off x="182906" y="659554"/>
            <a:ext cx="963981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When handling infectious waste wear a full set of PPE including:</a:t>
            </a:r>
          </a:p>
        </p:txBody>
      </p:sp>
      <p:sp>
        <p:nvSpPr>
          <p:cNvPr id="2" name="Title 1">
            <a:extLst>
              <a:ext uri="{FF2B5EF4-FFF2-40B4-BE49-F238E27FC236}">
                <a16:creationId xmlns:a16="http://schemas.microsoft.com/office/drawing/2014/main" id="{DCC4E78B-4FA2-286E-8BF9-F721027152A7}"/>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PPE for waste management</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Rectangle 1"/>
          <p:cNvSpPr/>
          <p:nvPr/>
        </p:nvSpPr>
        <p:spPr>
          <a:xfrm>
            <a:off x="2813160" y="5925226"/>
            <a:ext cx="6854176" cy="515621"/>
          </a:xfrm>
          <a:prstGeom prst="rect">
            <a:avLst/>
          </a:prstGeom>
          <a:solidFill>
            <a:srgbClr val="C00000"/>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60" tIns="60960" rIns="60960" bIns="60960">
            <a:spAutoFit/>
          </a:bodyPr>
          <a:lstStyle>
            <a:lvl1pPr algn="ctr">
              <a:defRPr sz="2400">
                <a:solidFill>
                  <a:srgbClr val="FFFFFF"/>
                </a:solidFill>
                <a:latin typeface="+mn-lt"/>
                <a:ea typeface="+mn-ea"/>
                <a:cs typeface="+mn-cs"/>
                <a:sym typeface="Source Sans Pro Regular"/>
              </a:defRPr>
            </a:lvl1pPr>
          </a:lstStyle>
          <a:p>
            <a:r>
              <a:t>Perform hand hygiene after proper removal of PPE.</a:t>
            </a:r>
          </a:p>
        </p:txBody>
      </p:sp>
      <p:pic>
        <p:nvPicPr>
          <p:cNvPr id="477" name="Image" descr="Image"/>
          <p:cNvPicPr>
            <a:picLocks noChangeAspect="1"/>
          </p:cNvPicPr>
          <p:nvPr/>
        </p:nvPicPr>
        <p:blipFill>
          <a:blip r:embed="rId2"/>
          <a:srcRect l="75192"/>
          <a:stretch>
            <a:fillRect/>
          </a:stretch>
        </p:blipFill>
        <p:spPr>
          <a:xfrm>
            <a:off x="7462077" y="1130109"/>
            <a:ext cx="2274499" cy="2293681"/>
          </a:xfrm>
          <a:prstGeom prst="rect">
            <a:avLst/>
          </a:prstGeom>
          <a:ln w="12700">
            <a:miter lim="400000"/>
          </a:ln>
        </p:spPr>
      </p:pic>
      <p:sp>
        <p:nvSpPr>
          <p:cNvPr id="478" name="Rounded Rectangle"/>
          <p:cNvSpPr/>
          <p:nvPr/>
        </p:nvSpPr>
        <p:spPr>
          <a:xfrm>
            <a:off x="7964322" y="1693075"/>
            <a:ext cx="1270001" cy="1270001"/>
          </a:xfrm>
          <a:prstGeom prst="roundRect">
            <a:avLst>
              <a:gd name="adj" fmla="val 15000"/>
            </a:avLst>
          </a:prstGeom>
          <a:solidFill>
            <a:srgbClr val="FFFFFF"/>
          </a:solidFill>
          <a:ln w="12700">
            <a:miter lim="400000"/>
          </a:ln>
        </p:spPr>
        <p:txBody>
          <a:bodyPr lIns="45719" rIns="45719" anchor="ctr"/>
          <a:lstStyle/>
          <a:p>
            <a:pPr>
              <a:defRPr sz="1800"/>
            </a:pPr>
            <a:endParaRPr/>
          </a:p>
        </p:txBody>
      </p:sp>
      <p:sp>
        <p:nvSpPr>
          <p:cNvPr id="479" name="Shape 402"/>
          <p:cNvSpPr txBox="1"/>
          <p:nvPr/>
        </p:nvSpPr>
        <p:spPr>
          <a:xfrm>
            <a:off x="5347982" y="949934"/>
            <a:ext cx="1784532" cy="292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rPr dirty="0"/>
              <a:t>Face shields</a:t>
            </a:r>
          </a:p>
        </p:txBody>
      </p:sp>
      <p:sp>
        <p:nvSpPr>
          <p:cNvPr id="480" name="Shape 403"/>
          <p:cNvSpPr txBox="1"/>
          <p:nvPr/>
        </p:nvSpPr>
        <p:spPr>
          <a:xfrm>
            <a:off x="3056467" y="949934"/>
            <a:ext cx="1784533" cy="292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rPr dirty="0"/>
              <a:t>Masks</a:t>
            </a:r>
          </a:p>
        </p:txBody>
      </p:sp>
      <p:pic>
        <p:nvPicPr>
          <p:cNvPr id="481" name="Image" descr="Image"/>
          <p:cNvPicPr>
            <a:picLocks noChangeAspect="1"/>
          </p:cNvPicPr>
          <p:nvPr/>
        </p:nvPicPr>
        <p:blipFill>
          <a:blip r:embed="rId2"/>
          <a:srcRect l="23725" r="23725"/>
          <a:stretch>
            <a:fillRect/>
          </a:stretch>
        </p:blipFill>
        <p:spPr>
          <a:xfrm>
            <a:off x="2679361" y="1130040"/>
            <a:ext cx="4818042" cy="2293680"/>
          </a:xfrm>
          <a:prstGeom prst="rect">
            <a:avLst/>
          </a:prstGeom>
          <a:ln w="12700">
            <a:miter lim="400000"/>
          </a:ln>
        </p:spPr>
      </p:pic>
      <p:sp>
        <p:nvSpPr>
          <p:cNvPr id="482" name="Group 407"/>
          <p:cNvSpPr/>
          <p:nvPr/>
        </p:nvSpPr>
        <p:spPr>
          <a:xfrm>
            <a:off x="7858215" y="949934"/>
            <a:ext cx="1482215"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t>Goggles</a:t>
            </a:r>
          </a:p>
        </p:txBody>
      </p:sp>
      <p:pic>
        <p:nvPicPr>
          <p:cNvPr id="483" name="image13.png" descr="image13.png"/>
          <p:cNvPicPr>
            <a:picLocks noChangeAspect="1"/>
          </p:cNvPicPr>
          <p:nvPr/>
        </p:nvPicPr>
        <p:blipFill>
          <a:blip r:embed="rId3"/>
          <a:stretch>
            <a:fillRect/>
          </a:stretch>
        </p:blipFill>
        <p:spPr>
          <a:xfrm>
            <a:off x="7921105" y="1779914"/>
            <a:ext cx="1356436" cy="1032514"/>
          </a:xfrm>
          <a:prstGeom prst="rect">
            <a:avLst/>
          </a:prstGeom>
          <a:ln w="25400">
            <a:solidFill>
              <a:srgbClr val="FFFFFF"/>
            </a:solidFill>
            <a:bevel/>
          </a:ln>
        </p:spPr>
      </p:pic>
      <p:sp>
        <p:nvSpPr>
          <p:cNvPr id="484" name="Group 393"/>
          <p:cNvSpPr/>
          <p:nvPr/>
        </p:nvSpPr>
        <p:spPr>
          <a:xfrm>
            <a:off x="8828677" y="3362008"/>
            <a:ext cx="1947625"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t>Apron</a:t>
            </a:r>
          </a:p>
        </p:txBody>
      </p:sp>
      <p:sp>
        <p:nvSpPr>
          <p:cNvPr id="485" name="Shape 395"/>
          <p:cNvSpPr txBox="1"/>
          <p:nvPr/>
        </p:nvSpPr>
        <p:spPr>
          <a:xfrm>
            <a:off x="3781366" y="3395117"/>
            <a:ext cx="2291780" cy="292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t>Long-sleeved gown</a:t>
            </a:r>
          </a:p>
        </p:txBody>
      </p:sp>
      <p:sp>
        <p:nvSpPr>
          <p:cNvPr id="486" name="Group 399"/>
          <p:cNvSpPr/>
          <p:nvPr/>
        </p:nvSpPr>
        <p:spPr>
          <a:xfrm>
            <a:off x="6749128" y="3391182"/>
            <a:ext cx="132994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t>Boots</a:t>
            </a:r>
          </a:p>
        </p:txBody>
      </p:sp>
      <p:sp>
        <p:nvSpPr>
          <p:cNvPr id="487" name="Shape 403"/>
          <p:cNvSpPr txBox="1"/>
          <p:nvPr/>
        </p:nvSpPr>
        <p:spPr>
          <a:xfrm>
            <a:off x="1610856" y="3395117"/>
            <a:ext cx="1784533" cy="292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defRPr sz="1800">
                <a:latin typeface="+mn-lt"/>
                <a:ea typeface="+mn-ea"/>
                <a:cs typeface="+mn-cs"/>
                <a:sym typeface="Source Sans Pro Regular"/>
              </a:defRPr>
            </a:lvl1pPr>
          </a:lstStyle>
          <a:p>
            <a:r>
              <a:t>Gloves</a:t>
            </a:r>
          </a:p>
        </p:txBody>
      </p:sp>
      <p:pic>
        <p:nvPicPr>
          <p:cNvPr id="488" name="Image" descr="Image"/>
          <p:cNvPicPr>
            <a:picLocks noChangeAspect="1"/>
          </p:cNvPicPr>
          <p:nvPr/>
        </p:nvPicPr>
        <p:blipFill>
          <a:blip r:embed="rId2"/>
          <a:srcRect t="4795" r="76562"/>
          <a:stretch>
            <a:fillRect/>
          </a:stretch>
        </p:blipFill>
        <p:spPr>
          <a:xfrm>
            <a:off x="1428670" y="3732848"/>
            <a:ext cx="2148890" cy="2183678"/>
          </a:xfrm>
          <a:prstGeom prst="rect">
            <a:avLst/>
          </a:prstGeom>
          <a:ln w="12700">
            <a:miter lim="400000"/>
          </a:ln>
        </p:spPr>
      </p:pic>
      <p:pic>
        <p:nvPicPr>
          <p:cNvPr id="489" name="Image" descr="Image"/>
          <p:cNvPicPr>
            <a:picLocks noChangeAspect="1"/>
          </p:cNvPicPr>
          <p:nvPr/>
        </p:nvPicPr>
        <p:blipFill>
          <a:blip r:embed="rId2"/>
          <a:srcRect l="75233" t="3996" r="177"/>
          <a:stretch>
            <a:fillRect/>
          </a:stretch>
        </p:blipFill>
        <p:spPr>
          <a:xfrm>
            <a:off x="3799932" y="3664895"/>
            <a:ext cx="2254546" cy="2202012"/>
          </a:xfrm>
          <a:prstGeom prst="rect">
            <a:avLst/>
          </a:prstGeom>
          <a:ln w="12700">
            <a:miter lim="400000"/>
          </a:ln>
        </p:spPr>
      </p:pic>
      <p:grpSp>
        <p:nvGrpSpPr>
          <p:cNvPr id="492" name="Group"/>
          <p:cNvGrpSpPr/>
          <p:nvPr/>
        </p:nvGrpSpPr>
        <p:grpSpPr>
          <a:xfrm>
            <a:off x="6276851" y="3619056"/>
            <a:ext cx="2274498" cy="2293681"/>
            <a:chOff x="0" y="0"/>
            <a:chExt cx="2274497" cy="2293679"/>
          </a:xfrm>
        </p:grpSpPr>
        <p:pic>
          <p:nvPicPr>
            <p:cNvPr id="490" name="Image" descr="Image"/>
            <p:cNvPicPr>
              <a:picLocks noChangeAspect="1"/>
            </p:cNvPicPr>
            <p:nvPr/>
          </p:nvPicPr>
          <p:blipFill>
            <a:blip r:embed="rId2"/>
            <a:srcRect l="75192"/>
            <a:stretch>
              <a:fillRect/>
            </a:stretch>
          </p:blipFill>
          <p:spPr>
            <a:xfrm>
              <a:off x="0" y="0"/>
              <a:ext cx="2274498" cy="2293680"/>
            </a:xfrm>
            <a:prstGeom prst="rect">
              <a:avLst/>
            </a:prstGeom>
            <a:ln w="12700" cap="flat">
              <a:noFill/>
              <a:miter lim="400000"/>
            </a:ln>
            <a:effectLst/>
          </p:spPr>
        </p:pic>
        <p:sp>
          <p:nvSpPr>
            <p:cNvPr id="491" name="Rounded Rectangle"/>
            <p:cNvSpPr/>
            <p:nvPr/>
          </p:nvSpPr>
          <p:spPr>
            <a:xfrm>
              <a:off x="502245" y="562966"/>
              <a:ext cx="1270001" cy="1270001"/>
            </a:xfrm>
            <a:prstGeom prst="roundRect">
              <a:avLst>
                <a:gd name="adj" fmla="val 15000"/>
              </a:avLst>
            </a:prstGeom>
            <a:solidFill>
              <a:srgbClr val="FFFFFF"/>
            </a:solidFill>
            <a:ln w="12700" cap="flat">
              <a:noFill/>
              <a:miter lim="400000"/>
            </a:ln>
            <a:effectLst/>
          </p:spPr>
          <p:txBody>
            <a:bodyPr wrap="square" lIns="45719" tIns="45719" rIns="45719" bIns="45719" numCol="1" anchor="ctr">
              <a:noAutofit/>
            </a:bodyPr>
            <a:lstStyle/>
            <a:p>
              <a:pPr>
                <a:defRPr sz="1800"/>
              </a:pPr>
              <a:endParaRPr/>
            </a:p>
          </p:txBody>
        </p:sp>
      </p:grpSp>
      <p:grpSp>
        <p:nvGrpSpPr>
          <p:cNvPr id="495" name="Group"/>
          <p:cNvGrpSpPr/>
          <p:nvPr/>
        </p:nvGrpSpPr>
        <p:grpSpPr>
          <a:xfrm>
            <a:off x="8669416" y="3619056"/>
            <a:ext cx="2274499" cy="2293681"/>
            <a:chOff x="0" y="0"/>
            <a:chExt cx="2274497" cy="2293679"/>
          </a:xfrm>
        </p:grpSpPr>
        <p:pic>
          <p:nvPicPr>
            <p:cNvPr id="493" name="Image" descr="Image"/>
            <p:cNvPicPr>
              <a:picLocks noChangeAspect="1"/>
            </p:cNvPicPr>
            <p:nvPr/>
          </p:nvPicPr>
          <p:blipFill>
            <a:blip r:embed="rId2"/>
            <a:srcRect l="75192"/>
            <a:stretch>
              <a:fillRect/>
            </a:stretch>
          </p:blipFill>
          <p:spPr>
            <a:xfrm>
              <a:off x="0" y="0"/>
              <a:ext cx="2274498" cy="2293680"/>
            </a:xfrm>
            <a:prstGeom prst="rect">
              <a:avLst/>
            </a:prstGeom>
            <a:ln w="12700" cap="flat">
              <a:noFill/>
              <a:miter lim="400000"/>
            </a:ln>
            <a:effectLst/>
          </p:spPr>
        </p:pic>
        <p:sp>
          <p:nvSpPr>
            <p:cNvPr id="494" name="Rounded Rectangle"/>
            <p:cNvSpPr/>
            <p:nvPr/>
          </p:nvSpPr>
          <p:spPr>
            <a:xfrm>
              <a:off x="502245" y="562966"/>
              <a:ext cx="1270001" cy="1270001"/>
            </a:xfrm>
            <a:prstGeom prst="roundRect">
              <a:avLst>
                <a:gd name="adj" fmla="val 15000"/>
              </a:avLst>
            </a:prstGeom>
            <a:solidFill>
              <a:srgbClr val="FFFFFF"/>
            </a:solidFill>
            <a:ln w="12700" cap="flat">
              <a:noFill/>
              <a:miter lim="400000"/>
            </a:ln>
            <a:effectLst/>
          </p:spPr>
          <p:txBody>
            <a:bodyPr wrap="square" lIns="45719" tIns="45719" rIns="45719" bIns="45719" numCol="1" anchor="ctr">
              <a:noAutofit/>
            </a:bodyPr>
            <a:lstStyle/>
            <a:p>
              <a:pPr>
                <a:defRPr sz="1800"/>
              </a:pPr>
              <a:endParaRPr/>
            </a:p>
          </p:txBody>
        </p:sp>
      </p:grpSp>
      <p:pic>
        <p:nvPicPr>
          <p:cNvPr id="496" name="image11.png" descr="image11.png"/>
          <p:cNvPicPr>
            <a:picLocks noChangeAspect="1"/>
          </p:cNvPicPr>
          <p:nvPr/>
        </p:nvPicPr>
        <p:blipFill>
          <a:blip r:embed="rId4"/>
          <a:stretch>
            <a:fillRect/>
          </a:stretch>
        </p:blipFill>
        <p:spPr>
          <a:xfrm>
            <a:off x="9188432" y="4187441"/>
            <a:ext cx="1240216" cy="1244733"/>
          </a:xfrm>
          <a:prstGeom prst="rect">
            <a:avLst/>
          </a:prstGeom>
          <a:ln w="25400">
            <a:solidFill>
              <a:srgbClr val="FFFFFF"/>
            </a:solidFill>
            <a:bevel/>
          </a:ln>
        </p:spPr>
      </p:pic>
      <p:pic>
        <p:nvPicPr>
          <p:cNvPr id="497" name="image4.jpeg" descr="image4.jpeg"/>
          <p:cNvPicPr>
            <a:picLocks noChangeAspect="1"/>
          </p:cNvPicPr>
          <p:nvPr/>
        </p:nvPicPr>
        <p:blipFill>
          <a:blip r:embed="rId5"/>
          <a:srcRect t="9360" b="10527"/>
          <a:stretch>
            <a:fillRect/>
          </a:stretch>
        </p:blipFill>
        <p:spPr>
          <a:xfrm>
            <a:off x="6814025" y="4187976"/>
            <a:ext cx="1200233" cy="1155693"/>
          </a:xfrm>
          <a:prstGeom prst="rect">
            <a:avLst/>
          </a:prstGeom>
          <a:ln w="25400">
            <a:solidFill>
              <a:srgbClr val="FFFFFF"/>
            </a:solidFill>
            <a:bevel/>
          </a:ln>
        </p:spPr>
      </p:pic>
      <p:sp>
        <p:nvSpPr>
          <p:cNvPr id="2" name="Title 1">
            <a:extLst>
              <a:ext uri="{FF2B5EF4-FFF2-40B4-BE49-F238E27FC236}">
                <a16:creationId xmlns:a16="http://schemas.microsoft.com/office/drawing/2014/main" id="{4CF47EAD-39A4-F30A-4D89-5E62688686D8}"/>
              </a:ext>
            </a:extLst>
          </p:cNvPr>
          <p:cNvSpPr txBox="1">
            <a:spLocks/>
          </p:cNvSpPr>
          <p:nvPr/>
        </p:nvSpPr>
        <p:spPr>
          <a:xfrm>
            <a:off x="138856" y="92028"/>
            <a:ext cx="7629105"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PPE for waste management</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Text Placeholder 2"/>
          <p:cNvSpPr txBox="1">
            <a:spLocks noGrp="1"/>
          </p:cNvSpPr>
          <p:nvPr>
            <p:ph type="body" sz="half" idx="1"/>
          </p:nvPr>
        </p:nvSpPr>
        <p:spPr>
          <a:xfrm>
            <a:off x="422274" y="2157274"/>
            <a:ext cx="11347453" cy="1586428"/>
          </a:xfrm>
          <a:prstGeom prst="rect">
            <a:avLst/>
          </a:prstGeom>
        </p:spPr>
        <p:txBody>
          <a:bodyPr>
            <a:normAutofit/>
          </a:bodyPr>
          <a:lstStyle>
            <a:lvl1pPr>
              <a:defRPr sz="3800"/>
            </a:lvl1pPr>
          </a:lstStyle>
          <a:p>
            <a:r>
              <a:rPr lang="hu-HU" sz="3200" b="1" dirty="0"/>
              <a:t>4</a:t>
            </a:r>
            <a:r>
              <a:rPr sz="3200" b="1" dirty="0"/>
              <a:t>. Waste disposal</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3" name="Picture 4" descr="Picture 4"/>
          <p:cNvPicPr>
            <a:picLocks noChangeAspect="1"/>
          </p:cNvPicPr>
          <p:nvPr/>
        </p:nvPicPr>
        <p:blipFill>
          <a:blip r:embed="rId2"/>
          <a:stretch>
            <a:fillRect/>
          </a:stretch>
        </p:blipFill>
        <p:spPr>
          <a:xfrm>
            <a:off x="2850746" y="2276872"/>
            <a:ext cx="6490510" cy="3840427"/>
          </a:xfrm>
          <a:prstGeom prst="rect">
            <a:avLst/>
          </a:prstGeom>
          <a:ln w="12700">
            <a:miter lim="400000"/>
          </a:ln>
        </p:spPr>
      </p:pic>
      <p:sp>
        <p:nvSpPr>
          <p:cNvPr id="505" name="Shape 420"/>
          <p:cNvSpPr txBox="1">
            <a:spLocks noGrp="1"/>
          </p:cNvSpPr>
          <p:nvPr>
            <p:ph type="body" idx="1"/>
          </p:nvPr>
        </p:nvSpPr>
        <p:spPr>
          <a:xfrm>
            <a:off x="1491418" y="1247001"/>
            <a:ext cx="9209165" cy="837849"/>
          </a:xfrm>
          <a:prstGeom prst="rect">
            <a:avLst/>
          </a:prstGeom>
        </p:spPr>
        <p:txBody>
          <a:bodyPr/>
          <a:lstStyle/>
          <a:p>
            <a:r>
              <a:rPr dirty="0"/>
              <a:t>Waste should be placed in a designated pit of appropriate depth (e.g. 2 meters or ~7 feet) and filled to a depth of 1–1.5 m (or ~3–5 feet). </a:t>
            </a:r>
          </a:p>
        </p:txBody>
      </p:sp>
      <p:sp>
        <p:nvSpPr>
          <p:cNvPr id="506" name="TextBox 9"/>
          <p:cNvSpPr txBox="1"/>
          <p:nvPr/>
        </p:nvSpPr>
        <p:spPr>
          <a:xfrm>
            <a:off x="269308" y="3221450"/>
            <a:ext cx="2484914" cy="2155191"/>
          </a:xfrm>
          <a:prstGeom prst="rect">
            <a:avLst/>
          </a:prstGeom>
          <a:solidFill>
            <a:srgbClr val="F2F2F2"/>
          </a:solidFill>
          <a:ln w="19050">
            <a:solidFill>
              <a:srgbClr val="000000"/>
            </a:solidFill>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800">
                <a:solidFill>
                  <a:srgbClr val="002060"/>
                </a:solidFill>
                <a:latin typeface="+mn-lt"/>
                <a:ea typeface="+mn-ea"/>
                <a:cs typeface="+mn-cs"/>
                <a:sym typeface="Source Sans Pro Regular"/>
              </a:defRPr>
            </a:lvl1pPr>
          </a:lstStyle>
          <a:p>
            <a:r>
              <a:t>The area designated for the final treatment and disposal of waste should have controlled access to prevent entry by animals, untrained personnel or children.</a:t>
            </a:r>
          </a:p>
        </p:txBody>
      </p:sp>
      <p:sp>
        <p:nvSpPr>
          <p:cNvPr id="507" name="TextBox 10"/>
          <p:cNvSpPr txBox="1"/>
          <p:nvPr/>
        </p:nvSpPr>
        <p:spPr>
          <a:xfrm>
            <a:off x="7981284" y="4773150"/>
            <a:ext cx="3936438" cy="986791"/>
          </a:xfrm>
          <a:prstGeom prst="rect">
            <a:avLst/>
          </a:prstGeom>
          <a:solidFill>
            <a:srgbClr val="F2F2F2"/>
          </a:solidFill>
          <a:ln w="19050">
            <a:solidFill>
              <a:srgbClr val="000000"/>
            </a:solidFill>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800">
                <a:solidFill>
                  <a:srgbClr val="002060"/>
                </a:solidFill>
                <a:latin typeface="+mn-lt"/>
                <a:ea typeface="+mn-ea"/>
                <a:cs typeface="+mn-cs"/>
                <a:sym typeface="Source Sans Pro Regular"/>
              </a:defRPr>
            </a:lvl1pPr>
          </a:lstStyle>
          <a:p>
            <a:r>
              <a:t>After each waste load, the waste should be covered with a layer of soil 10 –15 cm deep.</a:t>
            </a:r>
          </a:p>
        </p:txBody>
      </p:sp>
      <p:sp>
        <p:nvSpPr>
          <p:cNvPr id="2" name="Title 1">
            <a:extLst>
              <a:ext uri="{FF2B5EF4-FFF2-40B4-BE49-F238E27FC236}">
                <a16:creationId xmlns:a16="http://schemas.microsoft.com/office/drawing/2014/main" id="{69FA33BA-28A1-A241-4994-F5C49DDFE09B}"/>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Waste disposal</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Shape 420"/>
          <p:cNvSpPr txBox="1">
            <a:spLocks noGrp="1"/>
          </p:cNvSpPr>
          <p:nvPr>
            <p:ph type="body" idx="1"/>
          </p:nvPr>
        </p:nvSpPr>
        <p:spPr>
          <a:xfrm>
            <a:off x="2066692" y="1444995"/>
            <a:ext cx="8058616" cy="3968010"/>
          </a:xfrm>
          <a:prstGeom prst="rect">
            <a:avLst/>
          </a:prstGeom>
        </p:spPr>
        <p:txBody>
          <a:bodyPr lIns="0" tIns="0" rIns="0" bIns="0"/>
          <a:lstStyle/>
          <a:p>
            <a:pPr marL="254000" indent="-254000">
              <a:buClr>
                <a:srgbClr val="65A000"/>
              </a:buClr>
              <a:buSzPct val="100000"/>
              <a:buFont typeface="Arial"/>
              <a:buChar char="•"/>
            </a:pPr>
            <a:r>
              <a:rPr dirty="0"/>
              <a:t>Assign responsibility and sufficient human and material resources to dispose of such waste safely.</a:t>
            </a:r>
          </a:p>
          <a:p>
            <a:pPr marL="254000" indent="-254000">
              <a:buClr>
                <a:srgbClr val="65A000"/>
              </a:buClr>
              <a:buSzPct val="100000"/>
              <a:buFont typeface="Arial"/>
              <a:buChar char="•"/>
            </a:pPr>
            <a:r>
              <a:rPr dirty="0"/>
              <a:t>There is no evidence that direct, unprotected human contact during the handling of health care waste has resulted in the transmission of the COVID-19 virus.</a:t>
            </a:r>
          </a:p>
          <a:p>
            <a:pPr marL="254000" indent="-254000">
              <a:buClr>
                <a:srgbClr val="65A000"/>
              </a:buClr>
              <a:buSzPct val="100000"/>
              <a:buFont typeface="Arial"/>
              <a:buChar char="•"/>
            </a:pPr>
            <a:r>
              <a:rPr dirty="0"/>
              <a:t>All health care waste produced during the care should be collected safely in designated containers and bags, treated, and then safely disposed of or treated, or both, preferably onsite. </a:t>
            </a:r>
          </a:p>
          <a:p>
            <a:pPr marL="254000" indent="-254000">
              <a:buClr>
                <a:srgbClr val="65A000"/>
              </a:buClr>
              <a:buSzPct val="100000"/>
              <a:buFont typeface="Arial"/>
              <a:buChar char="•"/>
            </a:pPr>
            <a:r>
              <a:rPr dirty="0"/>
              <a:t>If waste is moved off-site, it is critical to understand where and how it will be treated and destroyed.</a:t>
            </a:r>
          </a:p>
        </p:txBody>
      </p:sp>
      <p:sp>
        <p:nvSpPr>
          <p:cNvPr id="511" name="Key considerations about waste disposal:"/>
          <p:cNvSpPr txBox="1"/>
          <p:nvPr/>
        </p:nvSpPr>
        <p:spPr>
          <a:xfrm>
            <a:off x="216368" y="711023"/>
            <a:ext cx="631358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Key considerations about waste disposal:</a:t>
            </a:r>
          </a:p>
        </p:txBody>
      </p:sp>
      <p:sp>
        <p:nvSpPr>
          <p:cNvPr id="4" name="Title 1">
            <a:extLst>
              <a:ext uri="{FF2B5EF4-FFF2-40B4-BE49-F238E27FC236}">
                <a16:creationId xmlns:a16="http://schemas.microsoft.com/office/drawing/2014/main" id="{15B43C4D-7BDF-A99B-4284-80E3D0F551A9}"/>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Waste disposal</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hape 423"/>
          <p:cNvSpPr txBox="1">
            <a:spLocks noGrp="1"/>
          </p:cNvSpPr>
          <p:nvPr>
            <p:ph type="body" idx="1"/>
          </p:nvPr>
        </p:nvSpPr>
        <p:spPr>
          <a:xfrm>
            <a:off x="2066693" y="1761383"/>
            <a:ext cx="8058615" cy="3335235"/>
          </a:xfrm>
          <a:prstGeom prst="rect">
            <a:avLst/>
          </a:prstGeom>
        </p:spPr>
        <p:txBody>
          <a:bodyPr/>
          <a:lstStyle/>
          <a:p>
            <a:pPr marL="254000" indent="-254000">
              <a:lnSpc>
                <a:spcPct val="81000"/>
              </a:lnSpc>
              <a:buClr>
                <a:srgbClr val="65A000"/>
              </a:buClr>
              <a:buSzPct val="100000"/>
              <a:buFont typeface="Arial"/>
              <a:buChar char="•"/>
            </a:pPr>
            <a:r>
              <a:rPr dirty="0"/>
              <a:t>Placenta and anatomical samples should be buried in a separate pit.</a:t>
            </a:r>
          </a:p>
          <a:p>
            <a:pPr marL="254000" indent="-254000">
              <a:lnSpc>
                <a:spcPct val="81000"/>
              </a:lnSpc>
              <a:buClr>
                <a:srgbClr val="65A000"/>
              </a:buClr>
              <a:buSzPct val="100000"/>
              <a:buFont typeface="Arial"/>
              <a:buChar char="•"/>
            </a:pPr>
            <a:r>
              <a:rPr dirty="0"/>
              <a:t>Waste, such as </a:t>
            </a:r>
            <a:r>
              <a:rPr dirty="0" err="1"/>
              <a:t>faeces</a:t>
            </a:r>
            <a:r>
              <a:rPr dirty="0"/>
              <a:t>, urine and vomit, and liquid waste from washing, can be disposed of in the sanitary sewer or in pit latrines dedicated to patients.</a:t>
            </a:r>
          </a:p>
          <a:p>
            <a:pPr marL="254000" indent="-254000">
              <a:lnSpc>
                <a:spcPct val="81000"/>
              </a:lnSpc>
              <a:buClr>
                <a:srgbClr val="65A000"/>
              </a:buClr>
              <a:buSzPct val="100000"/>
              <a:buFont typeface="Arial"/>
              <a:buChar char="•"/>
            </a:pPr>
            <a:r>
              <a:rPr dirty="0"/>
              <a:t>Then the area should be cleaned and disinfected (ex. with 0.5% chlorine solution) following the guidelines on cleaning and disinfecting procedures for spilled body fluids.</a:t>
            </a:r>
          </a:p>
          <a:p>
            <a:pPr marL="254000" indent="-254000">
              <a:lnSpc>
                <a:spcPct val="81000"/>
              </a:lnSpc>
              <a:buClr>
                <a:srgbClr val="65A000"/>
              </a:buClr>
              <a:buSzPct val="100000"/>
              <a:buFont typeface="Arial"/>
              <a:buChar char="•"/>
            </a:pPr>
            <a:r>
              <a:rPr dirty="0"/>
              <a:t>Standard precautions should be taken to prevent contamination of the environment by feces and urine. </a:t>
            </a:r>
          </a:p>
        </p:txBody>
      </p:sp>
      <p:sp>
        <p:nvSpPr>
          <p:cNvPr id="515" name="Key considerations for waste disposal:"/>
          <p:cNvSpPr txBox="1"/>
          <p:nvPr/>
        </p:nvSpPr>
        <p:spPr>
          <a:xfrm>
            <a:off x="242245" y="709448"/>
            <a:ext cx="5842303" cy="447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81000"/>
              </a:lnSpc>
              <a:spcBef>
                <a:spcPts val="300"/>
              </a:spcBef>
              <a:defRPr>
                <a:solidFill>
                  <a:schemeClr val="accent2"/>
                </a:solidFill>
                <a:latin typeface="Source Sans Pro Bold"/>
                <a:ea typeface="Source Sans Pro Bold"/>
                <a:cs typeface="Source Sans Pro Bold"/>
                <a:sym typeface="Source Sans Pro Bold"/>
              </a:defRPr>
            </a:lvl1pPr>
          </a:lstStyle>
          <a:p>
            <a:r>
              <a:rPr b="1" dirty="0"/>
              <a:t>Key considerations for waste disposal:</a:t>
            </a:r>
          </a:p>
        </p:txBody>
      </p:sp>
      <p:sp>
        <p:nvSpPr>
          <p:cNvPr id="4" name="Title 1">
            <a:extLst>
              <a:ext uri="{FF2B5EF4-FFF2-40B4-BE49-F238E27FC236}">
                <a16:creationId xmlns:a16="http://schemas.microsoft.com/office/drawing/2014/main" id="{2EC2470A-42C9-540D-AEAE-B7112884CB18}"/>
              </a:ext>
            </a:extLst>
          </p:cNvPr>
          <p:cNvSpPr txBox="1">
            <a:spLocks/>
          </p:cNvSpPr>
          <p:nvPr/>
        </p:nvSpPr>
        <p:spPr>
          <a:xfrm>
            <a:off x="138856" y="92028"/>
            <a:ext cx="762910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Waste disposal</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Content Placeholder 2"/>
          <p:cNvSpPr txBox="1">
            <a:spLocks noGrp="1"/>
          </p:cNvSpPr>
          <p:nvPr>
            <p:ph type="body" idx="1"/>
          </p:nvPr>
        </p:nvSpPr>
        <p:spPr>
          <a:xfrm>
            <a:off x="1984916" y="1816482"/>
            <a:ext cx="8222168" cy="3225037"/>
          </a:xfrm>
          <a:prstGeom prst="rect">
            <a:avLst/>
          </a:prstGeom>
        </p:spPr>
        <p:txBody>
          <a:bodyPr/>
          <a:lstStyle/>
          <a:p>
            <a:pPr marL="254000" indent="-254000">
              <a:buClr>
                <a:srgbClr val="65A000"/>
              </a:buClr>
              <a:buSzPct val="100000"/>
              <a:buFont typeface="Arial"/>
              <a:buChar char="•"/>
            </a:pPr>
            <a:r>
              <a:rPr dirty="0"/>
              <a:t>Infectious waste other than plastics</a:t>
            </a:r>
          </a:p>
          <a:p>
            <a:pPr marL="254000" indent="-254000">
              <a:buClr>
                <a:srgbClr val="65A000"/>
              </a:buClr>
              <a:buSzPct val="100000"/>
              <a:buFont typeface="Arial"/>
              <a:buChar char="•"/>
            </a:pPr>
            <a:r>
              <a:rPr dirty="0"/>
              <a:t>Biological waste</a:t>
            </a:r>
          </a:p>
          <a:p>
            <a:pPr marL="254000" indent="-254000">
              <a:buClr>
                <a:srgbClr val="65A000"/>
              </a:buClr>
              <a:buSzPct val="100000"/>
              <a:buFont typeface="Arial"/>
              <a:buChar char="•"/>
            </a:pPr>
            <a:r>
              <a:rPr dirty="0"/>
              <a:t>Sharp waste</a:t>
            </a:r>
          </a:p>
          <a:p>
            <a:pPr marL="254000" indent="-254000">
              <a:buClr>
                <a:srgbClr val="65A000"/>
              </a:buClr>
              <a:buSzPct val="100000"/>
              <a:buFont typeface="Arial"/>
              <a:buChar char="•"/>
            </a:pPr>
            <a:r>
              <a:rPr dirty="0"/>
              <a:t>Pharmaceutical waste (in small quantities)</a:t>
            </a:r>
          </a:p>
          <a:p>
            <a:pPr marL="254000" indent="-254000">
              <a:buClr>
                <a:srgbClr val="65A000"/>
              </a:buClr>
              <a:buSzPct val="100000"/>
              <a:buFont typeface="Arial"/>
              <a:buChar char="•"/>
            </a:pPr>
            <a:r>
              <a:rPr dirty="0"/>
              <a:t>Chemical waste (in small quantities)</a:t>
            </a:r>
          </a:p>
          <a:p>
            <a:pPr marL="254000" indent="-254000">
              <a:buClr>
                <a:srgbClr val="65A000"/>
              </a:buClr>
              <a:buSzPct val="100000"/>
              <a:buFont typeface="Arial"/>
              <a:buChar char="•"/>
            </a:pPr>
            <a:endParaRPr dirty="0"/>
          </a:p>
          <a:p>
            <a:pPr marL="254000" indent="-254000">
              <a:buClr>
                <a:srgbClr val="65A000"/>
              </a:buClr>
              <a:buSzPct val="100000"/>
              <a:buFont typeface="Arial"/>
              <a:buChar char="•"/>
            </a:pPr>
            <a:endParaRPr dirty="0"/>
          </a:p>
          <a:p>
            <a:pPr marL="254000" indent="-254000">
              <a:buClr>
                <a:srgbClr val="65A000"/>
              </a:buClr>
              <a:buSzPct val="100000"/>
              <a:buFont typeface="Arial"/>
              <a:buChar char="•"/>
            </a:pPr>
            <a:r>
              <a:rPr dirty="0"/>
              <a:t>Reference :</a:t>
            </a:r>
            <a:r>
              <a:rPr sz="1000" u="sng" dirty="0">
                <a:solidFill>
                  <a:srgbClr val="0563C1"/>
                </a:solidFill>
                <a:uFill>
                  <a:solidFill>
                    <a:srgbClr val="0563C1"/>
                  </a:solidFill>
                </a:uFill>
                <a:hlinkClick r:id="rId2"/>
              </a:rPr>
              <a:t>https://www.who.int/water_sanitation_health/publications/safe-management-of-waste-summary/en/</a:t>
            </a:r>
          </a:p>
        </p:txBody>
      </p:sp>
      <p:sp>
        <p:nvSpPr>
          <p:cNvPr id="519" name="The waste to be incinerated at high temperature is :"/>
          <p:cNvSpPr txBox="1"/>
          <p:nvPr/>
        </p:nvSpPr>
        <p:spPr>
          <a:xfrm>
            <a:off x="270335" y="894361"/>
            <a:ext cx="7270578" cy="4524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defTabSz="289320">
              <a:lnSpc>
                <a:spcPct val="90000"/>
              </a:lnSpc>
              <a:spcBef>
                <a:spcPts val="300"/>
              </a:spcBef>
              <a:defRPr sz="2600">
                <a:solidFill>
                  <a:schemeClr val="accent2"/>
                </a:solidFill>
                <a:latin typeface="Source Sans Pro Bold"/>
                <a:ea typeface="Source Sans Pro Bold"/>
                <a:cs typeface="Source Sans Pro Bold"/>
                <a:sym typeface="Source Sans Pro Bold"/>
              </a:defRPr>
            </a:lvl1pPr>
          </a:lstStyle>
          <a:p>
            <a:r>
              <a:rPr b="1" dirty="0"/>
              <a:t>The waste to be incinerated at high temperature is :</a:t>
            </a:r>
          </a:p>
        </p:txBody>
      </p:sp>
      <p:sp>
        <p:nvSpPr>
          <p:cNvPr id="2" name="Title 1">
            <a:extLst>
              <a:ext uri="{FF2B5EF4-FFF2-40B4-BE49-F238E27FC236}">
                <a16:creationId xmlns:a16="http://schemas.microsoft.com/office/drawing/2014/main" id="{25F29AA7-F376-EE87-B937-1B8D3CDDA50A}"/>
              </a:ext>
            </a:extLst>
          </p:cNvPr>
          <p:cNvSpPr txBox="1">
            <a:spLocks/>
          </p:cNvSpPr>
          <p:nvPr/>
        </p:nvSpPr>
        <p:spPr>
          <a:xfrm>
            <a:off x="129978" y="0"/>
            <a:ext cx="8940881" cy="85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Waste disposal High temperature incineration(&gt;1000°)  </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Shape 426"/>
          <p:cNvSpPr txBox="1">
            <a:spLocks noGrp="1"/>
          </p:cNvSpPr>
          <p:nvPr>
            <p:ph type="body" idx="1"/>
          </p:nvPr>
        </p:nvSpPr>
        <p:spPr>
          <a:xfrm>
            <a:off x="4273551" y="1431318"/>
            <a:ext cx="7529515" cy="3995365"/>
          </a:xfrm>
          <a:prstGeom prst="rect">
            <a:avLst/>
          </a:prstGeom>
        </p:spPr>
        <p:txBody>
          <a:bodyPr/>
          <a:lstStyle/>
          <a:p>
            <a:pPr marL="254000" indent="-254000">
              <a:buClr>
                <a:schemeClr val="accent3"/>
              </a:buClr>
              <a:buSzPct val="100000"/>
              <a:buFont typeface="Arial"/>
              <a:buChar char="•"/>
            </a:pPr>
            <a:r>
              <a:rPr dirty="0"/>
              <a:t>Environmental cleaning, disinfection, and waste management are  critical components in stopping disease transmission.</a:t>
            </a:r>
          </a:p>
          <a:p>
            <a:pPr marL="254000" indent="-254000">
              <a:buClr>
                <a:schemeClr val="accent3"/>
              </a:buClr>
              <a:buSzPct val="100000"/>
              <a:buFont typeface="Arial"/>
              <a:buChar char="•"/>
            </a:pPr>
            <a:endParaRPr dirty="0"/>
          </a:p>
          <a:p>
            <a:pPr marL="254000" indent="-254000">
              <a:buClr>
                <a:schemeClr val="accent3"/>
              </a:buClr>
              <a:buSzPct val="100000"/>
              <a:buFont typeface="Arial"/>
              <a:buChar char="•"/>
            </a:pPr>
            <a:r>
              <a:rPr dirty="0"/>
              <a:t>Personnel involved in environmental cleaning and disinfection must use proper PPE and follow standard operating procedures. </a:t>
            </a:r>
          </a:p>
          <a:p>
            <a:pPr marL="254000" indent="-254000">
              <a:buClr>
                <a:schemeClr val="accent3"/>
              </a:buClr>
              <a:buSzPct val="100000"/>
              <a:buFont typeface="Arial"/>
              <a:buChar char="•"/>
            </a:pPr>
            <a:endParaRPr dirty="0"/>
          </a:p>
          <a:p>
            <a:pPr marL="254000" indent="-254000">
              <a:buClr>
                <a:schemeClr val="accent3"/>
              </a:buClr>
              <a:buSzPct val="100000"/>
              <a:buFont typeface="Arial"/>
              <a:buChar char="•"/>
            </a:pPr>
            <a:r>
              <a:rPr dirty="0"/>
              <a:t>Training of staff and supplies should be regular and routinely provided.</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Title 1"/>
          <p:cNvSpPr txBox="1">
            <a:spLocks noGrp="1"/>
          </p:cNvSpPr>
          <p:nvPr>
            <p:ph type="body" sz="half" idx="1"/>
          </p:nvPr>
        </p:nvSpPr>
        <p:spPr>
          <a:xfrm>
            <a:off x="587204" y="2032986"/>
            <a:ext cx="11347453" cy="1808110"/>
          </a:xfrm>
          <a:prstGeom prst="rect">
            <a:avLst/>
          </a:prstGeom>
        </p:spPr>
        <p:txBody>
          <a:bodyPr lIns="54864" tIns="54864" rIns="54864" bIns="54864">
            <a:normAutofit/>
          </a:bodyPr>
          <a:lstStyle>
            <a:lvl1pPr>
              <a:spcBef>
                <a:spcPts val="0"/>
              </a:spcBef>
              <a:defRPr sz="3800"/>
            </a:lvl1pPr>
          </a:lstStyle>
          <a:p>
            <a:r>
              <a:rPr lang="hu-HU" sz="3200" b="1" dirty="0"/>
              <a:t>5</a:t>
            </a:r>
            <a:r>
              <a:rPr sz="3200" b="1" dirty="0"/>
              <a:t>. References and guidelines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Content Placeholder 2"/>
          <p:cNvSpPr txBox="1"/>
          <p:nvPr/>
        </p:nvSpPr>
        <p:spPr>
          <a:xfrm>
            <a:off x="4366183" y="364236"/>
            <a:ext cx="7073690" cy="61295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60" tIns="60960" rIns="60960" bIns="60960">
            <a:spAutoFit/>
          </a:bodyPr>
          <a:lstStyle/>
          <a:p>
            <a:pPr>
              <a:spcBef>
                <a:spcPts val="300"/>
              </a:spcBef>
              <a:defRPr sz="1400">
                <a:solidFill>
                  <a:srgbClr val="10253F"/>
                </a:solidFill>
                <a:latin typeface="+mn-lt"/>
                <a:ea typeface="+mn-ea"/>
                <a:cs typeface="+mn-cs"/>
                <a:sym typeface="Source Sans Pro Regular"/>
              </a:defRPr>
            </a:pPr>
            <a:r>
              <a:rPr dirty="0"/>
              <a:t>Rapid Guidance on the Decommissioning of Ebola Care Facilities. WHO, 2015</a:t>
            </a:r>
          </a:p>
          <a:p>
            <a:pPr>
              <a:spcBef>
                <a:spcPts val="300"/>
              </a:spcBef>
              <a:defRPr sz="1400">
                <a:solidFill>
                  <a:srgbClr val="0070C0"/>
                </a:solidFill>
                <a:latin typeface="+mn-lt"/>
                <a:ea typeface="+mn-ea"/>
                <a:cs typeface="+mn-cs"/>
                <a:sym typeface="Source Sans Pro Regular"/>
              </a:defRPr>
            </a:pPr>
            <a:r>
              <a:rPr u="sng" dirty="0">
                <a:solidFill>
                  <a:srgbClr val="0563C1"/>
                </a:solidFill>
                <a:uFill>
                  <a:solidFill>
                    <a:srgbClr val="0563C1"/>
                  </a:solidFill>
                </a:uFill>
                <a:hlinkClick r:id="rId2"/>
              </a:rPr>
              <a:t>https://apps.who.int/iris/bitstream/handle/10665/160198/WHO_EVD_Guidance_Strategy_15.1_eng.pdf?sequence=1</a:t>
            </a:r>
          </a:p>
          <a:p>
            <a:pPr>
              <a:spcBef>
                <a:spcPts val="600"/>
              </a:spcBef>
              <a:defRPr sz="1400">
                <a:solidFill>
                  <a:srgbClr val="10253F"/>
                </a:solidFill>
                <a:latin typeface="+mn-lt"/>
                <a:ea typeface="+mn-ea"/>
                <a:cs typeface="+mn-cs"/>
                <a:sym typeface="Source Sans Pro Regular"/>
              </a:defRPr>
            </a:pPr>
            <a:endParaRPr u="sng" dirty="0">
              <a:solidFill>
                <a:srgbClr val="0563C1"/>
              </a:solidFill>
              <a:uFill>
                <a:solidFill>
                  <a:srgbClr val="0563C1"/>
                </a:solidFill>
              </a:uFill>
              <a:hlinkClick r:id="rId2"/>
            </a:endParaRPr>
          </a:p>
          <a:p>
            <a:pPr>
              <a:spcBef>
                <a:spcPts val="300"/>
              </a:spcBef>
              <a:defRPr sz="1400">
                <a:solidFill>
                  <a:srgbClr val="10253F"/>
                </a:solidFill>
                <a:latin typeface="+mn-lt"/>
                <a:ea typeface="+mn-ea"/>
                <a:cs typeface="+mn-cs"/>
                <a:sym typeface="Source Sans Pro Regular"/>
              </a:defRPr>
            </a:pPr>
            <a:r>
              <a:rPr dirty="0"/>
              <a:t>Interim Infection Prevention and Control Guidance for Care of Patients with Suspected or Confirmed Filovirus </a:t>
            </a:r>
            <a:r>
              <a:rPr dirty="0" err="1"/>
              <a:t>Haemorrhagic</a:t>
            </a:r>
            <a:r>
              <a:rPr dirty="0"/>
              <a:t> Fever in Health-Care Settings, with Focus on Ebola. WHO, 2014 </a:t>
            </a:r>
          </a:p>
          <a:p>
            <a:pPr>
              <a:spcBef>
                <a:spcPts val="300"/>
              </a:spcBef>
              <a:defRPr sz="1400">
                <a:solidFill>
                  <a:srgbClr val="10253F"/>
                </a:solidFill>
                <a:latin typeface="+mn-lt"/>
                <a:ea typeface="+mn-ea"/>
                <a:cs typeface="+mn-cs"/>
                <a:sym typeface="Source Sans Pro Regular"/>
              </a:defRPr>
            </a:pPr>
            <a:r>
              <a:rPr u="sng" dirty="0">
                <a:solidFill>
                  <a:srgbClr val="0563C1"/>
                </a:solidFill>
                <a:uFill>
                  <a:solidFill>
                    <a:srgbClr val="0563C1"/>
                  </a:solidFill>
                </a:uFill>
                <a:hlinkClick r:id="rId3"/>
              </a:rPr>
              <a:t>http://apps.who.int/iris/bitstream/10665/130596/1/WHO_HIS_SDS_2014.4_eng.pdf?ua=1&amp;ua=1&amp;ua=1</a:t>
            </a:r>
            <a:r>
              <a:rPr dirty="0"/>
              <a:t> </a:t>
            </a:r>
          </a:p>
          <a:p>
            <a:pPr>
              <a:spcBef>
                <a:spcPts val="600"/>
              </a:spcBef>
              <a:defRPr sz="1400">
                <a:solidFill>
                  <a:srgbClr val="10253F"/>
                </a:solidFill>
                <a:latin typeface="+mn-lt"/>
                <a:ea typeface="+mn-ea"/>
                <a:cs typeface="+mn-cs"/>
                <a:sym typeface="Source Sans Pro Regular"/>
              </a:defRPr>
            </a:pPr>
            <a:endParaRPr dirty="0"/>
          </a:p>
          <a:p>
            <a:pPr>
              <a:spcBef>
                <a:spcPts val="300"/>
              </a:spcBef>
              <a:defRPr sz="1400">
                <a:solidFill>
                  <a:srgbClr val="002060"/>
                </a:solidFill>
                <a:latin typeface="+mn-lt"/>
                <a:ea typeface="+mn-ea"/>
                <a:cs typeface="+mn-cs"/>
                <a:sym typeface="Source Sans Pro Regular"/>
              </a:defRPr>
            </a:pPr>
            <a:r>
              <a:rPr dirty="0"/>
              <a:t>WHO Practical Guidelines for Infection Control in Health Care Facilities 2004</a:t>
            </a:r>
          </a:p>
          <a:p>
            <a:pPr>
              <a:spcBef>
                <a:spcPts val="300"/>
              </a:spcBef>
              <a:defRPr sz="1400">
                <a:solidFill>
                  <a:srgbClr val="10253F"/>
                </a:solidFill>
                <a:latin typeface="+mn-lt"/>
                <a:ea typeface="+mn-ea"/>
                <a:cs typeface="+mn-cs"/>
                <a:sym typeface="Source Sans Pro Regular"/>
              </a:defRPr>
            </a:pPr>
            <a:r>
              <a:rPr u="sng" dirty="0">
                <a:solidFill>
                  <a:srgbClr val="0563C1"/>
                </a:solidFill>
                <a:uFill>
                  <a:solidFill>
                    <a:srgbClr val="0563C1"/>
                  </a:solidFill>
                </a:uFill>
                <a:hlinkClick r:id="rId4"/>
              </a:rPr>
              <a:t>https://apps.who.int/iris/bitstream/handle/10665/206946/9290222387_eng.pdf?sequence=1&amp;isAllowed=y</a:t>
            </a:r>
          </a:p>
          <a:p>
            <a:pPr>
              <a:spcBef>
                <a:spcPts val="400"/>
              </a:spcBef>
              <a:defRPr sz="1400">
                <a:solidFill>
                  <a:srgbClr val="FFFFFF"/>
                </a:solidFill>
                <a:latin typeface="+mn-lt"/>
                <a:ea typeface="+mn-ea"/>
                <a:cs typeface="+mn-cs"/>
                <a:sym typeface="Source Sans Pro Regular"/>
              </a:defRPr>
            </a:pPr>
            <a:endParaRPr u="sng" dirty="0">
              <a:solidFill>
                <a:srgbClr val="0563C1"/>
              </a:solidFill>
              <a:uFill>
                <a:solidFill>
                  <a:srgbClr val="0563C1"/>
                </a:solidFill>
              </a:uFill>
              <a:hlinkClick r:id="rId4"/>
            </a:endParaRPr>
          </a:p>
          <a:p>
            <a:pPr>
              <a:spcBef>
                <a:spcPts val="300"/>
              </a:spcBef>
              <a:defRPr sz="1400">
                <a:solidFill>
                  <a:srgbClr val="002060"/>
                </a:solidFill>
                <a:latin typeface="+mn-lt"/>
                <a:ea typeface="+mn-ea"/>
                <a:cs typeface="+mn-cs"/>
                <a:sym typeface="Source Sans Pro Regular"/>
              </a:defRPr>
            </a:pPr>
            <a:r>
              <a:rPr dirty="0"/>
              <a:t>WHO. Safe management of wastes from health care activities. 2014</a:t>
            </a:r>
            <a:r>
              <a:rPr dirty="0">
                <a:solidFill>
                  <a:srgbClr val="FFFFFF"/>
                </a:solidFill>
              </a:rPr>
              <a:t>. </a:t>
            </a:r>
            <a:r>
              <a:rPr u="sng" dirty="0">
                <a:solidFill>
                  <a:srgbClr val="0563C1"/>
                </a:solidFill>
                <a:uFill>
                  <a:solidFill>
                    <a:srgbClr val="0563C1"/>
                  </a:solidFill>
                </a:uFill>
                <a:hlinkClick r:id="rId5"/>
              </a:rPr>
              <a:t>http://apps.who.int/iris/bitstream/10665/259491/1/WHO-FWC-WSH-17.05-eng.pdf?ua=1/</a:t>
            </a:r>
            <a:endParaRPr dirty="0">
              <a:solidFill>
                <a:srgbClr val="FFFFFF"/>
              </a:solidFill>
            </a:endParaRPr>
          </a:p>
          <a:p>
            <a:pPr>
              <a:spcBef>
                <a:spcPts val="400"/>
              </a:spcBef>
              <a:defRPr sz="1400">
                <a:solidFill>
                  <a:srgbClr val="FFFFFF"/>
                </a:solidFill>
                <a:latin typeface="+mn-lt"/>
                <a:ea typeface="+mn-ea"/>
                <a:cs typeface="+mn-cs"/>
                <a:sym typeface="Source Sans Pro Regular"/>
              </a:defRPr>
            </a:pPr>
            <a:endParaRPr dirty="0">
              <a:solidFill>
                <a:srgbClr val="FFFFFF"/>
              </a:solidFill>
            </a:endParaRPr>
          </a:p>
          <a:p>
            <a:pPr>
              <a:defRPr sz="1400">
                <a:solidFill>
                  <a:srgbClr val="10253F"/>
                </a:solidFill>
                <a:latin typeface="+mn-lt"/>
                <a:ea typeface="+mn-ea"/>
                <a:cs typeface="+mn-cs"/>
                <a:sym typeface="Source Sans Pro Regular"/>
              </a:defRPr>
            </a:pPr>
            <a:r>
              <a:rPr dirty="0"/>
              <a:t>Cleaning and disinfection of environmental surfaces in the context of COVID-19</a:t>
            </a:r>
          </a:p>
          <a:p>
            <a:pPr>
              <a:defRPr sz="1400">
                <a:solidFill>
                  <a:srgbClr val="0070C0"/>
                </a:solidFill>
                <a:latin typeface="+mn-lt"/>
                <a:ea typeface="+mn-ea"/>
                <a:cs typeface="+mn-cs"/>
                <a:sym typeface="Source Sans Pro Regular"/>
              </a:defRPr>
            </a:pPr>
            <a:r>
              <a:rPr u="sng" dirty="0">
                <a:solidFill>
                  <a:srgbClr val="0563C1"/>
                </a:solidFill>
                <a:uFill>
                  <a:solidFill>
                    <a:srgbClr val="0563C1"/>
                  </a:solidFill>
                </a:uFill>
                <a:hlinkClick r:id="rId6"/>
              </a:rPr>
              <a:t>https://www.who.int/publications/i/item/cleaning-and-disinfection-of-environmental-surfaces-inthe-context-of-covid-19</a:t>
            </a:r>
            <a:r>
              <a:rPr dirty="0"/>
              <a:t>. </a:t>
            </a:r>
          </a:p>
          <a:p>
            <a:pPr>
              <a:spcBef>
                <a:spcPts val="400"/>
              </a:spcBef>
              <a:defRPr sz="1400">
                <a:solidFill>
                  <a:srgbClr val="FFFFFF"/>
                </a:solidFill>
                <a:latin typeface="+mn-lt"/>
                <a:ea typeface="+mn-ea"/>
                <a:cs typeface="+mn-cs"/>
                <a:sym typeface="Source Sans Pro Regular"/>
              </a:defRPr>
            </a:pPr>
            <a:endParaRPr dirty="0"/>
          </a:p>
          <a:p>
            <a:pPr>
              <a:spcBef>
                <a:spcPts val="600"/>
              </a:spcBef>
              <a:defRPr sz="1400">
                <a:solidFill>
                  <a:srgbClr val="10253F"/>
                </a:solidFill>
                <a:latin typeface="+mn-lt"/>
                <a:ea typeface="+mn-ea"/>
                <a:cs typeface="+mn-cs"/>
                <a:sym typeface="Source Sans Pro Regular"/>
              </a:defRPr>
            </a:pPr>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Text Placeholder 2"/>
          <p:cNvSpPr txBox="1">
            <a:spLocks noGrp="1"/>
          </p:cNvSpPr>
          <p:nvPr>
            <p:ph type="body" idx="1"/>
          </p:nvPr>
        </p:nvSpPr>
        <p:spPr>
          <a:xfrm>
            <a:off x="4273551" y="1244887"/>
            <a:ext cx="7529515" cy="4368227"/>
          </a:xfrm>
          <a:prstGeom prst="rect">
            <a:avLst/>
          </a:prstGeom>
        </p:spPr>
        <p:txBody>
          <a:bodyPr>
            <a:normAutofit/>
          </a:bodyPr>
          <a:lstStyle/>
          <a:p>
            <a:pPr>
              <a:spcBef>
                <a:spcPts val="500"/>
              </a:spcBef>
            </a:pPr>
            <a:r>
              <a:rPr b="1" dirty="0">
                <a:solidFill>
                  <a:schemeClr val="tx1"/>
                </a:solidFill>
              </a:rPr>
              <a:t>At the end of this module you should be able to:</a:t>
            </a:r>
            <a:endParaRPr lang="hu-HU" b="1" dirty="0">
              <a:solidFill>
                <a:schemeClr val="tx1"/>
              </a:solidFill>
            </a:endParaRPr>
          </a:p>
          <a:p>
            <a:pPr>
              <a:spcBef>
                <a:spcPts val="500"/>
              </a:spcBef>
            </a:pPr>
            <a:endParaRPr b="1" dirty="0">
              <a:solidFill>
                <a:schemeClr val="tx1"/>
              </a:solidFill>
            </a:endParaRPr>
          </a:p>
          <a:p>
            <a:pPr marL="254000" indent="-254000">
              <a:spcBef>
                <a:spcPts val="500"/>
              </a:spcBef>
              <a:buClr>
                <a:srgbClr val="65A000"/>
              </a:buClr>
              <a:buSzPct val="100000"/>
              <a:buFont typeface="Arial"/>
              <a:buChar char="•"/>
            </a:pPr>
            <a:r>
              <a:rPr dirty="0"/>
              <a:t>Explain the importance of environmental cleaning and disinfection and the difference between the two</a:t>
            </a:r>
          </a:p>
          <a:p>
            <a:pPr marL="254000" indent="-254000">
              <a:spcBef>
                <a:spcPts val="500"/>
              </a:spcBef>
              <a:buClr>
                <a:srgbClr val="65A000"/>
              </a:buClr>
              <a:buSzPct val="100000"/>
              <a:buFont typeface="Arial"/>
              <a:buChar char="•"/>
            </a:pPr>
            <a:r>
              <a:rPr dirty="0"/>
              <a:t>Identify the appropriate PPE needed to conduct cleaning and disinfection safely </a:t>
            </a:r>
          </a:p>
          <a:p>
            <a:pPr marL="254000" indent="-254000">
              <a:spcBef>
                <a:spcPts val="500"/>
              </a:spcBef>
              <a:buClr>
                <a:srgbClr val="65A000"/>
              </a:buClr>
              <a:buSzPct val="100000"/>
              <a:buFont typeface="Arial"/>
              <a:buChar char="•"/>
            </a:pPr>
            <a:r>
              <a:rPr dirty="0"/>
              <a:t>Explain how to perform routine cleaning and disinfection procedures in a healthcare setting </a:t>
            </a:r>
          </a:p>
          <a:p>
            <a:pPr marL="254000" indent="-254000">
              <a:spcBef>
                <a:spcPts val="500"/>
              </a:spcBef>
              <a:buClr>
                <a:srgbClr val="65A000"/>
              </a:buClr>
              <a:buSzPct val="100000"/>
              <a:buFont typeface="Arial"/>
              <a:buChar char="•"/>
            </a:pPr>
            <a:r>
              <a:rPr dirty="0"/>
              <a:t>Describe appropriate waste management strategies including segregation, transport, and disposal</a:t>
            </a:r>
          </a:p>
        </p:txBody>
      </p:sp>
      <p:sp>
        <p:nvSpPr>
          <p:cNvPr id="4" name="Google Shape;307;p8">
            <a:extLst>
              <a:ext uri="{FF2B5EF4-FFF2-40B4-BE49-F238E27FC236}">
                <a16:creationId xmlns:a16="http://schemas.microsoft.com/office/drawing/2014/main" id="{006B9C2E-5AC6-7A86-77E7-1D132A454165}"/>
              </a:ext>
            </a:extLst>
          </p:cNvPr>
          <p:cNvSpPr txBox="1">
            <a:spLocks noGrp="1"/>
          </p:cNvSpPr>
          <p:nvPr>
            <p:ph type="title"/>
          </p:nvPr>
        </p:nvSpPr>
        <p:spPr>
          <a:xfrm>
            <a:off x="388936" y="630315"/>
            <a:ext cx="3264195" cy="839972"/>
          </a:xfrm>
          <a:prstGeom prst="rect">
            <a:avLst/>
          </a:prstGeom>
        </p:spPr>
        <p:txBody>
          <a:bodyPr lIns="0" tIns="0" rIns="0" bIns="0" anchor="b">
            <a:normAutofit fontScale="90000"/>
          </a:bodyPr>
          <a:lstStyle/>
          <a:p>
            <a:r>
              <a:rPr lang="hu-HU" b="1" dirty="0"/>
              <a:t>Learning objectives</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Title 1"/>
          <p:cNvSpPr txBox="1">
            <a:spLocks noGrp="1"/>
          </p:cNvSpPr>
          <p:nvPr>
            <p:ph type="body" sz="quarter" idx="1"/>
          </p:nvPr>
        </p:nvSpPr>
        <p:spPr>
          <a:xfrm>
            <a:off x="3917665" y="1988598"/>
            <a:ext cx="4356668" cy="1467920"/>
          </a:xfrm>
          <a:prstGeom prst="rect">
            <a:avLst/>
          </a:prstGeom>
        </p:spPr>
        <p:txBody>
          <a:bodyPr lIns="54864" tIns="54864" rIns="54864" bIns="54864">
            <a:normAutofit/>
          </a:bodyPr>
          <a:lstStyle>
            <a:lvl1pPr>
              <a:spcBef>
                <a:spcPts val="0"/>
              </a:spcBef>
              <a:defRPr sz="3800"/>
            </a:lvl1pPr>
          </a:lstStyle>
          <a:p>
            <a:r>
              <a:rPr lang="hu-HU" sz="3200" b="1" dirty="0"/>
              <a:t>6</a:t>
            </a:r>
            <a:r>
              <a:rPr sz="3200" b="1" dirty="0"/>
              <a:t>. Additional learning resources</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Text Placeholder 2"/>
          <p:cNvSpPr txBox="1">
            <a:spLocks noGrp="1"/>
          </p:cNvSpPr>
          <p:nvPr>
            <p:ph type="body" idx="1"/>
          </p:nvPr>
        </p:nvSpPr>
        <p:spPr>
          <a:xfrm>
            <a:off x="4273551" y="2351479"/>
            <a:ext cx="7529515" cy="2155042"/>
          </a:xfrm>
          <a:prstGeom prst="rect">
            <a:avLst/>
          </a:prstGeom>
        </p:spPr>
        <p:txBody>
          <a:bodyPr/>
          <a:lstStyle/>
          <a:p>
            <a:r>
              <a:rPr dirty="0"/>
              <a:t>Standard precautions: </a:t>
            </a:r>
            <a:endParaRPr lang="hu-HU" dirty="0"/>
          </a:p>
          <a:p>
            <a:r>
              <a:rPr dirty="0"/>
              <a:t>Waste management online course</a:t>
            </a:r>
          </a:p>
          <a:p>
            <a:r>
              <a:rPr u="sng" dirty="0">
                <a:solidFill>
                  <a:srgbClr val="0563C1"/>
                </a:solidFill>
                <a:uFill>
                  <a:solidFill>
                    <a:srgbClr val="0563C1"/>
                  </a:solidFill>
                </a:uFill>
                <a:hlinkClick r:id="rId2"/>
              </a:rPr>
              <a:t>https://openwho.org/courses/IPC-WM-EN</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Content Placeholder 2"/>
          <p:cNvSpPr txBox="1">
            <a:spLocks noGrp="1"/>
          </p:cNvSpPr>
          <p:nvPr>
            <p:ph type="body" idx="1"/>
          </p:nvPr>
        </p:nvSpPr>
        <p:spPr>
          <a:xfrm>
            <a:off x="989481" y="842962"/>
            <a:ext cx="10045166" cy="5206965"/>
          </a:xfrm>
          <a:prstGeom prst="rect">
            <a:avLst/>
          </a:prstGeom>
        </p:spPr>
        <p:txBody>
          <a:bodyPr lIns="0" tIns="0" rIns="0" bIns="0">
            <a:normAutofit/>
          </a:bodyPr>
          <a:lstStyle/>
          <a:p>
            <a:pPr algn="just" defTabSz="271962">
              <a:spcBef>
                <a:spcPts val="200"/>
              </a:spcBef>
              <a:buClr>
                <a:schemeClr val="accent3"/>
              </a:buClr>
              <a:buFont typeface="Arial"/>
              <a:defRPr sz="1879"/>
            </a:pPr>
            <a:r>
              <a:rPr dirty="0"/>
              <a:t>WHO Health Security Learning Platform - Training Materials</a:t>
            </a:r>
          </a:p>
          <a:p>
            <a:pPr algn="just" defTabSz="271962">
              <a:spcBef>
                <a:spcPts val="200"/>
              </a:spcBef>
              <a:buClr>
                <a:schemeClr val="accent3"/>
              </a:buClr>
              <a:buFont typeface="Arial"/>
              <a:defRPr sz="1879"/>
            </a:pPr>
            <a:r>
              <a:rPr dirty="0"/>
              <a:t>These WHO Training Materials are © World Health Organization (WHO) 2022. All rights reserved.</a:t>
            </a:r>
          </a:p>
          <a:p>
            <a:pPr algn="just" defTabSz="271962">
              <a:spcBef>
                <a:spcPts val="200"/>
              </a:spcBef>
              <a:buClr>
                <a:schemeClr val="accent3"/>
              </a:buClr>
              <a:buFont typeface="Arial"/>
              <a:defRPr sz="1879"/>
            </a:pPr>
            <a:r>
              <a:rPr dirty="0"/>
              <a:t>Your use of these materials is subject to the “</a:t>
            </a:r>
            <a:r>
              <a:rPr u="sng" dirty="0">
                <a:solidFill>
                  <a:srgbClr val="0563C1"/>
                </a:solidFill>
                <a:uFill>
                  <a:solidFill>
                    <a:srgbClr val="0563C1"/>
                  </a:solidFill>
                </a:uFill>
                <a:hlinkClick r:id="rId2"/>
              </a:rPr>
              <a:t>WHO Health Security Learning Platform, Training Materials – Terms of Use</a:t>
            </a:r>
            <a:r>
              <a:rPr dirty="0"/>
              <a:t>”, which you accepted when downloading them and which are available on the Health Security Learning Platform at: </a:t>
            </a:r>
            <a:r>
              <a:rPr u="sng" dirty="0">
                <a:solidFill>
                  <a:srgbClr val="0563C1"/>
                </a:solidFill>
                <a:uFill>
                  <a:solidFill>
                    <a:srgbClr val="0563C1"/>
                  </a:solidFill>
                </a:uFill>
                <a:hlinkClick r:id="rId3"/>
              </a:rPr>
              <a:t>https://extranet.who.int/hslp</a:t>
            </a:r>
            <a:r>
              <a:rPr dirty="0"/>
              <a:t>  </a:t>
            </a:r>
          </a:p>
          <a:p>
            <a:pPr algn="just" defTabSz="271962">
              <a:spcBef>
                <a:spcPts val="200"/>
              </a:spcBef>
              <a:buClr>
                <a:schemeClr val="accent3"/>
              </a:buClr>
              <a:buFont typeface="Arial"/>
              <a:defRPr sz="1879"/>
            </a:pPr>
            <a:endParaRPr dirty="0"/>
          </a:p>
          <a:p>
            <a:pPr algn="just" defTabSz="271962">
              <a:spcBef>
                <a:spcPts val="200"/>
              </a:spcBef>
              <a:buClr>
                <a:schemeClr val="accent3"/>
              </a:buClr>
              <a:buFont typeface="Arial"/>
              <a:defRPr sz="1879"/>
            </a:pPr>
            <a:r>
              <a:rPr dirty="0"/>
              <a:t>Should you adapt, modify, translate, or in any other way revise the contents of these materials, you shall not imply that WHO is any way affiliated with such modifications and shall not use the WHO name or emblem in such modified materials. </a:t>
            </a:r>
          </a:p>
          <a:p>
            <a:pPr algn="just" defTabSz="271962">
              <a:spcBef>
                <a:spcPts val="200"/>
              </a:spcBef>
              <a:buClr>
                <a:schemeClr val="accent3"/>
              </a:buClr>
              <a:buFont typeface="Arial"/>
              <a:defRPr sz="1879"/>
            </a:pPr>
            <a:endParaRPr dirty="0"/>
          </a:p>
          <a:p>
            <a:pPr algn="just" defTabSz="271962">
              <a:spcBef>
                <a:spcPts val="200"/>
              </a:spcBef>
              <a:buClr>
                <a:schemeClr val="accent3"/>
              </a:buClr>
              <a:buFont typeface="Arial"/>
              <a:defRPr sz="1879"/>
            </a:pPr>
            <a:r>
              <a:rPr dirty="0"/>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71962">
              <a:spcBef>
                <a:spcPts val="200"/>
              </a:spcBef>
              <a:buClr>
                <a:schemeClr val="accent3"/>
              </a:buClr>
              <a:buFont typeface="Arial"/>
              <a:defRPr sz="1879"/>
            </a:pPr>
            <a:r>
              <a:rPr dirty="0"/>
              <a:t>Further, please inform WHO of any modifications of these materials that you use publicly, for record-keeping purposes and continued development, by emailing </a:t>
            </a:r>
            <a:r>
              <a:rPr u="sng" dirty="0">
                <a:solidFill>
                  <a:srgbClr val="0563C1"/>
                </a:solidFill>
                <a:uFill>
                  <a:solidFill>
                    <a:srgbClr val="0563C1"/>
                  </a:solidFill>
                </a:uFill>
                <a:hlinkClick r:id="rId4"/>
              </a:rPr>
              <a:t>ihrhrt@who.int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Google Shape;308;p8"/>
          <p:cNvSpPr txBox="1">
            <a:spLocks noGrp="1"/>
          </p:cNvSpPr>
          <p:nvPr>
            <p:ph type="body" idx="1"/>
          </p:nvPr>
        </p:nvSpPr>
        <p:spPr>
          <a:xfrm>
            <a:off x="4273551" y="1517462"/>
            <a:ext cx="7529515" cy="3823077"/>
          </a:xfrm>
          <a:prstGeom prst="rect">
            <a:avLst/>
          </a:prstGeom>
        </p:spPr>
        <p:txBody>
          <a:bodyPr lIns="0" tIns="0" rIns="0" bIns="0" anchor="t"/>
          <a:lstStyle/>
          <a:p>
            <a:pPr marL="457194" indent="-457194">
              <a:spcBef>
                <a:spcPts val="1800"/>
              </a:spcBef>
              <a:buClr>
                <a:schemeClr val="accent3"/>
              </a:buClr>
              <a:buSzPct val="100000"/>
              <a:buAutoNum type="arabicPeriod"/>
            </a:pPr>
            <a:r>
              <a:rPr dirty="0"/>
              <a:t>Environmental cleaning &amp; disinfection </a:t>
            </a:r>
          </a:p>
          <a:p>
            <a:pPr marL="457194" indent="-457194">
              <a:spcBef>
                <a:spcPts val="1800"/>
              </a:spcBef>
              <a:buClr>
                <a:schemeClr val="accent3"/>
              </a:buClr>
              <a:buSzPct val="100000"/>
              <a:buAutoNum type="arabicPeriod"/>
            </a:pPr>
            <a:r>
              <a:rPr dirty="0"/>
              <a:t>Materials for environmental cleaning &amp; disinfection</a:t>
            </a:r>
          </a:p>
          <a:p>
            <a:pPr marL="457194" indent="-457194">
              <a:spcBef>
                <a:spcPts val="1800"/>
              </a:spcBef>
              <a:buClr>
                <a:schemeClr val="accent3"/>
              </a:buClr>
              <a:buSzPct val="100000"/>
              <a:buAutoNum type="arabicPeriod"/>
            </a:pPr>
            <a:r>
              <a:rPr dirty="0"/>
              <a:t>Waste management</a:t>
            </a:r>
          </a:p>
          <a:p>
            <a:pPr marL="457194" indent="-457194">
              <a:spcBef>
                <a:spcPts val="1800"/>
              </a:spcBef>
              <a:buClr>
                <a:schemeClr val="accent3"/>
              </a:buClr>
              <a:buSzPct val="100000"/>
              <a:buAutoNum type="arabicPeriod"/>
            </a:pPr>
            <a:r>
              <a:rPr dirty="0"/>
              <a:t>Waste disposal</a:t>
            </a:r>
          </a:p>
          <a:p>
            <a:pPr marL="457194" indent="-457194">
              <a:spcBef>
                <a:spcPts val="1800"/>
              </a:spcBef>
              <a:buClr>
                <a:schemeClr val="accent3"/>
              </a:buClr>
              <a:buSzPct val="100000"/>
              <a:buAutoNum type="arabicPeriod"/>
            </a:pPr>
            <a:r>
              <a:rPr dirty="0"/>
              <a:t>References and guidelines</a:t>
            </a:r>
          </a:p>
          <a:p>
            <a:pPr marL="513922" indent="-513922">
              <a:spcBef>
                <a:spcPts val="1800"/>
              </a:spcBef>
              <a:buClr>
                <a:schemeClr val="accent3"/>
              </a:buClr>
              <a:buSzPct val="100000"/>
              <a:buAutoNum type="arabicPeriod"/>
            </a:pPr>
            <a:r>
              <a:rPr dirty="0"/>
              <a:t>Additional training resources</a:t>
            </a:r>
          </a:p>
          <a:p>
            <a:pPr marL="513922" indent="-513922">
              <a:spcBef>
                <a:spcPts val="1800"/>
              </a:spcBef>
              <a:buClr>
                <a:schemeClr val="accent3"/>
              </a:buClr>
              <a:buSzPct val="100000"/>
              <a:buAutoNum type="arabicPeriod"/>
            </a:pPr>
            <a:r>
              <a:rPr dirty="0"/>
              <a:t>End of module quiz</a:t>
            </a:r>
          </a:p>
        </p:txBody>
      </p:sp>
      <p:sp>
        <p:nvSpPr>
          <p:cNvPr id="2" name="Google Shape;307;p8">
            <a:extLst>
              <a:ext uri="{FF2B5EF4-FFF2-40B4-BE49-F238E27FC236}">
                <a16:creationId xmlns:a16="http://schemas.microsoft.com/office/drawing/2014/main" id="{106D7DD2-2CCD-8892-5DF9-47A166D5D43D}"/>
              </a:ext>
            </a:extLst>
          </p:cNvPr>
          <p:cNvSpPr txBox="1">
            <a:spLocks noGrp="1"/>
          </p:cNvSpPr>
          <p:nvPr>
            <p:ph type="title"/>
          </p:nvPr>
        </p:nvSpPr>
        <p:spPr>
          <a:xfrm>
            <a:off x="388936" y="630315"/>
            <a:ext cx="3264195" cy="839972"/>
          </a:xfrm>
          <a:prstGeom prst="rect">
            <a:avLst/>
          </a:prstGeom>
        </p:spPr>
        <p:txBody>
          <a:bodyPr lIns="0" tIns="0" rIns="0" bIns="0" anchor="b"/>
          <a:lstStyle/>
          <a:p>
            <a:r>
              <a:rPr lang="hu-HU" b="1" dirty="0"/>
              <a:t>Outline</a:t>
            </a:r>
            <a:endParaRPr b="1"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Title 1"/>
          <p:cNvSpPr txBox="1">
            <a:spLocks noGrp="1"/>
          </p:cNvSpPr>
          <p:nvPr>
            <p:ph type="body" sz="quarter" idx="1"/>
          </p:nvPr>
        </p:nvSpPr>
        <p:spPr>
          <a:xfrm>
            <a:off x="3186526" y="1817416"/>
            <a:ext cx="5818948" cy="1870076"/>
          </a:xfrm>
          <a:prstGeom prst="rect">
            <a:avLst/>
          </a:prstGeom>
        </p:spPr>
        <p:txBody>
          <a:bodyPr lIns="54864" tIns="54864" rIns="54864" bIns="54864">
            <a:normAutofit/>
          </a:bodyPr>
          <a:lstStyle>
            <a:lvl1pPr>
              <a:spcBef>
                <a:spcPts val="0"/>
              </a:spcBef>
              <a:defRPr sz="3800"/>
            </a:lvl1pPr>
          </a:lstStyle>
          <a:p>
            <a:r>
              <a:rPr sz="3200" b="1" dirty="0"/>
              <a:t>1. Environmental cleaning &amp; disinfection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88"/>
          <p:cNvSpPr txBox="1">
            <a:spLocks noGrp="1"/>
          </p:cNvSpPr>
          <p:nvPr>
            <p:ph type="body" sz="half" idx="1"/>
          </p:nvPr>
        </p:nvSpPr>
        <p:spPr>
          <a:xfrm>
            <a:off x="1343472" y="2086096"/>
            <a:ext cx="5184578" cy="2685808"/>
          </a:xfrm>
          <a:prstGeom prst="rect">
            <a:avLst/>
          </a:prstGeom>
        </p:spPr>
        <p:txBody>
          <a:bodyPr/>
          <a:lstStyle/>
          <a:p>
            <a:pPr>
              <a:defRPr sz="2600"/>
            </a:pPr>
            <a:r>
              <a:rPr dirty="0"/>
              <a:t>Standard precautions should be applied in </a:t>
            </a:r>
            <a:r>
              <a:rPr dirty="0">
                <a:solidFill>
                  <a:schemeClr val="accent2"/>
                </a:solidFill>
                <a:latin typeface="Source Sans Pro Bold"/>
                <a:ea typeface="Source Sans Pro Bold"/>
                <a:cs typeface="Source Sans Pro Bold"/>
                <a:sym typeface="Source Sans Pro Bold"/>
              </a:rPr>
              <a:t>ALL</a:t>
            </a:r>
            <a:r>
              <a:rPr dirty="0"/>
              <a:t> situations for </a:t>
            </a:r>
            <a:r>
              <a:rPr dirty="0">
                <a:solidFill>
                  <a:schemeClr val="accent2"/>
                </a:solidFill>
                <a:latin typeface="Source Sans Pro Bold"/>
                <a:ea typeface="Source Sans Pro Bold"/>
                <a:cs typeface="Source Sans Pro Bold"/>
                <a:sym typeface="Source Sans Pro Bold"/>
              </a:rPr>
              <a:t>ALL</a:t>
            </a:r>
            <a:r>
              <a:rPr dirty="0"/>
              <a:t> patients whether or not they appear infectious or symptomatic and especially important because in some infectious diseases initial manifestations are non-specific.</a:t>
            </a:r>
          </a:p>
        </p:txBody>
      </p:sp>
      <p:pic>
        <p:nvPicPr>
          <p:cNvPr id="340" name="image10.png" descr="image10.png"/>
          <p:cNvPicPr>
            <a:picLocks noChangeAspect="1"/>
          </p:cNvPicPr>
          <p:nvPr/>
        </p:nvPicPr>
        <p:blipFill>
          <a:blip r:embed="rId3"/>
          <a:srcRect t="2363"/>
          <a:stretch>
            <a:fillRect/>
          </a:stretch>
        </p:blipFill>
        <p:spPr>
          <a:xfrm>
            <a:off x="6528050" y="1075492"/>
            <a:ext cx="2880433" cy="3967992"/>
          </a:xfrm>
          <a:prstGeom prst="rect">
            <a:avLst/>
          </a:prstGeom>
          <a:ln w="12700">
            <a:solidFill>
              <a:srgbClr val="000000"/>
            </a:solidFill>
            <a:miter/>
          </a:ln>
        </p:spPr>
      </p:pic>
      <p:pic>
        <p:nvPicPr>
          <p:cNvPr id="341" name="image11.png" descr="image11.png"/>
          <p:cNvPicPr>
            <a:picLocks noChangeAspect="1"/>
          </p:cNvPicPr>
          <p:nvPr/>
        </p:nvPicPr>
        <p:blipFill>
          <a:blip r:embed="rId4"/>
          <a:stretch>
            <a:fillRect/>
          </a:stretch>
        </p:blipFill>
        <p:spPr>
          <a:xfrm>
            <a:off x="8064333" y="1747566"/>
            <a:ext cx="2866323" cy="4102806"/>
          </a:xfrm>
          <a:prstGeom prst="rect">
            <a:avLst/>
          </a:prstGeom>
          <a:ln w="12700">
            <a:solidFill>
              <a:srgbClr val="000000"/>
            </a:solidFill>
            <a:miter/>
          </a:ln>
        </p:spPr>
      </p:pic>
      <p:sp>
        <p:nvSpPr>
          <p:cNvPr id="342" name="Shape 91"/>
          <p:cNvSpPr/>
          <p:nvPr/>
        </p:nvSpPr>
        <p:spPr>
          <a:xfrm>
            <a:off x="7096654" y="5992374"/>
            <a:ext cx="3640008" cy="338548"/>
          </a:xfrm>
          <a:prstGeom prst="rect">
            <a:avLst/>
          </a:prstGeom>
          <a:solidFill>
            <a:srgbClr val="F2F2F2"/>
          </a:solidFill>
          <a:ln>
            <a:solidFill>
              <a:srgbClr val="000000"/>
            </a:solidFill>
            <a:miter lim="400000"/>
          </a:ln>
          <a:effectLst>
            <a:outerShdw blurRad="50800" dist="38100" dir="2700000" rotWithShape="0">
              <a:srgbClr val="000000">
                <a:alpha val="40000"/>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7" tIns="60957" rIns="60957" bIns="60957">
            <a:spAutoFit/>
          </a:bodyPr>
          <a:lstStyle>
            <a:lvl1pPr algn="ctr">
              <a:defRPr sz="1600" u="sng">
                <a:solidFill>
                  <a:srgbClr val="0563C1"/>
                </a:solidFill>
                <a:uFill>
                  <a:solidFill>
                    <a:srgbClr val="0563C1"/>
                  </a:solidFill>
                </a:uFill>
                <a:latin typeface="+mn-lt"/>
                <a:ea typeface="+mn-ea"/>
                <a:cs typeface="+mn-cs"/>
                <a:sym typeface="Source Sans Pro Regular"/>
                <a:hlinkClick r:id="rId5"/>
              </a:defRPr>
            </a:lvl1pPr>
          </a:lstStyle>
          <a:p>
            <a:pPr>
              <a:defRPr u="none">
                <a:solidFill>
                  <a:srgbClr val="000000"/>
                </a:solidFill>
                <a:uFillTx/>
              </a:defRPr>
            </a:pPr>
            <a:r>
              <a:rPr sz="1400" u="sng">
                <a:solidFill>
                  <a:srgbClr val="0563C1"/>
                </a:solidFill>
                <a:uFill>
                  <a:solidFill>
                    <a:srgbClr val="0563C1"/>
                  </a:solidFill>
                </a:uFill>
                <a:hlinkClick r:id="rId5"/>
              </a:rPr>
              <a:t>WHO Standard Precautions</a:t>
            </a:r>
          </a:p>
        </p:txBody>
      </p:sp>
      <p:sp>
        <p:nvSpPr>
          <p:cNvPr id="2" name="Title 1">
            <a:extLst>
              <a:ext uri="{FF2B5EF4-FFF2-40B4-BE49-F238E27FC236}">
                <a16:creationId xmlns:a16="http://schemas.microsoft.com/office/drawing/2014/main" id="{099525EA-3E11-BC9A-4546-2D28E715965B}"/>
              </a:ext>
            </a:extLst>
          </p:cNvPr>
          <p:cNvSpPr txBox="1">
            <a:spLocks/>
          </p:cNvSpPr>
          <p:nvPr/>
        </p:nvSpPr>
        <p:spPr>
          <a:xfrm>
            <a:off x="138856" y="92028"/>
            <a:ext cx="8940881"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Reminder: standard precautions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109"/>
          <p:cNvSpPr txBox="1">
            <a:spLocks noGrp="1"/>
          </p:cNvSpPr>
          <p:nvPr>
            <p:ph type="body" idx="1"/>
          </p:nvPr>
        </p:nvSpPr>
        <p:spPr>
          <a:xfrm>
            <a:off x="1984916" y="1012054"/>
            <a:ext cx="8222168" cy="4255609"/>
          </a:xfrm>
          <a:prstGeom prst="rect">
            <a:avLst/>
          </a:prstGeom>
        </p:spPr>
        <p:txBody>
          <a:bodyPr>
            <a:normAutofit lnSpcReduction="10000"/>
          </a:bodyPr>
          <a:lstStyle/>
          <a:p>
            <a:r>
              <a:rPr sz="2800" dirty="0">
                <a:solidFill>
                  <a:srgbClr val="C00000"/>
                </a:solidFill>
                <a:latin typeface="Source Sans Pro Bold"/>
              </a:rPr>
              <a:t>Environmental cleaning &amp; disinfection is important because microorganisms may survive:</a:t>
            </a:r>
            <a:endParaRPr lang="hu-HU" sz="2800" dirty="0">
              <a:solidFill>
                <a:srgbClr val="C00000"/>
              </a:solidFill>
              <a:latin typeface="Source Sans Pro Bold"/>
            </a:endParaRPr>
          </a:p>
          <a:p>
            <a:endParaRPr dirty="0"/>
          </a:p>
          <a:p>
            <a:pPr marL="254000" indent="-254000">
              <a:buClr>
                <a:srgbClr val="C00000"/>
              </a:buClr>
              <a:buSzPct val="100000"/>
              <a:buFont typeface="Arial"/>
              <a:buChar char="•"/>
            </a:pPr>
            <a:r>
              <a:rPr dirty="0"/>
              <a:t>on medical equipment (e.g. instruments) until cleaned and disinfected, </a:t>
            </a:r>
          </a:p>
          <a:p>
            <a:pPr marL="254000" indent="-254000">
              <a:buClr>
                <a:srgbClr val="C00000"/>
              </a:buClr>
              <a:buSzPct val="100000"/>
              <a:buFont typeface="Arial"/>
              <a:buChar char="•"/>
            </a:pPr>
            <a:r>
              <a:rPr dirty="0"/>
              <a:t>on surfaces (such as floors and tables)</a:t>
            </a:r>
          </a:p>
          <a:p>
            <a:pPr marL="254000" indent="-254000">
              <a:buClr>
                <a:srgbClr val="C00000"/>
              </a:buClr>
              <a:buSzPct val="100000"/>
              <a:buFont typeface="Arial"/>
              <a:buChar char="•"/>
            </a:pPr>
            <a:r>
              <a:rPr dirty="0"/>
              <a:t>on clothing and PPE</a:t>
            </a:r>
          </a:p>
          <a:p>
            <a:pPr marL="254000" indent="-254000">
              <a:buClr>
                <a:srgbClr val="C00000"/>
              </a:buClr>
              <a:buSzPct val="100000"/>
              <a:buFont typeface="Arial"/>
              <a:buChar char="•"/>
            </a:pPr>
            <a:r>
              <a:rPr dirty="0"/>
              <a:t>in body fluids (such as blood, saliva and vomit).</a:t>
            </a:r>
            <a:endParaRPr lang="hu-HU" dirty="0"/>
          </a:p>
          <a:p>
            <a:pPr marL="254000" indent="-254000">
              <a:buClr>
                <a:schemeClr val="accent3"/>
              </a:buClr>
              <a:buSzPct val="100000"/>
              <a:buFont typeface="Arial"/>
              <a:buChar char="•"/>
            </a:pPr>
            <a:endParaRPr dirty="0"/>
          </a:p>
          <a:p>
            <a:pPr marL="0" lvl="1" indent="443648">
              <a:spcBef>
                <a:spcPts val="100"/>
              </a:spcBef>
              <a:buSzTx/>
              <a:buNone/>
              <a:defRPr>
                <a:solidFill>
                  <a:srgbClr val="C00000"/>
                </a:solidFill>
              </a:defRPr>
            </a:pPr>
            <a:r>
              <a:rPr dirty="0"/>
              <a:t>→ Cleaning &amp; disinfection removes microorganisms and helps prevent transmission to patients via hand contact with medical equipment. </a:t>
            </a:r>
          </a:p>
        </p:txBody>
      </p:sp>
      <p:sp>
        <p:nvSpPr>
          <p:cNvPr id="348" name="Rectangle 1"/>
          <p:cNvSpPr txBox="1"/>
          <p:nvPr/>
        </p:nvSpPr>
        <p:spPr>
          <a:xfrm>
            <a:off x="1357370" y="5742392"/>
            <a:ext cx="9477260"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1400">
                <a:latin typeface="+mn-lt"/>
                <a:ea typeface="+mn-ea"/>
                <a:cs typeface="+mn-cs"/>
                <a:sym typeface="Source Sans Pro Regular"/>
              </a:defRPr>
            </a:pPr>
            <a:r>
              <a:rPr sz="1100" dirty="0"/>
              <a:t>Reference: KKW, Tsang OTY, Yip CCY, et al. Consistent detection of 2019 novel coronavirus in saliva. Clinical Infectious Diseases, ciaa149. February 12, 2020. DOI: </a:t>
            </a:r>
            <a:r>
              <a:rPr sz="1100" u="sng" dirty="0">
                <a:solidFill>
                  <a:srgbClr val="0563C1"/>
                </a:solidFill>
                <a:uFill>
                  <a:solidFill>
                    <a:srgbClr val="0563C1"/>
                  </a:solidFill>
                </a:uFill>
                <a:hlinkClick r:id="rId2"/>
              </a:rPr>
              <a:t>https://academic.oup.com/cid/advance-article/doi/10.1093/cid/ciaa149/5734265</a:t>
            </a:r>
            <a:r>
              <a:rPr sz="1100" dirty="0"/>
              <a:t> </a:t>
            </a:r>
          </a:p>
        </p:txBody>
      </p:sp>
      <p:sp>
        <p:nvSpPr>
          <p:cNvPr id="2" name="Title 1">
            <a:extLst>
              <a:ext uri="{FF2B5EF4-FFF2-40B4-BE49-F238E27FC236}">
                <a16:creationId xmlns:a16="http://schemas.microsoft.com/office/drawing/2014/main" id="{46E92C25-B508-68A3-E5E9-26396D184FEF}"/>
              </a:ext>
            </a:extLst>
          </p:cNvPr>
          <p:cNvSpPr txBox="1">
            <a:spLocks/>
          </p:cNvSpPr>
          <p:nvPr/>
        </p:nvSpPr>
        <p:spPr>
          <a:xfrm>
            <a:off x="129978" y="0"/>
            <a:ext cx="8940881" cy="852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Environmental cleaning &amp; disinfection: </a:t>
            </a:r>
            <a:endParaRPr lang="hu-HU" b="1" dirty="0"/>
          </a:p>
          <a:p>
            <a:pPr hangingPunct="1"/>
            <a:r>
              <a:rPr lang="en-US" b="1" dirty="0"/>
              <a:t>Why is it important?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46">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46">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346">
                                            <p:txEl>
                                              <p:pRg st="2" end="2"/>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346">
                                            <p:txEl>
                                              <p:pRg st="3" end="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346">
                                            <p:txEl>
                                              <p:pRg st="4" end="4"/>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346">
                                            <p:txEl>
                                              <p:pRg st="5" end="5"/>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iterate>
                                    <p:tmAbs val="0"/>
                                  </p:iterate>
                                  <p:childTnLst>
                                    <p:set>
                                      <p:cBhvr>
                                        <p:cTn id="23" fill="hold"/>
                                        <p:tgtEl>
                                          <p:spTgt spid="34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build="p" bldLvl="5"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116"/>
          <p:cNvSpPr txBox="1">
            <a:spLocks noGrp="1"/>
          </p:cNvSpPr>
          <p:nvPr>
            <p:ph type="body" sz="half" idx="1"/>
          </p:nvPr>
        </p:nvSpPr>
        <p:spPr>
          <a:xfrm>
            <a:off x="762287" y="1247001"/>
            <a:ext cx="10651470" cy="2111260"/>
          </a:xfrm>
          <a:prstGeom prst="rect">
            <a:avLst/>
          </a:prstGeom>
        </p:spPr>
        <p:txBody>
          <a:bodyPr/>
          <a:lstStyle/>
          <a:p>
            <a:r>
              <a:rPr dirty="0"/>
              <a:t>Decontamination is the process of removing soil and pathogenic microorganisms from objects, such as medical devices, so they are safe to handle, whether that involves further processing (sterilization), use or disposal. </a:t>
            </a:r>
          </a:p>
        </p:txBody>
      </p:sp>
      <p:sp>
        <p:nvSpPr>
          <p:cNvPr id="351" name="Shape 123"/>
          <p:cNvSpPr/>
          <p:nvPr/>
        </p:nvSpPr>
        <p:spPr>
          <a:xfrm>
            <a:off x="719401" y="2581324"/>
            <a:ext cx="10638770" cy="850901"/>
          </a:xfrm>
          <a:prstGeom prst="rect">
            <a:avLst/>
          </a:prstGeom>
          <a:solidFill>
            <a:srgbClr val="F2F2F2"/>
          </a:solidFill>
          <a:ln w="127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spcBef>
                <a:spcPts val="600"/>
              </a:spcBef>
              <a:defRPr sz="2600">
                <a:solidFill>
                  <a:srgbClr val="002060"/>
                </a:solidFill>
                <a:latin typeface="+mn-lt"/>
                <a:ea typeface="+mn-ea"/>
                <a:cs typeface="+mn-cs"/>
                <a:sym typeface="Source Sans Pro Regular"/>
              </a:defRPr>
            </a:lvl1pPr>
          </a:lstStyle>
          <a:p>
            <a:r>
              <a:rPr dirty="0"/>
              <a:t>There are three parts to decontamination: cleaning, disinfection and sterilization.</a:t>
            </a:r>
          </a:p>
        </p:txBody>
      </p:sp>
      <p:sp>
        <p:nvSpPr>
          <p:cNvPr id="352" name="Shape 125"/>
          <p:cNvSpPr txBox="1"/>
          <p:nvPr/>
        </p:nvSpPr>
        <p:spPr>
          <a:xfrm>
            <a:off x="575782" y="4827730"/>
            <a:ext cx="3269427" cy="14935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60" tIns="60960" rIns="60960" bIns="60960">
            <a:spAutoFit/>
          </a:bodyPr>
          <a:lstStyle/>
          <a:p>
            <a:pPr defTabSz="904195">
              <a:spcBef>
                <a:spcPts val="500"/>
              </a:spcBef>
              <a:defRPr sz="2100">
                <a:solidFill>
                  <a:srgbClr val="FF0000"/>
                </a:solidFill>
                <a:latin typeface="+mn-lt"/>
                <a:ea typeface="+mn-ea"/>
                <a:cs typeface="+mn-cs"/>
                <a:sym typeface="Source Sans Pro Regular"/>
              </a:defRPr>
            </a:pPr>
            <a:r>
              <a:rPr dirty="0"/>
              <a:t>Cleaning</a:t>
            </a:r>
            <a:r>
              <a:rPr dirty="0">
                <a:solidFill>
                  <a:srgbClr val="FFFFFF"/>
                </a:solidFill>
              </a:rPr>
              <a:t> </a:t>
            </a:r>
            <a:r>
              <a:rPr dirty="0">
                <a:solidFill>
                  <a:srgbClr val="000000"/>
                </a:solidFill>
              </a:rPr>
              <a:t>is the removal of soil, debris and organic matter to render the item aesthetically acceptable.</a:t>
            </a:r>
          </a:p>
        </p:txBody>
      </p:sp>
      <p:sp>
        <p:nvSpPr>
          <p:cNvPr id="353" name="Shape 132"/>
          <p:cNvSpPr txBox="1"/>
          <p:nvPr/>
        </p:nvSpPr>
        <p:spPr>
          <a:xfrm>
            <a:off x="4355774" y="4908958"/>
            <a:ext cx="3480453" cy="1181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600"/>
              </a:spcBef>
              <a:defRPr sz="2400">
                <a:solidFill>
                  <a:srgbClr val="FF0000"/>
                </a:solidFill>
                <a:latin typeface="+mn-lt"/>
                <a:ea typeface="+mn-ea"/>
                <a:cs typeface="+mn-cs"/>
                <a:sym typeface="Source Sans Pro Regular"/>
              </a:defRPr>
            </a:pPr>
            <a:r>
              <a:rPr dirty="0"/>
              <a:t>Disinfection</a:t>
            </a:r>
            <a:r>
              <a:rPr dirty="0">
                <a:solidFill>
                  <a:srgbClr val="002060"/>
                </a:solidFill>
              </a:rPr>
              <a:t> </a:t>
            </a:r>
            <a:r>
              <a:rPr dirty="0">
                <a:solidFill>
                  <a:srgbClr val="000000"/>
                </a:solidFill>
              </a:rPr>
              <a:t>is the removal of all pathogens. A few spores may remain.. </a:t>
            </a:r>
          </a:p>
        </p:txBody>
      </p:sp>
      <p:sp>
        <p:nvSpPr>
          <p:cNvPr id="354" name="Shape 133"/>
          <p:cNvSpPr txBox="1"/>
          <p:nvPr/>
        </p:nvSpPr>
        <p:spPr>
          <a:xfrm>
            <a:off x="8285829" y="4908958"/>
            <a:ext cx="3072342" cy="1574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spcBef>
                <a:spcPts val="600"/>
              </a:spcBef>
              <a:defRPr sz="2400">
                <a:solidFill>
                  <a:srgbClr val="FF0000"/>
                </a:solidFill>
                <a:latin typeface="+mn-lt"/>
                <a:ea typeface="+mn-ea"/>
                <a:cs typeface="+mn-cs"/>
                <a:sym typeface="Source Sans Pro Regular"/>
              </a:defRPr>
            </a:pPr>
            <a:r>
              <a:rPr dirty="0"/>
              <a:t>Sterilization</a:t>
            </a:r>
            <a:r>
              <a:rPr dirty="0">
                <a:solidFill>
                  <a:srgbClr val="002060"/>
                </a:solidFill>
              </a:rPr>
              <a:t> </a:t>
            </a:r>
            <a:r>
              <a:rPr dirty="0">
                <a:solidFill>
                  <a:srgbClr val="000000"/>
                </a:solidFill>
              </a:rPr>
              <a:t>is the removal of all organisms, including spores.</a:t>
            </a:r>
          </a:p>
        </p:txBody>
      </p:sp>
      <p:grpSp>
        <p:nvGrpSpPr>
          <p:cNvPr id="361" name="Group 15"/>
          <p:cNvGrpSpPr/>
          <p:nvPr/>
        </p:nvGrpSpPr>
        <p:grpSpPr>
          <a:xfrm>
            <a:off x="5469039" y="3590257"/>
            <a:ext cx="818984" cy="1237473"/>
            <a:chOff x="0" y="0"/>
            <a:chExt cx="818983" cy="1237472"/>
          </a:xfrm>
        </p:grpSpPr>
        <p:grpSp>
          <p:nvGrpSpPr>
            <p:cNvPr id="357" name="Picture 13"/>
            <p:cNvGrpSpPr/>
            <p:nvPr/>
          </p:nvGrpSpPr>
          <p:grpSpPr>
            <a:xfrm>
              <a:off x="126749" y="90203"/>
              <a:ext cx="692235" cy="1147270"/>
              <a:chOff x="0" y="0"/>
              <a:chExt cx="692233" cy="1147269"/>
            </a:xfrm>
          </p:grpSpPr>
          <p:sp>
            <p:nvSpPr>
              <p:cNvPr id="355" name="Rectangle"/>
              <p:cNvSpPr/>
              <p:nvPr/>
            </p:nvSpPr>
            <p:spPr>
              <a:xfrm>
                <a:off x="0" y="0"/>
                <a:ext cx="692234" cy="1147270"/>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pic>
            <p:nvPicPr>
              <p:cNvPr id="356" name="image15.png" descr="image15.png"/>
              <p:cNvPicPr>
                <a:picLocks noChangeAspect="1"/>
              </p:cNvPicPr>
              <p:nvPr/>
            </p:nvPicPr>
            <p:blipFill>
              <a:blip r:embed="rId2"/>
              <a:stretch>
                <a:fillRect/>
              </a:stretch>
            </p:blipFill>
            <p:spPr>
              <a:xfrm>
                <a:off x="0" y="0"/>
                <a:ext cx="692234" cy="1147270"/>
              </a:xfrm>
              <a:prstGeom prst="rect">
                <a:avLst/>
              </a:prstGeom>
              <a:ln w="12700" cap="flat">
                <a:noFill/>
                <a:miter lim="400000"/>
              </a:ln>
              <a:effectLst/>
            </p:spPr>
          </p:pic>
        </p:grpSp>
        <p:sp>
          <p:nvSpPr>
            <p:cNvPr id="358" name="Rectangle: Rounded Corners 14"/>
            <p:cNvSpPr/>
            <p:nvPr/>
          </p:nvSpPr>
          <p:spPr>
            <a:xfrm rot="1522881">
              <a:off x="5218" y="30764"/>
              <a:ext cx="156988" cy="59700"/>
            </a:xfrm>
            <a:prstGeom prst="roundRect">
              <a:avLst>
                <a:gd name="adj" fmla="val 16667"/>
              </a:avLst>
            </a:prstGeom>
            <a:noFill/>
            <a:ln w="12700" cap="flat">
              <a:solidFill>
                <a:srgbClr val="000000"/>
              </a:solidFill>
              <a:prstDash val="solid"/>
              <a:miter lim="800000"/>
            </a:ln>
            <a:effectLst/>
          </p:spPr>
          <p:txBody>
            <a:bodyPr wrap="square" lIns="45719" tIns="45719" rIns="45719" bIns="45719" numCol="1" anchor="ctr">
              <a:noAutofit/>
            </a:bodyPr>
            <a:lstStyle/>
            <a:p>
              <a:pPr algn="ctr">
                <a:defRPr sz="2400">
                  <a:solidFill>
                    <a:srgbClr val="FFFFFF"/>
                  </a:solidFill>
                  <a:latin typeface="+mn-lt"/>
                  <a:ea typeface="+mn-ea"/>
                  <a:cs typeface="+mn-cs"/>
                  <a:sym typeface="Source Sans Pro Regular"/>
                </a:defRPr>
              </a:pPr>
              <a:endParaRPr/>
            </a:p>
          </p:txBody>
        </p:sp>
        <p:sp>
          <p:nvSpPr>
            <p:cNvPr id="359" name="Rectangle: Rounded Corners 20"/>
            <p:cNvSpPr/>
            <p:nvPr/>
          </p:nvSpPr>
          <p:spPr>
            <a:xfrm>
              <a:off x="5095" y="184488"/>
              <a:ext cx="156987" cy="59700"/>
            </a:xfrm>
            <a:prstGeom prst="roundRect">
              <a:avLst>
                <a:gd name="adj" fmla="val 16667"/>
              </a:avLst>
            </a:prstGeom>
            <a:noFill/>
            <a:ln w="12700" cap="flat">
              <a:solidFill>
                <a:srgbClr val="000000"/>
              </a:solidFill>
              <a:prstDash val="solid"/>
              <a:miter lim="800000"/>
            </a:ln>
            <a:effectLst/>
          </p:spPr>
          <p:txBody>
            <a:bodyPr wrap="square" lIns="45719" tIns="45719" rIns="45719" bIns="45719" numCol="1" anchor="ctr">
              <a:noAutofit/>
            </a:bodyPr>
            <a:lstStyle/>
            <a:p>
              <a:pPr algn="ctr">
                <a:defRPr sz="2400">
                  <a:solidFill>
                    <a:srgbClr val="FFFFFF"/>
                  </a:solidFill>
                  <a:latin typeface="+mn-lt"/>
                  <a:ea typeface="+mn-ea"/>
                  <a:cs typeface="+mn-cs"/>
                  <a:sym typeface="Source Sans Pro Regular"/>
                </a:defRPr>
              </a:pPr>
              <a:endParaRPr/>
            </a:p>
          </p:txBody>
        </p:sp>
        <p:sp>
          <p:nvSpPr>
            <p:cNvPr id="360" name="Rectangle: Rounded Corners 21"/>
            <p:cNvSpPr/>
            <p:nvPr/>
          </p:nvSpPr>
          <p:spPr>
            <a:xfrm rot="19713964">
              <a:off x="5095" y="344001"/>
              <a:ext cx="156987" cy="59701"/>
            </a:xfrm>
            <a:prstGeom prst="roundRect">
              <a:avLst>
                <a:gd name="adj" fmla="val 16667"/>
              </a:avLst>
            </a:prstGeom>
            <a:noFill/>
            <a:ln w="12700" cap="flat">
              <a:solidFill>
                <a:srgbClr val="000000"/>
              </a:solidFill>
              <a:prstDash val="solid"/>
              <a:miter lim="800000"/>
            </a:ln>
            <a:effectLst/>
          </p:spPr>
          <p:txBody>
            <a:bodyPr wrap="square" lIns="45719" tIns="45719" rIns="45719" bIns="45719" numCol="1" anchor="ctr">
              <a:noAutofit/>
            </a:bodyPr>
            <a:lstStyle/>
            <a:p>
              <a:pPr algn="ctr">
                <a:defRPr sz="2400">
                  <a:solidFill>
                    <a:srgbClr val="FFFFFF"/>
                  </a:solidFill>
                  <a:latin typeface="+mn-lt"/>
                  <a:ea typeface="+mn-ea"/>
                  <a:cs typeface="+mn-cs"/>
                  <a:sym typeface="Source Sans Pro Regular"/>
                </a:defRPr>
              </a:pPr>
              <a:endParaRPr/>
            </a:p>
          </p:txBody>
        </p:sp>
      </p:grpSp>
      <p:pic>
        <p:nvPicPr>
          <p:cNvPr id="362" name="Picture 16" descr="Picture 16"/>
          <p:cNvPicPr>
            <a:picLocks noChangeAspect="1"/>
          </p:cNvPicPr>
          <p:nvPr/>
        </p:nvPicPr>
        <p:blipFill>
          <a:blip r:embed="rId3"/>
          <a:stretch>
            <a:fillRect/>
          </a:stretch>
        </p:blipFill>
        <p:spPr>
          <a:xfrm>
            <a:off x="1619371" y="3645477"/>
            <a:ext cx="1182252" cy="1182253"/>
          </a:xfrm>
          <a:prstGeom prst="rect">
            <a:avLst/>
          </a:prstGeom>
          <a:ln w="12700">
            <a:miter lim="400000"/>
          </a:ln>
        </p:spPr>
      </p:pic>
      <p:pic>
        <p:nvPicPr>
          <p:cNvPr id="363" name="Picture 18" descr="Picture 18"/>
          <p:cNvPicPr>
            <a:picLocks noChangeAspect="1"/>
          </p:cNvPicPr>
          <p:nvPr/>
        </p:nvPicPr>
        <p:blipFill>
          <a:blip r:embed="rId4"/>
          <a:srcRect r="7749" b="6748"/>
          <a:stretch>
            <a:fillRect/>
          </a:stretch>
        </p:blipFill>
        <p:spPr>
          <a:xfrm>
            <a:off x="9273018" y="3717835"/>
            <a:ext cx="1097975" cy="1109894"/>
          </a:xfrm>
          <a:prstGeom prst="rect">
            <a:avLst/>
          </a:prstGeom>
          <a:ln w="12700">
            <a:miter lim="400000"/>
          </a:ln>
        </p:spPr>
      </p:pic>
      <p:sp>
        <p:nvSpPr>
          <p:cNvPr id="2" name="Title 1">
            <a:extLst>
              <a:ext uri="{FF2B5EF4-FFF2-40B4-BE49-F238E27FC236}">
                <a16:creationId xmlns:a16="http://schemas.microsoft.com/office/drawing/2014/main" id="{038454BD-9158-1EBC-8DBD-E6B83969F7E0}"/>
              </a:ext>
            </a:extLst>
          </p:cNvPr>
          <p:cNvSpPr txBox="1">
            <a:spLocks/>
          </p:cNvSpPr>
          <p:nvPr/>
        </p:nvSpPr>
        <p:spPr>
          <a:xfrm>
            <a:off x="138857" y="92028"/>
            <a:ext cx="595714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is decontamination?</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50">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5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3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352">
                                            <p:bg/>
                                          </p:spTgt>
                                        </p:tgtEl>
                                        <p:attrNameLst>
                                          <p:attrName>style.visibility</p:attrName>
                                        </p:attrNameLst>
                                      </p:cBhvr>
                                      <p:to>
                                        <p:strVal val="visible"/>
                                      </p:to>
                                    </p:set>
                                  </p:childTnLst>
                                </p:cTn>
                              </p:par>
                              <p:par>
                                <p:cTn id="17" presetID="1" presetClass="entr" presetSubtype="0" fill="hold" grpId="0" nodeType="withEffect">
                                  <p:stCondLst>
                                    <p:cond delay="0"/>
                                  </p:stCondLst>
                                  <p:iterate>
                                    <p:tmAbs val="0"/>
                                  </p:iterate>
                                  <p:childTnLst>
                                    <p:set>
                                      <p:cBhvr>
                                        <p:cTn id="18" fill="hold"/>
                                        <p:tgtEl>
                                          <p:spTgt spid="35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3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 grpId="0" build="p" bldLvl="5" animBg="1" advAuto="0"/>
      <p:bldP spid="351" grpId="0" animBg="1" advAuto="0"/>
      <p:bldP spid="352" grpId="0" build="p" bldLvl="5" animBg="1" advAuto="0"/>
      <p:bldP spid="353" grpId="0" animBg="1" advAuto="0"/>
      <p:bldP spid="354" grpId="0" animBg="1" advAuto="0"/>
    </p:bldLst>
  </p:timing>
</p:sld>
</file>

<file path=ppt/theme/theme1.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398A17-4C28-42CB-BADA-E1A1D8669887}">
  <ds:schemaRefs>
    <ds:schemaRef ds:uri="http://schemas.microsoft.com/office/2006/documentManagement/types"/>
    <ds:schemaRef ds:uri="http://schemas.microsoft.com/office/2006/metadata/properties"/>
    <ds:schemaRef ds:uri="http://purl.org/dc/elements/1.1/"/>
    <ds:schemaRef ds:uri="9ca0fa8f-1020-4790-a298-914e539c43a5"/>
    <ds:schemaRef ds:uri="1545eeb8-3090-4573-a4ea-6910cac27a03"/>
    <ds:schemaRef ds:uri="http://schemas.openxmlformats.org/package/2006/metadata/core-properties"/>
    <ds:schemaRef ds:uri="http://purl.org/dc/terms/"/>
    <ds:schemaRef ds:uri="http://schemas.microsoft.com/office/infopath/2007/PartnerControls"/>
    <ds:schemaRef ds:uri="http://www.w3.org/XML/1998/namespace"/>
    <ds:schemaRef ds:uri="http://purl.org/dc/dcmitype/"/>
    <ds:schemaRef ds:uri="450f158c-397a-4a9d-b005-a44c92e0fccb"/>
    <ds:schemaRef ds:uri="e2a64997-203d-4655-a595-383c2eb1e865"/>
  </ds:schemaRefs>
</ds:datastoreItem>
</file>

<file path=customXml/itemProps2.xml><?xml version="1.0" encoding="utf-8"?>
<ds:datastoreItem xmlns:ds="http://schemas.openxmlformats.org/officeDocument/2006/customXml" ds:itemID="{A404F255-27E0-4A4B-8A4B-5C22456551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CB4A78-B5D2-4896-8AF6-01E0081468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79</TotalTime>
  <Words>3121</Words>
  <Application>Microsoft Office PowerPoint</Application>
  <PresentationFormat>Widescreen</PresentationFormat>
  <Paragraphs>294</Paragraphs>
  <Slides>43</Slides>
  <Notes>11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1_RRT_Theme_v3</vt:lpstr>
      <vt:lpstr>PowerPoint Presentation</vt:lpstr>
      <vt:lpstr>Introduction</vt:lpstr>
      <vt:lpstr>Notes to facilitators:</vt:lpstr>
      <vt:lpstr>Learning objectives</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Materials for environmental  cleaning and disinfection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Infection Prevention and control</dc:title>
  <dc:creator>Hp</dc:creator>
  <cp:lastModifiedBy>GOMEZ, Paula</cp:lastModifiedBy>
  <cp:revision>9</cp:revision>
  <dcterms:modified xsi:type="dcterms:W3CDTF">2023-04-07T10:59:29Z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132300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