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5" r:id="rId43"/>
    <p:sldId id="297" r:id="rId44"/>
    <p:sldId id="298" r:id="rId45"/>
    <p:sldId id="299" r:id="rId4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1F4A5D-9799-0D59-F137-6F19B9B778D2}" v="1" dt="2023-04-07T10:57:41.19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5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0C1F4A5D-9799-0D59-F137-6F19B9B778D2}"/>
    <pc:docChg chg="modSld">
      <pc:chgData name="GOMEZ, Paula" userId="S::gomezp@who.int::c93cf399-3ed7-4230-9282-8831e3fe5ae7" providerId="AD" clId="Web-{0C1F4A5D-9799-0D59-F137-6F19B9B778D2}" dt="2023-04-07T10:57:41.196" v="0"/>
      <pc:docMkLst>
        <pc:docMk/>
      </pc:docMkLst>
      <pc:sldChg chg="addSp delSp modSp">
        <pc:chgData name="GOMEZ, Paula" userId="S::gomezp@who.int::c93cf399-3ed7-4230-9282-8831e3fe5ae7" providerId="AD" clId="Web-{0C1F4A5D-9799-0D59-F137-6F19B9B778D2}" dt="2023-04-07T10:57:41.196" v="0"/>
        <pc:sldMkLst>
          <pc:docMk/>
          <pc:sldMk cId="0" sldId="256"/>
        </pc:sldMkLst>
        <pc:spChg chg="add mod">
          <ac:chgData name="GOMEZ, Paula" userId="S::gomezp@who.int::c93cf399-3ed7-4230-9282-8831e3fe5ae7" providerId="AD" clId="Web-{0C1F4A5D-9799-0D59-F137-6F19B9B778D2}" dt="2023-04-07T10:57:41.196" v="0"/>
          <ac:spMkLst>
            <pc:docMk/>
            <pc:sldMk cId="0" sldId="256"/>
            <ac:spMk id="3" creationId="{B33B65A5-2D2F-2D71-8602-CC6560F72654}"/>
          </ac:spMkLst>
        </pc:spChg>
        <pc:spChg chg="del">
          <ac:chgData name="GOMEZ, Paula" userId="S::gomezp@who.int::c93cf399-3ed7-4230-9282-8831e3fe5ae7" providerId="AD" clId="Web-{0C1F4A5D-9799-0D59-F137-6F19B9B778D2}" dt="2023-04-07T10:57:41.196" v="0"/>
          <ac:spMkLst>
            <pc:docMk/>
            <pc:sldMk cId="0" sldId="256"/>
            <ac:spMk id="346" creationId="{00000000-0000-0000-0000-000000000000}"/>
          </ac:spMkLst>
        </pc:spChg>
      </pc:sldChg>
    </pc:docChg>
  </pc:docChgLst>
  <pc:docChgLst>
    <pc:chgData name="GOMEZ, Paula" userId="c93cf399-3ed7-4230-9282-8831e3fe5ae7" providerId="ADAL" clId="{ADCF45C2-7DE1-4CB1-9F1B-1BD0069B664E}"/>
    <pc:docChg chg="modSld">
      <pc:chgData name="GOMEZ, Paula" userId="c93cf399-3ed7-4230-9282-8831e3fe5ae7" providerId="ADAL" clId="{ADCF45C2-7DE1-4CB1-9F1B-1BD0069B664E}" dt="2023-01-24T17:21:13.729" v="8" actId="14100"/>
      <pc:docMkLst>
        <pc:docMk/>
      </pc:docMkLst>
      <pc:sldChg chg="modSp mod">
        <pc:chgData name="GOMEZ, Paula" userId="c93cf399-3ed7-4230-9282-8831e3fe5ae7" providerId="ADAL" clId="{ADCF45C2-7DE1-4CB1-9F1B-1BD0069B664E}" dt="2023-01-24T17:20:47.696" v="7" actId="207"/>
        <pc:sldMkLst>
          <pc:docMk/>
          <pc:sldMk cId="0" sldId="267"/>
        </pc:sldMkLst>
        <pc:spChg chg="mod">
          <ac:chgData name="GOMEZ, Paula" userId="c93cf399-3ed7-4230-9282-8831e3fe5ae7" providerId="ADAL" clId="{ADCF45C2-7DE1-4CB1-9F1B-1BD0069B664E}" dt="2023-01-24T17:20:47.696" v="7" actId="207"/>
          <ac:spMkLst>
            <pc:docMk/>
            <pc:sldMk cId="0" sldId="267"/>
            <ac:spMk id="418" creationId="{00000000-0000-0000-0000-000000000000}"/>
          </ac:spMkLst>
        </pc:spChg>
      </pc:sldChg>
      <pc:sldChg chg="modSp mod">
        <pc:chgData name="GOMEZ, Paula" userId="c93cf399-3ed7-4230-9282-8831e3fe5ae7" providerId="ADAL" clId="{ADCF45C2-7DE1-4CB1-9F1B-1BD0069B664E}" dt="2023-01-24T17:21:13.729" v="8" actId="14100"/>
        <pc:sldMkLst>
          <pc:docMk/>
          <pc:sldMk cId="0" sldId="292"/>
        </pc:sldMkLst>
        <pc:spChg chg="mod">
          <ac:chgData name="GOMEZ, Paula" userId="c93cf399-3ed7-4230-9282-8831e3fe5ae7" providerId="ADAL" clId="{ADCF45C2-7DE1-4CB1-9F1B-1BD0069B664E}" dt="2023-01-24T17:21:13.729" v="8" actId="14100"/>
          <ac:spMkLst>
            <pc:docMk/>
            <pc:sldMk cId="0" sldId="292"/>
            <ac:spMk id="2" creationId="{892CC100-6975-7E6A-EDE7-3A1042F980C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2" name="Shape 342"/>
          <p:cNvSpPr>
            <a:spLocks noGrp="1" noRot="1" noChangeAspect="1"/>
          </p:cNvSpPr>
          <p:nvPr>
            <p:ph type="sldImg"/>
          </p:nvPr>
        </p:nvSpPr>
        <p:spPr>
          <a:xfrm>
            <a:off x="1143000" y="685800"/>
            <a:ext cx="4572000" cy="3429000"/>
          </a:xfrm>
          <a:prstGeom prst="rect">
            <a:avLst/>
          </a:prstGeom>
        </p:spPr>
        <p:txBody>
          <a:bodyPr/>
          <a:lstStyle/>
          <a:p>
            <a:endParaRPr/>
          </a:p>
        </p:txBody>
      </p:sp>
      <p:sp>
        <p:nvSpPr>
          <p:cNvPr id="343" name="Shape 34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Source Sans Pro Regular"/>
      </a:defRPr>
    </a:lvl1pPr>
    <a:lvl2pPr indent="228600" latinLnBrk="0">
      <a:defRPr sz="1200">
        <a:latin typeface="+mj-lt"/>
        <a:ea typeface="+mj-ea"/>
        <a:cs typeface="+mj-cs"/>
        <a:sym typeface="Source Sans Pro Regular"/>
      </a:defRPr>
    </a:lvl2pPr>
    <a:lvl3pPr indent="457200" latinLnBrk="0">
      <a:defRPr sz="1200">
        <a:latin typeface="+mj-lt"/>
        <a:ea typeface="+mj-ea"/>
        <a:cs typeface="+mj-cs"/>
        <a:sym typeface="Source Sans Pro Regular"/>
      </a:defRPr>
    </a:lvl3pPr>
    <a:lvl4pPr indent="685800" latinLnBrk="0">
      <a:defRPr sz="1200">
        <a:latin typeface="+mj-lt"/>
        <a:ea typeface="+mj-ea"/>
        <a:cs typeface="+mj-cs"/>
        <a:sym typeface="Source Sans Pro Regular"/>
      </a:defRPr>
    </a:lvl4pPr>
    <a:lvl5pPr indent="914400" latinLnBrk="0">
      <a:defRPr sz="1200">
        <a:latin typeface="+mj-lt"/>
        <a:ea typeface="+mj-ea"/>
        <a:cs typeface="+mj-cs"/>
        <a:sym typeface="Source Sans Pro Regular"/>
      </a:defRPr>
    </a:lvl5pPr>
    <a:lvl6pPr indent="1143000" latinLnBrk="0">
      <a:defRPr sz="1200">
        <a:latin typeface="+mj-lt"/>
        <a:ea typeface="+mj-ea"/>
        <a:cs typeface="+mj-cs"/>
        <a:sym typeface="Source Sans Pro Regular"/>
      </a:defRPr>
    </a:lvl6pPr>
    <a:lvl7pPr indent="1371600" latinLnBrk="0">
      <a:defRPr sz="1200">
        <a:latin typeface="+mj-lt"/>
        <a:ea typeface="+mj-ea"/>
        <a:cs typeface="+mj-cs"/>
        <a:sym typeface="Source Sans Pro Regular"/>
      </a:defRPr>
    </a:lvl7pPr>
    <a:lvl8pPr indent="1600200" latinLnBrk="0">
      <a:defRPr sz="1200">
        <a:latin typeface="+mj-lt"/>
        <a:ea typeface="+mj-ea"/>
        <a:cs typeface="+mj-cs"/>
        <a:sym typeface="Source Sans Pro Regular"/>
      </a:defRPr>
    </a:lvl8pPr>
    <a:lvl9pPr indent="1828800" latinLnBrk="0">
      <a:defRPr sz="1200">
        <a:latin typeface="+mj-lt"/>
        <a:ea typeface="+mj-ea"/>
        <a:cs typeface="+mj-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investorwords.com/2885/long_term.html" TargetMode="External"/><Relationship Id="rId3" Type="http://schemas.openxmlformats.org/officeDocument/2006/relationships/hyperlink" Target="http://www.businessdictionary.com/definition/associated.html" TargetMode="External"/><Relationship Id="rId7" Type="http://schemas.openxmlformats.org/officeDocument/2006/relationships/hyperlink" Target="http://www.businessdictionary.com/definition/action.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nvestorwords.com/9451/direct.html" TargetMode="External"/><Relationship Id="rId5" Type="http://schemas.openxmlformats.org/officeDocument/2006/relationships/hyperlink" Target="http://www.businessdictionary.com/definition/organization.html" TargetMode="External"/><Relationship Id="rId10" Type="http://schemas.openxmlformats.org/officeDocument/2006/relationships/hyperlink" Target="http://www.businessdictionary.com/definition/corporate-policy.html" TargetMode="External"/><Relationship Id="rId4" Type="http://schemas.openxmlformats.org/officeDocument/2006/relationships/hyperlink" Target="http://www.businessdictionary.com/definition/guideline.html" TargetMode="External"/><Relationship Id="rId9" Type="http://schemas.openxmlformats.org/officeDocument/2006/relationships/hyperlink" Target="http://www.businessdictionary.com/definition/goal.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a:lstStyle/>
          <a:p>
            <a:endParaRPr/>
          </a:p>
        </p:txBody>
      </p:sp>
      <p:sp>
        <p:nvSpPr>
          <p:cNvPr id="357" name="Shape 357"/>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Shape 478"/>
          <p:cNvSpPr>
            <a:spLocks noGrp="1" noRot="1" noChangeAspect="1"/>
          </p:cNvSpPr>
          <p:nvPr>
            <p:ph type="sldImg"/>
          </p:nvPr>
        </p:nvSpPr>
        <p:spPr>
          <a:xfrm>
            <a:off x="381000" y="685800"/>
            <a:ext cx="6096000" cy="3429000"/>
          </a:xfrm>
          <a:prstGeom prst="rect">
            <a:avLst/>
          </a:prstGeom>
        </p:spPr>
        <p:txBody>
          <a:bodyPr/>
          <a:lstStyle/>
          <a:p>
            <a:endParaRPr/>
          </a:p>
        </p:txBody>
      </p:sp>
      <p:sp>
        <p:nvSpPr>
          <p:cNvPr id="479" name="Shape 479"/>
          <p:cNvSpPr>
            <a:spLocks noGrp="1"/>
          </p:cNvSpPr>
          <p:nvPr>
            <p:ph type="body" sz="quarter" idx="1"/>
          </p:nvPr>
        </p:nvSpPr>
        <p:spPr>
          <a:prstGeom prst="rect">
            <a:avLst/>
          </a:prstGeom>
        </p:spPr>
        <p:txBody>
          <a:bodyPr/>
          <a:lstStyle/>
          <a:p>
            <a:pPr>
              <a:defRPr sz="1800">
                <a:latin typeface="Source Sans Pro Bold"/>
                <a:ea typeface="Source Sans Pro Bold"/>
                <a:cs typeface="Source Sans Pro Bold"/>
                <a:sym typeface="Source Sans Pro Bold"/>
              </a:defRPr>
            </a:pPr>
            <a:r>
              <a:t>Influencing factors</a:t>
            </a:r>
            <a:r>
              <a:rPr>
                <a:latin typeface="+mj-lt"/>
                <a:ea typeface="+mj-ea"/>
                <a:cs typeface="+mj-cs"/>
                <a:sym typeface="Source Sans Pro Regular"/>
              </a:rPr>
              <a:t>:</a:t>
            </a:r>
          </a:p>
          <a:p>
            <a:pPr lvl="1" indent="457200">
              <a:defRPr sz="1800"/>
            </a:pPr>
            <a:r>
              <a:t>Level at which risk assessment is taking place – local, sub-national, national</a:t>
            </a:r>
          </a:p>
          <a:p>
            <a:pPr lvl="1" indent="457200">
              <a:defRPr sz="1800"/>
            </a:pPr>
            <a:r>
              <a:t>Timing during the course of the public health event</a:t>
            </a:r>
          </a:p>
          <a:p>
            <a:pPr lvl="1" indent="457200">
              <a:defRPr sz="1800"/>
            </a:pPr>
            <a:r>
              <a:t>Level of perceived external interest in the event</a:t>
            </a:r>
          </a:p>
          <a:p>
            <a:pPr lvl="1" indent="457200">
              <a:defRPr sz="1800"/>
            </a:pPr>
            <a:r>
              <a:t>What the public health managers need</a:t>
            </a:r>
          </a:p>
          <a:p>
            <a:pPr>
              <a:defRPr sz="1800">
                <a:latin typeface="Source Sans Pro Bold"/>
                <a:ea typeface="Source Sans Pro Bold"/>
                <a:cs typeface="Source Sans Pro Bold"/>
                <a:sym typeface="Source Sans Pro Bold"/>
              </a:defRPr>
            </a:pPr>
            <a:endParaRPr/>
          </a:p>
          <a:p>
            <a:pPr>
              <a:defRPr sz="1800">
                <a:latin typeface="Source Sans Pro Bold"/>
                <a:ea typeface="Source Sans Pro Bold"/>
                <a:cs typeface="Source Sans Pro Bold"/>
                <a:sym typeface="Source Sans Pro Bold"/>
              </a:defRPr>
            </a:pPr>
            <a:r>
              <a:t>Generic versus specific:</a:t>
            </a:r>
          </a:p>
          <a:p>
            <a:pPr lvl="1" indent="457200">
              <a:defRPr sz="1800"/>
            </a:pPr>
            <a:r>
              <a:t>What is the public health risk related to importation of Ebola in Sudan?</a:t>
            </a:r>
          </a:p>
          <a:p>
            <a:pPr lvl="1" indent="457200">
              <a:defRPr sz="1800"/>
            </a:pPr>
            <a:r>
              <a:t>What is the public health risk of malaria in migrant workers affecting more than 2 towns in X Province during the next 2 months?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a:lstStyle/>
          <a:p>
            <a:endParaRPr/>
          </a:p>
        </p:txBody>
      </p:sp>
      <p:sp>
        <p:nvSpPr>
          <p:cNvPr id="494" name="Shape 494"/>
          <p:cNvSpPr>
            <a:spLocks noGrp="1"/>
          </p:cNvSpPr>
          <p:nvPr>
            <p:ph type="body" sz="quarter" idx="1"/>
          </p:nvPr>
        </p:nvSpPr>
        <p:spPr>
          <a:prstGeom prst="rect">
            <a:avLst/>
          </a:prstGeom>
        </p:spPr>
        <p:txBody>
          <a:bodyPr/>
          <a:lstStyle/>
          <a:p>
            <a:r>
              <a:t>It should be mentioned that each of the components may have different weight and priority.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a:spLocks noGrp="1" noRot="1" noChangeAspect="1"/>
          </p:cNvSpPr>
          <p:nvPr>
            <p:ph type="sldImg"/>
          </p:nvPr>
        </p:nvSpPr>
        <p:spPr>
          <a:xfrm>
            <a:off x="381000" y="685800"/>
            <a:ext cx="6096000" cy="3429000"/>
          </a:xfrm>
          <a:prstGeom prst="rect">
            <a:avLst/>
          </a:prstGeom>
        </p:spPr>
        <p:txBody>
          <a:bodyPr/>
          <a:lstStyle/>
          <a:p>
            <a:endParaRPr/>
          </a:p>
        </p:txBody>
      </p:sp>
      <p:sp>
        <p:nvSpPr>
          <p:cNvPr id="500" name="Shape 500"/>
          <p:cNvSpPr>
            <a:spLocks noGrp="1"/>
          </p:cNvSpPr>
          <p:nvPr>
            <p:ph type="body" sz="quarter" idx="1"/>
          </p:nvPr>
        </p:nvSpPr>
        <p:spPr>
          <a:prstGeom prst="rect">
            <a:avLst/>
          </a:prstGeom>
        </p:spPr>
        <p:txBody>
          <a:bodyPr/>
          <a:lstStyle/>
          <a:p>
            <a:pPr lvl="1" indent="457200"/>
            <a:r>
              <a:t>Reminder: </a:t>
            </a:r>
            <a:r>
              <a:rPr sz="2800"/>
              <a:t>Liaise with laboratories/Manage anxiety in population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540"/>
          <p:cNvSpPr>
            <a:spLocks noGrp="1" noRot="1" noChangeAspect="1"/>
          </p:cNvSpPr>
          <p:nvPr>
            <p:ph type="sldImg"/>
          </p:nvPr>
        </p:nvSpPr>
        <p:spPr>
          <a:xfrm>
            <a:off x="381000" y="685800"/>
            <a:ext cx="6096000" cy="3429000"/>
          </a:xfrm>
          <a:prstGeom prst="rect">
            <a:avLst/>
          </a:prstGeom>
        </p:spPr>
        <p:txBody>
          <a:bodyPr/>
          <a:lstStyle/>
          <a:p>
            <a:endParaRPr/>
          </a:p>
        </p:txBody>
      </p:sp>
      <p:sp>
        <p:nvSpPr>
          <p:cNvPr id="541" name="Shape 541"/>
          <p:cNvSpPr>
            <a:spLocks noGrp="1"/>
          </p:cNvSpPr>
          <p:nvPr>
            <p:ph type="body" sz="quarter" idx="1"/>
          </p:nvPr>
        </p:nvSpPr>
        <p:spPr>
          <a:prstGeom prst="rect">
            <a:avLst/>
          </a:prstGeom>
        </p:spPr>
        <p:txBody>
          <a:bodyPr/>
          <a:lstStyle/>
          <a:p>
            <a:r>
              <a:t>Risk assessment as part of emergency preparedness planning also needs to consider the worst case scenario; for example, the impact of a high consequence natural disaster on the background rate of disease.  How much surge capacity is feasible and affordable?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a:spLocks noGrp="1" noRot="1" noChangeAspect="1"/>
          </p:cNvSpPr>
          <p:nvPr>
            <p:ph type="sldImg"/>
          </p:nvPr>
        </p:nvSpPr>
        <p:spPr>
          <a:xfrm>
            <a:off x="381000" y="685800"/>
            <a:ext cx="6096000" cy="3429000"/>
          </a:xfrm>
          <a:prstGeom prst="rect">
            <a:avLst/>
          </a:prstGeom>
        </p:spPr>
        <p:txBody>
          <a:bodyPr/>
          <a:lstStyle/>
          <a:p>
            <a:endParaRPr/>
          </a:p>
        </p:txBody>
      </p:sp>
      <p:sp>
        <p:nvSpPr>
          <p:cNvPr id="573" name="Shape 573"/>
          <p:cNvSpPr>
            <a:spLocks noGrp="1"/>
          </p:cNvSpPr>
          <p:nvPr>
            <p:ph type="body" sz="quarter" idx="1"/>
          </p:nvPr>
        </p:nvSpPr>
        <p:spPr>
          <a:prstGeom prst="rect">
            <a:avLst/>
          </a:prstGeom>
        </p:spPr>
        <p:txBody>
          <a:bodyPr/>
          <a:lstStyle/>
          <a:p>
            <a:r>
              <a:t>Note that risk assessment with a very low or low confidence does not mean that risk assessment is wrong; rather it reflects the information which are available when doing risk assessment and the data limitations. It is important to include the level of confidence in all the conclusions and recommendations of risk assessment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noRot="1" noChangeAspect="1"/>
          </p:cNvSpPr>
          <p:nvPr>
            <p:ph type="sldImg"/>
          </p:nvPr>
        </p:nvSpPr>
        <p:spPr>
          <a:xfrm>
            <a:off x="381000" y="685800"/>
            <a:ext cx="6096000" cy="3429000"/>
          </a:xfrm>
          <a:prstGeom prst="rect">
            <a:avLst/>
          </a:prstGeom>
        </p:spPr>
        <p:txBody>
          <a:bodyPr/>
          <a:lstStyle/>
          <a:p>
            <a:endParaRPr/>
          </a:p>
        </p:txBody>
      </p:sp>
      <p:sp>
        <p:nvSpPr>
          <p:cNvPr id="363" name="Shape 363"/>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a:spLocks noGrp="1" noRot="1" noChangeAspect="1"/>
          </p:cNvSpPr>
          <p:nvPr>
            <p:ph type="sldImg"/>
          </p:nvPr>
        </p:nvSpPr>
        <p:spPr>
          <a:xfrm>
            <a:off x="381000" y="685800"/>
            <a:ext cx="6096000" cy="3429000"/>
          </a:xfrm>
          <a:prstGeom prst="rect">
            <a:avLst/>
          </a:prstGeom>
        </p:spPr>
        <p:txBody>
          <a:bodyPr/>
          <a:lstStyle/>
          <a:p>
            <a:endParaRPr/>
          </a:p>
        </p:txBody>
      </p:sp>
      <p:sp>
        <p:nvSpPr>
          <p:cNvPr id="382" name="Shape 382"/>
          <p:cNvSpPr>
            <a:spLocks noGrp="1"/>
          </p:cNvSpPr>
          <p:nvPr>
            <p:ph type="body" sz="quarter" idx="1"/>
          </p:nvPr>
        </p:nvSpPr>
        <p:spPr>
          <a:prstGeom prst="rect">
            <a:avLst/>
          </a:prstGeom>
        </p:spPr>
        <p:txBody>
          <a:bodyPr/>
          <a:lstStyle/>
          <a:p>
            <a:pPr>
              <a:defRPr>
                <a:solidFill>
                  <a:srgbClr val="44546A"/>
                </a:solidFill>
              </a:defRPr>
            </a:pPr>
            <a:r>
              <a:t>Rapid risk assessment of acute public health events manual, WHO, 2012 </a:t>
            </a:r>
            <a:r>
              <a:rPr u="sng">
                <a:solidFill>
                  <a:srgbClr val="0563C1"/>
                </a:solidFill>
                <a:uFill>
                  <a:solidFill>
                    <a:srgbClr val="0563C1"/>
                  </a:solidFill>
                </a:uFill>
                <a:hlinkClick r:id="rId3"/>
              </a:rPr>
              <a:t>http://www.who.int/csr/resources/publications/HSE_GAR_ARO_2012_1/en//</a:t>
            </a:r>
            <a:r>
              <a:rPr>
                <a:solidFill>
                  <a:srgbClr val="000000"/>
                </a:solidFill>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a:spLocks noGrp="1" noRot="1" noChangeAspect="1"/>
          </p:cNvSpPr>
          <p:nvPr>
            <p:ph type="sldImg"/>
          </p:nvPr>
        </p:nvSpPr>
        <p:spPr>
          <a:xfrm>
            <a:off x="381000" y="685800"/>
            <a:ext cx="6096000" cy="3429000"/>
          </a:xfrm>
          <a:prstGeom prst="rect">
            <a:avLst/>
          </a:prstGeom>
        </p:spPr>
        <p:txBody>
          <a:bodyPr/>
          <a:lstStyle/>
          <a:p>
            <a:endParaRPr/>
          </a:p>
        </p:txBody>
      </p:sp>
      <p:sp>
        <p:nvSpPr>
          <p:cNvPr id="390" name="Shape 390"/>
          <p:cNvSpPr>
            <a:spLocks noGrp="1"/>
          </p:cNvSpPr>
          <p:nvPr>
            <p:ph type="body" sz="quarter" idx="1"/>
          </p:nvPr>
        </p:nvSpPr>
        <p:spPr>
          <a:prstGeom prst="rect">
            <a:avLst/>
          </a:prstGeom>
        </p:spPr>
        <p:txBody>
          <a:bodyPr/>
          <a:lstStyle/>
          <a:p>
            <a:pPr>
              <a:defRPr>
                <a:solidFill>
                  <a:srgbClr val="44546A"/>
                </a:solidFill>
              </a:defRPr>
            </a:pPr>
            <a:r>
              <a:t>Rapid risk assessment of acute public health events manual, WHO, 2012 </a:t>
            </a:r>
            <a:r>
              <a:rPr u="sng">
                <a:solidFill>
                  <a:srgbClr val="0563C1"/>
                </a:solidFill>
                <a:uFill>
                  <a:solidFill>
                    <a:srgbClr val="0563C1"/>
                  </a:solidFill>
                </a:uFill>
                <a:hlinkClick r:id="rId3"/>
              </a:rPr>
              <a:t>http://www.who.int/csr/resources/publications/HSE_GAR_ARO_2012_1/en//</a:t>
            </a:r>
            <a:r>
              <a:rPr>
                <a:solidFill>
                  <a:srgbClr val="000000"/>
                </a:solidFill>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noRot="1" noChangeAspect="1"/>
          </p:cNvSpPr>
          <p:nvPr>
            <p:ph type="sldImg"/>
          </p:nvPr>
        </p:nvSpPr>
        <p:spPr>
          <a:xfrm>
            <a:off x="381000" y="685800"/>
            <a:ext cx="6096000" cy="3429000"/>
          </a:xfrm>
          <a:prstGeom prst="rect">
            <a:avLst/>
          </a:prstGeom>
        </p:spPr>
        <p:txBody>
          <a:bodyPr/>
          <a:lstStyle/>
          <a:p>
            <a:endParaRPr/>
          </a:p>
        </p:txBody>
      </p:sp>
      <p:sp>
        <p:nvSpPr>
          <p:cNvPr id="398" name="Shape 398"/>
          <p:cNvSpPr>
            <a:spLocks noGrp="1"/>
          </p:cNvSpPr>
          <p:nvPr>
            <p:ph type="body" sz="quarter" idx="1"/>
          </p:nvPr>
        </p:nvSpPr>
        <p:spPr>
          <a:prstGeom prst="rect">
            <a:avLst/>
          </a:prstGeom>
        </p:spPr>
        <p:txBody>
          <a:bodyPr/>
          <a:lstStyle/>
          <a:p>
            <a:pPr>
              <a:lnSpc>
                <a:spcPct val="150000"/>
              </a:lnSpc>
              <a:defRPr sz="1000"/>
            </a:pPr>
            <a:r>
              <a:t>Methods and frameworks assist in preparedness </a:t>
            </a:r>
          </a:p>
          <a:p>
            <a:pPr>
              <a:lnSpc>
                <a:spcPct val="150000"/>
              </a:lnSpc>
              <a:defRPr sz="1000"/>
            </a:pPr>
            <a:r>
              <a:t>National and international systems (IHR(2005)) assist in surge capacity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a:spLocks noGrp="1" noRot="1" noChangeAspect="1"/>
          </p:cNvSpPr>
          <p:nvPr>
            <p:ph type="sldImg"/>
          </p:nvPr>
        </p:nvSpPr>
        <p:spPr>
          <a:xfrm>
            <a:off x="381000" y="685800"/>
            <a:ext cx="6096000" cy="3429000"/>
          </a:xfrm>
          <a:prstGeom prst="rect">
            <a:avLst/>
          </a:prstGeom>
        </p:spPr>
        <p:txBody>
          <a:bodyPr/>
          <a:lstStyle/>
          <a:p>
            <a:endParaRPr/>
          </a:p>
        </p:txBody>
      </p:sp>
      <p:sp>
        <p:nvSpPr>
          <p:cNvPr id="410" name="Shape 410"/>
          <p:cNvSpPr>
            <a:spLocks noGrp="1"/>
          </p:cNvSpPr>
          <p:nvPr>
            <p:ph type="body" sz="quarter" idx="1"/>
          </p:nvPr>
        </p:nvSpPr>
        <p:spPr>
          <a:prstGeom prst="rect">
            <a:avLst/>
          </a:prstGeom>
        </p:spPr>
        <p:txBody>
          <a:bodyPr/>
          <a:lstStyle/>
          <a:p>
            <a:r>
              <a:t>Legislation – instrument for action if required</a:t>
            </a:r>
          </a:p>
          <a:p>
            <a:r>
              <a:t>Agreements for roles and responsibilities – who is responsible for what and by when; sharing of data; consultation and decision-making arrangements; communication Committees – allow independent advice when appropriate</a:t>
            </a:r>
          </a:p>
          <a:p>
            <a:r>
              <a:t>Policy - The set of basic principles and </a:t>
            </a:r>
            <a:r>
              <a:rPr u="sng">
                <a:solidFill>
                  <a:srgbClr val="0563C1"/>
                </a:solidFill>
                <a:uFill>
                  <a:solidFill>
                    <a:srgbClr val="0563C1"/>
                  </a:solidFill>
                </a:uFill>
                <a:hlinkClick r:id="rId3"/>
              </a:rPr>
              <a:t>associated</a:t>
            </a:r>
            <a:r>
              <a:t> </a:t>
            </a:r>
            <a:r>
              <a:rPr u="sng">
                <a:solidFill>
                  <a:srgbClr val="0563C1"/>
                </a:solidFill>
                <a:uFill>
                  <a:solidFill>
                    <a:srgbClr val="0563C1"/>
                  </a:solidFill>
                </a:uFill>
                <a:hlinkClick r:id="rId4"/>
              </a:rPr>
              <a:t>guidelines</a:t>
            </a:r>
            <a:r>
              <a:t>, formulated and enforced by the governing body of an </a:t>
            </a:r>
            <a:r>
              <a:rPr u="sng">
                <a:solidFill>
                  <a:srgbClr val="0563C1"/>
                </a:solidFill>
                <a:uFill>
                  <a:solidFill>
                    <a:srgbClr val="0563C1"/>
                  </a:solidFill>
                </a:uFill>
                <a:hlinkClick r:id="rId5"/>
              </a:rPr>
              <a:t>organization</a:t>
            </a:r>
            <a:r>
              <a:t>, to </a:t>
            </a:r>
            <a:r>
              <a:rPr u="sng">
                <a:solidFill>
                  <a:srgbClr val="0563C1"/>
                </a:solidFill>
                <a:uFill>
                  <a:solidFill>
                    <a:srgbClr val="0563C1"/>
                  </a:solidFill>
                </a:uFill>
                <a:hlinkClick r:id="rId6"/>
              </a:rPr>
              <a:t>direct</a:t>
            </a:r>
            <a:r>
              <a:t> and limit its </a:t>
            </a:r>
            <a:r>
              <a:rPr u="sng">
                <a:solidFill>
                  <a:srgbClr val="0563C1"/>
                </a:solidFill>
                <a:uFill>
                  <a:solidFill>
                    <a:srgbClr val="0563C1"/>
                  </a:solidFill>
                </a:uFill>
                <a:hlinkClick r:id="rId7"/>
              </a:rPr>
              <a:t>actions</a:t>
            </a:r>
            <a:r>
              <a:t> in pursuit of </a:t>
            </a:r>
            <a:r>
              <a:rPr u="sng">
                <a:solidFill>
                  <a:srgbClr val="0563C1"/>
                </a:solidFill>
                <a:uFill>
                  <a:solidFill>
                    <a:srgbClr val="0563C1"/>
                  </a:solidFill>
                </a:uFill>
                <a:hlinkClick r:id="rId8"/>
              </a:rPr>
              <a:t>long-term</a:t>
            </a:r>
            <a:r>
              <a:t> </a:t>
            </a:r>
            <a:r>
              <a:rPr u="sng">
                <a:solidFill>
                  <a:srgbClr val="0563C1"/>
                </a:solidFill>
                <a:uFill>
                  <a:solidFill>
                    <a:srgbClr val="0563C1"/>
                  </a:solidFill>
                </a:uFill>
                <a:hlinkClick r:id="rId9"/>
              </a:rPr>
              <a:t>goals</a:t>
            </a:r>
            <a:r>
              <a:t>. See also </a:t>
            </a:r>
            <a:r>
              <a:rPr u="sng">
                <a:solidFill>
                  <a:srgbClr val="0563C1"/>
                </a:solidFill>
                <a:uFill>
                  <a:solidFill>
                    <a:srgbClr val="0563C1"/>
                  </a:solidFill>
                </a:uFill>
                <a:hlinkClick r:id="rId10"/>
              </a:rPr>
              <a:t>corporate policy</a:t>
            </a:r>
            <a: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hape 419"/>
          <p:cNvSpPr>
            <a:spLocks noGrp="1" noRot="1" noChangeAspect="1"/>
          </p:cNvSpPr>
          <p:nvPr>
            <p:ph type="sldImg"/>
          </p:nvPr>
        </p:nvSpPr>
        <p:spPr>
          <a:xfrm>
            <a:off x="381000" y="685800"/>
            <a:ext cx="6096000" cy="3429000"/>
          </a:xfrm>
          <a:prstGeom prst="rect">
            <a:avLst/>
          </a:prstGeom>
        </p:spPr>
        <p:txBody>
          <a:bodyPr/>
          <a:lstStyle/>
          <a:p>
            <a:endParaRPr/>
          </a:p>
        </p:txBody>
      </p:sp>
      <p:sp>
        <p:nvSpPr>
          <p:cNvPr id="420" name="Shape 420"/>
          <p:cNvSpPr>
            <a:spLocks noGrp="1"/>
          </p:cNvSpPr>
          <p:nvPr>
            <p:ph type="body" sz="quarter" idx="1"/>
          </p:nvPr>
        </p:nvSpPr>
        <p:spPr>
          <a:prstGeom prst="rect">
            <a:avLst/>
          </a:prstGeom>
        </p:spPr>
        <p:txBody>
          <a:bodyPr/>
          <a:lstStyle/>
          <a:p>
            <a:pPr lvl="1" indent="0">
              <a:spcBef>
                <a:spcPts val="500"/>
              </a:spcBef>
              <a:defRPr sz="1400">
                <a:solidFill>
                  <a:srgbClr val="548235"/>
                </a:solidFill>
                <a:latin typeface="Source Sans Pro Bold"/>
                <a:ea typeface="Source Sans Pro Bold"/>
                <a:cs typeface="Source Sans Pro Bold"/>
                <a:sym typeface="Source Sans Pro Bold"/>
              </a:defRPr>
            </a:pPr>
            <a:r>
              <a:t>Why is risk assessment? </a:t>
            </a:r>
          </a:p>
          <a:p>
            <a:pPr lvl="1" indent="0">
              <a:spcBef>
                <a:spcPts val="500"/>
              </a:spcBef>
              <a:defRPr sz="1400">
                <a:solidFill>
                  <a:srgbClr val="548235"/>
                </a:solidFill>
              </a:defRPr>
            </a:pPr>
            <a:r>
              <a:t>&lt; Read definition &gt;</a:t>
            </a:r>
          </a:p>
          <a:p>
            <a:pPr lvl="1" indent="0">
              <a:spcBef>
                <a:spcPts val="400"/>
              </a:spcBef>
              <a:defRPr sz="1400">
                <a:solidFill>
                  <a:srgbClr val="548235"/>
                </a:solidFill>
              </a:defRPr>
            </a:pPr>
            <a:endParaRPr/>
          </a:p>
          <a:p>
            <a:pPr lvl="1" indent="0">
              <a:spcBef>
                <a:spcPts val="500"/>
              </a:spcBef>
              <a:defRPr sz="1400">
                <a:solidFill>
                  <a:srgbClr val="548235"/>
                </a:solidFill>
              </a:defRPr>
            </a:pPr>
            <a:r>
              <a:t>Note: A Rapid </a:t>
            </a:r>
            <a:r>
              <a:rPr i="1" u="sng"/>
              <a:t>Risk</a:t>
            </a:r>
            <a:r>
              <a:t> Assessment should not be confused with a Rapid Assessment (also called a Rapid Needs Assessment). A Rapid Assessment is usually conducted AFTER a public health event occurs; the Rapid Assessment is used to evaluate the current situation and inform the response needs and priorities. More information on Rapid Needs Assessments is in </a:t>
            </a:r>
            <a:r>
              <a:rPr>
                <a:latin typeface="Source Sans Pro Bold"/>
                <a:ea typeface="Source Sans Pro Bold"/>
                <a:cs typeface="Source Sans Pro Bold"/>
                <a:sym typeface="Source Sans Pro Bold"/>
              </a:rPr>
              <a:t>B5.1 Rapid Needs Assessment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Shape 435"/>
          <p:cNvSpPr>
            <a:spLocks noGrp="1" noRot="1" noChangeAspect="1"/>
          </p:cNvSpPr>
          <p:nvPr>
            <p:ph type="sldImg"/>
          </p:nvPr>
        </p:nvSpPr>
        <p:spPr>
          <a:xfrm>
            <a:off x="381000" y="685800"/>
            <a:ext cx="6096000" cy="3429000"/>
          </a:xfrm>
          <a:prstGeom prst="rect">
            <a:avLst/>
          </a:prstGeom>
        </p:spPr>
        <p:txBody>
          <a:bodyPr/>
          <a:lstStyle/>
          <a:p>
            <a:endParaRPr/>
          </a:p>
        </p:txBody>
      </p:sp>
      <p:sp>
        <p:nvSpPr>
          <p:cNvPr id="436" name="Shape 436"/>
          <p:cNvSpPr>
            <a:spLocks noGrp="1"/>
          </p:cNvSpPr>
          <p:nvPr>
            <p:ph type="body" sz="quarter" idx="1"/>
          </p:nvPr>
        </p:nvSpPr>
        <p:spPr>
          <a:prstGeom prst="rect">
            <a:avLst/>
          </a:prstGeom>
        </p:spPr>
        <p:txBody>
          <a:bodyPr/>
          <a:lstStyle/>
          <a:p>
            <a:r>
              <a:t>https://apps.who.int/iris/bitstream/handle/10665/112667/WHO_HSE_GCR_LYO_2014.4_eng.pdf?sequence=1&amp;isAllowed=y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a:spLocks noGrp="1" noRot="1" noChangeAspect="1"/>
          </p:cNvSpPr>
          <p:nvPr>
            <p:ph type="sldImg"/>
          </p:nvPr>
        </p:nvSpPr>
        <p:spPr>
          <a:xfrm>
            <a:off x="381000" y="685800"/>
            <a:ext cx="6096000" cy="3429000"/>
          </a:xfrm>
          <a:prstGeom prst="rect">
            <a:avLst/>
          </a:prstGeom>
        </p:spPr>
        <p:txBody>
          <a:bodyPr/>
          <a:lstStyle/>
          <a:p>
            <a:endParaRPr/>
          </a:p>
        </p:txBody>
      </p:sp>
      <p:sp>
        <p:nvSpPr>
          <p:cNvPr id="442" name="Shape 442"/>
          <p:cNvSpPr>
            <a:spLocks noGrp="1"/>
          </p:cNvSpPr>
          <p:nvPr>
            <p:ph type="body" sz="quarter" idx="1"/>
          </p:nvPr>
        </p:nvSpPr>
        <p:spPr>
          <a:prstGeom prst="rect">
            <a:avLst/>
          </a:prstGeom>
        </p:spPr>
        <p:txBody>
          <a:bodyPr/>
          <a:lstStyle/>
          <a:p>
            <a:pPr lvl="1" indent="0">
              <a:spcBef>
                <a:spcPts val="500"/>
              </a:spcBef>
              <a:defRPr sz="1400">
                <a:solidFill>
                  <a:srgbClr val="548235"/>
                </a:solidFill>
                <a:latin typeface="Source Sans Pro Bold"/>
                <a:ea typeface="Source Sans Pro Bold"/>
                <a:cs typeface="Source Sans Pro Bold"/>
                <a:sym typeface="Source Sans Pro Bold"/>
              </a:defRPr>
            </a:pPr>
            <a:r>
              <a:t>Why conduct risk assessment? </a:t>
            </a:r>
          </a:p>
          <a:p>
            <a:pPr>
              <a:defRPr>
                <a:latin typeface="Source Sans Pro Bold"/>
                <a:ea typeface="Source Sans Pro Bold"/>
                <a:cs typeface="Source Sans Pro Bold"/>
                <a:sym typeface="Source Sans Pro Bold"/>
              </a:defRPr>
            </a:pPr>
            <a:endParaRPr/>
          </a:p>
          <a:p>
            <a:pPr>
              <a:defRPr>
                <a:latin typeface="Source Sans Pro Bold"/>
                <a:ea typeface="Source Sans Pro Bold"/>
                <a:cs typeface="Source Sans Pro Bold"/>
                <a:sym typeface="Source Sans Pro Bold"/>
              </a:defRPr>
            </a:pPr>
            <a:r>
              <a:t>Defensible decision-making</a:t>
            </a:r>
          </a:p>
          <a:p>
            <a:r>
              <a:t> Risk assessment takes into account and documents all relevant information available at the time of the assessment. This supports and directs decision-making.</a:t>
            </a:r>
          </a:p>
          <a:p>
            <a:r>
              <a:t>Implementation of appropriate and timely control measures</a:t>
            </a:r>
          </a:p>
          <a:p>
            <a:r>
              <a:t>The systematic approach to collecting and analyzing information about the hazard, exposures and</a:t>
            </a:r>
          </a:p>
          <a:p>
            <a:r>
              <a:t>context in which the event is occurring helps to:</a:t>
            </a:r>
          </a:p>
          <a:p>
            <a:r>
              <a:t>• identify evidence-based control measures</a:t>
            </a:r>
          </a:p>
          <a:p>
            <a:r>
              <a:t>• rank the suitability and feasibility of control measures</a:t>
            </a:r>
          </a:p>
          <a:p>
            <a:r>
              <a:t>• ensure that control measures are proportional to the risk posed to public health.</a:t>
            </a:r>
          </a:p>
          <a:p>
            <a:r>
              <a:t>More effective operational communication</a:t>
            </a:r>
          </a:p>
          <a:p>
            <a:r>
              <a:t>Using a common risk terminology can greatly improve the operational communication between</a:t>
            </a:r>
          </a:p>
          <a:p>
            <a:r>
              <a:t>different levels of an organization and with other sectors and institutions involved in the assessment and response to the event.</a:t>
            </a:r>
          </a:p>
          <a:p>
            <a:r>
              <a:t>Support effective risk communication.</a:t>
            </a:r>
          </a:p>
          <a:p>
            <a:r>
              <a:t>A systematic approach to the assessment of acute public health</a:t>
            </a:r>
          </a:p>
          <a:p>
            <a:r>
              <a:t>events supports effective risk communication through the rapid dissemination of information and the</a:t>
            </a:r>
          </a:p>
          <a:p>
            <a:r>
              <a:t>identification of key prevention and mitigation measures and response to the event.</a:t>
            </a:r>
          </a:p>
          <a:p>
            <a:r>
              <a:t>Improved preparedness</a:t>
            </a:r>
          </a:p>
          <a:p>
            <a:r>
              <a:t>To aid preparedness planning, risk assessment can be used to identify at-risk areas or population, rank preparedness activities, and engage key policy and operational partners.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7" name="Subtitle 5"/>
          <p:cNvSpPr txBox="1"/>
          <p:nvPr/>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pic>
        <p:nvPicPr>
          <p:cNvPr id="28"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0"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2" name="Subtitle 5">
            <a:extLst>
              <a:ext uri="{FF2B5EF4-FFF2-40B4-BE49-F238E27FC236}">
                <a16:creationId xmlns:a16="http://schemas.microsoft.com/office/drawing/2014/main" id="{EEC8EA35-2C17-CC68-77E8-96CC94374DB5}"/>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35F8EA84-9664-CE18-5C8C-C9357B5A54FE}"/>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8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8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91"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
        <p:nvSpPr>
          <p:cNvPr id="192"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ubtitle 5">
            <a:extLst>
              <a:ext uri="{FF2B5EF4-FFF2-40B4-BE49-F238E27FC236}">
                <a16:creationId xmlns:a16="http://schemas.microsoft.com/office/drawing/2014/main" id="{9233114B-2AC2-F822-DFC1-05A4772E4203}"/>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A128A19E-5198-1239-C3DE-D88CF478D969}"/>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B0DA799C-D805-1A73-4C19-2F07FFC04C52}"/>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20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03"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 name="Subtitle 5">
            <a:extLst>
              <a:ext uri="{FF2B5EF4-FFF2-40B4-BE49-F238E27FC236}">
                <a16:creationId xmlns:a16="http://schemas.microsoft.com/office/drawing/2014/main" id="{B3E4FEB3-A1E1-F0AC-C352-4B421944582C}"/>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9579E528-D956-7FE9-4379-FA89AB963893}"/>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F441FCEC-F1DA-D533-035F-344DA5687A01}"/>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1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1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1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mj-lt"/>
                <a:ea typeface="+mj-ea"/>
                <a:cs typeface="+mj-cs"/>
                <a:sym typeface="Source Sans Pro Regular"/>
              </a:defRPr>
            </a:pPr>
            <a:endParaRPr/>
          </a:p>
        </p:txBody>
      </p:sp>
      <p:pic>
        <p:nvPicPr>
          <p:cNvPr id="220"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221" name="TextBox 4"/>
          <p:cNvSpPr txBox="1"/>
          <p:nvPr/>
        </p:nvSpPr>
        <p:spPr>
          <a:xfrm>
            <a:off x="275896" y="11103"/>
            <a:ext cx="2627841"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22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2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37C224E3-783F-DEC7-4787-38D579D45427}"/>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C7890D8D-7F1A-5320-DD48-2DB7B78A741D}"/>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A1782486-D1C0-B4A9-6406-8525B5A38997}"/>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38" name="TextBox 4"/>
          <p:cNvSpPr txBox="1"/>
          <p:nvPr/>
        </p:nvSpPr>
        <p:spPr>
          <a:xfrm>
            <a:off x="249111" y="13153"/>
            <a:ext cx="4406232"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pic>
        <p:nvPicPr>
          <p:cNvPr id="239"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4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15591A8F-D291-1634-743C-18F4D3911975}"/>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A1939D95-9B7B-DEC0-3793-8A0C6B6727F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9CBB58D3-97F0-73F6-1955-2D9F3CB8A325}"/>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5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5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5" name="Title Text"/>
          <p:cNvSpPr txBox="1">
            <a:spLocks noGrp="1"/>
          </p:cNvSpPr>
          <p:nvPr>
            <p:ph type="title"/>
          </p:nvPr>
        </p:nvSpPr>
        <p:spPr>
          <a:xfrm>
            <a:off x="267234" y="-30963"/>
            <a:ext cx="3571874" cy="646113"/>
          </a:xfrm>
          <a:prstGeom prst="rect">
            <a:avLst/>
          </a:prstGeom>
        </p:spPr>
        <p:txBody>
          <a:bodyPr/>
          <a:lstStyle/>
          <a:p>
            <a:r>
              <a:t>Title Text</a:t>
            </a:r>
          </a:p>
        </p:txBody>
      </p:sp>
      <p:sp>
        <p:nvSpPr>
          <p:cNvPr id="25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A192A948-784D-5773-835D-A844ED01F551}"/>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EA41E6C0-8235-A031-947D-2A296A095182}"/>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28CD844A-EC76-5F0C-4B73-092DC46D81F0}"/>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18793" y="-146516"/>
            <a:ext cx="6864498" cy="877220"/>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6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6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71"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2" name="Text Placeholder 5"/>
          <p:cNvSpPr>
            <a:spLocks noGrp="1"/>
          </p:cNvSpPr>
          <p:nvPr>
            <p:ph type="body" sz="quarter" idx="21"/>
          </p:nvPr>
        </p:nvSpPr>
        <p:spPr>
          <a:xfrm>
            <a:off x="198437" y="79374"/>
            <a:ext cx="10834689" cy="636590"/>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0BF27DCF-5261-EAA5-7689-09D60E6C8C5E}"/>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9DCD5888-BCCA-8689-95FF-07A33BF5C67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470C9E00-7381-DC48-B7DA-112199FDFA27}"/>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Section Header 0">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8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8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87"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88" name="Text Placeholder 5"/>
          <p:cNvSpPr>
            <a:spLocks noGrp="1"/>
          </p:cNvSpPr>
          <p:nvPr>
            <p:ph type="body" sz="quarter" idx="21"/>
          </p:nvPr>
        </p:nvSpPr>
        <p:spPr>
          <a:xfrm>
            <a:off x="198437" y="79374"/>
            <a:ext cx="10834689" cy="636590"/>
          </a:xfrm>
          <a:prstGeom prst="rect">
            <a:avLst/>
          </a:prstGeom>
        </p:spPr>
        <p:txBody>
          <a:bodyPr/>
          <a:lstStyle/>
          <a:p>
            <a:pPr>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3FCB43E-6603-48A3-5DFF-C8D1582951BD}"/>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8B07804E-EB7B-5213-B03E-09F2D1B98492}"/>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9776BEDE-AD74-DDA9-B2A0-C6427EFCD3E0}"/>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95"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9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9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0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03"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04" name="Click to add text"/>
          <p:cNvSpPr txBox="1">
            <a:spLocks noGrp="1"/>
          </p:cNvSpPr>
          <p:nvPr>
            <p:ph type="title" hasCustomPrompt="1"/>
          </p:nvPr>
        </p:nvSpPr>
        <p:spPr>
          <a:xfrm>
            <a:off x="277393" y="-20444"/>
            <a:ext cx="3571875" cy="646113"/>
          </a:xfrm>
          <a:prstGeom prst="rect">
            <a:avLst/>
          </a:prstGeom>
        </p:spPr>
        <p:txBody>
          <a:bodyPr/>
          <a:lstStyle/>
          <a:p>
            <a:r>
              <a:t>Click to add text</a:t>
            </a:r>
          </a:p>
        </p:txBody>
      </p:sp>
      <p:sp>
        <p:nvSpPr>
          <p:cNvPr id="2" name="Subtitle 5">
            <a:extLst>
              <a:ext uri="{FF2B5EF4-FFF2-40B4-BE49-F238E27FC236}">
                <a16:creationId xmlns:a16="http://schemas.microsoft.com/office/drawing/2014/main" id="{1DDB4011-5A46-8A77-7A88-E4E088655434}"/>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E62CBD59-BA4F-C47B-E43B-33AE9EB3919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BCE26914-D5CC-722E-FD0C-B960DB203289}"/>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3_Section Header 0">
    <p:spTree>
      <p:nvGrpSpPr>
        <p:cNvPr id="1" name=""/>
        <p:cNvGrpSpPr/>
        <p:nvPr/>
      </p:nvGrpSpPr>
      <p:grpSpPr>
        <a:xfrm>
          <a:off x="0" y="0"/>
          <a:ext cx="0" cy="0"/>
          <a:chOff x="0" y="0"/>
          <a:chExt cx="0" cy="0"/>
        </a:xfrm>
      </p:grpSpPr>
      <p:pic>
        <p:nvPicPr>
          <p:cNvPr id="311"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1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1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1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16"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1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20" name="Click to add text"/>
          <p:cNvSpPr txBox="1">
            <a:spLocks noGrp="1"/>
          </p:cNvSpPr>
          <p:nvPr>
            <p:ph type="title" hasCustomPrompt="1"/>
          </p:nvPr>
        </p:nvSpPr>
        <p:spPr>
          <a:xfrm>
            <a:off x="246913" y="-20444"/>
            <a:ext cx="3571875" cy="646113"/>
          </a:xfrm>
          <a:prstGeom prst="rect">
            <a:avLst/>
          </a:prstGeom>
        </p:spPr>
        <p:txBody>
          <a:bodyPr/>
          <a:lstStyle/>
          <a:p>
            <a:r>
              <a:t>Click to add text</a:t>
            </a:r>
          </a:p>
        </p:txBody>
      </p:sp>
      <p:sp>
        <p:nvSpPr>
          <p:cNvPr id="2" name="Subtitle 5">
            <a:extLst>
              <a:ext uri="{FF2B5EF4-FFF2-40B4-BE49-F238E27FC236}">
                <a16:creationId xmlns:a16="http://schemas.microsoft.com/office/drawing/2014/main" id="{34A4FA34-6FDC-2601-D1E5-721460506CAD}"/>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6194AD0D-838F-6969-492F-C5B6931AE32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0FAB8061-2142-04FE-3EB5-1D02AA3FDEB4}"/>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4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5" name="Click to edit Subtitle"/>
          <p:cNvSpPr txBox="1">
            <a:spLocks noGrp="1"/>
          </p:cNvSpPr>
          <p:nvPr>
            <p:ph type="title" hasCustomPrompt="1"/>
          </p:nvPr>
        </p:nvSpPr>
        <p:spPr>
          <a:xfrm>
            <a:off x="190765" y="2"/>
            <a:ext cx="6241934" cy="645664"/>
          </a:xfrm>
          <a:prstGeom prst="rect">
            <a:avLst/>
          </a:prstGeom>
        </p:spPr>
        <p:txBody>
          <a:bodyPr/>
          <a:lstStyle/>
          <a:p>
            <a:r>
              <a:t>Click to edit Subtitle</a:t>
            </a:r>
          </a:p>
        </p:txBody>
      </p:sp>
      <p:sp>
        <p:nvSpPr>
          <p:cNvPr id="46" name="Body Level One…"/>
          <p:cNvSpPr txBox="1">
            <a:spLocks noGrp="1"/>
          </p:cNvSpPr>
          <p:nvPr>
            <p:ph type="body" idx="1"/>
          </p:nvPr>
        </p:nvSpPr>
        <p:spPr>
          <a:xfrm>
            <a:off x="648587" y="1247001"/>
            <a:ext cx="1114384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36A5D967-8434-4013-1106-172BCF8E8490}"/>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956E9F1C-DC7C-90E8-3D2A-F254AEDB428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47F839F5-1161-BCBE-72AC-5787A9801D95}"/>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27" name="Image" descr="Image"/>
          <p:cNvPicPr>
            <a:picLocks noChangeAspect="1"/>
          </p:cNvPicPr>
          <p:nvPr/>
        </p:nvPicPr>
        <p:blipFill>
          <a:blip r:embed="rId2"/>
          <a:stretch>
            <a:fillRect/>
          </a:stretch>
        </p:blipFill>
        <p:spPr>
          <a:xfrm>
            <a:off x="-27005" y="-11679"/>
            <a:ext cx="6892228" cy="880764"/>
          </a:xfrm>
          <a:prstGeom prst="rect">
            <a:avLst/>
          </a:prstGeom>
          <a:ln w="12700">
            <a:miter lim="400000"/>
          </a:ln>
        </p:spPr>
      </p:pic>
      <p:pic>
        <p:nvPicPr>
          <p:cNvPr id="3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2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33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3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35" name="Body Level One…"/>
          <p:cNvSpPr txBox="1">
            <a:spLocks noGrp="1"/>
          </p:cNvSpPr>
          <p:nvPr>
            <p:ph type="body" idx="1"/>
          </p:nvPr>
        </p:nvSpPr>
        <p:spPr>
          <a:xfrm>
            <a:off x="2378927" y="1247001"/>
            <a:ext cx="8222168" cy="4654071"/>
          </a:xfrm>
          <a:prstGeom prst="rect">
            <a:avLst/>
          </a:prstGeo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r>
              <a:t>Body Level One</a:t>
            </a:r>
          </a:p>
          <a:p>
            <a:pPr lvl="1"/>
            <a:r>
              <a:t>Body Level Two</a:t>
            </a:r>
          </a:p>
          <a:p>
            <a:pPr lvl="2"/>
            <a:r>
              <a:t>Body Level Three</a:t>
            </a:r>
          </a:p>
          <a:p>
            <a:pPr lvl="3"/>
            <a:r>
              <a:t>Body Level Four</a:t>
            </a:r>
          </a:p>
          <a:p>
            <a:pPr lvl="4"/>
            <a:r>
              <a:t>Body Level Five</a:t>
            </a:r>
          </a:p>
        </p:txBody>
      </p:sp>
      <p:sp>
        <p:nvSpPr>
          <p:cNvPr id="336" name="Click to add text"/>
          <p:cNvSpPr txBox="1">
            <a:spLocks noGrp="1"/>
          </p:cNvSpPr>
          <p:nvPr>
            <p:ph type="title" hasCustomPrompt="1"/>
          </p:nvPr>
        </p:nvSpPr>
        <p:spPr>
          <a:xfrm>
            <a:off x="297713" y="70581"/>
            <a:ext cx="3571875" cy="646114"/>
          </a:xfrm>
          <a:prstGeom prst="rect">
            <a:avLst/>
          </a:prstGeom>
        </p:spPr>
        <p:txBody>
          <a:bodyPr/>
          <a:lstStyle/>
          <a:p>
            <a:r>
              <a:t>Click to add text</a:t>
            </a:r>
          </a:p>
        </p:txBody>
      </p:sp>
      <p:sp>
        <p:nvSpPr>
          <p:cNvPr id="2" name="Subtitle 5">
            <a:extLst>
              <a:ext uri="{FF2B5EF4-FFF2-40B4-BE49-F238E27FC236}">
                <a16:creationId xmlns:a16="http://schemas.microsoft.com/office/drawing/2014/main" id="{1526F4BF-4A65-AE60-AFFB-6AEA5C08D006}"/>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F06BDF0F-A36C-7CF0-E1F5-661E4FC77ED3}"/>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E5C8AFFC-3496-A503-64BD-138E073AFA1B}"/>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60"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61"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2" name="Title 1"/>
          <p:cNvSpPr txBox="1"/>
          <p:nvPr/>
        </p:nvSpPr>
        <p:spPr>
          <a:xfrm>
            <a:off x="236486" y="1"/>
            <a:ext cx="6150493" cy="645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63" name="Title 1"/>
          <p:cNvSpPr txBox="1"/>
          <p:nvPr/>
        </p:nvSpPr>
        <p:spPr>
          <a:xfrm>
            <a:off x="236486" y="87781"/>
            <a:ext cx="6150493" cy="6456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Subtitle 5">
            <a:extLst>
              <a:ext uri="{FF2B5EF4-FFF2-40B4-BE49-F238E27FC236}">
                <a16:creationId xmlns:a16="http://schemas.microsoft.com/office/drawing/2014/main" id="{F4693FFB-FCCF-680E-0A21-1CD6726ECE32}"/>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2CDA24C7-4A2D-BCD8-5E65-FC4A883F986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E96916A8-BA02-E3CB-96C6-DE4F8B2B725F}"/>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7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78"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79" name="Title Text"/>
          <p:cNvSpPr txBox="1">
            <a:spLocks noGrp="1"/>
          </p:cNvSpPr>
          <p:nvPr>
            <p:ph type="title"/>
          </p:nvPr>
        </p:nvSpPr>
        <p:spPr>
          <a:xfrm>
            <a:off x="309422" y="-9427"/>
            <a:ext cx="3264195" cy="1932377"/>
          </a:xfrm>
          <a:prstGeom prst="rect">
            <a:avLst/>
          </a:prstGeom>
        </p:spPr>
        <p:txBody>
          <a:bodyPr/>
          <a:lstStyle/>
          <a:p>
            <a:r>
              <a:t>Title Text</a:t>
            </a:r>
          </a:p>
        </p:txBody>
      </p:sp>
      <p:sp>
        <p:nvSpPr>
          <p:cNvPr id="80"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E10E304F-03D0-58AD-C281-9EAC73C66FA0}"/>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5596DDEE-0511-4394-4128-722C29FB023E}"/>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Subtitle 5">
            <a:extLst>
              <a:ext uri="{FF2B5EF4-FFF2-40B4-BE49-F238E27FC236}">
                <a16:creationId xmlns:a16="http://schemas.microsoft.com/office/drawing/2014/main" id="{C20A1861-0F92-21CF-B5CD-BBF34BC09549}"/>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8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9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9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9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96" name="Title Text"/>
          <p:cNvSpPr txBox="1">
            <a:spLocks noGrp="1"/>
          </p:cNvSpPr>
          <p:nvPr>
            <p:ph type="title"/>
          </p:nvPr>
        </p:nvSpPr>
        <p:spPr>
          <a:xfrm>
            <a:off x="388935" y="244525"/>
            <a:ext cx="3264195" cy="1932378"/>
          </a:xfrm>
          <a:prstGeom prst="rect">
            <a:avLst/>
          </a:prstGeom>
        </p:spPr>
        <p:txBody>
          <a:bodyPr/>
          <a:lstStyle/>
          <a:p>
            <a:r>
              <a:t>Title Text</a:t>
            </a:r>
          </a:p>
        </p:txBody>
      </p:sp>
      <p:sp>
        <p:nvSpPr>
          <p:cNvPr id="97"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D74EF940-30AC-2A8D-BFF0-31F508D83FA3}"/>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3D9731E-D063-9315-71B0-97B6EDBADE1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Rounded Rectangle 3">
            <a:extLst>
              <a:ext uri="{FF2B5EF4-FFF2-40B4-BE49-F238E27FC236}">
                <a16:creationId xmlns:a16="http://schemas.microsoft.com/office/drawing/2014/main" id="{B5815B13-5264-457E-912D-7242DC8E1986}"/>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5" name="Subtitle 5">
            <a:extLst>
              <a:ext uri="{FF2B5EF4-FFF2-40B4-BE49-F238E27FC236}">
                <a16:creationId xmlns:a16="http://schemas.microsoft.com/office/drawing/2014/main" id="{CFC2D3D0-C1B5-A69A-6698-4F9B74BE4B62}"/>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0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0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1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15"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116"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160B22D1-71FF-AE37-BA02-E192516B1322}"/>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AD3E6041-D221-5579-C1DF-4219484C4D07}"/>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TextBox 4">
            <a:extLst>
              <a:ext uri="{FF2B5EF4-FFF2-40B4-BE49-F238E27FC236}">
                <a16:creationId xmlns:a16="http://schemas.microsoft.com/office/drawing/2014/main" id="{1AC6B669-E0C6-D1AC-19AB-62469D82970F}"/>
              </a:ext>
            </a:extLst>
          </p:cNvPr>
          <p:cNvSpPr txBox="1"/>
          <p:nvPr userDrawn="1"/>
        </p:nvSpPr>
        <p:spPr>
          <a:xfrm>
            <a:off x="388936" y="885342"/>
            <a:ext cx="3355607"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5" name="Rounded Rectangle 3">
            <a:extLst>
              <a:ext uri="{FF2B5EF4-FFF2-40B4-BE49-F238E27FC236}">
                <a16:creationId xmlns:a16="http://schemas.microsoft.com/office/drawing/2014/main" id="{2FB646CD-4218-4A40-8C31-5388FBA61ABB}"/>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1CD27FC9-2789-18DF-968B-8B28B8CD0ECE}"/>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2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33"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13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E54CC97A-5167-E1C8-2AFE-04C857A19D98}"/>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8EC5B11C-8AA2-BBFC-CC2A-84B216E14350}"/>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TextBox 5">
            <a:extLst>
              <a:ext uri="{FF2B5EF4-FFF2-40B4-BE49-F238E27FC236}">
                <a16:creationId xmlns:a16="http://schemas.microsoft.com/office/drawing/2014/main" id="{6CA75A3F-FB33-D9CC-D664-2C363610A13A}"/>
              </a:ext>
            </a:extLst>
          </p:cNvPr>
          <p:cNvSpPr txBox="1"/>
          <p:nvPr userDrawn="1"/>
        </p:nvSpPr>
        <p:spPr>
          <a:xfrm>
            <a:off x="388936" y="377342"/>
            <a:ext cx="2803026" cy="1107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5" name="Rounded Rectangle 3">
            <a:extLst>
              <a:ext uri="{FF2B5EF4-FFF2-40B4-BE49-F238E27FC236}">
                <a16:creationId xmlns:a16="http://schemas.microsoft.com/office/drawing/2014/main" id="{382021CE-D355-42BC-672C-194A3D8F9742}"/>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11DE3CD5-78B9-F634-1986-F3EAC202E8AF}"/>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4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4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46"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51"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152"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TextBox 6">
            <a:extLst>
              <a:ext uri="{FF2B5EF4-FFF2-40B4-BE49-F238E27FC236}">
                <a16:creationId xmlns:a16="http://schemas.microsoft.com/office/drawing/2014/main" id="{55DF98D7-035A-57AB-9542-E242236124D7}"/>
              </a:ext>
            </a:extLst>
          </p:cNvPr>
          <p:cNvSpPr txBox="1"/>
          <p:nvPr userDrawn="1"/>
        </p:nvSpPr>
        <p:spPr>
          <a:xfrm>
            <a:off x="388936" y="463959"/>
            <a:ext cx="3425273"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3" name="Rounded Rectangle 3">
            <a:extLst>
              <a:ext uri="{FF2B5EF4-FFF2-40B4-BE49-F238E27FC236}">
                <a16:creationId xmlns:a16="http://schemas.microsoft.com/office/drawing/2014/main" id="{8D67E584-ED54-62DB-CD12-FA2F39B27113}"/>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4" name="Subtitle 5">
            <a:extLst>
              <a:ext uri="{FF2B5EF4-FFF2-40B4-BE49-F238E27FC236}">
                <a16:creationId xmlns:a16="http://schemas.microsoft.com/office/drawing/2014/main" id="{2F15DF3B-9A93-6CD3-B74E-2F9C535C61E7}"/>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
        <p:nvSpPr>
          <p:cNvPr id="5" name="Subtitle 5">
            <a:extLst>
              <a:ext uri="{FF2B5EF4-FFF2-40B4-BE49-F238E27FC236}">
                <a16:creationId xmlns:a16="http://schemas.microsoft.com/office/drawing/2014/main" id="{B2E7BB75-7F47-0C61-69E4-5A5CF34A1468}"/>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6" name="Slide Number">
            <a:extLst>
              <a:ext uri="{FF2B5EF4-FFF2-40B4-BE49-F238E27FC236}">
                <a16:creationId xmlns:a16="http://schemas.microsoft.com/office/drawing/2014/main" id="{77D5EED7-E445-7FDB-F172-0B134F71E6A9}"/>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6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6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6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69"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j-lt"/>
                <a:ea typeface="+mj-ea"/>
                <a:cs typeface="+mj-cs"/>
                <a:sym typeface="Source Sans Pro Regular"/>
              </a:defRPr>
            </a:pPr>
            <a:endParaRPr/>
          </a:p>
        </p:txBody>
      </p:sp>
      <p:sp>
        <p:nvSpPr>
          <p:cNvPr id="170"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8178E16A-25C9-6219-6AC1-35C4DADB5C1D}"/>
              </a:ext>
            </a:extLst>
          </p:cNvPr>
          <p:cNvSpPr txBox="1"/>
          <p:nvPr userDrawn="1"/>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EFF7BD07-394C-72F0-72BE-43102894A0AC}"/>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4" name="TextBox 6">
            <a:extLst>
              <a:ext uri="{FF2B5EF4-FFF2-40B4-BE49-F238E27FC236}">
                <a16:creationId xmlns:a16="http://schemas.microsoft.com/office/drawing/2014/main" id="{B1C79B1D-1D03-BD56-7D4F-BF2181572B6A}"/>
              </a:ext>
            </a:extLst>
          </p:cNvPr>
          <p:cNvSpPr txBox="1"/>
          <p:nvPr userDrawn="1"/>
        </p:nvSpPr>
        <p:spPr>
          <a:xfrm>
            <a:off x="388936" y="885342"/>
            <a:ext cx="2294023"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Questions?</a:t>
            </a:r>
          </a:p>
        </p:txBody>
      </p:sp>
      <p:sp>
        <p:nvSpPr>
          <p:cNvPr id="5" name="Rounded Rectangle 3">
            <a:extLst>
              <a:ext uri="{FF2B5EF4-FFF2-40B4-BE49-F238E27FC236}">
                <a16:creationId xmlns:a16="http://schemas.microsoft.com/office/drawing/2014/main" id="{8268ED2C-F2AE-CB94-6542-CF9D2E8BC51C}"/>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22027F16-AB3D-05A4-C3B0-5860EC302768}"/>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2"/>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3"/>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4"/>
          <a:stretch>
            <a:fillRect/>
          </a:stretch>
        </p:blipFill>
        <p:spPr>
          <a:xfrm>
            <a:off x="74342" y="6310302"/>
            <a:ext cx="1548719" cy="474296"/>
          </a:xfrm>
          <a:prstGeom prst="rect">
            <a:avLst/>
          </a:prstGeom>
          <a:ln w="12700">
            <a:miter lim="400000"/>
          </a:ln>
        </p:spPr>
      </p:pic>
      <p:pic>
        <p:nvPicPr>
          <p:cNvPr id="6" name="Picture 2" descr="Picture 2"/>
          <p:cNvPicPr>
            <a:picLocks noChangeAspect="1"/>
          </p:cNvPicPr>
          <p:nvPr/>
        </p:nvPicPr>
        <p:blipFill>
          <a:blip r:embed="rId24"/>
          <a:stretch>
            <a:fillRect/>
          </a:stretch>
        </p:blipFill>
        <p:spPr>
          <a:xfrm>
            <a:off x="74342" y="6310295"/>
            <a:ext cx="1548719" cy="474296"/>
          </a:xfrm>
          <a:prstGeom prst="rect">
            <a:avLst/>
          </a:prstGeom>
          <a:ln w="12700">
            <a:miter lim="400000"/>
          </a:ln>
        </p:spPr>
      </p:pic>
      <p:sp>
        <p:nvSpPr>
          <p:cNvPr id="7" name="Subtitle 5"/>
          <p:cNvSpPr txBox="1"/>
          <p:nvPr/>
        </p:nvSpPr>
        <p:spPr>
          <a:xfrm>
            <a:off x="8424406" y="6478966"/>
            <a:ext cx="3497002"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rPr dirty="0"/>
              <a:t>RRT Advanced Training Package</a:t>
            </a:r>
          </a:p>
        </p:txBody>
      </p:sp>
      <p:sp>
        <p:nvSpPr>
          <p:cNvPr id="9"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
        <p:nvSpPr>
          <p:cNvPr id="10" name="TextBox 5"/>
          <p:cNvSpPr txBox="1"/>
          <p:nvPr/>
        </p:nvSpPr>
        <p:spPr>
          <a:xfrm>
            <a:off x="4376729" y="2657225"/>
            <a:ext cx="3721503"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200" b="1" dirty="0"/>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0016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7ED95172-3B24-3874-EF0E-6C84170614C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j-lt"/>
              </a:rPr>
              <a:pPr/>
              <a:t>‹#›</a:t>
            </a:fld>
            <a:endParaRPr lang="hu-HU" sz="1100" dirty="0">
              <a:latin typeface="+mj-lt"/>
            </a:endParaRPr>
          </a:p>
        </p:txBody>
      </p:sp>
      <p:sp>
        <p:nvSpPr>
          <p:cNvPr id="5" name="Subtitle 5">
            <a:extLst>
              <a:ext uri="{FF2B5EF4-FFF2-40B4-BE49-F238E27FC236}">
                <a16:creationId xmlns:a16="http://schemas.microsoft.com/office/drawing/2014/main" id="{FB6E2BBF-B1E5-D58F-3A67-49D233B45105}"/>
              </a:ext>
            </a:extLst>
          </p:cNvPr>
          <p:cNvSpPr txBox="1"/>
          <p:nvPr userDrawn="1"/>
        </p:nvSpPr>
        <p:spPr>
          <a:xfrm>
            <a:off x="8126649" y="6654579"/>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rPr dirty="0"/>
              <a:t>B5.1 R</a:t>
            </a:r>
            <a:r>
              <a:rPr lang="hu-HU" dirty="0" err="1"/>
              <a:t>apid</a:t>
            </a:r>
            <a:r>
              <a:rPr lang="hu-HU" dirty="0"/>
              <a:t> </a:t>
            </a:r>
            <a:r>
              <a:rPr dirty="0"/>
              <a:t>R</a:t>
            </a:r>
            <a:r>
              <a:rPr lang="hu-HU" dirty="0" err="1"/>
              <a:t>isk</a:t>
            </a:r>
            <a:r>
              <a:rPr lang="hu-HU" dirty="0"/>
              <a:t> </a:t>
            </a:r>
            <a:r>
              <a:rPr dirty="0"/>
              <a:t>A</a:t>
            </a:r>
            <a:r>
              <a:rPr lang="hu-HU" dirty="0" err="1"/>
              <a:t>ssessment</a:t>
            </a:r>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mj-lt"/>
          <a:ea typeface="+mj-ea"/>
          <a:cs typeface="+mj-cs"/>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0.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www.who.int/publications/i/item/WHO-HSE-GCR-LYO-2014.4" TargetMode="External"/><Relationship Id="rId2" Type="http://schemas.openxmlformats.org/officeDocument/2006/relationships/hyperlink" Target="https://www.who.int/publications/i/item/rapid-risk-assessment-of-acute-public-health-events" TargetMode="External"/><Relationship Id="rId1" Type="http://schemas.openxmlformats.org/officeDocument/2006/relationships/slideLayout" Target="../slideLayouts/slideLayout7.xml"/><Relationship Id="rId6" Type="http://schemas.openxmlformats.org/officeDocument/2006/relationships/hyperlink" Target="http://www.who.int/mediacentre/news/statements/2017/13th-ihr-polio/en/" TargetMode="External"/><Relationship Id="rId5" Type="http://schemas.openxmlformats.org/officeDocument/2006/relationships/hyperlink" Target="https://www.who.int/teams/global-influenza-programme/avian-influenza/monthly-risk-assessment-summary" TargetMode="External"/><Relationship Id="rId4" Type="http://schemas.openxmlformats.org/officeDocument/2006/relationships/hyperlink" Target="https://www.who.int/docs/default-source/documents/detect-earlier-to-better-protect.pdf?sfvrsn=9996d210_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hyperlink" Target="https://www.ecdc.europa.eu/en/news-events/rapid-risk-assessment-e-learning-course" TargetMode="Externa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Title 2"/>
          <p:cNvSpPr txBox="1">
            <a:spLocks noGrp="1"/>
          </p:cNvSpPr>
          <p:nvPr>
            <p:ph type="title"/>
          </p:nvPr>
        </p:nvSpPr>
        <p:spPr>
          <a:xfrm>
            <a:off x="517796" y="1587568"/>
            <a:ext cx="4119385" cy="2410276"/>
          </a:xfrm>
          <a:prstGeom prst="rect">
            <a:avLst/>
          </a:prstGeom>
        </p:spPr>
        <p:txBody>
          <a:bodyPr/>
          <a:lstStyle/>
          <a:p>
            <a:pPr defTabSz="280640">
              <a:defRPr sz="3104"/>
            </a:pPr>
            <a:r>
              <a:rPr b="1" dirty="0"/>
              <a:t>Risk Management </a:t>
            </a:r>
            <a:br>
              <a:rPr b="1" dirty="0"/>
            </a:br>
            <a:r>
              <a:rPr b="1" dirty="0"/>
              <a:t>and Rapid Risk Assessment</a:t>
            </a:r>
          </a:p>
        </p:txBody>
      </p:sp>
      <p:sp>
        <p:nvSpPr>
          <p:cNvPr id="348" name="TextBox 5"/>
          <p:cNvSpPr txBox="1"/>
          <p:nvPr/>
        </p:nvSpPr>
        <p:spPr>
          <a:xfrm>
            <a:off x="517796" y="1277425"/>
            <a:ext cx="6057111" cy="76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rPr b="1" dirty="0"/>
              <a:t>B5.1a</a:t>
            </a:r>
          </a:p>
        </p:txBody>
      </p:sp>
      <p:sp>
        <p:nvSpPr>
          <p:cNvPr id="3" name="Text Placeholder 2">
            <a:extLst>
              <a:ext uri="{FF2B5EF4-FFF2-40B4-BE49-F238E27FC236}">
                <a16:creationId xmlns:a16="http://schemas.microsoft.com/office/drawing/2014/main" id="{B33B65A5-2D2F-2D71-8602-CC6560F72654}"/>
              </a:ext>
            </a:extLst>
          </p:cNvPr>
          <p:cNvSpPr>
            <a:spLocks noGrp="1"/>
          </p:cNvSpPr>
          <p:nvPr>
            <p:ph type="body" sz="quarter" idx="1"/>
          </p:nvPr>
        </p:nvSpPr>
        <p:spPr/>
        <p:txBody>
          <a:bodyPr/>
          <a:lstStyle/>
          <a:p>
            <a:endParaRPr lang="en-GB"/>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5" name="Rectangle 4"/>
          <p:cNvGrpSpPr/>
          <p:nvPr/>
        </p:nvGrpSpPr>
        <p:grpSpPr>
          <a:xfrm>
            <a:off x="7932022" y="2334861"/>
            <a:ext cx="3866044" cy="2405816"/>
            <a:chOff x="0" y="-1"/>
            <a:chExt cx="3866042" cy="2612776"/>
          </a:xfrm>
        </p:grpSpPr>
        <p:sp>
          <p:nvSpPr>
            <p:cNvPr id="403" name="Rectangle"/>
            <p:cNvSpPr/>
            <p:nvPr/>
          </p:nvSpPr>
          <p:spPr>
            <a:xfrm>
              <a:off x="0" y="-1"/>
              <a:ext cx="3866042" cy="2612776"/>
            </a:xfrm>
            <a:prstGeom prst="rect">
              <a:avLst/>
            </a:prstGeom>
            <a:solidFill>
              <a:srgbClr val="DEEBF7"/>
            </a:solidFill>
            <a:ln w="12700" cap="flat">
              <a:noFill/>
              <a:miter lim="400000"/>
            </a:ln>
            <a:effectLst/>
          </p:spPr>
          <p:txBody>
            <a:bodyPr wrap="square" lIns="45719" tIns="45719" rIns="45719" bIns="45719" numCol="1" anchor="t">
              <a:noAutofit/>
            </a:bodyPr>
            <a:lstStyle/>
            <a:p>
              <a:pPr>
                <a:lnSpc>
                  <a:spcPct val="120000"/>
                </a:lnSpc>
                <a:spcBef>
                  <a:spcPts val="400"/>
                </a:spcBef>
                <a:defRPr sz="2000"/>
              </a:pPr>
              <a:endParaRPr/>
            </a:p>
          </p:txBody>
        </p:sp>
        <p:sp>
          <p:nvSpPr>
            <p:cNvPr id="404" name="Policies…"/>
            <p:cNvSpPr txBox="1"/>
            <p:nvPr/>
          </p:nvSpPr>
          <p:spPr>
            <a:xfrm>
              <a:off x="45720" y="-1"/>
              <a:ext cx="3774602" cy="232024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lnSpc>
                  <a:spcPct val="120000"/>
                </a:lnSpc>
                <a:spcBef>
                  <a:spcPts val="400"/>
                </a:spcBef>
                <a:defRPr>
                  <a:latin typeface="+mj-lt"/>
                  <a:ea typeface="+mj-ea"/>
                  <a:cs typeface="+mj-cs"/>
                  <a:sym typeface="Source Sans Pro Regular"/>
                </a:defRPr>
              </a:pPr>
              <a:r>
                <a:rPr dirty="0"/>
                <a:t>Policies</a:t>
              </a:r>
            </a:p>
            <a:p>
              <a:pPr lvl="1">
                <a:lnSpc>
                  <a:spcPct val="120000"/>
                </a:lnSpc>
                <a:spcBef>
                  <a:spcPts val="400"/>
                </a:spcBef>
                <a:defRPr>
                  <a:latin typeface="+mj-lt"/>
                  <a:ea typeface="+mj-ea"/>
                  <a:cs typeface="+mj-cs"/>
                  <a:sym typeface="Source Sans Pro Regular"/>
                </a:defRPr>
              </a:pPr>
              <a:r>
                <a:rPr dirty="0"/>
                <a:t>- To guide decisions and actions</a:t>
              </a:r>
            </a:p>
            <a:p>
              <a:pPr>
                <a:lnSpc>
                  <a:spcPct val="120000"/>
                </a:lnSpc>
                <a:spcBef>
                  <a:spcPts val="400"/>
                </a:spcBef>
                <a:defRPr>
                  <a:latin typeface="+mj-lt"/>
                  <a:ea typeface="+mj-ea"/>
                  <a:cs typeface="+mj-cs"/>
                  <a:sym typeface="Source Sans Pro Regular"/>
                </a:defRPr>
              </a:pPr>
              <a:r>
                <a:rPr dirty="0"/>
                <a:t>Procedures</a:t>
              </a:r>
            </a:p>
            <a:p>
              <a:pPr lvl="1">
                <a:lnSpc>
                  <a:spcPct val="120000"/>
                </a:lnSpc>
                <a:spcBef>
                  <a:spcPts val="400"/>
                </a:spcBef>
                <a:defRPr>
                  <a:latin typeface="+mj-lt"/>
                  <a:ea typeface="+mj-ea"/>
                  <a:cs typeface="+mj-cs"/>
                  <a:sym typeface="Source Sans Pro Regular"/>
                </a:defRPr>
              </a:pPr>
              <a:r>
                <a:rPr dirty="0"/>
                <a:t>- To assist with ‘how to act’</a:t>
              </a:r>
            </a:p>
            <a:p>
              <a:pPr>
                <a:lnSpc>
                  <a:spcPct val="120000"/>
                </a:lnSpc>
                <a:spcBef>
                  <a:spcPts val="400"/>
                </a:spcBef>
                <a:defRPr>
                  <a:latin typeface="+mj-lt"/>
                  <a:ea typeface="+mj-ea"/>
                  <a:cs typeface="+mj-cs"/>
                  <a:sym typeface="Source Sans Pro Regular"/>
                </a:defRPr>
              </a:pPr>
              <a:r>
                <a:rPr dirty="0"/>
                <a:t>People</a:t>
              </a:r>
            </a:p>
            <a:p>
              <a:pPr lvl="1">
                <a:lnSpc>
                  <a:spcPct val="120000"/>
                </a:lnSpc>
                <a:spcBef>
                  <a:spcPts val="400"/>
                </a:spcBef>
                <a:defRPr>
                  <a:latin typeface="+mj-lt"/>
                  <a:ea typeface="+mj-ea"/>
                  <a:cs typeface="+mj-cs"/>
                  <a:sym typeface="Source Sans Pro Regular"/>
                </a:defRPr>
              </a:pPr>
              <a:r>
                <a:rPr dirty="0"/>
                <a:t>- To act</a:t>
              </a:r>
            </a:p>
          </p:txBody>
        </p:sp>
      </p:grpSp>
      <p:grpSp>
        <p:nvGrpSpPr>
          <p:cNvPr id="408" name="Pentagone 2"/>
          <p:cNvGrpSpPr/>
          <p:nvPr/>
        </p:nvGrpSpPr>
        <p:grpSpPr>
          <a:xfrm>
            <a:off x="613808" y="1343818"/>
            <a:ext cx="7200901" cy="4594861"/>
            <a:chOff x="0" y="0"/>
            <a:chExt cx="7200900" cy="4594860"/>
          </a:xfrm>
        </p:grpSpPr>
        <p:sp>
          <p:nvSpPr>
            <p:cNvPr id="406" name="Shape"/>
            <p:cNvSpPr/>
            <p:nvPr/>
          </p:nvSpPr>
          <p:spPr>
            <a:xfrm>
              <a:off x="0" y="0"/>
              <a:ext cx="7200900" cy="45948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709" y="0"/>
                  </a:lnTo>
                  <a:lnTo>
                    <a:pt x="21600" y="10800"/>
                  </a:lnTo>
                  <a:lnTo>
                    <a:pt x="14709" y="21600"/>
                  </a:lnTo>
                  <a:lnTo>
                    <a:pt x="0" y="21600"/>
                  </a:lnTo>
                  <a:close/>
                </a:path>
              </a:pathLst>
            </a:custGeom>
            <a:solidFill>
              <a:srgbClr val="8497B0"/>
            </a:solidFill>
            <a:ln w="12700" cap="flat">
              <a:solidFill>
                <a:srgbClr val="011749"/>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407" name="Legislation…"/>
            <p:cNvSpPr txBox="1"/>
            <p:nvPr/>
          </p:nvSpPr>
          <p:spPr>
            <a:xfrm>
              <a:off x="52069" y="158384"/>
              <a:ext cx="5948046" cy="42780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pPr>
                <a:defRPr sz="2000">
                  <a:solidFill>
                    <a:srgbClr val="FFFF00"/>
                  </a:solidFill>
                  <a:latin typeface="+mj-lt"/>
                  <a:ea typeface="+mj-ea"/>
                  <a:cs typeface="+mj-cs"/>
                  <a:sym typeface="Source Sans Pro Regular"/>
                </a:defRPr>
              </a:pPr>
              <a:r>
                <a:rPr sz="2400" dirty="0"/>
                <a:t>Legislation</a:t>
              </a:r>
              <a:endParaRPr sz="2400" dirty="0">
                <a:solidFill>
                  <a:srgbClr val="FFFFFF"/>
                </a:solidFill>
              </a:endParaRPr>
            </a:p>
            <a:p>
              <a:pPr marL="342900" indent="-342900">
                <a:buSzPct val="70000"/>
                <a:buFont typeface="Arial"/>
                <a:buChar char="•"/>
                <a:defRPr sz="2000">
                  <a:solidFill>
                    <a:srgbClr val="FFFFFF"/>
                  </a:solidFill>
                  <a:latin typeface="+mj-lt"/>
                  <a:ea typeface="+mj-ea"/>
                  <a:cs typeface="+mj-cs"/>
                  <a:sym typeface="Source Sans Pro Regular"/>
                </a:defRPr>
              </a:pPr>
              <a:r>
                <a:rPr dirty="0"/>
                <a:t>International – (International Health Regulations (2005))</a:t>
              </a:r>
            </a:p>
            <a:p>
              <a:pPr marL="342900" indent="-342900">
                <a:buSzPct val="70000"/>
                <a:buFont typeface="Arial"/>
                <a:buChar char="•"/>
                <a:defRPr sz="2000">
                  <a:solidFill>
                    <a:srgbClr val="FFFFFF"/>
                  </a:solidFill>
                  <a:latin typeface="+mj-lt"/>
                  <a:ea typeface="+mj-ea"/>
                  <a:cs typeface="+mj-cs"/>
                  <a:sym typeface="Source Sans Pro Regular"/>
                </a:defRPr>
              </a:pPr>
              <a:r>
                <a:rPr dirty="0"/>
                <a:t>National legislation </a:t>
              </a:r>
            </a:p>
            <a:p>
              <a:pPr lvl="1" indent="560387">
                <a:defRPr sz="2000">
                  <a:solidFill>
                    <a:srgbClr val="FFFFFF"/>
                  </a:solidFill>
                  <a:latin typeface="+mj-lt"/>
                  <a:ea typeface="+mj-ea"/>
                  <a:cs typeface="+mj-cs"/>
                  <a:sym typeface="Source Sans Pro Regular"/>
                </a:defRPr>
              </a:pPr>
              <a:endParaRPr dirty="0"/>
            </a:p>
            <a:p>
              <a:pPr>
                <a:defRPr sz="2000">
                  <a:solidFill>
                    <a:srgbClr val="FFFF00"/>
                  </a:solidFill>
                  <a:latin typeface="+mj-lt"/>
                  <a:ea typeface="+mj-ea"/>
                  <a:cs typeface="+mj-cs"/>
                  <a:sym typeface="Source Sans Pro Regular"/>
                </a:defRPr>
              </a:pPr>
              <a:r>
                <a:rPr sz="2400" dirty="0"/>
                <a:t>Agreements</a:t>
              </a:r>
              <a:endParaRPr sz="2400" dirty="0">
                <a:solidFill>
                  <a:srgbClr val="FFFFFF"/>
                </a:solidFill>
              </a:endParaRPr>
            </a:p>
            <a:p>
              <a:pPr marL="342900" lvl="1" indent="-342900">
                <a:buSzPct val="70000"/>
                <a:buFont typeface="Arial"/>
                <a:buChar char="•"/>
                <a:defRPr sz="2000">
                  <a:solidFill>
                    <a:srgbClr val="FFFFFF"/>
                  </a:solidFill>
                  <a:latin typeface="+mj-lt"/>
                  <a:ea typeface="+mj-ea"/>
                  <a:cs typeface="+mj-cs"/>
                  <a:sym typeface="Source Sans Pro Regular"/>
                </a:defRPr>
              </a:pPr>
              <a:r>
                <a:rPr dirty="0"/>
                <a:t>Between different Ministries </a:t>
              </a:r>
            </a:p>
            <a:p>
              <a:pPr marL="342900" lvl="1" indent="-342900">
                <a:buSzPct val="70000"/>
                <a:buFont typeface="Arial"/>
                <a:buChar char="•"/>
                <a:defRPr sz="2000">
                  <a:solidFill>
                    <a:srgbClr val="FFFFFF"/>
                  </a:solidFill>
                  <a:latin typeface="+mj-lt"/>
                  <a:ea typeface="+mj-ea"/>
                  <a:cs typeface="+mj-cs"/>
                  <a:sym typeface="Source Sans Pro Regular"/>
                </a:defRPr>
              </a:pPr>
              <a:r>
                <a:rPr dirty="0"/>
                <a:t>Between different areas within the Ministry</a:t>
              </a:r>
            </a:p>
            <a:p>
              <a:pPr>
                <a:defRPr sz="2000">
                  <a:solidFill>
                    <a:srgbClr val="FFFFFF"/>
                  </a:solidFill>
                  <a:latin typeface="+mj-lt"/>
                  <a:ea typeface="+mj-ea"/>
                  <a:cs typeface="+mj-cs"/>
                  <a:sym typeface="Source Sans Pro Regular"/>
                </a:defRPr>
              </a:pPr>
              <a:endParaRPr dirty="0"/>
            </a:p>
            <a:p>
              <a:pPr>
                <a:defRPr sz="2000">
                  <a:solidFill>
                    <a:srgbClr val="FFFF00"/>
                  </a:solidFill>
                  <a:latin typeface="+mj-lt"/>
                  <a:ea typeface="+mj-ea"/>
                  <a:cs typeface="+mj-cs"/>
                  <a:sym typeface="Source Sans Pro Regular"/>
                </a:defRPr>
              </a:pPr>
              <a:r>
                <a:rPr sz="2400" dirty="0"/>
                <a:t>Committees</a:t>
              </a:r>
              <a:endParaRPr sz="2400" dirty="0">
                <a:solidFill>
                  <a:srgbClr val="FFFFFF"/>
                </a:solidFill>
              </a:endParaRPr>
            </a:p>
            <a:p>
              <a:pPr marL="342900" lvl="1" indent="-342900">
                <a:buSzPct val="70000"/>
                <a:buFont typeface="Arial"/>
                <a:buChar char="•"/>
                <a:defRPr sz="2000">
                  <a:solidFill>
                    <a:srgbClr val="FFFFFF"/>
                  </a:solidFill>
                  <a:latin typeface="+mj-lt"/>
                  <a:ea typeface="+mj-ea"/>
                  <a:cs typeface="+mj-cs"/>
                  <a:sym typeface="Source Sans Pro Regular"/>
                </a:defRPr>
              </a:pPr>
              <a:r>
                <a:rPr dirty="0"/>
                <a:t>Strategic decisions</a:t>
              </a:r>
            </a:p>
            <a:p>
              <a:pPr marL="342900" lvl="1" indent="-342900">
                <a:buSzPct val="70000"/>
                <a:buFont typeface="Arial"/>
                <a:buChar char="•"/>
                <a:defRPr sz="2000">
                  <a:solidFill>
                    <a:srgbClr val="FFFFFF"/>
                  </a:solidFill>
                  <a:latin typeface="+mj-lt"/>
                  <a:ea typeface="+mj-ea"/>
                  <a:cs typeface="+mj-cs"/>
                  <a:sym typeface="Source Sans Pro Regular"/>
                </a:defRPr>
              </a:pPr>
              <a:r>
                <a:rPr dirty="0"/>
                <a:t>Operational decisions </a:t>
              </a:r>
            </a:p>
            <a:p>
              <a:pPr marL="342900" lvl="1" indent="-342900">
                <a:buSzPct val="70000"/>
                <a:buFont typeface="Arial"/>
                <a:buChar char="•"/>
                <a:defRPr sz="2000">
                  <a:solidFill>
                    <a:srgbClr val="FFFFFF"/>
                  </a:solidFill>
                  <a:latin typeface="+mj-lt"/>
                  <a:ea typeface="+mj-ea"/>
                  <a:cs typeface="+mj-cs"/>
                  <a:sym typeface="Source Sans Pro Regular"/>
                </a:defRPr>
              </a:pPr>
              <a:r>
                <a:rPr dirty="0"/>
                <a:t>Expert advice</a:t>
              </a:r>
            </a:p>
          </p:txBody>
        </p:sp>
      </p:grpSp>
      <p:sp>
        <p:nvSpPr>
          <p:cNvPr id="2" name="Titre 2">
            <a:extLst>
              <a:ext uri="{FF2B5EF4-FFF2-40B4-BE49-F238E27FC236}">
                <a16:creationId xmlns:a16="http://schemas.microsoft.com/office/drawing/2014/main" id="{3CD0B3BF-FFDB-1914-832D-6AD53372E1DE}"/>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How can risk be managed in public health?</a:t>
            </a:r>
            <a:endParaRPr lang="hu-HU" b="1"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Text Placeholder 3"/>
          <p:cNvSpPr txBox="1">
            <a:spLocks noGrp="1"/>
          </p:cNvSpPr>
          <p:nvPr>
            <p:ph type="body" sz="quarter" idx="1"/>
          </p:nvPr>
        </p:nvSpPr>
        <p:spPr>
          <a:xfrm>
            <a:off x="2532305" y="1819922"/>
            <a:ext cx="7127390" cy="1747905"/>
          </a:xfrm>
          <a:prstGeom prst="rect">
            <a:avLst/>
          </a:prstGeom>
        </p:spPr>
        <p:txBody>
          <a:bodyPr/>
          <a:lstStyle/>
          <a:p>
            <a:pPr>
              <a:defRPr sz="3200"/>
            </a:pPr>
            <a:r>
              <a:rPr b="1" dirty="0"/>
              <a:t>	2. Definition and rationale for Rapid Risk Assessment (RRA)</a:t>
            </a:r>
          </a:p>
        </p:txBody>
      </p:sp>
      <p:sp>
        <p:nvSpPr>
          <p:cNvPr id="414" name="Titre 1"/>
          <p:cNvSpPr txBox="1">
            <a:spLocks noGrp="1"/>
          </p:cNvSpPr>
          <p:nvPr>
            <p:ph type="title" idx="4294967295"/>
          </p:nvPr>
        </p:nvSpPr>
        <p:spPr>
          <a:xfrm>
            <a:off x="0" y="69849"/>
            <a:ext cx="6480175" cy="646115"/>
          </a:xfrm>
          <a:prstGeom prst="rect">
            <a:avLst/>
          </a:prstGeom>
        </p:spPr>
        <p:txBody>
          <a:bodyPr/>
          <a:lstStyle>
            <a:lvl1pPr defTabSz="193844">
              <a:defRPr sz="1876"/>
            </a:lvl1pPr>
          </a:lstStyle>
          <a:p>
            <a:b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Rectangle 2"/>
          <p:cNvSpPr txBox="1">
            <a:spLocks noGrp="1"/>
          </p:cNvSpPr>
          <p:nvPr>
            <p:ph type="title"/>
          </p:nvPr>
        </p:nvSpPr>
        <p:spPr>
          <a:xfrm>
            <a:off x="388934" y="-1"/>
            <a:ext cx="3264196" cy="1642370"/>
          </a:xfrm>
          <a:prstGeom prst="rect">
            <a:avLst/>
          </a:prstGeom>
        </p:spPr>
        <p:txBody>
          <a:bodyPr/>
          <a:lstStyle/>
          <a:p>
            <a:r>
              <a:rPr b="1" dirty="0"/>
              <a:t>Rapid risk assessment definition</a:t>
            </a:r>
          </a:p>
        </p:txBody>
      </p:sp>
      <p:sp>
        <p:nvSpPr>
          <p:cNvPr id="418" name="Rectangle 3"/>
          <p:cNvSpPr txBox="1">
            <a:spLocks noGrp="1"/>
          </p:cNvSpPr>
          <p:nvPr>
            <p:ph type="body" idx="1"/>
          </p:nvPr>
        </p:nvSpPr>
        <p:spPr>
          <a:xfrm>
            <a:off x="4199978" y="811435"/>
            <a:ext cx="7529515" cy="5546726"/>
          </a:xfrm>
          <a:prstGeom prst="rect">
            <a:avLst/>
          </a:prstGeom>
        </p:spPr>
        <p:txBody>
          <a:bodyPr/>
          <a:lstStyle/>
          <a:p>
            <a:pPr marL="0" lvl="1" indent="560069" algn="ctr">
              <a:spcBef>
                <a:spcPts val="0"/>
              </a:spcBef>
              <a:buSzTx/>
              <a:buNone/>
              <a:defRPr sz="2800">
                <a:solidFill>
                  <a:schemeClr val="accent2"/>
                </a:solidFill>
                <a:latin typeface="Source Sans Pro Bold"/>
                <a:ea typeface="Source Sans Pro Bold"/>
                <a:cs typeface="Source Sans Pro Bold"/>
                <a:sym typeface="Source Sans Pro Bold"/>
              </a:defRPr>
            </a:pPr>
            <a:r>
              <a:rPr b="1" dirty="0"/>
              <a:t>What is risk assessment?</a:t>
            </a:r>
            <a:endParaRPr lang="fr-FR" b="1" dirty="0"/>
          </a:p>
          <a:p>
            <a:pPr marL="0" lvl="1" indent="560069" algn="ctr">
              <a:spcBef>
                <a:spcPts val="0"/>
              </a:spcBef>
              <a:buSzTx/>
              <a:buNone/>
              <a:defRPr sz="2800">
                <a:solidFill>
                  <a:schemeClr val="accent2"/>
                </a:solidFill>
                <a:latin typeface="Source Sans Pro Bold"/>
                <a:ea typeface="Source Sans Pro Bold"/>
                <a:cs typeface="Source Sans Pro Bold"/>
                <a:sym typeface="Source Sans Pro Bold"/>
              </a:defRPr>
            </a:pPr>
            <a:endParaRPr lang="fr-FR" b="1" dirty="0">
              <a:solidFill>
                <a:schemeClr val="accent2"/>
              </a:solidFill>
            </a:endParaRPr>
          </a:p>
          <a:p>
            <a:pPr marL="0" lvl="1" indent="560069" algn="ctr">
              <a:spcBef>
                <a:spcPts val="0"/>
              </a:spcBef>
              <a:buSzTx/>
              <a:buNone/>
              <a:defRPr sz="2800">
                <a:solidFill>
                  <a:schemeClr val="accent2"/>
                </a:solidFill>
                <a:latin typeface="Source Sans Pro Bold"/>
                <a:ea typeface="Source Sans Pro Bold"/>
                <a:cs typeface="Source Sans Pro Bold"/>
                <a:sym typeface="Source Sans Pro Bold"/>
              </a:defRPr>
            </a:pPr>
            <a:r>
              <a:rPr dirty="0">
                <a:solidFill>
                  <a:schemeClr val="tx1"/>
                </a:solidFill>
              </a:rPr>
              <a:t>A systematic and continuous process for gathering, assessing and documenting information to assign a level of risk. </a:t>
            </a:r>
          </a:p>
          <a:p>
            <a:pPr marL="0" lvl="1" indent="560069">
              <a:spcBef>
                <a:spcPts val="0"/>
              </a:spcBef>
              <a:buSzTx/>
              <a:buNone/>
            </a:pPr>
            <a:endParaRPr dirty="0"/>
          </a:p>
          <a:p>
            <a:pPr marL="0" lvl="1" indent="560069">
              <a:spcBef>
                <a:spcPts val="0"/>
              </a:spcBef>
              <a:buSzTx/>
              <a:buNone/>
            </a:pPr>
            <a:r>
              <a:rPr dirty="0"/>
              <a:t>Risk assessment includes three components: </a:t>
            </a:r>
          </a:p>
          <a:p>
            <a:pPr marL="0" lvl="1" indent="560069">
              <a:spcBef>
                <a:spcPts val="0"/>
              </a:spcBef>
              <a:buSzTx/>
              <a:buNone/>
            </a:pPr>
            <a:endParaRPr dirty="0"/>
          </a:p>
          <a:p>
            <a:pPr marL="825500" lvl="1" indent="-254000">
              <a:spcBef>
                <a:spcPts val="0"/>
              </a:spcBef>
              <a:buClr>
                <a:srgbClr val="C00000"/>
              </a:buClr>
              <a:buFont typeface="Arial"/>
            </a:pPr>
            <a:r>
              <a:rPr dirty="0"/>
              <a:t>Hazard assessment</a:t>
            </a:r>
          </a:p>
          <a:p>
            <a:pPr marL="825500" lvl="1" indent="-254000">
              <a:spcBef>
                <a:spcPts val="0"/>
              </a:spcBef>
              <a:buClr>
                <a:srgbClr val="C00000"/>
              </a:buClr>
              <a:buFont typeface="Arial"/>
            </a:pPr>
            <a:endParaRPr dirty="0"/>
          </a:p>
          <a:p>
            <a:pPr marL="825500" lvl="1" indent="-254000">
              <a:spcBef>
                <a:spcPts val="0"/>
              </a:spcBef>
              <a:buClr>
                <a:srgbClr val="C00000"/>
              </a:buClr>
              <a:buFont typeface="Arial"/>
            </a:pPr>
            <a:r>
              <a:rPr dirty="0"/>
              <a:t>Exposure assessment</a:t>
            </a:r>
          </a:p>
          <a:p>
            <a:pPr marL="825500" lvl="1" indent="-254000">
              <a:spcBef>
                <a:spcPts val="0"/>
              </a:spcBef>
              <a:buClr>
                <a:srgbClr val="C00000"/>
              </a:buClr>
              <a:buFont typeface="Arial"/>
            </a:pPr>
            <a:endParaRPr dirty="0"/>
          </a:p>
          <a:p>
            <a:pPr marL="825500" lvl="1" indent="-254000">
              <a:spcBef>
                <a:spcPts val="0"/>
              </a:spcBef>
              <a:buClr>
                <a:srgbClr val="C00000"/>
              </a:buClr>
              <a:buFont typeface="Arial"/>
            </a:pPr>
            <a:r>
              <a:rPr dirty="0"/>
              <a:t>Context assessment.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Rectangle 3"/>
          <p:cNvSpPr txBox="1">
            <a:spLocks noGrp="1"/>
          </p:cNvSpPr>
          <p:nvPr>
            <p:ph type="body" sz="half" idx="1"/>
          </p:nvPr>
        </p:nvSpPr>
        <p:spPr>
          <a:xfrm>
            <a:off x="965741" y="1101964"/>
            <a:ext cx="7115504" cy="4654071"/>
          </a:xfrm>
          <a:prstGeom prst="rect">
            <a:avLst/>
          </a:prstGeom>
        </p:spPr>
        <p:txBody>
          <a:bodyPr>
            <a:normAutofit/>
          </a:bodyPr>
          <a:lstStyle/>
          <a:p>
            <a:pPr marL="254000" indent="-254000">
              <a:spcBef>
                <a:spcPts val="0"/>
              </a:spcBef>
              <a:buClr>
                <a:schemeClr val="accent3"/>
              </a:buClr>
              <a:buSzPct val="100000"/>
              <a:buFont typeface="Arial"/>
              <a:buChar char="•"/>
              <a:defRPr sz="2000">
                <a:solidFill>
                  <a:srgbClr val="548235"/>
                </a:solidFill>
              </a:defRPr>
            </a:pPr>
            <a:r>
              <a:rPr dirty="0"/>
              <a:t>Systematic process </a:t>
            </a:r>
            <a:r>
              <a:rPr dirty="0">
                <a:solidFill>
                  <a:srgbClr val="000000"/>
                </a:solidFill>
              </a:rPr>
              <a:t>to make evidence-based decisions for undertaking a proportionate response</a:t>
            </a:r>
          </a:p>
          <a:p>
            <a:pPr marL="254000" indent="-254000">
              <a:spcBef>
                <a:spcPts val="0"/>
              </a:spcBef>
              <a:buClr>
                <a:schemeClr val="accent3"/>
              </a:buClr>
              <a:buSzPct val="100000"/>
              <a:buFont typeface="Arial"/>
              <a:buChar char="•"/>
              <a:defRPr sz="2000">
                <a:solidFill>
                  <a:srgbClr val="002060"/>
                </a:solidFill>
              </a:defRPr>
            </a:pPr>
            <a:endParaRPr dirty="0">
              <a:solidFill>
                <a:srgbClr val="000000"/>
              </a:solidFill>
            </a:endParaRPr>
          </a:p>
          <a:p>
            <a:pPr marL="254000" indent="-254000">
              <a:spcBef>
                <a:spcPts val="0"/>
              </a:spcBef>
              <a:buClr>
                <a:schemeClr val="accent3"/>
              </a:buClr>
              <a:buSzPct val="100000"/>
              <a:buFont typeface="Arial"/>
              <a:buChar char="•"/>
              <a:defRPr sz="2000">
                <a:solidFill>
                  <a:srgbClr val="002060"/>
                </a:solidFill>
              </a:defRPr>
            </a:pPr>
            <a:r>
              <a:rPr dirty="0">
                <a:solidFill>
                  <a:srgbClr val="000000"/>
                </a:solidFill>
              </a:rPr>
              <a:t>Assesses a </a:t>
            </a:r>
            <a:r>
              <a:rPr dirty="0">
                <a:solidFill>
                  <a:srgbClr val="548235"/>
                </a:solidFill>
              </a:rPr>
              <a:t>combination of the likelihood </a:t>
            </a:r>
            <a:r>
              <a:rPr dirty="0">
                <a:solidFill>
                  <a:srgbClr val="000000"/>
                </a:solidFill>
              </a:rPr>
              <a:t>that an adverse outcome will occur following exposure to a hazard, and the </a:t>
            </a:r>
            <a:r>
              <a:rPr dirty="0">
                <a:solidFill>
                  <a:srgbClr val="548235"/>
                </a:solidFill>
              </a:rPr>
              <a:t>possible consequences </a:t>
            </a:r>
            <a:r>
              <a:rPr dirty="0">
                <a:solidFill>
                  <a:srgbClr val="000000"/>
                </a:solidFill>
              </a:rPr>
              <a:t>associated with this</a:t>
            </a:r>
          </a:p>
          <a:p>
            <a:pPr marL="254000" indent="-254000">
              <a:spcBef>
                <a:spcPts val="0"/>
              </a:spcBef>
              <a:buClr>
                <a:schemeClr val="accent3"/>
              </a:buClr>
              <a:buSzPct val="100000"/>
              <a:buFont typeface="Arial"/>
              <a:buChar char="•"/>
              <a:defRPr sz="2000"/>
            </a:pPr>
            <a:endParaRPr dirty="0">
              <a:solidFill>
                <a:srgbClr val="000000"/>
              </a:solidFill>
            </a:endParaRPr>
          </a:p>
          <a:p>
            <a:pPr marL="254000" indent="-254000">
              <a:spcBef>
                <a:spcPts val="0"/>
              </a:spcBef>
              <a:buClr>
                <a:schemeClr val="accent3"/>
              </a:buClr>
              <a:buSzPct val="100000"/>
              <a:buFont typeface="Arial"/>
              <a:buChar char="•"/>
              <a:defRPr sz="2000">
                <a:solidFill>
                  <a:srgbClr val="002060"/>
                </a:solidFill>
              </a:defRPr>
            </a:pPr>
            <a:r>
              <a:rPr dirty="0">
                <a:solidFill>
                  <a:srgbClr val="000000"/>
                </a:solidFill>
              </a:rPr>
              <a:t>May need to consider the</a:t>
            </a:r>
            <a:r>
              <a:rPr dirty="0"/>
              <a:t> </a:t>
            </a:r>
            <a:r>
              <a:rPr dirty="0">
                <a:solidFill>
                  <a:srgbClr val="548235"/>
                </a:solidFill>
              </a:rPr>
              <a:t>current and the future</a:t>
            </a:r>
            <a:r>
              <a:rPr dirty="0">
                <a:solidFill>
                  <a:srgbClr val="000000"/>
                </a:solidFill>
              </a:rPr>
              <a:t> situation</a:t>
            </a:r>
          </a:p>
          <a:p>
            <a:pPr marL="254000" indent="-254000">
              <a:spcBef>
                <a:spcPts val="0"/>
              </a:spcBef>
              <a:buClr>
                <a:schemeClr val="accent3"/>
              </a:buClr>
              <a:buSzPct val="100000"/>
              <a:buFont typeface="Arial"/>
              <a:buChar char="•"/>
              <a:defRPr sz="2000"/>
            </a:pPr>
            <a:endParaRPr dirty="0">
              <a:solidFill>
                <a:srgbClr val="000000"/>
              </a:solidFill>
            </a:endParaRPr>
          </a:p>
          <a:p>
            <a:pPr marL="254000" indent="-254000">
              <a:spcBef>
                <a:spcPts val="0"/>
              </a:spcBef>
              <a:buClr>
                <a:schemeClr val="accent3"/>
              </a:buClr>
              <a:buSzPct val="100000"/>
              <a:buFont typeface="Arial"/>
              <a:buChar char="•"/>
              <a:defRPr sz="2000">
                <a:solidFill>
                  <a:srgbClr val="548235"/>
                </a:solidFill>
              </a:defRPr>
            </a:pPr>
            <a:r>
              <a:rPr dirty="0"/>
              <a:t>Methods </a:t>
            </a:r>
            <a:r>
              <a:rPr dirty="0">
                <a:solidFill>
                  <a:srgbClr val="000000"/>
                </a:solidFill>
              </a:rPr>
              <a:t>may be qualitative, quantitative or a combination of both</a:t>
            </a:r>
          </a:p>
          <a:p>
            <a:pPr marL="254000" indent="-254000">
              <a:spcBef>
                <a:spcPts val="0"/>
              </a:spcBef>
              <a:buClr>
                <a:schemeClr val="accent3"/>
              </a:buClr>
              <a:buSzPct val="100000"/>
              <a:buFont typeface="Arial"/>
              <a:buChar char="•"/>
              <a:defRPr sz="2000">
                <a:solidFill>
                  <a:srgbClr val="548235"/>
                </a:solidFill>
              </a:defRPr>
            </a:pPr>
            <a:endParaRPr dirty="0">
              <a:solidFill>
                <a:srgbClr val="000000"/>
              </a:solidFill>
            </a:endParaRPr>
          </a:p>
          <a:p>
            <a:pPr marL="254000" indent="-254000">
              <a:spcBef>
                <a:spcPts val="0"/>
              </a:spcBef>
              <a:buClr>
                <a:schemeClr val="accent3"/>
              </a:buClr>
              <a:buSzPct val="100000"/>
              <a:buFont typeface="Arial"/>
              <a:buChar char="•"/>
              <a:defRPr sz="2000">
                <a:solidFill>
                  <a:srgbClr val="002060"/>
                </a:solidFill>
              </a:defRPr>
            </a:pPr>
            <a:r>
              <a:rPr dirty="0">
                <a:solidFill>
                  <a:srgbClr val="000000"/>
                </a:solidFill>
              </a:rPr>
              <a:t>Need to communicate the technical level of risk and be </a:t>
            </a:r>
            <a:r>
              <a:rPr dirty="0">
                <a:solidFill>
                  <a:srgbClr val="548235"/>
                </a:solidFill>
              </a:rPr>
              <a:t>sensitive to the community and political perception </a:t>
            </a:r>
            <a:r>
              <a:rPr dirty="0">
                <a:solidFill>
                  <a:srgbClr val="000000"/>
                </a:solidFill>
              </a:rPr>
              <a:t>of the level of risk.</a:t>
            </a:r>
          </a:p>
        </p:txBody>
      </p:sp>
      <p:grpSp>
        <p:nvGrpSpPr>
          <p:cNvPr id="427" name="Group 1"/>
          <p:cNvGrpSpPr/>
          <p:nvPr/>
        </p:nvGrpSpPr>
        <p:grpSpPr>
          <a:xfrm>
            <a:off x="7984234" y="1101963"/>
            <a:ext cx="3157242" cy="4038207"/>
            <a:chOff x="0" y="0"/>
            <a:chExt cx="2712425" cy="3471312"/>
          </a:xfrm>
        </p:grpSpPr>
        <p:pic>
          <p:nvPicPr>
            <p:cNvPr id="425" name="Picture 26" descr="Picture 26"/>
            <p:cNvPicPr>
              <a:picLocks noChangeAspect="1"/>
            </p:cNvPicPr>
            <p:nvPr/>
          </p:nvPicPr>
          <p:blipFill>
            <a:blip r:embed="rId2"/>
            <a:srcRect r="5391"/>
            <a:stretch>
              <a:fillRect/>
            </a:stretch>
          </p:blipFill>
          <p:spPr>
            <a:xfrm>
              <a:off x="-1" y="0"/>
              <a:ext cx="2712427" cy="3471313"/>
            </a:xfrm>
            <a:prstGeom prst="rect">
              <a:avLst/>
            </a:prstGeom>
            <a:ln w="12700" cap="flat">
              <a:noFill/>
              <a:miter lim="400000"/>
            </a:ln>
            <a:effectLst/>
          </p:spPr>
        </p:pic>
        <p:sp>
          <p:nvSpPr>
            <p:cNvPr id="426" name="Oval 27"/>
            <p:cNvSpPr/>
            <p:nvPr/>
          </p:nvSpPr>
          <p:spPr>
            <a:xfrm>
              <a:off x="536546" y="779425"/>
              <a:ext cx="1658373" cy="843631"/>
            </a:xfrm>
            <a:prstGeom prst="ellipse">
              <a:avLst/>
            </a:prstGeom>
            <a:noFill/>
            <a:ln w="31750" cap="flat">
              <a:solidFill>
                <a:srgbClr val="FF0000"/>
              </a:solidFill>
              <a:prstDash val="solid"/>
              <a:round/>
            </a:ln>
            <a:effectLst/>
          </p:spPr>
          <p:txBody>
            <a:bodyPr wrap="square" lIns="45719" tIns="45719" rIns="45719" bIns="45719" numCol="1" anchor="ctr">
              <a:noAutofit/>
            </a:bodyPr>
            <a:lstStyle/>
            <a:p>
              <a:pPr>
                <a:defRPr sz="2000">
                  <a:latin typeface="+mj-lt"/>
                  <a:ea typeface="+mj-ea"/>
                  <a:cs typeface="+mj-cs"/>
                  <a:sym typeface="Source Sans Pro Regular"/>
                </a:defRPr>
              </a:pPr>
              <a:endParaRPr/>
            </a:p>
          </p:txBody>
        </p:sp>
      </p:grpSp>
      <p:sp>
        <p:nvSpPr>
          <p:cNvPr id="2" name="Titre 2">
            <a:extLst>
              <a:ext uri="{FF2B5EF4-FFF2-40B4-BE49-F238E27FC236}">
                <a16:creationId xmlns:a16="http://schemas.microsoft.com/office/drawing/2014/main" id="{FF1A10CA-8345-ED7F-E90A-FFDE2605DFA8}"/>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Assessing risk in public health</a:t>
            </a:r>
            <a:endParaRPr lang="hu-HU" b="1"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 name="Image 1" descr="Image 1"/>
          <p:cNvPicPr>
            <a:picLocks noChangeAspect="1"/>
          </p:cNvPicPr>
          <p:nvPr/>
        </p:nvPicPr>
        <p:blipFill>
          <a:blip r:embed="rId3"/>
          <a:stretch>
            <a:fillRect/>
          </a:stretch>
        </p:blipFill>
        <p:spPr>
          <a:xfrm>
            <a:off x="4229805" y="772492"/>
            <a:ext cx="7730836" cy="5143319"/>
          </a:xfrm>
          <a:prstGeom prst="rect">
            <a:avLst/>
          </a:prstGeom>
          <a:ln w="12700">
            <a:miter lim="400000"/>
          </a:ln>
        </p:spPr>
      </p:pic>
      <p:sp>
        <p:nvSpPr>
          <p:cNvPr id="431" name="Rectangle 2"/>
          <p:cNvSpPr txBox="1"/>
          <p:nvPr/>
        </p:nvSpPr>
        <p:spPr>
          <a:xfrm>
            <a:off x="3804455" y="5806413"/>
            <a:ext cx="8387545" cy="472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a:solidFill>
                  <a:srgbClr val="01174B"/>
                </a:solidFill>
                <a:latin typeface="+mj-lt"/>
                <a:ea typeface="+mj-ea"/>
                <a:cs typeface="+mj-cs"/>
                <a:sym typeface="Source Sans Pro Regular"/>
              </a:defRPr>
            </a:pPr>
            <a:r>
              <a:rPr dirty="0"/>
              <a:t>Source: https://apps.who.int/iris/bitstream/handle/10665/112667/WHO_HSE_GCR_LYO_2014.4_eng.pdf?sequence=1&amp;isAllowed=y</a:t>
            </a:r>
          </a:p>
        </p:txBody>
      </p:sp>
      <p:sp>
        <p:nvSpPr>
          <p:cNvPr id="432" name="Rectangle 3"/>
          <p:cNvSpPr txBox="1"/>
          <p:nvPr/>
        </p:nvSpPr>
        <p:spPr>
          <a:xfrm>
            <a:off x="368253" y="1075932"/>
            <a:ext cx="3985840" cy="4536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88620" indent="-285750">
              <a:buClr>
                <a:schemeClr val="accent3"/>
              </a:buClr>
              <a:buSzPct val="100000"/>
              <a:buFont typeface="Arial"/>
              <a:buChar char="•"/>
              <a:defRPr sz="2000">
                <a:latin typeface="+mj-lt"/>
                <a:ea typeface="+mj-ea"/>
                <a:cs typeface="+mj-cs"/>
                <a:sym typeface="Source Sans Pro Regular"/>
              </a:defRPr>
            </a:pPr>
            <a:r>
              <a:rPr dirty="0"/>
              <a:t>Once a signal has been verified, it becomes an event which then needs to be assessed to determine the level of risk to human health and to establish the nature of the potential mitigation and control measures that can be implemented. </a:t>
            </a:r>
          </a:p>
          <a:p>
            <a:pPr marL="845819" lvl="1" indent="-285750">
              <a:buClr>
                <a:schemeClr val="accent3"/>
              </a:buClr>
              <a:buSzPct val="100000"/>
              <a:buFont typeface="Arial"/>
              <a:buChar char="•"/>
              <a:defRPr sz="2000">
                <a:latin typeface="+mj-lt"/>
                <a:ea typeface="+mj-ea"/>
                <a:cs typeface="+mj-cs"/>
                <a:sym typeface="Source Sans Pro Regular"/>
              </a:defRPr>
            </a:pPr>
            <a:endParaRPr dirty="0"/>
          </a:p>
          <a:p>
            <a:pPr marL="388620" lvl="1" indent="-285750">
              <a:buClr>
                <a:schemeClr val="accent3"/>
              </a:buClr>
              <a:buSzPct val="100000"/>
              <a:buFont typeface="Arial"/>
              <a:buChar char="•"/>
              <a:defRPr sz="2000">
                <a:latin typeface="+mj-lt"/>
                <a:ea typeface="+mj-ea"/>
                <a:cs typeface="+mj-cs"/>
                <a:sym typeface="Source Sans Pro Regular"/>
              </a:defRPr>
            </a:pPr>
            <a:r>
              <a:rPr dirty="0"/>
              <a:t>The initial risk assessment should be carried out within 48 hours of signal detection and repeated as new information becomes available.</a:t>
            </a:r>
          </a:p>
        </p:txBody>
      </p:sp>
      <p:sp>
        <p:nvSpPr>
          <p:cNvPr id="433" name="Flèche : haut 4"/>
          <p:cNvSpPr/>
          <p:nvPr/>
        </p:nvSpPr>
        <p:spPr>
          <a:xfrm rot="7440000">
            <a:off x="5548884" y="3333494"/>
            <a:ext cx="482601" cy="977901"/>
          </a:xfrm>
          <a:custGeom>
            <a:avLst/>
            <a:gdLst/>
            <a:ahLst/>
            <a:cxnLst>
              <a:cxn ang="0">
                <a:pos x="wd2" y="hd2"/>
              </a:cxn>
              <a:cxn ang="5400000">
                <a:pos x="wd2" y="hd2"/>
              </a:cxn>
              <a:cxn ang="10800000">
                <a:pos x="wd2" y="hd2"/>
              </a:cxn>
              <a:cxn ang="16200000">
                <a:pos x="wd2" y="hd2"/>
              </a:cxn>
            </a:cxnLst>
            <a:rect l="0" t="0" r="r" b="b"/>
            <a:pathLst>
              <a:path w="21600" h="21600" extrusionOk="0">
                <a:moveTo>
                  <a:pt x="0" y="5330"/>
                </a:moveTo>
                <a:lnTo>
                  <a:pt x="10800" y="0"/>
                </a:lnTo>
                <a:lnTo>
                  <a:pt x="21600" y="5330"/>
                </a:lnTo>
                <a:lnTo>
                  <a:pt x="16200" y="5330"/>
                </a:lnTo>
                <a:lnTo>
                  <a:pt x="16200" y="21600"/>
                </a:lnTo>
                <a:lnTo>
                  <a:pt x="5400" y="21600"/>
                </a:lnTo>
                <a:lnTo>
                  <a:pt x="5400" y="5330"/>
                </a:lnTo>
                <a:close/>
              </a:path>
            </a:pathLst>
          </a:custGeom>
          <a:solidFill>
            <a:srgbClr val="FFFF00"/>
          </a:solidFill>
          <a:ln w="12700">
            <a:solidFill>
              <a:srgbClr val="FF0000"/>
            </a:solidFill>
            <a:miter/>
          </a:ln>
        </p:spPr>
        <p:txBody>
          <a:bodyPr lIns="45719" rIns="45719" anchor="ctr"/>
          <a:lstStyle/>
          <a:p>
            <a:pPr algn="ctr">
              <a:defRPr>
                <a:solidFill>
                  <a:srgbClr val="FFFFFF"/>
                </a:solidFill>
                <a:latin typeface="+mj-lt"/>
                <a:ea typeface="+mj-ea"/>
                <a:cs typeface="+mj-cs"/>
                <a:sym typeface="Source Sans Pro Regular"/>
              </a:defRPr>
            </a:pPr>
            <a:endParaRPr/>
          </a:p>
        </p:txBody>
      </p:sp>
      <p:sp>
        <p:nvSpPr>
          <p:cNvPr id="2" name="Titre 2">
            <a:extLst>
              <a:ext uri="{FF2B5EF4-FFF2-40B4-BE49-F238E27FC236}">
                <a16:creationId xmlns:a16="http://schemas.microsoft.com/office/drawing/2014/main" id="{99484F5E-16D5-BCA9-5387-A07EA6C3A61A}"/>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Why conduct a rapid risk assessment?</a:t>
            </a:r>
            <a:endParaRPr lang="hu-HU" b="1"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Rectangle 3"/>
          <p:cNvSpPr txBox="1">
            <a:spLocks noGrp="1"/>
          </p:cNvSpPr>
          <p:nvPr>
            <p:ph type="body" idx="1"/>
          </p:nvPr>
        </p:nvSpPr>
        <p:spPr>
          <a:xfrm>
            <a:off x="1984916" y="1176639"/>
            <a:ext cx="8222168" cy="4504723"/>
          </a:xfrm>
          <a:prstGeom prst="rect">
            <a:avLst/>
          </a:prstGeom>
        </p:spPr>
        <p:txBody>
          <a:bodyPr/>
          <a:lstStyle/>
          <a:p>
            <a:pPr indent="160020">
              <a:spcBef>
                <a:spcPts val="0"/>
              </a:spcBef>
              <a:defRPr>
                <a:solidFill>
                  <a:srgbClr val="548235"/>
                </a:solidFill>
                <a:latin typeface="Source Sans Pro Bold"/>
                <a:ea typeface="Source Sans Pro Bold"/>
                <a:cs typeface="Source Sans Pro Bold"/>
                <a:sym typeface="Source Sans Pro Bold"/>
              </a:defRPr>
            </a:pPr>
            <a:r>
              <a:rPr b="1" dirty="0">
                <a:solidFill>
                  <a:srgbClr val="C00000"/>
                </a:solidFill>
                <a:latin typeface="Source Sans Pro Bold"/>
              </a:rPr>
              <a:t>Conducting a risk assessment enables: </a:t>
            </a:r>
          </a:p>
          <a:p>
            <a:pPr indent="160020">
              <a:spcBef>
                <a:spcPts val="0"/>
              </a:spcBef>
              <a:defRPr>
                <a:solidFill>
                  <a:srgbClr val="548235"/>
                </a:solidFill>
                <a:latin typeface="Source Sans Pro Bold"/>
                <a:ea typeface="Source Sans Pro Bold"/>
                <a:cs typeface="Source Sans Pro Bold"/>
                <a:sym typeface="Source Sans Pro Bold"/>
              </a:defRPr>
            </a:pPr>
            <a:endParaRPr dirty="0"/>
          </a:p>
          <a:p>
            <a:pPr marL="398659" lvl="1" indent="-254000">
              <a:spcBef>
                <a:spcPts val="0"/>
              </a:spcBef>
              <a:buClr>
                <a:srgbClr val="C00000"/>
              </a:buClr>
              <a:buFont typeface="Arial"/>
            </a:pPr>
            <a:r>
              <a:rPr dirty="0"/>
              <a:t>To assess the risk posed by an acute public health event to negatively impact human health</a:t>
            </a:r>
          </a:p>
          <a:p>
            <a:pPr marL="398659" lvl="1" indent="-254000">
              <a:spcBef>
                <a:spcPts val="0"/>
              </a:spcBef>
              <a:buClr>
                <a:srgbClr val="C00000"/>
              </a:buClr>
              <a:buFont typeface="Arial"/>
            </a:pPr>
            <a:r>
              <a:rPr dirty="0"/>
              <a:t>To characterize the risk (low, moderate, high, very high)</a:t>
            </a:r>
          </a:p>
          <a:p>
            <a:pPr marL="398659" lvl="1" indent="-254000">
              <a:spcBef>
                <a:spcPts val="0"/>
              </a:spcBef>
              <a:buClr>
                <a:srgbClr val="C00000"/>
              </a:buClr>
              <a:buFont typeface="Arial"/>
            </a:pPr>
            <a:r>
              <a:rPr dirty="0"/>
              <a:t>To support and direct decision-making</a:t>
            </a:r>
          </a:p>
          <a:p>
            <a:pPr marL="398659" lvl="1" indent="-254000">
              <a:spcBef>
                <a:spcPts val="0"/>
              </a:spcBef>
              <a:buClr>
                <a:srgbClr val="C00000"/>
              </a:buClr>
              <a:buFont typeface="Arial"/>
            </a:pPr>
            <a:r>
              <a:rPr dirty="0"/>
              <a:t>To implement appropriate and timely control measures</a:t>
            </a:r>
          </a:p>
          <a:p>
            <a:pPr marL="398659" lvl="1" indent="-254000">
              <a:spcBef>
                <a:spcPts val="0"/>
              </a:spcBef>
              <a:buClr>
                <a:srgbClr val="C00000"/>
              </a:buClr>
              <a:buFont typeface="Arial"/>
            </a:pPr>
            <a:r>
              <a:rPr dirty="0"/>
              <a:t>To enhance effective operational communication</a:t>
            </a:r>
          </a:p>
          <a:p>
            <a:pPr marL="398659" lvl="1" indent="-254000">
              <a:spcBef>
                <a:spcPts val="0"/>
              </a:spcBef>
              <a:buClr>
                <a:srgbClr val="C00000"/>
              </a:buClr>
              <a:buFont typeface="Arial"/>
            </a:pPr>
            <a:r>
              <a:rPr dirty="0"/>
              <a:t>To support effective risk communication</a:t>
            </a:r>
          </a:p>
          <a:p>
            <a:pPr marL="398659" lvl="1" indent="-254000">
              <a:spcBef>
                <a:spcPts val="0"/>
              </a:spcBef>
              <a:buClr>
                <a:srgbClr val="C00000"/>
              </a:buClr>
              <a:buFont typeface="Arial"/>
            </a:pPr>
            <a:r>
              <a:rPr dirty="0"/>
              <a:t>To improve preparedness</a:t>
            </a:r>
          </a:p>
          <a:p>
            <a:pPr marL="0" lvl="1" indent="560069">
              <a:spcBef>
                <a:spcPts val="600"/>
              </a:spcBef>
              <a:buSzTx/>
              <a:buNone/>
              <a:defRPr sz="2000">
                <a:solidFill>
                  <a:srgbClr val="548235"/>
                </a:solidFill>
              </a:defRPr>
            </a:pPr>
            <a:endParaRPr dirty="0"/>
          </a:p>
          <a:p>
            <a:pPr indent="160020">
              <a:spcBef>
                <a:spcPts val="600"/>
              </a:spcBef>
              <a:defRPr>
                <a:solidFill>
                  <a:srgbClr val="548235"/>
                </a:solidFill>
              </a:defRPr>
            </a:pPr>
            <a:r>
              <a:rPr dirty="0">
                <a:solidFill>
                  <a:schemeClr val="accent2"/>
                </a:solidFill>
              </a:rPr>
              <a:t>Risk assessment is interpreted differently</a:t>
            </a:r>
            <a:r>
              <a:rPr dirty="0"/>
              <a:t> </a:t>
            </a:r>
            <a:r>
              <a:rPr dirty="0">
                <a:solidFill>
                  <a:srgbClr val="000000"/>
                </a:solidFill>
              </a:rPr>
              <a:t>by other sectors (e.g. agriculture, food security, economy). </a:t>
            </a:r>
          </a:p>
        </p:txBody>
      </p:sp>
      <p:sp>
        <p:nvSpPr>
          <p:cNvPr id="4" name="Titre 2">
            <a:extLst>
              <a:ext uri="{FF2B5EF4-FFF2-40B4-BE49-F238E27FC236}">
                <a16:creationId xmlns:a16="http://schemas.microsoft.com/office/drawing/2014/main" id="{B7210DBC-F66D-02B1-5B0D-DFCC8CC3C837}"/>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Why conduct a rapid risk assessment?</a:t>
            </a:r>
            <a:endParaRPr lang="hu-HU"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3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3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3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3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439">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439">
                                            <p:txEl>
                                              <p:pRg st="8" end="8"/>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p:tmAbs val="0"/>
                                  </p:iterate>
                                  <p:childTnLst>
                                    <p:set>
                                      <p:cBhvr>
                                        <p:cTn id="37" fill="hold"/>
                                        <p:tgtEl>
                                          <p:spTgt spid="439">
                                            <p:txEl>
                                              <p:pRg st="9" end="9"/>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p:tmAbs val="0"/>
                                  </p:iterate>
                                  <p:childTnLst>
                                    <p:set>
                                      <p:cBhvr>
                                        <p:cTn id="41" fill="hold"/>
                                        <p:tgtEl>
                                          <p:spTgt spid="43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 grpId="0"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Text Placeholder 3"/>
          <p:cNvSpPr txBox="1">
            <a:spLocks noGrp="1"/>
          </p:cNvSpPr>
          <p:nvPr>
            <p:ph type="body" sz="half" idx="1"/>
          </p:nvPr>
        </p:nvSpPr>
        <p:spPr>
          <a:xfrm>
            <a:off x="250873" y="1997476"/>
            <a:ext cx="11347453" cy="1801579"/>
          </a:xfrm>
          <a:prstGeom prst="rect">
            <a:avLst/>
          </a:prstGeom>
        </p:spPr>
        <p:txBody>
          <a:bodyPr/>
          <a:lstStyle/>
          <a:p>
            <a:pPr>
              <a:defRPr sz="3200"/>
            </a:pPr>
            <a:r>
              <a:rPr b="1" dirty="0"/>
              <a:t>	3. Rapid risk assessment process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Rectangle 3"/>
          <p:cNvSpPr txBox="1">
            <a:spLocks noGrp="1"/>
          </p:cNvSpPr>
          <p:nvPr>
            <p:ph type="body" sz="half" idx="1"/>
          </p:nvPr>
        </p:nvSpPr>
        <p:spPr>
          <a:xfrm>
            <a:off x="713277" y="1164703"/>
            <a:ext cx="7630512" cy="2586333"/>
          </a:xfrm>
          <a:prstGeom prst="rect">
            <a:avLst/>
          </a:prstGeom>
        </p:spPr>
        <p:txBody>
          <a:bodyPr>
            <a:normAutofit/>
          </a:bodyPr>
          <a:lstStyle/>
          <a:p>
            <a:pPr defTabSz="271960">
              <a:spcBef>
                <a:spcPts val="500"/>
              </a:spcBef>
              <a:defRPr sz="2068"/>
            </a:pPr>
            <a:r>
              <a:rPr dirty="0"/>
              <a:t>SMART goals: simple, measurable, achievable, relevant and time-bound</a:t>
            </a:r>
          </a:p>
          <a:p>
            <a:pPr marL="238759" indent="-238759" defTabSz="271960">
              <a:spcBef>
                <a:spcPts val="500"/>
              </a:spcBef>
              <a:buClr>
                <a:schemeClr val="accent3"/>
              </a:buClr>
              <a:buSzPct val="100000"/>
              <a:buFont typeface="Arial"/>
              <a:buChar char="•"/>
              <a:defRPr sz="2068">
                <a:solidFill>
                  <a:srgbClr val="548235"/>
                </a:solidFill>
              </a:defRPr>
            </a:pPr>
            <a:r>
              <a:rPr dirty="0"/>
              <a:t>Minimum number of methods </a:t>
            </a:r>
            <a:r>
              <a:rPr dirty="0">
                <a:solidFill>
                  <a:srgbClr val="000000"/>
                </a:solidFill>
              </a:rPr>
              <a:t>for common understanding</a:t>
            </a:r>
          </a:p>
          <a:p>
            <a:pPr marL="238759" indent="-238759" defTabSz="271960">
              <a:spcBef>
                <a:spcPts val="500"/>
              </a:spcBef>
              <a:buClr>
                <a:schemeClr val="accent3"/>
              </a:buClr>
              <a:buSzPct val="100000"/>
              <a:buFont typeface="Arial"/>
              <a:buChar char="•"/>
              <a:defRPr sz="2068">
                <a:solidFill>
                  <a:srgbClr val="548235"/>
                </a:solidFill>
              </a:defRPr>
            </a:pPr>
            <a:r>
              <a:rPr dirty="0"/>
              <a:t>Simple</a:t>
            </a:r>
            <a:r>
              <a:rPr dirty="0">
                <a:solidFill>
                  <a:srgbClr val="000000"/>
                </a:solidFill>
              </a:rPr>
              <a:t> but not simplistic</a:t>
            </a:r>
            <a:endParaRPr dirty="0">
              <a:solidFill>
                <a:srgbClr val="002060"/>
              </a:solidFill>
            </a:endParaRPr>
          </a:p>
          <a:p>
            <a:pPr marL="238759" indent="-238759" defTabSz="271960">
              <a:spcBef>
                <a:spcPts val="500"/>
              </a:spcBef>
              <a:buClr>
                <a:schemeClr val="accent3"/>
              </a:buClr>
              <a:buSzPct val="100000"/>
              <a:buFont typeface="Arial"/>
              <a:buChar char="•"/>
              <a:defRPr sz="2068">
                <a:solidFill>
                  <a:srgbClr val="548235"/>
                </a:solidFill>
              </a:defRPr>
            </a:pPr>
            <a:r>
              <a:rPr dirty="0"/>
              <a:t>Appropriate to the people </a:t>
            </a:r>
            <a:r>
              <a:rPr dirty="0">
                <a:solidFill>
                  <a:srgbClr val="000000"/>
                </a:solidFill>
              </a:rPr>
              <a:t>undertaking the risk assessment</a:t>
            </a:r>
          </a:p>
          <a:p>
            <a:pPr marL="238759" indent="-238759" defTabSz="271960">
              <a:spcBef>
                <a:spcPts val="500"/>
              </a:spcBef>
              <a:buClr>
                <a:schemeClr val="accent3"/>
              </a:buClr>
              <a:buSzPct val="100000"/>
              <a:buFont typeface="Arial"/>
              <a:buChar char="•"/>
              <a:defRPr sz="2068">
                <a:solidFill>
                  <a:srgbClr val="548235"/>
                </a:solidFill>
              </a:defRPr>
            </a:pPr>
            <a:r>
              <a:rPr dirty="0"/>
              <a:t>Appropriate to the timeframe </a:t>
            </a:r>
            <a:r>
              <a:rPr dirty="0">
                <a:solidFill>
                  <a:srgbClr val="000000"/>
                </a:solidFill>
              </a:rPr>
              <a:t>required for action</a:t>
            </a:r>
          </a:p>
          <a:p>
            <a:pPr marL="238759" indent="-238759" defTabSz="271960">
              <a:spcBef>
                <a:spcPts val="500"/>
              </a:spcBef>
              <a:buClr>
                <a:schemeClr val="accent3"/>
              </a:buClr>
              <a:buSzPct val="100000"/>
              <a:buFont typeface="Arial"/>
              <a:buChar char="•"/>
              <a:defRPr sz="2068">
                <a:solidFill>
                  <a:srgbClr val="548235"/>
                </a:solidFill>
              </a:defRPr>
            </a:pPr>
            <a:r>
              <a:rPr dirty="0"/>
              <a:t>several methods/tools </a:t>
            </a:r>
            <a:r>
              <a:rPr dirty="0">
                <a:solidFill>
                  <a:srgbClr val="000000"/>
                </a:solidFill>
              </a:rPr>
              <a:t>for acute public health events.</a:t>
            </a:r>
          </a:p>
        </p:txBody>
      </p:sp>
      <p:pic>
        <p:nvPicPr>
          <p:cNvPr id="449" name="Picture 5" descr="Picture 5"/>
          <p:cNvPicPr>
            <a:picLocks noChangeAspect="1"/>
          </p:cNvPicPr>
          <p:nvPr/>
        </p:nvPicPr>
        <p:blipFill>
          <a:blip r:embed="rId2"/>
          <a:srcRect l="2099" r="2193" b="665"/>
          <a:stretch>
            <a:fillRect/>
          </a:stretch>
        </p:blipFill>
        <p:spPr>
          <a:xfrm>
            <a:off x="8595470" y="1246555"/>
            <a:ext cx="1954531" cy="2609696"/>
          </a:xfrm>
          <a:prstGeom prst="rect">
            <a:avLst/>
          </a:prstGeom>
          <a:ln w="12700">
            <a:miter lim="400000"/>
          </a:ln>
        </p:spPr>
      </p:pic>
      <p:pic>
        <p:nvPicPr>
          <p:cNvPr id="450" name="Picture 6" descr="Picture 6"/>
          <p:cNvPicPr>
            <a:picLocks noChangeAspect="1"/>
          </p:cNvPicPr>
          <p:nvPr/>
        </p:nvPicPr>
        <p:blipFill>
          <a:blip r:embed="rId3"/>
          <a:stretch>
            <a:fillRect/>
          </a:stretch>
        </p:blipFill>
        <p:spPr>
          <a:xfrm rot="1211818">
            <a:off x="4062750" y="3830512"/>
            <a:ext cx="1923123" cy="2566798"/>
          </a:xfrm>
          <a:prstGeom prst="rect">
            <a:avLst/>
          </a:prstGeom>
          <a:ln w="12700">
            <a:miter lim="400000"/>
          </a:ln>
        </p:spPr>
      </p:pic>
      <p:pic>
        <p:nvPicPr>
          <p:cNvPr id="451" name="Picture 7" descr="Picture 7"/>
          <p:cNvPicPr>
            <a:picLocks noChangeAspect="1"/>
          </p:cNvPicPr>
          <p:nvPr/>
        </p:nvPicPr>
        <p:blipFill>
          <a:blip r:embed="rId4"/>
          <a:stretch>
            <a:fillRect/>
          </a:stretch>
        </p:blipFill>
        <p:spPr>
          <a:xfrm>
            <a:off x="6208640" y="3581100"/>
            <a:ext cx="2305051" cy="2852738"/>
          </a:xfrm>
          <a:prstGeom prst="rect">
            <a:avLst/>
          </a:prstGeom>
          <a:ln w="12700">
            <a:miter lim="400000"/>
          </a:ln>
        </p:spPr>
      </p:pic>
      <p:pic>
        <p:nvPicPr>
          <p:cNvPr id="452" name="Picture 8" descr="Picture 8"/>
          <p:cNvPicPr>
            <a:picLocks noChangeAspect="1"/>
          </p:cNvPicPr>
          <p:nvPr/>
        </p:nvPicPr>
        <p:blipFill>
          <a:blip r:embed="rId5"/>
          <a:stretch>
            <a:fillRect/>
          </a:stretch>
        </p:blipFill>
        <p:spPr>
          <a:xfrm rot="372545">
            <a:off x="1969201" y="3970620"/>
            <a:ext cx="1966244" cy="2498479"/>
          </a:xfrm>
          <a:prstGeom prst="rect">
            <a:avLst/>
          </a:prstGeom>
          <a:ln w="12700">
            <a:miter lim="400000"/>
          </a:ln>
        </p:spPr>
      </p:pic>
      <p:pic>
        <p:nvPicPr>
          <p:cNvPr id="453" name="Image 1" descr="Image 1"/>
          <p:cNvPicPr>
            <a:picLocks noChangeAspect="1"/>
          </p:cNvPicPr>
          <p:nvPr/>
        </p:nvPicPr>
        <p:blipFill>
          <a:blip r:embed="rId6"/>
          <a:stretch>
            <a:fillRect/>
          </a:stretch>
        </p:blipFill>
        <p:spPr>
          <a:xfrm>
            <a:off x="8629725" y="3883625"/>
            <a:ext cx="1886100" cy="2446707"/>
          </a:xfrm>
          <a:prstGeom prst="rect">
            <a:avLst/>
          </a:prstGeom>
          <a:ln w="12700">
            <a:miter lim="400000"/>
          </a:ln>
        </p:spPr>
      </p:pic>
      <p:sp>
        <p:nvSpPr>
          <p:cNvPr id="2" name="Titre 2">
            <a:extLst>
              <a:ext uri="{FF2B5EF4-FFF2-40B4-BE49-F238E27FC236}">
                <a16:creationId xmlns:a16="http://schemas.microsoft.com/office/drawing/2014/main" id="{47862519-CBCC-1055-77B7-FAA7892E7E1C}"/>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Rapid risk assessment methods</a:t>
            </a:r>
            <a:endParaRPr lang="hu-HU" b="1" dirty="0"/>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Rectangle 4"/>
          <p:cNvSpPr txBox="1">
            <a:spLocks noGrp="1"/>
          </p:cNvSpPr>
          <p:nvPr>
            <p:ph type="body" idx="1"/>
          </p:nvPr>
        </p:nvSpPr>
        <p:spPr>
          <a:xfrm>
            <a:off x="1984916" y="1836025"/>
            <a:ext cx="8222168" cy="3185951"/>
          </a:xfrm>
          <a:prstGeom prst="rect">
            <a:avLst/>
          </a:prstGeom>
        </p:spPr>
        <p:txBody>
          <a:bodyPr/>
          <a:lstStyle/>
          <a:p>
            <a:pPr marL="457200" indent="-457200">
              <a:buClr>
                <a:schemeClr val="accent3"/>
              </a:buClr>
              <a:buSzPct val="100000"/>
              <a:buAutoNum type="arabicPeriod"/>
              <a:defRPr sz="2200"/>
            </a:pPr>
            <a:r>
              <a:rPr dirty="0"/>
              <a:t>Assembling the Risk Assessment team (WHO multidisciplinary team) </a:t>
            </a:r>
          </a:p>
          <a:p>
            <a:pPr marL="457200" indent="-457200">
              <a:buClr>
                <a:schemeClr val="accent3"/>
              </a:buClr>
              <a:buSzPct val="100000"/>
              <a:buAutoNum type="arabicPeriod"/>
              <a:defRPr sz="2200"/>
            </a:pPr>
            <a:r>
              <a:rPr dirty="0"/>
              <a:t>Formulating the risk questions</a:t>
            </a:r>
          </a:p>
          <a:p>
            <a:pPr marL="457200" indent="-457200">
              <a:buClr>
                <a:schemeClr val="accent3"/>
              </a:buClr>
              <a:buSzPct val="100000"/>
              <a:buAutoNum type="arabicPeriod"/>
              <a:defRPr sz="2200"/>
            </a:pPr>
            <a:r>
              <a:rPr dirty="0"/>
              <a:t>Undertaking the Risk Assessment (components)</a:t>
            </a:r>
          </a:p>
          <a:p>
            <a:pPr marL="711200" lvl="1" indent="-254000">
              <a:spcBef>
                <a:spcPts val="100"/>
              </a:spcBef>
              <a:buClr>
                <a:schemeClr val="accent3"/>
              </a:buClr>
              <a:buFont typeface="Arial"/>
              <a:defRPr sz="2200"/>
            </a:pPr>
            <a:r>
              <a:rPr dirty="0"/>
              <a:t>Assess the hazard/threat</a:t>
            </a:r>
          </a:p>
          <a:p>
            <a:pPr marL="711200" lvl="1" indent="-254000">
              <a:spcBef>
                <a:spcPts val="100"/>
              </a:spcBef>
              <a:buClr>
                <a:schemeClr val="accent3"/>
              </a:buClr>
              <a:buFont typeface="Arial"/>
              <a:defRPr sz="2200"/>
            </a:pPr>
            <a:r>
              <a:rPr dirty="0"/>
              <a:t>Assess the exposure(s)</a:t>
            </a:r>
          </a:p>
          <a:p>
            <a:pPr marL="711200" lvl="1" indent="-254000">
              <a:spcBef>
                <a:spcPts val="100"/>
              </a:spcBef>
              <a:buClr>
                <a:schemeClr val="accent3"/>
              </a:buClr>
              <a:buFont typeface="Arial"/>
              <a:defRPr sz="2200"/>
            </a:pPr>
            <a:r>
              <a:rPr dirty="0"/>
              <a:t>Assess the context (vulnerabilities and threat-specific factors that increase or decrease risk)</a:t>
            </a:r>
          </a:p>
          <a:p>
            <a:pPr marL="457200" indent="-457200">
              <a:spcBef>
                <a:spcPts val="1200"/>
              </a:spcBef>
              <a:buClr>
                <a:schemeClr val="accent3"/>
              </a:buClr>
              <a:buSzPct val="100000"/>
              <a:buAutoNum type="arabicPeriod"/>
              <a:defRPr sz="2200"/>
            </a:pPr>
            <a:r>
              <a:rPr dirty="0"/>
              <a:t>Assigning the level of risk at national, regional and global levels.</a:t>
            </a:r>
          </a:p>
        </p:txBody>
      </p:sp>
      <p:pic>
        <p:nvPicPr>
          <p:cNvPr id="459" name="Picture 2" descr="Picture 2"/>
          <p:cNvPicPr>
            <a:picLocks noChangeAspect="1"/>
          </p:cNvPicPr>
          <p:nvPr/>
        </p:nvPicPr>
        <p:blipFill>
          <a:blip r:embed="rId2"/>
          <a:stretch>
            <a:fillRect/>
          </a:stretch>
        </p:blipFill>
        <p:spPr>
          <a:xfrm>
            <a:off x="10063219" y="4051301"/>
            <a:ext cx="1616136" cy="1616136"/>
          </a:xfrm>
          <a:prstGeom prst="rect">
            <a:avLst/>
          </a:prstGeom>
          <a:ln w="12700">
            <a:miter lim="400000"/>
          </a:ln>
        </p:spPr>
      </p:pic>
      <p:pic>
        <p:nvPicPr>
          <p:cNvPr id="460" name="Picture 5" descr="Picture 5"/>
          <p:cNvPicPr>
            <a:picLocks noChangeAspect="1"/>
          </p:cNvPicPr>
          <p:nvPr/>
        </p:nvPicPr>
        <p:blipFill>
          <a:blip r:embed="rId3"/>
          <a:stretch>
            <a:fillRect/>
          </a:stretch>
        </p:blipFill>
        <p:spPr>
          <a:xfrm>
            <a:off x="10113757" y="1668502"/>
            <a:ext cx="1623399" cy="1623399"/>
          </a:xfrm>
          <a:prstGeom prst="rect">
            <a:avLst/>
          </a:prstGeom>
          <a:ln w="12700">
            <a:miter lim="400000"/>
          </a:ln>
        </p:spPr>
      </p:pic>
      <p:sp>
        <p:nvSpPr>
          <p:cNvPr id="461" name="Rectangle 1"/>
          <p:cNvSpPr/>
          <p:nvPr/>
        </p:nvSpPr>
        <p:spPr>
          <a:xfrm>
            <a:off x="1816100" y="5315117"/>
            <a:ext cx="8559801" cy="735966"/>
          </a:xfrm>
          <a:prstGeom prst="rect">
            <a:avLst/>
          </a:prstGeom>
          <a:ln>
            <a:solidFill>
              <a:srgbClr val="C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1200"/>
              </a:spcBef>
              <a:defRPr sz="2000">
                <a:solidFill>
                  <a:srgbClr val="002060"/>
                </a:solidFill>
                <a:latin typeface="+mj-lt"/>
                <a:ea typeface="+mj-ea"/>
                <a:cs typeface="+mj-cs"/>
                <a:sym typeface="Source Sans Pro Regular"/>
              </a:defRPr>
            </a:lvl1pPr>
          </a:lstStyle>
          <a:p>
            <a:r>
              <a:rPr dirty="0"/>
              <a:t>Based on the characteristics of the event, the risk assessment team should decide how frequently the risk assessment should be updated. </a:t>
            </a:r>
          </a:p>
        </p:txBody>
      </p:sp>
      <p:sp>
        <p:nvSpPr>
          <p:cNvPr id="2" name="Titre 2">
            <a:extLst>
              <a:ext uri="{FF2B5EF4-FFF2-40B4-BE49-F238E27FC236}">
                <a16:creationId xmlns:a16="http://schemas.microsoft.com/office/drawing/2014/main" id="{F1C12FD4-7521-EDE6-0490-20E042364850}"/>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Rapid risk assessment process</a:t>
            </a:r>
            <a:endParaRPr lang="hu-HU" b="1"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Text Placeholder 6"/>
          <p:cNvSpPr txBox="1">
            <a:spLocks noGrp="1"/>
          </p:cNvSpPr>
          <p:nvPr>
            <p:ph type="body" idx="1"/>
          </p:nvPr>
        </p:nvSpPr>
        <p:spPr>
          <a:xfrm>
            <a:off x="1799191" y="1101964"/>
            <a:ext cx="8593619" cy="4654072"/>
          </a:xfrm>
          <a:prstGeom prst="rect">
            <a:avLst/>
          </a:prstGeom>
        </p:spPr>
        <p:txBody>
          <a:bodyPr/>
          <a:lstStyle/>
          <a:p>
            <a:pPr marL="251459" indent="-251459" defTabSz="286426">
              <a:spcBef>
                <a:spcPts val="200"/>
              </a:spcBef>
              <a:buClr>
                <a:schemeClr val="accent3"/>
              </a:buClr>
              <a:buSzPct val="100000"/>
              <a:buChar char="•"/>
              <a:defRPr sz="2376"/>
            </a:pPr>
            <a:r>
              <a:rPr dirty="0"/>
              <a:t>The RRT is assembled once the event is deemed to have a potential risk to public health</a:t>
            </a:r>
          </a:p>
          <a:p>
            <a:pPr marL="251459" indent="-251459" defTabSz="286426">
              <a:spcBef>
                <a:spcPts val="200"/>
              </a:spcBef>
              <a:buClr>
                <a:schemeClr val="accent3"/>
              </a:buClr>
              <a:buSzPct val="100000"/>
              <a:buChar char="•"/>
              <a:defRPr sz="2376"/>
            </a:pPr>
            <a:r>
              <a:rPr dirty="0"/>
              <a:t>The team is composed of the usual technical experts, with local knowledge.</a:t>
            </a:r>
          </a:p>
          <a:p>
            <a:pPr marL="251459" indent="-251459" defTabSz="286426">
              <a:spcBef>
                <a:spcPts val="200"/>
              </a:spcBef>
              <a:buClr>
                <a:schemeClr val="accent3"/>
              </a:buClr>
              <a:buSzPct val="100000"/>
              <a:buChar char="•"/>
              <a:defRPr sz="2376"/>
            </a:pPr>
            <a:r>
              <a:rPr dirty="0"/>
              <a:t>Depending on the type of event and risk question(s), the RRT could be supported by other experts :</a:t>
            </a:r>
          </a:p>
          <a:p>
            <a:pPr marL="502919" lvl="1" indent="-251459" defTabSz="286426">
              <a:spcBef>
                <a:spcPts val="0"/>
              </a:spcBef>
              <a:buClr>
                <a:schemeClr val="accent3"/>
              </a:buClr>
              <a:buFont typeface="Courier New"/>
              <a:buChar char="o"/>
              <a:defRPr sz="2376"/>
            </a:pPr>
            <a:r>
              <a:rPr dirty="0"/>
              <a:t>Entomologist</a:t>
            </a:r>
          </a:p>
          <a:p>
            <a:pPr marL="502919" lvl="1" indent="-251459" defTabSz="286426">
              <a:spcBef>
                <a:spcPts val="0"/>
              </a:spcBef>
              <a:buClr>
                <a:schemeClr val="accent3"/>
              </a:buClr>
              <a:buFont typeface="Courier New"/>
              <a:buChar char="o"/>
              <a:defRPr sz="2376"/>
            </a:pPr>
            <a:r>
              <a:rPr dirty="0"/>
              <a:t>Toxicologist</a:t>
            </a:r>
          </a:p>
          <a:p>
            <a:pPr marL="502919" lvl="1" indent="-251459" defTabSz="286426">
              <a:spcBef>
                <a:spcPts val="0"/>
              </a:spcBef>
              <a:buClr>
                <a:schemeClr val="accent3"/>
              </a:buClr>
              <a:buFont typeface="Courier New"/>
              <a:buChar char="o"/>
              <a:defRPr sz="2376"/>
            </a:pPr>
            <a:r>
              <a:rPr dirty="0"/>
              <a:t>Animal health</a:t>
            </a:r>
          </a:p>
          <a:p>
            <a:pPr marL="502919" lvl="1" indent="-251459" defTabSz="286426">
              <a:spcBef>
                <a:spcPts val="0"/>
              </a:spcBef>
              <a:buClr>
                <a:schemeClr val="accent3"/>
              </a:buClr>
              <a:buFont typeface="Courier New"/>
              <a:buChar char="o"/>
              <a:defRPr sz="2376"/>
            </a:pPr>
            <a:r>
              <a:rPr dirty="0"/>
              <a:t>Chemical, radio-nuclear expert…</a:t>
            </a:r>
          </a:p>
          <a:p>
            <a:pPr marL="251459" indent="-251459" defTabSz="286426">
              <a:spcBef>
                <a:spcPts val="200"/>
              </a:spcBef>
              <a:buClr>
                <a:schemeClr val="accent3"/>
              </a:buClr>
              <a:buSzPct val="100000"/>
              <a:buChar char="•"/>
              <a:defRPr sz="2376"/>
            </a:pPr>
            <a:r>
              <a:rPr dirty="0"/>
              <a:t>Not many people!!</a:t>
            </a:r>
          </a:p>
          <a:p>
            <a:pPr marL="251459" indent="-251459" defTabSz="286426">
              <a:spcBef>
                <a:spcPts val="200"/>
              </a:spcBef>
              <a:buClr>
                <a:schemeClr val="accent3"/>
              </a:buClr>
              <a:buSzPct val="100000"/>
              <a:buChar char="•"/>
              <a:defRPr sz="2376"/>
            </a:pPr>
            <a:r>
              <a:rPr dirty="0"/>
              <a:t>Links should be established between the communication specialists.</a:t>
            </a:r>
          </a:p>
        </p:txBody>
      </p:sp>
      <p:sp>
        <p:nvSpPr>
          <p:cNvPr id="2" name="Titre 2">
            <a:extLst>
              <a:ext uri="{FF2B5EF4-FFF2-40B4-BE49-F238E27FC236}">
                <a16:creationId xmlns:a16="http://schemas.microsoft.com/office/drawing/2014/main" id="{17B27873-BE44-018F-ABD7-F8D167CBD068}"/>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Rapid risk assessment team</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Google Shape;308;p8"/>
          <p:cNvSpPr txBox="1">
            <a:spLocks noGrp="1"/>
          </p:cNvSpPr>
          <p:nvPr>
            <p:ph type="body" idx="1"/>
          </p:nvPr>
        </p:nvSpPr>
        <p:spPr>
          <a:xfrm>
            <a:off x="4273551" y="1828562"/>
            <a:ext cx="7529515" cy="3200876"/>
          </a:xfrm>
          <a:prstGeom prst="rect">
            <a:avLst/>
          </a:prstGeom>
        </p:spPr>
        <p:txBody>
          <a:bodyPr lIns="0" tIns="0" rIns="0" bIns="0" anchor="t">
            <a:spAutoFit/>
          </a:bodyPr>
          <a:lstStyle/>
          <a:p>
            <a:pPr>
              <a:defRPr sz="2000"/>
            </a:pPr>
            <a:r>
              <a:rPr dirty="0"/>
              <a:t>This learning resource is part of the Rapid Response Team Advanced Training Package (RRT ATP) especially geared to RRT members.</a:t>
            </a:r>
          </a:p>
          <a:p>
            <a:pPr>
              <a:defRPr sz="2000"/>
            </a:pPr>
            <a:endParaRPr dirty="0"/>
          </a:p>
          <a:p>
            <a:pPr>
              <a:defRPr sz="2000"/>
            </a:pPr>
            <a:r>
              <a:rPr dirty="0"/>
              <a:t>Based on an all-hazard approach, the package aims to provide RRT members with the advanced knowledge, skills, attitudes (KSA) and tools needed to early detect and effectively respond to public health events. </a:t>
            </a:r>
          </a:p>
          <a:p>
            <a:pPr>
              <a:defRPr sz="2000"/>
            </a:pPr>
            <a:endParaRPr dirty="0"/>
          </a:p>
          <a:p>
            <a:pPr>
              <a:defRPr sz="2000"/>
            </a:pPr>
            <a:r>
              <a:rPr dirty="0"/>
              <a:t>The RRT ATP is a component of the Rapid Response Teams Training </a:t>
            </a:r>
            <a:r>
              <a:rPr dirty="0" err="1"/>
              <a:t>Programme</a:t>
            </a:r>
            <a:r>
              <a:rPr dirty="0"/>
              <a:t>.</a:t>
            </a:r>
          </a:p>
        </p:txBody>
      </p:sp>
      <p:sp>
        <p:nvSpPr>
          <p:cNvPr id="4" name="Google Shape;307;p8">
            <a:extLst>
              <a:ext uri="{FF2B5EF4-FFF2-40B4-BE49-F238E27FC236}">
                <a16:creationId xmlns:a16="http://schemas.microsoft.com/office/drawing/2014/main" id="{553E039C-57F7-A2A0-C4C6-A56EF995440E}"/>
              </a:ext>
            </a:extLst>
          </p:cNvPr>
          <p:cNvSpPr txBox="1">
            <a:spLocks noGrp="1"/>
          </p:cNvSpPr>
          <p:nvPr>
            <p:ph type="title"/>
          </p:nvPr>
        </p:nvSpPr>
        <p:spPr>
          <a:xfrm>
            <a:off x="389002" y="992619"/>
            <a:ext cx="3264195" cy="492164"/>
          </a:xfrm>
          <a:prstGeom prst="rect">
            <a:avLst/>
          </a:prstGeom>
        </p:spPr>
        <p:txBody>
          <a:bodyPr lIns="0" tIns="0" rIns="0" bIns="0" anchor="t"/>
          <a:lstStyle/>
          <a:p>
            <a:pPr>
              <a:defRPr>
                <a:latin typeface="Source Sans Pro Bold"/>
                <a:ea typeface="Source Sans Pro Bold"/>
                <a:cs typeface="Source Sans Pro Bold"/>
                <a:sym typeface="Source Sans Pro Bold"/>
              </a:defRPr>
            </a:pPr>
            <a:r>
              <a:rPr b="1" dirty="0"/>
              <a:t>Introduction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Picture 1" descr="Picture 1"/>
          <p:cNvPicPr>
            <a:picLocks noChangeAspect="1"/>
          </p:cNvPicPr>
          <p:nvPr/>
        </p:nvPicPr>
        <p:blipFill>
          <a:blip r:embed="rId2"/>
          <a:srcRect l="10920" t="22211" r="30526" b="11683"/>
          <a:stretch>
            <a:fillRect/>
          </a:stretch>
        </p:blipFill>
        <p:spPr>
          <a:xfrm>
            <a:off x="2015944" y="770097"/>
            <a:ext cx="8160112" cy="5720255"/>
          </a:xfrm>
          <a:prstGeom prst="rect">
            <a:avLst/>
          </a:prstGeom>
          <a:ln w="12700">
            <a:miter lim="400000"/>
          </a:ln>
        </p:spPr>
      </p:pic>
      <p:sp>
        <p:nvSpPr>
          <p:cNvPr id="4" name="Titre 2">
            <a:extLst>
              <a:ext uri="{FF2B5EF4-FFF2-40B4-BE49-F238E27FC236}">
                <a16:creationId xmlns:a16="http://schemas.microsoft.com/office/drawing/2014/main" id="{3D831312-82CC-9D48-DC7E-D1E7E007F921}"/>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Rapid risk assessment – Template</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Rectangle 3"/>
          <p:cNvSpPr txBox="1">
            <a:spLocks noGrp="1"/>
          </p:cNvSpPr>
          <p:nvPr>
            <p:ph type="body" idx="1"/>
          </p:nvPr>
        </p:nvSpPr>
        <p:spPr>
          <a:xfrm>
            <a:off x="1984916" y="1101964"/>
            <a:ext cx="8222168" cy="4242393"/>
          </a:xfrm>
          <a:prstGeom prst="rect">
            <a:avLst/>
          </a:prstGeom>
        </p:spPr>
        <p:txBody>
          <a:bodyPr>
            <a:normAutofit/>
          </a:bodyPr>
          <a:lstStyle/>
          <a:p>
            <a:pPr marL="254000" indent="-254000">
              <a:lnSpc>
                <a:spcPct val="135000"/>
              </a:lnSpc>
              <a:spcBef>
                <a:spcPts val="0"/>
              </a:spcBef>
              <a:buClr>
                <a:schemeClr val="accent3"/>
              </a:buClr>
              <a:buSzPct val="100000"/>
              <a:buChar char="•"/>
            </a:pPr>
            <a:r>
              <a:rPr dirty="0"/>
              <a:t>Important to define </a:t>
            </a:r>
            <a:r>
              <a:rPr dirty="0">
                <a:solidFill>
                  <a:srgbClr val="548235"/>
                </a:solidFill>
              </a:rPr>
              <a:t>at the beginning</a:t>
            </a:r>
          </a:p>
          <a:p>
            <a:pPr marL="254000" indent="-254000">
              <a:lnSpc>
                <a:spcPct val="135000"/>
              </a:lnSpc>
              <a:spcBef>
                <a:spcPts val="0"/>
              </a:spcBef>
              <a:buClr>
                <a:schemeClr val="accent3"/>
              </a:buClr>
              <a:buSzPct val="100000"/>
              <a:buChar char="•"/>
            </a:pPr>
            <a:r>
              <a:rPr dirty="0"/>
              <a:t>Key questions to define the scope of the assessment</a:t>
            </a:r>
          </a:p>
          <a:p>
            <a:pPr marL="254000" indent="-254000">
              <a:lnSpc>
                <a:spcPct val="135000"/>
              </a:lnSpc>
              <a:spcBef>
                <a:spcPts val="0"/>
              </a:spcBef>
              <a:buClr>
                <a:schemeClr val="accent3"/>
              </a:buClr>
              <a:buSzPct val="100000"/>
              <a:buChar char="•"/>
            </a:pPr>
            <a:r>
              <a:rPr dirty="0"/>
              <a:t>Depending on the question, additional information and experts may be needed</a:t>
            </a:r>
          </a:p>
          <a:p>
            <a:pPr marL="254000" indent="-254000">
              <a:lnSpc>
                <a:spcPct val="135000"/>
              </a:lnSpc>
              <a:spcBef>
                <a:spcPts val="0"/>
              </a:spcBef>
              <a:buClr>
                <a:schemeClr val="accent3"/>
              </a:buClr>
              <a:buSzPct val="100000"/>
              <a:buChar char="•"/>
            </a:pPr>
            <a:r>
              <a:rPr dirty="0"/>
              <a:t>A risk question focuses on: </a:t>
            </a:r>
          </a:p>
          <a:p>
            <a:pPr marL="508000" lvl="1" indent="-254000">
              <a:lnSpc>
                <a:spcPct val="135000"/>
              </a:lnSpc>
              <a:spcBef>
                <a:spcPts val="0"/>
              </a:spcBef>
              <a:buClr>
                <a:schemeClr val="accent3"/>
              </a:buClr>
              <a:buFont typeface="Courier New"/>
              <a:buChar char="o"/>
              <a:defRPr sz="2000"/>
            </a:pPr>
            <a:r>
              <a:rPr dirty="0"/>
              <a:t>Who is likely to be affected </a:t>
            </a:r>
          </a:p>
          <a:p>
            <a:pPr marL="508000" lvl="1" indent="-254000">
              <a:lnSpc>
                <a:spcPct val="135000"/>
              </a:lnSpc>
              <a:spcBef>
                <a:spcPts val="0"/>
              </a:spcBef>
              <a:buClr>
                <a:schemeClr val="accent3"/>
              </a:buClr>
              <a:buFont typeface="Courier New"/>
              <a:buChar char="o"/>
              <a:defRPr sz="2000"/>
            </a:pPr>
            <a:r>
              <a:rPr dirty="0"/>
              <a:t>The likely exposure to a hazard </a:t>
            </a:r>
          </a:p>
          <a:p>
            <a:pPr marL="508000" lvl="1" indent="-254000">
              <a:lnSpc>
                <a:spcPct val="135000"/>
              </a:lnSpc>
              <a:spcBef>
                <a:spcPts val="0"/>
              </a:spcBef>
              <a:buClr>
                <a:schemeClr val="accent3"/>
              </a:buClr>
              <a:buFont typeface="Courier New"/>
              <a:buChar char="o"/>
              <a:defRPr sz="2000"/>
            </a:pPr>
            <a:r>
              <a:rPr dirty="0"/>
              <a:t>When, why and how a population might be adversely affected by exposure to a hazard.</a:t>
            </a:r>
          </a:p>
        </p:txBody>
      </p:sp>
      <p:sp>
        <p:nvSpPr>
          <p:cNvPr id="2" name="Titre 2">
            <a:extLst>
              <a:ext uri="{FF2B5EF4-FFF2-40B4-BE49-F238E27FC236}">
                <a16:creationId xmlns:a16="http://schemas.microsoft.com/office/drawing/2014/main" id="{D46EEEA8-9584-9212-8BF0-0A2B8333EF2A}"/>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Deciding on the risk questions</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Title 1"/>
          <p:cNvSpPr txBox="1">
            <a:spLocks noGrp="1"/>
          </p:cNvSpPr>
          <p:nvPr>
            <p:ph type="title"/>
          </p:nvPr>
        </p:nvSpPr>
        <p:spPr>
          <a:xfrm>
            <a:off x="558516" y="372862"/>
            <a:ext cx="2751215" cy="1956838"/>
          </a:xfrm>
          <a:prstGeom prst="rect">
            <a:avLst/>
          </a:prstGeom>
        </p:spPr>
        <p:txBody>
          <a:bodyPr/>
          <a:lstStyle/>
          <a:p>
            <a:r>
              <a:rPr b="1" dirty="0"/>
              <a:t>Examples of questions in particular contexts</a:t>
            </a:r>
          </a:p>
        </p:txBody>
      </p:sp>
      <p:sp>
        <p:nvSpPr>
          <p:cNvPr id="483" name="Content Placeholder 2"/>
          <p:cNvSpPr txBox="1">
            <a:spLocks noGrp="1"/>
          </p:cNvSpPr>
          <p:nvPr>
            <p:ph type="body" idx="1"/>
          </p:nvPr>
        </p:nvSpPr>
        <p:spPr>
          <a:xfrm>
            <a:off x="4273551" y="1789234"/>
            <a:ext cx="7529515" cy="3279533"/>
          </a:xfrm>
          <a:prstGeom prst="rect">
            <a:avLst/>
          </a:prstGeom>
        </p:spPr>
        <p:txBody>
          <a:bodyPr/>
          <a:lstStyle/>
          <a:p>
            <a:r>
              <a:rPr dirty="0"/>
              <a:t>52 pigs were found dead in two neighboring farms</a:t>
            </a:r>
          </a:p>
          <a:p>
            <a:pPr marL="398659" lvl="1" indent="-254000">
              <a:spcBef>
                <a:spcPts val="100"/>
              </a:spcBef>
              <a:buClr>
                <a:schemeClr val="accent3"/>
              </a:buClr>
              <a:buFont typeface="Arial"/>
            </a:pPr>
            <a:r>
              <a:rPr dirty="0"/>
              <a:t>"Could there be a risk to human health?“</a:t>
            </a:r>
          </a:p>
          <a:p>
            <a:pPr marL="0" lvl="1" indent="457200">
              <a:spcBef>
                <a:spcPts val="100"/>
              </a:spcBef>
              <a:buSzTx/>
              <a:buNone/>
            </a:pPr>
            <a:endParaRPr dirty="0"/>
          </a:p>
          <a:p>
            <a:pPr>
              <a:spcBef>
                <a:spcPts val="1200"/>
              </a:spcBef>
            </a:pPr>
            <a:r>
              <a:rPr dirty="0"/>
              <a:t>Two deaths and 16 suspected cases of cholera in one area of the city</a:t>
            </a:r>
          </a:p>
          <a:p>
            <a:pPr marL="398659" lvl="1" indent="-254000">
              <a:spcBef>
                <a:spcPts val="100"/>
              </a:spcBef>
              <a:buClr>
                <a:schemeClr val="accent3"/>
              </a:buClr>
              <a:buFont typeface="Arial"/>
            </a:pPr>
            <a:r>
              <a:rPr dirty="0"/>
              <a:t>« What is the likelihood that cases spread out? »</a:t>
            </a:r>
          </a:p>
          <a:p>
            <a:pPr marL="398659" lvl="1" indent="-254000">
              <a:spcBef>
                <a:spcPts val="100"/>
              </a:spcBef>
              <a:buClr>
                <a:schemeClr val="accent3"/>
              </a:buClr>
              <a:buFont typeface="Arial"/>
            </a:pPr>
            <a:r>
              <a:rPr dirty="0"/>
              <a:t>« What would be the public health consequences of such a spread? »</a:t>
            </a:r>
          </a:p>
        </p:txBody>
      </p:sp>
      <p:sp>
        <p:nvSpPr>
          <p:cNvPr id="484" name="Rounded Rectangle 4"/>
          <p:cNvSpPr/>
          <p:nvPr/>
        </p:nvSpPr>
        <p:spPr>
          <a:xfrm flipV="1">
            <a:off x="588697" y="2238257"/>
            <a:ext cx="2196545" cy="105549"/>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 name="Picture 17" descr="Picture 17"/>
          <p:cNvPicPr>
            <a:picLocks noChangeAspect="1"/>
          </p:cNvPicPr>
          <p:nvPr/>
        </p:nvPicPr>
        <p:blipFill>
          <a:blip r:embed="rId3"/>
          <a:stretch>
            <a:fillRect/>
          </a:stretch>
        </p:blipFill>
        <p:spPr>
          <a:xfrm>
            <a:off x="7027260" y="1350040"/>
            <a:ext cx="3937342" cy="3907550"/>
          </a:xfrm>
          <a:prstGeom prst="rect">
            <a:avLst/>
          </a:prstGeom>
          <a:ln w="12700">
            <a:miter lim="400000"/>
          </a:ln>
        </p:spPr>
      </p:pic>
      <p:sp>
        <p:nvSpPr>
          <p:cNvPr id="490" name="Rectangle 21"/>
          <p:cNvSpPr txBox="1"/>
          <p:nvPr/>
        </p:nvSpPr>
        <p:spPr>
          <a:xfrm>
            <a:off x="822959" y="2346325"/>
            <a:ext cx="6421220" cy="21653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a:lnSpc>
                <a:spcPct val="150000"/>
              </a:lnSpc>
              <a:defRPr sz="2400">
                <a:latin typeface="+mj-lt"/>
                <a:ea typeface="+mj-ea"/>
                <a:cs typeface="+mj-cs"/>
                <a:sym typeface="Source Sans Pro Regular"/>
              </a:defRPr>
            </a:pPr>
            <a:r>
              <a:rPr dirty="0"/>
              <a:t>The level of risk assigned to an event is based on:</a:t>
            </a:r>
          </a:p>
          <a:p>
            <a:pPr marL="411480" indent="-411480">
              <a:lnSpc>
                <a:spcPct val="150000"/>
              </a:lnSpc>
              <a:buClr>
                <a:schemeClr val="accent3"/>
              </a:buClr>
              <a:buSzPct val="100000"/>
              <a:buFont typeface="Arial"/>
              <a:buChar char="•"/>
              <a:defRPr sz="2400">
                <a:latin typeface="+mj-lt"/>
                <a:ea typeface="+mj-ea"/>
                <a:cs typeface="+mj-cs"/>
                <a:sym typeface="Source Sans Pro Regular"/>
              </a:defRPr>
            </a:pPr>
            <a:r>
              <a:rPr dirty="0"/>
              <a:t>The suspected (or known) hazard, </a:t>
            </a:r>
          </a:p>
          <a:p>
            <a:pPr marL="411480" indent="-411480">
              <a:lnSpc>
                <a:spcPct val="150000"/>
              </a:lnSpc>
              <a:buClr>
                <a:schemeClr val="accent3"/>
              </a:buClr>
              <a:buSzPct val="100000"/>
              <a:buFont typeface="Arial"/>
              <a:buChar char="•"/>
              <a:defRPr sz="2400">
                <a:latin typeface="+mj-lt"/>
                <a:ea typeface="+mj-ea"/>
                <a:cs typeface="+mj-cs"/>
                <a:sym typeface="Source Sans Pro Regular"/>
              </a:defRPr>
            </a:pPr>
            <a:r>
              <a:rPr dirty="0"/>
              <a:t>The possible exposure to the hazard,</a:t>
            </a:r>
          </a:p>
          <a:p>
            <a:pPr marL="411480" indent="-411480">
              <a:lnSpc>
                <a:spcPct val="150000"/>
              </a:lnSpc>
              <a:buClr>
                <a:schemeClr val="accent3"/>
              </a:buClr>
              <a:buSzPct val="100000"/>
              <a:buFont typeface="Arial"/>
              <a:buChar char="•"/>
              <a:defRPr sz="2400">
                <a:latin typeface="+mj-lt"/>
                <a:ea typeface="+mj-ea"/>
                <a:cs typeface="+mj-cs"/>
                <a:sym typeface="Source Sans Pro Regular"/>
              </a:defRPr>
            </a:pPr>
            <a:r>
              <a:rPr dirty="0"/>
              <a:t>The context in which the event is occurring</a:t>
            </a:r>
          </a:p>
        </p:txBody>
      </p:sp>
      <p:sp>
        <p:nvSpPr>
          <p:cNvPr id="491" name="ZoneTexte 1"/>
          <p:cNvSpPr txBox="1"/>
          <p:nvPr/>
        </p:nvSpPr>
        <p:spPr>
          <a:xfrm>
            <a:off x="7778290" y="5257590"/>
            <a:ext cx="2435282"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000">
                <a:solidFill>
                  <a:srgbClr val="4C7800"/>
                </a:solidFill>
                <a:latin typeface="+mj-lt"/>
                <a:ea typeface="+mj-ea"/>
                <a:cs typeface="+mj-cs"/>
                <a:sym typeface="Source Sans Pro Regular"/>
              </a:defRPr>
            </a:lvl1pPr>
          </a:lstStyle>
          <a:p>
            <a:r>
              <a:rPr dirty="0"/>
              <a:t>Risk characterization</a:t>
            </a:r>
          </a:p>
        </p:txBody>
      </p:sp>
      <p:sp>
        <p:nvSpPr>
          <p:cNvPr id="2" name="Titre 2">
            <a:extLst>
              <a:ext uri="{FF2B5EF4-FFF2-40B4-BE49-F238E27FC236}">
                <a16:creationId xmlns:a16="http://schemas.microsoft.com/office/drawing/2014/main" id="{A39F3F81-2069-4E34-01FA-C17E4A4B24DD}"/>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assessment components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490">
                                            <p:bg/>
                                          </p:spTgt>
                                        </p:tgtEl>
                                        <p:attrNameLst>
                                          <p:attrName>style.visibility</p:attrName>
                                        </p:attrNameLst>
                                      </p:cBhvr>
                                      <p:to>
                                        <p:strVal val="visible"/>
                                      </p:to>
                                    </p:set>
                                    <p:animEffect transition="in" filter="fade">
                                      <p:cBhvr>
                                        <p:cTn id="7" dur="500"/>
                                        <p:tgtEl>
                                          <p:spTgt spid="490">
                                            <p:bg/>
                                          </p:spTgt>
                                        </p:tgtEl>
                                      </p:cBhvr>
                                    </p:animEffect>
                                  </p:childTnLst>
                                </p:cTn>
                              </p:par>
                              <p:par>
                                <p:cTn id="8" presetID="10" presetClass="entr" presetSubtype="0" fill="hold" grpId="0" nodeType="withEffect">
                                  <p:stCondLst>
                                    <p:cond delay="0"/>
                                  </p:stCondLst>
                                  <p:iterate>
                                    <p:tmAbs val="0"/>
                                  </p:iterate>
                                  <p:childTnLst>
                                    <p:set>
                                      <p:cBhvr>
                                        <p:cTn id="9" fill="hold"/>
                                        <p:tgtEl>
                                          <p:spTgt spid="490">
                                            <p:txEl>
                                              <p:pRg st="0" end="0"/>
                                            </p:txEl>
                                          </p:spTgt>
                                        </p:tgtEl>
                                        <p:attrNameLst>
                                          <p:attrName>style.visibility</p:attrName>
                                        </p:attrNameLst>
                                      </p:cBhvr>
                                      <p:to>
                                        <p:strVal val="visible"/>
                                      </p:to>
                                    </p:set>
                                    <p:animEffect transition="in" filter="fade">
                                      <p:cBhvr>
                                        <p:cTn id="10" dur="500"/>
                                        <p:tgtEl>
                                          <p:spTgt spid="49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fill="hold" grpId="0" nodeType="clickEffect">
                                  <p:stCondLst>
                                    <p:cond delay="0"/>
                                  </p:stCondLst>
                                  <p:iterate>
                                    <p:tmAbs val="0"/>
                                  </p:iterate>
                                  <p:childTnLst>
                                    <p:set>
                                      <p:cBhvr>
                                        <p:cTn id="14" fill="hold"/>
                                        <p:tgtEl>
                                          <p:spTgt spid="490">
                                            <p:txEl>
                                              <p:pRg st="1" end="1"/>
                                            </p:txEl>
                                          </p:spTgt>
                                        </p:tgtEl>
                                        <p:attrNameLst>
                                          <p:attrName>style.visibility</p:attrName>
                                        </p:attrNameLst>
                                      </p:cBhvr>
                                      <p:to>
                                        <p:strVal val="visible"/>
                                      </p:to>
                                    </p:set>
                                    <p:animEffect transition="in" filter="fade">
                                      <p:cBhvr>
                                        <p:cTn id="15" dur="500"/>
                                        <p:tgtEl>
                                          <p:spTgt spid="490">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fill="hold" grpId="0" nodeType="clickEffect">
                                  <p:stCondLst>
                                    <p:cond delay="0"/>
                                  </p:stCondLst>
                                  <p:iterate>
                                    <p:tmAbs val="0"/>
                                  </p:iterate>
                                  <p:childTnLst>
                                    <p:set>
                                      <p:cBhvr>
                                        <p:cTn id="19" fill="hold"/>
                                        <p:tgtEl>
                                          <p:spTgt spid="490">
                                            <p:txEl>
                                              <p:pRg st="2" end="2"/>
                                            </p:txEl>
                                          </p:spTgt>
                                        </p:tgtEl>
                                        <p:attrNameLst>
                                          <p:attrName>style.visibility</p:attrName>
                                        </p:attrNameLst>
                                      </p:cBhvr>
                                      <p:to>
                                        <p:strVal val="visible"/>
                                      </p:to>
                                    </p:set>
                                    <p:animEffect transition="in" filter="fade">
                                      <p:cBhvr>
                                        <p:cTn id="20" dur="500"/>
                                        <p:tgtEl>
                                          <p:spTgt spid="490">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fill="hold" grpId="0" nodeType="clickEffect">
                                  <p:stCondLst>
                                    <p:cond delay="0"/>
                                  </p:stCondLst>
                                  <p:iterate>
                                    <p:tmAbs val="0"/>
                                  </p:iterate>
                                  <p:childTnLst>
                                    <p:set>
                                      <p:cBhvr>
                                        <p:cTn id="24" fill="hold"/>
                                        <p:tgtEl>
                                          <p:spTgt spid="490">
                                            <p:txEl>
                                              <p:pRg st="3" end="3"/>
                                            </p:txEl>
                                          </p:spTgt>
                                        </p:tgtEl>
                                        <p:attrNameLst>
                                          <p:attrName>style.visibility</p:attrName>
                                        </p:attrNameLst>
                                      </p:cBhvr>
                                      <p:to>
                                        <p:strVal val="visible"/>
                                      </p:to>
                                    </p:set>
                                    <p:animEffect transition="in" filter="fade">
                                      <p:cBhvr>
                                        <p:cTn id="25" dur="500"/>
                                        <p:tgtEl>
                                          <p:spTgt spid="49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iterate>
                                    <p:tmAbs val="0"/>
                                  </p:iterate>
                                  <p:childTnLst>
                                    <p:set>
                                      <p:cBhvr>
                                        <p:cTn id="29" fill="hold"/>
                                        <p:tgtEl>
                                          <p:spTgt spid="489"/>
                                        </p:tgtEl>
                                        <p:attrNameLst>
                                          <p:attrName>style.visibility</p:attrName>
                                        </p:attrNameLst>
                                      </p:cBhvr>
                                      <p:to>
                                        <p:strVal val="visible"/>
                                      </p:to>
                                    </p:set>
                                    <p:anim calcmode="lin" valueType="num">
                                      <p:cBhvr>
                                        <p:cTn id="30" dur="500" fill="hold"/>
                                        <p:tgtEl>
                                          <p:spTgt spid="489"/>
                                        </p:tgtEl>
                                        <p:attrNameLst>
                                          <p:attrName>ppt_x</p:attrName>
                                        </p:attrNameLst>
                                      </p:cBhvr>
                                      <p:tavLst>
                                        <p:tav tm="0">
                                          <p:val>
                                            <p:strVal val="#ppt_x"/>
                                          </p:val>
                                        </p:tav>
                                        <p:tav tm="100000">
                                          <p:val>
                                            <p:strVal val="#ppt_x"/>
                                          </p:val>
                                        </p:tav>
                                      </p:tavLst>
                                    </p:anim>
                                    <p:anim calcmode="lin" valueType="num">
                                      <p:cBhvr>
                                        <p:cTn id="31" dur="500" fill="hold"/>
                                        <p:tgtEl>
                                          <p:spTgt spid="4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animBg="1" advAuto="0"/>
      <p:bldP spid="490" grpId="0" build="p" bldLvl="5"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Rectangle 3"/>
          <p:cNvSpPr txBox="1"/>
          <p:nvPr/>
        </p:nvSpPr>
        <p:spPr>
          <a:xfrm>
            <a:off x="4481085" y="1465326"/>
            <a:ext cx="7213197" cy="39273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54000" indent="-254000">
              <a:spcBef>
                <a:spcPts val="500"/>
              </a:spcBef>
              <a:buClr>
                <a:schemeClr val="accent3"/>
              </a:buClr>
              <a:buSzPct val="100000"/>
              <a:buFont typeface="Arial"/>
              <a:buChar char="•"/>
              <a:defRPr sz="2400">
                <a:latin typeface="+mj-lt"/>
                <a:ea typeface="+mj-ea"/>
                <a:cs typeface="+mj-cs"/>
                <a:sym typeface="Source Sans Pro Regular"/>
              </a:defRPr>
            </a:pPr>
            <a:r>
              <a:rPr dirty="0"/>
              <a:t>Can include biological, chemical, physical and </a:t>
            </a:r>
            <a:r>
              <a:rPr dirty="0" err="1"/>
              <a:t>radionuclear</a:t>
            </a:r>
            <a:r>
              <a:rPr dirty="0"/>
              <a:t> hazards</a:t>
            </a:r>
          </a:p>
          <a:p>
            <a:pPr marL="254000" indent="-254000">
              <a:spcBef>
                <a:spcPts val="500"/>
              </a:spcBef>
              <a:buClr>
                <a:schemeClr val="accent3"/>
              </a:buClr>
              <a:buSzPct val="100000"/>
              <a:buFont typeface="Arial"/>
              <a:buChar char="•"/>
              <a:defRPr sz="2400">
                <a:latin typeface="+mj-lt"/>
                <a:ea typeface="+mj-ea"/>
                <a:cs typeface="+mj-cs"/>
                <a:sym typeface="Source Sans Pro Regular"/>
              </a:defRPr>
            </a:pPr>
            <a:r>
              <a:rPr dirty="0"/>
              <a:t>Known: Laboratory confirmation – easy to </a:t>
            </a:r>
            <a:r>
              <a:rPr dirty="0" err="1"/>
              <a:t>desribe</a:t>
            </a:r>
            <a:endParaRPr dirty="0"/>
          </a:p>
          <a:p>
            <a:pPr marL="254000" indent="-254000">
              <a:spcBef>
                <a:spcPts val="500"/>
              </a:spcBef>
              <a:buClr>
                <a:schemeClr val="accent3"/>
              </a:buClr>
              <a:buSzPct val="100000"/>
              <a:buFont typeface="Arial"/>
              <a:buChar char="•"/>
              <a:defRPr sz="2400">
                <a:latin typeface="+mj-lt"/>
                <a:ea typeface="+mj-ea"/>
                <a:cs typeface="+mj-cs"/>
                <a:sym typeface="Source Sans Pro Regular"/>
              </a:defRPr>
            </a:pPr>
            <a:r>
              <a:rPr dirty="0"/>
              <a:t>Unknown:</a:t>
            </a:r>
          </a:p>
          <a:p>
            <a:pPr marL="471714" lvl="3" indent="-217714">
              <a:spcBef>
                <a:spcPts val="500"/>
              </a:spcBef>
              <a:buClr>
                <a:schemeClr val="accent3"/>
              </a:buClr>
              <a:buSzPct val="100000"/>
              <a:buFont typeface="Courier New"/>
              <a:buChar char="o"/>
              <a:defRPr sz="2400">
                <a:latin typeface="+mj-lt"/>
                <a:ea typeface="+mj-ea"/>
                <a:cs typeface="+mj-cs"/>
                <a:sym typeface="Source Sans Pro Regular"/>
              </a:defRPr>
            </a:pPr>
            <a:r>
              <a:rPr dirty="0"/>
              <a:t>Describe (clinical features, time, geographical area and setting affected, persons and populations affected)</a:t>
            </a:r>
          </a:p>
          <a:p>
            <a:pPr marL="471714" lvl="3" indent="-217714">
              <a:spcBef>
                <a:spcPts val="500"/>
              </a:spcBef>
              <a:buClr>
                <a:schemeClr val="accent3"/>
              </a:buClr>
              <a:buSzPct val="100000"/>
              <a:buFont typeface="Courier New"/>
              <a:buChar char="o"/>
              <a:defRPr sz="2400">
                <a:latin typeface="+mj-lt"/>
                <a:ea typeface="+mj-ea"/>
                <a:cs typeface="+mj-cs"/>
                <a:sym typeface="Source Sans Pro Regular"/>
              </a:defRPr>
            </a:pPr>
            <a:r>
              <a:rPr dirty="0"/>
              <a:t>List and rank possible causes (in order of the likelihood of being the cause)</a:t>
            </a:r>
          </a:p>
        </p:txBody>
      </p:sp>
      <p:sp>
        <p:nvSpPr>
          <p:cNvPr id="498" name="Title 2"/>
          <p:cNvSpPr txBox="1">
            <a:spLocks noGrp="1"/>
          </p:cNvSpPr>
          <p:nvPr>
            <p:ph type="title"/>
          </p:nvPr>
        </p:nvSpPr>
        <p:spPr>
          <a:xfrm>
            <a:off x="388934" y="244525"/>
            <a:ext cx="3264196" cy="1575397"/>
          </a:xfrm>
          <a:prstGeom prst="rect">
            <a:avLst/>
          </a:prstGeom>
        </p:spPr>
        <p:txBody>
          <a:bodyPr/>
          <a:lstStyle/>
          <a:p>
            <a:r>
              <a:rPr b="1" dirty="0"/>
              <a:t>Hazard assessment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Rectangle 3"/>
          <p:cNvSpPr txBox="1"/>
          <p:nvPr/>
        </p:nvSpPr>
        <p:spPr>
          <a:xfrm>
            <a:off x="4112816" y="428179"/>
            <a:ext cx="7654283" cy="60016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54000" indent="-254000">
              <a:buClr>
                <a:schemeClr val="accent3"/>
              </a:buClr>
              <a:buSzPct val="100000"/>
              <a:buFont typeface="Arial"/>
              <a:buChar char="•"/>
              <a:defRPr sz="2200">
                <a:latin typeface="+mj-lt"/>
                <a:ea typeface="+mj-ea"/>
                <a:cs typeface="+mj-cs"/>
                <a:sym typeface="Source Sans Pro Regular"/>
              </a:defRPr>
            </a:pPr>
            <a:r>
              <a:rPr sz="2400" dirty="0"/>
              <a:t>The key output of the exposure assessment is an estimate of:</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How many people are likely to have been exposed/ are at risk of exposure?</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How many of those who are exposed are likely to be affected/susceptible?</a:t>
            </a:r>
          </a:p>
          <a:p>
            <a:pPr marL="411480" indent="-411480">
              <a:buClr>
                <a:schemeClr val="accent3"/>
              </a:buClr>
              <a:buSzPct val="100000"/>
              <a:buFont typeface="Arial"/>
              <a:buChar char="•"/>
              <a:defRPr sz="2200">
                <a:latin typeface="+mj-lt"/>
                <a:ea typeface="+mj-ea"/>
                <a:cs typeface="+mj-cs"/>
                <a:sym typeface="Source Sans Pro Regular"/>
              </a:defRPr>
            </a:pPr>
            <a:endParaRPr sz="2400" dirty="0"/>
          </a:p>
          <a:p>
            <a:pPr marL="254000" indent="-254000">
              <a:buClr>
                <a:schemeClr val="accent3"/>
              </a:buClr>
              <a:buSzPct val="100000"/>
              <a:buFont typeface="Arial"/>
              <a:buChar char="•"/>
              <a:defRPr sz="2200">
                <a:latin typeface="+mj-lt"/>
                <a:ea typeface="+mj-ea"/>
                <a:cs typeface="+mj-cs"/>
                <a:sym typeface="Source Sans Pro Regular"/>
              </a:defRPr>
            </a:pPr>
            <a:r>
              <a:rPr sz="2400" dirty="0"/>
              <a:t>Required information to answer these questions may include:</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Mode of transmission</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Incubation period</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Case fatality</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Likelihood of transmission (R0)</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Immunity of the population</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Presence of vector/ hosts</a:t>
            </a:r>
          </a:p>
          <a:p>
            <a:pPr marL="868680" lvl="2" indent="-411480">
              <a:buClr>
                <a:schemeClr val="accent3"/>
              </a:buClr>
              <a:buSzPct val="100000"/>
              <a:buFont typeface="Courier New"/>
              <a:buChar char="o"/>
              <a:defRPr sz="2200">
                <a:latin typeface="+mj-lt"/>
                <a:ea typeface="+mj-ea"/>
                <a:cs typeface="+mj-cs"/>
                <a:sym typeface="Source Sans Pro Regular"/>
              </a:defRPr>
            </a:pPr>
            <a:r>
              <a:rPr sz="2400" dirty="0"/>
              <a:t>Dose-response</a:t>
            </a:r>
          </a:p>
        </p:txBody>
      </p:sp>
      <p:sp>
        <p:nvSpPr>
          <p:cNvPr id="504" name="Title 2"/>
          <p:cNvSpPr txBox="1">
            <a:spLocks noGrp="1"/>
          </p:cNvSpPr>
          <p:nvPr>
            <p:ph type="title"/>
          </p:nvPr>
        </p:nvSpPr>
        <p:spPr>
          <a:xfrm>
            <a:off x="388934" y="244525"/>
            <a:ext cx="3264196" cy="1566520"/>
          </a:xfrm>
          <a:prstGeom prst="rect">
            <a:avLst/>
          </a:prstGeom>
        </p:spPr>
        <p:txBody>
          <a:bodyPr/>
          <a:lstStyle/>
          <a:p>
            <a:r>
              <a:rPr b="1" dirty="0"/>
              <a:t>Exposure assessment</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Rectangle 3"/>
          <p:cNvSpPr txBox="1"/>
          <p:nvPr/>
        </p:nvSpPr>
        <p:spPr>
          <a:xfrm>
            <a:off x="4491595" y="1459230"/>
            <a:ext cx="7081047" cy="3939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54000" indent="-254000">
              <a:spcBef>
                <a:spcPts val="600"/>
              </a:spcBef>
              <a:buClr>
                <a:schemeClr val="accent3"/>
              </a:buClr>
              <a:buSzPct val="100000"/>
              <a:buFont typeface="Arial"/>
              <a:buChar char="•"/>
              <a:defRPr sz="2200">
                <a:latin typeface="+mj-lt"/>
                <a:ea typeface="+mj-ea"/>
                <a:cs typeface="+mj-cs"/>
                <a:sym typeface="Source Sans Pro Regular"/>
              </a:defRPr>
            </a:pPr>
            <a:r>
              <a:rPr sz="2400" dirty="0"/>
              <a:t>The context assessment consists on an </a:t>
            </a:r>
            <a:r>
              <a:rPr sz="2400" dirty="0" err="1"/>
              <a:t>evalution</a:t>
            </a:r>
            <a:r>
              <a:rPr sz="2400" dirty="0"/>
              <a:t> of the environment in which the event is taking place.</a:t>
            </a:r>
          </a:p>
          <a:p>
            <a:pPr marL="254000" indent="-254000">
              <a:spcBef>
                <a:spcPts val="600"/>
              </a:spcBef>
              <a:buClr>
                <a:schemeClr val="accent3"/>
              </a:buClr>
              <a:buSzPct val="100000"/>
              <a:buFont typeface="Arial"/>
              <a:buChar char="•"/>
              <a:defRPr sz="2200">
                <a:latin typeface="+mj-lt"/>
                <a:ea typeface="+mj-ea"/>
                <a:cs typeface="+mj-cs"/>
                <a:sym typeface="Source Sans Pro Regular"/>
              </a:defRPr>
            </a:pPr>
            <a:r>
              <a:rPr sz="2400" dirty="0"/>
              <a:t>It can increase or decrease the risk of an event considering the vulnerabilities and capacities)</a:t>
            </a:r>
          </a:p>
          <a:p>
            <a:pPr marL="254000" indent="-254000">
              <a:spcBef>
                <a:spcPts val="600"/>
              </a:spcBef>
              <a:buClr>
                <a:schemeClr val="accent3"/>
              </a:buClr>
              <a:buSzPct val="100000"/>
              <a:buFont typeface="Arial"/>
              <a:buChar char="•"/>
              <a:defRPr sz="2200">
                <a:latin typeface="+mj-lt"/>
                <a:ea typeface="+mj-ea"/>
                <a:cs typeface="+mj-cs"/>
                <a:sym typeface="Source Sans Pro Regular"/>
              </a:defRPr>
            </a:pPr>
            <a:r>
              <a:rPr sz="2400" dirty="0"/>
              <a:t>It may cover:</a:t>
            </a:r>
          </a:p>
          <a:p>
            <a:pPr marL="486833" lvl="1" indent="-232833">
              <a:buClr>
                <a:schemeClr val="accent3"/>
              </a:buClr>
              <a:buSzPct val="100000"/>
              <a:buFont typeface="Courier New"/>
              <a:buChar char="o"/>
              <a:defRPr sz="2200">
                <a:latin typeface="+mj-lt"/>
                <a:ea typeface="+mj-ea"/>
                <a:cs typeface="+mj-cs"/>
                <a:sym typeface="Source Sans Pro Regular"/>
              </a:defRPr>
            </a:pPr>
            <a:r>
              <a:rPr sz="2400" dirty="0"/>
              <a:t>Factors associated with social, health status, </a:t>
            </a:r>
            <a:r>
              <a:rPr sz="2400" dirty="0" err="1"/>
              <a:t>behaviour</a:t>
            </a:r>
            <a:r>
              <a:rPr sz="2400" dirty="0"/>
              <a:t> (Risk communication, …)</a:t>
            </a:r>
          </a:p>
          <a:p>
            <a:pPr marL="486833" lvl="1" indent="-232833">
              <a:buClr>
                <a:schemeClr val="accent3"/>
              </a:buClr>
              <a:buSzPct val="100000"/>
              <a:buFont typeface="Courier New"/>
              <a:buChar char="o"/>
              <a:defRPr sz="2200">
                <a:latin typeface="+mj-lt"/>
                <a:ea typeface="+mj-ea"/>
                <a:cs typeface="+mj-cs"/>
                <a:sym typeface="Source Sans Pro Regular"/>
              </a:defRPr>
            </a:pPr>
            <a:r>
              <a:rPr sz="2400" dirty="0"/>
              <a:t>Factors associated with health system ( Surveillance, diagnosis, treatment, …)</a:t>
            </a:r>
          </a:p>
          <a:p>
            <a:pPr marL="486833" lvl="1" indent="-232833">
              <a:buClr>
                <a:schemeClr val="accent3"/>
              </a:buClr>
              <a:buSzPct val="100000"/>
              <a:buFont typeface="Courier New"/>
              <a:buChar char="o"/>
              <a:defRPr sz="2200">
                <a:latin typeface="+mj-lt"/>
                <a:ea typeface="+mj-ea"/>
                <a:cs typeface="+mj-cs"/>
                <a:sym typeface="Source Sans Pro Regular"/>
              </a:defRPr>
            </a:pPr>
            <a:r>
              <a:rPr sz="2400" dirty="0"/>
              <a:t>Context (political, conflict, economical, etc.)</a:t>
            </a:r>
          </a:p>
        </p:txBody>
      </p:sp>
      <p:sp>
        <p:nvSpPr>
          <p:cNvPr id="508" name="Text Placeholder 5"/>
          <p:cNvSpPr txBox="1">
            <a:spLocks noGrp="1"/>
          </p:cNvSpPr>
          <p:nvPr>
            <p:ph type="body" sz="quarter" idx="1"/>
          </p:nvPr>
        </p:nvSpPr>
        <p:spPr>
          <a:xfrm>
            <a:off x="388935" y="254107"/>
            <a:ext cx="2778889" cy="1548060"/>
          </a:xfrm>
          <a:prstGeom prst="rect">
            <a:avLst/>
          </a:prstGeom>
        </p:spPr>
        <p:txBody>
          <a:bodyPr/>
          <a:lstStyle>
            <a:lvl1pPr>
              <a:defRPr sz="3200">
                <a:solidFill>
                  <a:srgbClr val="FFFFFF"/>
                </a:solidFill>
                <a:latin typeface="Source Sans Pro Bold"/>
                <a:ea typeface="Source Sans Pro Bold"/>
                <a:cs typeface="Source Sans Pro Bold"/>
                <a:sym typeface="Source Sans Pro Bold"/>
              </a:defRPr>
            </a:lvl1pPr>
          </a:lstStyle>
          <a:p>
            <a:r>
              <a:rPr b="1" dirty="0"/>
              <a:t>Context assessment</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 name="Picture 3" descr="Picture 3"/>
          <p:cNvPicPr>
            <a:picLocks noChangeAspect="1"/>
          </p:cNvPicPr>
          <p:nvPr/>
        </p:nvPicPr>
        <p:blipFill>
          <a:blip r:embed="rId2"/>
          <a:stretch>
            <a:fillRect/>
          </a:stretch>
        </p:blipFill>
        <p:spPr>
          <a:xfrm>
            <a:off x="1774825" y="1341437"/>
            <a:ext cx="5616576" cy="3968751"/>
          </a:xfrm>
          <a:prstGeom prst="rect">
            <a:avLst/>
          </a:prstGeom>
          <a:ln w="12700">
            <a:miter lim="400000"/>
          </a:ln>
        </p:spPr>
      </p:pic>
      <p:pic>
        <p:nvPicPr>
          <p:cNvPr id="514" name="Picture 4" descr="Picture 4"/>
          <p:cNvPicPr>
            <a:picLocks noChangeAspect="1"/>
          </p:cNvPicPr>
          <p:nvPr/>
        </p:nvPicPr>
        <p:blipFill>
          <a:blip r:embed="rId3"/>
          <a:stretch>
            <a:fillRect/>
          </a:stretch>
        </p:blipFill>
        <p:spPr>
          <a:xfrm>
            <a:off x="2422525" y="1617663"/>
            <a:ext cx="6049964" cy="4116389"/>
          </a:xfrm>
          <a:prstGeom prst="rect">
            <a:avLst/>
          </a:prstGeom>
          <a:ln w="12700">
            <a:miter lim="400000"/>
          </a:ln>
        </p:spPr>
      </p:pic>
      <p:pic>
        <p:nvPicPr>
          <p:cNvPr id="515" name="Picture 5" descr="Picture 5"/>
          <p:cNvPicPr>
            <a:picLocks noChangeAspect="1"/>
          </p:cNvPicPr>
          <p:nvPr/>
        </p:nvPicPr>
        <p:blipFill>
          <a:blip r:embed="rId4"/>
          <a:stretch>
            <a:fillRect/>
          </a:stretch>
        </p:blipFill>
        <p:spPr>
          <a:xfrm>
            <a:off x="3216275" y="1916114"/>
            <a:ext cx="6191250" cy="4238626"/>
          </a:xfrm>
          <a:prstGeom prst="rect">
            <a:avLst/>
          </a:prstGeom>
          <a:ln w="12700">
            <a:miter lim="400000"/>
          </a:ln>
        </p:spPr>
      </p:pic>
      <p:pic>
        <p:nvPicPr>
          <p:cNvPr id="516" name="Picture 6" descr="Picture 6"/>
          <p:cNvPicPr>
            <a:picLocks noChangeAspect="1"/>
          </p:cNvPicPr>
          <p:nvPr/>
        </p:nvPicPr>
        <p:blipFill>
          <a:blip r:embed="rId5"/>
          <a:stretch>
            <a:fillRect/>
          </a:stretch>
        </p:blipFill>
        <p:spPr>
          <a:xfrm>
            <a:off x="3862070" y="2420938"/>
            <a:ext cx="6121401" cy="4032251"/>
          </a:xfrm>
          <a:prstGeom prst="rect">
            <a:avLst/>
          </a:prstGeom>
          <a:ln w="12700">
            <a:miter lim="400000"/>
          </a:ln>
        </p:spPr>
      </p:pic>
      <p:sp>
        <p:nvSpPr>
          <p:cNvPr id="517" name="Text Box 7"/>
          <p:cNvSpPr txBox="1"/>
          <p:nvPr/>
        </p:nvSpPr>
        <p:spPr>
          <a:xfrm>
            <a:off x="4459287" y="2983358"/>
            <a:ext cx="4660901" cy="1283971"/>
          </a:xfrm>
          <a:prstGeom prst="rect">
            <a:avLst/>
          </a:prstGeom>
          <a:solidFill>
            <a:srgbClr val="FFFFFF"/>
          </a:solidFill>
          <a:ln w="25400">
            <a:solidFill>
              <a:srgbClr val="003366"/>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355600" indent="-355600">
              <a:lnSpc>
                <a:spcPct val="150000"/>
              </a:lnSpc>
              <a:spcBef>
                <a:spcPts val="1400"/>
              </a:spcBef>
              <a:buSzPct val="100000"/>
              <a:buChar char="•"/>
              <a:defRPr sz="2400">
                <a:solidFill>
                  <a:srgbClr val="003366"/>
                </a:solidFill>
                <a:latin typeface="+mj-lt"/>
                <a:ea typeface="+mj-ea"/>
                <a:cs typeface="+mj-cs"/>
                <a:sym typeface="Source Sans Pro Regular"/>
              </a:defRPr>
            </a:pPr>
            <a:r>
              <a:t>Structured information</a:t>
            </a:r>
          </a:p>
          <a:p>
            <a:pPr marL="355600" indent="-355600">
              <a:lnSpc>
                <a:spcPct val="150000"/>
              </a:lnSpc>
              <a:spcBef>
                <a:spcPts val="1400"/>
              </a:spcBef>
              <a:buSzPct val="100000"/>
              <a:buChar char="•"/>
              <a:defRPr sz="2400">
                <a:solidFill>
                  <a:srgbClr val="003366"/>
                </a:solidFill>
                <a:latin typeface="+mj-lt"/>
                <a:ea typeface="+mj-ea"/>
                <a:cs typeface="+mj-cs"/>
                <a:sym typeface="Source Sans Pro Regular"/>
              </a:defRPr>
            </a:pPr>
            <a:r>
              <a:t>Document the source</a:t>
            </a:r>
          </a:p>
        </p:txBody>
      </p:sp>
      <p:sp>
        <p:nvSpPr>
          <p:cNvPr id="2" name="Titre 2">
            <a:extLst>
              <a:ext uri="{FF2B5EF4-FFF2-40B4-BE49-F238E27FC236}">
                <a16:creationId xmlns:a16="http://schemas.microsoft.com/office/drawing/2014/main" id="{8B458848-C87A-D27A-4109-13C4BA100248}"/>
              </a:ext>
            </a:extLst>
          </p:cNvPr>
          <p:cNvSpPr txBox="1">
            <a:spLocks/>
          </p:cNvSpPr>
          <p:nvPr/>
        </p:nvSpPr>
        <p:spPr>
          <a:xfrm>
            <a:off x="233679" y="-21786"/>
            <a:ext cx="10972801" cy="89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fontScale="92500" lnSpcReduction="10000"/>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Information related to hazard, exposure, </a:t>
            </a:r>
            <a:endParaRPr lang="hu-HU" b="1" dirty="0"/>
          </a:p>
          <a:p>
            <a:pPr hangingPunct="1"/>
            <a:r>
              <a:rPr lang="en-US" b="1" dirty="0"/>
              <a:t>context (capacity and control)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p:tmAbs val="0"/>
                                  </p:iterate>
                                  <p:childTnLst>
                                    <p:set>
                                      <p:cBhvr>
                                        <p:cTn id="6" fill="hold"/>
                                        <p:tgtEl>
                                          <p:spTgt spid="514"/>
                                        </p:tgtEl>
                                        <p:attrNameLst>
                                          <p:attrName>style.visibility</p:attrName>
                                        </p:attrNameLst>
                                      </p:cBhvr>
                                      <p:to>
                                        <p:strVal val="visible"/>
                                      </p:to>
                                    </p:set>
                                    <p:animEffect transition="in" filter="blinds(horizontal)">
                                      <p:cBhvr>
                                        <p:cTn id="7" dur="500"/>
                                        <p:tgtEl>
                                          <p:spTgt spid="5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p:tmAbs val="0"/>
                                  </p:iterate>
                                  <p:childTnLst>
                                    <p:set>
                                      <p:cBhvr>
                                        <p:cTn id="11" fill="hold"/>
                                        <p:tgtEl>
                                          <p:spTgt spid="515"/>
                                        </p:tgtEl>
                                        <p:attrNameLst>
                                          <p:attrName>style.visibility</p:attrName>
                                        </p:attrNameLst>
                                      </p:cBhvr>
                                      <p:to>
                                        <p:strVal val="visible"/>
                                      </p:to>
                                    </p:set>
                                    <p:animEffect transition="in" filter="blinds(horizontal)">
                                      <p:cBhvr>
                                        <p:cTn id="12" dur="500"/>
                                        <p:tgtEl>
                                          <p:spTgt spid="5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iterate>
                                    <p:tmAbs val="0"/>
                                  </p:iterate>
                                  <p:childTnLst>
                                    <p:set>
                                      <p:cBhvr>
                                        <p:cTn id="16" fill="hold"/>
                                        <p:tgtEl>
                                          <p:spTgt spid="516"/>
                                        </p:tgtEl>
                                        <p:attrNameLst>
                                          <p:attrName>style.visibility</p:attrName>
                                        </p:attrNameLst>
                                      </p:cBhvr>
                                      <p:to>
                                        <p:strVal val="visible"/>
                                      </p:to>
                                    </p:set>
                                    <p:animEffect transition="in" filter="blinds(horizontal)">
                                      <p:cBhvr>
                                        <p:cTn id="17" dur="500"/>
                                        <p:tgtEl>
                                          <p:spTgt spid="5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iterate>
                                    <p:tmAbs val="0"/>
                                  </p:iterate>
                                  <p:childTnLst>
                                    <p:set>
                                      <p:cBhvr>
                                        <p:cTn id="21" fill="hold"/>
                                        <p:tgtEl>
                                          <p:spTgt spid="517"/>
                                        </p:tgtEl>
                                        <p:attrNameLst>
                                          <p:attrName>style.visibility</p:attrName>
                                        </p:attrNameLst>
                                      </p:cBhvr>
                                      <p:to>
                                        <p:strVal val="visible"/>
                                      </p:to>
                                    </p:set>
                                    <p:animEffect transition="in" filter="blinds(horizontal)">
                                      <p:cBhvr>
                                        <p:cTn id="22" dur="500"/>
                                        <p:tgtEl>
                                          <p:spTgt spid="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 grpId="0" animBg="1" advAuto="0"/>
      <p:bldP spid="515" grpId="0" animBg="1" advAuto="0"/>
      <p:bldP spid="516" grpId="0" animBg="1" advAuto="0"/>
      <p:bldP spid="517"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Rectangle 3"/>
          <p:cNvSpPr txBox="1"/>
          <p:nvPr/>
        </p:nvSpPr>
        <p:spPr>
          <a:xfrm>
            <a:off x="334010" y="1611575"/>
            <a:ext cx="6421898" cy="29854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254000" indent="-254000">
              <a:spcBef>
                <a:spcPts val="600"/>
              </a:spcBef>
              <a:buClr>
                <a:schemeClr val="accent3"/>
              </a:buClr>
              <a:buSzPct val="100000"/>
              <a:buFont typeface="Arial"/>
              <a:buChar char="•"/>
              <a:defRPr sz="2400">
                <a:latin typeface="+mj-lt"/>
                <a:ea typeface="+mj-ea"/>
                <a:cs typeface="+mj-cs"/>
                <a:sym typeface="Source Sans Pro Regular"/>
              </a:defRPr>
            </a:pPr>
            <a:r>
              <a:rPr dirty="0"/>
              <a:t>Based on the hazard, exposure and context assessments, a level of risk should be assigned </a:t>
            </a:r>
          </a:p>
          <a:p>
            <a:pPr marL="254000" indent="-254000">
              <a:spcBef>
                <a:spcPts val="600"/>
              </a:spcBef>
              <a:buClr>
                <a:schemeClr val="accent3"/>
              </a:buClr>
              <a:buSzPct val="100000"/>
              <a:buFont typeface="Arial"/>
              <a:buChar char="•"/>
              <a:defRPr sz="2400">
                <a:latin typeface="+mj-lt"/>
                <a:ea typeface="+mj-ea"/>
                <a:cs typeface="+mj-cs"/>
                <a:sym typeface="Source Sans Pro Regular"/>
              </a:defRPr>
            </a:pPr>
            <a:endParaRPr dirty="0"/>
          </a:p>
          <a:p>
            <a:pPr marL="254000" indent="-254000">
              <a:spcBef>
                <a:spcPts val="600"/>
              </a:spcBef>
              <a:buClr>
                <a:schemeClr val="accent3"/>
              </a:buClr>
              <a:buSzPct val="100000"/>
              <a:buFont typeface="Arial"/>
              <a:buChar char="•"/>
              <a:defRPr sz="2400">
                <a:latin typeface="+mj-lt"/>
                <a:ea typeface="+mj-ea"/>
                <a:cs typeface="+mj-cs"/>
                <a:sym typeface="Source Sans Pro Regular"/>
              </a:defRPr>
            </a:pPr>
            <a:r>
              <a:rPr dirty="0"/>
              <a:t>A risk matrix enables to combine the estimation of:</a:t>
            </a:r>
          </a:p>
          <a:p>
            <a:pPr marL="800100" lvl="2" indent="-342900">
              <a:spcBef>
                <a:spcPts val="600"/>
              </a:spcBef>
              <a:buClr>
                <a:schemeClr val="accent3"/>
              </a:buClr>
              <a:buSzPct val="100000"/>
              <a:buFont typeface="Courier New"/>
              <a:buChar char="o"/>
              <a:defRPr sz="2400">
                <a:latin typeface="+mj-lt"/>
                <a:ea typeface="+mj-ea"/>
                <a:cs typeface="+mj-cs"/>
                <a:sym typeface="Source Sans Pro Regular"/>
              </a:defRPr>
            </a:pPr>
            <a:r>
              <a:rPr dirty="0"/>
              <a:t>Likelihood</a:t>
            </a:r>
          </a:p>
          <a:p>
            <a:pPr marL="800100" lvl="2" indent="-342900">
              <a:spcBef>
                <a:spcPts val="600"/>
              </a:spcBef>
              <a:buClr>
                <a:schemeClr val="accent3"/>
              </a:buClr>
              <a:buSzPct val="100000"/>
              <a:buFont typeface="Courier New"/>
              <a:buChar char="o"/>
              <a:defRPr sz="2400">
                <a:latin typeface="+mj-lt"/>
                <a:ea typeface="+mj-ea"/>
                <a:cs typeface="+mj-cs"/>
                <a:sym typeface="Source Sans Pro Regular"/>
              </a:defRPr>
            </a:pPr>
            <a:r>
              <a:rPr dirty="0"/>
              <a:t>Consequences</a:t>
            </a:r>
          </a:p>
        </p:txBody>
      </p:sp>
      <p:pic>
        <p:nvPicPr>
          <p:cNvPr id="521" name="Picture 4" descr="Picture 4"/>
          <p:cNvPicPr>
            <a:picLocks noChangeAspect="1"/>
          </p:cNvPicPr>
          <p:nvPr/>
        </p:nvPicPr>
        <p:blipFill>
          <a:blip r:embed="rId2"/>
          <a:stretch>
            <a:fillRect/>
          </a:stretch>
        </p:blipFill>
        <p:spPr>
          <a:xfrm>
            <a:off x="6853288" y="1511232"/>
            <a:ext cx="4832016" cy="3521285"/>
          </a:xfrm>
          <a:prstGeom prst="rect">
            <a:avLst/>
          </a:prstGeom>
          <a:ln>
            <a:solidFill>
              <a:srgbClr val="000000"/>
            </a:solidFill>
            <a:miter/>
          </a:ln>
        </p:spPr>
      </p:pic>
      <p:sp>
        <p:nvSpPr>
          <p:cNvPr id="2" name="Titre 2">
            <a:extLst>
              <a:ext uri="{FF2B5EF4-FFF2-40B4-BE49-F238E27FC236}">
                <a16:creationId xmlns:a16="http://schemas.microsoft.com/office/drawing/2014/main" id="{3465896A-7A3A-4F2A-BE39-6DD1C1873C6C}"/>
              </a:ext>
            </a:extLst>
          </p:cNvPr>
          <p:cNvSpPr txBox="1">
            <a:spLocks/>
          </p:cNvSpPr>
          <p:nvPr/>
        </p:nvSpPr>
        <p:spPr>
          <a:xfrm>
            <a:off x="233679" y="85783"/>
            <a:ext cx="4649039"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characterization</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9" name="Group 1"/>
          <p:cNvGrpSpPr/>
          <p:nvPr/>
        </p:nvGrpSpPr>
        <p:grpSpPr>
          <a:xfrm>
            <a:off x="2041793" y="1345321"/>
            <a:ext cx="8108415" cy="4497868"/>
            <a:chOff x="0" y="0"/>
            <a:chExt cx="8108413" cy="4497866"/>
          </a:xfrm>
        </p:grpSpPr>
        <p:pic>
          <p:nvPicPr>
            <p:cNvPr id="527" name="Picture 3" descr="Picture 3"/>
            <p:cNvPicPr>
              <a:picLocks noChangeAspect="1"/>
            </p:cNvPicPr>
            <p:nvPr/>
          </p:nvPicPr>
          <p:blipFill>
            <a:blip r:embed="rId2"/>
            <a:stretch>
              <a:fillRect/>
            </a:stretch>
          </p:blipFill>
          <p:spPr>
            <a:xfrm>
              <a:off x="0" y="0"/>
              <a:ext cx="8108414" cy="4497867"/>
            </a:xfrm>
            <a:prstGeom prst="rect">
              <a:avLst/>
            </a:prstGeom>
            <a:ln w="12700" cap="flat">
              <a:noFill/>
              <a:miter lim="400000"/>
            </a:ln>
            <a:effectLst/>
          </p:spPr>
        </p:pic>
        <p:pic>
          <p:nvPicPr>
            <p:cNvPr id="528" name="Picture 4" descr="Picture 4"/>
            <p:cNvPicPr>
              <a:picLocks noChangeAspect="1"/>
            </p:cNvPicPr>
            <p:nvPr/>
          </p:nvPicPr>
          <p:blipFill>
            <a:blip r:embed="rId3"/>
            <a:stretch>
              <a:fillRect/>
            </a:stretch>
          </p:blipFill>
          <p:spPr>
            <a:xfrm>
              <a:off x="2816" y="2182091"/>
              <a:ext cx="8105599" cy="2315776"/>
            </a:xfrm>
            <a:prstGeom prst="rect">
              <a:avLst/>
            </a:prstGeom>
            <a:ln w="12700" cap="flat">
              <a:noFill/>
              <a:miter lim="400000"/>
            </a:ln>
            <a:effectLst/>
          </p:spPr>
        </p:pic>
      </p:grpSp>
      <p:sp>
        <p:nvSpPr>
          <p:cNvPr id="2" name="Titre 2">
            <a:extLst>
              <a:ext uri="{FF2B5EF4-FFF2-40B4-BE49-F238E27FC236}">
                <a16:creationId xmlns:a16="http://schemas.microsoft.com/office/drawing/2014/main" id="{597F03F8-A0F4-D643-4163-33EDED080D81}"/>
              </a:ext>
            </a:extLst>
          </p:cNvPr>
          <p:cNvSpPr txBox="1">
            <a:spLocks/>
          </p:cNvSpPr>
          <p:nvPr/>
        </p:nvSpPr>
        <p:spPr>
          <a:xfrm>
            <a:off x="233679" y="85783"/>
            <a:ext cx="605171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 likelihood X consequences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Google Shape;308;p8"/>
          <p:cNvSpPr txBox="1">
            <a:spLocks noGrp="1"/>
          </p:cNvSpPr>
          <p:nvPr>
            <p:ph type="body" idx="1"/>
          </p:nvPr>
        </p:nvSpPr>
        <p:spPr>
          <a:xfrm>
            <a:off x="4273551" y="1499790"/>
            <a:ext cx="7413953" cy="3858420"/>
          </a:xfrm>
          <a:prstGeom prst="rect">
            <a:avLst/>
          </a:prstGeom>
        </p:spPr>
        <p:txBody>
          <a:bodyPr lIns="0" tIns="0" rIns="0" bIns="0" anchor="t"/>
          <a:lstStyle/>
          <a:p>
            <a:pPr algn="just">
              <a:defRPr>
                <a:solidFill>
                  <a:srgbClr val="FF0000"/>
                </a:solidFill>
              </a:defRPr>
            </a:pPr>
            <a:endParaRPr dirty="0"/>
          </a:p>
          <a:p>
            <a:pPr algn="just">
              <a:defRPr>
                <a:solidFill>
                  <a:srgbClr val="FF0000"/>
                </a:solidFill>
              </a:defRPr>
            </a:pPr>
            <a:r>
              <a:rPr dirty="0"/>
              <a:t>Make sure you review the content of the presentation and decide whether you need to use the entire content of this presentation or not, based on your context, your target learning needs in this specific content area, and the time available for this presentation. </a:t>
            </a:r>
          </a:p>
          <a:p>
            <a:pPr algn="just">
              <a:defRPr>
                <a:solidFill>
                  <a:srgbClr val="FF0000"/>
                </a:solidFill>
              </a:defRPr>
            </a:pPr>
            <a:endParaRPr dirty="0"/>
          </a:p>
          <a:p>
            <a:pPr algn="just">
              <a:defRPr>
                <a:solidFill>
                  <a:srgbClr val="FF0000"/>
                </a:solidFill>
              </a:defRPr>
            </a:pPr>
            <a:r>
              <a:rPr dirty="0"/>
              <a:t>Within this presentation you may find additional slides with “Notes to facilitators”: these will prompt you to complete and/or customize the content using your country-tailored information.</a:t>
            </a:r>
          </a:p>
        </p:txBody>
      </p:sp>
      <p:sp>
        <p:nvSpPr>
          <p:cNvPr id="361" name="Text Placeholder 2"/>
          <p:cNvSpPr txBox="1"/>
          <p:nvPr/>
        </p:nvSpPr>
        <p:spPr>
          <a:xfrm>
            <a:off x="434654" y="532660"/>
            <a:ext cx="2746355" cy="12428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defTabSz="289320">
              <a:lnSpc>
                <a:spcPct val="90000"/>
              </a:lnSpc>
              <a:spcBef>
                <a:spcPts val="300"/>
              </a:spcBef>
              <a:defRPr sz="3200">
                <a:solidFill>
                  <a:srgbClr val="FFFFFF"/>
                </a:solidFill>
                <a:latin typeface="Source Sans Pro Bold"/>
                <a:ea typeface="Source Sans Pro Bold"/>
                <a:cs typeface="Source Sans Pro Bold"/>
                <a:sym typeface="Source Sans Pro Bold"/>
              </a:defRPr>
            </a:lvl1pPr>
          </a:lstStyle>
          <a:p>
            <a:r>
              <a:rPr b="1" dirty="0"/>
              <a:t>Note to facilitators:</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3" name="Group 51"/>
          <p:cNvGraphicFramePr/>
          <p:nvPr>
            <p:extLst>
              <p:ext uri="{D42A27DB-BD31-4B8C-83A1-F6EECF244321}">
                <p14:modId xmlns:p14="http://schemas.microsoft.com/office/powerpoint/2010/main" val="524938412"/>
              </p:ext>
            </p:extLst>
          </p:nvPr>
        </p:nvGraphicFramePr>
        <p:xfrm>
          <a:off x="1837255" y="1234281"/>
          <a:ext cx="8517490" cy="4389439"/>
        </p:xfrm>
        <a:graphic>
          <a:graphicData uri="http://schemas.openxmlformats.org/drawingml/2006/table">
            <a:tbl>
              <a:tblPr>
                <a:tableStyleId>{4C3C2611-4C71-4FC5-86AE-919BDF0F9419}</a:tableStyleId>
              </a:tblPr>
              <a:tblGrid>
                <a:gridCol w="1645600">
                  <a:extLst>
                    <a:ext uri="{9D8B030D-6E8A-4147-A177-3AD203B41FA5}">
                      <a16:colId xmlns:a16="http://schemas.microsoft.com/office/drawing/2014/main" val="20000"/>
                    </a:ext>
                  </a:extLst>
                </a:gridCol>
                <a:gridCol w="1549620">
                  <a:extLst>
                    <a:ext uri="{9D8B030D-6E8A-4147-A177-3AD203B41FA5}">
                      <a16:colId xmlns:a16="http://schemas.microsoft.com/office/drawing/2014/main" val="20001"/>
                    </a:ext>
                  </a:extLst>
                </a:gridCol>
                <a:gridCol w="1137833">
                  <a:extLst>
                    <a:ext uri="{9D8B030D-6E8A-4147-A177-3AD203B41FA5}">
                      <a16:colId xmlns:a16="http://schemas.microsoft.com/office/drawing/2014/main" val="20002"/>
                    </a:ext>
                  </a:extLst>
                </a:gridCol>
                <a:gridCol w="1351466">
                  <a:extLst>
                    <a:ext uri="{9D8B030D-6E8A-4147-A177-3AD203B41FA5}">
                      <a16:colId xmlns:a16="http://schemas.microsoft.com/office/drawing/2014/main" val="20003"/>
                    </a:ext>
                  </a:extLst>
                </a:gridCol>
                <a:gridCol w="1232265">
                  <a:extLst>
                    <a:ext uri="{9D8B030D-6E8A-4147-A177-3AD203B41FA5}">
                      <a16:colId xmlns:a16="http://schemas.microsoft.com/office/drawing/2014/main" val="20004"/>
                    </a:ext>
                  </a:extLst>
                </a:gridCol>
                <a:gridCol w="1600706">
                  <a:extLst>
                    <a:ext uri="{9D8B030D-6E8A-4147-A177-3AD203B41FA5}">
                      <a16:colId xmlns:a16="http://schemas.microsoft.com/office/drawing/2014/main" val="20005"/>
                    </a:ext>
                  </a:extLst>
                </a:gridCol>
              </a:tblGrid>
              <a:tr h="579681">
                <a:tc rowSpan="2">
                  <a:txBody>
                    <a:bodyPr/>
                    <a:lstStyle/>
                    <a:p>
                      <a:pPr>
                        <a:spcBef>
                          <a:spcPts val="400"/>
                        </a:spcBef>
                        <a:defRPr sz="1800"/>
                      </a:pPr>
                      <a:r>
                        <a:rPr sz="2000">
                          <a:latin typeface="+mj-lt"/>
                          <a:ea typeface="+mj-ea"/>
                          <a:cs typeface="+mj-cs"/>
                        </a:rPr>
                        <a:t>Likelihood</a:t>
                      </a:r>
                    </a:p>
                  </a:txBody>
                  <a:tcPr marL="45720" marR="45720" anchor="ctr" horzOverflow="overflow">
                    <a:lnL w="12700">
                      <a:miter lim="400000"/>
                    </a:lnL>
                    <a:lnR w="12700">
                      <a:miter lim="400000"/>
                    </a:lnR>
                    <a:lnT w="12700">
                      <a:miter lim="400000"/>
                    </a:lnT>
                    <a:lnB w="12700">
                      <a:miter lim="400000"/>
                    </a:lnB>
                    <a:solidFill>
                      <a:srgbClr val="2290D4"/>
                    </a:solidFill>
                  </a:tcPr>
                </a:tc>
                <a:tc gridSpan="5">
                  <a:txBody>
                    <a:bodyPr/>
                    <a:lstStyle/>
                    <a:p>
                      <a:pPr algn="ctr">
                        <a:spcBef>
                          <a:spcPts val="500"/>
                        </a:spcBef>
                        <a:defRPr sz="1800"/>
                      </a:pPr>
                      <a:r>
                        <a:rPr sz="2200" dirty="0">
                          <a:latin typeface="+mj-lt"/>
                          <a:ea typeface="+mj-ea"/>
                          <a:cs typeface="+mj-cs"/>
                        </a:rPr>
                        <a:t>Consequences</a:t>
                      </a:r>
                    </a:p>
                  </a:txBody>
                  <a:tcPr marL="45720" marR="45720" anchor="ctr" horzOverflow="overflow">
                    <a:lnL w="12700">
                      <a:miter lim="400000"/>
                    </a:lnL>
                    <a:lnR w="12700">
                      <a:miter lim="400000"/>
                    </a:lnR>
                    <a:lnT w="12700">
                      <a:miter lim="400000"/>
                    </a:lnT>
                    <a:lnB w="12700">
                      <a:miter lim="400000"/>
                    </a:lnB>
                    <a:solidFill>
                      <a:srgbClr val="2290D4"/>
                    </a:solidFill>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0000"/>
                  </a:ext>
                </a:extLst>
              </a:tr>
              <a:tr h="744023">
                <a:tc vMerge="1">
                  <a:txBody>
                    <a:bodyPr/>
                    <a:lstStyle/>
                    <a:p>
                      <a:endParaRPr lang="hu-HU"/>
                    </a:p>
                  </a:txBody>
                  <a:tcPr/>
                </a:tc>
                <a:tc>
                  <a:txBody>
                    <a:bodyPr/>
                    <a:lstStyle/>
                    <a:p>
                      <a:pPr algn="ctr">
                        <a:spcBef>
                          <a:spcPts val="400"/>
                        </a:spcBef>
                        <a:defRPr sz="1800"/>
                      </a:pPr>
                      <a:r>
                        <a:rPr>
                          <a:solidFill>
                            <a:srgbClr val="FFFFFF"/>
                          </a:solidFill>
                          <a:latin typeface="+mj-lt"/>
                          <a:ea typeface="+mj-ea"/>
                          <a:cs typeface="+mj-cs"/>
                        </a:rPr>
                        <a:t>Minimal</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a:spcBef>
                          <a:spcPts val="400"/>
                        </a:spcBef>
                        <a:defRPr sz="1800"/>
                      </a:pPr>
                      <a:r>
                        <a:rPr>
                          <a:solidFill>
                            <a:srgbClr val="FFFFFF"/>
                          </a:solidFill>
                          <a:latin typeface="+mj-lt"/>
                          <a:ea typeface="+mj-ea"/>
                          <a:cs typeface="+mj-cs"/>
                        </a:rPr>
                        <a:t>Minor</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a:spcBef>
                          <a:spcPts val="400"/>
                        </a:spcBef>
                        <a:defRPr sz="1800"/>
                      </a:pPr>
                      <a:r>
                        <a:rPr>
                          <a:solidFill>
                            <a:srgbClr val="FFFFFF"/>
                          </a:solidFill>
                          <a:latin typeface="+mj-lt"/>
                          <a:ea typeface="+mj-ea"/>
                          <a:cs typeface="+mj-cs"/>
                        </a:rPr>
                        <a:t>Moderate</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a:spcBef>
                          <a:spcPts val="400"/>
                        </a:spcBef>
                        <a:defRPr sz="1800"/>
                      </a:pPr>
                      <a:r>
                        <a:rPr>
                          <a:solidFill>
                            <a:srgbClr val="FFFFFF"/>
                          </a:solidFill>
                          <a:latin typeface="+mj-lt"/>
                          <a:ea typeface="+mj-ea"/>
                          <a:cs typeface="+mj-cs"/>
                        </a:rPr>
                        <a:t>Major</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a:spcBef>
                          <a:spcPts val="400"/>
                        </a:spcBef>
                        <a:defRPr sz="1800"/>
                      </a:pPr>
                      <a:r>
                        <a:rPr>
                          <a:solidFill>
                            <a:srgbClr val="FFFFFF"/>
                          </a:solidFill>
                          <a:latin typeface="+mj-lt"/>
                          <a:ea typeface="+mj-ea"/>
                          <a:cs typeface="+mj-cs"/>
                        </a:rPr>
                        <a:t>Severe</a:t>
                      </a:r>
                    </a:p>
                  </a:txBody>
                  <a:tcPr marL="45720" marR="45720" anchor="ctr" horzOverflow="overflow">
                    <a:lnL w="12700">
                      <a:miter lim="400000"/>
                    </a:lnL>
                    <a:lnR w="12700">
                      <a:miter lim="400000"/>
                    </a:lnR>
                    <a:lnT w="12700">
                      <a:miter lim="400000"/>
                    </a:lnT>
                    <a:lnB w="12700">
                      <a:miter lim="400000"/>
                    </a:lnB>
                    <a:solidFill>
                      <a:srgbClr val="2290D4"/>
                    </a:solidFill>
                  </a:tcPr>
                </a:tc>
                <a:extLst>
                  <a:ext uri="{0D108BD9-81ED-4DB2-BD59-A6C34878D82A}">
                    <a16:rowId xmlns:a16="http://schemas.microsoft.com/office/drawing/2014/main" val="10001"/>
                  </a:ext>
                </a:extLst>
              </a:tr>
              <a:tr h="747011">
                <a:tc>
                  <a:txBody>
                    <a:bodyPr/>
                    <a:lstStyle/>
                    <a:p>
                      <a:pPr>
                        <a:spcBef>
                          <a:spcPts val="400"/>
                        </a:spcBef>
                        <a:defRPr sz="1800"/>
                      </a:pPr>
                      <a:r>
                        <a:rPr>
                          <a:solidFill>
                            <a:srgbClr val="FFFFFF"/>
                          </a:solidFill>
                          <a:latin typeface="+mj-lt"/>
                          <a:ea typeface="+mj-ea"/>
                          <a:cs typeface="+mj-cs"/>
                        </a:rPr>
                        <a:t>Almost certain</a:t>
                      </a:r>
                    </a:p>
                  </a:txBody>
                  <a:tcPr marL="45720" marR="45720" anchor="ctr" horzOverflow="overflow">
                    <a:lnL w="12700">
                      <a:miter lim="400000"/>
                    </a:lnL>
                    <a:lnR w="12700">
                      <a:miter lim="400000"/>
                    </a:lnR>
                    <a:lnT w="12700">
                      <a:miter lim="400000"/>
                    </a:lnT>
                    <a:lnB w="12700">
                      <a:miter lim="400000"/>
                    </a:lnB>
                    <a:solidFill>
                      <a:srgbClr val="2290D4"/>
                    </a:solidFill>
                  </a:tcPr>
                </a:tc>
                <a:tc rowSpan="5" gridSpan="5">
                  <a:txBody>
                    <a:bodyPr/>
                    <a:lstStyle/>
                    <a:p>
                      <a:pPr algn="ctr">
                        <a:spcBef>
                          <a:spcPts val="400"/>
                        </a:spcBef>
                        <a:defRPr sz="1700">
                          <a:solidFill>
                            <a:srgbClr val="FFFFFF"/>
                          </a:solidFill>
                          <a:latin typeface="+mj-lt"/>
                          <a:ea typeface="+mj-ea"/>
                          <a:cs typeface="+mj-cs"/>
                        </a:defRPr>
                      </a:pPr>
                      <a:endParaRPr/>
                    </a:p>
                  </a:txBody>
                  <a:tcPr marL="45720" marR="45720" anchor="ctr" horzOverflow="overflow">
                    <a:lnL w="12700">
                      <a:miter lim="400000"/>
                    </a:lnL>
                    <a:lnR w="12700">
                      <a:miter lim="400000"/>
                    </a:lnR>
                    <a:lnT w="12700">
                      <a:miter lim="400000"/>
                    </a:lnT>
                    <a:lnB w="12700">
                      <a:miter lim="400000"/>
                    </a:lnB>
                    <a:gradFill flip="none" rotWithShape="1">
                      <a:gsLst>
                        <a:gs pos="0">
                          <a:srgbClr val="00FF00"/>
                        </a:gs>
                        <a:gs pos="100000">
                          <a:srgbClr val="CC0000"/>
                        </a:gs>
                      </a:gsLst>
                      <a:lin ang="18900000" scaled="0"/>
                    </a:gradFill>
                  </a:tcPr>
                </a:tc>
                <a:tc rowSpan="5" hMerge="1">
                  <a:txBody>
                    <a:bodyPr/>
                    <a:lstStyle/>
                    <a:p>
                      <a:endParaRPr lang="hu-HU"/>
                    </a:p>
                  </a:txBody>
                  <a:tcPr/>
                </a:tc>
                <a:tc rowSpan="5" hMerge="1">
                  <a:txBody>
                    <a:bodyPr/>
                    <a:lstStyle/>
                    <a:p>
                      <a:endParaRPr lang="hu-HU"/>
                    </a:p>
                  </a:txBody>
                  <a:tcPr/>
                </a:tc>
                <a:tc rowSpan="5" hMerge="1">
                  <a:txBody>
                    <a:bodyPr/>
                    <a:lstStyle/>
                    <a:p>
                      <a:endParaRPr lang="hu-HU"/>
                    </a:p>
                  </a:txBody>
                  <a:tcPr/>
                </a:tc>
                <a:tc rowSpan="5" hMerge="1">
                  <a:txBody>
                    <a:bodyPr/>
                    <a:lstStyle/>
                    <a:p>
                      <a:endParaRPr lang="hu-HU"/>
                    </a:p>
                  </a:txBody>
                  <a:tcPr/>
                </a:tc>
                <a:extLst>
                  <a:ext uri="{0D108BD9-81ED-4DB2-BD59-A6C34878D82A}">
                    <a16:rowId xmlns:a16="http://schemas.microsoft.com/office/drawing/2014/main" val="10002"/>
                  </a:ext>
                </a:extLst>
              </a:tr>
              <a:tr h="579681">
                <a:tc>
                  <a:txBody>
                    <a:bodyPr/>
                    <a:lstStyle/>
                    <a:p>
                      <a:pPr>
                        <a:spcBef>
                          <a:spcPts val="400"/>
                        </a:spcBef>
                        <a:defRPr sz="1800"/>
                      </a:pPr>
                      <a:r>
                        <a:rPr>
                          <a:solidFill>
                            <a:srgbClr val="FFFFFF"/>
                          </a:solidFill>
                          <a:latin typeface="+mj-lt"/>
                          <a:ea typeface="+mj-ea"/>
                          <a:cs typeface="+mj-cs"/>
                        </a:rPr>
                        <a:t>Highly likely</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extLst>
                  <a:ext uri="{0D108BD9-81ED-4DB2-BD59-A6C34878D82A}">
                    <a16:rowId xmlns:a16="http://schemas.microsoft.com/office/drawing/2014/main" val="10003"/>
                  </a:ext>
                </a:extLst>
              </a:tr>
              <a:tr h="579681">
                <a:tc>
                  <a:txBody>
                    <a:bodyPr/>
                    <a:lstStyle/>
                    <a:p>
                      <a:pPr>
                        <a:spcBef>
                          <a:spcPts val="400"/>
                        </a:spcBef>
                        <a:defRPr sz="1800"/>
                      </a:pPr>
                      <a:r>
                        <a:rPr>
                          <a:solidFill>
                            <a:srgbClr val="FFFFFF"/>
                          </a:solidFill>
                          <a:latin typeface="+mj-lt"/>
                          <a:ea typeface="+mj-ea"/>
                          <a:cs typeface="+mj-cs"/>
                        </a:rPr>
                        <a:t>Likely</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extLst>
                  <a:ext uri="{0D108BD9-81ED-4DB2-BD59-A6C34878D82A}">
                    <a16:rowId xmlns:a16="http://schemas.microsoft.com/office/drawing/2014/main" val="10004"/>
                  </a:ext>
                </a:extLst>
              </a:tr>
              <a:tr h="579681">
                <a:tc>
                  <a:txBody>
                    <a:bodyPr/>
                    <a:lstStyle/>
                    <a:p>
                      <a:pPr>
                        <a:spcBef>
                          <a:spcPts val="400"/>
                        </a:spcBef>
                        <a:defRPr sz="1800"/>
                      </a:pPr>
                      <a:r>
                        <a:rPr>
                          <a:solidFill>
                            <a:srgbClr val="FFFFFF"/>
                          </a:solidFill>
                          <a:latin typeface="+mj-lt"/>
                          <a:ea typeface="+mj-ea"/>
                          <a:cs typeface="+mj-cs"/>
                        </a:rPr>
                        <a:t>Unlikely</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extLst>
                  <a:ext uri="{0D108BD9-81ED-4DB2-BD59-A6C34878D82A}">
                    <a16:rowId xmlns:a16="http://schemas.microsoft.com/office/drawing/2014/main" val="10005"/>
                  </a:ext>
                </a:extLst>
              </a:tr>
              <a:tr h="579681">
                <a:tc>
                  <a:txBody>
                    <a:bodyPr/>
                    <a:lstStyle/>
                    <a:p>
                      <a:pPr>
                        <a:spcBef>
                          <a:spcPts val="400"/>
                        </a:spcBef>
                        <a:defRPr sz="1800"/>
                      </a:pPr>
                      <a:r>
                        <a:rPr dirty="0">
                          <a:solidFill>
                            <a:srgbClr val="FFFFFF"/>
                          </a:solidFill>
                          <a:latin typeface="+mj-lt"/>
                          <a:ea typeface="+mj-ea"/>
                          <a:cs typeface="+mj-cs"/>
                        </a:rPr>
                        <a:t>Very unlikely</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tc hMerge="1" vMerge="1">
                  <a:txBody>
                    <a:bodyPr/>
                    <a:lstStyle/>
                    <a:p>
                      <a:endParaRPr lang="hu-HU"/>
                    </a:p>
                  </a:txBody>
                  <a:tcPr/>
                </a:tc>
                <a:extLst>
                  <a:ext uri="{0D108BD9-81ED-4DB2-BD59-A6C34878D82A}">
                    <a16:rowId xmlns:a16="http://schemas.microsoft.com/office/drawing/2014/main" val="10006"/>
                  </a:ext>
                </a:extLst>
              </a:tr>
            </a:tbl>
          </a:graphicData>
        </a:graphic>
      </p:graphicFrame>
      <p:pic>
        <p:nvPicPr>
          <p:cNvPr id="534" name="Picture 52" descr="Picture 52"/>
          <p:cNvPicPr>
            <a:picLocks noChangeAspect="1"/>
          </p:cNvPicPr>
          <p:nvPr/>
        </p:nvPicPr>
        <p:blipFill>
          <a:blip r:embed="rId3"/>
          <a:srcRect r="2037"/>
          <a:stretch>
            <a:fillRect/>
          </a:stretch>
        </p:blipFill>
        <p:spPr>
          <a:xfrm>
            <a:off x="3441487" y="2549020"/>
            <a:ext cx="6913258" cy="3074699"/>
          </a:xfrm>
          <a:prstGeom prst="rect">
            <a:avLst/>
          </a:prstGeom>
          <a:ln w="12700">
            <a:miter lim="400000"/>
          </a:ln>
        </p:spPr>
      </p:pic>
      <p:sp>
        <p:nvSpPr>
          <p:cNvPr id="535" name="Text Box 41"/>
          <p:cNvSpPr txBox="1"/>
          <p:nvPr/>
        </p:nvSpPr>
        <p:spPr>
          <a:xfrm>
            <a:off x="5882378" y="4010598"/>
            <a:ext cx="1007692"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1200"/>
              </a:spcBef>
              <a:defRPr sz="2000">
                <a:latin typeface="+mj-lt"/>
                <a:ea typeface="+mj-ea"/>
                <a:cs typeface="+mj-cs"/>
                <a:sym typeface="Source Sans Pro Regular"/>
              </a:defRPr>
            </a:lvl1pPr>
          </a:lstStyle>
          <a:p>
            <a:r>
              <a:t>Measles</a:t>
            </a:r>
          </a:p>
        </p:txBody>
      </p:sp>
      <p:sp>
        <p:nvSpPr>
          <p:cNvPr id="536" name="Text Box 39"/>
          <p:cNvSpPr txBox="1"/>
          <p:nvPr/>
        </p:nvSpPr>
        <p:spPr>
          <a:xfrm>
            <a:off x="8996198" y="5234561"/>
            <a:ext cx="1057231"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1200"/>
              </a:spcBef>
              <a:defRPr sz="2000">
                <a:latin typeface="+mj-lt"/>
                <a:ea typeface="+mj-ea"/>
                <a:cs typeface="+mj-cs"/>
                <a:sym typeface="Source Sans Pro Regular"/>
              </a:defRPr>
            </a:lvl1pPr>
          </a:lstStyle>
          <a:p>
            <a:r>
              <a:t>SARS</a:t>
            </a:r>
          </a:p>
        </p:txBody>
      </p:sp>
      <p:sp>
        <p:nvSpPr>
          <p:cNvPr id="2" name="Titre 2">
            <a:extLst>
              <a:ext uri="{FF2B5EF4-FFF2-40B4-BE49-F238E27FC236}">
                <a16:creationId xmlns:a16="http://schemas.microsoft.com/office/drawing/2014/main" id="{74D9359E-0C25-763E-083B-2439536E66CB}"/>
              </a:ext>
            </a:extLst>
          </p:cNvPr>
          <p:cNvSpPr txBox="1">
            <a:spLocks/>
          </p:cNvSpPr>
          <p:nvPr/>
        </p:nvSpPr>
        <p:spPr>
          <a:xfrm>
            <a:off x="233679" y="85783"/>
            <a:ext cx="605171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Intervention and monitoring</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p:tmAbs val="0"/>
                                  </p:iterate>
                                  <p:childTnLst>
                                    <p:set>
                                      <p:cBhvr>
                                        <p:cTn id="6" fill="hold"/>
                                        <p:tgtEl>
                                          <p:spTgt spid="535"/>
                                        </p:tgtEl>
                                        <p:attrNameLst>
                                          <p:attrName>style.visibility</p:attrName>
                                        </p:attrNameLst>
                                      </p:cBhvr>
                                      <p:to>
                                        <p:strVal val="visible"/>
                                      </p:to>
                                    </p:set>
                                    <p:animEffect transition="in" filter="blinds(horizontal)">
                                      <p:cBhvr>
                                        <p:cTn id="7" dur="500"/>
                                        <p:tgtEl>
                                          <p:spTgt spid="5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p:tmAbs val="0"/>
                                  </p:iterate>
                                  <p:childTnLst>
                                    <p:set>
                                      <p:cBhvr>
                                        <p:cTn id="11" fill="hold"/>
                                        <p:tgtEl>
                                          <p:spTgt spid="536"/>
                                        </p:tgtEl>
                                        <p:attrNameLst>
                                          <p:attrName>style.visibility</p:attrName>
                                        </p:attrNameLst>
                                      </p:cBhvr>
                                      <p:to>
                                        <p:strVal val="visible"/>
                                      </p:to>
                                    </p:set>
                                    <p:animEffect transition="in" filter="blinds(horizontal)">
                                      <p:cBhvr>
                                        <p:cTn id="12" dur="500"/>
                                        <p:tgtEl>
                                          <p:spTgt spid="53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path" presetSubtype="0" accel="50000" decel="50000" fill="hold" nodeType="clickEffect">
                                  <p:stCondLst>
                                    <p:cond delay="0"/>
                                  </p:stCondLst>
                                  <p:childTnLst>
                                    <p:animMotion origin="layout" path="M 0.000000 0.000000 L -0.227082 0.107640" pathEditMode="relative">
                                      <p:cBhvr>
                                        <p:cTn id="16" dur="2000" fill="hold"/>
                                        <p:tgtEl>
                                          <p:spTgt spid="535"/>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1" presetClass="path" presetSubtype="0" accel="50000" decel="50000" fill="hold" nodeType="clickEffect">
                                  <p:stCondLst>
                                    <p:cond delay="0"/>
                                  </p:stCondLst>
                                  <p:childTnLst>
                                    <p:animMotion origin="layout" path="M 0.000000 0.000000 L -0.250000 0.000000" pathEditMode="relative">
                                      <p:cBhvr>
                                        <p:cTn id="20" dur="2000" fill="hold"/>
                                        <p:tgtEl>
                                          <p:spTgt spid="5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 grpId="0" animBg="1" advAuto="0"/>
      <p:bldP spid="536"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4" name="Picture 2" descr="Picture 2"/>
          <p:cNvPicPr>
            <a:picLocks noChangeAspect="1"/>
          </p:cNvPicPr>
          <p:nvPr/>
        </p:nvPicPr>
        <p:blipFill>
          <a:blip r:embed="rId2"/>
          <a:stretch>
            <a:fillRect/>
          </a:stretch>
        </p:blipFill>
        <p:spPr>
          <a:xfrm>
            <a:off x="943330" y="1651635"/>
            <a:ext cx="10305341" cy="3554730"/>
          </a:xfrm>
          <a:prstGeom prst="rect">
            <a:avLst/>
          </a:prstGeom>
          <a:ln w="12700">
            <a:miter lim="400000"/>
          </a:ln>
        </p:spPr>
      </p:pic>
      <p:sp>
        <p:nvSpPr>
          <p:cNvPr id="2" name="Titre 2">
            <a:extLst>
              <a:ext uri="{FF2B5EF4-FFF2-40B4-BE49-F238E27FC236}">
                <a16:creationId xmlns:a16="http://schemas.microsoft.com/office/drawing/2014/main" id="{2FCC9E48-2E40-9461-279A-20B2F8409C44}"/>
              </a:ext>
            </a:extLst>
          </p:cNvPr>
          <p:cNvSpPr txBox="1">
            <a:spLocks/>
          </p:cNvSpPr>
          <p:nvPr/>
        </p:nvSpPr>
        <p:spPr>
          <a:xfrm>
            <a:off x="233679" y="85783"/>
            <a:ext cx="605171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Likelihood</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8" name="Picture 2" descr="Picture 2"/>
          <p:cNvPicPr>
            <a:picLocks noChangeAspect="1"/>
          </p:cNvPicPr>
          <p:nvPr/>
        </p:nvPicPr>
        <p:blipFill>
          <a:blip r:embed="rId2"/>
          <a:stretch>
            <a:fillRect/>
          </a:stretch>
        </p:blipFill>
        <p:spPr>
          <a:xfrm>
            <a:off x="2638551" y="656948"/>
            <a:ext cx="6914899" cy="5575176"/>
          </a:xfrm>
          <a:prstGeom prst="rect">
            <a:avLst/>
          </a:prstGeom>
          <a:ln w="12700">
            <a:miter lim="400000"/>
          </a:ln>
        </p:spPr>
      </p:pic>
      <p:sp>
        <p:nvSpPr>
          <p:cNvPr id="2" name="Titre 2">
            <a:extLst>
              <a:ext uri="{FF2B5EF4-FFF2-40B4-BE49-F238E27FC236}">
                <a16:creationId xmlns:a16="http://schemas.microsoft.com/office/drawing/2014/main" id="{C3F2BC7E-087E-5092-5810-81423391E32A}"/>
              </a:ext>
            </a:extLst>
          </p:cNvPr>
          <p:cNvSpPr txBox="1">
            <a:spLocks/>
          </p:cNvSpPr>
          <p:nvPr/>
        </p:nvSpPr>
        <p:spPr>
          <a:xfrm>
            <a:off x="233679" y="85783"/>
            <a:ext cx="605171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Consequences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Text Box 4"/>
          <p:cNvSpPr txBox="1"/>
          <p:nvPr/>
        </p:nvSpPr>
        <p:spPr>
          <a:xfrm>
            <a:off x="8229283" y="2206302"/>
            <a:ext cx="1061086"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700"/>
              </a:spcBef>
              <a:defRPr sz="1300">
                <a:solidFill>
                  <a:srgbClr val="FFFFFF"/>
                </a:solidFill>
                <a:latin typeface="+mj-lt"/>
                <a:ea typeface="+mj-ea"/>
                <a:cs typeface="+mj-cs"/>
                <a:sym typeface="Source Sans Pro Regular"/>
              </a:defRPr>
            </a:lvl1pPr>
          </a:lstStyle>
          <a:p>
            <a:r>
              <a:t>/ résilience</a:t>
            </a:r>
          </a:p>
        </p:txBody>
      </p:sp>
      <p:graphicFrame>
        <p:nvGraphicFramePr>
          <p:cNvPr id="553" name="Group 64"/>
          <p:cNvGraphicFramePr/>
          <p:nvPr>
            <p:extLst>
              <p:ext uri="{D42A27DB-BD31-4B8C-83A1-F6EECF244321}">
                <p14:modId xmlns:p14="http://schemas.microsoft.com/office/powerpoint/2010/main" val="804006653"/>
              </p:ext>
            </p:extLst>
          </p:nvPr>
        </p:nvGraphicFramePr>
        <p:xfrm>
          <a:off x="1287814" y="1254578"/>
          <a:ext cx="9616373" cy="4348845"/>
        </p:xfrm>
        <a:graphic>
          <a:graphicData uri="http://schemas.openxmlformats.org/drawingml/2006/table">
            <a:tbl>
              <a:tblPr>
                <a:tableStyleId>{4C3C2611-4C71-4FC5-86AE-919BDF0F9419}</a:tableStyleId>
              </a:tblPr>
              <a:tblGrid>
                <a:gridCol w="1456184">
                  <a:extLst>
                    <a:ext uri="{9D8B030D-6E8A-4147-A177-3AD203B41FA5}">
                      <a16:colId xmlns:a16="http://schemas.microsoft.com/office/drawing/2014/main" val="20000"/>
                    </a:ext>
                  </a:extLst>
                </a:gridCol>
                <a:gridCol w="1432823">
                  <a:extLst>
                    <a:ext uri="{9D8B030D-6E8A-4147-A177-3AD203B41FA5}">
                      <a16:colId xmlns:a16="http://schemas.microsoft.com/office/drawing/2014/main" val="20001"/>
                    </a:ext>
                  </a:extLst>
                </a:gridCol>
                <a:gridCol w="6727366">
                  <a:extLst>
                    <a:ext uri="{9D8B030D-6E8A-4147-A177-3AD203B41FA5}">
                      <a16:colId xmlns:a16="http://schemas.microsoft.com/office/drawing/2014/main" val="20002"/>
                    </a:ext>
                  </a:extLst>
                </a:gridCol>
              </a:tblGrid>
              <a:tr h="802867">
                <a:tc>
                  <a:txBody>
                    <a:bodyPr/>
                    <a:lstStyle/>
                    <a:p>
                      <a:pPr algn="ctr">
                        <a:defRPr sz="2000">
                          <a:latin typeface="+mj-lt"/>
                          <a:ea typeface="+mj-ea"/>
                          <a:cs typeface="+mj-cs"/>
                        </a:defRPr>
                      </a:pPr>
                      <a:endParaRP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tc>
                  <a:txBody>
                    <a:bodyPr/>
                    <a:lstStyle/>
                    <a:p>
                      <a:pPr algn="ctr">
                        <a:spcBef>
                          <a:spcPts val="400"/>
                        </a:spcBef>
                        <a:defRPr sz="1800"/>
                      </a:pPr>
                      <a:r>
                        <a:rPr sz="2000">
                          <a:latin typeface="+mj-lt"/>
                          <a:ea typeface="+mj-ea"/>
                          <a:cs typeface="+mj-cs"/>
                        </a:rPr>
                        <a:t>Risk level</a:t>
                      </a: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tc>
                  <a:txBody>
                    <a:bodyPr/>
                    <a:lstStyle/>
                    <a:p>
                      <a:pPr>
                        <a:defRPr sz="1800"/>
                      </a:pPr>
                      <a:r>
                        <a:rPr sz="2000" dirty="0">
                          <a:latin typeface="+mj-lt"/>
                          <a:ea typeface="+mj-ea"/>
                          <a:cs typeface="+mj-cs"/>
                        </a:rPr>
                        <a:t>Actions</a:t>
                      </a: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extLst>
                  <a:ext uri="{0D108BD9-81ED-4DB2-BD59-A6C34878D82A}">
                    <a16:rowId xmlns:a16="http://schemas.microsoft.com/office/drawing/2014/main" val="10000"/>
                  </a:ext>
                </a:extLst>
              </a:tr>
              <a:tr h="812153">
                <a:tc>
                  <a:txBody>
                    <a:bodyPr/>
                    <a:lstStyle/>
                    <a:p>
                      <a:pPr algn="ctr">
                        <a:defRPr>
                          <a:latin typeface="+mj-lt"/>
                          <a:ea typeface="+mj-ea"/>
                          <a:cs typeface="+mj-cs"/>
                        </a:defRPr>
                      </a:pPr>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00B050"/>
                    </a:solidFill>
                  </a:tcPr>
                </a:tc>
                <a:tc>
                  <a:txBody>
                    <a:bodyPr/>
                    <a:lstStyle/>
                    <a:p>
                      <a:pPr algn="ctr">
                        <a:defRPr sz="1800"/>
                      </a:pPr>
                      <a:r>
                        <a:rPr sz="1600" dirty="0">
                          <a:latin typeface="+mj-lt"/>
                          <a:ea typeface="+mj-ea"/>
                          <a:cs typeface="+mj-cs"/>
                        </a:rPr>
                        <a:t>Low risk</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a:defRPr sz="1800"/>
                      </a:pPr>
                      <a:r>
                        <a:rPr sz="1600" dirty="0">
                          <a:latin typeface="+mj-lt"/>
                          <a:ea typeface="+mj-ea"/>
                          <a:cs typeface="+mj-cs"/>
                        </a:rPr>
                        <a:t>Manage through routine procedures. </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1"/>
                  </a:ext>
                </a:extLst>
              </a:tr>
              <a:tr h="837773">
                <a:tc>
                  <a:txBody>
                    <a:bodyPr/>
                    <a:lstStyle/>
                    <a:p>
                      <a:pPr algn="ctr">
                        <a:defRPr>
                          <a:latin typeface="+mj-lt"/>
                          <a:ea typeface="+mj-ea"/>
                          <a:cs typeface="+mj-cs"/>
                        </a:defRPr>
                      </a:pPr>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00"/>
                    </a:solidFill>
                  </a:tcPr>
                </a:tc>
                <a:tc>
                  <a:txBody>
                    <a:bodyPr/>
                    <a:lstStyle/>
                    <a:p>
                      <a:pPr algn="ctr">
                        <a:defRPr sz="1800"/>
                      </a:pPr>
                      <a:r>
                        <a:rPr sz="1600">
                          <a:latin typeface="+mj-lt"/>
                          <a:ea typeface="+mj-ea"/>
                          <a:cs typeface="+mj-cs"/>
                        </a:rPr>
                        <a:t>Moderate risk</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a:defRPr>
                          <a:latin typeface="+mj-lt"/>
                          <a:ea typeface="+mj-ea"/>
                          <a:cs typeface="+mj-cs"/>
                        </a:defRPr>
                      </a:pPr>
                      <a:r>
                        <a:rPr sz="1600" dirty="0"/>
                        <a:t>Routine procedures may not be sufficient. Management responsibility must be specified; specific monitoring or procedures required.</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2"/>
                  </a:ext>
                </a:extLst>
              </a:tr>
              <a:tr h="948026">
                <a:tc>
                  <a:txBody>
                    <a:bodyPr/>
                    <a:lstStyle/>
                    <a:p>
                      <a:pPr algn="ctr">
                        <a:defRPr>
                          <a:latin typeface="+mj-lt"/>
                          <a:ea typeface="+mj-ea"/>
                          <a:cs typeface="+mj-cs"/>
                        </a:defRPr>
                      </a:pPr>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C000"/>
                    </a:solidFill>
                  </a:tcPr>
                </a:tc>
                <a:tc>
                  <a:txBody>
                    <a:bodyPr/>
                    <a:lstStyle/>
                    <a:p>
                      <a:pPr algn="ctr">
                        <a:defRPr sz="1800"/>
                      </a:pPr>
                      <a:r>
                        <a:rPr sz="1600">
                          <a:latin typeface="+mj-lt"/>
                          <a:ea typeface="+mj-ea"/>
                          <a:cs typeface="+mj-cs"/>
                        </a:rPr>
                        <a:t>High risk</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a:defRPr>
                          <a:latin typeface="+mj-lt"/>
                          <a:ea typeface="+mj-ea"/>
                          <a:cs typeface="+mj-cs"/>
                        </a:defRPr>
                      </a:pPr>
                      <a:r>
                        <a:rPr sz="1600" dirty="0"/>
                        <a:t>Local capacity surpassed requiring next level of management, and perhaps government to assist. Establish command and control structure. </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3"/>
                  </a:ext>
                </a:extLst>
              </a:tr>
              <a:tr h="948026">
                <a:tc>
                  <a:txBody>
                    <a:bodyPr/>
                    <a:lstStyle/>
                    <a:p>
                      <a:pPr algn="ctr">
                        <a:defRPr>
                          <a:latin typeface="+mj-lt"/>
                          <a:ea typeface="+mj-ea"/>
                          <a:cs typeface="+mj-cs"/>
                        </a:defRPr>
                      </a:pPr>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0000"/>
                    </a:solidFill>
                  </a:tcPr>
                </a:tc>
                <a:tc>
                  <a:txBody>
                    <a:bodyPr/>
                    <a:lstStyle/>
                    <a:p>
                      <a:pPr algn="ctr">
                        <a:defRPr sz="1800"/>
                      </a:pPr>
                      <a:r>
                        <a:rPr sz="1600">
                          <a:latin typeface="+mj-lt"/>
                          <a:ea typeface="+mj-ea"/>
                          <a:cs typeface="+mj-cs"/>
                        </a:rPr>
                        <a:t>Very high risk</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defTabSz="289320">
                        <a:spcBef>
                          <a:spcPts val="300"/>
                        </a:spcBef>
                        <a:defRPr>
                          <a:latin typeface="+mj-lt"/>
                          <a:ea typeface="+mj-ea"/>
                          <a:cs typeface="+mj-cs"/>
                        </a:defRPr>
                      </a:pPr>
                      <a:r>
                        <a:rPr sz="1600" dirty="0"/>
                        <a:t>Local capacity overwhelmed requiring highest level of management and government to assist (perhaps international). Activate Emergency Operations Centre (EOC).</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4"/>
                  </a:ext>
                </a:extLst>
              </a:tr>
            </a:tbl>
          </a:graphicData>
        </a:graphic>
      </p:graphicFrame>
      <p:sp>
        <p:nvSpPr>
          <p:cNvPr id="2" name="Titre 2">
            <a:extLst>
              <a:ext uri="{FF2B5EF4-FFF2-40B4-BE49-F238E27FC236}">
                <a16:creationId xmlns:a16="http://schemas.microsoft.com/office/drawing/2014/main" id="{8825DF53-7E1D-4312-67F2-92BC42CE120D}"/>
              </a:ext>
            </a:extLst>
          </p:cNvPr>
          <p:cNvSpPr txBox="1">
            <a:spLocks/>
          </p:cNvSpPr>
          <p:nvPr/>
        </p:nvSpPr>
        <p:spPr>
          <a:xfrm>
            <a:off x="233679" y="1"/>
            <a:ext cx="6344674" cy="861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fontScale="92500" lnSpcReduction="10000"/>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characterization and actions to be implemented</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Text Placeholder 3"/>
          <p:cNvSpPr txBox="1">
            <a:spLocks noGrp="1"/>
          </p:cNvSpPr>
          <p:nvPr>
            <p:ph type="body" sz="quarter" idx="1"/>
          </p:nvPr>
        </p:nvSpPr>
        <p:spPr>
          <a:xfrm>
            <a:off x="3429682" y="1784412"/>
            <a:ext cx="5332636" cy="1782363"/>
          </a:xfrm>
          <a:prstGeom prst="rect">
            <a:avLst/>
          </a:prstGeom>
        </p:spPr>
        <p:txBody>
          <a:bodyPr/>
          <a:lstStyle>
            <a:lvl1pPr>
              <a:defRPr sz="3200"/>
            </a:lvl1pPr>
          </a:lstStyle>
          <a:p>
            <a:r>
              <a:rPr b="1" dirty="0"/>
              <a:t>4. Risk statement and limitations of RRA</a:t>
            </a:r>
          </a:p>
        </p:txBody>
      </p:sp>
      <p:sp>
        <p:nvSpPr>
          <p:cNvPr id="558" name="Titre 1"/>
          <p:cNvSpPr txBox="1">
            <a:spLocks noGrp="1"/>
          </p:cNvSpPr>
          <p:nvPr>
            <p:ph type="title" idx="4294967295"/>
          </p:nvPr>
        </p:nvSpPr>
        <p:spPr>
          <a:xfrm>
            <a:off x="0" y="69849"/>
            <a:ext cx="3571875" cy="646115"/>
          </a:xfrm>
          <a:prstGeom prst="rect">
            <a:avLst/>
          </a:prstGeom>
        </p:spPr>
        <p:txBody>
          <a:bodyPr/>
          <a:lstStyle/>
          <a:p>
            <a:r>
              <a:t>	</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Rectangle 2"/>
          <p:cNvSpPr txBox="1">
            <a:spLocks noGrp="1"/>
          </p:cNvSpPr>
          <p:nvPr>
            <p:ph type="title"/>
          </p:nvPr>
        </p:nvSpPr>
        <p:spPr>
          <a:xfrm>
            <a:off x="316666" y="-150144"/>
            <a:ext cx="3264196" cy="1932378"/>
          </a:xfrm>
          <a:prstGeom prst="rect">
            <a:avLst/>
          </a:prstGeom>
        </p:spPr>
        <p:txBody>
          <a:bodyPr/>
          <a:lstStyle/>
          <a:p>
            <a:r>
              <a:rPr b="1" dirty="0"/>
              <a:t>When can we use the same method to assess risk?</a:t>
            </a:r>
          </a:p>
        </p:txBody>
      </p:sp>
      <p:sp>
        <p:nvSpPr>
          <p:cNvPr id="562" name="Rectangle 3"/>
          <p:cNvSpPr txBox="1">
            <a:spLocks noGrp="1"/>
          </p:cNvSpPr>
          <p:nvPr>
            <p:ph type="body" idx="1"/>
          </p:nvPr>
        </p:nvSpPr>
        <p:spPr>
          <a:xfrm>
            <a:off x="4273551" y="655637"/>
            <a:ext cx="7529515" cy="5546726"/>
          </a:xfrm>
          <a:prstGeom prst="rect">
            <a:avLst/>
          </a:prstGeom>
        </p:spPr>
        <p:txBody>
          <a:bodyPr/>
          <a:lstStyle/>
          <a:p>
            <a:pPr marL="254000" indent="-254000">
              <a:spcBef>
                <a:spcPts val="1200"/>
              </a:spcBef>
              <a:buClr>
                <a:schemeClr val="accent3"/>
              </a:buClr>
              <a:buSzPct val="100000"/>
              <a:buFont typeface="Arial"/>
              <a:buChar char="•"/>
            </a:pPr>
            <a:r>
              <a:rPr dirty="0"/>
              <a:t>Not done for all events </a:t>
            </a:r>
          </a:p>
          <a:p>
            <a:pPr marL="254000" indent="-254000">
              <a:spcBef>
                <a:spcPts val="1200"/>
              </a:spcBef>
              <a:buClr>
                <a:schemeClr val="accent3"/>
              </a:buClr>
              <a:buSzPct val="100000"/>
              <a:buFont typeface="Arial"/>
              <a:buChar char="•"/>
            </a:pPr>
            <a:r>
              <a:rPr dirty="0"/>
              <a:t>We want to be </a:t>
            </a:r>
            <a:r>
              <a:rPr dirty="0">
                <a:solidFill>
                  <a:srgbClr val="548235"/>
                </a:solidFill>
              </a:rPr>
              <a:t>systematic</a:t>
            </a:r>
          </a:p>
          <a:p>
            <a:pPr marL="254000" indent="-254000">
              <a:spcBef>
                <a:spcPts val="1200"/>
              </a:spcBef>
              <a:buClr>
                <a:schemeClr val="accent3"/>
              </a:buClr>
              <a:buSzPct val="100000"/>
              <a:buFont typeface="Arial"/>
              <a:buChar char="•"/>
            </a:pPr>
            <a:r>
              <a:rPr dirty="0"/>
              <a:t>We want to be able to </a:t>
            </a:r>
            <a:r>
              <a:rPr dirty="0">
                <a:solidFill>
                  <a:srgbClr val="548235"/>
                </a:solidFill>
              </a:rPr>
              <a:t>reproduce and compare outcomes</a:t>
            </a:r>
          </a:p>
          <a:p>
            <a:pPr marL="254000" indent="-254000">
              <a:spcBef>
                <a:spcPts val="1200"/>
              </a:spcBef>
              <a:buClr>
                <a:schemeClr val="accent3"/>
              </a:buClr>
              <a:buSzPct val="100000"/>
              <a:buFont typeface="Arial"/>
              <a:buChar char="•"/>
            </a:pPr>
            <a:r>
              <a:rPr dirty="0"/>
              <a:t>We want to share and be able to </a:t>
            </a:r>
            <a:r>
              <a:rPr dirty="0">
                <a:solidFill>
                  <a:srgbClr val="548235"/>
                </a:solidFill>
              </a:rPr>
              <a:t>defend our decisions</a:t>
            </a:r>
          </a:p>
          <a:p>
            <a:pPr>
              <a:spcBef>
                <a:spcPts val="1200"/>
              </a:spcBef>
              <a:buClr>
                <a:schemeClr val="accent3"/>
              </a:buClr>
              <a:buSzPct val="100000"/>
              <a:buFont typeface="Arial"/>
              <a:buChar char="•"/>
              <a:defRPr>
                <a:solidFill>
                  <a:srgbClr val="548235"/>
                </a:solidFill>
              </a:defRPr>
            </a:pPr>
            <a:endParaRPr dirty="0">
              <a:solidFill>
                <a:srgbClr val="548235"/>
              </a:solidFill>
            </a:endParaRPr>
          </a:p>
          <a:p>
            <a:pPr algn="ctr">
              <a:spcBef>
                <a:spcPts val="1200"/>
              </a:spcBef>
              <a:defRPr>
                <a:solidFill>
                  <a:srgbClr val="548235"/>
                </a:solidFill>
                <a:latin typeface="Source Sans Pro Bold"/>
                <a:ea typeface="Source Sans Pro Bold"/>
                <a:cs typeface="Source Sans Pro Bold"/>
                <a:sym typeface="Source Sans Pro Bold"/>
              </a:defRPr>
            </a:pPr>
            <a:r>
              <a:rPr dirty="0"/>
              <a:t>WE CAN DO IT IF:</a:t>
            </a:r>
          </a:p>
          <a:p>
            <a:pPr marL="254000" indent="-254000">
              <a:spcBef>
                <a:spcPts val="1200"/>
              </a:spcBef>
              <a:buClr>
                <a:schemeClr val="accent3"/>
              </a:buClr>
              <a:buSzPct val="100000"/>
              <a:buFont typeface="Arial"/>
              <a:buChar char="•"/>
            </a:pPr>
            <a:r>
              <a:rPr dirty="0"/>
              <a:t>Our objectives are always the same</a:t>
            </a:r>
          </a:p>
          <a:p>
            <a:pPr marL="254000" indent="-254000">
              <a:spcBef>
                <a:spcPts val="1200"/>
              </a:spcBef>
              <a:buClr>
                <a:schemeClr val="accent3"/>
              </a:buClr>
              <a:buSzPct val="100000"/>
              <a:buFont typeface="Arial"/>
              <a:buChar char="•"/>
            </a:pPr>
            <a:r>
              <a:rPr dirty="0"/>
              <a:t>Our timeframe for action is the same</a:t>
            </a:r>
          </a:p>
          <a:p>
            <a:pPr marL="254000" indent="-254000">
              <a:spcBef>
                <a:spcPts val="1200"/>
              </a:spcBef>
              <a:buClr>
                <a:schemeClr val="accent3"/>
              </a:buClr>
              <a:buSzPct val="100000"/>
              <a:buFont typeface="Arial"/>
              <a:buChar char="•"/>
            </a:pPr>
            <a:r>
              <a:rPr dirty="0"/>
              <a:t>The same people are always involved</a:t>
            </a:r>
          </a:p>
          <a:p>
            <a:pPr>
              <a:spcBef>
                <a:spcPts val="600"/>
              </a:spcBef>
              <a:defRPr sz="500"/>
            </a:pPr>
            <a:endParaRPr dirty="0"/>
          </a:p>
          <a:p>
            <a:pPr>
              <a:spcBef>
                <a:spcPts val="600"/>
              </a:spcBef>
              <a:defRPr>
                <a:solidFill>
                  <a:schemeClr val="accent2"/>
                </a:solidFill>
                <a:latin typeface="Source Sans Pro Bold"/>
                <a:ea typeface="Source Sans Pro Bold"/>
                <a:cs typeface="Source Sans Pro Bold"/>
                <a:sym typeface="Source Sans Pro Bold"/>
              </a:defRPr>
            </a:pPr>
            <a:r>
              <a:rPr dirty="0"/>
              <a:t>Is it the hazard or the event that drives the assessment?</a:t>
            </a:r>
          </a:p>
        </p:txBody>
      </p:sp>
      <p:sp>
        <p:nvSpPr>
          <p:cNvPr id="2" name="Rounded Rectangle 3">
            <a:extLst>
              <a:ext uri="{FF2B5EF4-FFF2-40B4-BE49-F238E27FC236}">
                <a16:creationId xmlns:a16="http://schemas.microsoft.com/office/drawing/2014/main" id="{F50FE334-D93C-5751-74F4-4C82B1F7F60D}"/>
              </a:ext>
            </a:extLst>
          </p:cNvPr>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Rectangle 3"/>
          <p:cNvSpPr txBox="1">
            <a:spLocks noGrp="1"/>
          </p:cNvSpPr>
          <p:nvPr>
            <p:ph type="body" idx="1"/>
          </p:nvPr>
        </p:nvSpPr>
        <p:spPr>
          <a:xfrm>
            <a:off x="1962474" y="689523"/>
            <a:ext cx="8733875" cy="5478954"/>
          </a:xfrm>
          <a:prstGeom prst="rect">
            <a:avLst/>
          </a:prstGeom>
        </p:spPr>
        <p:txBody>
          <a:bodyPr/>
          <a:lstStyle/>
          <a:p>
            <a:pPr defTabSz="248815">
              <a:spcBef>
                <a:spcPts val="0"/>
              </a:spcBef>
              <a:defRPr sz="2064">
                <a:solidFill>
                  <a:srgbClr val="548235"/>
                </a:solidFill>
                <a:latin typeface="Source Sans Pro Bold"/>
                <a:ea typeface="Source Sans Pro Bold"/>
                <a:cs typeface="Source Sans Pro Bold"/>
                <a:sym typeface="Source Sans Pro Bold"/>
              </a:defRPr>
            </a:pPr>
            <a:r>
              <a:rPr dirty="0"/>
              <a:t>Risk statement</a:t>
            </a:r>
          </a:p>
          <a:p>
            <a:pPr marL="342847" lvl="1" indent="-218440" defTabSz="248815">
              <a:spcBef>
                <a:spcPts val="0"/>
              </a:spcBef>
              <a:buClr>
                <a:schemeClr val="accent3"/>
              </a:buClr>
              <a:buFont typeface="Arial"/>
              <a:defRPr sz="2064"/>
            </a:pPr>
            <a:r>
              <a:rPr dirty="0"/>
              <a:t>Make a succinct statement about the level of risk and give evidence-based reasons using key information on likelihood of the event occurring and the impact the event will have</a:t>
            </a:r>
          </a:p>
          <a:p>
            <a:pPr marL="342847" lvl="1" indent="-218440" defTabSz="248815">
              <a:spcBef>
                <a:spcPts val="0"/>
              </a:spcBef>
              <a:buClr>
                <a:schemeClr val="accent3"/>
              </a:buClr>
              <a:buFont typeface="Arial"/>
              <a:defRPr sz="2064"/>
            </a:pPr>
            <a:r>
              <a:rPr dirty="0"/>
              <a:t>This is not a report on an outbreak investigation but often will provide context for assessing the level of response to undertake.</a:t>
            </a:r>
          </a:p>
          <a:p>
            <a:pPr defTabSz="248815">
              <a:spcBef>
                <a:spcPts val="0"/>
              </a:spcBef>
              <a:defRPr sz="2064">
                <a:solidFill>
                  <a:srgbClr val="002060"/>
                </a:solidFill>
                <a:latin typeface="Source Sans Pro Bold"/>
                <a:ea typeface="Source Sans Pro Bold"/>
                <a:cs typeface="Source Sans Pro Bold"/>
                <a:sym typeface="Source Sans Pro Bold"/>
              </a:defRPr>
            </a:pPr>
            <a:endParaRPr dirty="0"/>
          </a:p>
          <a:p>
            <a:pPr defTabSz="248815">
              <a:spcBef>
                <a:spcPts val="0"/>
              </a:spcBef>
              <a:defRPr sz="2064">
                <a:solidFill>
                  <a:srgbClr val="548235"/>
                </a:solidFill>
                <a:latin typeface="Source Sans Pro Bold"/>
                <a:ea typeface="Source Sans Pro Bold"/>
                <a:cs typeface="Source Sans Pro Bold"/>
                <a:sym typeface="Source Sans Pro Bold"/>
              </a:defRPr>
            </a:pPr>
            <a:r>
              <a:rPr dirty="0"/>
              <a:t>Limitations</a:t>
            </a:r>
          </a:p>
          <a:p>
            <a:pPr marL="342847" lvl="1" indent="-218440" defTabSz="248815">
              <a:spcBef>
                <a:spcPts val="0"/>
              </a:spcBef>
              <a:buClr>
                <a:schemeClr val="accent3"/>
              </a:buClr>
              <a:buFont typeface="Arial"/>
              <a:defRPr sz="2064"/>
            </a:pPr>
            <a:r>
              <a:rPr dirty="0"/>
              <a:t>Make a succinct statement about the limitations of the risk assessment</a:t>
            </a:r>
          </a:p>
          <a:p>
            <a:pPr marL="342847" lvl="1" indent="-218440" defTabSz="248815">
              <a:spcBef>
                <a:spcPts val="0"/>
              </a:spcBef>
              <a:buClr>
                <a:schemeClr val="accent3"/>
              </a:buClr>
              <a:buFont typeface="Arial"/>
              <a:defRPr sz="2064"/>
            </a:pPr>
            <a:r>
              <a:rPr dirty="0"/>
              <a:t>These limitations should be documented as they will also assist in decisions and follow-up actions</a:t>
            </a:r>
          </a:p>
          <a:p>
            <a:pPr defTabSz="248815">
              <a:spcBef>
                <a:spcPts val="0"/>
              </a:spcBef>
              <a:defRPr sz="2064">
                <a:solidFill>
                  <a:srgbClr val="002060"/>
                </a:solidFill>
                <a:latin typeface="Source Sans Pro Bold"/>
                <a:ea typeface="Source Sans Pro Bold"/>
                <a:cs typeface="Source Sans Pro Bold"/>
                <a:sym typeface="Source Sans Pro Bold"/>
              </a:defRPr>
            </a:pPr>
            <a:endParaRPr dirty="0"/>
          </a:p>
          <a:p>
            <a:pPr defTabSz="248815">
              <a:spcBef>
                <a:spcPts val="0"/>
              </a:spcBef>
              <a:defRPr sz="2064">
                <a:solidFill>
                  <a:srgbClr val="548235"/>
                </a:solidFill>
                <a:latin typeface="Source Sans Pro Bold"/>
                <a:ea typeface="Source Sans Pro Bold"/>
                <a:cs typeface="Source Sans Pro Bold"/>
                <a:sym typeface="Source Sans Pro Bold"/>
              </a:defRPr>
            </a:pPr>
            <a:r>
              <a:rPr dirty="0"/>
              <a:t>Recommendations</a:t>
            </a:r>
          </a:p>
          <a:p>
            <a:pPr marL="342847" lvl="1" indent="-218440" defTabSz="248815">
              <a:spcBef>
                <a:spcPts val="0"/>
              </a:spcBef>
              <a:buClr>
                <a:schemeClr val="accent3"/>
              </a:buClr>
              <a:buFont typeface="Arial"/>
              <a:defRPr sz="2064"/>
            </a:pPr>
            <a:r>
              <a:rPr dirty="0"/>
              <a:t>Communicate timely and regularly</a:t>
            </a:r>
          </a:p>
          <a:p>
            <a:pPr marL="342847" lvl="1" indent="-218440" defTabSz="248815">
              <a:spcBef>
                <a:spcPts val="0"/>
              </a:spcBef>
              <a:buClr>
                <a:schemeClr val="accent3"/>
              </a:buClr>
              <a:buFont typeface="Arial"/>
              <a:defRPr sz="2064"/>
            </a:pPr>
            <a:r>
              <a:rPr dirty="0"/>
              <a:t>Acknowledge uncertainty</a:t>
            </a:r>
          </a:p>
          <a:p>
            <a:pPr marL="342847" lvl="1" indent="-218440" defTabSz="248815">
              <a:spcBef>
                <a:spcPts val="0"/>
              </a:spcBef>
              <a:buClr>
                <a:schemeClr val="accent3"/>
              </a:buClr>
              <a:buFont typeface="Arial"/>
              <a:defRPr sz="2064"/>
            </a:pPr>
            <a:r>
              <a:rPr dirty="0"/>
              <a:t>Understand stakeholders’ perceptions</a:t>
            </a:r>
          </a:p>
          <a:p>
            <a:pPr marL="342847" lvl="1" indent="-218440" defTabSz="248815">
              <a:spcBef>
                <a:spcPts val="0"/>
              </a:spcBef>
              <a:buClr>
                <a:schemeClr val="accent3"/>
              </a:buClr>
              <a:buFont typeface="Arial"/>
              <a:defRPr sz="2064"/>
            </a:pPr>
            <a:r>
              <a:rPr dirty="0"/>
              <a:t>Translate science into non-expert language</a:t>
            </a:r>
          </a:p>
          <a:p>
            <a:pPr marL="342847" lvl="1" indent="-218440" defTabSz="248815">
              <a:spcBef>
                <a:spcPts val="0"/>
              </a:spcBef>
              <a:buClr>
                <a:schemeClr val="accent3"/>
              </a:buClr>
              <a:buFont typeface="Arial"/>
              <a:defRPr sz="2064"/>
            </a:pPr>
            <a:r>
              <a:rPr dirty="0"/>
              <a:t>Differentiate channels according to the task</a:t>
            </a:r>
          </a:p>
        </p:txBody>
      </p:sp>
      <p:sp>
        <p:nvSpPr>
          <p:cNvPr id="2" name="Titre 2">
            <a:extLst>
              <a:ext uri="{FF2B5EF4-FFF2-40B4-BE49-F238E27FC236}">
                <a16:creationId xmlns:a16="http://schemas.microsoft.com/office/drawing/2014/main" id="{C2BF83D5-35A6-1F48-A784-3439928ADEFA}"/>
              </a:ext>
            </a:extLst>
          </p:cNvPr>
          <p:cNvSpPr txBox="1">
            <a:spLocks/>
          </p:cNvSpPr>
          <p:nvPr/>
        </p:nvSpPr>
        <p:spPr>
          <a:xfrm>
            <a:off x="233679" y="85783"/>
            <a:ext cx="7179175"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statement and limitations of RRA</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Rectangle 7"/>
          <p:cNvSpPr txBox="1"/>
          <p:nvPr/>
        </p:nvSpPr>
        <p:spPr>
          <a:xfrm>
            <a:off x="2133600" y="1338332"/>
            <a:ext cx="7924801" cy="41813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gn="ctr">
              <a:lnSpc>
                <a:spcPct val="115000"/>
              </a:lnSpc>
              <a:spcBef>
                <a:spcPts val="500"/>
              </a:spcBef>
              <a:defRPr sz="2200">
                <a:latin typeface="+mj-lt"/>
                <a:ea typeface="+mj-ea"/>
                <a:cs typeface="+mj-cs"/>
                <a:sym typeface="Source Sans Pro Regular"/>
              </a:defRPr>
            </a:pPr>
            <a:r>
              <a:rPr sz="2400" dirty="0"/>
              <a:t>Incomplete information can lead to low confidence in the outcome </a:t>
            </a:r>
          </a:p>
          <a:p>
            <a:pPr algn="ctr">
              <a:lnSpc>
                <a:spcPct val="115000"/>
              </a:lnSpc>
              <a:spcBef>
                <a:spcPts val="500"/>
              </a:spcBef>
              <a:defRPr sz="2200">
                <a:solidFill>
                  <a:srgbClr val="548235"/>
                </a:solidFill>
                <a:latin typeface="Source Sans Pro Bold"/>
                <a:ea typeface="Source Sans Pro Bold"/>
                <a:cs typeface="Source Sans Pro Bold"/>
                <a:sym typeface="Source Sans Pro Bold"/>
              </a:defRPr>
            </a:pPr>
            <a:r>
              <a:rPr sz="2400" dirty="0"/>
              <a:t>BUT </a:t>
            </a:r>
          </a:p>
          <a:p>
            <a:pPr algn="ctr">
              <a:lnSpc>
                <a:spcPct val="115000"/>
              </a:lnSpc>
              <a:spcBef>
                <a:spcPts val="500"/>
              </a:spcBef>
              <a:defRPr sz="2200">
                <a:solidFill>
                  <a:srgbClr val="548235"/>
                </a:solidFill>
                <a:latin typeface="Source Sans Pro Bold"/>
                <a:ea typeface="Source Sans Pro Bold"/>
                <a:cs typeface="Source Sans Pro Bold"/>
                <a:sym typeface="Source Sans Pro Bold"/>
              </a:defRPr>
            </a:pPr>
            <a:r>
              <a:rPr sz="2400" dirty="0"/>
              <a:t>decisions for intervention still have to be made</a:t>
            </a:r>
          </a:p>
          <a:p>
            <a:pPr algn="ctr">
              <a:lnSpc>
                <a:spcPct val="115000"/>
              </a:lnSpc>
              <a:spcBef>
                <a:spcPts val="500"/>
              </a:spcBef>
              <a:defRPr sz="2200">
                <a:solidFill>
                  <a:srgbClr val="002060"/>
                </a:solidFill>
                <a:latin typeface="+mj-lt"/>
                <a:ea typeface="+mj-ea"/>
                <a:cs typeface="+mj-cs"/>
                <a:sym typeface="Source Sans Pro Regular"/>
              </a:defRPr>
            </a:pPr>
            <a:endParaRPr sz="2400" dirty="0"/>
          </a:p>
          <a:p>
            <a:pPr marL="342900" indent="-342900">
              <a:lnSpc>
                <a:spcPct val="115000"/>
              </a:lnSpc>
              <a:spcBef>
                <a:spcPts val="500"/>
              </a:spcBef>
              <a:buClr>
                <a:schemeClr val="accent6"/>
              </a:buClr>
              <a:buSzPct val="100000"/>
              <a:buChar char="•"/>
              <a:defRPr sz="2200">
                <a:latin typeface="+mj-lt"/>
                <a:ea typeface="+mj-ea"/>
                <a:cs typeface="+mj-cs"/>
                <a:sym typeface="Source Sans Pro Regular"/>
              </a:defRPr>
            </a:pPr>
            <a:r>
              <a:rPr sz="2400" dirty="0"/>
              <a:t>As data improves confidence increases</a:t>
            </a:r>
          </a:p>
          <a:p>
            <a:pPr marL="342900" indent="-342900">
              <a:lnSpc>
                <a:spcPct val="115000"/>
              </a:lnSpc>
              <a:spcBef>
                <a:spcPts val="500"/>
              </a:spcBef>
              <a:buClr>
                <a:schemeClr val="accent6"/>
              </a:buClr>
              <a:buSzPct val="100000"/>
              <a:buChar char="•"/>
              <a:defRPr sz="2200">
                <a:latin typeface="+mj-lt"/>
                <a:ea typeface="+mj-ea"/>
                <a:cs typeface="+mj-cs"/>
                <a:sym typeface="Source Sans Pro Regular"/>
              </a:defRPr>
            </a:pPr>
            <a:r>
              <a:rPr sz="2400" dirty="0"/>
              <a:t>At all stages of an event the most reliable data available should be used and key limitations should be documented</a:t>
            </a:r>
          </a:p>
          <a:p>
            <a:pPr marL="342900" indent="-342900">
              <a:lnSpc>
                <a:spcPct val="115000"/>
              </a:lnSpc>
              <a:spcBef>
                <a:spcPts val="500"/>
              </a:spcBef>
              <a:buClr>
                <a:schemeClr val="accent6"/>
              </a:buClr>
              <a:buSzPct val="100000"/>
              <a:buChar char="•"/>
              <a:defRPr sz="2200">
                <a:latin typeface="+mj-lt"/>
                <a:ea typeface="+mj-ea"/>
                <a:cs typeface="+mj-cs"/>
                <a:sym typeface="Source Sans Pro Regular"/>
              </a:defRPr>
            </a:pPr>
            <a:r>
              <a:rPr sz="2400" dirty="0"/>
              <a:t>This is a cyclical process</a:t>
            </a:r>
          </a:p>
        </p:txBody>
      </p:sp>
      <p:sp>
        <p:nvSpPr>
          <p:cNvPr id="2" name="Titre 2">
            <a:extLst>
              <a:ext uri="{FF2B5EF4-FFF2-40B4-BE49-F238E27FC236}">
                <a16:creationId xmlns:a16="http://schemas.microsoft.com/office/drawing/2014/main" id="{892CC100-6975-7E6A-EDE7-3A1042F980C0}"/>
              </a:ext>
            </a:extLst>
          </p:cNvPr>
          <p:cNvSpPr txBox="1">
            <a:spLocks/>
          </p:cNvSpPr>
          <p:nvPr/>
        </p:nvSpPr>
        <p:spPr>
          <a:xfrm>
            <a:off x="233679" y="85783"/>
            <a:ext cx="936752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Limitations and level of confidence</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 name="Rectangle 3"/>
          <p:cNvSpPr txBox="1">
            <a:spLocks noGrp="1"/>
          </p:cNvSpPr>
          <p:nvPr>
            <p:ph type="body" idx="1"/>
          </p:nvPr>
        </p:nvSpPr>
        <p:spPr>
          <a:xfrm>
            <a:off x="4175201" y="1391368"/>
            <a:ext cx="7529514" cy="4075264"/>
          </a:xfrm>
          <a:prstGeom prst="rect">
            <a:avLst/>
          </a:prstGeom>
        </p:spPr>
        <p:txBody>
          <a:bodyPr/>
          <a:lstStyle/>
          <a:p>
            <a:pPr>
              <a:spcBef>
                <a:spcPts val="0"/>
              </a:spcBef>
            </a:pPr>
            <a:endParaRPr dirty="0"/>
          </a:p>
          <a:p>
            <a:pPr marL="508000" lvl="1" indent="-508000">
              <a:spcBef>
                <a:spcPts val="0"/>
              </a:spcBef>
              <a:buClr>
                <a:schemeClr val="accent3"/>
              </a:buClr>
              <a:buAutoNum type="arabicPeriod"/>
            </a:pPr>
            <a:r>
              <a:rPr dirty="0"/>
              <a:t>Risk management is a requirement to manage health resources and response appropriately</a:t>
            </a:r>
          </a:p>
          <a:p>
            <a:pPr marL="508000" lvl="1" indent="-508000">
              <a:spcBef>
                <a:spcPts val="0"/>
              </a:spcBef>
              <a:buClr>
                <a:schemeClr val="accent3"/>
              </a:buClr>
              <a:buAutoNum type="arabicPeriod"/>
            </a:pPr>
            <a:r>
              <a:rPr dirty="0"/>
              <a:t>RRA supports defendable and proportional decision making, especially where information is limited and the level of uncertainty high</a:t>
            </a:r>
          </a:p>
          <a:p>
            <a:pPr marL="508000" lvl="1" indent="-508000">
              <a:spcBef>
                <a:spcPts val="0"/>
              </a:spcBef>
              <a:buClr>
                <a:schemeClr val="accent3"/>
              </a:buClr>
              <a:buAutoNum type="arabicPeriod"/>
            </a:pPr>
            <a:r>
              <a:rPr dirty="0"/>
              <a:t>RRA is a continuous process – should occur many times during an event</a:t>
            </a:r>
          </a:p>
          <a:p>
            <a:pPr marL="508000" lvl="1" indent="-508000">
              <a:spcBef>
                <a:spcPts val="0"/>
              </a:spcBef>
              <a:buClr>
                <a:schemeClr val="accent3"/>
              </a:buClr>
              <a:buAutoNum type="arabicPeriod"/>
            </a:pPr>
            <a:r>
              <a:rPr dirty="0"/>
              <a:t>RRA helps to predict, plan and understand what levels of risk to accept</a:t>
            </a:r>
          </a:p>
          <a:p>
            <a:pPr marL="508000" lvl="1" indent="-508000">
              <a:spcBef>
                <a:spcPts val="0"/>
              </a:spcBef>
              <a:buClr>
                <a:schemeClr val="accent3"/>
              </a:buClr>
              <a:buAutoNum type="arabicPeriod"/>
            </a:pPr>
            <a:r>
              <a:rPr dirty="0"/>
              <a:t>RRA helps communicate levels of risk and rationale for decision making to a technical and wider audience.</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Content Placeholder 2"/>
          <p:cNvSpPr txBox="1">
            <a:spLocks noGrp="1"/>
          </p:cNvSpPr>
          <p:nvPr>
            <p:ph type="body" idx="1"/>
          </p:nvPr>
        </p:nvSpPr>
        <p:spPr>
          <a:xfrm>
            <a:off x="4273551" y="655637"/>
            <a:ext cx="7529515" cy="5546726"/>
          </a:xfrm>
          <a:prstGeom prst="rect">
            <a:avLst/>
          </a:prstGeom>
        </p:spPr>
        <p:txBody>
          <a:bodyPr lIns="0" tIns="0" rIns="0" bIns="0" anchor="t">
            <a:normAutofit/>
          </a:bodyPr>
          <a:lstStyle/>
          <a:p>
            <a:pPr>
              <a:defRPr sz="1600"/>
            </a:pPr>
            <a:r>
              <a:rPr sz="1800" dirty="0"/>
              <a:t>Rapid risk assessment of acute public health events manual, WHO, 2012 </a:t>
            </a:r>
          </a:p>
          <a:p>
            <a:pPr>
              <a:defRPr sz="1600">
                <a:solidFill>
                  <a:srgbClr val="002060"/>
                </a:solidFill>
              </a:defRPr>
            </a:pPr>
            <a:r>
              <a:rPr sz="1800" u="sng" dirty="0">
                <a:solidFill>
                  <a:srgbClr val="0563C1"/>
                </a:solidFill>
                <a:uFill>
                  <a:solidFill>
                    <a:srgbClr val="0563C1"/>
                  </a:solidFill>
                </a:uFill>
                <a:hlinkClick r:id="rId2"/>
              </a:rPr>
              <a:t>https://www.who.int/publications/i/item/rapid-risk-assessment-of-acute-public-health-events</a:t>
            </a:r>
            <a:r>
              <a:rPr sz="1800" dirty="0"/>
              <a:t> </a:t>
            </a:r>
          </a:p>
          <a:p>
            <a:pPr>
              <a:defRPr sz="900">
                <a:solidFill>
                  <a:srgbClr val="44546A"/>
                </a:solidFill>
              </a:defRPr>
            </a:pPr>
            <a:endParaRPr sz="1800" dirty="0"/>
          </a:p>
          <a:p>
            <a:pPr>
              <a:defRPr sz="1600"/>
            </a:pPr>
            <a:r>
              <a:rPr sz="1800" dirty="0"/>
              <a:t>Early detection, assessment and response to acute public health events / Implementation of Early Warning and Response with a focus on Event-Based Surveillance, WHO, 2014 </a:t>
            </a:r>
          </a:p>
          <a:p>
            <a:pPr>
              <a:defRPr sz="1600">
                <a:solidFill>
                  <a:srgbClr val="44546A"/>
                </a:solidFill>
              </a:defRPr>
            </a:pPr>
            <a:r>
              <a:rPr sz="1800" u="sng" dirty="0">
                <a:solidFill>
                  <a:srgbClr val="0563C1"/>
                </a:solidFill>
                <a:uFill>
                  <a:solidFill>
                    <a:srgbClr val="0563C1"/>
                  </a:solidFill>
                </a:uFill>
                <a:hlinkClick r:id="rId3"/>
              </a:rPr>
              <a:t>https://www.who.int/publications/i/item/WHO-HSE-GCR-LYO-2014.4</a:t>
            </a:r>
            <a:r>
              <a:rPr sz="1800" dirty="0"/>
              <a:t> </a:t>
            </a:r>
          </a:p>
          <a:p>
            <a:pPr>
              <a:defRPr sz="1600">
                <a:solidFill>
                  <a:srgbClr val="44546A"/>
                </a:solidFill>
              </a:defRPr>
            </a:pPr>
            <a:endParaRPr sz="1800" dirty="0"/>
          </a:p>
          <a:p>
            <a:pPr>
              <a:defRPr sz="1600"/>
            </a:pPr>
            <a:r>
              <a:rPr sz="1800" dirty="0"/>
              <a:t>Early warning health surveillance and response, Early detect to better protect, WHO, </a:t>
            </a:r>
          </a:p>
          <a:p>
            <a:pPr>
              <a:defRPr sz="1600">
                <a:solidFill>
                  <a:srgbClr val="44546A"/>
                </a:solidFill>
              </a:defRPr>
            </a:pPr>
            <a:r>
              <a:rPr sz="1800" u="sng" dirty="0">
                <a:solidFill>
                  <a:srgbClr val="0563C1"/>
                </a:solidFill>
                <a:uFill>
                  <a:solidFill>
                    <a:srgbClr val="0563C1"/>
                  </a:solidFill>
                </a:uFill>
                <a:hlinkClick r:id="rId4"/>
              </a:rPr>
              <a:t>https://www.who.int/docs/default-source/documents/detect-earlier-to-better-protect.pdf?sfvrsn=9996d210_6</a:t>
            </a:r>
            <a:r>
              <a:rPr sz="1800" dirty="0"/>
              <a:t> </a:t>
            </a:r>
          </a:p>
          <a:p>
            <a:pPr>
              <a:defRPr sz="1600">
                <a:solidFill>
                  <a:srgbClr val="44546A"/>
                </a:solidFill>
              </a:defRPr>
            </a:pPr>
            <a:endParaRPr sz="1800" dirty="0"/>
          </a:p>
          <a:p>
            <a:pPr>
              <a:defRPr sz="1600"/>
            </a:pPr>
            <a:r>
              <a:rPr sz="1800" dirty="0"/>
              <a:t>WHO monthly influenza risk assessment </a:t>
            </a:r>
          </a:p>
          <a:p>
            <a:pPr>
              <a:defRPr sz="1600"/>
            </a:pPr>
            <a:r>
              <a:rPr sz="1800" u="sng" dirty="0">
                <a:solidFill>
                  <a:srgbClr val="0563C1"/>
                </a:solidFill>
                <a:uFill>
                  <a:solidFill>
                    <a:srgbClr val="0563C1"/>
                  </a:solidFill>
                </a:uFill>
                <a:hlinkClick r:id="rId5"/>
              </a:rPr>
              <a:t>https://www.who.int/teams/global-influenza-programme/avian-influenza/monthly-risk-assessment-summary</a:t>
            </a:r>
            <a:r>
              <a:rPr sz="1800" dirty="0"/>
              <a:t> </a:t>
            </a:r>
          </a:p>
          <a:p>
            <a:pPr>
              <a:defRPr sz="1600">
                <a:solidFill>
                  <a:srgbClr val="44546A"/>
                </a:solidFill>
              </a:defRPr>
            </a:pPr>
            <a:endParaRPr sz="1800" dirty="0"/>
          </a:p>
          <a:p>
            <a:pPr>
              <a:defRPr sz="1600"/>
            </a:pPr>
            <a:r>
              <a:rPr sz="1800" dirty="0"/>
              <a:t>WHO polio risk assessment, WHO, 2017</a:t>
            </a:r>
          </a:p>
          <a:p>
            <a:pPr>
              <a:defRPr sz="1600">
                <a:solidFill>
                  <a:srgbClr val="FF0000"/>
                </a:solidFill>
              </a:defRPr>
            </a:pPr>
            <a:r>
              <a:rPr sz="1800" u="sng" dirty="0">
                <a:solidFill>
                  <a:srgbClr val="0563C1"/>
                </a:solidFill>
                <a:uFill>
                  <a:solidFill>
                    <a:srgbClr val="0563C1"/>
                  </a:solidFill>
                </a:uFill>
                <a:hlinkClick r:id="rId6"/>
              </a:rPr>
              <a:t>http://www.who.int/mediacentre/news/statements/2017/13th-ihr-polio/en/</a:t>
            </a:r>
            <a:r>
              <a:rPr sz="1800" dirty="0"/>
              <a:t>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Rectangle 3"/>
          <p:cNvSpPr txBox="1">
            <a:spLocks noGrp="1"/>
          </p:cNvSpPr>
          <p:nvPr>
            <p:ph type="body" idx="1"/>
          </p:nvPr>
        </p:nvSpPr>
        <p:spPr>
          <a:xfrm>
            <a:off x="4175201" y="1456585"/>
            <a:ext cx="7529514" cy="3944831"/>
          </a:xfrm>
          <a:prstGeom prst="rect">
            <a:avLst/>
          </a:prstGeom>
        </p:spPr>
        <p:txBody>
          <a:bodyPr/>
          <a:lstStyle/>
          <a:p>
            <a:pPr>
              <a:spcBef>
                <a:spcPts val="0"/>
              </a:spcBef>
            </a:pPr>
            <a:r>
              <a:rPr b="1" dirty="0">
                <a:solidFill>
                  <a:srgbClr val="C00000"/>
                </a:solidFill>
                <a:latin typeface="Source Sans Pro Bold"/>
              </a:rPr>
              <a:t>At the end of this session, you should be able to:</a:t>
            </a:r>
          </a:p>
          <a:p>
            <a:pPr marL="254000" lvl="1" indent="-254000">
              <a:spcBef>
                <a:spcPts val="1500"/>
              </a:spcBef>
              <a:buClr>
                <a:srgbClr val="C00000"/>
              </a:buClr>
              <a:buFont typeface="Arial"/>
            </a:pPr>
            <a:r>
              <a:rPr dirty="0"/>
              <a:t>Define the risk management and list its components</a:t>
            </a:r>
          </a:p>
          <a:p>
            <a:pPr marL="254000" lvl="1" indent="-254000">
              <a:spcBef>
                <a:spcPts val="1500"/>
              </a:spcBef>
              <a:buClr>
                <a:srgbClr val="C00000"/>
              </a:buClr>
              <a:buFont typeface="Arial"/>
            </a:pPr>
            <a:r>
              <a:rPr dirty="0"/>
              <a:t>Define and explain the concept of rapid risk assessment (RRA)</a:t>
            </a:r>
          </a:p>
          <a:p>
            <a:pPr marL="254000" lvl="1" indent="-254000">
              <a:spcBef>
                <a:spcPts val="1500"/>
              </a:spcBef>
              <a:buClr>
                <a:srgbClr val="C00000"/>
              </a:buClr>
              <a:buFont typeface="Arial"/>
            </a:pPr>
            <a:r>
              <a:rPr dirty="0"/>
              <a:t>Identify tools used for different inputs, outputs and time frames associated with assessing risk for acute public health events</a:t>
            </a:r>
          </a:p>
          <a:p>
            <a:pPr marL="254000" lvl="1" indent="-254000">
              <a:spcBef>
                <a:spcPts val="1500"/>
              </a:spcBef>
              <a:buClr>
                <a:srgbClr val="C00000"/>
              </a:buClr>
              <a:buFont typeface="Arial"/>
            </a:pPr>
            <a:r>
              <a:rPr dirty="0"/>
              <a:t>Describe the process for assessing risk for acute public health events.</a:t>
            </a:r>
          </a:p>
        </p:txBody>
      </p:sp>
      <p:sp>
        <p:nvSpPr>
          <p:cNvPr id="2" name="Title 1">
            <a:extLst>
              <a:ext uri="{FF2B5EF4-FFF2-40B4-BE49-F238E27FC236}">
                <a16:creationId xmlns:a16="http://schemas.microsoft.com/office/drawing/2014/main" id="{92D61A61-A7EF-0CD2-D7AD-ABE36105C7E0}"/>
              </a:ext>
            </a:extLst>
          </p:cNvPr>
          <p:cNvSpPr txBox="1">
            <a:spLocks noGrp="1"/>
          </p:cNvSpPr>
          <p:nvPr>
            <p:ph type="title"/>
          </p:nvPr>
        </p:nvSpPr>
        <p:spPr>
          <a:xfrm>
            <a:off x="388937" y="388882"/>
            <a:ext cx="3264195" cy="1182817"/>
          </a:xfrm>
          <a:prstGeom prst="rect">
            <a:avLst/>
          </a:prstGeom>
        </p:spPr>
        <p:txBody>
          <a:bodyPr/>
          <a:lstStyle>
            <a:lvl1pPr>
              <a:defRPr>
                <a:latin typeface="Source Sans Pro Bold"/>
                <a:ea typeface="Source Sans Pro Bold"/>
                <a:cs typeface="Source Sans Pro Bold"/>
                <a:sym typeface="Source Sans Pro Bold"/>
              </a:defRPr>
            </a:lvl1pPr>
          </a:lstStyle>
          <a:p>
            <a:r>
              <a:rPr b="1" dirty="0"/>
              <a:t>Learning objectives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Content Placeholder 2"/>
          <p:cNvSpPr txBox="1">
            <a:spLocks noGrp="1"/>
          </p:cNvSpPr>
          <p:nvPr>
            <p:ph type="body" idx="1"/>
          </p:nvPr>
        </p:nvSpPr>
        <p:spPr>
          <a:prstGeom prst="rect">
            <a:avLst/>
          </a:prstGeom>
        </p:spPr>
        <p:txBody>
          <a:bodyPr lIns="0" tIns="0" rIns="0" bIns="0"/>
          <a:lstStyle/>
          <a:p>
            <a:r>
              <a:rPr dirty="0"/>
              <a:t>Rapid Risk Assessment e-Learning course, ECDC, 2019</a:t>
            </a:r>
          </a:p>
          <a:p>
            <a:pPr>
              <a:defRPr sz="1600"/>
            </a:pPr>
            <a:r>
              <a:rPr u="sng" dirty="0">
                <a:solidFill>
                  <a:srgbClr val="0563C1"/>
                </a:solidFill>
                <a:uFill>
                  <a:solidFill>
                    <a:srgbClr val="0563C1"/>
                  </a:solidFill>
                </a:uFill>
                <a:hlinkClick r:id="rId2"/>
              </a:rPr>
              <a:t>https://www.ecdc.europa.eu/en/news-events/rapid-risk-assessment-e-learning-course</a:t>
            </a:r>
            <a:r>
              <a:rPr dirty="0"/>
              <a:t> </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Content Placeholder 2"/>
          <p:cNvSpPr txBox="1">
            <a:spLocks noGrp="1"/>
          </p:cNvSpPr>
          <p:nvPr>
            <p:ph type="body" idx="1"/>
          </p:nvPr>
        </p:nvSpPr>
        <p:spPr>
          <a:xfrm>
            <a:off x="989481" y="747736"/>
            <a:ext cx="10045166" cy="5362529"/>
          </a:xfrm>
          <a:prstGeom prst="rect">
            <a:avLst/>
          </a:prstGeom>
        </p:spPr>
        <p:txBody>
          <a:bodyPr lIns="0" tIns="0" rIns="0" bIns="0">
            <a:normAutofit/>
          </a:bodyPr>
          <a:lstStyle/>
          <a:p>
            <a:pPr algn="just" defTabSz="271962">
              <a:spcBef>
                <a:spcPts val="200"/>
              </a:spcBef>
              <a:buClr>
                <a:schemeClr val="accent3"/>
              </a:buClr>
              <a:buFont typeface="Arial"/>
              <a:defRPr sz="1879"/>
            </a:pPr>
            <a:r>
              <a:rPr dirty="0"/>
              <a:t>WHO Health Security Learning Platform - Training Materials</a:t>
            </a:r>
          </a:p>
          <a:p>
            <a:pPr algn="just" defTabSz="271962">
              <a:spcBef>
                <a:spcPts val="200"/>
              </a:spcBef>
              <a:buClr>
                <a:schemeClr val="accent3"/>
              </a:buClr>
              <a:buFont typeface="Arial"/>
              <a:defRPr sz="1879"/>
            </a:pPr>
            <a:r>
              <a:rPr dirty="0"/>
              <a:t>These WHO Training Materials are © World Health Organization (WHO) 2022. All rights reserved.</a:t>
            </a:r>
          </a:p>
          <a:p>
            <a:pPr algn="just" defTabSz="271962">
              <a:spcBef>
                <a:spcPts val="200"/>
              </a:spcBef>
              <a:buClr>
                <a:schemeClr val="accent3"/>
              </a:buClr>
              <a:buFont typeface="Arial"/>
              <a:defRPr sz="1879"/>
            </a:pPr>
            <a:r>
              <a:rPr dirty="0"/>
              <a:t>Your use of these materials is subject to the “</a:t>
            </a:r>
            <a:r>
              <a:rPr u="sng" dirty="0">
                <a:solidFill>
                  <a:srgbClr val="0563C1"/>
                </a:solidFill>
                <a:uFill>
                  <a:solidFill>
                    <a:srgbClr val="0563C1"/>
                  </a:solidFill>
                </a:uFill>
                <a:hlinkClick r:id="rId2"/>
              </a:rPr>
              <a:t>WHO Health Security Learning Platform, Training Materials – Terms of Use</a:t>
            </a:r>
            <a:r>
              <a:rPr dirty="0"/>
              <a:t>”, which you accepted when downloading them and which are available on the Health Security Learning Platform at: </a:t>
            </a:r>
            <a:r>
              <a:rPr u="sng" dirty="0">
                <a:solidFill>
                  <a:srgbClr val="0563C1"/>
                </a:solidFill>
                <a:uFill>
                  <a:solidFill>
                    <a:srgbClr val="0563C1"/>
                  </a:solidFill>
                </a:uFill>
                <a:hlinkClick r:id="rId3"/>
              </a:rPr>
              <a:t>https://extranet.who.int/hslp</a:t>
            </a:r>
            <a:r>
              <a:rPr dirty="0"/>
              <a:t>  </a:t>
            </a:r>
          </a:p>
          <a:p>
            <a:pPr algn="just" defTabSz="271962">
              <a:spcBef>
                <a:spcPts val="200"/>
              </a:spcBef>
              <a:buClr>
                <a:schemeClr val="accent3"/>
              </a:buClr>
              <a:buFont typeface="Arial"/>
              <a:defRPr sz="1879"/>
            </a:pPr>
            <a:endParaRPr dirty="0"/>
          </a:p>
          <a:p>
            <a:pPr algn="just" defTabSz="271962">
              <a:spcBef>
                <a:spcPts val="200"/>
              </a:spcBef>
              <a:buClr>
                <a:schemeClr val="accent3"/>
              </a:buClr>
              <a:buFont typeface="Arial"/>
              <a:defRPr sz="1879"/>
            </a:pPr>
            <a:r>
              <a:rPr dirty="0"/>
              <a:t>Should you adapt, modify, translate, or in any other way revise the contents of these materials, you shall not imply that WHO is any way affiliated with such modifications and shall not use the WHO name or emblem in such modified materials. </a:t>
            </a:r>
          </a:p>
          <a:p>
            <a:pPr algn="just" defTabSz="271962">
              <a:spcBef>
                <a:spcPts val="200"/>
              </a:spcBef>
              <a:buClr>
                <a:schemeClr val="accent3"/>
              </a:buClr>
              <a:buFont typeface="Arial"/>
              <a:defRPr sz="1879"/>
            </a:pPr>
            <a:endParaRPr dirty="0"/>
          </a:p>
          <a:p>
            <a:pPr algn="just" defTabSz="271962">
              <a:spcBef>
                <a:spcPts val="200"/>
              </a:spcBef>
              <a:buClr>
                <a:schemeClr val="accent3"/>
              </a:buClr>
              <a:buFont typeface="Arial"/>
              <a:defRPr sz="1879"/>
            </a:pPr>
            <a:r>
              <a:rPr dirty="0"/>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71962">
              <a:spcBef>
                <a:spcPts val="200"/>
              </a:spcBef>
              <a:buClr>
                <a:schemeClr val="accent3"/>
              </a:buClr>
              <a:buFont typeface="Arial"/>
              <a:defRPr sz="1879"/>
            </a:pPr>
            <a:r>
              <a:rPr dirty="0"/>
              <a:t>Further, please inform WHO of any modifications of these materials that you use publicly, for record-keeping purposes and continued development, by emailing </a:t>
            </a:r>
            <a:r>
              <a:rPr u="sng" dirty="0">
                <a:solidFill>
                  <a:srgbClr val="0563C1"/>
                </a:solidFill>
                <a:uFill>
                  <a:solidFill>
                    <a:srgbClr val="0563C1"/>
                  </a:solidFill>
                </a:uFill>
                <a:hlinkClick r:id="rId4"/>
              </a:rPr>
              <a:t>ihrhrt@who.int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Rectangle 3"/>
          <p:cNvSpPr txBox="1">
            <a:spLocks noGrp="1"/>
          </p:cNvSpPr>
          <p:nvPr>
            <p:ph type="body" idx="1"/>
          </p:nvPr>
        </p:nvSpPr>
        <p:spPr>
          <a:xfrm>
            <a:off x="4311553" y="1498983"/>
            <a:ext cx="7156233" cy="3860034"/>
          </a:xfrm>
          <a:prstGeom prst="rect">
            <a:avLst/>
          </a:prstGeom>
        </p:spPr>
        <p:txBody>
          <a:bodyPr>
            <a:normAutofit/>
          </a:bodyPr>
          <a:lstStyle/>
          <a:p>
            <a:pPr marL="457200" lvl="1" indent="-457200">
              <a:spcBef>
                <a:spcPts val="1800"/>
              </a:spcBef>
              <a:buClr>
                <a:schemeClr val="accent3"/>
              </a:buClr>
              <a:buFont typeface="+mj-lt"/>
              <a:buAutoNum type="arabicPeriod"/>
            </a:pPr>
            <a:r>
              <a:rPr dirty="0"/>
              <a:t>Risk management in public health</a:t>
            </a:r>
          </a:p>
          <a:p>
            <a:pPr marL="457200" lvl="1" indent="-457200">
              <a:spcBef>
                <a:spcPts val="1800"/>
              </a:spcBef>
              <a:buClr>
                <a:schemeClr val="accent3"/>
              </a:buClr>
              <a:buAutoNum type="arabicPeriod"/>
            </a:pPr>
            <a:r>
              <a:rPr dirty="0"/>
              <a:t>Definition and rationale for rapid risk assessment (RRA)</a:t>
            </a:r>
          </a:p>
          <a:p>
            <a:pPr marL="457200" lvl="1" indent="-457200">
              <a:spcBef>
                <a:spcPts val="1800"/>
              </a:spcBef>
              <a:buClr>
                <a:schemeClr val="accent3"/>
              </a:buClr>
              <a:buAutoNum type="arabicPeriod"/>
            </a:pPr>
            <a:r>
              <a:rPr dirty="0"/>
              <a:t>Risk assessment process</a:t>
            </a:r>
          </a:p>
          <a:p>
            <a:pPr marL="457200" lvl="1" indent="-457200">
              <a:spcBef>
                <a:spcPts val="1800"/>
              </a:spcBef>
              <a:buClr>
                <a:schemeClr val="accent3"/>
              </a:buClr>
              <a:buAutoNum type="arabicPeriod"/>
            </a:pPr>
            <a:r>
              <a:rPr dirty="0"/>
              <a:t>Risk statement and limitations of RRA</a:t>
            </a:r>
          </a:p>
          <a:p>
            <a:pPr marL="457200" lvl="1" indent="-457200">
              <a:spcBef>
                <a:spcPts val="1800"/>
              </a:spcBef>
              <a:buClr>
                <a:schemeClr val="accent3"/>
              </a:buClr>
              <a:buAutoNum type="arabicPeriod"/>
            </a:pPr>
            <a:r>
              <a:rPr dirty="0"/>
              <a:t>References and guidelines</a:t>
            </a:r>
          </a:p>
          <a:p>
            <a:pPr marL="457200" lvl="1" indent="-457200">
              <a:spcBef>
                <a:spcPts val="1800"/>
              </a:spcBef>
              <a:buClr>
                <a:schemeClr val="accent3"/>
              </a:buClr>
              <a:buAutoNum type="arabicPeriod"/>
            </a:pPr>
            <a:r>
              <a:rPr dirty="0"/>
              <a:t>Additional learning resources</a:t>
            </a:r>
          </a:p>
        </p:txBody>
      </p:sp>
      <p:sp>
        <p:nvSpPr>
          <p:cNvPr id="2" name="Title 2">
            <a:extLst>
              <a:ext uri="{FF2B5EF4-FFF2-40B4-BE49-F238E27FC236}">
                <a16:creationId xmlns:a16="http://schemas.microsoft.com/office/drawing/2014/main" id="{F4AC6572-E4F5-A6E6-65ED-87D7CDB0CADA}"/>
              </a:ext>
            </a:extLst>
          </p:cNvPr>
          <p:cNvSpPr txBox="1">
            <a:spLocks/>
          </p:cNvSpPr>
          <p:nvPr/>
        </p:nvSpPr>
        <p:spPr>
          <a:xfrm>
            <a:off x="389002" y="1000383"/>
            <a:ext cx="2956272" cy="4843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t">
            <a:noAutofit/>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9pPr>
          </a:lstStyle>
          <a:p>
            <a:pPr hangingPunct="1"/>
            <a:r>
              <a:rPr lang="hu-HU" b="1" dirty="0"/>
              <a:t>Outline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ext Placeholder 4"/>
          <p:cNvSpPr txBox="1">
            <a:spLocks noGrp="1"/>
          </p:cNvSpPr>
          <p:nvPr>
            <p:ph type="body" sz="quarter" idx="1"/>
          </p:nvPr>
        </p:nvSpPr>
        <p:spPr>
          <a:xfrm>
            <a:off x="3747604" y="1737341"/>
            <a:ext cx="4696792" cy="1870076"/>
          </a:xfrm>
          <a:prstGeom prst="rect">
            <a:avLst/>
          </a:prstGeom>
        </p:spPr>
        <p:txBody>
          <a:bodyPr/>
          <a:lstStyle/>
          <a:p>
            <a:pPr>
              <a:defRPr sz="3200"/>
            </a:pPr>
            <a:r>
              <a:rPr b="1" dirty="0"/>
              <a:t>1. Risk management in public health</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Espace réservé du contenu 3"/>
          <p:cNvSpPr txBox="1">
            <a:spLocks noGrp="1"/>
          </p:cNvSpPr>
          <p:nvPr>
            <p:ph type="body" sz="half" idx="1"/>
          </p:nvPr>
        </p:nvSpPr>
        <p:spPr>
          <a:xfrm>
            <a:off x="2452798" y="1270429"/>
            <a:ext cx="7286405" cy="4317142"/>
          </a:xfrm>
          <a:prstGeom prst="rect">
            <a:avLst/>
          </a:prstGeom>
        </p:spPr>
        <p:txBody>
          <a:bodyPr/>
          <a:lstStyle>
            <a:lvl1pPr algn="just">
              <a:lnSpc>
                <a:spcPct val="100000"/>
              </a:lnSpc>
              <a:spcBef>
                <a:spcPts val="0"/>
              </a:spcBef>
            </a:lvl1pPr>
          </a:lstStyle>
          <a:p>
            <a:r>
              <a:rPr dirty="0"/>
              <a:t>The risk management is the process, distinct from risk assessment, of weighing policy alternatives in consultation with all interested parties, considering risk assessment and other factors relevant for the health protection of consumers and for the promotion of fair-trade practices, and, if needed, selecting appropriate prevention and control options.</a:t>
            </a:r>
          </a:p>
        </p:txBody>
      </p:sp>
      <p:pic>
        <p:nvPicPr>
          <p:cNvPr id="379" name="Picture 2" descr="Picture 2"/>
          <p:cNvPicPr>
            <a:picLocks noChangeAspect="1"/>
          </p:cNvPicPr>
          <p:nvPr/>
        </p:nvPicPr>
        <p:blipFill>
          <a:blip r:embed="rId3"/>
          <a:stretch>
            <a:fillRect/>
          </a:stretch>
        </p:blipFill>
        <p:spPr>
          <a:xfrm>
            <a:off x="4867274" y="3923869"/>
            <a:ext cx="2457451" cy="1866902"/>
          </a:xfrm>
          <a:prstGeom prst="rect">
            <a:avLst/>
          </a:prstGeom>
          <a:ln w="12700">
            <a:miter lim="400000"/>
          </a:ln>
        </p:spPr>
      </p:pic>
      <p:sp>
        <p:nvSpPr>
          <p:cNvPr id="380" name="Titre 2"/>
          <p:cNvSpPr txBox="1">
            <a:spLocks noGrp="1"/>
          </p:cNvSpPr>
          <p:nvPr>
            <p:ph type="title" idx="4294967295"/>
          </p:nvPr>
        </p:nvSpPr>
        <p:spPr>
          <a:xfrm>
            <a:off x="233679" y="85783"/>
            <a:ext cx="10972801" cy="636589"/>
          </a:xfrm>
          <a:prstGeom prst="rect">
            <a:avLst/>
          </a:prstGeom>
        </p:spPr>
        <p:txBody>
          <a:bodyPr/>
          <a:lstStyle/>
          <a:p>
            <a:r>
              <a:rPr b="1" dirty="0"/>
              <a:t>Risk management definition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Espace réservé du contenu 3"/>
          <p:cNvSpPr txBox="1">
            <a:spLocks noGrp="1"/>
          </p:cNvSpPr>
          <p:nvPr>
            <p:ph type="body" sz="half" idx="1"/>
          </p:nvPr>
        </p:nvSpPr>
        <p:spPr>
          <a:xfrm>
            <a:off x="965659" y="934658"/>
            <a:ext cx="6875875" cy="5475020"/>
          </a:xfrm>
          <a:prstGeom prst="rect">
            <a:avLst/>
          </a:prstGeom>
        </p:spPr>
        <p:txBody>
          <a:bodyPr>
            <a:normAutofit/>
          </a:bodyPr>
          <a:lstStyle/>
          <a:p>
            <a:pPr>
              <a:lnSpc>
                <a:spcPct val="81000"/>
              </a:lnSpc>
              <a:spcBef>
                <a:spcPts val="0"/>
              </a:spcBef>
              <a:defRPr sz="2000"/>
            </a:pPr>
            <a:r>
              <a:rPr b="1" dirty="0">
                <a:solidFill>
                  <a:srgbClr val="C00000"/>
                </a:solidFill>
                <a:latin typeface="Source Sans Pro Bold"/>
              </a:rPr>
              <a:t>The risk management cycle includes: </a:t>
            </a:r>
          </a:p>
          <a:p>
            <a:pPr>
              <a:lnSpc>
                <a:spcPct val="81000"/>
              </a:lnSpc>
              <a:spcBef>
                <a:spcPts val="0"/>
              </a:spcBef>
              <a:buClr>
                <a:schemeClr val="accent3"/>
              </a:buClr>
              <a:buSzPct val="150000"/>
              <a:buFont typeface="Arial"/>
              <a:buChar char="•"/>
              <a:defRPr sz="2000"/>
            </a:pPr>
            <a:endParaRPr dirty="0"/>
          </a:p>
          <a:p>
            <a:pPr marL="254000" indent="-254000">
              <a:lnSpc>
                <a:spcPct val="81000"/>
              </a:lnSpc>
              <a:spcBef>
                <a:spcPts val="0"/>
              </a:spcBef>
              <a:buClr>
                <a:srgbClr val="C00000"/>
              </a:buClr>
              <a:buSzPct val="100000"/>
              <a:buFont typeface="Arial"/>
              <a:buChar char="•"/>
              <a:defRPr sz="2000"/>
            </a:pPr>
            <a:r>
              <a:rPr dirty="0"/>
              <a:t>Risk assessment — hazard, exposure and context assessment and risk characterization in which the level of risk is assigned to the event </a:t>
            </a:r>
            <a:endParaRPr lang="hu-HU" dirty="0"/>
          </a:p>
          <a:p>
            <a:pPr marL="254000" indent="-254000">
              <a:lnSpc>
                <a:spcPct val="81000"/>
              </a:lnSpc>
              <a:spcBef>
                <a:spcPts val="0"/>
              </a:spcBef>
              <a:buClr>
                <a:srgbClr val="C00000"/>
              </a:buClr>
              <a:buSzPct val="100000"/>
              <a:buFont typeface="Arial"/>
              <a:buChar char="•"/>
              <a:defRPr sz="2000"/>
            </a:pPr>
            <a:endParaRPr dirty="0"/>
          </a:p>
          <a:p>
            <a:pPr marL="254000" indent="-254000">
              <a:lnSpc>
                <a:spcPct val="81000"/>
              </a:lnSpc>
              <a:spcBef>
                <a:spcPts val="0"/>
              </a:spcBef>
              <a:buClr>
                <a:srgbClr val="C00000"/>
              </a:buClr>
              <a:buSzPct val="100000"/>
              <a:buFont typeface="Arial"/>
              <a:buChar char="•"/>
              <a:defRPr sz="2000"/>
            </a:pPr>
            <a:r>
              <a:rPr dirty="0"/>
              <a:t>Identification of potential control measures — ranked by priority, taking into account likelihood of success, feasibility of implementation and unintended consequences for the affected population and society more broadly</a:t>
            </a:r>
            <a:endParaRPr lang="hu-HU" dirty="0"/>
          </a:p>
          <a:p>
            <a:pPr marL="254000" indent="-254000">
              <a:lnSpc>
                <a:spcPct val="81000"/>
              </a:lnSpc>
              <a:spcBef>
                <a:spcPts val="0"/>
              </a:spcBef>
              <a:buClr>
                <a:srgbClr val="C00000"/>
              </a:buClr>
              <a:buSzPct val="100000"/>
              <a:buFont typeface="Arial"/>
              <a:buChar char="•"/>
              <a:defRPr sz="2000"/>
            </a:pPr>
            <a:endParaRPr dirty="0"/>
          </a:p>
          <a:p>
            <a:pPr marL="254000" indent="-254000">
              <a:lnSpc>
                <a:spcPct val="81000"/>
              </a:lnSpc>
              <a:spcBef>
                <a:spcPts val="0"/>
              </a:spcBef>
              <a:buClr>
                <a:srgbClr val="C00000"/>
              </a:buClr>
              <a:buSzPct val="100000"/>
              <a:buFont typeface="Arial"/>
              <a:buChar char="•"/>
              <a:defRPr sz="2000"/>
            </a:pPr>
            <a:r>
              <a:rPr dirty="0"/>
              <a:t>Continuous monitoring and evaluation as the event unfolds</a:t>
            </a:r>
            <a:endParaRPr lang="hu-HU" dirty="0"/>
          </a:p>
          <a:p>
            <a:pPr>
              <a:lnSpc>
                <a:spcPct val="81000"/>
              </a:lnSpc>
              <a:spcBef>
                <a:spcPts val="0"/>
              </a:spcBef>
              <a:buClr>
                <a:srgbClr val="C00000"/>
              </a:buClr>
              <a:buSzPct val="100000"/>
              <a:defRPr sz="2000"/>
            </a:pPr>
            <a:r>
              <a:rPr dirty="0"/>
              <a:t> </a:t>
            </a:r>
          </a:p>
          <a:p>
            <a:pPr marL="254000" indent="-254000">
              <a:lnSpc>
                <a:spcPct val="81000"/>
              </a:lnSpc>
              <a:spcBef>
                <a:spcPts val="0"/>
              </a:spcBef>
              <a:buClr>
                <a:srgbClr val="C00000"/>
              </a:buClr>
              <a:buSzPct val="100000"/>
              <a:buFont typeface="Arial"/>
              <a:buChar char="•"/>
              <a:defRPr sz="2000"/>
            </a:pPr>
            <a:r>
              <a:rPr dirty="0"/>
              <a:t>Effective ongoing communication to ensure that risk managers, other stakeholders and affected communities understand and support the control measures that are implemented </a:t>
            </a:r>
            <a:endParaRPr lang="hu-HU" dirty="0"/>
          </a:p>
          <a:p>
            <a:pPr marL="254000" indent="-254000">
              <a:lnSpc>
                <a:spcPct val="81000"/>
              </a:lnSpc>
              <a:spcBef>
                <a:spcPts val="0"/>
              </a:spcBef>
              <a:buClr>
                <a:srgbClr val="C00000"/>
              </a:buClr>
              <a:buSzPct val="100000"/>
              <a:buFont typeface="Arial"/>
              <a:buChar char="•"/>
              <a:defRPr sz="2000"/>
            </a:pPr>
            <a:endParaRPr dirty="0"/>
          </a:p>
          <a:p>
            <a:pPr marL="254000" indent="-254000">
              <a:lnSpc>
                <a:spcPct val="81000"/>
              </a:lnSpc>
              <a:spcBef>
                <a:spcPts val="0"/>
              </a:spcBef>
              <a:buClr>
                <a:srgbClr val="C00000"/>
              </a:buClr>
              <a:buSzPct val="100000"/>
              <a:buFont typeface="Arial"/>
              <a:buChar char="•"/>
              <a:defRPr sz="2000"/>
            </a:pPr>
            <a:r>
              <a:rPr dirty="0"/>
              <a:t>An evaluation of lessons learned at the end of the response.</a:t>
            </a:r>
          </a:p>
        </p:txBody>
      </p:sp>
      <p:pic>
        <p:nvPicPr>
          <p:cNvPr id="387" name="Image 4" descr="Image 4"/>
          <p:cNvPicPr>
            <a:picLocks noChangeAspect="1"/>
          </p:cNvPicPr>
          <p:nvPr/>
        </p:nvPicPr>
        <p:blipFill>
          <a:blip r:embed="rId3"/>
          <a:stretch>
            <a:fillRect/>
          </a:stretch>
        </p:blipFill>
        <p:spPr>
          <a:xfrm>
            <a:off x="7841534" y="1451188"/>
            <a:ext cx="3791332" cy="4251960"/>
          </a:xfrm>
          <a:prstGeom prst="rect">
            <a:avLst/>
          </a:prstGeom>
          <a:ln w="12700">
            <a:miter lim="400000"/>
          </a:ln>
        </p:spPr>
      </p:pic>
      <p:sp>
        <p:nvSpPr>
          <p:cNvPr id="2" name="Titre 2">
            <a:extLst>
              <a:ext uri="{FF2B5EF4-FFF2-40B4-BE49-F238E27FC236}">
                <a16:creationId xmlns:a16="http://schemas.microsoft.com/office/drawing/2014/main" id="{E5B89E5A-C533-3502-A067-7319864B6F10}"/>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a:t>Risk management component</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Rectangle 3"/>
          <p:cNvSpPr txBox="1">
            <a:spLocks noGrp="1"/>
          </p:cNvSpPr>
          <p:nvPr>
            <p:ph type="body" sz="half" idx="1"/>
          </p:nvPr>
        </p:nvSpPr>
        <p:spPr>
          <a:xfrm>
            <a:off x="756743" y="1552889"/>
            <a:ext cx="5339257" cy="3347586"/>
          </a:xfrm>
          <a:prstGeom prst="rect">
            <a:avLst/>
          </a:prstGeom>
        </p:spPr>
        <p:txBody>
          <a:bodyPr/>
          <a:lstStyle/>
          <a:p>
            <a:pPr marL="254000" indent="-254000">
              <a:spcBef>
                <a:spcPts val="0"/>
              </a:spcBef>
              <a:buClr>
                <a:srgbClr val="C00000"/>
              </a:buClr>
              <a:buSzPct val="100000"/>
              <a:buFont typeface="Arial"/>
              <a:buChar char="•"/>
            </a:pPr>
            <a:r>
              <a:rPr dirty="0"/>
              <a:t>Obligation to reduce morbidity and mortality</a:t>
            </a:r>
          </a:p>
          <a:p>
            <a:pPr marL="254000" indent="-254000">
              <a:spcBef>
                <a:spcPts val="0"/>
              </a:spcBef>
              <a:buClr>
                <a:srgbClr val="C00000"/>
              </a:buClr>
              <a:buSzPct val="100000"/>
              <a:buFont typeface="Arial"/>
              <a:buChar char="•"/>
            </a:pPr>
            <a:endParaRPr dirty="0"/>
          </a:p>
          <a:p>
            <a:pPr marL="254000" indent="-254000">
              <a:spcBef>
                <a:spcPts val="0"/>
              </a:spcBef>
              <a:buClr>
                <a:srgbClr val="C00000"/>
              </a:buClr>
              <a:buSzPct val="100000"/>
              <a:buFont typeface="Arial"/>
              <a:buChar char="•"/>
            </a:pPr>
            <a:r>
              <a:rPr dirty="0"/>
              <a:t>Requirement to manage health resources and response appropriately</a:t>
            </a:r>
          </a:p>
          <a:p>
            <a:pPr marL="254000" indent="-254000">
              <a:spcBef>
                <a:spcPts val="0"/>
              </a:spcBef>
              <a:buClr>
                <a:srgbClr val="C00000"/>
              </a:buClr>
              <a:buSzPct val="100000"/>
              <a:buFont typeface="Arial"/>
              <a:buChar char="•"/>
            </a:pPr>
            <a:endParaRPr dirty="0"/>
          </a:p>
          <a:p>
            <a:pPr marL="254000" indent="-254000">
              <a:spcBef>
                <a:spcPts val="0"/>
              </a:spcBef>
              <a:buClr>
                <a:srgbClr val="C00000"/>
              </a:buClr>
              <a:buSzPct val="100000"/>
              <a:buFont typeface="Arial"/>
              <a:buChar char="•"/>
            </a:pPr>
            <a:r>
              <a:rPr dirty="0"/>
              <a:t>Need to plan and understand what levels of risk we are facing and how to decrease them</a:t>
            </a:r>
          </a:p>
        </p:txBody>
      </p:sp>
      <p:pic>
        <p:nvPicPr>
          <p:cNvPr id="395" name="Picture 19" descr="Picture 19"/>
          <p:cNvPicPr>
            <a:picLocks noChangeAspect="1"/>
          </p:cNvPicPr>
          <p:nvPr/>
        </p:nvPicPr>
        <p:blipFill>
          <a:blip r:embed="rId3"/>
          <a:stretch>
            <a:fillRect/>
          </a:stretch>
        </p:blipFill>
        <p:spPr>
          <a:xfrm>
            <a:off x="9205928" y="2172224"/>
            <a:ext cx="2556801" cy="2053546"/>
          </a:xfrm>
          <a:prstGeom prst="rect">
            <a:avLst/>
          </a:prstGeom>
          <a:ln w="12700">
            <a:miter lim="400000"/>
          </a:ln>
        </p:spPr>
      </p:pic>
      <p:pic>
        <p:nvPicPr>
          <p:cNvPr id="396" name="Picture 2" descr="Picture 2"/>
          <p:cNvPicPr>
            <a:picLocks noChangeAspect="1"/>
          </p:cNvPicPr>
          <p:nvPr/>
        </p:nvPicPr>
        <p:blipFill>
          <a:blip r:embed="rId4"/>
          <a:stretch>
            <a:fillRect/>
          </a:stretch>
        </p:blipFill>
        <p:spPr>
          <a:xfrm>
            <a:off x="6257883" y="1238400"/>
            <a:ext cx="2786162" cy="3976563"/>
          </a:xfrm>
          <a:prstGeom prst="rect">
            <a:avLst/>
          </a:prstGeom>
          <a:ln>
            <a:solidFill>
              <a:srgbClr val="000000"/>
            </a:solidFill>
            <a:miter/>
          </a:ln>
        </p:spPr>
      </p:pic>
      <p:sp>
        <p:nvSpPr>
          <p:cNvPr id="2" name="Titre 2">
            <a:extLst>
              <a:ext uri="{FF2B5EF4-FFF2-40B4-BE49-F238E27FC236}">
                <a16:creationId xmlns:a16="http://schemas.microsoft.com/office/drawing/2014/main" id="{8385B77B-5027-42A2-B06F-EFECA804364A}"/>
              </a:ext>
            </a:extLst>
          </p:cNvPr>
          <p:cNvSpPr txBox="1">
            <a:spLocks/>
          </p:cNvSpPr>
          <p:nvPr/>
        </p:nvSpPr>
        <p:spPr>
          <a:xfrm>
            <a:off x="233679" y="85783"/>
            <a:ext cx="10972801" cy="63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Do we need to manage risk in public health?</a:t>
            </a:r>
            <a:endParaRPr lang="hu-HU" b="1" dirty="0"/>
          </a:p>
        </p:txBody>
      </p:sp>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548AA5-AF9D-468B-9262-E340A8C401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5D1F88-A725-40BA-AD17-97AA5A65790D}">
  <ds:schemaRefs>
    <ds:schemaRef ds:uri="http://purl.org/dc/dcmitype/"/>
    <ds:schemaRef ds:uri="http://purl.org/dc/elements/1.1/"/>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http://purl.org/dc/terms/"/>
    <ds:schemaRef ds:uri="9ca0fa8f-1020-4790-a298-914e539c43a5"/>
    <ds:schemaRef ds:uri="1545eeb8-3090-4573-a4ea-6910cac27a03"/>
    <ds:schemaRef ds:uri="http://www.w3.org/XML/1998/namespace"/>
    <ds:schemaRef ds:uri="450f158c-397a-4a9d-b005-a44c92e0fccb"/>
    <ds:schemaRef ds:uri="e2a64997-203d-4655-a595-383c2eb1e865"/>
  </ds:schemaRefs>
</ds:datastoreItem>
</file>

<file path=customXml/itemProps3.xml><?xml version="1.0" encoding="utf-8"?>
<ds:datastoreItem xmlns:ds="http://schemas.openxmlformats.org/officeDocument/2006/customXml" ds:itemID="{D7AB7BBE-ECC6-4E17-8F9D-BF54BD648B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246</TotalTime>
  <Words>3107</Words>
  <Application>Microsoft Office PowerPoint</Application>
  <PresentationFormat>Widescreen</PresentationFormat>
  <Paragraphs>336</Paragraphs>
  <Slides>42</Slides>
  <Notes>14</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RRT_Theme_v3</vt:lpstr>
      <vt:lpstr>Risk Management  and Rapid Risk Assessment</vt:lpstr>
      <vt:lpstr>Introduction</vt:lpstr>
      <vt:lpstr>PowerPoint Presentation</vt:lpstr>
      <vt:lpstr>Learning objectives</vt:lpstr>
      <vt:lpstr>PowerPoint Presentation</vt:lpstr>
      <vt:lpstr>PowerPoint Presentation</vt:lpstr>
      <vt:lpstr>Risk management definition </vt:lpstr>
      <vt:lpstr>PowerPoint Presentation</vt:lpstr>
      <vt:lpstr>PowerPoint Presentation</vt:lpstr>
      <vt:lpstr>PowerPoint Presentation</vt:lpstr>
      <vt:lpstr> </vt:lpstr>
      <vt:lpstr>Rapid risk assessment definition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questions in particular contexts</vt:lpstr>
      <vt:lpstr>PowerPoint Presentation</vt:lpstr>
      <vt:lpstr>Hazard assessment</vt:lpstr>
      <vt:lpstr>Exposure assessment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When can we use the same method to assess risk?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and Rapid Risk Assessment</dc:title>
  <dc:creator>Hp</dc:creator>
  <cp:lastModifiedBy>GOMEZ, Paula</cp:lastModifiedBy>
  <cp:revision>4</cp:revision>
  <dcterms:modified xsi:type="dcterms:W3CDTF">2023-04-07T10:57:41Z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131200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