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34"/>
  </p:notesMasterIdLst>
  <p:sldIdLst>
    <p:sldId id="275" r:id="rId3"/>
    <p:sldId id="276" r:id="rId4"/>
    <p:sldId id="278" r:id="rId5"/>
    <p:sldId id="311" r:id="rId6"/>
    <p:sldId id="340" r:id="rId7"/>
    <p:sldId id="310" r:id="rId8"/>
    <p:sldId id="316" r:id="rId9"/>
    <p:sldId id="317" r:id="rId10"/>
    <p:sldId id="334" r:id="rId11"/>
    <p:sldId id="312" r:id="rId12"/>
    <p:sldId id="319" r:id="rId13"/>
    <p:sldId id="320" r:id="rId14"/>
    <p:sldId id="321" r:id="rId15"/>
    <p:sldId id="322" r:id="rId16"/>
    <p:sldId id="323" r:id="rId17"/>
    <p:sldId id="335" r:id="rId18"/>
    <p:sldId id="313" r:id="rId19"/>
    <p:sldId id="325" r:id="rId20"/>
    <p:sldId id="326" r:id="rId21"/>
    <p:sldId id="327" r:id="rId22"/>
    <p:sldId id="328" r:id="rId23"/>
    <p:sldId id="336" r:id="rId24"/>
    <p:sldId id="314" r:id="rId25"/>
    <p:sldId id="330" r:id="rId26"/>
    <p:sldId id="331" r:id="rId27"/>
    <p:sldId id="337" r:id="rId28"/>
    <p:sldId id="315" r:id="rId29"/>
    <p:sldId id="332" r:id="rId30"/>
    <p:sldId id="333" r:id="rId31"/>
    <p:sldId id="338" r:id="rId32"/>
    <p:sldId id="308" r:id="rId33"/>
  </p:sldIdLst>
  <p:sldSz cx="9144000" cy="6858000" type="screen4x3"/>
  <p:notesSz cx="6858000" cy="9144000"/>
  <p:defaultTextStyle>
    <a:defPPr>
      <a:defRPr lang="en-US"/>
    </a:defPPr>
    <a:lvl1pPr marL="0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7" autoAdjust="0"/>
    <p:restoredTop sz="79263" autoAdjust="0"/>
  </p:normalViewPr>
  <p:slideViewPr>
    <p:cSldViewPr>
      <p:cViewPr varScale="1">
        <p:scale>
          <a:sx n="56" d="100"/>
          <a:sy n="56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09F9B-43D5-477B-B027-E7CF758D9120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03C1D-A3BD-442B-A928-A2702CD40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21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9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41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878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7684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62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1732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576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157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3551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3547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73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0314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9459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8348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0777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6827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1280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4079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2864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7076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856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27965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1131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33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837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48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48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48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48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072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77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"/>
            <a:ext cx="2286000" cy="5992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6727682" cy="5992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77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82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42539" y="1380815"/>
            <a:ext cx="8291501" cy="461183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39660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30" y="2130976"/>
            <a:ext cx="7772943" cy="14700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057" y="3886154"/>
            <a:ext cx="6401886" cy="1752295"/>
          </a:xfrm>
        </p:spPr>
        <p:txBody>
          <a:bodyPr/>
          <a:lstStyle>
            <a:lvl1pPr marL="0" indent="0" algn="ctr">
              <a:buNone/>
              <a:defRPr/>
            </a:lvl1pPr>
            <a:lvl2pPr marL="400666" indent="0" algn="ctr">
              <a:buNone/>
              <a:defRPr/>
            </a:lvl2pPr>
            <a:lvl3pPr marL="801330" indent="0" algn="ctr">
              <a:buNone/>
              <a:defRPr/>
            </a:lvl3pPr>
            <a:lvl4pPr marL="1201995" indent="0" algn="ctr">
              <a:buNone/>
              <a:defRPr/>
            </a:lvl4pPr>
            <a:lvl5pPr marL="1602660" indent="0" algn="ctr">
              <a:buNone/>
              <a:defRPr/>
            </a:lvl5pPr>
            <a:lvl6pPr marL="2003326" indent="0" algn="ctr">
              <a:buNone/>
              <a:defRPr/>
            </a:lvl6pPr>
            <a:lvl7pPr marL="2403991" indent="0" algn="ctr">
              <a:buNone/>
              <a:defRPr/>
            </a:lvl7pPr>
            <a:lvl8pPr marL="2804656" indent="0" algn="ctr">
              <a:buNone/>
              <a:defRPr/>
            </a:lvl8pPr>
            <a:lvl9pPr marL="320532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04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82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42541" y="1380815"/>
            <a:ext cx="4080591" cy="46118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3450" y="1380815"/>
            <a:ext cx="4080591" cy="46118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218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664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57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1" y="4407378"/>
            <a:ext cx="7772943" cy="136209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1" y="2907056"/>
            <a:ext cx="7772943" cy="1500322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736" indent="0">
              <a:buNone/>
              <a:defRPr sz="1600"/>
            </a:lvl2pPr>
            <a:lvl3pPr marL="801472" indent="0">
              <a:buNone/>
              <a:defRPr sz="1400"/>
            </a:lvl3pPr>
            <a:lvl4pPr marL="1202207" indent="0">
              <a:buNone/>
              <a:defRPr sz="1200"/>
            </a:lvl4pPr>
            <a:lvl5pPr marL="1602943" indent="0">
              <a:buNone/>
              <a:defRPr sz="1200"/>
            </a:lvl5pPr>
            <a:lvl6pPr marL="2003679" indent="0">
              <a:buNone/>
              <a:defRPr sz="1200"/>
            </a:lvl6pPr>
            <a:lvl7pPr marL="2404415" indent="0">
              <a:buNone/>
              <a:defRPr sz="1200"/>
            </a:lvl7pPr>
            <a:lvl8pPr marL="2805151" indent="0">
              <a:buNone/>
              <a:defRPr sz="1200"/>
            </a:lvl8pPr>
            <a:lvl9pPr marL="3205886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38078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540" y="1380815"/>
            <a:ext cx="4080591" cy="461183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3450" y="1380815"/>
            <a:ext cx="4080591" cy="461183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55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72" y="275012"/>
            <a:ext cx="8229057" cy="114324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72" y="1534879"/>
            <a:ext cx="4039867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736" indent="0">
              <a:buNone/>
              <a:defRPr sz="1800" b="1"/>
            </a:lvl2pPr>
            <a:lvl3pPr marL="801472" indent="0">
              <a:buNone/>
              <a:defRPr sz="1600" b="1"/>
            </a:lvl3pPr>
            <a:lvl4pPr marL="1202207" indent="0">
              <a:buNone/>
              <a:defRPr sz="1400" b="1"/>
            </a:lvl4pPr>
            <a:lvl5pPr marL="1602943" indent="0">
              <a:buNone/>
              <a:defRPr sz="1400" b="1"/>
            </a:lvl5pPr>
            <a:lvl6pPr marL="2003679" indent="0">
              <a:buNone/>
              <a:defRPr sz="1400" b="1"/>
            </a:lvl6pPr>
            <a:lvl7pPr marL="2404415" indent="0">
              <a:buNone/>
              <a:defRPr sz="1400" b="1"/>
            </a:lvl7pPr>
            <a:lvl8pPr marL="2805151" indent="0">
              <a:buNone/>
              <a:defRPr sz="1400" b="1"/>
            </a:lvl8pPr>
            <a:lvl9pPr marL="3205886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472" y="2174172"/>
            <a:ext cx="4039867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4" y="1534879"/>
            <a:ext cx="4041225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736" indent="0">
              <a:buNone/>
              <a:defRPr sz="1800" b="1"/>
            </a:lvl2pPr>
            <a:lvl3pPr marL="801472" indent="0">
              <a:buNone/>
              <a:defRPr sz="1600" b="1"/>
            </a:lvl3pPr>
            <a:lvl4pPr marL="1202207" indent="0">
              <a:buNone/>
              <a:defRPr sz="1400" b="1"/>
            </a:lvl4pPr>
            <a:lvl5pPr marL="1602943" indent="0">
              <a:buNone/>
              <a:defRPr sz="1400" b="1"/>
            </a:lvl5pPr>
            <a:lvl6pPr marL="2003679" indent="0">
              <a:buNone/>
              <a:defRPr sz="1400" b="1"/>
            </a:lvl6pPr>
            <a:lvl7pPr marL="2404415" indent="0">
              <a:buNone/>
              <a:defRPr sz="1400" b="1"/>
            </a:lvl7pPr>
            <a:lvl8pPr marL="2805151" indent="0">
              <a:buNone/>
              <a:defRPr sz="1400" b="1"/>
            </a:lvl8pPr>
            <a:lvl9pPr marL="3205886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4" y="2174172"/>
            <a:ext cx="4041225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0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6252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010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1264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72" y="273572"/>
            <a:ext cx="3008181" cy="116195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608" y="273571"/>
            <a:ext cx="5110921" cy="585298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72" y="1435530"/>
            <a:ext cx="3008181" cy="4691027"/>
          </a:xfrm>
        </p:spPr>
        <p:txBody>
          <a:bodyPr/>
          <a:lstStyle>
            <a:lvl1pPr marL="0" indent="0">
              <a:buNone/>
              <a:defRPr sz="1200"/>
            </a:lvl1pPr>
            <a:lvl2pPr marL="400736" indent="0">
              <a:buNone/>
              <a:defRPr sz="1100"/>
            </a:lvl2pPr>
            <a:lvl3pPr marL="801472" indent="0">
              <a:buNone/>
              <a:defRPr sz="900"/>
            </a:lvl3pPr>
            <a:lvl4pPr marL="1202207" indent="0">
              <a:buNone/>
              <a:defRPr sz="800"/>
            </a:lvl4pPr>
            <a:lvl5pPr marL="1602943" indent="0">
              <a:buNone/>
              <a:defRPr sz="800"/>
            </a:lvl5pPr>
            <a:lvl6pPr marL="2003679" indent="0">
              <a:buNone/>
              <a:defRPr sz="800"/>
            </a:lvl6pPr>
            <a:lvl7pPr marL="2404415" indent="0">
              <a:buNone/>
              <a:defRPr sz="800"/>
            </a:lvl7pPr>
            <a:lvl8pPr marL="2805151" indent="0">
              <a:buNone/>
              <a:defRPr sz="800"/>
            </a:lvl8pPr>
            <a:lvl9pPr marL="320588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7586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877" y="4800456"/>
            <a:ext cx="5486943" cy="5673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877" y="613376"/>
            <a:ext cx="5486943" cy="4113648"/>
          </a:xfrm>
        </p:spPr>
        <p:txBody>
          <a:bodyPr/>
          <a:lstStyle>
            <a:lvl1pPr marL="0" indent="0">
              <a:buNone/>
              <a:defRPr sz="2800"/>
            </a:lvl1pPr>
            <a:lvl2pPr marL="400736" indent="0">
              <a:buNone/>
              <a:defRPr sz="2500"/>
            </a:lvl2pPr>
            <a:lvl3pPr marL="801472" indent="0">
              <a:buNone/>
              <a:defRPr sz="2100"/>
            </a:lvl3pPr>
            <a:lvl4pPr marL="1202207" indent="0">
              <a:buNone/>
              <a:defRPr sz="1800"/>
            </a:lvl4pPr>
            <a:lvl5pPr marL="1602943" indent="0">
              <a:buNone/>
              <a:defRPr sz="1800"/>
            </a:lvl5pPr>
            <a:lvl6pPr marL="2003679" indent="0">
              <a:buNone/>
              <a:defRPr sz="1800"/>
            </a:lvl6pPr>
            <a:lvl7pPr marL="2404415" indent="0">
              <a:buNone/>
              <a:defRPr sz="1800"/>
            </a:lvl7pPr>
            <a:lvl8pPr marL="2805151" indent="0">
              <a:buNone/>
              <a:defRPr sz="1800"/>
            </a:lvl8pPr>
            <a:lvl9pPr marL="3205886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877" y="5367757"/>
            <a:ext cx="5486943" cy="804876"/>
          </a:xfrm>
        </p:spPr>
        <p:txBody>
          <a:bodyPr/>
          <a:lstStyle>
            <a:lvl1pPr marL="0" indent="0">
              <a:buNone/>
              <a:defRPr sz="1200"/>
            </a:lvl1pPr>
            <a:lvl2pPr marL="400736" indent="0">
              <a:buNone/>
              <a:defRPr sz="1100"/>
            </a:lvl2pPr>
            <a:lvl3pPr marL="801472" indent="0">
              <a:buNone/>
              <a:defRPr sz="900"/>
            </a:lvl3pPr>
            <a:lvl4pPr marL="1202207" indent="0">
              <a:buNone/>
              <a:defRPr sz="800"/>
            </a:lvl4pPr>
            <a:lvl5pPr marL="1602943" indent="0">
              <a:buNone/>
              <a:defRPr sz="800"/>
            </a:lvl5pPr>
            <a:lvl6pPr marL="2003679" indent="0">
              <a:buNone/>
              <a:defRPr sz="800"/>
            </a:lvl6pPr>
            <a:lvl7pPr marL="2404415" indent="0">
              <a:buNone/>
              <a:defRPr sz="800"/>
            </a:lvl7pPr>
            <a:lvl8pPr marL="2805151" indent="0">
              <a:buNone/>
              <a:defRPr sz="800"/>
            </a:lvl8pPr>
            <a:lvl9pPr marL="320588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07047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1315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"/>
            <a:ext cx="2286000" cy="5992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6727682" cy="5992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98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82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42539" y="1380815"/>
            <a:ext cx="8291501" cy="461183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0617610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29" y="2130976"/>
            <a:ext cx="7772943" cy="14700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057" y="3886153"/>
            <a:ext cx="6401886" cy="1752295"/>
          </a:xfrm>
        </p:spPr>
        <p:txBody>
          <a:bodyPr/>
          <a:lstStyle>
            <a:lvl1pPr marL="0" indent="0" algn="ctr">
              <a:buNone/>
              <a:defRPr/>
            </a:lvl1pPr>
            <a:lvl2pPr marL="400736" indent="0" algn="ctr">
              <a:buNone/>
              <a:defRPr/>
            </a:lvl2pPr>
            <a:lvl3pPr marL="801472" indent="0" algn="ctr">
              <a:buNone/>
              <a:defRPr/>
            </a:lvl3pPr>
            <a:lvl4pPr marL="1202207" indent="0" algn="ctr">
              <a:buNone/>
              <a:defRPr/>
            </a:lvl4pPr>
            <a:lvl5pPr marL="1602943" indent="0" algn="ctr">
              <a:buNone/>
              <a:defRPr/>
            </a:lvl5pPr>
            <a:lvl6pPr marL="2003679" indent="0" algn="ctr">
              <a:buNone/>
              <a:defRPr/>
            </a:lvl6pPr>
            <a:lvl7pPr marL="2404415" indent="0" algn="ctr">
              <a:buNone/>
              <a:defRPr/>
            </a:lvl7pPr>
            <a:lvl8pPr marL="2805151" indent="0" algn="ctr">
              <a:buNone/>
              <a:defRPr/>
            </a:lvl8pPr>
            <a:lvl9pPr marL="320588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7777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82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42540" y="1380815"/>
            <a:ext cx="4080591" cy="46118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3450" y="1380815"/>
            <a:ext cx="4080591" cy="46118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67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2" y="4407379"/>
            <a:ext cx="7772943" cy="136209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2" y="2907057"/>
            <a:ext cx="7772943" cy="1500322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666" indent="0">
              <a:buNone/>
              <a:defRPr sz="1600"/>
            </a:lvl2pPr>
            <a:lvl3pPr marL="801330" indent="0">
              <a:buNone/>
              <a:defRPr sz="1400"/>
            </a:lvl3pPr>
            <a:lvl4pPr marL="1201995" indent="0">
              <a:buNone/>
              <a:defRPr sz="1200"/>
            </a:lvl4pPr>
            <a:lvl5pPr marL="1602660" indent="0">
              <a:buNone/>
              <a:defRPr sz="1200"/>
            </a:lvl5pPr>
            <a:lvl6pPr marL="2003326" indent="0">
              <a:buNone/>
              <a:defRPr sz="1200"/>
            </a:lvl6pPr>
            <a:lvl7pPr marL="2403991" indent="0">
              <a:buNone/>
              <a:defRPr sz="1200"/>
            </a:lvl7pPr>
            <a:lvl8pPr marL="2804656" indent="0">
              <a:buNone/>
              <a:defRPr sz="1200"/>
            </a:lvl8pPr>
            <a:lvl9pPr marL="3205320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7400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541" y="1380815"/>
            <a:ext cx="4080591" cy="461183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3450" y="1380815"/>
            <a:ext cx="4080591" cy="461183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2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73" y="275013"/>
            <a:ext cx="8229057" cy="114324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73" y="1534880"/>
            <a:ext cx="4039867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666" indent="0">
              <a:buNone/>
              <a:defRPr sz="1800" b="1"/>
            </a:lvl2pPr>
            <a:lvl3pPr marL="801330" indent="0">
              <a:buNone/>
              <a:defRPr sz="1600" b="1"/>
            </a:lvl3pPr>
            <a:lvl4pPr marL="1201995" indent="0">
              <a:buNone/>
              <a:defRPr sz="1400" b="1"/>
            </a:lvl4pPr>
            <a:lvl5pPr marL="1602660" indent="0">
              <a:buNone/>
              <a:defRPr sz="1400" b="1"/>
            </a:lvl5pPr>
            <a:lvl6pPr marL="2003326" indent="0">
              <a:buNone/>
              <a:defRPr sz="1400" b="1"/>
            </a:lvl6pPr>
            <a:lvl7pPr marL="2403991" indent="0">
              <a:buNone/>
              <a:defRPr sz="1400" b="1"/>
            </a:lvl7pPr>
            <a:lvl8pPr marL="2804656" indent="0">
              <a:buNone/>
              <a:defRPr sz="1400" b="1"/>
            </a:lvl8pPr>
            <a:lvl9pPr marL="320532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473" y="2174173"/>
            <a:ext cx="4039867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5" y="1534880"/>
            <a:ext cx="4041225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666" indent="0">
              <a:buNone/>
              <a:defRPr sz="1800" b="1"/>
            </a:lvl2pPr>
            <a:lvl3pPr marL="801330" indent="0">
              <a:buNone/>
              <a:defRPr sz="1600" b="1"/>
            </a:lvl3pPr>
            <a:lvl4pPr marL="1201995" indent="0">
              <a:buNone/>
              <a:defRPr sz="1400" b="1"/>
            </a:lvl4pPr>
            <a:lvl5pPr marL="1602660" indent="0">
              <a:buNone/>
              <a:defRPr sz="1400" b="1"/>
            </a:lvl5pPr>
            <a:lvl6pPr marL="2003326" indent="0">
              <a:buNone/>
              <a:defRPr sz="1400" b="1"/>
            </a:lvl6pPr>
            <a:lvl7pPr marL="2403991" indent="0">
              <a:buNone/>
              <a:defRPr sz="1400" b="1"/>
            </a:lvl7pPr>
            <a:lvl8pPr marL="2804656" indent="0">
              <a:buNone/>
              <a:defRPr sz="1400" b="1"/>
            </a:lvl8pPr>
            <a:lvl9pPr marL="320532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5" y="2174173"/>
            <a:ext cx="4041225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06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93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5029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73" y="273573"/>
            <a:ext cx="3008181" cy="116195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609" y="273571"/>
            <a:ext cx="5110921" cy="585298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73" y="1435531"/>
            <a:ext cx="3008181" cy="4691027"/>
          </a:xfrm>
        </p:spPr>
        <p:txBody>
          <a:bodyPr/>
          <a:lstStyle>
            <a:lvl1pPr marL="0" indent="0">
              <a:buNone/>
              <a:defRPr sz="1200"/>
            </a:lvl1pPr>
            <a:lvl2pPr marL="400666" indent="0">
              <a:buNone/>
              <a:defRPr sz="1100"/>
            </a:lvl2pPr>
            <a:lvl3pPr marL="801330" indent="0">
              <a:buNone/>
              <a:defRPr sz="900"/>
            </a:lvl3pPr>
            <a:lvl4pPr marL="1201995" indent="0">
              <a:buNone/>
              <a:defRPr sz="800"/>
            </a:lvl4pPr>
            <a:lvl5pPr marL="1602660" indent="0">
              <a:buNone/>
              <a:defRPr sz="800"/>
            </a:lvl5pPr>
            <a:lvl6pPr marL="2003326" indent="0">
              <a:buNone/>
              <a:defRPr sz="800"/>
            </a:lvl6pPr>
            <a:lvl7pPr marL="2403991" indent="0">
              <a:buNone/>
              <a:defRPr sz="800"/>
            </a:lvl7pPr>
            <a:lvl8pPr marL="2804656" indent="0">
              <a:buNone/>
              <a:defRPr sz="800"/>
            </a:lvl8pPr>
            <a:lvl9pPr marL="320532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7632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878" y="4800456"/>
            <a:ext cx="5486943" cy="5673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878" y="613376"/>
            <a:ext cx="5486943" cy="4113648"/>
          </a:xfrm>
        </p:spPr>
        <p:txBody>
          <a:bodyPr/>
          <a:lstStyle>
            <a:lvl1pPr marL="0" indent="0">
              <a:buNone/>
              <a:defRPr sz="2800"/>
            </a:lvl1pPr>
            <a:lvl2pPr marL="400666" indent="0">
              <a:buNone/>
              <a:defRPr sz="2500"/>
            </a:lvl2pPr>
            <a:lvl3pPr marL="801330" indent="0">
              <a:buNone/>
              <a:defRPr sz="2100"/>
            </a:lvl3pPr>
            <a:lvl4pPr marL="1201995" indent="0">
              <a:buNone/>
              <a:defRPr sz="1800"/>
            </a:lvl4pPr>
            <a:lvl5pPr marL="1602660" indent="0">
              <a:buNone/>
              <a:defRPr sz="1800"/>
            </a:lvl5pPr>
            <a:lvl6pPr marL="2003326" indent="0">
              <a:buNone/>
              <a:defRPr sz="1800"/>
            </a:lvl6pPr>
            <a:lvl7pPr marL="2403991" indent="0">
              <a:buNone/>
              <a:defRPr sz="1800"/>
            </a:lvl7pPr>
            <a:lvl8pPr marL="2804656" indent="0">
              <a:buNone/>
              <a:defRPr sz="1800"/>
            </a:lvl8pPr>
            <a:lvl9pPr marL="3205320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878" y="5367757"/>
            <a:ext cx="5486943" cy="804876"/>
          </a:xfrm>
        </p:spPr>
        <p:txBody>
          <a:bodyPr/>
          <a:lstStyle>
            <a:lvl1pPr marL="0" indent="0">
              <a:buNone/>
              <a:defRPr sz="1200"/>
            </a:lvl1pPr>
            <a:lvl2pPr marL="400666" indent="0">
              <a:buNone/>
              <a:defRPr sz="1100"/>
            </a:lvl2pPr>
            <a:lvl3pPr marL="801330" indent="0">
              <a:buNone/>
              <a:defRPr sz="900"/>
            </a:lvl3pPr>
            <a:lvl4pPr marL="1201995" indent="0">
              <a:buNone/>
              <a:defRPr sz="800"/>
            </a:lvl4pPr>
            <a:lvl5pPr marL="1602660" indent="0">
              <a:buNone/>
              <a:defRPr sz="800"/>
            </a:lvl5pPr>
            <a:lvl6pPr marL="2003326" indent="0">
              <a:buNone/>
              <a:defRPr sz="800"/>
            </a:lvl6pPr>
            <a:lvl7pPr marL="2403991" indent="0">
              <a:buNone/>
              <a:defRPr sz="800"/>
            </a:lvl7pPr>
            <a:lvl8pPr marL="2804656" indent="0">
              <a:buNone/>
              <a:defRPr sz="800"/>
            </a:lvl8pPr>
            <a:lvl9pPr marL="320532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3294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3827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539" y="1380815"/>
            <a:ext cx="8291501" cy="4611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v-SE" smtClean="0"/>
              <a:t>Click to edit Master text styles</a:t>
            </a:r>
          </a:p>
          <a:p>
            <a:pPr lvl="1"/>
            <a:r>
              <a:rPr lang="en-GB" altLang="sv-SE" smtClean="0"/>
              <a:t>Second level</a:t>
            </a:r>
          </a:p>
          <a:p>
            <a:pPr lvl="2"/>
            <a:r>
              <a:rPr lang="en-GB" altLang="sv-SE" smtClean="0"/>
              <a:t>Third level</a:t>
            </a:r>
          </a:p>
          <a:p>
            <a:pPr lvl="3"/>
            <a:r>
              <a:rPr lang="en-GB" altLang="sv-SE" smtClean="0"/>
              <a:t>Fourth level</a:t>
            </a:r>
          </a:p>
          <a:p>
            <a:pPr lvl="4"/>
            <a:r>
              <a:rPr lang="en-GB" altLang="sv-SE" smtClean="0"/>
              <a:t>Fifth level</a:t>
            </a:r>
          </a:p>
        </p:txBody>
      </p:sp>
      <p:sp>
        <p:nvSpPr>
          <p:cNvPr id="1028" name="Line 6"/>
          <p:cNvSpPr>
            <a:spLocks noChangeShapeType="1"/>
          </p:cNvSpPr>
          <p:nvPr/>
        </p:nvSpPr>
        <p:spPr bwMode="auto">
          <a:xfrm>
            <a:off x="0" y="1246909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0133" tIns="40067" rIns="80133" bIns="40067"/>
          <a:lstStyle/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</a:pPr>
            <a:endParaRPr lang="en-GB" sz="2500">
              <a:solidFill>
                <a:srgbClr val="000066"/>
              </a:solidFill>
            </a:endParaRPr>
          </a:p>
        </p:txBody>
      </p:sp>
      <p:sp>
        <p:nvSpPr>
          <p:cNvPr id="1029" name="Rectangle 12"/>
          <p:cNvSpPr>
            <a:spLocks noChangeArrowheads="1"/>
          </p:cNvSpPr>
          <p:nvPr/>
        </p:nvSpPr>
        <p:spPr bwMode="auto">
          <a:xfrm>
            <a:off x="1358" y="6015688"/>
            <a:ext cx="9144000" cy="842312"/>
          </a:xfrm>
          <a:prstGeom prst="rect">
            <a:avLst/>
          </a:prstGeom>
          <a:solidFill>
            <a:srgbClr val="1E7F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33" tIns="40067" rIns="80133" bIns="40067" anchor="ctr"/>
          <a:lstStyle/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</a:pPr>
            <a:endParaRPr lang="en-US" sz="2500">
              <a:solidFill>
                <a:srgbClr val="000066"/>
              </a:solidFill>
            </a:endParaRPr>
          </a:p>
        </p:txBody>
      </p:sp>
      <p:sp>
        <p:nvSpPr>
          <p:cNvPr id="1030" name="Rectangle 14"/>
          <p:cNvSpPr>
            <a:spLocks noChangeArrowheads="1"/>
          </p:cNvSpPr>
          <p:nvPr/>
        </p:nvSpPr>
        <p:spPr bwMode="auto">
          <a:xfrm>
            <a:off x="359735" y="6398688"/>
            <a:ext cx="355660" cy="332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914018" fontAlgn="base">
              <a:spcBef>
                <a:spcPct val="0"/>
              </a:spcBef>
              <a:spcAft>
                <a:spcPct val="0"/>
              </a:spcAft>
            </a:pPr>
            <a:fld id="{F679382E-ABC6-4CA0-930B-F668A6CCD16C}" type="slidenum">
              <a:rPr lang="x-none" sz="1500" b="1">
                <a:solidFill>
                  <a:srgbClr val="72BBE8"/>
                </a:solidFill>
                <a:latin typeface="Arial Narrow" pitchFamily="34" charset="0"/>
              </a:rPr>
              <a:pPr algn="r" defTabSz="91401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GB" sz="1500" b="1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US" sz="2100" b="1" baseline="14000">
                <a:solidFill>
                  <a:srgbClr val="FFFFFF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1031" name="Picture 17" descr="WHO-EN-white-H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751" y="6040167"/>
            <a:ext cx="2207266" cy="71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38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018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914018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2pPr>
      <a:lvl3pPr algn="ctr" defTabSz="914018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3pPr>
      <a:lvl4pPr algn="ctr" defTabSz="914018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4pPr>
      <a:lvl5pPr algn="ctr" defTabSz="914018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5pPr>
      <a:lvl6pPr marL="400666" algn="ctr" defTabSz="914018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6pPr>
      <a:lvl7pPr marL="801330" algn="ctr" defTabSz="914018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7pPr>
      <a:lvl8pPr marL="1201995" algn="ctr" defTabSz="914018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8pPr>
      <a:lvl9pPr marL="1602660" algn="ctr" defTabSz="914018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9pPr>
    </p:titleStyle>
    <p:bodyStyle>
      <a:lvl1pPr marL="342235" indent="-342235" algn="l" defTabSz="91401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500">
          <a:solidFill>
            <a:srgbClr val="000066"/>
          </a:solidFill>
          <a:latin typeface="+mn-lt"/>
          <a:ea typeface="+mn-ea"/>
          <a:cs typeface="+mn-cs"/>
        </a:defRPr>
      </a:lvl1pPr>
      <a:lvl2pPr marL="805504" indent="-282414" algn="l" defTabSz="91401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100">
          <a:solidFill>
            <a:srgbClr val="000066"/>
          </a:solidFill>
          <a:latin typeface="+mn-lt"/>
          <a:cs typeface="+mn-cs"/>
        </a:defRPr>
      </a:lvl2pPr>
      <a:lvl3pPr marL="1256252" indent="-269893" algn="l" defTabSz="91401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100">
          <a:solidFill>
            <a:srgbClr val="000066"/>
          </a:solidFill>
          <a:latin typeface="Arial Narrow" pitchFamily="34" charset="0"/>
          <a:cs typeface="+mn-cs"/>
        </a:defRPr>
      </a:lvl3pPr>
      <a:lvl4pPr marL="1663873" indent="-226766" algn="l" defTabSz="91401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100">
          <a:solidFill>
            <a:srgbClr val="000066"/>
          </a:solidFill>
          <a:latin typeface="Arial Narrow" pitchFamily="34" charset="0"/>
          <a:cs typeface="+mn-cs"/>
        </a:defRPr>
      </a:lvl4pPr>
      <a:lvl5pPr marL="1988023" indent="-144685" algn="r" defTabSz="914018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388688" indent="-144685" algn="r" defTabSz="914018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6pPr>
      <a:lvl7pPr marL="2789353" indent="-144685" algn="r" defTabSz="914018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7pPr>
      <a:lvl8pPr marL="3190018" indent="-144685" algn="r" defTabSz="914018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8pPr>
      <a:lvl9pPr marL="3590683" indent="-144685" algn="r" defTabSz="914018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8013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666" algn="l" defTabSz="8013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330" algn="l" defTabSz="8013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995" algn="l" defTabSz="8013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660" algn="l" defTabSz="8013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326" algn="l" defTabSz="8013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3991" algn="l" defTabSz="8013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4656" algn="l" defTabSz="8013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5320" algn="l" defTabSz="8013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3827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539" y="1380815"/>
            <a:ext cx="8291501" cy="4611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v-SE" smtClean="0"/>
              <a:t>Click to edit Master text styles</a:t>
            </a:r>
          </a:p>
          <a:p>
            <a:pPr lvl="1"/>
            <a:r>
              <a:rPr lang="en-GB" altLang="sv-SE" smtClean="0"/>
              <a:t>Second level</a:t>
            </a:r>
          </a:p>
          <a:p>
            <a:pPr lvl="2"/>
            <a:r>
              <a:rPr lang="en-GB" altLang="sv-SE" smtClean="0"/>
              <a:t>Third level</a:t>
            </a:r>
          </a:p>
          <a:p>
            <a:pPr lvl="3"/>
            <a:r>
              <a:rPr lang="en-GB" altLang="sv-SE" smtClean="0"/>
              <a:t>Fourth level</a:t>
            </a:r>
          </a:p>
          <a:p>
            <a:pPr lvl="4"/>
            <a:r>
              <a:rPr lang="en-GB" altLang="sv-SE" smtClean="0"/>
              <a:t>Fifth level</a:t>
            </a:r>
          </a:p>
        </p:txBody>
      </p:sp>
      <p:sp>
        <p:nvSpPr>
          <p:cNvPr id="1028" name="Line 6"/>
          <p:cNvSpPr>
            <a:spLocks noChangeShapeType="1"/>
          </p:cNvSpPr>
          <p:nvPr/>
        </p:nvSpPr>
        <p:spPr bwMode="auto">
          <a:xfrm>
            <a:off x="0" y="1246909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0147" tIns="40074" rIns="80147" bIns="40074"/>
          <a:lstStyle/>
          <a:p>
            <a:pPr defTabSz="914400"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</a:pPr>
            <a:endParaRPr lang="en-GB" sz="2500">
              <a:solidFill>
                <a:srgbClr val="000066"/>
              </a:solidFill>
            </a:endParaRPr>
          </a:p>
        </p:txBody>
      </p:sp>
      <p:sp>
        <p:nvSpPr>
          <p:cNvPr id="1029" name="Rectangle 12"/>
          <p:cNvSpPr>
            <a:spLocks noChangeArrowheads="1"/>
          </p:cNvSpPr>
          <p:nvPr/>
        </p:nvSpPr>
        <p:spPr bwMode="auto">
          <a:xfrm>
            <a:off x="1358" y="6015688"/>
            <a:ext cx="9144000" cy="842312"/>
          </a:xfrm>
          <a:prstGeom prst="rect">
            <a:avLst/>
          </a:prstGeom>
          <a:solidFill>
            <a:srgbClr val="1E7F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47" tIns="40074" rIns="80147" bIns="40074" anchor="ctr"/>
          <a:lstStyle/>
          <a:p>
            <a:pPr defTabSz="914400"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</a:pPr>
            <a:endParaRPr lang="en-US" sz="2500">
              <a:solidFill>
                <a:srgbClr val="000066"/>
              </a:solidFill>
            </a:endParaRPr>
          </a:p>
        </p:txBody>
      </p:sp>
      <p:sp>
        <p:nvSpPr>
          <p:cNvPr id="1030" name="Rectangle 14"/>
          <p:cNvSpPr>
            <a:spLocks noChangeArrowheads="1"/>
          </p:cNvSpPr>
          <p:nvPr/>
        </p:nvSpPr>
        <p:spPr bwMode="auto">
          <a:xfrm>
            <a:off x="359734" y="6398688"/>
            <a:ext cx="355660" cy="332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914179" fontAlgn="base">
              <a:spcBef>
                <a:spcPct val="0"/>
              </a:spcBef>
              <a:spcAft>
                <a:spcPct val="0"/>
              </a:spcAft>
            </a:pPr>
            <a:fld id="{F679382E-ABC6-4CA0-930B-F668A6CCD16C}" type="slidenum">
              <a:rPr lang="x-none" sz="1500" b="1">
                <a:solidFill>
                  <a:srgbClr val="72BBE8"/>
                </a:solidFill>
                <a:latin typeface="Arial Narrow" pitchFamily="34" charset="0"/>
              </a:rPr>
              <a:pPr algn="r" defTabSz="914179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GB" sz="1500" b="1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US" sz="2100" b="1" baseline="14000">
                <a:solidFill>
                  <a:srgbClr val="FFFFFF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1031" name="Picture 17" descr="WHO-EN-white-H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751" y="6040166"/>
            <a:ext cx="2207266" cy="71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494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2pPr>
      <a:lvl3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3pPr>
      <a:lvl4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4pPr>
      <a:lvl5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5pPr>
      <a:lvl6pPr marL="400736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6pPr>
      <a:lvl7pPr marL="801472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7pPr>
      <a:lvl8pPr marL="1202207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8pPr>
      <a:lvl9pPr marL="1602943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9pPr>
    </p:titleStyle>
    <p:bodyStyle>
      <a:lvl1pPr marL="342295" indent="-342295" algn="l" defTabSz="914179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500">
          <a:solidFill>
            <a:srgbClr val="000066"/>
          </a:solidFill>
          <a:latin typeface="+mn-lt"/>
          <a:ea typeface="+mn-ea"/>
          <a:cs typeface="+mn-cs"/>
        </a:defRPr>
      </a:lvl1pPr>
      <a:lvl2pPr marL="805646" indent="-282464" algn="l" defTabSz="914179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100">
          <a:solidFill>
            <a:srgbClr val="000066"/>
          </a:solidFill>
          <a:latin typeface="+mn-lt"/>
          <a:cs typeface="+mn-cs"/>
        </a:defRPr>
      </a:lvl2pPr>
      <a:lvl3pPr marL="1256474" indent="-269940" algn="l" defTabSz="914179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100">
          <a:solidFill>
            <a:srgbClr val="000066"/>
          </a:solidFill>
          <a:latin typeface="Arial Narrow" pitchFamily="34" charset="0"/>
          <a:cs typeface="+mn-cs"/>
        </a:defRPr>
      </a:lvl3pPr>
      <a:lvl4pPr marL="1664167" indent="-226806" algn="l" defTabSz="914179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100">
          <a:solidFill>
            <a:srgbClr val="000066"/>
          </a:solidFill>
          <a:latin typeface="Arial Narrow" pitchFamily="34" charset="0"/>
          <a:cs typeface="+mn-cs"/>
        </a:defRPr>
      </a:lvl4pPr>
      <a:lvl5pPr marL="1988374" indent="-144710" algn="r" defTabSz="914179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389109" indent="-144710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6pPr>
      <a:lvl7pPr marL="2789845" indent="-144710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7pPr>
      <a:lvl8pPr marL="3190581" indent="-144710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8pPr>
      <a:lvl9pPr marL="3591317" indent="-144710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3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472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207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943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679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415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151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588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683568" y="1526867"/>
            <a:ext cx="7772943" cy="1470085"/>
          </a:xfrm>
        </p:spPr>
        <p:txBody>
          <a:bodyPr/>
          <a:lstStyle/>
          <a:p>
            <a:pPr eaLnBrk="1" hangingPunct="1"/>
            <a:r>
              <a:rPr lang="en-GB" sz="4400" dirty="0" err="1" smtClean="0">
                <a:solidFill>
                  <a:schemeClr val="bg1"/>
                </a:solidFill>
              </a:rPr>
              <a:t>Cronologia</a:t>
            </a:r>
            <a:r>
              <a:rPr lang="en-GB" sz="4400" dirty="0" smtClean="0">
                <a:solidFill>
                  <a:schemeClr val="bg1"/>
                </a:solidFill>
              </a:rPr>
              <a:t> da </a:t>
            </a:r>
            <a:r>
              <a:rPr lang="en-GB" sz="4400" dirty="0" err="1" smtClean="0">
                <a:solidFill>
                  <a:schemeClr val="bg1"/>
                </a:solidFill>
              </a:rPr>
              <a:t>Comunicação</a:t>
            </a:r>
            <a:r>
              <a:rPr lang="en-GB" sz="4400" dirty="0" smtClean="0">
                <a:solidFill>
                  <a:schemeClr val="bg1"/>
                </a:solidFill>
              </a:rPr>
              <a:t> do </a:t>
            </a:r>
            <a:r>
              <a:rPr lang="en-GB" sz="4400" dirty="0" err="1" smtClean="0">
                <a:solidFill>
                  <a:schemeClr val="bg1"/>
                </a:solidFill>
              </a:rPr>
              <a:t>Risco</a:t>
            </a:r>
            <a:r>
              <a:rPr lang="en-GB" sz="4400" dirty="0" smtClean="0">
                <a:solidFill>
                  <a:schemeClr val="bg1"/>
                </a:solidFill>
              </a:rPr>
              <a:t> e da </a:t>
            </a:r>
            <a:r>
              <a:rPr lang="en-GB" sz="4400" dirty="0" err="1" smtClean="0">
                <a:solidFill>
                  <a:schemeClr val="bg1"/>
                </a:solidFill>
              </a:rPr>
              <a:t>Preparação</a:t>
            </a:r>
            <a:r>
              <a:rPr lang="en-GB" sz="4400" dirty="0" smtClean="0">
                <a:solidFill>
                  <a:schemeClr val="bg1"/>
                </a:solidFill>
              </a:rPr>
              <a:t> </a:t>
            </a:r>
            <a:r>
              <a:rPr lang="en-GB" sz="4400" dirty="0" err="1" smtClean="0">
                <a:solidFill>
                  <a:schemeClr val="bg1"/>
                </a:solidFill>
              </a:rPr>
              <a:t>Operacional</a:t>
            </a:r>
            <a:r>
              <a:rPr lang="en-GB" sz="4000" dirty="0" smtClean="0">
                <a:solidFill>
                  <a:schemeClr val="bg1"/>
                </a:solidFill>
              </a:rPr>
              <a:t/>
            </a:r>
            <a:br>
              <a:rPr lang="en-GB" sz="4000" dirty="0" smtClean="0">
                <a:solidFill>
                  <a:schemeClr val="bg1"/>
                </a:solidFill>
              </a:rPr>
            </a:br>
            <a:endParaRPr lang="en-US" sz="4000" i="1" dirty="0">
              <a:solidFill>
                <a:schemeClr val="bg1"/>
              </a:solidFill>
            </a:endParaRPr>
          </a:p>
        </p:txBody>
      </p:sp>
      <p:pic>
        <p:nvPicPr>
          <p:cNvPr id="3075" name="Picture 6" descr="WHO-EN-white-H"/>
          <p:cNvPicPr>
            <a:picLocks noGrp="1" noChangeAspect="1" noChangeArrowheads="1"/>
          </p:cNvPicPr>
          <p:nvPr>
            <p:ph type="subTitle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9444" y="4129487"/>
            <a:ext cx="4627656" cy="1508961"/>
          </a:xfrm>
        </p:spPr>
      </p:pic>
    </p:spTree>
    <p:extLst>
      <p:ext uri="{BB962C8B-B14F-4D97-AF65-F5344CB8AC3E}">
        <p14:creationId xmlns:p14="http://schemas.microsoft.com/office/powerpoint/2010/main" val="235020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9166" y="2348067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Pré-Crise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23728" y="2348067"/>
            <a:ext cx="1512168" cy="2348644"/>
          </a:xfrm>
          <a:prstGeom prst="round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Inicial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923928" y="2335491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Manu-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5652120" y="2335491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Reso-lução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452320" y="2299893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Avali-ação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18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23528" y="2348067"/>
            <a:ext cx="1512168" cy="2348644"/>
          </a:xfrm>
          <a:prstGeom prst="round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Inicial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420888"/>
            <a:ext cx="576064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Explicar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Informar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Estabelecer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credibilidade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Orientar</a:t>
            </a:r>
            <a:r>
              <a:rPr lang="en-US" sz="2400" b="1" dirty="0" smtClean="0">
                <a:solidFill>
                  <a:srgbClr val="002060"/>
                </a:solidFill>
              </a:rPr>
              <a:t> a </a:t>
            </a:r>
            <a:r>
              <a:rPr lang="en-US" sz="2400" b="1" dirty="0" err="1" smtClean="0">
                <a:solidFill>
                  <a:srgbClr val="002060"/>
                </a:solidFill>
              </a:rPr>
              <a:t>acção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Compromisso</a:t>
            </a:r>
            <a:r>
              <a:rPr lang="en-US" sz="2400" b="1" dirty="0" smtClean="0">
                <a:solidFill>
                  <a:srgbClr val="002060"/>
                </a:solidFill>
              </a:rPr>
              <a:t> de </a:t>
            </a:r>
            <a:r>
              <a:rPr lang="en-US" sz="2400" b="1" dirty="0" err="1" smtClean="0">
                <a:solidFill>
                  <a:srgbClr val="002060"/>
                </a:solidFill>
              </a:rPr>
              <a:t>comunicação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2497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OBJECTIVOS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23528" y="2348067"/>
            <a:ext cx="1512168" cy="2348644"/>
          </a:xfrm>
          <a:prstGeom prst="round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Inicial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420888"/>
            <a:ext cx="576064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Atribuir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responsabilidades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comunicação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interna</a:t>
            </a:r>
            <a:r>
              <a:rPr lang="en-US" sz="2000" b="1" dirty="0" smtClean="0">
                <a:solidFill>
                  <a:srgbClr val="002060"/>
                </a:solidFill>
              </a:rPr>
              <a:t> e </a:t>
            </a:r>
            <a:r>
              <a:rPr lang="en-US" sz="2000" b="1" dirty="0" err="1" smtClean="0">
                <a:solidFill>
                  <a:srgbClr val="002060"/>
                </a:solidFill>
              </a:rPr>
              <a:t>externa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Definir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procedimentos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autorização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mensagens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emergência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Criar</a:t>
            </a:r>
            <a:r>
              <a:rPr lang="en-US" sz="2000" b="1" dirty="0" smtClean="0">
                <a:solidFill>
                  <a:srgbClr val="002060"/>
                </a:solidFill>
              </a:rPr>
              <a:t> um </a:t>
            </a:r>
            <a:r>
              <a:rPr lang="en-US" sz="2000" b="1" dirty="0" err="1" smtClean="0">
                <a:solidFill>
                  <a:srgbClr val="002060"/>
                </a:solidFill>
              </a:rPr>
              <a:t>elenco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pontos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focais</a:t>
            </a:r>
            <a:r>
              <a:rPr lang="en-US" sz="2000" b="1" dirty="0" smtClean="0">
                <a:solidFill>
                  <a:srgbClr val="002060"/>
                </a:solidFill>
              </a:rPr>
              <a:t> e de </a:t>
            </a:r>
            <a:r>
              <a:rPr lang="en-US" sz="2000" b="1" dirty="0" err="1" smtClean="0">
                <a:solidFill>
                  <a:srgbClr val="002060"/>
                </a:solidFill>
              </a:rPr>
              <a:t>porta-vozes</a:t>
            </a:r>
            <a:r>
              <a:rPr lang="en-US" sz="2000" b="1" dirty="0" smtClean="0">
                <a:solidFill>
                  <a:srgbClr val="002060"/>
                </a:solidFill>
              </a:rPr>
              <a:t> a </a:t>
            </a:r>
            <a:r>
              <a:rPr lang="en-US" sz="2000" b="1" dirty="0" err="1" smtClean="0">
                <a:solidFill>
                  <a:srgbClr val="002060"/>
                </a:solidFill>
              </a:rPr>
              <a:t>todos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os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níveis</a:t>
            </a:r>
            <a:r>
              <a:rPr lang="en-US" sz="2000" b="1" dirty="0" smtClean="0">
                <a:solidFill>
                  <a:srgbClr val="002060"/>
                </a:solidFill>
              </a:rPr>
              <a:t> e de </a:t>
            </a:r>
            <a:r>
              <a:rPr lang="en-US" sz="2000" b="1" dirty="0" err="1" smtClean="0">
                <a:solidFill>
                  <a:srgbClr val="002060"/>
                </a:solidFill>
              </a:rPr>
              <a:t>modo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permanente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36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23528" y="2348067"/>
            <a:ext cx="1512168" cy="2348644"/>
          </a:xfrm>
          <a:prstGeom prst="round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Inicial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420888"/>
            <a:ext cx="576064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Segmentar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audiências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chave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para</a:t>
            </a:r>
            <a:r>
              <a:rPr lang="en-US" sz="2000" b="1" dirty="0" smtClean="0">
                <a:solidFill>
                  <a:srgbClr val="002060"/>
                </a:solidFill>
              </a:rPr>
              <a:t> a </a:t>
            </a:r>
            <a:r>
              <a:rPr lang="en-US" sz="2000" b="1" dirty="0" err="1" smtClean="0">
                <a:solidFill>
                  <a:srgbClr val="002060"/>
                </a:solidFill>
              </a:rPr>
              <a:t>resposta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comunicação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(</a:t>
            </a:r>
            <a:r>
              <a:rPr lang="en-US" sz="2000" b="1" dirty="0" err="1">
                <a:solidFill>
                  <a:srgbClr val="002060"/>
                </a:solidFill>
              </a:rPr>
              <a:t>p</a:t>
            </a:r>
            <a:r>
              <a:rPr lang="en-US" sz="2000" b="1" dirty="0" err="1" smtClean="0">
                <a:solidFill>
                  <a:srgbClr val="002060"/>
                </a:solidFill>
              </a:rPr>
              <a:t>restadores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de </a:t>
            </a:r>
            <a:r>
              <a:rPr lang="en-US" sz="2000" b="1" dirty="0" err="1" smtClean="0">
                <a:solidFill>
                  <a:srgbClr val="002060"/>
                </a:solidFill>
              </a:rPr>
              <a:t>cuidados</a:t>
            </a:r>
            <a:r>
              <a:rPr lang="en-US" sz="2000" b="1" dirty="0" smtClean="0">
                <a:solidFill>
                  <a:srgbClr val="002060"/>
                </a:solidFill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</a:rPr>
              <a:t>parentes</a:t>
            </a:r>
            <a:r>
              <a:rPr lang="en-US" sz="2000" b="1" dirty="0" smtClean="0">
                <a:solidFill>
                  <a:srgbClr val="002060"/>
                </a:solidFill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</a:rPr>
              <a:t>líderes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políticos</a:t>
            </a:r>
            <a:r>
              <a:rPr lang="en-US" sz="2000" b="1" dirty="0" smtClean="0">
                <a:solidFill>
                  <a:srgbClr val="002060"/>
                </a:solidFill>
              </a:rPr>
              <a:t>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Identificar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canais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fiáveis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comunicação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mensagens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para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essas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audiências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Realizar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inquérito</a:t>
            </a:r>
            <a:r>
              <a:rPr lang="en-US" sz="2000" b="1" dirty="0" smtClean="0">
                <a:solidFill>
                  <a:srgbClr val="002060"/>
                </a:solidFill>
              </a:rPr>
              <a:t> ao </a:t>
            </a:r>
            <a:r>
              <a:rPr lang="en-US" sz="2000" b="1" dirty="0" err="1" smtClean="0">
                <a:solidFill>
                  <a:srgbClr val="002060"/>
                </a:solidFill>
              </a:rPr>
              <a:t>Conhecimento</a:t>
            </a:r>
            <a:r>
              <a:rPr lang="en-US" sz="2000" b="1" dirty="0" smtClean="0">
                <a:solidFill>
                  <a:srgbClr val="002060"/>
                </a:solidFill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</a:rPr>
              <a:t>Atitude</a:t>
            </a:r>
            <a:r>
              <a:rPr lang="en-US" sz="2000" b="1" dirty="0" smtClean="0">
                <a:solidFill>
                  <a:srgbClr val="002060"/>
                </a:solidFill>
              </a:rPr>
              <a:t> e </a:t>
            </a:r>
            <a:r>
              <a:rPr lang="en-US" sz="2000" b="1" dirty="0" err="1" smtClean="0">
                <a:solidFill>
                  <a:srgbClr val="002060"/>
                </a:solidFill>
              </a:rPr>
              <a:t>Práticas</a:t>
            </a:r>
            <a:r>
              <a:rPr lang="en-US" sz="2000" b="1" dirty="0" smtClean="0">
                <a:solidFill>
                  <a:srgbClr val="002060"/>
                </a:solidFill>
              </a:rPr>
              <a:t> (CAP)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26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23528" y="2348067"/>
            <a:ext cx="1512168" cy="2348644"/>
          </a:xfrm>
          <a:prstGeom prst="round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Inicial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420888"/>
            <a:ext cx="5760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Manter </a:t>
            </a:r>
            <a:r>
              <a:rPr lang="pt-PT" sz="2000" b="1" dirty="0">
                <a:solidFill>
                  <a:srgbClr val="002060"/>
                </a:solidFill>
              </a:rPr>
              <a:t>uma transmissão de mensagem </a:t>
            </a:r>
            <a:r>
              <a:rPr lang="pt-PT" sz="2000" b="1" dirty="0" smtClean="0">
                <a:solidFill>
                  <a:srgbClr val="002060"/>
                </a:solidFill>
              </a:rPr>
              <a:t>coerente </a:t>
            </a:r>
            <a:r>
              <a:rPr lang="pt-PT" sz="2000" b="1" dirty="0">
                <a:solidFill>
                  <a:srgbClr val="002060"/>
                </a:solidFill>
              </a:rPr>
              <a:t>com as agências governamentais de resposta, a sociedade civil e outras fontes fiáveis (e.g. organizações religiosas</a:t>
            </a:r>
            <a:r>
              <a:rPr lang="pt-PT" sz="2000" b="1" dirty="0" smtClean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Identificar </a:t>
            </a:r>
            <a:r>
              <a:rPr lang="pt-PT" sz="2000" b="1" dirty="0">
                <a:solidFill>
                  <a:srgbClr val="002060"/>
                </a:solidFill>
              </a:rPr>
              <a:t>um plano de revisão, validação e autorização de produtos de informação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3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23528" y="2348067"/>
            <a:ext cx="1512168" cy="2348644"/>
          </a:xfrm>
          <a:prstGeom prst="round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Inicial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420888"/>
            <a:ext cx="5760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Identificar </a:t>
            </a:r>
            <a:r>
              <a:rPr lang="pt-PT" sz="2000" b="1" dirty="0">
                <a:solidFill>
                  <a:srgbClr val="002060"/>
                </a:solidFill>
              </a:rPr>
              <a:t>canais de comunicação essenciais e únicos (TV, radio, cinema, grupos religiosos, SMS, etc</a:t>
            </a:r>
            <a:r>
              <a:rPr lang="pt-PT" sz="2000" b="1" dirty="0" smtClean="0">
                <a:solidFill>
                  <a:srgbClr val="002060"/>
                </a:solidFill>
              </a:rPr>
              <a:t>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Traduzir </a:t>
            </a:r>
            <a:r>
              <a:rPr lang="pt-PT" sz="2000" b="1" dirty="0">
                <a:solidFill>
                  <a:srgbClr val="002060"/>
                </a:solidFill>
              </a:rPr>
              <a:t>materiais noutras línguas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03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23528" y="2348067"/>
            <a:ext cx="1512168" cy="2348644"/>
          </a:xfrm>
          <a:prstGeom prst="round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Inicial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3215298"/>
            <a:ext cx="57606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Outros </a:t>
            </a:r>
            <a:r>
              <a:rPr lang="en-US" sz="3200" b="1" dirty="0" err="1" smtClean="0">
                <a:solidFill>
                  <a:srgbClr val="002060"/>
                </a:solidFill>
              </a:rPr>
              <a:t>passos</a:t>
            </a:r>
            <a:r>
              <a:rPr lang="en-US" sz="3200" b="1" dirty="0" smtClean="0">
                <a:solidFill>
                  <a:srgbClr val="002060"/>
                </a:solidFill>
              </a:rPr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19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9166" y="2348067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Pré-Crise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23728" y="2348067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Inicial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923928" y="2335491"/>
            <a:ext cx="1512168" cy="2348644"/>
          </a:xfrm>
          <a:prstGeom prst="roundRect">
            <a:avLst/>
          </a:prstGeom>
          <a:solidFill>
            <a:srgbClr val="3333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Manu-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5652120" y="2335491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Reso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lução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452320" y="2299893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Avali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18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420888"/>
            <a:ext cx="576064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Fomentar</a:t>
            </a:r>
            <a:r>
              <a:rPr lang="en-US" sz="2400" b="1" dirty="0" smtClean="0">
                <a:solidFill>
                  <a:srgbClr val="002060"/>
                </a:solidFill>
              </a:rPr>
              <a:t> a </a:t>
            </a:r>
            <a:r>
              <a:rPr lang="en-US" sz="2400" b="1" dirty="0" err="1" smtClean="0">
                <a:solidFill>
                  <a:srgbClr val="002060"/>
                </a:solidFill>
              </a:rPr>
              <a:t>compreensão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Fornecer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informação</a:t>
            </a:r>
            <a:r>
              <a:rPr lang="en-US" sz="2400" b="1" dirty="0" smtClean="0">
                <a:solidFill>
                  <a:srgbClr val="002060"/>
                </a:solidFill>
              </a:rPr>
              <a:t> de 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Garantir</a:t>
            </a:r>
            <a:r>
              <a:rPr lang="en-US" sz="2400" b="1" dirty="0" smtClean="0">
                <a:solidFill>
                  <a:srgbClr val="002060"/>
                </a:solidFill>
              </a:rPr>
              <a:t> o </a:t>
            </a:r>
            <a:r>
              <a:rPr lang="en-US" sz="2400" b="1" dirty="0" err="1" smtClean="0">
                <a:solidFill>
                  <a:srgbClr val="002060"/>
                </a:solidFill>
              </a:rPr>
              <a:t>apoio</a:t>
            </a:r>
            <a:r>
              <a:rPr lang="en-US" sz="2400" b="1" dirty="0" smtClean="0">
                <a:solidFill>
                  <a:srgbClr val="002060"/>
                </a:solidFill>
              </a:rPr>
              <a:t> a </a:t>
            </a:r>
            <a:r>
              <a:rPr lang="en-US" sz="2400" b="1" dirty="0" err="1" smtClean="0">
                <a:solidFill>
                  <a:srgbClr val="002060"/>
                </a:solidFill>
              </a:rPr>
              <a:t>esforços</a:t>
            </a:r>
            <a:r>
              <a:rPr lang="en-US" sz="2400" b="1" dirty="0" smtClean="0">
                <a:solidFill>
                  <a:srgbClr val="002060"/>
                </a:solidFill>
              </a:rPr>
              <a:t> de </a:t>
            </a:r>
            <a:r>
              <a:rPr lang="en-US" sz="2400" b="1" dirty="0" err="1" smtClean="0">
                <a:solidFill>
                  <a:srgbClr val="002060"/>
                </a:solidFill>
              </a:rPr>
              <a:t>planeamento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Ouvir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Capacitar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2497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OBJECTIVOS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23528" y="2335491"/>
            <a:ext cx="1512168" cy="2348644"/>
          </a:xfrm>
          <a:prstGeom prst="roundRect">
            <a:avLst/>
          </a:prstGeom>
          <a:solidFill>
            <a:srgbClr val="3333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Manu-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10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467544" y="1236748"/>
            <a:ext cx="8295378" cy="5197152"/>
          </a:xfrm>
          <a:prstGeom prst="rightArrow">
            <a:avLst>
              <a:gd name="adj1" fmla="val 63710"/>
              <a:gd name="adj2" fmla="val 50000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3071" y="2204864"/>
            <a:ext cx="576064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Manter </a:t>
            </a:r>
            <a:r>
              <a:rPr lang="pt-PT" sz="2000" b="1" dirty="0">
                <a:solidFill>
                  <a:srgbClr val="002060"/>
                </a:solidFill>
              </a:rPr>
              <a:t>uma comunicação recíproca com </a:t>
            </a:r>
            <a:r>
              <a:rPr lang="pt-PT" sz="2000" b="1" dirty="0" smtClean="0">
                <a:solidFill>
                  <a:srgbClr val="002060"/>
                </a:solidFill>
              </a:rPr>
              <a:t>as </a:t>
            </a:r>
            <a:r>
              <a:rPr lang="pt-PT" sz="2000" b="1" dirty="0">
                <a:solidFill>
                  <a:srgbClr val="002060"/>
                </a:solidFill>
              </a:rPr>
              <a:t>audiências afectadas (</a:t>
            </a:r>
            <a:r>
              <a:rPr lang="pt-PT" sz="2000" b="1" dirty="0" smtClean="0">
                <a:solidFill>
                  <a:srgbClr val="002060"/>
                </a:solidFill>
              </a:rPr>
              <a:t>grupos-alvo, </a:t>
            </a:r>
            <a:r>
              <a:rPr lang="pt-PT" sz="2000" b="1" dirty="0">
                <a:solidFill>
                  <a:srgbClr val="002060"/>
                </a:solidFill>
              </a:rPr>
              <a:t>alcance, etc</a:t>
            </a:r>
            <a:r>
              <a:rPr lang="pt-PT" sz="2000" b="1" dirty="0" smtClean="0">
                <a:solidFill>
                  <a:srgbClr val="002060"/>
                </a:solidFill>
              </a:rPr>
              <a:t>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Criar </a:t>
            </a:r>
            <a:r>
              <a:rPr lang="pt-PT" sz="2000" b="1" dirty="0">
                <a:solidFill>
                  <a:srgbClr val="002060"/>
                </a:solidFill>
              </a:rPr>
              <a:t>um circuito de retorno </a:t>
            </a:r>
            <a:r>
              <a:rPr lang="pt-PT" sz="2000" b="1" dirty="0" smtClean="0">
                <a:solidFill>
                  <a:srgbClr val="002060"/>
                </a:solidFill>
              </a:rPr>
              <a:t>de informação através </a:t>
            </a:r>
            <a:r>
              <a:rPr lang="pt-PT" sz="2000" b="1" dirty="0">
                <a:solidFill>
                  <a:srgbClr val="002060"/>
                </a:solidFill>
              </a:rPr>
              <a:t>de uma linha de atendimento de </a:t>
            </a:r>
            <a:r>
              <a:rPr lang="pt-PT" sz="2000" b="1" dirty="0" smtClean="0">
                <a:solidFill>
                  <a:srgbClr val="002060"/>
                </a:solidFill>
              </a:rPr>
              <a:t>saúde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Garantir </a:t>
            </a:r>
            <a:r>
              <a:rPr lang="pt-PT" sz="2000" b="1" dirty="0">
                <a:solidFill>
                  <a:srgbClr val="002060"/>
                </a:solidFill>
              </a:rPr>
              <a:t>que os resultados do acompanhamento dos meios de comunicação são avaliados e atendidos rapidamente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79512" y="2661002"/>
            <a:ext cx="1512168" cy="2348644"/>
          </a:xfrm>
          <a:prstGeom prst="roundRect">
            <a:avLst/>
          </a:prstGeom>
          <a:solidFill>
            <a:srgbClr val="3333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Manu-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36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err="1" smtClean="0"/>
              <a:t>Objectivos</a:t>
            </a:r>
            <a:endParaRPr lang="en-US" dirty="0" smtClean="0"/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5888" y="2064743"/>
            <a:ext cx="8291501" cy="3036641"/>
          </a:xfrm>
        </p:spPr>
        <p:txBody>
          <a:bodyPr/>
          <a:lstStyle/>
          <a:p>
            <a:pPr marL="467525" indent="-467525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n-GB" altLang="sv-SE" dirty="0" err="1" smtClean="0"/>
              <a:t>Descrever</a:t>
            </a:r>
            <a:r>
              <a:rPr lang="en-GB" altLang="sv-SE" dirty="0" smtClean="0"/>
              <a:t> as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respostas</a:t>
            </a:r>
            <a:r>
              <a:rPr lang="en-GB" altLang="sv-SE" b="1" dirty="0" smtClean="0">
                <a:solidFill>
                  <a:srgbClr val="C00000"/>
                </a:solidFill>
              </a:rPr>
              <a:t> de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comunicação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necessárias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em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cada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fase</a:t>
            </a:r>
            <a:r>
              <a:rPr lang="en-GB" altLang="sv-SE" dirty="0" smtClean="0"/>
              <a:t> da </a:t>
            </a:r>
            <a:r>
              <a:rPr lang="en-GB" altLang="sv-SE" dirty="0" err="1" smtClean="0"/>
              <a:t>cronologia</a:t>
            </a:r>
            <a:r>
              <a:rPr lang="en-GB" altLang="sv-SE" dirty="0" smtClean="0"/>
              <a:t> da </a:t>
            </a:r>
            <a:r>
              <a:rPr lang="en-GB" altLang="sv-SE" dirty="0" err="1" smtClean="0"/>
              <a:t>comunicação</a:t>
            </a:r>
            <a:r>
              <a:rPr lang="en-GB" altLang="sv-SE" dirty="0" smtClean="0"/>
              <a:t> do </a:t>
            </a:r>
            <a:r>
              <a:rPr lang="en-GB" altLang="sv-SE" dirty="0" err="1" smtClean="0"/>
              <a:t>risco</a:t>
            </a:r>
            <a:r>
              <a:rPr lang="en-GB" altLang="sv-SE" dirty="0" smtClean="0"/>
              <a:t>.</a:t>
            </a:r>
            <a:endParaRPr lang="en-GB" altLang="sv-SE" b="1" dirty="0" smtClean="0">
              <a:solidFill>
                <a:srgbClr val="331DD3"/>
              </a:solidFill>
            </a:endParaRPr>
          </a:p>
          <a:p>
            <a:pPr marL="467525" indent="-467525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n-GB" altLang="sv-SE" b="1" dirty="0" err="1" smtClean="0">
                <a:solidFill>
                  <a:srgbClr val="C00000"/>
                </a:solidFill>
              </a:rPr>
              <a:t>Definir</a:t>
            </a:r>
            <a:r>
              <a:rPr lang="en-GB" altLang="sv-SE" b="1" dirty="0" smtClean="0">
                <a:solidFill>
                  <a:srgbClr val="C00000"/>
                </a:solidFill>
              </a:rPr>
              <a:t> a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pessoa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ou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representante</a:t>
            </a:r>
            <a:r>
              <a:rPr lang="en-GB" altLang="sv-SE" b="1" dirty="0" smtClean="0">
                <a:solidFill>
                  <a:srgbClr val="C00000"/>
                </a:solidFill>
              </a:rPr>
              <a:t> de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agência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responsável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por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cada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resposta</a:t>
            </a:r>
            <a:r>
              <a:rPr lang="en-GB" altLang="sv-SE" b="1" dirty="0" smtClean="0">
                <a:solidFill>
                  <a:srgbClr val="C00000"/>
                </a:solidFill>
              </a:rPr>
              <a:t> de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comunicação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dirty="0" smtClean="0"/>
              <a:t>a </a:t>
            </a:r>
            <a:r>
              <a:rPr lang="en-GB" altLang="sv-SE" dirty="0" err="1" smtClean="0"/>
              <a:t>nível</a:t>
            </a:r>
            <a:r>
              <a:rPr lang="en-GB" altLang="sv-SE" dirty="0" smtClean="0"/>
              <a:t> </a:t>
            </a:r>
            <a:r>
              <a:rPr lang="en-GB" altLang="sv-SE" dirty="0" err="1" smtClean="0"/>
              <a:t>nacional</a:t>
            </a:r>
            <a:r>
              <a:rPr lang="en-GB" altLang="sv-SE" dirty="0" smtClean="0"/>
              <a:t> e sub-</a:t>
            </a:r>
            <a:r>
              <a:rPr lang="en-GB" altLang="sv-SE" dirty="0" err="1" smtClean="0"/>
              <a:t>nacional</a:t>
            </a:r>
            <a:r>
              <a:rPr lang="en-GB" altLang="sv-SE" dirty="0" smtClean="0"/>
              <a:t>.</a:t>
            </a:r>
          </a:p>
          <a:p>
            <a:pPr marL="467525" indent="-467525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n-GB" altLang="sv-SE" dirty="0" err="1" smtClean="0"/>
              <a:t>Redigir</a:t>
            </a:r>
            <a:r>
              <a:rPr lang="en-GB" altLang="sv-SE" dirty="0" smtClean="0"/>
              <a:t> </a:t>
            </a:r>
            <a:r>
              <a:rPr lang="en-GB" altLang="sv-SE" dirty="0" err="1" smtClean="0"/>
              <a:t>ou</a:t>
            </a:r>
            <a:r>
              <a:rPr lang="en-GB" altLang="sv-SE" dirty="0" smtClean="0"/>
              <a:t> </a:t>
            </a:r>
            <a:r>
              <a:rPr lang="en-GB" altLang="sv-SE" dirty="0" err="1" smtClean="0"/>
              <a:t>reforçar</a:t>
            </a:r>
            <a:r>
              <a:rPr lang="en-GB" altLang="sv-SE" dirty="0" smtClean="0"/>
              <a:t> </a:t>
            </a:r>
            <a:r>
              <a:rPr lang="en-GB" altLang="sv-SE" b="1" dirty="0" smtClean="0">
                <a:solidFill>
                  <a:srgbClr val="C00000"/>
                </a:solidFill>
              </a:rPr>
              <a:t>um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plano</a:t>
            </a:r>
            <a:r>
              <a:rPr lang="en-GB" altLang="sv-SE" b="1" dirty="0" smtClean="0">
                <a:solidFill>
                  <a:srgbClr val="C00000"/>
                </a:solidFill>
              </a:rPr>
              <a:t> de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resposta</a:t>
            </a:r>
            <a:r>
              <a:rPr lang="en-GB" altLang="sv-SE" b="1" dirty="0" smtClean="0">
                <a:solidFill>
                  <a:srgbClr val="C00000"/>
                </a:solidFill>
              </a:rPr>
              <a:t> de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comunicação</a:t>
            </a:r>
            <a:r>
              <a:rPr lang="en-GB" altLang="sv-SE" b="1" dirty="0" smtClean="0">
                <a:solidFill>
                  <a:srgbClr val="C00000"/>
                </a:solidFill>
              </a:rPr>
              <a:t> </a:t>
            </a:r>
            <a:r>
              <a:rPr lang="en-GB" altLang="sv-SE" b="1" dirty="0" err="1" smtClean="0">
                <a:solidFill>
                  <a:srgbClr val="C00000"/>
                </a:solidFill>
              </a:rPr>
              <a:t>nacional</a:t>
            </a:r>
            <a:r>
              <a:rPr lang="en-GB" altLang="sv-SE" dirty="0" smtClean="0"/>
              <a:t>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GB" altLang="sv-SE" b="1" dirty="0" smtClean="0">
              <a:solidFill>
                <a:srgbClr val="FF0000"/>
              </a:solidFill>
            </a:endParaRPr>
          </a:p>
          <a:p>
            <a:pPr marL="467525" indent="-467525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endParaRPr lang="en-GB" altLang="sv-SE" b="1" dirty="0">
              <a:solidFill>
                <a:srgbClr val="FF0000"/>
              </a:solidFill>
            </a:endParaRPr>
          </a:p>
          <a:p>
            <a:pPr marL="467525" indent="-467525" eaLnBrk="1" hangingPunct="1">
              <a:lnSpc>
                <a:spcPct val="80000"/>
              </a:lnSpc>
              <a:buFont typeface="Wingdings" pitchFamily="2" charset="2"/>
              <a:buAutoNum type="arabicPeriod" startAt="2"/>
              <a:defRPr/>
            </a:pPr>
            <a:endParaRPr lang="en-GB" altLang="sv-SE" dirty="0" smtClean="0"/>
          </a:p>
          <a:p>
            <a:pPr marL="467525" indent="-467525" eaLnBrk="1" hangingPunct="1">
              <a:lnSpc>
                <a:spcPct val="80000"/>
              </a:lnSpc>
              <a:buNone/>
              <a:defRPr/>
            </a:pPr>
            <a:endParaRPr lang="en-US" altLang="sv-SE" dirty="0" smtClean="0"/>
          </a:p>
        </p:txBody>
      </p:sp>
    </p:spTree>
    <p:extLst>
      <p:ext uri="{BB962C8B-B14F-4D97-AF65-F5344CB8AC3E}">
        <p14:creationId xmlns:p14="http://schemas.microsoft.com/office/powerpoint/2010/main" val="102569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83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11237"/>
            <a:ext cx="8208912" cy="5197152"/>
          </a:xfrm>
          <a:prstGeom prst="rightArrow">
            <a:avLst>
              <a:gd name="adj1" fmla="val 58797"/>
              <a:gd name="adj2" fmla="val 50000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4344" y="2008004"/>
            <a:ext cx="57606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Actualizar </a:t>
            </a:r>
            <a:r>
              <a:rPr lang="pt-PT" sz="2000" b="1" dirty="0">
                <a:solidFill>
                  <a:srgbClr val="002060"/>
                </a:solidFill>
              </a:rPr>
              <a:t>os websites várias vezes por </a:t>
            </a:r>
            <a:r>
              <a:rPr lang="pt-PT" sz="2000" b="1" dirty="0" smtClean="0">
                <a:solidFill>
                  <a:srgbClr val="002060"/>
                </a:solidFill>
              </a:rPr>
              <a:t>semana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Partilhar </a:t>
            </a:r>
            <a:r>
              <a:rPr lang="pt-PT" sz="2000" b="1" dirty="0">
                <a:solidFill>
                  <a:srgbClr val="002060"/>
                </a:solidFill>
              </a:rPr>
              <a:t>histórias e fotografias que ilustrem as mensagens </a:t>
            </a:r>
            <a:r>
              <a:rPr lang="pt-PT" sz="2000" b="1" dirty="0" smtClean="0">
                <a:solidFill>
                  <a:srgbClr val="002060"/>
                </a:solidFill>
              </a:rPr>
              <a:t>chave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Colaborar </a:t>
            </a:r>
            <a:r>
              <a:rPr lang="pt-PT" sz="2000" b="1" dirty="0">
                <a:solidFill>
                  <a:srgbClr val="002060"/>
                </a:solidFill>
              </a:rPr>
              <a:t>com o sector privado mas pré-definir questões como a associação de marcas nos </a:t>
            </a:r>
            <a:r>
              <a:rPr lang="pt-PT" sz="2000" b="1" dirty="0" smtClean="0">
                <a:solidFill>
                  <a:srgbClr val="002060"/>
                </a:solidFill>
              </a:rPr>
              <a:t>materiais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Identificar </a:t>
            </a:r>
            <a:r>
              <a:rPr lang="pt-PT" sz="2000" b="1" dirty="0">
                <a:solidFill>
                  <a:srgbClr val="002060"/>
                </a:solidFill>
              </a:rPr>
              <a:t>fornecedores de serviços como tipografias, produtores de video e rádio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23528" y="2335491"/>
            <a:ext cx="1512168" cy="2348644"/>
          </a:xfrm>
          <a:prstGeom prst="roundRect">
            <a:avLst/>
          </a:prstGeom>
          <a:solidFill>
            <a:srgbClr val="3333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Manu-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45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281912" y="1142371"/>
            <a:ext cx="8610567" cy="5197152"/>
          </a:xfrm>
          <a:prstGeom prst="rightArrow">
            <a:avLst>
              <a:gd name="adj1" fmla="val 62838"/>
              <a:gd name="adj2" fmla="val 50293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276872"/>
            <a:ext cx="576064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Acompanhar </a:t>
            </a:r>
            <a:r>
              <a:rPr lang="pt-PT" sz="2000" b="1" dirty="0">
                <a:solidFill>
                  <a:srgbClr val="002060"/>
                </a:solidFill>
              </a:rPr>
              <a:t>as populações afectadas para garantir que as recomendações de saúde são </a:t>
            </a:r>
            <a:r>
              <a:rPr lang="pt-PT" sz="2000" b="1" dirty="0" smtClean="0">
                <a:solidFill>
                  <a:srgbClr val="002060"/>
                </a:solidFill>
              </a:rPr>
              <a:t>aplicadas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Garantir </a:t>
            </a:r>
            <a:r>
              <a:rPr lang="pt-PT" sz="2000" b="1" dirty="0">
                <a:solidFill>
                  <a:srgbClr val="002060"/>
                </a:solidFill>
              </a:rPr>
              <a:t>um envolvimento </a:t>
            </a:r>
            <a:r>
              <a:rPr lang="pt-PT" sz="2000" b="1" dirty="0" smtClean="0">
                <a:solidFill>
                  <a:srgbClr val="002060"/>
                </a:solidFill>
              </a:rPr>
              <a:t>coerente da </a:t>
            </a:r>
            <a:r>
              <a:rPr lang="pt-PT" sz="2000" b="1" dirty="0">
                <a:solidFill>
                  <a:srgbClr val="002060"/>
                </a:solidFill>
              </a:rPr>
              <a:t>comunidade (escolas, líderes religiosos, etc</a:t>
            </a:r>
            <a:r>
              <a:rPr lang="pt-PT" sz="2000" b="1" dirty="0" smtClean="0">
                <a:solidFill>
                  <a:srgbClr val="002060"/>
                </a:solidFill>
              </a:rPr>
              <a:t>.)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sz="2000" b="1" dirty="0">
                <a:solidFill>
                  <a:srgbClr val="002060"/>
                </a:solidFill>
              </a:rPr>
              <a:t>Garantir um envolvimento coerente dos sectores de resposta relevantes </a:t>
            </a:r>
            <a:endParaRPr lang="pt-PT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</a:rPr>
              <a:t>Garantir </a:t>
            </a:r>
            <a:r>
              <a:rPr lang="pt-PT" sz="2000" b="1" dirty="0">
                <a:solidFill>
                  <a:srgbClr val="002060"/>
                </a:solidFill>
              </a:rPr>
              <a:t>um envolvimento </a:t>
            </a:r>
            <a:r>
              <a:rPr lang="pt-PT" sz="2000" b="1" dirty="0" smtClean="0">
                <a:solidFill>
                  <a:srgbClr val="002060"/>
                </a:solidFill>
              </a:rPr>
              <a:t>coerente dos parceiros (ONG)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9686" y="2404982"/>
            <a:ext cx="1512168" cy="2348644"/>
          </a:xfrm>
          <a:prstGeom prst="roundRect">
            <a:avLst/>
          </a:prstGeom>
          <a:solidFill>
            <a:srgbClr val="3333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Manu-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65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23528" y="2335491"/>
            <a:ext cx="1512168" cy="2348644"/>
          </a:xfrm>
          <a:prstGeom prst="roundRect">
            <a:avLst/>
          </a:prstGeom>
          <a:solidFill>
            <a:srgbClr val="3333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Manu-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3215298"/>
            <a:ext cx="57606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Outros </a:t>
            </a:r>
            <a:r>
              <a:rPr lang="en-US" sz="3200" b="1" dirty="0" err="1" smtClean="0">
                <a:solidFill>
                  <a:srgbClr val="002060"/>
                </a:solidFill>
              </a:rPr>
              <a:t>passos</a:t>
            </a:r>
            <a:r>
              <a:rPr lang="en-US" sz="3200" b="1" dirty="0" smtClean="0">
                <a:solidFill>
                  <a:srgbClr val="002060"/>
                </a:solidFill>
              </a:rPr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9166" y="2348067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Pré-Crise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23728" y="2348067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Inicial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923928" y="2335491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Manu-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5652120" y="2335491"/>
            <a:ext cx="1512168" cy="2348644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Reso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lução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452320" y="2299893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Avali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18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420888"/>
            <a:ext cx="576064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Educar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para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uma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resposta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futura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742869" lvl="1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Acção</a:t>
            </a:r>
            <a:r>
              <a:rPr lang="en-US" sz="2400" b="1" dirty="0" smtClean="0">
                <a:solidFill>
                  <a:srgbClr val="002060"/>
                </a:solidFill>
              </a:rPr>
              <a:t> individual</a:t>
            </a:r>
          </a:p>
          <a:p>
            <a:pPr marL="742869" lvl="1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Apoio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às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políticas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Promover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actividades</a:t>
            </a:r>
            <a:r>
              <a:rPr lang="en-US" sz="2400" b="1" dirty="0" smtClean="0">
                <a:solidFill>
                  <a:srgbClr val="002060"/>
                </a:solidFill>
              </a:rPr>
              <a:t> de </a:t>
            </a:r>
            <a:r>
              <a:rPr lang="en-US" sz="2400" b="1" dirty="0" err="1" smtClean="0">
                <a:solidFill>
                  <a:srgbClr val="002060"/>
                </a:solidFill>
              </a:rPr>
              <a:t>agência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2497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OBJECTIVOS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23528" y="2335491"/>
            <a:ext cx="1512168" cy="2348644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Reso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lução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03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420888"/>
            <a:ext cx="57606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Identificar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temas</a:t>
            </a:r>
            <a:r>
              <a:rPr lang="en-US" sz="2000" b="1" dirty="0" smtClean="0">
                <a:solidFill>
                  <a:srgbClr val="002060"/>
                </a:solidFill>
              </a:rPr>
              <a:t> e </a:t>
            </a:r>
            <a:r>
              <a:rPr lang="en-US" sz="2000" b="1" dirty="0" err="1" smtClean="0">
                <a:solidFill>
                  <a:srgbClr val="002060"/>
                </a:solidFill>
              </a:rPr>
              <a:t>actividades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para</a:t>
            </a:r>
            <a:r>
              <a:rPr lang="en-US" sz="2000" b="1" dirty="0" smtClean="0">
                <a:solidFill>
                  <a:srgbClr val="002060"/>
                </a:solidFill>
              </a:rPr>
              <a:t> a </a:t>
            </a:r>
            <a:r>
              <a:rPr lang="en-US" sz="2000" b="1" dirty="0" err="1" smtClean="0">
                <a:solidFill>
                  <a:srgbClr val="002060"/>
                </a:solidFill>
              </a:rPr>
              <a:t>educação</a:t>
            </a:r>
            <a:r>
              <a:rPr lang="en-US" sz="2000" b="1" dirty="0" smtClean="0">
                <a:solidFill>
                  <a:srgbClr val="002060"/>
                </a:solidFill>
              </a:rPr>
              <a:t> da </a:t>
            </a:r>
            <a:r>
              <a:rPr lang="en-US" sz="2000" b="1" dirty="0" err="1" smtClean="0">
                <a:solidFill>
                  <a:srgbClr val="002060"/>
                </a:solidFill>
              </a:rPr>
              <a:t>população</a:t>
            </a:r>
            <a:r>
              <a:rPr lang="en-US" sz="2000" b="1" dirty="0" smtClean="0">
                <a:solidFill>
                  <a:srgbClr val="002060"/>
                </a:solidFill>
              </a:rPr>
              <a:t> à </a:t>
            </a:r>
            <a:r>
              <a:rPr lang="en-US" sz="2000" b="1" dirty="0" err="1" smtClean="0">
                <a:solidFill>
                  <a:srgbClr val="002060"/>
                </a:solidFill>
              </a:rPr>
              <a:t>resposta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futura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Promover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actividades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agência</a:t>
            </a:r>
            <a:r>
              <a:rPr lang="en-US" sz="2000" b="1" dirty="0" smtClean="0">
                <a:solidFill>
                  <a:srgbClr val="002060"/>
                </a:solidFill>
              </a:rPr>
              <a:t> no </a:t>
            </a:r>
            <a:r>
              <a:rPr lang="en-US" sz="2000" b="1" dirty="0" err="1" smtClean="0">
                <a:solidFill>
                  <a:srgbClr val="002060"/>
                </a:solidFill>
              </a:rPr>
              <a:t>seguimento</a:t>
            </a:r>
            <a:r>
              <a:rPr lang="en-US" sz="2000" b="1" dirty="0" smtClean="0">
                <a:solidFill>
                  <a:srgbClr val="002060"/>
                </a:solidFill>
              </a:rPr>
              <a:t> da </a:t>
            </a:r>
            <a:r>
              <a:rPr lang="en-US" sz="2000" b="1" dirty="0" err="1" smtClean="0">
                <a:solidFill>
                  <a:srgbClr val="002060"/>
                </a:solidFill>
              </a:rPr>
              <a:t>resposta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23528" y="2335491"/>
            <a:ext cx="1512168" cy="2348644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Reso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lução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25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23528" y="2335491"/>
            <a:ext cx="1512168" cy="2348644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Reso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lução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3215298"/>
            <a:ext cx="57606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Outros </a:t>
            </a:r>
            <a:r>
              <a:rPr lang="en-US" sz="3200" b="1" dirty="0" err="1" smtClean="0">
                <a:solidFill>
                  <a:srgbClr val="002060"/>
                </a:solidFill>
              </a:rPr>
              <a:t>passos</a:t>
            </a:r>
            <a:r>
              <a:rPr lang="en-US" sz="3200" b="1" dirty="0" smtClean="0">
                <a:solidFill>
                  <a:srgbClr val="002060"/>
                </a:solidFill>
              </a:rPr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27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9166" y="2348067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Pré-Crise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23728" y="2348067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Inicial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923928" y="2335491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Manu-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5652120" y="2335491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Reso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lução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452320" y="2299893"/>
            <a:ext cx="1512168" cy="2348644"/>
          </a:xfrm>
          <a:prstGeom prst="roundRect">
            <a:avLst/>
          </a:prstGeom>
          <a:solidFill>
            <a:srgbClr val="FFCC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Avali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18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420888"/>
            <a:ext cx="576064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Avaliar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plano</a:t>
            </a:r>
            <a:r>
              <a:rPr lang="en-US" sz="2400" b="1" dirty="0" smtClean="0">
                <a:solidFill>
                  <a:srgbClr val="002060"/>
                </a:solidFill>
              </a:rPr>
              <a:t> de </a:t>
            </a:r>
            <a:r>
              <a:rPr lang="en-US" sz="2400" b="1" dirty="0" err="1" smtClean="0">
                <a:solidFill>
                  <a:srgbClr val="002060"/>
                </a:solidFill>
              </a:rPr>
              <a:t>comunicação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</a:rPr>
              <a:t>Identificar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lições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aprendidas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2060"/>
                </a:solidFill>
              </a:rPr>
              <a:t>Responder </a:t>
            </a:r>
            <a:r>
              <a:rPr lang="en-US" sz="2400" b="1" dirty="0" err="1" smtClean="0">
                <a:solidFill>
                  <a:srgbClr val="002060"/>
                </a:solidFill>
              </a:rPr>
              <a:t>às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questões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surgidas</a:t>
            </a:r>
            <a:r>
              <a:rPr lang="en-US" sz="2400" b="1" dirty="0" smtClean="0">
                <a:solidFill>
                  <a:srgbClr val="002060"/>
                </a:solidFill>
              </a:rPr>
              <a:t> e </a:t>
            </a:r>
            <a:r>
              <a:rPr lang="en-US" sz="2400" b="1" dirty="0" err="1" smtClean="0">
                <a:solidFill>
                  <a:srgbClr val="002060"/>
                </a:solidFill>
              </a:rPr>
              <a:t>alterá-las</a:t>
            </a:r>
            <a:r>
              <a:rPr lang="en-US" sz="2400" b="1" dirty="0" smtClean="0">
                <a:solidFill>
                  <a:srgbClr val="002060"/>
                </a:solidFill>
              </a:rPr>
              <a:t> no </a:t>
            </a:r>
            <a:r>
              <a:rPr lang="en-US" sz="2400" b="1" dirty="0" err="1" smtClean="0">
                <a:solidFill>
                  <a:srgbClr val="002060"/>
                </a:solidFill>
              </a:rPr>
              <a:t>plano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2497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OBJECTIVOS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23528" y="2299893"/>
            <a:ext cx="1512168" cy="2348644"/>
          </a:xfrm>
          <a:prstGeom prst="roundRect">
            <a:avLst/>
          </a:prstGeom>
          <a:solidFill>
            <a:srgbClr val="FFCC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Avali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420888"/>
            <a:ext cx="576064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Avaliar</a:t>
            </a:r>
            <a:r>
              <a:rPr lang="en-US" sz="2000" b="1" dirty="0" smtClean="0">
                <a:solidFill>
                  <a:srgbClr val="002060"/>
                </a:solidFill>
              </a:rPr>
              <a:t> a </a:t>
            </a:r>
            <a:r>
              <a:rPr lang="en-US" sz="2000" b="1" dirty="0" err="1" smtClean="0">
                <a:solidFill>
                  <a:srgbClr val="002060"/>
                </a:solidFill>
              </a:rPr>
              <a:t>resposta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comunicação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Planear</a:t>
            </a:r>
            <a:r>
              <a:rPr lang="en-US" sz="2000" b="1" dirty="0" smtClean="0">
                <a:solidFill>
                  <a:srgbClr val="002060"/>
                </a:solidFill>
              </a:rPr>
              <a:t> a </a:t>
            </a:r>
            <a:r>
              <a:rPr lang="en-US" sz="2000" b="1" dirty="0" err="1" smtClean="0">
                <a:solidFill>
                  <a:srgbClr val="002060"/>
                </a:solidFill>
              </a:rPr>
              <a:t>revisão</a:t>
            </a:r>
            <a:r>
              <a:rPr lang="en-US" sz="2000" b="1" dirty="0" smtClean="0">
                <a:solidFill>
                  <a:srgbClr val="002060"/>
                </a:solidFill>
              </a:rPr>
              <a:t> do </a:t>
            </a:r>
            <a:r>
              <a:rPr lang="en-US" sz="2000" b="1" dirty="0" err="1" smtClean="0">
                <a:solidFill>
                  <a:srgbClr val="002060"/>
                </a:solidFill>
              </a:rPr>
              <a:t>plano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preparação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para</a:t>
            </a:r>
            <a:r>
              <a:rPr lang="en-US" sz="2000" b="1" dirty="0" smtClean="0">
                <a:solidFill>
                  <a:srgbClr val="002060"/>
                </a:solidFill>
              </a:rPr>
              <a:t> a </a:t>
            </a:r>
            <a:r>
              <a:rPr lang="en-US" sz="2000" b="1" dirty="0" err="1" smtClean="0">
                <a:solidFill>
                  <a:srgbClr val="002060"/>
                </a:solidFill>
              </a:rPr>
              <a:t>comunicação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Partilhar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lições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aprendidas</a:t>
            </a:r>
            <a:r>
              <a:rPr lang="en-US" sz="2000" b="1" dirty="0" smtClean="0">
                <a:solidFill>
                  <a:srgbClr val="002060"/>
                </a:solidFill>
              </a:rPr>
              <a:t> com </a:t>
            </a:r>
            <a:r>
              <a:rPr lang="en-US" sz="2000" b="1" dirty="0" err="1" smtClean="0">
                <a:solidFill>
                  <a:srgbClr val="002060"/>
                </a:solidFill>
              </a:rPr>
              <a:t>os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comunicadores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regionais</a:t>
            </a:r>
            <a:r>
              <a:rPr lang="en-US" sz="2000" b="1" dirty="0" smtClean="0">
                <a:solidFill>
                  <a:srgbClr val="002060"/>
                </a:solidFill>
              </a:rPr>
              <a:t> e </a:t>
            </a:r>
            <a:r>
              <a:rPr lang="en-US" sz="2000" b="1" dirty="0" err="1" smtClean="0">
                <a:solidFill>
                  <a:srgbClr val="002060"/>
                </a:solidFill>
              </a:rPr>
              <a:t>globais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23528" y="2299893"/>
            <a:ext cx="1512168" cy="2348644"/>
          </a:xfrm>
          <a:prstGeom prst="roundRect">
            <a:avLst/>
          </a:prstGeom>
          <a:solidFill>
            <a:srgbClr val="FFCC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Avali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49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20688"/>
            <a:ext cx="9144000" cy="1238270"/>
          </a:xfrm>
          <a:prstGeom prst="rect">
            <a:avLst/>
          </a:prstGeom>
        </p:spPr>
        <p:txBody>
          <a:bodyPr lIns="91408" tIns="45704" rIns="91408" bIns="45704"/>
          <a:lstStyle/>
          <a:p>
            <a:pPr algn="ctr" defTabSz="91385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700" b="1" kern="0" dirty="0" err="1">
                <a:solidFill>
                  <a:srgbClr val="FFFFFF"/>
                </a:solidFill>
                <a:ea typeface="+mj-ea"/>
              </a:rPr>
              <a:t>C</a:t>
            </a:r>
            <a:r>
              <a:rPr lang="en-US" sz="4700" b="1" kern="0" dirty="0" err="1" smtClean="0">
                <a:solidFill>
                  <a:srgbClr val="FFFFFF"/>
                </a:solidFill>
                <a:ea typeface="+mj-ea"/>
              </a:rPr>
              <a:t>ada</a:t>
            </a:r>
            <a:r>
              <a:rPr lang="en-US" sz="4700" b="1" kern="0" dirty="0" smtClean="0">
                <a:solidFill>
                  <a:srgbClr val="FFFFFF"/>
                </a:solidFill>
                <a:ea typeface="+mj-ea"/>
              </a:rPr>
              <a:t> </a:t>
            </a:r>
            <a:r>
              <a:rPr lang="en-US" sz="4700" b="1" kern="0" dirty="0" err="1" smtClean="0">
                <a:solidFill>
                  <a:srgbClr val="FFFFFF"/>
                </a:solidFill>
                <a:ea typeface="+mj-ea"/>
              </a:rPr>
              <a:t>fase</a:t>
            </a:r>
            <a:r>
              <a:rPr lang="en-US" sz="4700" b="1" kern="0" dirty="0" smtClean="0">
                <a:solidFill>
                  <a:srgbClr val="FFFFFF"/>
                </a:solidFill>
                <a:ea typeface="+mj-ea"/>
              </a:rPr>
              <a:t> de </a:t>
            </a:r>
            <a:r>
              <a:rPr lang="en-US" sz="4700" b="1" kern="0" dirty="0" err="1" smtClean="0">
                <a:solidFill>
                  <a:srgbClr val="FFFFFF"/>
                </a:solidFill>
                <a:ea typeface="+mj-ea"/>
              </a:rPr>
              <a:t>uma</a:t>
            </a:r>
            <a:r>
              <a:rPr lang="en-US" sz="4700" b="1" kern="0" dirty="0" smtClean="0">
                <a:solidFill>
                  <a:srgbClr val="FFFFFF"/>
                </a:solidFill>
                <a:ea typeface="+mj-ea"/>
              </a:rPr>
              <a:t> </a:t>
            </a:r>
            <a:r>
              <a:rPr lang="en-US" sz="4700" b="1" kern="0" dirty="0" err="1" smtClean="0">
                <a:solidFill>
                  <a:srgbClr val="FFFFFF"/>
                </a:solidFill>
                <a:ea typeface="+mj-ea"/>
              </a:rPr>
              <a:t>emergência</a:t>
            </a:r>
            <a:r>
              <a:rPr lang="en-US" sz="4700" b="1" kern="0" dirty="0" smtClean="0">
                <a:solidFill>
                  <a:srgbClr val="FFFFFF"/>
                </a:solidFill>
                <a:ea typeface="+mj-ea"/>
              </a:rPr>
              <a:t> </a:t>
            </a:r>
            <a:r>
              <a:rPr lang="en-US" sz="4700" b="1" kern="0" dirty="0" err="1" smtClean="0">
                <a:solidFill>
                  <a:srgbClr val="FFFFFF"/>
                </a:solidFill>
                <a:ea typeface="+mj-ea"/>
              </a:rPr>
              <a:t>exige</a:t>
            </a:r>
            <a:r>
              <a:rPr lang="en-US" sz="4700" b="1" kern="0" dirty="0" smtClean="0">
                <a:solidFill>
                  <a:srgbClr val="FFFFFF"/>
                </a:solidFill>
                <a:ea typeface="+mj-ea"/>
              </a:rPr>
              <a:t> </a:t>
            </a:r>
            <a:r>
              <a:rPr lang="en-US" sz="4700" b="1" kern="0" dirty="0" err="1" smtClean="0">
                <a:solidFill>
                  <a:srgbClr val="FFFFFF"/>
                </a:solidFill>
                <a:ea typeface="+mj-ea"/>
              </a:rPr>
              <a:t>uma</a:t>
            </a:r>
            <a:r>
              <a:rPr lang="en-US" sz="4700" b="1" kern="0" dirty="0" smtClean="0">
                <a:solidFill>
                  <a:srgbClr val="FFFFFF"/>
                </a:solidFill>
                <a:ea typeface="+mj-ea"/>
              </a:rPr>
              <a:t> </a:t>
            </a:r>
            <a:r>
              <a:rPr lang="en-US" sz="4700" b="1" kern="0" dirty="0" err="1" smtClean="0">
                <a:solidFill>
                  <a:srgbClr val="FFFFFF"/>
                </a:solidFill>
                <a:ea typeface="+mj-ea"/>
              </a:rPr>
              <a:t>resposta</a:t>
            </a:r>
            <a:r>
              <a:rPr lang="en-US" sz="4700" b="1" kern="0" dirty="0" smtClean="0">
                <a:solidFill>
                  <a:srgbClr val="FFFFFF"/>
                </a:solidFill>
                <a:ea typeface="+mj-ea"/>
              </a:rPr>
              <a:t> </a:t>
            </a:r>
          </a:p>
          <a:p>
            <a:pPr algn="ctr" defTabSz="91385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700" b="1" kern="0" dirty="0" err="1" smtClean="0">
                <a:solidFill>
                  <a:srgbClr val="FFFFFF"/>
                </a:solidFill>
                <a:ea typeface="+mj-ea"/>
              </a:rPr>
              <a:t>diferente</a:t>
            </a:r>
            <a:r>
              <a:rPr lang="en-US" sz="4700" b="1" kern="0" dirty="0" smtClean="0">
                <a:solidFill>
                  <a:srgbClr val="FFFFFF"/>
                </a:solidFill>
                <a:ea typeface="+mj-ea"/>
              </a:rPr>
              <a:t>…</a:t>
            </a:r>
            <a:endParaRPr lang="en-US" sz="4700" b="1" kern="0" dirty="0">
              <a:solidFill>
                <a:srgbClr val="FFFFFF"/>
              </a:solidFill>
              <a:ea typeface="+mj-ea"/>
            </a:endParaRPr>
          </a:p>
        </p:txBody>
      </p:sp>
      <p:pic>
        <p:nvPicPr>
          <p:cNvPr id="1027" name="Picture 3" descr="C:\Users\Jason\AppData\Local\Microsoft\Windows\Temporary Internet Files\Content.IE5\RUMTZX8G\MC90029363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68960"/>
            <a:ext cx="2694939" cy="275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73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23528" y="2299893"/>
            <a:ext cx="1512168" cy="2348644"/>
          </a:xfrm>
          <a:prstGeom prst="roundRect">
            <a:avLst/>
          </a:prstGeom>
          <a:solidFill>
            <a:srgbClr val="FFCC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Avali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3215298"/>
            <a:ext cx="57606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Outros </a:t>
            </a:r>
            <a:r>
              <a:rPr lang="en-US" sz="3200" b="1" dirty="0" err="1" smtClean="0">
                <a:solidFill>
                  <a:srgbClr val="002060"/>
                </a:solidFill>
              </a:rPr>
              <a:t>passos</a:t>
            </a:r>
            <a:r>
              <a:rPr lang="en-US" sz="3200" b="1" dirty="0" smtClean="0">
                <a:solidFill>
                  <a:srgbClr val="002060"/>
                </a:solidFill>
              </a:rPr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56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Jason\AppData\Local\Microsoft\Windows\Temporary Internet Files\Content.IE5\5Y2U49YL\MC9003833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597854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53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Ciclo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 da </a:t>
            </a:r>
            <a:r>
              <a:rPr lang="en-US" dirty="0" err="1" smtClean="0"/>
              <a:t>comunicação</a:t>
            </a:r>
            <a:r>
              <a:rPr lang="en-US" dirty="0" smtClean="0"/>
              <a:t> de </a:t>
            </a:r>
            <a:r>
              <a:rPr lang="en-US" dirty="0" err="1" smtClean="0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9166" y="2348067"/>
            <a:ext cx="1512168" cy="2348644"/>
          </a:xfrm>
          <a:prstGeom prst="roundRect">
            <a:avLst/>
          </a:prstGeom>
          <a:solidFill>
            <a:srgbClr val="92D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Pré-Crise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23728" y="2348067"/>
            <a:ext cx="1512168" cy="2348644"/>
          </a:xfrm>
          <a:prstGeom prst="round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Inicial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923928" y="2335491"/>
            <a:ext cx="1512168" cy="2348644"/>
          </a:xfrm>
          <a:prstGeom prst="roundRect">
            <a:avLst/>
          </a:prstGeom>
          <a:solidFill>
            <a:srgbClr val="3333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Manu-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tenção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5652120" y="2335491"/>
            <a:ext cx="1512168" cy="2348644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Reso-lução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452320" y="2299893"/>
            <a:ext cx="1512168" cy="2348644"/>
          </a:xfrm>
          <a:prstGeom prst="roundRect">
            <a:avLst/>
          </a:prstGeom>
          <a:solidFill>
            <a:srgbClr val="FFCC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Avali-ação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18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indent="-390525" defTabSz="1042988"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</a:pPr>
            <a:endParaRPr lang="en-US" sz="2800" smtClean="0">
              <a:solidFill>
                <a:srgbClr val="000066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9166" y="2348067"/>
            <a:ext cx="1512168" cy="2348644"/>
          </a:xfrm>
          <a:prstGeom prst="roundRect">
            <a:avLst/>
          </a:prstGeom>
          <a:solidFill>
            <a:srgbClr val="92D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042988"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</a:pPr>
            <a:r>
              <a:rPr lang="en-US" sz="3600" dirty="0" err="1" smtClean="0">
                <a:solidFill>
                  <a:srgbClr val="000066"/>
                </a:solidFill>
              </a:rPr>
              <a:t>Pré-Crise</a:t>
            </a:r>
            <a:endParaRPr lang="en-US" sz="3600" dirty="0" smtClean="0">
              <a:solidFill>
                <a:srgbClr val="000066"/>
              </a:solidFill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23728" y="2348067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042988"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</a:pPr>
            <a:r>
              <a:rPr lang="en-US" sz="3600" dirty="0" err="1" smtClean="0">
                <a:solidFill>
                  <a:srgbClr val="000066"/>
                </a:solidFill>
              </a:rPr>
              <a:t>Inicial</a:t>
            </a:r>
            <a:endParaRPr lang="en-US" sz="3600" dirty="0" smtClean="0">
              <a:solidFill>
                <a:srgbClr val="00006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923928" y="2335491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042988"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</a:pPr>
            <a:r>
              <a:rPr lang="en-US" sz="2800" dirty="0" smtClean="0">
                <a:solidFill>
                  <a:srgbClr val="FFFFFF"/>
                </a:solidFill>
              </a:rPr>
              <a:t>Manu-</a:t>
            </a:r>
          </a:p>
          <a:p>
            <a:pPr algn="ctr" defTabSz="1042988"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</a:pPr>
            <a:r>
              <a:rPr lang="en-US" sz="2800" dirty="0" err="1" smtClean="0">
                <a:solidFill>
                  <a:srgbClr val="FFFFFF"/>
                </a:solidFill>
              </a:rPr>
              <a:t>tenção</a:t>
            </a:r>
            <a:endParaRPr lang="en-US" sz="2800" dirty="0" smtClean="0">
              <a:solidFill>
                <a:srgbClr val="FFFFFF"/>
              </a:solidFill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5652120" y="2335491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042988"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</a:pPr>
            <a:r>
              <a:rPr lang="en-US" sz="3200" dirty="0" err="1" smtClean="0">
                <a:solidFill>
                  <a:srgbClr val="FFFFFF"/>
                </a:solidFill>
              </a:rPr>
              <a:t>Reso</a:t>
            </a:r>
            <a:r>
              <a:rPr lang="en-US" sz="3200" dirty="0" smtClean="0">
                <a:solidFill>
                  <a:srgbClr val="FFFFFF"/>
                </a:solidFill>
              </a:rPr>
              <a:t>-</a:t>
            </a:r>
          </a:p>
          <a:p>
            <a:pPr algn="ctr" defTabSz="1042988"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</a:pPr>
            <a:r>
              <a:rPr lang="en-US" sz="3200" dirty="0" err="1" smtClean="0">
                <a:solidFill>
                  <a:srgbClr val="FFFFFF"/>
                </a:solidFill>
              </a:rPr>
              <a:t>lução</a:t>
            </a:r>
            <a:endParaRPr lang="en-US" sz="3200" dirty="0" smtClean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452320" y="2299893"/>
            <a:ext cx="1512168" cy="234864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042988"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</a:pPr>
            <a:r>
              <a:rPr lang="en-US" sz="2800" dirty="0" err="1" smtClean="0">
                <a:solidFill>
                  <a:srgbClr val="000066"/>
                </a:solidFill>
              </a:rPr>
              <a:t>Avalia</a:t>
            </a:r>
            <a:r>
              <a:rPr lang="en-US" sz="2800" dirty="0" smtClean="0">
                <a:solidFill>
                  <a:srgbClr val="000066"/>
                </a:solidFill>
              </a:rPr>
              <a:t>-</a:t>
            </a:r>
          </a:p>
          <a:p>
            <a:pPr algn="ctr" defTabSz="1042988"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</a:pPr>
            <a:r>
              <a:rPr lang="en-US" sz="2800" dirty="0" err="1" smtClean="0">
                <a:solidFill>
                  <a:srgbClr val="000066"/>
                </a:solidFill>
              </a:rPr>
              <a:t>ção</a:t>
            </a:r>
            <a:endParaRPr lang="en-US" sz="2800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75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9166" y="2348067"/>
            <a:ext cx="1512168" cy="2348644"/>
          </a:xfrm>
          <a:prstGeom prst="roundRect">
            <a:avLst/>
          </a:prstGeom>
          <a:solidFill>
            <a:srgbClr val="92D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lang="en-US" sz="36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Pré-Crise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36451" y="2564904"/>
            <a:ext cx="482754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rgbClr val="002060"/>
                </a:solidFill>
              </a:rPr>
              <a:t>Preparar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rgbClr val="002060"/>
                </a:solidFill>
              </a:rPr>
              <a:t>Criar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alianças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rgbClr val="002060"/>
                </a:solidFill>
              </a:rPr>
              <a:t>Aprovar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recomendações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rgbClr val="002060"/>
                </a:solidFill>
              </a:rPr>
              <a:t>Testar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mensagens</a:t>
            </a:r>
            <a:endParaRPr lang="en-US" sz="2800" b="1" dirty="0" smtClean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250" y="1484784"/>
            <a:ext cx="2497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OBJECTIVOS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8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85766"/>
            <a:ext cx="8424936" cy="5197152"/>
          </a:xfrm>
          <a:prstGeom prst="rightArrow">
            <a:avLst>
              <a:gd name="adj1" fmla="val 59140"/>
              <a:gd name="adj2" fmla="val 50000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9166" y="2348067"/>
            <a:ext cx="1512168" cy="2348644"/>
          </a:xfrm>
          <a:prstGeom prst="roundRect">
            <a:avLst/>
          </a:prstGeom>
          <a:solidFill>
            <a:srgbClr val="92D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Pré-Crise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18510" y="2060848"/>
            <a:ext cx="65120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solidFill>
                  <a:srgbClr val="002060"/>
                </a:solidFill>
              </a:rPr>
              <a:t>Rever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plano</a:t>
            </a:r>
            <a:r>
              <a:rPr lang="en-US" sz="2200" b="1" dirty="0" smtClean="0">
                <a:solidFill>
                  <a:srgbClr val="002060"/>
                </a:solidFill>
              </a:rPr>
              <a:t> de </a:t>
            </a:r>
            <a:r>
              <a:rPr lang="en-US" sz="2200" b="1" dirty="0" err="1" smtClean="0">
                <a:solidFill>
                  <a:srgbClr val="002060"/>
                </a:solidFill>
              </a:rPr>
              <a:t>comunicação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solidFill>
                  <a:srgbClr val="002060"/>
                </a:solidFill>
              </a:rPr>
              <a:t>Identificar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competências</a:t>
            </a:r>
            <a:r>
              <a:rPr lang="en-US" sz="2200" b="1" dirty="0" smtClean="0">
                <a:solidFill>
                  <a:srgbClr val="002060"/>
                </a:solidFill>
              </a:rPr>
              <a:t>- </a:t>
            </a:r>
            <a:r>
              <a:rPr lang="en-US" sz="2200" b="1" dirty="0" err="1" smtClean="0">
                <a:solidFill>
                  <a:srgbClr val="002060"/>
                </a:solidFill>
              </a:rPr>
              <a:t>saúde</a:t>
            </a:r>
            <a:r>
              <a:rPr lang="en-US" sz="2200" b="1" dirty="0" smtClean="0">
                <a:solidFill>
                  <a:srgbClr val="002060"/>
                </a:solidFill>
              </a:rPr>
              <a:t> e outros </a:t>
            </a:r>
            <a:r>
              <a:rPr lang="en-US" sz="2200" b="1" dirty="0" err="1" smtClean="0">
                <a:solidFill>
                  <a:srgbClr val="002060"/>
                </a:solidFill>
              </a:rPr>
              <a:t>sectores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solidFill>
                  <a:srgbClr val="002060"/>
                </a:solidFill>
              </a:rPr>
              <a:t>Coordenar</a:t>
            </a:r>
            <a:r>
              <a:rPr lang="en-US" sz="2200" b="1" dirty="0" smtClean="0">
                <a:solidFill>
                  <a:srgbClr val="002060"/>
                </a:solidFill>
              </a:rPr>
              <a:t> com </a:t>
            </a:r>
            <a:r>
              <a:rPr lang="en-US" sz="2200" b="1" dirty="0" err="1" smtClean="0">
                <a:solidFill>
                  <a:srgbClr val="002060"/>
                </a:solidFill>
              </a:rPr>
              <a:t>redes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nacionais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smtClean="0">
                <a:solidFill>
                  <a:srgbClr val="002060"/>
                </a:solidFill>
              </a:rPr>
              <a:t>de </a:t>
            </a:r>
            <a:r>
              <a:rPr lang="en-US" sz="2200" b="1" dirty="0" err="1" smtClean="0">
                <a:solidFill>
                  <a:srgbClr val="002060"/>
                </a:solidFill>
              </a:rPr>
              <a:t>mobilização</a:t>
            </a:r>
            <a:r>
              <a:rPr lang="en-US" sz="2200" b="1" dirty="0" smtClean="0">
                <a:solidFill>
                  <a:srgbClr val="002060"/>
                </a:solidFill>
              </a:rPr>
              <a:t> social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solidFill>
                  <a:srgbClr val="002060"/>
                </a:solidFill>
              </a:rPr>
              <a:t>Criar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elenco</a:t>
            </a:r>
            <a:r>
              <a:rPr lang="en-US" sz="2200" b="1" dirty="0" smtClean="0">
                <a:solidFill>
                  <a:srgbClr val="002060"/>
                </a:solidFill>
              </a:rPr>
              <a:t> de </a:t>
            </a:r>
            <a:r>
              <a:rPr lang="en-US" sz="2200" b="1" dirty="0" err="1" smtClean="0">
                <a:solidFill>
                  <a:srgbClr val="002060"/>
                </a:solidFill>
              </a:rPr>
              <a:t>funções</a:t>
            </a:r>
            <a:r>
              <a:rPr lang="en-US" sz="2200" b="1" dirty="0" smtClean="0">
                <a:solidFill>
                  <a:srgbClr val="002060"/>
                </a:solidFill>
              </a:rPr>
              <a:t> e </a:t>
            </a:r>
            <a:r>
              <a:rPr lang="en-US" sz="2200" b="1" dirty="0" err="1" smtClean="0">
                <a:solidFill>
                  <a:srgbClr val="002060"/>
                </a:solidFill>
              </a:rPr>
              <a:t>responsabilidades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solidFill>
                  <a:srgbClr val="002060"/>
                </a:solidFill>
              </a:rPr>
              <a:t>Manter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contactos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actualizados</a:t>
            </a:r>
            <a:r>
              <a:rPr lang="en-US" sz="2200" b="1" dirty="0" smtClean="0">
                <a:solidFill>
                  <a:srgbClr val="002060"/>
                </a:solidFill>
              </a:rPr>
              <a:t> de </a:t>
            </a:r>
            <a:r>
              <a:rPr lang="en-US" sz="2200" b="1" dirty="0" err="1" smtClean="0">
                <a:solidFill>
                  <a:srgbClr val="002060"/>
                </a:solidFill>
              </a:rPr>
              <a:t>parceiros</a:t>
            </a:r>
            <a:r>
              <a:rPr lang="en-US" sz="2200" b="1" dirty="0" smtClean="0">
                <a:solidFill>
                  <a:srgbClr val="002060"/>
                </a:solidFill>
              </a:rPr>
              <a:t> e </a:t>
            </a:r>
            <a:r>
              <a:rPr lang="en-US" sz="2200" b="1" dirty="0" err="1" smtClean="0">
                <a:solidFill>
                  <a:srgbClr val="002060"/>
                </a:solidFill>
              </a:rPr>
              <a:t>meios</a:t>
            </a:r>
            <a:r>
              <a:rPr lang="en-US" sz="2200" b="1" dirty="0" smtClean="0">
                <a:solidFill>
                  <a:srgbClr val="002060"/>
                </a:solidFill>
              </a:rPr>
              <a:t> de </a:t>
            </a:r>
            <a:r>
              <a:rPr lang="en-US" sz="2200" b="1" dirty="0" err="1" smtClean="0">
                <a:solidFill>
                  <a:srgbClr val="002060"/>
                </a:solidFill>
              </a:rPr>
              <a:t>comunicação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075250" y="1484784"/>
            <a:ext cx="1444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63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71085" y="1124744"/>
            <a:ext cx="8208912" cy="5197152"/>
          </a:xfrm>
          <a:prstGeom prst="rightArrow">
            <a:avLst>
              <a:gd name="adj1" fmla="val 68280"/>
              <a:gd name="adj2" fmla="val 50000"/>
            </a:avLst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9166" y="2548998"/>
            <a:ext cx="1512168" cy="2348644"/>
          </a:xfrm>
          <a:prstGeom prst="roundRect">
            <a:avLst/>
          </a:prstGeom>
          <a:solidFill>
            <a:srgbClr val="92D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Pré-Crise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1245" y="2008004"/>
            <a:ext cx="576064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Identificar</a:t>
            </a:r>
            <a:r>
              <a:rPr lang="en-US" sz="2000" b="1" dirty="0" smtClean="0">
                <a:solidFill>
                  <a:srgbClr val="002060"/>
                </a:solidFill>
              </a:rPr>
              <a:t> e </a:t>
            </a:r>
            <a:r>
              <a:rPr lang="en-US" sz="2000" b="1" dirty="0" err="1" smtClean="0">
                <a:solidFill>
                  <a:srgbClr val="002060"/>
                </a:solidFill>
              </a:rPr>
              <a:t>formar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porta-voz</a:t>
            </a:r>
            <a:r>
              <a:rPr lang="en-US" sz="2000" b="1" dirty="0" smtClean="0">
                <a:solidFill>
                  <a:srgbClr val="002060"/>
                </a:solidFill>
              </a:rPr>
              <a:t>(</a:t>
            </a:r>
            <a:r>
              <a:rPr lang="en-US" sz="2000" b="1" dirty="0" err="1" smtClean="0">
                <a:solidFill>
                  <a:srgbClr val="002060"/>
                </a:solidFill>
              </a:rPr>
              <a:t>es</a:t>
            </a:r>
            <a:r>
              <a:rPr lang="en-US" sz="2000" b="1" dirty="0" smtClean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Elaborar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estratégia</a:t>
            </a:r>
            <a:r>
              <a:rPr lang="en-US" sz="2000" b="1" dirty="0" smtClean="0">
                <a:solidFill>
                  <a:srgbClr val="002060"/>
                </a:solidFill>
              </a:rPr>
              <a:t> e </a:t>
            </a:r>
            <a:r>
              <a:rPr lang="en-US" sz="2000" b="1" dirty="0" err="1" smtClean="0">
                <a:solidFill>
                  <a:srgbClr val="002060"/>
                </a:solidFill>
              </a:rPr>
              <a:t>orçamento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para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comunicação</a:t>
            </a:r>
            <a:r>
              <a:rPr lang="en-US" sz="2000" b="1" dirty="0" smtClean="0">
                <a:solidFill>
                  <a:srgbClr val="002060"/>
                </a:solidFill>
              </a:rPr>
              <a:t> com </a:t>
            </a:r>
            <a:r>
              <a:rPr lang="en-US" sz="2000" b="1" dirty="0" err="1" smtClean="0">
                <a:solidFill>
                  <a:srgbClr val="002060"/>
                </a:solidFill>
              </a:rPr>
              <a:t>público</a:t>
            </a:r>
            <a:r>
              <a:rPr lang="en-US" sz="2000" b="1" dirty="0" smtClean="0">
                <a:solidFill>
                  <a:srgbClr val="002060"/>
                </a:solidFill>
              </a:rPr>
              <a:t> e </a:t>
            </a:r>
            <a:r>
              <a:rPr lang="en-US" sz="2000" b="1" dirty="0" err="1" smtClean="0">
                <a:solidFill>
                  <a:srgbClr val="002060"/>
                </a:solidFill>
              </a:rPr>
              <a:t>meios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comunicação</a:t>
            </a:r>
            <a:r>
              <a:rPr lang="en-US" sz="2000" b="1" dirty="0" smtClean="0">
                <a:solidFill>
                  <a:srgbClr val="002060"/>
                </a:solidFill>
              </a:rPr>
              <a:t> (</a:t>
            </a:r>
            <a:r>
              <a:rPr lang="en-US" sz="2000" b="1" dirty="0" err="1" smtClean="0">
                <a:solidFill>
                  <a:srgbClr val="002060"/>
                </a:solidFill>
              </a:rPr>
              <a:t>inclui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intensificação</a:t>
            </a:r>
            <a:r>
              <a:rPr lang="en-US" sz="2000" b="1" dirty="0" smtClean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Criar</a:t>
            </a:r>
            <a:r>
              <a:rPr lang="en-US" sz="2000" b="1" dirty="0" smtClean="0">
                <a:solidFill>
                  <a:srgbClr val="002060"/>
                </a:solidFill>
              </a:rPr>
              <a:t> um </a:t>
            </a:r>
            <a:r>
              <a:rPr lang="en-US" sz="2000" b="1" dirty="0" err="1" smtClean="0">
                <a:solidFill>
                  <a:srgbClr val="002060"/>
                </a:solidFill>
              </a:rPr>
              <a:t>sistema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acompanhamento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rumores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Criar</a:t>
            </a:r>
            <a:r>
              <a:rPr lang="en-US" sz="2000" b="1" dirty="0" smtClean="0">
                <a:solidFill>
                  <a:srgbClr val="002060"/>
                </a:solidFill>
              </a:rPr>
              <a:t> um </a:t>
            </a:r>
            <a:r>
              <a:rPr lang="en-US" sz="2000" b="1" dirty="0" err="1" smtClean="0">
                <a:solidFill>
                  <a:srgbClr val="002060"/>
                </a:solidFill>
              </a:rPr>
              <a:t>plano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análise</a:t>
            </a:r>
            <a:r>
              <a:rPr lang="en-US" sz="2000" b="1" dirty="0" smtClean="0">
                <a:solidFill>
                  <a:srgbClr val="002060"/>
                </a:solidFill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</a:rPr>
              <a:t>revisão</a:t>
            </a:r>
            <a:r>
              <a:rPr lang="en-US" sz="2000" b="1" dirty="0" smtClean="0">
                <a:solidFill>
                  <a:srgbClr val="002060"/>
                </a:solidFill>
              </a:rPr>
              <a:t> e </a:t>
            </a:r>
            <a:r>
              <a:rPr lang="en-US" sz="2000" b="1" dirty="0" err="1" smtClean="0">
                <a:solidFill>
                  <a:srgbClr val="002060"/>
                </a:solidFill>
              </a:rPr>
              <a:t>acompanhamento</a:t>
            </a:r>
            <a:r>
              <a:rPr lang="en-US" sz="2000" b="1" dirty="0" smtClean="0">
                <a:solidFill>
                  <a:srgbClr val="002060"/>
                </a:solidFill>
              </a:rPr>
              <a:t> da </a:t>
            </a:r>
            <a:r>
              <a:rPr lang="en-US" sz="2000" b="1" dirty="0" err="1" smtClean="0">
                <a:solidFill>
                  <a:srgbClr val="002060"/>
                </a:solidFill>
              </a:rPr>
              <a:t>estratégia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comunicação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Garantir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canais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comunicação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rápidos</a:t>
            </a:r>
            <a:r>
              <a:rPr lang="en-US" sz="2000" b="1" dirty="0" smtClean="0">
                <a:solidFill>
                  <a:srgbClr val="002060"/>
                </a:solidFill>
              </a:rPr>
              <a:t> com </a:t>
            </a:r>
            <a:r>
              <a:rPr lang="en-US" sz="2000" b="1" dirty="0" err="1" smtClean="0">
                <a:solidFill>
                  <a:srgbClr val="002060"/>
                </a:solidFill>
              </a:rPr>
              <a:t>trabalhadores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da </a:t>
            </a:r>
            <a:r>
              <a:rPr lang="en-US" sz="2000" b="1" dirty="0" err="1" smtClean="0">
                <a:solidFill>
                  <a:srgbClr val="002060"/>
                </a:solidFill>
              </a:rPr>
              <a:t>saúde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63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da </a:t>
            </a:r>
            <a:r>
              <a:rPr lang="en-US" dirty="0" err="1"/>
              <a:t>comunicação</a:t>
            </a:r>
            <a:r>
              <a:rPr lang="en-US" dirty="0"/>
              <a:t> de </a:t>
            </a:r>
            <a:r>
              <a:rPr lang="en-US" dirty="0" err="1"/>
              <a:t>crise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539552" y="908720"/>
            <a:ext cx="8208912" cy="5197152"/>
          </a:xfrm>
          <a:prstGeom prst="rightArrow">
            <a:avLst/>
          </a:prstGeom>
          <a:solidFill>
            <a:srgbClr val="00B0F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90525" marR="0" indent="-390525" algn="l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buFont typeface="Wingdings" pitchFamily="2" charset="2"/>
              <a:buChar char="l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9166" y="2348067"/>
            <a:ext cx="1512168" cy="2348644"/>
          </a:xfrm>
          <a:prstGeom prst="roundRect">
            <a:avLst/>
          </a:prstGeom>
          <a:solidFill>
            <a:srgbClr val="92D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42988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SzTx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Pré-Crise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27784" y="3215298"/>
            <a:ext cx="57606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Outros </a:t>
            </a:r>
            <a:r>
              <a:rPr lang="en-US" sz="3200" b="1" dirty="0" err="1" smtClean="0">
                <a:solidFill>
                  <a:srgbClr val="002060"/>
                </a:solidFill>
              </a:rPr>
              <a:t>passos</a:t>
            </a:r>
            <a:r>
              <a:rPr lang="en-US" sz="3200" b="1" dirty="0" smtClean="0">
                <a:solidFill>
                  <a:srgbClr val="002060"/>
                </a:solidFill>
              </a:rPr>
              <a:t>?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75250" y="1484784"/>
            <a:ext cx="165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</a:rPr>
              <a:t>PASSOS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63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90525" marR="0" indent="-390525" algn="l" defTabSz="1042988" rtl="0" eaLnBrk="1" fontAlgn="base" latinLnBrk="0" hangingPunct="1">
          <a:lnSpc>
            <a:spcPct val="100000"/>
          </a:lnSpc>
          <a:spcBef>
            <a:spcPct val="80000"/>
          </a:spcBef>
          <a:spcAft>
            <a:spcPct val="0"/>
          </a:spcAft>
          <a:buClr>
            <a:srgbClr val="1E7FB8"/>
          </a:buClr>
          <a:buSzTx/>
          <a:buFont typeface="Wingdings" pitchFamily="2" charset="2"/>
          <a:buChar char="l"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90525" marR="0" indent="-390525" algn="l" defTabSz="1042988" rtl="0" eaLnBrk="1" fontAlgn="base" latinLnBrk="0" hangingPunct="1">
          <a:lnSpc>
            <a:spcPct val="100000"/>
          </a:lnSpc>
          <a:spcBef>
            <a:spcPct val="80000"/>
          </a:spcBef>
          <a:spcAft>
            <a:spcPct val="0"/>
          </a:spcAft>
          <a:buClr>
            <a:srgbClr val="1E7FB8"/>
          </a:buClr>
          <a:buSzTx/>
          <a:buFont typeface="Wingdings" pitchFamily="2" charset="2"/>
          <a:buChar char="l"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aster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90525" marR="0" indent="-390525" algn="l" defTabSz="1042988" rtl="0" eaLnBrk="1" fontAlgn="base" latinLnBrk="0" hangingPunct="1">
          <a:lnSpc>
            <a:spcPct val="100000"/>
          </a:lnSpc>
          <a:spcBef>
            <a:spcPct val="80000"/>
          </a:spcBef>
          <a:spcAft>
            <a:spcPct val="0"/>
          </a:spcAft>
          <a:buClr>
            <a:srgbClr val="1E7FB8"/>
          </a:buClr>
          <a:buSzTx/>
          <a:buFont typeface="Wingdings" pitchFamily="2" charset="2"/>
          <a:buChar char="l"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90525" marR="0" indent="-390525" algn="l" defTabSz="1042988" rtl="0" eaLnBrk="1" fontAlgn="base" latinLnBrk="0" hangingPunct="1">
          <a:lnSpc>
            <a:spcPct val="100000"/>
          </a:lnSpc>
          <a:spcBef>
            <a:spcPct val="80000"/>
          </a:spcBef>
          <a:spcAft>
            <a:spcPct val="0"/>
          </a:spcAft>
          <a:buClr>
            <a:srgbClr val="1E7FB8"/>
          </a:buClr>
          <a:buSzTx/>
          <a:buFont typeface="Wingdings" pitchFamily="2" charset="2"/>
          <a:buChar char="l"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2378</TotalTime>
  <Words>852</Words>
  <Application>Microsoft Office PowerPoint</Application>
  <PresentationFormat>On-screen Show (4:3)</PresentationFormat>
  <Paragraphs>226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master</vt:lpstr>
      <vt:lpstr>1_master</vt:lpstr>
      <vt:lpstr>Cronologia da Comunicação do Risco e da Preparação Operacional </vt:lpstr>
      <vt:lpstr>Objectivos</vt:lpstr>
      <vt:lpstr>PowerPoint Presentation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Ciclo de vida da comunicação de crise</vt:lpstr>
      <vt:lpstr>PowerPoint Presentation</vt:lpstr>
    </vt:vector>
  </TitlesOfParts>
  <Company>WHO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risk communications</dc:title>
  <dc:creator>GAMHEWAGE, Gaya Manori</dc:creator>
  <cp:lastModifiedBy>filipe jarro</cp:lastModifiedBy>
  <cp:revision>75</cp:revision>
  <dcterms:created xsi:type="dcterms:W3CDTF">2014-07-31T14:26:31Z</dcterms:created>
  <dcterms:modified xsi:type="dcterms:W3CDTF">2014-11-25T17:16:39Z</dcterms:modified>
</cp:coreProperties>
</file>