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360" r:id="rId3"/>
    <p:sldId id="257" r:id="rId4"/>
    <p:sldId id="258" r:id="rId5"/>
    <p:sldId id="259" r:id="rId6"/>
    <p:sldId id="260" r:id="rId7"/>
    <p:sldId id="261" r:id="rId8"/>
    <p:sldId id="262" r:id="rId9"/>
    <p:sldId id="277" r:id="rId10"/>
    <p:sldId id="264" r:id="rId11"/>
    <p:sldId id="265" r:id="rId12"/>
    <p:sldId id="266" r:id="rId13"/>
    <p:sldId id="282" r:id="rId14"/>
    <p:sldId id="283" r:id="rId15"/>
    <p:sldId id="271" r:id="rId16"/>
    <p:sldId id="270" r:id="rId17"/>
    <p:sldId id="361" r:id="rId18"/>
    <p:sldId id="286" r:id="rId19"/>
    <p:sldId id="287" r:id="rId20"/>
    <p:sldId id="274" r:id="rId21"/>
    <p:sldId id="293" r:id="rId22"/>
    <p:sldId id="276" r:id="rId23"/>
    <p:sldId id="362" r:id="rId24"/>
    <p:sldId id="363" r:id="rId25"/>
    <p:sldId id="278" r:id="rId26"/>
    <p:sldId id="279" r:id="rId27"/>
    <p:sldId id="280" r:id="rId28"/>
    <p:sldId id="294" r:id="rId29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di Albert" initials="HA" lastIdx="2" clrIdx="0">
    <p:extLst>
      <p:ext uri="{19B8F6BF-5375-455C-9EA6-DF929625EA0E}">
        <p15:presenceInfo xmlns:p15="http://schemas.microsoft.com/office/powerpoint/2012/main" userId="S-1-5-21-758399636-2987204155-3505288178-1353" providerId="AD"/>
      </p:ext>
    </p:extLst>
  </p:cmAuthor>
  <p:cmAuthor id="2" name="Fiona Stewart" initials="FS" lastIdx="3" clrIdx="1">
    <p:extLst>
      <p:ext uri="{19B8F6BF-5375-455C-9EA6-DF929625EA0E}">
        <p15:presenceInfo xmlns:p15="http://schemas.microsoft.com/office/powerpoint/2012/main" userId="3a7b56f0cb2e9c4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12" autoAdjust="0"/>
    <p:restoredTop sz="83427"/>
  </p:normalViewPr>
  <p:slideViewPr>
    <p:cSldViewPr snapToGrid="0">
      <p:cViewPr varScale="1">
        <p:scale>
          <a:sx n="79" d="100"/>
          <a:sy n="79" d="100"/>
        </p:scale>
        <p:origin x="18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NADAS, Céline" userId="35dfe63f-973a-4484-af2b-caa2b0e5656e" providerId="ADAL" clId="{A41E5909-7BD8-43B4-AE37-C203D6E3ADF1}"/>
    <pc:docChg chg="custSel modSld">
      <pc:chgData name="BARNADAS, Céline" userId="35dfe63f-973a-4484-af2b-caa2b0e5656e" providerId="ADAL" clId="{A41E5909-7BD8-43B4-AE37-C203D6E3ADF1}" dt="2021-03-10T08:49:39.860" v="5" actId="27636"/>
      <pc:docMkLst>
        <pc:docMk/>
      </pc:docMkLst>
      <pc:sldChg chg="modSp">
        <pc:chgData name="BARNADAS, Céline" userId="35dfe63f-973a-4484-af2b-caa2b0e5656e" providerId="ADAL" clId="{A41E5909-7BD8-43B4-AE37-C203D6E3ADF1}" dt="2021-03-10T08:49:39.860" v="5" actId="27636"/>
        <pc:sldMkLst>
          <pc:docMk/>
          <pc:sldMk cId="2865038571" sldId="256"/>
        </pc:sldMkLst>
        <pc:spChg chg="mod">
          <ac:chgData name="BARNADAS, Céline" userId="35dfe63f-973a-4484-af2b-caa2b0e5656e" providerId="ADAL" clId="{A41E5909-7BD8-43B4-AE37-C203D6E3ADF1}" dt="2021-03-10T08:49:39.860" v="5" actId="27636"/>
          <ac:spMkLst>
            <pc:docMk/>
            <pc:sldMk cId="2865038571" sldId="256"/>
            <ac:spMk id="3" creationId="{BD7729C4-0A5B-5B46-AF7E-D455DC7D5F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EDBD40-84B1-2349-A508-11CBED669F65}" type="datetimeFigureOut">
              <a:rPr lang="en-GB" smtClean="0"/>
              <a:t>22/09/2022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F7A6307-915A-134B-ACFB-C4EC86CF716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10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 would change it to …, you will: know ….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903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915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C00000"/>
              </a:solidFill>
            </a:endParaRPr>
          </a:p>
        </p:txBody>
      </p:sp>
      <p:sp>
        <p:nvSpPr>
          <p:cNvPr id="242" name="Google Shape;24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2" name="Google Shape;25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353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569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8087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5" name="Google Shape;30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3" name="Google Shape;31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21" name="Google Shape;32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2" name="Google Shape;33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35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F7A6307-915A-134B-ACFB-C4EC86CF716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873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A1A0-4D4D-CE47-A67E-A9F4DB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E9A00-C2FB-0A47-AD17-4BC42A25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29F7-DCB0-094C-851F-A0968DD4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BADA697-CC04-904E-A093-84FF3BFDB055}"/>
              </a:ext>
            </a:extLst>
          </p:cNvPr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9F9C4-72BA-474A-85F1-51D093712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rtlCol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50E9B-DD61-564D-A61F-AAAC18591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 rtlCol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"/>
              <a:t>Click to edit Master subtitle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98DC226-8F2E-804B-BAFC-80677BD863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02417" y="2789794"/>
            <a:ext cx="4262890" cy="3905899"/>
          </a:xfrm>
          <a:prstGeom prst="rect">
            <a:avLst/>
          </a:prstGeom>
        </p:spPr>
      </p:pic>
      <p:pic>
        <p:nvPicPr>
          <p:cNvPr id="10" name="Picture 9" descr="A picture containing light, table, holding, person&#10;&#10;Description automatically generated">
            <a:extLst>
              <a:ext uri="{FF2B5EF4-FFF2-40B4-BE49-F238E27FC236}">
                <a16:creationId xmlns:a16="http://schemas.microsoft.com/office/drawing/2014/main" id="{50E7401E-7F1D-6047-9093-76164E60D7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30417" y="2992002"/>
            <a:ext cx="5530421" cy="348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9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4B2D-1D08-1F42-82CC-C7AF542F0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9826E-1933-D045-AF5A-BA3BD571F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A51D4-D759-BF40-A039-E4FAA312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2C1AD-DD21-8840-A024-D910B5AD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F021-28A2-0E47-939B-CB6C5AFF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8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505180-52A3-D34D-9AA3-CB39D7876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9CAB5-C205-214E-BF83-E135B9869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D129C-15AC-1A4E-8785-88A1FA6D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5B4E7-1AB3-7F41-95D0-6BD052ED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1B791-FCAC-4049-BD9A-ED397898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539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  <a:endParaRPr/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 rtlCol="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  <a:endParaRPr/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3558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6BA4622-83E5-E847-BA04-456FB7316A72}"/>
              </a:ext>
            </a:extLst>
          </p:cNvPr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2B227-2D66-E544-9105-EE5DA5C6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rtlCol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AB8C6-127C-3040-936B-39878DE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 rtlCol="0"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6D4B9-1016-B343-8E4B-4618CD65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 rtlCol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02264-516E-964D-B79B-B9C1965F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 rtlCol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 rtl="0"/>
            <a:fld id="{42D34DE6-22C6-0E40-B20E-F2D718CBADB2}" type="slidenum">
              <a:rPr lang="en-GB" smtClean="0"/>
              <a:pPr rtl="0"/>
              <a:t>‹#›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1722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7748E0C6-1E0E-0145-A42F-24A2CFE1B039}"/>
              </a:ext>
            </a:extLst>
          </p:cNvPr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7AFCD-3DCC-884C-BB69-FD42AF5F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rtlCol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AC5F8-D261-4C47-A63E-7E1CC050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 rtlCol="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328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CAD3-6446-D145-AF2B-16D7CE0C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767B6-2508-0149-AF8A-B9E9CEC5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39A89-3A8B-044B-A1D6-D9DA9D983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3B457-967E-6B42-884D-3B044894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B79E8-17F4-3341-A65E-F5612BD4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46CE2-B782-A649-AAF6-4DDE7BB0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5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3FBAE-EAA0-2F4D-988D-A34F7390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E640-9D76-AC4F-BDEF-8C44E712F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B0BB9-5E42-954D-ABDF-3CCCB0BC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62C029-1033-264F-8D7E-7FCA997D5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5DB44-4374-0A42-AEFD-64E65638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9BF20-25AE-AC4D-9A30-F6CE735F8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C877BB-6513-5B42-ACD8-1EEC9287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F6BAEB-8A97-A349-A792-18111CA8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32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DAA7-E73C-334C-88FE-E0F9958A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E8015-A471-C143-8C19-C0EDA629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A3E89-4654-2143-9236-7D0F11AD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15C60-0EF0-694E-A714-BD8EB7C0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D3233-3DEE-5A45-A6C6-D9FC972F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C40E5-9D2B-AD4F-896A-6231FB89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90E80-B698-1949-B3E4-6A7FFA04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95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8CF3E-6C35-5846-93E3-D45143892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9643A-5345-BC40-B12E-E0C1D2081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AB1CD-EEAC-1642-9967-C87C60F3C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E5DAF-15E6-0540-8E1C-C3441C74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128F8-C557-474C-84AB-B7EDF4EC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CE386-E8FD-6545-A389-85C6830D0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9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D352-66D6-9641-93B4-91BFA72B1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A392A-D9F5-F445-8AE8-B638F21A6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C4E67-8857-8741-9AD4-624EEA528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59789-AC40-3048-9292-15C98E26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70A3F-D293-5D45-9AB1-FF61EDCD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B310E-2310-DD45-8C82-2535B762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2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3A8CB-F6B3-BB43-A93A-688C17F1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26407-3A76-AF48-8D65-CED9267E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725CB-8A3D-F342-BC98-EE4E99D74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/>
              <a:t>13/11/2020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676D-A92F-A047-99E3-6A01C4EBA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BA815-ADFE-8B4B-B1C6-139AAE04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2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openwho.org/courses/IPC-PPE-EN" TargetMode="External"/><Relationship Id="rId7" Type="http://schemas.openxmlformats.org/officeDocument/2006/relationships/hyperlink" Target="https://www.youtube.com/watch?v=Cuw8fqhwDZ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who.int/ihr/publications/biosafety-video-series/e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978924001131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9789240011311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handle/10665/33149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s.who.int/iris/rest/bitstreams/1332458/retriev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B4B2-1362-8E48-9BA4-CEEE75072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782" y="1122362"/>
            <a:ext cx="5236984" cy="2940351"/>
          </a:xfrm>
        </p:spPr>
        <p:txBody>
          <a:bodyPr rtlCol="0"/>
          <a:lstStyle/>
          <a:p>
            <a:pPr rtl="0"/>
            <a:r>
              <a:rPr lang="pt" dirty="0"/>
              <a:t>05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729C4-0A5B-5B46-AF7E-D455DC7D5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781" y="4353828"/>
            <a:ext cx="4944281" cy="1510944"/>
          </a:xfrm>
        </p:spPr>
        <p:txBody>
          <a:bodyPr rtlCol="0">
            <a:normAutofit fontScale="92500" lnSpcReduction="20000"/>
          </a:bodyPr>
          <a:lstStyle/>
          <a:p>
            <a:pPr rtl="0">
              <a:lnSpc>
                <a:spcPct val="120000"/>
              </a:lnSpc>
            </a:pPr>
            <a:r>
              <a:rPr lang="pt" sz="3500" dirty="0"/>
              <a:t>Segurança nos TDR de detecção do </a:t>
            </a:r>
            <a:r>
              <a:rPr lang="pt-BR" sz="3500" dirty="0"/>
              <a:t>antígeno</a:t>
            </a:r>
            <a:r>
              <a:rPr lang="pt" sz="3500" dirty="0"/>
              <a:t> do SARS-CoV-2</a:t>
            </a:r>
          </a:p>
          <a:p>
            <a:pPr rtl="0"/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503" y="159407"/>
            <a:ext cx="1917098" cy="671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47F9A7-045C-48B0-BDAB-C7054B22AC6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81" y="212899"/>
            <a:ext cx="2639683" cy="758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03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9"/>
          <p:cNvSpPr txBox="1">
            <a:spLocks noGrp="1"/>
          </p:cNvSpPr>
          <p:nvPr>
            <p:ph type="title"/>
          </p:nvPr>
        </p:nvSpPr>
        <p:spPr>
          <a:xfrm>
            <a:off x="908538" y="166869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O que deve ser feito antes da colheita de amostras e do teste</a:t>
            </a:r>
          </a:p>
        </p:txBody>
      </p:sp>
      <p:sp>
        <p:nvSpPr>
          <p:cNvPr id="167" name="Google Shape;167;p9"/>
          <p:cNvSpPr txBox="1">
            <a:spLocks noGrp="1"/>
          </p:cNvSpPr>
          <p:nvPr>
            <p:ph type="body" idx="1"/>
          </p:nvPr>
        </p:nvSpPr>
        <p:spPr>
          <a:xfrm>
            <a:off x="838200" y="1132997"/>
            <a:ext cx="10360742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PT" b="1" dirty="0"/>
              <a:t>Vestir o EPI apropriado</a:t>
            </a:r>
            <a:endParaRPr lang="pt-PT" b="1" dirty="0">
              <a:highlight>
                <a:srgbClr val="FFFF00"/>
              </a:highlight>
            </a:endParaRP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68" name="Google Shape;168;p9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10</a:t>
            </a:fld>
            <a:endParaRPr sz="1000"/>
          </a:p>
        </p:txBody>
      </p:sp>
      <p:graphicFrame>
        <p:nvGraphicFramePr>
          <p:cNvPr id="169" name="Google Shape;169;p9"/>
          <p:cNvGraphicFramePr/>
          <p:nvPr/>
        </p:nvGraphicFramePr>
        <p:xfrm>
          <a:off x="949495" y="1893635"/>
          <a:ext cx="10626300" cy="2259995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43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PT" sz="1400" b="1" u="none" strike="noStrike" cap="none" noProof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Procedimento</a:t>
                      </a:r>
                    </a:p>
                  </a:txBody>
                  <a:tcPr marL="51425" marR="51425" marT="0" marB="0" anchor="ctr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pt-PT" sz="1400" b="1" u="none" strike="noStrike" cap="none" noProof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EPI </a:t>
                      </a:r>
                    </a:p>
                  </a:txBody>
                  <a:tcPr marL="51425" marR="51425" marT="0" marB="0" anchor="ctr">
                    <a:solidFill>
                      <a:srgbClr val="009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Colheita de amostras</a:t>
                      </a:r>
                    </a:p>
                  </a:txBody>
                  <a:tcPr marL="51425" marR="51425" marT="0" marB="0"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Luvas não esterilizadas; apenas de utilização única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Bata</a:t>
                      </a:r>
                      <a:r>
                        <a:rPr lang="pt-PT" sz="1400" u="none" strike="noStrike" cap="none" baseline="30000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Proteção para os olhos (óculos de segurança</a:t>
                      </a:r>
                      <a:r>
                        <a:rPr lang="pt-PT" sz="1400" b="0" i="0" u="none" strike="noStrike" cap="none" noProof="0"/>
                        <a:t>, proteção para a cara [viseiras]) </a:t>
                      </a: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Máscara cirúrgica</a:t>
                      </a:r>
                      <a:r>
                        <a:rPr lang="pt-PT" sz="1400" b="0" i="0" u="none" strike="noStrike" cap="none" baseline="30000" noProof="0"/>
                        <a:t>2,3</a:t>
                      </a:r>
                    </a:p>
                  </a:txBody>
                  <a:tcPr marL="51425" marR="51425" marT="0" marB="0"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4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Recebimento e acesso às amostras</a:t>
                      </a:r>
                    </a:p>
                  </a:txBody>
                  <a:tcPr marL="51425" marR="51425" marT="0" marB="0">
                    <a:lnT w="12700">
                      <a:solidFill>
                        <a:schemeClr val="tx1"/>
                      </a:solidFill>
                    </a:lnT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Luvas não esterilizadas; apenas de utilização única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Bata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Proteção para os olhos (óculos de segurança</a:t>
                      </a:r>
                      <a:r>
                        <a:rPr lang="pt-PT" sz="1400" b="0" i="0" u="none" strike="noStrike" cap="none" noProof="0" dirty="0"/>
                        <a:t>, proteção para a cara [viseiras]) </a:t>
                      </a:r>
                      <a:r>
                        <a:rPr lang="pt-PT" sz="14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24242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pt-PT" sz="14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Máscara cirúrgica</a:t>
                      </a:r>
                      <a:r>
                        <a:rPr lang="pt-PT" sz="1400" b="0" i="0" u="none" strike="noStrike" cap="none" baseline="30000" noProof="0" dirty="0">
                          <a:latin typeface="Arial"/>
                          <a:cs typeface="Arial"/>
                        </a:rPr>
                        <a:t>3</a:t>
                      </a:r>
                      <a:endParaRPr lang="pt-PT" noProof="0" dirty="0">
                        <a:sym typeface="Arial"/>
                      </a:endParaRPr>
                    </a:p>
                  </a:txBody>
                  <a:tcPr marL="51425" marR="51425" marT="0" marB="0"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4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Testagem da amostra por TDR de antigénio para o SARS-CoV-2</a:t>
                      </a:r>
                    </a:p>
                  </a:txBody>
                  <a:tcPr marL="51425" marR="51425" marT="0" marB="0">
                    <a:lnB w="12700">
                      <a:solidFill>
                        <a:schemeClr val="tx1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>
                        <a:sym typeface="Arial"/>
                      </a:endParaRPr>
                    </a:p>
                  </a:txBody>
                  <a:tcPr marL="51425" marR="5142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0" name="Google Shape;170;p9"/>
          <p:cNvSpPr txBox="1"/>
          <p:nvPr/>
        </p:nvSpPr>
        <p:spPr>
          <a:xfrm>
            <a:off x="838200" y="4391253"/>
            <a:ext cx="11081906" cy="1846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n-US"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Batas fechadas à frente ou de enrolar, batas de cirurgião ou </a:t>
            </a:r>
            <a:r>
              <a:rPr lang="pt-PT" sz="1000" b="0" i="1" u="none" strike="noStrike" cap="none" dirty="0" err="1">
                <a:solidFill>
                  <a:schemeClr val="dk1"/>
                </a:solidFill>
                <a:sym typeface="Arial"/>
              </a:rPr>
              <a:t>coveralls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 com mangas que cubram por completo o antebraço</a:t>
            </a:r>
            <a:r>
              <a:rPr lang="pt-PT" sz="1000" b="0" i="0" u="none" strike="noStrike" cap="none" dirty="0">
                <a:solidFill>
                  <a:srgbClr val="FF0000"/>
                </a:solidFill>
                <a:sym typeface="Arial"/>
              </a:rPr>
              <a:t>;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toucas; capas para sapatos ou sapatos especiais</a:t>
            </a:r>
            <a:endParaRPr lang="pt-PT" sz="1000" b="0" i="0" u="none" strike="noStrike" cap="none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 baseline="30000" dirty="0">
                <a:solidFill>
                  <a:schemeClr val="dk1"/>
                </a:solidFill>
                <a:sym typeface="Arial"/>
              </a:rPr>
              <a:t>2 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Indicações para o uso de máscaras no contexto das orientações provisórias para a COVID-19 Orientações provisórias, 23 de Dezembro de 2020; Uso racional do equipamento de proteção individual para a COVID-19 e considerações durante faltas graves. Genebra: Organização Mundial da Saúde; 2020, Prevenção e controlo das infeções durante os cuidados de saúde quando há suspeita ou confirmação de doença do coronavírus (‎COVID-19)‎. Orientações provisórias, 12 de Julho de 2021</a:t>
            </a:r>
            <a:endParaRPr lang="pt-PT" sz="1000" b="0" i="0" u="none" strike="noStrike" cap="none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Os respiradores são recomendados em contextos onde são executados procedimentos geradores de aerossóis. Com base nos valores e preferências e, se estiverem disponíveis, podem também ser usados ao prestar cuidados diretos a pacientes com COVID-19 noutros contextos.</a:t>
            </a:r>
            <a:endParaRPr lang="pt-PT" sz="1000" b="0" i="0" u="none" strike="noStrike" cap="none" dirty="0">
              <a:solidFill>
                <a:schemeClr val="dk1"/>
              </a:solidFill>
            </a:endParaRPr>
          </a:p>
          <a:p>
            <a:pPr lvl="0">
              <a:buSzPts val="1000"/>
            </a:pPr>
            <a:r>
              <a:rPr lang="pt-PT" sz="1000" b="0" i="0" u="none" strike="noStrike" cap="none" baseline="30000" dirty="0">
                <a:solidFill>
                  <a:schemeClr val="dk1"/>
                </a:solidFill>
                <a:sym typeface="Arial"/>
              </a:rPr>
              <a:t>3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M</a:t>
            </a:r>
            <a:r>
              <a:rPr lang="pt-PT" sz="1000" dirty="0">
                <a:solidFill>
                  <a:schemeClr val="dk1"/>
                </a:solidFill>
              </a:rPr>
              <a:t>á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scaras cirúrgicas são definidas como máscaras de procedimentos médicos que são lisas ou plissadas; são fixadas à cabeça com tiras que passa</a:t>
            </a:r>
            <a:r>
              <a:rPr lang="pt-PT" sz="1000" dirty="0">
                <a:solidFill>
                  <a:schemeClr val="dk1"/>
                </a:solidFill>
              </a:rPr>
              <a:t>m à volta das orelhas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u da cabeça ou de ambas. As características do seu desempenho são testadas de acord</a:t>
            </a:r>
            <a:r>
              <a:rPr lang="pt-PT" sz="1000" dirty="0">
                <a:solidFill>
                  <a:schemeClr val="dk1"/>
                </a:solidFill>
              </a:rPr>
              <a:t>o com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um conjunto</a:t>
            </a:r>
            <a:r>
              <a:rPr lang="pt-PT" sz="1000" dirty="0">
                <a:solidFill>
                  <a:schemeClr val="dk1"/>
                </a:solidFill>
              </a:rPr>
              <a:t> normalizado de 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métodos de teste (ASTM F2100, EN 14683, ou equivalente) que visam equilibrar a elevada filtração, uma </a:t>
            </a:r>
            <a:r>
              <a:rPr lang="pt-PT" sz="1000" b="0" i="0" u="none" strike="noStrike" cap="none" dirty="0" err="1">
                <a:solidFill>
                  <a:schemeClr val="dk1"/>
                </a:solidFill>
                <a:sym typeface="Arial"/>
              </a:rPr>
              <a:t>respirabilidade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 adequada e, opcionalmente, a resistência à penetração de líquidos. </a:t>
            </a:r>
            <a:endParaRPr lang="pt-PT" sz="1400" b="0" i="0" u="none" strike="noStrike" cap="none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4E0DBA1-1226-4B86-91B7-A9C4AFC1545F}"/>
              </a:ext>
            </a:extLst>
          </p:cNvPr>
          <p:cNvGrpSpPr/>
          <p:nvPr/>
        </p:nvGrpSpPr>
        <p:grpSpPr>
          <a:xfrm>
            <a:off x="7500069" y="827567"/>
            <a:ext cx="3924069" cy="596348"/>
            <a:chOff x="7861998" y="1527451"/>
            <a:chExt cx="3924069" cy="59634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D7CDA3-6A4E-4A32-84C8-55E9FAEECC8B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ED8730-D0FC-473F-A1F1-73E76F862027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Pencil">
              <a:extLst>
                <a:ext uri="{FF2B5EF4-FFF2-40B4-BE49-F238E27FC236}">
                  <a16:creationId xmlns:a16="http://schemas.microsoft.com/office/drawing/2014/main" id="{972B917E-0232-45B4-986A-FCB9C8B3B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Google Shape;105;p2">
            <a:extLst>
              <a:ext uri="{FF2B5EF4-FFF2-40B4-BE49-F238E27FC236}">
                <a16:creationId xmlns:a16="http://schemas.microsoft.com/office/drawing/2014/main" id="{19E0DAB1-34A9-4234-F502-C5B11B85D73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 txBox="1">
            <a:spLocks noGrp="1"/>
          </p:cNvSpPr>
          <p:nvPr>
            <p:ph type="title"/>
          </p:nvPr>
        </p:nvSpPr>
        <p:spPr>
          <a:xfrm>
            <a:off x="715370" y="356293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Como vestir e despir o EPI</a:t>
            </a:r>
          </a:p>
        </p:txBody>
      </p:sp>
      <p:sp>
        <p:nvSpPr>
          <p:cNvPr id="178" name="Google Shape;178;p10"/>
          <p:cNvSpPr txBox="1">
            <a:spLocks noGrp="1"/>
          </p:cNvSpPr>
          <p:nvPr>
            <p:ph type="body" idx="1"/>
          </p:nvPr>
        </p:nvSpPr>
        <p:spPr>
          <a:xfrm>
            <a:off x="715370" y="1589540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11</a:t>
            </a:fld>
            <a:endParaRPr sz="1000"/>
          </a:p>
        </p:txBody>
      </p:sp>
      <p:sp>
        <p:nvSpPr>
          <p:cNvPr id="180" name="Google Shape;180;p10"/>
          <p:cNvSpPr txBox="1"/>
          <p:nvPr/>
        </p:nvSpPr>
        <p:spPr>
          <a:xfrm>
            <a:off x="516604" y="5634164"/>
            <a:ext cx="1136080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Curso disponível em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4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https://openwho.org/courses/IPC-PPE-EN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(COVID-19: How to put on and remove personal protective equipment (PPE))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PT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Outros recursos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WHO biosafety video series: </a:t>
            </a:r>
            <a:r>
              <a:rPr lang="en-US" sz="14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https://www.who.int/ihr/publications/biosafety-video-series/en/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0800" y="1509712"/>
            <a:ext cx="7010400" cy="383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79852" y="3336984"/>
            <a:ext cx="1473135" cy="197710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0"/>
          <p:cNvSpPr/>
          <p:nvPr/>
        </p:nvSpPr>
        <p:spPr>
          <a:xfrm>
            <a:off x="715370" y="1509712"/>
            <a:ext cx="328808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PT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Ver o vídeo clicando </a:t>
            </a:r>
            <a:r>
              <a:rPr lang="pt-PT" sz="22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aqui</a:t>
            </a:r>
            <a:endParaRPr lang="pt-PT"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799966" y="3336984"/>
            <a:ext cx="1375004" cy="197710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Preparar o posto de trabalho</a:t>
            </a:r>
          </a:p>
        </p:txBody>
      </p:sp>
      <p:sp>
        <p:nvSpPr>
          <p:cNvPr id="192" name="Google Shape;192;p11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400" dirty="0"/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pt-PT" sz="2400" dirty="0"/>
              <a:t>A testagem com TDR de antigénio para o SARS-CoV-2 deve ser executada numa bancada própria bem ventilada, separada da área de colheita de amostras e de outras áreas a que os pacientes tenham acesso.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lang="pt-PT" sz="2400" dirty="0"/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pt-PT" sz="2400" dirty="0"/>
              <a:t>A área de trabalho deve ser assinalada com um aviso de perigo biológico e apenas ser acessível a pessoal devidamente treinado, que execute os testes e esteja a usar o EPI apropriado.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</p:txBody>
      </p:sp>
      <p:sp>
        <p:nvSpPr>
          <p:cNvPr id="193" name="Google Shape;193;p1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12</a:t>
            </a:fld>
            <a:endParaRPr sz="10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C13FD86-3B8D-4DBD-91DF-C4B258C43533}"/>
              </a:ext>
            </a:extLst>
          </p:cNvPr>
          <p:cNvGrpSpPr/>
          <p:nvPr/>
        </p:nvGrpSpPr>
        <p:grpSpPr>
          <a:xfrm>
            <a:off x="7527778" y="1303232"/>
            <a:ext cx="3924069" cy="596348"/>
            <a:chOff x="7861998" y="1527451"/>
            <a:chExt cx="3924069" cy="5963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863F52-3734-4D2E-8BBB-18BC89DF7B0B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5E87100-8555-4111-A77B-9CAB7D9299A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F215B828-DB85-493E-A45F-9838D06A9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10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Preparação da área de trabalho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13</a:t>
            </a:fld>
            <a:endParaRPr lang="en-GB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42CD2B-56A1-1848-B6AC-11CFEC0E4ED6}"/>
              </a:ext>
            </a:extLst>
          </p:cNvPr>
          <p:cNvSpPr txBox="1"/>
          <p:nvPr/>
        </p:nvSpPr>
        <p:spPr>
          <a:xfrm>
            <a:off x="5457602" y="2062798"/>
            <a:ext cx="904287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600"/>
              <a:t>C</a:t>
            </a:r>
            <a:r>
              <a:rPr lang="pt" sz="1600" b="0" i="0" u="none" strike="noStrike" cap="none" spc="0" normalizeH="0">
                <a:ln>
                  <a:noFill/>
                </a:ln>
                <a:effectLst/>
                <a:uFillTx/>
                <a:ea typeface="Avenir"/>
                <a:cs typeface="Avenir"/>
                <a:sym typeface="Avenir Roman"/>
              </a:rPr>
              <a:t>onsumíveis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D9E4A1-2AC9-6645-9CAF-B345994EAB46}"/>
              </a:ext>
            </a:extLst>
          </p:cNvPr>
          <p:cNvSpPr txBox="1"/>
          <p:nvPr/>
        </p:nvSpPr>
        <p:spPr>
          <a:xfrm>
            <a:off x="3084735" y="5716865"/>
            <a:ext cx="557684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600" b="0" i="0" u="none" strike="noStrike" cap="none" spc="0" normalizeH="0" dirty="0">
                <a:ln>
                  <a:noFill/>
                </a:ln>
                <a:effectLst/>
                <a:uFillTx/>
                <a:latin typeface="Arial" panose="020B0604020202020204" pitchFamily="34" charset="0"/>
                <a:ea typeface="Avenir"/>
                <a:cs typeface="Arial" panose="020B0604020202020204" pitchFamily="34" charset="0"/>
                <a:sym typeface="Avenir Roman"/>
              </a:rPr>
              <a:t>Fazer o teste nesta área</a:t>
            </a:r>
          </a:p>
          <a:p>
            <a:pPr algn="ctr" defTabSz="825500" rtl="0" hangingPunct="0"/>
            <a:r>
              <a:rPr lang="pt" sz="1600" dirty="0">
                <a:latin typeface="Avenir"/>
                <a:ea typeface="Avenir"/>
                <a:cs typeface="Avenir"/>
                <a:sym typeface="Avenir Roman"/>
              </a:rPr>
              <a:t>(</a:t>
            </a:r>
            <a:r>
              <a:rPr lang="pt" sz="1600" dirty="0"/>
              <a:t>coloque um pano ou outro material absorvente equivalente)</a:t>
            </a:r>
            <a:endParaRPr kumimoji="0" lang="en-US" sz="1600" b="0" i="0" u="none" strike="noStrike" cap="none" spc="0" normalizeH="0" baseline="0" dirty="0">
              <a:ln>
                <a:noFill/>
              </a:ln>
              <a:effectLst/>
              <a:uFillTx/>
              <a:latin typeface="Avenir"/>
              <a:ea typeface="Avenir"/>
              <a:cs typeface="Avenir"/>
              <a:sym typeface="Avenir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5A0789-AA82-684D-9FC6-882C6F05468E}"/>
              </a:ext>
            </a:extLst>
          </p:cNvPr>
          <p:cNvSpPr txBox="1"/>
          <p:nvPr/>
        </p:nvSpPr>
        <p:spPr>
          <a:xfrm>
            <a:off x="9598997" y="3273794"/>
            <a:ext cx="1765135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rtl="0"/>
            <a:r>
              <a:rPr lang="pt" sz="1600" dirty="0"/>
              <a:t>Livro de Registo dos TDR de detecção do </a:t>
            </a:r>
            <a:r>
              <a:rPr lang="pt-BR" sz="1600" dirty="0"/>
              <a:t>antígeno</a:t>
            </a:r>
            <a:r>
              <a:rPr lang="pt" sz="1600" dirty="0"/>
              <a:t> do SARS-CoV-2 </a:t>
            </a: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699D67C9-1CD1-4F4A-90ED-4548057A0E63}"/>
              </a:ext>
            </a:extLst>
          </p:cNvPr>
          <p:cNvSpPr/>
          <p:nvPr/>
        </p:nvSpPr>
        <p:spPr>
          <a:xfrm>
            <a:off x="3552183" y="2712166"/>
            <a:ext cx="4715124" cy="2456954"/>
          </a:xfrm>
          <a:prstGeom prst="frame">
            <a:avLst>
              <a:gd name="adj1" fmla="val 2791"/>
            </a:avLst>
          </a:prstGeom>
          <a:solidFill>
            <a:schemeClr val="tx1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2D6102-58C7-A641-AA57-393B11E52EEC}"/>
              </a:ext>
            </a:extLst>
          </p:cNvPr>
          <p:cNvSpPr/>
          <p:nvPr/>
        </p:nvSpPr>
        <p:spPr>
          <a:xfrm>
            <a:off x="4761648" y="2996596"/>
            <a:ext cx="748414" cy="538609"/>
          </a:xfrm>
          <a:prstGeom prst="rect">
            <a:avLst/>
          </a:prstGeom>
          <a:solidFill>
            <a:schemeClr val="bg2">
              <a:lumMod val="90000"/>
            </a:schemeClr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000" b="0" i="0" u="none" strike="noStrike" cap="none" spc="0" normalizeH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Medium"/>
              </a:rPr>
              <a:t>TDR do Ag do SARS-CoV-2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D48A50-73C5-4148-83D3-ECD04B8F47CE}"/>
              </a:ext>
            </a:extLst>
          </p:cNvPr>
          <p:cNvSpPr/>
          <p:nvPr/>
        </p:nvSpPr>
        <p:spPr>
          <a:xfrm>
            <a:off x="5607596" y="3134783"/>
            <a:ext cx="604298" cy="230832"/>
          </a:xfrm>
          <a:prstGeom prst="rect">
            <a:avLst/>
          </a:prstGeom>
          <a:solidFill>
            <a:schemeClr val="bg2">
              <a:lumMod val="90000"/>
            </a:schemeClr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000" b="0" i="0" u="none" strike="noStrike" cap="none" spc="0" normalizeH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Medium"/>
              </a:rPr>
              <a:t>Cronómetro</a:t>
            </a:r>
          </a:p>
        </p:txBody>
      </p:sp>
      <p:pic>
        <p:nvPicPr>
          <p:cNvPr id="17" name="Graphic 16" descr="Open book">
            <a:extLst>
              <a:ext uri="{FF2B5EF4-FFF2-40B4-BE49-F238E27FC236}">
                <a16:creationId xmlns:a16="http://schemas.microsoft.com/office/drawing/2014/main" id="{13985F96-8454-0B47-9648-FE4984EE3D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21190" y="2744380"/>
            <a:ext cx="835503" cy="835503"/>
          </a:xfrm>
          <a:prstGeom prst="rect">
            <a:avLst/>
          </a:prstGeom>
        </p:spPr>
      </p:pic>
      <p:pic>
        <p:nvPicPr>
          <p:cNvPr id="18" name="Graphic 17" descr="Water Bottle">
            <a:extLst>
              <a:ext uri="{FF2B5EF4-FFF2-40B4-BE49-F238E27FC236}">
                <a16:creationId xmlns:a16="http://schemas.microsoft.com/office/drawing/2014/main" id="{E0D0219C-EBAD-A041-ABA7-4B335A5B0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58562" y="3387654"/>
            <a:ext cx="457201" cy="457201"/>
          </a:xfrm>
          <a:prstGeom prst="rect">
            <a:avLst/>
          </a:prstGeom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5EE6E900-3B15-0147-B896-611CD3BC9F23}"/>
              </a:ext>
            </a:extLst>
          </p:cNvPr>
          <p:cNvSpPr/>
          <p:nvPr/>
        </p:nvSpPr>
        <p:spPr>
          <a:xfrm rot="10800000">
            <a:off x="9598997" y="2996596"/>
            <a:ext cx="857020" cy="363530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20" name="Graphic 19" descr="Water Bottle">
            <a:extLst>
              <a:ext uri="{FF2B5EF4-FFF2-40B4-BE49-F238E27FC236}">
                <a16:creationId xmlns:a16="http://schemas.microsoft.com/office/drawing/2014/main" id="{7FBE3C9A-08C3-6F48-B7F2-15D123937B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46266" y="3387653"/>
            <a:ext cx="457201" cy="45720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880D691-09D9-0E43-8638-370A145A46E3}"/>
              </a:ext>
            </a:extLst>
          </p:cNvPr>
          <p:cNvSpPr/>
          <p:nvPr/>
        </p:nvSpPr>
        <p:spPr>
          <a:xfrm>
            <a:off x="6293191" y="3133892"/>
            <a:ext cx="604298" cy="230832"/>
          </a:xfrm>
          <a:prstGeom prst="rect">
            <a:avLst/>
          </a:prstGeom>
          <a:solidFill>
            <a:schemeClr val="bg2">
              <a:lumMod val="90000"/>
            </a:schemeClr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000" b="0" i="0" u="none" strike="noStrike" cap="none" spc="0" normalizeH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Medium"/>
              </a:rPr>
              <a:t>Luvas</a:t>
            </a: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5405F12F-C012-AC47-95E2-2970A1603FFF}"/>
              </a:ext>
            </a:extLst>
          </p:cNvPr>
          <p:cNvSpPr/>
          <p:nvPr/>
        </p:nvSpPr>
        <p:spPr>
          <a:xfrm rot="16200000">
            <a:off x="5108465" y="4785282"/>
            <a:ext cx="1602562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19906E75-43A8-1D4A-B2D3-02FA22D7FFF7}"/>
              </a:ext>
            </a:extLst>
          </p:cNvPr>
          <p:cNvSpPr/>
          <p:nvPr/>
        </p:nvSpPr>
        <p:spPr>
          <a:xfrm rot="5400000">
            <a:off x="5556725" y="2536527"/>
            <a:ext cx="706043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EB97BA-8203-3140-908E-D0365C22FA67}"/>
              </a:ext>
            </a:extLst>
          </p:cNvPr>
          <p:cNvSpPr txBox="1"/>
          <p:nvPr/>
        </p:nvSpPr>
        <p:spPr>
          <a:xfrm>
            <a:off x="1351212" y="2405709"/>
            <a:ext cx="1612140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600" dirty="0">
                <a:latin typeface="+mj-lt"/>
              </a:rPr>
              <a:t>Cesto para resíduos e desinfetantes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600" b="0" i="0" u="none" strike="noStrike" cap="none" spc="0" normalizeH="0" dirty="0">
                <a:ln>
                  <a:noFill/>
                </a:ln>
                <a:effectLst/>
                <a:uFillTx/>
                <a:latin typeface="+mj-lt"/>
                <a:ea typeface="Avenir"/>
                <a:cs typeface="Avenir"/>
                <a:sym typeface="Avenir Roman"/>
              </a:rPr>
              <a:t>(Hipoclorito de sódio a 0,1% e 0,5%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" sz="1600" dirty="0">
                <a:latin typeface="+mj-lt"/>
              </a:rPr>
              <a:t>e etanol a 70%)</a:t>
            </a:r>
            <a:endParaRPr kumimoji="0" lang="en-US" sz="16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Avenir"/>
              <a:cs typeface="Avenir"/>
              <a:sym typeface="Avenir Roman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D2C51-7F3E-8847-ACE9-A4414814D9C2}"/>
              </a:ext>
            </a:extLst>
          </p:cNvPr>
          <p:cNvSpPr/>
          <p:nvPr/>
        </p:nvSpPr>
        <p:spPr>
          <a:xfrm>
            <a:off x="3957619" y="2801632"/>
            <a:ext cx="550146" cy="548594"/>
          </a:xfrm>
          <a:prstGeom prst="ellipse">
            <a:avLst/>
          </a:prstGeom>
          <a:solidFill>
            <a:schemeClr val="tx1">
              <a:lumMod val="75000"/>
            </a:schemeClr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03F9121-AFC3-F04A-B0FE-2ACAB69BE35F}"/>
              </a:ext>
            </a:extLst>
          </p:cNvPr>
          <p:cNvSpPr/>
          <p:nvPr/>
        </p:nvSpPr>
        <p:spPr>
          <a:xfrm>
            <a:off x="4876664" y="3663494"/>
            <a:ext cx="2033695" cy="793030"/>
          </a:xfrm>
          <a:prstGeom prst="roundRect">
            <a:avLst/>
          </a:prstGeom>
          <a:noFill/>
          <a:ln w="25400" cap="flat">
            <a:solidFill>
              <a:schemeClr val="tx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5021314C-C627-3649-8332-E1AEB548CBC0}"/>
              </a:ext>
            </a:extLst>
          </p:cNvPr>
          <p:cNvSpPr/>
          <p:nvPr/>
        </p:nvSpPr>
        <p:spPr>
          <a:xfrm>
            <a:off x="3162398" y="3216353"/>
            <a:ext cx="857020" cy="363530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28" name="Frame 27">
            <a:extLst>
              <a:ext uri="{FF2B5EF4-FFF2-40B4-BE49-F238E27FC236}">
                <a16:creationId xmlns:a16="http://schemas.microsoft.com/office/drawing/2014/main" id="{A10D5722-12DD-4E12-8ADA-F7CC96233744}"/>
              </a:ext>
            </a:extLst>
          </p:cNvPr>
          <p:cNvSpPr/>
          <p:nvPr/>
        </p:nvSpPr>
        <p:spPr>
          <a:xfrm>
            <a:off x="8428922" y="2719334"/>
            <a:ext cx="999530" cy="2456954"/>
          </a:xfrm>
          <a:prstGeom prst="frame">
            <a:avLst>
              <a:gd name="adj1" fmla="val 2791"/>
            </a:avLst>
          </a:prstGeom>
          <a:solidFill>
            <a:schemeClr val="tx1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00E01427-3655-4538-F5C4-DEE489931EF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15717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2495"/>
            <a:ext cx="10515600" cy="942814"/>
          </a:xfrm>
        </p:spPr>
        <p:txBody>
          <a:bodyPr rtlCol="0"/>
          <a:lstStyle/>
          <a:p>
            <a:pPr rtl="0"/>
            <a:r>
              <a:rPr lang="pt" dirty="0"/>
              <a:t>Ao trabalhar com os TDR de detecção do </a:t>
            </a:r>
            <a:r>
              <a:rPr lang="pt-BR" dirty="0"/>
              <a:t>antígeno</a:t>
            </a:r>
            <a:r>
              <a:rPr lang="pt" dirty="0"/>
              <a:t> do SARS-CoV-2 deve: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lvl="0" indent="0" rtl="0">
              <a:buNone/>
            </a:pPr>
            <a:endParaRPr lang="en-US" dirty="0"/>
          </a:p>
          <a:p>
            <a:pPr marL="457200" lvl="0" indent="-457200" rtl="0">
              <a:buFont typeface="+mj-lt"/>
              <a:buAutoNum type="arabicPeriod"/>
            </a:pPr>
            <a:r>
              <a:rPr lang="pt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pt" dirty="0"/>
              <a:t>roque as </a:t>
            </a:r>
            <a:r>
              <a:rPr lang="pt-BR" dirty="0"/>
              <a:t>avental</a:t>
            </a:r>
            <a:r>
              <a:rPr lang="pt" dirty="0" err="1"/>
              <a:t>s</a:t>
            </a:r>
            <a:r>
              <a:rPr lang="pt" dirty="0"/>
              <a:t> e as luvas se ficarem sujas ou contaminadas.</a:t>
            </a:r>
            <a:endParaRPr lang="en-ZA" dirty="0"/>
          </a:p>
          <a:p>
            <a:pPr marL="457200" lvl="0" indent="-457200" rtl="0">
              <a:buFont typeface="+mj-lt"/>
              <a:buAutoNum type="arabicPeriod"/>
            </a:pPr>
            <a:r>
              <a:rPr lang="pt" dirty="0">
                <a:solidFill>
                  <a:schemeClr val="tx1">
                    <a:lumMod val="50000"/>
                  </a:schemeClr>
                </a:solidFill>
              </a:rPr>
              <a:t>R</a:t>
            </a:r>
            <a:r>
              <a:rPr lang="pt" dirty="0"/>
              <a:t>emova as </a:t>
            </a:r>
            <a:r>
              <a:rPr lang="pt-BR" dirty="0"/>
              <a:t>avental</a:t>
            </a:r>
            <a:r>
              <a:rPr lang="pt" dirty="0" err="1"/>
              <a:t>s</a:t>
            </a:r>
            <a:r>
              <a:rPr lang="pt" dirty="0"/>
              <a:t> e as luvas antes de deixar a área de trabalho e entre a testagem das amostras.</a:t>
            </a:r>
            <a:endParaRPr lang="en-ZA" dirty="0"/>
          </a:p>
          <a:p>
            <a:pPr marL="457200" lvl="0" indent="-457200" rtl="0">
              <a:buFont typeface="+mj-lt"/>
              <a:buAutoNum type="arabicPeriod"/>
            </a:pPr>
            <a:r>
              <a:rPr lang="pt" dirty="0">
                <a:solidFill>
                  <a:schemeClr val="tx1">
                    <a:lumMod val="50000"/>
                  </a:schemeClr>
                </a:solidFill>
              </a:rPr>
              <a:t>E</a:t>
            </a:r>
            <a:r>
              <a:rPr lang="pt" dirty="0"/>
              <a:t>limine as luvas descartáveis após cada utilização. As </a:t>
            </a:r>
            <a:r>
              <a:rPr lang="pt-BR" dirty="0"/>
              <a:t>avental</a:t>
            </a:r>
            <a:r>
              <a:rPr lang="pt" dirty="0" err="1"/>
              <a:t>s</a:t>
            </a:r>
            <a:r>
              <a:rPr lang="pt" dirty="0"/>
              <a:t> de tecido devem ser reutilizadas depois de serem adequadamente limpos e </a:t>
            </a:r>
            <a:r>
              <a:rPr lang="pt" dirty="0" err="1"/>
              <a:t>descontaminados</a:t>
            </a:r>
            <a:r>
              <a:rPr lang="pt" dirty="0"/>
              <a:t>.</a:t>
            </a:r>
            <a:endParaRPr lang="en-ZA" dirty="0"/>
          </a:p>
          <a:p>
            <a:pPr marL="457200" lvl="0" indent="-457200" rtl="0">
              <a:buFont typeface="+mj-lt"/>
              <a:buAutoNum type="arabicPeriod"/>
            </a:pPr>
            <a:r>
              <a:rPr lang="pt" dirty="0"/>
              <a:t>Higienize sempre as mãos depois de trabalhar com amostras e de remover as luvas. </a:t>
            </a:r>
            <a:endParaRPr lang="en-ZA" dirty="0"/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14</a:t>
            </a:fld>
            <a:endParaRPr lang="en-GB" sz="1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333E50A-5FE9-EC4B-B95E-CDD47E864A32}"/>
              </a:ext>
            </a:extLst>
          </p:cNvPr>
          <p:cNvGrpSpPr/>
          <p:nvPr/>
        </p:nvGrpSpPr>
        <p:grpSpPr>
          <a:xfrm>
            <a:off x="7429730" y="1307940"/>
            <a:ext cx="3924069" cy="596348"/>
            <a:chOff x="7861998" y="1527451"/>
            <a:chExt cx="3924069" cy="5963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908622-7BA5-644E-9083-D728333BDAFB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rtl="0"/>
              <a:r>
                <a:rPr lang="pt" sz="110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segundo as orientações no seu país</a:t>
              </a:r>
              <a:endParaRPr lang="en-US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84219DF-C35F-2D43-B5DD-D6B5EE34085F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244268DC-CA40-CF43-916A-EDADEB5B0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A11EAAFA-AD12-8C4B-3130-1F0D600E0E5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3563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Desinfetantes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 descr="A picture containing light, table, holding, person&#10;&#10;Description automatically generated">
            <a:extLst>
              <a:ext uri="{FF2B5EF4-FFF2-40B4-BE49-F238E27FC236}">
                <a16:creationId xmlns:a16="http://schemas.microsoft.com/office/drawing/2014/main" id="{50E7401E-7F1D-6047-9093-76164E60D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065" y="2258977"/>
            <a:ext cx="5530421" cy="348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77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"/>
          <p:cNvSpPr txBox="1">
            <a:spLocks noGrp="1"/>
          </p:cNvSpPr>
          <p:nvPr>
            <p:ph type="title"/>
          </p:nvPr>
        </p:nvSpPr>
        <p:spPr>
          <a:xfrm>
            <a:off x="838199" y="14283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Desinfetantes para o SARS-CoV-2</a:t>
            </a:r>
          </a:p>
        </p:txBody>
      </p:sp>
      <p:sp>
        <p:nvSpPr>
          <p:cNvPr id="245" name="Google Shape;245;p15"/>
          <p:cNvSpPr txBox="1">
            <a:spLocks noGrp="1"/>
          </p:cNvSpPr>
          <p:nvPr>
            <p:ph type="body" idx="1"/>
          </p:nvPr>
        </p:nvSpPr>
        <p:spPr>
          <a:xfrm>
            <a:off x="838199" y="1210515"/>
            <a:ext cx="10570464" cy="456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sz="1800" dirty="0"/>
              <a:t>Nem todos os desinfetantes são eficazes contra o SARS-CoV-2.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pt-PT" sz="1800" dirty="0"/>
              <a:t>A lixívia e o etanol são dois desinfetantes vulgarmente disponíveis e ativos contra o SARS-CoV-2.</a:t>
            </a:r>
          </a:p>
          <a:p>
            <a:pPr marL="228600" lvl="0" indent="-228600"/>
            <a:r>
              <a:rPr lang="pt-PT" sz="1800" dirty="0"/>
              <a:t>Ao selecionar os desinfetantes</a:t>
            </a:r>
            <a:r>
              <a:rPr lang="pt-PT" sz="1800" baseline="30000" dirty="0"/>
              <a:t>1 </a:t>
            </a:r>
            <a:r>
              <a:rPr lang="pt-PT" sz="1800" dirty="0"/>
              <a:t>seguir as orientações nacionais ou internacionais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246" name="Google Shape;246;p15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16</a:t>
            </a:fld>
            <a:endParaRPr sz="1000"/>
          </a:p>
        </p:txBody>
      </p:sp>
      <p:graphicFrame>
        <p:nvGraphicFramePr>
          <p:cNvPr id="247" name="Google Shape;247;p15"/>
          <p:cNvGraphicFramePr/>
          <p:nvPr/>
        </p:nvGraphicFramePr>
        <p:xfrm>
          <a:off x="913006" y="2479917"/>
          <a:ext cx="10420850" cy="2924170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14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4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1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b="1" u="none" strike="noStrike" cap="none" noProof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Tipo</a:t>
                      </a:r>
                    </a:p>
                  </a:txBody>
                  <a:tcPr marL="51425" marR="51425" marT="0" marB="0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b="1" u="none" strike="noStrike" cap="none" noProof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Concentração de trabalho</a:t>
                      </a:r>
                      <a:r>
                        <a:rPr lang="pt-PT" sz="1700" b="1" u="none" strike="noStrike" cap="none" baseline="30000" noProof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lang="pt-PT" sz="1700" b="1" u="none" strike="noStrike" cap="none" noProof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1425" marR="51425" marT="0" marB="0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b="1" u="none" strike="noStrike" cap="none" noProof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Observações</a:t>
                      </a:r>
                    </a:p>
                  </a:txBody>
                  <a:tcPr marL="51425" marR="51425" marT="0" marB="0">
                    <a:solidFill>
                      <a:srgbClr val="009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Hipoclorito de sódio (lixívia</a:t>
                      </a:r>
                      <a:r>
                        <a:rPr lang="pt-PT" sz="1700" u="none" strike="noStrike" cap="none" baseline="30000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0,1%</a:t>
                      </a:r>
                      <a:endParaRPr lang="pt-PT" sz="1500" u="none" strike="noStrike" cap="none" noProof="0" dirty="0"/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Um desinfetante multiusos </a:t>
                      </a:r>
                      <a:r>
                        <a:rPr lang="pt-PT" sz="1700" u="none" strike="noStrike" cap="none" noProof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 possa ser usado para desinfeção de superfícies em geral</a:t>
                      </a:r>
                      <a:endParaRPr lang="pt-PT" sz="1700" u="none" strike="noStrike" cap="none" noProof="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1425" marR="5142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Hipoclorito de sódio (lixívia</a:t>
                      </a:r>
                      <a:r>
                        <a:rPr lang="pt-PT" sz="1700" u="none" strike="noStrike" cap="none" baseline="30000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0,5%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Um desinfetante multiusos </a:t>
                      </a:r>
                      <a:r>
                        <a:rPr lang="pt-PT" sz="1700" u="none" strike="noStrike" cap="none" noProof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 possa ser usado para </a:t>
                      </a:r>
                      <a:r>
                        <a:rPr lang="pt-PT" sz="17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impregnar produtos e desinfetar salpicos. Corrosivo de metais e plásticos</a:t>
                      </a:r>
                    </a:p>
                  </a:txBody>
                  <a:tcPr marL="51425" marR="5142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Etanol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>
                          <a:latin typeface="Arial"/>
                          <a:ea typeface="Arial"/>
                          <a:cs typeface="Arial"/>
                          <a:sym typeface="Arial"/>
                        </a:rPr>
                        <a:t>70%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pt-PT" sz="1700" u="none" strike="noStrike" cap="none" noProof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Não deixa resíduos. Usar com outros desinfetantes para descontaminar superfícies (incluindo metais)</a:t>
                      </a:r>
                    </a:p>
                  </a:txBody>
                  <a:tcPr marL="51425" marR="5142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8" name="Google Shape;248;p15"/>
          <p:cNvSpPr txBox="1"/>
          <p:nvPr/>
        </p:nvSpPr>
        <p:spPr>
          <a:xfrm>
            <a:off x="838199" y="5605370"/>
            <a:ext cx="10495657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 baseline="30000" dirty="0">
                <a:solidFill>
                  <a:schemeClr val="dk1"/>
                </a:solidFill>
                <a:sym typeface="Arial"/>
              </a:rPr>
              <a:t>1 </a:t>
            </a:r>
            <a:r>
              <a:rPr lang="pt-PT" sz="1000" dirty="0">
                <a:solidFill>
                  <a:schemeClr val="dk1"/>
                </a:solidFill>
              </a:rPr>
              <a:t>Manual sobre biossegurança laboratorial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. 4.ª edição. Genebra: Organização Mundial da Saúde; 2021 (</a:t>
            </a:r>
            <a:r>
              <a:rPr lang="pt-PT" sz="1000" b="0" i="0" u="sng" strike="noStrike" cap="none" dirty="0">
                <a:solidFill>
                  <a:schemeClr val="dk1"/>
                </a:solidFill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https://www.who.int/publications/i/item/9789240011311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).</a:t>
            </a:r>
            <a:endParaRPr lang="pt-PT" sz="1000" b="0" i="0" u="none" strike="noStrike" cap="none" baseline="30000" dirty="0">
              <a:solidFill>
                <a:schemeClr val="dk1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PT" sz="1000" b="0" i="0" u="none" strike="noStrike" cap="none" baseline="30000" dirty="0">
                <a:solidFill>
                  <a:schemeClr val="dk1"/>
                </a:solidFill>
                <a:sym typeface="Arial"/>
              </a:rPr>
              <a:t>2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 Concentração refere-se à potência do desinfetante.  </a:t>
            </a:r>
            <a:endParaRPr lang="pt-PT" sz="1000" b="0" i="0" u="none" strike="noStrike" cap="none" baseline="30000" dirty="0">
              <a:solidFill>
                <a:schemeClr val="dk1"/>
              </a:solidFill>
              <a:sym typeface="Arial"/>
            </a:endParaRPr>
          </a:p>
          <a:p>
            <a:pPr>
              <a:buClr>
                <a:schemeClr val="dk1"/>
              </a:buClr>
              <a:buSzPts val="1000"/>
            </a:pPr>
            <a:r>
              <a:rPr lang="pt-PT" sz="1000" b="0" i="0" u="none" strike="noStrike" cap="none" baseline="30000" dirty="0">
                <a:solidFill>
                  <a:schemeClr val="dk1"/>
                </a:solidFill>
                <a:sym typeface="Arial"/>
              </a:rPr>
              <a:t>3</a:t>
            </a:r>
            <a:r>
              <a:rPr lang="pt-PT" sz="1000" b="0" i="0" u="none" strike="noStrike" cap="none" dirty="0">
                <a:solidFill>
                  <a:schemeClr val="dk1"/>
                </a:solidFill>
                <a:sym typeface="Arial"/>
              </a:rPr>
              <a:t> A lixívia doméstica varia a concentração entre 3% e 5</a:t>
            </a:r>
            <a:r>
              <a:rPr lang="pt-PT" sz="1000" b="0" i="0" u="none" strike="noStrike" cap="none" dirty="0">
                <a:solidFill>
                  <a:schemeClr val="dk1"/>
                </a:solidFill>
                <a:latin typeface="+mn-lt"/>
                <a:sym typeface="Arial"/>
              </a:rPr>
              <a:t>%. </a:t>
            </a:r>
            <a:r>
              <a:rPr lang="pt-PT" sz="1000" b="1" u="sng" dirty="0">
                <a:solidFill>
                  <a:srgbClr val="212121"/>
                </a:solidFill>
                <a:latin typeface="+mn-lt"/>
                <a:ea typeface="Calibri"/>
                <a:cs typeface="Calibri"/>
                <a:sym typeface="Calibri"/>
              </a:rPr>
              <a:t>Não usar lixívia</a:t>
            </a:r>
            <a:r>
              <a:rPr lang="pt-PT" sz="1000" b="1" dirty="0">
                <a:solidFill>
                  <a:srgbClr val="212121"/>
                </a:solidFill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pt-PT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quando trabalhar com produtos que contenham </a:t>
            </a:r>
            <a:r>
              <a:rPr lang="pt-PT" sz="1000" u="sng" dirty="0" err="1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isotiocianato</a:t>
            </a:r>
            <a:r>
              <a:rPr lang="pt-PT" sz="1000" u="sng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de </a:t>
            </a:r>
            <a:r>
              <a:rPr lang="pt-PT" sz="1000" u="sng" dirty="0" err="1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guanidina</a:t>
            </a:r>
            <a:r>
              <a:rPr lang="pt-PT" sz="1000" u="sng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(GITC/GTC). </a:t>
            </a:r>
            <a:r>
              <a:rPr lang="pt-PT" sz="1000" dirty="0">
                <a:solidFill>
                  <a:schemeClr val="tx1"/>
                </a:solidFill>
                <a:latin typeface="+mn-lt"/>
                <a:ea typeface="Calibri"/>
                <a:cs typeface="Calibri" panose="020F0502020204030204" pitchFamily="34" charset="0"/>
                <a:sym typeface="Calibri"/>
              </a:rPr>
              <a:t>Nesse caso, pode usar-se uma solução a </a:t>
            </a:r>
            <a:r>
              <a:rPr lang="pt-PT" sz="1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70% de etanol ou álcool </a:t>
            </a:r>
            <a:r>
              <a:rPr lang="pt-PT" sz="10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isopropilíco</a:t>
            </a:r>
            <a:r>
              <a:rPr lang="pt-PT" sz="10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.</a:t>
            </a:r>
            <a:r>
              <a:rPr lang="pt-PT" sz="1000" dirty="0">
                <a:solidFill>
                  <a:schemeClr val="tx1"/>
                </a:solidFill>
                <a:latin typeface="+mn-lt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pt-PT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Ver as instruções de utilização do fabricante</a:t>
            </a:r>
            <a:r>
              <a:rPr lang="en-US" sz="1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. 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A8AC03-5EA5-4CA5-B828-4B59878D4FFB}"/>
              </a:ext>
            </a:extLst>
          </p:cNvPr>
          <p:cNvGrpSpPr/>
          <p:nvPr/>
        </p:nvGrpSpPr>
        <p:grpSpPr>
          <a:xfrm>
            <a:off x="7836130" y="845711"/>
            <a:ext cx="3924069" cy="596348"/>
            <a:chOff x="7861998" y="1527451"/>
            <a:chExt cx="3924069" cy="59634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B553CB-A0FC-4540-BB4A-EE4A0E52A00C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7E59E9-62AF-406E-BFF4-F0B2EC7B675F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 descr="Pencil">
              <a:extLst>
                <a:ext uri="{FF2B5EF4-FFF2-40B4-BE49-F238E27FC236}">
                  <a16:creationId xmlns:a16="http://schemas.microsoft.com/office/drawing/2014/main" id="{F44A3DDC-69B1-45B7-A0CD-522280DBB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12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Preparação e utilização dos desinfetantes</a:t>
            </a:r>
          </a:p>
        </p:txBody>
      </p:sp>
      <p:sp>
        <p:nvSpPr>
          <p:cNvPr id="255" name="Google Shape;255;p16"/>
          <p:cNvSpPr txBox="1">
            <a:spLocks noGrp="1"/>
          </p:cNvSpPr>
          <p:nvPr>
            <p:ph type="body" idx="1"/>
          </p:nvPr>
        </p:nvSpPr>
        <p:spPr>
          <a:xfrm>
            <a:off x="838200" y="1431403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98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pt-PT" sz="2200" dirty="0"/>
              <a:t>Desinfetar o posto de trabalho antes e depois da utilização e imediatamente após a ocorrência de salpicos.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pt-PT" sz="2200" dirty="0"/>
              <a:t>O tempo de contacto, a diluição e o prazo de validade da solução desinfetante de trabalho (após diluição) são fundamentais para uma desinfeção eficaz.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pt-PT" sz="2200" dirty="0"/>
              <a:t>Deixar sempre os desinfetantes em contacto com superfícies ou derrames durante o tempo recomendado, normalmente 10–15 minutos.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pt-PT" sz="2200" dirty="0"/>
              <a:t>Preparar a solução de trabalho de hipoclorito de sódio (lixívia) diariamente, diluindo a partir da solução desinfetante concentrada, uma vez que o hipoclorito de sódio diluído se degrada rapidamente, perdendo a sua eficácia.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pt-PT" sz="2200" dirty="0"/>
              <a:t>Marcar a data da diluição no frasco e usar apenas no dia da preparação.</a:t>
            </a:r>
          </a:p>
        </p:txBody>
      </p:sp>
      <p:sp>
        <p:nvSpPr>
          <p:cNvPr id="256" name="Google Shape;256;p1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17</a:t>
            </a:fld>
            <a:endParaRPr sz="1000"/>
          </a:p>
        </p:txBody>
      </p:sp>
      <p:sp>
        <p:nvSpPr>
          <p:cNvPr id="257" name="Google Shape;257;p16"/>
          <p:cNvSpPr/>
          <p:nvPr/>
        </p:nvSpPr>
        <p:spPr>
          <a:xfrm>
            <a:off x="874313" y="5375703"/>
            <a:ext cx="10443373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500"/>
            </a:pPr>
            <a:r>
              <a:rPr lang="pt-PT" b="1" u="sng" dirty="0">
                <a:solidFill>
                  <a:srgbClr val="212121"/>
                </a:solidFill>
                <a:latin typeface="+mn-lt"/>
                <a:ea typeface="Calibri"/>
                <a:cs typeface="Calibri"/>
                <a:sym typeface="Calibri"/>
              </a:rPr>
              <a:t>Não usar lixívia</a:t>
            </a:r>
            <a:r>
              <a:rPr lang="pt-PT" b="1" dirty="0">
                <a:solidFill>
                  <a:srgbClr val="212121"/>
                </a:solidFill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pt-PT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quando trabalhar com produtos que contenham </a:t>
            </a:r>
            <a:r>
              <a:rPr lang="pt-PT" u="sng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isotiocianato</a:t>
            </a:r>
            <a:r>
              <a:rPr lang="pt-PT" u="sng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de </a:t>
            </a:r>
            <a:r>
              <a:rPr lang="pt-PT" u="sng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guanidina</a:t>
            </a:r>
            <a:r>
              <a:rPr lang="pt-PT" u="sng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(GITC/GTC). </a:t>
            </a:r>
            <a:r>
              <a:rPr lang="pt-PT" dirty="0">
                <a:solidFill>
                  <a:schemeClr val="tx1"/>
                </a:solidFill>
                <a:ea typeface="Calibri"/>
                <a:cs typeface="Calibri" panose="020F0502020204030204" pitchFamily="34" charset="0"/>
                <a:sym typeface="Calibri"/>
              </a:rPr>
              <a:t>Nesse caso, pode usar-se uma solução a </a:t>
            </a:r>
            <a:r>
              <a:rPr lang="pt-PT" dirty="0">
                <a:solidFill>
                  <a:schemeClr val="tx1"/>
                </a:solidFill>
                <a:cs typeface="Calibri" panose="020F0502020204030204" pitchFamily="34" charset="0"/>
              </a:rPr>
              <a:t>70% de etanol ou álcool </a:t>
            </a:r>
            <a:r>
              <a:rPr lang="pt-PT" dirty="0" err="1">
                <a:solidFill>
                  <a:schemeClr val="tx1"/>
                </a:solidFill>
                <a:cs typeface="Calibri" panose="020F0502020204030204" pitchFamily="34" charset="0"/>
              </a:rPr>
              <a:t>isopropilíco</a:t>
            </a:r>
            <a:r>
              <a:rPr lang="pt-PT" dirty="0">
                <a:solidFill>
                  <a:schemeClr val="tx1"/>
                </a:solidFill>
                <a:cs typeface="Calibri" panose="020F0502020204030204" pitchFamily="34" charset="0"/>
              </a:rPr>
              <a:t>.</a:t>
            </a:r>
            <a:r>
              <a:rPr lang="pt-PT" dirty="0">
                <a:solidFill>
                  <a:schemeClr val="tx1"/>
                </a:solidFill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pt-PT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Ver as instruções de utilização do fabricante</a:t>
            </a:r>
            <a:r>
              <a:rPr lang="en-US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. </a:t>
            </a:r>
            <a:endParaRPr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7529C9-B279-48A4-8226-7F292D23B30A}"/>
              </a:ext>
            </a:extLst>
          </p:cNvPr>
          <p:cNvGrpSpPr/>
          <p:nvPr/>
        </p:nvGrpSpPr>
        <p:grpSpPr>
          <a:xfrm>
            <a:off x="7808420" y="64769"/>
            <a:ext cx="3924069" cy="596348"/>
            <a:chOff x="7861998" y="1527451"/>
            <a:chExt cx="3924069" cy="5963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86780D-1FE1-4DC3-9EEC-BC5DE33F0760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F916118-4029-4350-A84D-7897E767C794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1CF56CC8-B1D7-470E-B184-D29A2A8DF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12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4002"/>
            <a:ext cx="10515600" cy="942814"/>
          </a:xfrm>
        </p:spPr>
        <p:txBody>
          <a:bodyPr rtlCol="0"/>
          <a:lstStyle/>
          <a:p>
            <a:pPr rtl="0"/>
            <a:r>
              <a:rPr lang="pt" dirty="0"/>
              <a:t>Diluição de </a:t>
            </a:r>
            <a:r>
              <a:rPr lang="pt-BR" dirty="0"/>
              <a:t>desinfetantes</a:t>
            </a:r>
            <a:r>
              <a:rPr lang="pt" dirty="0"/>
              <a:t>: </a:t>
            </a:r>
            <a:r>
              <a:rPr lang="pt-BR" dirty="0"/>
              <a:t>hipoclorito de sódio</a:t>
            </a:r>
            <a:r>
              <a:rPr lang="pt" dirty="0"/>
              <a:t> – exemplo de uma solução a 0,5%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pt" dirty="0"/>
              <a:t>Para preparar uma solução de hipoclorito de sódio (</a:t>
            </a:r>
            <a:r>
              <a:rPr lang="pt-BR" dirty="0"/>
              <a:t>hipoclorito de sódio</a:t>
            </a:r>
            <a:r>
              <a:rPr lang="pt" dirty="0"/>
              <a:t>) a 0,5% a partir de </a:t>
            </a:r>
            <a:r>
              <a:rPr lang="pt-BR" dirty="0"/>
              <a:t>hipoclorito de sódio</a:t>
            </a:r>
            <a:r>
              <a:rPr lang="pt" dirty="0"/>
              <a:t> doméstica (hipoclorito de sódio a 5%):</a:t>
            </a:r>
          </a:p>
          <a:p>
            <a:pPr rtl="0"/>
            <a:r>
              <a:rPr lang="pt" dirty="0"/>
              <a:t>Num recipiente ou num frasco pulverizador adequado, adicione 10ml de </a:t>
            </a:r>
            <a:r>
              <a:rPr lang="pt-BR" dirty="0"/>
              <a:t>hipoclorito de sódio</a:t>
            </a:r>
            <a:r>
              <a:rPr lang="pt" dirty="0"/>
              <a:t> doméstica a 90ml de água. </a:t>
            </a:r>
          </a:p>
          <a:p>
            <a:pPr rtl="0"/>
            <a:r>
              <a:rPr lang="pt" dirty="0"/>
              <a:t>Rotule o recipiente ou o frasco pulverizador com o nome do desinfetante (</a:t>
            </a:r>
            <a:r>
              <a:rPr lang="pt-BR" dirty="0"/>
              <a:t>hipoclorito de sódio</a:t>
            </a:r>
            <a:r>
              <a:rPr lang="pt" dirty="0"/>
              <a:t> a 0,5%), a data de preparação e as iniciais do funcionário que preparou a solução.</a:t>
            </a:r>
          </a:p>
          <a:p>
            <a:pPr rtl="0"/>
            <a:r>
              <a:rPr lang="pt" dirty="0"/>
              <a:t>Prepare diariamente o desinfectante de </a:t>
            </a:r>
            <a:r>
              <a:rPr lang="pt-BR" dirty="0"/>
              <a:t>hipoclorito de sódio</a:t>
            </a:r>
            <a:r>
              <a:rPr lang="pt" dirty="0"/>
              <a:t> diluída e elimine qualquer desinfectante não utilizado no final do dia.</a:t>
            </a:r>
          </a:p>
          <a:p>
            <a:pPr rtl="0"/>
            <a:r>
              <a:rPr lang="pt" dirty="0"/>
              <a:t>Use o desinfetante apenas no dia da preparação.</a:t>
            </a:r>
          </a:p>
          <a:p>
            <a:pPr rtl="0"/>
            <a:r>
              <a:rPr lang="pt" dirty="0"/>
              <a:t>Ajuste a diluição com base na concentração inicial da </a:t>
            </a:r>
            <a:r>
              <a:rPr lang="pt-BR" dirty="0"/>
              <a:t>hipoclorito de sódio</a:t>
            </a:r>
            <a:r>
              <a:rPr lang="pt" dirty="0"/>
              <a:t> doméstica (geralmente entre 3% e 5%).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18</a:t>
            </a:fld>
            <a:endParaRPr lang="en-GB" sz="1000" dirty="0"/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C869F1DD-192A-B38F-4A54-7E3623B8BE8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2893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Diluição de </a:t>
            </a:r>
            <a:r>
              <a:rPr lang="pt-BR" dirty="0"/>
              <a:t>desinfetantes</a:t>
            </a:r>
            <a:r>
              <a:rPr lang="pt" dirty="0"/>
              <a:t>: Etanol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pt" dirty="0"/>
              <a:t>Para preparar uma solução de etanol a 70% a partir de etanol a 100%:</a:t>
            </a:r>
          </a:p>
          <a:p>
            <a:pPr rtl="0"/>
            <a:r>
              <a:rPr lang="pt" dirty="0"/>
              <a:t>Num recipiente ou num frasco pulverizador adequado, adicione 70ml de etanol a 100% em 30ml de água. </a:t>
            </a:r>
          </a:p>
          <a:p>
            <a:pPr rtl="0"/>
            <a:r>
              <a:rPr lang="pt" dirty="0"/>
              <a:t>Rotule o recipiente ou o frasco pulverizador com o nome do desinfetante (etanol a 70%) e a data de preparação.</a:t>
            </a:r>
          </a:p>
          <a:p>
            <a:pPr rtl="0"/>
            <a:r>
              <a:rPr lang="pt" dirty="0"/>
              <a:t>O etanol pode ser guardado num recipiente ou frasco pulverizador. 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19</a:t>
            </a:fld>
            <a:endParaRPr lang="en-GB" sz="1000" dirty="0"/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058134F5-6B58-8C4C-3AF0-907C3976D10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1947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 dirty="0"/>
              <a:t>Isenção de responsabilidade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69070"/>
            <a:ext cx="10515600" cy="4440760"/>
          </a:xfrm>
        </p:spPr>
        <p:txBody>
          <a:bodyPr rtlCol="0">
            <a:normAutofit fontScale="85000" lnSpcReduction="20000"/>
          </a:bodyPr>
          <a:lstStyle/>
          <a:p>
            <a:pPr marL="0" indent="0" rtl="0">
              <a:buNone/>
              <a:defRPr/>
            </a:pPr>
            <a:r>
              <a:rPr lang="pt" b="1" dirty="0"/>
              <a:t>Plataforma da OMS de Aprendizagem sobre Segurança Sanitária - Material de Formação</a:t>
            </a:r>
            <a:endParaRPr lang="en-US" dirty="0"/>
          </a:p>
          <a:p>
            <a:pPr rtl="0"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Este material de formação da OMS está protegido por direitos de autor da Organização Mundial da Saúde (OMS) 2022. Todos os direitos reservados.</a:t>
            </a:r>
          </a:p>
          <a:p>
            <a:pPr marL="0" indent="0" rtl="0">
              <a:buNone/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A utilização deste material está sujeita aos </a:t>
            </a:r>
            <a:r>
              <a:rPr lang="pt" u="sng" dirty="0">
                <a:hlinkClick r:id="rId2"/>
              </a:rPr>
              <a:t>«Termos de Utilização da Plataforma da OMS de Aprendizagem sobre Segurança Sanitária, Material de Formação»,</a:t>
            </a:r>
            <a:r>
              <a:rPr lang="pt" dirty="0"/>
              <a:t> que aceitou quando o descarregou e que está disponível na Plataforma de Aprendizagem sobre Segurança Sanitária em: </a:t>
            </a:r>
            <a:r>
              <a:rPr lang="pt" u="sng" dirty="0">
                <a:hlinkClick r:id="rId3"/>
              </a:rPr>
              <a:t>https://extranet.who.int/hslp</a:t>
            </a:r>
            <a:r>
              <a:rPr lang="pt" dirty="0"/>
              <a:t>.  </a:t>
            </a:r>
          </a:p>
          <a:p>
            <a:pPr marL="0" indent="0" rtl="0">
              <a:buNone/>
              <a:defRPr/>
            </a:pPr>
            <a:r>
              <a:rPr lang="pt" dirty="0"/>
              <a:t> </a:t>
            </a:r>
          </a:p>
          <a:p>
            <a:pPr marL="0" indent="0" rtl="0">
              <a:buNone/>
              <a:defRPr/>
            </a:pPr>
            <a:r>
              <a:rPr lang="pt" dirty="0"/>
              <a:t>Se adaptar, modificar, traduzir ou reformular o conteúdo destes material, tal não implicará que a OMS esteja de algum modo associada a essas alterações e o nome ou o emblema da OMS não será usado nesse material modificado.  </a:t>
            </a:r>
          </a:p>
          <a:p>
            <a:pPr rtl="0">
              <a:defRPr/>
            </a:pPr>
            <a:endParaRPr lang="en-US" dirty="0"/>
          </a:p>
          <a:p>
            <a:pPr marL="0" indent="0" rtl="0">
              <a:buNone/>
              <a:defRPr/>
            </a:pPr>
            <a:r>
              <a:rPr lang="pt" dirty="0"/>
              <a:t>Além disso, é favor informar a OMS sobre quaisquer modificações deste material que seja usado publicamente, para efeitos de conservação de registos e desenvolvimento continuado, através do </a:t>
            </a:r>
            <a:r>
              <a:rPr lang="pt" dirty="0" err="1"/>
              <a:t>email</a:t>
            </a:r>
            <a:r>
              <a:rPr lang="pt" dirty="0"/>
              <a:t> </a:t>
            </a:r>
            <a:r>
              <a:rPr lang="pt" u="sng" dirty="0">
                <a:hlinkClick r:id="rId4"/>
              </a:rPr>
              <a:t>hrhrt@who.int</a:t>
            </a:r>
            <a:r>
              <a:rPr lang="pt" dirty="0"/>
              <a:t>. </a:t>
            </a:r>
          </a:p>
          <a:p>
            <a:pPr rtl="0"/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/>
              <a:t>2</a:t>
            </a:fld>
            <a:endParaRPr lang="en-GB" sz="1000" dirty="0"/>
          </a:p>
        </p:txBody>
      </p:sp>
      <p:sp>
        <p:nvSpPr>
          <p:cNvPr id="6" name="Google Shape;105;p2">
            <a:extLst>
              <a:ext uri="{FF2B5EF4-FFF2-40B4-BE49-F238E27FC236}">
                <a16:creationId xmlns:a16="http://schemas.microsoft.com/office/drawing/2014/main" id="{7B85E46A-820F-043B-AF82-0A65C91E59F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89774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Gestão de derrames</a:t>
            </a:r>
          </a:p>
        </p:txBody>
      </p:sp>
      <p:sp>
        <p:nvSpPr>
          <p:cNvPr id="282" name="Google Shape;282;p19"/>
          <p:cNvSpPr txBox="1">
            <a:spLocks noGrp="1"/>
          </p:cNvSpPr>
          <p:nvPr>
            <p:ph type="body" idx="1"/>
          </p:nvPr>
        </p:nvSpPr>
        <p:spPr>
          <a:xfrm>
            <a:off x="838200" y="1417549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PT" sz="2200" dirty="0"/>
              <a:t>Usar luvas e bata: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pt-PT" sz="2200" dirty="0"/>
              <a:t>Cobrir a área salpicada com lixívia a 0,5%. 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pt-PT" sz="2200" dirty="0"/>
              <a:t>Cobrir os salpicos e o desinfetante com uma toalha de papel.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pt-PT" sz="2200" dirty="0"/>
              <a:t>Aguardar, pelo menos, 10 minutos.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pt-PT" sz="2200" dirty="0"/>
              <a:t>Limpar os salpicos e o desinfetante com uma toalha de papel e descartá-la num contentor para resíduos biológicos perigosos.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pt-PT" sz="2200" dirty="0"/>
              <a:t>Desinfetar a área com lixívia a 0,5% e secar com uma toalha de papel. Deitar a toalha de papel num contentor para resíduos biológicos perigosos.</a:t>
            </a:r>
          </a:p>
          <a:p>
            <a:pPr marL="228600" lvl="0" indent="-254000">
              <a:buSzPts val="2400"/>
            </a:pPr>
            <a:r>
              <a:rPr lang="pt-PT" sz="2200" dirty="0"/>
              <a:t>Desinfetar a área com álcool a 70% e secar com uma toalha de papel. Deitar a toalha de papel num contentor para resíduos biológicos perigosos.  </a:t>
            </a:r>
            <a:r>
              <a:rPr lang="en-US" sz="2200" dirty="0"/>
              <a:t> </a:t>
            </a:r>
            <a:endParaRPr sz="22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2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200" dirty="0"/>
          </a:p>
        </p:txBody>
      </p:sp>
      <p:sp>
        <p:nvSpPr>
          <p:cNvPr id="283" name="Google Shape;283;p19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20</a:t>
            </a:fld>
            <a:endParaRPr sz="1000"/>
          </a:p>
        </p:txBody>
      </p:sp>
      <p:sp>
        <p:nvSpPr>
          <p:cNvPr id="284" name="Google Shape;284;p19"/>
          <p:cNvSpPr txBox="1">
            <a:spLocks noGrp="1"/>
          </p:cNvSpPr>
          <p:nvPr>
            <p:ph type="ftr" idx="11"/>
          </p:nvPr>
        </p:nvSpPr>
        <p:spPr>
          <a:xfrm>
            <a:off x="866740" y="5971089"/>
            <a:ext cx="731520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dirty="0"/>
              <a:t>SARS-CoV-2 Antigen Rapid Diagnostic Test Training Workshop – v3.0 | Safety for SARS-CoV-2 Antigen RDT testing </a:t>
            </a:r>
            <a:endParaRPr dirty="0"/>
          </a:p>
        </p:txBody>
      </p:sp>
      <p:sp>
        <p:nvSpPr>
          <p:cNvPr id="7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Gestão de resíduos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21</a:t>
            </a:fld>
            <a:endParaRPr lang="en-US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498DC226-8F2E-804B-BAFC-80677BD86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491" y="2247673"/>
            <a:ext cx="4262890" cy="390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997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Gestão dos resíduos</a:t>
            </a:r>
            <a:r>
              <a:rPr lang="en-US" dirty="0"/>
              <a:t>(1)</a:t>
            </a:r>
            <a:endParaRPr lang="en-US" sz="2800" dirty="0"/>
          </a:p>
        </p:txBody>
      </p:sp>
      <p:sp>
        <p:nvSpPr>
          <p:cNvPr id="299" name="Google Shape;299;p21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3505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247650">
              <a:spcBef>
                <a:spcPts val="0"/>
              </a:spcBef>
              <a:buSzPts val="2300"/>
            </a:pPr>
            <a:r>
              <a:rPr lang="pt-PT" sz="2200" dirty="0"/>
              <a:t>Tratar todos os resíduos da colheita de amostras (por ex., recipiente das amostras, se for diferente do tubo de extração) e o EPI descartável como perigos biológicos. Destruir os resíduos perigosos em autoclave ou incinerar</a:t>
            </a:r>
            <a:r>
              <a:rPr lang="pt-PT" sz="2400" baseline="30000" dirty="0"/>
              <a:t>1</a:t>
            </a:r>
            <a:r>
              <a:rPr lang="pt-PT" sz="2400" dirty="0"/>
              <a:t>.</a:t>
            </a:r>
            <a:endParaRPr lang="pt-PT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pt-PT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pt-PT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pt-PT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en-US" sz="2400" dirty="0"/>
          </a:p>
          <a:p>
            <a:pPr marL="0" lvl="0" indent="0">
              <a:spcBef>
                <a:spcPts val="0"/>
              </a:spcBef>
              <a:buSzPts val="2300"/>
              <a:buNone/>
            </a:pPr>
            <a:endParaRPr lang="en-US" sz="2300" dirty="0"/>
          </a:p>
          <a:p>
            <a:pPr marL="685800" lvl="1" indent="-247650">
              <a:spcBef>
                <a:spcPts val="0"/>
              </a:spcBef>
              <a:buSzPts val="2300"/>
            </a:pPr>
            <a:endParaRPr lang="en-US" sz="2000" dirty="0"/>
          </a:p>
        </p:txBody>
      </p:sp>
      <p:sp>
        <p:nvSpPr>
          <p:cNvPr id="300" name="Google Shape;300;p2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22</a:t>
            </a:fld>
            <a:endParaRPr sz="1000"/>
          </a:p>
        </p:txBody>
      </p:sp>
      <p:sp>
        <p:nvSpPr>
          <p:cNvPr id="302" name="Google Shape;302;p21"/>
          <p:cNvSpPr txBox="1">
            <a:spLocks noGrp="1"/>
          </p:cNvSpPr>
          <p:nvPr>
            <p:ph type="ftr" idx="11"/>
          </p:nvPr>
        </p:nvSpPr>
        <p:spPr>
          <a:xfrm>
            <a:off x="949080" y="4205409"/>
            <a:ext cx="8385419" cy="115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101600" lvl="0">
              <a:buSzPts val="1500"/>
            </a:pPr>
            <a:r>
              <a:rPr lang="pt-PT" sz="1200" u="sng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Não usar lixívia</a:t>
            </a:r>
            <a:r>
              <a:rPr lang="pt-PT" sz="120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quando trabalhar com produtos que contenham </a:t>
            </a:r>
            <a:r>
              <a:rPr lang="pt-PT" sz="1200" u="sng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isotiocianato</a:t>
            </a:r>
            <a:r>
              <a:rPr lang="pt-PT" sz="1200" u="sng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de </a:t>
            </a:r>
            <a:r>
              <a:rPr lang="pt-PT" sz="1200" u="sng" dirty="0" err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guanidina</a:t>
            </a:r>
            <a:r>
              <a:rPr lang="pt-PT" sz="1200" u="sng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(GITC/GTC). </a:t>
            </a:r>
            <a:r>
              <a:rPr lang="pt-PT" sz="1200" dirty="0">
                <a:solidFill>
                  <a:srgbClr val="000000"/>
                </a:solidFill>
                <a:ea typeface="Calibri"/>
                <a:cs typeface="Calibri" panose="020F0502020204030204" pitchFamily="34" charset="0"/>
                <a:sym typeface="Calibri"/>
              </a:rPr>
              <a:t>Nesse caso, pode usar-se uma solução a </a:t>
            </a:r>
            <a:r>
              <a:rPr lang="pt-PT" sz="1200" dirty="0">
                <a:solidFill>
                  <a:srgbClr val="000000"/>
                </a:solidFill>
                <a:cs typeface="Calibri" panose="020F0502020204030204" pitchFamily="34" charset="0"/>
              </a:rPr>
              <a:t>70% de etanol ou álcool </a:t>
            </a:r>
            <a:r>
              <a:rPr lang="pt-PT" sz="1200" dirty="0" err="1">
                <a:solidFill>
                  <a:srgbClr val="000000"/>
                </a:solidFill>
                <a:cs typeface="Calibri" panose="020F0502020204030204" pitchFamily="34" charset="0"/>
              </a:rPr>
              <a:t>isopropilíco</a:t>
            </a:r>
            <a:r>
              <a:rPr lang="pt-PT" sz="1200" dirty="0">
                <a:solidFill>
                  <a:srgbClr val="000000"/>
                </a:solidFill>
                <a:cs typeface="Calibri" panose="020F0502020204030204" pitchFamily="34" charset="0"/>
              </a:rPr>
              <a:t>.</a:t>
            </a:r>
            <a:r>
              <a:rPr lang="pt-PT" sz="1200" dirty="0">
                <a:solidFill>
                  <a:srgbClr val="000000"/>
                </a:solidFill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pt-PT" sz="120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 </a:t>
            </a:r>
          </a:p>
          <a:p>
            <a:pPr lvl="0">
              <a:buSzPts val="1800"/>
            </a:pPr>
            <a:endParaRPr lang="pt-PT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pt-PT" dirty="0">
                <a:solidFill>
                  <a:srgbClr val="000000"/>
                </a:solidFill>
              </a:rPr>
              <a:t>Workshop de Formação sobre os Testes de Diagnóstico </a:t>
            </a:r>
            <a:r>
              <a:rPr lang="en-US" dirty="0">
                <a:solidFill>
                  <a:srgbClr val="000000"/>
                </a:solidFill>
              </a:rPr>
              <a:t> – v3.0 | </a:t>
            </a:r>
            <a:r>
              <a:rPr lang="pt-PT" dirty="0">
                <a:solidFill>
                  <a:srgbClr val="000000"/>
                </a:solidFill>
              </a:rPr>
              <a:t>Segurança  na testagem com TDR de antigénio para o SARS-CoV2</a:t>
            </a:r>
            <a:r>
              <a:rPr lang="pt-PT" dirty="0"/>
              <a:t>SARS-CoV-2</a:t>
            </a:r>
          </a:p>
          <a:p>
            <a:r>
              <a:rPr lang="en-US" dirty="0">
                <a:solidFill>
                  <a:srgbClr val="000000"/>
                </a:solidFill>
              </a:rPr>
              <a:t> 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Google Shape;301;p21">
            <a:extLst>
              <a:ext uri="{FF2B5EF4-FFF2-40B4-BE49-F238E27FC236}">
                <a16:creationId xmlns:a16="http://schemas.microsoft.com/office/drawing/2014/main" id="{D3299E1D-E805-4579-995D-A94DDCD94EE4}"/>
              </a:ext>
            </a:extLst>
          </p:cNvPr>
          <p:cNvSpPr txBox="1"/>
          <p:nvPr/>
        </p:nvSpPr>
        <p:spPr>
          <a:xfrm>
            <a:off x="753068" y="5400109"/>
            <a:ext cx="1088439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pt-PT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Manual sobre biossegurança laboratorial. 4ª edição. Genebra: Organização Mundial da Saúde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 2021 (</a:t>
            </a:r>
            <a:r>
              <a:rPr lang="en-US" sz="10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https://www.who.int/publications/i/item/9789240011311</a:t>
            </a: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dirty="0"/>
          </a:p>
        </p:txBody>
      </p:sp>
      <p:sp>
        <p:nvSpPr>
          <p:cNvPr id="10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1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Gestão dos resíduos</a:t>
            </a:r>
            <a:r>
              <a:rPr lang="en-US" dirty="0"/>
              <a:t>(2)</a:t>
            </a:r>
            <a:endParaRPr lang="en-US" sz="2800" dirty="0"/>
          </a:p>
        </p:txBody>
      </p:sp>
      <p:sp>
        <p:nvSpPr>
          <p:cNvPr id="300" name="Google Shape;300;p2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23</a:t>
            </a:fld>
            <a:endParaRPr sz="1000"/>
          </a:p>
        </p:txBody>
      </p:sp>
      <p:sp>
        <p:nvSpPr>
          <p:cNvPr id="302" name="Google Shape;302;p21"/>
          <p:cNvSpPr txBox="1">
            <a:spLocks noGrp="1"/>
          </p:cNvSpPr>
          <p:nvPr>
            <p:ph type="ftr" idx="11"/>
          </p:nvPr>
        </p:nvSpPr>
        <p:spPr>
          <a:xfrm>
            <a:off x="866740" y="5885475"/>
            <a:ext cx="731520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dirty="0"/>
              <a:t>SARS-CoV-2 Antigen Rapid Diagnostic Test Training Workshop – v3.0 | Safety for SARS-CoV-2 Antigen RDT testing </a:t>
            </a:r>
            <a:endParaRPr dirty="0"/>
          </a:p>
        </p:txBody>
      </p:sp>
      <p:sp>
        <p:nvSpPr>
          <p:cNvPr id="8" name="Google Shape;299;p21">
            <a:extLst>
              <a:ext uri="{FF2B5EF4-FFF2-40B4-BE49-F238E27FC236}">
                <a16:creationId xmlns:a16="http://schemas.microsoft.com/office/drawing/2014/main" id="{025A8222-2483-4815-BF57-564C8FDD6EF2}"/>
              </a:ext>
            </a:extLst>
          </p:cNvPr>
          <p:cNvSpPr txBox="1">
            <a:spLocks/>
          </p:cNvSpPr>
          <p:nvPr/>
        </p:nvSpPr>
        <p:spPr>
          <a:xfrm>
            <a:off x="863599" y="965040"/>
            <a:ext cx="10515600" cy="377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38150" lvl="1" indent="0">
              <a:spcBef>
                <a:spcPts val="0"/>
              </a:spcBef>
              <a:buSzPts val="2300"/>
              <a:buFont typeface="Arial"/>
              <a:buNone/>
            </a:pPr>
            <a:endParaRPr lang="en-US" sz="2000" dirty="0"/>
          </a:p>
          <a:p>
            <a:pPr marL="228600" indent="-247650">
              <a:buSzPts val="2300"/>
            </a:pPr>
            <a:r>
              <a:rPr lang="pt-PT" dirty="0"/>
              <a:t>Eliminação das cassetes usadas nos TDR de antigénio para o SARS-CoV-2, tubos de extração usados (e outros consumíveis, como as pipetas de transferência):</a:t>
            </a:r>
          </a:p>
          <a:p>
            <a:pPr marL="685800" lvl="1" indent="-247650">
              <a:buSzPts val="2300"/>
            </a:pPr>
            <a:r>
              <a:rPr lang="pt-PT" sz="2000" dirty="0"/>
              <a:t>Ler as instruções específicas dos fabricantes dos kits. </a:t>
            </a:r>
          </a:p>
          <a:p>
            <a:pPr marL="1143000" lvl="2" indent="-247650">
              <a:buSzPts val="2300"/>
            </a:pPr>
            <a:r>
              <a:rPr lang="pt-PT" dirty="0"/>
              <a:t>Nota: Alguns tampões de extração dos kits dos TDR, quando usados de acordo com as IFU, inativam o vírus SARS-CoV-2, quando a amostra é adicionada ao tampão no tubo de extração. Os procedimentos indicados para a gestão dos resíduos podem ser encontrados nas IFU.</a:t>
            </a:r>
            <a:endParaRPr lang="pt-PT" sz="2000" dirty="0"/>
          </a:p>
          <a:p>
            <a:pPr marL="685800" lvl="1" indent="-247650">
              <a:buSzPts val="2300"/>
            </a:pPr>
            <a:r>
              <a:rPr lang="pt-PT" sz="2000" dirty="0"/>
              <a:t>Ler as folhas sobre os dados de segurança do material.</a:t>
            </a:r>
          </a:p>
          <a:p>
            <a:pPr marL="1143000" lvl="2" indent="-247650">
              <a:buSzPts val="2300"/>
            </a:pPr>
            <a:r>
              <a:rPr lang="pt-PT" dirty="0"/>
              <a:t>Nota: o tampão de extração do kit de TDR de antigénio pode conter </a:t>
            </a:r>
            <a:r>
              <a:rPr lang="pt-PT" dirty="0" err="1"/>
              <a:t>azoteto</a:t>
            </a:r>
            <a:r>
              <a:rPr lang="pt-PT" dirty="0"/>
              <a:t> de sódio, devendo evitar-se a autoclavagem ao manipular grandes volumes de </a:t>
            </a:r>
            <a:r>
              <a:rPr lang="pt-PT" dirty="0" err="1"/>
              <a:t>azoteto</a:t>
            </a:r>
            <a:r>
              <a:rPr lang="pt-PT" dirty="0"/>
              <a:t> de sódio. A acumulação de </a:t>
            </a:r>
            <a:r>
              <a:rPr lang="pt-PT" dirty="0" err="1"/>
              <a:t>azoteto</a:t>
            </a:r>
            <a:r>
              <a:rPr lang="pt-PT" dirty="0"/>
              <a:t> de sódio em contacto com o metal pode resultar em perigo grave com o calor ou o choque.</a:t>
            </a:r>
          </a:p>
          <a:p>
            <a:pPr marL="685800" lvl="1" indent="-247650">
              <a:buSzPts val="2300"/>
            </a:pPr>
            <a:r>
              <a:rPr lang="pt-PT" sz="2000" dirty="0"/>
              <a:t>Seguir as regras nacionais ou locais para a eliminação.</a:t>
            </a:r>
          </a:p>
          <a:p>
            <a:pPr marL="685800" lvl="1" indent="-247650">
              <a:buSzPts val="2300"/>
            </a:pPr>
            <a:r>
              <a:rPr lang="pt-PT" sz="2000" dirty="0"/>
              <a:t>Na ausência de recomendações em contrário das autoridades nacionais ou do fabricante, tratar os TDR de antigénio para o </a:t>
            </a:r>
            <a:r>
              <a:rPr lang="pt-PT" dirty="0"/>
              <a:t>SARS-CoV-2 como </a:t>
            </a:r>
            <a:r>
              <a:rPr lang="pt-PT" sz="2000" dirty="0"/>
              <a:t>perigo biológico</a:t>
            </a:r>
            <a:r>
              <a:rPr lang="pt-PT" dirty="0"/>
              <a:t>. </a:t>
            </a:r>
          </a:p>
          <a:p>
            <a:pPr marL="228600" indent="-101600">
              <a:buFont typeface="Arial"/>
              <a:buNone/>
            </a:pPr>
            <a:endParaRPr lang="en-US" dirty="0"/>
          </a:p>
        </p:txBody>
      </p:sp>
      <p:sp>
        <p:nvSpPr>
          <p:cNvPr id="6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  <p:extLst>
      <p:ext uri="{BB962C8B-B14F-4D97-AF65-F5344CB8AC3E}">
        <p14:creationId xmlns:p14="http://schemas.microsoft.com/office/powerpoint/2010/main" val="979022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O que fazer depois da testagem</a:t>
            </a:r>
          </a:p>
        </p:txBody>
      </p:sp>
      <p:sp>
        <p:nvSpPr>
          <p:cNvPr id="308" name="Google Shape;308;p22"/>
          <p:cNvSpPr txBox="1">
            <a:spLocks noGrp="1"/>
          </p:cNvSpPr>
          <p:nvPr>
            <p:ph type="body" idx="1"/>
          </p:nvPr>
        </p:nvSpPr>
        <p:spPr>
          <a:xfrm>
            <a:off x="838200" y="1470732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22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sz="2400" dirty="0"/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pt-PT" sz="2400" dirty="0"/>
              <a:t>Todos os componentes dos TDR de antigénio para o SARS-CoV-2 são de utilização única, não devendo, portanto, ser reutilizados. </a:t>
            </a:r>
          </a:p>
          <a:p>
            <a:pPr marL="285750" lvl="0" indent="-311150">
              <a:lnSpc>
                <a:spcPct val="90000"/>
              </a:lnSpc>
              <a:spcBef>
                <a:spcPts val="1575"/>
              </a:spcBef>
              <a:buSzPts val="1400"/>
            </a:pPr>
            <a:r>
              <a:rPr lang="pt-PT" sz="2400" dirty="0"/>
              <a:t>Colocar todos os materiais potencialmente contaminados (como recipientes de amostras usados, tubos de extração usados, pipetas de transferência e cassetes de teste usadas) num saco para resíduos biológicos perigosos.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pt-PT" sz="2400" dirty="0"/>
              <a:t>No final do dia, selar o saco com esses materiais e seguir as orientações da unidade de saúde para eliminação de resíduos biológicos perigosos.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</p:txBody>
      </p:sp>
      <p:sp>
        <p:nvSpPr>
          <p:cNvPr id="309" name="Google Shape;309;p2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24</a:t>
            </a:fld>
            <a:endParaRPr sz="10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2E47E8F-CB49-4286-A4B0-051466B21295}"/>
              </a:ext>
            </a:extLst>
          </p:cNvPr>
          <p:cNvGrpSpPr/>
          <p:nvPr/>
        </p:nvGrpSpPr>
        <p:grpSpPr>
          <a:xfrm>
            <a:off x="7429730" y="1307940"/>
            <a:ext cx="3924069" cy="596348"/>
            <a:chOff x="7861998" y="1527451"/>
            <a:chExt cx="3924069" cy="5963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C8A296-B676-4651-A768-C870C443365B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34C6E2F-B0CD-44AA-85F2-14120E57ADB7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Graphic 8" descr="Pencil">
              <a:extLst>
                <a:ext uri="{FF2B5EF4-FFF2-40B4-BE49-F238E27FC236}">
                  <a16:creationId xmlns:a16="http://schemas.microsoft.com/office/drawing/2014/main" id="{97EB2511-663A-40C0-AECC-7E86D5C82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10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3"/>
          <p:cNvSpPr txBox="1">
            <a:spLocks noGrp="1"/>
          </p:cNvSpPr>
          <p:nvPr>
            <p:ph type="title"/>
          </p:nvPr>
        </p:nvSpPr>
        <p:spPr>
          <a:xfrm>
            <a:off x="838199" y="335670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Testagem na comunidade</a:t>
            </a:r>
          </a:p>
        </p:txBody>
      </p:sp>
      <p:sp>
        <p:nvSpPr>
          <p:cNvPr id="316" name="Google Shape;316;p23"/>
          <p:cNvSpPr txBox="1">
            <a:spLocks noGrp="1"/>
          </p:cNvSpPr>
          <p:nvPr>
            <p:ph type="body" idx="1"/>
          </p:nvPr>
        </p:nvSpPr>
        <p:spPr>
          <a:xfrm>
            <a:off x="838199" y="1574812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pt-PT" sz="2200" dirty="0"/>
              <a:t>Quando se vai fazer testes numa comunidade, levar um número suficiente de sacos para resíduos biológicos perigosos.</a:t>
            </a:r>
          </a:p>
          <a:p>
            <a:pPr marL="285750" lvl="0" indent="-311150">
              <a:lnSpc>
                <a:spcPct val="90000"/>
              </a:lnSpc>
              <a:spcBef>
                <a:spcPts val="1575"/>
              </a:spcBef>
              <a:buSzPts val="1400"/>
            </a:pPr>
            <a:r>
              <a:rPr lang="pt-PT" sz="2400" dirty="0"/>
              <a:t>Colocar todos os materiais potencialmente contaminados (como tubos de extração usados, pipetas de transferência e cassetes de teste usadas) num saco para resíduos biológicos perigosos</a:t>
            </a:r>
            <a:r>
              <a:rPr lang="pt-PT" sz="2200" dirty="0"/>
              <a:t>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pt-PT" sz="2200" dirty="0"/>
              <a:t>Usar um saco novo (não usado) de resíduos biológicos perigosos para deposição dos resíduos em diferentes locais da comunidade.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pt-PT" sz="2200" dirty="0"/>
              <a:t>Devolver os sacos de resíduos perigosos devidamente selados à unidade de saúde par autoclavagem </a:t>
            </a:r>
            <a:r>
              <a:rPr lang="pt-PT" sz="2200" baseline="30000" dirty="0"/>
              <a:t>1</a:t>
            </a:r>
            <a:r>
              <a:rPr lang="pt-PT" sz="2200" dirty="0"/>
              <a:t> ou incineração.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317" name="Google Shape;317;p2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25</a:t>
            </a:fld>
            <a:endParaRPr sz="10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BA78ED-A473-4693-A946-0B4FEB5AEE65}"/>
              </a:ext>
            </a:extLst>
          </p:cNvPr>
          <p:cNvSpPr/>
          <p:nvPr/>
        </p:nvSpPr>
        <p:spPr>
          <a:xfrm>
            <a:off x="0" y="5427144"/>
            <a:ext cx="113537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2" indent="-19050">
              <a:buSzPts val="2300"/>
            </a:pPr>
            <a:r>
              <a:rPr lang="en-US" baseline="30000" dirty="0"/>
              <a:t>1 </a:t>
            </a:r>
            <a:r>
              <a:rPr lang="pt-PT" dirty="0"/>
              <a:t>O tampão de extração do kit dos TDR de antigénio pode conter </a:t>
            </a:r>
            <a:r>
              <a:rPr lang="pt-PT" dirty="0" err="1"/>
              <a:t>azoteto</a:t>
            </a:r>
            <a:r>
              <a:rPr lang="pt-PT" dirty="0"/>
              <a:t> de sódio, devendo evitar-se a autoclavagem ao manipular grandes volumes de </a:t>
            </a:r>
            <a:r>
              <a:rPr lang="pt-PT" dirty="0" err="1"/>
              <a:t>azoteto</a:t>
            </a:r>
            <a:r>
              <a:rPr lang="pt-PT" dirty="0"/>
              <a:t> de sódio. A acumulação de </a:t>
            </a:r>
            <a:r>
              <a:rPr lang="pt-PT" dirty="0" err="1"/>
              <a:t>azoteto</a:t>
            </a:r>
            <a:r>
              <a:rPr lang="pt-PT" dirty="0"/>
              <a:t> de sódio em contacto com o metal pode resultar em perigo grave com o calor ou o choque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4CBA8B-7324-476E-829D-43DBF5672B36}"/>
              </a:ext>
            </a:extLst>
          </p:cNvPr>
          <p:cNvGrpSpPr/>
          <p:nvPr/>
        </p:nvGrpSpPr>
        <p:grpSpPr>
          <a:xfrm>
            <a:off x="7458814" y="777628"/>
            <a:ext cx="3924069" cy="596348"/>
            <a:chOff x="7861998" y="1527451"/>
            <a:chExt cx="3924069" cy="5963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F281AB4-D4D7-4690-A1F5-EE56811F3A92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pt-PT" altLang="en-US" sz="11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Adaptar de acordo com as orientações do seu país</a:t>
              </a:r>
              <a:endParaRPr lang="pt-PT" altLang="en-US" sz="1100" u="sng" dirty="0">
                <a:solidFill>
                  <a:srgbClr val="FFFFFF"/>
                </a:solidFill>
                <a:ea typeface="Calibri" charset="0"/>
                <a:cs typeface="Calibri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7FF5D6B-D783-41B7-8D26-6A3D27EFDD2C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0CF4A871-B7C9-4A6C-98AB-F14D7C21D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11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324" name="Google Shape;32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4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4"/>
          <p:cNvSpPr txBox="1"/>
          <p:nvPr/>
        </p:nvSpPr>
        <p:spPr>
          <a:xfrm>
            <a:off x="2858588" y="303656"/>
            <a:ext cx="6310811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pt-PT" sz="4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Principais pontos </a:t>
            </a:r>
            <a:r>
              <a:rPr lang="en-US" sz="4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  <a:endParaRPr lang="en-US" sz="4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27" name="Google Shape;327;p24"/>
          <p:cNvSpPr txBox="1"/>
          <p:nvPr/>
        </p:nvSpPr>
        <p:spPr>
          <a:xfrm>
            <a:off x="1900610" y="1847328"/>
            <a:ext cx="8628017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pt-PT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Usar EPI apropriado, o qual deve incluir proteção respiratória, proteção ocular, bata e luvas.</a:t>
            </a:r>
            <a:endParaRPr lang="pt-PT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pt-PT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 tipo de EPI a ser usado pode ser adaptado com base numa avaliação de risco local.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pt-PT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Os testes devem ser feitos numa sala separada e bem ventilada.</a:t>
            </a:r>
          </a:p>
        </p:txBody>
      </p:sp>
      <p:pic>
        <p:nvPicPr>
          <p:cNvPr id="329" name="Google Shape;329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07039" y="4350188"/>
            <a:ext cx="1438808" cy="186963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pic>
        <p:nvPicPr>
          <p:cNvPr id="335" name="Google Shape;33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5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25"/>
          <p:cNvSpPr txBox="1"/>
          <p:nvPr/>
        </p:nvSpPr>
        <p:spPr>
          <a:xfrm>
            <a:off x="2858588" y="303656"/>
            <a:ext cx="5891711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pt-PT" sz="4400" dirty="0">
                <a:solidFill>
                  <a:schemeClr val="lt1"/>
                </a:solidFill>
              </a:rPr>
              <a:t>Principais pontos </a:t>
            </a:r>
            <a:r>
              <a:rPr lang="en-US" sz="4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(2)</a:t>
            </a:r>
            <a:endParaRPr lang="en-US" sz="4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38" name="Google Shape;338;p25"/>
          <p:cNvSpPr txBox="1"/>
          <p:nvPr/>
        </p:nvSpPr>
        <p:spPr>
          <a:xfrm>
            <a:off x="1781991" y="1915589"/>
            <a:ext cx="8628017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pt-PT" sz="2400" b="0" i="0" u="none" strike="noStrike" cap="none" dirty="0">
                <a:solidFill>
                  <a:schemeClr val="lt1"/>
                </a:solidFill>
                <a:sym typeface="Arial"/>
              </a:rPr>
              <a:t>Tanto a lixívia (hipoclorito de sódio) como o etanol são ativos contra o SARS-CoV-2.</a:t>
            </a:r>
            <a:endParaRPr lang="pt-PT" sz="2400" b="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400" b="0" i="0" u="none" strike="noStrike" cap="none" dirty="0">
              <a:solidFill>
                <a:schemeClr val="lt1"/>
              </a:solidFill>
              <a:sym typeface="Arial"/>
            </a:endParaRPr>
          </a:p>
          <a:p>
            <a:pPr marL="2286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pt-PT" sz="2400" b="0" i="0" u="none" strike="noStrike" cap="none" dirty="0">
                <a:solidFill>
                  <a:schemeClr val="lt1"/>
                </a:solidFill>
                <a:sym typeface="Arial"/>
              </a:rPr>
              <a:t>O tempo de contacto, a diluição e o prazo de validade da solução desinfetante de trabalho (após diluição) são fundamentais para uma desinfeção eficaz.</a:t>
            </a:r>
            <a:endParaRPr lang="pt-PT" sz="2400" b="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228600" marR="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pt-PT" sz="2400" b="1" i="0" u="none" strike="noStrike" cap="none" dirty="0">
              <a:solidFill>
                <a:schemeClr val="bg1"/>
              </a:solidFill>
              <a:sym typeface="Arial"/>
            </a:endParaRPr>
          </a:p>
          <a:p>
            <a:pPr marL="228600" lvl="0" indent="-254000">
              <a:lnSpc>
                <a:spcPct val="90000"/>
              </a:lnSpc>
              <a:spcBef>
                <a:spcPts val="1000"/>
              </a:spcBef>
              <a:buClr>
                <a:schemeClr val="lt1"/>
              </a:buClr>
              <a:buSzPts val="2400"/>
              <a:buFont typeface="Arial"/>
              <a:buChar char="•"/>
            </a:pPr>
            <a:r>
              <a:rPr lang="pt-PT" sz="2400" dirty="0">
                <a:solidFill>
                  <a:schemeClr val="bg1"/>
                </a:solidFill>
              </a:rPr>
              <a:t>Na ausência de indicações em contrário, tratar os resíduos da colheita de amostras e dos testes TDR de antigénio para o SARS-CoV-2 como perigos biológicos</a:t>
            </a:r>
            <a:r>
              <a:rPr lang="pt-PT" sz="2400" i="0" u="none" strike="noStrike" cap="none" dirty="0">
                <a:solidFill>
                  <a:schemeClr val="lt1"/>
                </a:solidFill>
                <a:sym typeface="Arial"/>
              </a:rPr>
              <a:t>.</a:t>
            </a:r>
            <a:endParaRPr lang="pt-PT" sz="2400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285750" marR="0" lvl="0" indent="-2222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28957" y="4393325"/>
            <a:ext cx="1407827" cy="196302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49;p7"/>
          <p:cNvSpPr txBox="1">
            <a:spLocks/>
          </p:cNvSpPr>
          <p:nvPr/>
        </p:nvSpPr>
        <p:spPr>
          <a:xfrm>
            <a:off x="71350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Dúvidas?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 rtlCol="0"/>
          <a:lstStyle/>
          <a:p>
            <a:pPr rtl="0"/>
            <a:fld id="{8B709DE2-93F8-7E45-91D0-E19ACC3ADA4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4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pt-PT" dirty="0"/>
              <a:t>Objetivos da aprendizagem</a:t>
            </a:r>
          </a:p>
        </p:txBody>
      </p:sp>
      <p:sp>
        <p:nvSpPr>
          <p:cNvPr id="103" name="Google Shape;103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pt-PT" sz="2400" dirty="0"/>
              <a:t>No final deste módulo, o formando deverá ser capaz de:   </a:t>
            </a:r>
          </a:p>
          <a:p>
            <a:pPr marL="971550" lvl="1" indent="-311150">
              <a:buSzPts val="2400"/>
            </a:pPr>
            <a:r>
              <a:rPr lang="pt-PT" sz="2400" dirty="0"/>
              <a:t>descrever qual o equipamento de proteção individual (EPI) necessário e como usá-lo; </a:t>
            </a:r>
          </a:p>
          <a:p>
            <a:pPr marL="971550" lvl="1" indent="-3111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pt-PT" sz="2400" dirty="0"/>
              <a:t>explicar como preparar e usar desinfetantes;   </a:t>
            </a:r>
          </a:p>
          <a:p>
            <a:pPr marL="971550" lvl="1" indent="-3111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pt-PT" sz="2400" dirty="0"/>
              <a:t>explicar como realizar testes em segurança e como descartar os resíduos em segurança.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3</a:t>
            </a:fld>
            <a:endParaRPr sz="1000"/>
          </a:p>
        </p:txBody>
      </p:sp>
      <p:sp>
        <p:nvSpPr>
          <p:cNvPr id="105" name="Google Shape;105;p2"/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Transmissão do SARS-CoV-2 </a:t>
            </a:r>
            <a:r>
              <a:rPr lang="en-US" dirty="0"/>
              <a:t>(1)</a:t>
            </a:r>
          </a:p>
        </p:txBody>
      </p:sp>
      <p:sp>
        <p:nvSpPr>
          <p:cNvPr id="111" name="Google Shape;111;p3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PT" sz="2400" dirty="0"/>
              <a:t>O SARS-CoV-2 passa de pessoa para pessoa através de contacto direto ou indireto  (através de objetos ou superfícies contaminadas) ou de contacto próximo com pessoas infetadas através das secreções da boca e nariz que são libertadas quando uma pessoa infetada tosse, espirra, fala, respira ou canta.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pt-PT" sz="2400" dirty="0"/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pt-PT" sz="2400" dirty="0"/>
              <a:t>As pessoas que estão em contacto próximo com uma pessoa infetada  podem apanhar o SARS-CoV-2 quando essas gotículas infecciosas entram na sua boca, nariz ou olhos.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12" name="Google Shape;112;p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4</a:t>
            </a:fld>
            <a:endParaRPr sz="1000"/>
          </a:p>
        </p:txBody>
      </p:sp>
      <p:sp>
        <p:nvSpPr>
          <p:cNvPr id="113" name="Google Shape;113;p3"/>
          <p:cNvSpPr txBox="1">
            <a:spLocks noGrp="1"/>
          </p:cNvSpPr>
          <p:nvPr>
            <p:ph type="ftr" idx="11"/>
          </p:nvPr>
        </p:nvSpPr>
        <p:spPr>
          <a:xfrm>
            <a:off x="399563" y="6356350"/>
            <a:ext cx="1077391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Transmissão do SARS-CoV-2 </a:t>
            </a:r>
            <a:r>
              <a:rPr lang="en-US" dirty="0"/>
              <a:t>(2)</a:t>
            </a:r>
            <a:endParaRPr sz="2800" dirty="0"/>
          </a:p>
        </p:txBody>
      </p:sp>
      <p:sp>
        <p:nvSpPr>
          <p:cNvPr id="119" name="Google Shape;119;p4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PT" sz="2400" dirty="0"/>
              <a:t>Para evitar o contacto, é importante ficar a, </a:t>
            </a:r>
            <a:r>
              <a:rPr lang="pt-PT" sz="2400" u="sng" dirty="0"/>
              <a:t>pelo menos</a:t>
            </a:r>
            <a:r>
              <a:rPr lang="pt-PT" sz="2400" dirty="0"/>
              <a:t>, 1 metro de distância dos outros, limpar as mãos com frequência e cobrir a boca com um lenço ou cotovelo fletido, ao espirrar ou tossir. 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lang="pt-PT" sz="2400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pt-PT" sz="2400" dirty="0"/>
              <a:t>Quando não for possível o distanciamento físico (ficar a 1 metro ou mais de distância), usar uma máscara é uma medida importante para proteger os outros. Também é fundamental lavar as mãos com frequência.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pt-PT"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5</a:t>
            </a:fld>
            <a:endParaRPr sz="1000"/>
          </a:p>
        </p:txBody>
      </p:sp>
      <p:sp>
        <p:nvSpPr>
          <p:cNvPr id="121" name="Google Shape;121;p4"/>
          <p:cNvSpPr txBox="1">
            <a:spLocks noGrp="1"/>
          </p:cNvSpPr>
          <p:nvPr>
            <p:ph type="ftr" idx="11"/>
          </p:nvPr>
        </p:nvSpPr>
        <p:spPr>
          <a:xfrm>
            <a:off x="599343" y="6356350"/>
            <a:ext cx="1054558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Transmissão do SARS-CoV-2 </a:t>
            </a:r>
            <a:r>
              <a:rPr lang="en-US" dirty="0"/>
              <a:t>(3)</a:t>
            </a:r>
            <a:endParaRPr lang="en-US" sz="2800" dirty="0"/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838200" y="1397731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pt-PT" sz="2200" dirty="0"/>
              <a:t>A colheita de amostras pode produzir gotículas minúsculas que ficam suspensas no ar por períodos de tempo mais longos. </a:t>
            </a:r>
            <a:endParaRPr lang="pt-PT" sz="2400" dirty="0"/>
          </a:p>
          <a:p>
            <a:pPr marL="68580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Este procedimento não é considerado um procedimento gerador de aerossóis (AGP) </a:t>
            </a:r>
            <a:r>
              <a:rPr lang="pt-PT" sz="2200" baseline="30000" dirty="0"/>
              <a:t>1</a:t>
            </a:r>
            <a:endParaRPr lang="pt-PT" sz="2200" dirty="0"/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pt-PT" sz="2200" dirty="0"/>
              <a:t>Ao colher amostras de pessoas infetadas com o SARS-CoV-2, essas gotículas podem conter o SARS-CoV-2. 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pt-PT" sz="2200" dirty="0"/>
              <a:t>Essas gotículas poderão potencialmente ser inaladas por profissionais de saúde ou outras pessoas que não estejam a usar equipamento de proteção individual (EPI) apropriado. Usar o EPI correto para o procedimento garante um menor risco de transmissão.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pt-PT" sz="2200" dirty="0"/>
              <a:t>Outras pessoas não envolvidas no procedimento não devem ser autorizadas a permanecer nas áreas em que é executada a colheita de amostras.</a:t>
            </a:r>
            <a:endParaRPr lang="pt-PT" sz="2200" strike="sngStrike" dirty="0"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endParaRPr sz="2200" dirty="0"/>
          </a:p>
        </p:txBody>
      </p:sp>
      <p:sp>
        <p:nvSpPr>
          <p:cNvPr id="129" name="Google Shape;129;p5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6</a:t>
            </a:fld>
            <a:endParaRPr sz="1000"/>
          </a:p>
        </p:txBody>
      </p:sp>
      <p:sp>
        <p:nvSpPr>
          <p:cNvPr id="130" name="Google Shape;130;p5"/>
          <p:cNvSpPr txBox="1">
            <a:spLocks noGrp="1"/>
          </p:cNvSpPr>
          <p:nvPr>
            <p:ph type="ftr" idx="11"/>
          </p:nvPr>
        </p:nvSpPr>
        <p:spPr>
          <a:xfrm>
            <a:off x="499453" y="6356350"/>
            <a:ext cx="1068828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  <p:sp>
        <p:nvSpPr>
          <p:cNvPr id="131" name="Google Shape;131;p5"/>
          <p:cNvSpPr/>
          <p:nvPr/>
        </p:nvSpPr>
        <p:spPr>
          <a:xfrm>
            <a:off x="729671" y="5921272"/>
            <a:ext cx="1051559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PT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Prevenção e controlo da infeção durante os cuidados de saúde, quando há suspeita ou confirmação de doença por coronavírus (COVID-19). Orientações provisórias, 12 de Julho de 2021. Genebra: Organização Mundial da Saúde; 2021</a:t>
            </a:r>
            <a:endParaRPr lang="pt-PT"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Realizar uma avaliação dos riscos biológicos </a:t>
            </a:r>
            <a:r>
              <a:rPr lang="en-US" dirty="0"/>
              <a:t>(1)</a:t>
            </a:r>
            <a:endParaRPr lang="en-US" sz="2800" dirty="0"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PT" sz="2300" dirty="0"/>
              <a:t>A avaliação dos riscos biológicos é o processo sistemático de recolher informação e avaliar a probabilidade e as consequências da exposição ou libertação de perigos no local de trabalho e determinar as medidas apropriadas de controlo dos riscos para os reduzir.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lang="pt-PT" sz="17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pt-PT" sz="2300" b="1" dirty="0">
                <a:solidFill>
                  <a:srgbClr val="009AC9"/>
                </a:solidFill>
              </a:rPr>
              <a:t>PASSO 1. Recolher informação (identificação dos perigos) </a:t>
            </a:r>
            <a:endParaRPr lang="pt-PT" sz="23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pt-PT" sz="2300" b="1" dirty="0">
                <a:solidFill>
                  <a:srgbClr val="009AC9"/>
                </a:solidFill>
              </a:rPr>
              <a:t>PASSO 2. Avaliar os riscos</a:t>
            </a:r>
            <a:endParaRPr lang="pt-PT" sz="23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pt-PT" sz="2300" b="1" dirty="0">
                <a:solidFill>
                  <a:srgbClr val="009AC9"/>
                </a:solidFill>
              </a:rPr>
              <a:t>PASSO 3. Formular uma estratégia de controlo dos riscos</a:t>
            </a:r>
            <a:endParaRPr lang="pt-PT" sz="23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pt-PT" sz="2300" b="1" dirty="0">
                <a:solidFill>
                  <a:srgbClr val="009AC9"/>
                </a:solidFill>
              </a:rPr>
              <a:t>PASSO 4. Selecionar e implementar medidas de controlo dos riscos</a:t>
            </a:r>
            <a:endParaRPr lang="pt-PT" sz="23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pt-PT" sz="2300" b="1" dirty="0">
                <a:solidFill>
                  <a:srgbClr val="009AC9"/>
                </a:solidFill>
              </a:rPr>
              <a:t>PASSO 5. Rever os riscos e as medidas de controlo dos riscos</a:t>
            </a:r>
            <a:endParaRPr lang="pt-PT" sz="23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3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3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300"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7</a:t>
            </a:fld>
            <a:endParaRPr sz="1000"/>
          </a:p>
        </p:txBody>
      </p:sp>
      <p:sp>
        <p:nvSpPr>
          <p:cNvPr id="140" name="Google Shape;140;p6"/>
          <p:cNvSpPr txBox="1">
            <a:spLocks noGrp="1"/>
          </p:cNvSpPr>
          <p:nvPr>
            <p:ph type="ftr" idx="11"/>
          </p:nvPr>
        </p:nvSpPr>
        <p:spPr>
          <a:xfrm>
            <a:off x="509987" y="6356350"/>
            <a:ext cx="10749105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dirty="0"/>
              <a:t>Realizar uma avaliação dos riscos biológicos </a:t>
            </a:r>
            <a:r>
              <a:rPr lang="en-US" dirty="0"/>
              <a:t>(2)</a:t>
            </a:r>
            <a:endParaRPr lang="en-US" sz="2800" dirty="0"/>
          </a:p>
        </p:txBody>
      </p:sp>
      <p:sp>
        <p:nvSpPr>
          <p:cNvPr id="147" name="Google Shape;147;p7"/>
          <p:cNvSpPr txBox="1">
            <a:spLocks noGrp="1"/>
          </p:cNvSpPr>
          <p:nvPr>
            <p:ph type="body" idx="1"/>
          </p:nvPr>
        </p:nvSpPr>
        <p:spPr>
          <a:xfrm>
            <a:off x="838200" y="1411104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1775" lvl="0" indent="-2444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A avaliação dos riscos deve ser um processo contínuo.</a:t>
            </a:r>
          </a:p>
          <a:p>
            <a:pPr marL="2286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pt-PT" sz="2200" dirty="0"/>
              <a:t>Deve ser feita no início dos trabalhos que contenham agentes biológicos e sempre que haja alterações no seguinte: </a:t>
            </a:r>
          </a:p>
          <a:p>
            <a:pPr marL="80010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pessoal</a:t>
            </a:r>
          </a:p>
          <a:p>
            <a:pPr marL="80010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unidade</a:t>
            </a:r>
          </a:p>
          <a:p>
            <a:pPr marL="80010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equipamento</a:t>
            </a:r>
          </a:p>
          <a:p>
            <a:pPr marL="80010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métodos</a:t>
            </a:r>
          </a:p>
          <a:p>
            <a:pPr marL="80010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pt-PT" sz="2200" dirty="0"/>
              <a:t>regulamentos.</a:t>
            </a:r>
          </a:p>
          <a:p>
            <a:pPr marL="342900" lvl="0" indent="-3238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Char char="•"/>
            </a:pPr>
            <a:r>
              <a:rPr lang="pt-PT" sz="2200" dirty="0"/>
              <a:t>Para mais informações sobre a realização de avaliações dos riscos, consultar : </a:t>
            </a:r>
            <a:r>
              <a:rPr lang="en-GB" sz="2200" u="sng" dirty="0">
                <a:solidFill>
                  <a:srgbClr val="009AC9"/>
                </a:solidFill>
                <a:hlinkClick r:id="rId3"/>
              </a:rPr>
              <a:t>Risk assessment and management of exposure of health care workers in the context of COVID-19: Interim guidance, 19 March 2020</a:t>
            </a:r>
            <a:r>
              <a:rPr lang="en-GB" sz="2200" u="sng" dirty="0">
                <a:solidFill>
                  <a:srgbClr val="009AC9"/>
                </a:solidFill>
              </a:rPr>
              <a:t>, and 9 September 2020 </a:t>
            </a:r>
            <a:r>
              <a:rPr lang="en-US" sz="2200" dirty="0"/>
              <a:t>e </a:t>
            </a:r>
            <a:r>
              <a:rPr lang="en-US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Laboratory biosafety guidance related to coronavirus disease (COVID-19): Interim guidance, 28 January 2021</a:t>
            </a:r>
            <a:endParaRPr sz="2200" dirty="0">
              <a:solidFill>
                <a:schemeClr val="hlink"/>
              </a:solidFill>
            </a:endParaRPr>
          </a:p>
          <a:p>
            <a:pPr marL="34290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700"/>
              <a:buNone/>
            </a:pPr>
            <a:endParaRPr sz="2200"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700"/>
              <a:buNone/>
            </a:pPr>
            <a:endParaRPr sz="2200"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700"/>
              <a:buNone/>
            </a:pPr>
            <a:endParaRPr sz="2200" dirty="0"/>
          </a:p>
        </p:txBody>
      </p:sp>
      <p:sp>
        <p:nvSpPr>
          <p:cNvPr id="148" name="Google Shape;148;p7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8</a:t>
            </a:fld>
            <a:endParaRPr sz="1000"/>
          </a:p>
        </p:txBody>
      </p:sp>
      <p:sp>
        <p:nvSpPr>
          <p:cNvPr id="149" name="Google Shape;149;p7"/>
          <p:cNvSpPr txBox="1">
            <a:spLocks noGrp="1"/>
          </p:cNvSpPr>
          <p:nvPr>
            <p:ph type="ftr" idx="11"/>
          </p:nvPr>
        </p:nvSpPr>
        <p:spPr>
          <a:xfrm>
            <a:off x="684963" y="6356350"/>
            <a:ext cx="11002232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03696"/>
            <a:ext cx="10515600" cy="942814"/>
          </a:xfrm>
        </p:spPr>
        <p:txBody>
          <a:bodyPr rtlCol="0"/>
          <a:lstStyle/>
          <a:p>
            <a:pPr rtl="0"/>
            <a:r>
              <a:rPr lang="pt" dirty="0"/>
              <a:t>Nível de risco para os procedimentos dos TDR de detecção do </a:t>
            </a:r>
            <a:r>
              <a:rPr lang="pt-BR" dirty="0"/>
              <a:t>antígeno</a:t>
            </a:r>
            <a:r>
              <a:rPr lang="pt" dirty="0"/>
              <a:t> do SARS-CoV-2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2D34DE6-22C6-0E40-B20E-F2D718CBADB2}" type="slidenum">
              <a:rPr lang="en-GB" smtClean="0"/>
              <a:pPr rtl="0"/>
              <a:t>9</a:t>
            </a:fld>
            <a:endParaRPr lang="en-GB" sz="10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54F0344-7585-774F-88F6-BD25B258D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119343"/>
              </p:ext>
            </p:extLst>
          </p:nvPr>
        </p:nvGraphicFramePr>
        <p:xfrm>
          <a:off x="838199" y="2250754"/>
          <a:ext cx="9506804" cy="21945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50712">
                  <a:extLst>
                    <a:ext uri="{9D8B030D-6E8A-4147-A177-3AD203B41FA5}">
                      <a16:colId xmlns:a16="http://schemas.microsoft.com/office/drawing/2014/main" val="3109221945"/>
                    </a:ext>
                  </a:extLst>
                </a:gridCol>
                <a:gridCol w="2678046">
                  <a:extLst>
                    <a:ext uri="{9D8B030D-6E8A-4147-A177-3AD203B41FA5}">
                      <a16:colId xmlns:a16="http://schemas.microsoft.com/office/drawing/2014/main" val="2188643014"/>
                    </a:ext>
                  </a:extLst>
                </a:gridCol>
                <a:gridCol w="2678046">
                  <a:extLst>
                    <a:ext uri="{9D8B030D-6E8A-4147-A177-3AD203B41FA5}">
                      <a16:colId xmlns:a16="http://schemas.microsoft.com/office/drawing/2014/main" val="2811185890"/>
                    </a:ext>
                  </a:extLst>
                </a:gridCol>
              </a:tblGrid>
              <a:tr h="286421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pt" sz="2000" b="1" dirty="0">
                          <a:solidFill>
                            <a:srgbClr val="FFFFFF"/>
                          </a:solidFill>
                          <a:effectLst/>
                          <a:latin typeface="+mj-lt"/>
                        </a:rPr>
                        <a:t>Procedimento</a:t>
                      </a:r>
                      <a:endParaRPr lang="en-ZA" sz="2000" b="1" dirty="0">
                        <a:solidFill>
                          <a:srgbClr val="FFFFFF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pt" sz="20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/>
                        </a:rPr>
                        <a:t>Risco inicial *</a:t>
                      </a:r>
                    </a:p>
                  </a:txBody>
                  <a:tcPr marL="51435" marR="51435" marT="0" marB="0" anchor="ctr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pt" sz="20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Risco residual **</a:t>
                      </a:r>
                    </a:p>
                  </a:txBody>
                  <a:tcPr marL="51435" marR="51435" marT="0" marB="0" anchor="ctr">
                    <a:solidFill>
                      <a:srgbClr val="009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272626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 dirty="0">
                          <a:effectLst/>
                          <a:latin typeface="+mj-lt"/>
                        </a:rPr>
                        <a:t>Coleta de amostras</a:t>
                      </a:r>
                      <a:endParaRPr lang="en-ZA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None/>
                      </a:pPr>
                      <a:r>
                        <a:rPr lang="pt" sz="2000">
                          <a:effectLst/>
                          <a:latin typeface="+mj-lt"/>
                        </a:rPr>
                        <a:t>Médio a elevado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None/>
                      </a:pPr>
                      <a:r>
                        <a:rPr lang="pt" sz="2000">
                          <a:effectLst/>
                          <a:latin typeface="+mj-lt"/>
                        </a:rPr>
                        <a:t>Baixo a médio</a:t>
                      </a:r>
                      <a:endParaRPr lang="en-US" sz="2000" dirty="0">
                        <a:effectLst/>
                        <a:latin typeface="+mj-lt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398063701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>
                          <a:effectLst/>
                          <a:latin typeface="+mj-lt"/>
                        </a:rPr>
                        <a:t>Recepção e admissão da amostra</a:t>
                      </a:r>
                      <a:endParaRPr lang="en-ZA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Baixo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Baixo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96594543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 dirty="0">
                          <a:effectLst/>
                          <a:latin typeface="+mj-lt"/>
                        </a:rPr>
                        <a:t>TDR de detecção do </a:t>
                      </a:r>
                      <a:r>
                        <a:rPr lang="pt-BR" sz="2000" dirty="0">
                          <a:effectLst/>
                          <a:latin typeface="+mj-lt"/>
                        </a:rPr>
                        <a:t>antígeno</a:t>
                      </a:r>
                      <a:r>
                        <a:rPr lang="pt" sz="2000" dirty="0">
                          <a:effectLst/>
                          <a:latin typeface="+mj-lt"/>
                        </a:rPr>
                        <a:t> do SARS-CoV-2</a:t>
                      </a:r>
                      <a:endParaRPr lang="en-ZA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Baixo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" sz="20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Baixo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85864797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EF8C965-D66C-4D04-925F-2261B56D3980}"/>
              </a:ext>
            </a:extLst>
          </p:cNvPr>
          <p:cNvSpPr txBox="1"/>
          <p:nvPr/>
        </p:nvSpPr>
        <p:spPr>
          <a:xfrm>
            <a:off x="755315" y="4874396"/>
            <a:ext cx="1068136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/>
            <a:r>
              <a:rPr lang="pt" sz="1500"/>
              <a:t>* Risco inicial: Risco antes de </a:t>
            </a:r>
            <a:r>
              <a:rPr lang="pt" sz="1500">
                <a:ea typeface="+mn-lt"/>
                <a:cs typeface="+mn-lt"/>
              </a:rPr>
              <a:t>existirem quaisquer precauções específicas (p. ex., ventilação, EPI)</a:t>
            </a:r>
            <a:endParaRPr lang="en-GB" sz="1500" dirty="0">
              <a:ea typeface="+mn-lt"/>
              <a:cs typeface="+mn-lt"/>
            </a:endParaRPr>
          </a:p>
          <a:p>
            <a:pPr rtl="0"/>
            <a:r>
              <a:rPr lang="pt" sz="1500"/>
              <a:t>** Risco residual: Risco remanescente depois de terem sido introduzidas precauções básicas (p. ex., ventilação, EPI)</a:t>
            </a:r>
            <a:endParaRPr lang="en-ZA" sz="1500" dirty="0"/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BA08A8E-6DF5-DB24-2F09-5327F6667A0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13723" y="6356350"/>
            <a:ext cx="1051704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pt-PT" dirty="0"/>
              <a:t>Workshop de Formação sobre os Testes de Diagnóstico Rápido de Antigénio para o SARS-CoV-2  – v3.0 | Segurança  na testagem com TDR de antigénio para o SARS-CoV-2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1359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3674</Words>
  <Application>Microsoft Office PowerPoint</Application>
  <PresentationFormat>Widescreen</PresentationFormat>
  <Paragraphs>285</Paragraphs>
  <Slides>28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Avenir</vt:lpstr>
      <vt:lpstr>Calibri</vt:lpstr>
      <vt:lpstr>Noto Sans Symbols</vt:lpstr>
      <vt:lpstr>Symbol</vt:lpstr>
      <vt:lpstr>Office Theme</vt:lpstr>
      <vt:lpstr>05</vt:lpstr>
      <vt:lpstr>Isenção de responsabilidade</vt:lpstr>
      <vt:lpstr>Objetivos da aprendizagem</vt:lpstr>
      <vt:lpstr>Transmissão do SARS-CoV-2 (1)</vt:lpstr>
      <vt:lpstr>Transmissão do SARS-CoV-2 (2)</vt:lpstr>
      <vt:lpstr>Transmissão do SARS-CoV-2 (3)</vt:lpstr>
      <vt:lpstr>Realizar uma avaliação dos riscos biológicos (1)</vt:lpstr>
      <vt:lpstr>Realizar uma avaliação dos riscos biológicos (2)</vt:lpstr>
      <vt:lpstr>Nível de risco para os procedimentos dos TDR de detecção do antígeno do SARS-CoV-2</vt:lpstr>
      <vt:lpstr>O que deve ser feito antes da colheita de amostras e do teste</vt:lpstr>
      <vt:lpstr>Como vestir e despir o EPI</vt:lpstr>
      <vt:lpstr>Preparar o posto de trabalho</vt:lpstr>
      <vt:lpstr>Preparação da área de trabalho</vt:lpstr>
      <vt:lpstr>Ao trabalhar com os TDR de detecção do antígeno do SARS-CoV-2 deve:</vt:lpstr>
      <vt:lpstr>Desinfetantes</vt:lpstr>
      <vt:lpstr>Desinfetantes para o SARS-CoV-2</vt:lpstr>
      <vt:lpstr>Preparação e utilização dos desinfetantes</vt:lpstr>
      <vt:lpstr>Diluição de desinfetantes: hipoclorito de sódio – exemplo de uma solução a 0,5%</vt:lpstr>
      <vt:lpstr>Diluição de desinfetantes: Etanol</vt:lpstr>
      <vt:lpstr>Gestão de derrames</vt:lpstr>
      <vt:lpstr>Gestão de resíduos</vt:lpstr>
      <vt:lpstr>Gestão dos resíduos(1)</vt:lpstr>
      <vt:lpstr>Gestão dos resíduos(2)</vt:lpstr>
      <vt:lpstr>O que fazer depois da testagem</vt:lpstr>
      <vt:lpstr>Testagem na comunidade</vt:lpstr>
      <vt:lpstr>PowerPoint Presentation</vt:lpstr>
      <vt:lpstr>PowerPoint Presentation</vt:lpstr>
      <vt:lpstr>Dúvidas?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71</cp:revision>
  <dcterms:created xsi:type="dcterms:W3CDTF">2020-10-08T10:02:18Z</dcterms:created>
  <dcterms:modified xsi:type="dcterms:W3CDTF">2022-09-22T14:18:00Z</dcterms:modified>
</cp:coreProperties>
</file>