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sldIdLst>
    <p:sldId id="256" r:id="rId2"/>
    <p:sldId id="257" r:id="rId3"/>
    <p:sldId id="294" r:id="rId4"/>
    <p:sldId id="273" r:id="rId5"/>
    <p:sldId id="290" r:id="rId6"/>
    <p:sldId id="274" r:id="rId7"/>
    <p:sldId id="275" r:id="rId8"/>
    <p:sldId id="276" r:id="rId9"/>
    <p:sldId id="263" r:id="rId10"/>
    <p:sldId id="279" r:id="rId11"/>
    <p:sldId id="293" r:id="rId12"/>
    <p:sldId id="272" r:id="rId13"/>
    <p:sldId id="281" r:id="rId14"/>
    <p:sldId id="266" r:id="rId15"/>
    <p:sldId id="292" r:id="rId16"/>
    <p:sldId id="282" r:id="rId17"/>
    <p:sldId id="283" r:id="rId18"/>
    <p:sldId id="284" r:id="rId19"/>
    <p:sldId id="285" r:id="rId20"/>
    <p:sldId id="288" r:id="rId21"/>
    <p:sldId id="299" r:id="rId22"/>
    <p:sldId id="302" r:id="rId23"/>
    <p:sldId id="301" r:id="rId24"/>
    <p:sldId id="300" r:id="rId25"/>
    <p:sldId id="303" r:id="rId26"/>
    <p:sldId id="304" r:id="rId27"/>
    <p:sldId id="305" r:id="rId28"/>
    <p:sldId id="271" r:id="rId29"/>
  </p:sldIdLst>
  <p:sldSz cx="12192000" cy="6858000"/>
  <p:notesSz cx="6858000" cy="9144000"/>
  <p:defaultTextStyle>
    <a:defPPr rtl="0">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5"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3DBDAA-DBBB-6B26-D3CD-5E1E7CDA3A76}" v="142" dt="2021-07-06T15:04:48.6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81" autoAdjust="0"/>
    <p:restoredTop sz="94593"/>
  </p:normalViewPr>
  <p:slideViewPr>
    <p:cSldViewPr snapToGrid="0" snapToObjects="1">
      <p:cViewPr varScale="1">
        <p:scale>
          <a:sx n="80" d="100"/>
          <a:sy n="80" d="100"/>
        </p:scale>
        <p:origin x="37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AORE, Zoumana" userId="S::traorez@who.int::f906a7cf-0a3d-4765-9453-fbd494f994fd" providerId="AD" clId="Web-{B23DBDAA-DBBB-6B26-D3CD-5E1E7CDA3A76}"/>
    <pc:docChg chg="modSld">
      <pc:chgData name="TRAORE, Zoumana" userId="S::traorez@who.int::f906a7cf-0a3d-4765-9453-fbd494f994fd" providerId="AD" clId="Web-{B23DBDAA-DBBB-6B26-D3CD-5E1E7CDA3A76}" dt="2021-07-06T15:04:48.670" v="70" actId="20577"/>
      <pc:docMkLst>
        <pc:docMk/>
      </pc:docMkLst>
      <pc:sldChg chg="modSp">
        <pc:chgData name="TRAORE, Zoumana" userId="S::traorez@who.int::f906a7cf-0a3d-4765-9453-fbd494f994fd" providerId="AD" clId="Web-{B23DBDAA-DBBB-6B26-D3CD-5E1E7CDA3A76}" dt="2021-07-06T14:51:31.432" v="7" actId="20577"/>
        <pc:sldMkLst>
          <pc:docMk/>
          <pc:sldMk cId="875433482" sldId="273"/>
        </pc:sldMkLst>
        <pc:spChg chg="mod">
          <ac:chgData name="TRAORE, Zoumana" userId="S::traorez@who.int::f906a7cf-0a3d-4765-9453-fbd494f994fd" providerId="AD" clId="Web-{B23DBDAA-DBBB-6B26-D3CD-5E1E7CDA3A76}" dt="2021-07-06T14:51:31.432" v="7" actId="20577"/>
          <ac:spMkLst>
            <pc:docMk/>
            <pc:sldMk cId="875433482" sldId="273"/>
            <ac:spMk id="3" creationId="{9154FDA1-8167-5945-BD3B-C52398ED4E1E}"/>
          </ac:spMkLst>
        </pc:spChg>
      </pc:sldChg>
      <pc:sldChg chg="modSp">
        <pc:chgData name="TRAORE, Zoumana" userId="S::traorez@who.int::f906a7cf-0a3d-4765-9453-fbd494f994fd" providerId="AD" clId="Web-{B23DBDAA-DBBB-6B26-D3CD-5E1E7CDA3A76}" dt="2021-07-06T14:53:48.045" v="17" actId="20577"/>
        <pc:sldMkLst>
          <pc:docMk/>
          <pc:sldMk cId="1077141639" sldId="274"/>
        </pc:sldMkLst>
        <pc:spChg chg="mod">
          <ac:chgData name="TRAORE, Zoumana" userId="S::traorez@who.int::f906a7cf-0a3d-4765-9453-fbd494f994fd" providerId="AD" clId="Web-{B23DBDAA-DBBB-6B26-D3CD-5E1E7CDA3A76}" dt="2021-07-06T14:53:48.045" v="17" actId="20577"/>
          <ac:spMkLst>
            <pc:docMk/>
            <pc:sldMk cId="1077141639" sldId="274"/>
            <ac:spMk id="3" creationId="{9154FDA1-8167-5945-BD3B-C52398ED4E1E}"/>
          </ac:spMkLst>
        </pc:spChg>
      </pc:sldChg>
      <pc:sldChg chg="modSp">
        <pc:chgData name="TRAORE, Zoumana" userId="S::traorez@who.int::f906a7cf-0a3d-4765-9453-fbd494f994fd" providerId="AD" clId="Web-{B23DBDAA-DBBB-6B26-D3CD-5E1E7CDA3A76}" dt="2021-07-06T14:54:32.421" v="21" actId="20577"/>
        <pc:sldMkLst>
          <pc:docMk/>
          <pc:sldMk cId="26939988" sldId="275"/>
        </pc:sldMkLst>
        <pc:spChg chg="mod">
          <ac:chgData name="TRAORE, Zoumana" userId="S::traorez@who.int::f906a7cf-0a3d-4765-9453-fbd494f994fd" providerId="AD" clId="Web-{B23DBDAA-DBBB-6B26-D3CD-5E1E7CDA3A76}" dt="2021-07-06T14:54:32.421" v="21" actId="20577"/>
          <ac:spMkLst>
            <pc:docMk/>
            <pc:sldMk cId="26939988" sldId="275"/>
            <ac:spMk id="3" creationId="{9154FDA1-8167-5945-BD3B-C52398ED4E1E}"/>
          </ac:spMkLst>
        </pc:spChg>
      </pc:sldChg>
      <pc:sldChg chg="modSp">
        <pc:chgData name="TRAORE, Zoumana" userId="S::traorez@who.int::f906a7cf-0a3d-4765-9453-fbd494f994fd" providerId="AD" clId="Web-{B23DBDAA-DBBB-6B26-D3CD-5E1E7CDA3A76}" dt="2021-07-06T14:55:25.547" v="25" actId="20577"/>
        <pc:sldMkLst>
          <pc:docMk/>
          <pc:sldMk cId="3815691839" sldId="276"/>
        </pc:sldMkLst>
        <pc:spChg chg="mod">
          <ac:chgData name="TRAORE, Zoumana" userId="S::traorez@who.int::f906a7cf-0a3d-4765-9453-fbd494f994fd" providerId="AD" clId="Web-{B23DBDAA-DBBB-6B26-D3CD-5E1E7CDA3A76}" dt="2021-07-06T14:55:25.547" v="25" actId="20577"/>
          <ac:spMkLst>
            <pc:docMk/>
            <pc:sldMk cId="3815691839" sldId="276"/>
            <ac:spMk id="3" creationId="{9154FDA1-8167-5945-BD3B-C52398ED4E1E}"/>
          </ac:spMkLst>
        </pc:spChg>
      </pc:sldChg>
      <pc:sldChg chg="modSp">
        <pc:chgData name="TRAORE, Zoumana" userId="S::traorez@who.int::f906a7cf-0a3d-4765-9453-fbd494f994fd" providerId="AD" clId="Web-{B23DBDAA-DBBB-6B26-D3CD-5E1E7CDA3A76}" dt="2021-07-06T14:56:51.799" v="29" actId="20577"/>
        <pc:sldMkLst>
          <pc:docMk/>
          <pc:sldMk cId="950003402" sldId="279"/>
        </pc:sldMkLst>
        <pc:spChg chg="mod">
          <ac:chgData name="TRAORE, Zoumana" userId="S::traorez@who.int::f906a7cf-0a3d-4765-9453-fbd494f994fd" providerId="AD" clId="Web-{B23DBDAA-DBBB-6B26-D3CD-5E1E7CDA3A76}" dt="2021-07-06T14:56:51.799" v="29" actId="20577"/>
          <ac:spMkLst>
            <pc:docMk/>
            <pc:sldMk cId="950003402" sldId="279"/>
            <ac:spMk id="3" creationId="{9154FDA1-8167-5945-BD3B-C52398ED4E1E}"/>
          </ac:spMkLst>
        </pc:spChg>
      </pc:sldChg>
      <pc:sldChg chg="modSp">
        <pc:chgData name="TRAORE, Zoumana" userId="S::traorez@who.int::f906a7cf-0a3d-4765-9453-fbd494f994fd" providerId="AD" clId="Web-{B23DBDAA-DBBB-6B26-D3CD-5E1E7CDA3A76}" dt="2021-07-06T14:59:34.772" v="40" actId="20577"/>
        <pc:sldMkLst>
          <pc:docMk/>
          <pc:sldMk cId="3999782036" sldId="281"/>
        </pc:sldMkLst>
        <pc:spChg chg="mod">
          <ac:chgData name="TRAORE, Zoumana" userId="S::traorez@who.int::f906a7cf-0a3d-4765-9453-fbd494f994fd" providerId="AD" clId="Web-{B23DBDAA-DBBB-6B26-D3CD-5E1E7CDA3A76}" dt="2021-07-06T14:59:34.772" v="40" actId="20577"/>
          <ac:spMkLst>
            <pc:docMk/>
            <pc:sldMk cId="3999782036" sldId="281"/>
            <ac:spMk id="3" creationId="{9154FDA1-8167-5945-BD3B-C52398ED4E1E}"/>
          </ac:spMkLst>
        </pc:spChg>
      </pc:sldChg>
      <pc:sldChg chg="modSp">
        <pc:chgData name="TRAORE, Zoumana" userId="S::traorez@who.int::f906a7cf-0a3d-4765-9453-fbd494f994fd" providerId="AD" clId="Web-{B23DBDAA-DBBB-6B26-D3CD-5E1E7CDA3A76}" dt="2021-07-06T15:01:51.557" v="53" actId="20577"/>
        <pc:sldMkLst>
          <pc:docMk/>
          <pc:sldMk cId="1600313780" sldId="282"/>
        </pc:sldMkLst>
        <pc:spChg chg="mod">
          <ac:chgData name="TRAORE, Zoumana" userId="S::traorez@who.int::f906a7cf-0a3d-4765-9453-fbd494f994fd" providerId="AD" clId="Web-{B23DBDAA-DBBB-6B26-D3CD-5E1E7CDA3A76}" dt="2021-07-06T15:01:51.557" v="53" actId="20577"/>
          <ac:spMkLst>
            <pc:docMk/>
            <pc:sldMk cId="1600313780" sldId="282"/>
            <ac:spMk id="3" creationId="{9154FDA1-8167-5945-BD3B-C52398ED4E1E}"/>
          </ac:spMkLst>
        </pc:spChg>
      </pc:sldChg>
      <pc:sldChg chg="modSp">
        <pc:chgData name="TRAORE, Zoumana" userId="S::traorez@who.int::f906a7cf-0a3d-4765-9453-fbd494f994fd" providerId="AD" clId="Web-{B23DBDAA-DBBB-6B26-D3CD-5E1E7CDA3A76}" dt="2021-07-06T15:02:57.308" v="58" actId="20577"/>
        <pc:sldMkLst>
          <pc:docMk/>
          <pc:sldMk cId="3552828906" sldId="283"/>
        </pc:sldMkLst>
        <pc:spChg chg="mod">
          <ac:chgData name="TRAORE, Zoumana" userId="S::traorez@who.int::f906a7cf-0a3d-4765-9453-fbd494f994fd" providerId="AD" clId="Web-{B23DBDAA-DBBB-6B26-D3CD-5E1E7CDA3A76}" dt="2021-07-06T15:02:57.308" v="58" actId="20577"/>
          <ac:spMkLst>
            <pc:docMk/>
            <pc:sldMk cId="3552828906" sldId="283"/>
            <ac:spMk id="3" creationId="{9154FDA1-8167-5945-BD3B-C52398ED4E1E}"/>
          </ac:spMkLst>
        </pc:spChg>
      </pc:sldChg>
      <pc:sldChg chg="modSp">
        <pc:chgData name="TRAORE, Zoumana" userId="S::traorez@who.int::f906a7cf-0a3d-4765-9453-fbd494f994fd" providerId="AD" clId="Web-{B23DBDAA-DBBB-6B26-D3CD-5E1E7CDA3A76}" dt="2021-07-06T15:03:16.981" v="62" actId="20577"/>
        <pc:sldMkLst>
          <pc:docMk/>
          <pc:sldMk cId="2654234675" sldId="284"/>
        </pc:sldMkLst>
        <pc:spChg chg="mod">
          <ac:chgData name="TRAORE, Zoumana" userId="S::traorez@who.int::f906a7cf-0a3d-4765-9453-fbd494f994fd" providerId="AD" clId="Web-{B23DBDAA-DBBB-6B26-D3CD-5E1E7CDA3A76}" dt="2021-07-06T15:03:16.981" v="62" actId="20577"/>
          <ac:spMkLst>
            <pc:docMk/>
            <pc:sldMk cId="2654234675" sldId="284"/>
            <ac:spMk id="3" creationId="{9154FDA1-8167-5945-BD3B-C52398ED4E1E}"/>
          </ac:spMkLst>
        </pc:spChg>
      </pc:sldChg>
      <pc:sldChg chg="modSp">
        <pc:chgData name="TRAORE, Zoumana" userId="S::traorez@who.int::f906a7cf-0a3d-4765-9453-fbd494f994fd" providerId="AD" clId="Web-{B23DBDAA-DBBB-6B26-D3CD-5E1E7CDA3A76}" dt="2021-07-06T15:03:57.919" v="66" actId="20577"/>
        <pc:sldMkLst>
          <pc:docMk/>
          <pc:sldMk cId="4232302251" sldId="285"/>
        </pc:sldMkLst>
        <pc:spChg chg="mod">
          <ac:chgData name="TRAORE, Zoumana" userId="S::traorez@who.int::f906a7cf-0a3d-4765-9453-fbd494f994fd" providerId="AD" clId="Web-{B23DBDAA-DBBB-6B26-D3CD-5E1E7CDA3A76}" dt="2021-07-06T15:03:57.919" v="66" actId="20577"/>
          <ac:spMkLst>
            <pc:docMk/>
            <pc:sldMk cId="4232302251" sldId="285"/>
            <ac:spMk id="3" creationId="{9154FDA1-8167-5945-BD3B-C52398ED4E1E}"/>
          </ac:spMkLst>
        </pc:spChg>
      </pc:sldChg>
      <pc:sldChg chg="modSp">
        <pc:chgData name="TRAORE, Zoumana" userId="S::traorez@who.int::f906a7cf-0a3d-4765-9453-fbd494f994fd" providerId="AD" clId="Web-{B23DBDAA-DBBB-6B26-D3CD-5E1E7CDA3A76}" dt="2021-07-06T15:00:55.118" v="45" actId="20577"/>
        <pc:sldMkLst>
          <pc:docMk/>
          <pc:sldMk cId="784469333" sldId="286"/>
        </pc:sldMkLst>
        <pc:spChg chg="mod">
          <ac:chgData name="TRAORE, Zoumana" userId="S::traorez@who.int::f906a7cf-0a3d-4765-9453-fbd494f994fd" providerId="AD" clId="Web-{B23DBDAA-DBBB-6B26-D3CD-5E1E7CDA3A76}" dt="2021-07-06T15:00:55.118" v="45" actId="20577"/>
          <ac:spMkLst>
            <pc:docMk/>
            <pc:sldMk cId="784469333" sldId="286"/>
            <ac:spMk id="3" creationId="{9154FDA1-8167-5945-BD3B-C52398ED4E1E}"/>
          </ac:spMkLst>
        </pc:spChg>
      </pc:sldChg>
      <pc:sldChg chg="modSp">
        <pc:chgData name="TRAORE, Zoumana" userId="S::traorez@who.int::f906a7cf-0a3d-4765-9453-fbd494f994fd" providerId="AD" clId="Web-{B23DBDAA-DBBB-6B26-D3CD-5E1E7CDA3A76}" dt="2021-07-06T15:04:48.670" v="70" actId="20577"/>
        <pc:sldMkLst>
          <pc:docMk/>
          <pc:sldMk cId="4197830328" sldId="288"/>
        </pc:sldMkLst>
        <pc:spChg chg="mod">
          <ac:chgData name="TRAORE, Zoumana" userId="S::traorez@who.int::f906a7cf-0a3d-4765-9453-fbd494f994fd" providerId="AD" clId="Web-{B23DBDAA-DBBB-6B26-D3CD-5E1E7CDA3A76}" dt="2021-07-06T15:04:48.670" v="70" actId="20577"/>
          <ac:spMkLst>
            <pc:docMk/>
            <pc:sldMk cId="4197830328" sldId="288"/>
            <ac:spMk id="3" creationId="{9154FDA1-8167-5945-BD3B-C52398ED4E1E}"/>
          </ac:spMkLst>
        </pc:spChg>
      </pc:sldChg>
      <pc:sldChg chg="modSp">
        <pc:chgData name="TRAORE, Zoumana" userId="S::traorez@who.int::f906a7cf-0a3d-4765-9453-fbd494f994fd" providerId="AD" clId="Web-{B23DBDAA-DBBB-6B26-D3CD-5E1E7CDA3A76}" dt="2021-07-06T14:52:23.215" v="13" actId="20577"/>
        <pc:sldMkLst>
          <pc:docMk/>
          <pc:sldMk cId="370145460" sldId="290"/>
        </pc:sldMkLst>
        <pc:spChg chg="mod">
          <ac:chgData name="TRAORE, Zoumana" userId="S::traorez@who.int::f906a7cf-0a3d-4765-9453-fbd494f994fd" providerId="AD" clId="Web-{B23DBDAA-DBBB-6B26-D3CD-5E1E7CDA3A76}" dt="2021-07-06T14:52:23.215" v="13" actId="20577"/>
          <ac:spMkLst>
            <pc:docMk/>
            <pc:sldMk cId="370145460" sldId="290"/>
            <ac:spMk id="3" creationId="{9154FDA1-8167-5945-BD3B-C52398ED4E1E}"/>
          </ac:spMkLst>
        </pc:spChg>
      </pc:sldChg>
      <pc:sldChg chg="modSp">
        <pc:chgData name="TRAORE, Zoumana" userId="S::traorez@who.int::f906a7cf-0a3d-4765-9453-fbd494f994fd" providerId="AD" clId="Web-{B23DBDAA-DBBB-6B26-D3CD-5E1E7CDA3A76}" dt="2021-07-06T14:50:48.947" v="3" actId="20577"/>
        <pc:sldMkLst>
          <pc:docMk/>
          <pc:sldMk cId="3037224244" sldId="291"/>
        </pc:sldMkLst>
        <pc:spChg chg="mod">
          <ac:chgData name="TRAORE, Zoumana" userId="S::traorez@who.int::f906a7cf-0a3d-4765-9453-fbd494f994fd" providerId="AD" clId="Web-{B23DBDAA-DBBB-6B26-D3CD-5E1E7CDA3A76}" dt="2021-07-06T14:50:48.947" v="3" actId="20577"/>
          <ac:spMkLst>
            <pc:docMk/>
            <pc:sldMk cId="3037224244" sldId="291"/>
            <ac:spMk id="3" creationId="{9154FDA1-8167-5945-BD3B-C52398ED4E1E}"/>
          </ac:spMkLst>
        </pc:spChg>
      </pc:sldChg>
      <pc:sldChg chg="modSp">
        <pc:chgData name="TRAORE, Zoumana" userId="S::traorez@who.int::f906a7cf-0a3d-4765-9453-fbd494f994fd" providerId="AD" clId="Web-{B23DBDAA-DBBB-6B26-D3CD-5E1E7CDA3A76}" dt="2021-07-06T15:01:15.837" v="49" actId="20577"/>
        <pc:sldMkLst>
          <pc:docMk/>
          <pc:sldMk cId="2838696403" sldId="292"/>
        </pc:sldMkLst>
        <pc:spChg chg="mod">
          <ac:chgData name="TRAORE, Zoumana" userId="S::traorez@who.int::f906a7cf-0a3d-4765-9453-fbd494f994fd" providerId="AD" clId="Web-{B23DBDAA-DBBB-6B26-D3CD-5E1E7CDA3A76}" dt="2021-07-06T15:01:15.837" v="49" actId="20577"/>
          <ac:spMkLst>
            <pc:docMk/>
            <pc:sldMk cId="2838696403" sldId="292"/>
            <ac:spMk id="3" creationId="{9154FDA1-8167-5945-BD3B-C52398ED4E1E}"/>
          </ac:spMkLst>
        </pc:spChg>
      </pc:sldChg>
      <pc:sldChg chg="modSp">
        <pc:chgData name="TRAORE, Zoumana" userId="S::traorez@who.int::f906a7cf-0a3d-4765-9453-fbd494f994fd" providerId="AD" clId="Web-{B23DBDAA-DBBB-6B26-D3CD-5E1E7CDA3A76}" dt="2021-07-06T14:58:28.270" v="36" actId="20577"/>
        <pc:sldMkLst>
          <pc:docMk/>
          <pc:sldMk cId="4034000137" sldId="293"/>
        </pc:sldMkLst>
        <pc:spChg chg="mod">
          <ac:chgData name="TRAORE, Zoumana" userId="S::traorez@who.int::f906a7cf-0a3d-4765-9453-fbd494f994fd" providerId="AD" clId="Web-{B23DBDAA-DBBB-6B26-D3CD-5E1E7CDA3A76}" dt="2021-07-06T14:58:28.270" v="36" actId="20577"/>
          <ac:spMkLst>
            <pc:docMk/>
            <pc:sldMk cId="4034000137" sldId="293"/>
            <ac:spMk id="3" creationId="{9154FDA1-8167-5945-BD3B-C52398ED4E1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BEDBD40-84B1-2349-A508-11CBED669F65}" type="datetimeFigureOut">
              <a:rPr lang="en-GB" smtClean="0"/>
              <a:t>22/09/2022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1043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1789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0"/>
          <a:lstStyle/>
          <a:p>
            <a:pPr rtl="0"/>
            <a:r>
              <a:rPr lang="pt"/>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0" anchor="b"/>
          <a:lstStyle>
            <a:lvl1pPr algn="l">
              <a:defRPr sz="4000">
                <a:solidFill>
                  <a:schemeClr val="bg1"/>
                </a:solidFill>
              </a:defRPr>
            </a:lvl1pPr>
          </a:lstStyle>
          <a:p>
            <a:pPr rtl="0"/>
            <a:r>
              <a:rPr lang="pt"/>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
              <a:t>Click to edit Master subtitle style</a:t>
            </a:r>
          </a:p>
        </p:txBody>
      </p:sp>
      <p:pic>
        <p:nvPicPr>
          <p:cNvPr id="8" name="Picture 7" descr="A close up of a logo&#10;&#10;Description automatically generated">
            <a:extLst>
              <a:ext uri="{FF2B5EF4-FFF2-40B4-BE49-F238E27FC236}">
                <a16:creationId xmlns:a16="http://schemas.microsoft.com/office/drawing/2014/main" id="{50149D75-4698-6E4A-838F-55B9F3D4504E}"/>
              </a:ext>
            </a:extLst>
          </p:cNvPr>
          <p:cNvPicPr>
            <a:picLocks noChangeAspect="1"/>
          </p:cNvPicPr>
          <p:nvPr userDrawn="1"/>
        </p:nvPicPr>
        <p:blipFill>
          <a:blip r:embed="rId2"/>
          <a:stretch>
            <a:fillRect/>
          </a:stretch>
        </p:blipFill>
        <p:spPr>
          <a:xfrm>
            <a:off x="6394174" y="1010155"/>
            <a:ext cx="5195578" cy="4558150"/>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0"/>
          <a:lstStyle/>
          <a:p>
            <a:pPr rtl="0"/>
            <a:r>
              <a:rPr lang="pt"/>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0"/>
          <a:lstStyle/>
          <a:p>
            <a:pPr rtl="0"/>
            <a:r>
              <a:rPr lang="pt"/>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0"/>
          <a:lstStyle/>
          <a:p>
            <a:pPr rtl="0"/>
            <a:r>
              <a:rPr lang="pt"/>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0"/>
          <a:lstStyle/>
          <a:p>
            <a:pPr rtl="0"/>
            <a:r>
              <a:rPr lang="en-GB"/>
              <a:t>12/11/2020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0"/>
          <a:lstStyle/>
          <a:p>
            <a:pPr rtl="0"/>
            <a:r>
              <a:rPr lang="pt"/>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0"/>
          <a:lstStyle/>
          <a:p>
            <a:pPr rtl="0"/>
            <a:r>
              <a:rPr lang="pt"/>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endParaRPr/>
          </a:p>
        </p:txBody>
      </p:sp>
      <p:sp>
        <p:nvSpPr>
          <p:cNvPr id="55" name="Slide Number"/>
          <p:cNvSpPr txBox="1">
            <a:spLocks noGrp="1"/>
          </p:cNvSpPr>
          <p:nvPr>
            <p:ph type="sldNum" sz="quarter" idx="2"/>
          </p:nvPr>
        </p:nvSpPr>
        <p:spPr>
          <a:prstGeom prst="rect">
            <a:avLst/>
          </a:prstGeom>
        </p:spPr>
        <p:txBody>
          <a:bodyPr rtlCol="0"/>
          <a:lstStyle/>
          <a:p>
            <a:pPr rtl="0"/>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0" anchor="b" anchorCtr="0">
            <a:noAutofit/>
          </a:bodyPr>
          <a:lstStyle>
            <a:lvl1pPr>
              <a:defRPr sz="3600">
                <a:solidFill>
                  <a:schemeClr val="accent1"/>
                </a:solidFill>
              </a:defRPr>
            </a:lvl1pPr>
          </a:lstStyle>
          <a:p>
            <a:pPr rtl="0"/>
            <a:r>
              <a:rPr lang="pt"/>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0"/>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0"/>
          <a:lstStyle>
            <a:lvl1pPr algn="l">
              <a:defRPr sz="1000" b="1" i="0" baseline="0">
                <a:solidFill>
                  <a:schemeClr val="bg1"/>
                </a:solidFill>
              </a:defRPr>
            </a:lvl1pPr>
          </a:lstStyle>
          <a:p>
            <a:pPr algn="l" rtl="0"/>
            <a:r>
              <a:rPr lang="pt"/>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0"/>
          <a:lstStyle>
            <a:lvl1pPr>
              <a:defRPr sz="1000">
                <a:solidFill>
                  <a:schemeClr val="tx1"/>
                </a:solidFill>
              </a:defRPr>
            </a:lvl1pPr>
          </a:lstStyle>
          <a:p>
            <a:pPr rtl="0"/>
            <a:fld id="{42D34DE6-22C6-0E40-B20E-F2D718CBADB2}" type="slidenum">
              <a:rPr lang="en-GB" smtClean="0"/>
              <a:pPr rtl="0"/>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0" anchor="b" anchorCtr="0"/>
          <a:lstStyle>
            <a:lvl1pPr>
              <a:defRPr sz="3600">
                <a:solidFill>
                  <a:schemeClr val="bg1"/>
                </a:solidFill>
              </a:defRPr>
            </a:lvl1pPr>
          </a:lstStyle>
          <a:p>
            <a:pPr rtl="0"/>
            <a:r>
              <a:rPr lang="pt"/>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0"/>
          <a:lstStyle/>
          <a:p>
            <a:pPr rtl="0"/>
            <a:r>
              <a:rPr lang="pt"/>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0"/>
          <a:lstStyle/>
          <a:p>
            <a:pPr rtl="0"/>
            <a:r>
              <a:rPr lang="pt"/>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0"/>
          <a:lstStyle/>
          <a:p>
            <a:pPr rtl="0"/>
            <a:r>
              <a:rPr lang="pt"/>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0"/>
          <a:lstStyle/>
          <a:p>
            <a:pPr rtl="0"/>
            <a:r>
              <a:rPr lang="en-GB"/>
              <a:t>12/11/2020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0"/>
          <a:lstStyle/>
          <a:p>
            <a:pPr rtl="0"/>
            <a:r>
              <a:rPr lang="pt"/>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0"/>
          <a:lstStyle/>
          <a:p>
            <a:pPr rtl="0"/>
            <a:r>
              <a:rPr lang="pt"/>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0"/>
          <a:lstStyle/>
          <a:p>
            <a:pPr rtl="0"/>
            <a:r>
              <a:rPr lang="en-GB"/>
              <a:t>12/11/2020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0"/>
          <a:lstStyle/>
          <a:p>
            <a:pPr rtl="0"/>
            <a:r>
              <a:rPr lang="pt"/>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0"/>
          <a:lstStyle/>
          <a:p>
            <a:pPr rtl="0"/>
            <a:r>
              <a:rPr lang="en-GB"/>
              <a:t>12/11/2020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0"/>
          <a:lstStyle/>
          <a:p>
            <a:pPr rtl="0"/>
            <a:r>
              <a:rPr lang="pt"/>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0" anchor="b"/>
          <a:lstStyle>
            <a:lvl1pPr>
              <a:defRPr sz="3200"/>
            </a:lvl1pPr>
          </a:lstStyle>
          <a:p>
            <a:pPr rtl="0"/>
            <a:r>
              <a:rPr lang="pt"/>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0"/>
          <a:lstStyle/>
          <a:p>
            <a:pPr rtl="0"/>
            <a:r>
              <a:rPr lang="pt"/>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0" anchor="b"/>
          <a:lstStyle>
            <a:lvl1pPr>
              <a:defRPr sz="3200"/>
            </a:lvl1pPr>
          </a:lstStyle>
          <a:p>
            <a:pPr rtl="0"/>
            <a:r>
              <a:rPr lang="pt"/>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0"/>
          <a:lstStyle/>
          <a:p>
            <a:pPr rtl="0"/>
            <a:r>
              <a:rPr lang="en-GB"/>
              <a:t>12/11/2020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0"/>
          <a:lstStyle/>
          <a:p>
            <a:pPr rtl="0"/>
            <a:r>
              <a:rPr lang="pt"/>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pt"/>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12/11/2020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pt"/>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extranet.who.int/hslp/content/sars-cov-2-antigen-rapid-diagnostic-test-training-packag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hyperlink" Target="https://www.who.int/publications/i/item/9789240015319" TargetMode="External"/><Relationship Id="rId4" Type="http://schemas.openxmlformats.org/officeDocument/2006/relationships/image" Target="../media/image13.svg"/></Relationships>
</file>

<file path=ppt/slides/_rels/slide23.xml.rels><?xml version="1.0" encoding="UTF-8" standalone="yes"?>
<Relationships xmlns="http://schemas.openxmlformats.org/package/2006/relationships"><Relationship Id="rId3" Type="http://schemas.openxmlformats.org/officeDocument/2006/relationships/hyperlink" Target="mailto:rapidalert@who.int" TargetMode="Externa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hyperlink" Target="https://www.who.int/publications/i/item/9789240015319"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dn.who.int/media/docs/default-source/substandard-and-falsified/pms_user_feedback_form.docx?sfvrsn=3856959_17" TargetMode="Externa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1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16.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cdn.who.int/media/docs/default-source/substandard-and-falsified/pms_user_feedback_form.docx?sfvrsn=3856959_1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rtlCol="0"/>
          <a:lstStyle/>
          <a:p>
            <a:pPr rtl="0"/>
            <a:r>
              <a:rPr lang="pt"/>
              <a:t>10</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p:txBody>
          <a:bodyPr rtlCol="0">
            <a:normAutofit/>
          </a:bodyPr>
          <a:lstStyle/>
          <a:p>
            <a:pPr rtl="0"/>
            <a:r>
              <a:rPr lang="pt" sz="3600" dirty="0"/>
              <a:t>Garantir resultados de qualidade</a:t>
            </a:r>
          </a:p>
        </p:txBody>
      </p:sp>
      <p:pic>
        <p:nvPicPr>
          <p:cNvPr id="5" name="Picture 4">
            <a:extLst>
              <a:ext uri="{FF2B5EF4-FFF2-40B4-BE49-F238E27FC236}">
                <a16:creationId xmlns:a16="http://schemas.microsoft.com/office/drawing/2014/main" id="{161FA561-256F-A242-81EF-6F0A47278A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276EF171-83E4-4FE2-B22C-DE589133FB2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705" y="210792"/>
            <a:ext cx="2458387" cy="743260"/>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614002"/>
            <a:ext cx="10515600" cy="942814"/>
          </a:xfrm>
        </p:spPr>
        <p:txBody>
          <a:bodyPr rtlCol="0"/>
          <a:lstStyle/>
          <a:p>
            <a:pPr rtl="0"/>
            <a:r>
              <a:rPr lang="pt"/>
              <a:t>Demonstração e avaliações de proficiência (competência)</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r>
              <a:rPr lang="pt" dirty="0"/>
              <a:t>O material de CQ deve ser usado para demonstrar como efetuar o TDR do </a:t>
            </a:r>
            <a:r>
              <a:rPr lang="pt-BR" dirty="0" err="1"/>
              <a:t>antigénio</a:t>
            </a:r>
            <a:r>
              <a:rPr lang="pt" dirty="0"/>
              <a:t> do SARS-CoV-2.</a:t>
            </a:r>
            <a:endParaRPr lang="fr-FR" dirty="0">
              <a:cs typeface="Arial" panose="020B0604020202020204"/>
            </a:endParaRPr>
          </a:p>
          <a:p>
            <a:pPr rtl="0"/>
            <a:r>
              <a:rPr lang="pt" dirty="0"/>
              <a:t>Após a formação, todos os técnicos deverão realizar uma avaliação das competências para receberem um certificado de proficiência nos processos de testagem.</a:t>
            </a:r>
          </a:p>
          <a:p>
            <a:pPr rtl="0"/>
            <a:r>
              <a:rPr lang="pt" dirty="0"/>
              <a:t>Vide o Módulo 11: Formação de técnicos, para mais informações sobre como realizar uma avaliação das competências.</a:t>
            </a:r>
          </a:p>
          <a:p>
            <a:pPr rtl="0"/>
            <a:r>
              <a:rPr lang="pt" dirty="0"/>
              <a:t>As avaliações das competências são realizadas usando o material de CQ.</a:t>
            </a:r>
          </a:p>
          <a:p>
            <a:pPr rtl="0"/>
            <a:r>
              <a:rPr lang="pt" dirty="0"/>
              <a:t>Se possível, os resultados do material de CQ devem ser ocultados de modo a não serem identificados pelos técnicos para as avaliações das competências. </a:t>
            </a:r>
          </a:p>
          <a:p>
            <a:pPr marL="0" indent="0" rtl="0">
              <a:buNone/>
            </a:pPr>
            <a:endParaRPr lang="en-US"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10</a:t>
            </a:fld>
            <a:endParaRPr lang="en-GB" sz="1000" dirty="0"/>
          </a:p>
        </p:txBody>
      </p:sp>
      <p:sp>
        <p:nvSpPr>
          <p:cNvPr id="4" name="Footer Placeholder 3">
            <a:extLst>
              <a:ext uri="{FF2B5EF4-FFF2-40B4-BE49-F238E27FC236}">
                <a16:creationId xmlns:a16="http://schemas.microsoft.com/office/drawing/2014/main" id="{90C1F46D-E238-FB95-23C4-EFB485CAF88C}"/>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95000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636641"/>
            <a:ext cx="10515600" cy="942814"/>
          </a:xfrm>
        </p:spPr>
        <p:txBody>
          <a:bodyPr rtlCol="0"/>
          <a:lstStyle/>
          <a:p>
            <a:pPr rtl="0"/>
            <a:r>
              <a:rPr lang="pt" dirty="0"/>
              <a:t>Preparação de materiais de CQ para avaliações de demonstração e proficiência (competência)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2207369"/>
            <a:ext cx="10515600" cy="4440760"/>
          </a:xfrm>
        </p:spPr>
        <p:txBody>
          <a:bodyPr vert="horz" lIns="91440" tIns="45720" rIns="91440" bIns="45720" rtlCol="0" anchor="t">
            <a:normAutofit/>
          </a:bodyPr>
          <a:lstStyle/>
          <a:p>
            <a:pPr rtl="0" fontAlgn="base"/>
            <a:endParaRPr lang="en-US" dirty="0"/>
          </a:p>
          <a:p>
            <a:pPr fontAlgn="base"/>
            <a:r>
              <a:rPr lang="pt" dirty="0"/>
              <a:t>O material de CQ deve ser reconstituído e/ou testado de acordo com as instruções do fabricante:</a:t>
            </a:r>
            <a:endParaRPr lang="pt" dirty="0">
              <a:cs typeface="Arial"/>
            </a:endParaRPr>
          </a:p>
          <a:p>
            <a:pPr lvl="1" rtl="0" fontAlgn="base"/>
            <a:r>
              <a:rPr lang="pt-BR" b="1" dirty="0">
                <a:solidFill>
                  <a:srgbClr val="009AC9"/>
                </a:solidFill>
              </a:rPr>
              <a:t>Controle</a:t>
            </a:r>
            <a:r>
              <a:rPr lang="pt" b="1" dirty="0">
                <a:solidFill>
                  <a:srgbClr val="009AC9"/>
                </a:solidFill>
              </a:rPr>
              <a:t>s reconstituídos</a:t>
            </a:r>
            <a:endParaRPr lang="pt" b="1" dirty="0">
              <a:solidFill>
                <a:srgbClr val="009AC9"/>
              </a:solidFill>
              <a:cs typeface="Arial"/>
            </a:endParaRPr>
          </a:p>
          <a:p>
            <a:pPr marL="457200" lvl="1" indent="0" rtl="0" fontAlgn="base">
              <a:buNone/>
            </a:pPr>
            <a:r>
              <a:rPr lang="pt" b="1" dirty="0">
                <a:solidFill>
                  <a:srgbClr val="009AC9"/>
                </a:solidFill>
              </a:rPr>
              <a:t>	</a:t>
            </a:r>
            <a:r>
              <a:rPr lang="pt" dirty="0"/>
              <a:t>Adicione as amostras de </a:t>
            </a:r>
            <a:r>
              <a:rPr lang="pt-BR" dirty="0"/>
              <a:t>Controle</a:t>
            </a:r>
            <a:r>
              <a:rPr lang="pt" dirty="0"/>
              <a:t> positivo e negativo aos tubos de extracção com a solução-tampão (um tubo para cada </a:t>
            </a:r>
            <a:r>
              <a:rPr lang="pt-BR" dirty="0"/>
              <a:t>Controle</a:t>
            </a:r>
            <a:r>
              <a:rPr lang="pt" dirty="0"/>
              <a:t>) e feche com a tampa do tubo. Misture os </a:t>
            </a:r>
            <a:r>
              <a:rPr lang="pt-BR" dirty="0"/>
              <a:t>Controle</a:t>
            </a:r>
            <a:r>
              <a:rPr lang="pt" dirty="0"/>
              <a:t>s manualmente ou no vortex. Realize o TDR </a:t>
            </a:r>
            <a:r>
              <a:rPr lang="pt-PT" dirty="0"/>
              <a:t>de antigénio para o SARS-CoV-2 </a:t>
            </a:r>
            <a:r>
              <a:rPr lang="pt" dirty="0"/>
              <a:t>de acordo com as instruções.</a:t>
            </a:r>
          </a:p>
          <a:p>
            <a:pPr lvl="1" rtl="0" fontAlgn="base"/>
            <a:r>
              <a:rPr lang="pt" b="1" dirty="0">
                <a:solidFill>
                  <a:srgbClr val="009AC9"/>
                </a:solidFill>
              </a:rPr>
              <a:t>Swabs de </a:t>
            </a:r>
            <a:r>
              <a:rPr lang="pt-BR" b="1" dirty="0">
                <a:solidFill>
                  <a:srgbClr val="009AC9"/>
                </a:solidFill>
              </a:rPr>
              <a:t>Controle</a:t>
            </a:r>
            <a:endParaRPr lang="pt" b="1" dirty="0">
              <a:solidFill>
                <a:srgbClr val="009AC9"/>
              </a:solidFill>
            </a:endParaRPr>
          </a:p>
          <a:p>
            <a:pPr marL="457200" lvl="1" indent="0" rtl="0" fontAlgn="base">
              <a:buNone/>
            </a:pPr>
            <a:r>
              <a:rPr lang="pt" dirty="0"/>
              <a:t>	Coloque os swabs de </a:t>
            </a:r>
            <a:r>
              <a:rPr lang="pt-BR" dirty="0"/>
              <a:t>Controle</a:t>
            </a:r>
            <a:r>
              <a:rPr lang="pt" dirty="0"/>
              <a:t> positivo e negativo nos tubos de extração com a solução-tampão (um tubo para cada </a:t>
            </a:r>
            <a:r>
              <a:rPr lang="pt-BR" dirty="0"/>
              <a:t>Controle</a:t>
            </a:r>
            <a:r>
              <a:rPr lang="pt" dirty="0"/>
              <a:t>) e feche com a tampa do tubo. Realize o TDR de </a:t>
            </a:r>
            <a:r>
              <a:rPr lang="pt-BR" dirty="0" err="1"/>
              <a:t>antigénio</a:t>
            </a:r>
            <a:r>
              <a:rPr lang="pt" dirty="0"/>
              <a:t> do SARS-CoV-2 de acordo com as instruções.</a:t>
            </a:r>
          </a:p>
          <a:p>
            <a:pPr rtl="0" fontAlgn="base"/>
            <a:endParaRPr lang="en-US"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11</a:t>
            </a:fld>
            <a:endParaRPr lang="en-GB" sz="1000" dirty="0"/>
          </a:p>
        </p:txBody>
      </p:sp>
      <p:grpSp>
        <p:nvGrpSpPr>
          <p:cNvPr id="6" name="Group 5">
            <a:extLst>
              <a:ext uri="{FF2B5EF4-FFF2-40B4-BE49-F238E27FC236}">
                <a16:creationId xmlns:a16="http://schemas.microsoft.com/office/drawing/2014/main" id="{578C277B-D179-FE45-927F-98BFA273C4AE}"/>
              </a:ext>
            </a:extLst>
          </p:cNvPr>
          <p:cNvGrpSpPr/>
          <p:nvPr/>
        </p:nvGrpSpPr>
        <p:grpSpPr>
          <a:xfrm>
            <a:off x="7330190" y="1818263"/>
            <a:ext cx="4711992" cy="596348"/>
            <a:chOff x="7861998" y="1527451"/>
            <a:chExt cx="3888782" cy="596348"/>
          </a:xfrm>
        </p:grpSpPr>
        <p:sp>
          <p:nvSpPr>
            <p:cNvPr id="7" name="Oval 6">
              <a:extLst>
                <a:ext uri="{FF2B5EF4-FFF2-40B4-BE49-F238E27FC236}">
                  <a16:creationId xmlns:a16="http://schemas.microsoft.com/office/drawing/2014/main" id="{BD0EA4BA-6F1E-5948-910A-BC5D8E293BF4}"/>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8" name="Graphic 7" descr="Pencil">
              <a:extLst>
                <a:ext uri="{FF2B5EF4-FFF2-40B4-BE49-F238E27FC236}">
                  <a16:creationId xmlns:a16="http://schemas.microsoft.com/office/drawing/2014/main" id="{6B98FD9B-1279-3142-AC31-C98C06E34D3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9" name="TextBox 8">
              <a:extLst>
                <a:ext uri="{FF2B5EF4-FFF2-40B4-BE49-F238E27FC236}">
                  <a16:creationId xmlns:a16="http://schemas.microsoft.com/office/drawing/2014/main" id="{4286B89B-6C12-D14F-A1F1-5902CF1BC437}"/>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pPr rtl="0"/>
              <a:r>
                <a:rPr lang="pt" sz="1100" dirty="0">
                  <a:solidFill>
                    <a:srgbClr val="FFFFFF"/>
                  </a:solidFill>
                  <a:ea typeface="Calibri" charset="0"/>
                  <a:cs typeface="Calibri" charset="0"/>
                </a:rPr>
                <a:t>Este diapositivo pode precisar de ser adaptado com base no TDR de detecção do </a:t>
              </a:r>
              <a:r>
                <a:rPr lang="pt-BR" sz="1100" dirty="0">
                  <a:solidFill>
                    <a:srgbClr val="FFFFFF"/>
                  </a:solidFill>
                  <a:ea typeface="Calibri" charset="0"/>
                  <a:cs typeface="Calibri" charset="0"/>
                </a:rPr>
                <a:t>antígeno</a:t>
              </a:r>
              <a:r>
                <a:rPr lang="pt" sz="1100" dirty="0">
                  <a:solidFill>
                    <a:srgbClr val="FFFFFF"/>
                  </a:solidFill>
                  <a:ea typeface="Calibri" charset="0"/>
                  <a:cs typeface="Calibri" charset="0"/>
                </a:rPr>
                <a:t> do SARS-CoV-2 em utilização </a:t>
              </a:r>
            </a:p>
          </p:txBody>
        </p:sp>
      </p:grpSp>
      <p:sp>
        <p:nvSpPr>
          <p:cNvPr id="4" name="Footer Placeholder 3">
            <a:extLst>
              <a:ext uri="{FF2B5EF4-FFF2-40B4-BE49-F238E27FC236}">
                <a16:creationId xmlns:a16="http://schemas.microsoft.com/office/drawing/2014/main" id="{85CBDBB2-F249-A545-B651-32113BC778C1}"/>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403400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pt"/>
              <a:t>Avaliação Externa da Qualidade</a:t>
            </a:r>
          </a:p>
        </p:txBody>
      </p:sp>
    </p:spTree>
    <p:extLst>
      <p:ext uri="{BB962C8B-B14F-4D97-AF65-F5344CB8AC3E}">
        <p14:creationId xmlns:p14="http://schemas.microsoft.com/office/powerpoint/2010/main" val="3584948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Avaliação Externa da Qualidade (AEQ)</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r>
              <a:rPr lang="pt" dirty="0"/>
              <a:t>A AEQ é um processo de avaliação da qualidade dos testes de diagnóstico.</a:t>
            </a:r>
            <a:endParaRPr lang="fr-FR" dirty="0">
              <a:cs typeface="Arial" panose="020B0604020202020204"/>
            </a:endParaRPr>
          </a:p>
          <a:p>
            <a:pPr rtl="0"/>
            <a:r>
              <a:rPr lang="pt" dirty="0"/>
              <a:t>A AEQ consiste em:</a:t>
            </a:r>
          </a:p>
          <a:p>
            <a:pPr lvl="1" rtl="0"/>
            <a:r>
              <a:rPr lang="pt" dirty="0"/>
              <a:t>visitas de supervisão</a:t>
            </a:r>
            <a:endParaRPr lang="en-GB" altLang="en-US" dirty="0"/>
          </a:p>
          <a:p>
            <a:pPr lvl="1" rtl="0"/>
            <a:r>
              <a:rPr lang="pt" dirty="0"/>
              <a:t>testes de proficiência</a:t>
            </a:r>
          </a:p>
          <a:p>
            <a:pPr lvl="1" rtl="0"/>
            <a:r>
              <a:rPr lang="pt" dirty="0"/>
              <a:t>repetição do teste</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13</a:t>
            </a:fld>
            <a:endParaRPr lang="en-GB" sz="1000" dirty="0"/>
          </a:p>
        </p:txBody>
      </p:sp>
      <p:sp>
        <p:nvSpPr>
          <p:cNvPr id="4" name="Footer Placeholder 3">
            <a:extLst>
              <a:ext uri="{FF2B5EF4-FFF2-40B4-BE49-F238E27FC236}">
                <a16:creationId xmlns:a16="http://schemas.microsoft.com/office/drawing/2014/main" id="{36F7A8F6-757D-D2B3-8429-F2B8C4FE77ED}"/>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3999782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pt-PT" dirty="0"/>
              <a:t>Visitas de supervisão </a:t>
            </a:r>
            <a:r>
              <a:rPr lang="en-US" dirty="0"/>
              <a:t>(1)</a:t>
            </a:r>
            <a:endParaRPr sz="2200" dirty="0"/>
          </a:p>
        </p:txBody>
      </p:sp>
      <p:sp>
        <p:nvSpPr>
          <p:cNvPr id="172" name="Google Shape;172;p11"/>
          <p:cNvSpPr txBox="1">
            <a:spLocks noGrp="1"/>
          </p:cNvSpPr>
          <p:nvPr>
            <p:ph type="body" idx="1"/>
          </p:nvPr>
        </p:nvSpPr>
        <p:spPr>
          <a:xfrm>
            <a:off x="838200" y="1599679"/>
            <a:ext cx="10515600" cy="2676757"/>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100000"/>
              </a:lnSpc>
              <a:spcBef>
                <a:spcPts val="0"/>
              </a:spcBef>
              <a:spcAft>
                <a:spcPts val="0"/>
              </a:spcAft>
              <a:buClr>
                <a:schemeClr val="accent1"/>
              </a:buClr>
              <a:buSzPts val="2000"/>
              <a:buChar char="•"/>
            </a:pPr>
            <a:r>
              <a:rPr lang="pt-PT" dirty="0"/>
              <a:t>Após a formação e distribuição dos TDR de antigénio para o SARS-CoV-2, é importante fazer um seguimento imediato e sustentado para facilitar e apoiar os profissionais de laboratório e de cuidados de saúde na integração dos TDR de antigénio para o SARS-CoV-2 na gestão de rotina dos pacientes e na manutenção de registos.</a:t>
            </a:r>
          </a:p>
          <a:p>
            <a:pPr marL="228600" lvl="0" indent="-101600" algn="l" rtl="0">
              <a:lnSpc>
                <a:spcPct val="100000"/>
              </a:lnSpc>
              <a:spcBef>
                <a:spcPts val="1000"/>
              </a:spcBef>
              <a:spcAft>
                <a:spcPts val="0"/>
              </a:spcAft>
              <a:buClr>
                <a:schemeClr val="accent1"/>
              </a:buClr>
              <a:buSzPts val="2000"/>
              <a:buNone/>
            </a:pPr>
            <a:endParaRPr lang="pt-PT" b="1" dirty="0"/>
          </a:p>
          <a:p>
            <a:pPr marL="228600" lvl="0" indent="-228600"/>
            <a:r>
              <a:rPr lang="pt-PT" b="1" dirty="0"/>
              <a:t>Antes</a:t>
            </a:r>
            <a:r>
              <a:rPr lang="pt-PT" dirty="0"/>
              <a:t> do início da testagem, deve avaliar-se a preparação do local de realização dos testes</a:t>
            </a:r>
            <a:r>
              <a:rPr lang="pt-PT" b="1" dirty="0"/>
              <a:t>*</a:t>
            </a:r>
            <a:r>
              <a:rPr lang="pt-PT" dirty="0"/>
              <a:t>.</a:t>
            </a:r>
            <a:endParaRPr lang="pt-PT" b="1" dirty="0"/>
          </a:p>
          <a:p>
            <a:pPr marL="228600" lvl="0" indent="-101600" algn="l" rtl="0">
              <a:lnSpc>
                <a:spcPct val="100000"/>
              </a:lnSpc>
              <a:spcBef>
                <a:spcPts val="1000"/>
              </a:spcBef>
              <a:spcAft>
                <a:spcPts val="0"/>
              </a:spcAft>
              <a:buClr>
                <a:schemeClr val="accent1"/>
              </a:buClr>
              <a:buSzPts val="2000"/>
              <a:buNone/>
            </a:pPr>
            <a:endParaRPr lang="pt-PT" b="1" dirty="0"/>
          </a:p>
          <a:p>
            <a:pPr marL="228600" lvl="0" indent="-228600"/>
            <a:r>
              <a:rPr lang="pt-PT" b="1" dirty="0"/>
              <a:t>Depois</a:t>
            </a:r>
            <a:r>
              <a:rPr lang="pt-PT" dirty="0"/>
              <a:t> de iniciada a testagem, deve avaliar-se o local de realização dos testes</a:t>
            </a:r>
            <a:r>
              <a:rPr lang="pt-PT" b="1" dirty="0"/>
              <a:t>*</a:t>
            </a:r>
            <a:r>
              <a:rPr lang="pt-PT" dirty="0"/>
              <a:t>.</a:t>
            </a:r>
            <a:endParaRPr lang="pt-PT" b="1" dirty="0"/>
          </a:p>
          <a:p>
            <a:pPr marL="0" lvl="0" indent="0" algn="l" rtl="0">
              <a:lnSpc>
                <a:spcPct val="100000"/>
              </a:lnSpc>
              <a:spcBef>
                <a:spcPts val="1000"/>
              </a:spcBef>
              <a:spcAft>
                <a:spcPts val="0"/>
              </a:spcAft>
              <a:buSzPts val="2000"/>
              <a:buNone/>
            </a:pPr>
            <a:endParaRPr lang="pt-PT" dirty="0"/>
          </a:p>
        </p:txBody>
      </p:sp>
      <p:sp>
        <p:nvSpPr>
          <p:cNvPr id="173" name="Google Shape;17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sz="1000"/>
          </a:p>
        </p:txBody>
      </p:sp>
      <p:sp>
        <p:nvSpPr>
          <p:cNvPr id="175" name="Google Shape;175;p11"/>
          <p:cNvSpPr txBox="1"/>
          <p:nvPr/>
        </p:nvSpPr>
        <p:spPr>
          <a:xfrm>
            <a:off x="838200" y="5525732"/>
            <a:ext cx="10515599"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PT" sz="1200" b="0" i="0" u="none" strike="noStrike" cap="none" dirty="0">
                <a:solidFill>
                  <a:schemeClr val="dk1"/>
                </a:solidFill>
                <a:sym typeface="Arial"/>
              </a:rPr>
              <a:t>* Modelos de </a:t>
            </a:r>
            <a:r>
              <a:rPr lang="pt-PT" sz="1200" b="1" i="0" u="none" strike="noStrike" cap="none" dirty="0">
                <a:solidFill>
                  <a:srgbClr val="009AC9"/>
                </a:solidFill>
                <a:sym typeface="Arial"/>
              </a:rPr>
              <a:t>Lista de Verificação da Preparação do Local dos Testes </a:t>
            </a:r>
            <a:r>
              <a:rPr lang="pt-PT" sz="1200" b="0" i="0" u="none" strike="noStrike" cap="none" dirty="0">
                <a:solidFill>
                  <a:schemeClr val="dk1"/>
                </a:solidFill>
                <a:sym typeface="Arial"/>
              </a:rPr>
              <a:t>e da</a:t>
            </a:r>
            <a:r>
              <a:rPr lang="pt-PT" sz="1200" b="1" i="0" u="none" strike="noStrike" cap="none" dirty="0">
                <a:solidFill>
                  <a:srgbClr val="009AC9"/>
                </a:solidFill>
                <a:sym typeface="Arial"/>
              </a:rPr>
              <a:t> Lista de Verificação da Supervisão do Local dos Testes </a:t>
            </a:r>
            <a:r>
              <a:rPr lang="pt-PT" sz="1200" b="0" i="0" u="none" strike="noStrike" cap="none" dirty="0">
                <a:solidFill>
                  <a:schemeClr val="dk1"/>
                </a:solidFill>
                <a:sym typeface="Arial"/>
              </a:rPr>
              <a:t>são fornecidos como parte do pacote de formação em Testes de Diagnóstico Rápido de Antigénio para o SARS-CoV-2</a:t>
            </a:r>
            <a:endParaRPr lang="pt-PT" dirty="0"/>
          </a:p>
          <a:p>
            <a:pPr marL="0" marR="0" lvl="0" indent="0" algn="l" rtl="0">
              <a:spcBef>
                <a:spcPts val="0"/>
              </a:spcBef>
              <a:spcAft>
                <a:spcPts val="0"/>
              </a:spcAft>
              <a:buNone/>
            </a:pPr>
            <a:r>
              <a:rPr lang="en-US" sz="1200" b="0" i="0" u="sng" strike="noStrike" cap="none"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https://extranet.who.int/hslp/content/sars-cov-2-antigen-rapid-diagnostic-test-training-package</a:t>
            </a:r>
            <a:endParaRPr sz="1200" b="0" i="0" u="none" strike="noStrike" cap="none" dirty="0">
              <a:solidFill>
                <a:schemeClr val="dk1"/>
              </a:solidFill>
              <a:latin typeface="Arial"/>
              <a:ea typeface="Arial"/>
              <a:cs typeface="Arial"/>
              <a:sym typeface="Arial"/>
            </a:endParaRPr>
          </a:p>
        </p:txBody>
      </p:sp>
      <p:grpSp>
        <p:nvGrpSpPr>
          <p:cNvPr id="8" name="Group 7">
            <a:extLst>
              <a:ext uri="{FF2B5EF4-FFF2-40B4-BE49-F238E27FC236}">
                <a16:creationId xmlns:a16="http://schemas.microsoft.com/office/drawing/2014/main" id="{60E21C1D-C335-48CE-BEE2-55EB82DC1984}"/>
              </a:ext>
            </a:extLst>
          </p:cNvPr>
          <p:cNvGrpSpPr/>
          <p:nvPr/>
        </p:nvGrpSpPr>
        <p:grpSpPr>
          <a:xfrm>
            <a:off x="8002580" y="799855"/>
            <a:ext cx="3924069" cy="598256"/>
            <a:chOff x="7861998" y="1527451"/>
            <a:chExt cx="3924069" cy="598256"/>
          </a:xfrm>
        </p:grpSpPr>
        <p:sp>
          <p:nvSpPr>
            <p:cNvPr id="9" name="TextBox 8">
              <a:extLst>
                <a:ext uri="{FF2B5EF4-FFF2-40B4-BE49-F238E27FC236}">
                  <a16:creationId xmlns:a16="http://schemas.microsoft.com/office/drawing/2014/main" id="{1C9E15E8-CE6A-4618-8E13-D608B74CA934}"/>
                </a:ext>
              </a:extLst>
            </p:cNvPr>
            <p:cNvSpPr txBox="1"/>
            <p:nvPr/>
          </p:nvSpPr>
          <p:spPr>
            <a:xfrm>
              <a:off x="8387592" y="1694820"/>
              <a:ext cx="3398475" cy="430887"/>
            </a:xfrm>
            <a:prstGeom prst="rect">
              <a:avLst/>
            </a:prstGeom>
            <a:solidFill>
              <a:schemeClr val="tx1"/>
            </a:solidFill>
          </p:spPr>
          <p:txBody>
            <a:bodyPr wrap="square" rtlCol="0">
              <a:spAutoFit/>
            </a:bodyPr>
            <a:lstStyle/>
            <a:p>
              <a:r>
                <a:rPr lang="pt-PT" sz="1100" dirty="0">
                  <a:solidFill>
                    <a:schemeClr val="bg1"/>
                  </a:solidFill>
                  <a:latin typeface="Lucida Grande"/>
                  <a:ea typeface="Lucida Grande"/>
                  <a:cs typeface="Lucida Grande"/>
                </a:rPr>
                <a:t>Adaptar de acordo com as orientações do seu país</a:t>
              </a:r>
              <a:endParaRPr lang="pt-PT" altLang="en-US" sz="1100" u="sng" dirty="0">
                <a:solidFill>
                  <a:schemeClr val="bg1"/>
                </a:solidFill>
                <a:ea typeface="Calibri" charset="0"/>
                <a:cs typeface="Calibri" charset="0"/>
              </a:endParaRPr>
            </a:p>
          </p:txBody>
        </p:sp>
        <p:sp>
          <p:nvSpPr>
            <p:cNvPr id="10" name="Oval 9">
              <a:extLst>
                <a:ext uri="{FF2B5EF4-FFF2-40B4-BE49-F238E27FC236}">
                  <a16:creationId xmlns:a16="http://schemas.microsoft.com/office/drawing/2014/main" id="{F9A358D6-F0B6-42C6-A1C6-24ED92D2CB1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493418C1-DFF6-479A-9161-2D20C0292D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
        <p:nvSpPr>
          <p:cNvPr id="2" name="Footer Placeholder 3">
            <a:extLst>
              <a:ext uri="{FF2B5EF4-FFF2-40B4-BE49-F238E27FC236}">
                <a16:creationId xmlns:a16="http://schemas.microsoft.com/office/drawing/2014/main" id="{B8E5AD8F-51B7-C4F3-7657-D7777FAC1273}"/>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Visitas de supervisão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599679"/>
            <a:ext cx="10515600" cy="4756671"/>
          </a:xfrm>
        </p:spPr>
        <p:txBody>
          <a:bodyPr vert="horz" lIns="91440" tIns="45720" rIns="91440" bIns="45720" rtlCol="0" anchor="t">
            <a:normAutofit/>
          </a:bodyPr>
          <a:lstStyle/>
          <a:p>
            <a:r>
              <a:rPr lang="pt" dirty="0"/>
              <a:t>As visitas de supervisão proporcionam uma oportunidade para apoiar a melhoria da testagem </a:t>
            </a:r>
            <a:r>
              <a:rPr lang="pt" i="1" dirty="0"/>
              <a:t>in loco.</a:t>
            </a:r>
            <a:r>
              <a:rPr lang="pt" dirty="0"/>
              <a:t> </a:t>
            </a:r>
            <a:endParaRPr lang="en" dirty="0">
              <a:cs typeface="Arial"/>
            </a:endParaRPr>
          </a:p>
          <a:p>
            <a:pPr rtl="0"/>
            <a:r>
              <a:rPr lang="pt" dirty="0"/>
              <a:t>As visitas de supervisão devem ser realizadas periodicamente (recomenda-se quatro vezes por ano).</a:t>
            </a:r>
          </a:p>
          <a:p>
            <a:pPr rtl="0"/>
            <a:r>
              <a:rPr lang="pt" dirty="0"/>
              <a:t>Podem ser organizadas visitas mais frequentes, sobretudo quando é introduzido um novo teste (p. ex., o TDR de </a:t>
            </a:r>
            <a:r>
              <a:rPr lang="pt-BR" dirty="0" err="1"/>
              <a:t>antigénio</a:t>
            </a:r>
            <a:r>
              <a:rPr lang="pt" dirty="0"/>
              <a:t> do SARS-CoV-2) ou quando são identificados problemas frequentes, continuados ou prolongados no local de testagem.</a:t>
            </a:r>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15</a:t>
            </a:fld>
            <a:endParaRPr lang="en-GB" sz="1000" dirty="0"/>
          </a:p>
        </p:txBody>
      </p:sp>
      <p:grpSp>
        <p:nvGrpSpPr>
          <p:cNvPr id="10" name="Group 9">
            <a:extLst>
              <a:ext uri="{FF2B5EF4-FFF2-40B4-BE49-F238E27FC236}">
                <a16:creationId xmlns:a16="http://schemas.microsoft.com/office/drawing/2014/main" id="{FF3B3801-5AAF-EC4F-ABBC-B868109AA8A0}"/>
              </a:ext>
            </a:extLst>
          </p:cNvPr>
          <p:cNvGrpSpPr/>
          <p:nvPr/>
        </p:nvGrpSpPr>
        <p:grpSpPr>
          <a:xfrm>
            <a:off x="7939982" y="836533"/>
            <a:ext cx="3924069" cy="596348"/>
            <a:chOff x="7861998" y="1527451"/>
            <a:chExt cx="3924069" cy="596348"/>
          </a:xfrm>
        </p:grpSpPr>
        <p:sp>
          <p:nvSpPr>
            <p:cNvPr id="11" name="TextBox 10">
              <a:extLst>
                <a:ext uri="{FF2B5EF4-FFF2-40B4-BE49-F238E27FC236}">
                  <a16:creationId xmlns:a16="http://schemas.microsoft.com/office/drawing/2014/main" id="{6C6DA2DA-C40C-2B42-A713-72E1086CB7D7}"/>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1D9A4B13-DE32-EA4F-8464-C38D2912F2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EF7D4740-F90D-C14E-B857-F1F0D566257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5857DD37-0DD6-16FB-3A3F-E9475423594B}"/>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2838696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Testes de proficiência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r>
              <a:rPr lang="pt" dirty="0"/>
              <a:t>Os testes de proficiência (TP) são uma importante ferramenta para comunicar com e motivar os técnicos. Se implantado corretamente, um programa de TP pode ser utilizado para identificar e resolver problemas nos testes de diagnóstico. </a:t>
            </a:r>
            <a:endParaRPr lang="fr-FR">
              <a:cs typeface="Arial" panose="020B0604020202020204"/>
            </a:endParaRPr>
          </a:p>
          <a:p>
            <a:pPr rtl="0"/>
            <a:r>
              <a:rPr lang="pt" dirty="0"/>
              <a:t>O processo de TP inclui os seguintes componentes:</a:t>
            </a:r>
          </a:p>
          <a:p>
            <a:pPr lvl="1" rtl="0"/>
            <a:r>
              <a:rPr lang="pt" dirty="0"/>
              <a:t>Uma agência externa ou interna (chamada de provedor de ensaios de proficiência) fornece regularmente amostras bem caracterizadas ao local de testagem.</a:t>
            </a:r>
          </a:p>
          <a:p>
            <a:pPr lvl="1" rtl="0"/>
            <a:r>
              <a:rPr lang="pt" dirty="0"/>
              <a:t>A pessoa que realiza os TDR testa as amostras bem caracterizadas e comunica os resultados à agência externa ou interna. </a:t>
            </a:r>
          </a:p>
          <a:p>
            <a:pPr lvl="1" rtl="0"/>
            <a:r>
              <a:rPr lang="pt" dirty="0"/>
              <a:t>O provedor de TP analisa os resultados face aos resultados conhecidos, compara-os com os resultados de outros técnicos do mesmo local de testagem (ou de diferentes locais) e comunica as conclusões finais.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16</a:t>
            </a:fld>
            <a:endParaRPr lang="en-GB" sz="1000" dirty="0"/>
          </a:p>
        </p:txBody>
      </p:sp>
      <p:sp>
        <p:nvSpPr>
          <p:cNvPr id="4" name="Footer Placeholder 3">
            <a:extLst>
              <a:ext uri="{FF2B5EF4-FFF2-40B4-BE49-F238E27FC236}">
                <a16:creationId xmlns:a16="http://schemas.microsoft.com/office/drawing/2014/main" id="{733B083F-AEE0-125C-C644-D556D8E1269E}"/>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1600313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Testes de proficiência (2)</a:t>
            </a:r>
            <a:endParaRPr lang="en-GB" b="1"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pPr rtl="0"/>
            <a:endParaRPr lang="en-US" dirty="0"/>
          </a:p>
          <a:p>
            <a:r>
              <a:rPr lang="pt" dirty="0"/>
              <a:t>As agências externas (p. ex., o Royal College of Pathologists of Australia ou o United Kingdom NEQAS, Sociedade Brasileira de Análises Clínicas e Sociedade Brasileira de Patologia Clínica) fornecem amostras bem caracterizadas para testes do SARS-CoV-2 (para RT-PCR).</a:t>
            </a:r>
          </a:p>
          <a:p>
            <a:pPr rtl="0"/>
            <a:r>
              <a:rPr lang="pt" dirty="0"/>
              <a:t>As agências internas (p. ex., o programa de AEQ da Gripe) podem também produzir amostras bem caracterizadas para testes.</a:t>
            </a:r>
          </a:p>
          <a:p>
            <a:pPr marL="0" indent="0" rtl="0">
              <a:buNone/>
            </a:pPr>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17</a:t>
            </a:fld>
            <a:endParaRPr lang="en-GB" sz="1000" dirty="0"/>
          </a:p>
        </p:txBody>
      </p:sp>
      <p:grpSp>
        <p:nvGrpSpPr>
          <p:cNvPr id="10" name="Group 9">
            <a:extLst>
              <a:ext uri="{FF2B5EF4-FFF2-40B4-BE49-F238E27FC236}">
                <a16:creationId xmlns:a16="http://schemas.microsoft.com/office/drawing/2014/main" id="{C01899D7-63F7-C94B-9039-BD64B942C0CC}"/>
              </a:ext>
            </a:extLst>
          </p:cNvPr>
          <p:cNvGrpSpPr/>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9C572984-4907-3249-9887-A8DF517F88B8}"/>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55A4B6AD-7C17-8D4E-8763-0D28F1EDC6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74DB8878-7411-354E-B52A-F8AD4A70284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BCADD4F0-3F03-3A9B-261A-34266387B719}"/>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3552828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r>
              <a:rPr lang="pt" dirty="0"/>
              <a:t>Testes de proficiência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56283" cy="4440760"/>
          </a:xfrm>
        </p:spPr>
        <p:txBody>
          <a:bodyPr vert="horz" lIns="91440" tIns="45720" rIns="91440" bIns="45720" rtlCol="0" anchor="t">
            <a:normAutofit/>
          </a:bodyPr>
          <a:lstStyle/>
          <a:p>
            <a:pPr rtl="0"/>
            <a:endParaRPr lang="en-GB" dirty="0"/>
          </a:p>
          <a:p>
            <a:r>
              <a:rPr lang="pt" dirty="0"/>
              <a:t>Enquanto analista, realize o TP do TDR do </a:t>
            </a:r>
            <a:r>
              <a:rPr lang="pt-BR" dirty="0" err="1"/>
              <a:t>antigénio</a:t>
            </a:r>
            <a:r>
              <a:rPr lang="pt" dirty="0"/>
              <a:t> do SARS-CoV-2 de acordo com as instruções do programa de proficiência.</a:t>
            </a:r>
          </a:p>
          <a:p>
            <a:pPr rtl="0"/>
            <a:r>
              <a:rPr lang="pt" dirty="0"/>
              <a:t>Comunique os resultados dos TC como orientado.</a:t>
            </a:r>
          </a:p>
          <a:p>
            <a:r>
              <a:rPr lang="pt" dirty="0"/>
              <a:t>Se o programa de proficiência indicar que os resultados estão incorretos, investigue e tome medidas corretivas.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18</a:t>
            </a:fld>
            <a:endParaRPr lang="en-GB" sz="1000" dirty="0"/>
          </a:p>
        </p:txBody>
      </p:sp>
      <p:pic>
        <p:nvPicPr>
          <p:cNvPr id="11" name="Picture 10" descr="A picture containing circle&#10;&#10;Description automatically generated">
            <a:extLst>
              <a:ext uri="{FF2B5EF4-FFF2-40B4-BE49-F238E27FC236}">
                <a16:creationId xmlns:a16="http://schemas.microsoft.com/office/drawing/2014/main" id="{7B244749-5605-0440-B49B-E49EEF6B97B5}"/>
              </a:ext>
            </a:extLst>
          </p:cNvPr>
          <p:cNvPicPr>
            <a:picLocks noChangeAspect="1"/>
          </p:cNvPicPr>
          <p:nvPr/>
        </p:nvPicPr>
        <p:blipFill>
          <a:blip r:embed="rId2"/>
          <a:stretch>
            <a:fillRect/>
          </a:stretch>
        </p:blipFill>
        <p:spPr>
          <a:xfrm>
            <a:off x="7141993" y="1508669"/>
            <a:ext cx="4466932" cy="4466932"/>
          </a:xfrm>
          <a:prstGeom prst="rect">
            <a:avLst/>
          </a:prstGeom>
        </p:spPr>
      </p:pic>
      <p:grpSp>
        <p:nvGrpSpPr>
          <p:cNvPr id="12" name="Group 11">
            <a:extLst>
              <a:ext uri="{FF2B5EF4-FFF2-40B4-BE49-F238E27FC236}">
                <a16:creationId xmlns:a16="http://schemas.microsoft.com/office/drawing/2014/main" id="{72AA9C8B-41CC-514A-934E-117B3B8EC5A6}"/>
              </a:ext>
            </a:extLst>
          </p:cNvPr>
          <p:cNvGrpSpPr/>
          <p:nvPr/>
        </p:nvGrpSpPr>
        <p:grpSpPr>
          <a:xfrm>
            <a:off x="7990856" y="1043964"/>
            <a:ext cx="3924069" cy="596348"/>
            <a:chOff x="7861998" y="1527451"/>
            <a:chExt cx="3924069" cy="596348"/>
          </a:xfrm>
        </p:grpSpPr>
        <p:sp>
          <p:nvSpPr>
            <p:cNvPr id="13" name="TextBox 12">
              <a:extLst>
                <a:ext uri="{FF2B5EF4-FFF2-40B4-BE49-F238E27FC236}">
                  <a16:creationId xmlns:a16="http://schemas.microsoft.com/office/drawing/2014/main" id="{5289E249-8F09-1D44-84DF-ADD03DD757FC}"/>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99918AEC-9C11-4E42-B663-BDEDC2C64EF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5" name="Graphic 14" descr="Pencil">
              <a:extLst>
                <a:ext uri="{FF2B5EF4-FFF2-40B4-BE49-F238E27FC236}">
                  <a16:creationId xmlns:a16="http://schemas.microsoft.com/office/drawing/2014/main" id="{B374EE3A-8E0F-B544-8853-C1F3C4AE8BF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1D635C8A-2017-40A4-04EF-49342D2A4905}"/>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265423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Repetição do teste</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pPr rtl="0"/>
            <a:endParaRPr lang="en-US" dirty="0"/>
          </a:p>
          <a:p>
            <a:r>
              <a:rPr lang="pt" dirty="0">
                <a:ea typeface="+mn-lt"/>
                <a:cs typeface="+mn-lt"/>
              </a:rPr>
              <a:t>A</a:t>
            </a:r>
            <a:r>
              <a:rPr lang="pt" dirty="0"/>
              <a:t> repetição do teste é um processo através do qual alguns dos testes realizados num local de testagem são enviados para outro para repetição.</a:t>
            </a:r>
            <a:endParaRPr lang="pt" dirty="0">
              <a:cs typeface="Arial"/>
            </a:endParaRPr>
          </a:p>
          <a:p>
            <a:pPr rtl="0"/>
            <a:r>
              <a:rPr lang="pt" dirty="0"/>
              <a:t>A repetição dos TDR de </a:t>
            </a:r>
            <a:r>
              <a:rPr lang="pt-BR" dirty="0" err="1"/>
              <a:t>antigénio</a:t>
            </a:r>
            <a:r>
              <a:rPr lang="pt" dirty="0"/>
              <a:t> do SARS-CoV-2 </a:t>
            </a:r>
            <a:r>
              <a:rPr lang="pt" b="1" dirty="0">
                <a:solidFill>
                  <a:srgbClr val="009AC9"/>
                </a:solidFill>
              </a:rPr>
              <a:t>não é aconselhada</a:t>
            </a:r>
            <a:r>
              <a:rPr lang="pt" dirty="0"/>
              <a:t> devido à praticidade da colheita de múltiplas amostras e à segurança associada ao seu transporte.</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19</a:t>
            </a:fld>
            <a:endParaRPr lang="en-GB" sz="1000" dirty="0"/>
          </a:p>
        </p:txBody>
      </p:sp>
      <p:grpSp>
        <p:nvGrpSpPr>
          <p:cNvPr id="10" name="Group 9">
            <a:extLst>
              <a:ext uri="{FF2B5EF4-FFF2-40B4-BE49-F238E27FC236}">
                <a16:creationId xmlns:a16="http://schemas.microsoft.com/office/drawing/2014/main" id="{1AE25772-2DF7-EF4C-ACD8-F91E96E414C8}"/>
              </a:ext>
            </a:extLst>
          </p:cNvPr>
          <p:cNvGrpSpPr/>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A81BD390-D550-6A45-92B9-E6219D75ECED}"/>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02419EAA-514A-874D-9CB6-D19270C2282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15E3938C-BE47-E043-813A-177F243C11B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FC8B0928-C952-8357-3017-4B22EEF56A1F}"/>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423230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Isenção de responsabilidade</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589540"/>
            <a:ext cx="10515600" cy="4440760"/>
          </a:xfrm>
        </p:spPr>
        <p:txBody>
          <a:bodyPr rtlCol="0">
            <a:normAutofit fontScale="85000" lnSpcReduction="20000"/>
          </a:bodyPr>
          <a:lstStyle/>
          <a:p>
            <a:pPr marL="0" indent="0" rtl="0">
              <a:buNone/>
              <a:defRPr/>
            </a:pPr>
            <a:r>
              <a:rPr lang="pt" b="1" dirty="0"/>
              <a:t>Plataforma da OMS de Aprendizagem sobre Segurança Sanitária - Material de Formação</a:t>
            </a:r>
            <a:endParaRPr lang="en-US" dirty="0"/>
          </a:p>
          <a:p>
            <a:pPr rtl="0">
              <a:defRPr/>
            </a:pPr>
            <a:endParaRPr lang="en-US" dirty="0"/>
          </a:p>
          <a:p>
            <a:pPr marL="0" indent="0" rtl="0">
              <a:buNone/>
              <a:defRPr/>
            </a:pPr>
            <a:r>
              <a:rPr lang="pt" dirty="0"/>
              <a:t>Este material de formação está protegido por direitos de autor da Organização Mundial da Saúde (OMS) 2022. Todos os direitos reservados.</a:t>
            </a:r>
          </a:p>
          <a:p>
            <a:pPr marL="0" indent="0" rtl="0">
              <a:buNone/>
              <a:defRPr/>
            </a:pPr>
            <a:endParaRPr lang="en-US" dirty="0"/>
          </a:p>
          <a:p>
            <a:pPr marL="0" indent="0" rtl="0">
              <a:buNone/>
              <a:defRPr/>
            </a:pPr>
            <a:r>
              <a:rPr lang="pt" dirty="0"/>
              <a:t>A utilização deste material está sujeita aos </a:t>
            </a:r>
            <a:r>
              <a:rPr lang="pt" u="sng" dirty="0">
                <a:hlinkClick r:id="rId2"/>
              </a:rPr>
              <a:t>«Termos de Utilização da Plataforma da OMS de Aprendizagem sobre Segurança Sanitária, Material de Formação»,</a:t>
            </a:r>
            <a:r>
              <a:rPr lang="pt" dirty="0"/>
              <a:t> que aceitou quando o descarregou e que está disponível na Plataforma de Aprendizagem sobre Segurança Sanitária em: </a:t>
            </a:r>
            <a:r>
              <a:rPr lang="pt" u="sng" dirty="0">
                <a:hlinkClick r:id="rId3"/>
              </a:rPr>
              <a:t>https://extranet.who.int/hslp</a:t>
            </a:r>
            <a:r>
              <a:rPr lang="pt" dirty="0"/>
              <a:t>.  </a:t>
            </a:r>
          </a:p>
          <a:p>
            <a:pPr marL="0" indent="0" rtl="0">
              <a:buNone/>
              <a:defRPr/>
            </a:pPr>
            <a:r>
              <a:rPr lang="pt" dirty="0"/>
              <a:t> </a:t>
            </a:r>
          </a:p>
          <a:p>
            <a:pPr marL="0" indent="0" rtl="0">
              <a:buNone/>
              <a:defRPr/>
            </a:pPr>
            <a:r>
              <a:rPr lang="pt" dirty="0"/>
              <a:t>Se adaptar, modificar, traduzir ou reformular o conteúdo destes material, tal não implicará que a OMS esteja de algum modo associada a essas alterações e o nome ou o emblema da OMS não será usado nesse material modificado.  </a:t>
            </a:r>
          </a:p>
          <a:p>
            <a:pPr rtl="0">
              <a:defRPr/>
            </a:pPr>
            <a:endParaRPr lang="en-US" dirty="0"/>
          </a:p>
          <a:p>
            <a:pPr marL="0" indent="0" rtl="0">
              <a:buNone/>
              <a:defRPr/>
            </a:pPr>
            <a:r>
              <a:rPr lang="pt" dirty="0"/>
              <a:t>Além disso, é favor informar a OMS sobre quaisquer modificações deste material que seja usado publicamente, para efeitos de conservação de registos e desenvolvimento continuado, através do email </a:t>
            </a:r>
            <a:r>
              <a:rPr lang="pt" u="sng" dirty="0">
                <a:hlinkClick r:id="rId4"/>
              </a:rPr>
              <a:t>hrhrt@who.int</a:t>
            </a:r>
            <a:r>
              <a:rPr lang="pt" dirty="0"/>
              <a:t>.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4B15AD84-8F9A-F9C0-5DAA-2EFDF6F4602D}"/>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3714475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Tomar medidas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pPr rtl="0"/>
            <a:endParaRPr lang="en-GB" dirty="0"/>
          </a:p>
          <a:p>
            <a:r>
              <a:rPr lang="pt" dirty="0">
                <a:ea typeface="+mn-lt"/>
                <a:cs typeface="+mn-lt"/>
              </a:rPr>
              <a:t>Os</a:t>
            </a:r>
            <a:r>
              <a:rPr lang="pt" dirty="0"/>
              <a:t> TP que falham e a identificação de áreas de melhoria durante as visitas de supervisão exigem que se faça investigação para determinar a razão do erro ou a deficiência na qualidade da testagem (muitas vezes chamada de análise aprofundada das causas).</a:t>
            </a:r>
            <a:endParaRPr lang="pt" dirty="0">
              <a:cs typeface="Arial"/>
            </a:endParaRPr>
          </a:p>
          <a:p>
            <a:pPr rtl="0"/>
            <a:r>
              <a:rPr lang="pt" dirty="0"/>
              <a:t>Quando a causa raiz do problema for identificada, deve ser abordada tomando-se medidas corretivas.</a:t>
            </a:r>
          </a:p>
          <a:p>
            <a:pPr rtl="0"/>
            <a:r>
              <a:rPr lang="pt" dirty="0"/>
              <a:t>As medidas de prevenção evitam que o erro ou a deficiência na qualidade dos testes volte a ocorrer. </a:t>
            </a:r>
          </a:p>
          <a:p>
            <a:pPr rtl="0"/>
            <a:r>
              <a:rPr lang="pt" dirty="0"/>
              <a:t>A análise das causas dos problemas, assim como as medidas corretivas e de </a:t>
            </a:r>
            <a:r>
              <a:rPr lang="pt"/>
              <a:t>prevenção adotadas </a:t>
            </a:r>
            <a:r>
              <a:rPr lang="pt" dirty="0"/>
              <a:t>devem ser documentadas pelo local de testagem.</a:t>
            </a:r>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20</a:t>
            </a:fld>
            <a:endParaRPr lang="en-GB" sz="1000" dirty="0"/>
          </a:p>
        </p:txBody>
      </p:sp>
      <p:grpSp>
        <p:nvGrpSpPr>
          <p:cNvPr id="10" name="Group 9">
            <a:extLst>
              <a:ext uri="{FF2B5EF4-FFF2-40B4-BE49-F238E27FC236}">
                <a16:creationId xmlns:a16="http://schemas.microsoft.com/office/drawing/2014/main" id="{FF2A70D7-1103-EE46-82C0-9FCC16EF3699}"/>
              </a:ext>
            </a:extLst>
          </p:cNvPr>
          <p:cNvGrpSpPr/>
          <p:nvPr/>
        </p:nvGrpSpPr>
        <p:grpSpPr>
          <a:xfrm>
            <a:off x="7990856" y="1043964"/>
            <a:ext cx="3924069" cy="596348"/>
            <a:chOff x="7861998" y="1527451"/>
            <a:chExt cx="3924069" cy="596348"/>
          </a:xfrm>
        </p:grpSpPr>
        <p:sp>
          <p:nvSpPr>
            <p:cNvPr id="11" name="TextBox 10">
              <a:extLst>
                <a:ext uri="{FF2B5EF4-FFF2-40B4-BE49-F238E27FC236}">
                  <a16:creationId xmlns:a16="http://schemas.microsoft.com/office/drawing/2014/main" id="{6800F194-24F7-CC4E-88F7-EE848714EB0E}"/>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94833B90-5F01-FA4A-8F27-6686D177756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78363EEA-A7FD-F848-B5B4-E0A0C04D33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30824303-1EB0-D20D-3D41-A5B6F731721E}"/>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4197830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9"/>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r>
              <a:rPr lang="pt-PT" dirty="0"/>
              <a:t>Vigilância pós-introdução no mercado</a:t>
            </a:r>
          </a:p>
        </p:txBody>
      </p:sp>
    </p:spTree>
    <p:custDataLst>
      <p:tags r:id="rId1"/>
    </p:custDataLst>
    <p:extLst>
      <p:ext uri="{BB962C8B-B14F-4D97-AF65-F5344CB8AC3E}">
        <p14:creationId xmlns:p14="http://schemas.microsoft.com/office/powerpoint/2010/main" val="2203472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199" y="-97011"/>
            <a:ext cx="10515600" cy="942814"/>
          </a:xfrm>
        </p:spPr>
        <p:txBody>
          <a:bodyPr/>
          <a:lstStyle/>
          <a:p>
            <a:r>
              <a:rPr lang="pt-PT" dirty="0"/>
              <a:t>Vigilância pós-introdução no mercado</a:t>
            </a:r>
            <a:r>
              <a:rPr lang="en-GB" dirty="0"/>
              <a:t>*</a:t>
            </a:r>
            <a:endParaRPr lang="en-US"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22</a:t>
            </a:fld>
            <a:endParaRPr lang="en-GB" sz="1000"/>
          </a:p>
        </p:txBody>
      </p:sp>
      <p:sp>
        <p:nvSpPr>
          <p:cNvPr id="6" name="Content Placeholder 10">
            <a:extLst>
              <a:ext uri="{FF2B5EF4-FFF2-40B4-BE49-F238E27FC236}">
                <a16:creationId xmlns:a16="http://schemas.microsoft.com/office/drawing/2014/main" id="{AB668BCF-5045-4359-BCC7-BD2E48BA0829}"/>
              </a:ext>
            </a:extLst>
          </p:cNvPr>
          <p:cNvSpPr>
            <a:spLocks noGrp="1"/>
          </p:cNvSpPr>
          <p:nvPr>
            <p:ph idx="1"/>
          </p:nvPr>
        </p:nvSpPr>
        <p:spPr>
          <a:xfrm>
            <a:off x="698500" y="1547324"/>
            <a:ext cx="7939684" cy="3380276"/>
          </a:xfrm>
        </p:spPr>
        <p:txBody>
          <a:bodyPr vert="horz" lIns="18000" tIns="0" rIns="18000" bIns="0" rtlCol="0" anchor="t">
            <a:noAutofit/>
          </a:bodyPr>
          <a:lstStyle/>
          <a:p>
            <a:pPr>
              <a:buClr>
                <a:srgbClr val="009AC9"/>
              </a:buClr>
            </a:pPr>
            <a:r>
              <a:rPr lang="pt-PT" sz="1800" dirty="0"/>
              <a:t>A vigilância pós-introdução no mercado é o processo conduzido </a:t>
            </a:r>
            <a:r>
              <a:rPr lang="pt-PT" sz="1800" dirty="0">
                <a:ea typeface="+mn-lt"/>
                <a:cs typeface="+mn-lt"/>
              </a:rPr>
              <a:t>pelo </a:t>
            </a:r>
            <a:r>
              <a:rPr lang="pt-PT" sz="1800" b="1" dirty="0">
                <a:ea typeface="+mn-lt"/>
                <a:cs typeface="+mn-lt"/>
              </a:rPr>
              <a:t>fabricante </a:t>
            </a:r>
            <a:r>
              <a:rPr lang="pt-PT" sz="1800" dirty="0">
                <a:ea typeface="+mn-lt"/>
                <a:cs typeface="+mn-lt"/>
              </a:rPr>
              <a:t>para </a:t>
            </a:r>
            <a:r>
              <a:rPr lang="pt-PT" sz="1800" b="1" dirty="0">
                <a:cs typeface="Times New Roman"/>
              </a:rPr>
              <a:t>recolher e analisar as experiências </a:t>
            </a:r>
            <a:r>
              <a:rPr lang="pt-PT" sz="1800" dirty="0">
                <a:cs typeface="Times New Roman"/>
              </a:rPr>
              <a:t>com um produto no mercado. </a:t>
            </a:r>
          </a:p>
          <a:p>
            <a:pPr>
              <a:buClr>
                <a:srgbClr val="009AC9"/>
              </a:buClr>
            </a:pPr>
            <a:endParaRPr lang="pt-PT" sz="1800" dirty="0">
              <a:ea typeface="+mn-lt"/>
              <a:cs typeface="Times New Roman" panose="02020603050405020304" pitchFamily="18" charset="0"/>
            </a:endParaRPr>
          </a:p>
          <a:p>
            <a:pPr>
              <a:buClr>
                <a:srgbClr val="009AC9"/>
              </a:buClr>
            </a:pPr>
            <a:r>
              <a:rPr lang="pt-PT" sz="1800" dirty="0">
                <a:ea typeface="+mn-lt"/>
                <a:cs typeface="+mn-lt"/>
              </a:rPr>
              <a:t>Exemplos de problemas que podem ser comunicados:</a:t>
            </a:r>
            <a:endParaRPr lang="pt-PT" sz="1800" dirty="0">
              <a:ea typeface="+mn-lt"/>
              <a:cs typeface="Times New Roman" panose="02020603050405020304" pitchFamily="18" charset="0"/>
            </a:endParaRPr>
          </a:p>
          <a:p>
            <a:pPr marL="466090" lvl="1" indent="-285750">
              <a:buClr>
                <a:srgbClr val="009AC9"/>
              </a:buClr>
            </a:pPr>
            <a:r>
              <a:rPr lang="pt-PT" sz="1600" dirty="0">
                <a:cs typeface="Times New Roman"/>
              </a:rPr>
              <a:t>Evento-estabilidade do reagente degradada</a:t>
            </a:r>
            <a:endParaRPr lang="pt-PT" sz="1600" dirty="0">
              <a:cs typeface="Times New Roman" panose="02020603050405020304" pitchFamily="18" charset="0"/>
            </a:endParaRPr>
          </a:p>
          <a:p>
            <a:pPr marL="466090" lvl="1" indent="-285750">
              <a:buClr>
                <a:srgbClr val="009AC9"/>
              </a:buClr>
            </a:pPr>
            <a:r>
              <a:rPr lang="pt-PT" sz="1600" dirty="0">
                <a:cs typeface="Times New Roman"/>
              </a:rPr>
              <a:t>Perigos-resultado falso negativo</a:t>
            </a:r>
            <a:r>
              <a:rPr lang="pt-PT" sz="1600" dirty="0">
                <a:ea typeface="+mn-lt"/>
                <a:cs typeface="+mn-lt"/>
              </a:rPr>
              <a:t>, resultado demasiado baixo</a:t>
            </a:r>
          </a:p>
          <a:p>
            <a:pPr marL="466090" lvl="1" indent="-285750">
              <a:buClr>
                <a:srgbClr val="009AC9"/>
              </a:buClr>
            </a:pPr>
            <a:r>
              <a:rPr lang="pt-PT" sz="1600" dirty="0">
                <a:ea typeface="+mn-lt"/>
                <a:cs typeface="+mn-lt"/>
              </a:rPr>
              <a:t>Danos-demora no diagnóstico, atraso no tratamento, continuação da transmissão</a:t>
            </a:r>
            <a:endParaRPr lang="pt-PT" sz="1600" dirty="0">
              <a:cs typeface="Arial" panose="020B0604020202020204"/>
            </a:endParaRPr>
          </a:p>
          <a:p>
            <a:pPr marL="466090" lvl="1" indent="-285750">
              <a:buClr>
                <a:srgbClr val="009AC9"/>
              </a:buClr>
            </a:pPr>
            <a:r>
              <a:rPr lang="pt-PT" sz="1600" dirty="0">
                <a:ea typeface="+mn-lt"/>
                <a:cs typeface="+mn-lt"/>
              </a:rPr>
              <a:t>Ação-destruição, encurtar o prazo de validade</a:t>
            </a:r>
            <a:endParaRPr lang="pt-PT" sz="1600" dirty="0">
              <a:cs typeface="Arial" panose="020B0604020202020204"/>
            </a:endParaRPr>
          </a:p>
          <a:p>
            <a:pPr marL="466090" lvl="1" indent="-285750">
              <a:buClr>
                <a:srgbClr val="009AC9"/>
              </a:buClr>
            </a:pPr>
            <a:endParaRPr lang="en-US" sz="1600" dirty="0">
              <a:cs typeface="Arial" panose="020B0604020202020204"/>
            </a:endParaRPr>
          </a:p>
          <a:p>
            <a:pPr marL="466090" lvl="1" indent="-285750">
              <a:buClr>
                <a:srgbClr val="009AC9"/>
              </a:buClr>
            </a:pPr>
            <a:endParaRPr lang="en-US" sz="1600" dirty="0">
              <a:cs typeface="Arial" panose="020B0604020202020204"/>
            </a:endParaRPr>
          </a:p>
          <a:p>
            <a:pPr indent="-342900">
              <a:buClr>
                <a:srgbClr val="009AC9"/>
              </a:buClr>
            </a:pPr>
            <a:endParaRPr lang="en-US" sz="1800" dirty="0">
              <a:cs typeface="Arial" panose="020B0604020202020204"/>
            </a:endParaRPr>
          </a:p>
          <a:p>
            <a:pPr>
              <a:buClr>
                <a:srgbClr val="009AC9"/>
              </a:buClr>
            </a:pPr>
            <a:endParaRPr lang="en-US" dirty="0">
              <a:cs typeface="Arial" panose="020B0604020202020204"/>
            </a:endParaRPr>
          </a:p>
          <a:p>
            <a:pPr>
              <a:buClr>
                <a:srgbClr val="009AC9"/>
              </a:buClr>
            </a:pPr>
            <a:endParaRPr lang="en-US" dirty="0">
              <a:highlight>
                <a:srgbClr val="FFFF00"/>
              </a:highlight>
              <a:cs typeface="Arial" panose="020B0604020202020204"/>
            </a:endParaRPr>
          </a:p>
          <a:p>
            <a:pPr>
              <a:buClr>
                <a:srgbClr val="009AC9"/>
              </a:buClr>
            </a:pPr>
            <a:endParaRPr lang="en-US" dirty="0">
              <a:highlight>
                <a:srgbClr val="FFFF00"/>
              </a:highlight>
              <a:cs typeface="Arial" panose="020B0604020202020204"/>
            </a:endParaRPr>
          </a:p>
        </p:txBody>
      </p:sp>
      <p:pic>
        <p:nvPicPr>
          <p:cNvPr id="4" name="Graphic 8" descr="Research with solid fill">
            <a:extLst>
              <a:ext uri="{FF2B5EF4-FFF2-40B4-BE49-F238E27FC236}">
                <a16:creationId xmlns:a16="http://schemas.microsoft.com/office/drawing/2014/main" id="{3C26B5C0-BD3E-EE65-A98B-77A42D146B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36526" y="2265106"/>
            <a:ext cx="3495367" cy="3495367"/>
          </a:xfrm>
          <a:prstGeom prst="rect">
            <a:avLst/>
          </a:prstGeom>
        </p:spPr>
      </p:pic>
      <p:sp>
        <p:nvSpPr>
          <p:cNvPr id="8" name="TextBox 7">
            <a:extLst>
              <a:ext uri="{FF2B5EF4-FFF2-40B4-BE49-F238E27FC236}">
                <a16:creationId xmlns:a16="http://schemas.microsoft.com/office/drawing/2014/main" id="{017193F1-680D-4102-AC62-617AA006851F}"/>
              </a:ext>
            </a:extLst>
          </p:cNvPr>
          <p:cNvSpPr txBox="1"/>
          <p:nvPr/>
        </p:nvSpPr>
        <p:spPr>
          <a:xfrm>
            <a:off x="245600" y="5706597"/>
            <a:ext cx="11363325" cy="430887"/>
          </a:xfrm>
          <a:prstGeom prst="rect">
            <a:avLst/>
          </a:prstGeom>
          <a:noFill/>
        </p:spPr>
        <p:txBody>
          <a:bodyPr wrap="square" rtlCol="0">
            <a:spAutoFit/>
          </a:bodyPr>
          <a:lstStyle/>
          <a:p>
            <a:r>
              <a:rPr lang="en-GB" sz="1100" dirty="0">
                <a:solidFill>
                  <a:schemeClr val="tx1"/>
                </a:solidFill>
              </a:rPr>
              <a:t>*</a:t>
            </a:r>
            <a:r>
              <a:rPr lang="pt-PT" sz="1100" dirty="0">
                <a:solidFill>
                  <a:schemeClr val="tx1"/>
                </a:solidFill>
              </a:rPr>
              <a:t> Para mais informações sobre a vigilância pós-introdução no mercado: </a:t>
            </a:r>
            <a:r>
              <a:rPr lang="en-GB" sz="1100" dirty="0">
                <a:solidFill>
                  <a:schemeClr val="accent1"/>
                </a:solidFill>
                <a:hlinkClick r:id="rId5">
                  <a:extLst>
                    <a:ext uri="{A12FA001-AC4F-418D-AE19-62706E023703}">
                      <ahyp:hlinkClr xmlns:ahyp="http://schemas.microsoft.com/office/drawing/2018/hyperlinkcolor" val="tx"/>
                    </a:ext>
                  </a:extLst>
                </a:hlinkClick>
              </a:rPr>
              <a:t>Guidance for post-market surveillance and market surveillance of medical devices, including in vitro diagnostics</a:t>
            </a:r>
            <a:r>
              <a:rPr lang="en-GB" sz="1100" dirty="0">
                <a:solidFill>
                  <a:schemeClr val="accent1"/>
                </a:solidFill>
              </a:rPr>
              <a:t>. </a:t>
            </a:r>
            <a:r>
              <a:rPr lang="pt-PT" sz="1100" dirty="0"/>
              <a:t>Junho de </a:t>
            </a:r>
            <a:r>
              <a:rPr lang="en-GB" sz="1100" dirty="0"/>
              <a:t>2021. </a:t>
            </a:r>
          </a:p>
        </p:txBody>
      </p:sp>
      <p:sp>
        <p:nvSpPr>
          <p:cNvPr id="9" name="Footer Placeholder 3">
            <a:extLst>
              <a:ext uri="{FF2B5EF4-FFF2-40B4-BE49-F238E27FC236}">
                <a16:creationId xmlns:a16="http://schemas.microsoft.com/office/drawing/2014/main" id="{32B9EDF6-5B53-9797-DB71-42149DE46250}"/>
              </a:ext>
            </a:extLst>
          </p:cNvPr>
          <p:cNvSpPr>
            <a:spLocks noGrp="1"/>
          </p:cNvSpPr>
          <p:nvPr>
            <p:ph type="ftr" sz="quarter" idx="11"/>
          </p:nvPr>
        </p:nvSpPr>
        <p:spPr>
          <a:xfrm>
            <a:off x="838200" y="6356350"/>
            <a:ext cx="9258300" cy="501650"/>
          </a:xfrm>
        </p:spPr>
        <p:txBody>
          <a:bodyPr/>
          <a:lstStyle/>
          <a:p>
            <a:r>
              <a:rPr lang="pt-PT" dirty="0">
                <a:solidFill>
                  <a:srgbClr val="FFFFFF"/>
                </a:solidFill>
              </a:rPr>
              <a:t>Workshop de Formação sobre os Testes de Diagnóstico Rápido de Antigénio para o SARS-CoV-2 – v3.0 </a:t>
            </a:r>
            <a:r>
              <a:rPr lang="en-US" dirty="0"/>
              <a:t>| </a:t>
            </a:r>
            <a:r>
              <a:rPr lang="pt-PT" dirty="0"/>
              <a:t>Garantir resultados de qualidade</a:t>
            </a:r>
          </a:p>
        </p:txBody>
      </p:sp>
    </p:spTree>
    <p:custDataLst>
      <p:tags r:id="rId1"/>
    </p:custDataLst>
    <p:extLst>
      <p:ext uri="{BB962C8B-B14F-4D97-AF65-F5344CB8AC3E}">
        <p14:creationId xmlns:p14="http://schemas.microsoft.com/office/powerpoint/2010/main" val="3833896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838200" y="51019"/>
            <a:ext cx="10515600" cy="942814"/>
          </a:xfrm>
        </p:spPr>
        <p:txBody>
          <a:bodyPr/>
          <a:lstStyle/>
          <a:p>
            <a:r>
              <a:rPr lang="pt-PT" dirty="0"/>
              <a:t>Advertência aos utilizadores dos TDR de antigénio para o </a:t>
            </a:r>
            <a:r>
              <a:rPr lang="pt-PT" dirty="0">
                <a:ea typeface="+mn-lt"/>
                <a:cs typeface="+mn-lt"/>
              </a:rPr>
              <a:t>SARS-CoV-2  </a:t>
            </a:r>
            <a:endParaRPr lang="pt-PT"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23</a:t>
            </a:fld>
            <a:endParaRPr lang="en-GB" sz="1000"/>
          </a:p>
        </p:txBody>
      </p:sp>
      <p:sp>
        <p:nvSpPr>
          <p:cNvPr id="7" name="Footer Placeholder 3">
            <a:extLst>
              <a:ext uri="{FF2B5EF4-FFF2-40B4-BE49-F238E27FC236}">
                <a16:creationId xmlns:a16="http://schemas.microsoft.com/office/drawing/2014/main" id="{31C57A38-16E7-42C8-95A2-E3D01EF2E977}"/>
              </a:ext>
            </a:extLst>
          </p:cNvPr>
          <p:cNvSpPr>
            <a:spLocks noGrp="1"/>
          </p:cNvSpPr>
          <p:nvPr>
            <p:ph type="ftr" sz="quarter" idx="11"/>
          </p:nvPr>
        </p:nvSpPr>
        <p:spPr>
          <a:xfrm>
            <a:off x="838200" y="6356350"/>
            <a:ext cx="9182100" cy="501650"/>
          </a:xfrm>
        </p:spPr>
        <p:txBody>
          <a:bodyPr/>
          <a:lstStyle/>
          <a:p>
            <a:r>
              <a:rPr lang="pt-PT" dirty="0">
                <a:solidFill>
                  <a:srgbClr val="FFFFFF"/>
                </a:solidFill>
              </a:rPr>
              <a:t>Workshop de Formação sobre os Testes de Diagnóstico Rápido de Antigénio para o SARS-CoV-2 – v3.0 </a:t>
            </a:r>
            <a:r>
              <a:rPr lang="en-US" dirty="0"/>
              <a:t>| </a:t>
            </a:r>
            <a:r>
              <a:rPr lang="pt-PT" dirty="0"/>
              <a:t>Garantir resultados de qualidade</a:t>
            </a:r>
          </a:p>
        </p:txBody>
      </p:sp>
      <p:sp>
        <p:nvSpPr>
          <p:cNvPr id="10" name="Content Placeholder 10">
            <a:extLst>
              <a:ext uri="{FF2B5EF4-FFF2-40B4-BE49-F238E27FC236}">
                <a16:creationId xmlns:a16="http://schemas.microsoft.com/office/drawing/2014/main" id="{67D4C7EA-8964-4D4D-B9E2-3739296F39A1}"/>
              </a:ext>
            </a:extLst>
          </p:cNvPr>
          <p:cNvSpPr>
            <a:spLocks noGrp="1"/>
          </p:cNvSpPr>
          <p:nvPr>
            <p:ph idx="1"/>
          </p:nvPr>
        </p:nvSpPr>
        <p:spPr>
          <a:xfrm>
            <a:off x="899494" y="1510299"/>
            <a:ext cx="10073305" cy="2463169"/>
          </a:xfrm>
        </p:spPr>
        <p:txBody>
          <a:bodyPr vert="horz" lIns="18000" tIns="0" rIns="18000" bIns="0" rtlCol="0" anchor="t">
            <a:noAutofit/>
          </a:bodyPr>
          <a:lstStyle/>
          <a:p>
            <a:pPr>
              <a:buClr>
                <a:srgbClr val="009AC9"/>
              </a:buClr>
            </a:pPr>
            <a:r>
              <a:rPr lang="pt-PT" sz="1800" dirty="0"/>
              <a:t>Todos os utilizadores (agentes leigos, profissionais de cuidados de saúde, pessoal de laboratório, pessoas que fazem autoteste) devem contribuir para a vigilância pós-introdução no mercado </a:t>
            </a:r>
            <a:r>
              <a:rPr lang="pt-PT" sz="1800" b="1" dirty="0"/>
              <a:t>comunicando quaisquer problemas com os TDR aos fabricantes, </a:t>
            </a:r>
            <a:r>
              <a:rPr lang="pt-PT" sz="1800" dirty="0"/>
              <a:t>logo que os detetarem</a:t>
            </a:r>
            <a:endParaRPr lang="pt-PT" sz="1800" dirty="0">
              <a:cs typeface="Arial"/>
            </a:endParaRPr>
          </a:p>
          <a:p>
            <a:pPr fontAlgn="base"/>
            <a:r>
              <a:rPr lang="pt-PT" sz="1800" b="1" dirty="0"/>
              <a:t>A OMS usará o feedback do utilizador para?</a:t>
            </a:r>
            <a:r>
              <a:rPr lang="pt-PT" sz="1800" dirty="0"/>
              <a:t>  </a:t>
            </a:r>
            <a:endParaRPr lang="pt-PT" sz="1800" dirty="0">
              <a:cs typeface="Arial"/>
            </a:endParaRPr>
          </a:p>
          <a:p>
            <a:pPr marL="645795" lvl="1" indent="-285750" fontAlgn="base">
              <a:buFont typeface="Wingdings" panose="05000000000000000000" pitchFamily="2" charset="2"/>
              <a:buChar char="Ø"/>
            </a:pPr>
            <a:r>
              <a:rPr lang="pt-PT" sz="1800" dirty="0"/>
              <a:t>Notificar o fabricante (cuja informação de contactos se encontra nas</a:t>
            </a:r>
            <a:r>
              <a:rPr lang="pt-PT" dirty="0"/>
              <a:t> </a:t>
            </a:r>
            <a:r>
              <a:rPr lang="pt-PT" sz="1800" dirty="0"/>
              <a:t>IFU) ou o seu representante legalmente autorizado no país.  </a:t>
            </a:r>
            <a:endParaRPr lang="pt-PT" sz="1800" dirty="0">
              <a:cs typeface="Arial"/>
            </a:endParaRPr>
          </a:p>
          <a:p>
            <a:pPr marL="645795" lvl="1" indent="-285750" fontAlgn="base">
              <a:buFont typeface="Wingdings" panose="05000000000000000000" pitchFamily="2" charset="2"/>
              <a:buChar char="Ø"/>
            </a:pPr>
            <a:r>
              <a:rPr lang="pt-PT" sz="1800" dirty="0"/>
              <a:t>Notificar a OMS, se o produto tiver EUL da OMS </a:t>
            </a:r>
            <a:r>
              <a:rPr lang="pt-PT" sz="1800" u="sng" dirty="0">
                <a:hlinkClick r:id="rId3"/>
              </a:rPr>
              <a:t>rapidalert@who.int</a:t>
            </a:r>
            <a:r>
              <a:rPr lang="pt-PT" sz="1800" u="sng" dirty="0"/>
              <a:t> </a:t>
            </a:r>
            <a:r>
              <a:rPr lang="pt-PT" sz="1800" dirty="0"/>
              <a:t>     </a:t>
            </a:r>
            <a:r>
              <a:rPr lang="en-US" sz="1800" dirty="0"/>
              <a:t>  </a:t>
            </a:r>
            <a:endParaRPr lang="en-US" sz="1800" dirty="0">
              <a:cs typeface="Arial"/>
            </a:endParaRPr>
          </a:p>
          <a:p>
            <a:pPr fontAlgn="base"/>
            <a:r>
              <a:rPr lang="pt-PT" sz="1800" b="1" dirty="0"/>
              <a:t>QUANDO usar o feedback do utilizador?</a:t>
            </a:r>
            <a:r>
              <a:rPr lang="pt-PT" sz="1800" dirty="0"/>
              <a:t>  </a:t>
            </a:r>
            <a:endParaRPr lang="pt-PT" sz="1800" dirty="0">
              <a:cs typeface="Arial"/>
            </a:endParaRPr>
          </a:p>
          <a:p>
            <a:pPr marL="645795" lvl="1" indent="-285750" fontAlgn="base">
              <a:buFont typeface="Wingdings" panose="05000000000000000000" pitchFamily="2" charset="2"/>
              <a:buChar char="Ø"/>
            </a:pPr>
            <a:r>
              <a:rPr lang="pt-PT" sz="1800" u="sng" dirty="0"/>
              <a:t>Imediatamente</a:t>
            </a:r>
            <a:r>
              <a:rPr lang="pt-PT" sz="1800" dirty="0"/>
              <a:t> (ou logo que possível)</a:t>
            </a:r>
            <a:r>
              <a:rPr lang="pt-PT" dirty="0"/>
              <a:t> </a:t>
            </a:r>
            <a:endParaRPr lang="pt-PT" dirty="0">
              <a:cs typeface="Arial"/>
            </a:endParaRPr>
          </a:p>
          <a:p>
            <a:pPr marL="645795" lvl="1" indent="-285750" fontAlgn="base">
              <a:buFont typeface="Wingdings" panose="05000000000000000000" pitchFamily="2" charset="2"/>
              <a:buChar char="Ø"/>
            </a:pPr>
            <a:r>
              <a:rPr lang="pt-PT" sz="1800" dirty="0"/>
              <a:t>Documentar em vez de investigar </a:t>
            </a:r>
            <a:r>
              <a:rPr lang="pt-PT" dirty="0"/>
              <a:t>  </a:t>
            </a:r>
            <a:endParaRPr lang="pt-PT" sz="1800" dirty="0">
              <a:cs typeface="Arial"/>
            </a:endParaRPr>
          </a:p>
          <a:p>
            <a:pPr marL="645795" lvl="1" indent="-285750" fontAlgn="base">
              <a:buFont typeface="Wingdings" panose="05000000000000000000" pitchFamily="2" charset="2"/>
              <a:buChar char="Ø"/>
            </a:pPr>
            <a:r>
              <a:rPr lang="pt-PT" sz="1800" dirty="0"/>
              <a:t>Poderá haver outros utilizadores com o mesmo problema – podemos evitar causar danos a terceiros</a:t>
            </a:r>
            <a:endParaRPr lang="pt-PT" sz="1800" dirty="0">
              <a:cs typeface="Arial"/>
            </a:endParaRPr>
          </a:p>
          <a:p>
            <a:pPr marL="0" indent="0">
              <a:buClr>
                <a:srgbClr val="000000"/>
              </a:buClr>
              <a:buNone/>
            </a:pPr>
            <a:endParaRPr lang="en-US" dirty="0">
              <a:cs typeface="Arial"/>
            </a:endParaRPr>
          </a:p>
          <a:p>
            <a:pPr marL="342900" indent="-342900">
              <a:buClr>
                <a:srgbClr val="000000"/>
              </a:buClr>
              <a:buFont typeface="Wingdings" panose="05000000000000000000" pitchFamily="2" charset="2"/>
              <a:buChar char="§"/>
            </a:pPr>
            <a:endParaRPr lang="en-US" dirty="0">
              <a:cs typeface="Arial"/>
            </a:endParaRPr>
          </a:p>
          <a:p>
            <a:pPr>
              <a:buClr>
                <a:prstClr val="black"/>
              </a:buClr>
            </a:pPr>
            <a:endParaRPr lang="en-US" dirty="0">
              <a:cs typeface="Arial"/>
            </a:endParaRPr>
          </a:p>
        </p:txBody>
      </p:sp>
      <p:sp>
        <p:nvSpPr>
          <p:cNvPr id="11" name="TextBox 10">
            <a:extLst>
              <a:ext uri="{FF2B5EF4-FFF2-40B4-BE49-F238E27FC236}">
                <a16:creationId xmlns:a16="http://schemas.microsoft.com/office/drawing/2014/main" id="{9C777088-944D-4B9F-A027-B8F94B2CD023}"/>
              </a:ext>
            </a:extLst>
          </p:cNvPr>
          <p:cNvSpPr txBox="1"/>
          <p:nvPr/>
        </p:nvSpPr>
        <p:spPr>
          <a:xfrm>
            <a:off x="200024" y="5799586"/>
            <a:ext cx="11363325" cy="430887"/>
          </a:xfrm>
          <a:prstGeom prst="rect">
            <a:avLst/>
          </a:prstGeom>
          <a:noFill/>
        </p:spPr>
        <p:txBody>
          <a:bodyPr wrap="square" rtlCol="0">
            <a:spAutoFit/>
          </a:bodyPr>
          <a:lstStyle/>
          <a:p>
            <a:r>
              <a:rPr lang="pt-PT" sz="1100" dirty="0">
                <a:solidFill>
                  <a:schemeClr val="tx1"/>
                </a:solidFill>
              </a:rPr>
              <a:t>Para mais informações sobre a vigilância pós-introdução no mercado</a:t>
            </a:r>
            <a:r>
              <a:rPr lang="en-GB" sz="1100" dirty="0">
                <a:hlinkClick r:id="rId4"/>
              </a:rPr>
              <a:t>: Guidance for post-market surveillance and market surveillance of medical devices, including in vitro diagnostics</a:t>
            </a:r>
            <a:r>
              <a:rPr lang="en-GB" sz="1100" dirty="0"/>
              <a:t>. </a:t>
            </a:r>
            <a:r>
              <a:rPr lang="pt-PT" sz="1100" dirty="0"/>
              <a:t>Junho de 2021. </a:t>
            </a:r>
          </a:p>
        </p:txBody>
      </p:sp>
    </p:spTree>
    <p:custDataLst>
      <p:tags r:id="rId1"/>
    </p:custDataLst>
    <p:extLst>
      <p:ext uri="{BB962C8B-B14F-4D97-AF65-F5344CB8AC3E}">
        <p14:creationId xmlns:p14="http://schemas.microsoft.com/office/powerpoint/2010/main" val="4280342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83CA1-233E-8D49-BDD4-DEF8A2E61E09}"/>
              </a:ext>
            </a:extLst>
          </p:cNvPr>
          <p:cNvSpPr>
            <a:spLocks noGrp="1"/>
          </p:cNvSpPr>
          <p:nvPr>
            <p:ph type="title"/>
          </p:nvPr>
        </p:nvSpPr>
        <p:spPr>
          <a:xfrm>
            <a:off x="736600" y="1136724"/>
            <a:ext cx="10515600" cy="552376"/>
          </a:xfrm>
        </p:spPr>
        <p:txBody>
          <a:bodyPr/>
          <a:lstStyle/>
          <a:p>
            <a:br>
              <a:rPr lang="en-US" dirty="0"/>
            </a:br>
            <a:r>
              <a:rPr lang="pt-PT" dirty="0"/>
              <a:t>Formulário de feedback do </a:t>
            </a:r>
            <a:br>
              <a:rPr lang="pt-PT" dirty="0"/>
            </a:br>
            <a:r>
              <a:rPr lang="pt-PT" dirty="0"/>
              <a:t>utilizador sobre o DIV </a:t>
            </a:r>
            <a:br>
              <a:rPr lang="pt-PT" dirty="0"/>
            </a:br>
            <a:r>
              <a:rPr lang="en-US" dirty="0"/>
              <a:t> </a:t>
            </a:r>
            <a:endParaRPr lang="en-US" dirty="0">
              <a:cs typeface="Arial"/>
            </a:endParaRPr>
          </a:p>
        </p:txBody>
      </p:sp>
      <p:sp>
        <p:nvSpPr>
          <p:cNvPr id="5" name="Slide Number Placeholder 4">
            <a:extLst>
              <a:ext uri="{FF2B5EF4-FFF2-40B4-BE49-F238E27FC236}">
                <a16:creationId xmlns:a16="http://schemas.microsoft.com/office/drawing/2014/main" id="{92FAE5F5-7331-9C4C-BA54-BE91D7A85350}"/>
              </a:ext>
            </a:extLst>
          </p:cNvPr>
          <p:cNvSpPr>
            <a:spLocks noGrp="1"/>
          </p:cNvSpPr>
          <p:nvPr>
            <p:ph type="sldNum" sz="quarter" idx="12"/>
          </p:nvPr>
        </p:nvSpPr>
        <p:spPr/>
        <p:txBody>
          <a:bodyPr/>
          <a:lstStyle/>
          <a:p>
            <a:fld id="{42D34DE6-22C6-0E40-B20E-F2D718CBADB2}" type="slidenum">
              <a:rPr lang="en-GB" smtClean="0"/>
              <a:pPr/>
              <a:t>24</a:t>
            </a:fld>
            <a:endParaRPr lang="en-GB" sz="1000"/>
          </a:p>
        </p:txBody>
      </p:sp>
      <p:sp>
        <p:nvSpPr>
          <p:cNvPr id="6" name="Content Placeholder 10">
            <a:extLst>
              <a:ext uri="{FF2B5EF4-FFF2-40B4-BE49-F238E27FC236}">
                <a16:creationId xmlns:a16="http://schemas.microsoft.com/office/drawing/2014/main" id="{921C9D70-80CC-4366-AD7F-9E81EDE5C525}"/>
              </a:ext>
            </a:extLst>
          </p:cNvPr>
          <p:cNvSpPr>
            <a:spLocks noGrp="1"/>
          </p:cNvSpPr>
          <p:nvPr>
            <p:ph idx="1"/>
          </p:nvPr>
        </p:nvSpPr>
        <p:spPr>
          <a:xfrm>
            <a:off x="871878" y="1712476"/>
            <a:ext cx="5958451" cy="2438026"/>
          </a:xfrm>
        </p:spPr>
        <p:txBody>
          <a:bodyPr vert="horz" lIns="18000" tIns="0" rIns="18000" bIns="0" rtlCol="0" anchor="t">
            <a:noAutofit/>
          </a:bodyPr>
          <a:lstStyle/>
          <a:p>
            <a:pPr>
              <a:buClr>
                <a:srgbClr val="009AC9"/>
              </a:buClr>
            </a:pPr>
            <a:r>
              <a:rPr lang="pt-PT" sz="1800" b="1" dirty="0"/>
              <a:t>Produto</a:t>
            </a:r>
            <a:r>
              <a:rPr lang="pt-PT" sz="1800" dirty="0"/>
              <a:t>  - número do lote, prazo de validade</a:t>
            </a:r>
          </a:p>
          <a:p>
            <a:pPr>
              <a:buClr>
                <a:srgbClr val="009AC9"/>
              </a:buClr>
            </a:pPr>
            <a:r>
              <a:rPr lang="pt-PT" sz="1800" b="1" dirty="0"/>
              <a:t>Evento</a:t>
            </a:r>
            <a:r>
              <a:rPr lang="pt-PT" sz="1800" dirty="0"/>
              <a:t> -  tipo de amostra, n.º de testes, n.º de pacientes envolvidos</a:t>
            </a:r>
            <a:endParaRPr lang="pt-PT" sz="1800" dirty="0">
              <a:cs typeface="Arial"/>
            </a:endParaRPr>
          </a:p>
          <a:p>
            <a:pPr>
              <a:buClr>
                <a:srgbClr val="009AC9"/>
              </a:buClr>
            </a:pPr>
            <a:r>
              <a:rPr lang="pt-PT" sz="1800" b="1" dirty="0"/>
              <a:t>Impacto sobre a saúde</a:t>
            </a:r>
            <a:r>
              <a:rPr lang="pt-PT" sz="1800" dirty="0"/>
              <a:t> – diagnóstico errado, demora no diagnóstico, atraso no tratamento, etc. </a:t>
            </a:r>
            <a:endParaRPr lang="pt-PT" sz="1800" dirty="0">
              <a:cs typeface="Arial"/>
            </a:endParaRPr>
          </a:p>
          <a:p>
            <a:pPr>
              <a:buClr>
                <a:srgbClr val="009AC9"/>
              </a:buClr>
            </a:pPr>
            <a:r>
              <a:rPr lang="pt-PT" sz="1800" b="1" i="1" dirty="0"/>
              <a:t>Considerar a utilização do formulário do utilizador da OMS </a:t>
            </a:r>
            <a:r>
              <a:rPr lang="pt-PT" sz="1800" b="1" i="1" u="sng" dirty="0">
                <a:hlinkClick r:id="rId3"/>
              </a:rPr>
              <a:t>aqui</a:t>
            </a:r>
            <a:r>
              <a:rPr lang="pt-PT" sz="1800" dirty="0"/>
              <a:t> </a:t>
            </a:r>
            <a:endParaRPr lang="pt-PT" sz="1800" dirty="0">
              <a:cs typeface="Arial"/>
            </a:endParaRPr>
          </a:p>
          <a:p>
            <a:pPr>
              <a:buClr>
                <a:srgbClr val="009AC9"/>
              </a:buClr>
            </a:pPr>
            <a:endParaRPr lang="en-US" sz="1800" dirty="0">
              <a:cs typeface="Arial"/>
            </a:endParaRPr>
          </a:p>
          <a:p>
            <a:pPr>
              <a:buClr>
                <a:srgbClr val="009AC9"/>
              </a:buClr>
            </a:pPr>
            <a:endParaRPr lang="en-US" dirty="0">
              <a:cs typeface="Arial"/>
            </a:endParaRPr>
          </a:p>
          <a:p>
            <a:pPr>
              <a:buClr>
                <a:srgbClr val="009AC9"/>
              </a:buClr>
            </a:pPr>
            <a:endParaRPr lang="en-US" dirty="0">
              <a:cs typeface="Arial"/>
            </a:endParaRPr>
          </a:p>
          <a:p>
            <a:pPr>
              <a:buClr>
                <a:srgbClr val="009AC9"/>
              </a:buClr>
            </a:pPr>
            <a:endParaRPr lang="en-US" dirty="0">
              <a:cs typeface="Arial"/>
            </a:endParaRPr>
          </a:p>
        </p:txBody>
      </p:sp>
      <p:pic>
        <p:nvPicPr>
          <p:cNvPr id="8" name="Picture 7">
            <a:extLst>
              <a:ext uri="{FF2B5EF4-FFF2-40B4-BE49-F238E27FC236}">
                <a16:creationId xmlns:a16="http://schemas.microsoft.com/office/drawing/2014/main" id="{7ADB0A5A-41C0-4441-B733-1C06501962C1}"/>
              </a:ext>
            </a:extLst>
          </p:cNvPr>
          <p:cNvPicPr>
            <a:picLocks noChangeAspect="1"/>
          </p:cNvPicPr>
          <p:nvPr/>
        </p:nvPicPr>
        <p:blipFill>
          <a:blip r:embed="rId4"/>
          <a:stretch>
            <a:fillRect/>
          </a:stretch>
        </p:blipFill>
        <p:spPr>
          <a:xfrm>
            <a:off x="6992812" y="812514"/>
            <a:ext cx="4362213" cy="4476673"/>
          </a:xfrm>
          <a:prstGeom prst="rect">
            <a:avLst/>
          </a:prstGeom>
        </p:spPr>
      </p:pic>
      <p:sp>
        <p:nvSpPr>
          <p:cNvPr id="4" name="Footer Placeholder 3">
            <a:extLst>
              <a:ext uri="{FF2B5EF4-FFF2-40B4-BE49-F238E27FC236}">
                <a16:creationId xmlns:a16="http://schemas.microsoft.com/office/drawing/2014/main" id="{005A8431-4CA4-FE6E-4212-979E3BA02D4B}"/>
              </a:ext>
            </a:extLst>
          </p:cNvPr>
          <p:cNvSpPr>
            <a:spLocks noGrp="1"/>
          </p:cNvSpPr>
          <p:nvPr>
            <p:ph type="ftr" sz="quarter" idx="11"/>
          </p:nvPr>
        </p:nvSpPr>
        <p:spPr>
          <a:xfrm>
            <a:off x="838200" y="6356350"/>
            <a:ext cx="9474200" cy="501650"/>
          </a:xfrm>
        </p:spPr>
        <p:txBody>
          <a:bodyPr/>
          <a:lstStyle/>
          <a:p>
            <a:r>
              <a:rPr lang="pt-PT" dirty="0">
                <a:solidFill>
                  <a:srgbClr val="FFFFFF"/>
                </a:solidFill>
              </a:rPr>
              <a:t>Workshop de Formação sobre os Testes de Diagnóstico Rápido de Antigénio para o SARS-CoV-2 – v3.0 </a:t>
            </a:r>
            <a:r>
              <a:rPr lang="en-US" dirty="0"/>
              <a:t>| </a:t>
            </a:r>
            <a:r>
              <a:rPr lang="pt-PT" dirty="0"/>
              <a:t>Garantir resultados de qualidade</a:t>
            </a:r>
          </a:p>
        </p:txBody>
      </p:sp>
    </p:spTree>
    <p:custDataLst>
      <p:tags r:id="rId1"/>
    </p:custDataLst>
    <p:extLst>
      <p:ext uri="{BB962C8B-B14F-4D97-AF65-F5344CB8AC3E}">
        <p14:creationId xmlns:p14="http://schemas.microsoft.com/office/powerpoint/2010/main" val="238408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a:p>
        </p:txBody>
      </p:sp>
      <p:pic>
        <p:nvPicPr>
          <p:cNvPr id="230" name="Google Shape;230;p18"/>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31" name="Google Shape;231;p18"/>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32" name="Google Shape;232;p18"/>
          <p:cNvSpPr txBox="1"/>
          <p:nvPr/>
        </p:nvSpPr>
        <p:spPr>
          <a:xfrm>
            <a:off x="2858588" y="303656"/>
            <a:ext cx="5409112"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pt-PT" sz="4400" b="0" i="0" u="none" strike="noStrike" cap="none" dirty="0">
                <a:solidFill>
                  <a:schemeClr val="lt1"/>
                </a:solidFill>
                <a:latin typeface="Arial"/>
                <a:ea typeface="Arial"/>
                <a:cs typeface="Arial"/>
                <a:sym typeface="Arial"/>
              </a:rPr>
              <a:t>Principais pontos </a:t>
            </a:r>
            <a:r>
              <a:rPr lang="en-US" sz="4400" dirty="0">
                <a:solidFill>
                  <a:schemeClr val="lt1"/>
                </a:solidFill>
              </a:rPr>
              <a:t>(1)</a:t>
            </a:r>
            <a:endParaRPr sz="4400" dirty="0">
              <a:solidFill>
                <a:schemeClr val="lt1"/>
              </a:solidFill>
            </a:endParaRPr>
          </a:p>
        </p:txBody>
      </p:sp>
      <p:sp>
        <p:nvSpPr>
          <p:cNvPr id="233" name="Google Shape;233;p18"/>
          <p:cNvSpPr txBox="1"/>
          <p:nvPr/>
        </p:nvSpPr>
        <p:spPr>
          <a:xfrm>
            <a:off x="2118360" y="1927496"/>
            <a:ext cx="818018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pt-PT" sz="2000" b="0" i="0" u="none" strike="noStrike" cap="none" dirty="0">
                <a:solidFill>
                  <a:schemeClr val="lt1"/>
                </a:solidFill>
                <a:sym typeface="Arial"/>
              </a:rPr>
              <a:t>A garantia de qualidade (GQ) visa garantir a produção de resultados dos testes rigorosos, fiáveis, relevantes e atempados.</a:t>
            </a:r>
            <a:endParaRPr lang="pt-PT" dirty="0"/>
          </a:p>
          <a:p>
            <a:pPr marL="228600" marR="0" lvl="0" indent="-101600" algn="l" rtl="0">
              <a:lnSpc>
                <a:spcPct val="90000"/>
              </a:lnSpc>
              <a:spcBef>
                <a:spcPts val="1000"/>
              </a:spcBef>
              <a:spcAft>
                <a:spcPts val="0"/>
              </a:spcAft>
              <a:buClr>
                <a:schemeClr val="dk1"/>
              </a:buClr>
              <a:buSzPts val="2000"/>
              <a:buFont typeface="Arial"/>
              <a:buNone/>
            </a:pPr>
            <a:endParaRPr sz="2000" b="0" i="0" u="none" strike="noStrike" cap="none"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b="0" i="0" u="none" strike="noStrike" cap="none" dirty="0">
                <a:solidFill>
                  <a:schemeClr val="lt1"/>
                </a:solidFill>
                <a:sym typeface="Arial"/>
              </a:rPr>
              <a:t>O controlo de qualidade (CQ) envolve a monitorização das características de desempenho dos TDR-</a:t>
            </a:r>
            <a:r>
              <a:rPr lang="pt-PT" sz="2000" b="0" i="0" u="none" strike="noStrike" cap="none" dirty="0" err="1">
                <a:solidFill>
                  <a:schemeClr val="lt1"/>
                </a:solidFill>
                <a:sym typeface="Arial"/>
              </a:rPr>
              <a:t>Ag</a:t>
            </a:r>
            <a:r>
              <a:rPr lang="pt-PT" sz="2000" b="0" i="0" u="none" strike="noStrike" cap="none" dirty="0">
                <a:solidFill>
                  <a:schemeClr val="lt1"/>
                </a:solidFill>
                <a:sym typeface="Arial"/>
              </a:rPr>
              <a:t> para o SARS-CoV-2, usando materiais com resultados conhecidos como POSITIVOS ou NEGATIVOS.</a:t>
            </a:r>
            <a:endParaRPr lang="pt-PT" dirty="0"/>
          </a:p>
          <a:p>
            <a:pPr marL="228600" marR="0" lvl="0" indent="-101600" algn="l" rtl="0">
              <a:lnSpc>
                <a:spcPct val="90000"/>
              </a:lnSpc>
              <a:spcBef>
                <a:spcPts val="1000"/>
              </a:spcBef>
              <a:spcAft>
                <a:spcPts val="0"/>
              </a:spcAft>
              <a:buClr>
                <a:schemeClr val="dk1"/>
              </a:buClr>
              <a:buSzPts val="2000"/>
              <a:buFont typeface="Arial"/>
              <a:buNone/>
            </a:pPr>
            <a:endParaRPr lang="pt-PT" sz="2000" b="0" i="0" u="none" strike="noStrike" cap="none"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dirty="0">
                <a:solidFill>
                  <a:schemeClr val="lt1"/>
                </a:solidFill>
              </a:rPr>
              <a:t>Os resultados de testes não podem ser publicados, se o CQ falhar</a:t>
            </a:r>
            <a:r>
              <a:rPr lang="pt-PT" sz="2000" b="0" i="0" u="none" strike="noStrike" cap="none" dirty="0">
                <a:solidFill>
                  <a:schemeClr val="lt1"/>
                </a:solidFill>
                <a:sym typeface="Arial"/>
              </a:rPr>
              <a:t>.</a:t>
            </a:r>
            <a:endParaRPr lang="pt-PT" dirty="0"/>
          </a:p>
          <a:p>
            <a:pPr marL="228600" marR="0" lvl="0" indent="-101600" algn="l" rtl="0">
              <a:lnSpc>
                <a:spcPct val="90000"/>
              </a:lnSpc>
              <a:spcBef>
                <a:spcPts val="1000"/>
              </a:spcBef>
              <a:spcAft>
                <a:spcPts val="0"/>
              </a:spcAft>
              <a:buClr>
                <a:schemeClr val="dk1"/>
              </a:buClr>
              <a:buSzPts val="2000"/>
              <a:buFont typeface="Arial"/>
              <a:buNone/>
            </a:pPr>
            <a:endParaRPr lang="pt-PT" sz="2000" b="0" i="0" u="none" strike="noStrike" cap="none"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b="0" i="0" u="none" strike="noStrike" cap="none" dirty="0">
                <a:solidFill>
                  <a:schemeClr val="lt1"/>
                </a:solidFill>
                <a:sym typeface="Arial"/>
              </a:rPr>
              <a:t>Antes da utilização dos kits, deve fazer-se a testagem dos novos lotes a nível central com materiais de CQ.</a:t>
            </a:r>
            <a:endParaRPr lang="pt-PT" dirty="0"/>
          </a:p>
        </p:txBody>
      </p:sp>
      <p:pic>
        <p:nvPicPr>
          <p:cNvPr id="235" name="Google Shape;235;p18"/>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E038941C-50AD-4E0E-89FE-2BE9B53DDA2C}"/>
              </a:ext>
            </a:extLst>
          </p:cNvPr>
          <p:cNvSpPr>
            <a:spLocks noGrp="1"/>
          </p:cNvSpPr>
          <p:nvPr>
            <p:ph type="ftr" sz="quarter" idx="11"/>
          </p:nvPr>
        </p:nvSpPr>
        <p:spPr>
          <a:xfrm>
            <a:off x="838200" y="6356350"/>
            <a:ext cx="8534400" cy="501650"/>
          </a:xfrm>
        </p:spPr>
        <p:txBody>
          <a:bodyPr/>
          <a:lstStyle/>
          <a:p>
            <a:r>
              <a:rPr lang="pt-PT" sz="1000" dirty="0">
                <a:solidFill>
                  <a:srgbClr val="FFFFFF"/>
                </a:solidFill>
              </a:rPr>
              <a:t>Workshop de Formação sobre os Testes de Diagnóstico Rápido de Antigénio para o SARS-CoV-2 – v3.0 </a:t>
            </a:r>
            <a:r>
              <a:rPr lang="en-US" sz="1000" b="1" dirty="0">
                <a:solidFill>
                  <a:schemeClr val="bg1"/>
                </a:solidFill>
              </a:rPr>
              <a:t>| </a:t>
            </a:r>
            <a:r>
              <a:rPr lang="pt-PT" sz="1000" dirty="0">
                <a:solidFill>
                  <a:schemeClr val="bg1"/>
                </a:solidFill>
              </a:rPr>
              <a:t>Garantir resultados de qualidade</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a:p>
        </p:txBody>
      </p:sp>
      <p:pic>
        <p:nvPicPr>
          <p:cNvPr id="241" name="Google Shape;241;p19"/>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243" name="Google Shape;243;p19"/>
          <p:cNvSpPr txBox="1"/>
          <p:nvPr/>
        </p:nvSpPr>
        <p:spPr>
          <a:xfrm>
            <a:off x="2858588" y="303656"/>
            <a:ext cx="5536111" cy="942814"/>
          </a:xfrm>
          <a:prstGeom prst="rect">
            <a:avLst/>
          </a:prstGeom>
          <a:noFill/>
          <a:ln>
            <a:noFill/>
          </a:ln>
        </p:spPr>
        <p:txBody>
          <a:bodyPr spcFirstLastPara="1" wrap="square" lIns="91425" tIns="45700" rIns="91425" bIns="45700" anchor="t" anchorCtr="0">
            <a:noAutofit/>
          </a:bodyPr>
          <a:lstStyle/>
          <a:p>
            <a:pPr lvl="0">
              <a:lnSpc>
                <a:spcPct val="90000"/>
              </a:lnSpc>
              <a:buClr>
                <a:schemeClr val="lt1"/>
              </a:buClr>
              <a:buSzPts val="4400"/>
            </a:pPr>
            <a:r>
              <a:rPr lang="pt-PT" sz="4400" dirty="0">
                <a:solidFill>
                  <a:schemeClr val="lt1"/>
                </a:solidFill>
              </a:rPr>
              <a:t>Principais pontos </a:t>
            </a:r>
            <a:r>
              <a:rPr lang="en-US" sz="4400" dirty="0">
                <a:solidFill>
                  <a:schemeClr val="lt1"/>
                </a:solidFill>
              </a:rPr>
              <a:t>(2)</a:t>
            </a:r>
          </a:p>
        </p:txBody>
      </p:sp>
      <p:sp>
        <p:nvSpPr>
          <p:cNvPr id="244" name="Google Shape;244;p19"/>
          <p:cNvSpPr txBox="1"/>
          <p:nvPr/>
        </p:nvSpPr>
        <p:spPr>
          <a:xfrm>
            <a:off x="2219960" y="1495696"/>
            <a:ext cx="8106295" cy="302319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pt-PT" sz="2000" dirty="0">
                <a:solidFill>
                  <a:schemeClr val="lt1"/>
                </a:solidFill>
              </a:rPr>
              <a:t>A Avaliação Externa da Qualidade </a:t>
            </a:r>
            <a:r>
              <a:rPr lang="pt-PT" sz="2000" b="0" i="0" u="none" strike="noStrike" cap="none" dirty="0">
                <a:solidFill>
                  <a:schemeClr val="lt1"/>
                </a:solidFill>
                <a:sym typeface="Arial"/>
              </a:rPr>
              <a:t>(AEQ) consiste no seguinte:</a:t>
            </a:r>
            <a:endParaRPr lang="pt-PT" dirty="0"/>
          </a:p>
          <a:p>
            <a:pPr marL="685800" marR="0" lvl="1" indent="-228600" algn="l" rtl="0">
              <a:lnSpc>
                <a:spcPct val="90000"/>
              </a:lnSpc>
              <a:spcBef>
                <a:spcPts val="500"/>
              </a:spcBef>
              <a:spcAft>
                <a:spcPts val="0"/>
              </a:spcAft>
              <a:buClr>
                <a:schemeClr val="lt1"/>
              </a:buClr>
              <a:buSzPts val="2000"/>
              <a:buFont typeface="Arial"/>
              <a:buChar char="•"/>
            </a:pPr>
            <a:r>
              <a:rPr lang="pt-PT" sz="2000" dirty="0">
                <a:solidFill>
                  <a:schemeClr val="lt1"/>
                </a:solidFill>
              </a:rPr>
              <a:t>v</a:t>
            </a:r>
            <a:r>
              <a:rPr lang="pt-PT" sz="2000" b="0" i="0" u="none" strike="noStrike" cap="none" dirty="0">
                <a:solidFill>
                  <a:schemeClr val="lt1"/>
                </a:solidFill>
                <a:sym typeface="Arial"/>
              </a:rPr>
              <a:t>isitas de supervisão</a:t>
            </a:r>
          </a:p>
          <a:p>
            <a:pPr marL="685800" marR="0" lvl="1" indent="-228600" algn="l" rtl="0">
              <a:lnSpc>
                <a:spcPct val="90000"/>
              </a:lnSpc>
              <a:spcBef>
                <a:spcPts val="500"/>
              </a:spcBef>
              <a:spcAft>
                <a:spcPts val="0"/>
              </a:spcAft>
              <a:buClr>
                <a:schemeClr val="lt1"/>
              </a:buClr>
              <a:buSzPts val="2000"/>
              <a:buFont typeface="Arial"/>
              <a:buChar char="•"/>
            </a:pPr>
            <a:r>
              <a:rPr lang="pt-PT" sz="2000" dirty="0">
                <a:solidFill>
                  <a:schemeClr val="lt1"/>
                </a:solidFill>
              </a:rPr>
              <a:t>testes de proficiência</a:t>
            </a:r>
            <a:endParaRPr lang="pt-PT" dirty="0"/>
          </a:p>
          <a:p>
            <a:pPr marL="685800" marR="0" lvl="1" indent="-228600" algn="l" rtl="0">
              <a:lnSpc>
                <a:spcPct val="90000"/>
              </a:lnSpc>
              <a:spcBef>
                <a:spcPts val="500"/>
              </a:spcBef>
              <a:spcAft>
                <a:spcPts val="0"/>
              </a:spcAft>
              <a:buClr>
                <a:schemeClr val="lt1"/>
              </a:buClr>
              <a:buSzPts val="2000"/>
              <a:buFont typeface="Arial"/>
              <a:buChar char="•"/>
            </a:pPr>
            <a:r>
              <a:rPr lang="pt-PT" sz="2000" dirty="0">
                <a:solidFill>
                  <a:schemeClr val="lt1"/>
                </a:solidFill>
              </a:rPr>
              <a:t>r</a:t>
            </a:r>
            <a:r>
              <a:rPr lang="pt-PT" sz="2000" b="0" i="0" u="none" strike="noStrike" cap="none" dirty="0">
                <a:solidFill>
                  <a:schemeClr val="lt1"/>
                </a:solidFill>
                <a:sym typeface="Arial"/>
              </a:rPr>
              <a:t>epetição de testes.</a:t>
            </a:r>
            <a:endParaRPr lang="pt-PT" dirty="0"/>
          </a:p>
          <a:p>
            <a:pPr marL="685800" marR="0" lvl="1" indent="-101600" algn="l" rtl="0">
              <a:lnSpc>
                <a:spcPct val="90000"/>
              </a:lnSpc>
              <a:spcBef>
                <a:spcPts val="500"/>
              </a:spcBef>
              <a:spcAft>
                <a:spcPts val="0"/>
              </a:spcAft>
              <a:buClr>
                <a:schemeClr val="dk1"/>
              </a:buClr>
              <a:buSzPts val="2000"/>
              <a:buFont typeface="Arial"/>
              <a:buNone/>
            </a:pPr>
            <a:endParaRPr lang="pt-PT" sz="2000" b="0" i="0" u="none" strike="noStrike" cap="none"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b="0" i="0" u="none" strike="noStrike" cap="none" dirty="0">
                <a:solidFill>
                  <a:schemeClr val="lt1"/>
                </a:solidFill>
                <a:sym typeface="Arial"/>
              </a:rPr>
              <a:t>O processo dos testes de proficiência (TP)  envolve a testagem de amostras bem caracterizadas, fornecidas por uma agência externa ou interna ao posto de testagem, comunicação dos resultados e recepção de </a:t>
            </a:r>
            <a:r>
              <a:rPr lang="pt-PT" sz="2000" b="0" i="1" u="none" strike="noStrike" cap="none" dirty="0">
                <a:solidFill>
                  <a:schemeClr val="lt1"/>
                </a:solidFill>
                <a:sym typeface="Arial"/>
              </a:rPr>
              <a:t>feedback</a:t>
            </a:r>
            <a:r>
              <a:rPr lang="pt-PT" sz="2000" b="0" i="0" u="none" strike="noStrike" cap="none" dirty="0">
                <a:solidFill>
                  <a:schemeClr val="lt1"/>
                </a:solidFill>
                <a:sym typeface="Arial"/>
              </a:rPr>
              <a:t> do prestador sobre o desempenho do posto de testagem com o TP.</a:t>
            </a:r>
            <a:endParaRPr lang="pt-PT" dirty="0"/>
          </a:p>
          <a:p>
            <a:pPr marL="228600" marR="0" lvl="0" indent="-101600" algn="l" rtl="0">
              <a:lnSpc>
                <a:spcPct val="90000"/>
              </a:lnSpc>
              <a:spcBef>
                <a:spcPts val="1000"/>
              </a:spcBef>
              <a:spcAft>
                <a:spcPts val="0"/>
              </a:spcAft>
              <a:buClr>
                <a:schemeClr val="dk1"/>
              </a:buClr>
              <a:buSzPts val="2000"/>
              <a:buFont typeface="Arial"/>
              <a:buNone/>
            </a:pPr>
            <a:endParaRPr lang="pt-PT" sz="2000" b="0" i="0" u="none" strike="noStrike" cap="none"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b="0" i="0" u="none" strike="noStrike" cap="none" dirty="0">
                <a:solidFill>
                  <a:schemeClr val="lt1"/>
                </a:solidFill>
                <a:sym typeface="Arial"/>
              </a:rPr>
              <a:t>AGIR:</a:t>
            </a:r>
            <a:r>
              <a:rPr lang="pt-PT" sz="2000" b="1" i="0" u="none" strike="noStrike" cap="none" dirty="0">
                <a:solidFill>
                  <a:schemeClr val="lt1"/>
                </a:solidFill>
                <a:sym typeface="Arial"/>
              </a:rPr>
              <a:t> </a:t>
            </a:r>
            <a:r>
              <a:rPr lang="pt-PT" sz="2000" b="0" i="0" u="none" strike="noStrike" cap="none" dirty="0">
                <a:solidFill>
                  <a:schemeClr val="lt1"/>
                </a:solidFill>
                <a:sym typeface="Arial"/>
              </a:rPr>
              <a:t>Investigar, identificar as causas profundas, se a qualidade dos testes é insuficiente e implementar medidas corretivas e preventivas para resolver os problemas.</a:t>
            </a:r>
            <a:endParaRPr lang="pt-PT" dirty="0"/>
          </a:p>
          <a:p>
            <a:pPr marL="685800" marR="0" lvl="1" indent="-101600" algn="l" rtl="0">
              <a:lnSpc>
                <a:spcPct val="90000"/>
              </a:lnSpc>
              <a:spcBef>
                <a:spcPts val="500"/>
              </a:spcBef>
              <a:spcAft>
                <a:spcPts val="0"/>
              </a:spcAft>
              <a:buClr>
                <a:schemeClr val="dk1"/>
              </a:buClr>
              <a:buSzPts val="2000"/>
              <a:buFont typeface="Arial"/>
              <a:buNone/>
            </a:pPr>
            <a:endParaRPr sz="2000" b="0" i="0" u="none" strike="noStrike" cap="none" dirty="0">
              <a:solidFill>
                <a:schemeClr val="lt1"/>
              </a:solidFill>
              <a:latin typeface="Arial"/>
              <a:ea typeface="Arial"/>
              <a:cs typeface="Arial"/>
              <a:sym typeface="Arial"/>
            </a:endParaRPr>
          </a:p>
        </p:txBody>
      </p:sp>
      <p:pic>
        <p:nvPicPr>
          <p:cNvPr id="246" name="Google Shape;246;p19"/>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nvPr>
        </p:nvSpPr>
        <p:spPr>
          <a:xfrm>
            <a:off x="800100" y="6356350"/>
            <a:ext cx="8178800" cy="501650"/>
          </a:xfrm>
        </p:spPr>
        <p:txBody>
          <a:bodyPr/>
          <a:lstStyle/>
          <a:p>
            <a:r>
              <a:rPr lang="pt-PT" sz="1000" dirty="0">
                <a:solidFill>
                  <a:srgbClr val="FFFFFF"/>
                </a:solidFill>
              </a:rPr>
              <a:t>Workshop de Formação sobre os Testes de Diagnóstico Rápido de Antigénio para o SARS-CoV-2 – v3.0 </a:t>
            </a:r>
            <a:r>
              <a:rPr lang="en-US" sz="1000" b="1" dirty="0">
                <a:solidFill>
                  <a:schemeClr val="bg1"/>
                </a:solidFill>
              </a:rPr>
              <a:t>| </a:t>
            </a:r>
            <a:r>
              <a:rPr lang="pt-PT" sz="1000" dirty="0">
                <a:solidFill>
                  <a:schemeClr val="bg1"/>
                </a:solidFill>
              </a:rPr>
              <a:t>Garantir resultados de qualidade</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27</a:t>
            </a:fld>
            <a:endParaRPr/>
          </a:p>
        </p:txBody>
      </p:sp>
      <p:pic>
        <p:nvPicPr>
          <p:cNvPr id="241" name="Google Shape;241;p19"/>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42" name="Google Shape;242;p19"/>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243" name="Google Shape;243;p19"/>
          <p:cNvSpPr txBox="1"/>
          <p:nvPr/>
        </p:nvSpPr>
        <p:spPr>
          <a:xfrm>
            <a:off x="2858588" y="303656"/>
            <a:ext cx="5472611"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pt-PT" sz="4400" dirty="0">
                <a:solidFill>
                  <a:schemeClr val="lt1"/>
                </a:solidFill>
              </a:rPr>
              <a:t>Principais pontos </a:t>
            </a:r>
            <a:r>
              <a:rPr lang="en-US" sz="4400" dirty="0">
                <a:solidFill>
                  <a:schemeClr val="lt1"/>
                </a:solidFill>
              </a:rPr>
              <a:t>(3)</a:t>
            </a:r>
            <a:endParaRPr lang="en-US" sz="2200" dirty="0">
              <a:solidFill>
                <a:schemeClr val="lt1"/>
              </a:solidFill>
            </a:endParaRPr>
          </a:p>
        </p:txBody>
      </p:sp>
      <p:sp>
        <p:nvSpPr>
          <p:cNvPr id="244" name="Google Shape;244;p19"/>
          <p:cNvSpPr txBox="1"/>
          <p:nvPr/>
        </p:nvSpPr>
        <p:spPr>
          <a:xfrm>
            <a:off x="2118360" y="1927496"/>
            <a:ext cx="8106295" cy="3023195"/>
          </a:xfrm>
          <a:prstGeom prst="rect">
            <a:avLst/>
          </a:prstGeom>
          <a:noFill/>
          <a:ln>
            <a:noFill/>
          </a:ln>
        </p:spPr>
        <p:txBody>
          <a:bodyPr spcFirstLastPara="1" wrap="square" lIns="91425" tIns="45700" rIns="91425" bIns="45700" anchor="t" anchorCtr="0">
            <a:noAutofit/>
          </a:bodyPr>
          <a:lstStyle/>
          <a:p>
            <a:pPr marL="228600" indent="-228600">
              <a:lnSpc>
                <a:spcPct val="90000"/>
              </a:lnSpc>
              <a:buClr>
                <a:schemeClr val="lt1"/>
              </a:buClr>
              <a:buSzPts val="2000"/>
              <a:buFont typeface="Arial"/>
              <a:buChar char="•"/>
            </a:pPr>
            <a:r>
              <a:rPr lang="pt-PT" sz="2000" dirty="0">
                <a:solidFill>
                  <a:schemeClr val="lt1"/>
                </a:solidFill>
              </a:rPr>
              <a:t>Desempenhe o seu papel na vigilância pós-introdução no mercado - </a:t>
            </a:r>
            <a:r>
              <a:rPr lang="pt-PT" sz="2000" dirty="0">
                <a:solidFill>
                  <a:schemeClr val="bg1"/>
                </a:solidFill>
              </a:rPr>
              <a:t>deve comunicar imediatamente ao fabricante quaisquer problemas que surjam com os kits.</a:t>
            </a:r>
          </a:p>
          <a:p>
            <a:pPr marL="228600" indent="-228600">
              <a:lnSpc>
                <a:spcPct val="90000"/>
              </a:lnSpc>
              <a:buClr>
                <a:schemeClr val="lt1"/>
              </a:buClr>
              <a:buSzPts val="2000"/>
              <a:buFont typeface="Arial"/>
              <a:buChar char="•"/>
            </a:pPr>
            <a:endParaRPr lang="pt-PT" sz="2000" dirty="0">
              <a:solidFill>
                <a:schemeClr val="bg1"/>
              </a:solidFill>
            </a:endParaRPr>
          </a:p>
          <a:p>
            <a:pPr marL="228600" indent="-228600">
              <a:lnSpc>
                <a:spcPct val="90000"/>
              </a:lnSpc>
              <a:buClr>
                <a:schemeClr val="lt1"/>
              </a:buClr>
              <a:buSzPts val="2000"/>
              <a:buFont typeface="Arial"/>
              <a:buChar char="•"/>
            </a:pPr>
            <a:r>
              <a:rPr lang="pt-PT" sz="2000" dirty="0">
                <a:solidFill>
                  <a:schemeClr val="bg1"/>
                </a:solidFill>
              </a:rPr>
              <a:t>Enviar o </a:t>
            </a:r>
            <a:r>
              <a:rPr lang="pt-PT" sz="2000" i="1" dirty="0">
                <a:solidFill>
                  <a:schemeClr val="bg1"/>
                </a:solidFill>
              </a:rPr>
              <a:t>feedback</a:t>
            </a:r>
            <a:r>
              <a:rPr lang="pt-PT" sz="2000" dirty="0">
                <a:solidFill>
                  <a:schemeClr val="bg1"/>
                </a:solidFill>
              </a:rPr>
              <a:t> do utilizador ao fabricante e, se o produto tiver EUL da OMS, à OMS.</a:t>
            </a:r>
          </a:p>
        </p:txBody>
      </p:sp>
      <p:pic>
        <p:nvPicPr>
          <p:cNvPr id="246" name="Google Shape;246;p19"/>
          <p:cNvPicPr preferRelativeResize="0"/>
          <p:nvPr/>
        </p:nvPicPr>
        <p:blipFill rotWithShape="1">
          <a:blip r:embed="rId5">
            <a:alphaModFix/>
          </a:blip>
          <a:srcRect/>
          <a:stretch/>
        </p:blipFill>
        <p:spPr>
          <a:xfrm>
            <a:off x="10584873" y="4743021"/>
            <a:ext cx="1569538" cy="1504510"/>
          </a:xfrm>
          <a:prstGeom prst="rect">
            <a:avLst/>
          </a:prstGeom>
          <a:noFill/>
          <a:ln>
            <a:noFill/>
          </a:ln>
        </p:spPr>
      </p:pic>
      <p:sp>
        <p:nvSpPr>
          <p:cNvPr id="9" name="Footer Placeholder 3">
            <a:extLst>
              <a:ext uri="{FF2B5EF4-FFF2-40B4-BE49-F238E27FC236}">
                <a16:creationId xmlns:a16="http://schemas.microsoft.com/office/drawing/2014/main" id="{9F2E0849-2653-4C76-9817-E224EF6391E9}"/>
              </a:ext>
            </a:extLst>
          </p:cNvPr>
          <p:cNvSpPr>
            <a:spLocks noGrp="1"/>
          </p:cNvSpPr>
          <p:nvPr>
            <p:ph type="ftr" sz="quarter" idx="11"/>
          </p:nvPr>
        </p:nvSpPr>
        <p:spPr>
          <a:xfrm>
            <a:off x="838200" y="6356350"/>
            <a:ext cx="8102600" cy="501650"/>
          </a:xfrm>
        </p:spPr>
        <p:txBody>
          <a:bodyPr/>
          <a:lstStyle/>
          <a:p>
            <a:r>
              <a:rPr lang="pt-PT" sz="1000" dirty="0">
                <a:solidFill>
                  <a:srgbClr val="FFFFFF"/>
                </a:solidFill>
              </a:rPr>
              <a:t>Workshop de Formação sobre os Testes de Diagnóstico Rápido de Antigénio para o SARS-CoV-2 – v3.0 </a:t>
            </a:r>
            <a:r>
              <a:rPr lang="en-US" sz="1000" b="1" dirty="0">
                <a:solidFill>
                  <a:schemeClr val="bg1"/>
                </a:solidFill>
              </a:rPr>
              <a:t>| </a:t>
            </a:r>
            <a:r>
              <a:rPr lang="pt-PT" sz="1000" dirty="0">
                <a:solidFill>
                  <a:schemeClr val="bg1"/>
                </a:solidFill>
              </a:rPr>
              <a:t>Garantir resultados de qualidade</a:t>
            </a:r>
          </a:p>
        </p:txBody>
      </p:sp>
    </p:spTree>
    <p:custDataLst>
      <p:tags r:id="rId1"/>
    </p:custDataLst>
    <p:extLst>
      <p:ext uri="{BB962C8B-B14F-4D97-AF65-F5344CB8AC3E}">
        <p14:creationId xmlns:p14="http://schemas.microsoft.com/office/powerpoint/2010/main" val="2371480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pt"/>
              <a:t>Dúvidas?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28</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lvl="0"/>
            <a:r>
              <a:rPr lang="pt-PT" dirty="0"/>
              <a:t>Objetivos da aprendizagem</a:t>
            </a:r>
            <a:endParaRPr dirty="0"/>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pt-PT" dirty="0"/>
              <a:t>No final deste módulo, o formando deverá ser capaz de:   </a:t>
            </a:r>
          </a:p>
          <a:p>
            <a:pPr marL="228600" lvl="0" indent="-228600" algn="l" rtl="0">
              <a:lnSpc>
                <a:spcPct val="100000"/>
              </a:lnSpc>
              <a:spcBef>
                <a:spcPts val="1000"/>
              </a:spcBef>
              <a:spcAft>
                <a:spcPts val="0"/>
              </a:spcAft>
              <a:buClr>
                <a:schemeClr val="accent1"/>
              </a:buClr>
              <a:buSzPts val="2000"/>
              <a:buChar char="•"/>
            </a:pPr>
            <a:r>
              <a:rPr lang="pt-PT" dirty="0"/>
              <a:t>definir garantia de qualidade (GQ) e suas principais componentes;</a:t>
            </a:r>
          </a:p>
          <a:p>
            <a:pPr marL="228600" lvl="0" indent="-228600" algn="l" rtl="0">
              <a:lnSpc>
                <a:spcPct val="100000"/>
              </a:lnSpc>
              <a:spcBef>
                <a:spcPts val="1000"/>
              </a:spcBef>
              <a:spcAft>
                <a:spcPts val="0"/>
              </a:spcAft>
              <a:buClr>
                <a:schemeClr val="accent1"/>
              </a:buClr>
              <a:buSzPts val="2000"/>
              <a:buChar char="•"/>
            </a:pPr>
            <a:r>
              <a:rPr lang="pt-PT" dirty="0"/>
              <a:t>descrever a origem os materiais de controle da qualidade (CQ);</a:t>
            </a:r>
          </a:p>
          <a:p>
            <a:pPr marL="228600" lvl="0" indent="-228600"/>
            <a:r>
              <a:rPr lang="pt-PT" dirty="0"/>
              <a:t>definir Avaliação Externa da Qualidade (AEQ) e suas principais componentes;</a:t>
            </a:r>
          </a:p>
          <a:p>
            <a:pPr marL="228600" indent="-228600"/>
            <a:r>
              <a:rPr lang="pt-PT" dirty="0"/>
              <a:t>descrever o processo das visitas de supervisão. </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0988566B-AEE1-432B-A787-D5593E882810}"/>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able&#10;&#10;Description automatically generated">
            <a:extLst>
              <a:ext uri="{FF2B5EF4-FFF2-40B4-BE49-F238E27FC236}">
                <a16:creationId xmlns:a16="http://schemas.microsoft.com/office/drawing/2014/main" id="{27185B5A-2F0D-8D49-8624-44E9F16B696D}"/>
              </a:ext>
            </a:extLst>
          </p:cNvPr>
          <p:cNvPicPr>
            <a:picLocks noChangeAspect="1"/>
          </p:cNvPicPr>
          <p:nvPr/>
        </p:nvPicPr>
        <p:blipFill>
          <a:blip r:embed="rId2"/>
          <a:stretch>
            <a:fillRect/>
          </a:stretch>
        </p:blipFill>
        <p:spPr>
          <a:xfrm>
            <a:off x="7194935" y="681037"/>
            <a:ext cx="5372922" cy="5372922"/>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Garantia de qualidade (GQ)</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7195056" cy="4440760"/>
          </a:xfrm>
        </p:spPr>
        <p:txBody>
          <a:bodyPr vert="horz" lIns="91440" tIns="45720" rIns="91440" bIns="45720" rtlCol="0" anchor="t">
            <a:normAutofit/>
          </a:bodyPr>
          <a:lstStyle/>
          <a:p>
            <a:pPr fontAlgn="base"/>
            <a:r>
              <a:rPr lang="pt" dirty="0"/>
              <a:t>A GQ diz respeito aos processos que são aplicados para garantir que um local de testagem produz resultados de qualidade.</a:t>
            </a:r>
            <a:endParaRPr lang="fr-FR">
              <a:cs typeface="Arial" panose="020B0604020202020204"/>
            </a:endParaRPr>
          </a:p>
          <a:p>
            <a:pPr rtl="0" fontAlgn="base"/>
            <a:r>
              <a:rPr lang="pt" dirty="0"/>
              <a:t>Os resultados de qualidade são corretos, fidedignos, pertinentes e oportunos.</a:t>
            </a:r>
          </a:p>
          <a:p>
            <a:pPr rtl="0" fontAlgn="base"/>
            <a:r>
              <a:rPr lang="pt" dirty="0"/>
              <a:t>Os dois principais componentes da GQ são:</a:t>
            </a:r>
            <a:endParaRPr lang="en-ZA" dirty="0"/>
          </a:p>
          <a:p>
            <a:pPr lvl="1" rtl="0" fontAlgn="base"/>
            <a:r>
              <a:rPr lang="pt" b="1" dirty="0">
                <a:solidFill>
                  <a:srgbClr val="009AC9"/>
                </a:solidFill>
              </a:rPr>
              <a:t>controle do processo </a:t>
            </a:r>
            <a:r>
              <a:rPr lang="pt" dirty="0"/>
              <a:t>(controle de qualidade [CQ]) </a:t>
            </a:r>
          </a:p>
          <a:p>
            <a:pPr lvl="1" rtl="0" fontAlgn="base"/>
            <a:r>
              <a:rPr lang="pt" b="1" dirty="0">
                <a:solidFill>
                  <a:srgbClr val="009AC9"/>
                </a:solidFill>
              </a:rPr>
              <a:t>avaliação </a:t>
            </a:r>
            <a:r>
              <a:rPr lang="pt" dirty="0"/>
              <a:t>(avaliação externa da qualidade [AEQ]).</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4</a:t>
            </a:fld>
            <a:endParaRPr lang="en-GB" sz="1000" dirty="0"/>
          </a:p>
        </p:txBody>
      </p:sp>
      <p:sp>
        <p:nvSpPr>
          <p:cNvPr id="4" name="Footer Placeholder 3">
            <a:extLst>
              <a:ext uri="{FF2B5EF4-FFF2-40B4-BE49-F238E27FC236}">
                <a16:creationId xmlns:a16="http://schemas.microsoft.com/office/drawing/2014/main" id="{CDDB28CA-D6AF-622D-F1BE-7AC1EEA1C535}"/>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875433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Implementação da GQ</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r>
              <a:rPr lang="pt" dirty="0">
                <a:ea typeface="+mn-lt"/>
                <a:cs typeface="+mn-lt"/>
              </a:rPr>
              <a:t>Visto</a:t>
            </a:r>
            <a:r>
              <a:rPr lang="pt" dirty="0"/>
              <a:t> que é preciso implementar rapidamente os </a:t>
            </a:r>
            <a:r>
              <a:rPr lang="pt-PT" dirty="0"/>
              <a:t>TDR de antigénio para o SARS-CoV-2</a:t>
            </a:r>
            <a:r>
              <a:rPr lang="pt" dirty="0"/>
              <a:t>, poderá não existir um sistema de GQ quando a testagem tiver início.</a:t>
            </a:r>
            <a:endParaRPr lang="fr-FR" dirty="0">
              <a:cs typeface="Arial" panose="020B0604020202020204"/>
            </a:endParaRPr>
          </a:p>
          <a:p>
            <a:r>
              <a:rPr lang="pt-BR" dirty="0"/>
              <a:t>Consequentemente, para maximizar a qualidade, é essencial que um produto TDR de boa qualidade seja adquirido, e então transportado e armazenado de acordo com as instruções do fabricante.</a:t>
            </a:r>
          </a:p>
          <a:p>
            <a:r>
              <a:rPr lang="pt-BR" dirty="0"/>
              <a:t>Os usuários devem ser treinados e supervisionados, com um mecanismo para que possam relatar preocupações/reclamações.</a:t>
            </a:r>
          </a:p>
          <a:p>
            <a:r>
              <a:rPr lang="pt-BR" dirty="0"/>
              <a:t>Os componentes essenciais da GQ devem ser introduzidos na seguinte ordem:</a:t>
            </a:r>
          </a:p>
          <a:p>
            <a:pPr marL="914400" lvl="1" indent="-457200">
              <a:buFont typeface="+mj-lt"/>
              <a:buAutoNum type="arabicPeriod"/>
            </a:pPr>
            <a:r>
              <a:rPr lang="pt-BR" dirty="0"/>
              <a:t>Teste de QC</a:t>
            </a:r>
          </a:p>
          <a:p>
            <a:pPr marL="914400" lvl="1" indent="-457200">
              <a:buFont typeface="+mj-lt"/>
              <a:buAutoNum type="arabicPeriod"/>
            </a:pPr>
            <a:r>
              <a:rPr lang="pt-BR" dirty="0"/>
              <a:t>Visitas de supervisão</a:t>
            </a:r>
          </a:p>
          <a:p>
            <a:pPr marL="914400" lvl="1" indent="-457200">
              <a:buFont typeface="+mj-lt"/>
              <a:buAutoNum type="arabicPeriod"/>
            </a:pPr>
            <a:r>
              <a:rPr lang="pt-BR" dirty="0"/>
              <a:t>Teste de novo lote (ou verificação de novo lote) de kits recebidos</a:t>
            </a:r>
          </a:p>
          <a:p>
            <a:pPr marL="914400" lvl="1" indent="-457200">
              <a:buFont typeface="+mj-lt"/>
              <a:buAutoNum type="arabicPeriod"/>
            </a:pPr>
            <a:r>
              <a:rPr lang="pt-BR" dirty="0"/>
              <a:t>Teste de proficiência</a:t>
            </a:r>
          </a:p>
          <a:p>
            <a:pPr marL="0" indent="0">
              <a:buNone/>
            </a:pPr>
            <a:endParaRPr lang="pt-BR"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5</a:t>
            </a:fld>
            <a:endParaRPr lang="en-GB" sz="1000" dirty="0"/>
          </a:p>
        </p:txBody>
      </p:sp>
      <p:sp>
        <p:nvSpPr>
          <p:cNvPr id="4" name="Footer Placeholder 3">
            <a:extLst>
              <a:ext uri="{FF2B5EF4-FFF2-40B4-BE49-F238E27FC236}">
                <a16:creationId xmlns:a16="http://schemas.microsoft.com/office/drawing/2014/main" id="{91486938-E430-8F0F-8718-BAA602E67526}"/>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370145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Controle de qualidade (CQ)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r>
              <a:rPr lang="pt" dirty="0"/>
              <a:t>O CQ envolve a avaliação </a:t>
            </a:r>
            <a:r>
              <a:rPr lang="pt" b="1" dirty="0">
                <a:solidFill>
                  <a:srgbClr val="009AC9"/>
                </a:solidFill>
              </a:rPr>
              <a:t>contínua </a:t>
            </a:r>
            <a:r>
              <a:rPr lang="pt" dirty="0"/>
              <a:t>e</a:t>
            </a:r>
            <a:r>
              <a:rPr lang="pt" b="1" dirty="0">
                <a:solidFill>
                  <a:srgbClr val="009AC9"/>
                </a:solidFill>
              </a:rPr>
              <a:t> permanente</a:t>
            </a:r>
            <a:r>
              <a:rPr lang="pt" dirty="0"/>
              <a:t> ou o monitoramento das características do desempenho do </a:t>
            </a:r>
            <a:r>
              <a:rPr lang="pt-PT" dirty="0"/>
              <a:t>TDR de antigénio para o SARS-CoV-2</a:t>
            </a:r>
            <a:r>
              <a:rPr lang="pt" dirty="0"/>
              <a:t>, </a:t>
            </a:r>
            <a:r>
              <a:rPr lang="pt-BR" dirty="0"/>
              <a:t>a fim de garantir que ele esteja funcionando de acordo com as especificações exigidas para um diagnóstico preciso.</a:t>
            </a:r>
            <a:endParaRPr lang="fr-FR" dirty="0">
              <a:cs typeface="Arial" panose="020B0604020202020204"/>
            </a:endParaRPr>
          </a:p>
          <a:p>
            <a:r>
              <a:rPr lang="pt" dirty="0"/>
              <a:t>O CQ consiste em amostras com resultados </a:t>
            </a:r>
            <a:r>
              <a:rPr lang="pt" b="1" dirty="0">
                <a:solidFill>
                  <a:srgbClr val="009AC9"/>
                </a:solidFill>
              </a:rPr>
              <a:t>POSITIVOS</a:t>
            </a:r>
            <a:r>
              <a:rPr lang="pt" dirty="0"/>
              <a:t> ou </a:t>
            </a:r>
            <a:r>
              <a:rPr lang="pt" b="1" dirty="0">
                <a:solidFill>
                  <a:srgbClr val="009AC9"/>
                </a:solidFill>
              </a:rPr>
              <a:t>NEGATIVOS</a:t>
            </a:r>
            <a:r>
              <a:rPr lang="pt" dirty="0"/>
              <a:t> conhecidos que são testados em lotes de amostras dos doentes.</a:t>
            </a:r>
          </a:p>
          <a:p>
            <a:pPr rtl="0"/>
            <a:r>
              <a:rPr lang="pt" dirty="0"/>
              <a:t>Os resultados do CQ são analisados e comparados com os resultados esperados.</a:t>
            </a:r>
          </a:p>
          <a:p>
            <a:pPr rtl="0"/>
            <a:r>
              <a:rPr lang="pt" dirty="0"/>
              <a:t>Se os resultados do CQ não corresponderem aos resultados esperados, o </a:t>
            </a:r>
            <a:r>
              <a:rPr lang="pt" b="1" dirty="0">
                <a:solidFill>
                  <a:srgbClr val="009AC9"/>
                </a:solidFill>
              </a:rPr>
              <a:t>CQ falhou</a:t>
            </a:r>
            <a:r>
              <a:rPr lang="pt" dirty="0"/>
              <a:t>. São necessárias investigações e medidas corretivas. </a:t>
            </a:r>
          </a:p>
          <a:p>
            <a:pPr rtl="0"/>
            <a:r>
              <a:rPr lang="pt" b="1" dirty="0">
                <a:solidFill>
                  <a:srgbClr val="009AC9"/>
                </a:solidFill>
              </a:rPr>
              <a:t>Os resultados dos testes feitos aos pacientes não podem ser divulgados se o CQ falhar.</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6</a:t>
            </a:fld>
            <a:endParaRPr lang="en-GB" sz="1000" dirty="0"/>
          </a:p>
        </p:txBody>
      </p:sp>
      <p:sp>
        <p:nvSpPr>
          <p:cNvPr id="4" name="Footer Placeholder 3">
            <a:extLst>
              <a:ext uri="{FF2B5EF4-FFF2-40B4-BE49-F238E27FC236}">
                <a16:creationId xmlns:a16="http://schemas.microsoft.com/office/drawing/2014/main" id="{A5F6558A-3E62-B270-20D4-32642B118674}"/>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107714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BR" dirty="0"/>
              <a:t>Controle</a:t>
            </a:r>
            <a:r>
              <a:rPr lang="pt" dirty="0"/>
              <a:t> de qualidade (CQ) (2)</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10515599" cy="4440760"/>
          </a:xfrm>
        </p:spPr>
        <p:txBody>
          <a:bodyPr vert="horz" lIns="91440" tIns="45720" rIns="91440" bIns="45720" rtlCol="0" anchor="t">
            <a:normAutofit/>
          </a:bodyPr>
          <a:lstStyle/>
          <a:p>
            <a:pPr fontAlgn="base"/>
            <a:r>
              <a:rPr lang="pt" dirty="0"/>
              <a:t>O material de CQ pode ser fornecido com o </a:t>
            </a:r>
            <a:r>
              <a:rPr lang="en" dirty="0"/>
              <a:t>kit de </a:t>
            </a:r>
            <a:r>
              <a:rPr lang="pt-PT" dirty="0"/>
              <a:t>TDR de antigénio para o SARS-CoV-2</a:t>
            </a:r>
            <a:r>
              <a:rPr lang="en" dirty="0"/>
              <a:t>.</a:t>
            </a:r>
            <a:endParaRPr lang="fr-FR" dirty="0"/>
          </a:p>
          <a:p>
            <a:pPr rtl="0" fontAlgn="base"/>
            <a:r>
              <a:rPr lang="pt" dirty="0"/>
              <a:t>Se o material de CQ não for fornecido com o </a:t>
            </a:r>
            <a:r>
              <a:rPr lang="en" dirty="0"/>
              <a:t>kit:</a:t>
            </a:r>
          </a:p>
          <a:p>
            <a:pPr lvl="1" fontAlgn="base"/>
            <a:r>
              <a:rPr lang="pt-BR" dirty="0"/>
              <a:t>Os materiais de QC podem ser adquiridos junto ao fornecedor do kit de </a:t>
            </a:r>
            <a:r>
              <a:rPr lang="pt-PT" dirty="0"/>
              <a:t>TDR de antigénio para o SARS-CoV-2 </a:t>
            </a:r>
            <a:r>
              <a:rPr lang="pt-BR" dirty="0"/>
              <a:t>ou de um terceiro fornecedor</a:t>
            </a:r>
          </a:p>
          <a:p>
            <a:pPr lvl="1" fontAlgn="base"/>
            <a:r>
              <a:rPr lang="pt-BR" dirty="0"/>
              <a:t>Materiais de CQ podem ser obtidos de laboratórios centrais ou de referência (por exemplo, materiais de controle padronizados ou feitos internamente através do agrupamento de espécimes de diferentes pacientes). No entanto, as melhores opções para preparar, caracterizar e preservar materiais de CQ para os TDR de </a:t>
            </a:r>
            <a:r>
              <a:rPr lang="en" dirty="0"/>
              <a:t>deteção do </a:t>
            </a:r>
            <a:r>
              <a:rPr lang="pt-BR" dirty="0"/>
              <a:t>antígeno</a:t>
            </a:r>
            <a:r>
              <a:rPr lang="en" dirty="0"/>
              <a:t> do SARS-CoV-2 </a:t>
            </a:r>
            <a:r>
              <a:rPr lang="pt-BR" dirty="0"/>
              <a:t>ainda não foram determinadas.</a:t>
            </a:r>
          </a:p>
          <a:p>
            <a:pPr lvl="1" fontAlgn="base"/>
            <a:r>
              <a:rPr lang="pt-BR" dirty="0"/>
              <a:t>Atualmente, recomenda-se que os materiais de CQ fornecidos pelo fabricante sejam utilizados para verificar o desempenho do teste antes da implementação inicial dos TDR, de forma intermitente (por exemplo, para testes de novos lotes e durante as visitas de supervisão), e para investigar quaisquer reclamações/preocupações.</a:t>
            </a:r>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7</a:t>
            </a:fld>
            <a:endParaRPr lang="en-GB" sz="1000" dirty="0"/>
          </a:p>
        </p:txBody>
      </p:sp>
      <p:sp>
        <p:nvSpPr>
          <p:cNvPr id="4" name="Footer Placeholder 3">
            <a:extLst>
              <a:ext uri="{FF2B5EF4-FFF2-40B4-BE49-F238E27FC236}">
                <a16:creationId xmlns:a16="http://schemas.microsoft.com/office/drawing/2014/main" id="{1571EC1C-E9C6-F4D5-AB8C-B50005339C5B}"/>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26939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BR" dirty="0"/>
              <a:t>Controle</a:t>
            </a:r>
            <a:r>
              <a:rPr lang="pt" dirty="0"/>
              <a:t> de qualidade (CQ) (3)</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vert="horz" lIns="91440" tIns="45720" rIns="91440" bIns="45720" rtlCol="0" anchor="t">
            <a:normAutofit/>
          </a:bodyPr>
          <a:lstStyle/>
          <a:p>
            <a:pPr rtl="0" fontAlgn="base"/>
            <a:endParaRPr lang="en-US" dirty="0"/>
          </a:p>
          <a:p>
            <a:pPr fontAlgn="base"/>
            <a:r>
              <a:rPr lang="pt" dirty="0"/>
              <a:t>O CQ deve ser realizado regularmente de acordo com as instruções do fabricante e a política nacional. </a:t>
            </a:r>
            <a:endParaRPr lang="pt">
              <a:cs typeface="Arial" panose="020B0604020202020204"/>
            </a:endParaRPr>
          </a:p>
          <a:p>
            <a:pPr rtl="0" fontAlgn="base"/>
            <a:r>
              <a:rPr lang="pt" dirty="0"/>
              <a:t>É aconselhável realizar o CQ pelo menos uma vez por semana ou com mais frequência se o local de testagem realizar um grande número de testes.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8</a:t>
            </a:fld>
            <a:endParaRPr lang="en-GB" sz="1000" dirty="0"/>
          </a:p>
        </p:txBody>
      </p:sp>
      <p:grpSp>
        <p:nvGrpSpPr>
          <p:cNvPr id="6" name="Group 5">
            <a:extLst>
              <a:ext uri="{FF2B5EF4-FFF2-40B4-BE49-F238E27FC236}">
                <a16:creationId xmlns:a16="http://schemas.microsoft.com/office/drawing/2014/main" id="{0935CA87-8EED-7041-967E-CCA77971D3A2}"/>
              </a:ext>
            </a:extLst>
          </p:cNvPr>
          <p:cNvGrpSpPr/>
          <p:nvPr/>
        </p:nvGrpSpPr>
        <p:grpSpPr>
          <a:xfrm>
            <a:off x="8020164" y="1403902"/>
            <a:ext cx="3924069" cy="596348"/>
            <a:chOff x="7861998" y="1527451"/>
            <a:chExt cx="3924069" cy="596348"/>
          </a:xfrm>
        </p:grpSpPr>
        <p:sp>
          <p:nvSpPr>
            <p:cNvPr id="7" name="TextBox 6">
              <a:extLst>
                <a:ext uri="{FF2B5EF4-FFF2-40B4-BE49-F238E27FC236}">
                  <a16:creationId xmlns:a16="http://schemas.microsoft.com/office/drawing/2014/main" id="{20B5E95B-2ADD-944D-860C-93429472C9E9}"/>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FB769B47-91B9-9240-87AE-4CD90CCEC3E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9" name="Graphic 8" descr="Pencil">
              <a:extLst>
                <a:ext uri="{FF2B5EF4-FFF2-40B4-BE49-F238E27FC236}">
                  <a16:creationId xmlns:a16="http://schemas.microsoft.com/office/drawing/2014/main" id="{25BE39AE-BF22-7B4C-AE76-5754ACC43CC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C6105FD8-2AF1-B0CE-1BBC-DB5610D2C372}"/>
              </a:ext>
            </a:extLst>
          </p:cNvPr>
          <p:cNvSpPr>
            <a:spLocks noGrp="1"/>
          </p:cNvSpPr>
          <p:nvPr>
            <p:ph type="ftr" sz="quarter" idx="11"/>
          </p:nvPr>
        </p:nvSpPr>
        <p:spPr>
          <a:xfrm>
            <a:off x="838200" y="6356350"/>
            <a:ext cx="91694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spTree>
    <p:extLst>
      <p:ext uri="{BB962C8B-B14F-4D97-AF65-F5344CB8AC3E}">
        <p14:creationId xmlns:p14="http://schemas.microsoft.com/office/powerpoint/2010/main" val="381569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pt-PT" dirty="0"/>
              <a:t>Testagem dos novos lotes</a:t>
            </a:r>
          </a:p>
        </p:txBody>
      </p:sp>
      <p:sp>
        <p:nvSpPr>
          <p:cNvPr id="151" name="Google Shape;151;p8"/>
          <p:cNvSpPr txBox="1">
            <a:spLocks noGrp="1"/>
          </p:cNvSpPr>
          <p:nvPr>
            <p:ph type="body" idx="1"/>
          </p:nvPr>
        </p:nvSpPr>
        <p:spPr>
          <a:xfrm>
            <a:off x="838200" y="1736202"/>
            <a:ext cx="10515600" cy="4756671"/>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accent1"/>
              </a:buClr>
              <a:buSzPts val="2000"/>
              <a:buChar char="•"/>
            </a:pPr>
            <a:r>
              <a:rPr lang="pt-PT" dirty="0"/>
              <a:t>No momento da compra, os TDR de antigénio para o SARS-CoV-2 devem ser verificados através de testes aos lotes, isto é, avaliando o desempenho dos lotes de produção antes destes serem distribuídos ao terreno.</a:t>
            </a:r>
          </a:p>
          <a:p>
            <a:pPr marL="228600" indent="-228600"/>
            <a:r>
              <a:rPr lang="pt-PT" dirty="0"/>
              <a:t>A testagem dos novos lotes ajuda a garantir que os TDR de antigénio do SARS-CoV-2 enviados para o terreno têm um desempenho em conformidade com as especificações do fabricante e, caso contrário, o facto deve ser comunicado imediatamente ao fabricante (</a:t>
            </a:r>
            <a:r>
              <a:rPr lang="pt-PT" sz="2000" i="1" dirty="0"/>
              <a:t>Considerar o uso do formulário da OMS para feedback do utilizador </a:t>
            </a:r>
            <a:r>
              <a:rPr lang="pt-PT" sz="2000" i="1" u="sng" dirty="0">
                <a:hlinkClick r:id="rId4"/>
              </a:rPr>
              <a:t>aqui</a:t>
            </a:r>
            <a:r>
              <a:rPr lang="pt-PT" sz="2000" dirty="0"/>
              <a:t> )</a:t>
            </a:r>
            <a:endParaRPr lang="pt-PT" dirty="0"/>
          </a:p>
          <a:p>
            <a:pPr marL="228600" lvl="0" indent="-228600" algn="l" rtl="0">
              <a:lnSpc>
                <a:spcPct val="100000"/>
              </a:lnSpc>
              <a:spcBef>
                <a:spcPts val="1000"/>
              </a:spcBef>
              <a:spcAft>
                <a:spcPts val="0"/>
              </a:spcAft>
              <a:buClr>
                <a:schemeClr val="accent1"/>
              </a:buClr>
              <a:buSzPts val="2000"/>
              <a:buChar char="•"/>
            </a:pPr>
            <a:r>
              <a:rPr lang="pt-PT" dirty="0"/>
              <a:t>A testagem de novos lotes é, normalmente, realizada em laboratório, segundo os procedimentos padrão e usando materiais de CQ (controles positivos e negativos).</a:t>
            </a:r>
          </a:p>
          <a:p>
            <a:pPr marL="228600" lvl="0" indent="-228600" algn="l" rtl="0">
              <a:lnSpc>
                <a:spcPct val="100000"/>
              </a:lnSpc>
              <a:spcBef>
                <a:spcPts val="1000"/>
              </a:spcBef>
              <a:spcAft>
                <a:spcPts val="0"/>
              </a:spcAft>
              <a:buClr>
                <a:schemeClr val="accent1"/>
              </a:buClr>
              <a:buSzPts val="2000"/>
              <a:buChar char="•"/>
            </a:pPr>
            <a:r>
              <a:rPr lang="pt-PT" dirty="0"/>
              <a:t>Para cada novo lote, devem testar-se, pelo menos, cinco controles (três positivos e dois negativos).</a:t>
            </a:r>
          </a:p>
          <a:p>
            <a:pPr marL="228600" lvl="0" indent="-101600" algn="l" rtl="0">
              <a:lnSpc>
                <a:spcPct val="100000"/>
              </a:lnSpc>
              <a:spcBef>
                <a:spcPts val="1000"/>
              </a:spcBef>
              <a:spcAft>
                <a:spcPts val="0"/>
              </a:spcAft>
              <a:buClr>
                <a:schemeClr val="accent1"/>
              </a:buClr>
              <a:buSzPts val="2000"/>
              <a:buNone/>
            </a:pPr>
            <a:endParaRPr lang="pt-PT" dirty="0"/>
          </a:p>
        </p:txBody>
      </p:sp>
      <p:sp>
        <p:nvSpPr>
          <p:cNvPr id="152" name="Google Shape;152;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sz="1000"/>
          </a:p>
        </p:txBody>
      </p:sp>
      <p:sp>
        <p:nvSpPr>
          <p:cNvPr id="6" name="Footer Placeholder 3">
            <a:extLst>
              <a:ext uri="{FF2B5EF4-FFF2-40B4-BE49-F238E27FC236}">
                <a16:creationId xmlns:a16="http://schemas.microsoft.com/office/drawing/2014/main" id="{11078F9A-0A4C-469C-BF14-8555B0AED544}"/>
              </a:ext>
            </a:extLst>
          </p:cNvPr>
          <p:cNvSpPr>
            <a:spLocks noGrp="1"/>
          </p:cNvSpPr>
          <p:nvPr>
            <p:ph type="ftr" sz="quarter" idx="11"/>
          </p:nvPr>
        </p:nvSpPr>
        <p:spPr>
          <a:xfrm>
            <a:off x="838200" y="6356350"/>
            <a:ext cx="9283700" cy="501650"/>
          </a:xfrm>
        </p:spPr>
        <p:txBody>
          <a:bodyPr/>
          <a:lstStyle/>
          <a:p>
            <a:r>
              <a:rPr lang="pt-PT" dirty="0">
                <a:solidFill>
                  <a:srgbClr val="FFFFFF"/>
                </a:solidFill>
              </a:rPr>
              <a:t>Workshop de Formação sobre os Testes de Diagnóstico Rápido de Antigénio para o SARS-CoV-2 – v3.0 </a:t>
            </a:r>
            <a:r>
              <a:rPr lang="en-US" dirty="0">
                <a:solidFill>
                  <a:schemeClr val="bg1"/>
                </a:solidFill>
              </a:rPr>
              <a:t>| </a:t>
            </a:r>
            <a:r>
              <a:rPr lang="pt-PT" dirty="0">
                <a:solidFill>
                  <a:schemeClr val="bg1"/>
                </a:solidFill>
              </a:rPr>
              <a:t>Garantir resultados de qualidade</a:t>
            </a:r>
          </a:p>
        </p:txBody>
      </p:sp>
      <p:grpSp>
        <p:nvGrpSpPr>
          <p:cNvPr id="7" name="Group 6">
            <a:extLst>
              <a:ext uri="{FF2B5EF4-FFF2-40B4-BE49-F238E27FC236}">
                <a16:creationId xmlns:a16="http://schemas.microsoft.com/office/drawing/2014/main" id="{C6376BC7-8C5A-4247-9529-C602A58E9CA6}"/>
              </a:ext>
            </a:extLst>
          </p:cNvPr>
          <p:cNvGrpSpPr/>
          <p:nvPr/>
        </p:nvGrpSpPr>
        <p:grpSpPr>
          <a:xfrm>
            <a:off x="7939982" y="925723"/>
            <a:ext cx="3924069" cy="598256"/>
            <a:chOff x="7861998" y="1527451"/>
            <a:chExt cx="3924069" cy="598256"/>
          </a:xfrm>
        </p:grpSpPr>
        <p:sp>
          <p:nvSpPr>
            <p:cNvPr id="8" name="TextBox 7">
              <a:extLst>
                <a:ext uri="{FF2B5EF4-FFF2-40B4-BE49-F238E27FC236}">
                  <a16:creationId xmlns:a16="http://schemas.microsoft.com/office/drawing/2014/main" id="{4B87A082-81AE-4F0F-8E3C-4610A874369A}"/>
                </a:ext>
              </a:extLst>
            </p:cNvPr>
            <p:cNvSpPr txBox="1"/>
            <p:nvPr/>
          </p:nvSpPr>
          <p:spPr>
            <a:xfrm>
              <a:off x="8387592" y="1694820"/>
              <a:ext cx="3398475" cy="430887"/>
            </a:xfrm>
            <a:prstGeom prst="rect">
              <a:avLst/>
            </a:prstGeom>
            <a:solidFill>
              <a:schemeClr val="tx1"/>
            </a:solidFill>
          </p:spPr>
          <p:txBody>
            <a:bodyPr wrap="square" rtlCol="0">
              <a:spAutoFit/>
            </a:bodyPr>
            <a:lstStyle/>
            <a:p>
              <a:r>
                <a:rPr lang="pt-PT" sz="1100" dirty="0">
                  <a:solidFill>
                    <a:schemeClr val="bg1"/>
                  </a:solidFill>
                  <a:latin typeface="Lucida Grande"/>
                  <a:ea typeface="Lucida Grande"/>
                  <a:cs typeface="Lucida Grande"/>
                </a:rPr>
                <a:t>Adaptar de acordo com as orientações do seu país</a:t>
              </a:r>
              <a:endParaRPr lang="pt-PT" altLang="en-US" sz="1100" u="sng" dirty="0">
                <a:solidFill>
                  <a:schemeClr val="bg1"/>
                </a:solidFill>
                <a:ea typeface="Calibri" charset="0"/>
                <a:cs typeface="Calibri" charset="0"/>
              </a:endParaRPr>
            </a:p>
          </p:txBody>
        </p:sp>
        <p:sp>
          <p:nvSpPr>
            <p:cNvPr id="9" name="Oval 8">
              <a:extLst>
                <a:ext uri="{FF2B5EF4-FFF2-40B4-BE49-F238E27FC236}">
                  <a16:creationId xmlns:a16="http://schemas.microsoft.com/office/drawing/2014/main" id="{EF472F88-71D0-413A-A993-D93DC9671DA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0D63852-5140-4F92-9BA7-16FBC227700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2416</TotalTime>
  <Words>3040</Words>
  <Application>Microsoft Office PowerPoint</Application>
  <PresentationFormat>Widescreen</PresentationFormat>
  <Paragraphs>225</Paragraphs>
  <Slides>28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Lucida Grande</vt:lpstr>
      <vt:lpstr>Wingdings</vt:lpstr>
      <vt:lpstr>Office Theme</vt:lpstr>
      <vt:lpstr>10</vt:lpstr>
      <vt:lpstr>Isenção de responsabilidade</vt:lpstr>
      <vt:lpstr>Objetivos da aprendizagem</vt:lpstr>
      <vt:lpstr>Garantia de qualidade (GQ)</vt:lpstr>
      <vt:lpstr>Implementação da GQ</vt:lpstr>
      <vt:lpstr>Controle de qualidade (CQ) (1)</vt:lpstr>
      <vt:lpstr>Controle de qualidade (CQ) (2)</vt:lpstr>
      <vt:lpstr>Controle de qualidade (CQ) (3)</vt:lpstr>
      <vt:lpstr>Testagem dos novos lotes</vt:lpstr>
      <vt:lpstr>Demonstração e avaliações de proficiência (competência)</vt:lpstr>
      <vt:lpstr>Preparação de materiais de CQ para avaliações de demonstração e proficiência (competência)  </vt:lpstr>
      <vt:lpstr>Avaliação Externa da Qualidade</vt:lpstr>
      <vt:lpstr>Avaliação Externa da Qualidade (AEQ)</vt:lpstr>
      <vt:lpstr>Visitas de supervisão (1)</vt:lpstr>
      <vt:lpstr>Visitas de supervisão (2)</vt:lpstr>
      <vt:lpstr>Testes de proficiência (1)</vt:lpstr>
      <vt:lpstr>Testes de proficiência (2)</vt:lpstr>
      <vt:lpstr>Testes de proficiência (3)</vt:lpstr>
      <vt:lpstr>Repetição do teste</vt:lpstr>
      <vt:lpstr>Tomar medidas</vt:lpstr>
      <vt:lpstr>Vigilância pós-introdução no mercado</vt:lpstr>
      <vt:lpstr>Vigilância pós-introdução no mercado*</vt:lpstr>
      <vt:lpstr>Advertência aos utilizadores dos TDR de antigénio para o SARS-CoV-2  </vt:lpstr>
      <vt:lpstr> Formulário de feedback do  utilizador sobre o DIV   </vt:lpstr>
      <vt:lpstr>PowerPoint Presentation</vt:lpstr>
      <vt:lpstr>PowerPoint Presentation</vt:lpstr>
      <vt:lpstr>PowerPoint Presentation</vt:lpstr>
      <vt:lpstr>Dúvidas?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95</cp:revision>
  <dcterms:created xsi:type="dcterms:W3CDTF">2020-10-08T10:02:18Z</dcterms:created>
  <dcterms:modified xsi:type="dcterms:W3CDTF">2022-09-22T15:57:57Z</dcterms:modified>
</cp:coreProperties>
</file>