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96" r:id="rId4"/>
    <p:sldId id="275" r:id="rId5"/>
    <p:sldId id="276" r:id="rId6"/>
    <p:sldId id="277" r:id="rId7"/>
    <p:sldId id="261" r:id="rId8"/>
    <p:sldId id="282" r:id="rId9"/>
    <p:sldId id="283" r:id="rId10"/>
    <p:sldId id="288" r:id="rId11"/>
    <p:sldId id="284" r:id="rId12"/>
    <p:sldId id="285" r:id="rId13"/>
    <p:sldId id="286" r:id="rId14"/>
    <p:sldId id="287" r:id="rId15"/>
    <p:sldId id="298" r:id="rId16"/>
    <p:sldId id="270" r:id="rId17"/>
    <p:sldId id="272" r:id="rId18"/>
    <p:sldId id="291" r:id="rId19"/>
    <p:sldId id="292" r:id="rId20"/>
    <p:sldId id="273" r:id="rId21"/>
    <p:sldId id="293" r:id="rId22"/>
    <p:sldId id="294" r:id="rId23"/>
    <p:sldId id="295" r:id="rId24"/>
    <p:sldId id="299" r:id="rId25"/>
    <p:sldId id="271" r:id="rId26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lya Underwood" initials="TU" lastIdx="7" clrIdx="0">
    <p:extLst>
      <p:ext uri="{19B8F6BF-5375-455C-9EA6-DF929625EA0E}">
        <p15:presenceInfo xmlns:p15="http://schemas.microsoft.com/office/powerpoint/2012/main" userId="d1b78f39f266085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85" autoAdjust="0"/>
    <p:restoredTop sz="96208"/>
  </p:normalViewPr>
  <p:slideViewPr>
    <p:cSldViewPr snapToGrid="0" snapToObjects="1">
      <p:cViewPr varScale="1">
        <p:scale>
          <a:sx n="81" d="100"/>
          <a:sy n="81" d="100"/>
        </p:scale>
        <p:origin x="67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EDBD40-84B1-2349-A508-11CBED669F65}" type="datetimeFigureOut">
              <a:rPr lang="en-GB" smtClean="0"/>
              <a:t>22/09/2022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10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46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191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A1A0-4D4D-CE47-A67E-A9F4DB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E9A00-C2FB-0A47-AD17-4BC42A25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29F7-DCB0-094C-851F-A0968DD4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BADA697-CC04-904E-A093-84FF3BFDB055}"/>
              </a:ext>
            </a:extLst>
          </p:cNvPr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9F9C4-72BA-474A-85F1-51D093712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rtlCol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50E9B-DD61-564D-A61F-AAAC1859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"/>
              <a:t>Click to edit Master subtitle style</a:t>
            </a:r>
          </a:p>
        </p:txBody>
      </p:sp>
      <p:pic>
        <p:nvPicPr>
          <p:cNvPr id="14" name="Picture 13" descr="A picture containing shape&#10;&#10;Description automatically generated">
            <a:extLst>
              <a:ext uri="{FF2B5EF4-FFF2-40B4-BE49-F238E27FC236}">
                <a16:creationId xmlns:a16="http://schemas.microsoft.com/office/drawing/2014/main" id="{C3562972-6EDB-494F-91CD-F7D1FE6A64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09528" y="1010154"/>
            <a:ext cx="4943053" cy="494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4B2D-1D08-1F42-82CC-C7AF542F0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9826E-1933-D045-AF5A-BA3BD571F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1D4-D759-BF40-A039-E4FAA312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C1AD-DD21-8840-A024-D910B5AD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F021-28A2-0E47-939B-CB6C5AFF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8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505180-52A3-D34D-9AA3-CB39D7876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9CAB5-C205-214E-BF83-E135B986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D129C-15AC-1A4E-8785-88A1FA6D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5B4E7-1AB3-7F41-95D0-6BD052E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B791-FCAC-4049-BD9A-ED397898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53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 rtlCol="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55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6BA4622-83E5-E847-BA04-456FB7316A72}"/>
              </a:ext>
            </a:extLst>
          </p:cNvPr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2B227-2D66-E544-9105-EE5DA5C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rtlCol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B8C6-127C-3040-936B-39878DE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 rtlCol="0"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D4B9-1016-B343-8E4B-4618CD65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 rtlCol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2264-516E-964D-B79B-B9C1965F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 rtlCol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pPr rtl="0"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1722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7748E0C6-1E0E-0145-A42F-24A2CFE1B039}"/>
              </a:ext>
            </a:extLst>
          </p:cNvPr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7AFCD-3DCC-884C-BB69-FD42AF5F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rtlCol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AC5F8-D261-4C47-A63E-7E1CC050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 rtlCol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pic>
        <p:nvPicPr>
          <p:cNvPr id="7" name="Picture 6" descr="A picture containing square&#10;&#10;Description automatically generated">
            <a:extLst>
              <a:ext uri="{FF2B5EF4-FFF2-40B4-BE49-F238E27FC236}">
                <a16:creationId xmlns:a16="http://schemas.microsoft.com/office/drawing/2014/main" id="{EDBB7E9E-5A62-B247-B27B-60DE021B87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6744" y="420327"/>
            <a:ext cx="6017346" cy="60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8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CAD3-6446-D145-AF2B-16D7CE0C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67B6-2508-0149-AF8A-B9E9CEC5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39A89-3A8B-044B-A1D6-D9DA9D98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3B457-967E-6B42-884D-3B044894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B79E8-17F4-3341-A65E-F5612BD4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46CE2-B782-A649-AAF6-4DDE7BB0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5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3FBAE-EAA0-2F4D-988D-A34F7390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E640-9D76-AC4F-BDEF-8C44E712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B0BB9-5E42-954D-ABDF-3CCCB0B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62C029-1033-264F-8D7E-7FCA997D5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5DB44-4374-0A42-AEFD-64E65638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9BF20-25AE-AC4D-9A30-F6CE735F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877BB-6513-5B42-ACD8-1EEC9287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F6BAEB-8A97-A349-A792-18111CA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3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DAA7-E73C-334C-88FE-E0F9958A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E8015-A471-C143-8C19-C0EDA629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3E89-4654-2143-9236-7D0F11AD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15C60-0EF0-694E-A714-BD8EB7C0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D3233-3DEE-5A45-A6C6-D9FC972F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C40E5-9D2B-AD4F-896A-6231FB8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90E80-B698-1949-B3E4-6A7FFA0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9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8CF3E-6C35-5846-93E3-D4514389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643A-5345-BC40-B12E-E0C1D2081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B1CD-EEAC-1642-9967-C87C60F3C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5DAF-15E6-0540-8E1C-C3441C74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28F8-C557-474C-84AB-B7EDF4EC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CE386-E8FD-6545-A389-85C6830D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D352-66D6-9641-93B4-91BFA72B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A392A-D9F5-F445-8AE8-B638F21A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C4E67-8857-8741-9AD4-624EEA528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59789-AC40-3048-9292-15C98E2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0A3F-D293-5D45-9AB1-FF61EDCD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B310E-2310-DD45-8C82-2535B762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2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3A8CB-F6B3-BB43-A93A-688C17F1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26407-3A76-AF48-8D65-CED9267E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725CB-8A3D-F342-BC98-EE4E99D74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/>
              <a:t>12/11/2020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676D-A92F-A047-99E3-6A01C4EBA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BA815-ADFE-8B4B-B1C6-139AAE0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2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svg"/><Relationship Id="rId12" Type="http://schemas.openxmlformats.org/officeDocument/2006/relationships/image" Target="../media/image26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7.svg"/><Relationship Id="rId10" Type="http://schemas.openxmlformats.org/officeDocument/2006/relationships/image" Target="../media/image24.svg"/><Relationship Id="rId4" Type="http://schemas.openxmlformats.org/officeDocument/2006/relationships/image" Target="../media/image6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www.youtube.com/watch?v=hED71QH1XRo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4B2-1362-8E48-9BA4-CEEE75072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854" y="1122362"/>
            <a:ext cx="5184912" cy="2940351"/>
          </a:xfrm>
        </p:spPr>
        <p:txBody>
          <a:bodyPr rtlCol="0"/>
          <a:lstStyle/>
          <a:p>
            <a:pPr rtl="0"/>
            <a:r>
              <a:rPr lang="pt" dirty="0"/>
              <a:t>08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729C4-0A5B-5B46-AF7E-D455DC7D5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853" y="4213184"/>
            <a:ext cx="4959733" cy="1522454"/>
          </a:xfrm>
        </p:spPr>
        <p:txBody>
          <a:bodyPr rtlCol="0">
            <a:normAutofit/>
          </a:bodyPr>
          <a:lstStyle/>
          <a:p>
            <a:pPr rtl="0"/>
            <a:r>
              <a:rPr lang="pt" sz="3600" dirty="0"/>
              <a:t>Efetuar o TDR de detecção do </a:t>
            </a:r>
            <a:r>
              <a:rPr lang="pt-BR" sz="3600" dirty="0"/>
              <a:t>antígeno</a:t>
            </a:r>
            <a:r>
              <a:rPr lang="pt" sz="3600" dirty="0"/>
              <a:t> do SARS-CoV-2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EF60FA-C709-5D49-AF42-07553A2FD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95" y="162817"/>
            <a:ext cx="2257794" cy="791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0E3FDF-E62D-4ABD-AAD1-AFF46D676B6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00" y="234701"/>
            <a:ext cx="2257794" cy="737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0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Procedimento do TDR de detecção do </a:t>
            </a:r>
            <a:r>
              <a:rPr lang="pt-BR" dirty="0"/>
              <a:t>antígeno</a:t>
            </a:r>
            <a:r>
              <a:rPr lang="pt" dirty="0"/>
              <a:t> do SARS-CoV-2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US" dirty="0"/>
          </a:p>
          <a:p>
            <a:pPr rtl="0"/>
            <a:r>
              <a:rPr lang="pt" dirty="0"/>
              <a:t>Registre o resultado do teste no Livro de Registo de TDR de detecção do </a:t>
            </a:r>
            <a:r>
              <a:rPr lang="pt-BR" dirty="0"/>
              <a:t>antígeno</a:t>
            </a:r>
            <a:r>
              <a:rPr lang="pt" dirty="0"/>
              <a:t> do SARS-CoV-2.</a:t>
            </a:r>
          </a:p>
          <a:p>
            <a:pPr rtl="0"/>
            <a:r>
              <a:rPr lang="pt" dirty="0"/>
              <a:t>Comunique o resultado do teste.</a:t>
            </a:r>
          </a:p>
          <a:p>
            <a:pPr rtl="0"/>
            <a:r>
              <a:rPr lang="pt" dirty="0"/>
              <a:t>Elimine todos os resíduos (</a:t>
            </a:r>
            <a:r>
              <a:rPr lang="en" dirty="0"/>
              <a:t>kit de teste usado, tubo de </a:t>
            </a:r>
            <a:r>
              <a:rPr lang="en" dirty="0" err="1"/>
              <a:t>extração</a:t>
            </a:r>
            <a:r>
              <a:rPr lang="en" dirty="0"/>
              <a:t> com solução-tampão, </a:t>
            </a:r>
            <a:r>
              <a:rPr lang="pt-BR" dirty="0"/>
              <a:t>swab</a:t>
            </a:r>
            <a:r>
              <a:rPr lang="en" dirty="0"/>
              <a:t> e suporte de papel) num saco para material </a:t>
            </a:r>
            <a:r>
              <a:rPr lang="en" dirty="0" err="1"/>
              <a:t>biológico</a:t>
            </a:r>
            <a:r>
              <a:rPr lang="en" dirty="0"/>
              <a:t> </a:t>
            </a:r>
            <a:r>
              <a:rPr lang="en" dirty="0" err="1"/>
              <a:t>potencialmente</a:t>
            </a:r>
            <a:r>
              <a:rPr lang="en" dirty="0"/>
              <a:t> infectante.</a:t>
            </a:r>
          </a:p>
          <a:p>
            <a:pPr lvl="0" rtl="0"/>
            <a:r>
              <a:rPr lang="pt" dirty="0"/>
              <a:t>Remova a máscara, </a:t>
            </a:r>
            <a:r>
              <a:rPr lang="pt-BR" dirty="0"/>
              <a:t>avental</a:t>
            </a:r>
            <a:r>
              <a:rPr lang="pt" dirty="0"/>
              <a:t>, luvas e os óculos de proteção ou a viseira.</a:t>
            </a:r>
            <a:endParaRPr lang="en-ZA" dirty="0"/>
          </a:p>
          <a:p>
            <a:pPr lvl="0" rtl="0"/>
            <a:r>
              <a:rPr lang="pt" dirty="0"/>
              <a:t>Faça a higienização das mãos. 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10</a:t>
            </a:fld>
            <a:endParaRPr lang="en-GB" sz="1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D28575-29A0-B44A-8261-A630DA5F719D}"/>
              </a:ext>
            </a:extLst>
          </p:cNvPr>
          <p:cNvGrpSpPr/>
          <p:nvPr/>
        </p:nvGrpSpPr>
        <p:grpSpPr>
          <a:xfrm>
            <a:off x="7215761" y="1345905"/>
            <a:ext cx="4772218" cy="596348"/>
            <a:chOff x="7861998" y="1527451"/>
            <a:chExt cx="3888782" cy="59634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C2592F1-38FD-2040-B273-5C09190E799D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3B47332A-C51C-374F-93D4-59F58663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E7CE8C-3A15-1A4C-B1EB-F1183E77995C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pic>
        <p:nvPicPr>
          <p:cNvPr id="11" name="Picture 10" descr="A close up of a person&#10;&#10;Description automatically generated">
            <a:extLst>
              <a:ext uri="{FF2B5EF4-FFF2-40B4-BE49-F238E27FC236}">
                <a16:creationId xmlns:a16="http://schemas.microsoft.com/office/drawing/2014/main" id="{66768B2C-644C-814B-99F0-55DDFCE2E7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551" b="15571"/>
          <a:stretch/>
        </p:blipFill>
        <p:spPr>
          <a:xfrm>
            <a:off x="7367491" y="4482059"/>
            <a:ext cx="4772218" cy="169490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3C47B-4035-BCF0-CAE1-DB361993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23357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Interpretação dos resultados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11</a:t>
            </a:fld>
            <a:endParaRPr lang="en-GB" sz="1000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BFA73AA-8A67-A344-9656-F28085206BCE}"/>
              </a:ext>
            </a:extLst>
          </p:cNvPr>
          <p:cNvSpPr txBox="1">
            <a:spLocks/>
          </p:cNvSpPr>
          <p:nvPr/>
        </p:nvSpPr>
        <p:spPr>
          <a:xfrm>
            <a:off x="838201" y="2030413"/>
            <a:ext cx="7256764" cy="4146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pt" b="1" dirty="0">
                <a:solidFill>
                  <a:srgbClr val="009AC9"/>
                </a:solidFill>
              </a:rPr>
              <a:t>Os resultados devem ser considerados em consonância com o histórico clínico do paciente e outras informações disponíveis.</a:t>
            </a:r>
          </a:p>
          <a:p>
            <a:pPr marL="0" indent="0" rtl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rtl="0">
              <a:buNone/>
            </a:pPr>
            <a:r>
              <a:rPr lang="pt" dirty="0"/>
              <a:t>Interpretar os resultados do TDR no dispositivo: </a:t>
            </a:r>
          </a:p>
          <a:p>
            <a:r>
              <a:rPr lang="pt-BR" dirty="0"/>
              <a:t>Uma faixa colorida aparecerá na seção superior da janela de resultados para mostrar que o teste está funcionando corretamente. Esta faixa é a linha de controle (C).</a:t>
            </a:r>
          </a:p>
          <a:p>
            <a:r>
              <a:rPr lang="pt-BR" dirty="0"/>
              <a:t>Uma faixa colorida aparecerá na seção inferior da janela de resultados. Esta faixa é a linha de teste do antígeno SARS-CoV-2 (</a:t>
            </a:r>
            <a:r>
              <a:rPr lang="pt-BR" dirty="0" err="1"/>
              <a:t>T</a:t>
            </a:r>
            <a:r>
              <a:rPr lang="pt-BR" dirty="0"/>
              <a:t>).</a:t>
            </a:r>
            <a:endParaRPr lang="p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A25C65-91A5-638C-D7BC-2B74BDD86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1772" y="1736203"/>
            <a:ext cx="999766" cy="35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AE2235-4E3A-660C-4DB6-4BD404D79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81838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Interpretação do resultado: Resultados negativos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7081911" cy="4440760"/>
          </a:xfrm>
        </p:spPr>
        <p:txBody>
          <a:bodyPr rtlCol="0"/>
          <a:lstStyle/>
          <a:p>
            <a:pPr rtl="0"/>
            <a:r>
              <a:rPr lang="pt" dirty="0"/>
              <a:t>Uma linha no «C» e NENHUMA LINHA no «T» significa que NÃO FOI DETECTADO SARS-CoV-2.</a:t>
            </a:r>
          </a:p>
          <a:p>
            <a:pPr rtl="0"/>
            <a:r>
              <a:rPr lang="pt" dirty="0"/>
              <a:t>O resultado do teste dever ser interpretado como um resultado</a:t>
            </a:r>
            <a:r>
              <a:rPr lang="pt" dirty="0">
                <a:solidFill>
                  <a:srgbClr val="009AC9"/>
                </a:solidFill>
              </a:rPr>
              <a:t> </a:t>
            </a:r>
            <a:r>
              <a:rPr lang="pt" b="1" dirty="0">
                <a:solidFill>
                  <a:srgbClr val="009AC9"/>
                </a:solidFill>
              </a:rPr>
              <a:t>NEGATIVO</a:t>
            </a:r>
            <a:r>
              <a:rPr lang="pt" dirty="0"/>
              <a:t>.</a:t>
            </a:r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12</a:t>
            </a:fld>
            <a:endParaRPr lang="en-GB" sz="10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C34947-4378-044E-B2B9-DAFD000E2AF1}"/>
              </a:ext>
            </a:extLst>
          </p:cNvPr>
          <p:cNvGrpSpPr/>
          <p:nvPr/>
        </p:nvGrpSpPr>
        <p:grpSpPr>
          <a:xfrm>
            <a:off x="7450111" y="1502139"/>
            <a:ext cx="4602599" cy="596348"/>
            <a:chOff x="7861998" y="1527451"/>
            <a:chExt cx="3888782" cy="59634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B471A47-5830-564E-9533-F04FD70E659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25" name="Graphic 24" descr="Pencil">
              <a:extLst>
                <a:ext uri="{FF2B5EF4-FFF2-40B4-BE49-F238E27FC236}">
                  <a16:creationId xmlns:a16="http://schemas.microsoft.com/office/drawing/2014/main" id="{F18EE0C2-2C13-6945-ACEA-7C78730DA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CFB52B-B01C-DD4B-8D7D-849169618B59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9D2487C1-EE22-6417-F301-25FC11323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786" y="2539373"/>
            <a:ext cx="855228" cy="306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49AD44-A191-0CA8-12A5-0C706A88C832}"/>
              </a:ext>
            </a:extLst>
          </p:cNvPr>
          <p:cNvSpPr txBox="1"/>
          <p:nvPr/>
        </p:nvSpPr>
        <p:spPr>
          <a:xfrm>
            <a:off x="9557560" y="5782263"/>
            <a:ext cx="14016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" b="1" dirty="0">
                <a:solidFill>
                  <a:srgbClr val="009AC9"/>
                </a:solidFill>
              </a:rPr>
              <a:t>NEGATIVO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10830AD-E15A-C22F-BFC0-0D7226114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4971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Interpretação do resultado: Resultados positivos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6249839" cy="4440760"/>
          </a:xfrm>
        </p:spPr>
        <p:txBody>
          <a:bodyPr rtlCol="0"/>
          <a:lstStyle/>
          <a:p>
            <a:r>
              <a:rPr lang="pt-BR" dirty="0"/>
              <a:t>Uma linha em "C" E uma linha em "</a:t>
            </a:r>
            <a:r>
              <a:rPr lang="pt-BR" dirty="0" err="1"/>
              <a:t>T</a:t>
            </a:r>
            <a:r>
              <a:rPr lang="pt-BR" dirty="0"/>
              <a:t>" significa que o SARS-CoV-2 é DETECTADO.</a:t>
            </a:r>
          </a:p>
          <a:p>
            <a:r>
              <a:rPr lang="pt-BR" dirty="0"/>
              <a:t>Mesmo que a linha de controle seja fraca ou a linha de teste não seja uniforme, o teste deve ser considerado como tendo sido realizado corretamente e o resultado do teste deve ser interpretado como um resultado </a:t>
            </a:r>
            <a:r>
              <a:rPr lang="pt-BR" b="1" dirty="0">
                <a:solidFill>
                  <a:schemeClr val="accent5">
                    <a:lumMod val="75000"/>
                  </a:schemeClr>
                </a:solidFill>
              </a:rPr>
              <a:t>POSITIVO</a:t>
            </a:r>
            <a:r>
              <a:rPr lang="pt" dirty="0"/>
              <a:t>.</a:t>
            </a:r>
          </a:p>
          <a:p>
            <a:pPr rtl="0"/>
            <a:endParaRPr lang="en-GB" dirty="0"/>
          </a:p>
          <a:p>
            <a:pPr marL="0" indent="0" rtl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13</a:t>
            </a:fld>
            <a:endParaRPr lang="en-GB" sz="1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47856A-77AF-CA44-B00C-49E636B51621}"/>
              </a:ext>
            </a:extLst>
          </p:cNvPr>
          <p:cNvGrpSpPr/>
          <p:nvPr/>
        </p:nvGrpSpPr>
        <p:grpSpPr>
          <a:xfrm>
            <a:off x="7360170" y="1586543"/>
            <a:ext cx="4622200" cy="596348"/>
            <a:chOff x="7861998" y="1527451"/>
            <a:chExt cx="3888782" cy="5963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F3178E1-F9E2-8546-A413-8A87FF683730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1" name="Graphic 10" descr="Pencil">
              <a:extLst>
                <a:ext uri="{FF2B5EF4-FFF2-40B4-BE49-F238E27FC236}">
                  <a16:creationId xmlns:a16="http://schemas.microsoft.com/office/drawing/2014/main" id="{431CA1C4-C94E-A54C-999B-166D2F725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272186-3A9A-D74D-8C34-F2AA66AAE291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4BB45843-F4D0-05C4-0CE2-EC60AC681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333" y="2876598"/>
            <a:ext cx="163830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1881F5-D11C-B3AB-BF3B-B1B2395D3086}"/>
              </a:ext>
            </a:extLst>
          </p:cNvPr>
          <p:cNvSpPr txBox="1"/>
          <p:nvPr/>
        </p:nvSpPr>
        <p:spPr>
          <a:xfrm>
            <a:off x="9913017" y="5473559"/>
            <a:ext cx="1377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accent5">
                    <a:lumMod val="75000"/>
                  </a:schemeClr>
                </a:solidFill>
              </a:rPr>
              <a:t>POSITIVO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96B9A90-B939-8779-1651-ED0D293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58529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Interpretação do resultado: Resultados inválidos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6829926" cy="4440760"/>
          </a:xfrm>
        </p:spPr>
        <p:txBody>
          <a:bodyPr rtlCol="0"/>
          <a:lstStyle/>
          <a:p>
            <a:pPr rtl="0"/>
            <a:r>
              <a:rPr lang="pt" dirty="0"/>
              <a:t>NENHUMA LINHA em «C» e uma linha ou nenhuma linha no «</a:t>
            </a:r>
            <a:r>
              <a:rPr lang="pt" dirty="0" err="1"/>
              <a:t>T</a:t>
            </a:r>
            <a:r>
              <a:rPr lang="pt" dirty="0"/>
              <a:t>» significa que o teste é </a:t>
            </a:r>
            <a:r>
              <a:rPr lang="pt" b="1" dirty="0">
                <a:solidFill>
                  <a:srgbClr val="009AC9"/>
                </a:solidFill>
              </a:rPr>
              <a:t>INVÁLIDO</a:t>
            </a:r>
            <a:r>
              <a:rPr lang="pt" dirty="0"/>
              <a:t>.</a:t>
            </a:r>
            <a:endParaRPr lang="en-US" dirty="0">
              <a:solidFill>
                <a:srgbClr val="009AC9"/>
              </a:solidFill>
            </a:endParaRPr>
          </a:p>
          <a:p>
            <a:pPr rtl="0"/>
            <a:r>
              <a:rPr lang="pt" dirty="0"/>
              <a:t>Repita o teste usando um novo dispositivo (não aberto)  de TDR de detecção do </a:t>
            </a:r>
            <a:r>
              <a:rPr lang="pt-BR" dirty="0"/>
              <a:t>antígeno</a:t>
            </a:r>
            <a:r>
              <a:rPr lang="pt" dirty="0"/>
              <a:t> do SARS-CoV-2 e uma nova amostra.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14</a:t>
            </a:fld>
            <a:endParaRPr lang="en-GB" sz="1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6BA52D-62CF-5149-B30C-7EF5CC14C325}"/>
              </a:ext>
            </a:extLst>
          </p:cNvPr>
          <p:cNvGrpSpPr/>
          <p:nvPr/>
        </p:nvGrpSpPr>
        <p:grpSpPr>
          <a:xfrm>
            <a:off x="7375161" y="1403662"/>
            <a:ext cx="4607209" cy="596348"/>
            <a:chOff x="7861998" y="1527451"/>
            <a:chExt cx="3888782" cy="59634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B571DDF-FF5C-964A-8ECC-D363120C00FB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88B030C0-F447-1146-AEE7-C09FD00A6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164673-1CD3-544F-BFB7-54769B9C7F11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50185237-EBFC-256B-1236-B90347C56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571" y="2494757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11A065-A6AC-86FF-8AA1-3D68959D358A}"/>
              </a:ext>
            </a:extLst>
          </p:cNvPr>
          <p:cNvSpPr txBox="1"/>
          <p:nvPr/>
        </p:nvSpPr>
        <p:spPr>
          <a:xfrm>
            <a:off x="9196179" y="5294948"/>
            <a:ext cx="1546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" dirty="0"/>
              <a:t> </a:t>
            </a:r>
            <a:r>
              <a:rPr lang="pt" b="1" dirty="0">
                <a:solidFill>
                  <a:srgbClr val="009AC9"/>
                </a:solidFill>
              </a:rPr>
              <a:t>INVÁLIDO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2150583-2AD3-B265-12B5-5E5639946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79907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919191"/>
                </a:solidFill>
              </a:rPr>
              <a:t>15</a:t>
            </a:fld>
            <a:endParaRPr sz="1200">
              <a:solidFill>
                <a:srgbClr val="919191"/>
              </a:solidFill>
            </a:endParaRPr>
          </a:p>
        </p:txBody>
      </p:sp>
      <p:sp>
        <p:nvSpPr>
          <p:cNvPr id="224" name="Google Shape;224;p1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Leitura dos TDR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49DA4A-C266-42EC-9817-7F6525BF0707}"/>
              </a:ext>
            </a:extLst>
          </p:cNvPr>
          <p:cNvGrpSpPr/>
          <p:nvPr/>
        </p:nvGrpSpPr>
        <p:grpSpPr>
          <a:xfrm>
            <a:off x="8159545" y="537814"/>
            <a:ext cx="3888782" cy="596348"/>
            <a:chOff x="7861998" y="1527451"/>
            <a:chExt cx="3888782" cy="59634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8B6A489-85C7-4EAD-8FC5-DC04B2F98555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CC79DFBB-AE87-4216-AB69-A5D3C9D0C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73AE2A-8348-4EBF-9BCE-2873CB745556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This slide may need to be adapted based on the SARS-CoV-2 Antigen RDT in use </a:t>
              </a:r>
            </a:p>
          </p:txBody>
        </p:sp>
      </p:grp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1061E04-2244-BAB9-0A1B-443257CA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D7ACE8-52DE-9E77-71A8-FED147BFB8FB}"/>
              </a:ext>
            </a:extLst>
          </p:cNvPr>
          <p:cNvGrpSpPr/>
          <p:nvPr/>
        </p:nvGrpSpPr>
        <p:grpSpPr>
          <a:xfrm>
            <a:off x="661706" y="1225383"/>
            <a:ext cx="9530849" cy="4957189"/>
            <a:chOff x="644499" y="1068035"/>
            <a:chExt cx="9530849" cy="4957189"/>
          </a:xfrm>
        </p:grpSpPr>
        <p:pic>
          <p:nvPicPr>
            <p:cNvPr id="11" name="Graphic 4" descr="Tick with solid fill">
              <a:extLst>
                <a:ext uri="{FF2B5EF4-FFF2-40B4-BE49-F238E27FC236}">
                  <a16:creationId xmlns:a16="http://schemas.microsoft.com/office/drawing/2014/main" id="{F4D6AAD3-9C2F-8F5E-1842-02C1F1C45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4499" y="5345200"/>
              <a:ext cx="507225" cy="507225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7E5DD8D-4AFD-5D3B-1DDA-6BC10BBCE6F6}"/>
                </a:ext>
              </a:extLst>
            </p:cNvPr>
            <p:cNvGrpSpPr/>
            <p:nvPr/>
          </p:nvGrpSpPr>
          <p:grpSpPr>
            <a:xfrm>
              <a:off x="1151724" y="1068035"/>
              <a:ext cx="9023624" cy="4957189"/>
              <a:chOff x="1078984" y="1255846"/>
              <a:chExt cx="9023624" cy="4957189"/>
            </a:xfrm>
          </p:grpSpPr>
          <p:pic>
            <p:nvPicPr>
              <p:cNvPr id="2" name="Picture 2" descr="Timeline&#10;&#10;Description automatically generated">
                <a:extLst>
                  <a:ext uri="{FF2B5EF4-FFF2-40B4-BE49-F238E27FC236}">
                    <a16:creationId xmlns:a16="http://schemas.microsoft.com/office/drawing/2014/main" id="{234DEE14-3C31-2F3B-770C-708AC9CE6A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11058" y="1517485"/>
                <a:ext cx="8891550" cy="4695550"/>
              </a:xfrm>
              <a:prstGeom prst="rect">
                <a:avLst/>
              </a:prstGeom>
            </p:spPr>
          </p:pic>
          <p:pic>
            <p:nvPicPr>
              <p:cNvPr id="3" name="Graphic 3" descr="Stopwatch with solid fill">
                <a:extLst>
                  <a:ext uri="{FF2B5EF4-FFF2-40B4-BE49-F238E27FC236}">
                    <a16:creationId xmlns:a16="http://schemas.microsoft.com/office/drawing/2014/main" id="{6728F557-8286-63DD-E228-B790550238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103166" y="1255846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4" name="Graphic 4" descr="Tick with solid fill">
                <a:extLst>
                  <a:ext uri="{FF2B5EF4-FFF2-40B4-BE49-F238E27FC236}">
                    <a16:creationId xmlns:a16="http://schemas.microsoft.com/office/drawing/2014/main" id="{3053B923-ED69-1B90-2B60-9BDCAB50A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951656" y="2436655"/>
                <a:ext cx="507225" cy="507225"/>
              </a:xfrm>
              <a:prstGeom prst="rect">
                <a:avLst/>
              </a:prstGeom>
            </p:spPr>
          </p:pic>
          <p:pic>
            <p:nvPicPr>
              <p:cNvPr id="5" name="Graphic 4" descr="Tick with solid fill">
                <a:extLst>
                  <a:ext uri="{FF2B5EF4-FFF2-40B4-BE49-F238E27FC236}">
                    <a16:creationId xmlns:a16="http://schemas.microsoft.com/office/drawing/2014/main" id="{7AFD324B-0D86-EABB-4B8F-3086A2213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367950" y="3998473"/>
                <a:ext cx="507225" cy="507225"/>
              </a:xfrm>
              <a:prstGeom prst="rect">
                <a:avLst/>
              </a:prstGeom>
            </p:spPr>
          </p:pic>
          <p:pic>
            <p:nvPicPr>
              <p:cNvPr id="12" name="Graphic 12" descr="Close with solid fill">
                <a:extLst>
                  <a:ext uri="{FF2B5EF4-FFF2-40B4-BE49-F238E27FC236}">
                    <a16:creationId xmlns:a16="http://schemas.microsoft.com/office/drawing/2014/main" id="{2978EAFE-AC99-F79E-FD8E-50826045A2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08466" y="2454105"/>
                <a:ext cx="501408" cy="507225"/>
              </a:xfrm>
              <a:prstGeom prst="rect">
                <a:avLst/>
              </a:prstGeom>
            </p:spPr>
          </p:pic>
          <p:pic>
            <p:nvPicPr>
              <p:cNvPr id="13" name="Graphic 12" descr="Close with solid fill">
                <a:extLst>
                  <a:ext uri="{FF2B5EF4-FFF2-40B4-BE49-F238E27FC236}">
                    <a16:creationId xmlns:a16="http://schemas.microsoft.com/office/drawing/2014/main" id="{4656A049-2107-6B29-0108-23E9960117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7023778" y="3993890"/>
                <a:ext cx="501408" cy="507225"/>
              </a:xfrm>
              <a:prstGeom prst="rect">
                <a:avLst/>
              </a:prstGeom>
            </p:spPr>
          </p:pic>
          <p:pic>
            <p:nvPicPr>
              <p:cNvPr id="14" name="Graphic 12" descr="Close with solid fill">
                <a:extLst>
                  <a:ext uri="{FF2B5EF4-FFF2-40B4-BE49-F238E27FC236}">
                    <a16:creationId xmlns:a16="http://schemas.microsoft.com/office/drawing/2014/main" id="{3CCF23F1-702A-A9EC-CA28-D51A71DBCE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406129" y="5366636"/>
                <a:ext cx="501408" cy="50722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483A882-AADD-0081-297A-9850E50E3DDB}"/>
                  </a:ext>
                </a:extLst>
              </p:cNvPr>
              <p:cNvSpPr txBox="1"/>
              <p:nvPr/>
            </p:nvSpPr>
            <p:spPr>
              <a:xfrm>
                <a:off x="5017566" y="1491364"/>
                <a:ext cx="338746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err="1"/>
                  <a:t>Atingiu</a:t>
                </a:r>
                <a:r>
                  <a:rPr lang="en-GB" sz="1000" dirty="0"/>
                  <a:t> o </a:t>
                </a:r>
                <a:r>
                  <a:rPr lang="en-GB" sz="1000" b="1" dirty="0"/>
                  <a:t>tempo de </a:t>
                </a:r>
                <a:r>
                  <a:rPr lang="en-GB" sz="1000" b="1" dirty="0" err="1"/>
                  <a:t>leitura</a:t>
                </a:r>
                <a:r>
                  <a:rPr lang="en-GB" sz="1000" b="1" dirty="0"/>
                  <a:t> </a:t>
                </a:r>
                <a:r>
                  <a:rPr lang="en-GB" sz="1000" b="1" dirty="0" err="1"/>
                  <a:t>máximo</a:t>
                </a:r>
                <a:r>
                  <a:rPr lang="en-GB" sz="1000" b="1" dirty="0"/>
                  <a:t> </a:t>
                </a:r>
                <a:r>
                  <a:rPr lang="en-GB" sz="1000" dirty="0" err="1"/>
                  <a:t>indicado</a:t>
                </a:r>
                <a:r>
                  <a:rPr lang="en-GB" sz="1000" dirty="0"/>
                  <a:t> </a:t>
                </a:r>
                <a:r>
                  <a:rPr lang="en-GB" sz="1000" dirty="0" err="1"/>
                  <a:t>nas</a:t>
                </a:r>
                <a:r>
                  <a:rPr lang="en-GB" sz="1000" dirty="0"/>
                  <a:t> </a:t>
                </a:r>
                <a:r>
                  <a:rPr lang="en-GB" sz="1000" dirty="0" err="1"/>
                  <a:t>instruções</a:t>
                </a:r>
                <a:r>
                  <a:rPr lang="en-GB" sz="1000" dirty="0"/>
                  <a:t> de </a:t>
                </a:r>
                <a:r>
                  <a:rPr lang="en-GB" sz="1000" dirty="0" err="1"/>
                  <a:t>uso</a:t>
                </a:r>
                <a:r>
                  <a:rPr lang="en-GB" sz="1000" dirty="0"/>
                  <a:t> do </a:t>
                </a:r>
                <a:r>
                  <a:rPr lang="en-GB" sz="1000" dirty="0" err="1"/>
                  <a:t>fabricante</a:t>
                </a:r>
                <a:r>
                  <a:rPr lang="en-GB" sz="1000" dirty="0"/>
                  <a:t>?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5E181AB-43CB-B0A8-46E4-E59A648B69BC}"/>
                  </a:ext>
                </a:extLst>
              </p:cNvPr>
              <p:cNvSpPr txBox="1"/>
              <p:nvPr/>
            </p:nvSpPr>
            <p:spPr>
              <a:xfrm>
                <a:off x="6701527" y="3094887"/>
                <a:ext cx="217012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Continue a </a:t>
                </a:r>
                <a:r>
                  <a:rPr lang="en-GB" sz="1000" dirty="0" err="1"/>
                  <a:t>incubação</a:t>
                </a:r>
                <a:r>
                  <a:rPr lang="en-GB" sz="1000" dirty="0"/>
                  <a:t> </a:t>
                </a:r>
              </a:p>
              <a:p>
                <a:r>
                  <a:rPr lang="en-GB" sz="1000" dirty="0"/>
                  <a:t>NÃO FAÇA A LEITURA do teste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7188870-4986-39B6-11C1-9D622B288642}"/>
                  </a:ext>
                </a:extLst>
              </p:cNvPr>
              <p:cNvSpPr txBox="1"/>
              <p:nvPr/>
            </p:nvSpPr>
            <p:spPr>
              <a:xfrm>
                <a:off x="3882083" y="2965870"/>
                <a:ext cx="2424449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Leia o teste </a:t>
                </a:r>
                <a:r>
                  <a:rPr lang="en-GB" sz="1000" dirty="0" err="1"/>
                  <a:t>imediatamente</a:t>
                </a:r>
                <a:r>
                  <a:rPr lang="en-GB" sz="1000" dirty="0"/>
                  <a:t>:</a:t>
                </a:r>
              </a:p>
              <a:p>
                <a:r>
                  <a:rPr lang="en-GB" sz="1000" dirty="0"/>
                  <a:t>1/ A </a:t>
                </a:r>
                <a:r>
                  <a:rPr lang="en-GB" sz="1000" dirty="0" err="1"/>
                  <a:t>banda</a:t>
                </a:r>
                <a:r>
                  <a:rPr lang="en-GB" sz="1000" dirty="0"/>
                  <a:t> de </a:t>
                </a:r>
                <a:r>
                  <a:rPr lang="en-GB" sz="1000" dirty="0" err="1"/>
                  <a:t>controlo</a:t>
                </a:r>
                <a:r>
                  <a:rPr lang="en-GB" sz="1000" dirty="0"/>
                  <a:t> “C” </a:t>
                </a:r>
                <a:r>
                  <a:rPr lang="en-GB" sz="1000" dirty="0" err="1"/>
                  <a:t>está</a:t>
                </a:r>
                <a:r>
                  <a:rPr lang="en-GB" sz="1000" dirty="0"/>
                  <a:t> </a:t>
                </a:r>
                <a:r>
                  <a:rPr lang="en-GB" sz="1000" dirty="0" err="1"/>
                  <a:t>presente</a:t>
                </a:r>
                <a:r>
                  <a:rPr lang="en-GB" sz="1000" dirty="0"/>
                  <a:t>?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73F8B57-37A1-EC5D-3D96-D929A6F3308D}"/>
                  </a:ext>
                </a:extLst>
              </p:cNvPr>
              <p:cNvSpPr txBox="1"/>
              <p:nvPr/>
            </p:nvSpPr>
            <p:spPr>
              <a:xfrm>
                <a:off x="7683977" y="4529728"/>
                <a:ext cx="2375352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 NÃO CONTINUE A LEITURA do teste</a:t>
                </a:r>
              </a:p>
              <a:p>
                <a:r>
                  <a:rPr lang="en-GB" sz="1000" b="1" dirty="0" err="1"/>
                  <a:t>Repita</a:t>
                </a:r>
                <a:r>
                  <a:rPr lang="en-GB" sz="1000" b="1" dirty="0"/>
                  <a:t> o teste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5A9276-9ADE-739A-1312-D25881355A9D}"/>
                  </a:ext>
                </a:extLst>
              </p:cNvPr>
              <p:cNvSpPr txBox="1"/>
              <p:nvPr/>
            </p:nvSpPr>
            <p:spPr>
              <a:xfrm>
                <a:off x="2293220" y="4534718"/>
                <a:ext cx="2424449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2/ A </a:t>
                </a:r>
                <a:r>
                  <a:rPr lang="en-GB" sz="1000" b="1" dirty="0" err="1"/>
                  <a:t>banda</a:t>
                </a:r>
                <a:r>
                  <a:rPr lang="en-GB" sz="1000" b="1" dirty="0"/>
                  <a:t> de teste </a:t>
                </a:r>
                <a:r>
                  <a:rPr lang="en-GB" sz="1000" dirty="0"/>
                  <a:t>“T” </a:t>
                </a:r>
                <a:r>
                  <a:rPr lang="en-GB" sz="1000" dirty="0" err="1"/>
                  <a:t>está</a:t>
                </a:r>
                <a:r>
                  <a:rPr lang="en-GB" sz="1000" dirty="0"/>
                  <a:t> </a:t>
                </a:r>
                <a:r>
                  <a:rPr lang="en-GB" sz="1000" dirty="0" err="1"/>
                  <a:t>presente</a:t>
                </a:r>
                <a:r>
                  <a:rPr lang="en-GB" sz="1000" dirty="0"/>
                  <a:t>?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21AF7B3-7D8E-714F-77AF-68DBB55A952B}"/>
                  </a:ext>
                </a:extLst>
              </p:cNvPr>
              <p:cNvSpPr txBox="1"/>
              <p:nvPr/>
            </p:nvSpPr>
            <p:spPr>
              <a:xfrm>
                <a:off x="2848756" y="4154323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Sim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4A3B15-3050-FEB1-4D39-31E3292C37E9}"/>
                  </a:ext>
                </a:extLst>
              </p:cNvPr>
              <p:cNvSpPr txBox="1"/>
              <p:nvPr/>
            </p:nvSpPr>
            <p:spPr>
              <a:xfrm>
                <a:off x="1209678" y="5527903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Sim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731F421-6D30-1AE2-DCC0-C4C4F2064935}"/>
                  </a:ext>
                </a:extLst>
              </p:cNvPr>
              <p:cNvSpPr txBox="1"/>
              <p:nvPr/>
            </p:nvSpPr>
            <p:spPr>
              <a:xfrm>
                <a:off x="4458881" y="2583478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Sim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68F6D9-FA9C-218C-BEBA-BA7FD353D483}"/>
                  </a:ext>
                </a:extLst>
              </p:cNvPr>
              <p:cNvSpPr txBox="1"/>
              <p:nvPr/>
            </p:nvSpPr>
            <p:spPr>
              <a:xfrm>
                <a:off x="8220297" y="2513322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err="1"/>
                  <a:t>Não</a:t>
                </a:r>
                <a:endParaRPr lang="en-GB" sz="10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2C9EA94-E09D-EEC8-40D9-B1B0B767331F}"/>
                  </a:ext>
                </a:extLst>
              </p:cNvPr>
              <p:cNvSpPr txBox="1"/>
              <p:nvPr/>
            </p:nvSpPr>
            <p:spPr>
              <a:xfrm>
                <a:off x="4984820" y="5527902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err="1"/>
                  <a:t>Não</a:t>
                </a:r>
                <a:endParaRPr lang="en-GB" sz="10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67673E-1ABB-AC42-4CC4-EB6AAC2B051B}"/>
                  </a:ext>
                </a:extLst>
              </p:cNvPr>
              <p:cNvSpPr txBox="1"/>
              <p:nvPr/>
            </p:nvSpPr>
            <p:spPr>
              <a:xfrm>
                <a:off x="6593533" y="4158661"/>
                <a:ext cx="429555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err="1"/>
                  <a:t>Não</a:t>
                </a:r>
                <a:endParaRPr lang="en-GB" sz="10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3B40E2D-0FC3-7D2D-CD41-95D9288BF4E6}"/>
                  </a:ext>
                </a:extLst>
              </p:cNvPr>
              <p:cNvSpPr txBox="1"/>
              <p:nvPr/>
            </p:nvSpPr>
            <p:spPr>
              <a:xfrm>
                <a:off x="5720861" y="4591746"/>
                <a:ext cx="128896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Teste </a:t>
                </a:r>
                <a:r>
                  <a:rPr lang="en-GB" sz="1000" b="1" dirty="0"/>
                  <a:t>INVÁLIDO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EE8D60-1341-3FA3-A6FA-8FAC4A8C3DF1}"/>
                  </a:ext>
                </a:extLst>
              </p:cNvPr>
              <p:cNvSpPr txBox="1"/>
              <p:nvPr/>
            </p:nvSpPr>
            <p:spPr>
              <a:xfrm>
                <a:off x="4373083" y="5950608"/>
                <a:ext cx="128896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Teste </a:t>
                </a:r>
                <a:r>
                  <a:rPr lang="en-GB" sz="1000" b="1" dirty="0"/>
                  <a:t>NEGATIVO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768314C-16B7-84FC-43CB-18F70B05831C}"/>
                  </a:ext>
                </a:extLst>
              </p:cNvPr>
              <p:cNvSpPr txBox="1"/>
              <p:nvPr/>
            </p:nvSpPr>
            <p:spPr>
              <a:xfrm>
                <a:off x="1078984" y="5948770"/>
                <a:ext cx="1288966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Teste </a:t>
                </a:r>
                <a:r>
                  <a:rPr lang="en-GB" sz="1000" b="1" dirty="0"/>
                  <a:t>POSITIVO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96150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pt-PT" dirty="0"/>
              <a:t>Vídeo de demonstração</a:t>
            </a:r>
          </a:p>
        </p:txBody>
      </p:sp>
      <p:sp>
        <p:nvSpPr>
          <p:cNvPr id="231" name="Google Shape;231;p15"/>
          <p:cNvSpPr/>
          <p:nvPr/>
        </p:nvSpPr>
        <p:spPr>
          <a:xfrm>
            <a:off x="5686425" y="857250"/>
            <a:ext cx="6276975" cy="5124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15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45593" y="3483913"/>
            <a:ext cx="5800232" cy="2743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5">
            <a:hlinkClick r:id="rId4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43501" y="219551"/>
            <a:ext cx="5796179" cy="3116877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5"/>
          <p:cNvSpPr/>
          <p:nvPr/>
        </p:nvSpPr>
        <p:spPr>
          <a:xfrm>
            <a:off x="6040917" y="6388301"/>
            <a:ext cx="6096000" cy="33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5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 o vídeo</a:t>
            </a:r>
            <a:r>
              <a:rPr lang="en-US" sz="15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500" u="sng" dirty="0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https://www.youtube.com/watch?v=hED71QH1XRo</a:t>
            </a:r>
            <a:r>
              <a:rPr lang="en-US" sz="15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0B71-4693-6241-AB98-F41A8A5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Demonstração e prática</a:t>
            </a:r>
          </a:p>
        </p:txBody>
      </p:sp>
    </p:spTree>
    <p:extLst>
      <p:ext uri="{BB962C8B-B14F-4D97-AF65-F5344CB8AC3E}">
        <p14:creationId xmlns:p14="http://schemas.microsoft.com/office/powerpoint/2010/main" val="3584948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Atividade: preparação da área de trabalho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>
              <a:buFontTx/>
              <a:buNone/>
            </a:pPr>
            <a:r>
              <a:rPr lang="pt" sz="2400" b="1" dirty="0"/>
              <a:t>Instruções:</a:t>
            </a:r>
          </a:p>
          <a:p>
            <a:r>
              <a:rPr lang="pt-BR" sz="2400" dirty="0"/>
              <a:t>Identificar sua estação de trabalho na sala prática.</a:t>
            </a:r>
          </a:p>
          <a:p>
            <a:r>
              <a:rPr lang="pt-BR" sz="2400" dirty="0"/>
              <a:t>Reúna kits de teste e suprimentos.</a:t>
            </a:r>
          </a:p>
          <a:p>
            <a:r>
              <a:rPr lang="pt-BR" sz="2400" dirty="0"/>
              <a:t>Obtenha uma amostra de controlo POSITIVO e uma NEGATIVA com seu instrutor.</a:t>
            </a:r>
          </a:p>
          <a:p>
            <a:r>
              <a:rPr lang="pt-BR" sz="2400" dirty="0"/>
              <a:t>Organize todos os itens em sua estação de trabalho.</a:t>
            </a:r>
          </a:p>
          <a:p>
            <a:pPr rtl="0"/>
            <a:endParaRPr lang="en-US" altLang="en-US" sz="2400" dirty="0"/>
          </a:p>
          <a:p>
            <a:pPr rtl="0">
              <a:buFontTx/>
              <a:buNone/>
            </a:pPr>
            <a:r>
              <a:rPr lang="pt" sz="2400" b="1" dirty="0"/>
              <a:t>Tempo total: 5 minutos</a:t>
            </a:r>
          </a:p>
          <a:p>
            <a:pPr rtl="0"/>
            <a:endParaRPr lang="en-GB" sz="2400" dirty="0"/>
          </a:p>
          <a:p>
            <a:pPr rtl="0"/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18</a:t>
            </a:fld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6B08F-4C9D-B15F-35D9-373AD4C99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8581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Exercícios práticos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90000"/>
              </a:lnSpc>
              <a:buFontTx/>
              <a:buNone/>
            </a:pPr>
            <a:r>
              <a:rPr lang="pt" b="1" dirty="0"/>
              <a:t>Instruções:</a:t>
            </a:r>
          </a:p>
          <a:p>
            <a:pPr rtl="0">
              <a:lnSpc>
                <a:spcPct val="90000"/>
              </a:lnSpc>
            </a:pPr>
            <a:r>
              <a:rPr lang="pt" dirty="0"/>
              <a:t>Siga as precauções de segurança e use equipamento de proteção individual (EPI). </a:t>
            </a:r>
          </a:p>
          <a:p>
            <a:pPr rtl="0">
              <a:lnSpc>
                <a:spcPct val="90000"/>
              </a:lnSpc>
            </a:pPr>
            <a:r>
              <a:rPr lang="pt" dirty="0"/>
              <a:t>Realize dois TDR de detecção do </a:t>
            </a:r>
            <a:r>
              <a:rPr lang="pt-BR" dirty="0"/>
              <a:t>antígeno</a:t>
            </a:r>
            <a:r>
              <a:rPr lang="pt" dirty="0"/>
              <a:t> do SaRS-CoV-2 com as amostras de controle fornecidas pelo seu instrutor (se as amostras de controle não estiverem disponíveis, a testagem pode ser efetuada em amostras colhidas como parte da sessão de treinamento).</a:t>
            </a:r>
          </a:p>
          <a:p>
            <a:pPr rtl="0">
              <a:lnSpc>
                <a:spcPct val="90000"/>
              </a:lnSpc>
            </a:pPr>
            <a:r>
              <a:rPr lang="pt" dirty="0"/>
              <a:t>Levante a mão se precisar de insumos adicionais.</a:t>
            </a:r>
          </a:p>
          <a:p>
            <a:pPr rtl="0"/>
            <a:r>
              <a:rPr lang="pt" dirty="0"/>
              <a:t>Registre os resultados do TDR de detecção do </a:t>
            </a:r>
            <a:r>
              <a:rPr lang="pt-BR" dirty="0"/>
              <a:t>antígeno</a:t>
            </a:r>
            <a:r>
              <a:rPr lang="pt" dirty="0"/>
              <a:t> do SARS-CoV-2. </a:t>
            </a:r>
            <a:endParaRPr lang="en-US" altLang="en-US" u="sng" dirty="0"/>
          </a:p>
          <a:p>
            <a:pPr rtl="0">
              <a:lnSpc>
                <a:spcPct val="90000"/>
              </a:lnSpc>
            </a:pPr>
            <a:r>
              <a:rPr lang="pt" dirty="0"/>
              <a:t>Mostre os resultados do seu teste e os dispositivos de teste ao seu instrutor quando tiver terminado.</a:t>
            </a:r>
          </a:p>
          <a:p>
            <a:pPr rtl="0">
              <a:lnSpc>
                <a:spcPct val="90000"/>
              </a:lnSpc>
            </a:pPr>
            <a:endParaRPr lang="en-US" altLang="en-US" dirty="0"/>
          </a:p>
          <a:p>
            <a:pPr rtl="0">
              <a:lnSpc>
                <a:spcPct val="90000"/>
              </a:lnSpc>
              <a:buFontTx/>
              <a:buNone/>
            </a:pPr>
            <a:r>
              <a:rPr lang="pt" b="1" dirty="0"/>
              <a:t>Tempo total: 45 minutos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19</a:t>
            </a:fld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1036F-BAFA-C267-B120-906CC44C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2479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Isenção de responsabilidade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89540"/>
            <a:ext cx="10515600" cy="4440760"/>
          </a:xfrm>
        </p:spPr>
        <p:txBody>
          <a:bodyPr rtlCol="0">
            <a:normAutofit fontScale="85000" lnSpcReduction="20000"/>
          </a:bodyPr>
          <a:lstStyle/>
          <a:p>
            <a:pPr marL="0" indent="0" rtl="0">
              <a:buNone/>
              <a:defRPr/>
            </a:pPr>
            <a:r>
              <a:rPr lang="pt" b="1" dirty="0"/>
              <a:t>Plataforma da OMS de Aprendizagem sobre Segurança Sanitária - Material de Formação</a:t>
            </a:r>
            <a:endParaRPr lang="en-US" dirty="0"/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Este material de formação da OMS está protegido por direitos de autor da Organização Mundial da Saúde (OMS) 2022. Todos os direitos reservados.</a:t>
            </a:r>
          </a:p>
          <a:p>
            <a:pPr marL="0" indent="0" rtl="0">
              <a:buNone/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 utilização deste material está sujeita aos </a:t>
            </a:r>
            <a:r>
              <a:rPr lang="pt" u="sng" dirty="0">
                <a:hlinkClick r:id="rId2"/>
              </a:rPr>
              <a:t>«Termos de Utilização da Plataforma da OMS de Aprendizagem sobre Segurança Sanitária, Material de Formação»,</a:t>
            </a:r>
            <a:r>
              <a:rPr lang="pt" dirty="0"/>
              <a:t> que aceitou quando o descarregou e que está disponível na Plataforma de Aprendizagem sobre Segurança Sanitária em: </a:t>
            </a:r>
            <a:r>
              <a:rPr lang="pt" u="sng" dirty="0">
                <a:hlinkClick r:id="rId3"/>
              </a:rPr>
              <a:t>https://extranet.who.int/hslp</a:t>
            </a:r>
            <a:r>
              <a:rPr lang="pt" dirty="0"/>
              <a:t>.  </a:t>
            </a:r>
          </a:p>
          <a:p>
            <a:pPr marL="0" indent="0" rtl="0">
              <a:buNone/>
              <a:defRPr/>
            </a:pPr>
            <a:r>
              <a:rPr lang="pt" dirty="0"/>
              <a:t> </a:t>
            </a:r>
          </a:p>
          <a:p>
            <a:pPr marL="0" indent="0" rtl="0">
              <a:buNone/>
              <a:defRPr/>
            </a:pPr>
            <a:r>
              <a:rPr lang="pt" dirty="0"/>
              <a:t>Se adaptar, modificar, traduzir ou reformular o conteúdo destes material, tal não implicará que a OMS esteja de algum modo associada a essas alterações e o nome ou o emblema da OMS não será usado nesse material modificado.  </a:t>
            </a:r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Além disso, é favor informar a OMS sobre quaisquer modificações deste material que seja usado publicamente, para efeitos de conservação de registos e desenvolvimento continuado, através do email </a:t>
            </a:r>
            <a:r>
              <a:rPr lang="pt" u="sng" dirty="0">
                <a:hlinkClick r:id="rId4"/>
              </a:rPr>
              <a:t>hrhrt@who.int</a:t>
            </a:r>
            <a:r>
              <a:rPr lang="pt" dirty="0"/>
              <a:t>. 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/>
              <a:t>2</a:t>
            </a:fld>
            <a:endParaRPr lang="en-GB" sz="1000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C08B915-F501-9518-106D-382752207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4475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0B71-4693-6241-AB98-F41A8A5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Interpretação prática dos resultados do teste</a:t>
            </a:r>
          </a:p>
        </p:txBody>
      </p:sp>
    </p:spTree>
    <p:extLst>
      <p:ext uri="{BB962C8B-B14F-4D97-AF65-F5344CB8AC3E}">
        <p14:creationId xmlns:p14="http://schemas.microsoft.com/office/powerpoint/2010/main" val="2978204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Atividade: Interpretação do teste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lnSpc>
                <a:spcPct val="90000"/>
              </a:lnSpc>
              <a:buFontTx/>
              <a:buNone/>
            </a:pPr>
            <a:r>
              <a:rPr lang="pt" b="1" dirty="0"/>
              <a:t>Instruções:</a:t>
            </a:r>
          </a:p>
          <a:p>
            <a:pPr rtl="0"/>
            <a:r>
              <a:rPr lang="pt" dirty="0"/>
              <a:t>Interprete os resultados do teste com a ficha de leitura fornecida de TDR de detecção do </a:t>
            </a:r>
            <a:r>
              <a:rPr lang="pt-BR" dirty="0"/>
              <a:t>antígeno</a:t>
            </a:r>
            <a:r>
              <a:rPr lang="pt" dirty="0"/>
              <a:t> do SARS-CoV-2. </a:t>
            </a:r>
          </a:p>
          <a:p>
            <a:pPr rtl="0">
              <a:lnSpc>
                <a:spcPct val="90000"/>
              </a:lnSpc>
            </a:pPr>
            <a:r>
              <a:rPr lang="pt" dirty="0"/>
              <a:t>Registre os resultados que obteve.</a:t>
            </a:r>
            <a:endParaRPr lang="en-US" altLang="en-US" u="sng" dirty="0"/>
          </a:p>
          <a:p>
            <a:pPr rtl="0">
              <a:lnSpc>
                <a:spcPct val="90000"/>
              </a:lnSpc>
            </a:pPr>
            <a:r>
              <a:rPr lang="pt" dirty="0"/>
              <a:t>Levante a mão se precisar de ajuda.</a:t>
            </a:r>
          </a:p>
          <a:p>
            <a:pPr rtl="0">
              <a:lnSpc>
                <a:spcPct val="90000"/>
              </a:lnSpc>
            </a:pPr>
            <a:endParaRPr lang="en-US" altLang="en-US" dirty="0"/>
          </a:p>
          <a:p>
            <a:pPr rtl="0">
              <a:lnSpc>
                <a:spcPct val="90000"/>
              </a:lnSpc>
              <a:buFontTx/>
              <a:buNone/>
            </a:pPr>
            <a:r>
              <a:rPr lang="pt" b="1" dirty="0"/>
              <a:t>Tempo total: 5 minutos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21</a:t>
            </a:fld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7D32B-6680-7334-B175-0E6ADFFF5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90616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Actividade: Interpretação do teste (2)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22</a:t>
            </a:fld>
            <a:endParaRPr lang="en-GB" sz="1000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0E736C5-234A-9747-9EDA-CA6A36FA8369}"/>
              </a:ext>
            </a:extLst>
          </p:cNvPr>
          <p:cNvSpPr txBox="1">
            <a:spLocks noChangeArrowheads="1"/>
          </p:cNvSpPr>
          <p:nvPr/>
        </p:nvSpPr>
        <p:spPr>
          <a:xfrm>
            <a:off x="968542" y="1758870"/>
            <a:ext cx="4486192" cy="4146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lnSpc>
                <a:spcPct val="200000"/>
              </a:lnSpc>
              <a:buFontTx/>
              <a:buNone/>
            </a:pPr>
            <a:r>
              <a:rPr lang="pt" b="1"/>
              <a:t>Respostas: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pt"/>
              <a:t>Positivo / </a:t>
            </a:r>
            <a:r>
              <a:rPr lang="pt" b="1">
                <a:solidFill>
                  <a:srgbClr val="009AC9"/>
                </a:solidFill>
              </a:rPr>
              <a:t>NEGATIVO</a:t>
            </a:r>
            <a:r>
              <a:rPr lang="pt"/>
              <a:t> / inválido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pt"/>
              <a:t>Positivo / negativo / </a:t>
            </a:r>
            <a:r>
              <a:rPr lang="pt" b="1">
                <a:solidFill>
                  <a:srgbClr val="009AC9"/>
                </a:solidFill>
              </a:rPr>
              <a:t>INVÁLIDO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pt" b="1">
                <a:solidFill>
                  <a:srgbClr val="009AC9"/>
                </a:solidFill>
              </a:rPr>
              <a:t>POSITIVO</a:t>
            </a:r>
            <a:r>
              <a:rPr lang="pt"/>
              <a:t> / negativo / inválido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pt" b="1">
                <a:solidFill>
                  <a:srgbClr val="009AC9"/>
                </a:solidFill>
              </a:rPr>
              <a:t>POSITIVO</a:t>
            </a:r>
            <a:r>
              <a:rPr lang="pt"/>
              <a:t> / negativo / inválido</a:t>
            </a:r>
            <a:endParaRPr lang="en-ZA" dirty="0"/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pt"/>
              <a:t>Positivo / </a:t>
            </a:r>
            <a:r>
              <a:rPr lang="pt" b="1">
                <a:solidFill>
                  <a:srgbClr val="009AC9"/>
                </a:solidFill>
              </a:rPr>
              <a:t>NEGATIVO</a:t>
            </a:r>
            <a:r>
              <a:rPr lang="pt"/>
              <a:t> / inválido</a:t>
            </a:r>
          </a:p>
          <a:p>
            <a:pPr marL="457200" indent="-457200" rtl="0">
              <a:lnSpc>
                <a:spcPct val="20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endParaRPr lang="en-US" altLang="en-US"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287E271B-E604-994E-A70B-206D1F2985A2}"/>
              </a:ext>
            </a:extLst>
          </p:cNvPr>
          <p:cNvSpPr txBox="1">
            <a:spLocks noChangeArrowheads="1"/>
          </p:cNvSpPr>
          <p:nvPr/>
        </p:nvSpPr>
        <p:spPr>
          <a:xfrm>
            <a:off x="6737266" y="1758870"/>
            <a:ext cx="4486192" cy="4146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lnSpc>
                <a:spcPct val="200000"/>
              </a:lnSpc>
              <a:buFontTx/>
              <a:buNone/>
            </a:pPr>
            <a:r>
              <a:rPr lang="pt" b="1"/>
              <a:t>Respostas: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pt" b="1">
                <a:solidFill>
                  <a:srgbClr val="009AC9"/>
                </a:solidFill>
              </a:rPr>
              <a:t>POSITIVO</a:t>
            </a:r>
            <a:r>
              <a:rPr lang="pt"/>
              <a:t> / negativo / inválido</a:t>
            </a:r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pt"/>
              <a:t>Positivo / </a:t>
            </a:r>
            <a:r>
              <a:rPr lang="pt" b="1">
                <a:solidFill>
                  <a:srgbClr val="009AC9"/>
                </a:solidFill>
              </a:rPr>
              <a:t>NEGATIVO</a:t>
            </a:r>
            <a:r>
              <a:rPr lang="pt"/>
              <a:t> / inválido</a:t>
            </a:r>
            <a:endParaRPr lang="en-ZA" dirty="0"/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pt"/>
              <a:t>Positivo / negativo / </a:t>
            </a:r>
            <a:r>
              <a:rPr lang="pt" b="1">
                <a:solidFill>
                  <a:srgbClr val="009AC9"/>
                </a:solidFill>
              </a:rPr>
              <a:t>INVÁLIDO</a:t>
            </a:r>
            <a:endParaRPr lang="en-US" altLang="en-US" dirty="0"/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pt"/>
              <a:t>Positivo / </a:t>
            </a:r>
            <a:r>
              <a:rPr lang="pt" b="1">
                <a:solidFill>
                  <a:srgbClr val="009AC9"/>
                </a:solidFill>
              </a:rPr>
              <a:t>NEGATIVO</a:t>
            </a:r>
            <a:r>
              <a:rPr lang="pt"/>
              <a:t> / inválido</a:t>
            </a:r>
            <a:endParaRPr lang="en-ZA" dirty="0"/>
          </a:p>
          <a:p>
            <a:pPr marL="457200" indent="-457200" rtl="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pt" b="1">
                <a:solidFill>
                  <a:srgbClr val="009AC9"/>
                </a:solidFill>
              </a:rPr>
              <a:t>POSITIVO</a:t>
            </a:r>
            <a:r>
              <a:rPr lang="pt"/>
              <a:t> / negativo / inválido</a:t>
            </a:r>
          </a:p>
          <a:p>
            <a:pPr marL="457200" indent="-457200" rtl="0">
              <a:lnSpc>
                <a:spcPct val="200000"/>
              </a:lnSpc>
              <a:buClr>
                <a:schemeClr val="bg1"/>
              </a:buClr>
              <a:buSzPct val="100000"/>
              <a:buFont typeface="+mj-lt"/>
              <a:buAutoNum type="arabicPeriod" startAt="6"/>
            </a:pPr>
            <a:endParaRPr lang="en-US" alt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64EE5-FD39-964A-8E41-713864A01550}"/>
              </a:ext>
            </a:extLst>
          </p:cNvPr>
          <p:cNvGrpSpPr/>
          <p:nvPr/>
        </p:nvGrpSpPr>
        <p:grpSpPr>
          <a:xfrm>
            <a:off x="7210269" y="1345905"/>
            <a:ext cx="4777710" cy="596348"/>
            <a:chOff x="7861998" y="1527451"/>
            <a:chExt cx="3888782" cy="59634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457BEB8-CFF9-3A4D-9156-F1878151243B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1" name="Graphic 10" descr="Pencil">
              <a:extLst>
                <a:ext uri="{FF2B5EF4-FFF2-40B4-BE49-F238E27FC236}">
                  <a16:creationId xmlns:a16="http://schemas.microsoft.com/office/drawing/2014/main" id="{CCF1B66A-D0B8-804C-B377-F73630DD1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AEDF43-DAA7-2547-A406-7A85B396DC5B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BC184C2-9751-30D3-572F-CFCF61C68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71525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Desafios comuns do TDR de detecção do </a:t>
            </a:r>
            <a:r>
              <a:rPr lang="pt-BR" dirty="0"/>
              <a:t>antígeno</a:t>
            </a:r>
            <a:r>
              <a:rPr lang="pt" dirty="0"/>
              <a:t> do SARS-CoV-2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pt" dirty="0"/>
              <a:t>Consulte o </a:t>
            </a:r>
            <a:r>
              <a:rPr lang="pt" b="1" dirty="0">
                <a:solidFill>
                  <a:srgbClr val="009AC9"/>
                </a:solidFill>
              </a:rPr>
              <a:t>Teste de diagnóstico rápido de detecção do </a:t>
            </a:r>
            <a:r>
              <a:rPr lang="pt-BR" b="1" dirty="0">
                <a:solidFill>
                  <a:srgbClr val="009AC9"/>
                </a:solidFill>
              </a:rPr>
              <a:t>antígeno</a:t>
            </a:r>
            <a:r>
              <a:rPr lang="pt" b="1" dirty="0">
                <a:solidFill>
                  <a:srgbClr val="009AC9"/>
                </a:solidFill>
              </a:rPr>
              <a:t> do SARS-CoV-2 − Perguntas frequentes </a:t>
            </a:r>
            <a:r>
              <a:rPr lang="pt" dirty="0"/>
              <a:t>para mais informações sobre desafios comuns do TDR de detecção do </a:t>
            </a:r>
            <a:r>
              <a:rPr lang="pt-BR" dirty="0"/>
              <a:t>antígeno</a:t>
            </a:r>
            <a:r>
              <a:rPr lang="pt" dirty="0"/>
              <a:t> do SARS-CoV-2 e mais informações sobre o teste em si.    </a:t>
            </a:r>
            <a:endParaRPr lang="en-ZA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23</a:t>
            </a:fld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AA55A-4392-8E14-10BE-FA5C0C06D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595469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pic>
        <p:nvPicPr>
          <p:cNvPr id="358" name="Google Shape;358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1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1"/>
          <p:cNvSpPr txBox="1"/>
          <p:nvPr/>
        </p:nvSpPr>
        <p:spPr>
          <a:xfrm>
            <a:off x="2833189" y="3417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pt-PT" sz="4400" dirty="0">
                <a:solidFill>
                  <a:schemeClr val="lt1"/>
                </a:solidFill>
                <a:sym typeface="Arial"/>
              </a:rPr>
              <a:t>Principais pontos</a:t>
            </a:r>
            <a:endParaRPr lang="pt-PT" dirty="0"/>
          </a:p>
        </p:txBody>
      </p:sp>
      <p:sp>
        <p:nvSpPr>
          <p:cNvPr id="361" name="Google Shape;361;p21"/>
          <p:cNvSpPr txBox="1"/>
          <p:nvPr/>
        </p:nvSpPr>
        <p:spPr>
          <a:xfrm>
            <a:off x="2118360" y="1927496"/>
            <a:ext cx="8392713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Seguir as instruções de utilização (IFU) do kit do teste para realizar o teste.</a:t>
            </a:r>
            <a:endParaRPr lang="pt-PT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Verificar se o kit não está danificado </a:t>
            </a:r>
            <a:r>
              <a:rPr lang="pt-PT" sz="2000">
                <a:solidFill>
                  <a:schemeClr val="lt1"/>
                </a:solidFill>
                <a:sym typeface="Arial"/>
              </a:rPr>
              <a:t>e está dentro </a:t>
            </a:r>
            <a:r>
              <a:rPr lang="pt-PT" sz="2000" dirty="0">
                <a:solidFill>
                  <a:schemeClr val="lt1"/>
                </a:solidFill>
                <a:sym typeface="Arial"/>
              </a:rPr>
              <a:t>do prazo, antes de o usar.</a:t>
            </a:r>
            <a:endParaRPr lang="pt-PT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Registar os resultados no livro de registo do TDR.</a:t>
            </a:r>
            <a:endParaRPr lang="pt-PT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Ao interpretar os resultados do teste, verificar sempre se a linha de controlo está presente. Se não estiver, o resultado é inválido e o teste deve ser repetido usando um novo TDR</a:t>
            </a: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2" name="Google Shape;362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31698" y="4698940"/>
            <a:ext cx="1552003" cy="1599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21341291-8573-47B6-9C39-3A54EE91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064500" cy="501650"/>
          </a:xfrm>
        </p:spPr>
        <p:txBody>
          <a:bodyPr/>
          <a:lstStyle/>
          <a:p>
            <a:r>
              <a:rPr lang="pt-PT" sz="1000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sz="1000" b="1" dirty="0">
                <a:solidFill>
                  <a:schemeClr val="bg1"/>
                </a:solidFill>
              </a:rPr>
              <a:t>| Realizar o TDR de antigénio para o SARS-CoV-2  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Dúvidas?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7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pt-PT" dirty="0"/>
              <a:t>Objetivos da aprendizagem</a:t>
            </a:r>
            <a:endParaRPr dirty="0"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dirty="0"/>
              <a:t>No final deste módulo, o formando deverá ser capaz de:   </a:t>
            </a:r>
          </a:p>
          <a:p>
            <a:pPr marL="342900" indent="-342900"/>
            <a:r>
              <a:rPr lang="pt-PT" dirty="0"/>
              <a:t>D</a:t>
            </a:r>
            <a:r>
              <a:rPr lang="pt-PT" sz="2000" dirty="0"/>
              <a:t>escrever os principais passos para a realização dos TDR de antigénio para o SARS-CoV-2</a:t>
            </a:r>
            <a:r>
              <a:rPr lang="pt-PT" dirty="0"/>
              <a:t>; </a:t>
            </a:r>
            <a:r>
              <a:rPr lang="pt-PT" sz="2000" dirty="0"/>
              <a:t> </a:t>
            </a:r>
            <a:endParaRPr lang="pt-PT"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pt-PT" dirty="0"/>
              <a:t>E</a:t>
            </a:r>
            <a:r>
              <a:rPr lang="pt-PT" sz="2000" dirty="0"/>
              <a:t>xplicar como interpretar os resultados dos testes.  </a:t>
            </a:r>
            <a:endParaRPr lang="pt-PT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3403EAB-90D7-40DE-8C61-0640389B2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2FB927-E486-48B2-861D-F8F405640929}"/>
              </a:ext>
            </a:extLst>
          </p:cNvPr>
          <p:cNvGrpSpPr/>
          <p:nvPr/>
        </p:nvGrpSpPr>
        <p:grpSpPr>
          <a:xfrm>
            <a:off x="8099197" y="1345905"/>
            <a:ext cx="3888782" cy="596348"/>
            <a:chOff x="7861998" y="1527451"/>
            <a:chExt cx="3888782" cy="59634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1CD44AA-27FF-41E8-9890-6B654810EE6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E2041B87-D790-4B98-A7AA-C07D1F8D8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DD26C2-B115-45E4-9A4F-27293BAA9556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This slide may need to be adapted based on the SARS-CoV-2 Antigen RDT in use 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TDR de detecção do </a:t>
            </a:r>
            <a:r>
              <a:rPr lang="pt-BR" dirty="0"/>
              <a:t>antígeno</a:t>
            </a:r>
            <a:r>
              <a:rPr lang="pt" dirty="0"/>
              <a:t> do SARS-CoV-2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pt" dirty="0"/>
              <a:t>Os procedimentos e a interpretação dos resultados do TDR de detecção do </a:t>
            </a:r>
            <a:r>
              <a:rPr lang="pt-BR" dirty="0"/>
              <a:t>antígeno</a:t>
            </a:r>
            <a:r>
              <a:rPr lang="pt" dirty="0"/>
              <a:t> do SARS-CoV-2 são similares para todos os testes.</a:t>
            </a:r>
          </a:p>
          <a:p>
            <a:pPr rtl="0"/>
            <a:r>
              <a:rPr lang="pt" dirty="0"/>
              <a:t>É importante seguir as instruções de utilização específicas do teste, pois os reagentes e procedimentos, incluindo os tempos de incubação, podem variar entre os diferentes testes.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4</a:t>
            </a:fld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55599-F938-E3B8-DBF0-B5C7FFC26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58349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Conteúdo do</a:t>
            </a:r>
            <a:r>
              <a:rPr lang="en" i="1" dirty="0"/>
              <a:t> kit </a:t>
            </a:r>
            <a:r>
              <a:rPr lang="en" dirty="0"/>
              <a:t>de TDR de detecção do </a:t>
            </a:r>
            <a:r>
              <a:rPr lang="pt-BR" dirty="0"/>
              <a:t>antígeno</a:t>
            </a:r>
            <a:r>
              <a:rPr lang="en" dirty="0"/>
              <a:t> do SARS-CoV-2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58658"/>
            <a:ext cx="10515600" cy="3353437"/>
          </a:xfrm>
        </p:spPr>
        <p:txBody>
          <a:bodyPr rtlCol="0"/>
          <a:lstStyle/>
          <a:p>
            <a:pPr rtl="0"/>
            <a:r>
              <a:rPr lang="pt" dirty="0"/>
              <a:t>Dispositivo de teste (embalado individualmente numa bolsa de papel laminado com dissecante)</a:t>
            </a:r>
          </a:p>
          <a:p>
            <a:pPr rtl="0"/>
            <a:r>
              <a:rPr lang="pt" dirty="0"/>
              <a:t>Tubo de extração com solução-tampão</a:t>
            </a:r>
          </a:p>
          <a:p>
            <a:pPr rtl="0"/>
            <a:r>
              <a:rPr lang="pt" dirty="0"/>
              <a:t>Tampa do tubo</a:t>
            </a:r>
          </a:p>
          <a:p>
            <a:pPr rtl="0"/>
            <a:r>
              <a:rPr lang="pt" dirty="0"/>
              <a:t>Zaragatoa estéril</a:t>
            </a:r>
          </a:p>
          <a:p>
            <a:pPr rtl="0"/>
            <a:r>
              <a:rPr lang="pt" dirty="0"/>
              <a:t>Suporte de papel</a:t>
            </a:r>
          </a:p>
          <a:p>
            <a:pPr rtl="0"/>
            <a:r>
              <a:rPr lang="pt" dirty="0"/>
              <a:t>Instruções de </a:t>
            </a:r>
            <a:r>
              <a:rPr lang="pt-BR" dirty="0"/>
              <a:t>uso</a:t>
            </a:r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5</a:t>
            </a:fld>
            <a:endParaRPr lang="en-GB" sz="1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C809CDD-7C35-A046-91F7-830BA29ADD8F}"/>
              </a:ext>
            </a:extLst>
          </p:cNvPr>
          <p:cNvGrpSpPr/>
          <p:nvPr/>
        </p:nvGrpSpPr>
        <p:grpSpPr>
          <a:xfrm>
            <a:off x="7240249" y="1345905"/>
            <a:ext cx="4747730" cy="596348"/>
            <a:chOff x="7861998" y="1527451"/>
            <a:chExt cx="3888782" cy="59634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A4DB519-B421-214C-B375-0457C9FAFBD9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8" name="Graphic 7" descr="Pencil">
              <a:extLst>
                <a:ext uri="{FF2B5EF4-FFF2-40B4-BE49-F238E27FC236}">
                  <a16:creationId xmlns:a16="http://schemas.microsoft.com/office/drawing/2014/main" id="{13914116-9274-EB43-BD37-73F31C8CD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9419752-0D83-B942-97C4-EFF240423523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337CA-98FC-7061-213D-82A12260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92657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Precauções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US" dirty="0"/>
          </a:p>
          <a:p>
            <a:pPr rtl="0"/>
            <a:r>
              <a:rPr lang="pt" dirty="0"/>
              <a:t>Não reutilize os componentes do </a:t>
            </a:r>
            <a:r>
              <a:rPr lang="en" dirty="0"/>
              <a:t>kit</a:t>
            </a:r>
            <a:r>
              <a:rPr lang="en" i="1" dirty="0"/>
              <a:t> </a:t>
            </a:r>
            <a:r>
              <a:rPr lang="en" dirty="0"/>
              <a:t>de TDR de detecção do </a:t>
            </a:r>
            <a:r>
              <a:rPr lang="pt-BR" dirty="0"/>
              <a:t>antígeno</a:t>
            </a:r>
            <a:r>
              <a:rPr lang="en" dirty="0"/>
              <a:t> do SARS-CoV-2.</a:t>
            </a:r>
          </a:p>
          <a:p>
            <a:pPr rtl="0"/>
            <a:r>
              <a:rPr lang="pt" dirty="0"/>
              <a:t>Não utilize o </a:t>
            </a:r>
            <a:r>
              <a:rPr lang="en" dirty="0"/>
              <a:t>kit de TDR de detecção do </a:t>
            </a:r>
            <a:r>
              <a:rPr lang="pt-BR" dirty="0"/>
              <a:t>antígeno</a:t>
            </a:r>
            <a:r>
              <a:rPr lang="en" dirty="0"/>
              <a:t> do SARS-CoV-2 se a </a:t>
            </a:r>
            <a:r>
              <a:rPr lang="en" dirty="0" err="1"/>
              <a:t>bolsa</a:t>
            </a:r>
            <a:r>
              <a:rPr lang="en" dirty="0"/>
              <a:t> </a:t>
            </a:r>
            <a:r>
              <a:rPr lang="en" dirty="0" err="1"/>
              <a:t>estiver</a:t>
            </a:r>
            <a:r>
              <a:rPr lang="en" dirty="0"/>
              <a:t> </a:t>
            </a:r>
            <a:r>
              <a:rPr lang="en" dirty="0" err="1"/>
              <a:t>danificada</a:t>
            </a:r>
            <a:r>
              <a:rPr lang="en" dirty="0"/>
              <a:t> ou o </a:t>
            </a:r>
            <a:r>
              <a:rPr lang="en" dirty="0" err="1"/>
              <a:t>selo</a:t>
            </a:r>
            <a:r>
              <a:rPr lang="en" dirty="0"/>
              <a:t> </a:t>
            </a:r>
            <a:r>
              <a:rPr lang="en" dirty="0" err="1"/>
              <a:t>estiver</a:t>
            </a:r>
            <a:r>
              <a:rPr lang="en" dirty="0"/>
              <a:t> </a:t>
            </a:r>
            <a:r>
              <a:rPr lang="en" dirty="0" err="1"/>
              <a:t>rompido</a:t>
            </a:r>
            <a:r>
              <a:rPr lang="en" dirty="0"/>
              <a:t>.</a:t>
            </a:r>
          </a:p>
          <a:p>
            <a:pPr rtl="0"/>
            <a:r>
              <a:rPr lang="pt" dirty="0"/>
              <a:t>Nunca use o tubo de extração com solução-tampão de outro lote do mesmo teste ou de testes de marcas diferentes.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6</a:t>
            </a:fld>
            <a:endParaRPr lang="en-GB" sz="1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04A423D-26E1-1045-911B-04F38CACDA25}"/>
              </a:ext>
            </a:extLst>
          </p:cNvPr>
          <p:cNvGrpSpPr/>
          <p:nvPr/>
        </p:nvGrpSpPr>
        <p:grpSpPr>
          <a:xfrm>
            <a:off x="7345180" y="1345905"/>
            <a:ext cx="4642799" cy="596348"/>
            <a:chOff x="7861998" y="1527451"/>
            <a:chExt cx="3888782" cy="59634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D9FB271-F08B-5F42-A131-11FCBFEBA9B8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8" name="Graphic 7" descr="Pencil">
              <a:extLst>
                <a:ext uri="{FF2B5EF4-FFF2-40B4-BE49-F238E27FC236}">
                  <a16:creationId xmlns:a16="http://schemas.microsoft.com/office/drawing/2014/main" id="{6E4A386F-FC87-AD44-A46E-3C18DA1F7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551CFC-F51B-4349-99A8-2065BC0E38AE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F510A0-E4FD-C3EA-E034-6565445D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66193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Preparação</a:t>
            </a:r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5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pt-PT" dirty="0"/>
              <a:t>Ler atentamente as Instruções de Utilização dos TDR de antigénio para o SARS-CoV-2.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pt-PT" dirty="0"/>
              <a:t>Verificar o prazo de validade. Não usar o kit, se o prazo de validade tiver expirado. Os materiais do kit são estáveis até ao prazo de validade inscrito na embalagem exterior.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pt-PT" dirty="0"/>
              <a:t>Verificar se o dispositivo do teste e a embalagem do dissecante não estão danificadas ou inválidas.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pt-PT" dirty="0"/>
              <a:t>Guardar o TDR de antigénio para o SARS-CoV-2 ao abrigo da luz solar direta e à temperatura recomendada pelo fabricante. 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pt-PT" dirty="0"/>
              <a:t>Não congelar o kit.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AutoNum type="arabicPeriod"/>
            </a:pPr>
            <a:r>
              <a:rPr lang="pt-PT" dirty="0"/>
              <a:t>É obrigatório fazer a higiene das mãos e usar o EPI recomendado ao executar o teste.</a:t>
            </a: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None/>
            </a:pPr>
            <a:endParaRPr lang="pt-PT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37" name="Google Shape;137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B8AA9BA-E055-4DD5-915B-30A6CAAF6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9575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E182E1-F4D2-466B-98F8-BC180C99D043}"/>
              </a:ext>
            </a:extLst>
          </p:cNvPr>
          <p:cNvGrpSpPr/>
          <p:nvPr/>
        </p:nvGrpSpPr>
        <p:grpSpPr>
          <a:xfrm>
            <a:off x="8099197" y="1345905"/>
            <a:ext cx="3888782" cy="596348"/>
            <a:chOff x="7861998" y="1527451"/>
            <a:chExt cx="3888782" cy="59634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AAE5D79-E8E0-4BBD-9066-91B5EF5B80E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D8997649-A3F5-487F-AE04-0690BB54F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577816-E122-4D81-AAF1-757EB53FA425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This slide may need to be adapted based on the SARS-CoV-2 Antigen RDT in use 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Procedimento do TDR de detecção do </a:t>
            </a:r>
            <a:r>
              <a:rPr lang="pt-BR" dirty="0"/>
              <a:t>antígeno</a:t>
            </a:r>
            <a:r>
              <a:rPr lang="pt" dirty="0"/>
              <a:t> do SARS-CoV-2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4456"/>
            <a:ext cx="7102642" cy="4289320"/>
          </a:xfrm>
        </p:spPr>
        <p:txBody>
          <a:bodyPr rtlCol="0">
            <a:normAutofit/>
          </a:bodyPr>
          <a:lstStyle/>
          <a:p>
            <a:pPr rtl="0"/>
            <a:r>
              <a:rPr lang="pt" dirty="0"/>
              <a:t>Insira a zaragatoa no tubo de extracção com solução-tampão. Agite a </a:t>
            </a:r>
            <a:r>
              <a:rPr lang="pt-BR" dirty="0"/>
              <a:t>zaragatoa</a:t>
            </a:r>
            <a:r>
              <a:rPr lang="pt" dirty="0"/>
              <a:t> enquanto aperta o tubo.</a:t>
            </a:r>
          </a:p>
          <a:p>
            <a:pPr rtl="0"/>
            <a:endParaRPr lang="en-US" dirty="0"/>
          </a:p>
          <a:p>
            <a:pPr rtl="0"/>
            <a:endParaRPr lang="en-US" dirty="0"/>
          </a:p>
          <a:p>
            <a:pPr marL="0" indent="0" rtl="0">
              <a:buNone/>
            </a:pPr>
            <a:endParaRPr lang="en-US" dirty="0"/>
          </a:p>
          <a:p>
            <a:pPr rtl="0"/>
            <a:r>
              <a:rPr lang="pt" dirty="0"/>
              <a:t>Remova a zaragatoa enquanto aperta ambos os lados do tubo para extrair o líquido da zaragatoa.</a:t>
            </a:r>
          </a:p>
          <a:p>
            <a:pPr marL="0" indent="0" rtl="0">
              <a:buNone/>
            </a:pPr>
            <a:endParaRPr lang="en-US" dirty="0"/>
          </a:p>
          <a:p>
            <a:pPr marL="0" indent="0" rtl="0">
              <a:buNone/>
            </a:pPr>
            <a:endParaRPr lang="en-US" dirty="0"/>
          </a:p>
          <a:p>
            <a:pPr rtl="0"/>
            <a:r>
              <a:rPr lang="pt" dirty="0"/>
              <a:t>Pressione a tampa para fechar bem o tubo.</a:t>
            </a:r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8</a:t>
            </a:fld>
            <a:endParaRPr lang="en-GB" sz="1000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7AFC1A1E-408C-D04A-BE5A-DED9AD79864A}"/>
              </a:ext>
            </a:extLst>
          </p:cNvPr>
          <p:cNvSpPr/>
          <p:nvPr/>
        </p:nvSpPr>
        <p:spPr>
          <a:xfrm>
            <a:off x="8754384" y="2346104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66F3F67-F97E-5546-8DD1-1D5A1767085C}"/>
              </a:ext>
            </a:extLst>
          </p:cNvPr>
          <p:cNvSpPr/>
          <p:nvPr/>
        </p:nvSpPr>
        <p:spPr>
          <a:xfrm>
            <a:off x="8754384" y="4032041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9E625D5-8BD9-B44E-8EA5-0C663D0267E4}"/>
              </a:ext>
            </a:extLst>
          </p:cNvPr>
          <p:cNvSpPr/>
          <p:nvPr/>
        </p:nvSpPr>
        <p:spPr>
          <a:xfrm>
            <a:off x="8754384" y="5523171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5" name="Picture 14" descr="A picture containing table, clock&#10;&#10;Description automatically generated">
            <a:extLst>
              <a:ext uri="{FF2B5EF4-FFF2-40B4-BE49-F238E27FC236}">
                <a16:creationId xmlns:a16="http://schemas.microsoft.com/office/drawing/2014/main" id="{12C72430-07CF-A24C-B5DC-82962636F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8885" y="1774456"/>
            <a:ext cx="960072" cy="1495619"/>
          </a:xfrm>
          <a:prstGeom prst="rect">
            <a:avLst/>
          </a:prstGeom>
        </p:spPr>
      </p:pic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BE01A2AB-19AB-4649-B130-B3F871C3A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357" y="3294041"/>
            <a:ext cx="916813" cy="1476000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0BE42E21-5BF2-054E-8A15-0FEED7CA9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5765" y="4794007"/>
            <a:ext cx="713192" cy="1476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FB006BC-6235-3648-B8ED-9206A6DB22A2}"/>
              </a:ext>
            </a:extLst>
          </p:cNvPr>
          <p:cNvGrpSpPr/>
          <p:nvPr/>
        </p:nvGrpSpPr>
        <p:grpSpPr>
          <a:xfrm>
            <a:off x="7330190" y="1345905"/>
            <a:ext cx="4657789" cy="596348"/>
            <a:chOff x="7861998" y="1527451"/>
            <a:chExt cx="3888782" cy="59634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B6480B6-DE62-8945-A4FD-5C610950BA4A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22" name="Graphic 21" descr="Pencil">
              <a:extLst>
                <a:ext uri="{FF2B5EF4-FFF2-40B4-BE49-F238E27FC236}">
                  <a16:creationId xmlns:a16="http://schemas.microsoft.com/office/drawing/2014/main" id="{9A6F51FD-C9B2-9440-B4FF-FF35497E3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B033CFA-1DEB-1743-80F5-8B33A0ADA68F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E24BA-B1AA-15C5-6DBD-E8C5DBC7C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31174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Procedimento do TDR de detecção do </a:t>
            </a:r>
            <a:r>
              <a:rPr lang="pt-BR" dirty="0"/>
              <a:t>antígeno</a:t>
            </a:r>
            <a:r>
              <a:rPr lang="pt" dirty="0"/>
              <a:t> do SARS-CoV-2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6749716" cy="4440760"/>
          </a:xfrm>
        </p:spPr>
        <p:txBody>
          <a:bodyPr rtlCol="0"/>
          <a:lstStyle/>
          <a:p>
            <a:pPr rtl="0"/>
            <a:endParaRPr lang="en-US" dirty="0"/>
          </a:p>
          <a:p>
            <a:pPr rtl="0"/>
            <a:endParaRPr lang="en-US" dirty="0"/>
          </a:p>
          <a:p>
            <a:pPr rtl="0"/>
            <a:r>
              <a:rPr lang="pt" dirty="0"/>
              <a:t>Aplique as gotas da amostra extraída na cavidade para amostra do dispositivo de teste. Adicione o número exato de gotas especificado pelo fabricante.</a:t>
            </a:r>
          </a:p>
          <a:p>
            <a:pPr rtl="0"/>
            <a:endParaRPr lang="en-US" dirty="0"/>
          </a:p>
          <a:p>
            <a:pPr rtl="0"/>
            <a:r>
              <a:rPr lang="pt" dirty="0"/>
              <a:t>Leia e registre o resultado do teste após o período de tempo especificado.</a:t>
            </a:r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9</a:t>
            </a:fld>
            <a:endParaRPr lang="en-GB" sz="1000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3B2AB943-77A8-2844-869B-7B32AD431228}"/>
              </a:ext>
            </a:extLst>
          </p:cNvPr>
          <p:cNvSpPr/>
          <p:nvPr/>
        </p:nvSpPr>
        <p:spPr>
          <a:xfrm>
            <a:off x="8153400" y="2638455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DCDB594E-F89A-5E42-A761-2A4B14B79A08}"/>
              </a:ext>
            </a:extLst>
          </p:cNvPr>
          <p:cNvSpPr/>
          <p:nvPr/>
        </p:nvSpPr>
        <p:spPr>
          <a:xfrm>
            <a:off x="8153234" y="4128144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892A910-4278-3044-9003-41D9C5455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1245" y="1827812"/>
            <a:ext cx="2256900" cy="1889327"/>
          </a:xfrm>
          <a:prstGeom prst="rect">
            <a:avLst/>
          </a:prstGeom>
        </p:spPr>
      </p:pic>
      <p:pic>
        <p:nvPicPr>
          <p:cNvPr id="13" name="Picture 12" descr="A close up of a clip&#10;&#10;Description automatically generated">
            <a:extLst>
              <a:ext uri="{FF2B5EF4-FFF2-40B4-BE49-F238E27FC236}">
                <a16:creationId xmlns:a16="http://schemas.microsoft.com/office/drawing/2014/main" id="{B7CEE772-91D3-2845-A7D6-DC692CC96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058" y="3831109"/>
            <a:ext cx="2390921" cy="137329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F6881EC-3D7C-A042-BFEF-C1D66E864A82}"/>
              </a:ext>
            </a:extLst>
          </p:cNvPr>
          <p:cNvGrpSpPr/>
          <p:nvPr/>
        </p:nvGrpSpPr>
        <p:grpSpPr>
          <a:xfrm>
            <a:off x="7345180" y="1345905"/>
            <a:ext cx="4642799" cy="596348"/>
            <a:chOff x="7861998" y="1527451"/>
            <a:chExt cx="3888782" cy="5963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6715B8C-F0F8-8640-9B31-6D3387C5EA8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6" name="Graphic 15" descr="Pencil">
              <a:extLst>
                <a:ext uri="{FF2B5EF4-FFF2-40B4-BE49-F238E27FC236}">
                  <a16:creationId xmlns:a16="http://schemas.microsoft.com/office/drawing/2014/main" id="{0AC0E672-98EC-BE4F-A2E4-11EF5BACA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B89A62-EF0F-9B49-B65F-3B15F51712BB}"/>
                </a:ext>
              </a:extLst>
            </p:cNvPr>
            <p:cNvSpPr txBox="1"/>
            <p:nvPr/>
          </p:nvSpPr>
          <p:spPr>
            <a:xfrm>
              <a:off x="8352305" y="1626785"/>
              <a:ext cx="3398475" cy="430887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Este diapositivo pode precisar de ser adaptado com base no TDR de detecção do </a:t>
              </a:r>
              <a:r>
                <a:rPr lang="pt-BR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antígeno</a:t>
              </a:r>
              <a:r>
                <a:rPr lang="pt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 do SARS-CoV-2 em utilização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53C748-3586-BC16-1601-79D504DF6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10800" cy="501650"/>
          </a:xfrm>
        </p:spPr>
        <p:txBody>
          <a:bodyPr/>
          <a:lstStyle/>
          <a:p>
            <a:r>
              <a:rPr lang="pt-PT" dirty="0">
                <a:solidFill>
                  <a:srgbClr val="FFFFFF"/>
                </a:solidFill>
              </a:rPr>
              <a:t>Workshop de Formação sobre os Testes de Diagnóstico Rápido de Antigénio para o SARS-CoV-2 – v3.0 </a:t>
            </a:r>
            <a:r>
              <a:rPr lang="pt-PT" dirty="0">
                <a:solidFill>
                  <a:schemeClr val="bg1"/>
                </a:solidFill>
              </a:rPr>
              <a:t>| Realizar o TDR de antigénio para o SARS-CoV-2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956509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</TotalTime>
  <Words>2182</Words>
  <Application>Microsoft Office PowerPoint</Application>
  <PresentationFormat>Widescreen</PresentationFormat>
  <Paragraphs>203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08</vt:lpstr>
      <vt:lpstr>Isenção de responsabilidade</vt:lpstr>
      <vt:lpstr>Objetivos da aprendizagem</vt:lpstr>
      <vt:lpstr>TDR de detecção do antígeno do SARS-CoV-2 (2)</vt:lpstr>
      <vt:lpstr>Conteúdo do kit de TDR de detecção do antígeno do SARS-CoV-2</vt:lpstr>
      <vt:lpstr>Precauções</vt:lpstr>
      <vt:lpstr>Preparação</vt:lpstr>
      <vt:lpstr>Procedimento do TDR de detecção do antígeno do SARS-CoV-2 (1)</vt:lpstr>
      <vt:lpstr>Procedimento do TDR de detecção do antígeno do SARS-CoV-2 (2)</vt:lpstr>
      <vt:lpstr>Procedimento do TDR de detecção do antígeno do SARS-CoV-2 (3)</vt:lpstr>
      <vt:lpstr>Interpretação dos resultados</vt:lpstr>
      <vt:lpstr>Interpretação do resultado: Resultados negativos</vt:lpstr>
      <vt:lpstr>Interpretação do resultado: Resultados positivos</vt:lpstr>
      <vt:lpstr>Interpretação do resultado: Resultados inválidos</vt:lpstr>
      <vt:lpstr>Leitura dos TDR</vt:lpstr>
      <vt:lpstr>Vídeo de demonstração</vt:lpstr>
      <vt:lpstr>Demonstração e prática</vt:lpstr>
      <vt:lpstr>Atividade: preparação da área de trabalho</vt:lpstr>
      <vt:lpstr>Exercícios práticos</vt:lpstr>
      <vt:lpstr>Interpretação prática dos resultados do teste</vt:lpstr>
      <vt:lpstr>Atividade: Interpretação do teste (1)</vt:lpstr>
      <vt:lpstr>Actividade: Interpretação do teste (2)</vt:lpstr>
      <vt:lpstr>Desafios comuns do TDR de detecção do antígeno do SARS-CoV-2</vt:lpstr>
      <vt:lpstr>PowerPoint Presentation</vt:lpstr>
      <vt:lpstr>Dúvidas?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79</cp:revision>
  <dcterms:created xsi:type="dcterms:W3CDTF">2020-10-08T10:02:18Z</dcterms:created>
  <dcterms:modified xsi:type="dcterms:W3CDTF">2022-09-22T15:14:04Z</dcterms:modified>
</cp:coreProperties>
</file>