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88" r:id="rId4"/>
    <p:sldId id="258" r:id="rId5"/>
    <p:sldId id="259" r:id="rId6"/>
    <p:sldId id="260" r:id="rId7"/>
    <p:sldId id="261" r:id="rId8"/>
    <p:sldId id="277" r:id="rId9"/>
    <p:sldId id="263" r:id="rId10"/>
    <p:sldId id="279" r:id="rId11"/>
    <p:sldId id="280" r:id="rId12"/>
    <p:sldId id="265" r:id="rId13"/>
    <p:sldId id="266" r:id="rId14"/>
    <p:sldId id="272" r:id="rId15"/>
    <p:sldId id="268" r:id="rId16"/>
    <p:sldId id="269" r:id="rId17"/>
    <p:sldId id="270" r:id="rId18"/>
    <p:sldId id="289" r:id="rId19"/>
    <p:sldId id="271" r:id="rId20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BC9557-DAB5-4BC7-BFEB-A29045692C59}" v="15" dt="2021-03-10T05:55:38.7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1492" autoAdjust="0"/>
    <p:restoredTop sz="94663"/>
  </p:normalViewPr>
  <p:slideViewPr>
    <p:cSldViewPr snapToGrid="0" snapToObjects="1">
      <p:cViewPr varScale="1">
        <p:scale>
          <a:sx n="74" d="100"/>
          <a:sy n="74" d="100"/>
        </p:scale>
        <p:origin x="72" y="4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NADAS, Céline" userId="35dfe63f-973a-4484-af2b-caa2b0e5656e" providerId="ADAL" clId="{CCBC9557-DAB5-4BC7-BFEB-A29045692C59}"/>
    <pc:docChg chg="modSld">
      <pc:chgData name="BARNADAS, Céline" userId="35dfe63f-973a-4484-af2b-caa2b0e5656e" providerId="ADAL" clId="{CCBC9557-DAB5-4BC7-BFEB-A29045692C59}" dt="2021-03-10T08:50:01.573" v="30" actId="20577"/>
      <pc:docMkLst>
        <pc:docMk/>
      </pc:docMkLst>
      <pc:sldChg chg="modSp">
        <pc:chgData name="BARNADAS, Céline" userId="35dfe63f-973a-4484-af2b-caa2b0e5656e" providerId="ADAL" clId="{CCBC9557-DAB5-4BC7-BFEB-A29045692C59}" dt="2021-03-10T08:50:01.573" v="30" actId="20577"/>
        <pc:sldMkLst>
          <pc:docMk/>
          <pc:sldMk cId="2865038571" sldId="256"/>
        </pc:sldMkLst>
        <pc:spChg chg="mod">
          <ac:chgData name="BARNADAS, Céline" userId="35dfe63f-973a-4484-af2b-caa2b0e5656e" providerId="ADAL" clId="{CCBC9557-DAB5-4BC7-BFEB-A29045692C59}" dt="2021-03-10T08:50:01.573" v="30" actId="20577"/>
          <ac:spMkLst>
            <pc:docMk/>
            <pc:sldMk cId="2865038571" sldId="256"/>
            <ac:spMk id="3" creationId="{BD7729C4-0A5B-5B46-AF7E-D455DC7D5FF9}"/>
          </ac:spMkLst>
        </pc:spChg>
      </pc:sldChg>
      <pc:sldChg chg="modSp">
        <pc:chgData name="BARNADAS, Céline" userId="35dfe63f-973a-4484-af2b-caa2b0e5656e" providerId="ADAL" clId="{CCBC9557-DAB5-4BC7-BFEB-A29045692C59}" dt="2021-03-10T05:53:55.187" v="1" actId="114"/>
        <pc:sldMkLst>
          <pc:docMk/>
          <pc:sldMk cId="3714475283" sldId="257"/>
        </pc:sldMkLst>
        <pc:spChg chg="mod">
          <ac:chgData name="BARNADAS, Céline" userId="35dfe63f-973a-4484-af2b-caa2b0e5656e" providerId="ADAL" clId="{CCBC9557-DAB5-4BC7-BFEB-A29045692C59}" dt="2021-03-10T05:53:55.187" v="1" actId="114"/>
          <ac:spMkLst>
            <pc:docMk/>
            <pc:sldMk cId="3714475283" sldId="257"/>
            <ac:spMk id="4" creationId="{CFD530E8-70FE-7F41-8B71-4E50DC00218E}"/>
          </ac:spMkLst>
        </pc:spChg>
      </pc:sldChg>
      <pc:sldChg chg="modSp">
        <pc:chgData name="BARNADAS, Céline" userId="35dfe63f-973a-4484-af2b-caa2b0e5656e" providerId="ADAL" clId="{CCBC9557-DAB5-4BC7-BFEB-A29045692C59}" dt="2021-03-10T05:54:42.811" v="5" actId="207"/>
        <pc:sldMkLst>
          <pc:docMk/>
          <pc:sldMk cId="1095938934" sldId="273"/>
        </pc:sldMkLst>
        <pc:spChg chg="mod">
          <ac:chgData name="BARNADAS, Céline" userId="35dfe63f-973a-4484-af2b-caa2b0e5656e" providerId="ADAL" clId="{CCBC9557-DAB5-4BC7-BFEB-A29045692C59}" dt="2021-03-10T05:54:42.811" v="5" actId="207"/>
          <ac:spMkLst>
            <pc:docMk/>
            <pc:sldMk cId="1095938934" sldId="273"/>
            <ac:spMk id="6" creationId="{DAB2456F-C7F4-4988-80DF-FEF6AA0921EC}"/>
          </ac:spMkLst>
        </pc:spChg>
      </pc:sldChg>
      <pc:sldChg chg="modSp">
        <pc:chgData name="BARNADAS, Céline" userId="35dfe63f-973a-4484-af2b-caa2b0e5656e" providerId="ADAL" clId="{CCBC9557-DAB5-4BC7-BFEB-A29045692C59}" dt="2021-03-10T05:54:48.171" v="7" actId="114"/>
        <pc:sldMkLst>
          <pc:docMk/>
          <pc:sldMk cId="2048434860" sldId="274"/>
        </pc:sldMkLst>
        <pc:spChg chg="mod">
          <ac:chgData name="BARNADAS, Céline" userId="35dfe63f-973a-4484-af2b-caa2b0e5656e" providerId="ADAL" clId="{CCBC9557-DAB5-4BC7-BFEB-A29045692C59}" dt="2021-03-10T05:54:48.171" v="7" actId="114"/>
          <ac:spMkLst>
            <pc:docMk/>
            <pc:sldMk cId="2048434860" sldId="274"/>
            <ac:spMk id="8" creationId="{8417984B-3F88-40EA-92F9-3014F555E25F}"/>
          </ac:spMkLst>
        </pc:spChg>
      </pc:sldChg>
      <pc:sldChg chg="modSp">
        <pc:chgData name="BARNADAS, Céline" userId="35dfe63f-973a-4484-af2b-caa2b0e5656e" providerId="ADAL" clId="{CCBC9557-DAB5-4BC7-BFEB-A29045692C59}" dt="2021-03-10T05:55:53.900" v="28" actId="14100"/>
        <pc:sldMkLst>
          <pc:docMk/>
          <pc:sldMk cId="3948411570" sldId="275"/>
        </pc:sldMkLst>
        <pc:spChg chg="mod">
          <ac:chgData name="BARNADAS, Céline" userId="35dfe63f-973a-4484-af2b-caa2b0e5656e" providerId="ADAL" clId="{CCBC9557-DAB5-4BC7-BFEB-A29045692C59}" dt="2021-03-10T05:55:53.900" v="28" actId="14100"/>
          <ac:spMkLst>
            <pc:docMk/>
            <pc:sldMk cId="3948411570" sldId="275"/>
            <ac:spMk id="3" creationId="{9154FDA1-8167-5945-BD3B-C52398ED4E1E}"/>
          </ac:spMkLst>
        </pc:spChg>
        <pc:spChg chg="mod">
          <ac:chgData name="BARNADAS, Céline" userId="35dfe63f-973a-4484-af2b-caa2b0e5656e" providerId="ADAL" clId="{CCBC9557-DAB5-4BC7-BFEB-A29045692C59}" dt="2021-03-10T05:54:53.155" v="9" actId="114"/>
          <ac:spMkLst>
            <pc:docMk/>
            <pc:sldMk cId="3948411570" sldId="275"/>
            <ac:spMk id="12" creationId="{7AEE2A40-B874-422B-B076-E65D2DB6DEEE}"/>
          </ac:spMkLst>
        </pc:spChg>
      </pc:sldChg>
      <pc:sldChg chg="modSp">
        <pc:chgData name="BARNADAS, Céline" userId="35dfe63f-973a-4484-af2b-caa2b0e5656e" providerId="ADAL" clId="{CCBC9557-DAB5-4BC7-BFEB-A29045692C59}" dt="2021-03-10T05:54:57.418" v="11" actId="114"/>
        <pc:sldMkLst>
          <pc:docMk/>
          <pc:sldMk cId="2587225608" sldId="276"/>
        </pc:sldMkLst>
        <pc:spChg chg="mod">
          <ac:chgData name="BARNADAS, Céline" userId="35dfe63f-973a-4484-af2b-caa2b0e5656e" providerId="ADAL" clId="{CCBC9557-DAB5-4BC7-BFEB-A29045692C59}" dt="2021-03-10T05:54:57.418" v="11" actId="114"/>
          <ac:spMkLst>
            <pc:docMk/>
            <pc:sldMk cId="2587225608" sldId="276"/>
            <ac:spMk id="6" creationId="{0BB6370D-2C71-468E-AABD-0FA869F45FD7}"/>
          </ac:spMkLst>
        </pc:spChg>
      </pc:sldChg>
      <pc:sldChg chg="modSp">
        <pc:chgData name="BARNADAS, Céline" userId="35dfe63f-973a-4484-af2b-caa2b0e5656e" providerId="ADAL" clId="{CCBC9557-DAB5-4BC7-BFEB-A29045692C59}" dt="2021-03-10T05:55:02.323" v="13" actId="207"/>
        <pc:sldMkLst>
          <pc:docMk/>
          <pc:sldMk cId="659467399" sldId="277"/>
        </pc:sldMkLst>
        <pc:spChg chg="mod">
          <ac:chgData name="BARNADAS, Céline" userId="35dfe63f-973a-4484-af2b-caa2b0e5656e" providerId="ADAL" clId="{CCBC9557-DAB5-4BC7-BFEB-A29045692C59}" dt="2021-03-10T05:55:02.323" v="13" actId="207"/>
          <ac:spMkLst>
            <pc:docMk/>
            <pc:sldMk cId="659467399" sldId="277"/>
            <ac:spMk id="14" creationId="{B349457B-1E92-477A-AA4E-D24F7729BF02}"/>
          </ac:spMkLst>
        </pc:spChg>
      </pc:sldChg>
      <pc:sldChg chg="modSp">
        <pc:chgData name="BARNADAS, Céline" userId="35dfe63f-973a-4484-af2b-caa2b0e5656e" providerId="ADAL" clId="{CCBC9557-DAB5-4BC7-BFEB-A29045692C59}" dt="2021-03-10T05:55:06.532" v="15" actId="207"/>
        <pc:sldMkLst>
          <pc:docMk/>
          <pc:sldMk cId="190792598" sldId="278"/>
        </pc:sldMkLst>
        <pc:spChg chg="mod">
          <ac:chgData name="BARNADAS, Céline" userId="35dfe63f-973a-4484-af2b-caa2b0e5656e" providerId="ADAL" clId="{CCBC9557-DAB5-4BC7-BFEB-A29045692C59}" dt="2021-03-10T05:55:06.532" v="15" actId="207"/>
          <ac:spMkLst>
            <pc:docMk/>
            <pc:sldMk cId="190792598" sldId="278"/>
            <ac:spMk id="14" creationId="{6A6229E9-4C7A-420F-B8B2-A2DAA21BBD0E}"/>
          </ac:spMkLst>
        </pc:spChg>
      </pc:sldChg>
      <pc:sldChg chg="modSp">
        <pc:chgData name="BARNADAS, Céline" userId="35dfe63f-973a-4484-af2b-caa2b0e5656e" providerId="ADAL" clId="{CCBC9557-DAB5-4BC7-BFEB-A29045692C59}" dt="2021-03-10T05:55:13.684" v="17" actId="207"/>
        <pc:sldMkLst>
          <pc:docMk/>
          <pc:sldMk cId="1166843192" sldId="279"/>
        </pc:sldMkLst>
        <pc:spChg chg="mod">
          <ac:chgData name="BARNADAS, Céline" userId="35dfe63f-973a-4484-af2b-caa2b0e5656e" providerId="ADAL" clId="{CCBC9557-DAB5-4BC7-BFEB-A29045692C59}" dt="2021-03-10T05:55:13.684" v="17" actId="207"/>
          <ac:spMkLst>
            <pc:docMk/>
            <pc:sldMk cId="1166843192" sldId="279"/>
            <ac:spMk id="10" creationId="{ACAACF6D-58AC-4CD7-A987-49ACEE6CD625}"/>
          </ac:spMkLst>
        </pc:spChg>
      </pc:sldChg>
      <pc:sldChg chg="modSp">
        <pc:chgData name="BARNADAS, Céline" userId="35dfe63f-973a-4484-af2b-caa2b0e5656e" providerId="ADAL" clId="{CCBC9557-DAB5-4BC7-BFEB-A29045692C59}" dt="2021-03-10T05:55:18.508" v="19" actId="207"/>
        <pc:sldMkLst>
          <pc:docMk/>
          <pc:sldMk cId="1166993909" sldId="280"/>
        </pc:sldMkLst>
        <pc:spChg chg="mod">
          <ac:chgData name="BARNADAS, Céline" userId="35dfe63f-973a-4484-af2b-caa2b0e5656e" providerId="ADAL" clId="{CCBC9557-DAB5-4BC7-BFEB-A29045692C59}" dt="2021-03-10T05:55:18.508" v="19" actId="207"/>
          <ac:spMkLst>
            <pc:docMk/>
            <pc:sldMk cId="1166993909" sldId="280"/>
            <ac:spMk id="13" creationId="{6B75ED22-32F4-493D-AD83-0483D78A71C5}"/>
          </ac:spMkLst>
        </pc:spChg>
      </pc:sldChg>
      <pc:sldChg chg="modSp">
        <pc:chgData name="BARNADAS, Céline" userId="35dfe63f-973a-4484-af2b-caa2b0e5656e" providerId="ADAL" clId="{CCBC9557-DAB5-4BC7-BFEB-A29045692C59}" dt="2021-03-10T05:55:33.524" v="25" actId="207"/>
        <pc:sldMkLst>
          <pc:docMk/>
          <pc:sldMk cId="1058305498" sldId="281"/>
        </pc:sldMkLst>
        <pc:spChg chg="mod">
          <ac:chgData name="BARNADAS, Céline" userId="35dfe63f-973a-4484-af2b-caa2b0e5656e" providerId="ADAL" clId="{CCBC9557-DAB5-4BC7-BFEB-A29045692C59}" dt="2021-03-10T05:55:33.524" v="25" actId="207"/>
          <ac:spMkLst>
            <pc:docMk/>
            <pc:sldMk cId="1058305498" sldId="281"/>
            <ac:spMk id="8" creationId="{829A9A67-029F-46AB-80C5-6F3D272BB1C8}"/>
          </ac:spMkLst>
        </pc:spChg>
      </pc:sldChg>
      <pc:sldChg chg="modSp">
        <pc:chgData name="BARNADAS, Céline" userId="35dfe63f-973a-4484-af2b-caa2b0e5656e" providerId="ADAL" clId="{CCBC9557-DAB5-4BC7-BFEB-A29045692C59}" dt="2021-03-10T05:55:38.732" v="27" actId="207"/>
        <pc:sldMkLst>
          <pc:docMk/>
          <pc:sldMk cId="1036075758" sldId="282"/>
        </pc:sldMkLst>
        <pc:spChg chg="mod">
          <ac:chgData name="BARNADAS, Céline" userId="35dfe63f-973a-4484-af2b-caa2b0e5656e" providerId="ADAL" clId="{CCBC9557-DAB5-4BC7-BFEB-A29045692C59}" dt="2021-03-10T05:55:38.732" v="27" actId="207"/>
          <ac:spMkLst>
            <pc:docMk/>
            <pc:sldMk cId="1036075758" sldId="282"/>
            <ac:spMk id="10" creationId="{4385F2BA-B768-46D5-A313-CFAF3B26D506}"/>
          </ac:spMkLst>
        </pc:spChg>
      </pc:sldChg>
      <pc:sldChg chg="modSp">
        <pc:chgData name="BARNADAS, Céline" userId="35dfe63f-973a-4484-af2b-caa2b0e5656e" providerId="ADAL" clId="{CCBC9557-DAB5-4BC7-BFEB-A29045692C59}" dt="2021-03-10T05:54:06.106" v="3" actId="207"/>
        <pc:sldMkLst>
          <pc:docMk/>
          <pc:sldMk cId="728841149" sldId="284"/>
        </pc:sldMkLst>
        <pc:spChg chg="mod">
          <ac:chgData name="BARNADAS, Céline" userId="35dfe63f-973a-4484-af2b-caa2b0e5656e" providerId="ADAL" clId="{CCBC9557-DAB5-4BC7-BFEB-A29045692C59}" dt="2021-03-10T05:54:06.106" v="3" actId="207"/>
          <ac:spMkLst>
            <pc:docMk/>
            <pc:sldMk cId="728841149" sldId="284"/>
            <ac:spMk id="6" creationId="{C7571BD6-79B5-4380-9C89-5D79D56B74EC}"/>
          </ac:spMkLst>
        </pc:spChg>
      </pc:sldChg>
      <pc:sldChg chg="modSp">
        <pc:chgData name="BARNADAS, Céline" userId="35dfe63f-973a-4484-af2b-caa2b0e5656e" providerId="ADAL" clId="{CCBC9557-DAB5-4BC7-BFEB-A29045692C59}" dt="2021-03-10T05:55:22.603" v="21" actId="207"/>
        <pc:sldMkLst>
          <pc:docMk/>
          <pc:sldMk cId="1329424459" sldId="285"/>
        </pc:sldMkLst>
        <pc:spChg chg="mod">
          <ac:chgData name="BARNADAS, Céline" userId="35dfe63f-973a-4484-af2b-caa2b0e5656e" providerId="ADAL" clId="{CCBC9557-DAB5-4BC7-BFEB-A29045692C59}" dt="2021-03-10T05:55:22.603" v="21" actId="207"/>
          <ac:spMkLst>
            <pc:docMk/>
            <pc:sldMk cId="1329424459" sldId="285"/>
            <ac:spMk id="6" creationId="{EF5E90E3-7835-4CBD-A9CB-8D0F060A6FA5}"/>
          </ac:spMkLst>
        </pc:spChg>
      </pc:sldChg>
      <pc:sldChg chg="modSp">
        <pc:chgData name="BARNADAS, Céline" userId="35dfe63f-973a-4484-af2b-caa2b0e5656e" providerId="ADAL" clId="{CCBC9557-DAB5-4BC7-BFEB-A29045692C59}" dt="2021-03-10T05:55:27.454" v="23" actId="207"/>
        <pc:sldMkLst>
          <pc:docMk/>
          <pc:sldMk cId="978799349" sldId="287"/>
        </pc:sldMkLst>
        <pc:spChg chg="mod">
          <ac:chgData name="BARNADAS, Céline" userId="35dfe63f-973a-4484-af2b-caa2b0e5656e" providerId="ADAL" clId="{CCBC9557-DAB5-4BC7-BFEB-A29045692C59}" dt="2021-03-10T05:55:27.454" v="23" actId="207"/>
          <ac:spMkLst>
            <pc:docMk/>
            <pc:sldMk cId="978799349" sldId="287"/>
            <ac:spMk id="7" creationId="{0BA9EC76-995F-403C-80AE-ABBF0A82741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BEDBD40-84B1-2349-A508-11CBED669F65}" type="datetimeFigureOut">
              <a:rPr lang="en-GB" smtClean="0"/>
              <a:t>22/09/2022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F7A6307-915A-134B-ACFB-C4EC86CF716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10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cdc487a438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gcdc487a43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A1A0-4D4D-CE47-A67E-A9F4DBB1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E9A00-C2FB-0A47-AD17-4BC42A25D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E29F7-DCB0-094C-851F-A0968DD4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9BADA697-CC04-904E-A093-84FF3BFDB055}"/>
              </a:ext>
            </a:extLst>
          </p:cNvPr>
          <p:cNvSpPr/>
          <p:nvPr userDrawn="1"/>
        </p:nvSpPr>
        <p:spPr>
          <a:xfrm>
            <a:off x="0" y="1010155"/>
            <a:ext cx="6394174" cy="5036476"/>
          </a:xfrm>
          <a:custGeom>
            <a:avLst/>
            <a:gdLst>
              <a:gd name="connsiteX0" fmla="*/ 0 w 6394174"/>
              <a:gd name="connsiteY0" fmla="*/ 0 h 5036476"/>
              <a:gd name="connsiteX1" fmla="*/ 6394174 w 6394174"/>
              <a:gd name="connsiteY1" fmla="*/ 0 h 5036476"/>
              <a:gd name="connsiteX2" fmla="*/ 5135055 w 6394174"/>
              <a:gd name="connsiteY2" fmla="*/ 5036476 h 5036476"/>
              <a:gd name="connsiteX3" fmla="*/ 0 w 6394174"/>
              <a:gd name="connsiteY3" fmla="*/ 5036476 h 5036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4174" h="5036476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9F9C4-72BA-474A-85F1-51D093712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</p:spPr>
        <p:txBody>
          <a:bodyPr lIns="0" tIns="0" rIns="0" bIns="0" rtlCol="0" anchor="b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B50E9B-DD61-564D-A61F-AAAC18591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</p:spPr>
        <p:txBody>
          <a:bodyPr lIns="0" tIns="0" rIns="0" bIns="0" rtlCol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"/>
              <a:t>Click to edit Master subtitle style</a:t>
            </a:r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25CFCEBA-4F47-E044-A8AB-78F3D4F39A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06818" y="496956"/>
            <a:ext cx="5685182" cy="56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9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4B2D-1D08-1F42-82CC-C7AF542F0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B9826E-1933-D045-AF5A-BA3BD571F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A51D4-D759-BF40-A039-E4FAA312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2C1AD-DD21-8840-A024-D910B5ADD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DF021-28A2-0E47-939B-CB6C5AFF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82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505180-52A3-D34D-9AA3-CB39D7876E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9CAB5-C205-214E-BF83-E135B9869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D129C-15AC-1A4E-8785-88A1FA6D2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5B4E7-1AB3-7F41-95D0-6BD052ED4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1B791-FCAC-4049-BD9A-ED397898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539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0"/>
          <a:lstStyle/>
          <a:p>
            <a:pPr rtl="0"/>
            <a:r>
              <a:rPr lang="pt"/>
              <a:t>Click to edit Master title style</a:t>
            </a:r>
            <a:endParaRPr/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 rtlCol="0"/>
          <a:lstStyle>
            <a:lvl1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1pPr>
            <a:lvl2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2pPr>
            <a:lvl3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3pPr>
            <a:lvl4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4pPr>
            <a:lvl5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5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  <a:endParaRPr/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0"/>
          <a:lstStyle/>
          <a:p>
            <a:pPr rtl="0"/>
            <a:fld id="{8B709DE2-93F8-7E45-91D0-E19ACC3ADA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53558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86BA4622-83E5-E847-BA04-456FB7316A72}"/>
              </a:ext>
            </a:extLst>
          </p:cNvPr>
          <p:cNvSpPr/>
          <p:nvPr userDrawn="1"/>
        </p:nvSpPr>
        <p:spPr>
          <a:xfrm>
            <a:off x="-1" y="6311900"/>
            <a:ext cx="11353800" cy="570346"/>
          </a:xfrm>
          <a:custGeom>
            <a:avLst/>
            <a:gdLst>
              <a:gd name="connsiteX0" fmla="*/ 0 w 11353800"/>
              <a:gd name="connsiteY0" fmla="*/ 0 h 570346"/>
              <a:gd name="connsiteX1" fmla="*/ 4419175 w 11353800"/>
              <a:gd name="connsiteY1" fmla="*/ 0 h 570346"/>
              <a:gd name="connsiteX2" fmla="*/ 6934625 w 11353800"/>
              <a:gd name="connsiteY2" fmla="*/ 0 h 570346"/>
              <a:gd name="connsiteX3" fmla="*/ 11353800 w 11353800"/>
              <a:gd name="connsiteY3" fmla="*/ 0 h 570346"/>
              <a:gd name="connsiteX4" fmla="*/ 11211214 w 11353800"/>
              <a:gd name="connsiteY4" fmla="*/ 570346 h 570346"/>
              <a:gd name="connsiteX5" fmla="*/ 6792039 w 11353800"/>
              <a:gd name="connsiteY5" fmla="*/ 570346 h 570346"/>
              <a:gd name="connsiteX6" fmla="*/ 4419175 w 11353800"/>
              <a:gd name="connsiteY6" fmla="*/ 570346 h 570346"/>
              <a:gd name="connsiteX7" fmla="*/ 0 w 11353800"/>
              <a:gd name="connsiteY7" fmla="*/ 570346 h 57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3800" h="570346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2B227-2D66-E544-9105-EE5DA5C6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</p:spPr>
        <p:txBody>
          <a:bodyPr lIns="0" tIns="0" rIns="0" bIns="0" rtlCol="0" anchor="b" anchorCtr="0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AB8C6-127C-3040-936B-39878DE5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10515600" cy="4440760"/>
          </a:xfrm>
        </p:spPr>
        <p:txBody>
          <a:bodyPr rtlCol="0"/>
          <a:lstStyle>
            <a:lvl1pPr>
              <a:lnSpc>
                <a:spcPct val="100000"/>
              </a:lnSpc>
              <a:buClr>
                <a:schemeClr val="accent1"/>
              </a:buClr>
              <a:defRPr sz="2000"/>
            </a:lvl1pPr>
            <a:lvl2pPr>
              <a:lnSpc>
                <a:spcPct val="100000"/>
              </a:lnSpc>
              <a:buClr>
                <a:schemeClr val="accent1"/>
              </a:buClr>
              <a:defRPr sz="1800"/>
            </a:lvl2pPr>
            <a:lvl3pPr>
              <a:lnSpc>
                <a:spcPct val="100000"/>
              </a:lnSpc>
              <a:buClr>
                <a:schemeClr val="accent1"/>
              </a:buClr>
              <a:defRPr sz="1800"/>
            </a:lvl3pPr>
            <a:lvl4pPr>
              <a:lnSpc>
                <a:spcPct val="100000"/>
              </a:lnSpc>
              <a:buClr>
                <a:schemeClr val="accent1"/>
              </a:buClr>
              <a:defRPr sz="1800"/>
            </a:lvl4pPr>
            <a:lvl5pPr>
              <a:lnSpc>
                <a:spcPct val="100000"/>
              </a:lnSpc>
              <a:buClr>
                <a:schemeClr val="accent1"/>
              </a:buClr>
              <a:defRPr sz="1800"/>
            </a:lvl5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6D4B9-1016-B343-8E4B-4618CD65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 lIns="0" tIns="0" rIns="0" bIns="0" rtlCol="0"/>
          <a:lstStyle>
            <a:lvl1pPr algn="l">
              <a:defRPr sz="1000" b="1" i="0" baseline="0">
                <a:solidFill>
                  <a:schemeClr val="bg1"/>
                </a:solidFill>
              </a:defRPr>
            </a:lvl1pPr>
          </a:lstStyle>
          <a:p>
            <a:pPr algn="l"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02264-516E-964D-B79B-B9C1965FB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6311900"/>
            <a:ext cx="510252" cy="575037"/>
          </a:xfrm>
        </p:spPr>
        <p:txBody>
          <a:bodyPr lIns="0" tIns="0" rIns="0" bIns="0" rtlCol="0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 rtl="0"/>
            <a:fld id="{42D34DE6-22C6-0E40-B20E-F2D718CBADB2}" type="slidenum">
              <a:rPr lang="en-GB" smtClean="0"/>
              <a:pPr rtl="0"/>
              <a:t>‹#›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1722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7748E0C6-1E0E-0145-A42F-24A2CFE1B039}"/>
              </a:ext>
            </a:extLst>
          </p:cNvPr>
          <p:cNvSpPr/>
          <p:nvPr userDrawn="1"/>
        </p:nvSpPr>
        <p:spPr>
          <a:xfrm>
            <a:off x="0" y="0"/>
            <a:ext cx="5627866" cy="6858000"/>
          </a:xfrm>
          <a:custGeom>
            <a:avLst/>
            <a:gdLst>
              <a:gd name="connsiteX0" fmla="*/ 0 w 5627866"/>
              <a:gd name="connsiteY0" fmla="*/ 0 h 6858000"/>
              <a:gd name="connsiteX1" fmla="*/ 381000 w 5627866"/>
              <a:gd name="connsiteY1" fmla="*/ 0 h 6858000"/>
              <a:gd name="connsiteX2" fmla="*/ 5246866 w 5627866"/>
              <a:gd name="connsiteY2" fmla="*/ 0 h 6858000"/>
              <a:gd name="connsiteX3" fmla="*/ 5627866 w 5627866"/>
              <a:gd name="connsiteY3" fmla="*/ 0 h 6858000"/>
              <a:gd name="connsiteX4" fmla="*/ 3913366 w 5627866"/>
              <a:gd name="connsiteY4" fmla="*/ 6858000 h 6858000"/>
              <a:gd name="connsiteX5" fmla="*/ 3532366 w 5627866"/>
              <a:gd name="connsiteY5" fmla="*/ 6858000 h 6858000"/>
              <a:gd name="connsiteX6" fmla="*/ 381000 w 5627866"/>
              <a:gd name="connsiteY6" fmla="*/ 6858000 h 6858000"/>
              <a:gd name="connsiteX7" fmla="*/ 0 w 562786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27866" h="685800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7AFCD-3DCC-884C-BB69-FD42AF5FF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</p:spPr>
        <p:txBody>
          <a:bodyPr lIns="0" tIns="0" rIns="0" bIns="0" rtlCol="0" anchor="b" anchorCtr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AC5F8-D261-4C47-A63E-7E1CC0500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</p:spPr>
        <p:txBody>
          <a:bodyPr rtlCol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pic>
        <p:nvPicPr>
          <p:cNvPr id="7" name="Picture 6" descr="A picture containing square&#10;&#10;Description automatically generated">
            <a:extLst>
              <a:ext uri="{FF2B5EF4-FFF2-40B4-BE49-F238E27FC236}">
                <a16:creationId xmlns:a16="http://schemas.microsoft.com/office/drawing/2014/main" id="{EDBB7E9E-5A62-B247-B27B-60DE021B87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6744" y="420327"/>
            <a:ext cx="6017346" cy="601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8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ECAD3-6446-D145-AF2B-16D7CE0C4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767B6-2508-0149-AF8A-B9E9CEC56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839A89-3A8B-044B-A1D6-D9DA9D983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E3B457-967E-6B42-884D-3B0448940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FB79E8-17F4-3341-A65E-F5612BD49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46CE2-B782-A649-AAF6-4DDE7BB0E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5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3FBAE-EAA0-2F4D-988D-A34F7390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0E640-9D76-AC4F-BDEF-8C44E712F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B0BB9-5E42-954D-ABDF-3CCCB0BCD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62C029-1033-264F-8D7E-7FCA997D5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5DB44-4374-0A42-AEFD-64E65638C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9BF20-25AE-AC4D-9A30-F6CE735F8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C877BB-6513-5B42-ACD8-1EEC92877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F6BAEB-8A97-A349-A792-18111CA8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32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DDAA7-E73C-334C-88FE-E0F9958AB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E8015-A471-C143-8C19-C0EDA6291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EA3E89-4654-2143-9236-7D0F11AD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15C60-0EF0-694E-A714-BD8EB7C07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ED3233-3DEE-5A45-A6C6-D9FC972F8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C40E5-9D2B-AD4F-896A-6231FB897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90E80-B698-1949-B3E4-6A7FFA04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95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8CF3E-6C35-5846-93E3-D45143892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9643A-5345-BC40-B12E-E0C1D2081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AB1CD-EEAC-1642-9967-C87C60F3C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E5DAF-15E6-0540-8E1C-C3441C749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128F8-C557-474C-84AB-B7EDF4EC6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1CE386-E8FD-6545-A389-85C6830D0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9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8D352-66D6-9641-93B4-91BFA72B1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7A392A-D9F5-F445-8AE8-B638F21A6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DC4E67-8857-8741-9AD4-624EEA528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59789-AC40-3048-9292-15C98E26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70A3F-D293-5D45-9AB1-FF61EDCD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B310E-2310-DD45-8C82-2535B762B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82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73A8CB-F6B3-BB43-A93A-688C17F1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26407-3A76-AF48-8D65-CED9267E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725CB-8A3D-F342-BC98-EE4E99D74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3676D-A92F-A047-99E3-6A01C4EBA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/>
              <a:t>Workshop de formação em teste de diagnóstico rápido de detecção do antígeno do SARS-CoV-2  – v1.0 |     coleta de amostras</a:t>
            </a:r>
            <a:endParaRPr lang="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BA815-ADFE-8B4B-B1C6-139AAE048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27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15.png"/><Relationship Id="rId4" Type="http://schemas.openxmlformats.org/officeDocument/2006/relationships/hyperlink" Target="https://www.youtube.com/watch?v=jh6Is9oPyyw&amp;ab_channel=WorldHealthOrganization(WHO)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hyperlink" Target="https://www.cdc.gov/csels/dls/locs/2020/transport_recommendations_for_covid-19_specimens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hyperlink" Target="https://www.who.int/publications/i/item/9789240019720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hyperlink" Target="http://www.icao.int/safety/DangerousGoods/Pages/technical-instructions.aspx" TargetMode="External"/><Relationship Id="rId5" Type="http://schemas.openxmlformats.org/officeDocument/2006/relationships/hyperlink" Target="http://www.unece.org/trans/danger/danger.html" TargetMode="External"/><Relationship Id="rId4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hyperlink" Target="https://extranet.who.int/hslp/?q=content/terms-us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hrhrt@who.in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7B4B2-1362-8E48-9BA4-CEEE75072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"/>
              <a:t>06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7729C4-0A5B-5B46-AF7E-D455DC7D5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213184"/>
            <a:ext cx="4468318" cy="1044615"/>
          </a:xfrm>
        </p:spPr>
        <p:txBody>
          <a:bodyPr rtlCol="0">
            <a:normAutofit/>
          </a:bodyPr>
          <a:lstStyle/>
          <a:p>
            <a:pPr rtl="0"/>
            <a:r>
              <a:rPr lang="pt-BR" sz="3600" dirty="0"/>
              <a:t>Coleta</a:t>
            </a:r>
            <a:r>
              <a:rPr lang="pt" sz="3600" dirty="0"/>
              <a:t> de amostras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AE9446-494D-704E-983F-8EB1CCE2F1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95" y="162817"/>
            <a:ext cx="2257794" cy="7912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48A946-732A-4674-8D27-A5FB16F9D79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00" y="0"/>
            <a:ext cx="2390541" cy="954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03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Colheita</a:t>
            </a:r>
            <a:r>
              <a:rPr lang="pt" dirty="0"/>
              <a:t> de amostras: Orientações gerais (3)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/>
            <a:endParaRPr lang="en-US" dirty="0"/>
          </a:p>
          <a:p>
            <a:pPr rtl="0"/>
            <a:r>
              <a:rPr lang="pt" dirty="0"/>
              <a:t>Os testes devem ser realizados imediatamente após a </a:t>
            </a:r>
            <a:r>
              <a:rPr lang="pt-BR" dirty="0"/>
              <a:t>colheita</a:t>
            </a:r>
            <a:r>
              <a:rPr lang="pt" dirty="0"/>
              <a:t> da amostra. </a:t>
            </a:r>
          </a:p>
          <a:p>
            <a:pPr rtl="0"/>
            <a:r>
              <a:rPr lang="pt" dirty="0"/>
              <a:t>Use apenas o material e os reagentes (p. ex., solução-tampão de extração) fornecidos com o teste pelo fabricante. </a:t>
            </a:r>
          </a:p>
          <a:p>
            <a:r>
              <a:rPr lang="pt" dirty="0"/>
              <a:t>Se o teste não puder ser realizado imediatamente após a </a:t>
            </a:r>
            <a:r>
              <a:rPr lang="pt-BR" dirty="0"/>
              <a:t>colheita</a:t>
            </a:r>
            <a:r>
              <a:rPr lang="pt" dirty="0"/>
              <a:t> da amostra, siga as recomendações de conservação do fabricante. </a:t>
            </a:r>
          </a:p>
          <a:p>
            <a:pPr rtl="0"/>
            <a:r>
              <a:rPr lang="pt" dirty="0"/>
              <a:t>Segundo o algoritmo do seu país, se uma segunda amostra for colhida para o teste molecular (RT-PCR), certifique-se de que estão disponíveis na área de trabalho o material e os reagentes adequados (p. ex., meio de transporte viral).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10</a:t>
            </a:fld>
            <a:endParaRPr lang="en-GB" sz="1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0FDC654-8341-5043-8112-BC5EF26B8EE0}"/>
              </a:ext>
            </a:extLst>
          </p:cNvPr>
          <p:cNvGrpSpPr/>
          <p:nvPr/>
        </p:nvGrpSpPr>
        <p:grpSpPr>
          <a:xfrm>
            <a:off x="8051695" y="1383067"/>
            <a:ext cx="3924069" cy="596348"/>
            <a:chOff x="7861998" y="1527451"/>
            <a:chExt cx="3924069" cy="59634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4E22CDA-FF4F-834D-AF91-0988C9F5EC9F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segundo as orientações no seu país</a:t>
              </a:r>
              <a:endParaRPr lang="en-US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70E9674-ECF7-8448-AF2F-CA31F7E21ED7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14" name="Graphic 13" descr="Pencil">
              <a:extLst>
                <a:ext uri="{FF2B5EF4-FFF2-40B4-BE49-F238E27FC236}">
                  <a16:creationId xmlns:a16="http://schemas.microsoft.com/office/drawing/2014/main" id="{C4DF1220-A892-1E43-9C37-B2CA3DC9F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C835B0-CB37-F2B3-C8B5-16F2BEF6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2550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extLst>
      <p:ext uri="{BB962C8B-B14F-4D97-AF65-F5344CB8AC3E}">
        <p14:creationId xmlns:p14="http://schemas.microsoft.com/office/powerpoint/2010/main" val="1166843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Colher um esfregaço nasofaríngeo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6275664" cy="4204949"/>
          </a:xfrm>
        </p:spPr>
        <p:txBody>
          <a:bodyPr rtlCol="0">
            <a:normAutofit/>
          </a:bodyPr>
          <a:lstStyle/>
          <a:p>
            <a:pPr rtl="0"/>
            <a:r>
              <a:rPr lang="pt" sz="1800" dirty="0"/>
              <a:t>Insira uma </a:t>
            </a:r>
            <a:r>
              <a:rPr lang="pt-BR" sz="1800" dirty="0"/>
              <a:t>zaragatoa</a:t>
            </a:r>
            <a:r>
              <a:rPr lang="pt" sz="1800" dirty="0"/>
              <a:t> nasofaríngea estéril na narina do doente, chegando à superfície posterior da nasofaringe.</a:t>
            </a:r>
          </a:p>
          <a:p>
            <a:pPr rtl="0"/>
            <a:endParaRPr lang="en-US" sz="1800" dirty="0"/>
          </a:p>
          <a:p>
            <a:pPr marL="0" indent="0" rtl="0">
              <a:buNone/>
            </a:pPr>
            <a:endParaRPr lang="en-US" sz="1800" dirty="0"/>
          </a:p>
          <a:p>
            <a:pPr rtl="0"/>
            <a:r>
              <a:rPr lang="pt" sz="1800" dirty="0"/>
              <a:t>Esfregue a superfície posterior da nasofaringe, rodando a </a:t>
            </a:r>
            <a:r>
              <a:rPr lang="pt-BR" sz="1800" dirty="0"/>
              <a:t>zaragatoa</a:t>
            </a:r>
            <a:r>
              <a:rPr lang="pt" sz="1800" dirty="0"/>
              <a:t> 3 a 4 vezes para assegurar uma boa amostra. Deixar a </a:t>
            </a:r>
            <a:r>
              <a:rPr lang="pt-BR" sz="1800" dirty="0"/>
              <a:t>zaragatoa</a:t>
            </a:r>
            <a:r>
              <a:rPr lang="pt" sz="1800" dirty="0"/>
              <a:t> na cavidade nasal por alguns segundos assegurará a absorção das secreções nasais. </a:t>
            </a:r>
          </a:p>
          <a:p>
            <a:pPr rtl="0"/>
            <a:endParaRPr lang="en-US" sz="1800" dirty="0"/>
          </a:p>
          <a:p>
            <a:pPr marL="0" indent="0" rtl="0">
              <a:buNone/>
            </a:pPr>
            <a:endParaRPr lang="en-US" sz="1800" dirty="0"/>
          </a:p>
          <a:p>
            <a:pPr rtl="0"/>
            <a:r>
              <a:rPr lang="pt" sz="1800" dirty="0"/>
              <a:t>Retire a </a:t>
            </a:r>
            <a:r>
              <a:rPr lang="pt-BR" sz="1800" dirty="0"/>
              <a:t>zaragatoa</a:t>
            </a:r>
            <a:r>
              <a:rPr lang="pt" sz="1800" dirty="0"/>
              <a:t> estéril da cavidade nasal.</a:t>
            </a:r>
          </a:p>
          <a:p>
            <a:pPr rtl="0"/>
            <a:endParaRPr lang="en-US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11</a:t>
            </a:fld>
            <a:endParaRPr lang="en-GB" sz="1000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4813C9B1-F81B-D94A-B663-EBF338F2713D}"/>
              </a:ext>
            </a:extLst>
          </p:cNvPr>
          <p:cNvSpPr/>
          <p:nvPr/>
        </p:nvSpPr>
        <p:spPr>
          <a:xfrm>
            <a:off x="7541149" y="1861615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C38E8AB3-C0B2-8A47-B994-09D2A491AE16}"/>
              </a:ext>
            </a:extLst>
          </p:cNvPr>
          <p:cNvSpPr/>
          <p:nvPr/>
        </p:nvSpPr>
        <p:spPr>
          <a:xfrm>
            <a:off x="7541147" y="3761776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31585488-1BD5-DE46-BCFA-EF5DFC0CB440}"/>
              </a:ext>
            </a:extLst>
          </p:cNvPr>
          <p:cNvSpPr/>
          <p:nvPr/>
        </p:nvSpPr>
        <p:spPr>
          <a:xfrm>
            <a:off x="7541147" y="5481198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8C452006-5534-B94F-BE6A-90DE525BD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4830" y="1307940"/>
            <a:ext cx="2058969" cy="1643369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35BBB262-D85B-EF48-8A4B-072267256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5943" y="2781009"/>
            <a:ext cx="2005836" cy="1764000"/>
          </a:xfrm>
          <a:prstGeom prst="rect">
            <a:avLst/>
          </a:prstGeom>
        </p:spPr>
      </p:pic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2AD5E71B-FC03-754D-A6BE-84352A7BE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4317" y="4547900"/>
            <a:ext cx="2664608" cy="1764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AC8E3B-F4E7-9A3B-6659-73D1DFA5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2550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extLst>
      <p:ext uri="{BB962C8B-B14F-4D97-AF65-F5344CB8AC3E}">
        <p14:creationId xmlns:p14="http://schemas.microsoft.com/office/powerpoint/2010/main" val="1166993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BR" dirty="0"/>
              <a:t>Colher um esfregaço </a:t>
            </a:r>
            <a:r>
              <a:rPr lang="pt-BR" dirty="0" err="1"/>
              <a:t>nasofaríngeo</a:t>
            </a:r>
            <a:r>
              <a:rPr lang="pt-BR" dirty="0"/>
              <a:t> </a:t>
            </a:r>
            <a:r>
              <a:rPr lang="en-US" dirty="0"/>
              <a:t>(2)</a:t>
            </a:r>
            <a:endParaRPr dirty="0"/>
          </a:p>
        </p:txBody>
      </p:sp>
      <p:sp>
        <p:nvSpPr>
          <p:cNvPr id="176" name="Google Shape;176;p10"/>
          <p:cNvSpPr txBox="1">
            <a:spLocks noGrp="1"/>
          </p:cNvSpPr>
          <p:nvPr>
            <p:ph type="body" idx="1"/>
          </p:nvPr>
        </p:nvSpPr>
        <p:spPr>
          <a:xfrm>
            <a:off x="838199" y="1736203"/>
            <a:ext cx="10515599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Se não conseguir colher uma amostra de uma narina, colher uma amostra da outra narina com a mesma zaragatoa.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Depois de colhida a amostra, realizar o TDR de antigénio para o SARS-CoV-2 de acordo com as instruções do fabricante (ver Módulo 08: Realizar o TDR de antigénio para o SARS-CoV-2).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Ao colocar zaragatoas num tubo, se elas não tiverem um ponto de quebra, desinfetar rapidamente as tesouras usadas para cortar a zaragatoa, antes e depois de a cortar.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Se for necessário colher uma amostra para o teste molecular TAAN, de acordo com o algoritmo de testes do seu país, fazê-lo imediatamente depois de colher a amostra para o TDR de antigénio para o SARS-CoV-2.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77" name="Google Shape;177;p10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7AEBC34-6E8E-4557-AE5F-F7997D310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9502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"/>
          <p:cNvSpPr txBox="1">
            <a:spLocks noGrp="1"/>
          </p:cNvSpPr>
          <p:nvPr>
            <p:ph type="title"/>
          </p:nvPr>
        </p:nvSpPr>
        <p:spPr>
          <a:xfrm>
            <a:off x="838200" y="12137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pt-BR" dirty="0"/>
              <a:t>Colher um esfregaço </a:t>
            </a:r>
            <a:r>
              <a:rPr lang="pt-BR" dirty="0" err="1"/>
              <a:t>nasofaríngeo</a:t>
            </a:r>
            <a:r>
              <a:rPr lang="pt-BR" dirty="0"/>
              <a:t> </a:t>
            </a:r>
            <a:r>
              <a:rPr lang="en-US" dirty="0"/>
              <a:t>(</a:t>
            </a:r>
            <a:r>
              <a:rPr lang="en-US" dirty="0" err="1"/>
              <a:t>vídeo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184" name="Google Shape;184;p11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6275664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</p:txBody>
      </p:sp>
      <p:sp>
        <p:nvSpPr>
          <p:cNvPr id="185" name="Google Shape;185;p11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 sz="1000"/>
          </a:p>
        </p:txBody>
      </p:sp>
      <p:sp>
        <p:nvSpPr>
          <p:cNvPr id="186" name="Google Shape;186;p11"/>
          <p:cNvSpPr/>
          <p:nvPr/>
        </p:nvSpPr>
        <p:spPr>
          <a:xfrm>
            <a:off x="838200" y="5680442"/>
            <a:ext cx="10515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 o vídeo</a:t>
            </a: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4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How to collect oropharyngeal and nasopharyngeal specimens for the diagnosis of COVID-19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8" name="Google Shape;188;p11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67954" y="1974978"/>
            <a:ext cx="5645385" cy="2908044"/>
          </a:xfrm>
          <a:prstGeom prst="rect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8AF973C-B8B6-4A41-9B3F-EF3538E07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9629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80B71-4693-6241-AB98-F41A8A54D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Transporte de amostras para o laboratório</a:t>
            </a:r>
          </a:p>
        </p:txBody>
      </p:sp>
    </p:spTree>
    <p:extLst>
      <p:ext uri="{BB962C8B-B14F-4D97-AF65-F5344CB8AC3E}">
        <p14:creationId xmlns:p14="http://schemas.microsoft.com/office/powerpoint/2010/main" val="3584948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Aspetos a considerar ao embalar amostras para transporte</a:t>
            </a:r>
            <a:r>
              <a:rPr lang="pt-PT" baseline="30000" dirty="0"/>
              <a:t>1,2</a:t>
            </a:r>
            <a:endParaRPr lang="pt-PT" dirty="0"/>
          </a:p>
        </p:txBody>
      </p:sp>
      <p:sp>
        <p:nvSpPr>
          <p:cNvPr id="199" name="Google Shape;199;p13"/>
          <p:cNvSpPr txBox="1">
            <a:spLocks noGrp="1"/>
          </p:cNvSpPr>
          <p:nvPr>
            <p:ph type="body" idx="1"/>
          </p:nvPr>
        </p:nvSpPr>
        <p:spPr>
          <a:xfrm>
            <a:off x="838200" y="1447168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b="1" dirty="0"/>
              <a:t>Ter conhecimento. </a:t>
            </a:r>
            <a:r>
              <a:rPr lang="pt-PT" dirty="0"/>
              <a:t>Existe o risco de expor as pessoas ou o ambiente às amostras durante o transporte. 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b="1" dirty="0"/>
              <a:t>Ter cuidado</a:t>
            </a:r>
            <a:r>
              <a:rPr lang="pt-PT" dirty="0"/>
              <a:t>. As amostras para os testes do SARS-CoV-2 devem ser acondicionadas em embalagens triplas. As embalagens triplas protegem a amostra contra quebra ou fuga em trânsito e evitam a contaminação do transportador e do ambiente, no caso de ocorrer qualquer quebra ou fuga. 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b="1" dirty="0"/>
              <a:t>Ser proactivo</a:t>
            </a:r>
            <a:r>
              <a:rPr lang="pt-PT" dirty="0"/>
              <a:t>. Se não existirem embalagens triplas comerciais, pode improvisar-se a partir de objetos comuns que existam na unidade de saúde, s esta cumprir os princípios da embalagem tripla (explicado no diapositivo seguinte). O transporte das amostras dentro da instituição pode ser feito usando uma caixa de plástico com tampa ou um tabuleiro.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200" name="Google Shape;200;p13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sz="1000"/>
          </a:p>
        </p:txBody>
      </p:sp>
      <p:sp>
        <p:nvSpPr>
          <p:cNvPr id="201" name="Google Shape;201;p13"/>
          <p:cNvSpPr txBox="1"/>
          <p:nvPr/>
        </p:nvSpPr>
        <p:spPr>
          <a:xfrm>
            <a:off x="838200" y="5469077"/>
            <a:ext cx="104282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Guidance on regulations for the transport of infectious substances 2021–2022. Geneva: World Health Organization; 2021 (https://www.who.int/publications/i/item/9789240019720, accessed 13 April 2021).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Guidance for use of pneumatic tube systems for transport of respiratory specimens from suspected or confirmed COVID-19 patients. Atlanta: Centers for Disease Control and Prevention; 2020 (</a:t>
            </a:r>
            <a:r>
              <a:rPr lang="en-US" sz="10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https://www.cdc.gov/csels/dls/locs/2020/transport_recommendations_for_covid-19_specimens.html</a:t>
            </a: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,accessed 28 October 2020).  </a:t>
            </a:r>
            <a:endParaRPr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FF63A87-27B0-4D5C-9E62-DE249C2A4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8265695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cdc487a438_1_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Exemplos de embalagens triplas para as amostras do SARS-CoV-2</a:t>
            </a:r>
            <a:r>
              <a:rPr lang="pt-PT" baseline="30000" dirty="0"/>
              <a:t>1</a:t>
            </a:r>
            <a:endParaRPr lang="pt-PT" dirty="0"/>
          </a:p>
        </p:txBody>
      </p:sp>
      <p:sp>
        <p:nvSpPr>
          <p:cNvPr id="208" name="Google Shape;208;gcdc487a438_1_0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</p:txBody>
      </p:sp>
      <p:sp>
        <p:nvSpPr>
          <p:cNvPr id="209" name="Google Shape;209;gcdc487a438_1_0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300" cy="5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 sz="1000"/>
          </a:p>
        </p:txBody>
      </p:sp>
      <p:sp>
        <p:nvSpPr>
          <p:cNvPr id="210" name="Google Shape;210;gcdc487a438_1_0"/>
          <p:cNvSpPr txBox="1"/>
          <p:nvPr/>
        </p:nvSpPr>
        <p:spPr>
          <a:xfrm>
            <a:off x="737000" y="1835075"/>
            <a:ext cx="8052300" cy="41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dk1"/>
                </a:solidFill>
                <a:sym typeface="Arial"/>
              </a:rPr>
              <a:t>As três camadas que constituem uma embalagem tripla são o receptáculo primário, a embalagem secundária e a embalagem exterior.</a:t>
            </a:r>
            <a:endParaRPr lang="pt-PT" dirty="0"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dk1"/>
                </a:solidFill>
                <a:sym typeface="Arial"/>
              </a:rPr>
              <a:t>A embalagem exterior é feita de uma caixa de gelo com tampa e protege a embalagem secundária, que é feita de um material estanque. </a:t>
            </a:r>
            <a:endParaRPr lang="pt-PT" dirty="0"/>
          </a:p>
          <a:p>
            <a:pPr marL="228600" lvl="0" indent="-228600">
              <a:spcBef>
                <a:spcPts val="1000"/>
              </a:spcBef>
              <a:buClr>
                <a:schemeClr val="accen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dk1"/>
                </a:solidFill>
              </a:rPr>
              <a:t>O receptáculo primário é colocado na embalagem secundária </a:t>
            </a:r>
            <a:r>
              <a:rPr lang="pt-PT" sz="2000" dirty="0">
                <a:solidFill>
                  <a:schemeClr val="dk1"/>
                </a:solidFill>
                <a:sym typeface="Arial"/>
              </a:rPr>
              <a:t>e inclui absorventes e material de amortecimento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</p:txBody>
      </p:sp>
      <p:pic>
        <p:nvPicPr>
          <p:cNvPr id="212" name="Google Shape;212;gcdc487a438_1_0"/>
          <p:cNvPicPr preferRelativeResize="0"/>
          <p:nvPr/>
        </p:nvPicPr>
        <p:blipFill rotWithShape="1">
          <a:blip r:embed="rId4">
            <a:alphaModFix/>
          </a:blip>
          <a:srcRect l="29151" t="13339" r="29017" b="21809"/>
          <a:stretch/>
        </p:blipFill>
        <p:spPr>
          <a:xfrm>
            <a:off x="9227175" y="848350"/>
            <a:ext cx="2298349" cy="5039677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gcdc487a438_1_0"/>
          <p:cNvSpPr txBox="1"/>
          <p:nvPr/>
        </p:nvSpPr>
        <p:spPr>
          <a:xfrm>
            <a:off x="9227175" y="5740725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 err="1">
                <a:solidFill>
                  <a:schemeClr val="dk1"/>
                </a:solidFill>
              </a:rPr>
              <a:t>Fonte</a:t>
            </a:r>
            <a:r>
              <a:rPr lang="en-US" sz="1000" dirty="0">
                <a:solidFill>
                  <a:schemeClr val="dk1"/>
                </a:solidFill>
              </a:rPr>
              <a:t> : Laboratory biosafety manual. 4th edition. Geneva: World Health Organization; 2021</a:t>
            </a:r>
            <a:endParaRPr sz="1000" baseline="300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</a:endParaRPr>
          </a:p>
        </p:txBody>
      </p:sp>
      <p:sp>
        <p:nvSpPr>
          <p:cNvPr id="214" name="Google Shape;214;gcdc487a438_1_0"/>
          <p:cNvSpPr txBox="1"/>
          <p:nvPr/>
        </p:nvSpPr>
        <p:spPr>
          <a:xfrm>
            <a:off x="545700" y="5379614"/>
            <a:ext cx="8308200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PT" sz="1000" dirty="0">
                <a:solidFill>
                  <a:schemeClr val="dk1"/>
                </a:solidFill>
                <a:sym typeface="Arial"/>
              </a:rPr>
              <a:t>Se as amostras forem enviadas para os laboratórios de referência da Organização Mundial da Saúde ou centros de colaboração fora do país ou se forem enviadas por avião, é </a:t>
            </a:r>
            <a:r>
              <a:rPr lang="pt-PT" sz="1000" dirty="0">
                <a:solidFill>
                  <a:schemeClr val="dk1"/>
                </a:solidFill>
              </a:rPr>
              <a:t>preciso garantir que cumpram as </a:t>
            </a:r>
            <a:r>
              <a:rPr lang="en-US" sz="1000" u="sng" dirty="0">
                <a:solidFill>
                  <a:schemeClr val="hlink"/>
                </a:solidFill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Recommendations on the Transport of Dangerous Goods—Model Regulations (22nd revised edition, United Nation</a:t>
            </a:r>
            <a:r>
              <a:rPr lang="en-US" sz="1000" u="sng" dirty="0">
                <a:solidFill>
                  <a:schemeClr val="hlink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</a:t>
            </a:r>
            <a:r>
              <a:rPr lang="en-US" sz="1000" u="sng" dirty="0">
                <a:solidFill>
                  <a:schemeClr val="hlink"/>
                </a:solidFill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 </a:t>
            </a: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the </a:t>
            </a:r>
            <a:r>
              <a:rPr lang="en-US" sz="10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Technical Instructions for the Safe Transport of Dangerous Goods by Air</a:t>
            </a:r>
            <a:r>
              <a:rPr lang="en-US" sz="1000" dirty="0">
                <a:solidFill>
                  <a:schemeClr val="dk1"/>
                </a:solidFill>
              </a:rPr>
              <a:t> (ICAO).</a:t>
            </a:r>
            <a:endParaRPr lang="en-US" sz="100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r>
              <a:rPr lang="en-US" sz="1000" dirty="0">
                <a:solidFill>
                  <a:schemeClr val="dk1"/>
                </a:solidFill>
              </a:rPr>
              <a:t> </a:t>
            </a:r>
            <a:r>
              <a:rPr lang="en-US" sz="1000" u="sng" dirty="0">
                <a:solidFill>
                  <a:schemeClr val="hlink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Guidance on regulations for the transport of infectious substances 2021–2022</a:t>
            </a:r>
            <a:r>
              <a:rPr lang="en-US" sz="1000" dirty="0">
                <a:solidFill>
                  <a:schemeClr val="dk1"/>
                </a:solidFill>
              </a:rPr>
              <a:t>. Geneva: World Health Organization; 2021 </a:t>
            </a:r>
            <a:endParaRPr sz="10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03390A6-F9B3-46A0-9A17-E6ACE067C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8519695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pic>
        <p:nvPicPr>
          <p:cNvPr id="220" name="Google Shape;220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5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 txBox="1"/>
          <p:nvPr/>
        </p:nvSpPr>
        <p:spPr>
          <a:xfrm>
            <a:off x="2858588" y="303656"/>
            <a:ext cx="5536111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pt-PT" sz="4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Principais pontos </a:t>
            </a:r>
            <a:r>
              <a:rPr lang="en-US" sz="4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(1)</a:t>
            </a:r>
            <a:endParaRPr lang="en-US" sz="4400" dirty="0">
              <a:solidFill>
                <a:schemeClr val="lt1"/>
              </a:solidFill>
            </a:endParaRPr>
          </a:p>
        </p:txBody>
      </p:sp>
      <p:sp>
        <p:nvSpPr>
          <p:cNvPr id="223" name="Google Shape;223;p15"/>
          <p:cNvSpPr txBox="1"/>
          <p:nvPr/>
        </p:nvSpPr>
        <p:spPr>
          <a:xfrm>
            <a:off x="2118360" y="1927496"/>
            <a:ext cx="8309495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lt1"/>
                </a:solidFill>
                <a:sym typeface="Arial"/>
              </a:rPr>
              <a:t>Uma colheita de amostras bem executada é fundamental para o diagnóstico laboratorial da COVID-19.</a:t>
            </a:r>
            <a:endParaRPr lang="pt-PT" dirty="0"/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000" dirty="0">
              <a:solidFill>
                <a:schemeClr val="lt1"/>
              </a:solidFill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lt1"/>
                </a:solidFill>
                <a:sym typeface="Arial"/>
              </a:rPr>
              <a:t>Usar EPI apropriado, o qual deve incluir  proteção respiratória; por exemplo, uma máscara cirúrgica, proteção para os olhos, bata e luvas descartáveis.</a:t>
            </a: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000" dirty="0">
              <a:solidFill>
                <a:schemeClr val="lt1"/>
              </a:solidFill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lt1"/>
                </a:solidFill>
                <a:sym typeface="Arial"/>
              </a:rPr>
              <a:t>Colher as amostras logo que possível depois de tomada a decisão de fazer o teste</a:t>
            </a:r>
            <a:r>
              <a:rPr lang="en-U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</p:txBody>
      </p:sp>
      <p:pic>
        <p:nvPicPr>
          <p:cNvPr id="225" name="Google Shape;225;p15" descr="Shap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49639" y="4835773"/>
            <a:ext cx="1520577" cy="152057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FFEF8ADB-A563-43AA-A22C-72A89F095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038432" cy="501650"/>
          </a:xfrm>
        </p:spPr>
        <p:txBody>
          <a:bodyPr/>
          <a:lstStyle/>
          <a:p>
            <a:r>
              <a:rPr lang="pt-PT" sz="1000" dirty="0">
                <a:solidFill>
                  <a:schemeClr val="bg1"/>
                </a:solidFill>
              </a:rPr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pic>
        <p:nvPicPr>
          <p:cNvPr id="231" name="Google Shape;231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6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6"/>
          <p:cNvSpPr txBox="1"/>
          <p:nvPr/>
        </p:nvSpPr>
        <p:spPr>
          <a:xfrm>
            <a:off x="2858588" y="303656"/>
            <a:ext cx="5688511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lt1"/>
              </a:buClr>
              <a:buSzPts val="4400"/>
            </a:pPr>
            <a:r>
              <a:rPr lang="pt-PT" sz="4400" dirty="0">
                <a:solidFill>
                  <a:schemeClr val="lt1"/>
                </a:solidFill>
              </a:rPr>
              <a:t>Principais pontos </a:t>
            </a:r>
            <a:r>
              <a:rPr lang="en-US" sz="4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(2)</a:t>
            </a:r>
            <a:endParaRPr sz="4400" dirty="0">
              <a:solidFill>
                <a:schemeClr val="lt1"/>
              </a:solidFill>
            </a:endParaRPr>
          </a:p>
        </p:txBody>
      </p:sp>
      <p:sp>
        <p:nvSpPr>
          <p:cNvPr id="234" name="Google Shape;234;p16"/>
          <p:cNvSpPr txBox="1"/>
          <p:nvPr/>
        </p:nvSpPr>
        <p:spPr>
          <a:xfrm>
            <a:off x="2118360" y="1927496"/>
            <a:ext cx="8309495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lt1"/>
                </a:solidFill>
                <a:sym typeface="Arial"/>
              </a:rPr>
              <a:t>Os testes devem ser feitos imediatamente após a colheita das amostras.</a:t>
            </a:r>
            <a:endParaRPr lang="pt-PT" dirty="0"/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000" dirty="0">
              <a:solidFill>
                <a:schemeClr val="lt1"/>
              </a:solidFill>
              <a:sym typeface="Arial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pt-PT" sz="2000" dirty="0">
                <a:solidFill>
                  <a:schemeClr val="lt1"/>
                </a:solidFill>
                <a:sym typeface="Arial"/>
              </a:rPr>
              <a:t>Quando for necessário armazenar e/ou enviar as amostras antes do teste, seguir os procedimentos apropriados. Nomeadamente, as amostras devem ser acondicionadas num sistema de embalagem tripla.</a:t>
            </a:r>
            <a:endParaRPr lang="pt-PT" dirty="0"/>
          </a:p>
        </p:txBody>
      </p:sp>
      <p:pic>
        <p:nvPicPr>
          <p:cNvPr id="236" name="Google Shape;236;p16" descr="Shap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49639" y="4835773"/>
            <a:ext cx="1520577" cy="152057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6AB9DDB4-65AF-47CE-84AF-FF89FB9CC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811168" cy="501650"/>
          </a:xfrm>
        </p:spPr>
        <p:txBody>
          <a:bodyPr/>
          <a:lstStyle/>
          <a:p>
            <a:r>
              <a:rPr lang="pt-PT" sz="1000" dirty="0">
                <a:solidFill>
                  <a:srgbClr val="FFFFFF"/>
                </a:solidFill>
              </a:rPr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16B9F-E4DF-0B4D-8F6D-CDAE169A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Dúvidas?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F39-695C-004B-B1C1-C240CDD05D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 rtlCol="0"/>
          <a:lstStyle/>
          <a:p>
            <a:pPr rtl="0"/>
            <a:fld id="{8B709DE2-93F8-7E45-91D0-E19ACC3ADA4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7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Isenção de responsabilidade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765"/>
            <a:ext cx="10515600" cy="4440760"/>
          </a:xfrm>
        </p:spPr>
        <p:txBody>
          <a:bodyPr rtlCol="0">
            <a:normAutofit fontScale="85000" lnSpcReduction="20000"/>
          </a:bodyPr>
          <a:lstStyle/>
          <a:p>
            <a:pPr marL="0" indent="0" rtl="0">
              <a:buNone/>
              <a:defRPr/>
            </a:pPr>
            <a:r>
              <a:rPr lang="pt" b="1" dirty="0"/>
              <a:t>Plataforma da OMS de Aprendizagem sobre Segurança Sanitária - Material de Formação</a:t>
            </a:r>
            <a:endParaRPr lang="en-US" dirty="0"/>
          </a:p>
          <a:p>
            <a:pPr rtl="0">
              <a:defRPr/>
            </a:pPr>
            <a:endParaRPr lang="en-US" dirty="0"/>
          </a:p>
          <a:p>
            <a:pPr marL="0" indent="0" rtl="0">
              <a:buNone/>
              <a:defRPr/>
            </a:pPr>
            <a:r>
              <a:rPr lang="pt" dirty="0"/>
              <a:t>Este material de formação da OMS está protegido por direitos de autor da Organização Mundial da Saúde (OMS) 2022. Todos os direitos reservados.</a:t>
            </a:r>
          </a:p>
          <a:p>
            <a:pPr marL="0" indent="0" rtl="0">
              <a:buNone/>
              <a:defRPr/>
            </a:pPr>
            <a:endParaRPr lang="en-US" dirty="0"/>
          </a:p>
          <a:p>
            <a:pPr marL="0" indent="0" rtl="0">
              <a:buNone/>
              <a:defRPr/>
            </a:pPr>
            <a:r>
              <a:rPr lang="pt" dirty="0"/>
              <a:t>A utilização deste material está sujeita aos </a:t>
            </a:r>
            <a:r>
              <a:rPr lang="pt" u="sng" dirty="0">
                <a:hlinkClick r:id="rId2"/>
              </a:rPr>
              <a:t>«Termos de Utilização da Plataforma da OMS de Aprendizagem sobre Segurança Sanitária, Material de Formação»,</a:t>
            </a:r>
            <a:r>
              <a:rPr lang="pt" dirty="0"/>
              <a:t> que aceitou quando o descarregou e que está disponível na Plataforma de Aprendizagem sobre Segurança Sanitária em: </a:t>
            </a:r>
            <a:r>
              <a:rPr lang="pt" u="sng" dirty="0">
                <a:hlinkClick r:id="rId3"/>
              </a:rPr>
              <a:t>https://extranet.who.int/hslp</a:t>
            </a:r>
            <a:r>
              <a:rPr lang="pt" dirty="0"/>
              <a:t>.  </a:t>
            </a:r>
          </a:p>
          <a:p>
            <a:pPr marL="0" indent="0" rtl="0">
              <a:buNone/>
              <a:defRPr/>
            </a:pPr>
            <a:r>
              <a:rPr lang="pt" dirty="0"/>
              <a:t> </a:t>
            </a:r>
          </a:p>
          <a:p>
            <a:pPr marL="0" indent="0" rtl="0">
              <a:buNone/>
              <a:defRPr/>
            </a:pPr>
            <a:r>
              <a:rPr lang="pt" dirty="0"/>
              <a:t>Se adaptar, modificar, traduzir ou reformular o conteúdo destes material, tal não implicará que a OMS esteja de algum modo associada a essas alterações e o nome ou o emblema da OMS não será usado nesse material modificado.  </a:t>
            </a:r>
          </a:p>
          <a:p>
            <a:pPr rtl="0">
              <a:defRPr/>
            </a:pPr>
            <a:endParaRPr lang="en-US" dirty="0"/>
          </a:p>
          <a:p>
            <a:pPr marL="0" indent="0" rtl="0">
              <a:buNone/>
              <a:defRPr/>
            </a:pPr>
            <a:r>
              <a:rPr lang="pt" dirty="0"/>
              <a:t>Além disso, é favor informar a OMS sobre quaisquer modificações deste material que seja usado publicamente, para efeitos de conservação de registos e desenvolvimento continuado, através do email </a:t>
            </a:r>
            <a:r>
              <a:rPr lang="pt" u="sng" dirty="0">
                <a:hlinkClick r:id="rId4"/>
              </a:rPr>
              <a:t>hrhrt@who.int</a:t>
            </a:r>
            <a:r>
              <a:rPr lang="pt" dirty="0"/>
              <a:t>. 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/>
              <a:t>2</a:t>
            </a:fld>
            <a:endParaRPr lang="en-GB" sz="1000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2A07569D-9FC5-9515-DC03-CA1FCA399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2550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extLst>
      <p:ext uri="{BB962C8B-B14F-4D97-AF65-F5344CB8AC3E}">
        <p14:creationId xmlns:p14="http://schemas.microsoft.com/office/powerpoint/2010/main" val="3714475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Objetivos da aprendizagem</a:t>
            </a:r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dirty="0"/>
              <a:t>No final deste módulo, o formando deverá ser capaz de:   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pt-PT" dirty="0"/>
              <a:t>Descrever o equipamento de proteção individual (EPI) necessário para a colheita de amostras; </a:t>
            </a:r>
          </a:p>
          <a:p>
            <a:pPr marL="228600" indent="-228600"/>
            <a:r>
              <a:rPr lang="pt-PT" dirty="0"/>
              <a:t>Explicar como preparar a estação/área de trabalho para a colheita de amostras;  </a:t>
            </a:r>
          </a:p>
          <a:p>
            <a:pPr marL="228600" indent="-228600"/>
            <a:r>
              <a:rPr lang="pt-PT" dirty="0"/>
              <a:t>Descreve que amostras são recomendadas para os testes do SARS-CoV-2;  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pt-PT" dirty="0"/>
              <a:t>Descrever as precauções a tomar ao colher amostras para os testes do SARS-CoV-2;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pt-PT" dirty="0"/>
              <a:t>Descrever como acondicionar as amostras para o transporte. 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03" name="Google Shape;103;p2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374A31A-AC80-4053-9F57-FAF2BE0DF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2550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Introdução à colheita de amostras</a:t>
            </a:r>
          </a:p>
        </p:txBody>
      </p:sp>
      <p:sp>
        <p:nvSpPr>
          <p:cNvPr id="110" name="Google Shape;110;p3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Uma colheita adequada de amostras é fundamental para o diagnóstico laboratorial da COVID-19.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O resultado de um teste de diagnóstico só será bom se a amostra recebida for boa.</a:t>
            </a:r>
          </a:p>
          <a:p>
            <a:pPr marL="228600" indent="-228600"/>
            <a:r>
              <a:rPr lang="pt-PT" dirty="0"/>
              <a:t>Uma amostra que não seja colhida corretamente pode levar a um teste falso negativo, podendo originar que  uma pessoa com COVID-19 possa não ser isolada ou não receber os cuidados apropriados. </a:t>
            </a:r>
          </a:p>
          <a:p>
            <a:pPr marL="228600" indent="-228600"/>
            <a:r>
              <a:rPr lang="pt-PT" dirty="0"/>
              <a:t>Os </a:t>
            </a:r>
            <a:r>
              <a:rPr lang="pt-BR" dirty="0"/>
              <a:t>esfregaços </a:t>
            </a:r>
            <a:r>
              <a:rPr lang="pt-BR" dirty="0" err="1"/>
              <a:t>nasofaríngeos</a:t>
            </a:r>
            <a:r>
              <a:rPr lang="pt-BR" dirty="0"/>
              <a:t> </a:t>
            </a:r>
            <a:r>
              <a:rPr lang="pt-PT" dirty="0"/>
              <a:t>são, muitas vezes, a amostra preferida para a testagem, usando os TDR de antigénio para o SARS-CoV-2. Outros tipos de amostras estão igualmente a ser usadas, tais como </a:t>
            </a:r>
            <a:r>
              <a:rPr lang="pt-BR" dirty="0"/>
              <a:t>esfregaços do </a:t>
            </a:r>
            <a:r>
              <a:rPr lang="pt-PT" dirty="0"/>
              <a:t>nariz e da garganta (muitas vezes, para kits de autoteste). Consultar sempre as IFU dos kits que especificam o tipo de amostras a usar.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11" name="Google Shape;111;p3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8418A43-4652-4063-86DC-59654426A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8787063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Posto de trabalho para a </a:t>
            </a:r>
            <a:br>
              <a:rPr lang="pt-PT" dirty="0"/>
            </a:br>
            <a:r>
              <a:rPr lang="pt-PT" dirty="0"/>
              <a:t>colheita de amostras </a:t>
            </a:r>
            <a:r>
              <a:rPr lang="pt-PT" baseline="30000" dirty="0"/>
              <a:t>1</a:t>
            </a:r>
            <a:endParaRPr lang="pt-PT" dirty="0"/>
          </a:p>
        </p:txBody>
      </p:sp>
      <p:sp>
        <p:nvSpPr>
          <p:cNvPr id="118" name="Google Shape;118;p4"/>
          <p:cNvSpPr txBox="1">
            <a:spLocks noGrp="1"/>
          </p:cNvSpPr>
          <p:nvPr>
            <p:ph type="body" idx="1"/>
          </p:nvPr>
        </p:nvSpPr>
        <p:spPr>
          <a:xfrm>
            <a:off x="811463" y="1401992"/>
            <a:ext cx="6314923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Colher amostras para os testes do SARS-CoV-2 usando o EPI apropriado (descrito mais à frente neste módulo).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Verificar se existem todos os equipamentos, antes de fazer a colheita das amostras.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Colher a  amostra numa sala de procedimentos normais com a porta fechada.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Limitar o número de profissionais de saúde presentes durante o procedimento apenas àqueles que são essenciais para prestar cuidados aos pacientes e para o apoio ao procedimento.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Outras pessoas não envolvidas no procedimento, incluindo visitas, não devem estar presentes na colheita de amostras.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19" name="Google Shape;119;p4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 sz="1000"/>
          </a:p>
        </p:txBody>
      </p:sp>
      <p:sp>
        <p:nvSpPr>
          <p:cNvPr id="120" name="Google Shape;120;p4"/>
          <p:cNvSpPr txBox="1"/>
          <p:nvPr/>
        </p:nvSpPr>
        <p:spPr>
          <a:xfrm>
            <a:off x="851569" y="5897441"/>
            <a:ext cx="528390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 b="0" i="0" u="none" strike="noStrike" cap="none" baseline="30000" dirty="0">
                <a:solidFill>
                  <a:schemeClr val="dk1"/>
                </a:solidFill>
                <a:sym typeface="Arial"/>
              </a:rPr>
              <a:t>1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 A disposição da estação de trabalho poderá ter de ser revista se a colheita de amostras se realizar no terreno.</a:t>
            </a:r>
            <a:endParaRPr lang="pt-PT" dirty="0"/>
          </a:p>
        </p:txBody>
      </p:sp>
      <p:pic>
        <p:nvPicPr>
          <p:cNvPr id="122" name="Google Shape;122;p4" descr="Shap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3123" y="836533"/>
            <a:ext cx="4850524" cy="48505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3484953-E2D1-435E-85E0-C54755A14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0137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Produtos e materiais</a:t>
            </a:r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838199" y="1572855"/>
            <a:ext cx="7315199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t-PT" sz="1800" dirty="0"/>
              <a:t>Zaragatoa </a:t>
            </a:r>
            <a:r>
              <a:rPr lang="pt-PT" sz="1800" dirty="0" err="1"/>
              <a:t>nasofaríngea</a:t>
            </a:r>
            <a:r>
              <a:rPr lang="pt-PT" sz="1800" dirty="0"/>
              <a:t> estéril nova (por abrir) e individualmente embalada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pt-PT" sz="1800" dirty="0"/>
              <a:t>Receptáculo primário (por ex., meio de transporte viral ou tubo com segurança)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pt-PT" sz="1800" dirty="0"/>
              <a:t>EPI, incluindo luvas, bata, proteção para os olhos; viseira e máscara cirúrgica</a:t>
            </a:r>
            <a:r>
              <a:rPr lang="pt-PT" sz="1800" baseline="30000" dirty="0"/>
              <a:t>2</a:t>
            </a:r>
            <a:endParaRPr lang="pt-PT" dirty="0"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pt-PT" sz="1800" dirty="0"/>
              <a:t>Caneta para marcar ou rotular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pt-PT" sz="1800" dirty="0"/>
              <a:t>Lixívia, etanol e toalhas de papel para limpar o posto de trabalho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pt-PT" sz="1800" dirty="0"/>
              <a:t>Formulário de colheita de amostras</a:t>
            </a:r>
          </a:p>
          <a:p>
            <a:pPr lvl="0" indent="-457200">
              <a:buSzPts val="1800"/>
            </a:pPr>
            <a:r>
              <a:rPr lang="pt-PT" sz="1800" dirty="0"/>
              <a:t>Sabão ou solução à base de álcool </a:t>
            </a:r>
            <a:r>
              <a:rPr lang="pt-PT" dirty="0"/>
              <a:t>para lavar as mãos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pt-PT" sz="1800" dirty="0"/>
              <a:t>Sacos estanques para resíduos biológicos perigosos e contentores de lixo para depositar ou deslocar resíduos biológicos perigosos</a:t>
            </a: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</a:pPr>
            <a:endParaRPr sz="1800" dirty="0"/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</a:pPr>
            <a:endParaRPr sz="1800" dirty="0"/>
          </a:p>
        </p:txBody>
      </p:sp>
      <p:sp>
        <p:nvSpPr>
          <p:cNvPr id="129" name="Google Shape;129;p5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 sz="1000"/>
          </a:p>
        </p:txBody>
      </p:sp>
      <p:pic>
        <p:nvPicPr>
          <p:cNvPr id="130" name="Google Shape;130;p5" descr="A picture containing 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18345"/>
          <a:stretch/>
        </p:blipFill>
        <p:spPr>
          <a:xfrm>
            <a:off x="8070571" y="1567926"/>
            <a:ext cx="3873662" cy="4743974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5"/>
          <p:cNvSpPr txBox="1"/>
          <p:nvPr/>
        </p:nvSpPr>
        <p:spPr>
          <a:xfrm>
            <a:off x="838200" y="5711130"/>
            <a:ext cx="10515599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 baseline="30000" dirty="0">
                <a:solidFill>
                  <a:schemeClr val="dk1"/>
                </a:solidFill>
                <a:sym typeface="Arial"/>
              </a:rPr>
              <a:t>1</a:t>
            </a:r>
            <a:r>
              <a:rPr lang="pt-PT" sz="1000" dirty="0">
                <a:solidFill>
                  <a:schemeClr val="dk1"/>
                </a:solidFill>
                <a:sym typeface="Arial"/>
              </a:rPr>
              <a:t> À medida que surgirem novos testes, poderão ser usados outros tipos de amostras.</a:t>
            </a:r>
            <a:endParaRPr lang="pt-PT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000" baseline="30000" dirty="0">
                <a:solidFill>
                  <a:schemeClr val="dk1"/>
                </a:solidFill>
                <a:sym typeface="Arial"/>
              </a:rPr>
              <a:t>2</a:t>
            </a:r>
            <a:r>
              <a:rPr lang="pt-PT" sz="1000" dirty="0">
                <a:solidFill>
                  <a:schemeClr val="dk1"/>
                </a:solidFill>
                <a:sym typeface="Arial"/>
              </a:rPr>
              <a:t> Os respiradores são recomendados para contextos onde se realizem procedimentos geradores de aerossóis. Com base nos valores e preferências e, se estiverem disponíveis, podem também ser usados quando se presta cuidados diretos a pacientes com COVID-19 noutros contextos</a:t>
            </a: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79879D6-455D-44B6-BE58-142ACBA04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8613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C3F73E3-3BEB-4792-A4D0-1B26E779F264}"/>
              </a:ext>
            </a:extLst>
          </p:cNvPr>
          <p:cNvGrpSpPr/>
          <p:nvPr/>
        </p:nvGrpSpPr>
        <p:grpSpPr>
          <a:xfrm>
            <a:off x="8020164" y="937448"/>
            <a:ext cx="3924069" cy="598256"/>
            <a:chOff x="7861998" y="1527451"/>
            <a:chExt cx="3924069" cy="59825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62490B9-EB51-45A9-A75F-82B4B7DCC4A0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43088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pt-PT" sz="1100" dirty="0">
                  <a:solidFill>
                    <a:schemeClr val="bg1"/>
                  </a:solidFill>
                  <a:latin typeface="Lucida Grande"/>
                  <a:ea typeface="Lucida Grande"/>
                  <a:cs typeface="Lucida Grande"/>
                </a:rPr>
                <a:t>Adaptar de acordo com as orientações do seu país</a:t>
              </a:r>
              <a:endParaRPr lang="pt-PT" altLang="en-US" sz="1100" u="sng" dirty="0">
                <a:solidFill>
                  <a:schemeClr val="bg1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680FCBE-7081-42AC-8F77-0F1C2AD83B51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Graphic 11" descr="Pencil">
              <a:extLst>
                <a:ext uri="{FF2B5EF4-FFF2-40B4-BE49-F238E27FC236}">
                  <a16:creationId xmlns:a16="http://schemas.microsoft.com/office/drawing/2014/main" id="{7EBCCA03-9BF1-4DEB-A5B3-41574B7F3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Que EPI é recomendado para o profissional de saúde durante a colheita de amostras?</a:t>
            </a:r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Bata de proteção de manga comprida por cima de bata cirúrgica, que cubra totalmente o torso e se estenda do pescoço até aos joelhos, cobrindo os braços até ao fim dos pulsos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Uma máscara cirúrgica que fique bem presa e ajustada à cara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Proteção dos olhos (por ex., óculos de proteção ou viseira completa descartável) que possa ser ajustada à cara e cubra os olhos, nariz, boca e queixo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Luvas limpas, não estéreis, luvas descartáveis que cubram a área dos pulsos da bata de proteção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39" name="Google Shape;139;p6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5184E93-B555-47EB-9967-FB5A8A3B7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613274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0738-71C5-9249-96CA-36528ECC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Colheita</a:t>
            </a:r>
            <a:r>
              <a:rPr lang="pt" dirty="0"/>
              <a:t> de amostras: Orientações gerais: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FDA1-8167-5945-BD3B-C52398ED4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endParaRPr lang="en-GB" dirty="0"/>
          </a:p>
          <a:p>
            <a:pPr lvl="0" rtl="0"/>
            <a:r>
              <a:rPr lang="pt" dirty="0"/>
              <a:t>Leia, entenda e cumpra rigorosamente todas as medidas aplicáveis de biossegurança para a </a:t>
            </a:r>
            <a:r>
              <a:rPr lang="pt-BR" dirty="0"/>
              <a:t>colheita</a:t>
            </a:r>
            <a:r>
              <a:rPr lang="pt" dirty="0"/>
              <a:t>, manuseio e gestão de amostras para a testagem do SARS-CoV-2.</a:t>
            </a:r>
            <a:endParaRPr lang="en-US" dirty="0"/>
          </a:p>
          <a:p>
            <a:pPr lvl="0" rtl="0"/>
            <a:r>
              <a:rPr lang="pt" dirty="0"/>
              <a:t>Colha as amostras o mais rápido possível assim que for tomada a decisão de se realizar o teste do SARS-CoV-2, independentemente do momento de início dos sintomas.</a:t>
            </a:r>
          </a:p>
          <a:p>
            <a:pPr lvl="0" rtl="0"/>
            <a:r>
              <a:rPr lang="pt" dirty="0"/>
              <a:t>Cumpra rigorosamente os procedimentos estabelecidos para </a:t>
            </a:r>
            <a:r>
              <a:rPr lang="pt-BR" dirty="0"/>
              <a:t>colheita</a:t>
            </a:r>
            <a:r>
              <a:rPr lang="pt" dirty="0"/>
              <a:t> de amostras a fim de obter amostras de alta qualidade. </a:t>
            </a:r>
          </a:p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33E1D-B2FF-4C4B-8017-66531005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8</a:t>
            </a:fld>
            <a:endParaRPr lang="en-GB" sz="1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097C805-C0BE-1D4D-B58D-0FC6C244E96E}"/>
              </a:ext>
            </a:extLst>
          </p:cNvPr>
          <p:cNvGrpSpPr/>
          <p:nvPr/>
        </p:nvGrpSpPr>
        <p:grpSpPr>
          <a:xfrm>
            <a:off x="8030674" y="1438029"/>
            <a:ext cx="3924069" cy="596348"/>
            <a:chOff x="7861998" y="1527451"/>
            <a:chExt cx="3924069" cy="59634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B45621-26BF-6444-A4D8-E81387A3606F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segundo as orientações no seu país</a:t>
              </a:r>
              <a:endParaRPr lang="en-US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B7CE724-5B10-E546-B3D9-62A5B18B68D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13" name="Graphic 12" descr="Pencil">
              <a:extLst>
                <a:ext uri="{FF2B5EF4-FFF2-40B4-BE49-F238E27FC236}">
                  <a16:creationId xmlns:a16="http://schemas.microsoft.com/office/drawing/2014/main" id="{AD09D45C-1EF9-B541-9157-8FD47454F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6BF34D-D9F7-2D52-9EF7-885257445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2550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</p:spTree>
    <p:extLst>
      <p:ext uri="{BB962C8B-B14F-4D97-AF65-F5344CB8AC3E}">
        <p14:creationId xmlns:p14="http://schemas.microsoft.com/office/powerpoint/2010/main" val="659467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Colheita de amostras: orientações gerais </a:t>
            </a:r>
            <a:r>
              <a:rPr lang="en-US" dirty="0"/>
              <a:t>(2)</a:t>
            </a:r>
            <a:endParaRPr dirty="0"/>
          </a:p>
        </p:txBody>
      </p:sp>
      <p:sp>
        <p:nvSpPr>
          <p:cNvPr id="154" name="Google Shape;154;p8"/>
          <p:cNvSpPr txBox="1">
            <a:spLocks noGrp="1"/>
          </p:cNvSpPr>
          <p:nvPr>
            <p:ph type="body" idx="1"/>
          </p:nvPr>
        </p:nvSpPr>
        <p:spPr>
          <a:xfrm>
            <a:off x="838200" y="2417240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Limpar e desinfetar rapidamente as superfícies da sala do procedimento antes e depois da colheita das amostras usando desinfetantes apropriados e o tempo de contacto recomendado para o desinfetante específico.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dirty="0"/>
          </a:p>
          <a:p>
            <a:pPr marL="228600" lvl="0" indent="-228600"/>
            <a:r>
              <a:rPr lang="pt-PT" dirty="0"/>
              <a:t>Rotular cada uma das amostras com o número único de identificação (ID) do paciente (por ex., número da ficha médica), ID único da amostra (por ex., número da requisição laboratorial), tipo de amostra e data e hora em que a amostra foi colhida.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lang="pt-PT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dirty="0"/>
              <a:t>Cumprir rigorosamente as medidas recomendadas de higiene das mãos e biossegurança.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55" name="Google Shape;155;p8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 sz="100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7017B9A-6A99-466F-B86D-D0712B52D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924800" cy="501650"/>
          </a:xfrm>
        </p:spPr>
        <p:txBody>
          <a:bodyPr/>
          <a:lstStyle/>
          <a:p>
            <a:r>
              <a:rPr lang="pt-PT" dirty="0"/>
              <a:t>Workshop de Formação sobre os Testes de Diagnóstico Rápido de Antigénio para o SARS-CoV-2 – v3.0  | Colheita de amostras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8F074CE-E606-495F-88FE-E3B9F5555AAE}"/>
              </a:ext>
            </a:extLst>
          </p:cNvPr>
          <p:cNvGrpSpPr/>
          <p:nvPr/>
        </p:nvGrpSpPr>
        <p:grpSpPr>
          <a:xfrm>
            <a:off x="7939982" y="1564416"/>
            <a:ext cx="3924069" cy="598256"/>
            <a:chOff x="7861998" y="1527451"/>
            <a:chExt cx="3924069" cy="59825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FD8475-D25D-4847-A7FF-318A07441C84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43088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pt-PT" sz="1100" dirty="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</a:rPr>
                <a:t>Adaptar de acordo com as orientações do seu país</a:t>
              </a:r>
              <a:endParaRPr lang="pt-PT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76324E1-4268-40D7-BB4C-B883A2F2B8F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Graphic 9" descr="Pencil">
              <a:extLst>
                <a:ext uri="{FF2B5EF4-FFF2-40B4-BE49-F238E27FC236}">
                  <a16:creationId xmlns:a16="http://schemas.microsoft.com/office/drawing/2014/main" id="{48815D7B-AC06-4235-B48E-0C714FF9B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1858</TotalTime>
  <Words>2208</Words>
  <Application>Microsoft Office PowerPoint</Application>
  <PresentationFormat>Widescreen</PresentationFormat>
  <Paragraphs>152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Avenir</vt:lpstr>
      <vt:lpstr>Calibri</vt:lpstr>
      <vt:lpstr>Lucida Grande</vt:lpstr>
      <vt:lpstr>Office Theme</vt:lpstr>
      <vt:lpstr>06</vt:lpstr>
      <vt:lpstr>Isenção de responsabilidade</vt:lpstr>
      <vt:lpstr>Objetivos da aprendizagem</vt:lpstr>
      <vt:lpstr>Introdução à colheita de amostras</vt:lpstr>
      <vt:lpstr>Posto de trabalho para a  colheita de amostras 1</vt:lpstr>
      <vt:lpstr>Produtos e materiais</vt:lpstr>
      <vt:lpstr>Que EPI é recomendado para o profissional de saúde durante a colheita de amostras?</vt:lpstr>
      <vt:lpstr>Colheita de amostras: Orientações gerais:</vt:lpstr>
      <vt:lpstr>Colheita de amostras: orientações gerais (2)</vt:lpstr>
      <vt:lpstr>Colheita de amostras: Orientações gerais (3) </vt:lpstr>
      <vt:lpstr>Colher um esfregaço nasofaríngeo</vt:lpstr>
      <vt:lpstr>Colher um esfregaço nasofaríngeo (2)</vt:lpstr>
      <vt:lpstr>Colher um esfregaço nasofaríngeo (vídeo)</vt:lpstr>
      <vt:lpstr>Transporte de amostras para o laboratório</vt:lpstr>
      <vt:lpstr>Aspetos a considerar ao embalar amostras para transporte1,2</vt:lpstr>
      <vt:lpstr>Exemplos de embalagens triplas para as amostras do SARS-CoV-21</vt:lpstr>
      <vt:lpstr>PowerPoint Presentation</vt:lpstr>
      <vt:lpstr>PowerPoint Presentation</vt:lpstr>
      <vt:lpstr>Dúvidas?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ROSS PAPA</dc:creator>
  <cp:lastModifiedBy>natacha milhano</cp:lastModifiedBy>
  <cp:revision>90</cp:revision>
  <dcterms:created xsi:type="dcterms:W3CDTF">2020-10-08T10:02:18Z</dcterms:created>
  <dcterms:modified xsi:type="dcterms:W3CDTF">2022-09-22T14:29:59Z</dcterms:modified>
</cp:coreProperties>
</file>