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56" r:id="rId2"/>
    <p:sldId id="292" r:id="rId3"/>
    <p:sldId id="257" r:id="rId4"/>
    <p:sldId id="290" r:id="rId5"/>
    <p:sldId id="274" r:id="rId6"/>
    <p:sldId id="275" r:id="rId7"/>
    <p:sldId id="294" r:id="rId8"/>
    <p:sldId id="262" r:id="rId9"/>
    <p:sldId id="278" r:id="rId10"/>
    <p:sldId id="264" r:id="rId11"/>
    <p:sldId id="280" r:id="rId12"/>
    <p:sldId id="281" r:id="rId13"/>
    <p:sldId id="272" r:id="rId14"/>
    <p:sldId id="282" r:id="rId15"/>
    <p:sldId id="269" r:id="rId16"/>
    <p:sldId id="284" r:id="rId17"/>
    <p:sldId id="285" r:id="rId18"/>
    <p:sldId id="293" r:id="rId19"/>
    <p:sldId id="286" r:id="rId20"/>
    <p:sldId id="287" r:id="rId21"/>
    <p:sldId id="288" r:id="rId22"/>
    <p:sldId id="299" r:id="rId23"/>
    <p:sldId id="289" r:id="rId24"/>
    <p:sldId id="291" r:id="rId25"/>
    <p:sldId id="300" r:id="rId26"/>
    <p:sldId id="279" r:id="rId27"/>
    <p:sldId id="271" r:id="rId28"/>
  </p:sldIdLst>
  <p:sldSz cx="12192000" cy="6858000"/>
  <p:notesSz cx="6858000" cy="9144000"/>
  <p:defaultTextStyle>
    <a:defPPr rtl="0">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lya Underwood" initials="TU" lastIdx="6" clrIdx="0">
    <p:extLst>
      <p:ext uri="{19B8F6BF-5375-455C-9EA6-DF929625EA0E}">
        <p15:presenceInfo xmlns:p15="http://schemas.microsoft.com/office/powerpoint/2012/main" userId="d1b78f39f26608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391" autoAdjust="0"/>
    <p:restoredTop sz="94663"/>
  </p:normalViewPr>
  <p:slideViewPr>
    <p:cSldViewPr snapToGrid="0" snapToObjects="1">
      <p:cViewPr varScale="1">
        <p:scale>
          <a:sx n="74" d="100"/>
          <a:sy n="74" d="100"/>
        </p:scale>
        <p:origin x="72" y="47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8/10/relationships/authors" Targe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BEDBD40-84B1-2349-A508-11CBED669F65}" type="datetimeFigureOut">
              <a:rPr lang="en-GB" smtClean="0"/>
              <a:t>22/09/2022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295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 name="Google Shape;2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Text, whiteboard&#10;&#10;Description automatically generated">
            <a:extLst>
              <a:ext uri="{FF2B5EF4-FFF2-40B4-BE49-F238E27FC236}">
                <a16:creationId xmlns:a16="http://schemas.microsoft.com/office/drawing/2014/main" id="{FFC70F78-64E0-FE44-8E2F-FB45D5FA4D41}"/>
              </a:ext>
            </a:extLst>
          </p:cNvPr>
          <p:cNvPicPr>
            <a:picLocks noChangeAspect="1"/>
          </p:cNvPicPr>
          <p:nvPr userDrawn="1"/>
        </p:nvPicPr>
        <p:blipFill rotWithShape="1">
          <a:blip r:embed="rId2"/>
          <a:srcRect l="4305" t="7072" r="24869" b="8522"/>
          <a:stretch/>
        </p:blipFill>
        <p:spPr>
          <a:xfrm>
            <a:off x="5668617" y="1285833"/>
            <a:ext cx="6394174" cy="4286333"/>
          </a:xfrm>
          <a:prstGeom prst="rect">
            <a:avLst/>
          </a:prstGeom>
        </p:spPr>
      </p:pic>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rtlCol="0" anchor="b"/>
          <a:lstStyle>
            <a:lvl1pPr algn="l">
              <a:defRPr sz="4000">
                <a:solidFill>
                  <a:schemeClr val="bg1"/>
                </a:solidFill>
              </a:defRPr>
            </a:lvl1pPr>
          </a:lstStyle>
          <a:p>
            <a:pPr rtl="0"/>
            <a:r>
              <a:rPr lang="pt"/>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rtlCol="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
              <a:t>Click to edit Master subtitle style</a:t>
            </a:r>
          </a:p>
        </p:txBody>
      </p:sp>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rtlCol="0"/>
          <a:lstStyle/>
          <a:p>
            <a:pPr rtl="0"/>
            <a:r>
              <a:rPr lang="pt"/>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rtlCol="0"/>
          <a:lstStyle/>
          <a:p>
            <a:pPr rtl="0"/>
            <a:r>
              <a:rPr lang="pt"/>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rtlCol="0"/>
          <a:lstStyle/>
          <a:p>
            <a:pPr rtl="0"/>
            <a:r>
              <a:rPr lang="en-GB"/>
              <a:t>10/11/2020</a:t>
            </a:r>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rtlCol="0"/>
          <a:lstStyle/>
          <a:p>
            <a:pPr rtl="0"/>
            <a:r>
              <a:rPr lang="pt"/>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rtlCol="0"/>
          <a:lstStyle/>
          <a:p>
            <a:pPr rtl="0"/>
            <a:r>
              <a:rPr lang="pt"/>
              <a:t>Click to edit Master title style</a:t>
            </a:r>
            <a:endParaRPr/>
          </a:p>
        </p:txBody>
      </p:sp>
      <p:sp>
        <p:nvSpPr>
          <p:cNvPr id="54" name="Body Level One…"/>
          <p:cNvSpPr txBox="1">
            <a:spLocks noGrp="1"/>
          </p:cNvSpPr>
          <p:nvPr>
            <p:ph type="body" idx="1"/>
          </p:nvPr>
        </p:nvSpPr>
        <p:spPr>
          <a:prstGeom prst="rect">
            <a:avLst/>
          </a:prstGeom>
        </p:spPr>
        <p:txBody>
          <a:bodyPr numCol="1" spcCol="38100" rtlCol="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endParaRPr/>
          </a:p>
        </p:txBody>
      </p:sp>
      <p:sp>
        <p:nvSpPr>
          <p:cNvPr id="55" name="Slide Number"/>
          <p:cNvSpPr txBox="1">
            <a:spLocks noGrp="1"/>
          </p:cNvSpPr>
          <p:nvPr>
            <p:ph type="sldNum" sz="quarter" idx="2"/>
          </p:nvPr>
        </p:nvSpPr>
        <p:spPr>
          <a:prstGeom prst="rect">
            <a:avLst/>
          </a:prstGeom>
        </p:spPr>
        <p:txBody>
          <a:bodyPr rtlCol="0"/>
          <a:lstStyle/>
          <a:p>
            <a:pPr rtl="0"/>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rtlCol="0" anchor="b" anchorCtr="0">
            <a:noAutofit/>
          </a:bodyPr>
          <a:lstStyle>
            <a:lvl1pPr>
              <a:defRPr sz="3600">
                <a:solidFill>
                  <a:schemeClr val="accent1"/>
                </a:solidFill>
              </a:defRPr>
            </a:lvl1pPr>
          </a:lstStyle>
          <a:p>
            <a:pPr rtl="0"/>
            <a:r>
              <a:rPr lang="pt"/>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rtlCol="0"/>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rtlCol="0"/>
          <a:lstStyle>
            <a:lvl1pPr algn="l">
              <a:defRPr sz="1000" b="1" i="0" baseline="0">
                <a:solidFill>
                  <a:schemeClr val="bg1"/>
                </a:solidFill>
              </a:defRPr>
            </a:lvl1pPr>
          </a:lstStyle>
          <a:p>
            <a:pPr algn="l" rtl="0"/>
            <a:r>
              <a:rPr lang="pt"/>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rtlCol="0"/>
          <a:lstStyle>
            <a:lvl1pPr>
              <a:defRPr sz="1000">
                <a:solidFill>
                  <a:schemeClr val="tx1"/>
                </a:solidFill>
              </a:defRPr>
            </a:lvl1pPr>
          </a:lstStyle>
          <a:p>
            <a:pPr rtl="0"/>
            <a:fld id="{42D34DE6-22C6-0E40-B20E-F2D718CBADB2}" type="slidenum">
              <a:rPr lang="en-GB" smtClean="0"/>
              <a:pPr rtl="0"/>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rtlCol="0" anchor="b" anchorCtr="0"/>
          <a:lstStyle>
            <a:lvl1pPr>
              <a:defRPr sz="3600">
                <a:solidFill>
                  <a:schemeClr val="bg1"/>
                </a:solidFill>
              </a:defRPr>
            </a:lvl1pPr>
          </a:lstStyle>
          <a:p>
            <a:pPr rtl="0"/>
            <a:r>
              <a:rPr lang="pt"/>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rtlCol="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rtlCol="0"/>
          <a:lstStyle/>
          <a:p>
            <a:pPr rtl="0"/>
            <a:r>
              <a:rPr lang="pt"/>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rtlCol="0"/>
          <a:lstStyle/>
          <a:p>
            <a:pPr rtl="0"/>
            <a:r>
              <a:rPr lang="pt"/>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rtlCol="0"/>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rtlCol="0"/>
          <a:lstStyle/>
          <a:p>
            <a:pPr rtl="0"/>
            <a:r>
              <a:rPr lang="en-GB"/>
              <a:t>10/11/2020</a:t>
            </a:r>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rtlCol="0"/>
          <a:lstStyle/>
          <a:p>
            <a:pPr rtl="0"/>
            <a:r>
              <a:rPr lang="pt"/>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rtlCol="0"/>
          <a:lstStyle/>
          <a:p>
            <a:pPr rtl="0"/>
            <a:r>
              <a:rPr lang="pt"/>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rtlCol="0"/>
          <a:lstStyle/>
          <a:p>
            <a:pPr rtl="0"/>
            <a:r>
              <a:rPr lang="en-GB"/>
              <a:t>10/11/2020</a:t>
            </a:r>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rtlCol="0"/>
          <a:lstStyle/>
          <a:p>
            <a:pPr rtl="0"/>
            <a:r>
              <a:rPr lang="pt"/>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rtlCol="0"/>
          <a:lstStyle/>
          <a:p>
            <a:pPr rtl="0"/>
            <a:r>
              <a:rPr lang="en-GB"/>
              <a:t>10/11/2020</a:t>
            </a:r>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rtlCol="0"/>
          <a:lstStyle/>
          <a:p>
            <a:pPr rtl="0"/>
            <a:r>
              <a:rPr lang="pt"/>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rtlCol="0" anchor="b"/>
          <a:lstStyle>
            <a:lvl1pPr>
              <a:defRPr sz="3200"/>
            </a:lvl1pPr>
          </a:lstStyle>
          <a:p>
            <a:pPr rtl="0"/>
            <a:r>
              <a:rPr lang="pt"/>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rtlCol="0" anchor="b"/>
          <a:lstStyle>
            <a:lvl1pPr>
              <a:defRPr sz="3200"/>
            </a:lvl1pPr>
          </a:lstStyle>
          <a:p>
            <a:pPr rtl="0"/>
            <a:r>
              <a:rPr lang="pt"/>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rtlCol="0"/>
          <a:lstStyle/>
          <a:p>
            <a:pPr rtl="0"/>
            <a:r>
              <a:rPr lang="en-GB"/>
              <a:t>10/11/2020</a:t>
            </a:r>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rtlCol="0"/>
          <a:lstStyle/>
          <a:p>
            <a:pPr rtl="0"/>
            <a:r>
              <a:rPr lang="pt"/>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rtlCol="0"/>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pt"/>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pt"/>
              <a:t>Click to edit Master text styles</a:t>
            </a:r>
          </a:p>
          <a:p>
            <a:pPr lvl="1" rtl="0"/>
            <a:r>
              <a:rPr lang="pt"/>
              <a:t>Second level</a:t>
            </a:r>
          </a:p>
          <a:p>
            <a:pPr lvl="2" rtl="0"/>
            <a:r>
              <a:rPr lang="pt"/>
              <a:t>Third level</a:t>
            </a:r>
          </a:p>
          <a:p>
            <a:pPr lvl="3" rtl="0"/>
            <a:r>
              <a:rPr lang="pt"/>
              <a:t>Fourth level</a:t>
            </a:r>
          </a:p>
          <a:p>
            <a:pPr lvl="4" rtl="0"/>
            <a:r>
              <a:rPr lang="pt"/>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GB"/>
              <a:t>10/11/2020</a:t>
            </a:r>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pt"/>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https://extranet.who.int/hslp/content/sars-cov-2-antigen-rapid-diagnostic-test-training-package" TargetMode="Externa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xml"/><Relationship Id="rId4" Type="http://schemas.openxmlformats.org/officeDocument/2006/relationships/hyperlink" Target="mailto:ihrhrt@who.int"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hyperlink" Target="https://cdn.who.int/media/docs/default-source/substandard-and-falsified/pms_user_feedback_form.docx?sfvrsn=3856959_17"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dc.gov/coronavirus/2019-ncov/global-covid-19/compare-digital-tools.html" TargetMode="Externa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1.sv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cdn.who.int/media/docs/default-source/substandard-and-falsified/pms_user_feedback_form.docx?sfvrsn=3856959_1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a:xfrm>
            <a:off x="212696" y="1122362"/>
            <a:ext cx="5214069" cy="2940351"/>
          </a:xfrm>
        </p:spPr>
        <p:txBody>
          <a:bodyPr rtlCol="0"/>
          <a:lstStyle/>
          <a:p>
            <a:pPr rtl="0"/>
            <a:r>
              <a:rPr lang="pt" dirty="0"/>
              <a:t>09</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a:xfrm>
            <a:off x="212696" y="4213184"/>
            <a:ext cx="4617722" cy="1044615"/>
          </a:xfrm>
        </p:spPr>
        <p:txBody>
          <a:bodyPr rtlCol="0">
            <a:normAutofit fontScale="85000" lnSpcReduction="10000"/>
          </a:bodyPr>
          <a:lstStyle/>
          <a:p>
            <a:pPr rtl="0"/>
            <a:r>
              <a:rPr lang="pt" sz="3600" dirty="0"/>
              <a:t>Utilização dos dados dos TDR do SARS-CoV-2</a:t>
            </a:r>
          </a:p>
        </p:txBody>
      </p:sp>
      <p:pic>
        <p:nvPicPr>
          <p:cNvPr id="5" name="Picture 4">
            <a:extLst>
              <a:ext uri="{FF2B5EF4-FFF2-40B4-BE49-F238E27FC236}">
                <a16:creationId xmlns:a16="http://schemas.microsoft.com/office/drawing/2014/main" id="{27B327C7-C05F-6C47-AB00-3F5484638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a:extLst>
              <a:ext uri="{FF2B5EF4-FFF2-40B4-BE49-F238E27FC236}">
                <a16:creationId xmlns:a16="http://schemas.microsoft.com/office/drawing/2014/main" id="{40046744-AD9F-4AF8-8C36-0DE082FD6ED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695" y="162817"/>
            <a:ext cx="2257793" cy="791235"/>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pt-PT" dirty="0"/>
              <a:t>Livro de registo dos TDR de antigénio para o SARS-CoV-2 *</a:t>
            </a:r>
          </a:p>
        </p:txBody>
      </p:sp>
      <p:sp>
        <p:nvSpPr>
          <p:cNvPr id="157" name="Google Shape;157;p9"/>
          <p:cNvSpPr txBox="1">
            <a:spLocks noGrp="1"/>
          </p:cNvSpPr>
          <p:nvPr>
            <p:ph type="body" idx="1"/>
          </p:nvPr>
        </p:nvSpPr>
        <p:spPr>
          <a:xfrm>
            <a:off x="838200" y="1736203"/>
            <a:ext cx="5646490" cy="4440760"/>
          </a:xfrm>
          <a:prstGeom prst="rect">
            <a:avLst/>
          </a:prstGeom>
          <a:noFill/>
          <a:ln>
            <a:noFill/>
          </a:ln>
        </p:spPr>
        <p:txBody>
          <a:bodyPr spcFirstLastPara="1" wrap="square" lIns="91425" tIns="45700" rIns="91425" bIns="45700" anchor="t" anchorCtr="0">
            <a:normAutofit/>
          </a:bodyPr>
          <a:lstStyle/>
          <a:p>
            <a:pPr marL="285750" lvl="1" indent="-285750" algn="l" rtl="0">
              <a:lnSpc>
                <a:spcPct val="100000"/>
              </a:lnSpc>
              <a:spcBef>
                <a:spcPts val="0"/>
              </a:spcBef>
              <a:spcAft>
                <a:spcPts val="0"/>
              </a:spcAft>
              <a:buSzPts val="1800"/>
              <a:buFontTx/>
              <a:buChar char="•"/>
            </a:pPr>
            <a:r>
              <a:rPr lang="pt-PT" b="1" dirty="0"/>
              <a:t>livro de registo dos TDR de antigénio para o SARS-CoV-2 :</a:t>
            </a:r>
            <a:endParaRPr lang="pt-PT" dirty="0"/>
          </a:p>
          <a:p>
            <a:pPr marL="742950" lvl="1" indent="-285750" algn="l" rtl="0">
              <a:lnSpc>
                <a:spcPct val="100000"/>
              </a:lnSpc>
              <a:spcBef>
                <a:spcPts val="500"/>
              </a:spcBef>
              <a:spcAft>
                <a:spcPts val="0"/>
              </a:spcAft>
              <a:buSzPts val="1800"/>
              <a:buFontTx/>
              <a:buChar char="•"/>
            </a:pPr>
            <a:r>
              <a:rPr lang="pt-PT" dirty="0"/>
              <a:t>serve como uma ferramenta permanente de garantia da qualidade</a:t>
            </a:r>
          </a:p>
          <a:p>
            <a:pPr marL="685800" lvl="1" indent="-228600" algn="l" rtl="0">
              <a:lnSpc>
                <a:spcPct val="100000"/>
              </a:lnSpc>
              <a:spcBef>
                <a:spcPts val="500"/>
              </a:spcBef>
              <a:spcAft>
                <a:spcPts val="0"/>
              </a:spcAft>
              <a:buSzPts val="1800"/>
              <a:buChar char="•"/>
            </a:pPr>
            <a:r>
              <a:rPr lang="pt-PT" dirty="0"/>
              <a:t>identifica problemas</a:t>
            </a:r>
          </a:p>
          <a:p>
            <a:pPr marL="685800" lvl="1" indent="-228600" algn="l" rtl="0">
              <a:lnSpc>
                <a:spcPct val="100000"/>
              </a:lnSpc>
              <a:spcBef>
                <a:spcPts val="500"/>
              </a:spcBef>
              <a:spcAft>
                <a:spcPts val="0"/>
              </a:spcAft>
              <a:buSzPts val="1800"/>
              <a:buChar char="•"/>
            </a:pPr>
            <a:r>
              <a:rPr lang="pt-PT" dirty="0"/>
              <a:t>ajuda a identificar quantos testes foram realizados</a:t>
            </a:r>
          </a:p>
          <a:p>
            <a:pPr marL="685800" lvl="1" indent="-228600" algn="l" rtl="0">
              <a:lnSpc>
                <a:spcPct val="100000"/>
              </a:lnSpc>
              <a:spcBef>
                <a:spcPts val="500"/>
              </a:spcBef>
              <a:spcAft>
                <a:spcPts val="0"/>
              </a:spcAft>
              <a:buSzPts val="1800"/>
              <a:buChar char="•"/>
            </a:pPr>
            <a:r>
              <a:rPr lang="pt-PT" dirty="0"/>
              <a:t>fornece dados para a monitorização do indicador da qualidade (IQ)</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58" name="Google Shape;15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10</a:t>
            </a:fld>
            <a:endParaRPr sz="1000"/>
          </a:p>
        </p:txBody>
      </p:sp>
      <p:pic>
        <p:nvPicPr>
          <p:cNvPr id="159" name="Google Shape;159;p9" descr="Table, Excel&#10;&#10;Description automatically generated"/>
          <p:cNvPicPr preferRelativeResize="0"/>
          <p:nvPr/>
        </p:nvPicPr>
        <p:blipFill rotWithShape="1">
          <a:blip r:embed="rId4">
            <a:alphaModFix/>
          </a:blip>
          <a:srcRect/>
          <a:stretch/>
        </p:blipFill>
        <p:spPr>
          <a:xfrm>
            <a:off x="6580129" y="1736203"/>
            <a:ext cx="4773670" cy="3414477"/>
          </a:xfrm>
          <a:prstGeom prst="rect">
            <a:avLst/>
          </a:prstGeom>
          <a:noFill/>
          <a:ln>
            <a:noFill/>
          </a:ln>
          <a:effectLst>
            <a:outerShdw blurRad="190500" algn="tl" rotWithShape="0">
              <a:srgbClr val="000000">
                <a:alpha val="69803"/>
              </a:srgbClr>
            </a:outerShdw>
          </a:effectLst>
        </p:spPr>
      </p:pic>
      <p:sp>
        <p:nvSpPr>
          <p:cNvPr id="161" name="Google Shape;161;p9"/>
          <p:cNvSpPr txBox="1"/>
          <p:nvPr/>
        </p:nvSpPr>
        <p:spPr>
          <a:xfrm>
            <a:off x="671945" y="5360491"/>
            <a:ext cx="7101792"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pt-PT" sz="1200" b="0" i="0" u="none" strike="noStrike" cap="none" dirty="0">
                <a:solidFill>
                  <a:schemeClr val="dk1"/>
                </a:solidFill>
                <a:sym typeface="Arial"/>
              </a:rPr>
              <a:t>* Existe um modelo como parte deste pacote de formação em Testes de Diagnóstico Rápido de antigénio para o SARS-CoV-2</a:t>
            </a:r>
            <a:endParaRPr lang="pt-PT" dirty="0"/>
          </a:p>
          <a:p>
            <a:pPr marL="0" marR="0" lvl="0" indent="0" algn="l" rtl="0">
              <a:spcBef>
                <a:spcPts val="0"/>
              </a:spcBef>
              <a:spcAft>
                <a:spcPts val="0"/>
              </a:spcAft>
              <a:buNone/>
            </a:pPr>
            <a:r>
              <a:rPr lang="en-US" sz="1200" u="sng"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https://extranet.who.int/hslp/content/sars-cov-2-antigen-rapid-diagnostic-test-training-package</a:t>
            </a:r>
            <a:endParaRPr sz="1200" dirty="0">
              <a:solidFill>
                <a:schemeClr val="dk1"/>
              </a:solidFill>
              <a:latin typeface="Arial"/>
              <a:ea typeface="Arial"/>
              <a:cs typeface="Arial"/>
              <a:sym typeface="Arial"/>
            </a:endParaRPr>
          </a:p>
        </p:txBody>
      </p:sp>
      <p:sp>
        <p:nvSpPr>
          <p:cNvPr id="8" name="Footer Placeholder 3">
            <a:extLst>
              <a:ext uri="{FF2B5EF4-FFF2-40B4-BE49-F238E27FC236}">
                <a16:creationId xmlns:a16="http://schemas.microsoft.com/office/drawing/2014/main" id="{7F3D9D10-4E03-4606-AA3E-51311DDB7589}"/>
              </a:ext>
            </a:extLst>
          </p:cNvPr>
          <p:cNvSpPr>
            <a:spLocks noGrp="1"/>
          </p:cNvSpPr>
          <p:nvPr>
            <p:ph type="ftr" sz="quarter" idx="11"/>
          </p:nvPr>
        </p:nvSpPr>
        <p:spPr>
          <a:xfrm>
            <a:off x="838200" y="6356350"/>
            <a:ext cx="96520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Table, Excel&#10;&#10;Description automatically generated">
            <a:extLst>
              <a:ext uri="{FF2B5EF4-FFF2-40B4-BE49-F238E27FC236}">
                <a16:creationId xmlns:a16="http://schemas.microsoft.com/office/drawing/2014/main" id="{7972839D-717B-8740-874F-6C09903609B7}"/>
              </a:ext>
            </a:extLst>
          </p:cNvPr>
          <p:cNvPicPr>
            <a:picLocks noChangeAspect="1"/>
          </p:cNvPicPr>
          <p:nvPr/>
        </p:nvPicPr>
        <p:blipFill>
          <a:blip r:embed="rId2"/>
          <a:stretch>
            <a:fillRect/>
          </a:stretch>
        </p:blipFill>
        <p:spPr>
          <a:xfrm>
            <a:off x="773514" y="1307940"/>
            <a:ext cx="6995685" cy="5003825"/>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Livro de </a:t>
            </a:r>
            <a:r>
              <a:rPr lang="pt-BR" dirty="0"/>
              <a:t>Registo</a:t>
            </a:r>
            <a:r>
              <a:rPr lang="pt" dirty="0"/>
              <a:t> do TDR de detecção do </a:t>
            </a:r>
            <a:r>
              <a:rPr lang="pt-BR" dirty="0"/>
              <a:t>antígeno</a:t>
            </a:r>
            <a:r>
              <a:rPr lang="pt" dirty="0"/>
              <a:t> do SARS-CoV-2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7629848" y="1672160"/>
            <a:ext cx="4156684" cy="4440760"/>
          </a:xfrm>
        </p:spPr>
        <p:txBody>
          <a:bodyPr rtlCol="0"/>
          <a:lstStyle/>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11</a:t>
            </a:fld>
            <a:endParaRPr lang="en-GB" sz="1000" dirty="0"/>
          </a:p>
        </p:txBody>
      </p:sp>
      <p:sp>
        <p:nvSpPr>
          <p:cNvPr id="7" name="TextBox 6">
            <a:extLst>
              <a:ext uri="{FF2B5EF4-FFF2-40B4-BE49-F238E27FC236}">
                <a16:creationId xmlns:a16="http://schemas.microsoft.com/office/drawing/2014/main" id="{157B0F40-8946-034B-86EF-3EC653EB5730}"/>
              </a:ext>
            </a:extLst>
          </p:cNvPr>
          <p:cNvSpPr txBox="1"/>
          <p:nvPr/>
        </p:nvSpPr>
        <p:spPr>
          <a:xfrm>
            <a:off x="1762293" y="1352525"/>
            <a:ext cx="176386"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1</a:t>
            </a:r>
          </a:p>
        </p:txBody>
      </p:sp>
      <p:sp>
        <p:nvSpPr>
          <p:cNvPr id="8" name="TextBox 7">
            <a:extLst>
              <a:ext uri="{FF2B5EF4-FFF2-40B4-BE49-F238E27FC236}">
                <a16:creationId xmlns:a16="http://schemas.microsoft.com/office/drawing/2014/main" id="{D60BBA66-9C74-A54E-BFD5-93345F058A90}"/>
              </a:ext>
            </a:extLst>
          </p:cNvPr>
          <p:cNvSpPr txBox="1"/>
          <p:nvPr/>
        </p:nvSpPr>
        <p:spPr>
          <a:xfrm>
            <a:off x="3484439" y="1331032"/>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a:solidFill>
                  <a:srgbClr val="FFFFFF"/>
                </a:solidFill>
              </a:rPr>
              <a:t>2</a:t>
            </a:r>
            <a:endParaRPr kumimoji="0" lang="en-US" sz="1400" b="0" i="0" u="none" strike="noStrike" cap="none" spc="0" normalizeH="0" baseline="0" dirty="0">
              <a:ln>
                <a:noFill/>
              </a:ln>
              <a:solidFill>
                <a:srgbClr val="FFFFFF"/>
              </a:solidFill>
              <a:effectLst/>
              <a:uFillTx/>
              <a:latin typeface="Avenir"/>
              <a:ea typeface="Avenir"/>
              <a:cs typeface="Avenir"/>
              <a:sym typeface="Avenir Roman"/>
            </a:endParaRPr>
          </a:p>
        </p:txBody>
      </p:sp>
      <p:sp>
        <p:nvSpPr>
          <p:cNvPr id="9" name="TextBox 8">
            <a:extLst>
              <a:ext uri="{FF2B5EF4-FFF2-40B4-BE49-F238E27FC236}">
                <a16:creationId xmlns:a16="http://schemas.microsoft.com/office/drawing/2014/main" id="{73EAA38C-F998-9B42-BC02-DBC4776B1C65}"/>
              </a:ext>
            </a:extLst>
          </p:cNvPr>
          <p:cNvSpPr txBox="1"/>
          <p:nvPr/>
        </p:nvSpPr>
        <p:spPr>
          <a:xfrm>
            <a:off x="397282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3</a:t>
            </a:r>
          </a:p>
        </p:txBody>
      </p:sp>
      <p:sp>
        <p:nvSpPr>
          <p:cNvPr id="10" name="TextBox 9">
            <a:extLst>
              <a:ext uri="{FF2B5EF4-FFF2-40B4-BE49-F238E27FC236}">
                <a16:creationId xmlns:a16="http://schemas.microsoft.com/office/drawing/2014/main" id="{02FB86BA-ED71-A442-B7F1-0A0740E224C6}"/>
              </a:ext>
            </a:extLst>
          </p:cNvPr>
          <p:cNvSpPr txBox="1"/>
          <p:nvPr/>
        </p:nvSpPr>
        <p:spPr>
          <a:xfrm>
            <a:off x="4518444"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a:solidFill>
                  <a:srgbClr val="FFFFFF"/>
                </a:solidFill>
              </a:rPr>
              <a:t>4</a:t>
            </a:r>
            <a:endParaRPr kumimoji="0" lang="en-US" sz="1400" b="0" i="0" u="none" strike="noStrike" cap="none" spc="0" normalizeH="0" baseline="0" dirty="0">
              <a:ln>
                <a:noFill/>
              </a:ln>
              <a:solidFill>
                <a:srgbClr val="FFFFFF"/>
              </a:solidFill>
              <a:effectLst/>
              <a:uFillTx/>
              <a:latin typeface="Avenir"/>
              <a:ea typeface="Avenir"/>
              <a:cs typeface="Avenir"/>
              <a:sym typeface="Avenir Roman"/>
            </a:endParaRPr>
          </a:p>
        </p:txBody>
      </p:sp>
      <p:sp>
        <p:nvSpPr>
          <p:cNvPr id="11" name="TextBox 10">
            <a:extLst>
              <a:ext uri="{FF2B5EF4-FFF2-40B4-BE49-F238E27FC236}">
                <a16:creationId xmlns:a16="http://schemas.microsoft.com/office/drawing/2014/main" id="{99B576A2-2065-F349-A9E6-194941908FFB}"/>
              </a:ext>
            </a:extLst>
          </p:cNvPr>
          <p:cNvSpPr txBox="1"/>
          <p:nvPr/>
        </p:nvSpPr>
        <p:spPr>
          <a:xfrm>
            <a:off x="1585906"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5</a:t>
            </a:r>
          </a:p>
        </p:txBody>
      </p:sp>
      <p:sp>
        <p:nvSpPr>
          <p:cNvPr id="12" name="TextBox 11">
            <a:extLst>
              <a:ext uri="{FF2B5EF4-FFF2-40B4-BE49-F238E27FC236}">
                <a16:creationId xmlns:a16="http://schemas.microsoft.com/office/drawing/2014/main" id="{4D35FA43-78AF-C04E-BE5D-15003A29BF98}"/>
              </a:ext>
            </a:extLst>
          </p:cNvPr>
          <p:cNvSpPr txBox="1"/>
          <p:nvPr/>
        </p:nvSpPr>
        <p:spPr>
          <a:xfrm>
            <a:off x="6939133" y="5453406"/>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a:solidFill>
                  <a:srgbClr val="FFFFFF"/>
                </a:solidFill>
              </a:rPr>
              <a:t>6</a:t>
            </a:r>
            <a:endParaRPr kumimoji="0" lang="en-US" sz="1400" b="0" i="0" u="none" strike="noStrike" cap="none" spc="0" normalizeH="0" baseline="0" dirty="0">
              <a:ln>
                <a:noFill/>
              </a:ln>
              <a:solidFill>
                <a:srgbClr val="FFFFFF"/>
              </a:solidFill>
              <a:effectLst/>
              <a:uFillTx/>
              <a:latin typeface="Avenir"/>
              <a:ea typeface="Avenir"/>
              <a:cs typeface="Avenir"/>
              <a:sym typeface="Avenir Roman"/>
            </a:endParaRPr>
          </a:p>
        </p:txBody>
      </p:sp>
      <p:sp>
        <p:nvSpPr>
          <p:cNvPr id="13" name="Text Placeholder 2">
            <a:extLst>
              <a:ext uri="{FF2B5EF4-FFF2-40B4-BE49-F238E27FC236}">
                <a16:creationId xmlns:a16="http://schemas.microsoft.com/office/drawing/2014/main" id="{D636F9A9-BEA2-6445-8EE1-634EDAB23D04}"/>
              </a:ext>
            </a:extLst>
          </p:cNvPr>
          <p:cNvSpPr txBox="1">
            <a:spLocks/>
          </p:cNvSpPr>
          <p:nvPr/>
        </p:nvSpPr>
        <p:spPr>
          <a:xfrm>
            <a:off x="7833885" y="1292328"/>
            <a:ext cx="4116925" cy="521531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rtl="0">
              <a:buNone/>
            </a:pPr>
            <a:r>
              <a:rPr lang="pt" sz="1900" b="1" dirty="0"/>
              <a:t>O Livro de </a:t>
            </a:r>
            <a:r>
              <a:rPr lang="pt-BR" sz="1900" b="1" dirty="0"/>
              <a:t>Registo</a:t>
            </a:r>
            <a:r>
              <a:rPr lang="pt" sz="1900" b="1" dirty="0"/>
              <a:t> do TDR de detecção do </a:t>
            </a:r>
            <a:r>
              <a:rPr lang="pt-BR" sz="1900" b="1" dirty="0"/>
              <a:t>antígeno</a:t>
            </a:r>
            <a:r>
              <a:rPr lang="pt" sz="1900" b="1" dirty="0"/>
              <a:t> do SARS-CoV-2 registra a seguinte informação:</a:t>
            </a:r>
          </a:p>
          <a:p>
            <a:pPr marL="457200" lvl="1" indent="-457200" rtl="0">
              <a:buClr>
                <a:srgbClr val="009AC9"/>
              </a:buClr>
              <a:buSzPct val="100000"/>
              <a:buFont typeface="+mj-lt"/>
              <a:buAutoNum type="arabicPeriod"/>
            </a:pPr>
            <a:r>
              <a:rPr lang="pt" sz="1900" dirty="0"/>
              <a:t>Número de identificação da amostra, idade, sexo do doente, etc..</a:t>
            </a:r>
          </a:p>
          <a:p>
            <a:pPr marL="457200" lvl="1" indent="-457200" rtl="0">
              <a:buClr>
                <a:srgbClr val="009AC9"/>
              </a:buClr>
              <a:buSzPct val="100000"/>
              <a:buFont typeface="+mj-lt"/>
              <a:buAutoNum type="arabicPeriod"/>
            </a:pPr>
            <a:r>
              <a:rPr lang="pt" sz="1900" dirty="0"/>
              <a:t>nome, número de lote e data de validade do </a:t>
            </a:r>
            <a:r>
              <a:rPr lang="en" sz="1900" i="1" dirty="0"/>
              <a:t>kit </a:t>
            </a:r>
            <a:r>
              <a:rPr lang="en" sz="1900" dirty="0"/>
              <a:t>de teste</a:t>
            </a:r>
          </a:p>
          <a:p>
            <a:pPr marL="457200" lvl="1" indent="-457200" rtl="0">
              <a:buClr>
                <a:srgbClr val="009AC9"/>
              </a:buClr>
              <a:buSzPct val="100000"/>
              <a:buFont typeface="+mj-lt"/>
              <a:buAutoNum type="arabicPeriod"/>
            </a:pPr>
            <a:r>
              <a:rPr lang="pt" sz="1900" dirty="0"/>
              <a:t>Resultados dos TDR de detecção do </a:t>
            </a:r>
            <a:r>
              <a:rPr lang="pt-BR" sz="1900" dirty="0"/>
              <a:t>antígeno</a:t>
            </a:r>
            <a:r>
              <a:rPr lang="pt" sz="1900" dirty="0"/>
              <a:t> do SARS-CoV-2, dos RT-PCR e finais </a:t>
            </a:r>
          </a:p>
          <a:p>
            <a:pPr marL="457200" lvl="1" indent="-457200" rtl="0">
              <a:buClr>
                <a:srgbClr val="009AC9"/>
              </a:buClr>
              <a:buSzPct val="100000"/>
              <a:buFont typeface="+mj-lt"/>
              <a:buAutoNum type="arabicPeriod"/>
            </a:pPr>
            <a:r>
              <a:rPr lang="pt" sz="1900" dirty="0"/>
              <a:t>Quem realizou o teste</a:t>
            </a:r>
          </a:p>
          <a:p>
            <a:pPr marL="457200" lvl="1" indent="-457200" rtl="0">
              <a:buClr>
                <a:srgbClr val="009AC9"/>
              </a:buClr>
              <a:buSzPct val="100000"/>
              <a:buFont typeface="+mj-lt"/>
              <a:buAutoNum type="arabicPeriod"/>
            </a:pPr>
            <a:r>
              <a:rPr lang="pt" sz="1900" dirty="0"/>
              <a:t>Totais das páginas resumidos quando concluído</a:t>
            </a:r>
          </a:p>
          <a:p>
            <a:pPr marL="457200" lvl="1" indent="-457200" rtl="0">
              <a:buClr>
                <a:srgbClr val="009AC9"/>
              </a:buClr>
              <a:buSzPct val="100000"/>
              <a:buFont typeface="+mj-lt"/>
              <a:buAutoNum type="arabicPeriod"/>
            </a:pPr>
            <a:r>
              <a:rPr lang="pt" sz="1900" dirty="0"/>
              <a:t>Assinatura do supervisor na parte inferior da página para atestar o Livro de </a:t>
            </a:r>
            <a:r>
              <a:rPr lang="pt-BR" sz="1900" dirty="0"/>
              <a:t>Registo</a:t>
            </a:r>
            <a:endParaRPr lang="pt" sz="1900" dirty="0"/>
          </a:p>
          <a:p>
            <a:pPr lvl="1" rtl="0"/>
            <a:endParaRPr lang="en-US" sz="2000" dirty="0"/>
          </a:p>
          <a:p>
            <a:pPr lvl="1" rtl="0"/>
            <a:endParaRPr lang="en-US" sz="2000" dirty="0"/>
          </a:p>
          <a:p>
            <a:pPr marL="0" indent="0" rtl="0">
              <a:buNone/>
            </a:pPr>
            <a:endParaRPr lang="en-US" sz="2400" dirty="0"/>
          </a:p>
        </p:txBody>
      </p:sp>
      <p:sp>
        <p:nvSpPr>
          <p:cNvPr id="16" name="TextBox 15">
            <a:extLst>
              <a:ext uri="{FF2B5EF4-FFF2-40B4-BE49-F238E27FC236}">
                <a16:creationId xmlns:a16="http://schemas.microsoft.com/office/drawing/2014/main" id="{E3A9FBC9-BD42-BA41-90CE-375039AE0953}"/>
              </a:ext>
            </a:extLst>
          </p:cNvPr>
          <p:cNvSpPr txBox="1"/>
          <p:nvPr/>
        </p:nvSpPr>
        <p:spPr>
          <a:xfrm>
            <a:off x="5824761"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5</a:t>
            </a:r>
          </a:p>
        </p:txBody>
      </p:sp>
      <p:sp>
        <p:nvSpPr>
          <p:cNvPr id="17" name="TextBox 16">
            <a:extLst>
              <a:ext uri="{FF2B5EF4-FFF2-40B4-BE49-F238E27FC236}">
                <a16:creationId xmlns:a16="http://schemas.microsoft.com/office/drawing/2014/main" id="{46B09371-9506-7B43-B5B1-29844BFE851E}"/>
              </a:ext>
            </a:extLst>
          </p:cNvPr>
          <p:cNvSpPr txBox="1"/>
          <p:nvPr/>
        </p:nvSpPr>
        <p:spPr>
          <a:xfrm>
            <a:off x="3985833" y="4928641"/>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5</a:t>
            </a:r>
          </a:p>
        </p:txBody>
      </p:sp>
      <p:sp>
        <p:nvSpPr>
          <p:cNvPr id="18" name="TextBox 17">
            <a:extLst>
              <a:ext uri="{FF2B5EF4-FFF2-40B4-BE49-F238E27FC236}">
                <a16:creationId xmlns:a16="http://schemas.microsoft.com/office/drawing/2014/main" id="{C8A2ADB4-A584-004A-A739-3D2F76E4756B}"/>
              </a:ext>
            </a:extLst>
          </p:cNvPr>
          <p:cNvSpPr txBox="1"/>
          <p:nvPr/>
        </p:nvSpPr>
        <p:spPr>
          <a:xfrm>
            <a:off x="5550521"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3</a:t>
            </a:r>
          </a:p>
        </p:txBody>
      </p:sp>
      <p:sp>
        <p:nvSpPr>
          <p:cNvPr id="19" name="TextBox 18">
            <a:extLst>
              <a:ext uri="{FF2B5EF4-FFF2-40B4-BE49-F238E27FC236}">
                <a16:creationId xmlns:a16="http://schemas.microsoft.com/office/drawing/2014/main" id="{1BB51FEC-DDEB-AB48-8EFA-F2EE1D4E682A}"/>
              </a:ext>
            </a:extLst>
          </p:cNvPr>
          <p:cNvSpPr txBox="1"/>
          <p:nvPr/>
        </p:nvSpPr>
        <p:spPr>
          <a:xfrm>
            <a:off x="6194976" y="2372673"/>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3</a:t>
            </a:r>
          </a:p>
        </p:txBody>
      </p:sp>
      <p:sp>
        <p:nvSpPr>
          <p:cNvPr id="20" name="TextBox 19">
            <a:extLst>
              <a:ext uri="{FF2B5EF4-FFF2-40B4-BE49-F238E27FC236}">
                <a16:creationId xmlns:a16="http://schemas.microsoft.com/office/drawing/2014/main" id="{50E86413-FC7F-544B-97F8-13C678272E1A}"/>
              </a:ext>
            </a:extLst>
          </p:cNvPr>
          <p:cNvSpPr txBox="1"/>
          <p:nvPr/>
        </p:nvSpPr>
        <p:spPr>
          <a:xfrm>
            <a:off x="2842717" y="4926660"/>
            <a:ext cx="176387" cy="318036"/>
          </a:xfrm>
          <a:prstGeom prst="rect">
            <a:avLst/>
          </a:prstGeom>
          <a:solidFill>
            <a:schemeClr val="tx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pt" sz="1400" b="0" i="0" u="none" strike="noStrike" cap="none" spc="0" normalizeH="0">
                <a:ln>
                  <a:noFill/>
                </a:ln>
                <a:solidFill>
                  <a:srgbClr val="FFFFFF"/>
                </a:solidFill>
                <a:effectLst/>
                <a:uFillTx/>
                <a:latin typeface="Avenir"/>
                <a:ea typeface="Avenir"/>
                <a:cs typeface="Avenir"/>
                <a:sym typeface="Avenir Roman"/>
              </a:rPr>
              <a:t>5</a:t>
            </a:r>
          </a:p>
        </p:txBody>
      </p:sp>
      <p:sp>
        <p:nvSpPr>
          <p:cNvPr id="4" name="Footer Placeholder 3">
            <a:extLst>
              <a:ext uri="{FF2B5EF4-FFF2-40B4-BE49-F238E27FC236}">
                <a16:creationId xmlns:a16="http://schemas.microsoft.com/office/drawing/2014/main" id="{78E64216-4F14-3F9D-42BB-F0D7BDD26471}"/>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2880379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Guardar documentos e </a:t>
            </a:r>
            <a:r>
              <a:rPr lang="pt-BR" dirty="0"/>
              <a:t>registos</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pt" dirty="0"/>
              <a:t>Certifique-se de que os documentos e os </a:t>
            </a:r>
            <a:r>
              <a:rPr lang="pt-BR" dirty="0"/>
              <a:t>registos</a:t>
            </a:r>
            <a:r>
              <a:rPr lang="pt" dirty="0"/>
              <a:t> são guardados num local seguro e estão facilmente acessíveis.</a:t>
            </a:r>
          </a:p>
          <a:p>
            <a:pPr rtl="0"/>
            <a:r>
              <a:rPr lang="pt" dirty="0"/>
              <a:t>Garanta a total confidencialidade dos </a:t>
            </a:r>
            <a:r>
              <a:rPr lang="pt-BR" dirty="0"/>
              <a:t>registos</a:t>
            </a:r>
            <a:r>
              <a:rPr lang="pt" dirty="0"/>
              <a:t> dos doentes, guardando devidamente </a:t>
            </a:r>
            <a:r>
              <a:rPr lang="pt-BR" dirty="0"/>
              <a:t>aqueles </a:t>
            </a:r>
            <a:r>
              <a:rPr lang="pt" dirty="0"/>
              <a:t>que contêm informações relacionadas com a COVID-19.</a:t>
            </a:r>
          </a:p>
          <a:p>
            <a:pPr lvl="1" rtl="0"/>
            <a:r>
              <a:rPr lang="pt" dirty="0"/>
              <a:t>   Mantenha os </a:t>
            </a:r>
            <a:r>
              <a:rPr lang="pt-BR" dirty="0"/>
              <a:t>registos</a:t>
            </a:r>
            <a:r>
              <a:rPr lang="pt" dirty="0"/>
              <a:t> fora do alcance de outros doentes e funcionários.</a:t>
            </a:r>
          </a:p>
          <a:p>
            <a:pPr lvl="1" rtl="0"/>
            <a:r>
              <a:rPr lang="pt" dirty="0"/>
              <a:t>   Mantenha os </a:t>
            </a:r>
            <a:r>
              <a:rPr lang="pt-BR" dirty="0"/>
              <a:t>registos</a:t>
            </a:r>
            <a:r>
              <a:rPr lang="pt" dirty="0"/>
              <a:t> num armário fechado à chave quando não utlizados.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12</a:t>
            </a:fld>
            <a:endParaRPr lang="en-GB" sz="1000" dirty="0"/>
          </a:p>
        </p:txBody>
      </p:sp>
      <p:sp>
        <p:nvSpPr>
          <p:cNvPr id="4" name="Footer Placeholder 3">
            <a:extLst>
              <a:ext uri="{FF2B5EF4-FFF2-40B4-BE49-F238E27FC236}">
                <a16:creationId xmlns:a16="http://schemas.microsoft.com/office/drawing/2014/main" id="{F6CF7D2D-0E0A-2AD3-E4AD-B9B6CDBB75BB}"/>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699087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pt" dirty="0"/>
              <a:t>Coleta de indicadores da qualidade</a:t>
            </a:r>
          </a:p>
        </p:txBody>
      </p:sp>
    </p:spTree>
    <p:extLst>
      <p:ext uri="{BB962C8B-B14F-4D97-AF65-F5344CB8AC3E}">
        <p14:creationId xmlns:p14="http://schemas.microsoft.com/office/powerpoint/2010/main" val="3584948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O que são os indicadores da qualidade (IQ)?</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lvl="0" rtl="0"/>
            <a:r>
              <a:rPr lang="pt" dirty="0"/>
              <a:t>Os IQ, também conhecidos como principais indicadores de desempenho, são medidas objetivas da forma como um teste funciona.</a:t>
            </a:r>
          </a:p>
          <a:p>
            <a:pPr lvl="0" rtl="0"/>
            <a:r>
              <a:rPr lang="pt" dirty="0"/>
              <a:t>Como não é viável monitorar o desempenho de cada etapa do processo de testagem, os IQ ajudam a identificar precocemente problemas que podem ter impacto na qualidade dos resultados dos testes, adotar medidas para corrigir os erros (medidas corretivas) e reduzir as chance de recorrência (medidas de prevenção).</a:t>
            </a:r>
          </a:p>
          <a:p>
            <a:pPr rtl="0"/>
            <a:r>
              <a:rPr lang="pt" dirty="0"/>
              <a:t>Os IQ são obtidos dos documentos e dos </a:t>
            </a:r>
            <a:r>
              <a:rPr lang="pt-BR" dirty="0"/>
              <a:t>registos</a:t>
            </a:r>
            <a:r>
              <a:rPr lang="pt" dirty="0"/>
              <a:t>, incluindo o formulário de requisição de amostras e do Livro de </a:t>
            </a:r>
            <a:r>
              <a:rPr lang="pt-BR" dirty="0"/>
              <a:t>Registo</a:t>
            </a:r>
            <a:r>
              <a:rPr lang="pt" dirty="0"/>
              <a:t> do TDR de detecção do </a:t>
            </a:r>
            <a:r>
              <a:rPr lang="pt-BR" dirty="0"/>
              <a:t>antígeno</a:t>
            </a:r>
            <a:r>
              <a:rPr lang="pt" dirty="0"/>
              <a:t> do SARS-CoV-2.</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14</a:t>
            </a:fld>
            <a:endParaRPr lang="en-GB" sz="1000" dirty="0"/>
          </a:p>
        </p:txBody>
      </p:sp>
      <p:sp>
        <p:nvSpPr>
          <p:cNvPr id="4" name="Footer Placeholder 3">
            <a:extLst>
              <a:ext uri="{FF2B5EF4-FFF2-40B4-BE49-F238E27FC236}">
                <a16:creationId xmlns:a16="http://schemas.microsoft.com/office/drawing/2014/main" id="{4CA64508-9BBE-B73A-4D5B-DF04E077E929}"/>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31140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pt-PT" dirty="0"/>
              <a:t>Por que são importantes os indicadores de qualidade (IQ)</a:t>
            </a:r>
            <a:r>
              <a:rPr lang="en-US" dirty="0"/>
              <a:t>? </a:t>
            </a:r>
            <a:endParaRPr dirty="0"/>
          </a:p>
        </p:txBody>
      </p:sp>
      <p:sp>
        <p:nvSpPr>
          <p:cNvPr id="209" name="Google Shape;209;p1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pt-PT" dirty="0"/>
              <a:t>A monitorização dos indicadores de qualidade é uma componente essencial de todos os testes da COVID-19.</a:t>
            </a:r>
          </a:p>
          <a:p>
            <a:pPr marL="228600" lvl="0" indent="-228600" algn="l" rtl="0">
              <a:lnSpc>
                <a:spcPct val="100000"/>
              </a:lnSpc>
              <a:spcBef>
                <a:spcPts val="1000"/>
              </a:spcBef>
              <a:spcAft>
                <a:spcPts val="0"/>
              </a:spcAft>
              <a:buClr>
                <a:schemeClr val="accent1"/>
              </a:buClr>
              <a:buSzPts val="2000"/>
              <a:buChar char="•"/>
            </a:pPr>
            <a:r>
              <a:rPr lang="pt-PT" dirty="0"/>
              <a:t>Os IQ são particularmente importantes no contexto da resposta à COVID-19, quando existe grande pressão para reforçar rapidamente a testagem e apresentar resultados rapidamente, para informar as decisões sobre a gestão dos pacientes e as respostas da saúde pública, tais como o isolamento e a quarentena.</a:t>
            </a:r>
          </a:p>
          <a:p>
            <a:pPr marL="228600" lvl="0" indent="-228600" algn="l" rtl="0">
              <a:lnSpc>
                <a:spcPct val="100000"/>
              </a:lnSpc>
              <a:spcBef>
                <a:spcPts val="1000"/>
              </a:spcBef>
              <a:spcAft>
                <a:spcPts val="0"/>
              </a:spcAft>
              <a:buClr>
                <a:schemeClr val="accent1"/>
              </a:buClr>
              <a:buSzPts val="2000"/>
              <a:buChar char="•"/>
            </a:pPr>
            <a:r>
              <a:rPr lang="pt-PT" dirty="0"/>
              <a:t>O acompanhamento dos IQ permite a identificação precoce dos erros e outros problemas (por ex., demora na comunicação dos resultados) que podem ser resolvidos através da investigação e medidas corretivas e preventivas.</a:t>
            </a:r>
          </a:p>
          <a:p>
            <a:pPr marL="228600" indent="-228600"/>
            <a:r>
              <a:rPr lang="pt-PT" dirty="0"/>
              <a:t>A recolha e análise de rotina dos IQ podem ajudar a planear e implementar as operações de testagem e agir como parte integrante que também contribui para a vigilância pós-introdução no mercado.</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10" name="Google Shape;210;p1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sz="1000"/>
          </a:p>
        </p:txBody>
      </p:sp>
      <p:sp>
        <p:nvSpPr>
          <p:cNvPr id="6" name="Footer Placeholder 3">
            <a:extLst>
              <a:ext uri="{FF2B5EF4-FFF2-40B4-BE49-F238E27FC236}">
                <a16:creationId xmlns:a16="http://schemas.microsoft.com/office/drawing/2014/main" id="{593C0835-EA31-4D9B-AE1A-C85ECDEBAC7C}"/>
              </a:ext>
            </a:extLst>
          </p:cNvPr>
          <p:cNvSpPr>
            <a:spLocks noGrp="1"/>
          </p:cNvSpPr>
          <p:nvPr>
            <p:ph type="ftr" sz="quarter" idx="11"/>
          </p:nvPr>
        </p:nvSpPr>
        <p:spPr>
          <a:xfrm>
            <a:off x="838200" y="6356350"/>
            <a:ext cx="10083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Que IQ devem ser usados para monitorar a testagem da COVID-19?</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marL="0" lvl="0" indent="0" rtl="0">
              <a:buNone/>
            </a:pPr>
            <a:r>
              <a:rPr lang="pt" dirty="0"/>
              <a:t>Os seguintes IQ são recolhidos a partir dos totais diários e depois semanais captados no </a:t>
            </a:r>
            <a:br>
              <a:rPr lang="en-US" dirty="0"/>
            </a:br>
            <a:r>
              <a:rPr lang="pt" dirty="0"/>
              <a:t>Livro de </a:t>
            </a:r>
            <a:r>
              <a:rPr lang="pt-BR" dirty="0"/>
              <a:t>Registo</a:t>
            </a:r>
            <a:r>
              <a:rPr lang="pt" dirty="0"/>
              <a:t> do TDR de detecção do </a:t>
            </a:r>
            <a:r>
              <a:rPr lang="pt-BR" dirty="0" err="1"/>
              <a:t>antígenio</a:t>
            </a:r>
            <a:r>
              <a:rPr lang="pt" dirty="0"/>
              <a:t> do SARS-CoV-2 (ou equivalente):  </a:t>
            </a:r>
          </a:p>
          <a:p>
            <a:pPr lvl="0" rtl="0"/>
            <a:r>
              <a:rPr lang="pt" dirty="0"/>
              <a:t>Número e percentagem de amostras testadas, por tipo de amostra, por lote e por analista </a:t>
            </a:r>
            <a:endParaRPr lang="en-ZA" sz="1800" dirty="0"/>
          </a:p>
          <a:p>
            <a:pPr lvl="0" rtl="0"/>
            <a:r>
              <a:rPr lang="pt" dirty="0"/>
              <a:t>Número e percentagem de resultados positivos, negativos e inválidos dos TDR de detecção do </a:t>
            </a:r>
            <a:r>
              <a:rPr lang="pt-BR" dirty="0" err="1"/>
              <a:t>antígenio</a:t>
            </a:r>
            <a:r>
              <a:rPr lang="pt" dirty="0"/>
              <a:t> do SARS-CoV-2</a:t>
            </a:r>
          </a:p>
          <a:p>
            <a:pPr rtl="0"/>
            <a:r>
              <a:rPr lang="pt" dirty="0"/>
              <a:t>Número e percentagem de doentes com COVID-19 detectado por RT-PCR</a:t>
            </a:r>
          </a:p>
          <a:p>
            <a:pPr lvl="0" rtl="0"/>
            <a:r>
              <a:rPr lang="pt" dirty="0"/>
              <a:t>Número de dias em que os serviços de testagem foram interrompidos </a:t>
            </a:r>
          </a:p>
          <a:p>
            <a:pPr rtl="0"/>
            <a:r>
              <a:rPr lang="pt" dirty="0"/>
              <a:t>Número e percentagem de testes estragados (</a:t>
            </a:r>
            <a:r>
              <a:rPr lang="en" dirty="0"/>
              <a:t>kits</a:t>
            </a:r>
            <a:r>
              <a:rPr lang="en" i="1" dirty="0"/>
              <a:t> </a:t>
            </a:r>
            <a:r>
              <a:rPr lang="en" dirty="0" err="1"/>
              <a:t>danificados</a:t>
            </a:r>
            <a:r>
              <a:rPr lang="en" dirty="0"/>
              <a:t>, etc.)</a:t>
            </a:r>
          </a:p>
          <a:p>
            <a:pPr rtl="0"/>
            <a:r>
              <a:rPr lang="pt" dirty="0"/>
              <a:t>Tempo médio de resposta (da colheita da amostra à comunicação dos resultados)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16</a:t>
            </a:fld>
            <a:endParaRPr lang="en-GB" sz="1000" dirty="0"/>
          </a:p>
        </p:txBody>
      </p:sp>
      <p:grpSp>
        <p:nvGrpSpPr>
          <p:cNvPr id="10" name="Group 9">
            <a:extLst>
              <a:ext uri="{FF2B5EF4-FFF2-40B4-BE49-F238E27FC236}">
                <a16:creationId xmlns:a16="http://schemas.microsoft.com/office/drawing/2014/main" id="{BBFCBE82-1631-7941-8A25-55D56ED550E4}"/>
              </a:ext>
            </a:extLst>
          </p:cNvPr>
          <p:cNvGrpSpPr/>
          <p:nvPr/>
        </p:nvGrpSpPr>
        <p:grpSpPr>
          <a:xfrm>
            <a:off x="8047111" y="1009766"/>
            <a:ext cx="3924069" cy="596348"/>
            <a:chOff x="7861998" y="1527451"/>
            <a:chExt cx="3924069" cy="596348"/>
          </a:xfrm>
        </p:grpSpPr>
        <p:sp>
          <p:nvSpPr>
            <p:cNvPr id="11" name="TextBox 10">
              <a:extLst>
                <a:ext uri="{FF2B5EF4-FFF2-40B4-BE49-F238E27FC236}">
                  <a16:creationId xmlns:a16="http://schemas.microsoft.com/office/drawing/2014/main" id="{CAD9C972-6869-2441-8513-3A7E7DC739C1}"/>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E1188FC0-AD8A-9A4D-88BC-2E4AAD08E51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7B22C83F-91AC-184F-A692-4BC27340DB4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20A1E5AC-B0C1-C30C-7CF2-5936C72D4341}"/>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874611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Coleta e análise dos dados dos IQ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pt" dirty="0"/>
              <a:t>Recolha diariamente e depois semanalmente os totais dos IQ captados no Livro de </a:t>
            </a:r>
            <a:r>
              <a:rPr lang="pt-BR" dirty="0"/>
              <a:t>Registo</a:t>
            </a:r>
            <a:r>
              <a:rPr lang="pt" dirty="0"/>
              <a:t> do TDR de detecção do </a:t>
            </a:r>
            <a:r>
              <a:rPr lang="pt-BR" dirty="0" err="1"/>
              <a:t>antígenio</a:t>
            </a:r>
            <a:r>
              <a:rPr lang="pt" dirty="0"/>
              <a:t> do SARS-CoV-2.</a:t>
            </a:r>
          </a:p>
          <a:p>
            <a:pPr rtl="0"/>
            <a:r>
              <a:rPr lang="pt" dirty="0"/>
              <a:t>Compile os totais de todo o local de testagem. Analise as tendências e compare-as com </a:t>
            </a:r>
            <a:br>
              <a:rPr lang="en-US" dirty="0"/>
            </a:br>
            <a:r>
              <a:rPr lang="pt" dirty="0"/>
              <a:t>as metas pré-determinadas.</a:t>
            </a: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17</a:t>
            </a:fld>
            <a:endParaRPr lang="en-GB" sz="1000" dirty="0"/>
          </a:p>
        </p:txBody>
      </p:sp>
      <p:grpSp>
        <p:nvGrpSpPr>
          <p:cNvPr id="10" name="Group 9">
            <a:extLst>
              <a:ext uri="{FF2B5EF4-FFF2-40B4-BE49-F238E27FC236}">
                <a16:creationId xmlns:a16="http://schemas.microsoft.com/office/drawing/2014/main" id="{B5322515-96C0-1041-BD15-7FB23846BAFF}"/>
              </a:ext>
            </a:extLst>
          </p:cNvPr>
          <p:cNvGrpSpPr/>
          <p:nvPr/>
        </p:nvGrpSpPr>
        <p:grpSpPr>
          <a:xfrm>
            <a:off x="8100550" y="1442877"/>
            <a:ext cx="3924069" cy="596348"/>
            <a:chOff x="7861998" y="1527451"/>
            <a:chExt cx="3924069" cy="596348"/>
          </a:xfrm>
        </p:grpSpPr>
        <p:sp>
          <p:nvSpPr>
            <p:cNvPr id="11" name="TextBox 10">
              <a:extLst>
                <a:ext uri="{FF2B5EF4-FFF2-40B4-BE49-F238E27FC236}">
                  <a16:creationId xmlns:a16="http://schemas.microsoft.com/office/drawing/2014/main" id="{6BAC84FA-6865-F44F-B341-9EDBCBF52E6C}"/>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6C81CAFA-AF4A-2E40-B3A8-8D8921E519D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2B46D644-9722-5446-B338-A6FB27126C4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D4A7E0B5-17C5-4E87-7D92-8E4892162218}"/>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1253763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r>
              <a:rPr lang="pt" dirty="0"/>
              <a:t>Coleta e análise dos dados dos IQ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US" dirty="0"/>
          </a:p>
          <a:p>
            <a:pPr rtl="0"/>
            <a:r>
              <a:rPr lang="pt" dirty="0"/>
              <a:t>Uma excelente forma de verificar as tendências nos dados dos IQ é mostra-los num gráfico.</a:t>
            </a:r>
          </a:p>
          <a:p>
            <a:pPr rtl="0"/>
            <a:r>
              <a:rPr lang="pt" dirty="0"/>
              <a:t>Num gráfico, assinale os diversos IQ e procure tendências ou desvios, como:</a:t>
            </a:r>
          </a:p>
          <a:p>
            <a:pPr lvl="1" rtl="0"/>
            <a:r>
              <a:rPr lang="pt" dirty="0"/>
              <a:t>alteração no volume de testagem</a:t>
            </a:r>
            <a:endParaRPr lang="en-ZA" dirty="0"/>
          </a:p>
          <a:p>
            <a:pPr lvl="1" rtl="0"/>
            <a:r>
              <a:rPr lang="pt" dirty="0"/>
              <a:t>alteração na taxa de positividade</a:t>
            </a:r>
            <a:endParaRPr lang="en-ZA" dirty="0"/>
          </a:p>
          <a:p>
            <a:pPr lvl="1" rtl="0"/>
            <a:r>
              <a:rPr lang="pt" dirty="0"/>
              <a:t>aumentos nos resultados inválidos de testes</a:t>
            </a:r>
          </a:p>
          <a:p>
            <a:pPr lvl="1" rtl="0"/>
            <a:r>
              <a:rPr lang="pt" dirty="0"/>
              <a:t>atrasos na testagem.</a:t>
            </a:r>
            <a:endParaRPr lang="en-ZA"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18</a:t>
            </a:fld>
            <a:endParaRPr lang="en-GB" sz="1000" dirty="0"/>
          </a:p>
        </p:txBody>
      </p:sp>
      <p:grpSp>
        <p:nvGrpSpPr>
          <p:cNvPr id="10" name="Group 9">
            <a:extLst>
              <a:ext uri="{FF2B5EF4-FFF2-40B4-BE49-F238E27FC236}">
                <a16:creationId xmlns:a16="http://schemas.microsoft.com/office/drawing/2014/main" id="{A8431517-BBAD-0F42-83CB-B55AAD26D3AE}"/>
              </a:ext>
            </a:extLst>
          </p:cNvPr>
          <p:cNvGrpSpPr/>
          <p:nvPr/>
        </p:nvGrpSpPr>
        <p:grpSpPr>
          <a:xfrm>
            <a:off x="8082737" y="1487327"/>
            <a:ext cx="3924069" cy="596348"/>
            <a:chOff x="7861998" y="1527451"/>
            <a:chExt cx="3924069" cy="596348"/>
          </a:xfrm>
        </p:grpSpPr>
        <p:sp>
          <p:nvSpPr>
            <p:cNvPr id="11" name="TextBox 10">
              <a:extLst>
                <a:ext uri="{FF2B5EF4-FFF2-40B4-BE49-F238E27FC236}">
                  <a16:creationId xmlns:a16="http://schemas.microsoft.com/office/drawing/2014/main" id="{9A09A284-1435-7B44-8BAA-382C46C4CC66}"/>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AD7195DF-4352-4A46-B1C4-91B9B910F73A}"/>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0C095AD7-844A-2648-A3F9-F6E9CDED675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B498DEA3-9655-0FB0-BA25-9251C0346619}"/>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55261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Correção dos erros</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normAutofit lnSpcReduction="10000"/>
          </a:bodyPr>
          <a:lstStyle/>
          <a:p>
            <a:pPr lvl="0"/>
            <a:r>
              <a:rPr lang="pt-BR" dirty="0"/>
              <a:t>Conduzir investigação adicional para determinar a razão (causa raiz) dos IQ que estão fora de uma faixa aceitável ou que têm tendências incomuns. Isto pode ser feito durante as visitas de supervisão</a:t>
            </a:r>
            <a:r>
              <a:rPr lang="pt" dirty="0"/>
              <a:t>. </a:t>
            </a:r>
          </a:p>
          <a:p>
            <a:pPr lvl="0" rtl="0"/>
            <a:r>
              <a:rPr lang="pt" dirty="0"/>
              <a:t>Os locais devem procurar a ajuda dos supervisores se houver dificuldades na identificação de problemas e de medidas corretivas.</a:t>
            </a:r>
          </a:p>
          <a:p>
            <a:pPr lvl="0" rtl="0"/>
            <a:r>
              <a:rPr lang="pt" dirty="0"/>
              <a:t>Decompor os erros por analista ou lote pode ajudar a identificar as causas que se devem a erro do operador (p. ex., erros que ocorram com funcionários novos ou sem formação) ou problemas com os lotes.</a:t>
            </a:r>
          </a:p>
          <a:p>
            <a:pPr lvl="0" rtl="0"/>
            <a:r>
              <a:rPr lang="pt" dirty="0"/>
              <a:t>Conduzir e documentar medidas para corrigir erros e anote que medidas são postas em prática para evitar que voltem a ocorrer (medidas de prevenção).</a:t>
            </a:r>
            <a:endParaRPr lang="en-ZA" dirty="0"/>
          </a:p>
          <a:p>
            <a:pPr lvl="0" rtl="0"/>
            <a:r>
              <a:rPr lang="pt" dirty="0"/>
              <a:t>Monitore a eficácia das medidas em termos da melhoria dos IQ.</a:t>
            </a:r>
            <a:endParaRPr lang="en-ZA" dirty="0"/>
          </a:p>
          <a:p>
            <a:pPr lvl="0" rtl="0"/>
            <a:r>
              <a:rPr lang="pt" dirty="0"/>
              <a:t>Acompanhe os dados dos IQ ao longo do tempo (mensal e trimestralmente) no que toca a tendências de longo prazo que possam não ser aparentes nos relatórios semanais.</a:t>
            </a:r>
            <a:endParaRPr lang="en-ZA" dirty="0"/>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19</a:t>
            </a:fld>
            <a:endParaRPr lang="en-GB" sz="1000" dirty="0"/>
          </a:p>
        </p:txBody>
      </p:sp>
      <p:grpSp>
        <p:nvGrpSpPr>
          <p:cNvPr id="10" name="Group 9">
            <a:extLst>
              <a:ext uri="{FF2B5EF4-FFF2-40B4-BE49-F238E27FC236}">
                <a16:creationId xmlns:a16="http://schemas.microsoft.com/office/drawing/2014/main" id="{B7FD2498-4712-1243-89D9-AE5742545676}"/>
              </a:ext>
            </a:extLst>
          </p:cNvPr>
          <p:cNvGrpSpPr/>
          <p:nvPr/>
        </p:nvGrpSpPr>
        <p:grpSpPr>
          <a:xfrm>
            <a:off x="8011485" y="836533"/>
            <a:ext cx="3924069" cy="596348"/>
            <a:chOff x="7861998" y="1527451"/>
            <a:chExt cx="3924069" cy="596348"/>
          </a:xfrm>
        </p:grpSpPr>
        <p:sp>
          <p:nvSpPr>
            <p:cNvPr id="11" name="TextBox 10">
              <a:extLst>
                <a:ext uri="{FF2B5EF4-FFF2-40B4-BE49-F238E27FC236}">
                  <a16:creationId xmlns:a16="http://schemas.microsoft.com/office/drawing/2014/main" id="{337C5F25-5C5A-6041-937B-77FAC729A876}"/>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F4D33B46-D6C5-5246-B454-7097D31C29A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CDBFA707-2024-014D-B128-CE9253545D5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DF9B9F5-CE3E-04BC-5594-CF581F4E75B5}"/>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1147393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Isenção de responsabilidade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199" y="1589540"/>
            <a:ext cx="10515600" cy="4440760"/>
          </a:xfrm>
        </p:spPr>
        <p:txBody>
          <a:bodyPr rtlCol="0">
            <a:normAutofit fontScale="85000" lnSpcReduction="20000"/>
          </a:bodyPr>
          <a:lstStyle/>
          <a:p>
            <a:pPr marL="0" indent="0" rtl="0">
              <a:buNone/>
              <a:defRPr/>
            </a:pPr>
            <a:r>
              <a:rPr lang="pt" b="1" dirty="0"/>
              <a:t>Plataforma de Aprendizagem sobre Segurança Sanitária da OMS - Material de Formação</a:t>
            </a:r>
            <a:endParaRPr lang="en-US" dirty="0"/>
          </a:p>
          <a:p>
            <a:pPr rtl="0">
              <a:defRPr/>
            </a:pPr>
            <a:endParaRPr lang="en-US" dirty="0"/>
          </a:p>
          <a:p>
            <a:pPr marL="0" indent="0" rtl="0">
              <a:buNone/>
              <a:defRPr/>
            </a:pPr>
            <a:r>
              <a:rPr lang="pt" dirty="0"/>
              <a:t>Este material de formação da OMS está protegido por direitos de autor da Organização Mundial da Saúde (OMS) 2022. Todos os direitos reservados.</a:t>
            </a:r>
          </a:p>
          <a:p>
            <a:pPr marL="0" indent="0" rtl="0">
              <a:buNone/>
              <a:defRPr/>
            </a:pPr>
            <a:endParaRPr lang="en-US" dirty="0"/>
          </a:p>
          <a:p>
            <a:pPr marL="0" indent="0" rtl="0">
              <a:buNone/>
              <a:defRPr/>
            </a:pPr>
            <a:r>
              <a:rPr lang="pt" dirty="0"/>
              <a:t>A utilização deste material está sujeita aos </a:t>
            </a:r>
            <a:r>
              <a:rPr lang="pt" u="sng" dirty="0">
                <a:hlinkClick r:id="rId2"/>
              </a:rPr>
              <a:t>«Termos de Utilização da Plataforma da OMS de Aprendizagem sobre Segurança Sanitária, Material de Formação»,</a:t>
            </a:r>
            <a:r>
              <a:rPr lang="pt" dirty="0"/>
              <a:t> que aceitou quando o descarregou e que está disponível na Plataforma de Aprendizagem sobre Segurança Sanitária em: </a:t>
            </a:r>
            <a:r>
              <a:rPr lang="pt" u="sng" dirty="0">
                <a:hlinkClick r:id="rId3"/>
              </a:rPr>
              <a:t>https://extranet.who.int/hslp</a:t>
            </a:r>
            <a:r>
              <a:rPr lang="pt" dirty="0"/>
              <a:t>.  </a:t>
            </a:r>
          </a:p>
          <a:p>
            <a:pPr marL="0" indent="0" rtl="0">
              <a:buNone/>
              <a:defRPr/>
            </a:pPr>
            <a:r>
              <a:rPr lang="pt" dirty="0"/>
              <a:t> </a:t>
            </a:r>
          </a:p>
          <a:p>
            <a:pPr marL="0" indent="0" rtl="0">
              <a:buNone/>
              <a:defRPr/>
            </a:pPr>
            <a:r>
              <a:rPr lang="pt" dirty="0"/>
              <a:t>Se adaptar, modificar, traduzir ou reformular o conteúdo destes material, tal não implicará que a OMS esteja de algum modo associada a essas alterações e o nome ou o emblema da OMS não será usado nesse material modificado.  </a:t>
            </a:r>
          </a:p>
          <a:p>
            <a:pPr rtl="0">
              <a:defRPr/>
            </a:pPr>
            <a:endParaRPr lang="en-US" dirty="0"/>
          </a:p>
          <a:p>
            <a:pPr marL="0" indent="0" rtl="0">
              <a:buNone/>
              <a:defRPr/>
            </a:pPr>
            <a:r>
              <a:rPr lang="pt" dirty="0"/>
              <a:t>Além disso, é favor informar a OMS sobre quaisquer modificações deste material que seja usado publicamente, para efeitos de conservação de </a:t>
            </a:r>
            <a:r>
              <a:rPr lang="pt-BR" dirty="0"/>
              <a:t>registros</a:t>
            </a:r>
            <a:r>
              <a:rPr lang="pt" dirty="0"/>
              <a:t> e desenvolvimento continuado, através do </a:t>
            </a:r>
            <a:r>
              <a:rPr lang="pt" dirty="0" err="1"/>
              <a:t>email</a:t>
            </a:r>
            <a:r>
              <a:rPr lang="pt" dirty="0"/>
              <a:t> </a:t>
            </a:r>
            <a:r>
              <a:rPr lang="pt" u="sng" dirty="0">
                <a:hlinkClick r:id="rId4"/>
              </a:rPr>
              <a:t>hrhrt@who.int</a:t>
            </a:r>
            <a:r>
              <a:rPr lang="pt" dirty="0"/>
              <a:t>.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5FEDD6A3-1674-D9B4-9578-C453A091BDA2}"/>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028680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365126"/>
            <a:ext cx="10515600" cy="525257"/>
          </a:xfrm>
        </p:spPr>
        <p:txBody>
          <a:bodyPr rtlCol="0"/>
          <a:lstStyle/>
          <a:p>
            <a:pPr rtl="0"/>
            <a:r>
              <a:rPr lang="pt" dirty="0"/>
              <a:t>Exemplo de como corrigir erros</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1084581" y="1040716"/>
            <a:ext cx="10515600" cy="4440760"/>
          </a:xfrm>
        </p:spPr>
        <p:txBody>
          <a:bodyPr rtlCol="0"/>
          <a:lstStyle/>
          <a:p>
            <a:pPr marL="0" indent="0" rtl="0">
              <a:buNone/>
            </a:pPr>
            <a:r>
              <a:rPr lang="pt" b="1" dirty="0"/>
              <a:t>Exemplo: Aumento da taxa de resultados inválidos</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20</a:t>
            </a:fld>
            <a:endParaRPr lang="en-GB" sz="1000" dirty="0"/>
          </a:p>
        </p:txBody>
      </p:sp>
      <p:graphicFrame>
        <p:nvGraphicFramePr>
          <p:cNvPr id="10" name="Table 9">
            <a:extLst>
              <a:ext uri="{FF2B5EF4-FFF2-40B4-BE49-F238E27FC236}">
                <a16:creationId xmlns:a16="http://schemas.microsoft.com/office/drawing/2014/main" id="{D61B1730-7B6A-9645-9D73-357D6025412C}"/>
              </a:ext>
            </a:extLst>
          </p:cNvPr>
          <p:cNvGraphicFramePr>
            <a:graphicFrameLocks noGrp="1"/>
          </p:cNvGraphicFramePr>
          <p:nvPr>
            <p:extLst>
              <p:ext uri="{D42A27DB-BD31-4B8C-83A1-F6EECF244321}">
                <p14:modId xmlns:p14="http://schemas.microsoft.com/office/powerpoint/2010/main" val="2233322740"/>
              </p:ext>
            </p:extLst>
          </p:nvPr>
        </p:nvGraphicFramePr>
        <p:xfrm>
          <a:off x="179883" y="1767674"/>
          <a:ext cx="11826924" cy="4213352"/>
        </p:xfrm>
        <a:graphic>
          <a:graphicData uri="http://schemas.openxmlformats.org/drawingml/2006/table">
            <a:tbl>
              <a:tblPr firstRow="1" firstCol="1" bandRow="1">
                <a:tableStyleId>{5940675A-B579-460E-94D1-54222C63F5DA}</a:tableStyleId>
              </a:tblPr>
              <a:tblGrid>
                <a:gridCol w="1993691">
                  <a:extLst>
                    <a:ext uri="{9D8B030D-6E8A-4147-A177-3AD203B41FA5}">
                      <a16:colId xmlns:a16="http://schemas.microsoft.com/office/drawing/2014/main" val="1219809621"/>
                    </a:ext>
                  </a:extLst>
                </a:gridCol>
                <a:gridCol w="9833233">
                  <a:extLst>
                    <a:ext uri="{9D8B030D-6E8A-4147-A177-3AD203B41FA5}">
                      <a16:colId xmlns:a16="http://schemas.microsoft.com/office/drawing/2014/main" val="3181154464"/>
                    </a:ext>
                  </a:extLst>
                </a:gridCol>
              </a:tblGrid>
              <a:tr h="250273">
                <a:tc>
                  <a:txBody>
                    <a:bodyPr/>
                    <a:lstStyle/>
                    <a:p>
                      <a:pPr algn="l" rtl="0">
                        <a:lnSpc>
                          <a:spcPct val="140000"/>
                        </a:lnSpc>
                        <a:spcAft>
                          <a:spcPts val="0"/>
                        </a:spcAft>
                      </a:pPr>
                      <a:r>
                        <a:rPr lang="pt" sz="1600" dirty="0">
                          <a:effectLst/>
                          <a:latin typeface="+mn-lt"/>
                        </a:rPr>
                        <a:t>IQ - Taxa visada de resultados inválidos</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40000"/>
                        </a:lnSpc>
                        <a:spcAft>
                          <a:spcPts val="0"/>
                        </a:spcAft>
                      </a:pPr>
                      <a:r>
                        <a:rPr lang="pt" sz="1600">
                          <a:effectLst/>
                          <a:latin typeface="+mn-lt"/>
                        </a:rPr>
                        <a:t>&lt;1% </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0021894"/>
                  </a:ext>
                </a:extLst>
              </a:tr>
              <a:tr h="250273">
                <a:tc>
                  <a:txBody>
                    <a:bodyPr/>
                    <a:lstStyle/>
                    <a:p>
                      <a:pPr algn="l" rtl="0">
                        <a:lnSpc>
                          <a:spcPct val="140000"/>
                        </a:lnSpc>
                        <a:spcAft>
                          <a:spcPts val="0"/>
                        </a:spcAft>
                      </a:pPr>
                      <a:r>
                        <a:rPr lang="pt" sz="1600" dirty="0">
                          <a:effectLst/>
                          <a:latin typeface="+mn-lt"/>
                        </a:rPr>
                        <a:t>Taxa </a:t>
                      </a:r>
                      <a:r>
                        <a:rPr lang="pt-BR" sz="1600" dirty="0">
                          <a:effectLst/>
                          <a:latin typeface="+mn-lt"/>
                        </a:rPr>
                        <a:t>registrada</a:t>
                      </a:r>
                      <a:r>
                        <a:rPr lang="pt" sz="1600" dirty="0">
                          <a:effectLst/>
                          <a:latin typeface="+mn-lt"/>
                        </a:rPr>
                        <a:t> de resultados inválidos</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40000"/>
                        </a:lnSpc>
                        <a:spcAft>
                          <a:spcPts val="0"/>
                        </a:spcAft>
                      </a:pPr>
                      <a:r>
                        <a:rPr lang="pt" sz="1600">
                          <a:effectLst/>
                          <a:latin typeface="+mn-lt"/>
                        </a:rPr>
                        <a:t>4%</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2508810"/>
                  </a:ext>
                </a:extLst>
              </a:tr>
              <a:tr h="2227569">
                <a:tc>
                  <a:txBody>
                    <a:bodyPr/>
                    <a:lstStyle/>
                    <a:p>
                      <a:pPr algn="l" rtl="0">
                        <a:lnSpc>
                          <a:spcPct val="140000"/>
                        </a:lnSpc>
                        <a:spcAft>
                          <a:spcPts val="0"/>
                        </a:spcAft>
                      </a:pPr>
                      <a:r>
                        <a:rPr lang="pt" sz="1600">
                          <a:effectLst/>
                          <a:latin typeface="+mn-lt"/>
                        </a:rPr>
                        <a:t>Medida</a:t>
                      </a:r>
                      <a:endParaRPr lang="en-ZA" sz="1600" dirty="0">
                        <a:effectLst/>
                        <a:latin typeface="+mn-lt"/>
                        <a:ea typeface="Times New Roman" panose="02020603050405020304" pitchFamily="18"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lvl="0" indent="-342900" algn="l" rtl="0">
                        <a:lnSpc>
                          <a:spcPct val="140000"/>
                        </a:lnSpc>
                        <a:spcAft>
                          <a:spcPts val="0"/>
                        </a:spcAft>
                        <a:buFont typeface="Arial" panose="020B0604020202020204" pitchFamily="34" charset="0"/>
                        <a:buChar char="•"/>
                        <a:tabLst>
                          <a:tab pos="228600" algn="l"/>
                        </a:tabLst>
                      </a:pPr>
                      <a:r>
                        <a:rPr lang="pt" sz="1600" dirty="0">
                          <a:solidFill>
                            <a:schemeClr val="tx1"/>
                          </a:solidFill>
                          <a:effectLst/>
                          <a:latin typeface="+mn-lt"/>
                        </a:rPr>
                        <a:t>Analisar se existem padrões e determinar a razão.</a:t>
                      </a:r>
                      <a:endParaRPr lang="en-ZA" sz="1600" dirty="0">
                        <a:solidFill>
                          <a:schemeClr val="tx1"/>
                        </a:solidFill>
                        <a:effectLst/>
                        <a:latin typeface="+mn-lt"/>
                      </a:endParaRPr>
                    </a:p>
                    <a:p>
                      <a:pPr marL="742950" lvl="1" indent="-285750" algn="l" rtl="0">
                        <a:lnSpc>
                          <a:spcPct val="140000"/>
                        </a:lnSpc>
                        <a:spcAft>
                          <a:spcPts val="0"/>
                        </a:spcAft>
                        <a:buFont typeface="Arial" panose="020B0604020202020204" pitchFamily="34" charset="0"/>
                        <a:buChar char="•"/>
                        <a:tabLst>
                          <a:tab pos="685800" algn="l"/>
                        </a:tabLst>
                      </a:pPr>
                      <a:r>
                        <a:rPr lang="pt" sz="1600" dirty="0">
                          <a:solidFill>
                            <a:schemeClr val="tx1"/>
                          </a:solidFill>
                          <a:effectLst/>
                          <a:latin typeface="+mn-lt"/>
                        </a:rPr>
                        <a:t>Determinar que lote de TDR tinha um problema - Trata-se de um novo lote?</a:t>
                      </a:r>
                      <a:endParaRPr lang="en-ZA" sz="1600" dirty="0">
                        <a:solidFill>
                          <a:schemeClr val="tx1"/>
                        </a:solidFill>
                        <a:effectLst/>
                        <a:latin typeface="+mn-lt"/>
                      </a:endParaRPr>
                    </a:p>
                    <a:p>
                      <a:pPr marL="742950" lvl="1" indent="-285750" algn="l" rtl="0">
                        <a:lnSpc>
                          <a:spcPct val="140000"/>
                        </a:lnSpc>
                        <a:spcAft>
                          <a:spcPts val="0"/>
                        </a:spcAft>
                        <a:buFont typeface="Arial" panose="020B0604020202020204" pitchFamily="34" charset="0"/>
                        <a:buChar char="•"/>
                        <a:tabLst>
                          <a:tab pos="685800" algn="l"/>
                        </a:tabLst>
                      </a:pPr>
                      <a:r>
                        <a:rPr lang="pt" sz="1600" dirty="0">
                          <a:solidFill>
                            <a:schemeClr val="tx1"/>
                          </a:solidFill>
                          <a:effectLst/>
                          <a:latin typeface="+mn-lt"/>
                        </a:rPr>
                        <a:t>Determinar que funcionários realizavam os testes - São funcionários novos? Receberam treinamento?</a:t>
                      </a:r>
                    </a:p>
                    <a:p>
                      <a:pPr marL="742950" lvl="1" indent="-285750" algn="l" rtl="0">
                        <a:lnSpc>
                          <a:spcPct val="140000"/>
                        </a:lnSpc>
                        <a:spcAft>
                          <a:spcPts val="0"/>
                        </a:spcAft>
                        <a:buFont typeface="Arial" panose="020B0604020202020204" pitchFamily="34" charset="0"/>
                        <a:buChar char="•"/>
                        <a:tabLst>
                          <a:tab pos="685800" algn="l"/>
                        </a:tabLst>
                      </a:pPr>
                      <a:r>
                        <a:rPr lang="pt" sz="1600" dirty="0">
                          <a:solidFill>
                            <a:schemeClr val="tx1"/>
                          </a:solidFill>
                          <a:effectLst/>
                          <a:latin typeface="+mn-lt"/>
                        </a:rPr>
                        <a:t>Determinar se os problemas são relativos à </a:t>
                      </a:r>
                      <a:r>
                        <a:rPr lang="pt-BR" sz="1600" dirty="0">
                          <a:solidFill>
                            <a:schemeClr val="tx1"/>
                          </a:solidFill>
                          <a:effectLst/>
                          <a:latin typeface="+mn-lt"/>
                        </a:rPr>
                        <a:t>coleta </a:t>
                      </a:r>
                      <a:r>
                        <a:rPr lang="pt" sz="1600" dirty="0">
                          <a:solidFill>
                            <a:schemeClr val="tx1"/>
                          </a:solidFill>
                          <a:effectLst/>
                          <a:latin typeface="+mn-lt"/>
                        </a:rPr>
                        <a:t>de amostras.</a:t>
                      </a:r>
                      <a:endParaRPr lang="en-ZA" sz="1600" dirty="0">
                        <a:solidFill>
                          <a:schemeClr val="tx1"/>
                        </a:solidFill>
                        <a:effectLst/>
                        <a:latin typeface="+mn-lt"/>
                      </a:endParaRPr>
                    </a:p>
                    <a:p>
                      <a:pPr marL="342900" lvl="0" indent="-342900" algn="l" rtl="0">
                        <a:lnSpc>
                          <a:spcPct val="100000"/>
                        </a:lnSpc>
                        <a:spcAft>
                          <a:spcPts val="0"/>
                        </a:spcAft>
                        <a:buFont typeface="Arial" panose="020B0604020202020204" pitchFamily="34" charset="0"/>
                        <a:buChar char="•"/>
                        <a:tabLst>
                          <a:tab pos="228600" algn="l"/>
                        </a:tabLst>
                      </a:pPr>
                      <a:r>
                        <a:rPr lang="pt" sz="1600" dirty="0">
                          <a:solidFill>
                            <a:schemeClr val="tx1"/>
                          </a:solidFill>
                          <a:effectLst/>
                          <a:latin typeface="+mn-lt"/>
                        </a:rPr>
                        <a:t>Determinar a ação adequada para corrigir o problema e como medir o êxito da mesma.</a:t>
                      </a:r>
                      <a:endParaRPr lang="en-ZA" sz="1600" dirty="0">
                        <a:solidFill>
                          <a:schemeClr val="tx1"/>
                        </a:solidFill>
                        <a:effectLst/>
                        <a:latin typeface="+mn-lt"/>
                      </a:endParaRPr>
                    </a:p>
                    <a:p>
                      <a:pPr marL="342900" lvl="0" indent="-342900" algn="l" rtl="0">
                        <a:lnSpc>
                          <a:spcPct val="100000"/>
                        </a:lnSpc>
                        <a:spcAft>
                          <a:spcPts val="0"/>
                        </a:spcAft>
                        <a:buFont typeface="Arial" panose="020B0604020202020204" pitchFamily="34" charset="0"/>
                        <a:buChar char="•"/>
                        <a:tabLst>
                          <a:tab pos="228600" algn="l"/>
                        </a:tabLst>
                      </a:pPr>
                      <a:r>
                        <a:rPr lang="pt" sz="1600" dirty="0">
                          <a:solidFill>
                            <a:schemeClr val="tx1"/>
                          </a:solidFill>
                          <a:effectLst/>
                          <a:latin typeface="+mn-lt"/>
                        </a:rPr>
                        <a:t>Implementar a ação.</a:t>
                      </a:r>
                      <a:endParaRPr lang="en-ZA" sz="1600" dirty="0">
                        <a:solidFill>
                          <a:schemeClr val="tx1"/>
                        </a:solidFill>
                        <a:effectLst/>
                        <a:latin typeface="+mn-lt"/>
                      </a:endParaRPr>
                    </a:p>
                    <a:p>
                      <a:pPr marL="342900" lvl="0" indent="-342900" algn="l" rtl="0">
                        <a:lnSpc>
                          <a:spcPct val="100000"/>
                        </a:lnSpc>
                        <a:spcAft>
                          <a:spcPts val="0"/>
                        </a:spcAft>
                        <a:buFont typeface="Arial" panose="020B0604020202020204" pitchFamily="34" charset="0"/>
                        <a:buChar char="•"/>
                        <a:tabLst>
                          <a:tab pos="228600" algn="l"/>
                        </a:tabLst>
                      </a:pPr>
                      <a:r>
                        <a:rPr lang="pt" sz="1600" dirty="0">
                          <a:solidFill>
                            <a:schemeClr val="tx1"/>
                          </a:solidFill>
                          <a:effectLst/>
                          <a:latin typeface="+mn-lt"/>
                        </a:rPr>
                        <a:t>Monitorar a eficácia da ação - Resolveu o problema?</a:t>
                      </a:r>
                      <a:endParaRPr lang="en-ZA" sz="1600" dirty="0">
                        <a:solidFill>
                          <a:schemeClr val="tx1"/>
                        </a:solidFill>
                        <a:effectLst/>
                        <a:latin typeface="+mn-lt"/>
                      </a:endParaRPr>
                    </a:p>
                    <a:p>
                      <a:pPr marL="342900" lvl="0" indent="-342900" algn="l" rtl="0">
                        <a:lnSpc>
                          <a:spcPct val="100000"/>
                        </a:lnSpc>
                        <a:spcAft>
                          <a:spcPts val="0"/>
                        </a:spcAft>
                        <a:buFont typeface="Arial" panose="020B0604020202020204" pitchFamily="34" charset="0"/>
                        <a:buChar char="•"/>
                        <a:tabLst>
                          <a:tab pos="228600" algn="l"/>
                        </a:tabLst>
                      </a:pPr>
                      <a:r>
                        <a:rPr lang="pt" sz="1600" dirty="0">
                          <a:solidFill>
                            <a:schemeClr val="tx1"/>
                          </a:solidFill>
                          <a:effectLst/>
                          <a:latin typeface="+mn-lt"/>
                        </a:rPr>
                        <a:t>Documentar e registrar todas as etapas. </a:t>
                      </a:r>
                      <a:endParaRPr lang="en-ZA" sz="1600" dirty="0">
                        <a:solidFill>
                          <a:schemeClr val="tx1"/>
                        </a:solidFill>
                        <a:effectLst/>
                        <a:latin typeface="+mn-lt"/>
                      </a:endParaRPr>
                    </a:p>
                    <a:p>
                      <a:pPr marL="342900" lvl="0" indent="-342900" algn="l" rtl="0">
                        <a:lnSpc>
                          <a:spcPct val="100000"/>
                        </a:lnSpc>
                        <a:spcAft>
                          <a:spcPts val="0"/>
                        </a:spcAft>
                        <a:buFont typeface="Arial" panose="020B0604020202020204" pitchFamily="34" charset="0"/>
                        <a:buChar char="•"/>
                        <a:tabLst>
                          <a:tab pos="228600" algn="l"/>
                        </a:tabLst>
                      </a:pPr>
                      <a:r>
                        <a:rPr lang="pt" sz="1600" dirty="0">
                          <a:solidFill>
                            <a:schemeClr val="tx1"/>
                          </a:solidFill>
                          <a:effectLst/>
                          <a:latin typeface="+mn-lt"/>
                        </a:rPr>
                        <a:t>Dar</a:t>
                      </a:r>
                      <a:r>
                        <a:rPr lang="en" sz="1600" i="1" dirty="0">
                          <a:solidFill>
                            <a:schemeClr val="tx1"/>
                          </a:solidFill>
                          <a:effectLst/>
                          <a:latin typeface="+mn-lt"/>
                        </a:rPr>
                        <a:t> feedback </a:t>
                      </a:r>
                      <a:r>
                        <a:rPr lang="en" sz="1600" dirty="0">
                          <a:solidFill>
                            <a:schemeClr val="tx1"/>
                          </a:solidFill>
                          <a:effectLst/>
                          <a:latin typeface="+mn-lt"/>
                        </a:rPr>
                        <a:t>a todos os funcionários numa reunião semanal.</a:t>
                      </a: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47013392"/>
                  </a:ext>
                </a:extLst>
              </a:tr>
            </a:tbl>
          </a:graphicData>
        </a:graphic>
      </p:graphicFrame>
      <p:grpSp>
        <p:nvGrpSpPr>
          <p:cNvPr id="11" name="Group 10">
            <a:extLst>
              <a:ext uri="{FF2B5EF4-FFF2-40B4-BE49-F238E27FC236}">
                <a16:creationId xmlns:a16="http://schemas.microsoft.com/office/drawing/2014/main" id="{EF622960-6DD0-8B43-919C-D12D807770B6}"/>
              </a:ext>
            </a:extLst>
          </p:cNvPr>
          <p:cNvGrpSpPr/>
          <p:nvPr/>
        </p:nvGrpSpPr>
        <p:grpSpPr>
          <a:xfrm>
            <a:off x="8082737" y="1189443"/>
            <a:ext cx="3924069" cy="596348"/>
            <a:chOff x="7861998" y="1527451"/>
            <a:chExt cx="3924069" cy="596348"/>
          </a:xfrm>
        </p:grpSpPr>
        <p:sp>
          <p:nvSpPr>
            <p:cNvPr id="12" name="TextBox 11">
              <a:extLst>
                <a:ext uri="{FF2B5EF4-FFF2-40B4-BE49-F238E27FC236}">
                  <a16:creationId xmlns:a16="http://schemas.microsoft.com/office/drawing/2014/main" id="{FE159F16-E5D0-CC4E-81AD-B631A12FE04D}"/>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3" name="Oval 12">
              <a:extLst>
                <a:ext uri="{FF2B5EF4-FFF2-40B4-BE49-F238E27FC236}">
                  <a16:creationId xmlns:a16="http://schemas.microsoft.com/office/drawing/2014/main" id="{C02865E4-F93A-8E45-B395-8690A711B8AD}"/>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4" name="Graphic 13" descr="Pencil">
              <a:extLst>
                <a:ext uri="{FF2B5EF4-FFF2-40B4-BE49-F238E27FC236}">
                  <a16:creationId xmlns:a16="http://schemas.microsoft.com/office/drawing/2014/main" id="{C5AB0E4B-32C7-EA41-98B3-0892F06455C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06900881-4D17-45BE-3E73-CCF7D5E50056}"/>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1619982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drawing&#10;&#10;Description automatically generated">
            <a:extLst>
              <a:ext uri="{FF2B5EF4-FFF2-40B4-BE49-F238E27FC236}">
                <a16:creationId xmlns:a16="http://schemas.microsoft.com/office/drawing/2014/main" id="{C3D02A3B-EC00-594E-BD95-1E88383E02AB}"/>
              </a:ext>
            </a:extLst>
          </p:cNvPr>
          <p:cNvPicPr>
            <a:picLocks noChangeAspect="1"/>
          </p:cNvPicPr>
          <p:nvPr/>
        </p:nvPicPr>
        <p:blipFill>
          <a:blip r:embed="rId2"/>
          <a:stretch>
            <a:fillRect/>
          </a:stretch>
        </p:blipFill>
        <p:spPr>
          <a:xfrm>
            <a:off x="7898221" y="1403902"/>
            <a:ext cx="4164407" cy="4164407"/>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200" y="533474"/>
            <a:ext cx="10515600" cy="942814"/>
          </a:xfrm>
        </p:spPr>
        <p:txBody>
          <a:bodyPr rtlCol="0"/>
          <a:lstStyle/>
          <a:p>
            <a:pPr rtl="0"/>
            <a:r>
              <a:rPr lang="pt" dirty="0"/>
              <a:t>Comunicar rapidamente os problemas à equipe clínica</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7060021" cy="4440760"/>
          </a:xfrm>
        </p:spPr>
        <p:txBody>
          <a:bodyPr rtlCol="0"/>
          <a:lstStyle/>
          <a:p>
            <a:pPr rtl="0"/>
            <a:endParaRPr lang="en-US" dirty="0"/>
          </a:p>
          <a:p>
            <a:pPr rtl="0"/>
            <a:r>
              <a:rPr lang="pt" dirty="0"/>
              <a:t>Quando os IQ ficam fora do intervalo aceitável/esperado, é importante notificar os profissionais de saúde imediatamente.</a:t>
            </a:r>
          </a:p>
          <a:p>
            <a:pPr rtl="0"/>
            <a:r>
              <a:rPr lang="pt" dirty="0"/>
              <a:t>A comunicação regular entre os profissionais de saúde e os profissionais responsáveis pela testagem é essencial para gerir a situação e prestar o melhor serviço possível aos doentes, dada a importância dos resultados corretos e oportunos para as decisões clínicas, como o isolamento e as medidas de saúde pública.</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21</a:t>
            </a:fld>
            <a:endParaRPr lang="en-GB" sz="1000" dirty="0"/>
          </a:p>
        </p:txBody>
      </p:sp>
      <p:grpSp>
        <p:nvGrpSpPr>
          <p:cNvPr id="12" name="Group 11">
            <a:extLst>
              <a:ext uri="{FF2B5EF4-FFF2-40B4-BE49-F238E27FC236}">
                <a16:creationId xmlns:a16="http://schemas.microsoft.com/office/drawing/2014/main" id="{FDD2FE8C-7C37-5E4D-BC4D-FC810C5AFBCE}"/>
              </a:ext>
            </a:extLst>
          </p:cNvPr>
          <p:cNvGrpSpPr/>
          <p:nvPr/>
        </p:nvGrpSpPr>
        <p:grpSpPr>
          <a:xfrm>
            <a:off x="8082737" y="1438029"/>
            <a:ext cx="3924069" cy="596348"/>
            <a:chOff x="7861998" y="1527451"/>
            <a:chExt cx="3924069" cy="596348"/>
          </a:xfrm>
        </p:grpSpPr>
        <p:sp>
          <p:nvSpPr>
            <p:cNvPr id="13" name="TextBox 12">
              <a:extLst>
                <a:ext uri="{FF2B5EF4-FFF2-40B4-BE49-F238E27FC236}">
                  <a16:creationId xmlns:a16="http://schemas.microsoft.com/office/drawing/2014/main" id="{F2ED8551-04DC-5A4B-BE3F-4D408EAE8BEF}"/>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4" name="Oval 13">
              <a:extLst>
                <a:ext uri="{FF2B5EF4-FFF2-40B4-BE49-F238E27FC236}">
                  <a16:creationId xmlns:a16="http://schemas.microsoft.com/office/drawing/2014/main" id="{96C68982-C581-324B-9714-B9F41BF4EA35}"/>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5" name="Graphic 14" descr="Pencil">
              <a:extLst>
                <a:ext uri="{FF2B5EF4-FFF2-40B4-BE49-F238E27FC236}">
                  <a16:creationId xmlns:a16="http://schemas.microsoft.com/office/drawing/2014/main" id="{8CC0F075-8EAC-0E49-A3C4-7BE64292CDE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5816E9E3-2B81-48F2-1289-15C21B47D900}"/>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508842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8" name="Google Shape;258;p20"/>
          <p:cNvSpPr txBox="1">
            <a:spLocks noGrp="1"/>
          </p:cNvSpPr>
          <p:nvPr>
            <p:ph type="title"/>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pt-PT" dirty="0"/>
              <a:t>Comunicar rapidamente os problemas ao fabricante</a:t>
            </a:r>
          </a:p>
        </p:txBody>
      </p:sp>
      <p:sp>
        <p:nvSpPr>
          <p:cNvPr id="259" name="Google Shape;259;p20"/>
          <p:cNvSpPr txBox="1">
            <a:spLocks noGrp="1"/>
          </p:cNvSpPr>
          <p:nvPr>
            <p:ph type="body" idx="1"/>
          </p:nvPr>
        </p:nvSpPr>
        <p:spPr>
          <a:xfrm>
            <a:off x="838200" y="1713457"/>
            <a:ext cx="9038946" cy="4463506"/>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pt-PT" dirty="0"/>
              <a:t>A análise dos IQ pode indicar problemas inerentes ao próprio teste, caso em que devem ser imediatamente comunicados</a:t>
            </a:r>
          </a:p>
          <a:p>
            <a:pPr marL="228600" lvl="0" indent="-228600" algn="l" rtl="0">
              <a:lnSpc>
                <a:spcPct val="100000"/>
              </a:lnSpc>
              <a:spcBef>
                <a:spcPts val="1000"/>
              </a:spcBef>
              <a:spcAft>
                <a:spcPts val="0"/>
              </a:spcAft>
              <a:buClr>
                <a:schemeClr val="accent1"/>
              </a:buClr>
              <a:buSzPts val="2000"/>
              <a:buChar char="•"/>
            </a:pPr>
            <a:r>
              <a:rPr lang="pt-PT" dirty="0"/>
              <a:t>Uso do formulário de feedback do utilizador de IVD </a:t>
            </a:r>
            <a:r>
              <a:rPr lang="pt-PT" sz="2000" b="1" i="1" u="sng" dirty="0">
                <a:hlinkClick r:id="rId4"/>
              </a:rPr>
              <a:t>aqui</a:t>
            </a:r>
            <a:r>
              <a:rPr lang="pt-PT" sz="2000" dirty="0"/>
              <a:t> </a:t>
            </a:r>
          </a:p>
          <a:p>
            <a:pPr marL="228600" lvl="0" indent="-228600" algn="l" rtl="0">
              <a:lnSpc>
                <a:spcPct val="100000"/>
              </a:lnSpc>
              <a:spcBef>
                <a:spcPts val="1000"/>
              </a:spcBef>
              <a:spcAft>
                <a:spcPts val="0"/>
              </a:spcAft>
              <a:buClr>
                <a:schemeClr val="accent1"/>
              </a:buClr>
              <a:buSzPts val="2000"/>
              <a:buChar char="•"/>
            </a:pPr>
            <a:r>
              <a:rPr lang="pt-PT" dirty="0"/>
              <a:t>Informação pós-introdução no mercado sobre os IVD capacita as autoridades reguladoras nacionais e a OMS a detetar, investigar, comunicar e conter eventos que ameaçam a segurança da saúde pública e a tomar as medidas apropriadas</a:t>
            </a:r>
          </a:p>
          <a:p>
            <a:pPr marL="228600" lvl="0" indent="-228600" algn="l" rtl="0">
              <a:lnSpc>
                <a:spcPct val="100000"/>
              </a:lnSpc>
              <a:spcBef>
                <a:spcPts val="1000"/>
              </a:spcBef>
              <a:spcAft>
                <a:spcPts val="0"/>
              </a:spcAft>
              <a:buClr>
                <a:schemeClr val="accent1"/>
              </a:buClr>
              <a:buSzPts val="2000"/>
              <a:buChar char="•"/>
            </a:pPr>
            <a:r>
              <a:rPr lang="pt-PT" dirty="0"/>
              <a:t>A comunicação regular entre os agentes de teste e o fabricante é essencial para  gerir a situação e prestar o melhor serviço possível aos pacientes</a:t>
            </a:r>
          </a:p>
          <a:p>
            <a:pPr marL="228600" lvl="0" indent="-101600" algn="l" rtl="0">
              <a:lnSpc>
                <a:spcPct val="100000"/>
              </a:lnSpc>
              <a:spcBef>
                <a:spcPts val="1000"/>
              </a:spcBef>
              <a:spcAft>
                <a:spcPts val="0"/>
              </a:spcAft>
              <a:buClr>
                <a:schemeClr val="accent1"/>
              </a:buClr>
              <a:buSzPts val="2000"/>
              <a:buNone/>
            </a:pPr>
            <a:endParaRPr lang="pt-PT" dirty="0"/>
          </a:p>
        </p:txBody>
      </p:sp>
      <p:sp>
        <p:nvSpPr>
          <p:cNvPr id="260" name="Google Shape;26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22</a:t>
            </a:fld>
            <a:endParaRPr sz="1000"/>
          </a:p>
        </p:txBody>
      </p:sp>
      <p:sp>
        <p:nvSpPr>
          <p:cNvPr id="7" name="Footer Placeholder 3">
            <a:extLst>
              <a:ext uri="{FF2B5EF4-FFF2-40B4-BE49-F238E27FC236}">
                <a16:creationId xmlns:a16="http://schemas.microsoft.com/office/drawing/2014/main" id="{86DB21B7-CF67-4329-B277-A8113A21D800}"/>
              </a:ext>
            </a:extLst>
          </p:cNvPr>
          <p:cNvSpPr>
            <a:spLocks noGrp="1"/>
          </p:cNvSpPr>
          <p:nvPr>
            <p:ph type="ftr" sz="quarter" idx="11"/>
          </p:nvPr>
        </p:nvSpPr>
        <p:spPr>
          <a:xfrm>
            <a:off x="838200" y="6356350"/>
            <a:ext cx="101473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custDataLst>
      <p:tags r:id="rId1"/>
    </p:custDataLst>
    <p:extLst>
      <p:ext uri="{BB962C8B-B14F-4D97-AF65-F5344CB8AC3E}">
        <p14:creationId xmlns:p14="http://schemas.microsoft.com/office/powerpoint/2010/main" val="184259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Comunicar os dados aos níveis nacional ou de supervisão (1)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GB" dirty="0"/>
          </a:p>
          <a:p>
            <a:pPr rtl="0"/>
            <a:r>
              <a:rPr lang="pt" dirty="0"/>
              <a:t>Os dados dos IQ devem ser analisados e usados para melhorar a qualidade e a gestão dos doentes no local de testagem.</a:t>
            </a:r>
          </a:p>
          <a:p>
            <a:pPr rtl="0"/>
            <a:r>
              <a:rPr lang="pt" dirty="0"/>
              <a:t>No entanto, é igualmente importante comunicar regularmente os dados aos níveis nacional ou de supervisão.</a:t>
            </a:r>
          </a:p>
          <a:p>
            <a:pPr rtl="0"/>
            <a:r>
              <a:rPr lang="pt" dirty="0"/>
              <a:t>Algumas tendências (p. ex., escassez de consumíveis de testagem) podem exigir a intervenção de um nível mais alto do sistema de saúde ou o local de testagem poderá precisar de implementar medidas corretivas.</a:t>
            </a:r>
            <a:endParaRPr lang="en-ZA"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23</a:t>
            </a:fld>
            <a:endParaRPr lang="en-GB" sz="1000" dirty="0"/>
          </a:p>
        </p:txBody>
      </p:sp>
      <p:grpSp>
        <p:nvGrpSpPr>
          <p:cNvPr id="10" name="Group 9">
            <a:extLst>
              <a:ext uri="{FF2B5EF4-FFF2-40B4-BE49-F238E27FC236}">
                <a16:creationId xmlns:a16="http://schemas.microsoft.com/office/drawing/2014/main" id="{71EE623D-1041-4445-B1B5-BA3A2C5D025D}"/>
              </a:ext>
            </a:extLst>
          </p:cNvPr>
          <p:cNvGrpSpPr/>
          <p:nvPr/>
        </p:nvGrpSpPr>
        <p:grpSpPr>
          <a:xfrm>
            <a:off x="8100550" y="1370561"/>
            <a:ext cx="3924069" cy="596348"/>
            <a:chOff x="7861998" y="1527451"/>
            <a:chExt cx="3924069" cy="596348"/>
          </a:xfrm>
        </p:grpSpPr>
        <p:sp>
          <p:nvSpPr>
            <p:cNvPr id="11" name="TextBox 10">
              <a:extLst>
                <a:ext uri="{FF2B5EF4-FFF2-40B4-BE49-F238E27FC236}">
                  <a16:creationId xmlns:a16="http://schemas.microsoft.com/office/drawing/2014/main" id="{EEA97584-2068-174A-B763-E26B965521BA}"/>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12" name="Oval 11">
              <a:extLst>
                <a:ext uri="{FF2B5EF4-FFF2-40B4-BE49-F238E27FC236}">
                  <a16:creationId xmlns:a16="http://schemas.microsoft.com/office/drawing/2014/main" id="{7EE1F3FB-1E31-604A-968E-8D1711B86FC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3" name="Graphic 12" descr="Pencil">
              <a:extLst>
                <a:ext uri="{FF2B5EF4-FFF2-40B4-BE49-F238E27FC236}">
                  <a16:creationId xmlns:a16="http://schemas.microsoft.com/office/drawing/2014/main" id="{EEE0BB54-37B1-4948-B3D3-3AA3159F5BB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2C1CEF07-7B68-863D-38D2-B5755379045E}"/>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1335525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a:t>Comunicar os dados aos níveis nacional ou de supervisão (2)</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endParaRPr lang="en-GB" dirty="0"/>
          </a:p>
          <a:p>
            <a:pPr rtl="0"/>
            <a:r>
              <a:rPr lang="pt" dirty="0"/>
              <a:t>A colheita de relatórios de diferentes locais de testagem e a análise dos dados são úteis para identificar tendências que ultrapassem laboratórios individuais (por exemplo, escassez nacional ou regional de consumíveis de testagem, ou taxas inválidas elevadas verificadas num único lote de TDR).</a:t>
            </a:r>
          </a:p>
          <a:p>
            <a:pPr rtl="0"/>
            <a:r>
              <a:rPr lang="pt" dirty="0"/>
              <a:t>O </a:t>
            </a:r>
            <a:r>
              <a:rPr lang="en" i="1" dirty="0"/>
              <a:t>feedback </a:t>
            </a:r>
            <a:r>
              <a:rPr lang="en" dirty="0"/>
              <a:t>resultante desta análise deve ser dado aos locais de testagem para quese possam pôr em prática medidas para atender às constatações.</a:t>
            </a:r>
          </a:p>
          <a:p>
            <a:pPr rtl="0"/>
            <a:r>
              <a:rPr lang="pt" dirty="0"/>
              <a:t>Uma lista de ferramentas disponíveis para comunicar dados os níveis nacional e de supervisão pode ser encontrada</a:t>
            </a:r>
            <a:r>
              <a:rPr lang="pt" dirty="0">
                <a:solidFill>
                  <a:srgbClr val="FF0000"/>
                </a:solidFill>
              </a:rPr>
              <a:t> </a:t>
            </a:r>
            <a:r>
              <a:rPr lang="pt" dirty="0"/>
              <a:t>em </a:t>
            </a:r>
            <a:r>
              <a:rPr lang="pt" dirty="0">
                <a:solidFill>
                  <a:srgbClr val="009AC9"/>
                </a:solidFill>
                <a:hlinkClick r:id="rId2">
                  <a:extLst>
                    <a:ext uri="{A12FA001-AC4F-418D-AE19-62706E023703}">
                      <ahyp:hlinkClr xmlns:ahyp="http://schemas.microsoft.com/office/drawing/2018/hyperlinkcolor" val="tx"/>
                    </a:ext>
                  </a:extLst>
                </a:hlinkClick>
              </a:rPr>
              <a:t>https://www.cdc.gov/coronavirus/2019-ncov/global-covid-19/compare-digital-tools.html</a:t>
            </a:r>
            <a:r>
              <a:rPr lang="pt" dirty="0">
                <a:solidFill>
                  <a:srgbClr val="009AC9"/>
                </a:solidFill>
              </a:rPr>
              <a:t>.</a:t>
            </a:r>
          </a:p>
          <a:p>
            <a:pPr rtl="0"/>
            <a:endParaRPr lang="en-ZA"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24</a:t>
            </a:fld>
            <a:endParaRPr lang="en-GB" sz="1000" dirty="0"/>
          </a:p>
        </p:txBody>
      </p:sp>
      <p:grpSp>
        <p:nvGrpSpPr>
          <p:cNvPr id="6" name="Group 5">
            <a:extLst>
              <a:ext uri="{FF2B5EF4-FFF2-40B4-BE49-F238E27FC236}">
                <a16:creationId xmlns:a16="http://schemas.microsoft.com/office/drawing/2014/main" id="{35B1BB22-2CB6-414B-ABCE-9C9B87558840}"/>
              </a:ext>
            </a:extLst>
          </p:cNvPr>
          <p:cNvGrpSpPr/>
          <p:nvPr/>
        </p:nvGrpSpPr>
        <p:grpSpPr>
          <a:xfrm>
            <a:off x="8020164" y="1403902"/>
            <a:ext cx="3924069" cy="596348"/>
            <a:chOff x="7861998" y="1527451"/>
            <a:chExt cx="3924069" cy="596348"/>
          </a:xfrm>
        </p:grpSpPr>
        <p:sp>
          <p:nvSpPr>
            <p:cNvPr id="7" name="TextBox 6">
              <a:extLst>
                <a:ext uri="{FF2B5EF4-FFF2-40B4-BE49-F238E27FC236}">
                  <a16:creationId xmlns:a16="http://schemas.microsoft.com/office/drawing/2014/main" id="{BF921EE5-83B7-EE40-BA34-A1DD437F1C63}"/>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EC219A9F-F18A-794A-8368-2EB2C6F3DC6D}"/>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9" name="Graphic 8" descr="Pencil">
              <a:extLst>
                <a:ext uri="{FF2B5EF4-FFF2-40B4-BE49-F238E27FC236}">
                  <a16:creationId xmlns:a16="http://schemas.microsoft.com/office/drawing/2014/main" id="{04696EA1-3755-8D4D-984D-C48FB9D1952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1997BD58-7709-5CB9-9D79-B6E5EF4FA15F}"/>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2017975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pic>
        <p:nvPicPr>
          <p:cNvPr id="283" name="Google Shape;283;p23"/>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84" name="Google Shape;284;p23"/>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285" name="Google Shape;285;p23"/>
          <p:cNvSpPr txBox="1"/>
          <p:nvPr/>
        </p:nvSpPr>
        <p:spPr>
          <a:xfrm>
            <a:off x="2858588" y="303656"/>
            <a:ext cx="5523411"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pt-PT" sz="4400" dirty="0">
                <a:solidFill>
                  <a:schemeClr val="lt1"/>
                </a:solidFill>
                <a:latin typeface="Arial"/>
                <a:ea typeface="Arial"/>
                <a:cs typeface="Arial"/>
                <a:sym typeface="Arial"/>
              </a:rPr>
              <a:t>Principais pontos </a:t>
            </a:r>
            <a:r>
              <a:rPr lang="en-US" sz="4400" dirty="0">
                <a:solidFill>
                  <a:schemeClr val="lt1"/>
                </a:solidFill>
              </a:rPr>
              <a:t>(1)</a:t>
            </a:r>
            <a:endParaRPr lang="en-US" sz="2200" dirty="0">
              <a:solidFill>
                <a:schemeClr val="lt1"/>
              </a:solidFill>
            </a:endParaRPr>
          </a:p>
        </p:txBody>
      </p:sp>
      <p:sp>
        <p:nvSpPr>
          <p:cNvPr id="286" name="Google Shape;286;p23"/>
          <p:cNvSpPr txBox="1"/>
          <p:nvPr/>
        </p:nvSpPr>
        <p:spPr>
          <a:xfrm>
            <a:off x="2118360" y="1927496"/>
            <a:ext cx="8628017" cy="3028103"/>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pt-PT" sz="2000" dirty="0">
                <a:solidFill>
                  <a:schemeClr val="lt1"/>
                </a:solidFill>
                <a:sym typeface="Arial"/>
              </a:rPr>
              <a:t>Os IQ sã</a:t>
            </a:r>
            <a:r>
              <a:rPr lang="pt-PT" sz="2000" dirty="0">
                <a:solidFill>
                  <a:schemeClr val="lt1"/>
                </a:solidFill>
              </a:rPr>
              <a:t>o medidas objetivas</a:t>
            </a:r>
            <a:r>
              <a:rPr lang="pt-PT" sz="2000" dirty="0">
                <a:solidFill>
                  <a:schemeClr val="lt1"/>
                </a:solidFill>
                <a:sym typeface="Arial"/>
              </a:rPr>
              <a:t> do funcionamento de um teste de diagnóstico.</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dirty="0">
                <a:solidFill>
                  <a:schemeClr val="lt1"/>
                </a:solidFill>
                <a:sym typeface="Arial"/>
              </a:rPr>
              <a:t>O acompanhamento dos IQ e das suas tendências permite a identificação precoce de erros e outros problemas (por ex., demora na comunicação dos resultados).</a:t>
            </a:r>
          </a:p>
          <a:p>
            <a:pPr marL="228600" marR="0" lvl="0" indent="-101600" algn="l" rtl="0">
              <a:lnSpc>
                <a:spcPct val="90000"/>
              </a:lnSpc>
              <a:spcBef>
                <a:spcPts val="1000"/>
              </a:spcBef>
              <a:spcAft>
                <a:spcPts val="0"/>
              </a:spcAft>
              <a:buClr>
                <a:schemeClr val="dk1"/>
              </a:buClr>
              <a:buSzPts val="2000"/>
              <a:buFont typeface="Arial"/>
              <a:buNone/>
            </a:pPr>
            <a:endParaRPr lang="pt-PT" sz="2000"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dirty="0">
                <a:solidFill>
                  <a:schemeClr val="lt1"/>
                </a:solidFill>
                <a:sym typeface="Arial"/>
              </a:rPr>
              <a:t>Identificar a razão parra esses erros e problemas é essencial para a implementação de medidas corretivas e preventivas</a:t>
            </a:r>
            <a:r>
              <a:rPr lang="en-US" sz="2000" dirty="0">
                <a:solidFill>
                  <a:schemeClr val="lt1"/>
                </a:solidFill>
                <a:latin typeface="Arial"/>
                <a:ea typeface="Arial"/>
                <a:cs typeface="Arial"/>
                <a:sym typeface="Arial"/>
              </a:rPr>
              <a:t>.</a:t>
            </a:r>
            <a:endParaRPr sz="2000" dirty="0">
              <a:solidFill>
                <a:schemeClr val="lt1"/>
              </a:solidFill>
              <a:latin typeface="Arial"/>
              <a:ea typeface="Arial"/>
              <a:cs typeface="Arial"/>
              <a:sym typeface="Arial"/>
            </a:endParaRPr>
          </a:p>
        </p:txBody>
      </p:sp>
      <p:pic>
        <p:nvPicPr>
          <p:cNvPr id="288" name="Google Shape;288;p23"/>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8D428687-0BB7-4DDB-BE6D-2C1927108EAD}"/>
              </a:ext>
            </a:extLst>
          </p:cNvPr>
          <p:cNvSpPr>
            <a:spLocks noGrp="1"/>
          </p:cNvSpPr>
          <p:nvPr>
            <p:ph type="ftr" sz="quarter" idx="11"/>
          </p:nvPr>
        </p:nvSpPr>
        <p:spPr>
          <a:xfrm>
            <a:off x="622300" y="6356350"/>
            <a:ext cx="8902700" cy="501650"/>
          </a:xfrm>
        </p:spPr>
        <p:txBody>
          <a:bodyPr/>
          <a:lstStyle/>
          <a:p>
            <a:r>
              <a:rPr lang="pt-PT" sz="1000" dirty="0">
                <a:solidFill>
                  <a:srgbClr val="FFFFFF"/>
                </a:solidFill>
              </a:rPr>
              <a:t>Workshop de Formação sobre os Testes de Diagnóstico Rápido de Antigénio para o SARS-CoV-2 – v3.0 </a:t>
            </a:r>
            <a:r>
              <a:rPr lang="pt-PT" sz="1000" b="1" dirty="0">
                <a:solidFill>
                  <a:schemeClr val="bg1"/>
                </a:solidFill>
              </a:rPr>
              <a:t>| Usar os dados dos TDR para o SARS-CoV-2</a:t>
            </a: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pic>
        <p:nvPicPr>
          <p:cNvPr id="294" name="Google Shape;294;p24"/>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95" name="Google Shape;29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6" name="Google Shape;296;p24"/>
          <p:cNvSpPr txBox="1"/>
          <p:nvPr/>
        </p:nvSpPr>
        <p:spPr>
          <a:xfrm>
            <a:off x="2858588" y="303656"/>
            <a:ext cx="5523411"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pt-PT" sz="4400" dirty="0">
                <a:solidFill>
                  <a:schemeClr val="lt1"/>
                </a:solidFill>
              </a:rPr>
              <a:t>Principais pontos </a:t>
            </a:r>
            <a:r>
              <a:rPr lang="en-US" sz="4400" dirty="0">
                <a:solidFill>
                  <a:schemeClr val="lt1"/>
                </a:solidFill>
              </a:rPr>
              <a:t>(2)</a:t>
            </a:r>
            <a:endParaRPr lang="en-US" sz="2200" dirty="0">
              <a:solidFill>
                <a:schemeClr val="lt1"/>
              </a:solidFill>
            </a:endParaRPr>
          </a:p>
        </p:txBody>
      </p:sp>
      <p:sp>
        <p:nvSpPr>
          <p:cNvPr id="297" name="Google Shape;297;p24"/>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pt-PT" sz="2000" dirty="0">
                <a:solidFill>
                  <a:schemeClr val="lt1"/>
                </a:solidFill>
                <a:sym typeface="Arial"/>
              </a:rPr>
              <a:t>Uma boa documentação do processo e uma boa manutenção de registos é fundamental para facilitar e monitorizar a qualidade dos testes.</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dirty="0">
                <a:solidFill>
                  <a:schemeClr val="lt1"/>
                </a:solidFill>
                <a:sym typeface="Arial"/>
              </a:rPr>
              <a:t>Os documentos descrevem políticas e processos e incluem manuais e POP.</a:t>
            </a:r>
            <a:endParaRPr lang="pt-PT" dirty="0"/>
          </a:p>
          <a:p>
            <a:pPr marL="228600" marR="0" lvl="0" indent="-101600" algn="l" rtl="0">
              <a:lnSpc>
                <a:spcPct val="90000"/>
              </a:lnSpc>
              <a:spcBef>
                <a:spcPts val="1000"/>
              </a:spcBef>
              <a:spcAft>
                <a:spcPts val="0"/>
              </a:spcAft>
              <a:buClr>
                <a:schemeClr val="dk1"/>
              </a:buClr>
              <a:buSzPts val="2000"/>
              <a:buFont typeface="Arial"/>
              <a:buNone/>
            </a:pPr>
            <a:endParaRPr lang="pt-PT" sz="2000" dirty="0">
              <a:solidFill>
                <a:schemeClr val="lt1"/>
              </a:solidFil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pt-PT" sz="2000" dirty="0">
                <a:solidFill>
                  <a:schemeClr val="lt1"/>
                </a:solidFill>
                <a:sym typeface="Arial"/>
              </a:rPr>
              <a:t>Os registos capturam informação em folhas de cálculo ou formulários. Estes podem incluir o formulário de requisição de testes, livro de registo dos resultados, outros livros de registos (por ex., monitorização das temperaturas, inventário).</a:t>
            </a:r>
            <a:endParaRPr lang="pt-PT" sz="2800" dirty="0">
              <a:solidFill>
                <a:schemeClr val="lt1"/>
              </a:solidFil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p:txBody>
      </p:sp>
      <p:pic>
        <p:nvPicPr>
          <p:cNvPr id="299" name="Google Shape;299;p24"/>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35B2D5E7-2C3B-4532-A06F-C5C2F08E713B}"/>
              </a:ext>
            </a:extLst>
          </p:cNvPr>
          <p:cNvSpPr>
            <a:spLocks noGrp="1"/>
          </p:cNvSpPr>
          <p:nvPr>
            <p:ph type="ftr" sz="quarter" idx="11"/>
          </p:nvPr>
        </p:nvSpPr>
        <p:spPr>
          <a:xfrm>
            <a:off x="406400" y="6356350"/>
            <a:ext cx="8991600" cy="501650"/>
          </a:xfrm>
        </p:spPr>
        <p:txBody>
          <a:bodyPr/>
          <a:lstStyle/>
          <a:p>
            <a:r>
              <a:rPr lang="pt-PT" sz="1000" dirty="0">
                <a:solidFill>
                  <a:srgbClr val="FFFFFF"/>
                </a:solidFill>
              </a:rPr>
              <a:t>Workshop de Formação sobre os Testes de Diagnóstico Rápido de Antigénio para o SARS-CoV-2 – v3.0 </a:t>
            </a:r>
            <a:r>
              <a:rPr lang="en-US" sz="1000" b="1" dirty="0">
                <a:solidFill>
                  <a:schemeClr val="bg1"/>
                </a:solidFill>
              </a:rPr>
              <a:t>| </a:t>
            </a:r>
            <a:r>
              <a:rPr lang="en-US" sz="1000" b="1" dirty="0" err="1">
                <a:solidFill>
                  <a:schemeClr val="bg1"/>
                </a:solidFill>
              </a:rPr>
              <a:t>Usar</a:t>
            </a:r>
            <a:r>
              <a:rPr lang="en-US" sz="1000" b="1" dirty="0">
                <a:solidFill>
                  <a:schemeClr val="bg1"/>
                </a:solidFill>
              </a:rPr>
              <a:t> </a:t>
            </a:r>
            <a:r>
              <a:rPr lang="en-US" sz="1000" b="1" dirty="0" err="1">
                <a:solidFill>
                  <a:schemeClr val="bg1"/>
                </a:solidFill>
              </a:rPr>
              <a:t>os</a:t>
            </a:r>
            <a:r>
              <a:rPr lang="en-US" sz="1000" b="1" dirty="0">
                <a:solidFill>
                  <a:schemeClr val="bg1"/>
                </a:solidFill>
              </a:rPr>
              <a:t> dados dos TDR </a:t>
            </a:r>
            <a:r>
              <a:rPr lang="en-US" sz="1000" b="1" dirty="0" err="1">
                <a:solidFill>
                  <a:schemeClr val="bg1"/>
                </a:solidFill>
              </a:rPr>
              <a:t>para</a:t>
            </a:r>
            <a:r>
              <a:rPr lang="en-US" sz="1000" b="1" dirty="0">
                <a:solidFill>
                  <a:schemeClr val="bg1"/>
                </a:solidFill>
              </a:rPr>
              <a:t> o SARS-CoV-2</a:t>
            </a:r>
            <a:endParaRPr lang="en-GB" sz="1000" b="1" dirty="0">
              <a:solidFill>
                <a:schemeClr val="bg1"/>
              </a:solidFill>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rtlCol="0"/>
          <a:lstStyle/>
          <a:p>
            <a:pPr rtl="0"/>
            <a:r>
              <a:rPr lang="pt"/>
              <a:t>Dúvidas?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rtlCol="0"/>
          <a:lstStyle/>
          <a:p>
            <a:pPr rtl="0"/>
            <a:fld id="{8B709DE2-93F8-7E45-91D0-E19ACC3ADA42}" type="slidenum">
              <a:rPr lang="en-US" smtClean="0"/>
              <a:t>27</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lvl="0"/>
            <a:r>
              <a:rPr lang="pt-PT" dirty="0"/>
              <a:t>Objetivos da aprendizagem</a:t>
            </a:r>
            <a:endParaRPr dirty="0"/>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spcBef>
                <a:spcPts val="0"/>
              </a:spcBef>
              <a:buNone/>
            </a:pPr>
            <a:r>
              <a:rPr lang="pt-PT" dirty="0"/>
              <a:t>No final deste módulo, o formando deverá ser capaz de:   </a:t>
            </a:r>
          </a:p>
          <a:p>
            <a:pPr marL="228600" lvl="0" indent="-228600" algn="l" rtl="0">
              <a:lnSpc>
                <a:spcPct val="100000"/>
              </a:lnSpc>
              <a:spcBef>
                <a:spcPts val="1000"/>
              </a:spcBef>
              <a:spcAft>
                <a:spcPts val="0"/>
              </a:spcAft>
              <a:buSzPts val="2000"/>
              <a:buFont typeface="Arial"/>
              <a:buChar char="•"/>
            </a:pPr>
            <a:r>
              <a:rPr lang="pt-PT" dirty="0"/>
              <a:t>Listar que documentos e registos devem estar disponíveis no local do teste;</a:t>
            </a:r>
            <a:r>
              <a:rPr lang="pt-PT" sz="2000" dirty="0"/>
              <a:t>  </a:t>
            </a:r>
            <a:endParaRPr lang="pt-PT" dirty="0"/>
          </a:p>
          <a:p>
            <a:pPr marL="228600" lvl="0" indent="-228600" algn="l" rtl="0">
              <a:lnSpc>
                <a:spcPct val="100000"/>
              </a:lnSpc>
              <a:spcBef>
                <a:spcPts val="1000"/>
              </a:spcBef>
              <a:spcAft>
                <a:spcPts val="0"/>
              </a:spcAft>
              <a:buSzPts val="2000"/>
              <a:buFont typeface="Arial"/>
              <a:buChar char="•"/>
            </a:pPr>
            <a:r>
              <a:rPr lang="pt-PT" sz="2000" dirty="0"/>
              <a:t>Descrever o conteúdo do livro de registo dos TDR de antigénio  para o SARS-CoV-2 e o modo de o  usar</a:t>
            </a:r>
            <a:r>
              <a:rPr lang="pt-PT" dirty="0"/>
              <a:t>;</a:t>
            </a:r>
            <a:r>
              <a:rPr lang="pt-PT" sz="2000" dirty="0"/>
              <a:t>  </a:t>
            </a:r>
            <a:endParaRPr lang="pt-PT" dirty="0"/>
          </a:p>
          <a:p>
            <a:pPr marL="228600" lvl="0" indent="-228600" algn="l" rtl="0">
              <a:lnSpc>
                <a:spcPct val="100000"/>
              </a:lnSpc>
              <a:spcBef>
                <a:spcPts val="1000"/>
              </a:spcBef>
              <a:spcAft>
                <a:spcPts val="0"/>
              </a:spcAft>
              <a:buSzPts val="2000"/>
              <a:buFont typeface="Arial"/>
              <a:buChar char="•"/>
            </a:pPr>
            <a:r>
              <a:rPr lang="pt-PT" dirty="0"/>
              <a:t>D</a:t>
            </a:r>
            <a:r>
              <a:rPr lang="pt-PT" sz="2000" dirty="0"/>
              <a:t>escrever a finalidade dos indicadores de qualidade</a:t>
            </a:r>
            <a:r>
              <a:rPr lang="pt-PT" dirty="0"/>
              <a:t>;</a:t>
            </a:r>
            <a:r>
              <a:rPr lang="pt-PT" sz="2000" dirty="0"/>
              <a:t>  </a:t>
            </a:r>
          </a:p>
          <a:p>
            <a:pPr marL="228600" lvl="0" indent="-228600" algn="l" rtl="0">
              <a:lnSpc>
                <a:spcPct val="100000"/>
              </a:lnSpc>
              <a:spcBef>
                <a:spcPts val="1000"/>
              </a:spcBef>
              <a:spcAft>
                <a:spcPts val="0"/>
              </a:spcAft>
              <a:buSzPts val="2000"/>
              <a:buFont typeface="Arial"/>
              <a:buChar char="•"/>
            </a:pPr>
            <a:r>
              <a:rPr lang="pt-PT" dirty="0"/>
              <a:t>L</a:t>
            </a:r>
            <a:r>
              <a:rPr lang="pt-PT" sz="2000" dirty="0"/>
              <a:t>istar os indicadores de qualidade a monitorizar relativamente aos TDR de antigénio para o SARS-CoV-2</a:t>
            </a:r>
            <a:r>
              <a:rPr lang="pt-PT" dirty="0"/>
              <a:t>;</a:t>
            </a:r>
            <a:r>
              <a:rPr lang="pt-PT" sz="2000" dirty="0"/>
              <a:t>  </a:t>
            </a:r>
            <a:endParaRPr lang="pt-PT" dirty="0"/>
          </a:p>
          <a:p>
            <a:pPr marL="228600" lvl="0" indent="-228600" algn="l" rtl="0">
              <a:lnSpc>
                <a:spcPct val="100000"/>
              </a:lnSpc>
              <a:spcBef>
                <a:spcPts val="1000"/>
              </a:spcBef>
              <a:spcAft>
                <a:spcPts val="0"/>
              </a:spcAft>
              <a:buSzPts val="2000"/>
              <a:buFont typeface="Arial"/>
              <a:buChar char="•"/>
            </a:pPr>
            <a:r>
              <a:rPr lang="pt-PT" dirty="0"/>
              <a:t>Explicar como analisar os dados do TDR de antigénio para o SARS-CoV-2. </a:t>
            </a:r>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CC622A4F-FE12-4159-A062-A97D4A8A0096}"/>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rtlCol="0"/>
          <a:lstStyle/>
          <a:p>
            <a:pPr rtl="0"/>
            <a:r>
              <a:rPr lang="pt" dirty="0"/>
              <a:t>Manutenção de </a:t>
            </a:r>
            <a:r>
              <a:rPr lang="pt-BR" dirty="0"/>
              <a:t>registos</a:t>
            </a:r>
            <a:endParaRPr lang="pt" dirty="0"/>
          </a:p>
        </p:txBody>
      </p:sp>
    </p:spTree>
    <p:extLst>
      <p:ext uri="{BB962C8B-B14F-4D97-AF65-F5344CB8AC3E}">
        <p14:creationId xmlns:p14="http://schemas.microsoft.com/office/powerpoint/2010/main" val="2116826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hape&#10;&#10;Description automatically generated">
            <a:extLst>
              <a:ext uri="{FF2B5EF4-FFF2-40B4-BE49-F238E27FC236}">
                <a16:creationId xmlns:a16="http://schemas.microsoft.com/office/drawing/2014/main" id="{11AFAE1E-FA96-0F42-B9FC-155D12DDFC98}"/>
              </a:ext>
            </a:extLst>
          </p:cNvPr>
          <p:cNvPicPr>
            <a:picLocks noChangeAspect="1"/>
          </p:cNvPicPr>
          <p:nvPr/>
        </p:nvPicPr>
        <p:blipFill>
          <a:blip r:embed="rId2"/>
          <a:stretch>
            <a:fillRect/>
          </a:stretch>
        </p:blipFill>
        <p:spPr>
          <a:xfrm>
            <a:off x="7545211" y="888349"/>
            <a:ext cx="4440760" cy="4440760"/>
          </a:xfrm>
          <a:prstGeom prst="rect">
            <a:avLst/>
          </a:prstGeom>
        </p:spPr>
      </p:pic>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Manutenção de </a:t>
            </a:r>
            <a:r>
              <a:rPr lang="pt-BR" dirty="0"/>
              <a:t>registos</a:t>
            </a:r>
            <a:endParaRPr lang="pt"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marL="0" indent="0" rtl="0">
              <a:buNone/>
            </a:pPr>
            <a:r>
              <a:rPr lang="pt" dirty="0"/>
              <a:t>A manutenção de </a:t>
            </a:r>
            <a:r>
              <a:rPr lang="pt-BR" dirty="0"/>
              <a:t>registos</a:t>
            </a:r>
            <a:r>
              <a:rPr lang="pt" dirty="0"/>
              <a:t> permite ao local de testagem:</a:t>
            </a:r>
          </a:p>
          <a:p>
            <a:pPr rtl="0"/>
            <a:endParaRPr lang="en-GB" altLang="en-US" dirty="0"/>
          </a:p>
          <a:p>
            <a:pPr marL="342900" indent="-342900" rtl="0"/>
            <a:r>
              <a:rPr lang="pt" dirty="0"/>
              <a:t>monitorar a qualidade dos testes </a:t>
            </a:r>
          </a:p>
          <a:p>
            <a:pPr marL="342900" indent="-342900" rtl="0"/>
            <a:r>
              <a:rPr lang="pt" dirty="0"/>
              <a:t>acompanhar o número total de testes realizados</a:t>
            </a:r>
          </a:p>
          <a:p>
            <a:pPr marL="342900" indent="-342900" rtl="0"/>
            <a:r>
              <a:rPr lang="pt" dirty="0"/>
              <a:t>determinar os consumíveis necessários para a testagem</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5</a:t>
            </a:fld>
            <a:endParaRPr lang="en-GB" sz="1000" dirty="0"/>
          </a:p>
        </p:txBody>
      </p:sp>
      <p:sp>
        <p:nvSpPr>
          <p:cNvPr id="4" name="Footer Placeholder 3">
            <a:extLst>
              <a:ext uri="{FF2B5EF4-FFF2-40B4-BE49-F238E27FC236}">
                <a16:creationId xmlns:a16="http://schemas.microsoft.com/office/drawing/2014/main" id="{BF0F2B75-C78B-AC3E-69E2-9DC2FFEF8122}"/>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227832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Documentos e </a:t>
            </a:r>
            <a:r>
              <a:rPr lang="pt-BR" dirty="0"/>
              <a:t>registos</a:t>
            </a:r>
            <a:r>
              <a:rPr lang="pt" dirty="0"/>
              <a:t> para os TDR</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marL="0" indent="0" rtl="0">
              <a:lnSpc>
                <a:spcPct val="85000"/>
              </a:lnSpc>
              <a:buNone/>
            </a:pPr>
            <a:r>
              <a:rPr lang="pt" b="1" dirty="0"/>
              <a:t>Documentos</a:t>
            </a:r>
          </a:p>
          <a:p>
            <a:pPr marL="0" indent="0" rtl="0">
              <a:lnSpc>
                <a:spcPct val="85000"/>
              </a:lnSpc>
              <a:buNone/>
            </a:pPr>
            <a:endParaRPr lang="pt" b="1" dirty="0"/>
          </a:p>
          <a:p>
            <a:pPr marL="406400" lvl="1" indent="-290513" rtl="0">
              <a:lnSpc>
                <a:spcPct val="85000"/>
              </a:lnSpc>
            </a:pPr>
            <a:r>
              <a:rPr lang="pt" dirty="0"/>
              <a:t>Incluem políticas escritas, descrições de processos e procedimentos operacionais padrões (POP)</a:t>
            </a:r>
          </a:p>
          <a:p>
            <a:pPr marL="406400" lvl="1" indent="-290513" rtl="0">
              <a:lnSpc>
                <a:spcPct val="85000"/>
              </a:lnSpc>
            </a:pPr>
            <a:r>
              <a:rPr lang="pt" dirty="0"/>
              <a:t>São usados para comunicar informações sobre as políticas e os procedimentos de testagem</a:t>
            </a:r>
          </a:p>
          <a:p>
            <a:pPr rtl="0"/>
            <a:endParaRPr lang="en-US" dirty="0"/>
          </a:p>
          <a:p>
            <a:pPr marL="0" indent="0" rtl="0">
              <a:buNone/>
            </a:pPr>
            <a:r>
              <a:rPr lang="pt-BR" b="1" dirty="0"/>
              <a:t>Registros</a:t>
            </a:r>
            <a:endParaRPr lang="pt" b="1" dirty="0"/>
          </a:p>
          <a:p>
            <a:pPr marL="0" indent="0" rtl="0">
              <a:buNone/>
            </a:pPr>
            <a:endParaRPr lang="pt" b="1" dirty="0"/>
          </a:p>
          <a:p>
            <a:pPr marL="406400" lvl="1" indent="-290513" rtl="0">
              <a:lnSpc>
                <a:spcPct val="85000"/>
              </a:lnSpc>
            </a:pPr>
            <a:r>
              <a:rPr lang="pt" dirty="0"/>
              <a:t>Consistem na informação captada em fichas de trabalho, formulários e gráficos </a:t>
            </a:r>
          </a:p>
          <a:p>
            <a:pPr marL="406400" lvl="1" indent="-290513" rtl="0">
              <a:lnSpc>
                <a:spcPct val="85000"/>
              </a:lnSpc>
            </a:pPr>
            <a:r>
              <a:rPr lang="pt" dirty="0"/>
              <a:t>São usados para registar dados sobre os procedimentos e os resultados da testagem </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6</a:t>
            </a:fld>
            <a:endParaRPr lang="en-GB" sz="1000" dirty="0"/>
          </a:p>
        </p:txBody>
      </p:sp>
      <p:sp>
        <p:nvSpPr>
          <p:cNvPr id="4" name="Footer Placeholder 3">
            <a:extLst>
              <a:ext uri="{FF2B5EF4-FFF2-40B4-BE49-F238E27FC236}">
                <a16:creationId xmlns:a16="http://schemas.microsoft.com/office/drawing/2014/main" id="{2AEB77ED-B9C9-0C9B-003F-6E9B311B79F2}"/>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34261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Que documentos devem ser mantidos no local?</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677370" y="1744592"/>
            <a:ext cx="10942543" cy="4440760"/>
          </a:xfrm>
        </p:spPr>
        <p:txBody>
          <a:bodyPr numCol="2" rtlCol="0">
            <a:normAutofit/>
          </a:bodyPr>
          <a:lstStyle/>
          <a:p>
            <a:pPr rtl="0">
              <a:lnSpc>
                <a:spcPct val="150000"/>
              </a:lnSpc>
            </a:pPr>
            <a:r>
              <a:rPr lang="pt" dirty="0"/>
              <a:t>Políticas e algoritmo de testagem nacionais</a:t>
            </a:r>
          </a:p>
          <a:p>
            <a:pPr rtl="0">
              <a:lnSpc>
                <a:spcPct val="150000"/>
              </a:lnSpc>
            </a:pPr>
            <a:r>
              <a:rPr lang="pt" dirty="0"/>
              <a:t>Manuais de biossegurança</a:t>
            </a:r>
          </a:p>
          <a:p>
            <a:pPr rtl="0">
              <a:lnSpc>
                <a:spcPct val="150000"/>
              </a:lnSpc>
            </a:pPr>
            <a:r>
              <a:rPr lang="pt" dirty="0"/>
              <a:t>POP, incluindo:</a:t>
            </a:r>
          </a:p>
          <a:p>
            <a:pPr lvl="1" rtl="0">
              <a:lnSpc>
                <a:spcPct val="150000"/>
              </a:lnSpc>
            </a:pPr>
            <a:r>
              <a:rPr lang="pt" dirty="0"/>
              <a:t>Preparação de desinfetante</a:t>
            </a:r>
          </a:p>
          <a:p>
            <a:pPr lvl="1" rtl="0">
              <a:lnSpc>
                <a:spcPct val="150000"/>
              </a:lnSpc>
            </a:pPr>
            <a:r>
              <a:rPr lang="pt" dirty="0"/>
              <a:t> </a:t>
            </a:r>
            <a:r>
              <a:rPr lang="pt-BR" dirty="0"/>
              <a:t>Colheita </a:t>
            </a:r>
            <a:r>
              <a:rPr lang="pt" dirty="0"/>
              <a:t>de amostras</a:t>
            </a:r>
          </a:p>
          <a:p>
            <a:pPr lvl="1" rtl="0">
              <a:lnSpc>
                <a:spcPct val="150000"/>
              </a:lnSpc>
            </a:pPr>
            <a:r>
              <a:rPr lang="pt" dirty="0"/>
              <a:t>Procedimentos de testagem</a:t>
            </a:r>
          </a:p>
          <a:p>
            <a:pPr lvl="1" rtl="0">
              <a:lnSpc>
                <a:spcPct val="150000"/>
              </a:lnSpc>
            </a:pPr>
            <a:r>
              <a:rPr lang="pt" dirty="0"/>
              <a:t>Gestão de resíduos de saúde</a:t>
            </a:r>
          </a:p>
          <a:p>
            <a:pPr rtl="0"/>
            <a:endParaRPr lang="en-US" altLang="en-US" dirty="0"/>
          </a:p>
          <a:p>
            <a:pPr rtl="0"/>
            <a:endParaRPr lang="en-US" altLang="en-US" dirty="0"/>
          </a:p>
          <a:p>
            <a:pPr rtl="0"/>
            <a:endParaRPr lang="en-US" altLang="en-US" dirty="0"/>
          </a:p>
          <a:p>
            <a:pPr rtl="0"/>
            <a:r>
              <a:rPr lang="pt" dirty="0"/>
              <a:t>Executar as funções de </a:t>
            </a:r>
            <a:r>
              <a:rPr lang="pt-BR" dirty="0"/>
              <a:t>controle</a:t>
            </a:r>
            <a:r>
              <a:rPr lang="pt" dirty="0"/>
              <a:t> de qualidade (CQ) </a:t>
            </a:r>
          </a:p>
          <a:p>
            <a:pPr rtl="0"/>
            <a:r>
              <a:rPr lang="pt" dirty="0"/>
              <a:t>Executar a Avaliação Externa da Qualidade (AEQ)</a:t>
            </a:r>
          </a:p>
          <a:p>
            <a:pPr rtl="0"/>
            <a:endParaRPr lang="en-US" altLang="en-US" dirty="0"/>
          </a:p>
          <a:p>
            <a:pPr marL="0" indent="0" rtl="0">
              <a:buNone/>
            </a:pPr>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7</a:t>
            </a:fld>
            <a:endParaRPr lang="en-GB" sz="1000" dirty="0"/>
          </a:p>
        </p:txBody>
      </p:sp>
      <p:grpSp>
        <p:nvGrpSpPr>
          <p:cNvPr id="6" name="Group 5">
            <a:extLst>
              <a:ext uri="{FF2B5EF4-FFF2-40B4-BE49-F238E27FC236}">
                <a16:creationId xmlns:a16="http://schemas.microsoft.com/office/drawing/2014/main" id="{D9F50DDB-674E-1946-8CA0-D419783E50FA}"/>
              </a:ext>
            </a:extLst>
          </p:cNvPr>
          <p:cNvGrpSpPr/>
          <p:nvPr/>
        </p:nvGrpSpPr>
        <p:grpSpPr>
          <a:xfrm>
            <a:off x="8100550" y="1685256"/>
            <a:ext cx="3924069" cy="596348"/>
            <a:chOff x="7861998" y="1527451"/>
            <a:chExt cx="3924069" cy="596348"/>
          </a:xfrm>
        </p:grpSpPr>
        <p:sp>
          <p:nvSpPr>
            <p:cNvPr id="7" name="TextBox 6">
              <a:extLst>
                <a:ext uri="{FF2B5EF4-FFF2-40B4-BE49-F238E27FC236}">
                  <a16:creationId xmlns:a16="http://schemas.microsoft.com/office/drawing/2014/main" id="{D28776D5-26D3-494E-A458-FABD3029258A}"/>
                </a:ext>
              </a:extLst>
            </p:cNvPr>
            <p:cNvSpPr txBox="1"/>
            <p:nvPr/>
          </p:nvSpPr>
          <p:spPr>
            <a:xfrm>
              <a:off x="8387592" y="1694820"/>
              <a:ext cx="3398475" cy="261610"/>
            </a:xfrm>
            <a:prstGeom prst="rect">
              <a:avLst/>
            </a:prstGeom>
            <a:solidFill>
              <a:schemeClr val="tx1"/>
            </a:solidFill>
          </p:spPr>
          <p:txBody>
            <a:bodyPr wrap="square" rtlCol="0">
              <a:spAutoFit/>
            </a:bodyPr>
            <a:lstStyle/>
            <a:p>
              <a:pPr rtl="0"/>
              <a:r>
                <a:rPr lang="pt" sz="1100">
                  <a:solidFill>
                    <a:srgbClr val="FFFFFF"/>
                  </a:solidFill>
                  <a:ea typeface="Calibri" charset="0"/>
                  <a:cs typeface="Calibri" charset="0"/>
                </a:rPr>
                <a:t>Adaptar segundo as orientações no seu país</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BAC449EA-8190-AE47-9CA4-10711FCDEB78}"/>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9" name="Graphic 8" descr="Pencil">
              <a:extLst>
                <a:ext uri="{FF2B5EF4-FFF2-40B4-BE49-F238E27FC236}">
                  <a16:creationId xmlns:a16="http://schemas.microsoft.com/office/drawing/2014/main" id="{AD1266C4-02FF-B647-8A9E-BD45F4E865E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4" name="Footer Placeholder 3">
            <a:extLst>
              <a:ext uri="{FF2B5EF4-FFF2-40B4-BE49-F238E27FC236}">
                <a16:creationId xmlns:a16="http://schemas.microsoft.com/office/drawing/2014/main" id="{8E5437DE-45E4-0E54-049A-0042EA9F2593}"/>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3963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nvPr>
        </p:nvSpPr>
        <p:spPr>
          <a:xfrm>
            <a:off x="838200" y="35518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pt-PT" dirty="0"/>
              <a:t>Que registos devem ser mantidos no local</a:t>
            </a:r>
            <a:r>
              <a:rPr lang="en-US" dirty="0"/>
              <a:t>?</a:t>
            </a:r>
            <a:endParaRPr dirty="0"/>
          </a:p>
        </p:txBody>
      </p:sp>
      <p:sp>
        <p:nvSpPr>
          <p:cNvPr id="140" name="Google Shape;140;p7"/>
          <p:cNvSpPr txBox="1">
            <a:spLocks noGrp="1"/>
          </p:cNvSpPr>
          <p:nvPr>
            <p:ph type="body" idx="1"/>
          </p:nvPr>
        </p:nvSpPr>
        <p:spPr>
          <a:xfrm>
            <a:off x="838200" y="1736203"/>
            <a:ext cx="7277100" cy="4440760"/>
          </a:xfrm>
          <a:prstGeom prst="rect">
            <a:avLst/>
          </a:prstGeom>
          <a:noFill/>
          <a:ln>
            <a:noFill/>
          </a:ln>
        </p:spPr>
        <p:txBody>
          <a:bodyPr spcFirstLastPara="1" wrap="square" lIns="91425" tIns="45700" rIns="91425" bIns="45700" anchor="t" anchorCtr="0">
            <a:normAutofit/>
          </a:bodyPr>
          <a:lstStyle/>
          <a:p>
            <a:pPr marL="228600" indent="-228600">
              <a:spcBef>
                <a:spcPts val="0"/>
              </a:spcBef>
            </a:pPr>
            <a:r>
              <a:rPr lang="pt-PT" dirty="0"/>
              <a:t>Formulários de requisição de testes </a:t>
            </a:r>
          </a:p>
          <a:p>
            <a:pPr marL="228600" lvl="0" indent="-228600" algn="l" rtl="0">
              <a:lnSpc>
                <a:spcPct val="100000"/>
              </a:lnSpc>
              <a:spcBef>
                <a:spcPts val="1000"/>
              </a:spcBef>
              <a:spcAft>
                <a:spcPts val="0"/>
              </a:spcAft>
              <a:buClr>
                <a:schemeClr val="accent1"/>
              </a:buClr>
              <a:buSzPts val="2000"/>
              <a:buChar char="•"/>
            </a:pPr>
            <a:r>
              <a:rPr lang="pt-PT" dirty="0"/>
              <a:t>Registos da transferência de amostras</a:t>
            </a:r>
          </a:p>
          <a:p>
            <a:pPr marL="228600" lvl="0" indent="-228600" algn="l" rtl="0">
              <a:lnSpc>
                <a:spcPct val="100000"/>
              </a:lnSpc>
              <a:spcBef>
                <a:spcPts val="1000"/>
              </a:spcBef>
              <a:spcAft>
                <a:spcPts val="0"/>
              </a:spcAft>
              <a:buClr>
                <a:schemeClr val="accent1"/>
              </a:buClr>
              <a:buSzPts val="2000"/>
              <a:buChar char="•"/>
            </a:pPr>
            <a:r>
              <a:rPr lang="pt-PT" dirty="0"/>
              <a:t>Livro de registo dos TDR de antigénio para o SARS-CoV-2</a:t>
            </a:r>
          </a:p>
          <a:p>
            <a:pPr marL="228600" lvl="0" indent="-228600" algn="l" rtl="0">
              <a:lnSpc>
                <a:spcPct val="100000"/>
              </a:lnSpc>
              <a:spcBef>
                <a:spcPts val="1000"/>
              </a:spcBef>
              <a:spcAft>
                <a:spcPts val="0"/>
              </a:spcAft>
              <a:buClr>
                <a:schemeClr val="accent1"/>
              </a:buClr>
              <a:buSzPts val="2000"/>
              <a:buChar char="•"/>
            </a:pPr>
            <a:r>
              <a:rPr lang="pt-PT" dirty="0"/>
              <a:t>Registos das temperaturas (por ex., equipamento sensível às temperaturas, armazenamento em frio)</a:t>
            </a:r>
          </a:p>
          <a:p>
            <a:pPr marL="228600" lvl="0" indent="-228600" algn="l" rtl="0">
              <a:lnSpc>
                <a:spcPct val="100000"/>
              </a:lnSpc>
              <a:spcBef>
                <a:spcPts val="1000"/>
              </a:spcBef>
              <a:spcAft>
                <a:spcPts val="0"/>
              </a:spcAft>
              <a:buClr>
                <a:schemeClr val="accent1"/>
              </a:buClr>
              <a:buSzPts val="2000"/>
              <a:buChar char="•"/>
            </a:pPr>
            <a:r>
              <a:rPr lang="pt-PT" dirty="0"/>
              <a:t>Inventário</a:t>
            </a:r>
          </a:p>
          <a:p>
            <a:pPr marL="228600" indent="-228600"/>
            <a:r>
              <a:rPr lang="pt-PT" dirty="0"/>
              <a:t>Registos da vigilância da COVID-19  </a:t>
            </a:r>
          </a:p>
          <a:p>
            <a:pPr marL="228600" indent="-228600"/>
            <a:r>
              <a:rPr lang="pt-PT" dirty="0"/>
              <a:t>Formulário do utilizador</a:t>
            </a:r>
            <a:r>
              <a:rPr lang="pt-PT" i="1" dirty="0"/>
              <a:t> </a:t>
            </a:r>
            <a:r>
              <a:rPr lang="pt-PT" dirty="0"/>
              <a:t>sobre a vigilância pós-introdução no mercado </a:t>
            </a:r>
            <a:r>
              <a:rPr lang="pt-PT" b="1" i="1" dirty="0"/>
              <a:t> </a:t>
            </a:r>
            <a:r>
              <a:rPr lang="pt-PT" b="1" i="1" u="sng" dirty="0">
                <a:hlinkClick r:id="rId4"/>
              </a:rPr>
              <a:t>aqui</a:t>
            </a:r>
            <a:r>
              <a:rPr lang="pt-PT" dirty="0"/>
              <a:t> </a:t>
            </a:r>
          </a:p>
          <a:p>
            <a:pPr marL="228600" indent="-101600">
              <a:buNone/>
            </a:pPr>
            <a:endParaRPr lang="en-US" dirty="0"/>
          </a:p>
          <a:p>
            <a:pPr marL="228600" lvl="0" indent="-101600" algn="l" rtl="0">
              <a:lnSpc>
                <a:spcPct val="100000"/>
              </a:lnSpc>
              <a:spcBef>
                <a:spcPts val="1000"/>
              </a:spcBef>
              <a:spcAft>
                <a:spcPts val="0"/>
              </a:spcAft>
              <a:buClr>
                <a:schemeClr val="accent1"/>
              </a:buClr>
              <a:buSzPts val="2000"/>
              <a:buNone/>
            </a:pPr>
            <a:endParaRPr lang="en-US" dirty="0"/>
          </a:p>
        </p:txBody>
      </p:sp>
      <p:sp>
        <p:nvSpPr>
          <p:cNvPr id="141" name="Google Shape;141;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sz="1000"/>
          </a:p>
        </p:txBody>
      </p:sp>
      <p:pic>
        <p:nvPicPr>
          <p:cNvPr id="142" name="Google Shape;142;p7" descr="Diagram&#10;&#10;Description automatically generated"/>
          <p:cNvPicPr preferRelativeResize="0"/>
          <p:nvPr/>
        </p:nvPicPr>
        <p:blipFill rotWithShape="1">
          <a:blip r:embed="rId5">
            <a:alphaModFix/>
          </a:blip>
          <a:srcRect/>
          <a:stretch/>
        </p:blipFill>
        <p:spPr>
          <a:xfrm>
            <a:off x="7950200" y="2293622"/>
            <a:ext cx="3658725" cy="4009393"/>
          </a:xfrm>
          <a:prstGeom prst="rect">
            <a:avLst/>
          </a:prstGeom>
          <a:noFill/>
          <a:ln>
            <a:noFill/>
          </a:ln>
        </p:spPr>
      </p:pic>
      <p:sp>
        <p:nvSpPr>
          <p:cNvPr id="7" name="Footer Placeholder 3">
            <a:extLst>
              <a:ext uri="{FF2B5EF4-FFF2-40B4-BE49-F238E27FC236}">
                <a16:creationId xmlns:a16="http://schemas.microsoft.com/office/drawing/2014/main" id="{4C85AEA5-524F-4E2E-BD62-6315528DBF17}"/>
              </a:ext>
            </a:extLst>
          </p:cNvPr>
          <p:cNvSpPr>
            <a:spLocks noGrp="1"/>
          </p:cNvSpPr>
          <p:nvPr>
            <p:ph type="ftr" sz="quarter" idx="11"/>
          </p:nvPr>
        </p:nvSpPr>
        <p:spPr>
          <a:xfrm>
            <a:off x="838200" y="6356350"/>
            <a:ext cx="96266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grpSp>
        <p:nvGrpSpPr>
          <p:cNvPr id="8" name="Group 7">
            <a:extLst>
              <a:ext uri="{FF2B5EF4-FFF2-40B4-BE49-F238E27FC236}">
                <a16:creationId xmlns:a16="http://schemas.microsoft.com/office/drawing/2014/main" id="{7FA94C31-B90E-4009-A56F-609F02C79347}"/>
              </a:ext>
            </a:extLst>
          </p:cNvPr>
          <p:cNvGrpSpPr/>
          <p:nvPr/>
        </p:nvGrpSpPr>
        <p:grpSpPr>
          <a:xfrm>
            <a:off x="7579850" y="1585964"/>
            <a:ext cx="4332750" cy="598256"/>
            <a:chOff x="7861998" y="1527451"/>
            <a:chExt cx="3924069" cy="598256"/>
          </a:xfrm>
        </p:grpSpPr>
        <p:sp>
          <p:nvSpPr>
            <p:cNvPr id="9" name="TextBox 8">
              <a:extLst>
                <a:ext uri="{FF2B5EF4-FFF2-40B4-BE49-F238E27FC236}">
                  <a16:creationId xmlns:a16="http://schemas.microsoft.com/office/drawing/2014/main" id="{2559CE42-E7A1-4394-A36B-D26C07A5FA0F}"/>
                </a:ext>
              </a:extLst>
            </p:cNvPr>
            <p:cNvSpPr txBox="1"/>
            <p:nvPr/>
          </p:nvSpPr>
          <p:spPr>
            <a:xfrm>
              <a:off x="8387592" y="1694820"/>
              <a:ext cx="3398475" cy="430887"/>
            </a:xfrm>
            <a:prstGeom prst="rect">
              <a:avLst/>
            </a:prstGeom>
            <a:solidFill>
              <a:schemeClr val="tx1"/>
            </a:solidFill>
          </p:spPr>
          <p:txBody>
            <a:bodyPr wrap="square" rtlCol="0">
              <a:spAutoFit/>
            </a:bodyPr>
            <a:lstStyle/>
            <a:p>
              <a:r>
                <a:rPr lang="pt-PT" sz="1100">
                  <a:solidFill>
                    <a:schemeClr val="bg1"/>
                  </a:solidFill>
                  <a:latin typeface="Lucida Grande"/>
                  <a:ea typeface="Lucida Grande"/>
                  <a:cs typeface="Lucida Grande"/>
                </a:rPr>
                <a:t>Adaptar de acordo com as orientações do seu país</a:t>
              </a:r>
              <a:endParaRPr lang="pt-PT" altLang="en-US" sz="1100" u="sng" dirty="0">
                <a:solidFill>
                  <a:schemeClr val="bg1"/>
                </a:solidFill>
                <a:ea typeface="Calibri" charset="0"/>
                <a:cs typeface="Calibri" charset="0"/>
              </a:endParaRPr>
            </a:p>
          </p:txBody>
        </p:sp>
        <p:sp>
          <p:nvSpPr>
            <p:cNvPr id="10" name="Oval 9">
              <a:extLst>
                <a:ext uri="{FF2B5EF4-FFF2-40B4-BE49-F238E27FC236}">
                  <a16:creationId xmlns:a16="http://schemas.microsoft.com/office/drawing/2014/main" id="{9BF7A50C-7F97-4D2B-95D1-82AA311651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8ECFA811-9C7A-41B6-B4BB-A9E64C989CA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rtlCol="0"/>
          <a:lstStyle/>
          <a:p>
            <a:pPr rtl="0"/>
            <a:r>
              <a:rPr lang="pt" dirty="0"/>
              <a:t>Dicas para uma boa manutenção de </a:t>
            </a:r>
            <a:r>
              <a:rPr lang="pt-BR" dirty="0"/>
              <a:t>registros</a:t>
            </a:r>
            <a:endParaRPr lang="pt"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rtlCol="0"/>
          <a:lstStyle/>
          <a:p>
            <a:pPr rtl="0"/>
            <a:r>
              <a:rPr lang="pt" dirty="0"/>
              <a:t>Compreender a informação que é </a:t>
            </a:r>
            <a:r>
              <a:rPr lang="pt-BR" dirty="0"/>
              <a:t>registrada</a:t>
            </a:r>
            <a:r>
              <a:rPr lang="pt" dirty="0"/>
              <a:t>.</a:t>
            </a:r>
          </a:p>
          <a:p>
            <a:pPr rtl="0"/>
            <a:r>
              <a:rPr lang="pt" dirty="0"/>
              <a:t>Garantir que toda a informação é </a:t>
            </a:r>
            <a:r>
              <a:rPr lang="pt-BR" dirty="0"/>
              <a:t>registrada</a:t>
            </a:r>
            <a:r>
              <a:rPr lang="pt" dirty="0"/>
              <a:t> sempre que é realizado um procedimento.</a:t>
            </a:r>
          </a:p>
          <a:p>
            <a:pPr rtl="0"/>
            <a:r>
              <a:rPr lang="pt" dirty="0"/>
              <a:t>Garantir que toda a informação essencial é </a:t>
            </a:r>
            <a:r>
              <a:rPr lang="pt-BR" dirty="0"/>
              <a:t>registrada</a:t>
            </a:r>
            <a:r>
              <a:rPr lang="pt" dirty="0"/>
              <a:t>:</a:t>
            </a:r>
          </a:p>
          <a:p>
            <a:pPr lvl="1" rtl="0"/>
            <a:r>
              <a:rPr lang="pt" dirty="0"/>
              <a:t>Informações do doente</a:t>
            </a:r>
          </a:p>
          <a:p>
            <a:pPr lvl="1" rtl="0"/>
            <a:r>
              <a:rPr lang="pt" dirty="0"/>
              <a:t>nome, número de lote e data de validade do </a:t>
            </a:r>
            <a:r>
              <a:rPr lang="en" i="1" dirty="0"/>
              <a:t>kit </a:t>
            </a:r>
            <a:r>
              <a:rPr lang="en" dirty="0"/>
              <a:t>de teste</a:t>
            </a:r>
          </a:p>
          <a:p>
            <a:pPr lvl="1" rtl="0"/>
            <a:r>
              <a:rPr lang="pt" dirty="0"/>
              <a:t>resultados individuais e resultados finais dos testes.</a:t>
            </a:r>
          </a:p>
          <a:p>
            <a:pPr rtl="0"/>
            <a:r>
              <a:rPr lang="pt" dirty="0"/>
              <a:t>A informação deve ser documentada de modo padronizado.</a:t>
            </a:r>
          </a:p>
          <a:p>
            <a:pPr rtl="0"/>
            <a:endParaRPr lang="en-GB" dirty="0"/>
          </a:p>
          <a:p>
            <a:pPr rtl="0"/>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rtlCol="0"/>
          <a:lstStyle/>
          <a:p>
            <a:pPr rtl="0"/>
            <a:fld id="{42D34DE6-22C6-0E40-B20E-F2D718CBADB2}" type="slidenum">
              <a:rPr lang="en-GB" smtClean="0"/>
              <a:pPr rtl="0"/>
              <a:t>9</a:t>
            </a:fld>
            <a:endParaRPr lang="en-GB" sz="1000" dirty="0"/>
          </a:p>
        </p:txBody>
      </p:sp>
      <p:sp>
        <p:nvSpPr>
          <p:cNvPr id="4" name="Footer Placeholder 3">
            <a:extLst>
              <a:ext uri="{FF2B5EF4-FFF2-40B4-BE49-F238E27FC236}">
                <a16:creationId xmlns:a16="http://schemas.microsoft.com/office/drawing/2014/main" id="{2FB7FBB7-FD22-6FC9-2A6D-374AC17A608D}"/>
              </a:ext>
            </a:extLst>
          </p:cNvPr>
          <p:cNvSpPr>
            <a:spLocks noGrp="1"/>
          </p:cNvSpPr>
          <p:nvPr>
            <p:ph type="ftr" sz="quarter" idx="11"/>
          </p:nvPr>
        </p:nvSpPr>
        <p:spPr>
          <a:xfrm>
            <a:off x="838200" y="6356350"/>
            <a:ext cx="9956800" cy="501650"/>
          </a:xfrm>
        </p:spPr>
        <p:txBody>
          <a:bodyPr/>
          <a:lstStyle/>
          <a:p>
            <a:r>
              <a:rPr lang="pt-PT" dirty="0">
                <a:solidFill>
                  <a:srgbClr val="FFFFFF"/>
                </a:solidFill>
              </a:rPr>
              <a:t>Workshop de Formação sobre os Testes de Diagnóstico Rápido de Antigénio para o SARS-CoV-2 – v3.0 </a:t>
            </a:r>
            <a:r>
              <a:rPr lang="pt-PT" dirty="0">
                <a:solidFill>
                  <a:schemeClr val="bg1"/>
                </a:solidFill>
              </a:rPr>
              <a:t>| Usar os dados dos TDR para o SARS-CoV-2</a:t>
            </a:r>
          </a:p>
        </p:txBody>
      </p:sp>
    </p:spTree>
    <p:extLst>
      <p:ext uri="{BB962C8B-B14F-4D97-AF65-F5344CB8AC3E}">
        <p14:creationId xmlns:p14="http://schemas.microsoft.com/office/powerpoint/2010/main" val="2916671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1748</TotalTime>
  <Words>2813</Words>
  <Application>Microsoft Office PowerPoint</Application>
  <PresentationFormat>Widescreen</PresentationFormat>
  <Paragraphs>242</Paragraphs>
  <Slides>27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Avenir</vt:lpstr>
      <vt:lpstr>Calibri</vt:lpstr>
      <vt:lpstr>Lucida Grande</vt:lpstr>
      <vt:lpstr>Office Theme</vt:lpstr>
      <vt:lpstr>09</vt:lpstr>
      <vt:lpstr>Isenção de responsabilidade</vt:lpstr>
      <vt:lpstr>Objetivos da aprendizagem</vt:lpstr>
      <vt:lpstr>Manutenção de registos</vt:lpstr>
      <vt:lpstr>Manutenção de registos</vt:lpstr>
      <vt:lpstr>Documentos e registos para os TDR</vt:lpstr>
      <vt:lpstr>Que documentos devem ser mantidos no local?</vt:lpstr>
      <vt:lpstr>Que registos devem ser mantidos no local?</vt:lpstr>
      <vt:lpstr>Dicas para uma boa manutenção de registros</vt:lpstr>
      <vt:lpstr>Livro de registo dos TDR de antigénio para o SARS-CoV-2 *</vt:lpstr>
      <vt:lpstr>Livro de Registo do TDR de detecção do antígeno do SARS-CoV-2</vt:lpstr>
      <vt:lpstr>Guardar documentos e registos</vt:lpstr>
      <vt:lpstr>Coleta de indicadores da qualidade</vt:lpstr>
      <vt:lpstr>O que são os indicadores da qualidade (IQ)?</vt:lpstr>
      <vt:lpstr>Por que são importantes os indicadores de qualidade (IQ)? </vt:lpstr>
      <vt:lpstr>Que IQ devem ser usados para monitorar a testagem da COVID-19?</vt:lpstr>
      <vt:lpstr>Coleta e análise dos dados dos IQ (1)</vt:lpstr>
      <vt:lpstr>Coleta e análise dos dados dos IQ (2)</vt:lpstr>
      <vt:lpstr>Correção dos erros</vt:lpstr>
      <vt:lpstr>Exemplo de como corrigir erros</vt:lpstr>
      <vt:lpstr>Comunicar rapidamente os problemas à equipe clínica</vt:lpstr>
      <vt:lpstr>Comunicar rapidamente os problemas ao fabricante</vt:lpstr>
      <vt:lpstr>Comunicar os dados aos níveis nacional ou de supervisão (1)</vt:lpstr>
      <vt:lpstr>Comunicar os dados aos níveis nacional ou de supervisão (2)</vt:lpstr>
      <vt:lpstr>PowerPoint Presentation</vt:lpstr>
      <vt:lpstr>PowerPoint Presentation</vt:lpstr>
      <vt:lpstr>Dúvidas?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86</cp:revision>
  <dcterms:created xsi:type="dcterms:W3CDTF">2020-10-08T10:02:18Z</dcterms:created>
  <dcterms:modified xsi:type="dcterms:W3CDTF">2022-09-22T15:30:25Z</dcterms:modified>
</cp:coreProperties>
</file>