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6" r:id="rId5"/>
  </p:sldMasterIdLst>
  <p:notesMasterIdLst>
    <p:notesMasterId r:id="rId17"/>
  </p:notesMasterIdLst>
  <p:sldIdLst>
    <p:sldId id="258" r:id="rId6"/>
    <p:sldId id="270" r:id="rId7"/>
    <p:sldId id="269" r:id="rId8"/>
    <p:sldId id="260" r:id="rId9"/>
    <p:sldId id="262" r:id="rId10"/>
    <p:sldId id="271" r:id="rId11"/>
    <p:sldId id="272" r:id="rId12"/>
    <p:sldId id="273" r:id="rId13"/>
    <p:sldId id="274" r:id="rId14"/>
    <p:sldId id="275" r:id="rId15"/>
    <p:sldId id="27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iner, Ashley L. (CDC/CGH/DGHP)" initials="GAL(" lastIdx="1" clrIdx="0">
    <p:extLst/>
  </p:cmAuthor>
  <p:cmAuthor id="2" name="Neatherlin, John C. (CDC/CGH/DGHP)" initials="NJC(" lastIdx="2" clrIdx="1">
    <p:extLst/>
  </p:cmAuthor>
  <p:cmAuthor id="3" name="nmq1" initials="nmq1" lastIdx="3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82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33BAB6-E051-4A0B-895A-C860CC3F5AA2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AB0D4-8D40-463C-A26C-2D967D314C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326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23596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493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46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630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24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46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74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83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936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9063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201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430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548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693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707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5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029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2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0FEEF-9E21-4B14-B71E-E3CB8C182400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57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61" r:id="rId9"/>
    <p:sldLayoutId id="2147483664" r:id="rId10"/>
    <p:sldLayoutId id="2147483663" r:id="rId11"/>
    <p:sldLayoutId id="2147483655" r:id="rId12"/>
    <p:sldLayoutId id="2147483665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prstClr val="white"/>
                </a:solidFill>
              </a:rPr>
              <a:pPr eaLnBrk="1" hangingPunct="1"/>
              <a:t>‹#›</a:t>
            </a:fld>
            <a:endParaRPr lang="en-US" sz="1600">
              <a:solidFill>
                <a:prstClr val="white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solidFill>
                  <a:prstClr val="black"/>
                </a:solidFill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008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prstClr val="white"/>
                </a:solidFill>
                <a:latin typeface="Arial Narrow" pitchFamily="34" charset="0"/>
              </a:rPr>
              <a:t>Rapid Response Teams Training</a:t>
            </a:r>
            <a:endParaRPr lang="en-GB" sz="1200">
              <a:solidFill>
                <a:prstClr val="white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97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3203848" y="84138"/>
            <a:ext cx="5906815" cy="1752600"/>
          </a:xfrm>
        </p:spPr>
        <p:txBody>
          <a:bodyPr>
            <a:normAutofit/>
          </a:bodyPr>
          <a:lstStyle/>
          <a:p>
            <a:pPr algn="r"/>
            <a:br>
              <a:rPr lang="en-US" altLang="en-US" sz="1800" b="1" kern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800" b="1" kern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</a:t>
            </a:r>
            <a:br>
              <a:rPr lang="en-US" altLang="en-US" sz="1800" b="1" kern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800" b="1" kern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 </a:t>
            </a:r>
            <a:br>
              <a:rPr lang="en-US" altLang="en-US" sz="1800" b="1" kern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1800" b="1" kern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1800" b="1" kern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126377" y="2996952"/>
            <a:ext cx="8964488" cy="168972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pt-BR" alt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Relatório de investigação</a:t>
            </a:r>
          </a:p>
          <a:p>
            <a:endParaRPr lang="pt-BR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altLang="en-US" b="1" i="1" dirty="0">
                <a:solidFill>
                  <a:schemeClr val="tx1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Título, data e autores</a:t>
            </a:r>
            <a:br>
              <a:rPr lang="en-US" alt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409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A </a:t>
            </a:r>
            <a:r>
              <a:rPr lang="en-GB" sz="3600" b="1" dirty="0" err="1"/>
              <a:t>ser</a:t>
            </a:r>
            <a:r>
              <a:rPr lang="en-GB" sz="3600" b="1" dirty="0"/>
              <a:t> </a:t>
            </a:r>
            <a:r>
              <a:rPr lang="en-GB" sz="3600" b="1" dirty="0" err="1"/>
              <a:t>preenchido</a:t>
            </a:r>
            <a:r>
              <a:rPr lang="en-GB" sz="3600" b="1" dirty="0"/>
              <a:t>  pela </a:t>
            </a:r>
            <a:r>
              <a:rPr lang="en-GB" sz="3600" b="1" dirty="0" err="1"/>
              <a:t>equipa</a:t>
            </a:r>
            <a:endParaRPr lang="en-GB" sz="36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2000" b="1" dirty="0">
                <a:solidFill>
                  <a:schemeClr val="tx1"/>
                </a:solidFill>
              </a:rPr>
              <a:t>III. Resultados (4): </a:t>
            </a:r>
            <a:r>
              <a:rPr lang="pt-PT" sz="2000" dirty="0">
                <a:solidFill>
                  <a:schemeClr val="tx1"/>
                </a:solidFill>
              </a:rPr>
              <a:t>Para resultados detalhados por características de pessoa (tabelas) e listas tabeladas</a:t>
            </a:r>
            <a:endParaRPr lang="pt-PT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45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A </a:t>
            </a:r>
            <a:r>
              <a:rPr lang="en-GB" sz="3600" b="1" dirty="0" err="1"/>
              <a:t>ser</a:t>
            </a:r>
            <a:r>
              <a:rPr lang="en-GB" sz="3600" b="1" dirty="0"/>
              <a:t> </a:t>
            </a:r>
            <a:r>
              <a:rPr lang="en-GB" sz="3600" b="1" dirty="0" err="1"/>
              <a:t>preenchido</a:t>
            </a:r>
            <a:r>
              <a:rPr lang="en-GB" sz="3600" b="1" dirty="0"/>
              <a:t> pela </a:t>
            </a:r>
            <a:r>
              <a:rPr lang="en-GB" sz="3600" b="1" dirty="0" err="1"/>
              <a:t>equipa</a:t>
            </a:r>
            <a:endParaRPr lang="en-GB" sz="36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2000" b="1" dirty="0">
                <a:solidFill>
                  <a:schemeClr val="tx1"/>
                </a:solidFill>
              </a:rPr>
              <a:t>VII. </a:t>
            </a:r>
            <a:r>
              <a:rPr lang="en-GB" sz="2000" b="1" dirty="0" err="1">
                <a:solidFill>
                  <a:schemeClr val="tx1"/>
                </a:solidFill>
              </a:rPr>
              <a:t>Acções</a:t>
            </a:r>
            <a:r>
              <a:rPr lang="en-GB" sz="2000" b="1" dirty="0">
                <a:solidFill>
                  <a:schemeClr val="tx1"/>
                </a:solidFill>
              </a:rPr>
              <a:t> de </a:t>
            </a:r>
            <a:r>
              <a:rPr lang="en-GB" sz="2000" b="1" dirty="0" err="1">
                <a:solidFill>
                  <a:schemeClr val="tx1"/>
                </a:solidFill>
              </a:rPr>
              <a:t>saúde</a:t>
            </a:r>
            <a:r>
              <a:rPr lang="en-GB" sz="2000" b="1" dirty="0">
                <a:solidFill>
                  <a:schemeClr val="tx1"/>
                </a:solidFill>
              </a:rPr>
              <a:t> </a:t>
            </a:r>
            <a:r>
              <a:rPr lang="en-GB" sz="2000" b="1" dirty="0" err="1">
                <a:solidFill>
                  <a:schemeClr val="tx1"/>
                </a:solidFill>
              </a:rPr>
              <a:t>pública</a:t>
            </a:r>
            <a:r>
              <a:rPr lang="en-GB" sz="2000" b="1" dirty="0">
                <a:solidFill>
                  <a:schemeClr val="tx1"/>
                </a:solidFill>
              </a:rPr>
              <a:t> </a:t>
            </a:r>
            <a:r>
              <a:rPr lang="en-GB" sz="2000" b="1" dirty="0" err="1">
                <a:solidFill>
                  <a:schemeClr val="tx1"/>
                </a:solidFill>
              </a:rPr>
              <a:t>recomendadas</a:t>
            </a:r>
            <a:r>
              <a:rPr lang="en-GB" sz="2000" b="1" dirty="0">
                <a:solidFill>
                  <a:schemeClr val="tx1"/>
                </a:solidFill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 err="1">
                <a:solidFill>
                  <a:schemeClr val="tx1"/>
                </a:solidFill>
              </a:rPr>
              <a:t>Acção</a:t>
            </a:r>
            <a:r>
              <a:rPr lang="en-GB" sz="1600" b="1" dirty="0">
                <a:solidFill>
                  <a:schemeClr val="tx1"/>
                </a:solidFill>
              </a:rPr>
              <a:t> 1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 err="1">
                <a:solidFill>
                  <a:schemeClr val="tx1"/>
                </a:solidFill>
              </a:rPr>
              <a:t>Acção</a:t>
            </a:r>
            <a:r>
              <a:rPr lang="en-GB" sz="1600" b="1" dirty="0">
                <a:solidFill>
                  <a:schemeClr val="tx1"/>
                </a:solidFill>
              </a:rPr>
              <a:t> 2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 err="1">
                <a:solidFill>
                  <a:schemeClr val="tx1"/>
                </a:solidFill>
              </a:rPr>
              <a:t>Acção</a:t>
            </a:r>
            <a:r>
              <a:rPr lang="en-GB" sz="1600" b="1" dirty="0">
                <a:solidFill>
                  <a:schemeClr val="tx1"/>
                </a:solidFill>
              </a:rPr>
              <a:t> 3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 err="1">
                <a:solidFill>
                  <a:schemeClr val="tx1"/>
                </a:solidFill>
              </a:rPr>
              <a:t>Acção</a:t>
            </a:r>
            <a:r>
              <a:rPr lang="en-GB" sz="1600" b="1" dirty="0">
                <a:solidFill>
                  <a:schemeClr val="tx1"/>
                </a:solidFill>
              </a:rPr>
              <a:t> 4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 err="1">
                <a:solidFill>
                  <a:schemeClr val="tx1"/>
                </a:solidFill>
              </a:rPr>
              <a:t>Acção</a:t>
            </a:r>
            <a:r>
              <a:rPr lang="en-GB" sz="1600" b="1" dirty="0">
                <a:solidFill>
                  <a:schemeClr val="tx1"/>
                </a:solidFill>
              </a:rPr>
              <a:t> 5 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074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/>
              <a:t>Lembrete - Esboço do Relatório de Investigação Completo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/>
              <a:t>Com base nas amostras (A4.1c e A4.1d)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Título / Descrição (doença/afecções sob investigação)</a:t>
            </a:r>
          </a:p>
          <a:p>
            <a:pPr marL="0" indent="0">
              <a:buNone/>
            </a:pPr>
            <a:r>
              <a:rPr lang="pt-BR" dirty="0"/>
              <a:t>Período / Localização (Aldeias, Bairros, Distrito, Província)</a:t>
            </a:r>
          </a:p>
          <a:p>
            <a:pPr marL="0" indent="0">
              <a:buNone/>
            </a:pPr>
            <a:r>
              <a:rPr lang="pt-BR" dirty="0"/>
              <a:t>Sumário </a:t>
            </a:r>
          </a:p>
          <a:p>
            <a:pPr marL="0" indent="0">
              <a:buNone/>
            </a:pPr>
            <a:endParaRPr lang="pt-BR" dirty="0"/>
          </a:p>
          <a:p>
            <a:pPr marL="571500" indent="-571500">
              <a:buFont typeface="+mj-lt"/>
              <a:buAutoNum type="romanUcPeriod"/>
            </a:pPr>
            <a:r>
              <a:rPr lang="pt-BR" dirty="0"/>
              <a:t>Introdução</a:t>
            </a:r>
          </a:p>
          <a:p>
            <a:pPr marL="571500" indent="-571500">
              <a:buFont typeface="+mj-lt"/>
              <a:buAutoNum type="romanUcPeriod"/>
            </a:pPr>
            <a:r>
              <a:rPr lang="pt-BR" dirty="0"/>
              <a:t>Métodos</a:t>
            </a:r>
          </a:p>
          <a:p>
            <a:pPr marL="571500" indent="-571500">
              <a:buFont typeface="+mj-lt"/>
              <a:buAutoNum type="romanUcPeriod"/>
            </a:pPr>
            <a:r>
              <a:rPr lang="pt-BR" dirty="0"/>
              <a:t>Resultados</a:t>
            </a:r>
          </a:p>
          <a:p>
            <a:pPr marL="571500" indent="-571500">
              <a:buFont typeface="+mj-lt"/>
              <a:buAutoNum type="romanUcPeriod"/>
            </a:pPr>
            <a:r>
              <a:rPr lang="pt-BR" dirty="0"/>
              <a:t>Auto-avaliação da prontidão e qualidade da preparação, detecção, investigação e resposta ao surto</a:t>
            </a:r>
          </a:p>
          <a:p>
            <a:pPr marL="571500" indent="-571500">
              <a:buFont typeface="+mj-lt"/>
              <a:buAutoNum type="romanUcPeriod"/>
            </a:pPr>
            <a:r>
              <a:rPr lang="pt-BR" dirty="0"/>
              <a:t>Avaliação de outros aspectos da resposta</a:t>
            </a:r>
          </a:p>
          <a:p>
            <a:pPr marL="571500" indent="-571500">
              <a:buFont typeface="+mj-lt"/>
              <a:buAutoNum type="romanUcPeriod"/>
            </a:pPr>
            <a:r>
              <a:rPr lang="pt-BR" dirty="0"/>
              <a:t>Interpretações, discussão e conclusões</a:t>
            </a:r>
          </a:p>
          <a:p>
            <a:pPr marL="571500" indent="-571500">
              <a:buFont typeface="+mj-lt"/>
              <a:buAutoNum type="romanUcPeriod"/>
            </a:pPr>
            <a:r>
              <a:rPr lang="pt-BR" dirty="0"/>
              <a:t>Acções de saúde pública recomendadas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22574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pt-BR" sz="3600" b="1" dirty="0"/>
              <a:t>A ser preenchido pela equipa</a:t>
            </a:r>
            <a:endParaRPr lang="en-GB" sz="36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395536" y="119675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14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t-BR" sz="2400" dirty="0">
                <a:solidFill>
                  <a:srgbClr val="000000"/>
                </a:solidFill>
              </a:rPr>
              <a:t>Título / Descrição (doença/afecções sob investigação)</a:t>
            </a:r>
          </a:p>
          <a:p>
            <a:pPr marL="0" indent="0">
              <a:spcBef>
                <a:spcPts val="0"/>
              </a:spcBef>
              <a:buNone/>
            </a:pPr>
            <a:r>
              <a:rPr lang="pt-BR" sz="2400" dirty="0">
                <a:solidFill>
                  <a:srgbClr val="000000"/>
                </a:solidFill>
              </a:rPr>
              <a:t>Período / Localização (Aldeias, Bairros, Distrito, Província)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2400" dirty="0" err="1">
                <a:solidFill>
                  <a:srgbClr val="000000"/>
                </a:solidFill>
              </a:rPr>
              <a:t>Introdução</a:t>
            </a:r>
            <a:endParaRPr lang="en-US" sz="2400" dirty="0">
              <a:solidFill>
                <a:srgbClr val="000000"/>
              </a:solidFill>
            </a:endParaRP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2400" dirty="0" err="1">
                <a:solidFill>
                  <a:srgbClr val="000000"/>
                </a:solidFill>
              </a:rPr>
              <a:t>Métodos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2400" dirty="0" err="1">
                <a:solidFill>
                  <a:srgbClr val="000000"/>
                </a:solidFill>
              </a:rPr>
              <a:t>Resultados</a:t>
            </a:r>
            <a:endParaRPr lang="en-US" sz="2400" dirty="0">
              <a:solidFill>
                <a:srgbClr val="000000"/>
              </a:solidFill>
            </a:endParaRP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2400" dirty="0" err="1">
                <a:solidFill>
                  <a:srgbClr val="000000"/>
                </a:solidFill>
              </a:rPr>
              <a:t>Acções</a:t>
            </a:r>
            <a:r>
              <a:rPr lang="en-US" sz="2400" dirty="0">
                <a:solidFill>
                  <a:srgbClr val="000000"/>
                </a:solidFill>
              </a:rPr>
              <a:t> de </a:t>
            </a:r>
            <a:r>
              <a:rPr lang="en-US" sz="2400" dirty="0" err="1">
                <a:solidFill>
                  <a:srgbClr val="000000"/>
                </a:solidFill>
              </a:rPr>
              <a:t>Saúde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Pública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recomendadas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402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b="1" dirty="0"/>
              <a:t>A ser preenchido pela equipa</a:t>
            </a:r>
            <a:endParaRPr lang="en-GB" sz="36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31129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14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/>
                </a:solidFill>
              </a:rPr>
              <a:t>Título / Descrição (doença/afecções sob investigação)</a:t>
            </a:r>
            <a:endParaRPr lang="fr-FR" sz="20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fr-FR" sz="2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tx1"/>
                </a:solidFill>
              </a:rPr>
              <a:t>Período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tx1"/>
                </a:solidFill>
              </a:rPr>
              <a:t>Período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  <a:r>
              <a:rPr lang="en-US" sz="2000" dirty="0" err="1">
                <a:solidFill>
                  <a:schemeClr val="tx1"/>
                </a:solidFill>
              </a:rPr>
              <a:t>Localização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pt-BR" sz="2000" dirty="0">
                <a:solidFill>
                  <a:schemeClr val="tx1"/>
                </a:solidFill>
              </a:rPr>
              <a:t>(Aldeias, Bairros, Distrito, Província)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693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b="1" dirty="0"/>
              <a:t>A ser preenchido pela equipa</a:t>
            </a:r>
            <a:endParaRPr lang="en-GB" sz="36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charset="0"/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en-US" sz="2000" b="1" dirty="0" err="1">
                <a:solidFill>
                  <a:schemeClr val="tx1"/>
                </a:solidFill>
              </a:rPr>
              <a:t>Introdução</a:t>
            </a:r>
            <a:endParaRPr lang="en-US" sz="2000" b="1" dirty="0">
              <a:solidFill>
                <a:schemeClr val="tx1"/>
              </a:solidFill>
            </a:endParaRP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endParaRPr lang="fr-FR" sz="1600" dirty="0">
              <a:solidFill>
                <a:schemeClr val="tx1"/>
              </a:solidFill>
            </a:endParaRP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endParaRPr lang="fr-FR" sz="16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</a:rPr>
              <a:t>Contexto</a:t>
            </a:r>
            <a:endParaRPr lang="en-US" sz="1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fr-FR" sz="1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fr-FR" sz="1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/>
                </a:solidFill>
              </a:rPr>
              <a:t>Razões para a investigação (significado para a saúde pública, limiares de alerta foram atingidos, etc.)</a:t>
            </a:r>
            <a:endParaRPr lang="en-GB" sz="1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fr-FR" sz="18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 err="1">
                <a:solidFill>
                  <a:schemeClr val="tx1"/>
                </a:solidFill>
              </a:rPr>
              <a:t>Investigação</a:t>
            </a:r>
            <a:r>
              <a:rPr lang="en-GB" sz="1800" dirty="0">
                <a:solidFill>
                  <a:schemeClr val="tx1"/>
                </a:solidFill>
              </a:rPr>
              <a:t> e </a:t>
            </a:r>
            <a:r>
              <a:rPr lang="en-GB" sz="1800" dirty="0" err="1">
                <a:solidFill>
                  <a:schemeClr val="tx1"/>
                </a:solidFill>
              </a:rPr>
              <a:t>preparação</a:t>
            </a:r>
            <a:r>
              <a:rPr lang="en-GB" sz="1800" dirty="0">
                <a:solidFill>
                  <a:schemeClr val="tx1"/>
                </a:solidFill>
              </a:rPr>
              <a:t> para </a:t>
            </a:r>
            <a:r>
              <a:rPr lang="en-GB" sz="1800" dirty="0" err="1">
                <a:solidFill>
                  <a:schemeClr val="tx1"/>
                </a:solidFill>
              </a:rPr>
              <a:t>surtos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963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A </a:t>
            </a:r>
            <a:r>
              <a:rPr lang="en-GB" sz="3600" b="1" dirty="0" err="1"/>
              <a:t>ser</a:t>
            </a:r>
            <a:r>
              <a:rPr lang="en-GB" sz="3600" b="1" dirty="0"/>
              <a:t> </a:t>
            </a:r>
            <a:r>
              <a:rPr lang="en-GB" sz="3600" b="1" dirty="0" err="1"/>
              <a:t>preenchido</a:t>
            </a:r>
            <a:r>
              <a:rPr lang="en-GB" sz="3600" b="1" dirty="0"/>
              <a:t> pela </a:t>
            </a:r>
            <a:r>
              <a:rPr lang="en-GB" sz="3600" b="1" dirty="0" err="1"/>
              <a:t>equipa</a:t>
            </a:r>
            <a:endParaRPr lang="en-GB" sz="36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tx1"/>
                </a:solidFill>
              </a:rPr>
              <a:t>II</a:t>
            </a:r>
            <a:r>
              <a:rPr lang="pt-PT" sz="2000" b="1" dirty="0">
                <a:solidFill>
                  <a:schemeClr val="tx1"/>
                </a:solidFill>
              </a:rPr>
              <a:t>. Métodos:</a:t>
            </a:r>
            <a:endParaRPr lang="pt-PT" sz="20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chemeClr val="tx1"/>
                </a:solidFill>
              </a:rPr>
              <a:t>Datas da investigação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chemeClr val="tx1"/>
                </a:solidFill>
              </a:rPr>
              <a:t>Local ou locais da investigação (unidades de saúde, vilas, outros)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chemeClr val="tx1"/>
                </a:solidFill>
              </a:rPr>
              <a:t>Busca activa de casos (indica o que foi feito em relação à busca activa de casos, por exemplo, revisão de registos, investigação de contactos, alertas a outras unidades de saúde, outros)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chemeClr val="tx1"/>
                </a:solidFill>
              </a:rPr>
              <a:t>Colheita de amostras laboratoriais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chemeClr val="tx1"/>
                </a:solidFill>
              </a:rPr>
              <a:t>Descrição da resposta e da intervenção (incluindo datas)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chemeClr val="tx1"/>
                </a:solidFill>
              </a:rPr>
              <a:t>Gestão de dados</a:t>
            </a:r>
            <a:endParaRPr lang="pt-PT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269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A </a:t>
            </a:r>
            <a:r>
              <a:rPr lang="en-GB" sz="3600" b="1" dirty="0" err="1"/>
              <a:t>ser</a:t>
            </a:r>
            <a:r>
              <a:rPr lang="en-GB" sz="3600" b="1" dirty="0"/>
              <a:t> </a:t>
            </a:r>
            <a:r>
              <a:rPr lang="en-GB" sz="3600" b="1" dirty="0" err="1"/>
              <a:t>preenchido</a:t>
            </a:r>
            <a:r>
              <a:rPr lang="en-GB" sz="3600" b="1" dirty="0"/>
              <a:t> pela </a:t>
            </a:r>
            <a:r>
              <a:rPr lang="en-GB" sz="3600" b="1" dirty="0" err="1"/>
              <a:t>equipa</a:t>
            </a:r>
            <a:endParaRPr lang="en-GB" sz="36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2000" b="1" dirty="0">
                <a:solidFill>
                  <a:schemeClr val="tx1"/>
                </a:solidFill>
              </a:rPr>
              <a:t>III. Resultados (1):</a:t>
            </a:r>
            <a:endParaRPr lang="pt-PT" sz="20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chemeClr val="tx1"/>
                </a:solidFill>
              </a:rPr>
              <a:t>Data e localização do primeiro caso identificado (caso índice)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chemeClr val="tx1"/>
                </a:solidFill>
              </a:rPr>
              <a:t>Data e unidade de saúde onde o primeiro caso foi atendido pelo sistema de saúde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chemeClr val="tx1"/>
                </a:solidFill>
              </a:rPr>
              <a:t>Resultados da busca de casos adicionais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chemeClr val="tx1"/>
                </a:solidFill>
              </a:rPr>
              <a:t>Análises de laboratório e resultados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chemeClr val="tx1"/>
                </a:solidFill>
              </a:rPr>
              <a:t>Em texto, descreva as principais características dos resultados relativamente a tempo, lugar e pessoa</a:t>
            </a:r>
            <a:endParaRPr lang="pt-PT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986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A </a:t>
            </a:r>
            <a:r>
              <a:rPr lang="en-GB" sz="3600" b="1" dirty="0" err="1"/>
              <a:t>ser</a:t>
            </a:r>
            <a:r>
              <a:rPr lang="en-GB" sz="3600" b="1" dirty="0"/>
              <a:t> </a:t>
            </a:r>
            <a:r>
              <a:rPr lang="en-GB" sz="3600" b="1" dirty="0" err="1"/>
              <a:t>preenchido</a:t>
            </a:r>
            <a:r>
              <a:rPr lang="en-GB" sz="3600" b="1" dirty="0"/>
              <a:t> pela </a:t>
            </a:r>
            <a:r>
              <a:rPr lang="en-GB" sz="3600" b="1" dirty="0" err="1"/>
              <a:t>equipa</a:t>
            </a:r>
            <a:endParaRPr lang="en-GB" sz="36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000" b="1" dirty="0">
                <a:solidFill>
                  <a:schemeClr val="tx1"/>
                </a:solidFill>
              </a:rPr>
              <a:t>III. Resultados (2): </a:t>
            </a:r>
            <a:r>
              <a:rPr lang="pt-BR" sz="2000" dirty="0">
                <a:solidFill>
                  <a:schemeClr val="tx1"/>
                </a:solidFill>
              </a:rPr>
              <a:t>Para resultados detalhados por tempo (curva epidémica)</a:t>
            </a:r>
            <a:endParaRPr lang="pt-BR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245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A </a:t>
            </a:r>
            <a:r>
              <a:rPr lang="en-GB" sz="3600" b="1" dirty="0" err="1"/>
              <a:t>ser</a:t>
            </a:r>
            <a:r>
              <a:rPr lang="en-GB" sz="3600" b="1" dirty="0"/>
              <a:t> </a:t>
            </a:r>
            <a:r>
              <a:rPr lang="en-GB" sz="3600" b="1" dirty="0" err="1"/>
              <a:t>preenchido</a:t>
            </a:r>
            <a:r>
              <a:rPr lang="en-GB" sz="3600" b="1" dirty="0"/>
              <a:t> pela </a:t>
            </a:r>
            <a:r>
              <a:rPr lang="en-GB" sz="3600" b="1" dirty="0" err="1"/>
              <a:t>equipa</a:t>
            </a:r>
            <a:endParaRPr lang="en-GB" sz="36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tx1"/>
                </a:solidFill>
              </a:rPr>
              <a:t>III. </a:t>
            </a:r>
            <a:r>
              <a:rPr lang="en-GB" sz="2000" b="1" dirty="0" err="1">
                <a:solidFill>
                  <a:schemeClr val="tx1"/>
                </a:solidFill>
              </a:rPr>
              <a:t>Resultados</a:t>
            </a:r>
            <a:r>
              <a:rPr lang="en-GB" sz="2000" b="1" dirty="0">
                <a:solidFill>
                  <a:schemeClr val="tx1"/>
                </a:solidFill>
              </a:rPr>
              <a:t> (3):</a:t>
            </a:r>
            <a:r>
              <a:rPr lang="en-US" sz="2000" b="1" dirty="0">
                <a:solidFill>
                  <a:schemeClr val="tx1"/>
                </a:solidFill>
              </a:rPr>
              <a:t>  </a:t>
            </a:r>
            <a:r>
              <a:rPr lang="en-GB" sz="2000" dirty="0">
                <a:solidFill>
                  <a:schemeClr val="tx1"/>
                </a:solidFill>
              </a:rPr>
              <a:t>Para </a:t>
            </a:r>
            <a:r>
              <a:rPr lang="en-GB" sz="2000" dirty="0" err="1">
                <a:solidFill>
                  <a:schemeClr val="tx1"/>
                </a:solidFill>
              </a:rPr>
              <a:t>resultados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detalhados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por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lugar</a:t>
            </a:r>
            <a:r>
              <a:rPr lang="en-GB" sz="2000" dirty="0">
                <a:solidFill>
                  <a:schemeClr val="tx1"/>
                </a:solidFill>
              </a:rPr>
              <a:t> (</a:t>
            </a:r>
            <a:r>
              <a:rPr lang="en-GB" sz="2000" dirty="0" err="1">
                <a:solidFill>
                  <a:schemeClr val="tx1"/>
                </a:solidFill>
              </a:rPr>
              <a:t>mapa</a:t>
            </a:r>
            <a:r>
              <a:rPr lang="en-GB" sz="2000" dirty="0">
                <a:solidFill>
                  <a:schemeClr val="tx1"/>
                </a:solidFill>
              </a:rPr>
              <a:t>)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4" name="Imagem 4" descr="C:\Users\Anestacio\Desktop\imagem.png">
            <a:extLst>
              <a:ext uri="{FF2B5EF4-FFF2-40B4-BE49-F238E27FC236}">
                <a16:creationId xmlns:a16="http://schemas.microsoft.com/office/drawing/2014/main" id="{8C57DF8B-FC86-4D2D-BF7C-32E85A182CA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960" y="2232248"/>
            <a:ext cx="5022304" cy="40050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5944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68ECB62-C227-4EA6-B29E-43340332D5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0FD961D-7092-4808-ACF2-4602F7C04E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71A680-2957-4E41-8556-210D2A88D7E9}">
  <ds:schemaRefs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408</Words>
  <Application>Microsoft Office PowerPoint</Application>
  <PresentationFormat>On-screen Show (4:3)</PresentationFormat>
  <Paragraphs>89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Narrow</vt:lpstr>
      <vt:lpstr>Calibri</vt:lpstr>
      <vt:lpstr>Office Theme</vt:lpstr>
      <vt:lpstr>RC 59 Template EN</vt:lpstr>
      <vt:lpstr> EQUIPAS DE RESPOSTA RÁPIDA FORMAÇÃO   </vt:lpstr>
      <vt:lpstr>Lembrete - Esboço do Relatório de Investigação Completo</vt:lpstr>
      <vt:lpstr>A ser preenchido pela equipa</vt:lpstr>
      <vt:lpstr>A ser preenchido pela equipa</vt:lpstr>
      <vt:lpstr>A ser preenchido pela equipa</vt:lpstr>
      <vt:lpstr>A ser preenchido pela equipa</vt:lpstr>
      <vt:lpstr>A ser preenchido pela equipa</vt:lpstr>
      <vt:lpstr>A ser preenchido pela equipa</vt:lpstr>
      <vt:lpstr>A ser preenchido pela equipa</vt:lpstr>
      <vt:lpstr>A ser preenchido  pela equipa</vt:lpstr>
      <vt:lpstr>A ser preenchido pela equipa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DELIVERABLE - SITREP</dc:title>
  <dc:creator>gaturukup</dc:creator>
  <cp:lastModifiedBy>GOMEZ, Paula</cp:lastModifiedBy>
  <cp:revision>49</cp:revision>
  <dcterms:created xsi:type="dcterms:W3CDTF">2015-09-25T15:24:33Z</dcterms:created>
  <dcterms:modified xsi:type="dcterms:W3CDTF">2019-07-01T08:23:56Z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0x0101009FDE593A36A6874285991743F2BE28E9</vt:lpwstr>
  </property>
  <property fmtid="{D5CDD505-2E9C-101B-9397-08002B2CF9AE}" pid="3" name="_dlc_DocIdItemGuid">
    <vt:lpwstr>1510fd8b-c2d7-4ab6-a5a3-592358af2b5f</vt:lpwstr>
  </property>
</Properties>
</file>