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4"/>
    <p:sldMasterId id="2147483852" r:id="rId5"/>
  </p:sldMasterIdLst>
  <p:notesMasterIdLst>
    <p:notesMasterId r:id="rId41"/>
  </p:notesMasterIdLst>
  <p:handoutMasterIdLst>
    <p:handoutMasterId r:id="rId42"/>
  </p:handoutMasterIdLst>
  <p:sldIdLst>
    <p:sldId id="409" r:id="rId6"/>
    <p:sldId id="410" r:id="rId7"/>
    <p:sldId id="411" r:id="rId8"/>
    <p:sldId id="412" r:id="rId9"/>
    <p:sldId id="413" r:id="rId10"/>
    <p:sldId id="414" r:id="rId11"/>
    <p:sldId id="415" r:id="rId12"/>
    <p:sldId id="416" r:id="rId13"/>
    <p:sldId id="423" r:id="rId14"/>
    <p:sldId id="424" r:id="rId15"/>
    <p:sldId id="419" r:id="rId16"/>
    <p:sldId id="420" r:id="rId17"/>
    <p:sldId id="421" r:id="rId18"/>
    <p:sldId id="422" r:id="rId19"/>
    <p:sldId id="405" r:id="rId20"/>
    <p:sldId id="364" r:id="rId21"/>
    <p:sldId id="385" r:id="rId22"/>
    <p:sldId id="386" r:id="rId23"/>
    <p:sldId id="387" r:id="rId24"/>
    <p:sldId id="425" r:id="rId25"/>
    <p:sldId id="376" r:id="rId26"/>
    <p:sldId id="388" r:id="rId27"/>
    <p:sldId id="426" r:id="rId28"/>
    <p:sldId id="370" r:id="rId29"/>
    <p:sldId id="379" r:id="rId30"/>
    <p:sldId id="377" r:id="rId31"/>
    <p:sldId id="378" r:id="rId32"/>
    <p:sldId id="380" r:id="rId33"/>
    <p:sldId id="381" r:id="rId34"/>
    <p:sldId id="382" r:id="rId35"/>
    <p:sldId id="430" r:id="rId36"/>
    <p:sldId id="314" r:id="rId37"/>
    <p:sldId id="367" r:id="rId38"/>
    <p:sldId id="321" r:id="rId39"/>
    <p:sldId id="390" r:id="rId40"/>
  </p:sldIdLst>
  <p:sldSz cx="9144000" cy="6858000" type="screen4x3"/>
  <p:notesSz cx="6805613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rlikov, Emilio (CDC/OPHSS/CSELS/DSEPD)" initials="DE(" lastIdx="4" clrIdx="1"/>
  <p:cmAuthor id="2" name="nmq1" initials="nmq1" lastIdx="5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5" autoAdjust="0"/>
    <p:restoredTop sz="98854" autoAdjust="0"/>
  </p:normalViewPr>
  <p:slideViewPr>
    <p:cSldViewPr>
      <p:cViewPr varScale="1">
        <p:scale>
          <a:sx n="101" d="100"/>
          <a:sy n="101" d="100"/>
        </p:scale>
        <p:origin x="59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8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-197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4C7BCE1B-CF87-B043-BAB3-EA532D71D71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8A05A7AF-5344-5D49-BA31-398BEA07EBC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>
            <a:extLst>
              <a:ext uri="{FF2B5EF4-FFF2-40B4-BE49-F238E27FC236}">
                <a16:creationId xmlns:a16="http://schemas.microsoft.com/office/drawing/2014/main" id="{40428D4B-8C48-AA4C-9674-EA13CCBD3000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1" name="Rectangle 5">
            <a:extLst>
              <a:ext uri="{FF2B5EF4-FFF2-40B4-BE49-F238E27FC236}">
                <a16:creationId xmlns:a16="http://schemas.microsoft.com/office/drawing/2014/main" id="{313A8548-A0B9-6A4B-AE26-0273702A7E1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E95CB02-8E07-4DE7-9370-0DCA690AD3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7308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6B5D80BF-E07D-3B42-937C-EFBA2FBF475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960D5D2F-C716-E348-ABA3-76FDCB71AA5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2228" name="Rectangle 4">
            <a:extLst>
              <a:ext uri="{FF2B5EF4-FFF2-40B4-BE49-F238E27FC236}">
                <a16:creationId xmlns:a16="http://schemas.microsoft.com/office/drawing/2014/main" id="{8993AC19-DF5F-D14C-B6A0-2DD01C002CD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672BDC02-5997-1D46-830C-324EBD20D5A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60220087-96F3-5F4C-A5B0-8CE8CEB1565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739D4B56-5965-9345-A8F1-E8C9E93771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0655459-456F-4681-BCBC-9EAB7B3BCD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06965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>
            <a:extLst>
              <a:ext uri="{FF2B5EF4-FFF2-40B4-BE49-F238E27FC236}">
                <a16:creationId xmlns:a16="http://schemas.microsoft.com/office/drawing/2014/main" id="{FA21EB93-E526-C745-BE17-91BA3451C88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7335E9D0-8125-472D-825E-4D3F07BCB234}" type="slidenum">
              <a:rPr lang="en-US" altLang="en-US" smtClean="0"/>
              <a:pPr eaLnBrk="1" hangingPunct="1">
                <a:spcBef>
                  <a:spcPct val="0"/>
                </a:spcBef>
                <a:defRPr/>
              </a:pPr>
              <a:t>1</a:t>
            </a:fld>
            <a:endParaRPr lang="en-US" altLang="en-US"/>
          </a:p>
        </p:txBody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5B74AABD-B3C9-C245-A7E9-36EE6EF3F7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>
            <a:extLst>
              <a:ext uri="{FF2B5EF4-FFF2-40B4-BE49-F238E27FC236}">
                <a16:creationId xmlns:a16="http://schemas.microsoft.com/office/drawing/2014/main" id="{B0F114E8-C597-AE47-A2C7-F6DF2B2007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altLang="en-US" b="1" dirty="0">
                <a:latin typeface="Arial" panose="020B0604020202020204" pitchFamily="34" charset="0"/>
              </a:rPr>
              <a:t>Actualizado: </a:t>
            </a:r>
            <a:r>
              <a:rPr lang="en-US" altLang="en-US" b="1" dirty="0" err="1">
                <a:latin typeface="Arial" panose="020B0604020202020204" pitchFamily="34" charset="0"/>
              </a:rPr>
              <a:t>Março</a:t>
            </a:r>
            <a:r>
              <a:rPr lang="en-US" altLang="en-US" b="1" baseline="0" dirty="0">
                <a:latin typeface="Arial" panose="020B0604020202020204" pitchFamily="34" charset="0"/>
              </a:rPr>
              <a:t> de</a:t>
            </a:r>
            <a:r>
              <a:rPr lang="en-US" altLang="en-US" b="1" dirty="0">
                <a:latin typeface="Arial" panose="020B0604020202020204" pitchFamily="34" charset="0"/>
              </a:rPr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31006978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7FE878-B887-CE47-903F-7D16CA14CE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9938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pt-PT" altLang="en-US" noProof="0" dirty="0">
                <a:latin typeface="Arial" panose="020B0604020202020204" pitchFamily="34" charset="0"/>
              </a:rPr>
              <a:t>Primeiro, os</a:t>
            </a:r>
            <a:r>
              <a:rPr lang="pt-PT" altLang="en-US" baseline="0" noProof="0" dirty="0">
                <a:latin typeface="Arial" panose="020B0604020202020204" pitchFamily="34" charset="0"/>
              </a:rPr>
              <a:t> dados são recolhidos no terreno, no local da ocorr</a:t>
            </a:r>
            <a:r>
              <a:rPr lang="pt-PT" altLang="en-US" baseline="0" noProof="0" dirty="0">
                <a:latin typeface="Arial"/>
                <a:cs typeface="Arial"/>
              </a:rPr>
              <a:t>ência da</a:t>
            </a:r>
            <a:r>
              <a:rPr lang="pt-PT" altLang="en-US" baseline="0" noProof="0" dirty="0">
                <a:latin typeface="Arial" panose="020B0604020202020204" pitchFamily="34" charset="0"/>
              </a:rPr>
              <a:t> emergência, ou nas redes de vigilância existentes pelos epidemiologistas baseados no terreno ou colectores de dados capacitados. Depois, são registados numa base de dados por pessoas capacitadas</a:t>
            </a:r>
            <a:r>
              <a:rPr lang="pt-PT" altLang="en-US" noProof="0" dirty="0">
                <a:latin typeface="Arial" panose="020B0604020202020204" pitchFamily="34" charset="0"/>
              </a:rPr>
              <a:t> (geralmente em Excel). Em seguida,</a:t>
            </a:r>
            <a:r>
              <a:rPr lang="pt-PT" altLang="en-US" baseline="0" noProof="0" dirty="0">
                <a:latin typeface="Arial" panose="020B0604020202020204" pitchFamily="34" charset="0"/>
              </a:rPr>
              <a:t> são apurados e analisados para avaliar as tendências e novamente interpretados</a:t>
            </a:r>
            <a:r>
              <a:rPr lang="pt-PT" altLang="en-US" noProof="0" dirty="0">
                <a:latin typeface="Arial" panose="020B0604020202020204" pitchFamily="34" charset="0"/>
              </a:rPr>
              <a:t>.  </a:t>
            </a:r>
          </a:p>
          <a:p>
            <a:r>
              <a:rPr lang="pt-PT" altLang="en-US" noProof="0" dirty="0">
                <a:latin typeface="Arial" panose="020B0604020202020204" pitchFamily="34" charset="0"/>
              </a:rPr>
              <a:t>Depois</a:t>
            </a:r>
            <a:r>
              <a:rPr lang="pt-PT" altLang="en-US" baseline="0" noProof="0" dirty="0">
                <a:latin typeface="Arial" panose="020B0604020202020204" pitchFamily="34" charset="0"/>
              </a:rPr>
              <a:t> de serem interpretados, os dados podem ser visualizados ou partilhados de várias formas diferentes, incluindo gráficos, mapas, relatórios e tabelas</a:t>
            </a:r>
            <a:r>
              <a:rPr lang="en-US" altLang="en-US" dirty="0">
                <a:latin typeface="Arial" panose="020B0604020202020204" pitchFamily="34" charset="0"/>
              </a:rPr>
              <a:t>.  </a:t>
            </a: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011A7E-ACFA-40DF-AE42-719879974CC3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72472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87A61B-F057-2243-A2E3-496287EBA6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1C74B9-F5F5-3945-B5E0-357DA78B97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Os</a:t>
            </a:r>
            <a:r>
              <a:rPr lang="en-US" dirty="0"/>
              <a:t> dados do </a:t>
            </a:r>
            <a:r>
              <a:rPr lang="en-US" dirty="0" err="1"/>
              <a:t>terreno</a:t>
            </a:r>
            <a:r>
              <a:rPr lang="en-US" dirty="0"/>
              <a:t> </a:t>
            </a:r>
            <a:r>
              <a:rPr lang="en-US" dirty="0" err="1"/>
              <a:t>podem</a:t>
            </a:r>
            <a:r>
              <a:rPr lang="en-US" dirty="0"/>
              <a:t> </a:t>
            </a:r>
            <a:r>
              <a:rPr lang="en-US" dirty="0" err="1"/>
              <a:t>incluir</a:t>
            </a:r>
            <a:r>
              <a:rPr lang="en-US" dirty="0"/>
              <a:t> </a:t>
            </a:r>
            <a:r>
              <a:rPr lang="en-US" dirty="0" err="1"/>
              <a:t>informações</a:t>
            </a:r>
            <a:r>
              <a:rPr lang="en-US" dirty="0"/>
              <a:t>,</a:t>
            </a:r>
            <a:r>
              <a:rPr lang="en-US" baseline="0" dirty="0"/>
              <a:t> </a:t>
            </a:r>
            <a:r>
              <a:rPr lang="en-US" baseline="0" dirty="0" err="1"/>
              <a:t>tais</a:t>
            </a:r>
            <a:r>
              <a:rPr lang="en-US" baseline="0" dirty="0"/>
              <a:t> </a:t>
            </a:r>
            <a:r>
              <a:rPr lang="en-US" baseline="0" dirty="0" err="1"/>
              <a:t>como</a:t>
            </a:r>
            <a:r>
              <a:rPr lang="en-US" baseline="0" dirty="0"/>
              <a:t> </a:t>
            </a:r>
            <a:r>
              <a:rPr lang="en-US" baseline="0" dirty="0" err="1"/>
              <a:t>investiga</a:t>
            </a:r>
            <a:r>
              <a:rPr lang="en-US" baseline="0" dirty="0" err="1">
                <a:latin typeface="Arial"/>
                <a:cs typeface="Arial"/>
              </a:rPr>
              <a:t>ção</a:t>
            </a:r>
            <a:r>
              <a:rPr lang="en-US" baseline="0" dirty="0">
                <a:latin typeface="Arial"/>
                <a:cs typeface="Arial"/>
              </a:rPr>
              <a:t> </a:t>
            </a:r>
            <a:r>
              <a:rPr lang="en-US" baseline="0" dirty="0"/>
              <a:t>de </a:t>
            </a:r>
            <a:r>
              <a:rPr lang="en-US" baseline="0" dirty="0" err="1"/>
              <a:t>casos</a:t>
            </a:r>
            <a:r>
              <a:rPr lang="en-US" altLang="en-US" dirty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altLang="en-US" dirty="0" err="1">
                <a:solidFill>
                  <a:schemeClr val="tx2">
                    <a:lumMod val="75000"/>
                  </a:schemeClr>
                </a:solidFill>
              </a:rPr>
              <a:t>documentos</a:t>
            </a:r>
            <a:r>
              <a:rPr lang="en-US" altLang="en-US" dirty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altLang="en-US" dirty="0" err="1">
                <a:solidFill>
                  <a:schemeClr val="tx2">
                    <a:lumMod val="75000"/>
                  </a:schemeClr>
                </a:solidFill>
              </a:rPr>
              <a:t>localização</a:t>
            </a:r>
            <a:r>
              <a:rPr lang="en-US" alt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en-US" baseline="0" dirty="0">
                <a:solidFill>
                  <a:schemeClr val="tx2">
                    <a:lumMod val="75000"/>
                  </a:schemeClr>
                </a:solidFill>
              </a:rPr>
              <a:t>de contactos</a:t>
            </a:r>
            <a:endParaRPr lang="en-US" altLang="en-U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pt-PT" altLang="en-US" noProof="0" dirty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pt-PT" altLang="en-US" baseline="0" noProof="0" dirty="0">
                <a:solidFill>
                  <a:schemeClr val="tx2">
                    <a:lumMod val="75000"/>
                  </a:schemeClr>
                </a:solidFill>
              </a:rPr>
              <a:t> dados dos invent</a:t>
            </a:r>
            <a:r>
              <a:rPr lang="pt-PT" altLang="en-US" baseline="0" noProof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á</a:t>
            </a:r>
            <a:r>
              <a:rPr lang="pt-PT" altLang="en-US" baseline="0" noProof="0" dirty="0">
                <a:solidFill>
                  <a:schemeClr val="tx2">
                    <a:lumMod val="75000"/>
                  </a:schemeClr>
                </a:solidFill>
              </a:rPr>
              <a:t>rios de recursos podem ser recolhidos junto do parceiro de respostas para informações como rupturas de </a:t>
            </a:r>
            <a:r>
              <a:rPr lang="pt-PT" altLang="en-US" i="1" noProof="0" dirty="0">
                <a:solidFill>
                  <a:schemeClr val="tx2">
                    <a:lumMod val="75000"/>
                  </a:schemeClr>
                </a:solidFill>
              </a:rPr>
              <a:t>stock</a:t>
            </a:r>
            <a:r>
              <a:rPr lang="pt-PT" altLang="en-US" i="0" noProof="0" dirty="0">
                <a:solidFill>
                  <a:schemeClr val="tx2">
                    <a:lumMod val="75000"/>
                  </a:schemeClr>
                </a:solidFill>
              </a:rPr>
              <a:t>s</a:t>
            </a:r>
            <a:r>
              <a:rPr lang="pt-PT" altLang="en-US" noProof="0" dirty="0">
                <a:solidFill>
                  <a:schemeClr val="tx2">
                    <a:lumMod val="75000"/>
                  </a:schemeClr>
                </a:solidFill>
              </a:rPr>
              <a:t>, capacidade</a:t>
            </a:r>
            <a:r>
              <a:rPr lang="pt-PT" altLang="en-US" baseline="0" noProof="0" dirty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pt-PT" altLang="en-US" noProof="0" dirty="0">
                <a:solidFill>
                  <a:schemeClr val="tx2">
                    <a:lumMod val="75000"/>
                  </a:schemeClr>
                </a:solidFill>
              </a:rPr>
              <a:t>hospital/clinica, equipamento</a:t>
            </a:r>
            <a:r>
              <a:rPr lang="pt-PT" altLang="en-US" baseline="0" noProof="0" dirty="0">
                <a:solidFill>
                  <a:schemeClr val="tx2">
                    <a:lumMod val="75000"/>
                  </a:schemeClr>
                </a:solidFill>
              </a:rPr>
              <a:t> médico duradouro, </a:t>
            </a:r>
            <a:r>
              <a:rPr lang="pt-PT" altLang="en-US" noProof="0" dirty="0">
                <a:solidFill>
                  <a:schemeClr val="tx2">
                    <a:lumMod val="75000"/>
                  </a:schemeClr>
                </a:solidFill>
              </a:rPr>
              <a:t>etc.</a:t>
            </a:r>
          </a:p>
          <a:p>
            <a:pPr>
              <a:defRPr/>
            </a:pPr>
            <a:endParaRPr lang="pt-PT" noProof="0" dirty="0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B75A638-D479-4573-A7D6-6FE5598D4107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54591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03FE7F-4109-8746-98FD-151121C98A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309C92-0A9A-3F45-BAFF-4F2F4FCF4C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t-PT" altLang="en-US" sz="1900" noProof="0" dirty="0">
                <a:solidFill>
                  <a:srgbClr val="002060"/>
                </a:solidFill>
              </a:rPr>
              <a:t>A</a:t>
            </a:r>
            <a:r>
              <a:rPr lang="pt-PT" altLang="en-US" sz="1900" baseline="0" noProof="0" dirty="0">
                <a:solidFill>
                  <a:srgbClr val="002060"/>
                </a:solidFill>
              </a:rPr>
              <a:t> r</a:t>
            </a:r>
            <a:r>
              <a:rPr lang="pt-PT" altLang="en-US" sz="1900" noProof="0" dirty="0">
                <a:solidFill>
                  <a:srgbClr val="002060"/>
                </a:solidFill>
              </a:rPr>
              <a:t>ecolha de dados consome</a:t>
            </a:r>
            <a:r>
              <a:rPr lang="pt-PT" altLang="en-US" sz="1900" baseline="0" noProof="0" dirty="0">
                <a:solidFill>
                  <a:srgbClr val="002060"/>
                </a:solidFill>
              </a:rPr>
              <a:t> </a:t>
            </a:r>
            <a:r>
              <a:rPr lang="pt-PT" altLang="en-US" sz="1900" noProof="0" dirty="0">
                <a:solidFill>
                  <a:srgbClr val="002060"/>
                </a:solidFill>
              </a:rPr>
              <a:t>tempo e recursos intensivamente. Os dados</a:t>
            </a:r>
            <a:r>
              <a:rPr lang="pt-PT" altLang="en-US" sz="1900" baseline="0" noProof="0" dirty="0">
                <a:solidFill>
                  <a:srgbClr val="002060"/>
                </a:solidFill>
              </a:rPr>
              <a:t> existentes, recolhidos por outras organizações ou antes da emergência, podem ajudar a reduzir o fardo da recolha de dados. No entanto, os dados existentes apresentam limitações.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t-PT" altLang="en-US" sz="1900" noProof="0" dirty="0">
              <a:solidFill>
                <a:srgbClr val="002060"/>
              </a:solidFill>
            </a:endParaRP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900" noProof="0" dirty="0">
                <a:solidFill>
                  <a:srgbClr val="002060"/>
                </a:solidFill>
              </a:rPr>
              <a:t>Sistemas de vigilância</a:t>
            </a:r>
            <a:r>
              <a:rPr lang="pt-PT" altLang="en-US" sz="1900" baseline="0" noProof="0" dirty="0">
                <a:solidFill>
                  <a:srgbClr val="002060"/>
                </a:solidFill>
              </a:rPr>
              <a:t> sanitária</a:t>
            </a:r>
            <a:r>
              <a:rPr lang="pt-PT" altLang="en-US" sz="1900" noProof="0" dirty="0">
                <a:solidFill>
                  <a:srgbClr val="002060"/>
                </a:solidFill>
              </a:rPr>
              <a:t> </a:t>
            </a: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pt-PT" altLang="en-US" sz="1700" noProof="0" dirty="0">
                <a:solidFill>
                  <a:srgbClr val="002060"/>
                </a:solidFill>
              </a:rPr>
              <a:t>Não</a:t>
            </a:r>
            <a:r>
              <a:rPr lang="pt-PT" altLang="en-US" sz="1700" baseline="0" noProof="0" dirty="0">
                <a:solidFill>
                  <a:srgbClr val="002060"/>
                </a:solidFill>
              </a:rPr>
              <a:t> concebido para a emergência</a:t>
            </a:r>
            <a:r>
              <a:rPr lang="pt-PT" altLang="en-US" sz="1700" noProof="0" dirty="0">
                <a:solidFill>
                  <a:srgbClr val="002060"/>
                </a:solidFill>
              </a:rPr>
              <a:t> </a:t>
            </a: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pt-PT" altLang="en-US" sz="1700" noProof="0" dirty="0">
                <a:solidFill>
                  <a:srgbClr val="002060"/>
                </a:solidFill>
              </a:rPr>
              <a:t>Pode não dar</a:t>
            </a:r>
            <a:r>
              <a:rPr lang="pt-PT" altLang="en-US" sz="1700" baseline="0" noProof="0" dirty="0">
                <a:solidFill>
                  <a:srgbClr val="002060"/>
                </a:solidFill>
              </a:rPr>
              <a:t> uma visão geral completa ou suficientemente detalhada</a:t>
            </a:r>
            <a:endParaRPr lang="pt-PT" altLang="en-US" sz="1700" noProof="0" dirty="0">
              <a:solidFill>
                <a:srgbClr val="002060"/>
              </a:solidFill>
            </a:endParaRP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900" noProof="0" dirty="0">
                <a:solidFill>
                  <a:srgbClr val="002060"/>
                </a:solidFill>
              </a:rPr>
              <a:t> Registos</a:t>
            </a:r>
            <a:r>
              <a:rPr lang="pt-PT" altLang="en-US" sz="1900" baseline="0" noProof="0" dirty="0">
                <a:solidFill>
                  <a:srgbClr val="002060"/>
                </a:solidFill>
              </a:rPr>
              <a:t> de saúde electrónicos</a:t>
            </a:r>
            <a:r>
              <a:rPr lang="pt-PT" altLang="en-US" sz="1900" noProof="0" dirty="0">
                <a:solidFill>
                  <a:srgbClr val="002060"/>
                </a:solidFill>
              </a:rPr>
              <a:t> </a:t>
            </a: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pt-PT" altLang="en-US" sz="1700" noProof="0" dirty="0" err="1">
                <a:solidFill>
                  <a:srgbClr val="002060"/>
                </a:solidFill>
              </a:rPr>
              <a:t>Interoperacionalidade</a:t>
            </a:r>
            <a:endParaRPr lang="pt-PT" altLang="en-US" sz="1700" noProof="0" dirty="0">
              <a:solidFill>
                <a:srgbClr val="002060"/>
              </a:solidFill>
            </a:endParaRP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pt-PT" altLang="en-US" sz="1700" noProof="0" dirty="0">
                <a:solidFill>
                  <a:srgbClr val="002060"/>
                </a:solidFill>
              </a:rPr>
              <a:t>Acesso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900" noProof="0" dirty="0">
                <a:solidFill>
                  <a:srgbClr val="002060"/>
                </a:solidFill>
              </a:rPr>
              <a:t> Registos de saúde escritos </a:t>
            </a: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pt-PT" altLang="en-US" sz="1700" noProof="0" dirty="0">
                <a:solidFill>
                  <a:srgbClr val="002060"/>
                </a:solidFill>
              </a:rPr>
              <a:t>Conclusão</a:t>
            </a: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pt-PT" altLang="en-US" sz="1700" noProof="0" dirty="0">
                <a:solidFill>
                  <a:srgbClr val="002060"/>
                </a:solidFill>
              </a:rPr>
              <a:t>Legibilidade</a:t>
            </a: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pt-PT" altLang="en-US" sz="1700" noProof="0" dirty="0">
                <a:solidFill>
                  <a:srgbClr val="002060"/>
                </a:solidFill>
              </a:rPr>
              <a:t>Padronização</a:t>
            </a:r>
            <a:r>
              <a:rPr lang="pt-PT" altLang="en-US" sz="1700" baseline="0" noProof="0" dirty="0">
                <a:solidFill>
                  <a:srgbClr val="002060"/>
                </a:solidFill>
              </a:rPr>
              <a:t> e precisão no registo de dados</a:t>
            </a:r>
            <a:endParaRPr lang="pt-PT" altLang="en-US" sz="1700" noProof="0" dirty="0">
              <a:solidFill>
                <a:srgbClr val="002060"/>
              </a:solidFill>
            </a:endParaRP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900" noProof="0" dirty="0">
                <a:solidFill>
                  <a:srgbClr val="002060"/>
                </a:solidFill>
              </a:rPr>
              <a:t> Inquéritos às famílias e </a:t>
            </a:r>
            <a:r>
              <a:rPr lang="pt-PT" altLang="en-US" sz="1900" noProof="0" dirty="0">
                <a:solidFill>
                  <a:schemeClr val="tx2">
                    <a:lumMod val="75000"/>
                  </a:schemeClr>
                </a:solidFill>
              </a:rPr>
              <a:t>investigações dos</a:t>
            </a:r>
            <a:r>
              <a:rPr lang="pt-PT" altLang="en-US" sz="1900" baseline="0" noProof="0" dirty="0">
                <a:solidFill>
                  <a:schemeClr val="tx2">
                    <a:lumMod val="75000"/>
                  </a:schemeClr>
                </a:solidFill>
              </a:rPr>
              <a:t> casos</a:t>
            </a:r>
            <a:r>
              <a:rPr lang="pt-PT" altLang="en-US" sz="1900" noProof="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pt-PT" altLang="en-US" sz="1700" noProof="0" dirty="0">
                <a:solidFill>
                  <a:srgbClr val="002060"/>
                </a:solidFill>
              </a:rPr>
              <a:t>Formação</a:t>
            </a:r>
            <a:r>
              <a:rPr lang="pt-PT" altLang="en-US" sz="1700" baseline="0" noProof="0" dirty="0">
                <a:solidFill>
                  <a:srgbClr val="002060"/>
                </a:solidFill>
              </a:rPr>
              <a:t> necessária, morosos e logisticamente problemáticos</a:t>
            </a:r>
            <a:endParaRPr lang="pt-PT" altLang="en-US" sz="1700" noProof="0" dirty="0">
              <a:solidFill>
                <a:srgbClr val="002060"/>
              </a:solidFill>
            </a:endParaRP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A1CEFA9-950C-4B90-B8F5-5584B82E6420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05138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PT" altLang="en-US" noProof="0" dirty="0">
                <a:latin typeface="Arial" panose="020B0604020202020204" pitchFamily="34" charset="0"/>
              </a:rPr>
              <a:t>Quando</a:t>
            </a:r>
            <a:r>
              <a:rPr lang="pt-PT" altLang="en-US" baseline="0" noProof="0" dirty="0">
                <a:latin typeface="Arial" panose="020B0604020202020204" pitchFamily="34" charset="0"/>
              </a:rPr>
              <a:t> os dados existentes não poderem ser usados, ent</a:t>
            </a:r>
            <a:r>
              <a:rPr lang="pt-PT" altLang="en-US" baseline="0" noProof="0" dirty="0">
                <a:latin typeface="Arial"/>
                <a:cs typeface="Arial"/>
              </a:rPr>
              <a:t>ão </a:t>
            </a:r>
            <a:r>
              <a:rPr lang="pt-PT" altLang="en-US" baseline="0" noProof="0" dirty="0">
                <a:latin typeface="Arial" panose="020B0604020202020204" pitchFamily="34" charset="0"/>
              </a:rPr>
              <a:t>deve haver nova recolha de dados. Considere o seguinte antes da recolha de dados.</a:t>
            </a:r>
          </a:p>
          <a:p>
            <a:pPr eaLnBrk="1" hangingPunct="1">
              <a:defRPr/>
            </a:pPr>
            <a:endParaRPr lang="pt-PT" altLang="en-US" baseline="0" noProof="0" dirty="0">
              <a:latin typeface="Arial" panose="020B0604020202020204" pitchFamily="34" charset="0"/>
            </a:endParaRPr>
          </a:p>
          <a:p>
            <a:pPr eaLnBrk="1" hangingPunct="1">
              <a:defRPr/>
            </a:pP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655459-456F-4681-BCBC-9EAB7B3BCD0F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44999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>
            <a:extLst>
              <a:ext uri="{FF2B5EF4-FFF2-40B4-BE49-F238E27FC236}">
                <a16:creationId xmlns:a16="http://schemas.microsoft.com/office/drawing/2014/main" id="{E21111BC-00E9-2640-A0AE-4BE9C2FC71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8850189E-FD1B-4089-8941-FF77486A1E33}" type="slidenum">
              <a:rPr lang="en-US" altLang="en-US" smtClean="0"/>
              <a:pPr eaLnBrk="1" hangingPunct="1">
                <a:spcBef>
                  <a:spcPct val="0"/>
                </a:spcBef>
                <a:defRPr/>
              </a:pPr>
              <a:t>14</a:t>
            </a:fld>
            <a:endParaRPr lang="en-US" altLang="en-US"/>
          </a:p>
        </p:txBody>
      </p:sp>
      <p:sp>
        <p:nvSpPr>
          <p:cNvPr id="60419" name="Rectangle 2">
            <a:extLst>
              <a:ext uri="{FF2B5EF4-FFF2-40B4-BE49-F238E27FC236}">
                <a16:creationId xmlns:a16="http://schemas.microsoft.com/office/drawing/2014/main" id="{7CD66358-264F-B843-93F1-078938B4D6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>
            <a:extLst>
              <a:ext uri="{FF2B5EF4-FFF2-40B4-BE49-F238E27FC236}">
                <a16:creationId xmlns:a16="http://schemas.microsoft.com/office/drawing/2014/main" id="{21D8B6DF-6AA2-B14E-8EEA-A287B53D9C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pt-PT" altLang="en-US" noProof="0" dirty="0">
                <a:latin typeface="Arial" panose="020B0604020202020204" pitchFamily="34" charset="0"/>
              </a:rPr>
              <a:t>A maior parte das ferramentas de recolha</a:t>
            </a:r>
            <a:r>
              <a:rPr lang="pt-PT" altLang="en-US" baseline="0" noProof="0" dirty="0">
                <a:latin typeface="Arial" panose="020B0604020202020204" pitchFamily="34" charset="0"/>
              </a:rPr>
              <a:t> de dados est</a:t>
            </a:r>
            <a:r>
              <a:rPr lang="pt-PT" altLang="en-US" baseline="0" noProof="0" dirty="0">
                <a:latin typeface="Calibri" panose="020F0502020204030204" pitchFamily="34" charset="0"/>
              </a:rPr>
              <a:t>á</a:t>
            </a:r>
            <a:r>
              <a:rPr lang="pt-PT" altLang="en-US" baseline="0" noProof="0" dirty="0">
                <a:latin typeface="Arial" panose="020B0604020202020204" pitchFamily="34" charset="0"/>
              </a:rPr>
              <a:t> disponível, tanto no formato impresso como no electrónico. Os formulários de um país ou resposta específicos devem ser desenvolvidos ou adaptados em colaboração com autoridades do governo e OMS.</a:t>
            </a:r>
            <a:endParaRPr lang="pt-PT" altLang="en-US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4865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noProof="0" dirty="0"/>
              <a:t>Outros formulários</a:t>
            </a:r>
            <a:r>
              <a:rPr lang="pt-PT" baseline="0" noProof="0" dirty="0"/>
              <a:t> incluem</a:t>
            </a:r>
            <a:r>
              <a:rPr lang="pt-PT" noProof="0" dirty="0"/>
              <a:t>:</a:t>
            </a:r>
            <a:r>
              <a:rPr lang="pt-PT" baseline="0" noProof="0" dirty="0"/>
              <a:t> recolha de amostras de surtos e identificação de rumores e modelos para a listagem do surto, folha de registo de contactos, folhas de rastreio/relatório, e formulários de relatórios semanais/mensais</a:t>
            </a:r>
            <a:endParaRPr lang="pt-P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655459-456F-4681-BCBC-9EAB7B3BCD0F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4960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b="1" noProof="0" dirty="0"/>
              <a:t>PERGUNTA</a:t>
            </a:r>
            <a:r>
              <a:rPr lang="pt-PT" noProof="0" dirty="0"/>
              <a:t>:</a:t>
            </a:r>
            <a:r>
              <a:rPr lang="pt-PT" baseline="0" noProof="0" dirty="0"/>
              <a:t> Como podemos evitar os desafios de registo de dados e minimizar as falhas?</a:t>
            </a:r>
          </a:p>
          <a:p>
            <a:endParaRPr lang="pt-PT" baseline="0" noProof="0" dirty="0"/>
          </a:p>
          <a:p>
            <a:r>
              <a:rPr lang="pt-PT" baseline="0" noProof="0" dirty="0"/>
              <a:t>Pontos de debate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noProof="0" dirty="0"/>
              <a:t>Formação</a:t>
            </a:r>
            <a:r>
              <a:rPr lang="pt-PT" baseline="0" noProof="0" dirty="0"/>
              <a:t> para os colectores de dados em melhores pr</a:t>
            </a:r>
            <a:r>
              <a:rPr lang="pt-PT" baseline="0" noProof="0" dirty="0">
                <a:latin typeface="Arial"/>
                <a:cs typeface="Arial"/>
              </a:rPr>
              <a:t>á</a:t>
            </a:r>
            <a:r>
              <a:rPr lang="pt-PT" baseline="0" noProof="0" dirty="0"/>
              <a:t>ticas, especialmente no uso de formulários </a:t>
            </a:r>
            <a:r>
              <a:rPr lang="pt-PT" baseline="0" noProof="0" dirty="0" err="1"/>
              <a:t>imprensos</a:t>
            </a:r>
            <a:endParaRPr lang="pt-PT" baseline="0" noProof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aseline="0" noProof="0" dirty="0"/>
              <a:t>Processos para especialistas em registo de dados para esclarecer questões relativas aos recolectores de dados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aseline="0" noProof="0" dirty="0"/>
              <a:t>Confirmação regular ou revisão de dados, tais como ter uma segunda pessoa para registar de novo ou rever os dados para evitar erros</a:t>
            </a:r>
            <a:endParaRPr lang="pt-P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655459-456F-4681-BCBC-9EAB7B3BCD0F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20581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655459-456F-4681-BCBC-9EAB7B3BCD0F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04103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b="0" i="0" noProof="0" dirty="0"/>
              <a:t>Os</a:t>
            </a:r>
            <a:r>
              <a:rPr lang="pt-PT" b="0" i="0" baseline="0" noProof="0" dirty="0"/>
              <a:t> participantes devem ter 10 minutos para rever os dados e tomar notas sobre quaisquer erros ou dúvidas a esclarecer. </a:t>
            </a:r>
          </a:p>
          <a:p>
            <a:endParaRPr lang="pt-PT" b="0" i="0" baseline="0" noProof="0" dirty="0"/>
          </a:p>
          <a:p>
            <a:r>
              <a:rPr lang="pt-PT" b="0" i="0" baseline="0" noProof="0" dirty="0"/>
              <a:t>&lt; Os participantes podem fazer o exerc</a:t>
            </a:r>
            <a:r>
              <a:rPr lang="pt-PT" b="0" i="0" baseline="0" noProof="0" dirty="0">
                <a:latin typeface="Arial"/>
                <a:cs typeface="Arial"/>
              </a:rPr>
              <a:t>ício</a:t>
            </a:r>
            <a:r>
              <a:rPr lang="pt-PT" b="0" i="0" baseline="0" noProof="0" dirty="0"/>
              <a:t> em grupos &gt;</a:t>
            </a:r>
            <a:endParaRPr lang="pt-PT" b="0" i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F0486-4F44-431F-B5F0-E1D37EB930F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3340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F0486-4F44-431F-B5F0-E1D37EB930F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981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>
            <a:extLst>
              <a:ext uri="{FF2B5EF4-FFF2-40B4-BE49-F238E27FC236}">
                <a16:creationId xmlns:a16="http://schemas.microsoft.com/office/drawing/2014/main" id="{A546B7B2-1B4E-9B4A-9F3F-4AA344CD76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007F4DF1-FC8B-45A8-9336-9D7E46723D6A}" type="slidenum">
              <a:rPr lang="en-US" altLang="en-US" smtClean="0"/>
              <a:pPr eaLnBrk="1" hangingPunct="1">
                <a:spcBef>
                  <a:spcPct val="0"/>
                </a:spcBef>
                <a:defRPr/>
              </a:pPr>
              <a:t>2</a:t>
            </a:fld>
            <a:endParaRPr lang="en-US" altLang="en-US"/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5FBD3B52-639B-7344-94D0-E56A53266F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7DD1CD8D-06F2-184D-9F97-62885F8881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altLang="en-US" b="1" noProof="0" dirty="0">
                <a:highlight>
                  <a:srgbClr val="FFFF00"/>
                </a:highlight>
                <a:latin typeface="Arial" panose="020B0604020202020204" pitchFamily="34" charset="0"/>
              </a:rPr>
              <a:t> </a:t>
            </a:r>
            <a:r>
              <a:rPr lang="pt-PT" altLang="en-US" sz="2400" noProof="0" dirty="0">
                <a:solidFill>
                  <a:schemeClr val="tx1"/>
                </a:solidFill>
              </a:rPr>
              <a:t>(Diferem-se da definição normal?)</a:t>
            </a:r>
          </a:p>
          <a:p>
            <a:pPr eaLnBrk="1" hangingPunct="1">
              <a:defRPr/>
            </a:pPr>
            <a:endParaRPr lang="en-US" altLang="en-US" b="1" dirty="0">
              <a:highlight>
                <a:srgbClr val="FFFF00"/>
              </a:highligh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7434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7FE878-B887-CE47-903F-7D16CA14CE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9938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pt-PT" altLang="en-US" noProof="0" dirty="0">
                <a:latin typeface="Arial" panose="020B0604020202020204" pitchFamily="34" charset="0"/>
              </a:rPr>
              <a:t>Primeiro, os</a:t>
            </a:r>
            <a:r>
              <a:rPr lang="pt-PT" altLang="en-US" baseline="0" noProof="0" dirty="0">
                <a:latin typeface="Arial" panose="020B0604020202020204" pitchFamily="34" charset="0"/>
              </a:rPr>
              <a:t> dados são recolhidos no terreno, no local da ocorr</a:t>
            </a:r>
            <a:r>
              <a:rPr lang="pt-PT" altLang="en-US" baseline="0" noProof="0" dirty="0">
                <a:latin typeface="Arial"/>
                <a:cs typeface="Arial"/>
              </a:rPr>
              <a:t>ência da</a:t>
            </a:r>
            <a:r>
              <a:rPr lang="pt-PT" altLang="en-US" baseline="0" noProof="0" dirty="0">
                <a:latin typeface="Arial" panose="020B0604020202020204" pitchFamily="34" charset="0"/>
              </a:rPr>
              <a:t> emergência, ou nas redes de vigilância existentes pelos epidemiologistas baseados no terreno ou colectores de dados capacitados. Depois, são registados numa base de dados por pessoas capacitadas</a:t>
            </a:r>
            <a:r>
              <a:rPr lang="pt-PT" altLang="en-US" noProof="0" dirty="0">
                <a:latin typeface="Arial" panose="020B0604020202020204" pitchFamily="34" charset="0"/>
              </a:rPr>
              <a:t> (geralmente em Excel). Em seguida,</a:t>
            </a:r>
            <a:r>
              <a:rPr lang="pt-PT" altLang="en-US" baseline="0" noProof="0" dirty="0">
                <a:latin typeface="Arial" panose="020B0604020202020204" pitchFamily="34" charset="0"/>
              </a:rPr>
              <a:t> são apurados e analisados para avaliar as tendências e novamente interpretados</a:t>
            </a:r>
            <a:r>
              <a:rPr lang="pt-PT" altLang="en-US" noProof="0" dirty="0">
                <a:latin typeface="Arial" panose="020B0604020202020204" pitchFamily="34" charset="0"/>
              </a:rPr>
              <a:t>.  </a:t>
            </a:r>
          </a:p>
          <a:p>
            <a:r>
              <a:rPr lang="pt-PT" altLang="en-US" noProof="0" dirty="0">
                <a:latin typeface="Arial" panose="020B0604020202020204" pitchFamily="34" charset="0"/>
              </a:rPr>
              <a:t>Depois</a:t>
            </a:r>
            <a:r>
              <a:rPr lang="pt-PT" altLang="en-US" baseline="0" noProof="0" dirty="0">
                <a:latin typeface="Arial" panose="020B0604020202020204" pitchFamily="34" charset="0"/>
              </a:rPr>
              <a:t> de serem interpretados, os dados podem ser visualizados ou partilhados de várias formas diferentes, incluindo gráficos, mapas, relatórios e tabelas</a:t>
            </a:r>
            <a:r>
              <a:rPr lang="en-US" altLang="en-US" dirty="0">
                <a:latin typeface="Arial" panose="020B0604020202020204" pitchFamily="34" charset="0"/>
              </a:rPr>
              <a:t>.  </a:t>
            </a: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011A7E-ACFA-40DF-AE42-719879974CC3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4174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55DC17D-8EA8-4378-B275-108CA15D8D1C}" type="slidenum">
              <a:rPr lang="en-US" altLang="en-US" smtClean="0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defRPr/>
            </a:pPr>
            <a:r>
              <a:rPr lang="pt-PT" altLang="en-US" noProof="0" dirty="0">
                <a:latin typeface="Arial" panose="020B0604020202020204" pitchFamily="34" charset="0"/>
              </a:rPr>
              <a:t>A chave para uma boa gestão de dados </a:t>
            </a:r>
            <a:r>
              <a:rPr lang="pt-PT" altLang="en-US" noProof="0" dirty="0">
                <a:latin typeface="Arial"/>
                <a:cs typeface="Arial"/>
              </a:rPr>
              <a:t>é a verificação </a:t>
            </a:r>
            <a:r>
              <a:rPr lang="pt-PT" altLang="en-US" noProof="0" dirty="0">
                <a:latin typeface="Arial" panose="020B0604020202020204" pitchFamily="34" charset="0"/>
              </a:rPr>
              <a:t>regular.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pt-PT" altLang="en-US" noProof="0" dirty="0">
                <a:latin typeface="Arial" panose="020B0604020202020204" pitchFamily="34" charset="0"/>
              </a:rPr>
              <a:t>Os dados estão a ser recolhidos</a:t>
            </a:r>
            <a:r>
              <a:rPr lang="pt-PT" altLang="en-US" baseline="0" noProof="0" dirty="0">
                <a:latin typeface="Arial" panose="020B0604020202020204" pitchFamily="34" charset="0"/>
              </a:rPr>
              <a:t> da forma correcta</a:t>
            </a:r>
            <a:r>
              <a:rPr lang="pt-PT" altLang="en-US" noProof="0" dirty="0">
                <a:latin typeface="Arial" panose="020B0604020202020204" pitchFamily="34" charset="0"/>
              </a:rPr>
              <a:t>?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pt-PT" altLang="en-US" noProof="0" dirty="0">
                <a:latin typeface="Arial" panose="020B0604020202020204" pitchFamily="34" charset="0"/>
              </a:rPr>
              <a:t>A</a:t>
            </a:r>
            <a:r>
              <a:rPr lang="pt-PT" altLang="en-US" baseline="0" noProof="0" dirty="0">
                <a:latin typeface="Arial" panose="020B0604020202020204" pitchFamily="34" charset="0"/>
              </a:rPr>
              <a:t> informação </a:t>
            </a:r>
            <a:r>
              <a:rPr lang="pt-PT" altLang="en-US" baseline="0" noProof="0" dirty="0">
                <a:latin typeface="Arial"/>
                <a:cs typeface="Arial"/>
              </a:rPr>
              <a:t>é</a:t>
            </a:r>
            <a:r>
              <a:rPr lang="pt-PT" altLang="en-US" baseline="0" noProof="0" dirty="0">
                <a:latin typeface="Arial" panose="020B0604020202020204" pitchFamily="34" charset="0"/>
              </a:rPr>
              <a:t> verídica e atempada</a:t>
            </a:r>
            <a:r>
              <a:rPr lang="pt-PT" altLang="en-US" noProof="0" dirty="0">
                <a:latin typeface="Arial" panose="020B0604020202020204" pitchFamily="34" charset="0"/>
              </a:rPr>
              <a:t>?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  <a:defRPr/>
            </a:pPr>
            <a:r>
              <a:rPr lang="pt-PT" altLang="en-US" noProof="0" dirty="0">
                <a:latin typeface="Arial" panose="020B0604020202020204" pitchFamily="34" charset="0"/>
              </a:rPr>
              <a:t>Os</a:t>
            </a:r>
            <a:r>
              <a:rPr lang="pt-PT" altLang="en-US" baseline="0" noProof="0" dirty="0">
                <a:latin typeface="Arial" panose="020B0604020202020204" pitchFamily="34" charset="0"/>
              </a:rPr>
              <a:t> dados estão a ser registados e partilhados de forma regular com todas as partes interessadas?</a:t>
            </a:r>
            <a:endParaRPr lang="pt-PT" altLang="en-US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1520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31031" y="4373562"/>
            <a:ext cx="5643563" cy="4210050"/>
          </a:xfrm>
        </p:spPr>
        <p:txBody>
          <a:bodyPr>
            <a:normAutofit/>
          </a:bodyPr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44267-F345-4438-A6DA-211A2BDDCD7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5774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7FE878-B887-CE47-903F-7D16CA14CE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9938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pt-PT" altLang="en-US" noProof="0" dirty="0">
                <a:latin typeface="Arial" panose="020B0604020202020204" pitchFamily="34" charset="0"/>
              </a:rPr>
              <a:t>Primeiro, os</a:t>
            </a:r>
            <a:r>
              <a:rPr lang="pt-PT" altLang="en-US" baseline="0" noProof="0" dirty="0">
                <a:latin typeface="Arial" panose="020B0604020202020204" pitchFamily="34" charset="0"/>
              </a:rPr>
              <a:t> dados são recolhidos no terreno, no local da ocorr</a:t>
            </a:r>
            <a:r>
              <a:rPr lang="pt-PT" altLang="en-US" baseline="0" noProof="0" dirty="0">
                <a:latin typeface="Arial"/>
                <a:cs typeface="Arial"/>
              </a:rPr>
              <a:t>ência da</a:t>
            </a:r>
            <a:r>
              <a:rPr lang="pt-PT" altLang="en-US" baseline="0" noProof="0" dirty="0">
                <a:latin typeface="Arial" panose="020B0604020202020204" pitchFamily="34" charset="0"/>
              </a:rPr>
              <a:t> emergência, ou nas redes de vigilância existentes pelos epidemiologistas baseados no terreno ou colectores de dados capacitados. Depois, são registados numa base de dados por pessoas capacitadas</a:t>
            </a:r>
            <a:r>
              <a:rPr lang="pt-PT" altLang="en-US" noProof="0" dirty="0">
                <a:latin typeface="Arial" panose="020B0604020202020204" pitchFamily="34" charset="0"/>
              </a:rPr>
              <a:t> (geralmente em Excel). Em seguida,</a:t>
            </a:r>
            <a:r>
              <a:rPr lang="pt-PT" altLang="en-US" baseline="0" noProof="0" dirty="0">
                <a:latin typeface="Arial" panose="020B0604020202020204" pitchFamily="34" charset="0"/>
              </a:rPr>
              <a:t> são apurados e analisados para avaliar as tendências e novamente interpretados</a:t>
            </a:r>
            <a:r>
              <a:rPr lang="pt-PT" altLang="en-US" noProof="0" dirty="0">
                <a:latin typeface="Arial" panose="020B0604020202020204" pitchFamily="34" charset="0"/>
              </a:rPr>
              <a:t>.  </a:t>
            </a:r>
          </a:p>
          <a:p>
            <a:r>
              <a:rPr lang="pt-PT" altLang="en-US" noProof="0" dirty="0">
                <a:latin typeface="Arial" panose="020B0604020202020204" pitchFamily="34" charset="0"/>
              </a:rPr>
              <a:t>Depois</a:t>
            </a:r>
            <a:r>
              <a:rPr lang="pt-PT" altLang="en-US" baseline="0" noProof="0" dirty="0">
                <a:latin typeface="Arial" panose="020B0604020202020204" pitchFamily="34" charset="0"/>
              </a:rPr>
              <a:t> de serem interpretados, os dados podem ser visualizados ou partilhados de várias formas diferentes, incluindo gráficos, mapas, relatórios e tabelas</a:t>
            </a:r>
            <a:r>
              <a:rPr lang="en-US" altLang="en-US" dirty="0">
                <a:latin typeface="Arial" panose="020B0604020202020204" pitchFamily="34" charset="0"/>
              </a:rPr>
              <a:t>.  </a:t>
            </a: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011A7E-ACFA-40DF-AE42-719879974CC3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68672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655459-456F-4681-BCBC-9EAB7B3BCD0F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49914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B365640-E535-4DC5-B075-3A54CF38CC49}" type="slidenum">
              <a:rPr lang="en-US" altLang="en-US" smtClean="0"/>
              <a:pPr>
                <a:spcBef>
                  <a:spcPct val="0"/>
                </a:spcBef>
              </a:pPr>
              <a:t>25</a:t>
            </a:fld>
            <a:endParaRPr lang="en-US" alt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4465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0772FB9-BDFB-4F7A-A95B-8B8DD9A5B8F5}" type="slidenum">
              <a:rPr lang="en-US" altLang="en-US" smtClean="0"/>
              <a:pPr>
                <a:spcBef>
                  <a:spcPct val="0"/>
                </a:spcBef>
              </a:pPr>
              <a:t>26</a:t>
            </a:fld>
            <a:endParaRPr lang="en-US" alt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1474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E0DA153-F5AF-40C4-B7C4-541346897B53}" type="slidenum">
              <a:rPr lang="en-US" altLang="en-US" smtClean="0"/>
              <a:pPr>
                <a:spcBef>
                  <a:spcPct val="0"/>
                </a:spcBef>
              </a:pPr>
              <a:t>27</a:t>
            </a:fld>
            <a:endParaRPr lang="en-US" alt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1911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E0DA153-F5AF-40C4-B7C4-541346897B53}" type="slidenum">
              <a:rPr lang="en-US" altLang="en-US" smtClean="0"/>
              <a:pPr>
                <a:spcBef>
                  <a:spcPct val="0"/>
                </a:spcBef>
              </a:pPr>
              <a:t>28</a:t>
            </a:fld>
            <a:endParaRPr lang="en-US" alt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63028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E0DA153-F5AF-40C4-B7C4-541346897B53}" type="slidenum">
              <a:rPr lang="en-US" altLang="en-US" smtClean="0"/>
              <a:pPr>
                <a:spcBef>
                  <a:spcPct val="0"/>
                </a:spcBef>
              </a:pPr>
              <a:t>29</a:t>
            </a:fld>
            <a:endParaRPr lang="en-US" alt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696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>
            <a:extLst>
              <a:ext uri="{FF2B5EF4-FFF2-40B4-BE49-F238E27FC236}">
                <a16:creationId xmlns:a16="http://schemas.microsoft.com/office/drawing/2014/main" id="{A546B7B2-1B4E-9B4A-9F3F-4AA344CD76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007F4DF1-FC8B-45A8-9336-9D7E46723D6A}" type="slidenum">
              <a:rPr lang="en-US" altLang="en-US" smtClean="0"/>
              <a:pPr eaLnBrk="1" hangingPunct="1">
                <a:spcBef>
                  <a:spcPct val="0"/>
                </a:spcBef>
                <a:defRPr/>
              </a:pPr>
              <a:t>3</a:t>
            </a:fld>
            <a:endParaRPr lang="en-US" altLang="en-US"/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5FBD3B52-639B-7344-94D0-E56A53266F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7DD1CD8D-06F2-184D-9F97-62885F8881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altLang="en-US" b="1" dirty="0">
                <a:highlight>
                  <a:srgbClr val="FFFF00"/>
                </a:highlight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25291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>
            <a:extLst>
              <a:ext uri="{FF2B5EF4-FFF2-40B4-BE49-F238E27FC236}">
                <a16:creationId xmlns:a16="http://schemas.microsoft.com/office/drawing/2014/main" id="{F3D9A409-4BC3-C24E-A8DB-E670E0804F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26CF9027-CF72-4DC3-AAEA-B946A1760E4B}" type="slidenum">
              <a:rPr lang="en-US" altLang="en-US" smtClean="0"/>
              <a:pPr eaLnBrk="1" hangingPunct="1">
                <a:spcBef>
                  <a:spcPct val="0"/>
                </a:spcBef>
                <a:defRPr/>
              </a:pPr>
              <a:t>30</a:t>
            </a:fld>
            <a:endParaRPr lang="en-US" altLang="en-US"/>
          </a:p>
        </p:txBody>
      </p:sp>
      <p:sp>
        <p:nvSpPr>
          <p:cNvPr id="84995" name="Rectangle 2">
            <a:extLst>
              <a:ext uri="{FF2B5EF4-FFF2-40B4-BE49-F238E27FC236}">
                <a16:creationId xmlns:a16="http://schemas.microsoft.com/office/drawing/2014/main" id="{82BC662C-51DF-6D4C-8FF0-396408C8B94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>
            <a:extLst>
              <a:ext uri="{FF2B5EF4-FFF2-40B4-BE49-F238E27FC236}">
                <a16:creationId xmlns:a16="http://schemas.microsoft.com/office/drawing/2014/main" id="{AD29DFA1-7073-7E4D-B2E9-F8952FF167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GB" altLang="en-US" sz="1200" dirty="0">
                <a:solidFill>
                  <a:srgbClr val="FF0000"/>
                </a:solidFill>
              </a:rPr>
              <a:t>*</a:t>
            </a:r>
            <a:r>
              <a:rPr lang="pt-PT" altLang="en-US" sz="1200" noProof="0" dirty="0">
                <a:solidFill>
                  <a:srgbClr val="FF0000"/>
                </a:solidFill>
              </a:rPr>
              <a:t>Os</a:t>
            </a:r>
            <a:r>
              <a:rPr lang="pt-PT" altLang="en-US" sz="1200" baseline="0" noProof="0" dirty="0">
                <a:solidFill>
                  <a:srgbClr val="FF0000"/>
                </a:solidFill>
              </a:rPr>
              <a:t> gestores de dados podem ser solicitados a dar informações tais como n</a:t>
            </a:r>
            <a:r>
              <a:rPr lang="pt-PT" altLang="en-US" sz="1200" baseline="0" noProof="0" dirty="0">
                <a:solidFill>
                  <a:srgbClr val="FF0000"/>
                </a:solidFill>
                <a:latin typeface="Arial"/>
                <a:cs typeface="Arial"/>
              </a:rPr>
              <a:t>ú</a:t>
            </a:r>
            <a:r>
              <a:rPr lang="pt-PT" altLang="en-US" sz="1200" baseline="0" noProof="0" dirty="0">
                <a:solidFill>
                  <a:srgbClr val="FF0000"/>
                </a:solidFill>
              </a:rPr>
              <a:t>mero de casos, curvas epidémicas, etc</a:t>
            </a:r>
            <a:r>
              <a:rPr lang="pt-PT" altLang="en-US" sz="1200" noProof="0" dirty="0">
                <a:solidFill>
                  <a:srgbClr val="FF0000"/>
                </a:solidFill>
              </a:rPr>
              <a:t>., mas,</a:t>
            </a:r>
            <a:r>
              <a:rPr lang="pt-PT" altLang="en-US" sz="1200" baseline="0" noProof="0" dirty="0">
                <a:solidFill>
                  <a:srgbClr val="FF0000"/>
                </a:solidFill>
              </a:rPr>
              <a:t> em geral, não se espera</a:t>
            </a:r>
            <a:r>
              <a:rPr lang="en-GB" altLang="en-US" sz="1200" baseline="0" dirty="0">
                <a:solidFill>
                  <a:srgbClr val="FF0000"/>
                </a:solidFill>
              </a:rPr>
              <a:t> </a:t>
            </a:r>
            <a:r>
              <a:rPr lang="en-GB" altLang="en-US" sz="1200" baseline="0" dirty="0" err="1">
                <a:solidFill>
                  <a:srgbClr val="FF0000"/>
                </a:solidFill>
              </a:rPr>
              <a:t>que</a:t>
            </a:r>
            <a:r>
              <a:rPr lang="en-GB" altLang="en-US" sz="1200" baseline="0" dirty="0">
                <a:solidFill>
                  <a:srgbClr val="FF0000"/>
                </a:solidFill>
              </a:rPr>
              <a:t> </a:t>
            </a:r>
            <a:r>
              <a:rPr lang="en-GB" altLang="en-US" sz="1200" baseline="0" dirty="0" err="1">
                <a:solidFill>
                  <a:srgbClr val="FF0000"/>
                </a:solidFill>
              </a:rPr>
              <a:t>escrevam</a:t>
            </a:r>
            <a:r>
              <a:rPr lang="en-GB" altLang="en-US" sz="1200" baseline="0" dirty="0">
                <a:solidFill>
                  <a:srgbClr val="FF0000"/>
                </a:solidFill>
              </a:rPr>
              <a:t>/</a:t>
            </a:r>
            <a:r>
              <a:rPr lang="en-GB" altLang="en-US" sz="1200" baseline="0" dirty="0" err="1">
                <a:solidFill>
                  <a:srgbClr val="FF0000"/>
                </a:solidFill>
              </a:rPr>
              <a:t>elaborem</a:t>
            </a:r>
            <a:r>
              <a:rPr lang="en-GB" altLang="en-US" sz="1200" dirty="0">
                <a:solidFill>
                  <a:srgbClr val="FF0000"/>
                </a:solidFill>
              </a:rPr>
              <a:t> </a:t>
            </a:r>
            <a:r>
              <a:rPr lang="en-GB" altLang="en-US" sz="1200" dirty="0" err="1">
                <a:solidFill>
                  <a:srgbClr val="FF0000"/>
                </a:solidFill>
              </a:rPr>
              <a:t>SitReps</a:t>
            </a:r>
            <a:r>
              <a:rPr lang="en-GB" altLang="en-US" dirty="0">
                <a:solidFill>
                  <a:srgbClr val="FF0000"/>
                </a:solidFill>
              </a:rPr>
              <a:t>*</a:t>
            </a:r>
          </a:p>
          <a:p>
            <a:pPr lvl="1">
              <a:defRPr/>
            </a:pPr>
            <a:endParaRPr lang="en-US" dirty="0"/>
          </a:p>
          <a:p>
            <a:pPr eaLnBrk="1" hangingPunct="1">
              <a:defRPr/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6076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>
            <a:extLst>
              <a:ext uri="{FF2B5EF4-FFF2-40B4-BE49-F238E27FC236}">
                <a16:creationId xmlns:a16="http://schemas.microsoft.com/office/drawing/2014/main" id="{F3D9A409-4BC3-C24E-A8DB-E670E0804F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26CF9027-CF72-4DC3-AAEA-B946A1760E4B}" type="slidenum">
              <a:rPr lang="en-US" altLang="en-US" smtClean="0"/>
              <a:pPr eaLnBrk="1" hangingPunct="1">
                <a:spcBef>
                  <a:spcPct val="0"/>
                </a:spcBef>
                <a:defRPr/>
              </a:pPr>
              <a:t>31</a:t>
            </a:fld>
            <a:endParaRPr lang="en-US" altLang="en-US"/>
          </a:p>
        </p:txBody>
      </p:sp>
      <p:sp>
        <p:nvSpPr>
          <p:cNvPr id="84995" name="Rectangle 2">
            <a:extLst>
              <a:ext uri="{FF2B5EF4-FFF2-40B4-BE49-F238E27FC236}">
                <a16:creationId xmlns:a16="http://schemas.microsoft.com/office/drawing/2014/main" id="{82BC662C-51DF-6D4C-8FF0-396408C8B94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>
            <a:extLst>
              <a:ext uri="{FF2B5EF4-FFF2-40B4-BE49-F238E27FC236}">
                <a16:creationId xmlns:a16="http://schemas.microsoft.com/office/drawing/2014/main" id="{AD29DFA1-7073-7E4D-B2E9-F8952FF167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en-GB" altLang="en-US" sz="1200" dirty="0">
                <a:solidFill>
                  <a:srgbClr val="FF0000"/>
                </a:solidFill>
              </a:rPr>
              <a:t>*</a:t>
            </a:r>
            <a:r>
              <a:rPr lang="pt-PT" altLang="en-US" sz="1200" noProof="0" dirty="0">
                <a:solidFill>
                  <a:srgbClr val="FF0000"/>
                </a:solidFill>
              </a:rPr>
              <a:t>Os</a:t>
            </a:r>
            <a:r>
              <a:rPr lang="pt-PT" altLang="en-US" sz="1200" baseline="0" noProof="0" dirty="0">
                <a:solidFill>
                  <a:srgbClr val="FF0000"/>
                </a:solidFill>
              </a:rPr>
              <a:t> gestores de dados podem ser solicitados a dar informações tais como n</a:t>
            </a:r>
            <a:r>
              <a:rPr lang="pt-PT" altLang="en-US" sz="1200" baseline="0" noProof="0" dirty="0">
                <a:solidFill>
                  <a:srgbClr val="FF0000"/>
                </a:solidFill>
                <a:latin typeface="Arial"/>
                <a:cs typeface="Arial"/>
              </a:rPr>
              <a:t>ú</a:t>
            </a:r>
            <a:r>
              <a:rPr lang="pt-PT" altLang="en-US" sz="1200" baseline="0" noProof="0" dirty="0">
                <a:solidFill>
                  <a:srgbClr val="FF0000"/>
                </a:solidFill>
              </a:rPr>
              <a:t>mero de casos, curvas epidémicas, etc</a:t>
            </a:r>
            <a:r>
              <a:rPr lang="pt-PT" altLang="en-US" sz="1200" noProof="0" dirty="0">
                <a:solidFill>
                  <a:srgbClr val="FF0000"/>
                </a:solidFill>
              </a:rPr>
              <a:t>., mas,</a:t>
            </a:r>
            <a:r>
              <a:rPr lang="pt-PT" altLang="en-US" sz="1200" baseline="0" noProof="0" dirty="0">
                <a:solidFill>
                  <a:srgbClr val="FF0000"/>
                </a:solidFill>
              </a:rPr>
              <a:t> em geral, não se espera</a:t>
            </a:r>
            <a:r>
              <a:rPr lang="en-GB" altLang="en-US" sz="1200" baseline="0" dirty="0">
                <a:solidFill>
                  <a:srgbClr val="FF0000"/>
                </a:solidFill>
              </a:rPr>
              <a:t> </a:t>
            </a:r>
            <a:r>
              <a:rPr lang="en-GB" altLang="en-US" sz="1200" baseline="0" dirty="0" err="1">
                <a:solidFill>
                  <a:srgbClr val="FF0000"/>
                </a:solidFill>
              </a:rPr>
              <a:t>que</a:t>
            </a:r>
            <a:r>
              <a:rPr lang="en-GB" altLang="en-US" sz="1200" baseline="0" dirty="0">
                <a:solidFill>
                  <a:srgbClr val="FF0000"/>
                </a:solidFill>
              </a:rPr>
              <a:t> </a:t>
            </a:r>
            <a:r>
              <a:rPr lang="en-GB" altLang="en-US" sz="1200" baseline="0" dirty="0" err="1">
                <a:solidFill>
                  <a:srgbClr val="FF0000"/>
                </a:solidFill>
              </a:rPr>
              <a:t>escrevam</a:t>
            </a:r>
            <a:r>
              <a:rPr lang="en-GB" altLang="en-US" sz="1200" baseline="0" dirty="0">
                <a:solidFill>
                  <a:srgbClr val="FF0000"/>
                </a:solidFill>
              </a:rPr>
              <a:t>/</a:t>
            </a:r>
            <a:r>
              <a:rPr lang="en-GB" altLang="en-US" sz="1200" baseline="0" dirty="0" err="1">
                <a:solidFill>
                  <a:srgbClr val="FF0000"/>
                </a:solidFill>
              </a:rPr>
              <a:t>elaborem</a:t>
            </a:r>
            <a:r>
              <a:rPr lang="en-GB" altLang="en-US" sz="1200" dirty="0">
                <a:solidFill>
                  <a:srgbClr val="FF0000"/>
                </a:solidFill>
              </a:rPr>
              <a:t> </a:t>
            </a:r>
            <a:r>
              <a:rPr lang="en-GB" altLang="en-US" sz="1200" dirty="0" err="1">
                <a:solidFill>
                  <a:srgbClr val="FF0000"/>
                </a:solidFill>
              </a:rPr>
              <a:t>SitReps</a:t>
            </a:r>
            <a:r>
              <a:rPr lang="en-GB" altLang="en-US" dirty="0">
                <a:solidFill>
                  <a:srgbClr val="FF0000"/>
                </a:solidFill>
              </a:rPr>
              <a:t>*</a:t>
            </a:r>
          </a:p>
          <a:p>
            <a:pPr lvl="1">
              <a:defRPr/>
            </a:pPr>
            <a:endParaRPr lang="en-US" dirty="0"/>
          </a:p>
          <a:p>
            <a:pPr eaLnBrk="1" hangingPunct="1">
              <a:defRPr/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6076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>
            <a:extLst>
              <a:ext uri="{FF2B5EF4-FFF2-40B4-BE49-F238E27FC236}">
                <a16:creationId xmlns:a16="http://schemas.microsoft.com/office/drawing/2014/main" id="{0A301C72-6BCF-CA45-A10D-7375C228240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8D4CD5DA-E5F1-4B9D-82EC-DCC74753D8A0}" type="slidenum">
              <a:rPr lang="en-US" altLang="en-US" smtClean="0"/>
              <a:pPr eaLnBrk="1" hangingPunct="1">
                <a:spcBef>
                  <a:spcPct val="0"/>
                </a:spcBef>
                <a:defRPr/>
              </a:pPr>
              <a:t>32</a:t>
            </a:fld>
            <a:endParaRPr lang="en-US" altLang="en-US"/>
          </a:p>
        </p:txBody>
      </p:sp>
      <p:sp>
        <p:nvSpPr>
          <p:cNvPr id="86019" name="Rectangle 2">
            <a:extLst>
              <a:ext uri="{FF2B5EF4-FFF2-40B4-BE49-F238E27FC236}">
                <a16:creationId xmlns:a16="http://schemas.microsoft.com/office/drawing/2014/main" id="{0110A68E-9F51-D743-9538-2FA20709AB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>
            <a:extLst>
              <a:ext uri="{FF2B5EF4-FFF2-40B4-BE49-F238E27FC236}">
                <a16:creationId xmlns:a16="http://schemas.microsoft.com/office/drawing/2014/main" id="{217D43DA-C2F3-2040-991A-980D46DFBD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51188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655459-456F-4681-BCBC-9EAB7B3BCD0F}" type="slidenum">
              <a:rPr lang="en-US" altLang="en-US" smtClean="0"/>
              <a:pPr>
                <a:defRPr/>
              </a:pPr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0859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14AD90-2090-3540-89D3-236315F326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3794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Na </a:t>
            </a:r>
            <a:r>
              <a:rPr lang="en-US" altLang="en-US" dirty="0" err="1">
                <a:latin typeface="Arial" panose="020B0604020202020204" pitchFamily="34" charset="0"/>
              </a:rPr>
              <a:t>área</a:t>
            </a:r>
            <a:r>
              <a:rPr lang="en-US" altLang="en-US" dirty="0">
                <a:latin typeface="Arial" panose="020B0604020202020204" pitchFamily="34" charset="0"/>
              </a:rPr>
              <a:t> de </a:t>
            </a:r>
            <a:r>
              <a:rPr lang="en-US" altLang="en-US" dirty="0" err="1">
                <a:latin typeface="Arial" panose="020B0604020202020204" pitchFamily="34" charset="0"/>
              </a:rPr>
              <a:t>epidemiologia</a:t>
            </a:r>
            <a:r>
              <a:rPr lang="en-US" altLang="en-US" dirty="0">
                <a:latin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</a:rPr>
              <a:t>recebemos</a:t>
            </a:r>
            <a:r>
              <a:rPr lang="en-US" altLang="en-US" dirty="0">
                <a:latin typeface="Arial" panose="020B0604020202020204" pitchFamily="34" charset="0"/>
              </a:rPr>
              <a:t> dados de </a:t>
            </a:r>
            <a:r>
              <a:rPr lang="en-US" altLang="en-US" dirty="0" err="1">
                <a:latin typeface="Arial" panose="020B0604020202020204" pitchFamily="34" charset="0"/>
              </a:rPr>
              <a:t>v</a:t>
            </a:r>
            <a:r>
              <a:rPr lang="en-US" altLang="en-US" dirty="0" err="1">
                <a:latin typeface="Calibri" panose="020F0502020204030204" pitchFamily="34" charset="0"/>
              </a:rPr>
              <a:t>á</a:t>
            </a:r>
            <a:r>
              <a:rPr lang="en-US" altLang="en-US" dirty="0" err="1">
                <a:latin typeface="Arial" panose="020B0604020202020204" pitchFamily="34" charset="0"/>
              </a:rPr>
              <a:t>rias</a:t>
            </a:r>
            <a:r>
              <a:rPr lang="en-US" altLang="en-US" baseline="0" dirty="0">
                <a:latin typeface="Arial" panose="020B0604020202020204" pitchFamily="34" charset="0"/>
              </a:rPr>
              <a:t> </a:t>
            </a:r>
            <a:r>
              <a:rPr lang="en-US" altLang="en-US" baseline="0" dirty="0" err="1">
                <a:latin typeface="Arial" panose="020B0604020202020204" pitchFamily="34" charset="0"/>
              </a:rPr>
              <a:t>fontes</a:t>
            </a:r>
            <a:r>
              <a:rPr lang="en-US" altLang="en-US" baseline="0" dirty="0">
                <a:latin typeface="Arial" panose="020B0604020202020204" pitchFamily="34" charset="0"/>
              </a:rPr>
              <a:t> </a:t>
            </a:r>
            <a:r>
              <a:rPr lang="en-US" altLang="en-US" baseline="0" dirty="0" err="1">
                <a:latin typeface="Arial" panose="020B0604020202020204" pitchFamily="34" charset="0"/>
              </a:rPr>
              <a:t>diferentes</a:t>
            </a:r>
            <a:r>
              <a:rPr lang="en-US" altLang="en-US" dirty="0">
                <a:latin typeface="Arial" panose="020B0604020202020204" pitchFamily="34" charset="0"/>
              </a:rPr>
              <a:t>.</a:t>
            </a:r>
          </a:p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E0B49BE-9DB0-4E1B-A09D-1E562376D991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01190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14AD90-2090-3540-89D3-236315F326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3794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dirty="0" err="1">
                <a:latin typeface="Arial" panose="020B0604020202020204" pitchFamily="34" charset="0"/>
              </a:rPr>
              <a:t>Usamos</a:t>
            </a: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</a:rPr>
              <a:t>uma</a:t>
            </a:r>
            <a:r>
              <a:rPr lang="en-US" altLang="en-US" dirty="0">
                <a:latin typeface="Arial" panose="020B0604020202020204" pitchFamily="34" charset="0"/>
              </a:rPr>
              <a:t> base de dados para </a:t>
            </a:r>
            <a:r>
              <a:rPr lang="en-US" altLang="en-US" dirty="0" err="1">
                <a:latin typeface="Arial" panose="020B0604020202020204" pitchFamily="34" charset="0"/>
              </a:rPr>
              <a:t>armazenar</a:t>
            </a:r>
            <a:r>
              <a:rPr lang="en-US" altLang="en-US" dirty="0">
                <a:latin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</a:rPr>
              <a:t>gerir</a:t>
            </a:r>
            <a:r>
              <a:rPr lang="en-US" altLang="en-US" dirty="0">
                <a:latin typeface="Arial" panose="020B0604020202020204" pitchFamily="34" charset="0"/>
              </a:rPr>
              <a:t> e </a:t>
            </a:r>
            <a:r>
              <a:rPr lang="en-US" altLang="en-US" dirty="0" err="1">
                <a:latin typeface="Arial" panose="020B0604020202020204" pitchFamily="34" charset="0"/>
              </a:rPr>
              <a:t>analisar</a:t>
            </a:r>
            <a:r>
              <a:rPr lang="en-US" altLang="en-US" dirty="0">
                <a:latin typeface="Arial" panose="020B0604020202020204" pitchFamily="34" charset="0"/>
              </a:rPr>
              <a:t> dados da </a:t>
            </a:r>
            <a:r>
              <a:rPr lang="en-US" altLang="en-US" dirty="0" err="1">
                <a:latin typeface="Arial" panose="020B0604020202020204" pitchFamily="34" charset="0"/>
              </a:rPr>
              <a:t>saúde</a:t>
            </a: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</a:rPr>
              <a:t>pública</a:t>
            </a:r>
            <a:r>
              <a:rPr lang="en-US" altLang="en-US" dirty="0">
                <a:latin typeface="Arial" panose="020B0604020202020204" pitchFamily="34" charset="0"/>
              </a:rPr>
              <a:t>. O Excel é um dos </a:t>
            </a:r>
            <a:r>
              <a:rPr lang="en-US" altLang="en-US" dirty="0" err="1">
                <a:latin typeface="Arial" panose="020B0604020202020204" pitchFamily="34" charset="0"/>
              </a:rPr>
              <a:t>poucos</a:t>
            </a: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</a:rPr>
              <a:t>programas</a:t>
            </a: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</a:rPr>
              <a:t>inform</a:t>
            </a:r>
            <a:r>
              <a:rPr lang="en-US" altLang="en-US" dirty="0" err="1">
                <a:latin typeface="Arial"/>
                <a:cs typeface="Arial"/>
              </a:rPr>
              <a:t>áticos</a:t>
            </a:r>
            <a:r>
              <a:rPr lang="en-US" altLang="en-US" dirty="0">
                <a:latin typeface="Arial"/>
                <a:cs typeface="Arial"/>
              </a:rPr>
              <a:t> </a:t>
            </a:r>
            <a:r>
              <a:rPr lang="en-US" altLang="en-US" baseline="0" dirty="0" err="1">
                <a:latin typeface="Arial" panose="020B0604020202020204" pitchFamily="34" charset="0"/>
              </a:rPr>
              <a:t>que</a:t>
            </a:r>
            <a:r>
              <a:rPr lang="en-US" altLang="en-US" baseline="0" dirty="0">
                <a:latin typeface="Arial" panose="020B0604020202020204" pitchFamily="34" charset="0"/>
              </a:rPr>
              <a:t> </a:t>
            </a:r>
            <a:r>
              <a:rPr lang="en-US" altLang="en-US" baseline="0" dirty="0" err="1">
                <a:latin typeface="Arial" panose="020B0604020202020204" pitchFamily="34" charset="0"/>
              </a:rPr>
              <a:t>podemos</a:t>
            </a:r>
            <a:r>
              <a:rPr lang="en-US" altLang="en-US" baseline="0" dirty="0">
                <a:latin typeface="Arial" panose="020B0604020202020204" pitchFamily="34" charset="0"/>
              </a:rPr>
              <a:t> </a:t>
            </a:r>
            <a:r>
              <a:rPr lang="en-US" altLang="en-US" baseline="0" dirty="0" err="1">
                <a:latin typeface="Arial" panose="020B0604020202020204" pitchFamily="34" charset="0"/>
              </a:rPr>
              <a:t>usar</a:t>
            </a:r>
            <a:r>
              <a:rPr lang="en-US" altLang="en-US" baseline="0" dirty="0">
                <a:latin typeface="Arial" panose="020B0604020202020204" pitchFamily="34" charset="0"/>
              </a:rPr>
              <a:t> </a:t>
            </a:r>
            <a:r>
              <a:rPr lang="en-US" altLang="en-US" baseline="0" dirty="0" err="1">
                <a:latin typeface="Arial" panose="020B0604020202020204" pitchFamily="34" charset="0"/>
              </a:rPr>
              <a:t>para</a:t>
            </a:r>
            <a:r>
              <a:rPr lang="en-US" altLang="en-US" baseline="0" dirty="0">
                <a:latin typeface="Arial" panose="020B0604020202020204" pitchFamily="34" charset="0"/>
              </a:rPr>
              <a:t> </a:t>
            </a:r>
            <a:r>
              <a:rPr lang="en-US" altLang="en-US" baseline="0" dirty="0" err="1">
                <a:latin typeface="Arial" panose="020B0604020202020204" pitchFamily="34" charset="0"/>
              </a:rPr>
              <a:t>este</a:t>
            </a:r>
            <a:r>
              <a:rPr lang="en-US" altLang="en-US" baseline="0" dirty="0">
                <a:latin typeface="Arial" panose="020B0604020202020204" pitchFamily="34" charset="0"/>
              </a:rPr>
              <a:t> </a:t>
            </a:r>
            <a:r>
              <a:rPr lang="en-US" altLang="en-US" baseline="0" dirty="0" err="1">
                <a:latin typeface="Arial" panose="020B0604020202020204" pitchFamily="34" charset="0"/>
              </a:rPr>
              <a:t>fim</a:t>
            </a:r>
            <a:r>
              <a:rPr lang="en-US" altLang="en-US" baseline="0" dirty="0">
                <a:latin typeface="Arial" panose="020B0604020202020204" pitchFamily="34" charset="0"/>
              </a:rPr>
              <a:t>.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E0B49BE-9DB0-4E1B-A09D-1E562376D991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7613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>
            <a:extLst>
              <a:ext uri="{FF2B5EF4-FFF2-40B4-BE49-F238E27FC236}">
                <a16:creationId xmlns:a16="http://schemas.microsoft.com/office/drawing/2014/main" id="{A6D5E0C3-2818-0847-8E25-1525133512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en-US"/>
              <a:t>2</a:t>
            </a:r>
          </a:p>
        </p:txBody>
      </p:sp>
      <p:sp>
        <p:nvSpPr>
          <p:cNvPr id="56323" name="Rectangle 2">
            <a:extLst>
              <a:ext uri="{FF2B5EF4-FFF2-40B4-BE49-F238E27FC236}">
                <a16:creationId xmlns:a16="http://schemas.microsoft.com/office/drawing/2014/main" id="{177293B8-3944-0643-974C-01156A616B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>
            <a:extLst>
              <a:ext uri="{FF2B5EF4-FFF2-40B4-BE49-F238E27FC236}">
                <a16:creationId xmlns:a16="http://schemas.microsoft.com/office/drawing/2014/main" id="{B961E590-F378-5B40-B3DA-67804B0A25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pt-PT" altLang="en-US" noProof="0" dirty="0">
                <a:latin typeface="Arial" panose="020B0604020202020204" pitchFamily="34" charset="0"/>
              </a:rPr>
              <a:t>Os objectivos principais</a:t>
            </a:r>
            <a:r>
              <a:rPr lang="pt-PT" altLang="en-US" baseline="0" noProof="0" dirty="0">
                <a:latin typeface="Arial" panose="020B0604020202020204" pitchFamily="34" charset="0"/>
              </a:rPr>
              <a:t> do sistema de gestão da base de dados são: controlar e normalizar o acesso e o uso dos dados. Os sistemas são geralmente usados para alojar e proteger os dados, mas tamb</a:t>
            </a:r>
            <a:r>
              <a:rPr lang="pt-PT" altLang="en-US" baseline="0" noProof="0" dirty="0">
                <a:latin typeface="Arial"/>
                <a:cs typeface="Arial"/>
              </a:rPr>
              <a:t>ém </a:t>
            </a:r>
            <a:r>
              <a:rPr lang="pt-PT" altLang="en-US" baseline="0" noProof="0" dirty="0">
                <a:latin typeface="Arial" panose="020B0604020202020204" pitchFamily="34" charset="0"/>
              </a:rPr>
              <a:t>existem ferramentas para analisar e interpretar dados</a:t>
            </a:r>
            <a:r>
              <a:rPr lang="pt-PT" altLang="en-US" noProof="0" dirty="0"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7471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>
            <a:extLst>
              <a:ext uri="{FF2B5EF4-FFF2-40B4-BE49-F238E27FC236}">
                <a16:creationId xmlns:a16="http://schemas.microsoft.com/office/drawing/2014/main" id="{EE6C2DA9-F3C5-394F-9B43-6BAD94DA9FB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92520D8C-600F-4172-AE5B-E0DACF7FBEE3}" type="slidenum">
              <a:rPr lang="en-US" altLang="en-US" smtClean="0"/>
              <a:pPr eaLnBrk="1" hangingPunct="1">
                <a:spcBef>
                  <a:spcPct val="0"/>
                </a:spcBef>
                <a:defRPr/>
              </a:pPr>
              <a:t>7</a:t>
            </a:fld>
            <a:endParaRPr lang="en-US" altLang="en-US"/>
          </a:p>
        </p:txBody>
      </p:sp>
      <p:sp>
        <p:nvSpPr>
          <p:cNvPr id="58371" name="Rectangle 2">
            <a:extLst>
              <a:ext uri="{FF2B5EF4-FFF2-40B4-BE49-F238E27FC236}">
                <a16:creationId xmlns:a16="http://schemas.microsoft.com/office/drawing/2014/main" id="{3BEE8498-B98A-A741-9662-5869A9B10E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>
            <a:extLst>
              <a:ext uri="{FF2B5EF4-FFF2-40B4-BE49-F238E27FC236}">
                <a16:creationId xmlns:a16="http://schemas.microsoft.com/office/drawing/2014/main" id="{97A5B69A-4CAC-A041-9B9E-43C03B7F2B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608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C42FC1-F663-294B-9D02-84F8C81C62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5842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pt-PT" altLang="en-US" sz="1200" noProof="0" dirty="0">
                <a:solidFill>
                  <a:srgbClr val="002060"/>
                </a:solidFill>
              </a:rPr>
              <a:t>As situações</a:t>
            </a:r>
            <a:r>
              <a:rPr lang="pt-PT" altLang="en-US" sz="1200" baseline="0" noProof="0" dirty="0">
                <a:solidFill>
                  <a:srgbClr val="002060"/>
                </a:solidFill>
              </a:rPr>
              <a:t> de emergência coloca exigências pouco comum aos recursos epidemiológicos e laboratoriais; a disponibilidade e o uso de dados em emergências de saúde publica apresentam vários desafios</a:t>
            </a:r>
            <a:endParaRPr lang="pt-PT" altLang="en-US" sz="1200" noProof="0" dirty="0">
              <a:latin typeface="Arial" panose="020B0604020202020204" pitchFamily="34" charset="0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CA0CAB-25DF-4044-AD41-B2655B914369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747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7FE878-B887-CE47-903F-7D16CA14CE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9938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pt-PT" altLang="en-US" noProof="0" dirty="0">
                <a:latin typeface="Arial" panose="020B0604020202020204" pitchFamily="34" charset="0"/>
              </a:rPr>
              <a:t>Primeiro, os</a:t>
            </a:r>
            <a:r>
              <a:rPr lang="pt-PT" altLang="en-US" baseline="0" noProof="0" dirty="0">
                <a:latin typeface="Arial" panose="020B0604020202020204" pitchFamily="34" charset="0"/>
              </a:rPr>
              <a:t> dados são recolhidos no terreno, no local da ocorr</a:t>
            </a:r>
            <a:r>
              <a:rPr lang="pt-PT" altLang="en-US" baseline="0" noProof="0" dirty="0">
                <a:latin typeface="Arial"/>
                <a:cs typeface="Arial"/>
              </a:rPr>
              <a:t>ência da</a:t>
            </a:r>
            <a:r>
              <a:rPr lang="pt-PT" altLang="en-US" baseline="0" noProof="0" dirty="0">
                <a:latin typeface="Arial" panose="020B0604020202020204" pitchFamily="34" charset="0"/>
              </a:rPr>
              <a:t> emergência, ou nas redes de vigilância existentes pelos epidemiologistas baseados no terreno ou colectores de dados capacitados. Depois, são registados numa base de dados por pessoas capacitadas</a:t>
            </a:r>
            <a:r>
              <a:rPr lang="pt-PT" altLang="en-US" noProof="0" dirty="0">
                <a:latin typeface="Arial" panose="020B0604020202020204" pitchFamily="34" charset="0"/>
              </a:rPr>
              <a:t> (geralmente em Excel). Em seguida,</a:t>
            </a:r>
            <a:r>
              <a:rPr lang="pt-PT" altLang="en-US" baseline="0" noProof="0" dirty="0">
                <a:latin typeface="Arial" panose="020B0604020202020204" pitchFamily="34" charset="0"/>
              </a:rPr>
              <a:t> são apurados e analisados para avaliar as tendências e novamente interpretados</a:t>
            </a:r>
            <a:r>
              <a:rPr lang="pt-PT" altLang="en-US" noProof="0" dirty="0">
                <a:latin typeface="Arial" panose="020B0604020202020204" pitchFamily="34" charset="0"/>
              </a:rPr>
              <a:t>.  </a:t>
            </a:r>
          </a:p>
          <a:p>
            <a:r>
              <a:rPr lang="pt-PT" altLang="en-US" noProof="0" dirty="0">
                <a:latin typeface="Arial" panose="020B0604020202020204" pitchFamily="34" charset="0"/>
              </a:rPr>
              <a:t>Depois</a:t>
            </a:r>
            <a:r>
              <a:rPr lang="pt-PT" altLang="en-US" baseline="0" noProof="0" dirty="0">
                <a:latin typeface="Arial" panose="020B0604020202020204" pitchFamily="34" charset="0"/>
              </a:rPr>
              <a:t> de serem interpretados, os dados podem ser visualizados ou partilhados de várias formas diferentes, incluindo gráficos, mapas, relatórios e tabelas</a:t>
            </a:r>
            <a:r>
              <a:rPr lang="en-US" altLang="en-US" dirty="0">
                <a:latin typeface="Arial" panose="020B0604020202020204" pitchFamily="34" charset="0"/>
              </a:rPr>
              <a:t>.  </a:t>
            </a: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011A7E-ACFA-40DF-AE42-719879974CC3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6249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42412-44D4-C242-BD47-078F4C5B1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95801-E5AB-49FC-9674-3901CD2B7F63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1BC79-73C1-BA4F-A88A-8752E20C8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62F435-2435-2846-A20B-09E9DBD1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0A894-9062-44AC-A6FD-14742741766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7375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42412-44D4-C242-BD47-078F4C5B1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960EB-C9FF-473C-A486-87EEAFA06BE0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1BC79-73C1-BA4F-A88A-8752E20C8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62F435-2435-2846-A20B-09E9DBD1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DEFD1-AC28-4191-B446-C89D5EC48E2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82500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42412-44D4-C242-BD47-078F4C5B1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B6E3F-6E3F-4BC1-85B4-3BFD6B4FE573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1BC79-73C1-BA4F-A88A-8752E20C8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62F435-2435-2846-A20B-09E9DBD1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070F7-2D4C-4002-83F9-E8FA096113D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64645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>
            <a:extLst>
              <a:ext uri="{FF2B5EF4-FFF2-40B4-BE49-F238E27FC236}">
                <a16:creationId xmlns:a16="http://schemas.microsoft.com/office/drawing/2014/main" id="{6BD2B0FF-00BD-2D45-A5E3-460838996F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400">
              <a:solidFill>
                <a:srgbClr val="FFFFFF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>
              <a:extLst>
                <a:ext uri="{FF2B5EF4-FFF2-40B4-BE49-F238E27FC236}">
                  <a16:creationId xmlns:a16="http://schemas.microsoft.com/office/drawing/2014/main" id="{689199D4-56F4-6545-8F67-673608E9E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838178" cy="92369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2743C5C-754E-8742-A5A8-38FB3F94CD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80DF-8364-4666-BC4A-EAB9D41088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8578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8D7431-D9FC-264A-BB24-5CCFCCBC90D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E1E578-3CF7-3C4E-9559-DFBF184A6D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0A3BB-3787-45CE-8D8C-A922166116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9530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0B86603-7BA0-3440-A06F-65C9DD60B5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30C5E4D-4B06-6B47-9C32-133FB79F89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E2BEB-F223-4316-A354-695A4E9885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7265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AE0D2B-F3B8-474F-9DB5-3C2EAC46F2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79E6C-684B-CC4A-94AF-6B5B2798EE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5A0D2-EAF8-42FC-B1FE-D27507DF85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0085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DD256BB-7758-A641-BA1B-2612DAB0D9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71F40B2-7D93-944F-B3E5-FBE454D427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D3403-8311-4334-8E65-83B99FDB64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4411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9BDFB61-D157-CC43-A98A-E67C559112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33DCCD6-FD14-AB40-96F3-9C97766A13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CAD0E-9D1E-4573-A3CB-EE9FFB9134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12549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9AF8433-4F15-6147-B482-C84032CDF63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933585-4E2E-7449-8486-A5161F4F3A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1FA8B-4A98-400F-A3B4-794947767A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26436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2E047B0-A998-1640-9EF3-04B1814B97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6B011F6-D750-0744-B704-AA6F4F3E36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6AA8A-B878-4E88-88C8-7CC225757B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9812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42412-44D4-C242-BD47-078F4C5B1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70B35-E09D-4B95-B342-8824B41C438F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1BC79-73C1-BA4F-A88A-8752E20C8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62F435-2435-2846-A20B-09E9DBD1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7EC3F-B3C3-40C6-81BB-E5FAE2176D3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32486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002D1-0F53-C14C-B7F9-072DAC7A239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277F3-F0A0-3344-AAF0-9F900BBF5A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11585-309C-4BD8-B172-698457F818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2969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03E28-F4F6-FC4A-9595-2E7F9C6BAF8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3DB8C-7D62-6E43-B62D-258D2DA721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EF472-891D-4424-8706-BD5FDD915B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59629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F057C19-976F-5249-A6D4-AA68125379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68BAB25-B304-7842-813B-32E8295ABB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3582A-E184-42F8-B7F6-7D619997BE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86690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F479645-7551-4E4C-92EE-7FE27CAD7C1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4DC2DFC-690B-BC47-A7FF-24F1DF0773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B2506-FBF9-468A-A8E0-F0AA2185A0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1381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42412-44D4-C242-BD47-078F4C5B1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B5741-6F75-434A-801D-A69DF309A902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1BC79-73C1-BA4F-A88A-8752E20C8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62F435-2435-2846-A20B-09E9DBD1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7B257-152B-40BE-B634-39D12FAC8D3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78486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8142412-44D4-C242-BD47-078F4C5B1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6AD7C-AC45-436C-9280-60D1D7CC3D79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631BC79-73C1-BA4F-A88A-8752E20C8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562F435-2435-2846-A20B-09E9DBD1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9FB41-39E9-4D1D-9F7A-55E65DC012E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80030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8142412-44D4-C242-BD47-078F4C5B1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94D12-A2FC-4727-BF58-71834259EF30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631BC79-73C1-BA4F-A88A-8752E20C8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562F435-2435-2846-A20B-09E9DBD1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8A2D4-3DD5-4C64-95F0-3C25B972CDA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33724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8142412-44D4-C242-BD47-078F4C5B1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6D0A9-79D4-4946-B2A5-A9ECB6309A72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631BC79-73C1-BA4F-A88A-8752E20C8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62F435-2435-2846-A20B-09E9DBD1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9EA5-F763-4316-AB9F-618A4E2B7A7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1072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8142412-44D4-C242-BD47-078F4C5B1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57F3C-1929-45D7-BA9F-2D3EE0AFEF22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631BC79-73C1-BA4F-A88A-8752E20C8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562F435-2435-2846-A20B-09E9DBD1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B6C85-9131-4C13-BAE1-BA03DF1B58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31523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8142412-44D4-C242-BD47-078F4C5B1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386E7-2DB6-45B8-A7E7-0D92C524D9DC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631BC79-73C1-BA4F-A88A-8752E20C8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562F435-2435-2846-A20B-09E9DBD1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6A3E8-43A0-4C82-8E69-EB16D891C3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2794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8142412-44D4-C242-BD47-078F4C5B1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129C6-4683-45BA-97A9-07066D845012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631BC79-73C1-BA4F-A88A-8752E20C8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562F435-2435-2846-A20B-09E9DBD1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C0EC3-D34C-4958-BB63-171416201E4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0191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42412-44D4-C242-BD47-078F4C5B18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Arial" charset="0"/>
              </a:defRPr>
            </a:lvl1pPr>
          </a:lstStyle>
          <a:p>
            <a:pPr>
              <a:defRPr/>
            </a:pPr>
            <a:fld id="{D21B9E91-0CB0-4077-8F25-8C4548A80F43}" type="datetimeFigureOut">
              <a:rPr lang="en-GB" altLang="en-US"/>
              <a:pPr>
                <a:defRPr/>
              </a:pPr>
              <a:t>28/06/2019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1BC79-73C1-BA4F-A88A-8752E20C8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62F435-2435-2846-A20B-09E9DBD11E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Arial" charset="0"/>
              </a:defRPr>
            </a:lvl1pPr>
          </a:lstStyle>
          <a:p>
            <a:pPr>
              <a:defRPr/>
            </a:pPr>
            <a:fld id="{496AE88F-0584-4858-9355-2762EC7305E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2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  <p:sldLayoutId id="2147484439" r:id="rId8"/>
    <p:sldLayoutId id="2147484440" r:id="rId9"/>
    <p:sldLayoutId id="2147484441" r:id="rId10"/>
    <p:sldLayoutId id="21474844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256BB-7758-A641-BA1B-2612DAB0D9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F40B2-7D93-944F-B3E5-FBE454D427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Arial" charset="0"/>
              </a:defRPr>
            </a:lvl1pPr>
          </a:lstStyle>
          <a:p>
            <a:pPr>
              <a:defRPr/>
            </a:pPr>
            <a:fld id="{EE1F3EAB-E2A4-4BEC-A161-B97EC2898E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109BA309-747E-C846-ADB6-2566FF509CEE}"/>
              </a:ext>
            </a:extLst>
          </p:cNvPr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2055" name="Shape 148">
            <a:extLst>
              <a:ext uri="{FF2B5EF4-FFF2-40B4-BE49-F238E27FC236}">
                <a16:creationId xmlns:a16="http://schemas.microsoft.com/office/drawing/2014/main" id="{1B6813D1-371F-B749-BD49-A082849C8B0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400">
              <a:solidFill>
                <a:srgbClr val="FFFFFF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70D4633-E15F-EA45-BE75-C01E82551E14}"/>
              </a:ext>
            </a:extLst>
          </p:cNvPr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BC210E50-4CAB-4907-A78B-8937B132DF32}" type="slidenum">
              <a:rPr lang="en-US" altLang="en-US" sz="1600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‹#›</a:t>
            </a:fld>
            <a:endParaRPr lang="en-US" altLang="en-US" sz="1600">
              <a:solidFill>
                <a:schemeClr val="bg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3321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2059" name="Shape 145">
              <a:extLst>
                <a:ext uri="{FF2B5EF4-FFF2-40B4-BE49-F238E27FC236}">
                  <a16:creationId xmlns:a16="http://schemas.microsoft.com/office/drawing/2014/main" id="{0F784A7F-23A3-654B-8154-DA31C443C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838178" cy="92369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pic>
          <p:nvPicPr>
            <p:cNvPr id="13324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>
            <a:extLst>
              <a:ext uri="{FF2B5EF4-FFF2-40B4-BE49-F238E27FC236}">
                <a16:creationId xmlns:a16="http://schemas.microsoft.com/office/drawing/2014/main" id="{7D9C5FCD-7970-4745-9B00-D0BF7EBAE6B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en-US" sz="1200" dirty="0" err="1">
                <a:solidFill>
                  <a:schemeClr val="bg1"/>
                </a:solidFill>
                <a:latin typeface="Arial Narrow" panose="020B0604020202020204" pitchFamily="34" charset="0"/>
                <a:cs typeface="Arial" panose="020B0604020202020204" pitchFamily="34" charset="0"/>
              </a:rPr>
              <a:t>Formação</a:t>
            </a:r>
            <a:r>
              <a:rPr lang="fr-FR" altLang="en-US" sz="1200" dirty="0">
                <a:solidFill>
                  <a:schemeClr val="bg1"/>
                </a:solidFill>
                <a:latin typeface="Arial Narrow" panose="020B0604020202020204" pitchFamily="34" charset="0"/>
                <a:cs typeface="Arial" panose="020B0604020202020204" pitchFamily="34" charset="0"/>
              </a:rPr>
              <a:t> de Equipas de </a:t>
            </a:r>
            <a:r>
              <a:rPr lang="fr-FR" altLang="en-US" sz="1200" dirty="0" err="1">
                <a:solidFill>
                  <a:schemeClr val="bg1"/>
                </a:solidFill>
                <a:latin typeface="Arial Narrow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fr-FR" altLang="en-US" sz="1200" dirty="0">
                <a:solidFill>
                  <a:schemeClr val="bg1"/>
                </a:solidFill>
                <a:latin typeface="Arial Narrow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en-US" sz="1200" dirty="0" err="1">
                <a:solidFill>
                  <a:schemeClr val="bg1"/>
                </a:solidFill>
                <a:latin typeface="Arial Narrow" panose="020B0604020202020204" pitchFamily="34" charset="0"/>
                <a:cs typeface="Arial" panose="020B0604020202020204" pitchFamily="34" charset="0"/>
              </a:rPr>
              <a:t>Rápida</a:t>
            </a:r>
            <a:endParaRPr lang="en-GB" altLang="en-US" sz="1200" dirty="0">
              <a:solidFill>
                <a:schemeClr val="bg1"/>
              </a:solidFill>
              <a:latin typeface="Arial Narrow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4" r:id="rId1"/>
    <p:sldLayoutId id="2147484445" r:id="rId2"/>
    <p:sldLayoutId id="2147484446" r:id="rId3"/>
    <p:sldLayoutId id="2147484447" r:id="rId4"/>
    <p:sldLayoutId id="2147484443" r:id="rId5"/>
    <p:sldLayoutId id="2147484448" r:id="rId6"/>
    <p:sldLayoutId id="2147484449" r:id="rId7"/>
    <p:sldLayoutId id="2147484450" r:id="rId8"/>
    <p:sldLayoutId id="2147484451" r:id="rId9"/>
    <p:sldLayoutId id="2147484452" r:id="rId10"/>
    <p:sldLayoutId id="2147484453" r:id="rId11"/>
    <p:sldLayoutId id="214748445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Arial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6.png"/><Relationship Id="rId4" Type="http://schemas.openxmlformats.org/officeDocument/2006/relationships/image" Target="../media/image5.jpeg"/><Relationship Id="rId9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9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frc.org/en/news-and-media/news-stories/africa/liberia/using-real-time-data-to-improve-emergency-response-68958/" TargetMode="Externa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ubtitle 2"/>
          <p:cNvSpPr txBox="1">
            <a:spLocks/>
          </p:cNvSpPr>
          <p:nvPr/>
        </p:nvSpPr>
        <p:spPr bwMode="auto">
          <a:xfrm>
            <a:off x="49635" y="4437112"/>
            <a:ext cx="9144000" cy="7920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CA" altLang="en-US" sz="3600" b="1" dirty="0">
                <a:solidFill>
                  <a:srgbClr val="002060"/>
                </a:solidFill>
              </a:rPr>
              <a:t>B3.1 </a:t>
            </a:r>
            <a:r>
              <a:rPr lang="pt-PT" altLang="en-US" sz="3600" b="1" dirty="0">
                <a:solidFill>
                  <a:srgbClr val="002060"/>
                </a:solidFill>
              </a:rPr>
              <a:t>Gestão de Dados em Emergências</a:t>
            </a:r>
          </a:p>
          <a:p>
            <a:pPr eaLnBrk="1" hangingPunct="1">
              <a:buFontTx/>
              <a:buNone/>
            </a:pPr>
            <a:br>
              <a:rPr lang="en-US" altLang="en-US" sz="3600" b="1" dirty="0">
                <a:solidFill>
                  <a:srgbClr val="002060"/>
                </a:solidFill>
              </a:rPr>
            </a:br>
            <a:endParaRPr lang="en-US" altLang="en-US" sz="3600" b="1" dirty="0">
              <a:solidFill>
                <a:srgbClr val="00206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7BCD98-DA81-2D49-911D-D96D94791A81}"/>
              </a:ext>
            </a:extLst>
          </p:cNvPr>
          <p:cNvSpPr txBox="1">
            <a:spLocks/>
          </p:cNvSpPr>
          <p:nvPr/>
        </p:nvSpPr>
        <p:spPr bwMode="auto">
          <a:xfrm>
            <a:off x="1403648" y="188640"/>
            <a:ext cx="7344816" cy="1752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pt-PT" altLang="en-US" sz="3200" b="1" ker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</a:t>
            </a:r>
            <a:r>
              <a:rPr lang="pt-PT" altLang="en-US" sz="3200" b="1" kern="0">
                <a:solidFill>
                  <a:srgbClr val="00206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á</a:t>
            </a:r>
            <a:r>
              <a:rPr lang="pt-PT" altLang="en-US" sz="3200" b="1" ker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pida</a:t>
            </a:r>
          </a:p>
          <a:p>
            <a:pPr algn="r" eaLnBrk="1" hangingPunct="1">
              <a:defRPr/>
            </a:pPr>
            <a:r>
              <a:rPr lang="pt-PT" altLang="en-US" sz="3200" b="1" ker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</a:p>
          <a:p>
            <a:pPr algn="r" eaLnBrk="1" hangingPunct="1">
              <a:defRPr/>
            </a:pPr>
            <a:endParaRPr lang="pt-PT" altLang="en-US" sz="3200" b="1" ker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9A4547-E31D-46AD-92E2-1CE9C68AAB27}"/>
              </a:ext>
            </a:extLst>
          </p:cNvPr>
          <p:cNvSpPr txBox="1"/>
          <p:nvPr/>
        </p:nvSpPr>
        <p:spPr>
          <a:xfrm>
            <a:off x="35496" y="5713511"/>
            <a:ext cx="2410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2060"/>
                </a:solidFill>
              </a:rPr>
              <a:t>Actualizado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em</a:t>
            </a:r>
            <a:r>
              <a:rPr lang="fr-FR" sz="1400" dirty="0">
                <a:solidFill>
                  <a:srgbClr val="002060"/>
                </a:solidFill>
              </a:rPr>
              <a:t>: 16/05/2018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524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TextBox 10"/>
          <p:cNvSpPr txBox="1">
            <a:spLocks noChangeArrowheads="1"/>
          </p:cNvSpPr>
          <p:nvPr/>
        </p:nvSpPr>
        <p:spPr bwMode="auto">
          <a:xfrm>
            <a:off x="340488" y="4565060"/>
            <a:ext cx="134774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chemeClr val="tx1"/>
                </a:solidFill>
              </a:rPr>
              <a:t>Dados </a:t>
            </a:r>
            <a:r>
              <a:rPr lang="en-US" altLang="en-US" sz="1400" b="1" dirty="0" err="1">
                <a:solidFill>
                  <a:schemeClr val="tx1"/>
                </a:solidFill>
              </a:rPr>
              <a:t>brutos</a:t>
            </a:r>
            <a:endParaRPr lang="en-US" altLang="en-US" sz="1400" b="1" dirty="0">
              <a:solidFill>
                <a:schemeClr val="tx1"/>
              </a:solidFill>
            </a:endParaRPr>
          </a:p>
        </p:txBody>
      </p:sp>
      <p:sp>
        <p:nvSpPr>
          <p:cNvPr id="38921" name="Title 1"/>
          <p:cNvSpPr>
            <a:spLocks noGrp="1"/>
          </p:cNvSpPr>
          <p:nvPr>
            <p:ph type="title"/>
          </p:nvPr>
        </p:nvSpPr>
        <p:spPr>
          <a:xfrm>
            <a:off x="3241090" y="2695950"/>
            <a:ext cx="2575967" cy="927473"/>
          </a:xfrm>
          <a:solidFill>
            <a:schemeClr val="tx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altLang="en-US" sz="3600" b="1" dirty="0" err="1">
                <a:solidFill>
                  <a:srgbClr val="002060"/>
                </a:solidFill>
              </a:rPr>
              <a:t>Fluxo</a:t>
            </a:r>
            <a:r>
              <a:rPr lang="fr-FR" altLang="en-US" sz="3600" b="1" dirty="0">
                <a:solidFill>
                  <a:srgbClr val="002060"/>
                </a:solidFill>
              </a:rPr>
              <a:t> dos </a:t>
            </a:r>
            <a:r>
              <a:rPr lang="fr-FR" altLang="en-US" sz="3600" b="1" dirty="0" err="1">
                <a:solidFill>
                  <a:srgbClr val="002060"/>
                </a:solidFill>
              </a:rPr>
              <a:t>dados</a:t>
            </a:r>
            <a:endParaRPr lang="en-US" altLang="en-US" sz="3600" b="1" dirty="0">
              <a:solidFill>
                <a:srgbClr val="002060"/>
              </a:solidFill>
            </a:endParaRPr>
          </a:p>
        </p:txBody>
      </p:sp>
      <p:pic>
        <p:nvPicPr>
          <p:cNvPr id="38922" name="Picture 4" descr="C:\Users\massidic\Downloads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548" y="684352"/>
            <a:ext cx="2358493" cy="17645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ight Arrow 16">
            <a:extLst>
              <a:ext uri="{FF2B5EF4-FFF2-40B4-BE49-F238E27FC236}">
                <a16:creationId xmlns:a16="http://schemas.microsoft.com/office/drawing/2014/main" id="{E4247862-F11D-F54B-8765-ABCF944A72E3}"/>
              </a:ext>
            </a:extLst>
          </p:cNvPr>
          <p:cNvSpPr/>
          <p:nvPr/>
        </p:nvSpPr>
        <p:spPr>
          <a:xfrm rot="5400000">
            <a:off x="2075225" y="2510805"/>
            <a:ext cx="808780" cy="865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8924" name="TextBox 17"/>
          <p:cNvSpPr txBox="1">
            <a:spLocks noChangeArrowheads="1"/>
          </p:cNvSpPr>
          <p:nvPr/>
        </p:nvSpPr>
        <p:spPr bwMode="auto">
          <a:xfrm>
            <a:off x="118864" y="1756568"/>
            <a:ext cx="12223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en-US" sz="1400" b="1" dirty="0">
                <a:solidFill>
                  <a:schemeClr val="tx1"/>
                </a:solidFill>
              </a:rPr>
              <a:t>Recolha de </a:t>
            </a:r>
            <a:r>
              <a:rPr lang="fr-FR" altLang="en-US" sz="1400" b="1" dirty="0" err="1">
                <a:solidFill>
                  <a:schemeClr val="tx1"/>
                </a:solidFill>
              </a:rPr>
              <a:t>dados</a:t>
            </a:r>
            <a:endParaRPr lang="en-US" altLang="en-US" sz="1400" b="1" dirty="0">
              <a:solidFill>
                <a:schemeClr val="tx1"/>
              </a:solidFill>
            </a:endParaRPr>
          </a:p>
        </p:txBody>
      </p:sp>
      <p:pic>
        <p:nvPicPr>
          <p:cNvPr id="1639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898931">
            <a:off x="1666431" y="3873459"/>
            <a:ext cx="15367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677235">
            <a:off x="1761681" y="4079834"/>
            <a:ext cx="1497013" cy="8032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0" name="Picture 4">
            <a:extLst>
              <a:ext uri="{FF2B5EF4-FFF2-40B4-BE49-F238E27FC236}">
                <a16:creationId xmlns:a16="http://schemas.microsoft.com/office/drawing/2014/main" id="{BF245D65-BC7E-1E4B-83F0-75AC95A79B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7608738" flipV="1">
            <a:off x="1946625" y="4352090"/>
            <a:ext cx="1335088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892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881" y="4543384"/>
            <a:ext cx="14763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3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181" y="4938671"/>
            <a:ext cx="779463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8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881" y="4862471"/>
            <a:ext cx="1563688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9F8190AF-DD5E-F142-B5AD-F720ADF4549A}"/>
              </a:ext>
            </a:extLst>
          </p:cNvPr>
          <p:cNvSpPr/>
          <p:nvPr/>
        </p:nvSpPr>
        <p:spPr>
          <a:xfrm>
            <a:off x="1283144" y="181263"/>
            <a:ext cx="1200624" cy="403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err="1"/>
              <a:t>Terreno</a:t>
            </a:r>
            <a:endParaRPr lang="en-US" sz="16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3503B17-AB83-0C44-B21E-3ED1F92A0D9E}"/>
              </a:ext>
            </a:extLst>
          </p:cNvPr>
          <p:cNvSpPr/>
          <p:nvPr/>
        </p:nvSpPr>
        <p:spPr>
          <a:xfrm>
            <a:off x="3750446" y="595054"/>
            <a:ext cx="1325610" cy="403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/>
              <a:t>Hospitais</a:t>
            </a:r>
            <a:endParaRPr lang="en-US" sz="14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01EDCE4-8850-1A46-AB43-97702429539A}"/>
              </a:ext>
            </a:extLst>
          </p:cNvPr>
          <p:cNvSpPr/>
          <p:nvPr/>
        </p:nvSpPr>
        <p:spPr>
          <a:xfrm>
            <a:off x="2641614" y="181263"/>
            <a:ext cx="985838" cy="403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Lab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3F7B0B6-FC62-3640-9F9C-02E37401E57F}"/>
              </a:ext>
            </a:extLst>
          </p:cNvPr>
          <p:cNvSpPr/>
          <p:nvPr/>
        </p:nvSpPr>
        <p:spPr>
          <a:xfrm>
            <a:off x="0" y="692696"/>
            <a:ext cx="1283145" cy="3799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/>
              <a:t>Vigil</a:t>
            </a:r>
            <a:r>
              <a:rPr lang="en-US" sz="1400" dirty="0" err="1">
                <a:latin typeface="Calibri" panose="020F0502020204030204" pitchFamily="34" charset="0"/>
              </a:rPr>
              <a:t>ância</a:t>
            </a:r>
            <a:endParaRPr lang="en-US" sz="1400" dirty="0"/>
          </a:p>
        </p:txBody>
      </p:sp>
      <p:sp>
        <p:nvSpPr>
          <p:cNvPr id="31" name="TextBox 4"/>
          <p:cNvSpPr txBox="1">
            <a:spLocks noChangeArrowheads="1"/>
          </p:cNvSpPr>
          <p:nvPr/>
        </p:nvSpPr>
        <p:spPr bwMode="auto">
          <a:xfrm>
            <a:off x="901701" y="2709463"/>
            <a:ext cx="1185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en-US" sz="1400" b="1" dirty="0" err="1">
                <a:solidFill>
                  <a:schemeClr val="tx1"/>
                </a:solidFill>
              </a:rPr>
              <a:t>Registo</a:t>
            </a:r>
            <a:r>
              <a:rPr lang="fr-FR" altLang="en-US" sz="1400" b="1" dirty="0">
                <a:solidFill>
                  <a:schemeClr val="tx1"/>
                </a:solidFill>
              </a:rPr>
              <a:t> dos </a:t>
            </a:r>
            <a:r>
              <a:rPr lang="fr-FR" altLang="en-US" sz="1400" b="1" dirty="0" err="1">
                <a:solidFill>
                  <a:schemeClr val="tx1"/>
                </a:solidFill>
              </a:rPr>
              <a:t>dados</a:t>
            </a:r>
            <a:endParaRPr lang="en-US" alt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18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  <p:bldP spid="38924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>
            <a:extLst>
              <a:ext uri="{FF2B5EF4-FFF2-40B4-BE49-F238E27FC236}">
                <a16:creationId xmlns:a16="http://schemas.microsoft.com/office/drawing/2014/main" id="{EBB244EB-6014-1E41-A606-5B94D58F2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96975"/>
            <a:ext cx="9144000" cy="45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628650" lvl="1" indent="-171450" eaLnBrk="1" hangingPunct="1">
              <a:spcBef>
                <a:spcPct val="0"/>
              </a:spcBef>
              <a:defRPr/>
            </a:pPr>
            <a:endParaRPr lang="pt-PT" altLang="en-US" sz="1100">
              <a:solidFill>
                <a:srgbClr val="002060"/>
              </a:solidFill>
            </a:endParaRPr>
          </a:p>
          <a:p>
            <a:pPr marL="800100" lvl="1" indent="-3429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000">
                <a:solidFill>
                  <a:srgbClr val="002060"/>
                </a:solidFill>
              </a:rPr>
              <a:t>Sistemas de vigilância sanitária</a:t>
            </a:r>
          </a:p>
          <a:p>
            <a:pPr marL="1485900" lvl="2" indent="-342900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pt-PT" altLang="en-US" sz="2000">
                <a:solidFill>
                  <a:srgbClr val="002060"/>
                </a:solidFill>
              </a:rPr>
              <a:t>Por exemplo, sistemas específicos de informação, DHIS2, registo civil e sistemas de estatísticas vitais, dados sobre censos, COE</a:t>
            </a:r>
          </a:p>
          <a:p>
            <a:pPr marL="800100" lvl="1" indent="-3429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000">
                <a:solidFill>
                  <a:srgbClr val="002060"/>
                </a:solidFill>
              </a:rPr>
              <a:t>Registos de saúde electrónicos e escritos</a:t>
            </a:r>
          </a:p>
          <a:p>
            <a:pPr marL="800100" lvl="1" indent="-3429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000">
                <a:solidFill>
                  <a:srgbClr val="002060"/>
                </a:solidFill>
              </a:rPr>
              <a:t>Dados dos inquéritos aos agregados familiares</a:t>
            </a:r>
          </a:p>
          <a:p>
            <a:pPr marL="800100" lvl="1" indent="-3429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000">
                <a:solidFill>
                  <a:schemeClr val="tx2">
                    <a:lumMod val="75000"/>
                  </a:schemeClr>
                </a:solidFill>
              </a:rPr>
              <a:t>Dados do terreno</a:t>
            </a:r>
          </a:p>
          <a:p>
            <a:pPr marL="800100" lvl="1" indent="-3429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000">
                <a:solidFill>
                  <a:schemeClr val="tx2">
                    <a:lumMod val="75000"/>
                  </a:schemeClr>
                </a:solidFill>
              </a:rPr>
              <a:t>Dados laboratoriais</a:t>
            </a:r>
          </a:p>
          <a:p>
            <a:pPr marL="800100" lvl="1" indent="-3429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000">
                <a:solidFill>
                  <a:schemeClr val="tx2">
                    <a:lumMod val="75000"/>
                  </a:schemeClr>
                </a:solidFill>
              </a:rPr>
              <a:t>Dados dos inventários de recursos</a:t>
            </a:r>
            <a:r>
              <a:rPr lang="pt-PT" altLang="en-US" sz="240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18864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PT" altLang="en-US" sz="3600" b="1" dirty="0">
                <a:solidFill>
                  <a:srgbClr val="002060"/>
                </a:solidFill>
              </a:rPr>
              <a:t>Potenciais fontes de dados</a:t>
            </a:r>
          </a:p>
        </p:txBody>
      </p:sp>
    </p:spTree>
    <p:extLst>
      <p:ext uri="{BB962C8B-B14F-4D97-AF65-F5344CB8AC3E}">
        <p14:creationId xmlns:p14="http://schemas.microsoft.com/office/powerpoint/2010/main" val="929749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PT" altLang="en-US" sz="3600" b="1">
                <a:solidFill>
                  <a:srgbClr val="002060"/>
                </a:solidFill>
              </a:rPr>
              <a:t>Limitações dos dados existentes</a:t>
            </a:r>
            <a:br>
              <a:rPr lang="pt-PT" altLang="en-US" sz="3600" b="1">
                <a:solidFill>
                  <a:srgbClr val="002060"/>
                </a:solidFill>
              </a:rPr>
            </a:br>
            <a:endParaRPr lang="pt-PT" altLang="en-US" sz="3600" b="1">
              <a:solidFill>
                <a:srgbClr val="002060"/>
              </a:solidFill>
            </a:endParaRP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A3827BF9-CFFE-8943-87AD-5F631BCFB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12" y="1268760"/>
            <a:ext cx="868680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  <a:defRPr/>
            </a:pPr>
            <a:endParaRPr lang="pt-PT" altLang="en-US" sz="1100">
              <a:solidFill>
                <a:srgbClr val="002060"/>
              </a:solidFill>
            </a:endParaRPr>
          </a:p>
          <a:p>
            <a:pPr marL="800100" lvl="1" indent="-3429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200">
                <a:solidFill>
                  <a:srgbClr val="002060"/>
                </a:solidFill>
              </a:rPr>
              <a:t>O conjunto de dados pode estar incompleto ou ter registos duplicados ou em falta</a:t>
            </a:r>
          </a:p>
          <a:p>
            <a:pPr marL="800100" lvl="1" indent="-3429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200">
                <a:solidFill>
                  <a:srgbClr val="002060"/>
                </a:solidFill>
              </a:rPr>
              <a:t>Podem não dar uma visão geral completa ou suficientemente detalhada</a:t>
            </a:r>
          </a:p>
          <a:p>
            <a:pPr marL="800100" lvl="1" indent="-3429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200">
                <a:solidFill>
                  <a:srgbClr val="002060"/>
                </a:solidFill>
              </a:rPr>
              <a:t>Podem ser incorrectos ou inválidos, antes de seleccionados </a:t>
            </a:r>
          </a:p>
          <a:p>
            <a:pPr marL="800100" lvl="1" indent="-3429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200">
                <a:solidFill>
                  <a:srgbClr val="002060"/>
                </a:solidFill>
              </a:rPr>
              <a:t>O acesso aos dados pode ser um desafio por várias razões:</a:t>
            </a: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Font typeface="Courier New" panose="02070309020205020404" pitchFamily="49" charset="0"/>
              <a:buChar char="o"/>
              <a:defRPr/>
            </a:pPr>
            <a:r>
              <a:rPr lang="pt-PT" altLang="en-US" sz="2200">
                <a:solidFill>
                  <a:srgbClr val="002060"/>
                </a:solidFill>
              </a:rPr>
              <a:t>Formato/acessibilidade</a:t>
            </a: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Font typeface="Courier New" panose="02070309020205020404" pitchFamily="49" charset="0"/>
              <a:buChar char="o"/>
              <a:defRPr/>
            </a:pPr>
            <a:r>
              <a:rPr lang="pt-PT" altLang="en-US" sz="2200">
                <a:solidFill>
                  <a:srgbClr val="002060"/>
                </a:solidFill>
              </a:rPr>
              <a:t>Limitações tecnológicas</a:t>
            </a: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Font typeface="Courier New" panose="02070309020205020404" pitchFamily="49" charset="0"/>
              <a:buChar char="o"/>
              <a:defRPr/>
            </a:pPr>
            <a:r>
              <a:rPr lang="pt-PT" altLang="en-US" sz="2200">
                <a:solidFill>
                  <a:srgbClr val="002060"/>
                </a:solidFill>
              </a:rPr>
              <a:t>Confiança</a:t>
            </a:r>
          </a:p>
        </p:txBody>
      </p:sp>
    </p:spTree>
    <p:extLst>
      <p:ext uri="{BB962C8B-B14F-4D97-AF65-F5344CB8AC3E}">
        <p14:creationId xmlns:p14="http://schemas.microsoft.com/office/powerpoint/2010/main" val="473304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>
          <a:xfrm>
            <a:off x="-54260" y="188640"/>
            <a:ext cx="925252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3600" b="1" dirty="0">
                <a:solidFill>
                  <a:srgbClr val="002060"/>
                </a:solidFill>
              </a:rPr>
              <a:t>3. </a:t>
            </a:r>
            <a:r>
              <a:rPr lang="en-US" altLang="en-US" sz="3600" b="1" dirty="0" err="1">
                <a:solidFill>
                  <a:srgbClr val="002060"/>
                </a:solidFill>
              </a:rPr>
              <a:t>Considerações-chave</a:t>
            </a:r>
            <a:r>
              <a:rPr lang="en-US" altLang="en-US" sz="3600" b="1" dirty="0">
                <a:solidFill>
                  <a:srgbClr val="002060"/>
                </a:solidFill>
              </a:rPr>
              <a:t> para a </a:t>
            </a:r>
            <a:r>
              <a:rPr lang="en-US" altLang="en-US" sz="3600" b="1" dirty="0" err="1">
                <a:solidFill>
                  <a:srgbClr val="002060"/>
                </a:solidFill>
              </a:rPr>
              <a:t>recolha</a:t>
            </a:r>
            <a:r>
              <a:rPr lang="en-US" altLang="en-US" sz="3600" b="1" dirty="0">
                <a:solidFill>
                  <a:srgbClr val="002060"/>
                </a:solidFill>
              </a:rPr>
              <a:t> de dados</a:t>
            </a:r>
          </a:p>
        </p:txBody>
      </p:sp>
      <p:sp>
        <p:nvSpPr>
          <p:cNvPr id="79874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36504"/>
          </a:xfrm>
        </p:spPr>
        <p:txBody>
          <a:bodyPr/>
          <a:lstStyle/>
          <a:p>
            <a:r>
              <a:rPr lang="pt-PT" altLang="en-US" sz="2500" dirty="0"/>
              <a:t>O que est</a:t>
            </a:r>
            <a:r>
              <a:rPr lang="pt-PT" altLang="en-US" sz="2500" dirty="0">
                <a:latin typeface="Arial"/>
                <a:cs typeface="Arial"/>
              </a:rPr>
              <a:t>á a </a:t>
            </a:r>
            <a:r>
              <a:rPr lang="pt-PT" altLang="en-US" sz="2500" dirty="0"/>
              <a:t>avaliar deve </a:t>
            </a:r>
            <a:r>
              <a:rPr lang="pt-PT" altLang="en-US" sz="2500" b="1" i="1" dirty="0"/>
              <a:t>fundamentar a resposta</a:t>
            </a:r>
          </a:p>
          <a:p>
            <a:r>
              <a:rPr lang="pt-PT" altLang="en-US" sz="2500" dirty="0"/>
              <a:t>Os dados recolhidos podem </a:t>
            </a:r>
            <a:r>
              <a:rPr lang="pt-PT" altLang="en-US" sz="2500" b="1" i="1" dirty="0"/>
              <a:t>ajudar a identificar </a:t>
            </a:r>
            <a:r>
              <a:rPr lang="pt-PT" altLang="en-US" sz="2500" dirty="0"/>
              <a:t>fontes de surtos, populações vulneráveis e monitorizar a resposta</a:t>
            </a:r>
          </a:p>
          <a:p>
            <a:pPr lvl="1"/>
            <a:r>
              <a:rPr lang="pt-PT" altLang="en-US" sz="2100" dirty="0"/>
              <a:t>As contagens são a base da maioria das abordagens de recolha de dados em situações de emergência</a:t>
            </a:r>
          </a:p>
          <a:p>
            <a:pPr lvl="1"/>
            <a:r>
              <a:rPr lang="pt-PT" altLang="en-US" sz="2100" dirty="0"/>
              <a:t>É essencial decidir o que contar (por exemplo, género, idade, locais de ocorr</a:t>
            </a:r>
            <a:r>
              <a:rPr lang="pt-PT" altLang="en-US" sz="2100" dirty="0">
                <a:latin typeface="Arial"/>
                <a:cs typeface="Arial"/>
              </a:rPr>
              <a:t>ência de </a:t>
            </a:r>
            <a:r>
              <a:rPr lang="pt-PT" altLang="en-US" sz="2100" dirty="0"/>
              <a:t>casos, mortes) </a:t>
            </a:r>
          </a:p>
          <a:p>
            <a:pPr marL="342900" lvl="1" indent="-342900">
              <a:buFont typeface="Arial"/>
              <a:buChar char="•"/>
            </a:pPr>
            <a:r>
              <a:rPr lang="pt-PT" altLang="en-US" sz="2500" b="1" i="1" dirty="0"/>
              <a:t>Os dados essenciais </a:t>
            </a:r>
            <a:r>
              <a:rPr lang="pt-PT" altLang="en-US" sz="2500" dirty="0"/>
              <a:t>para os surtos incluem: dados clínicos, laboratoriais, factores de exposição/risco, e dados demográficos</a:t>
            </a:r>
          </a:p>
        </p:txBody>
      </p:sp>
    </p:spTree>
    <p:extLst>
      <p:ext uri="{BB962C8B-B14F-4D97-AF65-F5344CB8AC3E}">
        <p14:creationId xmlns:p14="http://schemas.microsoft.com/office/powerpoint/2010/main" val="4069848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sz="3600" b="1" dirty="0" err="1">
                <a:solidFill>
                  <a:srgbClr val="002060"/>
                </a:solidFill>
              </a:rPr>
              <a:t>Ferramentas</a:t>
            </a:r>
            <a:r>
              <a:rPr lang="en-GB" altLang="en-US" sz="3600" b="1" dirty="0">
                <a:solidFill>
                  <a:srgbClr val="002060"/>
                </a:solidFill>
              </a:rPr>
              <a:t> de </a:t>
            </a:r>
            <a:r>
              <a:rPr lang="en-GB" altLang="en-US" sz="3600" b="1" dirty="0" err="1">
                <a:solidFill>
                  <a:srgbClr val="002060"/>
                </a:solidFill>
              </a:rPr>
              <a:t>recolha</a:t>
            </a:r>
            <a:r>
              <a:rPr lang="en-GB" altLang="en-US" sz="3600" b="1" dirty="0">
                <a:solidFill>
                  <a:srgbClr val="002060"/>
                </a:solidFill>
              </a:rPr>
              <a:t> de dados</a:t>
            </a:r>
          </a:p>
        </p:txBody>
      </p:sp>
      <p:sp>
        <p:nvSpPr>
          <p:cNvPr id="52226" name="Content Placeholder 3"/>
          <p:cNvSpPr>
            <a:spLocks noGrp="1"/>
          </p:cNvSpPr>
          <p:nvPr>
            <p:ph sz="half" idx="1"/>
          </p:nvPr>
        </p:nvSpPr>
        <p:spPr>
          <a:xfrm>
            <a:off x="325437" y="1339056"/>
            <a:ext cx="4038600" cy="4525963"/>
          </a:xfrm>
        </p:spPr>
        <p:txBody>
          <a:bodyPr/>
          <a:lstStyle/>
          <a:p>
            <a:r>
              <a:rPr lang="pt-PT" altLang="en-US" sz="2400" dirty="0"/>
              <a:t>Formulários de investigação de casos</a:t>
            </a:r>
          </a:p>
          <a:p>
            <a:r>
              <a:rPr lang="pt-PT" altLang="en-US" sz="2400" dirty="0"/>
              <a:t>Formulários da lista de contactos</a:t>
            </a:r>
          </a:p>
          <a:p>
            <a:r>
              <a:rPr lang="pt-PT" altLang="en-US" sz="2400" dirty="0"/>
              <a:t>Formulários de localização de contactos</a:t>
            </a:r>
          </a:p>
          <a:p>
            <a:r>
              <a:rPr lang="pt-PT" altLang="en-US" sz="2400" dirty="0"/>
              <a:t>Formulários de avaliação das necessidades</a:t>
            </a:r>
            <a:endParaRPr lang="pt-PT" altLang="en-US" dirty="0"/>
          </a:p>
        </p:txBody>
      </p:sp>
      <p:pic>
        <p:nvPicPr>
          <p:cNvPr id="5222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-40985"/>
          <a:stretch>
            <a:fillRect/>
          </a:stretch>
        </p:blipFill>
        <p:spPr bwMode="auto">
          <a:xfrm>
            <a:off x="4495800" y="1392238"/>
            <a:ext cx="4383088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205038"/>
            <a:ext cx="3059112" cy="202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" t="49738" r="47092"/>
          <a:stretch>
            <a:fillRect/>
          </a:stretch>
        </p:blipFill>
        <p:spPr bwMode="auto">
          <a:xfrm>
            <a:off x="6875463" y="3602038"/>
            <a:ext cx="225583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44" r="45972" b="-2"/>
          <a:stretch>
            <a:fillRect/>
          </a:stretch>
        </p:blipFill>
        <p:spPr bwMode="auto">
          <a:xfrm>
            <a:off x="4355976" y="3022600"/>
            <a:ext cx="2292474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868863"/>
            <a:ext cx="4545012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94727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97917" y="1763443"/>
            <a:ext cx="2677940" cy="34999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A89C593E-0217-4403-948E-565DE8009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4360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PT" sz="2400" b="1">
                <a:solidFill>
                  <a:srgbClr val="002060"/>
                </a:solidFill>
              </a:rPr>
              <a:t>Exemplos de ferramentas de recolha de dados da Vigil</a:t>
            </a:r>
            <a:r>
              <a:rPr lang="pt-PT" sz="2400" b="1">
                <a:solidFill>
                  <a:srgbClr val="002060"/>
                </a:solidFill>
                <a:latin typeface="Arial"/>
                <a:cs typeface="Arial"/>
              </a:rPr>
              <a:t>ância e Resposta Integrada às Doenças</a:t>
            </a:r>
            <a:r>
              <a:rPr lang="pt-PT" sz="2400" b="1">
                <a:solidFill>
                  <a:srgbClr val="002060"/>
                </a:solidFill>
              </a:rPr>
              <a:t> (VRID)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331640" y="3128686"/>
            <a:ext cx="2736304" cy="294636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5"/>
          <a:srcRect b="28742"/>
          <a:stretch/>
        </p:blipFill>
        <p:spPr bwMode="auto">
          <a:xfrm>
            <a:off x="4226859" y="1666552"/>
            <a:ext cx="4305581" cy="28415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659" y="1899948"/>
            <a:ext cx="3343262" cy="2769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200" b="1"/>
              <a:t>Formul</a:t>
            </a:r>
            <a:r>
              <a:rPr lang="pt-PT" sz="1200" b="1">
                <a:latin typeface="Calibri" panose="020F0502020204030204" pitchFamily="34" charset="0"/>
              </a:rPr>
              <a:t>ário de notificação baseada em casos</a:t>
            </a:r>
            <a:endParaRPr lang="pt-PT" sz="1200" b="1"/>
          </a:p>
        </p:txBody>
      </p:sp>
      <p:sp>
        <p:nvSpPr>
          <p:cNvPr id="7" name="TextBox 6"/>
          <p:cNvSpPr txBox="1"/>
          <p:nvPr/>
        </p:nvSpPr>
        <p:spPr>
          <a:xfrm>
            <a:off x="1228738" y="5356332"/>
            <a:ext cx="3343262" cy="64633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>
                <a:latin typeface="+mn-lt"/>
              </a:rPr>
              <a:t>Formulário de Relatório Laboratorial baseado no caso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60032" y="3140968"/>
            <a:ext cx="3343262" cy="64633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/>
              <a:t>Formul</a:t>
            </a:r>
            <a:r>
              <a:rPr lang="pt-PT" b="1">
                <a:latin typeface="Calibri" panose="020F0502020204030204" pitchFamily="34" charset="0"/>
              </a:rPr>
              <a:t>á</a:t>
            </a:r>
            <a:r>
              <a:rPr lang="pt-PT" b="1"/>
              <a:t>rio de Vigil</a:t>
            </a:r>
            <a:r>
              <a:rPr lang="pt-PT" b="1">
                <a:latin typeface="Calibri" panose="020F0502020204030204" pitchFamily="34" charset="0"/>
              </a:rPr>
              <a:t>â</a:t>
            </a:r>
            <a:r>
              <a:rPr lang="pt-PT" b="1"/>
              <a:t>ncia Epidemiol</a:t>
            </a:r>
            <a:r>
              <a:rPr lang="pt-PT" b="1">
                <a:latin typeface="Calibri" panose="020F0502020204030204" pitchFamily="34" charset="0"/>
              </a:rPr>
              <a:t>ó</a:t>
            </a:r>
            <a:r>
              <a:rPr lang="pt-PT" b="1"/>
              <a:t>gica Semanal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32040" y="4543598"/>
            <a:ext cx="435137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/>
              <a:t>Recolha de dados sobre surtos suspeitos e rumores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/>
              <a:t>Modelos para a listagem de surtos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/>
              <a:t>Folhas de registo de contactos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/>
              <a:t>Formulários de rastreio de contactos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/>
              <a:t>Rastreio de stock/folhas de relatório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/>
              <a:t>Formulários de relatório semanal/</a:t>
            </a:r>
            <a:r>
              <a:rPr lang="pt-PT" sz="1400" dirty="0" err="1"/>
              <a:t>mensa</a:t>
            </a:r>
            <a:r>
              <a:rPr lang="en-US" sz="1400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000422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xfrm>
            <a:off x="467544" y="230134"/>
            <a:ext cx="8229600" cy="86590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PT" altLang="en-US" sz="3600" b="1">
                <a:solidFill>
                  <a:srgbClr val="002060"/>
                </a:solidFill>
              </a:rPr>
              <a:t>Desafios na recolha de dados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956776" y="1184438"/>
            <a:ext cx="2787389" cy="1881500"/>
            <a:chOff x="179512" y="3645024"/>
            <a:chExt cx="2787389" cy="18815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9512" y="3645024"/>
              <a:ext cx="2787389" cy="148818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251520" y="5157192"/>
              <a:ext cx="26642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b="1">
                  <a:solidFill>
                    <a:srgbClr val="FF0000"/>
                  </a:solidFill>
                </a:rPr>
                <a:t>Caligrafia ileg</a:t>
              </a:r>
              <a:r>
                <a:rPr lang="pt-PT" b="1">
                  <a:solidFill>
                    <a:srgbClr val="FF0000"/>
                  </a:solidFill>
                  <a:latin typeface="Calibri" panose="020F0502020204030204" pitchFamily="34" charset="0"/>
                </a:rPr>
                <a:t>Í</a:t>
              </a:r>
              <a:r>
                <a:rPr lang="pt-PT" b="1">
                  <a:solidFill>
                    <a:srgbClr val="FF0000"/>
                  </a:solidFill>
                </a:rPr>
                <a:t>vel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67508" y="1096042"/>
            <a:ext cx="5600637" cy="4720138"/>
            <a:chOff x="5058761" y="1391742"/>
            <a:chExt cx="5600637" cy="4720138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0" t="49738" r="50411"/>
            <a:stretch/>
          </p:blipFill>
          <p:spPr bwMode="auto">
            <a:xfrm>
              <a:off x="5058761" y="1391742"/>
              <a:ext cx="3650834" cy="4350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7092280" y="2165410"/>
              <a:ext cx="4320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000">
                  <a:solidFill>
                    <a:srgbClr val="FF0000"/>
                  </a:solidFill>
                  <a:sym typeface="Wingdings" panose="05000000000000000000" pitchFamily="2" charset="2"/>
                </a:rPr>
                <a:t></a:t>
              </a:r>
              <a:endParaRPr lang="pt-PT" sz="200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36096" y="5742548"/>
              <a:ext cx="26642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b="1">
                  <a:solidFill>
                    <a:srgbClr val="FF0000"/>
                  </a:solidFill>
                </a:rPr>
                <a:t>Dados em falta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092280" y="1965355"/>
              <a:ext cx="4320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000">
                  <a:solidFill>
                    <a:srgbClr val="FF0000"/>
                  </a:solidFill>
                  <a:sym typeface="Wingdings" panose="05000000000000000000" pitchFamily="2" charset="2"/>
                </a:rPr>
                <a:t></a:t>
              </a:r>
              <a:endParaRPr lang="pt-PT" sz="200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092280" y="1765300"/>
              <a:ext cx="4320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000">
                  <a:solidFill>
                    <a:srgbClr val="FF0000"/>
                  </a:solidFill>
                  <a:sym typeface="Wingdings" panose="05000000000000000000" pitchFamily="2" charset="2"/>
                </a:rPr>
                <a:t></a:t>
              </a:r>
              <a:endParaRPr lang="pt-PT" sz="2000">
                <a:solidFill>
                  <a:srgbClr val="FF0000"/>
                </a:solidFill>
              </a:endParaRPr>
            </a:p>
          </p:txBody>
        </p:sp>
        <p:sp>
          <p:nvSpPr>
            <p:cNvPr id="8" name="Right Brace 7"/>
            <p:cNvSpPr/>
            <p:nvPr/>
          </p:nvSpPr>
          <p:spPr>
            <a:xfrm>
              <a:off x="8316416" y="2420888"/>
              <a:ext cx="370384" cy="2736304"/>
            </a:xfrm>
            <a:prstGeom prst="rightBrace">
              <a:avLst>
                <a:gd name="adj1" fmla="val 8333"/>
                <a:gd name="adj2" fmla="val 8228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456580" y="2386107"/>
              <a:ext cx="2202818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i="1"/>
                <a:t>Sem sintomas? </a:t>
              </a:r>
            </a:p>
            <a:p>
              <a:pPr algn="ctr"/>
              <a:r>
                <a:rPr lang="pt-PT" sz="1600" i="1"/>
                <a:t>Ou esqueceu de perguntar?</a:t>
              </a:r>
            </a:p>
            <a:p>
              <a:pPr algn="ctr"/>
              <a:endParaRPr lang="pt-PT" sz="1600" i="1"/>
            </a:p>
            <a:p>
              <a:pPr algn="ctr"/>
              <a:r>
                <a:rPr lang="pt-PT" sz="1600" b="1" i="1"/>
                <a:t>Notificação zero e não resposta são duas coisas diferentes!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327407" y="4349660"/>
            <a:ext cx="4341168" cy="1558854"/>
            <a:chOff x="5148064" y="3789040"/>
            <a:chExt cx="3499048" cy="1218771"/>
          </a:xfrm>
        </p:grpSpPr>
        <p:sp>
          <p:nvSpPr>
            <p:cNvPr id="11" name="TextBox 10"/>
            <p:cNvSpPr txBox="1"/>
            <p:nvPr/>
          </p:nvSpPr>
          <p:spPr>
            <a:xfrm>
              <a:off x="5148064" y="3789040"/>
              <a:ext cx="3499048" cy="6497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pt-PT" b="1" u="sng"/>
                <a:t>02/11/2018</a:t>
              </a:r>
              <a:r>
                <a:rPr lang="pt-PT"/>
                <a:t> O que isso implica:</a:t>
              </a:r>
            </a:p>
            <a:p>
              <a:r>
                <a:rPr lang="pt-PT"/>
                <a:t>	</a:t>
              </a:r>
            </a:p>
            <a:p>
              <a:r>
                <a:rPr lang="pt-PT" sz="1200"/>
                <a:t>2 de Novembro de 2018 </a:t>
              </a:r>
              <a:r>
                <a:rPr lang="pt-PT" sz="1200" u="sng"/>
                <a:t>ou</a:t>
              </a:r>
              <a:r>
                <a:rPr lang="pt-PT" sz="1200"/>
                <a:t> 11 de Fevereiro de 2018?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54341" y="4502485"/>
              <a:ext cx="2675395" cy="505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b="1">
                  <a:solidFill>
                    <a:srgbClr val="FF0000"/>
                  </a:solidFill>
                </a:rPr>
                <a:t>Formatos de Variação de Dados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dirty="0" err="1">
                <a:solidFill>
                  <a:srgbClr val="002060"/>
                </a:solidFill>
              </a:rPr>
              <a:t>Fontes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comuns</a:t>
            </a:r>
            <a:r>
              <a:rPr lang="en-US" sz="3600" b="1" dirty="0">
                <a:solidFill>
                  <a:srgbClr val="002060"/>
                </a:solidFill>
              </a:rPr>
              <a:t> de dados e </a:t>
            </a:r>
            <a:r>
              <a:rPr lang="en-US" sz="3600" b="1" dirty="0" err="1">
                <a:solidFill>
                  <a:srgbClr val="002060"/>
                </a:solidFill>
              </a:rPr>
              <a:t>erros</a:t>
            </a:r>
            <a:r>
              <a:rPr lang="en-US" sz="3600" b="1" dirty="0">
                <a:solidFill>
                  <a:srgbClr val="002060"/>
                </a:solidFill>
              </a:rPr>
              <a:t> de </a:t>
            </a:r>
            <a:r>
              <a:rPr lang="en-US" sz="3600" b="1" dirty="0" err="1">
                <a:solidFill>
                  <a:srgbClr val="002060"/>
                </a:solidFill>
              </a:rPr>
              <a:t>registo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608512"/>
          </a:xfrm>
        </p:spPr>
        <p:txBody>
          <a:bodyPr/>
          <a:lstStyle/>
          <a:p>
            <a:pPr lvl="0">
              <a:spcBef>
                <a:spcPts val="0"/>
              </a:spcBef>
              <a:spcAft>
                <a:spcPts val="1200"/>
              </a:spcAft>
            </a:pPr>
            <a:r>
              <a:rPr lang="pt-PT" sz="2000" b="1" dirty="0"/>
              <a:t>Erro de transposição –</a:t>
            </a:r>
            <a:r>
              <a:rPr lang="pt-PT" sz="2000" dirty="0"/>
              <a:t> </a:t>
            </a:r>
            <a:r>
              <a:rPr lang="pt-PT" sz="2000" b="1" dirty="0"/>
              <a:t>Exemplo</a:t>
            </a:r>
            <a:r>
              <a:rPr lang="pt-PT" sz="2000" dirty="0"/>
              <a:t>: 39 registados como 93 (geralmente devido a erros de dactilografia)</a:t>
            </a:r>
          </a:p>
          <a:p>
            <a:pPr lvl="0">
              <a:spcBef>
                <a:spcPts val="0"/>
              </a:spcBef>
              <a:spcAft>
                <a:spcPts val="1200"/>
              </a:spcAft>
            </a:pPr>
            <a:r>
              <a:rPr lang="pt-PT" sz="2000" b="1" dirty="0"/>
              <a:t>Erro na cópia – Exemplo:</a:t>
            </a:r>
            <a:r>
              <a:rPr lang="pt-PT" sz="2000" dirty="0"/>
              <a:t> 1 registado como 7; o 0 foi registado como letra O. </a:t>
            </a:r>
          </a:p>
          <a:p>
            <a:pPr lvl="0">
              <a:spcBef>
                <a:spcPts val="0"/>
              </a:spcBef>
              <a:spcAft>
                <a:spcPts val="1200"/>
              </a:spcAft>
            </a:pPr>
            <a:r>
              <a:rPr lang="pt-PT" sz="2000" b="1" dirty="0"/>
              <a:t>Erro na codificação – </a:t>
            </a:r>
            <a:r>
              <a:rPr lang="pt-PT" sz="2000" dirty="0"/>
              <a:t>Uso de código errado. </a:t>
            </a:r>
            <a:r>
              <a:rPr lang="pt-PT" sz="2000" b="1" dirty="0"/>
              <a:t>Exemplo</a:t>
            </a:r>
            <a:r>
              <a:rPr lang="pt-PT" sz="2000" dirty="0"/>
              <a:t>: Um entrevistador colocou um círculo no </a:t>
            </a:r>
            <a:r>
              <a:rPr lang="pt-PT" sz="2000" i="1" dirty="0"/>
              <a:t>Sim</a:t>
            </a:r>
            <a:r>
              <a:rPr lang="pt-PT" sz="2000" dirty="0"/>
              <a:t>, mas o codificador registou 2 (correspondente a Não) durante a codificação. </a:t>
            </a:r>
          </a:p>
          <a:p>
            <a:pPr lvl="0">
              <a:spcBef>
                <a:spcPts val="0"/>
              </a:spcBef>
              <a:spcAft>
                <a:spcPts val="1200"/>
              </a:spcAft>
            </a:pPr>
            <a:r>
              <a:rPr lang="pt-PT" sz="2000" b="1" dirty="0"/>
              <a:t>Erro de consistência </a:t>
            </a:r>
            <a:r>
              <a:rPr lang="pt-PT" sz="2000" b="1" dirty="0">
                <a:latin typeface="Arial"/>
                <a:cs typeface="Arial"/>
              </a:rPr>
              <a:t>–</a:t>
            </a:r>
            <a:r>
              <a:rPr lang="pt-PT" sz="2000" b="1" dirty="0"/>
              <a:t> </a:t>
            </a:r>
            <a:r>
              <a:rPr lang="pt-PT" sz="2000" dirty="0"/>
              <a:t>Duas ou mais respostas sobre o mesmo questionário são contraditórias. </a:t>
            </a:r>
            <a:r>
              <a:rPr lang="pt-PT" sz="2000" b="1" dirty="0"/>
              <a:t>Exemplo:</a:t>
            </a:r>
            <a:r>
              <a:rPr lang="pt-PT" sz="2000" dirty="0"/>
              <a:t> data de alta antes da data de internamento</a:t>
            </a:r>
          </a:p>
          <a:p>
            <a:pPr lvl="0">
              <a:spcBef>
                <a:spcPts val="0"/>
              </a:spcBef>
              <a:spcAft>
                <a:spcPts val="1200"/>
              </a:spcAft>
            </a:pPr>
            <a:r>
              <a:rPr lang="pt-PT" sz="2000" b="1" dirty="0"/>
              <a:t>Erro de delimitação – </a:t>
            </a:r>
            <a:r>
              <a:rPr lang="pt-PT" sz="2000" dirty="0"/>
              <a:t>O registo est</a:t>
            </a:r>
            <a:r>
              <a:rPr lang="pt-PT" sz="2000" dirty="0">
                <a:latin typeface="Arial"/>
                <a:cs typeface="Arial"/>
              </a:rPr>
              <a:t>á</a:t>
            </a:r>
            <a:r>
              <a:rPr lang="pt-PT" sz="2000" dirty="0"/>
              <a:t> fora dos limites dos valores prováveis ou possíveis. </a:t>
            </a:r>
            <a:r>
              <a:rPr lang="pt-PT" sz="2000" b="1" dirty="0"/>
              <a:t>Exemplo: </a:t>
            </a:r>
            <a:r>
              <a:rPr lang="pt-PT" sz="2000" dirty="0"/>
              <a:t>As opções são de 1-5, mas registou-se 7.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314417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305800" cy="7159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PT" sz="3600" b="1">
                <a:solidFill>
                  <a:srgbClr val="002060"/>
                </a:solidFill>
              </a:rPr>
              <a:t>4. Exercício: avaliar a qualidade dos dados</a:t>
            </a:r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 l="31801" t="31607" r="32961" b="20870"/>
          <a:stretch>
            <a:fillRect/>
          </a:stretch>
        </p:blipFill>
        <p:spPr bwMode="auto">
          <a:xfrm>
            <a:off x="539552" y="1052736"/>
            <a:ext cx="8153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81738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152400"/>
            <a:ext cx="7543800" cy="7159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dirty="0">
                <a:solidFill>
                  <a:srgbClr val="002060"/>
                </a:solidFill>
              </a:rPr>
              <a:t>Como é </a:t>
            </a:r>
            <a:r>
              <a:rPr lang="en-US" sz="3600" b="1" dirty="0" err="1">
                <a:solidFill>
                  <a:srgbClr val="002060"/>
                </a:solidFill>
              </a:rPr>
              <a:t>que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fizemos</a:t>
            </a:r>
            <a:r>
              <a:rPr lang="en-US" sz="3600" b="1" dirty="0">
                <a:solidFill>
                  <a:srgbClr val="002060"/>
                </a:solidFill>
              </a:rPr>
              <a:t>?</a:t>
            </a:r>
          </a:p>
        </p:txBody>
      </p:sp>
      <p:pic>
        <p:nvPicPr>
          <p:cNvPr id="1030" name="Picture 6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 l="31801" t="31607" r="32961" b="20870"/>
          <a:stretch>
            <a:fillRect/>
          </a:stretch>
        </p:blipFill>
        <p:spPr bwMode="auto">
          <a:xfrm>
            <a:off x="539552" y="1052736"/>
            <a:ext cx="8153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996752" y="1738536"/>
            <a:ext cx="5334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920552" y="3491136"/>
            <a:ext cx="6096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977952" y="2424336"/>
            <a:ext cx="5334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flipV="1">
            <a:off x="1682552" y="4938936"/>
            <a:ext cx="8382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96752" y="5319936"/>
            <a:ext cx="6096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901752" y="5091336"/>
            <a:ext cx="5334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flipV="1">
            <a:off x="3511352" y="3110136"/>
            <a:ext cx="12954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flipV="1">
            <a:off x="4806752" y="2729136"/>
            <a:ext cx="36576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435152" y="4938936"/>
            <a:ext cx="6096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864152" y="4938936"/>
            <a:ext cx="6096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111552" y="2119536"/>
            <a:ext cx="5334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111552" y="2500536"/>
            <a:ext cx="5334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40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>
          <a:xfrm>
            <a:off x="468313" y="269776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3700" b="1" dirty="0" err="1">
                <a:solidFill>
                  <a:srgbClr val="002060"/>
                </a:solidFill>
              </a:rPr>
              <a:t>Objectivos</a:t>
            </a:r>
            <a:r>
              <a:rPr lang="en-GB" altLang="en-US" sz="3700" b="1" dirty="0">
                <a:solidFill>
                  <a:srgbClr val="002060"/>
                </a:solidFill>
              </a:rPr>
              <a:t> da </a:t>
            </a:r>
            <a:r>
              <a:rPr lang="en-GB" altLang="en-US" sz="3700" b="1" dirty="0" err="1">
                <a:solidFill>
                  <a:srgbClr val="002060"/>
                </a:solidFill>
              </a:rPr>
              <a:t>aprendizagem</a:t>
            </a:r>
            <a:endParaRPr lang="en-GB" altLang="en-US" sz="3700" b="1" dirty="0">
              <a:solidFill>
                <a:srgbClr val="002060"/>
              </a:solidFill>
            </a:endParaRP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8C9F8662-1FB0-B545-9A5C-59A37DB45180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79388" y="1413792"/>
            <a:ext cx="8518525" cy="4535488"/>
          </a:xfrm>
        </p:spPr>
        <p:txBody>
          <a:bodyPr/>
          <a:lstStyle/>
          <a:p>
            <a:pPr marL="457200" lvl="1" indent="0" eaLnBrk="1" hangingPunct="1">
              <a:spcBef>
                <a:spcPct val="0"/>
              </a:spcBef>
              <a:buFontTx/>
              <a:buNone/>
              <a:defRPr/>
            </a:pPr>
            <a:r>
              <a:rPr lang="pt-PT" altLang="en-US" dirty="0">
                <a:solidFill>
                  <a:srgbClr val="002060"/>
                </a:solidFill>
              </a:rPr>
              <a:t>No </a:t>
            </a:r>
            <a:r>
              <a:rPr lang="pt-PT" altLang="en-US" dirty="0">
                <a:solidFill>
                  <a:srgbClr val="002060"/>
                </a:solidFill>
                <a:latin typeface="Arial"/>
                <a:cs typeface="Arial"/>
              </a:rPr>
              <a:t>final desta </a:t>
            </a:r>
            <a:r>
              <a:rPr lang="pt-PT" altLang="en-US" dirty="0">
                <a:solidFill>
                  <a:srgbClr val="002060"/>
                </a:solidFill>
              </a:rPr>
              <a:t>sessão, os participantes deverão ser capazes de:</a:t>
            </a:r>
          </a:p>
          <a:p>
            <a:pPr marL="457200" lvl="1" indent="0" eaLnBrk="1" hangingPunct="1">
              <a:spcBef>
                <a:spcPct val="0"/>
              </a:spcBef>
              <a:buFontTx/>
              <a:buNone/>
              <a:defRPr/>
            </a:pPr>
            <a:endParaRPr lang="pt-PT" altLang="en-US" sz="2400" dirty="0">
              <a:solidFill>
                <a:srgbClr val="002060"/>
              </a:solidFill>
            </a:endParaRP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400" dirty="0">
                <a:solidFill>
                  <a:srgbClr val="002060"/>
                </a:solidFill>
              </a:rPr>
              <a:t>Explicar a importância dos sistemas de gestão de dados em situa</a:t>
            </a:r>
            <a:r>
              <a:rPr lang="pt-PT" altLang="en-US" sz="2400" dirty="0">
                <a:solidFill>
                  <a:srgbClr val="002060"/>
                </a:solidFill>
                <a:latin typeface="Arial"/>
                <a:cs typeface="Arial"/>
              </a:rPr>
              <a:t>ções de</a:t>
            </a:r>
            <a:r>
              <a:rPr lang="pt-PT" altLang="en-US" sz="2400" dirty="0">
                <a:solidFill>
                  <a:srgbClr val="002060"/>
                </a:solidFill>
              </a:rPr>
              <a:t> emergência</a:t>
            </a:r>
          </a:p>
          <a:p>
            <a:pPr marL="457200" lvl="1" indent="0" eaLnBrk="1" hangingPunct="1">
              <a:spcBef>
                <a:spcPct val="0"/>
              </a:spcBef>
              <a:buNone/>
              <a:defRPr/>
            </a:pPr>
            <a:endParaRPr lang="pt-PT" altLang="en-US" sz="2400" dirty="0">
              <a:solidFill>
                <a:srgbClr val="002060"/>
              </a:solidFill>
            </a:endParaRP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400" dirty="0">
                <a:solidFill>
                  <a:srgbClr val="002060"/>
                </a:solidFill>
              </a:rPr>
              <a:t>Identificar os processos usuais de gestão de dados</a:t>
            </a: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GB" altLang="en-US" sz="2400" dirty="0">
              <a:solidFill>
                <a:srgbClr val="002060"/>
              </a:solidFill>
            </a:endParaRPr>
          </a:p>
          <a:p>
            <a:pPr lvl="1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2400" dirty="0" err="1">
                <a:solidFill>
                  <a:srgbClr val="002060"/>
                </a:solidFill>
              </a:rPr>
              <a:t>Descrever</a:t>
            </a:r>
            <a:r>
              <a:rPr lang="en-GB" altLang="en-US" sz="2400" dirty="0">
                <a:solidFill>
                  <a:srgbClr val="002060"/>
                </a:solidFill>
              </a:rPr>
              <a:t> </a:t>
            </a:r>
            <a:r>
              <a:rPr lang="en-GB" altLang="en-US" sz="2400" dirty="0" err="1">
                <a:solidFill>
                  <a:srgbClr val="002060"/>
                </a:solidFill>
              </a:rPr>
              <a:t>diferentes</a:t>
            </a:r>
            <a:r>
              <a:rPr lang="en-GB" altLang="en-US" sz="2400" dirty="0">
                <a:solidFill>
                  <a:srgbClr val="002060"/>
                </a:solidFill>
              </a:rPr>
              <a:t> </a:t>
            </a:r>
            <a:r>
              <a:rPr lang="en-GB" altLang="en-US" sz="2400" dirty="0" err="1">
                <a:solidFill>
                  <a:srgbClr val="002060"/>
                </a:solidFill>
              </a:rPr>
              <a:t>relatórios</a:t>
            </a:r>
            <a:r>
              <a:rPr lang="en-GB" altLang="en-US" sz="2400" dirty="0">
                <a:solidFill>
                  <a:srgbClr val="002060"/>
                </a:solidFill>
              </a:rPr>
              <a:t> de dados e </a:t>
            </a:r>
            <a:r>
              <a:rPr lang="en-GB" altLang="en-US" sz="2400" dirty="0" err="1">
                <a:solidFill>
                  <a:srgbClr val="002060"/>
                </a:solidFill>
              </a:rPr>
              <a:t>produtos</a:t>
            </a:r>
            <a:endParaRPr lang="en-GB" alt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5984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>
            <a:extLst>
              <a:ext uri="{FF2B5EF4-FFF2-40B4-BE49-F238E27FC236}">
                <a16:creationId xmlns:a16="http://schemas.microsoft.com/office/drawing/2014/main" id="{9DC3E5AB-5E4A-D24B-88F7-BFAA752FD935}"/>
              </a:ext>
            </a:extLst>
          </p:cNvPr>
          <p:cNvSpPr/>
          <p:nvPr/>
        </p:nvSpPr>
        <p:spPr>
          <a:xfrm>
            <a:off x="3769870" y="4269331"/>
            <a:ext cx="1534056" cy="865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3891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717" y="3820982"/>
            <a:ext cx="2117725" cy="1762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8915" name="TextBox 6"/>
          <p:cNvSpPr txBox="1">
            <a:spLocks noChangeArrowheads="1"/>
          </p:cNvSpPr>
          <p:nvPr/>
        </p:nvSpPr>
        <p:spPr bwMode="auto">
          <a:xfrm>
            <a:off x="7380312" y="4407977"/>
            <a:ext cx="18748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 err="1">
                <a:solidFill>
                  <a:schemeClr val="tx1"/>
                </a:solidFill>
              </a:rPr>
              <a:t>Processamento</a:t>
            </a:r>
            <a:r>
              <a:rPr lang="en-US" altLang="en-US" sz="1400" b="1" dirty="0">
                <a:solidFill>
                  <a:schemeClr val="tx1"/>
                </a:solidFill>
              </a:rPr>
              <a:t> e </a:t>
            </a:r>
            <a:r>
              <a:rPr lang="en-US" altLang="en-US" sz="1400" b="1" dirty="0" err="1">
                <a:solidFill>
                  <a:schemeClr val="tx1"/>
                </a:solidFill>
              </a:rPr>
              <a:t>gestão</a:t>
            </a:r>
            <a:r>
              <a:rPr lang="en-US" altLang="en-US" sz="1400" b="1" dirty="0">
                <a:solidFill>
                  <a:schemeClr val="tx1"/>
                </a:solidFill>
              </a:rPr>
              <a:t> dos dados</a:t>
            </a:r>
          </a:p>
        </p:txBody>
      </p:sp>
      <p:sp>
        <p:nvSpPr>
          <p:cNvPr id="38917" name="TextBox 10"/>
          <p:cNvSpPr txBox="1">
            <a:spLocks noChangeArrowheads="1"/>
          </p:cNvSpPr>
          <p:nvPr/>
        </p:nvSpPr>
        <p:spPr bwMode="auto">
          <a:xfrm>
            <a:off x="340488" y="4565060"/>
            <a:ext cx="134774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chemeClr val="tx1"/>
                </a:solidFill>
              </a:rPr>
              <a:t>Dados </a:t>
            </a:r>
            <a:r>
              <a:rPr lang="en-US" altLang="en-US" sz="1400" b="1" dirty="0" err="1">
                <a:solidFill>
                  <a:schemeClr val="tx1"/>
                </a:solidFill>
              </a:rPr>
              <a:t>brutos</a:t>
            </a:r>
            <a:endParaRPr lang="en-US" altLang="en-US" sz="1400" b="1" dirty="0">
              <a:solidFill>
                <a:schemeClr val="tx1"/>
              </a:solidFill>
            </a:endParaRPr>
          </a:p>
        </p:txBody>
      </p:sp>
      <p:sp>
        <p:nvSpPr>
          <p:cNvPr id="38918" name="TextBox 4"/>
          <p:cNvSpPr txBox="1">
            <a:spLocks noChangeArrowheads="1"/>
          </p:cNvSpPr>
          <p:nvPr/>
        </p:nvSpPr>
        <p:spPr bwMode="auto">
          <a:xfrm>
            <a:off x="3948550" y="5189289"/>
            <a:ext cx="11858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en-US" sz="1400" b="1" dirty="0">
                <a:solidFill>
                  <a:schemeClr val="tx1"/>
                </a:solidFill>
              </a:rPr>
              <a:t>Validação</a:t>
            </a:r>
            <a:endParaRPr lang="en-US" altLang="en-US" sz="1400" b="1" dirty="0">
              <a:solidFill>
                <a:srgbClr val="FF0000"/>
              </a:solidFill>
            </a:endParaRPr>
          </a:p>
        </p:txBody>
      </p:sp>
      <p:sp>
        <p:nvSpPr>
          <p:cNvPr id="38921" name="Title 1"/>
          <p:cNvSpPr>
            <a:spLocks noGrp="1"/>
          </p:cNvSpPr>
          <p:nvPr>
            <p:ph type="title"/>
          </p:nvPr>
        </p:nvSpPr>
        <p:spPr>
          <a:xfrm>
            <a:off x="3131840" y="2695950"/>
            <a:ext cx="2685217" cy="927473"/>
          </a:xfrm>
          <a:solidFill>
            <a:schemeClr val="tx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altLang="en-US" sz="3600" b="1" dirty="0" err="1">
                <a:solidFill>
                  <a:srgbClr val="002060"/>
                </a:solidFill>
              </a:rPr>
              <a:t>Fluxo</a:t>
            </a:r>
            <a:r>
              <a:rPr lang="fr-FR" altLang="en-US" sz="3600" b="1" dirty="0">
                <a:solidFill>
                  <a:srgbClr val="002060"/>
                </a:solidFill>
              </a:rPr>
              <a:t> dos </a:t>
            </a:r>
            <a:r>
              <a:rPr lang="fr-FR" altLang="en-US" sz="3600" b="1" dirty="0" err="1">
                <a:solidFill>
                  <a:srgbClr val="002060"/>
                </a:solidFill>
              </a:rPr>
              <a:t>dados</a:t>
            </a:r>
            <a:endParaRPr lang="en-US" altLang="en-US" sz="3600" b="1" dirty="0">
              <a:solidFill>
                <a:srgbClr val="002060"/>
              </a:solidFill>
            </a:endParaRPr>
          </a:p>
        </p:txBody>
      </p:sp>
      <p:pic>
        <p:nvPicPr>
          <p:cNvPr id="38922" name="Picture 4" descr="C:\Users\massidic\Downloads\images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2358493" cy="17645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ight Arrow 16">
            <a:extLst>
              <a:ext uri="{FF2B5EF4-FFF2-40B4-BE49-F238E27FC236}">
                <a16:creationId xmlns:a16="http://schemas.microsoft.com/office/drawing/2014/main" id="{E4247862-F11D-F54B-8765-ABCF944A72E3}"/>
              </a:ext>
            </a:extLst>
          </p:cNvPr>
          <p:cNvSpPr/>
          <p:nvPr/>
        </p:nvSpPr>
        <p:spPr>
          <a:xfrm rot="5400000">
            <a:off x="2075225" y="2510805"/>
            <a:ext cx="808780" cy="865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8924" name="TextBox 17"/>
          <p:cNvSpPr txBox="1">
            <a:spLocks noChangeArrowheads="1"/>
          </p:cNvSpPr>
          <p:nvPr/>
        </p:nvSpPr>
        <p:spPr bwMode="auto">
          <a:xfrm>
            <a:off x="118864" y="1756568"/>
            <a:ext cx="12223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en-US" sz="1400" b="1" dirty="0">
                <a:solidFill>
                  <a:schemeClr val="tx1"/>
                </a:solidFill>
              </a:rPr>
              <a:t>Recolha de </a:t>
            </a:r>
            <a:r>
              <a:rPr lang="fr-FR" altLang="en-US" sz="1400" b="1" dirty="0" err="1">
                <a:solidFill>
                  <a:schemeClr val="tx1"/>
                </a:solidFill>
              </a:rPr>
              <a:t>dados</a:t>
            </a:r>
            <a:endParaRPr lang="en-US" altLang="en-US" sz="1400" b="1" dirty="0">
              <a:solidFill>
                <a:schemeClr val="tx1"/>
              </a:solidFill>
            </a:endParaRPr>
          </a:p>
        </p:txBody>
      </p:sp>
      <p:pic>
        <p:nvPicPr>
          <p:cNvPr id="1639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898931">
            <a:off x="1666431" y="3873459"/>
            <a:ext cx="15367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677235">
            <a:off x="1761681" y="4079834"/>
            <a:ext cx="1497013" cy="8032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0" name="Picture 4">
            <a:extLst>
              <a:ext uri="{FF2B5EF4-FFF2-40B4-BE49-F238E27FC236}">
                <a16:creationId xmlns:a16="http://schemas.microsoft.com/office/drawing/2014/main" id="{BF245D65-BC7E-1E4B-83F0-75AC95A79B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7608738" flipV="1">
            <a:off x="1946625" y="4352090"/>
            <a:ext cx="1335088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892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881" y="4543384"/>
            <a:ext cx="14763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3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181" y="4938671"/>
            <a:ext cx="779463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8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881" y="4862471"/>
            <a:ext cx="1563688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9F8190AF-DD5E-F142-B5AD-F720ADF4549A}"/>
              </a:ext>
            </a:extLst>
          </p:cNvPr>
          <p:cNvSpPr/>
          <p:nvPr/>
        </p:nvSpPr>
        <p:spPr>
          <a:xfrm>
            <a:off x="1283144" y="181263"/>
            <a:ext cx="1272632" cy="403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err="1"/>
              <a:t>Terreno</a:t>
            </a:r>
            <a:endParaRPr lang="en-US" sz="16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3503B17-AB83-0C44-B21E-3ED1F92A0D9E}"/>
              </a:ext>
            </a:extLst>
          </p:cNvPr>
          <p:cNvSpPr/>
          <p:nvPr/>
        </p:nvSpPr>
        <p:spPr>
          <a:xfrm>
            <a:off x="3948550" y="644322"/>
            <a:ext cx="1185862" cy="403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Hospital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01EDCE4-8850-1A46-AB43-97702429539A}"/>
              </a:ext>
            </a:extLst>
          </p:cNvPr>
          <p:cNvSpPr/>
          <p:nvPr/>
        </p:nvSpPr>
        <p:spPr>
          <a:xfrm>
            <a:off x="2641614" y="181263"/>
            <a:ext cx="985838" cy="403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Lab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3F7B0B6-FC62-3640-9F9C-02E37401E57F}"/>
              </a:ext>
            </a:extLst>
          </p:cNvPr>
          <p:cNvSpPr/>
          <p:nvPr/>
        </p:nvSpPr>
        <p:spPr>
          <a:xfrm>
            <a:off x="1" y="620688"/>
            <a:ext cx="1283144" cy="4519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/>
              <a:t>Vigil</a:t>
            </a:r>
            <a:r>
              <a:rPr lang="en-US" sz="1400" dirty="0" err="1">
                <a:latin typeface="Calibri" panose="020F0502020204030204" pitchFamily="34" charset="0"/>
              </a:rPr>
              <a:t>ância</a:t>
            </a:r>
            <a:endParaRPr lang="en-US" sz="1400" dirty="0"/>
          </a:p>
        </p:txBody>
      </p:sp>
      <p:sp>
        <p:nvSpPr>
          <p:cNvPr id="31" name="TextBox 4"/>
          <p:cNvSpPr txBox="1">
            <a:spLocks noChangeArrowheads="1"/>
          </p:cNvSpPr>
          <p:nvPr/>
        </p:nvSpPr>
        <p:spPr bwMode="auto">
          <a:xfrm>
            <a:off x="901701" y="2709463"/>
            <a:ext cx="1185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en-US" sz="1400" b="1" dirty="0" err="1">
                <a:solidFill>
                  <a:schemeClr val="tx1"/>
                </a:solidFill>
              </a:rPr>
              <a:t>Registo</a:t>
            </a:r>
            <a:r>
              <a:rPr lang="fr-FR" altLang="en-US" sz="1400" b="1" dirty="0">
                <a:solidFill>
                  <a:schemeClr val="tx1"/>
                </a:solidFill>
              </a:rPr>
              <a:t> dos </a:t>
            </a:r>
            <a:r>
              <a:rPr lang="fr-FR" altLang="en-US" sz="1400" b="1" dirty="0" err="1">
                <a:solidFill>
                  <a:schemeClr val="tx1"/>
                </a:solidFill>
              </a:rPr>
              <a:t>dados</a:t>
            </a:r>
            <a:endParaRPr lang="en-US" alt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03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8915" grpId="0"/>
      <p:bldP spid="389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6993"/>
            <a:ext cx="8229600" cy="9937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altLang="en-US" sz="3600" b="1" dirty="0">
                <a:solidFill>
                  <a:srgbClr val="002060"/>
                </a:solidFill>
                <a:ea typeface="+mn-ea"/>
              </a:rPr>
              <a:t>5. </a:t>
            </a:r>
            <a:r>
              <a:rPr lang="en-GB" altLang="en-US" sz="3600" b="1" dirty="0" err="1">
                <a:solidFill>
                  <a:srgbClr val="002060"/>
                </a:solidFill>
                <a:ea typeface="+mn-ea"/>
              </a:rPr>
              <a:t>Processos</a:t>
            </a:r>
            <a:r>
              <a:rPr lang="en-GB" altLang="en-US" sz="3600" b="1" dirty="0">
                <a:solidFill>
                  <a:srgbClr val="002060"/>
                </a:solidFill>
                <a:ea typeface="+mn-ea"/>
              </a:rPr>
              <a:t> de </a:t>
            </a:r>
            <a:r>
              <a:rPr lang="en-GB" altLang="en-US" sz="3600" b="1" dirty="0" err="1">
                <a:solidFill>
                  <a:srgbClr val="002060"/>
                </a:solidFill>
                <a:ea typeface="+mn-ea"/>
              </a:rPr>
              <a:t>gestão</a:t>
            </a:r>
            <a:r>
              <a:rPr lang="en-GB" altLang="en-US" sz="3600" b="1" dirty="0">
                <a:solidFill>
                  <a:srgbClr val="002060"/>
                </a:solidFill>
                <a:ea typeface="+mn-ea"/>
              </a:rPr>
              <a:t> de dados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484784"/>
            <a:ext cx="8229600" cy="4248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eaLnBrk="1" hangingPunct="1">
              <a:spcBef>
                <a:spcPct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altLang="en-US" sz="2000" dirty="0">
                <a:solidFill>
                  <a:srgbClr val="002060"/>
                </a:solidFill>
              </a:rPr>
              <a:t>Os </a:t>
            </a:r>
            <a:r>
              <a:rPr lang="en-US" altLang="en-US" sz="2000" dirty="0" err="1">
                <a:solidFill>
                  <a:srgbClr val="002060"/>
                </a:solidFill>
              </a:rPr>
              <a:t>processos</a:t>
            </a:r>
            <a:r>
              <a:rPr lang="en-US" altLang="en-US" sz="2000" dirty="0">
                <a:solidFill>
                  <a:srgbClr val="002060"/>
                </a:solidFill>
              </a:rPr>
              <a:t> de </a:t>
            </a:r>
            <a:r>
              <a:rPr lang="en-US" altLang="en-US" sz="2000" dirty="0" err="1">
                <a:solidFill>
                  <a:srgbClr val="002060"/>
                </a:solidFill>
              </a:rPr>
              <a:t>gestão</a:t>
            </a:r>
            <a:r>
              <a:rPr lang="en-US" altLang="en-US" sz="2000" dirty="0">
                <a:solidFill>
                  <a:srgbClr val="002060"/>
                </a:solidFill>
              </a:rPr>
              <a:t> de dados de </a:t>
            </a:r>
            <a:r>
              <a:rPr lang="en-US" altLang="en-US" sz="2000" dirty="0" err="1">
                <a:solidFill>
                  <a:srgbClr val="002060"/>
                </a:solidFill>
              </a:rPr>
              <a:t>rotina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incluem</a:t>
            </a:r>
            <a:r>
              <a:rPr lang="en-US" altLang="en-US" sz="2000" dirty="0">
                <a:solidFill>
                  <a:srgbClr val="002060"/>
                </a:solidFill>
              </a:rPr>
              <a:t>:</a:t>
            </a:r>
          </a:p>
          <a:p>
            <a:pPr marL="914400" lvl="1" indent="-457200" eaLnBrk="1" hangingPunct="1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000" dirty="0" err="1">
                <a:solidFill>
                  <a:srgbClr val="002060"/>
                </a:solidFill>
              </a:rPr>
              <a:t>Registo</a:t>
            </a:r>
            <a:r>
              <a:rPr lang="en-US" altLang="en-US" sz="2000" dirty="0">
                <a:solidFill>
                  <a:srgbClr val="002060"/>
                </a:solidFill>
              </a:rPr>
              <a:t> e </a:t>
            </a:r>
            <a:r>
              <a:rPr lang="en-US" altLang="en-US" sz="2000" dirty="0" err="1">
                <a:solidFill>
                  <a:srgbClr val="002060"/>
                </a:solidFill>
              </a:rPr>
              <a:t>limpeza</a:t>
            </a:r>
            <a:r>
              <a:rPr lang="en-US" altLang="en-US" sz="2000" dirty="0">
                <a:solidFill>
                  <a:srgbClr val="002060"/>
                </a:solidFill>
              </a:rPr>
              <a:t> de dados </a:t>
            </a:r>
            <a:r>
              <a:rPr lang="en-US" altLang="en-US" sz="2000" dirty="0" err="1">
                <a:solidFill>
                  <a:srgbClr val="002060"/>
                </a:solidFill>
              </a:rPr>
              <a:t>por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pessoal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</a:rPr>
              <a:t>capacitado</a:t>
            </a:r>
            <a:endParaRPr lang="en-US" altLang="en-US" sz="2000" dirty="0">
              <a:solidFill>
                <a:srgbClr val="002060"/>
              </a:solidFill>
            </a:endParaRPr>
          </a:p>
          <a:p>
            <a:pPr marL="914400" lvl="1" indent="-457200" eaLnBrk="1" hangingPunct="1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altLang="en-US" sz="2000" dirty="0">
                <a:solidFill>
                  <a:srgbClr val="002060"/>
                </a:solidFill>
              </a:rPr>
              <a:t>Verifica</a:t>
            </a:r>
            <a:r>
              <a:rPr lang="pt-PT" altLang="en-US" sz="2000" dirty="0">
                <a:solidFill>
                  <a:srgbClr val="002060"/>
                </a:solidFill>
                <a:latin typeface="Arial"/>
                <a:cs typeface="Arial"/>
              </a:rPr>
              <a:t>ção</a:t>
            </a:r>
            <a:r>
              <a:rPr lang="pt-PT" altLang="en-US" sz="2000" dirty="0">
                <a:solidFill>
                  <a:srgbClr val="002060"/>
                </a:solidFill>
              </a:rPr>
              <a:t>  da veracidade dos dados recolhidos, nomeadamente comparando os formulários de investigação de casos com a base de dados</a:t>
            </a:r>
          </a:p>
          <a:p>
            <a:pPr marL="914400" lvl="1" indent="-457200" eaLnBrk="1" hangingPunct="1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altLang="en-US" sz="2000" dirty="0">
                <a:solidFill>
                  <a:srgbClr val="002060"/>
                </a:solidFill>
              </a:rPr>
              <a:t>Dar </a:t>
            </a:r>
            <a:r>
              <a:rPr lang="pt-PT" altLang="en-US" sz="2000" i="1" dirty="0">
                <a:solidFill>
                  <a:srgbClr val="002060"/>
                </a:solidFill>
              </a:rPr>
              <a:t>feedback </a:t>
            </a:r>
            <a:r>
              <a:rPr lang="pt-PT" altLang="en-US" sz="2000" dirty="0">
                <a:solidFill>
                  <a:srgbClr val="002060"/>
                </a:solidFill>
              </a:rPr>
              <a:t>aos recolectores de dados e especialistas de registo de dados, incluindo a preocupa</a:t>
            </a:r>
            <a:r>
              <a:rPr lang="pt-PT" altLang="en-US" sz="2000" dirty="0">
                <a:solidFill>
                  <a:srgbClr val="002060"/>
                </a:solidFill>
                <a:latin typeface="Arial"/>
                <a:cs typeface="Arial"/>
              </a:rPr>
              <a:t>ção </a:t>
            </a:r>
            <a:r>
              <a:rPr lang="pt-PT" altLang="en-US" sz="2000" dirty="0">
                <a:solidFill>
                  <a:srgbClr val="002060"/>
                </a:solidFill>
              </a:rPr>
              <a:t>sobre a qualidade de dados</a:t>
            </a:r>
          </a:p>
          <a:p>
            <a:pPr marL="914400" lvl="1" indent="-457200" eaLnBrk="1" hangingPunct="1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PT" altLang="en-US" sz="2000" dirty="0">
                <a:solidFill>
                  <a:srgbClr val="002060"/>
                </a:solidFill>
              </a:rPr>
              <a:t>Partilha de dados com partes interessadas e órgãos de coordenação aos níveis subnacional, nacional e internacional</a:t>
            </a:r>
          </a:p>
        </p:txBody>
      </p:sp>
    </p:spTree>
    <p:extLst>
      <p:ext uri="{BB962C8B-B14F-4D97-AF65-F5344CB8AC3E}">
        <p14:creationId xmlns:p14="http://schemas.microsoft.com/office/powerpoint/2010/main" val="33884893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7813" indent="-277813"/>
            <a:r>
              <a:rPr lang="pt-PT" sz="2400"/>
              <a:t>Atributos e características que garantem que os dados s</a:t>
            </a:r>
            <a:r>
              <a:rPr lang="pt-PT" sz="2400">
                <a:latin typeface="Arial"/>
                <a:cs typeface="Arial"/>
              </a:rPr>
              <a:t>ão </a:t>
            </a:r>
            <a:r>
              <a:rPr lang="pt-PT" sz="2400"/>
              <a:t>precisos e completos e que transmitem o significado desejado</a:t>
            </a:r>
          </a:p>
          <a:p>
            <a:pPr marL="0" indent="0">
              <a:buNone/>
            </a:pPr>
            <a:endParaRPr lang="pt-PT" sz="2400"/>
          </a:p>
          <a:p>
            <a:pPr marL="277813" indent="-277813"/>
            <a:r>
              <a:rPr lang="pt-PT" sz="2400"/>
              <a:t>Refere-se a registos individuais e sistema de dados</a:t>
            </a:r>
          </a:p>
          <a:p>
            <a:pPr marL="0" indent="0">
              <a:buNone/>
            </a:pPr>
            <a:endParaRPr lang="pt-PT" sz="2400"/>
          </a:p>
          <a:p>
            <a:pPr marL="277813" indent="-277813"/>
            <a:r>
              <a:rPr lang="pt-PT" sz="2400"/>
              <a:t>Dados de alta qualidade melhoram o uso pretendido dos dados  em operações, tomadas de decisão e planificação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 dirty="0">
                <a:solidFill>
                  <a:srgbClr val="002060"/>
                </a:solidFill>
                <a:ea typeface="ＭＳ Ｐゴシック" pitchFamily="34" charset="-128"/>
              </a:rPr>
              <a:t>O que é qualidade dos dados?</a:t>
            </a:r>
            <a:endParaRPr lang="pt-PT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69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21574" y="181263"/>
            <a:ext cx="2121016" cy="26261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9DC3E5AB-5E4A-D24B-88F7-BFAA752FD935}"/>
              </a:ext>
            </a:extLst>
          </p:cNvPr>
          <p:cNvSpPr/>
          <p:nvPr/>
        </p:nvSpPr>
        <p:spPr>
          <a:xfrm>
            <a:off x="3769870" y="4269331"/>
            <a:ext cx="1534056" cy="865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3891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717" y="3820982"/>
            <a:ext cx="2117725" cy="1762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8915" name="TextBox 6"/>
          <p:cNvSpPr txBox="1">
            <a:spLocks noChangeArrowheads="1"/>
          </p:cNvSpPr>
          <p:nvPr/>
        </p:nvSpPr>
        <p:spPr bwMode="auto">
          <a:xfrm>
            <a:off x="7380312" y="4407977"/>
            <a:ext cx="18748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en-US" sz="1400" b="1" dirty="0">
                <a:solidFill>
                  <a:schemeClr val="tx1"/>
                </a:solidFill>
              </a:rPr>
              <a:t>Processamento  e gestão dos dados</a:t>
            </a:r>
          </a:p>
        </p:txBody>
      </p:sp>
      <p:sp>
        <p:nvSpPr>
          <p:cNvPr id="38917" name="TextBox 10"/>
          <p:cNvSpPr txBox="1">
            <a:spLocks noChangeArrowheads="1"/>
          </p:cNvSpPr>
          <p:nvPr/>
        </p:nvSpPr>
        <p:spPr bwMode="auto">
          <a:xfrm>
            <a:off x="340488" y="4565060"/>
            <a:ext cx="134774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en-US" sz="1400" b="1" dirty="0">
                <a:solidFill>
                  <a:schemeClr val="tx1"/>
                </a:solidFill>
              </a:rPr>
              <a:t>Dados brutos</a:t>
            </a:r>
          </a:p>
        </p:txBody>
      </p:sp>
      <p:sp>
        <p:nvSpPr>
          <p:cNvPr id="38918" name="TextBox 4"/>
          <p:cNvSpPr txBox="1">
            <a:spLocks noChangeArrowheads="1"/>
          </p:cNvSpPr>
          <p:nvPr/>
        </p:nvSpPr>
        <p:spPr bwMode="auto">
          <a:xfrm>
            <a:off x="3948550" y="5189289"/>
            <a:ext cx="11858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en-US" sz="1400" b="1" dirty="0">
                <a:solidFill>
                  <a:schemeClr val="tx1"/>
                </a:solidFill>
              </a:rPr>
              <a:t>Validação</a:t>
            </a:r>
            <a:endParaRPr lang="en-US" altLang="en-US" sz="1400" b="1" dirty="0">
              <a:solidFill>
                <a:srgbClr val="FF0000"/>
              </a:solidFill>
            </a:endParaRPr>
          </a:p>
        </p:txBody>
      </p:sp>
      <p:sp>
        <p:nvSpPr>
          <p:cNvPr id="38919" name="TextBox 11"/>
          <p:cNvSpPr txBox="1">
            <a:spLocks noChangeArrowheads="1"/>
          </p:cNvSpPr>
          <p:nvPr/>
        </p:nvSpPr>
        <p:spPr bwMode="auto">
          <a:xfrm>
            <a:off x="6948264" y="3212976"/>
            <a:ext cx="18970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en-US" sz="1400" b="1" dirty="0">
                <a:solidFill>
                  <a:schemeClr val="tx1"/>
                </a:solidFill>
              </a:rPr>
              <a:t>Transformação</a:t>
            </a:r>
          </a:p>
        </p:txBody>
      </p:sp>
      <p:sp>
        <p:nvSpPr>
          <p:cNvPr id="38920" name="TextBox 12"/>
          <p:cNvSpPr txBox="1">
            <a:spLocks noChangeArrowheads="1"/>
          </p:cNvSpPr>
          <p:nvPr/>
        </p:nvSpPr>
        <p:spPr bwMode="auto">
          <a:xfrm>
            <a:off x="7412781" y="1124744"/>
            <a:ext cx="17207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en-US" sz="1400" b="1">
                <a:solidFill>
                  <a:schemeClr val="tx1"/>
                </a:solidFill>
              </a:rPr>
              <a:t>Análise, interpretação e visuallização dos dados</a:t>
            </a:r>
          </a:p>
        </p:txBody>
      </p:sp>
      <p:sp>
        <p:nvSpPr>
          <p:cNvPr id="38921" name="Title 1"/>
          <p:cNvSpPr>
            <a:spLocks noGrp="1"/>
          </p:cNvSpPr>
          <p:nvPr>
            <p:ph type="title"/>
          </p:nvPr>
        </p:nvSpPr>
        <p:spPr>
          <a:xfrm>
            <a:off x="2411760" y="2695951"/>
            <a:ext cx="2789528" cy="792088"/>
          </a:xfrm>
          <a:solidFill>
            <a:schemeClr val="tx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PT" altLang="en-US" sz="2800" b="1">
                <a:solidFill>
                  <a:srgbClr val="002060"/>
                </a:solidFill>
              </a:rPr>
              <a:t>Fluxo dos Dados</a:t>
            </a:r>
          </a:p>
        </p:txBody>
      </p:sp>
      <p:pic>
        <p:nvPicPr>
          <p:cNvPr id="38922" name="Picture 4" descr="C:\Users\massidic\Downloads\images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548" y="684352"/>
            <a:ext cx="2358493" cy="17645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ight Arrow 16">
            <a:extLst>
              <a:ext uri="{FF2B5EF4-FFF2-40B4-BE49-F238E27FC236}">
                <a16:creationId xmlns:a16="http://schemas.microsoft.com/office/drawing/2014/main" id="{E4247862-F11D-F54B-8765-ABCF944A72E3}"/>
              </a:ext>
            </a:extLst>
          </p:cNvPr>
          <p:cNvSpPr/>
          <p:nvPr/>
        </p:nvSpPr>
        <p:spPr>
          <a:xfrm rot="5400000">
            <a:off x="2075225" y="2510805"/>
            <a:ext cx="808780" cy="865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8924" name="TextBox 17"/>
          <p:cNvSpPr txBox="1">
            <a:spLocks noChangeArrowheads="1"/>
          </p:cNvSpPr>
          <p:nvPr/>
        </p:nvSpPr>
        <p:spPr bwMode="auto">
          <a:xfrm>
            <a:off x="118864" y="1756568"/>
            <a:ext cx="12223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en-US" sz="1400" b="1">
                <a:solidFill>
                  <a:schemeClr val="tx1"/>
                </a:solidFill>
              </a:rPr>
              <a:t>Recolha de dados</a:t>
            </a:r>
          </a:p>
        </p:txBody>
      </p:sp>
      <p:pic>
        <p:nvPicPr>
          <p:cNvPr id="1639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898931">
            <a:off x="1666431" y="3873459"/>
            <a:ext cx="15367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677235">
            <a:off x="1761681" y="4079834"/>
            <a:ext cx="1497013" cy="8032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0" name="Picture 4">
            <a:extLst>
              <a:ext uri="{FF2B5EF4-FFF2-40B4-BE49-F238E27FC236}">
                <a16:creationId xmlns:a16="http://schemas.microsoft.com/office/drawing/2014/main" id="{BF245D65-BC7E-1E4B-83F0-75AC95A79B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7608738" flipV="1">
            <a:off x="1946625" y="4352090"/>
            <a:ext cx="1335088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892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881" y="4543384"/>
            <a:ext cx="14763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9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817" y="1009976"/>
            <a:ext cx="167005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30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717" y="934007"/>
            <a:ext cx="1225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CE37111D-C6BF-7945-998A-D14C16B718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" t="4277" r="2911" b="5930"/>
          <a:stretch/>
        </p:blipFill>
        <p:spPr bwMode="auto">
          <a:xfrm>
            <a:off x="5413376" y="1923946"/>
            <a:ext cx="1224876" cy="736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93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342" y="1928309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3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717" y="283809"/>
            <a:ext cx="1962150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34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181" y="4938671"/>
            <a:ext cx="779463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8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881" y="4862471"/>
            <a:ext cx="1563688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9F8190AF-DD5E-F142-B5AD-F720ADF4549A}"/>
              </a:ext>
            </a:extLst>
          </p:cNvPr>
          <p:cNvSpPr/>
          <p:nvPr/>
        </p:nvSpPr>
        <p:spPr>
          <a:xfrm>
            <a:off x="1259632" y="188640"/>
            <a:ext cx="1240163" cy="403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600" dirty="0"/>
              <a:t>Terreno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3503B17-AB83-0C44-B21E-3ED1F92A0D9E}"/>
              </a:ext>
            </a:extLst>
          </p:cNvPr>
          <p:cNvSpPr/>
          <p:nvPr/>
        </p:nvSpPr>
        <p:spPr>
          <a:xfrm>
            <a:off x="3419872" y="692696"/>
            <a:ext cx="1383966" cy="403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/>
              <a:t>Hospitais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01EDCE4-8850-1A46-AB43-97702429539A}"/>
              </a:ext>
            </a:extLst>
          </p:cNvPr>
          <p:cNvSpPr/>
          <p:nvPr/>
        </p:nvSpPr>
        <p:spPr>
          <a:xfrm>
            <a:off x="2555776" y="260648"/>
            <a:ext cx="985838" cy="403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600"/>
              <a:t>Lab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3F7B0B6-FC62-3640-9F9C-02E37401E57F}"/>
              </a:ext>
            </a:extLst>
          </p:cNvPr>
          <p:cNvSpPr/>
          <p:nvPr/>
        </p:nvSpPr>
        <p:spPr>
          <a:xfrm>
            <a:off x="107504" y="715484"/>
            <a:ext cx="1224136" cy="403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1400" dirty="0"/>
              <a:t>Vigil</a:t>
            </a:r>
            <a:r>
              <a:rPr lang="pt-PT" sz="1400" dirty="0">
                <a:latin typeface="Calibri" panose="020F0502020204030204" pitchFamily="34" charset="0"/>
              </a:rPr>
              <a:t>ância</a:t>
            </a:r>
            <a:endParaRPr lang="pt-PT" sz="1400" dirty="0"/>
          </a:p>
        </p:txBody>
      </p:sp>
      <p:sp>
        <p:nvSpPr>
          <p:cNvPr id="31" name="TextBox 4"/>
          <p:cNvSpPr txBox="1">
            <a:spLocks noChangeArrowheads="1"/>
          </p:cNvSpPr>
          <p:nvPr/>
        </p:nvSpPr>
        <p:spPr bwMode="auto">
          <a:xfrm>
            <a:off x="901701" y="2709463"/>
            <a:ext cx="1185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en-US" sz="1400" b="1">
                <a:solidFill>
                  <a:schemeClr val="tx1"/>
                </a:solidFill>
              </a:rPr>
              <a:t>Registo dos dados</a:t>
            </a:r>
            <a:endParaRPr lang="pt-PT" altLang="en-US" sz="1400" b="1">
              <a:solidFill>
                <a:srgbClr val="FF0000"/>
              </a:solidFill>
            </a:endParaRPr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E4247862-F11D-F54B-8765-ABCF944A72E3}"/>
              </a:ext>
            </a:extLst>
          </p:cNvPr>
          <p:cNvSpPr/>
          <p:nvPr/>
        </p:nvSpPr>
        <p:spPr>
          <a:xfrm rot="16200000">
            <a:off x="6071189" y="2835147"/>
            <a:ext cx="808780" cy="865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7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8919" grpId="0"/>
      <p:bldP spid="38920" grpId="0"/>
      <p:bldP spid="3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3600" b="1" dirty="0" err="1">
                <a:solidFill>
                  <a:srgbClr val="002060"/>
                </a:solidFill>
              </a:rPr>
              <a:t>An</a:t>
            </a:r>
            <a:r>
              <a:rPr lang="en-US" altLang="en-US" sz="36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á</a:t>
            </a:r>
            <a:r>
              <a:rPr lang="en-US" altLang="en-US" sz="3600" b="1" dirty="0" err="1">
                <a:solidFill>
                  <a:srgbClr val="002060"/>
                </a:solidFill>
              </a:rPr>
              <a:t>lise</a:t>
            </a:r>
            <a:r>
              <a:rPr lang="en-US" altLang="en-US" sz="3600" b="1" dirty="0">
                <a:solidFill>
                  <a:srgbClr val="002060"/>
                </a:solidFill>
              </a:rPr>
              <a:t> e </a:t>
            </a:r>
            <a:r>
              <a:rPr lang="en-US" altLang="en-US" sz="3600" b="1" dirty="0" err="1">
                <a:solidFill>
                  <a:srgbClr val="002060"/>
                </a:solidFill>
              </a:rPr>
              <a:t>interpretação</a:t>
            </a:r>
            <a:r>
              <a:rPr lang="en-US" altLang="en-US" sz="3600" b="1" dirty="0">
                <a:solidFill>
                  <a:srgbClr val="002060"/>
                </a:solidFill>
              </a:rPr>
              <a:t> dos dados </a:t>
            </a:r>
          </a:p>
        </p:txBody>
      </p:sp>
      <p:sp>
        <p:nvSpPr>
          <p:cNvPr id="43010" name="Content Placeholder 3"/>
          <p:cNvSpPr>
            <a:spLocks noGrp="1"/>
          </p:cNvSpPr>
          <p:nvPr>
            <p:ph idx="1"/>
          </p:nvPr>
        </p:nvSpPr>
        <p:spPr>
          <a:xfrm>
            <a:off x="453877" y="1199387"/>
            <a:ext cx="8229600" cy="1540767"/>
          </a:xfrm>
        </p:spPr>
        <p:txBody>
          <a:bodyPr/>
          <a:lstStyle/>
          <a:p>
            <a:pPr marL="0" indent="0" algn="ctr">
              <a:buNone/>
            </a:pPr>
            <a:r>
              <a:rPr lang="pt-PT" altLang="en-US" dirty="0">
                <a:solidFill>
                  <a:srgbClr val="002060"/>
                </a:solidFill>
              </a:rPr>
              <a:t>A an</a:t>
            </a:r>
            <a:r>
              <a:rPr lang="pt-PT" altLang="en-US" dirty="0">
                <a:solidFill>
                  <a:srgbClr val="002060"/>
                </a:solidFill>
                <a:latin typeface="Calibri" panose="020F0502020204030204" pitchFamily="34" charset="0"/>
              </a:rPr>
              <a:t>á</a:t>
            </a:r>
            <a:r>
              <a:rPr lang="pt-PT" altLang="en-US" dirty="0">
                <a:solidFill>
                  <a:srgbClr val="002060"/>
                </a:solidFill>
              </a:rPr>
              <a:t>lise e a interpretação dos dados  transformam os dados processados em produtos significativos para sustentar as tomadas de decisão em saúde pública</a:t>
            </a:r>
            <a:r>
              <a:rPr lang="en-US" altLang="en-US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7" t="16743" r="6238" b="16284"/>
          <a:stretch/>
        </p:blipFill>
        <p:spPr>
          <a:xfrm>
            <a:off x="1115616" y="3429000"/>
            <a:ext cx="2038280" cy="1567908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3862124" y="3819505"/>
            <a:ext cx="1440160" cy="792088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3"/>
          <p:cNvSpPr txBox="1">
            <a:spLocks/>
          </p:cNvSpPr>
          <p:nvPr/>
        </p:nvSpPr>
        <p:spPr bwMode="auto">
          <a:xfrm>
            <a:off x="467404" y="5229528"/>
            <a:ext cx="822960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Arial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Arial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Arial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Arial" charset="0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t-PT" altLang="en-US" sz="2000" i="1" dirty="0">
                <a:solidFill>
                  <a:srgbClr val="002060"/>
                </a:solidFill>
              </a:rPr>
              <a:t>A análise de dados pode também monitorizar processos programáticos, tais como recolha e qualidade de dados</a:t>
            </a:r>
            <a:r>
              <a:rPr lang="pt-PT" altLang="en-US" sz="2400" i="1" dirty="0">
                <a:solidFill>
                  <a:srgbClr val="002060"/>
                </a:solidFill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z="4000" dirty="0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512" y="3297536"/>
            <a:ext cx="3167630" cy="1905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6986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PT" altLang="en-US" sz="3600" b="1">
                <a:solidFill>
                  <a:srgbClr val="002060"/>
                </a:solidFill>
              </a:rPr>
              <a:t>Análise de dados: métodos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8313" y="1268413"/>
            <a:ext cx="8229600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eaLnBrk="1" hangingPunct="1">
              <a:spcBef>
                <a:spcPct val="0"/>
              </a:spcBef>
              <a:buNone/>
              <a:defRPr/>
            </a:pPr>
            <a:r>
              <a:rPr lang="pt-PT" altLang="en-US" sz="2300" b="1">
                <a:solidFill>
                  <a:srgbClr val="002060"/>
                </a:solidFill>
              </a:rPr>
              <a:t>A abordagem básica à análise de dados durante as investigações no terreno baseia-se em:</a:t>
            </a:r>
          </a:p>
          <a:p>
            <a:pPr marL="0" lvl="1" indent="0" algn="just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t-PT" altLang="en-US" sz="2300" b="1">
              <a:solidFill>
                <a:srgbClr val="002060"/>
              </a:solidFill>
            </a:endParaRPr>
          </a:p>
          <a:p>
            <a:pPr marL="914400" lvl="1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400" b="1" u="sng">
                <a:solidFill>
                  <a:srgbClr val="002060"/>
                </a:solidFill>
              </a:rPr>
              <a:t>Contagem</a:t>
            </a:r>
            <a:r>
              <a:rPr lang="pt-PT" altLang="en-US" sz="2400" b="1">
                <a:solidFill>
                  <a:srgbClr val="002060"/>
                </a:solidFill>
              </a:rPr>
              <a:t>: </a:t>
            </a:r>
            <a:r>
              <a:rPr lang="pt-PT" altLang="en-US" sz="2000">
                <a:solidFill>
                  <a:srgbClr val="002060"/>
                </a:solidFill>
              </a:rPr>
              <a:t>Determina a magnitude da emergência, usando uma abordagem sistemática e definições padrão de casos</a:t>
            </a:r>
          </a:p>
          <a:p>
            <a:pPr marL="914400" lvl="1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400" b="1" u="sng">
                <a:solidFill>
                  <a:srgbClr val="002060"/>
                </a:solidFill>
              </a:rPr>
              <a:t>Divisão</a:t>
            </a:r>
            <a:r>
              <a:rPr lang="pt-PT" altLang="en-US" sz="2400" b="1">
                <a:solidFill>
                  <a:srgbClr val="002060"/>
                </a:solidFill>
              </a:rPr>
              <a:t>: </a:t>
            </a:r>
            <a:r>
              <a:rPr lang="pt-PT" altLang="en-US" sz="2000">
                <a:solidFill>
                  <a:srgbClr val="002060"/>
                </a:solidFill>
              </a:rPr>
              <a:t>Calcula proporções ou índices</a:t>
            </a:r>
            <a:endParaRPr lang="pt-PT" altLang="en-US" sz="2400">
              <a:solidFill>
                <a:srgbClr val="002060"/>
              </a:solidFill>
            </a:endParaRPr>
          </a:p>
          <a:p>
            <a:pPr marL="914400" lvl="1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400" b="1" u="sng">
                <a:solidFill>
                  <a:srgbClr val="002060"/>
                </a:solidFill>
              </a:rPr>
              <a:t>Comparação</a:t>
            </a:r>
            <a:r>
              <a:rPr lang="pt-PT" altLang="en-US" sz="2400" b="1">
                <a:solidFill>
                  <a:srgbClr val="002060"/>
                </a:solidFill>
              </a:rPr>
              <a:t>: </a:t>
            </a:r>
            <a:r>
              <a:rPr lang="pt-PT" altLang="en-US" sz="2000">
                <a:solidFill>
                  <a:srgbClr val="002060"/>
                </a:solidFill>
              </a:rPr>
              <a:t>Identifica pessoas ou grupos em risco</a:t>
            </a:r>
            <a:endParaRPr lang="pt-PT" altLang="en-US" sz="2400">
              <a:solidFill>
                <a:srgbClr val="002060"/>
              </a:solidFill>
            </a:endParaRPr>
          </a:p>
          <a:p>
            <a:pPr marL="0" indent="0">
              <a:buFontTx/>
              <a:buNone/>
              <a:defRPr/>
            </a:pPr>
            <a:endParaRPr lang="pt-PT" altLang="en-US" sz="2400">
              <a:solidFill>
                <a:srgbClr val="002060"/>
              </a:solidFill>
            </a:endParaRPr>
          </a:p>
          <a:p>
            <a:pPr marL="0" lvl="1" indent="0" algn="just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t-PT" altLang="en-US" sz="2300">
                <a:solidFill>
                  <a:srgbClr val="002060"/>
                </a:solidFill>
              </a:rPr>
              <a:t>Esta abordagem básica ajuda a identificar pessoas em risco, factores de risco e as causas do fraco desempenho que orienta a acção em saúde pública.</a:t>
            </a:r>
          </a:p>
          <a:p>
            <a:pPr marL="0" indent="0" eaLnBrk="1" hangingPunct="1">
              <a:buFontTx/>
              <a:buNone/>
              <a:defRPr/>
            </a:pPr>
            <a:endParaRPr lang="pt-PT" altLang="en-US" sz="2000">
              <a:solidFill>
                <a:srgbClr val="002060"/>
              </a:solidFill>
            </a:endParaRPr>
          </a:p>
          <a:p>
            <a:pPr marL="914400" lvl="1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pt-PT" altLang="en-US" sz="2300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8313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sz="3600" b="1" dirty="0" err="1">
                <a:solidFill>
                  <a:srgbClr val="002060"/>
                </a:solidFill>
              </a:rPr>
              <a:t>Análise</a:t>
            </a:r>
            <a:r>
              <a:rPr lang="en-GB" altLang="en-US" sz="3600" b="1" dirty="0">
                <a:solidFill>
                  <a:srgbClr val="002060"/>
                </a:solidFill>
              </a:rPr>
              <a:t> de dados: </a:t>
            </a:r>
            <a:r>
              <a:rPr lang="en-GB" altLang="en-US" sz="3600" b="1" dirty="0" err="1">
                <a:solidFill>
                  <a:srgbClr val="002060"/>
                </a:solidFill>
              </a:rPr>
              <a:t>produtos</a:t>
            </a:r>
            <a:endParaRPr lang="en-GB" altLang="en-US" sz="3600" b="1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268413"/>
            <a:ext cx="8240713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t-PT" altLang="en-US" sz="2300" b="1" dirty="0">
                <a:solidFill>
                  <a:srgbClr val="002060"/>
                </a:solidFill>
              </a:rPr>
              <a:t>A análise regular de dados </a:t>
            </a:r>
            <a:r>
              <a:rPr lang="pt-PT" altLang="en-US" sz="2300" b="1" dirty="0">
                <a:solidFill>
                  <a:srgbClr val="002060"/>
                </a:solidFill>
                <a:latin typeface="Arial"/>
                <a:cs typeface="Arial"/>
              </a:rPr>
              <a:t>é</a:t>
            </a:r>
            <a:r>
              <a:rPr lang="pt-PT" altLang="en-US" sz="2300" b="1" dirty="0">
                <a:solidFill>
                  <a:srgbClr val="002060"/>
                </a:solidFill>
              </a:rPr>
              <a:t> essencial para a tomada atempada de medidas de saúde p</a:t>
            </a:r>
            <a:r>
              <a:rPr lang="pt-PT" altLang="en-US" sz="2300" b="1" dirty="0">
                <a:solidFill>
                  <a:srgbClr val="002060"/>
                </a:solidFill>
                <a:latin typeface="Arial"/>
                <a:cs typeface="Arial"/>
              </a:rPr>
              <a:t>ú</a:t>
            </a:r>
            <a:r>
              <a:rPr lang="pt-PT" altLang="en-US" sz="2300" b="1" dirty="0">
                <a:solidFill>
                  <a:srgbClr val="002060"/>
                </a:solidFill>
              </a:rPr>
              <a:t>blica, através da:</a:t>
            </a:r>
          </a:p>
          <a:p>
            <a:pPr marL="0" lvl="1" indent="0" algn="just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pt-PT" altLang="en-US" sz="2300" b="1" dirty="0">
              <a:solidFill>
                <a:srgbClr val="002060"/>
              </a:solidFill>
            </a:endParaRPr>
          </a:p>
          <a:p>
            <a:pPr marL="914400" lvl="1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300" dirty="0">
                <a:solidFill>
                  <a:srgbClr val="002060"/>
                </a:solidFill>
              </a:rPr>
              <a:t>Descri</a:t>
            </a:r>
            <a:r>
              <a:rPr lang="pt-PT" altLang="en-US" sz="2300" dirty="0">
                <a:solidFill>
                  <a:srgbClr val="002060"/>
                </a:solidFill>
                <a:latin typeface="Arial"/>
                <a:cs typeface="Arial"/>
              </a:rPr>
              <a:t>ção das</a:t>
            </a:r>
            <a:r>
              <a:rPr lang="pt-PT" altLang="en-US" sz="2300" dirty="0">
                <a:solidFill>
                  <a:srgbClr val="002060"/>
                </a:solidFill>
              </a:rPr>
              <a:t> características demográficas e epidemiológicas das emergências de saúde pública</a:t>
            </a:r>
          </a:p>
          <a:p>
            <a:pPr marL="914400" lvl="1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pt-PT" altLang="en-US" sz="1500" dirty="0">
              <a:solidFill>
                <a:srgbClr val="002060"/>
              </a:solidFill>
            </a:endParaRPr>
          </a:p>
          <a:p>
            <a:pPr marL="914400" lvl="1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300" dirty="0">
                <a:solidFill>
                  <a:srgbClr val="002060"/>
                </a:solidFill>
              </a:rPr>
              <a:t>Descri</a:t>
            </a:r>
            <a:r>
              <a:rPr lang="pt-PT" altLang="en-US" sz="2300" dirty="0">
                <a:solidFill>
                  <a:srgbClr val="002060"/>
                </a:solidFill>
                <a:latin typeface="Arial"/>
                <a:cs typeface="Arial"/>
              </a:rPr>
              <a:t>ção de</a:t>
            </a:r>
            <a:r>
              <a:rPr lang="pt-PT" altLang="en-US" sz="2300" dirty="0">
                <a:solidFill>
                  <a:srgbClr val="002060"/>
                </a:solidFill>
              </a:rPr>
              <a:t> sinais clínicos relevantes e sintomas para informar os prestadores de cuidados de saúde</a:t>
            </a:r>
          </a:p>
          <a:p>
            <a:pPr marL="914400" lvl="1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pt-PT" altLang="en-US" sz="1500" dirty="0">
              <a:solidFill>
                <a:srgbClr val="002060"/>
              </a:solidFill>
            </a:endParaRPr>
          </a:p>
          <a:p>
            <a:pPr marL="914400" lvl="1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300" dirty="0">
                <a:solidFill>
                  <a:srgbClr val="002060"/>
                </a:solidFill>
              </a:rPr>
              <a:t>Identifica</a:t>
            </a:r>
            <a:r>
              <a:rPr lang="pt-PT" altLang="en-US" sz="2300" dirty="0">
                <a:solidFill>
                  <a:srgbClr val="002060"/>
                </a:solidFill>
                <a:latin typeface="Arial"/>
                <a:cs typeface="Arial"/>
              </a:rPr>
              <a:t>çã</a:t>
            </a:r>
            <a:r>
              <a:rPr lang="pt-PT" altLang="en-US" sz="2300" dirty="0">
                <a:solidFill>
                  <a:srgbClr val="002060"/>
                </a:solidFill>
              </a:rPr>
              <a:t>o ou indicação das populações em risco</a:t>
            </a:r>
          </a:p>
          <a:p>
            <a:pPr marL="914400" lvl="1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pt-PT" altLang="en-US" sz="1500" dirty="0">
              <a:solidFill>
                <a:srgbClr val="002060"/>
              </a:solidFill>
            </a:endParaRPr>
          </a:p>
          <a:p>
            <a:pPr marL="914400" lvl="1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300" dirty="0">
                <a:solidFill>
                  <a:srgbClr val="002060"/>
                </a:solidFill>
              </a:rPr>
              <a:t>Orientar intervenções de saúde pública apropriadas</a:t>
            </a:r>
          </a:p>
          <a:p>
            <a:pPr marL="914400" lvl="1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2300" b="1" dirty="0">
              <a:solidFill>
                <a:srgbClr val="002060"/>
              </a:solidFill>
            </a:endParaRPr>
          </a:p>
          <a:p>
            <a:pPr marL="914400" lvl="1" indent="-45720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23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2324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sz="3600" b="1" dirty="0" err="1">
                <a:solidFill>
                  <a:srgbClr val="002060"/>
                </a:solidFill>
              </a:rPr>
              <a:t>An</a:t>
            </a:r>
            <a:r>
              <a:rPr lang="en-GB" altLang="en-US" sz="36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á</a:t>
            </a:r>
            <a:r>
              <a:rPr lang="en-GB" altLang="en-US" sz="3600" b="1" dirty="0" err="1">
                <a:solidFill>
                  <a:srgbClr val="002060"/>
                </a:solidFill>
              </a:rPr>
              <a:t>lise</a:t>
            </a:r>
            <a:r>
              <a:rPr lang="en-GB" altLang="en-US" sz="3600" b="1" dirty="0">
                <a:solidFill>
                  <a:srgbClr val="002060"/>
                </a:solidFill>
              </a:rPr>
              <a:t> de dados: </a:t>
            </a:r>
            <a:r>
              <a:rPr lang="en-GB" altLang="en-US" sz="3600" b="1" dirty="0" err="1">
                <a:solidFill>
                  <a:srgbClr val="002060"/>
                </a:solidFill>
              </a:rPr>
              <a:t>variáveis-chave</a:t>
            </a:r>
            <a:endParaRPr lang="en-GB" altLang="en-US" sz="3600" b="1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1203301"/>
            <a:ext cx="9144000" cy="1073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eaLnBrk="1" hangingPunct="1">
              <a:spcBef>
                <a:spcPct val="0"/>
              </a:spcBef>
              <a:buNone/>
              <a:defRPr/>
            </a:pPr>
            <a:r>
              <a:rPr lang="pt-PT" altLang="en-US" sz="2300" u="sng" dirty="0">
                <a:solidFill>
                  <a:srgbClr val="000000"/>
                </a:solidFill>
              </a:rPr>
              <a:t>Pessoa</a:t>
            </a:r>
            <a:r>
              <a:rPr lang="pt-PT" altLang="en-US" sz="2300" dirty="0">
                <a:solidFill>
                  <a:srgbClr val="002060"/>
                </a:solidFill>
              </a:rPr>
              <a:t>: Distribuiç</a:t>
            </a:r>
            <a:r>
              <a:rPr lang="pt-PT" altLang="en-US" sz="2300" dirty="0">
                <a:solidFill>
                  <a:srgbClr val="002060"/>
                </a:solidFill>
                <a:latin typeface="Arial"/>
                <a:cs typeface="Arial"/>
              </a:rPr>
              <a:t>ão por </a:t>
            </a:r>
            <a:r>
              <a:rPr lang="pt-PT" altLang="en-US" sz="2300" dirty="0">
                <a:solidFill>
                  <a:srgbClr val="002060"/>
                </a:solidFill>
              </a:rPr>
              <a:t>idade e género, sinais e sintomas clínicos, factores de risco e exposições, resultados, incluindo mortes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46"/>
          <a:stretch/>
        </p:blipFill>
        <p:spPr>
          <a:xfrm>
            <a:off x="207783" y="2666242"/>
            <a:ext cx="4292209" cy="28345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765460"/>
            <a:ext cx="4355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err="1"/>
              <a:t>Nguku</a:t>
            </a:r>
            <a:r>
              <a:rPr lang="en-US" sz="800" i="1" dirty="0"/>
              <a:t> P, Sharif S, Omar A, </a:t>
            </a:r>
            <a:r>
              <a:rPr lang="en-US" sz="800" i="1" dirty="0" err="1"/>
              <a:t>Nzioka</a:t>
            </a:r>
            <a:r>
              <a:rPr lang="en-US" sz="800" i="1" dirty="0"/>
              <a:t> C, </a:t>
            </a:r>
            <a:r>
              <a:rPr lang="en-US" sz="800" i="1" dirty="0" err="1"/>
              <a:t>Muthoka</a:t>
            </a:r>
            <a:r>
              <a:rPr lang="en-US" sz="800" i="1" dirty="0"/>
              <a:t> P, </a:t>
            </a:r>
            <a:r>
              <a:rPr lang="en-US" sz="800" i="1" dirty="0" err="1"/>
              <a:t>Njau</a:t>
            </a:r>
            <a:r>
              <a:rPr lang="en-US" sz="800" i="1" dirty="0"/>
              <a:t> J, et al</a:t>
            </a:r>
            <a:r>
              <a:rPr lang="en-US" sz="800" dirty="0">
                <a:effectLst/>
              </a:rPr>
              <a:t>. (2007). Rift Valley Fever Outbreak —Kenya, November 2006–January 2007. </a:t>
            </a:r>
            <a:r>
              <a:rPr lang="en-US" sz="800" i="1" dirty="0">
                <a:effectLst/>
              </a:rPr>
              <a:t>MMWR</a:t>
            </a:r>
            <a:r>
              <a:rPr lang="en-US" sz="800" dirty="0">
                <a:effectLst/>
              </a:rPr>
              <a:t>, 56(04), 73-76.</a:t>
            </a:r>
            <a:endParaRPr lang="en-US" sz="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335" y="3005822"/>
            <a:ext cx="4319153" cy="27596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5335" y="5765460"/>
            <a:ext cx="4532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Van </a:t>
            </a:r>
            <a:r>
              <a:rPr lang="en-US" sz="800" i="1" dirty="0" err="1"/>
              <a:t>Steenbergen</a:t>
            </a:r>
            <a:r>
              <a:rPr lang="en-US" sz="800" i="1" dirty="0"/>
              <a:t> JE, van den Hof S, </a:t>
            </a:r>
            <a:r>
              <a:rPr lang="en-US" sz="800" i="1" dirty="0" err="1"/>
              <a:t>Langendam</a:t>
            </a:r>
            <a:r>
              <a:rPr lang="en-US" sz="800" i="1" dirty="0"/>
              <a:t> MW, van de </a:t>
            </a:r>
            <a:r>
              <a:rPr lang="en-US" sz="800" i="1" dirty="0" err="1"/>
              <a:t>Kerkhof</a:t>
            </a:r>
            <a:r>
              <a:rPr lang="en-US" sz="800" i="1" dirty="0"/>
              <a:t> JHTC, </a:t>
            </a:r>
            <a:r>
              <a:rPr lang="en-US" sz="800" i="1" dirty="0" err="1"/>
              <a:t>Ruijs</a:t>
            </a:r>
            <a:r>
              <a:rPr lang="en-US" sz="800" i="1" dirty="0"/>
              <a:t> WLM</a:t>
            </a:r>
            <a:r>
              <a:rPr lang="en-US" sz="800" dirty="0">
                <a:effectLst/>
              </a:rPr>
              <a:t>. (2000). Measles Outbreak — Netherlands, April 1999–January 2000. </a:t>
            </a:r>
            <a:r>
              <a:rPr lang="en-US" sz="800" i="1" dirty="0">
                <a:effectLst/>
              </a:rPr>
              <a:t>MMWR</a:t>
            </a:r>
            <a:r>
              <a:rPr lang="en-US" sz="800" dirty="0">
                <a:effectLst/>
              </a:rPr>
              <a:t>, 49(14), 299-303.</a:t>
            </a:r>
            <a:endParaRPr lang="en-US" sz="800" dirty="0"/>
          </a:p>
        </p:txBody>
      </p:sp>
      <p:sp>
        <p:nvSpPr>
          <p:cNvPr id="6" name="Rectangle 5"/>
          <p:cNvSpPr/>
          <p:nvPr/>
        </p:nvSpPr>
        <p:spPr>
          <a:xfrm>
            <a:off x="207783" y="2564904"/>
            <a:ext cx="4292209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tx2"/>
                </a:solidFill>
              </a:rPr>
              <a:t>Comparar o n</a:t>
            </a:r>
            <a:r>
              <a:rPr lang="pt-PT" dirty="0">
                <a:solidFill>
                  <a:schemeClr val="tx2"/>
                </a:solidFill>
                <a:latin typeface="Arial"/>
                <a:cs typeface="Arial"/>
              </a:rPr>
              <a:t>ú</a:t>
            </a:r>
            <a:r>
              <a:rPr lang="pt-PT" dirty="0">
                <a:solidFill>
                  <a:schemeClr val="tx2"/>
                </a:solidFill>
              </a:rPr>
              <a:t>mero de casos entre faixas etárias por género</a:t>
            </a:r>
          </a:p>
        </p:txBody>
      </p:sp>
      <p:sp>
        <p:nvSpPr>
          <p:cNvPr id="9" name="Rectangle 8"/>
          <p:cNvSpPr/>
          <p:nvPr/>
        </p:nvSpPr>
        <p:spPr>
          <a:xfrm>
            <a:off x="4645335" y="2548482"/>
            <a:ext cx="4372765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tx2"/>
                </a:solidFill>
              </a:rPr>
              <a:t>Número de casos por data de início de sintomas e situação da vacinação</a:t>
            </a:r>
          </a:p>
        </p:txBody>
      </p:sp>
    </p:spTree>
    <p:extLst>
      <p:ext uri="{BB962C8B-B14F-4D97-AF65-F5344CB8AC3E}">
        <p14:creationId xmlns:p14="http://schemas.microsoft.com/office/powerpoint/2010/main" val="17982581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PT" altLang="en-US" sz="3600" b="1">
                <a:solidFill>
                  <a:srgbClr val="002060"/>
                </a:solidFill>
              </a:rPr>
              <a:t>An</a:t>
            </a:r>
            <a:r>
              <a:rPr lang="pt-PT" altLang="en-US" sz="3600" b="1">
                <a:solidFill>
                  <a:srgbClr val="002060"/>
                </a:solidFill>
                <a:latin typeface="Calibri" panose="020F0502020204030204" pitchFamily="34" charset="0"/>
              </a:rPr>
              <a:t>á</a:t>
            </a:r>
            <a:r>
              <a:rPr lang="pt-PT" altLang="en-US" sz="3600" b="1">
                <a:solidFill>
                  <a:srgbClr val="002060"/>
                </a:solidFill>
              </a:rPr>
              <a:t>lise de dados: variáveis-chave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1208648"/>
            <a:ext cx="9144000" cy="842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eaLnBrk="1" hangingPunct="1">
              <a:spcBef>
                <a:spcPct val="0"/>
              </a:spcBef>
              <a:buNone/>
              <a:defRPr/>
            </a:pPr>
            <a:r>
              <a:rPr lang="pt-PT" altLang="en-US" sz="2300" u="sng">
                <a:solidFill>
                  <a:srgbClr val="000000"/>
                </a:solidFill>
              </a:rPr>
              <a:t>Tempo</a:t>
            </a:r>
            <a:r>
              <a:rPr lang="pt-PT" altLang="en-US" sz="2300" u="sng">
                <a:solidFill>
                  <a:srgbClr val="002060"/>
                </a:solidFill>
              </a:rPr>
              <a:t>:</a:t>
            </a:r>
            <a:r>
              <a:rPr lang="pt-PT" altLang="en-US" sz="2300">
                <a:solidFill>
                  <a:srgbClr val="002060"/>
                </a:solidFill>
              </a:rPr>
              <a:t> curva epidémica para casos, resultados graves ou mortes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0" r="502" b="2720"/>
          <a:stretch/>
        </p:blipFill>
        <p:spPr>
          <a:xfrm>
            <a:off x="1205434" y="2615179"/>
            <a:ext cx="6912768" cy="30476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0" y="5744679"/>
            <a:ext cx="4571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World Health Organization. (2017) Plague — Madagascar. Disease Outbreak News. </a:t>
            </a:r>
          </a:p>
          <a:p>
            <a:r>
              <a:rPr lang="en-US" sz="800" dirty="0"/>
              <a:t>http://www.who.int/csr/don/02-november-2017-plague-madagascar/en/. Accessed 01/05/2018.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1055235" y="2132856"/>
            <a:ext cx="71527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Figure 1. Confirmed, probable and suspected plague cases reported in Madagascar by clinical classification and date of illness onset, from 1 August through 30 October 2017 (n=1506)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115616" y="1915671"/>
            <a:ext cx="7092404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>
                <a:solidFill>
                  <a:schemeClr val="tx2"/>
                </a:solidFill>
              </a:rPr>
              <a:t>Compara</a:t>
            </a:r>
            <a:r>
              <a:rPr lang="pt-PT">
                <a:solidFill>
                  <a:schemeClr val="tx2"/>
                </a:solidFill>
                <a:cs typeface="Arial"/>
              </a:rPr>
              <a:t>ção</a:t>
            </a:r>
            <a:r>
              <a:rPr lang="pt-PT">
                <a:solidFill>
                  <a:schemeClr val="tx2"/>
                </a:solidFill>
              </a:rPr>
              <a:t> do número de casos por data de início da doença através de suspeitas ou diagnóstico confirmado.</a:t>
            </a:r>
          </a:p>
        </p:txBody>
      </p:sp>
    </p:spTree>
    <p:extLst>
      <p:ext uri="{BB962C8B-B14F-4D97-AF65-F5344CB8AC3E}">
        <p14:creationId xmlns:p14="http://schemas.microsoft.com/office/powerpoint/2010/main" val="4530968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44" y="2110738"/>
            <a:ext cx="4840781" cy="362251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sz="3600" b="1" dirty="0" err="1">
                <a:solidFill>
                  <a:srgbClr val="002060"/>
                </a:solidFill>
              </a:rPr>
              <a:t>An</a:t>
            </a:r>
            <a:r>
              <a:rPr lang="en-GB" altLang="en-US" sz="36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á</a:t>
            </a:r>
            <a:r>
              <a:rPr lang="en-GB" altLang="en-US" sz="3600" b="1" dirty="0" err="1">
                <a:solidFill>
                  <a:srgbClr val="002060"/>
                </a:solidFill>
              </a:rPr>
              <a:t>lise</a:t>
            </a:r>
            <a:r>
              <a:rPr lang="en-GB" altLang="en-US" sz="3600" b="1" dirty="0">
                <a:solidFill>
                  <a:srgbClr val="002060"/>
                </a:solidFill>
              </a:rPr>
              <a:t> de dados: </a:t>
            </a:r>
            <a:r>
              <a:rPr lang="en-GB" altLang="en-US" sz="3600" b="1" dirty="0" err="1">
                <a:solidFill>
                  <a:srgbClr val="002060"/>
                </a:solidFill>
              </a:rPr>
              <a:t>variáveis-chave</a:t>
            </a:r>
            <a:endParaRPr lang="en-GB" alt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4946" y="5733256"/>
            <a:ext cx="57211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effectLst/>
              </a:rPr>
              <a:t>Bompangue</a:t>
            </a:r>
            <a:r>
              <a:rPr lang="en-US" sz="800" dirty="0">
                <a:effectLst/>
              </a:rPr>
              <a:t>, D., Giraudoux, P., </a:t>
            </a:r>
            <a:r>
              <a:rPr lang="en-US" sz="800" dirty="0" err="1">
                <a:effectLst/>
              </a:rPr>
              <a:t>Handschumacher</a:t>
            </a:r>
            <a:r>
              <a:rPr lang="en-US" sz="800" dirty="0">
                <a:effectLst/>
              </a:rPr>
              <a:t>, P., </a:t>
            </a:r>
            <a:r>
              <a:rPr lang="en-US" sz="800" dirty="0" err="1">
                <a:effectLst/>
              </a:rPr>
              <a:t>Piarroux</a:t>
            </a:r>
            <a:r>
              <a:rPr lang="en-US" sz="800" dirty="0">
                <a:effectLst/>
              </a:rPr>
              <a:t>, R., </a:t>
            </a:r>
            <a:r>
              <a:rPr lang="en-US" sz="800" dirty="0" err="1">
                <a:effectLst/>
              </a:rPr>
              <a:t>Sudre</a:t>
            </a:r>
            <a:r>
              <a:rPr lang="en-US" sz="800" dirty="0">
                <a:effectLst/>
              </a:rPr>
              <a:t>, B., </a:t>
            </a:r>
            <a:r>
              <a:rPr lang="en-US" sz="800" dirty="0" err="1">
                <a:effectLst/>
              </a:rPr>
              <a:t>Ekwanzala</a:t>
            </a:r>
            <a:r>
              <a:rPr lang="en-US" sz="800" dirty="0">
                <a:effectLst/>
              </a:rPr>
              <a:t>, M....</a:t>
            </a:r>
            <a:r>
              <a:rPr lang="en-US" sz="800" dirty="0" err="1">
                <a:effectLst/>
              </a:rPr>
              <a:t>Piarroux</a:t>
            </a:r>
            <a:r>
              <a:rPr lang="en-US" sz="800" dirty="0">
                <a:effectLst/>
              </a:rPr>
              <a:t>, M. (2008). Lakes as Source of Cholera Outbreaks, Democratic Republic of Congo. </a:t>
            </a:r>
            <a:r>
              <a:rPr lang="en-US" sz="800" i="1" dirty="0">
                <a:effectLst/>
              </a:rPr>
              <a:t>Emerging Infectious Diseases</a:t>
            </a:r>
            <a:r>
              <a:rPr lang="en-US" sz="800" dirty="0">
                <a:effectLst/>
              </a:rPr>
              <a:t>, </a:t>
            </a:r>
            <a:r>
              <a:rPr lang="en-US" sz="800" i="1" dirty="0">
                <a:effectLst/>
              </a:rPr>
              <a:t>14</a:t>
            </a:r>
            <a:r>
              <a:rPr lang="en-US" sz="800" dirty="0">
                <a:effectLst/>
              </a:rPr>
              <a:t>(5), 798-800.</a:t>
            </a:r>
            <a:endParaRPr lang="en-US" sz="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1200929"/>
            <a:ext cx="9144000" cy="842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eaLnBrk="1" hangingPunct="1">
              <a:spcBef>
                <a:spcPct val="0"/>
              </a:spcBef>
              <a:buNone/>
              <a:defRPr/>
            </a:pPr>
            <a:r>
              <a:rPr lang="pt-PT" altLang="en-US" sz="2000" u="sng" dirty="0">
                <a:solidFill>
                  <a:srgbClr val="000000"/>
                </a:solidFill>
              </a:rPr>
              <a:t>Local</a:t>
            </a:r>
            <a:r>
              <a:rPr lang="pt-PT" altLang="en-US" sz="2000" dirty="0">
                <a:solidFill>
                  <a:srgbClr val="000000"/>
                </a:solidFill>
              </a:rPr>
              <a:t>: </a:t>
            </a:r>
            <a:r>
              <a:rPr lang="pt-PT" altLang="en-US" sz="2000" dirty="0">
                <a:solidFill>
                  <a:srgbClr val="002060"/>
                </a:solidFill>
              </a:rPr>
              <a:t>mapas da localização de casos, mortes, pontos de interesse (i.e., centros de saúde), densidade populacional, outros factores de interesse</a:t>
            </a:r>
          </a:p>
        </p:txBody>
      </p:sp>
      <p:sp>
        <p:nvSpPr>
          <p:cNvPr id="5" name="Rectangle 4"/>
          <p:cNvSpPr/>
          <p:nvPr/>
        </p:nvSpPr>
        <p:spPr>
          <a:xfrm>
            <a:off x="3347864" y="2172002"/>
            <a:ext cx="864096" cy="1768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436096" y="2564905"/>
            <a:ext cx="3131964" cy="18722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tx2"/>
                </a:solidFill>
              </a:rPr>
              <a:t>Comparação das taxas de ataque de doenças mapeadas que afectaram a região geográfica, destacando as principais características (caminhos-de-ferro, estradas, massas de água, etc.)</a:t>
            </a:r>
          </a:p>
        </p:txBody>
      </p:sp>
    </p:spTree>
    <p:extLst>
      <p:ext uri="{BB962C8B-B14F-4D97-AF65-F5344CB8AC3E}">
        <p14:creationId xmlns:p14="http://schemas.microsoft.com/office/powerpoint/2010/main" val="2916679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36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Esboço</a:t>
            </a:r>
            <a:endParaRPr lang="en-GB" altLang="en-US" sz="3600" b="1" dirty="0">
              <a:solidFill>
                <a:srgbClr val="002060"/>
              </a:solidFill>
            </a:endParaRP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8C9F8662-1FB0-B545-9A5C-59A37DB45180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79388" y="1196975"/>
            <a:ext cx="8518525" cy="4535488"/>
          </a:xfrm>
        </p:spPr>
        <p:txBody>
          <a:bodyPr/>
          <a:lstStyle/>
          <a:p>
            <a:pPr marL="914400" lvl="1" indent="-4572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altLang="en-US" dirty="0">
                <a:solidFill>
                  <a:srgbClr val="002060"/>
                </a:solidFill>
              </a:rPr>
              <a:t>O </a:t>
            </a:r>
            <a:r>
              <a:rPr lang="en-US" altLang="en-US" dirty="0" err="1">
                <a:solidFill>
                  <a:srgbClr val="002060"/>
                </a:solidFill>
              </a:rPr>
              <a:t>que</a:t>
            </a:r>
            <a:r>
              <a:rPr lang="en-US" altLang="en-US" dirty="0">
                <a:solidFill>
                  <a:srgbClr val="002060"/>
                </a:solidFill>
              </a:rPr>
              <a:t> </a:t>
            </a:r>
            <a:r>
              <a:rPr lang="en-US" altLang="en-US" dirty="0" err="1">
                <a:solidFill>
                  <a:srgbClr val="002060"/>
                </a:solidFill>
              </a:rPr>
              <a:t>são</a:t>
            </a:r>
            <a:r>
              <a:rPr lang="en-US" altLang="en-US" dirty="0">
                <a:solidFill>
                  <a:srgbClr val="002060"/>
                </a:solidFill>
              </a:rPr>
              <a:t> dados?</a:t>
            </a:r>
          </a:p>
          <a:p>
            <a:pPr marL="914400" lvl="1" indent="-4572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GB" altLang="en-US" dirty="0" err="1">
                <a:solidFill>
                  <a:srgbClr val="002060"/>
                </a:solidFill>
              </a:rPr>
              <a:t>Uso</a:t>
            </a:r>
            <a:r>
              <a:rPr lang="en-GB" altLang="en-US" dirty="0">
                <a:solidFill>
                  <a:srgbClr val="002060"/>
                </a:solidFill>
              </a:rPr>
              <a:t> de dados </a:t>
            </a:r>
            <a:r>
              <a:rPr lang="en-GB" altLang="en-US" dirty="0" err="1">
                <a:solidFill>
                  <a:srgbClr val="002060"/>
                </a:solidFill>
              </a:rPr>
              <a:t>numa</a:t>
            </a:r>
            <a:r>
              <a:rPr lang="en-GB" altLang="en-US" dirty="0">
                <a:solidFill>
                  <a:srgbClr val="002060"/>
                </a:solidFill>
              </a:rPr>
              <a:t> </a:t>
            </a:r>
            <a:r>
              <a:rPr lang="en-GB" altLang="en-US" dirty="0" err="1">
                <a:solidFill>
                  <a:srgbClr val="002060"/>
                </a:solidFill>
              </a:rPr>
              <a:t>emergência</a:t>
            </a:r>
            <a:endParaRPr lang="en-GB" altLang="en-US" dirty="0">
              <a:solidFill>
                <a:srgbClr val="002060"/>
              </a:solidFill>
            </a:endParaRPr>
          </a:p>
          <a:p>
            <a:pPr marL="914400" lvl="1" indent="-4572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altLang="en-US" dirty="0" err="1">
                <a:solidFill>
                  <a:srgbClr val="002060"/>
                </a:solidFill>
              </a:rPr>
              <a:t>Considerações-chave</a:t>
            </a:r>
            <a:r>
              <a:rPr lang="en-US" altLang="en-US" dirty="0">
                <a:solidFill>
                  <a:srgbClr val="002060"/>
                </a:solidFill>
              </a:rPr>
              <a:t> para a </a:t>
            </a:r>
            <a:r>
              <a:rPr lang="en-US" altLang="en-US" dirty="0" err="1">
                <a:solidFill>
                  <a:srgbClr val="002060"/>
                </a:solidFill>
              </a:rPr>
              <a:t>recolha</a:t>
            </a:r>
            <a:r>
              <a:rPr lang="en-US" altLang="en-US" dirty="0">
                <a:solidFill>
                  <a:srgbClr val="002060"/>
                </a:solidFill>
              </a:rPr>
              <a:t> de dados</a:t>
            </a:r>
          </a:p>
          <a:p>
            <a:pPr marL="914400" lvl="1" indent="-4572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US" dirty="0" err="1">
                <a:solidFill>
                  <a:srgbClr val="002060"/>
                </a:solidFill>
              </a:rPr>
              <a:t>Exerc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</a:rPr>
              <a:t>í</a:t>
            </a:r>
            <a:r>
              <a:rPr lang="en-US" dirty="0" err="1">
                <a:solidFill>
                  <a:srgbClr val="002060"/>
                </a:solidFill>
              </a:rPr>
              <a:t>cio</a:t>
            </a:r>
            <a:r>
              <a:rPr lang="en-US" dirty="0">
                <a:solidFill>
                  <a:srgbClr val="002060"/>
                </a:solidFill>
              </a:rPr>
              <a:t>: </a:t>
            </a:r>
            <a:r>
              <a:rPr lang="en-US" dirty="0" err="1">
                <a:solidFill>
                  <a:srgbClr val="002060"/>
                </a:solidFill>
              </a:rPr>
              <a:t>avaliar</a:t>
            </a:r>
            <a:r>
              <a:rPr lang="en-US" dirty="0">
                <a:solidFill>
                  <a:srgbClr val="002060"/>
                </a:solidFill>
              </a:rPr>
              <a:t> a </a:t>
            </a:r>
            <a:r>
              <a:rPr lang="en-US" dirty="0" err="1">
                <a:solidFill>
                  <a:srgbClr val="002060"/>
                </a:solidFill>
              </a:rPr>
              <a:t>qualidade</a:t>
            </a:r>
            <a:r>
              <a:rPr lang="en-US" dirty="0">
                <a:solidFill>
                  <a:srgbClr val="002060"/>
                </a:solidFill>
              </a:rPr>
              <a:t> dos dados</a:t>
            </a:r>
          </a:p>
          <a:p>
            <a:pPr marL="914400" lvl="1" indent="-457200" eaLnBrk="1" hangingPunct="1">
              <a:lnSpc>
                <a:spcPct val="150000"/>
              </a:lnSpc>
              <a:spcBef>
                <a:spcPct val="0"/>
              </a:spcBef>
              <a:buFont typeface="+mj-lt"/>
              <a:buAutoNum type="arabicPeriod"/>
              <a:defRPr/>
            </a:pPr>
            <a:r>
              <a:rPr lang="en-GB" altLang="en-US" dirty="0" err="1">
                <a:solidFill>
                  <a:srgbClr val="002060"/>
                </a:solidFill>
              </a:rPr>
              <a:t>Processos</a:t>
            </a:r>
            <a:r>
              <a:rPr lang="en-GB" altLang="en-US" dirty="0">
                <a:solidFill>
                  <a:srgbClr val="002060"/>
                </a:solidFill>
              </a:rPr>
              <a:t> de </a:t>
            </a:r>
            <a:r>
              <a:rPr lang="en-GB" altLang="en-US" dirty="0" err="1">
                <a:solidFill>
                  <a:srgbClr val="002060"/>
                </a:solidFill>
              </a:rPr>
              <a:t>gestão</a:t>
            </a:r>
            <a:r>
              <a:rPr lang="en-GB" altLang="en-US" dirty="0">
                <a:solidFill>
                  <a:srgbClr val="002060"/>
                </a:solidFill>
              </a:rPr>
              <a:t> de dados</a:t>
            </a:r>
          </a:p>
        </p:txBody>
      </p:sp>
    </p:spTree>
    <p:extLst>
      <p:ext uri="{BB962C8B-B14F-4D97-AF65-F5344CB8AC3E}">
        <p14:creationId xmlns:p14="http://schemas.microsoft.com/office/powerpoint/2010/main" val="6908744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648072"/>
          </a:xfrm>
        </p:spPr>
        <p:txBody>
          <a:bodyPr/>
          <a:lstStyle/>
          <a:p>
            <a:r>
              <a:rPr lang="pt-PT" altLang="en-US" sz="3600" b="1" dirty="0">
                <a:solidFill>
                  <a:srgbClr val="002060"/>
                </a:solidFill>
              </a:rPr>
              <a:t>Relatório da Situação (</a:t>
            </a:r>
            <a:r>
              <a:rPr lang="pt-PT" altLang="en-US" sz="3600" b="1" dirty="0" err="1">
                <a:solidFill>
                  <a:srgbClr val="002060"/>
                </a:solidFill>
              </a:rPr>
              <a:t>SitRep</a:t>
            </a:r>
            <a:r>
              <a:rPr lang="pt-PT" altLang="en-US" sz="3600" b="1" dirty="0">
                <a:solidFill>
                  <a:srgbClr val="002060"/>
                </a:solidFill>
              </a:rPr>
              <a:t>) (1)</a:t>
            </a:r>
            <a:br>
              <a:rPr lang="pt-PT" altLang="en-US" sz="3600" b="1" dirty="0">
                <a:solidFill>
                  <a:srgbClr val="002060"/>
                </a:solidFill>
              </a:rPr>
            </a:br>
            <a:endParaRPr lang="pt-PT" altLang="en-US" sz="3600" b="1" dirty="0">
              <a:solidFill>
                <a:srgbClr val="7030A0"/>
              </a:solidFill>
            </a:endParaRP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72D90517-F31D-5246-9FE2-8C3E8C13FA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40768"/>
            <a:ext cx="885698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57250" indent="-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55600" lvl="1" indent="0">
              <a:buNone/>
              <a:defRPr/>
            </a:pPr>
            <a:r>
              <a:rPr lang="pt-PT" sz="2700" dirty="0">
                <a:solidFill>
                  <a:srgbClr val="000000"/>
                </a:solidFill>
              </a:rPr>
              <a:t>O </a:t>
            </a:r>
            <a:r>
              <a:rPr lang="pt-PT" sz="2700" u="sng" dirty="0">
                <a:solidFill>
                  <a:srgbClr val="000000"/>
                </a:solidFill>
              </a:rPr>
              <a:t>Relatório da Situação</a:t>
            </a:r>
            <a:r>
              <a:rPr lang="pt-PT" sz="2700" dirty="0">
                <a:solidFill>
                  <a:srgbClr val="000000"/>
                </a:solidFill>
              </a:rPr>
              <a:t> é um documento que contém:</a:t>
            </a:r>
          </a:p>
          <a:p>
            <a:pPr lvl="1">
              <a:defRPr/>
            </a:pPr>
            <a:r>
              <a:rPr lang="pt-PT" sz="2400" dirty="0">
                <a:solidFill>
                  <a:srgbClr val="002060"/>
                </a:solidFill>
              </a:rPr>
              <a:t>Revisão da situação epidemiológica </a:t>
            </a:r>
          </a:p>
          <a:p>
            <a:pPr lvl="1">
              <a:defRPr/>
            </a:pPr>
            <a:r>
              <a:rPr lang="pt-PT" sz="2400" dirty="0">
                <a:solidFill>
                  <a:srgbClr val="002060"/>
                </a:solidFill>
              </a:rPr>
              <a:t>Avaliação da resposta a dados avaliados contra indicadores pré-identificados</a:t>
            </a:r>
          </a:p>
          <a:p>
            <a:pPr lvl="1">
              <a:defRPr/>
            </a:pPr>
            <a:r>
              <a:rPr lang="pt-PT" sz="2400" dirty="0">
                <a:solidFill>
                  <a:srgbClr val="002060"/>
                </a:solidFill>
              </a:rPr>
              <a:t>Tabelas, mapas e outras visualizações de dados específicos das emergências</a:t>
            </a:r>
          </a:p>
          <a:p>
            <a:pPr lvl="1">
              <a:defRPr/>
            </a:pPr>
            <a:r>
              <a:rPr lang="pt-PT" altLang="en-US" sz="2400" dirty="0">
                <a:solidFill>
                  <a:srgbClr val="002060"/>
                </a:solidFill>
              </a:rPr>
              <a:t>Abordagem estratégica à prevenção, detecção e controlo</a:t>
            </a:r>
            <a:endParaRPr lang="pt-PT" altLang="en-US" sz="2000" dirty="0">
              <a:solidFill>
                <a:srgbClr val="002060"/>
              </a:solidFill>
            </a:endParaRPr>
          </a:p>
          <a:p>
            <a:pPr lvl="1">
              <a:defRPr/>
            </a:pPr>
            <a:r>
              <a:rPr lang="pt-PT" sz="2400" dirty="0">
                <a:solidFill>
                  <a:srgbClr val="002060"/>
                </a:solidFill>
              </a:rPr>
              <a:t>Outra informação regularmente actualizada sobre a capacidade actual do pa</a:t>
            </a:r>
            <a:r>
              <a:rPr lang="pt-PT" sz="2400" dirty="0">
                <a:solidFill>
                  <a:srgbClr val="002060"/>
                </a:solidFill>
                <a:latin typeface="Arial"/>
                <a:cs typeface="Arial"/>
              </a:rPr>
              <a:t>í</a:t>
            </a:r>
            <a:r>
              <a:rPr lang="pt-PT" sz="2400" dirty="0">
                <a:solidFill>
                  <a:srgbClr val="002060"/>
                </a:solidFill>
              </a:rPr>
              <a:t>s de dar resposta </a:t>
            </a:r>
            <a:r>
              <a:rPr lang="pt-PT" sz="2400" dirty="0">
                <a:solidFill>
                  <a:srgbClr val="002060"/>
                </a:solidFill>
                <a:latin typeface="Arial"/>
                <a:cs typeface="Arial"/>
              </a:rPr>
              <a:t>à </a:t>
            </a:r>
            <a:r>
              <a:rPr lang="pt-PT" sz="2400" dirty="0">
                <a:solidFill>
                  <a:srgbClr val="002060"/>
                </a:solidFill>
              </a:rPr>
              <a:t>emergência</a:t>
            </a:r>
          </a:p>
        </p:txBody>
      </p:sp>
    </p:spTree>
    <p:extLst>
      <p:ext uri="{BB962C8B-B14F-4D97-AF65-F5344CB8AC3E}">
        <p14:creationId xmlns:p14="http://schemas.microsoft.com/office/powerpoint/2010/main" val="20787447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936104"/>
          </a:xfrm>
        </p:spPr>
        <p:txBody>
          <a:bodyPr/>
          <a:lstStyle/>
          <a:p>
            <a:r>
              <a:rPr lang="en-GB" altLang="en-US" sz="3600" b="1" dirty="0" err="1">
                <a:solidFill>
                  <a:srgbClr val="002060"/>
                </a:solidFill>
              </a:rPr>
              <a:t>Relatório</a:t>
            </a:r>
            <a:r>
              <a:rPr lang="en-GB" altLang="en-US" sz="3600" b="1" dirty="0">
                <a:solidFill>
                  <a:srgbClr val="002060"/>
                </a:solidFill>
              </a:rPr>
              <a:t> da </a:t>
            </a:r>
            <a:r>
              <a:rPr lang="en-GB" altLang="en-US" sz="3600" b="1" dirty="0" err="1">
                <a:solidFill>
                  <a:srgbClr val="002060"/>
                </a:solidFill>
              </a:rPr>
              <a:t>Situação</a:t>
            </a:r>
            <a:r>
              <a:rPr lang="en-GB" altLang="en-US" sz="3600" b="1" dirty="0">
                <a:solidFill>
                  <a:srgbClr val="002060"/>
                </a:solidFill>
              </a:rPr>
              <a:t> (</a:t>
            </a:r>
            <a:r>
              <a:rPr lang="en-GB" altLang="en-US" sz="3600" b="1" dirty="0" err="1">
                <a:solidFill>
                  <a:srgbClr val="002060"/>
                </a:solidFill>
              </a:rPr>
              <a:t>SitRep</a:t>
            </a:r>
            <a:r>
              <a:rPr lang="en-GB" altLang="en-US" sz="3600" b="1" dirty="0">
                <a:solidFill>
                  <a:srgbClr val="002060"/>
                </a:solidFill>
              </a:rPr>
              <a:t>) (2)</a:t>
            </a:r>
            <a:br>
              <a:rPr lang="en-GB" altLang="en-US" sz="3600" b="1" dirty="0">
                <a:solidFill>
                  <a:srgbClr val="002060"/>
                </a:solidFill>
              </a:rPr>
            </a:br>
            <a:endParaRPr lang="en-GB" altLang="en-US" sz="3600" b="1" dirty="0">
              <a:solidFill>
                <a:srgbClr val="7030A0"/>
              </a:solidFill>
            </a:endParaRP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72D90517-F31D-5246-9FE2-8C3E8C13FA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0" y="1772816"/>
            <a:ext cx="885698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57250" indent="-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00050" lvl="1" indent="0">
              <a:buNone/>
              <a:defRPr/>
            </a:pPr>
            <a:r>
              <a:rPr lang="pt-PT" dirty="0">
                <a:solidFill>
                  <a:srgbClr val="000000"/>
                </a:solidFill>
              </a:rPr>
              <a:t>Objectivos do relatório da situação</a:t>
            </a:r>
          </a:p>
          <a:p>
            <a:pPr lvl="1">
              <a:defRPr/>
            </a:pPr>
            <a:r>
              <a:rPr lang="pt-PT" dirty="0">
                <a:solidFill>
                  <a:srgbClr val="000000"/>
                </a:solidFill>
              </a:rPr>
              <a:t>Informar os parceiros relevantes sobre a evolução da emergência de saúde pública  </a:t>
            </a:r>
          </a:p>
          <a:p>
            <a:pPr lvl="1">
              <a:defRPr/>
            </a:pPr>
            <a:r>
              <a:rPr lang="pt-PT" dirty="0">
                <a:solidFill>
                  <a:srgbClr val="000000"/>
                </a:solidFill>
              </a:rPr>
              <a:t>Resumir os riscos para a saúde pública, as necessidades e as lacunas </a:t>
            </a:r>
          </a:p>
          <a:p>
            <a:pPr lvl="1">
              <a:defRPr/>
            </a:pPr>
            <a:r>
              <a:rPr lang="pt-PT" dirty="0">
                <a:solidFill>
                  <a:srgbClr val="000000"/>
                </a:solidFill>
              </a:rPr>
              <a:t>Documentar as medidas tomadas até ao momento</a:t>
            </a:r>
          </a:p>
        </p:txBody>
      </p:sp>
    </p:spTree>
    <p:extLst>
      <p:ext uri="{BB962C8B-B14F-4D97-AF65-F5344CB8AC3E}">
        <p14:creationId xmlns:p14="http://schemas.microsoft.com/office/powerpoint/2010/main" val="28095976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/>
          </p:cNvSpPr>
          <p:nvPr>
            <p:ph type="title"/>
          </p:nvPr>
        </p:nvSpPr>
        <p:spPr>
          <a:xfrm>
            <a:off x="467544" y="28476"/>
            <a:ext cx="8229600" cy="119448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PT" altLang="en-US" sz="3600" b="1" dirty="0">
                <a:solidFill>
                  <a:srgbClr val="002060"/>
                </a:solidFill>
              </a:rPr>
              <a:t>Mensagens-chave</a:t>
            </a:r>
          </a:p>
        </p:txBody>
      </p:sp>
      <p:sp>
        <p:nvSpPr>
          <p:cNvPr id="111619" name="Rectangle 3">
            <a:extLst>
              <a:ext uri="{FF2B5EF4-FFF2-40B4-BE49-F238E27FC236}">
                <a16:creationId xmlns:a16="http://schemas.microsoft.com/office/drawing/2014/main" id="{CCA143C7-EC1C-7B45-A3F3-6592A0A0B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904" y="858060"/>
            <a:ext cx="7704856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514350" indent="-5143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ts val="600"/>
              </a:spcBef>
              <a:buFont typeface="Arial" panose="020B0604020202020204" pitchFamily="34" charset="0"/>
              <a:buAutoNum type="arabicPeriod"/>
              <a:defRPr/>
            </a:pPr>
            <a:endParaRPr lang="pt-PT" altLang="en-US" sz="2400" dirty="0">
              <a:solidFill>
                <a:srgbClr val="002060"/>
              </a:solidFill>
            </a:endParaRPr>
          </a:p>
          <a:p>
            <a:pPr algn="just" eaLnBrk="1" hangingPunct="1">
              <a:spcBef>
                <a:spcPts val="600"/>
              </a:spcBef>
              <a:buFont typeface="Arial" panose="020B0604020202020204" pitchFamily="34" charset="0"/>
              <a:buAutoNum type="arabicPeriod"/>
              <a:defRPr/>
            </a:pPr>
            <a:r>
              <a:rPr lang="pt-PT" altLang="en-US" sz="2400" dirty="0">
                <a:solidFill>
                  <a:srgbClr val="002060"/>
                </a:solidFill>
              </a:rPr>
              <a:t>A recolha de dados deve ser </a:t>
            </a:r>
            <a:r>
              <a:rPr lang="pt-PT" altLang="en-US" sz="2400" dirty="0" err="1">
                <a:solidFill>
                  <a:srgbClr val="002060"/>
                </a:solidFill>
              </a:rPr>
              <a:t>normaliizada</a:t>
            </a:r>
            <a:r>
              <a:rPr lang="pt-PT" altLang="en-US" sz="2400" dirty="0">
                <a:solidFill>
                  <a:srgbClr val="002060"/>
                </a:solidFill>
              </a:rPr>
              <a:t> com ferramentas de recolha de dados, conforme necessário.</a:t>
            </a:r>
          </a:p>
          <a:p>
            <a:pPr algn="just" eaLnBrk="1" hangingPunct="1">
              <a:spcBef>
                <a:spcPts val="600"/>
              </a:spcBef>
              <a:buFont typeface="Arial" panose="020B0604020202020204" pitchFamily="34" charset="0"/>
              <a:buAutoNum type="arabicPeriod"/>
              <a:defRPr/>
            </a:pPr>
            <a:r>
              <a:rPr lang="pt-PT" altLang="en-US" sz="2400" dirty="0">
                <a:solidFill>
                  <a:srgbClr val="002060"/>
                </a:solidFill>
              </a:rPr>
              <a:t>Recolher de dados que possam fundamentar a resposta e orientar acções de saúde pública</a:t>
            </a:r>
          </a:p>
          <a:p>
            <a:pPr algn="just" eaLnBrk="1" hangingPunct="1">
              <a:spcBef>
                <a:spcPts val="600"/>
              </a:spcBef>
              <a:buFont typeface="Arial" panose="020B0604020202020204" pitchFamily="34" charset="0"/>
              <a:buAutoNum type="arabicPeriod"/>
              <a:defRPr/>
            </a:pPr>
            <a:r>
              <a:rPr lang="pt-PT" altLang="en-US" sz="2400" dirty="0">
                <a:solidFill>
                  <a:srgbClr val="002060"/>
                </a:solidFill>
              </a:rPr>
              <a:t>A gestão adequada e a an</a:t>
            </a:r>
            <a:r>
              <a:rPr lang="pt-PT" altLang="en-US" sz="2400" dirty="0">
                <a:solidFill>
                  <a:srgbClr val="002060"/>
                </a:solidFill>
                <a:latin typeface="Arial"/>
                <a:cs typeface="Arial"/>
              </a:rPr>
              <a:t>á</a:t>
            </a:r>
            <a:r>
              <a:rPr lang="pt-PT" altLang="en-US" sz="2400" dirty="0">
                <a:solidFill>
                  <a:srgbClr val="002060"/>
                </a:solidFill>
              </a:rPr>
              <a:t>lise os dados de rotina </a:t>
            </a:r>
            <a:r>
              <a:rPr lang="pt-PT" altLang="en-US" sz="2400" dirty="0">
                <a:solidFill>
                  <a:srgbClr val="002060"/>
                </a:solidFill>
                <a:latin typeface="Arial"/>
                <a:cs typeface="Arial"/>
              </a:rPr>
              <a:t>é</a:t>
            </a:r>
            <a:r>
              <a:rPr lang="pt-PT" altLang="en-US" sz="2400" dirty="0">
                <a:solidFill>
                  <a:srgbClr val="002060"/>
                </a:solidFill>
              </a:rPr>
              <a:t> essencial para uma resposta atempada, pois:</a:t>
            </a:r>
          </a:p>
          <a:p>
            <a:pPr marL="1141413" lvl="3" algn="just" eaLnBrk="1" hangingPunct="1">
              <a:lnSpc>
                <a:spcPts val="26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400" dirty="0">
                <a:solidFill>
                  <a:srgbClr val="002060"/>
                </a:solidFill>
              </a:rPr>
              <a:t>Fornece dados epidemiológicos para a tomada de decisões</a:t>
            </a:r>
          </a:p>
          <a:p>
            <a:pPr marL="1141413" lvl="3" algn="just" eaLnBrk="1" hangingPunct="1">
              <a:lnSpc>
                <a:spcPts val="26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400" dirty="0">
                <a:solidFill>
                  <a:srgbClr val="002060"/>
                </a:solidFill>
              </a:rPr>
              <a:t>Fornece dados operacionais para monitorizar as actividades de resposta e as necessidades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3600" b="1" dirty="0" err="1">
                <a:solidFill>
                  <a:srgbClr val="002060"/>
                </a:solidFill>
              </a:rPr>
              <a:t>Fontes</a:t>
            </a:r>
            <a:r>
              <a:rPr lang="en-US" altLang="en-US" sz="3600" b="1" dirty="0">
                <a:solidFill>
                  <a:srgbClr val="002060"/>
                </a:solidFill>
              </a:rPr>
              <a:t> e Recursos</a:t>
            </a:r>
          </a:p>
        </p:txBody>
      </p:sp>
      <p:sp>
        <p:nvSpPr>
          <p:cNvPr id="829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err="1"/>
              <a:t>Federa</a:t>
            </a:r>
            <a:r>
              <a:rPr lang="en-US" altLang="en-US" sz="2400" dirty="0" err="1">
                <a:latin typeface="Arial"/>
                <a:cs typeface="Arial"/>
              </a:rPr>
              <a:t>ção</a:t>
            </a:r>
            <a:r>
              <a:rPr lang="en-US" altLang="en-US" sz="2400" dirty="0">
                <a:latin typeface="Arial"/>
                <a:cs typeface="Arial"/>
              </a:rPr>
              <a:t> </a:t>
            </a:r>
            <a:r>
              <a:rPr lang="en-US" altLang="en-US" sz="2400" dirty="0" err="1"/>
              <a:t>Internacional</a:t>
            </a:r>
            <a:r>
              <a:rPr lang="en-US" altLang="en-US" sz="2400" dirty="0"/>
              <a:t> das </a:t>
            </a:r>
            <a:r>
              <a:rPr lang="en-US" altLang="en-US" sz="2400" dirty="0" err="1"/>
              <a:t>Sociedades</a:t>
            </a:r>
            <a:r>
              <a:rPr lang="en-US" altLang="en-US" sz="2400" dirty="0"/>
              <a:t> da Cruz </a:t>
            </a:r>
            <a:r>
              <a:rPr lang="en-US" altLang="en-US" sz="2400" dirty="0" err="1"/>
              <a:t>Vermelha</a:t>
            </a:r>
            <a:r>
              <a:rPr lang="en-US" altLang="en-US" sz="2400" dirty="0"/>
              <a:t> e do </a:t>
            </a:r>
            <a:r>
              <a:rPr lang="en-US" altLang="en-US" sz="2400" dirty="0" err="1"/>
              <a:t>Crescente</a:t>
            </a:r>
            <a:r>
              <a:rPr lang="en-US" altLang="en-US" sz="2400" dirty="0"/>
              <a:t> </a:t>
            </a:r>
            <a:r>
              <a:rPr lang="en-US" altLang="en-US" sz="2400" dirty="0" err="1"/>
              <a:t>Vermelho</a:t>
            </a:r>
            <a:r>
              <a:rPr lang="en-US" altLang="en-US" sz="2400" dirty="0"/>
              <a:t> (IFRC). </a:t>
            </a:r>
            <a:r>
              <a:rPr lang="en-US" altLang="en-US" sz="2400" dirty="0" err="1"/>
              <a:t>Usar</a:t>
            </a:r>
            <a:r>
              <a:rPr lang="en-US" altLang="en-US" sz="2400" dirty="0"/>
              <a:t> dados </a:t>
            </a:r>
            <a:r>
              <a:rPr lang="en-US" altLang="en-US" sz="2400" dirty="0" err="1"/>
              <a:t>em</a:t>
            </a:r>
            <a:r>
              <a:rPr lang="en-US" altLang="en-US" sz="2400" dirty="0"/>
              <a:t> tempo real </a:t>
            </a:r>
            <a:r>
              <a:rPr lang="en-US" altLang="en-US" sz="2400" dirty="0" err="1"/>
              <a:t>na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resposta</a:t>
            </a:r>
            <a:r>
              <a:rPr lang="en-US" altLang="en-US" sz="2400" dirty="0"/>
              <a:t> </a:t>
            </a:r>
            <a:r>
              <a:rPr lang="en-US" altLang="en-US" sz="2400" dirty="0">
                <a:latin typeface="Arial"/>
                <a:cs typeface="Arial"/>
              </a:rPr>
              <a:t>à </a:t>
            </a:r>
            <a:r>
              <a:rPr lang="en-US" altLang="en-US" sz="2400" dirty="0" err="1">
                <a:latin typeface="Arial"/>
                <a:cs typeface="Arial"/>
              </a:rPr>
              <a:t>emergências</a:t>
            </a:r>
            <a:r>
              <a:rPr lang="en-US" altLang="en-US" sz="2400" dirty="0"/>
              <a:t>. </a:t>
            </a:r>
            <a:r>
              <a:rPr lang="en-US" altLang="en-US" sz="2400" dirty="0">
                <a:hlinkClick r:id="rId2"/>
              </a:rPr>
              <a:t>http://www.ifrc.org/en/news-and-media/news-stories/africa/liberia/using-real-time-data-to-improve-emergency-response-68958/</a:t>
            </a:r>
            <a:r>
              <a:rPr lang="en-US" altLang="en-US" sz="2400" dirty="0"/>
              <a:t> [</a:t>
            </a:r>
            <a:r>
              <a:rPr lang="en-US" altLang="en-US" sz="2400" dirty="0" err="1"/>
              <a:t>acedido</a:t>
            </a:r>
            <a:r>
              <a:rPr lang="en-US" altLang="en-US" sz="2400" dirty="0"/>
              <a:t> </a:t>
            </a:r>
            <a:r>
              <a:rPr lang="en-US" altLang="en-US" sz="2400" dirty="0" err="1"/>
              <a:t>em</a:t>
            </a:r>
            <a:r>
              <a:rPr lang="en-US" altLang="en-US" sz="2400" dirty="0"/>
              <a:t> 16 de </a:t>
            </a:r>
            <a:r>
              <a:rPr lang="en-US" altLang="en-US" sz="2400" dirty="0" err="1"/>
              <a:t>Maio</a:t>
            </a:r>
            <a:r>
              <a:rPr lang="en-US" altLang="en-US" sz="2400" dirty="0"/>
              <a:t> de 2018]</a:t>
            </a:r>
          </a:p>
          <a:p>
            <a:r>
              <a:rPr lang="en-US" altLang="en-US" sz="2400" dirty="0" err="1"/>
              <a:t>Programa</a:t>
            </a:r>
            <a:r>
              <a:rPr lang="en-US" altLang="en-US" sz="2400" dirty="0"/>
              <a:t> de </a:t>
            </a:r>
            <a:r>
              <a:rPr lang="en-US" altLang="en-US" sz="2400" dirty="0" err="1"/>
              <a:t>Forma</a:t>
            </a:r>
            <a:r>
              <a:rPr lang="en-US" altLang="en-US" sz="2400" dirty="0" err="1">
                <a:latin typeface="Arial"/>
                <a:cs typeface="Arial"/>
              </a:rPr>
              <a:t>ção</a:t>
            </a:r>
            <a:r>
              <a:rPr lang="en-US" altLang="en-US" sz="2400" dirty="0">
                <a:latin typeface="Arial"/>
                <a:cs typeface="Arial"/>
              </a:rPr>
              <a:t> </a:t>
            </a:r>
            <a:r>
              <a:rPr lang="en-US" altLang="en-US" sz="2400" dirty="0" err="1">
                <a:latin typeface="Arial"/>
                <a:cs typeface="Arial"/>
              </a:rPr>
              <a:t>em</a:t>
            </a:r>
            <a:r>
              <a:rPr lang="en-US" altLang="en-US" sz="2400" dirty="0">
                <a:latin typeface="Arial"/>
                <a:cs typeface="Arial"/>
              </a:rPr>
              <a:t> </a:t>
            </a:r>
            <a:r>
              <a:rPr lang="en-US" altLang="en-US" sz="2400" dirty="0" err="1">
                <a:latin typeface="Arial"/>
                <a:cs typeface="Arial"/>
              </a:rPr>
              <a:t>Epidemiologia</a:t>
            </a:r>
            <a:r>
              <a:rPr lang="en-US" altLang="en-US" sz="2400" dirty="0">
                <a:latin typeface="Arial"/>
                <a:cs typeface="Arial"/>
              </a:rPr>
              <a:t> no </a:t>
            </a:r>
            <a:r>
              <a:rPr lang="en-US" altLang="en-US" sz="2400" dirty="0" err="1">
                <a:latin typeface="Arial"/>
                <a:cs typeface="Arial"/>
              </a:rPr>
              <a:t>Terreno</a:t>
            </a:r>
            <a:r>
              <a:rPr lang="en-US" altLang="en-US" sz="2400" dirty="0">
                <a:latin typeface="Arial"/>
                <a:cs typeface="Arial"/>
              </a:rPr>
              <a:t> </a:t>
            </a:r>
            <a:r>
              <a:rPr lang="en-US" altLang="en-US" sz="2400" dirty="0"/>
              <a:t>(FETP). Excel </a:t>
            </a:r>
            <a:r>
              <a:rPr lang="en-US" altLang="en-US" sz="2400" dirty="0" err="1"/>
              <a:t>para</a:t>
            </a:r>
            <a:r>
              <a:rPr lang="en-US" altLang="en-US" sz="2400" dirty="0"/>
              <a:t> FETP-Frontline: Basic (</a:t>
            </a:r>
            <a:r>
              <a:rPr lang="en-US" altLang="en-US" sz="2400" dirty="0" err="1"/>
              <a:t>Guia</a:t>
            </a:r>
            <a:r>
              <a:rPr lang="en-US" altLang="en-US" sz="2400" dirty="0"/>
              <a:t> do </a:t>
            </a:r>
            <a:r>
              <a:rPr lang="en-US" altLang="en-US" sz="2400" dirty="0" err="1"/>
              <a:t>Instrutor</a:t>
            </a:r>
            <a:r>
              <a:rPr lang="en-US" altLang="en-US" sz="2400" dirty="0"/>
              <a:t>). </a:t>
            </a:r>
            <a:r>
              <a:rPr lang="en-US" altLang="en-US" sz="2400" dirty="0" err="1"/>
              <a:t>Fevereiro</a:t>
            </a:r>
            <a:r>
              <a:rPr lang="en-US" altLang="en-US" sz="2400" dirty="0"/>
              <a:t> de 2016.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 noGrp="1"/>
          </p:cNvSpPr>
          <p:nvPr/>
        </p:nvSpPr>
        <p:spPr bwMode="auto">
          <a:xfrm>
            <a:off x="539552" y="620688"/>
            <a:ext cx="806489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2000" b="1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r>
              <a:rPr lang="pt-PT" sz="3200" b="1" kern="1200" dirty="0">
                <a:solidFill>
                  <a:srgbClr val="002060"/>
                </a:solidFill>
                <a:effectLst/>
                <a:latin typeface="Calibri"/>
                <a:ea typeface="ＭＳ 明朝"/>
                <a:cs typeface="Arial"/>
              </a:rPr>
              <a:t>Exoneração de responsabilidade</a:t>
            </a:r>
            <a:endParaRPr lang="pt-PT" sz="3200" dirty="0">
              <a:solidFill>
                <a:srgbClr val="002060"/>
              </a:solidFill>
              <a:effectLst/>
              <a:latin typeface="Times New Roman"/>
              <a:ea typeface="ＭＳ 明朝"/>
            </a:endParaRPr>
          </a:p>
          <a:p>
            <a:pPr algn="ctr"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2000" dirty="0">
                <a:effectLst/>
                <a:latin typeface="Times New Roman"/>
                <a:ea typeface="ＭＳ 明朝"/>
              </a:rPr>
              <a:t> 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Plataforma da OMS para a Aprendizagem sobre Segurança Sanitária – Materiais de Formação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600" dirty="0">
                <a:effectLst/>
                <a:latin typeface="Calibri"/>
                <a:ea typeface="ＭＳ 明朝"/>
              </a:rPr>
              <a:t> </a:t>
            </a:r>
            <a:endParaRPr lang="pt-PT" sz="1600" dirty="0">
              <a:effectLst/>
              <a:latin typeface="Times New Roman"/>
              <a:ea typeface="ＭＳ 明朝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Estes Materiais de Formação da OMS são propriedade da © Organização Mundial da Saúde (WHO) 2018. Todos os direitos reservados.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A sua utilização destes materiais está sujeita aos “</a:t>
            </a:r>
            <a:r>
              <a:rPr lang="pt-PT" sz="16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Calibri"/>
              </a:rPr>
              <a:t>Termos de Utilização dos Materiais 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Calibri"/>
              </a:rPr>
              <a:t>de Formação da Plataforma da OMS para a Aprendizagem sobre Segurança Sanitária</a:t>
            </a: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”, que aceitou ao descarregá-los e que estão disponíveis na Plataforma da OMS para a Aprendizagem sobre Segurança Sanitária em: </a:t>
            </a:r>
            <a:r>
              <a:rPr lang="pt-PT" sz="1600" u="sng" kern="1200" spc="-15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  <a:hlinkClick r:id="rId2"/>
              </a:rPr>
              <a:t>https://extranet.who.int/hslp</a:t>
            </a: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 .  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kern="12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  <a:hlinkClick r:id="rId3"/>
              </a:rPr>
              <a:t>ihrhrt@who.int</a:t>
            </a: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. 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10253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2926080" cy="504056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b="1" i="1" dirty="0">
                <a:solidFill>
                  <a:srgbClr val="002060"/>
                </a:solidFill>
              </a:rPr>
              <a:t>Obrigado!</a:t>
            </a:r>
          </a:p>
        </p:txBody>
      </p:sp>
      <p:pic>
        <p:nvPicPr>
          <p:cNvPr id="3" name="Imagem 2" descr="D:\Missoes ao exteior 2016\Mozambique 26-30 novembro 2018\Documentos tecnicos\Vilfrido Apresentacao\Sans titre3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280" y="0"/>
            <a:ext cx="5760720" cy="58143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0970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3600" b="1" dirty="0">
                <a:solidFill>
                  <a:srgbClr val="002060"/>
                </a:solidFill>
              </a:rPr>
              <a:t>1. O </a:t>
            </a:r>
            <a:r>
              <a:rPr lang="en-US" altLang="en-US" sz="3600" b="1" dirty="0" err="1">
                <a:solidFill>
                  <a:srgbClr val="002060"/>
                </a:solidFill>
              </a:rPr>
              <a:t>que</a:t>
            </a:r>
            <a:r>
              <a:rPr lang="en-US" altLang="en-US" sz="3600" b="1" dirty="0">
                <a:solidFill>
                  <a:srgbClr val="002060"/>
                </a:solidFill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</a:rPr>
              <a:t>são</a:t>
            </a:r>
            <a:r>
              <a:rPr lang="en-US" altLang="en-US" sz="3600" b="1" dirty="0">
                <a:solidFill>
                  <a:srgbClr val="002060"/>
                </a:solidFill>
              </a:rPr>
              <a:t> dados?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465693" y="1432058"/>
            <a:ext cx="4330824" cy="4525963"/>
          </a:xfrm>
        </p:spPr>
        <p:txBody>
          <a:bodyPr/>
          <a:lstStyle/>
          <a:p>
            <a:r>
              <a:rPr lang="pt-PT" altLang="en-US" sz="2400" dirty="0"/>
              <a:t>Informações recolhidas para referência ou análise</a:t>
            </a:r>
          </a:p>
          <a:p>
            <a:r>
              <a:rPr lang="pt-PT" altLang="en-US" sz="2400" dirty="0"/>
              <a:t>Essas informações são depois registadas numa base de dados</a:t>
            </a:r>
          </a:p>
          <a:p>
            <a:r>
              <a:rPr lang="pt-PT" altLang="en-US" sz="2400" dirty="0"/>
              <a:t>O registo de dados </a:t>
            </a:r>
            <a:r>
              <a:rPr lang="pt-PT" altLang="en-US" sz="2400" dirty="0">
                <a:latin typeface="Arial"/>
                <a:cs typeface="Arial"/>
              </a:rPr>
              <a:t>é</a:t>
            </a:r>
            <a:r>
              <a:rPr lang="pt-PT" altLang="en-US" sz="2400" dirty="0"/>
              <a:t> o processo de introdução de valores</a:t>
            </a:r>
            <a:r>
              <a:rPr lang="pt-PT" altLang="en-US" sz="2400" dirty="0">
                <a:latin typeface="Arial"/>
                <a:cs typeface="Arial"/>
              </a:rPr>
              <a:t> </a:t>
            </a:r>
            <a:r>
              <a:rPr lang="pt-PT" altLang="en-US" sz="2400" dirty="0"/>
              <a:t>numa folha de cálculo ou base de dados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551379" y="1038828"/>
            <a:ext cx="5340239" cy="4198680"/>
            <a:chOff x="3551379" y="1038828"/>
            <a:chExt cx="5340239" cy="41986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49101" y="2152094"/>
              <a:ext cx="3942517" cy="2401823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648575" y="1836722"/>
              <a:ext cx="864096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Y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40528" y="1403118"/>
              <a:ext cx="864096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18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62767" y="4628912"/>
              <a:ext cx="864096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Conf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16527" y="4058518"/>
              <a:ext cx="864096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Neg</a:t>
              </a:r>
            </a:p>
          </p:txBody>
        </p:sp>
        <p:sp>
          <p:nvSpPr>
            <p:cNvPr id="6" name="Arc 5"/>
            <p:cNvSpPr/>
            <p:nvPr/>
          </p:nvSpPr>
          <p:spPr>
            <a:xfrm rot="16200000">
              <a:off x="5360408" y="1539670"/>
              <a:ext cx="2160240" cy="2262981"/>
            </a:xfrm>
            <a:prstGeom prst="arc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1"/>
            <p:cNvSpPr/>
            <p:nvPr/>
          </p:nvSpPr>
          <p:spPr>
            <a:xfrm rot="16200000">
              <a:off x="6568455" y="1959315"/>
              <a:ext cx="2160240" cy="2262981"/>
            </a:xfrm>
            <a:prstGeom prst="arc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c 12"/>
            <p:cNvSpPr/>
            <p:nvPr/>
          </p:nvSpPr>
          <p:spPr>
            <a:xfrm rot="5400000">
              <a:off x="2798366" y="2221514"/>
              <a:ext cx="3769007" cy="2262981"/>
            </a:xfrm>
            <a:prstGeom prst="arc">
              <a:avLst>
                <a:gd name="adj1" fmla="val 16200000"/>
                <a:gd name="adj2" fmla="val 19619949"/>
              </a:avLst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 rot="5400000">
              <a:off x="5816816" y="1616972"/>
              <a:ext cx="3419270" cy="2262981"/>
            </a:xfrm>
            <a:prstGeom prst="arc">
              <a:avLst>
                <a:gd name="adj1" fmla="val 16200000"/>
                <a:gd name="adj2" fmla="val 20376791"/>
              </a:avLst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075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3600" b="1" dirty="0">
                <a:solidFill>
                  <a:srgbClr val="002060"/>
                </a:solidFill>
              </a:rPr>
              <a:t>O </a:t>
            </a:r>
            <a:r>
              <a:rPr lang="en-US" altLang="en-US" sz="3600" b="1" dirty="0" err="1">
                <a:solidFill>
                  <a:srgbClr val="002060"/>
                </a:solidFill>
              </a:rPr>
              <a:t>que</a:t>
            </a:r>
            <a:r>
              <a:rPr lang="en-US" altLang="en-US" sz="3600" b="1" dirty="0">
                <a:solidFill>
                  <a:srgbClr val="002060"/>
                </a:solidFill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</a:rPr>
              <a:t>é</a:t>
            </a:r>
            <a:r>
              <a:rPr lang="en-US" altLang="en-US" sz="3600" b="1" dirty="0">
                <a:solidFill>
                  <a:srgbClr val="002060"/>
                </a:solidFill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</a:rPr>
              <a:t>uma</a:t>
            </a:r>
            <a:r>
              <a:rPr lang="en-US" altLang="en-US" sz="3600" b="1" dirty="0">
                <a:solidFill>
                  <a:srgbClr val="002060"/>
                </a:solidFill>
              </a:rPr>
              <a:t> base de dados?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pt-PT" altLang="en-US" sz="2400" dirty="0"/>
              <a:t>Uma lista dinâmica de dados registada no computador</a:t>
            </a:r>
          </a:p>
          <a:p>
            <a:r>
              <a:rPr lang="pt-PT" altLang="en-US" sz="2400" dirty="0"/>
              <a:t>Um conjunto estruturado de dados organizados com cabeçalhos (rótulos) na linha superior, e dados (valores) em cada coluna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1988553"/>
            <a:ext cx="4392488" cy="266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538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/>
          </p:cNvSpPr>
          <p:nvPr>
            <p:ph type="title"/>
          </p:nvPr>
        </p:nvSpPr>
        <p:spPr>
          <a:xfrm>
            <a:off x="468313" y="261838"/>
            <a:ext cx="8229600" cy="115093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3600" b="1" dirty="0" err="1">
                <a:solidFill>
                  <a:srgbClr val="002060"/>
                </a:solidFill>
              </a:rPr>
              <a:t>Sistemas</a:t>
            </a:r>
            <a:r>
              <a:rPr lang="en-US" altLang="en-US" sz="3600" b="1" dirty="0">
                <a:solidFill>
                  <a:srgbClr val="002060"/>
                </a:solidFill>
              </a:rPr>
              <a:t> de </a:t>
            </a:r>
            <a:r>
              <a:rPr lang="en-US" altLang="en-US" sz="3600" b="1" dirty="0" err="1">
                <a:solidFill>
                  <a:srgbClr val="002060"/>
                </a:solidFill>
              </a:rPr>
              <a:t>gestão</a:t>
            </a:r>
            <a:r>
              <a:rPr lang="en-US" altLang="en-US" sz="3600" b="1" dirty="0">
                <a:solidFill>
                  <a:srgbClr val="002060"/>
                </a:solidFill>
              </a:rPr>
              <a:t> da base de dados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0AA8054A-1AD2-2B4B-8BF6-DEA9A8A08A8F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07504" y="1772816"/>
            <a:ext cx="8686800" cy="4320480"/>
          </a:xfrm>
        </p:spPr>
        <p:txBody>
          <a:bodyPr/>
          <a:lstStyle/>
          <a:p>
            <a:pPr marL="457200" lvl="1" indent="0" algn="just" eaLnBrk="1" hangingPunct="1">
              <a:spcBef>
                <a:spcPct val="0"/>
              </a:spcBef>
              <a:buFontTx/>
              <a:buNone/>
              <a:tabLst>
                <a:tab pos="8404225" algn="l"/>
              </a:tabLst>
              <a:defRPr/>
            </a:pPr>
            <a:r>
              <a:rPr lang="en-US" altLang="en-US" sz="2400" b="1" dirty="0" err="1">
                <a:solidFill>
                  <a:schemeClr val="tx1"/>
                </a:solidFill>
              </a:rPr>
              <a:t>Os</a:t>
            </a:r>
            <a:r>
              <a:rPr lang="en-US" altLang="en-US" sz="2400" b="1" dirty="0">
                <a:solidFill>
                  <a:schemeClr val="tx1"/>
                </a:solidFill>
              </a:rPr>
              <a:t> </a:t>
            </a:r>
            <a:r>
              <a:rPr lang="en-US" altLang="en-US" sz="2400" b="1" dirty="0" err="1">
                <a:solidFill>
                  <a:schemeClr val="tx1"/>
                </a:solidFill>
              </a:rPr>
              <a:t>sistemas</a:t>
            </a:r>
            <a:r>
              <a:rPr lang="en-US" altLang="en-US" sz="2400" b="1" dirty="0">
                <a:solidFill>
                  <a:schemeClr val="tx1"/>
                </a:solidFill>
              </a:rPr>
              <a:t> de </a:t>
            </a:r>
            <a:r>
              <a:rPr lang="en-US" altLang="en-US" sz="2400" b="1" dirty="0" err="1">
                <a:solidFill>
                  <a:schemeClr val="tx1"/>
                </a:solidFill>
              </a:rPr>
              <a:t>gestão</a:t>
            </a:r>
            <a:r>
              <a:rPr lang="en-US" altLang="en-US" sz="2400" b="1" dirty="0">
                <a:solidFill>
                  <a:schemeClr val="tx1"/>
                </a:solidFill>
              </a:rPr>
              <a:t> da base de </a:t>
            </a:r>
            <a:r>
              <a:rPr lang="pt-PT" altLang="en-US" sz="2400" b="1" dirty="0">
                <a:solidFill>
                  <a:schemeClr val="tx1"/>
                </a:solidFill>
              </a:rPr>
              <a:t>dados </a:t>
            </a:r>
            <a:r>
              <a:rPr lang="pt-PT" altLang="en-US" sz="2400" dirty="0">
                <a:solidFill>
                  <a:schemeClr val="tx1"/>
                </a:solidFill>
              </a:rPr>
              <a:t>visam</a:t>
            </a:r>
            <a:r>
              <a:rPr lang="pt-PT" altLang="en-US" sz="2400" dirty="0"/>
              <a:t>:</a:t>
            </a:r>
          </a:p>
          <a:p>
            <a:pPr lvl="1" algn="just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400" dirty="0"/>
              <a:t>Garantir a validade e precisão dos dados</a:t>
            </a:r>
          </a:p>
          <a:p>
            <a:pPr lvl="1" algn="just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400" dirty="0"/>
              <a:t>Proporcionar o acesso seguro aos dados primários</a:t>
            </a:r>
          </a:p>
          <a:p>
            <a:pPr lvl="1" algn="just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400" dirty="0"/>
              <a:t>Tratamento eficiente de dados, conforme apropriado</a:t>
            </a:r>
          </a:p>
          <a:p>
            <a:pPr lvl="1" algn="just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2400" dirty="0"/>
              <a:t>Permitir a integração de diferentes conjuntos de dados, para aumentar a sua utilidade e generalização</a:t>
            </a:r>
          </a:p>
        </p:txBody>
      </p:sp>
    </p:spTree>
    <p:extLst>
      <p:ext uri="{BB962C8B-B14F-4D97-AF65-F5344CB8AC3E}">
        <p14:creationId xmlns:p14="http://schemas.microsoft.com/office/powerpoint/2010/main" val="697931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/>
          </p:nvPr>
        </p:nvSpPr>
        <p:spPr>
          <a:xfrm>
            <a:off x="0" y="197768"/>
            <a:ext cx="91440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PT" altLang="en-US" sz="3600" b="1" dirty="0">
                <a:solidFill>
                  <a:srgbClr val="002060"/>
                </a:solidFill>
              </a:rPr>
              <a:t>2. Uso de dados em situa</a:t>
            </a:r>
            <a:r>
              <a:rPr lang="pt-PT" altLang="en-US" sz="3600" b="1" dirty="0">
                <a:solidFill>
                  <a:srgbClr val="002060"/>
                </a:solidFill>
                <a:latin typeface="Arial"/>
                <a:cs typeface="Arial"/>
              </a:rPr>
              <a:t>ções de</a:t>
            </a:r>
            <a:r>
              <a:rPr lang="pt-PT" altLang="en-US" sz="3600" b="1" dirty="0">
                <a:solidFill>
                  <a:srgbClr val="002060"/>
                </a:solidFill>
              </a:rPr>
              <a:t> emergência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B948AC25-4D2B-B84A-8398-02F45CFC202C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95536" y="1449015"/>
            <a:ext cx="8496300" cy="2352783"/>
          </a:xfrm>
        </p:spPr>
        <p:txBody>
          <a:bodyPr/>
          <a:lstStyle/>
          <a:p>
            <a:pPr marL="0" lvl="1" indent="0" eaLnBrk="1" hangingPunct="1">
              <a:spcBef>
                <a:spcPts val="1200"/>
              </a:spcBef>
              <a:buNone/>
              <a:defRPr/>
            </a:pPr>
            <a:r>
              <a:rPr lang="pt-PT" altLang="en-US" sz="1800" dirty="0">
                <a:solidFill>
                  <a:schemeClr val="tx1"/>
                </a:solidFill>
              </a:rPr>
              <a:t>Numa emergência, os sistemas de gestão de dados ajudam a limpar, organizar, analisar e interpretar os dados brutos para: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pt-PT" altLang="en-US" sz="1800" dirty="0">
                <a:solidFill>
                  <a:schemeClr val="tx1"/>
                </a:solidFill>
              </a:rPr>
              <a:t>Garantir </a:t>
            </a:r>
            <a:r>
              <a:rPr lang="pt-PT" altLang="en-US" sz="1800" dirty="0" err="1">
                <a:solidFill>
                  <a:schemeClr val="tx1"/>
                </a:solidFill>
              </a:rPr>
              <a:t>actualizações</a:t>
            </a:r>
            <a:r>
              <a:rPr lang="pt-PT" altLang="en-US" sz="1800" dirty="0">
                <a:solidFill>
                  <a:schemeClr val="tx1"/>
                </a:solidFill>
              </a:rPr>
              <a:t> atempadas aos planificadores,</a:t>
            </a:r>
          </a:p>
          <a:p>
            <a:pPr marL="0" indent="0" eaLnBrk="1" hangingPunct="1">
              <a:spcBef>
                <a:spcPts val="1200"/>
              </a:spcBef>
              <a:buNone/>
              <a:defRPr/>
            </a:pPr>
            <a:r>
              <a:rPr lang="pt-PT" altLang="en-US" sz="1800" dirty="0">
                <a:solidFill>
                  <a:schemeClr val="tx1"/>
                </a:solidFill>
              </a:rPr>
              <a:t>      intervenientes operacionais e decisores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pt-PT" altLang="en-US" sz="1800" dirty="0">
                <a:solidFill>
                  <a:schemeClr val="tx1"/>
                </a:solidFill>
              </a:rPr>
              <a:t>Fazer a an</a:t>
            </a:r>
            <a:r>
              <a:rPr lang="pt-PT" alt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á</a:t>
            </a:r>
            <a:r>
              <a:rPr lang="pt-PT" altLang="en-US" sz="1800" dirty="0">
                <a:solidFill>
                  <a:schemeClr val="tx1"/>
                </a:solidFill>
              </a:rPr>
              <a:t>lise para informar a tomada de decis</a:t>
            </a:r>
            <a:r>
              <a:rPr lang="pt-PT" altLang="en-US" sz="1800" dirty="0">
                <a:solidFill>
                  <a:schemeClr val="tx1"/>
                </a:solidFill>
                <a:latin typeface="Arial"/>
                <a:cs typeface="Arial"/>
              </a:rPr>
              <a:t>ão </a:t>
            </a:r>
            <a:r>
              <a:rPr lang="pt-PT" altLang="en-US" sz="1800" dirty="0">
                <a:solidFill>
                  <a:schemeClr val="tx1"/>
                </a:solidFill>
              </a:rPr>
              <a:t>sobre a resposta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pt-PT" altLang="en-US" sz="1800" dirty="0">
                <a:solidFill>
                  <a:schemeClr val="tx1"/>
                </a:solidFill>
              </a:rPr>
              <a:t>Acompanhar as actividades de resposta</a:t>
            </a:r>
          </a:p>
          <a:p>
            <a:pPr eaLnBrk="1" hangingPunct="1">
              <a:defRPr/>
            </a:pPr>
            <a:endParaRPr lang="pt-PT" altLang="en-US" sz="2000" b="1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eaLnBrk="1" hangingPunct="1">
              <a:buFontTx/>
              <a:buNone/>
              <a:defRPr/>
            </a:pPr>
            <a:endParaRPr lang="pt-PT" altLang="en-US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3776388"/>
            <a:ext cx="7128792" cy="2215991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lvl="1" indent="-285750" eaLnBrk="1" hangingPunct="1">
              <a:spcBef>
                <a:spcPts val="1200"/>
              </a:spcBef>
              <a:buFont typeface="Courier New" panose="02070309020205020404" pitchFamily="49" charset="0"/>
              <a:buChar char="o"/>
              <a:defRPr/>
            </a:pPr>
            <a:r>
              <a:rPr lang="pt-PT" altLang="en-US" dirty="0"/>
              <a:t>Questões de utilização de recursos, tais como ruptura de </a:t>
            </a:r>
            <a:r>
              <a:rPr lang="pt-PT" altLang="en-US" i="1" dirty="0"/>
              <a:t>stocks</a:t>
            </a:r>
          </a:p>
          <a:p>
            <a:pPr marL="285750" lvl="1" indent="-285750" eaLnBrk="1" hangingPunct="1">
              <a:spcBef>
                <a:spcPts val="1200"/>
              </a:spcBef>
              <a:buFont typeface="Courier New" panose="02070309020205020404" pitchFamily="49" charset="0"/>
              <a:buChar char="o"/>
              <a:defRPr/>
            </a:pPr>
            <a:r>
              <a:rPr lang="pt-PT" altLang="en-US" dirty="0"/>
              <a:t>Investigações de casos</a:t>
            </a:r>
          </a:p>
          <a:p>
            <a:pPr marL="285750" lvl="1" indent="-285750" eaLnBrk="1" hangingPunct="1">
              <a:spcBef>
                <a:spcPts val="1200"/>
              </a:spcBef>
              <a:buFont typeface="Courier New" panose="02070309020205020404" pitchFamily="49" charset="0"/>
              <a:buChar char="o"/>
              <a:defRPr/>
            </a:pPr>
            <a:r>
              <a:rPr lang="pt-PT" altLang="en-US" dirty="0"/>
              <a:t>Testes laboratoriais pedidos</a:t>
            </a:r>
          </a:p>
          <a:p>
            <a:pPr marL="742950" lvl="1" indent="-285750" eaLnBrk="1" hangingPunct="1">
              <a:spcBef>
                <a:spcPts val="1200"/>
              </a:spcBef>
              <a:buFont typeface="Courier New" panose="02070309020205020404" pitchFamily="49" charset="0"/>
              <a:buChar char="o"/>
              <a:defRPr/>
            </a:pPr>
            <a:endParaRPr lang="pt-PT" altLang="en-US" dirty="0"/>
          </a:p>
          <a:p>
            <a:pPr marL="742950" lvl="1" indent="-285750" eaLnBrk="1" hangingPunct="1">
              <a:spcBef>
                <a:spcPts val="1200"/>
              </a:spcBef>
              <a:buFont typeface="Courier New" panose="02070309020205020404" pitchFamily="49" charset="0"/>
              <a:buChar char="o"/>
              <a:defRPr/>
            </a:pPr>
            <a:r>
              <a:rPr lang="pt-PT" altLang="en-US" dirty="0"/>
              <a:t>Camas disponíveis nos hospitais ou clínicas </a:t>
            </a:r>
          </a:p>
          <a:p>
            <a:pPr marL="742950" lvl="1" indent="-285750" eaLnBrk="1" hangingPunct="1">
              <a:spcBef>
                <a:spcPts val="1200"/>
              </a:spcBef>
              <a:buFont typeface="Courier New" panose="02070309020205020404" pitchFamily="49" charset="0"/>
              <a:buChar char="o"/>
              <a:defRPr/>
            </a:pPr>
            <a:r>
              <a:rPr lang="pt-PT" altLang="en-US" dirty="0"/>
              <a:t>Localização de contactos</a:t>
            </a:r>
          </a:p>
          <a:p>
            <a:pPr marL="742950" lvl="1" indent="-285750" eaLnBrk="1" hangingPunct="1">
              <a:spcBef>
                <a:spcPts val="1200"/>
              </a:spcBef>
              <a:buFont typeface="Courier New" panose="02070309020205020404" pitchFamily="49" charset="0"/>
              <a:buChar char="o"/>
              <a:defRPr/>
            </a:pPr>
            <a:r>
              <a:rPr lang="pt-PT" altLang="en-US" dirty="0"/>
              <a:t>Necessidades de pessoal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06001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PT" altLang="en-US" sz="3600" b="1">
                <a:solidFill>
                  <a:srgbClr val="002060"/>
                </a:solidFill>
              </a:rPr>
              <a:t>Desafios dos dados em emergências de saúde pública</a:t>
            </a:r>
          </a:p>
        </p:txBody>
      </p:sp>
      <p:sp>
        <p:nvSpPr>
          <p:cNvPr id="34818" name="Rectangle 3"/>
          <p:cNvSpPr txBox="1">
            <a:spLocks noChangeArrowheads="1"/>
          </p:cNvSpPr>
          <p:nvPr/>
        </p:nvSpPr>
        <p:spPr bwMode="auto">
          <a:xfrm>
            <a:off x="318294" y="1556792"/>
            <a:ext cx="8507412" cy="3882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pt-PT" altLang="en-US" sz="2400">
                <a:solidFill>
                  <a:srgbClr val="002060"/>
                </a:solidFill>
              </a:rPr>
              <a:t>Os dados pré-existentes de vigilância são geralmente insuficientes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pt-PT" altLang="en-US" sz="2400">
                <a:solidFill>
                  <a:srgbClr val="002060"/>
                </a:solidFill>
              </a:rPr>
              <a:t>A presença de ONG locais e internacionais cria novas fontes de dados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pt-PT" altLang="en-US" sz="2400">
                <a:solidFill>
                  <a:srgbClr val="002060"/>
                </a:solidFill>
              </a:rPr>
              <a:t>Tipos discordantes e fontes de dados potencialmente relevantes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pt-PT" altLang="en-US" sz="2400">
                <a:solidFill>
                  <a:srgbClr val="002060"/>
                </a:solidFill>
              </a:rPr>
              <a:t>A veracidade dos dados pode desafiar as autoridades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pt-PT" altLang="en-US" sz="2400">
                <a:solidFill>
                  <a:srgbClr val="002060"/>
                </a:solidFill>
              </a:rPr>
              <a:t>As condições podem mudar mais rapidamente do que a recolha de dados</a:t>
            </a:r>
          </a:p>
        </p:txBody>
      </p:sp>
    </p:spTree>
    <p:extLst>
      <p:ext uri="{BB962C8B-B14F-4D97-AF65-F5344CB8AC3E}">
        <p14:creationId xmlns:p14="http://schemas.microsoft.com/office/powerpoint/2010/main" val="1220583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21574" y="181263"/>
            <a:ext cx="2121016" cy="26261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9DC3E5AB-5E4A-D24B-88F7-BFAA752FD935}"/>
              </a:ext>
            </a:extLst>
          </p:cNvPr>
          <p:cNvSpPr/>
          <p:nvPr/>
        </p:nvSpPr>
        <p:spPr>
          <a:xfrm>
            <a:off x="3769870" y="4269331"/>
            <a:ext cx="1534056" cy="865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3891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717" y="3820982"/>
            <a:ext cx="2117725" cy="1762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8915" name="TextBox 6"/>
          <p:cNvSpPr txBox="1">
            <a:spLocks noChangeArrowheads="1"/>
          </p:cNvSpPr>
          <p:nvPr/>
        </p:nvSpPr>
        <p:spPr bwMode="auto">
          <a:xfrm>
            <a:off x="7380312" y="4407977"/>
            <a:ext cx="18748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 err="1">
                <a:solidFill>
                  <a:schemeClr val="tx1"/>
                </a:solidFill>
              </a:rPr>
              <a:t>Processamento</a:t>
            </a:r>
            <a:r>
              <a:rPr lang="en-US" altLang="en-US" sz="1400" b="1" dirty="0">
                <a:solidFill>
                  <a:schemeClr val="tx1"/>
                </a:solidFill>
              </a:rPr>
              <a:t> e </a:t>
            </a:r>
            <a:r>
              <a:rPr lang="en-US" altLang="en-US" sz="1400" b="1" dirty="0" err="1">
                <a:solidFill>
                  <a:schemeClr val="tx1"/>
                </a:solidFill>
              </a:rPr>
              <a:t>gestão</a:t>
            </a:r>
            <a:r>
              <a:rPr lang="en-US" altLang="en-US" sz="1400" b="1" dirty="0">
                <a:solidFill>
                  <a:schemeClr val="tx1"/>
                </a:solidFill>
              </a:rPr>
              <a:t> dos dados</a:t>
            </a:r>
          </a:p>
        </p:txBody>
      </p:sp>
      <p:sp>
        <p:nvSpPr>
          <p:cNvPr id="38917" name="TextBox 10"/>
          <p:cNvSpPr txBox="1">
            <a:spLocks noChangeArrowheads="1"/>
          </p:cNvSpPr>
          <p:nvPr/>
        </p:nvSpPr>
        <p:spPr bwMode="auto">
          <a:xfrm>
            <a:off x="340488" y="4565060"/>
            <a:ext cx="134774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chemeClr val="tx1"/>
                </a:solidFill>
              </a:rPr>
              <a:t>Dados </a:t>
            </a:r>
            <a:r>
              <a:rPr lang="en-US" altLang="en-US" sz="1400" b="1" dirty="0" err="1">
                <a:solidFill>
                  <a:schemeClr val="tx1"/>
                </a:solidFill>
              </a:rPr>
              <a:t>brutos</a:t>
            </a:r>
            <a:endParaRPr lang="en-US" altLang="en-US" sz="1400" b="1" dirty="0">
              <a:solidFill>
                <a:schemeClr val="tx1"/>
              </a:solidFill>
            </a:endParaRPr>
          </a:p>
        </p:txBody>
      </p:sp>
      <p:sp>
        <p:nvSpPr>
          <p:cNvPr id="38918" name="TextBox 4"/>
          <p:cNvSpPr txBox="1">
            <a:spLocks noChangeArrowheads="1"/>
          </p:cNvSpPr>
          <p:nvPr/>
        </p:nvSpPr>
        <p:spPr bwMode="auto">
          <a:xfrm>
            <a:off x="3948550" y="5189289"/>
            <a:ext cx="11858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en-US" sz="1400" b="1" dirty="0">
                <a:solidFill>
                  <a:schemeClr val="tx1"/>
                </a:solidFill>
              </a:rPr>
              <a:t>Validação</a:t>
            </a:r>
            <a:endParaRPr lang="en-US" altLang="en-US" sz="1400" b="1" dirty="0">
              <a:solidFill>
                <a:srgbClr val="FF0000"/>
              </a:solidFill>
            </a:endParaRPr>
          </a:p>
        </p:txBody>
      </p:sp>
      <p:sp>
        <p:nvSpPr>
          <p:cNvPr id="38919" name="TextBox 11"/>
          <p:cNvSpPr txBox="1">
            <a:spLocks noChangeArrowheads="1"/>
          </p:cNvSpPr>
          <p:nvPr/>
        </p:nvSpPr>
        <p:spPr bwMode="auto">
          <a:xfrm>
            <a:off x="6763416" y="3140374"/>
            <a:ext cx="18970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en-US" sz="1400" b="1" dirty="0">
                <a:solidFill>
                  <a:schemeClr val="tx1"/>
                </a:solidFill>
              </a:rPr>
              <a:t>Transformação</a:t>
            </a:r>
            <a:endParaRPr lang="en-US" altLang="en-US" sz="1400" b="1" dirty="0">
              <a:solidFill>
                <a:schemeClr val="tx1"/>
              </a:solidFill>
            </a:endParaRPr>
          </a:p>
        </p:txBody>
      </p:sp>
      <p:sp>
        <p:nvSpPr>
          <p:cNvPr id="38920" name="TextBox 12"/>
          <p:cNvSpPr txBox="1">
            <a:spLocks noChangeArrowheads="1"/>
          </p:cNvSpPr>
          <p:nvPr/>
        </p:nvSpPr>
        <p:spPr bwMode="auto">
          <a:xfrm>
            <a:off x="7380312" y="1078678"/>
            <a:ext cx="172075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en-US" sz="1400" b="1" dirty="0">
                <a:solidFill>
                  <a:schemeClr val="tx1"/>
                </a:solidFill>
              </a:rPr>
              <a:t>An</a:t>
            </a:r>
            <a:r>
              <a:rPr lang="pt-PT" altLang="en-US" sz="1400" b="1" dirty="0">
                <a:solidFill>
                  <a:schemeClr val="tx1"/>
                </a:solidFill>
                <a:latin typeface="Calibri" panose="020F0502020204030204" pitchFamily="34" charset="0"/>
              </a:rPr>
              <a:t>á</a:t>
            </a:r>
            <a:r>
              <a:rPr lang="pt-PT" altLang="en-US" sz="1400" b="1" dirty="0">
                <a:solidFill>
                  <a:schemeClr val="tx1"/>
                </a:solidFill>
              </a:rPr>
              <a:t>lise, interpretação e visualização dos dados</a:t>
            </a:r>
          </a:p>
        </p:txBody>
      </p:sp>
      <p:sp>
        <p:nvSpPr>
          <p:cNvPr id="38921" name="Title 1"/>
          <p:cNvSpPr>
            <a:spLocks noGrp="1"/>
          </p:cNvSpPr>
          <p:nvPr>
            <p:ph type="title"/>
          </p:nvPr>
        </p:nvSpPr>
        <p:spPr>
          <a:xfrm>
            <a:off x="3241090" y="2695950"/>
            <a:ext cx="2575967" cy="1004381"/>
          </a:xfrm>
          <a:solidFill>
            <a:schemeClr val="tx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altLang="en-US" sz="3600" b="1" dirty="0" err="1">
                <a:solidFill>
                  <a:srgbClr val="002060"/>
                </a:solidFill>
              </a:rPr>
              <a:t>Fluxo</a:t>
            </a:r>
            <a:r>
              <a:rPr lang="fr-FR" altLang="en-US" sz="3600" b="1" dirty="0">
                <a:solidFill>
                  <a:srgbClr val="002060"/>
                </a:solidFill>
              </a:rPr>
              <a:t> dos dados</a:t>
            </a:r>
            <a:endParaRPr lang="en-US" altLang="en-US" sz="3600" b="1" dirty="0">
              <a:solidFill>
                <a:srgbClr val="002060"/>
              </a:solidFill>
            </a:endParaRPr>
          </a:p>
        </p:txBody>
      </p:sp>
      <p:pic>
        <p:nvPicPr>
          <p:cNvPr id="38922" name="Picture 4" descr="C:\Users\massidic\Downloads\images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548" y="684352"/>
            <a:ext cx="2358493" cy="17645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ight Arrow 16">
            <a:extLst>
              <a:ext uri="{FF2B5EF4-FFF2-40B4-BE49-F238E27FC236}">
                <a16:creationId xmlns:a16="http://schemas.microsoft.com/office/drawing/2014/main" id="{E4247862-F11D-F54B-8765-ABCF944A72E3}"/>
              </a:ext>
            </a:extLst>
          </p:cNvPr>
          <p:cNvSpPr/>
          <p:nvPr/>
        </p:nvSpPr>
        <p:spPr>
          <a:xfrm rot="5400000">
            <a:off x="2075225" y="2510805"/>
            <a:ext cx="808780" cy="865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8924" name="TextBox 17"/>
          <p:cNvSpPr txBox="1">
            <a:spLocks noChangeArrowheads="1"/>
          </p:cNvSpPr>
          <p:nvPr/>
        </p:nvSpPr>
        <p:spPr bwMode="auto">
          <a:xfrm>
            <a:off x="118864" y="1756568"/>
            <a:ext cx="12223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en-US" sz="1400" b="1" dirty="0">
                <a:solidFill>
                  <a:schemeClr val="tx1"/>
                </a:solidFill>
              </a:rPr>
              <a:t>Recolha de </a:t>
            </a:r>
            <a:r>
              <a:rPr lang="fr-FR" altLang="en-US" sz="1400" b="1" dirty="0" err="1">
                <a:solidFill>
                  <a:schemeClr val="tx1"/>
                </a:solidFill>
              </a:rPr>
              <a:t>dados</a:t>
            </a:r>
            <a:endParaRPr lang="en-US" altLang="en-US" sz="1400" b="1" dirty="0">
              <a:solidFill>
                <a:schemeClr val="tx1"/>
              </a:solidFill>
            </a:endParaRPr>
          </a:p>
        </p:txBody>
      </p:sp>
      <p:pic>
        <p:nvPicPr>
          <p:cNvPr id="1639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898931">
            <a:off x="1666431" y="3873459"/>
            <a:ext cx="15367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677235">
            <a:off x="1761681" y="4079834"/>
            <a:ext cx="1497013" cy="8032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0" name="Picture 4">
            <a:extLst>
              <a:ext uri="{FF2B5EF4-FFF2-40B4-BE49-F238E27FC236}">
                <a16:creationId xmlns:a16="http://schemas.microsoft.com/office/drawing/2014/main" id="{BF245D65-BC7E-1E4B-83F0-75AC95A79B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7608738" flipV="1">
            <a:off x="1946625" y="4352090"/>
            <a:ext cx="1335088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892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881" y="4543384"/>
            <a:ext cx="14763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9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817" y="1009976"/>
            <a:ext cx="167005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30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717" y="934007"/>
            <a:ext cx="1225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CE37111D-C6BF-7945-998A-D14C16B718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" t="4277" r="2911" b="5930"/>
          <a:stretch/>
        </p:blipFill>
        <p:spPr bwMode="auto">
          <a:xfrm>
            <a:off x="5413376" y="1923946"/>
            <a:ext cx="1224876" cy="736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93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342" y="1928309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3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717" y="283809"/>
            <a:ext cx="1962150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34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181" y="4938671"/>
            <a:ext cx="779463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8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881" y="4862471"/>
            <a:ext cx="1563688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9F8190AF-DD5E-F142-B5AD-F720ADF4549A}"/>
              </a:ext>
            </a:extLst>
          </p:cNvPr>
          <p:cNvSpPr/>
          <p:nvPr/>
        </p:nvSpPr>
        <p:spPr>
          <a:xfrm>
            <a:off x="1283144" y="181263"/>
            <a:ext cx="1091457" cy="403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/>
              <a:t>Terreno</a:t>
            </a:r>
            <a:endParaRPr lang="en-US" sz="14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3503B17-AB83-0C44-B21E-3ED1F92A0D9E}"/>
              </a:ext>
            </a:extLst>
          </p:cNvPr>
          <p:cNvSpPr/>
          <p:nvPr/>
        </p:nvSpPr>
        <p:spPr>
          <a:xfrm>
            <a:off x="3750445" y="595054"/>
            <a:ext cx="1383967" cy="403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/>
              <a:t>Hospitais</a:t>
            </a:r>
            <a:endParaRPr lang="en-US" sz="14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01EDCE4-8850-1A46-AB43-97702429539A}"/>
              </a:ext>
            </a:extLst>
          </p:cNvPr>
          <p:cNvSpPr/>
          <p:nvPr/>
        </p:nvSpPr>
        <p:spPr>
          <a:xfrm>
            <a:off x="2641614" y="181263"/>
            <a:ext cx="985838" cy="403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Lab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3F7B0B6-FC62-3640-9F9C-02E37401E57F}"/>
              </a:ext>
            </a:extLst>
          </p:cNvPr>
          <p:cNvSpPr/>
          <p:nvPr/>
        </p:nvSpPr>
        <p:spPr>
          <a:xfrm>
            <a:off x="294131" y="669418"/>
            <a:ext cx="1037509" cy="389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 err="1"/>
              <a:t>Vigil</a:t>
            </a:r>
            <a:r>
              <a:rPr lang="en-US" sz="1100" dirty="0" err="1">
                <a:latin typeface="Calibri" panose="020F0502020204030204" pitchFamily="34" charset="0"/>
              </a:rPr>
              <a:t>ância</a:t>
            </a:r>
            <a:endParaRPr lang="en-US" sz="1100" dirty="0"/>
          </a:p>
        </p:txBody>
      </p:sp>
      <p:sp>
        <p:nvSpPr>
          <p:cNvPr id="31" name="TextBox 4"/>
          <p:cNvSpPr txBox="1">
            <a:spLocks noChangeArrowheads="1"/>
          </p:cNvSpPr>
          <p:nvPr/>
        </p:nvSpPr>
        <p:spPr bwMode="auto">
          <a:xfrm>
            <a:off x="901701" y="2709463"/>
            <a:ext cx="1185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en-US" sz="1400" b="1" dirty="0" err="1">
                <a:solidFill>
                  <a:schemeClr val="tx1"/>
                </a:solidFill>
              </a:rPr>
              <a:t>Registo</a:t>
            </a:r>
            <a:r>
              <a:rPr lang="fr-FR" altLang="en-US" sz="1400" b="1" dirty="0">
                <a:solidFill>
                  <a:schemeClr val="tx1"/>
                </a:solidFill>
              </a:rPr>
              <a:t> dos </a:t>
            </a:r>
            <a:r>
              <a:rPr lang="fr-FR" altLang="en-US" sz="1400" b="1" dirty="0" err="1">
                <a:solidFill>
                  <a:schemeClr val="tx1"/>
                </a:solidFill>
              </a:rPr>
              <a:t>dados</a:t>
            </a:r>
            <a:endParaRPr lang="en-US" altLang="en-US" sz="1400" b="1" dirty="0">
              <a:solidFill>
                <a:srgbClr val="FF0000"/>
              </a:solidFill>
            </a:endParaRPr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E4247862-F11D-F54B-8765-ABCF944A72E3}"/>
              </a:ext>
            </a:extLst>
          </p:cNvPr>
          <p:cNvSpPr/>
          <p:nvPr/>
        </p:nvSpPr>
        <p:spPr>
          <a:xfrm rot="16200000">
            <a:off x="6071189" y="2835147"/>
            <a:ext cx="808780" cy="865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2903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722214C-48AD-4797-9B83-D6ADC984F9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8E7281B-6A4F-4EFA-8027-54E32178F0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1055D65-2203-4D88-8CEC-9C44D947B993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11608</TotalTime>
  <Words>2896</Words>
  <Application>Microsoft Office PowerPoint</Application>
  <PresentationFormat>On-screen Show (4:3)</PresentationFormat>
  <Paragraphs>326</Paragraphs>
  <Slides>35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7" baseType="lpstr">
      <vt:lpstr>ＭＳ 明朝</vt:lpstr>
      <vt:lpstr>ＭＳ Ｐゴシック</vt:lpstr>
      <vt:lpstr>Arial</vt:lpstr>
      <vt:lpstr>Arial Narrow</vt:lpstr>
      <vt:lpstr>Book Antiqua</vt:lpstr>
      <vt:lpstr>Calibri</vt:lpstr>
      <vt:lpstr>Courier New</vt:lpstr>
      <vt:lpstr>Gisha</vt:lpstr>
      <vt:lpstr>Times New Roman</vt:lpstr>
      <vt:lpstr>Wingdings</vt:lpstr>
      <vt:lpstr>Custom Design</vt:lpstr>
      <vt:lpstr>RC 59 Template EN</vt:lpstr>
      <vt:lpstr>PowerPoint Presentation</vt:lpstr>
      <vt:lpstr>Objectivos da aprendizagem</vt:lpstr>
      <vt:lpstr>Esboço</vt:lpstr>
      <vt:lpstr>1. O que são dados?</vt:lpstr>
      <vt:lpstr>O que é uma base de dados?</vt:lpstr>
      <vt:lpstr>Sistemas de gestão da base de dados</vt:lpstr>
      <vt:lpstr>2. Uso de dados em situações de emergência</vt:lpstr>
      <vt:lpstr>Desafios dos dados em emergências de saúde pública</vt:lpstr>
      <vt:lpstr>Fluxo dos dados</vt:lpstr>
      <vt:lpstr>Fluxo dos dados</vt:lpstr>
      <vt:lpstr>PowerPoint Presentation</vt:lpstr>
      <vt:lpstr>Limitações dos dados existentes </vt:lpstr>
      <vt:lpstr>3. Considerações-chave para a recolha de dados</vt:lpstr>
      <vt:lpstr>Ferramentas de recolha de dados</vt:lpstr>
      <vt:lpstr>Exemplos de ferramentas de recolha de dados da Vigilância e Resposta Integrada às Doenças (VRID)</vt:lpstr>
      <vt:lpstr>Desafios na recolha de dados</vt:lpstr>
      <vt:lpstr>Fontes comuns de dados e erros de registo</vt:lpstr>
      <vt:lpstr>4. Exercício: avaliar a qualidade dos dados</vt:lpstr>
      <vt:lpstr>Como é que fizemos?</vt:lpstr>
      <vt:lpstr>Fluxo dos dados</vt:lpstr>
      <vt:lpstr>5. Processos de gestão de dados</vt:lpstr>
      <vt:lpstr>O que é qualidade dos dados?</vt:lpstr>
      <vt:lpstr>Fluxo dos Dados</vt:lpstr>
      <vt:lpstr>Análise e interpretação dos dados </vt:lpstr>
      <vt:lpstr>Análise de dados: métodos</vt:lpstr>
      <vt:lpstr>Análise de dados: produtos</vt:lpstr>
      <vt:lpstr>Análise de dados: variáveis-chave</vt:lpstr>
      <vt:lpstr>Análise de dados: variáveis-chave</vt:lpstr>
      <vt:lpstr>Análise de dados: variáveis-chave</vt:lpstr>
      <vt:lpstr>Relatório da Situação (SitRep) (1) </vt:lpstr>
      <vt:lpstr>Relatório da Situação (SitRep) (2) </vt:lpstr>
      <vt:lpstr>Mensagens-chave</vt:lpstr>
      <vt:lpstr>Fontes e Recursos</vt:lpstr>
      <vt:lpstr>PowerPoint Presentation</vt:lpstr>
      <vt:lpstr>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445</cp:revision>
  <cp:lastPrinted>2013-10-01T07:19:12Z</cp:lastPrinted>
  <dcterms:created xsi:type="dcterms:W3CDTF">2006-12-04T14:06:57Z</dcterms:created>
  <dcterms:modified xsi:type="dcterms:W3CDTF">2019-06-28T11:45:40Z</dcterms:modified>
</cp:coreProperties>
</file>