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10"/>
  </p:notesMasterIdLst>
  <p:sldIdLst>
    <p:sldId id="258" r:id="rId3"/>
    <p:sldId id="256" r:id="rId4"/>
    <p:sldId id="259" r:id="rId5"/>
    <p:sldId id="257" r:id="rId6"/>
    <p:sldId id="262" r:id="rId7"/>
    <p:sldId id="261" r:id="rId8"/>
    <p:sldId id="260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66"/>
    <a:srgbClr val="FF33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9314" autoAdjust="0"/>
  </p:normalViewPr>
  <p:slideViewPr>
    <p:cSldViewPr>
      <p:cViewPr varScale="1">
        <p:scale>
          <a:sx n="101" d="100"/>
          <a:sy n="101" d="100"/>
        </p:scale>
        <p:origin x="708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presProps" Target="presProps.xml"/><Relationship Id="rId5" Type="http://schemas.openxmlformats.org/officeDocument/2006/relationships/slide" Target="slides/slide3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076623-C00C-4084-B5D0-9BA2D0A7D7CD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B4E936-5E28-4999-80A0-50BB2B712D9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95318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BBB059D1-56EA-4E5D-8895-84099915A816}" type="slidenum">
              <a:rPr lang="en-US" altLang="en-US" smtClean="0"/>
              <a:pPr eaLnBrk="1" hangingPunct="1">
                <a:spcBef>
                  <a:spcPct val="0"/>
                </a:spcBef>
              </a:pPr>
              <a:t>1</a:t>
            </a:fld>
            <a:endParaRPr lang="en-US" altLang="en-US" dirty="0"/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en-US" alt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B4E936-5E28-4999-80A0-50BB2B712D99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82527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B4E936-5E28-4999-80A0-50BB2B712D99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82527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42683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74822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8414952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grpSp>
        <p:nvGrpSpPr>
          <p:cNvPr id="5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6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7" name="image1.png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800" y="6176850"/>
            <a:ext cx="4267200" cy="304800"/>
          </a:xfrm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  <a:latin typeface="Calibri"/>
                <a:cs typeface="Calibri"/>
                <a:sym typeface="Calibri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Rapid Response Teams Training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41DA84D-6B13-4DF3-B65B-F09B8BB8C7B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46263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84582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D6A613BE-47C0-4900-BDD3-FBF4F0FA465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717398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83820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A710C3AC-2753-431F-B300-29CC644D809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9846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189212E-7EEF-474E-BAD5-E690FB6C06C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6277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err="1"/>
              <a:t>Formação</a:t>
            </a:r>
            <a:r>
              <a:rPr lang="en-US" dirty="0"/>
              <a:t> de </a:t>
            </a:r>
            <a:r>
              <a:rPr lang="en-US" dirty="0" err="1"/>
              <a:t>Equipas</a:t>
            </a:r>
            <a:r>
              <a:rPr lang="en-US" dirty="0"/>
              <a:t> de </a:t>
            </a:r>
            <a:r>
              <a:rPr lang="en-US" dirty="0" err="1"/>
              <a:t>Resposta</a:t>
            </a:r>
            <a:r>
              <a:rPr lang="en-US" dirty="0"/>
              <a:t> </a:t>
            </a:r>
            <a:r>
              <a:rPr lang="en-US" dirty="0" err="1"/>
              <a:t>Rápida</a:t>
            </a:r>
            <a:endParaRPr lang="en-US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3DD2E3D-E5A4-4523-9208-FA5290DDA11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814171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272316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E9BC9DD-E369-4672-B478-B546514F65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638131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1718731-5FE6-492D-BD72-52B453B01C9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7535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0961546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5ABD8E-E64D-4F34-8682-13533209394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618053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A7E39D-06B1-4D79-9212-016EF015538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88193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222C279-9B2E-4222-BA3D-98325B57B1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95088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9A1650-9120-4C96-BED5-F20E40E936B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1660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2523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981457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30654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177364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16708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072573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44274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264FF2-BBD6-4861-B6CB-DA7B682EAA45}" type="datetimeFigureOut">
              <a:rPr lang="en-GB" smtClean="0"/>
              <a:t>19/06/2019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3192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33600" y="6356350"/>
            <a:ext cx="4648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r>
              <a:rPr lang="en-US" dirty="0" err="1"/>
              <a:t>Formação</a:t>
            </a:r>
            <a:r>
              <a:rPr lang="en-US" dirty="0"/>
              <a:t> de </a:t>
            </a:r>
            <a:r>
              <a:rPr lang="en-US" dirty="0" err="1"/>
              <a:t>Equipas</a:t>
            </a:r>
            <a:r>
              <a:rPr lang="en-US" dirty="0"/>
              <a:t> de </a:t>
            </a:r>
            <a:r>
              <a:rPr lang="en-US" dirty="0" err="1"/>
              <a:t>Resposta</a:t>
            </a:r>
            <a:r>
              <a:rPr lang="en-US" dirty="0"/>
              <a:t> </a:t>
            </a:r>
            <a:r>
              <a:rPr lang="en-US" dirty="0" err="1"/>
              <a:t>Rápida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02650" y="6481763"/>
            <a:ext cx="609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264479D6-E1AD-4E5B-A4F8-2E59461ED89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Subtitle 2"/>
          <p:cNvSpPr txBox="1">
            <a:spLocks/>
          </p:cNvSpPr>
          <p:nvPr userDrawn="1"/>
        </p:nvSpPr>
        <p:spPr>
          <a:xfrm>
            <a:off x="2209800" y="6176963"/>
            <a:ext cx="4267200" cy="304800"/>
          </a:xfrm>
          <a:prstGeom prst="rect">
            <a:avLst/>
          </a:prstGeom>
        </p:spPr>
        <p:txBody>
          <a:bodyPr/>
          <a:lstStyle>
            <a:lvl1pPr marL="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bg1"/>
                </a:solidFill>
                <a:latin typeface="Calibri"/>
                <a:ea typeface="+mn-ea"/>
                <a:cs typeface="Calibri"/>
                <a:sym typeface="Calibri"/>
              </a:defRPr>
            </a:lvl1pPr>
            <a:lvl2pPr marL="4572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1400" dirty="0" err="1">
                <a:solidFill>
                  <a:srgbClr val="FFFFFF"/>
                </a:solidFill>
                <a:ea typeface="Calibri"/>
              </a:rPr>
              <a:t>Formação</a:t>
            </a:r>
            <a:r>
              <a:rPr lang="fr-FR" sz="1400" dirty="0">
                <a:solidFill>
                  <a:srgbClr val="FFFFFF"/>
                </a:solidFill>
                <a:ea typeface="Calibri"/>
              </a:rPr>
              <a:t> de Equipas de </a:t>
            </a:r>
            <a:r>
              <a:rPr lang="fr-FR" sz="1400" dirty="0" err="1">
                <a:solidFill>
                  <a:srgbClr val="FFFFFF"/>
                </a:solidFill>
                <a:ea typeface="Calibri"/>
              </a:rPr>
              <a:t>Resposta</a:t>
            </a:r>
            <a:r>
              <a:rPr lang="fr-FR" sz="1400" dirty="0">
                <a:solidFill>
                  <a:srgbClr val="FFFFFF"/>
                </a:solidFill>
                <a:ea typeface="Calibri"/>
              </a:rPr>
              <a:t> </a:t>
            </a:r>
            <a:r>
              <a:rPr lang="fr-FR" sz="1400" dirty="0" err="1">
                <a:solidFill>
                  <a:srgbClr val="FFFFFF"/>
                </a:solidFill>
                <a:ea typeface="Calibri"/>
              </a:rPr>
              <a:t>Rápida</a:t>
            </a:r>
            <a:endParaRPr lang="fr-FR" sz="1400" dirty="0">
              <a:solidFill>
                <a:srgbClr val="FFFFFF"/>
              </a:solidFill>
              <a:ea typeface="Calibri"/>
            </a:endParaRPr>
          </a:p>
        </p:txBody>
      </p:sp>
      <p:sp>
        <p:nvSpPr>
          <p:cNvPr id="1031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8686800" y="6481763"/>
            <a:ext cx="609600" cy="365125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fld id="{450384FD-CC80-4B09-A768-218B646411B4}" type="slidenum">
              <a:rPr lang="en-US" sz="1600">
                <a:solidFill>
                  <a:schemeClr val="bg1"/>
                </a:solidFill>
              </a:rPr>
              <a:pPr eaLnBrk="1" hangingPunct="1"/>
              <a:t>‹#›</a:t>
            </a:fld>
            <a:endParaRPr lang="en-US" sz="1600">
              <a:solidFill>
                <a:schemeClr val="bg1"/>
              </a:solidFill>
            </a:endParaRPr>
          </a:p>
        </p:txBody>
      </p:sp>
      <p:grpSp>
        <p:nvGrpSpPr>
          <p:cNvPr id="1033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1035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1036" name="image1.png"/>
            <p:cNvPicPr>
              <a:picLocks noChangeAspect="1" noChangeArrowheads="1"/>
            </p:cNvPicPr>
            <p:nvPr/>
          </p:nvPicPr>
          <p:blipFill>
            <a:blip r:embed="rId14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1034" name="TextBox 12"/>
          <p:cNvSpPr txBox="1">
            <a:spLocks noChangeArrowheads="1"/>
          </p:cNvSpPr>
          <p:nvPr userDrawn="1"/>
        </p:nvSpPr>
        <p:spPr bwMode="auto">
          <a:xfrm>
            <a:off x="2057400" y="6478588"/>
            <a:ext cx="2597887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fr-FR" sz="1200" dirty="0" err="1">
                <a:solidFill>
                  <a:schemeClr val="bg1"/>
                </a:solidFill>
                <a:latin typeface="Arial Narrow" pitchFamily="34" charset="0"/>
              </a:rPr>
              <a:t>Formação</a:t>
            </a:r>
            <a:r>
              <a:rPr lang="fr-FR" sz="1200" dirty="0">
                <a:solidFill>
                  <a:schemeClr val="bg1"/>
                </a:solidFill>
                <a:latin typeface="Arial Narrow" pitchFamily="34" charset="0"/>
              </a:rPr>
              <a:t> de Equipas de </a:t>
            </a:r>
            <a:r>
              <a:rPr lang="fr-FR" sz="1200" dirty="0" err="1">
                <a:solidFill>
                  <a:schemeClr val="bg1"/>
                </a:solidFill>
                <a:latin typeface="Arial Narrow" pitchFamily="34" charset="0"/>
              </a:rPr>
              <a:t>Resposta</a:t>
            </a:r>
            <a:r>
              <a:rPr lang="fr-FR" sz="1200" dirty="0">
                <a:solidFill>
                  <a:schemeClr val="bg1"/>
                </a:solidFill>
                <a:latin typeface="Arial Narrow" pitchFamily="34" charset="0"/>
              </a:rPr>
              <a:t> </a:t>
            </a:r>
            <a:r>
              <a:rPr lang="fr-FR" sz="1200" dirty="0" err="1">
                <a:solidFill>
                  <a:schemeClr val="bg1"/>
                </a:solidFill>
                <a:latin typeface="Arial Narrow" pitchFamily="34" charset="0"/>
              </a:rPr>
              <a:t>Rápida</a:t>
            </a:r>
            <a:endParaRPr lang="en-GB" sz="1200" dirty="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2590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rgbClr val="632523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mailto:ihrhrt@who.int" TargetMode="External"/><Relationship Id="rId2" Type="http://schemas.openxmlformats.org/officeDocument/2006/relationships/hyperlink" Target="https://extranet.who.int/hslp" TargetMode="External"/><Relationship Id="rId1" Type="http://schemas.openxmlformats.org/officeDocument/2006/relationships/slideLayout" Target="../slideLayouts/slideLayout1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ctrTitle"/>
          </p:nvPr>
        </p:nvSpPr>
        <p:spPr>
          <a:xfrm>
            <a:off x="3347864" y="84138"/>
            <a:ext cx="5762799" cy="1752600"/>
          </a:xfrm>
        </p:spPr>
        <p:txBody>
          <a:bodyPr/>
          <a:lstStyle/>
          <a:p>
            <a:pPr algn="r" eaLnBrk="1" hangingPunct="1"/>
            <a:r>
              <a:rPr lang="pt-PT" altLang="en-US" sz="3200" b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Equipas de Resposta Rápida </a:t>
            </a:r>
            <a:r>
              <a:rPr lang="pt-PT" altLang="en-US" sz="3200" b="1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Formação</a:t>
            </a:r>
          </a:p>
        </p:txBody>
      </p:sp>
      <p:sp>
        <p:nvSpPr>
          <p:cNvPr id="15363" name="Subtitle 2"/>
          <p:cNvSpPr>
            <a:spLocks noGrp="1"/>
          </p:cNvSpPr>
          <p:nvPr>
            <p:ph type="subTitle" idx="1"/>
          </p:nvPr>
        </p:nvSpPr>
        <p:spPr>
          <a:xfrm>
            <a:off x="35462" y="4437112"/>
            <a:ext cx="9144000" cy="1152128"/>
          </a:xfrm>
          <a:solidFill>
            <a:schemeClr val="bg1"/>
          </a:solidFill>
        </p:spPr>
        <p:txBody>
          <a:bodyPr>
            <a:noAutofit/>
          </a:bodyPr>
          <a:lstStyle/>
          <a:p>
            <a:pPr algn="l" eaLnBrk="1" hangingPunct="1"/>
            <a:r>
              <a:rPr lang="pt-PT" altLang="en-US" b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A2.4 Exercício: mapeamento de partes interessadas</a:t>
            </a:r>
          </a:p>
          <a:p>
            <a:pPr algn="l" eaLnBrk="1" hangingPunct="1"/>
            <a:br>
              <a:rPr lang="pt-PT" altLang="en-US" b="1">
                <a:solidFill>
                  <a:srgbClr val="002060"/>
                </a:solidFill>
                <a:cs typeface="Arial" charset="0"/>
              </a:rPr>
            </a:br>
            <a:endParaRPr lang="pt-PT" altLang="en-US" b="1">
              <a:solidFill>
                <a:srgbClr val="002060"/>
              </a:solidFill>
              <a:cs typeface="Arial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35496" y="5662409"/>
            <a:ext cx="216024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en-US" sz="2200" b="1" dirty="0" err="1">
                <a:solidFill>
                  <a:srgbClr val="002060"/>
                </a:solidFill>
                <a:cs typeface="Arial" charset="0"/>
              </a:rPr>
              <a:t>Duração</a:t>
            </a:r>
            <a:r>
              <a:rPr lang="en-US" altLang="en-US" sz="2200" b="1" dirty="0">
                <a:solidFill>
                  <a:srgbClr val="002060"/>
                </a:solidFill>
                <a:cs typeface="Arial" charset="0"/>
              </a:rPr>
              <a:t>: 60’</a:t>
            </a:r>
            <a:endParaRPr lang="en-GB" sz="2200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0DBA679-89A3-47B0-91CD-9D451FA780E7}"/>
              </a:ext>
            </a:extLst>
          </p:cNvPr>
          <p:cNvSpPr txBox="1"/>
          <p:nvPr/>
        </p:nvSpPr>
        <p:spPr>
          <a:xfrm>
            <a:off x="22998" y="6309320"/>
            <a:ext cx="217239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>
                <a:solidFill>
                  <a:srgbClr val="002060"/>
                </a:solidFill>
              </a:rPr>
              <a:t>Actualizado</a:t>
            </a:r>
            <a:r>
              <a:rPr lang="fr-FR" sz="1400" dirty="0">
                <a:solidFill>
                  <a:srgbClr val="002060"/>
                </a:solidFill>
              </a:rPr>
              <a:t> </a:t>
            </a:r>
            <a:r>
              <a:rPr lang="fr-FR" sz="1400" dirty="0" err="1">
                <a:solidFill>
                  <a:srgbClr val="002060"/>
                </a:solidFill>
              </a:rPr>
              <a:t>em</a:t>
            </a:r>
            <a:r>
              <a:rPr lang="fr-FR" sz="1400" dirty="0">
                <a:solidFill>
                  <a:srgbClr val="002060"/>
                </a:solidFill>
              </a:rPr>
              <a:t>: 14/05/208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47411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Autofit/>
          </a:bodyPr>
          <a:lstStyle/>
          <a:p>
            <a:br>
              <a:rPr lang="pt-PT" sz="3600" dirty="0"/>
            </a:br>
            <a:r>
              <a:rPr lang="pt-PT" sz="3600" b="1" dirty="0">
                <a:solidFill>
                  <a:srgbClr val="002060"/>
                </a:solidFill>
              </a:rPr>
              <a:t>Objectivos da aprendizagem</a:t>
            </a:r>
            <a:br>
              <a:rPr lang="pt-PT" sz="3600" dirty="0"/>
            </a:br>
            <a:endParaRPr lang="pt-PT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4294967295"/>
          </p:nvPr>
        </p:nvSpPr>
        <p:spPr>
          <a:xfrm>
            <a:off x="323528" y="1196752"/>
            <a:ext cx="8569325" cy="5040313"/>
          </a:xfrm>
        </p:spPr>
        <p:txBody>
          <a:bodyPr>
            <a:noAutofit/>
          </a:bodyPr>
          <a:lstStyle/>
          <a:p>
            <a:pPr marL="0" lvl="0" indent="0">
              <a:buNone/>
            </a:pPr>
            <a:r>
              <a:rPr lang="pt-PT" sz="2400" dirty="0">
                <a:solidFill>
                  <a:srgbClr val="002060"/>
                </a:solidFill>
              </a:rPr>
              <a:t>No final desta actividade, o participante será capaz de:</a:t>
            </a:r>
          </a:p>
          <a:p>
            <a:pPr lvl="0">
              <a:spcBef>
                <a:spcPts val="1800"/>
              </a:spcBef>
            </a:pPr>
            <a:r>
              <a:rPr lang="pt-PT" sz="2400" dirty="0">
                <a:solidFill>
                  <a:srgbClr val="002060"/>
                </a:solidFill>
              </a:rPr>
              <a:t>Identificar potenciais partes interessadas em relação às actividades das ERR no terreno.</a:t>
            </a:r>
          </a:p>
          <a:p>
            <a:pPr lvl="0">
              <a:spcBef>
                <a:spcPts val="1800"/>
              </a:spcBef>
            </a:pPr>
            <a:r>
              <a:rPr lang="pt-PT" sz="2400" dirty="0">
                <a:solidFill>
                  <a:srgbClr val="002060"/>
                </a:solidFill>
              </a:rPr>
              <a:t>Explicar o papel e as actividades da potencial parte interessada em relação às actividades das ERR no terreno. </a:t>
            </a:r>
          </a:p>
          <a:p>
            <a:pPr lvl="0">
              <a:spcBef>
                <a:spcPts val="1800"/>
              </a:spcBef>
            </a:pPr>
            <a:r>
              <a:rPr lang="pt-PT" sz="2400" dirty="0">
                <a:solidFill>
                  <a:srgbClr val="002060"/>
                </a:solidFill>
              </a:rPr>
              <a:t>Operar no seio dos mecanismos nacionais de coordenação existentes para uma melhor preparação e resposta aos eventos de saúde pública de dimensão nacional e internacional.</a:t>
            </a:r>
          </a:p>
          <a:p>
            <a:pPr marL="0" indent="0" algn="just">
              <a:buNone/>
            </a:pPr>
            <a:endParaRPr lang="pt-PT" sz="2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07086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539552" y="0"/>
            <a:ext cx="8229600" cy="1143000"/>
          </a:xfrm>
        </p:spPr>
        <p:txBody>
          <a:bodyPr>
            <a:noAutofit/>
          </a:bodyPr>
          <a:lstStyle/>
          <a:p>
            <a:br>
              <a:rPr lang="pt-PT" sz="3600"/>
            </a:br>
            <a:r>
              <a:rPr lang="pt-PT" sz="3600" b="1">
                <a:solidFill>
                  <a:srgbClr val="002060"/>
                </a:solidFill>
              </a:rPr>
              <a:t>Instruções</a:t>
            </a:r>
            <a:br>
              <a:rPr lang="pt-PT" sz="3600"/>
            </a:br>
            <a:endParaRPr lang="pt-PT" sz="3600"/>
          </a:p>
        </p:txBody>
      </p:sp>
      <p:sp>
        <p:nvSpPr>
          <p:cNvPr id="5" name="Content Placeholder 4"/>
          <p:cNvSpPr>
            <a:spLocks noGrp="1"/>
          </p:cNvSpPr>
          <p:nvPr>
            <p:ph idx="4294967295"/>
          </p:nvPr>
        </p:nvSpPr>
        <p:spPr>
          <a:xfrm>
            <a:off x="467543" y="1340769"/>
            <a:ext cx="8280921" cy="2232248"/>
          </a:xfrm>
          <a:prstGeom prst="rect">
            <a:avLst/>
          </a:prstGeom>
        </p:spPr>
        <p:txBody>
          <a:bodyPr>
            <a:noAutofit/>
          </a:bodyPr>
          <a:lstStyle/>
          <a:p>
            <a:pPr algn="just">
              <a:spcBef>
                <a:spcPts val="1800"/>
              </a:spcBef>
              <a:buFont typeface="Arial" panose="020B0604020202020204" pitchFamily="34" charset="0"/>
              <a:buChar char="•"/>
            </a:pPr>
            <a:r>
              <a:rPr lang="pt-PT" sz="2400" dirty="0">
                <a:solidFill>
                  <a:srgbClr val="002060"/>
                </a:solidFill>
              </a:rPr>
              <a:t>Mapear as partes interessadas com as quais a ERR poderá colaborar no terreno no seu país (ver exemplo no diapositivo seguinte).</a:t>
            </a:r>
          </a:p>
          <a:p>
            <a:pPr algn="just">
              <a:spcBef>
                <a:spcPts val="1800"/>
              </a:spcBef>
              <a:buFont typeface="Arial" panose="020B0604020202020204" pitchFamily="34" charset="0"/>
              <a:buChar char="•"/>
            </a:pPr>
            <a:r>
              <a:rPr lang="pt-PT" sz="2400" dirty="0">
                <a:solidFill>
                  <a:srgbClr val="002060"/>
                </a:solidFill>
              </a:rPr>
              <a:t>Indicar os seus papéis e a relação entre a ERR e essas partes interessadas</a:t>
            </a:r>
            <a:endParaRPr lang="pt-PT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55545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2" name="Curved Connector 31"/>
          <p:cNvCxnSpPr/>
          <p:nvPr/>
        </p:nvCxnSpPr>
        <p:spPr>
          <a:xfrm rot="10800000" flipV="1">
            <a:off x="2411760" y="5013176"/>
            <a:ext cx="1918090" cy="12700"/>
          </a:xfrm>
          <a:prstGeom prst="curvedConnector3">
            <a:avLst/>
          </a:prstGeom>
          <a:ln>
            <a:headEnd type="triangle"/>
            <a:tailEnd type="non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0"/>
            <a:ext cx="9036496" cy="1143000"/>
          </a:xfrm>
        </p:spPr>
        <p:txBody>
          <a:bodyPr>
            <a:normAutofit fontScale="90000"/>
          </a:bodyPr>
          <a:lstStyle/>
          <a:p>
            <a:r>
              <a:rPr lang="pt-PT" sz="3600" b="1" dirty="0">
                <a:solidFill>
                  <a:srgbClr val="002060"/>
                </a:solidFill>
              </a:rPr>
              <a:t>Exemplo: papéis das partes interessadas </a:t>
            </a:r>
            <a:br>
              <a:rPr lang="pt-PT" sz="3600" b="1" dirty="0">
                <a:solidFill>
                  <a:srgbClr val="002060"/>
                </a:solidFill>
              </a:rPr>
            </a:br>
            <a:r>
              <a:rPr lang="pt-PT" sz="3600" b="1" dirty="0">
                <a:solidFill>
                  <a:srgbClr val="002060"/>
                </a:solidFill>
              </a:rPr>
              <a:t>e </a:t>
            </a:r>
            <a:r>
              <a:rPr lang="pt-PT" sz="3600" b="1" dirty="0" err="1">
                <a:solidFill>
                  <a:srgbClr val="002060"/>
                </a:solidFill>
              </a:rPr>
              <a:t>interrelações</a:t>
            </a:r>
            <a:endParaRPr lang="pt-PT" sz="3600" b="1" dirty="0">
              <a:solidFill>
                <a:srgbClr val="00206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310642" y="1124744"/>
            <a:ext cx="1584176" cy="93610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/>
              <a:t>Laboratório nacional</a:t>
            </a:r>
          </a:p>
        </p:txBody>
      </p:sp>
      <p:sp>
        <p:nvSpPr>
          <p:cNvPr id="5" name="Rectangle 4"/>
          <p:cNvSpPr/>
          <p:nvPr/>
        </p:nvSpPr>
        <p:spPr>
          <a:xfrm>
            <a:off x="7308304" y="4581128"/>
            <a:ext cx="1584176" cy="936104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>
                <a:solidFill>
                  <a:schemeClr val="tx1"/>
                </a:solidFill>
              </a:rPr>
              <a:t>ONG X</a:t>
            </a:r>
          </a:p>
        </p:txBody>
      </p:sp>
      <p:sp>
        <p:nvSpPr>
          <p:cNvPr id="7" name="Rectangle 6"/>
          <p:cNvSpPr/>
          <p:nvPr/>
        </p:nvSpPr>
        <p:spPr>
          <a:xfrm>
            <a:off x="7220571" y="1482642"/>
            <a:ext cx="1584176" cy="936104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>
                <a:solidFill>
                  <a:schemeClr val="tx1"/>
                </a:solidFill>
              </a:rPr>
              <a:t>Nações Unidas</a:t>
            </a:r>
          </a:p>
        </p:txBody>
      </p:sp>
      <p:cxnSp>
        <p:nvCxnSpPr>
          <p:cNvPr id="17" name="Straight Arrow Connector 16"/>
          <p:cNvCxnSpPr/>
          <p:nvPr/>
        </p:nvCxnSpPr>
        <p:spPr>
          <a:xfrm flipH="1" flipV="1">
            <a:off x="2146669" y="2060848"/>
            <a:ext cx="2304256" cy="2444348"/>
          </a:xfrm>
          <a:prstGeom prst="straightConnector1">
            <a:avLst/>
          </a:prstGeom>
          <a:ln w="38100">
            <a:prstDash val="lgDash"/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1244498" y="4536766"/>
            <a:ext cx="1756516" cy="936104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>
                <a:solidFill>
                  <a:schemeClr val="tx1"/>
                </a:solidFill>
              </a:rPr>
              <a:t>Grupos comunitários</a:t>
            </a:r>
          </a:p>
        </p:txBody>
      </p:sp>
      <p:sp>
        <p:nvSpPr>
          <p:cNvPr id="18" name="Rectangle 17"/>
          <p:cNvSpPr/>
          <p:nvPr/>
        </p:nvSpPr>
        <p:spPr>
          <a:xfrm>
            <a:off x="4355976" y="4509120"/>
            <a:ext cx="1584176" cy="936104"/>
          </a:xfrm>
          <a:prstGeom prst="rect">
            <a:avLst/>
          </a:pr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PT" dirty="0">
                <a:solidFill>
                  <a:schemeClr val="tx1"/>
                </a:solidFill>
              </a:rPr>
              <a:t>ERR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1944552" y="2439075"/>
            <a:ext cx="16921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/>
              <a:t>Informação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6012160" y="5578457"/>
            <a:ext cx="16921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/>
              <a:t>Equipamentos</a:t>
            </a:r>
          </a:p>
        </p:txBody>
      </p:sp>
      <p:cxnSp>
        <p:nvCxnSpPr>
          <p:cNvPr id="22" name="Curved Connector 21"/>
          <p:cNvCxnSpPr/>
          <p:nvPr/>
        </p:nvCxnSpPr>
        <p:spPr>
          <a:xfrm rot="5400000" flipH="1" flipV="1">
            <a:off x="5099632" y="2685344"/>
            <a:ext cx="2351662" cy="1246686"/>
          </a:xfrm>
          <a:prstGeom prst="curvedConnector3">
            <a:avLst/>
          </a:prstGeom>
          <a:ln>
            <a:headEnd type="triangle"/>
            <a:tailEnd type="none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7273144" y="3068960"/>
            <a:ext cx="16921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/>
              <a:t>Financiamento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2316094" y="5439957"/>
            <a:ext cx="16921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/>
              <a:t>Recursos humanos</a:t>
            </a:r>
          </a:p>
        </p:txBody>
      </p:sp>
      <p:cxnSp>
        <p:nvCxnSpPr>
          <p:cNvPr id="43" name="Curved Connector 42"/>
          <p:cNvCxnSpPr/>
          <p:nvPr/>
        </p:nvCxnSpPr>
        <p:spPr>
          <a:xfrm>
            <a:off x="5868144" y="5085184"/>
            <a:ext cx="1503108" cy="22984"/>
          </a:xfrm>
          <a:prstGeom prst="curvedConnector3">
            <a:avLst/>
          </a:prstGeom>
          <a:ln>
            <a:headEnd type="arrow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95552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504" y="269776"/>
            <a:ext cx="9036496" cy="1143000"/>
          </a:xfrm>
        </p:spPr>
        <p:txBody>
          <a:bodyPr>
            <a:noAutofit/>
          </a:bodyPr>
          <a:lstStyle/>
          <a:p>
            <a:r>
              <a:rPr lang="pt-PT" sz="3600" b="1">
                <a:solidFill>
                  <a:srgbClr val="FF0000"/>
                </a:solidFill>
              </a:rPr>
              <a:t>Balanço: Papéis e relações das partes interessadas com a ERR em XXX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539551" y="2060848"/>
            <a:ext cx="8136905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PT" sz="2400" i="1" dirty="0">
                <a:solidFill>
                  <a:srgbClr val="FF0000"/>
                </a:solidFill>
              </a:rPr>
              <a:t>Nota para o facilitador:</a:t>
            </a:r>
          </a:p>
          <a:p>
            <a:pPr algn="ctr"/>
            <a:r>
              <a:rPr lang="pt-PT" sz="2400" i="1" dirty="0">
                <a:solidFill>
                  <a:srgbClr val="FF0000"/>
                </a:solidFill>
              </a:rPr>
              <a:t>Se considerar relevante, introduza aqui informação específica do país sobre as partes interessadas, seus papéis e relações com a ERR, assim como quaisquer mecanismos formalizados que existam, Procedimentos Operacionais Padrão (POP), etc.</a:t>
            </a:r>
          </a:p>
          <a:p>
            <a:endParaRPr lang="pt-PT" sz="2400" dirty="0"/>
          </a:p>
        </p:txBody>
      </p:sp>
    </p:spTree>
    <p:extLst>
      <p:ext uri="{BB962C8B-B14F-4D97-AF65-F5344CB8AC3E}">
        <p14:creationId xmlns:p14="http://schemas.microsoft.com/office/powerpoint/2010/main" val="12415403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z="2800" b="1" dirty="0">
                <a:solidFill>
                  <a:srgbClr val="002060"/>
                </a:solidFill>
              </a:rPr>
              <a:t>Exoneração de responsabilidade</a:t>
            </a:r>
            <a:endParaRPr lang="en-US" sz="2800" b="1" dirty="0">
              <a:solidFill>
                <a:srgbClr val="002060"/>
              </a:solidFill>
            </a:endParaRPr>
          </a:p>
        </p:txBody>
      </p:sp>
      <p:sp>
        <p:nvSpPr>
          <p:cNvPr id="7" name="Content Placeholder 2"/>
          <p:cNvSpPr txBox="1">
            <a:spLocks noGrp="1"/>
          </p:cNvSpPr>
          <p:nvPr>
            <p:ph idx="1"/>
          </p:nvPr>
        </p:nvSpPr>
        <p:spPr bwMode="auto">
          <a:xfrm>
            <a:off x="467544" y="1196752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32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8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0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charset="0"/>
              <a:buNone/>
            </a:pPr>
            <a:r>
              <a:rPr lang="pt-PT" sz="1600" b="1" dirty="0"/>
              <a:t>Plataforma da OMS para a Aprendizagem sobre Segurança Sanitária – Materiais de Formação</a:t>
            </a:r>
            <a:endParaRPr lang="pt-PT" sz="1600" dirty="0"/>
          </a:p>
          <a:p>
            <a:endParaRPr lang="pt-PT" sz="800" dirty="0"/>
          </a:p>
          <a:p>
            <a:pPr marL="0" indent="0">
              <a:buFont typeface="Arial" charset="0"/>
              <a:buNone/>
            </a:pPr>
            <a:r>
              <a:rPr lang="pt-PT" sz="1600" dirty="0"/>
              <a:t>Estes Materiais de Formação da OMS são propriedade da © Organização Mundial da Saúde (WHO) 2018. Todos os direitos reservados.</a:t>
            </a:r>
          </a:p>
          <a:p>
            <a:pPr marL="0" indent="0">
              <a:buFont typeface="Arial" charset="0"/>
              <a:buNone/>
            </a:pPr>
            <a:endParaRPr lang="pt-PT" sz="800" dirty="0"/>
          </a:p>
          <a:p>
            <a:pPr marL="0" indent="0">
              <a:buFont typeface="Arial" charset="0"/>
              <a:buNone/>
            </a:pPr>
            <a:r>
              <a:rPr lang="pt-PT" sz="1600" dirty="0"/>
              <a:t>O uso que fizer destes materiais está sujeito aos “</a:t>
            </a:r>
            <a:r>
              <a:rPr lang="pt-PT" sz="1600" dirty="0">
                <a:solidFill>
                  <a:srgbClr val="0000FF"/>
                </a:solidFill>
              </a:rPr>
              <a:t>Termos de Utilização dos Materiais de Formação da Plataforma da OMS para a Aprendizagem da Segurança Sanitária</a:t>
            </a:r>
            <a:r>
              <a:rPr lang="pt-PT" sz="1600" dirty="0"/>
              <a:t>”, que aceitou ao descarregá-los e que estão disponíveis na Plataforma da OMS para a Aprendizagem da Segurança Sanitária em: </a:t>
            </a:r>
            <a:r>
              <a:rPr lang="pt-PT" sz="1600" u="sng" dirty="0">
                <a:hlinkClick r:id="rId2"/>
              </a:rPr>
              <a:t>https://extranet.who.int/hslp</a:t>
            </a:r>
            <a:r>
              <a:rPr lang="pt-PT" sz="1600" dirty="0"/>
              <a:t> .  </a:t>
            </a:r>
          </a:p>
          <a:p>
            <a:pPr marL="0" indent="0">
              <a:buFont typeface="Arial" charset="0"/>
              <a:buNone/>
            </a:pPr>
            <a:r>
              <a:rPr lang="pt-PT" sz="1600" dirty="0"/>
              <a:t> </a:t>
            </a:r>
          </a:p>
          <a:p>
            <a:pPr marL="0" indent="0">
              <a:buFont typeface="Arial" charset="0"/>
              <a:buNone/>
            </a:pPr>
            <a:r>
              <a:rPr lang="pt-PT" sz="1600" dirty="0"/>
              <a:t>Na eventualidade de adaptar, modificar, traduzir ou, de qualquer outra forma, rever o conteúdo destes materiais, não poderá sugerir que a OMS concorda, seja de que forma for, com essas modificações, nem poderá usar o nome ou o emblema da OMS nesses materiais modificados.  </a:t>
            </a:r>
          </a:p>
          <a:p>
            <a:pPr marL="0" indent="0">
              <a:buFont typeface="Arial" charset="0"/>
              <a:buNone/>
            </a:pPr>
            <a:endParaRPr lang="pt-PT" sz="800" dirty="0"/>
          </a:p>
          <a:p>
            <a:pPr marL="0" indent="0">
              <a:buFont typeface="Arial" charset="0"/>
              <a:buNone/>
            </a:pPr>
            <a:r>
              <a:rPr lang="pt-PT" sz="1600" dirty="0"/>
              <a:t>Além disso, a OMS deve ser informada sobre as modificações neles introduzidas e que irão ser usadas publicamente, para fins de registo e desenvolvimento contínuo, através de correio electrónico para </a:t>
            </a:r>
            <a:r>
              <a:rPr lang="pt-PT" sz="1600" u="sng" dirty="0">
                <a:hlinkClick r:id="rId3"/>
              </a:rPr>
              <a:t>ihrhrt@who.int</a:t>
            </a:r>
            <a:r>
              <a:rPr lang="pt-PT" sz="1600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427547564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66019"/>
            <a:ext cx="8229600" cy="4525963"/>
          </a:xfrm>
        </p:spPr>
        <p:txBody>
          <a:bodyPr anchor="ctr"/>
          <a:lstStyle/>
          <a:p>
            <a:pPr marL="0" indent="0" algn="ctr">
              <a:buNone/>
            </a:pPr>
            <a:r>
              <a:rPr lang="fr-FR" sz="4800" b="1" i="1" dirty="0" err="1"/>
              <a:t>Muito</a:t>
            </a:r>
            <a:r>
              <a:rPr lang="fr-FR" sz="4800" b="1" i="1" dirty="0"/>
              <a:t> </a:t>
            </a:r>
            <a:r>
              <a:rPr lang="fr-FR" sz="4800" b="1" i="1" dirty="0" err="1"/>
              <a:t>obrigado</a:t>
            </a:r>
            <a:r>
              <a:rPr lang="fr-FR" sz="4800" b="1" i="1" dirty="0"/>
              <a:t>!</a:t>
            </a:r>
            <a:endParaRPr lang="en-US" sz="4800" b="1" i="1" dirty="0"/>
          </a:p>
        </p:txBody>
      </p:sp>
    </p:spTree>
    <p:extLst>
      <p:ext uri="{BB962C8B-B14F-4D97-AF65-F5344CB8AC3E}">
        <p14:creationId xmlns:p14="http://schemas.microsoft.com/office/powerpoint/2010/main" val="22475543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RC 59 Template E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570</TotalTime>
  <Words>307</Words>
  <Application>Microsoft Office PowerPoint</Application>
  <PresentationFormat>On-screen Show (4:3)</PresentationFormat>
  <Paragraphs>40</Paragraphs>
  <Slides>7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Arial Narrow</vt:lpstr>
      <vt:lpstr>Calibri</vt:lpstr>
      <vt:lpstr>Office Theme</vt:lpstr>
      <vt:lpstr>RC 59 Template EN</vt:lpstr>
      <vt:lpstr>Equipas de Resposta Rápida Formação</vt:lpstr>
      <vt:lpstr> Objectivos da aprendizagem </vt:lpstr>
      <vt:lpstr> Instruções </vt:lpstr>
      <vt:lpstr>Exemplo: papéis das partes interessadas  e interrelações</vt:lpstr>
      <vt:lpstr>Balanço: Papéis e relações das partes interessadas com a ERR em XXX</vt:lpstr>
      <vt:lpstr>Exoneração de responsabilidade</vt:lpstr>
      <vt:lpstr>PowerPoint Presentation</vt:lpstr>
    </vt:vector>
  </TitlesOfParts>
  <Company>WHO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 A: Activity 2 (RRT)  Sub - Activity 5. Stakeholder mapping exercise.</dc:title>
  <dc:creator>SMALLWOOD, Catherine</dc:creator>
  <cp:lastModifiedBy>GOMEZ, Paula</cp:lastModifiedBy>
  <cp:revision>51</cp:revision>
  <dcterms:created xsi:type="dcterms:W3CDTF">2015-09-22T09:24:28Z</dcterms:created>
  <dcterms:modified xsi:type="dcterms:W3CDTF">2019-06-19T11:59:48Z</dcterms:modified>
</cp:coreProperties>
</file>

<file path=docProps/thumbnail.jpeg>
</file>