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11"/>
  </p:notesMasterIdLst>
  <p:sldIdLst>
    <p:sldId id="258" r:id="rId3"/>
    <p:sldId id="256" r:id="rId4"/>
    <p:sldId id="259" r:id="rId5"/>
    <p:sldId id="257" r:id="rId6"/>
    <p:sldId id="278" r:id="rId7"/>
    <p:sldId id="275" r:id="rId8"/>
    <p:sldId id="261" r:id="rId9"/>
    <p:sldId id="260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66"/>
    <a:srgbClr val="FF33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6" d="100"/>
          <a:sy n="96" d="100"/>
        </p:scale>
        <p:origin x="828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076623-C00C-4084-B5D0-9BA2D0A7D7CD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B4E936-5E28-4999-80A0-50BB2B712D9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95318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BBB059D1-56EA-4E5D-8895-84099915A816}" type="slidenum">
              <a:rPr lang="en-US" altLang="en-US" smtClean="0"/>
              <a:pPr eaLnBrk="1" hangingPunct="1">
                <a:spcBef>
                  <a:spcPct val="0"/>
                </a:spcBef>
              </a:pPr>
              <a:t>1</a:t>
            </a:fld>
            <a:endParaRPr lang="en-US" altLang="en-US" dirty="0"/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410177657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B4E936-5E28-4999-80A0-50BB2B712D99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082527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42683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74822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8414952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grpSp>
        <p:nvGrpSpPr>
          <p:cNvPr id="5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6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7" name="image1.png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800" y="6176850"/>
            <a:ext cx="4267200" cy="304800"/>
          </a:xfrm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  <a:latin typeface="Calibri"/>
                <a:cs typeface="Calibri"/>
                <a:sym typeface="Calibri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Rapid Response Teams Training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41DA84D-6B13-4DF3-B65B-F09B8BB8C7B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46263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84582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D6A613BE-47C0-4900-BDD3-FBF4F0FA465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717398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83820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A710C3AC-2753-431F-B300-29CC644D809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9846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189212E-7EEF-474E-BAD5-E690FB6C06C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6277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err="1"/>
              <a:t>Formação</a:t>
            </a:r>
            <a:r>
              <a:rPr lang="en-US" dirty="0"/>
              <a:t> de </a:t>
            </a:r>
            <a:r>
              <a:rPr lang="en-US" dirty="0" err="1"/>
              <a:t>Equipas</a:t>
            </a:r>
            <a:r>
              <a:rPr lang="en-US" dirty="0"/>
              <a:t> de </a:t>
            </a:r>
            <a:r>
              <a:rPr lang="en-US" dirty="0" err="1"/>
              <a:t>Resposta</a:t>
            </a:r>
            <a:r>
              <a:rPr lang="en-US" dirty="0"/>
              <a:t> </a:t>
            </a:r>
            <a:r>
              <a:rPr lang="en-US" dirty="0" err="1"/>
              <a:t>Rápida</a:t>
            </a:r>
            <a:endParaRPr lang="en-US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3DD2E3D-E5A4-4523-9208-FA5290DDA11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814171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272316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E9BC9DD-E369-4672-B478-B546514F65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638131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1718731-5FE6-492D-BD72-52B453B01C9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7535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0961546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5ABD8E-E64D-4F34-8682-13533209394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618053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A7E39D-06B1-4D79-9212-016EF015538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88193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222C279-9B2E-4222-BA3D-98325B57B1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95088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9A1650-9120-4C96-BED5-F20E40E936B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1660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2523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981457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30654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177364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16708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072573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44274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264FF2-BBD6-4861-B6CB-DA7B682EAA45}" type="datetimeFigureOut">
              <a:rPr lang="en-GB" smtClean="0"/>
              <a:t>28/06/2019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67FA95-70E5-4075-BCA8-4F2DDEDE13C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3192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33600" y="6356350"/>
            <a:ext cx="4648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r>
              <a:rPr lang="en-US" dirty="0" err="1"/>
              <a:t>Formação</a:t>
            </a:r>
            <a:r>
              <a:rPr lang="en-US" dirty="0"/>
              <a:t> de </a:t>
            </a:r>
            <a:r>
              <a:rPr lang="en-US" dirty="0" err="1"/>
              <a:t>Equipas</a:t>
            </a:r>
            <a:r>
              <a:rPr lang="en-US" dirty="0"/>
              <a:t> de </a:t>
            </a:r>
            <a:r>
              <a:rPr lang="en-US" dirty="0" err="1"/>
              <a:t>Resposta</a:t>
            </a:r>
            <a:r>
              <a:rPr lang="en-US" dirty="0"/>
              <a:t> </a:t>
            </a:r>
            <a:r>
              <a:rPr lang="en-US" dirty="0" err="1"/>
              <a:t>Rápida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02650" y="6481763"/>
            <a:ext cx="609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264479D6-E1AD-4E5B-A4F8-2E59461ED89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Subtitle 2"/>
          <p:cNvSpPr txBox="1">
            <a:spLocks/>
          </p:cNvSpPr>
          <p:nvPr userDrawn="1"/>
        </p:nvSpPr>
        <p:spPr>
          <a:xfrm>
            <a:off x="2209800" y="6176963"/>
            <a:ext cx="4267200" cy="304800"/>
          </a:xfrm>
          <a:prstGeom prst="rect">
            <a:avLst/>
          </a:prstGeom>
        </p:spPr>
        <p:txBody>
          <a:bodyPr/>
          <a:lstStyle>
            <a:lvl1pPr marL="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bg1"/>
                </a:solidFill>
                <a:latin typeface="Calibri"/>
                <a:ea typeface="+mn-ea"/>
                <a:cs typeface="Calibri"/>
                <a:sym typeface="Calibri"/>
              </a:defRPr>
            </a:lvl1pPr>
            <a:lvl2pPr marL="4572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1400" dirty="0" err="1">
                <a:solidFill>
                  <a:srgbClr val="FFFFFF"/>
                </a:solidFill>
                <a:ea typeface="Calibri"/>
              </a:rPr>
              <a:t>Formação</a:t>
            </a:r>
            <a:r>
              <a:rPr lang="fr-FR" sz="1400" dirty="0">
                <a:solidFill>
                  <a:srgbClr val="FFFFFF"/>
                </a:solidFill>
                <a:ea typeface="Calibri"/>
              </a:rPr>
              <a:t> de Equipas de </a:t>
            </a:r>
            <a:r>
              <a:rPr lang="fr-FR" sz="1400" dirty="0" err="1">
                <a:solidFill>
                  <a:srgbClr val="FFFFFF"/>
                </a:solidFill>
                <a:ea typeface="Calibri"/>
              </a:rPr>
              <a:t>Resposta</a:t>
            </a:r>
            <a:r>
              <a:rPr lang="fr-FR" sz="1400" dirty="0">
                <a:solidFill>
                  <a:srgbClr val="FFFFFF"/>
                </a:solidFill>
                <a:ea typeface="Calibri"/>
              </a:rPr>
              <a:t> </a:t>
            </a:r>
            <a:r>
              <a:rPr lang="fr-FR" sz="1400" dirty="0" err="1">
                <a:solidFill>
                  <a:srgbClr val="FFFFFF"/>
                </a:solidFill>
                <a:ea typeface="Calibri"/>
              </a:rPr>
              <a:t>Rápida</a:t>
            </a:r>
            <a:endParaRPr lang="fr-FR" sz="1400" dirty="0">
              <a:solidFill>
                <a:srgbClr val="FFFFFF"/>
              </a:solidFill>
              <a:ea typeface="Calibri"/>
            </a:endParaRPr>
          </a:p>
        </p:txBody>
      </p:sp>
      <p:sp>
        <p:nvSpPr>
          <p:cNvPr id="1031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8686800" y="6481763"/>
            <a:ext cx="609600" cy="365125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fld id="{450384FD-CC80-4B09-A768-218B646411B4}" type="slidenum">
              <a:rPr lang="en-US" sz="1600">
                <a:solidFill>
                  <a:schemeClr val="bg1"/>
                </a:solidFill>
              </a:rPr>
              <a:pPr eaLnBrk="1" hangingPunct="1"/>
              <a:t>‹#›</a:t>
            </a:fld>
            <a:endParaRPr lang="en-US" sz="1600">
              <a:solidFill>
                <a:schemeClr val="bg1"/>
              </a:solidFill>
            </a:endParaRPr>
          </a:p>
        </p:txBody>
      </p:sp>
      <p:grpSp>
        <p:nvGrpSpPr>
          <p:cNvPr id="1033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1035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1036" name="image1.png"/>
            <p:cNvPicPr>
              <a:picLocks noChangeAspect="1" noChangeArrowheads="1"/>
            </p:cNvPicPr>
            <p:nvPr/>
          </p:nvPicPr>
          <p:blipFill>
            <a:blip r:embed="rId14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xmlns="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1034" name="TextBox 12"/>
          <p:cNvSpPr txBox="1">
            <a:spLocks noChangeArrowheads="1"/>
          </p:cNvSpPr>
          <p:nvPr userDrawn="1"/>
        </p:nvSpPr>
        <p:spPr bwMode="auto">
          <a:xfrm>
            <a:off x="2057400" y="6478588"/>
            <a:ext cx="2597887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fr-FR" sz="1200" dirty="0" err="1">
                <a:solidFill>
                  <a:schemeClr val="bg1"/>
                </a:solidFill>
                <a:latin typeface="Arial Narrow" pitchFamily="34" charset="0"/>
              </a:rPr>
              <a:t>Formação</a:t>
            </a:r>
            <a:r>
              <a:rPr lang="fr-FR" sz="1200" dirty="0">
                <a:solidFill>
                  <a:schemeClr val="bg1"/>
                </a:solidFill>
                <a:latin typeface="Arial Narrow" pitchFamily="34" charset="0"/>
              </a:rPr>
              <a:t> de Equipas de </a:t>
            </a:r>
            <a:r>
              <a:rPr lang="fr-FR" sz="1200" dirty="0" err="1">
                <a:solidFill>
                  <a:schemeClr val="bg1"/>
                </a:solidFill>
                <a:latin typeface="Arial Narrow" pitchFamily="34" charset="0"/>
              </a:rPr>
              <a:t>Resposta</a:t>
            </a:r>
            <a:r>
              <a:rPr lang="fr-FR" sz="1200" dirty="0">
                <a:solidFill>
                  <a:schemeClr val="bg1"/>
                </a:solidFill>
                <a:latin typeface="Arial Narrow" pitchFamily="34" charset="0"/>
              </a:rPr>
              <a:t> </a:t>
            </a:r>
            <a:r>
              <a:rPr lang="fr-FR" sz="1200" dirty="0" err="1">
                <a:solidFill>
                  <a:schemeClr val="bg1"/>
                </a:solidFill>
                <a:latin typeface="Arial Narrow" pitchFamily="34" charset="0"/>
              </a:rPr>
              <a:t>Rápida</a:t>
            </a:r>
            <a:endParaRPr lang="en-GB" sz="1200" dirty="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2590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rgbClr val="632523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mailto:ihrhrt@who.int" TargetMode="External"/><Relationship Id="rId2" Type="http://schemas.openxmlformats.org/officeDocument/2006/relationships/hyperlink" Target="https://extranet.who.int/hslp" TargetMode="External"/><Relationship Id="rId1" Type="http://schemas.openxmlformats.org/officeDocument/2006/relationships/slideLayout" Target="../slideLayouts/slideLayout1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ctrTitle"/>
          </p:nvPr>
        </p:nvSpPr>
        <p:spPr>
          <a:xfrm>
            <a:off x="492248" y="404664"/>
            <a:ext cx="8643119" cy="1752600"/>
          </a:xfrm>
        </p:spPr>
        <p:txBody>
          <a:bodyPr/>
          <a:lstStyle/>
          <a:p>
            <a:pPr algn="r"/>
            <a:r>
              <a:rPr lang="pt-PT" altLang="en-US" sz="3200" b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Equipas de Resposta Rápida</a:t>
            </a:r>
            <a:br>
              <a:rPr lang="pt-PT" altLang="en-US" sz="3200" b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t-PT" altLang="en-US" sz="3200" b="1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Forma</a:t>
            </a:r>
            <a:r>
              <a:rPr lang="pt-PT" altLang="en-US" sz="3200" b="1">
                <a:solidFill>
                  <a:srgbClr val="0070C0"/>
                </a:solidFill>
                <a:latin typeface="Arial"/>
                <a:cs typeface="Arial"/>
              </a:rPr>
              <a:t>ção</a:t>
            </a:r>
            <a:br>
              <a:rPr lang="pt-PT" altLang="en-US" sz="3200" b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pt-PT" altLang="en-US" sz="3200" b="1">
              <a:solidFill>
                <a:srgbClr val="0070C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5363" name="Subtitle 2"/>
          <p:cNvSpPr>
            <a:spLocks noGrp="1"/>
          </p:cNvSpPr>
          <p:nvPr>
            <p:ph type="subTitle" idx="1"/>
          </p:nvPr>
        </p:nvSpPr>
        <p:spPr>
          <a:xfrm>
            <a:off x="2216" y="5013176"/>
            <a:ext cx="9144000" cy="720080"/>
          </a:xfrm>
          <a:solidFill>
            <a:schemeClr val="bg1"/>
          </a:solidFill>
        </p:spPr>
        <p:txBody>
          <a:bodyPr>
            <a:noAutofit/>
          </a:bodyPr>
          <a:lstStyle/>
          <a:p>
            <a:pPr algn="l"/>
            <a:r>
              <a:rPr lang="pt-PT" altLang="en-US" sz="2800" b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A2.4 Exercícios: Mapeamento dos Intervenientes</a:t>
            </a:r>
            <a:br>
              <a:rPr lang="pt-PT" altLang="en-US" sz="2800" b="1">
                <a:solidFill>
                  <a:srgbClr val="002060"/>
                </a:solidFill>
                <a:cs typeface="Arial" charset="0"/>
              </a:rPr>
            </a:br>
            <a:endParaRPr lang="pt-PT" altLang="en-US" sz="2800" b="1">
              <a:solidFill>
                <a:srgbClr val="002060"/>
              </a:solidFill>
              <a:cs typeface="Arial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35496" y="5662409"/>
            <a:ext cx="216024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PT" altLang="en-US" sz="2200" b="1">
                <a:solidFill>
                  <a:srgbClr val="002060"/>
                </a:solidFill>
                <a:cs typeface="Arial" charset="0"/>
              </a:rPr>
              <a:t>Dura</a:t>
            </a:r>
            <a:r>
              <a:rPr lang="pt-PT" altLang="en-US" sz="2200" b="1">
                <a:solidFill>
                  <a:srgbClr val="002060"/>
                </a:solidFill>
                <a:latin typeface="Calibri"/>
                <a:cs typeface="Calibri"/>
              </a:rPr>
              <a:t>ção</a:t>
            </a:r>
            <a:r>
              <a:rPr lang="pt-PT" altLang="en-US" sz="2200" b="1">
                <a:solidFill>
                  <a:srgbClr val="002060"/>
                </a:solidFill>
                <a:cs typeface="Arial" charset="0"/>
              </a:rPr>
              <a:t>: 60’</a:t>
            </a:r>
            <a:endParaRPr lang="pt-PT" sz="220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0DBA679-89A3-47B0-91CD-9D451FA780E7}"/>
              </a:ext>
            </a:extLst>
          </p:cNvPr>
          <p:cNvSpPr txBox="1"/>
          <p:nvPr/>
        </p:nvSpPr>
        <p:spPr>
          <a:xfrm>
            <a:off x="35496" y="6453336"/>
            <a:ext cx="217104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PT" sz="1400">
                <a:solidFill>
                  <a:srgbClr val="002060"/>
                </a:solidFill>
              </a:rPr>
              <a:t>Actualizado em: 14/07/208</a:t>
            </a:r>
          </a:p>
        </p:txBody>
      </p:sp>
    </p:spTree>
    <p:extLst>
      <p:ext uri="{BB962C8B-B14F-4D97-AF65-F5344CB8AC3E}">
        <p14:creationId xmlns:p14="http://schemas.microsoft.com/office/powerpoint/2010/main" val="6547411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Autofit/>
          </a:bodyPr>
          <a:lstStyle/>
          <a:p>
            <a:br>
              <a:rPr lang="en-GB" sz="3600" dirty="0"/>
            </a:br>
            <a:r>
              <a:rPr lang="en-GB" sz="3600" b="1" dirty="0" err="1">
                <a:solidFill>
                  <a:srgbClr val="002060"/>
                </a:solidFill>
              </a:rPr>
              <a:t>Objectivos</a:t>
            </a:r>
            <a:r>
              <a:rPr lang="en-GB" sz="3600" b="1" dirty="0">
                <a:solidFill>
                  <a:srgbClr val="002060"/>
                </a:solidFill>
              </a:rPr>
              <a:t> da </a:t>
            </a:r>
            <a:r>
              <a:rPr lang="en-GB" sz="3600" b="1" dirty="0" err="1">
                <a:solidFill>
                  <a:srgbClr val="002060"/>
                </a:solidFill>
              </a:rPr>
              <a:t>aprendizagem</a:t>
            </a:r>
            <a:br>
              <a:rPr lang="en-GB" sz="3600" dirty="0"/>
            </a:br>
            <a:endParaRPr lang="en-GB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4294967295"/>
          </p:nvPr>
        </p:nvSpPr>
        <p:spPr>
          <a:xfrm>
            <a:off x="297681" y="1556792"/>
            <a:ext cx="8569325" cy="5040313"/>
          </a:xfrm>
        </p:spPr>
        <p:txBody>
          <a:bodyPr>
            <a:noAutofit/>
          </a:bodyPr>
          <a:lstStyle/>
          <a:p>
            <a:pPr marL="0" lvl="0" indent="0">
              <a:buNone/>
            </a:pPr>
            <a:r>
              <a:rPr lang="pt-BR" sz="2400" dirty="0">
                <a:solidFill>
                  <a:srgbClr val="002060"/>
                </a:solidFill>
              </a:rPr>
              <a:t>At</a:t>
            </a:r>
            <a:r>
              <a:rPr lang="pt-BR" sz="2400" dirty="0">
                <a:solidFill>
                  <a:srgbClr val="002060"/>
                </a:solidFill>
                <a:latin typeface="Arial"/>
                <a:cs typeface="Arial"/>
              </a:rPr>
              <a:t>é ao final </a:t>
            </a:r>
            <a:r>
              <a:rPr lang="pt-BR" sz="2400" dirty="0">
                <a:solidFill>
                  <a:srgbClr val="002060"/>
                </a:solidFill>
              </a:rPr>
              <a:t>desta actividade, os participantes deverão ser capazes de:</a:t>
            </a:r>
            <a:endParaRPr lang="en-GB" sz="2400" dirty="0">
              <a:solidFill>
                <a:srgbClr val="002060"/>
              </a:solidFill>
            </a:endParaRPr>
          </a:p>
          <a:p>
            <a:pPr lvl="0">
              <a:spcBef>
                <a:spcPts val="1800"/>
              </a:spcBef>
            </a:pPr>
            <a:r>
              <a:rPr lang="pt-BR" sz="2400" dirty="0">
                <a:solidFill>
                  <a:srgbClr val="002060"/>
                </a:solidFill>
              </a:rPr>
              <a:t>Identificar os potenciais intervenientes nas actividades das ERR no </a:t>
            </a:r>
            <a:r>
              <a:rPr lang="en-US" sz="2400" dirty="0" err="1">
                <a:solidFill>
                  <a:srgbClr val="002060"/>
                </a:solidFill>
              </a:rPr>
              <a:t>terreno</a:t>
            </a:r>
            <a:endParaRPr lang="en-GB" sz="2400" dirty="0">
              <a:solidFill>
                <a:srgbClr val="002060"/>
              </a:solidFill>
            </a:endParaRPr>
          </a:p>
          <a:p>
            <a:pPr lvl="0">
              <a:spcBef>
                <a:spcPts val="1800"/>
              </a:spcBef>
            </a:pPr>
            <a:r>
              <a:rPr lang="pt-BR" sz="2400" dirty="0">
                <a:solidFill>
                  <a:srgbClr val="002060"/>
                </a:solidFill>
              </a:rPr>
              <a:t>Explicar as funções/mandatos dos potenciais intervenientes nas actividades das ERR no terreno.</a:t>
            </a:r>
            <a:endParaRPr lang="en-GB" sz="2400" dirty="0">
              <a:solidFill>
                <a:srgbClr val="002060"/>
              </a:solidFill>
            </a:endParaRPr>
          </a:p>
          <a:p>
            <a:pPr marL="0" indent="0" algn="just">
              <a:buNone/>
            </a:pPr>
            <a:endParaRPr lang="en-GB" sz="2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07086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539552" y="0"/>
            <a:ext cx="8229600" cy="1143000"/>
          </a:xfrm>
        </p:spPr>
        <p:txBody>
          <a:bodyPr>
            <a:noAutofit/>
          </a:bodyPr>
          <a:lstStyle/>
          <a:p>
            <a:br>
              <a:rPr lang="en-GB" sz="3600" dirty="0"/>
            </a:br>
            <a:r>
              <a:rPr lang="en-GB" sz="3600" b="1" dirty="0" err="1">
                <a:solidFill>
                  <a:srgbClr val="002060"/>
                </a:solidFill>
              </a:rPr>
              <a:t>Instruções</a:t>
            </a:r>
            <a:br>
              <a:rPr lang="en-GB" sz="3600" dirty="0"/>
            </a:br>
            <a:endParaRPr lang="en-GB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idx="4294967295"/>
          </p:nvPr>
        </p:nvSpPr>
        <p:spPr>
          <a:xfrm>
            <a:off x="467543" y="1340769"/>
            <a:ext cx="8280921" cy="2232248"/>
          </a:xfrm>
          <a:prstGeom prst="rect">
            <a:avLst/>
          </a:prstGeom>
        </p:spPr>
        <p:txBody>
          <a:bodyPr>
            <a:noAutofit/>
          </a:bodyPr>
          <a:lstStyle/>
          <a:p>
            <a:pPr algn="just">
              <a:spcBef>
                <a:spcPts val="1800"/>
              </a:spcBef>
              <a:buFont typeface="Arial" panose="020B0604020202020204" pitchFamily="34" charset="0"/>
              <a:buChar char="•"/>
            </a:pPr>
            <a:r>
              <a:rPr lang="pt-BR" sz="2400" dirty="0">
                <a:solidFill>
                  <a:srgbClr val="002060"/>
                </a:solidFill>
              </a:rPr>
              <a:t>Mapear os intervenientes com os quais uma ERR pode colaborar no terreno, no seu país (vide o exemplo no diapositivo seguinte).</a:t>
            </a:r>
            <a:endParaRPr lang="en-GB" sz="2400" dirty="0">
              <a:solidFill>
                <a:srgbClr val="002060"/>
              </a:solidFill>
            </a:endParaRPr>
          </a:p>
          <a:p>
            <a:pPr algn="just">
              <a:spcBef>
                <a:spcPts val="1800"/>
              </a:spcBef>
              <a:buFont typeface="Arial" panose="020B0604020202020204" pitchFamily="34" charset="0"/>
              <a:buChar char="•"/>
            </a:pPr>
            <a:r>
              <a:rPr lang="pt-BR" sz="2400" dirty="0">
                <a:solidFill>
                  <a:srgbClr val="002060"/>
                </a:solidFill>
              </a:rPr>
              <a:t>Indicar as suas funções/mandatos e a relação entre a ERR e esses intervenientes</a:t>
            </a:r>
            <a:endParaRPr lang="en-GB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55545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504" y="125760"/>
            <a:ext cx="9036496" cy="1143000"/>
          </a:xfrm>
        </p:spPr>
        <p:txBody>
          <a:bodyPr>
            <a:normAutofit fontScale="90000"/>
          </a:bodyPr>
          <a:lstStyle/>
          <a:p>
            <a:r>
              <a:rPr lang="pt-BR" sz="3600" b="1" dirty="0">
                <a:solidFill>
                  <a:srgbClr val="002060"/>
                </a:solidFill>
              </a:rPr>
              <a:t>Exemplo: Funções dos intervenientes e as suas relações com a ERR nacional</a:t>
            </a:r>
            <a:endParaRPr lang="en-GB" sz="3600" b="1" dirty="0">
              <a:solidFill>
                <a:srgbClr val="002060"/>
              </a:solidFill>
            </a:endParaRP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0E02FB82-4214-420F-9B75-E1904C16A67B}"/>
              </a:ext>
            </a:extLst>
          </p:cNvPr>
          <p:cNvGrpSpPr/>
          <p:nvPr/>
        </p:nvGrpSpPr>
        <p:grpSpPr>
          <a:xfrm>
            <a:off x="919569" y="1491792"/>
            <a:ext cx="7412365" cy="4523151"/>
            <a:chOff x="559578" y="1124744"/>
            <a:chExt cx="8184427" cy="5034632"/>
          </a:xfrm>
        </p:grpSpPr>
        <p:cxnSp>
          <p:nvCxnSpPr>
            <p:cNvPr id="32" name="Curved Connector 31"/>
            <p:cNvCxnSpPr/>
            <p:nvPr/>
          </p:nvCxnSpPr>
          <p:spPr>
            <a:xfrm rot="10800000" flipV="1">
              <a:off x="1992775" y="5005765"/>
              <a:ext cx="1918090" cy="12700"/>
            </a:xfrm>
            <a:prstGeom prst="curvedConnector3">
              <a:avLst/>
            </a:prstGeom>
            <a:ln>
              <a:headEnd type="triangle"/>
              <a:tailEnd type="none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  <p:sp>
          <p:nvSpPr>
            <p:cNvPr id="4" name="Rectangle 3"/>
            <p:cNvSpPr/>
            <p:nvPr/>
          </p:nvSpPr>
          <p:spPr>
            <a:xfrm>
              <a:off x="625722" y="1124744"/>
              <a:ext cx="1584176" cy="93610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err="1"/>
                <a:t>Laboratório</a:t>
              </a:r>
              <a:r>
                <a:rPr lang="en-GB" dirty="0"/>
                <a:t> Nacional</a:t>
              </a:r>
            </a:p>
          </p:txBody>
        </p:sp>
        <p:sp>
          <p:nvSpPr>
            <p:cNvPr id="5" name="Rectangle 4"/>
            <p:cNvSpPr/>
            <p:nvPr/>
          </p:nvSpPr>
          <p:spPr>
            <a:xfrm>
              <a:off x="7159829" y="4550414"/>
              <a:ext cx="1584176" cy="936104"/>
            </a:xfrm>
            <a:prstGeom prst="rect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>
                  <a:solidFill>
                    <a:schemeClr val="tx1"/>
                  </a:solidFill>
                </a:rPr>
                <a:t>ONG X</a:t>
              </a:r>
            </a:p>
          </p:txBody>
        </p:sp>
        <p:sp>
          <p:nvSpPr>
            <p:cNvPr id="7" name="Rectangle 6"/>
            <p:cNvSpPr/>
            <p:nvPr/>
          </p:nvSpPr>
          <p:spPr>
            <a:xfrm>
              <a:off x="6535651" y="1482642"/>
              <a:ext cx="1584176" cy="936104"/>
            </a:xfrm>
            <a:prstGeom prst="rect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err="1">
                  <a:solidFill>
                    <a:schemeClr val="tx1"/>
                  </a:solidFill>
                </a:rPr>
                <a:t>Nações</a:t>
              </a:r>
              <a:r>
                <a:rPr lang="en-GB" dirty="0">
                  <a:solidFill>
                    <a:schemeClr val="tx1"/>
                  </a:solidFill>
                </a:rPr>
                <a:t> </a:t>
              </a:r>
              <a:r>
                <a:rPr lang="en-GB" dirty="0" err="1">
                  <a:solidFill>
                    <a:schemeClr val="tx1"/>
                  </a:solidFill>
                </a:rPr>
                <a:t>Unidas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cxnSp>
          <p:nvCxnSpPr>
            <p:cNvPr id="17" name="Straight Arrow Connector 16"/>
            <p:cNvCxnSpPr/>
            <p:nvPr/>
          </p:nvCxnSpPr>
          <p:spPr>
            <a:xfrm flipH="1" flipV="1">
              <a:off x="2146669" y="2060848"/>
              <a:ext cx="2304256" cy="2444348"/>
            </a:xfrm>
            <a:prstGeom prst="straightConnector1">
              <a:avLst/>
            </a:prstGeom>
            <a:ln w="38100">
              <a:prstDash val="lg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" name="Rectangle 5"/>
            <p:cNvSpPr/>
            <p:nvPr/>
          </p:nvSpPr>
          <p:spPr>
            <a:xfrm>
              <a:off x="559578" y="4536766"/>
              <a:ext cx="1756516" cy="936104"/>
            </a:xfrm>
            <a:prstGeom prst="rect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err="1">
                  <a:solidFill>
                    <a:schemeClr val="tx1"/>
                  </a:solidFill>
                </a:rPr>
                <a:t>Grupos</a:t>
              </a:r>
              <a:r>
                <a:rPr lang="en-GB" dirty="0">
                  <a:solidFill>
                    <a:schemeClr val="tx1"/>
                  </a:solidFill>
                </a:rPr>
                <a:t> </a:t>
              </a:r>
              <a:r>
                <a:rPr lang="en-GB" dirty="0" err="1">
                  <a:solidFill>
                    <a:schemeClr val="tx1"/>
                  </a:solidFill>
                </a:rPr>
                <a:t>comunitários</a:t>
              </a:r>
              <a:endParaRPr lang="en-GB" dirty="0">
                <a:solidFill>
                  <a:schemeClr val="tx1"/>
                </a:solidFill>
              </a:endParaRPr>
            </a:p>
          </p:txBody>
        </p:sp>
        <p:sp>
          <p:nvSpPr>
            <p:cNvPr id="18" name="Rectangle 17"/>
            <p:cNvSpPr/>
            <p:nvPr/>
          </p:nvSpPr>
          <p:spPr>
            <a:xfrm>
              <a:off x="3887080" y="4525014"/>
              <a:ext cx="1584176" cy="936104"/>
            </a:xfrm>
            <a:prstGeom prst="rect">
              <a:avLst/>
            </a:pr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>
                  <a:solidFill>
                    <a:schemeClr val="tx1"/>
                  </a:solidFill>
                </a:rPr>
                <a:t>ERR</a:t>
              </a:r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1259632" y="2439075"/>
              <a:ext cx="1692188" cy="4110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dirty="0" err="1"/>
                <a:t>Informa</a:t>
              </a:r>
              <a:r>
                <a:rPr lang="en-GB" dirty="0" err="1">
                  <a:latin typeface="Calibri"/>
                  <a:cs typeface="Calibri"/>
                </a:rPr>
                <a:t>ção</a:t>
              </a:r>
              <a:endParaRPr lang="en-GB" dirty="0"/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6012160" y="5578457"/>
              <a:ext cx="1692188" cy="4110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dirty="0" err="1"/>
                <a:t>Equipamentos</a:t>
              </a:r>
              <a:endParaRPr lang="en-GB" dirty="0"/>
            </a:p>
          </p:txBody>
        </p:sp>
        <p:cxnSp>
          <p:nvCxnSpPr>
            <p:cNvPr id="22" name="Curved Connector 21"/>
            <p:cNvCxnSpPr/>
            <p:nvPr/>
          </p:nvCxnSpPr>
          <p:spPr>
            <a:xfrm rot="5400000" flipH="1" flipV="1">
              <a:off x="4945087" y="2950646"/>
              <a:ext cx="2351662" cy="1246686"/>
            </a:xfrm>
            <a:prstGeom prst="curvedConnector3">
              <a:avLst/>
            </a:prstGeom>
            <a:ln>
              <a:headEnd type="triangle"/>
              <a:tailEnd type="none"/>
            </a:ln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sp>
          <p:nvSpPr>
            <p:cNvPr id="24" name="TextBox 23"/>
            <p:cNvSpPr txBox="1"/>
            <p:nvPr/>
          </p:nvSpPr>
          <p:spPr>
            <a:xfrm>
              <a:off x="6535651" y="3001692"/>
              <a:ext cx="1770886" cy="4110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dirty="0" err="1"/>
                <a:t>Financiamento</a:t>
              </a:r>
              <a:endParaRPr lang="en-GB" dirty="0"/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2316093" y="5439957"/>
              <a:ext cx="1692188" cy="7194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dirty="0" err="1"/>
                <a:t>Recursos</a:t>
              </a:r>
              <a:r>
                <a:rPr lang="en-GB" dirty="0"/>
                <a:t> </a:t>
              </a:r>
              <a:r>
                <a:rPr lang="en-GB" dirty="0" err="1"/>
                <a:t>humanos</a:t>
              </a:r>
              <a:endParaRPr lang="en-GB" dirty="0"/>
            </a:p>
          </p:txBody>
        </p:sp>
        <p:cxnSp>
          <p:nvCxnSpPr>
            <p:cNvPr id="43" name="Curved Connector 42"/>
            <p:cNvCxnSpPr/>
            <p:nvPr/>
          </p:nvCxnSpPr>
          <p:spPr>
            <a:xfrm>
              <a:off x="5445156" y="5062200"/>
              <a:ext cx="1714673" cy="12700"/>
            </a:xfrm>
            <a:prstGeom prst="curvedConnector3">
              <a:avLst/>
            </a:prstGeom>
            <a:ln>
              <a:headEnd type="arrow"/>
              <a:tailEnd type="none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95552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116632"/>
            <a:ext cx="7931224" cy="1143000"/>
          </a:xfrm>
        </p:spPr>
        <p:txBody>
          <a:bodyPr/>
          <a:lstStyle/>
          <a:p>
            <a:r>
              <a:rPr lang="pt-BR" sz="3200" b="1" dirty="0">
                <a:solidFill>
                  <a:prstClr val="black"/>
                </a:solidFill>
              </a:rPr>
              <a:t>Intervenientes da ERR ao nível nacional</a:t>
            </a:r>
            <a:endParaRPr lang="en-GB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268760"/>
            <a:ext cx="8229600" cy="3600400"/>
          </a:xfrm>
        </p:spPr>
        <p:txBody>
          <a:bodyPr/>
          <a:lstStyle/>
          <a:p>
            <a:pPr algn="just"/>
            <a:r>
              <a:rPr lang="pt-BR" sz="1800" dirty="0">
                <a:solidFill>
                  <a:schemeClr val="tx1"/>
                </a:solidFill>
              </a:rPr>
              <a:t>Nações Unidas (OMS, UNICEF, PAM)</a:t>
            </a:r>
            <a:endParaRPr lang="fr-FR" sz="1800" dirty="0">
              <a:solidFill>
                <a:schemeClr val="tx1"/>
              </a:solidFill>
            </a:endParaRPr>
          </a:p>
          <a:p>
            <a:pPr lvl="1" algn="just"/>
            <a:r>
              <a:rPr lang="pt-BR" sz="1800" dirty="0">
                <a:solidFill>
                  <a:schemeClr val="tx1"/>
                </a:solidFill>
              </a:rPr>
              <a:t>Fundos, recursos humanos, equipamentos, garantia de qualidade, orientações/políticas</a:t>
            </a:r>
            <a:endParaRPr lang="fr-FR" sz="1800" dirty="0">
              <a:solidFill>
                <a:schemeClr val="tx1"/>
              </a:solidFill>
            </a:endParaRPr>
          </a:p>
          <a:p>
            <a:pPr algn="just"/>
            <a:r>
              <a:rPr lang="pt-BR" sz="1800" dirty="0">
                <a:solidFill>
                  <a:schemeClr val="tx1"/>
                </a:solidFill>
              </a:rPr>
              <a:t>Ministérios (Ministério da Saúde, OPM, Educação, Agricultura, Veterinária, etc.)</a:t>
            </a:r>
            <a:endParaRPr lang="fr-FR" sz="1800" dirty="0">
              <a:solidFill>
                <a:schemeClr val="tx1"/>
              </a:solidFill>
            </a:endParaRPr>
          </a:p>
          <a:p>
            <a:pPr lvl="1" algn="just"/>
            <a:r>
              <a:rPr lang="fr-FR" sz="1800" dirty="0" err="1">
                <a:solidFill>
                  <a:schemeClr val="tx1"/>
                </a:solidFill>
              </a:rPr>
              <a:t>Coordenação</a:t>
            </a:r>
            <a:r>
              <a:rPr lang="fr-FR" sz="1800" dirty="0">
                <a:solidFill>
                  <a:schemeClr val="tx1"/>
                </a:solidFill>
              </a:rPr>
              <a:t>, </a:t>
            </a:r>
            <a:r>
              <a:rPr lang="fr-FR" sz="1800" dirty="0" err="1">
                <a:solidFill>
                  <a:schemeClr val="tx1"/>
                </a:solidFill>
              </a:rPr>
              <a:t>recursos</a:t>
            </a:r>
            <a:r>
              <a:rPr lang="fr-FR" sz="1800" dirty="0">
                <a:solidFill>
                  <a:schemeClr val="tx1"/>
                </a:solidFill>
              </a:rPr>
              <a:t> </a:t>
            </a:r>
            <a:r>
              <a:rPr lang="fr-FR" sz="1800" dirty="0" err="1">
                <a:solidFill>
                  <a:schemeClr val="tx1"/>
                </a:solidFill>
              </a:rPr>
              <a:t>humanos</a:t>
            </a:r>
            <a:r>
              <a:rPr lang="fr-FR" sz="1800" dirty="0">
                <a:solidFill>
                  <a:schemeClr val="tx1"/>
                </a:solidFill>
              </a:rPr>
              <a:t>, </a:t>
            </a:r>
            <a:r>
              <a:rPr lang="fr-FR" sz="1800" dirty="0" err="1">
                <a:solidFill>
                  <a:schemeClr val="tx1"/>
                </a:solidFill>
              </a:rPr>
              <a:t>políticas</a:t>
            </a:r>
            <a:endParaRPr lang="fr-FR" sz="1800" dirty="0">
              <a:solidFill>
                <a:schemeClr val="tx1"/>
              </a:solidFill>
            </a:endParaRPr>
          </a:p>
          <a:p>
            <a:pPr algn="just"/>
            <a:r>
              <a:rPr lang="pt-BR" sz="1800" dirty="0">
                <a:solidFill>
                  <a:schemeClr val="tx1"/>
                </a:solidFill>
              </a:rPr>
              <a:t>Instituições Técnicas (Organismos Profissionais, e.g., universidades, etc.)</a:t>
            </a:r>
            <a:endParaRPr lang="fr-FR" sz="1800" dirty="0">
              <a:solidFill>
                <a:schemeClr val="tx1"/>
              </a:solidFill>
            </a:endParaRPr>
          </a:p>
          <a:p>
            <a:pPr algn="just"/>
            <a:r>
              <a:rPr lang="pt-BR" sz="1800" dirty="0">
                <a:solidFill>
                  <a:schemeClr val="tx1"/>
                </a:solidFill>
              </a:rPr>
              <a:t>ONG (internacionais, regionais e locais)</a:t>
            </a:r>
            <a:endParaRPr lang="fr-FR" sz="1800" dirty="0">
              <a:solidFill>
                <a:schemeClr val="tx1"/>
              </a:solidFill>
            </a:endParaRPr>
          </a:p>
          <a:p>
            <a:pPr lvl="1" algn="just"/>
            <a:r>
              <a:rPr lang="pt-BR" sz="1800" dirty="0">
                <a:solidFill>
                  <a:schemeClr val="tx1"/>
                </a:solidFill>
              </a:rPr>
              <a:t>Recursos humanos, equipamentos, coordenação, financiamento</a:t>
            </a:r>
          </a:p>
          <a:p>
            <a:pPr algn="just"/>
            <a:r>
              <a:rPr lang="pt-BR" sz="1800" dirty="0">
                <a:solidFill>
                  <a:schemeClr val="tx1"/>
                </a:solidFill>
              </a:rPr>
              <a:t>Cruz Vermelha (URCS, CICV, etc.)</a:t>
            </a:r>
            <a:endParaRPr lang="fr-FR" sz="1800" dirty="0">
              <a:solidFill>
                <a:schemeClr val="tx1"/>
              </a:solidFill>
            </a:endParaRPr>
          </a:p>
          <a:p>
            <a:pPr lvl="1" algn="just"/>
            <a:r>
              <a:rPr lang="pt-BR" sz="1800" dirty="0">
                <a:solidFill>
                  <a:schemeClr val="tx1"/>
                </a:solidFill>
              </a:rPr>
              <a:t>Recursos humanos, equipamentos, fundos, código de conduta</a:t>
            </a:r>
            <a:endParaRPr lang="fr-FR" sz="1800" dirty="0">
              <a:solidFill>
                <a:schemeClr val="tx1"/>
              </a:solidFill>
            </a:endParaRP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781105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342900" lvl="0" indent="-342900">
              <a:spcBef>
                <a:spcPct val="20000"/>
              </a:spcBef>
            </a:pPr>
            <a:r>
              <a:rPr lang="pt-BR" sz="2700" b="1" dirty="0">
                <a:solidFill>
                  <a:schemeClr val="tx1"/>
                </a:solidFill>
              </a:rPr>
              <a:t>Intervenientes da ERR ao nível distrital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3456384"/>
          </a:xfrm>
        </p:spPr>
        <p:txBody>
          <a:bodyPr/>
          <a:lstStyle/>
          <a:p>
            <a:endParaRPr lang="pt-PT" sz="2400"/>
          </a:p>
          <a:p>
            <a:pPr algn="just"/>
            <a:r>
              <a:rPr lang="pt-PT" sz="2000"/>
              <a:t>Nível comunitário (VHT, LC, líderes religiosos, professores, membros da comunidade)</a:t>
            </a:r>
          </a:p>
          <a:p>
            <a:pPr lvl="1" algn="just"/>
            <a:r>
              <a:rPr lang="pt-PT" sz="2000"/>
              <a:t>Vigilância comunitária, informação</a:t>
            </a:r>
          </a:p>
          <a:p>
            <a:pPr algn="just"/>
            <a:r>
              <a:rPr lang="pt-PT" sz="2000"/>
              <a:t>Governo local (DHO, DEO, DVO, etc.)</a:t>
            </a:r>
          </a:p>
          <a:p>
            <a:pPr lvl="1" algn="just"/>
            <a:r>
              <a:rPr lang="pt-PT" sz="2000"/>
              <a:t>Coordenação, sensibilização, informação, liderança</a:t>
            </a:r>
          </a:p>
          <a:p>
            <a:pPr algn="just"/>
            <a:r>
              <a:rPr lang="pt-PT" sz="2000"/>
              <a:t>CSO e CBO</a:t>
            </a:r>
          </a:p>
          <a:p>
            <a:pPr lvl="1" algn="just"/>
            <a:r>
              <a:rPr lang="pt-PT" sz="2000"/>
              <a:t>Financiamento, sensibilização, educação em saúde</a:t>
            </a:r>
          </a:p>
          <a:p>
            <a:pPr algn="just"/>
            <a:r>
              <a:rPr lang="pt-PT" sz="2000"/>
              <a:t>Médicos tradicionais</a:t>
            </a:r>
          </a:p>
        </p:txBody>
      </p:sp>
    </p:spTree>
    <p:extLst>
      <p:ext uri="{BB962C8B-B14F-4D97-AF65-F5344CB8AC3E}">
        <p14:creationId xmlns:p14="http://schemas.microsoft.com/office/powerpoint/2010/main" val="19438232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b="1" dirty="0" err="1">
                <a:solidFill>
                  <a:srgbClr val="002060"/>
                </a:solidFill>
              </a:rPr>
              <a:t>Exoneração</a:t>
            </a:r>
            <a:r>
              <a:rPr lang="en-US" sz="3200" b="1" dirty="0">
                <a:solidFill>
                  <a:srgbClr val="002060"/>
                </a:solidFill>
              </a:rPr>
              <a:t> de </a:t>
            </a:r>
            <a:r>
              <a:rPr lang="en-US" sz="3200" b="1" dirty="0" err="1">
                <a:solidFill>
                  <a:srgbClr val="002060"/>
                </a:solidFill>
              </a:rPr>
              <a:t>responsabilidade</a:t>
            </a:r>
            <a:endParaRPr lang="en-US" sz="3200" b="1" dirty="0">
              <a:solidFill>
                <a:srgbClr val="002060"/>
              </a:solidFill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 bwMode="auto">
          <a:xfrm>
            <a:off x="457200" y="1399382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32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8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0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 kern="1200">
                <a:solidFill>
                  <a:srgbClr val="10253F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charset="0"/>
              <a:buNone/>
            </a:pPr>
            <a:r>
              <a:rPr lang="pt-PT" sz="1600" b="1" dirty="0"/>
              <a:t>Plataforma da OMS para a Aprendizagem sobre Segurança Sanitária – </a:t>
            </a:r>
          </a:p>
          <a:p>
            <a:pPr marL="0" indent="0" algn="ctr">
              <a:buFont typeface="Arial" charset="0"/>
              <a:buNone/>
            </a:pPr>
            <a:r>
              <a:rPr lang="pt-PT" sz="1600" b="1" dirty="0"/>
              <a:t>Materiais de Formação</a:t>
            </a:r>
            <a:endParaRPr lang="pt-PT" sz="1600" dirty="0"/>
          </a:p>
          <a:p>
            <a:endParaRPr lang="pt-PT" sz="800" dirty="0"/>
          </a:p>
          <a:p>
            <a:pPr marL="0" indent="0">
              <a:buFont typeface="Arial" charset="0"/>
              <a:buNone/>
            </a:pPr>
            <a:r>
              <a:rPr lang="pt-PT" sz="1600" dirty="0"/>
              <a:t>Estes Materiais de Formação da OMS são propriedade da © Organização Mundial da Saúde (WHO) 2018. Todos os direitos reservados.</a:t>
            </a:r>
          </a:p>
          <a:p>
            <a:pPr marL="0" indent="0">
              <a:buFont typeface="Arial" charset="0"/>
              <a:buNone/>
            </a:pPr>
            <a:endParaRPr lang="pt-PT" sz="800" dirty="0"/>
          </a:p>
          <a:p>
            <a:pPr marL="0" indent="0">
              <a:buFont typeface="Arial" charset="0"/>
              <a:buNone/>
            </a:pPr>
            <a:r>
              <a:rPr lang="pt-PT" sz="1600" dirty="0"/>
              <a:t>A sua utilização destes materiais está sujeita aos “</a:t>
            </a:r>
            <a:r>
              <a:rPr lang="pt-PT" sz="1600" dirty="0">
                <a:solidFill>
                  <a:srgbClr val="0000FF"/>
                </a:solidFill>
              </a:rPr>
              <a:t>Termos de Utilização dos Materiais </a:t>
            </a:r>
          </a:p>
          <a:p>
            <a:pPr marL="0" indent="0">
              <a:buFont typeface="Arial" charset="0"/>
              <a:buNone/>
            </a:pPr>
            <a:r>
              <a:rPr lang="pt-PT" sz="1600" dirty="0">
                <a:solidFill>
                  <a:srgbClr val="0000FF"/>
                </a:solidFill>
              </a:rPr>
              <a:t>de Formação da Plataforma da OMS para a Aprendizagem sobre Segurança Sanitária</a:t>
            </a:r>
            <a:r>
              <a:rPr lang="pt-PT" sz="1600" dirty="0"/>
              <a:t>”, que aceitou ao descarregá-los e que estão disponíveis na Plataforma da OMS para a Aprendizagem sobre Segurança Sanitária em: </a:t>
            </a:r>
            <a:r>
              <a:rPr lang="pt-PT" sz="1600" u="sng" dirty="0">
                <a:hlinkClick r:id="rId2"/>
              </a:rPr>
              <a:t>https://extranet.who.int/hslp</a:t>
            </a:r>
            <a:r>
              <a:rPr lang="pt-PT" sz="1600" dirty="0"/>
              <a:t> .  </a:t>
            </a:r>
          </a:p>
          <a:p>
            <a:pPr marL="0" indent="0">
              <a:buFont typeface="Arial" charset="0"/>
              <a:buNone/>
            </a:pPr>
            <a:r>
              <a:rPr lang="pt-PT" sz="1600" dirty="0"/>
              <a:t> </a:t>
            </a:r>
          </a:p>
          <a:p>
            <a:pPr marL="0" indent="0">
              <a:buNone/>
            </a:pPr>
            <a:r>
              <a:rPr lang="pt-PT" sz="1600" dirty="0"/>
              <a:t>Caso adapte, modifique, traduza ou de alguma forma altere o conteúdo destes materiais, não poderá sugerir que a OMS de algum modo aprova essas modificações, como não poderá usar o nome ou o símbolo da OMS nos materiais modificados.  </a:t>
            </a:r>
          </a:p>
          <a:p>
            <a:pPr marL="0" indent="0">
              <a:buFont typeface="Arial" charset="0"/>
              <a:buNone/>
            </a:pPr>
            <a:endParaRPr lang="pt-PT" sz="800" dirty="0"/>
          </a:p>
          <a:p>
            <a:pPr marL="0" indent="0">
              <a:buNone/>
            </a:pPr>
            <a:r>
              <a:rPr lang="pt-PT" sz="1600" dirty="0"/>
              <a:t>Solicita-se ainda que informe a OMS de quaisquer alterações que tenha efectuado para utilização pública destes materiais, para fins de manutenção de registos e desenvolvimento contínuo, através do endereço electrónico </a:t>
            </a:r>
            <a:r>
              <a:rPr lang="pt-PT" sz="1600" u="sng" dirty="0">
                <a:hlinkClick r:id="rId3"/>
              </a:rPr>
              <a:t>ihrhrt@who.int</a:t>
            </a:r>
            <a:r>
              <a:rPr lang="pt-PT" sz="1600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42754756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66019"/>
            <a:ext cx="8229600" cy="4525963"/>
          </a:xfrm>
        </p:spPr>
        <p:txBody>
          <a:bodyPr anchor="ctr"/>
          <a:lstStyle/>
          <a:p>
            <a:pPr marL="0" indent="0" algn="ctr">
              <a:buNone/>
            </a:pPr>
            <a:r>
              <a:rPr lang="fr-FR" sz="4800" b="1" i="1" dirty="0" err="1"/>
              <a:t>Obrigado</a:t>
            </a:r>
            <a:r>
              <a:rPr lang="fr-FR" sz="4800" b="1" i="1" dirty="0"/>
              <a:t>!</a:t>
            </a:r>
            <a:endParaRPr lang="en-US" sz="4800" b="1" i="1" dirty="0"/>
          </a:p>
        </p:txBody>
      </p:sp>
    </p:spTree>
    <p:extLst>
      <p:ext uri="{BB962C8B-B14F-4D97-AF65-F5344CB8AC3E}">
        <p14:creationId xmlns:p14="http://schemas.microsoft.com/office/powerpoint/2010/main" val="22475543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RC 59 Template E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1513</TotalTime>
  <Words>379</Words>
  <Application>Microsoft Office PowerPoint</Application>
  <PresentationFormat>On-screen Show (4:3)</PresentationFormat>
  <Paragraphs>55</Paragraphs>
  <Slides>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Arial Narrow</vt:lpstr>
      <vt:lpstr>Calibri</vt:lpstr>
      <vt:lpstr>Office Theme</vt:lpstr>
      <vt:lpstr>RC 59 Template EN</vt:lpstr>
      <vt:lpstr>Equipas de Resposta Rápida Formação </vt:lpstr>
      <vt:lpstr> Objectivos da aprendizagem </vt:lpstr>
      <vt:lpstr> Instruções </vt:lpstr>
      <vt:lpstr>Exemplo: Funções dos intervenientes e as suas relações com a ERR nacional</vt:lpstr>
      <vt:lpstr>Intervenientes da ERR ao nível nacional</vt:lpstr>
      <vt:lpstr>Intervenientes da ERR ao nível distrital</vt:lpstr>
      <vt:lpstr>Exoneração de responsabilidade</vt:lpstr>
      <vt:lpstr>PowerPoint Presentation</vt:lpstr>
    </vt:vector>
  </TitlesOfParts>
  <Company>WHO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 A: Activity 2 (RRT)  Sub - Activity 5. Stakeholder mapping exercise.</dc:title>
  <dc:creator>SMALLWOOD, Catherine</dc:creator>
  <cp:lastModifiedBy>GOMEZ, Paula</cp:lastModifiedBy>
  <cp:revision>71</cp:revision>
  <dcterms:created xsi:type="dcterms:W3CDTF">2015-09-22T09:24:28Z</dcterms:created>
  <dcterms:modified xsi:type="dcterms:W3CDTF">2019-06-28T10:15:31Z</dcterms:modified>
</cp:coreProperties>
</file>

<file path=docProps/thumbnail.jpeg>
</file>