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13"/>
  </p:notesMasterIdLst>
  <p:handoutMasterIdLst>
    <p:handoutMasterId r:id="rId14"/>
  </p:handoutMasterIdLst>
  <p:sldIdLst>
    <p:sldId id="459" r:id="rId3"/>
    <p:sldId id="373" r:id="rId4"/>
    <p:sldId id="462" r:id="rId5"/>
    <p:sldId id="461" r:id="rId6"/>
    <p:sldId id="446" r:id="rId7"/>
    <p:sldId id="375" r:id="rId8"/>
    <p:sldId id="376" r:id="rId9"/>
    <p:sldId id="371" r:id="rId10"/>
    <p:sldId id="389" r:id="rId11"/>
    <p:sldId id="460" r:id="rId12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CDE5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47" autoAdjust="0"/>
    <p:restoredTop sz="98398" autoAdjust="0"/>
  </p:normalViewPr>
  <p:slideViewPr>
    <p:cSldViewPr>
      <p:cViewPr varScale="1">
        <p:scale>
          <a:sx n="101" d="100"/>
          <a:sy n="101" d="100"/>
        </p:scale>
        <p:origin x="67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4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742" y="-86"/>
      </p:cViewPr>
      <p:guideLst>
        <p:guide orient="horz" pos="3127"/>
        <p:guide pos="210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92C52D-EA62-490C-A6A5-2BD297178FBD}" type="datetimeFigureOut">
              <a:rPr lang="en-US" smtClean="0"/>
              <a:t>6/28/2019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0CEE46-EB68-45A2-A4C9-6FE9D2254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7889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44E3C-208B-4171-914F-8AB7B1BE7D36}" type="datetimeFigureOut">
              <a:rPr lang="en-US" smtClean="0"/>
              <a:t>6/28/2019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105DE5-6A68-439A-98F5-7C0EAF240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400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105DE5-6A68-439A-98F5-7C0EAF240F0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0633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105DE5-6A68-439A-98F5-7C0EAF240F0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04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/>
              <a:t>TUTOR: It time allows, divide participants into groups.</a:t>
            </a:r>
            <a:r>
              <a:rPr lang="en-US" sz="2000" baseline="0" dirty="0"/>
              <a:t> Otherwise collect answers during presentation.</a:t>
            </a:r>
            <a:r>
              <a:rPr lang="en-US" sz="2000" dirty="0"/>
              <a:t> Give each group poster sheets or flipcharts, markers and/or </a:t>
            </a:r>
            <a:r>
              <a:rPr lang="en-US" sz="2000" dirty="0" err="1"/>
              <a:t>coloured</a:t>
            </a:r>
            <a:r>
              <a:rPr lang="en-US" sz="2000" dirty="0"/>
              <a:t> post-it notes to </a:t>
            </a:r>
            <a:r>
              <a:rPr lang="fr-CH" sz="2000" dirty="0" err="1"/>
              <a:t>respond</a:t>
            </a:r>
            <a:r>
              <a:rPr lang="fr-CH" sz="2000" dirty="0"/>
              <a:t> the </a:t>
            </a:r>
            <a:r>
              <a:rPr lang="fr-CH" sz="2000" dirty="0" err="1"/>
              <a:t>different</a:t>
            </a:r>
            <a:r>
              <a:rPr lang="fr-CH" sz="2000" baseline="0" dirty="0"/>
              <a:t> questions</a:t>
            </a:r>
            <a:endParaRPr lang="fr-FR" sz="20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F64FF-14F2-C848-A317-04525488008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847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/>
              <a:t>TUTOR: It time allows, divide participants into groups.</a:t>
            </a:r>
            <a:r>
              <a:rPr lang="en-US" sz="1400" baseline="0" dirty="0"/>
              <a:t> Otherwise collect answers during presentation.</a:t>
            </a:r>
            <a:r>
              <a:rPr lang="en-US" sz="1400" dirty="0"/>
              <a:t> Give each group poster sheets or flipcharts, markers and/or </a:t>
            </a:r>
            <a:r>
              <a:rPr lang="en-US" sz="1400" dirty="0" err="1"/>
              <a:t>coloured</a:t>
            </a:r>
            <a:r>
              <a:rPr lang="en-US" sz="1400" dirty="0"/>
              <a:t> post-it notes to </a:t>
            </a:r>
            <a:r>
              <a:rPr lang="fr-CH" sz="1400" dirty="0" err="1"/>
              <a:t>respond</a:t>
            </a:r>
            <a:r>
              <a:rPr lang="fr-CH" sz="1400" dirty="0"/>
              <a:t> the </a:t>
            </a:r>
            <a:r>
              <a:rPr lang="fr-CH" sz="1400" dirty="0" err="1"/>
              <a:t>different</a:t>
            </a:r>
            <a:r>
              <a:rPr lang="fr-CH" sz="1400" baseline="0" dirty="0"/>
              <a:t> questions</a:t>
            </a:r>
            <a:endParaRPr lang="fr-FR" sz="1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F64FF-14F2-C848-A317-04525488008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5051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/>
              <a:t>TUTOR: It time allows, divide participants into groups.</a:t>
            </a:r>
            <a:r>
              <a:rPr lang="en-US" sz="1400" baseline="0" dirty="0"/>
              <a:t> Otherwise collect answers during presentation.</a:t>
            </a:r>
            <a:r>
              <a:rPr lang="en-US" sz="1400" dirty="0"/>
              <a:t> Give each group poster sheets or flipcharts, markers and/or </a:t>
            </a:r>
            <a:r>
              <a:rPr lang="en-US" sz="1400" dirty="0" err="1"/>
              <a:t>coloured</a:t>
            </a:r>
            <a:r>
              <a:rPr lang="en-US" sz="1400" dirty="0"/>
              <a:t> post-it notes to </a:t>
            </a:r>
            <a:r>
              <a:rPr lang="fr-CH" sz="1400" dirty="0" err="1"/>
              <a:t>respond</a:t>
            </a:r>
            <a:r>
              <a:rPr lang="fr-CH" sz="1400" dirty="0"/>
              <a:t> the </a:t>
            </a:r>
            <a:r>
              <a:rPr lang="fr-CH" sz="1400" dirty="0" err="1"/>
              <a:t>different</a:t>
            </a:r>
            <a:r>
              <a:rPr lang="fr-CH" sz="1400" baseline="0" dirty="0"/>
              <a:t> questions</a:t>
            </a:r>
            <a:endParaRPr lang="fr-FR" sz="1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F64FF-14F2-C848-A317-045254880085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6177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105DE5-6A68-439A-98F5-7C0EAF240F0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500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F64FF-14F2-C848-A317-045254880085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39795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F64FF-14F2-C848-A317-045254880085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790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105DE5-6A68-439A-98F5-7C0EAF240F0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4339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105DE5-6A68-439A-98F5-7C0EAF240F0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293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3BFF9-836E-4898-AF54-243D533A6C41}" type="datetime1">
              <a:rPr lang="en-CA" smtClean="0"/>
              <a:t>2019-06-28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5749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D190A-7208-4283-8E45-852E6211DE3A}" type="datetime1">
              <a:rPr lang="en-CA" smtClean="0"/>
              <a:t>2019-06-28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50571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F89A-A79F-41D4-B3EC-060BD57EA163}" type="datetime1">
              <a:rPr lang="en-CA" smtClean="0"/>
              <a:t>2019-06-28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7780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A6CA-534B-41AB-AD0D-DD9D73F5081D}" type="datetime1">
              <a:rPr lang="en-CA" smtClean="0"/>
              <a:t>2019-06-28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4557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D01D-DD06-4E01-A837-89C47E7BC920}" type="datetime1">
              <a:rPr lang="en-CA" smtClean="0"/>
              <a:t>2019-06-28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55235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493713"/>
            <a:ext cx="9144000" cy="496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6086475" y="3505200"/>
            <a:ext cx="2752725" cy="2667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71550"/>
            <a:ext cx="838200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7405277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88005231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4989254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783711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>
          <a:xfrm>
            <a:off x="609600" y="762000"/>
            <a:ext cx="6400800" cy="45720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2000" b="1" kern="12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D3726-C58C-42CC-83D7-7BB82AEB766E}" type="datetime1">
              <a:rPr lang="en-CA" smtClean="0"/>
              <a:t>2019-06-28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26704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7085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743" y="980728"/>
            <a:ext cx="8856984" cy="511256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C950E-C7C5-4DCC-8EB2-8B4C808D3B1F}" type="datetime1">
              <a:rPr lang="en-CA" smtClean="0"/>
              <a:t>2019-06-28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t>‹#›</a:t>
            </a:fld>
            <a:endParaRPr lang="en-CA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908720"/>
            <a:ext cx="9144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0EF793-8A5B-44FB-B04D-292D211042FB}" type="slidenum">
              <a:rPr lang="en-CA" smtClean="0"/>
              <a:pPr/>
              <a:t>‹#›</a:t>
            </a:fld>
            <a:r>
              <a:rPr lang="en-CA" dirty="0"/>
              <a:t>| Rapid Response Training  in the WHO African Region </a:t>
            </a:r>
            <a:endParaRPr lang="en-CA" baseline="0" dirty="0"/>
          </a:p>
          <a:p>
            <a:r>
              <a:rPr lang="en-CA" baseline="0" dirty="0"/>
              <a:t>   </a:t>
            </a:r>
            <a:endParaRPr lang="en-CA" i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233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9249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0D16-80D0-46AF-8BBF-FC64FB1E3F04}" type="datetime1">
              <a:rPr lang="en-CA" smtClean="0"/>
              <a:t>2019-06-28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77225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D81C-55B9-427E-BECC-08D2D6F01FAB}" type="datetime1">
              <a:rPr lang="en-CA" smtClean="0"/>
              <a:t>2019-06-28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5095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F76A0-8BF5-4D4D-9DEE-CA58A851F45A}" type="datetime1">
              <a:rPr lang="en-CA" smtClean="0"/>
              <a:t>2019-06-28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3237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00200"/>
            <a:ext cx="8305800" cy="41449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8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9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" name="image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1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8036AE4C-0D97-4101-A99F-D05D368A1215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" y="88236"/>
            <a:ext cx="8229600" cy="471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0CEEC-7C8C-4D26-AA91-66B473796AE8}" type="datetime1">
              <a:rPr lang="en-CA" smtClean="0"/>
              <a:t>2019-06-28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02770-B95B-4346-BC31-C17E94830B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40606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/?q=content/ihr-training-toolki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ihrhrt@who.in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4267200"/>
            <a:ext cx="8991600" cy="1012825"/>
          </a:xfrm>
        </p:spPr>
        <p:txBody>
          <a:bodyPr>
            <a:noAutofit/>
          </a:bodyPr>
          <a:lstStyle/>
          <a:p>
            <a:pPr algn="l"/>
            <a:r>
              <a:rPr lang="pt-PT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A1.5 Estudo de caso da abordagem “Uma Só Saúde”: doença estranha mata no </a:t>
            </a:r>
            <a:r>
              <a:rPr lang="pt-PT" sz="32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país Alfa</a:t>
            </a:r>
            <a:endParaRPr lang="pt-PT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19400" y="84138"/>
            <a:ext cx="6291263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alt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</a:t>
            </a:r>
          </a:p>
          <a:p>
            <a:pPr algn="r"/>
            <a:r>
              <a:rPr lang="pt-PT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Formação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217546-5654-4CC6-9F18-708B26998726}"/>
              </a:ext>
            </a:extLst>
          </p:cNvPr>
          <p:cNvSpPr txBox="1"/>
          <p:nvPr/>
        </p:nvSpPr>
        <p:spPr>
          <a:xfrm>
            <a:off x="54340" y="6400800"/>
            <a:ext cx="2262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err="1">
                <a:solidFill>
                  <a:srgbClr val="002060"/>
                </a:solidFill>
              </a:rPr>
              <a:t>Actualizado</a:t>
            </a:r>
            <a:r>
              <a:rPr lang="pt-PT" sz="1400" dirty="0">
                <a:solidFill>
                  <a:srgbClr val="002060"/>
                </a:solidFill>
              </a:rPr>
              <a:t> em</a:t>
            </a:r>
            <a:r>
              <a:rPr lang="fr-FR" sz="1400" dirty="0">
                <a:solidFill>
                  <a:srgbClr val="002060"/>
                </a:solidFill>
              </a:rPr>
              <a:t>: 14/05/2018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28600" y="5257800"/>
            <a:ext cx="86106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t-PT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Colaboração na interface humano – animal – ambiente,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t-PT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contexto das Equipas de Resposta Rápida (ERR)</a:t>
            </a:r>
          </a:p>
        </p:txBody>
      </p:sp>
    </p:spTree>
    <p:extLst>
      <p:ext uri="{BB962C8B-B14F-4D97-AF65-F5344CB8AC3E}">
        <p14:creationId xmlns:p14="http://schemas.microsoft.com/office/powerpoint/2010/main" val="3023449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2438400"/>
            <a:ext cx="8839200" cy="1981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PT" sz="5400" b="1" i="1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Alguma dúvida?</a:t>
            </a:r>
          </a:p>
          <a:p>
            <a:pPr marL="0" indent="0" algn="ctr">
              <a:buNone/>
            </a:pPr>
            <a:r>
              <a:rPr lang="pt-PT" sz="5400" b="1" i="1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Muito obrigado!</a:t>
            </a:r>
          </a:p>
          <a:p>
            <a:pPr marL="0" indent="0">
              <a:buNone/>
            </a:pPr>
            <a:endParaRPr lang="pt-PT" sz="5400" b="1" i="1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365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09600" y="1295400"/>
            <a:ext cx="79248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2400" dirty="0"/>
              <a:t>No final desta sessão, o participante será capaz de:</a:t>
            </a:r>
          </a:p>
          <a:p>
            <a:pPr algn="just"/>
            <a:endParaRPr lang="pt-PT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PT" sz="2400" dirty="0"/>
              <a:t>Identificar as competências necessárias para investigar um evento de saúde pública na interface humano-animal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PT" sz="2400" dirty="0"/>
              <a:t>Descrever os mecanismos/acordos/planos intersectoriais que devem estar criados para a gestão de um evento de saúde pública na interface humano-animal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PT" sz="2400" dirty="0"/>
              <a:t>Propor formas de melhorar a colaboração multissectorial para a gestão de um evento de saúde pública na interface humano-animal.</a:t>
            </a:r>
          </a:p>
          <a:p>
            <a:pPr algn="just"/>
            <a:endParaRPr lang="pt-PT" sz="2000" dirty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457200" y="442872"/>
            <a:ext cx="8229600" cy="471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600" b="1">
                <a:solidFill>
                  <a:srgbClr val="002060"/>
                </a:solidFill>
              </a:rPr>
              <a:t>Objectivos da aprendizagem</a:t>
            </a:r>
          </a:p>
        </p:txBody>
      </p:sp>
    </p:spTree>
    <p:extLst>
      <p:ext uri="{BB962C8B-B14F-4D97-AF65-F5344CB8AC3E}">
        <p14:creationId xmlns:p14="http://schemas.microsoft.com/office/powerpoint/2010/main" val="1183478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09600" y="1609348"/>
            <a:ext cx="792480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PT" sz="2800" dirty="0"/>
              <a:t>Os participantes irão trabalhar em grupos.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PT" sz="2800" dirty="0"/>
              <a:t>Leitura do cenário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PT" sz="2800" dirty="0"/>
              <a:t>Discussão e resposta a perguntas em grupo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PT" sz="2800" dirty="0"/>
              <a:t>Apresentação dos resultados em plenário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PT" sz="2800" dirty="0"/>
              <a:t>Recapitulação </a:t>
            </a:r>
            <a:r>
              <a:rPr lang="pt-PT" sz="2800"/>
              <a:t>pelo facilitador</a:t>
            </a:r>
            <a:endParaRPr lang="pt-PT" sz="2800" dirty="0"/>
          </a:p>
          <a:p>
            <a:pPr algn="just"/>
            <a:endParaRPr lang="pt-PT" sz="2400" dirty="0"/>
          </a:p>
          <a:p>
            <a:pPr algn="just"/>
            <a:endParaRPr lang="pt-PT" sz="24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519072"/>
            <a:ext cx="8229600" cy="471528"/>
          </a:xfrm>
        </p:spPr>
        <p:txBody>
          <a:bodyPr>
            <a:noAutofit/>
          </a:bodyPr>
          <a:lstStyle/>
          <a:p>
            <a:pPr algn="ctr"/>
            <a:r>
              <a:rPr lang="pt-PT" b="1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Instruções</a:t>
            </a:r>
          </a:p>
        </p:txBody>
      </p:sp>
    </p:spTree>
    <p:extLst>
      <p:ext uri="{BB962C8B-B14F-4D97-AF65-F5344CB8AC3E}">
        <p14:creationId xmlns:p14="http://schemas.microsoft.com/office/powerpoint/2010/main" val="227089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246888" y="152400"/>
            <a:ext cx="533400" cy="5080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4" descr="alpha-country-larg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0" y="1927511"/>
            <a:ext cx="4438640" cy="3149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28600" y="1609348"/>
            <a:ext cx="376940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2000" dirty="0"/>
              <a:t>O filho de um pastor de rebanhos da província de Mu do país Alfa esteve internado num hospital local após febre e episódios hemorrágicos  durante dois dias. </a:t>
            </a:r>
          </a:p>
          <a:p>
            <a:pPr algn="just"/>
            <a:endParaRPr lang="pt-PT" sz="2000" dirty="0"/>
          </a:p>
          <a:p>
            <a:pPr algn="just"/>
            <a:r>
              <a:rPr lang="pt-PT" sz="2000" dirty="0"/>
              <a:t>Uma semana mais tarde, o hospital registou um aumento excepcional de 12 doentes que apresentavam sintomas e etiologia da doença semelhantes. 9 deles morreram, incluindo o primeiro caso. </a:t>
            </a:r>
          </a:p>
        </p:txBody>
      </p:sp>
      <p:sp>
        <p:nvSpPr>
          <p:cNvPr id="8" name="Subtitle 3"/>
          <p:cNvSpPr txBox="1">
            <a:spLocks/>
          </p:cNvSpPr>
          <p:nvPr/>
        </p:nvSpPr>
        <p:spPr>
          <a:xfrm>
            <a:off x="609600" y="762000"/>
            <a:ext cx="6400800" cy="457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sz="2000" b="1">
                <a:solidFill>
                  <a:srgbClr val="0070C0"/>
                </a:solidFill>
              </a:rPr>
              <a:t>Cenário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/>
              <a:t>	Estudo de caso</a:t>
            </a:r>
          </a:p>
        </p:txBody>
      </p:sp>
      <p:pic>
        <p:nvPicPr>
          <p:cNvPr id="1026" name="Picture 2" descr="C:\Users\HEILMA~1\AppData\Local\Temp\clipboard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14" y="243826"/>
            <a:ext cx="325148" cy="325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212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pt-PT"/>
              <a:t>Cenário (continuação)</a:t>
            </a:r>
          </a:p>
        </p:txBody>
      </p:sp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599" y="1676400"/>
            <a:ext cx="3571361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69726" y="1371600"/>
            <a:ext cx="41148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2000" dirty="0"/>
              <a:t>Relatos não oficiais indicam que a “estranha doença” pode estar ligada à morte de gado na mesma província, que é conhecida como um importante entreposto de gado para os pastores da região e para os países vizinhos. </a:t>
            </a:r>
          </a:p>
          <a:p>
            <a:pPr algn="just"/>
            <a:endParaRPr lang="pt-PT" sz="2000" dirty="0"/>
          </a:p>
          <a:p>
            <a:pPr algn="just"/>
            <a:r>
              <a:rPr lang="pt-PT" sz="2000" dirty="0"/>
              <a:t>As chuvas fortes agravam muito a situação para a população rural, 60% da qual depende da criação de gado e da agricultura de subsistência.</a:t>
            </a:r>
          </a:p>
          <a:p>
            <a:endParaRPr lang="pt-PT" sz="2000" dirty="0"/>
          </a:p>
        </p:txBody>
      </p:sp>
      <p:sp>
        <p:nvSpPr>
          <p:cNvPr id="5" name="Subtitle 3"/>
          <p:cNvSpPr txBox="1">
            <a:spLocks/>
          </p:cNvSpPr>
          <p:nvPr/>
        </p:nvSpPr>
        <p:spPr>
          <a:xfrm>
            <a:off x="609600" y="762000"/>
            <a:ext cx="6400800" cy="457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46888" y="152400"/>
            <a:ext cx="533400" cy="5080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HEILMA~1\AppData\Local\Temp\clipboard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14" y="243826"/>
            <a:ext cx="325148" cy="325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5"/>
          <p:cNvSpPr>
            <a:spLocks noGrp="1"/>
          </p:cNvSpPr>
          <p:nvPr>
            <p:ph type="title"/>
          </p:nvPr>
        </p:nvSpPr>
        <p:spPr>
          <a:xfrm>
            <a:off x="102870" y="88236"/>
            <a:ext cx="8229600" cy="471528"/>
          </a:xfrm>
        </p:spPr>
        <p:txBody>
          <a:bodyPr>
            <a:normAutofit fontScale="90000"/>
          </a:bodyPr>
          <a:lstStyle/>
          <a:p>
            <a:r>
              <a:rPr lang="pt-PT"/>
              <a:t>	Estudo de caso</a:t>
            </a:r>
          </a:p>
        </p:txBody>
      </p:sp>
      <p:sp>
        <p:nvSpPr>
          <p:cNvPr id="11" name="Text Box 1"/>
          <p:cNvSpPr txBox="1"/>
          <p:nvPr/>
        </p:nvSpPr>
        <p:spPr>
          <a:xfrm rot="20701395">
            <a:off x="6068620" y="2648300"/>
            <a:ext cx="1756363" cy="1198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2800" b="1" spc="-15">
                <a:solidFill>
                  <a:srgbClr val="0B5802"/>
                </a:solidFill>
                <a:effectLst/>
                <a:latin typeface="Calibri"/>
                <a:ea typeface="ＭＳ 明朝"/>
                <a:cs typeface="Calibri"/>
              </a:rPr>
              <a:t>Estranha</a:t>
            </a:r>
            <a:endParaRPr lang="pt-PT" sz="2800" spc="-15">
              <a:effectLst/>
              <a:latin typeface="Gisha"/>
              <a:ea typeface="ＭＳ 明朝"/>
              <a:cs typeface="Calibri"/>
            </a:endParaRPr>
          </a:p>
          <a:p>
            <a:pPr algn="ctr">
              <a:spcAft>
                <a:spcPts val="0"/>
              </a:spcAft>
            </a:pPr>
            <a:r>
              <a:rPr lang="pt-PT" sz="2800" b="1" spc="-15">
                <a:solidFill>
                  <a:srgbClr val="0B5802"/>
                </a:solidFill>
                <a:effectLst/>
                <a:latin typeface="Calibri"/>
                <a:ea typeface="ＭＳ 明朝"/>
                <a:cs typeface="Calibri"/>
              </a:rPr>
              <a:t>doença</a:t>
            </a:r>
            <a:endParaRPr lang="pt-PT" sz="2800" spc="-15">
              <a:effectLst/>
              <a:latin typeface="Gisha"/>
              <a:ea typeface="ＭＳ 明朝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7315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pt-PT"/>
              <a:t>A sua tarefa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827584" y="2196263"/>
            <a:ext cx="25922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dirty="0">
                <a:solidFill>
                  <a:schemeClr val="accent1"/>
                </a:solidFill>
              </a:rPr>
              <a:t> </a:t>
            </a:r>
          </a:p>
          <a:p>
            <a:pPr algn="ctr"/>
            <a:r>
              <a:rPr lang="pt-PT" sz="2000" dirty="0">
                <a:solidFill>
                  <a:schemeClr val="accent1"/>
                </a:solidFill>
              </a:rPr>
              <a:t>Enquanto membro de uma ERR, é-lhe pedido que investigue a situação. </a:t>
            </a:r>
          </a:p>
        </p:txBody>
      </p:sp>
      <p:pic>
        <p:nvPicPr>
          <p:cNvPr id="9" name="Picture 4" descr="alpha-country-larg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0" y="1927511"/>
            <a:ext cx="4438640" cy="3149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246888" y="152400"/>
            <a:ext cx="533400" cy="5080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C:\Users\HEILMA~1\AppData\Local\Temp\clipboard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14" y="243826"/>
            <a:ext cx="325148" cy="325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102870" y="88236"/>
            <a:ext cx="8229600" cy="471528"/>
          </a:xfrm>
        </p:spPr>
        <p:txBody>
          <a:bodyPr>
            <a:normAutofit fontScale="90000"/>
          </a:bodyPr>
          <a:lstStyle/>
          <a:p>
            <a:r>
              <a:rPr lang="pt-PT"/>
              <a:t>	Estudo de caso</a:t>
            </a:r>
          </a:p>
        </p:txBody>
      </p:sp>
    </p:spTree>
    <p:extLst>
      <p:ext uri="{BB962C8B-B14F-4D97-AF65-F5344CB8AC3E}">
        <p14:creationId xmlns:p14="http://schemas.microsoft.com/office/powerpoint/2010/main" val="852483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2133600"/>
            <a:ext cx="8425408" cy="4278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buSzPct val="100000"/>
            </a:pPr>
            <a:r>
              <a:rPr lang="pt-PT" sz="2000" b="1" dirty="0">
                <a:solidFill>
                  <a:schemeClr val="accent1">
                    <a:lumMod val="75000"/>
                  </a:schemeClr>
                </a:solidFill>
              </a:rPr>
              <a:t>Imagine que este evento ocorre no seu país:</a:t>
            </a:r>
          </a:p>
          <a:p>
            <a:pPr marL="342900" lvl="0" indent="-342900">
              <a:spcAft>
                <a:spcPts val="0"/>
              </a:spcAft>
              <a:buSzPct val="100000"/>
              <a:buAutoNum type="arabicPeriod"/>
            </a:pPr>
            <a:endParaRPr lang="pt-PT" dirty="0"/>
          </a:p>
          <a:p>
            <a:pPr lvl="0">
              <a:spcAft>
                <a:spcPts val="0"/>
              </a:spcAft>
              <a:buSzPct val="100000"/>
            </a:pPr>
            <a:r>
              <a:rPr lang="pt-PT" dirty="0"/>
              <a:t>2.   Como é que os diferentes sectores estão a colaborar?</a:t>
            </a:r>
          </a:p>
          <a:p>
            <a:pPr marL="742950" lvl="1" indent="-285750">
              <a:spcAft>
                <a:spcPts val="0"/>
              </a:spcAft>
              <a:buFont typeface="+mj-lt"/>
              <a:buAutoNum type="alphaLcPeriod"/>
            </a:pPr>
            <a:r>
              <a:rPr lang="pt-PT" dirty="0">
                <a:ea typeface="SimSun" panose="02010600030101010101" pitchFamily="2" charset="-122"/>
                <a:cs typeface="Calibri" panose="020F0502020204030204" pitchFamily="34" charset="0"/>
              </a:rPr>
              <a:t>A nível institucional?</a:t>
            </a:r>
            <a:endParaRPr lang="pt-PT" dirty="0">
              <a:ea typeface="SimSun" panose="02010600030101010101" pitchFamily="2" charset="-122"/>
            </a:endParaRPr>
          </a:p>
          <a:p>
            <a:pPr marL="742950" lvl="1" indent="-285750">
              <a:spcAft>
                <a:spcPts val="0"/>
              </a:spcAft>
              <a:buFont typeface="+mj-lt"/>
              <a:buAutoNum type="alphaLcPeriod"/>
            </a:pPr>
            <a:r>
              <a:rPr lang="pt-PT" dirty="0">
                <a:ea typeface="SimSun" panose="02010600030101010101" pitchFamily="2" charset="-122"/>
                <a:cs typeface="Calibri" panose="020F0502020204030204" pitchFamily="34" charset="0"/>
              </a:rPr>
              <a:t>No terreno? </a:t>
            </a:r>
            <a:endParaRPr lang="pt-PT" dirty="0">
              <a:ea typeface="SimSun" panose="02010600030101010101" pitchFamily="2" charset="-122"/>
            </a:endParaRPr>
          </a:p>
          <a:p>
            <a:pPr marL="285750" indent="-285750">
              <a:buFont typeface="+mj-lt"/>
              <a:buAutoNum type="arabicPeriod"/>
            </a:pPr>
            <a:endParaRPr lang="pt-PT" dirty="0"/>
          </a:p>
          <a:p>
            <a:r>
              <a:rPr lang="pt-PT" dirty="0"/>
              <a:t>3.   Existem mecanismos ou acordos de colaboração já instalados ou é necessário criá-los</a:t>
            </a:r>
            <a:r>
              <a:rPr lang="pt-PT" dirty="0">
                <a:ea typeface="SimSun" panose="02010600030101010101" pitchFamily="2" charset="-122"/>
                <a:cs typeface="Calibri" panose="020F0502020204030204" pitchFamily="34" charset="0"/>
              </a:rPr>
              <a:t>?</a:t>
            </a:r>
          </a:p>
          <a:p>
            <a:endParaRPr lang="pt-PT" dirty="0">
              <a:ea typeface="SimSun" panose="02010600030101010101" pitchFamily="2" charset="-122"/>
              <a:cs typeface="Calibri" panose="020F0502020204030204" pitchFamily="34" charset="0"/>
            </a:endParaRPr>
          </a:p>
          <a:p>
            <a:r>
              <a:rPr lang="pt-PT" dirty="0">
                <a:ea typeface="SimSun" panose="02010600030101010101" pitchFamily="2" charset="-122"/>
                <a:cs typeface="Calibri" panose="020F0502020204030204" pitchFamily="34" charset="0"/>
              </a:rPr>
              <a:t>4.   Quem é responsável pelo quê no seio da equipa de resposta? Quais são os problemas?</a:t>
            </a:r>
          </a:p>
          <a:p>
            <a:endParaRPr lang="pt-PT" dirty="0">
              <a:ea typeface="SimSun" panose="02010600030101010101" pitchFamily="2" charset="-122"/>
              <a:cs typeface="Calibri" panose="020F0502020204030204" pitchFamily="34" charset="0"/>
            </a:endParaRPr>
          </a:p>
          <a:p>
            <a:r>
              <a:rPr lang="pt-PT" dirty="0">
                <a:ea typeface="SimSun" panose="02010600030101010101" pitchFamily="2" charset="-122"/>
                <a:cs typeface="Calibri" panose="020F0502020204030204" pitchFamily="34" charset="0"/>
              </a:rPr>
              <a:t>5.   Como poderá ser melhorada a colaboração dos membros da equipa oriundos de sectores diferentes?</a:t>
            </a:r>
          </a:p>
          <a:p>
            <a:pPr lvl="1">
              <a:spcAft>
                <a:spcPts val="0"/>
              </a:spcAft>
            </a:pPr>
            <a:endParaRPr lang="pt-PT" dirty="0">
              <a:effectLst/>
              <a:ea typeface="SimSun" panose="02010600030101010101" pitchFamily="2" charset="-122"/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3"/>
          </p:nvPr>
        </p:nvSpPr>
        <p:spPr>
          <a:xfrm>
            <a:off x="487680" y="762000"/>
            <a:ext cx="6400800" cy="457200"/>
          </a:xfrm>
        </p:spPr>
        <p:txBody>
          <a:bodyPr/>
          <a:lstStyle/>
          <a:p>
            <a:r>
              <a:rPr lang="pt-PT" dirty="0"/>
              <a:t>Perguntas:</a:t>
            </a:r>
          </a:p>
          <a:p>
            <a:endParaRPr lang="pt-PT" dirty="0"/>
          </a:p>
        </p:txBody>
      </p:sp>
      <p:sp>
        <p:nvSpPr>
          <p:cNvPr id="2" name="Rectangle 1"/>
          <p:cNvSpPr/>
          <p:nvPr/>
        </p:nvSpPr>
        <p:spPr>
          <a:xfrm>
            <a:off x="487680" y="1295400"/>
            <a:ext cx="8275320" cy="64633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SzPct val="100000"/>
              <a:buAutoNum type="arabicPeriod"/>
            </a:pPr>
            <a:r>
              <a:rPr lang="pt-PT" dirty="0"/>
              <a:t>Que competências são necessárias para investigar a situação? </a:t>
            </a:r>
            <a:r>
              <a:rPr lang="pt-PT" dirty="0">
                <a:ea typeface="SimSun" panose="02010600030101010101" pitchFamily="2" charset="-122"/>
                <a:cs typeface="Calibri" panose="020F0502020204030204" pitchFamily="34" charset="0"/>
              </a:rPr>
              <a:t>Em que sectores se poderão encontrar pessoas com as competências pretendidas? </a:t>
            </a:r>
          </a:p>
        </p:txBody>
      </p:sp>
      <p:sp>
        <p:nvSpPr>
          <p:cNvPr id="11" name="Oval 10"/>
          <p:cNvSpPr/>
          <p:nvPr/>
        </p:nvSpPr>
        <p:spPr>
          <a:xfrm>
            <a:off x="246888" y="152400"/>
            <a:ext cx="533400" cy="5080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 descr="C:\Users\HEILMA~1\AppData\Local\Temp\clipboard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14" y="243826"/>
            <a:ext cx="325148" cy="325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5"/>
          <p:cNvSpPr>
            <a:spLocks noGrp="1"/>
          </p:cNvSpPr>
          <p:nvPr>
            <p:ph type="title"/>
          </p:nvPr>
        </p:nvSpPr>
        <p:spPr>
          <a:xfrm>
            <a:off x="102870" y="88236"/>
            <a:ext cx="8229600" cy="471528"/>
          </a:xfrm>
        </p:spPr>
        <p:txBody>
          <a:bodyPr>
            <a:normAutofit fontScale="90000"/>
          </a:bodyPr>
          <a:lstStyle/>
          <a:p>
            <a:r>
              <a:rPr lang="pt-PT"/>
              <a:t>	Estudo de caso</a:t>
            </a:r>
          </a:p>
        </p:txBody>
      </p:sp>
    </p:spTree>
    <p:extLst>
      <p:ext uri="{BB962C8B-B14F-4D97-AF65-F5344CB8AC3E}">
        <p14:creationId xmlns:p14="http://schemas.microsoft.com/office/powerpoint/2010/main" val="230001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build="p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pt-PT" sz="2400" i="1" noProof="0"/>
              <a:t>Este exercício é uma versão abreviada de um exercício mais completo para uma resposta multissectorial a um surto de Febre do Vale do Rift. O exercício integral está disponível no módulo sobre “Implementação do RSI na interface humano-animal”. Existem exercícios semelhantes para a raiva, brucelose e tuberculose. </a:t>
            </a:r>
          </a:p>
          <a:p>
            <a:pPr marL="0" indent="0" algn="just">
              <a:buNone/>
            </a:pPr>
            <a:endParaRPr lang="pt-PT" sz="2400" i="1" noProof="0"/>
          </a:p>
          <a:p>
            <a:pPr marL="0" indent="0" algn="just">
              <a:buNone/>
            </a:pPr>
            <a:r>
              <a:rPr lang="pt-PT" sz="2400" i="1" noProof="0"/>
              <a:t>Todo o material acima mencionado está disponível online na Plataforma da OMS para a Aprendizagem sobre Segurança Sanitária , como parte dos Instrumentos de Formação do RSI:</a:t>
            </a:r>
          </a:p>
          <a:p>
            <a:pPr marL="0" indent="0" algn="just">
              <a:buNone/>
            </a:pPr>
            <a:r>
              <a:rPr lang="pt-PT" sz="2400">
                <a:hlinkClick r:id="rId3"/>
              </a:rPr>
              <a:t>https://extranet.who.int/hslp/?q=content/ihr-training-toolkit</a:t>
            </a:r>
            <a:r>
              <a:rPr lang="pt-PT" sz="2400"/>
              <a:t> </a:t>
            </a:r>
            <a:endParaRPr lang="pt-PT" sz="2400" noProof="0"/>
          </a:p>
          <a:p>
            <a:pPr algn="just"/>
            <a:endParaRPr lang="pt-PT" sz="2400" noProof="0"/>
          </a:p>
          <a:p>
            <a:pPr algn="just"/>
            <a:endParaRPr lang="pt-PT" sz="2400" noProof="0" dirty="0"/>
          </a:p>
        </p:txBody>
      </p:sp>
      <p:sp>
        <p:nvSpPr>
          <p:cNvPr id="6" name="Oval 5"/>
          <p:cNvSpPr/>
          <p:nvPr/>
        </p:nvSpPr>
        <p:spPr>
          <a:xfrm>
            <a:off x="246888" y="152400"/>
            <a:ext cx="533400" cy="5080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C:\Users\HEILMA~1\AppData\Local\Temp\clipboard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14" y="243826"/>
            <a:ext cx="325148" cy="325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102870" y="88236"/>
            <a:ext cx="8229600" cy="471528"/>
          </a:xfrm>
        </p:spPr>
        <p:txBody>
          <a:bodyPr>
            <a:normAutofit fontScale="90000"/>
          </a:bodyPr>
          <a:lstStyle/>
          <a:p>
            <a:r>
              <a:rPr lang="pt-PT"/>
              <a:t>	Estudo de caso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42262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3"/>
          <p:cNvSpPr txBox="1"/>
          <p:nvPr/>
        </p:nvSpPr>
        <p:spPr>
          <a:xfrm>
            <a:off x="4134852" y="5788223"/>
            <a:ext cx="49329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dirty="0" err="1"/>
              <a:t>Icons</a:t>
            </a:r>
            <a:r>
              <a:rPr lang="fr-FR" sz="1400" dirty="0"/>
              <a:t> </a:t>
            </a:r>
            <a:r>
              <a:rPr lang="fr-FR" sz="1400" dirty="0" err="1"/>
              <a:t>designed</a:t>
            </a:r>
            <a:r>
              <a:rPr lang="fr-FR" sz="1400" dirty="0"/>
              <a:t> by </a:t>
            </a:r>
            <a:r>
              <a:rPr lang="fr-FR" sz="1400" dirty="0" err="1"/>
              <a:t>Freepik</a:t>
            </a:r>
            <a:r>
              <a:rPr lang="fr-FR" sz="1400" dirty="0"/>
              <a:t> at www.flaticon.com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b="1" dirty="0">
                <a:solidFill>
                  <a:srgbClr val="002060"/>
                </a:solidFill>
              </a:rPr>
              <a:t>Exoneração de responsabilidade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28625" y="1166018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pt-PT" sz="1600" b="1" dirty="0"/>
              <a:t>Plataforma da OMS para a Aprendizagem sobre Segurança Sanitária – </a:t>
            </a:r>
          </a:p>
          <a:p>
            <a:pPr marL="0" indent="0" algn="ctr">
              <a:buFont typeface="Arial" charset="0"/>
              <a:buNone/>
            </a:pPr>
            <a:r>
              <a:rPr lang="pt-PT" sz="1600" b="1" dirty="0"/>
              <a:t>Materiais de Formação</a:t>
            </a:r>
            <a:endParaRPr lang="pt-PT" sz="1600" dirty="0"/>
          </a:p>
          <a:p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A sua utilização destes materiais está sujeita aos “</a:t>
            </a:r>
            <a:r>
              <a:rPr lang="pt-PT" sz="1600" dirty="0">
                <a:solidFill>
                  <a:srgbClr val="0000FF"/>
                </a:solidFill>
              </a:rPr>
              <a:t>Termos de Utilização dos Materiais </a:t>
            </a:r>
          </a:p>
          <a:p>
            <a:pPr marL="0" indent="0">
              <a:buFont typeface="Arial" charset="0"/>
              <a:buNone/>
            </a:pPr>
            <a:r>
              <a:rPr lang="pt-PT" sz="1600" dirty="0">
                <a:solidFill>
                  <a:srgbClr val="0000FF"/>
                </a:solidFill>
              </a:rPr>
              <a:t>de Formação da Plataforma da OMS para a Aprendizagem sobre Segurança Sanitária</a:t>
            </a:r>
            <a:r>
              <a:rPr lang="pt-PT" sz="1600" dirty="0"/>
              <a:t>”, que aceitou ao descarregá-los e que estão disponíveis na Plataforma da OMS para a Aprendizagem sobre Segurança Sanitária em: </a:t>
            </a:r>
            <a:r>
              <a:rPr lang="pt-PT" sz="1600" u="sng" dirty="0">
                <a:hlinkClick r:id="rId3"/>
              </a:rPr>
              <a:t>https://extranet.who.int/hslp</a:t>
            </a:r>
            <a:r>
              <a:rPr lang="pt-PT" sz="1600" dirty="0"/>
              <a:t> .  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 </a:t>
            </a:r>
          </a:p>
          <a:p>
            <a:pPr marL="0" indent="0">
              <a:buNone/>
            </a:pPr>
            <a:r>
              <a:rPr lang="pt-PT" sz="1600" dirty="0"/>
              <a:t>Caso adapte, modifique, traduza ou de alguma forma altere o conteúdo destes materiais, não poderá sugerir que a OMS de algum modo aprova essas modificações, como não poderá usar o nome ou o símbolo da OMS nos materiais modificados.  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None/>
            </a:pPr>
            <a:r>
              <a:rPr lang="pt-PT" sz="1600" dirty="0"/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600" u="sng" dirty="0">
                <a:hlinkClick r:id="rId4"/>
              </a:rPr>
              <a:t>ihrhrt@who.int</a:t>
            </a:r>
            <a:r>
              <a:rPr lang="pt-PT" sz="1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79132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4641</TotalTime>
  <Words>712</Words>
  <Application>Microsoft Office PowerPoint</Application>
  <PresentationFormat>On-screen Show (4:3)</PresentationFormat>
  <Paragraphs>81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ＭＳ 明朝</vt:lpstr>
      <vt:lpstr>SimSun</vt:lpstr>
      <vt:lpstr>Arial</vt:lpstr>
      <vt:lpstr>Arial Narrow</vt:lpstr>
      <vt:lpstr>Calibri</vt:lpstr>
      <vt:lpstr>Gisha</vt:lpstr>
      <vt:lpstr>Office Theme</vt:lpstr>
      <vt:lpstr>1_Office Theme</vt:lpstr>
      <vt:lpstr>A1.5 Estudo de caso da abordagem “Uma Só Saúde”: doença estranha mata no país Alfa</vt:lpstr>
      <vt:lpstr>PowerPoint Presentation</vt:lpstr>
      <vt:lpstr>Instruções</vt:lpstr>
      <vt:lpstr> Estudo de caso</vt:lpstr>
      <vt:lpstr> Estudo de caso</vt:lpstr>
      <vt:lpstr> Estudo de caso</vt:lpstr>
      <vt:lpstr> Estudo de caso</vt:lpstr>
      <vt:lpstr> Estudo de caso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Heilmann</dc:creator>
  <cp:lastModifiedBy>GOMEZ, Paula</cp:lastModifiedBy>
  <cp:revision>174</cp:revision>
  <cp:lastPrinted>2017-12-12T17:05:19Z</cp:lastPrinted>
  <dcterms:created xsi:type="dcterms:W3CDTF">2006-08-16T00:00:00Z</dcterms:created>
  <dcterms:modified xsi:type="dcterms:W3CDTF">2019-06-28T10:00:09Z</dcterms:modified>
</cp:coreProperties>
</file>