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7" r:id="rId2"/>
    <p:sldMasterId id="2147483888" r:id="rId3"/>
  </p:sldMasterIdLst>
  <p:notesMasterIdLst>
    <p:notesMasterId r:id="rId24"/>
  </p:notesMasterIdLst>
  <p:handoutMasterIdLst>
    <p:handoutMasterId r:id="rId25"/>
  </p:handoutMasterIdLst>
  <p:sldIdLst>
    <p:sldId id="391" r:id="rId4"/>
    <p:sldId id="426" r:id="rId5"/>
    <p:sldId id="428" r:id="rId6"/>
    <p:sldId id="429" r:id="rId7"/>
    <p:sldId id="433" r:id="rId8"/>
    <p:sldId id="432" r:id="rId9"/>
    <p:sldId id="431" r:id="rId10"/>
    <p:sldId id="434" r:id="rId11"/>
    <p:sldId id="435" r:id="rId12"/>
    <p:sldId id="436" r:id="rId13"/>
    <p:sldId id="437" r:id="rId14"/>
    <p:sldId id="438" r:id="rId15"/>
    <p:sldId id="430" r:id="rId16"/>
    <p:sldId id="439" r:id="rId17"/>
    <p:sldId id="440" r:id="rId18"/>
    <p:sldId id="441" r:id="rId19"/>
    <p:sldId id="442" r:id="rId20"/>
    <p:sldId id="443" r:id="rId21"/>
    <p:sldId id="445" r:id="rId22"/>
    <p:sldId id="398" r:id="rId23"/>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5" autoAdjust="0"/>
    <p:restoredTop sz="97941" autoAdjust="0"/>
  </p:normalViewPr>
  <p:slideViewPr>
    <p:cSldViewPr>
      <p:cViewPr varScale="1">
        <p:scale>
          <a:sx n="101" d="100"/>
          <a:sy n="101" d="100"/>
        </p:scale>
        <p:origin x="8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4002842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402601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41355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031713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9056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39593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9C10BC-3D62-468F-8206-BC054B7FC320}"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55989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89C10BC-3D62-468F-8206-BC054B7FC320}"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96323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89C10BC-3D62-468F-8206-BC054B7FC320}" type="datetimeFigureOut">
              <a:rPr lang="en-GB" smtClean="0"/>
              <a:t>28/06/2019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84958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89C10BC-3D62-468F-8206-BC054B7FC320}" type="datetimeFigureOut">
              <a:rPr lang="en-GB" smtClean="0"/>
              <a:t>28/06/2019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511894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10BC-3D62-468F-8206-BC054B7FC320}" type="datetimeFigureOut">
              <a:rPr lang="en-GB" smtClean="0"/>
              <a:t>28/06/2019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90202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748927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26360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071374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84997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110135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28/06/2019</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28/06/2019</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28/06/2019</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28/06/2019</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28/06/2019</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28/06/2019</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253112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28/06/2019</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28/06/2019</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28/06/2019</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28/06/2019</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28/06/2019</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293931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r>
              <a:rPr lang="en-US" dirty="0"/>
              <a:t> </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6343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359174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04355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73135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73719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r>
              <a:rPr lang="en-US" dirty="0"/>
              <a:t> </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r>
              <a:rPr lang="fr-FR" sz="1400" dirty="0">
                <a:solidFill>
                  <a:srgbClr val="FFFFFF"/>
                </a:solidFill>
                <a:ea typeface="Calibri"/>
              </a:rPr>
              <a:t> </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59082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r>
              <a:rPr lang="fr-FR" sz="1200" dirty="0">
                <a:solidFill>
                  <a:schemeClr val="bg1"/>
                </a:solidFill>
                <a:latin typeface="Arial Narrow" pitchFamily="34" charset="0"/>
              </a:rPr>
              <a:t> </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384469403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C10BC-3D62-468F-8206-BC054B7FC320}" type="datetimeFigureOut">
              <a:rPr lang="en-GB" smtClean="0"/>
              <a:t>28/06/2019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1BB1C-015A-436B-86B2-37199DE57027}" type="slidenum">
              <a:rPr lang="en-GB" smtClean="0"/>
              <a:t>‹#›</a:t>
            </a:fld>
            <a:endParaRPr lang="en-GB"/>
          </a:p>
        </p:txBody>
      </p:sp>
    </p:spTree>
    <p:extLst>
      <p:ext uri="{BB962C8B-B14F-4D97-AF65-F5344CB8AC3E}">
        <p14:creationId xmlns:p14="http://schemas.microsoft.com/office/powerpoint/2010/main" val="2334381262"/>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28/06/2019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2771801" y="116632"/>
            <a:ext cx="6346850" cy="1470025"/>
          </a:xfrm>
        </p:spPr>
        <p:txBody>
          <a:bodyPr>
            <a:normAutofit fontScale="90000"/>
          </a:bodyPr>
          <a:lstStyle/>
          <a:p>
            <a:pPr algn="r"/>
            <a:r>
              <a:rPr lang="pt-PT" altLang="en-US" sz="3600" b="1" dirty="0">
                <a:solidFill>
                  <a:srgbClr val="002060"/>
                </a:solidFill>
                <a:latin typeface="Arial" panose="020B0604020202020204" pitchFamily="34" charset="0"/>
                <a:cs typeface="Arial" panose="020B0604020202020204" pitchFamily="34" charset="0"/>
              </a:rPr>
              <a:t>Equipas de Resposta Rápida </a:t>
            </a:r>
            <a:br>
              <a:rPr lang="pt-PT" altLang="en-US" sz="3600" b="1" dirty="0">
                <a:solidFill>
                  <a:srgbClr val="002060"/>
                </a:solidFill>
                <a:latin typeface="Arial" panose="020B0604020202020204" pitchFamily="34" charset="0"/>
                <a:cs typeface="Arial" panose="020B0604020202020204" pitchFamily="34" charset="0"/>
              </a:rPr>
            </a:br>
            <a:r>
              <a:rPr lang="pt-PT" altLang="en-US" sz="3600" b="1" dirty="0">
                <a:solidFill>
                  <a:srgbClr val="0070C0"/>
                </a:solidFill>
                <a:latin typeface="Arial" panose="020B0604020202020204" pitchFamily="34" charset="0"/>
                <a:cs typeface="Arial" panose="020B0604020202020204" pitchFamily="34" charset="0"/>
              </a:rPr>
              <a:t>Formação</a:t>
            </a:r>
            <a:endParaRPr lang="en-US" altLang="en-US" sz="3600" b="1" dirty="0">
              <a:solidFill>
                <a:srgbClr val="0070C0"/>
              </a:solidFill>
              <a:latin typeface="Arial" panose="020B0604020202020204" pitchFamily="34" charset="0"/>
              <a:cs typeface="Arial" panose="020B0604020202020204" pitchFamily="34" charset="0"/>
            </a:endParaRPr>
          </a:p>
        </p:txBody>
      </p:sp>
      <p:sp>
        <p:nvSpPr>
          <p:cNvPr id="15363" name="Subtitle 2"/>
          <p:cNvSpPr>
            <a:spLocks noGrp="1"/>
          </p:cNvSpPr>
          <p:nvPr>
            <p:ph type="subTitle" idx="1"/>
          </p:nvPr>
        </p:nvSpPr>
        <p:spPr>
          <a:xfrm>
            <a:off x="11613" y="4725144"/>
            <a:ext cx="9144000" cy="936104"/>
          </a:xfrm>
          <a:prstGeom prst="rect">
            <a:avLst/>
          </a:prstGeom>
          <a:solidFill>
            <a:schemeClr val="bg1"/>
          </a:solidFill>
        </p:spPr>
        <p:txBody>
          <a:bodyPr>
            <a:noAutofit/>
          </a:bodyPr>
          <a:lstStyle/>
          <a:p>
            <a:pPr algn="l"/>
            <a:r>
              <a:rPr lang="pt-PT" altLang="en-US" b="1">
                <a:solidFill>
                  <a:srgbClr val="002060"/>
                </a:solidFill>
                <a:latin typeface="Arial" panose="020B0604020202020204" pitchFamily="34" charset="0"/>
                <a:cs typeface="Arial" panose="020B0604020202020204" pitchFamily="34" charset="0"/>
              </a:rPr>
              <a:t>A1.3 Cenário de caso </a:t>
            </a:r>
            <a:r>
              <a:rPr lang="pt-PT" b="1">
                <a:solidFill>
                  <a:srgbClr val="002060"/>
                </a:solidFill>
              </a:rPr>
              <a:t>sobre o uso do Anexo 2 do RSI</a:t>
            </a:r>
            <a:endParaRPr lang="pt-PT" altLang="en-US" b="1">
              <a:solidFill>
                <a:srgbClr val="002060"/>
              </a:solidFill>
              <a:cs typeface="Arial" charset="0"/>
            </a:endParaRPr>
          </a:p>
        </p:txBody>
      </p:sp>
      <p:sp>
        <p:nvSpPr>
          <p:cNvPr id="4" name="TextBox 3"/>
          <p:cNvSpPr txBox="1"/>
          <p:nvPr/>
        </p:nvSpPr>
        <p:spPr>
          <a:xfrm>
            <a:off x="35496" y="5733256"/>
            <a:ext cx="3528392" cy="430887"/>
          </a:xfrm>
          <a:prstGeom prst="rect">
            <a:avLst/>
          </a:prstGeom>
          <a:noFill/>
        </p:spPr>
        <p:txBody>
          <a:bodyPr wrap="square" rtlCol="0">
            <a:spAutoFit/>
          </a:bodyPr>
          <a:lstStyle/>
          <a:p>
            <a:r>
              <a:rPr lang="en-US" altLang="en-US" sz="2200" b="1" dirty="0" err="1">
                <a:solidFill>
                  <a:srgbClr val="002060"/>
                </a:solidFill>
              </a:rPr>
              <a:t>Duração</a:t>
            </a:r>
            <a:r>
              <a:rPr lang="en-US" altLang="en-US" sz="2200" b="1" dirty="0">
                <a:solidFill>
                  <a:srgbClr val="002060"/>
                </a:solidFill>
              </a:rPr>
              <a:t>: 30’</a:t>
            </a:r>
            <a:endParaRPr lang="en-GB" sz="2200" dirty="0"/>
          </a:p>
        </p:txBody>
      </p:sp>
      <p:sp>
        <p:nvSpPr>
          <p:cNvPr id="2" name="TextBox 1">
            <a:extLst>
              <a:ext uri="{FF2B5EF4-FFF2-40B4-BE49-F238E27FC236}">
                <a16:creationId xmlns:a16="http://schemas.microsoft.com/office/drawing/2014/main" id="{83E5E5DD-96B4-47D1-BDE3-21D62EA0C3B0}"/>
              </a:ext>
            </a:extLst>
          </p:cNvPr>
          <p:cNvSpPr txBox="1"/>
          <p:nvPr/>
        </p:nvSpPr>
        <p:spPr>
          <a:xfrm>
            <a:off x="35496" y="6453336"/>
            <a:ext cx="2410460" cy="307777"/>
          </a:xfrm>
          <a:prstGeom prst="rect">
            <a:avLst/>
          </a:prstGeom>
          <a:noFill/>
        </p:spPr>
        <p:txBody>
          <a:bodyPr wrap="none" rtlCol="0">
            <a:spAutoFit/>
          </a:bodyPr>
          <a:lstStyle/>
          <a:p>
            <a:r>
              <a:rPr lang="fr-FR" sz="1400" dirty="0" err="1">
                <a:solidFill>
                  <a:srgbClr val="002060"/>
                </a:solidFill>
              </a:rPr>
              <a:t>Actualizado</a:t>
            </a:r>
            <a:r>
              <a:rPr lang="fr-FR" sz="1400" dirty="0">
                <a:solidFill>
                  <a:srgbClr val="002060"/>
                </a:solidFill>
              </a:rPr>
              <a:t> </a:t>
            </a:r>
            <a:r>
              <a:rPr lang="fr-FR" sz="1400" dirty="0" err="1">
                <a:solidFill>
                  <a:srgbClr val="002060"/>
                </a:solidFill>
              </a:rPr>
              <a:t>em</a:t>
            </a:r>
            <a:r>
              <a:rPr lang="fr-FR" sz="1400" dirty="0">
                <a:solidFill>
                  <a:srgbClr val="002060"/>
                </a:solidFill>
              </a:rPr>
              <a:t>: 14/05/2018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95536" y="-171400"/>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3</a:t>
            </a:r>
          </a:p>
        </p:txBody>
      </p:sp>
      <p:sp>
        <p:nvSpPr>
          <p:cNvPr id="2" name="Rectangle 1"/>
          <p:cNvSpPr/>
          <p:nvPr/>
        </p:nvSpPr>
        <p:spPr>
          <a:xfrm>
            <a:off x="395536" y="1268760"/>
            <a:ext cx="8229600" cy="4524315"/>
          </a:xfrm>
          <a:prstGeom prst="rect">
            <a:avLst/>
          </a:prstGeom>
        </p:spPr>
        <p:txBody>
          <a:bodyPr wrap="square">
            <a:spAutoFit/>
          </a:bodyPr>
          <a:lstStyle/>
          <a:p>
            <a:r>
              <a:rPr lang="pt-PT" dirty="0"/>
              <a:t>Recebeu um relatório do Centro Nacional da Gripe relativo a um caso de infecção humana com o vírus triplo recombinante da gripe A (H3N2) de origem suína. Segundo o relatório, um jovem de 16 anos adoeceu com febre, dor de cabeça, tosse, </a:t>
            </a:r>
            <a:r>
              <a:rPr lang="pt-PT" dirty="0" err="1"/>
              <a:t>rinorreia</a:t>
            </a:r>
            <a:r>
              <a:rPr lang="pt-PT" dirty="0"/>
              <a:t>, dor de garganta, dores no corpo e letargia. O doente foi visto por um profissional de saúde nos serviços de ambulatório, tendo sido detectada gripe A, através de um teste rápido. Não foi necessário interná-lo e desde então recuperou completamente. De acordo com o programa de vigilância de rotina, a amostra clínica foi enviada para o Centro Nacional da Gripe para novos testes. Este  Centro determinou ontem que se trata de um novo vírus da gripe A (H3N2) de origem suína. Os seres humanos são periodicamente infectados pelos vírus da gripe suína zoonótica. </a:t>
            </a:r>
          </a:p>
          <a:p>
            <a:endParaRPr lang="pt-PT" dirty="0"/>
          </a:p>
          <a:p>
            <a:r>
              <a:rPr lang="pt-PT" dirty="0"/>
              <a:t>As autoridades da saúde pública efectuaram uma primeira análise que demonstrou que o jovem adolescente tinha estado em contacto com suínos três dias antes da doença se manifestar. Não foi notificada doença entre os membros da sua família, nem entre os seus contactos próximos.</a:t>
            </a:r>
          </a:p>
        </p:txBody>
      </p:sp>
    </p:spTree>
    <p:extLst>
      <p:ext uri="{BB962C8B-B14F-4D97-AF65-F5344CB8AC3E}">
        <p14:creationId xmlns:p14="http://schemas.microsoft.com/office/powerpoint/2010/main" val="410595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Perguntas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2550065783"/>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pt-PT" sz="1600" b="0" noProof="0" dirty="0">
                          <a:effectLst/>
                          <a:latin typeface="+mn-lt"/>
                        </a:rPr>
                        <a:t>► </a:t>
                      </a:r>
                      <a:r>
                        <a:rPr lang="pt-PT" sz="1600" b="0" kern="1200" noProof="0" dirty="0">
                          <a:solidFill>
                            <a:schemeClr val="lt1"/>
                          </a:solidFill>
                          <a:effectLst/>
                          <a:latin typeface="+mn-lt"/>
                          <a:ea typeface="+mn-ea"/>
                          <a:cs typeface="+mn-cs"/>
                        </a:rPr>
                        <a:t>Use agora o Anexo 2  para avaliar este evento e responder a cada uma das</a:t>
                      </a:r>
                      <a:r>
                        <a:rPr lang="pt-PT" sz="1600" b="0" kern="1200" baseline="0" noProof="0" dirty="0">
                          <a:solidFill>
                            <a:schemeClr val="lt1"/>
                          </a:solidFill>
                          <a:effectLst/>
                          <a:latin typeface="+mn-lt"/>
                          <a:ea typeface="+mn-ea"/>
                          <a:cs typeface="+mn-cs"/>
                        </a:rPr>
                        <a:t> 5 perguntas que se seguem</a:t>
                      </a:r>
                      <a:r>
                        <a:rPr lang="pt-PT" sz="1600" b="0" kern="1200" noProof="0" dirty="0">
                          <a:solidFill>
                            <a:schemeClr val="lt1"/>
                          </a:solidFill>
                          <a:effectLst/>
                          <a:latin typeface="+mn-lt"/>
                          <a:ea typeface="+mn-ea"/>
                          <a:cs typeface="+mn-cs"/>
                        </a:rPr>
                        <a:t>, tendo em conta o contexto do cenário.</a:t>
                      </a:r>
                      <a:endParaRPr lang="pt-PT" sz="1600" b="0" noProof="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 </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pt-PT" sz="1600" b="0" noProof="0">
                          <a:effectLst/>
                          <a:latin typeface="+mj-lt"/>
                          <a:ea typeface="Arial"/>
                          <a:cs typeface="Times New Roman"/>
                        </a:rPr>
                        <a:t>1. </a:t>
                      </a:r>
                      <a:r>
                        <a:rPr lang="pt-PT" sz="1600" b="0" kern="1200" noProof="0">
                          <a:solidFill>
                            <a:schemeClr val="lt1"/>
                          </a:solidFill>
                          <a:effectLst/>
                          <a:latin typeface="+mn-lt"/>
                          <a:ea typeface="Arial"/>
                          <a:cs typeface="Times New Roman"/>
                        </a:rPr>
                        <a:t>O impacto do evento na saúde pública é grave</a:t>
                      </a:r>
                      <a:r>
                        <a:rPr lang="pt-PT" sz="1600" b="0" noProof="0">
                          <a:effectLst/>
                          <a:latin typeface="+mj-lt"/>
                          <a:ea typeface="Arial"/>
                          <a:cs typeface="Times New Roman"/>
                        </a:rPr>
                        <a:t>? </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pt-PT" sz="1600" b="0" noProof="0" dirty="0">
                          <a:effectLst/>
                          <a:latin typeface="+mj-lt"/>
                          <a:ea typeface="Arial"/>
                          <a:cs typeface="Times New Roman"/>
                        </a:rPr>
                        <a:t>2. </a:t>
                      </a:r>
                      <a:r>
                        <a:rPr lang="pt-PT" sz="1600" b="0" kern="1200" noProof="0" dirty="0">
                          <a:solidFill>
                            <a:schemeClr val="lt1"/>
                          </a:solidFill>
                          <a:effectLst/>
                          <a:latin typeface="+mn-lt"/>
                          <a:ea typeface="Arial"/>
                          <a:cs typeface="Times New Roman"/>
                        </a:rPr>
                        <a:t>O evento é excepcional ou imprevisto</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pt-PT" sz="1600" b="0" noProof="0" dirty="0">
                          <a:effectLst/>
                          <a:latin typeface="+mj-lt"/>
                          <a:ea typeface="Arial"/>
                          <a:cs typeface="Times New Roman"/>
                        </a:rPr>
                        <a:t>3. </a:t>
                      </a:r>
                      <a:r>
                        <a:rPr lang="pt-PT" sz="1600" b="0" kern="1200" noProof="0" dirty="0">
                          <a:solidFill>
                            <a:schemeClr val="lt1"/>
                          </a:solidFill>
                          <a:effectLst/>
                          <a:latin typeface="+mn-lt"/>
                          <a:ea typeface="Arial"/>
                          <a:cs typeface="Times New Roman"/>
                        </a:rPr>
                        <a:t>Existe um risco considerável de propagação internacional</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pt-PT" sz="1600" b="0" noProof="0" dirty="0">
                          <a:effectLst/>
                          <a:latin typeface="+mj-lt"/>
                          <a:ea typeface="Arial"/>
                          <a:cs typeface="Times New Roman"/>
                        </a:rPr>
                        <a:t>4. </a:t>
                      </a:r>
                      <a:r>
                        <a:rPr lang="pt-PT" sz="1600" b="0" kern="1200" noProof="0" dirty="0">
                          <a:solidFill>
                            <a:schemeClr val="lt1"/>
                          </a:solidFill>
                          <a:effectLst/>
                          <a:latin typeface="+mn-lt"/>
                          <a:ea typeface="Arial"/>
                          <a:cs typeface="Times New Roman"/>
                        </a:rPr>
                        <a:t>Existe um risco considerável de </a:t>
                      </a:r>
                      <a:r>
                        <a:rPr lang="pt-PT" sz="1600" b="0" noProof="0" dirty="0">
                          <a:effectLst/>
                          <a:latin typeface="+mj-lt"/>
                          <a:ea typeface="Arial"/>
                          <a:cs typeface="Times New Roman"/>
                        </a:rPr>
                        <a:t>restrições às viagens ou  às </a:t>
                      </a:r>
                      <a:r>
                        <a:rPr lang="pt-PT" sz="1600" b="0" noProof="0" dirty="0" err="1">
                          <a:effectLst/>
                          <a:latin typeface="+mj-lt"/>
                          <a:ea typeface="Arial"/>
                          <a:cs typeface="Times New Roman"/>
                        </a:rPr>
                        <a:t>transacções</a:t>
                      </a:r>
                      <a:r>
                        <a:rPr lang="pt-PT" sz="1600" b="0" noProof="0" dirty="0">
                          <a:effectLst/>
                          <a:latin typeface="+mj-lt"/>
                          <a:ea typeface="Arial"/>
                          <a:cs typeface="Times New Roman"/>
                        </a:rPr>
                        <a:t> internacionais?</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pt-PT" sz="1600" b="0" noProof="0" dirty="0">
                          <a:effectLst/>
                          <a:latin typeface="+mj-lt"/>
                          <a:ea typeface="Arial"/>
                          <a:cs typeface="Times New Roman"/>
                        </a:rPr>
                        <a:t>5. É necessária a notificação deste evento à OMS nos termos do Artigo 6.º do RSI (2005)?</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5872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3</a:t>
            </a:r>
            <a:br>
              <a:rPr lang="en-US" altLang="en-US" sz="3600" b="1" dirty="0">
                <a:solidFill>
                  <a:srgbClr val="002060"/>
                </a:solidFill>
                <a:cs typeface="Times New Roman" pitchFamily="18" charset="0"/>
              </a:rPr>
            </a:br>
            <a:r>
              <a:rPr lang="en-US" altLang="en-US" sz="3600" b="1" i="1" dirty="0">
                <a:solidFill>
                  <a:srgbClr val="002060"/>
                </a:solidFill>
                <a:cs typeface="Times New Roman" pitchFamily="18" charset="0"/>
              </a:rPr>
              <a:t>Feedback</a:t>
            </a:r>
            <a:r>
              <a:rPr lang="en-US" altLang="en-US" sz="3600" b="1" dirty="0">
                <a:solidFill>
                  <a:srgbClr val="002060"/>
                </a:solidFill>
                <a:cs typeface="Times New Roman" pitchFamily="18" charset="0"/>
              </a:rPr>
              <a:t> do </a:t>
            </a:r>
            <a:r>
              <a:rPr lang="en-US" altLang="en-US" sz="3600" b="1" dirty="0" err="1">
                <a:solidFill>
                  <a:srgbClr val="002060"/>
                </a:solidFill>
                <a:cs typeface="Times New Roman" pitchFamily="18" charset="0"/>
              </a:rPr>
              <a:t>painel</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peritos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3866019762"/>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fr-FR" sz="1600" b="0" kern="1200" dirty="0">
                          <a:solidFill>
                            <a:schemeClr val="lt1"/>
                          </a:solidFill>
                          <a:effectLst/>
                          <a:latin typeface="+mn-lt"/>
                          <a:ea typeface="+mn-ea"/>
                          <a:cs typeface="+mn-cs"/>
                        </a:rPr>
                        <a:t>Use agora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Anexo</a:t>
                      </a:r>
                      <a:r>
                        <a:rPr lang="en-GB" sz="1600" b="0" kern="1200" dirty="0">
                          <a:solidFill>
                            <a:schemeClr val="lt1"/>
                          </a:solidFill>
                          <a:effectLst/>
                          <a:latin typeface="+mn-lt"/>
                          <a:ea typeface="+mn-ea"/>
                          <a:cs typeface="+mn-cs"/>
                        </a:rPr>
                        <a:t> 2  </a:t>
                      </a:r>
                      <a:r>
                        <a:rPr lang="en-GB" sz="1600" b="0" kern="1200" dirty="0" err="1">
                          <a:solidFill>
                            <a:schemeClr val="lt1"/>
                          </a:solidFill>
                          <a:effectLst/>
                          <a:latin typeface="+mn-lt"/>
                          <a:ea typeface="+mn-ea"/>
                          <a:cs typeface="+mn-cs"/>
                        </a:rPr>
                        <a:t>para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avaliar</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este</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evento</a:t>
                      </a:r>
                      <a:r>
                        <a:rPr lang="en-GB" sz="1600" b="0" kern="1200" dirty="0">
                          <a:solidFill>
                            <a:schemeClr val="lt1"/>
                          </a:solidFill>
                          <a:effectLst/>
                          <a:latin typeface="+mn-lt"/>
                          <a:ea typeface="+mn-ea"/>
                          <a:cs typeface="+mn-cs"/>
                        </a:rPr>
                        <a:t> e responder a </a:t>
                      </a:r>
                      <a:r>
                        <a:rPr lang="en-GB" sz="1600" b="0" kern="1200" dirty="0" err="1">
                          <a:solidFill>
                            <a:schemeClr val="lt1"/>
                          </a:solidFill>
                          <a:effectLst/>
                          <a:latin typeface="+mn-lt"/>
                          <a:ea typeface="+mn-ea"/>
                          <a:cs typeface="+mn-cs"/>
                        </a:rPr>
                        <a:t>cada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uma</a:t>
                      </a:r>
                      <a:r>
                        <a:rPr lang="en-GB" sz="1600" b="0" kern="1200" dirty="0">
                          <a:solidFill>
                            <a:schemeClr val="lt1"/>
                          </a:solidFill>
                          <a:effectLst/>
                          <a:latin typeface="+mn-lt"/>
                          <a:ea typeface="+mn-ea"/>
                          <a:cs typeface="+mn-cs"/>
                        </a:rPr>
                        <a:t> das</a:t>
                      </a:r>
                      <a:r>
                        <a:rPr lang="en-GB" sz="1600" b="0" kern="1200" baseline="0" dirty="0">
                          <a:solidFill>
                            <a:schemeClr val="lt1"/>
                          </a:solidFill>
                          <a:effectLst/>
                          <a:latin typeface="+mn-lt"/>
                          <a:ea typeface="+mn-ea"/>
                          <a:cs typeface="+mn-cs"/>
                        </a:rPr>
                        <a:t> 5 </a:t>
                      </a:r>
                      <a:r>
                        <a:rPr lang="en-GB" sz="1600" b="0" kern="1200" baseline="0" dirty="0" err="1">
                          <a:solidFill>
                            <a:schemeClr val="lt1"/>
                          </a:solidFill>
                          <a:effectLst/>
                          <a:latin typeface="+mn-lt"/>
                          <a:ea typeface="+mn-ea"/>
                          <a:cs typeface="+mn-cs"/>
                        </a:rPr>
                        <a:t>perguntas</a:t>
                      </a:r>
                      <a:r>
                        <a:rPr lang="en-GB" sz="1600" b="0" kern="1200" baseline="0" dirty="0">
                          <a:solidFill>
                            <a:schemeClr val="lt1"/>
                          </a:solidFill>
                          <a:effectLst/>
                          <a:latin typeface="+mn-lt"/>
                          <a:ea typeface="+mn-ea"/>
                          <a:cs typeface="+mn-cs"/>
                        </a:rPr>
                        <a:t> </a:t>
                      </a:r>
                      <a:r>
                        <a:rPr lang="en-GB" sz="1600" b="0" kern="1200" baseline="0" dirty="0" err="1">
                          <a:solidFill>
                            <a:schemeClr val="lt1"/>
                          </a:solidFill>
                          <a:effectLst/>
                          <a:latin typeface="+mn-lt"/>
                          <a:ea typeface="+mn-ea"/>
                          <a:cs typeface="+mn-cs"/>
                        </a:rPr>
                        <a:t>que</a:t>
                      </a:r>
                      <a:r>
                        <a:rPr lang="en-GB" sz="1600" b="0" kern="1200" baseline="0" dirty="0">
                          <a:solidFill>
                            <a:schemeClr val="lt1"/>
                          </a:solidFill>
                          <a:effectLst/>
                          <a:latin typeface="+mn-lt"/>
                          <a:ea typeface="+mn-ea"/>
                          <a:cs typeface="+mn-cs"/>
                        </a:rPr>
                        <a:t> se </a:t>
                      </a:r>
                      <a:r>
                        <a:rPr lang="en-GB" sz="1600" b="0" kern="1200" baseline="0" dirty="0" err="1">
                          <a:solidFill>
                            <a:schemeClr val="lt1"/>
                          </a:solidFill>
                          <a:effectLst/>
                          <a:latin typeface="+mn-lt"/>
                          <a:ea typeface="+mn-ea"/>
                          <a:cs typeface="+mn-cs"/>
                        </a:rPr>
                        <a:t>seguem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tendo</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conta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contexto</a:t>
                      </a:r>
                      <a:r>
                        <a:rPr lang="en-GB" sz="1600" b="0" kern="1200" dirty="0">
                          <a:solidFill>
                            <a:schemeClr val="lt1"/>
                          </a:solidFill>
                          <a:effectLst/>
                          <a:latin typeface="+mn-lt"/>
                          <a:ea typeface="+mn-ea"/>
                          <a:cs typeface="+mn-cs"/>
                        </a:rPr>
                        <a:t> do </a:t>
                      </a:r>
                      <a:r>
                        <a:rPr lang="en-GB" sz="1600" b="0" kern="1200" dirty="0" err="1">
                          <a:solidFill>
                            <a:schemeClr val="lt1"/>
                          </a:solidFill>
                          <a:effectLst/>
                          <a:latin typeface="+mn-lt"/>
                          <a:ea typeface="+mn-ea"/>
                          <a:cs typeface="+mn-cs"/>
                        </a:rPr>
                        <a:t>cenário</a:t>
                      </a:r>
                      <a:r>
                        <a:rPr lang="en-GB" sz="1600" b="0" kern="1200" dirty="0">
                          <a:solidFill>
                            <a:schemeClr val="lt1"/>
                          </a:solidFill>
                          <a:effectLst/>
                          <a:latin typeface="+mn-lt"/>
                          <a:ea typeface="+mn-ea"/>
                          <a:cs typeface="+mn-cs"/>
                        </a:rPr>
                        <a:t>.</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impacto</a:t>
                      </a:r>
                      <a:r>
                        <a:rPr lang="en-US" sz="1600" b="0" kern="1200" dirty="0">
                          <a:solidFill>
                            <a:schemeClr val="lt1"/>
                          </a:solidFill>
                          <a:effectLst/>
                          <a:latin typeface="+mn-lt"/>
                          <a:ea typeface="Arial"/>
                          <a:cs typeface="Times New Roman"/>
                        </a:rPr>
                        <a:t> do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na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saúde</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pública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grave</a:t>
                      </a:r>
                      <a:r>
                        <a:rPr lang="en-US" sz="1600" b="0" dirty="0">
                          <a:effectLst/>
                          <a:latin typeface="+mj-lt"/>
                          <a:ea typeface="Arial"/>
                          <a:cs typeface="Times New Roman"/>
                        </a:rPr>
                        <a:t>?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excepcional</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ou</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imprevisto</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kern="1200" dirty="0" err="1">
                          <a:solidFill>
                            <a:schemeClr val="lt1"/>
                          </a:solidFill>
                          <a:effectLst/>
                          <a:latin typeface="+mn-lt"/>
                          <a:ea typeface="Arial"/>
                          <a:cs typeface="Times New Roman"/>
                        </a:rPr>
                        <a:t>propagação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internacional</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dirty="0" err="1">
                          <a:effectLst/>
                          <a:latin typeface="+mj-lt"/>
                          <a:ea typeface="Arial"/>
                          <a:cs typeface="Times New Roman"/>
                        </a:rPr>
                        <a:t>restrições</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viagens</a:t>
                      </a:r>
                      <a:r>
                        <a:rPr lang="en-US" sz="1600" b="0" dirty="0">
                          <a:effectLst/>
                          <a:latin typeface="+mj-lt"/>
                          <a:ea typeface="Arial"/>
                          <a:cs typeface="Times New Roman"/>
                        </a:rPr>
                        <a:t> </a:t>
                      </a:r>
                      <a:r>
                        <a:rPr lang="en-US" sz="1600" b="0" dirty="0" err="1">
                          <a:effectLst/>
                          <a:latin typeface="+mj-lt"/>
                          <a:ea typeface="Arial"/>
                          <a:cs typeface="Times New Roman"/>
                        </a:rPr>
                        <a:t>ou</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transacções</a:t>
                      </a:r>
                      <a:r>
                        <a:rPr lang="en-US" sz="1600" b="0" dirty="0">
                          <a:effectLst/>
                          <a:latin typeface="+mj-lt"/>
                          <a:ea typeface="Arial"/>
                          <a:cs typeface="Times New Roman"/>
                        </a:rPr>
                        <a:t> </a:t>
                      </a:r>
                      <a:r>
                        <a:rPr lang="en-US" sz="1600" b="0" dirty="0" err="1">
                          <a:effectLst/>
                          <a:latin typeface="+mj-lt"/>
                          <a:ea typeface="Arial"/>
                          <a:cs typeface="Times New Roman"/>
                        </a:rPr>
                        <a:t>internacionais</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a:t>
                      </a:r>
                      <a:r>
                        <a:rPr lang="en-US" sz="1600" b="0" dirty="0" err="1">
                          <a:effectLst/>
                          <a:latin typeface="+mj-lt"/>
                          <a:ea typeface="Arial"/>
                          <a:cs typeface="Times New Roman"/>
                        </a:rPr>
                        <a:t>É</a:t>
                      </a:r>
                      <a:r>
                        <a:rPr lang="en-US" sz="1600" b="0" dirty="0">
                          <a:effectLst/>
                          <a:latin typeface="+mj-lt"/>
                          <a:ea typeface="Arial"/>
                          <a:cs typeface="Times New Roman"/>
                        </a:rPr>
                        <a:t> </a:t>
                      </a:r>
                      <a:r>
                        <a:rPr lang="en-US" sz="1600" b="0" dirty="0" err="1">
                          <a:effectLst/>
                          <a:latin typeface="+mj-lt"/>
                          <a:ea typeface="Arial"/>
                          <a:cs typeface="Times New Roman"/>
                        </a:rPr>
                        <a:t>necessária</a:t>
                      </a:r>
                      <a:r>
                        <a:rPr lang="en-US" sz="1600" b="0" dirty="0">
                          <a:effectLst/>
                          <a:latin typeface="+mj-lt"/>
                          <a:ea typeface="Arial"/>
                          <a:cs typeface="Times New Roman"/>
                        </a:rPr>
                        <a:t> a </a:t>
                      </a:r>
                      <a:r>
                        <a:rPr lang="en-US" sz="1600" b="0" dirty="0" err="1">
                          <a:effectLst/>
                          <a:latin typeface="+mj-lt"/>
                          <a:ea typeface="Arial"/>
                          <a:cs typeface="Times New Roman"/>
                        </a:rPr>
                        <a:t>notificação</a:t>
                      </a:r>
                      <a:r>
                        <a:rPr lang="en-US" sz="1600" b="0" dirty="0">
                          <a:effectLst/>
                          <a:latin typeface="+mj-lt"/>
                          <a:ea typeface="Arial"/>
                          <a:cs typeface="Times New Roman"/>
                        </a:rPr>
                        <a:t> </a:t>
                      </a:r>
                      <a:r>
                        <a:rPr lang="en-US" sz="1600" b="0" dirty="0" err="1">
                          <a:effectLst/>
                          <a:latin typeface="+mj-lt"/>
                          <a:ea typeface="Arial"/>
                          <a:cs typeface="Times New Roman"/>
                        </a:rPr>
                        <a:t>deste</a:t>
                      </a:r>
                      <a:r>
                        <a:rPr lang="en-US" sz="1600" b="0" dirty="0">
                          <a:effectLst/>
                          <a:latin typeface="+mj-lt"/>
                          <a:ea typeface="Arial"/>
                          <a:cs typeface="Times New Roman"/>
                        </a:rPr>
                        <a:t> </a:t>
                      </a:r>
                      <a:r>
                        <a:rPr lang="en-US" sz="1600" b="0" dirty="0" err="1">
                          <a:effectLst/>
                          <a:latin typeface="+mj-lt"/>
                          <a:ea typeface="Arial"/>
                          <a:cs typeface="Times New Roman"/>
                        </a:rPr>
                        <a:t>evento</a:t>
                      </a:r>
                      <a:r>
                        <a:rPr lang="en-US" sz="1600" b="0" dirty="0">
                          <a:effectLst/>
                          <a:latin typeface="+mj-lt"/>
                          <a:ea typeface="Arial"/>
                          <a:cs typeface="Times New Roman"/>
                        </a:rPr>
                        <a:t> </a:t>
                      </a:r>
                      <a:r>
                        <a:rPr lang="en-US" sz="1600" b="0" dirty="0" err="1">
                          <a:effectLst/>
                          <a:latin typeface="+mj-lt"/>
                          <a:ea typeface="Arial"/>
                          <a:cs typeface="Times New Roman"/>
                        </a:rPr>
                        <a:t>à</a:t>
                      </a:r>
                      <a:r>
                        <a:rPr lang="en-US" sz="1600" b="0" dirty="0">
                          <a:effectLst/>
                          <a:latin typeface="+mj-lt"/>
                          <a:ea typeface="Arial"/>
                          <a:cs typeface="Times New Roman"/>
                        </a:rPr>
                        <a:t> OMS </a:t>
                      </a:r>
                      <a:r>
                        <a:rPr lang="en-US" sz="1600" b="0" dirty="0" err="1">
                          <a:effectLst/>
                          <a:latin typeface="+mj-lt"/>
                          <a:ea typeface="Arial"/>
                          <a:cs typeface="Times New Roman"/>
                        </a:rPr>
                        <a:t>nos</a:t>
                      </a:r>
                      <a:r>
                        <a:rPr lang="en-US" sz="1600" b="0" dirty="0">
                          <a:effectLst/>
                          <a:latin typeface="+mj-lt"/>
                          <a:ea typeface="Arial"/>
                          <a:cs typeface="Times New Roman"/>
                        </a:rPr>
                        <a:t> </a:t>
                      </a:r>
                      <a:r>
                        <a:rPr lang="en-US" sz="1600" b="0" dirty="0" err="1">
                          <a:effectLst/>
                          <a:latin typeface="+mj-lt"/>
                          <a:ea typeface="Arial"/>
                          <a:cs typeface="Times New Roman"/>
                        </a:rPr>
                        <a:t>termos</a:t>
                      </a:r>
                      <a:r>
                        <a:rPr lang="en-US" sz="1600" b="0" dirty="0">
                          <a:effectLst/>
                          <a:latin typeface="+mj-lt"/>
                          <a:ea typeface="Arial"/>
                          <a:cs typeface="Times New Roman"/>
                        </a:rPr>
                        <a:t> do </a:t>
                      </a:r>
                      <a:r>
                        <a:rPr lang="en-US" sz="1600" b="0" dirty="0" err="1">
                          <a:effectLst/>
                          <a:latin typeface="+mj-lt"/>
                          <a:ea typeface="Arial"/>
                          <a:cs typeface="Times New Roman"/>
                        </a:rPr>
                        <a:t>Artigo</a:t>
                      </a:r>
                      <a:r>
                        <a:rPr lang="en-US" sz="1600" b="0" dirty="0">
                          <a:effectLst/>
                          <a:latin typeface="+mj-lt"/>
                          <a:ea typeface="Arial"/>
                          <a:cs typeface="Times New Roman"/>
                        </a:rPr>
                        <a:t> 6.º do RSI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85473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95536" y="-99392"/>
            <a:ext cx="8229600" cy="9716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4</a:t>
            </a:r>
          </a:p>
        </p:txBody>
      </p:sp>
      <p:sp>
        <p:nvSpPr>
          <p:cNvPr id="4" name="Rectangle 3"/>
          <p:cNvSpPr/>
          <p:nvPr/>
        </p:nvSpPr>
        <p:spPr>
          <a:xfrm>
            <a:off x="359532" y="1028343"/>
            <a:ext cx="8424936" cy="4801314"/>
          </a:xfrm>
          <a:prstGeom prst="rect">
            <a:avLst/>
          </a:prstGeom>
        </p:spPr>
        <p:txBody>
          <a:bodyPr wrap="square">
            <a:spAutoFit/>
          </a:bodyPr>
          <a:lstStyle/>
          <a:p>
            <a:r>
              <a:rPr lang="pt-PT" sz="1700" dirty="0"/>
              <a:t>Foi noticiado que 200 pessoas morreram e outras 800 tiveram de receber assistência médica, na sequência de uma explosão numa fábrica de produtos químicos.</a:t>
            </a:r>
          </a:p>
          <a:p>
            <a:endParaRPr lang="pt-PT" sz="1700" dirty="0"/>
          </a:p>
          <a:p>
            <a:r>
              <a:rPr lang="pt-PT" sz="1700" dirty="0"/>
              <a:t>O local da catástrofe situa-se na periferia de uma cidade de 230 000 habitantes, localizada numa região densamente povoada. Em consequência do acidente, mais de 150 toneladas de uma mistura de solventes orgânicos, entre os quais, tolueno, benzeno e xileno, foram descarregadas para um rio de grande caudal. </a:t>
            </a:r>
          </a:p>
          <a:p>
            <a:r>
              <a:rPr lang="pt-PT" sz="1700" dirty="0"/>
              <a:t> </a:t>
            </a:r>
          </a:p>
          <a:p>
            <a:r>
              <a:rPr lang="pt-PT" sz="1700" dirty="0"/>
              <a:t>Os solventes podem provocar efeitos neurológicos, bem como lesões no fígado e rins, enquanto o benzeno está classificado como agente cancerígeno. O rio é usado para fins recreativos (e.g., canoagem, natação e pesca). É também uma importante fonte de água para consumo de uma cidade de um país vizinho que fica 20 km a jusante do local da catástrofe. </a:t>
            </a:r>
          </a:p>
          <a:p>
            <a:r>
              <a:rPr lang="pt-PT" sz="1700" dirty="0"/>
              <a:t> </a:t>
            </a:r>
          </a:p>
          <a:p>
            <a:r>
              <a:rPr lang="pt-PT" sz="1700" dirty="0"/>
              <a:t>Os pontos de </a:t>
            </a:r>
            <a:r>
              <a:rPr lang="pt-PT" sz="1700" dirty="0" err="1"/>
              <a:t>extracção</a:t>
            </a:r>
            <a:r>
              <a:rPr lang="pt-PT" sz="1700" dirty="0"/>
              <a:t> de água a jusante da descarga química revelam que os níveis de benzeno e xileno na água poluída são vinte vezes superiores aos padrões de segurança nacionais. Não existem previsões meteorológicas fiáveis para os próximos dias.</a:t>
            </a:r>
          </a:p>
        </p:txBody>
      </p:sp>
    </p:spTree>
    <p:extLst>
      <p:ext uri="{BB962C8B-B14F-4D97-AF65-F5344CB8AC3E}">
        <p14:creationId xmlns:p14="http://schemas.microsoft.com/office/powerpoint/2010/main" val="3967339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4000" b="1" dirty="0" err="1">
                <a:solidFill>
                  <a:srgbClr val="002060"/>
                </a:solidFill>
                <a:cs typeface="Times New Roman" pitchFamily="18" charset="0"/>
              </a:rPr>
              <a:t>Perguntas</a:t>
            </a:r>
            <a:endParaRPr lang="en-US" altLang="en-US" sz="40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2465526949"/>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pt-PT" sz="1600" b="0" noProof="0" dirty="0">
                          <a:effectLst/>
                          <a:latin typeface="+mn-lt"/>
                        </a:rPr>
                        <a:t>► </a:t>
                      </a:r>
                      <a:r>
                        <a:rPr lang="pt-PT" sz="1600" b="0" kern="1200" noProof="0" dirty="0">
                          <a:solidFill>
                            <a:schemeClr val="lt1"/>
                          </a:solidFill>
                          <a:effectLst/>
                          <a:latin typeface="+mn-lt"/>
                          <a:ea typeface="+mn-ea"/>
                          <a:cs typeface="+mn-cs"/>
                        </a:rPr>
                        <a:t>Use agora o Anexo 2  para avaliar este evento e responder a cada uma das</a:t>
                      </a:r>
                      <a:r>
                        <a:rPr lang="pt-PT" sz="1600" b="0" kern="1200" baseline="0" noProof="0" dirty="0">
                          <a:solidFill>
                            <a:schemeClr val="lt1"/>
                          </a:solidFill>
                          <a:effectLst/>
                          <a:latin typeface="+mn-lt"/>
                          <a:ea typeface="+mn-ea"/>
                          <a:cs typeface="+mn-cs"/>
                        </a:rPr>
                        <a:t> 5 perguntas que se seguem</a:t>
                      </a:r>
                      <a:r>
                        <a:rPr lang="pt-PT" sz="1600" b="0" kern="1200" noProof="0" dirty="0">
                          <a:solidFill>
                            <a:schemeClr val="lt1"/>
                          </a:solidFill>
                          <a:effectLst/>
                          <a:latin typeface="+mn-lt"/>
                          <a:ea typeface="+mn-ea"/>
                          <a:cs typeface="+mn-cs"/>
                        </a:rPr>
                        <a:t>, tendo em conta o contexto do cenário.</a:t>
                      </a:r>
                      <a:endParaRPr lang="pt-PT" sz="1600" b="0" noProof="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pt-PT" sz="1600" b="0" noProof="0">
                          <a:effectLst/>
                          <a:latin typeface="+mj-lt"/>
                          <a:ea typeface="Arial"/>
                          <a:cs typeface="Times New Roman"/>
                        </a:rPr>
                        <a:t>1. </a:t>
                      </a:r>
                      <a:r>
                        <a:rPr lang="pt-PT" sz="1600" b="0" kern="1200" noProof="0">
                          <a:solidFill>
                            <a:schemeClr val="lt1"/>
                          </a:solidFill>
                          <a:effectLst/>
                          <a:latin typeface="+mn-lt"/>
                          <a:ea typeface="Arial"/>
                          <a:cs typeface="Times New Roman"/>
                        </a:rPr>
                        <a:t>O impacto do evento na saúde pública é grave</a:t>
                      </a:r>
                      <a:r>
                        <a:rPr lang="pt-PT" sz="1600" b="0" noProof="0">
                          <a:effectLst/>
                          <a:latin typeface="+mj-lt"/>
                          <a:ea typeface="Arial"/>
                          <a:cs typeface="Times New Roman"/>
                        </a:rPr>
                        <a:t>? </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pt-PT" sz="1600" b="0" noProof="0" dirty="0">
                          <a:effectLst/>
                          <a:latin typeface="+mj-lt"/>
                          <a:ea typeface="Arial"/>
                          <a:cs typeface="Times New Roman"/>
                        </a:rPr>
                        <a:t>2. </a:t>
                      </a:r>
                      <a:r>
                        <a:rPr lang="pt-PT" sz="1600" b="0" kern="1200" noProof="0" dirty="0">
                          <a:solidFill>
                            <a:schemeClr val="lt1"/>
                          </a:solidFill>
                          <a:effectLst/>
                          <a:latin typeface="+mn-lt"/>
                          <a:ea typeface="Arial"/>
                          <a:cs typeface="Times New Roman"/>
                        </a:rPr>
                        <a:t>O evento é excepcional ou imprevisto</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pt-PT" sz="1600" b="0" noProof="0" dirty="0">
                          <a:effectLst/>
                          <a:latin typeface="+mj-lt"/>
                          <a:ea typeface="Arial"/>
                          <a:cs typeface="Times New Roman"/>
                        </a:rPr>
                        <a:t>3. </a:t>
                      </a:r>
                      <a:r>
                        <a:rPr lang="pt-PT" sz="1600" b="0" kern="1200" noProof="0" dirty="0">
                          <a:solidFill>
                            <a:schemeClr val="lt1"/>
                          </a:solidFill>
                          <a:effectLst/>
                          <a:latin typeface="+mn-lt"/>
                          <a:ea typeface="Arial"/>
                          <a:cs typeface="Times New Roman"/>
                        </a:rPr>
                        <a:t>Existe um risco considerável de propagação internacional</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pt-PT" sz="1600" b="0" noProof="0" dirty="0">
                          <a:effectLst/>
                          <a:latin typeface="+mj-lt"/>
                          <a:ea typeface="Arial"/>
                          <a:cs typeface="Times New Roman"/>
                        </a:rPr>
                        <a:t>4. </a:t>
                      </a:r>
                      <a:r>
                        <a:rPr lang="pt-PT" sz="1600" b="0" kern="1200" noProof="0" dirty="0">
                          <a:solidFill>
                            <a:schemeClr val="lt1"/>
                          </a:solidFill>
                          <a:effectLst/>
                          <a:latin typeface="+mn-lt"/>
                          <a:ea typeface="Arial"/>
                          <a:cs typeface="Times New Roman"/>
                        </a:rPr>
                        <a:t>Existe um risco considerável de </a:t>
                      </a:r>
                      <a:r>
                        <a:rPr lang="pt-PT" sz="1600" b="0" noProof="0" dirty="0">
                          <a:effectLst/>
                          <a:latin typeface="+mj-lt"/>
                          <a:ea typeface="Arial"/>
                          <a:cs typeface="Times New Roman"/>
                        </a:rPr>
                        <a:t>restrições às viagens ou  às </a:t>
                      </a:r>
                      <a:r>
                        <a:rPr lang="pt-PT" sz="1600" b="0" noProof="0" dirty="0" err="1">
                          <a:effectLst/>
                          <a:latin typeface="+mj-lt"/>
                          <a:ea typeface="Arial"/>
                          <a:cs typeface="Times New Roman"/>
                        </a:rPr>
                        <a:t>transacções</a:t>
                      </a:r>
                      <a:r>
                        <a:rPr lang="pt-PT" sz="1600" b="0" noProof="0" dirty="0">
                          <a:effectLst/>
                          <a:latin typeface="+mj-lt"/>
                          <a:ea typeface="Arial"/>
                          <a:cs typeface="Times New Roman"/>
                        </a:rPr>
                        <a:t> internacionais?</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pt-PT" sz="1600" b="0" noProof="0" dirty="0">
                          <a:effectLst/>
                          <a:latin typeface="+mj-lt"/>
                          <a:ea typeface="Arial"/>
                          <a:cs typeface="Times New Roman"/>
                        </a:rPr>
                        <a:t>5. É necessária a notificação deste evento à OMS nos termos do Artigo 6.º do RSI (2005)?</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75406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4000" b="1" dirty="0" err="1">
                <a:solidFill>
                  <a:srgbClr val="002060"/>
                </a:solidFill>
                <a:cs typeface="Times New Roman" pitchFamily="18" charset="0"/>
              </a:rPr>
              <a:t>Cenário</a:t>
            </a:r>
            <a:r>
              <a:rPr lang="en-US" altLang="en-US" sz="4000" b="1" dirty="0">
                <a:solidFill>
                  <a:srgbClr val="002060"/>
                </a:solidFill>
                <a:cs typeface="Times New Roman" pitchFamily="18" charset="0"/>
              </a:rPr>
              <a:t> 4</a:t>
            </a:r>
            <a:br>
              <a:rPr lang="en-US" altLang="en-US" sz="4000" b="1" dirty="0">
                <a:solidFill>
                  <a:srgbClr val="002060"/>
                </a:solidFill>
                <a:cs typeface="Times New Roman" pitchFamily="18" charset="0"/>
              </a:rPr>
            </a:br>
            <a:r>
              <a:rPr lang="en-US" altLang="en-US" sz="4000" b="1" i="1" dirty="0">
                <a:solidFill>
                  <a:srgbClr val="002060"/>
                </a:solidFill>
                <a:cs typeface="Times New Roman" pitchFamily="18" charset="0"/>
              </a:rPr>
              <a:t>Feedback</a:t>
            </a:r>
            <a:r>
              <a:rPr lang="en-US" altLang="en-US" sz="4000" b="1" dirty="0">
                <a:solidFill>
                  <a:srgbClr val="002060"/>
                </a:solidFill>
                <a:cs typeface="Times New Roman" pitchFamily="18" charset="0"/>
              </a:rPr>
              <a:t> do </a:t>
            </a:r>
            <a:r>
              <a:rPr lang="en-US" altLang="en-US" sz="4000" b="1" dirty="0" err="1">
                <a:solidFill>
                  <a:srgbClr val="002060"/>
                </a:solidFill>
                <a:cs typeface="Times New Roman" pitchFamily="18" charset="0"/>
              </a:rPr>
              <a:t>painel</a:t>
            </a:r>
            <a:r>
              <a:rPr lang="en-US" altLang="en-US" sz="4000" b="1" dirty="0">
                <a:solidFill>
                  <a:srgbClr val="002060"/>
                </a:solidFill>
                <a:cs typeface="Times New Roman" pitchFamily="18" charset="0"/>
              </a:rPr>
              <a:t> de </a:t>
            </a:r>
            <a:r>
              <a:rPr lang="en-US" altLang="en-US" sz="4000" b="1" dirty="0" err="1">
                <a:solidFill>
                  <a:srgbClr val="002060"/>
                </a:solidFill>
                <a:cs typeface="Times New Roman" pitchFamily="18" charset="0"/>
              </a:rPr>
              <a:t>peritos</a:t>
            </a:r>
            <a:endParaRPr lang="en-US" altLang="en-US" sz="40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2588604417"/>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fr-FR" sz="1600" b="0" kern="1200" dirty="0">
                          <a:solidFill>
                            <a:schemeClr val="lt1"/>
                          </a:solidFill>
                          <a:effectLst/>
                          <a:latin typeface="+mn-lt"/>
                          <a:ea typeface="+mn-ea"/>
                          <a:cs typeface="+mn-cs"/>
                        </a:rPr>
                        <a:t>Use agora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Anexo</a:t>
                      </a:r>
                      <a:r>
                        <a:rPr lang="en-GB" sz="1600" b="0" kern="1200" dirty="0">
                          <a:solidFill>
                            <a:schemeClr val="lt1"/>
                          </a:solidFill>
                          <a:effectLst/>
                          <a:latin typeface="+mn-lt"/>
                          <a:ea typeface="+mn-ea"/>
                          <a:cs typeface="+mn-cs"/>
                        </a:rPr>
                        <a:t> 2  </a:t>
                      </a:r>
                      <a:r>
                        <a:rPr lang="en-GB" sz="1600" b="0" kern="1200" dirty="0" err="1">
                          <a:solidFill>
                            <a:schemeClr val="lt1"/>
                          </a:solidFill>
                          <a:effectLst/>
                          <a:latin typeface="+mn-lt"/>
                          <a:ea typeface="+mn-ea"/>
                          <a:cs typeface="+mn-cs"/>
                        </a:rPr>
                        <a:t>para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avaliar</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este</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evento</a:t>
                      </a:r>
                      <a:r>
                        <a:rPr lang="en-GB" sz="1600" b="0" kern="1200" dirty="0">
                          <a:solidFill>
                            <a:schemeClr val="lt1"/>
                          </a:solidFill>
                          <a:effectLst/>
                          <a:latin typeface="+mn-lt"/>
                          <a:ea typeface="+mn-ea"/>
                          <a:cs typeface="+mn-cs"/>
                        </a:rPr>
                        <a:t> e responder a </a:t>
                      </a:r>
                      <a:r>
                        <a:rPr lang="en-GB" sz="1600" b="0" kern="1200" dirty="0" err="1">
                          <a:solidFill>
                            <a:schemeClr val="lt1"/>
                          </a:solidFill>
                          <a:effectLst/>
                          <a:latin typeface="+mn-lt"/>
                          <a:ea typeface="+mn-ea"/>
                          <a:cs typeface="+mn-cs"/>
                        </a:rPr>
                        <a:t>cada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uma</a:t>
                      </a:r>
                      <a:r>
                        <a:rPr lang="en-GB" sz="1600" b="0" kern="1200" dirty="0">
                          <a:solidFill>
                            <a:schemeClr val="lt1"/>
                          </a:solidFill>
                          <a:effectLst/>
                          <a:latin typeface="+mn-lt"/>
                          <a:ea typeface="+mn-ea"/>
                          <a:cs typeface="+mn-cs"/>
                        </a:rPr>
                        <a:t> das</a:t>
                      </a:r>
                      <a:r>
                        <a:rPr lang="en-GB" sz="1600" b="0" kern="1200" baseline="0" dirty="0">
                          <a:solidFill>
                            <a:schemeClr val="lt1"/>
                          </a:solidFill>
                          <a:effectLst/>
                          <a:latin typeface="+mn-lt"/>
                          <a:ea typeface="+mn-ea"/>
                          <a:cs typeface="+mn-cs"/>
                        </a:rPr>
                        <a:t> 5 </a:t>
                      </a:r>
                      <a:r>
                        <a:rPr lang="en-GB" sz="1600" b="0" kern="1200" baseline="0" dirty="0" err="1">
                          <a:solidFill>
                            <a:schemeClr val="lt1"/>
                          </a:solidFill>
                          <a:effectLst/>
                          <a:latin typeface="+mn-lt"/>
                          <a:ea typeface="+mn-ea"/>
                          <a:cs typeface="+mn-cs"/>
                        </a:rPr>
                        <a:t>perguntas</a:t>
                      </a:r>
                      <a:r>
                        <a:rPr lang="en-GB" sz="1600" b="0" kern="1200" baseline="0" dirty="0">
                          <a:solidFill>
                            <a:schemeClr val="lt1"/>
                          </a:solidFill>
                          <a:effectLst/>
                          <a:latin typeface="+mn-lt"/>
                          <a:ea typeface="+mn-ea"/>
                          <a:cs typeface="+mn-cs"/>
                        </a:rPr>
                        <a:t> </a:t>
                      </a:r>
                      <a:r>
                        <a:rPr lang="en-GB" sz="1600" b="0" kern="1200" baseline="0" dirty="0" err="1">
                          <a:solidFill>
                            <a:schemeClr val="lt1"/>
                          </a:solidFill>
                          <a:effectLst/>
                          <a:latin typeface="+mn-lt"/>
                          <a:ea typeface="+mn-ea"/>
                          <a:cs typeface="+mn-cs"/>
                        </a:rPr>
                        <a:t>que</a:t>
                      </a:r>
                      <a:r>
                        <a:rPr lang="en-GB" sz="1600" b="0" kern="1200" baseline="0" dirty="0">
                          <a:solidFill>
                            <a:schemeClr val="lt1"/>
                          </a:solidFill>
                          <a:effectLst/>
                          <a:latin typeface="+mn-lt"/>
                          <a:ea typeface="+mn-ea"/>
                          <a:cs typeface="+mn-cs"/>
                        </a:rPr>
                        <a:t> se </a:t>
                      </a:r>
                      <a:r>
                        <a:rPr lang="en-GB" sz="1600" b="0" kern="1200" baseline="0" dirty="0" err="1">
                          <a:solidFill>
                            <a:schemeClr val="lt1"/>
                          </a:solidFill>
                          <a:effectLst/>
                          <a:latin typeface="+mn-lt"/>
                          <a:ea typeface="+mn-ea"/>
                          <a:cs typeface="+mn-cs"/>
                        </a:rPr>
                        <a:t>seguem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tendo</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conta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contexto</a:t>
                      </a:r>
                      <a:r>
                        <a:rPr lang="en-GB" sz="1600" b="0" kern="1200" dirty="0">
                          <a:solidFill>
                            <a:schemeClr val="lt1"/>
                          </a:solidFill>
                          <a:effectLst/>
                          <a:latin typeface="+mn-lt"/>
                          <a:ea typeface="+mn-ea"/>
                          <a:cs typeface="+mn-cs"/>
                        </a:rPr>
                        <a:t> do </a:t>
                      </a:r>
                      <a:r>
                        <a:rPr lang="en-GB" sz="1600" b="0" kern="1200" dirty="0" err="1">
                          <a:solidFill>
                            <a:schemeClr val="lt1"/>
                          </a:solidFill>
                          <a:effectLst/>
                          <a:latin typeface="+mn-lt"/>
                          <a:ea typeface="+mn-ea"/>
                          <a:cs typeface="+mn-cs"/>
                        </a:rPr>
                        <a:t>cenário</a:t>
                      </a:r>
                      <a:r>
                        <a:rPr lang="en-GB" sz="1600" b="0" kern="1200" dirty="0">
                          <a:solidFill>
                            <a:schemeClr val="lt1"/>
                          </a:solidFill>
                          <a:effectLst/>
                          <a:latin typeface="+mn-lt"/>
                          <a:ea typeface="+mn-ea"/>
                          <a:cs typeface="+mn-cs"/>
                        </a:rPr>
                        <a:t>.</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impacto</a:t>
                      </a:r>
                      <a:r>
                        <a:rPr lang="en-US" sz="1600" b="0" kern="1200" dirty="0">
                          <a:solidFill>
                            <a:schemeClr val="lt1"/>
                          </a:solidFill>
                          <a:effectLst/>
                          <a:latin typeface="+mn-lt"/>
                          <a:ea typeface="Arial"/>
                          <a:cs typeface="Times New Roman"/>
                        </a:rPr>
                        <a:t> do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na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saúde</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pública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grave</a:t>
                      </a:r>
                      <a:r>
                        <a:rPr lang="en-US" sz="1600" b="0" dirty="0">
                          <a:effectLst/>
                          <a:latin typeface="+mj-lt"/>
                          <a:ea typeface="Arial"/>
                          <a:cs typeface="Times New Roman"/>
                        </a:rPr>
                        <a:t>?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excepcional</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ou</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imprevisto</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kern="1200" dirty="0" err="1">
                          <a:solidFill>
                            <a:schemeClr val="lt1"/>
                          </a:solidFill>
                          <a:effectLst/>
                          <a:latin typeface="+mn-lt"/>
                          <a:ea typeface="Arial"/>
                          <a:cs typeface="Times New Roman"/>
                        </a:rPr>
                        <a:t>propagação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internacional</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dirty="0" err="1">
                          <a:effectLst/>
                          <a:latin typeface="+mj-lt"/>
                          <a:ea typeface="Arial"/>
                          <a:cs typeface="Times New Roman"/>
                        </a:rPr>
                        <a:t>restrições</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viagens</a:t>
                      </a:r>
                      <a:r>
                        <a:rPr lang="en-US" sz="1600" b="0" dirty="0">
                          <a:effectLst/>
                          <a:latin typeface="+mj-lt"/>
                          <a:ea typeface="Arial"/>
                          <a:cs typeface="Times New Roman"/>
                        </a:rPr>
                        <a:t> </a:t>
                      </a:r>
                      <a:r>
                        <a:rPr lang="en-US" sz="1600" b="0" dirty="0" err="1">
                          <a:effectLst/>
                          <a:latin typeface="+mj-lt"/>
                          <a:ea typeface="Arial"/>
                          <a:cs typeface="Times New Roman"/>
                        </a:rPr>
                        <a:t>ou</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transacções</a:t>
                      </a:r>
                      <a:r>
                        <a:rPr lang="en-US" sz="1600" b="0" dirty="0">
                          <a:effectLst/>
                          <a:latin typeface="+mj-lt"/>
                          <a:ea typeface="Arial"/>
                          <a:cs typeface="Times New Roman"/>
                        </a:rPr>
                        <a:t> </a:t>
                      </a:r>
                      <a:r>
                        <a:rPr lang="en-US" sz="1600" b="0" dirty="0" err="1">
                          <a:effectLst/>
                          <a:latin typeface="+mj-lt"/>
                          <a:ea typeface="Arial"/>
                          <a:cs typeface="Times New Roman"/>
                        </a:rPr>
                        <a:t>internacionais</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a:t>
                      </a:r>
                      <a:r>
                        <a:rPr lang="en-US" sz="1600" b="0" dirty="0" err="1">
                          <a:effectLst/>
                          <a:latin typeface="+mj-lt"/>
                          <a:ea typeface="Arial"/>
                          <a:cs typeface="Times New Roman"/>
                        </a:rPr>
                        <a:t>É</a:t>
                      </a:r>
                      <a:r>
                        <a:rPr lang="en-US" sz="1600" b="0" dirty="0">
                          <a:effectLst/>
                          <a:latin typeface="+mj-lt"/>
                          <a:ea typeface="Arial"/>
                          <a:cs typeface="Times New Roman"/>
                        </a:rPr>
                        <a:t> </a:t>
                      </a:r>
                      <a:r>
                        <a:rPr lang="en-US" sz="1600" b="0" dirty="0" err="1">
                          <a:effectLst/>
                          <a:latin typeface="+mj-lt"/>
                          <a:ea typeface="Arial"/>
                          <a:cs typeface="Times New Roman"/>
                        </a:rPr>
                        <a:t>necessária</a:t>
                      </a:r>
                      <a:r>
                        <a:rPr lang="en-US" sz="1600" b="0" dirty="0">
                          <a:effectLst/>
                          <a:latin typeface="+mj-lt"/>
                          <a:ea typeface="Arial"/>
                          <a:cs typeface="Times New Roman"/>
                        </a:rPr>
                        <a:t> a </a:t>
                      </a:r>
                      <a:r>
                        <a:rPr lang="en-US" sz="1600" b="0" dirty="0" err="1">
                          <a:effectLst/>
                          <a:latin typeface="+mj-lt"/>
                          <a:ea typeface="Arial"/>
                          <a:cs typeface="Times New Roman"/>
                        </a:rPr>
                        <a:t>notificação</a:t>
                      </a:r>
                      <a:r>
                        <a:rPr lang="en-US" sz="1600" b="0" dirty="0">
                          <a:effectLst/>
                          <a:latin typeface="+mj-lt"/>
                          <a:ea typeface="Arial"/>
                          <a:cs typeface="Times New Roman"/>
                        </a:rPr>
                        <a:t> </a:t>
                      </a:r>
                      <a:r>
                        <a:rPr lang="en-US" sz="1600" b="0" dirty="0" err="1">
                          <a:effectLst/>
                          <a:latin typeface="+mj-lt"/>
                          <a:ea typeface="Arial"/>
                          <a:cs typeface="Times New Roman"/>
                        </a:rPr>
                        <a:t>deste</a:t>
                      </a:r>
                      <a:r>
                        <a:rPr lang="en-US" sz="1600" b="0" dirty="0">
                          <a:effectLst/>
                          <a:latin typeface="+mj-lt"/>
                          <a:ea typeface="Arial"/>
                          <a:cs typeface="Times New Roman"/>
                        </a:rPr>
                        <a:t> </a:t>
                      </a:r>
                      <a:r>
                        <a:rPr lang="en-US" sz="1600" b="0" dirty="0" err="1">
                          <a:effectLst/>
                          <a:latin typeface="+mj-lt"/>
                          <a:ea typeface="Arial"/>
                          <a:cs typeface="Times New Roman"/>
                        </a:rPr>
                        <a:t>evento</a:t>
                      </a:r>
                      <a:r>
                        <a:rPr lang="en-US" sz="1600" b="0" dirty="0">
                          <a:effectLst/>
                          <a:latin typeface="+mj-lt"/>
                          <a:ea typeface="Arial"/>
                          <a:cs typeface="Times New Roman"/>
                        </a:rPr>
                        <a:t> </a:t>
                      </a:r>
                      <a:r>
                        <a:rPr lang="en-US" sz="1600" b="0" dirty="0" err="1">
                          <a:effectLst/>
                          <a:latin typeface="+mj-lt"/>
                          <a:ea typeface="Arial"/>
                          <a:cs typeface="Times New Roman"/>
                        </a:rPr>
                        <a:t>à</a:t>
                      </a:r>
                      <a:r>
                        <a:rPr lang="en-US" sz="1600" b="0" dirty="0">
                          <a:effectLst/>
                          <a:latin typeface="+mj-lt"/>
                          <a:ea typeface="Arial"/>
                          <a:cs typeface="Times New Roman"/>
                        </a:rPr>
                        <a:t> OMS </a:t>
                      </a:r>
                      <a:r>
                        <a:rPr lang="en-US" sz="1600" b="0" dirty="0" err="1">
                          <a:effectLst/>
                          <a:latin typeface="+mj-lt"/>
                          <a:ea typeface="Arial"/>
                          <a:cs typeface="Times New Roman"/>
                        </a:rPr>
                        <a:t>nos</a:t>
                      </a:r>
                      <a:r>
                        <a:rPr lang="en-US" sz="1600" b="0" dirty="0">
                          <a:effectLst/>
                          <a:latin typeface="+mj-lt"/>
                          <a:ea typeface="Arial"/>
                          <a:cs typeface="Times New Roman"/>
                        </a:rPr>
                        <a:t> </a:t>
                      </a:r>
                      <a:r>
                        <a:rPr lang="en-US" sz="1600" b="0" dirty="0" err="1">
                          <a:effectLst/>
                          <a:latin typeface="+mj-lt"/>
                          <a:ea typeface="Arial"/>
                          <a:cs typeface="Times New Roman"/>
                        </a:rPr>
                        <a:t>termos</a:t>
                      </a:r>
                      <a:r>
                        <a:rPr lang="en-US" sz="1600" b="0" dirty="0">
                          <a:effectLst/>
                          <a:latin typeface="+mj-lt"/>
                          <a:ea typeface="Arial"/>
                          <a:cs typeface="Times New Roman"/>
                        </a:rPr>
                        <a:t> do </a:t>
                      </a:r>
                      <a:r>
                        <a:rPr lang="en-US" sz="1600" b="0" dirty="0" err="1">
                          <a:effectLst/>
                          <a:latin typeface="+mj-lt"/>
                          <a:ea typeface="Arial"/>
                          <a:cs typeface="Times New Roman"/>
                        </a:rPr>
                        <a:t>Artigo</a:t>
                      </a:r>
                      <a:r>
                        <a:rPr lang="en-US" sz="1600" b="0" dirty="0">
                          <a:effectLst/>
                          <a:latin typeface="+mj-lt"/>
                          <a:ea typeface="Arial"/>
                          <a:cs typeface="Times New Roman"/>
                        </a:rPr>
                        <a:t> 6.º do RSI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28003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66750"/>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5</a:t>
            </a:r>
          </a:p>
        </p:txBody>
      </p:sp>
      <p:sp>
        <p:nvSpPr>
          <p:cNvPr id="2" name="Rectangle 1"/>
          <p:cNvSpPr/>
          <p:nvPr/>
        </p:nvSpPr>
        <p:spPr>
          <a:xfrm>
            <a:off x="421196" y="1412776"/>
            <a:ext cx="8327268" cy="4524316"/>
          </a:xfrm>
          <a:prstGeom prst="rect">
            <a:avLst/>
          </a:prstGeom>
        </p:spPr>
        <p:txBody>
          <a:bodyPr wrap="square">
            <a:spAutoFit/>
          </a:bodyPr>
          <a:lstStyle/>
          <a:p>
            <a:r>
              <a:rPr lang="pt-PT" dirty="0"/>
              <a:t>Recebeu um relatório sobre quatro casos de carbúnculo cutâneo que ocorreram numa zona rural remota. Dois dos casos foram confirmados por isolamento do </a:t>
            </a:r>
            <a:r>
              <a:rPr lang="pt-PT" i="1" dirty="0" err="1"/>
              <a:t>Bacillus</a:t>
            </a:r>
            <a:r>
              <a:rPr lang="pt-PT" i="1" dirty="0"/>
              <a:t> </a:t>
            </a:r>
            <a:r>
              <a:rPr lang="pt-PT" i="1" dirty="0" err="1"/>
              <a:t>anthracis</a:t>
            </a:r>
            <a:r>
              <a:rPr lang="pt-PT" dirty="0"/>
              <a:t> nas lesões cutâneas e os outros dois foram identificados por relação epidemiológica. </a:t>
            </a:r>
          </a:p>
          <a:p>
            <a:r>
              <a:rPr lang="pt-PT" dirty="0"/>
              <a:t> </a:t>
            </a:r>
          </a:p>
          <a:p>
            <a:r>
              <a:rPr lang="pt-PT" dirty="0"/>
              <a:t>Todos os casos estiveram em contacto com vacas que estavam a morrer com sinais hemorrágicos. O início dos sintomas do caso índice ocorreu há dez dias, com a presença de úlcera no braço direito associada a edema, calor, exantema e febre.</a:t>
            </a:r>
          </a:p>
          <a:p>
            <a:r>
              <a:rPr lang="pt-PT" dirty="0"/>
              <a:t> </a:t>
            </a:r>
          </a:p>
          <a:p>
            <a:r>
              <a:rPr lang="pt-PT" dirty="0"/>
              <a:t>Todos os casos receberam tratamento e estão a recuperar. Até à data, não foi identificado mais nenhum caso. O carbúnculo não foi detectado no país nos últimos dez anos. Uma equipa do Controlo e Investigação de Doenças encontra-se no local, para avaliar a situação. Prevê-se também a realização de uma campanha de vacinação de emergência para o gado, a par de uma campanha de sensibilização.</a:t>
            </a:r>
          </a:p>
        </p:txBody>
      </p:sp>
    </p:spTree>
    <p:extLst>
      <p:ext uri="{BB962C8B-B14F-4D97-AF65-F5344CB8AC3E}">
        <p14:creationId xmlns:p14="http://schemas.microsoft.com/office/powerpoint/2010/main" val="1968365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Perguntas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1516197624"/>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pt-PT" sz="1600" b="0" dirty="0">
                          <a:effectLst/>
                          <a:latin typeface="+mn-lt"/>
                        </a:rPr>
                        <a:t>► </a:t>
                      </a:r>
                      <a:r>
                        <a:rPr lang="pt-PT" sz="1600" b="0" kern="1200" dirty="0">
                          <a:solidFill>
                            <a:schemeClr val="lt1"/>
                          </a:solidFill>
                          <a:effectLst/>
                          <a:latin typeface="+mn-lt"/>
                          <a:ea typeface="+mn-ea"/>
                          <a:cs typeface="+mn-cs"/>
                        </a:rPr>
                        <a:t>Use agora o Anexo 2  </a:t>
                      </a:r>
                      <a:r>
                        <a:rPr lang="pt-PT" sz="1600" b="0" kern="1200" noProof="0" dirty="0">
                          <a:solidFill>
                            <a:schemeClr val="lt1"/>
                          </a:solidFill>
                          <a:effectLst/>
                          <a:latin typeface="+mn-lt"/>
                          <a:ea typeface="+mn-ea"/>
                          <a:cs typeface="+mn-cs"/>
                        </a:rPr>
                        <a:t>para</a:t>
                      </a:r>
                      <a:r>
                        <a:rPr lang="pt-PT" sz="1600" b="0" kern="1200" dirty="0">
                          <a:solidFill>
                            <a:schemeClr val="lt1"/>
                          </a:solidFill>
                          <a:effectLst/>
                          <a:latin typeface="+mn-lt"/>
                          <a:ea typeface="+mn-ea"/>
                          <a:cs typeface="+mn-cs"/>
                        </a:rPr>
                        <a:t> avaliar este evento e responder a cada uma das</a:t>
                      </a:r>
                      <a:r>
                        <a:rPr lang="pt-PT" sz="1600" b="0" kern="1200" baseline="0" dirty="0">
                          <a:solidFill>
                            <a:schemeClr val="lt1"/>
                          </a:solidFill>
                          <a:effectLst/>
                          <a:latin typeface="+mn-lt"/>
                          <a:ea typeface="+mn-ea"/>
                          <a:cs typeface="+mn-cs"/>
                        </a:rPr>
                        <a:t> 5 perguntas que se seguem</a:t>
                      </a:r>
                      <a:r>
                        <a:rPr lang="pt-PT" sz="1600" b="0" kern="1200" dirty="0">
                          <a:solidFill>
                            <a:schemeClr val="lt1"/>
                          </a:solidFill>
                          <a:effectLst/>
                          <a:latin typeface="+mn-lt"/>
                          <a:ea typeface="+mn-ea"/>
                          <a:cs typeface="+mn-cs"/>
                        </a:rPr>
                        <a:t>, tendo em conta o contexto do cenário.</a:t>
                      </a:r>
                      <a:endParaRPr lang="pt-PT"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a:t>
                      </a:r>
                      <a:endParaRPr lang="pt-PT" sz="1600" b="1" dirty="0">
                        <a:solidFill>
                          <a:srgbClr val="002060"/>
                        </a:solidFill>
                        <a:effectLst/>
                        <a:latin typeface="+mn-lt"/>
                        <a:ea typeface="Arial"/>
                        <a:cs typeface="Times New Roman"/>
                      </a:endParaRPr>
                    </a:p>
                    <a:p>
                      <a:pPr algn="ctr">
                        <a:spcAft>
                          <a:spcPts val="0"/>
                        </a:spcAft>
                      </a:pPr>
                      <a:r>
                        <a:rPr lang="pt-PT" sz="1600" b="0" dirty="0">
                          <a:solidFill>
                            <a:srgbClr val="002060"/>
                          </a:solidFill>
                          <a:effectLst/>
                          <a:latin typeface="+mn-lt"/>
                        </a:rPr>
                        <a:t> </a:t>
                      </a: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pt-PT" sz="1600" b="0">
                          <a:effectLst/>
                          <a:latin typeface="+mj-lt"/>
                          <a:ea typeface="Arial"/>
                          <a:cs typeface="Times New Roman"/>
                        </a:rPr>
                        <a:t>1. </a:t>
                      </a:r>
                      <a:r>
                        <a:rPr lang="pt-PT" sz="1600" b="0" kern="1200">
                          <a:solidFill>
                            <a:schemeClr val="lt1"/>
                          </a:solidFill>
                          <a:effectLst/>
                          <a:latin typeface="+mn-lt"/>
                          <a:ea typeface="Arial"/>
                          <a:cs typeface="Times New Roman"/>
                        </a:rPr>
                        <a:t>O impacto do evento na saúde pública é grave</a:t>
                      </a:r>
                      <a:r>
                        <a:rPr lang="pt-PT" sz="1600" b="0">
                          <a:effectLst/>
                          <a:latin typeface="+mj-lt"/>
                          <a:ea typeface="Arial"/>
                          <a:cs typeface="Times New Roman"/>
                        </a:rPr>
                        <a:t>? </a:t>
                      </a:r>
                      <a:endParaRPr lang="pt-PT"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pt-PT" sz="1600" b="0" dirty="0">
                          <a:effectLst/>
                          <a:latin typeface="+mj-lt"/>
                          <a:ea typeface="Arial"/>
                          <a:cs typeface="Times New Roman"/>
                        </a:rPr>
                        <a:t>2. </a:t>
                      </a:r>
                      <a:r>
                        <a:rPr lang="pt-PT" sz="1600" b="0" kern="1200" dirty="0">
                          <a:solidFill>
                            <a:schemeClr val="lt1"/>
                          </a:solidFill>
                          <a:effectLst/>
                          <a:latin typeface="+mn-lt"/>
                          <a:ea typeface="Arial"/>
                          <a:cs typeface="Times New Roman"/>
                        </a:rPr>
                        <a:t>O evento é excepcional ou imprevisto</a:t>
                      </a:r>
                      <a:r>
                        <a:rPr lang="pt-PT" sz="1600" b="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pt-PT" sz="1600" b="0" dirty="0">
                          <a:effectLst/>
                          <a:latin typeface="+mj-lt"/>
                          <a:ea typeface="Arial"/>
                          <a:cs typeface="Times New Roman"/>
                        </a:rPr>
                        <a:t>3. </a:t>
                      </a:r>
                      <a:r>
                        <a:rPr lang="pt-PT" sz="1600" b="0" kern="1200" dirty="0">
                          <a:solidFill>
                            <a:schemeClr val="lt1"/>
                          </a:solidFill>
                          <a:effectLst/>
                          <a:latin typeface="+mn-lt"/>
                          <a:ea typeface="Arial"/>
                          <a:cs typeface="Times New Roman"/>
                        </a:rPr>
                        <a:t>Existe um risco considerável de propagação internacional</a:t>
                      </a:r>
                      <a:r>
                        <a:rPr lang="pt-PT" sz="1600" b="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pt-PT" sz="1600" b="0" dirty="0">
                          <a:effectLst/>
                          <a:latin typeface="+mj-lt"/>
                          <a:ea typeface="Arial"/>
                          <a:cs typeface="Times New Roman"/>
                        </a:rPr>
                        <a:t>4. </a:t>
                      </a:r>
                      <a:r>
                        <a:rPr lang="pt-PT" sz="1600" b="0" kern="1200" dirty="0">
                          <a:solidFill>
                            <a:schemeClr val="lt1"/>
                          </a:solidFill>
                          <a:effectLst/>
                          <a:latin typeface="+mn-lt"/>
                          <a:ea typeface="Arial"/>
                          <a:cs typeface="Times New Roman"/>
                        </a:rPr>
                        <a:t>Existe um risco considerável de </a:t>
                      </a:r>
                      <a:r>
                        <a:rPr lang="pt-PT" sz="1600" b="0" dirty="0">
                          <a:effectLst/>
                          <a:latin typeface="+mj-lt"/>
                          <a:ea typeface="Arial"/>
                          <a:cs typeface="Times New Roman"/>
                        </a:rPr>
                        <a:t>restrições às viagens ou  às </a:t>
                      </a:r>
                      <a:r>
                        <a:rPr lang="pt-PT" sz="1600" b="0" dirty="0" err="1">
                          <a:effectLst/>
                          <a:latin typeface="+mj-lt"/>
                          <a:ea typeface="Arial"/>
                          <a:cs typeface="Times New Roman"/>
                        </a:rPr>
                        <a:t>transacções</a:t>
                      </a:r>
                      <a:r>
                        <a:rPr lang="pt-PT" sz="1600" b="0" dirty="0">
                          <a:effectLst/>
                          <a:latin typeface="+mj-lt"/>
                          <a:ea typeface="Arial"/>
                          <a:cs typeface="Times New Roman"/>
                        </a:rPr>
                        <a:t> internacionais?</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pt-PT" sz="1600" b="0" dirty="0">
                          <a:effectLst/>
                          <a:latin typeface="+mj-lt"/>
                          <a:ea typeface="Arial"/>
                          <a:cs typeface="Times New Roman"/>
                        </a:rPr>
                        <a:t>5. É necessária a notificação deste evento à OMS nos termos do Artigo 6.º do RSI (2005)?</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4115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5</a:t>
            </a:r>
            <a:br>
              <a:rPr lang="en-US" altLang="en-US" sz="3600" b="1" dirty="0">
                <a:solidFill>
                  <a:srgbClr val="002060"/>
                </a:solidFill>
                <a:cs typeface="Times New Roman" pitchFamily="18" charset="0"/>
              </a:rPr>
            </a:br>
            <a:r>
              <a:rPr lang="en-US" altLang="en-US" sz="3600" b="1" i="1" dirty="0">
                <a:solidFill>
                  <a:srgbClr val="002060"/>
                </a:solidFill>
                <a:cs typeface="Times New Roman" pitchFamily="18" charset="0"/>
              </a:rPr>
              <a:t>Feedback</a:t>
            </a:r>
            <a:r>
              <a:rPr lang="en-US" altLang="en-US" sz="3600" b="1" dirty="0">
                <a:solidFill>
                  <a:srgbClr val="002060"/>
                </a:solidFill>
                <a:cs typeface="Times New Roman" pitchFamily="18" charset="0"/>
              </a:rPr>
              <a:t> do </a:t>
            </a:r>
            <a:r>
              <a:rPr lang="en-US" altLang="en-US" sz="3600" b="1" dirty="0" err="1">
                <a:solidFill>
                  <a:srgbClr val="002060"/>
                </a:solidFill>
                <a:cs typeface="Times New Roman" pitchFamily="18" charset="0"/>
              </a:rPr>
              <a:t>painel</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peritos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2245015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fr-FR" sz="1600" b="0" kern="1200" dirty="0">
                          <a:solidFill>
                            <a:schemeClr val="lt1"/>
                          </a:solidFill>
                          <a:effectLst/>
                          <a:latin typeface="+mn-lt"/>
                          <a:ea typeface="+mn-ea"/>
                          <a:cs typeface="+mn-cs"/>
                        </a:rPr>
                        <a:t>Use agora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Anexo</a:t>
                      </a:r>
                      <a:r>
                        <a:rPr lang="en-GB" sz="1600" b="0" kern="1200" dirty="0">
                          <a:solidFill>
                            <a:schemeClr val="lt1"/>
                          </a:solidFill>
                          <a:effectLst/>
                          <a:latin typeface="+mn-lt"/>
                          <a:ea typeface="+mn-ea"/>
                          <a:cs typeface="+mn-cs"/>
                        </a:rPr>
                        <a:t> 2  </a:t>
                      </a:r>
                      <a:r>
                        <a:rPr lang="en-GB" sz="1600" b="0" kern="1200" dirty="0" err="1">
                          <a:solidFill>
                            <a:schemeClr val="lt1"/>
                          </a:solidFill>
                          <a:effectLst/>
                          <a:latin typeface="+mn-lt"/>
                          <a:ea typeface="+mn-ea"/>
                          <a:cs typeface="+mn-cs"/>
                        </a:rPr>
                        <a:t>para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avaliar</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este</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evento</a:t>
                      </a:r>
                      <a:r>
                        <a:rPr lang="en-GB" sz="1600" b="0" kern="1200" dirty="0">
                          <a:solidFill>
                            <a:schemeClr val="lt1"/>
                          </a:solidFill>
                          <a:effectLst/>
                          <a:latin typeface="+mn-lt"/>
                          <a:ea typeface="+mn-ea"/>
                          <a:cs typeface="+mn-cs"/>
                        </a:rPr>
                        <a:t> e responder a </a:t>
                      </a:r>
                      <a:r>
                        <a:rPr lang="en-GB" sz="1600" b="0" kern="1200" dirty="0" err="1">
                          <a:solidFill>
                            <a:schemeClr val="lt1"/>
                          </a:solidFill>
                          <a:effectLst/>
                          <a:latin typeface="+mn-lt"/>
                          <a:ea typeface="+mn-ea"/>
                          <a:cs typeface="+mn-cs"/>
                        </a:rPr>
                        <a:t>cada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uma</a:t>
                      </a:r>
                      <a:r>
                        <a:rPr lang="en-GB" sz="1600" b="0" kern="1200" dirty="0">
                          <a:solidFill>
                            <a:schemeClr val="lt1"/>
                          </a:solidFill>
                          <a:effectLst/>
                          <a:latin typeface="+mn-lt"/>
                          <a:ea typeface="+mn-ea"/>
                          <a:cs typeface="+mn-cs"/>
                        </a:rPr>
                        <a:t> das</a:t>
                      </a:r>
                      <a:r>
                        <a:rPr lang="en-GB" sz="1600" b="0" kern="1200" baseline="0" dirty="0">
                          <a:solidFill>
                            <a:schemeClr val="lt1"/>
                          </a:solidFill>
                          <a:effectLst/>
                          <a:latin typeface="+mn-lt"/>
                          <a:ea typeface="+mn-ea"/>
                          <a:cs typeface="+mn-cs"/>
                        </a:rPr>
                        <a:t> 5 </a:t>
                      </a:r>
                      <a:r>
                        <a:rPr lang="en-GB" sz="1600" b="0" kern="1200" baseline="0" dirty="0" err="1">
                          <a:solidFill>
                            <a:schemeClr val="lt1"/>
                          </a:solidFill>
                          <a:effectLst/>
                          <a:latin typeface="+mn-lt"/>
                          <a:ea typeface="+mn-ea"/>
                          <a:cs typeface="+mn-cs"/>
                        </a:rPr>
                        <a:t>perguntas</a:t>
                      </a:r>
                      <a:r>
                        <a:rPr lang="en-GB" sz="1600" b="0" kern="1200" baseline="0" dirty="0">
                          <a:solidFill>
                            <a:schemeClr val="lt1"/>
                          </a:solidFill>
                          <a:effectLst/>
                          <a:latin typeface="+mn-lt"/>
                          <a:ea typeface="+mn-ea"/>
                          <a:cs typeface="+mn-cs"/>
                        </a:rPr>
                        <a:t> </a:t>
                      </a:r>
                      <a:r>
                        <a:rPr lang="en-GB" sz="1600" b="0" kern="1200" baseline="0" dirty="0" err="1">
                          <a:solidFill>
                            <a:schemeClr val="lt1"/>
                          </a:solidFill>
                          <a:effectLst/>
                          <a:latin typeface="+mn-lt"/>
                          <a:ea typeface="+mn-ea"/>
                          <a:cs typeface="+mn-cs"/>
                        </a:rPr>
                        <a:t>que</a:t>
                      </a:r>
                      <a:r>
                        <a:rPr lang="en-GB" sz="1600" b="0" kern="1200" baseline="0" dirty="0">
                          <a:solidFill>
                            <a:schemeClr val="lt1"/>
                          </a:solidFill>
                          <a:effectLst/>
                          <a:latin typeface="+mn-lt"/>
                          <a:ea typeface="+mn-ea"/>
                          <a:cs typeface="+mn-cs"/>
                        </a:rPr>
                        <a:t> se </a:t>
                      </a:r>
                      <a:r>
                        <a:rPr lang="en-GB" sz="1600" b="0" kern="1200" baseline="0" dirty="0" err="1">
                          <a:solidFill>
                            <a:schemeClr val="lt1"/>
                          </a:solidFill>
                          <a:effectLst/>
                          <a:latin typeface="+mn-lt"/>
                          <a:ea typeface="+mn-ea"/>
                          <a:cs typeface="+mn-cs"/>
                        </a:rPr>
                        <a:t>seguem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tendo</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conta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contexto</a:t>
                      </a:r>
                      <a:r>
                        <a:rPr lang="en-GB" sz="1600" b="0" kern="1200" dirty="0">
                          <a:solidFill>
                            <a:schemeClr val="lt1"/>
                          </a:solidFill>
                          <a:effectLst/>
                          <a:latin typeface="+mn-lt"/>
                          <a:ea typeface="+mn-ea"/>
                          <a:cs typeface="+mn-cs"/>
                        </a:rPr>
                        <a:t> do </a:t>
                      </a:r>
                      <a:r>
                        <a:rPr lang="en-GB" sz="1600" b="0" kern="1200" dirty="0" err="1">
                          <a:solidFill>
                            <a:schemeClr val="lt1"/>
                          </a:solidFill>
                          <a:effectLst/>
                          <a:latin typeface="+mn-lt"/>
                          <a:ea typeface="+mn-ea"/>
                          <a:cs typeface="+mn-cs"/>
                        </a:rPr>
                        <a:t>cenário</a:t>
                      </a:r>
                      <a:r>
                        <a:rPr lang="en-GB" sz="1600" b="0" kern="1200" dirty="0">
                          <a:solidFill>
                            <a:schemeClr val="lt1"/>
                          </a:solidFill>
                          <a:effectLst/>
                          <a:latin typeface="+mn-lt"/>
                          <a:ea typeface="+mn-ea"/>
                          <a:cs typeface="+mn-cs"/>
                        </a:rPr>
                        <a:t>.</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pt-PT" sz="1600" b="1">
                        <a:solidFill>
                          <a:srgbClr val="002060"/>
                        </a:solidFill>
                        <a:effectLst/>
                        <a:latin typeface="+mn-lt"/>
                        <a:ea typeface="+mn-ea"/>
                        <a:cs typeface="+mn-cs"/>
                      </a:endParaRPr>
                    </a:p>
                    <a:p>
                      <a:pPr algn="ctr">
                        <a:spcAft>
                          <a:spcPts val="0"/>
                        </a:spcAft>
                      </a:pPr>
                      <a:r>
                        <a:rPr lang="pt-PT" sz="1600" b="1">
                          <a:solidFill>
                            <a:srgbClr val="002060"/>
                          </a:solidFill>
                          <a:effectLst/>
                          <a:latin typeface="+mn-lt"/>
                          <a:ea typeface="+mn-ea"/>
                          <a:cs typeface="+mn-cs"/>
                        </a:rPr>
                        <a:t>Sim </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impacto</a:t>
                      </a:r>
                      <a:r>
                        <a:rPr lang="en-US" sz="1600" b="0" kern="1200" dirty="0">
                          <a:solidFill>
                            <a:schemeClr val="lt1"/>
                          </a:solidFill>
                          <a:effectLst/>
                          <a:latin typeface="+mn-lt"/>
                          <a:ea typeface="Arial"/>
                          <a:cs typeface="Times New Roman"/>
                        </a:rPr>
                        <a:t> do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na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saúde</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pública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grave</a:t>
                      </a:r>
                      <a:r>
                        <a:rPr lang="en-US" sz="1600" b="0" dirty="0">
                          <a:effectLst/>
                          <a:latin typeface="+mj-lt"/>
                          <a:ea typeface="Arial"/>
                          <a:cs typeface="Times New Roman"/>
                        </a:rPr>
                        <a:t>?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excepcional</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ou</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imprevisto</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kern="1200" dirty="0" err="1">
                          <a:solidFill>
                            <a:schemeClr val="lt1"/>
                          </a:solidFill>
                          <a:effectLst/>
                          <a:latin typeface="+mn-lt"/>
                          <a:ea typeface="Arial"/>
                          <a:cs typeface="Times New Roman"/>
                        </a:rPr>
                        <a:t>propagação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internacional</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dirty="0" err="1">
                          <a:effectLst/>
                          <a:latin typeface="+mj-lt"/>
                          <a:ea typeface="Arial"/>
                          <a:cs typeface="Times New Roman"/>
                        </a:rPr>
                        <a:t>restrições</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viagens</a:t>
                      </a:r>
                      <a:r>
                        <a:rPr lang="en-US" sz="1600" b="0" dirty="0">
                          <a:effectLst/>
                          <a:latin typeface="+mj-lt"/>
                          <a:ea typeface="Arial"/>
                          <a:cs typeface="Times New Roman"/>
                        </a:rPr>
                        <a:t> </a:t>
                      </a:r>
                      <a:r>
                        <a:rPr lang="en-US" sz="1600" b="0" dirty="0" err="1">
                          <a:effectLst/>
                          <a:latin typeface="+mj-lt"/>
                          <a:ea typeface="Arial"/>
                          <a:cs typeface="Times New Roman"/>
                        </a:rPr>
                        <a:t>ou</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transacções</a:t>
                      </a:r>
                      <a:r>
                        <a:rPr lang="en-US" sz="1600" b="0" dirty="0">
                          <a:effectLst/>
                          <a:latin typeface="+mj-lt"/>
                          <a:ea typeface="Arial"/>
                          <a:cs typeface="Times New Roman"/>
                        </a:rPr>
                        <a:t> </a:t>
                      </a:r>
                      <a:r>
                        <a:rPr lang="en-US" sz="1600" b="0" dirty="0" err="1">
                          <a:effectLst/>
                          <a:latin typeface="+mj-lt"/>
                          <a:ea typeface="Arial"/>
                          <a:cs typeface="Times New Roman"/>
                        </a:rPr>
                        <a:t>internacionais</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a:t>
                      </a:r>
                      <a:r>
                        <a:rPr lang="en-US" sz="1600" b="0" dirty="0" err="1">
                          <a:effectLst/>
                          <a:latin typeface="+mj-lt"/>
                          <a:ea typeface="Arial"/>
                          <a:cs typeface="Times New Roman"/>
                        </a:rPr>
                        <a:t>É</a:t>
                      </a:r>
                      <a:r>
                        <a:rPr lang="en-US" sz="1600" b="0" dirty="0">
                          <a:effectLst/>
                          <a:latin typeface="+mj-lt"/>
                          <a:ea typeface="Arial"/>
                          <a:cs typeface="Times New Roman"/>
                        </a:rPr>
                        <a:t> </a:t>
                      </a:r>
                      <a:r>
                        <a:rPr lang="en-US" sz="1600" b="0" dirty="0" err="1">
                          <a:effectLst/>
                          <a:latin typeface="+mj-lt"/>
                          <a:ea typeface="Arial"/>
                          <a:cs typeface="Times New Roman"/>
                        </a:rPr>
                        <a:t>necessária</a:t>
                      </a:r>
                      <a:r>
                        <a:rPr lang="en-US" sz="1600" b="0" dirty="0">
                          <a:effectLst/>
                          <a:latin typeface="+mj-lt"/>
                          <a:ea typeface="Arial"/>
                          <a:cs typeface="Times New Roman"/>
                        </a:rPr>
                        <a:t> a </a:t>
                      </a:r>
                      <a:r>
                        <a:rPr lang="en-US" sz="1600" b="0" dirty="0" err="1">
                          <a:effectLst/>
                          <a:latin typeface="+mj-lt"/>
                          <a:ea typeface="Arial"/>
                          <a:cs typeface="Times New Roman"/>
                        </a:rPr>
                        <a:t>notificação</a:t>
                      </a:r>
                      <a:r>
                        <a:rPr lang="en-US" sz="1600" b="0" dirty="0">
                          <a:effectLst/>
                          <a:latin typeface="+mj-lt"/>
                          <a:ea typeface="Arial"/>
                          <a:cs typeface="Times New Roman"/>
                        </a:rPr>
                        <a:t> </a:t>
                      </a:r>
                      <a:r>
                        <a:rPr lang="en-US" sz="1600" b="0" dirty="0" err="1">
                          <a:effectLst/>
                          <a:latin typeface="+mj-lt"/>
                          <a:ea typeface="Arial"/>
                          <a:cs typeface="Times New Roman"/>
                        </a:rPr>
                        <a:t>deste</a:t>
                      </a:r>
                      <a:r>
                        <a:rPr lang="en-US" sz="1600" b="0" dirty="0">
                          <a:effectLst/>
                          <a:latin typeface="+mj-lt"/>
                          <a:ea typeface="Arial"/>
                          <a:cs typeface="Times New Roman"/>
                        </a:rPr>
                        <a:t> </a:t>
                      </a:r>
                      <a:r>
                        <a:rPr lang="en-US" sz="1600" b="0" dirty="0" err="1">
                          <a:effectLst/>
                          <a:latin typeface="+mj-lt"/>
                          <a:ea typeface="Arial"/>
                          <a:cs typeface="Times New Roman"/>
                        </a:rPr>
                        <a:t>evento</a:t>
                      </a:r>
                      <a:r>
                        <a:rPr lang="en-US" sz="1600" b="0" dirty="0">
                          <a:effectLst/>
                          <a:latin typeface="+mj-lt"/>
                          <a:ea typeface="Arial"/>
                          <a:cs typeface="Times New Roman"/>
                        </a:rPr>
                        <a:t> </a:t>
                      </a:r>
                      <a:r>
                        <a:rPr lang="en-US" sz="1600" b="0" dirty="0" err="1">
                          <a:effectLst/>
                          <a:latin typeface="+mj-lt"/>
                          <a:ea typeface="Arial"/>
                          <a:cs typeface="Times New Roman"/>
                        </a:rPr>
                        <a:t>à</a:t>
                      </a:r>
                      <a:r>
                        <a:rPr lang="en-US" sz="1600" b="0" dirty="0">
                          <a:effectLst/>
                          <a:latin typeface="+mj-lt"/>
                          <a:ea typeface="Arial"/>
                          <a:cs typeface="Times New Roman"/>
                        </a:rPr>
                        <a:t> OMS </a:t>
                      </a:r>
                      <a:r>
                        <a:rPr lang="en-US" sz="1600" b="0" dirty="0" err="1">
                          <a:effectLst/>
                          <a:latin typeface="+mj-lt"/>
                          <a:ea typeface="Arial"/>
                          <a:cs typeface="Times New Roman"/>
                        </a:rPr>
                        <a:t>nos</a:t>
                      </a:r>
                      <a:r>
                        <a:rPr lang="en-US" sz="1600" b="0" dirty="0">
                          <a:effectLst/>
                          <a:latin typeface="+mj-lt"/>
                          <a:ea typeface="Arial"/>
                          <a:cs typeface="Times New Roman"/>
                        </a:rPr>
                        <a:t> </a:t>
                      </a:r>
                      <a:r>
                        <a:rPr lang="en-US" sz="1600" b="0" dirty="0" err="1">
                          <a:effectLst/>
                          <a:latin typeface="+mj-lt"/>
                          <a:ea typeface="Arial"/>
                          <a:cs typeface="Times New Roman"/>
                        </a:rPr>
                        <a:t>termos</a:t>
                      </a:r>
                      <a:r>
                        <a:rPr lang="en-US" sz="1600" b="0" dirty="0">
                          <a:effectLst/>
                          <a:latin typeface="+mj-lt"/>
                          <a:ea typeface="Arial"/>
                          <a:cs typeface="Times New Roman"/>
                        </a:rPr>
                        <a:t> do </a:t>
                      </a:r>
                      <a:r>
                        <a:rPr lang="en-US" sz="1600" b="0" dirty="0" err="1">
                          <a:effectLst/>
                          <a:latin typeface="+mj-lt"/>
                          <a:ea typeface="Arial"/>
                          <a:cs typeface="Times New Roman"/>
                        </a:rPr>
                        <a:t>Artigo</a:t>
                      </a:r>
                      <a:r>
                        <a:rPr lang="en-US" sz="1600" b="0" dirty="0">
                          <a:effectLst/>
                          <a:latin typeface="+mj-lt"/>
                          <a:ea typeface="Arial"/>
                          <a:cs typeface="Times New Roman"/>
                        </a:rPr>
                        <a:t> 6.º do RSI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74615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dirty="0">
                <a:solidFill>
                  <a:srgbClr val="002060"/>
                </a:solidFill>
              </a:rPr>
              <a:t>Exoneração de responsabilidade</a:t>
            </a:r>
          </a:p>
        </p:txBody>
      </p:sp>
      <p:sp>
        <p:nvSpPr>
          <p:cNvPr id="4" name="Content Placeholder 2"/>
          <p:cNvSpPr txBox="1">
            <a:spLocks/>
          </p:cNvSpPr>
          <p:nvPr/>
        </p:nvSpPr>
        <p:spPr bwMode="auto">
          <a:xfrm>
            <a:off x="457200" y="126876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pt-PT" sz="1600" b="1" dirty="0"/>
              <a:t>Plataforma da OMS para a Aprendizagem sobre Segurança Sanitária – </a:t>
            </a:r>
          </a:p>
          <a:p>
            <a:pPr marL="0" indent="0" algn="ctr">
              <a:buFont typeface="Arial" charset="0"/>
              <a:buNone/>
            </a:pPr>
            <a:r>
              <a:rPr lang="pt-PT" sz="1600" b="1" dirty="0"/>
              <a:t>Materiais de Formação</a:t>
            </a:r>
            <a:endParaRPr lang="pt-PT" sz="1600" dirty="0"/>
          </a:p>
          <a:p>
            <a:endParaRPr lang="pt-PT" sz="800" dirty="0"/>
          </a:p>
          <a:p>
            <a:pPr marL="0" indent="0">
              <a:buFont typeface="Arial" charset="0"/>
              <a:buNone/>
            </a:pPr>
            <a:r>
              <a:rPr lang="pt-PT" sz="1600" dirty="0"/>
              <a:t>Estes Materiais de Formação da OMS são propriedade da © Organização Mundial da Saúde (WHO) 2018. Todos os direitos reservados.</a:t>
            </a:r>
          </a:p>
          <a:p>
            <a:pPr marL="0" indent="0">
              <a:buFont typeface="Arial" charset="0"/>
              <a:buNone/>
            </a:pPr>
            <a:endParaRPr lang="pt-PT" sz="800" dirty="0"/>
          </a:p>
          <a:p>
            <a:pPr marL="0" indent="0">
              <a:buFont typeface="Arial" charset="0"/>
              <a:buNone/>
            </a:pPr>
            <a:r>
              <a:rPr lang="pt-PT" sz="1600" dirty="0"/>
              <a:t>A sua utilização destes materiais está sujeita aos “</a:t>
            </a:r>
            <a:r>
              <a:rPr lang="pt-PT" sz="1600" dirty="0">
                <a:solidFill>
                  <a:srgbClr val="0000FF"/>
                </a:solidFill>
              </a:rPr>
              <a:t>Termos de Utilização dos Materiais </a:t>
            </a:r>
          </a:p>
          <a:p>
            <a:pPr marL="0" indent="0">
              <a:buFont typeface="Arial" charset="0"/>
              <a:buNone/>
            </a:pPr>
            <a:r>
              <a:rPr lang="pt-PT" sz="1600" dirty="0">
                <a:solidFill>
                  <a:srgbClr val="0000FF"/>
                </a:solidFill>
              </a:rPr>
              <a:t>de Formação da Plataforma da OMS para a Aprendizagem sobre Segurança Sanitária</a:t>
            </a:r>
            <a:r>
              <a:rPr lang="pt-PT" sz="1600" dirty="0"/>
              <a:t>”, que aceitou ao descarregá-los e que estão disponíveis na Plataforma da OMS para a Aprendizagem sobre Segurança Sanitária em: </a:t>
            </a:r>
            <a:r>
              <a:rPr lang="pt-PT" sz="1600" u="sng" dirty="0">
                <a:hlinkClick r:id="rId2"/>
              </a:rPr>
              <a:t>https://extranet.who.int/hslp</a:t>
            </a:r>
            <a:r>
              <a:rPr lang="pt-PT" sz="1600" dirty="0"/>
              <a:t> .  </a:t>
            </a:r>
          </a:p>
          <a:p>
            <a:pPr marL="0" indent="0">
              <a:buFont typeface="Arial" charset="0"/>
              <a:buNone/>
            </a:pPr>
            <a:r>
              <a:rPr lang="pt-PT" sz="1600" dirty="0"/>
              <a:t> </a:t>
            </a:r>
          </a:p>
          <a:p>
            <a:pPr marL="0" indent="0">
              <a:buNone/>
            </a:pPr>
            <a:r>
              <a:rPr lang="pt-PT" sz="1600" dirty="0"/>
              <a:t>Caso adapte, modifique, traduza ou de alguma forma altere o conteúdo destes materiais, não poderá sugerir que a OMS de algum modo aprova essas modificações, como não poderá usar o nome ou o símbolo da OMS nos materiais modificados.  </a:t>
            </a:r>
          </a:p>
          <a:p>
            <a:pPr marL="0" indent="0">
              <a:buFont typeface="Arial" charset="0"/>
              <a:buNone/>
            </a:pPr>
            <a:endParaRPr lang="pt-PT" sz="800" dirty="0"/>
          </a:p>
          <a:p>
            <a:pPr marL="0" indent="0">
              <a:buNone/>
            </a:pPr>
            <a:r>
              <a:rPr lang="pt-PT" sz="1600" dirty="0"/>
              <a:t>Solicita-se ainda que informe a OMS de quaisquer alterações que tenha efectuado para utilização pública destes materiais, para fins de manutenção de registos e desenvolvimento contínuo, através do endereço electrónico </a:t>
            </a:r>
            <a:r>
              <a:rPr lang="pt-PT" sz="1600" u="sng" dirty="0">
                <a:hlinkClick r:id="rId3"/>
              </a:rPr>
              <a:t>ihrhrt@who.int</a:t>
            </a:r>
            <a:r>
              <a:rPr lang="pt-PT" sz="1600" dirty="0"/>
              <a:t>. </a:t>
            </a:r>
          </a:p>
        </p:txBody>
      </p:sp>
      <p:sp>
        <p:nvSpPr>
          <p:cNvPr id="5" name="Content Placeholder 4"/>
          <p:cNvSpPr>
            <a:spLocks noGrp="1"/>
          </p:cNvSpPr>
          <p:nvPr>
            <p:ph idx="1"/>
          </p:nvPr>
        </p:nvSpPr>
        <p:spPr/>
        <p:txBody>
          <a:bodyPr/>
          <a:lstStyle/>
          <a:p>
            <a:pPr marL="0" indent="0">
              <a:buNone/>
            </a:pPr>
            <a:endParaRPr lang="pt-PT" dirty="0"/>
          </a:p>
          <a:p>
            <a:pPr marL="0" indent="0">
              <a:buNone/>
            </a:pPr>
            <a:endParaRPr lang="pt-PT" sz="1800" dirty="0"/>
          </a:p>
          <a:p>
            <a:pPr marL="0" indent="0">
              <a:buNone/>
            </a:pPr>
            <a:endParaRPr lang="pt-PT" sz="1800" dirty="0"/>
          </a:p>
        </p:txBody>
      </p:sp>
    </p:spTree>
    <p:extLst>
      <p:ext uri="{BB962C8B-B14F-4D97-AF65-F5344CB8AC3E}">
        <p14:creationId xmlns:p14="http://schemas.microsoft.com/office/powerpoint/2010/main" val="142558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z="3600" b="1" dirty="0" err="1">
                <a:solidFill>
                  <a:srgbClr val="002060"/>
                </a:solidFill>
                <a:cs typeface="Times New Roman" pitchFamily="18" charset="0"/>
              </a:rPr>
              <a:t>Objectivos</a:t>
            </a:r>
            <a:r>
              <a:rPr lang="en-US" altLang="en-US" sz="3600" b="1" dirty="0">
                <a:solidFill>
                  <a:srgbClr val="002060"/>
                </a:solidFill>
                <a:cs typeface="Times New Roman" pitchFamily="18" charset="0"/>
              </a:rPr>
              <a:t> da </a:t>
            </a:r>
            <a:r>
              <a:rPr lang="en-US" altLang="en-US" sz="3600" b="1" dirty="0" err="1">
                <a:solidFill>
                  <a:srgbClr val="002060"/>
                </a:solidFill>
                <a:cs typeface="Times New Roman" pitchFamily="18" charset="0"/>
              </a:rPr>
              <a:t>Aprendizagem</a:t>
            </a:r>
            <a:endParaRPr lang="en-US" altLang="en-US" sz="3600" b="1" dirty="0">
              <a:solidFill>
                <a:srgbClr val="002060"/>
              </a:solidFill>
              <a:cs typeface="Times New Roman" pitchFamily="18" charset="0"/>
            </a:endParaRPr>
          </a:p>
        </p:txBody>
      </p:sp>
      <p:sp>
        <p:nvSpPr>
          <p:cNvPr id="33795" name="Content Placeholder 2"/>
          <p:cNvSpPr>
            <a:spLocks noGrp="1"/>
          </p:cNvSpPr>
          <p:nvPr>
            <p:ph idx="1"/>
          </p:nvPr>
        </p:nvSpPr>
        <p:spPr>
          <a:xfrm>
            <a:off x="467544" y="1916832"/>
            <a:ext cx="8229600" cy="2952328"/>
          </a:xfrm>
        </p:spPr>
        <p:txBody>
          <a:bodyPr/>
          <a:lstStyle/>
          <a:p>
            <a:pPr marL="0" indent="0">
              <a:buNone/>
            </a:pPr>
            <a:r>
              <a:rPr lang="pt-PT" altLang="en-US" sz="2400" dirty="0"/>
              <a:t>No final desta actividade, o participante deverá ser capaz de:</a:t>
            </a:r>
          </a:p>
          <a:p>
            <a:pPr marL="0" indent="0">
              <a:buNone/>
            </a:pPr>
            <a:endParaRPr lang="pt-PT" altLang="en-US" sz="2400" dirty="0"/>
          </a:p>
          <a:p>
            <a:pPr>
              <a:buFont typeface="Arial" panose="020B0604020202020204" pitchFamily="34" charset="0"/>
              <a:buChar char="•"/>
            </a:pPr>
            <a:r>
              <a:rPr lang="pt-PT" altLang="en-US" sz="2400" dirty="0"/>
              <a:t>Avaliar eventos de saúde pública, usando o Anexo 2 do Regulamento Sanitário Internacional (RSI).</a:t>
            </a:r>
          </a:p>
          <a:p>
            <a:pPr>
              <a:buFont typeface="Arial" panose="020B0604020202020204" pitchFamily="34" charset="0"/>
              <a:buChar char="•"/>
            </a:pPr>
            <a:r>
              <a:rPr lang="pt-PT" altLang="en-US" sz="2400" dirty="0"/>
              <a:t>Determinar quando os eventos de saúde pública devem ser notificados à OMS, nos termos do RSI.</a:t>
            </a:r>
          </a:p>
          <a:p>
            <a:pPr marL="0" indent="0">
              <a:buNone/>
            </a:pPr>
            <a:endParaRPr lang="pt-PT" altLang="en-US" sz="2400" dirty="0"/>
          </a:p>
          <a:p>
            <a:pPr marL="0" indent="0">
              <a:buNone/>
            </a:pPr>
            <a:endParaRPr lang="pt-PT" altLang="en-US" sz="2800" dirty="0"/>
          </a:p>
        </p:txBody>
      </p:sp>
    </p:spTree>
    <p:extLst>
      <p:ext uri="{BB962C8B-B14F-4D97-AF65-F5344CB8AC3E}">
        <p14:creationId xmlns:p14="http://schemas.microsoft.com/office/powerpoint/2010/main" val="65420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2857500"/>
            <a:ext cx="8229600" cy="1143000"/>
          </a:xfrm>
        </p:spPr>
        <p:txBody>
          <a:bodyPr/>
          <a:lstStyle/>
          <a:p>
            <a:r>
              <a:rPr lang="en-ZW" altLang="en-US" sz="5400" b="1" i="1" dirty="0" err="1">
                <a:solidFill>
                  <a:srgbClr val="002060"/>
                </a:solidFill>
              </a:rPr>
              <a:t>Obrigado</a:t>
            </a:r>
            <a:r>
              <a:rPr lang="en-ZW" altLang="en-US" sz="5400" b="1" i="1" dirty="0">
                <a:solidFill>
                  <a:srgbClr val="002060"/>
                </a:solidFill>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pt-PT" altLang="en-US" sz="3600" b="1" dirty="0">
                <a:solidFill>
                  <a:srgbClr val="002060"/>
                </a:solidFill>
                <a:cs typeface="Times New Roman" pitchFamily="18" charset="0"/>
              </a:rPr>
              <a:t>Instruções</a:t>
            </a:r>
          </a:p>
        </p:txBody>
      </p:sp>
      <p:sp>
        <p:nvSpPr>
          <p:cNvPr id="4" name="Content Placeholder 2"/>
          <p:cNvSpPr txBox="1">
            <a:spLocks/>
          </p:cNvSpPr>
          <p:nvPr/>
        </p:nvSpPr>
        <p:spPr>
          <a:xfrm>
            <a:off x="457200" y="1600201"/>
            <a:ext cx="8229600" cy="434908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pt-PT" sz="2000" dirty="0">
                <a:solidFill>
                  <a:srgbClr val="002060"/>
                </a:solidFill>
              </a:rPr>
              <a:t>Relativamente aos 5 cenários contidos neste tutorial, queira avaliar se cada um desses eventos deve ser notificado à OMS, nos termos do RSI (2005). </a:t>
            </a:r>
          </a:p>
          <a:p>
            <a:pPr>
              <a:spcBef>
                <a:spcPts val="1800"/>
              </a:spcBef>
              <a:buFont typeface="Arial" panose="020B0604020202020204" pitchFamily="34" charset="0"/>
              <a:buChar char="•"/>
            </a:pPr>
            <a:r>
              <a:rPr lang="pt-PT" sz="2000" dirty="0">
                <a:solidFill>
                  <a:srgbClr val="002060"/>
                </a:solidFill>
              </a:rPr>
              <a:t>Para cada pergunta, escolha uma das opções apresentadas: sim, não ou não sei.</a:t>
            </a:r>
          </a:p>
          <a:p>
            <a:pPr marL="0" indent="0">
              <a:buFont typeface="Arial" charset="0"/>
              <a:buNone/>
            </a:pPr>
            <a:endParaRPr lang="pt-PT" sz="2000" i="1" dirty="0">
              <a:solidFill>
                <a:srgbClr val="002060"/>
              </a:solidFill>
            </a:endParaRPr>
          </a:p>
          <a:p>
            <a:pPr marL="0" indent="0">
              <a:buNone/>
            </a:pPr>
            <a:r>
              <a:rPr lang="pt-PT" sz="2000" i="1" dirty="0">
                <a:solidFill>
                  <a:srgbClr val="002060"/>
                </a:solidFill>
              </a:rPr>
              <a:t>Tenha em mente que os países onde ocorrem os eventos descritos podem ser diferentes do país onde trabalha actualmente. Quando é fornecida informação sobre o país fictício, deverá avaliar os cenários, tendo em conta o respectivo contexto específico e não as condições no seu próprio país. </a:t>
            </a:r>
          </a:p>
        </p:txBody>
      </p:sp>
    </p:spTree>
    <p:extLst>
      <p:ext uri="{BB962C8B-B14F-4D97-AF65-F5344CB8AC3E}">
        <p14:creationId xmlns:p14="http://schemas.microsoft.com/office/powerpoint/2010/main" val="2398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Cenário1</a:t>
            </a:r>
          </a:p>
        </p:txBody>
      </p:sp>
      <p:sp>
        <p:nvSpPr>
          <p:cNvPr id="4" name="Rectangle 3"/>
          <p:cNvSpPr/>
          <p:nvPr/>
        </p:nvSpPr>
        <p:spPr>
          <a:xfrm>
            <a:off x="683568" y="1714922"/>
            <a:ext cx="7870154" cy="4247317"/>
          </a:xfrm>
          <a:prstGeom prst="rect">
            <a:avLst/>
          </a:prstGeom>
        </p:spPr>
        <p:txBody>
          <a:bodyPr wrap="square">
            <a:spAutoFit/>
          </a:bodyPr>
          <a:lstStyle/>
          <a:p>
            <a:r>
              <a:rPr lang="pt-PT" dirty="0"/>
              <a:t>A Autoridade Nacional Reguladora dos Medicamentos e Cuidados de Saúde informa-o que uma empresa farmacêutica está a recolher todos os lotes de um medicamento </a:t>
            </a:r>
            <a:r>
              <a:rPr lang="pt-PT" dirty="0" err="1"/>
              <a:t>injectável</a:t>
            </a:r>
            <a:r>
              <a:rPr lang="pt-PT" dirty="0"/>
              <a:t> devido a potencial contaminação fúngica durante o processo de fabricação.</a:t>
            </a:r>
          </a:p>
          <a:p>
            <a:r>
              <a:rPr lang="pt-PT" dirty="0"/>
              <a:t> </a:t>
            </a:r>
          </a:p>
          <a:p>
            <a:r>
              <a:rPr lang="pt-PT" dirty="0"/>
              <a:t>É provável que todos os lotes da solução de acetato de </a:t>
            </a:r>
            <a:r>
              <a:rPr lang="pt-PT" dirty="0" err="1"/>
              <a:t>metilprednisolona</a:t>
            </a:r>
            <a:r>
              <a:rPr lang="pt-PT" dirty="0"/>
              <a:t> tenham sido contaminados com </a:t>
            </a:r>
            <a:r>
              <a:rPr lang="pt-PT" i="1" dirty="0" err="1"/>
              <a:t>Aspergillus</a:t>
            </a:r>
            <a:r>
              <a:rPr lang="pt-PT" i="1" dirty="0"/>
              <a:t> </a:t>
            </a:r>
            <a:r>
              <a:rPr lang="pt-PT" i="1" dirty="0" err="1"/>
              <a:t>fumigatus</a:t>
            </a:r>
            <a:r>
              <a:rPr lang="pt-PT" dirty="0"/>
              <a:t>, devido a uma série de erros. </a:t>
            </a:r>
          </a:p>
          <a:p>
            <a:r>
              <a:rPr lang="pt-PT" dirty="0"/>
              <a:t> </a:t>
            </a:r>
          </a:p>
          <a:p>
            <a:r>
              <a:rPr lang="pt-PT" dirty="0"/>
              <a:t>Aproximadamente, 12 200 frascos desses lotes foram já distribuídos por unidades de cuidados de saúde locais e cerca de 3500 frascos foram exportados para outros países. Estes lotes do produto </a:t>
            </a:r>
            <a:r>
              <a:rPr lang="pt-PT" dirty="0" err="1"/>
              <a:t>injectável</a:t>
            </a:r>
            <a:r>
              <a:rPr lang="pt-PT" dirty="0"/>
              <a:t> são usados para tratar dores das articulações periféricas e das costas. Sabe-se que o </a:t>
            </a:r>
            <a:r>
              <a:rPr lang="pt-PT" i="1" dirty="0" err="1"/>
              <a:t>Aspergillus</a:t>
            </a:r>
            <a:r>
              <a:rPr lang="pt-PT" i="1" dirty="0"/>
              <a:t> </a:t>
            </a:r>
            <a:r>
              <a:rPr lang="pt-PT" i="1" dirty="0" err="1"/>
              <a:t>fumigatus</a:t>
            </a:r>
            <a:r>
              <a:rPr lang="pt-PT" dirty="0"/>
              <a:t> causa doenças no ser humano, entre as quais, a meningite fúngica e infecções articulares.</a:t>
            </a:r>
          </a:p>
        </p:txBody>
      </p:sp>
    </p:spTree>
    <p:extLst>
      <p:ext uri="{BB962C8B-B14F-4D97-AF65-F5344CB8AC3E}">
        <p14:creationId xmlns:p14="http://schemas.microsoft.com/office/powerpoint/2010/main" val="3944160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pt-PT" altLang="en-US" sz="3600" b="1" dirty="0">
                <a:solidFill>
                  <a:srgbClr val="002060"/>
                </a:solidFill>
                <a:cs typeface="Times New Roman" pitchFamily="18" charset="0"/>
              </a:rPr>
              <a:t>Perguntas</a:t>
            </a:r>
          </a:p>
        </p:txBody>
      </p:sp>
      <p:graphicFrame>
        <p:nvGraphicFramePr>
          <p:cNvPr id="4" name="Content Placeholder 1"/>
          <p:cNvGraphicFramePr>
            <a:graphicFrameLocks/>
          </p:cNvGraphicFramePr>
          <p:nvPr>
            <p:extLst>
              <p:ext uri="{D42A27DB-BD31-4B8C-83A1-F6EECF244321}">
                <p14:modId xmlns:p14="http://schemas.microsoft.com/office/powerpoint/2010/main" val="206493450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pt-PT" sz="1600" b="0" noProof="0" dirty="0">
                          <a:effectLst/>
                          <a:latin typeface="+mn-lt"/>
                        </a:rPr>
                        <a:t>► </a:t>
                      </a:r>
                      <a:r>
                        <a:rPr lang="pt-PT" sz="1600" b="0" kern="1200" noProof="0" dirty="0">
                          <a:solidFill>
                            <a:schemeClr val="lt1"/>
                          </a:solidFill>
                          <a:effectLst/>
                          <a:latin typeface="+mn-lt"/>
                          <a:ea typeface="+mn-ea"/>
                          <a:cs typeface="+mn-cs"/>
                        </a:rPr>
                        <a:t>Use agora o Anexo 2  para avaliar este evento e responder a cada uma das</a:t>
                      </a:r>
                      <a:r>
                        <a:rPr lang="pt-PT" sz="1600" b="0" kern="1200" baseline="0" noProof="0" dirty="0">
                          <a:solidFill>
                            <a:schemeClr val="lt1"/>
                          </a:solidFill>
                          <a:effectLst/>
                          <a:latin typeface="+mn-lt"/>
                          <a:ea typeface="+mn-ea"/>
                          <a:cs typeface="+mn-cs"/>
                        </a:rPr>
                        <a:t> 5 perguntas que se seguem</a:t>
                      </a:r>
                      <a:r>
                        <a:rPr lang="pt-PT" sz="1600" b="0" kern="1200" noProof="0" dirty="0">
                          <a:solidFill>
                            <a:schemeClr val="lt1"/>
                          </a:solidFill>
                          <a:effectLst/>
                          <a:latin typeface="+mn-lt"/>
                          <a:ea typeface="+mn-ea"/>
                          <a:cs typeface="+mn-cs"/>
                        </a:rPr>
                        <a:t>, tendo em conta o contexto do cenário.</a:t>
                      </a:r>
                      <a:endParaRPr lang="pt-PT" sz="1600" b="0" noProof="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1" noProof="0" dirty="0">
                        <a:solidFill>
                          <a:srgbClr val="002060"/>
                        </a:solidFill>
                        <a:effectLst/>
                        <a:latin typeface="+mn-lt"/>
                        <a:ea typeface="+mn-ea"/>
                        <a:cs typeface="+mn-cs"/>
                      </a:endParaRPr>
                    </a:p>
                    <a:p>
                      <a:pPr algn="ctr">
                        <a:spcAft>
                          <a:spcPts val="0"/>
                        </a:spcAft>
                      </a:pPr>
                      <a:r>
                        <a:rPr lang="pt-PT" sz="1600" b="1" noProof="0" dirty="0">
                          <a:solidFill>
                            <a:srgbClr val="002060"/>
                          </a:solidFill>
                          <a:effectLst/>
                          <a:latin typeface="+mn-lt"/>
                          <a:ea typeface="+mn-ea"/>
                          <a:cs typeface="+mn-cs"/>
                        </a:rPr>
                        <a:t>Sim</a:t>
                      </a:r>
                      <a:endParaRPr lang="pt-PT" sz="1600" b="1" noProof="0" dirty="0">
                        <a:solidFill>
                          <a:srgbClr val="002060"/>
                        </a:solidFill>
                        <a:effectLst/>
                        <a:latin typeface="+mn-lt"/>
                        <a:ea typeface="Arial"/>
                        <a:cs typeface="Times New Roman"/>
                      </a:endParaRPr>
                    </a:p>
                    <a:p>
                      <a:pPr algn="ctr">
                        <a:spcAft>
                          <a:spcPts val="0"/>
                        </a:spcAft>
                      </a:pPr>
                      <a:r>
                        <a:rPr lang="pt-PT" sz="1600" b="0" noProof="0" dirty="0">
                          <a:solidFill>
                            <a:srgbClr val="002060"/>
                          </a:solidFill>
                          <a:effectLst/>
                          <a:latin typeface="+mn-lt"/>
                        </a:rPr>
                        <a:t> </a:t>
                      </a:r>
                      <a:endParaRPr lang="pt-PT" sz="1600" b="0" noProof="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noProof="0">
                          <a:solidFill>
                            <a:srgbClr val="002060"/>
                          </a:solidFill>
                          <a:effectLst/>
                          <a:latin typeface="+mn-lt"/>
                        </a:rPr>
                        <a:t>Não</a:t>
                      </a: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noProof="0">
                          <a:solidFill>
                            <a:srgbClr val="002060"/>
                          </a:solidFill>
                          <a:effectLst/>
                          <a:latin typeface="+mn-lt"/>
                        </a:rPr>
                        <a:t>Não sei</a:t>
                      </a: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pt-PT" sz="1600" b="0" noProof="0">
                          <a:effectLst/>
                          <a:latin typeface="+mj-lt"/>
                          <a:ea typeface="Arial"/>
                          <a:cs typeface="Times New Roman"/>
                        </a:rPr>
                        <a:t>1. O impacto do evento na saúde pública é grave? </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pt-PT" sz="1600" b="0" noProof="0" dirty="0">
                          <a:effectLst/>
                          <a:latin typeface="+mj-lt"/>
                          <a:ea typeface="Arial"/>
                          <a:cs typeface="Times New Roman"/>
                        </a:rPr>
                        <a:t>2. O evento é excepcional ou imprevisto?</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pt-PT" sz="1600" b="0" noProof="0" dirty="0">
                          <a:effectLst/>
                          <a:latin typeface="+mj-lt"/>
                          <a:ea typeface="Arial"/>
                          <a:cs typeface="Times New Roman"/>
                        </a:rPr>
                        <a:t>3. Existe um risco considerável  de propagação internacional?</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pt-PT" sz="1600" b="0" noProof="0" dirty="0">
                          <a:effectLst/>
                          <a:latin typeface="+mj-lt"/>
                          <a:ea typeface="Arial"/>
                          <a:cs typeface="Times New Roman"/>
                        </a:rPr>
                        <a:t>4. </a:t>
                      </a:r>
                      <a:r>
                        <a:rPr lang="pt-PT" sz="1600" b="0" kern="1200" noProof="0" dirty="0">
                          <a:solidFill>
                            <a:schemeClr val="lt1"/>
                          </a:solidFill>
                          <a:effectLst/>
                          <a:latin typeface="+mn-lt"/>
                          <a:ea typeface="Arial"/>
                          <a:cs typeface="Times New Roman"/>
                        </a:rPr>
                        <a:t>Existe um risco considerável  de  restrições às viagens ou </a:t>
                      </a:r>
                      <a:r>
                        <a:rPr lang="pt-PT" sz="1600" b="0" kern="1200" noProof="0" dirty="0" err="1">
                          <a:solidFill>
                            <a:schemeClr val="lt1"/>
                          </a:solidFill>
                          <a:effectLst/>
                          <a:latin typeface="+mn-lt"/>
                          <a:ea typeface="Arial"/>
                          <a:cs typeface="Times New Roman"/>
                        </a:rPr>
                        <a:t>transacções</a:t>
                      </a:r>
                      <a:r>
                        <a:rPr lang="pt-PT" sz="1600" b="0" kern="1200" noProof="0" dirty="0">
                          <a:solidFill>
                            <a:schemeClr val="lt1"/>
                          </a:solidFill>
                          <a:effectLst/>
                          <a:latin typeface="+mn-lt"/>
                          <a:ea typeface="Arial"/>
                          <a:cs typeface="Times New Roman"/>
                        </a:rPr>
                        <a:t> internacionais</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pt-PT" sz="1600" b="0" noProof="0" dirty="0">
                          <a:effectLst/>
                          <a:latin typeface="+mj-lt"/>
                          <a:ea typeface="Arial"/>
                          <a:cs typeface="Times New Roman"/>
                        </a:rPr>
                        <a:t>5. </a:t>
                      </a:r>
                      <a:r>
                        <a:rPr lang="pt-PT" sz="1600" b="0" kern="1200" noProof="0" dirty="0">
                          <a:solidFill>
                            <a:schemeClr val="lt1"/>
                          </a:solidFill>
                          <a:effectLst/>
                          <a:latin typeface="+mn-lt"/>
                          <a:ea typeface="Arial"/>
                          <a:cs typeface="Times New Roman"/>
                        </a:rPr>
                        <a:t>É necessária a notificação deste evento à OMS, nos termos do Artigo 6.º do RSI (2005)?</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51399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1</a:t>
            </a:r>
            <a:br>
              <a:rPr lang="en-US" altLang="en-US" sz="3600" b="1" dirty="0">
                <a:solidFill>
                  <a:srgbClr val="002060"/>
                </a:solidFill>
                <a:cs typeface="Times New Roman" pitchFamily="18" charset="0"/>
              </a:rPr>
            </a:br>
            <a:r>
              <a:rPr lang="en-US" altLang="en-US" sz="3600" b="1" i="1" dirty="0">
                <a:solidFill>
                  <a:srgbClr val="002060"/>
                </a:solidFill>
                <a:cs typeface="Times New Roman" pitchFamily="18" charset="0"/>
              </a:rPr>
              <a:t>Feedback</a:t>
            </a:r>
            <a:r>
              <a:rPr lang="en-US" altLang="en-US" sz="3600" b="1" dirty="0">
                <a:solidFill>
                  <a:srgbClr val="002060"/>
                </a:solidFill>
                <a:cs typeface="Times New Roman" pitchFamily="18" charset="0"/>
              </a:rPr>
              <a:t> do </a:t>
            </a:r>
            <a:r>
              <a:rPr lang="en-US" altLang="en-US" sz="3600" b="1" dirty="0" err="1">
                <a:solidFill>
                  <a:srgbClr val="002060"/>
                </a:solidFill>
                <a:cs typeface="Times New Roman" pitchFamily="18" charset="0"/>
              </a:rPr>
              <a:t>painel</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peritos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3302374551"/>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fr-FR" sz="1600" b="0" kern="1200" dirty="0">
                          <a:solidFill>
                            <a:schemeClr val="lt1"/>
                          </a:solidFill>
                          <a:effectLst/>
                          <a:latin typeface="+mn-lt"/>
                          <a:ea typeface="+mn-ea"/>
                          <a:cs typeface="+mn-cs"/>
                        </a:rPr>
                        <a:t>Use agora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Anexo</a:t>
                      </a:r>
                      <a:r>
                        <a:rPr lang="en-GB" sz="1600" b="0" kern="1200" dirty="0">
                          <a:solidFill>
                            <a:schemeClr val="lt1"/>
                          </a:solidFill>
                          <a:effectLst/>
                          <a:latin typeface="+mn-lt"/>
                          <a:ea typeface="+mn-ea"/>
                          <a:cs typeface="+mn-cs"/>
                        </a:rPr>
                        <a:t> 2  </a:t>
                      </a:r>
                      <a:r>
                        <a:rPr lang="en-GB" sz="1600" b="0" kern="1200" dirty="0" err="1">
                          <a:solidFill>
                            <a:schemeClr val="lt1"/>
                          </a:solidFill>
                          <a:effectLst/>
                          <a:latin typeface="+mn-lt"/>
                          <a:ea typeface="+mn-ea"/>
                          <a:cs typeface="+mn-cs"/>
                        </a:rPr>
                        <a:t>para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avaliar</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este</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evento</a:t>
                      </a:r>
                      <a:r>
                        <a:rPr lang="en-GB" sz="1600" b="0" kern="1200" dirty="0">
                          <a:solidFill>
                            <a:schemeClr val="lt1"/>
                          </a:solidFill>
                          <a:effectLst/>
                          <a:latin typeface="+mn-lt"/>
                          <a:ea typeface="+mn-ea"/>
                          <a:cs typeface="+mn-cs"/>
                        </a:rPr>
                        <a:t> e responder a </a:t>
                      </a:r>
                      <a:r>
                        <a:rPr lang="en-GB" sz="1600" b="0" kern="1200" dirty="0" err="1">
                          <a:solidFill>
                            <a:schemeClr val="lt1"/>
                          </a:solidFill>
                          <a:effectLst/>
                          <a:latin typeface="+mn-lt"/>
                          <a:ea typeface="+mn-ea"/>
                          <a:cs typeface="+mn-cs"/>
                        </a:rPr>
                        <a:t>cada</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uma</a:t>
                      </a:r>
                      <a:r>
                        <a:rPr lang="en-GB" sz="1600" b="0" kern="1200" dirty="0">
                          <a:solidFill>
                            <a:schemeClr val="lt1"/>
                          </a:solidFill>
                          <a:effectLst/>
                          <a:latin typeface="+mn-lt"/>
                          <a:ea typeface="+mn-ea"/>
                          <a:cs typeface="+mn-cs"/>
                        </a:rPr>
                        <a:t> das</a:t>
                      </a:r>
                      <a:r>
                        <a:rPr lang="en-GB" sz="1600" b="0" kern="1200" baseline="0" dirty="0">
                          <a:solidFill>
                            <a:schemeClr val="lt1"/>
                          </a:solidFill>
                          <a:effectLst/>
                          <a:latin typeface="+mn-lt"/>
                          <a:ea typeface="+mn-ea"/>
                          <a:cs typeface="+mn-cs"/>
                        </a:rPr>
                        <a:t> 5 </a:t>
                      </a:r>
                      <a:r>
                        <a:rPr lang="en-GB" sz="1600" b="0" kern="1200" baseline="0" dirty="0" err="1">
                          <a:solidFill>
                            <a:schemeClr val="lt1"/>
                          </a:solidFill>
                          <a:effectLst/>
                          <a:latin typeface="+mn-lt"/>
                          <a:ea typeface="+mn-ea"/>
                          <a:cs typeface="+mn-cs"/>
                        </a:rPr>
                        <a:t>perguntas</a:t>
                      </a:r>
                      <a:r>
                        <a:rPr lang="en-GB" sz="1600" b="0" kern="1200" baseline="0" dirty="0">
                          <a:solidFill>
                            <a:schemeClr val="lt1"/>
                          </a:solidFill>
                          <a:effectLst/>
                          <a:latin typeface="+mn-lt"/>
                          <a:ea typeface="+mn-ea"/>
                          <a:cs typeface="+mn-cs"/>
                        </a:rPr>
                        <a:t> </a:t>
                      </a:r>
                      <a:r>
                        <a:rPr lang="en-GB" sz="1600" b="0" kern="1200" baseline="0" dirty="0" err="1">
                          <a:solidFill>
                            <a:schemeClr val="lt1"/>
                          </a:solidFill>
                          <a:effectLst/>
                          <a:latin typeface="+mn-lt"/>
                          <a:ea typeface="+mn-ea"/>
                          <a:cs typeface="+mn-cs"/>
                        </a:rPr>
                        <a:t>que</a:t>
                      </a:r>
                      <a:r>
                        <a:rPr lang="en-GB" sz="1600" b="0" kern="1200" baseline="0" dirty="0">
                          <a:solidFill>
                            <a:schemeClr val="lt1"/>
                          </a:solidFill>
                          <a:effectLst/>
                          <a:latin typeface="+mn-lt"/>
                          <a:ea typeface="+mn-ea"/>
                          <a:cs typeface="+mn-cs"/>
                        </a:rPr>
                        <a:t> se </a:t>
                      </a:r>
                      <a:r>
                        <a:rPr lang="en-GB" sz="1600" b="0" kern="1200" baseline="0" dirty="0" err="1">
                          <a:solidFill>
                            <a:schemeClr val="lt1"/>
                          </a:solidFill>
                          <a:effectLst/>
                          <a:latin typeface="+mn-lt"/>
                          <a:ea typeface="+mn-ea"/>
                          <a:cs typeface="+mn-cs"/>
                        </a:rPr>
                        <a:t>seguem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tendo</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em</a:t>
                      </a:r>
                      <a:r>
                        <a:rPr lang="en-GB" sz="1600" b="0" kern="1200" dirty="0">
                          <a:solidFill>
                            <a:schemeClr val="lt1"/>
                          </a:solidFill>
                          <a:effectLst/>
                          <a:latin typeface="+mn-lt"/>
                          <a:ea typeface="+mn-ea"/>
                          <a:cs typeface="+mn-cs"/>
                        </a:rPr>
                        <a:t> </a:t>
                      </a:r>
                      <a:r>
                        <a:rPr lang="en-GB" sz="1600" b="0" kern="1200" dirty="0" err="1">
                          <a:solidFill>
                            <a:schemeClr val="lt1"/>
                          </a:solidFill>
                          <a:effectLst/>
                          <a:latin typeface="+mn-lt"/>
                          <a:ea typeface="+mn-ea"/>
                          <a:cs typeface="+mn-cs"/>
                        </a:rPr>
                        <a:t>conta</a:t>
                      </a:r>
                      <a:r>
                        <a:rPr lang="en-GB" sz="1600" b="0" kern="1200" dirty="0">
                          <a:solidFill>
                            <a:schemeClr val="lt1"/>
                          </a:solidFill>
                          <a:effectLst/>
                          <a:latin typeface="+mn-lt"/>
                          <a:ea typeface="+mn-ea"/>
                          <a:cs typeface="+mn-cs"/>
                        </a:rPr>
                        <a:t> o </a:t>
                      </a:r>
                      <a:r>
                        <a:rPr lang="en-GB" sz="1600" b="0" kern="1200" dirty="0" err="1">
                          <a:solidFill>
                            <a:schemeClr val="lt1"/>
                          </a:solidFill>
                          <a:effectLst/>
                          <a:latin typeface="+mn-lt"/>
                          <a:ea typeface="+mn-ea"/>
                          <a:cs typeface="+mn-cs"/>
                        </a:rPr>
                        <a:t>contexto</a:t>
                      </a:r>
                      <a:r>
                        <a:rPr lang="en-GB" sz="1600" b="0" kern="1200" dirty="0">
                          <a:solidFill>
                            <a:schemeClr val="lt1"/>
                          </a:solidFill>
                          <a:effectLst/>
                          <a:latin typeface="+mn-lt"/>
                          <a:ea typeface="+mn-ea"/>
                          <a:cs typeface="+mn-cs"/>
                        </a:rPr>
                        <a:t> do </a:t>
                      </a:r>
                      <a:r>
                        <a:rPr lang="en-GB" sz="1600" b="0" kern="1200" dirty="0" err="1">
                          <a:solidFill>
                            <a:schemeClr val="lt1"/>
                          </a:solidFill>
                          <a:effectLst/>
                          <a:latin typeface="+mn-lt"/>
                          <a:ea typeface="+mn-ea"/>
                          <a:cs typeface="+mn-cs"/>
                        </a:rPr>
                        <a:t>cenário</a:t>
                      </a:r>
                      <a:r>
                        <a:rPr lang="en-GB" sz="1600" b="0" kern="1200" dirty="0">
                          <a:solidFill>
                            <a:schemeClr val="lt1"/>
                          </a:solidFill>
                          <a:effectLst/>
                          <a:latin typeface="+mn-lt"/>
                          <a:ea typeface="+mn-ea"/>
                          <a:cs typeface="+mn-cs"/>
                        </a:rPr>
                        <a:t>.</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pt-PT" sz="1600" b="1" dirty="0">
                          <a:solidFill>
                            <a:srgbClr val="002060"/>
                          </a:solidFill>
                          <a:effectLst/>
                          <a:latin typeface="+mn-lt"/>
                          <a:ea typeface="+mn-ea"/>
                          <a:cs typeface="+mn-cs"/>
                        </a:rPr>
                        <a:t>Sim</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Não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impacto</a:t>
                      </a:r>
                      <a:r>
                        <a:rPr lang="en-US" sz="1600" b="0" kern="1200" dirty="0">
                          <a:solidFill>
                            <a:schemeClr val="lt1"/>
                          </a:solidFill>
                          <a:effectLst/>
                          <a:latin typeface="+mn-lt"/>
                          <a:ea typeface="Arial"/>
                          <a:cs typeface="Times New Roman"/>
                        </a:rPr>
                        <a:t> do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na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saúde</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pública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grave</a:t>
                      </a:r>
                      <a:r>
                        <a:rPr lang="en-US" sz="1600" b="0" dirty="0">
                          <a:effectLst/>
                          <a:latin typeface="+mj-lt"/>
                          <a:ea typeface="Arial"/>
                          <a:cs typeface="Times New Roman"/>
                        </a:rPr>
                        <a:t>?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excepcional</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ou</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imprevisto</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kern="1200" dirty="0" err="1">
                          <a:solidFill>
                            <a:schemeClr val="lt1"/>
                          </a:solidFill>
                          <a:effectLst/>
                          <a:latin typeface="+mn-lt"/>
                          <a:ea typeface="Arial"/>
                          <a:cs typeface="Times New Roman"/>
                        </a:rPr>
                        <a:t>propagação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internacional</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dirty="0" err="1">
                          <a:effectLst/>
                          <a:latin typeface="+mj-lt"/>
                          <a:ea typeface="Arial"/>
                          <a:cs typeface="Times New Roman"/>
                        </a:rPr>
                        <a:t>restrições</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viagens</a:t>
                      </a:r>
                      <a:r>
                        <a:rPr lang="en-US" sz="1600" b="0" dirty="0">
                          <a:effectLst/>
                          <a:latin typeface="+mj-lt"/>
                          <a:ea typeface="Arial"/>
                          <a:cs typeface="Times New Roman"/>
                        </a:rPr>
                        <a:t> </a:t>
                      </a:r>
                      <a:r>
                        <a:rPr lang="en-US" sz="1600" b="0" dirty="0" err="1">
                          <a:effectLst/>
                          <a:latin typeface="+mj-lt"/>
                          <a:ea typeface="Arial"/>
                          <a:cs typeface="Times New Roman"/>
                        </a:rPr>
                        <a:t>ou</a:t>
                      </a:r>
                      <a:r>
                        <a:rPr lang="en-US" sz="1600" b="0" dirty="0">
                          <a:effectLst/>
                          <a:latin typeface="+mj-lt"/>
                          <a:ea typeface="Arial"/>
                          <a:cs typeface="Times New Roman"/>
                        </a:rPr>
                        <a:t> </a:t>
                      </a:r>
                      <a:r>
                        <a:rPr lang="en-US" sz="1600" b="0" dirty="0" err="1">
                          <a:effectLst/>
                          <a:latin typeface="+mj-lt"/>
                          <a:ea typeface="Arial"/>
                          <a:cs typeface="Times New Roman"/>
                        </a:rPr>
                        <a:t>transacções</a:t>
                      </a:r>
                      <a:r>
                        <a:rPr lang="en-US" sz="1600" b="0" dirty="0">
                          <a:effectLst/>
                          <a:latin typeface="+mj-lt"/>
                          <a:ea typeface="Arial"/>
                          <a:cs typeface="Times New Roman"/>
                        </a:rPr>
                        <a:t> </a:t>
                      </a:r>
                      <a:r>
                        <a:rPr lang="en-US" sz="1600" b="0" dirty="0" err="1">
                          <a:effectLst/>
                          <a:latin typeface="+mj-lt"/>
                          <a:ea typeface="Arial"/>
                          <a:cs typeface="Times New Roman"/>
                        </a:rPr>
                        <a:t>internacionais</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a:t>
                      </a:r>
                      <a:r>
                        <a:rPr lang="en-US" sz="1600" b="0" dirty="0" err="1">
                          <a:effectLst/>
                          <a:latin typeface="+mj-lt"/>
                          <a:ea typeface="Arial"/>
                          <a:cs typeface="Times New Roman"/>
                        </a:rPr>
                        <a:t>É</a:t>
                      </a:r>
                      <a:r>
                        <a:rPr lang="en-US" sz="1600" b="0" dirty="0">
                          <a:effectLst/>
                          <a:latin typeface="+mj-lt"/>
                          <a:ea typeface="Arial"/>
                          <a:cs typeface="Times New Roman"/>
                        </a:rPr>
                        <a:t> </a:t>
                      </a:r>
                      <a:r>
                        <a:rPr lang="en-US" sz="1600" b="0" dirty="0" err="1">
                          <a:effectLst/>
                          <a:latin typeface="+mj-lt"/>
                          <a:ea typeface="Arial"/>
                          <a:cs typeface="Times New Roman"/>
                        </a:rPr>
                        <a:t>necessária</a:t>
                      </a:r>
                      <a:r>
                        <a:rPr lang="en-US" sz="1600" b="0" dirty="0">
                          <a:effectLst/>
                          <a:latin typeface="+mj-lt"/>
                          <a:ea typeface="Arial"/>
                          <a:cs typeface="Times New Roman"/>
                        </a:rPr>
                        <a:t> a </a:t>
                      </a:r>
                      <a:r>
                        <a:rPr lang="en-US" sz="1600" b="0" dirty="0" err="1">
                          <a:effectLst/>
                          <a:latin typeface="+mj-lt"/>
                          <a:ea typeface="Arial"/>
                          <a:cs typeface="Times New Roman"/>
                        </a:rPr>
                        <a:t>notificação</a:t>
                      </a:r>
                      <a:r>
                        <a:rPr lang="en-US" sz="1600" b="0" dirty="0">
                          <a:effectLst/>
                          <a:latin typeface="+mj-lt"/>
                          <a:ea typeface="Arial"/>
                          <a:cs typeface="Times New Roman"/>
                        </a:rPr>
                        <a:t> </a:t>
                      </a:r>
                      <a:r>
                        <a:rPr lang="en-US" sz="1600" b="0" dirty="0" err="1">
                          <a:effectLst/>
                          <a:latin typeface="+mj-lt"/>
                          <a:ea typeface="Arial"/>
                          <a:cs typeface="Times New Roman"/>
                        </a:rPr>
                        <a:t>deste</a:t>
                      </a:r>
                      <a:r>
                        <a:rPr lang="en-US" sz="1600" b="0" dirty="0">
                          <a:effectLst/>
                          <a:latin typeface="+mj-lt"/>
                          <a:ea typeface="Arial"/>
                          <a:cs typeface="Times New Roman"/>
                        </a:rPr>
                        <a:t> </a:t>
                      </a:r>
                      <a:r>
                        <a:rPr lang="en-US" sz="1600" b="0" dirty="0" err="1">
                          <a:effectLst/>
                          <a:latin typeface="+mj-lt"/>
                          <a:ea typeface="Arial"/>
                          <a:cs typeface="Times New Roman"/>
                        </a:rPr>
                        <a:t>evento</a:t>
                      </a:r>
                      <a:r>
                        <a:rPr lang="en-US" sz="1600" b="0" dirty="0">
                          <a:effectLst/>
                          <a:latin typeface="+mj-lt"/>
                          <a:ea typeface="Arial"/>
                          <a:cs typeface="Times New Roman"/>
                        </a:rPr>
                        <a:t> </a:t>
                      </a:r>
                      <a:r>
                        <a:rPr lang="en-US" sz="1600" b="0" dirty="0" err="1">
                          <a:effectLst/>
                          <a:latin typeface="+mj-lt"/>
                          <a:ea typeface="Arial"/>
                          <a:cs typeface="Times New Roman"/>
                        </a:rPr>
                        <a:t>à</a:t>
                      </a:r>
                      <a:r>
                        <a:rPr lang="en-US" sz="1600" b="0" dirty="0">
                          <a:effectLst/>
                          <a:latin typeface="+mj-lt"/>
                          <a:ea typeface="Arial"/>
                          <a:cs typeface="Times New Roman"/>
                        </a:rPr>
                        <a:t> OMS </a:t>
                      </a:r>
                      <a:r>
                        <a:rPr lang="en-US" sz="1600" b="0" dirty="0" err="1">
                          <a:effectLst/>
                          <a:latin typeface="+mj-lt"/>
                          <a:ea typeface="Arial"/>
                          <a:cs typeface="Times New Roman"/>
                        </a:rPr>
                        <a:t>nos</a:t>
                      </a:r>
                      <a:r>
                        <a:rPr lang="en-US" sz="1600" b="0" dirty="0">
                          <a:effectLst/>
                          <a:latin typeface="+mj-lt"/>
                          <a:ea typeface="Arial"/>
                          <a:cs typeface="Times New Roman"/>
                        </a:rPr>
                        <a:t> </a:t>
                      </a:r>
                      <a:r>
                        <a:rPr lang="en-US" sz="1600" b="0" dirty="0" err="1">
                          <a:effectLst/>
                          <a:latin typeface="+mj-lt"/>
                          <a:ea typeface="Arial"/>
                          <a:cs typeface="Times New Roman"/>
                        </a:rPr>
                        <a:t>termos</a:t>
                      </a:r>
                      <a:r>
                        <a:rPr lang="en-US" sz="1600" b="0" dirty="0">
                          <a:effectLst/>
                          <a:latin typeface="+mj-lt"/>
                          <a:ea typeface="Arial"/>
                          <a:cs typeface="Times New Roman"/>
                        </a:rPr>
                        <a:t> do </a:t>
                      </a:r>
                      <a:r>
                        <a:rPr lang="en-US" sz="1600" b="0" dirty="0" err="1">
                          <a:effectLst/>
                          <a:latin typeface="+mj-lt"/>
                          <a:ea typeface="Arial"/>
                          <a:cs typeface="Times New Roman"/>
                        </a:rPr>
                        <a:t>Artigo</a:t>
                      </a:r>
                      <a:r>
                        <a:rPr lang="en-US" sz="1600" b="0" dirty="0">
                          <a:effectLst/>
                          <a:latin typeface="+mj-lt"/>
                          <a:ea typeface="Arial"/>
                          <a:cs typeface="Times New Roman"/>
                        </a:rPr>
                        <a:t> 6.º do RSI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98466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66750"/>
            <a:ext cx="8229600" cy="985986"/>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2</a:t>
            </a:r>
          </a:p>
        </p:txBody>
      </p:sp>
      <p:sp>
        <p:nvSpPr>
          <p:cNvPr id="4" name="Rectangle 3"/>
          <p:cNvSpPr/>
          <p:nvPr/>
        </p:nvSpPr>
        <p:spPr>
          <a:xfrm>
            <a:off x="467544" y="1052736"/>
            <a:ext cx="8229600" cy="4278094"/>
          </a:xfrm>
          <a:prstGeom prst="rect">
            <a:avLst/>
          </a:prstGeom>
        </p:spPr>
        <p:txBody>
          <a:bodyPr wrap="square">
            <a:spAutoFit/>
          </a:bodyPr>
          <a:lstStyle/>
          <a:p>
            <a:r>
              <a:rPr lang="pt-PT" sz="1600" dirty="0"/>
              <a:t>Nos últimos seis meses, uma rede sentinela do seu país insular notificou 1800 casos de infecção pelo vírus </a:t>
            </a:r>
            <a:r>
              <a:rPr lang="pt-PT" sz="1600" dirty="0" err="1"/>
              <a:t>chikungunya</a:t>
            </a:r>
            <a:r>
              <a:rPr lang="pt-PT" sz="1600" dirty="0"/>
              <a:t>, 224 dos quais na semana passada. A </a:t>
            </a:r>
            <a:r>
              <a:rPr lang="pt-PT" sz="1600" dirty="0" err="1"/>
              <a:t>chikungunya</a:t>
            </a:r>
            <a:r>
              <a:rPr lang="pt-PT" sz="1600" dirty="0"/>
              <a:t> é, geralmente, uma doença viral febril autolimitada, transmitida ao homem por mosquitos infectados, sendo raro levar à morte. É endémica no país há 12 anos. </a:t>
            </a:r>
          </a:p>
          <a:p>
            <a:r>
              <a:rPr lang="pt-PT" sz="1600" dirty="0"/>
              <a:t> </a:t>
            </a:r>
          </a:p>
          <a:p>
            <a:r>
              <a:rPr lang="pt-PT" sz="1600" dirty="0"/>
              <a:t>Embora se tenha vindo a registar uma diminuição consistente da </a:t>
            </a:r>
            <a:r>
              <a:rPr lang="pt-PT" sz="1600" dirty="0" err="1"/>
              <a:t>chikungunya</a:t>
            </a:r>
            <a:r>
              <a:rPr lang="pt-PT" sz="1600" dirty="0"/>
              <a:t> nos últimos três anos, as condições atmosféricas favoreceram a proliferação dos vectores da doença, levando a um aumento moderado da incidência notificada. Os países insulares vizinhos registam igualmente uma tendência semelhante da incidência notificada. </a:t>
            </a:r>
          </a:p>
          <a:p>
            <a:r>
              <a:rPr lang="pt-PT" sz="1600" dirty="0"/>
              <a:t> </a:t>
            </a:r>
          </a:p>
          <a:p>
            <a:r>
              <a:rPr lang="pt-PT" sz="1600" dirty="0"/>
              <a:t>Investigações recentes mostraram que os índices larvares se mantinham elevados em todas as zonas monitorizadas. Por esse motivo, o MS vai enviar uma equipa para verificar se as medidas de controlo dos vectores existentes estão a ser aplicadas. Outras actividades de controlo estão igualmente a ser implementadas, incluindo uma campanha de educação sobre saúde pública, que visa sensibilizar a população para as medidas de protecção e de reforço da vigilância epidemiológica e dos vectores. Este pequeno país (1 360 000 habitantes) está muito dependente do turismo internacional.</a:t>
            </a:r>
          </a:p>
        </p:txBody>
      </p:sp>
    </p:spTree>
    <p:extLst>
      <p:ext uri="{BB962C8B-B14F-4D97-AF65-F5344CB8AC3E}">
        <p14:creationId xmlns:p14="http://schemas.microsoft.com/office/powerpoint/2010/main" val="268296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Perguntas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291510040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sz="1600" b="0" noProof="0" dirty="0">
                          <a:effectLst/>
                          <a:latin typeface="+mn-lt"/>
                        </a:rPr>
                        <a:t>► </a:t>
                      </a:r>
                      <a:r>
                        <a:rPr lang="pt-PT" sz="1600" b="0" kern="1200" noProof="0" dirty="0">
                          <a:solidFill>
                            <a:schemeClr val="lt1"/>
                          </a:solidFill>
                          <a:effectLst/>
                          <a:latin typeface="+mn-lt"/>
                          <a:ea typeface="+mn-ea"/>
                          <a:cs typeface="+mn-cs"/>
                        </a:rPr>
                        <a:t>Use agora o Anexo 2 para avaliar este evento e responder a cada uma das</a:t>
                      </a:r>
                      <a:r>
                        <a:rPr lang="pt-PT" sz="1600" b="0" kern="1200" baseline="0" noProof="0" dirty="0">
                          <a:solidFill>
                            <a:schemeClr val="lt1"/>
                          </a:solidFill>
                          <a:effectLst/>
                          <a:latin typeface="+mn-lt"/>
                          <a:ea typeface="+mn-ea"/>
                          <a:cs typeface="+mn-cs"/>
                        </a:rPr>
                        <a:t> 5 perguntas que se seguem</a:t>
                      </a:r>
                      <a:r>
                        <a:rPr lang="pt-PT" sz="1600" b="0" kern="1200" noProof="0" dirty="0">
                          <a:solidFill>
                            <a:schemeClr val="lt1"/>
                          </a:solidFill>
                          <a:effectLst/>
                          <a:latin typeface="+mn-lt"/>
                          <a:ea typeface="+mn-ea"/>
                          <a:cs typeface="+mn-cs"/>
                        </a:rPr>
                        <a:t>, tendo em conta o contexto do cenário.</a:t>
                      </a:r>
                      <a:endParaRPr lang="pt-PT" sz="1600" b="0" noProof="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pt-PT" sz="1600" b="1" noProof="0" dirty="0">
                          <a:solidFill>
                            <a:srgbClr val="002060"/>
                          </a:solidFill>
                          <a:effectLst/>
                          <a:latin typeface="+mn-lt"/>
                          <a:ea typeface="+mn-ea"/>
                          <a:cs typeface="+mn-cs"/>
                        </a:rPr>
                        <a:t>Sim</a:t>
                      </a:r>
                      <a:endParaRPr lang="pt-PT" sz="1600" b="1" noProof="0" dirty="0">
                        <a:solidFill>
                          <a:srgbClr val="002060"/>
                        </a:solidFill>
                        <a:effectLst/>
                        <a:latin typeface="+mn-lt"/>
                        <a:ea typeface="Arial"/>
                        <a:cs typeface="Times New Roman"/>
                      </a:endParaRPr>
                    </a:p>
                    <a:p>
                      <a:pPr algn="ctr">
                        <a:spcAft>
                          <a:spcPts val="0"/>
                        </a:spcAft>
                      </a:pPr>
                      <a:r>
                        <a:rPr lang="pt-PT" sz="1600" b="0" noProof="0" dirty="0">
                          <a:solidFill>
                            <a:srgbClr val="002060"/>
                          </a:solidFill>
                          <a:effectLst/>
                          <a:latin typeface="+mn-lt"/>
                        </a:rPr>
                        <a:t> </a:t>
                      </a:r>
                      <a:endParaRPr lang="pt-PT" sz="1600" b="0" noProof="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noProof="0">
                          <a:solidFill>
                            <a:srgbClr val="002060"/>
                          </a:solidFill>
                          <a:effectLst/>
                          <a:latin typeface="+mn-lt"/>
                        </a:rPr>
                        <a:t>Não</a:t>
                      </a:r>
                      <a:endParaRPr lang="pt-PT" sz="1600" b="1" noProof="0">
                        <a:solidFill>
                          <a:srgbClr val="002060"/>
                        </a:solidFill>
                        <a:effectLst/>
                        <a:latin typeface="+mn-lt"/>
                        <a:ea typeface="Arial"/>
                        <a:cs typeface="Times New Roman"/>
                      </a:endParaRPr>
                    </a:p>
                    <a:p>
                      <a:pPr algn="ctr">
                        <a:spcAft>
                          <a:spcPts val="0"/>
                        </a:spcAft>
                      </a:pPr>
                      <a:r>
                        <a:rPr lang="pt-PT" sz="1600" b="0" noProof="0">
                          <a:solidFill>
                            <a:srgbClr val="002060"/>
                          </a:solidFill>
                          <a:effectLst/>
                          <a:latin typeface="+mn-lt"/>
                        </a:rPr>
                        <a:t> </a:t>
                      </a: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noProof="0">
                          <a:solidFill>
                            <a:srgbClr val="002060"/>
                          </a:solidFill>
                          <a:effectLst/>
                          <a:latin typeface="+mn-lt"/>
                        </a:rPr>
                        <a:t>Não sei</a:t>
                      </a:r>
                      <a:endParaRPr lang="pt-PT" sz="1600" b="1" noProof="0">
                        <a:solidFill>
                          <a:srgbClr val="002060"/>
                        </a:solidFill>
                        <a:effectLst/>
                        <a:latin typeface="+mn-lt"/>
                        <a:ea typeface="Arial"/>
                        <a:cs typeface="Times New Roman"/>
                      </a:endParaRPr>
                    </a:p>
                    <a:p>
                      <a:pPr algn="ctr">
                        <a:spcAft>
                          <a:spcPts val="0"/>
                        </a:spcAft>
                      </a:pPr>
                      <a:r>
                        <a:rPr lang="pt-PT" sz="1600" b="0" noProof="0">
                          <a:solidFill>
                            <a:srgbClr val="002060"/>
                          </a:solidFill>
                          <a:effectLst/>
                          <a:latin typeface="+mn-lt"/>
                        </a:rPr>
                        <a:t> </a:t>
                      </a: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pt-PT" sz="1600" b="0" noProof="0">
                          <a:effectLst/>
                          <a:latin typeface="+mj-lt"/>
                          <a:ea typeface="Arial"/>
                          <a:cs typeface="Times New Roman"/>
                        </a:rPr>
                        <a:t>1. </a:t>
                      </a:r>
                      <a:r>
                        <a:rPr lang="pt-PT" sz="1600" b="0" kern="1200" noProof="0">
                          <a:solidFill>
                            <a:schemeClr val="lt1"/>
                          </a:solidFill>
                          <a:effectLst/>
                          <a:latin typeface="+mn-lt"/>
                          <a:ea typeface="Arial"/>
                          <a:cs typeface="Times New Roman"/>
                        </a:rPr>
                        <a:t>O impacto do evento na saúde pública é grave</a:t>
                      </a:r>
                      <a:r>
                        <a:rPr lang="pt-PT" sz="1600" b="0" noProof="0">
                          <a:effectLst/>
                          <a:latin typeface="+mj-lt"/>
                          <a:ea typeface="Arial"/>
                          <a:cs typeface="Times New Roman"/>
                        </a:rPr>
                        <a:t>? </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pt-PT" sz="1600" b="0" noProof="0" dirty="0">
                          <a:effectLst/>
                          <a:latin typeface="+mj-lt"/>
                          <a:ea typeface="Arial"/>
                          <a:cs typeface="Times New Roman"/>
                        </a:rPr>
                        <a:t>2. </a:t>
                      </a:r>
                      <a:r>
                        <a:rPr lang="pt-PT" sz="1600" b="0" kern="1200" noProof="0" dirty="0">
                          <a:solidFill>
                            <a:schemeClr val="lt1"/>
                          </a:solidFill>
                          <a:effectLst/>
                          <a:latin typeface="+mn-lt"/>
                          <a:ea typeface="Arial"/>
                          <a:cs typeface="Times New Roman"/>
                        </a:rPr>
                        <a:t>O evento é excepcional ou imprevisto</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pt-PT" sz="1600" b="0" noProof="0" dirty="0">
                          <a:effectLst/>
                          <a:latin typeface="+mj-lt"/>
                          <a:ea typeface="Arial"/>
                          <a:cs typeface="Times New Roman"/>
                        </a:rPr>
                        <a:t>3. </a:t>
                      </a:r>
                      <a:r>
                        <a:rPr lang="pt-PT" sz="1600" b="0" kern="1200" noProof="0" dirty="0">
                          <a:solidFill>
                            <a:schemeClr val="lt1"/>
                          </a:solidFill>
                          <a:effectLst/>
                          <a:latin typeface="+mn-lt"/>
                          <a:ea typeface="Arial"/>
                          <a:cs typeface="Times New Roman"/>
                        </a:rPr>
                        <a:t>Existe um risco considerável de propagação internacional</a:t>
                      </a:r>
                      <a:r>
                        <a:rPr lang="pt-PT" sz="1600" b="0" noProof="0" dirty="0">
                          <a:effectLst/>
                          <a:latin typeface="+mj-lt"/>
                          <a:ea typeface="Arial"/>
                          <a:cs typeface="Times New Roman"/>
                        </a:rPr>
                        <a:t>?</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pt-PT" sz="1600" b="0" noProof="0" dirty="0">
                          <a:effectLst/>
                          <a:latin typeface="+mj-lt"/>
                          <a:ea typeface="Arial"/>
                          <a:cs typeface="Times New Roman"/>
                        </a:rPr>
                        <a:t>4. </a:t>
                      </a:r>
                      <a:r>
                        <a:rPr lang="pt-PT" sz="1600" b="0" kern="1200" noProof="0" dirty="0">
                          <a:solidFill>
                            <a:schemeClr val="lt1"/>
                          </a:solidFill>
                          <a:effectLst/>
                          <a:latin typeface="+mn-lt"/>
                          <a:ea typeface="Arial"/>
                          <a:cs typeface="Times New Roman"/>
                        </a:rPr>
                        <a:t>Existe um risco considerável  de </a:t>
                      </a:r>
                      <a:r>
                        <a:rPr lang="pt-PT" sz="1600" b="0" noProof="0" dirty="0">
                          <a:effectLst/>
                          <a:latin typeface="+mj-lt"/>
                          <a:ea typeface="Arial"/>
                          <a:cs typeface="Times New Roman"/>
                        </a:rPr>
                        <a:t> restrições às viagens ou  às </a:t>
                      </a:r>
                      <a:r>
                        <a:rPr lang="pt-PT" sz="1600" b="0" noProof="0" dirty="0" err="1">
                          <a:effectLst/>
                          <a:latin typeface="+mj-lt"/>
                          <a:ea typeface="Arial"/>
                          <a:cs typeface="Times New Roman"/>
                        </a:rPr>
                        <a:t>transacções</a:t>
                      </a:r>
                      <a:r>
                        <a:rPr lang="pt-PT" sz="1600" b="0" noProof="0" dirty="0">
                          <a:effectLst/>
                          <a:latin typeface="+mj-lt"/>
                          <a:ea typeface="Arial"/>
                          <a:cs typeface="Times New Roman"/>
                        </a:rPr>
                        <a:t> internacionais?</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pt-PT" sz="1600" b="0" noProof="0" dirty="0">
                          <a:effectLst/>
                          <a:latin typeface="+mj-lt"/>
                          <a:ea typeface="Arial"/>
                          <a:cs typeface="Times New Roman"/>
                        </a:rPr>
                        <a:t>5. É necessária a notificação deste evento à OMS, nos termos do Artigo 6.º do RSI (2005)?</a:t>
                      </a: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pt-PT" sz="1600" b="0" noProof="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39088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err="1">
                <a:solidFill>
                  <a:srgbClr val="002060"/>
                </a:solidFill>
                <a:cs typeface="Times New Roman" pitchFamily="18" charset="0"/>
              </a:rPr>
              <a:t>Cenário</a:t>
            </a:r>
            <a:r>
              <a:rPr lang="en-US" altLang="en-US" sz="3600" b="1" dirty="0">
                <a:solidFill>
                  <a:srgbClr val="002060"/>
                </a:solidFill>
                <a:cs typeface="Times New Roman" pitchFamily="18" charset="0"/>
              </a:rPr>
              <a:t> 2</a:t>
            </a:r>
            <a:br>
              <a:rPr lang="en-US" altLang="en-US" sz="3600" b="1" dirty="0">
                <a:solidFill>
                  <a:srgbClr val="002060"/>
                </a:solidFill>
                <a:cs typeface="Times New Roman" pitchFamily="18" charset="0"/>
              </a:rPr>
            </a:br>
            <a:r>
              <a:rPr lang="en-US" altLang="en-US" sz="3600" b="1" i="1" dirty="0">
                <a:solidFill>
                  <a:srgbClr val="002060"/>
                </a:solidFill>
                <a:cs typeface="Times New Roman" pitchFamily="18" charset="0"/>
              </a:rPr>
              <a:t>Feedback</a:t>
            </a:r>
            <a:r>
              <a:rPr lang="en-US" altLang="en-US" sz="3600" b="1" dirty="0">
                <a:solidFill>
                  <a:srgbClr val="002060"/>
                </a:solidFill>
                <a:cs typeface="Times New Roman" pitchFamily="18" charset="0"/>
              </a:rPr>
              <a:t> do </a:t>
            </a:r>
            <a:r>
              <a:rPr lang="en-US" altLang="en-US" sz="3600" b="1" dirty="0" err="1">
                <a:solidFill>
                  <a:srgbClr val="002060"/>
                </a:solidFill>
                <a:cs typeface="Times New Roman" pitchFamily="18" charset="0"/>
              </a:rPr>
              <a:t>painel</a:t>
            </a:r>
            <a:r>
              <a:rPr lang="en-US" altLang="en-US" sz="3600" b="1" dirty="0">
                <a:solidFill>
                  <a:srgbClr val="002060"/>
                </a:solidFill>
                <a:cs typeface="Times New Roman" pitchFamily="18" charset="0"/>
              </a:rPr>
              <a:t> de </a:t>
            </a:r>
            <a:r>
              <a:rPr lang="en-US" altLang="en-US" sz="3600" b="1" dirty="0" err="1">
                <a:solidFill>
                  <a:srgbClr val="002060"/>
                </a:solidFill>
                <a:cs typeface="Times New Roman" pitchFamily="18" charset="0"/>
              </a:rPr>
              <a:t>peritos</a:t>
            </a:r>
            <a:endParaRPr lang="en-US" altLang="en-US" sz="3600" b="1" dirty="0">
              <a:solidFill>
                <a:srgbClr val="002060"/>
              </a:solidFill>
              <a:cs typeface="Times New Roman" pitchFamily="18"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3797134114"/>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pt-PT" sz="1600" b="0" kern="1200" noProof="0" dirty="0">
                          <a:solidFill>
                            <a:schemeClr val="lt1"/>
                          </a:solidFill>
                          <a:effectLst/>
                          <a:latin typeface="+mn-lt"/>
                          <a:ea typeface="+mn-ea"/>
                          <a:cs typeface="+mn-cs"/>
                        </a:rPr>
                        <a:t>Agora, use o Anexo 2 para avaliar este evento e responder a cada uma das</a:t>
                      </a:r>
                      <a:r>
                        <a:rPr lang="pt-PT" sz="1600" b="0" kern="1200" baseline="0" noProof="0" dirty="0">
                          <a:solidFill>
                            <a:schemeClr val="lt1"/>
                          </a:solidFill>
                          <a:effectLst/>
                          <a:latin typeface="+mn-lt"/>
                          <a:ea typeface="+mn-ea"/>
                          <a:cs typeface="+mn-cs"/>
                        </a:rPr>
                        <a:t> 5 perguntas que se seguem</a:t>
                      </a:r>
                      <a:r>
                        <a:rPr lang="pt-PT" sz="1600" b="0" kern="1200" noProof="0" dirty="0">
                          <a:solidFill>
                            <a:schemeClr val="lt1"/>
                          </a:solidFill>
                          <a:effectLst/>
                          <a:latin typeface="+mn-lt"/>
                          <a:ea typeface="+mn-ea"/>
                          <a:cs typeface="+mn-cs"/>
                        </a:rPr>
                        <a:t>, tendo em conta o contexto do cenário</a:t>
                      </a:r>
                      <a:r>
                        <a:rPr lang="en-GB" sz="1600" b="0" kern="1200" dirty="0">
                          <a:solidFill>
                            <a:schemeClr val="lt1"/>
                          </a:solidFill>
                          <a:effectLst/>
                          <a:latin typeface="+mn-lt"/>
                          <a:ea typeface="+mn-ea"/>
                          <a:cs typeface="+mn-cs"/>
                        </a:rPr>
                        <a:t>.</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pt-PT" sz="1600" b="1" dirty="0">
                        <a:solidFill>
                          <a:srgbClr val="002060"/>
                        </a:solidFill>
                        <a:effectLst/>
                        <a:latin typeface="+mn-lt"/>
                        <a:ea typeface="+mn-ea"/>
                        <a:cs typeface="+mn-cs"/>
                      </a:endParaRPr>
                    </a:p>
                    <a:p>
                      <a:pPr algn="ctr">
                        <a:spcAft>
                          <a:spcPts val="0"/>
                        </a:spcAft>
                      </a:pPr>
                      <a:r>
                        <a:rPr lang="pt-PT" sz="1600" b="1" dirty="0">
                          <a:solidFill>
                            <a:srgbClr val="002060"/>
                          </a:solidFill>
                          <a:effectLst/>
                          <a:latin typeface="+mn-lt"/>
                          <a:ea typeface="+mn-ea"/>
                          <a:cs typeface="+mn-cs"/>
                        </a:rPr>
                        <a:t>Sim </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pt-PT" sz="1600" b="1" dirty="0">
                          <a:solidFill>
                            <a:srgbClr val="002060"/>
                          </a:solidFill>
                          <a:effectLst/>
                          <a:latin typeface="+mn-lt"/>
                        </a:rPr>
                        <a:t>Não sei</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impacto</a:t>
                      </a:r>
                      <a:r>
                        <a:rPr lang="en-US" sz="1600" b="0" kern="1200" dirty="0">
                          <a:solidFill>
                            <a:schemeClr val="lt1"/>
                          </a:solidFill>
                          <a:effectLst/>
                          <a:latin typeface="+mn-lt"/>
                          <a:ea typeface="Arial"/>
                          <a:cs typeface="Times New Roman"/>
                        </a:rPr>
                        <a:t> do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na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saúde</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pública</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grave</a:t>
                      </a:r>
                      <a:r>
                        <a:rPr lang="en-US" sz="1600" b="0" dirty="0">
                          <a:effectLst/>
                          <a:latin typeface="+mj-lt"/>
                          <a:ea typeface="Arial"/>
                          <a:cs typeface="Times New Roman"/>
                        </a:rPr>
                        <a:t>?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a:t>
                      </a:r>
                      <a:r>
                        <a:rPr lang="en-US" sz="1600" b="0" kern="1200" dirty="0">
                          <a:solidFill>
                            <a:schemeClr val="lt1"/>
                          </a:solidFill>
                          <a:effectLst/>
                          <a:latin typeface="+mn-lt"/>
                          <a:ea typeface="Arial"/>
                          <a:cs typeface="Times New Roman"/>
                        </a:rPr>
                        <a:t>O </a:t>
                      </a:r>
                      <a:r>
                        <a:rPr lang="en-US" sz="1600" b="0" kern="1200" dirty="0" err="1">
                          <a:solidFill>
                            <a:schemeClr val="lt1"/>
                          </a:solidFill>
                          <a:effectLst/>
                          <a:latin typeface="+mn-lt"/>
                          <a:ea typeface="Arial"/>
                          <a:cs typeface="Times New Roman"/>
                        </a:rPr>
                        <a:t>evento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é</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excepcional</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ou</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imprevisto</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kern="1200" dirty="0" err="1">
                          <a:solidFill>
                            <a:schemeClr val="lt1"/>
                          </a:solidFill>
                          <a:effectLst/>
                          <a:latin typeface="+mn-lt"/>
                          <a:ea typeface="Arial"/>
                          <a:cs typeface="Times New Roman"/>
                        </a:rPr>
                        <a:t>propagação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internacional</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a:t>
                      </a:r>
                      <a:r>
                        <a:rPr lang="en-US" sz="1600" b="0" kern="1200" dirty="0" err="1">
                          <a:solidFill>
                            <a:schemeClr val="lt1"/>
                          </a:solidFill>
                          <a:effectLst/>
                          <a:latin typeface="+mn-lt"/>
                          <a:ea typeface="Arial"/>
                          <a:cs typeface="Times New Roman"/>
                        </a:rPr>
                        <a:t>Existe</a:t>
                      </a:r>
                      <a:r>
                        <a:rPr lang="en-US" sz="1600" b="0" kern="1200" dirty="0">
                          <a:solidFill>
                            <a:schemeClr val="lt1"/>
                          </a:solidFill>
                          <a:effectLst/>
                          <a:latin typeface="+mn-lt"/>
                          <a:ea typeface="Arial"/>
                          <a:cs typeface="Times New Roman"/>
                        </a:rPr>
                        <a:t> um </a:t>
                      </a:r>
                      <a:r>
                        <a:rPr lang="en-US" sz="1600" b="0" kern="1200" dirty="0" err="1">
                          <a:solidFill>
                            <a:schemeClr val="lt1"/>
                          </a:solidFill>
                          <a:effectLst/>
                          <a:latin typeface="+mn-lt"/>
                          <a:ea typeface="Arial"/>
                          <a:cs typeface="Times New Roman"/>
                        </a:rPr>
                        <a:t>risco</a:t>
                      </a:r>
                      <a:r>
                        <a:rPr lang="en-US" sz="1600" b="0" kern="1200" dirty="0">
                          <a:solidFill>
                            <a:schemeClr val="lt1"/>
                          </a:solidFill>
                          <a:effectLst/>
                          <a:latin typeface="+mn-lt"/>
                          <a:ea typeface="Arial"/>
                          <a:cs typeface="Times New Roman"/>
                        </a:rPr>
                        <a:t> </a:t>
                      </a:r>
                      <a:r>
                        <a:rPr lang="en-US" sz="1600" b="0" kern="1200" dirty="0" err="1">
                          <a:solidFill>
                            <a:schemeClr val="lt1"/>
                          </a:solidFill>
                          <a:effectLst/>
                          <a:latin typeface="+mn-lt"/>
                          <a:ea typeface="Arial"/>
                          <a:cs typeface="Times New Roman"/>
                        </a:rPr>
                        <a:t>considerável</a:t>
                      </a:r>
                      <a:r>
                        <a:rPr lang="en-US" sz="1600" b="0" kern="1200" dirty="0">
                          <a:solidFill>
                            <a:schemeClr val="lt1"/>
                          </a:solidFill>
                          <a:effectLst/>
                          <a:latin typeface="+mn-lt"/>
                          <a:ea typeface="Arial"/>
                          <a:cs typeface="Times New Roman"/>
                        </a:rPr>
                        <a:t>  de </a:t>
                      </a:r>
                      <a:r>
                        <a:rPr lang="en-US" sz="1600" b="0" dirty="0">
                          <a:effectLst/>
                          <a:latin typeface="+mj-lt"/>
                          <a:ea typeface="Arial"/>
                          <a:cs typeface="Times New Roman"/>
                        </a:rPr>
                        <a:t> </a:t>
                      </a:r>
                      <a:r>
                        <a:rPr lang="en-US" sz="1600" b="0" dirty="0" err="1">
                          <a:effectLst/>
                          <a:latin typeface="+mj-lt"/>
                          <a:ea typeface="Arial"/>
                          <a:cs typeface="Times New Roman"/>
                        </a:rPr>
                        <a:t>restrições</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viagens</a:t>
                      </a:r>
                      <a:r>
                        <a:rPr lang="en-US" sz="1600" b="0" dirty="0">
                          <a:effectLst/>
                          <a:latin typeface="+mj-lt"/>
                          <a:ea typeface="Arial"/>
                          <a:cs typeface="Times New Roman"/>
                        </a:rPr>
                        <a:t> </a:t>
                      </a:r>
                      <a:r>
                        <a:rPr lang="en-US" sz="1600" b="0" dirty="0" err="1">
                          <a:effectLst/>
                          <a:latin typeface="+mj-lt"/>
                          <a:ea typeface="Arial"/>
                          <a:cs typeface="Times New Roman"/>
                        </a:rPr>
                        <a:t>ou</a:t>
                      </a:r>
                      <a:r>
                        <a:rPr lang="en-US" sz="1600" b="0" dirty="0">
                          <a:effectLst/>
                          <a:latin typeface="+mj-lt"/>
                          <a:ea typeface="Arial"/>
                          <a:cs typeface="Times New Roman"/>
                        </a:rPr>
                        <a:t>  </a:t>
                      </a:r>
                      <a:r>
                        <a:rPr lang="en-US" sz="1600" b="0" dirty="0" err="1">
                          <a:effectLst/>
                          <a:latin typeface="+mj-lt"/>
                          <a:ea typeface="Arial"/>
                          <a:cs typeface="Times New Roman"/>
                        </a:rPr>
                        <a:t>às</a:t>
                      </a:r>
                      <a:r>
                        <a:rPr lang="en-US" sz="1600" b="0" dirty="0">
                          <a:effectLst/>
                          <a:latin typeface="+mj-lt"/>
                          <a:ea typeface="Arial"/>
                          <a:cs typeface="Times New Roman"/>
                        </a:rPr>
                        <a:t> </a:t>
                      </a:r>
                      <a:r>
                        <a:rPr lang="en-US" sz="1600" b="0" dirty="0" err="1">
                          <a:effectLst/>
                          <a:latin typeface="+mj-lt"/>
                          <a:ea typeface="Arial"/>
                          <a:cs typeface="Times New Roman"/>
                        </a:rPr>
                        <a:t>transacções</a:t>
                      </a:r>
                      <a:r>
                        <a:rPr lang="en-US" sz="1600" b="0" dirty="0">
                          <a:effectLst/>
                          <a:latin typeface="+mj-lt"/>
                          <a:ea typeface="Arial"/>
                          <a:cs typeface="Times New Roman"/>
                        </a:rPr>
                        <a:t> </a:t>
                      </a:r>
                      <a:r>
                        <a:rPr lang="en-US" sz="1600" b="0" dirty="0" err="1">
                          <a:effectLst/>
                          <a:latin typeface="+mj-lt"/>
                          <a:ea typeface="Arial"/>
                          <a:cs typeface="Times New Roman"/>
                        </a:rPr>
                        <a:t>internacionais</a:t>
                      </a:r>
                      <a:r>
                        <a:rPr lang="en-US" sz="1600" b="0" dirty="0">
                          <a:effectLst/>
                          <a:latin typeface="+mj-lt"/>
                          <a:ea typeface="Arial"/>
                          <a:cs typeface="Times New Roman"/>
                        </a:rPr>
                        <a:t>?</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a:t>
                      </a:r>
                      <a:r>
                        <a:rPr lang="en-US" sz="1600" b="0" dirty="0" err="1">
                          <a:effectLst/>
                          <a:latin typeface="+mj-lt"/>
                          <a:ea typeface="Arial"/>
                          <a:cs typeface="Times New Roman"/>
                        </a:rPr>
                        <a:t>É</a:t>
                      </a:r>
                      <a:r>
                        <a:rPr lang="en-US" sz="1600" b="0" dirty="0">
                          <a:effectLst/>
                          <a:latin typeface="+mj-lt"/>
                          <a:ea typeface="Arial"/>
                          <a:cs typeface="Times New Roman"/>
                        </a:rPr>
                        <a:t> </a:t>
                      </a:r>
                      <a:r>
                        <a:rPr lang="en-US" sz="1600" b="0" dirty="0" err="1">
                          <a:effectLst/>
                          <a:latin typeface="+mj-lt"/>
                          <a:ea typeface="Arial"/>
                          <a:cs typeface="Times New Roman"/>
                        </a:rPr>
                        <a:t>necessária</a:t>
                      </a:r>
                      <a:r>
                        <a:rPr lang="en-US" sz="1600" b="0" dirty="0">
                          <a:effectLst/>
                          <a:latin typeface="+mj-lt"/>
                          <a:ea typeface="Arial"/>
                          <a:cs typeface="Times New Roman"/>
                        </a:rPr>
                        <a:t> a </a:t>
                      </a:r>
                      <a:r>
                        <a:rPr lang="en-US" sz="1600" b="0" dirty="0" err="1">
                          <a:effectLst/>
                          <a:latin typeface="+mj-lt"/>
                          <a:ea typeface="Arial"/>
                          <a:cs typeface="Times New Roman"/>
                        </a:rPr>
                        <a:t>notificação</a:t>
                      </a:r>
                      <a:r>
                        <a:rPr lang="en-US" sz="1600" b="0" dirty="0">
                          <a:effectLst/>
                          <a:latin typeface="+mj-lt"/>
                          <a:ea typeface="Arial"/>
                          <a:cs typeface="Times New Roman"/>
                        </a:rPr>
                        <a:t> </a:t>
                      </a:r>
                      <a:r>
                        <a:rPr lang="en-US" sz="1600" b="0" dirty="0" err="1">
                          <a:effectLst/>
                          <a:latin typeface="+mj-lt"/>
                          <a:ea typeface="Arial"/>
                          <a:cs typeface="Times New Roman"/>
                        </a:rPr>
                        <a:t>deste</a:t>
                      </a:r>
                      <a:r>
                        <a:rPr lang="en-US" sz="1600" b="0" dirty="0">
                          <a:effectLst/>
                          <a:latin typeface="+mj-lt"/>
                          <a:ea typeface="Arial"/>
                          <a:cs typeface="Times New Roman"/>
                        </a:rPr>
                        <a:t> </a:t>
                      </a:r>
                      <a:r>
                        <a:rPr lang="en-US" sz="1600" b="0" dirty="0" err="1">
                          <a:effectLst/>
                          <a:latin typeface="+mj-lt"/>
                          <a:ea typeface="Arial"/>
                          <a:cs typeface="Times New Roman"/>
                        </a:rPr>
                        <a:t>evento</a:t>
                      </a:r>
                      <a:r>
                        <a:rPr lang="en-US" sz="1600" b="0" dirty="0">
                          <a:effectLst/>
                          <a:latin typeface="+mj-lt"/>
                          <a:ea typeface="Arial"/>
                          <a:cs typeface="Times New Roman"/>
                        </a:rPr>
                        <a:t> </a:t>
                      </a:r>
                      <a:r>
                        <a:rPr lang="en-US" sz="1600" b="0" dirty="0" err="1">
                          <a:effectLst/>
                          <a:latin typeface="+mj-lt"/>
                          <a:ea typeface="Arial"/>
                          <a:cs typeface="Times New Roman"/>
                        </a:rPr>
                        <a:t>à</a:t>
                      </a:r>
                      <a:r>
                        <a:rPr lang="en-US" sz="1600" b="0" dirty="0">
                          <a:effectLst/>
                          <a:latin typeface="+mj-lt"/>
                          <a:ea typeface="Arial"/>
                          <a:cs typeface="Times New Roman"/>
                        </a:rPr>
                        <a:t> OMS </a:t>
                      </a:r>
                      <a:r>
                        <a:rPr lang="en-US" sz="1600" b="0" dirty="0" err="1">
                          <a:effectLst/>
                          <a:latin typeface="+mj-lt"/>
                          <a:ea typeface="Arial"/>
                          <a:cs typeface="Times New Roman"/>
                        </a:rPr>
                        <a:t>nos</a:t>
                      </a:r>
                      <a:r>
                        <a:rPr lang="en-US" sz="1600" b="0" dirty="0">
                          <a:effectLst/>
                          <a:latin typeface="+mj-lt"/>
                          <a:ea typeface="Arial"/>
                          <a:cs typeface="Times New Roman"/>
                        </a:rPr>
                        <a:t> </a:t>
                      </a:r>
                      <a:r>
                        <a:rPr lang="en-US" sz="1600" b="0" dirty="0" err="1">
                          <a:effectLst/>
                          <a:latin typeface="+mj-lt"/>
                          <a:ea typeface="Arial"/>
                          <a:cs typeface="Times New Roman"/>
                        </a:rPr>
                        <a:t>termos</a:t>
                      </a:r>
                      <a:r>
                        <a:rPr lang="en-US" sz="1600" b="0" dirty="0">
                          <a:effectLst/>
                          <a:latin typeface="+mj-lt"/>
                          <a:ea typeface="Arial"/>
                          <a:cs typeface="Times New Roman"/>
                        </a:rPr>
                        <a:t> do </a:t>
                      </a:r>
                      <a:r>
                        <a:rPr lang="en-US" sz="1600" b="0" dirty="0" err="1">
                          <a:effectLst/>
                          <a:latin typeface="+mj-lt"/>
                          <a:ea typeface="Arial"/>
                          <a:cs typeface="Times New Roman"/>
                        </a:rPr>
                        <a:t>Artigo</a:t>
                      </a:r>
                      <a:r>
                        <a:rPr lang="en-US" sz="1600" b="0" dirty="0">
                          <a:effectLst/>
                          <a:latin typeface="+mj-lt"/>
                          <a:ea typeface="Arial"/>
                          <a:cs typeface="Times New Roman"/>
                        </a:rPr>
                        <a:t> 6.º do RSI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17090604"/>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3224</TotalTime>
  <Words>1757</Words>
  <Application>Microsoft Office PowerPoint</Application>
  <PresentationFormat>On-screen Show (4:3)</PresentationFormat>
  <Paragraphs>202</Paragraphs>
  <Slides>20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20</vt:i4>
      </vt:variant>
    </vt:vector>
  </HeadingPairs>
  <TitlesOfParts>
    <vt:vector size="28" baseType="lpstr">
      <vt:lpstr>MS PGothic</vt:lpstr>
      <vt:lpstr>Arial</vt:lpstr>
      <vt:lpstr>Arial Narrow</vt:lpstr>
      <vt:lpstr>Calibri</vt:lpstr>
      <vt:lpstr>Times New Roman</vt:lpstr>
      <vt:lpstr>RC 59 Template EN</vt:lpstr>
      <vt:lpstr>Custom Design</vt:lpstr>
      <vt:lpstr>Office Theme</vt:lpstr>
      <vt:lpstr>Equipas de Resposta Rápida  Formação</vt:lpstr>
      <vt:lpstr>Objectivos da Aprendizagem</vt:lpstr>
      <vt:lpstr>Instruções</vt:lpstr>
      <vt:lpstr>Cenário1</vt:lpstr>
      <vt:lpstr>Perguntas</vt:lpstr>
      <vt:lpstr>Cenário 1 Feedback do painel de peritos</vt:lpstr>
      <vt:lpstr>Cenário 2</vt:lpstr>
      <vt:lpstr>Perguntas</vt:lpstr>
      <vt:lpstr>Cenário 2 Feedback do painel de peritos</vt:lpstr>
      <vt:lpstr>Cenário 3</vt:lpstr>
      <vt:lpstr>Perguntas</vt:lpstr>
      <vt:lpstr>Cenário 3 Feedback do painel de peritos</vt:lpstr>
      <vt:lpstr>Cenário 4</vt:lpstr>
      <vt:lpstr>Perguntas</vt:lpstr>
      <vt:lpstr>Cenário 4 Feedback do painel de peritos</vt:lpstr>
      <vt:lpstr>Cenário 5</vt:lpstr>
      <vt:lpstr>Perguntas</vt:lpstr>
      <vt:lpstr>Cenário 5 Feedback do painel de peritos</vt:lpstr>
      <vt:lpstr>Exoneração de responsabilidade</vt:lpstr>
      <vt:lpstr>Obrigado!</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279</cp:revision>
  <cp:lastPrinted>2013-10-01T07:19:12Z</cp:lastPrinted>
  <dcterms:created xsi:type="dcterms:W3CDTF">2006-12-04T14:06:57Z</dcterms:created>
  <dcterms:modified xsi:type="dcterms:W3CDTF">2019-06-28T09:54:30Z</dcterms:modified>
</cp:coreProperties>
</file>