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4" r:id="rId1"/>
    <p:sldMasterId id="2147483947" r:id="rId2"/>
    <p:sldMasterId id="2147483888" r:id="rId3"/>
  </p:sldMasterIdLst>
  <p:notesMasterIdLst>
    <p:notesMasterId r:id="rId13"/>
  </p:notesMasterIdLst>
  <p:handoutMasterIdLst>
    <p:handoutMasterId r:id="rId14"/>
  </p:handoutMasterIdLst>
  <p:sldIdLst>
    <p:sldId id="391" r:id="rId4"/>
    <p:sldId id="426" r:id="rId5"/>
    <p:sldId id="428" r:id="rId6"/>
    <p:sldId id="409" r:id="rId7"/>
    <p:sldId id="427" r:id="rId8"/>
    <p:sldId id="430" r:id="rId9"/>
    <p:sldId id="432" r:id="rId10"/>
    <p:sldId id="431" r:id="rId11"/>
    <p:sldId id="398" r:id="rId12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1E7FB8"/>
    <a:srgbClr val="000099"/>
    <a:srgbClr val="9999FF"/>
    <a:srgbClr val="6666FF"/>
    <a:srgbClr val="FF9966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5" autoAdjust="0"/>
    <p:restoredTop sz="99771" autoAdjust="0"/>
  </p:normalViewPr>
  <p:slideViewPr>
    <p:cSldViewPr>
      <p:cViewPr varScale="1">
        <p:scale>
          <a:sx n="101" d="100"/>
          <a:sy n="101" d="100"/>
        </p:scale>
        <p:origin x="85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E072A0C-A2E6-4C50-B864-7EBF183A47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1531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148527E-B021-4B1F-B679-A8A83EF59C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2484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84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16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55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7135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565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593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989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3239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582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894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029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270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360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374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971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10BC-3D62-468F-8206-BC054B7FC32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1BB1C-015A-436B-86B2-37199DE57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1354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 userDrawn="1"/>
        </p:nvGrpSpPr>
        <p:grpSpPr bwMode="auto">
          <a:xfrm>
            <a:off x="0" y="0"/>
            <a:ext cx="9153525" cy="6262688"/>
            <a:chOff x="1" y="0"/>
            <a:chExt cx="9153524" cy="6262687"/>
          </a:xfrm>
        </p:grpSpPr>
        <p:pic>
          <p:nvPicPr>
            <p:cNvPr id="5" name="Picture 7" descr="mapBackground10percent.png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290512"/>
              <a:ext cx="9153524" cy="5972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6" descr="PED_word_topRT_swoosh.png"/>
            <p:cNvPicPr>
              <a:picLocks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2100" y="0"/>
              <a:ext cx="6321425" cy="327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WHOlogo_white.png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4200" y="609600"/>
              <a:ext cx="1622425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Line 18"/>
          <p:cNvSpPr>
            <a:spLocks noChangeShapeType="1"/>
          </p:cNvSpPr>
          <p:nvPr userDrawn="1"/>
        </p:nvSpPr>
        <p:spPr bwMode="auto">
          <a:xfrm>
            <a:off x="474663" y="990600"/>
            <a:ext cx="5249862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kern="0" dirty="0">
              <a:ln w="12700">
                <a:solidFill>
                  <a:prstClr val="black"/>
                </a:solidFill>
              </a:ln>
              <a:solidFill>
                <a:prstClr val="black"/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4400" b="0" kern="1200" cap="none" baseline="0" dirty="0">
                <a:solidFill>
                  <a:srgbClr val="045F9C"/>
                </a:solidFill>
                <a:latin typeface="+mj-lt"/>
                <a:ea typeface="MS PGothic" panose="020B0600070205080204" pitchFamily="34" charset="-128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 rtl="0" eaLnBrk="1" fontAlgn="base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None/>
              <a:defRPr lang="en-GB" sz="2400" b="0" kern="1200" dirty="0">
                <a:solidFill>
                  <a:srgbClr val="BD202E"/>
                </a:solidFill>
                <a:latin typeface="Arial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FD1758A-D569-4489-B667-AEF25A20F2B8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1C7FE09-7CB3-47E3-8092-AFA447D299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7916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defRPr lang="en-US" sz="2400" dirty="0" smtClean="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9D3C39BA-9A41-4BF5-9B88-7BC45D4D0F5D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945159C1-5386-4A92-B5B7-133282D080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2845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GB" sz="4000" b="1" kern="1200" cap="all" dirty="0">
                <a:solidFill>
                  <a:srgbClr val="045F9C"/>
                </a:solidFill>
                <a:latin typeface="+mj-lt"/>
                <a:ea typeface="MS PGothic" panose="020B0600070205080204" pitchFamily="34" charset="-128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en-US" sz="3000" b="1" kern="1200" dirty="0" smtClean="0">
                <a:solidFill>
                  <a:srgbClr val="BD202E"/>
                </a:solidFill>
                <a:latin typeface="Arial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F63D5EF-8301-4D89-BC36-1DA8C57F4693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6598A6A5-41CB-4A69-8F34-5E2A6B51BF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2371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defRPr lang="en-US" sz="2400" kern="1200" dirty="0" smtClean="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lang="en-US" sz="2400" kern="1200" dirty="0" smtClean="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FAD577B-3A73-4E06-8875-6E02511E6EEC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6FA73A74-389E-4056-B55E-6F4AFEF229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7355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31D37C9-6C6B-471A-9C2A-8ABA5ADF797F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DB63D29-FBF3-4EFD-8347-646EF1048F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3774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72551734-FEF6-4EB1-9F30-5FF39E96D296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65BA71B7-0CA1-4A71-806E-D9FBBF3484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118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1124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A210C609-204F-491D-8E4A-B8BC310424C9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F6AAA61E-2098-4469-9B40-E9F03C77C1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964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4C4C126-17F1-4C5C-B432-7CEDE7264F23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1ABFCCC-CF7D-4489-B841-1321AC6C71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7761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1D7E472-3551-4913-B5FB-C5E2C30FC099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EBFFDAA-5A37-4260-A5F8-8D9BD2051F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8616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DCCA897-D841-4D62-B3CF-B540CEB3257C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2182A69-01FE-48D1-80E8-C44000880D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9070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2874729-45BF-4ADB-A260-866BCB550BAE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99ED17A-5114-47C6-AC00-FB63AED8FE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416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931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432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174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557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5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195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6610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694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C10BC-3D62-468F-8206-BC054B7FC32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1BB1C-015A-436B-86B2-37199DE57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381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6E579B8F-8701-4E2A-B378-1E33AD72A3B2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B6972D25-3219-4061-BC81-08CBBEDFF5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5" name="Picture 8" descr="PED_word_topRT_swoosh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-17463"/>
            <a:ext cx="3208338" cy="990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6" descr="PED_word_topRT_swoosh.png"/>
          <p:cNvPicPr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5851525"/>
            <a:ext cx="3868738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18"/>
          <p:cNvSpPr>
            <a:spLocks noChangeShapeType="1"/>
          </p:cNvSpPr>
          <p:nvPr/>
        </p:nvSpPr>
        <p:spPr bwMode="auto">
          <a:xfrm>
            <a:off x="474663" y="9906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kern="0" dirty="0">
              <a:ln w="12700">
                <a:solidFill>
                  <a:prstClr val="black"/>
                </a:solidFill>
              </a:ln>
              <a:solidFill>
                <a:prstClr val="black"/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lang="en-US" sz="2400" kern="1200" dirty="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–"/>
        <a:defRPr lang="en-US" sz="2400" kern="1200" dirty="0">
          <a:solidFill>
            <a:srgbClr val="000066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lang="en-US" sz="2400" kern="1200" dirty="0">
          <a:solidFill>
            <a:srgbClr val="000066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–"/>
        <a:defRPr lang="en-US" sz="2400" kern="1200" dirty="0">
          <a:solidFill>
            <a:srgbClr val="000066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»"/>
        <a:defRPr lang="en-GB" sz="2400" kern="1200" dirty="0">
          <a:solidFill>
            <a:srgbClr val="0000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2267745" y="116632"/>
            <a:ext cx="6850906" cy="1470025"/>
          </a:xfrm>
        </p:spPr>
        <p:txBody>
          <a:bodyPr>
            <a:normAutofit/>
          </a:bodyPr>
          <a:lstStyle/>
          <a:p>
            <a:pPr algn="r" eaLnBrk="1" hangingPunct="1"/>
            <a:r>
              <a:rPr lang="pt-PT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 </a:t>
            </a:r>
            <a:br>
              <a:rPr lang="pt-PT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</a:t>
            </a: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0" y="5013176"/>
            <a:ext cx="9144000" cy="720080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l" eaLnBrk="1" hangingPunct="1">
              <a:buNone/>
            </a:pPr>
            <a:r>
              <a:rPr lang="pt-PT" altLang="en-US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A1.2 Cenário de caso: 20 pessoas mortas</a:t>
            </a:r>
            <a:br>
              <a:rPr lang="pt-PT" altLang="en-US" b="1">
                <a:solidFill>
                  <a:srgbClr val="002060"/>
                </a:solidFill>
                <a:cs typeface="Arial" charset="0"/>
              </a:rPr>
            </a:br>
            <a:endParaRPr lang="pt-PT" altLang="en-US" b="1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96" y="5734417"/>
            <a:ext cx="3528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altLang="en-US" sz="2200" b="1">
                <a:solidFill>
                  <a:srgbClr val="002060"/>
                </a:solidFill>
              </a:rPr>
              <a:t>Duração: 45’</a:t>
            </a:r>
            <a:endParaRPr lang="pt-PT" sz="22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5974DE-40C7-4BB7-8DAE-FE307EC2E311}"/>
              </a:ext>
            </a:extLst>
          </p:cNvPr>
          <p:cNvSpPr txBox="1"/>
          <p:nvPr/>
        </p:nvSpPr>
        <p:spPr>
          <a:xfrm>
            <a:off x="35496" y="6453336"/>
            <a:ext cx="2410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>
                <a:solidFill>
                  <a:srgbClr val="002060"/>
                </a:solidFill>
              </a:rPr>
              <a:t>Actualizado em: 14/05/2018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67544" y="197768"/>
            <a:ext cx="8229600" cy="1143000"/>
          </a:xfrm>
        </p:spPr>
        <p:txBody>
          <a:bodyPr/>
          <a:lstStyle/>
          <a:p>
            <a:r>
              <a:rPr lang="pt-PT" altLang="en-US" sz="3600" b="1">
                <a:solidFill>
                  <a:srgbClr val="002060"/>
                </a:solidFill>
                <a:cs typeface="Times New Roman" pitchFamily="18" charset="0"/>
              </a:rPr>
              <a:t>Objectivos da Aprendizagem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67544" y="1279301"/>
            <a:ext cx="8424936" cy="45259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pt-PT" altLang="en-US" sz="2400" dirty="0"/>
              <a:t>No final desta actividade, o participante deverá ser capaz de:</a:t>
            </a:r>
          </a:p>
          <a:p>
            <a:pPr marL="0" indent="0">
              <a:spcBef>
                <a:spcPts val="0"/>
              </a:spcBef>
              <a:buNone/>
            </a:pPr>
            <a:endParaRPr lang="pt-PT" altLang="en-US" sz="16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PT" altLang="en-US" sz="2400" dirty="0"/>
              <a:t>Identificar os mecanismos/estruturas de coordenação e resposta existentes para eventos ou emergências de saúde pública.</a:t>
            </a:r>
          </a:p>
          <a:p>
            <a:pPr marL="0" indent="0">
              <a:spcBef>
                <a:spcPts val="0"/>
              </a:spcBef>
              <a:buNone/>
            </a:pPr>
            <a:endParaRPr lang="pt-PT" altLang="en-US" sz="12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PT" altLang="en-US" sz="2400" dirty="0"/>
              <a:t>Identificar os principais actores nas emergências de saúde pública a nível nacional e/ou sub-regional e descrever o respectivo papel.</a:t>
            </a:r>
          </a:p>
          <a:p>
            <a:pPr marL="0" indent="0">
              <a:spcBef>
                <a:spcPts val="0"/>
              </a:spcBef>
              <a:buNone/>
            </a:pPr>
            <a:endParaRPr lang="pt-PT" altLang="en-US" sz="1200" dirty="0"/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t-PT" altLang="en-US" sz="2400" dirty="0"/>
              <a:t>Explicar como a ERR se encaixa nos mecanismos/estruturas nacionais e descrever a sua acção imediata após um alerta.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pt-PT" altLang="en-US" sz="2400" dirty="0"/>
          </a:p>
          <a:p>
            <a:pPr marL="0" indent="0">
              <a:spcBef>
                <a:spcPts val="0"/>
              </a:spcBef>
              <a:buNone/>
            </a:pPr>
            <a:endParaRPr lang="pt-PT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54208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 dirty="0" err="1">
                <a:solidFill>
                  <a:srgbClr val="002060"/>
                </a:solidFill>
                <a:cs typeface="Times New Roman" pitchFamily="18" charset="0"/>
              </a:rPr>
              <a:t>Cenário</a:t>
            </a:r>
            <a:endParaRPr lang="en-US" altLang="en-US" sz="40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34818" name="Content Placeholder 2"/>
          <p:cNvSpPr>
            <a:spLocks noGrp="1"/>
          </p:cNvSpPr>
          <p:nvPr>
            <p:ph idx="4294967295"/>
          </p:nvPr>
        </p:nvSpPr>
        <p:spPr>
          <a:xfrm>
            <a:off x="467544" y="1412776"/>
            <a:ext cx="8362950" cy="3806825"/>
          </a:xfrm>
        </p:spPr>
        <p:txBody>
          <a:bodyPr/>
          <a:lstStyle/>
          <a:p>
            <a:pPr algn="ctr">
              <a:buFontTx/>
              <a:buNone/>
            </a:pPr>
            <a:r>
              <a:rPr lang="en-ZA" altLang="en-US" dirty="0"/>
              <a:t>20 pessoas morrem numa aldeia no distrito sul do país A.</a:t>
            </a:r>
          </a:p>
        </p:txBody>
      </p:sp>
    </p:spTree>
    <p:extLst>
      <p:ext uri="{BB962C8B-B14F-4D97-AF65-F5344CB8AC3E}">
        <p14:creationId xmlns:p14="http://schemas.microsoft.com/office/powerpoint/2010/main" val="23985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 dirty="0" err="1">
                <a:solidFill>
                  <a:srgbClr val="002060"/>
                </a:solidFill>
                <a:cs typeface="Times New Roman" pitchFamily="18" charset="0"/>
              </a:rPr>
              <a:t>Perguntas</a:t>
            </a:r>
            <a:endParaRPr lang="en-US" altLang="en-US" sz="40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ZA" altLang="en-US" dirty="0"/>
              <a:t>O que acontece depois?</a:t>
            </a:r>
          </a:p>
          <a:p>
            <a:pPr marL="457200" indent="-457200">
              <a:buFont typeface="+mj-lt"/>
              <a:buAutoNum type="arabicPeriod"/>
            </a:pPr>
            <a:r>
              <a:rPr lang="en-ZA" altLang="en-US" dirty="0"/>
              <a:t>Quem faz o quê e quando?</a:t>
            </a:r>
          </a:p>
          <a:p>
            <a:pPr marL="457200" indent="-457200">
              <a:buFont typeface="+mj-lt"/>
              <a:buAutoNum type="arabicPeriod"/>
            </a:pPr>
            <a:r>
              <a:rPr lang="en-ZA" altLang="en-US" dirty="0"/>
              <a:t>Quem deve comunicar/colaborar com quem?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 dirty="0" err="1">
                <a:solidFill>
                  <a:srgbClr val="002060"/>
                </a:solidFill>
                <a:cs typeface="Times New Roman" pitchFamily="18" charset="0"/>
              </a:rPr>
              <a:t>Instruções</a:t>
            </a:r>
            <a:endParaRPr lang="en-US" altLang="en-US" sz="40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579296" cy="452596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pt-PT" altLang="en-US" sz="2400"/>
              <a:t>Os participantes irão trabalhar em 3 a 5 grupos.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PT" altLang="en-US" sz="2400"/>
              <a:t>Cada grupo irá discutir e apresentar respostas às 3 perguntas (20’).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PT" altLang="en-US" sz="2400"/>
              <a:t>Cada grupo fará uma apresentação ao plenário (3’/cada). Conforme as perguntas, a apresentação pode ser preparada num quadro de papel: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pt-PT" altLang="en-US" sz="2000"/>
              <a:t>Por escrito (com alíneas)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pt-PT" altLang="en-US" sz="2000"/>
              <a:t>Em gráficos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pt-PT" altLang="en-US" sz="2000"/>
              <a:t>Em desenhos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pt-PT" altLang="en-US" sz="2000"/>
              <a:t>Etc.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PT" altLang="en-US" sz="2400">
                <a:cs typeface="+mn-cs"/>
              </a:rPr>
              <a:t>Balanço e resumo pelo facilitador (10’).</a:t>
            </a:r>
          </a:p>
        </p:txBody>
      </p:sp>
    </p:spTree>
    <p:extLst>
      <p:ext uri="{BB962C8B-B14F-4D97-AF65-F5344CB8AC3E}">
        <p14:creationId xmlns:p14="http://schemas.microsoft.com/office/powerpoint/2010/main" val="3106784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 err="1">
                <a:solidFill>
                  <a:srgbClr val="FF0000"/>
                </a:solidFill>
              </a:rPr>
              <a:t>Balanço</a:t>
            </a:r>
            <a:r>
              <a:rPr lang="fr-FR" sz="3600" b="1" dirty="0">
                <a:solidFill>
                  <a:srgbClr val="FF0000"/>
                </a:solidFill>
              </a:rPr>
              <a:t> 1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PT" i="1">
                <a:solidFill>
                  <a:srgbClr val="FF0000"/>
                </a:solidFill>
              </a:rPr>
              <a:t>Nota para o facilitador:</a:t>
            </a:r>
          </a:p>
          <a:p>
            <a:pPr marL="0" indent="0" algn="ctr">
              <a:buNone/>
            </a:pPr>
            <a:r>
              <a:rPr lang="pt-PT" i="1">
                <a:solidFill>
                  <a:srgbClr val="FF0000"/>
                </a:solidFill>
              </a:rPr>
              <a:t>Inserir aqui um gráfico/representação visual dos mecanismos/estruturas de resposta do país à emergência</a:t>
            </a:r>
            <a:r>
              <a:rPr lang="pt-PT" altLang="en-US" i="1">
                <a:solidFill>
                  <a:srgbClr val="FF0000"/>
                </a:solidFill>
              </a:rPr>
              <a:t>.</a:t>
            </a:r>
            <a:endParaRPr lang="pt-PT" i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072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 err="1">
                <a:solidFill>
                  <a:srgbClr val="FF0000"/>
                </a:solidFill>
              </a:rPr>
              <a:t>Balanço</a:t>
            </a:r>
            <a:r>
              <a:rPr lang="fr-FR" sz="3600" b="1" dirty="0">
                <a:solidFill>
                  <a:srgbClr val="FF0000"/>
                </a:solidFill>
              </a:rPr>
              <a:t> 2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i="1" dirty="0">
                <a:solidFill>
                  <a:srgbClr val="FF0000"/>
                </a:solidFill>
              </a:rPr>
              <a:t>Nota para o </a:t>
            </a:r>
            <a:r>
              <a:rPr lang="fr-FR" i="1" dirty="0" err="1">
                <a:solidFill>
                  <a:srgbClr val="FF0000"/>
                </a:solidFill>
              </a:rPr>
              <a:t>facilitador</a:t>
            </a:r>
            <a:r>
              <a:rPr lang="fr-FR" i="1" dirty="0">
                <a:solidFill>
                  <a:srgbClr val="FF0000"/>
                </a:solidFill>
              </a:rPr>
              <a:t>: </a:t>
            </a:r>
          </a:p>
          <a:p>
            <a:pPr marL="0" indent="0" algn="ctr">
              <a:buNone/>
            </a:pPr>
            <a:r>
              <a:rPr lang="fr-FR" i="1" dirty="0" err="1">
                <a:solidFill>
                  <a:srgbClr val="FF0000"/>
                </a:solidFill>
              </a:rPr>
              <a:t>Inserir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aqui</a:t>
            </a:r>
            <a:r>
              <a:rPr lang="fr-FR" i="1" dirty="0">
                <a:solidFill>
                  <a:srgbClr val="FF0000"/>
                </a:solidFill>
              </a:rPr>
              <a:t> a principal </a:t>
            </a:r>
            <a:r>
              <a:rPr lang="fr-FR" i="1" dirty="0" err="1">
                <a:solidFill>
                  <a:srgbClr val="FF0000"/>
                </a:solidFill>
              </a:rPr>
              <a:t>informação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específica</a:t>
            </a:r>
            <a:r>
              <a:rPr lang="fr-FR" i="1" dirty="0">
                <a:solidFill>
                  <a:srgbClr val="FF0000"/>
                </a:solidFill>
              </a:rPr>
              <a:t> do </a:t>
            </a:r>
            <a:r>
              <a:rPr lang="fr-FR" i="1" dirty="0" err="1">
                <a:solidFill>
                  <a:srgbClr val="FF0000"/>
                </a:solidFill>
              </a:rPr>
              <a:t>país</a:t>
            </a:r>
            <a:r>
              <a:rPr lang="fr-FR" i="1">
                <a:solidFill>
                  <a:srgbClr val="FF0000"/>
                </a:solidFill>
              </a:rPr>
              <a:t>, </a:t>
            </a:r>
            <a:r>
              <a:rPr lang="fr-FR" i="1" dirty="0" err="1">
                <a:solidFill>
                  <a:srgbClr val="FF0000"/>
                </a:solidFill>
              </a:rPr>
              <a:t>respondendo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às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perguntas</a:t>
            </a:r>
            <a:r>
              <a:rPr lang="fr-FR" i="1" dirty="0">
                <a:solidFill>
                  <a:srgbClr val="FF0000"/>
                </a:solidFill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ZA" altLang="en-US" i="1" dirty="0">
                <a:solidFill>
                  <a:srgbClr val="FF0000"/>
                </a:solidFill>
              </a:rPr>
              <a:t>O que acontece depois?</a:t>
            </a:r>
          </a:p>
          <a:p>
            <a:pPr marL="457200" indent="-457200">
              <a:buFont typeface="+mj-lt"/>
              <a:buAutoNum type="arabicPeriod"/>
            </a:pPr>
            <a:r>
              <a:rPr lang="en-ZA" altLang="en-US" i="1" dirty="0">
                <a:solidFill>
                  <a:srgbClr val="FF0000"/>
                </a:solidFill>
              </a:rPr>
              <a:t>Quem faz o quê e quando?</a:t>
            </a:r>
          </a:p>
          <a:p>
            <a:pPr marL="457200" indent="-457200">
              <a:buFont typeface="+mj-lt"/>
              <a:buAutoNum type="arabicPeriod"/>
            </a:pPr>
            <a:r>
              <a:rPr lang="en-ZA" altLang="en-US" i="1" dirty="0">
                <a:solidFill>
                  <a:srgbClr val="FF0000"/>
                </a:solidFill>
              </a:rPr>
              <a:t>Quem deve comunicar/colaborar com quem?</a:t>
            </a:r>
          </a:p>
          <a:p>
            <a:pPr marL="0" indent="0" algn="ctr">
              <a:buNone/>
            </a:pPr>
            <a:endParaRPr lang="fr-FR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053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b="1" dirty="0">
                <a:solidFill>
                  <a:srgbClr val="002060"/>
                </a:solidFill>
              </a:rPr>
              <a:t>Exoneração de responsabilidade</a:t>
            </a:r>
          </a:p>
        </p:txBody>
      </p:sp>
      <p:sp>
        <p:nvSpPr>
          <p:cNvPr id="5" name="Content Placeholder 2"/>
          <p:cNvSpPr txBox="1">
            <a:spLocks noGrp="1"/>
          </p:cNvSpPr>
          <p:nvPr>
            <p:ph idx="1"/>
          </p:nvPr>
        </p:nvSpPr>
        <p:spPr bwMode="auto">
          <a:xfrm>
            <a:off x="395536" y="1196752"/>
            <a:ext cx="8229600" cy="482453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fontAlgn="base">
              <a:spcAft>
                <a:spcPts val="0"/>
              </a:spcAft>
              <a:buNone/>
            </a:pPr>
            <a:r>
              <a:rPr lang="pt-PT" sz="1100" b="1" kern="1200" dirty="0">
                <a:solidFill>
                  <a:srgbClr val="0000FF"/>
                </a:solidFill>
                <a:effectLst/>
                <a:latin typeface="Cambria"/>
                <a:ea typeface="ＭＳ 明朝"/>
                <a:cs typeface="Arial"/>
              </a:rPr>
              <a:t> 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Plataforma</a:t>
            </a:r>
            <a:r>
              <a:rPr lang="pt-PT" sz="1600" b="1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 da OMS para a Aprendizagem sobre Segurança Sanitária – 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algn="ctr" fontAlgn="base">
              <a:spcAft>
                <a:spcPts val="0"/>
              </a:spcAft>
              <a:buNone/>
            </a:pPr>
            <a:r>
              <a:rPr lang="pt-PT" sz="1600" b="1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Materiais de Formação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Estes Materiais de Formação da OMS são propriedade da © Organização Mundial da Saúde (WHO) 2018. Todos os direitos reservados.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A sua utilização destes materiais está sujeita aos “</a:t>
            </a:r>
            <a:r>
              <a:rPr lang="pt-PT" sz="1600" kern="1200" dirty="0">
                <a:solidFill>
                  <a:srgbClr val="0000FF"/>
                </a:solidFill>
                <a:effectLst/>
                <a:latin typeface="Arial"/>
                <a:ea typeface="ＭＳ 明朝"/>
                <a:cs typeface="Arial"/>
              </a:rPr>
              <a:t>Termos de Utilização dos Materiais 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FF"/>
                </a:solidFill>
                <a:effectLst/>
                <a:latin typeface="Arial"/>
                <a:ea typeface="ＭＳ 明朝"/>
                <a:cs typeface="Arial"/>
              </a:rPr>
              <a:t>de Formação da Plataforma da OMS para a Aprendizagem sobre Segurança Sanitária</a:t>
            </a: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”, que aceitou ao descarregá-los e que estão disponíveis na Plataforma da OMS para a Aprendizagem sobre Segurança Sanitária em: </a:t>
            </a:r>
            <a:r>
              <a:rPr lang="pt-PT" sz="1600" u="sng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  <a:hlinkClick r:id="rId2"/>
              </a:rPr>
              <a:t>https://extranet.who.int/hslp</a:t>
            </a: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 .  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 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  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dirty="0">
                <a:solidFill>
                  <a:srgbClr val="0000FF"/>
                </a:solidFill>
                <a:effectLst/>
                <a:latin typeface="Arial"/>
                <a:ea typeface="ＭＳ 明朝"/>
                <a:cs typeface="Arial"/>
                <a:hlinkClick r:id="rId3"/>
              </a:rPr>
              <a:t>ihrhrt@who.int</a:t>
            </a: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. 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dirty="0">
                <a:effectLst/>
                <a:latin typeface="Arial"/>
                <a:ea typeface="ＭＳ 明朝"/>
                <a:cs typeface="Arial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73156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3"/>
          <p:cNvSpPr>
            <a:spLocks noGrp="1"/>
          </p:cNvSpPr>
          <p:nvPr>
            <p:ph type="title"/>
          </p:nvPr>
        </p:nvSpPr>
        <p:spPr>
          <a:xfrm>
            <a:off x="539552" y="2857500"/>
            <a:ext cx="8229600" cy="1143000"/>
          </a:xfrm>
        </p:spPr>
        <p:txBody>
          <a:bodyPr/>
          <a:lstStyle/>
          <a:p>
            <a:r>
              <a:rPr lang="en-ZW" altLang="en-US" sz="6000" b="1" i="1" dirty="0" err="1">
                <a:solidFill>
                  <a:srgbClr val="002060"/>
                </a:solidFill>
              </a:rPr>
              <a:t>Obrigado</a:t>
            </a:r>
            <a:r>
              <a:rPr lang="en-ZW" altLang="en-US" sz="6000" b="1" i="1" dirty="0">
                <a:solidFill>
                  <a:srgbClr val="002060"/>
                </a:solidFill>
              </a:rPr>
              <a:t>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3040</TotalTime>
  <Words>271</Words>
  <Application>Microsoft Office PowerPoint</Application>
  <PresentationFormat>On-screen Show (4:3)</PresentationFormat>
  <Paragraphs>50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ＭＳ 明朝</vt:lpstr>
      <vt:lpstr>MS PGothic</vt:lpstr>
      <vt:lpstr>Arial</vt:lpstr>
      <vt:lpstr>Arial Narrow</vt:lpstr>
      <vt:lpstr>Calibri</vt:lpstr>
      <vt:lpstr>Cambria</vt:lpstr>
      <vt:lpstr>Courier New</vt:lpstr>
      <vt:lpstr>Times New Roman</vt:lpstr>
      <vt:lpstr>RC 59 Template EN</vt:lpstr>
      <vt:lpstr>Custom Design</vt:lpstr>
      <vt:lpstr>Office Theme</vt:lpstr>
      <vt:lpstr>Equipas de Resposta Rápida  Formação</vt:lpstr>
      <vt:lpstr>Objectivos da Aprendizagem</vt:lpstr>
      <vt:lpstr>Cenário</vt:lpstr>
      <vt:lpstr>Perguntas</vt:lpstr>
      <vt:lpstr>Instruções</vt:lpstr>
      <vt:lpstr>Balanço 1</vt:lpstr>
      <vt:lpstr>Balanço 2</vt:lpstr>
      <vt:lpstr>Exoneração de responsabilidade</vt:lpstr>
      <vt:lpstr>Obrigado!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243</cp:revision>
  <cp:lastPrinted>2013-10-01T07:19:12Z</cp:lastPrinted>
  <dcterms:created xsi:type="dcterms:W3CDTF">2006-12-04T14:06:57Z</dcterms:created>
  <dcterms:modified xsi:type="dcterms:W3CDTF">2019-06-28T09:52:24Z</dcterms:modified>
</cp:coreProperties>
</file>