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1" r:id="rId21"/>
  </p:sldMasterIdLst>
  <p:notesMasterIdLst>
    <p:notesMasterId r:id="rId47"/>
  </p:notesMasterIdLst>
  <p:sldIdLst>
    <p:sldId id="381" r:id="rId22"/>
    <p:sldId id="382" r:id="rId23"/>
    <p:sldId id="383" r:id="rId24"/>
    <p:sldId id="357" r:id="rId25"/>
    <p:sldId id="395" r:id="rId26"/>
    <p:sldId id="396" r:id="rId27"/>
    <p:sldId id="397" r:id="rId28"/>
    <p:sldId id="398" r:id="rId29"/>
    <p:sldId id="399" r:id="rId30"/>
    <p:sldId id="400" r:id="rId31"/>
    <p:sldId id="367" r:id="rId32"/>
    <p:sldId id="371" r:id="rId33"/>
    <p:sldId id="362" r:id="rId34"/>
    <p:sldId id="364" r:id="rId35"/>
    <p:sldId id="365" r:id="rId36"/>
    <p:sldId id="366" r:id="rId37"/>
    <p:sldId id="378" r:id="rId38"/>
    <p:sldId id="380" r:id="rId39"/>
    <p:sldId id="374" r:id="rId40"/>
    <p:sldId id="376" r:id="rId41"/>
    <p:sldId id="377" r:id="rId42"/>
    <p:sldId id="384" r:id="rId43"/>
    <p:sldId id="385" r:id="rId44"/>
    <p:sldId id="356" r:id="rId45"/>
    <p:sldId id="387" r:id="rId46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turuku, Dr. Peter - bzv" initials="GDP-b" lastIdx="3" clrIdx="0"/>
  <p:cmAuthor id="1" name="Neatherlin, John" initials="NJ" lastIdx="2" clrIdx="1">
    <p:extLst/>
  </p:cmAuthor>
  <p:cmAuthor id="2" name="nmq1" initials="nmq1" lastIdx="15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2" autoAdjust="0"/>
    <p:restoredTop sz="96890" autoAdjust="0"/>
  </p:normalViewPr>
  <p:slideViewPr>
    <p:cSldViewPr>
      <p:cViewPr varScale="1">
        <p:scale>
          <a:sx n="101" d="100"/>
          <a:sy n="101" d="100"/>
        </p:scale>
        <p:origin x="71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288" y="-77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Master" Target="slideMasters/slideMaster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commentAuthors" Target="commentAuthors.xml"/><Relationship Id="rId8" Type="http://schemas.openxmlformats.org/officeDocument/2006/relationships/customXml" Target="../customXml/item8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6BE54E-4B63-43C1-BBB7-07C1C07AB867}" type="doc">
      <dgm:prSet loTypeId="urn:microsoft.com/office/officeart/2005/8/layout/hList2#1" loCatId="pictur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8A273164-4366-4BFA-AE90-AD37A03D3ED8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>
              <a:latin typeface="+mn-lt"/>
            </a:rPr>
            <a:t>Doenças </a:t>
          </a:r>
          <a:r>
            <a:rPr lang="pt-PT" sz="1600" noProof="0">
              <a:latin typeface="+mn-lt"/>
              <a:cs typeface="Arial" panose="020B0604020202020204" pitchFamily="34" charset="0"/>
            </a:rPr>
            <a:t>epidémicas </a:t>
          </a:r>
          <a:endParaRPr lang="pt-PT" sz="1600" noProof="0">
            <a:latin typeface="+mn-lt"/>
          </a:endParaRPr>
        </a:p>
      </dgm:t>
    </dgm:pt>
    <dgm:pt modelId="{BB8BE317-F2A0-4741-924D-D7E243D22B26}" type="parTrans" cxnId="{B8FFB64E-1015-4888-AD71-E6CADA728514}">
      <dgm:prSet/>
      <dgm:spPr/>
      <dgm:t>
        <a:bodyPr/>
        <a:lstStyle/>
        <a:p>
          <a:pPr algn="just"/>
          <a:endParaRPr lang="en-GB"/>
        </a:p>
      </dgm:t>
    </dgm:pt>
    <dgm:pt modelId="{A32C67A1-DB6B-40CB-94B3-ABD2325F514E}" type="sibTrans" cxnId="{B8FFB64E-1015-4888-AD71-E6CADA728514}">
      <dgm:prSet/>
      <dgm:spPr/>
      <dgm:t>
        <a:bodyPr/>
        <a:lstStyle/>
        <a:p>
          <a:pPr algn="just"/>
          <a:endParaRPr lang="en-GB"/>
        </a:p>
      </dgm:t>
    </dgm:pt>
    <dgm:pt modelId="{45F7D24F-3AEF-47CD-9E1A-7FB010DDB80A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/>
            <a:t>Doenças a erradicar ou eliminar </a:t>
          </a:r>
        </a:p>
      </dgm:t>
    </dgm:pt>
    <dgm:pt modelId="{C4F55030-ED8F-47C2-AD5E-5661A03A108C}" type="parTrans" cxnId="{C1DE30D6-0EC2-443A-AA73-0236B8E51930}">
      <dgm:prSet/>
      <dgm:spPr/>
      <dgm:t>
        <a:bodyPr/>
        <a:lstStyle/>
        <a:p>
          <a:pPr algn="just"/>
          <a:endParaRPr lang="en-GB"/>
        </a:p>
      </dgm:t>
    </dgm:pt>
    <dgm:pt modelId="{01C18302-7F19-451D-99F9-DC5567E31374}" type="sibTrans" cxnId="{C1DE30D6-0EC2-443A-AA73-0236B8E51930}">
      <dgm:prSet/>
      <dgm:spPr/>
      <dgm:t>
        <a:bodyPr/>
        <a:lstStyle/>
        <a:p>
          <a:pPr algn="just"/>
          <a:endParaRPr lang="en-GB"/>
        </a:p>
      </dgm:t>
    </dgm:pt>
    <dgm:pt modelId="{AD167DB3-F17A-4614-B9F1-4899B86358DD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 anchor="ctr"/>
        <a:lstStyle/>
        <a:p>
          <a:pPr algn="ctr"/>
          <a:r>
            <a:rPr lang="en-GB" sz="1600" dirty="0">
              <a:latin typeface="+mn-lt"/>
            </a:rPr>
            <a:t>       </a:t>
          </a:r>
          <a:r>
            <a:rPr lang="en-GB" sz="1600" dirty="0" err="1">
              <a:latin typeface="+mn-lt"/>
            </a:rPr>
            <a:t>N</a:t>
          </a:r>
          <a:r>
            <a:rPr lang="en-GB" sz="1600" dirty="0" err="1">
              <a:latin typeface="+mn-lt"/>
              <a:cs typeface="Arial" panose="020B0604020202020204" pitchFamily="34" charset="0"/>
            </a:rPr>
            <a:t>ível</a:t>
          </a:r>
          <a:r>
            <a:rPr lang="en-GB" sz="1600" dirty="0">
              <a:latin typeface="+mn-lt"/>
              <a:cs typeface="Arial" panose="020B0604020202020204" pitchFamily="34" charset="0"/>
            </a:rPr>
            <a:t> do </a:t>
          </a:r>
          <a:r>
            <a:rPr lang="en-GB" sz="1600" dirty="0" err="1">
              <a:latin typeface="+mn-lt"/>
              <a:cs typeface="Arial" panose="020B0604020202020204" pitchFamily="34" charset="0"/>
            </a:rPr>
            <a:t>sistema</a:t>
          </a:r>
          <a:r>
            <a:rPr lang="en-GB" sz="1600" dirty="0">
              <a:latin typeface="+mn-lt"/>
              <a:cs typeface="Arial" panose="020B0604020202020204" pitchFamily="34" charset="0"/>
            </a:rPr>
            <a:t> de </a:t>
          </a:r>
          <a:r>
            <a:rPr lang="en-GB" sz="1600" dirty="0" err="1">
              <a:latin typeface="+mn-lt"/>
              <a:cs typeface="Arial" panose="020B0604020202020204" pitchFamily="34" charset="0"/>
            </a:rPr>
            <a:t>saúde</a:t>
          </a:r>
          <a:endParaRPr lang="en-GB" sz="1600" dirty="0">
            <a:latin typeface="+mn-lt"/>
          </a:endParaRPr>
        </a:p>
      </dgm:t>
    </dgm:pt>
    <dgm:pt modelId="{08CC4836-609B-40B5-88A1-341D38026523}" type="parTrans" cxnId="{3F0CB765-D3A4-4E07-A0F8-519C3DB2C094}">
      <dgm:prSet/>
      <dgm:spPr/>
      <dgm:t>
        <a:bodyPr/>
        <a:lstStyle/>
        <a:p>
          <a:pPr algn="just"/>
          <a:endParaRPr lang="en-GB"/>
        </a:p>
      </dgm:t>
    </dgm:pt>
    <dgm:pt modelId="{AD54F8ED-1CB7-4F4E-BFB5-08F8F8E9166B}" type="sibTrans" cxnId="{3F0CB765-D3A4-4E07-A0F8-519C3DB2C094}">
      <dgm:prSet/>
      <dgm:spPr/>
      <dgm:t>
        <a:bodyPr/>
        <a:lstStyle/>
        <a:p>
          <a:pPr algn="just"/>
          <a:endParaRPr lang="en-GB"/>
        </a:p>
      </dgm:t>
    </dgm:pt>
    <dgm:pt modelId="{71387832-AA4F-4C89-B215-D9FB64E5A863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/>
            <a:t>Comunidade</a:t>
          </a:r>
        </a:p>
      </dgm:t>
    </dgm:pt>
    <dgm:pt modelId="{6A618DA2-9540-4BB2-A7CB-BB8063C4204D}" type="parTrans" cxnId="{6B39A89B-ED27-4657-BCA3-135D6D83C466}">
      <dgm:prSet/>
      <dgm:spPr/>
      <dgm:t>
        <a:bodyPr/>
        <a:lstStyle/>
        <a:p>
          <a:pPr algn="just"/>
          <a:endParaRPr lang="en-GB"/>
        </a:p>
      </dgm:t>
    </dgm:pt>
    <dgm:pt modelId="{A532E9CC-5B88-4F8F-8BB9-C935F9F6DF11}" type="sibTrans" cxnId="{6B39A89B-ED27-4657-BCA3-135D6D83C466}">
      <dgm:prSet/>
      <dgm:spPr/>
      <dgm:t>
        <a:bodyPr/>
        <a:lstStyle/>
        <a:p>
          <a:pPr algn="just"/>
          <a:endParaRPr lang="en-GB"/>
        </a:p>
      </dgm:t>
    </dgm:pt>
    <dgm:pt modelId="{34A884D2-D0F1-4A8B-A95F-23CA4457FA2C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 dirty="0"/>
            <a:t>Unidade de Saúde</a:t>
          </a:r>
        </a:p>
      </dgm:t>
    </dgm:pt>
    <dgm:pt modelId="{E5543486-0639-4F33-8031-D63A6CE43C36}" type="parTrans" cxnId="{97BBA0FE-BE0E-4350-8A0E-5ECA2F7A365C}">
      <dgm:prSet/>
      <dgm:spPr/>
      <dgm:t>
        <a:bodyPr/>
        <a:lstStyle/>
        <a:p>
          <a:pPr algn="just"/>
          <a:endParaRPr lang="en-GB"/>
        </a:p>
      </dgm:t>
    </dgm:pt>
    <dgm:pt modelId="{AECE62F3-E453-4999-A742-A3E757EF201A}" type="sibTrans" cxnId="{97BBA0FE-BE0E-4350-8A0E-5ECA2F7A365C}">
      <dgm:prSet/>
      <dgm:spPr/>
      <dgm:t>
        <a:bodyPr/>
        <a:lstStyle/>
        <a:p>
          <a:pPr algn="just"/>
          <a:endParaRPr lang="en-GB"/>
        </a:p>
      </dgm:t>
    </dgm:pt>
    <dgm:pt modelId="{B6AB49B0-4B2B-4674-8366-20D126228C90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 anchor="ctr"/>
        <a:lstStyle/>
        <a:p>
          <a:pPr algn="ctr"/>
          <a:r>
            <a:rPr lang="pt-PT" sz="1600" dirty="0"/>
            <a:t>    </a:t>
          </a:r>
          <a:r>
            <a:rPr lang="pt-PT" sz="1600" noProof="0" dirty="0">
              <a:latin typeface="+mn-lt"/>
            </a:rPr>
            <a:t>Funç</a:t>
          </a:r>
          <a:r>
            <a:rPr lang="pt-PT" sz="1600" noProof="0" dirty="0">
              <a:latin typeface="+mn-lt"/>
              <a:cs typeface="Arial" panose="020B0604020202020204" pitchFamily="34" charset="0"/>
            </a:rPr>
            <a:t>ões</a:t>
          </a:r>
          <a:r>
            <a:rPr lang="pt-PT" sz="1600" dirty="0">
              <a:latin typeface="+mn-lt"/>
              <a:cs typeface="Arial" panose="020B0604020202020204" pitchFamily="34" charset="0"/>
            </a:rPr>
            <a:t> principais da VRID</a:t>
          </a:r>
          <a:endParaRPr lang="pt-PT" sz="1600" dirty="0">
            <a:latin typeface="+mn-lt"/>
          </a:endParaRPr>
        </a:p>
      </dgm:t>
    </dgm:pt>
    <dgm:pt modelId="{52EE46AD-55C6-4D80-9178-778CFDBD1136}" type="parTrans" cxnId="{528EB036-DBDB-476B-B1E9-A009FFDCC072}">
      <dgm:prSet/>
      <dgm:spPr/>
      <dgm:t>
        <a:bodyPr/>
        <a:lstStyle/>
        <a:p>
          <a:pPr algn="just"/>
          <a:endParaRPr lang="en-GB"/>
        </a:p>
      </dgm:t>
    </dgm:pt>
    <dgm:pt modelId="{4BF6A5A1-9ACF-4D00-9B83-D2FC0C2E2A3F}" type="sibTrans" cxnId="{528EB036-DBDB-476B-B1E9-A009FFDCC072}">
      <dgm:prSet/>
      <dgm:spPr/>
      <dgm:t>
        <a:bodyPr/>
        <a:lstStyle/>
        <a:p>
          <a:pPr algn="just"/>
          <a:endParaRPr lang="en-GB"/>
        </a:p>
      </dgm:t>
    </dgm:pt>
    <dgm:pt modelId="{2ABB87B6-AFF2-4E32-8A06-B40B7352ABCF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pt-PT" sz="1600" noProof="0"/>
            <a:t>Identificar</a:t>
          </a:r>
        </a:p>
      </dgm:t>
    </dgm:pt>
    <dgm:pt modelId="{1E616279-0983-4112-BAF0-C7C78E266117}" type="parTrans" cxnId="{2A2A2883-ABD4-407C-8958-0E35A9B89491}">
      <dgm:prSet/>
      <dgm:spPr/>
      <dgm:t>
        <a:bodyPr/>
        <a:lstStyle/>
        <a:p>
          <a:pPr algn="just"/>
          <a:endParaRPr lang="en-GB"/>
        </a:p>
      </dgm:t>
    </dgm:pt>
    <dgm:pt modelId="{D6F79C69-148B-4CDC-9539-5A6D76BE26A9}" type="sibTrans" cxnId="{2A2A2883-ABD4-407C-8958-0E35A9B89491}">
      <dgm:prSet/>
      <dgm:spPr/>
      <dgm:t>
        <a:bodyPr/>
        <a:lstStyle/>
        <a:p>
          <a:pPr algn="just"/>
          <a:endParaRPr lang="en-GB"/>
        </a:p>
      </dgm:t>
    </dgm:pt>
    <dgm:pt modelId="{E3CA0441-1C14-4650-B7C6-DD1883E75565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>
              <a:latin typeface="+mn-lt"/>
            </a:rPr>
            <a:t>Outras graves doenças, condiç</a:t>
          </a:r>
          <a:r>
            <a:rPr lang="pt-PT" sz="1600" noProof="0">
              <a:latin typeface="+mn-lt"/>
              <a:cs typeface="Arial" panose="020B0604020202020204" pitchFamily="34" charset="0"/>
            </a:rPr>
            <a:t>ões ou eventos importantes para a saúde pública </a:t>
          </a:r>
          <a:endParaRPr lang="pt-PT" sz="1600" noProof="0">
            <a:latin typeface="+mn-lt"/>
          </a:endParaRPr>
        </a:p>
      </dgm:t>
    </dgm:pt>
    <dgm:pt modelId="{101D96B7-70EF-44C6-A84B-E5EE6622AB12}" type="parTrans" cxnId="{AF31B3C2-91AE-4E13-9FD3-2D4A2679D40D}">
      <dgm:prSet/>
      <dgm:spPr/>
      <dgm:t>
        <a:bodyPr/>
        <a:lstStyle/>
        <a:p>
          <a:endParaRPr lang="en-GB"/>
        </a:p>
      </dgm:t>
    </dgm:pt>
    <dgm:pt modelId="{6169F695-FF98-44D3-A1E2-6433517CB334}" type="sibTrans" cxnId="{AF31B3C2-91AE-4E13-9FD3-2D4A2679D40D}">
      <dgm:prSet/>
      <dgm:spPr/>
      <dgm:t>
        <a:bodyPr/>
        <a:lstStyle/>
        <a:p>
          <a:endParaRPr lang="en-GB"/>
        </a:p>
      </dgm:t>
    </dgm:pt>
    <dgm:pt modelId="{C7FAABAF-6DCA-490E-89DA-F204057135EF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/>
            <a:t>Doenças ou eventos de preocupação internacional</a:t>
          </a:r>
        </a:p>
      </dgm:t>
    </dgm:pt>
    <dgm:pt modelId="{97E3324B-9696-42B5-9593-A13D54A64D18}" type="parTrans" cxnId="{C4542D40-681E-49F4-84A4-FC109E00E9EE}">
      <dgm:prSet/>
      <dgm:spPr/>
      <dgm:t>
        <a:bodyPr/>
        <a:lstStyle/>
        <a:p>
          <a:endParaRPr lang="en-GB"/>
        </a:p>
      </dgm:t>
    </dgm:pt>
    <dgm:pt modelId="{EC00AE68-76AA-4858-A353-5D609FF55A4E}" type="sibTrans" cxnId="{C4542D40-681E-49F4-84A4-FC109E00E9EE}">
      <dgm:prSet/>
      <dgm:spPr/>
      <dgm:t>
        <a:bodyPr/>
        <a:lstStyle/>
        <a:p>
          <a:endParaRPr lang="en-GB"/>
        </a:p>
      </dgm:t>
    </dgm:pt>
    <dgm:pt modelId="{3E451D8F-A364-4302-8F5A-6184D7378E31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pt-PT" sz="1600" noProof="0"/>
        </a:p>
      </dgm:t>
    </dgm:pt>
    <dgm:pt modelId="{2E63A743-5BED-4B8C-990B-EF00136B87D4}" type="parTrans" cxnId="{DBAD2651-CF72-417C-9124-8E7EEC61268A}">
      <dgm:prSet/>
      <dgm:spPr/>
      <dgm:t>
        <a:bodyPr/>
        <a:lstStyle/>
        <a:p>
          <a:endParaRPr lang="en-GB"/>
        </a:p>
      </dgm:t>
    </dgm:pt>
    <dgm:pt modelId="{364E93FB-EF4B-49EA-9239-D9458A625982}" type="sibTrans" cxnId="{DBAD2651-CF72-417C-9124-8E7EEC61268A}">
      <dgm:prSet/>
      <dgm:spPr/>
      <dgm:t>
        <a:bodyPr/>
        <a:lstStyle/>
        <a:p>
          <a:endParaRPr lang="en-GB"/>
        </a:p>
      </dgm:t>
    </dgm:pt>
    <dgm:pt modelId="{582CFEB9-8508-4763-8CFF-06055081F820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pt-PT" sz="1600" noProof="0"/>
        </a:p>
      </dgm:t>
    </dgm:pt>
    <dgm:pt modelId="{09D090DD-811B-43C1-A5BD-8A717A9F9799}" type="parTrans" cxnId="{8C2F3DBA-F7ED-4F7C-A095-1BB87E00374F}">
      <dgm:prSet/>
      <dgm:spPr/>
      <dgm:t>
        <a:bodyPr/>
        <a:lstStyle/>
        <a:p>
          <a:endParaRPr lang="en-GB"/>
        </a:p>
      </dgm:t>
    </dgm:pt>
    <dgm:pt modelId="{0B8625AC-02CC-4A21-BC93-AF583CFDAE7B}" type="sibTrans" cxnId="{8C2F3DBA-F7ED-4F7C-A095-1BB87E00374F}">
      <dgm:prSet/>
      <dgm:spPr/>
      <dgm:t>
        <a:bodyPr/>
        <a:lstStyle/>
        <a:p>
          <a:endParaRPr lang="en-GB"/>
        </a:p>
      </dgm:t>
    </dgm:pt>
    <dgm:pt modelId="{088B2BF1-08CE-4001-8C6E-54684ED8CF9E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/>
            <a:t>Localidade, Distrito, Prov</a:t>
          </a:r>
          <a:r>
            <a:rPr lang="pt-PT" sz="1600" noProof="0">
              <a:latin typeface="Arial" panose="020B0604020202020204" pitchFamily="34" charset="0"/>
              <a:cs typeface="Arial" panose="020B0604020202020204" pitchFamily="34" charset="0"/>
            </a:rPr>
            <a:t>í</a:t>
          </a:r>
          <a:r>
            <a:rPr lang="pt-PT" sz="1600" noProof="0"/>
            <a:t>ncia</a:t>
          </a:r>
        </a:p>
      </dgm:t>
    </dgm:pt>
    <dgm:pt modelId="{86C68380-B500-402B-B8B8-56254439A44E}" type="parTrans" cxnId="{F2FE6E2C-A150-4138-A680-7D8CDE85BEDB}">
      <dgm:prSet/>
      <dgm:spPr/>
      <dgm:t>
        <a:bodyPr/>
        <a:lstStyle/>
        <a:p>
          <a:endParaRPr lang="en-GB"/>
        </a:p>
      </dgm:t>
    </dgm:pt>
    <dgm:pt modelId="{09BAA20E-D13C-4D29-BD7F-25B5BB3DDA38}" type="sibTrans" cxnId="{F2FE6E2C-A150-4138-A680-7D8CDE85BEDB}">
      <dgm:prSet/>
      <dgm:spPr/>
      <dgm:t>
        <a:bodyPr/>
        <a:lstStyle/>
        <a:p>
          <a:endParaRPr lang="en-GB"/>
        </a:p>
      </dgm:t>
    </dgm:pt>
    <dgm:pt modelId="{B0539EDF-9B2E-4AD8-9906-2C56954EC882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pt-PT" sz="1600" noProof="0"/>
            <a:t>Nacional</a:t>
          </a:r>
        </a:p>
      </dgm:t>
    </dgm:pt>
    <dgm:pt modelId="{78F6247E-4A2B-4CBB-AD7C-DFCF19687C16}" type="parTrans" cxnId="{D32C3B4A-DBE9-4929-80F2-B6CD471CECAF}">
      <dgm:prSet/>
      <dgm:spPr/>
      <dgm:t>
        <a:bodyPr/>
        <a:lstStyle/>
        <a:p>
          <a:endParaRPr lang="en-GB"/>
        </a:p>
      </dgm:t>
    </dgm:pt>
    <dgm:pt modelId="{7F922ACE-CAE2-45F1-B4FC-79BD5BC6393C}" type="sibTrans" cxnId="{D32C3B4A-DBE9-4929-80F2-B6CD471CECAF}">
      <dgm:prSet/>
      <dgm:spPr/>
      <dgm:t>
        <a:bodyPr/>
        <a:lstStyle/>
        <a:p>
          <a:endParaRPr lang="en-GB"/>
        </a:p>
      </dgm:t>
    </dgm:pt>
    <dgm:pt modelId="{499A58DE-0886-4F5D-B5D9-B8FF7A40A158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pt-PT" sz="1600" noProof="0"/>
        </a:p>
      </dgm:t>
    </dgm:pt>
    <dgm:pt modelId="{FDF4300D-92C9-4893-A1CB-A370523EB1A0}" type="parTrans" cxnId="{4D764EDD-0FF9-468E-8932-996651E0B67D}">
      <dgm:prSet/>
      <dgm:spPr/>
      <dgm:t>
        <a:bodyPr/>
        <a:lstStyle/>
        <a:p>
          <a:endParaRPr lang="en-GB"/>
        </a:p>
      </dgm:t>
    </dgm:pt>
    <dgm:pt modelId="{869ED324-4B25-4081-81EB-A487CE31548D}" type="sibTrans" cxnId="{4D764EDD-0FF9-468E-8932-996651E0B67D}">
      <dgm:prSet/>
      <dgm:spPr/>
      <dgm:t>
        <a:bodyPr/>
        <a:lstStyle/>
        <a:p>
          <a:endParaRPr lang="en-GB"/>
        </a:p>
      </dgm:t>
    </dgm:pt>
    <dgm:pt modelId="{61E04BAB-11A9-44B4-B903-1CE23D3CA9FF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pt-PT" sz="1600" noProof="0"/>
        </a:p>
      </dgm:t>
    </dgm:pt>
    <dgm:pt modelId="{1431DAF3-C4D4-4C2F-BA43-EAC219C634A7}" type="parTrans" cxnId="{CECF9A00-CC7A-4C12-BC4C-96571ED472F1}">
      <dgm:prSet/>
      <dgm:spPr/>
      <dgm:t>
        <a:bodyPr/>
        <a:lstStyle/>
        <a:p>
          <a:endParaRPr lang="en-GB"/>
        </a:p>
      </dgm:t>
    </dgm:pt>
    <dgm:pt modelId="{B1C45F8F-120B-478E-B047-F4ADCF626977}" type="sibTrans" cxnId="{CECF9A00-CC7A-4C12-BC4C-96571ED472F1}">
      <dgm:prSet/>
      <dgm:spPr/>
      <dgm:t>
        <a:bodyPr/>
        <a:lstStyle/>
        <a:p>
          <a:endParaRPr lang="en-GB"/>
        </a:p>
      </dgm:t>
    </dgm:pt>
    <dgm:pt modelId="{73DDA779-3BC5-4598-8A95-1D8726676E92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pt-PT" sz="1600" noProof="0"/>
        </a:p>
      </dgm:t>
    </dgm:pt>
    <dgm:pt modelId="{4E181E55-4EE9-45A1-94BA-7E152A84ABD6}" type="parTrans" cxnId="{51C807FE-D71C-49F8-8B40-593D1815904C}">
      <dgm:prSet/>
      <dgm:spPr/>
      <dgm:t>
        <a:bodyPr/>
        <a:lstStyle/>
        <a:p>
          <a:endParaRPr lang="en-GB"/>
        </a:p>
      </dgm:t>
    </dgm:pt>
    <dgm:pt modelId="{39ACD94E-B03A-424B-9647-C7F48184A805}" type="sibTrans" cxnId="{51C807FE-D71C-49F8-8B40-593D1815904C}">
      <dgm:prSet/>
      <dgm:spPr/>
      <dgm:t>
        <a:bodyPr/>
        <a:lstStyle/>
        <a:p>
          <a:endParaRPr lang="en-GB"/>
        </a:p>
      </dgm:t>
    </dgm:pt>
    <dgm:pt modelId="{4CB34F7A-B4A2-4C8D-824C-5CA55D45B06F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pt-PT" sz="1600" noProof="0"/>
        </a:p>
      </dgm:t>
    </dgm:pt>
    <dgm:pt modelId="{F05279B7-ED63-4DE3-A7CA-50E3C18261EB}" type="parTrans" cxnId="{2FA10F97-E224-409C-8927-D86E70BDF13F}">
      <dgm:prSet/>
      <dgm:spPr/>
      <dgm:t>
        <a:bodyPr/>
        <a:lstStyle/>
        <a:p>
          <a:endParaRPr lang="en-GB"/>
        </a:p>
      </dgm:t>
    </dgm:pt>
    <dgm:pt modelId="{37C63C71-4AA2-413B-9814-360B4103DFF7}" type="sibTrans" cxnId="{2FA10F97-E224-409C-8927-D86E70BDF13F}">
      <dgm:prSet/>
      <dgm:spPr/>
      <dgm:t>
        <a:bodyPr/>
        <a:lstStyle/>
        <a:p>
          <a:endParaRPr lang="en-GB"/>
        </a:p>
      </dgm:t>
    </dgm:pt>
    <dgm:pt modelId="{21AE27AE-7A43-405B-8F20-53DC9E0A613C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pt-PT" sz="1600" noProof="0"/>
            <a:t>Notificar</a:t>
          </a:r>
        </a:p>
      </dgm:t>
    </dgm:pt>
    <dgm:pt modelId="{B6CDEEEC-7A8E-4E06-A0F3-8517BF2172D9}" type="parTrans" cxnId="{DA3B33BD-89DF-4904-8243-C8D854F18EE0}">
      <dgm:prSet/>
      <dgm:spPr/>
      <dgm:t>
        <a:bodyPr/>
        <a:lstStyle/>
        <a:p>
          <a:endParaRPr lang="en-GB"/>
        </a:p>
      </dgm:t>
    </dgm:pt>
    <dgm:pt modelId="{6E57142D-365B-405E-B7A8-671A081DB292}" type="sibTrans" cxnId="{DA3B33BD-89DF-4904-8243-C8D854F18EE0}">
      <dgm:prSet/>
      <dgm:spPr/>
      <dgm:t>
        <a:bodyPr/>
        <a:lstStyle/>
        <a:p>
          <a:endParaRPr lang="en-GB"/>
        </a:p>
      </dgm:t>
    </dgm:pt>
    <dgm:pt modelId="{611D95A9-1E66-48FA-9DDC-40B061223F77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pt-PT" sz="1600" noProof="0"/>
            <a:t>Analisar e interpretar</a:t>
          </a:r>
        </a:p>
      </dgm:t>
    </dgm:pt>
    <dgm:pt modelId="{7C054A89-D1BF-44D2-9A2C-9F78AE92785D}" type="parTrans" cxnId="{E6D7F62E-8375-48FF-A770-281C7F2B32F9}">
      <dgm:prSet/>
      <dgm:spPr/>
      <dgm:t>
        <a:bodyPr/>
        <a:lstStyle/>
        <a:p>
          <a:endParaRPr lang="en-GB"/>
        </a:p>
      </dgm:t>
    </dgm:pt>
    <dgm:pt modelId="{FCB69DA0-6294-4CA0-8879-78046C3A8906}" type="sibTrans" cxnId="{E6D7F62E-8375-48FF-A770-281C7F2B32F9}">
      <dgm:prSet/>
      <dgm:spPr/>
      <dgm:t>
        <a:bodyPr/>
        <a:lstStyle/>
        <a:p>
          <a:endParaRPr lang="en-GB"/>
        </a:p>
      </dgm:t>
    </dgm:pt>
    <dgm:pt modelId="{9EDB42D3-C930-498D-9ECE-0A276EDB4782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pt-PT" sz="1600" b="1" u="sng" noProof="0">
              <a:solidFill>
                <a:schemeClr val="bg1"/>
              </a:solidFill>
            </a:rPr>
            <a:t>Investigar e confirmar</a:t>
          </a:r>
        </a:p>
      </dgm:t>
    </dgm:pt>
    <dgm:pt modelId="{CAD7E6BB-6561-4D69-ABD1-879565A02A3E}" type="parTrans" cxnId="{1911AC31-0620-4E9F-9805-8F0EF0A929DC}">
      <dgm:prSet/>
      <dgm:spPr/>
      <dgm:t>
        <a:bodyPr/>
        <a:lstStyle/>
        <a:p>
          <a:endParaRPr lang="en-GB"/>
        </a:p>
      </dgm:t>
    </dgm:pt>
    <dgm:pt modelId="{3B5BFF11-0071-4C6C-BBFE-0470E00A3262}" type="sibTrans" cxnId="{1911AC31-0620-4E9F-9805-8F0EF0A929DC}">
      <dgm:prSet/>
      <dgm:spPr/>
      <dgm:t>
        <a:bodyPr/>
        <a:lstStyle/>
        <a:p>
          <a:endParaRPr lang="en-GB"/>
        </a:p>
      </dgm:t>
    </dgm:pt>
    <dgm:pt modelId="{931ECC1F-46A3-427E-B55E-3B914734321D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pt-PT" sz="1600" b="1" u="sng" noProof="0">
              <a:solidFill>
                <a:schemeClr val="bg1"/>
              </a:solidFill>
            </a:rPr>
            <a:t>Preparar</a:t>
          </a:r>
        </a:p>
      </dgm:t>
    </dgm:pt>
    <dgm:pt modelId="{F164FAEF-28A9-485B-84C9-A5F9234E2265}" type="parTrans" cxnId="{11E09ED9-3E42-467B-B59E-B3B2B442BECA}">
      <dgm:prSet/>
      <dgm:spPr/>
      <dgm:t>
        <a:bodyPr/>
        <a:lstStyle/>
        <a:p>
          <a:endParaRPr lang="en-GB"/>
        </a:p>
      </dgm:t>
    </dgm:pt>
    <dgm:pt modelId="{E37276F0-E2B8-4C43-BAE1-A87560BC8399}" type="sibTrans" cxnId="{11E09ED9-3E42-467B-B59E-B3B2B442BECA}">
      <dgm:prSet/>
      <dgm:spPr/>
      <dgm:t>
        <a:bodyPr/>
        <a:lstStyle/>
        <a:p>
          <a:endParaRPr lang="en-GB"/>
        </a:p>
      </dgm:t>
    </dgm:pt>
    <dgm:pt modelId="{F6C511D3-6AB1-444E-8753-070E6AAEB566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pt-PT" sz="1600" b="1" u="sng" noProof="0">
              <a:solidFill>
                <a:schemeClr val="bg1"/>
              </a:solidFill>
            </a:rPr>
            <a:t>Responder</a:t>
          </a:r>
        </a:p>
      </dgm:t>
    </dgm:pt>
    <dgm:pt modelId="{AF51FA09-92A7-4101-BAB7-A222E30D3172}" type="parTrans" cxnId="{DA36F3A0-8530-4C9A-A2D8-26AD53777871}">
      <dgm:prSet/>
      <dgm:spPr/>
      <dgm:t>
        <a:bodyPr/>
        <a:lstStyle/>
        <a:p>
          <a:endParaRPr lang="en-GB"/>
        </a:p>
      </dgm:t>
    </dgm:pt>
    <dgm:pt modelId="{CDC7AE0A-DF82-4B14-8FDE-45D8A83EF6BA}" type="sibTrans" cxnId="{DA36F3A0-8530-4C9A-A2D8-26AD53777871}">
      <dgm:prSet/>
      <dgm:spPr/>
      <dgm:t>
        <a:bodyPr/>
        <a:lstStyle/>
        <a:p>
          <a:endParaRPr lang="en-GB"/>
        </a:p>
      </dgm:t>
    </dgm:pt>
    <dgm:pt modelId="{CAA5BF4B-C0EF-4301-81C1-2898E311CFC1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pt-PT" sz="1600" noProof="0" dirty="0"/>
            <a:t>Comunicar (feedback)</a:t>
          </a:r>
        </a:p>
      </dgm:t>
    </dgm:pt>
    <dgm:pt modelId="{7FCE64C3-2C3B-4CF2-B313-8F0368C566A2}" type="parTrans" cxnId="{664C499A-3ECB-434E-9C28-7C3E367EE8B3}">
      <dgm:prSet/>
      <dgm:spPr/>
      <dgm:t>
        <a:bodyPr/>
        <a:lstStyle/>
        <a:p>
          <a:endParaRPr lang="en-GB"/>
        </a:p>
      </dgm:t>
    </dgm:pt>
    <dgm:pt modelId="{181DD025-14D5-433A-BB1C-D6A9458AD39C}" type="sibTrans" cxnId="{664C499A-3ECB-434E-9C28-7C3E367EE8B3}">
      <dgm:prSet/>
      <dgm:spPr/>
      <dgm:t>
        <a:bodyPr/>
        <a:lstStyle/>
        <a:p>
          <a:endParaRPr lang="en-GB"/>
        </a:p>
      </dgm:t>
    </dgm:pt>
    <dgm:pt modelId="{48788B44-13DE-4E97-98B0-4A6463B34205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pt-PT" sz="1600" noProof="0"/>
            <a:t>Avaliar</a:t>
          </a:r>
        </a:p>
      </dgm:t>
    </dgm:pt>
    <dgm:pt modelId="{220B87F0-9F01-4E5C-A805-8D9B5E1052C9}" type="parTrans" cxnId="{17003307-A114-46BD-9A5C-5D17142B706A}">
      <dgm:prSet/>
      <dgm:spPr/>
      <dgm:t>
        <a:bodyPr/>
        <a:lstStyle/>
        <a:p>
          <a:endParaRPr lang="en-GB"/>
        </a:p>
      </dgm:t>
    </dgm:pt>
    <dgm:pt modelId="{DE2FA233-6A2F-4387-AE3C-87441F716BCF}" type="sibTrans" cxnId="{17003307-A114-46BD-9A5C-5D17142B706A}">
      <dgm:prSet/>
      <dgm:spPr/>
      <dgm:t>
        <a:bodyPr/>
        <a:lstStyle/>
        <a:p>
          <a:endParaRPr lang="en-GB"/>
        </a:p>
      </dgm:t>
    </dgm:pt>
    <dgm:pt modelId="{6D0D9DB3-1E21-4EB8-83EC-9F6715B8E01E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pt-PT" sz="1400" noProof="0"/>
        </a:p>
      </dgm:t>
    </dgm:pt>
    <dgm:pt modelId="{ED116553-BFA0-4E75-ABE2-83B0AC203474}" type="parTrans" cxnId="{92858CB6-2A79-4237-A39B-70D150C01F1E}">
      <dgm:prSet/>
      <dgm:spPr/>
      <dgm:t>
        <a:bodyPr/>
        <a:lstStyle/>
        <a:p>
          <a:endParaRPr lang="en-GB"/>
        </a:p>
      </dgm:t>
    </dgm:pt>
    <dgm:pt modelId="{AE8FE574-59B3-4B33-92DD-B8D095E36701}" type="sibTrans" cxnId="{92858CB6-2A79-4237-A39B-70D150C01F1E}">
      <dgm:prSet/>
      <dgm:spPr/>
      <dgm:t>
        <a:bodyPr/>
        <a:lstStyle/>
        <a:p>
          <a:endParaRPr lang="en-GB"/>
        </a:p>
      </dgm:t>
    </dgm:pt>
    <dgm:pt modelId="{C9157E81-FC03-4F28-B6D3-89351F8D19BB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pt-PT" sz="1400" noProof="0"/>
        </a:p>
      </dgm:t>
    </dgm:pt>
    <dgm:pt modelId="{F9A84E7C-B22F-440E-ACD6-F49E543EA0A3}" type="parTrans" cxnId="{3C0DB914-5957-4849-A085-1D7F9BA7DCDE}">
      <dgm:prSet/>
      <dgm:spPr/>
      <dgm:t>
        <a:bodyPr/>
        <a:lstStyle/>
        <a:p>
          <a:endParaRPr lang="en-GB"/>
        </a:p>
      </dgm:t>
    </dgm:pt>
    <dgm:pt modelId="{49BFAA04-1120-442E-9FF4-D0A7EDE9ED65}" type="sibTrans" cxnId="{3C0DB914-5957-4849-A085-1D7F9BA7DCDE}">
      <dgm:prSet/>
      <dgm:spPr/>
      <dgm:t>
        <a:bodyPr/>
        <a:lstStyle/>
        <a:p>
          <a:endParaRPr lang="en-GB"/>
        </a:p>
      </dgm:t>
    </dgm:pt>
    <dgm:pt modelId="{F248A657-AA82-4FAC-94C9-50F515F3F294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pt-PT" sz="1400" noProof="0"/>
        </a:p>
      </dgm:t>
    </dgm:pt>
    <dgm:pt modelId="{94BA0E82-6AFE-48A0-93AE-BEB7FBA15F59}" type="parTrans" cxnId="{EF43D871-A7A9-448C-9CF1-8C2237A2165F}">
      <dgm:prSet/>
      <dgm:spPr/>
      <dgm:t>
        <a:bodyPr/>
        <a:lstStyle/>
        <a:p>
          <a:endParaRPr lang="en-GB"/>
        </a:p>
      </dgm:t>
    </dgm:pt>
    <dgm:pt modelId="{875A007D-2B74-4382-985F-107413B6BEF3}" type="sibTrans" cxnId="{EF43D871-A7A9-448C-9CF1-8C2237A2165F}">
      <dgm:prSet/>
      <dgm:spPr/>
      <dgm:t>
        <a:bodyPr/>
        <a:lstStyle/>
        <a:p>
          <a:endParaRPr lang="en-GB"/>
        </a:p>
      </dgm:t>
    </dgm:pt>
    <dgm:pt modelId="{FAA7D9C2-5F53-486B-9B6C-2CA4FD7D108D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pt-PT" sz="1400" b="1" u="sng" noProof="0">
            <a:solidFill>
              <a:schemeClr val="bg1"/>
            </a:solidFill>
          </a:endParaRPr>
        </a:p>
      </dgm:t>
    </dgm:pt>
    <dgm:pt modelId="{2C6A19D1-39ED-44F6-B3BA-BA8F3A2BEAA6}" type="parTrans" cxnId="{15CDAD91-7E90-4DE1-9027-3B79683DC7C2}">
      <dgm:prSet/>
      <dgm:spPr/>
      <dgm:t>
        <a:bodyPr/>
        <a:lstStyle/>
        <a:p>
          <a:endParaRPr lang="en-GB"/>
        </a:p>
      </dgm:t>
    </dgm:pt>
    <dgm:pt modelId="{22C46CE6-06C3-4AA9-B7D2-6FBCBC273192}" type="sibTrans" cxnId="{15CDAD91-7E90-4DE1-9027-3B79683DC7C2}">
      <dgm:prSet/>
      <dgm:spPr/>
      <dgm:t>
        <a:bodyPr/>
        <a:lstStyle/>
        <a:p>
          <a:endParaRPr lang="en-GB"/>
        </a:p>
      </dgm:t>
    </dgm:pt>
    <dgm:pt modelId="{3077E787-D002-46F2-A37A-3D73B4BD821E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pt-PT" sz="1400" b="1" u="sng" noProof="0">
            <a:solidFill>
              <a:schemeClr val="bg1"/>
            </a:solidFill>
          </a:endParaRPr>
        </a:p>
      </dgm:t>
    </dgm:pt>
    <dgm:pt modelId="{68303770-0435-485B-890E-D50C3A8C7DF2}" type="parTrans" cxnId="{90895DDA-81C7-4FFA-8627-7A1AF9857E4F}">
      <dgm:prSet/>
      <dgm:spPr/>
      <dgm:t>
        <a:bodyPr/>
        <a:lstStyle/>
        <a:p>
          <a:endParaRPr lang="en-GB"/>
        </a:p>
      </dgm:t>
    </dgm:pt>
    <dgm:pt modelId="{5F66DD0D-B4A4-4DDA-8303-959157DEB052}" type="sibTrans" cxnId="{90895DDA-81C7-4FFA-8627-7A1AF9857E4F}">
      <dgm:prSet/>
      <dgm:spPr/>
      <dgm:t>
        <a:bodyPr/>
        <a:lstStyle/>
        <a:p>
          <a:endParaRPr lang="en-GB"/>
        </a:p>
      </dgm:t>
    </dgm:pt>
    <dgm:pt modelId="{C17C7AB9-5D1B-46B1-A801-3767695FC00C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pt-PT" sz="1400" noProof="0"/>
        </a:p>
      </dgm:t>
    </dgm:pt>
    <dgm:pt modelId="{BF6A4CA0-7D9B-4783-B520-61799CC2E713}" type="parTrans" cxnId="{74535E3F-6481-4E38-A764-689E13952518}">
      <dgm:prSet/>
      <dgm:spPr/>
      <dgm:t>
        <a:bodyPr/>
        <a:lstStyle/>
        <a:p>
          <a:endParaRPr lang="en-GB"/>
        </a:p>
      </dgm:t>
    </dgm:pt>
    <dgm:pt modelId="{88E4AEF7-F7D4-4A5D-AD3C-73E4543108D8}" type="sibTrans" cxnId="{74535E3F-6481-4E38-A764-689E13952518}">
      <dgm:prSet/>
      <dgm:spPr/>
      <dgm:t>
        <a:bodyPr/>
        <a:lstStyle/>
        <a:p>
          <a:endParaRPr lang="en-GB"/>
        </a:p>
      </dgm:t>
    </dgm:pt>
    <dgm:pt modelId="{7709203A-0CAA-4060-BF13-1AE55E114ACB}">
      <dgm:prSet phldrT="[Text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pt-PT" sz="1400" noProof="0"/>
        </a:p>
      </dgm:t>
    </dgm:pt>
    <dgm:pt modelId="{AA061F9A-E85A-4A86-873A-19AD19660A30}" type="parTrans" cxnId="{2E3DDA84-D86C-4766-8572-4E6CE7E0A07F}">
      <dgm:prSet/>
      <dgm:spPr/>
      <dgm:t>
        <a:bodyPr/>
        <a:lstStyle/>
        <a:p>
          <a:endParaRPr lang="en-GB"/>
        </a:p>
      </dgm:t>
    </dgm:pt>
    <dgm:pt modelId="{93414777-CA3E-4302-812A-427396196708}" type="sibTrans" cxnId="{2E3DDA84-D86C-4766-8572-4E6CE7E0A07F}">
      <dgm:prSet/>
      <dgm:spPr/>
      <dgm:t>
        <a:bodyPr/>
        <a:lstStyle/>
        <a:p>
          <a:endParaRPr lang="en-GB"/>
        </a:p>
      </dgm:t>
    </dgm:pt>
    <dgm:pt modelId="{5BBDC88C-9887-491E-861D-F6523B9EAE6F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 anchor="ctr"/>
        <a:lstStyle/>
        <a:p>
          <a:pPr algn="ctr"/>
          <a:r>
            <a:rPr lang="pt-PT" sz="1400" dirty="0"/>
            <a:t>  </a:t>
          </a:r>
          <a:r>
            <a:rPr lang="pt-PT" sz="1400" noProof="0" dirty="0">
              <a:latin typeface="+mn-lt"/>
            </a:rPr>
            <a:t>Doenças</a:t>
          </a:r>
          <a:r>
            <a:rPr lang="pt-PT" sz="1400" dirty="0">
              <a:latin typeface="+mn-lt"/>
            </a:rPr>
            <a:t>, condiç</a:t>
          </a:r>
          <a:r>
            <a:rPr lang="pt-PT" sz="1400" dirty="0">
              <a:latin typeface="+mn-lt"/>
              <a:cs typeface="Arial" panose="020B0604020202020204" pitchFamily="34" charset="0"/>
            </a:rPr>
            <a:t>ões ou eventos </a:t>
          </a:r>
          <a:r>
            <a:rPr lang="pt-PT" sz="1400" dirty="0">
              <a:latin typeface="+mn-lt"/>
            </a:rPr>
            <a:t>prioritários para a VRID</a:t>
          </a:r>
        </a:p>
      </dgm:t>
    </dgm:pt>
    <dgm:pt modelId="{0412F14A-C05E-467D-B6F7-B98A90DCB9F4}" type="sibTrans" cxnId="{E5101ACE-A5C1-4C7F-A359-95542FF26605}">
      <dgm:prSet/>
      <dgm:spPr/>
      <dgm:t>
        <a:bodyPr/>
        <a:lstStyle/>
        <a:p>
          <a:pPr algn="just"/>
          <a:endParaRPr lang="en-GB"/>
        </a:p>
      </dgm:t>
    </dgm:pt>
    <dgm:pt modelId="{91A498AE-EE01-403B-B27B-1B4899FC9329}" type="parTrans" cxnId="{E5101ACE-A5C1-4C7F-A359-95542FF26605}">
      <dgm:prSet/>
      <dgm:spPr/>
      <dgm:t>
        <a:bodyPr/>
        <a:lstStyle/>
        <a:p>
          <a:pPr algn="just"/>
          <a:endParaRPr lang="en-GB"/>
        </a:p>
      </dgm:t>
    </dgm:pt>
    <dgm:pt modelId="{5B6CEB25-1A69-4A7B-AF48-31F5C750E92B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pt-PT" sz="1600" noProof="0"/>
        </a:p>
      </dgm:t>
    </dgm:pt>
    <dgm:pt modelId="{F9513711-A5D1-4226-8BF3-1CF0D7A52524}" type="sibTrans" cxnId="{E20885D2-6EDD-4961-88B7-C1522149FC9D}">
      <dgm:prSet/>
      <dgm:spPr/>
      <dgm:t>
        <a:bodyPr/>
        <a:lstStyle/>
        <a:p>
          <a:endParaRPr lang="en-GB"/>
        </a:p>
      </dgm:t>
    </dgm:pt>
    <dgm:pt modelId="{259FB56A-86EF-4D93-B2A2-8EFEBE988E92}" type="parTrans" cxnId="{E20885D2-6EDD-4961-88B7-C1522149FC9D}">
      <dgm:prSet/>
      <dgm:spPr/>
      <dgm:t>
        <a:bodyPr/>
        <a:lstStyle/>
        <a:p>
          <a:endParaRPr lang="en-GB"/>
        </a:p>
      </dgm:t>
    </dgm:pt>
    <dgm:pt modelId="{B7319E8B-6C47-42A6-8836-6105C0AFA9EC}" type="pres">
      <dgm:prSet presAssocID="{EA6BE54E-4B63-43C1-BBB7-07C1C07AB867}" presName="linearFlow" presStyleCnt="0">
        <dgm:presLayoutVars>
          <dgm:dir/>
          <dgm:animLvl val="lvl"/>
          <dgm:resizeHandles/>
        </dgm:presLayoutVars>
      </dgm:prSet>
      <dgm:spPr/>
    </dgm:pt>
    <dgm:pt modelId="{BA2C0EA2-7882-45AA-B438-9D08C219189D}" type="pres">
      <dgm:prSet presAssocID="{5BBDC88C-9887-491E-861D-F6523B9EAE6F}" presName="compositeNode" presStyleCnt="0">
        <dgm:presLayoutVars>
          <dgm:bulletEnabled val="1"/>
        </dgm:presLayoutVars>
      </dgm:prSet>
      <dgm:spPr/>
    </dgm:pt>
    <dgm:pt modelId="{7FC870AD-FE8A-4C7A-B067-7A8C8BFC2DAE}" type="pres">
      <dgm:prSet presAssocID="{5BBDC88C-9887-491E-861D-F6523B9EAE6F}" presName="image" presStyleLbl="fgImgPlace1" presStyleIdx="0" presStyleCnt="3" custAng="5400000" custFlipVert="0" custFlipHor="0" custScaleX="8486" custScaleY="15963" custLinFactX="69371" custLinFactNeighborX="100000" custLinFactNeighborY="-46390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  <a:effectLst/>
      </dgm:spPr>
    </dgm:pt>
    <dgm:pt modelId="{3F698F05-A4C1-45B6-9C24-9D23B28D777B}" type="pres">
      <dgm:prSet presAssocID="{5BBDC88C-9887-491E-861D-F6523B9EAE6F}" presName="childNode" presStyleLbl="node1" presStyleIdx="0" presStyleCnt="3" custScaleX="133478" custScaleY="109297" custLinFactNeighborX="62" custLinFactNeighborY="-9454">
        <dgm:presLayoutVars>
          <dgm:bulletEnabled val="1"/>
        </dgm:presLayoutVars>
      </dgm:prSet>
      <dgm:spPr/>
    </dgm:pt>
    <dgm:pt modelId="{F69E7767-062D-4FCB-9FA4-67D2BC0F8D97}" type="pres">
      <dgm:prSet presAssocID="{5BBDC88C-9887-491E-861D-F6523B9EAE6F}" presName="parentNode" presStyleLbl="revTx" presStyleIdx="0" presStyleCnt="3" custAng="5400000" custScaleX="217548" custScaleY="51941" custLinFactX="100000" custLinFactNeighborX="195140" custLinFactNeighborY="54142">
        <dgm:presLayoutVars>
          <dgm:chMax val="0"/>
          <dgm:bulletEnabled val="1"/>
        </dgm:presLayoutVars>
      </dgm:prSet>
      <dgm:spPr/>
    </dgm:pt>
    <dgm:pt modelId="{C0629544-5A99-43A2-B3C5-E7D654738EE4}" type="pres">
      <dgm:prSet presAssocID="{0412F14A-C05E-467D-B6F7-B98A90DCB9F4}" presName="sibTrans" presStyleCnt="0"/>
      <dgm:spPr/>
    </dgm:pt>
    <dgm:pt modelId="{AF0655C2-1EF8-480E-ACB8-98018828309C}" type="pres">
      <dgm:prSet presAssocID="{AD167DB3-F17A-4614-B9F1-4899B86358DD}" presName="compositeNode" presStyleCnt="0">
        <dgm:presLayoutVars>
          <dgm:bulletEnabled val="1"/>
        </dgm:presLayoutVars>
      </dgm:prSet>
      <dgm:spPr/>
    </dgm:pt>
    <dgm:pt modelId="{56F95F38-C707-4690-A8A5-4C5CBE44D845}" type="pres">
      <dgm:prSet presAssocID="{AD167DB3-F17A-4614-B9F1-4899B86358DD}" presName="image" presStyleLbl="fgImgPlace1" presStyleIdx="1" presStyleCnt="3" custFlipHor="1" custScaleX="19539" custScaleY="5846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>
          <a:noFill/>
        </a:ln>
        <a:effectLst/>
      </dgm:spPr>
    </dgm:pt>
    <dgm:pt modelId="{46912C0F-0845-4068-A909-6253D709012E}" type="pres">
      <dgm:prSet presAssocID="{AD167DB3-F17A-4614-B9F1-4899B86358DD}" presName="childNode" presStyleLbl="node1" presStyleIdx="1" presStyleCnt="3" custScaleX="129187" custLinFactNeighborX="-2113" custLinFactNeighborY="-13816">
        <dgm:presLayoutVars>
          <dgm:bulletEnabled val="1"/>
        </dgm:presLayoutVars>
      </dgm:prSet>
      <dgm:spPr/>
    </dgm:pt>
    <dgm:pt modelId="{885FDE07-C59A-4F91-9975-D3260622EFD8}" type="pres">
      <dgm:prSet presAssocID="{AD167DB3-F17A-4614-B9F1-4899B86358DD}" presName="parentNode" presStyleLbl="revTx" presStyleIdx="1" presStyleCnt="3" custAng="5400000" custScaleX="132328" custScaleY="50847" custLinFactX="100000" custLinFactNeighborX="199820" custLinFactNeighborY="46269">
        <dgm:presLayoutVars>
          <dgm:chMax val="0"/>
          <dgm:bulletEnabled val="1"/>
        </dgm:presLayoutVars>
      </dgm:prSet>
      <dgm:spPr/>
    </dgm:pt>
    <dgm:pt modelId="{9C1D3A33-C4E2-4146-AB83-071F66EFBD54}" type="pres">
      <dgm:prSet presAssocID="{AD54F8ED-1CB7-4F4E-BFB5-08F8F8E9166B}" presName="sibTrans" presStyleCnt="0"/>
      <dgm:spPr/>
    </dgm:pt>
    <dgm:pt modelId="{66535531-904F-48E3-9F44-DF8F0EB988E6}" type="pres">
      <dgm:prSet presAssocID="{B6AB49B0-4B2B-4674-8366-20D126228C90}" presName="compositeNode" presStyleCnt="0">
        <dgm:presLayoutVars>
          <dgm:bulletEnabled val="1"/>
        </dgm:presLayoutVars>
      </dgm:prSet>
      <dgm:spPr/>
    </dgm:pt>
    <dgm:pt modelId="{C9579DE8-543D-4165-9B64-068F3607C647}" type="pres">
      <dgm:prSet presAssocID="{B6AB49B0-4B2B-4674-8366-20D126228C90}" presName="image" presStyleLbl="fgImgPlace1" presStyleIdx="2" presStyleCnt="3" custScaleX="7758" custScaleY="5846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ln/>
      </dgm:spPr>
    </dgm:pt>
    <dgm:pt modelId="{3C286D4D-ACDB-4424-8494-32C319445B5F}" type="pres">
      <dgm:prSet presAssocID="{B6AB49B0-4B2B-4674-8366-20D126228C90}" presName="childNode" presStyleLbl="node1" presStyleIdx="2" presStyleCnt="3" custScaleX="131338" custScaleY="105572" custLinFactNeighborX="-5837" custLinFactNeighborY="-14600">
        <dgm:presLayoutVars>
          <dgm:bulletEnabled val="1"/>
        </dgm:presLayoutVars>
      </dgm:prSet>
      <dgm:spPr/>
    </dgm:pt>
    <dgm:pt modelId="{62B7AF8D-509B-4C59-9F05-133C8BC945F5}" type="pres">
      <dgm:prSet presAssocID="{B6AB49B0-4B2B-4674-8366-20D126228C90}" presName="parentNode" presStyleLbl="revTx" presStyleIdx="2" presStyleCnt="3" custAng="5400000" custScaleX="119286" custScaleY="51229" custLinFactX="100000" custLinFactNeighborX="180473" custLinFactNeighborY="52341">
        <dgm:presLayoutVars>
          <dgm:chMax val="0"/>
          <dgm:bulletEnabled val="1"/>
        </dgm:presLayoutVars>
      </dgm:prSet>
      <dgm:spPr/>
    </dgm:pt>
  </dgm:ptLst>
  <dgm:cxnLst>
    <dgm:cxn modelId="{CECF9A00-CC7A-4C12-BC4C-96571ED472F1}" srcId="{AD167DB3-F17A-4614-B9F1-4899B86358DD}" destId="{61E04BAB-11A9-44B4-B903-1CE23D3CA9FF}" srcOrd="1" destOrd="0" parTransId="{1431DAF3-C4D4-4C2F-BA43-EAC219C634A7}" sibTransId="{B1C45F8F-120B-478E-B047-F4ADCF626977}"/>
    <dgm:cxn modelId="{76DF5501-5500-40DD-A8D4-7DA5C5B80C05}" type="presOf" srcId="{FAA7D9C2-5F53-486B-9B6C-2CA4FD7D108D}" destId="{3C286D4D-ACDB-4424-8494-32C319445B5F}" srcOrd="0" destOrd="7" presId="urn:microsoft.com/office/officeart/2005/8/layout/hList2#1"/>
    <dgm:cxn modelId="{17003307-A114-46BD-9A5C-5D17142B706A}" srcId="{B6AB49B0-4B2B-4674-8366-20D126228C90}" destId="{48788B44-13DE-4E97-98B0-4A6463B34205}" srcOrd="14" destOrd="0" parTransId="{220B87F0-9F01-4E5C-A805-8D9B5E1052C9}" sibTransId="{DE2FA233-6A2F-4387-AE3C-87441F716BCF}"/>
    <dgm:cxn modelId="{92267411-D596-4CDF-AF48-7CC2D3CCA27D}" type="presOf" srcId="{B0539EDF-9B2E-4AD8-9906-2C56954EC882}" destId="{46912C0F-0845-4068-A909-6253D709012E}" srcOrd="0" destOrd="6" presId="urn:microsoft.com/office/officeart/2005/8/layout/hList2#1"/>
    <dgm:cxn modelId="{14275A12-3DAD-44D5-9628-5E5A6950787D}" type="presOf" srcId="{F6C511D3-6AB1-444E-8753-070E6AAEB566}" destId="{3C286D4D-ACDB-4424-8494-32C319445B5F}" srcOrd="0" destOrd="10" presId="urn:microsoft.com/office/officeart/2005/8/layout/hList2#1"/>
    <dgm:cxn modelId="{3C0DB914-5957-4849-A085-1D7F9BA7DCDE}" srcId="{B6AB49B0-4B2B-4674-8366-20D126228C90}" destId="{C9157E81-FC03-4F28-B6D3-89351F8D19BB}" srcOrd="3" destOrd="0" parTransId="{F9A84E7C-B22F-440E-ACD6-F49E543EA0A3}" sibTransId="{49BFAA04-1120-442E-9FF4-D0A7EDE9ED65}"/>
    <dgm:cxn modelId="{566B9923-36FB-4E37-A4C1-E0D0885CEFC6}" type="presOf" srcId="{34A884D2-D0F1-4A8B-A95F-23CA4457FA2C}" destId="{46912C0F-0845-4068-A909-6253D709012E}" srcOrd="0" destOrd="2" presId="urn:microsoft.com/office/officeart/2005/8/layout/hList2#1"/>
    <dgm:cxn modelId="{F2FE6E2C-A150-4138-A680-7D8CDE85BEDB}" srcId="{AD167DB3-F17A-4614-B9F1-4899B86358DD}" destId="{088B2BF1-08CE-4001-8C6E-54684ED8CF9E}" srcOrd="4" destOrd="0" parTransId="{86C68380-B500-402B-B8B8-56254439A44E}" sibTransId="{09BAA20E-D13C-4D29-BD7F-25B5BB3DDA38}"/>
    <dgm:cxn modelId="{CB21272D-D114-41A3-BDEC-298914E84478}" type="presOf" srcId="{F248A657-AA82-4FAC-94C9-50F515F3F294}" destId="{3C286D4D-ACDB-4424-8494-32C319445B5F}" srcOrd="0" destOrd="5" presId="urn:microsoft.com/office/officeart/2005/8/layout/hList2#1"/>
    <dgm:cxn modelId="{E6D7F62E-8375-48FF-A770-281C7F2B32F9}" srcId="{B6AB49B0-4B2B-4674-8366-20D126228C90}" destId="{611D95A9-1E66-48FA-9DDC-40B061223F77}" srcOrd="4" destOrd="0" parTransId="{7C054A89-D1BF-44D2-9A2C-9F78AE92785D}" sibTransId="{FCB69DA0-6294-4CA0-8879-78046C3A8906}"/>
    <dgm:cxn modelId="{A7A3612F-F2A1-4CDD-ACB6-D8AB7FAB31C9}" type="presOf" srcId="{C7FAABAF-6DCA-490E-89DA-F204057135EF}" destId="{3F698F05-A4C1-45B6-9C24-9D23B28D777B}" srcOrd="0" destOrd="6" presId="urn:microsoft.com/office/officeart/2005/8/layout/hList2#1"/>
    <dgm:cxn modelId="{1911AC31-0620-4E9F-9805-8F0EF0A929DC}" srcId="{B6AB49B0-4B2B-4674-8366-20D126228C90}" destId="{9EDB42D3-C930-498D-9ECE-0A276EDB4782}" srcOrd="6" destOrd="0" parTransId="{CAD7E6BB-6561-4D69-ABD1-879565A02A3E}" sibTransId="{3B5BFF11-0071-4C6C-BBFE-0470E00A3262}"/>
    <dgm:cxn modelId="{528EB036-DBDB-476B-B1E9-A009FFDCC072}" srcId="{EA6BE54E-4B63-43C1-BBB7-07C1C07AB867}" destId="{B6AB49B0-4B2B-4674-8366-20D126228C90}" srcOrd="2" destOrd="0" parTransId="{52EE46AD-55C6-4D80-9178-778CFDBD1136}" sibTransId="{4BF6A5A1-9ACF-4D00-9B83-D2FC0C2E2A3F}"/>
    <dgm:cxn modelId="{84EEC13C-FD0D-4AF1-BC32-B8B888E83A1D}" type="presOf" srcId="{48788B44-13DE-4E97-98B0-4A6463B34205}" destId="{3C286D4D-ACDB-4424-8494-32C319445B5F}" srcOrd="0" destOrd="14" presId="urn:microsoft.com/office/officeart/2005/8/layout/hList2#1"/>
    <dgm:cxn modelId="{74535E3F-6481-4E38-A764-689E13952518}" srcId="{B6AB49B0-4B2B-4674-8366-20D126228C90}" destId="{C17C7AB9-5D1B-46B1-A801-3767695FC00C}" srcOrd="11" destOrd="0" parTransId="{BF6A4CA0-7D9B-4783-B520-61799CC2E713}" sibTransId="{88E4AEF7-F7D4-4A5D-AD3C-73E4543108D8}"/>
    <dgm:cxn modelId="{C4542D40-681E-49F4-84A4-FC109E00E9EE}" srcId="{5BBDC88C-9887-491E-861D-F6523B9EAE6F}" destId="{C7FAABAF-6DCA-490E-89DA-F204057135EF}" srcOrd="6" destOrd="0" parTransId="{97E3324B-9696-42B5-9593-A13D54A64D18}" sibTransId="{EC00AE68-76AA-4858-A353-5D609FF55A4E}"/>
    <dgm:cxn modelId="{0664865D-167D-48B3-9B76-2D49D576D23E}" type="presOf" srcId="{5B6CEB25-1A69-4A7B-AF48-31F5C750E92B}" destId="{3F698F05-A4C1-45B6-9C24-9D23B28D777B}" srcOrd="0" destOrd="1" presId="urn:microsoft.com/office/officeart/2005/8/layout/hList2#1"/>
    <dgm:cxn modelId="{E31EE442-0AE4-4AB1-B4D4-66BE72DD7A44}" type="presOf" srcId="{7709203A-0CAA-4060-BF13-1AE55E114ACB}" destId="{3C286D4D-ACDB-4424-8494-32C319445B5F}" srcOrd="0" destOrd="13" presId="urn:microsoft.com/office/officeart/2005/8/layout/hList2#1"/>
    <dgm:cxn modelId="{E5F28F44-5CFD-4D35-9C1B-AAD0B2A58C72}" type="presOf" srcId="{B6AB49B0-4B2B-4674-8366-20D126228C90}" destId="{62B7AF8D-509B-4C59-9F05-133C8BC945F5}" srcOrd="0" destOrd="0" presId="urn:microsoft.com/office/officeart/2005/8/layout/hList2#1"/>
    <dgm:cxn modelId="{3F0CB765-D3A4-4E07-A0F8-519C3DB2C094}" srcId="{EA6BE54E-4B63-43C1-BBB7-07C1C07AB867}" destId="{AD167DB3-F17A-4614-B9F1-4899B86358DD}" srcOrd="1" destOrd="0" parTransId="{08CC4836-609B-40B5-88A1-341D38026523}" sibTransId="{AD54F8ED-1CB7-4F4E-BFB5-08F8F8E9166B}"/>
    <dgm:cxn modelId="{D32C3B4A-DBE9-4929-80F2-B6CD471CECAF}" srcId="{AD167DB3-F17A-4614-B9F1-4899B86358DD}" destId="{B0539EDF-9B2E-4AD8-9906-2C56954EC882}" srcOrd="6" destOrd="0" parTransId="{78F6247E-4A2B-4CBB-AD7C-DFCF19687C16}" sibTransId="{7F922ACE-CAE2-45F1-B4FC-79BD5BC6393C}"/>
    <dgm:cxn modelId="{8838FE6C-501C-4F6C-9F53-10CD2A3FA8D4}" type="presOf" srcId="{EA6BE54E-4B63-43C1-BBB7-07C1C07AB867}" destId="{B7319E8B-6C47-42A6-8836-6105C0AFA9EC}" srcOrd="0" destOrd="0" presId="urn:microsoft.com/office/officeart/2005/8/layout/hList2#1"/>
    <dgm:cxn modelId="{4A84684E-9BEF-448C-BF74-1A97279B0863}" type="presOf" srcId="{9EDB42D3-C930-498D-9ECE-0A276EDB4782}" destId="{3C286D4D-ACDB-4424-8494-32C319445B5F}" srcOrd="0" destOrd="6" presId="urn:microsoft.com/office/officeart/2005/8/layout/hList2#1"/>
    <dgm:cxn modelId="{B8FFB64E-1015-4888-AD71-E6CADA728514}" srcId="{5BBDC88C-9887-491E-861D-F6523B9EAE6F}" destId="{8A273164-4366-4BFA-AE90-AD37A03D3ED8}" srcOrd="0" destOrd="0" parTransId="{BB8BE317-F2A0-4741-924D-D7E243D22B26}" sibTransId="{A32C67A1-DB6B-40CB-94B3-ABD2325F514E}"/>
    <dgm:cxn modelId="{DBAD2651-CF72-417C-9124-8E7EEC61268A}" srcId="{5BBDC88C-9887-491E-861D-F6523B9EAE6F}" destId="{3E451D8F-A364-4302-8F5A-6184D7378E31}" srcOrd="3" destOrd="0" parTransId="{2E63A743-5BED-4B8C-990B-EF00136B87D4}" sibTransId="{364E93FB-EF4B-49EA-9239-D9458A625982}"/>
    <dgm:cxn modelId="{EF43D871-A7A9-448C-9CF1-8C2237A2165F}" srcId="{B6AB49B0-4B2B-4674-8366-20D126228C90}" destId="{F248A657-AA82-4FAC-94C9-50F515F3F294}" srcOrd="5" destOrd="0" parTransId="{94BA0E82-6AFE-48A0-93AE-BEB7FBA15F59}" sibTransId="{875A007D-2B74-4382-985F-107413B6BEF3}"/>
    <dgm:cxn modelId="{F5A80252-5D3B-4B3C-B2A0-55B3B3B75600}" type="presOf" srcId="{AD167DB3-F17A-4614-B9F1-4899B86358DD}" destId="{885FDE07-C59A-4F91-9975-D3260622EFD8}" srcOrd="0" destOrd="0" presId="urn:microsoft.com/office/officeart/2005/8/layout/hList2#1"/>
    <dgm:cxn modelId="{03EBCE75-41D0-45DB-95E6-828B08098CFD}" type="presOf" srcId="{21AE27AE-7A43-405B-8F20-53DC9E0A613C}" destId="{3C286D4D-ACDB-4424-8494-32C319445B5F}" srcOrd="0" destOrd="2" presId="urn:microsoft.com/office/officeart/2005/8/layout/hList2#1"/>
    <dgm:cxn modelId="{2783D180-A6EB-49A1-A5E5-A1D94B6C0ABB}" type="presOf" srcId="{61E04BAB-11A9-44B4-B903-1CE23D3CA9FF}" destId="{46912C0F-0845-4068-A909-6253D709012E}" srcOrd="0" destOrd="1" presId="urn:microsoft.com/office/officeart/2005/8/layout/hList2#1"/>
    <dgm:cxn modelId="{5CC1F882-98FA-4F00-88ED-5D34C2616E61}" type="presOf" srcId="{2ABB87B6-AFF2-4E32-8A06-B40B7352ABCF}" destId="{3C286D4D-ACDB-4424-8494-32C319445B5F}" srcOrd="0" destOrd="0" presId="urn:microsoft.com/office/officeart/2005/8/layout/hList2#1"/>
    <dgm:cxn modelId="{2A2A2883-ABD4-407C-8958-0E35A9B89491}" srcId="{B6AB49B0-4B2B-4674-8366-20D126228C90}" destId="{2ABB87B6-AFF2-4E32-8A06-B40B7352ABCF}" srcOrd="0" destOrd="0" parTransId="{1E616279-0983-4112-BAF0-C7C78E266117}" sibTransId="{D6F79C69-148B-4CDC-9539-5A6D76BE26A9}"/>
    <dgm:cxn modelId="{D7068383-1309-49B8-AD5A-6118A071E287}" type="presOf" srcId="{73DDA779-3BC5-4598-8A95-1D8726676E92}" destId="{46912C0F-0845-4068-A909-6253D709012E}" srcOrd="0" destOrd="3" presId="urn:microsoft.com/office/officeart/2005/8/layout/hList2#1"/>
    <dgm:cxn modelId="{2E3DDA84-D86C-4766-8572-4E6CE7E0A07F}" srcId="{B6AB49B0-4B2B-4674-8366-20D126228C90}" destId="{7709203A-0CAA-4060-BF13-1AE55E114ACB}" srcOrd="13" destOrd="0" parTransId="{AA061F9A-E85A-4A86-873A-19AD19660A30}" sibTransId="{93414777-CA3E-4302-812A-427396196708}"/>
    <dgm:cxn modelId="{0D011C8E-65B7-41DA-ADE7-514DC90AAC84}" type="presOf" srcId="{611D95A9-1E66-48FA-9DDC-40B061223F77}" destId="{3C286D4D-ACDB-4424-8494-32C319445B5F}" srcOrd="0" destOrd="4" presId="urn:microsoft.com/office/officeart/2005/8/layout/hList2#1"/>
    <dgm:cxn modelId="{6976CA8E-BC98-4DB5-B592-A55D9F0A4160}" type="presOf" srcId="{8A273164-4366-4BFA-AE90-AD37A03D3ED8}" destId="{3F698F05-A4C1-45B6-9C24-9D23B28D777B}" srcOrd="0" destOrd="0" presId="urn:microsoft.com/office/officeart/2005/8/layout/hList2#1"/>
    <dgm:cxn modelId="{7ABA8B91-2D76-46C0-8B1C-09ED7E79B068}" type="presOf" srcId="{3E451D8F-A364-4302-8F5A-6184D7378E31}" destId="{3F698F05-A4C1-45B6-9C24-9D23B28D777B}" srcOrd="0" destOrd="3" presId="urn:microsoft.com/office/officeart/2005/8/layout/hList2#1"/>
    <dgm:cxn modelId="{15CDAD91-7E90-4DE1-9027-3B79683DC7C2}" srcId="{B6AB49B0-4B2B-4674-8366-20D126228C90}" destId="{FAA7D9C2-5F53-486B-9B6C-2CA4FD7D108D}" srcOrd="7" destOrd="0" parTransId="{2C6A19D1-39ED-44F6-B3BA-BA8F3A2BEAA6}" sibTransId="{22C46CE6-06C3-4AA9-B7D2-6FBCBC273192}"/>
    <dgm:cxn modelId="{96D40892-074C-4DCE-9E02-4DB1C26E9440}" type="presOf" srcId="{088B2BF1-08CE-4001-8C6E-54684ED8CF9E}" destId="{46912C0F-0845-4068-A909-6253D709012E}" srcOrd="0" destOrd="4" presId="urn:microsoft.com/office/officeart/2005/8/layout/hList2#1"/>
    <dgm:cxn modelId="{7D194592-2DEF-46EC-9AB6-D377503FF6EA}" type="presOf" srcId="{C17C7AB9-5D1B-46B1-A801-3767695FC00C}" destId="{3C286D4D-ACDB-4424-8494-32C319445B5F}" srcOrd="0" destOrd="11" presId="urn:microsoft.com/office/officeart/2005/8/layout/hList2#1"/>
    <dgm:cxn modelId="{2FA10F97-E224-409C-8927-D86E70BDF13F}" srcId="{AD167DB3-F17A-4614-B9F1-4899B86358DD}" destId="{4CB34F7A-B4A2-4C8D-824C-5CA55D45B06F}" srcOrd="5" destOrd="0" parTransId="{F05279B7-ED63-4DE3-A7CA-50E3C18261EB}" sibTransId="{37C63C71-4AA2-413B-9814-360B4103DFF7}"/>
    <dgm:cxn modelId="{A9D5F599-474D-47A6-8CCE-57BBD806CE38}" type="presOf" srcId="{6D0D9DB3-1E21-4EB8-83EC-9F6715B8E01E}" destId="{3C286D4D-ACDB-4424-8494-32C319445B5F}" srcOrd="0" destOrd="1" presId="urn:microsoft.com/office/officeart/2005/8/layout/hList2#1"/>
    <dgm:cxn modelId="{664C499A-3ECB-434E-9C28-7C3E367EE8B3}" srcId="{B6AB49B0-4B2B-4674-8366-20D126228C90}" destId="{CAA5BF4B-C0EF-4301-81C1-2898E311CFC1}" srcOrd="12" destOrd="0" parTransId="{7FCE64C3-2C3B-4CF2-B313-8F0368C566A2}" sibTransId="{181DD025-14D5-433A-BB1C-D6A9458AD39C}"/>
    <dgm:cxn modelId="{6B39A89B-ED27-4657-BCA3-135D6D83C466}" srcId="{AD167DB3-F17A-4614-B9F1-4899B86358DD}" destId="{71387832-AA4F-4C89-B215-D9FB64E5A863}" srcOrd="0" destOrd="0" parTransId="{6A618DA2-9540-4BB2-A7CB-BB8063C4204D}" sibTransId="{A532E9CC-5B88-4F8F-8BB9-C935F9F6DF11}"/>
    <dgm:cxn modelId="{73F2C09B-8714-4D70-AF88-B819DDAAF6DF}" type="presOf" srcId="{3077E787-D002-46F2-A37A-3D73B4BD821E}" destId="{3C286D4D-ACDB-4424-8494-32C319445B5F}" srcOrd="0" destOrd="9" presId="urn:microsoft.com/office/officeart/2005/8/layout/hList2#1"/>
    <dgm:cxn modelId="{DA36F3A0-8530-4C9A-A2D8-26AD53777871}" srcId="{B6AB49B0-4B2B-4674-8366-20D126228C90}" destId="{F6C511D3-6AB1-444E-8753-070E6AAEB566}" srcOrd="10" destOrd="0" parTransId="{AF51FA09-92A7-4101-BAB7-A222E30D3172}" sibTransId="{CDC7AE0A-DF82-4B14-8FDE-45D8A83EF6BA}"/>
    <dgm:cxn modelId="{D0B5C6A8-9FB9-43D0-BDFE-9F7C277CB5CC}" type="presOf" srcId="{582CFEB9-8508-4763-8CFF-06055081F820}" destId="{3F698F05-A4C1-45B6-9C24-9D23B28D777B}" srcOrd="0" destOrd="5" presId="urn:microsoft.com/office/officeart/2005/8/layout/hList2#1"/>
    <dgm:cxn modelId="{EF7E2DAE-D4E0-4F01-8EBA-9758B7D410F5}" type="presOf" srcId="{E3CA0441-1C14-4650-B7C6-DD1883E75565}" destId="{3F698F05-A4C1-45B6-9C24-9D23B28D777B}" srcOrd="0" destOrd="4" presId="urn:microsoft.com/office/officeart/2005/8/layout/hList2#1"/>
    <dgm:cxn modelId="{553A39AF-7273-4B5C-A888-5C295D204A18}" type="presOf" srcId="{CAA5BF4B-C0EF-4301-81C1-2898E311CFC1}" destId="{3C286D4D-ACDB-4424-8494-32C319445B5F}" srcOrd="0" destOrd="12" presId="urn:microsoft.com/office/officeart/2005/8/layout/hList2#1"/>
    <dgm:cxn modelId="{8F9183B6-1A2D-4C54-A988-963A8A48FE7D}" type="presOf" srcId="{4CB34F7A-B4A2-4C8D-824C-5CA55D45B06F}" destId="{46912C0F-0845-4068-A909-6253D709012E}" srcOrd="0" destOrd="5" presId="urn:microsoft.com/office/officeart/2005/8/layout/hList2#1"/>
    <dgm:cxn modelId="{92858CB6-2A79-4237-A39B-70D150C01F1E}" srcId="{B6AB49B0-4B2B-4674-8366-20D126228C90}" destId="{6D0D9DB3-1E21-4EB8-83EC-9F6715B8E01E}" srcOrd="1" destOrd="0" parTransId="{ED116553-BFA0-4E75-ABE2-83B0AC203474}" sibTransId="{AE8FE574-59B3-4B33-92DD-B8D095E36701}"/>
    <dgm:cxn modelId="{8C2F3DBA-F7ED-4F7C-A095-1BB87E00374F}" srcId="{5BBDC88C-9887-491E-861D-F6523B9EAE6F}" destId="{582CFEB9-8508-4763-8CFF-06055081F820}" srcOrd="5" destOrd="0" parTransId="{09D090DD-811B-43C1-A5BD-8A717A9F9799}" sibTransId="{0B8625AC-02CC-4A21-BC93-AF583CFDAE7B}"/>
    <dgm:cxn modelId="{DA3B33BD-89DF-4904-8243-C8D854F18EE0}" srcId="{B6AB49B0-4B2B-4674-8366-20D126228C90}" destId="{21AE27AE-7A43-405B-8F20-53DC9E0A613C}" srcOrd="2" destOrd="0" parTransId="{B6CDEEEC-7A8E-4E06-A0F3-8517BF2172D9}" sibTransId="{6E57142D-365B-405E-B7A8-671A081DB292}"/>
    <dgm:cxn modelId="{A2E168BF-6607-4F61-99FA-F1D1246C7D74}" type="presOf" srcId="{499A58DE-0886-4F5D-B5D9-B8FF7A40A158}" destId="{46912C0F-0845-4068-A909-6253D709012E}" srcOrd="0" destOrd="7" presId="urn:microsoft.com/office/officeart/2005/8/layout/hList2#1"/>
    <dgm:cxn modelId="{AF31B3C2-91AE-4E13-9FD3-2D4A2679D40D}" srcId="{5BBDC88C-9887-491E-861D-F6523B9EAE6F}" destId="{E3CA0441-1C14-4650-B7C6-DD1883E75565}" srcOrd="4" destOrd="0" parTransId="{101D96B7-70EF-44C6-A84B-E5EE6622AB12}" sibTransId="{6169F695-FF98-44D3-A1E2-6433517CB334}"/>
    <dgm:cxn modelId="{97BE47CC-0B68-497D-9C6C-A79BD2C1AF20}" type="presOf" srcId="{5BBDC88C-9887-491E-861D-F6523B9EAE6F}" destId="{F69E7767-062D-4FCB-9FA4-67D2BC0F8D97}" srcOrd="0" destOrd="0" presId="urn:microsoft.com/office/officeart/2005/8/layout/hList2#1"/>
    <dgm:cxn modelId="{E5101ACE-A5C1-4C7F-A359-95542FF26605}" srcId="{EA6BE54E-4B63-43C1-BBB7-07C1C07AB867}" destId="{5BBDC88C-9887-491E-861D-F6523B9EAE6F}" srcOrd="0" destOrd="0" parTransId="{91A498AE-EE01-403B-B27B-1B4899FC9329}" sibTransId="{0412F14A-C05E-467D-B6F7-B98A90DCB9F4}"/>
    <dgm:cxn modelId="{E20885D2-6EDD-4961-88B7-C1522149FC9D}" srcId="{5BBDC88C-9887-491E-861D-F6523B9EAE6F}" destId="{5B6CEB25-1A69-4A7B-AF48-31F5C750E92B}" srcOrd="1" destOrd="0" parTransId="{259FB56A-86EF-4D93-B2A2-8EFEBE988E92}" sibTransId="{F9513711-A5D1-4226-8BF3-1CF0D7A52524}"/>
    <dgm:cxn modelId="{C1DE30D6-0EC2-443A-AA73-0236B8E51930}" srcId="{5BBDC88C-9887-491E-861D-F6523B9EAE6F}" destId="{45F7D24F-3AEF-47CD-9E1A-7FB010DDB80A}" srcOrd="2" destOrd="0" parTransId="{C4F55030-ED8F-47C2-AD5E-5661A03A108C}" sibTransId="{01C18302-7F19-451D-99F9-DC5567E31374}"/>
    <dgm:cxn modelId="{11E09ED9-3E42-467B-B59E-B3B2B442BECA}" srcId="{B6AB49B0-4B2B-4674-8366-20D126228C90}" destId="{931ECC1F-46A3-427E-B55E-3B914734321D}" srcOrd="8" destOrd="0" parTransId="{F164FAEF-28A9-485B-84C9-A5F9234E2265}" sibTransId="{E37276F0-E2B8-4C43-BAE1-A87560BC8399}"/>
    <dgm:cxn modelId="{90895DDA-81C7-4FFA-8627-7A1AF9857E4F}" srcId="{B6AB49B0-4B2B-4674-8366-20D126228C90}" destId="{3077E787-D002-46F2-A37A-3D73B4BD821E}" srcOrd="9" destOrd="0" parTransId="{68303770-0435-485B-890E-D50C3A8C7DF2}" sibTransId="{5F66DD0D-B4A4-4DDA-8303-959157DEB052}"/>
    <dgm:cxn modelId="{4E316ADB-DB07-4D52-BFA1-A5AE61F993CB}" type="presOf" srcId="{C9157E81-FC03-4F28-B6D3-89351F8D19BB}" destId="{3C286D4D-ACDB-4424-8494-32C319445B5F}" srcOrd="0" destOrd="3" presId="urn:microsoft.com/office/officeart/2005/8/layout/hList2#1"/>
    <dgm:cxn modelId="{1FEDB5DB-2836-4B95-B2A4-7B1738B7D96F}" type="presOf" srcId="{71387832-AA4F-4C89-B215-D9FB64E5A863}" destId="{46912C0F-0845-4068-A909-6253D709012E}" srcOrd="0" destOrd="0" presId="urn:microsoft.com/office/officeart/2005/8/layout/hList2#1"/>
    <dgm:cxn modelId="{4D764EDD-0FF9-468E-8932-996651E0B67D}" srcId="{AD167DB3-F17A-4614-B9F1-4899B86358DD}" destId="{499A58DE-0886-4F5D-B5D9-B8FF7A40A158}" srcOrd="7" destOrd="0" parTransId="{FDF4300D-92C9-4893-A1CB-A370523EB1A0}" sibTransId="{869ED324-4B25-4081-81EB-A487CE31548D}"/>
    <dgm:cxn modelId="{77463BEE-3290-4F1D-9FA0-868D806341C5}" type="presOf" srcId="{45F7D24F-3AEF-47CD-9E1A-7FB010DDB80A}" destId="{3F698F05-A4C1-45B6-9C24-9D23B28D777B}" srcOrd="0" destOrd="2" presId="urn:microsoft.com/office/officeart/2005/8/layout/hList2#1"/>
    <dgm:cxn modelId="{0EAECFFB-0AD9-4DA6-98D6-329555250EFB}" type="presOf" srcId="{931ECC1F-46A3-427E-B55E-3B914734321D}" destId="{3C286D4D-ACDB-4424-8494-32C319445B5F}" srcOrd="0" destOrd="8" presId="urn:microsoft.com/office/officeart/2005/8/layout/hList2#1"/>
    <dgm:cxn modelId="{51C807FE-D71C-49F8-8B40-593D1815904C}" srcId="{AD167DB3-F17A-4614-B9F1-4899B86358DD}" destId="{73DDA779-3BC5-4598-8A95-1D8726676E92}" srcOrd="3" destOrd="0" parTransId="{4E181E55-4EE9-45A1-94BA-7E152A84ABD6}" sibTransId="{39ACD94E-B03A-424B-9647-C7F48184A805}"/>
    <dgm:cxn modelId="{97BBA0FE-BE0E-4350-8A0E-5ECA2F7A365C}" srcId="{AD167DB3-F17A-4614-B9F1-4899B86358DD}" destId="{34A884D2-D0F1-4A8B-A95F-23CA4457FA2C}" srcOrd="2" destOrd="0" parTransId="{E5543486-0639-4F33-8031-D63A6CE43C36}" sibTransId="{AECE62F3-E453-4999-A742-A3E757EF201A}"/>
    <dgm:cxn modelId="{D4CBE0D6-402E-4FB2-9B69-6F99E70FE649}" type="presParOf" srcId="{B7319E8B-6C47-42A6-8836-6105C0AFA9EC}" destId="{BA2C0EA2-7882-45AA-B438-9D08C219189D}" srcOrd="0" destOrd="0" presId="urn:microsoft.com/office/officeart/2005/8/layout/hList2#1"/>
    <dgm:cxn modelId="{B139160A-8C9B-4DCD-B34F-59B4445A70A4}" type="presParOf" srcId="{BA2C0EA2-7882-45AA-B438-9D08C219189D}" destId="{7FC870AD-FE8A-4C7A-B067-7A8C8BFC2DAE}" srcOrd="0" destOrd="0" presId="urn:microsoft.com/office/officeart/2005/8/layout/hList2#1"/>
    <dgm:cxn modelId="{A3540748-A3DE-4FB3-A03C-C0050855A33C}" type="presParOf" srcId="{BA2C0EA2-7882-45AA-B438-9D08C219189D}" destId="{3F698F05-A4C1-45B6-9C24-9D23B28D777B}" srcOrd="1" destOrd="0" presId="urn:microsoft.com/office/officeart/2005/8/layout/hList2#1"/>
    <dgm:cxn modelId="{B501EE1B-DDC3-42EE-95F6-32D3AE40A835}" type="presParOf" srcId="{BA2C0EA2-7882-45AA-B438-9D08C219189D}" destId="{F69E7767-062D-4FCB-9FA4-67D2BC0F8D97}" srcOrd="2" destOrd="0" presId="urn:microsoft.com/office/officeart/2005/8/layout/hList2#1"/>
    <dgm:cxn modelId="{0876C753-63F9-4DBE-92E4-38B21BF7A76C}" type="presParOf" srcId="{B7319E8B-6C47-42A6-8836-6105C0AFA9EC}" destId="{C0629544-5A99-43A2-B3C5-E7D654738EE4}" srcOrd="1" destOrd="0" presId="urn:microsoft.com/office/officeart/2005/8/layout/hList2#1"/>
    <dgm:cxn modelId="{F7F38B95-D1DE-4CD6-9905-600A36FC2B68}" type="presParOf" srcId="{B7319E8B-6C47-42A6-8836-6105C0AFA9EC}" destId="{AF0655C2-1EF8-480E-ACB8-98018828309C}" srcOrd="2" destOrd="0" presId="urn:microsoft.com/office/officeart/2005/8/layout/hList2#1"/>
    <dgm:cxn modelId="{DFD76DB3-71BC-4EDB-9348-A295AE47521C}" type="presParOf" srcId="{AF0655C2-1EF8-480E-ACB8-98018828309C}" destId="{56F95F38-C707-4690-A8A5-4C5CBE44D845}" srcOrd="0" destOrd="0" presId="urn:microsoft.com/office/officeart/2005/8/layout/hList2#1"/>
    <dgm:cxn modelId="{4A038130-0348-4D01-A5F9-A712F1856DC4}" type="presParOf" srcId="{AF0655C2-1EF8-480E-ACB8-98018828309C}" destId="{46912C0F-0845-4068-A909-6253D709012E}" srcOrd="1" destOrd="0" presId="urn:microsoft.com/office/officeart/2005/8/layout/hList2#1"/>
    <dgm:cxn modelId="{00F2FC3A-954B-49D8-9023-B50EEE338534}" type="presParOf" srcId="{AF0655C2-1EF8-480E-ACB8-98018828309C}" destId="{885FDE07-C59A-4F91-9975-D3260622EFD8}" srcOrd="2" destOrd="0" presId="urn:microsoft.com/office/officeart/2005/8/layout/hList2#1"/>
    <dgm:cxn modelId="{38D4C477-8CD3-4A65-A2A3-1DE2F0042F71}" type="presParOf" srcId="{B7319E8B-6C47-42A6-8836-6105C0AFA9EC}" destId="{9C1D3A33-C4E2-4146-AB83-071F66EFBD54}" srcOrd="3" destOrd="0" presId="urn:microsoft.com/office/officeart/2005/8/layout/hList2#1"/>
    <dgm:cxn modelId="{B5794377-57E4-4FC8-851B-2C1703EF696D}" type="presParOf" srcId="{B7319E8B-6C47-42A6-8836-6105C0AFA9EC}" destId="{66535531-904F-48E3-9F44-DF8F0EB988E6}" srcOrd="4" destOrd="0" presId="urn:microsoft.com/office/officeart/2005/8/layout/hList2#1"/>
    <dgm:cxn modelId="{C5AEA9A1-DD1E-4603-A26F-6265F0EE844B}" type="presParOf" srcId="{66535531-904F-48E3-9F44-DF8F0EB988E6}" destId="{C9579DE8-543D-4165-9B64-068F3607C647}" srcOrd="0" destOrd="0" presId="urn:microsoft.com/office/officeart/2005/8/layout/hList2#1"/>
    <dgm:cxn modelId="{3CA675B0-30B6-4D40-88DC-1E064D4DF3B4}" type="presParOf" srcId="{66535531-904F-48E3-9F44-DF8F0EB988E6}" destId="{3C286D4D-ACDB-4424-8494-32C319445B5F}" srcOrd="1" destOrd="0" presId="urn:microsoft.com/office/officeart/2005/8/layout/hList2#1"/>
    <dgm:cxn modelId="{DB645008-B469-4FC2-8360-D70A9763ADC2}" type="presParOf" srcId="{66535531-904F-48E3-9F44-DF8F0EB988E6}" destId="{62B7AF8D-509B-4C59-9F05-133C8BC945F5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E7767-062D-4FCB-9FA4-67D2BC0F8D97}">
      <dsp:nvSpPr>
        <dsp:cNvPr id="0" name=""/>
        <dsp:cNvSpPr/>
      </dsp:nvSpPr>
      <dsp:spPr>
        <a:xfrm>
          <a:off x="239922" y="4819126"/>
          <a:ext cx="2275517" cy="722256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292804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  </a:t>
          </a:r>
          <a:r>
            <a:rPr lang="pt-PT" sz="1400" kern="1200" noProof="0" dirty="0">
              <a:latin typeface="+mn-lt"/>
            </a:rPr>
            <a:t>Doenças</a:t>
          </a:r>
          <a:r>
            <a:rPr lang="pt-PT" sz="1400" kern="1200" dirty="0">
              <a:latin typeface="+mn-lt"/>
            </a:rPr>
            <a:t>, condiç</a:t>
          </a:r>
          <a:r>
            <a:rPr lang="pt-PT" sz="1400" kern="1200" dirty="0">
              <a:latin typeface="+mn-lt"/>
              <a:cs typeface="Arial" panose="020B0604020202020204" pitchFamily="34" charset="0"/>
            </a:rPr>
            <a:t>ões ou eventos </a:t>
          </a:r>
          <a:r>
            <a:rPr lang="pt-PT" sz="1400" kern="1200" dirty="0">
              <a:latin typeface="+mn-lt"/>
            </a:rPr>
            <a:t>prioritários para a VRID</a:t>
          </a:r>
        </a:p>
      </dsp:txBody>
      <dsp:txXfrm>
        <a:off x="239922" y="4819126"/>
        <a:ext cx="2275517" cy="722256"/>
      </dsp:txXfrm>
    </dsp:sp>
    <dsp:sp modelId="{3F698F05-A4C1-45B6-9C24-9D23B28D777B}">
      <dsp:nvSpPr>
        <dsp:cNvPr id="0" name=""/>
        <dsp:cNvSpPr/>
      </dsp:nvSpPr>
      <dsp:spPr>
        <a:xfrm>
          <a:off x="288031" y="2"/>
          <a:ext cx="2207332" cy="4788265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13792" tIns="292804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latin typeface="+mn-lt"/>
            </a:rPr>
            <a:t>Doenças </a:t>
          </a:r>
          <a:r>
            <a:rPr lang="pt-PT" sz="1600" kern="1200" noProof="0">
              <a:latin typeface="+mn-lt"/>
              <a:cs typeface="Arial" panose="020B0604020202020204" pitchFamily="34" charset="0"/>
            </a:rPr>
            <a:t>epidémicas </a:t>
          </a:r>
          <a:endParaRPr lang="pt-PT" sz="1600" kern="1200" noProof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noProof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/>
            <a:t>Doenças a erradicar ou eliminar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noProof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latin typeface="+mn-lt"/>
            </a:rPr>
            <a:t>Outras graves doenças, condiç</a:t>
          </a:r>
          <a:r>
            <a:rPr lang="pt-PT" sz="1600" kern="1200" noProof="0">
              <a:latin typeface="+mn-lt"/>
              <a:cs typeface="Arial" panose="020B0604020202020204" pitchFamily="34" charset="0"/>
            </a:rPr>
            <a:t>ões ou eventos importantes para a saúde pública </a:t>
          </a:r>
          <a:endParaRPr lang="pt-PT" sz="1600" kern="1200" noProof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noProof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/>
            <a:t>Doenças ou eventos de preocupação internacional</a:t>
          </a:r>
        </a:p>
      </dsp:txBody>
      <dsp:txXfrm>
        <a:off x="288031" y="2"/>
        <a:ext cx="2207332" cy="4788265"/>
      </dsp:txXfrm>
    </dsp:sp>
    <dsp:sp modelId="{7FC870AD-FE8A-4C7A-B067-7A8C8BFC2DAE}">
      <dsp:nvSpPr>
        <dsp:cNvPr id="0" name=""/>
        <dsp:cNvSpPr/>
      </dsp:nvSpPr>
      <dsp:spPr>
        <a:xfrm rot="5400000">
          <a:off x="1660264" y="150563"/>
          <a:ext cx="56346" cy="105993"/>
        </a:xfrm>
        <a:prstGeom prst="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885FDE07-C59A-4F91-9975-D3260622EFD8}">
      <dsp:nvSpPr>
        <dsp:cNvPr id="0" name=""/>
        <dsp:cNvSpPr/>
      </dsp:nvSpPr>
      <dsp:spPr>
        <a:xfrm>
          <a:off x="3011760" y="4537676"/>
          <a:ext cx="2227590" cy="439327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292804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+mn-lt"/>
            </a:rPr>
            <a:t>       </a:t>
          </a:r>
          <a:r>
            <a:rPr lang="en-GB" sz="1600" kern="1200" dirty="0" err="1">
              <a:latin typeface="+mn-lt"/>
            </a:rPr>
            <a:t>N</a:t>
          </a:r>
          <a:r>
            <a:rPr lang="en-GB" sz="1600" kern="1200" dirty="0" err="1">
              <a:latin typeface="+mn-lt"/>
              <a:cs typeface="Arial" panose="020B0604020202020204" pitchFamily="34" charset="0"/>
            </a:rPr>
            <a:t>ível</a:t>
          </a:r>
          <a:r>
            <a:rPr lang="en-GB" sz="1600" kern="1200" dirty="0">
              <a:latin typeface="+mn-lt"/>
              <a:cs typeface="Arial" panose="020B0604020202020204" pitchFamily="34" charset="0"/>
            </a:rPr>
            <a:t> do </a:t>
          </a:r>
          <a:r>
            <a:rPr lang="en-GB" sz="1600" kern="1200" dirty="0" err="1">
              <a:latin typeface="+mn-lt"/>
              <a:cs typeface="Arial" panose="020B0604020202020204" pitchFamily="34" charset="0"/>
            </a:rPr>
            <a:t>sistema</a:t>
          </a:r>
          <a:r>
            <a:rPr lang="en-GB" sz="1600" kern="1200" dirty="0">
              <a:latin typeface="+mn-lt"/>
              <a:cs typeface="Arial" panose="020B0604020202020204" pitchFamily="34" charset="0"/>
            </a:rPr>
            <a:t> de </a:t>
          </a:r>
          <a:r>
            <a:rPr lang="en-GB" sz="1600" kern="1200" dirty="0" err="1">
              <a:latin typeface="+mn-lt"/>
              <a:cs typeface="Arial" panose="020B0604020202020204" pitchFamily="34" charset="0"/>
            </a:rPr>
            <a:t>saúde</a:t>
          </a:r>
          <a:endParaRPr lang="en-GB" sz="1600" kern="1200" dirty="0">
            <a:latin typeface="+mn-lt"/>
          </a:endParaRPr>
        </a:p>
      </dsp:txBody>
      <dsp:txXfrm>
        <a:off x="3011760" y="4537676"/>
        <a:ext cx="2227590" cy="439327"/>
      </dsp:txXfrm>
    </dsp:sp>
    <dsp:sp modelId="{46912C0F-0845-4068-A909-6253D709012E}">
      <dsp:nvSpPr>
        <dsp:cNvPr id="0" name=""/>
        <dsp:cNvSpPr/>
      </dsp:nvSpPr>
      <dsp:spPr>
        <a:xfrm>
          <a:off x="3019880" y="0"/>
          <a:ext cx="2136371" cy="4380966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13792" tIns="292804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/>
            <a:t>Comunidade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noProof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/>
            <a:t>Unidade de Saúde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noProof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/>
            <a:t>Localidade, Distrito, Prov</a:t>
          </a:r>
          <a:r>
            <a:rPr lang="pt-PT" sz="1600" kern="1200" noProof="0">
              <a:latin typeface="Arial" panose="020B0604020202020204" pitchFamily="34" charset="0"/>
              <a:cs typeface="Arial" panose="020B0604020202020204" pitchFamily="34" charset="0"/>
            </a:rPr>
            <a:t>í</a:t>
          </a:r>
          <a:r>
            <a:rPr lang="pt-PT" sz="1600" kern="1200" noProof="0"/>
            <a:t>ncia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noProof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/>
            <a:t>Nacional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PT" sz="1600" kern="1200" noProof="0"/>
        </a:p>
      </dsp:txBody>
      <dsp:txXfrm>
        <a:off x="3019880" y="0"/>
        <a:ext cx="2136371" cy="4380966"/>
      </dsp:txXfrm>
    </dsp:sp>
    <dsp:sp modelId="{56F95F38-C707-4690-A8A5-4C5CBE44D845}">
      <dsp:nvSpPr>
        <dsp:cNvPr id="0" name=""/>
        <dsp:cNvSpPr/>
      </dsp:nvSpPr>
      <dsp:spPr>
        <a:xfrm flipH="1">
          <a:off x="3231287" y="414179"/>
          <a:ext cx="129738" cy="38817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62B7AF8D-509B-4C59-9F05-133C8BC945F5}">
      <dsp:nvSpPr>
        <dsp:cNvPr id="0" name=""/>
        <dsp:cNvSpPr/>
      </dsp:nvSpPr>
      <dsp:spPr>
        <a:xfrm>
          <a:off x="5614367" y="4825338"/>
          <a:ext cx="2244325" cy="396027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292804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/>
            <a:t>    </a:t>
          </a:r>
          <a:r>
            <a:rPr lang="pt-PT" sz="1600" kern="1200" noProof="0" dirty="0">
              <a:latin typeface="+mn-lt"/>
            </a:rPr>
            <a:t>Funç</a:t>
          </a:r>
          <a:r>
            <a:rPr lang="pt-PT" sz="1600" kern="1200" noProof="0" dirty="0">
              <a:latin typeface="+mn-lt"/>
              <a:cs typeface="Arial" panose="020B0604020202020204" pitchFamily="34" charset="0"/>
            </a:rPr>
            <a:t>ões</a:t>
          </a:r>
          <a:r>
            <a:rPr lang="pt-PT" sz="1600" kern="1200" dirty="0">
              <a:latin typeface="+mn-lt"/>
              <a:cs typeface="Arial" panose="020B0604020202020204" pitchFamily="34" charset="0"/>
            </a:rPr>
            <a:t> principais da VRID</a:t>
          </a:r>
          <a:endParaRPr lang="pt-PT" sz="1600" kern="1200" dirty="0">
            <a:latin typeface="+mn-lt"/>
          </a:endParaRPr>
        </a:p>
      </dsp:txBody>
      <dsp:txXfrm>
        <a:off x="5614367" y="4825338"/>
        <a:ext cx="2244325" cy="396027"/>
      </dsp:txXfrm>
    </dsp:sp>
    <dsp:sp modelId="{3C286D4D-ACDB-4424-8494-32C319445B5F}">
      <dsp:nvSpPr>
        <dsp:cNvPr id="0" name=""/>
        <dsp:cNvSpPr/>
      </dsp:nvSpPr>
      <dsp:spPr>
        <a:xfrm>
          <a:off x="5615717" y="0"/>
          <a:ext cx="2171942" cy="4625074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13792" tIns="292804" rIns="113792" bIns="113792" numCol="1" spcCol="1270" anchor="t" anchorCtr="0">
          <a:noAutofit/>
        </a:bodyPr>
        <a:lstStyle/>
        <a:p>
          <a:pPr marL="171450" lvl="1" indent="-17145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kern="1200" noProof="0"/>
            <a:t>Identificar</a:t>
          </a:r>
        </a:p>
        <a:p>
          <a:pPr marL="114300" lvl="1" indent="-11430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pt-PT" sz="1400" kern="1200" noProof="0"/>
        </a:p>
        <a:p>
          <a:pPr marL="171450" lvl="1" indent="-17145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kern="1200" noProof="0"/>
            <a:t>Notificar</a:t>
          </a:r>
        </a:p>
        <a:p>
          <a:pPr marL="114300" lvl="1" indent="-11430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pt-PT" sz="1400" kern="1200" noProof="0"/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kern="1200" noProof="0"/>
            <a:t>Analisar e interpretar</a:t>
          </a:r>
        </a:p>
        <a:p>
          <a:pPr marL="114300" lvl="1" indent="-11430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pt-PT" sz="1400" kern="1200" noProof="0"/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b="1" u="sng" kern="1200" noProof="0">
              <a:solidFill>
                <a:schemeClr val="bg1"/>
              </a:solidFill>
            </a:rPr>
            <a:t>Investigar e confirmar</a:t>
          </a:r>
        </a:p>
        <a:p>
          <a:pPr marL="114300" lvl="1" indent="-11430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pt-PT" sz="1400" b="1" u="sng" kern="1200" noProof="0">
            <a:solidFill>
              <a:schemeClr val="bg1"/>
            </a:solidFill>
          </a:endParaRPr>
        </a:p>
        <a:p>
          <a:pPr marL="171450" lvl="1" indent="-17145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b="1" u="sng" kern="1200" noProof="0">
              <a:solidFill>
                <a:schemeClr val="bg1"/>
              </a:solidFill>
            </a:rPr>
            <a:t>Preparar</a:t>
          </a:r>
        </a:p>
        <a:p>
          <a:pPr marL="114300" lvl="1" indent="-11430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pt-PT" sz="1400" b="1" u="sng" kern="1200" noProof="0">
            <a:solidFill>
              <a:schemeClr val="bg1"/>
            </a:solidFill>
          </a:endParaRPr>
        </a:p>
        <a:p>
          <a:pPr marL="171450" lvl="1" indent="-17145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b="1" u="sng" kern="1200" noProof="0">
              <a:solidFill>
                <a:schemeClr val="bg1"/>
              </a:solidFill>
            </a:rPr>
            <a:t>Responder</a:t>
          </a:r>
        </a:p>
        <a:p>
          <a:pPr marL="114300" lvl="1" indent="-11430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pt-PT" sz="1400" kern="1200" noProof="0"/>
        </a:p>
        <a:p>
          <a:pPr marL="171450" lvl="1" indent="-17145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kern="1200" noProof="0" dirty="0"/>
            <a:t>Comunicar (feedback)</a:t>
          </a:r>
        </a:p>
        <a:p>
          <a:pPr marL="114300" lvl="1" indent="-11430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pt-PT" sz="1400" kern="1200" noProof="0"/>
        </a:p>
        <a:p>
          <a:pPr marL="171450" lvl="1" indent="-171450" algn="just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pt-PT" sz="1600" kern="1200" noProof="0"/>
            <a:t>Avaliar</a:t>
          </a:r>
        </a:p>
      </dsp:txBody>
      <dsp:txXfrm>
        <a:off x="5615717" y="0"/>
        <a:ext cx="2171942" cy="4625074"/>
      </dsp:txXfrm>
    </dsp:sp>
    <dsp:sp modelId="{C9579DE8-543D-4165-9B64-068F3607C647}">
      <dsp:nvSpPr>
        <dsp:cNvPr id="0" name=""/>
        <dsp:cNvSpPr/>
      </dsp:nvSpPr>
      <dsp:spPr>
        <a:xfrm>
          <a:off x="5945607" y="414179"/>
          <a:ext cx="51512" cy="38817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2C2F6-17CC-48CC-8996-F20160DA6071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5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E897-5AD5-4243-9EDD-D757303A00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69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56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2B8CA65-AE61-4230-80FE-574A739DE9A3}" type="slidenum">
              <a:rPr lang="en-US" smtClean="0">
                <a:solidFill>
                  <a:srgbClr val="000000"/>
                </a:solidFill>
              </a:rPr>
              <a:pPr eaLnBrk="1" hangingPunct="1"/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70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/>
              <a:t>Pedir</a:t>
            </a:r>
            <a:r>
              <a:rPr lang="en-ZA" dirty="0"/>
              <a:t> </a:t>
            </a:r>
            <a:r>
              <a:rPr lang="en-ZA" dirty="0" err="1"/>
              <a:t>aos</a:t>
            </a:r>
            <a:r>
              <a:rPr lang="en-ZA" baseline="0" dirty="0"/>
              <a:t> </a:t>
            </a:r>
            <a:r>
              <a:rPr lang="en-ZA" baseline="0" dirty="0" err="1"/>
              <a:t>participantes</a:t>
            </a:r>
            <a:r>
              <a:rPr lang="en-ZA" baseline="0" dirty="0"/>
              <a:t> para </a:t>
            </a:r>
            <a:r>
              <a:rPr lang="en-ZA" baseline="0" dirty="0" err="1"/>
              <a:t>falarem</a:t>
            </a:r>
            <a:r>
              <a:rPr lang="en-ZA" baseline="0" dirty="0"/>
              <a:t> </a:t>
            </a:r>
            <a:r>
              <a:rPr lang="en-ZA" baseline="0" dirty="0" err="1"/>
              <a:t>sobre</a:t>
            </a:r>
            <a:r>
              <a:rPr lang="en-ZA" baseline="0" dirty="0"/>
              <a:t> </a:t>
            </a:r>
            <a:r>
              <a:rPr lang="en-ZA" baseline="0" dirty="0" err="1"/>
              <a:t>este</a:t>
            </a:r>
            <a:r>
              <a:rPr lang="en-ZA" baseline="0" dirty="0"/>
              <a:t> instrument. </a:t>
            </a:r>
            <a:r>
              <a:rPr lang="en-ZA" baseline="0" dirty="0" err="1"/>
              <a:t>Anexo</a:t>
            </a:r>
            <a:r>
              <a:rPr lang="en-ZA" baseline="0" dirty="0"/>
              <a:t> 2 do RSI</a:t>
            </a:r>
          </a:p>
          <a:p>
            <a:endParaRPr lang="en-ZA" baseline="0" dirty="0"/>
          </a:p>
          <a:p>
            <a:r>
              <a:rPr lang="en-ZA" baseline="0" dirty="0" err="1"/>
              <a:t>Questionar</a:t>
            </a:r>
            <a:r>
              <a:rPr lang="en-ZA" baseline="0" dirty="0"/>
              <a:t> se </a:t>
            </a:r>
            <a:r>
              <a:rPr lang="en-ZA" baseline="0" dirty="0" err="1"/>
              <a:t>alguém</a:t>
            </a:r>
            <a:r>
              <a:rPr lang="en-ZA" baseline="0" dirty="0"/>
              <a:t> </a:t>
            </a:r>
            <a:r>
              <a:rPr lang="en-ZA" baseline="0" dirty="0" err="1"/>
              <a:t>já</a:t>
            </a:r>
            <a:r>
              <a:rPr lang="en-ZA" baseline="0" dirty="0"/>
              <a:t> o </a:t>
            </a:r>
            <a:r>
              <a:rPr lang="en-ZA" baseline="0" dirty="0" err="1"/>
              <a:t>usou</a:t>
            </a:r>
            <a:r>
              <a:rPr lang="en-ZA" baseline="0" dirty="0"/>
              <a:t> </a:t>
            </a:r>
            <a:r>
              <a:rPr lang="en-ZA" baseline="0" dirty="0" err="1"/>
              <a:t>alguma</a:t>
            </a:r>
            <a:r>
              <a:rPr lang="en-ZA" baseline="0" dirty="0"/>
              <a:t> </a:t>
            </a:r>
            <a:r>
              <a:rPr lang="en-ZA" baseline="0" dirty="0" err="1"/>
              <a:t>vez</a:t>
            </a:r>
            <a:r>
              <a:rPr lang="en-ZA" baseline="0" dirty="0"/>
              <a:t>. E </a:t>
            </a:r>
            <a:r>
              <a:rPr lang="en-ZA" baseline="0" dirty="0" err="1"/>
              <a:t>como</a:t>
            </a:r>
            <a:r>
              <a:rPr lang="en-ZA" baseline="0" dirty="0"/>
              <a:t> o fez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616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b="1" dirty="0"/>
              <a:t>SARS </a:t>
            </a:r>
            <a:r>
              <a:rPr lang="en-ZA" dirty="0"/>
              <a:t>- Severe Acute Respiratory Syndromes (</a:t>
            </a:r>
            <a:r>
              <a:rPr lang="en-ZA" dirty="0" err="1"/>
              <a:t>Sindrome</a:t>
            </a:r>
            <a:r>
              <a:rPr lang="en-ZA" baseline="0" dirty="0" err="1"/>
              <a:t>s</a:t>
            </a:r>
            <a:r>
              <a:rPr lang="en-ZA" baseline="0" dirty="0"/>
              <a:t> </a:t>
            </a:r>
            <a:r>
              <a:rPr lang="en-ZA" baseline="0" dirty="0" err="1"/>
              <a:t>Respiratórios</a:t>
            </a:r>
            <a:r>
              <a:rPr lang="en-ZA" baseline="0" dirty="0"/>
              <a:t> </a:t>
            </a:r>
            <a:r>
              <a:rPr lang="en-ZA" baseline="0" dirty="0" err="1"/>
              <a:t>Agudos</a:t>
            </a:r>
            <a:r>
              <a:rPr lang="en-ZA" baseline="0" dirty="0"/>
              <a:t> Graves);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892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SARI </a:t>
            </a:r>
            <a:r>
              <a:rPr lang="en-US" dirty="0"/>
              <a:t>–</a:t>
            </a:r>
            <a:r>
              <a:rPr lang="en-US" baseline="0" dirty="0"/>
              <a:t> </a:t>
            </a:r>
            <a:r>
              <a:rPr lang="en-US" baseline="0" dirty="0" err="1"/>
              <a:t>Severy</a:t>
            </a:r>
            <a:r>
              <a:rPr lang="en-US" baseline="0" dirty="0"/>
              <a:t> acute </a:t>
            </a:r>
            <a:r>
              <a:rPr lang="en-US" baseline="0" dirty="0" err="1"/>
              <a:t>Respitory</a:t>
            </a:r>
            <a:r>
              <a:rPr lang="en-US" baseline="0" dirty="0"/>
              <a:t> Infection (</a:t>
            </a:r>
            <a:r>
              <a:rPr lang="en-US" baseline="0" dirty="0" err="1"/>
              <a:t>Infecção</a:t>
            </a:r>
            <a:r>
              <a:rPr lang="en-US" baseline="0" dirty="0"/>
              <a:t> </a:t>
            </a:r>
            <a:r>
              <a:rPr lang="en-US" baseline="0" dirty="0" err="1"/>
              <a:t>Respiratória</a:t>
            </a:r>
            <a:r>
              <a:rPr lang="en-US" baseline="0" dirty="0"/>
              <a:t> </a:t>
            </a:r>
            <a:r>
              <a:rPr lang="en-US" baseline="0" dirty="0" err="1"/>
              <a:t>Aguda</a:t>
            </a:r>
            <a:r>
              <a:rPr lang="en-US" baseline="0" dirty="0"/>
              <a:t> Grave)</a:t>
            </a:r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340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610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710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4854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149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824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/>
              <a:t>O/A </a:t>
            </a:r>
            <a:r>
              <a:rPr lang="en-GB" sz="2400" dirty="0" err="1"/>
              <a:t>facilitador</a:t>
            </a:r>
            <a:r>
              <a:rPr lang="en-GB" sz="2400" dirty="0"/>
              <a:t>/a </a:t>
            </a:r>
            <a:r>
              <a:rPr lang="en-GB" sz="2400" dirty="0" err="1"/>
              <a:t>deve</a:t>
            </a:r>
            <a:r>
              <a:rPr lang="en-GB" sz="2400" dirty="0"/>
              <a:t> </a:t>
            </a:r>
            <a:r>
              <a:rPr lang="en-GB" sz="2400" dirty="0" err="1"/>
              <a:t>pedir</a:t>
            </a:r>
            <a:r>
              <a:rPr lang="en-GB" sz="2400" dirty="0"/>
              <a:t> </a:t>
            </a:r>
            <a:r>
              <a:rPr lang="en-GB" sz="2400" dirty="0" err="1"/>
              <a:t>aos</a:t>
            </a:r>
            <a:r>
              <a:rPr lang="en-GB" sz="2400" dirty="0"/>
              <a:t> </a:t>
            </a:r>
            <a:r>
              <a:rPr lang="en-GB" sz="2400" dirty="0" err="1"/>
              <a:t>participantes</a:t>
            </a:r>
            <a:r>
              <a:rPr lang="en-GB" sz="2400" dirty="0"/>
              <a:t> para </a:t>
            </a:r>
            <a:r>
              <a:rPr lang="en-GB" sz="2400" dirty="0" err="1"/>
              <a:t>mencionarem</a:t>
            </a:r>
            <a:r>
              <a:rPr lang="en-GB" sz="2400" baseline="0" dirty="0"/>
              <a:t> </a:t>
            </a:r>
            <a:r>
              <a:rPr lang="en-GB" sz="2400" baseline="0" dirty="0" err="1"/>
              <a:t>alguns</a:t>
            </a:r>
            <a:r>
              <a:rPr lang="en-GB" sz="2400" baseline="0" dirty="0"/>
              <a:t> </a:t>
            </a:r>
            <a:r>
              <a:rPr lang="en-GB" sz="2400" baseline="0" dirty="0" err="1"/>
              <a:t>eventos</a:t>
            </a:r>
            <a:r>
              <a:rPr lang="en-GB" sz="2400" baseline="0" dirty="0"/>
              <a:t> de </a:t>
            </a:r>
            <a:r>
              <a:rPr lang="en-GB" sz="2400" baseline="0" dirty="0" err="1"/>
              <a:t>saúde</a:t>
            </a:r>
            <a:r>
              <a:rPr lang="en-GB" sz="2400" baseline="0" dirty="0"/>
              <a:t> </a:t>
            </a:r>
            <a:r>
              <a:rPr lang="en-GB" sz="2400" baseline="0" dirty="0" err="1"/>
              <a:t>pública</a:t>
            </a:r>
            <a:r>
              <a:rPr lang="en-GB" sz="2400" baseline="0" dirty="0"/>
              <a:t> que </a:t>
            </a:r>
            <a:r>
              <a:rPr lang="en-GB" sz="2400" baseline="0" dirty="0" err="1"/>
              <a:t>ocorreram</a:t>
            </a:r>
            <a:r>
              <a:rPr lang="en-GB" sz="2400" baseline="0" dirty="0"/>
              <a:t> </a:t>
            </a:r>
            <a:r>
              <a:rPr lang="en-GB" sz="2400" baseline="0" dirty="0" err="1"/>
              <a:t>nos</a:t>
            </a:r>
            <a:r>
              <a:rPr lang="en-GB" sz="2400" baseline="0" dirty="0"/>
              <a:t> </a:t>
            </a:r>
            <a:r>
              <a:rPr lang="en-GB" sz="2400" baseline="0" dirty="0" err="1"/>
              <a:t>últimos</a:t>
            </a:r>
            <a:r>
              <a:rPr lang="en-GB" sz="2400" baseline="0" dirty="0"/>
              <a:t> 24 </a:t>
            </a:r>
            <a:r>
              <a:rPr lang="en-GB" sz="2400" baseline="0" dirty="0" err="1"/>
              <a:t>meses</a:t>
            </a:r>
            <a:r>
              <a:rPr lang="en-GB" sz="2400" baseline="0" dirty="0"/>
              <a:t>, </a:t>
            </a:r>
            <a:r>
              <a:rPr lang="en-GB" sz="2400" baseline="0" dirty="0" err="1"/>
              <a:t>nos</a:t>
            </a:r>
            <a:r>
              <a:rPr lang="en-GB" sz="2400" baseline="0" dirty="0"/>
              <a:t> </a:t>
            </a:r>
            <a:r>
              <a:rPr lang="en-GB" sz="2400" baseline="0" dirty="0" err="1"/>
              <a:t>seguintes</a:t>
            </a:r>
            <a:r>
              <a:rPr lang="en-GB" sz="2400" baseline="0" dirty="0"/>
              <a:t> </a:t>
            </a:r>
            <a:r>
              <a:rPr lang="en-GB" sz="2400" baseline="0" dirty="0" err="1"/>
              <a:t>locais</a:t>
            </a:r>
            <a:r>
              <a:rPr lang="en-GB" sz="2400" dirty="0"/>
              <a:t>:</a:t>
            </a:r>
          </a:p>
          <a:p>
            <a:pPr marL="457200" indent="-457200">
              <a:buAutoNum type="arabicPeriod"/>
            </a:pPr>
            <a:r>
              <a:rPr lang="en-GB" sz="2400" dirty="0" err="1"/>
              <a:t>Seus</a:t>
            </a:r>
            <a:r>
              <a:rPr lang="en-GB" sz="2400" dirty="0"/>
              <a:t> </a:t>
            </a:r>
            <a:r>
              <a:rPr lang="en-GB" sz="2400" dirty="0" err="1"/>
              <a:t>países</a:t>
            </a:r>
            <a:r>
              <a:rPr lang="en-GB" sz="2400" dirty="0"/>
              <a:t> </a:t>
            </a:r>
            <a:r>
              <a:rPr lang="en-GB" sz="2400" dirty="0" err="1"/>
              <a:t>particulares</a:t>
            </a:r>
            <a:endParaRPr lang="en-GB" sz="2400" dirty="0"/>
          </a:p>
          <a:p>
            <a:pPr marL="457200" indent="-457200">
              <a:buAutoNum type="arabicPeriod"/>
            </a:pPr>
            <a:r>
              <a:rPr lang="en-GB" sz="2400" dirty="0" err="1">
                <a:latin typeface="Arial"/>
                <a:cs typeface="Arial"/>
              </a:rPr>
              <a:t>Áfirca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em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geral</a:t>
            </a:r>
            <a:r>
              <a:rPr lang="en-GB" sz="2400" baseline="0" dirty="0">
                <a:latin typeface="Arial"/>
                <a:cs typeface="Arial"/>
              </a:rPr>
              <a:t> </a:t>
            </a:r>
          </a:p>
          <a:p>
            <a:pPr marL="457200" indent="-457200">
              <a:buAutoNum type="arabicPeriod"/>
            </a:pPr>
            <a:endParaRPr lang="en-GB" sz="2400" baseline="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sz="2400" dirty="0" err="1"/>
              <a:t>Realçar</a:t>
            </a:r>
            <a:r>
              <a:rPr lang="en-GB" sz="2400" dirty="0"/>
              <a:t> as </a:t>
            </a:r>
            <a:r>
              <a:rPr lang="en-GB" sz="2400" dirty="0" err="1"/>
              <a:t>doenças</a:t>
            </a:r>
            <a:r>
              <a:rPr lang="en-GB" sz="2400" dirty="0"/>
              <a:t> </a:t>
            </a:r>
            <a:r>
              <a:rPr lang="en-GB" sz="2400" dirty="0" err="1"/>
              <a:t>infecciosas</a:t>
            </a:r>
            <a:r>
              <a:rPr lang="en-GB" sz="2400" dirty="0"/>
              <a:t>, </a:t>
            </a:r>
            <a:r>
              <a:rPr lang="en-GB" sz="2400" dirty="0" err="1"/>
              <a:t>químicas</a:t>
            </a:r>
            <a:r>
              <a:rPr lang="en-GB" sz="2400" dirty="0"/>
              <a:t>, </a:t>
            </a:r>
            <a:r>
              <a:rPr lang="en-GB" sz="2400" dirty="0" err="1"/>
              <a:t>zoonóticas</a:t>
            </a:r>
            <a:r>
              <a:rPr lang="en-GB" sz="2400" dirty="0"/>
              <a:t>, </a:t>
            </a:r>
            <a:r>
              <a:rPr lang="en-GB" sz="2400" dirty="0" err="1"/>
              <a:t>radiológicas</a:t>
            </a:r>
            <a:r>
              <a:rPr lang="en-GB" sz="2400" dirty="0"/>
              <a:t>, etc..</a:t>
            </a:r>
          </a:p>
          <a:p>
            <a:r>
              <a:rPr lang="en-GB" sz="24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78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Mais</a:t>
            </a:r>
            <a:r>
              <a:rPr lang="en-US" dirty="0"/>
              <a:t> de 100 </a:t>
            </a:r>
            <a:r>
              <a:rPr lang="en-US" dirty="0" err="1"/>
              <a:t>eventos</a:t>
            </a:r>
            <a:r>
              <a:rPr lang="en-US" dirty="0"/>
              <a:t> </a:t>
            </a:r>
            <a:r>
              <a:rPr lang="en-US" dirty="0" err="1"/>
              <a:t>agudos</a:t>
            </a:r>
            <a:r>
              <a:rPr lang="en-US" baseline="0" dirty="0"/>
              <a:t> de </a:t>
            </a:r>
            <a:r>
              <a:rPr lang="en-US" baseline="0" dirty="0" err="1"/>
              <a:t>saúde</a:t>
            </a:r>
            <a:r>
              <a:rPr lang="en-US" baseline="0" dirty="0"/>
              <a:t> </a:t>
            </a:r>
            <a:r>
              <a:rPr lang="en-US" baseline="0" dirty="0" err="1"/>
              <a:t>pública</a:t>
            </a:r>
            <a:r>
              <a:rPr lang="en-US" baseline="0" dirty="0"/>
              <a:t> </a:t>
            </a:r>
            <a:r>
              <a:rPr lang="en-US" baseline="0" dirty="0" err="1"/>
              <a:t>são</a:t>
            </a:r>
            <a:r>
              <a:rPr lang="en-US" baseline="0" dirty="0"/>
              <a:t> </a:t>
            </a:r>
            <a:r>
              <a:rPr lang="en-US" baseline="0" dirty="0" err="1"/>
              <a:t>notificados</a:t>
            </a:r>
            <a:r>
              <a:rPr lang="en-US" baseline="0" dirty="0"/>
              <a:t> </a:t>
            </a:r>
            <a:r>
              <a:rPr lang="en-US" baseline="0" dirty="0" err="1"/>
              <a:t>anualmente</a:t>
            </a:r>
            <a:r>
              <a:rPr lang="en-US" dirty="0"/>
              <a:t>.</a:t>
            </a:r>
          </a:p>
          <a:p>
            <a:r>
              <a:rPr lang="en-US" dirty="0" err="1"/>
              <a:t>Realçar</a:t>
            </a:r>
            <a:r>
              <a:rPr lang="en-US" dirty="0"/>
              <a:t> que </a:t>
            </a:r>
            <a:r>
              <a:rPr lang="en-US" dirty="0" err="1"/>
              <a:t>todos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países</a:t>
            </a:r>
            <a:r>
              <a:rPr lang="en-US" dirty="0"/>
              <a:t>  da</a:t>
            </a:r>
            <a:r>
              <a:rPr lang="en-US" baseline="0" dirty="0"/>
              <a:t> </a:t>
            </a:r>
            <a:r>
              <a:rPr lang="en-US" baseline="0" dirty="0" err="1"/>
              <a:t>região</a:t>
            </a:r>
            <a:r>
              <a:rPr lang="en-US" baseline="0" dirty="0"/>
              <a:t> </a:t>
            </a:r>
            <a:r>
              <a:rPr lang="en-US" baseline="0" dirty="0" err="1"/>
              <a:t>estão</a:t>
            </a:r>
            <a:r>
              <a:rPr lang="en-US" baseline="0" dirty="0"/>
              <a:t> </a:t>
            </a:r>
            <a:r>
              <a:rPr lang="en-US" baseline="0" dirty="0" err="1"/>
              <a:t>em</a:t>
            </a:r>
            <a:r>
              <a:rPr lang="en-US" baseline="0" dirty="0"/>
              <a:t> </a:t>
            </a:r>
            <a:r>
              <a:rPr lang="en-US" baseline="0" dirty="0" err="1"/>
              <a:t>risco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14EBA-2DE2-49EB-99B5-D56D81E353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78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World Health Organization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5182A6D-37B6-4D70-9C47-DA9A5A016D3B}" type="datetime3">
              <a:rPr lang="en-US" smtClean="0"/>
              <a:pPr/>
              <a:t>28 June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0058-3BC1-4119-ABCD-39EF0196669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4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8875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World Health Organization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5182A6D-37B6-4D70-9C47-DA9A5A016D3B}" type="datetime3">
              <a:rPr lang="en-US" smtClean="0"/>
              <a:pPr/>
              <a:t>28 June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0058-3BC1-4119-ABCD-39EF0196669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814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4E897-5AD5-4243-9EDD-D757303A00D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62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AFRO Communicable Disease Surveillance &amp; Response (CSR)</a:t>
            </a:r>
          </a:p>
        </p:txBody>
      </p:sp>
      <p:sp>
        <p:nvSpPr>
          <p:cNvPr id="747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87BB43F-8E52-46E1-A310-BBA49DAF73D5}" type="slidenum">
              <a:rPr lang="en-US" smtClean="0">
                <a:latin typeface="Arial" charset="0"/>
              </a:rPr>
              <a:pPr eaLnBrk="1" hangingPunct="1"/>
              <a:t>14</a:t>
            </a:fld>
            <a:endParaRPr lang="en-US">
              <a:latin typeface="Arial" charset="0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6" y="4721226"/>
            <a:ext cx="5440363" cy="44719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230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6F276B-6865-4D7F-9237-97A46F717AA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001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8DB66C-625F-4CB8-A2D2-153F94EFF1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9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B34B03-6F90-4A7B-B914-6706F8ACEE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94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9FF221-FC74-48E6-AD58-F34A8592F8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40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611221-9CB8-4AF2-A827-79A85D27E2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69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lIns="91424" tIns="45712" rIns="91424" bIns="45712"/>
          <a:lstStyle>
            <a:lvl1pPr>
              <a:defRPr smtClean="0"/>
            </a:lvl1pPr>
          </a:lstStyle>
          <a:p>
            <a:pPr>
              <a:defRPr/>
            </a:pPr>
            <a:fld id="{FEF7757B-F04F-4364-A497-F73ADB92FC9F}" type="datetime1">
              <a:rPr lang="en-US"/>
              <a:pPr>
                <a:defRPr/>
              </a:pPr>
              <a:t>6/28/2019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lIns="91424" tIns="45712" rIns="91424" bIns="45712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600199" y="6324601"/>
            <a:ext cx="2133600" cy="365125"/>
          </a:xfrm>
          <a:prstGeom prst="rect">
            <a:avLst/>
          </a:prstGeom>
        </p:spPr>
        <p:txBody>
          <a:bodyPr lIns="91424" tIns="45712" rIns="91424" bIns="45712"/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9F2F585-B692-4616-AE69-C89C5CCD5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00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617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9F9B6F6-ED95-4ECB-8A66-5AEC138E7B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71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114D1512-5C34-40FF-86E0-71633D2AF6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9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CA2599-A33C-40E1-88F1-D2DC378CC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3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227716-9E6D-4FEB-946F-6BC9B0FDE9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8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761B67-06C7-42E2-B796-B75EB900F5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87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D65D1E-699A-4D81-8E6A-CBD9DA5194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B5E81E-66EC-4C8C-987C-8B57EDAB97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1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8813BA-FE85-47EA-9D9C-DCA3AF04BA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08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968D17E-8F44-4F3C-A0B2-1282434ACC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036AE4C-0D97-4101-A99F-D05D368A1215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36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extranet.who.int/hslp/training/course/index.php?categoryid=35" TargetMode="Externa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ro.who.int/publications/technical-guidelines-integrated-disease-surveillance-and-response-african-region-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ho.int/ihr/publications/WHO_HSE_GCR_2016_15/en/" TargetMode="External"/><Relationship Id="rId5" Type="http://schemas.openxmlformats.org/officeDocument/2006/relationships/hyperlink" Target="http://www.who.int/ihr/publications/9789241580496/en/" TargetMode="External"/><Relationship Id="rId4" Type="http://schemas.openxmlformats.org/officeDocument/2006/relationships/hyperlink" Target="https://extranet.who.int/hslp/training/course/index.php?categoryid=35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6512" y="3284984"/>
            <a:ext cx="9144000" cy="207894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br>
              <a:rPr lang="pt-PT" sz="3200" b="1">
                <a:solidFill>
                  <a:srgbClr val="002060"/>
                </a:solidFill>
              </a:rPr>
            </a:br>
            <a:br>
              <a:rPr lang="pt-PT" sz="3200" b="1">
                <a:solidFill>
                  <a:srgbClr val="002060"/>
                </a:solidFill>
              </a:rPr>
            </a:br>
            <a:r>
              <a:rPr lang="pt-PT" sz="3200" b="1">
                <a:solidFill>
                  <a:srgbClr val="002060"/>
                </a:solidFill>
              </a:rPr>
              <a:t>A.1 Quadro do Regulamento Sanit</a:t>
            </a:r>
            <a:r>
              <a:rPr lang="pt-PT" sz="3200" b="1">
                <a:solidFill>
                  <a:srgbClr val="002060"/>
                </a:solidFill>
                <a:latin typeface="Arial"/>
                <a:cs typeface="Arial"/>
              </a:rPr>
              <a:t>ário </a:t>
            </a:r>
            <a:r>
              <a:rPr lang="pt-PT" sz="3200" b="1">
                <a:solidFill>
                  <a:srgbClr val="002060"/>
                </a:solidFill>
              </a:rPr>
              <a:t>Internacional (RSI) e Estratégia de Vigil</a:t>
            </a:r>
            <a:r>
              <a:rPr lang="pt-PT" sz="3200" b="1">
                <a:solidFill>
                  <a:srgbClr val="002060"/>
                </a:solidFill>
                <a:latin typeface="Arial"/>
                <a:cs typeface="Arial"/>
              </a:rPr>
              <a:t>â</a:t>
            </a:r>
            <a:r>
              <a:rPr lang="pt-PT" sz="3200" b="1">
                <a:solidFill>
                  <a:srgbClr val="002060"/>
                </a:solidFill>
              </a:rPr>
              <a:t>ncia e Resposta  Integrada às Doenças (VRID) na Resposta a Emergências </a:t>
            </a:r>
            <a:br>
              <a:rPr lang="pt-PT" sz="3200" b="1">
                <a:solidFill>
                  <a:srgbClr val="002060"/>
                </a:solidFill>
              </a:rPr>
            </a:br>
            <a:br>
              <a:rPr lang="pt-PT" sz="3200" b="1">
                <a:solidFill>
                  <a:srgbClr val="002060"/>
                </a:solidFill>
              </a:rPr>
            </a:br>
            <a:endParaRPr lang="pt-PT" sz="3200" b="1">
              <a:solidFill>
                <a:srgbClr val="00206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62878" y="4149080"/>
            <a:ext cx="705678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fontAlgn="base">
              <a:spcAft>
                <a:spcPct val="0"/>
              </a:spcAft>
            </a:pPr>
            <a:endParaRPr lang="en-CA" sz="1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4365104"/>
            <a:ext cx="736814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CA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79712" y="84138"/>
            <a:ext cx="7164288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sz="3600" b="1">
                <a:solidFill>
                  <a:srgbClr val="002060"/>
                </a:solidFill>
                <a:latin typeface="Arial" charset="0"/>
                <a:cs typeface="Arial" charset="0"/>
              </a:rPr>
              <a:t>Equipas de Resposta Rápida</a:t>
            </a:r>
          </a:p>
          <a:p>
            <a:pPr algn="r"/>
            <a:r>
              <a:rPr lang="pt-PT" sz="3600" b="1">
                <a:solidFill>
                  <a:srgbClr val="0070C0"/>
                </a:solidFill>
                <a:latin typeface="Arial" charset="0"/>
                <a:cs typeface="Arial" charset="0"/>
              </a:rPr>
              <a:t>Formação</a:t>
            </a:r>
          </a:p>
          <a:p>
            <a:pPr algn="r"/>
            <a:endParaRPr lang="pt-PT" sz="3600" b="1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39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80" y="3272831"/>
            <a:ext cx="1861778" cy="240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125" y="3388458"/>
            <a:ext cx="1544778" cy="1989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919" y="3491910"/>
            <a:ext cx="1418169" cy="1782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113" y="3310279"/>
            <a:ext cx="1565042" cy="21542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047" y="747918"/>
            <a:ext cx="1557856" cy="213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382" y="854439"/>
            <a:ext cx="1391286" cy="19202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80" y="656228"/>
            <a:ext cx="3774799" cy="231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852" y="804195"/>
            <a:ext cx="1487162" cy="1970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15462" y="21747"/>
            <a:ext cx="8749942" cy="573209"/>
          </a:xfrm>
          <a:prstGeom prst="rect">
            <a:avLst/>
          </a:prstGeom>
        </p:spPr>
        <p:txBody>
          <a:bodyPr lIns="80147" tIns="40074" rIns="80147" bIns="40074"/>
          <a:lstStyle>
            <a:lvl1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+mj-lt"/>
                <a:ea typeface="+mj-ea"/>
                <a:cs typeface="+mj-cs"/>
              </a:defRPr>
            </a:lvl1pPr>
            <a:lvl2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algn="ctr" defTabSz="1042988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4572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9144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13716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1828800" algn="ctr" defTabSz="1042988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2500" dirty="0" err="1">
                <a:solidFill>
                  <a:schemeClr val="bg1"/>
                </a:solidFill>
              </a:rPr>
              <a:t>Quadros</a:t>
            </a:r>
            <a:r>
              <a:rPr lang="en-US" altLang="en-US" sz="2500" dirty="0">
                <a:solidFill>
                  <a:schemeClr val="bg1"/>
                </a:solidFill>
              </a:rPr>
              <a:t>/</a:t>
            </a:r>
            <a:r>
              <a:rPr lang="en-US" altLang="en-US" sz="2500" dirty="0" err="1">
                <a:solidFill>
                  <a:schemeClr val="bg1"/>
                </a:solidFill>
              </a:rPr>
              <a:t>Instrumentos</a:t>
            </a:r>
            <a:r>
              <a:rPr lang="en-US" altLang="en-US" sz="2500" dirty="0">
                <a:solidFill>
                  <a:schemeClr val="bg1"/>
                </a:solidFill>
              </a:rPr>
              <a:t> de </a:t>
            </a:r>
            <a:r>
              <a:rPr lang="en-US" altLang="en-US" sz="2500" dirty="0" err="1">
                <a:solidFill>
                  <a:schemeClr val="bg1"/>
                </a:solidFill>
              </a:rPr>
              <a:t>Orientação</a:t>
            </a:r>
            <a:r>
              <a:rPr lang="en-US" altLang="en-US" sz="2500" dirty="0">
                <a:solidFill>
                  <a:schemeClr val="bg1"/>
                </a:solidFill>
              </a:rPr>
              <a:t> </a:t>
            </a:r>
            <a:r>
              <a:rPr lang="en-US" altLang="en-US" sz="2500" dirty="0" err="1">
                <a:solidFill>
                  <a:schemeClr val="bg1"/>
                </a:solidFill>
              </a:rPr>
              <a:t>Disponíveis</a:t>
            </a:r>
            <a:endParaRPr lang="en-US" sz="2500" dirty="0">
              <a:solidFill>
                <a:schemeClr val="bg1"/>
              </a:solidFill>
            </a:endParaRP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705" y="3844623"/>
            <a:ext cx="1805964" cy="1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268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4">
            <a:extLst>
              <a:ext uri="{FF2B5EF4-FFF2-40B4-BE49-F238E27FC236}">
                <a16:creationId xmlns:a16="http://schemas.microsoft.com/office/drawing/2014/main" id="{AB01F643-CBDB-414B-81AB-A4D3963A6345}"/>
              </a:ext>
            </a:extLst>
          </p:cNvPr>
          <p:cNvSpPr/>
          <p:nvPr/>
        </p:nvSpPr>
        <p:spPr>
          <a:xfrm>
            <a:off x="520277" y="3058381"/>
            <a:ext cx="8483063" cy="741239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655E64-C832-4445-AFAF-AF80CF1E1117}"/>
              </a:ext>
            </a:extLst>
          </p:cNvPr>
          <p:cNvSpPr/>
          <p:nvPr/>
        </p:nvSpPr>
        <p:spPr>
          <a:xfrm>
            <a:off x="755576" y="3212976"/>
            <a:ext cx="8059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2. </a:t>
            </a:r>
            <a:r>
              <a:rPr lang="en-US" sz="2200" b="1" dirty="0" err="1">
                <a:solidFill>
                  <a:schemeClr val="bg1"/>
                </a:solidFill>
              </a:rPr>
              <a:t>Objectivo</a:t>
            </a:r>
            <a:r>
              <a:rPr lang="en-US" sz="2200" b="1" dirty="0">
                <a:solidFill>
                  <a:schemeClr val="bg1"/>
                </a:solidFill>
              </a:rPr>
              <a:t> e </a:t>
            </a:r>
            <a:r>
              <a:rPr lang="en-US" sz="2200" b="1" dirty="0" err="1">
                <a:solidFill>
                  <a:schemeClr val="bg1"/>
                </a:solidFill>
              </a:rPr>
              <a:t>âmbito</a:t>
            </a:r>
            <a:r>
              <a:rPr lang="en-US" sz="2200" b="1" dirty="0">
                <a:solidFill>
                  <a:schemeClr val="bg1"/>
                </a:solidFill>
              </a:rPr>
              <a:t> do </a:t>
            </a:r>
            <a:r>
              <a:rPr lang="en-US" sz="2200" b="1" dirty="0" err="1">
                <a:solidFill>
                  <a:schemeClr val="bg1"/>
                </a:solidFill>
              </a:rPr>
              <a:t>Regulamento</a:t>
            </a:r>
            <a:r>
              <a:rPr lang="en-US" sz="2200" b="1" dirty="0">
                <a:solidFill>
                  <a:schemeClr val="bg1"/>
                </a:solidFill>
              </a:rPr>
              <a:t> </a:t>
            </a:r>
            <a:r>
              <a:rPr lang="en-US" sz="2200" b="1" dirty="0" err="1">
                <a:solidFill>
                  <a:schemeClr val="bg1"/>
                </a:solidFill>
              </a:rPr>
              <a:t>Sanit</a:t>
            </a:r>
            <a:r>
              <a:rPr lang="en-US" sz="2200" b="1" dirty="0" err="1">
                <a:solidFill>
                  <a:schemeClr val="bg1"/>
                </a:solidFill>
                <a:latin typeface="Arial"/>
                <a:cs typeface="Arial"/>
              </a:rPr>
              <a:t>á</a:t>
            </a:r>
            <a:r>
              <a:rPr lang="en-US" sz="2200" b="1" dirty="0" err="1">
                <a:solidFill>
                  <a:schemeClr val="bg1"/>
                </a:solidFill>
              </a:rPr>
              <a:t>rio</a:t>
            </a:r>
            <a:r>
              <a:rPr lang="en-US" sz="2200" b="1" dirty="0">
                <a:solidFill>
                  <a:schemeClr val="bg1"/>
                </a:solidFill>
              </a:rPr>
              <a:t> </a:t>
            </a:r>
            <a:r>
              <a:rPr lang="en-US" sz="2200" b="1" dirty="0" err="1">
                <a:solidFill>
                  <a:schemeClr val="bg1"/>
                </a:solidFill>
              </a:rPr>
              <a:t>Internacional</a:t>
            </a:r>
            <a:r>
              <a:rPr lang="en-US" sz="2200" b="1" dirty="0">
                <a:solidFill>
                  <a:schemeClr val="bg1"/>
                </a:solidFill>
              </a:rPr>
              <a:t> (</a:t>
            </a:r>
            <a:r>
              <a:rPr lang="en-US" sz="2000" b="1" dirty="0">
                <a:solidFill>
                  <a:schemeClr val="bg1"/>
                </a:solidFill>
              </a:rPr>
              <a:t>RSI)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0B07FB-51EE-4EC0-93F4-C060499AF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09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escription: IDSR_IHR Powerpoint Graphi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2" t="41435" b="-1"/>
          <a:stretch/>
        </p:blipFill>
        <p:spPr bwMode="auto">
          <a:xfrm>
            <a:off x="504122" y="1340768"/>
            <a:ext cx="8135755" cy="320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197768"/>
            <a:ext cx="8686800" cy="1143000"/>
          </a:xfrm>
        </p:spPr>
        <p:txBody>
          <a:bodyPr>
            <a:noAutofit/>
          </a:bodyPr>
          <a:lstStyle/>
          <a:p>
            <a:r>
              <a:rPr lang="pt-PT" sz="3200" b="1">
                <a:solidFill>
                  <a:srgbClr val="002060"/>
                </a:solidFill>
              </a:rPr>
              <a:t>Implementação do RSI através da Vigil</a:t>
            </a:r>
            <a:r>
              <a:rPr lang="pt-PT" sz="3200" b="1">
                <a:solidFill>
                  <a:srgbClr val="002060"/>
                </a:solidFill>
                <a:latin typeface="Arial"/>
                <a:cs typeface="Arial"/>
              </a:rPr>
              <a:t>ância    e Resposta Integrada às Doenças - VRID</a:t>
            </a:r>
            <a:endParaRPr lang="pt-PT" sz="3200" b="1">
              <a:solidFill>
                <a:srgbClr val="002060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326451" y="4950296"/>
            <a:ext cx="868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sz="2400" dirty="0">
                <a:solidFill>
                  <a:srgbClr val="002060"/>
                </a:solidFill>
              </a:rPr>
              <a:t>Na Região Africana da OMS, a implementação do RSI ocorre no contexto da VRID (Anexo 1A)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445715" y="2311896"/>
            <a:ext cx="2448272" cy="151021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>
                <a:latin typeface="Arial Black" pitchFamily="34" charset="0"/>
              </a:rPr>
              <a:t>DETECTAR</a:t>
            </a:r>
          </a:p>
          <a:p>
            <a:pPr algn="ctr"/>
            <a:r>
              <a:rPr lang="pt-PT" sz="1200" dirty="0">
                <a:latin typeface="Arial Black" pitchFamily="34" charset="0"/>
              </a:rPr>
              <a:t>CONFIRMAR/VERIFICAR</a:t>
            </a:r>
          </a:p>
          <a:p>
            <a:pPr algn="ctr"/>
            <a:r>
              <a:rPr lang="pt-PT" sz="1200" dirty="0">
                <a:latin typeface="Arial Black" pitchFamily="34" charset="0"/>
              </a:rPr>
              <a:t>NOTIFICAR/DAR</a:t>
            </a:r>
          </a:p>
          <a:p>
            <a:pPr algn="ctr"/>
            <a:r>
              <a:rPr lang="pt-PT" sz="1200" dirty="0">
                <a:latin typeface="Arial Black" pitchFamily="34" charset="0"/>
              </a:rPr>
              <a:t>RESPOSTA ATEMPADA</a:t>
            </a:r>
          </a:p>
        </p:txBody>
      </p:sp>
      <p:sp>
        <p:nvSpPr>
          <p:cNvPr id="6" name="Rectângulo 5"/>
          <p:cNvSpPr/>
          <p:nvPr/>
        </p:nvSpPr>
        <p:spPr>
          <a:xfrm>
            <a:off x="6588224" y="3043626"/>
            <a:ext cx="1758808" cy="971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tx1"/>
                </a:solidFill>
                <a:latin typeface="Arial Narrow" pitchFamily="34" charset="0"/>
              </a:rPr>
              <a:t>Essencial</a:t>
            </a:r>
            <a:r>
              <a:rPr lang="pt-PT" sz="1400" dirty="0">
                <a:solidFill>
                  <a:schemeClr val="tx1"/>
                </a:solidFill>
                <a:latin typeface="Arial Narrow" pitchFamily="34" charset="0"/>
                <a:cs typeface="Arial"/>
              </a:rPr>
              <a:t> para a conformidade com a capacidade de vigilância e resposta</a:t>
            </a:r>
            <a:endParaRPr lang="pt-PT"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691680" y="2604394"/>
            <a:ext cx="1368152" cy="1217713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>
                <a:solidFill>
                  <a:schemeClr val="tx1"/>
                </a:solidFill>
                <a:latin typeface="Arial Narrow" pitchFamily="34" charset="0"/>
              </a:rPr>
              <a:t>Uma estrat</a:t>
            </a:r>
            <a:r>
              <a:rPr lang="pt-PT" sz="1200" dirty="0">
                <a:solidFill>
                  <a:schemeClr val="tx1"/>
                </a:solidFill>
                <a:latin typeface="Arial Narrow" pitchFamily="34" charset="0"/>
                <a:cs typeface="Arial"/>
              </a:rPr>
              <a:t>égia para melhorar a vigilância, capacidade laboratorial e de resposta em cada nível do sistema de </a:t>
            </a:r>
            <a:r>
              <a:rPr lang="pt-PT" sz="1000" dirty="0">
                <a:solidFill>
                  <a:schemeClr val="tx1"/>
                </a:solidFill>
                <a:latin typeface="Arial Narrow" pitchFamily="34" charset="0"/>
                <a:cs typeface="Arial"/>
              </a:rPr>
              <a:t>saúde</a:t>
            </a:r>
            <a:endParaRPr lang="pt-PT" sz="10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10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>
            <a:extLst>
              <a:ext uri="{FF2B5EF4-FFF2-40B4-BE49-F238E27FC236}">
                <a16:creationId xmlns:a16="http://schemas.microsoft.com/office/drawing/2014/main" id="{1CFCD5E4-E0D6-4B1B-8056-ECFA2C2AAF67}"/>
              </a:ext>
            </a:extLst>
          </p:cNvPr>
          <p:cNvGrpSpPr/>
          <p:nvPr/>
        </p:nvGrpSpPr>
        <p:grpSpPr>
          <a:xfrm>
            <a:off x="520276" y="3018522"/>
            <a:ext cx="8077200" cy="820957"/>
            <a:chOff x="1441516" y="1884457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5" name="Rounded Rectangle 31">
              <a:extLst>
                <a:ext uri="{FF2B5EF4-FFF2-40B4-BE49-F238E27FC236}">
                  <a16:creationId xmlns:a16="http://schemas.microsoft.com/office/drawing/2014/main" id="{35826803-00C1-4892-B51E-F14E62324FE5}"/>
                </a:ext>
              </a:extLst>
            </p:cNvPr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Rounded Rectangle 32">
              <a:extLst>
                <a:ext uri="{FF2B5EF4-FFF2-40B4-BE49-F238E27FC236}">
                  <a16:creationId xmlns:a16="http://schemas.microsoft.com/office/drawing/2014/main" id="{10C8143B-8C45-4230-8805-86F635DFC468}"/>
                </a:ext>
              </a:extLst>
            </p:cNvPr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9E59808-3ECF-4EC6-BB02-CC8E87852F1D}"/>
              </a:ext>
            </a:extLst>
          </p:cNvPr>
          <p:cNvSpPr/>
          <p:nvPr/>
        </p:nvSpPr>
        <p:spPr>
          <a:xfrm>
            <a:off x="1259632" y="3198167"/>
            <a:ext cx="6059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>
                <a:solidFill>
                  <a:schemeClr val="bg1"/>
                </a:solidFill>
              </a:rPr>
              <a:t>3. Vigilância Regional e Estratégia de Resposta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32DD4C8-8964-4875-A470-843120C71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68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 lIns="91440" tIns="45720" rIns="91440" bIns="45720" anchor="t"/>
          <a:lstStyle/>
          <a:p>
            <a:pPr eaLnBrk="1" hangingPunct="1"/>
            <a:r>
              <a:rPr lang="pt-PT" sz="3600" b="1" dirty="0">
                <a:solidFill>
                  <a:srgbClr val="002060"/>
                </a:solidFill>
              </a:rPr>
              <a:t>Objectivos da Estratégia da VRID</a:t>
            </a:r>
          </a:p>
        </p:txBody>
      </p:sp>
      <p:sp>
        <p:nvSpPr>
          <p:cNvPr id="56323" name="Content Placeholder 5"/>
          <p:cNvSpPr>
            <a:spLocks noGrp="1"/>
          </p:cNvSpPr>
          <p:nvPr>
            <p:ph idx="1"/>
          </p:nvPr>
        </p:nvSpPr>
        <p:spPr>
          <a:xfrm>
            <a:off x="395536" y="1711349"/>
            <a:ext cx="5410944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t-PT" dirty="0">
                <a:latin typeface="Arial" charset="0"/>
                <a:cs typeface="Arial" charset="0"/>
              </a:rPr>
              <a:t>Integrar os sistemas verticais de vigilância das doenças para um uso </a:t>
            </a:r>
            <a:r>
              <a:rPr lang="pt-PT" dirty="0" err="1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efectivo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 e eficaz </a:t>
            </a:r>
            <a:r>
              <a:rPr lang="pt-PT" dirty="0">
                <a:latin typeface="Arial" charset="0"/>
                <a:cs typeface="Arial" charset="0"/>
              </a:rPr>
              <a:t>dos recursos 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pt-PT" sz="1600" dirty="0">
              <a:latin typeface="Arial" charset="0"/>
              <a:cs typeface="Arial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PT" dirty="0">
                <a:latin typeface="Arial" charset="0"/>
                <a:cs typeface="Arial" charset="0"/>
              </a:rPr>
              <a:t>Melhorar o fluxo e o uso da informação para detectar e 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responder</a:t>
            </a:r>
            <a:r>
              <a:rPr lang="pt-PT" dirty="0">
                <a:latin typeface="Arial" charset="0"/>
                <a:cs typeface="Arial" charset="0"/>
              </a:rPr>
              <a:t> às ameaças de saúde pública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pt-PT" sz="1800" dirty="0">
              <a:latin typeface="Arial" charset="0"/>
              <a:cs typeface="Arial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PT" dirty="0">
                <a:latin typeface="Arial" charset="0"/>
                <a:cs typeface="Arial" charset="0"/>
              </a:rPr>
              <a:t>Melhorar a capacidade dos países para 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detectar precocemente e responder de forma r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á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pida </a:t>
            </a:r>
            <a:r>
              <a:rPr lang="pt-PT" dirty="0">
                <a:latin typeface="Arial" charset="0"/>
                <a:cs typeface="Arial" charset="0"/>
              </a:rPr>
              <a:t>aos eventos prioritários de saúde pública  </a:t>
            </a:r>
          </a:p>
          <a:p>
            <a:pPr eaLnBrk="1" hangingPunct="1">
              <a:buFont typeface="Wingdings" pitchFamily="2" charset="2"/>
              <a:buChar char="q"/>
            </a:pPr>
            <a:endParaRPr lang="pt-PT" sz="1800" dirty="0">
              <a:latin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C1B7CE-D269-4E7C-95F5-711F65A6D60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51135" y="2078973"/>
            <a:ext cx="2998787" cy="35147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6946900" y="5456485"/>
            <a:ext cx="1368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>
                <a:solidFill>
                  <a:schemeClr val="bg1"/>
                </a:solidFill>
                <a:latin typeface="Arial" charset="0"/>
              </a:rPr>
              <a:t>SRAS, 2003</a:t>
            </a:r>
          </a:p>
        </p:txBody>
      </p:sp>
    </p:spTree>
    <p:extLst>
      <p:ext uri="{BB962C8B-B14F-4D97-AF65-F5344CB8AC3E}">
        <p14:creationId xmlns:p14="http://schemas.microsoft.com/office/powerpoint/2010/main" val="276127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0096960"/>
              </p:ext>
            </p:extLst>
          </p:nvPr>
        </p:nvGraphicFramePr>
        <p:xfrm>
          <a:off x="611560" y="622757"/>
          <a:ext cx="792088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572000" y="5352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7" name="Rectangle 7"/>
          <p:cNvSpPr>
            <a:spLocks noChangeArrowheads="1"/>
          </p:cNvSpPr>
          <p:nvPr/>
        </p:nvSpPr>
        <p:spPr bwMode="auto">
          <a:xfrm>
            <a:off x="193675" y="-23574"/>
            <a:ext cx="85693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GB" altLang="en-US" sz="3600" b="1" dirty="0" err="1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Estratégia</a:t>
            </a:r>
            <a:r>
              <a:rPr lang="en-GB" altLang="en-US" sz="3600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da VRID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649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Estratégias de Implementação da VRID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338936" cy="3701008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t-PT" sz="3000">
                <a:solidFill>
                  <a:schemeClr val="tx2">
                    <a:lumMod val="50000"/>
                  </a:schemeClr>
                </a:solidFill>
              </a:rPr>
              <a:t>Módulos de Formação da VRID para as equipas distritais da saúde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3000">
                <a:solidFill>
                  <a:schemeClr val="tx2">
                    <a:lumMod val="50000"/>
                  </a:schemeClr>
                </a:solidFill>
              </a:rPr>
              <a:t>Curso electr</a:t>
            </a:r>
            <a:r>
              <a:rPr lang="pt-PT" sz="300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ó</a:t>
            </a:r>
            <a:r>
              <a:rPr lang="pt-PT" sz="3000">
                <a:solidFill>
                  <a:schemeClr val="tx2">
                    <a:lumMod val="50000"/>
                  </a:schemeClr>
                </a:solidFill>
              </a:rPr>
              <a:t>nico da VRID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3000">
                <a:solidFill>
                  <a:schemeClr val="tx2">
                    <a:lumMod val="50000"/>
                  </a:schemeClr>
                </a:solidFill>
              </a:rPr>
              <a:t>VRID em instituições de est</a:t>
            </a:r>
            <a:r>
              <a:rPr lang="pt-PT" sz="300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ágio</a:t>
            </a:r>
            <a:r>
              <a:rPr lang="pt-PT" sz="3000">
                <a:solidFill>
                  <a:schemeClr val="tx2">
                    <a:lumMod val="50000"/>
                  </a:schemeClr>
                </a:solidFill>
              </a:rPr>
              <a:t> profissional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3000">
                <a:solidFill>
                  <a:schemeClr val="tx2">
                    <a:lumMod val="50000"/>
                  </a:schemeClr>
                </a:solidFill>
              </a:rPr>
              <a:t>Formação em vigilância baseada na comunidade</a:t>
            </a:r>
          </a:p>
          <a:p>
            <a:endParaRPr lang="pt-PT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pt-PT">
              <a:solidFill>
                <a:schemeClr val="tx2">
                  <a:lumMod val="50000"/>
                </a:schemeClr>
              </a:solidFill>
            </a:endParaRPr>
          </a:p>
          <a:p>
            <a:endParaRPr lang="pt-PT"/>
          </a:p>
        </p:txBody>
      </p:sp>
      <p:pic>
        <p:nvPicPr>
          <p:cNvPr id="6" name="Content Placeholder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59805"/>
            <a:ext cx="2664296" cy="150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ACC2C3-86DB-4ABD-8EEB-464558D48971}"/>
              </a:ext>
            </a:extLst>
          </p:cNvPr>
          <p:cNvSpPr/>
          <p:nvPr/>
        </p:nvSpPr>
        <p:spPr>
          <a:xfrm>
            <a:off x="6156176" y="3284985"/>
            <a:ext cx="2952328" cy="504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tx2">
                    <a:lumMod val="50000"/>
                  </a:schemeClr>
                </a:solidFill>
              </a:rPr>
              <a:t>OMS- AFRICA 2011</a:t>
            </a:r>
          </a:p>
          <a:p>
            <a:r>
              <a:rPr lang="en-GB" sz="1100" dirty="0">
                <a:solidFill>
                  <a:schemeClr val="tx2">
                    <a:lumMod val="50000"/>
                  </a:schemeClr>
                </a:solidFill>
              </a:rPr>
              <a:t>http://www.afro.who.int/sites/default/files/2017-06/</a:t>
            </a:r>
            <a:r>
              <a:rPr lang="en-GB" sz="1000" dirty="0">
                <a:solidFill>
                  <a:schemeClr val="tx2">
                    <a:lumMod val="50000"/>
                  </a:schemeClr>
                </a:solidFill>
              </a:rPr>
              <a:t>ENG-Participant-Version-IDSR-Training</a:t>
            </a:r>
            <a:r>
              <a:rPr lang="en-GB" sz="1100" dirty="0">
                <a:solidFill>
                  <a:schemeClr val="tx2">
                    <a:lumMod val="50000"/>
                  </a:schemeClr>
                </a:solidFill>
              </a:rPr>
              <a:t>_0.pdf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4351E0-805A-48D6-9FA0-7685DB9532E6}"/>
              </a:ext>
            </a:extLst>
          </p:cNvPr>
          <p:cNvPicPr/>
          <p:nvPr/>
        </p:nvPicPr>
        <p:blipFill rotWithShape="1">
          <a:blip r:embed="rId4"/>
          <a:srcRect l="24200" t="22563" r="28205" b="20258"/>
          <a:stretch/>
        </p:blipFill>
        <p:spPr bwMode="auto">
          <a:xfrm>
            <a:off x="6228184" y="4005064"/>
            <a:ext cx="2664295" cy="1224136"/>
          </a:xfrm>
          <a:prstGeom prst="rect">
            <a:avLst/>
          </a:prstGeom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D99EA39-951C-46FA-A31E-FE7DEEDD20A8}"/>
              </a:ext>
            </a:extLst>
          </p:cNvPr>
          <p:cNvSpPr/>
          <p:nvPr/>
        </p:nvSpPr>
        <p:spPr>
          <a:xfrm>
            <a:off x="6534363" y="5373216"/>
            <a:ext cx="2574141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rgbClr val="002060"/>
                </a:solidFill>
              </a:rPr>
              <a:t>OMS-AFRICA 2017 </a:t>
            </a:r>
            <a:r>
              <a:rPr lang="en-GB" sz="1000" u="sng" dirty="0">
                <a:hlinkClick r:id="rId5"/>
              </a:rPr>
              <a:t>https://extranet.who.int/hslp/training/course/index.php?categoryid=35</a:t>
            </a:r>
            <a:r>
              <a:rPr lang="en-GB" sz="1000" dirty="0"/>
              <a:t>.</a:t>
            </a:r>
            <a:endParaRPr lang="en-US" sz="1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42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>
            <a:extLst>
              <a:ext uri="{FF2B5EF4-FFF2-40B4-BE49-F238E27FC236}">
                <a16:creationId xmlns:a16="http://schemas.microsoft.com/office/drawing/2014/main" id="{518E77BF-8993-4A66-A2A5-455BE8204F5D}"/>
              </a:ext>
            </a:extLst>
          </p:cNvPr>
          <p:cNvGrpSpPr/>
          <p:nvPr/>
        </p:nvGrpSpPr>
        <p:grpSpPr>
          <a:xfrm>
            <a:off x="107504" y="3106270"/>
            <a:ext cx="8856984" cy="822960"/>
            <a:chOff x="1441516" y="1884457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5" name="Rounded Rectangle 37">
              <a:extLst>
                <a:ext uri="{FF2B5EF4-FFF2-40B4-BE49-F238E27FC236}">
                  <a16:creationId xmlns:a16="http://schemas.microsoft.com/office/drawing/2014/main" id="{08612B1F-5D2F-46B1-8775-59F961072B0B}"/>
                </a:ext>
              </a:extLst>
            </p:cNvPr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Rounded Rectangle 38">
              <a:extLst>
                <a:ext uri="{FF2B5EF4-FFF2-40B4-BE49-F238E27FC236}">
                  <a16:creationId xmlns:a16="http://schemas.microsoft.com/office/drawing/2014/main" id="{8ED3079F-8610-4D51-AF09-2B0FDD72D011}"/>
                </a:ext>
              </a:extLst>
            </p:cNvPr>
            <p:cNvSpPr>
              <a:spLocks/>
            </p:cNvSpPr>
            <p:nvPr/>
          </p:nvSpPr>
          <p:spPr>
            <a:xfrm>
              <a:off x="1484453" y="1949608"/>
              <a:ext cx="5663110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3481EF50-D1F9-4891-87A6-A42ABC6A71D3}"/>
              </a:ext>
            </a:extLst>
          </p:cNvPr>
          <p:cNvSpPr/>
          <p:nvPr/>
        </p:nvSpPr>
        <p:spPr>
          <a:xfrm>
            <a:off x="218462" y="3212976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dirty="0">
                <a:solidFill>
                  <a:schemeClr val="bg1"/>
                </a:solidFill>
              </a:rPr>
              <a:t>4. Instrumento de Tomada de Decisões para Avalia</a:t>
            </a:r>
            <a:r>
              <a:rPr lang="pt-PT" sz="2400" b="1" dirty="0">
                <a:solidFill>
                  <a:schemeClr val="bg1"/>
                </a:solidFill>
                <a:latin typeface="Arial"/>
                <a:cs typeface="Arial"/>
              </a:rPr>
              <a:t>ção de </a:t>
            </a:r>
            <a:r>
              <a:rPr lang="pt-PT" sz="2400" b="1" dirty="0">
                <a:solidFill>
                  <a:schemeClr val="bg1"/>
                </a:solidFill>
              </a:rPr>
              <a:t>Eventos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DEAAECE-D307-4FFF-B703-92808712C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3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78964" y="-450047"/>
            <a:ext cx="9237712" cy="1155150"/>
          </a:xfrm>
          <a:noFill/>
          <a:effectLst>
            <a:outerShdw dist="17961" dir="2700000" algn="ctr" rotWithShape="0">
              <a:schemeClr val="bg2"/>
            </a:outerShdw>
          </a:effectLst>
        </p:spPr>
        <p:txBody>
          <a:bodyPr anchor="b"/>
          <a:lstStyle/>
          <a:p>
            <a:pPr eaLnBrk="1" hangingPunct="1"/>
            <a:r>
              <a:rPr lang="fr-FR" altLang="en-US" sz="2400" b="1" dirty="0" err="1">
                <a:solidFill>
                  <a:srgbClr val="002060"/>
                </a:solidFill>
              </a:rPr>
              <a:t>Instrumento</a:t>
            </a:r>
            <a:r>
              <a:rPr lang="fr-FR" altLang="en-US" sz="2400" b="1" dirty="0">
                <a:solidFill>
                  <a:srgbClr val="002060"/>
                </a:solidFill>
              </a:rPr>
              <a:t> de </a:t>
            </a:r>
            <a:r>
              <a:rPr lang="fr-FR" altLang="en-US" sz="2400" b="1" dirty="0" err="1">
                <a:solidFill>
                  <a:srgbClr val="002060"/>
                </a:solidFill>
              </a:rPr>
              <a:t>Decisão</a:t>
            </a:r>
            <a:r>
              <a:rPr lang="fr-FR" altLang="en-US" sz="2400" b="1" dirty="0">
                <a:solidFill>
                  <a:srgbClr val="002060"/>
                </a:solidFill>
              </a:rPr>
              <a:t> para a </a:t>
            </a:r>
            <a:r>
              <a:rPr lang="fr-FR" altLang="en-US" sz="2400" b="1" dirty="0" err="1">
                <a:solidFill>
                  <a:srgbClr val="002060"/>
                </a:solidFill>
              </a:rPr>
              <a:t>Avaliação</a:t>
            </a:r>
            <a:r>
              <a:rPr lang="fr-FR" altLang="en-US" sz="2400" b="1" dirty="0">
                <a:solidFill>
                  <a:srgbClr val="002060"/>
                </a:solidFill>
              </a:rPr>
              <a:t> dos </a:t>
            </a:r>
            <a:r>
              <a:rPr lang="fr-FR" altLang="en-US" sz="2400" b="1" dirty="0" err="1">
                <a:solidFill>
                  <a:srgbClr val="002060"/>
                </a:solidFill>
              </a:rPr>
              <a:t>Eventos</a:t>
            </a:r>
            <a:r>
              <a:rPr lang="fr-FR" altLang="en-US" sz="2400" b="1" dirty="0">
                <a:solidFill>
                  <a:srgbClr val="002060"/>
                </a:solidFill>
              </a:rPr>
              <a:t> de </a:t>
            </a:r>
            <a:r>
              <a:rPr lang="fr-FR" altLang="en-US" sz="2400" b="1" dirty="0" err="1">
                <a:solidFill>
                  <a:srgbClr val="002060"/>
                </a:solidFill>
              </a:rPr>
              <a:t>Saúde</a:t>
            </a:r>
            <a:r>
              <a:rPr lang="fr-FR" altLang="en-US" sz="2400" b="1" dirty="0">
                <a:solidFill>
                  <a:srgbClr val="002060"/>
                </a:solidFill>
              </a:rPr>
              <a:t> </a:t>
            </a:r>
            <a:r>
              <a:rPr lang="fr-FR" altLang="en-US" sz="2400" b="1" dirty="0" err="1">
                <a:solidFill>
                  <a:srgbClr val="002060"/>
                </a:solidFill>
              </a:rPr>
              <a:t>Pública</a:t>
            </a:r>
            <a:endParaRPr lang="fr-FR" altLang="en-US" sz="2400" b="1" dirty="0">
              <a:solidFill>
                <a:srgbClr val="00206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424" y="671678"/>
            <a:ext cx="3632200" cy="52578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3588" name="Group 4"/>
          <p:cNvGrpSpPr>
            <a:grpSpLocks/>
          </p:cNvGrpSpPr>
          <p:nvPr/>
        </p:nvGrpSpPr>
        <p:grpSpPr bwMode="auto">
          <a:xfrm>
            <a:off x="241093" y="725584"/>
            <a:ext cx="5400675" cy="1296988"/>
            <a:chOff x="159" y="482"/>
            <a:chExt cx="3402" cy="817"/>
          </a:xfrm>
        </p:grpSpPr>
        <p:sp>
          <p:nvSpPr>
            <p:cNvPr id="14353" name="Text Box 5"/>
            <p:cNvSpPr txBox="1">
              <a:spLocks noChangeArrowheads="1"/>
            </p:cNvSpPr>
            <p:nvPr/>
          </p:nvSpPr>
          <p:spPr bwMode="auto">
            <a:xfrm>
              <a:off x="159" y="482"/>
              <a:ext cx="2994" cy="76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pt-PT" altLang="en-US" sz="1800" dirty="0">
                  <a:cs typeface="Arial" charset="0"/>
                </a:rPr>
                <a:t>4 doenças que devem ser sempre notificadas: P</a:t>
              </a:r>
              <a:r>
                <a:rPr lang="pt-PT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pt-PT" altLang="en-US" sz="1800" dirty="0">
                  <a:cs typeface="Arial" charset="0"/>
                </a:rPr>
                <a:t>liomielite (por vírus selvagem), Var</a:t>
              </a:r>
              <a:r>
                <a:rPr lang="pt-PT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íola</a:t>
              </a:r>
              <a:r>
                <a:rPr lang="pt-PT" altLang="en-US" sz="1800" dirty="0">
                  <a:cs typeface="Arial" charset="0"/>
                </a:rPr>
                <a:t>, Gripe humana causada por um novo vírus, SRAG. </a:t>
              </a:r>
            </a:p>
          </p:txBody>
        </p:sp>
        <p:sp>
          <p:nvSpPr>
            <p:cNvPr id="14354" name="Line 6"/>
            <p:cNvSpPr>
              <a:spLocks noChangeShapeType="1"/>
            </p:cNvSpPr>
            <p:nvPr/>
          </p:nvSpPr>
          <p:spPr bwMode="auto">
            <a:xfrm>
              <a:off x="3153" y="935"/>
              <a:ext cx="408" cy="3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323591" name="Group 7"/>
          <p:cNvGrpSpPr>
            <a:grpSpLocks/>
          </p:cNvGrpSpPr>
          <p:nvPr/>
        </p:nvGrpSpPr>
        <p:grpSpPr bwMode="auto">
          <a:xfrm>
            <a:off x="252413" y="1968501"/>
            <a:ext cx="7415212" cy="1490663"/>
            <a:chOff x="159" y="1349"/>
            <a:chExt cx="4672" cy="939"/>
          </a:xfrm>
        </p:grpSpPr>
        <p:sp>
          <p:nvSpPr>
            <p:cNvPr id="14351" name="Text Box 8"/>
            <p:cNvSpPr txBox="1">
              <a:spLocks noChangeArrowheads="1"/>
            </p:cNvSpPr>
            <p:nvPr/>
          </p:nvSpPr>
          <p:spPr bwMode="auto">
            <a:xfrm>
              <a:off x="159" y="1349"/>
              <a:ext cx="2994" cy="93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pt-PT" altLang="en-US" sz="1800" dirty="0">
                  <a:cs typeface="Arial" charset="0"/>
                </a:rPr>
                <a:t>Doenças que conduzem sempre ao uso do algoritmo: C</a:t>
              </a:r>
              <a:r>
                <a:rPr lang="pt-PT" alt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ólera</a:t>
              </a:r>
              <a:r>
                <a:rPr lang="pt-PT" altLang="en-US" sz="1800" dirty="0">
                  <a:cs typeface="Arial" charset="0"/>
                </a:rPr>
                <a:t>, Peste pneumónica, Febre Amarela, Febre Hemorrágica Viral (Ébola, Lassa, </a:t>
              </a:r>
              <a:r>
                <a:rPr lang="pt-PT" altLang="en-US" sz="1800" dirty="0" err="1">
                  <a:cs typeface="Arial" charset="0"/>
                </a:rPr>
                <a:t>Marburgo</a:t>
              </a:r>
              <a:r>
                <a:rPr lang="pt-PT" altLang="en-US" sz="1800" dirty="0">
                  <a:cs typeface="Arial" charset="0"/>
                </a:rPr>
                <a:t>), Febre do Nilo Ocidental, Meningite, outras</a:t>
              </a:r>
            </a:p>
          </p:txBody>
        </p:sp>
        <p:sp>
          <p:nvSpPr>
            <p:cNvPr id="14352" name="Line 9"/>
            <p:cNvSpPr>
              <a:spLocks noChangeShapeType="1"/>
            </p:cNvSpPr>
            <p:nvPr/>
          </p:nvSpPr>
          <p:spPr bwMode="auto">
            <a:xfrm flipV="1">
              <a:off x="3153" y="1570"/>
              <a:ext cx="1678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323594" name="Group 10"/>
          <p:cNvGrpSpPr>
            <a:grpSpLocks/>
          </p:cNvGrpSpPr>
          <p:nvPr/>
        </p:nvGrpSpPr>
        <p:grpSpPr bwMode="auto">
          <a:xfrm>
            <a:off x="252413" y="3095626"/>
            <a:ext cx="6553200" cy="2282826"/>
            <a:chOff x="159" y="1979"/>
            <a:chExt cx="4128" cy="1438"/>
          </a:xfrm>
        </p:grpSpPr>
        <p:sp>
          <p:nvSpPr>
            <p:cNvPr id="14346" name="Text Box 11"/>
            <p:cNvSpPr txBox="1">
              <a:spLocks noChangeArrowheads="1"/>
            </p:cNvSpPr>
            <p:nvPr/>
          </p:nvSpPr>
          <p:spPr bwMode="auto">
            <a:xfrm>
              <a:off x="159" y="2217"/>
              <a:ext cx="2994" cy="120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pt-PT" altLang="en-US" sz="1800">
                  <a:cs typeface="Arial" charset="0"/>
                </a:rPr>
                <a:t>*P1: O impacto na </a:t>
              </a:r>
              <a:r>
                <a:rPr lang="pt-PT" altLang="en-US" sz="1800">
                  <a:latin typeface="Arial" panose="020B0604020202020204" pitchFamily="34" charset="0"/>
                  <a:cs typeface="Arial" panose="020B0604020202020204" pitchFamily="34" charset="0"/>
                </a:rPr>
                <a:t>saúde pública é grave</a:t>
              </a:r>
              <a:r>
                <a:rPr lang="pt-PT" altLang="en-US" sz="1800">
                  <a:cs typeface="Arial" charset="0"/>
                </a:rPr>
                <a:t>?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pt-PT" altLang="en-US" sz="1800">
                  <a:cs typeface="Arial" charset="0"/>
                </a:rPr>
                <a:t>P2: Excepcional ou imprevisto?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pt-PT" altLang="en-US" sz="1800">
                  <a:cs typeface="Arial" charset="0"/>
                </a:rPr>
                <a:t>P3: Há risco de propagação internacional?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pt-PT" altLang="en-US" sz="1800">
                  <a:cs typeface="Arial" charset="0"/>
                </a:rPr>
                <a:t>P4: Há risco de restriç</a:t>
              </a:r>
              <a:r>
                <a:rPr lang="pt-PT" altLang="en-US" sz="1800">
                  <a:latin typeface="Arial" panose="020B0604020202020204" pitchFamily="34" charset="0"/>
                  <a:cs typeface="Arial" panose="020B0604020202020204" pitchFamily="34" charset="0"/>
                </a:rPr>
                <a:t>ões às viagens ou transacções internacionais</a:t>
              </a:r>
              <a:r>
                <a:rPr lang="pt-PT" altLang="en-US" sz="1800">
                  <a:cs typeface="Arial" charset="0"/>
                </a:rPr>
                <a:t>?</a:t>
              </a:r>
            </a:p>
          </p:txBody>
        </p:sp>
        <p:sp>
          <p:nvSpPr>
            <p:cNvPr id="14347" name="Line 12"/>
            <p:cNvSpPr>
              <a:spLocks noChangeShapeType="1"/>
            </p:cNvSpPr>
            <p:nvPr/>
          </p:nvSpPr>
          <p:spPr bwMode="auto">
            <a:xfrm flipV="1">
              <a:off x="3153" y="1979"/>
              <a:ext cx="1043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4348" name="Line 13"/>
            <p:cNvSpPr>
              <a:spLocks noChangeShapeType="1"/>
            </p:cNvSpPr>
            <p:nvPr/>
          </p:nvSpPr>
          <p:spPr bwMode="auto">
            <a:xfrm flipV="1">
              <a:off x="3153" y="2341"/>
              <a:ext cx="589" cy="1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4349" name="Line 14"/>
            <p:cNvSpPr>
              <a:spLocks noChangeShapeType="1"/>
            </p:cNvSpPr>
            <p:nvPr/>
          </p:nvSpPr>
          <p:spPr bwMode="auto">
            <a:xfrm flipV="1">
              <a:off x="3153" y="2704"/>
              <a:ext cx="861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  <p:sp>
          <p:nvSpPr>
            <p:cNvPr id="14350" name="Line 15"/>
            <p:cNvSpPr>
              <a:spLocks noChangeShapeType="1"/>
            </p:cNvSpPr>
            <p:nvPr/>
          </p:nvSpPr>
          <p:spPr bwMode="auto">
            <a:xfrm>
              <a:off x="3153" y="3067"/>
              <a:ext cx="1134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</p:grpSp>
      <p:grpSp>
        <p:nvGrpSpPr>
          <p:cNvPr id="323600" name="Group 16"/>
          <p:cNvGrpSpPr>
            <a:grpSpLocks/>
          </p:cNvGrpSpPr>
          <p:nvPr/>
        </p:nvGrpSpPr>
        <p:grpSpPr bwMode="auto">
          <a:xfrm>
            <a:off x="252413" y="5102228"/>
            <a:ext cx="7581900" cy="950607"/>
            <a:chOff x="159" y="3294"/>
            <a:chExt cx="4763" cy="666"/>
          </a:xfrm>
        </p:grpSpPr>
        <p:sp>
          <p:nvSpPr>
            <p:cNvPr id="14344" name="Text Box 17"/>
            <p:cNvSpPr txBox="1">
              <a:spLocks noChangeArrowheads="1"/>
            </p:cNvSpPr>
            <p:nvPr/>
          </p:nvSpPr>
          <p:spPr bwMode="auto">
            <a:xfrm>
              <a:off x="159" y="3692"/>
              <a:ext cx="2994" cy="26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4277" tIns="52139" rIns="104277" bIns="52139">
              <a:spAutoFit/>
            </a:bodyPr>
            <a:lstStyle>
              <a:lvl1pPr defTabSz="1042988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042988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042988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042988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042988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042988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pt-PT" altLang="en-US" sz="1800" dirty="0">
                  <a:cs typeface="Arial" charset="0"/>
                </a:rPr>
                <a:t>Informação insuficiente: reavaliar </a:t>
              </a:r>
            </a:p>
          </p:txBody>
        </p:sp>
        <p:sp>
          <p:nvSpPr>
            <p:cNvPr id="14345" name="Line 18"/>
            <p:cNvSpPr>
              <a:spLocks noChangeShapeType="1"/>
            </p:cNvSpPr>
            <p:nvPr/>
          </p:nvSpPr>
          <p:spPr bwMode="auto">
            <a:xfrm flipV="1">
              <a:off x="3153" y="3294"/>
              <a:ext cx="1769" cy="49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313869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>
            <a:extLst>
              <a:ext uri="{FF2B5EF4-FFF2-40B4-BE49-F238E27FC236}">
                <a16:creationId xmlns:a16="http://schemas.microsoft.com/office/drawing/2014/main" id="{49E9485D-616B-473C-A528-7DE7C5812F84}"/>
              </a:ext>
            </a:extLst>
          </p:cNvPr>
          <p:cNvGrpSpPr/>
          <p:nvPr/>
        </p:nvGrpSpPr>
        <p:grpSpPr>
          <a:xfrm>
            <a:off x="520276" y="3058380"/>
            <a:ext cx="8077200" cy="822960"/>
            <a:chOff x="1427367" y="1949608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4" name="Rounded Rectangle 40">
              <a:extLst>
                <a:ext uri="{FF2B5EF4-FFF2-40B4-BE49-F238E27FC236}">
                  <a16:creationId xmlns:a16="http://schemas.microsoft.com/office/drawing/2014/main" id="{E81E0A01-48E8-4B25-BF02-895BA68B7FBE}"/>
                </a:ext>
              </a:extLst>
            </p:cNvPr>
            <p:cNvSpPr/>
            <p:nvPr/>
          </p:nvSpPr>
          <p:spPr>
            <a:xfrm>
              <a:off x="1427367" y="1949608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" name="Rounded Rectangle 41">
              <a:extLst>
                <a:ext uri="{FF2B5EF4-FFF2-40B4-BE49-F238E27FC236}">
                  <a16:creationId xmlns:a16="http://schemas.microsoft.com/office/drawing/2014/main" id="{E39607D5-31D0-4F8A-9CDA-8AE61E2F420D}"/>
                </a:ext>
              </a:extLst>
            </p:cNvPr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67A4902-4E7B-4F18-8710-99B97DC415CB}"/>
              </a:ext>
            </a:extLst>
          </p:cNvPr>
          <p:cNvSpPr txBox="1"/>
          <p:nvPr/>
        </p:nvSpPr>
        <p:spPr>
          <a:xfrm>
            <a:off x="971600" y="3198019"/>
            <a:ext cx="7416824" cy="46164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4" tIns="45712" rIns="91424" bIns="45712">
            <a:spAutoFit/>
          </a:bodyPr>
          <a:lstStyle/>
          <a:p>
            <a:pPr>
              <a:defRPr/>
            </a:pPr>
            <a:r>
              <a:rPr lang="pt-PT" sz="2400" b="1" dirty="0">
                <a:solidFill>
                  <a:schemeClr val="bg1"/>
                </a:solidFill>
              </a:rPr>
              <a:t>5. Principais Instrumentos de Investigação e Relatórios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8F6A3D0-A054-47DD-A911-39DF3B735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5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en-US" sz="4200" b="1">
                <a:solidFill>
                  <a:srgbClr val="002060"/>
                </a:solidFill>
              </a:rPr>
              <a:t>Objectivos da Sessão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altLang="en-US" sz="2400" dirty="0"/>
              <a:t>No</a:t>
            </a:r>
            <a:r>
              <a:rPr lang="pt-PT" altLang="en-US" sz="2400" dirty="0">
                <a:latin typeface="Arial"/>
                <a:cs typeface="Arial"/>
              </a:rPr>
              <a:t> final desta </a:t>
            </a:r>
            <a:r>
              <a:rPr lang="pt-PT" altLang="en-US" sz="2400" dirty="0"/>
              <a:t>sessão, os participantes deverão ser capazes de:</a:t>
            </a:r>
          </a:p>
          <a:p>
            <a:r>
              <a:rPr lang="pt-PT" altLang="en-US" sz="2400" dirty="0"/>
              <a:t>Descrever as ameaças à saúde pública na região </a:t>
            </a:r>
          </a:p>
          <a:p>
            <a:r>
              <a:rPr lang="pt-PT" altLang="en-US" sz="2400" dirty="0">
                <a:solidFill>
                  <a:schemeClr val="tx2">
                    <a:lumMod val="50000"/>
                  </a:schemeClr>
                </a:solidFill>
              </a:rPr>
              <a:t>Descrever o objectivo do Regulamento Sanit</a:t>
            </a:r>
            <a:r>
              <a:rPr lang="pt-PT" altLang="en-US" sz="24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ário </a:t>
            </a:r>
            <a:r>
              <a:rPr lang="pt-PT" altLang="en-US" sz="2400" dirty="0">
                <a:solidFill>
                  <a:schemeClr val="tx2">
                    <a:lumMod val="50000"/>
                  </a:schemeClr>
                </a:solidFill>
              </a:rPr>
              <a:t>Internacional 2005 (RSI) e a estratégia de Vigilância e Resposta Integrada às Doenças no país ou região </a:t>
            </a:r>
          </a:p>
          <a:p>
            <a:r>
              <a:rPr lang="pt-PT" altLang="en-US" sz="2400" dirty="0">
                <a:solidFill>
                  <a:schemeClr val="tx2">
                    <a:lumMod val="50000"/>
                  </a:schemeClr>
                </a:solidFill>
              </a:rPr>
              <a:t>Identificar as formas mais comuns usadas para investigar e notificar casos de doenças</a:t>
            </a:r>
          </a:p>
          <a:p>
            <a:endParaRPr lang="pt-PT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11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9AA02770-B95B-4346-BC31-C17E94830B9F}" type="slidenum">
              <a:rPr lang="en-CA" smtClean="0"/>
              <a:t>20</a:t>
            </a:fld>
            <a:endParaRPr lang="en-C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47369"/>
              </p:ext>
            </p:extLst>
          </p:nvPr>
        </p:nvGraphicFramePr>
        <p:xfrm>
          <a:off x="683568" y="16930"/>
          <a:ext cx="7128792" cy="68410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9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8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9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170"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effectLst/>
                          <a:latin typeface="+mn-lt"/>
                        </a:rPr>
                        <a:t>Formulário da VRID para notificação imediata de </a:t>
                      </a:r>
                      <a:r>
                        <a:rPr lang="pt-PT" sz="1200" baseline="0" noProof="0" dirty="0">
                          <a:effectLst/>
                          <a:latin typeface="+mn-lt"/>
                        </a:rPr>
                        <a:t>casos</a:t>
                      </a:r>
                      <a:endParaRPr lang="pt-PT" sz="12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263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Variáveis / Perguntas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Perguntas - Caso n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Pa</a:t>
                      </a:r>
                      <a:r>
                        <a:rPr lang="pt-PT" sz="100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ís que</a:t>
                      </a:r>
                      <a:r>
                        <a:rPr lang="pt-PT" sz="1000" baseline="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 notifica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Prov</a:t>
                      </a:r>
                      <a:r>
                        <a:rPr lang="pt-PT" sz="100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íncia/Região</a:t>
                      </a:r>
                      <a:r>
                        <a:rPr lang="pt-PT" sz="1000" baseline="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 que notifica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3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Distrito que notifica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4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Local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que notifica 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(Posto de Sa</a:t>
                      </a:r>
                      <a:r>
                        <a:rPr lang="pt-PT" sz="100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úde, Campo, Vila 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…)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5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Doença/Evento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(diagn</a:t>
                      </a:r>
                      <a:r>
                        <a:rPr lang="pt-PT" sz="100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óstico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): *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6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Doente internado ou doente ambulat</a:t>
                      </a:r>
                      <a:r>
                        <a:rPr lang="pt-PT" sz="100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ório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?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7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Data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de atendimento no posto de sa</a:t>
                      </a:r>
                      <a:r>
                        <a:rPr lang="pt-PT" sz="1000" baseline="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úde 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(dia/mês/ano)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 \___\___\___\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8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Nome(s) do(s) doente(s)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9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Data</a:t>
                      </a:r>
                      <a:r>
                        <a:rPr lang="pt-PT" sz="1000" baseline="0" noProof="0" dirty="0">
                          <a:effectLst/>
                          <a:latin typeface="+mn-lt"/>
                        </a:rPr>
                        <a:t> de nascimento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 (dia/mês/ano)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\___\___\___\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10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Idade (….. Anos/……Meses/……Dias). 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11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Sexo:   M=Masculino   F=Feminino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12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Residência do doente: Cidade/Cidade /Vila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13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Vizinhos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14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Distrito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de residência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15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Urbano/Rural?  (U=Urbano   R=Rural)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6387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16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Endereço, (n</a:t>
                      </a:r>
                      <a:r>
                        <a:rPr lang="pt-PT" sz="1000" noProof="0">
                          <a:effectLst/>
                          <a:latin typeface="+mn-lt"/>
                          <a:cs typeface="Arial"/>
                        </a:rPr>
                        <a:t>ú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mero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de telemóvel 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… se aplicável, nome da mãe e do pai, se for beb</a:t>
                      </a:r>
                      <a:r>
                        <a:rPr lang="pt-PT" sz="1000" noProof="0">
                          <a:effectLst/>
                          <a:latin typeface="+mn-lt"/>
                          <a:cs typeface="Arial"/>
                        </a:rPr>
                        <a:t>é 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ou criança)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17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Data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de in</a:t>
                      </a:r>
                      <a:r>
                        <a:rPr lang="pt-PT" sz="1000" baseline="0" noProof="0">
                          <a:effectLst/>
                          <a:latin typeface="+mn-lt"/>
                          <a:cs typeface="Arial"/>
                        </a:rPr>
                        <a:t>ício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 (dia/mês/ano) dos primeiros sintomas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 \___\___\___\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212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18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Número</a:t>
                      </a:r>
                      <a:r>
                        <a:rPr lang="pt-PT" sz="1000" baseline="0" noProof="0" dirty="0">
                          <a:effectLst/>
                          <a:latin typeface="+mn-lt"/>
                        </a:rPr>
                        <a:t> de doses de vacina recebidas no passado contra a doença em causa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19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Data</a:t>
                      </a:r>
                      <a:r>
                        <a:rPr lang="pt-PT" sz="1000" baseline="0" noProof="0" dirty="0">
                          <a:effectLst/>
                          <a:latin typeface="+mn-lt"/>
                        </a:rPr>
                        <a:t> da última vacinação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 \___\___\___\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20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Resultados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laboratoriais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21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Resultado: (vivo, morto, transferido, perdido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ou desconhecido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)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9113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22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Classificação final: Confirmado, Provável, Compat</a:t>
                      </a:r>
                      <a:r>
                        <a:rPr lang="pt-PT" sz="100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ível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, Descartado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23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Dia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da notificação do distrito pelo posto de sa</a:t>
                      </a:r>
                      <a:r>
                        <a:rPr lang="pt-PT" sz="1000" baseline="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úde 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(dia/mês/ano)                                                                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 \___\___\___\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24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Dia</a:t>
                      </a:r>
                      <a:r>
                        <a:rPr lang="pt-PT" sz="1000" baseline="0" noProof="0">
                          <a:effectLst/>
                          <a:latin typeface="+mn-lt"/>
                        </a:rPr>
                        <a:t> do envio do formulário ao distrito </a:t>
                      </a:r>
                      <a:r>
                        <a:rPr lang="pt-PT" sz="1000" noProof="0">
                          <a:effectLst/>
                          <a:latin typeface="+mn-lt"/>
                        </a:rPr>
                        <a:t>(dia/mês/ano)   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 \___\___\___\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25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  <a:latin typeface="+mn-lt"/>
                        </a:rPr>
                        <a:t>Identificador </a:t>
                      </a:r>
                      <a:r>
                        <a:rPr lang="pt-PT" sz="1000" noProof="0">
                          <a:effectLst/>
                          <a:latin typeface="+mn-lt"/>
                          <a:cs typeface="Arial" panose="020B0604020202020204" pitchFamily="34" charset="0"/>
                        </a:rPr>
                        <a:t>único do registo</a:t>
                      </a:r>
                      <a:endParaRPr lang="pt-PT" sz="1000" noProof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19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26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Pessoa que preenche o formulário: nome, função, assinatura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1935">
                <a:tc gridSpan="3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>
                          <a:effectLst/>
                        </a:rPr>
                        <a:t> </a:t>
                      </a:r>
                      <a:endParaRPr lang="pt-PT" sz="1000" noProof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06" marR="42106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26067">
                <a:tc gridSpan="3">
                  <a:txBody>
                    <a:bodyPr/>
                    <a:lstStyle/>
                    <a:p>
                      <a:pPr indent="127635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pt-PT" sz="1000" noProof="0" dirty="0">
                          <a:effectLst/>
                          <a:latin typeface="+mn-lt"/>
                        </a:rPr>
                        <a:t>* </a:t>
                      </a:r>
                      <a:r>
                        <a:rPr lang="pt-PT" sz="1000" u="sng" noProof="0" dirty="0">
                          <a:effectLst/>
                          <a:latin typeface="+mn-lt"/>
                        </a:rPr>
                        <a:t>Doença/Evento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 (Diagn</a:t>
                      </a:r>
                      <a:r>
                        <a:rPr lang="pt-PT" sz="100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óstico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):</a:t>
                      </a:r>
                      <a:br>
                        <a:rPr lang="pt-PT" sz="1000" noProof="0" dirty="0">
                          <a:effectLst/>
                          <a:latin typeface="+mn-lt"/>
                        </a:rPr>
                      </a:br>
                      <a:r>
                        <a:rPr lang="pt-PT" sz="1000" noProof="0" dirty="0">
                          <a:effectLst/>
                          <a:latin typeface="+mn-lt"/>
                        </a:rPr>
                        <a:t>PFA,  Antraz, C</a:t>
                      </a:r>
                      <a:r>
                        <a:rPr lang="pt-PT" sz="100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ó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lera,  Diarreia com Sangue, Dracuncul</a:t>
                      </a:r>
                      <a:r>
                        <a:rPr lang="pt-PT" sz="100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ose, Tétano</a:t>
                      </a:r>
                      <a:r>
                        <a:rPr lang="pt-PT" sz="1000" baseline="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Neonatal, Sarampo, Meningite, Febre amarela, Dengue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, </a:t>
                      </a:r>
                      <a:r>
                        <a:rPr lang="pt-PT" sz="1000" noProof="0" dirty="0" err="1">
                          <a:effectLst/>
                          <a:latin typeface="+mn-lt"/>
                        </a:rPr>
                        <a:t>Chikungunya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, Febre Hemorrágica Viral, Peste,  Febre</a:t>
                      </a:r>
                      <a:r>
                        <a:rPr lang="pt-PT" sz="1000" baseline="0" noProof="0" dirty="0">
                          <a:effectLst/>
                          <a:latin typeface="+mn-lt"/>
                        </a:rPr>
                        <a:t> Tifoide, Raiva, Var</a:t>
                      </a:r>
                      <a:r>
                        <a:rPr lang="pt-PT" sz="1000" baseline="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íola, SARS, SARI, morte materna, gripe devido aos novos subtipos, efeitos adversos  pós-vacinação </a:t>
                      </a:r>
                      <a:r>
                        <a:rPr lang="pt-PT" sz="1000" noProof="0" dirty="0">
                          <a:effectLst/>
                          <a:latin typeface="+mn-lt"/>
                        </a:rPr>
                        <a:t>(EAPV), qualquer outro evento ou doença de sa</a:t>
                      </a:r>
                      <a:r>
                        <a:rPr lang="pt-PT" sz="1000" noProof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úde pública (especifique)</a:t>
                      </a:r>
                      <a:endParaRPr lang="pt-PT" sz="1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106" marR="4210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52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340843" y="141296"/>
            <a:ext cx="8229600" cy="1143000"/>
          </a:xfrm>
        </p:spPr>
        <p:txBody>
          <a:bodyPr/>
          <a:lstStyle/>
          <a:p>
            <a:r>
              <a:rPr lang="en-GB" sz="3600" b="1" dirty="0" err="1">
                <a:solidFill>
                  <a:srgbClr val="002060"/>
                </a:solidFill>
              </a:rPr>
              <a:t>Resultados</a:t>
            </a:r>
            <a:r>
              <a:rPr lang="en-GB" sz="3600" b="1" dirty="0">
                <a:solidFill>
                  <a:srgbClr val="002060"/>
                </a:solidFill>
              </a:rPr>
              <a:t> e </a:t>
            </a:r>
            <a:r>
              <a:rPr lang="en-GB" sz="3600" b="1" dirty="0" err="1">
                <a:solidFill>
                  <a:srgbClr val="002060"/>
                </a:solidFill>
              </a:rPr>
              <a:t>Produtos</a:t>
            </a:r>
            <a:r>
              <a:rPr lang="en-GB" sz="3600" b="1" dirty="0">
                <a:solidFill>
                  <a:srgbClr val="002060"/>
                </a:solidFill>
              </a:rPr>
              <a:t> da VRID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552" y="1157406"/>
            <a:ext cx="3349625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"/>
          <p:cNvGrpSpPr>
            <a:grpSpLocks/>
          </p:cNvGrpSpPr>
          <p:nvPr/>
        </p:nvGrpSpPr>
        <p:grpSpPr bwMode="auto">
          <a:xfrm>
            <a:off x="6483152" y="1386006"/>
            <a:ext cx="2057400" cy="2809875"/>
            <a:chOff x="5486400" y="1154113"/>
            <a:chExt cx="3657600" cy="509270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28052">
              <a:off x="6138334" y="1154113"/>
              <a:ext cx="2647244" cy="37576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86400" y="2638765"/>
              <a:ext cx="2356556" cy="30671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31378" y="3125018"/>
              <a:ext cx="2212622" cy="31217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691952" y="4357806"/>
            <a:ext cx="4343400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quadro da VRID ajuda a gerar dados e informação de forma atempada, para se tomar uma decisão apropriada, através de relat</a:t>
            </a:r>
            <a:r>
              <a:rPr lang="pt-PT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órios regulares de doenças, condições e eventos prioritários</a:t>
            </a:r>
            <a:r>
              <a:rPr lang="pt-PT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63744"/>
            <a:ext cx="1560513" cy="359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51" y="2948900"/>
            <a:ext cx="1536700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125951" y="3653914"/>
            <a:ext cx="351900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PT" sz="1100" b="1"/>
              <a:t>Base de dados da VRID para a monitorização de ESP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87752" y="4783365"/>
            <a:ext cx="35341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pt-PT" b="1"/>
              <a:t>Investiga</a:t>
            </a:r>
            <a:r>
              <a:rPr lang="pt-PT" b="1">
                <a:cs typeface="Arial"/>
              </a:rPr>
              <a:t>ção</a:t>
            </a:r>
            <a:r>
              <a:rPr lang="pt-PT" b="1"/>
              <a:t> epidemiol</a:t>
            </a:r>
            <a:r>
              <a:rPr lang="pt-PT" b="1">
                <a:cs typeface="Arial" panose="020B0604020202020204" pitchFamily="34" charset="0"/>
              </a:rPr>
              <a:t>ógica</a:t>
            </a:r>
            <a:endParaRPr lang="pt-PT" b="1"/>
          </a:p>
        </p:txBody>
      </p:sp>
      <p:sp>
        <p:nvSpPr>
          <p:cNvPr id="22" name="TextBox 21"/>
          <p:cNvSpPr txBox="1"/>
          <p:nvPr/>
        </p:nvSpPr>
        <p:spPr>
          <a:xfrm>
            <a:off x="5198743" y="5196006"/>
            <a:ext cx="35341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pt-PT" b="1"/>
              <a:t>Informação sobre a sa</a:t>
            </a:r>
            <a:r>
              <a:rPr lang="pt-PT" b="1">
                <a:cs typeface="Arial" panose="020B0604020202020204" pitchFamily="34" charset="0"/>
              </a:rPr>
              <a:t>úde</a:t>
            </a:r>
            <a:r>
              <a:rPr lang="pt-PT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b="1">
                <a:cs typeface="Arial" panose="020B0604020202020204" pitchFamily="34" charset="0"/>
              </a:rPr>
              <a:t>pública</a:t>
            </a:r>
            <a:endParaRPr lang="pt-PT" b="1"/>
          </a:p>
        </p:txBody>
      </p:sp>
      <p:sp>
        <p:nvSpPr>
          <p:cNvPr id="23" name="TextBox 22"/>
          <p:cNvSpPr txBox="1"/>
          <p:nvPr/>
        </p:nvSpPr>
        <p:spPr>
          <a:xfrm>
            <a:off x="5198743" y="5651956"/>
            <a:ext cx="35341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pt-PT" b="1" dirty="0"/>
              <a:t>Resposta aos ESP 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1243351" y="3650575"/>
            <a:ext cx="838200" cy="242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Bent Arrow 24"/>
          <p:cNvSpPr/>
          <p:nvPr/>
        </p:nvSpPr>
        <p:spPr>
          <a:xfrm rot="5400000">
            <a:off x="5629077" y="3805356"/>
            <a:ext cx="644525" cy="61277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8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66E4-94D4-467E-879D-37B93C46B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Mensagens-Chave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9D486-8992-4BB5-828D-CCADED736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2400" dirty="0">
                <a:solidFill>
                  <a:srgbClr val="002060"/>
                </a:solidFill>
              </a:rPr>
              <a:t>A segurança nacional e </a:t>
            </a:r>
            <a:r>
              <a:rPr lang="pt-PT" sz="2400">
                <a:solidFill>
                  <a:srgbClr val="002060"/>
                </a:solidFill>
              </a:rPr>
              <a:t>mundial é garantida </a:t>
            </a:r>
            <a:r>
              <a:rPr lang="pt-PT" sz="2400" dirty="0">
                <a:solidFill>
                  <a:srgbClr val="002060"/>
                </a:solidFill>
              </a:rPr>
              <a:t>pelas seguintes três funções principais: preven</a:t>
            </a:r>
            <a:r>
              <a:rPr lang="pt-PT" sz="24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sz="2400" dirty="0">
                <a:solidFill>
                  <a:srgbClr val="002060"/>
                </a:solidFill>
              </a:rPr>
              <a:t>, detec</a:t>
            </a:r>
            <a:r>
              <a:rPr lang="pt-PT" sz="24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sz="2400" dirty="0">
                <a:solidFill>
                  <a:srgbClr val="002060"/>
                </a:solidFill>
              </a:rPr>
              <a:t> e resposta.</a:t>
            </a:r>
          </a:p>
          <a:p>
            <a:pPr marL="0" indent="0" algn="just">
              <a:buNone/>
            </a:pPr>
            <a:endParaRPr lang="pt-PT" sz="2400" dirty="0">
              <a:solidFill>
                <a:srgbClr val="002060"/>
              </a:solidFill>
            </a:endParaRP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A implementação do RSI ocorre no contexto da Agenda Mundial de Segurança Sanitária e da VRID.</a:t>
            </a:r>
          </a:p>
          <a:p>
            <a:pPr marL="0" indent="0" algn="just">
              <a:buNone/>
            </a:pPr>
            <a:endParaRPr lang="pt-PT" sz="2400" dirty="0">
              <a:solidFill>
                <a:srgbClr val="002060"/>
              </a:solidFill>
            </a:endParaRP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Os objectivos são convergentes: detectar, confirmar, verificar e notificar, para permitir uma reacção atempada aos eventos da saúde pública, independentemente da sua fonte ou origem.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638641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b="1">
                <a:solidFill>
                  <a:srgbClr val="002060"/>
                </a:solidFill>
              </a:rPr>
              <a:t>Referências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7678E6-ED70-441B-9CEE-E12E96C4D59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71500" y="1143000"/>
            <a:ext cx="8001000" cy="4806950"/>
          </a:xfrm>
        </p:spPr>
        <p:txBody>
          <a:bodyPr/>
          <a:lstStyle/>
          <a:p>
            <a:pPr marL="0" indent="0">
              <a:buNone/>
            </a:pPr>
            <a:r>
              <a:rPr lang="pt-PT" sz="2000" dirty="0"/>
              <a:t>Orientações Técnicas para a Vigilância e Resposta Integrada </a:t>
            </a:r>
            <a:r>
              <a:rPr lang="pt-PT" sz="2000" dirty="0">
                <a:latin typeface="Arial"/>
                <a:cs typeface="Arial"/>
              </a:rPr>
              <a:t>às</a:t>
            </a:r>
            <a:r>
              <a:rPr lang="pt-PT" sz="2000" dirty="0"/>
              <a:t> Doenças na Região Africana </a:t>
            </a:r>
            <a:r>
              <a:rPr lang="pt-PT" sz="2000" dirty="0">
                <a:hlinkClick r:id="rId3"/>
              </a:rPr>
              <a:t>http://www.afro.who.int/publications/technical-guidelines-integrated-disease-surveillance-and-response-african-region-0</a:t>
            </a:r>
            <a:r>
              <a:rPr lang="pt-PT" sz="2000" dirty="0"/>
              <a:t> </a:t>
            </a:r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r>
              <a:rPr lang="pt-PT" sz="2000" dirty="0"/>
              <a:t>Curso electrónico de VRID</a:t>
            </a:r>
          </a:p>
          <a:p>
            <a:pPr marL="0" indent="0">
              <a:buNone/>
            </a:pPr>
            <a:r>
              <a:rPr lang="pt-PT" sz="2000" u="sng" dirty="0">
                <a:hlinkClick r:id="rId4"/>
              </a:rPr>
              <a:t>https://extranet.who.int/hslp/training/course/index.php?categoryid=35</a:t>
            </a:r>
            <a:r>
              <a:rPr lang="pt-PT" sz="2000" dirty="0"/>
              <a:t>. </a:t>
            </a:r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r>
              <a:rPr lang="pt-PT" sz="2000" dirty="0"/>
              <a:t>Regulamento Sanit</a:t>
            </a:r>
            <a:r>
              <a:rPr lang="pt-PT" sz="2000" dirty="0">
                <a:latin typeface="Arial"/>
                <a:cs typeface="Arial"/>
              </a:rPr>
              <a:t>ário</a:t>
            </a:r>
            <a:r>
              <a:rPr lang="pt-PT" sz="2000" dirty="0"/>
              <a:t> Internacional, OMS 2016, 3ª edição</a:t>
            </a:r>
          </a:p>
          <a:p>
            <a:pPr marL="0" indent="0">
              <a:buNone/>
            </a:pPr>
            <a:r>
              <a:rPr lang="pt-PT" sz="2000" dirty="0">
                <a:hlinkClick r:id="rId5"/>
              </a:rPr>
              <a:t>http://www.who.int/ihr/publications/9789241580496/en/</a:t>
            </a:r>
            <a:r>
              <a:rPr lang="pt-PT" sz="2000" dirty="0"/>
              <a:t> </a:t>
            </a:r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r>
              <a:rPr lang="pt-PT" sz="2000" dirty="0"/>
              <a:t>Desenvolver a Segurança na Saúde Mundial – Do Compromisso à Acç</a:t>
            </a:r>
            <a:r>
              <a:rPr lang="pt-PT" sz="2000" dirty="0">
                <a:latin typeface="Arial"/>
                <a:cs typeface="Arial"/>
              </a:rPr>
              <a:t>ão</a:t>
            </a:r>
            <a:r>
              <a:rPr lang="pt-PT" sz="2000" dirty="0"/>
              <a:t>, OMS 2016</a:t>
            </a:r>
          </a:p>
          <a:p>
            <a:pPr marL="0" indent="0">
              <a:buNone/>
            </a:pPr>
            <a:r>
              <a:rPr lang="pt-PT" sz="2000" dirty="0">
                <a:hlinkClick r:id="rId6"/>
              </a:rPr>
              <a:t>http://www.who.int/ihr/publications/WHO_HSE_GCR_2016_15/en/</a:t>
            </a:r>
            <a:r>
              <a:rPr lang="pt-PT" sz="2000" dirty="0"/>
              <a:t> </a:t>
            </a:r>
          </a:p>
          <a:p>
            <a:pPr marL="0" indent="0">
              <a:buNone/>
            </a:pP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251092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 noGrp="1"/>
          </p:cNvSpPr>
          <p:nvPr/>
        </p:nvSpPr>
        <p:spPr bwMode="auto">
          <a:xfrm>
            <a:off x="863588" y="980728"/>
            <a:ext cx="7416824" cy="47091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14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</a:p>
          <a:p>
            <a:pPr eaLnBrk="0" fontAlgn="base" hangingPunct="0">
              <a:spcBef>
                <a:spcPts val="265"/>
              </a:spcBef>
              <a:spcAft>
                <a:spcPts val="0"/>
              </a:spcAft>
            </a:pP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Plataforma</a:t>
            </a:r>
            <a:r>
              <a:rPr lang="pt-PT" sz="1400" b="1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da OMS para a Aprendizagem sobre Segurança Sanitária – Materiais de Formação</a:t>
            </a: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A sua utilização destes materiais está sujeita aos “</a:t>
            </a:r>
            <a:r>
              <a:rPr lang="pt-PT" sz="1400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Termos de Utilização dos Materiais 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400" u="sng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.  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 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400" u="sng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ihrhrt@who.int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. 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0874849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fr-FR" sz="6000" b="1" i="1" dirty="0" err="1">
                <a:solidFill>
                  <a:srgbClr val="002060"/>
                </a:solidFill>
              </a:rPr>
              <a:t>Obrigado</a:t>
            </a:r>
            <a:r>
              <a:rPr lang="fr-FR" sz="6000" b="1" i="1" dirty="0">
                <a:solidFill>
                  <a:srgbClr val="002060"/>
                </a:solidFill>
              </a:rPr>
              <a:t>!</a:t>
            </a:r>
            <a:endParaRPr lang="en-GB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5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848" y="378468"/>
            <a:ext cx="8229600" cy="9623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t-PT" sz="3600" b="1">
                <a:solidFill>
                  <a:srgbClr val="002060"/>
                </a:solidFill>
              </a:rPr>
              <a:t>Agenda</a:t>
            </a:r>
          </a:p>
        </p:txBody>
      </p:sp>
      <p:grpSp>
        <p:nvGrpSpPr>
          <p:cNvPr id="28" name="Group 10"/>
          <p:cNvGrpSpPr/>
          <p:nvPr/>
        </p:nvGrpSpPr>
        <p:grpSpPr>
          <a:xfrm>
            <a:off x="484526" y="1500808"/>
            <a:ext cx="8148701" cy="822960"/>
            <a:chOff x="1441516" y="1884457"/>
            <a:chExt cx="5867400" cy="685800"/>
          </a:xfrm>
          <a:solidFill>
            <a:schemeClr val="accent1">
              <a:lumMod val="50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Rounded Rectangle 29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Group 11"/>
          <p:cNvGrpSpPr/>
          <p:nvPr/>
        </p:nvGrpSpPr>
        <p:grpSpPr>
          <a:xfrm>
            <a:off x="520276" y="3358908"/>
            <a:ext cx="8077200" cy="820957"/>
            <a:chOff x="1441516" y="1884457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32" name="Rounded Rectangle 31"/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Rounded Rectangle 32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34"/>
          <p:cNvSpPr/>
          <p:nvPr/>
        </p:nvSpPr>
        <p:spPr>
          <a:xfrm>
            <a:off x="556031" y="2420888"/>
            <a:ext cx="8077196" cy="82296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7" name="Group 14"/>
          <p:cNvGrpSpPr/>
          <p:nvPr/>
        </p:nvGrpSpPr>
        <p:grpSpPr>
          <a:xfrm>
            <a:off x="520276" y="4252367"/>
            <a:ext cx="8077200" cy="822960"/>
            <a:chOff x="1441516" y="1884457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38" name="Rounded Rectangle 37"/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ounded Rectangle 38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14"/>
          <p:cNvGrpSpPr/>
          <p:nvPr/>
        </p:nvGrpSpPr>
        <p:grpSpPr>
          <a:xfrm>
            <a:off x="520276" y="5198328"/>
            <a:ext cx="8077200" cy="822960"/>
            <a:chOff x="1427367" y="1949608"/>
            <a:chExt cx="5867400" cy="685800"/>
          </a:xfrm>
          <a:solidFill>
            <a:schemeClr val="tx2">
              <a:lumMod val="75000"/>
            </a:schemeClr>
          </a:solidFill>
        </p:grpSpPr>
        <p:sp>
          <p:nvSpPr>
            <p:cNvPr id="41" name="Rounded Rectangle 40"/>
            <p:cNvSpPr/>
            <p:nvPr/>
          </p:nvSpPr>
          <p:spPr>
            <a:xfrm>
              <a:off x="1427367" y="1949608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Rounded Rectangle 41"/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4280" name="TextBox 42"/>
          <p:cNvSpPr txBox="1">
            <a:spLocks noChangeArrowheads="1"/>
          </p:cNvSpPr>
          <p:nvPr/>
        </p:nvSpPr>
        <p:spPr bwMode="auto">
          <a:xfrm>
            <a:off x="1247252" y="1700041"/>
            <a:ext cx="6623248" cy="46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PT" sz="2400" b="1">
                <a:solidFill>
                  <a:schemeClr val="bg1"/>
                </a:solidFill>
              </a:rPr>
              <a:t>1. Eventos de Saúde Pública na Região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47252" y="5331607"/>
            <a:ext cx="7161886" cy="46164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4" tIns="45712" rIns="91424" bIns="45712">
            <a:spAutoFit/>
          </a:bodyPr>
          <a:lstStyle/>
          <a:p>
            <a:pPr>
              <a:defRPr/>
            </a:pPr>
            <a:r>
              <a:rPr lang="pt-PT" sz="2400" b="1">
                <a:solidFill>
                  <a:schemeClr val="bg1"/>
                </a:solidFill>
              </a:rPr>
              <a:t>5. Principais Instrumentos de Investiga</a:t>
            </a:r>
            <a:r>
              <a:rPr lang="pt-PT" sz="2400" b="1">
                <a:solidFill>
                  <a:schemeClr val="bg1"/>
                </a:solidFill>
                <a:cs typeface="Arial"/>
              </a:rPr>
              <a:t>ção</a:t>
            </a:r>
            <a:r>
              <a:rPr lang="pt-PT" sz="2400" b="1">
                <a:solidFill>
                  <a:schemeClr val="bg1"/>
                </a:solidFill>
              </a:rPr>
              <a:t> e Relatório</a:t>
            </a:r>
          </a:p>
        </p:txBody>
      </p:sp>
      <p:sp>
        <p:nvSpPr>
          <p:cNvPr id="4" name="Rectangle 3"/>
          <p:cNvSpPr/>
          <p:nvPr/>
        </p:nvSpPr>
        <p:spPr>
          <a:xfrm>
            <a:off x="1283005" y="2608491"/>
            <a:ext cx="3788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>
                <a:solidFill>
                  <a:schemeClr val="bg1"/>
                </a:solidFill>
              </a:rPr>
              <a:t>2. Objectivo e âmbito do RSI</a:t>
            </a:r>
          </a:p>
        </p:txBody>
      </p:sp>
      <p:sp>
        <p:nvSpPr>
          <p:cNvPr id="5" name="Rectangle 4"/>
          <p:cNvSpPr/>
          <p:nvPr/>
        </p:nvSpPr>
        <p:spPr>
          <a:xfrm>
            <a:off x="1247252" y="3488690"/>
            <a:ext cx="6128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>
                <a:solidFill>
                  <a:schemeClr val="bg1"/>
                </a:solidFill>
              </a:rPr>
              <a:t>3. Vigilância Regional e Estratégia de Resposta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247252" y="4392154"/>
            <a:ext cx="6187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>
                <a:solidFill>
                  <a:schemeClr val="bg1"/>
                </a:solidFill>
              </a:rPr>
              <a:t>4. Instrumento de Decisão para Avaliar Eventos</a:t>
            </a:r>
          </a:p>
        </p:txBody>
      </p:sp>
    </p:spTree>
    <p:extLst>
      <p:ext uri="{BB962C8B-B14F-4D97-AF65-F5344CB8AC3E}">
        <p14:creationId xmlns:p14="http://schemas.microsoft.com/office/powerpoint/2010/main" val="117003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>
            <a:extLst>
              <a:ext uri="{FF2B5EF4-FFF2-40B4-BE49-F238E27FC236}">
                <a16:creationId xmlns:a16="http://schemas.microsoft.com/office/drawing/2014/main" id="{C2E39F24-5F0F-48FB-97DA-D3C7C83D79CD}"/>
              </a:ext>
            </a:extLst>
          </p:cNvPr>
          <p:cNvGrpSpPr/>
          <p:nvPr/>
        </p:nvGrpSpPr>
        <p:grpSpPr>
          <a:xfrm>
            <a:off x="497650" y="2976600"/>
            <a:ext cx="8148701" cy="822960"/>
            <a:chOff x="1441516" y="1884457"/>
            <a:chExt cx="5867400" cy="685800"/>
          </a:xfrm>
          <a:solidFill>
            <a:schemeClr val="accent1">
              <a:lumMod val="50000"/>
            </a:schemeClr>
          </a:solidFill>
        </p:grpSpPr>
        <p:sp>
          <p:nvSpPr>
            <p:cNvPr id="9" name="Rounded Rectangle 28">
              <a:extLst>
                <a:ext uri="{FF2B5EF4-FFF2-40B4-BE49-F238E27FC236}">
                  <a16:creationId xmlns:a16="http://schemas.microsoft.com/office/drawing/2014/main" id="{0A200BBA-4F53-4A57-8B2C-4DC25949CCFC}"/>
                </a:ext>
              </a:extLst>
            </p:cNvPr>
            <p:cNvSpPr/>
            <p:nvPr/>
          </p:nvSpPr>
          <p:spPr>
            <a:xfrm>
              <a:off x="1441516" y="1884457"/>
              <a:ext cx="5867400" cy="685800"/>
            </a:xfrm>
            <a:prstGeom prst="roundRect">
              <a:avLst>
                <a:gd name="adj" fmla="val 50000"/>
              </a:avLst>
            </a:prstGeom>
            <a:grpFill/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ounded Rectangle 29">
              <a:extLst>
                <a:ext uri="{FF2B5EF4-FFF2-40B4-BE49-F238E27FC236}">
                  <a16:creationId xmlns:a16="http://schemas.microsoft.com/office/drawing/2014/main" id="{BD7E72C3-B94A-4D4D-A794-068AFE02B402}"/>
                </a:ext>
              </a:extLst>
            </p:cNvPr>
            <p:cNvSpPr>
              <a:spLocks/>
            </p:cNvSpPr>
            <p:nvPr/>
          </p:nvSpPr>
          <p:spPr>
            <a:xfrm>
              <a:off x="1602870" y="1949608"/>
              <a:ext cx="5544693" cy="5554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42">
            <a:extLst>
              <a:ext uri="{FF2B5EF4-FFF2-40B4-BE49-F238E27FC236}">
                <a16:creationId xmlns:a16="http://schemas.microsoft.com/office/drawing/2014/main" id="{F3A35A0D-8991-404B-8BAD-AE85C7120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7252" y="3198176"/>
            <a:ext cx="6623248" cy="46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PT" sz="2400" b="1">
                <a:solidFill>
                  <a:schemeClr val="bg1"/>
                </a:solidFill>
              </a:rPr>
              <a:t>1. Eventos de Saúde Pública na Região</a:t>
            </a:r>
          </a:p>
        </p:txBody>
      </p:sp>
    </p:spTree>
    <p:extLst>
      <p:ext uri="{BB962C8B-B14F-4D97-AF65-F5344CB8AC3E}">
        <p14:creationId xmlns:p14="http://schemas.microsoft.com/office/powerpoint/2010/main" val="422577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79" y="167844"/>
            <a:ext cx="8493191" cy="620552"/>
          </a:xfrm>
        </p:spPr>
        <p:txBody>
          <a:bodyPr>
            <a:normAutofit fontScale="90000"/>
          </a:bodyPr>
          <a:lstStyle/>
          <a:p>
            <a:r>
              <a:rPr lang="pt-PT" sz="2800" dirty="0">
                <a:solidFill>
                  <a:schemeClr val="tx1"/>
                </a:solidFill>
              </a:rPr>
              <a:t>Surtos e Outros Riscos para a Saúde Pública – </a:t>
            </a:r>
            <a:r>
              <a:rPr lang="pt-PT" sz="2800" dirty="0">
                <a:solidFill>
                  <a:srgbClr val="FF0000"/>
                </a:solidFill>
              </a:rPr>
              <a:t>Casos Anuais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3" y="1412776"/>
            <a:ext cx="4599474" cy="4646595"/>
          </a:xfrm>
        </p:spPr>
      </p:pic>
      <p:sp>
        <p:nvSpPr>
          <p:cNvPr id="7" name="TextBox 6"/>
          <p:cNvSpPr txBox="1"/>
          <p:nvPr/>
        </p:nvSpPr>
        <p:spPr>
          <a:xfrm>
            <a:off x="4966307" y="1253910"/>
            <a:ext cx="3834064" cy="106181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pt-PT" sz="2100" b="1">
                <a:solidFill>
                  <a:schemeClr val="bg1"/>
                </a:solidFill>
                <a:latin typeface="Arial" panose="020B0604020202020204" pitchFamily="34" charset="0"/>
              </a:rPr>
              <a:t>Mais de 100  eventos de sa</a:t>
            </a:r>
            <a:r>
              <a:rPr lang="pt-PT" sz="2100" b="1">
                <a:solidFill>
                  <a:schemeClr val="bg1"/>
                </a:solidFill>
                <a:latin typeface="Arial"/>
                <a:cs typeface="Arial"/>
              </a:rPr>
              <a:t>úde pública (ESP) são</a:t>
            </a:r>
            <a:r>
              <a:rPr lang="pt-PT" sz="2100" b="1">
                <a:solidFill>
                  <a:schemeClr val="bg1"/>
                </a:solidFill>
                <a:latin typeface="Arial" panose="020B0604020202020204" pitchFamily="34" charset="0"/>
              </a:rPr>
              <a:t> notificados anualmente</a:t>
            </a:r>
          </a:p>
        </p:txBody>
      </p:sp>
      <p:sp>
        <p:nvSpPr>
          <p:cNvPr id="8" name="Rectangle 7"/>
          <p:cNvSpPr/>
          <p:nvPr/>
        </p:nvSpPr>
        <p:spPr>
          <a:xfrm>
            <a:off x="4963335" y="2431869"/>
            <a:ext cx="3801937" cy="41548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lIns="91424" tIns="45712" rIns="91424" bIns="45712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88% de </a:t>
            </a:r>
            <a:r>
              <a:rPr lang="en-US" sz="2100" b="1" dirty="0" err="1">
                <a:solidFill>
                  <a:schemeClr val="bg1"/>
                </a:solidFill>
                <a:latin typeface="+mj-lt"/>
              </a:rPr>
              <a:t>doenças</a:t>
            </a:r>
            <a:r>
              <a:rPr lang="en-US" sz="21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100" b="1" dirty="0" err="1">
                <a:solidFill>
                  <a:schemeClr val="bg1"/>
                </a:solidFill>
                <a:latin typeface="+mj-lt"/>
              </a:rPr>
              <a:t>infecciosas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63335" y="2999566"/>
            <a:ext cx="3834064" cy="106181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91424" tIns="45712" rIns="91424" bIns="45712">
            <a:spAutoFit/>
          </a:bodyPr>
          <a:lstStyle/>
          <a:p>
            <a:r>
              <a:rPr lang="pt-PT" sz="2100" b="1">
                <a:solidFill>
                  <a:schemeClr val="bg1"/>
                </a:solidFill>
                <a:latin typeface="+mj-lt"/>
              </a:rPr>
              <a:t>A maior parte das doenças infecciosas são provocadas pela relação homem-animal</a:t>
            </a:r>
          </a:p>
        </p:txBody>
      </p:sp>
      <p:sp>
        <p:nvSpPr>
          <p:cNvPr id="10" name="Rectangle 9"/>
          <p:cNvSpPr/>
          <p:nvPr/>
        </p:nvSpPr>
        <p:spPr>
          <a:xfrm>
            <a:off x="4963335" y="4745222"/>
            <a:ext cx="3834064" cy="738648"/>
          </a:xfrm>
          <a:prstGeom prst="rect">
            <a:avLst/>
          </a:prstGeom>
          <a:solidFill>
            <a:srgbClr val="FF0000"/>
          </a:solidFill>
        </p:spPr>
        <p:txBody>
          <a:bodyPr wrap="square" lIns="91424" tIns="45712" rIns="91424" bIns="45712">
            <a:spAutoFit/>
          </a:bodyPr>
          <a:lstStyle/>
          <a:p>
            <a:r>
              <a:rPr lang="pt-PT" sz="2100" b="1">
                <a:solidFill>
                  <a:schemeClr val="bg1"/>
                </a:solidFill>
                <a:latin typeface="+mj-lt"/>
              </a:rPr>
              <a:t>A região inteira está sob risco de emergências sanitárias</a:t>
            </a:r>
          </a:p>
        </p:txBody>
      </p:sp>
      <p:sp>
        <p:nvSpPr>
          <p:cNvPr id="3" name="Rectângulo arredondado 2"/>
          <p:cNvSpPr/>
          <p:nvPr/>
        </p:nvSpPr>
        <p:spPr>
          <a:xfrm>
            <a:off x="251521" y="1387001"/>
            <a:ext cx="4639322" cy="33594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000" b="1">
                <a:solidFill>
                  <a:schemeClr val="bg1"/>
                </a:solidFill>
                <a:latin typeface="Arial Black" pitchFamily="34" charset="0"/>
              </a:rPr>
              <a:t>Mapa de surtos registados na Regi</a:t>
            </a:r>
            <a:r>
              <a:rPr lang="pt-PT" sz="1000" b="1">
                <a:solidFill>
                  <a:schemeClr val="bg1"/>
                </a:solidFill>
                <a:latin typeface="Arial Black" pitchFamily="34" charset="0"/>
                <a:cs typeface="Arial"/>
              </a:rPr>
              <a:t>ão  Africana da </a:t>
            </a:r>
            <a:r>
              <a:rPr lang="pt-PT" sz="1000" b="1">
                <a:solidFill>
                  <a:schemeClr val="bg1"/>
                </a:solidFill>
                <a:latin typeface="Arial Black" pitchFamily="34" charset="0"/>
              </a:rPr>
              <a:t>OMS </a:t>
            </a:r>
            <a:r>
              <a:rPr lang="pt-PT" sz="1000" b="1">
                <a:solidFill>
                  <a:schemeClr val="bg1"/>
                </a:solidFill>
                <a:latin typeface="Arial Black" pitchFamily="34" charset="0"/>
                <a:cs typeface="Arial"/>
              </a:rPr>
              <a:t> Q3 2016 a Q2 2017</a:t>
            </a:r>
            <a:endParaRPr lang="pt-PT" sz="1000" b="1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983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93102"/>
            <a:ext cx="8458200" cy="869611"/>
          </a:xfr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pt-PT" sz="2800">
                <a:solidFill>
                  <a:schemeClr val="tx1"/>
                </a:solidFill>
              </a:rPr>
              <a:t>Casos de Surtos e Outras Emergências de Saúde Pública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0587" y="980728"/>
            <a:ext cx="8648981" cy="4820689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sz="2200" dirty="0"/>
              <a:t>3 eventos agudos de saúde pública (ESP) semanalmente</a:t>
            </a:r>
          </a:p>
          <a:p>
            <a:pPr lvl="0"/>
            <a:endParaRPr lang="pt-PT" sz="22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PT" sz="2200" dirty="0"/>
              <a:t> 2017</a:t>
            </a:r>
          </a:p>
          <a:p>
            <a:pPr marL="742144" lvl="1" indent="-285750">
              <a:buFont typeface="Arial" panose="020B0604020202020204" pitchFamily="34" charset="0"/>
              <a:buChar char="•"/>
            </a:pPr>
            <a:r>
              <a:rPr lang="pt-PT" sz="2200" dirty="0"/>
              <a:t>A WHE rastreou mais de 2500 notificações não verificadas de </a:t>
            </a:r>
            <a:r>
              <a:rPr lang="pt-PT" sz="2200" dirty="0">
                <a:cs typeface="Arial"/>
              </a:rPr>
              <a:t>órgãos de comunicação social</a:t>
            </a:r>
            <a:r>
              <a:rPr lang="pt-PT" sz="2200" dirty="0"/>
              <a:t> sobre ameaças à saúde </a:t>
            </a:r>
          </a:p>
          <a:p>
            <a:pPr lvl="1"/>
            <a:r>
              <a:rPr lang="pt-PT" sz="2200" dirty="0"/>
              <a:t> </a:t>
            </a:r>
          </a:p>
          <a:p>
            <a:pPr marL="742144" lvl="1" indent="-285750">
              <a:buFont typeface="Arial" panose="020B0604020202020204" pitchFamily="34" charset="0"/>
              <a:buChar char="•"/>
            </a:pPr>
            <a:r>
              <a:rPr lang="pt-PT" sz="2200" dirty="0"/>
              <a:t>Detectou 562 sinais de potenciais ESP em 42 países </a:t>
            </a:r>
          </a:p>
          <a:p>
            <a:pPr marL="742144" lvl="1" indent="-285750">
              <a:buFont typeface="Arial" panose="020B0604020202020204" pitchFamily="34" charset="0"/>
              <a:buChar char="•"/>
            </a:pPr>
            <a:endParaRPr lang="pt-PT" sz="2200" dirty="0"/>
          </a:p>
          <a:p>
            <a:pPr marL="742144" lvl="1" indent="-285750">
              <a:buFont typeface="Arial" panose="020B0604020202020204" pitchFamily="34" charset="0"/>
              <a:buChar char="•"/>
            </a:pPr>
            <a:r>
              <a:rPr lang="pt-PT" sz="2200" dirty="0"/>
              <a:t>152 eram eventos verdadeiros em 39 países </a:t>
            </a:r>
          </a:p>
          <a:p>
            <a:pPr marL="742144" lvl="1" indent="-285750">
              <a:buFont typeface="Arial" panose="020B0604020202020204" pitchFamily="34" charset="0"/>
              <a:buChar char="•"/>
            </a:pPr>
            <a:endParaRPr lang="pt-PT" sz="2200" dirty="0"/>
          </a:p>
          <a:p>
            <a:pPr marL="742144" lvl="1" indent="-285750">
              <a:buFont typeface="Arial" panose="020B0604020202020204" pitchFamily="34" charset="0"/>
              <a:buChar char="•"/>
            </a:pPr>
            <a:r>
              <a:rPr lang="pt-PT" sz="2200" dirty="0"/>
              <a:t>134 (88%) eram surtos e 18 (12%) eram crises humanitárias </a:t>
            </a:r>
          </a:p>
          <a:p>
            <a:pPr marL="1198538" lvl="2" indent="-285750">
              <a:buFont typeface="Arial" panose="020B0604020202020204" pitchFamily="34" charset="0"/>
              <a:buChar char="•"/>
            </a:pPr>
            <a:r>
              <a:rPr lang="pt-PT" sz="2200" b="1" dirty="0"/>
              <a:t>Os três maiores surtos foram a febre hemorrágica viral (n=37 ou 28%), cólera (n=14 ou 10%) e sarampo (n=11 ou 8%)</a:t>
            </a:r>
          </a:p>
          <a:p>
            <a:pPr marL="300552" indent="-300552" algn="just">
              <a:buFont typeface="Arial" panose="020B0604020202020204" pitchFamily="34" charset="0"/>
              <a:buChar char="•"/>
            </a:pPr>
            <a:endParaRPr lang="pt-PT" sz="2200" dirty="0"/>
          </a:p>
        </p:txBody>
      </p:sp>
    </p:spTree>
    <p:extLst>
      <p:ext uri="{BB962C8B-B14F-4D97-AF65-F5344CB8AC3E}">
        <p14:creationId xmlns:p14="http://schemas.microsoft.com/office/powerpoint/2010/main" val="259918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576"/>
            <a:ext cx="8244292" cy="864096"/>
          </a:xfrm>
        </p:spPr>
        <p:txBody>
          <a:bodyPr/>
          <a:lstStyle/>
          <a:p>
            <a:pPr algn="ctr"/>
            <a:r>
              <a:rPr lang="pt-PT" sz="3200">
                <a:solidFill>
                  <a:schemeClr val="tx1"/>
                </a:solidFill>
              </a:rPr>
              <a:t>Mapeamento e Avaliação Regional de Riscos -1</a:t>
            </a:r>
            <a:endParaRPr lang="pt-PT" sz="32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75856" y="6165438"/>
            <a:ext cx="410308" cy="365125"/>
          </a:xfrm>
          <a:prstGeom prst="rect">
            <a:avLst/>
          </a:prstGeom>
        </p:spPr>
        <p:txBody>
          <a:bodyPr lIns="91408" tIns="45704" rIns="91408" bIns="45704"/>
          <a:lstStyle/>
          <a:p>
            <a:fld id="{7698B45C-09C7-497B-9261-07F290CB2D4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4003848" cy="2894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01" y="1326966"/>
            <a:ext cx="413983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7050" y="4744232"/>
            <a:ext cx="8108302" cy="707854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08" tIns="45704" rIns="91408" bIns="45704" rtlCol="0">
            <a:spAutoFit/>
          </a:bodyPr>
          <a:lstStyle/>
          <a:p>
            <a:pPr algn="just"/>
            <a:r>
              <a:rPr lang="pt-PT" sz="2000" b="1" dirty="0">
                <a:solidFill>
                  <a:schemeClr val="tx1"/>
                </a:solidFill>
              </a:rPr>
              <a:t>Os agentes patogénicos emergentes e </a:t>
            </a:r>
            <a:r>
              <a:rPr lang="pt-PT" sz="2000" b="1" dirty="0" err="1">
                <a:solidFill>
                  <a:schemeClr val="tx1"/>
                </a:solidFill>
              </a:rPr>
              <a:t>reemergentes</a:t>
            </a:r>
            <a:r>
              <a:rPr lang="pt-PT" sz="2000" b="1" dirty="0">
                <a:solidFill>
                  <a:schemeClr val="tx1"/>
                </a:solidFill>
              </a:rPr>
              <a:t> constituem particular preocupação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79512" y="1196752"/>
            <a:ext cx="3621902" cy="4320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1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Mapeamento do risco de </a:t>
            </a:r>
            <a:r>
              <a:rPr lang="pt-PT" sz="11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  <a:cs typeface="Arial"/>
              </a:rPr>
              <a:t>Ébola e </a:t>
            </a:r>
            <a:r>
              <a:rPr lang="pt-PT" sz="11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  <a:cs typeface="Arial"/>
              </a:rPr>
              <a:t>Marburgo</a:t>
            </a:r>
            <a:r>
              <a:rPr lang="pt-PT" sz="11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4" name="Rectângulo 3"/>
          <p:cNvSpPr/>
          <p:nvPr/>
        </p:nvSpPr>
        <p:spPr>
          <a:xfrm>
            <a:off x="4571999" y="1304045"/>
            <a:ext cx="3979037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Mapeamento do risco de febre amarela e de ví</a:t>
            </a:r>
            <a:r>
              <a:rPr lang="pt-PT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  <a:cs typeface="Arial"/>
              </a:rPr>
              <a:t>rus </a:t>
            </a:r>
            <a:r>
              <a:rPr lang="pt-PT" sz="11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  <a:cs typeface="Arial"/>
              </a:rPr>
              <a:t>Zika</a:t>
            </a:r>
            <a:endParaRPr lang="pt-PT" sz="11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36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36" y="1480088"/>
            <a:ext cx="3921765" cy="3533088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4210271" cy="34563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1149" y="11663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/>
              <a:t>Mapeamento e Avaliação Regional de Riscos -2</a:t>
            </a:r>
            <a:endParaRPr lang="pt-PT" sz="3200" b="1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043197"/>
            <a:ext cx="2042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>
                <a:solidFill>
                  <a:srgbClr val="00B050"/>
                </a:solidFill>
              </a:rPr>
              <a:t>Febre de Lassa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93553" y="933216"/>
            <a:ext cx="2580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>
                <a:solidFill>
                  <a:srgbClr val="3333CC"/>
                </a:solidFill>
              </a:rPr>
              <a:t>Febre Hemorrágica da </a:t>
            </a:r>
          </a:p>
          <a:p>
            <a:r>
              <a:rPr lang="pt-PT" sz="2000" b="1">
                <a:solidFill>
                  <a:srgbClr val="3333CC"/>
                </a:solidFill>
              </a:rPr>
              <a:t>Crimeia- Congo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8674" y="5157192"/>
            <a:ext cx="8108302" cy="861742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08" tIns="45704" rIns="91408" bIns="45704" rtlCol="0">
            <a:spAutoFit/>
          </a:bodyPr>
          <a:lstStyle/>
          <a:p>
            <a:pPr algn="just"/>
            <a:r>
              <a:rPr lang="pt-PT" sz="2400" dirty="0">
                <a:solidFill>
                  <a:schemeClr val="tx1"/>
                </a:solidFill>
              </a:rPr>
              <a:t>As mortes de profissionais da saúde reflectem as lacunas na preven</a:t>
            </a:r>
            <a:r>
              <a:rPr lang="pt-PT" sz="2400" dirty="0">
                <a:solidFill>
                  <a:schemeClr val="tx1"/>
                </a:solidFill>
                <a:cs typeface="Arial"/>
              </a:rPr>
              <a:t>ção e controlo de infecções</a:t>
            </a:r>
            <a:endParaRPr lang="pt-P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53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576"/>
            <a:ext cx="8244292" cy="864096"/>
          </a:xfrm>
        </p:spPr>
        <p:txBody>
          <a:bodyPr/>
          <a:lstStyle/>
          <a:p>
            <a:r>
              <a:rPr lang="pt-PT" sz="2800">
                <a:solidFill>
                  <a:schemeClr val="tx1"/>
                </a:solidFill>
              </a:rPr>
              <a:t>Mapeamento e Avaliação Regional de Riscos -3</a:t>
            </a:r>
            <a:endParaRPr lang="pt-PT" sz="2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75856" y="6165438"/>
            <a:ext cx="410308" cy="365125"/>
          </a:xfrm>
          <a:prstGeom prst="rect">
            <a:avLst/>
          </a:prstGeom>
        </p:spPr>
        <p:txBody>
          <a:bodyPr lIns="91408" tIns="45704" rIns="91408" bIns="45704"/>
          <a:lstStyle/>
          <a:p>
            <a:fld id="{7698B45C-09C7-497B-9261-07F290CB2D4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56" y="968903"/>
            <a:ext cx="4176464" cy="42390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7892" y="692696"/>
            <a:ext cx="4425752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r>
              <a:rPr lang="pt-PT" b="1">
                <a:latin typeface="+mj-lt"/>
              </a:rPr>
              <a:t>A cólera está a tornar-se endémica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96537" y="752275"/>
            <a:ext cx="3932273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r>
              <a:rPr lang="pt-PT" b="1">
                <a:latin typeface="+mj-lt"/>
              </a:rPr>
              <a:t>A região tem incidência da meningite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4381952" cy="416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5856" y="5157192"/>
            <a:ext cx="8968144" cy="923297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08" tIns="45704" rIns="91408" bIns="45704" rtlCol="0">
            <a:spAutoFit/>
          </a:bodyPr>
          <a:lstStyle/>
          <a:p>
            <a:r>
              <a:rPr lang="pt-PT" dirty="0">
                <a:solidFill>
                  <a:schemeClr val="tx1"/>
                </a:solidFill>
              </a:rPr>
              <a:t>A cólera está a tornar-se endémica em muitas regi</a:t>
            </a:r>
            <a:r>
              <a:rPr lang="pt-PT" dirty="0">
                <a:solidFill>
                  <a:schemeClr val="tx1"/>
                </a:solidFill>
                <a:cs typeface="Arial"/>
              </a:rPr>
              <a:t>ões</a:t>
            </a:r>
            <a:r>
              <a:rPr lang="pt-PT" dirty="0">
                <a:solidFill>
                  <a:schemeClr val="tx1"/>
                </a:solidFill>
              </a:rPr>
              <a:t>, os surtos de sarampo continuam, apesar das tentativas mundiais para a sua erradicação e a região de incidência da meningite (conhecida como cintura da meningite) está a expandir-se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25997" y="1145869"/>
            <a:ext cx="3746710" cy="2880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Surto de cólera na Região </a:t>
            </a:r>
            <a:r>
              <a:rPr lang="pt-PT" sz="900" dirty="0">
                <a:solidFill>
                  <a:schemeClr val="tx1"/>
                </a:solidFill>
                <a:latin typeface="Arial"/>
                <a:cs typeface="Arial"/>
              </a:rPr>
              <a:t>Africana da OMS, Janeiro a Setembro 2017</a:t>
            </a:r>
            <a:r>
              <a:rPr lang="pt-PT" sz="900" dirty="0">
                <a:latin typeface="Arial"/>
                <a:cs typeface="Arial"/>
              </a:rPr>
              <a:t> </a:t>
            </a:r>
            <a:endParaRPr lang="pt-PT" sz="900" dirty="0"/>
          </a:p>
        </p:txBody>
      </p:sp>
    </p:spTree>
    <p:extLst>
      <p:ext uri="{BB962C8B-B14F-4D97-AF65-F5344CB8AC3E}">
        <p14:creationId xmlns:p14="http://schemas.microsoft.com/office/powerpoint/2010/main" val="2664053062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E97B56-01A0-48FF-9D45-610A30A44F5F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3932EC13-4EC4-4EAC-84C2-6215238A9288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26C7878C-D340-4F56-9EF3-CEA910C2F704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01EB4516-B149-4E85-9B09-522416308C44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047F8DAC-105F-43D0-A823-62A0DA2FF4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14.xml><?xml version="1.0" encoding="utf-8"?>
<ds:datastoreItem xmlns:ds="http://schemas.openxmlformats.org/officeDocument/2006/customXml" ds:itemID="{AF7A50B9-6017-46B5-935F-11F67B1284B0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197040D4-4979-4EEF-A39D-5603DE7E51DD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AC3B8AD4-44C4-4220-B4FC-4200F478CF1B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A2059D3F-1C52-4ED3-8BBE-434FCDE40680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DE3C2B9D-A50F-4664-ACC0-081D1A14E295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EB9F0443-DFDC-417C-88C3-FEA3C9054FE7}">
  <ds:schemaRefs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6AAED98-D5BD-437B-B7E2-D0A11D16EF32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FB706ED6-AC3A-4F4B-A150-12A85D11B82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2312087B-0D48-479D-AB39-5FB9C32F89A6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ED040396-162D-4262-9928-C04DB87397FD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94A96E05-E562-480B-8BCB-393738B6BBA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513B8C4C-2F1C-44A9-B466-F2DA330C2925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E3EC5260-4CA8-4EC0-B4D8-2AF9834D8E48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8619CC94-ACF6-4AA0-9037-8B4867DDD84E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45071286-CF36-4E74-8D4F-303199EF6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5111</TotalTime>
  <Words>1549</Words>
  <Application>Microsoft Office PowerPoint</Application>
  <PresentationFormat>On-screen Show (4:3)</PresentationFormat>
  <Paragraphs>265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ＭＳ 明朝</vt:lpstr>
      <vt:lpstr>Arial</vt:lpstr>
      <vt:lpstr>Arial Black</vt:lpstr>
      <vt:lpstr>Arial Narrow</vt:lpstr>
      <vt:lpstr>Calibri</vt:lpstr>
      <vt:lpstr>Times New Roman</vt:lpstr>
      <vt:lpstr>Wingdings</vt:lpstr>
      <vt:lpstr>RC 59 Template EN</vt:lpstr>
      <vt:lpstr>  A.1 Quadro do Regulamento Sanitário Internacional (RSI) e Estratégia de Vigilância e Resposta  Integrada às Doenças (VRID) na Resposta a Emergências   </vt:lpstr>
      <vt:lpstr>Objectivos da Sessão</vt:lpstr>
      <vt:lpstr>Agenda</vt:lpstr>
      <vt:lpstr>PowerPoint Presentation</vt:lpstr>
      <vt:lpstr>Surtos e Outros Riscos para a Saúde Pública – Casos Anuais</vt:lpstr>
      <vt:lpstr>Casos de Surtos e Outras Emergências de Saúde Pública</vt:lpstr>
      <vt:lpstr>Mapeamento e Avaliação Regional de Riscos -1</vt:lpstr>
      <vt:lpstr>PowerPoint Presentation</vt:lpstr>
      <vt:lpstr>Mapeamento e Avaliação Regional de Riscos -3</vt:lpstr>
      <vt:lpstr>PowerPoint Presentation</vt:lpstr>
      <vt:lpstr>PowerPoint Presentation</vt:lpstr>
      <vt:lpstr>Implementação do RSI através da Vigilância    e Resposta Integrada às Doenças - VRID</vt:lpstr>
      <vt:lpstr>PowerPoint Presentation</vt:lpstr>
      <vt:lpstr>Objectivos da Estratégia da VRID</vt:lpstr>
      <vt:lpstr>PowerPoint Presentation</vt:lpstr>
      <vt:lpstr>Estratégias de Implementação da VRID</vt:lpstr>
      <vt:lpstr>PowerPoint Presentation</vt:lpstr>
      <vt:lpstr>Instrumento de Decisão para a Avaliação dos Eventos de Saúde Pública</vt:lpstr>
      <vt:lpstr>PowerPoint Presentation</vt:lpstr>
      <vt:lpstr>PowerPoint Presentation</vt:lpstr>
      <vt:lpstr>Resultados e Produtos da VRID</vt:lpstr>
      <vt:lpstr>Mensagens-Chave</vt:lpstr>
      <vt:lpstr>Referências</vt:lpstr>
      <vt:lpstr>PowerPoint Presentation</vt:lpstr>
      <vt:lpstr>Obrigado!</vt:lpstr>
    </vt:vector>
  </TitlesOfParts>
  <Company>afro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Minkoulou, Etienne Magloire</dc:creator>
  <cp:lastModifiedBy>GOMEZ, Paula</cp:lastModifiedBy>
  <cp:revision>308</cp:revision>
  <dcterms:created xsi:type="dcterms:W3CDTF">2015-06-30T16:55:55Z</dcterms:created>
  <dcterms:modified xsi:type="dcterms:W3CDTF">2019-06-28T09:51:33Z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