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93"/>
  </p:notesMasterIdLst>
  <p:sldIdLst>
    <p:sldId id="256" r:id="rId5"/>
    <p:sldId id="580" r:id="rId6"/>
    <p:sldId id="258" r:id="rId7"/>
    <p:sldId id="265" r:id="rId8"/>
    <p:sldId id="566" r:id="rId9"/>
    <p:sldId id="266" r:id="rId10"/>
    <p:sldId id="542" r:id="rId11"/>
    <p:sldId id="507" r:id="rId12"/>
    <p:sldId id="450" r:id="rId13"/>
    <p:sldId id="451" r:id="rId14"/>
    <p:sldId id="508" r:id="rId15"/>
    <p:sldId id="579" r:id="rId16"/>
    <p:sldId id="455" r:id="rId17"/>
    <p:sldId id="456" r:id="rId18"/>
    <p:sldId id="457" r:id="rId19"/>
    <p:sldId id="459" r:id="rId20"/>
    <p:sldId id="460" r:id="rId21"/>
    <p:sldId id="461" r:id="rId22"/>
    <p:sldId id="462" r:id="rId23"/>
    <p:sldId id="463" r:id="rId24"/>
    <p:sldId id="464" r:id="rId25"/>
    <p:sldId id="391" r:id="rId26"/>
    <p:sldId id="467" r:id="rId27"/>
    <p:sldId id="468" r:id="rId28"/>
    <p:sldId id="469" r:id="rId29"/>
    <p:sldId id="470" r:id="rId30"/>
    <p:sldId id="471" r:id="rId31"/>
    <p:sldId id="472" r:id="rId32"/>
    <p:sldId id="473" r:id="rId33"/>
    <p:sldId id="474" r:id="rId34"/>
    <p:sldId id="557" r:id="rId35"/>
    <p:sldId id="543" r:id="rId36"/>
    <p:sldId id="583" r:id="rId37"/>
    <p:sldId id="582" r:id="rId38"/>
    <p:sldId id="584" r:id="rId39"/>
    <p:sldId id="568" r:id="rId40"/>
    <p:sldId id="569" r:id="rId41"/>
    <p:sldId id="573" r:id="rId42"/>
    <p:sldId id="570" r:id="rId43"/>
    <p:sldId id="574" r:id="rId44"/>
    <p:sldId id="571" r:id="rId45"/>
    <p:sldId id="575" r:id="rId46"/>
    <p:sldId id="475" r:id="rId47"/>
    <p:sldId id="509" r:id="rId48"/>
    <p:sldId id="551" r:id="rId49"/>
    <p:sldId id="547" r:id="rId50"/>
    <p:sldId id="511" r:id="rId51"/>
    <p:sldId id="512" r:id="rId52"/>
    <p:sldId id="514" r:id="rId53"/>
    <p:sldId id="515" r:id="rId54"/>
    <p:sldId id="516" r:id="rId55"/>
    <p:sldId id="517" r:id="rId56"/>
    <p:sldId id="518" r:id="rId57"/>
    <p:sldId id="576" r:id="rId58"/>
    <p:sldId id="520" r:id="rId59"/>
    <p:sldId id="521" r:id="rId60"/>
    <p:sldId id="522" r:id="rId61"/>
    <p:sldId id="523" r:id="rId62"/>
    <p:sldId id="558" r:id="rId63"/>
    <p:sldId id="555" r:id="rId64"/>
    <p:sldId id="585" r:id="rId65"/>
    <p:sldId id="586" r:id="rId66"/>
    <p:sldId id="448" r:id="rId67"/>
    <p:sldId id="572" r:id="rId68"/>
    <p:sldId id="524" r:id="rId69"/>
    <p:sldId id="550" r:id="rId70"/>
    <p:sldId id="553" r:id="rId71"/>
    <p:sldId id="552" r:id="rId72"/>
    <p:sldId id="527" r:id="rId73"/>
    <p:sldId id="528" r:id="rId74"/>
    <p:sldId id="529" r:id="rId75"/>
    <p:sldId id="530" r:id="rId76"/>
    <p:sldId id="531" r:id="rId77"/>
    <p:sldId id="532" r:id="rId78"/>
    <p:sldId id="564" r:id="rId79"/>
    <p:sldId id="533" r:id="rId80"/>
    <p:sldId id="534" r:id="rId81"/>
    <p:sldId id="560" r:id="rId82"/>
    <p:sldId id="562" r:id="rId83"/>
    <p:sldId id="587" r:id="rId84"/>
    <p:sldId id="563" r:id="rId85"/>
    <p:sldId id="588" r:id="rId86"/>
    <p:sldId id="561" r:id="rId87"/>
    <p:sldId id="356" r:id="rId88"/>
    <p:sldId id="355" r:id="rId89"/>
    <p:sldId id="368" r:id="rId90"/>
    <p:sldId id="361" r:id="rId91"/>
    <p:sldId id="565" r:id="rId9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CE3F4ECB-56DD-20D5-704E-51FCCDB6670F}" name="GOMEZ, Paula" initials="GP" userId="S::gomezp@who.int::c93cf399-3ed7-4230-9282-8831e3fe5ae7" providerId="AD"/>
  <p188:author id="{4CDE75D2-1C08-69EE-CE51-055E8EC51437}" name="Greiner, Ashley L. (CDC/DDPHSIS/CGH/DGHP)" initials="GAL(" userId="S::iwh2@cdc.gov::6ea38fa0-7bca-4740-b588-c5cff84688d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7" clrIdx="0">
    <p:extLst>
      <p:ext uri="{19B8F6BF-5375-455C-9EA6-DF929625EA0E}">
        <p15:presenceInfo xmlns:p15="http://schemas.microsoft.com/office/powerpoint/2012/main" userId="a000d49bf1ac71b7" providerId="Windows Live"/>
      </p:ext>
    </p:extLst>
  </p:cmAuthor>
  <p:cmAuthor id="2" name="EZZINE, Hind" initials="EH" lastIdx="17" clrIdx="1">
    <p:extLst>
      <p:ext uri="{19B8F6BF-5375-455C-9EA6-DF929625EA0E}">
        <p15:presenceInfo xmlns:p15="http://schemas.microsoft.com/office/powerpoint/2012/main" userId="S::ezzineh@who.int::edcab00f-6318-46e5-a4a9-188b01ee222f" providerId="AD"/>
      </p:ext>
    </p:extLst>
  </p:cmAuthor>
  <p:cmAuthor id="3" name="GOMEZ, Paula" initials="GP" lastIdx="16" clrIdx="2">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A1010D"/>
    <a:srgbClr val="951D19"/>
    <a:srgbClr val="729E03"/>
    <a:srgbClr val="FEFEFE"/>
    <a:srgbClr val="932926"/>
    <a:srgbClr val="A2000C"/>
    <a:srgbClr val="9B1E1A"/>
    <a:srgbClr val="EEF406"/>
    <a:srgbClr val="001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D9DC53-6D62-A6A7-F366-38CAC5BD684C}" v="21" dt="2024-08-20T08:56:18.188"/>
    <p1510:client id="{532EB1B9-4C82-4809-B804-641BAD43EB85}" v="3" dt="2024-08-20T03:14:36.85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27" autoAdjust="0"/>
  </p:normalViewPr>
  <p:slideViewPr>
    <p:cSldViewPr snapToGrid="0">
      <p:cViewPr varScale="1">
        <p:scale>
          <a:sx n="87" d="100"/>
          <a:sy n="87" d="100"/>
        </p:scale>
        <p:origin x="1476" y="102"/>
      </p:cViewPr>
      <p:guideLst/>
    </p:cSldViewPr>
  </p:slideViewPr>
  <p:notesTextViewPr>
    <p:cViewPr>
      <p:scale>
        <a:sx n="1" d="1"/>
        <a:sy n="1" d="1"/>
      </p:scale>
      <p:origin x="0" y="-3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commentAuthors" Target="commentAuthors.xml"/><Relationship Id="rId99" Type="http://schemas.microsoft.com/office/2016/11/relationships/changesInfo" Target="changesInfos/changesInfo1.xml"/><Relationship Id="rId10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4AD9DC53-6D62-A6A7-F366-38CAC5BD684C}"/>
    <pc:docChg chg="modSld">
      <pc:chgData name="GOMEZ, Paula" userId="S::gomezp@who.int::c93cf399-3ed7-4230-9282-8831e3fe5ae7" providerId="AD" clId="Web-{4AD9DC53-6D62-A6A7-F366-38CAC5BD684C}" dt="2024-08-20T08:56:18.188" v="11" actId="20577"/>
      <pc:docMkLst>
        <pc:docMk/>
      </pc:docMkLst>
      <pc:sldChg chg="modSp">
        <pc:chgData name="GOMEZ, Paula" userId="S::gomezp@who.int::c93cf399-3ed7-4230-9282-8831e3fe5ae7" providerId="AD" clId="Web-{4AD9DC53-6D62-A6A7-F366-38CAC5BD684C}" dt="2024-08-20T08:55:27.717" v="2" actId="20577"/>
        <pc:sldMkLst>
          <pc:docMk/>
          <pc:sldMk cId="936520509" sldId="583"/>
        </pc:sldMkLst>
        <pc:spChg chg="mod">
          <ac:chgData name="GOMEZ, Paula" userId="S::gomezp@who.int::c93cf399-3ed7-4230-9282-8831e3fe5ae7" providerId="AD" clId="Web-{4AD9DC53-6D62-A6A7-F366-38CAC5BD684C}" dt="2024-08-20T08:55:27.717" v="2" actId="20577"/>
          <ac:spMkLst>
            <pc:docMk/>
            <pc:sldMk cId="936520509" sldId="583"/>
            <ac:spMk id="628" creationId="{00000000-0000-0000-0000-000000000000}"/>
          </ac:spMkLst>
        </pc:spChg>
      </pc:sldChg>
      <pc:sldChg chg="modSp">
        <pc:chgData name="GOMEZ, Paula" userId="S::gomezp@who.int::c93cf399-3ed7-4230-9282-8831e3fe5ae7" providerId="AD" clId="Web-{4AD9DC53-6D62-A6A7-F366-38CAC5BD684C}" dt="2024-08-20T08:56:18.188" v="11" actId="20577"/>
        <pc:sldMkLst>
          <pc:docMk/>
          <pc:sldMk cId="1487855941" sldId="585"/>
        </pc:sldMkLst>
        <pc:spChg chg="mod">
          <ac:chgData name="GOMEZ, Paula" userId="S::gomezp@who.int::c93cf399-3ed7-4230-9282-8831e3fe5ae7" providerId="AD" clId="Web-{4AD9DC53-6D62-A6A7-F366-38CAC5BD684C}" dt="2024-08-20T08:56:18.188" v="11" actId="20577"/>
          <ac:spMkLst>
            <pc:docMk/>
            <pc:sldMk cId="1487855941" sldId="585"/>
            <ac:spMk id="628" creationId="{00000000-0000-0000-0000-000000000000}"/>
          </ac:spMkLst>
        </pc:spChg>
      </pc:sldChg>
      <pc:sldChg chg="modSp">
        <pc:chgData name="GOMEZ, Paula" userId="S::gomezp@who.int::c93cf399-3ed7-4230-9282-8831e3fe5ae7" providerId="AD" clId="Web-{4AD9DC53-6D62-A6A7-F366-38CAC5BD684C}" dt="2024-08-20T08:56:10.203" v="10" actId="20577"/>
        <pc:sldMkLst>
          <pc:docMk/>
          <pc:sldMk cId="594235126" sldId="587"/>
        </pc:sldMkLst>
        <pc:spChg chg="mod">
          <ac:chgData name="GOMEZ, Paula" userId="S::gomezp@who.int::c93cf399-3ed7-4230-9282-8831e3fe5ae7" providerId="AD" clId="Web-{4AD9DC53-6D62-A6A7-F366-38CAC5BD684C}" dt="2024-08-20T08:56:10.203" v="10" actId="20577"/>
          <ac:spMkLst>
            <pc:docMk/>
            <pc:sldMk cId="594235126" sldId="587"/>
            <ac:spMk id="628" creationId="{00000000-0000-0000-0000-000000000000}"/>
          </ac:spMkLst>
        </pc:spChg>
      </pc:sldChg>
    </pc:docChg>
  </pc:docChgLst>
  <pc:docChgLst>
    <pc:chgData name="Hoffman, Adela (CDC/GHC/DGHP)" userId="64afb8b8-f072-4c9e-9ef9-cff9a66c6b39" providerId="ADAL" clId="{532EB1B9-4C82-4809-B804-641BAD43EB85}"/>
    <pc:docChg chg="undo custSel modSld">
      <pc:chgData name="Hoffman, Adela (CDC/GHC/DGHP)" userId="64afb8b8-f072-4c9e-9ef9-cff9a66c6b39" providerId="ADAL" clId="{532EB1B9-4C82-4809-B804-641BAD43EB85}" dt="2024-08-20T03:18:01.306" v="109" actId="20577"/>
      <pc:docMkLst>
        <pc:docMk/>
      </pc:docMkLst>
      <pc:sldChg chg="modNotesTx">
        <pc:chgData name="Hoffman, Adela (CDC/GHC/DGHP)" userId="64afb8b8-f072-4c9e-9ef9-cff9a66c6b39" providerId="ADAL" clId="{532EB1B9-4C82-4809-B804-641BAD43EB85}" dt="2024-08-20T02:59:55.579" v="10" actId="20577"/>
        <pc:sldMkLst>
          <pc:docMk/>
          <pc:sldMk cId="969178468" sldId="456"/>
        </pc:sldMkLst>
      </pc:sldChg>
      <pc:sldChg chg="modNotesTx">
        <pc:chgData name="Hoffman, Adela (CDC/GHC/DGHP)" userId="64afb8b8-f072-4c9e-9ef9-cff9a66c6b39" providerId="ADAL" clId="{532EB1B9-4C82-4809-B804-641BAD43EB85}" dt="2024-08-20T03:00:15.781" v="12" actId="20577"/>
        <pc:sldMkLst>
          <pc:docMk/>
          <pc:sldMk cId="3301035901" sldId="457"/>
        </pc:sldMkLst>
      </pc:sldChg>
      <pc:sldChg chg="modNotesTx">
        <pc:chgData name="Hoffman, Adela (CDC/GHC/DGHP)" userId="64afb8b8-f072-4c9e-9ef9-cff9a66c6b39" providerId="ADAL" clId="{532EB1B9-4C82-4809-B804-641BAD43EB85}" dt="2024-08-20T03:00:41.707" v="22" actId="20577"/>
        <pc:sldMkLst>
          <pc:docMk/>
          <pc:sldMk cId="3265516573" sldId="459"/>
        </pc:sldMkLst>
      </pc:sldChg>
      <pc:sldChg chg="modNotesTx">
        <pc:chgData name="Hoffman, Adela (CDC/GHC/DGHP)" userId="64afb8b8-f072-4c9e-9ef9-cff9a66c6b39" providerId="ADAL" clId="{532EB1B9-4C82-4809-B804-641BAD43EB85}" dt="2024-08-20T03:02:18.557" v="23" actId="20577"/>
        <pc:sldMkLst>
          <pc:docMk/>
          <pc:sldMk cId="3981350830" sldId="462"/>
        </pc:sldMkLst>
      </pc:sldChg>
      <pc:sldChg chg="modNotesTx">
        <pc:chgData name="Hoffman, Adela (CDC/GHC/DGHP)" userId="64afb8b8-f072-4c9e-9ef9-cff9a66c6b39" providerId="ADAL" clId="{532EB1B9-4C82-4809-B804-641BAD43EB85}" dt="2024-08-20T03:03:19.465" v="27" actId="20577"/>
        <pc:sldMkLst>
          <pc:docMk/>
          <pc:sldMk cId="2410680921" sldId="463"/>
        </pc:sldMkLst>
      </pc:sldChg>
      <pc:sldChg chg="modNotesTx">
        <pc:chgData name="Hoffman, Adela (CDC/GHC/DGHP)" userId="64afb8b8-f072-4c9e-9ef9-cff9a66c6b39" providerId="ADAL" clId="{532EB1B9-4C82-4809-B804-641BAD43EB85}" dt="2024-08-20T03:04:29.088" v="69" actId="20577"/>
        <pc:sldMkLst>
          <pc:docMk/>
          <pc:sldMk cId="3931251670" sldId="468"/>
        </pc:sldMkLst>
      </pc:sldChg>
      <pc:sldChg chg="modNotesTx">
        <pc:chgData name="Hoffman, Adela (CDC/GHC/DGHP)" userId="64afb8b8-f072-4c9e-9ef9-cff9a66c6b39" providerId="ADAL" clId="{532EB1B9-4C82-4809-B804-641BAD43EB85}" dt="2024-08-20T03:04:55.467" v="70"/>
        <pc:sldMkLst>
          <pc:docMk/>
          <pc:sldMk cId="560501001" sldId="469"/>
        </pc:sldMkLst>
      </pc:sldChg>
      <pc:sldChg chg="modNotesTx">
        <pc:chgData name="Hoffman, Adela (CDC/GHC/DGHP)" userId="64afb8b8-f072-4c9e-9ef9-cff9a66c6b39" providerId="ADAL" clId="{532EB1B9-4C82-4809-B804-641BAD43EB85}" dt="2024-08-20T03:06:24.924" v="77" actId="20577"/>
        <pc:sldMkLst>
          <pc:docMk/>
          <pc:sldMk cId="1295967791" sldId="472"/>
        </pc:sldMkLst>
      </pc:sldChg>
      <pc:sldChg chg="modNotesTx">
        <pc:chgData name="Hoffman, Adela (CDC/GHC/DGHP)" userId="64afb8b8-f072-4c9e-9ef9-cff9a66c6b39" providerId="ADAL" clId="{532EB1B9-4C82-4809-B804-641BAD43EB85}" dt="2024-08-20T03:06:01.072" v="74" actId="20577"/>
        <pc:sldMkLst>
          <pc:docMk/>
          <pc:sldMk cId="2100529079" sldId="473"/>
        </pc:sldMkLst>
      </pc:sldChg>
      <pc:sldChg chg="modNotesTx">
        <pc:chgData name="Hoffman, Adela (CDC/GHC/DGHP)" userId="64afb8b8-f072-4c9e-9ef9-cff9a66c6b39" providerId="ADAL" clId="{532EB1B9-4C82-4809-B804-641BAD43EB85}" dt="2024-08-20T03:06:54.635" v="79" actId="20577"/>
        <pc:sldMkLst>
          <pc:docMk/>
          <pc:sldMk cId="3907581316" sldId="474"/>
        </pc:sldMkLst>
      </pc:sldChg>
      <pc:sldChg chg="modNotesTx">
        <pc:chgData name="Hoffman, Adela (CDC/GHC/DGHP)" userId="64afb8b8-f072-4c9e-9ef9-cff9a66c6b39" providerId="ADAL" clId="{532EB1B9-4C82-4809-B804-641BAD43EB85}" dt="2024-08-20T03:07:19.153" v="80" actId="20577"/>
        <pc:sldMkLst>
          <pc:docMk/>
          <pc:sldMk cId="579567057" sldId="511"/>
        </pc:sldMkLst>
      </pc:sldChg>
      <pc:sldChg chg="modNotesTx">
        <pc:chgData name="Hoffman, Adela (CDC/GHC/DGHP)" userId="64afb8b8-f072-4c9e-9ef9-cff9a66c6b39" providerId="ADAL" clId="{532EB1B9-4C82-4809-B804-641BAD43EB85}" dt="2024-08-20T03:08:06.708" v="82" actId="20577"/>
        <pc:sldMkLst>
          <pc:docMk/>
          <pc:sldMk cId="578023999" sldId="516"/>
        </pc:sldMkLst>
      </pc:sldChg>
      <pc:sldChg chg="modNotesTx">
        <pc:chgData name="Hoffman, Adela (CDC/GHC/DGHP)" userId="64afb8b8-f072-4c9e-9ef9-cff9a66c6b39" providerId="ADAL" clId="{532EB1B9-4C82-4809-B804-641BAD43EB85}" dt="2024-08-20T03:08:58.472" v="89" actId="20577"/>
        <pc:sldMkLst>
          <pc:docMk/>
          <pc:sldMk cId="3980472223" sldId="517"/>
        </pc:sldMkLst>
      </pc:sldChg>
      <pc:sldChg chg="modNotesTx">
        <pc:chgData name="Hoffman, Adela (CDC/GHC/DGHP)" userId="64afb8b8-f072-4c9e-9ef9-cff9a66c6b39" providerId="ADAL" clId="{532EB1B9-4C82-4809-B804-641BAD43EB85}" dt="2024-08-20T03:10:20.967" v="91" actId="20577"/>
        <pc:sldMkLst>
          <pc:docMk/>
          <pc:sldMk cId="2959694941" sldId="518"/>
        </pc:sldMkLst>
      </pc:sldChg>
      <pc:sldChg chg="modNotesTx">
        <pc:chgData name="Hoffman, Adela (CDC/GHC/DGHP)" userId="64afb8b8-f072-4c9e-9ef9-cff9a66c6b39" providerId="ADAL" clId="{532EB1B9-4C82-4809-B804-641BAD43EB85}" dt="2024-08-20T03:11:05.970" v="95" actId="20577"/>
        <pc:sldMkLst>
          <pc:docMk/>
          <pc:sldMk cId="3306197892" sldId="521"/>
        </pc:sldMkLst>
      </pc:sldChg>
      <pc:sldChg chg="modNotesTx">
        <pc:chgData name="Hoffman, Adela (CDC/GHC/DGHP)" userId="64afb8b8-f072-4c9e-9ef9-cff9a66c6b39" providerId="ADAL" clId="{532EB1B9-4C82-4809-B804-641BAD43EB85}" dt="2024-08-20T03:12:40.257" v="100" actId="20577"/>
        <pc:sldMkLst>
          <pc:docMk/>
          <pc:sldMk cId="621419854" sldId="528"/>
        </pc:sldMkLst>
      </pc:sldChg>
      <pc:sldChg chg="modNotesTx">
        <pc:chgData name="Hoffman, Adela (CDC/GHC/DGHP)" userId="64afb8b8-f072-4c9e-9ef9-cff9a66c6b39" providerId="ADAL" clId="{532EB1B9-4C82-4809-B804-641BAD43EB85}" dt="2024-08-20T03:13:26.913" v="104" actId="20577"/>
        <pc:sldMkLst>
          <pc:docMk/>
          <pc:sldMk cId="1118460709" sldId="529"/>
        </pc:sldMkLst>
      </pc:sldChg>
      <pc:sldChg chg="modNotesTx">
        <pc:chgData name="Hoffman, Adela (CDC/GHC/DGHP)" userId="64afb8b8-f072-4c9e-9ef9-cff9a66c6b39" providerId="ADAL" clId="{532EB1B9-4C82-4809-B804-641BAD43EB85}" dt="2024-08-20T03:16:25.600" v="107" actId="20577"/>
        <pc:sldMkLst>
          <pc:docMk/>
          <pc:sldMk cId="3734107051" sldId="530"/>
        </pc:sldMkLst>
      </pc:sldChg>
      <pc:sldChg chg="modNotesTx">
        <pc:chgData name="Hoffman, Adela (CDC/GHC/DGHP)" userId="64afb8b8-f072-4c9e-9ef9-cff9a66c6b39" providerId="ADAL" clId="{532EB1B9-4C82-4809-B804-641BAD43EB85}" dt="2024-08-20T03:14:39.432" v="105"/>
        <pc:sldMkLst>
          <pc:docMk/>
          <pc:sldMk cId="1337507520" sldId="531"/>
        </pc:sldMkLst>
      </pc:sldChg>
      <pc:sldChg chg="modNotesTx">
        <pc:chgData name="Hoffman, Adela (CDC/GHC/DGHP)" userId="64afb8b8-f072-4c9e-9ef9-cff9a66c6b39" providerId="ADAL" clId="{532EB1B9-4C82-4809-B804-641BAD43EB85}" dt="2024-08-20T03:18:01.306" v="109" actId="20577"/>
        <pc:sldMkLst>
          <pc:docMk/>
          <pc:sldMk cId="2080759769" sldId="53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dirty="0"/>
              <a:t>when thinking through the different decision making criteria 5 main areas can be considered:</a:t>
            </a:r>
          </a:p>
          <a:p>
            <a:pPr marL="228600" indent="-228600">
              <a:buAutoNum type="arabicParenR"/>
            </a:pPr>
            <a:r>
              <a:rPr lang="en-US" b="0" dirty="0"/>
              <a:t>The first is related to the verification of the alert or whether the information we received is accurate and from a trusted source</a:t>
            </a:r>
          </a:p>
          <a:p>
            <a:pPr marL="228600" indent="-228600">
              <a:buAutoNum type="arabicParenR"/>
            </a:pPr>
            <a:r>
              <a:rPr lang="en-US" b="0" dirty="0"/>
              <a:t>The second is related to whether or not the RRT deployment is aligned with national (or pre-determined) emergency activation triggers (ex: IDSR)</a:t>
            </a:r>
          </a:p>
          <a:p>
            <a:pPr marL="228600" indent="-228600">
              <a:buAutoNum type="arabicParenR"/>
            </a:pPr>
            <a:r>
              <a:rPr lang="en-US" b="0" dirty="0"/>
              <a:t>The third is related to PH authority or jurisdiction meaning that is there an invitation or formal request that is necessary to obtain for an RRT to deploy?</a:t>
            </a:r>
          </a:p>
          <a:p>
            <a:pPr marL="228600" indent="-228600">
              <a:buAutoNum type="arabicParenR"/>
            </a:pPr>
            <a:r>
              <a:rPr lang="en-US" b="0" dirty="0"/>
              <a:t>The fourth is related to funding – is there enough $ and resources to support this deployment</a:t>
            </a:r>
          </a:p>
          <a:p>
            <a:pPr marL="228600" indent="-228600">
              <a:buAutoNum type="arabicParenR"/>
            </a:pPr>
            <a:r>
              <a:rPr lang="en-US" b="0" dirty="0"/>
              <a:t>Finally, the fifth is related to the risk posed – or the consequences of not deploying </a:t>
            </a:r>
            <a:endParaRPr lang="en-US" dirty="0"/>
          </a:p>
          <a:p>
            <a:endParaRPr lang="pt-BR" dirty="0"/>
          </a:p>
        </p:txBody>
      </p:sp>
    </p:spTree>
    <p:extLst>
      <p:ext uri="{BB962C8B-B14F-4D97-AF65-F5344CB8AC3E}">
        <p14:creationId xmlns:p14="http://schemas.microsoft.com/office/powerpoint/2010/main" val="2851977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Points</a:t>
            </a:r>
            <a:r>
              <a:rPr lang="en-US" dirty="0"/>
              <a:t>:</a:t>
            </a:r>
          </a:p>
          <a:p>
            <a:pPr algn="l">
              <a:spcBef>
                <a:spcPts val="0"/>
              </a:spcBef>
            </a:pPr>
            <a:r>
              <a:rPr lang="en-US" dirty="0"/>
              <a:t>•Single-discipline team: all responders have the same role or are focused in the same sector (e.g. case management). </a:t>
            </a:r>
          </a:p>
          <a:p>
            <a:pPr algn="l">
              <a:spcBef>
                <a:spcPts val="0"/>
              </a:spcBef>
            </a:pPr>
            <a:r>
              <a:rPr lang="en-US" dirty="0"/>
              <a:t>•Multi-discipline team: responders have different areas of expertise. This is useful during initial phases of the outbreak when it may not be clear what the response needs are.</a:t>
            </a:r>
          </a:p>
          <a:p>
            <a:endParaRPr lang="en-US" dirty="0"/>
          </a:p>
        </p:txBody>
      </p:sp>
    </p:spTree>
    <p:extLst>
      <p:ext uri="{BB962C8B-B14F-4D97-AF65-F5344CB8AC3E}">
        <p14:creationId xmlns:p14="http://schemas.microsoft.com/office/powerpoint/2010/main" val="788113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Points</a:t>
            </a:r>
            <a:r>
              <a:rPr lang="en-US" dirty="0"/>
              <a:t>: 1) Response needs initially identified as requiring the four roles listed. 2) Local capacity can only fully fill the needs for one role, case management. 3) RRT members are selected to fill the gaps in the remaining roles. Thus, RRTs do not lead a response, but rather insert themselves into the ongoing local response that has already begun.</a:t>
            </a:r>
          </a:p>
          <a:p>
            <a:endParaRPr lang="en-US" dirty="0"/>
          </a:p>
        </p:txBody>
      </p:sp>
    </p:spTree>
    <p:extLst>
      <p:ext uri="{BB962C8B-B14F-4D97-AF65-F5344CB8AC3E}">
        <p14:creationId xmlns:p14="http://schemas.microsoft.com/office/powerpoint/2010/main" val="1510422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we have additional tailored RRT structures of the 7 roles listed based on different scenarios:</a:t>
            </a:r>
          </a:p>
          <a:p>
            <a:endParaRPr lang="en-US" dirty="0"/>
          </a:p>
          <a:p>
            <a:endParaRPr lang="en-US" dirty="0"/>
          </a:p>
          <a:p>
            <a:pPr marL="228600" indent="-228600">
              <a:buAutoNum type="arabicParenR"/>
            </a:pPr>
            <a:r>
              <a:rPr lang="en-US" dirty="0"/>
              <a:t>First, on the left, If the request is skill and role specific as this first example asks for support in staffing a mobile lab, then a small, single discipline team can be deployed</a:t>
            </a:r>
          </a:p>
          <a:p>
            <a:pPr marL="228600" indent="-228600">
              <a:buAutoNum type="arabicParenR"/>
            </a:pPr>
            <a:r>
              <a:rPr lang="en-US" dirty="0"/>
              <a:t>Second, If there is not much known about the event in question, such as the example in the middle with a suspected outbreak in a health facility, we can deploy a multi-disciplinary team to investigate</a:t>
            </a:r>
          </a:p>
          <a:p>
            <a:pPr marL="228600" indent="-228600">
              <a:buAutoNum type="arabicParenR"/>
            </a:pPr>
            <a:r>
              <a:rPr lang="en-US" dirty="0"/>
              <a:t>Finally, If the need is specific to a response challenge, such as the example on the right where rumors in a community are hindering contact tracing efforts, we can deploy a tailored team, in this case, a rumor management team</a:t>
            </a:r>
          </a:p>
          <a:p>
            <a:endParaRPr lang="en-US" dirty="0"/>
          </a:p>
        </p:txBody>
      </p:sp>
    </p:spTree>
    <p:extLst>
      <p:ext uri="{BB962C8B-B14F-4D97-AF65-F5344CB8AC3E}">
        <p14:creationId xmlns:p14="http://schemas.microsoft.com/office/powerpoint/2010/main" val="1902126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dirty="0"/>
              <a:t>Pre-deployment processes are the technical and operational activities an RRT needs to get done before deployment</a:t>
            </a:r>
          </a:p>
          <a:p>
            <a:endParaRPr lang="pt-BR" dirty="0"/>
          </a:p>
        </p:txBody>
      </p:sp>
    </p:spTree>
    <p:extLst>
      <p:ext uri="{BB962C8B-B14F-4D97-AF65-F5344CB8AC3E}">
        <p14:creationId xmlns:p14="http://schemas.microsoft.com/office/powerpoint/2010/main" val="382081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addition to the processes listed in the last slide, we should also consider providing a</a:t>
            </a:r>
          </a:p>
          <a:p>
            <a:endParaRPr lang="en-US" dirty="0"/>
          </a:p>
          <a:p>
            <a:pPr marL="228600" indent="-228600">
              <a:buAutoNum type="arabicParenR"/>
            </a:pPr>
            <a:r>
              <a:rPr lang="en-US" dirty="0"/>
              <a:t>pre-deployment briefing: The purpose of the pre-deployment briefing is to provide situational awareness to the deploying RRT members including the latest information on the current outbreak. </a:t>
            </a:r>
          </a:p>
          <a:p>
            <a:pPr marL="228600" indent="-228600">
              <a:buAutoNum type="arabicParenR"/>
            </a:pPr>
            <a:r>
              <a:rPr lang="en-US" dirty="0"/>
              <a:t>JIT: Just-in-time training provides technical information and content, such as biological and epidemiologic characteristics of the disease of concern as well as role-specific pertinent information for the particular disease. </a:t>
            </a:r>
          </a:p>
          <a:p>
            <a:pPr marL="0" indent="0">
              <a:buNone/>
            </a:pPr>
            <a:endParaRPr lang="en-US" dirty="0"/>
          </a:p>
          <a:p>
            <a:pPr marL="0" indent="0">
              <a:buNone/>
            </a:pPr>
            <a:r>
              <a:rPr lang="en-US" dirty="0"/>
              <a:t>Both the pre-deployment briefing and just-in-time training can be provided in person, over the phone, or as reference materials to be reviewed while </a:t>
            </a:r>
            <a:r>
              <a:rPr lang="en-US" dirty="0" err="1"/>
              <a:t>en</a:t>
            </a:r>
            <a:r>
              <a:rPr lang="en-US" dirty="0"/>
              <a:t> route to the field</a:t>
            </a:r>
          </a:p>
          <a:p>
            <a:endParaRPr lang="pt-BR" dirty="0"/>
          </a:p>
        </p:txBody>
      </p:sp>
    </p:spTree>
    <p:extLst>
      <p:ext uri="{BB962C8B-B14F-4D97-AF65-F5344CB8AC3E}">
        <p14:creationId xmlns:p14="http://schemas.microsoft.com/office/powerpoint/2010/main" val="3241691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Points: </a:t>
            </a:r>
            <a:endParaRPr lang="en-US" dirty="0"/>
          </a:p>
          <a:p>
            <a:pPr algn="l">
              <a:spcBef>
                <a:spcPts val="0"/>
              </a:spcBef>
            </a:pPr>
            <a:r>
              <a:rPr lang="en-US" dirty="0"/>
              <a:t>The purpose of the pre-deployment briefing is to provide situational awareness including the latest information on the outbreak and response to deploying RRT members so that they can be effective and safe in the field. </a:t>
            </a:r>
          </a:p>
          <a:p>
            <a:pPr algn="l">
              <a:spcBef>
                <a:spcPts val="0"/>
              </a:spcBef>
            </a:pPr>
            <a:endParaRPr lang="en-US" dirty="0"/>
          </a:p>
          <a:p>
            <a:pPr algn="l">
              <a:spcBef>
                <a:spcPts val="0"/>
              </a:spcBef>
            </a:pPr>
            <a:r>
              <a:rPr lang="en-US" dirty="0"/>
              <a:t>Logistics:</a:t>
            </a:r>
          </a:p>
          <a:p>
            <a:pPr algn="l">
              <a:spcBef>
                <a:spcPts val="0"/>
              </a:spcBef>
            </a:pPr>
            <a:r>
              <a:rPr lang="en-US" dirty="0"/>
              <a:t>•Often occurs in person as an opportunity to provide equipment to RRT members</a:t>
            </a:r>
          </a:p>
          <a:p>
            <a:pPr algn="l">
              <a:spcBef>
                <a:spcPts val="0"/>
              </a:spcBef>
            </a:pPr>
            <a:r>
              <a:rPr lang="en-US" dirty="0"/>
              <a:t>•May be done remotely</a:t>
            </a:r>
          </a:p>
          <a:p>
            <a:pPr algn="l">
              <a:spcBef>
                <a:spcPts val="0"/>
              </a:spcBef>
            </a:pPr>
            <a:r>
              <a:rPr lang="en-US" dirty="0"/>
              <a:t>•Include skills lab for donning and doffing personal protective equipment</a:t>
            </a:r>
          </a:p>
          <a:p>
            <a:endParaRPr lang="en-US" dirty="0"/>
          </a:p>
        </p:txBody>
      </p:sp>
    </p:spTree>
    <p:extLst>
      <p:ext uri="{BB962C8B-B14F-4D97-AF65-F5344CB8AC3E}">
        <p14:creationId xmlns:p14="http://schemas.microsoft.com/office/powerpoint/2010/main" val="1340257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a:t>Challenges to consider:</a:t>
            </a:r>
          </a:p>
          <a:p>
            <a:pPr algn="l">
              <a:spcBef>
                <a:spcPts val="0"/>
              </a:spcBef>
            </a:pPr>
            <a:r>
              <a:rPr lang="en-US" dirty="0"/>
              <a:t>•At the beginning of a response, reliable information can be scarce. How should RRT members be prepared in this situation?</a:t>
            </a:r>
          </a:p>
          <a:p>
            <a:pPr algn="l">
              <a:spcBef>
                <a:spcPts val="0"/>
              </a:spcBef>
            </a:pPr>
            <a:endParaRPr lang="en-US" dirty="0"/>
          </a:p>
        </p:txBody>
      </p:sp>
    </p:spTree>
    <p:extLst>
      <p:ext uri="{BB962C8B-B14F-4D97-AF65-F5344CB8AC3E}">
        <p14:creationId xmlns:p14="http://schemas.microsoft.com/office/powerpoint/2010/main" val="4055182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dirty="0"/>
              <a:t>•Recall: JIT training is one component of a larger RRT training paradigm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Just-in-time training provides technical information and content, such as biological and epidemiologic characteristics of the disease of concern as well as role-specific pertinent information for the particular disease.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Like the pre-deployment briefing, just-in-time training can be provided as reference materials to be reviewed while </a:t>
            </a:r>
            <a:r>
              <a:rPr lang="en-US" sz="1200" b="0" i="0" u="none" strike="noStrike" kern="1200" baseline="0" dirty="0" err="1">
                <a:solidFill>
                  <a:schemeClr val="tx1"/>
                </a:solidFill>
                <a:latin typeface="+mn-lt"/>
                <a:ea typeface="+mn-ea"/>
                <a:cs typeface="+mn-cs"/>
              </a:rPr>
              <a:t>en</a:t>
            </a:r>
            <a:r>
              <a:rPr lang="en-US" sz="1200" b="0" i="0" u="none" strike="noStrike" kern="1200" baseline="0" dirty="0">
                <a:solidFill>
                  <a:schemeClr val="tx1"/>
                </a:solidFill>
                <a:latin typeface="+mn-lt"/>
                <a:ea typeface="+mn-ea"/>
                <a:cs typeface="+mn-cs"/>
              </a:rPr>
              <a:t> route to the field. </a:t>
            </a:r>
            <a:endParaRPr lang="en-US" dirty="0"/>
          </a:p>
          <a:p>
            <a:pPr algn="l">
              <a:spcBef>
                <a:spcPts val="0"/>
              </a:spcBef>
            </a:pPr>
            <a:endParaRPr lang="en-US" dirty="0"/>
          </a:p>
        </p:txBody>
      </p:sp>
    </p:spTree>
    <p:extLst>
      <p:ext uri="{BB962C8B-B14F-4D97-AF65-F5344CB8AC3E}">
        <p14:creationId xmlns:p14="http://schemas.microsoft.com/office/powerpoint/2010/main" val="1539914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endParaRPr lang="pt-BR" dirty="0"/>
          </a:p>
        </p:txBody>
      </p:sp>
    </p:spTree>
    <p:extLst>
      <p:ext uri="{BB962C8B-B14F-4D97-AF65-F5344CB8AC3E}">
        <p14:creationId xmlns:p14="http://schemas.microsoft.com/office/powerpoint/2010/main" val="2544681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RRT members may need certain supplies and equipment to safely meet their objectives while in the field so appropriate supplies, specific to the disease outbreak, should be identified and provided before deployment.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Checklists are useful tools to track supplies and equipment for both logisticians and deploying RRT members.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Supply needs may arise during deployment so a funding mechanism to cover field costs, such as cash advances to team members and/or credit accounts with local vendors in the field should be considered when possible </a:t>
            </a:r>
            <a:endParaRPr lang="en-US" dirty="0"/>
          </a:p>
          <a:p>
            <a:endParaRPr lang="pt-BR" dirty="0"/>
          </a:p>
        </p:txBody>
      </p:sp>
    </p:spTree>
    <p:extLst>
      <p:ext uri="{BB962C8B-B14F-4D97-AF65-F5344CB8AC3E}">
        <p14:creationId xmlns:p14="http://schemas.microsoft.com/office/powerpoint/2010/main" val="1748727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560246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35919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2952577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36482239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41649682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36499064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1790508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187805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 algn="l">
              <a:spcBef>
                <a:spcPts val="773"/>
              </a:spcBef>
            </a:pPr>
            <a:r>
              <a:rPr lang="fr-FR" err="1"/>
              <a:t>Decision-making</a:t>
            </a:r>
            <a:r>
              <a:rPr lang="fr-FR"/>
              <a:t> </a:t>
            </a:r>
            <a:r>
              <a:rPr lang="fr-FR" err="1"/>
              <a:t>criteria</a:t>
            </a:r>
            <a:r>
              <a:rPr lang="fr-FR"/>
              <a:t> for RRT activation </a:t>
            </a:r>
            <a:r>
              <a:rPr lang="fr-FR" err="1"/>
              <a:t>depends</a:t>
            </a:r>
            <a:r>
              <a:rPr lang="fr-FR"/>
              <a:t> on:</a:t>
            </a:r>
            <a:endParaRPr lang="en-US"/>
          </a:p>
          <a:p>
            <a:pPr marL="307975" indent="-307975" algn="l">
              <a:spcBef>
                <a:spcPts val="500"/>
              </a:spcBef>
              <a:buFont typeface="Arial,Sans-Serif"/>
              <a:buChar char="•"/>
            </a:pPr>
            <a:r>
              <a:rPr lang="en-US" b="1"/>
              <a:t>Severity of disease/public health impact</a:t>
            </a:r>
            <a:endParaRPr lang="en-US"/>
          </a:p>
          <a:p>
            <a:pPr marL="307975" indent="-307975" algn="l">
              <a:spcBef>
                <a:spcPts val="500"/>
              </a:spcBef>
              <a:buFont typeface="Arial,Sans-Serif"/>
              <a:buChar char="•"/>
            </a:pPr>
            <a:r>
              <a:rPr lang="en-US"/>
              <a:t>Size of outbreak</a:t>
            </a:r>
          </a:p>
          <a:p>
            <a:pPr marL="307975" indent="-307975" algn="l">
              <a:spcBef>
                <a:spcPts val="500"/>
              </a:spcBef>
              <a:buFont typeface="Arial,Sans-Serif"/>
              <a:buChar char="•"/>
            </a:pPr>
            <a:r>
              <a:rPr lang="en-US" b="1"/>
              <a:t>Risk of transmission</a:t>
            </a:r>
            <a:endParaRPr lang="en-US"/>
          </a:p>
          <a:p>
            <a:pPr marL="307975" indent="-307975" algn="l">
              <a:spcBef>
                <a:spcPts val="500"/>
              </a:spcBef>
              <a:buFont typeface="Arial,Sans-Serif"/>
              <a:buChar char="•"/>
            </a:pPr>
            <a:r>
              <a:rPr lang="en-US"/>
              <a:t>Location or geography</a:t>
            </a:r>
          </a:p>
          <a:p>
            <a:pPr marL="307975" indent="-307975" algn="l">
              <a:spcBef>
                <a:spcPts val="500"/>
              </a:spcBef>
              <a:buFont typeface="Arial,Sans-Serif"/>
              <a:buChar char="•"/>
            </a:pPr>
            <a:r>
              <a:rPr lang="en-US"/>
              <a:t>Local capacity to respond</a:t>
            </a:r>
          </a:p>
          <a:p>
            <a:pPr marL="307975" indent="-307975" algn="l">
              <a:spcBef>
                <a:spcPts val="500"/>
              </a:spcBef>
              <a:buFont typeface="Arial,Sans-Serif"/>
              <a:buChar char="•"/>
            </a:pPr>
            <a:r>
              <a:rPr lang="en-US"/>
              <a:t>National capacity to respond</a:t>
            </a:r>
          </a:p>
          <a:p>
            <a:pPr marL="307975" indent="-307975" algn="l">
              <a:spcBef>
                <a:spcPts val="500"/>
              </a:spcBef>
              <a:buFont typeface="Arial,Sans-Serif"/>
              <a:buChar char="•"/>
            </a:pPr>
            <a:r>
              <a:rPr lang="en-US"/>
              <a:t>Funds</a:t>
            </a:r>
          </a:p>
          <a:p>
            <a:pPr marL="307975" indent="-307975" algn="l">
              <a:spcBef>
                <a:spcPts val="500"/>
              </a:spcBef>
              <a:buFont typeface="Arial,Sans-Serif"/>
              <a:buChar char="•"/>
            </a:pPr>
            <a:r>
              <a:rPr lang="en-US"/>
              <a:t>Media attention/public concern and political will</a:t>
            </a:r>
          </a:p>
          <a:p>
            <a:pPr marL="307975" indent="-307975" algn="l">
              <a:spcBef>
                <a:spcPts val="500"/>
              </a:spcBef>
              <a:buFont typeface="Arial,Sans-Serif"/>
              <a:buChar char="•"/>
            </a:pPr>
            <a:r>
              <a:rPr lang="en-US"/>
              <a:t>Leadership decisions</a:t>
            </a:r>
            <a:r>
              <a:rPr lang="fr-FR"/>
              <a:t>.</a:t>
            </a:r>
            <a:endParaRPr lang="en-US"/>
          </a:p>
          <a:p>
            <a:endParaRPr lang="en-US"/>
          </a:p>
        </p:txBody>
      </p:sp>
    </p:spTree>
    <p:extLst>
      <p:ext uri="{BB962C8B-B14F-4D97-AF65-F5344CB8AC3E}">
        <p14:creationId xmlns:p14="http://schemas.microsoft.com/office/powerpoint/2010/main" val="1543792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3696451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30738915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15875" algn="l">
              <a:spcBef>
                <a:spcPts val="773"/>
              </a:spcBef>
            </a:pPr>
            <a:r>
              <a:rPr lang="fr-FR" err="1"/>
              <a:t>Decision-making</a:t>
            </a:r>
            <a:r>
              <a:rPr lang="fr-FR"/>
              <a:t> </a:t>
            </a:r>
            <a:r>
              <a:rPr lang="fr-FR" err="1"/>
              <a:t>criteria</a:t>
            </a:r>
            <a:r>
              <a:rPr lang="fr-FR"/>
              <a:t> for RRT activation </a:t>
            </a:r>
            <a:r>
              <a:rPr lang="fr-FR" err="1"/>
              <a:t>depends</a:t>
            </a:r>
            <a:r>
              <a:rPr lang="fr-FR"/>
              <a:t> on:</a:t>
            </a:r>
            <a:endParaRPr lang="en-US"/>
          </a:p>
          <a:p>
            <a:pPr marL="307975" indent="-307975" algn="l">
              <a:spcBef>
                <a:spcPts val="500"/>
              </a:spcBef>
              <a:buFont typeface="Arial,Sans-Serif"/>
              <a:buChar char="•"/>
            </a:pPr>
            <a:r>
              <a:rPr lang="en-US" b="1"/>
              <a:t>Severity of disease/public health impact</a:t>
            </a:r>
            <a:endParaRPr lang="en-US"/>
          </a:p>
          <a:p>
            <a:pPr marL="307975" indent="-307975" algn="l">
              <a:spcBef>
                <a:spcPts val="500"/>
              </a:spcBef>
              <a:buFont typeface="Arial,Sans-Serif"/>
              <a:buChar char="•"/>
            </a:pPr>
            <a:r>
              <a:rPr lang="en-US"/>
              <a:t>Size of outbreak</a:t>
            </a:r>
          </a:p>
          <a:p>
            <a:pPr marL="307975" indent="-307975" algn="l">
              <a:spcBef>
                <a:spcPts val="500"/>
              </a:spcBef>
              <a:buFont typeface="Arial,Sans-Serif"/>
              <a:buChar char="•"/>
            </a:pPr>
            <a:r>
              <a:rPr lang="en-US" b="1"/>
              <a:t>Risk of transmission</a:t>
            </a:r>
            <a:endParaRPr lang="en-US"/>
          </a:p>
          <a:p>
            <a:pPr marL="307975" indent="-307975" algn="l">
              <a:spcBef>
                <a:spcPts val="500"/>
              </a:spcBef>
              <a:buFont typeface="Arial,Sans-Serif"/>
              <a:buChar char="•"/>
            </a:pPr>
            <a:r>
              <a:rPr lang="en-US"/>
              <a:t>Location or geography</a:t>
            </a:r>
          </a:p>
          <a:p>
            <a:pPr marL="307975" indent="-307975" algn="l">
              <a:spcBef>
                <a:spcPts val="500"/>
              </a:spcBef>
              <a:buFont typeface="Arial,Sans-Serif"/>
              <a:buChar char="•"/>
            </a:pPr>
            <a:r>
              <a:rPr lang="en-US"/>
              <a:t>Local capacity to respond</a:t>
            </a:r>
          </a:p>
          <a:p>
            <a:pPr marL="307975" indent="-307975" algn="l">
              <a:spcBef>
                <a:spcPts val="500"/>
              </a:spcBef>
              <a:buFont typeface="Arial,Sans-Serif"/>
              <a:buChar char="•"/>
            </a:pPr>
            <a:r>
              <a:rPr lang="en-US"/>
              <a:t>National capacity to respond</a:t>
            </a:r>
          </a:p>
          <a:p>
            <a:pPr marL="307975" indent="-307975" algn="l">
              <a:spcBef>
                <a:spcPts val="500"/>
              </a:spcBef>
              <a:buFont typeface="Arial,Sans-Serif"/>
              <a:buChar char="•"/>
            </a:pPr>
            <a:r>
              <a:rPr lang="en-US"/>
              <a:t>Funds</a:t>
            </a:r>
          </a:p>
          <a:p>
            <a:pPr marL="307975" indent="-307975" algn="l">
              <a:spcBef>
                <a:spcPts val="500"/>
              </a:spcBef>
              <a:buFont typeface="Arial,Sans-Serif"/>
              <a:buChar char="•"/>
            </a:pPr>
            <a:r>
              <a:rPr lang="en-US"/>
              <a:t>Media attention/public concern and political will</a:t>
            </a:r>
          </a:p>
          <a:p>
            <a:pPr marL="307975" indent="-307975" algn="l">
              <a:spcBef>
                <a:spcPts val="500"/>
              </a:spcBef>
              <a:buFont typeface="Arial,Sans-Serif"/>
              <a:buChar char="•"/>
            </a:pPr>
            <a:r>
              <a:rPr lang="en-US"/>
              <a:t>Leadership decisions</a:t>
            </a:r>
            <a:r>
              <a:rPr lang="fr-FR"/>
              <a:t>.</a:t>
            </a:r>
            <a:endParaRPr lang="en-US"/>
          </a:p>
          <a:p>
            <a:endParaRPr lang="en-US"/>
          </a:p>
          <a:p>
            <a:pPr marL="15875" algn="l">
              <a:spcBef>
                <a:spcPts val="773"/>
              </a:spcBef>
            </a:pPr>
            <a:r>
              <a:rPr lang="fr-FR" err="1"/>
              <a:t>Decision-making</a:t>
            </a:r>
            <a:r>
              <a:rPr lang="fr-FR"/>
              <a:t> </a:t>
            </a:r>
            <a:r>
              <a:rPr lang="fr-FR" err="1"/>
              <a:t>criteria</a:t>
            </a:r>
            <a:r>
              <a:rPr lang="fr-FR"/>
              <a:t> for RRT activation </a:t>
            </a:r>
            <a:r>
              <a:rPr lang="fr-FR" err="1"/>
              <a:t>depends</a:t>
            </a:r>
            <a:r>
              <a:rPr lang="fr-FR"/>
              <a:t> on:</a:t>
            </a:r>
            <a:endParaRPr lang="en-US"/>
          </a:p>
          <a:p>
            <a:pPr marL="307975" indent="-307975" algn="l">
              <a:spcBef>
                <a:spcPts val="500"/>
              </a:spcBef>
              <a:buFont typeface="Arial,Sans-Serif"/>
              <a:buChar char="•"/>
            </a:pPr>
            <a:r>
              <a:rPr lang="en-US" b="1"/>
              <a:t>Severity of disease/public health impact</a:t>
            </a:r>
            <a:endParaRPr lang="en-US"/>
          </a:p>
          <a:p>
            <a:pPr marL="307975" indent="-307975" algn="l">
              <a:spcBef>
                <a:spcPts val="500"/>
              </a:spcBef>
              <a:buFont typeface="Arial,Sans-Serif"/>
              <a:buChar char="•"/>
            </a:pPr>
            <a:r>
              <a:rPr lang="en-US"/>
              <a:t>Size of outbreak</a:t>
            </a:r>
          </a:p>
          <a:p>
            <a:pPr marL="307975" indent="-307975" algn="l">
              <a:spcBef>
                <a:spcPts val="500"/>
              </a:spcBef>
              <a:buFont typeface="Arial,Sans-Serif"/>
              <a:buChar char="•"/>
            </a:pPr>
            <a:r>
              <a:rPr lang="en-US" b="1"/>
              <a:t>Risk of transmission</a:t>
            </a:r>
            <a:endParaRPr lang="en-US"/>
          </a:p>
          <a:p>
            <a:pPr marL="307975" indent="-307975" algn="l">
              <a:spcBef>
                <a:spcPts val="500"/>
              </a:spcBef>
              <a:buFont typeface="Arial,Sans-Serif"/>
              <a:buChar char="•"/>
            </a:pPr>
            <a:r>
              <a:rPr lang="en-US"/>
              <a:t>Location or geography</a:t>
            </a:r>
          </a:p>
          <a:p>
            <a:pPr marL="307975" indent="-307975" algn="l">
              <a:spcBef>
                <a:spcPts val="500"/>
              </a:spcBef>
              <a:buFont typeface="Arial,Sans-Serif"/>
              <a:buChar char="•"/>
            </a:pPr>
            <a:r>
              <a:rPr lang="en-US"/>
              <a:t>Local capacity to respond</a:t>
            </a:r>
          </a:p>
          <a:p>
            <a:pPr marL="307975" indent="-307975" algn="l">
              <a:spcBef>
                <a:spcPts val="500"/>
              </a:spcBef>
              <a:buFont typeface="Arial,Sans-Serif"/>
              <a:buChar char="•"/>
            </a:pPr>
            <a:r>
              <a:rPr lang="en-US"/>
              <a:t>National capacity to respond</a:t>
            </a:r>
          </a:p>
          <a:p>
            <a:pPr marL="307975" indent="-307975" algn="l">
              <a:spcBef>
                <a:spcPts val="500"/>
              </a:spcBef>
              <a:buFont typeface="Arial,Sans-Serif"/>
              <a:buChar char="•"/>
            </a:pPr>
            <a:r>
              <a:rPr lang="en-US"/>
              <a:t>Funds</a:t>
            </a:r>
          </a:p>
          <a:p>
            <a:pPr marL="307975" indent="-307975" algn="l">
              <a:spcBef>
                <a:spcPts val="500"/>
              </a:spcBef>
              <a:buFont typeface="Arial,Sans-Serif"/>
              <a:buChar char="•"/>
            </a:pPr>
            <a:r>
              <a:rPr lang="en-US"/>
              <a:t>Media attention/public concern and political will</a:t>
            </a:r>
          </a:p>
          <a:p>
            <a:pPr marL="307975" indent="-307975" algn="l">
              <a:spcBef>
                <a:spcPts val="500"/>
              </a:spcBef>
              <a:buFont typeface="Arial,Sans-Serif"/>
              <a:buChar char="•"/>
            </a:pPr>
            <a:r>
              <a:rPr lang="en-US"/>
              <a:t>Leadership decisions</a:t>
            </a:r>
            <a:r>
              <a:rPr lang="fr-FR"/>
              <a:t>.</a:t>
            </a:r>
            <a:endParaRPr lang="en-US"/>
          </a:p>
          <a:p>
            <a:endParaRPr lang="en-US"/>
          </a:p>
          <a:p>
            <a:endParaRPr lang="en-US"/>
          </a:p>
        </p:txBody>
      </p:sp>
    </p:spTree>
    <p:extLst>
      <p:ext uri="{BB962C8B-B14F-4D97-AF65-F5344CB8AC3E}">
        <p14:creationId xmlns:p14="http://schemas.microsoft.com/office/powerpoint/2010/main" val="984580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1982150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932685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a:t>
            </a:r>
            <a:r>
              <a:rPr lang="en-US" dirty="0"/>
              <a:t>: Coordination is a common problem during emergencies. Many types of coordination may need to occur for an effective response.</a:t>
            </a:r>
          </a:p>
          <a:p>
            <a:endParaRPr lang="en-US" dirty="0"/>
          </a:p>
        </p:txBody>
      </p:sp>
    </p:spTree>
    <p:extLst>
      <p:ext uri="{BB962C8B-B14F-4D97-AF65-F5344CB8AC3E}">
        <p14:creationId xmlns:p14="http://schemas.microsoft.com/office/powerpoint/2010/main" val="20681711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a:t>
            </a:r>
            <a:r>
              <a:rPr lang="en-US" dirty="0"/>
              <a:t>: This figure is meant to show the breadth and complexity of coordination that is often required in a response (especially larger ones with international partners). In terms of the RRT, consider:</a:t>
            </a:r>
          </a:p>
          <a:p>
            <a:pPr algn="l">
              <a:spcBef>
                <a:spcPts val="0"/>
              </a:spcBef>
            </a:pPr>
            <a:r>
              <a:rPr lang="en-US" dirty="0"/>
              <a:t>•Who is responsible for communicating and coordinating with responders across the border? People in the field? EOC?</a:t>
            </a:r>
          </a:p>
          <a:p>
            <a:pPr algn="l">
              <a:spcBef>
                <a:spcPts val="0"/>
              </a:spcBef>
            </a:pPr>
            <a:r>
              <a:rPr lang="en-US" dirty="0"/>
              <a:t>•What other modules or organizations must become involved?</a:t>
            </a:r>
          </a:p>
          <a:p>
            <a:endParaRPr lang="en-US" dirty="0"/>
          </a:p>
        </p:txBody>
      </p:sp>
    </p:spTree>
    <p:extLst>
      <p:ext uri="{BB962C8B-B14F-4D97-AF65-F5344CB8AC3E}">
        <p14:creationId xmlns:p14="http://schemas.microsoft.com/office/powerpoint/2010/main" val="9205431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Points</a:t>
            </a:r>
            <a:r>
              <a:rPr lang="en-US" dirty="0"/>
              <a:t>:</a:t>
            </a:r>
          </a:p>
          <a:p>
            <a:pPr algn="l">
              <a:spcBef>
                <a:spcPts val="0"/>
              </a:spcBef>
            </a:pPr>
            <a:r>
              <a:rPr lang="en-US" dirty="0"/>
              <a:t>•Status of the emergency – what is happening? Where? Who is affected? Etc.</a:t>
            </a:r>
          </a:p>
          <a:p>
            <a:pPr algn="l">
              <a:spcBef>
                <a:spcPts val="0"/>
              </a:spcBef>
            </a:pPr>
            <a:r>
              <a:rPr lang="en-US" dirty="0"/>
              <a:t>•RRT activities – are the RRT members meeting their objectives?</a:t>
            </a:r>
          </a:p>
          <a:p>
            <a:pPr algn="l">
              <a:spcBef>
                <a:spcPts val="0"/>
              </a:spcBef>
            </a:pPr>
            <a:r>
              <a:rPr lang="en-US" dirty="0"/>
              <a:t>•RRT needs – do the RRT members need anything else to meet their objectives? E.g. supplies, additional manpower, subject matter expertise, etc.</a:t>
            </a:r>
          </a:p>
          <a:p>
            <a:endParaRPr lang="en-US" dirty="0"/>
          </a:p>
        </p:txBody>
      </p:sp>
    </p:spTree>
    <p:extLst>
      <p:ext uri="{BB962C8B-B14F-4D97-AF65-F5344CB8AC3E}">
        <p14:creationId xmlns:p14="http://schemas.microsoft.com/office/powerpoint/2010/main" val="9663377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US" b="1" dirty="0"/>
              <a:t>Key Points:</a:t>
            </a:r>
          </a:p>
          <a:p>
            <a:pPr marL="171450" indent="-171450" algn="l">
              <a:buFont typeface="Arial"/>
              <a:buChar char="•"/>
            </a:pPr>
            <a:r>
              <a:rPr lang="en-US" dirty="0"/>
              <a:t>Consider these things as topics that need to be conveyed to the next level of leadership within the hierarchy.</a:t>
            </a:r>
          </a:p>
          <a:p>
            <a:pPr marL="171450" indent="-171450" algn="l">
              <a:buFont typeface="Arial"/>
              <a:buChar char="•"/>
            </a:pPr>
            <a:r>
              <a:rPr lang="en-US" dirty="0"/>
              <a:t>Can vary from multiple times per day to once per week or less; depends on the situation and the communication and coordination needs for the response </a:t>
            </a:r>
          </a:p>
          <a:p>
            <a:pPr marL="171450" indent="-171450" algn="l">
              <a:buFont typeface="Arial"/>
              <a:buChar char="•"/>
            </a:pPr>
            <a:r>
              <a:rPr lang="en-US" dirty="0"/>
              <a:t>Discuss the balance between time spent developing reports (compiling data, writing summaries, etc.) and time spent doing other response activities (case investigations, IPC evaluations of healthcare facilities, data analysis, etc.) </a:t>
            </a:r>
          </a:p>
          <a:p>
            <a:pPr marL="171450" indent="-171450" algn="l">
              <a:buFont typeface="Arial"/>
              <a:buChar char="•"/>
            </a:pPr>
            <a:r>
              <a:rPr lang="en-US" dirty="0"/>
              <a:t>How can the format of the reporting address this balance? What are the advantages and disadvantages of different reporting formats? E.g.: Text messaging (SMS) very brief bulleted updates: takes little time for responders; however, limits the amount of information sent to EOC/RRT Manager; Situation reports or other comprehensive reports: may take a great amount of time from response work (depends on the RRT responsibilities and amount of information they must compile), but provides EOC/RRT Manager with much more information </a:t>
            </a:r>
          </a:p>
          <a:p>
            <a:pPr algn="l">
              <a:spcBef>
                <a:spcPts val="0"/>
              </a:spcBef>
            </a:pPr>
            <a:endParaRPr lang="en-US" b="1" dirty="0"/>
          </a:p>
          <a:p>
            <a:pPr algn="l">
              <a:spcBef>
                <a:spcPts val="0"/>
              </a:spcBef>
            </a:pPr>
            <a:r>
              <a:rPr lang="en-US" b="1" dirty="0"/>
              <a:t>Key Point</a:t>
            </a:r>
            <a:r>
              <a:rPr lang="en-US" dirty="0"/>
              <a:t>: It can take a lot of time to pull together a report, depending on the amount of information and processing. A balance must be achieved between the amount of time available to focus on response activities vs. the amount of time spent writing reports. </a:t>
            </a:r>
          </a:p>
          <a:p>
            <a:pPr algn="l">
              <a:spcBef>
                <a:spcPts val="0"/>
              </a:spcBef>
            </a:pPr>
            <a:endParaRPr lang="en-US" dirty="0"/>
          </a:p>
          <a:p>
            <a:pPr algn="l">
              <a:spcBef>
                <a:spcPts val="0"/>
              </a:spcBef>
            </a:pPr>
            <a:r>
              <a:rPr lang="en-US" dirty="0"/>
              <a:t>Consider what information is “nice to know” vs. “need to know” to ensure the necessary information is being </a:t>
            </a:r>
          </a:p>
          <a:p>
            <a:pPr algn="l">
              <a:spcBef>
                <a:spcPts val="0"/>
              </a:spcBef>
            </a:pPr>
            <a:r>
              <a:rPr lang="en-US" dirty="0"/>
              <a:t>reported without overburdening the responder and taking time away from his/her other response activities. Consider also variety in the report frequency and formats: E.g. report 3-5 bulleted updates for the team every day, and a 2-3 page detailed report once per week.</a:t>
            </a:r>
          </a:p>
          <a:p>
            <a:endParaRPr lang="en-US" dirty="0"/>
          </a:p>
        </p:txBody>
      </p:sp>
    </p:spTree>
    <p:extLst>
      <p:ext uri="{BB962C8B-B14F-4D97-AF65-F5344CB8AC3E}">
        <p14:creationId xmlns:p14="http://schemas.microsoft.com/office/powerpoint/2010/main" val="33639214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Clear reporting mechanisms and expectations can facilitate effective communication within the team as well as with RRT management and the emergency coordination unit.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RRT reporting protocols should outline who on the RRT will provide the information, what critical information elements are included in the report, when to report, and how to report</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key components of an RRT reporting protocol is delineating who, what, when, and how. </a:t>
            </a:r>
            <a:endParaRPr lang="en-US" dirty="0"/>
          </a:p>
          <a:p>
            <a:endParaRPr lang="pt-BR" dirty="0"/>
          </a:p>
        </p:txBody>
      </p:sp>
    </p:spTree>
    <p:extLst>
      <p:ext uri="{BB962C8B-B14F-4D97-AF65-F5344CB8AC3E}">
        <p14:creationId xmlns:p14="http://schemas.microsoft.com/office/powerpoint/2010/main" val="23487924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a:t>
            </a:r>
            <a:r>
              <a:rPr lang="en-US" dirty="0"/>
              <a:t>: It’s likely that the composition of the RRT will evolve throughout the response from the initial deployment, due to a variety of potential factors, including the changing needs of the response. </a:t>
            </a:r>
          </a:p>
          <a:p>
            <a:pPr algn="l">
              <a:spcBef>
                <a:spcPts val="0"/>
              </a:spcBef>
            </a:pPr>
            <a:endParaRPr lang="en-US" dirty="0"/>
          </a:p>
          <a:p>
            <a:r>
              <a:rPr lang="en-US" sz="1200" kern="1200" dirty="0">
                <a:solidFill>
                  <a:schemeClr val="tx1"/>
                </a:solidFill>
                <a:effectLst/>
                <a:latin typeface="+mn-lt"/>
                <a:ea typeface="+mn-ea"/>
                <a:cs typeface="+mn-cs"/>
              </a:rPr>
              <a:t>The flexible, modular design of the RRT is intended to allow for rapid adjustments to these changes.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Individual responders can be deployed (added) and demobilized (removed), from the field as dictated by the response needs.</a:t>
            </a:r>
            <a:endParaRPr lang="en-US" dirty="0"/>
          </a:p>
          <a:p>
            <a:endParaRPr lang="en-US" dirty="0"/>
          </a:p>
          <a:p>
            <a:r>
              <a:rPr lang="en-US" dirty="0"/>
              <a:t>Shown is one example of how the RRT composition may change due to specific expertise required.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Additional consideration of RRT evolution is needed to balance the negative consequences of rapid turnover while ensuring team members are still performing and maintaining their mental health and wellbeing.</a:t>
            </a:r>
          </a:p>
          <a:p>
            <a:endParaRPr lang="en-US" dirty="0"/>
          </a:p>
        </p:txBody>
      </p:sp>
    </p:spTree>
    <p:extLst>
      <p:ext uri="{BB962C8B-B14F-4D97-AF65-F5344CB8AC3E}">
        <p14:creationId xmlns:p14="http://schemas.microsoft.com/office/powerpoint/2010/main" val="2115010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31527035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Potential criteria for Demobilization</a:t>
            </a:r>
            <a:r>
              <a:rPr lang="en-US" dirty="0"/>
              <a:t>:</a:t>
            </a:r>
          </a:p>
          <a:p>
            <a:pPr algn="l">
              <a:spcBef>
                <a:spcPts val="0"/>
              </a:spcBef>
            </a:pPr>
            <a:r>
              <a:rPr lang="en-US" dirty="0"/>
              <a:t>•Response evolution: Use monitoring data from the field to determine when changes to the RRT composition are needed</a:t>
            </a:r>
          </a:p>
          <a:p>
            <a:pPr algn="l">
              <a:spcBef>
                <a:spcPts val="0"/>
              </a:spcBef>
            </a:pPr>
            <a:r>
              <a:rPr lang="en-US" dirty="0"/>
              <a:t>•Established Activation criteria: Consider whether any of the activation criteria can be used</a:t>
            </a:r>
          </a:p>
          <a:p>
            <a:pPr algn="l">
              <a:spcBef>
                <a:spcPts val="0"/>
              </a:spcBef>
            </a:pPr>
            <a:r>
              <a:rPr lang="en-US" dirty="0"/>
              <a:t>•Length of time in the field: What is a reasonable length of time?</a:t>
            </a:r>
          </a:p>
          <a:p>
            <a:pPr algn="l">
              <a:spcBef>
                <a:spcPts val="0"/>
              </a:spcBef>
            </a:pPr>
            <a:r>
              <a:rPr lang="en-US" dirty="0"/>
              <a:t>•Funds: Are there sufficient funds to pay for the mobilization?</a:t>
            </a:r>
          </a:p>
          <a:p>
            <a:pPr algn="l">
              <a:spcBef>
                <a:spcPts val="0"/>
              </a:spcBef>
            </a:pPr>
            <a:r>
              <a:rPr lang="en-US" dirty="0"/>
              <a:t>•Need for the RRT member’s skills: Is there enough work/need to keep the RRT member busy?</a:t>
            </a:r>
          </a:p>
          <a:p>
            <a:pPr algn="l">
              <a:spcBef>
                <a:spcPts val="0"/>
              </a:spcBef>
            </a:pPr>
            <a:r>
              <a:rPr lang="en-US" dirty="0"/>
              <a:t>•Effectiveness: How productive is the RRT member?</a:t>
            </a:r>
          </a:p>
          <a:p>
            <a:pPr algn="l">
              <a:spcBef>
                <a:spcPts val="0"/>
              </a:spcBef>
            </a:pPr>
            <a:r>
              <a:rPr lang="en-US" dirty="0"/>
              <a:t>•Conduct: Are there any behavioral or ethical concerns with the RRT member?</a:t>
            </a:r>
          </a:p>
          <a:p>
            <a:endParaRPr lang="en-US" dirty="0"/>
          </a:p>
        </p:txBody>
      </p:sp>
    </p:spTree>
    <p:extLst>
      <p:ext uri="{BB962C8B-B14F-4D97-AF65-F5344CB8AC3E}">
        <p14:creationId xmlns:p14="http://schemas.microsoft.com/office/powerpoint/2010/main" val="8038539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7197398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2443011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b="1"/>
          </a:p>
        </p:txBody>
      </p:sp>
    </p:spTree>
    <p:extLst>
      <p:ext uri="{BB962C8B-B14F-4D97-AF65-F5344CB8AC3E}">
        <p14:creationId xmlns:p14="http://schemas.microsoft.com/office/powerpoint/2010/main" val="14832814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b="1"/>
          </a:p>
        </p:txBody>
      </p:sp>
    </p:spTree>
    <p:extLst>
      <p:ext uri="{BB962C8B-B14F-4D97-AF65-F5344CB8AC3E}">
        <p14:creationId xmlns:p14="http://schemas.microsoft.com/office/powerpoint/2010/main" val="13922821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5248856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RRT management does not end when responders return home! There are still processes that need to take place.</a:t>
            </a:r>
          </a:p>
          <a:p>
            <a:endParaRPr lang="en-US" dirty="0"/>
          </a:p>
          <a:p>
            <a:r>
              <a:rPr lang="en-US" dirty="0"/>
              <a:t>In the post-deployment phase, three key types of activities are strongly recommended: </a:t>
            </a:r>
          </a:p>
          <a:p>
            <a:endParaRPr lang="en-US" dirty="0"/>
          </a:p>
          <a:p>
            <a:r>
              <a:rPr lang="en-US" dirty="0"/>
              <a:t>• The finalization residual or outstanding response activities </a:t>
            </a:r>
          </a:p>
          <a:p>
            <a:r>
              <a:rPr lang="en-US" dirty="0"/>
              <a:t>• The provision of resources such as healthcare, psycho-social support and others for returning responders </a:t>
            </a:r>
          </a:p>
          <a:p>
            <a:r>
              <a:rPr lang="en-US" dirty="0"/>
              <a:t>• And evaluation and improvement planning </a:t>
            </a:r>
          </a:p>
          <a:p>
            <a:endParaRPr lang="en-US" dirty="0"/>
          </a:p>
          <a:p>
            <a:endParaRPr lang="pt-BR" dirty="0"/>
          </a:p>
        </p:txBody>
      </p:sp>
    </p:spTree>
    <p:extLst>
      <p:ext uri="{BB962C8B-B14F-4D97-AF65-F5344CB8AC3E}">
        <p14:creationId xmlns:p14="http://schemas.microsoft.com/office/powerpoint/2010/main" val="13789164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a:t>
            </a:r>
            <a:r>
              <a:rPr lang="en-US" dirty="0"/>
              <a:t>: Debriefs should be conducted with each responder when he/she returns home (this can be done in groups or individually). Only one AAR should be done with all major response actors in attendance.</a:t>
            </a:r>
          </a:p>
          <a:p>
            <a:pPr algn="l">
              <a:spcBef>
                <a:spcPts val="0"/>
              </a:spcBef>
            </a:pPr>
            <a:endParaRPr lang="en-US" dirty="0"/>
          </a:p>
          <a:p>
            <a:endParaRPr lang="en-US" dirty="0"/>
          </a:p>
        </p:txBody>
      </p:sp>
    </p:spTree>
    <p:extLst>
      <p:ext uri="{BB962C8B-B14F-4D97-AF65-F5344CB8AC3E}">
        <p14:creationId xmlns:p14="http://schemas.microsoft.com/office/powerpoint/2010/main" val="2818308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pt-BR" dirty="0"/>
          </a:p>
        </p:txBody>
      </p:sp>
    </p:spTree>
    <p:extLst>
      <p:ext uri="{BB962C8B-B14F-4D97-AF65-F5344CB8AC3E}">
        <p14:creationId xmlns:p14="http://schemas.microsoft.com/office/powerpoint/2010/main" val="36642287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An operational debrief or meeting to discuss the RRT member’s experience should occur immediately or soon after the return of a responder to provide feedback on the RRT response highlighting what worked well and what did not work well before they forget the details of their experience. </a:t>
            </a:r>
          </a:p>
          <a:p>
            <a:pPr marL="171450" indent="-171450">
              <a:buFontTx/>
              <a:buChar char="-"/>
            </a:pPr>
            <a:r>
              <a:rPr lang="en-US" dirty="0"/>
              <a:t>The debriefing agenda may focus on gaps and challenges in response activities, action plans to address the gaps and challenges, and assigning responsibility for implementing the action plans.  </a:t>
            </a:r>
          </a:p>
          <a:p>
            <a:pPr marL="171450" indent="-171450">
              <a:buFontTx/>
              <a:buChar char="-"/>
            </a:pPr>
            <a:r>
              <a:rPr lang="en-US" dirty="0"/>
              <a:t>As we can see in the image on the slide, if multiple RRT members or teams are deployed successively, each responder or group should be debriefed upon their return.  </a:t>
            </a:r>
          </a:p>
          <a:p>
            <a:pPr marL="171450" indent="-171450">
              <a:buFontTx/>
              <a:buChar char="-"/>
            </a:pPr>
            <a:r>
              <a:rPr lang="en-US" dirty="0"/>
              <a:t>Whenever possible, the debrief for one individual or group should not be delayed while waiting for the return of other responders, which may result in conducting multiple debrief sessions</a:t>
            </a:r>
          </a:p>
          <a:p>
            <a:pPr marL="171450" indent="-171450">
              <a:buFontTx/>
              <a:buChar char="-"/>
            </a:pPr>
            <a:r>
              <a:rPr lang="en-US" dirty="0"/>
              <a:t>It’s important to note that methods for submitting anonymous feedback should be available for sensitive issues (for example, an anonymous survey), particularly around management and leadership issues that occurred in the field.</a:t>
            </a:r>
          </a:p>
          <a:p>
            <a:pPr marL="171450" indent="-171450">
              <a:buFontTx/>
              <a:buChar char="-"/>
            </a:pPr>
            <a:endParaRPr lang="en-US" dirty="0"/>
          </a:p>
          <a:p>
            <a:pPr marL="171450" indent="-171450">
              <a:buFontTx/>
              <a:buChar char="-"/>
            </a:pPr>
            <a:r>
              <a:rPr lang="en-US" dirty="0"/>
              <a:t>The goal of After Action Reviews is to improve the overall functionality of the RRT during any emergency response and as the image shows, are conducted after the mission ends with all major actors in the response</a:t>
            </a:r>
          </a:p>
          <a:p>
            <a:pPr marL="171450" indent="-171450">
              <a:buFontTx/>
              <a:buChar char="-"/>
            </a:pPr>
            <a:r>
              <a:rPr lang="en-US" dirty="0"/>
              <a:t>Overall, RRT management can consider several factors in their evaluation including: </a:t>
            </a:r>
          </a:p>
          <a:p>
            <a:pPr marL="628650" lvl="1" indent="-171450">
              <a:buFontTx/>
              <a:buChar char="-"/>
            </a:pPr>
            <a:r>
              <a:rPr lang="en-US" dirty="0"/>
              <a:t>The timeliness of RRT deployment after surveillance alert was verified</a:t>
            </a:r>
          </a:p>
          <a:p>
            <a:pPr marL="628650" lvl="1" indent="-171450">
              <a:buFontTx/>
              <a:buChar char="-"/>
            </a:pPr>
            <a:r>
              <a:rPr lang="en-US" dirty="0"/>
              <a:t>The quality of pre-deployment activities such as whether the pre-deployment brief was useful, the just-in-time training was appropriate, and the resource distribution matched what the RRT needed</a:t>
            </a:r>
          </a:p>
          <a:p>
            <a:pPr marL="628650" lvl="1" indent="-171450">
              <a:buFontTx/>
              <a:buChar char="-"/>
            </a:pPr>
            <a:r>
              <a:rPr lang="en-US" dirty="0"/>
              <a:t>We can also consider evaluating the quality of response activities by looking at the completion of response indicators Mays talked about during her presentation, by the RRT</a:t>
            </a:r>
          </a:p>
          <a:p>
            <a:pPr marL="628650" lvl="1" indent="-171450">
              <a:buFontTx/>
              <a:buChar char="-"/>
            </a:pPr>
            <a:r>
              <a:rPr lang="en-US" dirty="0"/>
              <a:t>Also, we can look at RRT support mechanisms such as communication and reporting, human resource support, the provision of supplies and equipment, and any support provided by subject matter experts back at HQ </a:t>
            </a:r>
          </a:p>
          <a:p>
            <a:pPr marL="628650" lvl="1" indent="-171450">
              <a:buFontTx/>
              <a:buChar char="-"/>
            </a:pPr>
            <a:r>
              <a:rPr lang="en-US" dirty="0"/>
              <a:t>Finally, any and all RRT challenges should be documented as part of this activity</a:t>
            </a:r>
          </a:p>
          <a:p>
            <a:pPr marL="171450" lvl="0" indent="-171450">
              <a:buFontTx/>
              <a:buChar char="-"/>
            </a:pPr>
            <a:endParaRPr lang="en-US" dirty="0"/>
          </a:p>
          <a:p>
            <a:pPr algn="l">
              <a:spcBef>
                <a:spcPts val="0"/>
              </a:spcBef>
            </a:pPr>
            <a:endParaRPr lang="en-US" dirty="0"/>
          </a:p>
          <a:p>
            <a:endParaRPr lang="pt-BR" dirty="0"/>
          </a:p>
        </p:txBody>
      </p:sp>
    </p:spTree>
    <p:extLst>
      <p:ext uri="{BB962C8B-B14F-4D97-AF65-F5344CB8AC3E}">
        <p14:creationId xmlns:p14="http://schemas.microsoft.com/office/powerpoint/2010/main" val="3453506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5134344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rPr>
              <a:pPr/>
              <a:t>74</a:t>
            </a:fld>
            <a:endParaRPr lang="en-US">
              <a:solidFill>
                <a:prstClr val="black"/>
              </a:solidFill>
            </a:endParaRPr>
          </a:p>
        </p:txBody>
      </p:sp>
    </p:spTree>
    <p:extLst>
      <p:ext uri="{BB962C8B-B14F-4D97-AF65-F5344CB8AC3E}">
        <p14:creationId xmlns:p14="http://schemas.microsoft.com/office/powerpoint/2010/main" val="14241638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rPr>
              <a:pPr/>
              <a:t>75</a:t>
            </a:fld>
            <a:endParaRPr lang="en-US">
              <a:solidFill>
                <a:prstClr val="black"/>
              </a:solidFill>
            </a:endParaRPr>
          </a:p>
        </p:txBody>
      </p:sp>
    </p:spTree>
    <p:extLst>
      <p:ext uri="{BB962C8B-B14F-4D97-AF65-F5344CB8AC3E}">
        <p14:creationId xmlns:p14="http://schemas.microsoft.com/office/powerpoint/2010/main" val="39869892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During an emergency response, responders may encounter a variety of situations including exposure to a disease pathogen or toxin, other medical issues such as illness or injury, traumatic events, or  general stressful circumstances due to the chaotic nature and gravity of an emergency.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Returning RRT members may benefit from medical care and/or psychosocial support if available.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Members should be encouraged to identify when they or others may need care or support and providing information on accessing available resources and encouraging team members to seek services as needed can facilitate their transition back to their regular duties and daily life.</a:t>
            </a:r>
          </a:p>
          <a:p>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Pre-deployment training can introduce some of this information ahead of time; however, these issues should be revisited and additional resources, such as psychosocial  support and medical screening, should be provided after returning from a deployment</a:t>
            </a:r>
            <a:r>
              <a:rPr lang="en-US" dirty="0">
                <a:effectLst/>
              </a:rPr>
              <a:t> </a:t>
            </a:r>
            <a:r>
              <a:rPr lang="en-US" sz="1200" kern="1200" dirty="0">
                <a:solidFill>
                  <a:schemeClr val="tx1"/>
                </a:solidFill>
                <a:effectLst/>
                <a:latin typeface="+mn-lt"/>
                <a:ea typeface="+mn-ea"/>
                <a:cs typeface="+mn-cs"/>
              </a:rPr>
              <a:t> </a:t>
            </a:r>
            <a:endParaRPr lang="en-US" dirty="0"/>
          </a:p>
          <a:p>
            <a:endParaRPr lang="pt-BR" dirty="0"/>
          </a:p>
        </p:txBody>
      </p:sp>
    </p:spTree>
    <p:extLst>
      <p:ext uri="{BB962C8B-B14F-4D97-AF65-F5344CB8AC3E}">
        <p14:creationId xmlns:p14="http://schemas.microsoft.com/office/powerpoint/2010/main" val="3887637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7785915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508453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22608315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004479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93451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Identify a rapporteur/note taker and time keeper</a:t>
            </a:r>
            <a:endParaRPr lang="en-US" dirty="0">
              <a:solidFill>
                <a:srgbClr val="000000"/>
              </a:solidFill>
              <a:latin typeface="Calibri"/>
              <a:ea typeface="Calibri"/>
              <a:cs typeface="Calibri"/>
            </a:endParaRPr>
          </a:p>
          <a:p>
            <a:r>
              <a:rPr lang="en-US" dirty="0"/>
              <a:t>1: Which PHE</a:t>
            </a:r>
          </a:p>
          <a:p>
            <a:r>
              <a:rPr lang="en-US" dirty="0"/>
              <a:t>2: Severity od the disease/event; Size of an outbreak; Media attention; Political will...</a:t>
            </a:r>
          </a:p>
          <a:p>
            <a:r>
              <a:rPr lang="en-US" dirty="0"/>
              <a:t>3: Activation process</a:t>
            </a:r>
          </a:p>
        </p:txBody>
      </p:sp>
    </p:spTree>
    <p:extLst>
      <p:ext uri="{BB962C8B-B14F-4D97-AF65-F5344CB8AC3E}">
        <p14:creationId xmlns:p14="http://schemas.microsoft.com/office/powerpoint/2010/main" val="3255692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fr-FR" b="1" dirty="0"/>
              <a:t>Key Point</a:t>
            </a:r>
            <a:r>
              <a:rPr lang="fr-FR" dirty="0"/>
              <a:t>: The RRT </a:t>
            </a:r>
            <a:r>
              <a:rPr lang="fr-FR" dirty="0" err="1"/>
              <a:t>may</a:t>
            </a:r>
            <a:r>
              <a:rPr lang="fr-FR" dirty="0"/>
              <a:t> </a:t>
            </a:r>
            <a:r>
              <a:rPr lang="fr-FR" dirty="0" err="1"/>
              <a:t>be</a:t>
            </a:r>
            <a:r>
              <a:rPr lang="fr-FR" dirty="0"/>
              <a:t> </a:t>
            </a:r>
            <a:r>
              <a:rPr lang="fr-FR" dirty="0" err="1"/>
              <a:t>activated</a:t>
            </a:r>
            <a:r>
              <a:rPr lang="fr-FR" dirty="0"/>
              <a:t> </a:t>
            </a:r>
            <a:r>
              <a:rPr lang="fr-FR" dirty="0" err="1"/>
              <a:t>with</a:t>
            </a:r>
            <a:r>
              <a:rPr lang="fr-FR" dirty="0"/>
              <a:t> OR </a:t>
            </a:r>
            <a:r>
              <a:rPr lang="fr-FR" dirty="0" err="1"/>
              <a:t>without</a:t>
            </a:r>
            <a:r>
              <a:rPr lang="fr-FR" dirty="0"/>
              <a:t> an EOC activation, i.e. </a:t>
            </a:r>
            <a:r>
              <a:rPr lang="fr-FR" dirty="0" err="1"/>
              <a:t>it</a:t>
            </a:r>
            <a:r>
              <a:rPr lang="fr-FR" dirty="0"/>
              <a:t> </a:t>
            </a:r>
            <a:r>
              <a:rPr lang="fr-FR" dirty="0" err="1"/>
              <a:t>is</a:t>
            </a:r>
            <a:r>
              <a:rPr lang="fr-FR" dirty="0"/>
              <a:t> NOT </a:t>
            </a:r>
            <a:r>
              <a:rPr lang="fr-FR" dirty="0" err="1"/>
              <a:t>required</a:t>
            </a:r>
            <a:r>
              <a:rPr lang="fr-FR" dirty="0"/>
              <a:t> to have an EOC activation to </a:t>
            </a:r>
            <a:r>
              <a:rPr lang="fr-FR" dirty="0" err="1"/>
              <a:t>activate</a:t>
            </a:r>
            <a:r>
              <a:rPr lang="fr-FR" dirty="0"/>
              <a:t> the RRT (</a:t>
            </a:r>
            <a:r>
              <a:rPr lang="fr-FR" dirty="0" err="1"/>
              <a:t>many</a:t>
            </a:r>
            <a:r>
              <a:rPr lang="fr-FR" dirty="0"/>
              <a:t> countries </a:t>
            </a:r>
            <a:r>
              <a:rPr lang="fr-FR" dirty="0" err="1"/>
              <a:t>may</a:t>
            </a:r>
            <a:r>
              <a:rPr lang="fr-FR" dirty="0"/>
              <a:t> not </a:t>
            </a:r>
            <a:r>
              <a:rPr lang="fr-FR" dirty="0" err="1"/>
              <a:t>even</a:t>
            </a:r>
            <a:r>
              <a:rPr lang="fr-FR" dirty="0"/>
              <a:t> have a </a:t>
            </a:r>
            <a:r>
              <a:rPr lang="fr-FR" dirty="0" err="1"/>
              <a:t>fully-functioning</a:t>
            </a:r>
            <a:r>
              <a:rPr lang="fr-FR" dirty="0"/>
              <a:t> EOC </a:t>
            </a:r>
            <a:r>
              <a:rPr lang="fr-FR" dirty="0" err="1"/>
              <a:t>yet</a:t>
            </a:r>
            <a:r>
              <a:rPr lang="fr-FR" dirty="0"/>
              <a:t>). </a:t>
            </a:r>
            <a:r>
              <a:rPr lang="en-US" dirty="0"/>
              <a:t>The RRT Roster is then used to select deployers depending on the need and pre-deployment processes are completed to prepare deployers for the field. The RRT is then deployed – and it can be team of people or just 1 individual to investigate an event and/or provide technical assistance.</a:t>
            </a:r>
          </a:p>
          <a:p>
            <a:endParaRPr lang="fr-FR" dirty="0"/>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14</a:t>
            </a:fld>
            <a:endParaRPr lang="en-US">
              <a:solidFill>
                <a:prstClr val="black"/>
              </a:solidFill>
              <a:latin typeface="Calibri" panose="020F0502020204030204"/>
            </a:endParaRPr>
          </a:p>
        </p:txBody>
      </p:sp>
    </p:spTree>
    <p:extLst>
      <p:ext uri="{BB962C8B-B14F-4D97-AF65-F5344CB8AC3E}">
        <p14:creationId xmlns:p14="http://schemas.microsoft.com/office/powerpoint/2010/main" val="1192649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dirty="0"/>
              <a:t>Facilitator guide:</a:t>
            </a:r>
          </a:p>
          <a:p>
            <a:r>
              <a:rPr lang="en-US" baseline="0" dirty="0"/>
              <a:t>Ask participants to propose </a:t>
            </a:r>
            <a:r>
              <a:rPr lang="fr-FR" sz="1200" kern="1200" spc="-13" baseline="0" dirty="0" err="1">
                <a:solidFill>
                  <a:schemeClr val="tx1"/>
                </a:solidFill>
                <a:latin typeface="Source Sans Pro"/>
                <a:ea typeface="+mj-ea"/>
                <a:cs typeface="Arial"/>
                <a:sym typeface="Calibri"/>
              </a:rPr>
              <a:t>d</a:t>
            </a:r>
            <a:r>
              <a:rPr lang="fr-FR" sz="1200" kern="1200" spc="-13" dirty="0" err="1">
                <a:solidFill>
                  <a:schemeClr val="tx1"/>
                </a:solidFill>
                <a:latin typeface="Source Sans Pro"/>
                <a:ea typeface="+mj-ea"/>
                <a:cs typeface="Arial"/>
                <a:sym typeface="Calibri"/>
              </a:rPr>
              <a:t>ecision-making</a:t>
            </a:r>
            <a:r>
              <a:rPr lang="fr-FR" sz="1200" kern="1200" spc="-13" dirty="0">
                <a:solidFill>
                  <a:schemeClr val="tx1"/>
                </a:solidFill>
                <a:latin typeface="Source Sans Pro"/>
                <a:ea typeface="+mj-ea"/>
                <a:cs typeface="Arial"/>
                <a:sym typeface="Calibri"/>
              </a:rPr>
              <a:t> </a:t>
            </a:r>
            <a:r>
              <a:rPr lang="fr-FR" sz="1200" kern="1200" spc="-13" dirty="0" err="1">
                <a:solidFill>
                  <a:schemeClr val="tx1"/>
                </a:solidFill>
                <a:latin typeface="Source Sans Pro"/>
                <a:ea typeface="+mj-ea"/>
                <a:cs typeface="Arial"/>
                <a:sym typeface="Calibri"/>
              </a:rPr>
              <a:t>criteria</a:t>
            </a:r>
            <a:r>
              <a:rPr lang="fr-FR" sz="1200" kern="1200" spc="-13" dirty="0">
                <a:solidFill>
                  <a:schemeClr val="tx1"/>
                </a:solidFill>
                <a:latin typeface="Source Sans Pro"/>
                <a:ea typeface="+mj-ea"/>
                <a:cs typeface="Arial"/>
                <a:sym typeface="Calibri"/>
              </a:rPr>
              <a:t> for RRT activation </a:t>
            </a:r>
            <a:r>
              <a:rPr lang="fr-FR" sz="1200" kern="1200" spc="-13" dirty="0" err="1">
                <a:solidFill>
                  <a:schemeClr val="tx1"/>
                </a:solidFill>
                <a:latin typeface="Source Sans Pro"/>
                <a:ea typeface="+mj-ea"/>
                <a:cs typeface="Arial"/>
                <a:sym typeface="Calibri"/>
              </a:rPr>
              <a:t>before</a:t>
            </a:r>
            <a:r>
              <a:rPr lang="fr-FR" sz="1200" kern="1200" spc="-13" dirty="0">
                <a:solidFill>
                  <a:schemeClr val="tx1"/>
                </a:solidFill>
                <a:latin typeface="Source Sans Pro"/>
                <a:ea typeface="+mj-ea"/>
                <a:cs typeface="Arial"/>
                <a:sym typeface="Calibri"/>
              </a:rPr>
              <a:t> </a:t>
            </a:r>
            <a:r>
              <a:rPr lang="fr-FR" sz="1200" kern="1200" spc="-13" dirty="0" err="1">
                <a:solidFill>
                  <a:schemeClr val="tx1"/>
                </a:solidFill>
                <a:latin typeface="Source Sans Pro"/>
                <a:ea typeface="+mj-ea"/>
                <a:cs typeface="Arial"/>
                <a:sym typeface="Calibri"/>
              </a:rPr>
              <a:t>showing</a:t>
            </a:r>
            <a:r>
              <a:rPr lang="fr-FR" sz="1200" kern="1200" spc="-13" dirty="0">
                <a:solidFill>
                  <a:schemeClr val="tx1"/>
                </a:solidFill>
                <a:latin typeface="Source Sans Pro"/>
                <a:ea typeface="+mj-ea"/>
                <a:cs typeface="Arial"/>
                <a:sym typeface="Calibri"/>
              </a:rPr>
              <a:t> the slide content.</a:t>
            </a:r>
            <a:endParaRPr lang="en-US" dirty="0"/>
          </a:p>
        </p:txBody>
      </p:sp>
    </p:spTree>
    <p:extLst>
      <p:ext uri="{BB962C8B-B14F-4D97-AF65-F5344CB8AC3E}">
        <p14:creationId xmlns:p14="http://schemas.microsoft.com/office/powerpoint/2010/main" val="22394672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898501" y="6464550"/>
            <a:ext cx="280874" cy="320041"/>
          </a:xfrm>
          <a:prstGeom prst="rect">
            <a:avLst/>
          </a:prstGeom>
        </p:spPr>
        <p:txBody>
          <a:bodyPr/>
          <a:lstStyle>
            <a:lvl1pPr>
              <a:defRPr sz="1400">
                <a:solidFill>
                  <a:schemeClr val="tx1">
                    <a:lumMod val="50000"/>
                    <a:lumOff val="50000"/>
                  </a:schemeClr>
                </a:solidFill>
              </a:defRPr>
            </a:lvl1pPr>
          </a:lstStyle>
          <a:p>
            <a:r>
              <a:rPr lang="en-US"/>
              <a:t>1</a:t>
            </a:r>
            <a:fld id="{86CB4B4D-7CA3-9044-876B-883B54F8677D}" type="slidenum">
              <a:rPr lang="en-US" smtClean="0"/>
              <a:pPr/>
              <a:t>‹#›</a:t>
            </a:fld>
            <a:endParaRPr lang="en-US"/>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F9C366CE-B524-4304-BE43-5934ACF0134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6D86DB00-8B94-4FF6-B8C8-98ED5CA9F0AE}"/>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a:effectLst/>
              <a:latin typeface="Calibri" panose="020F0502020204030204" pitchFamily="34" charset="0"/>
              <a:ea typeface="Calibri" panose="020F0502020204030204" pitchFamily="34" charset="0"/>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4" name="Picture 13" descr="Logo&#10;&#10;Description automatically generated">
            <a:extLst>
              <a:ext uri="{FF2B5EF4-FFF2-40B4-BE49-F238E27FC236}">
                <a16:creationId xmlns:a16="http://schemas.microsoft.com/office/drawing/2014/main" id="{D5A700CE-D17B-4628-B242-8631E968F7E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lvl1pPr>
              <a:defRPr sz="1400">
                <a:solidFill>
                  <a:schemeClr val="tx1">
                    <a:lumMod val="50000"/>
                    <a:lumOff val="50000"/>
                  </a:schemeClr>
                </a:solidFill>
              </a:defRPr>
            </a:lvl1pPr>
          </a:lstStyle>
          <a:p>
            <a:fld id="{86CB4B4D-7CA3-9044-876B-883B54F8677D}" type="slidenum">
              <a:rPr lang="en-US" smtClean="0"/>
              <a:pPr/>
              <a:t>‹#›</a:t>
            </a:fld>
            <a:endParaRPr lang="en-US"/>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6" name="Picture 15" descr="Logo&#10;&#10;Description automatically generated">
            <a:extLst>
              <a:ext uri="{FF2B5EF4-FFF2-40B4-BE49-F238E27FC236}">
                <a16:creationId xmlns:a16="http://schemas.microsoft.com/office/drawing/2014/main" id="{7F1EE1A3-53FA-46A2-8B09-DC1D7015CBC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5" name="Picture 14" descr="Logo&#10;&#10;Description automatically generated">
            <a:extLst>
              <a:ext uri="{FF2B5EF4-FFF2-40B4-BE49-F238E27FC236}">
                <a16:creationId xmlns:a16="http://schemas.microsoft.com/office/drawing/2014/main" id="{1271FD75-0804-4049-B656-83189533103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2" name="Picture 11" descr="Logo&#10;&#10;Description automatically generated">
            <a:extLst>
              <a:ext uri="{FF2B5EF4-FFF2-40B4-BE49-F238E27FC236}">
                <a16:creationId xmlns:a16="http://schemas.microsoft.com/office/drawing/2014/main" id="{DFE9A078-4F52-4657-8094-E3D74DA45B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2" name="Picture 11" descr="Logo&#10;&#10;Description automatically generated">
            <a:extLst>
              <a:ext uri="{FF2B5EF4-FFF2-40B4-BE49-F238E27FC236}">
                <a16:creationId xmlns:a16="http://schemas.microsoft.com/office/drawing/2014/main" id="{C64C8064-6BF3-4237-97B9-EB64F7188D6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288447559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2" name="Picture 11" descr="Logo&#10;&#10;Description automatically generated">
            <a:extLst>
              <a:ext uri="{FF2B5EF4-FFF2-40B4-BE49-F238E27FC236}">
                <a16:creationId xmlns:a16="http://schemas.microsoft.com/office/drawing/2014/main" id="{B1D24C97-D863-4D44-BCA4-A53C6D039A8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72106114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3" name="Picture 12" descr="Logo&#10;&#10;Description automatically generated">
            <a:extLst>
              <a:ext uri="{FF2B5EF4-FFF2-40B4-BE49-F238E27FC236}">
                <a16:creationId xmlns:a16="http://schemas.microsoft.com/office/drawing/2014/main" id="{E2D6B066-D4CE-4342-8F57-0F82E77D44D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4" name="Picture 13" descr="Logo&#10;&#10;Description automatically generated">
            <a:extLst>
              <a:ext uri="{FF2B5EF4-FFF2-40B4-BE49-F238E27FC236}">
                <a16:creationId xmlns:a16="http://schemas.microsoft.com/office/drawing/2014/main" id="{D424DEAF-B344-4911-8FDE-CF12DB96B8E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4" name="Picture 13" descr="Logo&#10;&#10;Description automatically generated">
            <a:extLst>
              <a:ext uri="{FF2B5EF4-FFF2-40B4-BE49-F238E27FC236}">
                <a16:creationId xmlns:a16="http://schemas.microsoft.com/office/drawing/2014/main" id="{5CC3C601-5CBD-44A0-824E-AFAAF170943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4" name="Picture 13" descr="Logo&#10;&#10;Description automatically generated">
            <a:extLst>
              <a:ext uri="{FF2B5EF4-FFF2-40B4-BE49-F238E27FC236}">
                <a16:creationId xmlns:a16="http://schemas.microsoft.com/office/drawing/2014/main" id="{C2975FC0-0C92-4FF6-98DF-273884BA692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898501" y="6451786"/>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20" name="Picture 19" descr="Logo&#10;&#10;Description automatically generated">
            <a:extLst>
              <a:ext uri="{FF2B5EF4-FFF2-40B4-BE49-F238E27FC236}">
                <a16:creationId xmlns:a16="http://schemas.microsoft.com/office/drawing/2014/main" id="{9E427AEA-AAD8-4D54-B840-5DD8F961AD5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3" name="Picture 12" descr="Logo&#10;&#10;Description automatically generated">
            <a:extLst>
              <a:ext uri="{FF2B5EF4-FFF2-40B4-BE49-F238E27FC236}">
                <a16:creationId xmlns:a16="http://schemas.microsoft.com/office/drawing/2014/main" id="{37F2293F-30EC-4690-BE87-2101F5D1B69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3" name="Picture 12" descr="Logo&#10;&#10;Description automatically generated">
            <a:extLst>
              <a:ext uri="{FF2B5EF4-FFF2-40B4-BE49-F238E27FC236}">
                <a16:creationId xmlns:a16="http://schemas.microsoft.com/office/drawing/2014/main" id="{68F2FCF2-931C-4AE4-9F4C-C40A183AF0D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2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TextBox 7"/>
          <p:cNvSpPr txBox="1"/>
          <p:nvPr/>
        </p:nvSpPr>
        <p:spPr>
          <a:xfrm>
            <a:off x="8472299" y="6406227"/>
            <a:ext cx="342620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35" name="Text Placeholder 6"/>
          <p:cNvSpPr txBox="1"/>
          <p:nvPr/>
        </p:nvSpPr>
        <p:spPr>
          <a:xfrm>
            <a:off x="8157918" y="6611807"/>
            <a:ext cx="3740583"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12" name="TextBox 7">
            <a:extLst>
              <a:ext uri="{FF2B5EF4-FFF2-40B4-BE49-F238E27FC236}">
                <a16:creationId xmlns:a16="http://schemas.microsoft.com/office/drawing/2014/main" id="{3B13CB85-67EF-4C11-987F-C082ADAEA2C7}"/>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A4249E05-72E4-40D7-AF64-84932FD983A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5" name="Picture 14" descr="Logo&#10;&#10;Description automatically generated">
            <a:extLst>
              <a:ext uri="{FF2B5EF4-FFF2-40B4-BE49-F238E27FC236}">
                <a16:creationId xmlns:a16="http://schemas.microsoft.com/office/drawing/2014/main" id="{E57E9C19-8B71-47AD-969D-40BBD1B9B21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7" name="Picture 16" descr="Logo&#10;&#10;Description automatically generated">
            <a:extLst>
              <a:ext uri="{FF2B5EF4-FFF2-40B4-BE49-F238E27FC236}">
                <a16:creationId xmlns:a16="http://schemas.microsoft.com/office/drawing/2014/main" id="{BCFDB8DC-87B4-43F0-8A45-2D4950E28E6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8" name="Picture 17" descr="Logo&#10;&#10;Description automatically generated">
            <a:extLst>
              <a:ext uri="{FF2B5EF4-FFF2-40B4-BE49-F238E27FC236}">
                <a16:creationId xmlns:a16="http://schemas.microsoft.com/office/drawing/2014/main" id="{F8DB3637-CB5E-42F8-8D5D-A1DAC379F38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898501" y="6464550"/>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8" name="Picture 17" descr="Logo&#10;&#10;Description automatically generated">
            <a:extLst>
              <a:ext uri="{FF2B5EF4-FFF2-40B4-BE49-F238E27FC236}">
                <a16:creationId xmlns:a16="http://schemas.microsoft.com/office/drawing/2014/main" id="{C9D6D1D5-75B1-43A8-8CB5-F5F2893081D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857066" y="6451786"/>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0CF651D2-974C-4DF5-BED1-4D83AEA7B41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6" name="Picture 15" descr="Logo&#10;&#10;Description automatically generated">
            <a:extLst>
              <a:ext uri="{FF2B5EF4-FFF2-40B4-BE49-F238E27FC236}">
                <a16:creationId xmlns:a16="http://schemas.microsoft.com/office/drawing/2014/main" id="{E4D514FF-EB7A-467F-BEC7-B1DB0BB81FF8}"/>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28" Type="http://schemas.openxmlformats.org/officeDocument/2006/relationships/image" Target="../media/image5.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4"/>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5"/>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4"/>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5"/>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6"/>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7"/>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4B0F26A2-FDBE-46F7-B2ED-71532788E8AB}"/>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9" r:id="rId5"/>
    <p:sldLayoutId id="2147483690" r:id="rId6"/>
    <p:sldLayoutId id="2147483691" r:id="rId7"/>
    <p:sldLayoutId id="2147483692" r:id="rId8"/>
    <p:sldLayoutId id="2147483693" r:id="rId9"/>
    <p:sldLayoutId id="2147483660" r:id="rId10"/>
    <p:sldLayoutId id="2147483661" r:id="rId11"/>
    <p:sldLayoutId id="2147483662" r:id="rId12"/>
    <p:sldLayoutId id="2147483663" r:id="rId13"/>
    <p:sldLayoutId id="2147483719" r:id="rId14"/>
    <p:sldLayoutId id="2147483774" r:id="rId15"/>
    <p:sldLayoutId id="2147483667" r:id="rId16"/>
    <p:sldLayoutId id="2147483668" r:id="rId17"/>
    <p:sldLayoutId id="2147483669" r:id="rId18"/>
    <p:sldLayoutId id="2147483670" r:id="rId19"/>
    <p:sldLayoutId id="2147483671" r:id="rId20"/>
    <p:sldLayoutId id="2147483672" r:id="rId21"/>
    <p:sldLayoutId id="2147483673" r:id="rId22"/>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4.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13.xml"/><Relationship Id="rId6" Type="http://schemas.openxmlformats.org/officeDocument/2006/relationships/image" Target="../media/image52.png"/><Relationship Id="rId11" Type="http://schemas.openxmlformats.org/officeDocument/2006/relationships/image" Target="../media/image57.gif"/><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57.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58.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notesSlide" Target="../notesSlides/notesSlide40.xml"/><Relationship Id="rId1" Type="http://schemas.openxmlformats.org/officeDocument/2006/relationships/slideLayout" Target="../slideLayouts/slideLayout13.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hyperlink" Target="https://apps.who.int/iris/bitstream/handle/10665/112855/SOP2014.pdf?sequence=1&amp;isAllowed=y"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5.xml"/><Relationship Id="rId6" Type="http://schemas.openxmlformats.org/officeDocument/2006/relationships/hyperlink" Target="https://www.who.int/publications/i/item/WHO-2019-nCoV-Country-IAR-add.1-2021.1" TargetMode="External"/><Relationship Id="rId5" Type="http://schemas.openxmlformats.org/officeDocument/2006/relationships/hyperlink" Target="https://www.who.int/publications/i/item/WHO-2019-nCoV-Country_IAR-2020.1" TargetMode="External"/><Relationship Id="rId4" Type="http://schemas.openxmlformats.org/officeDocument/2006/relationships/hyperlink" Target="https://www.liebertpub.com/doi/10.1089/hs.2019.0060"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extranet.who.int/hslp/package/block-2-rrt-managers-training-package" TargetMode="External"/><Relationship Id="rId2" Type="http://schemas.openxmlformats.org/officeDocument/2006/relationships/hyperlink" Target="https://extranet.who.int/hslp/package/rapid-response-teams-training-programme" TargetMode="External"/><Relationship Id="rId1" Type="http://schemas.openxmlformats.org/officeDocument/2006/relationships/slideLayout" Target="../slideLayouts/slideLayout6.xml"/><Relationship Id="rId6" Type="http://schemas.openxmlformats.org/officeDocument/2006/relationships/hyperlink" Target="https://www.youtube.com/watch?v=l61dcs45HDI&amp;t=59s" TargetMode="External"/><Relationship Id="rId5" Type="http://schemas.openxmlformats.org/officeDocument/2006/relationships/hyperlink" Target="https://openwho.org/courses/AAR-en" TargetMode="External"/><Relationship Id="rId4" Type="http://schemas.openxmlformats.org/officeDocument/2006/relationships/hyperlink" Target="https://openwho.org/courses/covid-19-intra-action-review-en"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07520" y="652753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lang="fr-FR" b="1" dirty="0"/>
              <a:t>Managers Workshop</a:t>
            </a:r>
            <a:br>
              <a:rPr lang="fr-FR" b="1" dirty="0"/>
            </a:br>
            <a:endParaRPr lang="en-US"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a:t>Welcome!</a:t>
            </a:r>
            <a:endParaRPr lang="en-US" b="1"/>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a:highlight>
                  <a:srgbClr val="FFFF00"/>
                </a:highlight>
              </a:rPr>
              <a:t>Country logo/flag</a:t>
            </a:r>
            <a:endParaRPr lang="en-US">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297713" y="163917"/>
            <a:ext cx="3571875" cy="459442"/>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b="1">
                <a:solidFill>
                  <a:schemeClr val="bg1"/>
                </a:solidFill>
                <a:latin typeface="Source Sans Pro"/>
                <a:ea typeface="+mj-ea"/>
                <a:cs typeface="+mj-cs"/>
                <a:sym typeface="Calibri"/>
              </a:rPr>
              <a:t>But wait…</a:t>
            </a:r>
          </a:p>
        </p:txBody>
      </p:sp>
      <p:pic>
        <p:nvPicPr>
          <p:cNvPr id="5" name="object 4"/>
          <p:cNvPicPr/>
          <p:nvPr/>
        </p:nvPicPr>
        <p:blipFill>
          <a:blip r:embed="rId2" cstate="print"/>
          <a:stretch>
            <a:fillRect/>
          </a:stretch>
        </p:blipFill>
        <p:spPr>
          <a:xfrm>
            <a:off x="7264401" y="1678996"/>
            <a:ext cx="4927599" cy="5059678"/>
          </a:xfrm>
          <a:prstGeom prst="rect">
            <a:avLst/>
          </a:prstGeom>
        </p:spPr>
      </p:pic>
      <p:pic>
        <p:nvPicPr>
          <p:cNvPr id="6" name="Image 5"/>
          <p:cNvPicPr>
            <a:picLocks noChangeAspect="1"/>
          </p:cNvPicPr>
          <p:nvPr/>
        </p:nvPicPr>
        <p:blipFill>
          <a:blip r:embed="rId3"/>
          <a:stretch>
            <a:fillRect/>
          </a:stretch>
        </p:blipFill>
        <p:spPr>
          <a:xfrm>
            <a:off x="5323115" y="163917"/>
            <a:ext cx="2113694" cy="2131126"/>
          </a:xfrm>
          <a:prstGeom prst="rect">
            <a:avLst/>
          </a:prstGeom>
        </p:spPr>
      </p:pic>
      <p:sp>
        <p:nvSpPr>
          <p:cNvPr id="7" name="object 3"/>
          <p:cNvSpPr txBox="1"/>
          <p:nvPr/>
        </p:nvSpPr>
        <p:spPr>
          <a:xfrm>
            <a:off x="325243" y="1415347"/>
            <a:ext cx="4997872" cy="4547399"/>
          </a:xfrm>
          <a:prstGeom prst="rect">
            <a:avLst/>
          </a:prstGeom>
        </p:spPr>
        <p:txBody>
          <a:bodyPr vert="horz" wrap="square" lIns="0" tIns="17780" rIns="0" bIns="0" rtlCol="0" anchor="t">
            <a:spAutoFit/>
          </a:bodyPr>
          <a:lstStyle>
            <a:defPPr>
              <a:defRPr lang="en-US"/>
            </a:defPPr>
            <a:lvl1pPr marL="16086" marR="6773" indent="-458035">
              <a:spcBef>
                <a:spcPts val="140"/>
              </a:spcBef>
              <a:buClr>
                <a:schemeClr val="tx2">
                  <a:lumMod val="50000"/>
                </a:schemeClr>
              </a:buClr>
              <a:buFont typeface="Arial" panose="020B0604020202020204" pitchFamily="34" charset="0"/>
              <a:buChar char="•"/>
              <a:tabLst>
                <a:tab pos="474121" algn="l"/>
                <a:tab pos="474968" algn="l"/>
              </a:tabLst>
              <a:defRPr sz="2400">
                <a:solidFill>
                  <a:schemeClr val="tx2">
                    <a:lumMod val="50000"/>
                  </a:schemeClr>
                </a:solidFill>
                <a:latin typeface="Arial" pitchFamily="34" charset="0"/>
                <a:cs typeface="Arial" pitchFamily="34" charset="0"/>
              </a:defRPr>
            </a:lvl1pPr>
          </a:lstStyle>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Arial"/>
                <a:cs typeface="Arial"/>
              </a:rPr>
              <a:t>Days of consistent heavy rain have  caused flooding along the coast and  in parts of the capital, Mondo City.  Many along the coast have fled  rising floodwaters and damaged  housing to seek shelter in Mondo  City.</a:t>
            </a:r>
            <a:endParaRPr lang="fr-FR" sz="2200">
              <a:solidFill>
                <a:schemeClr val="tx1"/>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sz="2200">
              <a:solidFill>
                <a:schemeClr val="tx1"/>
              </a:solidFill>
              <a:latin typeface="Source Sans Pro"/>
              <a:ea typeface="Arial"/>
              <a:cs typeface="Arial"/>
            </a:endParaRPr>
          </a:p>
          <a:p>
            <a:pPr marL="307975" marR="0" indent="-307975">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Arial"/>
                <a:cs typeface="Arial"/>
              </a:rPr>
              <a:t>Mondo City hospital has reported 6</a:t>
            </a:r>
            <a:r>
              <a:rPr lang="en-US" sz="2200">
                <a:solidFill>
                  <a:schemeClr val="tx1"/>
                </a:solidFill>
                <a:latin typeface="Source Sans Pro"/>
                <a:ea typeface="Arial"/>
                <a:cs typeface="Arial"/>
              </a:rPr>
              <a:t> </a:t>
            </a:r>
            <a:r>
              <a:rPr sz="2200">
                <a:solidFill>
                  <a:schemeClr val="tx1"/>
                </a:solidFill>
                <a:latin typeface="Source Sans Pro"/>
                <a:ea typeface="Arial"/>
                <a:cs typeface="Arial"/>
              </a:rPr>
              <a:t> patients with vomiting, diarrhea,</a:t>
            </a:r>
            <a:r>
              <a:rPr lang="en-US" sz="2200">
                <a:solidFill>
                  <a:schemeClr val="tx1"/>
                </a:solidFill>
                <a:latin typeface="Source Sans Pro"/>
                <a:ea typeface="Arial"/>
                <a:cs typeface="Arial"/>
              </a:rPr>
              <a:t> </a:t>
            </a:r>
            <a:r>
              <a:rPr sz="2200">
                <a:solidFill>
                  <a:schemeClr val="tx1"/>
                </a:solidFill>
                <a:latin typeface="Source Sans Pro"/>
                <a:ea typeface="Arial"/>
                <a:cs typeface="Arial"/>
              </a:rPr>
              <a:t> and dehydration. </a:t>
            </a:r>
            <a:r>
              <a:rPr lang="en-US" sz="2200">
                <a:solidFill>
                  <a:schemeClr val="tx1"/>
                </a:solidFill>
                <a:latin typeface="Source Sans Pro"/>
                <a:ea typeface="Arial"/>
                <a:cs typeface="Arial"/>
              </a:rPr>
              <a:t>Three ought </a:t>
            </a:r>
            <a:r>
              <a:rPr sz="2200">
                <a:solidFill>
                  <a:schemeClr val="tx1"/>
                </a:solidFill>
                <a:latin typeface="Source Sans Pro"/>
                <a:ea typeface="Arial"/>
                <a:cs typeface="Arial"/>
              </a:rPr>
              <a:t>initial</a:t>
            </a:r>
            <a:r>
              <a:rPr lang="en-US" sz="2200">
                <a:solidFill>
                  <a:schemeClr val="tx1"/>
                </a:solidFill>
                <a:latin typeface="Source Sans Pro"/>
                <a:ea typeface="Arial"/>
                <a:cs typeface="Arial"/>
              </a:rPr>
              <a:t> </a:t>
            </a:r>
            <a:r>
              <a:rPr sz="2200">
                <a:solidFill>
                  <a:schemeClr val="tx1"/>
                </a:solidFill>
                <a:latin typeface="Source Sans Pro"/>
                <a:ea typeface="Arial"/>
                <a:cs typeface="Arial"/>
              </a:rPr>
              <a:t> treatment from a local healer. One</a:t>
            </a:r>
            <a:r>
              <a:rPr lang="en-US" sz="2200">
                <a:solidFill>
                  <a:schemeClr val="tx1"/>
                </a:solidFill>
                <a:latin typeface="Source Sans Pro"/>
                <a:ea typeface="Arial"/>
                <a:cs typeface="Arial"/>
              </a:rPr>
              <a:t> </a:t>
            </a:r>
            <a:r>
              <a:rPr sz="2200">
                <a:solidFill>
                  <a:schemeClr val="tx1"/>
                </a:solidFill>
                <a:latin typeface="Source Sans Pro"/>
                <a:ea typeface="Arial"/>
                <a:cs typeface="Arial"/>
              </a:rPr>
              <a:t> patient, a 25</a:t>
            </a:r>
            <a:r>
              <a:rPr lang="fr-FR" sz="2200">
                <a:solidFill>
                  <a:schemeClr val="tx1"/>
                </a:solidFill>
                <a:latin typeface="Source Sans Pro"/>
                <a:ea typeface="Arial"/>
                <a:cs typeface="Arial"/>
              </a:rPr>
              <a:t>-</a:t>
            </a:r>
            <a:r>
              <a:rPr sz="2200">
                <a:solidFill>
                  <a:schemeClr val="tx1"/>
                </a:solidFill>
                <a:latin typeface="Source Sans Pro"/>
                <a:ea typeface="Arial"/>
                <a:cs typeface="Arial"/>
              </a:rPr>
              <a:t>year</a:t>
            </a:r>
            <a:r>
              <a:rPr lang="fr-FR" sz="2200">
                <a:solidFill>
                  <a:schemeClr val="tx1"/>
                </a:solidFill>
                <a:latin typeface="Source Sans Pro"/>
                <a:ea typeface="Arial"/>
                <a:cs typeface="Arial"/>
              </a:rPr>
              <a:t>-</a:t>
            </a:r>
            <a:r>
              <a:rPr sz="2200">
                <a:solidFill>
                  <a:schemeClr val="tx1"/>
                </a:solidFill>
                <a:latin typeface="Source Sans Pro"/>
                <a:ea typeface="Arial"/>
                <a:cs typeface="Arial"/>
              </a:rPr>
              <a:t>old man, has died.</a:t>
            </a:r>
          </a:p>
        </p:txBody>
      </p:sp>
      <p:sp>
        <p:nvSpPr>
          <p:cNvPr id="8" name="ZoneTexte 7"/>
          <p:cNvSpPr txBox="1"/>
          <p:nvPr/>
        </p:nvSpPr>
        <p:spPr>
          <a:xfrm>
            <a:off x="1883833" y="6030997"/>
            <a:ext cx="5228168" cy="461665"/>
          </a:xfrm>
          <a:prstGeom prst="rect">
            <a:avLst/>
          </a:prstGeom>
          <a:noFill/>
        </p:spPr>
        <p:txBody>
          <a:bodyPr wrap="square" rtlCol="0">
            <a:spAutoFit/>
          </a:bodyPr>
          <a:lstStyle/>
          <a:p>
            <a:pPr algn="ctr" hangingPunct="1"/>
            <a:r>
              <a:rPr lang="en-US" sz="2400" kern="1200">
                <a:solidFill>
                  <a:srgbClr val="951D19"/>
                </a:solidFill>
                <a:latin typeface="Source Sans Pro"/>
                <a:ea typeface="+mn-ea"/>
                <a:cs typeface="Arial" panose="020B0604020202020204" pitchFamily="34" charset="0"/>
              </a:rPr>
              <a:t>How will you activate your RRT?</a:t>
            </a:r>
          </a:p>
        </p:txBody>
      </p:sp>
      <p:sp>
        <p:nvSpPr>
          <p:cNvPr id="9" name="object 2"/>
          <p:cNvSpPr txBox="1">
            <a:spLocks/>
          </p:cNvSpPr>
          <p:nvPr/>
        </p:nvSpPr>
        <p:spPr>
          <a:xfrm>
            <a:off x="297712" y="828361"/>
            <a:ext cx="3571875" cy="4637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vert="horz" wrap="square" lIns="0" tIns="203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hangingPunct="1">
              <a:spcBef>
                <a:spcPts val="160"/>
              </a:spcBef>
            </a:pPr>
            <a:r>
              <a:rPr lang="fr-FR" b="1">
                <a:solidFill>
                  <a:srgbClr val="9B1E1A"/>
                </a:solidFill>
                <a:latin typeface="Source Sans Pro"/>
                <a:ea typeface="+mj-ea"/>
                <a:cs typeface="+mj-cs"/>
                <a:sym typeface="Calibri"/>
              </a:rPr>
              <a:t>Hurricane </a:t>
            </a:r>
            <a:r>
              <a:rPr lang="fr-FR" b="1" err="1">
                <a:solidFill>
                  <a:srgbClr val="9B1E1A"/>
                </a:solidFill>
                <a:latin typeface="Source Sans Pro"/>
                <a:ea typeface="+mj-ea"/>
                <a:cs typeface="+mj-cs"/>
                <a:sym typeface="Calibri"/>
              </a:rPr>
              <a:t>Dorin</a:t>
            </a:r>
            <a:r>
              <a:rPr lang="fr-FR" b="1">
                <a:solidFill>
                  <a:srgbClr val="9B1E1A"/>
                </a:solidFill>
                <a:latin typeface="Source Sans Pro"/>
                <a:ea typeface="+mj-ea"/>
                <a:cs typeface="+mj-cs"/>
                <a:sym typeface="Calibri"/>
              </a:rPr>
              <a:t>!</a:t>
            </a:r>
          </a:p>
        </p:txBody>
      </p:sp>
      <p:sp>
        <p:nvSpPr>
          <p:cNvPr id="2" name="Slide Number Placeholder 1">
            <a:extLst>
              <a:ext uri="{FF2B5EF4-FFF2-40B4-BE49-F238E27FC236}">
                <a16:creationId xmlns:a16="http://schemas.microsoft.com/office/drawing/2014/main" id="{57CAC49A-9C42-8F8C-637A-A0D9E604808A}"/>
              </a:ext>
            </a:extLst>
          </p:cNvPr>
          <p:cNvSpPr>
            <a:spLocks noGrp="1"/>
          </p:cNvSpPr>
          <p:nvPr>
            <p:ph type="sldNum" sz="quarter" idx="2"/>
          </p:nvPr>
        </p:nvSpPr>
        <p:spPr>
          <a:xfrm>
            <a:off x="11908773" y="6539099"/>
            <a:ext cx="280874" cy="320041"/>
          </a:xfrm>
        </p:spPr>
        <p:txBody>
          <a:bodyPr/>
          <a:lstStyle/>
          <a:p>
            <a:fld id="{86CB4B4D-7CA3-9044-876B-883B54F8677D}" type="slidenum">
              <a:rPr lang="en-US" sz="1400">
                <a:solidFill>
                  <a:schemeClr val="tx1">
                    <a:lumMod val="50000"/>
                    <a:lumOff val="50000"/>
                  </a:schemeClr>
                </a:solidFill>
              </a:rPr>
              <a:t>10</a:t>
            </a:fld>
            <a:endParaRPr lang="en-US" sz="1400">
              <a:solidFill>
                <a:schemeClr val="tx1">
                  <a:lumMod val="50000"/>
                  <a:lumOff val="50000"/>
                </a:schemeClr>
              </a:solidFill>
            </a:endParaRPr>
          </a:p>
        </p:txBody>
      </p:sp>
    </p:spTree>
    <p:extLst>
      <p:ext uri="{BB962C8B-B14F-4D97-AF65-F5344CB8AC3E}">
        <p14:creationId xmlns:p14="http://schemas.microsoft.com/office/powerpoint/2010/main" val="276716077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4792" y="855797"/>
            <a:ext cx="4395437" cy="646114"/>
          </a:xfrm>
        </p:spPr>
        <p:txBody>
          <a:bodyPr>
            <a:noAutofit/>
          </a:bodyPr>
          <a:lstStyle/>
          <a:p>
            <a:pPr algn="l"/>
            <a:r>
              <a:rPr lang="en-US" sz="2800" b="1">
                <a:solidFill>
                  <a:srgbClr val="951D19"/>
                </a:solidFill>
                <a:latin typeface="Source Sans Pro"/>
              </a:rPr>
              <a:t>RRT management cycle</a:t>
            </a:r>
          </a:p>
        </p:txBody>
      </p:sp>
      <p:pic>
        <p:nvPicPr>
          <p:cNvPr id="4" name="Image 3"/>
          <p:cNvPicPr>
            <a:picLocks noChangeAspect="1"/>
          </p:cNvPicPr>
          <p:nvPr/>
        </p:nvPicPr>
        <p:blipFill>
          <a:blip r:embed="rId2"/>
          <a:stretch>
            <a:fillRect/>
          </a:stretch>
        </p:blipFill>
        <p:spPr>
          <a:xfrm>
            <a:off x="1922749" y="1009532"/>
            <a:ext cx="7691428" cy="5733488"/>
          </a:xfrm>
          <a:prstGeom prst="rect">
            <a:avLst/>
          </a:prstGeom>
        </p:spPr>
      </p:pic>
      <p:sp>
        <p:nvSpPr>
          <p:cNvPr id="6" name="object 23"/>
          <p:cNvSpPr txBox="1"/>
          <p:nvPr/>
        </p:nvSpPr>
        <p:spPr>
          <a:xfrm>
            <a:off x="7822077" y="3876276"/>
            <a:ext cx="4102929" cy="1088332"/>
          </a:xfrm>
          <a:prstGeom prst="rect">
            <a:avLst/>
          </a:prstGeom>
          <a:solidFill>
            <a:srgbClr val="FFFFFF"/>
          </a:solidFill>
          <a:ln w="25400">
            <a:solidFill>
              <a:srgbClr val="BE1E2D"/>
            </a:solidFill>
          </a:ln>
        </p:spPr>
        <p:txBody>
          <a:bodyPr vert="horz" wrap="square" lIns="0" tIns="148167" rIns="0" bIns="0" rtlCol="0" anchor="t">
            <a:spAutoFit/>
          </a:bodyPr>
          <a:lstStyle/>
          <a:p>
            <a:pPr marL="121285" marR="117475">
              <a:spcAft>
                <a:spcPts val="600"/>
              </a:spcAft>
            </a:pPr>
            <a:r>
              <a:rPr sz="1400" b="1" spc="-152">
                <a:solidFill>
                  <a:srgbClr val="C00000"/>
                </a:solidFill>
                <a:latin typeface="Arial"/>
                <a:cs typeface="Arial"/>
              </a:rPr>
              <a:t>C</a:t>
            </a:r>
            <a:r>
              <a:rPr sz="1400" b="1" spc="-13">
                <a:solidFill>
                  <a:srgbClr val="C00000"/>
                </a:solidFill>
                <a:latin typeface="Arial"/>
                <a:cs typeface="Arial"/>
              </a:rPr>
              <a:t>om</a:t>
            </a:r>
            <a:r>
              <a:rPr sz="1400" b="1" spc="-7">
                <a:solidFill>
                  <a:srgbClr val="C00000"/>
                </a:solidFill>
                <a:latin typeface="Arial"/>
                <a:cs typeface="Arial"/>
              </a:rPr>
              <a:t>m</a:t>
            </a:r>
            <a:r>
              <a:rPr sz="1400" b="1" spc="-13">
                <a:solidFill>
                  <a:srgbClr val="C00000"/>
                </a:solidFill>
                <a:latin typeface="Arial"/>
                <a:cs typeface="Arial"/>
              </a:rPr>
              <a:t>u</a:t>
            </a:r>
            <a:r>
              <a:rPr sz="1400" b="1" spc="-7">
                <a:solidFill>
                  <a:srgbClr val="C00000"/>
                </a:solidFill>
                <a:latin typeface="Arial"/>
                <a:cs typeface="Arial"/>
              </a:rPr>
              <a:t>n</a:t>
            </a:r>
            <a:r>
              <a:rPr sz="1400" b="1">
                <a:solidFill>
                  <a:srgbClr val="C00000"/>
                </a:solidFill>
                <a:latin typeface="Arial"/>
                <a:cs typeface="Arial"/>
              </a:rPr>
              <a:t>i</a:t>
            </a:r>
            <a:r>
              <a:rPr sz="1400" b="1" spc="-147">
                <a:solidFill>
                  <a:srgbClr val="C00000"/>
                </a:solidFill>
                <a:latin typeface="Arial"/>
                <a:cs typeface="Arial"/>
              </a:rPr>
              <a:t>c</a:t>
            </a:r>
            <a:r>
              <a:rPr sz="1400" b="1" spc="-33">
                <a:solidFill>
                  <a:srgbClr val="C00000"/>
                </a:solidFill>
                <a:latin typeface="Arial"/>
                <a:cs typeface="Arial"/>
              </a:rPr>
              <a:t>a</a:t>
            </a:r>
            <a:r>
              <a:rPr sz="1400" b="1" spc="40">
                <a:solidFill>
                  <a:srgbClr val="C00000"/>
                </a:solidFill>
                <a:latin typeface="Arial"/>
                <a:cs typeface="Arial"/>
              </a:rPr>
              <a:t>t</a:t>
            </a:r>
            <a:r>
              <a:rPr sz="1400" b="1">
                <a:solidFill>
                  <a:srgbClr val="C00000"/>
                </a:solidFill>
                <a:latin typeface="Arial"/>
                <a:cs typeface="Arial"/>
              </a:rPr>
              <a:t>i</a:t>
            </a:r>
            <a:r>
              <a:rPr sz="1400" b="1" spc="-20">
                <a:solidFill>
                  <a:srgbClr val="C00000"/>
                </a:solidFill>
                <a:latin typeface="Arial"/>
                <a:cs typeface="Arial"/>
              </a:rPr>
              <a:t>on</a:t>
            </a:r>
            <a:r>
              <a:rPr sz="1400" b="1" spc="-167">
                <a:solidFill>
                  <a:srgbClr val="C00000"/>
                </a:solidFill>
                <a:latin typeface="Arial"/>
                <a:cs typeface="Arial"/>
              </a:rPr>
              <a:t> </a:t>
            </a:r>
            <a:r>
              <a:rPr sz="1400" b="1" spc="-33">
                <a:solidFill>
                  <a:srgbClr val="C00000"/>
                </a:solidFill>
                <a:latin typeface="Arial"/>
                <a:cs typeface="Arial"/>
              </a:rPr>
              <a:t>&amp;</a:t>
            </a:r>
            <a:r>
              <a:rPr sz="1400" b="1" spc="-120">
                <a:solidFill>
                  <a:srgbClr val="C00000"/>
                </a:solidFill>
                <a:latin typeface="Arial"/>
                <a:cs typeface="Arial"/>
              </a:rPr>
              <a:t> </a:t>
            </a:r>
            <a:r>
              <a:rPr sz="1400" b="1" spc="-152">
                <a:solidFill>
                  <a:srgbClr val="C00000"/>
                </a:solidFill>
                <a:latin typeface="Arial"/>
                <a:cs typeface="Arial"/>
              </a:rPr>
              <a:t>R</a:t>
            </a:r>
            <a:r>
              <a:rPr sz="1400" b="1" spc="-20">
                <a:solidFill>
                  <a:srgbClr val="C00000"/>
                </a:solidFill>
                <a:latin typeface="Arial"/>
                <a:cs typeface="Arial"/>
              </a:rPr>
              <a:t>e</a:t>
            </a:r>
            <a:r>
              <a:rPr sz="1400" b="1" spc="-7">
                <a:solidFill>
                  <a:srgbClr val="C00000"/>
                </a:solidFill>
                <a:latin typeface="Arial"/>
                <a:cs typeface="Arial"/>
              </a:rPr>
              <a:t>p</a:t>
            </a:r>
            <a:r>
              <a:rPr sz="1400" b="1" spc="-13">
                <a:solidFill>
                  <a:srgbClr val="C00000"/>
                </a:solidFill>
                <a:latin typeface="Arial"/>
                <a:cs typeface="Arial"/>
              </a:rPr>
              <a:t>o</a:t>
            </a:r>
            <a:r>
              <a:rPr sz="1400" b="1" spc="-7">
                <a:solidFill>
                  <a:srgbClr val="C00000"/>
                </a:solidFill>
                <a:latin typeface="Arial"/>
                <a:cs typeface="Arial"/>
              </a:rPr>
              <a:t>r</a:t>
            </a:r>
            <a:r>
              <a:rPr sz="1400" b="1" spc="33">
                <a:solidFill>
                  <a:srgbClr val="C00000"/>
                </a:solidFill>
                <a:latin typeface="Arial"/>
                <a:cs typeface="Arial"/>
              </a:rPr>
              <a:t>ti</a:t>
            </a:r>
            <a:r>
              <a:rPr sz="1400" b="1" spc="-13">
                <a:solidFill>
                  <a:srgbClr val="C00000"/>
                </a:solidFill>
                <a:latin typeface="Arial"/>
                <a:cs typeface="Arial"/>
              </a:rPr>
              <a:t>ng</a:t>
            </a:r>
            <a:r>
              <a:rPr lang="en-US" sz="1400" b="1" spc="-13">
                <a:solidFill>
                  <a:srgbClr val="C00000"/>
                </a:solidFill>
                <a:latin typeface="Arial"/>
                <a:cs typeface="Arial"/>
              </a:rPr>
              <a:t>  </a:t>
            </a:r>
            <a:endParaRPr lang="fr-FR" sz="1400" b="1" spc="-7">
              <a:solidFill>
                <a:srgbClr val="C00000"/>
              </a:solidFill>
              <a:latin typeface="Arial"/>
              <a:cs typeface="Arial"/>
            </a:endParaRPr>
          </a:p>
          <a:p>
            <a:pPr marL="121285" marR="117475">
              <a:spcAft>
                <a:spcPts val="600"/>
              </a:spcAft>
            </a:pPr>
            <a:r>
              <a:rPr sz="1400" b="1" spc="20">
                <a:solidFill>
                  <a:srgbClr val="C00000"/>
                </a:solidFill>
                <a:latin typeface="Arial"/>
                <a:cs typeface="Arial"/>
              </a:rPr>
              <a:t>Monit</a:t>
            </a:r>
            <a:r>
              <a:rPr sz="1400" b="1" spc="-27">
                <a:solidFill>
                  <a:srgbClr val="C00000"/>
                </a:solidFill>
                <a:latin typeface="Arial"/>
                <a:cs typeface="Arial"/>
              </a:rPr>
              <a:t>o</a:t>
            </a:r>
            <a:r>
              <a:rPr sz="1400" b="1" spc="-13">
                <a:solidFill>
                  <a:srgbClr val="C00000"/>
                </a:solidFill>
                <a:latin typeface="Arial"/>
                <a:cs typeface="Arial"/>
              </a:rPr>
              <a:t>r</a:t>
            </a:r>
            <a:r>
              <a:rPr sz="1400" b="1">
                <a:solidFill>
                  <a:srgbClr val="C00000"/>
                </a:solidFill>
                <a:latin typeface="Arial"/>
                <a:cs typeface="Arial"/>
              </a:rPr>
              <a:t>i</a:t>
            </a:r>
            <a:r>
              <a:rPr sz="1400" b="1" spc="-13">
                <a:solidFill>
                  <a:srgbClr val="C00000"/>
                </a:solidFill>
                <a:latin typeface="Arial"/>
                <a:cs typeface="Arial"/>
              </a:rPr>
              <a:t>ng</a:t>
            </a:r>
            <a:r>
              <a:rPr sz="1400" b="1" spc="-167">
                <a:solidFill>
                  <a:srgbClr val="C00000"/>
                </a:solidFill>
                <a:latin typeface="Arial"/>
                <a:cs typeface="Arial"/>
              </a:rPr>
              <a:t> </a:t>
            </a:r>
            <a:r>
              <a:rPr sz="1400" b="1" spc="-33">
                <a:solidFill>
                  <a:srgbClr val="C00000"/>
                </a:solidFill>
                <a:latin typeface="Arial"/>
                <a:cs typeface="Arial"/>
              </a:rPr>
              <a:t>&amp;</a:t>
            </a:r>
            <a:r>
              <a:rPr sz="1400" b="1" spc="-127">
                <a:solidFill>
                  <a:srgbClr val="C00000"/>
                </a:solidFill>
                <a:latin typeface="Arial"/>
                <a:cs typeface="Arial"/>
              </a:rPr>
              <a:t> </a:t>
            </a:r>
            <a:r>
              <a:rPr sz="1400" b="1" spc="-173">
                <a:solidFill>
                  <a:srgbClr val="C00000"/>
                </a:solidFill>
                <a:latin typeface="Arial"/>
                <a:cs typeface="Arial"/>
              </a:rPr>
              <a:t>E</a:t>
            </a:r>
            <a:r>
              <a:rPr sz="1400" b="1" spc="-7">
                <a:solidFill>
                  <a:srgbClr val="C00000"/>
                </a:solidFill>
                <a:latin typeface="Arial"/>
                <a:cs typeface="Arial"/>
              </a:rPr>
              <a:t>val</a:t>
            </a:r>
            <a:r>
              <a:rPr sz="1400" b="1" spc="-13">
                <a:solidFill>
                  <a:srgbClr val="C00000"/>
                </a:solidFill>
                <a:latin typeface="Arial"/>
                <a:cs typeface="Arial"/>
              </a:rPr>
              <a:t>ua</a:t>
            </a:r>
            <a:r>
              <a:rPr sz="1400" b="1" spc="40">
                <a:solidFill>
                  <a:srgbClr val="C00000"/>
                </a:solidFill>
                <a:latin typeface="Arial"/>
                <a:cs typeface="Arial"/>
              </a:rPr>
              <a:t>t</a:t>
            </a:r>
            <a:r>
              <a:rPr sz="1400" b="1">
                <a:solidFill>
                  <a:srgbClr val="C00000"/>
                </a:solidFill>
                <a:latin typeface="Arial"/>
                <a:cs typeface="Arial"/>
              </a:rPr>
              <a:t>i</a:t>
            </a:r>
            <a:r>
              <a:rPr sz="1400" b="1" spc="-27">
                <a:solidFill>
                  <a:srgbClr val="C00000"/>
                </a:solidFill>
                <a:latin typeface="Arial"/>
                <a:cs typeface="Arial"/>
              </a:rPr>
              <a:t>o</a:t>
            </a:r>
            <a:r>
              <a:rPr sz="1400" b="1" spc="-7">
                <a:solidFill>
                  <a:srgbClr val="C00000"/>
                </a:solidFill>
                <a:latin typeface="Arial"/>
                <a:cs typeface="Arial"/>
              </a:rPr>
              <a:t>n</a:t>
            </a:r>
            <a:r>
              <a:rPr lang="en-US" sz="1400" b="1" spc="-7">
                <a:solidFill>
                  <a:srgbClr val="C00000"/>
                </a:solidFill>
                <a:latin typeface="Arial"/>
                <a:cs typeface="Arial"/>
              </a:rPr>
              <a:t> </a:t>
            </a:r>
            <a:r>
              <a:rPr sz="1400" b="1" spc="-7">
                <a:solidFill>
                  <a:srgbClr val="C00000"/>
                </a:solidFill>
                <a:latin typeface="Arial"/>
                <a:cs typeface="Arial"/>
              </a:rPr>
              <a:t> </a:t>
            </a:r>
            <a:endParaRPr lang="fr-FR" sz="1400" b="1" spc="-7">
              <a:solidFill>
                <a:srgbClr val="C00000"/>
              </a:solidFill>
              <a:latin typeface="Arial"/>
              <a:cs typeface="Arial"/>
            </a:endParaRPr>
          </a:p>
          <a:p>
            <a:pPr marL="121285" marR="117475">
              <a:spcAft>
                <a:spcPts val="600"/>
              </a:spcAft>
            </a:pPr>
            <a:r>
              <a:rPr sz="1400" b="1" spc="-40">
                <a:solidFill>
                  <a:srgbClr val="C00000"/>
                </a:solidFill>
                <a:latin typeface="Arial"/>
                <a:cs typeface="Arial"/>
              </a:rPr>
              <a:t>T</a:t>
            </a:r>
            <a:r>
              <a:rPr sz="1400" b="1" spc="-33">
                <a:solidFill>
                  <a:srgbClr val="C00000"/>
                </a:solidFill>
                <a:latin typeface="Arial"/>
                <a:cs typeface="Arial"/>
              </a:rPr>
              <a:t>e</a:t>
            </a:r>
            <a:r>
              <a:rPr sz="1400" b="1" spc="-20">
                <a:solidFill>
                  <a:srgbClr val="C00000"/>
                </a:solidFill>
                <a:latin typeface="Arial"/>
                <a:cs typeface="Arial"/>
              </a:rPr>
              <a:t>a</a:t>
            </a:r>
            <a:r>
              <a:rPr sz="1400" b="1" spc="-7">
                <a:solidFill>
                  <a:srgbClr val="C00000"/>
                </a:solidFill>
                <a:latin typeface="Arial"/>
                <a:cs typeface="Arial"/>
              </a:rPr>
              <a:t>m</a:t>
            </a:r>
            <a:r>
              <a:rPr sz="1400" b="1" spc="-147">
                <a:solidFill>
                  <a:srgbClr val="C00000"/>
                </a:solidFill>
                <a:latin typeface="Arial"/>
                <a:cs typeface="Arial"/>
              </a:rPr>
              <a:t> </a:t>
            </a:r>
            <a:r>
              <a:rPr sz="1400" b="1" spc="-173">
                <a:solidFill>
                  <a:srgbClr val="C00000"/>
                </a:solidFill>
                <a:latin typeface="Arial"/>
                <a:cs typeface="Arial"/>
              </a:rPr>
              <a:t>E</a:t>
            </a:r>
            <a:r>
              <a:rPr sz="1400" b="1" spc="-13">
                <a:solidFill>
                  <a:srgbClr val="C00000"/>
                </a:solidFill>
                <a:latin typeface="Arial"/>
                <a:cs typeface="Arial"/>
              </a:rPr>
              <a:t>volu</a:t>
            </a:r>
            <a:r>
              <a:rPr sz="1400" b="1" spc="33">
                <a:solidFill>
                  <a:srgbClr val="C00000"/>
                </a:solidFill>
                <a:latin typeface="Arial"/>
                <a:cs typeface="Arial"/>
              </a:rPr>
              <a:t>ti</a:t>
            </a:r>
            <a:r>
              <a:rPr sz="1400" b="1" spc="-20">
                <a:solidFill>
                  <a:srgbClr val="C00000"/>
                </a:solidFill>
                <a:latin typeface="Arial"/>
                <a:cs typeface="Arial"/>
              </a:rPr>
              <a:t>on</a:t>
            </a:r>
            <a:r>
              <a:rPr sz="1400" b="1" spc="-152">
                <a:solidFill>
                  <a:srgbClr val="C00000"/>
                </a:solidFill>
                <a:latin typeface="Arial"/>
                <a:cs typeface="Arial"/>
              </a:rPr>
              <a:t> </a:t>
            </a:r>
            <a:r>
              <a:rPr sz="1400" b="1" spc="-20">
                <a:solidFill>
                  <a:srgbClr val="C00000"/>
                </a:solidFill>
                <a:latin typeface="Arial"/>
                <a:cs typeface="Arial"/>
              </a:rPr>
              <a:t>&amp;</a:t>
            </a:r>
            <a:r>
              <a:rPr lang="en-US" sz="1400" b="1" spc="-20">
                <a:solidFill>
                  <a:srgbClr val="C00000"/>
                </a:solidFill>
                <a:latin typeface="Arial"/>
                <a:cs typeface="Arial"/>
              </a:rPr>
              <a:t> </a:t>
            </a:r>
            <a:r>
              <a:rPr sz="1400" b="1" spc="-20">
                <a:solidFill>
                  <a:srgbClr val="C00000"/>
                </a:solidFill>
                <a:latin typeface="Arial"/>
                <a:cs typeface="Arial"/>
              </a:rPr>
              <a:t> </a:t>
            </a:r>
            <a:r>
              <a:rPr sz="1400" b="1" spc="-7">
                <a:solidFill>
                  <a:srgbClr val="C00000"/>
                </a:solidFill>
                <a:latin typeface="Arial"/>
                <a:cs typeface="Arial"/>
              </a:rPr>
              <a:t>Demobilization</a:t>
            </a:r>
            <a:endParaRPr lang="fr-FR" sz="1400" b="1" spc="-7">
              <a:solidFill>
                <a:srgbClr val="C00000"/>
              </a:solidFill>
              <a:latin typeface="Arial"/>
              <a:cs typeface="Arial"/>
            </a:endParaRPr>
          </a:p>
          <a:p>
            <a:pPr marL="121285" marR="117475">
              <a:spcAft>
                <a:spcPts val="600"/>
              </a:spcAft>
            </a:pPr>
            <a:r>
              <a:rPr lang="fr-FR" sz="400" b="1" spc="-7">
                <a:solidFill>
                  <a:schemeClr val="bg1"/>
                </a:solidFill>
                <a:latin typeface="Arial"/>
                <a:cs typeface="Arial"/>
              </a:rPr>
              <a:t>h</a:t>
            </a:r>
          </a:p>
        </p:txBody>
      </p:sp>
      <p:sp>
        <p:nvSpPr>
          <p:cNvPr id="9" name="Flèche droite 8"/>
          <p:cNvSpPr/>
          <p:nvPr/>
        </p:nvSpPr>
        <p:spPr>
          <a:xfrm rot="4931897">
            <a:off x="6322926" y="1028519"/>
            <a:ext cx="498665" cy="398623"/>
          </a:xfrm>
          <a:prstGeom prst="rightArrow">
            <a:avLst>
              <a:gd name="adj1" fmla="val 66485"/>
              <a:gd name="adj2" fmla="val 50000"/>
            </a:avLst>
          </a:prstGeom>
          <a:solidFill>
            <a:srgbClr val="FFC000"/>
          </a:solidFill>
          <a:ln w="12700" cap="flat">
            <a:solidFill>
              <a:srgbClr val="FFC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5" name="Rectangle 4"/>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3" name="Slide Number Placeholder 2">
            <a:extLst>
              <a:ext uri="{FF2B5EF4-FFF2-40B4-BE49-F238E27FC236}">
                <a16:creationId xmlns:a16="http://schemas.microsoft.com/office/drawing/2014/main" id="{A5BC3CFF-F7E8-9197-AABA-BD366E8A9450}"/>
              </a:ext>
            </a:extLst>
          </p:cNvPr>
          <p:cNvSpPr>
            <a:spLocks noGrp="1"/>
          </p:cNvSpPr>
          <p:nvPr>
            <p:ph type="sldNum" sz="quarter" idx="2"/>
          </p:nvPr>
        </p:nvSpPr>
        <p:spPr>
          <a:xfrm>
            <a:off x="11856581" y="6518222"/>
            <a:ext cx="520956" cy="340917"/>
          </a:xfrm>
        </p:spPr>
        <p:txBody>
          <a:bodyPr/>
          <a:lstStyle/>
          <a:p>
            <a:fld id="{86CB4B4D-7CA3-9044-876B-883B54F8677D}" type="slidenum">
              <a:rPr lang="en-US" sz="1400">
                <a:solidFill>
                  <a:schemeClr val="tx1">
                    <a:lumMod val="50000"/>
                    <a:lumOff val="50000"/>
                  </a:schemeClr>
                </a:solidFill>
              </a:rPr>
              <a:t>11</a:t>
            </a:fld>
            <a:endParaRPr lang="en-US" sz="1400">
              <a:solidFill>
                <a:schemeClr val="tx1">
                  <a:lumMod val="50000"/>
                  <a:lumOff val="50000"/>
                </a:schemeClr>
              </a:solidFill>
            </a:endParaRPr>
          </a:p>
        </p:txBody>
      </p:sp>
    </p:spTree>
    <p:extLst>
      <p:ext uri="{BB962C8B-B14F-4D97-AF65-F5344CB8AC3E}">
        <p14:creationId xmlns:p14="http://schemas.microsoft.com/office/powerpoint/2010/main" val="38215379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58229" y="193899"/>
            <a:ext cx="5436660"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AU" sz="2800" b="1">
                <a:solidFill>
                  <a:schemeClr val="bg1"/>
                </a:solidFill>
                <a:latin typeface="Source Sans Pro"/>
                <a:ea typeface="+mj-ea"/>
                <a:cs typeface="+mj-cs"/>
                <a:sym typeface="Calibri"/>
              </a:rPr>
              <a:t>Reflection </a:t>
            </a:r>
            <a:endParaRPr lang="fr-FR" sz="2800" b="1">
              <a:solidFill>
                <a:schemeClr val="bg1"/>
              </a:solidFill>
              <a:latin typeface="Source Sans Pro"/>
              <a:ea typeface="+mj-ea"/>
              <a:cs typeface="+mj-cs"/>
              <a:sym typeface="Calibri"/>
            </a:endParaRPr>
          </a:p>
        </p:txBody>
      </p:sp>
      <p:sp>
        <p:nvSpPr>
          <p:cNvPr id="13" name="object 13"/>
          <p:cNvSpPr txBox="1"/>
          <p:nvPr/>
        </p:nvSpPr>
        <p:spPr>
          <a:xfrm>
            <a:off x="540635" y="2107364"/>
            <a:ext cx="8456778" cy="2632345"/>
          </a:xfrm>
          <a:prstGeom prst="rect">
            <a:avLst/>
          </a:prstGeom>
        </p:spPr>
        <p:txBody>
          <a:bodyPr vert="horz" wrap="square" lIns="0" tIns="16087" rIns="0" bIns="0" rtlCol="0" anchor="t">
            <a:spAutoFit/>
          </a:bodyPr>
          <a:lstStyle/>
          <a:p>
            <a:pPr marL="16510" marR="6350" algn="just" hangingPunct="1">
              <a:spcBef>
                <a:spcPts val="127"/>
              </a:spcBef>
            </a:pPr>
            <a:endParaRPr lang="en-AU" sz="2400">
              <a:solidFill>
                <a:schemeClr val="tx1"/>
              </a:solidFill>
              <a:latin typeface="Source Sans Pro"/>
              <a:cs typeface="Arial"/>
            </a:endParaRPr>
          </a:p>
          <a:p>
            <a:pPr marL="473710" marR="6350" indent="-457200" hangingPunct="1">
              <a:spcBef>
                <a:spcPts val="1200"/>
              </a:spcBef>
              <a:spcAft>
                <a:spcPts val="1200"/>
              </a:spcAft>
              <a:buFont typeface="+mj-lt"/>
              <a:buAutoNum type="arabicPeriod"/>
            </a:pPr>
            <a:r>
              <a:rPr lang="en-AU" sz="2400" b="1" kern="1200" spc="-13" dirty="0">
                <a:solidFill>
                  <a:prstClr val="black"/>
                </a:solidFill>
                <a:latin typeface="Source Sans Pro"/>
                <a:ea typeface="+mn-ea"/>
                <a:cs typeface="Arial"/>
              </a:rPr>
              <a:t>What alerts have the RRT responded to? </a:t>
            </a:r>
          </a:p>
          <a:p>
            <a:pPr marL="473710" marR="6350" indent="-457200" hangingPunct="1">
              <a:spcBef>
                <a:spcPts val="1200"/>
              </a:spcBef>
              <a:spcAft>
                <a:spcPts val="1200"/>
              </a:spcAft>
              <a:buFont typeface="+mj-lt"/>
              <a:buAutoNum type="arabicPeriod"/>
            </a:pPr>
            <a:r>
              <a:rPr lang="en-AU" sz="2400" b="1" kern="1200" spc="-13" dirty="0">
                <a:solidFill>
                  <a:prstClr val="black"/>
                </a:solidFill>
                <a:latin typeface="Source Sans Pro"/>
                <a:ea typeface="+mn-ea"/>
                <a:cs typeface="Arial"/>
              </a:rPr>
              <a:t>What led to the activation of the RRT? </a:t>
            </a:r>
          </a:p>
          <a:p>
            <a:pPr marL="473710" marR="6350" indent="-457200" hangingPunct="1">
              <a:spcBef>
                <a:spcPts val="1200"/>
              </a:spcBef>
              <a:spcAft>
                <a:spcPts val="1200"/>
              </a:spcAft>
              <a:buFont typeface="+mj-lt"/>
              <a:buAutoNum type="arabicPeriod"/>
            </a:pPr>
            <a:r>
              <a:rPr lang="en-AU" sz="2400" b="1" kern="1200" spc="-13" dirty="0">
                <a:solidFill>
                  <a:prstClr val="black"/>
                </a:solidFill>
                <a:latin typeface="Source Sans Pro"/>
                <a:ea typeface="+mn-ea"/>
                <a:cs typeface="Arial"/>
              </a:rPr>
              <a:t>What was the decision-making process/mechanism by which the RRT was activated? </a:t>
            </a:r>
          </a:p>
        </p:txBody>
      </p:sp>
      <p:sp>
        <p:nvSpPr>
          <p:cNvPr id="6" name="Slide Number Placeholder 5">
            <a:extLst>
              <a:ext uri="{FF2B5EF4-FFF2-40B4-BE49-F238E27FC236}">
                <a16:creationId xmlns:a16="http://schemas.microsoft.com/office/drawing/2014/main" id="{8A93AF11-A89C-4E4D-87D7-2FB0E410043B}"/>
              </a:ext>
            </a:extLst>
          </p:cNvPr>
          <p:cNvSpPr txBox="1">
            <a:spLocks noGrp="1"/>
          </p:cNvSpPr>
          <p:nvPr>
            <p:ph type="sldNum" sz="quarter" idx="2"/>
          </p:nvPr>
        </p:nvSpPr>
        <p:spPr>
          <a:xfrm>
            <a:off x="11636300" y="6527531"/>
            <a:ext cx="489558" cy="29421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91440" tIns="45720" rIns="91440" bIns="45720" anchor="t"/>
          <a:lstStyle/>
          <a:p>
            <a:pPr algn="r"/>
            <a:fld id="{86CB4B4D-7CA3-9044-876B-883B54F8677D}" type="slidenum">
              <a:rPr sz="1200">
                <a:solidFill>
                  <a:schemeClr val="tx1">
                    <a:lumMod val="50000"/>
                    <a:lumOff val="50000"/>
                  </a:schemeClr>
                </a:solidFill>
                <a:latin typeface="Source Sans Pro" panose="020B0503030403020204" pitchFamily="34" charset="0"/>
              </a:rPr>
              <a:pPr algn="r"/>
              <a:t>12</a:t>
            </a:fld>
            <a:endParaRPr sz="1200">
              <a:solidFill>
                <a:schemeClr val="tx1">
                  <a:lumMod val="50000"/>
                  <a:lumOff val="50000"/>
                </a:schemeClr>
              </a:solidFill>
              <a:latin typeface="Source Sans Pro" panose="020B0503030403020204" pitchFamily="34" charset="0"/>
            </a:endParaRPr>
          </a:p>
        </p:txBody>
      </p:sp>
      <p:sp>
        <p:nvSpPr>
          <p:cNvPr id="3" name="TextBox 2">
            <a:extLst>
              <a:ext uri="{FF2B5EF4-FFF2-40B4-BE49-F238E27FC236}">
                <a16:creationId xmlns:a16="http://schemas.microsoft.com/office/drawing/2014/main" id="{420A81C6-FD88-C535-D8BC-B29444B26996}"/>
              </a:ext>
            </a:extLst>
          </p:cNvPr>
          <p:cNvSpPr txBox="1"/>
          <p:nvPr/>
        </p:nvSpPr>
        <p:spPr>
          <a:xfrm>
            <a:off x="-1" y="952435"/>
            <a:ext cx="7297615" cy="584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lIns="91440" tIns="45720" rIns="91440" bIns="45720" anchor="t">
            <a:spAutoFit/>
          </a:bodyPr>
          <a:lstStyle/>
          <a:p>
            <a:r>
              <a:rPr lang="en-US" sz="3200" b="1" kern="1200" dirty="0">
                <a:solidFill>
                  <a:srgbClr val="951D19"/>
                </a:solidFill>
                <a:latin typeface="Source Sans Pro"/>
                <a:cs typeface="Arial"/>
              </a:rPr>
              <a:t>Plenary discussion</a:t>
            </a:r>
            <a:r>
              <a:rPr lang="en-US" sz="3200" b="1" kern="1200" dirty="0">
                <a:solidFill>
                  <a:srgbClr val="951D19"/>
                </a:solidFill>
                <a:latin typeface="Source Sans Pro"/>
                <a:ea typeface="+mj-ea"/>
                <a:cs typeface="Arial"/>
              </a:rPr>
              <a:t> </a:t>
            </a:r>
            <a:endParaRPr lang="en-AU" sz="3200" dirty="0">
              <a:cs typeface="Arial"/>
            </a:endParaRPr>
          </a:p>
        </p:txBody>
      </p:sp>
      <p:sp>
        <p:nvSpPr>
          <p:cNvPr id="4" name="TextBox 3">
            <a:extLst>
              <a:ext uri="{FF2B5EF4-FFF2-40B4-BE49-F238E27FC236}">
                <a16:creationId xmlns:a16="http://schemas.microsoft.com/office/drawing/2014/main" id="{32202B70-E3D0-F0C1-EF91-059BF2190702}"/>
              </a:ext>
            </a:extLst>
          </p:cNvPr>
          <p:cNvSpPr txBox="1"/>
          <p:nvPr/>
        </p:nvSpPr>
        <p:spPr>
          <a:xfrm>
            <a:off x="8516203" y="2593528"/>
            <a:ext cx="2379798" cy="2554545"/>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endParaRPr lang="fr-FR" sz="2000" dirty="0">
              <a:solidFill>
                <a:srgbClr val="FF0000"/>
              </a:solidFill>
              <a:highlight>
                <a:srgbClr val="FFFF00"/>
              </a:highlight>
            </a:endParaRPr>
          </a:p>
          <a:p>
            <a:endParaRPr lang="fr-FR" sz="2000" dirty="0">
              <a:solidFill>
                <a:srgbClr val="FF0000"/>
              </a:solidFill>
              <a:highlight>
                <a:srgbClr val="FFFF00"/>
              </a:highlight>
            </a:endParaRPr>
          </a:p>
          <a:p>
            <a:endParaRPr lang="fr-FR" sz="2000" dirty="0">
              <a:solidFill>
                <a:srgbClr val="FF0000"/>
              </a:solidFill>
              <a:highlight>
                <a:srgbClr val="FFFF00"/>
              </a:highlight>
            </a:endParaRPr>
          </a:p>
          <a:p>
            <a:pPr algn="ctr"/>
            <a:r>
              <a:rPr sz="2000" dirty="0">
                <a:solidFill>
                  <a:srgbClr val="FF0000"/>
                </a:solidFill>
                <a:highlight>
                  <a:srgbClr val="FFFF00"/>
                </a:highlight>
              </a:rPr>
              <a:t>Country</a:t>
            </a:r>
            <a:endParaRPr lang="fr-FR" sz="2000" dirty="0">
              <a:solidFill>
                <a:srgbClr val="FF0000"/>
              </a:solidFill>
            </a:endParaRPr>
          </a:p>
          <a:p>
            <a:pPr algn="ctr"/>
            <a:r>
              <a:rPr lang="fr-FR" sz="2000" dirty="0">
                <a:solidFill>
                  <a:srgbClr val="FF0000"/>
                </a:solidFill>
                <a:highlight>
                  <a:srgbClr val="FFFF00"/>
                </a:highlight>
              </a:rPr>
              <a:t> </a:t>
            </a:r>
            <a:r>
              <a:rPr sz="2000" dirty="0">
                <a:solidFill>
                  <a:srgbClr val="FF0000"/>
                </a:solidFill>
                <a:highlight>
                  <a:srgbClr val="FFFF00"/>
                </a:highlight>
              </a:rPr>
              <a:t>logo/flag</a:t>
            </a:r>
            <a:endParaRPr>
              <a:solidFill>
                <a:srgbClr val="FF0000"/>
              </a:solidFill>
            </a:endParaRPr>
          </a:p>
          <a:p>
            <a:endParaRPr lang="en-US" sz="2000" dirty="0">
              <a:solidFill>
                <a:srgbClr val="FF0000"/>
              </a:solidFill>
              <a:highlight>
                <a:srgbClr val="FFFF00"/>
              </a:highlight>
            </a:endParaRPr>
          </a:p>
          <a:p>
            <a:endParaRPr lang="en-US" sz="2000" dirty="0">
              <a:solidFill>
                <a:srgbClr val="FF0000"/>
              </a:solidFill>
              <a:highlight>
                <a:srgbClr val="FFFF00"/>
              </a:highlight>
            </a:endParaRPr>
          </a:p>
          <a:p>
            <a:endParaRPr lang="en-US" sz="2000" dirty="0">
              <a:solidFill>
                <a:srgbClr val="FF0000"/>
              </a:solidFill>
              <a:highlight>
                <a:srgbClr val="FFFF00"/>
              </a:highlight>
            </a:endParaRPr>
          </a:p>
        </p:txBody>
      </p:sp>
    </p:spTree>
    <p:extLst>
      <p:ext uri="{BB962C8B-B14F-4D97-AF65-F5344CB8AC3E}">
        <p14:creationId xmlns:p14="http://schemas.microsoft.com/office/powerpoint/2010/main" val="70367202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5995" y="842347"/>
            <a:ext cx="5372805" cy="404043"/>
          </a:xfrm>
          <a:prstGeom prst="rect">
            <a:avLst/>
          </a:prstGeom>
        </p:spPr>
        <p:txBody>
          <a:bodyPr vert="horz" wrap="square" lIns="0" tIns="16087" rIns="0" bIns="0" numCol="1" rtlCol="0" anchor="ctr" anchorCtr="0" compatLnSpc="1">
            <a:prstTxWarp prst="textNoShape">
              <a:avLst/>
            </a:prstTxWarp>
            <a:spAutoFit/>
          </a:bodyPr>
          <a:lstStyle/>
          <a:p>
            <a:pPr marL="16933" defTabSz="914400">
              <a:spcBef>
                <a:spcPct val="0"/>
              </a:spcBef>
            </a:pPr>
            <a:r>
              <a:rPr sz="2800" b="1" kern="1200">
                <a:solidFill>
                  <a:srgbClr val="951D19"/>
                </a:solidFill>
                <a:latin typeface="Source Sans Pro"/>
                <a:ea typeface="+mj-ea"/>
                <a:cs typeface="Arial" pitchFamily="34" charset="0"/>
              </a:rPr>
              <a:t>Goals of RRT </a:t>
            </a:r>
            <a:r>
              <a:rPr lang="fr-FR" sz="2800" b="1" kern="1200">
                <a:solidFill>
                  <a:srgbClr val="951D19"/>
                </a:solidFill>
                <a:latin typeface="Source Sans Pro"/>
                <a:ea typeface="+mj-ea"/>
                <a:cs typeface="Arial" pitchFamily="34" charset="0"/>
              </a:rPr>
              <a:t>a</a:t>
            </a:r>
            <a:r>
              <a:rPr sz="2800" b="1" kern="1200" err="1">
                <a:solidFill>
                  <a:srgbClr val="951D19"/>
                </a:solidFill>
                <a:latin typeface="Source Sans Pro"/>
                <a:ea typeface="+mj-ea"/>
                <a:cs typeface="Arial" pitchFamily="34" charset="0"/>
              </a:rPr>
              <a:t>ctivation</a:t>
            </a:r>
            <a:endParaRPr sz="2800" b="1" kern="1200">
              <a:solidFill>
                <a:srgbClr val="951D19"/>
              </a:solidFill>
              <a:latin typeface="Source Sans Pro"/>
              <a:ea typeface="+mj-ea"/>
              <a:cs typeface="Arial" pitchFamily="34" charset="0"/>
            </a:endParaRPr>
          </a:p>
        </p:txBody>
      </p:sp>
      <p:sp>
        <p:nvSpPr>
          <p:cNvPr id="3" name="object 3"/>
          <p:cNvSpPr txBox="1"/>
          <p:nvPr/>
        </p:nvSpPr>
        <p:spPr>
          <a:xfrm>
            <a:off x="2629498" y="2102119"/>
            <a:ext cx="8603827" cy="4170372"/>
          </a:xfrm>
          <a:prstGeom prst="rect">
            <a:avLst/>
          </a:prstGeom>
        </p:spPr>
        <p:txBody>
          <a:bodyPr vert="horz" wrap="square" lIns="0" tIns="17780" rIns="0" bIns="0" rtlCol="0">
            <a:spAutoFit/>
          </a:bodyPr>
          <a:lstStyle/>
          <a:p>
            <a:pPr marR="6773" hangingPunct="1">
              <a:spcBef>
                <a:spcPts val="140"/>
              </a:spcBef>
              <a:buClr>
                <a:srgbClr val="1F497D">
                  <a:lumMod val="50000"/>
                </a:srgbClr>
              </a:buClr>
              <a:tabLst>
                <a:tab pos="474121" algn="l"/>
                <a:tab pos="474968" algn="l"/>
              </a:tabLst>
            </a:pPr>
            <a:r>
              <a:rPr sz="2400" kern="1200">
                <a:solidFill>
                  <a:schemeClr val="tx1"/>
                </a:solidFill>
                <a:latin typeface="Source Sans Pro" panose="020B0503030403020204" pitchFamily="34" charset="0"/>
                <a:ea typeface="+mn-ea"/>
                <a:cs typeface="Arial" pitchFamily="34" charset="0"/>
              </a:rPr>
              <a:t>Maximize response efficiency by reducing time needed for  activation processes</a:t>
            </a:r>
            <a:r>
              <a:rPr lang="fr-FR" sz="2400" kern="1200">
                <a:solidFill>
                  <a:schemeClr val="tx1"/>
                </a:solidFill>
                <a:latin typeface="Source Sans Pro" panose="020B0503030403020204" pitchFamily="34" charset="0"/>
                <a:ea typeface="+mn-ea"/>
                <a:cs typeface="Arial" pitchFamily="34" charset="0"/>
              </a:rPr>
              <a:t>.</a:t>
            </a:r>
            <a:endParaRPr sz="2400" kern="1200">
              <a:solidFill>
                <a:schemeClr val="tx1"/>
              </a:solidFill>
              <a:latin typeface="Source Sans Pro" panose="020B0503030403020204" pitchFamily="34" charset="0"/>
              <a:ea typeface="+mn-ea"/>
              <a:cs typeface="Arial" pitchFamily="34" charset="0"/>
            </a:endParaRPr>
          </a:p>
          <a:p>
            <a:pPr marL="16086" marR="6773" hangingPunct="1">
              <a:spcBef>
                <a:spcPts val="140"/>
              </a:spcBef>
              <a:buClr>
                <a:srgbClr val="1F497D">
                  <a:lumMod val="50000"/>
                </a:srgbClr>
              </a:buClr>
              <a:tabLst>
                <a:tab pos="474121" algn="l"/>
                <a:tab pos="474968" algn="l"/>
              </a:tabLst>
            </a:pPr>
            <a:endParaRPr lang="fr-FR" sz="2400" kern="1200">
              <a:solidFill>
                <a:schemeClr val="tx1"/>
              </a:solidFill>
              <a:latin typeface="Source Sans Pro" panose="020B0503030403020204" pitchFamily="34" charset="0"/>
              <a:ea typeface="+mn-ea"/>
              <a:cs typeface="Arial" pitchFamily="34" charset="0"/>
            </a:endParaRPr>
          </a:p>
          <a:p>
            <a:pPr marL="358986" marR="6773" indent="-342900" hangingPunct="1">
              <a:spcBef>
                <a:spcPts val="140"/>
              </a:spcBef>
              <a:buClr>
                <a:srgbClr val="1F497D">
                  <a:lumMod val="50000"/>
                </a:srgbClr>
              </a:buClr>
              <a:buFont typeface="Arial" panose="020B0604020202020204" pitchFamily="34" charset="0"/>
              <a:buChar char="•"/>
              <a:tabLst>
                <a:tab pos="474121" algn="l"/>
                <a:tab pos="474968" algn="l"/>
              </a:tabLst>
            </a:pPr>
            <a:endParaRPr sz="2400" kern="1200">
              <a:solidFill>
                <a:schemeClr val="tx1"/>
              </a:solidFill>
              <a:latin typeface="Source Sans Pro" panose="020B0503030403020204" pitchFamily="34" charset="0"/>
              <a:ea typeface="+mn-ea"/>
              <a:cs typeface="Arial" pitchFamily="34" charset="0"/>
            </a:endParaRPr>
          </a:p>
          <a:p>
            <a:pPr marR="6773" hangingPunct="1">
              <a:spcBef>
                <a:spcPts val="140"/>
              </a:spcBef>
              <a:buClr>
                <a:srgbClr val="1F497D">
                  <a:lumMod val="50000"/>
                </a:srgbClr>
              </a:buClr>
              <a:tabLst>
                <a:tab pos="474121" algn="l"/>
                <a:tab pos="474968" algn="l"/>
              </a:tabLst>
            </a:pPr>
            <a:r>
              <a:rPr sz="2400" kern="1200">
                <a:solidFill>
                  <a:schemeClr val="tx1"/>
                </a:solidFill>
                <a:latin typeface="Source Sans Pro" panose="020B0503030403020204" pitchFamily="34" charset="0"/>
                <a:ea typeface="+mn-ea"/>
                <a:cs typeface="Arial" pitchFamily="34" charset="0"/>
              </a:rPr>
              <a:t>Maximize response efficiency by identifying appropriate  team composition, minimizing the human resources used  by strategically selecting staff</a:t>
            </a:r>
            <a:r>
              <a:rPr lang="fr-FR" sz="2400" kern="1200">
                <a:solidFill>
                  <a:schemeClr val="tx1"/>
                </a:solidFill>
                <a:latin typeface="Source Sans Pro" panose="020B0503030403020204" pitchFamily="34" charset="0"/>
                <a:ea typeface="+mn-ea"/>
                <a:cs typeface="Arial" pitchFamily="34" charset="0"/>
              </a:rPr>
              <a:t>.</a:t>
            </a:r>
            <a:endParaRPr sz="2400" kern="1200">
              <a:solidFill>
                <a:schemeClr val="tx1"/>
              </a:solidFill>
              <a:latin typeface="Source Sans Pro" panose="020B0503030403020204" pitchFamily="34" charset="0"/>
              <a:ea typeface="+mn-ea"/>
              <a:cs typeface="Arial" pitchFamily="34" charset="0"/>
            </a:endParaRPr>
          </a:p>
          <a:p>
            <a:pPr marL="358986" marR="6773" indent="-342900" hangingPunct="1">
              <a:spcBef>
                <a:spcPts val="140"/>
              </a:spcBef>
              <a:buClr>
                <a:srgbClr val="1F497D">
                  <a:lumMod val="50000"/>
                </a:srgbClr>
              </a:buClr>
              <a:buFont typeface="Arial" panose="020B0604020202020204" pitchFamily="34" charset="0"/>
              <a:buChar char="•"/>
              <a:tabLst>
                <a:tab pos="474121" algn="l"/>
                <a:tab pos="474968" algn="l"/>
              </a:tabLst>
            </a:pPr>
            <a:endParaRPr lang="fr-FR" sz="2400" kern="1200">
              <a:solidFill>
                <a:schemeClr val="tx1"/>
              </a:solidFill>
              <a:latin typeface="Source Sans Pro" panose="020B0503030403020204" pitchFamily="34" charset="0"/>
              <a:ea typeface="+mn-ea"/>
              <a:cs typeface="Arial" pitchFamily="34" charset="0"/>
            </a:endParaRPr>
          </a:p>
          <a:p>
            <a:pPr marL="358986" marR="6773" indent="-342900" hangingPunct="1">
              <a:spcBef>
                <a:spcPts val="140"/>
              </a:spcBef>
              <a:buClr>
                <a:srgbClr val="1F497D">
                  <a:lumMod val="50000"/>
                </a:srgbClr>
              </a:buClr>
              <a:buFont typeface="Arial" panose="020B0604020202020204" pitchFamily="34" charset="0"/>
              <a:buChar char="•"/>
              <a:tabLst>
                <a:tab pos="474121" algn="l"/>
                <a:tab pos="474968" algn="l"/>
              </a:tabLst>
            </a:pPr>
            <a:endParaRPr sz="2400" kern="1200">
              <a:solidFill>
                <a:schemeClr val="tx1"/>
              </a:solidFill>
              <a:latin typeface="Source Sans Pro" panose="020B0503030403020204" pitchFamily="34" charset="0"/>
              <a:ea typeface="+mn-ea"/>
              <a:cs typeface="Arial" pitchFamily="34" charset="0"/>
            </a:endParaRPr>
          </a:p>
          <a:p>
            <a:pPr marR="6773" hangingPunct="1">
              <a:spcBef>
                <a:spcPts val="140"/>
              </a:spcBef>
              <a:buClr>
                <a:srgbClr val="1F497D">
                  <a:lumMod val="50000"/>
                </a:srgbClr>
              </a:buClr>
              <a:tabLst>
                <a:tab pos="474121" algn="l"/>
                <a:tab pos="474968" algn="l"/>
              </a:tabLst>
            </a:pPr>
            <a:r>
              <a:rPr sz="2400" kern="1200">
                <a:solidFill>
                  <a:schemeClr val="tx1"/>
                </a:solidFill>
                <a:latin typeface="Source Sans Pro" panose="020B0503030403020204" pitchFamily="34" charset="0"/>
                <a:ea typeface="+mn-ea"/>
                <a:cs typeface="Arial" pitchFamily="34" charset="0"/>
              </a:rPr>
              <a:t>Maximize response effectiveness by selecting staff with</a:t>
            </a:r>
          </a:p>
          <a:p>
            <a:pPr marL="16086" marR="6773" hangingPunct="1">
              <a:spcBef>
                <a:spcPts val="140"/>
              </a:spcBef>
              <a:buClr>
                <a:srgbClr val="1F497D">
                  <a:lumMod val="50000"/>
                </a:srgbClr>
              </a:buClr>
              <a:tabLst>
                <a:tab pos="474121" algn="l"/>
                <a:tab pos="474968" algn="l"/>
              </a:tabLst>
            </a:pPr>
            <a:r>
              <a:rPr sz="2400" kern="1200">
                <a:solidFill>
                  <a:schemeClr val="tx1"/>
                </a:solidFill>
                <a:latin typeface="Source Sans Pro" panose="020B0503030403020204" pitchFamily="34" charset="0"/>
                <a:ea typeface="+mn-ea"/>
                <a:cs typeface="Arial" pitchFamily="34" charset="0"/>
              </a:rPr>
              <a:t>the skills to effectively address the response needs</a:t>
            </a:r>
            <a:r>
              <a:rPr lang="fr-FR" sz="2400" kern="1200">
                <a:solidFill>
                  <a:schemeClr val="tx1"/>
                </a:solidFill>
                <a:latin typeface="Source Sans Pro" panose="020B0503030403020204" pitchFamily="34" charset="0"/>
                <a:ea typeface="+mn-ea"/>
                <a:cs typeface="Arial" pitchFamily="34" charset="0"/>
              </a:rPr>
              <a:t>.</a:t>
            </a:r>
            <a:endParaRPr sz="2400" kern="1200">
              <a:solidFill>
                <a:schemeClr val="tx1"/>
              </a:solidFill>
              <a:latin typeface="Source Sans Pro" panose="020B0503030403020204" pitchFamily="34" charset="0"/>
              <a:ea typeface="+mn-ea"/>
              <a:cs typeface="Arial" pitchFamily="34" charset="0"/>
            </a:endParaRPr>
          </a:p>
        </p:txBody>
      </p:sp>
      <p:sp>
        <p:nvSpPr>
          <p:cNvPr id="4" name="object 4"/>
          <p:cNvSpPr/>
          <p:nvPr/>
        </p:nvSpPr>
        <p:spPr>
          <a:xfrm>
            <a:off x="1471426" y="5557042"/>
            <a:ext cx="823807" cy="823807"/>
          </a:xfrm>
          <a:custGeom>
            <a:avLst/>
            <a:gdLst/>
            <a:ahLst/>
            <a:cxnLst/>
            <a:rect l="l" t="t" r="r" b="b"/>
            <a:pathLst>
              <a:path w="617855" h="617854">
                <a:moveTo>
                  <a:pt x="484619" y="320649"/>
                </a:moveTo>
                <a:lnTo>
                  <a:pt x="483171" y="297053"/>
                </a:lnTo>
                <a:lnTo>
                  <a:pt x="478955" y="274408"/>
                </a:lnTo>
                <a:lnTo>
                  <a:pt x="472084" y="252793"/>
                </a:lnTo>
                <a:lnTo>
                  <a:pt x="462737" y="232283"/>
                </a:lnTo>
                <a:lnTo>
                  <a:pt x="427558" y="267474"/>
                </a:lnTo>
                <a:lnTo>
                  <a:pt x="432117" y="280073"/>
                </a:lnTo>
                <a:lnTo>
                  <a:pt x="435279" y="293179"/>
                </a:lnTo>
                <a:lnTo>
                  <a:pt x="437121" y="306730"/>
                </a:lnTo>
                <a:lnTo>
                  <a:pt x="437718" y="320649"/>
                </a:lnTo>
                <a:lnTo>
                  <a:pt x="430517" y="365023"/>
                </a:lnTo>
                <a:lnTo>
                  <a:pt x="410476" y="403656"/>
                </a:lnTo>
                <a:lnTo>
                  <a:pt x="379984" y="434174"/>
                </a:lnTo>
                <a:lnTo>
                  <a:pt x="341376" y="454215"/>
                </a:lnTo>
                <a:lnTo>
                  <a:pt x="297027" y="461429"/>
                </a:lnTo>
                <a:lnTo>
                  <a:pt x="252679" y="454215"/>
                </a:lnTo>
                <a:lnTo>
                  <a:pt x="214071" y="434174"/>
                </a:lnTo>
                <a:lnTo>
                  <a:pt x="183565" y="403656"/>
                </a:lnTo>
                <a:lnTo>
                  <a:pt x="163537" y="365023"/>
                </a:lnTo>
                <a:lnTo>
                  <a:pt x="156324" y="320649"/>
                </a:lnTo>
                <a:lnTo>
                  <a:pt x="163537" y="276275"/>
                </a:lnTo>
                <a:lnTo>
                  <a:pt x="183565" y="237655"/>
                </a:lnTo>
                <a:lnTo>
                  <a:pt x="214071" y="207137"/>
                </a:lnTo>
                <a:lnTo>
                  <a:pt x="252679" y="187083"/>
                </a:lnTo>
                <a:lnTo>
                  <a:pt x="297027" y="179882"/>
                </a:lnTo>
                <a:lnTo>
                  <a:pt x="310934" y="180581"/>
                </a:lnTo>
                <a:lnTo>
                  <a:pt x="324485" y="182613"/>
                </a:lnTo>
                <a:lnTo>
                  <a:pt x="337578" y="185813"/>
                </a:lnTo>
                <a:lnTo>
                  <a:pt x="350177" y="190042"/>
                </a:lnTo>
                <a:lnTo>
                  <a:pt x="385356" y="154851"/>
                </a:lnTo>
                <a:lnTo>
                  <a:pt x="364845" y="145491"/>
                </a:lnTo>
                <a:lnTo>
                  <a:pt x="343242" y="138620"/>
                </a:lnTo>
                <a:lnTo>
                  <a:pt x="320611" y="134391"/>
                </a:lnTo>
                <a:lnTo>
                  <a:pt x="297027" y="132956"/>
                </a:lnTo>
                <a:lnTo>
                  <a:pt x="247307" y="139687"/>
                </a:lnTo>
                <a:lnTo>
                  <a:pt x="202526" y="158673"/>
                </a:lnTo>
                <a:lnTo>
                  <a:pt x="164541" y="188087"/>
                </a:lnTo>
                <a:lnTo>
                  <a:pt x="135140" y="226110"/>
                </a:lnTo>
                <a:lnTo>
                  <a:pt x="116154" y="270903"/>
                </a:lnTo>
                <a:lnTo>
                  <a:pt x="109423" y="320649"/>
                </a:lnTo>
                <a:lnTo>
                  <a:pt x="116154" y="370395"/>
                </a:lnTo>
                <a:lnTo>
                  <a:pt x="135140" y="415201"/>
                </a:lnTo>
                <a:lnTo>
                  <a:pt x="164541" y="453212"/>
                </a:lnTo>
                <a:lnTo>
                  <a:pt x="202526" y="482625"/>
                </a:lnTo>
                <a:lnTo>
                  <a:pt x="247307" y="501611"/>
                </a:lnTo>
                <a:lnTo>
                  <a:pt x="297027" y="508355"/>
                </a:lnTo>
                <a:lnTo>
                  <a:pt x="346748" y="501611"/>
                </a:lnTo>
                <a:lnTo>
                  <a:pt x="391515" y="482625"/>
                </a:lnTo>
                <a:lnTo>
                  <a:pt x="429514" y="453212"/>
                </a:lnTo>
                <a:lnTo>
                  <a:pt x="458914" y="415201"/>
                </a:lnTo>
                <a:lnTo>
                  <a:pt x="477888" y="370395"/>
                </a:lnTo>
                <a:lnTo>
                  <a:pt x="484619" y="320649"/>
                </a:lnTo>
                <a:close/>
              </a:path>
              <a:path w="617855" h="617854">
                <a:moveTo>
                  <a:pt x="594055" y="320649"/>
                </a:moveTo>
                <a:lnTo>
                  <a:pt x="591743" y="283286"/>
                </a:lnTo>
                <a:lnTo>
                  <a:pt x="584962" y="247523"/>
                </a:lnTo>
                <a:lnTo>
                  <a:pt x="573938" y="213537"/>
                </a:lnTo>
                <a:lnTo>
                  <a:pt x="558876" y="181444"/>
                </a:lnTo>
                <a:lnTo>
                  <a:pt x="553402" y="186131"/>
                </a:lnTo>
                <a:lnTo>
                  <a:pt x="543242" y="197078"/>
                </a:lnTo>
                <a:lnTo>
                  <a:pt x="511975" y="193179"/>
                </a:lnTo>
                <a:lnTo>
                  <a:pt x="526707" y="222326"/>
                </a:lnTo>
                <a:lnTo>
                  <a:pt x="537768" y="253390"/>
                </a:lnTo>
                <a:lnTo>
                  <a:pt x="544728" y="286219"/>
                </a:lnTo>
                <a:lnTo>
                  <a:pt x="547154" y="320649"/>
                </a:lnTo>
                <a:lnTo>
                  <a:pt x="543102" y="365493"/>
                </a:lnTo>
                <a:lnTo>
                  <a:pt x="531431" y="407746"/>
                </a:lnTo>
                <a:lnTo>
                  <a:pt x="512876" y="446709"/>
                </a:lnTo>
                <a:lnTo>
                  <a:pt x="488137" y="481660"/>
                </a:lnTo>
                <a:lnTo>
                  <a:pt x="457936" y="511873"/>
                </a:lnTo>
                <a:lnTo>
                  <a:pt x="423011" y="536625"/>
                </a:lnTo>
                <a:lnTo>
                  <a:pt x="384073" y="555193"/>
                </a:lnTo>
                <a:lnTo>
                  <a:pt x="341833" y="566864"/>
                </a:lnTo>
                <a:lnTo>
                  <a:pt x="297027" y="570915"/>
                </a:lnTo>
                <a:lnTo>
                  <a:pt x="252209" y="566864"/>
                </a:lnTo>
                <a:lnTo>
                  <a:pt x="209981" y="555193"/>
                </a:lnTo>
                <a:lnTo>
                  <a:pt x="171030" y="536625"/>
                </a:lnTo>
                <a:lnTo>
                  <a:pt x="136105" y="511873"/>
                </a:lnTo>
                <a:lnTo>
                  <a:pt x="105918" y="481660"/>
                </a:lnTo>
                <a:lnTo>
                  <a:pt x="81178" y="446709"/>
                </a:lnTo>
                <a:lnTo>
                  <a:pt x="62611" y="407746"/>
                </a:lnTo>
                <a:lnTo>
                  <a:pt x="50952" y="365493"/>
                </a:lnTo>
                <a:lnTo>
                  <a:pt x="46901" y="320649"/>
                </a:lnTo>
                <a:lnTo>
                  <a:pt x="50952" y="275818"/>
                </a:lnTo>
                <a:lnTo>
                  <a:pt x="62611" y="233553"/>
                </a:lnTo>
                <a:lnTo>
                  <a:pt x="81178" y="194589"/>
                </a:lnTo>
                <a:lnTo>
                  <a:pt x="105918" y="159651"/>
                </a:lnTo>
                <a:lnTo>
                  <a:pt x="136105" y="129438"/>
                </a:lnTo>
                <a:lnTo>
                  <a:pt x="171030" y="104686"/>
                </a:lnTo>
                <a:lnTo>
                  <a:pt x="209981" y="86106"/>
                </a:lnTo>
                <a:lnTo>
                  <a:pt x="252209" y="74434"/>
                </a:lnTo>
                <a:lnTo>
                  <a:pt x="297027" y="70383"/>
                </a:lnTo>
                <a:lnTo>
                  <a:pt x="331114" y="72694"/>
                </a:lnTo>
                <a:lnTo>
                  <a:pt x="363956" y="79476"/>
                </a:lnTo>
                <a:lnTo>
                  <a:pt x="395185" y="90512"/>
                </a:lnTo>
                <a:lnTo>
                  <a:pt x="424434" y="105587"/>
                </a:lnTo>
                <a:lnTo>
                  <a:pt x="420522" y="74295"/>
                </a:lnTo>
                <a:lnTo>
                  <a:pt x="370205" y="32461"/>
                </a:lnTo>
                <a:lnTo>
                  <a:pt x="297027" y="23469"/>
                </a:lnTo>
                <a:lnTo>
                  <a:pt x="248818" y="27355"/>
                </a:lnTo>
                <a:lnTo>
                  <a:pt x="203098" y="38608"/>
                </a:lnTo>
                <a:lnTo>
                  <a:pt x="160477" y="56616"/>
                </a:lnTo>
                <a:lnTo>
                  <a:pt x="121564" y="80772"/>
                </a:lnTo>
                <a:lnTo>
                  <a:pt x="86956" y="110464"/>
                </a:lnTo>
                <a:lnTo>
                  <a:pt x="57277" y="145097"/>
                </a:lnTo>
                <a:lnTo>
                  <a:pt x="33134" y="184035"/>
                </a:lnTo>
                <a:lnTo>
                  <a:pt x="15125" y="226682"/>
                </a:lnTo>
                <a:lnTo>
                  <a:pt x="3886" y="272427"/>
                </a:lnTo>
                <a:lnTo>
                  <a:pt x="0" y="320649"/>
                </a:lnTo>
                <a:lnTo>
                  <a:pt x="3886" y="368884"/>
                </a:lnTo>
                <a:lnTo>
                  <a:pt x="15125" y="414629"/>
                </a:lnTo>
                <a:lnTo>
                  <a:pt x="33134" y="457276"/>
                </a:lnTo>
                <a:lnTo>
                  <a:pt x="57277" y="496214"/>
                </a:lnTo>
                <a:lnTo>
                  <a:pt x="86956" y="530834"/>
                </a:lnTo>
                <a:lnTo>
                  <a:pt x="121564" y="560527"/>
                </a:lnTo>
                <a:lnTo>
                  <a:pt x="160477" y="584682"/>
                </a:lnTo>
                <a:lnTo>
                  <a:pt x="203098" y="602703"/>
                </a:lnTo>
                <a:lnTo>
                  <a:pt x="248818" y="613956"/>
                </a:lnTo>
                <a:lnTo>
                  <a:pt x="297027" y="617842"/>
                </a:lnTo>
                <a:lnTo>
                  <a:pt x="345224" y="613956"/>
                </a:lnTo>
                <a:lnTo>
                  <a:pt x="390944" y="602703"/>
                </a:lnTo>
                <a:lnTo>
                  <a:pt x="433565" y="584682"/>
                </a:lnTo>
                <a:lnTo>
                  <a:pt x="472490" y="560527"/>
                </a:lnTo>
                <a:lnTo>
                  <a:pt x="507085" y="530834"/>
                </a:lnTo>
                <a:lnTo>
                  <a:pt x="536765" y="496214"/>
                </a:lnTo>
                <a:lnTo>
                  <a:pt x="560920" y="457276"/>
                </a:lnTo>
                <a:lnTo>
                  <a:pt x="578916" y="414629"/>
                </a:lnTo>
                <a:lnTo>
                  <a:pt x="590169" y="368884"/>
                </a:lnTo>
                <a:lnTo>
                  <a:pt x="594055" y="320649"/>
                </a:lnTo>
                <a:close/>
              </a:path>
              <a:path w="617855" h="617854">
                <a:moveTo>
                  <a:pt x="617499" y="78206"/>
                </a:moveTo>
                <a:lnTo>
                  <a:pt x="547154" y="70383"/>
                </a:lnTo>
                <a:lnTo>
                  <a:pt x="539330" y="0"/>
                </a:lnTo>
                <a:lnTo>
                  <a:pt x="453351" y="86029"/>
                </a:lnTo>
                <a:lnTo>
                  <a:pt x="458038" y="126695"/>
                </a:lnTo>
                <a:lnTo>
                  <a:pt x="332981" y="251828"/>
                </a:lnTo>
                <a:lnTo>
                  <a:pt x="324497" y="248056"/>
                </a:lnTo>
                <a:lnTo>
                  <a:pt x="315493" y="245084"/>
                </a:lnTo>
                <a:lnTo>
                  <a:pt x="306044" y="243141"/>
                </a:lnTo>
                <a:lnTo>
                  <a:pt x="296240" y="242443"/>
                </a:lnTo>
                <a:lnTo>
                  <a:pt x="265887" y="248615"/>
                </a:lnTo>
                <a:lnTo>
                  <a:pt x="241033" y="265417"/>
                </a:lnTo>
                <a:lnTo>
                  <a:pt x="224243" y="290283"/>
                </a:lnTo>
                <a:lnTo>
                  <a:pt x="218071" y="320649"/>
                </a:lnTo>
                <a:lnTo>
                  <a:pt x="224243" y="351015"/>
                </a:lnTo>
                <a:lnTo>
                  <a:pt x="241033" y="375881"/>
                </a:lnTo>
                <a:lnTo>
                  <a:pt x="265887" y="392684"/>
                </a:lnTo>
                <a:lnTo>
                  <a:pt x="296240" y="398856"/>
                </a:lnTo>
                <a:lnTo>
                  <a:pt x="326593" y="392684"/>
                </a:lnTo>
                <a:lnTo>
                  <a:pt x="351447" y="375881"/>
                </a:lnTo>
                <a:lnTo>
                  <a:pt x="368236" y="351015"/>
                </a:lnTo>
                <a:lnTo>
                  <a:pt x="374408" y="320649"/>
                </a:lnTo>
                <a:lnTo>
                  <a:pt x="373837" y="310959"/>
                </a:lnTo>
                <a:lnTo>
                  <a:pt x="372160" y="301790"/>
                </a:lnTo>
                <a:lnTo>
                  <a:pt x="369455" y="293052"/>
                </a:lnTo>
                <a:lnTo>
                  <a:pt x="365810" y="284683"/>
                </a:lnTo>
                <a:lnTo>
                  <a:pt x="490867" y="159550"/>
                </a:lnTo>
                <a:lnTo>
                  <a:pt x="531520" y="164236"/>
                </a:lnTo>
                <a:lnTo>
                  <a:pt x="617499" y="78206"/>
                </a:lnTo>
                <a:close/>
              </a:path>
            </a:pathLst>
          </a:custGeom>
          <a:solidFill>
            <a:srgbClr val="0D66AE"/>
          </a:solidFill>
        </p:spPr>
        <p:txBody>
          <a:bodyPr wrap="square" lIns="0" tIns="0" rIns="0" bIns="0" rtlCol="0"/>
          <a:lstStyle/>
          <a:p>
            <a:pPr hangingPunct="1"/>
            <a:endParaRPr sz="2400" kern="1200">
              <a:solidFill>
                <a:schemeClr val="tx1"/>
              </a:solidFill>
              <a:latin typeface="Arial" panose="020B0604020202020204" pitchFamily="34" charset="0"/>
              <a:ea typeface="+mn-ea"/>
              <a:cs typeface="Arial" panose="020B0604020202020204" pitchFamily="34" charset="0"/>
            </a:endParaRPr>
          </a:p>
        </p:txBody>
      </p:sp>
      <p:grpSp>
        <p:nvGrpSpPr>
          <p:cNvPr id="8" name="object 8"/>
          <p:cNvGrpSpPr/>
          <p:nvPr/>
        </p:nvGrpSpPr>
        <p:grpSpPr>
          <a:xfrm>
            <a:off x="1489150" y="3640112"/>
            <a:ext cx="787400" cy="897467"/>
            <a:chOff x="1336468" y="2617169"/>
            <a:chExt cx="590550" cy="673100"/>
          </a:xfrm>
        </p:grpSpPr>
        <p:pic>
          <p:nvPicPr>
            <p:cNvPr id="9" name="object 9"/>
            <p:cNvPicPr/>
            <p:nvPr/>
          </p:nvPicPr>
          <p:blipFill>
            <a:blip r:embed="rId2" cstate="print"/>
            <a:stretch>
              <a:fillRect/>
            </a:stretch>
          </p:blipFill>
          <p:spPr>
            <a:xfrm>
              <a:off x="1696024" y="2617169"/>
              <a:ext cx="125063" cy="125131"/>
            </a:xfrm>
            <a:prstGeom prst="rect">
              <a:avLst/>
            </a:prstGeom>
          </p:spPr>
        </p:pic>
        <p:sp>
          <p:nvSpPr>
            <p:cNvPr id="10" name="object 10"/>
            <p:cNvSpPr/>
            <p:nvPr/>
          </p:nvSpPr>
          <p:spPr>
            <a:xfrm>
              <a:off x="1336468" y="2750121"/>
              <a:ext cx="590550" cy="539750"/>
            </a:xfrm>
            <a:custGeom>
              <a:avLst/>
              <a:gdLst/>
              <a:ahLst/>
              <a:cxnLst/>
              <a:rect l="l" t="t" r="r" b="b"/>
              <a:pathLst>
                <a:path w="590550" h="539750">
                  <a:moveTo>
                    <a:pt x="373626" y="0"/>
                  </a:moveTo>
                  <a:lnTo>
                    <a:pt x="234493" y="0"/>
                  </a:lnTo>
                  <a:lnTo>
                    <a:pt x="226041" y="1136"/>
                  </a:lnTo>
                  <a:lnTo>
                    <a:pt x="156328" y="110272"/>
                  </a:lnTo>
                  <a:lnTo>
                    <a:pt x="152567" y="122040"/>
                  </a:lnTo>
                  <a:lnTo>
                    <a:pt x="153788" y="134028"/>
                  </a:lnTo>
                  <a:lnTo>
                    <a:pt x="159406" y="144696"/>
                  </a:lnTo>
                  <a:lnTo>
                    <a:pt x="168835" y="152504"/>
                  </a:lnTo>
                  <a:lnTo>
                    <a:pt x="178996" y="156414"/>
                  </a:lnTo>
                  <a:lnTo>
                    <a:pt x="191808" y="155278"/>
                  </a:lnTo>
                  <a:lnTo>
                    <a:pt x="199417" y="152015"/>
                  </a:lnTo>
                  <a:lnTo>
                    <a:pt x="205999" y="146846"/>
                  </a:lnTo>
                  <a:lnTo>
                    <a:pt x="211044" y="139991"/>
                  </a:lnTo>
                  <a:lnTo>
                    <a:pt x="253252" y="62565"/>
                  </a:lnTo>
                  <a:lnTo>
                    <a:pt x="299369" y="62565"/>
                  </a:lnTo>
                  <a:lnTo>
                    <a:pt x="161018" y="320650"/>
                  </a:lnTo>
                  <a:lnTo>
                    <a:pt x="31265" y="320650"/>
                  </a:lnTo>
                  <a:lnTo>
                    <a:pt x="19125" y="323119"/>
                  </a:lnTo>
                  <a:lnTo>
                    <a:pt x="9184" y="329840"/>
                  </a:lnTo>
                  <a:lnTo>
                    <a:pt x="2467" y="339787"/>
                  </a:lnTo>
                  <a:lnTo>
                    <a:pt x="0" y="351933"/>
                  </a:lnTo>
                  <a:lnTo>
                    <a:pt x="2467" y="364080"/>
                  </a:lnTo>
                  <a:lnTo>
                    <a:pt x="9184" y="374027"/>
                  </a:lnTo>
                  <a:lnTo>
                    <a:pt x="19125" y="380748"/>
                  </a:lnTo>
                  <a:lnTo>
                    <a:pt x="31265" y="383216"/>
                  </a:lnTo>
                  <a:lnTo>
                    <a:pt x="179778" y="383216"/>
                  </a:lnTo>
                  <a:lnTo>
                    <a:pt x="261850" y="265905"/>
                  </a:lnTo>
                  <a:lnTo>
                    <a:pt x="351740" y="349587"/>
                  </a:lnTo>
                  <a:lnTo>
                    <a:pt x="344705" y="506784"/>
                  </a:lnTo>
                  <a:lnTo>
                    <a:pt x="375189" y="539631"/>
                  </a:lnTo>
                  <a:lnTo>
                    <a:pt x="386889" y="537297"/>
                  </a:lnTo>
                  <a:lnTo>
                    <a:pt x="396684" y="530930"/>
                  </a:lnTo>
                  <a:lnTo>
                    <a:pt x="403548" y="521484"/>
                  </a:lnTo>
                  <a:lnTo>
                    <a:pt x="406455" y="509912"/>
                  </a:lnTo>
                  <a:lnTo>
                    <a:pt x="414002" y="330988"/>
                  </a:lnTo>
                  <a:lnTo>
                    <a:pt x="412122" y="324561"/>
                  </a:lnTo>
                  <a:lnTo>
                    <a:pt x="408775" y="318719"/>
                  </a:lnTo>
                  <a:lnTo>
                    <a:pt x="328290" y="243225"/>
                  </a:lnTo>
                  <a:lnTo>
                    <a:pt x="408018" y="94631"/>
                  </a:lnTo>
                  <a:lnTo>
                    <a:pt x="504356" y="154643"/>
                  </a:lnTo>
                  <a:lnTo>
                    <a:pt x="510609" y="156317"/>
                  </a:lnTo>
                  <a:lnTo>
                    <a:pt x="517155" y="156671"/>
                  </a:lnTo>
                  <a:lnTo>
                    <a:pt x="532299" y="153286"/>
                  </a:lnTo>
                  <a:lnTo>
                    <a:pt x="539334" y="147812"/>
                  </a:lnTo>
                  <a:lnTo>
                    <a:pt x="586233" y="57873"/>
                  </a:lnTo>
                  <a:lnTo>
                    <a:pt x="590105" y="46215"/>
                  </a:lnTo>
                  <a:lnTo>
                    <a:pt x="589066" y="34411"/>
                  </a:lnTo>
                  <a:lnTo>
                    <a:pt x="583485" y="23779"/>
                  </a:lnTo>
                  <a:lnTo>
                    <a:pt x="573727" y="15641"/>
                  </a:lnTo>
                  <a:lnTo>
                    <a:pt x="561636" y="12219"/>
                  </a:lnTo>
                  <a:lnTo>
                    <a:pt x="549691" y="13490"/>
                  </a:lnTo>
                  <a:lnTo>
                    <a:pt x="539212" y="19160"/>
                  </a:lnTo>
                  <a:lnTo>
                    <a:pt x="531518" y="28936"/>
                  </a:lnTo>
                  <a:lnTo>
                    <a:pt x="504160" y="80553"/>
                  </a:lnTo>
                  <a:lnTo>
                    <a:pt x="379097" y="1564"/>
                  </a:lnTo>
                  <a:lnTo>
                    <a:pt x="373626" y="0"/>
                  </a:lnTo>
                  <a:close/>
                </a:path>
              </a:pathLst>
            </a:custGeom>
            <a:solidFill>
              <a:srgbClr val="0D66AE"/>
            </a:solidFill>
          </p:spPr>
          <p:txBody>
            <a:bodyPr wrap="square" lIns="0" tIns="0" rIns="0" bIns="0" rtlCol="0"/>
            <a:lstStyle/>
            <a:p>
              <a:pPr hangingPunct="1"/>
              <a:endParaRPr sz="2400" kern="1200">
                <a:solidFill>
                  <a:schemeClr val="tx1"/>
                </a:solidFill>
                <a:latin typeface="Arial" panose="020B0604020202020204" pitchFamily="34" charset="0"/>
                <a:ea typeface="+mn-ea"/>
                <a:cs typeface="Arial" panose="020B0604020202020204" pitchFamily="34" charset="0"/>
              </a:endParaRPr>
            </a:p>
          </p:txBody>
        </p:sp>
      </p:grpSp>
      <p:sp>
        <p:nvSpPr>
          <p:cNvPr id="11" name="object 3"/>
          <p:cNvSpPr txBox="1"/>
          <p:nvPr/>
        </p:nvSpPr>
        <p:spPr>
          <a:xfrm>
            <a:off x="927087" y="1429155"/>
            <a:ext cx="8603827" cy="387286"/>
          </a:xfrm>
          <a:prstGeom prst="rect">
            <a:avLst/>
          </a:prstGeom>
        </p:spPr>
        <p:txBody>
          <a:bodyPr vert="horz" wrap="square" lIns="0" tIns="17780" rIns="0" bIns="0" rtlCol="0">
            <a:spAutoFit/>
          </a:bodyPr>
          <a:lstStyle/>
          <a:p>
            <a:pPr marL="16086" marR="6773" hangingPunct="1">
              <a:spcBef>
                <a:spcPts val="140"/>
              </a:spcBef>
              <a:buClr>
                <a:srgbClr val="A49987"/>
              </a:buClr>
              <a:tabLst>
                <a:tab pos="474121" algn="l"/>
                <a:tab pos="474968" algn="l"/>
              </a:tabLst>
            </a:pPr>
            <a:r>
              <a:rPr lang="fr-FR" sz="2400" kern="1200">
                <a:solidFill>
                  <a:srgbClr val="10253F"/>
                </a:solidFill>
                <a:latin typeface="Arial" pitchFamily="34" charset="0"/>
                <a:ea typeface="+mn-ea"/>
                <a:cs typeface="Arial" pitchFamily="34" charset="0"/>
              </a:rPr>
              <a:t>RRT activation </a:t>
            </a:r>
            <a:r>
              <a:rPr lang="fr-FR" sz="2400" kern="1200" err="1">
                <a:solidFill>
                  <a:srgbClr val="10253F"/>
                </a:solidFill>
                <a:latin typeface="Arial" pitchFamily="34" charset="0"/>
                <a:ea typeface="+mn-ea"/>
                <a:cs typeface="Arial" pitchFamily="34" charset="0"/>
              </a:rPr>
              <a:t>enables</a:t>
            </a:r>
            <a:r>
              <a:rPr lang="fr-FR" sz="2400" kern="1200">
                <a:solidFill>
                  <a:srgbClr val="10253F"/>
                </a:solidFill>
                <a:latin typeface="Arial" pitchFamily="34" charset="0"/>
                <a:ea typeface="+mn-ea"/>
                <a:cs typeface="Arial" pitchFamily="34" charset="0"/>
              </a:rPr>
              <a:t> to:</a:t>
            </a:r>
            <a:endParaRPr sz="2400" kern="1200">
              <a:solidFill>
                <a:srgbClr val="10253F"/>
              </a:solidFill>
              <a:latin typeface="Arial" pitchFamily="34" charset="0"/>
              <a:ea typeface="+mn-ea"/>
              <a:cs typeface="Arial" pitchFamily="34" charset="0"/>
            </a:endParaRPr>
          </a:p>
        </p:txBody>
      </p:sp>
      <p:grpSp>
        <p:nvGrpSpPr>
          <p:cNvPr id="12" name="object 8"/>
          <p:cNvGrpSpPr/>
          <p:nvPr/>
        </p:nvGrpSpPr>
        <p:grpSpPr>
          <a:xfrm>
            <a:off x="1597662" y="1961802"/>
            <a:ext cx="787400" cy="897467"/>
            <a:chOff x="1336468" y="2617169"/>
            <a:chExt cx="590550" cy="673100"/>
          </a:xfrm>
        </p:grpSpPr>
        <p:pic>
          <p:nvPicPr>
            <p:cNvPr id="13" name="object 9"/>
            <p:cNvPicPr/>
            <p:nvPr/>
          </p:nvPicPr>
          <p:blipFill>
            <a:blip r:embed="rId2" cstate="print"/>
            <a:stretch>
              <a:fillRect/>
            </a:stretch>
          </p:blipFill>
          <p:spPr>
            <a:xfrm>
              <a:off x="1696024" y="2617169"/>
              <a:ext cx="125063" cy="125131"/>
            </a:xfrm>
            <a:prstGeom prst="rect">
              <a:avLst/>
            </a:prstGeom>
          </p:spPr>
        </p:pic>
        <p:sp>
          <p:nvSpPr>
            <p:cNvPr id="14" name="object 10"/>
            <p:cNvSpPr/>
            <p:nvPr/>
          </p:nvSpPr>
          <p:spPr>
            <a:xfrm>
              <a:off x="1336468" y="2750121"/>
              <a:ext cx="590550" cy="539750"/>
            </a:xfrm>
            <a:custGeom>
              <a:avLst/>
              <a:gdLst/>
              <a:ahLst/>
              <a:cxnLst/>
              <a:rect l="l" t="t" r="r" b="b"/>
              <a:pathLst>
                <a:path w="590550" h="539750">
                  <a:moveTo>
                    <a:pt x="373626" y="0"/>
                  </a:moveTo>
                  <a:lnTo>
                    <a:pt x="234493" y="0"/>
                  </a:lnTo>
                  <a:lnTo>
                    <a:pt x="226041" y="1136"/>
                  </a:lnTo>
                  <a:lnTo>
                    <a:pt x="156328" y="110272"/>
                  </a:lnTo>
                  <a:lnTo>
                    <a:pt x="152567" y="122040"/>
                  </a:lnTo>
                  <a:lnTo>
                    <a:pt x="153788" y="134028"/>
                  </a:lnTo>
                  <a:lnTo>
                    <a:pt x="159406" y="144696"/>
                  </a:lnTo>
                  <a:lnTo>
                    <a:pt x="168835" y="152504"/>
                  </a:lnTo>
                  <a:lnTo>
                    <a:pt x="178996" y="156414"/>
                  </a:lnTo>
                  <a:lnTo>
                    <a:pt x="191808" y="155278"/>
                  </a:lnTo>
                  <a:lnTo>
                    <a:pt x="199417" y="152015"/>
                  </a:lnTo>
                  <a:lnTo>
                    <a:pt x="205999" y="146846"/>
                  </a:lnTo>
                  <a:lnTo>
                    <a:pt x="211044" y="139991"/>
                  </a:lnTo>
                  <a:lnTo>
                    <a:pt x="253252" y="62565"/>
                  </a:lnTo>
                  <a:lnTo>
                    <a:pt x="299369" y="62565"/>
                  </a:lnTo>
                  <a:lnTo>
                    <a:pt x="161018" y="320650"/>
                  </a:lnTo>
                  <a:lnTo>
                    <a:pt x="31265" y="320650"/>
                  </a:lnTo>
                  <a:lnTo>
                    <a:pt x="19125" y="323119"/>
                  </a:lnTo>
                  <a:lnTo>
                    <a:pt x="9184" y="329840"/>
                  </a:lnTo>
                  <a:lnTo>
                    <a:pt x="2467" y="339787"/>
                  </a:lnTo>
                  <a:lnTo>
                    <a:pt x="0" y="351933"/>
                  </a:lnTo>
                  <a:lnTo>
                    <a:pt x="2467" y="364080"/>
                  </a:lnTo>
                  <a:lnTo>
                    <a:pt x="9184" y="374027"/>
                  </a:lnTo>
                  <a:lnTo>
                    <a:pt x="19125" y="380748"/>
                  </a:lnTo>
                  <a:lnTo>
                    <a:pt x="31265" y="383216"/>
                  </a:lnTo>
                  <a:lnTo>
                    <a:pt x="179778" y="383216"/>
                  </a:lnTo>
                  <a:lnTo>
                    <a:pt x="261850" y="265905"/>
                  </a:lnTo>
                  <a:lnTo>
                    <a:pt x="351740" y="349587"/>
                  </a:lnTo>
                  <a:lnTo>
                    <a:pt x="344705" y="506784"/>
                  </a:lnTo>
                  <a:lnTo>
                    <a:pt x="375189" y="539631"/>
                  </a:lnTo>
                  <a:lnTo>
                    <a:pt x="386889" y="537297"/>
                  </a:lnTo>
                  <a:lnTo>
                    <a:pt x="396684" y="530930"/>
                  </a:lnTo>
                  <a:lnTo>
                    <a:pt x="403548" y="521484"/>
                  </a:lnTo>
                  <a:lnTo>
                    <a:pt x="406455" y="509912"/>
                  </a:lnTo>
                  <a:lnTo>
                    <a:pt x="414002" y="330988"/>
                  </a:lnTo>
                  <a:lnTo>
                    <a:pt x="412122" y="324561"/>
                  </a:lnTo>
                  <a:lnTo>
                    <a:pt x="408775" y="318719"/>
                  </a:lnTo>
                  <a:lnTo>
                    <a:pt x="328290" y="243225"/>
                  </a:lnTo>
                  <a:lnTo>
                    <a:pt x="408018" y="94631"/>
                  </a:lnTo>
                  <a:lnTo>
                    <a:pt x="504356" y="154643"/>
                  </a:lnTo>
                  <a:lnTo>
                    <a:pt x="510609" y="156317"/>
                  </a:lnTo>
                  <a:lnTo>
                    <a:pt x="517155" y="156671"/>
                  </a:lnTo>
                  <a:lnTo>
                    <a:pt x="532299" y="153286"/>
                  </a:lnTo>
                  <a:lnTo>
                    <a:pt x="539334" y="147812"/>
                  </a:lnTo>
                  <a:lnTo>
                    <a:pt x="586233" y="57873"/>
                  </a:lnTo>
                  <a:lnTo>
                    <a:pt x="590105" y="46215"/>
                  </a:lnTo>
                  <a:lnTo>
                    <a:pt x="589066" y="34411"/>
                  </a:lnTo>
                  <a:lnTo>
                    <a:pt x="583485" y="23779"/>
                  </a:lnTo>
                  <a:lnTo>
                    <a:pt x="573727" y="15641"/>
                  </a:lnTo>
                  <a:lnTo>
                    <a:pt x="561636" y="12219"/>
                  </a:lnTo>
                  <a:lnTo>
                    <a:pt x="549691" y="13490"/>
                  </a:lnTo>
                  <a:lnTo>
                    <a:pt x="539212" y="19160"/>
                  </a:lnTo>
                  <a:lnTo>
                    <a:pt x="531518" y="28936"/>
                  </a:lnTo>
                  <a:lnTo>
                    <a:pt x="504160" y="80553"/>
                  </a:lnTo>
                  <a:lnTo>
                    <a:pt x="379097" y="1564"/>
                  </a:lnTo>
                  <a:lnTo>
                    <a:pt x="373626" y="0"/>
                  </a:lnTo>
                  <a:close/>
                </a:path>
              </a:pathLst>
            </a:custGeom>
            <a:solidFill>
              <a:srgbClr val="0D66AE"/>
            </a:solidFill>
          </p:spPr>
          <p:txBody>
            <a:bodyPr wrap="square" lIns="0" tIns="0" rIns="0" bIns="0" rtlCol="0"/>
            <a:lstStyle/>
            <a:p>
              <a:pPr hangingPunct="1"/>
              <a:endParaRPr sz="2400" kern="1200">
                <a:solidFill>
                  <a:schemeClr val="tx1"/>
                </a:solidFill>
                <a:latin typeface="Arial" panose="020B0604020202020204" pitchFamily="34" charset="0"/>
                <a:ea typeface="+mn-ea"/>
                <a:cs typeface="Arial" panose="020B0604020202020204" pitchFamily="34" charset="0"/>
              </a:endParaRPr>
            </a:p>
          </p:txBody>
        </p:sp>
      </p:grpSp>
      <p:sp>
        <p:nvSpPr>
          <p:cNvPr id="16" name="Rectangle 15"/>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15" name="Slide Number Placeholder 2">
            <a:extLst>
              <a:ext uri="{FF2B5EF4-FFF2-40B4-BE49-F238E27FC236}">
                <a16:creationId xmlns:a16="http://schemas.microsoft.com/office/drawing/2014/main" id="{D4824796-B209-4CE5-BB95-3977CABC033E}"/>
              </a:ext>
            </a:extLst>
          </p:cNvPr>
          <p:cNvSpPr>
            <a:spLocks noGrp="1"/>
          </p:cNvSpPr>
          <p:nvPr>
            <p:ph type="sldNum" sz="quarter" idx="2"/>
          </p:nvPr>
        </p:nvSpPr>
        <p:spPr>
          <a:xfrm>
            <a:off x="11856581" y="6518222"/>
            <a:ext cx="520956" cy="340917"/>
          </a:xfrm>
        </p:spPr>
        <p:txBody>
          <a:bodyPr/>
          <a:lstStyle/>
          <a:p>
            <a:fld id="{86CB4B4D-7CA3-9044-876B-883B54F8677D}" type="slidenum">
              <a:rPr lang="en-US" sz="1400">
                <a:solidFill>
                  <a:schemeClr val="tx1">
                    <a:lumMod val="50000"/>
                    <a:lumOff val="50000"/>
                  </a:schemeClr>
                </a:solidFill>
              </a:rPr>
              <a:t>13</a:t>
            </a:fld>
            <a:endParaRPr lang="en-US" sz="1400">
              <a:solidFill>
                <a:schemeClr val="tx1">
                  <a:lumMod val="50000"/>
                  <a:lumOff val="50000"/>
                </a:schemeClr>
              </a:solidFill>
            </a:endParaRPr>
          </a:p>
        </p:txBody>
      </p:sp>
    </p:spTree>
    <p:extLst>
      <p:ext uri="{BB962C8B-B14F-4D97-AF65-F5344CB8AC3E}">
        <p14:creationId xmlns:p14="http://schemas.microsoft.com/office/powerpoint/2010/main" val="46552241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bject 23"/>
          <p:cNvSpPr txBox="1">
            <a:spLocks noGrp="1"/>
          </p:cNvSpPr>
          <p:nvPr>
            <p:ph type="title"/>
          </p:nvPr>
        </p:nvSpPr>
        <p:spPr>
          <a:xfrm>
            <a:off x="154792" y="830089"/>
            <a:ext cx="5286236" cy="404043"/>
          </a:xfrm>
          <a:prstGeom prst="rect">
            <a:avLst/>
          </a:prstGeom>
        </p:spPr>
        <p:txBody>
          <a:bodyPr vert="horz" wrap="square" lIns="0" tIns="16087" rIns="0" bIns="0" numCol="1" rtlCol="0" anchor="ctr" anchorCtr="0" compatLnSpc="1">
            <a:prstTxWarp prst="textNoShape">
              <a:avLst/>
            </a:prstTxWarp>
            <a:spAutoFit/>
          </a:bodyPr>
          <a:lstStyle/>
          <a:p>
            <a:pPr marL="16933" defTabSz="914400">
              <a:spcBef>
                <a:spcPct val="0"/>
              </a:spcBef>
            </a:pPr>
            <a:r>
              <a:rPr sz="2800" b="1" kern="1200">
                <a:solidFill>
                  <a:srgbClr val="951D19"/>
                </a:solidFill>
                <a:latin typeface="Source Sans Pro"/>
                <a:ea typeface="+mj-ea"/>
                <a:cs typeface="Arial" pitchFamily="34" charset="0"/>
              </a:rPr>
              <a:t>RRT </a:t>
            </a:r>
            <a:r>
              <a:rPr lang="fr-FR" sz="2800" b="1" kern="1200">
                <a:solidFill>
                  <a:srgbClr val="951D19"/>
                </a:solidFill>
                <a:latin typeface="Source Sans Pro"/>
                <a:ea typeface="+mj-ea"/>
                <a:cs typeface="Arial" pitchFamily="34" charset="0"/>
              </a:rPr>
              <a:t>a</a:t>
            </a:r>
            <a:r>
              <a:rPr sz="2800" b="1" kern="1200" err="1">
                <a:solidFill>
                  <a:srgbClr val="951D19"/>
                </a:solidFill>
                <a:latin typeface="Source Sans Pro"/>
                <a:ea typeface="+mj-ea"/>
                <a:cs typeface="Arial" pitchFamily="34" charset="0"/>
              </a:rPr>
              <a:t>ctivation</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p</a:t>
            </a:r>
            <a:r>
              <a:rPr sz="2800" b="1" kern="1200" err="1">
                <a:solidFill>
                  <a:srgbClr val="951D19"/>
                </a:solidFill>
                <a:latin typeface="Source Sans Pro"/>
                <a:ea typeface="+mj-ea"/>
                <a:cs typeface="Arial" pitchFamily="34" charset="0"/>
              </a:rPr>
              <a:t>rocess</a:t>
            </a:r>
            <a:endParaRPr sz="2800" b="1" kern="1200">
              <a:solidFill>
                <a:srgbClr val="951D19"/>
              </a:solidFill>
              <a:latin typeface="Source Sans Pro"/>
              <a:ea typeface="+mj-ea"/>
              <a:cs typeface="Arial" pitchFamily="34" charset="0"/>
            </a:endParaRPr>
          </a:p>
        </p:txBody>
      </p:sp>
      <p:sp>
        <p:nvSpPr>
          <p:cNvPr id="24" name="Rectangle 23"/>
          <p:cNvSpPr/>
          <p:nvPr/>
        </p:nvSpPr>
        <p:spPr>
          <a:xfrm>
            <a:off x="264065" y="2287532"/>
            <a:ext cx="4925452" cy="2934137"/>
          </a:xfrm>
          <a:prstGeom prst="rect">
            <a:avLst/>
          </a:prstGeom>
          <a:solidFill>
            <a:schemeClr val="bg1">
              <a:lumMod val="95000"/>
            </a:schemeClr>
          </a:solidFill>
        </p:spPr>
        <p:txBody>
          <a:bodyPr wrap="square" lIns="91440" tIns="45720" rIns="91440"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a:ea typeface="Source Sans Pro Regular"/>
                <a:cs typeface="Arial"/>
              </a:rPr>
              <a:t>An RRT can be activated:</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rgbClr val="10253F"/>
              </a:solidFill>
              <a:latin typeface="Source Sans Pro"/>
              <a:ea typeface="Source Sans Pro Regular"/>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a:ea typeface="Source Sans Pro Regular"/>
                <a:cs typeface="Arial"/>
              </a:rPr>
              <a:t>Upon receipt of an alert and its verification</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u="sng">
                <a:solidFill>
                  <a:srgbClr val="10253F"/>
                </a:solidFill>
                <a:latin typeface="Source Sans Pro"/>
                <a:ea typeface="Source Sans Pro Regular"/>
                <a:cs typeface="Arial"/>
              </a:rPr>
              <a:t>Or</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a:ea typeface="Source Sans Pro Regular"/>
                <a:cs typeface="Arial"/>
              </a:rPr>
              <a:t>After Emergency  Operations  Center* activation</a:t>
            </a:r>
          </a:p>
        </p:txBody>
      </p:sp>
      <p:sp>
        <p:nvSpPr>
          <p:cNvPr id="25" name="Rectangle 24"/>
          <p:cNvSpPr/>
          <p:nvPr/>
        </p:nvSpPr>
        <p:spPr>
          <a:xfrm>
            <a:off x="264065" y="5926290"/>
            <a:ext cx="1369286" cy="307777"/>
          </a:xfrm>
          <a:prstGeom prst="rect">
            <a:avLst/>
          </a:prstGeom>
        </p:spPr>
        <p:txBody>
          <a:bodyPr wrap="none">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fr-FR" sz="1400">
                <a:solidFill>
                  <a:srgbClr val="10253F"/>
                </a:solidFill>
                <a:latin typeface="Source Sans Pro"/>
                <a:ea typeface="Source Sans Pro Regular"/>
                <a:cs typeface="Arial"/>
              </a:rPr>
              <a:t>* Or </a:t>
            </a:r>
            <a:r>
              <a:rPr lang="en-US" sz="1400">
                <a:solidFill>
                  <a:srgbClr val="10253F"/>
                </a:solidFill>
                <a:latin typeface="Source Sans Pro"/>
                <a:ea typeface="Source Sans Pro Regular"/>
                <a:cs typeface="Arial"/>
              </a:rPr>
              <a:t>equivalent</a:t>
            </a:r>
          </a:p>
        </p:txBody>
      </p:sp>
      <p:pic>
        <p:nvPicPr>
          <p:cNvPr id="28" name="Image 27"/>
          <p:cNvPicPr>
            <a:picLocks noChangeAspect="1"/>
          </p:cNvPicPr>
          <p:nvPr/>
        </p:nvPicPr>
        <p:blipFill>
          <a:blip r:embed="rId3"/>
          <a:stretch>
            <a:fillRect/>
          </a:stretch>
        </p:blipFill>
        <p:spPr>
          <a:xfrm>
            <a:off x="5522749" y="1156663"/>
            <a:ext cx="6175557" cy="4506686"/>
          </a:xfrm>
          <a:prstGeom prst="rect">
            <a:avLst/>
          </a:prstGeom>
        </p:spPr>
      </p:pic>
      <p:sp>
        <p:nvSpPr>
          <p:cNvPr id="30" name="Rectangle 29"/>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8" name="Slide Number Placeholder 2">
            <a:extLst>
              <a:ext uri="{FF2B5EF4-FFF2-40B4-BE49-F238E27FC236}">
                <a16:creationId xmlns:a16="http://schemas.microsoft.com/office/drawing/2014/main" id="{0FF1BC66-8ED0-46CA-A5E5-38E9761F59B1}"/>
              </a:ext>
            </a:extLst>
          </p:cNvPr>
          <p:cNvSpPr>
            <a:spLocks noGrp="1"/>
          </p:cNvSpPr>
          <p:nvPr>
            <p:ph type="sldNum" sz="quarter" idx="2"/>
          </p:nvPr>
        </p:nvSpPr>
        <p:spPr>
          <a:xfrm>
            <a:off x="11856581" y="6518222"/>
            <a:ext cx="520956" cy="340917"/>
          </a:xfrm>
        </p:spPr>
        <p:txBody>
          <a:bodyPr/>
          <a:lstStyle/>
          <a:p>
            <a:fld id="{86CB4B4D-7CA3-9044-876B-883B54F8677D}" type="slidenum">
              <a:rPr lang="en-US" sz="1400">
                <a:solidFill>
                  <a:schemeClr val="tx1">
                    <a:lumMod val="50000"/>
                    <a:lumOff val="50000"/>
                  </a:schemeClr>
                </a:solidFill>
              </a:rPr>
              <a:t>14</a:t>
            </a:fld>
            <a:endParaRPr lang="en-US" sz="1400">
              <a:solidFill>
                <a:schemeClr val="tx1">
                  <a:lumMod val="50000"/>
                  <a:lumOff val="50000"/>
                </a:schemeClr>
              </a:solidFill>
            </a:endParaRPr>
          </a:p>
        </p:txBody>
      </p:sp>
    </p:spTree>
    <p:extLst>
      <p:ext uri="{BB962C8B-B14F-4D97-AF65-F5344CB8AC3E}">
        <p14:creationId xmlns:p14="http://schemas.microsoft.com/office/powerpoint/2010/main" val="96917846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29528" y="1267089"/>
            <a:ext cx="10695940" cy="825866"/>
          </a:xfrm>
          <a:prstGeom prst="rect">
            <a:avLst/>
          </a:prstGeom>
        </p:spPr>
        <p:txBody>
          <a:bodyPr vert="horz" wrap="square" lIns="0" tIns="86359" rIns="0" bIns="0" rtlCol="0">
            <a:spAutoFit/>
          </a:bodyPr>
          <a:lstStyle/>
          <a:p>
            <a:pPr marL="16933" hangingPunct="1">
              <a:spcBef>
                <a:spcPts val="660"/>
              </a:spcBef>
            </a:pPr>
            <a:r>
              <a:rPr sz="2400" kern="1200" spc="7">
                <a:solidFill>
                  <a:schemeClr val="tx1"/>
                </a:solidFill>
                <a:latin typeface="Source Sans Pro"/>
                <a:ea typeface="+mn-ea"/>
                <a:cs typeface="Arial" panose="020B0604020202020204" pitchFamily="34" charset="0"/>
              </a:rPr>
              <a:t>What</a:t>
            </a:r>
            <a:r>
              <a:rPr sz="2400" kern="1200" spc="13">
                <a:solidFill>
                  <a:schemeClr val="tx1"/>
                </a:solidFill>
                <a:latin typeface="Source Sans Pro"/>
                <a:ea typeface="+mn-ea"/>
                <a:cs typeface="Arial" panose="020B0604020202020204" pitchFamily="34" charset="0"/>
              </a:rPr>
              <a:t> decision-making</a:t>
            </a:r>
            <a:r>
              <a:rPr sz="2400" kern="1200" spc="27">
                <a:solidFill>
                  <a:schemeClr val="tx1"/>
                </a:solidFill>
                <a:latin typeface="Source Sans Pro"/>
                <a:ea typeface="+mn-ea"/>
                <a:cs typeface="Arial" panose="020B0604020202020204" pitchFamily="34" charset="0"/>
              </a:rPr>
              <a:t> </a:t>
            </a:r>
            <a:r>
              <a:rPr sz="2400" kern="1200" spc="7">
                <a:solidFill>
                  <a:schemeClr val="tx1"/>
                </a:solidFill>
                <a:latin typeface="Source Sans Pro"/>
                <a:ea typeface="+mn-ea"/>
                <a:cs typeface="Arial" panose="020B0604020202020204" pitchFamily="34" charset="0"/>
              </a:rPr>
              <a:t>criteria</a:t>
            </a:r>
            <a:r>
              <a:rPr sz="2400" kern="1200">
                <a:solidFill>
                  <a:schemeClr val="tx1"/>
                </a:solidFill>
                <a:latin typeface="Source Sans Pro"/>
                <a:ea typeface="+mn-ea"/>
                <a:cs typeface="Arial" panose="020B0604020202020204" pitchFamily="34" charset="0"/>
              </a:rPr>
              <a:t> </a:t>
            </a:r>
            <a:r>
              <a:rPr sz="2400" kern="1200" spc="-7">
                <a:solidFill>
                  <a:schemeClr val="tx1"/>
                </a:solidFill>
                <a:latin typeface="Source Sans Pro"/>
                <a:ea typeface="+mn-ea"/>
                <a:cs typeface="Arial" panose="020B0604020202020204" pitchFamily="34" charset="0"/>
              </a:rPr>
              <a:t>(factors</a:t>
            </a:r>
            <a:r>
              <a:rPr sz="2400" kern="1200" spc="20">
                <a:solidFill>
                  <a:schemeClr val="tx1"/>
                </a:solidFill>
                <a:latin typeface="Source Sans Pro"/>
                <a:ea typeface="+mn-ea"/>
                <a:cs typeface="Arial" panose="020B0604020202020204" pitchFamily="34" charset="0"/>
              </a:rPr>
              <a:t> </a:t>
            </a:r>
            <a:r>
              <a:rPr sz="2400" kern="1200" spc="13">
                <a:solidFill>
                  <a:schemeClr val="tx1"/>
                </a:solidFill>
                <a:latin typeface="Source Sans Pro"/>
                <a:ea typeface="+mn-ea"/>
                <a:cs typeface="Arial" panose="020B0604020202020204" pitchFamily="34" charset="0"/>
              </a:rPr>
              <a:t>or</a:t>
            </a:r>
            <a:r>
              <a:rPr sz="2400" kern="1200" spc="20">
                <a:solidFill>
                  <a:schemeClr val="tx1"/>
                </a:solidFill>
                <a:latin typeface="Source Sans Pro"/>
                <a:ea typeface="+mn-ea"/>
                <a:cs typeface="Arial" panose="020B0604020202020204" pitchFamily="34" charset="0"/>
              </a:rPr>
              <a:t> </a:t>
            </a:r>
            <a:r>
              <a:rPr sz="2400" kern="1200">
                <a:solidFill>
                  <a:schemeClr val="tx1"/>
                </a:solidFill>
                <a:latin typeface="Source Sans Pro"/>
                <a:ea typeface="+mn-ea"/>
                <a:cs typeface="Arial" panose="020B0604020202020204" pitchFamily="34" charset="0"/>
              </a:rPr>
              <a:t>data)</a:t>
            </a:r>
            <a:r>
              <a:rPr sz="2400" kern="1200" spc="20">
                <a:solidFill>
                  <a:schemeClr val="tx1"/>
                </a:solidFill>
                <a:latin typeface="Source Sans Pro"/>
                <a:ea typeface="+mn-ea"/>
                <a:cs typeface="Arial" panose="020B0604020202020204" pitchFamily="34" charset="0"/>
              </a:rPr>
              <a:t> </a:t>
            </a:r>
            <a:r>
              <a:rPr sz="2400" kern="1200" spc="13">
                <a:solidFill>
                  <a:schemeClr val="tx1"/>
                </a:solidFill>
                <a:latin typeface="Source Sans Pro"/>
                <a:ea typeface="+mn-ea"/>
                <a:cs typeface="Arial" panose="020B0604020202020204" pitchFamily="34" charset="0"/>
              </a:rPr>
              <a:t>should</a:t>
            </a:r>
            <a:r>
              <a:rPr sz="2400" kern="1200">
                <a:solidFill>
                  <a:schemeClr val="tx1"/>
                </a:solidFill>
                <a:latin typeface="Source Sans Pro"/>
                <a:ea typeface="+mn-ea"/>
                <a:cs typeface="Arial" panose="020B0604020202020204" pitchFamily="34" charset="0"/>
              </a:rPr>
              <a:t> </a:t>
            </a:r>
            <a:r>
              <a:rPr sz="2400" kern="1200" spc="20">
                <a:solidFill>
                  <a:schemeClr val="tx1"/>
                </a:solidFill>
                <a:latin typeface="Source Sans Pro"/>
                <a:ea typeface="+mn-ea"/>
                <a:cs typeface="Arial" panose="020B0604020202020204" pitchFamily="34" charset="0"/>
              </a:rPr>
              <a:t>be</a:t>
            </a:r>
            <a:r>
              <a:rPr sz="2400" kern="1200" spc="33">
                <a:solidFill>
                  <a:schemeClr val="tx1"/>
                </a:solidFill>
                <a:latin typeface="Source Sans Pro"/>
                <a:ea typeface="+mn-ea"/>
                <a:cs typeface="Arial" panose="020B0604020202020204" pitchFamily="34" charset="0"/>
              </a:rPr>
              <a:t> </a:t>
            </a:r>
            <a:r>
              <a:rPr sz="2400" kern="1200" spc="7">
                <a:solidFill>
                  <a:schemeClr val="tx1"/>
                </a:solidFill>
                <a:latin typeface="Source Sans Pro"/>
                <a:ea typeface="+mn-ea"/>
                <a:cs typeface="Arial" panose="020B0604020202020204" pitchFamily="34" charset="0"/>
              </a:rPr>
              <a:t>considered</a:t>
            </a:r>
            <a:r>
              <a:rPr sz="2400" kern="1200" spc="20">
                <a:solidFill>
                  <a:schemeClr val="tx1"/>
                </a:solidFill>
                <a:latin typeface="Source Sans Pro"/>
                <a:ea typeface="+mn-ea"/>
                <a:cs typeface="Arial" panose="020B0604020202020204" pitchFamily="34" charset="0"/>
              </a:rPr>
              <a:t> </a:t>
            </a:r>
            <a:r>
              <a:rPr sz="2400" kern="1200" spc="13">
                <a:solidFill>
                  <a:schemeClr val="tx1"/>
                </a:solidFill>
                <a:latin typeface="Source Sans Pro"/>
                <a:ea typeface="+mn-ea"/>
                <a:cs typeface="Arial" panose="020B0604020202020204" pitchFamily="34" charset="0"/>
              </a:rPr>
              <a:t>in the</a:t>
            </a:r>
            <a:r>
              <a:rPr lang="fr-FR" sz="2400" kern="1200">
                <a:solidFill>
                  <a:schemeClr val="tx1"/>
                </a:solidFill>
                <a:latin typeface="Source Sans Pro"/>
                <a:ea typeface="+mn-ea"/>
                <a:cs typeface="Arial" panose="020B0604020202020204" pitchFamily="34" charset="0"/>
              </a:rPr>
              <a:t> </a:t>
            </a:r>
            <a:r>
              <a:rPr sz="2400" kern="1200" spc="13">
                <a:solidFill>
                  <a:schemeClr val="tx1"/>
                </a:solidFill>
                <a:latin typeface="Source Sans Pro"/>
                <a:ea typeface="+mn-ea"/>
                <a:cs typeface="Arial" panose="020B0604020202020204" pitchFamily="34" charset="0"/>
              </a:rPr>
              <a:t>decision</a:t>
            </a:r>
            <a:r>
              <a:rPr sz="2400" kern="1200">
                <a:solidFill>
                  <a:schemeClr val="tx1"/>
                </a:solidFill>
                <a:latin typeface="Source Sans Pro"/>
                <a:ea typeface="+mn-ea"/>
                <a:cs typeface="Arial" panose="020B0604020202020204" pitchFamily="34" charset="0"/>
              </a:rPr>
              <a:t> </a:t>
            </a:r>
            <a:r>
              <a:rPr sz="2400" kern="1200" spc="-7">
                <a:solidFill>
                  <a:schemeClr val="tx1"/>
                </a:solidFill>
                <a:latin typeface="Source Sans Pro"/>
                <a:ea typeface="+mn-ea"/>
                <a:cs typeface="Arial" panose="020B0604020202020204" pitchFamily="34" charset="0"/>
              </a:rPr>
              <a:t>to</a:t>
            </a:r>
            <a:r>
              <a:rPr sz="2400" kern="1200">
                <a:solidFill>
                  <a:schemeClr val="tx1"/>
                </a:solidFill>
                <a:latin typeface="Source Sans Pro"/>
                <a:ea typeface="+mn-ea"/>
                <a:cs typeface="Arial" panose="020B0604020202020204" pitchFamily="34" charset="0"/>
              </a:rPr>
              <a:t> activate</a:t>
            </a:r>
            <a:r>
              <a:rPr sz="2400" kern="1200" spc="-20">
                <a:solidFill>
                  <a:schemeClr val="tx1"/>
                </a:solidFill>
                <a:latin typeface="Source Sans Pro"/>
                <a:ea typeface="+mn-ea"/>
                <a:cs typeface="Arial" panose="020B0604020202020204" pitchFamily="34" charset="0"/>
              </a:rPr>
              <a:t> </a:t>
            </a:r>
            <a:r>
              <a:rPr sz="2400" kern="1200" spc="13">
                <a:solidFill>
                  <a:schemeClr val="tx1"/>
                </a:solidFill>
                <a:latin typeface="Source Sans Pro"/>
                <a:ea typeface="+mn-ea"/>
                <a:cs typeface="Arial" panose="020B0604020202020204" pitchFamily="34" charset="0"/>
              </a:rPr>
              <a:t>the</a:t>
            </a:r>
            <a:r>
              <a:rPr sz="2400" kern="1200" spc="-7">
                <a:solidFill>
                  <a:schemeClr val="tx1"/>
                </a:solidFill>
                <a:latin typeface="Source Sans Pro"/>
                <a:ea typeface="+mn-ea"/>
                <a:cs typeface="Arial" panose="020B0604020202020204" pitchFamily="34" charset="0"/>
              </a:rPr>
              <a:t> </a:t>
            </a:r>
            <a:r>
              <a:rPr sz="2400" kern="1200">
                <a:solidFill>
                  <a:schemeClr val="tx1"/>
                </a:solidFill>
                <a:latin typeface="Source Sans Pro"/>
                <a:ea typeface="+mn-ea"/>
                <a:cs typeface="Arial" panose="020B0604020202020204" pitchFamily="34" charset="0"/>
              </a:rPr>
              <a:t>RRT?</a:t>
            </a:r>
            <a:r>
              <a:rPr lang="fr-FR" sz="2400" kern="1200">
                <a:solidFill>
                  <a:schemeClr val="tx1"/>
                </a:solidFill>
                <a:latin typeface="Source Sans Pro"/>
                <a:ea typeface="+mn-ea"/>
                <a:cs typeface="Arial" panose="020B0604020202020204" pitchFamily="34" charset="0"/>
              </a:rPr>
              <a:t> </a:t>
            </a:r>
          </a:p>
        </p:txBody>
      </p:sp>
      <p:sp>
        <p:nvSpPr>
          <p:cNvPr id="17" name="object 2"/>
          <p:cNvSpPr txBox="1">
            <a:spLocks noGrp="1"/>
          </p:cNvSpPr>
          <p:nvPr>
            <p:ph type="title"/>
          </p:nvPr>
        </p:nvSpPr>
        <p:spPr>
          <a:xfrm>
            <a:off x="275941" y="791301"/>
            <a:ext cx="6832430" cy="404043"/>
          </a:xfrm>
          <a:prstGeom prst="rect">
            <a:avLst/>
          </a:prstGeom>
        </p:spPr>
        <p:txBody>
          <a:bodyPr vert="horz" wrap="square" lIns="0" tIns="16087" rIns="0" bIns="0" numCol="1" rtlCol="0" anchor="ctr" anchorCtr="0" compatLnSpc="1">
            <a:prstTxWarp prst="textNoShape">
              <a:avLst/>
            </a:prstTxWarp>
            <a:spAutoFit/>
          </a:bodyPr>
          <a:lstStyle/>
          <a:p>
            <a:pPr marL="16510" defTabSz="914400">
              <a:spcBef>
                <a:spcPct val="0"/>
              </a:spcBef>
            </a:pPr>
            <a:r>
              <a:rPr lang="en-US" sz="2800" b="1" kern="1200">
                <a:solidFill>
                  <a:srgbClr val="951D19"/>
                </a:solidFill>
                <a:latin typeface="Source Sans Pro"/>
                <a:ea typeface="+mj-ea"/>
                <a:cs typeface="Arial"/>
              </a:rPr>
              <a:t>Decision-making criteria</a:t>
            </a:r>
            <a:r>
              <a:rPr sz="2800" b="1" kern="1200">
                <a:solidFill>
                  <a:srgbClr val="951D19"/>
                </a:solidFill>
                <a:latin typeface="Source Sans Pro"/>
                <a:ea typeface="+mj-ea"/>
                <a:cs typeface="Arial"/>
              </a:rPr>
              <a:t> for </a:t>
            </a:r>
            <a:r>
              <a:rPr lang="en-US" sz="2800" b="1" kern="1200">
                <a:solidFill>
                  <a:srgbClr val="951D19"/>
                </a:solidFill>
                <a:latin typeface="Source Sans Pro"/>
                <a:ea typeface="+mj-ea"/>
                <a:cs typeface="Arial"/>
              </a:rPr>
              <a:t>activation</a:t>
            </a:r>
            <a:endParaRPr lang="en-US">
              <a:cs typeface="Arial"/>
            </a:endParaRPr>
          </a:p>
        </p:txBody>
      </p:sp>
      <p:sp>
        <p:nvSpPr>
          <p:cNvPr id="7" name="object 3"/>
          <p:cNvSpPr txBox="1"/>
          <p:nvPr/>
        </p:nvSpPr>
        <p:spPr>
          <a:xfrm>
            <a:off x="1345957" y="2092955"/>
            <a:ext cx="10765108" cy="4061795"/>
          </a:xfrm>
          <a:prstGeom prst="rect">
            <a:avLst/>
          </a:prstGeom>
        </p:spPr>
        <p:txBody>
          <a:bodyPr vert="horz" wrap="square" lIns="0" tIns="98213" rIns="0" bIns="0" rtlCol="0" anchor="t">
            <a:spAutoFit/>
          </a:bodyPr>
          <a:lstStyle/>
          <a:p>
            <a:pPr marL="15875" hangingPunct="1">
              <a:spcBef>
                <a:spcPts val="773"/>
              </a:spcBef>
              <a:buClr>
                <a:srgbClr val="A49987"/>
              </a:buClr>
              <a:tabLst>
                <a:tab pos="192189" algn="l"/>
              </a:tabLst>
            </a:pPr>
            <a:r>
              <a:rPr lang="fr-FR" sz="2200" kern="1200" spc="-13" err="1">
                <a:solidFill>
                  <a:schemeClr val="tx1"/>
                </a:solidFill>
                <a:latin typeface="Source Sans Pro"/>
                <a:ea typeface="+mn-ea"/>
                <a:cs typeface="Arial"/>
              </a:rPr>
              <a:t>Decision-making</a:t>
            </a:r>
            <a:r>
              <a:rPr lang="fr-FR" sz="2200" kern="1200" spc="-13">
                <a:solidFill>
                  <a:schemeClr val="tx1"/>
                </a:solidFill>
                <a:latin typeface="Source Sans Pro"/>
                <a:ea typeface="+mn-ea"/>
                <a:cs typeface="Arial"/>
              </a:rPr>
              <a:t> </a:t>
            </a:r>
            <a:r>
              <a:rPr lang="fr-FR" sz="2200" kern="1200" spc="-13" err="1">
                <a:solidFill>
                  <a:schemeClr val="tx1"/>
                </a:solidFill>
                <a:latin typeface="Source Sans Pro"/>
                <a:ea typeface="+mn-ea"/>
                <a:cs typeface="Arial"/>
              </a:rPr>
              <a:t>criteria</a:t>
            </a:r>
            <a:r>
              <a:rPr lang="fr-FR" sz="2200" kern="1200" spc="-13">
                <a:solidFill>
                  <a:schemeClr val="tx1"/>
                </a:solidFill>
                <a:latin typeface="Source Sans Pro"/>
                <a:ea typeface="+mn-ea"/>
                <a:cs typeface="Arial"/>
              </a:rPr>
              <a:t> for RRT activation </a:t>
            </a:r>
            <a:r>
              <a:rPr lang="fr-FR" sz="2200" kern="1200" spc="-13" err="1">
                <a:solidFill>
                  <a:schemeClr val="tx1"/>
                </a:solidFill>
                <a:latin typeface="Source Sans Pro"/>
                <a:ea typeface="+mn-ea"/>
                <a:cs typeface="Arial"/>
              </a:rPr>
              <a:t>depends</a:t>
            </a:r>
            <a:r>
              <a:rPr lang="fr-FR" sz="2200" kern="1200" spc="-13">
                <a:solidFill>
                  <a:schemeClr val="tx1"/>
                </a:solidFill>
                <a:latin typeface="Source Sans Pro"/>
                <a:ea typeface="+mn-ea"/>
                <a:cs typeface="Arial"/>
              </a:rPr>
              <a:t> on:</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Severity of disease/public health impact</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Size of outbreak</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Risk of transmission</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Location or geography</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Local capacity to respond</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National capacity to respond</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Funds</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Media attention/public concern and political will</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200">
                <a:solidFill>
                  <a:schemeClr val="tx1"/>
                </a:solidFill>
                <a:latin typeface="Source Sans Pro"/>
                <a:ea typeface="Source Sans Pro Regular"/>
                <a:cs typeface="Arial"/>
              </a:rPr>
              <a:t>Leadership decisions</a:t>
            </a:r>
            <a:r>
              <a:rPr lang="fr-FR" sz="2200">
                <a:solidFill>
                  <a:schemeClr val="tx1"/>
                </a:solidFill>
                <a:latin typeface="Source Sans Pro"/>
                <a:ea typeface="Source Sans Pro Regular"/>
                <a:cs typeface="Arial"/>
              </a:rPr>
              <a:t>.</a:t>
            </a:r>
            <a:endParaRPr sz="2200">
              <a:solidFill>
                <a:schemeClr val="tx1"/>
              </a:solidFill>
              <a:latin typeface="Source Sans Pro"/>
              <a:ea typeface="Source Sans Pro Regular"/>
              <a:cs typeface="Arial"/>
            </a:endParaRPr>
          </a:p>
        </p:txBody>
      </p:sp>
      <p:sp>
        <p:nvSpPr>
          <p:cNvPr id="9" name="Rectangle 8"/>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2" name="Slide Number Placeholder 1">
            <a:extLst>
              <a:ext uri="{FF2B5EF4-FFF2-40B4-BE49-F238E27FC236}">
                <a16:creationId xmlns:a16="http://schemas.microsoft.com/office/drawing/2014/main" id="{41125BEF-784E-CF29-8C07-72134336C643}"/>
              </a:ext>
            </a:extLst>
          </p:cNvPr>
          <p:cNvSpPr>
            <a:spLocks noGrp="1"/>
          </p:cNvSpPr>
          <p:nvPr>
            <p:ph type="sldNum" sz="quarter" idx="2"/>
          </p:nvPr>
        </p:nvSpPr>
        <p:spPr>
          <a:xfrm>
            <a:off x="11647815" y="6476469"/>
            <a:ext cx="541832" cy="382671"/>
          </a:xfrm>
        </p:spPr>
        <p:txBody>
          <a:bodyPr lIns="91440" tIns="45720" rIns="91440" bIns="45720" anchor="t"/>
          <a:lstStyle/>
          <a:p>
            <a:pPr algn="r"/>
            <a:fld id="{86CB4B4D-7CA3-9044-876B-883B54F8677D}" type="slidenum">
              <a:rPr lang="en-US" sz="1200">
                <a:solidFill>
                  <a:srgbClr val="7F7F7F"/>
                </a:solidFill>
              </a:rPr>
              <a:pPr algn="r"/>
              <a:t>15</a:t>
            </a:fld>
            <a:endParaRPr lang="en-US" sz="1200">
              <a:solidFill>
                <a:srgbClr val="7F7F7F"/>
              </a:solidFill>
            </a:endParaRPr>
          </a:p>
        </p:txBody>
      </p:sp>
    </p:spTree>
    <p:extLst>
      <p:ext uri="{BB962C8B-B14F-4D97-AF65-F5344CB8AC3E}">
        <p14:creationId xmlns:p14="http://schemas.microsoft.com/office/powerpoint/2010/main" val="33010359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792" y="798324"/>
            <a:ext cx="7893866" cy="404043"/>
          </a:xfrm>
          <a:prstGeom prst="rect">
            <a:avLst/>
          </a:prstGeom>
        </p:spPr>
        <p:txBody>
          <a:bodyPr vert="horz" wrap="square" lIns="0" tIns="16087" rIns="0" bIns="0" numCol="1" rtlCol="0" anchor="ctr" anchorCtr="0" compatLnSpc="1">
            <a:prstTxWarp prst="textNoShape">
              <a:avLst/>
            </a:prstTxWarp>
            <a:spAutoFit/>
          </a:bodyPr>
          <a:lstStyle/>
          <a:p>
            <a:pPr marL="16933" defTabSz="914400">
              <a:spcBef>
                <a:spcPct val="0"/>
              </a:spcBef>
            </a:pPr>
            <a:r>
              <a:rPr sz="2800" b="1" kern="1200">
                <a:solidFill>
                  <a:srgbClr val="951D19"/>
                </a:solidFill>
                <a:latin typeface="Source Sans Pro Regular"/>
                <a:ea typeface="+mj-ea"/>
                <a:cs typeface="Arial" pitchFamily="34" charset="0"/>
              </a:rPr>
              <a:t>Decision-</a:t>
            </a:r>
            <a:r>
              <a:rPr lang="fr-FR" sz="2800" b="1" kern="1200">
                <a:solidFill>
                  <a:srgbClr val="951D19"/>
                </a:solidFill>
                <a:latin typeface="Source Sans Pro Regular"/>
                <a:ea typeface="+mj-ea"/>
                <a:cs typeface="Arial" pitchFamily="34" charset="0"/>
              </a:rPr>
              <a:t>m</a:t>
            </a:r>
            <a:r>
              <a:rPr sz="2800" b="1" kern="1200" err="1">
                <a:solidFill>
                  <a:srgbClr val="951D19"/>
                </a:solidFill>
                <a:latin typeface="Source Sans Pro Regular"/>
                <a:ea typeface="+mj-ea"/>
                <a:cs typeface="Arial" pitchFamily="34" charset="0"/>
              </a:rPr>
              <a:t>aking</a:t>
            </a:r>
            <a:r>
              <a:rPr sz="2800" b="1" kern="1200">
                <a:solidFill>
                  <a:srgbClr val="951D19"/>
                </a:solidFill>
                <a:latin typeface="Source Sans Pro Regular"/>
                <a:ea typeface="+mj-ea"/>
                <a:cs typeface="Arial" pitchFamily="34" charset="0"/>
              </a:rPr>
              <a:t> </a:t>
            </a:r>
            <a:r>
              <a:rPr lang="fr-FR" sz="2800" b="1" kern="1200">
                <a:solidFill>
                  <a:srgbClr val="951D19"/>
                </a:solidFill>
                <a:latin typeface="Source Sans Pro Regular"/>
                <a:ea typeface="+mj-ea"/>
                <a:cs typeface="Arial" pitchFamily="34" charset="0"/>
              </a:rPr>
              <a:t>c</a:t>
            </a:r>
            <a:r>
              <a:rPr sz="2800" b="1" kern="1200" err="1">
                <a:solidFill>
                  <a:srgbClr val="951D19"/>
                </a:solidFill>
                <a:latin typeface="Source Sans Pro Regular"/>
                <a:ea typeface="+mj-ea"/>
                <a:cs typeface="Arial" pitchFamily="34" charset="0"/>
              </a:rPr>
              <a:t>riteria</a:t>
            </a:r>
            <a:r>
              <a:rPr sz="2800" b="1" kern="1200">
                <a:solidFill>
                  <a:srgbClr val="951D19"/>
                </a:solidFill>
                <a:latin typeface="Source Sans Pro Regular"/>
                <a:ea typeface="+mj-ea"/>
                <a:cs typeface="Arial" pitchFamily="34" charset="0"/>
              </a:rPr>
              <a:t> for </a:t>
            </a:r>
            <a:r>
              <a:rPr lang="fr-FR" sz="2800" b="1" kern="1200">
                <a:solidFill>
                  <a:srgbClr val="951D19"/>
                </a:solidFill>
                <a:latin typeface="Source Sans Pro Regular"/>
                <a:ea typeface="+mj-ea"/>
                <a:cs typeface="Arial" pitchFamily="34" charset="0"/>
              </a:rPr>
              <a:t>a</a:t>
            </a:r>
            <a:r>
              <a:rPr sz="2800" b="1" kern="1200" err="1">
                <a:solidFill>
                  <a:srgbClr val="951D19"/>
                </a:solidFill>
                <a:latin typeface="Source Sans Pro Regular"/>
                <a:ea typeface="+mj-ea"/>
                <a:cs typeface="Arial" pitchFamily="34" charset="0"/>
              </a:rPr>
              <a:t>ctivation</a:t>
            </a:r>
            <a:endParaRPr sz="2800" b="1" kern="1200">
              <a:solidFill>
                <a:srgbClr val="951D19"/>
              </a:solidFill>
              <a:latin typeface="Source Sans Pro Regular"/>
              <a:ea typeface="+mj-ea"/>
              <a:cs typeface="Arial" pitchFamily="34" charset="0"/>
            </a:endParaRPr>
          </a:p>
        </p:txBody>
      </p:sp>
      <p:pic>
        <p:nvPicPr>
          <p:cNvPr id="3" name="object 3"/>
          <p:cNvPicPr/>
          <p:nvPr/>
        </p:nvPicPr>
        <p:blipFill>
          <a:blip r:embed="rId3" cstate="print"/>
          <a:stretch>
            <a:fillRect/>
          </a:stretch>
        </p:blipFill>
        <p:spPr>
          <a:xfrm>
            <a:off x="38945" y="2394033"/>
            <a:ext cx="12103947" cy="2907115"/>
          </a:xfrm>
          <a:prstGeom prst="rect">
            <a:avLst/>
          </a:prstGeom>
        </p:spPr>
      </p:pic>
      <p:sp>
        <p:nvSpPr>
          <p:cNvPr id="4" name="object 4"/>
          <p:cNvSpPr txBox="1"/>
          <p:nvPr/>
        </p:nvSpPr>
        <p:spPr>
          <a:xfrm>
            <a:off x="626804" y="3123049"/>
            <a:ext cx="1728893" cy="1340560"/>
          </a:xfrm>
          <a:prstGeom prst="rect">
            <a:avLst/>
          </a:prstGeom>
        </p:spPr>
        <p:txBody>
          <a:bodyPr vert="horz" wrap="square" lIns="0" tIns="66040" rIns="0" bIns="0" rtlCol="0">
            <a:spAutoFit/>
          </a:bodyPr>
          <a:lstStyle/>
          <a:p>
            <a:pPr algn="ctr" hangingPunct="1">
              <a:spcBef>
                <a:spcPts val="520"/>
              </a:spcBef>
            </a:pPr>
            <a:r>
              <a:rPr sz="1733" b="1" kern="1200" spc="-107">
                <a:solidFill>
                  <a:srgbClr val="4BACC6">
                    <a:lumMod val="50000"/>
                  </a:srgbClr>
                </a:solidFill>
                <a:latin typeface="Source Sans Pro Regular"/>
                <a:ea typeface="+mn-ea"/>
                <a:cs typeface="Arial"/>
              </a:rPr>
              <a:t>A</a:t>
            </a:r>
            <a:r>
              <a:rPr sz="1733" b="1" kern="1200" spc="-13">
                <a:solidFill>
                  <a:srgbClr val="4BACC6">
                    <a:lumMod val="50000"/>
                  </a:srgbClr>
                </a:solidFill>
                <a:latin typeface="Source Sans Pro Regular"/>
                <a:ea typeface="+mn-ea"/>
                <a:cs typeface="Arial"/>
              </a:rPr>
              <a:t>l</a:t>
            </a:r>
            <a:r>
              <a:rPr sz="1733" b="1" kern="1200" spc="-33">
                <a:solidFill>
                  <a:srgbClr val="4BACC6">
                    <a:lumMod val="50000"/>
                  </a:srgbClr>
                </a:solidFill>
                <a:latin typeface="Source Sans Pro Regular"/>
                <a:ea typeface="+mn-ea"/>
                <a:cs typeface="Arial"/>
              </a:rPr>
              <a:t>e</a:t>
            </a:r>
            <a:r>
              <a:rPr sz="1733" b="1" kern="1200" spc="20">
                <a:solidFill>
                  <a:srgbClr val="4BACC6">
                    <a:lumMod val="50000"/>
                  </a:srgbClr>
                </a:solidFill>
                <a:latin typeface="Source Sans Pro Regular"/>
                <a:ea typeface="+mn-ea"/>
                <a:cs typeface="Arial"/>
              </a:rPr>
              <a:t>r</a:t>
            </a:r>
            <a:r>
              <a:rPr sz="1733" b="1" kern="1200" spc="67">
                <a:solidFill>
                  <a:srgbClr val="4BACC6">
                    <a:lumMod val="50000"/>
                  </a:srgbClr>
                </a:solidFill>
                <a:latin typeface="Source Sans Pro Regular"/>
                <a:ea typeface="+mn-ea"/>
                <a:cs typeface="Arial"/>
              </a:rPr>
              <a:t>t</a:t>
            </a:r>
            <a:r>
              <a:rPr sz="1733" b="1" kern="1200" spc="-152">
                <a:solidFill>
                  <a:srgbClr val="4BACC6">
                    <a:lumMod val="50000"/>
                  </a:srgbClr>
                </a:solidFill>
                <a:latin typeface="Source Sans Pro Regular"/>
                <a:ea typeface="+mn-ea"/>
                <a:cs typeface="Arial"/>
              </a:rPr>
              <a:t> </a:t>
            </a:r>
            <a:r>
              <a:rPr sz="1733" b="1" kern="1200" spc="-120">
                <a:solidFill>
                  <a:srgbClr val="4BACC6">
                    <a:lumMod val="50000"/>
                  </a:srgbClr>
                </a:solidFill>
                <a:latin typeface="Source Sans Pro Regular"/>
                <a:ea typeface="+mn-ea"/>
                <a:cs typeface="Arial"/>
              </a:rPr>
              <a:t>V</a:t>
            </a:r>
            <a:r>
              <a:rPr sz="1733" b="1" kern="1200" spc="-20">
                <a:solidFill>
                  <a:srgbClr val="4BACC6">
                    <a:lumMod val="50000"/>
                  </a:srgbClr>
                </a:solidFill>
                <a:latin typeface="Source Sans Pro Regular"/>
                <a:ea typeface="+mn-ea"/>
                <a:cs typeface="Arial"/>
              </a:rPr>
              <a:t>e</a:t>
            </a:r>
            <a:r>
              <a:rPr sz="1733" b="1" kern="1200" spc="-27">
                <a:solidFill>
                  <a:srgbClr val="4BACC6">
                    <a:lumMod val="50000"/>
                  </a:srgbClr>
                </a:solidFill>
                <a:latin typeface="Source Sans Pro Regular"/>
                <a:ea typeface="+mn-ea"/>
                <a:cs typeface="Arial"/>
              </a:rPr>
              <a:t>rifi</a:t>
            </a:r>
            <a:r>
              <a:rPr sz="1733" b="1" kern="1200" spc="-67">
                <a:solidFill>
                  <a:srgbClr val="4BACC6">
                    <a:lumMod val="50000"/>
                  </a:srgbClr>
                </a:solidFill>
                <a:latin typeface="Source Sans Pro Regular"/>
                <a:ea typeface="+mn-ea"/>
                <a:cs typeface="Arial"/>
              </a:rPr>
              <a:t>c</a:t>
            </a:r>
            <a:r>
              <a:rPr sz="1733" b="1" kern="1200" spc="-60">
                <a:solidFill>
                  <a:srgbClr val="4BACC6">
                    <a:lumMod val="50000"/>
                  </a:srgbClr>
                </a:solidFill>
                <a:latin typeface="Source Sans Pro Regular"/>
                <a:ea typeface="+mn-ea"/>
                <a:cs typeface="Arial"/>
              </a:rPr>
              <a:t>a</a:t>
            </a:r>
            <a:r>
              <a:rPr sz="1733" b="1" kern="1200" spc="33">
                <a:solidFill>
                  <a:srgbClr val="4BACC6">
                    <a:lumMod val="50000"/>
                  </a:srgbClr>
                </a:solidFill>
                <a:latin typeface="Source Sans Pro Regular"/>
                <a:ea typeface="+mn-ea"/>
                <a:cs typeface="Arial"/>
              </a:rPr>
              <a:t>t</a:t>
            </a:r>
            <a:r>
              <a:rPr sz="1733" b="1" kern="1200" spc="13">
                <a:solidFill>
                  <a:srgbClr val="4BACC6">
                    <a:lumMod val="50000"/>
                  </a:srgbClr>
                </a:solidFill>
                <a:latin typeface="Source Sans Pro Regular"/>
                <a:ea typeface="+mn-ea"/>
                <a:cs typeface="Arial"/>
              </a:rPr>
              <a:t>i</a:t>
            </a:r>
            <a:r>
              <a:rPr sz="1733" b="1" kern="1200" spc="-33">
                <a:solidFill>
                  <a:srgbClr val="4BACC6">
                    <a:lumMod val="50000"/>
                  </a:srgbClr>
                </a:solidFill>
                <a:latin typeface="Source Sans Pro Regular"/>
                <a:ea typeface="+mn-ea"/>
                <a:cs typeface="Arial"/>
              </a:rPr>
              <a:t>on</a:t>
            </a:r>
            <a:endParaRPr sz="1733" kern="1200">
              <a:solidFill>
                <a:srgbClr val="4BACC6">
                  <a:lumMod val="50000"/>
                </a:srgbClr>
              </a:solidFill>
              <a:latin typeface="Source Sans Pro Regular"/>
              <a:ea typeface="+mn-ea"/>
              <a:cs typeface="Arial"/>
            </a:endParaRPr>
          </a:p>
          <a:p>
            <a:pPr marL="22859" marR="15240" algn="ctr" hangingPunct="1">
              <a:lnSpc>
                <a:spcPct val="85600"/>
              </a:lnSpc>
              <a:spcBef>
                <a:spcPts val="687"/>
              </a:spcBef>
            </a:pPr>
            <a:r>
              <a:rPr sz="1733" kern="1200" spc="-60">
                <a:solidFill>
                  <a:srgbClr val="4BACC6">
                    <a:lumMod val="50000"/>
                  </a:srgbClr>
                </a:solidFill>
                <a:latin typeface="Source Sans Pro Regular"/>
                <a:ea typeface="+mn-ea"/>
                <a:cs typeface="Arial MT"/>
              </a:rPr>
              <a:t>I</a:t>
            </a:r>
            <a:r>
              <a:rPr sz="1733" kern="1200" spc="-160">
                <a:solidFill>
                  <a:srgbClr val="4BACC6">
                    <a:lumMod val="50000"/>
                  </a:srgbClr>
                </a:solidFill>
                <a:latin typeface="Source Sans Pro Regular"/>
                <a:ea typeface="+mn-ea"/>
                <a:cs typeface="Arial MT"/>
              </a:rPr>
              <a:t>s</a:t>
            </a:r>
            <a:r>
              <a:rPr sz="1733" kern="1200" spc="-107">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the</a:t>
            </a:r>
            <a:r>
              <a:rPr sz="1733" kern="1200" spc="-100">
                <a:solidFill>
                  <a:srgbClr val="4BACC6">
                    <a:lumMod val="50000"/>
                  </a:srgbClr>
                </a:solidFill>
                <a:latin typeface="Source Sans Pro Regular"/>
                <a:ea typeface="+mn-ea"/>
                <a:cs typeface="Arial MT"/>
              </a:rPr>
              <a:t> </a:t>
            </a:r>
            <a:r>
              <a:rPr sz="1733" kern="1200" spc="33">
                <a:solidFill>
                  <a:srgbClr val="4BACC6">
                    <a:lumMod val="50000"/>
                  </a:srgbClr>
                </a:solidFill>
                <a:latin typeface="Source Sans Pro Regular"/>
                <a:ea typeface="+mn-ea"/>
                <a:cs typeface="Arial MT"/>
              </a:rPr>
              <a:t>in</a:t>
            </a:r>
            <a:r>
              <a:rPr sz="1733" kern="1200" spc="7">
                <a:solidFill>
                  <a:srgbClr val="4BACC6">
                    <a:lumMod val="50000"/>
                  </a:srgbClr>
                </a:solidFill>
                <a:latin typeface="Source Sans Pro Regular"/>
                <a:ea typeface="+mn-ea"/>
                <a:cs typeface="Arial MT"/>
              </a:rPr>
              <a:t>f</a:t>
            </a:r>
            <a:r>
              <a:rPr sz="1733" kern="1200" spc="20">
                <a:solidFill>
                  <a:srgbClr val="4BACC6">
                    <a:lumMod val="50000"/>
                  </a:srgbClr>
                </a:solidFill>
                <a:latin typeface="Source Sans Pro Regular"/>
                <a:ea typeface="+mn-ea"/>
                <a:cs typeface="Arial MT"/>
              </a:rPr>
              <a:t>o</a:t>
            </a:r>
            <a:r>
              <a:rPr sz="1733" kern="1200" spc="-20">
                <a:solidFill>
                  <a:srgbClr val="4BACC6">
                    <a:lumMod val="50000"/>
                  </a:srgbClr>
                </a:solidFill>
                <a:latin typeface="Source Sans Pro Regular"/>
                <a:ea typeface="+mn-ea"/>
                <a:cs typeface="Arial MT"/>
              </a:rPr>
              <a:t>rma</a:t>
            </a:r>
            <a:r>
              <a:rPr sz="1733" kern="1200" spc="53">
                <a:solidFill>
                  <a:srgbClr val="4BACC6">
                    <a:lumMod val="50000"/>
                  </a:srgbClr>
                </a:solidFill>
                <a:latin typeface="Source Sans Pro Regular"/>
                <a:ea typeface="+mn-ea"/>
                <a:cs typeface="Arial MT"/>
              </a:rPr>
              <a:t>tio</a:t>
            </a:r>
            <a:r>
              <a:rPr sz="1733" kern="1200" spc="13">
                <a:solidFill>
                  <a:srgbClr val="4BACC6">
                    <a:lumMod val="50000"/>
                  </a:srgbClr>
                </a:solidFill>
                <a:latin typeface="Source Sans Pro Regular"/>
                <a:ea typeface="+mn-ea"/>
                <a:cs typeface="Arial MT"/>
              </a:rPr>
              <a:t>n  </a:t>
            </a:r>
            <a:r>
              <a:rPr sz="1733" kern="1200" spc="-80">
                <a:solidFill>
                  <a:srgbClr val="4BACC6">
                    <a:lumMod val="50000"/>
                  </a:srgbClr>
                </a:solidFill>
                <a:latin typeface="Source Sans Pro Regular"/>
                <a:ea typeface="+mn-ea"/>
                <a:cs typeface="Arial MT"/>
              </a:rPr>
              <a:t>acc</a:t>
            </a:r>
            <a:r>
              <a:rPr sz="1733" kern="1200" spc="20">
                <a:solidFill>
                  <a:srgbClr val="4BACC6">
                    <a:lumMod val="50000"/>
                  </a:srgbClr>
                </a:solidFill>
                <a:latin typeface="Source Sans Pro Regular"/>
                <a:ea typeface="+mn-ea"/>
                <a:cs typeface="Arial MT"/>
              </a:rPr>
              <a:t>u</a:t>
            </a:r>
            <a:r>
              <a:rPr sz="1733" kern="1200" spc="-7">
                <a:solidFill>
                  <a:srgbClr val="4BACC6">
                    <a:lumMod val="50000"/>
                  </a:srgbClr>
                </a:solidFill>
                <a:latin typeface="Source Sans Pro Regular"/>
                <a:ea typeface="+mn-ea"/>
                <a:cs typeface="Arial MT"/>
              </a:rPr>
              <a:t>r</a:t>
            </a:r>
            <a:r>
              <a:rPr sz="1733" kern="1200">
                <a:solidFill>
                  <a:srgbClr val="4BACC6">
                    <a:lumMod val="50000"/>
                  </a:srgbClr>
                </a:solidFill>
                <a:latin typeface="Source Sans Pro Regular"/>
                <a:ea typeface="+mn-ea"/>
                <a:cs typeface="Arial MT"/>
              </a:rPr>
              <a:t>a</a:t>
            </a:r>
            <a:r>
              <a:rPr sz="1733" kern="1200" spc="-20">
                <a:solidFill>
                  <a:srgbClr val="4BACC6">
                    <a:lumMod val="50000"/>
                  </a:srgbClr>
                </a:solidFill>
                <a:latin typeface="Source Sans Pro Regular"/>
                <a:ea typeface="+mn-ea"/>
                <a:cs typeface="Arial MT"/>
              </a:rPr>
              <a:t>t</a:t>
            </a:r>
            <a:r>
              <a:rPr sz="1733" kern="1200" spc="-73">
                <a:solidFill>
                  <a:srgbClr val="4BACC6">
                    <a:lumMod val="50000"/>
                  </a:srgbClr>
                </a:solidFill>
                <a:latin typeface="Source Sans Pro Regular"/>
                <a:ea typeface="+mn-ea"/>
                <a:cs typeface="Arial MT"/>
              </a:rPr>
              <a:t>e</a:t>
            </a:r>
            <a:r>
              <a:rPr sz="1733" kern="1200" spc="-87">
                <a:solidFill>
                  <a:srgbClr val="4BACC6">
                    <a:lumMod val="50000"/>
                  </a:srgbClr>
                </a:solidFill>
                <a:latin typeface="Source Sans Pro Regular"/>
                <a:ea typeface="+mn-ea"/>
                <a:cs typeface="Arial MT"/>
              </a:rPr>
              <a:t> </a:t>
            </a:r>
            <a:r>
              <a:rPr sz="1733" kern="1200" spc="-13">
                <a:solidFill>
                  <a:srgbClr val="4BACC6">
                    <a:lumMod val="50000"/>
                  </a:srgbClr>
                </a:solidFill>
                <a:latin typeface="Source Sans Pro Regular"/>
                <a:ea typeface="+mn-ea"/>
                <a:cs typeface="Arial MT"/>
              </a:rPr>
              <a:t>and  </a:t>
            </a:r>
            <a:r>
              <a:rPr sz="1733" kern="1200" spc="20">
                <a:solidFill>
                  <a:srgbClr val="4BACC6">
                    <a:lumMod val="50000"/>
                  </a:srgbClr>
                </a:solidFill>
                <a:latin typeface="Source Sans Pro Regular"/>
                <a:ea typeface="+mn-ea"/>
                <a:cs typeface="Arial MT"/>
              </a:rPr>
              <a:t>f</a:t>
            </a:r>
            <a:r>
              <a:rPr sz="1733" kern="1200" spc="13">
                <a:solidFill>
                  <a:srgbClr val="4BACC6">
                    <a:lumMod val="50000"/>
                  </a:srgbClr>
                </a:solidFill>
                <a:latin typeface="Source Sans Pro Regular"/>
                <a:ea typeface="+mn-ea"/>
                <a:cs typeface="Arial MT"/>
              </a:rPr>
              <a:t>r</a:t>
            </a:r>
            <a:r>
              <a:rPr sz="1733" kern="1200" spc="27">
                <a:solidFill>
                  <a:srgbClr val="4BACC6">
                    <a:lumMod val="50000"/>
                  </a:srgbClr>
                </a:solidFill>
                <a:latin typeface="Source Sans Pro Regular"/>
                <a:ea typeface="+mn-ea"/>
                <a:cs typeface="Arial MT"/>
              </a:rPr>
              <a:t>o</a:t>
            </a:r>
            <a:r>
              <a:rPr sz="1733" kern="1200" spc="40">
                <a:solidFill>
                  <a:srgbClr val="4BACC6">
                    <a:lumMod val="50000"/>
                  </a:srgbClr>
                </a:solidFill>
                <a:latin typeface="Source Sans Pro Regular"/>
                <a:ea typeface="+mn-ea"/>
                <a:cs typeface="Arial MT"/>
              </a:rPr>
              <a:t>m</a:t>
            </a:r>
            <a:r>
              <a:rPr sz="1733" kern="1200" spc="-100">
                <a:solidFill>
                  <a:srgbClr val="4BACC6">
                    <a:lumMod val="50000"/>
                  </a:srgbClr>
                </a:solidFill>
                <a:latin typeface="Source Sans Pro Regular"/>
                <a:ea typeface="+mn-ea"/>
                <a:cs typeface="Arial MT"/>
              </a:rPr>
              <a:t> </a:t>
            </a:r>
            <a:r>
              <a:rPr sz="1733" kern="1200" spc="-107">
                <a:solidFill>
                  <a:srgbClr val="4BACC6">
                    <a:lumMod val="50000"/>
                  </a:srgbClr>
                </a:solidFill>
                <a:latin typeface="Source Sans Pro Regular"/>
                <a:ea typeface="+mn-ea"/>
                <a:cs typeface="Arial MT"/>
              </a:rPr>
              <a:t>a </a:t>
            </a:r>
            <a:r>
              <a:rPr sz="1733" kern="1200" spc="33">
                <a:solidFill>
                  <a:srgbClr val="4BACC6">
                    <a:lumMod val="50000"/>
                  </a:srgbClr>
                </a:solidFill>
                <a:latin typeface="Source Sans Pro Regular"/>
                <a:ea typeface="+mn-ea"/>
                <a:cs typeface="Arial MT"/>
              </a:rPr>
              <a:t>tr</a:t>
            </a:r>
            <a:r>
              <a:rPr sz="1733" kern="1200" spc="73">
                <a:solidFill>
                  <a:srgbClr val="4BACC6">
                    <a:lumMod val="50000"/>
                  </a:srgbClr>
                </a:solidFill>
                <a:latin typeface="Source Sans Pro Regular"/>
                <a:ea typeface="+mn-ea"/>
                <a:cs typeface="Arial MT"/>
              </a:rPr>
              <a:t>u</a:t>
            </a:r>
            <a:r>
              <a:rPr sz="1733" kern="1200" spc="-33">
                <a:solidFill>
                  <a:srgbClr val="4BACC6">
                    <a:lumMod val="50000"/>
                  </a:srgbClr>
                </a:solidFill>
                <a:latin typeface="Source Sans Pro Regular"/>
                <a:ea typeface="+mn-ea"/>
                <a:cs typeface="Arial MT"/>
              </a:rPr>
              <a:t>s</a:t>
            </a:r>
            <a:r>
              <a:rPr sz="1733" kern="1200" spc="-40">
                <a:solidFill>
                  <a:srgbClr val="4BACC6">
                    <a:lumMod val="50000"/>
                  </a:srgbClr>
                </a:solidFill>
                <a:latin typeface="Source Sans Pro Regular"/>
                <a:ea typeface="+mn-ea"/>
                <a:cs typeface="Arial MT"/>
              </a:rPr>
              <a:t>t</a:t>
            </a:r>
            <a:r>
              <a:rPr sz="1733" kern="1200" spc="-13">
                <a:solidFill>
                  <a:srgbClr val="4BACC6">
                    <a:lumMod val="50000"/>
                  </a:srgbClr>
                </a:solidFill>
                <a:latin typeface="Source Sans Pro Regular"/>
                <a:ea typeface="+mn-ea"/>
                <a:cs typeface="Arial MT"/>
              </a:rPr>
              <a:t>ed  </a:t>
            </a:r>
            <a:r>
              <a:rPr sz="1733" kern="1200" spc="-80">
                <a:solidFill>
                  <a:srgbClr val="4BACC6">
                    <a:lumMod val="50000"/>
                  </a:srgbClr>
                </a:solidFill>
                <a:latin typeface="Source Sans Pro Regular"/>
                <a:ea typeface="+mn-ea"/>
                <a:cs typeface="Arial MT"/>
              </a:rPr>
              <a:t>source?</a:t>
            </a:r>
            <a:endParaRPr sz="1733" kern="1200">
              <a:solidFill>
                <a:srgbClr val="4BACC6">
                  <a:lumMod val="50000"/>
                </a:srgbClr>
              </a:solidFill>
              <a:latin typeface="Source Sans Pro Regular"/>
              <a:ea typeface="+mn-ea"/>
              <a:cs typeface="Arial MT"/>
            </a:endParaRPr>
          </a:p>
        </p:txBody>
      </p:sp>
      <p:sp>
        <p:nvSpPr>
          <p:cNvPr id="5" name="object 5"/>
          <p:cNvSpPr txBox="1"/>
          <p:nvPr/>
        </p:nvSpPr>
        <p:spPr>
          <a:xfrm>
            <a:off x="2935563" y="2608071"/>
            <a:ext cx="1708573" cy="2442720"/>
          </a:xfrm>
          <a:prstGeom prst="rect">
            <a:avLst/>
          </a:prstGeom>
        </p:spPr>
        <p:txBody>
          <a:bodyPr vert="horz" wrap="square" lIns="0" tIns="55880" rIns="0" bIns="0" rtlCol="0">
            <a:spAutoFit/>
          </a:bodyPr>
          <a:lstStyle/>
          <a:p>
            <a:pPr marL="297173" marR="282780" algn="ctr" hangingPunct="1">
              <a:lnSpc>
                <a:spcPts val="1773"/>
              </a:lnSpc>
              <a:spcBef>
                <a:spcPts val="440"/>
              </a:spcBef>
            </a:pPr>
            <a:r>
              <a:rPr sz="1733" b="1" kern="1200" spc="-220">
                <a:solidFill>
                  <a:srgbClr val="4BACC6">
                    <a:lumMod val="50000"/>
                  </a:srgbClr>
                </a:solidFill>
                <a:latin typeface="Source Sans Pro Regular"/>
                <a:ea typeface="+mn-ea"/>
                <a:cs typeface="Arial"/>
              </a:rPr>
              <a:t>E</a:t>
            </a:r>
            <a:r>
              <a:rPr sz="1733" b="1" kern="1200" spc="-33">
                <a:solidFill>
                  <a:srgbClr val="4BACC6">
                    <a:lumMod val="50000"/>
                  </a:srgbClr>
                </a:solidFill>
                <a:latin typeface="Source Sans Pro Regular"/>
                <a:ea typeface="+mn-ea"/>
                <a:cs typeface="Arial"/>
              </a:rPr>
              <a:t>me</a:t>
            </a:r>
            <a:r>
              <a:rPr sz="1733" b="1" kern="1200" spc="-27">
                <a:solidFill>
                  <a:srgbClr val="4BACC6">
                    <a:lumMod val="50000"/>
                  </a:srgbClr>
                </a:solidFill>
                <a:latin typeface="Source Sans Pro Regular"/>
                <a:ea typeface="+mn-ea"/>
                <a:cs typeface="Arial"/>
              </a:rPr>
              <a:t>r</a:t>
            </a:r>
            <a:r>
              <a:rPr sz="1733" b="1" kern="1200" spc="-60">
                <a:solidFill>
                  <a:srgbClr val="4BACC6">
                    <a:lumMod val="50000"/>
                  </a:srgbClr>
                </a:solidFill>
                <a:latin typeface="Source Sans Pro Regular"/>
                <a:ea typeface="+mn-ea"/>
                <a:cs typeface="Arial"/>
              </a:rPr>
              <a:t>gen</a:t>
            </a:r>
            <a:r>
              <a:rPr sz="1733" b="1" kern="1200" spc="-53">
                <a:solidFill>
                  <a:srgbClr val="4BACC6">
                    <a:lumMod val="50000"/>
                  </a:srgbClr>
                </a:solidFill>
                <a:latin typeface="Source Sans Pro Regular"/>
                <a:ea typeface="+mn-ea"/>
                <a:cs typeface="Arial"/>
              </a:rPr>
              <a:t>c</a:t>
            </a:r>
            <a:r>
              <a:rPr sz="1733" b="1" kern="1200" spc="-27">
                <a:solidFill>
                  <a:srgbClr val="4BACC6">
                    <a:lumMod val="50000"/>
                  </a:srgbClr>
                </a:solidFill>
                <a:latin typeface="Source Sans Pro Regular"/>
                <a:ea typeface="+mn-ea"/>
                <a:cs typeface="Arial"/>
              </a:rPr>
              <a:t>y  </a:t>
            </a:r>
            <a:r>
              <a:rPr sz="1733" b="1" kern="1200" spc="-60">
                <a:solidFill>
                  <a:srgbClr val="4BACC6">
                    <a:lumMod val="50000"/>
                  </a:srgbClr>
                </a:solidFill>
                <a:latin typeface="Source Sans Pro Regular"/>
                <a:ea typeface="+mn-ea"/>
                <a:cs typeface="Arial"/>
              </a:rPr>
              <a:t>Triggers</a:t>
            </a:r>
            <a:endParaRPr sz="1733" kern="1200">
              <a:solidFill>
                <a:srgbClr val="4BACC6">
                  <a:lumMod val="50000"/>
                </a:srgbClr>
              </a:solidFill>
              <a:latin typeface="Source Sans Pro Regular"/>
              <a:ea typeface="+mn-ea"/>
              <a:cs typeface="Arial"/>
            </a:endParaRPr>
          </a:p>
          <a:p>
            <a:pPr marL="16933" marR="6773" algn="ctr" hangingPunct="1">
              <a:lnSpc>
                <a:spcPct val="85500"/>
              </a:lnSpc>
              <a:spcBef>
                <a:spcPts val="700"/>
              </a:spcBef>
            </a:pPr>
            <a:r>
              <a:rPr sz="1733" kern="1200" spc="-60">
                <a:solidFill>
                  <a:srgbClr val="4BACC6">
                    <a:lumMod val="50000"/>
                  </a:srgbClr>
                </a:solidFill>
                <a:latin typeface="Source Sans Pro Regular"/>
                <a:ea typeface="+mn-ea"/>
                <a:cs typeface="Arial MT"/>
              </a:rPr>
              <a:t>I</a:t>
            </a:r>
            <a:r>
              <a:rPr sz="1733" kern="1200" spc="-160">
                <a:solidFill>
                  <a:srgbClr val="4BACC6">
                    <a:lumMod val="50000"/>
                  </a:srgbClr>
                </a:solidFill>
                <a:latin typeface="Source Sans Pro Regular"/>
                <a:ea typeface="+mn-ea"/>
                <a:cs typeface="Arial MT"/>
              </a:rPr>
              <a:t>s</a:t>
            </a:r>
            <a:r>
              <a:rPr sz="1733" kern="1200" spc="-107">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the</a:t>
            </a:r>
            <a:r>
              <a:rPr sz="1733" kern="1200" spc="-100">
                <a:solidFill>
                  <a:srgbClr val="4BACC6">
                    <a:lumMod val="50000"/>
                  </a:srgbClr>
                </a:solidFill>
                <a:latin typeface="Source Sans Pro Regular"/>
                <a:ea typeface="+mn-ea"/>
                <a:cs typeface="Arial MT"/>
              </a:rPr>
              <a:t> </a:t>
            </a:r>
            <a:r>
              <a:rPr sz="1733" kern="1200" spc="-293">
                <a:solidFill>
                  <a:srgbClr val="4BACC6">
                    <a:lumMod val="50000"/>
                  </a:srgbClr>
                </a:solidFill>
                <a:latin typeface="Source Sans Pro Regular"/>
                <a:ea typeface="+mn-ea"/>
                <a:cs typeface="Arial MT"/>
              </a:rPr>
              <a:t>R</a:t>
            </a:r>
            <a:r>
              <a:rPr sz="1733" kern="1200" spc="-287">
                <a:solidFill>
                  <a:srgbClr val="4BACC6">
                    <a:lumMod val="50000"/>
                  </a:srgbClr>
                </a:solidFill>
                <a:latin typeface="Source Sans Pro Regular"/>
                <a:ea typeface="+mn-ea"/>
                <a:cs typeface="Arial MT"/>
              </a:rPr>
              <a:t>R</a:t>
            </a:r>
            <a:r>
              <a:rPr sz="1733" kern="1200" spc="-107">
                <a:solidFill>
                  <a:srgbClr val="4BACC6">
                    <a:lumMod val="50000"/>
                  </a:srgbClr>
                </a:solidFill>
                <a:latin typeface="Source Sans Pro Regular"/>
                <a:ea typeface="+mn-ea"/>
                <a:cs typeface="Arial MT"/>
              </a:rPr>
              <a:t>T  </a:t>
            </a:r>
            <a:r>
              <a:rPr sz="1733" kern="1200" spc="13">
                <a:solidFill>
                  <a:srgbClr val="4BACC6">
                    <a:lumMod val="50000"/>
                  </a:srgbClr>
                </a:solidFill>
                <a:latin typeface="Source Sans Pro Regular"/>
                <a:ea typeface="+mn-ea"/>
                <a:cs typeface="Arial MT"/>
              </a:rPr>
              <a:t>deployment </a:t>
            </a:r>
            <a:r>
              <a:rPr sz="1733" kern="1200" spc="20">
                <a:solidFill>
                  <a:srgbClr val="4BACC6">
                    <a:lumMod val="50000"/>
                  </a:srgbClr>
                </a:solidFill>
                <a:latin typeface="Source Sans Pro Regular"/>
                <a:ea typeface="+mn-ea"/>
                <a:cs typeface="Arial MT"/>
              </a:rPr>
              <a:t> </a:t>
            </a:r>
            <a:r>
              <a:rPr sz="1733" kern="1200">
                <a:solidFill>
                  <a:srgbClr val="4BACC6">
                    <a:lumMod val="50000"/>
                  </a:srgbClr>
                </a:solidFill>
                <a:latin typeface="Source Sans Pro Regular"/>
                <a:ea typeface="+mn-ea"/>
                <a:cs typeface="Arial MT"/>
              </a:rPr>
              <a:t>aligned </a:t>
            </a:r>
            <a:r>
              <a:rPr sz="1733" kern="1200" spc="53">
                <a:solidFill>
                  <a:srgbClr val="4BACC6">
                    <a:lumMod val="50000"/>
                  </a:srgbClr>
                </a:solidFill>
                <a:latin typeface="Source Sans Pro Regular"/>
                <a:ea typeface="+mn-ea"/>
                <a:cs typeface="Arial MT"/>
              </a:rPr>
              <a:t>with </a:t>
            </a:r>
            <a:r>
              <a:rPr sz="1733" kern="1200" spc="60">
                <a:solidFill>
                  <a:srgbClr val="4BACC6">
                    <a:lumMod val="50000"/>
                  </a:srgbClr>
                </a:solidFill>
                <a:latin typeface="Source Sans Pro Regular"/>
                <a:ea typeface="+mn-ea"/>
                <a:cs typeface="Arial MT"/>
              </a:rPr>
              <a:t> </a:t>
            </a:r>
            <a:r>
              <a:rPr sz="1733" kern="1200">
                <a:solidFill>
                  <a:srgbClr val="4BACC6">
                    <a:lumMod val="50000"/>
                  </a:srgbClr>
                </a:solidFill>
                <a:latin typeface="Source Sans Pro Regular"/>
                <a:ea typeface="+mn-ea"/>
                <a:cs typeface="Arial MT"/>
              </a:rPr>
              <a:t>national </a:t>
            </a:r>
            <a:r>
              <a:rPr sz="1733" kern="1200" spc="7">
                <a:solidFill>
                  <a:srgbClr val="4BACC6">
                    <a:lumMod val="50000"/>
                  </a:srgbClr>
                </a:solidFill>
                <a:latin typeface="Source Sans Pro Regular"/>
                <a:ea typeface="+mn-ea"/>
                <a:cs typeface="Arial MT"/>
              </a:rPr>
              <a:t> </a:t>
            </a:r>
            <a:r>
              <a:rPr sz="1733" kern="1200" spc="33">
                <a:solidFill>
                  <a:srgbClr val="4BACC6">
                    <a:lumMod val="50000"/>
                  </a:srgbClr>
                </a:solidFill>
                <a:latin typeface="Source Sans Pro Regular"/>
                <a:ea typeface="+mn-ea"/>
                <a:cs typeface="Arial MT"/>
              </a:rPr>
              <a:t>g</a:t>
            </a:r>
            <a:r>
              <a:rPr sz="1733" kern="1200" spc="20">
                <a:solidFill>
                  <a:srgbClr val="4BACC6">
                    <a:lumMod val="50000"/>
                  </a:srgbClr>
                </a:solidFill>
                <a:latin typeface="Source Sans Pro Regular"/>
                <a:ea typeface="+mn-ea"/>
                <a:cs typeface="Arial MT"/>
              </a:rPr>
              <a:t>u</a:t>
            </a:r>
            <a:r>
              <a:rPr sz="1733" kern="1200">
                <a:solidFill>
                  <a:srgbClr val="4BACC6">
                    <a:lumMod val="50000"/>
                  </a:srgbClr>
                </a:solidFill>
                <a:latin typeface="Source Sans Pro Regular"/>
                <a:ea typeface="+mn-ea"/>
                <a:cs typeface="Arial MT"/>
              </a:rPr>
              <a:t>id</a:t>
            </a:r>
            <a:r>
              <a:rPr sz="1733" kern="1200" spc="-7">
                <a:solidFill>
                  <a:srgbClr val="4BACC6">
                    <a:lumMod val="50000"/>
                  </a:srgbClr>
                </a:solidFill>
                <a:latin typeface="Source Sans Pro Regular"/>
                <a:ea typeface="+mn-ea"/>
                <a:cs typeface="Arial MT"/>
              </a:rPr>
              <a:t>e</a:t>
            </a:r>
            <a:r>
              <a:rPr sz="1733" kern="1200" spc="-27">
                <a:solidFill>
                  <a:srgbClr val="4BACC6">
                    <a:lumMod val="50000"/>
                  </a:srgbClr>
                </a:solidFill>
                <a:latin typeface="Source Sans Pro Regular"/>
                <a:ea typeface="+mn-ea"/>
                <a:cs typeface="Arial MT"/>
              </a:rPr>
              <a:t>lines</a:t>
            </a:r>
            <a:r>
              <a:rPr sz="1733" kern="1200" spc="-100">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and/</a:t>
            </a:r>
            <a:r>
              <a:rPr sz="1733" kern="1200" spc="27">
                <a:solidFill>
                  <a:srgbClr val="4BACC6">
                    <a:lumMod val="50000"/>
                  </a:srgbClr>
                </a:solidFill>
                <a:latin typeface="Source Sans Pro Regular"/>
                <a:ea typeface="+mn-ea"/>
                <a:cs typeface="Arial MT"/>
              </a:rPr>
              <a:t>o</a:t>
            </a:r>
            <a:r>
              <a:rPr sz="1733" kern="1200" spc="7">
                <a:solidFill>
                  <a:srgbClr val="4BACC6">
                    <a:lumMod val="50000"/>
                  </a:srgbClr>
                </a:solidFill>
                <a:latin typeface="Source Sans Pro Regular"/>
                <a:ea typeface="+mn-ea"/>
                <a:cs typeface="Arial MT"/>
              </a:rPr>
              <a:t>r  </a:t>
            </a:r>
            <a:r>
              <a:rPr sz="1733" kern="1200">
                <a:solidFill>
                  <a:srgbClr val="4BACC6">
                    <a:lumMod val="50000"/>
                  </a:srgbClr>
                </a:solidFill>
                <a:latin typeface="Source Sans Pro Regular"/>
                <a:ea typeface="+mn-ea"/>
                <a:cs typeface="Arial MT"/>
              </a:rPr>
              <a:t>pre-determined </a:t>
            </a:r>
            <a:r>
              <a:rPr sz="1733" kern="1200" spc="7">
                <a:solidFill>
                  <a:srgbClr val="4BACC6">
                    <a:lumMod val="50000"/>
                  </a:srgbClr>
                </a:solidFill>
                <a:latin typeface="Source Sans Pro Regular"/>
                <a:ea typeface="+mn-ea"/>
                <a:cs typeface="Arial MT"/>
              </a:rPr>
              <a:t> </a:t>
            </a:r>
            <a:r>
              <a:rPr sz="1733" kern="1200">
                <a:solidFill>
                  <a:srgbClr val="4BACC6">
                    <a:lumMod val="50000"/>
                  </a:srgbClr>
                </a:solidFill>
                <a:latin typeface="Source Sans Pro Regular"/>
                <a:ea typeface="+mn-ea"/>
                <a:cs typeface="Arial MT"/>
              </a:rPr>
              <a:t>activation </a:t>
            </a:r>
            <a:r>
              <a:rPr sz="1733" kern="1200" spc="7">
                <a:solidFill>
                  <a:srgbClr val="4BACC6">
                    <a:lumMod val="50000"/>
                  </a:srgbClr>
                </a:solidFill>
                <a:latin typeface="Source Sans Pro Regular"/>
                <a:ea typeface="+mn-ea"/>
                <a:cs typeface="Arial MT"/>
              </a:rPr>
              <a:t> </a:t>
            </a:r>
            <a:r>
              <a:rPr sz="1733" kern="1200" spc="-27">
                <a:solidFill>
                  <a:srgbClr val="4BACC6">
                    <a:lumMod val="50000"/>
                  </a:srgbClr>
                </a:solidFill>
                <a:latin typeface="Source Sans Pro Regular"/>
                <a:ea typeface="+mn-ea"/>
                <a:cs typeface="Arial MT"/>
              </a:rPr>
              <a:t>triggers?</a:t>
            </a:r>
            <a:endParaRPr sz="1733" kern="1200">
              <a:solidFill>
                <a:srgbClr val="4BACC6">
                  <a:lumMod val="50000"/>
                </a:srgbClr>
              </a:solidFill>
              <a:latin typeface="Source Sans Pro Regular"/>
              <a:ea typeface="+mn-ea"/>
              <a:cs typeface="Arial MT"/>
            </a:endParaRPr>
          </a:p>
        </p:txBody>
      </p:sp>
      <p:sp>
        <p:nvSpPr>
          <p:cNvPr id="6" name="object 6"/>
          <p:cNvSpPr txBox="1"/>
          <p:nvPr/>
        </p:nvSpPr>
        <p:spPr>
          <a:xfrm>
            <a:off x="5246793" y="2946907"/>
            <a:ext cx="1686560" cy="1762021"/>
          </a:xfrm>
          <a:prstGeom prst="rect">
            <a:avLst/>
          </a:prstGeom>
        </p:spPr>
        <p:txBody>
          <a:bodyPr vert="horz" wrap="square" lIns="0" tIns="55880" rIns="0" bIns="0" rtlCol="0">
            <a:spAutoFit/>
          </a:bodyPr>
          <a:lstStyle/>
          <a:p>
            <a:pPr marL="226054" marR="165943" indent="-49105" algn="just" hangingPunct="1">
              <a:lnSpc>
                <a:spcPts val="1773"/>
              </a:lnSpc>
              <a:spcBef>
                <a:spcPts val="440"/>
              </a:spcBef>
            </a:pPr>
            <a:r>
              <a:rPr sz="1733" b="1" kern="1200" spc="-160">
                <a:solidFill>
                  <a:srgbClr val="4BACC6">
                    <a:lumMod val="50000"/>
                  </a:srgbClr>
                </a:solidFill>
                <a:latin typeface="Source Sans Pro Regular"/>
                <a:ea typeface="+mn-ea"/>
                <a:cs typeface="Arial"/>
              </a:rPr>
              <a:t>P</a:t>
            </a:r>
            <a:r>
              <a:rPr sz="1733" b="1" kern="1200" spc="-13">
                <a:solidFill>
                  <a:srgbClr val="4BACC6">
                    <a:lumMod val="50000"/>
                  </a:srgbClr>
                </a:solidFill>
                <a:latin typeface="Source Sans Pro Regular"/>
                <a:ea typeface="+mn-ea"/>
                <a:cs typeface="Arial"/>
              </a:rPr>
              <a:t>ubl</a:t>
            </a:r>
            <a:r>
              <a:rPr sz="1733" b="1" kern="1200" spc="-80">
                <a:solidFill>
                  <a:srgbClr val="4BACC6">
                    <a:lumMod val="50000"/>
                  </a:srgbClr>
                </a:solidFill>
                <a:latin typeface="Source Sans Pro Regular"/>
                <a:ea typeface="+mn-ea"/>
                <a:cs typeface="Arial"/>
              </a:rPr>
              <a:t>ic</a:t>
            </a:r>
            <a:r>
              <a:rPr sz="1733" b="1" kern="1200" spc="-113">
                <a:solidFill>
                  <a:srgbClr val="4BACC6">
                    <a:lumMod val="50000"/>
                  </a:srgbClr>
                </a:solidFill>
                <a:latin typeface="Source Sans Pro Regular"/>
                <a:ea typeface="+mn-ea"/>
                <a:cs typeface="Arial"/>
              </a:rPr>
              <a:t> </a:t>
            </a:r>
            <a:r>
              <a:rPr sz="1733" b="1" kern="1200" spc="-27">
                <a:solidFill>
                  <a:srgbClr val="4BACC6">
                    <a:lumMod val="50000"/>
                  </a:srgbClr>
                </a:solidFill>
                <a:latin typeface="Source Sans Pro Regular"/>
                <a:ea typeface="+mn-ea"/>
                <a:cs typeface="Arial"/>
              </a:rPr>
              <a:t>H</a:t>
            </a:r>
            <a:r>
              <a:rPr sz="1733" b="1" kern="1200" spc="-33">
                <a:solidFill>
                  <a:srgbClr val="4BACC6">
                    <a:lumMod val="50000"/>
                  </a:srgbClr>
                </a:solidFill>
                <a:latin typeface="Source Sans Pro Regular"/>
                <a:ea typeface="+mn-ea"/>
                <a:cs typeface="Arial"/>
              </a:rPr>
              <a:t>e</a:t>
            </a:r>
            <a:r>
              <a:rPr sz="1733" b="1" kern="1200" spc="-47">
                <a:solidFill>
                  <a:srgbClr val="4BACC6">
                    <a:lumMod val="50000"/>
                  </a:srgbClr>
                </a:solidFill>
                <a:latin typeface="Source Sans Pro Regular"/>
                <a:ea typeface="+mn-ea"/>
                <a:cs typeface="Arial"/>
              </a:rPr>
              <a:t>a</a:t>
            </a:r>
            <a:r>
              <a:rPr sz="1733" b="1" kern="1200" spc="27">
                <a:solidFill>
                  <a:srgbClr val="4BACC6">
                    <a:lumMod val="50000"/>
                  </a:srgbClr>
                </a:solidFill>
                <a:latin typeface="Source Sans Pro Regular"/>
                <a:ea typeface="+mn-ea"/>
                <a:cs typeface="Arial"/>
              </a:rPr>
              <a:t>l</a:t>
            </a:r>
            <a:r>
              <a:rPr sz="1733" b="1" kern="1200" spc="20">
                <a:solidFill>
                  <a:srgbClr val="4BACC6">
                    <a:lumMod val="50000"/>
                  </a:srgbClr>
                </a:solidFill>
                <a:latin typeface="Source Sans Pro Regular"/>
                <a:ea typeface="+mn-ea"/>
                <a:cs typeface="Arial"/>
              </a:rPr>
              <a:t>t</a:t>
            </a:r>
            <a:r>
              <a:rPr sz="1733" b="1" kern="1200" spc="-20">
                <a:solidFill>
                  <a:srgbClr val="4BACC6">
                    <a:lumMod val="50000"/>
                  </a:srgbClr>
                </a:solidFill>
                <a:latin typeface="Source Sans Pro Regular"/>
                <a:ea typeface="+mn-ea"/>
                <a:cs typeface="Arial"/>
              </a:rPr>
              <a:t>h  </a:t>
            </a:r>
            <a:r>
              <a:rPr sz="1733" b="1" kern="1200" spc="-120">
                <a:solidFill>
                  <a:srgbClr val="4BACC6">
                    <a:lumMod val="50000"/>
                  </a:srgbClr>
                </a:solidFill>
                <a:latin typeface="Source Sans Pro Regular"/>
                <a:ea typeface="+mn-ea"/>
                <a:cs typeface="Arial"/>
              </a:rPr>
              <a:t>A</a:t>
            </a:r>
            <a:r>
              <a:rPr sz="1733" b="1" kern="1200" spc="7">
                <a:solidFill>
                  <a:srgbClr val="4BACC6">
                    <a:lumMod val="50000"/>
                  </a:srgbClr>
                </a:solidFill>
                <a:latin typeface="Source Sans Pro Regular"/>
                <a:ea typeface="+mn-ea"/>
                <a:cs typeface="Arial"/>
              </a:rPr>
              <a:t>uthorit</a:t>
            </a:r>
            <a:r>
              <a:rPr sz="1733" b="1" kern="1200" spc="-40">
                <a:solidFill>
                  <a:srgbClr val="4BACC6">
                    <a:lumMod val="50000"/>
                  </a:srgbClr>
                </a:solidFill>
                <a:latin typeface="Source Sans Pro Regular"/>
                <a:ea typeface="+mn-ea"/>
                <a:cs typeface="Arial"/>
              </a:rPr>
              <a:t>y</a:t>
            </a:r>
            <a:r>
              <a:rPr sz="1733" b="1" kern="1200" spc="-87">
                <a:solidFill>
                  <a:srgbClr val="4BACC6">
                    <a:lumMod val="50000"/>
                  </a:srgbClr>
                </a:solidFill>
                <a:latin typeface="Source Sans Pro Regular"/>
                <a:ea typeface="+mn-ea"/>
                <a:cs typeface="Arial"/>
              </a:rPr>
              <a:t> </a:t>
            </a:r>
            <a:r>
              <a:rPr sz="1733" b="1" kern="1200" spc="-20">
                <a:solidFill>
                  <a:srgbClr val="4BACC6">
                    <a:lumMod val="50000"/>
                  </a:srgbClr>
                </a:solidFill>
                <a:latin typeface="Source Sans Pro Regular"/>
                <a:ea typeface="+mn-ea"/>
                <a:cs typeface="Arial"/>
              </a:rPr>
              <a:t>or  </a:t>
            </a:r>
            <a:r>
              <a:rPr sz="1733" b="1" kern="1200" spc="-53">
                <a:solidFill>
                  <a:srgbClr val="4BACC6">
                    <a:lumMod val="50000"/>
                  </a:srgbClr>
                </a:solidFill>
                <a:latin typeface="Source Sans Pro Regular"/>
                <a:ea typeface="+mn-ea"/>
                <a:cs typeface="Arial"/>
              </a:rPr>
              <a:t>Jurisdiction</a:t>
            </a:r>
            <a:endParaRPr sz="1733" kern="1200">
              <a:solidFill>
                <a:srgbClr val="4BACC6">
                  <a:lumMod val="50000"/>
                </a:srgbClr>
              </a:solidFill>
              <a:latin typeface="Source Sans Pro Regular"/>
              <a:ea typeface="+mn-ea"/>
              <a:cs typeface="Arial"/>
            </a:endParaRPr>
          </a:p>
          <a:p>
            <a:pPr marL="16933" marR="6773" indent="-847" algn="ctr" hangingPunct="1">
              <a:lnSpc>
                <a:spcPts val="1773"/>
              </a:lnSpc>
              <a:spcBef>
                <a:spcPts val="720"/>
              </a:spcBef>
            </a:pPr>
            <a:r>
              <a:rPr sz="1733" kern="1200" spc="-60">
                <a:solidFill>
                  <a:srgbClr val="4BACC6">
                    <a:lumMod val="50000"/>
                  </a:srgbClr>
                </a:solidFill>
                <a:latin typeface="Source Sans Pro Regular"/>
                <a:ea typeface="+mn-ea"/>
                <a:cs typeface="Arial MT"/>
              </a:rPr>
              <a:t>I</a:t>
            </a:r>
            <a:r>
              <a:rPr sz="1733" kern="1200" spc="-160">
                <a:solidFill>
                  <a:srgbClr val="4BACC6">
                    <a:lumMod val="50000"/>
                  </a:srgbClr>
                </a:solidFill>
                <a:latin typeface="Source Sans Pro Regular"/>
                <a:ea typeface="+mn-ea"/>
                <a:cs typeface="Arial MT"/>
              </a:rPr>
              <a:t>s</a:t>
            </a:r>
            <a:r>
              <a:rPr sz="1733" kern="1200" spc="-107">
                <a:solidFill>
                  <a:srgbClr val="4BACC6">
                    <a:lumMod val="50000"/>
                  </a:srgbClr>
                </a:solidFill>
                <a:latin typeface="Source Sans Pro Regular"/>
                <a:ea typeface="+mn-ea"/>
                <a:cs typeface="Arial MT"/>
              </a:rPr>
              <a:t> </a:t>
            </a:r>
            <a:r>
              <a:rPr sz="1733" kern="1200" spc="-40">
                <a:solidFill>
                  <a:srgbClr val="4BACC6">
                    <a:lumMod val="50000"/>
                  </a:srgbClr>
                </a:solidFill>
                <a:latin typeface="Source Sans Pro Regular"/>
                <a:ea typeface="+mn-ea"/>
                <a:cs typeface="Arial MT"/>
              </a:rPr>
              <a:t>an</a:t>
            </a:r>
            <a:r>
              <a:rPr sz="1733" kern="1200" spc="-100">
                <a:solidFill>
                  <a:srgbClr val="4BACC6">
                    <a:lumMod val="50000"/>
                  </a:srgbClr>
                </a:solidFill>
                <a:latin typeface="Source Sans Pro Regular"/>
                <a:ea typeface="+mn-ea"/>
                <a:cs typeface="Arial MT"/>
              </a:rPr>
              <a:t> </a:t>
            </a:r>
            <a:r>
              <a:rPr sz="1733" kern="1200" spc="13">
                <a:solidFill>
                  <a:srgbClr val="4BACC6">
                    <a:lumMod val="50000"/>
                  </a:srgbClr>
                </a:solidFill>
                <a:latin typeface="Source Sans Pro Regular"/>
                <a:ea typeface="+mn-ea"/>
                <a:cs typeface="Arial MT"/>
              </a:rPr>
              <a:t>i</a:t>
            </a:r>
            <a:r>
              <a:rPr sz="1733" kern="1200">
                <a:solidFill>
                  <a:srgbClr val="4BACC6">
                    <a:lumMod val="50000"/>
                  </a:srgbClr>
                </a:solidFill>
                <a:latin typeface="Source Sans Pro Regular"/>
                <a:ea typeface="+mn-ea"/>
                <a:cs typeface="Arial MT"/>
              </a:rPr>
              <a:t>n</a:t>
            </a:r>
            <a:r>
              <a:rPr sz="1733" kern="1200" spc="27">
                <a:solidFill>
                  <a:srgbClr val="4BACC6">
                    <a:lumMod val="50000"/>
                  </a:srgbClr>
                </a:solidFill>
                <a:latin typeface="Source Sans Pro Regular"/>
                <a:ea typeface="+mn-ea"/>
                <a:cs typeface="Arial MT"/>
              </a:rPr>
              <a:t>vitation</a:t>
            </a:r>
            <a:r>
              <a:rPr sz="1733" kern="1200" spc="-100">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o</a:t>
            </a:r>
            <a:r>
              <a:rPr sz="1733" kern="1200" spc="7">
                <a:solidFill>
                  <a:srgbClr val="4BACC6">
                    <a:lumMod val="50000"/>
                  </a:srgbClr>
                </a:solidFill>
                <a:latin typeface="Source Sans Pro Regular"/>
                <a:ea typeface="+mn-ea"/>
                <a:cs typeface="Arial MT"/>
              </a:rPr>
              <a:t>r  </a:t>
            </a:r>
            <a:r>
              <a:rPr sz="1733" kern="1200" spc="27">
                <a:solidFill>
                  <a:srgbClr val="4BACC6">
                    <a:lumMod val="50000"/>
                  </a:srgbClr>
                </a:solidFill>
                <a:latin typeface="Source Sans Pro Regular"/>
                <a:ea typeface="+mn-ea"/>
                <a:cs typeface="Arial MT"/>
              </a:rPr>
              <a:t>f</a:t>
            </a:r>
            <a:r>
              <a:rPr sz="1733" kern="1200" spc="20">
                <a:solidFill>
                  <a:srgbClr val="4BACC6">
                    <a:lumMod val="50000"/>
                  </a:srgbClr>
                </a:solidFill>
                <a:latin typeface="Source Sans Pro Regular"/>
                <a:ea typeface="+mn-ea"/>
                <a:cs typeface="Arial MT"/>
              </a:rPr>
              <a:t>o</a:t>
            </a:r>
            <a:r>
              <a:rPr sz="1733" kern="1200" spc="-20">
                <a:solidFill>
                  <a:srgbClr val="4BACC6">
                    <a:lumMod val="50000"/>
                  </a:srgbClr>
                </a:solidFill>
                <a:latin typeface="Source Sans Pro Regular"/>
                <a:ea typeface="+mn-ea"/>
                <a:cs typeface="Arial MT"/>
              </a:rPr>
              <a:t>rma</a:t>
            </a:r>
            <a:r>
              <a:rPr sz="1733" kern="1200" spc="27">
                <a:solidFill>
                  <a:srgbClr val="4BACC6">
                    <a:lumMod val="50000"/>
                  </a:srgbClr>
                </a:solidFill>
                <a:latin typeface="Source Sans Pro Regular"/>
                <a:ea typeface="+mn-ea"/>
                <a:cs typeface="Arial MT"/>
              </a:rPr>
              <a:t>l</a:t>
            </a:r>
            <a:r>
              <a:rPr sz="1733" kern="1200" spc="-120">
                <a:solidFill>
                  <a:srgbClr val="4BACC6">
                    <a:lumMod val="50000"/>
                  </a:srgbClr>
                </a:solidFill>
                <a:latin typeface="Source Sans Pro Regular"/>
                <a:ea typeface="+mn-ea"/>
                <a:cs typeface="Arial MT"/>
              </a:rPr>
              <a:t> </a:t>
            </a:r>
            <a:r>
              <a:rPr sz="1733" kern="1200" spc="-7">
                <a:solidFill>
                  <a:srgbClr val="4BACC6">
                    <a:lumMod val="50000"/>
                  </a:srgbClr>
                </a:solidFill>
                <a:latin typeface="Source Sans Pro Regular"/>
                <a:ea typeface="+mn-ea"/>
                <a:cs typeface="Arial MT"/>
              </a:rPr>
              <a:t>r</a:t>
            </a:r>
            <a:r>
              <a:rPr sz="1733" kern="1200" spc="-20">
                <a:solidFill>
                  <a:srgbClr val="4BACC6">
                    <a:lumMod val="50000"/>
                  </a:srgbClr>
                </a:solidFill>
                <a:latin typeface="Source Sans Pro Regular"/>
                <a:ea typeface="+mn-ea"/>
                <a:cs typeface="Arial MT"/>
              </a:rPr>
              <a:t>equest  </a:t>
            </a:r>
            <a:r>
              <a:rPr sz="1733" kern="1200" spc="-40">
                <a:solidFill>
                  <a:srgbClr val="4BACC6">
                    <a:lumMod val="50000"/>
                  </a:srgbClr>
                </a:solidFill>
                <a:latin typeface="Source Sans Pro Regular"/>
                <a:ea typeface="+mn-ea"/>
                <a:cs typeface="Arial MT"/>
              </a:rPr>
              <a:t>ne</a:t>
            </a:r>
            <a:r>
              <a:rPr sz="1733" kern="1200" spc="-60">
                <a:solidFill>
                  <a:srgbClr val="4BACC6">
                    <a:lumMod val="50000"/>
                  </a:srgbClr>
                </a:solidFill>
                <a:latin typeface="Source Sans Pro Regular"/>
                <a:ea typeface="+mn-ea"/>
                <a:cs typeface="Arial MT"/>
              </a:rPr>
              <a:t>c</a:t>
            </a:r>
            <a:r>
              <a:rPr sz="1733" kern="1200" spc="-120">
                <a:solidFill>
                  <a:srgbClr val="4BACC6">
                    <a:lumMod val="50000"/>
                  </a:srgbClr>
                </a:solidFill>
                <a:latin typeface="Source Sans Pro Regular"/>
                <a:ea typeface="+mn-ea"/>
                <a:cs typeface="Arial MT"/>
              </a:rPr>
              <a:t>es</a:t>
            </a:r>
            <a:r>
              <a:rPr sz="1733" kern="1200" spc="-173">
                <a:solidFill>
                  <a:srgbClr val="4BACC6">
                    <a:lumMod val="50000"/>
                  </a:srgbClr>
                </a:solidFill>
                <a:latin typeface="Source Sans Pro Regular"/>
                <a:ea typeface="+mn-ea"/>
                <a:cs typeface="Arial MT"/>
              </a:rPr>
              <a:t>s</a:t>
            </a:r>
            <a:r>
              <a:rPr sz="1733" kern="1200" spc="-60">
                <a:solidFill>
                  <a:srgbClr val="4BACC6">
                    <a:lumMod val="50000"/>
                  </a:srgbClr>
                </a:solidFill>
                <a:latin typeface="Source Sans Pro Regular"/>
                <a:ea typeface="+mn-ea"/>
                <a:cs typeface="Arial MT"/>
              </a:rPr>
              <a:t>a</a:t>
            </a:r>
            <a:r>
              <a:rPr sz="1733" kern="1200" spc="7">
                <a:solidFill>
                  <a:srgbClr val="4BACC6">
                    <a:lumMod val="50000"/>
                  </a:srgbClr>
                </a:solidFill>
                <a:latin typeface="Source Sans Pro Regular"/>
                <a:ea typeface="+mn-ea"/>
                <a:cs typeface="Arial MT"/>
              </a:rPr>
              <a:t>r</a:t>
            </a:r>
            <a:r>
              <a:rPr sz="1733" kern="1200" spc="-27">
                <a:solidFill>
                  <a:srgbClr val="4BACC6">
                    <a:lumMod val="50000"/>
                  </a:srgbClr>
                </a:solidFill>
                <a:latin typeface="Source Sans Pro Regular"/>
                <a:ea typeface="+mn-ea"/>
                <a:cs typeface="Arial MT"/>
              </a:rPr>
              <a:t>y</a:t>
            </a:r>
            <a:r>
              <a:rPr sz="1733" kern="1200" spc="-87">
                <a:solidFill>
                  <a:srgbClr val="4BACC6">
                    <a:lumMod val="50000"/>
                  </a:srgbClr>
                </a:solidFill>
                <a:latin typeface="Source Sans Pro Regular"/>
                <a:ea typeface="+mn-ea"/>
                <a:cs typeface="Arial MT"/>
              </a:rPr>
              <a:t> </a:t>
            </a:r>
            <a:r>
              <a:rPr sz="1733" kern="1200" spc="27">
                <a:solidFill>
                  <a:srgbClr val="4BACC6">
                    <a:lumMod val="50000"/>
                  </a:srgbClr>
                </a:solidFill>
                <a:latin typeface="Source Sans Pro Regular"/>
                <a:ea typeface="+mn-ea"/>
                <a:cs typeface="Arial MT"/>
              </a:rPr>
              <a:t>f</a:t>
            </a:r>
            <a:r>
              <a:rPr sz="1733" kern="1200" spc="20">
                <a:solidFill>
                  <a:srgbClr val="4BACC6">
                    <a:lumMod val="50000"/>
                  </a:srgbClr>
                </a:solidFill>
                <a:latin typeface="Source Sans Pro Regular"/>
                <a:ea typeface="+mn-ea"/>
                <a:cs typeface="Arial MT"/>
              </a:rPr>
              <a:t>o</a:t>
            </a:r>
            <a:r>
              <a:rPr sz="1733" kern="1200" spc="7">
                <a:solidFill>
                  <a:srgbClr val="4BACC6">
                    <a:lumMod val="50000"/>
                  </a:srgbClr>
                </a:solidFill>
                <a:latin typeface="Source Sans Pro Regular"/>
                <a:ea typeface="+mn-ea"/>
                <a:cs typeface="Arial MT"/>
              </a:rPr>
              <a:t>r</a:t>
            </a:r>
            <a:r>
              <a:rPr sz="1733" kern="1200" spc="-107">
                <a:solidFill>
                  <a:srgbClr val="4BACC6">
                    <a:lumMod val="50000"/>
                  </a:srgbClr>
                </a:solidFill>
                <a:latin typeface="Source Sans Pro Regular"/>
                <a:ea typeface="+mn-ea"/>
                <a:cs typeface="Arial MT"/>
              </a:rPr>
              <a:t> </a:t>
            </a:r>
            <a:r>
              <a:rPr sz="1733" kern="1200" spc="-305">
                <a:solidFill>
                  <a:srgbClr val="4BACC6">
                    <a:lumMod val="50000"/>
                  </a:srgbClr>
                </a:solidFill>
                <a:latin typeface="Source Sans Pro Regular"/>
                <a:ea typeface="+mn-ea"/>
                <a:cs typeface="Arial MT"/>
              </a:rPr>
              <a:t>R</a:t>
            </a:r>
            <a:r>
              <a:rPr sz="1733" kern="1200" spc="-287">
                <a:solidFill>
                  <a:srgbClr val="4BACC6">
                    <a:lumMod val="50000"/>
                  </a:srgbClr>
                </a:solidFill>
                <a:latin typeface="Source Sans Pro Regular"/>
                <a:ea typeface="+mn-ea"/>
                <a:cs typeface="Arial MT"/>
              </a:rPr>
              <a:t>R</a:t>
            </a:r>
            <a:r>
              <a:rPr sz="1733" kern="1200" spc="-107">
                <a:solidFill>
                  <a:srgbClr val="4BACC6">
                    <a:lumMod val="50000"/>
                  </a:srgbClr>
                </a:solidFill>
                <a:latin typeface="Source Sans Pro Regular"/>
                <a:ea typeface="+mn-ea"/>
                <a:cs typeface="Arial MT"/>
              </a:rPr>
              <a:t>T  </a:t>
            </a:r>
            <a:r>
              <a:rPr sz="1733" kern="1200" spc="-7">
                <a:solidFill>
                  <a:srgbClr val="4BACC6">
                    <a:lumMod val="50000"/>
                  </a:srgbClr>
                </a:solidFill>
                <a:latin typeface="Source Sans Pro Regular"/>
                <a:ea typeface="+mn-ea"/>
                <a:cs typeface="Arial MT"/>
              </a:rPr>
              <a:t>deployment?</a:t>
            </a:r>
            <a:endParaRPr sz="1733" kern="1200">
              <a:solidFill>
                <a:srgbClr val="4BACC6">
                  <a:lumMod val="50000"/>
                </a:srgbClr>
              </a:solidFill>
              <a:latin typeface="Source Sans Pro Regular"/>
              <a:ea typeface="+mn-ea"/>
              <a:cs typeface="Arial MT"/>
            </a:endParaRPr>
          </a:p>
        </p:txBody>
      </p:sp>
      <p:sp>
        <p:nvSpPr>
          <p:cNvPr id="7" name="object 7"/>
          <p:cNvSpPr txBox="1"/>
          <p:nvPr/>
        </p:nvSpPr>
        <p:spPr>
          <a:xfrm>
            <a:off x="7718553" y="2897327"/>
            <a:ext cx="1339425" cy="1798420"/>
          </a:xfrm>
          <a:prstGeom prst="rect">
            <a:avLst/>
          </a:prstGeom>
        </p:spPr>
        <p:txBody>
          <a:bodyPr vert="horz" wrap="square" lIns="0" tIns="65193" rIns="0" bIns="0" rtlCol="0">
            <a:spAutoFit/>
          </a:bodyPr>
          <a:lstStyle/>
          <a:p>
            <a:pPr marL="1693" algn="ctr" hangingPunct="1">
              <a:spcBef>
                <a:spcPts val="513"/>
              </a:spcBef>
            </a:pPr>
            <a:r>
              <a:rPr sz="1733" b="1" kern="1200" spc="-40">
                <a:solidFill>
                  <a:srgbClr val="4BACC6">
                    <a:lumMod val="50000"/>
                  </a:srgbClr>
                </a:solidFill>
                <a:latin typeface="Source Sans Pro Regular"/>
                <a:ea typeface="+mn-ea"/>
                <a:cs typeface="Arial"/>
              </a:rPr>
              <a:t>Funding</a:t>
            </a:r>
            <a:endParaRPr sz="1733" kern="1200">
              <a:solidFill>
                <a:srgbClr val="4BACC6">
                  <a:lumMod val="50000"/>
                </a:srgbClr>
              </a:solidFill>
              <a:latin typeface="Source Sans Pro Regular"/>
              <a:ea typeface="+mn-ea"/>
              <a:cs typeface="Arial"/>
            </a:endParaRPr>
          </a:p>
          <a:p>
            <a:pPr marL="16933" marR="6773" algn="ctr" hangingPunct="1">
              <a:lnSpc>
                <a:spcPct val="85600"/>
              </a:lnSpc>
              <a:spcBef>
                <a:spcPts val="687"/>
              </a:spcBef>
            </a:pPr>
            <a:r>
              <a:rPr sz="1733" kern="1200" spc="-33">
                <a:solidFill>
                  <a:srgbClr val="4BACC6">
                    <a:lumMod val="50000"/>
                  </a:srgbClr>
                </a:solidFill>
                <a:latin typeface="Source Sans Pro Regular"/>
                <a:ea typeface="+mn-ea"/>
                <a:cs typeface="Arial MT"/>
              </a:rPr>
              <a:t>Ar</a:t>
            </a:r>
            <a:r>
              <a:rPr sz="1733" kern="1200" spc="-73">
                <a:solidFill>
                  <a:srgbClr val="4BACC6">
                    <a:lumMod val="50000"/>
                  </a:srgbClr>
                </a:solidFill>
                <a:latin typeface="Source Sans Pro Regular"/>
                <a:ea typeface="+mn-ea"/>
                <a:cs typeface="Arial MT"/>
              </a:rPr>
              <a:t>e</a:t>
            </a:r>
            <a:r>
              <a:rPr sz="1733" kern="1200" spc="-100">
                <a:solidFill>
                  <a:srgbClr val="4BACC6">
                    <a:lumMod val="50000"/>
                  </a:srgbClr>
                </a:solidFill>
                <a:latin typeface="Source Sans Pro Regular"/>
                <a:ea typeface="+mn-ea"/>
                <a:cs typeface="Arial MT"/>
              </a:rPr>
              <a:t> </a:t>
            </a:r>
            <a:r>
              <a:rPr sz="1733" kern="1200" spc="-40">
                <a:solidFill>
                  <a:srgbClr val="4BACC6">
                    <a:lumMod val="50000"/>
                  </a:srgbClr>
                </a:solidFill>
                <a:latin typeface="Source Sans Pro Regular"/>
                <a:ea typeface="+mn-ea"/>
                <a:cs typeface="Arial MT"/>
              </a:rPr>
              <a:t>ne</a:t>
            </a:r>
            <a:r>
              <a:rPr sz="1733" kern="1200" spc="-60">
                <a:solidFill>
                  <a:srgbClr val="4BACC6">
                    <a:lumMod val="50000"/>
                  </a:srgbClr>
                </a:solidFill>
                <a:latin typeface="Source Sans Pro Regular"/>
                <a:ea typeface="+mn-ea"/>
                <a:cs typeface="Arial MT"/>
              </a:rPr>
              <a:t>c</a:t>
            </a:r>
            <a:r>
              <a:rPr sz="1733" kern="1200" spc="-120">
                <a:solidFill>
                  <a:srgbClr val="4BACC6">
                    <a:lumMod val="50000"/>
                  </a:srgbClr>
                </a:solidFill>
                <a:latin typeface="Source Sans Pro Regular"/>
                <a:ea typeface="+mn-ea"/>
                <a:cs typeface="Arial MT"/>
              </a:rPr>
              <a:t>es</a:t>
            </a:r>
            <a:r>
              <a:rPr sz="1733" kern="1200" spc="-173">
                <a:solidFill>
                  <a:srgbClr val="4BACC6">
                    <a:lumMod val="50000"/>
                  </a:srgbClr>
                </a:solidFill>
                <a:latin typeface="Source Sans Pro Regular"/>
                <a:ea typeface="+mn-ea"/>
                <a:cs typeface="Arial MT"/>
              </a:rPr>
              <a:t>s</a:t>
            </a:r>
            <a:r>
              <a:rPr sz="1733" kern="1200" spc="-60">
                <a:solidFill>
                  <a:srgbClr val="4BACC6">
                    <a:lumMod val="50000"/>
                  </a:srgbClr>
                </a:solidFill>
                <a:latin typeface="Source Sans Pro Regular"/>
                <a:ea typeface="+mn-ea"/>
                <a:cs typeface="Arial MT"/>
              </a:rPr>
              <a:t>a</a:t>
            </a:r>
            <a:r>
              <a:rPr sz="1733" kern="1200" spc="7">
                <a:solidFill>
                  <a:srgbClr val="4BACC6">
                    <a:lumMod val="50000"/>
                  </a:srgbClr>
                </a:solidFill>
                <a:latin typeface="Source Sans Pro Regular"/>
                <a:ea typeface="+mn-ea"/>
                <a:cs typeface="Arial MT"/>
              </a:rPr>
              <a:t>r</a:t>
            </a:r>
            <a:r>
              <a:rPr sz="1733" kern="1200" spc="-20">
                <a:solidFill>
                  <a:srgbClr val="4BACC6">
                    <a:lumMod val="50000"/>
                  </a:srgbClr>
                </a:solidFill>
                <a:latin typeface="Source Sans Pro Regular"/>
                <a:ea typeface="+mn-ea"/>
                <a:cs typeface="Arial MT"/>
              </a:rPr>
              <a:t>y  </a:t>
            </a:r>
            <a:r>
              <a:rPr sz="1733" kern="1200" spc="20">
                <a:solidFill>
                  <a:srgbClr val="4BACC6">
                    <a:lumMod val="50000"/>
                  </a:srgbClr>
                </a:solidFill>
                <a:latin typeface="Source Sans Pro Regular"/>
                <a:ea typeface="+mn-ea"/>
                <a:cs typeface="Arial MT"/>
              </a:rPr>
              <a:t>f</a:t>
            </a:r>
            <a:r>
              <a:rPr sz="1733" kern="1200" spc="47">
                <a:solidFill>
                  <a:srgbClr val="4BACC6">
                    <a:lumMod val="50000"/>
                  </a:srgbClr>
                </a:solidFill>
                <a:latin typeface="Source Sans Pro Regular"/>
                <a:ea typeface="+mn-ea"/>
                <a:cs typeface="Arial MT"/>
              </a:rPr>
              <a:t>u</a:t>
            </a:r>
            <a:r>
              <a:rPr sz="1733" kern="1200" spc="-33">
                <a:solidFill>
                  <a:srgbClr val="4BACC6">
                    <a:lumMod val="50000"/>
                  </a:srgbClr>
                </a:solidFill>
                <a:latin typeface="Source Sans Pro Regular"/>
                <a:ea typeface="+mn-ea"/>
                <a:cs typeface="Arial MT"/>
              </a:rPr>
              <a:t>nds</a:t>
            </a:r>
            <a:r>
              <a:rPr sz="1733" kern="1200" spc="-113">
                <a:solidFill>
                  <a:srgbClr val="4BACC6">
                    <a:lumMod val="50000"/>
                  </a:srgbClr>
                </a:solidFill>
                <a:latin typeface="Source Sans Pro Regular"/>
                <a:ea typeface="+mn-ea"/>
                <a:cs typeface="Arial MT"/>
              </a:rPr>
              <a:t> </a:t>
            </a:r>
            <a:r>
              <a:rPr sz="1733" kern="1200" spc="-13">
                <a:solidFill>
                  <a:srgbClr val="4BACC6">
                    <a:lumMod val="50000"/>
                  </a:srgbClr>
                </a:solidFill>
                <a:latin typeface="Source Sans Pro Regular"/>
                <a:ea typeface="+mn-ea"/>
                <a:cs typeface="Arial MT"/>
              </a:rPr>
              <a:t>and  </a:t>
            </a:r>
            <a:r>
              <a:rPr sz="1733" kern="1200" spc="-60">
                <a:solidFill>
                  <a:srgbClr val="4BACC6">
                    <a:lumMod val="50000"/>
                  </a:srgbClr>
                </a:solidFill>
                <a:latin typeface="Source Sans Pro Regular"/>
                <a:ea typeface="+mn-ea"/>
                <a:cs typeface="Arial MT"/>
              </a:rPr>
              <a:t>resources </a:t>
            </a:r>
            <a:r>
              <a:rPr sz="1733" kern="1200" spc="-53">
                <a:solidFill>
                  <a:srgbClr val="4BACC6">
                    <a:lumMod val="50000"/>
                  </a:srgbClr>
                </a:solidFill>
                <a:latin typeface="Source Sans Pro Regular"/>
                <a:ea typeface="+mn-ea"/>
                <a:cs typeface="Arial MT"/>
              </a:rPr>
              <a:t> </a:t>
            </a:r>
            <a:r>
              <a:rPr sz="1733" kern="1200" spc="-127">
                <a:solidFill>
                  <a:srgbClr val="4BACC6">
                    <a:lumMod val="50000"/>
                  </a:srgbClr>
                </a:solidFill>
                <a:latin typeface="Source Sans Pro Regular"/>
                <a:ea typeface="+mn-ea"/>
                <a:cs typeface="Arial MT"/>
              </a:rPr>
              <a:t>a</a:t>
            </a:r>
            <a:r>
              <a:rPr sz="1733" kern="1200" spc="-27">
                <a:solidFill>
                  <a:srgbClr val="4BACC6">
                    <a:lumMod val="50000"/>
                  </a:srgbClr>
                </a:solidFill>
                <a:latin typeface="Source Sans Pro Regular"/>
                <a:ea typeface="+mn-ea"/>
                <a:cs typeface="Arial MT"/>
              </a:rPr>
              <a:t>v</a:t>
            </a:r>
            <a:r>
              <a:rPr sz="1733" kern="1200" spc="-20">
                <a:solidFill>
                  <a:srgbClr val="4BACC6">
                    <a:lumMod val="50000"/>
                  </a:srgbClr>
                </a:solidFill>
                <a:latin typeface="Source Sans Pro Regular"/>
                <a:ea typeface="+mn-ea"/>
                <a:cs typeface="Arial MT"/>
              </a:rPr>
              <a:t>aialble</a:t>
            </a:r>
            <a:r>
              <a:rPr sz="1733" kern="1200" spc="-100">
                <a:solidFill>
                  <a:srgbClr val="4BACC6">
                    <a:lumMod val="50000"/>
                  </a:srgbClr>
                </a:solidFill>
                <a:latin typeface="Source Sans Pro Regular"/>
                <a:ea typeface="+mn-ea"/>
                <a:cs typeface="Arial MT"/>
              </a:rPr>
              <a:t> </a:t>
            </a:r>
            <a:r>
              <a:rPr sz="1733" kern="1200" spc="87">
                <a:solidFill>
                  <a:srgbClr val="4BACC6">
                    <a:lumMod val="50000"/>
                  </a:srgbClr>
                </a:solidFill>
                <a:latin typeface="Source Sans Pro Regular"/>
                <a:ea typeface="+mn-ea"/>
                <a:cs typeface="Arial MT"/>
              </a:rPr>
              <a:t>t</a:t>
            </a:r>
            <a:r>
              <a:rPr sz="1733" kern="1200" spc="13">
                <a:solidFill>
                  <a:srgbClr val="4BACC6">
                    <a:lumMod val="50000"/>
                  </a:srgbClr>
                </a:solidFill>
                <a:latin typeface="Source Sans Pro Regular"/>
                <a:ea typeface="+mn-ea"/>
                <a:cs typeface="Arial MT"/>
              </a:rPr>
              <a:t>o  </a:t>
            </a:r>
            <a:r>
              <a:rPr sz="1733" kern="1200" spc="-173">
                <a:solidFill>
                  <a:srgbClr val="4BACC6">
                    <a:lumMod val="50000"/>
                  </a:srgbClr>
                </a:solidFill>
                <a:latin typeface="Source Sans Pro Regular"/>
                <a:ea typeface="+mn-ea"/>
                <a:cs typeface="Arial MT"/>
              </a:rPr>
              <a:t>s</a:t>
            </a:r>
            <a:r>
              <a:rPr sz="1733" kern="1200" spc="20">
                <a:solidFill>
                  <a:srgbClr val="4BACC6">
                    <a:lumMod val="50000"/>
                  </a:srgbClr>
                </a:solidFill>
                <a:latin typeface="Source Sans Pro Regular"/>
                <a:ea typeface="+mn-ea"/>
                <a:cs typeface="Arial MT"/>
              </a:rPr>
              <a:t>u</a:t>
            </a:r>
            <a:r>
              <a:rPr sz="1733" kern="1200" spc="53">
                <a:solidFill>
                  <a:srgbClr val="4BACC6">
                    <a:lumMod val="50000"/>
                  </a:srgbClr>
                </a:solidFill>
                <a:latin typeface="Source Sans Pro Regular"/>
                <a:ea typeface="+mn-ea"/>
                <a:cs typeface="Arial MT"/>
              </a:rPr>
              <a:t>pp</a:t>
            </a:r>
            <a:r>
              <a:rPr sz="1733" kern="1200" spc="20">
                <a:solidFill>
                  <a:srgbClr val="4BACC6">
                    <a:lumMod val="50000"/>
                  </a:srgbClr>
                </a:solidFill>
                <a:latin typeface="Source Sans Pro Regular"/>
                <a:ea typeface="+mn-ea"/>
                <a:cs typeface="Arial MT"/>
              </a:rPr>
              <a:t>o</a:t>
            </a:r>
            <a:r>
              <a:rPr sz="1733" kern="1200" spc="53">
                <a:solidFill>
                  <a:srgbClr val="4BACC6">
                    <a:lumMod val="50000"/>
                  </a:srgbClr>
                </a:solidFill>
                <a:latin typeface="Source Sans Pro Regular"/>
                <a:ea typeface="+mn-ea"/>
                <a:cs typeface="Arial MT"/>
              </a:rPr>
              <a:t>r</a:t>
            </a:r>
            <a:r>
              <a:rPr sz="1733" kern="1200" spc="107">
                <a:solidFill>
                  <a:srgbClr val="4BACC6">
                    <a:lumMod val="50000"/>
                  </a:srgbClr>
                </a:solidFill>
                <a:latin typeface="Source Sans Pro Regular"/>
                <a:ea typeface="+mn-ea"/>
                <a:cs typeface="Arial MT"/>
              </a:rPr>
              <a:t>t</a:t>
            </a:r>
            <a:r>
              <a:rPr sz="1733" kern="1200" spc="-113">
                <a:solidFill>
                  <a:srgbClr val="4BACC6">
                    <a:lumMod val="50000"/>
                  </a:srgbClr>
                </a:solidFill>
                <a:latin typeface="Source Sans Pro Regular"/>
                <a:ea typeface="+mn-ea"/>
                <a:cs typeface="Arial MT"/>
              </a:rPr>
              <a:t> </a:t>
            </a:r>
            <a:r>
              <a:rPr sz="1733" kern="1200" spc="13">
                <a:solidFill>
                  <a:srgbClr val="4BACC6">
                    <a:lumMod val="50000"/>
                  </a:srgbClr>
                </a:solidFill>
                <a:latin typeface="Source Sans Pro Regular"/>
                <a:ea typeface="+mn-ea"/>
                <a:cs typeface="Arial MT"/>
              </a:rPr>
              <a:t>the  </a:t>
            </a:r>
            <a:r>
              <a:rPr sz="1733" kern="1200" spc="-73">
                <a:solidFill>
                  <a:srgbClr val="4BACC6">
                    <a:lumMod val="50000"/>
                  </a:srgbClr>
                </a:solidFill>
                <a:latin typeface="Source Sans Pro Regular"/>
                <a:ea typeface="+mn-ea"/>
                <a:cs typeface="Arial MT"/>
              </a:rPr>
              <a:t>response?</a:t>
            </a:r>
            <a:endParaRPr sz="1733" kern="1200">
              <a:solidFill>
                <a:srgbClr val="4BACC6">
                  <a:lumMod val="50000"/>
                </a:srgbClr>
              </a:solidFill>
              <a:latin typeface="Source Sans Pro Regular"/>
              <a:ea typeface="+mn-ea"/>
              <a:cs typeface="Arial MT"/>
            </a:endParaRPr>
          </a:p>
        </p:txBody>
      </p:sp>
      <p:sp>
        <p:nvSpPr>
          <p:cNvPr id="8" name="object 8"/>
          <p:cNvSpPr txBox="1"/>
          <p:nvPr/>
        </p:nvSpPr>
        <p:spPr>
          <a:xfrm>
            <a:off x="9842669" y="2671436"/>
            <a:ext cx="1691640" cy="2257135"/>
          </a:xfrm>
          <a:prstGeom prst="rect">
            <a:avLst/>
          </a:prstGeom>
        </p:spPr>
        <p:txBody>
          <a:bodyPr vert="horz" wrap="square" lIns="0" tIns="65193" rIns="0" bIns="0" rtlCol="0">
            <a:spAutoFit/>
          </a:bodyPr>
          <a:lstStyle/>
          <a:p>
            <a:pPr marL="847" algn="ctr" hangingPunct="1">
              <a:spcBef>
                <a:spcPts val="513"/>
              </a:spcBef>
            </a:pPr>
            <a:r>
              <a:rPr sz="1733" b="1" kern="1200" spc="-193">
                <a:solidFill>
                  <a:srgbClr val="4BACC6">
                    <a:lumMod val="50000"/>
                  </a:srgbClr>
                </a:solidFill>
                <a:latin typeface="Source Sans Pro Regular"/>
                <a:ea typeface="+mn-ea"/>
                <a:cs typeface="Arial"/>
              </a:rPr>
              <a:t>R</a:t>
            </a:r>
            <a:r>
              <a:rPr sz="1733" b="1" kern="1200" spc="-67">
                <a:solidFill>
                  <a:srgbClr val="4BACC6">
                    <a:lumMod val="50000"/>
                  </a:srgbClr>
                </a:solidFill>
                <a:latin typeface="Source Sans Pro Regular"/>
                <a:ea typeface="+mn-ea"/>
                <a:cs typeface="Arial"/>
              </a:rPr>
              <a:t>i</a:t>
            </a:r>
            <a:r>
              <a:rPr sz="1733" b="1" kern="1200" spc="-140">
                <a:solidFill>
                  <a:srgbClr val="4BACC6">
                    <a:lumMod val="50000"/>
                  </a:srgbClr>
                </a:solidFill>
                <a:latin typeface="Source Sans Pro Regular"/>
                <a:ea typeface="+mn-ea"/>
                <a:cs typeface="Arial"/>
              </a:rPr>
              <a:t>s</a:t>
            </a:r>
            <a:r>
              <a:rPr sz="1733" b="1" kern="1200">
                <a:solidFill>
                  <a:srgbClr val="4BACC6">
                    <a:lumMod val="50000"/>
                  </a:srgbClr>
                </a:solidFill>
                <a:latin typeface="Source Sans Pro Regular"/>
                <a:ea typeface="+mn-ea"/>
                <a:cs typeface="Arial"/>
              </a:rPr>
              <a:t>k</a:t>
            </a:r>
            <a:r>
              <a:rPr sz="1733" b="1" kern="1200" spc="-107">
                <a:solidFill>
                  <a:srgbClr val="4BACC6">
                    <a:lumMod val="50000"/>
                  </a:srgbClr>
                </a:solidFill>
                <a:latin typeface="Source Sans Pro Regular"/>
                <a:ea typeface="+mn-ea"/>
                <a:cs typeface="Arial"/>
              </a:rPr>
              <a:t> </a:t>
            </a:r>
            <a:r>
              <a:rPr sz="1733" b="1" kern="1200" spc="-187">
                <a:solidFill>
                  <a:srgbClr val="4BACC6">
                    <a:lumMod val="50000"/>
                  </a:srgbClr>
                </a:solidFill>
                <a:latin typeface="Source Sans Pro Regular"/>
                <a:ea typeface="+mn-ea"/>
                <a:cs typeface="Arial"/>
              </a:rPr>
              <a:t>P</a:t>
            </a:r>
            <a:r>
              <a:rPr sz="1733" b="1" kern="1200" spc="-93">
                <a:solidFill>
                  <a:srgbClr val="4BACC6">
                    <a:lumMod val="50000"/>
                  </a:srgbClr>
                </a:solidFill>
                <a:latin typeface="Source Sans Pro Regular"/>
                <a:ea typeface="+mn-ea"/>
                <a:cs typeface="Arial"/>
              </a:rPr>
              <a:t>os</a:t>
            </a:r>
            <a:r>
              <a:rPr sz="1733" b="1" kern="1200" spc="-100">
                <a:solidFill>
                  <a:srgbClr val="4BACC6">
                    <a:lumMod val="50000"/>
                  </a:srgbClr>
                </a:solidFill>
                <a:latin typeface="Source Sans Pro Regular"/>
                <a:ea typeface="+mn-ea"/>
                <a:cs typeface="Arial"/>
              </a:rPr>
              <a:t>e</a:t>
            </a:r>
            <a:r>
              <a:rPr sz="1733" b="1" kern="1200">
                <a:solidFill>
                  <a:srgbClr val="4BACC6">
                    <a:lumMod val="50000"/>
                  </a:srgbClr>
                </a:solidFill>
                <a:latin typeface="Source Sans Pro Regular"/>
                <a:ea typeface="+mn-ea"/>
                <a:cs typeface="Arial"/>
              </a:rPr>
              <a:t>d</a:t>
            </a:r>
            <a:endParaRPr sz="1733" kern="1200">
              <a:solidFill>
                <a:srgbClr val="4BACC6">
                  <a:lumMod val="50000"/>
                </a:srgbClr>
              </a:solidFill>
              <a:latin typeface="Source Sans Pro Regular"/>
              <a:ea typeface="+mn-ea"/>
              <a:cs typeface="Arial"/>
            </a:endParaRPr>
          </a:p>
          <a:p>
            <a:pPr marL="16933" marR="6773" indent="11853" algn="ctr" hangingPunct="1">
              <a:lnSpc>
                <a:spcPct val="85600"/>
              </a:lnSpc>
              <a:spcBef>
                <a:spcPts val="687"/>
              </a:spcBef>
            </a:pPr>
            <a:r>
              <a:rPr sz="1733" kern="1200" spc="-60">
                <a:solidFill>
                  <a:srgbClr val="4BACC6">
                    <a:lumMod val="50000"/>
                  </a:srgbClr>
                </a:solidFill>
                <a:latin typeface="Source Sans Pro Regular"/>
                <a:ea typeface="+mn-ea"/>
                <a:cs typeface="Arial MT"/>
              </a:rPr>
              <a:t>Di</a:t>
            </a:r>
            <a:r>
              <a:rPr sz="1733" kern="1200" spc="-80">
                <a:solidFill>
                  <a:srgbClr val="4BACC6">
                    <a:lumMod val="50000"/>
                  </a:srgbClr>
                </a:solidFill>
                <a:latin typeface="Source Sans Pro Regular"/>
                <a:ea typeface="+mn-ea"/>
                <a:cs typeface="Arial MT"/>
              </a:rPr>
              <a:t>s</a:t>
            </a:r>
            <a:r>
              <a:rPr sz="1733" kern="1200" spc="-113">
                <a:solidFill>
                  <a:srgbClr val="4BACC6">
                    <a:lumMod val="50000"/>
                  </a:srgbClr>
                </a:solidFill>
                <a:latin typeface="Source Sans Pro Regular"/>
                <a:ea typeface="+mn-ea"/>
                <a:cs typeface="Arial MT"/>
              </a:rPr>
              <a:t>eas</a:t>
            </a:r>
            <a:r>
              <a:rPr sz="1733" kern="1200" spc="-73">
                <a:solidFill>
                  <a:srgbClr val="4BACC6">
                    <a:lumMod val="50000"/>
                  </a:srgbClr>
                </a:solidFill>
                <a:latin typeface="Source Sans Pro Regular"/>
                <a:ea typeface="+mn-ea"/>
                <a:cs typeface="Arial MT"/>
              </a:rPr>
              <a:t>e </a:t>
            </a:r>
            <a:r>
              <a:rPr sz="1733" kern="1200" spc="-173">
                <a:solidFill>
                  <a:srgbClr val="4BACC6">
                    <a:lumMod val="50000"/>
                  </a:srgbClr>
                </a:solidFill>
                <a:latin typeface="Source Sans Pro Regular"/>
                <a:ea typeface="+mn-ea"/>
                <a:cs typeface="Arial MT"/>
              </a:rPr>
              <a:t>s</a:t>
            </a:r>
            <a:r>
              <a:rPr sz="1733" kern="1200" spc="-40">
                <a:solidFill>
                  <a:srgbClr val="4BACC6">
                    <a:lumMod val="50000"/>
                  </a:srgbClr>
                </a:solidFill>
                <a:latin typeface="Source Sans Pro Regular"/>
                <a:ea typeface="+mn-ea"/>
                <a:cs typeface="Arial MT"/>
              </a:rPr>
              <a:t>e</a:t>
            </a:r>
            <a:r>
              <a:rPr sz="1733" kern="1200" spc="-53">
                <a:solidFill>
                  <a:srgbClr val="4BACC6">
                    <a:lumMod val="50000"/>
                  </a:srgbClr>
                </a:solidFill>
                <a:latin typeface="Source Sans Pro Regular"/>
                <a:ea typeface="+mn-ea"/>
                <a:cs typeface="Arial MT"/>
              </a:rPr>
              <a:t>v</a:t>
            </a:r>
            <a:r>
              <a:rPr sz="1733" kern="1200" spc="20">
                <a:solidFill>
                  <a:srgbClr val="4BACC6">
                    <a:lumMod val="50000"/>
                  </a:srgbClr>
                </a:solidFill>
                <a:latin typeface="Source Sans Pro Regular"/>
                <a:ea typeface="+mn-ea"/>
                <a:cs typeface="Arial MT"/>
              </a:rPr>
              <a:t>eri</a:t>
            </a:r>
            <a:r>
              <a:rPr sz="1733" kern="1200" spc="27">
                <a:solidFill>
                  <a:srgbClr val="4BACC6">
                    <a:lumMod val="50000"/>
                  </a:srgbClr>
                </a:solidFill>
                <a:latin typeface="Source Sans Pro Regular"/>
                <a:ea typeface="+mn-ea"/>
                <a:cs typeface="Arial MT"/>
              </a:rPr>
              <a:t>t</a:t>
            </a:r>
            <a:r>
              <a:rPr sz="1733" kern="1200" spc="20">
                <a:solidFill>
                  <a:srgbClr val="4BACC6">
                    <a:lumMod val="50000"/>
                  </a:srgbClr>
                </a:solidFill>
                <a:latin typeface="Source Sans Pro Regular"/>
                <a:ea typeface="+mn-ea"/>
                <a:cs typeface="Arial MT"/>
              </a:rPr>
              <a:t>y</a:t>
            </a:r>
            <a:r>
              <a:rPr sz="1733" kern="1200" spc="-120">
                <a:solidFill>
                  <a:srgbClr val="4BACC6">
                    <a:lumMod val="50000"/>
                  </a:srgbClr>
                </a:solidFill>
                <a:latin typeface="Source Sans Pro Regular"/>
                <a:ea typeface="+mn-ea"/>
                <a:cs typeface="Arial MT"/>
              </a:rPr>
              <a:t>;  </a:t>
            </a:r>
            <a:r>
              <a:rPr sz="1733" kern="1200" spc="-40">
                <a:solidFill>
                  <a:srgbClr val="4BACC6">
                    <a:lumMod val="50000"/>
                  </a:srgbClr>
                </a:solidFill>
                <a:latin typeface="Source Sans Pro Regular"/>
                <a:ea typeface="+mn-ea"/>
                <a:cs typeface="Arial MT"/>
              </a:rPr>
              <a:t>risk</a:t>
            </a:r>
            <a:r>
              <a:rPr sz="1733" kern="1200" spc="-100">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o</a:t>
            </a:r>
            <a:r>
              <a:rPr sz="1733" kern="1200" spc="40">
                <a:solidFill>
                  <a:srgbClr val="4BACC6">
                    <a:lumMod val="50000"/>
                  </a:srgbClr>
                </a:solidFill>
                <a:latin typeface="Source Sans Pro Regular"/>
                <a:ea typeface="+mn-ea"/>
                <a:cs typeface="Arial MT"/>
              </a:rPr>
              <a:t>f  </a:t>
            </a:r>
            <a:r>
              <a:rPr sz="1733" kern="1200" spc="-33">
                <a:solidFill>
                  <a:srgbClr val="4BACC6">
                    <a:lumMod val="50000"/>
                  </a:srgbClr>
                </a:solidFill>
                <a:latin typeface="Source Sans Pro Regular"/>
                <a:ea typeface="+mn-ea"/>
                <a:cs typeface="Arial MT"/>
              </a:rPr>
              <a:t>transmission; </a:t>
            </a:r>
            <a:r>
              <a:rPr sz="1733" kern="1200" spc="-27">
                <a:solidFill>
                  <a:srgbClr val="4BACC6">
                    <a:lumMod val="50000"/>
                  </a:srgbClr>
                </a:solidFill>
                <a:latin typeface="Source Sans Pro Regular"/>
                <a:ea typeface="+mn-ea"/>
                <a:cs typeface="Arial MT"/>
              </a:rPr>
              <a:t> </a:t>
            </a:r>
            <a:r>
              <a:rPr sz="1733" kern="1200" spc="-173">
                <a:solidFill>
                  <a:srgbClr val="4BACC6">
                    <a:lumMod val="50000"/>
                  </a:srgbClr>
                </a:solidFill>
                <a:latin typeface="Source Sans Pro Regular"/>
                <a:ea typeface="+mn-ea"/>
                <a:cs typeface="Arial MT"/>
              </a:rPr>
              <a:t>s</a:t>
            </a:r>
            <a:r>
              <a:rPr sz="1733" kern="1200" spc="-53">
                <a:solidFill>
                  <a:srgbClr val="4BACC6">
                    <a:lumMod val="50000"/>
                  </a:srgbClr>
                </a:solidFill>
                <a:latin typeface="Source Sans Pro Regular"/>
                <a:ea typeface="+mn-ea"/>
                <a:cs typeface="Arial MT"/>
              </a:rPr>
              <a:t>cale</a:t>
            </a:r>
            <a:r>
              <a:rPr sz="1733" kern="1200" spc="-93">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o</a:t>
            </a:r>
            <a:r>
              <a:rPr sz="1733" kern="1200" spc="40">
                <a:solidFill>
                  <a:srgbClr val="4BACC6">
                    <a:lumMod val="50000"/>
                  </a:srgbClr>
                </a:solidFill>
                <a:latin typeface="Source Sans Pro Regular"/>
                <a:ea typeface="+mn-ea"/>
                <a:cs typeface="Arial MT"/>
              </a:rPr>
              <a:t>f</a:t>
            </a:r>
            <a:r>
              <a:rPr sz="1733" kern="1200" spc="-107">
                <a:solidFill>
                  <a:srgbClr val="4BACC6">
                    <a:lumMod val="50000"/>
                  </a:srgbClr>
                </a:solidFill>
                <a:latin typeface="Source Sans Pro Regular"/>
                <a:ea typeface="+mn-ea"/>
                <a:cs typeface="Arial MT"/>
              </a:rPr>
              <a:t> </a:t>
            </a:r>
            <a:r>
              <a:rPr sz="1733" kern="1200" spc="13">
                <a:solidFill>
                  <a:srgbClr val="4BACC6">
                    <a:lumMod val="50000"/>
                  </a:srgbClr>
                </a:solidFill>
                <a:latin typeface="Source Sans Pro Regular"/>
                <a:ea typeface="+mn-ea"/>
                <a:cs typeface="Arial MT"/>
              </a:rPr>
              <a:t>the  </a:t>
            </a:r>
            <a:r>
              <a:rPr sz="1733" kern="1200" spc="20">
                <a:solidFill>
                  <a:srgbClr val="4BACC6">
                    <a:lumMod val="50000"/>
                  </a:srgbClr>
                </a:solidFill>
                <a:latin typeface="Source Sans Pro Regular"/>
                <a:ea typeface="+mn-ea"/>
                <a:cs typeface="Arial MT"/>
              </a:rPr>
              <a:t>ou</a:t>
            </a:r>
            <a:r>
              <a:rPr sz="1733" kern="1200" spc="40">
                <a:solidFill>
                  <a:srgbClr val="4BACC6">
                    <a:lumMod val="50000"/>
                  </a:srgbClr>
                </a:solidFill>
                <a:latin typeface="Source Sans Pro Regular"/>
                <a:ea typeface="+mn-ea"/>
                <a:cs typeface="Arial MT"/>
              </a:rPr>
              <a:t>b</a:t>
            </a:r>
            <a:r>
              <a:rPr sz="1733" kern="1200" spc="7">
                <a:solidFill>
                  <a:srgbClr val="4BACC6">
                    <a:lumMod val="50000"/>
                  </a:srgbClr>
                </a:solidFill>
                <a:latin typeface="Source Sans Pro Regular"/>
                <a:ea typeface="+mn-ea"/>
                <a:cs typeface="Arial MT"/>
              </a:rPr>
              <a:t>r</a:t>
            </a:r>
            <a:r>
              <a:rPr sz="1733" kern="1200" spc="-73">
                <a:solidFill>
                  <a:srgbClr val="4BACC6">
                    <a:lumMod val="50000"/>
                  </a:srgbClr>
                </a:solidFill>
                <a:latin typeface="Source Sans Pro Regular"/>
                <a:ea typeface="+mn-ea"/>
                <a:cs typeface="Arial MT"/>
              </a:rPr>
              <a:t>ea</a:t>
            </a:r>
            <a:r>
              <a:rPr sz="1733" kern="1200" spc="-53">
                <a:solidFill>
                  <a:srgbClr val="4BACC6">
                    <a:lumMod val="50000"/>
                  </a:srgbClr>
                </a:solidFill>
                <a:latin typeface="Source Sans Pro Regular"/>
                <a:ea typeface="+mn-ea"/>
                <a:cs typeface="Arial MT"/>
              </a:rPr>
              <a:t>k</a:t>
            </a:r>
            <a:r>
              <a:rPr sz="1733" kern="1200" spc="-120">
                <a:solidFill>
                  <a:srgbClr val="4BACC6">
                    <a:lumMod val="50000"/>
                  </a:srgbClr>
                </a:solidFill>
                <a:latin typeface="Source Sans Pro Regular"/>
                <a:ea typeface="+mn-ea"/>
                <a:cs typeface="Arial MT"/>
              </a:rPr>
              <a:t>;</a:t>
            </a:r>
            <a:r>
              <a:rPr sz="1733" kern="1200" spc="-213">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local  </a:t>
            </a:r>
            <a:r>
              <a:rPr sz="1733" kern="1200" spc="-47">
                <a:solidFill>
                  <a:srgbClr val="4BACC6">
                    <a:lumMod val="50000"/>
                  </a:srgbClr>
                </a:solidFill>
                <a:latin typeface="Source Sans Pro Regular"/>
                <a:ea typeface="+mn-ea"/>
                <a:cs typeface="Arial MT"/>
              </a:rPr>
              <a:t>response </a:t>
            </a:r>
            <a:r>
              <a:rPr sz="1733" kern="1200" spc="-40">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capaci</a:t>
            </a:r>
            <a:r>
              <a:rPr sz="1733" kern="1200" spc="-7">
                <a:solidFill>
                  <a:srgbClr val="4BACC6">
                    <a:lumMod val="50000"/>
                  </a:srgbClr>
                </a:solidFill>
                <a:latin typeface="Source Sans Pro Regular"/>
                <a:ea typeface="+mn-ea"/>
                <a:cs typeface="Arial MT"/>
              </a:rPr>
              <a:t>t</a:t>
            </a:r>
            <a:r>
              <a:rPr sz="1733" kern="1200" spc="20">
                <a:solidFill>
                  <a:srgbClr val="4BACC6">
                    <a:lumMod val="50000"/>
                  </a:srgbClr>
                </a:solidFill>
                <a:latin typeface="Source Sans Pro Regular"/>
                <a:ea typeface="+mn-ea"/>
                <a:cs typeface="Arial MT"/>
              </a:rPr>
              <a:t>y</a:t>
            </a:r>
            <a:r>
              <a:rPr sz="1733" kern="1200" spc="-120">
                <a:solidFill>
                  <a:srgbClr val="4BACC6">
                    <a:lumMod val="50000"/>
                  </a:srgbClr>
                </a:solidFill>
                <a:latin typeface="Source Sans Pro Regular"/>
                <a:ea typeface="+mn-ea"/>
                <a:cs typeface="Arial MT"/>
              </a:rPr>
              <a:t>;</a:t>
            </a:r>
            <a:r>
              <a:rPr sz="1733" kern="1200" spc="-200">
                <a:solidFill>
                  <a:srgbClr val="4BACC6">
                    <a:lumMod val="50000"/>
                  </a:srgbClr>
                </a:solidFill>
                <a:latin typeface="Source Sans Pro Regular"/>
                <a:ea typeface="+mn-ea"/>
                <a:cs typeface="Arial MT"/>
              </a:rPr>
              <a:t> </a:t>
            </a:r>
            <a:r>
              <a:rPr sz="1733" kern="1200" spc="13">
                <a:solidFill>
                  <a:srgbClr val="4BACC6">
                    <a:lumMod val="50000"/>
                  </a:srgbClr>
                </a:solidFill>
                <a:latin typeface="Source Sans Pro Regular"/>
                <a:ea typeface="+mn-ea"/>
                <a:cs typeface="Arial MT"/>
              </a:rPr>
              <a:t>natio</a:t>
            </a:r>
            <a:r>
              <a:rPr sz="1733" kern="1200" spc="-13">
                <a:solidFill>
                  <a:srgbClr val="4BACC6">
                    <a:lumMod val="50000"/>
                  </a:srgbClr>
                </a:solidFill>
                <a:latin typeface="Source Sans Pro Regular"/>
                <a:ea typeface="+mn-ea"/>
                <a:cs typeface="Arial MT"/>
              </a:rPr>
              <a:t>nal  </a:t>
            </a:r>
            <a:r>
              <a:rPr sz="1733" kern="1200" spc="-293">
                <a:solidFill>
                  <a:srgbClr val="4BACC6">
                    <a:lumMod val="50000"/>
                  </a:srgbClr>
                </a:solidFill>
                <a:latin typeface="Source Sans Pro Regular"/>
                <a:ea typeface="+mn-ea"/>
                <a:cs typeface="Arial MT"/>
              </a:rPr>
              <a:t>R</a:t>
            </a:r>
            <a:r>
              <a:rPr sz="1733" kern="1200" spc="-287">
                <a:solidFill>
                  <a:srgbClr val="4BACC6">
                    <a:lumMod val="50000"/>
                  </a:srgbClr>
                </a:solidFill>
                <a:latin typeface="Source Sans Pro Regular"/>
                <a:ea typeface="+mn-ea"/>
                <a:cs typeface="Arial MT"/>
              </a:rPr>
              <a:t>R</a:t>
            </a:r>
            <a:r>
              <a:rPr sz="1733" kern="1200" spc="-167">
                <a:solidFill>
                  <a:srgbClr val="4BACC6">
                    <a:lumMod val="50000"/>
                  </a:srgbClr>
                </a:solidFill>
                <a:latin typeface="Source Sans Pro Regular"/>
                <a:ea typeface="+mn-ea"/>
                <a:cs typeface="Arial MT"/>
              </a:rPr>
              <a:t>T</a:t>
            </a:r>
            <a:r>
              <a:rPr sz="1733" kern="1200" spc="-100">
                <a:solidFill>
                  <a:srgbClr val="4BACC6">
                    <a:lumMod val="50000"/>
                  </a:srgbClr>
                </a:solidFill>
                <a:latin typeface="Source Sans Pro Regular"/>
                <a:ea typeface="+mn-ea"/>
                <a:cs typeface="Arial MT"/>
              </a:rPr>
              <a:t> </a:t>
            </a:r>
            <a:r>
              <a:rPr sz="1733" kern="1200" spc="-20">
                <a:solidFill>
                  <a:srgbClr val="4BACC6">
                    <a:lumMod val="50000"/>
                  </a:srgbClr>
                </a:solidFill>
                <a:latin typeface="Source Sans Pro Regular"/>
                <a:ea typeface="+mn-ea"/>
                <a:cs typeface="Arial MT"/>
              </a:rPr>
              <a:t>capaci</a:t>
            </a:r>
            <a:r>
              <a:rPr sz="1733" kern="1200" spc="-7">
                <a:solidFill>
                  <a:srgbClr val="4BACC6">
                    <a:lumMod val="50000"/>
                  </a:srgbClr>
                </a:solidFill>
                <a:latin typeface="Source Sans Pro Regular"/>
                <a:ea typeface="+mn-ea"/>
                <a:cs typeface="Arial MT"/>
              </a:rPr>
              <a:t>t</a:t>
            </a:r>
            <a:r>
              <a:rPr sz="1733" kern="1200" spc="-133">
                <a:solidFill>
                  <a:srgbClr val="4BACC6">
                    <a:lumMod val="50000"/>
                  </a:srgbClr>
                </a:solidFill>
                <a:latin typeface="Source Sans Pro Regular"/>
                <a:ea typeface="+mn-ea"/>
                <a:cs typeface="Arial MT"/>
              </a:rPr>
              <a:t>y?</a:t>
            </a:r>
            <a:endParaRPr sz="1733" kern="1200">
              <a:solidFill>
                <a:srgbClr val="4BACC6">
                  <a:lumMod val="50000"/>
                </a:srgbClr>
              </a:solidFill>
              <a:latin typeface="Source Sans Pro Regular"/>
              <a:ea typeface="+mn-ea"/>
              <a:cs typeface="Arial MT"/>
            </a:endParaRPr>
          </a:p>
        </p:txBody>
      </p:sp>
      <p:sp>
        <p:nvSpPr>
          <p:cNvPr id="9" name="Rectangle 8"/>
          <p:cNvSpPr/>
          <p:nvPr/>
        </p:nvSpPr>
        <p:spPr>
          <a:xfrm>
            <a:off x="499959" y="1446798"/>
            <a:ext cx="11034350" cy="707886"/>
          </a:xfrm>
          <a:prstGeom prst="rect">
            <a:avLst/>
          </a:prstGeom>
        </p:spPr>
        <p:txBody>
          <a:bodyPr wrap="square" lIns="91440" tIns="45720" rIns="91440" bIns="45720" anchor="t">
            <a:spAutoFit/>
          </a:bodyPr>
          <a:lstStyle/>
          <a:p>
            <a:pPr hangingPunct="1"/>
            <a:r>
              <a:rPr lang="en-US" sz="2000" b="1" kern="1200">
                <a:solidFill>
                  <a:srgbClr val="65A000"/>
                </a:solidFill>
                <a:latin typeface="Source Sans Pro Regular"/>
                <a:ea typeface="+mn-ea"/>
                <a:cs typeface="Arial"/>
              </a:rPr>
              <a:t>The decision-making criteria for RRT activation would ideally be delineated in the RRT activation SOP. Considerations include:</a:t>
            </a:r>
            <a:r>
              <a:rPr lang="en-US" sz="2000" b="1" kern="1200">
                <a:solidFill>
                  <a:srgbClr val="729E03"/>
                </a:solidFill>
                <a:latin typeface="Source Sans Pro Regular"/>
                <a:ea typeface="+mn-ea"/>
                <a:cs typeface="Arial"/>
              </a:rPr>
              <a:t> </a:t>
            </a:r>
            <a:endParaRPr lang="fr-FR" sz="2000" b="1" kern="1200">
              <a:solidFill>
                <a:srgbClr val="729E03"/>
              </a:solidFill>
              <a:latin typeface="Source Sans Pro Regular"/>
              <a:ea typeface="+mn-ea"/>
              <a:cs typeface="Arial" panose="020B0604020202020204" pitchFamily="34" charset="0"/>
            </a:endParaRPr>
          </a:p>
        </p:txBody>
      </p:sp>
      <p:sp>
        <p:nvSpPr>
          <p:cNvPr id="10" name="ZoneTexte 9"/>
          <p:cNvSpPr txBox="1"/>
          <p:nvPr/>
        </p:nvSpPr>
        <p:spPr>
          <a:xfrm>
            <a:off x="3773" y="6209845"/>
            <a:ext cx="12203970" cy="646331"/>
          </a:xfrm>
          <a:prstGeom prst="rect">
            <a:avLst/>
          </a:prstGeom>
          <a:solidFill>
            <a:srgbClr val="A1010D"/>
          </a:solidFill>
        </p:spPr>
        <p:txBody>
          <a:bodyPr wrap="square" lIns="91440" tIns="45720" rIns="91440" bIns="45720" rtlCol="0" anchor="t">
            <a:spAutoFit/>
          </a:bodyPr>
          <a:lstStyle/>
          <a:p>
            <a:pPr algn="ctr" hangingPunct="1"/>
            <a:r>
              <a:rPr lang="en-US" b="1" kern="1200">
                <a:solidFill>
                  <a:srgbClr val="FFFFFF"/>
                </a:solidFill>
                <a:latin typeface="Source Sans Pro Regular"/>
                <a:ea typeface="+mn-ea"/>
                <a:cs typeface="+mn-cs"/>
              </a:rPr>
              <a:t>Remember: the RRT activation SOP has to define who is responsible and has the authority to activate the RRT.</a:t>
            </a:r>
          </a:p>
          <a:p>
            <a:pPr algn="ctr"/>
            <a:endParaRPr lang="en-US" b="1" kern="1200">
              <a:solidFill>
                <a:srgbClr val="FFFFFF"/>
              </a:solidFill>
              <a:latin typeface="Source Sans Pro Regular"/>
              <a:ea typeface="+mn-ea"/>
              <a:cs typeface="+mn-cs"/>
            </a:endParaRPr>
          </a:p>
        </p:txBody>
      </p:sp>
      <p:sp>
        <p:nvSpPr>
          <p:cNvPr id="15" name="Rectangle 14"/>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11" name="Slide Number Placeholder 10">
            <a:extLst>
              <a:ext uri="{FF2B5EF4-FFF2-40B4-BE49-F238E27FC236}">
                <a16:creationId xmlns:a16="http://schemas.microsoft.com/office/drawing/2014/main" id="{C31873B4-5EC6-F5B9-C898-0E036D77A6DB}"/>
              </a:ext>
            </a:extLst>
          </p:cNvPr>
          <p:cNvSpPr>
            <a:spLocks noGrp="1"/>
          </p:cNvSpPr>
          <p:nvPr>
            <p:ph type="sldNum" sz="quarter" idx="2"/>
          </p:nvPr>
        </p:nvSpPr>
        <p:spPr>
          <a:xfrm>
            <a:off x="11543431" y="6434716"/>
            <a:ext cx="594024" cy="351355"/>
          </a:xfrm>
        </p:spPr>
        <p:txBody>
          <a:bodyPr lIns="91440" tIns="45720" rIns="91440" bIns="45720" anchor="t"/>
          <a:lstStyle/>
          <a:p>
            <a:pPr algn="r"/>
            <a:fld id="{86CB4B4D-7CA3-9044-876B-883B54F8677D}" type="slidenum">
              <a:rPr lang="en-US" sz="1200">
                <a:solidFill>
                  <a:srgbClr val="7F7F7F"/>
                </a:solidFill>
              </a:rPr>
              <a:pPr algn="r"/>
              <a:t>16</a:t>
            </a:fld>
            <a:endParaRPr lang="en-US" sz="1200">
              <a:solidFill>
                <a:srgbClr val="7F7F7F"/>
              </a:solidFill>
            </a:endParaRPr>
          </a:p>
        </p:txBody>
      </p:sp>
    </p:spTree>
    <p:extLst>
      <p:ext uri="{BB962C8B-B14F-4D97-AF65-F5344CB8AC3E}">
        <p14:creationId xmlns:p14="http://schemas.microsoft.com/office/powerpoint/2010/main" val="32655165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09449" y="2199383"/>
            <a:ext cx="6596548" cy="2489570"/>
          </a:xfrm>
          <a:prstGeom prst="rect">
            <a:avLst/>
          </a:prstGeom>
        </p:spPr>
        <p:txBody>
          <a:bodyPr vert="horz" wrap="square" lIns="0" tIns="16933" rIns="0" bIns="0" rtlCol="0">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sz="2400" b="1">
                <a:solidFill>
                  <a:srgbClr val="10253F"/>
                </a:solidFill>
                <a:latin typeface="Source Sans Pro"/>
                <a:ea typeface="Source Sans Pro Regular"/>
                <a:cs typeface="Arial"/>
              </a:rPr>
              <a:t>Recommend the RRT</a:t>
            </a:r>
            <a:r>
              <a:rPr lang="fr-FR" sz="2400" b="1">
                <a:solidFill>
                  <a:srgbClr val="10253F"/>
                </a:solidFill>
                <a:latin typeface="Source Sans Pro"/>
                <a:ea typeface="Source Sans Pro Regular"/>
                <a:cs typeface="Arial"/>
              </a:rPr>
              <a:t> c</a:t>
            </a:r>
            <a:r>
              <a:rPr sz="2400" b="1" err="1">
                <a:solidFill>
                  <a:srgbClr val="10253F"/>
                </a:solidFill>
                <a:latin typeface="Source Sans Pro"/>
                <a:ea typeface="Source Sans Pro Regular"/>
                <a:cs typeface="Arial"/>
              </a:rPr>
              <a:t>omposition</a:t>
            </a:r>
            <a:r>
              <a:rPr lang="fr-FR" sz="2400" b="1">
                <a:solidFill>
                  <a:srgbClr val="10253F"/>
                </a:solidFill>
                <a:latin typeface="Source Sans Pro"/>
                <a:ea typeface="Source Sans Pro Regular"/>
                <a:cs typeface="Arial"/>
              </a:rPr>
              <a:t> </a:t>
            </a:r>
            <a:r>
              <a:rPr lang="en-US" sz="2400" b="1">
                <a:solidFill>
                  <a:srgbClr val="10253F"/>
                </a:solidFill>
                <a:latin typeface="Source Sans Pro"/>
                <a:ea typeface="Source Sans Pro Regular"/>
                <a:cs typeface="Arial"/>
              </a:rPr>
              <a:t>according</a:t>
            </a:r>
            <a:r>
              <a:rPr lang="fr-FR" sz="2400" b="1">
                <a:solidFill>
                  <a:srgbClr val="10253F"/>
                </a:solidFill>
                <a:latin typeface="Source Sans Pro"/>
                <a:ea typeface="Source Sans Pro Regular"/>
                <a:cs typeface="Arial"/>
              </a:rPr>
              <a:t> to: </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sz="2400" b="1">
              <a:solidFill>
                <a:srgbClr val="10253F"/>
              </a:solidFill>
              <a:latin typeface="Source Sans Pro"/>
              <a:ea typeface="Source Sans Pro Regular"/>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rgbClr val="10253F"/>
                </a:solidFill>
                <a:latin typeface="Source Sans Pro"/>
                <a:ea typeface="Source Sans Pro Regular"/>
                <a:cs typeface="Arial"/>
              </a:rPr>
              <a:t>What roles should be</a:t>
            </a:r>
            <a:r>
              <a:rPr lang="fr-FR" sz="2400">
                <a:solidFill>
                  <a:srgbClr val="10253F"/>
                </a:solidFill>
                <a:latin typeface="Source Sans Pro"/>
                <a:ea typeface="Source Sans Pro Regular"/>
                <a:cs typeface="Arial"/>
              </a:rPr>
              <a:t> </a:t>
            </a:r>
            <a:r>
              <a:rPr sz="2400">
                <a:solidFill>
                  <a:srgbClr val="10253F"/>
                </a:solidFill>
                <a:latin typeface="Source Sans Pro"/>
                <a:ea typeface="Source Sans Pro Regular"/>
                <a:cs typeface="Arial"/>
              </a:rPr>
              <a:t>included?</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rgbClr val="10253F"/>
                </a:solidFill>
                <a:latin typeface="Source Sans Pro"/>
                <a:ea typeface="Source Sans Pro Regular"/>
                <a:cs typeface="Arial"/>
              </a:rPr>
              <a:t>How many responders in  each role?</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rgbClr val="10253F"/>
                </a:solidFill>
                <a:latin typeface="Source Sans Pro"/>
                <a:ea typeface="Source Sans Pro Regular"/>
                <a:cs typeface="Arial"/>
              </a:rPr>
              <a:t>Does there need to be a  team lead?</a:t>
            </a:r>
          </a:p>
        </p:txBody>
      </p:sp>
      <p:grpSp>
        <p:nvGrpSpPr>
          <p:cNvPr id="4" name="object 4"/>
          <p:cNvGrpSpPr/>
          <p:nvPr/>
        </p:nvGrpSpPr>
        <p:grpSpPr>
          <a:xfrm>
            <a:off x="7392415" y="3235961"/>
            <a:ext cx="4019973" cy="1430020"/>
            <a:chOff x="5544311" y="2426970"/>
            <a:chExt cx="3014980" cy="1072515"/>
          </a:xfrm>
        </p:grpSpPr>
        <p:sp>
          <p:nvSpPr>
            <p:cNvPr id="5" name="object 5"/>
            <p:cNvSpPr/>
            <p:nvPr/>
          </p:nvSpPr>
          <p:spPr>
            <a:xfrm>
              <a:off x="5656325" y="2426970"/>
              <a:ext cx="2801620" cy="588010"/>
            </a:xfrm>
            <a:custGeom>
              <a:avLst/>
              <a:gdLst/>
              <a:ahLst/>
              <a:cxnLst/>
              <a:rect l="l" t="t" r="r" b="b"/>
              <a:pathLst>
                <a:path w="2801620" h="588010">
                  <a:moveTo>
                    <a:pt x="0" y="283463"/>
                  </a:moveTo>
                  <a:lnTo>
                    <a:pt x="2801112" y="283463"/>
                  </a:lnTo>
                </a:path>
                <a:path w="2801620" h="588010">
                  <a:moveTo>
                    <a:pt x="1289303" y="0"/>
                  </a:moveTo>
                  <a:lnTo>
                    <a:pt x="1289303" y="288798"/>
                  </a:lnTo>
                </a:path>
                <a:path w="2801620" h="588010">
                  <a:moveTo>
                    <a:pt x="2790444" y="298704"/>
                  </a:moveTo>
                  <a:lnTo>
                    <a:pt x="2790444" y="587502"/>
                  </a:lnTo>
                </a:path>
                <a:path w="2801620" h="588010">
                  <a:moveTo>
                    <a:pt x="1289303" y="288036"/>
                  </a:moveTo>
                  <a:lnTo>
                    <a:pt x="1289303" y="576834"/>
                  </a:lnTo>
                </a:path>
                <a:path w="2801620" h="588010">
                  <a:moveTo>
                    <a:pt x="10668" y="283463"/>
                  </a:moveTo>
                  <a:lnTo>
                    <a:pt x="10668" y="572262"/>
                  </a:lnTo>
                </a:path>
              </a:pathLst>
            </a:custGeom>
            <a:ln w="19050">
              <a:solidFill>
                <a:srgbClr val="0E55DC"/>
              </a:solidFill>
            </a:ln>
          </p:spPr>
          <p:txBody>
            <a:bodyPr wrap="square" lIns="0" tIns="0" rIns="0" bIns="0" rtlCol="0"/>
            <a:lstStyle/>
            <a:p>
              <a:pPr hangingPunct="1"/>
              <a:endParaRPr sz="2400" kern="1200">
                <a:solidFill>
                  <a:prstClr val="black"/>
                </a:solidFill>
                <a:ea typeface="+mn-ea"/>
                <a:cs typeface="+mn-cs"/>
              </a:endParaRPr>
            </a:p>
          </p:txBody>
        </p:sp>
        <p:pic>
          <p:nvPicPr>
            <p:cNvPr id="6" name="object 6"/>
            <p:cNvPicPr/>
            <p:nvPr/>
          </p:nvPicPr>
          <p:blipFill>
            <a:blip r:embed="rId2" cstate="print"/>
            <a:stretch>
              <a:fillRect/>
            </a:stretch>
          </p:blipFill>
          <p:spPr>
            <a:xfrm>
              <a:off x="8403335" y="3029712"/>
              <a:ext cx="83820" cy="77724"/>
            </a:xfrm>
            <a:prstGeom prst="rect">
              <a:avLst/>
            </a:prstGeom>
          </p:spPr>
        </p:pic>
        <p:sp>
          <p:nvSpPr>
            <p:cNvPr id="7" name="object 7"/>
            <p:cNvSpPr/>
            <p:nvPr/>
          </p:nvSpPr>
          <p:spPr>
            <a:xfrm>
              <a:off x="8331707" y="3116580"/>
              <a:ext cx="227329" cy="353695"/>
            </a:xfrm>
            <a:custGeom>
              <a:avLst/>
              <a:gdLst/>
              <a:ahLst/>
              <a:cxnLst/>
              <a:rect l="l" t="t" r="r" b="b"/>
              <a:pathLst>
                <a:path w="227329" h="353695">
                  <a:moveTo>
                    <a:pt x="113538" y="0"/>
                  </a:moveTo>
                  <a:lnTo>
                    <a:pt x="67500" y="8594"/>
                  </a:lnTo>
                  <a:lnTo>
                    <a:pt x="33020" y="29463"/>
                  </a:lnTo>
                  <a:lnTo>
                    <a:pt x="1016" y="154177"/>
                  </a:lnTo>
                  <a:lnTo>
                    <a:pt x="1016" y="155194"/>
                  </a:lnTo>
                  <a:lnTo>
                    <a:pt x="0" y="157099"/>
                  </a:lnTo>
                  <a:lnTo>
                    <a:pt x="0" y="159131"/>
                  </a:lnTo>
                  <a:lnTo>
                    <a:pt x="1627" y="166741"/>
                  </a:lnTo>
                  <a:lnTo>
                    <a:pt x="6064" y="172958"/>
                  </a:lnTo>
                  <a:lnTo>
                    <a:pt x="12644" y="177151"/>
                  </a:lnTo>
                  <a:lnTo>
                    <a:pt x="20700" y="178688"/>
                  </a:lnTo>
                  <a:lnTo>
                    <a:pt x="29972" y="178688"/>
                  </a:lnTo>
                  <a:lnTo>
                    <a:pt x="38226" y="171831"/>
                  </a:lnTo>
                  <a:lnTo>
                    <a:pt x="61975" y="78612"/>
                  </a:lnTo>
                  <a:lnTo>
                    <a:pt x="61975" y="353568"/>
                  </a:lnTo>
                  <a:lnTo>
                    <a:pt x="103250" y="353568"/>
                  </a:lnTo>
                  <a:lnTo>
                    <a:pt x="103250" y="176783"/>
                  </a:lnTo>
                  <a:lnTo>
                    <a:pt x="123825" y="176783"/>
                  </a:lnTo>
                  <a:lnTo>
                    <a:pt x="123825" y="353568"/>
                  </a:lnTo>
                  <a:lnTo>
                    <a:pt x="165100" y="353568"/>
                  </a:lnTo>
                  <a:lnTo>
                    <a:pt x="165100" y="77596"/>
                  </a:lnTo>
                  <a:lnTo>
                    <a:pt x="188849" y="170942"/>
                  </a:lnTo>
                  <a:lnTo>
                    <a:pt x="197103" y="177800"/>
                  </a:lnTo>
                  <a:lnTo>
                    <a:pt x="206375" y="177800"/>
                  </a:lnTo>
                  <a:lnTo>
                    <a:pt x="214431" y="176242"/>
                  </a:lnTo>
                  <a:lnTo>
                    <a:pt x="221011" y="172005"/>
                  </a:lnTo>
                  <a:lnTo>
                    <a:pt x="225448" y="165744"/>
                  </a:lnTo>
                  <a:lnTo>
                    <a:pt x="227075" y="158114"/>
                  </a:lnTo>
                  <a:lnTo>
                    <a:pt x="227075" y="156209"/>
                  </a:lnTo>
                  <a:lnTo>
                    <a:pt x="226060" y="154177"/>
                  </a:lnTo>
                  <a:lnTo>
                    <a:pt x="226060" y="153162"/>
                  </a:lnTo>
                  <a:lnTo>
                    <a:pt x="196088" y="32384"/>
                  </a:lnTo>
                  <a:lnTo>
                    <a:pt x="159575" y="8024"/>
                  </a:lnTo>
                  <a:lnTo>
                    <a:pt x="122035" y="329"/>
                  </a:lnTo>
                  <a:lnTo>
                    <a:pt x="113538" y="0"/>
                  </a:lnTo>
                  <a:close/>
                </a:path>
              </a:pathLst>
            </a:custGeom>
            <a:solidFill>
              <a:srgbClr val="9A3A25"/>
            </a:solidFill>
          </p:spPr>
          <p:txBody>
            <a:bodyPr wrap="square" lIns="0" tIns="0" rIns="0" bIns="0" rtlCol="0"/>
            <a:lstStyle/>
            <a:p>
              <a:pPr hangingPunct="1"/>
              <a:endParaRPr sz="2400" kern="1200">
                <a:solidFill>
                  <a:prstClr val="black"/>
                </a:solidFill>
                <a:ea typeface="+mn-ea"/>
                <a:cs typeface="+mn-cs"/>
              </a:endParaRPr>
            </a:p>
          </p:txBody>
        </p:sp>
        <p:pic>
          <p:nvPicPr>
            <p:cNvPr id="8" name="object 8"/>
            <p:cNvPicPr/>
            <p:nvPr/>
          </p:nvPicPr>
          <p:blipFill>
            <a:blip r:embed="rId3" cstate="print"/>
            <a:stretch>
              <a:fillRect/>
            </a:stretch>
          </p:blipFill>
          <p:spPr>
            <a:xfrm>
              <a:off x="6903719" y="3012948"/>
              <a:ext cx="82296" cy="79247"/>
            </a:xfrm>
            <a:prstGeom prst="rect">
              <a:avLst/>
            </a:prstGeom>
          </p:spPr>
        </p:pic>
        <p:sp>
          <p:nvSpPr>
            <p:cNvPr id="9" name="object 9"/>
            <p:cNvSpPr/>
            <p:nvPr/>
          </p:nvSpPr>
          <p:spPr>
            <a:xfrm>
              <a:off x="6830567" y="3101340"/>
              <a:ext cx="228600" cy="353695"/>
            </a:xfrm>
            <a:custGeom>
              <a:avLst/>
              <a:gdLst/>
              <a:ahLst/>
              <a:cxnLst/>
              <a:rect l="l" t="t" r="r" b="b"/>
              <a:pathLst>
                <a:path w="228600" h="353695">
                  <a:moveTo>
                    <a:pt x="114300" y="0"/>
                  </a:moveTo>
                  <a:lnTo>
                    <a:pt x="67933" y="8594"/>
                  </a:lnTo>
                  <a:lnTo>
                    <a:pt x="33274" y="29464"/>
                  </a:lnTo>
                  <a:lnTo>
                    <a:pt x="1015" y="154178"/>
                  </a:lnTo>
                  <a:lnTo>
                    <a:pt x="1015" y="155194"/>
                  </a:lnTo>
                  <a:lnTo>
                    <a:pt x="0" y="157099"/>
                  </a:lnTo>
                  <a:lnTo>
                    <a:pt x="0" y="159131"/>
                  </a:lnTo>
                  <a:lnTo>
                    <a:pt x="1647" y="166741"/>
                  </a:lnTo>
                  <a:lnTo>
                    <a:pt x="6127" y="172958"/>
                  </a:lnTo>
                  <a:lnTo>
                    <a:pt x="12751" y="177151"/>
                  </a:lnTo>
                  <a:lnTo>
                    <a:pt x="20827" y="178689"/>
                  </a:lnTo>
                  <a:lnTo>
                    <a:pt x="30099" y="178689"/>
                  </a:lnTo>
                  <a:lnTo>
                    <a:pt x="38480" y="171831"/>
                  </a:lnTo>
                  <a:lnTo>
                    <a:pt x="62356" y="78612"/>
                  </a:lnTo>
                  <a:lnTo>
                    <a:pt x="62356" y="353568"/>
                  </a:lnTo>
                  <a:lnTo>
                    <a:pt x="103885" y="353568"/>
                  </a:lnTo>
                  <a:lnTo>
                    <a:pt x="103885" y="176784"/>
                  </a:lnTo>
                  <a:lnTo>
                    <a:pt x="124713" y="176784"/>
                  </a:lnTo>
                  <a:lnTo>
                    <a:pt x="124713" y="353568"/>
                  </a:lnTo>
                  <a:lnTo>
                    <a:pt x="166242" y="353568"/>
                  </a:lnTo>
                  <a:lnTo>
                    <a:pt x="166242" y="77597"/>
                  </a:lnTo>
                  <a:lnTo>
                    <a:pt x="190118" y="170942"/>
                  </a:lnTo>
                  <a:lnTo>
                    <a:pt x="198500" y="177800"/>
                  </a:lnTo>
                  <a:lnTo>
                    <a:pt x="207772" y="177800"/>
                  </a:lnTo>
                  <a:lnTo>
                    <a:pt x="215848" y="176242"/>
                  </a:lnTo>
                  <a:lnTo>
                    <a:pt x="222472" y="172005"/>
                  </a:lnTo>
                  <a:lnTo>
                    <a:pt x="226952" y="165744"/>
                  </a:lnTo>
                  <a:lnTo>
                    <a:pt x="228600" y="158115"/>
                  </a:lnTo>
                  <a:lnTo>
                    <a:pt x="228600" y="156210"/>
                  </a:lnTo>
                  <a:lnTo>
                    <a:pt x="227583" y="154178"/>
                  </a:lnTo>
                  <a:lnTo>
                    <a:pt x="227583" y="153162"/>
                  </a:lnTo>
                  <a:lnTo>
                    <a:pt x="197484" y="32385"/>
                  </a:lnTo>
                  <a:lnTo>
                    <a:pt x="160666" y="8024"/>
                  </a:lnTo>
                  <a:lnTo>
                    <a:pt x="122872" y="329"/>
                  </a:lnTo>
                  <a:lnTo>
                    <a:pt x="114300" y="0"/>
                  </a:lnTo>
                  <a:close/>
                </a:path>
              </a:pathLst>
            </a:custGeom>
            <a:solidFill>
              <a:srgbClr val="0E55DC"/>
            </a:solidFill>
          </p:spPr>
          <p:txBody>
            <a:bodyPr wrap="square" lIns="0" tIns="0" rIns="0" bIns="0" rtlCol="0"/>
            <a:lstStyle/>
            <a:p>
              <a:pPr hangingPunct="1"/>
              <a:endParaRPr sz="2400" kern="1200">
                <a:solidFill>
                  <a:prstClr val="black"/>
                </a:solidFill>
                <a:ea typeface="+mn-ea"/>
                <a:cs typeface="+mn-cs"/>
              </a:endParaRPr>
            </a:p>
          </p:txBody>
        </p:sp>
        <p:pic>
          <p:nvPicPr>
            <p:cNvPr id="10" name="object 10"/>
            <p:cNvPicPr/>
            <p:nvPr/>
          </p:nvPicPr>
          <p:blipFill>
            <a:blip r:embed="rId4" cstate="print"/>
            <a:stretch>
              <a:fillRect/>
            </a:stretch>
          </p:blipFill>
          <p:spPr>
            <a:xfrm>
              <a:off x="5617463" y="3057144"/>
              <a:ext cx="82296" cy="79248"/>
            </a:xfrm>
            <a:prstGeom prst="rect">
              <a:avLst/>
            </a:prstGeom>
          </p:spPr>
        </p:pic>
        <p:sp>
          <p:nvSpPr>
            <p:cNvPr id="11" name="object 11"/>
            <p:cNvSpPr/>
            <p:nvPr/>
          </p:nvSpPr>
          <p:spPr>
            <a:xfrm>
              <a:off x="5544311" y="3145536"/>
              <a:ext cx="228600" cy="353695"/>
            </a:xfrm>
            <a:custGeom>
              <a:avLst/>
              <a:gdLst/>
              <a:ahLst/>
              <a:cxnLst/>
              <a:rect l="l" t="t" r="r" b="b"/>
              <a:pathLst>
                <a:path w="228600" h="353695">
                  <a:moveTo>
                    <a:pt x="114300" y="0"/>
                  </a:moveTo>
                  <a:lnTo>
                    <a:pt x="67933" y="8594"/>
                  </a:lnTo>
                  <a:lnTo>
                    <a:pt x="33274" y="29463"/>
                  </a:lnTo>
                  <a:lnTo>
                    <a:pt x="1015" y="154177"/>
                  </a:lnTo>
                  <a:lnTo>
                    <a:pt x="1015" y="155194"/>
                  </a:lnTo>
                  <a:lnTo>
                    <a:pt x="0" y="157099"/>
                  </a:lnTo>
                  <a:lnTo>
                    <a:pt x="0" y="159131"/>
                  </a:lnTo>
                  <a:lnTo>
                    <a:pt x="1647" y="166741"/>
                  </a:lnTo>
                  <a:lnTo>
                    <a:pt x="6127" y="172958"/>
                  </a:lnTo>
                  <a:lnTo>
                    <a:pt x="12751" y="177151"/>
                  </a:lnTo>
                  <a:lnTo>
                    <a:pt x="20827" y="178688"/>
                  </a:lnTo>
                  <a:lnTo>
                    <a:pt x="30099" y="178688"/>
                  </a:lnTo>
                  <a:lnTo>
                    <a:pt x="38480" y="171831"/>
                  </a:lnTo>
                  <a:lnTo>
                    <a:pt x="62357" y="78612"/>
                  </a:lnTo>
                  <a:lnTo>
                    <a:pt x="62357" y="353568"/>
                  </a:lnTo>
                  <a:lnTo>
                    <a:pt x="103886" y="353568"/>
                  </a:lnTo>
                  <a:lnTo>
                    <a:pt x="103886" y="176783"/>
                  </a:lnTo>
                  <a:lnTo>
                    <a:pt x="124713" y="176783"/>
                  </a:lnTo>
                  <a:lnTo>
                    <a:pt x="124713" y="353568"/>
                  </a:lnTo>
                  <a:lnTo>
                    <a:pt x="166242" y="353568"/>
                  </a:lnTo>
                  <a:lnTo>
                    <a:pt x="166242" y="77596"/>
                  </a:lnTo>
                  <a:lnTo>
                    <a:pt x="190118" y="170941"/>
                  </a:lnTo>
                  <a:lnTo>
                    <a:pt x="198500" y="177800"/>
                  </a:lnTo>
                  <a:lnTo>
                    <a:pt x="207772" y="177800"/>
                  </a:lnTo>
                  <a:lnTo>
                    <a:pt x="215848" y="176242"/>
                  </a:lnTo>
                  <a:lnTo>
                    <a:pt x="222472" y="172005"/>
                  </a:lnTo>
                  <a:lnTo>
                    <a:pt x="226952" y="165744"/>
                  </a:lnTo>
                  <a:lnTo>
                    <a:pt x="228600" y="158114"/>
                  </a:lnTo>
                  <a:lnTo>
                    <a:pt x="228600" y="156209"/>
                  </a:lnTo>
                  <a:lnTo>
                    <a:pt x="227584" y="154177"/>
                  </a:lnTo>
                  <a:lnTo>
                    <a:pt x="227584" y="153162"/>
                  </a:lnTo>
                  <a:lnTo>
                    <a:pt x="197485" y="32384"/>
                  </a:lnTo>
                  <a:lnTo>
                    <a:pt x="160666" y="8024"/>
                  </a:lnTo>
                  <a:lnTo>
                    <a:pt x="122872" y="329"/>
                  </a:lnTo>
                  <a:lnTo>
                    <a:pt x="114300" y="0"/>
                  </a:lnTo>
                  <a:close/>
                </a:path>
              </a:pathLst>
            </a:custGeom>
            <a:solidFill>
              <a:srgbClr val="BEBEBE"/>
            </a:solidFill>
          </p:spPr>
          <p:txBody>
            <a:bodyPr wrap="square" lIns="0" tIns="0" rIns="0" bIns="0" rtlCol="0"/>
            <a:lstStyle/>
            <a:p>
              <a:pPr hangingPunct="1"/>
              <a:endParaRPr sz="2400" kern="1200">
                <a:solidFill>
                  <a:prstClr val="black"/>
                </a:solidFill>
                <a:ea typeface="+mn-ea"/>
                <a:cs typeface="+mn-cs"/>
              </a:endParaRPr>
            </a:p>
          </p:txBody>
        </p:sp>
      </p:grpSp>
      <p:grpSp>
        <p:nvGrpSpPr>
          <p:cNvPr id="12" name="object 12"/>
          <p:cNvGrpSpPr/>
          <p:nvPr/>
        </p:nvGrpSpPr>
        <p:grpSpPr>
          <a:xfrm>
            <a:off x="9103359" y="2556257"/>
            <a:ext cx="304800" cy="589279"/>
            <a:chOff x="6827519" y="1917192"/>
            <a:chExt cx="228600" cy="441959"/>
          </a:xfrm>
        </p:grpSpPr>
        <p:pic>
          <p:nvPicPr>
            <p:cNvPr id="13" name="object 13"/>
            <p:cNvPicPr/>
            <p:nvPr/>
          </p:nvPicPr>
          <p:blipFill>
            <a:blip r:embed="rId5" cstate="print"/>
            <a:stretch>
              <a:fillRect/>
            </a:stretch>
          </p:blipFill>
          <p:spPr>
            <a:xfrm>
              <a:off x="6900671" y="1917192"/>
              <a:ext cx="82296" cy="79247"/>
            </a:xfrm>
            <a:prstGeom prst="rect">
              <a:avLst/>
            </a:prstGeom>
          </p:spPr>
        </p:pic>
        <p:sp>
          <p:nvSpPr>
            <p:cNvPr id="14" name="object 14"/>
            <p:cNvSpPr/>
            <p:nvPr/>
          </p:nvSpPr>
          <p:spPr>
            <a:xfrm>
              <a:off x="6827519" y="2005584"/>
              <a:ext cx="228600" cy="353695"/>
            </a:xfrm>
            <a:custGeom>
              <a:avLst/>
              <a:gdLst/>
              <a:ahLst/>
              <a:cxnLst/>
              <a:rect l="l" t="t" r="r" b="b"/>
              <a:pathLst>
                <a:path w="228600" h="353694">
                  <a:moveTo>
                    <a:pt x="114300" y="0"/>
                  </a:moveTo>
                  <a:lnTo>
                    <a:pt x="67933" y="8594"/>
                  </a:lnTo>
                  <a:lnTo>
                    <a:pt x="33274" y="29464"/>
                  </a:lnTo>
                  <a:lnTo>
                    <a:pt x="1015" y="154178"/>
                  </a:lnTo>
                  <a:lnTo>
                    <a:pt x="1015" y="155194"/>
                  </a:lnTo>
                  <a:lnTo>
                    <a:pt x="0" y="157099"/>
                  </a:lnTo>
                  <a:lnTo>
                    <a:pt x="0" y="159131"/>
                  </a:lnTo>
                  <a:lnTo>
                    <a:pt x="1647" y="166741"/>
                  </a:lnTo>
                  <a:lnTo>
                    <a:pt x="6127" y="172958"/>
                  </a:lnTo>
                  <a:lnTo>
                    <a:pt x="12751" y="177151"/>
                  </a:lnTo>
                  <a:lnTo>
                    <a:pt x="20827" y="178689"/>
                  </a:lnTo>
                  <a:lnTo>
                    <a:pt x="30099" y="178689"/>
                  </a:lnTo>
                  <a:lnTo>
                    <a:pt x="38480" y="171831"/>
                  </a:lnTo>
                  <a:lnTo>
                    <a:pt x="62356" y="78613"/>
                  </a:lnTo>
                  <a:lnTo>
                    <a:pt x="62356" y="353568"/>
                  </a:lnTo>
                  <a:lnTo>
                    <a:pt x="103885" y="353568"/>
                  </a:lnTo>
                  <a:lnTo>
                    <a:pt x="103885" y="176784"/>
                  </a:lnTo>
                  <a:lnTo>
                    <a:pt x="124713" y="176784"/>
                  </a:lnTo>
                  <a:lnTo>
                    <a:pt x="124713" y="353568"/>
                  </a:lnTo>
                  <a:lnTo>
                    <a:pt x="166243" y="353568"/>
                  </a:lnTo>
                  <a:lnTo>
                    <a:pt x="166243" y="77597"/>
                  </a:lnTo>
                  <a:lnTo>
                    <a:pt x="190119" y="170942"/>
                  </a:lnTo>
                  <a:lnTo>
                    <a:pt x="198500" y="177800"/>
                  </a:lnTo>
                  <a:lnTo>
                    <a:pt x="207772" y="177800"/>
                  </a:lnTo>
                  <a:lnTo>
                    <a:pt x="215848" y="176242"/>
                  </a:lnTo>
                  <a:lnTo>
                    <a:pt x="222472" y="172005"/>
                  </a:lnTo>
                  <a:lnTo>
                    <a:pt x="226952" y="165744"/>
                  </a:lnTo>
                  <a:lnTo>
                    <a:pt x="228600" y="158115"/>
                  </a:lnTo>
                  <a:lnTo>
                    <a:pt x="228600" y="156210"/>
                  </a:lnTo>
                  <a:lnTo>
                    <a:pt x="227583" y="154178"/>
                  </a:lnTo>
                  <a:lnTo>
                    <a:pt x="227583" y="153162"/>
                  </a:lnTo>
                  <a:lnTo>
                    <a:pt x="197484" y="32385"/>
                  </a:lnTo>
                  <a:lnTo>
                    <a:pt x="160666" y="8024"/>
                  </a:lnTo>
                  <a:lnTo>
                    <a:pt x="122872" y="329"/>
                  </a:lnTo>
                  <a:lnTo>
                    <a:pt x="114300" y="0"/>
                  </a:lnTo>
                  <a:close/>
                </a:path>
              </a:pathLst>
            </a:custGeom>
            <a:solidFill>
              <a:srgbClr val="3E3E3E"/>
            </a:solidFill>
          </p:spPr>
          <p:txBody>
            <a:bodyPr wrap="square" lIns="0" tIns="0" rIns="0" bIns="0" rtlCol="0"/>
            <a:lstStyle/>
            <a:p>
              <a:pPr hangingPunct="1"/>
              <a:endParaRPr sz="2400" kern="1200">
                <a:solidFill>
                  <a:prstClr val="black"/>
                </a:solidFill>
                <a:ea typeface="+mn-ea"/>
                <a:cs typeface="+mn-cs"/>
              </a:endParaRPr>
            </a:p>
          </p:txBody>
        </p:sp>
      </p:grpSp>
      <p:sp>
        <p:nvSpPr>
          <p:cNvPr id="15" name="Titre 14"/>
          <p:cNvSpPr>
            <a:spLocks noGrp="1"/>
          </p:cNvSpPr>
          <p:nvPr>
            <p:ph type="title"/>
          </p:nvPr>
        </p:nvSpPr>
        <p:spPr>
          <a:xfrm>
            <a:off x="135848" y="754021"/>
            <a:ext cx="3571875" cy="646114"/>
          </a:xfrm>
        </p:spPr>
        <p:txBody>
          <a:bodyPr>
            <a:normAutofit/>
          </a:bodyPr>
          <a:lstStyle/>
          <a:p>
            <a:pPr marL="16933" defTabSz="914400">
              <a:spcBef>
                <a:spcPct val="0"/>
              </a:spcBef>
            </a:pPr>
            <a:r>
              <a:rPr lang="fr-FR" sz="2800" b="1" kern="1200">
                <a:solidFill>
                  <a:srgbClr val="951D19"/>
                </a:solidFill>
                <a:latin typeface="Source Sans Pro Regular"/>
                <a:ea typeface="+mj-ea"/>
                <a:cs typeface="Arial" pitchFamily="34" charset="0"/>
              </a:rPr>
              <a:t>Team composition</a:t>
            </a:r>
          </a:p>
        </p:txBody>
      </p:sp>
      <p:sp>
        <p:nvSpPr>
          <p:cNvPr id="19" name="Rectangle 18"/>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2" name="Slide Number Placeholder 1">
            <a:extLst>
              <a:ext uri="{FF2B5EF4-FFF2-40B4-BE49-F238E27FC236}">
                <a16:creationId xmlns:a16="http://schemas.microsoft.com/office/drawing/2014/main" id="{4F01C1C0-7356-0C4B-1CD4-A8755C87A45C}"/>
              </a:ext>
            </a:extLst>
          </p:cNvPr>
          <p:cNvSpPr>
            <a:spLocks noGrp="1"/>
          </p:cNvSpPr>
          <p:nvPr>
            <p:ph type="sldNum" sz="quarter" idx="2"/>
          </p:nvPr>
        </p:nvSpPr>
        <p:spPr>
          <a:xfrm>
            <a:off x="11741760" y="6507784"/>
            <a:ext cx="447887" cy="351356"/>
          </a:xfrm>
        </p:spPr>
        <p:txBody>
          <a:bodyPr lIns="91440" tIns="45720" rIns="91440" bIns="45720" anchor="t"/>
          <a:lstStyle/>
          <a:p>
            <a:pPr algn="r"/>
            <a:fld id="{86CB4B4D-7CA3-9044-876B-883B54F8677D}" type="slidenum">
              <a:rPr lang="en-US" sz="1200">
                <a:solidFill>
                  <a:srgbClr val="7F7F7F"/>
                </a:solidFill>
              </a:rPr>
              <a:pPr algn="r"/>
              <a:t>17</a:t>
            </a:fld>
            <a:endParaRPr lang="en-US" sz="1200">
              <a:solidFill>
                <a:srgbClr val="7F7F7F"/>
              </a:solidFill>
            </a:endParaRPr>
          </a:p>
        </p:txBody>
      </p:sp>
    </p:spTree>
    <p:extLst>
      <p:ext uri="{BB962C8B-B14F-4D97-AF65-F5344CB8AC3E}">
        <p14:creationId xmlns:p14="http://schemas.microsoft.com/office/powerpoint/2010/main" val="244613201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1337" y="875926"/>
            <a:ext cx="6266373" cy="404043"/>
          </a:xfrm>
          <a:prstGeom prst="rect">
            <a:avLst/>
          </a:prstGeom>
        </p:spPr>
        <p:txBody>
          <a:bodyPr vert="horz" wrap="square" lIns="0" tIns="16087" rIns="0" bIns="0" numCol="1" rtlCol="0" anchor="ctr" anchorCtr="0" compatLnSpc="1">
            <a:prstTxWarp prst="textNoShape">
              <a:avLst/>
            </a:prstTxWarp>
            <a:spAutoFit/>
          </a:bodyPr>
          <a:lstStyle/>
          <a:p>
            <a:pPr marL="16933" defTabSz="914400">
              <a:spcBef>
                <a:spcPct val="0"/>
              </a:spcBef>
            </a:pPr>
            <a:r>
              <a:rPr sz="2800" b="1" kern="1200">
                <a:solidFill>
                  <a:srgbClr val="951D19"/>
                </a:solidFill>
                <a:latin typeface="Source Sans Pro"/>
                <a:ea typeface="+mj-ea"/>
                <a:cs typeface="Arial" pitchFamily="34" charset="0"/>
              </a:rPr>
              <a:t>RRT </a:t>
            </a:r>
            <a:r>
              <a:rPr lang="fr-FR" sz="2800" b="1" kern="1200">
                <a:solidFill>
                  <a:srgbClr val="951D19"/>
                </a:solidFill>
                <a:latin typeface="Source Sans Pro"/>
                <a:ea typeface="+mj-ea"/>
                <a:cs typeface="Arial" pitchFamily="34" charset="0"/>
              </a:rPr>
              <a:t>s</a:t>
            </a:r>
            <a:r>
              <a:rPr sz="2800" b="1" kern="1200" err="1">
                <a:solidFill>
                  <a:srgbClr val="951D19"/>
                </a:solidFill>
                <a:latin typeface="Source Sans Pro"/>
                <a:ea typeface="+mj-ea"/>
                <a:cs typeface="Arial" pitchFamily="34" charset="0"/>
              </a:rPr>
              <a:t>tructures</a:t>
            </a:r>
            <a:endParaRPr sz="2800" b="1" kern="1200">
              <a:solidFill>
                <a:srgbClr val="951D19"/>
              </a:solidFill>
              <a:latin typeface="Source Sans Pro"/>
              <a:ea typeface="+mj-ea"/>
              <a:cs typeface="Arial" pitchFamily="34" charset="0"/>
            </a:endParaRPr>
          </a:p>
        </p:txBody>
      </p:sp>
      <p:sp>
        <p:nvSpPr>
          <p:cNvPr id="3" name="object 3"/>
          <p:cNvSpPr txBox="1"/>
          <p:nvPr/>
        </p:nvSpPr>
        <p:spPr>
          <a:xfrm>
            <a:off x="1913526" y="4710829"/>
            <a:ext cx="3177540" cy="344475"/>
          </a:xfrm>
          <a:prstGeom prst="rect">
            <a:avLst/>
          </a:prstGeom>
        </p:spPr>
        <p:txBody>
          <a:bodyPr vert="horz" wrap="square" lIns="0" tIns="16087" rIns="0" bIns="0" rtlCol="0">
            <a:spAutoFit/>
          </a:bodyPr>
          <a:lstStyle/>
          <a:p>
            <a:pPr marL="16933" hangingPunct="1">
              <a:spcBef>
                <a:spcPts val="127"/>
              </a:spcBef>
            </a:pPr>
            <a:r>
              <a:rPr sz="2133" b="1" kern="1200" spc="-152">
                <a:solidFill>
                  <a:srgbClr val="729E03"/>
                </a:solidFill>
                <a:latin typeface="Source Sans Pro Regular"/>
                <a:ea typeface="+mn-ea"/>
                <a:cs typeface="Arial" panose="020B0604020202020204" pitchFamily="34" charset="0"/>
              </a:rPr>
              <a:t>S</a:t>
            </a:r>
            <a:r>
              <a:rPr sz="2133" b="1" kern="1200" spc="-80">
                <a:solidFill>
                  <a:srgbClr val="729E03"/>
                </a:solidFill>
                <a:latin typeface="Source Sans Pro Regular"/>
                <a:ea typeface="+mn-ea"/>
                <a:cs typeface="Arial" panose="020B0604020202020204" pitchFamily="34" charset="0"/>
              </a:rPr>
              <a:t>I</a:t>
            </a:r>
            <a:r>
              <a:rPr sz="2133" b="1" kern="1200" spc="-33">
                <a:solidFill>
                  <a:srgbClr val="729E03"/>
                </a:solidFill>
                <a:latin typeface="Source Sans Pro Regular"/>
                <a:ea typeface="+mn-ea"/>
                <a:cs typeface="Arial" panose="020B0604020202020204" pitchFamily="34" charset="0"/>
              </a:rPr>
              <a:t>N</a:t>
            </a:r>
            <a:r>
              <a:rPr sz="2133" b="1" kern="1200" spc="-200">
                <a:solidFill>
                  <a:srgbClr val="729E03"/>
                </a:solidFill>
                <a:latin typeface="Source Sans Pro Regular"/>
                <a:ea typeface="+mn-ea"/>
                <a:cs typeface="Arial" panose="020B0604020202020204" pitchFamily="34" charset="0"/>
              </a:rPr>
              <a:t>GLE</a:t>
            </a:r>
            <a:r>
              <a:rPr sz="2133" b="1" kern="1200" spc="-13">
                <a:solidFill>
                  <a:srgbClr val="729E03"/>
                </a:solidFill>
                <a:latin typeface="Source Sans Pro Regular"/>
                <a:ea typeface="+mn-ea"/>
                <a:cs typeface="Arial" panose="020B0604020202020204" pitchFamily="34" charset="0"/>
              </a:rPr>
              <a:t>-</a:t>
            </a:r>
            <a:r>
              <a:rPr sz="2133" b="1" kern="1200" spc="-107">
                <a:solidFill>
                  <a:srgbClr val="729E03"/>
                </a:solidFill>
                <a:latin typeface="Source Sans Pro Regular"/>
                <a:ea typeface="+mn-ea"/>
                <a:cs typeface="Arial" panose="020B0604020202020204" pitchFamily="34" charset="0"/>
              </a:rPr>
              <a:t>DIS</a:t>
            </a:r>
            <a:r>
              <a:rPr sz="2133" b="1" kern="1200" spc="-152">
                <a:solidFill>
                  <a:srgbClr val="729E03"/>
                </a:solidFill>
                <a:latin typeface="Source Sans Pro Regular"/>
                <a:ea typeface="+mn-ea"/>
                <a:cs typeface="Arial" panose="020B0604020202020204" pitchFamily="34" charset="0"/>
              </a:rPr>
              <a:t>C</a:t>
            </a:r>
            <a:r>
              <a:rPr sz="2133" b="1" kern="1200" spc="13">
                <a:solidFill>
                  <a:srgbClr val="729E03"/>
                </a:solidFill>
                <a:latin typeface="Source Sans Pro Regular"/>
                <a:ea typeface="+mn-ea"/>
                <a:cs typeface="Arial" panose="020B0604020202020204" pitchFamily="34" charset="0"/>
              </a:rPr>
              <a:t>I</a:t>
            </a:r>
            <a:r>
              <a:rPr sz="2133" b="1" kern="1200" spc="-133">
                <a:solidFill>
                  <a:srgbClr val="729E03"/>
                </a:solidFill>
                <a:latin typeface="Source Sans Pro Regular"/>
                <a:ea typeface="+mn-ea"/>
                <a:cs typeface="Arial" panose="020B0604020202020204" pitchFamily="34" charset="0"/>
              </a:rPr>
              <a:t>PL</a:t>
            </a:r>
            <a:r>
              <a:rPr sz="2133" b="1" kern="1200" spc="-73">
                <a:solidFill>
                  <a:srgbClr val="729E03"/>
                </a:solidFill>
                <a:latin typeface="Source Sans Pro Regular"/>
                <a:ea typeface="+mn-ea"/>
                <a:cs typeface="Arial" panose="020B0604020202020204" pitchFamily="34" charset="0"/>
              </a:rPr>
              <a:t>I</a:t>
            </a:r>
            <a:r>
              <a:rPr sz="2133" b="1" kern="1200" spc="-33">
                <a:solidFill>
                  <a:srgbClr val="729E03"/>
                </a:solidFill>
                <a:latin typeface="Source Sans Pro Regular"/>
                <a:ea typeface="+mn-ea"/>
                <a:cs typeface="Arial" panose="020B0604020202020204" pitchFamily="34" charset="0"/>
              </a:rPr>
              <a:t>N</a:t>
            </a:r>
            <a:r>
              <a:rPr sz="2133" b="1" kern="1200" spc="-253">
                <a:solidFill>
                  <a:srgbClr val="729E03"/>
                </a:solidFill>
                <a:latin typeface="Source Sans Pro Regular"/>
                <a:ea typeface="+mn-ea"/>
                <a:cs typeface="Arial" panose="020B0604020202020204" pitchFamily="34" charset="0"/>
              </a:rPr>
              <a:t>E</a:t>
            </a:r>
            <a:r>
              <a:rPr sz="2133" b="1" kern="1200" spc="-247">
                <a:solidFill>
                  <a:srgbClr val="729E03"/>
                </a:solidFill>
                <a:latin typeface="Source Sans Pro Regular"/>
                <a:ea typeface="+mn-ea"/>
                <a:cs typeface="Arial" panose="020B0604020202020204" pitchFamily="34" charset="0"/>
              </a:rPr>
              <a:t> </a:t>
            </a:r>
            <a:r>
              <a:rPr sz="2133" b="1" kern="1200" spc="-173">
                <a:solidFill>
                  <a:srgbClr val="729E03"/>
                </a:solidFill>
                <a:latin typeface="Source Sans Pro Regular"/>
                <a:ea typeface="+mn-ea"/>
                <a:cs typeface="Arial" panose="020B0604020202020204" pitchFamily="34" charset="0"/>
              </a:rPr>
              <a:t>T</a:t>
            </a:r>
            <a:r>
              <a:rPr sz="2133" b="1" kern="1200" spc="-193">
                <a:solidFill>
                  <a:srgbClr val="729E03"/>
                </a:solidFill>
                <a:latin typeface="Source Sans Pro Regular"/>
                <a:ea typeface="+mn-ea"/>
                <a:cs typeface="Arial" panose="020B0604020202020204" pitchFamily="34" charset="0"/>
              </a:rPr>
              <a:t>E</a:t>
            </a:r>
            <a:r>
              <a:rPr sz="2133" b="1" kern="1200" spc="-13">
                <a:solidFill>
                  <a:srgbClr val="729E03"/>
                </a:solidFill>
                <a:latin typeface="Source Sans Pro Regular"/>
                <a:ea typeface="+mn-ea"/>
                <a:cs typeface="Arial" panose="020B0604020202020204" pitchFamily="34" charset="0"/>
              </a:rPr>
              <a:t>AM</a:t>
            </a:r>
            <a:endParaRPr sz="2133" kern="1200">
              <a:solidFill>
                <a:srgbClr val="729E03"/>
              </a:solidFill>
              <a:latin typeface="Source Sans Pro Regular"/>
              <a:ea typeface="+mn-ea"/>
              <a:cs typeface="Arial" panose="020B0604020202020204" pitchFamily="34" charset="0"/>
            </a:endParaRPr>
          </a:p>
        </p:txBody>
      </p:sp>
      <p:sp>
        <p:nvSpPr>
          <p:cNvPr id="4" name="object 4"/>
          <p:cNvSpPr txBox="1"/>
          <p:nvPr/>
        </p:nvSpPr>
        <p:spPr>
          <a:xfrm>
            <a:off x="7110163" y="4710829"/>
            <a:ext cx="3045460" cy="344475"/>
          </a:xfrm>
          <a:prstGeom prst="rect">
            <a:avLst/>
          </a:prstGeom>
        </p:spPr>
        <p:txBody>
          <a:bodyPr vert="horz" wrap="square" lIns="0" tIns="16087" rIns="0" bIns="0" rtlCol="0">
            <a:spAutoFit/>
          </a:bodyPr>
          <a:lstStyle/>
          <a:p>
            <a:pPr marL="16933" hangingPunct="1">
              <a:spcBef>
                <a:spcPts val="127"/>
              </a:spcBef>
            </a:pPr>
            <a:r>
              <a:rPr sz="2133" b="1" kern="1200" spc="13">
                <a:solidFill>
                  <a:srgbClr val="729E03"/>
                </a:solidFill>
                <a:latin typeface="Source Sans Pro Regular"/>
                <a:ea typeface="+mn-ea"/>
                <a:cs typeface="Arial" panose="020B0604020202020204" pitchFamily="34" charset="0"/>
              </a:rPr>
              <a:t>MU</a:t>
            </a:r>
            <a:r>
              <a:rPr sz="2133" b="1" kern="1200" spc="-433">
                <a:solidFill>
                  <a:srgbClr val="729E03"/>
                </a:solidFill>
                <a:latin typeface="Source Sans Pro Regular"/>
                <a:ea typeface="+mn-ea"/>
                <a:cs typeface="Arial" panose="020B0604020202020204" pitchFamily="34" charset="0"/>
              </a:rPr>
              <a:t>L</a:t>
            </a:r>
            <a:r>
              <a:rPr sz="2133" b="1" kern="1200" spc="-53">
                <a:solidFill>
                  <a:srgbClr val="729E03"/>
                </a:solidFill>
                <a:latin typeface="Source Sans Pro Regular"/>
                <a:ea typeface="+mn-ea"/>
                <a:cs typeface="Arial" panose="020B0604020202020204" pitchFamily="34" charset="0"/>
              </a:rPr>
              <a:t>T</a:t>
            </a:r>
            <a:r>
              <a:rPr sz="2133" b="1" kern="1200" spc="-40">
                <a:solidFill>
                  <a:srgbClr val="729E03"/>
                </a:solidFill>
                <a:latin typeface="Source Sans Pro Regular"/>
                <a:ea typeface="+mn-ea"/>
                <a:cs typeface="Arial" panose="020B0604020202020204" pitchFamily="34" charset="0"/>
              </a:rPr>
              <a:t>I</a:t>
            </a:r>
            <a:r>
              <a:rPr sz="2133" b="1" kern="1200" spc="-13">
                <a:solidFill>
                  <a:srgbClr val="729E03"/>
                </a:solidFill>
                <a:latin typeface="Source Sans Pro Regular"/>
                <a:ea typeface="+mn-ea"/>
                <a:cs typeface="Arial" panose="020B0604020202020204" pitchFamily="34" charset="0"/>
              </a:rPr>
              <a:t>-</a:t>
            </a:r>
            <a:r>
              <a:rPr sz="2133" b="1" kern="1200" spc="-107">
                <a:solidFill>
                  <a:srgbClr val="729E03"/>
                </a:solidFill>
                <a:latin typeface="Source Sans Pro Regular"/>
                <a:ea typeface="+mn-ea"/>
                <a:cs typeface="Arial" panose="020B0604020202020204" pitchFamily="34" charset="0"/>
              </a:rPr>
              <a:t>DIS</a:t>
            </a:r>
            <a:r>
              <a:rPr sz="2133" b="1" kern="1200" spc="-152">
                <a:solidFill>
                  <a:srgbClr val="729E03"/>
                </a:solidFill>
                <a:latin typeface="Source Sans Pro Regular"/>
                <a:ea typeface="+mn-ea"/>
                <a:cs typeface="Arial" panose="020B0604020202020204" pitchFamily="34" charset="0"/>
              </a:rPr>
              <a:t>C</a:t>
            </a:r>
            <a:r>
              <a:rPr sz="2133" b="1" kern="1200" spc="13">
                <a:solidFill>
                  <a:srgbClr val="729E03"/>
                </a:solidFill>
                <a:latin typeface="Source Sans Pro Regular"/>
                <a:ea typeface="+mn-ea"/>
                <a:cs typeface="Arial" panose="020B0604020202020204" pitchFamily="34" charset="0"/>
              </a:rPr>
              <a:t>I</a:t>
            </a:r>
            <a:r>
              <a:rPr sz="2133" b="1" kern="1200" spc="-133">
                <a:solidFill>
                  <a:srgbClr val="729E03"/>
                </a:solidFill>
                <a:latin typeface="Source Sans Pro Regular"/>
                <a:ea typeface="+mn-ea"/>
                <a:cs typeface="Arial" panose="020B0604020202020204" pitchFamily="34" charset="0"/>
              </a:rPr>
              <a:t>PL</a:t>
            </a:r>
            <a:r>
              <a:rPr sz="2133" b="1" kern="1200" spc="-73">
                <a:solidFill>
                  <a:srgbClr val="729E03"/>
                </a:solidFill>
                <a:latin typeface="Source Sans Pro Regular"/>
                <a:ea typeface="+mn-ea"/>
                <a:cs typeface="Arial" panose="020B0604020202020204" pitchFamily="34" charset="0"/>
              </a:rPr>
              <a:t>I</a:t>
            </a:r>
            <a:r>
              <a:rPr sz="2133" b="1" kern="1200" spc="-33">
                <a:solidFill>
                  <a:srgbClr val="729E03"/>
                </a:solidFill>
                <a:latin typeface="Source Sans Pro Regular"/>
                <a:ea typeface="+mn-ea"/>
                <a:cs typeface="Arial" panose="020B0604020202020204" pitchFamily="34" charset="0"/>
              </a:rPr>
              <a:t>N</a:t>
            </a:r>
            <a:r>
              <a:rPr sz="2133" b="1" kern="1200" spc="-253">
                <a:solidFill>
                  <a:srgbClr val="729E03"/>
                </a:solidFill>
                <a:latin typeface="Source Sans Pro Regular"/>
                <a:ea typeface="+mn-ea"/>
                <a:cs typeface="Arial" panose="020B0604020202020204" pitchFamily="34" charset="0"/>
              </a:rPr>
              <a:t>E</a:t>
            </a:r>
            <a:r>
              <a:rPr sz="2133" b="1" kern="1200" spc="-213">
                <a:solidFill>
                  <a:srgbClr val="729E03"/>
                </a:solidFill>
                <a:latin typeface="Source Sans Pro Regular"/>
                <a:ea typeface="+mn-ea"/>
                <a:cs typeface="Arial" panose="020B0604020202020204" pitchFamily="34" charset="0"/>
              </a:rPr>
              <a:t> </a:t>
            </a:r>
            <a:r>
              <a:rPr sz="2133" b="1" kern="1200" spc="-173">
                <a:solidFill>
                  <a:srgbClr val="729E03"/>
                </a:solidFill>
                <a:latin typeface="Source Sans Pro Regular"/>
                <a:ea typeface="+mn-ea"/>
                <a:cs typeface="Arial" panose="020B0604020202020204" pitchFamily="34" charset="0"/>
              </a:rPr>
              <a:t>T</a:t>
            </a:r>
            <a:r>
              <a:rPr sz="2133" b="1" kern="1200" spc="-193">
                <a:solidFill>
                  <a:srgbClr val="729E03"/>
                </a:solidFill>
                <a:latin typeface="Source Sans Pro Regular"/>
                <a:ea typeface="+mn-ea"/>
                <a:cs typeface="Arial" panose="020B0604020202020204" pitchFamily="34" charset="0"/>
              </a:rPr>
              <a:t>E</a:t>
            </a:r>
            <a:r>
              <a:rPr sz="2133" b="1" kern="1200" spc="-13">
                <a:solidFill>
                  <a:srgbClr val="729E03"/>
                </a:solidFill>
                <a:latin typeface="Source Sans Pro Regular"/>
                <a:ea typeface="+mn-ea"/>
                <a:cs typeface="Arial" panose="020B0604020202020204" pitchFamily="34" charset="0"/>
              </a:rPr>
              <a:t>AM</a:t>
            </a:r>
            <a:endParaRPr sz="2133" kern="1200">
              <a:solidFill>
                <a:srgbClr val="729E03"/>
              </a:solidFill>
              <a:latin typeface="Source Sans Pro Regular"/>
              <a:ea typeface="+mn-ea"/>
              <a:cs typeface="Arial" panose="020B0604020202020204" pitchFamily="34" charset="0"/>
            </a:endParaRPr>
          </a:p>
        </p:txBody>
      </p:sp>
      <p:sp>
        <p:nvSpPr>
          <p:cNvPr id="5" name="object 5"/>
          <p:cNvSpPr txBox="1"/>
          <p:nvPr/>
        </p:nvSpPr>
        <p:spPr>
          <a:xfrm>
            <a:off x="2326921" y="5482633"/>
            <a:ext cx="7538159" cy="385576"/>
          </a:xfrm>
          <a:prstGeom prst="rect">
            <a:avLst/>
          </a:prstGeom>
          <a:solidFill>
            <a:srgbClr val="951D19"/>
          </a:solidFill>
        </p:spPr>
        <p:txBody>
          <a:bodyPr vert="horz" wrap="square" lIns="0" tIns="16087" rIns="0" bIns="0" rtlCol="0">
            <a:spAutoFit/>
          </a:bodyPr>
          <a:lstStyle/>
          <a:p>
            <a:pPr marL="16933" algn="ctr" hangingPunct="1">
              <a:spcBef>
                <a:spcPts val="127"/>
              </a:spcBef>
            </a:pPr>
            <a:r>
              <a:rPr sz="2400" b="1" kern="1200" spc="-7">
                <a:solidFill>
                  <a:prstClr val="white"/>
                </a:solidFill>
                <a:latin typeface="Source Sans Pro Regular"/>
                <a:ea typeface="+mn-ea"/>
                <a:cs typeface="Arial" panose="020B0604020202020204" pitchFamily="34" charset="0"/>
              </a:rPr>
              <a:t>Or the</a:t>
            </a:r>
            <a:r>
              <a:rPr sz="2400" b="1" kern="1200" spc="7">
                <a:solidFill>
                  <a:prstClr val="white"/>
                </a:solidFill>
                <a:latin typeface="Source Sans Pro Regular"/>
                <a:ea typeface="+mn-ea"/>
                <a:cs typeface="Arial" panose="020B0604020202020204" pitchFamily="34" charset="0"/>
              </a:rPr>
              <a:t> </a:t>
            </a:r>
            <a:r>
              <a:rPr sz="2400" b="1" kern="1200" spc="-20">
                <a:solidFill>
                  <a:prstClr val="white"/>
                </a:solidFill>
                <a:latin typeface="Source Sans Pro Regular"/>
                <a:ea typeface="+mn-ea"/>
                <a:cs typeface="Arial" panose="020B0604020202020204" pitchFamily="34" charset="0"/>
              </a:rPr>
              <a:t>RRT</a:t>
            </a:r>
            <a:r>
              <a:rPr sz="2400" b="1" kern="1200">
                <a:solidFill>
                  <a:prstClr val="white"/>
                </a:solidFill>
                <a:latin typeface="Source Sans Pro Regular"/>
                <a:ea typeface="+mn-ea"/>
                <a:cs typeface="Arial" panose="020B0604020202020204" pitchFamily="34" charset="0"/>
              </a:rPr>
              <a:t> </a:t>
            </a:r>
            <a:r>
              <a:rPr sz="2400" b="1" kern="1200" spc="-13">
                <a:solidFill>
                  <a:prstClr val="white"/>
                </a:solidFill>
                <a:latin typeface="Source Sans Pro Regular"/>
                <a:ea typeface="+mn-ea"/>
                <a:cs typeface="Arial" panose="020B0604020202020204" pitchFamily="34" charset="0"/>
              </a:rPr>
              <a:t>structure</a:t>
            </a:r>
            <a:r>
              <a:rPr sz="2400" b="1" kern="1200" spc="13">
                <a:solidFill>
                  <a:prstClr val="white"/>
                </a:solidFill>
                <a:latin typeface="Source Sans Pro Regular"/>
                <a:ea typeface="+mn-ea"/>
                <a:cs typeface="Arial" panose="020B0604020202020204" pitchFamily="34" charset="0"/>
              </a:rPr>
              <a:t> </a:t>
            </a:r>
            <a:r>
              <a:rPr sz="2400" b="1" kern="1200" spc="-13">
                <a:solidFill>
                  <a:prstClr val="white"/>
                </a:solidFill>
                <a:latin typeface="Source Sans Pro Regular"/>
                <a:ea typeface="+mn-ea"/>
                <a:cs typeface="Arial" panose="020B0604020202020204" pitchFamily="34" charset="0"/>
              </a:rPr>
              <a:t>can </a:t>
            </a:r>
            <a:r>
              <a:rPr sz="2400" b="1" kern="1200" spc="-7">
                <a:solidFill>
                  <a:prstClr val="white"/>
                </a:solidFill>
                <a:latin typeface="Source Sans Pro Regular"/>
                <a:ea typeface="+mn-ea"/>
                <a:cs typeface="Arial" panose="020B0604020202020204" pitchFamily="34" charset="0"/>
              </a:rPr>
              <a:t>be</a:t>
            </a:r>
            <a:r>
              <a:rPr sz="2400" b="1" kern="1200">
                <a:solidFill>
                  <a:prstClr val="white"/>
                </a:solidFill>
                <a:latin typeface="Source Sans Pro Regular"/>
                <a:ea typeface="+mn-ea"/>
                <a:cs typeface="Arial" panose="020B0604020202020204" pitchFamily="34" charset="0"/>
              </a:rPr>
              <a:t> </a:t>
            </a:r>
            <a:r>
              <a:rPr sz="2400" b="1" kern="1200" spc="-20">
                <a:solidFill>
                  <a:prstClr val="white"/>
                </a:solidFill>
                <a:latin typeface="Source Sans Pro Regular"/>
                <a:ea typeface="+mn-ea"/>
                <a:cs typeface="Arial" panose="020B0604020202020204" pitchFamily="34" charset="0"/>
              </a:rPr>
              <a:t>tailored…</a:t>
            </a:r>
            <a:endParaRPr sz="2400" kern="1200">
              <a:solidFill>
                <a:prstClr val="white"/>
              </a:solidFill>
              <a:latin typeface="Source Sans Pro Regular"/>
              <a:ea typeface="+mn-ea"/>
              <a:cs typeface="Arial" panose="020B0604020202020204" pitchFamily="34" charset="0"/>
            </a:endParaRPr>
          </a:p>
        </p:txBody>
      </p:sp>
      <p:sp>
        <p:nvSpPr>
          <p:cNvPr id="28" name="ZoneTexte 27"/>
          <p:cNvSpPr txBox="1"/>
          <p:nvPr/>
        </p:nvSpPr>
        <p:spPr>
          <a:xfrm>
            <a:off x="201337" y="1378218"/>
            <a:ext cx="10635611" cy="461665"/>
          </a:xfrm>
          <a:prstGeom prst="rect">
            <a:avLst/>
          </a:prstGeom>
          <a:noFill/>
        </p:spPr>
        <p:txBody>
          <a:bodyPr wrap="square" rtlCol="0">
            <a:spAutoFit/>
          </a:bodyPr>
          <a:lstStyle/>
          <a:p>
            <a:pPr hangingPunct="1"/>
            <a:r>
              <a:rPr lang="en-US" sz="2400" kern="1200">
                <a:solidFill>
                  <a:schemeClr val="tx1"/>
                </a:solidFill>
                <a:latin typeface="Arial" panose="020B0604020202020204" pitchFamily="34" charset="0"/>
                <a:ea typeface="+mn-ea"/>
                <a:cs typeface="Arial" panose="020B0604020202020204" pitchFamily="34" charset="0"/>
              </a:rPr>
              <a:t>Depending on the response needs, the mobilized RRT can be: </a:t>
            </a:r>
          </a:p>
        </p:txBody>
      </p:sp>
      <p:pic>
        <p:nvPicPr>
          <p:cNvPr id="34" name="Image 33"/>
          <p:cNvPicPr>
            <a:picLocks noChangeAspect="1"/>
          </p:cNvPicPr>
          <p:nvPr/>
        </p:nvPicPr>
        <p:blipFill>
          <a:blip r:embed="rId3"/>
          <a:stretch>
            <a:fillRect/>
          </a:stretch>
        </p:blipFill>
        <p:spPr>
          <a:xfrm>
            <a:off x="7109354" y="2032799"/>
            <a:ext cx="3015343" cy="3018924"/>
          </a:xfrm>
          <a:prstGeom prst="rect">
            <a:avLst/>
          </a:prstGeom>
        </p:spPr>
      </p:pic>
      <p:pic>
        <p:nvPicPr>
          <p:cNvPr id="35" name="Image 34"/>
          <p:cNvPicPr>
            <a:picLocks noChangeAspect="1"/>
          </p:cNvPicPr>
          <p:nvPr/>
        </p:nvPicPr>
        <p:blipFill>
          <a:blip r:embed="rId4"/>
          <a:stretch>
            <a:fillRect/>
          </a:stretch>
        </p:blipFill>
        <p:spPr>
          <a:xfrm>
            <a:off x="1913526" y="2036380"/>
            <a:ext cx="3015343" cy="3015343"/>
          </a:xfrm>
          <a:prstGeom prst="rect">
            <a:avLst/>
          </a:prstGeom>
        </p:spPr>
      </p:pic>
      <p:sp>
        <p:nvSpPr>
          <p:cNvPr id="38" name="Rectangle 37"/>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6" name="Slide Number Placeholder 5">
            <a:extLst>
              <a:ext uri="{FF2B5EF4-FFF2-40B4-BE49-F238E27FC236}">
                <a16:creationId xmlns:a16="http://schemas.microsoft.com/office/drawing/2014/main" id="{318BDCCD-3496-9EEB-37B6-452552351503}"/>
              </a:ext>
            </a:extLst>
          </p:cNvPr>
          <p:cNvSpPr>
            <a:spLocks noGrp="1"/>
          </p:cNvSpPr>
          <p:nvPr>
            <p:ph type="sldNum" sz="quarter" idx="2"/>
          </p:nvPr>
        </p:nvSpPr>
        <p:spPr>
          <a:xfrm>
            <a:off x="11658253" y="6486907"/>
            <a:ext cx="531394" cy="372232"/>
          </a:xfrm>
        </p:spPr>
        <p:txBody>
          <a:bodyPr lIns="91440" tIns="45720" rIns="91440" bIns="45720" anchor="t"/>
          <a:lstStyle/>
          <a:p>
            <a:pPr algn="r"/>
            <a:fld id="{86CB4B4D-7CA3-9044-876B-883B54F8677D}" type="slidenum">
              <a:rPr lang="en-US" sz="1200"/>
              <a:pPr algn="r"/>
              <a:t>18</a:t>
            </a:fld>
            <a:endParaRPr lang="en-US" sz="1200"/>
          </a:p>
        </p:txBody>
      </p:sp>
    </p:spTree>
    <p:extLst>
      <p:ext uri="{BB962C8B-B14F-4D97-AF65-F5344CB8AC3E}">
        <p14:creationId xmlns:p14="http://schemas.microsoft.com/office/powerpoint/2010/main" val="276203812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15"/>
          <p:cNvSpPr txBox="1"/>
          <p:nvPr/>
        </p:nvSpPr>
        <p:spPr>
          <a:xfrm>
            <a:off x="1097221" y="5926089"/>
            <a:ext cx="10446778" cy="294097"/>
          </a:xfrm>
          <a:prstGeom prst="rect">
            <a:avLst/>
          </a:prstGeom>
          <a:solidFill>
            <a:srgbClr val="951D19"/>
          </a:solidFill>
        </p:spPr>
        <p:txBody>
          <a:bodyPr vert="horz" wrap="square" lIns="0" tIns="16933" rIns="0" bIns="0" rtlCol="0" anchor="t">
            <a:spAutoFit/>
          </a:bodyPr>
          <a:lstStyle/>
          <a:p>
            <a:pPr marL="16510" algn="ctr" hangingPunct="1">
              <a:spcBef>
                <a:spcPts val="200"/>
              </a:spcBef>
              <a:spcAft>
                <a:spcPts val="200"/>
              </a:spcAft>
            </a:pPr>
            <a:r>
              <a:rPr lang="fr-FR" b="1" kern="1200" spc="-13" err="1">
                <a:solidFill>
                  <a:srgbClr val="FFFFFF"/>
                </a:solidFill>
                <a:latin typeface="Arial"/>
                <a:ea typeface="+mn-ea"/>
                <a:cs typeface="Arial"/>
              </a:rPr>
              <a:t>Remember</a:t>
            </a:r>
            <a:r>
              <a:rPr b="1" kern="1200" spc="-20">
                <a:solidFill>
                  <a:srgbClr val="FFFFFF"/>
                </a:solidFill>
                <a:latin typeface="Arial"/>
                <a:ea typeface="+mn-ea"/>
                <a:cs typeface="Arial"/>
              </a:rPr>
              <a:t>:</a:t>
            </a:r>
            <a:r>
              <a:rPr b="1" kern="1200" spc="-140">
                <a:solidFill>
                  <a:srgbClr val="FFFFFF"/>
                </a:solidFill>
                <a:latin typeface="Arial"/>
                <a:ea typeface="+mn-ea"/>
                <a:cs typeface="Arial"/>
              </a:rPr>
              <a:t> </a:t>
            </a:r>
            <a:r>
              <a:rPr lang="fr-FR" b="1" kern="1200" spc="-33">
                <a:solidFill>
                  <a:srgbClr val="FFFFFF"/>
                </a:solidFill>
                <a:latin typeface="Arial"/>
                <a:ea typeface="+mn-ea"/>
                <a:cs typeface="Arial"/>
              </a:rPr>
              <a:t>c</a:t>
            </a:r>
            <a:r>
              <a:rPr b="1" kern="1200" spc="-33" err="1">
                <a:solidFill>
                  <a:srgbClr val="FFFFFF"/>
                </a:solidFill>
                <a:latin typeface="Arial"/>
                <a:ea typeface="+mn-ea"/>
                <a:cs typeface="Arial"/>
              </a:rPr>
              <a:t>onsider</a:t>
            </a:r>
            <a:r>
              <a:rPr b="1" kern="1200" spc="-93">
                <a:solidFill>
                  <a:srgbClr val="FFFFFF"/>
                </a:solidFill>
                <a:latin typeface="Arial"/>
                <a:ea typeface="+mn-ea"/>
                <a:cs typeface="Arial"/>
              </a:rPr>
              <a:t> </a:t>
            </a:r>
            <a:r>
              <a:rPr b="1" kern="1200">
                <a:solidFill>
                  <a:srgbClr val="FFFFFF"/>
                </a:solidFill>
                <a:latin typeface="Arial"/>
                <a:ea typeface="+mn-ea"/>
                <a:cs typeface="Arial"/>
              </a:rPr>
              <a:t>creating</a:t>
            </a:r>
            <a:r>
              <a:rPr b="1" kern="1200" spc="-113">
                <a:solidFill>
                  <a:srgbClr val="FFFFFF"/>
                </a:solidFill>
                <a:latin typeface="Arial"/>
                <a:ea typeface="+mn-ea"/>
                <a:cs typeface="Arial"/>
              </a:rPr>
              <a:t> </a:t>
            </a:r>
            <a:r>
              <a:rPr b="1" kern="1200" spc="-80">
                <a:solidFill>
                  <a:srgbClr val="FFFFFF"/>
                </a:solidFill>
                <a:latin typeface="Arial"/>
                <a:ea typeface="+mn-ea"/>
                <a:cs typeface="Arial"/>
              </a:rPr>
              <a:t>a</a:t>
            </a:r>
            <a:r>
              <a:rPr b="1" kern="1200" spc="-73">
                <a:solidFill>
                  <a:srgbClr val="FFFFFF"/>
                </a:solidFill>
                <a:latin typeface="Arial"/>
                <a:ea typeface="+mn-ea"/>
                <a:cs typeface="Arial"/>
              </a:rPr>
              <a:t> </a:t>
            </a:r>
            <a:r>
              <a:rPr b="1" kern="1200" spc="-13">
                <a:solidFill>
                  <a:srgbClr val="FFFFFF"/>
                </a:solidFill>
                <a:latin typeface="Arial"/>
                <a:ea typeface="+mn-ea"/>
                <a:cs typeface="Arial"/>
              </a:rPr>
              <a:t>standard</a:t>
            </a:r>
            <a:r>
              <a:rPr b="1" kern="1200" spc="-93">
                <a:solidFill>
                  <a:srgbClr val="FFFFFF"/>
                </a:solidFill>
                <a:latin typeface="Arial"/>
                <a:ea typeface="+mn-ea"/>
                <a:cs typeface="Arial"/>
              </a:rPr>
              <a:t> </a:t>
            </a:r>
            <a:r>
              <a:rPr b="1" kern="1200" spc="13">
                <a:solidFill>
                  <a:srgbClr val="FFFFFF"/>
                </a:solidFill>
                <a:latin typeface="Arial"/>
                <a:ea typeface="+mn-ea"/>
                <a:cs typeface="Arial"/>
              </a:rPr>
              <a:t>template</a:t>
            </a:r>
            <a:r>
              <a:rPr b="1" kern="1200" spc="-87">
                <a:solidFill>
                  <a:srgbClr val="FFFFFF"/>
                </a:solidFill>
                <a:latin typeface="Arial"/>
                <a:ea typeface="+mn-ea"/>
                <a:cs typeface="Arial"/>
              </a:rPr>
              <a:t> </a:t>
            </a:r>
            <a:r>
              <a:rPr b="1" kern="1200" spc="33">
                <a:solidFill>
                  <a:srgbClr val="FFFFFF"/>
                </a:solidFill>
                <a:latin typeface="Arial"/>
                <a:ea typeface="+mn-ea"/>
                <a:cs typeface="Arial"/>
              </a:rPr>
              <a:t>that</a:t>
            </a:r>
            <a:r>
              <a:rPr b="1" kern="1200" spc="-93">
                <a:solidFill>
                  <a:srgbClr val="FFFFFF"/>
                </a:solidFill>
                <a:latin typeface="Arial"/>
                <a:ea typeface="+mn-ea"/>
                <a:cs typeface="Arial"/>
              </a:rPr>
              <a:t> </a:t>
            </a:r>
            <a:r>
              <a:rPr b="1" kern="1200" spc="-33">
                <a:solidFill>
                  <a:srgbClr val="FFFFFF"/>
                </a:solidFill>
                <a:latin typeface="Arial"/>
                <a:ea typeface="+mn-ea"/>
                <a:cs typeface="Arial"/>
              </a:rPr>
              <a:t>can</a:t>
            </a:r>
            <a:r>
              <a:rPr b="1" kern="1200" spc="-100">
                <a:solidFill>
                  <a:srgbClr val="FFFFFF"/>
                </a:solidFill>
                <a:latin typeface="Arial"/>
                <a:ea typeface="+mn-ea"/>
                <a:cs typeface="Arial"/>
              </a:rPr>
              <a:t> </a:t>
            </a:r>
            <a:r>
              <a:rPr b="1" kern="1200">
                <a:solidFill>
                  <a:srgbClr val="FFFFFF"/>
                </a:solidFill>
                <a:latin typeface="Arial"/>
                <a:ea typeface="+mn-ea"/>
                <a:cs typeface="Arial"/>
              </a:rPr>
              <a:t>be</a:t>
            </a:r>
            <a:r>
              <a:rPr b="1" kern="1200" spc="-87">
                <a:solidFill>
                  <a:srgbClr val="FFFFFF"/>
                </a:solidFill>
                <a:latin typeface="Arial"/>
                <a:ea typeface="+mn-ea"/>
                <a:cs typeface="Arial"/>
              </a:rPr>
              <a:t> </a:t>
            </a:r>
            <a:r>
              <a:rPr b="1" kern="1200">
                <a:solidFill>
                  <a:srgbClr val="FFFFFF"/>
                </a:solidFill>
                <a:latin typeface="Arial"/>
                <a:ea typeface="+mn-ea"/>
                <a:cs typeface="Arial"/>
              </a:rPr>
              <a:t>adapted</a:t>
            </a:r>
            <a:r>
              <a:rPr b="1" kern="1200" spc="-80">
                <a:solidFill>
                  <a:srgbClr val="FFFFFF"/>
                </a:solidFill>
                <a:latin typeface="Arial"/>
                <a:ea typeface="+mn-ea"/>
                <a:cs typeface="Arial"/>
              </a:rPr>
              <a:t> </a:t>
            </a:r>
            <a:r>
              <a:rPr b="1" kern="1200" spc="53">
                <a:solidFill>
                  <a:srgbClr val="FFFFFF"/>
                </a:solidFill>
                <a:latin typeface="Arial"/>
                <a:ea typeface="+mn-ea"/>
                <a:cs typeface="Arial"/>
              </a:rPr>
              <a:t>to</a:t>
            </a:r>
            <a:r>
              <a:rPr b="1" kern="1200" spc="-80">
                <a:solidFill>
                  <a:srgbClr val="FFFFFF"/>
                </a:solidFill>
                <a:latin typeface="Arial"/>
                <a:ea typeface="+mn-ea"/>
                <a:cs typeface="Arial"/>
              </a:rPr>
              <a:t> </a:t>
            </a:r>
            <a:r>
              <a:rPr b="1" kern="1200" spc="13">
                <a:solidFill>
                  <a:srgbClr val="FFFFFF"/>
                </a:solidFill>
                <a:latin typeface="Arial"/>
                <a:ea typeface="+mn-ea"/>
                <a:cs typeface="Arial"/>
              </a:rPr>
              <a:t>different</a:t>
            </a:r>
            <a:r>
              <a:rPr b="1" kern="1200" spc="-127">
                <a:solidFill>
                  <a:srgbClr val="FFFFFF"/>
                </a:solidFill>
                <a:latin typeface="Arial"/>
                <a:ea typeface="+mn-ea"/>
                <a:cs typeface="Arial"/>
              </a:rPr>
              <a:t> </a:t>
            </a:r>
            <a:r>
              <a:rPr b="1" kern="1200" spc="-13">
                <a:solidFill>
                  <a:srgbClr val="FFFFFF"/>
                </a:solidFill>
                <a:latin typeface="Arial"/>
                <a:ea typeface="+mn-ea"/>
                <a:cs typeface="Arial"/>
              </a:rPr>
              <a:t>contexts.</a:t>
            </a:r>
            <a:endParaRPr lang="fr-FR" b="1" kern="1200">
              <a:solidFill>
                <a:srgbClr val="FFFFFF"/>
              </a:solidFill>
              <a:latin typeface="Arial"/>
              <a:ea typeface="+mn-ea"/>
              <a:cs typeface="Arial"/>
            </a:endParaRPr>
          </a:p>
        </p:txBody>
      </p:sp>
      <p:sp>
        <p:nvSpPr>
          <p:cNvPr id="16" name="object 16"/>
          <p:cNvSpPr txBox="1"/>
          <p:nvPr/>
        </p:nvSpPr>
        <p:spPr>
          <a:xfrm>
            <a:off x="372111" y="1785218"/>
            <a:ext cx="4700631" cy="3707852"/>
          </a:xfrm>
          <a:prstGeom prst="rect">
            <a:avLst/>
          </a:prstGeom>
        </p:spPr>
        <p:txBody>
          <a:bodyPr vert="horz" wrap="square" lIns="0" tIns="16933" rIns="0" bIns="0" rtlCol="0" anchor="t">
            <a:spAutoFit/>
          </a:bodyPr>
          <a:lstStyle/>
          <a:p>
            <a:pPr marL="16510" hangingPunct="1">
              <a:spcBef>
                <a:spcPts val="133"/>
              </a:spcBef>
            </a:pPr>
            <a:r>
              <a:rPr lang="fr-FR" sz="2400" kern="1200">
                <a:latin typeface="Source Sans Pro Regular"/>
                <a:ea typeface="+mn-ea"/>
                <a:cs typeface="Arial"/>
              </a:rPr>
              <a:t>To compose an RRT:</a:t>
            </a:r>
          </a:p>
          <a:p>
            <a:pPr marL="16510" hangingPunct="1">
              <a:spcBef>
                <a:spcPts val="133"/>
              </a:spcBef>
            </a:pPr>
            <a:endParaRPr lang="fr-FR" sz="2400" kern="1200">
              <a:solidFill>
                <a:srgbClr val="1F497D">
                  <a:lumMod val="50000"/>
                </a:srgbClr>
              </a:solidFill>
              <a:latin typeface="Source Sans Pro Regular"/>
              <a:ea typeface="+mn-ea"/>
              <a:cs typeface="Arial" panose="020B0604020202020204" pitchFamily="34" charset="0"/>
            </a:endParaRPr>
          </a:p>
          <a:p>
            <a:pPr marL="930910" lvl="1" indent="-457200" hangingPunct="1">
              <a:spcBef>
                <a:spcPts val="133"/>
              </a:spcBef>
              <a:buClr>
                <a:srgbClr val="729E03"/>
              </a:buClr>
              <a:buFont typeface="+mj-lt"/>
              <a:buAutoNum type="arabicPeriod"/>
            </a:pPr>
            <a:r>
              <a:rPr lang="en-US" sz="2400" kern="1200">
                <a:solidFill>
                  <a:srgbClr val="1F497D">
                    <a:lumMod val="50000"/>
                  </a:srgbClr>
                </a:solidFill>
                <a:latin typeface="Source Sans Pro Regular"/>
                <a:ea typeface="+mn-ea"/>
                <a:cs typeface="Arial" panose="020B0604020202020204" pitchFamily="34" charset="0"/>
              </a:rPr>
              <a:t>Identify response needs and appropriate roles</a:t>
            </a:r>
          </a:p>
          <a:p>
            <a:pPr marL="930910" lvl="1" indent="-457200" hangingPunct="1">
              <a:spcBef>
                <a:spcPts val="133"/>
              </a:spcBef>
              <a:buFont typeface="+mj-lt"/>
              <a:buAutoNum type="arabicPeriod"/>
            </a:pPr>
            <a:endParaRPr lang="en-US" sz="2400" kern="1200">
              <a:solidFill>
                <a:srgbClr val="1F497D">
                  <a:lumMod val="50000"/>
                </a:srgbClr>
              </a:solidFill>
              <a:latin typeface="Source Sans Pro Regular"/>
              <a:ea typeface="+mn-ea"/>
              <a:cs typeface="Arial" panose="020B0604020202020204" pitchFamily="34" charset="0"/>
            </a:endParaRPr>
          </a:p>
          <a:p>
            <a:pPr marL="930910" lvl="1" indent="-457200" hangingPunct="1">
              <a:spcBef>
                <a:spcPts val="133"/>
              </a:spcBef>
              <a:buClr>
                <a:srgbClr val="729E03"/>
              </a:buClr>
              <a:buFont typeface="+mj-lt"/>
              <a:buAutoNum type="arabicPeriod"/>
            </a:pPr>
            <a:r>
              <a:rPr lang="fr-FR" sz="2400" kern="1200" err="1">
                <a:solidFill>
                  <a:srgbClr val="1F497D">
                    <a:lumMod val="50000"/>
                  </a:srgbClr>
                </a:solidFill>
                <a:latin typeface="Source Sans Pro Regular"/>
                <a:ea typeface="+mn-ea"/>
                <a:cs typeface="Arial" panose="020B0604020202020204" pitchFamily="34" charset="0"/>
              </a:rPr>
              <a:t>Assess</a:t>
            </a:r>
            <a:r>
              <a:rPr lang="fr-FR" sz="2400" kern="1200">
                <a:solidFill>
                  <a:srgbClr val="1F497D">
                    <a:lumMod val="50000"/>
                  </a:srgbClr>
                </a:solidFill>
                <a:latin typeface="Source Sans Pro Regular"/>
                <a:ea typeface="+mn-ea"/>
                <a:cs typeface="Arial" panose="020B0604020202020204" pitchFamily="34" charset="0"/>
              </a:rPr>
              <a:t> local </a:t>
            </a:r>
            <a:r>
              <a:rPr lang="fr-FR" sz="2400" kern="1200" err="1">
                <a:solidFill>
                  <a:srgbClr val="1F497D">
                    <a:lumMod val="50000"/>
                  </a:srgbClr>
                </a:solidFill>
                <a:latin typeface="Source Sans Pro Regular"/>
                <a:ea typeface="+mn-ea"/>
                <a:cs typeface="Arial" panose="020B0604020202020204" pitchFamily="34" charset="0"/>
              </a:rPr>
              <a:t>capacity</a:t>
            </a:r>
            <a:endParaRPr lang="fr-FR" sz="2400" kern="1200">
              <a:solidFill>
                <a:srgbClr val="1F497D">
                  <a:lumMod val="50000"/>
                </a:srgbClr>
              </a:solidFill>
              <a:latin typeface="Source Sans Pro Regular"/>
              <a:ea typeface="+mn-ea"/>
              <a:cs typeface="Arial" panose="020B0604020202020204" pitchFamily="34" charset="0"/>
            </a:endParaRPr>
          </a:p>
          <a:p>
            <a:pPr marL="930910" lvl="1" indent="-457200" hangingPunct="1">
              <a:spcBef>
                <a:spcPts val="133"/>
              </a:spcBef>
              <a:buClr>
                <a:srgbClr val="729E03"/>
              </a:buClr>
              <a:buFont typeface="+mj-lt"/>
              <a:buAutoNum type="arabicPeriod"/>
            </a:pPr>
            <a:endParaRPr lang="en-US" sz="2400" kern="1200">
              <a:solidFill>
                <a:srgbClr val="1F497D">
                  <a:lumMod val="50000"/>
                </a:srgbClr>
              </a:solidFill>
              <a:latin typeface="Source Sans Pro Regular"/>
              <a:ea typeface="+mn-ea"/>
              <a:cs typeface="Arial" panose="020B0604020202020204" pitchFamily="34" charset="0"/>
            </a:endParaRPr>
          </a:p>
          <a:p>
            <a:pPr marL="930910" lvl="1" indent="-457200" hangingPunct="1">
              <a:spcBef>
                <a:spcPts val="133"/>
              </a:spcBef>
              <a:buClr>
                <a:srgbClr val="729E03"/>
              </a:buClr>
              <a:buFont typeface="+mj-lt"/>
              <a:buAutoNum type="arabicPeriod"/>
            </a:pPr>
            <a:r>
              <a:rPr lang="en-US" sz="2400" kern="1200">
                <a:solidFill>
                  <a:srgbClr val="1F497D">
                    <a:lumMod val="50000"/>
                  </a:srgbClr>
                </a:solidFill>
                <a:latin typeface="Source Sans Pro Regular"/>
                <a:ea typeface="+mn-ea"/>
                <a:cs typeface="Arial" panose="020B0604020202020204" pitchFamily="34" charset="0"/>
              </a:rPr>
              <a:t>Select RRT members to  fill gaps</a:t>
            </a:r>
          </a:p>
          <a:p>
            <a:pPr marL="16510" hangingPunct="1">
              <a:spcBef>
                <a:spcPts val="133"/>
              </a:spcBef>
            </a:pPr>
            <a:endParaRPr kern="1200">
              <a:solidFill>
                <a:srgbClr val="1F497D">
                  <a:lumMod val="50000"/>
                </a:srgbClr>
              </a:solidFill>
              <a:latin typeface="Arial" panose="020B0604020202020204" pitchFamily="34" charset="0"/>
              <a:ea typeface="+mn-ea"/>
              <a:cs typeface="Arial" panose="020B0604020202020204" pitchFamily="34" charset="0"/>
            </a:endParaRPr>
          </a:p>
        </p:txBody>
      </p:sp>
      <p:sp>
        <p:nvSpPr>
          <p:cNvPr id="24" name="object 24"/>
          <p:cNvSpPr txBox="1">
            <a:spLocks noGrp="1"/>
          </p:cNvSpPr>
          <p:nvPr>
            <p:ph type="title"/>
          </p:nvPr>
        </p:nvSpPr>
        <p:spPr>
          <a:xfrm>
            <a:off x="232398" y="842958"/>
            <a:ext cx="8497944"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RRT </a:t>
            </a:r>
            <a:r>
              <a:rPr lang="fr-FR" sz="2800" b="1" kern="1200">
                <a:solidFill>
                  <a:srgbClr val="951D19"/>
                </a:solidFill>
                <a:latin typeface="Source Sans Pro"/>
                <a:ea typeface="+mj-ea"/>
                <a:cs typeface="Arial" pitchFamily="34" charset="0"/>
              </a:rPr>
              <a:t>s</a:t>
            </a:r>
            <a:r>
              <a:rPr sz="2800" b="1" kern="1200" err="1">
                <a:solidFill>
                  <a:srgbClr val="951D19"/>
                </a:solidFill>
                <a:latin typeface="Source Sans Pro"/>
                <a:ea typeface="+mj-ea"/>
                <a:cs typeface="Arial" pitchFamily="34" charset="0"/>
              </a:rPr>
              <a:t>tructure</a:t>
            </a:r>
            <a:r>
              <a:rPr sz="2800" b="1" kern="1200">
                <a:solidFill>
                  <a:srgbClr val="951D19"/>
                </a:solidFill>
                <a:latin typeface="Source Sans Pro"/>
                <a:ea typeface="+mj-ea"/>
                <a:cs typeface="Arial" pitchFamily="34" charset="0"/>
              </a:rPr>
              <a:t>: Tailored to </a:t>
            </a:r>
            <a:r>
              <a:rPr lang="fr-FR" sz="2800" b="1" kern="1200">
                <a:solidFill>
                  <a:srgbClr val="951D19"/>
                </a:solidFill>
                <a:latin typeface="Source Sans Pro"/>
                <a:ea typeface="+mj-ea"/>
                <a:cs typeface="Arial" pitchFamily="34" charset="0"/>
              </a:rPr>
              <a:t>e</a:t>
            </a:r>
            <a:r>
              <a:rPr sz="2800" b="1" kern="1200" err="1">
                <a:solidFill>
                  <a:srgbClr val="951D19"/>
                </a:solidFill>
                <a:latin typeface="Source Sans Pro"/>
                <a:ea typeface="+mj-ea"/>
                <a:cs typeface="Arial" pitchFamily="34" charset="0"/>
              </a:rPr>
              <a:t>xisting</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c</a:t>
            </a:r>
            <a:r>
              <a:rPr sz="2800" b="1" kern="1200" err="1">
                <a:solidFill>
                  <a:srgbClr val="951D19"/>
                </a:solidFill>
                <a:latin typeface="Source Sans Pro"/>
                <a:ea typeface="+mj-ea"/>
                <a:cs typeface="Arial" pitchFamily="34" charset="0"/>
              </a:rPr>
              <a:t>apacity</a:t>
            </a:r>
            <a:endParaRPr sz="2800" b="1" kern="1200">
              <a:solidFill>
                <a:srgbClr val="951D19"/>
              </a:solidFill>
              <a:latin typeface="Source Sans Pro"/>
              <a:ea typeface="+mj-ea"/>
              <a:cs typeface="Arial" pitchFamily="34" charset="0"/>
            </a:endParaRPr>
          </a:p>
        </p:txBody>
      </p:sp>
      <p:pic>
        <p:nvPicPr>
          <p:cNvPr id="30" name="Image 29"/>
          <p:cNvPicPr>
            <a:picLocks noChangeAspect="1"/>
          </p:cNvPicPr>
          <p:nvPr/>
        </p:nvPicPr>
        <p:blipFill>
          <a:blip r:embed="rId3"/>
          <a:stretch>
            <a:fillRect/>
          </a:stretch>
        </p:blipFill>
        <p:spPr>
          <a:xfrm>
            <a:off x="5279572" y="1587156"/>
            <a:ext cx="5669968" cy="4103977"/>
          </a:xfrm>
          <a:prstGeom prst="rect">
            <a:avLst/>
          </a:prstGeom>
        </p:spPr>
      </p:pic>
      <p:sp>
        <p:nvSpPr>
          <p:cNvPr id="32" name="Rectangle 31"/>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2" name="Slide Number Placeholder 1">
            <a:extLst>
              <a:ext uri="{FF2B5EF4-FFF2-40B4-BE49-F238E27FC236}">
                <a16:creationId xmlns:a16="http://schemas.microsoft.com/office/drawing/2014/main" id="{E1A2EA3B-1BF9-306A-12FE-1EB04EDE36C7}"/>
              </a:ext>
            </a:extLst>
          </p:cNvPr>
          <p:cNvSpPr>
            <a:spLocks noGrp="1"/>
          </p:cNvSpPr>
          <p:nvPr>
            <p:ph type="sldNum" sz="quarter" idx="2"/>
          </p:nvPr>
        </p:nvSpPr>
        <p:spPr>
          <a:xfrm>
            <a:off x="11752198" y="6507784"/>
            <a:ext cx="437449" cy="351356"/>
          </a:xfrm>
        </p:spPr>
        <p:txBody>
          <a:bodyPr lIns="91440" tIns="45720" rIns="91440" bIns="45720" anchor="t"/>
          <a:lstStyle/>
          <a:p>
            <a:pPr algn="r"/>
            <a:fld id="{86CB4B4D-7CA3-9044-876B-883B54F8677D}" type="slidenum">
              <a:rPr lang="en-US" sz="1200">
                <a:solidFill>
                  <a:srgbClr val="7F7F7F"/>
                </a:solidFill>
              </a:rPr>
              <a:pPr algn="r"/>
              <a:t>19</a:t>
            </a:fld>
            <a:endParaRPr lang="en-US" sz="1200">
              <a:solidFill>
                <a:srgbClr val="7F7F7F"/>
              </a:solidFill>
            </a:endParaRPr>
          </a:p>
        </p:txBody>
      </p:sp>
    </p:spTree>
    <p:extLst>
      <p:ext uri="{BB962C8B-B14F-4D97-AF65-F5344CB8AC3E}">
        <p14:creationId xmlns:p14="http://schemas.microsoft.com/office/powerpoint/2010/main" val="398135083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43334" y="2449386"/>
            <a:ext cx="7663053" cy="1960861"/>
          </a:xfrm>
          <a:prstGeom prst="rect">
            <a:avLst/>
          </a:prstGeom>
        </p:spPr>
        <p:txBody>
          <a:bodyPr lIns="45719" tIns="45720" rIns="45719" bIns="45720" anchor="t">
            <a:normAutofit/>
          </a:bodyPr>
          <a:lstStyle/>
          <a:p>
            <a:pPr>
              <a:defRPr>
                <a:solidFill>
                  <a:srgbClr val="FF0000"/>
                </a:solidFill>
              </a:defRPr>
            </a:pPr>
            <a:r>
              <a:rPr lang="en-US" dirty="0">
                <a:latin typeface="Segoe UI"/>
                <a:cs typeface="Segoe UI"/>
              </a:rPr>
              <a:t>The content of this module is to be adapted to your final </a:t>
            </a:r>
            <a:r>
              <a:rPr lang="fr-FR" dirty="0">
                <a:latin typeface="Segoe UI"/>
                <a:cs typeface="Segoe UI"/>
              </a:rPr>
              <a:t>RRT Managers Workshop</a:t>
            </a:r>
            <a:r>
              <a:rPr lang="en-US" dirty="0">
                <a:latin typeface="Segoe UI"/>
                <a:cs typeface="Segoe UI"/>
              </a:rPr>
              <a:t> agenda and specific needs in the country where the workshop is held. </a:t>
            </a:r>
          </a:p>
          <a:p>
            <a:pPr>
              <a:defRPr>
                <a:solidFill>
                  <a:srgbClr val="FF0000"/>
                </a:solidFill>
              </a:defRPr>
            </a:pPr>
            <a:r>
              <a:rPr lang="en-US" dirty="0">
                <a:latin typeface="Segoe UI"/>
                <a:cs typeface="Segoe UI"/>
              </a:rPr>
              <a:t>Areas to be </a:t>
            </a:r>
            <a:r>
              <a:rPr lang="en-GB" dirty="0">
                <a:latin typeface="Segoe UI"/>
                <a:cs typeface="Segoe UI"/>
              </a:rPr>
              <a:t>reviewed</a:t>
            </a:r>
            <a:r>
              <a:rPr lang="en-US" dirty="0">
                <a:latin typeface="Segoe UI"/>
                <a:cs typeface="Segoe UI"/>
              </a:rPr>
              <a:t>/completed by </a:t>
            </a:r>
            <a:r>
              <a:rPr lang="fr-FR" dirty="0">
                <a:latin typeface="Segoe UI"/>
                <a:cs typeface="Segoe UI"/>
              </a:rPr>
              <a:t>RRT MW</a:t>
            </a:r>
            <a:r>
              <a:rPr lang="en-US" dirty="0">
                <a:latin typeface="Segoe UI"/>
                <a:cs typeface="Segoe UI"/>
              </a:rPr>
              <a:t> organizers/facilitators are highlighted in yellow.</a:t>
            </a:r>
            <a:endParaRPr lang="en-US" dirty="0">
              <a:latin typeface="Segoe UI"/>
            </a:endParaRP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
        <p:nvSpPr>
          <p:cNvPr id="6" name="Slide Number Placeholder 5">
            <a:extLst>
              <a:ext uri="{FF2B5EF4-FFF2-40B4-BE49-F238E27FC236}">
                <a16:creationId xmlns:a16="http://schemas.microsoft.com/office/drawing/2014/main" id="{19E515B8-B387-4D0F-8E43-9FA23E629647}"/>
              </a:ext>
            </a:extLst>
          </p:cNvPr>
          <p:cNvSpPr txBox="1">
            <a:spLocks noGrp="1"/>
          </p:cNvSpPr>
          <p:nvPr>
            <p:ph type="sldNum" sz="quarter" idx="2"/>
          </p:nvPr>
        </p:nvSpPr>
        <p:spPr>
          <a:xfrm>
            <a:off x="11907520" y="6527531"/>
            <a:ext cx="192508"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2</a:t>
            </a:fld>
            <a:endParaRPr sz="12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9511461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0596" y="798759"/>
            <a:ext cx="6957043"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RRT </a:t>
            </a:r>
            <a:r>
              <a:rPr lang="fr-FR" sz="2800" b="1" kern="1200">
                <a:solidFill>
                  <a:srgbClr val="951D19"/>
                </a:solidFill>
                <a:latin typeface="Source Sans Pro"/>
                <a:ea typeface="+mj-ea"/>
                <a:cs typeface="Arial" pitchFamily="34" charset="0"/>
              </a:rPr>
              <a:t>s</a:t>
            </a:r>
            <a:r>
              <a:rPr sz="2800" b="1" kern="1200" err="1">
                <a:solidFill>
                  <a:srgbClr val="951D19"/>
                </a:solidFill>
                <a:latin typeface="Source Sans Pro"/>
                <a:ea typeface="+mj-ea"/>
                <a:cs typeface="Arial" pitchFamily="34" charset="0"/>
              </a:rPr>
              <a:t>tructure</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ta</a:t>
            </a:r>
            <a:r>
              <a:rPr sz="2800" b="1" kern="1200" err="1">
                <a:solidFill>
                  <a:srgbClr val="951D19"/>
                </a:solidFill>
                <a:latin typeface="Source Sans Pro"/>
                <a:ea typeface="+mj-ea"/>
                <a:cs typeface="Arial" pitchFamily="34" charset="0"/>
              </a:rPr>
              <a:t>ilored</a:t>
            </a:r>
            <a:r>
              <a:rPr sz="2800" b="1" kern="1200">
                <a:solidFill>
                  <a:srgbClr val="951D19"/>
                </a:solidFill>
                <a:latin typeface="Source Sans Pro"/>
                <a:ea typeface="+mj-ea"/>
                <a:cs typeface="Arial" pitchFamily="34" charset="0"/>
              </a:rPr>
              <a:t> to </a:t>
            </a:r>
            <a:r>
              <a:rPr lang="fr-FR" sz="2800" b="1" kern="1200">
                <a:solidFill>
                  <a:srgbClr val="951D19"/>
                </a:solidFill>
                <a:latin typeface="Source Sans Pro"/>
                <a:ea typeface="+mj-ea"/>
                <a:cs typeface="Arial" pitchFamily="34" charset="0"/>
              </a:rPr>
              <a:t>n</a:t>
            </a:r>
            <a:r>
              <a:rPr sz="2800" b="1" kern="1200" err="1">
                <a:solidFill>
                  <a:srgbClr val="951D19"/>
                </a:solidFill>
                <a:latin typeface="Source Sans Pro"/>
                <a:ea typeface="+mj-ea"/>
                <a:cs typeface="Arial" pitchFamily="34" charset="0"/>
              </a:rPr>
              <a:t>eed</a:t>
            </a:r>
            <a:endParaRPr sz="2800" b="1" kern="1200">
              <a:solidFill>
                <a:srgbClr val="951D19"/>
              </a:solidFill>
              <a:latin typeface="Source Sans Pro"/>
              <a:ea typeface="+mj-ea"/>
              <a:cs typeface="Arial" pitchFamily="34" charset="0"/>
            </a:endParaRPr>
          </a:p>
        </p:txBody>
      </p:sp>
      <p:sp>
        <p:nvSpPr>
          <p:cNvPr id="28" name="object 28"/>
          <p:cNvSpPr txBox="1"/>
          <p:nvPr/>
        </p:nvSpPr>
        <p:spPr>
          <a:xfrm>
            <a:off x="443041" y="2107969"/>
            <a:ext cx="1474633" cy="385576"/>
          </a:xfrm>
          <a:prstGeom prst="rect">
            <a:avLst/>
          </a:prstGeom>
        </p:spPr>
        <p:txBody>
          <a:bodyPr vert="horz" wrap="square" lIns="0" tIns="16087" rIns="0" bIns="0" rtlCol="0">
            <a:spAutoFit/>
          </a:bodyPr>
          <a:lstStyle/>
          <a:p>
            <a:pPr marL="16933" hangingPunct="1">
              <a:spcBef>
                <a:spcPts val="127"/>
              </a:spcBef>
            </a:pPr>
            <a:r>
              <a:rPr sz="2400" kern="1200" spc="-120">
                <a:solidFill>
                  <a:schemeClr val="tx1"/>
                </a:solidFill>
                <a:latin typeface="Source Sans Pro" panose="020B0503030403020204" pitchFamily="34" charset="0"/>
                <a:ea typeface="+mn-ea"/>
                <a:cs typeface="Arial MT"/>
              </a:rPr>
              <a:t>Roles:</a:t>
            </a:r>
            <a:endParaRPr sz="2400" kern="1200">
              <a:solidFill>
                <a:schemeClr val="tx1"/>
              </a:solidFill>
              <a:latin typeface="Source Sans Pro" panose="020B0503030403020204" pitchFamily="34" charset="0"/>
              <a:ea typeface="+mn-ea"/>
              <a:cs typeface="Arial MT"/>
            </a:endParaRPr>
          </a:p>
        </p:txBody>
      </p:sp>
      <p:sp>
        <p:nvSpPr>
          <p:cNvPr id="29" name="object 29"/>
          <p:cNvSpPr txBox="1"/>
          <p:nvPr/>
        </p:nvSpPr>
        <p:spPr>
          <a:xfrm>
            <a:off x="538585" y="4509063"/>
            <a:ext cx="1595015" cy="767732"/>
          </a:xfrm>
          <a:prstGeom prst="rect">
            <a:avLst/>
          </a:prstGeom>
        </p:spPr>
        <p:txBody>
          <a:bodyPr vert="horz" wrap="square" lIns="0" tIns="16087" rIns="0" bIns="0" rtlCol="0" anchor="t">
            <a:spAutoFit/>
          </a:bodyPr>
          <a:lstStyle/>
          <a:p>
            <a:pPr marL="16510" marR="6350" hangingPunct="1">
              <a:spcBef>
                <a:spcPts val="127"/>
              </a:spcBef>
            </a:pPr>
            <a:r>
              <a:rPr sz="2400" kern="1200" spc="-60">
                <a:solidFill>
                  <a:schemeClr val="tx1"/>
                </a:solidFill>
                <a:latin typeface="Source Sans Pro" panose="020B0503030403020204" pitchFamily="34" charset="0"/>
                <a:ea typeface="+mn-ea"/>
                <a:cs typeface="Arial MT"/>
              </a:rPr>
              <a:t>Example</a:t>
            </a:r>
            <a:r>
              <a:rPr lang="en-US" sz="2400" kern="1200" spc="-60">
                <a:solidFill>
                  <a:schemeClr val="tx1"/>
                </a:solidFill>
                <a:latin typeface="Source Sans Pro" panose="020B0503030403020204" pitchFamily="34" charset="0"/>
                <a:ea typeface="+mn-ea"/>
                <a:cs typeface="Arial MT"/>
              </a:rPr>
              <a:t> </a:t>
            </a:r>
            <a:r>
              <a:rPr lang="en-US" sz="2400" kern="1200" spc="-53">
                <a:solidFill>
                  <a:schemeClr val="tx1"/>
                </a:solidFill>
                <a:latin typeface="Source Sans Pro" panose="020B0503030403020204" pitchFamily="34" charset="0"/>
                <a:ea typeface="+mn-ea"/>
                <a:cs typeface="Arial MT"/>
              </a:rPr>
              <a:t> </a:t>
            </a:r>
            <a:endParaRPr lang="en-US" sz="2400" kern="1200">
              <a:solidFill>
                <a:schemeClr val="tx1"/>
              </a:solidFill>
              <a:latin typeface="Source Sans Pro" panose="020B0503030403020204" pitchFamily="34" charset="0"/>
              <a:ea typeface="+mn-ea"/>
              <a:cs typeface="Arial MT"/>
            </a:endParaRPr>
          </a:p>
          <a:p>
            <a:pPr marL="16510" marR="6350">
              <a:spcBef>
                <a:spcPts val="127"/>
              </a:spcBef>
            </a:pPr>
            <a:r>
              <a:rPr lang="en-US" sz="2400" kern="1200" spc="-53">
                <a:solidFill>
                  <a:schemeClr val="tx1"/>
                </a:solidFill>
                <a:latin typeface="Source Sans Pro" panose="020B0503030403020204" pitchFamily="34" charset="0"/>
                <a:ea typeface="+mn-ea"/>
                <a:cs typeface="Arial MT"/>
              </a:rPr>
              <a:t>s</a:t>
            </a:r>
            <a:r>
              <a:rPr lang="en-US" sz="2400" kern="1200" spc="-73">
                <a:solidFill>
                  <a:schemeClr val="tx1"/>
                </a:solidFill>
                <a:latin typeface="Source Sans Pro" panose="020B0503030403020204" pitchFamily="34" charset="0"/>
                <a:ea typeface="+mn-ea"/>
                <a:cs typeface="Arial MT"/>
              </a:rPr>
              <a:t>t</a:t>
            </a:r>
            <a:r>
              <a:rPr lang="en-US" sz="2400" kern="1200" spc="-13">
                <a:solidFill>
                  <a:schemeClr val="tx1"/>
                </a:solidFill>
                <a:latin typeface="Source Sans Pro" panose="020B0503030403020204" pitchFamily="34" charset="0"/>
                <a:ea typeface="+mn-ea"/>
                <a:cs typeface="Arial MT"/>
              </a:rPr>
              <a:t>ru</a:t>
            </a:r>
            <a:r>
              <a:rPr lang="en-US" sz="2400" kern="1200" spc="13">
                <a:solidFill>
                  <a:schemeClr val="tx1"/>
                </a:solidFill>
                <a:latin typeface="Source Sans Pro" panose="020B0503030403020204" pitchFamily="34" charset="0"/>
                <a:ea typeface="+mn-ea"/>
                <a:cs typeface="Arial MT"/>
              </a:rPr>
              <a:t>c</a:t>
            </a:r>
            <a:r>
              <a:rPr lang="en-US" sz="2400" kern="1200" spc="120">
                <a:solidFill>
                  <a:schemeClr val="tx1"/>
                </a:solidFill>
                <a:latin typeface="Source Sans Pro" panose="020B0503030403020204" pitchFamily="34" charset="0"/>
                <a:ea typeface="+mn-ea"/>
                <a:cs typeface="Arial MT"/>
              </a:rPr>
              <a:t>t</a:t>
            </a:r>
            <a:r>
              <a:rPr lang="en-US" sz="2400" kern="1200" spc="20">
                <a:solidFill>
                  <a:schemeClr val="tx1"/>
                </a:solidFill>
                <a:latin typeface="Source Sans Pro" panose="020B0503030403020204" pitchFamily="34" charset="0"/>
                <a:ea typeface="+mn-ea"/>
                <a:cs typeface="Arial MT"/>
              </a:rPr>
              <a:t>u</a:t>
            </a:r>
            <a:r>
              <a:rPr lang="en-US" sz="2400" kern="1200" spc="-7">
                <a:solidFill>
                  <a:schemeClr val="tx1"/>
                </a:solidFill>
                <a:latin typeface="Source Sans Pro" panose="020B0503030403020204" pitchFamily="34" charset="0"/>
                <a:ea typeface="+mn-ea"/>
                <a:cs typeface="Arial MT"/>
              </a:rPr>
              <a:t>r</a:t>
            </a:r>
            <a:r>
              <a:rPr lang="en-US" sz="2400" kern="1200" spc="-140">
                <a:solidFill>
                  <a:schemeClr val="tx1"/>
                </a:solidFill>
                <a:latin typeface="Source Sans Pro" panose="020B0503030403020204" pitchFamily="34" charset="0"/>
                <a:ea typeface="+mn-ea"/>
                <a:cs typeface="Arial MT"/>
              </a:rPr>
              <a:t>es</a:t>
            </a:r>
            <a:r>
              <a:rPr sz="2400" kern="1200" spc="-140">
                <a:solidFill>
                  <a:schemeClr val="tx1"/>
                </a:solidFill>
                <a:latin typeface="Source Sans Pro" panose="020B0503030403020204" pitchFamily="34" charset="0"/>
                <a:ea typeface="+mn-ea"/>
                <a:cs typeface="Arial MT"/>
              </a:rPr>
              <a:t>:</a:t>
            </a:r>
            <a:endParaRPr lang="en-US" sz="2400" kern="1200">
              <a:solidFill>
                <a:schemeClr val="tx1"/>
              </a:solidFill>
              <a:latin typeface="Source Sans Pro" panose="020B0503030403020204" pitchFamily="34" charset="0"/>
              <a:ea typeface="+mn-ea"/>
              <a:cs typeface="Arial MT"/>
            </a:endParaRPr>
          </a:p>
        </p:txBody>
      </p:sp>
      <p:pic>
        <p:nvPicPr>
          <p:cNvPr id="45" name="Image 44"/>
          <p:cNvPicPr>
            <a:picLocks noChangeAspect="1"/>
          </p:cNvPicPr>
          <p:nvPr/>
        </p:nvPicPr>
        <p:blipFill rotWithShape="1">
          <a:blip r:embed="rId3"/>
          <a:srcRect t="7087" r="1425" b="4489"/>
          <a:stretch/>
        </p:blipFill>
        <p:spPr>
          <a:xfrm>
            <a:off x="3312770" y="1347357"/>
            <a:ext cx="5018313" cy="1906801"/>
          </a:xfrm>
          <a:prstGeom prst="rect">
            <a:avLst/>
          </a:prstGeom>
        </p:spPr>
      </p:pic>
      <p:pic>
        <p:nvPicPr>
          <p:cNvPr id="46" name="Image 45"/>
          <p:cNvPicPr>
            <a:picLocks noChangeAspect="1"/>
          </p:cNvPicPr>
          <p:nvPr/>
        </p:nvPicPr>
        <p:blipFill rotWithShape="1">
          <a:blip r:embed="rId4"/>
          <a:srcRect l="11905" t="22304" r="11280" b="24828"/>
          <a:stretch/>
        </p:blipFill>
        <p:spPr>
          <a:xfrm>
            <a:off x="2551167" y="6067475"/>
            <a:ext cx="2111609" cy="583696"/>
          </a:xfrm>
          <a:prstGeom prst="rect">
            <a:avLst/>
          </a:prstGeom>
        </p:spPr>
      </p:pic>
      <p:pic>
        <p:nvPicPr>
          <p:cNvPr id="47" name="Image 46"/>
          <p:cNvPicPr>
            <a:picLocks noChangeAspect="1"/>
          </p:cNvPicPr>
          <p:nvPr/>
        </p:nvPicPr>
        <p:blipFill rotWithShape="1">
          <a:blip r:embed="rId5"/>
          <a:srcRect l="2025" r="3553"/>
          <a:stretch/>
        </p:blipFill>
        <p:spPr>
          <a:xfrm>
            <a:off x="2551167" y="3834047"/>
            <a:ext cx="2111609" cy="2122714"/>
          </a:xfrm>
          <a:prstGeom prst="rect">
            <a:avLst/>
          </a:prstGeom>
        </p:spPr>
      </p:pic>
      <p:pic>
        <p:nvPicPr>
          <p:cNvPr id="49" name="Image 48"/>
          <p:cNvPicPr>
            <a:picLocks noChangeAspect="1"/>
          </p:cNvPicPr>
          <p:nvPr/>
        </p:nvPicPr>
        <p:blipFill rotWithShape="1">
          <a:blip r:embed="rId6"/>
          <a:srcRect l="10656" t="11314" r="10343" b="10491"/>
          <a:stretch/>
        </p:blipFill>
        <p:spPr>
          <a:xfrm>
            <a:off x="4920167" y="6067475"/>
            <a:ext cx="2111609" cy="583695"/>
          </a:xfrm>
          <a:prstGeom prst="rect">
            <a:avLst/>
          </a:prstGeom>
        </p:spPr>
      </p:pic>
      <p:pic>
        <p:nvPicPr>
          <p:cNvPr id="50" name="Image 49"/>
          <p:cNvPicPr>
            <a:picLocks noChangeAspect="1"/>
          </p:cNvPicPr>
          <p:nvPr/>
        </p:nvPicPr>
        <p:blipFill>
          <a:blip r:embed="rId7"/>
          <a:stretch>
            <a:fillRect/>
          </a:stretch>
        </p:blipFill>
        <p:spPr>
          <a:xfrm>
            <a:off x="4920166" y="3827764"/>
            <a:ext cx="2111609" cy="2117507"/>
          </a:xfrm>
          <a:prstGeom prst="rect">
            <a:avLst/>
          </a:prstGeom>
        </p:spPr>
      </p:pic>
      <p:pic>
        <p:nvPicPr>
          <p:cNvPr id="51" name="Image 50"/>
          <p:cNvPicPr>
            <a:picLocks noChangeAspect="1"/>
          </p:cNvPicPr>
          <p:nvPr/>
        </p:nvPicPr>
        <p:blipFill rotWithShape="1">
          <a:blip r:embed="rId8"/>
          <a:srcRect l="5933" t="13460" r="4571" b="11235"/>
          <a:stretch/>
        </p:blipFill>
        <p:spPr>
          <a:xfrm>
            <a:off x="7275278" y="6067474"/>
            <a:ext cx="2111609" cy="583695"/>
          </a:xfrm>
          <a:prstGeom prst="rect">
            <a:avLst/>
          </a:prstGeom>
        </p:spPr>
      </p:pic>
      <p:pic>
        <p:nvPicPr>
          <p:cNvPr id="52" name="Image 51"/>
          <p:cNvPicPr>
            <a:picLocks noChangeAspect="1"/>
          </p:cNvPicPr>
          <p:nvPr/>
        </p:nvPicPr>
        <p:blipFill rotWithShape="1">
          <a:blip r:embed="rId9"/>
          <a:srcRect r="6391"/>
          <a:stretch/>
        </p:blipFill>
        <p:spPr>
          <a:xfrm>
            <a:off x="7289165" y="3827764"/>
            <a:ext cx="2133281" cy="2128997"/>
          </a:xfrm>
          <a:prstGeom prst="rect">
            <a:avLst/>
          </a:prstGeom>
        </p:spPr>
      </p:pic>
      <p:sp>
        <p:nvSpPr>
          <p:cNvPr id="54" name="Rectangle 53"/>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3" name="Slide Number Placeholder 2">
            <a:extLst>
              <a:ext uri="{FF2B5EF4-FFF2-40B4-BE49-F238E27FC236}">
                <a16:creationId xmlns:a16="http://schemas.microsoft.com/office/drawing/2014/main" id="{10404C4C-F0B1-DC27-5373-0BC7E2D2D781}"/>
              </a:ext>
            </a:extLst>
          </p:cNvPr>
          <p:cNvSpPr>
            <a:spLocks noGrp="1"/>
          </p:cNvSpPr>
          <p:nvPr>
            <p:ph type="sldNum" sz="quarter" idx="2"/>
          </p:nvPr>
        </p:nvSpPr>
        <p:spPr>
          <a:xfrm>
            <a:off x="11752198" y="6549537"/>
            <a:ext cx="437449" cy="309603"/>
          </a:xfrm>
        </p:spPr>
        <p:txBody>
          <a:bodyPr lIns="91440" tIns="45720" rIns="91440" bIns="45720" anchor="t"/>
          <a:lstStyle/>
          <a:p>
            <a:pPr algn="r"/>
            <a:fld id="{86CB4B4D-7CA3-9044-876B-883B54F8677D}" type="slidenum">
              <a:rPr lang="en-US" sz="1200">
                <a:solidFill>
                  <a:srgbClr val="7F7F7F"/>
                </a:solidFill>
              </a:rPr>
              <a:pPr algn="r"/>
              <a:t>20</a:t>
            </a:fld>
            <a:endParaRPr lang="en-US" sz="1200">
              <a:solidFill>
                <a:srgbClr val="7F7F7F"/>
              </a:solidFill>
            </a:endParaRPr>
          </a:p>
        </p:txBody>
      </p:sp>
    </p:spTree>
    <p:extLst>
      <p:ext uri="{BB962C8B-B14F-4D97-AF65-F5344CB8AC3E}">
        <p14:creationId xmlns:p14="http://schemas.microsoft.com/office/powerpoint/2010/main" val="24106809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307349" y="842958"/>
            <a:ext cx="810730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RRT </a:t>
            </a:r>
            <a:r>
              <a:rPr lang="fr-FR" sz="2800" b="1" kern="1200">
                <a:solidFill>
                  <a:srgbClr val="951D19"/>
                </a:solidFill>
                <a:latin typeface="Source Sans Pro"/>
                <a:ea typeface="+mj-ea"/>
                <a:cs typeface="Arial" pitchFamily="34" charset="0"/>
              </a:rPr>
              <a:t>s</a:t>
            </a:r>
            <a:r>
              <a:rPr sz="2800" b="1" kern="1200" err="1">
                <a:solidFill>
                  <a:srgbClr val="951D19"/>
                </a:solidFill>
                <a:latin typeface="Source Sans Pro"/>
                <a:ea typeface="+mj-ea"/>
                <a:cs typeface="Arial" pitchFamily="34" charset="0"/>
              </a:rPr>
              <a:t>tructure</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t</a:t>
            </a:r>
            <a:r>
              <a:rPr sz="2800" b="1" kern="1200" err="1">
                <a:solidFill>
                  <a:srgbClr val="951D19"/>
                </a:solidFill>
                <a:latin typeface="Source Sans Pro"/>
                <a:ea typeface="+mj-ea"/>
                <a:cs typeface="Arial" pitchFamily="34" charset="0"/>
              </a:rPr>
              <a:t>ailored</a:t>
            </a:r>
            <a:r>
              <a:rPr sz="2800" b="1" kern="1200">
                <a:solidFill>
                  <a:srgbClr val="951D19"/>
                </a:solidFill>
                <a:latin typeface="Source Sans Pro"/>
                <a:ea typeface="+mj-ea"/>
                <a:cs typeface="Arial" pitchFamily="34" charset="0"/>
              </a:rPr>
              <a:t> to </a:t>
            </a:r>
            <a:r>
              <a:rPr lang="fr-FR" sz="2800" b="1" kern="1200">
                <a:solidFill>
                  <a:srgbClr val="951D19"/>
                </a:solidFill>
                <a:latin typeface="Source Sans Pro"/>
                <a:ea typeface="+mj-ea"/>
                <a:cs typeface="Arial" pitchFamily="34" charset="0"/>
              </a:rPr>
              <a:t>ne</a:t>
            </a:r>
            <a:r>
              <a:rPr sz="2800" b="1" kern="1200" err="1">
                <a:solidFill>
                  <a:srgbClr val="951D19"/>
                </a:solidFill>
                <a:latin typeface="Source Sans Pro"/>
                <a:ea typeface="+mj-ea"/>
                <a:cs typeface="Arial" pitchFamily="34" charset="0"/>
              </a:rPr>
              <a:t>ed</a:t>
            </a:r>
            <a:endParaRPr sz="2800" b="1" kern="1200">
              <a:solidFill>
                <a:srgbClr val="951D19"/>
              </a:solidFill>
              <a:latin typeface="Source Sans Pro"/>
              <a:ea typeface="+mj-ea"/>
              <a:cs typeface="Arial" pitchFamily="34" charset="0"/>
            </a:endParaRPr>
          </a:p>
        </p:txBody>
      </p:sp>
      <p:sp>
        <p:nvSpPr>
          <p:cNvPr id="3" name="Espace réservé du contenu 2"/>
          <p:cNvSpPr>
            <a:spLocks noGrp="1"/>
          </p:cNvSpPr>
          <p:nvPr>
            <p:ph type="body" idx="1"/>
          </p:nvPr>
        </p:nvSpPr>
        <p:spPr>
          <a:xfrm>
            <a:off x="609601" y="1505184"/>
            <a:ext cx="10787742" cy="4654071"/>
          </a:xfrm>
        </p:spPr>
        <p:txBody>
          <a:bodyPr>
            <a:normAutofit/>
          </a:bodyPr>
          <a:lstStyle/>
          <a:p>
            <a:pPr marL="473710" lvl="1" indent="0" defTabSz="914400">
              <a:lnSpc>
                <a:spcPct val="100000"/>
              </a:lnSpc>
              <a:spcBef>
                <a:spcPts val="133"/>
              </a:spcBef>
              <a:buClr>
                <a:srgbClr val="729E03"/>
              </a:buClr>
              <a:buSzTx/>
              <a:buNone/>
            </a:pPr>
            <a:r>
              <a:rPr lang="en-US" kern="1200">
                <a:solidFill>
                  <a:srgbClr val="1F497D">
                    <a:lumMod val="50000"/>
                  </a:srgbClr>
                </a:solidFill>
                <a:ea typeface="+mn-ea"/>
                <a:cs typeface="Arial" panose="020B0604020202020204" pitchFamily="34" charset="0"/>
                <a:sym typeface="Calibri"/>
              </a:rPr>
              <a:t>An alternative approach is to :</a:t>
            </a:r>
          </a:p>
          <a:p>
            <a:pPr marL="930910" lvl="1" indent="-457200" defTabSz="914400">
              <a:lnSpc>
                <a:spcPct val="100000"/>
              </a:lnSpc>
              <a:spcBef>
                <a:spcPts val="133"/>
              </a:spcBef>
              <a:buClr>
                <a:srgbClr val="729E03"/>
              </a:buClr>
              <a:buSzTx/>
              <a:buFont typeface="+mj-lt"/>
              <a:buAutoNum type="arabicPeriod"/>
            </a:pPr>
            <a:endParaRPr lang="en-US" kern="1200">
              <a:solidFill>
                <a:srgbClr val="1F497D">
                  <a:lumMod val="50000"/>
                </a:srgbClr>
              </a:solidFill>
              <a:ea typeface="+mn-ea"/>
              <a:cs typeface="Arial" panose="020B0604020202020204" pitchFamily="34" charset="0"/>
              <a:sym typeface="Calibri"/>
            </a:endParaRPr>
          </a:p>
          <a:p>
            <a:pPr marL="930910" lvl="1" indent="-457200" defTabSz="914400">
              <a:lnSpc>
                <a:spcPct val="100000"/>
              </a:lnSpc>
              <a:spcBef>
                <a:spcPts val="133"/>
              </a:spcBef>
              <a:buClr>
                <a:srgbClr val="729E03"/>
              </a:buClr>
              <a:buSzTx/>
              <a:buFont typeface="Arial" panose="020B0604020202020204" pitchFamily="34" charset="0"/>
              <a:buChar char="•"/>
            </a:pPr>
            <a:r>
              <a:rPr lang="en-US" kern="1200">
                <a:solidFill>
                  <a:srgbClr val="1F497D">
                    <a:lumMod val="50000"/>
                  </a:srgbClr>
                </a:solidFill>
                <a:ea typeface="+mn-ea"/>
                <a:cs typeface="Arial" panose="020B0604020202020204" pitchFamily="34" charset="0"/>
                <a:sym typeface="Calibri"/>
              </a:rPr>
              <a:t>Pre-select a multidisciplinary team to deploy to emergencies regardless of the disease or response context : “Go teams”</a:t>
            </a:r>
          </a:p>
          <a:p>
            <a:pPr marL="930910" lvl="1" indent="-457200" defTabSz="914400">
              <a:lnSpc>
                <a:spcPct val="100000"/>
              </a:lnSpc>
              <a:spcBef>
                <a:spcPts val="133"/>
              </a:spcBef>
              <a:buClr>
                <a:srgbClr val="729E03"/>
              </a:buClr>
              <a:buSzTx/>
              <a:buFont typeface="Arial" panose="020B0604020202020204" pitchFamily="34" charset="0"/>
              <a:buChar char="•"/>
            </a:pPr>
            <a:endParaRPr lang="en-US" kern="1200">
              <a:solidFill>
                <a:srgbClr val="1F497D">
                  <a:lumMod val="50000"/>
                </a:srgbClr>
              </a:solidFill>
              <a:ea typeface="+mn-ea"/>
              <a:cs typeface="Arial" panose="020B0604020202020204" pitchFamily="34" charset="0"/>
              <a:sym typeface="Calibri"/>
            </a:endParaRPr>
          </a:p>
          <a:p>
            <a:pPr marL="930910" lvl="1" indent="-457200" defTabSz="914400">
              <a:lnSpc>
                <a:spcPct val="100000"/>
              </a:lnSpc>
              <a:spcBef>
                <a:spcPts val="133"/>
              </a:spcBef>
              <a:buClr>
                <a:srgbClr val="729E03"/>
              </a:buClr>
              <a:buSzTx/>
              <a:buFont typeface="Arial" panose="020B0604020202020204" pitchFamily="34" charset="0"/>
              <a:buChar char="•"/>
            </a:pPr>
            <a:r>
              <a:rPr lang="en-US" kern="1200">
                <a:solidFill>
                  <a:srgbClr val="1F497D">
                    <a:lumMod val="50000"/>
                  </a:srgbClr>
                </a:solidFill>
                <a:ea typeface="+mn-ea"/>
                <a:cs typeface="Arial" panose="020B0604020202020204" pitchFamily="34" charset="0"/>
                <a:sym typeface="Calibri"/>
              </a:rPr>
              <a:t>Once in the field, the pre-determined RRT members can assess the response needs: other RRT members can join the team and others who are not needed can be rapidly demobilized.</a:t>
            </a:r>
          </a:p>
        </p:txBody>
      </p:sp>
      <p:sp>
        <p:nvSpPr>
          <p:cNvPr id="5" name="Rectangle 4"/>
          <p:cNvSpPr/>
          <p:nvPr/>
        </p:nvSpPr>
        <p:spPr>
          <a:xfrm>
            <a:off x="-1771" y="6154426"/>
            <a:ext cx="12204404" cy="707886"/>
          </a:xfrm>
          <a:prstGeom prst="rect">
            <a:avLst/>
          </a:prstGeom>
          <a:solidFill>
            <a:srgbClr val="951D19"/>
          </a:solidFill>
        </p:spPr>
        <p:txBody>
          <a:bodyPr wrap="square" lIns="91440" tIns="45720" rIns="91440" bIns="45720" anchor="t">
            <a:spAutoFit/>
          </a:bodyPr>
          <a:lstStyle/>
          <a:p>
            <a:pPr algn="ctr" hangingPunct="1"/>
            <a:r>
              <a:rPr lang="en-US" sz="2000" b="1" kern="1200">
                <a:solidFill>
                  <a:prstClr val="white"/>
                </a:solidFill>
                <a:latin typeface="Source Sans Pro Regular"/>
                <a:ea typeface="+mn-ea"/>
                <a:cs typeface="Arial" panose="020B0604020202020204" pitchFamily="34" charset="0"/>
              </a:rPr>
              <a:t>If safety and/or security are an issue, consider the inclusion of a safety/security officer on the RRT.</a:t>
            </a:r>
          </a:p>
          <a:p>
            <a:pPr algn="ctr"/>
            <a:endParaRPr lang="en-US" sz="2000" b="1" kern="1200">
              <a:latin typeface="Source Sans Pro Regular"/>
              <a:ea typeface="+mn-ea"/>
              <a:cs typeface="Arial" panose="020B0604020202020204" pitchFamily="34" charset="0"/>
            </a:endParaRPr>
          </a:p>
        </p:txBody>
      </p:sp>
      <p:sp>
        <p:nvSpPr>
          <p:cNvPr id="7" name="Rectangle 6"/>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2" name="Slide Number Placeholder 1">
            <a:extLst>
              <a:ext uri="{FF2B5EF4-FFF2-40B4-BE49-F238E27FC236}">
                <a16:creationId xmlns:a16="http://schemas.microsoft.com/office/drawing/2014/main" id="{4C5B482F-BB2B-F936-15C8-4BFE25AE00DA}"/>
              </a:ext>
            </a:extLst>
          </p:cNvPr>
          <p:cNvSpPr>
            <a:spLocks noGrp="1"/>
          </p:cNvSpPr>
          <p:nvPr>
            <p:ph type="sldNum" sz="quarter" idx="2"/>
          </p:nvPr>
        </p:nvSpPr>
        <p:spPr>
          <a:xfrm>
            <a:off x="11752198" y="6518222"/>
            <a:ext cx="437449" cy="340917"/>
          </a:xfrm>
        </p:spPr>
        <p:txBody>
          <a:bodyPr lIns="91440" tIns="45720" rIns="91440" bIns="45720" anchor="t"/>
          <a:lstStyle/>
          <a:p>
            <a:pPr algn="r"/>
            <a:fld id="{86CB4B4D-7CA3-9044-876B-883B54F8677D}" type="slidenum">
              <a:rPr lang="en-US" sz="1200">
                <a:solidFill>
                  <a:srgbClr val="7F7F7F"/>
                </a:solidFill>
              </a:rPr>
              <a:pPr algn="r"/>
              <a:t>21</a:t>
            </a:fld>
            <a:endParaRPr lang="en-US" sz="1200">
              <a:solidFill>
                <a:srgbClr val="7F7F7F"/>
              </a:solidFill>
            </a:endParaRPr>
          </a:p>
        </p:txBody>
      </p:sp>
    </p:spTree>
    <p:extLst>
      <p:ext uri="{BB962C8B-B14F-4D97-AF65-F5344CB8AC3E}">
        <p14:creationId xmlns:p14="http://schemas.microsoft.com/office/powerpoint/2010/main" val="23878571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913124" y="1009532"/>
            <a:ext cx="7691428" cy="5733488"/>
          </a:xfrm>
          <a:prstGeom prst="rect">
            <a:avLst/>
          </a:prstGeom>
        </p:spPr>
      </p:pic>
      <p:sp>
        <p:nvSpPr>
          <p:cNvPr id="6" name="Flèche droite 5"/>
          <p:cNvSpPr/>
          <p:nvPr/>
        </p:nvSpPr>
        <p:spPr>
          <a:xfrm rot="9006641">
            <a:off x="8489184" y="1942922"/>
            <a:ext cx="498665" cy="398623"/>
          </a:xfrm>
          <a:prstGeom prst="rightArrow">
            <a:avLst>
              <a:gd name="adj1" fmla="val 66485"/>
              <a:gd name="adj2" fmla="val 50000"/>
            </a:avLst>
          </a:prstGeom>
          <a:solidFill>
            <a:srgbClr val="FFC000"/>
          </a:solidFill>
          <a:ln w="12700" cap="flat">
            <a:solidFill>
              <a:srgbClr val="FFC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9" name="Titre 1"/>
          <p:cNvSpPr>
            <a:spLocks noGrp="1"/>
          </p:cNvSpPr>
          <p:nvPr>
            <p:ph type="title"/>
          </p:nvPr>
        </p:nvSpPr>
        <p:spPr>
          <a:xfrm>
            <a:off x="154792" y="779597"/>
            <a:ext cx="4395437" cy="646114"/>
          </a:xfrm>
        </p:spPr>
        <p:txBody>
          <a:bodyPr>
            <a:noAutofit/>
          </a:bodyPr>
          <a:lstStyle/>
          <a:p>
            <a:pPr algn="l"/>
            <a:r>
              <a:rPr lang="en-US" sz="2800" b="1">
                <a:solidFill>
                  <a:srgbClr val="951D19"/>
                </a:solidFill>
                <a:latin typeface="Source Sans Pro"/>
              </a:rPr>
              <a:t>RRT management cycle</a:t>
            </a:r>
          </a:p>
        </p:txBody>
      </p:sp>
      <p:sp>
        <p:nvSpPr>
          <p:cNvPr id="10" name="Rectangle 9"/>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11" name="object 23"/>
          <p:cNvSpPr txBox="1"/>
          <p:nvPr/>
        </p:nvSpPr>
        <p:spPr>
          <a:xfrm>
            <a:off x="7822077" y="3876276"/>
            <a:ext cx="2564552" cy="1149888"/>
          </a:xfrm>
          <a:prstGeom prst="rect">
            <a:avLst/>
          </a:prstGeom>
          <a:solidFill>
            <a:srgbClr val="FFFFFF"/>
          </a:solidFill>
          <a:ln w="25400">
            <a:solidFill>
              <a:srgbClr val="BE1E2D"/>
            </a:solidFill>
          </a:ln>
        </p:spPr>
        <p:txBody>
          <a:bodyPr vert="horz" wrap="square" lIns="0" tIns="148167" rIns="0" bIns="0" rtlCol="0">
            <a:spAutoFit/>
          </a:bodyPr>
          <a:lstStyle/>
          <a:p>
            <a:pPr marL="121917" marR="117684">
              <a:spcAft>
                <a:spcPts val="600"/>
              </a:spcAft>
            </a:pPr>
            <a:r>
              <a:rPr sz="1400" b="1" spc="-152">
                <a:solidFill>
                  <a:srgbClr val="C00000"/>
                </a:solidFill>
                <a:latin typeface="Arial"/>
                <a:cs typeface="Arial"/>
              </a:rPr>
              <a:t>C</a:t>
            </a:r>
            <a:r>
              <a:rPr sz="1400" b="1" spc="-13">
                <a:solidFill>
                  <a:srgbClr val="C00000"/>
                </a:solidFill>
                <a:latin typeface="Arial"/>
                <a:cs typeface="Arial"/>
              </a:rPr>
              <a:t>om</a:t>
            </a:r>
            <a:r>
              <a:rPr sz="1400" b="1" spc="-7">
                <a:solidFill>
                  <a:srgbClr val="C00000"/>
                </a:solidFill>
                <a:latin typeface="Arial"/>
                <a:cs typeface="Arial"/>
              </a:rPr>
              <a:t>m</a:t>
            </a:r>
            <a:r>
              <a:rPr sz="1400" b="1" spc="-13">
                <a:solidFill>
                  <a:srgbClr val="C00000"/>
                </a:solidFill>
                <a:latin typeface="Arial"/>
                <a:cs typeface="Arial"/>
              </a:rPr>
              <a:t>u</a:t>
            </a:r>
            <a:r>
              <a:rPr sz="1400" b="1" spc="-7">
                <a:solidFill>
                  <a:srgbClr val="C00000"/>
                </a:solidFill>
                <a:latin typeface="Arial"/>
                <a:cs typeface="Arial"/>
              </a:rPr>
              <a:t>n</a:t>
            </a:r>
            <a:r>
              <a:rPr sz="1400" b="1">
                <a:solidFill>
                  <a:srgbClr val="C00000"/>
                </a:solidFill>
                <a:latin typeface="Arial"/>
                <a:cs typeface="Arial"/>
              </a:rPr>
              <a:t>i</a:t>
            </a:r>
            <a:r>
              <a:rPr sz="1400" b="1" spc="-147">
                <a:solidFill>
                  <a:srgbClr val="C00000"/>
                </a:solidFill>
                <a:latin typeface="Arial"/>
                <a:cs typeface="Arial"/>
              </a:rPr>
              <a:t>c</a:t>
            </a:r>
            <a:r>
              <a:rPr sz="1400" b="1" spc="-33">
                <a:solidFill>
                  <a:srgbClr val="C00000"/>
                </a:solidFill>
                <a:latin typeface="Arial"/>
                <a:cs typeface="Arial"/>
              </a:rPr>
              <a:t>a</a:t>
            </a:r>
            <a:r>
              <a:rPr sz="1400" b="1" spc="40">
                <a:solidFill>
                  <a:srgbClr val="C00000"/>
                </a:solidFill>
                <a:latin typeface="Arial"/>
                <a:cs typeface="Arial"/>
              </a:rPr>
              <a:t>t</a:t>
            </a:r>
            <a:r>
              <a:rPr sz="1400" b="1">
                <a:solidFill>
                  <a:srgbClr val="C00000"/>
                </a:solidFill>
                <a:latin typeface="Arial"/>
                <a:cs typeface="Arial"/>
              </a:rPr>
              <a:t>i</a:t>
            </a:r>
            <a:r>
              <a:rPr sz="1400" b="1" spc="-20">
                <a:solidFill>
                  <a:srgbClr val="C00000"/>
                </a:solidFill>
                <a:latin typeface="Arial"/>
                <a:cs typeface="Arial"/>
              </a:rPr>
              <a:t>on</a:t>
            </a:r>
            <a:r>
              <a:rPr sz="1400" b="1" spc="-167">
                <a:solidFill>
                  <a:srgbClr val="C00000"/>
                </a:solidFill>
                <a:latin typeface="Arial"/>
                <a:cs typeface="Arial"/>
              </a:rPr>
              <a:t> </a:t>
            </a:r>
            <a:r>
              <a:rPr sz="1400" b="1" spc="-33">
                <a:solidFill>
                  <a:srgbClr val="C00000"/>
                </a:solidFill>
                <a:latin typeface="Arial"/>
                <a:cs typeface="Arial"/>
              </a:rPr>
              <a:t>&amp;</a:t>
            </a:r>
            <a:r>
              <a:rPr sz="1400" b="1" spc="-120">
                <a:solidFill>
                  <a:srgbClr val="C00000"/>
                </a:solidFill>
                <a:latin typeface="Arial"/>
                <a:cs typeface="Arial"/>
              </a:rPr>
              <a:t> </a:t>
            </a:r>
            <a:r>
              <a:rPr sz="1400" b="1" spc="-152">
                <a:solidFill>
                  <a:srgbClr val="C00000"/>
                </a:solidFill>
                <a:latin typeface="Arial"/>
                <a:cs typeface="Arial"/>
              </a:rPr>
              <a:t>R</a:t>
            </a:r>
            <a:r>
              <a:rPr sz="1400" b="1" spc="-20">
                <a:solidFill>
                  <a:srgbClr val="C00000"/>
                </a:solidFill>
                <a:latin typeface="Arial"/>
                <a:cs typeface="Arial"/>
              </a:rPr>
              <a:t>e</a:t>
            </a:r>
            <a:r>
              <a:rPr sz="1400" b="1" spc="-7">
                <a:solidFill>
                  <a:srgbClr val="C00000"/>
                </a:solidFill>
                <a:latin typeface="Arial"/>
                <a:cs typeface="Arial"/>
              </a:rPr>
              <a:t>p</a:t>
            </a:r>
            <a:r>
              <a:rPr sz="1400" b="1" spc="-13">
                <a:solidFill>
                  <a:srgbClr val="C00000"/>
                </a:solidFill>
                <a:latin typeface="Arial"/>
                <a:cs typeface="Arial"/>
              </a:rPr>
              <a:t>o</a:t>
            </a:r>
            <a:r>
              <a:rPr sz="1400" b="1" spc="-7">
                <a:solidFill>
                  <a:srgbClr val="C00000"/>
                </a:solidFill>
                <a:latin typeface="Arial"/>
                <a:cs typeface="Arial"/>
              </a:rPr>
              <a:t>r</a:t>
            </a:r>
            <a:r>
              <a:rPr sz="1400" b="1" spc="33">
                <a:solidFill>
                  <a:srgbClr val="C00000"/>
                </a:solidFill>
                <a:latin typeface="Arial"/>
                <a:cs typeface="Arial"/>
              </a:rPr>
              <a:t>ti</a:t>
            </a:r>
            <a:r>
              <a:rPr sz="1400" b="1" spc="-13">
                <a:solidFill>
                  <a:srgbClr val="C00000"/>
                </a:solidFill>
                <a:latin typeface="Arial"/>
                <a:cs typeface="Arial"/>
              </a:rPr>
              <a:t>ng  </a:t>
            </a:r>
            <a:r>
              <a:rPr sz="1400" b="1" spc="20">
                <a:solidFill>
                  <a:srgbClr val="C00000"/>
                </a:solidFill>
                <a:latin typeface="Arial"/>
                <a:cs typeface="Arial"/>
              </a:rPr>
              <a:t>Monit</a:t>
            </a:r>
            <a:r>
              <a:rPr sz="1400" b="1" spc="-27">
                <a:solidFill>
                  <a:srgbClr val="C00000"/>
                </a:solidFill>
                <a:latin typeface="Arial"/>
                <a:cs typeface="Arial"/>
              </a:rPr>
              <a:t>o</a:t>
            </a:r>
            <a:r>
              <a:rPr sz="1400" b="1" spc="-13">
                <a:solidFill>
                  <a:srgbClr val="C00000"/>
                </a:solidFill>
                <a:latin typeface="Arial"/>
                <a:cs typeface="Arial"/>
              </a:rPr>
              <a:t>r</a:t>
            </a:r>
            <a:r>
              <a:rPr sz="1400" b="1">
                <a:solidFill>
                  <a:srgbClr val="C00000"/>
                </a:solidFill>
                <a:latin typeface="Arial"/>
                <a:cs typeface="Arial"/>
              </a:rPr>
              <a:t>i</a:t>
            </a:r>
            <a:r>
              <a:rPr sz="1400" b="1" spc="-13">
                <a:solidFill>
                  <a:srgbClr val="C00000"/>
                </a:solidFill>
                <a:latin typeface="Arial"/>
                <a:cs typeface="Arial"/>
              </a:rPr>
              <a:t>ng</a:t>
            </a:r>
            <a:r>
              <a:rPr sz="1400" b="1" spc="-167">
                <a:solidFill>
                  <a:srgbClr val="C00000"/>
                </a:solidFill>
                <a:latin typeface="Arial"/>
                <a:cs typeface="Arial"/>
              </a:rPr>
              <a:t> </a:t>
            </a:r>
            <a:r>
              <a:rPr sz="1400" b="1" spc="-33">
                <a:solidFill>
                  <a:srgbClr val="C00000"/>
                </a:solidFill>
                <a:latin typeface="Arial"/>
                <a:cs typeface="Arial"/>
              </a:rPr>
              <a:t>&amp;</a:t>
            </a:r>
            <a:r>
              <a:rPr sz="1400" b="1" spc="-127">
                <a:solidFill>
                  <a:srgbClr val="C00000"/>
                </a:solidFill>
                <a:latin typeface="Arial"/>
                <a:cs typeface="Arial"/>
              </a:rPr>
              <a:t> </a:t>
            </a:r>
            <a:r>
              <a:rPr sz="1400" b="1" spc="-173">
                <a:solidFill>
                  <a:srgbClr val="C00000"/>
                </a:solidFill>
                <a:latin typeface="Arial"/>
                <a:cs typeface="Arial"/>
              </a:rPr>
              <a:t>E</a:t>
            </a:r>
            <a:r>
              <a:rPr sz="1400" b="1" spc="-7">
                <a:solidFill>
                  <a:srgbClr val="C00000"/>
                </a:solidFill>
                <a:latin typeface="Arial"/>
                <a:cs typeface="Arial"/>
              </a:rPr>
              <a:t>val</a:t>
            </a:r>
            <a:r>
              <a:rPr sz="1400" b="1" spc="-13">
                <a:solidFill>
                  <a:srgbClr val="C00000"/>
                </a:solidFill>
                <a:latin typeface="Arial"/>
                <a:cs typeface="Arial"/>
              </a:rPr>
              <a:t>ua</a:t>
            </a:r>
            <a:r>
              <a:rPr sz="1400" b="1" spc="40">
                <a:solidFill>
                  <a:srgbClr val="C00000"/>
                </a:solidFill>
                <a:latin typeface="Arial"/>
                <a:cs typeface="Arial"/>
              </a:rPr>
              <a:t>t</a:t>
            </a:r>
            <a:r>
              <a:rPr sz="1400" b="1">
                <a:solidFill>
                  <a:srgbClr val="C00000"/>
                </a:solidFill>
                <a:latin typeface="Arial"/>
                <a:cs typeface="Arial"/>
              </a:rPr>
              <a:t>i</a:t>
            </a:r>
            <a:r>
              <a:rPr sz="1400" b="1" spc="-27">
                <a:solidFill>
                  <a:srgbClr val="C00000"/>
                </a:solidFill>
                <a:latin typeface="Arial"/>
                <a:cs typeface="Arial"/>
              </a:rPr>
              <a:t>o</a:t>
            </a:r>
            <a:r>
              <a:rPr sz="1400" b="1" spc="-7">
                <a:solidFill>
                  <a:srgbClr val="C00000"/>
                </a:solidFill>
                <a:latin typeface="Arial"/>
                <a:cs typeface="Arial"/>
              </a:rPr>
              <a:t>n  </a:t>
            </a:r>
            <a:r>
              <a:rPr sz="1400" b="1" spc="-40">
                <a:solidFill>
                  <a:srgbClr val="C00000"/>
                </a:solidFill>
                <a:latin typeface="Arial"/>
                <a:cs typeface="Arial"/>
              </a:rPr>
              <a:t>T</a:t>
            </a:r>
            <a:r>
              <a:rPr sz="1400" b="1" spc="-33">
                <a:solidFill>
                  <a:srgbClr val="C00000"/>
                </a:solidFill>
                <a:latin typeface="Arial"/>
                <a:cs typeface="Arial"/>
              </a:rPr>
              <a:t>e</a:t>
            </a:r>
            <a:r>
              <a:rPr sz="1400" b="1" spc="-20">
                <a:solidFill>
                  <a:srgbClr val="C00000"/>
                </a:solidFill>
                <a:latin typeface="Arial"/>
                <a:cs typeface="Arial"/>
              </a:rPr>
              <a:t>a</a:t>
            </a:r>
            <a:r>
              <a:rPr sz="1400" b="1" spc="-7">
                <a:solidFill>
                  <a:srgbClr val="C00000"/>
                </a:solidFill>
                <a:latin typeface="Arial"/>
                <a:cs typeface="Arial"/>
              </a:rPr>
              <a:t>m</a:t>
            </a:r>
            <a:r>
              <a:rPr sz="1400" b="1" spc="-147">
                <a:solidFill>
                  <a:srgbClr val="C00000"/>
                </a:solidFill>
                <a:latin typeface="Arial"/>
                <a:cs typeface="Arial"/>
              </a:rPr>
              <a:t> </a:t>
            </a:r>
            <a:r>
              <a:rPr sz="1400" b="1" spc="-173">
                <a:solidFill>
                  <a:srgbClr val="C00000"/>
                </a:solidFill>
                <a:latin typeface="Arial"/>
                <a:cs typeface="Arial"/>
              </a:rPr>
              <a:t>E</a:t>
            </a:r>
            <a:r>
              <a:rPr sz="1400" b="1" spc="-13">
                <a:solidFill>
                  <a:srgbClr val="C00000"/>
                </a:solidFill>
                <a:latin typeface="Arial"/>
                <a:cs typeface="Arial"/>
              </a:rPr>
              <a:t>volu</a:t>
            </a:r>
            <a:r>
              <a:rPr sz="1400" b="1" spc="33">
                <a:solidFill>
                  <a:srgbClr val="C00000"/>
                </a:solidFill>
                <a:latin typeface="Arial"/>
                <a:cs typeface="Arial"/>
              </a:rPr>
              <a:t>ti</a:t>
            </a:r>
            <a:r>
              <a:rPr sz="1400" b="1" spc="-20">
                <a:solidFill>
                  <a:srgbClr val="C00000"/>
                </a:solidFill>
                <a:latin typeface="Arial"/>
                <a:cs typeface="Arial"/>
              </a:rPr>
              <a:t>on</a:t>
            </a:r>
            <a:r>
              <a:rPr sz="1400" b="1" spc="-152">
                <a:solidFill>
                  <a:srgbClr val="C00000"/>
                </a:solidFill>
                <a:latin typeface="Arial"/>
                <a:cs typeface="Arial"/>
              </a:rPr>
              <a:t> </a:t>
            </a:r>
            <a:r>
              <a:rPr sz="1400" b="1" spc="-20">
                <a:solidFill>
                  <a:srgbClr val="C00000"/>
                </a:solidFill>
                <a:latin typeface="Arial"/>
                <a:cs typeface="Arial"/>
              </a:rPr>
              <a:t>&amp;  </a:t>
            </a:r>
            <a:r>
              <a:rPr sz="1400" b="1" spc="-7">
                <a:solidFill>
                  <a:srgbClr val="C00000"/>
                </a:solidFill>
                <a:latin typeface="Arial"/>
                <a:cs typeface="Arial"/>
              </a:rPr>
              <a:t>Demobilization</a:t>
            </a:r>
            <a:endParaRPr lang="fr-FR" sz="1400" b="1" spc="-7">
              <a:solidFill>
                <a:srgbClr val="C00000"/>
              </a:solidFill>
              <a:latin typeface="Arial"/>
              <a:cs typeface="Arial"/>
            </a:endParaRPr>
          </a:p>
          <a:p>
            <a:pPr marL="121917" marR="117684">
              <a:spcAft>
                <a:spcPts val="600"/>
              </a:spcAft>
            </a:pPr>
            <a:r>
              <a:rPr lang="fr-FR" sz="400" b="1" spc="-7">
                <a:solidFill>
                  <a:schemeClr val="bg1"/>
                </a:solidFill>
                <a:latin typeface="Arial"/>
                <a:cs typeface="Arial"/>
              </a:rPr>
              <a:t>h</a:t>
            </a:r>
          </a:p>
        </p:txBody>
      </p:sp>
      <p:sp>
        <p:nvSpPr>
          <p:cNvPr id="2" name="Slide Number Placeholder 1">
            <a:extLst>
              <a:ext uri="{FF2B5EF4-FFF2-40B4-BE49-F238E27FC236}">
                <a16:creationId xmlns:a16="http://schemas.microsoft.com/office/drawing/2014/main" id="{4D3E4769-69E4-C468-532D-BA1BF17E1ABC}"/>
              </a:ext>
            </a:extLst>
          </p:cNvPr>
          <p:cNvSpPr>
            <a:spLocks noGrp="1"/>
          </p:cNvSpPr>
          <p:nvPr>
            <p:ph type="sldNum" sz="quarter" idx="2"/>
          </p:nvPr>
        </p:nvSpPr>
        <p:spPr>
          <a:xfrm>
            <a:off x="11564308" y="6539099"/>
            <a:ext cx="625339" cy="320041"/>
          </a:xfrm>
        </p:spPr>
        <p:txBody>
          <a:bodyPr lIns="91440" tIns="45720" rIns="91440" bIns="45720" anchor="t"/>
          <a:lstStyle/>
          <a:p>
            <a:pPr algn="r"/>
            <a:fld id="{86CB4B4D-7CA3-9044-876B-883B54F8677D}" type="slidenum">
              <a:rPr lang="en-US" sz="1200">
                <a:solidFill>
                  <a:srgbClr val="7F7F7F"/>
                </a:solidFill>
              </a:rPr>
              <a:pPr algn="r"/>
              <a:t>22</a:t>
            </a:fld>
            <a:endParaRPr lang="en-US" sz="1200">
              <a:solidFill>
                <a:srgbClr val="7F7F7F"/>
              </a:solidFill>
            </a:endParaRPr>
          </a:p>
        </p:txBody>
      </p:sp>
    </p:spTree>
    <p:extLst>
      <p:ext uri="{BB962C8B-B14F-4D97-AF65-F5344CB8AC3E}">
        <p14:creationId xmlns:p14="http://schemas.microsoft.com/office/powerpoint/2010/main" val="13938041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792" y="832885"/>
            <a:ext cx="518885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Goals of </a:t>
            </a:r>
            <a:r>
              <a:rPr lang="fr-FR" sz="2800" b="1" kern="1200">
                <a:solidFill>
                  <a:srgbClr val="951D19"/>
                </a:solidFill>
                <a:latin typeface="Source Sans Pro"/>
                <a:ea typeface="+mj-ea"/>
                <a:cs typeface="Arial" pitchFamily="34" charset="0"/>
              </a:rPr>
              <a:t>p</a:t>
            </a:r>
            <a:r>
              <a:rPr sz="2800" b="1" kern="1200">
                <a:solidFill>
                  <a:srgbClr val="951D19"/>
                </a:solidFill>
                <a:latin typeface="Source Sans Pro"/>
                <a:ea typeface="+mj-ea"/>
                <a:cs typeface="Arial" pitchFamily="34" charset="0"/>
              </a:rPr>
              <a:t>re-</a:t>
            </a:r>
            <a:r>
              <a:rPr lang="fr-FR" sz="2800" b="1" kern="1200">
                <a:solidFill>
                  <a:srgbClr val="951D19"/>
                </a:solidFill>
                <a:latin typeface="Source Sans Pro"/>
                <a:ea typeface="+mj-ea"/>
                <a:cs typeface="Arial" pitchFamily="34" charset="0"/>
              </a:rPr>
              <a:t>d</a:t>
            </a:r>
            <a:r>
              <a:rPr sz="2800" b="1" kern="1200" err="1">
                <a:solidFill>
                  <a:srgbClr val="951D19"/>
                </a:solidFill>
                <a:latin typeface="Source Sans Pro"/>
                <a:ea typeface="+mj-ea"/>
                <a:cs typeface="Arial" pitchFamily="34" charset="0"/>
              </a:rPr>
              <a:t>eployment</a:t>
            </a:r>
            <a:endParaRPr sz="2800" b="1" kern="1200">
              <a:solidFill>
                <a:srgbClr val="951D19"/>
              </a:solidFill>
              <a:latin typeface="Source Sans Pro"/>
              <a:ea typeface="+mj-ea"/>
              <a:cs typeface="Arial" pitchFamily="34" charset="0"/>
            </a:endParaRPr>
          </a:p>
        </p:txBody>
      </p:sp>
      <p:sp>
        <p:nvSpPr>
          <p:cNvPr id="3" name="object 3"/>
          <p:cNvSpPr txBox="1"/>
          <p:nvPr/>
        </p:nvSpPr>
        <p:spPr>
          <a:xfrm>
            <a:off x="2317497" y="1889082"/>
            <a:ext cx="9437623" cy="3267219"/>
          </a:xfrm>
          <a:prstGeom prst="rect">
            <a:avLst/>
          </a:prstGeom>
        </p:spPr>
        <p:txBody>
          <a:bodyPr vert="horz" wrap="square" lIns="0" tIns="16933" rIns="0" bIns="0" rtlCol="0">
            <a:spAutoFit/>
          </a:bodyPr>
          <a:lstStyle/>
          <a:p>
            <a:pPr marR="783147" eaLnBrk="0" fontAlgn="base">
              <a:spcBef>
                <a:spcPct val="20000"/>
              </a:spcBef>
              <a:spcAft>
                <a:spcPct val="0"/>
              </a:spcAft>
              <a:buClr>
                <a:srgbClr val="A49987"/>
              </a:buClr>
              <a:tabLst>
                <a:tab pos="473275" algn="l"/>
                <a:tab pos="474121" algn="l"/>
              </a:tabLst>
            </a:pPr>
            <a:r>
              <a:rPr lang="fr-FR" sz="2400" kern="1200">
                <a:solidFill>
                  <a:schemeClr val="tx1"/>
                </a:solidFill>
                <a:latin typeface="Source Sans Pro Regular"/>
                <a:ea typeface="+mn-ea"/>
                <a:cs typeface="Arial" pitchFamily="34" charset="0"/>
              </a:rPr>
              <a:t>The </a:t>
            </a:r>
            <a:r>
              <a:rPr lang="fr-FR" sz="2400" kern="1200" err="1">
                <a:solidFill>
                  <a:schemeClr val="tx1"/>
                </a:solidFill>
                <a:latin typeface="Source Sans Pro Regular"/>
                <a:ea typeface="+mn-ea"/>
                <a:cs typeface="Arial" pitchFamily="34" charset="0"/>
              </a:rPr>
              <a:t>pre-deployment</a:t>
            </a:r>
            <a:r>
              <a:rPr lang="fr-FR" sz="2400" kern="1200">
                <a:solidFill>
                  <a:schemeClr val="tx1"/>
                </a:solidFill>
                <a:latin typeface="Source Sans Pro Regular"/>
                <a:ea typeface="+mn-ea"/>
                <a:cs typeface="Arial" pitchFamily="34" charset="0"/>
              </a:rPr>
              <a:t> </a:t>
            </a:r>
            <a:r>
              <a:rPr lang="fr-FR" sz="2400" kern="1200" err="1">
                <a:solidFill>
                  <a:schemeClr val="tx1"/>
                </a:solidFill>
                <a:latin typeface="Source Sans Pro Regular"/>
                <a:ea typeface="+mn-ea"/>
                <a:cs typeface="Arial" pitchFamily="34" charset="0"/>
              </a:rPr>
              <a:t>enables</a:t>
            </a:r>
            <a:r>
              <a:rPr lang="fr-FR" sz="2400" kern="1200">
                <a:solidFill>
                  <a:schemeClr val="tx1"/>
                </a:solidFill>
                <a:latin typeface="Source Sans Pro Regular"/>
                <a:ea typeface="+mn-ea"/>
                <a:cs typeface="Arial" pitchFamily="34" charset="0"/>
              </a:rPr>
              <a:t> to:</a:t>
            </a:r>
          </a:p>
          <a:p>
            <a:pPr marR="783147" eaLnBrk="0" fontAlgn="base">
              <a:spcBef>
                <a:spcPct val="20000"/>
              </a:spcBef>
              <a:spcAft>
                <a:spcPct val="0"/>
              </a:spcAft>
              <a:buClr>
                <a:srgbClr val="A49987"/>
              </a:buClr>
              <a:tabLst>
                <a:tab pos="473275" algn="l"/>
                <a:tab pos="474121" algn="l"/>
              </a:tabLst>
            </a:pPr>
            <a:endParaRPr lang="fr-FR" sz="2400" kern="1200">
              <a:solidFill>
                <a:srgbClr val="F79646">
                  <a:lumMod val="75000"/>
                </a:srgbClr>
              </a:solidFill>
              <a:latin typeface="Source Sans Pro Regular"/>
              <a:ea typeface="+mn-ea"/>
              <a:cs typeface="Arial" pitchFamily="34" charset="0"/>
            </a:endParaRPr>
          </a:p>
          <a:p>
            <a:pPr marR="783147" eaLnBrk="0" fontAlgn="base">
              <a:spcBef>
                <a:spcPct val="20000"/>
              </a:spcBef>
              <a:spcAft>
                <a:spcPct val="0"/>
              </a:spcAft>
              <a:tabLst>
                <a:tab pos="473275" algn="l"/>
                <a:tab pos="474121" algn="l"/>
              </a:tabLst>
            </a:pPr>
            <a:r>
              <a:rPr sz="2400" b="1" kern="1200">
                <a:solidFill>
                  <a:prstClr val="black"/>
                </a:solidFill>
                <a:latin typeface="Source Sans Pro Regular"/>
                <a:ea typeface="+mn-ea"/>
                <a:cs typeface="Arial" pitchFamily="34" charset="0"/>
              </a:rPr>
              <a:t>Maximize response efficiency </a:t>
            </a:r>
            <a:r>
              <a:rPr sz="2400" kern="1200">
                <a:solidFill>
                  <a:prstClr val="black"/>
                </a:solidFill>
                <a:latin typeface="Source Sans Pro Regular"/>
                <a:ea typeface="+mn-ea"/>
                <a:cs typeface="Arial" pitchFamily="34" charset="0"/>
              </a:rPr>
              <a:t>by standardizing processes in  preparation for RRT member deployment</a:t>
            </a:r>
            <a:r>
              <a:rPr lang="fr-FR" sz="2400" kern="1200">
                <a:solidFill>
                  <a:prstClr val="black"/>
                </a:solidFill>
                <a:latin typeface="Source Sans Pro Regular"/>
                <a:ea typeface="+mn-ea"/>
                <a:cs typeface="Arial" pitchFamily="34" charset="0"/>
              </a:rPr>
              <a:t>.</a:t>
            </a:r>
            <a:endParaRPr sz="2400" kern="1200">
              <a:solidFill>
                <a:prstClr val="black"/>
              </a:solidFill>
              <a:latin typeface="Source Sans Pro Regular"/>
              <a:ea typeface="+mn-ea"/>
              <a:cs typeface="Arial" pitchFamily="34" charset="0"/>
            </a:endParaRPr>
          </a:p>
          <a:p>
            <a:pPr marL="411480" indent="-411480" eaLnBrk="0" fontAlgn="base">
              <a:spcBef>
                <a:spcPct val="20000"/>
              </a:spcBef>
              <a:spcAft>
                <a:spcPct val="0"/>
              </a:spcAft>
              <a:buFont typeface="Arial" panose="020B0604020202020204" pitchFamily="34" charset="0"/>
              <a:buChar char="•"/>
            </a:pPr>
            <a:endParaRPr sz="2400" kern="1200">
              <a:solidFill>
                <a:prstClr val="black"/>
              </a:solidFill>
              <a:latin typeface="Source Sans Pro Regular"/>
              <a:ea typeface="+mn-ea"/>
              <a:cs typeface="Arial" pitchFamily="34" charset="0"/>
            </a:endParaRPr>
          </a:p>
          <a:p>
            <a:pPr marR="6773" eaLnBrk="0" fontAlgn="base">
              <a:spcBef>
                <a:spcPct val="20000"/>
              </a:spcBef>
              <a:spcAft>
                <a:spcPct val="0"/>
              </a:spcAft>
              <a:tabLst>
                <a:tab pos="473275" algn="l"/>
                <a:tab pos="474121" algn="l"/>
              </a:tabLst>
            </a:pPr>
            <a:r>
              <a:rPr sz="2400" b="1" kern="1200">
                <a:solidFill>
                  <a:prstClr val="black"/>
                </a:solidFill>
                <a:latin typeface="Source Sans Pro Regular"/>
                <a:ea typeface="+mn-ea"/>
                <a:cs typeface="Arial" pitchFamily="34" charset="0"/>
              </a:rPr>
              <a:t>Maximize response effectiveness </a:t>
            </a:r>
            <a:r>
              <a:rPr sz="2400" kern="1200">
                <a:solidFill>
                  <a:prstClr val="black"/>
                </a:solidFill>
                <a:latin typeface="Source Sans Pro Regular"/>
                <a:ea typeface="+mn-ea"/>
                <a:cs typeface="Arial" pitchFamily="34" charset="0"/>
              </a:rPr>
              <a:t>by providing RRT members with  information, equipment, and supplies necessary to respond  appropriately to the specific emergency</a:t>
            </a:r>
            <a:r>
              <a:rPr lang="fr-FR" sz="2400" kern="1200">
                <a:solidFill>
                  <a:prstClr val="black"/>
                </a:solidFill>
                <a:latin typeface="Source Sans Pro Regular"/>
                <a:ea typeface="+mn-ea"/>
                <a:cs typeface="Arial" pitchFamily="34" charset="0"/>
              </a:rPr>
              <a:t>.</a:t>
            </a:r>
            <a:endParaRPr sz="2400" kern="1200">
              <a:solidFill>
                <a:prstClr val="black"/>
              </a:solidFill>
              <a:latin typeface="Source Sans Pro Regular"/>
              <a:ea typeface="+mn-ea"/>
              <a:cs typeface="Arial" pitchFamily="34" charset="0"/>
            </a:endParaRPr>
          </a:p>
        </p:txBody>
      </p:sp>
      <p:pic>
        <p:nvPicPr>
          <p:cNvPr id="8" name="Image 7"/>
          <p:cNvPicPr>
            <a:picLocks noChangeAspect="1"/>
          </p:cNvPicPr>
          <p:nvPr/>
        </p:nvPicPr>
        <p:blipFill>
          <a:blip r:embed="rId2">
            <a:duotone>
              <a:schemeClr val="accent1">
                <a:shade val="45000"/>
                <a:satMod val="135000"/>
              </a:schemeClr>
              <a:prstClr val="white"/>
            </a:duotone>
          </a:blip>
          <a:stretch>
            <a:fillRect/>
          </a:stretch>
        </p:blipFill>
        <p:spPr>
          <a:xfrm>
            <a:off x="1011237" y="2584994"/>
            <a:ext cx="1028700" cy="1219200"/>
          </a:xfrm>
          <a:prstGeom prst="rect">
            <a:avLst/>
          </a:prstGeom>
        </p:spPr>
      </p:pic>
      <p:pic>
        <p:nvPicPr>
          <p:cNvPr id="9" name="Image 8"/>
          <p:cNvPicPr>
            <a:picLocks noChangeAspect="1"/>
          </p:cNvPicPr>
          <p:nvPr/>
        </p:nvPicPr>
        <p:blipFill>
          <a:blip r:embed="rId3">
            <a:duotone>
              <a:schemeClr val="accent1">
                <a:shade val="45000"/>
                <a:satMod val="135000"/>
              </a:schemeClr>
              <a:prstClr val="white"/>
            </a:duotone>
          </a:blip>
          <a:stretch>
            <a:fillRect/>
          </a:stretch>
        </p:blipFill>
        <p:spPr>
          <a:xfrm>
            <a:off x="906462" y="3937101"/>
            <a:ext cx="1133475" cy="1219200"/>
          </a:xfrm>
          <a:prstGeom prst="rect">
            <a:avLst/>
          </a:prstGeom>
        </p:spPr>
      </p:pic>
      <p:sp>
        <p:nvSpPr>
          <p:cNvPr id="10" name="Rectangle 9"/>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4" name="Slide Number Placeholder 3">
            <a:extLst>
              <a:ext uri="{FF2B5EF4-FFF2-40B4-BE49-F238E27FC236}">
                <a16:creationId xmlns:a16="http://schemas.microsoft.com/office/drawing/2014/main" id="{D7B3696C-79C7-DB53-CAD5-5A68EE8CC099}"/>
              </a:ext>
            </a:extLst>
          </p:cNvPr>
          <p:cNvSpPr>
            <a:spLocks noGrp="1"/>
          </p:cNvSpPr>
          <p:nvPr>
            <p:ph type="sldNum" sz="quarter" idx="2"/>
          </p:nvPr>
        </p:nvSpPr>
        <p:spPr>
          <a:xfrm>
            <a:off x="11626938" y="6528661"/>
            <a:ext cx="520956" cy="403548"/>
          </a:xfrm>
        </p:spPr>
        <p:txBody>
          <a:bodyPr lIns="91440" tIns="45720" rIns="91440" bIns="45720" anchor="t"/>
          <a:lstStyle/>
          <a:p>
            <a:pPr algn="r"/>
            <a:fld id="{86CB4B4D-7CA3-9044-876B-883B54F8677D}" type="slidenum">
              <a:rPr lang="en-US" sz="1200"/>
              <a:pPr algn="r"/>
              <a:t>23</a:t>
            </a:fld>
            <a:endParaRPr lang="en-US" sz="1200"/>
          </a:p>
        </p:txBody>
      </p:sp>
    </p:spTree>
    <p:extLst>
      <p:ext uri="{BB962C8B-B14F-4D97-AF65-F5344CB8AC3E}">
        <p14:creationId xmlns:p14="http://schemas.microsoft.com/office/powerpoint/2010/main" val="13103420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7713" y="986273"/>
            <a:ext cx="719165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Pre-</a:t>
            </a:r>
            <a:r>
              <a:rPr lang="fr-FR" sz="2800" b="1" kern="1200">
                <a:solidFill>
                  <a:srgbClr val="951D19"/>
                </a:solidFill>
                <a:latin typeface="Source Sans Pro"/>
                <a:ea typeface="+mj-ea"/>
                <a:cs typeface="Arial" pitchFamily="34" charset="0"/>
              </a:rPr>
              <a:t>d</a:t>
            </a:r>
            <a:r>
              <a:rPr sz="2800" b="1" kern="1200" err="1">
                <a:solidFill>
                  <a:srgbClr val="951D19"/>
                </a:solidFill>
                <a:latin typeface="Source Sans Pro"/>
                <a:ea typeface="+mj-ea"/>
                <a:cs typeface="Arial" pitchFamily="34" charset="0"/>
              </a:rPr>
              <a:t>eployment</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p</a:t>
            </a:r>
            <a:r>
              <a:rPr sz="2800" b="1" kern="1200" err="1">
                <a:solidFill>
                  <a:srgbClr val="951D19"/>
                </a:solidFill>
                <a:latin typeface="Source Sans Pro"/>
                <a:ea typeface="+mj-ea"/>
                <a:cs typeface="Arial" pitchFamily="34" charset="0"/>
              </a:rPr>
              <a:t>rocesses</a:t>
            </a:r>
            <a:endParaRPr sz="2800" b="1" kern="1200">
              <a:solidFill>
                <a:srgbClr val="951D19"/>
              </a:solidFill>
              <a:latin typeface="Source Sans Pro"/>
              <a:ea typeface="+mj-ea"/>
              <a:cs typeface="Arial" pitchFamily="34" charset="0"/>
            </a:endParaRPr>
          </a:p>
        </p:txBody>
      </p:sp>
      <p:sp>
        <p:nvSpPr>
          <p:cNvPr id="3" name="object 3"/>
          <p:cNvSpPr txBox="1"/>
          <p:nvPr/>
        </p:nvSpPr>
        <p:spPr>
          <a:xfrm>
            <a:off x="1073816" y="1604700"/>
            <a:ext cx="8560041" cy="2395528"/>
          </a:xfrm>
          <a:prstGeom prst="rect">
            <a:avLst/>
          </a:prstGeom>
        </p:spPr>
        <p:txBody>
          <a:bodyPr vert="horz" wrap="square" lIns="0" tIns="114300" rIns="0" bIns="0" rtlCol="0">
            <a:spAutoFit/>
          </a:bodyPr>
          <a:lstStyle/>
          <a:p>
            <a:pPr marL="473710" lvl="1" indent="0" eaLnBrk="0" fontAlgn="base">
              <a:spcBef>
                <a:spcPts val="133"/>
              </a:spcBef>
              <a:buClr>
                <a:srgbClr val="729E03"/>
              </a:buClr>
            </a:pPr>
            <a:r>
              <a:rPr lang="fr-FR" sz="2400" kern="1200" err="1">
                <a:solidFill>
                  <a:srgbClr val="1F497D">
                    <a:lumMod val="50000"/>
                  </a:srgbClr>
                </a:solidFill>
                <a:latin typeface="Source Sans Pro Regular"/>
                <a:ea typeface="+mn-ea"/>
                <a:cs typeface="Arial" panose="020B0604020202020204" pitchFamily="34" charset="0"/>
                <a:sym typeface="Source Sans Pro Regular"/>
              </a:rPr>
              <a:t>Pre-deployment</a:t>
            </a:r>
            <a:r>
              <a:rPr lang="fr-FR" sz="2400" kern="1200">
                <a:solidFill>
                  <a:srgbClr val="1F497D">
                    <a:lumMod val="50000"/>
                  </a:srgbClr>
                </a:solidFill>
                <a:latin typeface="Source Sans Pro Regular"/>
                <a:ea typeface="+mn-ea"/>
                <a:cs typeface="Arial" panose="020B0604020202020204" pitchFamily="34" charset="0"/>
                <a:sym typeface="Source Sans Pro Regular"/>
              </a:rPr>
              <a:t> </a:t>
            </a:r>
            <a:r>
              <a:rPr lang="fr-FR" sz="2400" kern="1200" err="1">
                <a:solidFill>
                  <a:srgbClr val="1F497D">
                    <a:lumMod val="50000"/>
                  </a:srgbClr>
                </a:solidFill>
                <a:latin typeface="Source Sans Pro Regular"/>
                <a:ea typeface="+mn-ea"/>
                <a:cs typeface="Arial" panose="020B0604020202020204" pitchFamily="34" charset="0"/>
                <a:sym typeface="Source Sans Pro Regular"/>
              </a:rPr>
              <a:t>processes</a:t>
            </a:r>
            <a:r>
              <a:rPr lang="fr-FR" sz="2400" kern="1200">
                <a:solidFill>
                  <a:srgbClr val="1F497D">
                    <a:lumMod val="50000"/>
                  </a:srgbClr>
                </a:solidFill>
                <a:latin typeface="Source Sans Pro Regular"/>
                <a:ea typeface="+mn-ea"/>
                <a:cs typeface="Arial" panose="020B0604020202020204" pitchFamily="34" charset="0"/>
                <a:sym typeface="Source Sans Pro Regular"/>
              </a:rPr>
              <a:t> </a:t>
            </a:r>
            <a:r>
              <a:rPr lang="fr-FR" sz="2400" kern="1200" err="1">
                <a:solidFill>
                  <a:srgbClr val="1F497D">
                    <a:lumMod val="50000"/>
                  </a:srgbClr>
                </a:solidFill>
                <a:latin typeface="Source Sans Pro Regular"/>
                <a:ea typeface="+mn-ea"/>
                <a:cs typeface="Arial" panose="020B0604020202020204" pitchFamily="34" charset="0"/>
                <a:sym typeface="Source Sans Pro Regular"/>
              </a:rPr>
              <a:t>include</a:t>
            </a:r>
            <a:r>
              <a:rPr lang="fr-FR" sz="2400" kern="1200">
                <a:solidFill>
                  <a:srgbClr val="1F497D">
                    <a:lumMod val="50000"/>
                  </a:srgbClr>
                </a:solidFill>
                <a:latin typeface="Source Sans Pro Regular"/>
                <a:ea typeface="+mn-ea"/>
                <a:cs typeface="Arial" panose="020B0604020202020204" pitchFamily="34" charset="0"/>
                <a:sym typeface="Source Sans Pro Regular"/>
              </a:rPr>
              <a:t>:</a:t>
            </a:r>
          </a:p>
          <a:p>
            <a:pPr marL="930910" lvl="1" indent="-457200" eaLnBrk="0" fontAlgn="base">
              <a:spcBef>
                <a:spcPts val="133"/>
              </a:spcBef>
              <a:buClr>
                <a:srgbClr val="729E03"/>
              </a:buClr>
              <a:buFont typeface="Arial" panose="020B0604020202020204" pitchFamily="34" charset="0"/>
              <a:buChar char="•"/>
            </a:pPr>
            <a:r>
              <a:rPr sz="2400" kern="1200">
                <a:solidFill>
                  <a:srgbClr val="1F497D">
                    <a:lumMod val="50000"/>
                  </a:srgbClr>
                </a:solidFill>
                <a:latin typeface="Source Sans Pro Regular"/>
                <a:ea typeface="+mn-ea"/>
                <a:cs typeface="Arial" panose="020B0604020202020204" pitchFamily="34" charset="0"/>
                <a:sym typeface="Source Sans Pro Regular"/>
              </a:rPr>
              <a:t>Equipment</a:t>
            </a:r>
          </a:p>
          <a:p>
            <a:pPr marL="930910" lvl="1" indent="-457200" eaLnBrk="0" fontAlgn="base">
              <a:spcBef>
                <a:spcPts val="133"/>
              </a:spcBef>
              <a:buClr>
                <a:srgbClr val="729E03"/>
              </a:buClr>
              <a:buFont typeface="Arial" panose="020B0604020202020204" pitchFamily="34" charset="0"/>
              <a:buChar char="•"/>
            </a:pPr>
            <a:r>
              <a:rPr sz="2400" kern="1200">
                <a:solidFill>
                  <a:srgbClr val="1F497D">
                    <a:lumMod val="50000"/>
                  </a:srgbClr>
                </a:solidFill>
                <a:latin typeface="Source Sans Pro Regular"/>
                <a:ea typeface="+mn-ea"/>
                <a:cs typeface="Arial" panose="020B0604020202020204" pitchFamily="34" charset="0"/>
                <a:sym typeface="Source Sans Pro Regular"/>
              </a:rPr>
              <a:t>Travel and lodging arrangements</a:t>
            </a:r>
          </a:p>
          <a:p>
            <a:pPr marL="930910" lvl="1" indent="-457200" eaLnBrk="0" fontAlgn="base">
              <a:spcBef>
                <a:spcPts val="133"/>
              </a:spcBef>
              <a:buClr>
                <a:srgbClr val="729E03"/>
              </a:buClr>
              <a:buFont typeface="Arial" panose="020B0604020202020204" pitchFamily="34" charset="0"/>
              <a:buChar char="•"/>
            </a:pPr>
            <a:r>
              <a:rPr sz="2400" kern="1200">
                <a:solidFill>
                  <a:srgbClr val="1F497D">
                    <a:lumMod val="50000"/>
                  </a:srgbClr>
                </a:solidFill>
                <a:latin typeface="Source Sans Pro Regular"/>
                <a:ea typeface="+mn-ea"/>
                <a:cs typeface="Arial" panose="020B0604020202020204" pitchFamily="34" charset="0"/>
                <a:sym typeface="Source Sans Pro Regular"/>
              </a:rPr>
              <a:t>Funds/advances</a:t>
            </a:r>
          </a:p>
          <a:p>
            <a:pPr marL="930910" lvl="1" indent="-457200" eaLnBrk="0" fontAlgn="base">
              <a:spcBef>
                <a:spcPts val="133"/>
              </a:spcBef>
              <a:buClr>
                <a:srgbClr val="729E03"/>
              </a:buClr>
              <a:buFont typeface="Arial" panose="020B0604020202020204" pitchFamily="34" charset="0"/>
              <a:buChar char="•"/>
            </a:pPr>
            <a:r>
              <a:rPr sz="2400" kern="1200">
                <a:solidFill>
                  <a:srgbClr val="1F497D">
                    <a:lumMod val="50000"/>
                  </a:srgbClr>
                </a:solidFill>
                <a:latin typeface="Source Sans Pro Regular"/>
                <a:ea typeface="+mn-ea"/>
                <a:cs typeface="Arial" panose="020B0604020202020204" pitchFamily="34" charset="0"/>
                <a:sym typeface="Source Sans Pro Regular"/>
              </a:rPr>
              <a:t>Administrative paperwork</a:t>
            </a:r>
          </a:p>
          <a:p>
            <a:pPr marL="930910" lvl="1" indent="-457200" eaLnBrk="0" fontAlgn="base">
              <a:spcBef>
                <a:spcPts val="133"/>
              </a:spcBef>
              <a:buClr>
                <a:srgbClr val="729E03"/>
              </a:buClr>
              <a:buFont typeface="Arial" panose="020B0604020202020204" pitchFamily="34" charset="0"/>
              <a:buChar char="•"/>
            </a:pPr>
            <a:r>
              <a:rPr sz="2400" kern="1200">
                <a:solidFill>
                  <a:srgbClr val="1F497D">
                    <a:lumMod val="50000"/>
                  </a:srgbClr>
                </a:solidFill>
                <a:latin typeface="Source Sans Pro Regular"/>
                <a:ea typeface="+mn-ea"/>
                <a:cs typeface="Arial" panose="020B0604020202020204" pitchFamily="34" charset="0"/>
                <a:sym typeface="Source Sans Pro Regular"/>
              </a:rPr>
              <a:t>Others?</a:t>
            </a:r>
          </a:p>
        </p:txBody>
      </p:sp>
      <p:sp>
        <p:nvSpPr>
          <p:cNvPr id="6" name="Rectangle 5"/>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pic>
        <p:nvPicPr>
          <p:cNvPr id="7" name="Image 6"/>
          <p:cNvPicPr>
            <a:picLocks noChangeAspect="1"/>
          </p:cNvPicPr>
          <p:nvPr/>
        </p:nvPicPr>
        <p:blipFill>
          <a:blip r:embed="rId3"/>
          <a:stretch>
            <a:fillRect/>
          </a:stretch>
        </p:blipFill>
        <p:spPr>
          <a:xfrm>
            <a:off x="1073816" y="4214612"/>
            <a:ext cx="2122714" cy="2122714"/>
          </a:xfrm>
          <a:prstGeom prst="rect">
            <a:avLst/>
          </a:prstGeom>
        </p:spPr>
      </p:pic>
      <p:pic>
        <p:nvPicPr>
          <p:cNvPr id="8" name="Image 7"/>
          <p:cNvPicPr>
            <a:picLocks noChangeAspect="1"/>
          </p:cNvPicPr>
          <p:nvPr/>
        </p:nvPicPr>
        <p:blipFill>
          <a:blip r:embed="rId4"/>
          <a:stretch>
            <a:fillRect/>
          </a:stretch>
        </p:blipFill>
        <p:spPr>
          <a:xfrm>
            <a:off x="3646714" y="4214612"/>
            <a:ext cx="2122714" cy="2122714"/>
          </a:xfrm>
          <a:prstGeom prst="rect">
            <a:avLst/>
          </a:prstGeom>
        </p:spPr>
      </p:pic>
      <p:pic>
        <p:nvPicPr>
          <p:cNvPr id="9" name="Image 8"/>
          <p:cNvPicPr>
            <a:picLocks noChangeAspect="1"/>
          </p:cNvPicPr>
          <p:nvPr/>
        </p:nvPicPr>
        <p:blipFill>
          <a:blip r:embed="rId5"/>
          <a:stretch>
            <a:fillRect/>
          </a:stretch>
        </p:blipFill>
        <p:spPr>
          <a:xfrm>
            <a:off x="6219612" y="4214612"/>
            <a:ext cx="2122714" cy="2122714"/>
          </a:xfrm>
          <a:prstGeom prst="rect">
            <a:avLst/>
          </a:prstGeom>
        </p:spPr>
      </p:pic>
      <p:pic>
        <p:nvPicPr>
          <p:cNvPr id="10" name="Image 9"/>
          <p:cNvPicPr>
            <a:picLocks noChangeAspect="1"/>
          </p:cNvPicPr>
          <p:nvPr/>
        </p:nvPicPr>
        <p:blipFill>
          <a:blip r:embed="rId6"/>
          <a:stretch>
            <a:fillRect/>
          </a:stretch>
        </p:blipFill>
        <p:spPr>
          <a:xfrm>
            <a:off x="8861694" y="4214612"/>
            <a:ext cx="2122714" cy="2122714"/>
          </a:xfrm>
          <a:prstGeom prst="rect">
            <a:avLst/>
          </a:prstGeom>
        </p:spPr>
      </p:pic>
      <p:sp>
        <p:nvSpPr>
          <p:cNvPr id="4" name="Slide Number Placeholder 3">
            <a:extLst>
              <a:ext uri="{FF2B5EF4-FFF2-40B4-BE49-F238E27FC236}">
                <a16:creationId xmlns:a16="http://schemas.microsoft.com/office/drawing/2014/main" id="{C55BF47C-0A27-6999-87D0-552191E0ACF7}"/>
              </a:ext>
            </a:extLst>
          </p:cNvPr>
          <p:cNvSpPr>
            <a:spLocks noGrp="1"/>
          </p:cNvSpPr>
          <p:nvPr>
            <p:ph type="sldNum" sz="quarter" idx="2"/>
          </p:nvPr>
        </p:nvSpPr>
        <p:spPr>
          <a:xfrm>
            <a:off x="11710445" y="6539099"/>
            <a:ext cx="479202" cy="320041"/>
          </a:xfrm>
        </p:spPr>
        <p:txBody>
          <a:bodyPr lIns="91440" tIns="45720" rIns="91440" bIns="45720" anchor="t"/>
          <a:lstStyle/>
          <a:p>
            <a:pPr algn="r"/>
            <a:fld id="{86CB4B4D-7CA3-9044-876B-883B54F8677D}" type="slidenum">
              <a:rPr lang="en-US" sz="1100">
                <a:solidFill>
                  <a:srgbClr val="7F7F7F"/>
                </a:solidFill>
              </a:rPr>
              <a:pPr algn="r"/>
              <a:t>24</a:t>
            </a:fld>
            <a:endParaRPr lang="en-US" sz="1100">
              <a:solidFill>
                <a:srgbClr val="7F7F7F"/>
              </a:solidFill>
            </a:endParaRPr>
          </a:p>
        </p:txBody>
      </p:sp>
    </p:spTree>
    <p:extLst>
      <p:ext uri="{BB962C8B-B14F-4D97-AF65-F5344CB8AC3E}">
        <p14:creationId xmlns:p14="http://schemas.microsoft.com/office/powerpoint/2010/main" val="393125167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0370" y="931845"/>
            <a:ext cx="947765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Other </a:t>
            </a:r>
            <a:r>
              <a:rPr lang="fr-FR" sz="2800" b="1" kern="1200">
                <a:solidFill>
                  <a:srgbClr val="951D19"/>
                </a:solidFill>
                <a:latin typeface="Source Sans Pro"/>
                <a:ea typeface="+mj-ea"/>
                <a:cs typeface="Arial" pitchFamily="34" charset="0"/>
              </a:rPr>
              <a:t>p</a:t>
            </a:r>
            <a:r>
              <a:rPr sz="2800" b="1" kern="1200">
                <a:solidFill>
                  <a:srgbClr val="951D19"/>
                </a:solidFill>
                <a:latin typeface="Source Sans Pro"/>
                <a:ea typeface="+mj-ea"/>
                <a:cs typeface="Arial" pitchFamily="34" charset="0"/>
              </a:rPr>
              <a:t>re-</a:t>
            </a:r>
            <a:r>
              <a:rPr lang="fr-FR" sz="2800" b="1" kern="1200">
                <a:solidFill>
                  <a:srgbClr val="951D19"/>
                </a:solidFill>
                <a:latin typeface="Source Sans Pro"/>
                <a:ea typeface="+mj-ea"/>
                <a:cs typeface="Arial" pitchFamily="34" charset="0"/>
              </a:rPr>
              <a:t>d</a:t>
            </a:r>
            <a:r>
              <a:rPr sz="2800" b="1" kern="1200" err="1">
                <a:solidFill>
                  <a:srgbClr val="951D19"/>
                </a:solidFill>
                <a:latin typeface="Source Sans Pro"/>
                <a:ea typeface="+mj-ea"/>
                <a:cs typeface="Arial" pitchFamily="34" charset="0"/>
              </a:rPr>
              <a:t>eployment</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a</a:t>
            </a:r>
            <a:r>
              <a:rPr sz="2800" b="1" kern="1200" err="1">
                <a:solidFill>
                  <a:srgbClr val="951D19"/>
                </a:solidFill>
                <a:latin typeface="Source Sans Pro"/>
                <a:ea typeface="+mj-ea"/>
                <a:cs typeface="Arial" pitchFamily="34" charset="0"/>
              </a:rPr>
              <a:t>ctivities</a:t>
            </a:r>
            <a:endParaRPr sz="2800" b="1" kern="1200">
              <a:solidFill>
                <a:srgbClr val="951D19"/>
              </a:solidFill>
              <a:latin typeface="Source Sans Pro"/>
              <a:ea typeface="+mj-ea"/>
              <a:cs typeface="Arial" pitchFamily="34" charset="0"/>
            </a:endParaRPr>
          </a:p>
        </p:txBody>
      </p:sp>
      <p:sp>
        <p:nvSpPr>
          <p:cNvPr id="3" name="object 3"/>
          <p:cNvSpPr txBox="1"/>
          <p:nvPr/>
        </p:nvSpPr>
        <p:spPr>
          <a:xfrm>
            <a:off x="714588" y="1461443"/>
            <a:ext cx="9486052" cy="3478046"/>
          </a:xfrm>
          <a:prstGeom prst="rect">
            <a:avLst/>
          </a:prstGeom>
        </p:spPr>
        <p:txBody>
          <a:bodyPr vert="horz" wrap="square" lIns="0" tIns="118533" rIns="0" bIns="0" rtlCol="0" anchor="t">
            <a:spAutoFit/>
          </a:bodyPr>
          <a:lstStyle/>
          <a:p>
            <a:pPr marL="16510" hangingPunct="1">
              <a:spcBef>
                <a:spcPts val="933"/>
              </a:spcBef>
            </a:pPr>
            <a:r>
              <a:rPr lang="fr-FR" sz="2400" kern="1200" spc="-13">
                <a:solidFill>
                  <a:schemeClr val="tx1"/>
                </a:solidFill>
                <a:latin typeface="Source Sans Pro" panose="020B0503030403020204" pitchFamily="34" charset="0"/>
                <a:ea typeface="+mn-ea"/>
                <a:cs typeface="Arial"/>
              </a:rPr>
              <a:t>Pre-</a:t>
            </a:r>
            <a:r>
              <a:rPr lang="fr-FR" sz="2400" kern="1200" spc="-13" err="1">
                <a:solidFill>
                  <a:schemeClr val="tx1"/>
                </a:solidFill>
                <a:latin typeface="Source Sans Pro" panose="020B0503030403020204" pitchFamily="34" charset="0"/>
                <a:ea typeface="+mn-ea"/>
                <a:cs typeface="Arial"/>
              </a:rPr>
              <a:t>deployment</a:t>
            </a:r>
            <a:r>
              <a:rPr lang="fr-FR" sz="2400" kern="1200" spc="-13">
                <a:solidFill>
                  <a:schemeClr val="tx1"/>
                </a:solidFill>
                <a:latin typeface="Source Sans Pro" panose="020B0503030403020204" pitchFamily="34" charset="0"/>
                <a:ea typeface="+mn-ea"/>
                <a:cs typeface="Arial"/>
              </a:rPr>
              <a:t> </a:t>
            </a:r>
            <a:r>
              <a:rPr lang="fr-FR" sz="2400" kern="1200" spc="-13" err="1">
                <a:solidFill>
                  <a:schemeClr val="tx1"/>
                </a:solidFill>
                <a:latin typeface="Source Sans Pro" panose="020B0503030403020204" pitchFamily="34" charset="0"/>
                <a:ea typeface="+mn-ea"/>
                <a:cs typeface="Arial"/>
              </a:rPr>
              <a:t>activities</a:t>
            </a:r>
            <a:r>
              <a:rPr lang="fr-FR" sz="2400" kern="1200" spc="-13">
                <a:solidFill>
                  <a:schemeClr val="tx1"/>
                </a:solidFill>
                <a:latin typeface="Source Sans Pro" panose="020B0503030403020204" pitchFamily="34" charset="0"/>
                <a:ea typeface="+mn-ea"/>
                <a:cs typeface="Arial"/>
              </a:rPr>
              <a:t> </a:t>
            </a:r>
            <a:r>
              <a:rPr lang="fr-FR" sz="2400" kern="1200" spc="-13" err="1">
                <a:solidFill>
                  <a:schemeClr val="tx1"/>
                </a:solidFill>
                <a:latin typeface="Source Sans Pro" panose="020B0503030403020204" pitchFamily="34" charset="0"/>
                <a:ea typeface="+mn-ea"/>
                <a:cs typeface="Arial"/>
              </a:rPr>
              <a:t>also</a:t>
            </a:r>
            <a:r>
              <a:rPr lang="fr-FR" sz="2400" kern="1200" spc="-13">
                <a:solidFill>
                  <a:schemeClr val="tx1"/>
                </a:solidFill>
                <a:latin typeface="Source Sans Pro" panose="020B0503030403020204" pitchFamily="34" charset="0"/>
                <a:ea typeface="+mn-ea"/>
                <a:cs typeface="Arial"/>
              </a:rPr>
              <a:t> </a:t>
            </a:r>
            <a:r>
              <a:rPr lang="fr-FR" sz="2400" kern="1200" spc="-13" err="1">
                <a:solidFill>
                  <a:schemeClr val="tx1"/>
                </a:solidFill>
                <a:latin typeface="Source Sans Pro" panose="020B0503030403020204" pitchFamily="34" charset="0"/>
                <a:ea typeface="+mn-ea"/>
                <a:cs typeface="Arial"/>
              </a:rPr>
              <a:t>include</a:t>
            </a:r>
            <a:r>
              <a:rPr lang="fr-FR" sz="2400" kern="1200" spc="-13">
                <a:solidFill>
                  <a:schemeClr val="tx1"/>
                </a:solidFill>
                <a:latin typeface="Source Sans Pro" panose="020B0503030403020204" pitchFamily="34" charset="0"/>
                <a:ea typeface="+mn-ea"/>
                <a:cs typeface="Arial"/>
              </a:rPr>
              <a:t>:</a:t>
            </a:r>
            <a:endParaRPr lang="en-US">
              <a:solidFill>
                <a:schemeClr val="tx1"/>
              </a:solidFill>
              <a:latin typeface="Source Sans Pro" panose="020B0503030403020204" pitchFamily="34" charset="0"/>
              <a:cs typeface="Arial"/>
            </a:endParaRPr>
          </a:p>
          <a:p>
            <a:pPr marL="16510" hangingPunct="1">
              <a:spcBef>
                <a:spcPts val="933"/>
              </a:spcBef>
            </a:pPr>
            <a:endParaRPr lang="fr-FR" sz="2400" b="1" kern="1200" spc="-13">
              <a:solidFill>
                <a:srgbClr val="1F497D">
                  <a:lumMod val="50000"/>
                </a:srgbClr>
              </a:solidFill>
              <a:latin typeface="Source Sans Pro" panose="020B0503030403020204" pitchFamily="34" charset="0"/>
              <a:ea typeface="+mn-ea"/>
              <a:cs typeface="Arial" panose="020B0604020202020204" pitchFamily="34" charset="0"/>
            </a:endParaRPr>
          </a:p>
          <a:p>
            <a:pPr marL="359410" indent="-342900" hangingPunct="1">
              <a:spcBef>
                <a:spcPts val="933"/>
              </a:spcBef>
              <a:buFont typeface="Arial" panose="020B0604020202020204" pitchFamily="34" charset="0"/>
              <a:buChar char="•"/>
            </a:pPr>
            <a:r>
              <a:rPr sz="2400" b="1" kern="1200" spc="-13">
                <a:solidFill>
                  <a:srgbClr val="1F497D">
                    <a:lumMod val="50000"/>
                  </a:srgbClr>
                </a:solidFill>
                <a:latin typeface="Source Sans Pro" panose="020B0503030403020204" pitchFamily="34" charset="0"/>
                <a:ea typeface="+mn-ea"/>
                <a:cs typeface="Arial" panose="020B0604020202020204" pitchFamily="34" charset="0"/>
              </a:rPr>
              <a:t>Pre-</a:t>
            </a:r>
            <a:r>
              <a:rPr lang="fr-FR" sz="2400" b="1" kern="1200" spc="-13">
                <a:solidFill>
                  <a:srgbClr val="1F497D">
                    <a:lumMod val="50000"/>
                  </a:srgbClr>
                </a:solidFill>
                <a:latin typeface="Source Sans Pro" panose="020B0503030403020204" pitchFamily="34" charset="0"/>
                <a:ea typeface="+mn-ea"/>
                <a:cs typeface="Arial" panose="020B0604020202020204" pitchFamily="34" charset="0"/>
              </a:rPr>
              <a:t>d</a:t>
            </a:r>
            <a:r>
              <a:rPr sz="2400" b="1" kern="1200" spc="-13" err="1">
                <a:solidFill>
                  <a:srgbClr val="1F497D">
                    <a:lumMod val="50000"/>
                  </a:srgbClr>
                </a:solidFill>
                <a:latin typeface="Source Sans Pro" panose="020B0503030403020204" pitchFamily="34" charset="0"/>
                <a:ea typeface="+mn-ea"/>
                <a:cs typeface="Arial" panose="020B0604020202020204" pitchFamily="34" charset="0"/>
              </a:rPr>
              <a:t>eployment</a:t>
            </a:r>
            <a:r>
              <a:rPr sz="2400" b="1" kern="1200" spc="-47">
                <a:solidFill>
                  <a:srgbClr val="1F497D">
                    <a:lumMod val="50000"/>
                  </a:srgbClr>
                </a:solidFill>
                <a:latin typeface="Source Sans Pro" panose="020B0503030403020204" pitchFamily="34" charset="0"/>
                <a:ea typeface="+mn-ea"/>
                <a:cs typeface="Arial" panose="020B0604020202020204" pitchFamily="34" charset="0"/>
              </a:rPr>
              <a:t> </a:t>
            </a:r>
            <a:r>
              <a:rPr lang="fr-FR" sz="2400" b="1" kern="1200" spc="-7">
                <a:solidFill>
                  <a:srgbClr val="1F497D">
                    <a:lumMod val="50000"/>
                  </a:srgbClr>
                </a:solidFill>
                <a:latin typeface="Source Sans Pro" panose="020B0503030403020204" pitchFamily="34" charset="0"/>
                <a:ea typeface="+mn-ea"/>
                <a:cs typeface="Arial" panose="020B0604020202020204" pitchFamily="34" charset="0"/>
              </a:rPr>
              <a:t>b</a:t>
            </a:r>
            <a:r>
              <a:rPr sz="2400" b="1" kern="1200" spc="-7" err="1">
                <a:solidFill>
                  <a:srgbClr val="1F497D">
                    <a:lumMod val="50000"/>
                  </a:srgbClr>
                </a:solidFill>
                <a:latin typeface="Source Sans Pro" panose="020B0503030403020204" pitchFamily="34" charset="0"/>
                <a:ea typeface="+mn-ea"/>
                <a:cs typeface="Arial" panose="020B0604020202020204" pitchFamily="34" charset="0"/>
              </a:rPr>
              <a:t>riefing</a:t>
            </a:r>
            <a:endParaRPr sz="2400" kern="1200">
              <a:solidFill>
                <a:srgbClr val="1F497D">
                  <a:lumMod val="50000"/>
                </a:srgbClr>
              </a:solidFill>
              <a:latin typeface="Source Sans Pro" panose="020B0503030403020204" pitchFamily="34" charset="0"/>
              <a:ea typeface="+mn-ea"/>
              <a:cs typeface="Arial" panose="020B0604020202020204" pitchFamily="34" charset="0"/>
            </a:endParaRPr>
          </a:p>
          <a:p>
            <a:pPr marL="868680" lvl="1" indent="-411480" eaLnBrk="0" fontAlgn="base">
              <a:spcBef>
                <a:spcPct val="20000"/>
              </a:spcBef>
              <a:spcAft>
                <a:spcPct val="0"/>
              </a:spcAft>
              <a:buFont typeface="Courier New" panose="02070309020205020404" pitchFamily="49" charset="0"/>
              <a:buChar char="o"/>
              <a:tabLst>
                <a:tab pos="291246" algn="l"/>
              </a:tabLst>
            </a:pPr>
            <a:r>
              <a:rPr lang="fr-FR" sz="2400" kern="1200" err="1">
                <a:solidFill>
                  <a:srgbClr val="1F497D">
                    <a:lumMod val="50000"/>
                  </a:srgbClr>
                </a:solidFill>
                <a:latin typeface="Source Sans Pro" panose="020B0503030403020204" pitchFamily="34" charset="0"/>
                <a:ea typeface="+mn-ea"/>
                <a:cs typeface="Arial" pitchFamily="34" charset="0"/>
              </a:rPr>
              <a:t>Provide</a:t>
            </a:r>
            <a:r>
              <a:rPr lang="fr-FR" sz="2400" kern="1200">
                <a:solidFill>
                  <a:srgbClr val="1F497D">
                    <a:lumMod val="50000"/>
                  </a:srgbClr>
                </a:solidFill>
                <a:latin typeface="Source Sans Pro" panose="020B0503030403020204" pitchFamily="34" charset="0"/>
                <a:ea typeface="+mn-ea"/>
                <a:cs typeface="Arial" pitchFamily="34" charset="0"/>
              </a:rPr>
              <a:t> s</a:t>
            </a:r>
            <a:r>
              <a:rPr sz="2400" kern="1200" err="1">
                <a:solidFill>
                  <a:srgbClr val="1F497D">
                    <a:lumMod val="50000"/>
                  </a:srgbClr>
                </a:solidFill>
                <a:latin typeface="Source Sans Pro" panose="020B0503030403020204" pitchFamily="34" charset="0"/>
                <a:ea typeface="+mn-ea"/>
                <a:cs typeface="Arial" pitchFamily="34" charset="0"/>
              </a:rPr>
              <a:t>ituational</a:t>
            </a:r>
            <a:r>
              <a:rPr sz="2400" kern="1200">
                <a:solidFill>
                  <a:srgbClr val="1F497D">
                    <a:lumMod val="50000"/>
                  </a:srgbClr>
                </a:solidFill>
                <a:latin typeface="Source Sans Pro" panose="020B0503030403020204" pitchFamily="34" charset="0"/>
                <a:ea typeface="+mn-ea"/>
                <a:cs typeface="Arial" pitchFamily="34" charset="0"/>
              </a:rPr>
              <a:t> awareness before going to the field</a:t>
            </a:r>
          </a:p>
          <a:p>
            <a:pPr marL="359410" indent="-342900" hangingPunct="1">
              <a:spcBef>
                <a:spcPts val="2467"/>
              </a:spcBef>
              <a:buFont typeface="Arial" panose="020B0604020202020204" pitchFamily="34" charset="0"/>
              <a:buChar char="•"/>
            </a:pPr>
            <a:r>
              <a:rPr sz="2400" b="1" kern="1200" spc="-13">
                <a:solidFill>
                  <a:srgbClr val="1F497D">
                    <a:lumMod val="50000"/>
                  </a:srgbClr>
                </a:solidFill>
                <a:latin typeface="Source Sans Pro" panose="020B0503030403020204" pitchFamily="34" charset="0"/>
                <a:ea typeface="+mn-ea"/>
                <a:cs typeface="Arial" panose="020B0604020202020204" pitchFamily="34" charset="0"/>
              </a:rPr>
              <a:t>Just-in-</a:t>
            </a:r>
            <a:r>
              <a:rPr lang="fr-FR" sz="2400" b="1" kern="1200" spc="-13">
                <a:solidFill>
                  <a:srgbClr val="1F497D">
                    <a:lumMod val="50000"/>
                  </a:srgbClr>
                </a:solidFill>
                <a:latin typeface="Source Sans Pro" panose="020B0503030403020204" pitchFamily="34" charset="0"/>
                <a:ea typeface="+mn-ea"/>
                <a:cs typeface="Arial" panose="020B0604020202020204" pitchFamily="34" charset="0"/>
              </a:rPr>
              <a:t>t</a:t>
            </a:r>
            <a:r>
              <a:rPr sz="2400" b="1" kern="1200" spc="-13" err="1">
                <a:solidFill>
                  <a:srgbClr val="1F497D">
                    <a:lumMod val="50000"/>
                  </a:srgbClr>
                </a:solidFill>
                <a:latin typeface="Source Sans Pro" panose="020B0503030403020204" pitchFamily="34" charset="0"/>
                <a:ea typeface="+mn-ea"/>
                <a:cs typeface="Arial" panose="020B0604020202020204" pitchFamily="34" charset="0"/>
              </a:rPr>
              <a:t>ime</a:t>
            </a:r>
            <a:r>
              <a:rPr sz="2400" b="1" kern="1200">
                <a:solidFill>
                  <a:srgbClr val="1F497D">
                    <a:lumMod val="50000"/>
                  </a:srgbClr>
                </a:solidFill>
                <a:latin typeface="Source Sans Pro" panose="020B0503030403020204" pitchFamily="34" charset="0"/>
                <a:ea typeface="+mn-ea"/>
                <a:cs typeface="Arial" panose="020B0604020202020204" pitchFamily="34" charset="0"/>
              </a:rPr>
              <a:t> </a:t>
            </a:r>
            <a:r>
              <a:rPr lang="fr-FR" sz="2400" b="1" kern="1200" spc="-33">
                <a:solidFill>
                  <a:srgbClr val="1F497D">
                    <a:lumMod val="50000"/>
                  </a:srgbClr>
                </a:solidFill>
                <a:latin typeface="Source Sans Pro" panose="020B0503030403020204" pitchFamily="34" charset="0"/>
                <a:ea typeface="+mn-ea"/>
                <a:cs typeface="Arial" panose="020B0604020202020204" pitchFamily="34" charset="0"/>
              </a:rPr>
              <a:t>t</a:t>
            </a:r>
            <a:r>
              <a:rPr sz="2400" b="1" kern="1200" spc="-33">
                <a:solidFill>
                  <a:srgbClr val="1F497D">
                    <a:lumMod val="50000"/>
                  </a:srgbClr>
                </a:solidFill>
                <a:latin typeface="Source Sans Pro" panose="020B0503030403020204" pitchFamily="34" charset="0"/>
                <a:ea typeface="+mn-ea"/>
                <a:cs typeface="Arial" panose="020B0604020202020204" pitchFamily="34" charset="0"/>
              </a:rPr>
              <a:t>raining</a:t>
            </a:r>
            <a:endParaRPr sz="2400" kern="1200">
              <a:solidFill>
                <a:srgbClr val="1F497D">
                  <a:lumMod val="50000"/>
                </a:srgbClr>
              </a:solidFill>
              <a:latin typeface="Source Sans Pro" panose="020B0503030403020204" pitchFamily="34" charset="0"/>
              <a:ea typeface="+mn-ea"/>
              <a:cs typeface="Arial" panose="020B0604020202020204" pitchFamily="34" charset="0"/>
            </a:endParaRPr>
          </a:p>
          <a:p>
            <a:pPr marL="868680" lvl="1" indent="-411480" eaLnBrk="0" fontAlgn="base">
              <a:spcBef>
                <a:spcPct val="20000"/>
              </a:spcBef>
              <a:spcAft>
                <a:spcPct val="0"/>
              </a:spcAft>
              <a:buFont typeface="Courier New" panose="02070309020205020404" pitchFamily="49" charset="0"/>
              <a:buChar char="o"/>
              <a:tabLst>
                <a:tab pos="291246" algn="l"/>
              </a:tabLst>
            </a:pPr>
            <a:r>
              <a:rPr sz="2400" kern="1200">
                <a:solidFill>
                  <a:srgbClr val="1F497D">
                    <a:lumMod val="50000"/>
                  </a:srgbClr>
                </a:solidFill>
                <a:latin typeface="Source Sans Pro" panose="020B0503030403020204" pitchFamily="34" charset="0"/>
                <a:ea typeface="+mn-ea"/>
                <a:cs typeface="Arial" panose="020B0604020202020204" pitchFamily="34" charset="0"/>
              </a:rPr>
              <a:t>Mission-specific technical training</a:t>
            </a:r>
          </a:p>
          <a:p>
            <a:pPr marL="868680" lvl="1" indent="-411480" eaLnBrk="0" fontAlgn="base">
              <a:spcBef>
                <a:spcPct val="20000"/>
              </a:spcBef>
              <a:spcAft>
                <a:spcPct val="0"/>
              </a:spcAft>
              <a:buFont typeface="Courier New" panose="02070309020205020404" pitchFamily="49" charset="0"/>
              <a:buChar char="o"/>
              <a:tabLst>
                <a:tab pos="291246" algn="l"/>
              </a:tabLst>
            </a:pPr>
            <a:r>
              <a:rPr sz="2400" kern="1200">
                <a:solidFill>
                  <a:srgbClr val="1F497D">
                    <a:lumMod val="50000"/>
                  </a:srgbClr>
                </a:solidFill>
                <a:latin typeface="Source Sans Pro" panose="020B0503030403020204" pitchFamily="34" charset="0"/>
                <a:ea typeface="+mn-ea"/>
                <a:cs typeface="Arial" panose="020B0604020202020204" pitchFamily="34" charset="0"/>
              </a:rPr>
              <a:t>Can also be role-specific</a:t>
            </a:r>
          </a:p>
        </p:txBody>
      </p:sp>
      <p:sp>
        <p:nvSpPr>
          <p:cNvPr id="6" name="Rectangle 5"/>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4" name="Slide Number Placeholder 3">
            <a:extLst>
              <a:ext uri="{FF2B5EF4-FFF2-40B4-BE49-F238E27FC236}">
                <a16:creationId xmlns:a16="http://schemas.microsoft.com/office/drawing/2014/main" id="{9A01F33C-3646-3C0E-D514-5BB6D062DC15}"/>
              </a:ext>
            </a:extLst>
          </p:cNvPr>
          <p:cNvSpPr>
            <a:spLocks noGrp="1"/>
          </p:cNvSpPr>
          <p:nvPr>
            <p:ph type="sldNum" sz="quarter" idx="2"/>
          </p:nvPr>
        </p:nvSpPr>
        <p:spPr>
          <a:xfrm>
            <a:off x="11679130" y="6507784"/>
            <a:ext cx="510517" cy="382671"/>
          </a:xfrm>
        </p:spPr>
        <p:txBody>
          <a:bodyPr lIns="91440" tIns="45720" rIns="91440" bIns="45720" anchor="t"/>
          <a:lstStyle/>
          <a:p>
            <a:pPr algn="r"/>
            <a:fld id="{86CB4B4D-7CA3-9044-876B-883B54F8677D}" type="slidenum">
              <a:rPr lang="en-US" sz="1200">
                <a:solidFill>
                  <a:srgbClr val="7F7F7F"/>
                </a:solidFill>
              </a:rPr>
              <a:pPr algn="r"/>
              <a:t>25</a:t>
            </a:fld>
            <a:endParaRPr lang="en-US" sz="1200">
              <a:solidFill>
                <a:srgbClr val="7F7F7F"/>
              </a:solidFill>
            </a:endParaRPr>
          </a:p>
        </p:txBody>
      </p:sp>
    </p:spTree>
    <p:extLst>
      <p:ext uri="{BB962C8B-B14F-4D97-AF65-F5344CB8AC3E}">
        <p14:creationId xmlns:p14="http://schemas.microsoft.com/office/powerpoint/2010/main" val="56050100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8025" y="890628"/>
            <a:ext cx="1039205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Pre-</a:t>
            </a:r>
            <a:r>
              <a:rPr lang="fr-FR" sz="2800" b="1" kern="1200">
                <a:solidFill>
                  <a:srgbClr val="951D19"/>
                </a:solidFill>
                <a:latin typeface="Source Sans Pro"/>
                <a:ea typeface="+mj-ea"/>
                <a:cs typeface="Arial" pitchFamily="34" charset="0"/>
              </a:rPr>
              <a:t>d</a:t>
            </a:r>
            <a:r>
              <a:rPr sz="2800" b="1" kern="1200" err="1">
                <a:solidFill>
                  <a:srgbClr val="951D19"/>
                </a:solidFill>
                <a:latin typeface="Source Sans Pro"/>
                <a:ea typeface="+mj-ea"/>
                <a:cs typeface="Arial" pitchFamily="34" charset="0"/>
              </a:rPr>
              <a:t>eployment</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b</a:t>
            </a:r>
            <a:r>
              <a:rPr sz="2800" b="1" kern="1200" err="1">
                <a:solidFill>
                  <a:srgbClr val="951D19"/>
                </a:solidFill>
                <a:latin typeface="Source Sans Pro"/>
                <a:ea typeface="+mj-ea"/>
                <a:cs typeface="Arial" pitchFamily="34" charset="0"/>
              </a:rPr>
              <a:t>riefing</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o</a:t>
            </a:r>
            <a:r>
              <a:rPr sz="2800" b="1" kern="1200" err="1">
                <a:solidFill>
                  <a:srgbClr val="951D19"/>
                </a:solidFill>
                <a:latin typeface="Source Sans Pro"/>
                <a:ea typeface="+mj-ea"/>
                <a:cs typeface="Arial" pitchFamily="34" charset="0"/>
              </a:rPr>
              <a:t>perational</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c</a:t>
            </a:r>
            <a:r>
              <a:rPr sz="2800" b="1" kern="1200" err="1">
                <a:solidFill>
                  <a:srgbClr val="951D19"/>
                </a:solidFill>
                <a:latin typeface="Source Sans Pro"/>
                <a:ea typeface="+mj-ea"/>
                <a:cs typeface="Arial" pitchFamily="34" charset="0"/>
              </a:rPr>
              <a:t>onsiderations</a:t>
            </a:r>
            <a:endParaRPr sz="2800" b="1" kern="1200">
              <a:solidFill>
                <a:srgbClr val="951D19"/>
              </a:solidFill>
              <a:latin typeface="Source Sans Pro"/>
              <a:ea typeface="+mj-ea"/>
              <a:cs typeface="Arial" pitchFamily="34" charset="0"/>
            </a:endParaRPr>
          </a:p>
        </p:txBody>
      </p:sp>
      <p:sp>
        <p:nvSpPr>
          <p:cNvPr id="3" name="object 3"/>
          <p:cNvSpPr txBox="1"/>
          <p:nvPr/>
        </p:nvSpPr>
        <p:spPr>
          <a:xfrm>
            <a:off x="714586" y="2004569"/>
            <a:ext cx="10508827" cy="2626873"/>
          </a:xfrm>
          <a:prstGeom prst="rect">
            <a:avLst/>
          </a:prstGeom>
        </p:spPr>
        <p:txBody>
          <a:bodyPr vert="horz" wrap="square" lIns="0" tIns="114300" rIns="0" bIns="0" rtlCol="0">
            <a:spAutoFit/>
          </a:bodyPr>
          <a:lstStyle/>
          <a:p>
            <a:pPr eaLnBrk="0" fontAlgn="base">
              <a:spcBef>
                <a:spcPct val="20000"/>
              </a:spcBef>
              <a:spcAft>
                <a:spcPct val="0"/>
              </a:spcAft>
              <a:tabLst>
                <a:tab pos="291246" algn="l"/>
              </a:tabLst>
            </a:pPr>
            <a:r>
              <a:rPr lang="fr-FR" sz="2400" kern="1200">
                <a:latin typeface="Source Sans Pro" panose="020B0503030403020204" pitchFamily="34" charset="0"/>
                <a:ea typeface="+mn-ea"/>
                <a:cs typeface="Arial" pitchFamily="34" charset="0"/>
              </a:rPr>
              <a:t>A </a:t>
            </a:r>
            <a:r>
              <a:rPr lang="fr-FR" sz="2400" kern="1200" err="1">
                <a:latin typeface="Source Sans Pro" panose="020B0503030403020204" pitchFamily="34" charset="0"/>
                <a:ea typeface="+mn-ea"/>
                <a:cs typeface="Arial" pitchFamily="34" charset="0"/>
              </a:rPr>
              <a:t>pre-deployment</a:t>
            </a:r>
            <a:r>
              <a:rPr lang="fr-FR" sz="2400" kern="1200">
                <a:latin typeface="Source Sans Pro" panose="020B0503030403020204" pitchFamily="34" charset="0"/>
                <a:ea typeface="+mn-ea"/>
                <a:cs typeface="Arial" pitchFamily="34" charset="0"/>
              </a:rPr>
              <a:t> briefing enables to:</a:t>
            </a:r>
          </a:p>
          <a:p>
            <a:pPr marL="411480" indent="-411480" eaLnBrk="0" fontAlgn="base">
              <a:spcBef>
                <a:spcPct val="20000"/>
              </a:spcBef>
              <a:spcAft>
                <a:spcPct val="0"/>
              </a:spcAft>
              <a:buFont typeface="Arial" panose="020B0604020202020204" pitchFamily="34" charset="0"/>
              <a:buChar char="•"/>
              <a:tabLst>
                <a:tab pos="291246" algn="l"/>
              </a:tabLst>
            </a:pPr>
            <a:r>
              <a:rPr sz="2400" kern="1200">
                <a:latin typeface="Source Sans Pro" panose="020B0503030403020204" pitchFamily="34" charset="0"/>
                <a:ea typeface="+mn-ea"/>
                <a:cs typeface="Arial" pitchFamily="34" charset="0"/>
              </a:rPr>
              <a:t>Provide situational awareness on evolving response</a:t>
            </a:r>
          </a:p>
          <a:p>
            <a:pPr marL="411480" marR="828866" indent="-411480" eaLnBrk="0" fontAlgn="base">
              <a:spcBef>
                <a:spcPct val="20000"/>
              </a:spcBef>
              <a:spcAft>
                <a:spcPct val="0"/>
              </a:spcAft>
              <a:buFont typeface="Arial" panose="020B0604020202020204" pitchFamily="34" charset="0"/>
              <a:buChar char="•"/>
              <a:tabLst>
                <a:tab pos="291246" algn="l"/>
              </a:tabLst>
            </a:pPr>
            <a:r>
              <a:rPr sz="2400" kern="1200">
                <a:latin typeface="Source Sans Pro" panose="020B0503030403020204" pitchFamily="34" charset="0"/>
                <a:ea typeface="+mn-ea"/>
                <a:cs typeface="Arial" pitchFamily="34" charset="0"/>
              </a:rPr>
              <a:t>Provide latest information available regarding particular  health emergency</a:t>
            </a:r>
          </a:p>
          <a:p>
            <a:pPr marL="411480" marR="13546" indent="-411480" eaLnBrk="0" fontAlgn="base">
              <a:spcBef>
                <a:spcPct val="20000"/>
              </a:spcBef>
              <a:spcAft>
                <a:spcPct val="0"/>
              </a:spcAft>
              <a:buFont typeface="Arial" panose="020B0604020202020204" pitchFamily="34" charset="0"/>
              <a:buChar char="•"/>
              <a:tabLst>
                <a:tab pos="291246" algn="l"/>
              </a:tabLst>
            </a:pPr>
            <a:r>
              <a:rPr sz="2400" kern="1200">
                <a:latin typeface="Source Sans Pro" panose="020B0503030403020204" pitchFamily="34" charset="0"/>
                <a:ea typeface="+mn-ea"/>
                <a:cs typeface="Arial" pitchFamily="34" charset="0"/>
              </a:rPr>
              <a:t>Address concerns RRT members may have about the present  emergency</a:t>
            </a:r>
          </a:p>
          <a:p>
            <a:pPr marL="411480" indent="-411480" eaLnBrk="0" fontAlgn="base">
              <a:spcBef>
                <a:spcPct val="20000"/>
              </a:spcBef>
              <a:spcAft>
                <a:spcPct val="0"/>
              </a:spcAft>
              <a:buFont typeface="Arial" panose="020B0604020202020204" pitchFamily="34" charset="0"/>
              <a:buChar char="•"/>
              <a:tabLst>
                <a:tab pos="291246" algn="l"/>
              </a:tabLst>
            </a:pPr>
            <a:r>
              <a:rPr sz="2400" kern="1200">
                <a:latin typeface="Source Sans Pro" panose="020B0503030403020204" pitchFamily="34" charset="0"/>
                <a:ea typeface="+mn-ea"/>
                <a:cs typeface="Arial" pitchFamily="34" charset="0"/>
              </a:rPr>
              <a:t>Maximize RRT responder effectiveness and safety in the field</a:t>
            </a:r>
            <a:r>
              <a:rPr lang="fr-FR" sz="2400" kern="1200">
                <a:latin typeface="Source Sans Pro" panose="020B0503030403020204" pitchFamily="34" charset="0"/>
                <a:ea typeface="+mn-ea"/>
                <a:cs typeface="Arial" pitchFamily="34" charset="0"/>
              </a:rPr>
              <a:t>.</a:t>
            </a:r>
            <a:endParaRPr sz="2400" kern="1200">
              <a:latin typeface="Source Sans Pro" panose="020B0503030403020204" pitchFamily="34" charset="0"/>
              <a:ea typeface="+mn-ea"/>
              <a:cs typeface="Arial" pitchFamily="34" charset="0"/>
            </a:endParaRPr>
          </a:p>
        </p:txBody>
      </p:sp>
      <p:sp>
        <p:nvSpPr>
          <p:cNvPr id="6" name="Rectangle 5"/>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4" name="Slide Number Placeholder 3">
            <a:extLst>
              <a:ext uri="{FF2B5EF4-FFF2-40B4-BE49-F238E27FC236}">
                <a16:creationId xmlns:a16="http://schemas.microsoft.com/office/drawing/2014/main" id="{C14341BB-D6DE-B9EA-E046-6A6801D5A2E8}"/>
              </a:ext>
            </a:extLst>
          </p:cNvPr>
          <p:cNvSpPr>
            <a:spLocks noGrp="1"/>
          </p:cNvSpPr>
          <p:nvPr>
            <p:ph type="sldNum" sz="quarter" idx="2"/>
          </p:nvPr>
        </p:nvSpPr>
        <p:spPr>
          <a:xfrm>
            <a:off x="11658253" y="6476469"/>
            <a:ext cx="531394" cy="382671"/>
          </a:xfrm>
        </p:spPr>
        <p:txBody>
          <a:bodyPr lIns="91440" tIns="45720" rIns="91440" bIns="45720" anchor="t"/>
          <a:lstStyle/>
          <a:p>
            <a:pPr algn="r"/>
            <a:fld id="{86CB4B4D-7CA3-9044-876B-883B54F8677D}" type="slidenum">
              <a:rPr lang="en-US" sz="1200">
                <a:solidFill>
                  <a:srgbClr val="7F7F7F"/>
                </a:solidFill>
              </a:rPr>
              <a:pPr algn="r"/>
              <a:t>26</a:t>
            </a:fld>
            <a:endParaRPr lang="en-US" sz="1200">
              <a:solidFill>
                <a:srgbClr val="7F7F7F"/>
              </a:solidFill>
            </a:endParaRPr>
          </a:p>
        </p:txBody>
      </p:sp>
    </p:spTree>
    <p:extLst>
      <p:ext uri="{BB962C8B-B14F-4D97-AF65-F5344CB8AC3E}">
        <p14:creationId xmlns:p14="http://schemas.microsoft.com/office/powerpoint/2010/main" val="207353085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792" y="994956"/>
            <a:ext cx="856325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Pre-</a:t>
            </a:r>
            <a:r>
              <a:rPr lang="fr-FR" sz="2800" b="1" kern="1200">
                <a:solidFill>
                  <a:srgbClr val="951D19"/>
                </a:solidFill>
                <a:latin typeface="Source Sans Pro"/>
                <a:ea typeface="+mj-ea"/>
                <a:cs typeface="Arial" pitchFamily="34" charset="0"/>
              </a:rPr>
              <a:t>d</a:t>
            </a:r>
            <a:r>
              <a:rPr sz="2800" b="1" kern="1200" err="1">
                <a:solidFill>
                  <a:srgbClr val="951D19"/>
                </a:solidFill>
                <a:latin typeface="Source Sans Pro"/>
                <a:ea typeface="+mj-ea"/>
                <a:cs typeface="Arial" pitchFamily="34" charset="0"/>
              </a:rPr>
              <a:t>eployment</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b</a:t>
            </a:r>
            <a:r>
              <a:rPr sz="2800" b="1" kern="1200" err="1">
                <a:solidFill>
                  <a:srgbClr val="951D19"/>
                </a:solidFill>
                <a:latin typeface="Source Sans Pro"/>
                <a:ea typeface="+mj-ea"/>
                <a:cs typeface="Arial" pitchFamily="34" charset="0"/>
              </a:rPr>
              <a:t>riefing</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c</a:t>
            </a:r>
            <a:r>
              <a:rPr sz="2800" b="1" kern="1200" err="1">
                <a:solidFill>
                  <a:srgbClr val="951D19"/>
                </a:solidFill>
                <a:latin typeface="Source Sans Pro"/>
                <a:ea typeface="+mj-ea"/>
                <a:cs typeface="Arial" pitchFamily="34" charset="0"/>
              </a:rPr>
              <a:t>ontent</a:t>
            </a:r>
            <a:endParaRPr sz="2800" b="1" kern="1200">
              <a:solidFill>
                <a:srgbClr val="951D19"/>
              </a:solidFill>
              <a:latin typeface="Source Sans Pro"/>
              <a:ea typeface="+mj-ea"/>
              <a:cs typeface="Arial" pitchFamily="34" charset="0"/>
            </a:endParaRPr>
          </a:p>
        </p:txBody>
      </p:sp>
      <p:sp>
        <p:nvSpPr>
          <p:cNvPr id="3" name="object 3"/>
          <p:cNvSpPr txBox="1">
            <a:spLocks noGrp="1"/>
          </p:cNvSpPr>
          <p:nvPr>
            <p:ph type="body" idx="1"/>
          </p:nvPr>
        </p:nvSpPr>
        <p:spPr>
          <a:xfrm>
            <a:off x="426518" y="2727903"/>
            <a:ext cx="5625939" cy="2906266"/>
          </a:xfrm>
          <a:prstGeom prst="rect">
            <a:avLst/>
          </a:prstGeom>
          <a:solidFill>
            <a:schemeClr val="bg1">
              <a:lumMod val="95000"/>
            </a:schemeClr>
          </a:solidFill>
        </p:spPr>
        <p:txBody>
          <a:bodyPr vert="horz" wrap="square" lIns="0" tIns="16087" rIns="0" bIns="0" rtlCol="0" anchor="t">
            <a:spAutoFit/>
          </a:bodyPr>
          <a:lstStyle/>
          <a:p>
            <a:pPr marL="539750" marR="49530" indent="-342900">
              <a:spcBef>
                <a:spcPts val="600"/>
              </a:spcBef>
              <a:buClr>
                <a:srgbClr val="729E03"/>
              </a:buClr>
              <a:buFont typeface="Arial" panose="020B0604020202020204" pitchFamily="34" charset="0"/>
              <a:buChar char="•"/>
              <a:tabLst>
                <a:tab pos="291246" algn="l"/>
              </a:tabLst>
            </a:pPr>
            <a:r>
              <a:rPr sz="2400">
                <a:solidFill>
                  <a:schemeClr val="tx1"/>
                </a:solidFill>
              </a:rPr>
              <a:t>Latest surveillance</a:t>
            </a:r>
            <a:r>
              <a:rPr lang="fr-FR" sz="2400">
                <a:solidFill>
                  <a:schemeClr val="tx1"/>
                </a:solidFill>
              </a:rPr>
              <a:t> </a:t>
            </a:r>
            <a:r>
              <a:rPr sz="2400">
                <a:solidFill>
                  <a:schemeClr val="tx1"/>
                </a:solidFill>
              </a:rPr>
              <a:t>data/situation report</a:t>
            </a:r>
            <a:endParaRPr lang="en-US"/>
          </a:p>
          <a:p>
            <a:pPr marL="539750" marR="49530" indent="-342900">
              <a:spcBef>
                <a:spcPts val="600"/>
              </a:spcBef>
              <a:buClr>
                <a:srgbClr val="729E03"/>
              </a:buClr>
              <a:buFont typeface="Arial" panose="020B0604020202020204" pitchFamily="34" charset="0"/>
              <a:buChar char="•"/>
              <a:tabLst>
                <a:tab pos="291246" algn="l"/>
              </a:tabLst>
            </a:pPr>
            <a:r>
              <a:rPr sz="2400">
                <a:solidFill>
                  <a:schemeClr val="tx1"/>
                </a:solidFill>
              </a:rPr>
              <a:t>Handover notes/reports </a:t>
            </a:r>
            <a:r>
              <a:rPr lang="en-US">
                <a:solidFill>
                  <a:schemeClr val="tx1"/>
                </a:solidFill>
              </a:rPr>
              <a:t>from returning</a:t>
            </a:r>
            <a:r>
              <a:rPr sz="2400">
                <a:solidFill>
                  <a:schemeClr val="tx1"/>
                </a:solidFill>
              </a:rPr>
              <a:t> responders</a:t>
            </a:r>
          </a:p>
          <a:p>
            <a:pPr marL="539750" marR="49530" indent="-342900">
              <a:spcBef>
                <a:spcPts val="600"/>
              </a:spcBef>
              <a:buClr>
                <a:srgbClr val="729E03"/>
              </a:buClr>
              <a:buFont typeface="Arial" panose="020B0604020202020204" pitchFamily="34" charset="0"/>
              <a:buChar char="•"/>
              <a:tabLst>
                <a:tab pos="291246" algn="l"/>
              </a:tabLst>
            </a:pPr>
            <a:r>
              <a:rPr sz="2400">
                <a:solidFill>
                  <a:schemeClr val="tx1"/>
                </a:solidFill>
              </a:rPr>
              <a:t>Clear, well-defined objectives  for response activities</a:t>
            </a:r>
          </a:p>
          <a:p>
            <a:pPr marL="539750" marR="49530" indent="-342900">
              <a:spcBef>
                <a:spcPts val="600"/>
              </a:spcBef>
              <a:buClr>
                <a:srgbClr val="729E03"/>
              </a:buClr>
              <a:buFont typeface="Arial" panose="020B0604020202020204" pitchFamily="34" charset="0"/>
              <a:buChar char="•"/>
              <a:tabLst>
                <a:tab pos="291246" algn="l"/>
              </a:tabLst>
            </a:pPr>
            <a:r>
              <a:rPr sz="2400">
                <a:solidFill>
                  <a:schemeClr val="tx1"/>
                </a:solidFill>
              </a:rPr>
              <a:t>Reporting mechanisms, format,  and frequency</a:t>
            </a:r>
          </a:p>
        </p:txBody>
      </p:sp>
      <p:sp>
        <p:nvSpPr>
          <p:cNvPr id="4" name="object 4"/>
          <p:cNvSpPr txBox="1"/>
          <p:nvPr/>
        </p:nvSpPr>
        <p:spPr>
          <a:xfrm>
            <a:off x="6433457" y="2758787"/>
            <a:ext cx="5529942" cy="2823166"/>
          </a:xfrm>
          <a:prstGeom prst="rect">
            <a:avLst/>
          </a:prstGeom>
          <a:solidFill>
            <a:schemeClr val="bg1">
              <a:lumMod val="95000"/>
            </a:schemeClr>
          </a:solidFill>
        </p:spPr>
        <p:txBody>
          <a:bodyPr vert="horz" wrap="square" lIns="0" tIns="16087" rIns="0" bIns="0" rtlCol="0">
            <a:spAutoFit/>
          </a:bodyPr>
          <a:lstStyle/>
          <a:p>
            <a:pPr marL="540000" marR="49952" indent="-411480" eaLnBrk="0" fontAlgn="base">
              <a:spcBef>
                <a:spcPts val="600"/>
              </a:spcBef>
              <a:spcAft>
                <a:spcPct val="0"/>
              </a:spcAft>
              <a:buClr>
                <a:srgbClr val="729E03"/>
              </a:buClr>
              <a:buFont typeface="Arial" panose="020B0604020202020204" pitchFamily="34" charset="0"/>
              <a:buChar char="•"/>
              <a:tabLst>
                <a:tab pos="291246" algn="l"/>
              </a:tabLst>
            </a:pPr>
            <a:r>
              <a:rPr lang="fr-FR" sz="2400">
                <a:solidFill>
                  <a:schemeClr val="tx1"/>
                </a:solidFill>
                <a:latin typeface="Source Sans Pro Regular"/>
              </a:rPr>
              <a:t>Relevant </a:t>
            </a:r>
            <a:r>
              <a:rPr lang="fr-FR" sz="2400" err="1">
                <a:solidFill>
                  <a:schemeClr val="tx1"/>
                </a:solidFill>
                <a:latin typeface="Source Sans Pro Regular"/>
              </a:rPr>
              <a:t>indicators</a:t>
            </a:r>
            <a:r>
              <a:rPr lang="fr-FR" sz="2400">
                <a:solidFill>
                  <a:schemeClr val="tx1"/>
                </a:solidFill>
                <a:latin typeface="Source Sans Pro Regular"/>
              </a:rPr>
              <a:t>/</a:t>
            </a:r>
            <a:r>
              <a:rPr lang="fr-FR" sz="2400" err="1">
                <a:solidFill>
                  <a:schemeClr val="tx1"/>
                </a:solidFill>
                <a:latin typeface="Source Sans Pro Regular"/>
              </a:rPr>
              <a:t>metrics</a:t>
            </a:r>
            <a:endParaRPr lang="fr-FR" sz="2400">
              <a:solidFill>
                <a:schemeClr val="tx1"/>
              </a:solidFill>
              <a:latin typeface="Source Sans Pro Regular"/>
            </a:endParaRPr>
          </a:p>
          <a:p>
            <a:pPr marL="540000" marR="49952" indent="-411480" eaLnBrk="0" fontAlgn="base">
              <a:spcBef>
                <a:spcPts val="600"/>
              </a:spcBef>
              <a:spcAft>
                <a:spcPct val="0"/>
              </a:spcAft>
              <a:buClr>
                <a:srgbClr val="729E03"/>
              </a:buClr>
              <a:buFont typeface="Arial" panose="020B0604020202020204" pitchFamily="34" charset="0"/>
              <a:buChar char="•"/>
              <a:tabLst>
                <a:tab pos="291246" algn="l"/>
              </a:tabLst>
            </a:pPr>
            <a:r>
              <a:rPr sz="2400" kern="1200">
                <a:solidFill>
                  <a:prstClr val="black"/>
                </a:solidFill>
                <a:latin typeface="Source Sans Pro Regular"/>
                <a:ea typeface="+mn-ea"/>
                <a:cs typeface="Arial" pitchFamily="34" charset="0"/>
              </a:rPr>
              <a:t>Current safety and security  situation, including emergency  evacuation plans.</a:t>
            </a:r>
          </a:p>
          <a:p>
            <a:pPr marL="540000" indent="-411480" eaLnBrk="0" fontAlgn="base">
              <a:spcBef>
                <a:spcPts val="600"/>
              </a:spcBef>
              <a:spcAft>
                <a:spcPct val="0"/>
              </a:spcAft>
              <a:buClr>
                <a:srgbClr val="729E03"/>
              </a:buClr>
              <a:buFont typeface="Arial" panose="020B0604020202020204" pitchFamily="34" charset="0"/>
              <a:buChar char="•"/>
              <a:tabLst>
                <a:tab pos="291246" algn="l"/>
              </a:tabLst>
            </a:pPr>
            <a:r>
              <a:rPr sz="2400" kern="1200">
                <a:solidFill>
                  <a:prstClr val="black"/>
                </a:solidFill>
                <a:latin typeface="Source Sans Pro Regular"/>
                <a:ea typeface="+mn-ea"/>
                <a:cs typeface="Arial" pitchFamily="34" charset="0"/>
              </a:rPr>
              <a:t>Arrival logistics and lodging</a:t>
            </a:r>
            <a:r>
              <a:rPr lang="fr-FR" sz="2400" kern="1200">
                <a:solidFill>
                  <a:prstClr val="black"/>
                </a:solidFill>
                <a:latin typeface="Source Sans Pro Regular"/>
                <a:ea typeface="+mn-ea"/>
                <a:cs typeface="Arial" pitchFamily="34" charset="0"/>
              </a:rPr>
              <a:t> </a:t>
            </a:r>
            <a:r>
              <a:rPr sz="2400" kern="1200">
                <a:solidFill>
                  <a:prstClr val="black"/>
                </a:solidFill>
                <a:latin typeface="Source Sans Pro Regular"/>
                <a:ea typeface="+mn-ea"/>
                <a:cs typeface="Arial" pitchFamily="34" charset="0"/>
              </a:rPr>
              <a:t>details</a:t>
            </a:r>
          </a:p>
          <a:p>
            <a:pPr marL="540000" indent="-411480" eaLnBrk="0" fontAlgn="base">
              <a:spcBef>
                <a:spcPts val="600"/>
              </a:spcBef>
              <a:spcAft>
                <a:spcPct val="0"/>
              </a:spcAft>
              <a:buClr>
                <a:srgbClr val="729E03"/>
              </a:buClr>
              <a:buFont typeface="Arial" panose="020B0604020202020204" pitchFamily="34" charset="0"/>
              <a:buChar char="•"/>
              <a:tabLst>
                <a:tab pos="291246" algn="l"/>
              </a:tabLst>
            </a:pPr>
            <a:r>
              <a:rPr sz="2400" kern="1200">
                <a:solidFill>
                  <a:prstClr val="black"/>
                </a:solidFill>
                <a:latin typeface="Source Sans Pro Regular"/>
                <a:ea typeface="+mn-ea"/>
                <a:cs typeface="Arial" pitchFamily="34" charset="0"/>
              </a:rPr>
              <a:t>Field points of contact or other</a:t>
            </a:r>
            <a:r>
              <a:rPr lang="fr-FR" sz="2400" kern="1200">
                <a:solidFill>
                  <a:prstClr val="black"/>
                </a:solidFill>
                <a:latin typeface="Source Sans Pro Regular"/>
                <a:ea typeface="+mn-ea"/>
                <a:cs typeface="Arial" pitchFamily="34" charset="0"/>
              </a:rPr>
              <a:t> </a:t>
            </a:r>
            <a:r>
              <a:rPr sz="2400" kern="1200">
                <a:solidFill>
                  <a:prstClr val="black"/>
                </a:solidFill>
                <a:latin typeface="Source Sans Pro Regular"/>
                <a:ea typeface="+mn-ea"/>
                <a:cs typeface="Arial" pitchFamily="34" charset="0"/>
              </a:rPr>
              <a:t>responders</a:t>
            </a:r>
          </a:p>
        </p:txBody>
      </p:sp>
      <p:sp>
        <p:nvSpPr>
          <p:cNvPr id="5" name="Rectangle 4"/>
          <p:cNvSpPr/>
          <p:nvPr/>
        </p:nvSpPr>
        <p:spPr>
          <a:xfrm>
            <a:off x="198545" y="1856057"/>
            <a:ext cx="7839647" cy="461665"/>
          </a:xfrm>
          <a:prstGeom prst="rect">
            <a:avLst/>
          </a:prstGeom>
        </p:spPr>
        <p:txBody>
          <a:bodyPr wrap="none">
            <a:spAutoFit/>
          </a:bodyPr>
          <a:lstStyle/>
          <a:p>
            <a:pPr eaLnBrk="0" fontAlgn="base">
              <a:spcBef>
                <a:spcPct val="20000"/>
              </a:spcBef>
              <a:spcAft>
                <a:spcPct val="0"/>
              </a:spcAft>
              <a:tabLst>
                <a:tab pos="291246" algn="l"/>
              </a:tabLst>
            </a:pPr>
            <a:r>
              <a:rPr lang="fr-FR" sz="2400" kern="1200">
                <a:latin typeface="Source Sans Pro Regular"/>
                <a:ea typeface="+mn-ea"/>
                <a:cs typeface="Arial" pitchFamily="34" charset="0"/>
              </a:rPr>
              <a:t>A </a:t>
            </a:r>
            <a:r>
              <a:rPr lang="fr-FR" sz="2400" kern="1200" err="1">
                <a:latin typeface="Source Sans Pro Regular"/>
                <a:ea typeface="+mn-ea"/>
                <a:cs typeface="Arial" pitchFamily="34" charset="0"/>
              </a:rPr>
              <a:t>pre-deployment</a:t>
            </a:r>
            <a:r>
              <a:rPr lang="fr-FR" sz="2400" kern="1200">
                <a:latin typeface="Source Sans Pro Regular"/>
                <a:ea typeface="+mn-ea"/>
                <a:cs typeface="Arial" pitchFamily="34" charset="0"/>
              </a:rPr>
              <a:t> briefing </a:t>
            </a:r>
            <a:r>
              <a:rPr lang="fr-FR" sz="2400" kern="1200" err="1">
                <a:latin typeface="Source Sans Pro Regular"/>
                <a:ea typeface="+mn-ea"/>
                <a:cs typeface="Arial" pitchFamily="34" charset="0"/>
              </a:rPr>
              <a:t>should</a:t>
            </a:r>
            <a:r>
              <a:rPr lang="fr-FR" sz="2400" kern="1200">
                <a:latin typeface="Source Sans Pro Regular"/>
                <a:ea typeface="+mn-ea"/>
                <a:cs typeface="Arial" pitchFamily="34" charset="0"/>
              </a:rPr>
              <a:t> </a:t>
            </a:r>
            <a:r>
              <a:rPr lang="fr-FR" sz="2400" kern="1200" err="1">
                <a:latin typeface="Source Sans Pro Regular"/>
                <a:ea typeface="+mn-ea"/>
                <a:cs typeface="Arial" pitchFamily="34" charset="0"/>
              </a:rPr>
              <a:t>touch</a:t>
            </a:r>
            <a:r>
              <a:rPr lang="fr-FR" sz="2400" kern="1200">
                <a:latin typeface="Source Sans Pro Regular"/>
                <a:ea typeface="+mn-ea"/>
                <a:cs typeface="Arial" pitchFamily="34" charset="0"/>
              </a:rPr>
              <a:t> on the </a:t>
            </a:r>
            <a:r>
              <a:rPr lang="fr-FR" sz="2400" kern="1200" err="1">
                <a:latin typeface="Source Sans Pro Regular"/>
                <a:ea typeface="+mn-ea"/>
                <a:cs typeface="Arial" pitchFamily="34" charset="0"/>
              </a:rPr>
              <a:t>following</a:t>
            </a:r>
            <a:r>
              <a:rPr lang="fr-FR" sz="2400" kern="1200">
                <a:latin typeface="Source Sans Pro Regular"/>
                <a:ea typeface="+mn-ea"/>
                <a:cs typeface="Arial" pitchFamily="34" charset="0"/>
              </a:rPr>
              <a:t>:</a:t>
            </a:r>
          </a:p>
        </p:txBody>
      </p:sp>
      <p:sp>
        <p:nvSpPr>
          <p:cNvPr id="6" name="Rectangle 5"/>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7" name="Slide Number Placeholder 6">
            <a:extLst>
              <a:ext uri="{FF2B5EF4-FFF2-40B4-BE49-F238E27FC236}">
                <a16:creationId xmlns:a16="http://schemas.microsoft.com/office/drawing/2014/main" id="{70DA6588-B253-96F7-E9FA-18F1C513FCC6}"/>
              </a:ext>
            </a:extLst>
          </p:cNvPr>
          <p:cNvSpPr>
            <a:spLocks noGrp="1"/>
          </p:cNvSpPr>
          <p:nvPr>
            <p:ph type="sldNum" sz="quarter" idx="2"/>
          </p:nvPr>
        </p:nvSpPr>
        <p:spPr>
          <a:xfrm>
            <a:off x="11720883" y="6476469"/>
            <a:ext cx="468764" cy="382671"/>
          </a:xfrm>
        </p:spPr>
        <p:txBody>
          <a:bodyPr lIns="91440" tIns="45720" rIns="91440" bIns="45720" anchor="t"/>
          <a:lstStyle/>
          <a:p>
            <a:pPr algn="r"/>
            <a:fld id="{86CB4B4D-7CA3-9044-876B-883B54F8677D}" type="slidenum">
              <a:rPr lang="en-US" sz="1200">
                <a:solidFill>
                  <a:srgbClr val="7F7F7F"/>
                </a:solidFill>
              </a:rPr>
              <a:pPr algn="r"/>
              <a:t>27</a:t>
            </a:fld>
            <a:endParaRPr lang="en-US" sz="1200">
              <a:solidFill>
                <a:srgbClr val="7F7F7F"/>
              </a:solidFill>
            </a:endParaRPr>
          </a:p>
        </p:txBody>
      </p:sp>
    </p:spTree>
    <p:extLst>
      <p:ext uri="{BB962C8B-B14F-4D97-AF65-F5344CB8AC3E}">
        <p14:creationId xmlns:p14="http://schemas.microsoft.com/office/powerpoint/2010/main" val="84637580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792" y="1060672"/>
            <a:ext cx="9412344"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Just-in-</a:t>
            </a:r>
            <a:r>
              <a:rPr lang="fr-FR" sz="2800" b="1" kern="1200">
                <a:solidFill>
                  <a:srgbClr val="951D19"/>
                </a:solidFill>
                <a:latin typeface="Source Sans Pro"/>
                <a:ea typeface="+mj-ea"/>
                <a:cs typeface="Arial" pitchFamily="34" charset="0"/>
              </a:rPr>
              <a:t>t</a:t>
            </a:r>
            <a:r>
              <a:rPr sz="2800" b="1" kern="1200" err="1">
                <a:solidFill>
                  <a:srgbClr val="951D19"/>
                </a:solidFill>
                <a:latin typeface="Source Sans Pro"/>
                <a:ea typeface="+mj-ea"/>
                <a:cs typeface="Arial" pitchFamily="34" charset="0"/>
              </a:rPr>
              <a:t>ime</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t</a:t>
            </a:r>
            <a:r>
              <a:rPr sz="2800" b="1" kern="1200">
                <a:solidFill>
                  <a:srgbClr val="951D19"/>
                </a:solidFill>
                <a:latin typeface="Source Sans Pro"/>
                <a:ea typeface="+mj-ea"/>
                <a:cs typeface="Arial" pitchFamily="34" charset="0"/>
              </a:rPr>
              <a:t>raining: </a:t>
            </a:r>
            <a:r>
              <a:rPr lang="fr-FR" sz="2800" b="1" kern="1200">
                <a:solidFill>
                  <a:srgbClr val="951D19"/>
                </a:solidFill>
                <a:latin typeface="Source Sans Pro"/>
                <a:ea typeface="+mj-ea"/>
                <a:cs typeface="Arial" pitchFamily="34" charset="0"/>
              </a:rPr>
              <a:t>o</a:t>
            </a:r>
            <a:r>
              <a:rPr sz="2800" b="1" kern="1200" err="1">
                <a:solidFill>
                  <a:srgbClr val="951D19"/>
                </a:solidFill>
                <a:latin typeface="Source Sans Pro"/>
                <a:ea typeface="+mj-ea"/>
                <a:cs typeface="Arial" pitchFamily="34" charset="0"/>
              </a:rPr>
              <a:t>perational</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c</a:t>
            </a:r>
            <a:r>
              <a:rPr sz="2800" b="1" kern="1200" err="1">
                <a:solidFill>
                  <a:srgbClr val="951D19"/>
                </a:solidFill>
                <a:latin typeface="Source Sans Pro"/>
                <a:ea typeface="+mj-ea"/>
                <a:cs typeface="Arial" pitchFamily="34" charset="0"/>
              </a:rPr>
              <a:t>onsiderations</a:t>
            </a:r>
            <a:endParaRPr sz="2800" b="1" kern="1200">
              <a:solidFill>
                <a:srgbClr val="951D19"/>
              </a:solidFill>
              <a:latin typeface="Source Sans Pro"/>
              <a:ea typeface="+mj-ea"/>
              <a:cs typeface="Arial" pitchFamily="34" charset="0"/>
            </a:endParaRPr>
          </a:p>
        </p:txBody>
      </p:sp>
      <p:sp>
        <p:nvSpPr>
          <p:cNvPr id="3" name="object 3"/>
          <p:cNvSpPr txBox="1"/>
          <p:nvPr/>
        </p:nvSpPr>
        <p:spPr>
          <a:xfrm>
            <a:off x="824171" y="1739683"/>
            <a:ext cx="9199033" cy="280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t" anchorCtr="0" compatLnSpc="1">
            <a:prstTxWarp prst="textNoShape">
              <a:avLst/>
            </a:prstTxWarp>
            <a:spAutoFit/>
          </a:bodyPr>
          <a:lstStyle>
            <a:lvl1pPr marL="411480" marR="49952" indent="-411480" eaLnBrk="0" fontAlgn="base" hangingPunct="0">
              <a:spcBef>
                <a:spcPct val="20000"/>
              </a:spcBef>
              <a:spcAft>
                <a:spcPct val="0"/>
              </a:spcAft>
              <a:buFont typeface="Arial" panose="020B0604020202020204" pitchFamily="34" charset="0"/>
              <a:buChar char="•"/>
              <a:tabLst>
                <a:tab pos="291246" algn="l"/>
              </a:tabLst>
              <a:defRPr sz="2400">
                <a:solidFill>
                  <a:schemeClr val="accent1">
                    <a:lumMod val="50000"/>
                  </a:schemeClr>
                </a:solidFill>
                <a:latin typeface="Arial" pitchFamily="34" charset="0"/>
                <a:cs typeface="Arial" pitchFamily="34" charset="0"/>
              </a:defRPr>
            </a:lvl1pPr>
            <a:lvl2pPr marL="891540" indent="-342900" eaLnBrk="0" fontAlgn="base" hangingPunct="0">
              <a:spcBef>
                <a:spcPct val="20000"/>
              </a:spcBef>
              <a:spcAft>
                <a:spcPct val="0"/>
              </a:spcAft>
              <a:buFont typeface="Arial" charset="0"/>
              <a:buChar char="–"/>
              <a:defRPr sz="2160">
                <a:solidFill>
                  <a:srgbClr val="10253F"/>
                </a:solidFill>
                <a:latin typeface="Arial" pitchFamily="34" charset="0"/>
                <a:cs typeface="Arial" pitchFamily="34" charset="0"/>
              </a:defRPr>
            </a:lvl2pPr>
            <a:lvl3pPr marL="1371600" indent="-274320" eaLnBrk="0" fontAlgn="base" hangingPunct="0">
              <a:spcBef>
                <a:spcPct val="20000"/>
              </a:spcBef>
              <a:spcAft>
                <a:spcPct val="0"/>
              </a:spcAft>
              <a:buFont typeface="Arial" charset="0"/>
              <a:buChar char="•"/>
              <a:defRPr sz="2160">
                <a:solidFill>
                  <a:srgbClr val="10253F"/>
                </a:solidFill>
                <a:latin typeface="Arial" pitchFamily="34" charset="0"/>
                <a:cs typeface="Arial" pitchFamily="34" charset="0"/>
              </a:defRPr>
            </a:lvl3pPr>
            <a:lvl4pPr marL="1920240" indent="-274320" eaLnBrk="0" fontAlgn="base" hangingPunct="0">
              <a:spcBef>
                <a:spcPct val="20000"/>
              </a:spcBef>
              <a:spcAft>
                <a:spcPct val="0"/>
              </a:spcAft>
              <a:buFont typeface="Arial" charset="0"/>
              <a:buChar char="–"/>
              <a:defRPr sz="1920">
                <a:solidFill>
                  <a:srgbClr val="10253F"/>
                </a:solidFill>
                <a:latin typeface="Arial" pitchFamily="34" charset="0"/>
                <a:cs typeface="Arial" pitchFamily="34" charset="0"/>
              </a:defRPr>
            </a:lvl4pPr>
            <a:lvl5pPr marL="2468880" indent="-274320" eaLnBrk="0" fontAlgn="base" hangingPunct="0">
              <a:spcBef>
                <a:spcPct val="20000"/>
              </a:spcBef>
              <a:spcAft>
                <a:spcPct val="0"/>
              </a:spcAft>
              <a:buFont typeface="Arial" charset="0"/>
              <a:buChar char="»"/>
              <a:defRPr sz="1920">
                <a:solidFill>
                  <a:srgbClr val="10253F"/>
                </a:solidFill>
                <a:latin typeface="Arial" pitchFamily="34" charset="0"/>
                <a:cs typeface="Arial" pitchFamily="34" charset="0"/>
              </a:defRPr>
            </a:lvl5pPr>
            <a:lvl6pPr marL="3017520" indent="-274320" defTabSz="1097280">
              <a:spcBef>
                <a:spcPct val="20000"/>
              </a:spcBef>
              <a:buFont typeface="Arial" pitchFamily="34" charset="0"/>
              <a:buChar char="•"/>
              <a:defRPr sz="2160"/>
            </a:lvl6pPr>
            <a:lvl7pPr marL="3566160" indent="-274320" defTabSz="1097280">
              <a:spcBef>
                <a:spcPct val="20000"/>
              </a:spcBef>
              <a:buFont typeface="Arial" pitchFamily="34" charset="0"/>
              <a:buChar char="•"/>
              <a:defRPr sz="2160"/>
            </a:lvl7pPr>
            <a:lvl8pPr marL="4114800" indent="-274320" defTabSz="1097280">
              <a:spcBef>
                <a:spcPct val="20000"/>
              </a:spcBef>
              <a:buFont typeface="Arial" pitchFamily="34" charset="0"/>
              <a:buChar char="•"/>
              <a:defRPr sz="2160"/>
            </a:lvl8pPr>
            <a:lvl9pPr marL="4663440" indent="-274320" defTabSz="1097280">
              <a:spcBef>
                <a:spcPct val="20000"/>
              </a:spcBef>
              <a:buFont typeface="Arial" pitchFamily="34" charset="0"/>
              <a:buChar char="•"/>
              <a:defRPr sz="2160"/>
            </a:lvl9pPr>
          </a:lstStyle>
          <a:p>
            <a:pPr marL="197100" indent="0" defTabSz="289320">
              <a:lnSpc>
                <a:spcPct val="90000"/>
              </a:lnSpc>
              <a:spcBef>
                <a:spcPts val="600"/>
              </a:spcBef>
              <a:spcAft>
                <a:spcPts val="0"/>
              </a:spcAft>
              <a:buClr>
                <a:srgbClr val="729E03"/>
              </a:buClr>
              <a:buNone/>
            </a:pPr>
            <a:r>
              <a:rPr lang="fr-FR">
                <a:solidFill>
                  <a:schemeClr val="tx1"/>
                </a:solidFill>
                <a:latin typeface="Source Sans Pro Regular"/>
                <a:ea typeface="Source Sans Pro Regular"/>
                <a:cs typeface="Source Sans Pro Regular"/>
                <a:sym typeface="Source Sans Pro Regular"/>
              </a:rPr>
              <a:t>To </a:t>
            </a:r>
            <a:r>
              <a:rPr lang="fr-FR" err="1">
                <a:solidFill>
                  <a:schemeClr val="tx1"/>
                </a:solidFill>
                <a:latin typeface="Source Sans Pro Regular"/>
                <a:ea typeface="Source Sans Pro Regular"/>
                <a:cs typeface="Source Sans Pro Regular"/>
                <a:sym typeface="Source Sans Pro Regular"/>
              </a:rPr>
              <a:t>be</a:t>
            </a:r>
            <a:r>
              <a:rPr lang="fr-FR">
                <a:solidFill>
                  <a:schemeClr val="tx1"/>
                </a:solidFill>
                <a:latin typeface="Source Sans Pro Regular"/>
                <a:ea typeface="Source Sans Pro Regular"/>
                <a:cs typeface="Source Sans Pro Regular"/>
                <a:sym typeface="Source Sans Pro Regular"/>
              </a:rPr>
              <a:t> </a:t>
            </a:r>
            <a:r>
              <a:rPr lang="fr-FR" err="1">
                <a:solidFill>
                  <a:schemeClr val="tx1"/>
                </a:solidFill>
                <a:latin typeface="Source Sans Pro Regular"/>
                <a:ea typeface="Source Sans Pro Regular"/>
                <a:cs typeface="Source Sans Pro Regular"/>
                <a:sym typeface="Source Sans Pro Regular"/>
              </a:rPr>
              <a:t>considered</a:t>
            </a:r>
            <a:r>
              <a:rPr lang="fr-FR">
                <a:solidFill>
                  <a:schemeClr val="tx1"/>
                </a:solidFill>
                <a:latin typeface="Source Sans Pro Regular"/>
                <a:ea typeface="Source Sans Pro Regular"/>
                <a:cs typeface="Source Sans Pro Regular"/>
                <a:sym typeface="Source Sans Pro Regular"/>
              </a:rPr>
              <a:t> for </a:t>
            </a:r>
            <a:r>
              <a:rPr lang="fr-FR" err="1">
                <a:solidFill>
                  <a:schemeClr val="tx1"/>
                </a:solidFill>
                <a:latin typeface="Source Sans Pro Regular"/>
                <a:ea typeface="Source Sans Pro Regular"/>
                <a:cs typeface="Source Sans Pro Regular"/>
                <a:sym typeface="Source Sans Pro Regular"/>
              </a:rPr>
              <a:t>just</a:t>
            </a:r>
            <a:r>
              <a:rPr lang="fr-FR">
                <a:solidFill>
                  <a:schemeClr val="tx1"/>
                </a:solidFill>
                <a:latin typeface="Source Sans Pro Regular"/>
                <a:ea typeface="Source Sans Pro Regular"/>
                <a:cs typeface="Source Sans Pro Regular"/>
                <a:sym typeface="Source Sans Pro Regular"/>
              </a:rPr>
              <a:t>-</a:t>
            </a:r>
            <a:r>
              <a:rPr lang="fr-FR" err="1">
                <a:solidFill>
                  <a:schemeClr val="tx1"/>
                </a:solidFill>
                <a:latin typeface="Source Sans Pro Regular"/>
                <a:ea typeface="Source Sans Pro Regular"/>
                <a:cs typeface="Source Sans Pro Regular"/>
                <a:sym typeface="Source Sans Pro Regular"/>
              </a:rPr>
              <a:t>in-time</a:t>
            </a:r>
            <a:r>
              <a:rPr lang="fr-FR">
                <a:solidFill>
                  <a:schemeClr val="tx1"/>
                </a:solidFill>
                <a:latin typeface="Source Sans Pro Regular"/>
                <a:ea typeface="Source Sans Pro Regular"/>
                <a:cs typeface="Source Sans Pro Regular"/>
                <a:sym typeface="Source Sans Pro Regular"/>
              </a:rPr>
              <a:t> training:</a:t>
            </a:r>
          </a:p>
          <a:p>
            <a:pPr marL="540000" indent="-342900" defTabSz="289320">
              <a:lnSpc>
                <a:spcPct val="90000"/>
              </a:lnSpc>
              <a:spcBef>
                <a:spcPts val="600"/>
              </a:spcBef>
              <a:spcAft>
                <a:spcPts val="0"/>
              </a:spcAft>
              <a:buClr>
                <a:srgbClr val="729E03"/>
              </a:buClr>
            </a:pPr>
            <a:r>
              <a:rPr>
                <a:solidFill>
                  <a:schemeClr val="tx1"/>
                </a:solidFill>
                <a:latin typeface="Source Sans Pro Regular"/>
                <a:ea typeface="Source Sans Pro Regular"/>
                <a:cs typeface="Source Sans Pro Regular"/>
                <a:sym typeface="Source Sans Pro Regular"/>
              </a:rPr>
              <a:t>Relevant training content tailored to context</a:t>
            </a:r>
          </a:p>
          <a:p>
            <a:pPr marL="540000" indent="-342900" defTabSz="289320">
              <a:lnSpc>
                <a:spcPct val="90000"/>
              </a:lnSpc>
              <a:spcBef>
                <a:spcPts val="600"/>
              </a:spcBef>
              <a:spcAft>
                <a:spcPts val="0"/>
              </a:spcAft>
              <a:buClr>
                <a:srgbClr val="729E03"/>
              </a:buClr>
            </a:pPr>
            <a:r>
              <a:rPr>
                <a:solidFill>
                  <a:schemeClr val="tx1"/>
                </a:solidFill>
                <a:latin typeface="Source Sans Pro Regular"/>
                <a:ea typeface="Source Sans Pro Regular"/>
                <a:cs typeface="Source Sans Pro Regular"/>
                <a:sym typeface="Source Sans Pro Regular"/>
              </a:rPr>
              <a:t>Facilitators</a:t>
            </a:r>
          </a:p>
          <a:p>
            <a:pPr marL="540000" indent="-342900" defTabSz="289320">
              <a:lnSpc>
                <a:spcPct val="90000"/>
              </a:lnSpc>
              <a:spcBef>
                <a:spcPts val="600"/>
              </a:spcBef>
              <a:spcAft>
                <a:spcPts val="0"/>
              </a:spcAft>
              <a:buClr>
                <a:srgbClr val="729E03"/>
              </a:buClr>
            </a:pPr>
            <a:r>
              <a:rPr>
                <a:solidFill>
                  <a:schemeClr val="tx1"/>
                </a:solidFill>
                <a:latin typeface="Source Sans Pro Regular"/>
                <a:ea typeface="Source Sans Pro Regular"/>
                <a:cs typeface="Source Sans Pro Regular"/>
                <a:sym typeface="Source Sans Pro Regular"/>
              </a:rPr>
              <a:t>Subject matter experts</a:t>
            </a:r>
          </a:p>
          <a:p>
            <a:pPr marL="540000" indent="-342900" defTabSz="289320">
              <a:lnSpc>
                <a:spcPct val="90000"/>
              </a:lnSpc>
              <a:spcBef>
                <a:spcPts val="600"/>
              </a:spcBef>
              <a:spcAft>
                <a:spcPts val="0"/>
              </a:spcAft>
              <a:buClr>
                <a:srgbClr val="729E03"/>
              </a:buClr>
            </a:pPr>
            <a:r>
              <a:rPr>
                <a:solidFill>
                  <a:schemeClr val="tx1"/>
                </a:solidFill>
                <a:latin typeface="Source Sans Pro Regular"/>
                <a:ea typeface="Source Sans Pro Regular"/>
                <a:cs typeface="Source Sans Pro Regular"/>
                <a:sym typeface="Source Sans Pro Regular"/>
              </a:rPr>
              <a:t>Training location</a:t>
            </a:r>
          </a:p>
          <a:p>
            <a:pPr marL="540000" indent="-342900" defTabSz="289320">
              <a:lnSpc>
                <a:spcPct val="90000"/>
              </a:lnSpc>
              <a:spcBef>
                <a:spcPts val="600"/>
              </a:spcBef>
              <a:spcAft>
                <a:spcPts val="0"/>
              </a:spcAft>
              <a:buClr>
                <a:srgbClr val="729E03"/>
              </a:buClr>
            </a:pPr>
            <a:r>
              <a:rPr>
                <a:solidFill>
                  <a:schemeClr val="tx1"/>
                </a:solidFill>
                <a:latin typeface="Source Sans Pro Regular"/>
                <a:ea typeface="Source Sans Pro Regular"/>
                <a:cs typeface="Source Sans Pro Regular"/>
                <a:sym typeface="Source Sans Pro Regular"/>
              </a:rPr>
              <a:t>Required equipment for RRT members</a:t>
            </a:r>
          </a:p>
          <a:p>
            <a:pPr marL="540000" indent="-342900" defTabSz="289320">
              <a:lnSpc>
                <a:spcPct val="90000"/>
              </a:lnSpc>
              <a:spcBef>
                <a:spcPts val="600"/>
              </a:spcBef>
              <a:spcAft>
                <a:spcPts val="0"/>
              </a:spcAft>
              <a:buClr>
                <a:srgbClr val="729E03"/>
              </a:buClr>
            </a:pPr>
            <a:r>
              <a:rPr>
                <a:solidFill>
                  <a:schemeClr val="tx1"/>
                </a:solidFill>
                <a:latin typeface="Source Sans Pro Regular"/>
                <a:ea typeface="Source Sans Pro Regular"/>
                <a:cs typeface="Source Sans Pro Regular"/>
                <a:sym typeface="Source Sans Pro Regular"/>
              </a:rPr>
              <a:t>Available local, national, and international guidelines</a:t>
            </a:r>
          </a:p>
        </p:txBody>
      </p:sp>
      <p:sp>
        <p:nvSpPr>
          <p:cNvPr id="7" name="Rectangle 6"/>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4" name="Slide Number Placeholder 3">
            <a:extLst>
              <a:ext uri="{FF2B5EF4-FFF2-40B4-BE49-F238E27FC236}">
                <a16:creationId xmlns:a16="http://schemas.microsoft.com/office/drawing/2014/main" id="{C2CDFD5C-D619-5C6E-35FC-44319312B284}"/>
              </a:ext>
            </a:extLst>
          </p:cNvPr>
          <p:cNvSpPr>
            <a:spLocks noGrp="1"/>
          </p:cNvSpPr>
          <p:nvPr>
            <p:ph type="sldNum" sz="quarter" idx="2"/>
          </p:nvPr>
        </p:nvSpPr>
        <p:spPr>
          <a:xfrm>
            <a:off x="11658253" y="6455592"/>
            <a:ext cx="531394" cy="351356"/>
          </a:xfrm>
        </p:spPr>
        <p:txBody>
          <a:bodyPr lIns="91440" tIns="45720" rIns="91440" bIns="45720" anchor="t"/>
          <a:lstStyle/>
          <a:p>
            <a:pPr algn="r"/>
            <a:fld id="{86CB4B4D-7CA3-9044-876B-883B54F8677D}" type="slidenum">
              <a:rPr lang="en-US" sz="1200">
                <a:solidFill>
                  <a:srgbClr val="7F7F7F"/>
                </a:solidFill>
              </a:rPr>
              <a:pPr algn="r"/>
              <a:t>28</a:t>
            </a:fld>
            <a:endParaRPr lang="en-US" sz="1200">
              <a:solidFill>
                <a:srgbClr val="7F7F7F"/>
              </a:solidFill>
            </a:endParaRPr>
          </a:p>
        </p:txBody>
      </p:sp>
    </p:spTree>
    <p:extLst>
      <p:ext uri="{BB962C8B-B14F-4D97-AF65-F5344CB8AC3E}">
        <p14:creationId xmlns:p14="http://schemas.microsoft.com/office/powerpoint/2010/main" val="129596779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792" y="1037402"/>
            <a:ext cx="635345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kern="1200">
                <a:solidFill>
                  <a:srgbClr val="951D19"/>
                </a:solidFill>
                <a:latin typeface="Source Sans Pro"/>
                <a:ea typeface="+mj-ea"/>
                <a:cs typeface="Arial" pitchFamily="34" charset="0"/>
              </a:rPr>
              <a:t>Just-in-</a:t>
            </a:r>
            <a:r>
              <a:rPr lang="fr-FR" sz="2800" b="1" kern="1200">
                <a:solidFill>
                  <a:srgbClr val="951D19"/>
                </a:solidFill>
                <a:latin typeface="Source Sans Pro"/>
                <a:ea typeface="+mj-ea"/>
                <a:cs typeface="Arial" pitchFamily="34" charset="0"/>
              </a:rPr>
              <a:t>t</a:t>
            </a:r>
            <a:r>
              <a:rPr sz="2800" b="1" kern="1200" err="1">
                <a:solidFill>
                  <a:srgbClr val="951D19"/>
                </a:solidFill>
                <a:latin typeface="Source Sans Pro"/>
                <a:ea typeface="+mj-ea"/>
                <a:cs typeface="Arial" pitchFamily="34" charset="0"/>
              </a:rPr>
              <a:t>ime</a:t>
            </a:r>
            <a:r>
              <a:rPr sz="2800" b="1" kern="1200">
                <a:solidFill>
                  <a:srgbClr val="951D19"/>
                </a:solidFill>
                <a:latin typeface="Source Sans Pro"/>
                <a:ea typeface="+mj-ea"/>
                <a:cs typeface="Arial" pitchFamily="34" charset="0"/>
              </a:rPr>
              <a:t> </a:t>
            </a:r>
            <a:r>
              <a:rPr lang="fr-FR" sz="2800" b="1" kern="1200">
                <a:solidFill>
                  <a:srgbClr val="951D19"/>
                </a:solidFill>
                <a:latin typeface="Source Sans Pro"/>
                <a:ea typeface="+mj-ea"/>
                <a:cs typeface="Arial" pitchFamily="34" charset="0"/>
              </a:rPr>
              <a:t>t</a:t>
            </a:r>
            <a:r>
              <a:rPr sz="2800" b="1" kern="1200">
                <a:solidFill>
                  <a:srgbClr val="951D19"/>
                </a:solidFill>
                <a:latin typeface="Source Sans Pro"/>
                <a:ea typeface="+mj-ea"/>
                <a:cs typeface="Arial" pitchFamily="34" charset="0"/>
              </a:rPr>
              <a:t>raining: </a:t>
            </a:r>
            <a:r>
              <a:rPr lang="fr-FR" sz="2800" b="1" kern="1200">
                <a:solidFill>
                  <a:srgbClr val="951D19"/>
                </a:solidFill>
                <a:latin typeface="Source Sans Pro"/>
                <a:ea typeface="+mj-ea"/>
                <a:cs typeface="Arial" pitchFamily="34" charset="0"/>
              </a:rPr>
              <a:t>c</a:t>
            </a:r>
            <a:r>
              <a:rPr sz="2800" b="1" kern="1200" err="1">
                <a:solidFill>
                  <a:srgbClr val="951D19"/>
                </a:solidFill>
                <a:latin typeface="Source Sans Pro"/>
                <a:ea typeface="+mj-ea"/>
                <a:cs typeface="Arial" pitchFamily="34" charset="0"/>
              </a:rPr>
              <a:t>ontent</a:t>
            </a:r>
            <a:endParaRPr sz="2800" b="1" kern="1200">
              <a:solidFill>
                <a:srgbClr val="951D19"/>
              </a:solidFill>
              <a:latin typeface="Source Sans Pro"/>
              <a:ea typeface="+mj-ea"/>
              <a:cs typeface="Arial" pitchFamily="34" charset="0"/>
            </a:endParaRPr>
          </a:p>
        </p:txBody>
      </p:sp>
      <p:sp>
        <p:nvSpPr>
          <p:cNvPr id="3" name="object 3"/>
          <p:cNvSpPr txBox="1"/>
          <p:nvPr/>
        </p:nvSpPr>
        <p:spPr>
          <a:xfrm>
            <a:off x="726462" y="1857975"/>
            <a:ext cx="9452670" cy="3962623"/>
          </a:xfrm>
          <a:prstGeom prst="rect">
            <a:avLst/>
          </a:prstGeom>
        </p:spPr>
        <p:txBody>
          <a:bodyPr vert="horz" wrap="square" lIns="0" tIns="114300" rIns="0" bIns="0" rtlCol="0" anchor="t">
            <a:spAutoFit/>
          </a:bodyPr>
          <a:lstStyle/>
          <a:p>
            <a:pPr marL="16510" hangingPunct="1">
              <a:spcBef>
                <a:spcPts val="900"/>
              </a:spcBef>
              <a:tabLst>
                <a:tab pos="473275" algn="l"/>
                <a:tab pos="474121" algn="l"/>
              </a:tabLst>
            </a:pPr>
            <a:r>
              <a:rPr lang="fr-FR" sz="2400" kern="1200">
                <a:latin typeface="Source Sans Pro Regular"/>
                <a:ea typeface="+mn-ea"/>
                <a:cs typeface="Arial" panose="020B0604020202020204" pitchFamily="34" charset="0"/>
              </a:rPr>
              <a:t>Content </a:t>
            </a:r>
            <a:r>
              <a:rPr lang="fr-FR" sz="2400" kern="1200" err="1">
                <a:latin typeface="Source Sans Pro Regular"/>
                <a:ea typeface="+mn-ea"/>
                <a:cs typeface="Arial" panose="020B0604020202020204" pitchFamily="34" charset="0"/>
              </a:rPr>
              <a:t>that</a:t>
            </a:r>
            <a:r>
              <a:rPr lang="fr-FR" sz="2400" kern="1200">
                <a:latin typeface="Source Sans Pro Regular"/>
                <a:ea typeface="+mn-ea"/>
                <a:cs typeface="Arial" panose="020B0604020202020204" pitchFamily="34" charset="0"/>
              </a:rPr>
              <a:t> </a:t>
            </a:r>
            <a:r>
              <a:rPr lang="fr-FR" sz="2400" kern="1200" err="1">
                <a:latin typeface="Source Sans Pro Regular"/>
                <a:ea typeface="+mn-ea"/>
                <a:cs typeface="Arial" panose="020B0604020202020204" pitchFamily="34" charset="0"/>
              </a:rPr>
              <a:t>may</a:t>
            </a:r>
            <a:r>
              <a:rPr lang="fr-FR" sz="2400" kern="1200">
                <a:latin typeface="Source Sans Pro Regular"/>
                <a:ea typeface="+mn-ea"/>
                <a:cs typeface="Arial" panose="020B0604020202020204" pitchFamily="34" charset="0"/>
              </a:rPr>
              <a:t> </a:t>
            </a:r>
            <a:r>
              <a:rPr lang="fr-FR" sz="2400" kern="1200" err="1">
                <a:latin typeface="Source Sans Pro Regular"/>
                <a:ea typeface="+mn-ea"/>
                <a:cs typeface="Arial" panose="020B0604020202020204" pitchFamily="34" charset="0"/>
              </a:rPr>
              <a:t>be</a:t>
            </a:r>
            <a:r>
              <a:rPr lang="fr-FR" sz="2400" kern="1200">
                <a:latin typeface="Source Sans Pro Regular"/>
                <a:ea typeface="+mn-ea"/>
                <a:cs typeface="Arial" panose="020B0604020202020204" pitchFamily="34" charset="0"/>
              </a:rPr>
              <a:t> </a:t>
            </a:r>
            <a:r>
              <a:rPr lang="fr-FR" sz="2400" kern="1200" err="1">
                <a:latin typeface="Source Sans Pro Regular"/>
                <a:ea typeface="+mn-ea"/>
                <a:cs typeface="Arial" panose="020B0604020202020204" pitchFamily="34" charset="0"/>
              </a:rPr>
              <a:t>considered</a:t>
            </a:r>
            <a:r>
              <a:rPr lang="fr-FR" sz="2400" kern="1200">
                <a:latin typeface="Source Sans Pro Regular"/>
                <a:ea typeface="+mn-ea"/>
                <a:cs typeface="Arial" panose="020B0604020202020204" pitchFamily="34" charset="0"/>
              </a:rPr>
              <a:t> for </a:t>
            </a:r>
            <a:r>
              <a:rPr lang="fr-FR" sz="2400" kern="1200" err="1">
                <a:latin typeface="Source Sans Pro Regular"/>
                <a:ea typeface="+mn-ea"/>
                <a:cs typeface="Arial" panose="020B0604020202020204" pitchFamily="34" charset="0"/>
              </a:rPr>
              <a:t>just</a:t>
            </a:r>
            <a:r>
              <a:rPr lang="fr-FR" sz="2400" kern="1200">
                <a:latin typeface="Source Sans Pro Regular"/>
                <a:ea typeface="+mn-ea"/>
                <a:cs typeface="Arial" panose="020B0604020202020204" pitchFamily="34" charset="0"/>
              </a:rPr>
              <a:t>-</a:t>
            </a:r>
            <a:r>
              <a:rPr lang="fr-FR" sz="2400" kern="1200" err="1">
                <a:latin typeface="Source Sans Pro Regular"/>
                <a:ea typeface="+mn-ea"/>
                <a:cs typeface="Arial" panose="020B0604020202020204" pitchFamily="34" charset="0"/>
              </a:rPr>
              <a:t>in-time</a:t>
            </a:r>
            <a:r>
              <a:rPr lang="fr-FR" sz="2400" kern="1200">
                <a:latin typeface="Source Sans Pro Regular"/>
                <a:ea typeface="+mn-ea"/>
                <a:cs typeface="Arial" panose="020B0604020202020204" pitchFamily="34" charset="0"/>
              </a:rPr>
              <a:t> training:</a:t>
            </a:r>
            <a:endParaRPr lang="en-US"/>
          </a:p>
          <a:p>
            <a:pPr marL="539750" marR="49530" indent="-342900" defTabSz="289320" eaLnBrk="0" fontAlgn="base">
              <a:lnSpc>
                <a:spcPct val="90000"/>
              </a:lnSpc>
              <a:spcBef>
                <a:spcPts val="600"/>
              </a:spcBef>
              <a:buClr>
                <a:srgbClr val="729E03"/>
              </a:buClr>
              <a:buFont typeface="Arial" panose="020B0604020202020204" pitchFamily="34" charset="0"/>
              <a:buChar char="•"/>
              <a:tabLst>
                <a:tab pos="291246" algn="l"/>
              </a:tabLst>
            </a:pPr>
            <a:r>
              <a:rPr sz="2400">
                <a:solidFill>
                  <a:schemeClr val="tx1"/>
                </a:solidFill>
                <a:latin typeface="Source Sans Pro Regular"/>
                <a:ea typeface="Source Sans Pro Regular"/>
                <a:cs typeface="Source Sans Pro Regular"/>
                <a:sym typeface="Source Sans Pro Regular"/>
              </a:rPr>
              <a:t>Disease</a:t>
            </a:r>
            <a:r>
              <a:rPr lang="fr-FR" sz="2400">
                <a:solidFill>
                  <a:schemeClr val="tx1"/>
                </a:solidFill>
                <a:latin typeface="Source Sans Pro Regular"/>
                <a:ea typeface="Source Sans Pro Regular"/>
                <a:cs typeface="Source Sans Pro Regular"/>
                <a:sym typeface="Source Sans Pro Regular"/>
              </a:rPr>
              <a:t>/</a:t>
            </a:r>
            <a:r>
              <a:rPr lang="fr-FR" sz="2400" err="1">
                <a:solidFill>
                  <a:schemeClr val="tx1"/>
                </a:solidFill>
                <a:latin typeface="Source Sans Pro Regular"/>
                <a:ea typeface="Source Sans Pro Regular"/>
                <a:cs typeface="Source Sans Pro Regular"/>
                <a:sym typeface="Source Sans Pro Regular"/>
              </a:rPr>
              <a:t>event</a:t>
            </a:r>
            <a:r>
              <a:rPr lang="fr-FR" sz="2400">
                <a:solidFill>
                  <a:schemeClr val="tx1"/>
                </a:solidFill>
                <a:latin typeface="Source Sans Pro Regular"/>
                <a:ea typeface="Source Sans Pro Regular"/>
                <a:cs typeface="Source Sans Pro Regular"/>
                <a:sym typeface="Source Sans Pro Regular"/>
              </a:rPr>
              <a:t> </a:t>
            </a:r>
            <a:r>
              <a:rPr sz="2400">
                <a:solidFill>
                  <a:schemeClr val="tx1"/>
                </a:solidFill>
                <a:latin typeface="Source Sans Pro Regular"/>
                <a:ea typeface="Source Sans Pro Regular"/>
                <a:cs typeface="Source Sans Pro Regular"/>
                <a:sym typeface="Source Sans Pro Regular"/>
              </a:rPr>
              <a:t>specific epidemiologic characteristics</a:t>
            </a:r>
            <a:endParaRPr sz="2400">
              <a:solidFill>
                <a:schemeClr val="tx1"/>
              </a:solidFill>
              <a:latin typeface="Source Sans Pro Regular"/>
              <a:ea typeface="Source Sans Pro Regular"/>
              <a:cs typeface="Source Sans Pro Regular"/>
            </a:endParaRPr>
          </a:p>
          <a:p>
            <a:pPr marL="539750" marR="49530" indent="-342900" defTabSz="289320" eaLnBrk="0" fontAlgn="base">
              <a:lnSpc>
                <a:spcPct val="90000"/>
              </a:lnSpc>
              <a:spcBef>
                <a:spcPts val="600"/>
              </a:spcBef>
              <a:buClr>
                <a:srgbClr val="729E03"/>
              </a:buClr>
              <a:buFont typeface="Arial" panose="020B0604020202020204" pitchFamily="34" charset="0"/>
              <a:buChar char="•"/>
              <a:tabLst>
                <a:tab pos="291246" algn="l"/>
              </a:tabLst>
            </a:pPr>
            <a:r>
              <a:rPr sz="2400">
                <a:solidFill>
                  <a:schemeClr val="tx1"/>
                </a:solidFill>
                <a:latin typeface="Source Sans Pro Regular"/>
                <a:ea typeface="Source Sans Pro Regular"/>
                <a:cs typeface="Source Sans Pro Regular"/>
                <a:sym typeface="Source Sans Pro Regular"/>
              </a:rPr>
              <a:t>Use of standardized tools, such as:</a:t>
            </a:r>
            <a:endParaRPr sz="2400">
              <a:solidFill>
                <a:schemeClr val="tx1"/>
              </a:solidFill>
              <a:latin typeface="Source Sans Pro Regular"/>
              <a:ea typeface="Source Sans Pro Regular"/>
              <a:cs typeface="Source Sans Pro Regular"/>
            </a:endParaRPr>
          </a:p>
          <a:p>
            <a:pPr marL="868680" marR="49530" lvl="2" indent="-411480" eaLnBrk="0" fontAlgn="base">
              <a:spcBef>
                <a:spcPct val="20000"/>
              </a:spcBef>
              <a:spcAft>
                <a:spcPct val="0"/>
              </a:spcAft>
              <a:buClr>
                <a:srgbClr val="729E03"/>
              </a:buClr>
              <a:buFont typeface="Courier New" panose="02070309020205020404" pitchFamily="49" charset="0"/>
              <a:buChar char="o"/>
              <a:tabLst>
                <a:tab pos="291246" algn="l"/>
              </a:tabLst>
            </a:pPr>
            <a:r>
              <a:rPr sz="2400" kern="1200">
                <a:latin typeface="Source Sans Pro Regular"/>
                <a:ea typeface="+mn-ea"/>
                <a:cs typeface="Arial" pitchFamily="34" charset="0"/>
              </a:rPr>
              <a:t>National response guidelines</a:t>
            </a:r>
          </a:p>
          <a:p>
            <a:pPr marL="868680" marR="49530" lvl="2" indent="-411480" eaLnBrk="0" fontAlgn="base">
              <a:spcBef>
                <a:spcPct val="20000"/>
              </a:spcBef>
              <a:spcAft>
                <a:spcPct val="0"/>
              </a:spcAft>
              <a:buClr>
                <a:srgbClr val="729E03"/>
              </a:buClr>
              <a:buFont typeface="Courier New" panose="02070309020205020404" pitchFamily="49" charset="0"/>
              <a:buChar char="o"/>
              <a:tabLst>
                <a:tab pos="291246" algn="l"/>
              </a:tabLst>
            </a:pPr>
            <a:r>
              <a:rPr sz="2400" kern="1200">
                <a:latin typeface="Source Sans Pro Regular"/>
                <a:ea typeface="+mn-ea"/>
                <a:cs typeface="Arial" pitchFamily="34" charset="0"/>
              </a:rPr>
              <a:t>Case investigation forms</a:t>
            </a:r>
          </a:p>
          <a:p>
            <a:pPr marL="868680" marR="49530" lvl="2" indent="-411480" eaLnBrk="0" fontAlgn="base">
              <a:spcBef>
                <a:spcPct val="20000"/>
              </a:spcBef>
              <a:spcAft>
                <a:spcPct val="0"/>
              </a:spcAft>
              <a:buClr>
                <a:srgbClr val="729E03"/>
              </a:buClr>
              <a:buFont typeface="Courier New" panose="02070309020205020404" pitchFamily="49" charset="0"/>
              <a:buChar char="o"/>
              <a:tabLst>
                <a:tab pos="291246" algn="l"/>
              </a:tabLst>
            </a:pPr>
            <a:r>
              <a:rPr sz="2400" kern="1200">
                <a:latin typeface="Source Sans Pro Regular"/>
                <a:ea typeface="+mn-ea"/>
                <a:cs typeface="Arial" pitchFamily="34" charset="0"/>
              </a:rPr>
              <a:t>Rapid diagnostic tests</a:t>
            </a:r>
          </a:p>
          <a:p>
            <a:pPr marL="868680" marR="49530" lvl="2" indent="-411480" eaLnBrk="0" fontAlgn="base">
              <a:spcBef>
                <a:spcPct val="20000"/>
              </a:spcBef>
              <a:spcAft>
                <a:spcPct val="0"/>
              </a:spcAft>
              <a:buClr>
                <a:srgbClr val="729E03"/>
              </a:buClr>
              <a:buFont typeface="Courier New" panose="02070309020205020404" pitchFamily="49" charset="0"/>
              <a:buChar char="o"/>
              <a:tabLst>
                <a:tab pos="291246" algn="l"/>
              </a:tabLst>
            </a:pPr>
            <a:r>
              <a:rPr sz="2400" kern="1200">
                <a:latin typeface="Source Sans Pro Regular"/>
                <a:ea typeface="+mn-ea"/>
                <a:cs typeface="Arial" pitchFamily="34" charset="0"/>
              </a:rPr>
              <a:t>Environmental testing kits</a:t>
            </a:r>
          </a:p>
          <a:p>
            <a:pPr marL="868680" marR="49530" lvl="2" indent="-411480" eaLnBrk="0" fontAlgn="base">
              <a:spcBef>
                <a:spcPct val="20000"/>
              </a:spcBef>
              <a:spcAft>
                <a:spcPct val="0"/>
              </a:spcAft>
              <a:buClr>
                <a:srgbClr val="729E03"/>
              </a:buClr>
              <a:buFont typeface="Courier New" panose="02070309020205020404" pitchFamily="49" charset="0"/>
              <a:buChar char="o"/>
              <a:tabLst>
                <a:tab pos="291246" algn="l"/>
              </a:tabLst>
            </a:pPr>
            <a:r>
              <a:rPr sz="2400" kern="1200">
                <a:latin typeface="Source Sans Pro Regular"/>
                <a:ea typeface="+mn-ea"/>
                <a:cs typeface="Arial"/>
              </a:rPr>
              <a:t>Specimen collection, packaging</a:t>
            </a:r>
            <a:r>
              <a:rPr lang="en-US" sz="2400" kern="1200">
                <a:latin typeface="Source Sans Pro Regular"/>
                <a:ea typeface="+mn-ea"/>
                <a:cs typeface="Arial"/>
              </a:rPr>
              <a:t> and</a:t>
            </a:r>
            <a:r>
              <a:rPr sz="2400" kern="1200">
                <a:latin typeface="Source Sans Pro Regular"/>
                <a:ea typeface="+mn-ea"/>
                <a:cs typeface="Arial"/>
              </a:rPr>
              <a:t> transport</a:t>
            </a:r>
          </a:p>
          <a:p>
            <a:pPr marL="539750" marR="49530" indent="-342900" defTabSz="289320" eaLnBrk="0" fontAlgn="base">
              <a:lnSpc>
                <a:spcPct val="90000"/>
              </a:lnSpc>
              <a:spcBef>
                <a:spcPts val="600"/>
              </a:spcBef>
              <a:buClr>
                <a:srgbClr val="729E03"/>
              </a:buClr>
              <a:buFont typeface="Arial" panose="020B0604020202020204" pitchFamily="34" charset="0"/>
              <a:buChar char="•"/>
              <a:tabLst>
                <a:tab pos="291246" algn="l"/>
              </a:tabLst>
            </a:pPr>
            <a:r>
              <a:rPr sz="2400">
                <a:solidFill>
                  <a:schemeClr val="tx1"/>
                </a:solidFill>
                <a:latin typeface="Source Sans Pro Regular"/>
                <a:ea typeface="Source Sans Pro Regular"/>
                <a:cs typeface="Source Sans Pro Regular"/>
                <a:sym typeface="Source Sans Pro Regular"/>
              </a:rPr>
              <a:t>Other relevant training to function effectively</a:t>
            </a:r>
            <a:endParaRPr sz="2400">
              <a:solidFill>
                <a:schemeClr val="tx1"/>
              </a:solidFill>
              <a:latin typeface="Source Sans Pro Regular"/>
              <a:ea typeface="Source Sans Pro Regular"/>
              <a:cs typeface="Source Sans Pro Regular"/>
            </a:endParaRPr>
          </a:p>
        </p:txBody>
      </p:sp>
      <p:sp>
        <p:nvSpPr>
          <p:cNvPr id="7" name="Rectangle 6"/>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4" name="Slide Number Placeholder 3">
            <a:extLst>
              <a:ext uri="{FF2B5EF4-FFF2-40B4-BE49-F238E27FC236}">
                <a16:creationId xmlns:a16="http://schemas.microsoft.com/office/drawing/2014/main" id="{CD83BEFB-ED23-EE2B-F01F-FAE9ED5CE606}"/>
              </a:ext>
            </a:extLst>
          </p:cNvPr>
          <p:cNvSpPr>
            <a:spLocks noGrp="1"/>
          </p:cNvSpPr>
          <p:nvPr>
            <p:ph type="sldNum" sz="quarter" idx="2"/>
          </p:nvPr>
        </p:nvSpPr>
        <p:spPr>
          <a:xfrm>
            <a:off x="11752198" y="6518222"/>
            <a:ext cx="437449" cy="340917"/>
          </a:xfrm>
        </p:spPr>
        <p:txBody>
          <a:bodyPr lIns="91440" tIns="45720" rIns="91440" bIns="45720" anchor="t"/>
          <a:lstStyle/>
          <a:p>
            <a:pPr algn="r"/>
            <a:fld id="{86CB4B4D-7CA3-9044-876B-883B54F8677D}" type="slidenum">
              <a:rPr lang="en-US" sz="1200">
                <a:solidFill>
                  <a:srgbClr val="7F7F7F"/>
                </a:solidFill>
              </a:rPr>
              <a:pPr algn="r"/>
              <a:t>29</a:t>
            </a:fld>
            <a:endParaRPr lang="en-US" sz="1200">
              <a:solidFill>
                <a:srgbClr val="7F7F7F"/>
              </a:solidFill>
            </a:endParaRPr>
          </a:p>
        </p:txBody>
      </p:sp>
    </p:spTree>
    <p:extLst>
      <p:ext uri="{BB962C8B-B14F-4D97-AF65-F5344CB8AC3E}">
        <p14:creationId xmlns:p14="http://schemas.microsoft.com/office/powerpoint/2010/main" val="210052907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413695" y="1064411"/>
            <a:ext cx="11590079" cy="28007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a:t>Module 4 </a:t>
            </a:r>
          </a:p>
          <a:p>
            <a:r>
              <a:rPr lang="en-US" b="1"/>
              <a:t>SOPs for RRT management</a:t>
            </a:r>
          </a:p>
          <a:p>
            <a:r>
              <a:rPr lang="en-US" b="1"/>
              <a:t> in response phase</a:t>
            </a:r>
            <a:endParaRPr lang="fr-FR" b="1"/>
          </a:p>
          <a:p>
            <a:r>
              <a:rPr lang="fr-FR" b="1"/>
              <a:t> </a:t>
            </a:r>
            <a:endParaRPr lang="en-US"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6" name="Slide Number Placeholder 5">
            <a:extLst>
              <a:ext uri="{FF2B5EF4-FFF2-40B4-BE49-F238E27FC236}">
                <a16:creationId xmlns:a16="http://schemas.microsoft.com/office/drawing/2014/main" id="{5402BD9D-0771-4024-B1FE-119B204CD2D0}"/>
              </a:ext>
            </a:extLst>
          </p:cNvPr>
          <p:cNvSpPr txBox="1">
            <a:spLocks noGrp="1"/>
          </p:cNvSpPr>
          <p:nvPr>
            <p:ph type="sldNum" sz="quarter" idx="2"/>
          </p:nvPr>
        </p:nvSpPr>
        <p:spPr>
          <a:xfrm>
            <a:off x="11907520" y="652753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3</a:t>
            </a:fld>
            <a:endParaRPr sz="12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6828" y="884443"/>
            <a:ext cx="3571875" cy="646114"/>
          </a:xfrm>
        </p:spPr>
        <p:txBody>
          <a:bodyPr>
            <a:normAutofit/>
          </a:bodyPr>
          <a:lstStyle/>
          <a:p>
            <a:r>
              <a:rPr lang="en-US" sz="2800" b="1" kern="1200">
                <a:solidFill>
                  <a:srgbClr val="951D19"/>
                </a:solidFill>
                <a:latin typeface="Source Sans Pro"/>
                <a:ea typeface="+mj-ea"/>
                <a:cs typeface="Arial" pitchFamily="34" charset="0"/>
              </a:rPr>
              <a:t>RRT equipment</a:t>
            </a:r>
          </a:p>
        </p:txBody>
      </p:sp>
      <p:sp>
        <p:nvSpPr>
          <p:cNvPr id="3" name="Espace réservé du contenu 2"/>
          <p:cNvSpPr>
            <a:spLocks noGrp="1"/>
          </p:cNvSpPr>
          <p:nvPr>
            <p:ph type="body" idx="1"/>
          </p:nvPr>
        </p:nvSpPr>
        <p:spPr>
          <a:xfrm>
            <a:off x="1085603" y="1816990"/>
            <a:ext cx="10428514" cy="4654071"/>
          </a:xfrm>
        </p:spPr>
        <p:txBody>
          <a:bodyPr lIns="45719" tIns="45720" rIns="45719" bIns="45720" anchor="t">
            <a:noAutofit/>
          </a:bodyPr>
          <a:lstStyle/>
          <a:p>
            <a:pPr marL="196850" marR="49530" eaLnBrk="0" fontAlgn="base" hangingPunct="0">
              <a:spcBef>
                <a:spcPts val="600"/>
              </a:spcBef>
              <a:buClr>
                <a:srgbClr val="729E03"/>
              </a:buClr>
              <a:tabLst>
                <a:tab pos="291246" algn="l"/>
              </a:tabLst>
            </a:pPr>
            <a:r>
              <a:rPr lang="en-US">
                <a:solidFill>
                  <a:schemeClr val="tx1"/>
                </a:solidFill>
                <a:sym typeface="Calibri"/>
              </a:rPr>
              <a:t>RRT members may need certain supplies and equipment to safely meet their objectives while in the field:</a:t>
            </a:r>
            <a:endParaRPr lang="fr-FR">
              <a:solidFill>
                <a:schemeClr val="tx1"/>
              </a:solidFill>
            </a:endParaRPr>
          </a:p>
          <a:p>
            <a:pPr marL="539750" marR="49530" indent="-342900" eaLnBrk="0" fontAlgn="base" hangingPunct="0">
              <a:spcBef>
                <a:spcPts val="600"/>
              </a:spcBef>
              <a:buClr>
                <a:srgbClr val="729E03"/>
              </a:buClr>
              <a:buFont typeface="Arial" panose="020B0604020202020204" pitchFamily="34" charset="0"/>
              <a:buChar char="•"/>
              <a:tabLst>
                <a:tab pos="291246" algn="l"/>
              </a:tabLst>
            </a:pPr>
            <a:r>
              <a:rPr lang="en-US">
                <a:solidFill>
                  <a:schemeClr val="tx1"/>
                </a:solidFill>
                <a:sym typeface="Calibri"/>
              </a:rPr>
              <a:t>Appropriate supplies, specific to the public health event, should be identified and provided before deployment.</a:t>
            </a:r>
            <a:endParaRPr lang="en-US">
              <a:solidFill>
                <a:schemeClr val="tx1"/>
              </a:solidFill>
            </a:endParaRPr>
          </a:p>
          <a:p>
            <a:pPr marL="539750" marR="49530" indent="-342900" eaLnBrk="0" fontAlgn="base" hangingPunct="0">
              <a:spcBef>
                <a:spcPts val="600"/>
              </a:spcBef>
              <a:buClr>
                <a:srgbClr val="729E03"/>
              </a:buClr>
              <a:buFont typeface="Arial" panose="020B0604020202020204" pitchFamily="34" charset="0"/>
              <a:buChar char="•"/>
              <a:tabLst>
                <a:tab pos="291246" algn="l"/>
              </a:tabLst>
            </a:pPr>
            <a:r>
              <a:rPr lang="en-US">
                <a:solidFill>
                  <a:schemeClr val="tx1"/>
                </a:solidFill>
                <a:sym typeface="Calibri"/>
              </a:rPr>
              <a:t>Equipment should cover communication, safety (e.g., personal protective equipment) and technical/scientific supplies. </a:t>
            </a:r>
            <a:endParaRPr lang="en-US">
              <a:solidFill>
                <a:schemeClr val="tx1"/>
              </a:solidFill>
            </a:endParaRPr>
          </a:p>
          <a:p>
            <a:pPr marL="539750" marR="49530" indent="-342900" eaLnBrk="0" fontAlgn="base" hangingPunct="0">
              <a:spcBef>
                <a:spcPts val="600"/>
              </a:spcBef>
              <a:buClr>
                <a:srgbClr val="729E03"/>
              </a:buClr>
              <a:buFont typeface="Arial" panose="020B0604020202020204" pitchFamily="34" charset="0"/>
              <a:buChar char="•"/>
              <a:tabLst>
                <a:tab pos="291246" algn="l"/>
              </a:tabLst>
            </a:pPr>
            <a:r>
              <a:rPr lang="en-US">
                <a:solidFill>
                  <a:schemeClr val="tx1"/>
                </a:solidFill>
                <a:sym typeface="Calibri"/>
              </a:rPr>
              <a:t>The  RRT deployment coordinator can delineate where and how the resources will be available to the team, with a supply distribution plan. </a:t>
            </a:r>
            <a:endParaRPr lang="en-US">
              <a:solidFill>
                <a:schemeClr val="tx1"/>
              </a:solidFill>
            </a:endParaRPr>
          </a:p>
          <a:p>
            <a:pPr marL="539750" marR="49530" indent="-342900" eaLnBrk="0" fontAlgn="base" hangingPunct="0">
              <a:spcBef>
                <a:spcPts val="600"/>
              </a:spcBef>
              <a:buClr>
                <a:srgbClr val="729E03"/>
              </a:buClr>
              <a:buFont typeface="Arial" panose="020B0604020202020204" pitchFamily="34" charset="0"/>
              <a:buChar char="•"/>
              <a:tabLst>
                <a:tab pos="291246" algn="l"/>
              </a:tabLst>
            </a:pPr>
            <a:r>
              <a:rPr lang="en-US">
                <a:solidFill>
                  <a:schemeClr val="tx1"/>
                </a:solidFill>
                <a:sym typeface="Calibri"/>
              </a:rPr>
              <a:t>Checklists are useful tools to track supplies and equipment </a:t>
            </a:r>
            <a:endParaRPr lang="en-US">
              <a:solidFill>
                <a:schemeClr val="tx1"/>
              </a:solidFill>
            </a:endParaRPr>
          </a:p>
          <a:p>
            <a:pPr marL="539750" marR="49530" indent="-342900" eaLnBrk="0" fontAlgn="base" hangingPunct="0">
              <a:spcBef>
                <a:spcPts val="600"/>
              </a:spcBef>
              <a:buClr>
                <a:srgbClr val="729E03"/>
              </a:buClr>
              <a:buFont typeface="Arial" panose="020B0604020202020204" pitchFamily="34" charset="0"/>
              <a:buChar char="•"/>
              <a:tabLst>
                <a:tab pos="291246" algn="l"/>
              </a:tabLst>
            </a:pPr>
            <a:r>
              <a:rPr lang="en-US">
                <a:solidFill>
                  <a:schemeClr val="tx1"/>
                </a:solidFill>
                <a:sym typeface="Calibri"/>
              </a:rPr>
              <a:t>Supply needs may arise during deployment.</a:t>
            </a:r>
            <a:endParaRPr lang="en-US">
              <a:solidFill>
                <a:schemeClr val="tx1"/>
              </a:solidFill>
            </a:endParaRPr>
          </a:p>
        </p:txBody>
      </p:sp>
      <p:sp>
        <p:nvSpPr>
          <p:cNvPr id="4" name="Rectangle 3"/>
          <p:cNvSpPr/>
          <p:nvPr/>
        </p:nvSpPr>
        <p:spPr>
          <a:xfrm>
            <a:off x="154792" y="0"/>
            <a:ext cx="8216322" cy="584775"/>
          </a:xfrm>
          <a:prstGeom prst="rect">
            <a:avLst/>
          </a:prstGeom>
        </p:spPr>
        <p:txBody>
          <a:bodyPr wrap="square">
            <a:spAutoFit/>
          </a:bodyPr>
          <a:lstStyle/>
          <a:p>
            <a:r>
              <a:rPr lang="en-US" sz="3200" b="1" kern="1200">
                <a:solidFill>
                  <a:schemeClr val="bg1"/>
                </a:solidFill>
                <a:latin typeface="Source Sans Pro"/>
                <a:cs typeface="Arial" pitchFamily="34" charset="0"/>
                <a:sym typeface="Source Sans Pro Bold"/>
              </a:rPr>
              <a:t>4.1 RRT activation </a:t>
            </a:r>
            <a:r>
              <a:rPr lang="en-US" sz="3200" b="1" kern="1200">
                <a:solidFill>
                  <a:schemeClr val="bg1"/>
                </a:solidFill>
                <a:latin typeface="Source Sans Pro"/>
                <a:cs typeface="Arial" pitchFamily="34" charset="0"/>
              </a:rPr>
              <a:t>and </a:t>
            </a:r>
            <a:r>
              <a:rPr lang="fr-FR" sz="3200" b="1" kern="1200" err="1">
                <a:solidFill>
                  <a:schemeClr val="bg1"/>
                </a:solidFill>
                <a:latin typeface="Source Sans Pro"/>
                <a:cs typeface="Arial" pitchFamily="34" charset="0"/>
              </a:rPr>
              <a:t>pre-deployment</a:t>
            </a:r>
            <a:r>
              <a:rPr lang="en-US" sz="3200" b="1" kern="1200">
                <a:solidFill>
                  <a:schemeClr val="bg1"/>
                </a:solidFill>
                <a:latin typeface="Source Sans Pro"/>
                <a:cs typeface="Arial" pitchFamily="34" charset="0"/>
                <a:sym typeface="Source Sans Pro Bold"/>
              </a:rPr>
              <a:t> </a:t>
            </a:r>
          </a:p>
        </p:txBody>
      </p:sp>
      <p:sp>
        <p:nvSpPr>
          <p:cNvPr id="5" name="Slide Number Placeholder 4">
            <a:extLst>
              <a:ext uri="{FF2B5EF4-FFF2-40B4-BE49-F238E27FC236}">
                <a16:creationId xmlns:a16="http://schemas.microsoft.com/office/drawing/2014/main" id="{89D298A3-2B72-6DE3-955A-8D5C8C2BA20F}"/>
              </a:ext>
            </a:extLst>
          </p:cNvPr>
          <p:cNvSpPr>
            <a:spLocks noGrp="1"/>
          </p:cNvSpPr>
          <p:nvPr>
            <p:ph type="sldNum" sz="quarter" idx="2"/>
          </p:nvPr>
        </p:nvSpPr>
        <p:spPr>
          <a:xfrm>
            <a:off x="11741760" y="6476469"/>
            <a:ext cx="447887" cy="351356"/>
          </a:xfrm>
        </p:spPr>
        <p:txBody>
          <a:bodyPr lIns="91440" tIns="45720" rIns="91440" bIns="45720" anchor="t"/>
          <a:lstStyle/>
          <a:p>
            <a:pPr algn="r"/>
            <a:fld id="{86CB4B4D-7CA3-9044-876B-883B54F8677D}" type="slidenum">
              <a:rPr lang="en-US" sz="1200">
                <a:solidFill>
                  <a:srgbClr val="7F7F7F"/>
                </a:solidFill>
              </a:rPr>
              <a:pPr algn="r"/>
              <a:t>30</a:t>
            </a:fld>
            <a:endParaRPr lang="en-US" sz="1200">
              <a:solidFill>
                <a:srgbClr val="7F7F7F"/>
              </a:solidFill>
            </a:endParaRPr>
          </a:p>
        </p:txBody>
      </p:sp>
    </p:spTree>
    <p:extLst>
      <p:ext uri="{BB962C8B-B14F-4D97-AF65-F5344CB8AC3E}">
        <p14:creationId xmlns:p14="http://schemas.microsoft.com/office/powerpoint/2010/main" val="3907581316"/>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Key messages</a:t>
            </a:r>
            <a:endParaRPr lang="en-US" b="1"/>
          </a:p>
        </p:txBody>
      </p:sp>
      <p:sp>
        <p:nvSpPr>
          <p:cNvPr id="7" name="Espace réservé du texte 2"/>
          <p:cNvSpPr>
            <a:spLocks noGrp="1"/>
          </p:cNvSpPr>
          <p:nvPr>
            <p:ph type="body" idx="1"/>
          </p:nvPr>
        </p:nvSpPr>
        <p:spPr>
          <a:xfrm>
            <a:off x="4148422" y="1680362"/>
            <a:ext cx="7529515" cy="3632783"/>
          </a:xfrm>
        </p:spPr>
        <p:txBody>
          <a:bodyPr lIns="45719" tIns="45720" rIns="45719" bIns="45720" anchor="ctr">
            <a:normAutofit fontScale="92500"/>
          </a:bodyPr>
          <a:lstStyle/>
          <a:p>
            <a:pPr lvl="0"/>
            <a:endParaRPr lang="en-GB" sz="2600"/>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GB" sz="2600"/>
              <a:t>Activation criteria are specific to each RRT, but consider many of the same factors</a:t>
            </a: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US" sz="2600"/>
              <a:t>RRT activation SOP has to define who is responsible and has the authority to activate the RRT </a:t>
            </a: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GB" sz="2600"/>
              <a:t>RRT pre-deployment processes should be standardized as much as possible and include a pre-deployment briefing and any necessary just-in-time training.</a:t>
            </a:r>
            <a:endParaRPr lang="fr-FR" sz="2600"/>
          </a:p>
          <a:p>
            <a:pPr lvl="0"/>
            <a:endParaRPr lang="en-US"/>
          </a:p>
        </p:txBody>
      </p:sp>
      <p:sp>
        <p:nvSpPr>
          <p:cNvPr id="3" name="Slide Number Placeholder 2">
            <a:extLst>
              <a:ext uri="{FF2B5EF4-FFF2-40B4-BE49-F238E27FC236}">
                <a16:creationId xmlns:a16="http://schemas.microsoft.com/office/drawing/2014/main" id="{A333B615-08FD-C16C-C61F-CDF40D573B2B}"/>
              </a:ext>
            </a:extLst>
          </p:cNvPr>
          <p:cNvSpPr>
            <a:spLocks noGrp="1"/>
          </p:cNvSpPr>
          <p:nvPr>
            <p:ph type="sldNum" sz="quarter" idx="2"/>
          </p:nvPr>
        </p:nvSpPr>
        <p:spPr>
          <a:xfrm>
            <a:off x="11846628" y="6568934"/>
            <a:ext cx="343504" cy="288726"/>
          </a:xfrm>
        </p:spPr>
        <p:txBody>
          <a:bodyPr lIns="91440" tIns="45720" rIns="91440" bIns="45720" anchor="t"/>
          <a:lstStyle/>
          <a:p>
            <a:pPr algn="r"/>
            <a:fld id="{86CB4B4D-7CA3-9044-876B-883B54F8677D}" type="slidenum">
              <a:rPr lang="en-US" sz="1200">
                <a:solidFill>
                  <a:srgbClr val="7F7F7F"/>
                </a:solidFill>
              </a:rPr>
              <a:pPr algn="r"/>
              <a:t>31</a:t>
            </a:fld>
            <a:endParaRPr lang="en-US" sz="1200">
              <a:solidFill>
                <a:srgbClr val="7F7F7F"/>
              </a:solidFill>
            </a:endParaRPr>
          </a:p>
        </p:txBody>
      </p:sp>
    </p:spTree>
    <p:extLst>
      <p:ext uri="{BB962C8B-B14F-4D97-AF65-F5344CB8AC3E}">
        <p14:creationId xmlns:p14="http://schemas.microsoft.com/office/powerpoint/2010/main" val="221673325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34805" y="1731534"/>
            <a:ext cx="11347451" cy="1870076"/>
          </a:xfrm>
        </p:spPr>
        <p:txBody>
          <a:bodyPr lIns="45719" tIns="45720" rIns="45719" bIns="45720" anchor="ctr">
            <a:normAutofit/>
          </a:bodyPr>
          <a:lstStyle/>
          <a:p>
            <a:pPr marL="0" indent="0">
              <a:spcBef>
                <a:spcPts val="0"/>
              </a:spcBef>
              <a:buNone/>
            </a:pPr>
            <a:r>
              <a:rPr lang="en-US" sz="3200" b="1"/>
              <a:t>4.2 Group activity: </a:t>
            </a:r>
          </a:p>
          <a:p>
            <a:pPr marL="0" indent="0">
              <a:spcBef>
                <a:spcPts val="0"/>
              </a:spcBef>
              <a:buNone/>
            </a:pPr>
            <a:r>
              <a:rPr lang="en-US" sz="3200" b="1"/>
              <a:t>RRT activation and pre-deployment SOP </a:t>
            </a:r>
          </a:p>
        </p:txBody>
      </p:sp>
      <p:sp>
        <p:nvSpPr>
          <p:cNvPr id="3" name="Slide Number Placeholder 2">
            <a:extLst>
              <a:ext uri="{FF2B5EF4-FFF2-40B4-BE49-F238E27FC236}">
                <a16:creationId xmlns:a16="http://schemas.microsoft.com/office/drawing/2014/main" id="{E6FC2FAC-D1D0-CD95-0D02-DFE2206A7BD4}"/>
              </a:ext>
            </a:extLst>
          </p:cNvPr>
          <p:cNvSpPr>
            <a:spLocks noGrp="1"/>
          </p:cNvSpPr>
          <p:nvPr>
            <p:ph type="sldNum" sz="quarter" idx="2"/>
          </p:nvPr>
        </p:nvSpPr>
        <p:spPr>
          <a:xfrm>
            <a:off x="11733415" y="6468497"/>
            <a:ext cx="458325" cy="351356"/>
          </a:xfrm>
        </p:spPr>
        <p:txBody>
          <a:bodyPr lIns="91440" tIns="45720" rIns="91440" bIns="45720" anchor="t"/>
          <a:lstStyle/>
          <a:p>
            <a:pPr algn="r"/>
            <a:fld id="{86CB4B4D-7CA3-9044-876B-883B54F8677D}" type="slidenum">
              <a:rPr lang="en-US" sz="1200">
                <a:solidFill>
                  <a:srgbClr val="7F7F7F"/>
                </a:solidFill>
              </a:rPr>
              <a:pPr algn="r"/>
              <a:t>32</a:t>
            </a:fld>
            <a:endParaRPr lang="en-US" sz="1200">
              <a:solidFill>
                <a:srgbClr val="7F7F7F"/>
              </a:solidFill>
            </a:endParaRPr>
          </a:p>
        </p:txBody>
      </p:sp>
    </p:spTree>
    <p:extLst>
      <p:ext uri="{BB962C8B-B14F-4D97-AF65-F5344CB8AC3E}">
        <p14:creationId xmlns:p14="http://schemas.microsoft.com/office/powerpoint/2010/main" val="3557073634"/>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280589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a:defRPr sz="2400">
                <a:latin typeface="Source Sans Pro Regular"/>
                <a:ea typeface="Source Sans Pro Regular"/>
                <a:cs typeface="Source Sans Pro Regular"/>
                <a:sym typeface="Source Sans Pro Regular"/>
              </a:defRPr>
            </a:pPr>
            <a:r>
              <a:rPr lang="en-US" sz="2400" dirty="0">
                <a:solidFill>
                  <a:srgbClr val="FF0000"/>
                </a:solidFill>
                <a:highlight>
                  <a:srgbClr val="FFFF00"/>
                </a:highlight>
                <a:latin typeface="Source Sans Pro Regular"/>
                <a:ea typeface="Source Sans Pro Regular"/>
              </a:rPr>
              <a:t>Instruction to facilitator: Please insert here the summary of the brainstorming session related to the </a:t>
            </a:r>
            <a:r>
              <a:rPr lang="en-US" sz="2400">
                <a:solidFill>
                  <a:srgbClr val="FF0000"/>
                </a:solidFill>
                <a:highlight>
                  <a:srgbClr val="FFFF00"/>
                </a:highlight>
                <a:latin typeface="Source Sans Pro Regular"/>
                <a:ea typeface="Source Sans Pro Regular"/>
              </a:rPr>
              <a:t>station 6. RRT activation and pre-deployment in Group activity 1.2: </a:t>
            </a:r>
            <a:endParaRPr lang="fr-FR" sz="2400">
              <a:solidFill>
                <a:srgbClr val="FF0000"/>
              </a:solidFill>
              <a:highlight>
                <a:srgbClr val="FFFF00"/>
              </a:highlight>
              <a:latin typeface="Source Sans Pro Regular"/>
              <a:ea typeface="Source Sans Pro Regular"/>
              <a:cs typeface="Calibri"/>
            </a:endParaRPr>
          </a:p>
          <a:p>
            <a:pPr algn="ctr">
              <a:defRPr sz="2400">
                <a:latin typeface="Source Sans Pro Regular"/>
                <a:ea typeface="Source Sans Pro Regular"/>
                <a:cs typeface="Source Sans Pro Regular"/>
                <a:sym typeface="Source Sans Pro Regular"/>
              </a:defRPr>
            </a:pPr>
            <a:r>
              <a:rPr lang="en-US" sz="2400">
                <a:solidFill>
                  <a:srgbClr val="FF0000"/>
                </a:solidFill>
                <a:highlight>
                  <a:srgbClr val="FFFF00"/>
                </a:highlight>
                <a:latin typeface="Source Sans Pro Regular"/>
                <a:ea typeface="Source Sans Pro Regular"/>
              </a:rPr>
              <a:t>Brainstorming session: the country RRT experience</a:t>
            </a:r>
            <a:endParaRPr lang="en-US"/>
          </a:p>
          <a:p>
            <a:pPr>
              <a:spcBef>
                <a:spcPts val="500"/>
              </a:spcBef>
              <a:defRPr sz="2400">
                <a:latin typeface="Source Sans Pro Regular"/>
                <a:ea typeface="Source Sans Pro Regular"/>
                <a:cs typeface="Source Sans Pro Regular"/>
                <a:sym typeface="Source Sans Pro Regular"/>
              </a:defRPr>
            </a:pPr>
            <a:endParaRPr lang="en-US" sz="2400" dirty="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dirty="0"/>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62</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93652050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en-US" sz="2800" b="1" kern="1200" dirty="0">
                <a:solidFill>
                  <a:srgbClr val="951D19"/>
                </a:solidFill>
                <a:latin typeface="Source Sans Pro"/>
                <a:ea typeface="+mj-ea"/>
                <a:cs typeface="Arial"/>
              </a:rPr>
              <a:t>Instructions for group work</a:t>
            </a:r>
            <a:endParaRPr lang="en-US" sz="2800" b="1" kern="1200" dirty="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330185" y="1550256"/>
            <a:ext cx="11547675" cy="4654071"/>
          </a:xfrm>
        </p:spPr>
        <p:txBody>
          <a:bodyPr lIns="45719" tIns="45720" rIns="45719" bIns="45720" anchor="t">
            <a:noAutofit/>
          </a:bodyPr>
          <a:lstStyle/>
          <a:p>
            <a:pPr marL="144780" lvl="1" indent="-71755">
              <a:buNone/>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Draft a SOP for RRT activation and pre-deployment using :</a:t>
            </a:r>
            <a:endParaRPr lang="fr-FR" dirty="0">
              <a:solidFill>
                <a:schemeClr val="tx1"/>
              </a:solidFill>
              <a:latin typeface="Source Sans Pro"/>
              <a:cs typeface="Arial"/>
            </a:endParaRP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a:rPr>
              <a:t>The SOP template,  </a:t>
            </a:r>
            <a:endParaRPr lang="fr-FR" sz="2200" dirty="0">
              <a:latin typeface="Source Sans Pro"/>
            </a:endParaRP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a:rPr>
              <a:t>The summary of brainstorming station 6. RRT activation and pre-deployment</a:t>
            </a:r>
            <a:endParaRPr lang="fr-FR" sz="2200" dirty="0">
              <a:latin typeface="Source Sans Pro"/>
            </a:endParaRP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panose="020B0503030403020204" pitchFamily="34" charset="0"/>
              </a:rPr>
              <a:t>The summary of plenary discussion on RRT activation  and pre-deployment</a:t>
            </a:r>
          </a:p>
          <a:p>
            <a:pPr marL="762000" lvl="5" indent="-342900">
              <a:spcBef>
                <a:spcPts val="500"/>
              </a:spcBef>
              <a:buClr>
                <a:srgbClr val="65A000"/>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Questions on annex  8</a:t>
            </a:r>
          </a:p>
          <a:p>
            <a:pPr marL="144780" lvl="1" indent="-71755">
              <a:buNone/>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latin typeface="Source Sans Pro"/>
              <a:cs typeface="Arial"/>
            </a:endParaRPr>
          </a:p>
          <a:p>
            <a:pPr marL="144780" lvl="1" indent="-71755">
              <a:buNone/>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 </a:t>
            </a:r>
            <a:r>
              <a:rPr lang="en-US" sz="2200" b="1" dirty="0">
                <a:solidFill>
                  <a:schemeClr val="tx1"/>
                </a:solidFill>
                <a:latin typeface="Source Sans Pro"/>
                <a:cs typeface="Arial"/>
              </a:rPr>
              <a:t>Groups 1, 2, 3 Activation SOP</a:t>
            </a:r>
            <a:endParaRPr lang="fr-FR" dirty="0">
              <a:solidFill>
                <a:schemeClr val="tx1"/>
              </a:solidFill>
              <a:latin typeface="Source Sans Pro"/>
            </a:endParaRP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panose="020B0503030403020204" pitchFamily="34" charset="0"/>
              </a:rPr>
              <a:t>Criteria for activation of the RRT</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panose="020B0503030403020204" pitchFamily="34" charset="0"/>
              </a:rPr>
              <a:t>Authorization process for activating the RRT </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panose="020B0503030403020204" pitchFamily="34" charset="0"/>
              </a:rPr>
              <a:t>Process for expedition of decision making</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panose="020B0503030403020204" pitchFamily="34" charset="0"/>
              </a:rPr>
              <a:t>Team composition and structure / Criteria for inclusion of security officer</a:t>
            </a:r>
          </a:p>
          <a:p>
            <a:pPr marL="0" lvl="4" indent="0">
              <a:spcBef>
                <a:spcPts val="500"/>
              </a:spcBef>
              <a:buClr>
                <a:schemeClr val="accent3"/>
              </a:buClr>
              <a:buNone/>
              <a:defRPr sz="2400">
                <a:latin typeface="Source Sans Pro Regular"/>
                <a:ea typeface="Source Sans Pro Regular"/>
                <a:cs typeface="Source Sans Pro Regular"/>
                <a:sym typeface="Source Sans Pro Regular"/>
              </a:defRPr>
            </a:pPr>
            <a:endParaRPr lang="en-US" sz="2200" b="1" dirty="0">
              <a:solidFill>
                <a:schemeClr val="tx1"/>
              </a:solidFill>
              <a:latin typeface="Source Sans Pro"/>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34</a:t>
            </a:fld>
            <a:endParaRPr lang="en-US" sz="1200">
              <a:solidFill>
                <a:srgbClr val="7F7F7F"/>
              </a:solidFill>
            </a:endParaRPr>
          </a:p>
        </p:txBody>
      </p:sp>
    </p:spTree>
    <p:extLst>
      <p:ext uri="{BB962C8B-B14F-4D97-AF65-F5344CB8AC3E}">
        <p14:creationId xmlns:p14="http://schemas.microsoft.com/office/powerpoint/2010/main" val="747291578"/>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en-US" sz="2800" b="1" kern="1200" dirty="0">
                <a:solidFill>
                  <a:srgbClr val="951D19"/>
                </a:solidFill>
                <a:latin typeface="Source Sans Pro"/>
                <a:ea typeface="+mj-ea"/>
                <a:cs typeface="Arial"/>
              </a:rPr>
              <a:t>Instructions for group work </a:t>
            </a:r>
            <a:endParaRPr lang="en-US" sz="2800" b="1" kern="1200" dirty="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291438" y="1717911"/>
            <a:ext cx="11457270" cy="4692816"/>
          </a:xfrm>
        </p:spPr>
        <p:txBody>
          <a:bodyPr lIns="45719" tIns="45720" rIns="45719" bIns="45720" anchor="t">
            <a:noAutofit/>
          </a:bodyPr>
          <a:lstStyle/>
          <a:p>
            <a:pPr marL="0" lvl="4"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200" b="1" dirty="0">
                <a:solidFill>
                  <a:schemeClr val="tx1"/>
                </a:solidFill>
                <a:latin typeface="Segoe UI"/>
                <a:cs typeface="Segoe UI"/>
              </a:rPr>
              <a:t>Groups 4, 5, 6 Pre-deployment SOP</a:t>
            </a:r>
            <a:endParaRPr lang="en-US" sz="2200" dirty="0">
              <a:solidFill>
                <a:schemeClr val="tx1"/>
              </a:solidFill>
              <a:latin typeface="Segoe UI"/>
              <a:cs typeface="Segoe UI"/>
            </a:endParaRPr>
          </a:p>
          <a:p>
            <a:pPr marL="762000" lvl="5" indent="-342900">
              <a:spcBef>
                <a:spcPts val="500"/>
              </a:spcBef>
              <a:buFont typeface="Courier New,monospace"/>
              <a:buChar char="o"/>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Arial"/>
                <a:cs typeface="Arial"/>
              </a:rPr>
              <a:t>Pre-deployment processes – team, finance, logistics, admin</a:t>
            </a:r>
          </a:p>
          <a:p>
            <a:pPr marL="762000" lvl="5" indent="-342900">
              <a:spcBef>
                <a:spcPts val="500"/>
              </a:spcBef>
              <a:buFont typeface="Courier New,monospace"/>
              <a:buChar char="o"/>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Arial"/>
                <a:cs typeface="Arial"/>
              </a:rPr>
              <a:t>Identified content, format, responsibility for pre-deployment briefings </a:t>
            </a:r>
          </a:p>
          <a:p>
            <a:pPr marL="762000" lvl="5" indent="-342900">
              <a:spcBef>
                <a:spcPts val="500"/>
              </a:spcBef>
              <a:buFont typeface="Courier New,monospace"/>
              <a:buChar char="o"/>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Arial"/>
                <a:cs typeface="Arial"/>
              </a:rPr>
              <a:t>Just-in-time training facilitation, repository, and distribution assigned </a:t>
            </a:r>
          </a:p>
          <a:p>
            <a:pPr marL="762000" lvl="5" indent="-342900">
              <a:spcBef>
                <a:spcPts val="500"/>
              </a:spcBef>
              <a:buFont typeface="Courier New,monospace"/>
              <a:buChar char="o"/>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Arial"/>
                <a:cs typeface="Arial"/>
              </a:rPr>
              <a:t>Availability, distribution and funding for RRT equipment and supplies </a:t>
            </a:r>
            <a:endParaRPr lang="en-US" dirty="0">
              <a:solidFill>
                <a:schemeClr val="tx1"/>
              </a:solidFill>
            </a:endParaRPr>
          </a:p>
          <a:p>
            <a:pPr marL="419100" lvl="5"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latin typeface="Aria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Each group will assign a rapporteur to present in plenary the outcomes of the group discussion.</a:t>
            </a:r>
            <a:endParaRPr lang="fr-FR" sz="2200">
              <a:solidFill>
                <a:schemeClr val="tx1"/>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Duration: 45’ group work; 15’ presentations</a:t>
            </a:r>
            <a:endParaRPr lang="en-US" sz="800" dirty="0">
              <a:solidFill>
                <a:schemeClr val="tx1"/>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b="1" dirty="0">
                <a:solidFill>
                  <a:srgbClr val="A1010D"/>
                </a:solidFill>
                <a:latin typeface="Source Sans Pro"/>
                <a:cs typeface="Arial"/>
              </a:rPr>
              <a:t>Output</a:t>
            </a:r>
            <a:r>
              <a:rPr lang="en-US" sz="2200" b="1" dirty="0">
                <a:solidFill>
                  <a:srgbClr val="A1010D"/>
                </a:solidFill>
                <a:latin typeface="Source Sans Pro"/>
                <a:ea typeface="Arial"/>
                <a:cs typeface="Arial"/>
              </a:rPr>
              <a:t>: SOP for RRT activation and pre-deployment adapted to your country context </a:t>
            </a:r>
            <a:endParaRPr lang="en-US" sz="800" dirty="0">
              <a:solidFill>
                <a:srgbClr val="10253F"/>
              </a:solidFill>
              <a:latin typeface="Source Sans Pro"/>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200" b="1" dirty="0">
              <a:solidFill>
                <a:srgbClr val="A1010D"/>
              </a:solidFill>
              <a:latin typeface="Source Sans Pro"/>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200" b="1" dirty="0">
              <a:solidFill>
                <a:srgbClr val="A1010D"/>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35</a:t>
            </a:fld>
            <a:endParaRPr lang="en-US" sz="1200">
              <a:solidFill>
                <a:srgbClr val="7F7F7F"/>
              </a:solidFill>
            </a:endParaRPr>
          </a:p>
        </p:txBody>
      </p:sp>
    </p:spTree>
    <p:extLst>
      <p:ext uri="{BB962C8B-B14F-4D97-AF65-F5344CB8AC3E}">
        <p14:creationId xmlns:p14="http://schemas.microsoft.com/office/powerpoint/2010/main" val="343541360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73460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740228" y="2011754"/>
            <a:ext cx="10461172" cy="4654071"/>
          </a:xfrm>
        </p:spPr>
        <p:txBody>
          <a:bodyPr lIns="45719" tIns="45720" rIns="45719" bIns="45720" anchor="t">
            <a:no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You will be given scenarios.</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Using decision-making criteria for RRT activation, determine whether or not to activate the RRT </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You can also create a flow chart showing how you reached your decision. </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a:solidFill>
                <a:schemeClr val="tx1"/>
              </a:solidFill>
              <a:latin typeface="Source Sans Pro" panose="020B0503030403020204" pitchFamily="34" charset="0"/>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a:cs typeface="Arial"/>
              </a:rPr>
              <a:t>Each group will assign a rapporteur to present in plenary the outcomes of the group work/discussion.</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a:solidFill>
                <a:schemeClr val="tx1"/>
              </a:solidFill>
              <a:latin typeface="Source Sans Pro" panose="020B0503030403020204" pitchFamily="34" charset="0"/>
              <a:cs typeface="Arial"/>
            </a:endParaRPr>
          </a:p>
          <a:p>
            <a:pPr>
              <a:buFont typeface="Arial"/>
              <a:buChar char="•"/>
              <a:defRPr sz="2400">
                <a:solidFill>
                  <a:srgbClr val="10253F"/>
                </a:solidFill>
                <a:latin typeface="Source Sans Pro Regular"/>
                <a:ea typeface="Source Sans Pro Regular"/>
                <a:cs typeface="Source Sans Pro Regular"/>
                <a:sym typeface="Source Sans Pro Regular"/>
              </a:defRPr>
            </a:pPr>
            <a:endParaRPr lang="en-US" sz="1100" b="1" i="1" u="sng">
              <a:solidFill>
                <a:srgbClr val="D13438"/>
              </a:solidFill>
              <a:latin typeface="Segoe UI"/>
              <a:cs typeface="Segoe UI"/>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cs typeface="Arial"/>
              </a:rPr>
              <a:t>Duration: 45’ group work; 15’ presentations</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b="1" dirty="0">
                <a:solidFill>
                  <a:srgbClr val="A1010D"/>
                </a:solidFill>
                <a:latin typeface="Source Sans Pro"/>
                <a:ea typeface="Arial"/>
                <a:cs typeface="Arial"/>
              </a:rPr>
              <a:t>Ou</a:t>
            </a:r>
            <a:r>
              <a:rPr lang="en-US" sz="2200" b="1" dirty="0">
                <a:solidFill>
                  <a:srgbClr val="A1010D"/>
                </a:solidFill>
                <a:latin typeface="Source Sans Pro"/>
                <a:cs typeface="Arial"/>
              </a:rPr>
              <a:t>tput: Decision made as to whether or not to activate the RRT</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36</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92598" y="1256102"/>
            <a:ext cx="996513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kern="1200">
                <a:solidFill>
                  <a:srgbClr val="951D19"/>
                </a:solidFill>
                <a:latin typeface="Source Sans Pro"/>
                <a:ea typeface="+mj-ea"/>
                <a:cs typeface="Arial"/>
              </a:rPr>
              <a:t>Instructions for group work </a:t>
            </a:r>
            <a:endParaRPr lang="en-US" sz="2800" b="1" kern="1200">
              <a:solidFill>
                <a:srgbClr val="65A000"/>
              </a:solidFill>
              <a:latin typeface="Source Sans Pro"/>
              <a:cs typeface="Arial" pitchFamily="34" charset="0"/>
            </a:endParaRPr>
          </a:p>
        </p:txBody>
      </p:sp>
    </p:spTree>
    <p:extLst>
      <p:ext uri="{BB962C8B-B14F-4D97-AF65-F5344CB8AC3E}">
        <p14:creationId xmlns:p14="http://schemas.microsoft.com/office/powerpoint/2010/main" val="336077262"/>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73460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 (1)</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323509" y="2011755"/>
            <a:ext cx="10461172" cy="4475477"/>
          </a:xfrm>
        </p:spPr>
        <p:txBody>
          <a:bodyPr lIns="45719" tIns="45720" rIns="45719" bIns="45720" anchor="t">
            <a:noAutofit/>
          </a:bodyPr>
          <a:lstStyle/>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It’s flu season and a newspaper has published that there are more cases of seasonal flu and deaths than usual, and that the occupancy rate of intensive care beds exceeds 95%. You contact the head of epidemiological surveillance who confirms that the number of cases and deaths are even below the thresholds recorded during each season and sends you the surveillance report which confirms that the type B influenza virus circulates practically alone during this season. You contact the provincial hospital manager who confirms that only 8% of intensive care beds are occupied by patients, only one of whom is 98 years old in respiratory distress due to lung metastases.</a:t>
            </a:r>
            <a:endParaRPr lang="fr-FR">
              <a:solidFill>
                <a:schemeClr val="tx1"/>
              </a:solidFil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latin typeface="Source Sans Pro"/>
                <a:cs typeface="Arial"/>
              </a:rPr>
              <a:t>Will you activate the RRT?</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a:solidFill>
                <a:schemeClr val="tx1"/>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37</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92598" y="1256102"/>
            <a:ext cx="9965134"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kern="1200">
                <a:solidFill>
                  <a:srgbClr val="951D19"/>
                </a:solidFill>
                <a:latin typeface="Source Sans Pro"/>
                <a:ea typeface="+mj-ea"/>
                <a:cs typeface="Arial"/>
              </a:rPr>
              <a:t>Mini scenario 1</a:t>
            </a:r>
            <a:endParaRPr lang="fr-FR"/>
          </a:p>
        </p:txBody>
      </p:sp>
    </p:spTree>
    <p:extLst>
      <p:ext uri="{BB962C8B-B14F-4D97-AF65-F5344CB8AC3E}">
        <p14:creationId xmlns:p14="http://schemas.microsoft.com/office/powerpoint/2010/main" val="2153838667"/>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73460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 (2)</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344386" y="2210084"/>
            <a:ext cx="10461172" cy="4475477"/>
          </a:xfrm>
        </p:spPr>
        <p:txBody>
          <a:bodyPr lIns="45719" tIns="45720" rIns="45719" bIns="45720" anchor="t">
            <a:noAutofit/>
          </a:bodyPr>
          <a:lstStyle/>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The information has been verified.</a:t>
            </a:r>
            <a:endParaRPr lang="fr-FR">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What was reported by the newspaper is a rumor!</a:t>
            </a:r>
            <a:endParaRPr lang="fr-FR">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b="1">
              <a:solidFill>
                <a:srgbClr val="A1010D"/>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latin typeface="Source Sans Pro"/>
                <a:cs typeface="Arial"/>
              </a:rPr>
              <a:t>You will not activate the RRT!</a:t>
            </a:r>
            <a:endParaRPr lang="en-US"/>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a:solidFill>
                <a:schemeClr val="tx1"/>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38</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92598" y="1256102"/>
            <a:ext cx="996513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kern="1200">
                <a:solidFill>
                  <a:srgbClr val="951D19"/>
                </a:solidFill>
                <a:latin typeface="Source Sans Pro"/>
                <a:ea typeface="+mj-ea"/>
                <a:cs typeface="Arial"/>
              </a:rPr>
              <a:t>Mini scenario 1 - debriefing</a:t>
            </a:r>
            <a:endParaRPr lang="fr-FR"/>
          </a:p>
        </p:txBody>
      </p:sp>
    </p:spTree>
    <p:extLst>
      <p:ext uri="{BB962C8B-B14F-4D97-AF65-F5344CB8AC3E}">
        <p14:creationId xmlns:p14="http://schemas.microsoft.com/office/powerpoint/2010/main" val="253027623"/>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82985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 (3)</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347322" y="2261786"/>
            <a:ext cx="10461172" cy="2558571"/>
          </a:xfrm>
        </p:spPr>
        <p:txBody>
          <a:bodyPr lIns="45719" tIns="45720" rIns="45719" bIns="45720" anchor="t">
            <a:noAutofit/>
          </a:bodyPr>
          <a:lstStyle/>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Nine participants in a religious ceremony presented with headache, fever, photophobia, vomiting and 3 others were admitted to hospital for a disorder of consciousness and purpura, one of whom died.</a:t>
            </a:r>
            <a:endParaRPr lang="fr-FR">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latin typeface="Source Sans Pro"/>
                <a:cs typeface="Arial"/>
              </a:rPr>
              <a:t>Will you activate the RRT?</a:t>
            </a:r>
          </a:p>
          <a:p>
            <a:pPr marL="289560">
              <a:buClr>
                <a:schemeClr val="accent3"/>
              </a:buCl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b="1">
              <a:solidFill>
                <a:srgbClr val="A1010D"/>
              </a:solidFill>
              <a:latin typeface="Source Sans Pro"/>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39</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68786" y="1387071"/>
            <a:ext cx="996513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kern="1200">
                <a:solidFill>
                  <a:srgbClr val="951D19"/>
                </a:solidFill>
                <a:latin typeface="Source Sans Pro"/>
                <a:ea typeface="+mj-ea"/>
                <a:cs typeface="Arial"/>
              </a:rPr>
              <a:t>Mini scenario 2</a:t>
            </a:r>
            <a:endParaRPr lang="fr-FR"/>
          </a:p>
        </p:txBody>
      </p:sp>
    </p:spTree>
    <p:extLst>
      <p:ext uri="{BB962C8B-B14F-4D97-AF65-F5344CB8AC3E}">
        <p14:creationId xmlns:p14="http://schemas.microsoft.com/office/powerpoint/2010/main" val="403670102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074736" y="1961931"/>
            <a:ext cx="7167921" cy="256480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fr-FR" sz="2400">
                <a:solidFill>
                  <a:schemeClr val="tx1"/>
                </a:solidFill>
                <a:latin typeface="Source Sans Pro"/>
                <a:ea typeface="Arial"/>
                <a:cs typeface="Arial"/>
              </a:rPr>
              <a:t>At the end of </a:t>
            </a:r>
            <a:r>
              <a:rPr lang="fr-FR" sz="2400" err="1">
                <a:solidFill>
                  <a:schemeClr val="tx1"/>
                </a:solidFill>
                <a:latin typeface="Source Sans Pro"/>
                <a:ea typeface="Arial"/>
                <a:cs typeface="Arial"/>
              </a:rPr>
              <a:t>this</a:t>
            </a:r>
            <a:r>
              <a:rPr lang="fr-FR" sz="2400">
                <a:solidFill>
                  <a:schemeClr val="tx1"/>
                </a:solidFill>
                <a:latin typeface="Source Sans Pro"/>
                <a:ea typeface="Arial"/>
                <a:cs typeface="Arial"/>
              </a:rPr>
              <a:t> module, </a:t>
            </a:r>
            <a:r>
              <a:rPr lang="fr-FR" sz="2400" err="1">
                <a:solidFill>
                  <a:schemeClr val="tx1"/>
                </a:solidFill>
                <a:latin typeface="Source Sans Pro"/>
                <a:ea typeface="Arial"/>
                <a:cs typeface="Arial"/>
              </a:rPr>
              <a:t>you</a:t>
            </a:r>
            <a:r>
              <a:rPr lang="fr-FR" sz="2400">
                <a:solidFill>
                  <a:schemeClr val="tx1"/>
                </a:solidFill>
                <a:latin typeface="Source Sans Pro"/>
                <a:ea typeface="Arial"/>
                <a:cs typeface="Arial"/>
              </a:rPr>
              <a:t> </a:t>
            </a:r>
            <a:r>
              <a:rPr lang="fr-FR" sz="2400" err="1">
                <a:solidFill>
                  <a:schemeClr val="tx1"/>
                </a:solidFill>
                <a:latin typeface="Source Sans Pro"/>
                <a:ea typeface="Arial"/>
                <a:cs typeface="Arial"/>
              </a:rPr>
              <a:t>should</a:t>
            </a:r>
            <a:r>
              <a:rPr lang="fr-FR" sz="2400">
                <a:solidFill>
                  <a:schemeClr val="tx1"/>
                </a:solidFill>
                <a:latin typeface="Source Sans Pro"/>
                <a:ea typeface="Arial"/>
                <a:cs typeface="Arial"/>
              </a:rPr>
              <a:t> </a:t>
            </a:r>
            <a:r>
              <a:rPr lang="fr-FR" sz="2400" err="1">
                <a:solidFill>
                  <a:schemeClr val="tx1"/>
                </a:solidFill>
                <a:latin typeface="Source Sans Pro"/>
                <a:ea typeface="Arial"/>
                <a:cs typeface="Arial"/>
              </a:rPr>
              <a:t>be</a:t>
            </a:r>
            <a:r>
              <a:rPr lang="fr-FR" sz="2400">
                <a:solidFill>
                  <a:schemeClr val="tx1"/>
                </a:solidFill>
                <a:latin typeface="Source Sans Pro"/>
                <a:ea typeface="Arial"/>
                <a:cs typeface="Arial"/>
              </a:rPr>
              <a:t> able to:</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Develop/adapt SOP for RRT activation and pre-deployment </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Develop/adapt SOP for deployment of RRTs </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Develop/adapt SOP for post-deployment of RRTs  </a:t>
            </a:r>
          </a:p>
          <a:p>
            <a:pPr marL="307975" lvl="0"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a:solidFill>
                <a:schemeClr val="accent2">
                  <a:lumMod val="60000"/>
                  <a:lumOff val="40000"/>
                </a:schemeClr>
              </a:solidFill>
              <a:highlight>
                <a:srgbClr val="00FF00"/>
              </a:highlight>
              <a:latin typeface="Arial"/>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Module</a:t>
            </a:r>
            <a:r>
              <a:rPr b="1"/>
              <a:t> objectives</a:t>
            </a:r>
            <a:endParaRPr lang="en-US" b="1"/>
          </a:p>
        </p:txBody>
      </p:sp>
      <p:sp>
        <p:nvSpPr>
          <p:cNvPr id="6" name="Slide Number Placeholder 5">
            <a:extLst>
              <a:ext uri="{FF2B5EF4-FFF2-40B4-BE49-F238E27FC236}">
                <a16:creationId xmlns:a16="http://schemas.microsoft.com/office/drawing/2014/main" id="{72F9A878-C1D6-4D72-B0AA-BC60705CCBBD}"/>
              </a:ext>
            </a:extLst>
          </p:cNvPr>
          <p:cNvSpPr txBox="1">
            <a:spLocks noGrp="1"/>
          </p:cNvSpPr>
          <p:nvPr>
            <p:ph type="sldNum" sz="quarter" idx="2"/>
          </p:nvPr>
        </p:nvSpPr>
        <p:spPr>
          <a:xfrm>
            <a:off x="11907520" y="652753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4</a:t>
            </a:fld>
            <a:endParaRPr sz="12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82985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 (4)</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683498" y="2183345"/>
            <a:ext cx="9753668" cy="1169042"/>
          </a:xfrm>
        </p:spPr>
        <p:txBody>
          <a:bodyPr lIns="45719" tIns="45720" rIns="45719" bIns="45720" anchor="t">
            <a:noAutofit/>
          </a:bodyPr>
          <a:lstStyle/>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12 cases</a:t>
            </a:r>
            <a:endParaRPr lang="fr-FR">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3 admitted  to the hospital for a disorder of consciousness and purpura</a:t>
            </a:r>
            <a:endParaRPr lang="fr-FR">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latin typeface="Source Sans Pro"/>
                <a:cs typeface="Arial"/>
              </a:rPr>
              <a:t>1 death </a:t>
            </a: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b="1">
              <a:solidFill>
                <a:srgbClr val="A1010D"/>
              </a:solidFill>
              <a:latin typeface="Source Sans Pro"/>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40</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68786" y="1387071"/>
            <a:ext cx="9965134"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kern="1200">
                <a:solidFill>
                  <a:srgbClr val="951D19"/>
                </a:solidFill>
                <a:latin typeface="Source Sans Pro"/>
                <a:ea typeface="+mj-ea"/>
                <a:cs typeface="Arial"/>
              </a:rPr>
              <a:t>Mini scenario 2-debriefing</a:t>
            </a:r>
            <a:endParaRPr lang="fr-FR"/>
          </a:p>
        </p:txBody>
      </p:sp>
      <p:sp>
        <p:nvSpPr>
          <p:cNvPr id="9" name="Arrow: Down 8">
            <a:extLst>
              <a:ext uri="{FF2B5EF4-FFF2-40B4-BE49-F238E27FC236}">
                <a16:creationId xmlns:a16="http://schemas.microsoft.com/office/drawing/2014/main" id="{ECFFEDA8-0E78-AD4A-DE2F-012E59740544}"/>
              </a:ext>
            </a:extLst>
          </p:cNvPr>
          <p:cNvSpPr/>
          <p:nvPr/>
        </p:nvSpPr>
        <p:spPr>
          <a:xfrm>
            <a:off x="2928948" y="3432854"/>
            <a:ext cx="641514" cy="720673"/>
          </a:xfrm>
          <a:prstGeom prst="downArrow">
            <a:avLst/>
          </a:prstGeom>
          <a:solidFill>
            <a:srgbClr val="65A000"/>
          </a:solidFill>
          <a:ln w="12700" cap="flat">
            <a:solidFill>
              <a:srgbClr val="65A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12" name="Espace réservé du texte 5">
            <a:extLst>
              <a:ext uri="{FF2B5EF4-FFF2-40B4-BE49-F238E27FC236}">
                <a16:creationId xmlns:a16="http://schemas.microsoft.com/office/drawing/2014/main" id="{51A7CC94-4703-8768-390F-BBF56D8B4A59}"/>
              </a:ext>
            </a:extLst>
          </p:cNvPr>
          <p:cNvSpPr txBox="1">
            <a:spLocks/>
          </p:cNvSpPr>
          <p:nvPr/>
        </p:nvSpPr>
        <p:spPr>
          <a:xfrm>
            <a:off x="746251" y="4117480"/>
            <a:ext cx="8823580" cy="9785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632460" indent="-342900" hangingPunct="1">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chemeClr val="tx1"/>
                </a:solidFill>
                <a:cs typeface="Arial"/>
              </a:rPr>
              <a:t>Severe disease</a:t>
            </a:r>
          </a:p>
          <a:p>
            <a:pPr marL="632460" indent="-342900" hangingPunct="1">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chemeClr val="tx1"/>
                </a:solidFill>
                <a:cs typeface="Arial"/>
              </a:rPr>
              <a:t>Risk of transmission/ exposure to the same source</a:t>
            </a:r>
            <a:endParaRPr lang="en-US">
              <a:solidFill>
                <a:schemeClr val="tx1"/>
              </a:solidFill>
            </a:endParaRPr>
          </a:p>
          <a:p>
            <a:pPr marL="632460" indent="-342900" hangingPunct="1">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b="1">
              <a:solidFill>
                <a:srgbClr val="A1010D"/>
              </a:solidFill>
              <a:latin typeface="Source Sans Pro"/>
              <a:cs typeface="Arial"/>
            </a:endParaRPr>
          </a:p>
          <a:p>
            <a:pPr marL="289560" hangingPunct="1">
              <a:buClr>
                <a:schemeClr val="accent3"/>
              </a:buCl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latin typeface="Source Sans Pro"/>
              <a:cs typeface="Arial"/>
            </a:endParaRPr>
          </a:p>
          <a:p>
            <a:pPr marL="632460" indent="-342900" hangingPunct="1">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cs typeface="Arial"/>
              </a:rPr>
              <a:t>You should activate the RRT!</a:t>
            </a:r>
            <a:endParaRPr lang="en-US" b="1">
              <a:solidFill>
                <a:srgbClr val="A1010D"/>
              </a:solidFill>
              <a:latin typeface="Source Sans Pro"/>
              <a:cs typeface="Arial"/>
            </a:endParaRPr>
          </a:p>
        </p:txBody>
      </p:sp>
    </p:spTree>
    <p:extLst>
      <p:ext uri="{BB962C8B-B14F-4D97-AF65-F5344CB8AC3E}">
        <p14:creationId xmlns:p14="http://schemas.microsoft.com/office/powerpoint/2010/main" val="127632891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73460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 (5)</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323509" y="2011755"/>
            <a:ext cx="10461172" cy="4475477"/>
          </a:xfrm>
        </p:spPr>
        <p:txBody>
          <a:bodyPr lIns="45719" tIns="45720" rIns="45719" bIns="45720" anchor="t">
            <a:noAutofit/>
          </a:bodyPr>
          <a:lstStyle/>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err="1">
                <a:cs typeface="Arial"/>
              </a:rPr>
              <a:t>Matulidji</a:t>
            </a:r>
            <a:r>
              <a:rPr lang="en-US">
                <a:cs typeface="Arial"/>
              </a:rPr>
              <a:t> country is about to declare the end of the Ebola virus disease outbreak on its national territory. You receive a notification from CAPITAL Hospital in your country concerning a health professional coming from </a:t>
            </a:r>
            <a:r>
              <a:rPr lang="en-US" err="1">
                <a:cs typeface="Arial"/>
              </a:rPr>
              <a:t>Matulidji</a:t>
            </a:r>
            <a:r>
              <a:rPr lang="en-US">
                <a:cs typeface="Arial"/>
              </a:rPr>
              <a:t> who presented two days after his return bloody vomiting and diarrhea, with epistaxis and fever without other similar cases in his entourage. The information quickly circulated in social networks and the media, which are starting to exert pressure!</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b="1">
              <a:solidFill>
                <a:srgbClr val="A1010D"/>
              </a:solidFill>
              <a:latin typeface="Source Sans Pro"/>
              <a:cs typeface="Arial"/>
            </a:endParaRPr>
          </a:p>
          <a:p>
            <a:pPr marL="632460" indent="-342900">
              <a:buClr>
                <a:schemeClr val="accent3"/>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latin typeface="Source Sans Pro"/>
                <a:cs typeface="Arial"/>
              </a:rPr>
              <a:t>Will you activate the RRT?</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41</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92598" y="1256102"/>
            <a:ext cx="9965134"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kern="1200">
                <a:solidFill>
                  <a:srgbClr val="951D19"/>
                </a:solidFill>
                <a:latin typeface="Source Sans Pro"/>
                <a:ea typeface="+mj-ea"/>
                <a:cs typeface="Arial"/>
              </a:rPr>
              <a:t>Mini scenario 3</a:t>
            </a:r>
            <a:endParaRPr lang="fr-FR"/>
          </a:p>
        </p:txBody>
      </p:sp>
    </p:spTree>
    <p:extLst>
      <p:ext uri="{BB962C8B-B14F-4D97-AF65-F5344CB8AC3E}">
        <p14:creationId xmlns:p14="http://schemas.microsoft.com/office/powerpoint/2010/main" val="259212922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re 1"/>
          <p:cNvSpPr>
            <a:spLocks noGrp="1"/>
          </p:cNvSpPr>
          <p:nvPr>
            <p:ph type="title"/>
          </p:nvPr>
        </p:nvSpPr>
        <p:spPr>
          <a:xfrm>
            <a:off x="171167" y="734609"/>
            <a:ext cx="9965134" cy="646114"/>
          </a:xfrm>
        </p:spPr>
        <p:txBody>
          <a:bodyPr lIns="45719" tIns="45720" rIns="45719" bIns="45720" anchor="ctr">
            <a:noAutofit/>
          </a:bodyPr>
          <a:lstStyle/>
          <a:p>
            <a:r>
              <a:rPr lang="en-US" sz="2800" b="1" kern="1200">
                <a:solidFill>
                  <a:srgbClr val="65A000"/>
                </a:solidFill>
                <a:latin typeface="Source Sans Pro"/>
                <a:cs typeface="Arial"/>
              </a:rPr>
              <a:t>Additional optional activity: Activate or not the RRT? (6)</a:t>
            </a:r>
            <a:endParaRPr lang="en-US" sz="2800" b="1" kern="1200">
              <a:solidFill>
                <a:srgbClr val="65A000"/>
              </a:solidFill>
              <a:latin typeface="Source Sans Pro"/>
              <a:ea typeface="+mj-ea"/>
              <a:cs typeface="Arial" pitchFamily="34" charset="0"/>
            </a:endParaRPr>
          </a:p>
        </p:txBody>
      </p:sp>
      <p:sp>
        <p:nvSpPr>
          <p:cNvPr id="6" name="Espace réservé du texte 5"/>
          <p:cNvSpPr>
            <a:spLocks noGrp="1"/>
          </p:cNvSpPr>
          <p:nvPr>
            <p:ph type="body" idx="1"/>
          </p:nvPr>
        </p:nvSpPr>
        <p:spPr>
          <a:xfrm>
            <a:off x="323509" y="2011755"/>
            <a:ext cx="10461172" cy="4475477"/>
          </a:xfrm>
        </p:spPr>
        <p:txBody>
          <a:bodyPr lIns="45719" tIns="45720" rIns="45719" bIns="45720" anchor="t">
            <a:noAutofit/>
          </a:bodyPr>
          <a:lstStyle/>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Source Sans Pro"/>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cs typeface="Arial"/>
              </a:rPr>
              <a:t>Suspected case of Ebola virus disease </a:t>
            </a: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cs typeface="Arial"/>
              </a:rPr>
              <a:t> Severe disease+++</a:t>
            </a: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cs typeface="Arial"/>
              </a:rPr>
              <a:t>Transmission+++</a:t>
            </a: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cs typeface="Arial"/>
              </a:rPr>
              <a:t>Pressure social networks and the media</a:t>
            </a:r>
          </a:p>
          <a:p>
            <a:pPr marL="342900" lvl="2" indent="-307975">
              <a:spcBef>
                <a:spcPts val="500"/>
              </a:spcBef>
              <a:buFont typeface="Arial,Sans-Serif"/>
              <a:buChar char="•"/>
              <a:defRPr sz="2400">
                <a:solidFill>
                  <a:srgbClr val="10253F"/>
                </a:solidFill>
                <a:latin typeface="Source Sans Pro Regular"/>
                <a:ea typeface="Source Sans Pro Regular"/>
                <a:cs typeface="Source Sans Pro Regular"/>
                <a:sym typeface="Source Sans Pro Regular"/>
              </a:defRPr>
            </a:pPr>
            <a:endParaRPr lang="en-US">
              <a:solidFill>
                <a:srgbClr val="A1010D"/>
              </a:solidFill>
              <a:latin typeface="Arial"/>
              <a:cs typeface="Arial"/>
            </a:endParaRPr>
          </a:p>
          <a:p>
            <a:pPr marL="632460" indent="-342900">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cs typeface="Arial"/>
            </a:endParaRPr>
          </a:p>
          <a:p>
            <a:pPr marL="667385" lvl="4" indent="-342900">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cs typeface="Arial"/>
              </a:rPr>
              <a:t>You should activate the RRT!</a:t>
            </a:r>
            <a:endParaRPr lang="en-US" b="1">
              <a:solidFill>
                <a:srgbClr val="A1010D"/>
              </a:solidFill>
              <a:latin typeface="Source Sans Pro"/>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4.2 Group activity: RRT activation and pre-deployment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7EABCD76-143B-F2D0-75B6-B052D279C3A8}"/>
              </a:ext>
            </a:extLst>
          </p:cNvPr>
          <p:cNvSpPr>
            <a:spLocks noGrp="1"/>
          </p:cNvSpPr>
          <p:nvPr>
            <p:ph type="sldNum" sz="quarter" idx="2"/>
          </p:nvPr>
        </p:nvSpPr>
        <p:spPr>
          <a:xfrm>
            <a:off x="11689568" y="6486907"/>
            <a:ext cx="500079" cy="372232"/>
          </a:xfrm>
        </p:spPr>
        <p:txBody>
          <a:bodyPr lIns="91440" tIns="45720" rIns="91440" bIns="45720" anchor="t"/>
          <a:lstStyle/>
          <a:p>
            <a:pPr algn="r"/>
            <a:fld id="{86CB4B4D-7CA3-9044-876B-883B54F8677D}" type="slidenum">
              <a:rPr lang="en-US" sz="1200">
                <a:solidFill>
                  <a:srgbClr val="7F7F7F"/>
                </a:solidFill>
              </a:rPr>
              <a:pPr algn="r"/>
              <a:t>42</a:t>
            </a:fld>
            <a:endParaRPr lang="en-US" sz="1200">
              <a:solidFill>
                <a:srgbClr val="7F7F7F"/>
              </a:solidFill>
            </a:endParaRPr>
          </a:p>
        </p:txBody>
      </p:sp>
      <p:sp>
        <p:nvSpPr>
          <p:cNvPr id="5" name="Titre 1">
            <a:extLst>
              <a:ext uri="{FF2B5EF4-FFF2-40B4-BE49-F238E27FC236}">
                <a16:creationId xmlns:a16="http://schemas.microsoft.com/office/drawing/2014/main" id="{BC3B0989-B805-64C2-1EB5-9C2D40488340}"/>
              </a:ext>
            </a:extLst>
          </p:cNvPr>
          <p:cNvSpPr txBox="1">
            <a:spLocks/>
          </p:cNvSpPr>
          <p:nvPr/>
        </p:nvSpPr>
        <p:spPr>
          <a:xfrm>
            <a:off x="192598" y="1256102"/>
            <a:ext cx="996513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kern="1200">
                <a:solidFill>
                  <a:srgbClr val="951D19"/>
                </a:solidFill>
                <a:latin typeface="Source Sans Pro"/>
                <a:ea typeface="+mj-ea"/>
                <a:cs typeface="Arial"/>
              </a:rPr>
              <a:t>Mini scenario 3-debriefing</a:t>
            </a:r>
            <a:endParaRPr lang="fr-FR"/>
          </a:p>
        </p:txBody>
      </p:sp>
    </p:spTree>
    <p:extLst>
      <p:ext uri="{BB962C8B-B14F-4D97-AF65-F5344CB8AC3E}">
        <p14:creationId xmlns:p14="http://schemas.microsoft.com/office/powerpoint/2010/main" val="167189594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29695" y="2181267"/>
            <a:ext cx="9944100" cy="1789891"/>
          </a:xfrm>
          <a:prstGeom prst="rect">
            <a:avLst/>
          </a:prstGeom>
        </p:spPr>
        <p:txBody>
          <a:bodyPr vert="horz" wrap="square" lIns="0" tIns="16933" rIns="0" bIns="0" rtlCol="0">
            <a:spAutoFit/>
          </a:bodyPr>
          <a:lstStyle/>
          <a:p>
            <a:pPr algn="ctr" defTabSz="289320" hangingPunct="1">
              <a:lnSpc>
                <a:spcPct val="90000"/>
              </a:lnSpc>
            </a:pPr>
            <a:r>
              <a:rPr sz="3200" b="1">
                <a:solidFill>
                  <a:srgbClr val="FFFFFF"/>
                </a:solidFill>
                <a:latin typeface="Source Sans Pro Bold"/>
                <a:ea typeface="Source Sans Pro Bold"/>
                <a:cs typeface="Source Sans Pro Bold"/>
                <a:sym typeface="Source Sans Pro Bold"/>
              </a:rPr>
              <a:t>You’ve successfully deployed your RRT!</a:t>
            </a:r>
          </a:p>
          <a:p>
            <a:pPr algn="ctr" defTabSz="289320" hangingPunct="1">
              <a:lnSpc>
                <a:spcPct val="90000"/>
              </a:lnSpc>
            </a:pPr>
            <a:r>
              <a:rPr sz="3200" b="1">
                <a:solidFill>
                  <a:srgbClr val="FFFFFF"/>
                </a:solidFill>
                <a:latin typeface="Source Sans Pro Bold"/>
                <a:ea typeface="Source Sans Pro Bold"/>
                <a:cs typeface="Source Sans Pro Bold"/>
                <a:sym typeface="Source Sans Pro Bold"/>
              </a:rPr>
              <a:t>Woohoo!</a:t>
            </a:r>
            <a:endParaRPr lang="fr-FR" sz="3200" b="1">
              <a:solidFill>
                <a:srgbClr val="FFFFFF"/>
              </a:solidFill>
              <a:latin typeface="Source Sans Pro Bold"/>
              <a:ea typeface="Source Sans Pro Bold"/>
              <a:cs typeface="Source Sans Pro Bold"/>
              <a:sym typeface="Source Sans Pro Bold"/>
            </a:endParaRPr>
          </a:p>
          <a:p>
            <a:pPr algn="ctr" defTabSz="289320" hangingPunct="1">
              <a:lnSpc>
                <a:spcPct val="90000"/>
              </a:lnSpc>
            </a:pPr>
            <a:endParaRPr sz="3200" b="1">
              <a:solidFill>
                <a:srgbClr val="FFFFFF"/>
              </a:solidFill>
              <a:latin typeface="Source Sans Pro Bold"/>
              <a:ea typeface="Source Sans Pro Bold"/>
              <a:cs typeface="Source Sans Pro Bold"/>
              <a:sym typeface="Source Sans Pro Bold"/>
            </a:endParaRPr>
          </a:p>
          <a:p>
            <a:pPr algn="ctr" defTabSz="289320" hangingPunct="1">
              <a:lnSpc>
                <a:spcPct val="90000"/>
              </a:lnSpc>
            </a:pPr>
            <a:r>
              <a:rPr sz="3200" b="1">
                <a:solidFill>
                  <a:srgbClr val="FFFFFF"/>
                </a:solidFill>
                <a:latin typeface="Source Sans Pro Bold"/>
                <a:ea typeface="Source Sans Pro Bold"/>
                <a:cs typeface="Source Sans Pro Bold"/>
                <a:sym typeface="Source Sans Pro Bold"/>
              </a:rPr>
              <a:t>But wait… there is more to do!</a:t>
            </a:r>
          </a:p>
        </p:txBody>
      </p:sp>
      <p:sp>
        <p:nvSpPr>
          <p:cNvPr id="3" name="Slide Number Placeholder 2">
            <a:extLst>
              <a:ext uri="{FF2B5EF4-FFF2-40B4-BE49-F238E27FC236}">
                <a16:creationId xmlns:a16="http://schemas.microsoft.com/office/drawing/2014/main" id="{59C4F796-3154-46F8-9CA2-1258CD3D974A}"/>
              </a:ext>
            </a:extLst>
          </p:cNvPr>
          <p:cNvSpPr>
            <a:spLocks noGrp="1"/>
          </p:cNvSpPr>
          <p:nvPr>
            <p:ph type="sldNum" sz="quarter" idx="2"/>
          </p:nvPr>
        </p:nvSpPr>
        <p:spPr>
          <a:xfrm>
            <a:off x="11501678" y="6539099"/>
            <a:ext cx="687969" cy="246972"/>
          </a:xfrm>
        </p:spPr>
        <p:txBody>
          <a:bodyPr lIns="91440" tIns="45720" rIns="91440" bIns="45720" anchor="t"/>
          <a:lstStyle/>
          <a:p>
            <a:pPr algn="r"/>
            <a:fld id="{86CB4B4D-7CA3-9044-876B-883B54F8677D}" type="slidenum">
              <a:rPr lang="en-US" sz="1200">
                <a:solidFill>
                  <a:srgbClr val="7F7F7F"/>
                </a:solidFill>
              </a:rPr>
              <a:pPr algn="r"/>
              <a:t>43</a:t>
            </a:fld>
            <a:endParaRPr lang="en-US" sz="1200">
              <a:solidFill>
                <a:srgbClr val="7F7F7F"/>
              </a:solidFill>
            </a:endParaRPr>
          </a:p>
        </p:txBody>
      </p:sp>
    </p:spTree>
    <p:extLst>
      <p:ext uri="{BB962C8B-B14F-4D97-AF65-F5344CB8AC3E}">
        <p14:creationId xmlns:p14="http://schemas.microsoft.com/office/powerpoint/2010/main" val="2183059543"/>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half" idx="1"/>
          </p:nvPr>
        </p:nvSpPr>
        <p:spPr>
          <a:xfrm>
            <a:off x="408195" y="1983377"/>
            <a:ext cx="11347451" cy="1870076"/>
          </a:xfrm>
        </p:spPr>
        <p:txBody>
          <a:bodyPr>
            <a:normAutofit/>
          </a:bodyPr>
          <a:lstStyle/>
          <a:p>
            <a:r>
              <a:rPr lang="fr-FR" sz="3200" b="1"/>
              <a:t>4.3 RRT </a:t>
            </a:r>
            <a:r>
              <a:rPr lang="fr-FR" sz="3200" b="1" err="1"/>
              <a:t>deployment</a:t>
            </a:r>
            <a:endParaRPr lang="en-US" sz="3200" b="1"/>
          </a:p>
        </p:txBody>
      </p:sp>
      <p:sp>
        <p:nvSpPr>
          <p:cNvPr id="2" name="Slide Number Placeholder 1">
            <a:extLst>
              <a:ext uri="{FF2B5EF4-FFF2-40B4-BE49-F238E27FC236}">
                <a16:creationId xmlns:a16="http://schemas.microsoft.com/office/drawing/2014/main" id="{4ACCDB80-5808-69FB-F018-37C67B9DDF12}"/>
              </a:ext>
            </a:extLst>
          </p:cNvPr>
          <p:cNvSpPr>
            <a:spLocks noGrp="1"/>
          </p:cNvSpPr>
          <p:nvPr>
            <p:ph type="sldNum" sz="quarter" idx="2"/>
          </p:nvPr>
        </p:nvSpPr>
        <p:spPr>
          <a:xfrm>
            <a:off x="11702100" y="6499812"/>
            <a:ext cx="468764" cy="320041"/>
          </a:xfrm>
        </p:spPr>
        <p:txBody>
          <a:bodyPr lIns="91440" tIns="45720" rIns="91440" bIns="45720" anchor="t"/>
          <a:lstStyle/>
          <a:p>
            <a:pPr algn="r"/>
            <a:fld id="{86CB4B4D-7CA3-9044-876B-883B54F8677D}" type="slidenum">
              <a:rPr lang="en-US" sz="1200">
                <a:solidFill>
                  <a:srgbClr val="7F7F7F"/>
                </a:solidFill>
              </a:rPr>
              <a:pPr algn="r"/>
              <a:t>44</a:t>
            </a:fld>
            <a:endParaRPr lang="en-US" sz="1200">
              <a:solidFill>
                <a:srgbClr val="7F7F7F"/>
              </a:solidFill>
            </a:endParaRPr>
          </a:p>
        </p:txBody>
      </p:sp>
    </p:spTree>
    <p:extLst>
      <p:ext uri="{BB962C8B-B14F-4D97-AF65-F5344CB8AC3E}">
        <p14:creationId xmlns:p14="http://schemas.microsoft.com/office/powerpoint/2010/main" val="343692280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6" name="Content Placeholder 1"/>
          <p:cNvSpPr txBox="1"/>
          <p:nvPr/>
        </p:nvSpPr>
        <p:spPr>
          <a:xfrm>
            <a:off x="4096507" y="1528479"/>
            <a:ext cx="7167921" cy="293413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Source Sans Pro Regular"/>
                <a:cs typeface="Arial"/>
              </a:rPr>
              <a:t>At the end of this session, you should be able to:</a:t>
            </a:r>
          </a:p>
          <a:p>
            <a:pPr marL="307975" lvl="0"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a:solidFill>
                  <a:schemeClr val="tx1"/>
                </a:solidFill>
                <a:latin typeface="Source Sans Pro"/>
                <a:ea typeface="Source Sans Pro Regular"/>
                <a:cs typeface="Arial"/>
              </a:rPr>
              <a:t>Describe RRT coordination in the field and with headquarters during a response</a:t>
            </a:r>
            <a:endParaRPr lang="fr-FR" sz="240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Source Sans Pro Regular"/>
                <a:cs typeface="Arial"/>
              </a:rPr>
              <a:t>Discuss reporting requirements and monitoring of RRT activities during deployment</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endParaRPr>
          </a:p>
        </p:txBody>
      </p:sp>
      <p:sp>
        <p:nvSpPr>
          <p:cNvPr id="3" name="Slide Number Placeholder 2">
            <a:extLst>
              <a:ext uri="{FF2B5EF4-FFF2-40B4-BE49-F238E27FC236}">
                <a16:creationId xmlns:a16="http://schemas.microsoft.com/office/drawing/2014/main" id="{9781D374-0A1A-B4D4-3874-8C2BCC054ADF}"/>
              </a:ext>
            </a:extLst>
          </p:cNvPr>
          <p:cNvSpPr>
            <a:spLocks noGrp="1"/>
          </p:cNvSpPr>
          <p:nvPr>
            <p:ph type="sldNum" sz="quarter" idx="2"/>
          </p:nvPr>
        </p:nvSpPr>
        <p:spPr>
          <a:xfrm>
            <a:off x="11794437" y="6579372"/>
            <a:ext cx="395695" cy="278288"/>
          </a:xfrm>
        </p:spPr>
        <p:txBody>
          <a:bodyPr lIns="91440" tIns="45720" rIns="91440" bIns="45720" anchor="t"/>
          <a:lstStyle/>
          <a:p>
            <a:pPr algn="r"/>
            <a:fld id="{86CB4B4D-7CA3-9044-876B-883B54F8677D}" type="slidenum">
              <a:rPr lang="en-US" sz="1200">
                <a:solidFill>
                  <a:srgbClr val="7F7F7F"/>
                </a:solidFill>
              </a:rPr>
              <a:pPr algn="r"/>
              <a:t>45</a:t>
            </a:fld>
            <a:endParaRPr lang="en-US" sz="1200">
              <a:solidFill>
                <a:srgbClr val="7F7F7F"/>
              </a:solidFill>
            </a:endParaRPr>
          </a:p>
        </p:txBody>
      </p:sp>
    </p:spTree>
    <p:extLst>
      <p:ext uri="{BB962C8B-B14F-4D97-AF65-F5344CB8AC3E}">
        <p14:creationId xmlns:p14="http://schemas.microsoft.com/office/powerpoint/2010/main" val="11982326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913124" y="1009532"/>
            <a:ext cx="7691428" cy="5733488"/>
          </a:xfrm>
          <a:prstGeom prst="rect">
            <a:avLst/>
          </a:prstGeom>
        </p:spPr>
      </p:pic>
      <p:sp>
        <p:nvSpPr>
          <p:cNvPr id="6" name="Flèche droite 5"/>
          <p:cNvSpPr/>
          <p:nvPr/>
        </p:nvSpPr>
        <p:spPr>
          <a:xfrm rot="9006641">
            <a:off x="8652814" y="3097953"/>
            <a:ext cx="498665" cy="398623"/>
          </a:xfrm>
          <a:prstGeom prst="rightArrow">
            <a:avLst>
              <a:gd name="adj1" fmla="val 66485"/>
              <a:gd name="adj2" fmla="val 50000"/>
            </a:avLst>
          </a:prstGeom>
          <a:solidFill>
            <a:srgbClr val="FFC000"/>
          </a:solidFill>
          <a:ln w="12700" cap="flat">
            <a:solidFill>
              <a:srgbClr val="FFC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endParaRPr lang="en-US"/>
          </a:p>
        </p:txBody>
      </p:sp>
      <p:sp>
        <p:nvSpPr>
          <p:cNvPr id="9" name="Titre 1"/>
          <p:cNvSpPr>
            <a:spLocks noGrp="1"/>
          </p:cNvSpPr>
          <p:nvPr>
            <p:ph type="title"/>
          </p:nvPr>
        </p:nvSpPr>
        <p:spPr>
          <a:xfrm>
            <a:off x="154792" y="779597"/>
            <a:ext cx="4395437" cy="646114"/>
          </a:xfrm>
        </p:spPr>
        <p:txBody>
          <a:bodyPr>
            <a:noAutofit/>
          </a:bodyPr>
          <a:lstStyle/>
          <a:p>
            <a:pPr algn="l"/>
            <a:r>
              <a:rPr lang="en-US" sz="2800" b="1">
                <a:solidFill>
                  <a:srgbClr val="951D19"/>
                </a:solidFill>
                <a:latin typeface="Source Sans Pro"/>
              </a:rPr>
              <a:t>RRT management cycle</a:t>
            </a:r>
          </a:p>
        </p:txBody>
      </p:sp>
      <p:sp>
        <p:nvSpPr>
          <p:cNvPr id="10" name="Rectangle 9"/>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7" name="object 23"/>
          <p:cNvSpPr txBox="1"/>
          <p:nvPr/>
        </p:nvSpPr>
        <p:spPr>
          <a:xfrm>
            <a:off x="7822077" y="3876276"/>
            <a:ext cx="3254665" cy="934444"/>
          </a:xfrm>
          <a:prstGeom prst="rect">
            <a:avLst/>
          </a:prstGeom>
          <a:solidFill>
            <a:srgbClr val="FFFFFF"/>
          </a:solidFill>
          <a:ln w="25400">
            <a:solidFill>
              <a:srgbClr val="BE1E2D"/>
            </a:solidFill>
          </a:ln>
        </p:spPr>
        <p:txBody>
          <a:bodyPr vert="horz" wrap="square" lIns="0" tIns="148167" rIns="0" bIns="0" rtlCol="0">
            <a:spAutoFit/>
          </a:bodyPr>
          <a:lstStyle/>
          <a:p>
            <a:pPr marL="121917" marR="117684">
              <a:spcAft>
                <a:spcPts val="600"/>
              </a:spcAft>
            </a:pPr>
            <a:r>
              <a:rPr sz="1400" b="1" spc="-152">
                <a:solidFill>
                  <a:srgbClr val="C00000"/>
                </a:solidFill>
                <a:latin typeface="Arial"/>
                <a:cs typeface="Arial"/>
              </a:rPr>
              <a:t>C</a:t>
            </a:r>
            <a:r>
              <a:rPr sz="1400" b="1" spc="-13">
                <a:solidFill>
                  <a:srgbClr val="C00000"/>
                </a:solidFill>
                <a:latin typeface="Arial"/>
                <a:cs typeface="Arial"/>
              </a:rPr>
              <a:t>om</a:t>
            </a:r>
            <a:r>
              <a:rPr sz="1400" b="1" spc="-7">
                <a:solidFill>
                  <a:srgbClr val="C00000"/>
                </a:solidFill>
                <a:latin typeface="Arial"/>
                <a:cs typeface="Arial"/>
              </a:rPr>
              <a:t>m</a:t>
            </a:r>
            <a:r>
              <a:rPr sz="1400" b="1" spc="-13">
                <a:solidFill>
                  <a:srgbClr val="C00000"/>
                </a:solidFill>
                <a:latin typeface="Arial"/>
                <a:cs typeface="Arial"/>
              </a:rPr>
              <a:t>u</a:t>
            </a:r>
            <a:r>
              <a:rPr sz="1400" b="1" spc="-7">
                <a:solidFill>
                  <a:srgbClr val="C00000"/>
                </a:solidFill>
                <a:latin typeface="Arial"/>
                <a:cs typeface="Arial"/>
              </a:rPr>
              <a:t>n</a:t>
            </a:r>
            <a:r>
              <a:rPr sz="1400" b="1">
                <a:solidFill>
                  <a:srgbClr val="C00000"/>
                </a:solidFill>
                <a:latin typeface="Arial"/>
                <a:cs typeface="Arial"/>
              </a:rPr>
              <a:t>i</a:t>
            </a:r>
            <a:r>
              <a:rPr sz="1400" b="1" spc="-147">
                <a:solidFill>
                  <a:srgbClr val="C00000"/>
                </a:solidFill>
                <a:latin typeface="Arial"/>
                <a:cs typeface="Arial"/>
              </a:rPr>
              <a:t>c</a:t>
            </a:r>
            <a:r>
              <a:rPr sz="1400" b="1" spc="-33">
                <a:solidFill>
                  <a:srgbClr val="C00000"/>
                </a:solidFill>
                <a:latin typeface="Arial"/>
                <a:cs typeface="Arial"/>
              </a:rPr>
              <a:t>a</a:t>
            </a:r>
            <a:r>
              <a:rPr sz="1400" b="1" spc="40">
                <a:solidFill>
                  <a:srgbClr val="C00000"/>
                </a:solidFill>
                <a:latin typeface="Arial"/>
                <a:cs typeface="Arial"/>
              </a:rPr>
              <a:t>t</a:t>
            </a:r>
            <a:r>
              <a:rPr sz="1400" b="1">
                <a:solidFill>
                  <a:srgbClr val="C00000"/>
                </a:solidFill>
                <a:latin typeface="Arial"/>
                <a:cs typeface="Arial"/>
              </a:rPr>
              <a:t>i</a:t>
            </a:r>
            <a:r>
              <a:rPr sz="1400" b="1" spc="-20">
                <a:solidFill>
                  <a:srgbClr val="C00000"/>
                </a:solidFill>
                <a:latin typeface="Arial"/>
                <a:cs typeface="Arial"/>
              </a:rPr>
              <a:t>on</a:t>
            </a:r>
            <a:r>
              <a:rPr sz="1400" b="1" spc="-167">
                <a:solidFill>
                  <a:srgbClr val="C00000"/>
                </a:solidFill>
                <a:latin typeface="Arial"/>
                <a:cs typeface="Arial"/>
              </a:rPr>
              <a:t> </a:t>
            </a:r>
            <a:r>
              <a:rPr sz="1400" b="1" spc="-33">
                <a:solidFill>
                  <a:srgbClr val="C00000"/>
                </a:solidFill>
                <a:latin typeface="Arial"/>
                <a:cs typeface="Arial"/>
              </a:rPr>
              <a:t>&amp;</a:t>
            </a:r>
            <a:r>
              <a:rPr sz="1400" b="1" spc="-120">
                <a:solidFill>
                  <a:srgbClr val="C00000"/>
                </a:solidFill>
                <a:latin typeface="Arial"/>
                <a:cs typeface="Arial"/>
              </a:rPr>
              <a:t> </a:t>
            </a:r>
            <a:r>
              <a:rPr sz="1400" b="1" spc="-152">
                <a:solidFill>
                  <a:srgbClr val="C00000"/>
                </a:solidFill>
                <a:latin typeface="Arial"/>
                <a:cs typeface="Arial"/>
              </a:rPr>
              <a:t>R</a:t>
            </a:r>
            <a:r>
              <a:rPr sz="1400" b="1" spc="-20">
                <a:solidFill>
                  <a:srgbClr val="C00000"/>
                </a:solidFill>
                <a:latin typeface="Arial"/>
                <a:cs typeface="Arial"/>
              </a:rPr>
              <a:t>e</a:t>
            </a:r>
            <a:r>
              <a:rPr sz="1400" b="1" spc="-7">
                <a:solidFill>
                  <a:srgbClr val="C00000"/>
                </a:solidFill>
                <a:latin typeface="Arial"/>
                <a:cs typeface="Arial"/>
              </a:rPr>
              <a:t>p</a:t>
            </a:r>
            <a:r>
              <a:rPr sz="1400" b="1" spc="-13">
                <a:solidFill>
                  <a:srgbClr val="C00000"/>
                </a:solidFill>
                <a:latin typeface="Arial"/>
                <a:cs typeface="Arial"/>
              </a:rPr>
              <a:t>o</a:t>
            </a:r>
            <a:r>
              <a:rPr sz="1400" b="1" spc="-7">
                <a:solidFill>
                  <a:srgbClr val="C00000"/>
                </a:solidFill>
                <a:latin typeface="Arial"/>
                <a:cs typeface="Arial"/>
              </a:rPr>
              <a:t>r</a:t>
            </a:r>
            <a:r>
              <a:rPr sz="1400" b="1" spc="33">
                <a:solidFill>
                  <a:srgbClr val="C00000"/>
                </a:solidFill>
                <a:latin typeface="Arial"/>
                <a:cs typeface="Arial"/>
              </a:rPr>
              <a:t>ti</a:t>
            </a:r>
            <a:r>
              <a:rPr sz="1400" b="1" spc="-13">
                <a:solidFill>
                  <a:srgbClr val="C00000"/>
                </a:solidFill>
                <a:latin typeface="Arial"/>
                <a:cs typeface="Arial"/>
              </a:rPr>
              <a:t>ng  </a:t>
            </a:r>
            <a:r>
              <a:rPr sz="1400" b="1" spc="20">
                <a:solidFill>
                  <a:srgbClr val="C00000"/>
                </a:solidFill>
                <a:latin typeface="Arial"/>
                <a:cs typeface="Arial"/>
              </a:rPr>
              <a:t>Monit</a:t>
            </a:r>
            <a:r>
              <a:rPr sz="1400" b="1" spc="-27">
                <a:solidFill>
                  <a:srgbClr val="C00000"/>
                </a:solidFill>
                <a:latin typeface="Arial"/>
                <a:cs typeface="Arial"/>
              </a:rPr>
              <a:t>o</a:t>
            </a:r>
            <a:r>
              <a:rPr sz="1400" b="1" spc="-13">
                <a:solidFill>
                  <a:srgbClr val="C00000"/>
                </a:solidFill>
                <a:latin typeface="Arial"/>
                <a:cs typeface="Arial"/>
              </a:rPr>
              <a:t>r</a:t>
            </a:r>
            <a:r>
              <a:rPr sz="1400" b="1">
                <a:solidFill>
                  <a:srgbClr val="C00000"/>
                </a:solidFill>
                <a:latin typeface="Arial"/>
                <a:cs typeface="Arial"/>
              </a:rPr>
              <a:t>i</a:t>
            </a:r>
            <a:r>
              <a:rPr sz="1400" b="1" spc="-13">
                <a:solidFill>
                  <a:srgbClr val="C00000"/>
                </a:solidFill>
                <a:latin typeface="Arial"/>
                <a:cs typeface="Arial"/>
              </a:rPr>
              <a:t>ng</a:t>
            </a:r>
            <a:r>
              <a:rPr sz="1400" b="1" spc="-167">
                <a:solidFill>
                  <a:srgbClr val="C00000"/>
                </a:solidFill>
                <a:latin typeface="Arial"/>
                <a:cs typeface="Arial"/>
              </a:rPr>
              <a:t> </a:t>
            </a:r>
            <a:r>
              <a:rPr sz="1400" b="1" spc="-33">
                <a:solidFill>
                  <a:srgbClr val="C00000"/>
                </a:solidFill>
                <a:latin typeface="Arial"/>
                <a:cs typeface="Arial"/>
              </a:rPr>
              <a:t>&amp;</a:t>
            </a:r>
            <a:r>
              <a:rPr sz="1400" b="1" spc="-127">
                <a:solidFill>
                  <a:srgbClr val="C00000"/>
                </a:solidFill>
                <a:latin typeface="Arial"/>
                <a:cs typeface="Arial"/>
              </a:rPr>
              <a:t> </a:t>
            </a:r>
            <a:r>
              <a:rPr sz="1400" b="1" spc="-173">
                <a:solidFill>
                  <a:srgbClr val="C00000"/>
                </a:solidFill>
                <a:latin typeface="Arial"/>
                <a:cs typeface="Arial"/>
              </a:rPr>
              <a:t>E</a:t>
            </a:r>
            <a:r>
              <a:rPr sz="1400" b="1" spc="-7">
                <a:solidFill>
                  <a:srgbClr val="C00000"/>
                </a:solidFill>
                <a:latin typeface="Arial"/>
                <a:cs typeface="Arial"/>
              </a:rPr>
              <a:t>val</a:t>
            </a:r>
            <a:r>
              <a:rPr sz="1400" b="1" spc="-13">
                <a:solidFill>
                  <a:srgbClr val="C00000"/>
                </a:solidFill>
                <a:latin typeface="Arial"/>
                <a:cs typeface="Arial"/>
              </a:rPr>
              <a:t>ua</a:t>
            </a:r>
            <a:r>
              <a:rPr sz="1400" b="1" spc="40">
                <a:solidFill>
                  <a:srgbClr val="C00000"/>
                </a:solidFill>
                <a:latin typeface="Arial"/>
                <a:cs typeface="Arial"/>
              </a:rPr>
              <a:t>t</a:t>
            </a:r>
            <a:r>
              <a:rPr sz="1400" b="1">
                <a:solidFill>
                  <a:srgbClr val="C00000"/>
                </a:solidFill>
                <a:latin typeface="Arial"/>
                <a:cs typeface="Arial"/>
              </a:rPr>
              <a:t>i</a:t>
            </a:r>
            <a:r>
              <a:rPr sz="1400" b="1" spc="-27">
                <a:solidFill>
                  <a:srgbClr val="C00000"/>
                </a:solidFill>
                <a:latin typeface="Arial"/>
                <a:cs typeface="Arial"/>
              </a:rPr>
              <a:t>o</a:t>
            </a:r>
            <a:r>
              <a:rPr sz="1400" b="1" spc="-7">
                <a:solidFill>
                  <a:srgbClr val="C00000"/>
                </a:solidFill>
                <a:latin typeface="Arial"/>
                <a:cs typeface="Arial"/>
              </a:rPr>
              <a:t>n  </a:t>
            </a:r>
            <a:r>
              <a:rPr sz="1400" b="1" spc="-40">
                <a:solidFill>
                  <a:srgbClr val="C00000"/>
                </a:solidFill>
                <a:latin typeface="Arial"/>
                <a:cs typeface="Arial"/>
              </a:rPr>
              <a:t>T</a:t>
            </a:r>
            <a:r>
              <a:rPr sz="1400" b="1" spc="-33">
                <a:solidFill>
                  <a:srgbClr val="C00000"/>
                </a:solidFill>
                <a:latin typeface="Arial"/>
                <a:cs typeface="Arial"/>
              </a:rPr>
              <a:t>e</a:t>
            </a:r>
            <a:r>
              <a:rPr sz="1400" b="1" spc="-20">
                <a:solidFill>
                  <a:srgbClr val="C00000"/>
                </a:solidFill>
                <a:latin typeface="Arial"/>
                <a:cs typeface="Arial"/>
              </a:rPr>
              <a:t>a</a:t>
            </a:r>
            <a:r>
              <a:rPr sz="1400" b="1" spc="-7">
                <a:solidFill>
                  <a:srgbClr val="C00000"/>
                </a:solidFill>
                <a:latin typeface="Arial"/>
                <a:cs typeface="Arial"/>
              </a:rPr>
              <a:t>m</a:t>
            </a:r>
            <a:r>
              <a:rPr sz="1400" b="1" spc="-147">
                <a:solidFill>
                  <a:srgbClr val="C00000"/>
                </a:solidFill>
                <a:latin typeface="Arial"/>
                <a:cs typeface="Arial"/>
              </a:rPr>
              <a:t> </a:t>
            </a:r>
            <a:r>
              <a:rPr sz="1400" b="1" spc="-173">
                <a:solidFill>
                  <a:srgbClr val="C00000"/>
                </a:solidFill>
                <a:latin typeface="Arial"/>
                <a:cs typeface="Arial"/>
              </a:rPr>
              <a:t>E</a:t>
            </a:r>
            <a:r>
              <a:rPr sz="1400" b="1" spc="-13">
                <a:solidFill>
                  <a:srgbClr val="C00000"/>
                </a:solidFill>
                <a:latin typeface="Arial"/>
                <a:cs typeface="Arial"/>
              </a:rPr>
              <a:t>volu</a:t>
            </a:r>
            <a:r>
              <a:rPr sz="1400" b="1" spc="33">
                <a:solidFill>
                  <a:srgbClr val="C00000"/>
                </a:solidFill>
                <a:latin typeface="Arial"/>
                <a:cs typeface="Arial"/>
              </a:rPr>
              <a:t>ti</a:t>
            </a:r>
            <a:r>
              <a:rPr sz="1400" b="1" spc="-20">
                <a:solidFill>
                  <a:srgbClr val="C00000"/>
                </a:solidFill>
                <a:latin typeface="Arial"/>
                <a:cs typeface="Arial"/>
              </a:rPr>
              <a:t>on</a:t>
            </a:r>
            <a:r>
              <a:rPr sz="1400" b="1" spc="-152">
                <a:solidFill>
                  <a:srgbClr val="C00000"/>
                </a:solidFill>
                <a:latin typeface="Arial"/>
                <a:cs typeface="Arial"/>
              </a:rPr>
              <a:t> </a:t>
            </a:r>
            <a:r>
              <a:rPr sz="1400" b="1" spc="-20">
                <a:solidFill>
                  <a:srgbClr val="C00000"/>
                </a:solidFill>
                <a:latin typeface="Arial"/>
                <a:cs typeface="Arial"/>
              </a:rPr>
              <a:t>&amp;  </a:t>
            </a:r>
            <a:r>
              <a:rPr sz="1400" b="1" spc="-7">
                <a:solidFill>
                  <a:srgbClr val="C00000"/>
                </a:solidFill>
                <a:latin typeface="Arial"/>
                <a:cs typeface="Arial"/>
              </a:rPr>
              <a:t>Demobilization</a:t>
            </a:r>
            <a:endParaRPr lang="fr-FR" sz="1400" b="1" spc="-7">
              <a:solidFill>
                <a:srgbClr val="C00000"/>
              </a:solidFill>
              <a:latin typeface="Arial"/>
              <a:cs typeface="Arial"/>
            </a:endParaRPr>
          </a:p>
          <a:p>
            <a:pPr marL="121917" marR="117684">
              <a:spcAft>
                <a:spcPts val="600"/>
              </a:spcAft>
            </a:pPr>
            <a:r>
              <a:rPr lang="fr-FR" sz="400" b="1" spc="-7">
                <a:solidFill>
                  <a:schemeClr val="bg1"/>
                </a:solidFill>
                <a:latin typeface="Arial"/>
                <a:cs typeface="Arial"/>
              </a:rPr>
              <a:t>h</a:t>
            </a:r>
          </a:p>
        </p:txBody>
      </p:sp>
      <p:sp>
        <p:nvSpPr>
          <p:cNvPr id="2" name="Slide Number Placeholder 1">
            <a:extLst>
              <a:ext uri="{FF2B5EF4-FFF2-40B4-BE49-F238E27FC236}">
                <a16:creationId xmlns:a16="http://schemas.microsoft.com/office/drawing/2014/main" id="{82DDDAC2-8C89-628D-5233-6F606BAA1D70}"/>
              </a:ext>
            </a:extLst>
          </p:cNvPr>
          <p:cNvSpPr>
            <a:spLocks noGrp="1"/>
          </p:cNvSpPr>
          <p:nvPr>
            <p:ph type="sldNum" sz="quarter" idx="2"/>
          </p:nvPr>
        </p:nvSpPr>
        <p:spPr>
          <a:xfrm>
            <a:off x="11689567" y="6539099"/>
            <a:ext cx="500079" cy="320041"/>
          </a:xfrm>
        </p:spPr>
        <p:txBody>
          <a:bodyPr lIns="91440" tIns="45720" rIns="91440" bIns="45720" anchor="t"/>
          <a:lstStyle/>
          <a:p>
            <a:pPr algn="r"/>
            <a:fld id="{86CB4B4D-7CA3-9044-876B-883B54F8677D}" type="slidenum">
              <a:rPr lang="en-US" sz="1200">
                <a:solidFill>
                  <a:srgbClr val="7F7F7F"/>
                </a:solidFill>
              </a:rPr>
              <a:pPr algn="r"/>
              <a:t>46</a:t>
            </a:fld>
            <a:endParaRPr lang="en-US" sz="1200">
              <a:solidFill>
                <a:srgbClr val="7F7F7F"/>
              </a:solidFill>
            </a:endParaRPr>
          </a:p>
        </p:txBody>
      </p:sp>
    </p:spTree>
    <p:extLst>
      <p:ext uri="{BB962C8B-B14F-4D97-AF65-F5344CB8AC3E}">
        <p14:creationId xmlns:p14="http://schemas.microsoft.com/office/powerpoint/2010/main" val="39230313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4792" y="829396"/>
            <a:ext cx="5137772" cy="404043"/>
          </a:xfrm>
          <a:prstGeom prst="rect">
            <a:avLst/>
          </a:prstGeom>
        </p:spPr>
        <p:txBody>
          <a:bodyPr vert="horz" wrap="square" lIns="0" tIns="16087" rIns="0" bIns="0" numCol="1" rtlCol="0" anchor="ctr" anchorCtr="0" compatLnSpc="1">
            <a:prstTxWarp prst="textNoShape">
              <a:avLst/>
            </a:prstTxWarp>
            <a:spAutoFit/>
          </a:bodyPr>
          <a:lstStyle/>
          <a:p>
            <a:pPr algn="l" defTabSz="289320">
              <a:lnSpc>
                <a:spcPct val="90000"/>
              </a:lnSpc>
              <a:spcBef>
                <a:spcPts val="0"/>
              </a:spcBef>
            </a:pPr>
            <a:r>
              <a:rPr sz="2800" b="1">
                <a:solidFill>
                  <a:srgbClr val="951D19"/>
                </a:solidFill>
                <a:latin typeface="Source Sans Pro"/>
                <a:ea typeface="Source Sans Pro Bold"/>
                <a:cs typeface="Source Sans Pro Bold"/>
                <a:sym typeface="Source Sans Pro Bold"/>
              </a:rPr>
              <a:t>Goals of </a:t>
            </a:r>
            <a:r>
              <a:rPr lang="fr-FR" sz="2800" b="1">
                <a:solidFill>
                  <a:srgbClr val="951D19"/>
                </a:solidFill>
                <a:latin typeface="Source Sans Pro"/>
                <a:ea typeface="Source Sans Pro Bold"/>
                <a:cs typeface="Source Sans Pro Bold"/>
                <a:sym typeface="Source Sans Pro Bold"/>
              </a:rPr>
              <a:t>d</a:t>
            </a:r>
            <a:r>
              <a:rPr sz="2800" b="1" err="1">
                <a:solidFill>
                  <a:srgbClr val="951D19"/>
                </a:solidFill>
                <a:latin typeface="Source Sans Pro"/>
                <a:ea typeface="Source Sans Pro Bold"/>
                <a:cs typeface="Source Sans Pro Bold"/>
                <a:sym typeface="Source Sans Pro Bold"/>
              </a:rPr>
              <a:t>eployment</a:t>
            </a:r>
            <a:endParaRPr sz="2800" b="1">
              <a:solidFill>
                <a:srgbClr val="951D19"/>
              </a:solidFill>
              <a:latin typeface="Source Sans Pro"/>
              <a:ea typeface="Source Sans Pro Bold"/>
              <a:cs typeface="Source Sans Pro Bold"/>
              <a:sym typeface="Source Sans Pro Bold"/>
            </a:endParaRPr>
          </a:p>
        </p:txBody>
      </p:sp>
      <p:sp>
        <p:nvSpPr>
          <p:cNvPr id="3" name="object 3"/>
          <p:cNvSpPr txBox="1"/>
          <p:nvPr/>
        </p:nvSpPr>
        <p:spPr>
          <a:xfrm>
            <a:off x="1339839" y="1612174"/>
            <a:ext cx="8959427" cy="4386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t" anchorCtr="0" compatLnSpc="1">
            <a:prstTxWarp prst="textNoShape">
              <a:avLst/>
            </a:prstTxWarp>
            <a:spAutoFit/>
          </a:bodyPr>
          <a:lstStyle>
            <a:lvl1pPr marL="411480" marR="49952" indent="-411480" eaLnBrk="0" fontAlgn="base" hangingPunct="0">
              <a:spcBef>
                <a:spcPct val="20000"/>
              </a:spcBef>
              <a:spcAft>
                <a:spcPct val="0"/>
              </a:spcAft>
              <a:buFont typeface="Arial" panose="020B0604020202020204" pitchFamily="34" charset="0"/>
              <a:buChar char="•"/>
              <a:tabLst>
                <a:tab pos="291246" algn="l"/>
              </a:tabLst>
              <a:defRPr sz="2400">
                <a:solidFill>
                  <a:schemeClr val="accent1">
                    <a:lumMod val="50000"/>
                  </a:schemeClr>
                </a:solidFill>
                <a:latin typeface="Arial" pitchFamily="34" charset="0"/>
                <a:cs typeface="Arial" pitchFamily="34" charset="0"/>
              </a:defRPr>
            </a:lvl1pPr>
            <a:lvl2pPr marL="891540" indent="-342900" eaLnBrk="0" fontAlgn="base" hangingPunct="0">
              <a:spcBef>
                <a:spcPct val="20000"/>
              </a:spcBef>
              <a:spcAft>
                <a:spcPct val="0"/>
              </a:spcAft>
              <a:buFont typeface="Arial" charset="0"/>
              <a:buChar char="–"/>
              <a:defRPr sz="2160">
                <a:solidFill>
                  <a:srgbClr val="10253F"/>
                </a:solidFill>
                <a:latin typeface="Arial" pitchFamily="34" charset="0"/>
                <a:cs typeface="Arial" pitchFamily="34" charset="0"/>
              </a:defRPr>
            </a:lvl2pPr>
            <a:lvl3pPr marL="1371600" indent="-274320" eaLnBrk="0" fontAlgn="base" hangingPunct="0">
              <a:spcBef>
                <a:spcPct val="20000"/>
              </a:spcBef>
              <a:spcAft>
                <a:spcPct val="0"/>
              </a:spcAft>
              <a:buFont typeface="Arial" charset="0"/>
              <a:buChar char="•"/>
              <a:defRPr sz="2160">
                <a:solidFill>
                  <a:srgbClr val="10253F"/>
                </a:solidFill>
                <a:latin typeface="Arial" pitchFamily="34" charset="0"/>
                <a:cs typeface="Arial" pitchFamily="34" charset="0"/>
              </a:defRPr>
            </a:lvl3pPr>
            <a:lvl4pPr marL="1920240" indent="-274320" eaLnBrk="0" fontAlgn="base" hangingPunct="0">
              <a:spcBef>
                <a:spcPct val="20000"/>
              </a:spcBef>
              <a:spcAft>
                <a:spcPct val="0"/>
              </a:spcAft>
              <a:buFont typeface="Arial" charset="0"/>
              <a:buChar char="–"/>
              <a:defRPr sz="1920">
                <a:solidFill>
                  <a:srgbClr val="10253F"/>
                </a:solidFill>
                <a:latin typeface="Arial" pitchFamily="34" charset="0"/>
                <a:cs typeface="Arial" pitchFamily="34" charset="0"/>
              </a:defRPr>
            </a:lvl4pPr>
            <a:lvl5pPr marL="2468880" indent="-274320" eaLnBrk="0" fontAlgn="base" hangingPunct="0">
              <a:spcBef>
                <a:spcPct val="20000"/>
              </a:spcBef>
              <a:spcAft>
                <a:spcPct val="0"/>
              </a:spcAft>
              <a:buFont typeface="Arial" charset="0"/>
              <a:buChar char="»"/>
              <a:defRPr sz="1920">
                <a:solidFill>
                  <a:srgbClr val="10253F"/>
                </a:solidFill>
                <a:latin typeface="Arial" pitchFamily="34" charset="0"/>
                <a:cs typeface="Arial" pitchFamily="34" charset="0"/>
              </a:defRPr>
            </a:lvl5pPr>
            <a:lvl6pPr marL="3017520" indent="-274320" defTabSz="1097280">
              <a:spcBef>
                <a:spcPct val="20000"/>
              </a:spcBef>
              <a:buFont typeface="Arial" pitchFamily="34" charset="0"/>
              <a:buChar char="•"/>
              <a:defRPr sz="2160"/>
            </a:lvl6pPr>
            <a:lvl7pPr marL="3566160" indent="-274320" defTabSz="1097280">
              <a:spcBef>
                <a:spcPct val="20000"/>
              </a:spcBef>
              <a:buFont typeface="Arial" pitchFamily="34" charset="0"/>
              <a:buChar char="•"/>
              <a:defRPr sz="2160"/>
            </a:lvl7pPr>
            <a:lvl8pPr marL="4114800" indent="-274320" defTabSz="1097280">
              <a:spcBef>
                <a:spcPct val="20000"/>
              </a:spcBef>
              <a:buFont typeface="Arial" pitchFamily="34" charset="0"/>
              <a:buChar char="•"/>
              <a:defRPr sz="2160"/>
            </a:lvl8pPr>
            <a:lvl9pPr marL="4663440" indent="-274320" defTabSz="1097280">
              <a:spcBef>
                <a:spcPct val="20000"/>
              </a:spcBef>
              <a:buFont typeface="Arial" pitchFamily="34" charset="0"/>
              <a:buChar char="•"/>
              <a:defRPr sz="2160"/>
            </a:lvl9pPr>
          </a:lstStyle>
          <a:p>
            <a:pPr>
              <a:buClr>
                <a:srgbClr val="65A000"/>
              </a:buClr>
            </a:pPr>
            <a:r>
              <a:rPr b="1" kern="1200">
                <a:solidFill>
                  <a:prstClr val="black"/>
                </a:solidFill>
                <a:latin typeface="Source Sans Pro Regular"/>
              </a:rPr>
              <a:t>Maximize response efficiency </a:t>
            </a:r>
            <a:r>
              <a:rPr kern="1200">
                <a:solidFill>
                  <a:prstClr val="black"/>
                </a:solidFill>
                <a:latin typeface="Source Sans Pro Regular"/>
              </a:rPr>
              <a:t>by reducing duplication of  response efforts through coordination with the EOC and  response partners</a:t>
            </a:r>
            <a:r>
              <a:rPr lang="fr-FR" kern="1200">
                <a:solidFill>
                  <a:prstClr val="black"/>
                </a:solidFill>
                <a:latin typeface="Source Sans Pro Regular"/>
              </a:rPr>
              <a:t>.</a:t>
            </a:r>
            <a:endParaRPr kern="1200">
              <a:solidFill>
                <a:prstClr val="black"/>
              </a:solidFill>
              <a:latin typeface="Source Sans Pro Regular"/>
            </a:endParaRPr>
          </a:p>
          <a:p>
            <a:pPr>
              <a:buClr>
                <a:srgbClr val="65A000"/>
              </a:buClr>
            </a:pPr>
            <a:endParaRPr kern="1200">
              <a:solidFill>
                <a:prstClr val="black"/>
              </a:solidFill>
              <a:latin typeface="Source Sans Pro Regular"/>
            </a:endParaRPr>
          </a:p>
          <a:p>
            <a:pPr>
              <a:buClr>
                <a:srgbClr val="65A000"/>
              </a:buClr>
            </a:pPr>
            <a:r>
              <a:rPr b="1" kern="1200">
                <a:solidFill>
                  <a:prstClr val="black"/>
                </a:solidFill>
                <a:latin typeface="Source Sans Pro Regular"/>
              </a:rPr>
              <a:t>Maximize response effectiveness </a:t>
            </a:r>
            <a:r>
              <a:rPr kern="1200">
                <a:solidFill>
                  <a:prstClr val="black"/>
                </a:solidFill>
                <a:latin typeface="Source Sans Pro Regular"/>
              </a:rPr>
              <a:t>by monitoring the  emergency status and response activities to ensure response  efforts are making an impact</a:t>
            </a:r>
            <a:r>
              <a:rPr lang="fr-FR" kern="1200">
                <a:solidFill>
                  <a:prstClr val="black"/>
                </a:solidFill>
                <a:latin typeface="Source Sans Pro Regular"/>
              </a:rPr>
              <a:t>.</a:t>
            </a:r>
            <a:endParaRPr kern="1200">
              <a:solidFill>
                <a:prstClr val="black"/>
              </a:solidFill>
              <a:latin typeface="Source Sans Pro Regular"/>
            </a:endParaRPr>
          </a:p>
          <a:p>
            <a:pPr>
              <a:buClr>
                <a:srgbClr val="65A000"/>
              </a:buClr>
            </a:pPr>
            <a:endParaRPr kern="1200">
              <a:solidFill>
                <a:prstClr val="black"/>
              </a:solidFill>
              <a:latin typeface="Source Sans Pro Regular"/>
            </a:endParaRPr>
          </a:p>
          <a:p>
            <a:pPr>
              <a:buClr>
                <a:srgbClr val="65A000"/>
              </a:buClr>
            </a:pPr>
            <a:r>
              <a:rPr b="1" kern="1200">
                <a:solidFill>
                  <a:prstClr val="black"/>
                </a:solidFill>
                <a:latin typeface="Source Sans Pro Regular"/>
              </a:rPr>
              <a:t>Maximize response effectiveness </a:t>
            </a:r>
            <a:r>
              <a:rPr kern="1200">
                <a:solidFill>
                  <a:prstClr val="black"/>
                </a:solidFill>
                <a:latin typeface="Source Sans Pro Regular"/>
              </a:rPr>
              <a:t>by modifying team  composition and structure to effectively address evolving  response needs</a:t>
            </a:r>
            <a:r>
              <a:rPr lang="fr-FR" kern="1200">
                <a:solidFill>
                  <a:prstClr val="black"/>
                </a:solidFill>
                <a:latin typeface="Source Sans Pro Regular"/>
              </a:rPr>
              <a:t>.</a:t>
            </a:r>
            <a:endParaRPr kern="1200">
              <a:solidFill>
                <a:prstClr val="black"/>
              </a:solidFill>
              <a:latin typeface="Source Sans Pro Regular"/>
            </a:endParaRPr>
          </a:p>
        </p:txBody>
      </p:sp>
      <p:sp>
        <p:nvSpPr>
          <p:cNvPr id="11" name="Rectangle 10"/>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4" name="Slide Number Placeholder 3">
            <a:extLst>
              <a:ext uri="{FF2B5EF4-FFF2-40B4-BE49-F238E27FC236}">
                <a16:creationId xmlns:a16="http://schemas.microsoft.com/office/drawing/2014/main" id="{5638E4B5-1404-A9EA-1982-E841A61AABD7}"/>
              </a:ext>
            </a:extLst>
          </p:cNvPr>
          <p:cNvSpPr>
            <a:spLocks noGrp="1"/>
          </p:cNvSpPr>
          <p:nvPr>
            <p:ph type="sldNum" sz="quarter" idx="2"/>
          </p:nvPr>
        </p:nvSpPr>
        <p:spPr>
          <a:xfrm>
            <a:off x="11773075" y="6570414"/>
            <a:ext cx="416572" cy="288726"/>
          </a:xfrm>
        </p:spPr>
        <p:txBody>
          <a:bodyPr lIns="91440" tIns="45720" rIns="91440" bIns="45720" anchor="t"/>
          <a:lstStyle/>
          <a:p>
            <a:pPr algn="r"/>
            <a:fld id="{86CB4B4D-7CA3-9044-876B-883B54F8677D}" type="slidenum">
              <a:rPr lang="en-US" sz="1200">
                <a:solidFill>
                  <a:srgbClr val="7F7F7F"/>
                </a:solidFill>
              </a:rPr>
              <a:pPr algn="r"/>
              <a:t>47</a:t>
            </a:fld>
            <a:endParaRPr lang="en-US" sz="1200">
              <a:solidFill>
                <a:srgbClr val="7F7F7F"/>
              </a:solidFill>
            </a:endParaRPr>
          </a:p>
        </p:txBody>
      </p:sp>
    </p:spTree>
    <p:extLst>
      <p:ext uri="{BB962C8B-B14F-4D97-AF65-F5344CB8AC3E}">
        <p14:creationId xmlns:p14="http://schemas.microsoft.com/office/powerpoint/2010/main" val="579567057"/>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 y="726940"/>
            <a:ext cx="5710288" cy="761132"/>
          </a:xfrm>
        </p:spPr>
        <p:txBody>
          <a:bodyPr lIns="45719" tIns="45720" rIns="45719" bIns="45720" anchor="ctr">
            <a:noAutofit/>
          </a:bodyPr>
          <a:lstStyle/>
          <a:p>
            <a:r>
              <a:rPr lang="fr-FR" sz="2800" b="1">
                <a:solidFill>
                  <a:srgbClr val="951D19"/>
                </a:solidFill>
                <a:latin typeface="Source Sans Pro"/>
                <a:ea typeface="Source Sans Pro Bold"/>
                <a:cs typeface="Source Sans Pro Bold"/>
              </a:rPr>
              <a:t>RRT </a:t>
            </a:r>
            <a:r>
              <a:rPr lang="fr-FR" sz="2800" b="1">
                <a:solidFill>
                  <a:srgbClr val="951D19"/>
                </a:solidFill>
                <a:latin typeface="Source Sans Pro"/>
              </a:rPr>
              <a:t>coordination and </a:t>
            </a:r>
            <a:r>
              <a:rPr lang="fr-FR" sz="2800" b="1" err="1">
                <a:solidFill>
                  <a:srgbClr val="951D19"/>
                </a:solidFill>
                <a:latin typeface="Source Sans Pro"/>
                <a:ea typeface="Source Sans Pro Bold"/>
                <a:cs typeface="Source Sans Pro Bold"/>
              </a:rPr>
              <a:t>reporting</a:t>
            </a:r>
            <a:endParaRPr lang="en-US" sz="2800" b="1" err="1">
              <a:solidFill>
                <a:srgbClr val="951D19"/>
              </a:solidFill>
              <a:latin typeface="Source Sans Pro"/>
              <a:ea typeface="Source Sans Pro Bold"/>
              <a:cs typeface="Source Sans Pro Bold"/>
            </a:endParaRPr>
          </a:p>
        </p:txBody>
      </p:sp>
      <p:sp>
        <p:nvSpPr>
          <p:cNvPr id="5" name="Rectangle 4"/>
          <p:cNvSpPr/>
          <p:nvPr/>
        </p:nvSpPr>
        <p:spPr>
          <a:xfrm>
            <a:off x="3984172" y="1499107"/>
            <a:ext cx="7633521" cy="4524315"/>
          </a:xfrm>
          <a:prstGeom prst="rect">
            <a:avLst/>
          </a:prstGeom>
          <a:solidFill>
            <a:schemeClr val="bg1">
              <a:lumMod val="95000"/>
            </a:schemeClr>
          </a:solidFill>
        </p:spPr>
        <p:txBody>
          <a:bodyPr wrap="square" lIns="91440" tIns="45720" rIns="91440" bIns="45720" anchor="t">
            <a:spAutoFit/>
          </a:bodyPr>
          <a:lstStyle/>
          <a:p>
            <a:pPr marL="342900" indent="-342900" hangingPunct="1">
              <a:buClr>
                <a:srgbClr val="65A000"/>
              </a:buClr>
              <a:buFont typeface="Arial" panose="020B0604020202020204" pitchFamily="34" charset="0"/>
              <a:buChar char="•"/>
            </a:pPr>
            <a:endParaRPr lang="en-US" sz="2400" kern="1200">
              <a:solidFill>
                <a:prstClr val="black"/>
              </a:solidFill>
              <a:latin typeface="Source Sans Pro Regular"/>
              <a:cs typeface="Arial" panose="020B0604020202020204" pitchFamily="34" charset="0"/>
            </a:endParaRPr>
          </a:p>
          <a:p>
            <a:pPr marL="342900" indent="-342900" hangingPunct="1">
              <a:buClr>
                <a:srgbClr val="65A000"/>
              </a:buClr>
              <a:buFont typeface="Arial" panose="020B0604020202020204" pitchFamily="34" charset="0"/>
              <a:buChar char="•"/>
            </a:pPr>
            <a:r>
              <a:rPr lang="en-US" sz="2400" kern="1200">
                <a:solidFill>
                  <a:prstClr val="black"/>
                </a:solidFill>
                <a:latin typeface="Source Sans Pro Regular"/>
                <a:cs typeface="Arial"/>
              </a:rPr>
              <a:t>Contributing to coordination; and</a:t>
            </a:r>
          </a:p>
          <a:p>
            <a:pPr marL="342900" indent="-342900" hangingPunct="1">
              <a:buClr>
                <a:srgbClr val="65A000"/>
              </a:buClr>
              <a:buFont typeface="Arial" panose="020B0604020202020204" pitchFamily="34" charset="0"/>
              <a:buChar char="•"/>
            </a:pPr>
            <a:endParaRPr lang="en-US" sz="2400" kern="1200">
              <a:solidFill>
                <a:prstClr val="black"/>
              </a:solidFill>
              <a:latin typeface="Source Sans Pro Regular"/>
              <a:cs typeface="Arial" panose="020B0604020202020204" pitchFamily="34" charset="0"/>
            </a:endParaRPr>
          </a:p>
          <a:p>
            <a:pPr marL="342900" indent="-342900" hangingPunct="1">
              <a:buClr>
                <a:srgbClr val="65A000"/>
              </a:buClr>
              <a:buFont typeface="Arial" panose="020B0604020202020204" pitchFamily="34" charset="0"/>
              <a:buChar char="•"/>
            </a:pPr>
            <a:r>
              <a:rPr lang="en-US" sz="2400" kern="1200">
                <a:solidFill>
                  <a:prstClr val="black"/>
                </a:solidFill>
                <a:latin typeface="Source Sans Pro Regular"/>
                <a:cs typeface="Arial"/>
              </a:rPr>
              <a:t>Clear reporting mechanisms and expectations </a:t>
            </a:r>
          </a:p>
          <a:p>
            <a:pPr marL="342900" indent="-342900" hangingPunct="1">
              <a:buClr>
                <a:srgbClr val="65A000"/>
              </a:buClr>
              <a:buFont typeface="Arial" panose="020B0604020202020204" pitchFamily="34" charset="0"/>
              <a:buChar char="•"/>
            </a:pPr>
            <a:endParaRPr lang="en-US" sz="2400" kern="1200">
              <a:solidFill>
                <a:prstClr val="black"/>
              </a:solidFill>
              <a:latin typeface="Source Sans Pro Regular"/>
              <a:cs typeface="Arial" panose="020B0604020202020204" pitchFamily="34" charset="0"/>
            </a:endParaRPr>
          </a:p>
          <a:p>
            <a:pPr marL="342900" indent="-342900" hangingPunct="1">
              <a:buClr>
                <a:srgbClr val="65A000"/>
              </a:buClr>
              <a:buFont typeface="Arial" panose="020B0604020202020204" pitchFamily="34" charset="0"/>
              <a:buChar char="•"/>
            </a:pPr>
            <a:r>
              <a:rPr lang="en-US" sz="2400" kern="1200">
                <a:solidFill>
                  <a:prstClr val="black"/>
                </a:solidFill>
                <a:latin typeface="Source Sans Pro Regular"/>
                <a:cs typeface="Arial"/>
              </a:rPr>
              <a:t>Facilitate </a:t>
            </a:r>
            <a:r>
              <a:rPr lang="en-US" sz="2400" b="1" kern="1200">
                <a:solidFill>
                  <a:prstClr val="black"/>
                </a:solidFill>
                <a:latin typeface="Source Sans Pro Regular"/>
                <a:cs typeface="Arial"/>
              </a:rPr>
              <a:t>effective communication:</a:t>
            </a:r>
            <a:endParaRPr lang="en-US" sz="2400" kern="1200">
              <a:solidFill>
                <a:prstClr val="black"/>
              </a:solidFill>
              <a:latin typeface="Source Sans Pro Regular"/>
              <a:cs typeface="Arial"/>
            </a:endParaRPr>
          </a:p>
          <a:p>
            <a:pPr hangingPunct="1">
              <a:buClr>
                <a:srgbClr val="65A000"/>
              </a:buClr>
            </a:pPr>
            <a:endParaRPr lang="en-US" sz="2400" kern="1200">
              <a:solidFill>
                <a:prstClr val="black"/>
              </a:solidFill>
              <a:latin typeface="Source Sans Pro Regular"/>
              <a:ea typeface="+mn-lt"/>
              <a:cs typeface="Calibri"/>
            </a:endParaRPr>
          </a:p>
          <a:p>
            <a:pPr marL="800100" lvl="1" indent="-342900" hangingPunct="1">
              <a:buClr>
                <a:srgbClr val="65A000"/>
              </a:buClr>
              <a:buFont typeface="Courier New" panose="02070309020205020404" pitchFamily="49" charset="0"/>
              <a:buChar char="o"/>
            </a:pPr>
            <a:r>
              <a:rPr lang="en-US" sz="2400" kern="1200">
                <a:solidFill>
                  <a:prstClr val="black"/>
                </a:solidFill>
                <a:latin typeface="Source Sans Pro Regular"/>
                <a:cs typeface="Arial"/>
              </a:rPr>
              <a:t>Within the team </a:t>
            </a:r>
            <a:endParaRPr lang="en-US" sz="2400" kern="1200">
              <a:solidFill>
                <a:prstClr val="black"/>
              </a:solidFill>
              <a:latin typeface="Source Sans Pro Regular"/>
              <a:ea typeface="+mn-lt"/>
              <a:cs typeface="Arial"/>
            </a:endParaRPr>
          </a:p>
          <a:p>
            <a:pPr marL="800100" lvl="1" indent="-342900" hangingPunct="1">
              <a:buClr>
                <a:srgbClr val="65A000"/>
              </a:buClr>
              <a:buFont typeface="Courier New" panose="02070309020205020404" pitchFamily="49" charset="0"/>
              <a:buChar char="o"/>
            </a:pPr>
            <a:endParaRPr lang="en-US" sz="2400" kern="1200">
              <a:solidFill>
                <a:prstClr val="black"/>
              </a:solidFill>
              <a:latin typeface="Source Sans Pro Regular"/>
              <a:ea typeface="+mn-lt"/>
              <a:cs typeface="Calibri"/>
            </a:endParaRPr>
          </a:p>
          <a:p>
            <a:pPr marL="800100" lvl="1" indent="-342900" hangingPunct="1">
              <a:buClr>
                <a:srgbClr val="65A000"/>
              </a:buClr>
              <a:buFont typeface="Courier New" panose="02070309020205020404" pitchFamily="49" charset="0"/>
              <a:buChar char="o"/>
            </a:pPr>
            <a:r>
              <a:rPr lang="en-US" sz="2400" kern="1200">
                <a:solidFill>
                  <a:prstClr val="black"/>
                </a:solidFill>
                <a:latin typeface="Source Sans Pro Regular"/>
                <a:cs typeface="Arial"/>
              </a:rPr>
              <a:t>With RRT management and the emergency coordination unit.</a:t>
            </a:r>
          </a:p>
          <a:p>
            <a:pPr hangingPunct="1">
              <a:buClr>
                <a:srgbClr val="65A000"/>
              </a:buClr>
            </a:pPr>
            <a:endParaRPr lang="en-US" sz="2400" b="1" kern="1200">
              <a:solidFill>
                <a:prstClr val="black"/>
              </a:solidFill>
              <a:latin typeface="Arial" panose="020B0604020202020204" pitchFamily="34" charset="0"/>
              <a:cs typeface="Arial" panose="020B0604020202020204" pitchFamily="34" charset="0"/>
            </a:endParaRPr>
          </a:p>
        </p:txBody>
      </p:sp>
      <p:pic>
        <p:nvPicPr>
          <p:cNvPr id="3" name="Image 2"/>
          <p:cNvPicPr>
            <a:picLocks noChangeAspect="1"/>
          </p:cNvPicPr>
          <p:nvPr/>
        </p:nvPicPr>
        <p:blipFill>
          <a:blip r:embed="rId3"/>
          <a:stretch>
            <a:fillRect/>
          </a:stretch>
        </p:blipFill>
        <p:spPr>
          <a:xfrm>
            <a:off x="152400" y="1932464"/>
            <a:ext cx="3657600" cy="3657600"/>
          </a:xfrm>
          <a:prstGeom prst="rect">
            <a:avLst/>
          </a:prstGeom>
        </p:spPr>
      </p:pic>
      <p:sp>
        <p:nvSpPr>
          <p:cNvPr id="6" name="Rectangle 5"/>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4" name="Slide Number Placeholder 3">
            <a:extLst>
              <a:ext uri="{FF2B5EF4-FFF2-40B4-BE49-F238E27FC236}">
                <a16:creationId xmlns:a16="http://schemas.microsoft.com/office/drawing/2014/main" id="{77F28A9D-D06D-0FE2-AAF6-64D50FA1ECC7}"/>
              </a:ext>
            </a:extLst>
          </p:cNvPr>
          <p:cNvSpPr>
            <a:spLocks noGrp="1"/>
          </p:cNvSpPr>
          <p:nvPr>
            <p:ph type="sldNum" sz="quarter" idx="2"/>
          </p:nvPr>
        </p:nvSpPr>
        <p:spPr>
          <a:xfrm>
            <a:off x="11720883" y="6518222"/>
            <a:ext cx="468764" cy="340917"/>
          </a:xfrm>
        </p:spPr>
        <p:txBody>
          <a:bodyPr lIns="91440" tIns="45720" rIns="91440" bIns="45720" anchor="t"/>
          <a:lstStyle/>
          <a:p>
            <a:pPr algn="r"/>
            <a:fld id="{86CB4B4D-7CA3-9044-876B-883B54F8677D}" type="slidenum">
              <a:rPr lang="en-US" sz="1200">
                <a:solidFill>
                  <a:srgbClr val="7F7F7F"/>
                </a:solidFill>
              </a:rPr>
              <a:pPr algn="r"/>
              <a:t>48</a:t>
            </a:fld>
            <a:endParaRPr lang="en-US" sz="1200">
              <a:solidFill>
                <a:srgbClr val="7F7F7F"/>
              </a:solidFill>
            </a:endParaRPr>
          </a:p>
        </p:txBody>
      </p:sp>
    </p:spTree>
    <p:extLst>
      <p:ext uri="{BB962C8B-B14F-4D97-AF65-F5344CB8AC3E}">
        <p14:creationId xmlns:p14="http://schemas.microsoft.com/office/powerpoint/2010/main" val="300800044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54792" y="978405"/>
            <a:ext cx="6201479" cy="404043"/>
          </a:xfrm>
          <a:prstGeom prst="rect">
            <a:avLst/>
          </a:prstGeom>
        </p:spPr>
        <p:txBody>
          <a:bodyPr vert="horz" wrap="square" lIns="0" tIns="16087" rIns="0" bIns="0" numCol="1" rtlCol="0" anchor="ctr" anchorCtr="0" compatLnSpc="1">
            <a:prstTxWarp prst="textNoShape">
              <a:avLst/>
            </a:prstTxWarp>
            <a:spAutoFit/>
          </a:bodyPr>
          <a:lstStyle/>
          <a:p>
            <a:pPr marL="16933" algn="l" defTabSz="289320">
              <a:lnSpc>
                <a:spcPct val="90000"/>
              </a:lnSpc>
              <a:spcBef>
                <a:spcPts val="0"/>
              </a:spcBef>
            </a:pPr>
            <a:r>
              <a:rPr sz="2800" b="1">
                <a:solidFill>
                  <a:srgbClr val="951D19"/>
                </a:solidFill>
                <a:latin typeface="Source Sans Pro"/>
                <a:ea typeface="Source Sans Pro Bold"/>
                <a:cs typeface="Source Sans Pro Bold"/>
              </a:rPr>
              <a:t>Coordination</a:t>
            </a:r>
            <a:r>
              <a:rPr lang="fr-FR" sz="2800" b="1">
                <a:solidFill>
                  <a:srgbClr val="951D19"/>
                </a:solidFill>
                <a:latin typeface="Source Sans Pro"/>
                <a:ea typeface="Source Sans Pro Bold"/>
                <a:cs typeface="Source Sans Pro Bold"/>
              </a:rPr>
              <a:t> in the </a:t>
            </a:r>
            <a:r>
              <a:rPr lang="fr-FR" sz="2800" b="1" err="1">
                <a:solidFill>
                  <a:srgbClr val="951D19"/>
                </a:solidFill>
                <a:latin typeface="Source Sans Pro"/>
                <a:ea typeface="Source Sans Pro Bold"/>
                <a:cs typeface="Source Sans Pro Bold"/>
              </a:rPr>
              <a:t>field</a:t>
            </a:r>
            <a:endParaRPr sz="2800" b="1">
              <a:solidFill>
                <a:srgbClr val="951D19"/>
              </a:solidFill>
              <a:latin typeface="Source Sans Pro"/>
              <a:ea typeface="Source Sans Pro Bold"/>
              <a:cs typeface="Source Sans Pro Bold"/>
            </a:endParaRPr>
          </a:p>
        </p:txBody>
      </p:sp>
      <p:sp>
        <p:nvSpPr>
          <p:cNvPr id="4" name="object 4"/>
          <p:cNvSpPr txBox="1"/>
          <p:nvPr/>
        </p:nvSpPr>
        <p:spPr>
          <a:xfrm>
            <a:off x="603080" y="2180122"/>
            <a:ext cx="5665893" cy="3007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t" anchorCtr="0" compatLnSpc="1">
            <a:prstTxWarp prst="textNoShape">
              <a:avLst/>
            </a:prstTxWarp>
            <a:spAutoFit/>
          </a:bodyPr>
          <a:lstStyle>
            <a:lvl1pPr marL="411480" marR="49952" indent="-411480" eaLnBrk="0" fontAlgn="base" hangingPunct="0">
              <a:spcBef>
                <a:spcPct val="20000"/>
              </a:spcBef>
              <a:spcAft>
                <a:spcPct val="0"/>
              </a:spcAft>
              <a:buFont typeface="Arial" panose="020B0604020202020204" pitchFamily="34" charset="0"/>
              <a:buChar char="•"/>
              <a:tabLst>
                <a:tab pos="291246" algn="l"/>
              </a:tabLst>
              <a:defRPr sz="2400">
                <a:solidFill>
                  <a:schemeClr val="accent1">
                    <a:lumMod val="50000"/>
                  </a:schemeClr>
                </a:solidFill>
                <a:latin typeface="Arial" pitchFamily="34" charset="0"/>
                <a:cs typeface="Arial" pitchFamily="34" charset="0"/>
              </a:defRPr>
            </a:lvl1pPr>
            <a:lvl2pPr marL="891540" indent="-342900" eaLnBrk="0" fontAlgn="base" hangingPunct="0">
              <a:spcBef>
                <a:spcPct val="20000"/>
              </a:spcBef>
              <a:spcAft>
                <a:spcPct val="0"/>
              </a:spcAft>
              <a:buFont typeface="Arial" charset="0"/>
              <a:buChar char="–"/>
              <a:defRPr sz="2160">
                <a:solidFill>
                  <a:srgbClr val="10253F"/>
                </a:solidFill>
                <a:latin typeface="Arial" pitchFamily="34" charset="0"/>
                <a:cs typeface="Arial" pitchFamily="34" charset="0"/>
              </a:defRPr>
            </a:lvl2pPr>
            <a:lvl3pPr marL="1371600" indent="-274320" eaLnBrk="0" fontAlgn="base" hangingPunct="0">
              <a:spcBef>
                <a:spcPct val="20000"/>
              </a:spcBef>
              <a:spcAft>
                <a:spcPct val="0"/>
              </a:spcAft>
              <a:buFont typeface="Arial" charset="0"/>
              <a:buChar char="•"/>
              <a:defRPr sz="2160">
                <a:solidFill>
                  <a:srgbClr val="10253F"/>
                </a:solidFill>
                <a:latin typeface="Arial" pitchFamily="34" charset="0"/>
                <a:cs typeface="Arial" pitchFamily="34" charset="0"/>
              </a:defRPr>
            </a:lvl3pPr>
            <a:lvl4pPr marL="1920240" indent="-274320" eaLnBrk="0" fontAlgn="base" hangingPunct="0">
              <a:spcBef>
                <a:spcPct val="20000"/>
              </a:spcBef>
              <a:spcAft>
                <a:spcPct val="0"/>
              </a:spcAft>
              <a:buFont typeface="Arial" charset="0"/>
              <a:buChar char="–"/>
              <a:defRPr sz="1920">
                <a:solidFill>
                  <a:srgbClr val="10253F"/>
                </a:solidFill>
                <a:latin typeface="Arial" pitchFamily="34" charset="0"/>
                <a:cs typeface="Arial" pitchFamily="34" charset="0"/>
              </a:defRPr>
            </a:lvl4pPr>
            <a:lvl5pPr marL="2468880" indent="-274320" eaLnBrk="0" fontAlgn="base" hangingPunct="0">
              <a:spcBef>
                <a:spcPct val="20000"/>
              </a:spcBef>
              <a:spcAft>
                <a:spcPct val="0"/>
              </a:spcAft>
              <a:buFont typeface="Arial" charset="0"/>
              <a:buChar char="»"/>
              <a:defRPr sz="1920">
                <a:solidFill>
                  <a:srgbClr val="10253F"/>
                </a:solidFill>
                <a:latin typeface="Arial" pitchFamily="34" charset="0"/>
                <a:cs typeface="Arial" pitchFamily="34" charset="0"/>
              </a:defRPr>
            </a:lvl5pPr>
            <a:lvl6pPr marL="3017520" indent="-274320" defTabSz="1097280">
              <a:spcBef>
                <a:spcPct val="20000"/>
              </a:spcBef>
              <a:buFont typeface="Arial" pitchFamily="34" charset="0"/>
              <a:buChar char="•"/>
              <a:defRPr sz="2160"/>
            </a:lvl6pPr>
            <a:lvl7pPr marL="3566160" indent="-274320" defTabSz="1097280">
              <a:spcBef>
                <a:spcPct val="20000"/>
              </a:spcBef>
              <a:buFont typeface="Arial" pitchFamily="34" charset="0"/>
              <a:buChar char="•"/>
              <a:defRPr sz="2160"/>
            </a:lvl7pPr>
            <a:lvl8pPr marL="4114800" indent="-274320" defTabSz="1097280">
              <a:spcBef>
                <a:spcPct val="20000"/>
              </a:spcBef>
              <a:buFont typeface="Arial" pitchFamily="34" charset="0"/>
              <a:buChar char="•"/>
              <a:defRPr sz="2160"/>
            </a:lvl8pPr>
            <a:lvl9pPr marL="4663440" indent="-274320" defTabSz="1097280">
              <a:spcBef>
                <a:spcPct val="20000"/>
              </a:spcBef>
              <a:buFont typeface="Arial" pitchFamily="34" charset="0"/>
              <a:buChar char="•"/>
              <a:defRPr sz="2160"/>
            </a:lvl9pPr>
          </a:lstStyle>
          <a:p>
            <a:pPr marL="0" indent="-22860" fontAlgn="auto" hangingPunct="1">
              <a:spcBef>
                <a:spcPts val="0"/>
              </a:spcBef>
              <a:spcAft>
                <a:spcPts val="0"/>
              </a:spcAft>
              <a:buClr>
                <a:srgbClr val="65A000"/>
              </a:buClr>
              <a:buNone/>
            </a:pPr>
            <a:r>
              <a:rPr lang="fr-FR" kern="1200">
                <a:solidFill>
                  <a:prstClr val="black"/>
                </a:solidFill>
                <a:latin typeface="Source Sans Pro Regular"/>
                <a:cs typeface="Arial"/>
              </a:rPr>
              <a:t>To </a:t>
            </a:r>
            <a:r>
              <a:rPr lang="fr-FR" kern="1200" err="1">
                <a:solidFill>
                  <a:prstClr val="black"/>
                </a:solidFill>
                <a:latin typeface="Source Sans Pro Regular"/>
                <a:cs typeface="Arial"/>
              </a:rPr>
              <a:t>be</a:t>
            </a:r>
            <a:r>
              <a:rPr lang="fr-FR" kern="1200">
                <a:solidFill>
                  <a:prstClr val="black"/>
                </a:solidFill>
                <a:latin typeface="Source Sans Pro Regular"/>
                <a:cs typeface="Arial"/>
              </a:rPr>
              <a:t> </a:t>
            </a:r>
            <a:r>
              <a:rPr lang="fr-FR" kern="1200" err="1">
                <a:solidFill>
                  <a:prstClr val="black"/>
                </a:solidFill>
                <a:latin typeface="Source Sans Pro Regular"/>
                <a:cs typeface="Arial"/>
              </a:rPr>
              <a:t>considered</a:t>
            </a:r>
            <a:r>
              <a:rPr lang="fr-FR" kern="1200">
                <a:solidFill>
                  <a:prstClr val="black"/>
                </a:solidFill>
                <a:latin typeface="Source Sans Pro Regular"/>
                <a:cs typeface="Arial"/>
              </a:rPr>
              <a:t>:</a:t>
            </a:r>
          </a:p>
          <a:p>
            <a:pPr marL="342900" marR="0" indent="-342900" fontAlgn="auto" hangingPunct="1">
              <a:spcBef>
                <a:spcPts val="0"/>
              </a:spcBef>
              <a:spcAft>
                <a:spcPts val="0"/>
              </a:spcAft>
              <a:buClr>
                <a:srgbClr val="65A000"/>
              </a:buClr>
              <a:tabLst/>
            </a:pPr>
            <a:r>
              <a:rPr kern="1200">
                <a:solidFill>
                  <a:prstClr val="black"/>
                </a:solidFill>
                <a:latin typeface="Source Sans Pro Regular"/>
                <a:cs typeface="Arial"/>
              </a:rPr>
              <a:t>Jurisdiction and public</a:t>
            </a:r>
            <a:r>
              <a:rPr lang="fr-FR" kern="1200">
                <a:solidFill>
                  <a:prstClr val="black"/>
                </a:solidFill>
                <a:latin typeface="Source Sans Pro Regular"/>
                <a:cs typeface="Arial"/>
              </a:rPr>
              <a:t> </a:t>
            </a:r>
            <a:r>
              <a:rPr kern="1200">
                <a:solidFill>
                  <a:prstClr val="black"/>
                </a:solidFill>
                <a:latin typeface="Source Sans Pro Regular"/>
                <a:cs typeface="Arial"/>
              </a:rPr>
              <a:t>health laws</a:t>
            </a:r>
            <a:endParaRPr lang="fr-FR" kern="1200">
              <a:solidFill>
                <a:prstClr val="black"/>
              </a:solidFill>
              <a:latin typeface="Source Sans Pro Regular"/>
              <a:cs typeface="Arial"/>
            </a:endParaRPr>
          </a:p>
          <a:p>
            <a:pPr marL="342900" marR="0" indent="-342900" fontAlgn="auto" hangingPunct="1">
              <a:spcBef>
                <a:spcPts val="0"/>
              </a:spcBef>
              <a:spcAft>
                <a:spcPts val="0"/>
              </a:spcAft>
              <a:buClr>
                <a:srgbClr val="65A000"/>
              </a:buClr>
              <a:tabLst/>
            </a:pPr>
            <a:r>
              <a:rPr kern="1200">
                <a:solidFill>
                  <a:prstClr val="black"/>
                </a:solidFill>
                <a:latin typeface="Source Sans Pro Regular"/>
                <a:cs typeface="Arial"/>
              </a:rPr>
              <a:t>Partners and key</a:t>
            </a:r>
            <a:r>
              <a:rPr lang="fr-FR" kern="1200">
                <a:solidFill>
                  <a:prstClr val="black"/>
                </a:solidFill>
                <a:latin typeface="Source Sans Pro Regular"/>
                <a:cs typeface="Arial"/>
              </a:rPr>
              <a:t> </a:t>
            </a:r>
            <a:r>
              <a:rPr kern="1200">
                <a:solidFill>
                  <a:prstClr val="black"/>
                </a:solidFill>
                <a:latin typeface="Source Sans Pro Regular"/>
                <a:cs typeface="Arial"/>
              </a:rPr>
              <a:t>stakeholders</a:t>
            </a:r>
          </a:p>
          <a:p>
            <a:pPr marL="800100" lvl="1" fontAlgn="auto" hangingPunct="1">
              <a:spcBef>
                <a:spcPts val="0"/>
              </a:spcBef>
              <a:spcAft>
                <a:spcPts val="0"/>
              </a:spcAft>
              <a:buClr>
                <a:srgbClr val="65A000"/>
              </a:buClr>
              <a:buFont typeface="Courier New" panose="02070309020205020404" pitchFamily="49" charset="0"/>
              <a:buChar char="o"/>
            </a:pPr>
            <a:r>
              <a:rPr sz="2400" kern="1200">
                <a:solidFill>
                  <a:prstClr val="black"/>
                </a:solidFill>
                <a:latin typeface="Source Sans Pro Regular"/>
                <a:cs typeface="Arial"/>
              </a:rPr>
              <a:t>Local/subnational</a:t>
            </a:r>
            <a:endParaRPr lang="fr-FR" sz="2400" kern="1200">
              <a:solidFill>
                <a:prstClr val="black"/>
              </a:solidFill>
              <a:latin typeface="Source Sans Pro Regular"/>
              <a:cs typeface="Arial"/>
            </a:endParaRPr>
          </a:p>
          <a:p>
            <a:pPr marL="800100" lvl="1" fontAlgn="auto" hangingPunct="1">
              <a:spcBef>
                <a:spcPts val="0"/>
              </a:spcBef>
              <a:spcAft>
                <a:spcPts val="0"/>
              </a:spcAft>
              <a:buClr>
                <a:srgbClr val="65A000"/>
              </a:buClr>
              <a:buFont typeface="Courier New" panose="02070309020205020404" pitchFamily="49" charset="0"/>
              <a:buChar char="o"/>
            </a:pPr>
            <a:r>
              <a:rPr sz="2400" kern="1200">
                <a:solidFill>
                  <a:prstClr val="black"/>
                </a:solidFill>
                <a:latin typeface="Source Sans Pro Regular"/>
                <a:cs typeface="Arial"/>
              </a:rPr>
              <a:t>National</a:t>
            </a:r>
          </a:p>
          <a:p>
            <a:pPr marL="800100" lvl="1" fontAlgn="auto" hangingPunct="1">
              <a:spcBef>
                <a:spcPts val="0"/>
              </a:spcBef>
              <a:spcAft>
                <a:spcPts val="0"/>
              </a:spcAft>
              <a:buClr>
                <a:srgbClr val="65A000"/>
              </a:buClr>
              <a:buFont typeface="Courier New" panose="02070309020205020404" pitchFamily="49" charset="0"/>
              <a:buChar char="o"/>
            </a:pPr>
            <a:r>
              <a:rPr sz="2400" kern="1200">
                <a:solidFill>
                  <a:prstClr val="black"/>
                </a:solidFill>
                <a:latin typeface="Source Sans Pro Regular"/>
                <a:cs typeface="Arial"/>
              </a:rPr>
              <a:t>International</a:t>
            </a:r>
          </a:p>
          <a:p>
            <a:pPr marL="342900" marR="0" indent="-342900" fontAlgn="auto" hangingPunct="1">
              <a:spcBef>
                <a:spcPts val="0"/>
              </a:spcBef>
              <a:spcAft>
                <a:spcPts val="0"/>
              </a:spcAft>
              <a:buClr>
                <a:srgbClr val="65A000"/>
              </a:buClr>
              <a:tabLst/>
            </a:pPr>
            <a:r>
              <a:rPr kern="1200">
                <a:solidFill>
                  <a:prstClr val="black"/>
                </a:solidFill>
                <a:latin typeface="Source Sans Pro Regular"/>
                <a:cs typeface="Arial"/>
              </a:rPr>
              <a:t>Cross-border</a:t>
            </a:r>
          </a:p>
          <a:p>
            <a:pPr marL="342900" marR="0" indent="-342900" fontAlgn="auto" hangingPunct="1">
              <a:spcBef>
                <a:spcPts val="0"/>
              </a:spcBef>
              <a:spcAft>
                <a:spcPts val="0"/>
              </a:spcAft>
              <a:buClr>
                <a:srgbClr val="65A000"/>
              </a:buClr>
              <a:tabLst/>
            </a:pPr>
            <a:r>
              <a:rPr kern="1200">
                <a:solidFill>
                  <a:prstClr val="black"/>
                </a:solidFill>
                <a:latin typeface="Source Sans Pro Regular"/>
                <a:cs typeface="Arial"/>
              </a:rPr>
              <a:t>Information sharing</a:t>
            </a:r>
          </a:p>
        </p:txBody>
      </p:sp>
      <p:pic>
        <p:nvPicPr>
          <p:cNvPr id="5" name="object 10"/>
          <p:cNvPicPr/>
          <p:nvPr/>
        </p:nvPicPr>
        <p:blipFill>
          <a:blip r:embed="rId3" cstate="print"/>
          <a:stretch>
            <a:fillRect/>
          </a:stretch>
        </p:blipFill>
        <p:spPr>
          <a:xfrm>
            <a:off x="6849315" y="2180122"/>
            <a:ext cx="5135118" cy="3121573"/>
          </a:xfrm>
          <a:prstGeom prst="rect">
            <a:avLst/>
          </a:prstGeom>
        </p:spPr>
      </p:pic>
      <p:sp>
        <p:nvSpPr>
          <p:cNvPr id="7" name="Rectangle 6"/>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7B685071-0D70-679D-6F25-91BF68CC7EBA}"/>
              </a:ext>
            </a:extLst>
          </p:cNvPr>
          <p:cNvSpPr>
            <a:spLocks noGrp="1"/>
          </p:cNvSpPr>
          <p:nvPr>
            <p:ph type="sldNum" sz="quarter" idx="2"/>
          </p:nvPr>
        </p:nvSpPr>
        <p:spPr>
          <a:xfrm>
            <a:off x="11752198" y="6539099"/>
            <a:ext cx="437449" cy="320041"/>
          </a:xfrm>
        </p:spPr>
        <p:txBody>
          <a:bodyPr lIns="91440" tIns="45720" rIns="91440" bIns="45720" anchor="t"/>
          <a:lstStyle/>
          <a:p>
            <a:pPr algn="r"/>
            <a:fld id="{86CB4B4D-7CA3-9044-876B-883B54F8677D}" type="slidenum">
              <a:rPr lang="en-US" sz="1200">
                <a:solidFill>
                  <a:srgbClr val="7F7F7F"/>
                </a:solidFill>
              </a:rPr>
              <a:pPr algn="r"/>
              <a:t>49</a:t>
            </a:fld>
            <a:endParaRPr lang="en-US" sz="1200">
              <a:solidFill>
                <a:srgbClr val="7F7F7F"/>
              </a:solidFill>
            </a:endParaRPr>
          </a:p>
        </p:txBody>
      </p:sp>
    </p:spTree>
    <p:extLst>
      <p:ext uri="{BB962C8B-B14F-4D97-AF65-F5344CB8AC3E}">
        <p14:creationId xmlns:p14="http://schemas.microsoft.com/office/powerpoint/2010/main" val="346536286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408764" y="1993246"/>
            <a:ext cx="7167921" cy="284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lvl="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200">
              <a:solidFill>
                <a:schemeClr val="tx1"/>
              </a:solidFill>
              <a:latin typeface="Source Sans Pro"/>
              <a:ea typeface="Source Sans Pro Regular"/>
              <a:cs typeface="Arial"/>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a:solidFill>
                  <a:srgbClr val="65A000"/>
                </a:solidFill>
                <a:latin typeface="Source Sans Pro"/>
                <a:ea typeface="Source Sans Pro Regular"/>
                <a:cs typeface="Arial"/>
              </a:rPr>
              <a:t>4.1</a:t>
            </a:r>
            <a:r>
              <a:rPr lang="en-US" sz="2200">
                <a:solidFill>
                  <a:schemeClr val="tx1"/>
                </a:solidFill>
                <a:latin typeface="Source Sans Pro"/>
                <a:ea typeface="Source Sans Pro Regular"/>
                <a:cs typeface="Arial"/>
              </a:rPr>
              <a:t> RRT activation and pre-deployment </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a:solidFill>
                  <a:srgbClr val="65A000"/>
                </a:solidFill>
                <a:latin typeface="Source Sans Pro"/>
                <a:ea typeface="Source Sans Pro Regular"/>
                <a:cs typeface="Arial"/>
              </a:rPr>
              <a:t>4.2</a:t>
            </a:r>
            <a:r>
              <a:rPr lang="en-US" sz="2200">
                <a:solidFill>
                  <a:schemeClr val="tx1"/>
                </a:solidFill>
                <a:latin typeface="Source Sans Pro"/>
                <a:ea typeface="Source Sans Pro Regular"/>
                <a:cs typeface="Arial"/>
              </a:rPr>
              <a:t> Group activity: RRT activation and pre-deployment SOP</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a:solidFill>
                  <a:srgbClr val="65A000"/>
                </a:solidFill>
                <a:latin typeface="Source Sans Pro"/>
                <a:ea typeface="Source Sans Pro Regular"/>
                <a:cs typeface="Arial"/>
              </a:rPr>
              <a:t>4.3</a:t>
            </a:r>
            <a:r>
              <a:rPr lang="en-US" sz="2200">
                <a:solidFill>
                  <a:schemeClr val="tx1"/>
                </a:solidFill>
                <a:latin typeface="Source Sans Pro"/>
                <a:ea typeface="Source Sans Pro Regular"/>
                <a:cs typeface="Arial"/>
              </a:rPr>
              <a:t> RRT deployment</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a:solidFill>
                  <a:srgbClr val="65A000"/>
                </a:solidFill>
                <a:latin typeface="Source Sans Pro"/>
                <a:cs typeface="Arial"/>
              </a:rPr>
              <a:t>4.4</a:t>
            </a:r>
            <a:r>
              <a:rPr lang="en-US" sz="2200">
                <a:solidFill>
                  <a:schemeClr val="tx1"/>
                </a:solidFill>
                <a:latin typeface="Source Sans Pro"/>
                <a:cs typeface="Arial"/>
              </a:rPr>
              <a:t> Group activity: RRT deployment SOP </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a:solidFill>
                  <a:srgbClr val="65A000"/>
                </a:solidFill>
                <a:latin typeface="Source Sans Pro"/>
                <a:cs typeface="Arial"/>
              </a:rPr>
              <a:t>4.5</a:t>
            </a:r>
            <a:r>
              <a:rPr lang="en-US" sz="2200">
                <a:solidFill>
                  <a:schemeClr val="tx1"/>
                </a:solidFill>
                <a:latin typeface="Source Sans Pro"/>
                <a:cs typeface="Arial"/>
              </a:rPr>
              <a:t> RRT post-deployment</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200">
                <a:solidFill>
                  <a:srgbClr val="65A000"/>
                </a:solidFill>
                <a:latin typeface="Source Sans Pro"/>
                <a:ea typeface="Source Sans Pro Regular"/>
                <a:cs typeface="Arial"/>
              </a:rPr>
              <a:t>4.6</a:t>
            </a:r>
            <a:r>
              <a:rPr lang="en-US" sz="2200">
                <a:solidFill>
                  <a:schemeClr val="tx1"/>
                </a:solidFill>
                <a:latin typeface="Source Sans Pro"/>
                <a:ea typeface="Source Sans Pro Regular"/>
                <a:cs typeface="Arial"/>
              </a:rPr>
              <a:t> Group activity: RRT post-deployment SOP </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a:t>Outline</a:t>
            </a:r>
          </a:p>
        </p:txBody>
      </p:sp>
      <p:sp>
        <p:nvSpPr>
          <p:cNvPr id="6" name="Slide Number Placeholder 5">
            <a:extLst>
              <a:ext uri="{FF2B5EF4-FFF2-40B4-BE49-F238E27FC236}">
                <a16:creationId xmlns:a16="http://schemas.microsoft.com/office/drawing/2014/main" id="{5B6BA790-90D3-496F-9BD9-26EA36B37FE7}"/>
              </a:ext>
            </a:extLst>
          </p:cNvPr>
          <p:cNvSpPr txBox="1">
            <a:spLocks noGrp="1"/>
          </p:cNvSpPr>
          <p:nvPr>
            <p:ph type="sldNum" sz="quarter" idx="2"/>
          </p:nvPr>
        </p:nvSpPr>
        <p:spPr>
          <a:xfrm>
            <a:off x="11907520" y="652753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5</a:t>
            </a:fld>
            <a:endParaRPr sz="12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565879478"/>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ZoneTexte 5"/>
          <p:cNvSpPr txBox="1"/>
          <p:nvPr/>
        </p:nvSpPr>
        <p:spPr>
          <a:xfrm rot="20721579">
            <a:off x="4119613" y="1512988"/>
            <a:ext cx="2569583" cy="461665"/>
          </a:xfrm>
          <a:prstGeom prst="rect">
            <a:avLst/>
          </a:prstGeom>
          <a:solidFill>
            <a:srgbClr val="65A000"/>
          </a:solidFill>
        </p:spPr>
        <p:style>
          <a:lnRef idx="1">
            <a:schemeClr val="accent3"/>
          </a:lnRef>
          <a:fillRef idx="3">
            <a:schemeClr val="accent3"/>
          </a:fillRef>
          <a:effectRef idx="2">
            <a:schemeClr val="accent3"/>
          </a:effectRef>
          <a:fontRef idx="minor">
            <a:schemeClr val="lt1"/>
          </a:fontRef>
        </p:style>
        <p:txBody>
          <a:bodyPr wrap="square" rtlCol="0">
            <a:spAutoFit/>
          </a:bodyPr>
          <a:lstStyle/>
          <a:p>
            <a:pPr hangingPunct="1"/>
            <a:r>
              <a:rPr lang="fr-FR" sz="2400" b="1" kern="1200" spc="-20" err="1">
                <a:solidFill>
                  <a:schemeClr val="bg1"/>
                </a:solidFill>
                <a:latin typeface="Source Sans Pro Regular"/>
                <a:cs typeface="Arial" panose="020B0604020202020204" pitchFamily="34" charset="0"/>
              </a:rPr>
              <a:t>You’ve</a:t>
            </a:r>
            <a:r>
              <a:rPr lang="fr-FR" sz="2400" b="1" kern="1200" spc="-20">
                <a:solidFill>
                  <a:schemeClr val="bg1"/>
                </a:solidFill>
                <a:latin typeface="Source Sans Pro Regular"/>
                <a:cs typeface="Arial" panose="020B0604020202020204" pitchFamily="34" charset="0"/>
              </a:rPr>
              <a:t> </a:t>
            </a:r>
            <a:r>
              <a:rPr lang="fr-FR" sz="2400" b="1" kern="1200" spc="-20" err="1">
                <a:solidFill>
                  <a:schemeClr val="bg1"/>
                </a:solidFill>
                <a:latin typeface="Source Sans Pro Regular"/>
                <a:cs typeface="Arial" panose="020B0604020202020204" pitchFamily="34" charset="0"/>
              </a:rPr>
              <a:t>Got</a:t>
            </a:r>
            <a:r>
              <a:rPr lang="fr-FR" sz="2400" b="1" kern="1200" spc="-20">
                <a:solidFill>
                  <a:schemeClr val="bg1"/>
                </a:solidFill>
                <a:latin typeface="Source Sans Pro Regular"/>
                <a:cs typeface="Arial" panose="020B0604020202020204" pitchFamily="34" charset="0"/>
              </a:rPr>
              <a:t> mail!</a:t>
            </a:r>
            <a:endParaRPr lang="en-US" sz="2400" b="1" kern="1200">
              <a:solidFill>
                <a:schemeClr val="bg1"/>
              </a:solidFill>
              <a:latin typeface="Source Sans Pro Regular"/>
              <a:cs typeface="Arial" panose="020B0604020202020204" pitchFamily="34" charset="0"/>
            </a:endParaRPr>
          </a:p>
        </p:txBody>
      </p:sp>
      <p:sp>
        <p:nvSpPr>
          <p:cNvPr id="8" name="Titre 2"/>
          <p:cNvSpPr>
            <a:spLocks noGrp="1"/>
          </p:cNvSpPr>
          <p:nvPr>
            <p:ph type="title"/>
          </p:nvPr>
        </p:nvSpPr>
        <p:spPr>
          <a:xfrm>
            <a:off x="154792" y="726524"/>
            <a:ext cx="5795078" cy="646114"/>
          </a:xfrm>
        </p:spPr>
        <p:txBody>
          <a:bodyPr>
            <a:noAutofit/>
          </a:bodyPr>
          <a:lstStyle/>
          <a:p>
            <a:pPr algn="l" defTabSz="289320">
              <a:lnSpc>
                <a:spcPct val="90000"/>
              </a:lnSpc>
              <a:spcBef>
                <a:spcPts val="0"/>
              </a:spcBef>
            </a:pPr>
            <a:r>
              <a:rPr lang="fr-FR" sz="2800" b="1" err="1">
                <a:solidFill>
                  <a:srgbClr val="951D19"/>
                </a:solidFill>
                <a:latin typeface="Source Sans Pro"/>
                <a:ea typeface="Source Sans Pro Bold"/>
                <a:cs typeface="Source Sans Pro Bold"/>
              </a:rPr>
              <a:t>Reporting</a:t>
            </a:r>
            <a:r>
              <a:rPr lang="fr-FR" sz="2800" b="1">
                <a:solidFill>
                  <a:srgbClr val="951D19"/>
                </a:solidFill>
                <a:latin typeface="Source Sans Pro"/>
                <a:ea typeface="Source Sans Pro Bold"/>
                <a:cs typeface="Source Sans Pro Bold"/>
              </a:rPr>
              <a:t> </a:t>
            </a:r>
            <a:r>
              <a:rPr lang="fr-FR" sz="2800" b="1" err="1">
                <a:solidFill>
                  <a:srgbClr val="951D19"/>
                </a:solidFill>
                <a:latin typeface="Source Sans Pro"/>
                <a:ea typeface="Source Sans Pro Bold"/>
                <a:cs typeface="Source Sans Pro Bold"/>
              </a:rPr>
              <a:t>from</a:t>
            </a:r>
            <a:r>
              <a:rPr lang="fr-FR" sz="2800" b="1">
                <a:solidFill>
                  <a:srgbClr val="951D19"/>
                </a:solidFill>
                <a:latin typeface="Source Sans Pro"/>
                <a:ea typeface="Source Sans Pro Bold"/>
                <a:cs typeface="Source Sans Pro Bold"/>
              </a:rPr>
              <a:t> the </a:t>
            </a:r>
            <a:r>
              <a:rPr lang="fr-FR" sz="2800" b="1" err="1">
                <a:solidFill>
                  <a:srgbClr val="951D19"/>
                </a:solidFill>
                <a:latin typeface="Source Sans Pro"/>
                <a:ea typeface="Source Sans Pro Bold"/>
                <a:cs typeface="Source Sans Pro Bold"/>
              </a:rPr>
              <a:t>field</a:t>
            </a:r>
            <a:endParaRPr lang="en-US" sz="2800" b="1">
              <a:solidFill>
                <a:srgbClr val="951D19"/>
              </a:solidFill>
              <a:latin typeface="Source Sans Pro"/>
              <a:ea typeface="Source Sans Pro Bold"/>
              <a:cs typeface="Source Sans Pro Bold"/>
            </a:endParaRPr>
          </a:p>
        </p:txBody>
      </p:sp>
      <p:sp>
        <p:nvSpPr>
          <p:cNvPr id="9" name="Rectangle 8"/>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pic>
        <p:nvPicPr>
          <p:cNvPr id="7" name="Image 6"/>
          <p:cNvPicPr>
            <a:picLocks noChangeAspect="1"/>
          </p:cNvPicPr>
          <p:nvPr/>
        </p:nvPicPr>
        <p:blipFill rotWithShape="1">
          <a:blip r:embed="rId2"/>
          <a:srcRect b="10104"/>
          <a:stretch/>
        </p:blipFill>
        <p:spPr>
          <a:xfrm>
            <a:off x="971238" y="2438072"/>
            <a:ext cx="9323672" cy="3596967"/>
          </a:xfrm>
          <a:prstGeom prst="rect">
            <a:avLst/>
          </a:prstGeom>
          <a:ln>
            <a:noFill/>
          </a:ln>
          <a:effectLst>
            <a:outerShdw blurRad="190500" algn="tl" rotWithShape="0">
              <a:srgbClr val="000000">
                <a:alpha val="70000"/>
              </a:srgbClr>
            </a:outerShdw>
          </a:effectLst>
        </p:spPr>
      </p:pic>
      <p:sp>
        <p:nvSpPr>
          <p:cNvPr id="2" name="Slide Number Placeholder 1">
            <a:extLst>
              <a:ext uri="{FF2B5EF4-FFF2-40B4-BE49-F238E27FC236}">
                <a16:creationId xmlns:a16="http://schemas.microsoft.com/office/drawing/2014/main" id="{A0CD7474-62E9-1689-4770-5D373AC9C8B6}"/>
              </a:ext>
            </a:extLst>
          </p:cNvPr>
          <p:cNvSpPr>
            <a:spLocks noGrp="1"/>
          </p:cNvSpPr>
          <p:nvPr>
            <p:ph type="sldNum" sz="quarter" idx="2"/>
          </p:nvPr>
        </p:nvSpPr>
        <p:spPr>
          <a:xfrm>
            <a:off x="11679130" y="6507784"/>
            <a:ext cx="510517" cy="351356"/>
          </a:xfrm>
        </p:spPr>
        <p:txBody>
          <a:bodyPr lIns="91440" tIns="45720" rIns="91440" bIns="45720" anchor="t"/>
          <a:lstStyle/>
          <a:p>
            <a:pPr algn="r"/>
            <a:fld id="{86CB4B4D-7CA3-9044-876B-883B54F8677D}" type="slidenum">
              <a:rPr lang="en-US" sz="1200">
                <a:solidFill>
                  <a:srgbClr val="7F7F7F"/>
                </a:solidFill>
              </a:rPr>
              <a:pPr algn="r"/>
              <a:t>50</a:t>
            </a:fld>
            <a:endParaRPr lang="en-US" sz="1200">
              <a:solidFill>
                <a:srgbClr val="7F7F7F"/>
              </a:solidFill>
            </a:endParaRPr>
          </a:p>
        </p:txBody>
      </p:sp>
    </p:spTree>
    <p:extLst>
      <p:ext uri="{BB962C8B-B14F-4D97-AF65-F5344CB8AC3E}">
        <p14:creationId xmlns:p14="http://schemas.microsoft.com/office/powerpoint/2010/main" val="306974993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81849" y="2967518"/>
            <a:ext cx="3185160" cy="1125094"/>
          </a:xfrm>
          <a:prstGeom prst="rect">
            <a:avLst/>
          </a:prstGeom>
        </p:spPr>
        <p:txBody>
          <a:bodyPr vert="horz" wrap="square" lIns="0" tIns="16933" rIns="0" bIns="0" rtlCol="0" anchor="t">
            <a:spAutoFit/>
          </a:bodyPr>
          <a:lstStyle/>
          <a:p>
            <a:pPr marL="16510" marR="6350" algn="ctr" hangingPunct="1">
              <a:spcBef>
                <a:spcPts val="133"/>
              </a:spcBef>
            </a:pPr>
            <a:r>
              <a:rPr sz="2400" kern="1200" spc="-40">
                <a:solidFill>
                  <a:srgbClr val="3E3E3E"/>
                </a:solidFill>
                <a:latin typeface="Source Sans Pro Regular"/>
                <a:cs typeface="Arial"/>
              </a:rPr>
              <a:t>What</a:t>
            </a:r>
            <a:r>
              <a:rPr sz="2400" kern="1200" spc="-193">
                <a:solidFill>
                  <a:srgbClr val="3E3E3E"/>
                </a:solidFill>
                <a:latin typeface="Source Sans Pro Regular"/>
                <a:cs typeface="Arial"/>
              </a:rPr>
              <a:t> </a:t>
            </a:r>
            <a:r>
              <a:rPr sz="2400" kern="1200" spc="-40">
                <a:solidFill>
                  <a:srgbClr val="3E3E3E"/>
                </a:solidFill>
                <a:latin typeface="Source Sans Pro Regular"/>
                <a:cs typeface="Arial"/>
              </a:rPr>
              <a:t>information</a:t>
            </a:r>
            <a:r>
              <a:rPr lang="en-US" sz="2400" kern="1200" spc="-40">
                <a:solidFill>
                  <a:srgbClr val="3E3E3E"/>
                </a:solidFill>
                <a:latin typeface="Source Sans Pro Regular"/>
                <a:cs typeface="Arial"/>
              </a:rPr>
              <a:t> </a:t>
            </a:r>
            <a:r>
              <a:rPr sz="2400" kern="1200" spc="-40">
                <a:solidFill>
                  <a:srgbClr val="3E3E3E"/>
                </a:solidFill>
                <a:latin typeface="Source Sans Pro Regular"/>
                <a:cs typeface="Arial"/>
              </a:rPr>
              <a:t> does the RRT</a:t>
            </a:r>
            <a:r>
              <a:rPr lang="en-US" sz="2400" kern="1200" spc="-40">
                <a:solidFill>
                  <a:srgbClr val="3E3E3E"/>
                </a:solidFill>
                <a:latin typeface="Source Sans Pro Regular"/>
                <a:cs typeface="Arial"/>
              </a:rPr>
              <a:t> </a:t>
            </a:r>
            <a:r>
              <a:rPr sz="2400" kern="1200" spc="-40">
                <a:solidFill>
                  <a:srgbClr val="3E3E3E"/>
                </a:solidFill>
                <a:latin typeface="Source Sans Pro Regular"/>
                <a:cs typeface="Arial"/>
              </a:rPr>
              <a:t> manager and ECU</a:t>
            </a:r>
            <a:r>
              <a:rPr lang="en-US" sz="2400" kern="1200" spc="-40">
                <a:solidFill>
                  <a:srgbClr val="3E3E3E"/>
                </a:solidFill>
                <a:latin typeface="Source Sans Pro Regular"/>
                <a:cs typeface="Arial"/>
              </a:rPr>
              <a:t>/EOC </a:t>
            </a:r>
            <a:r>
              <a:rPr sz="2400" kern="1200" spc="-40">
                <a:solidFill>
                  <a:srgbClr val="3E3E3E"/>
                </a:solidFill>
                <a:latin typeface="Source Sans Pro Regular"/>
                <a:cs typeface="Arial"/>
              </a:rPr>
              <a:t> need to </a:t>
            </a:r>
            <a:r>
              <a:rPr lang="fr-FR" sz="2400" kern="1200" spc="-40" err="1">
                <a:solidFill>
                  <a:srgbClr val="3E3E3E"/>
                </a:solidFill>
                <a:latin typeface="Source Sans Pro Regular"/>
                <a:cs typeface="Arial"/>
              </a:rPr>
              <a:t>get</a:t>
            </a:r>
            <a:r>
              <a:rPr sz="2400" kern="1200" spc="-40">
                <a:solidFill>
                  <a:srgbClr val="3E3E3E"/>
                </a:solidFill>
                <a:latin typeface="Source Sans Pro Regular"/>
                <a:cs typeface="Arial"/>
              </a:rPr>
              <a:t>?</a:t>
            </a:r>
            <a:endParaRPr lang="en-US">
              <a:cs typeface="Arial"/>
            </a:endParaRPr>
          </a:p>
        </p:txBody>
      </p:sp>
      <p:sp>
        <p:nvSpPr>
          <p:cNvPr id="6" name="Titre 2"/>
          <p:cNvSpPr>
            <a:spLocks noGrp="1"/>
          </p:cNvSpPr>
          <p:nvPr>
            <p:ph type="title"/>
          </p:nvPr>
        </p:nvSpPr>
        <p:spPr>
          <a:xfrm>
            <a:off x="154792" y="749158"/>
            <a:ext cx="5373989" cy="658801"/>
          </a:xfrm>
        </p:spPr>
        <p:txBody>
          <a:bodyPr>
            <a:noAutofit/>
          </a:bodyPr>
          <a:lstStyle/>
          <a:p>
            <a:pPr algn="l" defTabSz="289320">
              <a:lnSpc>
                <a:spcPct val="90000"/>
              </a:lnSpc>
              <a:spcBef>
                <a:spcPts val="0"/>
              </a:spcBef>
            </a:pPr>
            <a:r>
              <a:rPr lang="fr-FR" sz="2800" b="1" err="1">
                <a:solidFill>
                  <a:srgbClr val="951D19"/>
                </a:solidFill>
                <a:latin typeface="Source Sans Pro"/>
                <a:ea typeface="Source Sans Pro Bold"/>
                <a:cs typeface="Source Sans Pro Bold"/>
              </a:rPr>
              <a:t>Reporting</a:t>
            </a:r>
            <a:r>
              <a:rPr lang="fr-FR" sz="2800" b="1">
                <a:solidFill>
                  <a:srgbClr val="951D19"/>
                </a:solidFill>
                <a:latin typeface="Source Sans Pro"/>
                <a:ea typeface="Source Sans Pro Bold"/>
                <a:cs typeface="Source Sans Pro Bold"/>
              </a:rPr>
              <a:t> </a:t>
            </a:r>
            <a:r>
              <a:rPr lang="fr-FR" sz="2800" b="1" err="1">
                <a:solidFill>
                  <a:srgbClr val="951D19"/>
                </a:solidFill>
                <a:latin typeface="Source Sans Pro"/>
                <a:ea typeface="Source Sans Pro Bold"/>
                <a:cs typeface="Source Sans Pro Bold"/>
              </a:rPr>
              <a:t>from</a:t>
            </a:r>
            <a:r>
              <a:rPr lang="fr-FR" sz="2800" b="1">
                <a:solidFill>
                  <a:srgbClr val="951D19"/>
                </a:solidFill>
                <a:latin typeface="Source Sans Pro"/>
                <a:ea typeface="Source Sans Pro Bold"/>
                <a:cs typeface="Source Sans Pro Bold"/>
              </a:rPr>
              <a:t> the </a:t>
            </a:r>
            <a:r>
              <a:rPr lang="fr-FR" sz="2800" b="1" err="1">
                <a:solidFill>
                  <a:srgbClr val="951D19"/>
                </a:solidFill>
                <a:latin typeface="Source Sans Pro"/>
                <a:ea typeface="Source Sans Pro Bold"/>
                <a:cs typeface="Source Sans Pro Bold"/>
              </a:rPr>
              <a:t>field</a:t>
            </a:r>
            <a:endParaRPr lang="en-US" sz="2800" b="1">
              <a:solidFill>
                <a:srgbClr val="951D19"/>
              </a:solidFill>
              <a:latin typeface="Source Sans Pro"/>
              <a:ea typeface="Source Sans Pro Bold"/>
              <a:cs typeface="Source Sans Pro Bold"/>
            </a:endParaRPr>
          </a:p>
        </p:txBody>
      </p:sp>
      <p:pic>
        <p:nvPicPr>
          <p:cNvPr id="7" name="Image 6"/>
          <p:cNvPicPr>
            <a:picLocks noChangeAspect="1"/>
          </p:cNvPicPr>
          <p:nvPr/>
        </p:nvPicPr>
        <p:blipFill>
          <a:blip r:embed="rId3"/>
          <a:stretch>
            <a:fillRect/>
          </a:stretch>
        </p:blipFill>
        <p:spPr>
          <a:xfrm>
            <a:off x="5122676" y="1568918"/>
            <a:ext cx="6758953" cy="3922294"/>
          </a:xfrm>
          <a:prstGeom prst="rect">
            <a:avLst/>
          </a:prstGeom>
        </p:spPr>
      </p:pic>
      <p:sp>
        <p:nvSpPr>
          <p:cNvPr id="9" name="Rectangle 8"/>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12A07844-8BA0-4288-AEBC-EAFA88FCB509}"/>
              </a:ext>
            </a:extLst>
          </p:cNvPr>
          <p:cNvSpPr>
            <a:spLocks noGrp="1"/>
          </p:cNvSpPr>
          <p:nvPr>
            <p:ph type="sldNum" sz="quarter" idx="2"/>
          </p:nvPr>
        </p:nvSpPr>
        <p:spPr>
          <a:xfrm>
            <a:off x="11752197" y="6549537"/>
            <a:ext cx="437449" cy="309603"/>
          </a:xfrm>
        </p:spPr>
        <p:txBody>
          <a:bodyPr lIns="91440" tIns="45720" rIns="91440" bIns="45720" anchor="t"/>
          <a:lstStyle/>
          <a:p>
            <a:pPr algn="r"/>
            <a:fld id="{86CB4B4D-7CA3-9044-876B-883B54F8677D}" type="slidenum">
              <a:rPr lang="en-US" sz="1200">
                <a:solidFill>
                  <a:srgbClr val="7F7F7F"/>
                </a:solidFill>
              </a:rPr>
              <a:pPr algn="r"/>
              <a:t>51</a:t>
            </a:fld>
            <a:endParaRPr lang="en-US" sz="1200">
              <a:solidFill>
                <a:srgbClr val="7F7F7F"/>
              </a:solidFill>
            </a:endParaRPr>
          </a:p>
        </p:txBody>
      </p:sp>
    </p:spTree>
    <p:extLst>
      <p:ext uri="{BB962C8B-B14F-4D97-AF65-F5344CB8AC3E}">
        <p14:creationId xmlns:p14="http://schemas.microsoft.com/office/powerpoint/2010/main" val="578023999"/>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88757" y="1247282"/>
            <a:ext cx="7459579" cy="4510978"/>
          </a:xfrm>
          <a:prstGeom prst="rect">
            <a:avLst/>
          </a:prstGeom>
        </p:spPr>
        <p:txBody>
          <a:bodyPr vert="horz" wrap="square" lIns="0" tIns="104140" rIns="0" bIns="0" rtlCol="0" anchor="t">
            <a:spAutoFit/>
          </a:bodyPr>
          <a:lstStyle/>
          <a:p>
            <a:pPr marR="49530" eaLnBrk="0" fontAlgn="base">
              <a:spcBef>
                <a:spcPct val="20000"/>
              </a:spcBef>
              <a:spcAft>
                <a:spcPct val="0"/>
              </a:spcAft>
              <a:buClr>
                <a:srgbClr val="65A000"/>
              </a:buClr>
              <a:tabLst>
                <a:tab pos="291246" algn="l"/>
              </a:tabLst>
            </a:pPr>
            <a:r>
              <a:rPr lang="en-US" sz="2400" kern="1200">
                <a:solidFill>
                  <a:prstClr val="black"/>
                </a:solidFill>
                <a:latin typeface="Source Sans Pro Regular"/>
                <a:cs typeface="Arial" pitchFamily="34" charset="0"/>
              </a:rPr>
              <a:t>Should be reported from the field to the RRT team leader:</a:t>
            </a:r>
            <a:endParaRPr lang="en-US"/>
          </a:p>
          <a:p>
            <a:pPr marL="411480" marR="49530" indent="-411480" eaLnBrk="0" fontAlgn="base">
              <a:spcBef>
                <a:spcPct val="20000"/>
              </a:spcBef>
              <a:spcAft>
                <a:spcPct val="0"/>
              </a:spcAft>
              <a:buClr>
                <a:srgbClr val="65A000"/>
              </a:buClr>
              <a:buFont typeface="Arial" panose="020B0604020202020204" pitchFamily="34" charset="0"/>
              <a:buChar char="•"/>
              <a:tabLst>
                <a:tab pos="291246" algn="l"/>
              </a:tabLst>
            </a:pPr>
            <a:r>
              <a:rPr sz="2400" kern="1200">
                <a:solidFill>
                  <a:prstClr val="black"/>
                </a:solidFill>
                <a:latin typeface="Source Sans Pro Regular"/>
                <a:cs typeface="Arial" pitchFamily="34" charset="0"/>
              </a:rPr>
              <a:t>Outbreak Data</a:t>
            </a:r>
          </a:p>
          <a:p>
            <a:pPr marL="411480" marR="49530" indent="-411480" eaLnBrk="0" fontAlgn="base">
              <a:spcBef>
                <a:spcPct val="20000"/>
              </a:spcBef>
              <a:spcAft>
                <a:spcPct val="0"/>
              </a:spcAft>
              <a:buClr>
                <a:srgbClr val="65A000"/>
              </a:buClr>
              <a:buFont typeface="Arial" panose="020B0604020202020204" pitchFamily="34" charset="0"/>
              <a:buChar char="•"/>
              <a:tabLst>
                <a:tab pos="291246" algn="l"/>
              </a:tabLst>
            </a:pPr>
            <a:r>
              <a:rPr sz="2400" kern="1200">
                <a:solidFill>
                  <a:prstClr val="black"/>
                </a:solidFill>
                <a:latin typeface="Source Sans Pro Regular"/>
                <a:cs typeface="Arial" pitchFamily="34" charset="0"/>
              </a:rPr>
              <a:t>Activities/interventions</a:t>
            </a:r>
          </a:p>
          <a:p>
            <a:pPr marL="411480" marR="49530" indent="-411480" eaLnBrk="0" fontAlgn="base">
              <a:spcBef>
                <a:spcPct val="20000"/>
              </a:spcBef>
              <a:spcAft>
                <a:spcPct val="0"/>
              </a:spcAft>
              <a:buClr>
                <a:srgbClr val="65A000"/>
              </a:buClr>
              <a:buFont typeface="Arial" panose="020B0604020202020204" pitchFamily="34" charset="0"/>
              <a:buChar char="•"/>
              <a:tabLst>
                <a:tab pos="291246" algn="l"/>
              </a:tabLst>
            </a:pPr>
            <a:r>
              <a:rPr sz="2400" kern="1200">
                <a:solidFill>
                  <a:prstClr val="black"/>
                </a:solidFill>
                <a:latin typeface="Source Sans Pro Regular"/>
                <a:cs typeface="Arial" pitchFamily="34" charset="0"/>
              </a:rPr>
              <a:t>Challenges</a:t>
            </a:r>
          </a:p>
          <a:p>
            <a:pPr marL="411480" marR="49530" indent="-411480" eaLnBrk="0" fontAlgn="base">
              <a:spcBef>
                <a:spcPct val="20000"/>
              </a:spcBef>
              <a:spcAft>
                <a:spcPct val="0"/>
              </a:spcAft>
              <a:buClr>
                <a:srgbClr val="65A000"/>
              </a:buClr>
              <a:buFont typeface="Arial" panose="020B0604020202020204" pitchFamily="34" charset="0"/>
              <a:buChar char="•"/>
              <a:tabLst>
                <a:tab pos="291246" algn="l"/>
              </a:tabLst>
            </a:pPr>
            <a:r>
              <a:rPr sz="2400" kern="1200">
                <a:solidFill>
                  <a:prstClr val="black"/>
                </a:solidFill>
                <a:latin typeface="Source Sans Pro Regular"/>
                <a:cs typeface="Arial" pitchFamily="34" charset="0"/>
              </a:rPr>
              <a:t>Stakeholder coordination</a:t>
            </a:r>
          </a:p>
          <a:p>
            <a:pPr marL="411480" marR="49530" indent="-411480" eaLnBrk="0" fontAlgn="base">
              <a:spcBef>
                <a:spcPct val="20000"/>
              </a:spcBef>
              <a:spcAft>
                <a:spcPct val="0"/>
              </a:spcAft>
              <a:buClr>
                <a:srgbClr val="65A000"/>
              </a:buClr>
              <a:buFont typeface="Arial" panose="020B0604020202020204" pitchFamily="34" charset="0"/>
              <a:buChar char="•"/>
              <a:tabLst>
                <a:tab pos="291246" algn="l"/>
              </a:tabLst>
            </a:pPr>
            <a:r>
              <a:rPr sz="2400" kern="1200">
                <a:solidFill>
                  <a:prstClr val="black"/>
                </a:solidFill>
                <a:latin typeface="Source Sans Pro Regular"/>
                <a:cs typeface="Arial" pitchFamily="34" charset="0"/>
              </a:rPr>
              <a:t>RRT Needs</a:t>
            </a:r>
          </a:p>
          <a:p>
            <a:pPr marL="1082675" lvl="1" indent="-457200" hangingPunct="1">
              <a:spcBef>
                <a:spcPts val="687"/>
              </a:spcBef>
              <a:buClr>
                <a:srgbClr val="65A000"/>
              </a:buClr>
              <a:buFont typeface="Courier New" panose="02070309020205020404" pitchFamily="49" charset="0"/>
              <a:buChar char="o"/>
              <a:tabLst>
                <a:tab pos="1008355" algn="l"/>
                <a:tab pos="1009201" algn="l"/>
              </a:tabLst>
            </a:pPr>
            <a:r>
              <a:rPr sz="2400" kern="1200" spc="-13">
                <a:solidFill>
                  <a:prstClr val="black"/>
                </a:solidFill>
                <a:latin typeface="Source Sans Pro Regular"/>
                <a:cs typeface="Arial" panose="020B0604020202020204" pitchFamily="34" charset="0"/>
              </a:rPr>
              <a:t>Transportation</a:t>
            </a:r>
            <a:endParaRPr sz="2400" kern="1200">
              <a:solidFill>
                <a:prstClr val="black"/>
              </a:solidFill>
              <a:latin typeface="Source Sans Pro Regular"/>
              <a:cs typeface="Arial" panose="020B0604020202020204" pitchFamily="34" charset="0"/>
            </a:endParaRPr>
          </a:p>
          <a:p>
            <a:pPr marL="1082675" lvl="1" indent="-457200" hangingPunct="1">
              <a:spcBef>
                <a:spcPts val="687"/>
              </a:spcBef>
              <a:buClr>
                <a:srgbClr val="65A000"/>
              </a:buClr>
              <a:buFont typeface="Courier New" panose="02070309020205020404" pitchFamily="49" charset="0"/>
              <a:buChar char="o"/>
              <a:tabLst>
                <a:tab pos="1008355" algn="l"/>
                <a:tab pos="1009201" algn="l"/>
              </a:tabLst>
            </a:pPr>
            <a:r>
              <a:rPr sz="2400" kern="1200" spc="7">
                <a:solidFill>
                  <a:prstClr val="black"/>
                </a:solidFill>
                <a:latin typeface="Source Sans Pro Regular"/>
                <a:cs typeface="Arial" panose="020B0604020202020204" pitchFamily="34" charset="0"/>
              </a:rPr>
              <a:t>Equipment</a:t>
            </a:r>
            <a:endParaRPr sz="2400" kern="1200">
              <a:solidFill>
                <a:prstClr val="black"/>
              </a:solidFill>
              <a:latin typeface="Source Sans Pro Regular"/>
              <a:cs typeface="Arial" panose="020B0604020202020204" pitchFamily="34" charset="0"/>
            </a:endParaRPr>
          </a:p>
          <a:p>
            <a:pPr marL="1082675" lvl="1" indent="-457200" hangingPunct="1">
              <a:spcBef>
                <a:spcPts val="693"/>
              </a:spcBef>
              <a:buClr>
                <a:srgbClr val="65A000"/>
              </a:buClr>
              <a:buFont typeface="Courier New" panose="02070309020205020404" pitchFamily="49" charset="0"/>
              <a:buChar char="o"/>
              <a:tabLst>
                <a:tab pos="1008355" algn="l"/>
                <a:tab pos="1009201" algn="l"/>
              </a:tabLst>
            </a:pPr>
            <a:r>
              <a:rPr sz="2400" kern="1200">
                <a:solidFill>
                  <a:prstClr val="black"/>
                </a:solidFill>
                <a:latin typeface="Source Sans Pro Regular"/>
                <a:cs typeface="Arial" panose="020B0604020202020204" pitchFamily="34" charset="0"/>
              </a:rPr>
              <a:t>Staffing</a:t>
            </a:r>
          </a:p>
          <a:p>
            <a:pPr marL="411480" marR="49530" indent="-411480" eaLnBrk="0" fontAlgn="base">
              <a:spcBef>
                <a:spcPct val="20000"/>
              </a:spcBef>
              <a:spcAft>
                <a:spcPct val="0"/>
              </a:spcAft>
              <a:buClr>
                <a:srgbClr val="65A000"/>
              </a:buClr>
              <a:buFont typeface="Arial" panose="020B0604020202020204" pitchFamily="34" charset="0"/>
              <a:buChar char="•"/>
              <a:tabLst>
                <a:tab pos="291246" algn="l"/>
              </a:tabLst>
            </a:pPr>
            <a:r>
              <a:rPr sz="2400" kern="1200">
                <a:latin typeface="Source Sans Pro Regular"/>
                <a:cs typeface="Arial"/>
              </a:rPr>
              <a:t>RRT </a:t>
            </a:r>
            <a:r>
              <a:rPr lang="en-US" sz="2400" kern="1200">
                <a:latin typeface="Source Sans Pro Regular"/>
                <a:cs typeface="Arial"/>
              </a:rPr>
              <a:t>safety</a:t>
            </a:r>
            <a:r>
              <a:rPr sz="2400" kern="1200">
                <a:latin typeface="Source Sans Pro Regular"/>
                <a:cs typeface="Arial"/>
              </a:rPr>
              <a:t> and </a:t>
            </a:r>
            <a:r>
              <a:rPr lang="en-US" sz="2400" kern="1200">
                <a:latin typeface="Source Sans Pro Regular"/>
                <a:cs typeface="Arial"/>
              </a:rPr>
              <a:t>security</a:t>
            </a:r>
            <a:endParaRPr lang="fr-FR" sz="2400" kern="1200">
              <a:latin typeface="Source Sans Pro Regular"/>
              <a:cs typeface="Arial"/>
            </a:endParaRPr>
          </a:p>
        </p:txBody>
      </p:sp>
      <p:sp>
        <p:nvSpPr>
          <p:cNvPr id="30" name="Titre 2"/>
          <p:cNvSpPr>
            <a:spLocks noGrp="1"/>
          </p:cNvSpPr>
          <p:nvPr>
            <p:ph type="title"/>
          </p:nvPr>
        </p:nvSpPr>
        <p:spPr>
          <a:xfrm>
            <a:off x="154792" y="658918"/>
            <a:ext cx="5389360" cy="646114"/>
          </a:xfrm>
        </p:spPr>
        <p:txBody>
          <a:bodyPr>
            <a:noAutofit/>
          </a:bodyPr>
          <a:lstStyle/>
          <a:p>
            <a:pPr algn="l" defTabSz="289320">
              <a:lnSpc>
                <a:spcPct val="90000"/>
              </a:lnSpc>
              <a:spcBef>
                <a:spcPts val="0"/>
              </a:spcBef>
            </a:pPr>
            <a:r>
              <a:rPr lang="fr-FR" sz="2800" b="1" err="1">
                <a:solidFill>
                  <a:srgbClr val="951D19"/>
                </a:solidFill>
                <a:latin typeface="Source Sans Pro"/>
                <a:ea typeface="Source Sans Pro Bold"/>
                <a:cs typeface="Source Sans Pro Bold"/>
              </a:rPr>
              <a:t>Reporting</a:t>
            </a:r>
            <a:r>
              <a:rPr lang="fr-FR" sz="2800" b="1">
                <a:solidFill>
                  <a:srgbClr val="951D19"/>
                </a:solidFill>
                <a:latin typeface="Source Sans Pro"/>
                <a:ea typeface="Source Sans Pro Bold"/>
                <a:cs typeface="Source Sans Pro Bold"/>
              </a:rPr>
              <a:t> </a:t>
            </a:r>
            <a:r>
              <a:rPr lang="fr-FR" sz="2800" b="1" err="1">
                <a:solidFill>
                  <a:srgbClr val="951D19"/>
                </a:solidFill>
                <a:latin typeface="Source Sans Pro"/>
                <a:ea typeface="Source Sans Pro Bold"/>
                <a:cs typeface="Source Sans Pro Bold"/>
              </a:rPr>
              <a:t>from</a:t>
            </a:r>
            <a:r>
              <a:rPr lang="fr-FR" sz="2800" b="1">
                <a:solidFill>
                  <a:srgbClr val="951D19"/>
                </a:solidFill>
                <a:latin typeface="Source Sans Pro"/>
                <a:ea typeface="Source Sans Pro Bold"/>
                <a:cs typeface="Source Sans Pro Bold"/>
              </a:rPr>
              <a:t> the </a:t>
            </a:r>
            <a:r>
              <a:rPr lang="fr-FR" sz="2800" b="1" err="1">
                <a:solidFill>
                  <a:srgbClr val="951D19"/>
                </a:solidFill>
                <a:latin typeface="Source Sans Pro"/>
                <a:ea typeface="Source Sans Pro Bold"/>
                <a:cs typeface="Source Sans Pro Bold"/>
              </a:rPr>
              <a:t>field</a:t>
            </a:r>
            <a:endParaRPr lang="en-US" sz="2800" b="1">
              <a:solidFill>
                <a:srgbClr val="951D19"/>
              </a:solidFill>
              <a:latin typeface="Source Sans Pro"/>
              <a:ea typeface="Source Sans Pro Bold"/>
              <a:cs typeface="Source Sans Pro Bold"/>
            </a:endParaRPr>
          </a:p>
        </p:txBody>
      </p:sp>
      <p:pic>
        <p:nvPicPr>
          <p:cNvPr id="36" name="Image 35"/>
          <p:cNvPicPr>
            <a:picLocks noChangeAspect="1"/>
          </p:cNvPicPr>
          <p:nvPr/>
        </p:nvPicPr>
        <p:blipFill>
          <a:blip r:embed="rId3"/>
          <a:stretch>
            <a:fillRect/>
          </a:stretch>
        </p:blipFill>
        <p:spPr>
          <a:xfrm>
            <a:off x="7836927" y="1379176"/>
            <a:ext cx="4279067" cy="4285397"/>
          </a:xfrm>
          <a:prstGeom prst="rect">
            <a:avLst/>
          </a:prstGeom>
        </p:spPr>
      </p:pic>
      <p:sp>
        <p:nvSpPr>
          <p:cNvPr id="38" name="Rectangle 37"/>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39" name="Rectangle 38"/>
          <p:cNvSpPr/>
          <p:nvPr/>
        </p:nvSpPr>
        <p:spPr>
          <a:xfrm>
            <a:off x="37382" y="6185342"/>
            <a:ext cx="12167432" cy="701731"/>
          </a:xfrm>
          <a:prstGeom prst="rect">
            <a:avLst/>
          </a:prstGeom>
          <a:solidFill>
            <a:srgbClr val="932926"/>
          </a:solidFill>
        </p:spPr>
        <p:txBody>
          <a:bodyPr wrap="square" lIns="91440" tIns="45720" rIns="91440" bIns="45720" anchor="t">
            <a:spAutoFit/>
          </a:bodyPr>
          <a:lstStyle/>
          <a:p>
            <a:pPr marR="49530" algn="ctr" eaLnBrk="0" fontAlgn="base">
              <a:spcBef>
                <a:spcPct val="20000"/>
              </a:spcBef>
              <a:spcAft>
                <a:spcPct val="0"/>
              </a:spcAft>
              <a:tabLst>
                <a:tab pos="291246" algn="l"/>
              </a:tabLst>
            </a:pPr>
            <a:r>
              <a:rPr lang="en-US" b="1" kern="1200" spc="-20">
                <a:solidFill>
                  <a:schemeClr val="bg1"/>
                </a:solidFill>
                <a:latin typeface="Source Sans Pro Regular"/>
                <a:cs typeface="Arial"/>
              </a:rPr>
              <a:t>The RRT team leader compiles the data and writes a report for the RRT manager</a:t>
            </a:r>
          </a:p>
          <a:p>
            <a:pPr marR="49530" algn="ctr">
              <a:spcBef>
                <a:spcPct val="20000"/>
              </a:spcBef>
              <a:spcAft>
                <a:spcPct val="0"/>
              </a:spcAft>
              <a:tabLst>
                <a:tab pos="291246" algn="l"/>
              </a:tabLst>
            </a:pPr>
            <a:endParaRPr lang="en-US" b="1" kern="1200" spc="-20">
              <a:solidFill>
                <a:schemeClr val="bg1"/>
              </a:solidFill>
              <a:latin typeface="Source Sans Pro Regular"/>
              <a:cs typeface="Arial"/>
            </a:endParaRPr>
          </a:p>
        </p:txBody>
      </p:sp>
      <p:sp>
        <p:nvSpPr>
          <p:cNvPr id="2" name="Slide Number Placeholder 1">
            <a:extLst>
              <a:ext uri="{FF2B5EF4-FFF2-40B4-BE49-F238E27FC236}">
                <a16:creationId xmlns:a16="http://schemas.microsoft.com/office/drawing/2014/main" id="{321B2F63-4013-D4FB-D0BC-6318C4C6BE06}"/>
              </a:ext>
            </a:extLst>
          </p:cNvPr>
          <p:cNvSpPr>
            <a:spLocks noGrp="1"/>
          </p:cNvSpPr>
          <p:nvPr>
            <p:ph type="sldNum" sz="quarter" idx="2"/>
          </p:nvPr>
        </p:nvSpPr>
        <p:spPr>
          <a:xfrm>
            <a:off x="11752198" y="6507784"/>
            <a:ext cx="437449" cy="351356"/>
          </a:xfrm>
        </p:spPr>
        <p:txBody>
          <a:bodyPr lIns="91440" tIns="45720" rIns="91440" bIns="45720" anchor="t"/>
          <a:lstStyle/>
          <a:p>
            <a:pPr algn="r"/>
            <a:fld id="{86CB4B4D-7CA3-9044-876B-883B54F8677D}" type="slidenum">
              <a:rPr lang="en-US" sz="1200">
                <a:solidFill>
                  <a:srgbClr val="7F7F7F"/>
                </a:solidFill>
              </a:rPr>
              <a:pPr algn="r"/>
              <a:t>52</a:t>
            </a:fld>
            <a:endParaRPr lang="en-US" sz="1200">
              <a:solidFill>
                <a:srgbClr val="7F7F7F"/>
              </a:solidFill>
            </a:endParaRPr>
          </a:p>
        </p:txBody>
      </p:sp>
    </p:spTree>
    <p:extLst>
      <p:ext uri="{BB962C8B-B14F-4D97-AF65-F5344CB8AC3E}">
        <p14:creationId xmlns:p14="http://schemas.microsoft.com/office/powerpoint/2010/main" val="39804722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20711" y="952971"/>
            <a:ext cx="5679575" cy="646114"/>
          </a:xfrm>
        </p:spPr>
        <p:txBody>
          <a:bodyPr lIns="45719" tIns="45720" rIns="45719" bIns="45720" anchor="ctr">
            <a:noAutofit/>
          </a:bodyPr>
          <a:lstStyle/>
          <a:p>
            <a:pPr algn="l" defTabSz="289320">
              <a:lnSpc>
                <a:spcPct val="90000"/>
              </a:lnSpc>
              <a:spcBef>
                <a:spcPts val="0"/>
              </a:spcBef>
            </a:pPr>
            <a:r>
              <a:rPr lang="fr-FR" sz="2800" b="1" err="1">
                <a:solidFill>
                  <a:srgbClr val="951D19"/>
                </a:solidFill>
                <a:latin typeface="Source Sans Pro"/>
                <a:ea typeface="Source Sans Pro Bold"/>
                <a:cs typeface="Source Sans Pro Bold"/>
              </a:rPr>
              <a:t>Reporting</a:t>
            </a:r>
            <a:r>
              <a:rPr lang="fr-FR" sz="2800" b="1">
                <a:solidFill>
                  <a:srgbClr val="951D19"/>
                </a:solidFill>
                <a:latin typeface="Source Sans Pro"/>
                <a:ea typeface="Source Sans Pro Bold"/>
                <a:cs typeface="Source Sans Pro Bold"/>
              </a:rPr>
              <a:t> </a:t>
            </a:r>
            <a:r>
              <a:rPr lang="fr-FR" sz="2800" b="1" err="1">
                <a:solidFill>
                  <a:srgbClr val="951D19"/>
                </a:solidFill>
                <a:latin typeface="Source Sans Pro"/>
                <a:ea typeface="Source Sans Pro Bold"/>
                <a:cs typeface="Source Sans Pro Bold"/>
              </a:rPr>
              <a:t>from</a:t>
            </a:r>
            <a:r>
              <a:rPr lang="fr-FR" sz="2800" b="1">
                <a:solidFill>
                  <a:srgbClr val="951D19"/>
                </a:solidFill>
                <a:latin typeface="Source Sans Pro"/>
                <a:ea typeface="Source Sans Pro Bold"/>
                <a:cs typeface="Source Sans Pro Bold"/>
              </a:rPr>
              <a:t> the </a:t>
            </a:r>
            <a:r>
              <a:rPr lang="fr-FR" sz="2800" b="1" err="1">
                <a:solidFill>
                  <a:srgbClr val="951D19"/>
                </a:solidFill>
                <a:latin typeface="Source Sans Pro"/>
              </a:rPr>
              <a:t>field</a:t>
            </a:r>
            <a:endParaRPr lang="en-US" sz="2800" b="1" err="1">
              <a:solidFill>
                <a:srgbClr val="951D19"/>
              </a:solidFill>
              <a:latin typeface="Source Sans Pro"/>
              <a:ea typeface="Source Sans Pro Bold"/>
              <a:cs typeface="Source Sans Pro Bold"/>
            </a:endParaRPr>
          </a:p>
        </p:txBody>
      </p:sp>
      <p:pic>
        <p:nvPicPr>
          <p:cNvPr id="4" name="Espace réservé du contenu 3"/>
          <p:cNvPicPr>
            <a:picLocks noGrp="1" noChangeAspect="1"/>
          </p:cNvPicPr>
          <p:nvPr>
            <p:ph idx="4294967295"/>
          </p:nvPr>
        </p:nvPicPr>
        <p:blipFill rotWithShape="1">
          <a:blip r:embed="rId3"/>
          <a:srcRect l="4420" r="84368" b="58196"/>
          <a:stretch/>
        </p:blipFill>
        <p:spPr>
          <a:xfrm>
            <a:off x="1293962" y="2797804"/>
            <a:ext cx="1087438" cy="1257300"/>
          </a:xfrm>
          <a:prstGeom prst="rect">
            <a:avLst/>
          </a:prstGeom>
        </p:spPr>
      </p:pic>
      <p:sp>
        <p:nvSpPr>
          <p:cNvPr id="5" name="Rectangle 4"/>
          <p:cNvSpPr/>
          <p:nvPr/>
        </p:nvSpPr>
        <p:spPr>
          <a:xfrm>
            <a:off x="465455" y="1683523"/>
            <a:ext cx="11104880" cy="461665"/>
          </a:xfrm>
          <a:prstGeom prst="rect">
            <a:avLst/>
          </a:prstGeom>
        </p:spPr>
        <p:txBody>
          <a:bodyPr wrap="square">
            <a:spAutoFit/>
          </a:bodyPr>
          <a:lstStyle/>
          <a:p>
            <a:pPr hangingPunct="1"/>
            <a:r>
              <a:rPr lang="en-US" sz="2400" kern="1200">
                <a:latin typeface="Source Sans Pro Regular"/>
              </a:rPr>
              <a:t>Remember, RRT reporting protocols should outline :</a:t>
            </a:r>
          </a:p>
        </p:txBody>
      </p:sp>
      <p:sp>
        <p:nvSpPr>
          <p:cNvPr id="6" name="Rectangle 5"/>
          <p:cNvSpPr/>
          <p:nvPr/>
        </p:nvSpPr>
        <p:spPr>
          <a:xfrm>
            <a:off x="767079" y="4321910"/>
            <a:ext cx="2143760" cy="1384995"/>
          </a:xfrm>
          <a:prstGeom prst="rect">
            <a:avLst/>
          </a:prstGeom>
        </p:spPr>
        <p:txBody>
          <a:bodyPr wrap="square">
            <a:spAutoFit/>
          </a:bodyPr>
          <a:lstStyle/>
          <a:p>
            <a:pPr algn="ctr" hangingPunct="1"/>
            <a:r>
              <a:rPr lang="en-US" sz="1400" b="1" kern="1200">
                <a:solidFill>
                  <a:prstClr val="black"/>
                </a:solidFill>
                <a:latin typeface="Source Sans Pro Regular"/>
                <a:cs typeface="Arial" panose="020B0604020202020204" pitchFamily="34" charset="0"/>
              </a:rPr>
              <a:t>Who provides the information </a:t>
            </a:r>
          </a:p>
          <a:p>
            <a:pPr algn="ctr" hangingPunct="1"/>
            <a:r>
              <a:rPr lang="en-US" sz="1400" kern="1200">
                <a:solidFill>
                  <a:prstClr val="black"/>
                </a:solidFill>
                <a:latin typeface="Source Sans Pro Regular"/>
                <a:cs typeface="Arial" panose="020B0604020202020204" pitchFamily="34" charset="0"/>
              </a:rPr>
              <a:t>For example, RRT members to RRT team leader to RRT management.</a:t>
            </a:r>
          </a:p>
        </p:txBody>
      </p:sp>
      <p:sp>
        <p:nvSpPr>
          <p:cNvPr id="7" name="Rectangle 6"/>
          <p:cNvSpPr/>
          <p:nvPr/>
        </p:nvSpPr>
        <p:spPr>
          <a:xfrm>
            <a:off x="3279773" y="4304715"/>
            <a:ext cx="2435225" cy="1600438"/>
          </a:xfrm>
          <a:prstGeom prst="rect">
            <a:avLst/>
          </a:prstGeom>
        </p:spPr>
        <p:txBody>
          <a:bodyPr wrap="square">
            <a:spAutoFit/>
          </a:bodyPr>
          <a:lstStyle/>
          <a:p>
            <a:pPr algn="ctr" hangingPunct="1"/>
            <a:r>
              <a:rPr lang="en-US" sz="1400" b="1" kern="1200">
                <a:solidFill>
                  <a:prstClr val="black"/>
                </a:solidFill>
                <a:latin typeface="Source Sans Pro Regular"/>
                <a:cs typeface="Arial" panose="020B0604020202020204" pitchFamily="34" charset="0"/>
              </a:rPr>
              <a:t>What's content to include in the report </a:t>
            </a:r>
          </a:p>
          <a:p>
            <a:pPr algn="ctr" hangingPunct="1"/>
            <a:r>
              <a:rPr lang="en-US" sz="1400" kern="1200">
                <a:solidFill>
                  <a:prstClr val="black"/>
                </a:solidFill>
                <a:latin typeface="Source Sans Pro Regular"/>
                <a:cs typeface="Arial" panose="020B0604020202020204" pitchFamily="34" charset="0"/>
              </a:rPr>
              <a:t>Daily activities, accomplishments, challenges, next steps, Staffing /resource needs, and response/ disease-specific indicators</a:t>
            </a:r>
          </a:p>
        </p:txBody>
      </p:sp>
      <p:sp>
        <p:nvSpPr>
          <p:cNvPr id="8" name="Rectangle 7"/>
          <p:cNvSpPr/>
          <p:nvPr/>
        </p:nvSpPr>
        <p:spPr>
          <a:xfrm>
            <a:off x="6083932" y="4304714"/>
            <a:ext cx="2316480" cy="1600438"/>
          </a:xfrm>
          <a:prstGeom prst="rect">
            <a:avLst/>
          </a:prstGeom>
        </p:spPr>
        <p:txBody>
          <a:bodyPr wrap="square">
            <a:spAutoFit/>
          </a:bodyPr>
          <a:lstStyle/>
          <a:p>
            <a:pPr algn="ctr" hangingPunct="1"/>
            <a:r>
              <a:rPr lang="en-US" sz="1400" b="1" kern="1200">
                <a:solidFill>
                  <a:prstClr val="black"/>
                </a:solidFill>
                <a:latin typeface="Source Sans Pro Regular"/>
                <a:cs typeface="Arial" panose="020B0604020202020204" pitchFamily="34" charset="0"/>
              </a:rPr>
              <a:t>When to report (time of day) and frequency </a:t>
            </a:r>
          </a:p>
          <a:p>
            <a:pPr algn="ctr" hangingPunct="1"/>
            <a:r>
              <a:rPr lang="en-US" sz="1400" kern="1200">
                <a:solidFill>
                  <a:prstClr val="black"/>
                </a:solidFill>
                <a:latin typeface="Source Sans Pro Regular"/>
                <a:cs typeface="Arial" panose="020B0604020202020204" pitchFamily="34" charset="0"/>
              </a:rPr>
              <a:t>Early in a response may require multiple briefings per day, whereas weekly reporting may be sufficient in later stages of response.</a:t>
            </a:r>
          </a:p>
        </p:txBody>
      </p:sp>
      <p:sp>
        <p:nvSpPr>
          <p:cNvPr id="9" name="Rectangle 8"/>
          <p:cNvSpPr/>
          <p:nvPr/>
        </p:nvSpPr>
        <p:spPr>
          <a:xfrm>
            <a:off x="8769346" y="4304714"/>
            <a:ext cx="2655575" cy="1815882"/>
          </a:xfrm>
          <a:prstGeom prst="rect">
            <a:avLst/>
          </a:prstGeom>
        </p:spPr>
        <p:txBody>
          <a:bodyPr wrap="square">
            <a:spAutoFit/>
          </a:bodyPr>
          <a:lstStyle/>
          <a:p>
            <a:pPr algn="ctr" hangingPunct="1"/>
            <a:r>
              <a:rPr lang="en-US" sz="1400" b="1" kern="1200">
                <a:solidFill>
                  <a:prstClr val="black"/>
                </a:solidFill>
                <a:latin typeface="Source Sans Pro Regular"/>
                <a:cs typeface="Arial" panose="020B0604020202020204" pitchFamily="34" charset="0"/>
              </a:rPr>
              <a:t>How or methods of reporting</a:t>
            </a:r>
          </a:p>
          <a:p>
            <a:pPr algn="ctr" hangingPunct="1"/>
            <a:r>
              <a:rPr lang="en-US" sz="1400" kern="1200">
                <a:solidFill>
                  <a:prstClr val="black"/>
                </a:solidFill>
                <a:latin typeface="Source Sans Pro Regular"/>
                <a:cs typeface="Arial" panose="020B0604020202020204" pitchFamily="34" charset="0"/>
              </a:rPr>
              <a:t>Common methods include telephone, short message service (SMS), email and writing reports. Contingency plans are useful when the usual means of communication may be disrupted.</a:t>
            </a:r>
          </a:p>
        </p:txBody>
      </p:sp>
      <p:pic>
        <p:nvPicPr>
          <p:cNvPr id="10" name="Espace réservé du contenu 3"/>
          <p:cNvPicPr>
            <a:picLocks noChangeAspect="1"/>
          </p:cNvPicPr>
          <p:nvPr/>
        </p:nvPicPr>
        <p:blipFill rotWithShape="1">
          <a:blip r:embed="rId3"/>
          <a:srcRect l="27892" r="61526" b="58196"/>
          <a:stretch/>
        </p:blipFill>
        <p:spPr bwMode="auto">
          <a:xfrm>
            <a:off x="3984306" y="2642662"/>
            <a:ext cx="1026161" cy="125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Espace réservé du contenu 3"/>
          <p:cNvPicPr>
            <a:picLocks noChangeAspect="1"/>
          </p:cNvPicPr>
          <p:nvPr/>
        </p:nvPicPr>
        <p:blipFill rotWithShape="1">
          <a:blip r:embed="rId3"/>
          <a:srcRect l="80196" r="8802" b="58196"/>
          <a:stretch/>
        </p:blipFill>
        <p:spPr bwMode="auto">
          <a:xfrm>
            <a:off x="9473876" y="2552683"/>
            <a:ext cx="1066800" cy="125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Espace réservé du contenu 3"/>
          <p:cNvPicPr>
            <a:picLocks noChangeAspect="1"/>
          </p:cNvPicPr>
          <p:nvPr/>
        </p:nvPicPr>
        <p:blipFill rotWithShape="1">
          <a:blip r:embed="rId3"/>
          <a:srcRect l="53038" r="37427" b="58196"/>
          <a:stretch/>
        </p:blipFill>
        <p:spPr bwMode="auto">
          <a:xfrm>
            <a:off x="6779891" y="2642661"/>
            <a:ext cx="924561" cy="125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7F38CC79-3EFE-E6D2-0728-768C15565AC6}"/>
              </a:ext>
            </a:extLst>
          </p:cNvPr>
          <p:cNvSpPr>
            <a:spLocks noGrp="1"/>
          </p:cNvSpPr>
          <p:nvPr>
            <p:ph type="sldNum" sz="quarter" idx="2"/>
          </p:nvPr>
        </p:nvSpPr>
        <p:spPr>
          <a:xfrm>
            <a:off x="11783513" y="6518222"/>
            <a:ext cx="406134" cy="340917"/>
          </a:xfrm>
        </p:spPr>
        <p:txBody>
          <a:bodyPr lIns="91440" tIns="45720" rIns="91440" bIns="45720" anchor="t"/>
          <a:lstStyle/>
          <a:p>
            <a:pPr algn="r"/>
            <a:fld id="{86CB4B4D-7CA3-9044-876B-883B54F8677D}" type="slidenum">
              <a:rPr lang="en-US" sz="1200">
                <a:solidFill>
                  <a:srgbClr val="7F7F7F"/>
                </a:solidFill>
              </a:rPr>
              <a:pPr algn="r"/>
              <a:t>53</a:t>
            </a:fld>
            <a:endParaRPr lang="en-US" sz="1200">
              <a:solidFill>
                <a:srgbClr val="7F7F7F"/>
              </a:solidFill>
            </a:endParaRPr>
          </a:p>
        </p:txBody>
      </p:sp>
    </p:spTree>
    <p:extLst>
      <p:ext uri="{BB962C8B-B14F-4D97-AF65-F5344CB8AC3E}">
        <p14:creationId xmlns:p14="http://schemas.microsoft.com/office/powerpoint/2010/main" val="29596949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758C4D-3A91-1607-A400-CC1D6F76D377}"/>
              </a:ext>
            </a:extLst>
          </p:cNvPr>
          <p:cNvSpPr>
            <a:spLocks noGrp="1"/>
          </p:cNvSpPr>
          <p:nvPr>
            <p:ph type="sldNum" sz="quarter" idx="2"/>
          </p:nvPr>
        </p:nvSpPr>
        <p:spPr>
          <a:xfrm>
            <a:off x="11785600" y="6482732"/>
            <a:ext cx="411502" cy="320041"/>
          </a:xfrm>
        </p:spPr>
        <p:txBody>
          <a:bodyPr/>
          <a:lstStyle/>
          <a:p>
            <a:fld id="{86CB4B4D-7CA3-9044-876B-883B54F8677D}" type="slidenum">
              <a:rPr lang="en-US" sz="1050" smtClean="0"/>
              <a:t>54</a:t>
            </a:fld>
            <a:endParaRPr lang="en-US" sz="1050"/>
          </a:p>
        </p:txBody>
      </p:sp>
      <p:graphicFrame>
        <p:nvGraphicFramePr>
          <p:cNvPr id="6" name="Table 5">
            <a:extLst>
              <a:ext uri="{FF2B5EF4-FFF2-40B4-BE49-F238E27FC236}">
                <a16:creationId xmlns:a16="http://schemas.microsoft.com/office/drawing/2014/main" id="{FA10D071-4A2E-5311-10B0-F2E69528ACBF}"/>
              </a:ext>
            </a:extLst>
          </p:cNvPr>
          <p:cNvGraphicFramePr>
            <a:graphicFrameLocks noGrp="1"/>
          </p:cNvGraphicFramePr>
          <p:nvPr>
            <p:extLst>
              <p:ext uri="{D42A27DB-BD31-4B8C-83A1-F6EECF244321}">
                <p14:modId xmlns:p14="http://schemas.microsoft.com/office/powerpoint/2010/main" val="3053197271"/>
              </p:ext>
            </p:extLst>
          </p:nvPr>
        </p:nvGraphicFramePr>
        <p:xfrm>
          <a:off x="395698" y="1971880"/>
          <a:ext cx="11347961" cy="4189758"/>
        </p:xfrm>
        <a:graphic>
          <a:graphicData uri="http://schemas.openxmlformats.org/drawingml/2006/table">
            <a:tbl>
              <a:tblPr>
                <a:tableStyleId>{1FECB4D8-DB02-4DC6-A0A2-4F2EBAE1DC90}</a:tableStyleId>
              </a:tblPr>
              <a:tblGrid>
                <a:gridCol w="678956">
                  <a:extLst>
                    <a:ext uri="{9D8B030D-6E8A-4147-A177-3AD203B41FA5}">
                      <a16:colId xmlns:a16="http://schemas.microsoft.com/office/drawing/2014/main" val="1286089467"/>
                    </a:ext>
                  </a:extLst>
                </a:gridCol>
                <a:gridCol w="678956">
                  <a:extLst>
                    <a:ext uri="{9D8B030D-6E8A-4147-A177-3AD203B41FA5}">
                      <a16:colId xmlns:a16="http://schemas.microsoft.com/office/drawing/2014/main" val="3899473385"/>
                    </a:ext>
                  </a:extLst>
                </a:gridCol>
                <a:gridCol w="678956">
                  <a:extLst>
                    <a:ext uri="{9D8B030D-6E8A-4147-A177-3AD203B41FA5}">
                      <a16:colId xmlns:a16="http://schemas.microsoft.com/office/drawing/2014/main" val="2761214001"/>
                    </a:ext>
                  </a:extLst>
                </a:gridCol>
                <a:gridCol w="653142">
                  <a:extLst>
                    <a:ext uri="{9D8B030D-6E8A-4147-A177-3AD203B41FA5}">
                      <a16:colId xmlns:a16="http://schemas.microsoft.com/office/drawing/2014/main" val="1462458045"/>
                    </a:ext>
                  </a:extLst>
                </a:gridCol>
                <a:gridCol w="604157">
                  <a:extLst>
                    <a:ext uri="{9D8B030D-6E8A-4147-A177-3AD203B41FA5}">
                      <a16:colId xmlns:a16="http://schemas.microsoft.com/office/drawing/2014/main" val="3364848889"/>
                    </a:ext>
                  </a:extLst>
                </a:gridCol>
                <a:gridCol w="705946">
                  <a:extLst>
                    <a:ext uri="{9D8B030D-6E8A-4147-A177-3AD203B41FA5}">
                      <a16:colId xmlns:a16="http://schemas.microsoft.com/office/drawing/2014/main" val="1685901737"/>
                    </a:ext>
                  </a:extLst>
                </a:gridCol>
                <a:gridCol w="678956">
                  <a:extLst>
                    <a:ext uri="{9D8B030D-6E8A-4147-A177-3AD203B41FA5}">
                      <a16:colId xmlns:a16="http://schemas.microsoft.com/office/drawing/2014/main" val="3383493708"/>
                    </a:ext>
                  </a:extLst>
                </a:gridCol>
                <a:gridCol w="526141">
                  <a:extLst>
                    <a:ext uri="{9D8B030D-6E8A-4147-A177-3AD203B41FA5}">
                      <a16:colId xmlns:a16="http://schemas.microsoft.com/office/drawing/2014/main" val="2134534409"/>
                    </a:ext>
                  </a:extLst>
                </a:gridCol>
                <a:gridCol w="979714">
                  <a:extLst>
                    <a:ext uri="{9D8B030D-6E8A-4147-A177-3AD203B41FA5}">
                      <a16:colId xmlns:a16="http://schemas.microsoft.com/office/drawing/2014/main" val="1304476109"/>
                    </a:ext>
                  </a:extLst>
                </a:gridCol>
                <a:gridCol w="743852">
                  <a:extLst>
                    <a:ext uri="{9D8B030D-6E8A-4147-A177-3AD203B41FA5}">
                      <a16:colId xmlns:a16="http://schemas.microsoft.com/office/drawing/2014/main" val="2297938541"/>
                    </a:ext>
                  </a:extLst>
                </a:gridCol>
                <a:gridCol w="344714">
                  <a:extLst>
                    <a:ext uri="{9D8B030D-6E8A-4147-A177-3AD203B41FA5}">
                      <a16:colId xmlns:a16="http://schemas.microsoft.com/office/drawing/2014/main" val="1866815009"/>
                    </a:ext>
                  </a:extLst>
                </a:gridCol>
                <a:gridCol w="653112">
                  <a:extLst>
                    <a:ext uri="{9D8B030D-6E8A-4147-A177-3AD203B41FA5}">
                      <a16:colId xmlns:a16="http://schemas.microsoft.com/office/drawing/2014/main" val="4212357244"/>
                    </a:ext>
                  </a:extLst>
                </a:gridCol>
                <a:gridCol w="678956">
                  <a:extLst>
                    <a:ext uri="{9D8B030D-6E8A-4147-A177-3AD203B41FA5}">
                      <a16:colId xmlns:a16="http://schemas.microsoft.com/office/drawing/2014/main" val="1530280680"/>
                    </a:ext>
                  </a:extLst>
                </a:gridCol>
                <a:gridCol w="816428">
                  <a:extLst>
                    <a:ext uri="{9D8B030D-6E8A-4147-A177-3AD203B41FA5}">
                      <a16:colId xmlns:a16="http://schemas.microsoft.com/office/drawing/2014/main" val="3417469491"/>
                    </a:ext>
                  </a:extLst>
                </a:gridCol>
                <a:gridCol w="689428">
                  <a:extLst>
                    <a:ext uri="{9D8B030D-6E8A-4147-A177-3AD203B41FA5}">
                      <a16:colId xmlns:a16="http://schemas.microsoft.com/office/drawing/2014/main" val="4272012661"/>
                    </a:ext>
                  </a:extLst>
                </a:gridCol>
                <a:gridCol w="559624">
                  <a:extLst>
                    <a:ext uri="{9D8B030D-6E8A-4147-A177-3AD203B41FA5}">
                      <a16:colId xmlns:a16="http://schemas.microsoft.com/office/drawing/2014/main" val="491424624"/>
                    </a:ext>
                  </a:extLst>
                </a:gridCol>
                <a:gridCol w="382438">
                  <a:extLst>
                    <a:ext uri="{9D8B030D-6E8A-4147-A177-3AD203B41FA5}">
                      <a16:colId xmlns:a16="http://schemas.microsoft.com/office/drawing/2014/main" val="1550815275"/>
                    </a:ext>
                  </a:extLst>
                </a:gridCol>
                <a:gridCol w="294485">
                  <a:extLst>
                    <a:ext uri="{9D8B030D-6E8A-4147-A177-3AD203B41FA5}">
                      <a16:colId xmlns:a16="http://schemas.microsoft.com/office/drawing/2014/main" val="3892541823"/>
                    </a:ext>
                  </a:extLst>
                </a:gridCol>
              </a:tblGrid>
              <a:tr h="521516">
                <a:tc>
                  <a:txBody>
                    <a:bodyPr/>
                    <a:lstStyle/>
                    <a:p>
                      <a:pPr algn="l" fontAlgn="b"/>
                      <a:r>
                        <a:rPr lang="en-US" sz="900" b="1" u="none" strike="noStrike">
                          <a:effectLst/>
                        </a:rPr>
                        <a:t>Unique Deployment ID (auto generated)</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Responder Name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Responder ID</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Response Event Name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EOC Activated</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Deployment City</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Deployment State/</a:t>
                      </a:r>
                      <a:endParaRPr lang="en-US" sz="900" b="1" i="0" u="none" strike="noStrike">
                        <a:solidFill>
                          <a:srgbClr val="FFFFFF"/>
                        </a:solidFill>
                        <a:effectLst/>
                        <a:latin typeface="Calibri"/>
                      </a:endParaRPr>
                    </a:p>
                    <a:p>
                      <a:pPr lvl="0" algn="l">
                        <a:buNone/>
                      </a:pPr>
                      <a:r>
                        <a:rPr lang="en-US" sz="900" b="1" u="none" strike="noStrike">
                          <a:effectLst/>
                        </a:rPr>
                        <a:t>Country</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Emergency Type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Trip Description</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Deployment Role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Role Title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Leadership </a:t>
                      </a:r>
                      <a:r>
                        <a:rPr lang="en-US" sz="900" b="1" u="none" strike="noStrike" err="1">
                          <a:effectLst/>
                        </a:rPr>
                        <a:t>Role_yn</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Deployment Start Date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Proposed Deployment End Date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Actual Deployment End Date</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On-Call</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#DaysDeployed</a:t>
                      </a:r>
                      <a:endParaRPr lang="en-US" sz="900" b="1" i="0" u="none" strike="noStrike">
                        <a:solidFill>
                          <a:srgbClr val="FFFFFF"/>
                        </a:solidFill>
                        <a:effectLst/>
                        <a:latin typeface="Calibri"/>
                      </a:endParaRPr>
                    </a:p>
                  </a:txBody>
                  <a:tcPr marL="5933" marR="5933" marT="5933" marB="0" anchor="b"/>
                </a:tc>
                <a:tc>
                  <a:txBody>
                    <a:bodyPr/>
                    <a:lstStyle/>
                    <a:p>
                      <a:pPr algn="l" fontAlgn="b"/>
                      <a:r>
                        <a:rPr lang="en-US" sz="900" b="1" u="none" strike="noStrike">
                          <a:effectLst/>
                        </a:rPr>
                        <a:t>Cost</a:t>
                      </a:r>
                      <a:endParaRPr lang="en-US" sz="900" b="1" i="0" u="none" strike="noStrike">
                        <a:solidFill>
                          <a:srgbClr val="FFFFFF"/>
                        </a:solidFill>
                        <a:effectLst/>
                        <a:latin typeface="Calibri"/>
                      </a:endParaRPr>
                    </a:p>
                  </a:txBody>
                  <a:tcPr marL="5933" marR="5933" marT="5933" marB="0" anchor="b"/>
                </a:tc>
                <a:extLst>
                  <a:ext uri="{0D108BD9-81ED-4DB2-BD59-A6C34878D82A}">
                    <a16:rowId xmlns:a16="http://schemas.microsoft.com/office/drawing/2014/main" val="203232005"/>
                  </a:ext>
                </a:extLst>
              </a:tr>
              <a:tr h="961571">
                <a:tc>
                  <a:txBody>
                    <a:bodyPr/>
                    <a:lstStyle/>
                    <a:p>
                      <a:pPr algn="l" fontAlgn="b"/>
                      <a:r>
                        <a:rPr lang="en-US" sz="900" u="none" strike="noStrike">
                          <a:effectLst/>
                        </a:rPr>
                        <a:t>XXXXXX</a:t>
                      </a:r>
                      <a:endParaRPr lang="en-US" sz="900" b="0" i="1" u="none" strike="noStrike">
                        <a:solidFill>
                          <a:srgbClr val="757171"/>
                        </a:solidFill>
                        <a:effectLst/>
                        <a:latin typeface="Calibri"/>
                      </a:endParaRPr>
                    </a:p>
                  </a:txBody>
                  <a:tcPr marL="5933" marR="5933" marT="5933" marB="0" anchor="b"/>
                </a:tc>
                <a:tc>
                  <a:txBody>
                    <a:bodyPr/>
                    <a:lstStyle/>
                    <a:p>
                      <a:pPr algn="l" fontAlgn="b"/>
                      <a:r>
                        <a:rPr lang="fr-FR" sz="900" b="0" i="1" u="none" strike="noStrike" dirty="0">
                          <a:solidFill>
                            <a:srgbClr val="757171"/>
                          </a:solidFill>
                          <a:effectLst/>
                          <a:latin typeface="Calibri"/>
                        </a:rPr>
                        <a:t>X</a:t>
                      </a:r>
                      <a:r>
                        <a:rPr lang="en-US" sz="900" b="0" i="1" u="none" strike="noStrike" dirty="0">
                          <a:solidFill>
                            <a:srgbClr val="757171"/>
                          </a:solidFill>
                          <a:effectLst/>
                          <a:latin typeface="Calibri"/>
                        </a:rPr>
                        <a:t>XXXX YYYYY</a:t>
                      </a:r>
                    </a:p>
                  </a:txBody>
                  <a:tcPr marL="5933" marR="5933" marT="5933" marB="0" anchor="b"/>
                </a:tc>
                <a:tc>
                  <a:txBody>
                    <a:bodyPr/>
                    <a:lstStyle/>
                    <a:p>
                      <a:pPr algn="ctr" fontAlgn="b"/>
                      <a:r>
                        <a:rPr lang="en-US" sz="900" u="none" strike="noStrike">
                          <a:effectLst/>
                        </a:rPr>
                        <a:t>abc1</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COVID-19</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Yes</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EOC</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NA</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Disease Related</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To provide operations support to the current COVID-19 response in the CDC EOC. </a:t>
                      </a:r>
                      <a:br>
                        <a:rPr lang="en-US" sz="900" u="none" strike="noStrike">
                          <a:effectLst/>
                        </a:rPr>
                      </a:b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Logistics</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Operations Lead</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Yes</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10/6/2020</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10/20/2020</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11/1/2020</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25</a:t>
                      </a:r>
                      <a:endParaRPr lang="en-US" sz="900" b="0" i="1" u="none" strike="noStrike">
                        <a:solidFill>
                          <a:srgbClr val="757171"/>
                        </a:solidFill>
                        <a:effectLst/>
                        <a:latin typeface="Calibri"/>
                      </a:endParaRPr>
                    </a:p>
                  </a:txBody>
                  <a:tcPr marL="5933" marR="5933" marT="5933" marB="0" anchor="b"/>
                </a:tc>
                <a:tc>
                  <a:txBody>
                    <a:bodyPr/>
                    <a:lstStyle/>
                    <a:p>
                      <a:pPr algn="ctr" fontAlgn="b"/>
                      <a:r>
                        <a:rPr lang="en-US" sz="900" u="none" strike="noStrike">
                          <a:effectLst/>
                        </a:rPr>
                        <a:t>$$$</a:t>
                      </a:r>
                      <a:endParaRPr lang="en-US" sz="900" b="0" i="1" u="none" strike="noStrike">
                        <a:solidFill>
                          <a:srgbClr val="757171"/>
                        </a:solidFill>
                        <a:effectLst/>
                        <a:latin typeface="Calibri"/>
                      </a:endParaRPr>
                    </a:p>
                  </a:txBody>
                  <a:tcPr marL="5933" marR="5933" marT="5933" marB="0" anchor="b"/>
                </a:tc>
                <a:extLst>
                  <a:ext uri="{0D108BD9-81ED-4DB2-BD59-A6C34878D82A}">
                    <a16:rowId xmlns:a16="http://schemas.microsoft.com/office/drawing/2014/main" val="2467442430"/>
                  </a:ext>
                </a:extLst>
              </a:tr>
              <a:tr h="707571">
                <a:tc>
                  <a:txBody>
                    <a:bodyPr/>
                    <a:lstStyle/>
                    <a:p>
                      <a:pPr algn="l" fontAlgn="b"/>
                      <a:r>
                        <a:rPr lang="en-US" sz="900" u="none" strike="noStrike">
                          <a:effectLst/>
                        </a:rPr>
                        <a:t>XXXXXX</a:t>
                      </a:r>
                      <a:endParaRPr lang="en-US" sz="900" b="0" i="1" u="none" strike="noStrike">
                        <a:solidFill>
                          <a:srgbClr val="757171"/>
                        </a:solidFill>
                        <a:effectLst/>
                        <a:latin typeface="Calibri"/>
                      </a:endParaRPr>
                    </a:p>
                  </a:txBody>
                  <a:tcPr marL="5933" marR="5933" marT="5933" marB="0" anchor="b"/>
                </a:tc>
                <a:tc>
                  <a:txBody>
                    <a:bodyPr/>
                    <a:lstStyle/>
                    <a:p>
                      <a:pPr algn="l" fontAlgn="b"/>
                      <a:r>
                        <a:rPr lang="fr-FR" sz="900" b="0" i="1" u="none" strike="noStrike" dirty="0">
                          <a:solidFill>
                            <a:srgbClr val="757171"/>
                          </a:solidFill>
                          <a:effectLst/>
                          <a:latin typeface="Calibri"/>
                        </a:rPr>
                        <a:t>V</a:t>
                      </a:r>
                      <a:r>
                        <a:rPr lang="en-US" sz="900" b="0" i="1" u="none" strike="noStrike" dirty="0">
                          <a:solidFill>
                            <a:srgbClr val="757171"/>
                          </a:solidFill>
                          <a:effectLst/>
                          <a:latin typeface="Calibri"/>
                        </a:rPr>
                        <a:t>VVV ZZZZZZ</a:t>
                      </a:r>
                    </a:p>
                  </a:txBody>
                  <a:tcPr marL="5933" marR="5933" marT="5933" marB="0" anchor="b"/>
                </a:tc>
                <a:tc>
                  <a:txBody>
                    <a:bodyPr/>
                    <a:lstStyle/>
                    <a:p>
                      <a:pPr algn="ctr" fontAlgn="b"/>
                      <a:r>
                        <a:rPr lang="en-US" sz="900" u="none" strike="noStrike" dirty="0">
                          <a:effectLst/>
                        </a:rPr>
                        <a:t>def8</a:t>
                      </a:r>
                      <a:endParaRPr lang="en-US" sz="900" b="0" i="1" u="none" strike="noStrike" dirty="0">
                        <a:solidFill>
                          <a:srgbClr val="757171"/>
                        </a:solidFill>
                        <a:effectLst/>
                        <a:latin typeface="Calibri"/>
                      </a:endParaRPr>
                    </a:p>
                  </a:txBody>
                  <a:tcPr marL="5933" marR="5933" marT="5933" marB="0" anchor="b"/>
                </a:tc>
                <a:tc>
                  <a:txBody>
                    <a:bodyPr/>
                    <a:lstStyle/>
                    <a:p>
                      <a:pPr algn="l" fontAlgn="b"/>
                      <a:r>
                        <a:rPr lang="en-US" sz="900" u="none" strike="noStrike">
                          <a:effectLst/>
                        </a:rPr>
                        <a:t>EVD</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Yes</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City1</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Country1</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Disease Related</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To support the 2018 Ebola Response in the role of Health Communications.</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dirty="0">
                          <a:effectLst/>
                        </a:rPr>
                        <a:t>Health Communications</a:t>
                      </a:r>
                      <a:endParaRPr lang="en-US" sz="900" b="0" i="1" u="none" strike="noStrike" dirty="0">
                        <a:solidFill>
                          <a:srgbClr val="757171"/>
                        </a:solidFill>
                        <a:effectLst/>
                        <a:latin typeface="Calibri"/>
                      </a:endParaRPr>
                    </a:p>
                  </a:txBody>
                  <a:tcPr marL="5933" marR="5933" marT="5933" marB="0" anchor="b"/>
                </a:tc>
                <a:tc>
                  <a:txBody>
                    <a:bodyPr/>
                    <a:lstStyle/>
                    <a:p>
                      <a:pPr algn="l" fontAlgn="b"/>
                      <a:r>
                        <a:rPr lang="en-US" sz="900" u="none" strike="noStrike">
                          <a:effectLst/>
                        </a:rPr>
                        <a:t>Health Communications</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1/27/2020</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2/27/2020</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2/27/2020</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Yes</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31</a:t>
                      </a:r>
                      <a:endParaRPr lang="en-US" sz="900" b="0" i="1" u="none" strike="noStrike">
                        <a:solidFill>
                          <a:srgbClr val="757171"/>
                        </a:solidFill>
                        <a:effectLst/>
                        <a:latin typeface="Calibri"/>
                      </a:endParaRPr>
                    </a:p>
                  </a:txBody>
                  <a:tcPr marL="5933" marR="5933" marT="5933" marB="0" anchor="b"/>
                </a:tc>
                <a:tc>
                  <a:txBody>
                    <a:bodyPr/>
                    <a:lstStyle/>
                    <a:p>
                      <a:pPr algn="ctr" fontAlgn="b"/>
                      <a:r>
                        <a:rPr lang="en-US" sz="900" u="none" strike="noStrike">
                          <a:effectLst/>
                        </a:rPr>
                        <a:t>$$$</a:t>
                      </a:r>
                      <a:endParaRPr lang="en-US" sz="900" b="0" i="1" u="none" strike="noStrike">
                        <a:solidFill>
                          <a:srgbClr val="757171"/>
                        </a:solidFill>
                        <a:effectLst/>
                        <a:latin typeface="Calibri"/>
                      </a:endParaRPr>
                    </a:p>
                  </a:txBody>
                  <a:tcPr marL="5933" marR="5933" marT="5933" marB="0" anchor="b"/>
                </a:tc>
                <a:extLst>
                  <a:ext uri="{0D108BD9-81ED-4DB2-BD59-A6C34878D82A}">
                    <a16:rowId xmlns:a16="http://schemas.microsoft.com/office/drawing/2014/main" val="336980712"/>
                  </a:ext>
                </a:extLst>
              </a:tr>
              <a:tr h="782276">
                <a:tc>
                  <a:txBody>
                    <a:bodyPr/>
                    <a:lstStyle/>
                    <a:p>
                      <a:pPr algn="l" fontAlgn="b"/>
                      <a:r>
                        <a:rPr lang="en-US" sz="900" u="none" strike="noStrike">
                          <a:effectLst/>
                        </a:rPr>
                        <a:t>XXXXXX</a:t>
                      </a:r>
                      <a:endParaRPr lang="en-US" sz="900" b="0" i="1" u="none" strike="noStrike">
                        <a:solidFill>
                          <a:srgbClr val="757171"/>
                        </a:solidFill>
                        <a:effectLst/>
                        <a:latin typeface="Calibri"/>
                      </a:endParaRPr>
                    </a:p>
                  </a:txBody>
                  <a:tcPr marL="5933" marR="5933" marT="5933" marB="0" anchor="b"/>
                </a:tc>
                <a:tc>
                  <a:txBody>
                    <a:bodyPr/>
                    <a:lstStyle/>
                    <a:p>
                      <a:pPr algn="l" fontAlgn="b"/>
                      <a:r>
                        <a:rPr lang="fr-FR" sz="900" b="0" i="1" u="none" strike="noStrike" dirty="0">
                          <a:solidFill>
                            <a:srgbClr val="757171"/>
                          </a:solidFill>
                          <a:effectLst/>
                          <a:latin typeface="Calibri"/>
                        </a:rPr>
                        <a:t>A</a:t>
                      </a:r>
                      <a:r>
                        <a:rPr lang="en-US" sz="900" b="0" i="1" u="none" strike="noStrike" dirty="0">
                          <a:solidFill>
                            <a:srgbClr val="757171"/>
                          </a:solidFill>
                          <a:effectLst/>
                          <a:latin typeface="Calibri"/>
                        </a:rPr>
                        <a:t>AAAA BBBB</a:t>
                      </a:r>
                    </a:p>
                  </a:txBody>
                  <a:tcPr marL="5933" marR="5933" marT="5933" marB="0" anchor="b"/>
                </a:tc>
                <a:tc>
                  <a:txBody>
                    <a:bodyPr/>
                    <a:lstStyle/>
                    <a:p>
                      <a:pPr algn="ctr" fontAlgn="b"/>
                      <a:r>
                        <a:rPr lang="en-US" sz="900" u="none" strike="noStrike">
                          <a:effectLst/>
                        </a:rPr>
                        <a:t>xyz2</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Cholera</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City4</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Country4</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Disease Related</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To deploy as a Laboratorian in support of the Cholera outbreak.</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Laboratorian</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Laboratorian</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1/3/2018</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1/28/2018</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1/29/2018</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26</a:t>
                      </a:r>
                      <a:endParaRPr lang="en-US" sz="900" b="0" i="1" u="none" strike="noStrike">
                        <a:solidFill>
                          <a:srgbClr val="757171"/>
                        </a:solidFill>
                        <a:effectLst/>
                        <a:latin typeface="Calibri"/>
                      </a:endParaRPr>
                    </a:p>
                  </a:txBody>
                  <a:tcPr marL="5933" marR="5933" marT="5933" marB="0" anchor="b"/>
                </a:tc>
                <a:tc>
                  <a:txBody>
                    <a:bodyPr/>
                    <a:lstStyle/>
                    <a:p>
                      <a:pPr algn="ctr" fontAlgn="b"/>
                      <a:r>
                        <a:rPr lang="en-US" sz="900" u="none" strike="noStrike">
                          <a:effectLst/>
                        </a:rPr>
                        <a:t>$$$</a:t>
                      </a:r>
                      <a:endParaRPr lang="en-US" sz="900" b="0" i="1" u="none" strike="noStrike">
                        <a:solidFill>
                          <a:srgbClr val="757171"/>
                        </a:solidFill>
                        <a:effectLst/>
                        <a:latin typeface="Calibri"/>
                      </a:endParaRPr>
                    </a:p>
                  </a:txBody>
                  <a:tcPr marL="5933" marR="5933" marT="5933" marB="0" anchor="b"/>
                </a:tc>
                <a:extLst>
                  <a:ext uri="{0D108BD9-81ED-4DB2-BD59-A6C34878D82A}">
                    <a16:rowId xmlns:a16="http://schemas.microsoft.com/office/drawing/2014/main" val="2348362007"/>
                  </a:ext>
                </a:extLst>
              </a:tr>
              <a:tr h="1179285">
                <a:tc>
                  <a:txBody>
                    <a:bodyPr/>
                    <a:lstStyle/>
                    <a:p>
                      <a:pPr algn="l" fontAlgn="b"/>
                      <a:r>
                        <a:rPr lang="en-US" sz="900" u="none" strike="noStrike">
                          <a:effectLst/>
                        </a:rPr>
                        <a:t>XXXXXX</a:t>
                      </a:r>
                      <a:endParaRPr lang="en-US" sz="900" b="0" i="1" u="none" strike="noStrike">
                        <a:solidFill>
                          <a:srgbClr val="757171"/>
                        </a:solidFill>
                        <a:effectLst/>
                        <a:latin typeface="Calibri"/>
                      </a:endParaRPr>
                    </a:p>
                  </a:txBody>
                  <a:tcPr marL="5933" marR="5933" marT="5933" marB="0" anchor="b"/>
                </a:tc>
                <a:tc>
                  <a:txBody>
                    <a:bodyPr/>
                    <a:lstStyle/>
                    <a:p>
                      <a:pPr algn="l" fontAlgn="b"/>
                      <a:r>
                        <a:rPr lang="fr-FR" sz="900" b="0" i="1" u="none" strike="noStrike" dirty="0">
                          <a:solidFill>
                            <a:srgbClr val="757171"/>
                          </a:solidFill>
                          <a:effectLst/>
                          <a:latin typeface="Calibri"/>
                        </a:rPr>
                        <a:t>C</a:t>
                      </a:r>
                      <a:r>
                        <a:rPr lang="en-US" sz="900" b="0" i="1" u="none" strike="noStrike" dirty="0">
                          <a:solidFill>
                            <a:srgbClr val="757171"/>
                          </a:solidFill>
                          <a:effectLst/>
                          <a:latin typeface="Calibri"/>
                        </a:rPr>
                        <a:t>CCC DDDD</a:t>
                      </a:r>
                    </a:p>
                  </a:txBody>
                  <a:tcPr marL="5933" marR="5933" marT="5933" marB="0" anchor="b"/>
                </a:tc>
                <a:tc>
                  <a:txBody>
                    <a:bodyPr/>
                    <a:lstStyle/>
                    <a:p>
                      <a:pPr algn="ctr" fontAlgn="b"/>
                      <a:r>
                        <a:rPr lang="en-US" sz="900" u="none" strike="noStrike">
                          <a:effectLst/>
                        </a:rPr>
                        <a:t>qrs1</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Cholera</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City5</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Country5</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Disease Related</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Providing emergency support to ministry of health to plan for cholera outbreaks in the upcoming religious mass gatherings.</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Epidemiologist</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Epidemiologist</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No</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7/31/2017</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8/18/2017</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8/18/2017</a:t>
                      </a:r>
                      <a:endParaRPr lang="en-US" sz="900" b="0" i="1" u="none" strike="noStrike">
                        <a:solidFill>
                          <a:srgbClr val="757171"/>
                        </a:solidFill>
                        <a:effectLst/>
                        <a:latin typeface="Calibri"/>
                      </a:endParaRPr>
                    </a:p>
                  </a:txBody>
                  <a:tcPr marL="5933" marR="5933" marT="5933" marB="0" anchor="b"/>
                </a:tc>
                <a:tc>
                  <a:txBody>
                    <a:bodyPr/>
                    <a:lstStyle/>
                    <a:p>
                      <a:pPr algn="l" fontAlgn="b"/>
                      <a:r>
                        <a:rPr lang="en-US" sz="900" u="none" strike="noStrike">
                          <a:effectLst/>
                        </a:rPr>
                        <a:t>Yes</a:t>
                      </a:r>
                      <a:endParaRPr lang="en-US" sz="900" b="0" i="1" u="none" strike="noStrike">
                        <a:solidFill>
                          <a:srgbClr val="757171"/>
                        </a:solidFill>
                        <a:effectLst/>
                        <a:latin typeface="Calibri"/>
                      </a:endParaRPr>
                    </a:p>
                  </a:txBody>
                  <a:tcPr marL="5933" marR="5933" marT="5933" marB="0" anchor="b"/>
                </a:tc>
                <a:tc>
                  <a:txBody>
                    <a:bodyPr/>
                    <a:lstStyle/>
                    <a:p>
                      <a:pPr algn="r" fontAlgn="b"/>
                      <a:r>
                        <a:rPr lang="en-US" sz="900" u="none" strike="noStrike">
                          <a:effectLst/>
                        </a:rPr>
                        <a:t>18</a:t>
                      </a:r>
                      <a:endParaRPr lang="en-US" sz="900" b="0" i="1" u="none" strike="noStrike">
                        <a:solidFill>
                          <a:srgbClr val="757171"/>
                        </a:solidFill>
                        <a:effectLst/>
                        <a:latin typeface="Calibri"/>
                      </a:endParaRPr>
                    </a:p>
                  </a:txBody>
                  <a:tcPr marL="5933" marR="5933" marT="5933" marB="0" anchor="b"/>
                </a:tc>
                <a:tc>
                  <a:txBody>
                    <a:bodyPr/>
                    <a:lstStyle/>
                    <a:p>
                      <a:pPr algn="ctr" fontAlgn="b"/>
                      <a:r>
                        <a:rPr lang="en-US" sz="900" u="none" strike="noStrike" dirty="0">
                          <a:effectLst/>
                        </a:rPr>
                        <a:t>$$$</a:t>
                      </a:r>
                      <a:endParaRPr lang="en-US" sz="900" b="0" i="1" u="none" strike="noStrike" dirty="0">
                        <a:solidFill>
                          <a:srgbClr val="757171"/>
                        </a:solidFill>
                        <a:effectLst/>
                        <a:latin typeface="Calibri"/>
                      </a:endParaRPr>
                    </a:p>
                  </a:txBody>
                  <a:tcPr marL="5933" marR="5933" marT="5933" marB="0" anchor="b"/>
                </a:tc>
                <a:extLst>
                  <a:ext uri="{0D108BD9-81ED-4DB2-BD59-A6C34878D82A}">
                    <a16:rowId xmlns:a16="http://schemas.microsoft.com/office/drawing/2014/main" val="3087742340"/>
                  </a:ext>
                </a:extLst>
              </a:tr>
            </a:tbl>
          </a:graphicData>
        </a:graphic>
      </p:graphicFrame>
      <p:sp>
        <p:nvSpPr>
          <p:cNvPr id="7" name="Rectangle 6">
            <a:extLst>
              <a:ext uri="{FF2B5EF4-FFF2-40B4-BE49-F238E27FC236}">
                <a16:creationId xmlns:a16="http://schemas.microsoft.com/office/drawing/2014/main" id="{1A56AA3D-8B5B-9E71-C85D-AD671A4793F8}"/>
              </a:ext>
            </a:extLst>
          </p:cNvPr>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ZoneTexte 1">
            <a:extLst>
              <a:ext uri="{FF2B5EF4-FFF2-40B4-BE49-F238E27FC236}">
                <a16:creationId xmlns:a16="http://schemas.microsoft.com/office/drawing/2014/main" id="{8CB7D3FE-EDD4-C9F2-99D4-98DCB29ED72E}"/>
              </a:ext>
            </a:extLst>
          </p:cNvPr>
          <p:cNvSpPr txBox="1"/>
          <p:nvPr/>
        </p:nvSpPr>
        <p:spPr>
          <a:xfrm>
            <a:off x="387439" y="996420"/>
            <a:ext cx="10974680"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a:solidFill>
                  <a:srgbClr val="C00000"/>
                </a:solidFill>
                <a:latin typeface="Source Sans Pro Regular"/>
              </a:rPr>
              <a:t>Note: a tracker for RRT deployment must be set up if the country roster does not collect this information!</a:t>
            </a:r>
          </a:p>
        </p:txBody>
      </p:sp>
    </p:spTree>
    <p:extLst>
      <p:ext uri="{BB962C8B-B14F-4D97-AF65-F5344CB8AC3E}">
        <p14:creationId xmlns:p14="http://schemas.microsoft.com/office/powerpoint/2010/main" val="196405738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605721" y="1221590"/>
            <a:ext cx="3571875" cy="404043"/>
          </a:xfrm>
          <a:prstGeom prst="rect">
            <a:avLst/>
          </a:prstGeom>
        </p:spPr>
        <p:txBody>
          <a:bodyPr vert="horz" wrap="square" lIns="0" tIns="16087" rIns="0" bIns="0" numCol="1" rtlCol="0" anchor="ctr" anchorCtr="0" compatLnSpc="1">
            <a:prstTxWarp prst="textNoShape">
              <a:avLst/>
            </a:prstTxWarp>
            <a:spAutoFit/>
          </a:bodyPr>
          <a:lstStyle/>
          <a:p>
            <a:pPr marL="16933" algn="l" defTabSz="289320">
              <a:lnSpc>
                <a:spcPct val="90000"/>
              </a:lnSpc>
              <a:spcBef>
                <a:spcPts val="0"/>
              </a:spcBef>
            </a:pPr>
            <a:r>
              <a:rPr sz="2800" b="1">
                <a:solidFill>
                  <a:srgbClr val="951D19"/>
                </a:solidFill>
                <a:latin typeface="Source Sans Pro"/>
                <a:ea typeface="Source Sans Pro Bold"/>
                <a:cs typeface="Source Sans Pro Bold"/>
              </a:rPr>
              <a:t>Extra, </a:t>
            </a:r>
            <a:r>
              <a:rPr lang="fr-FR" sz="2800" b="1">
                <a:solidFill>
                  <a:srgbClr val="951D19"/>
                </a:solidFill>
                <a:latin typeface="Source Sans Pro"/>
                <a:ea typeface="Source Sans Pro Bold"/>
                <a:cs typeface="Source Sans Pro Bold"/>
              </a:rPr>
              <a:t>e</a:t>
            </a:r>
            <a:r>
              <a:rPr sz="2800" b="1" err="1">
                <a:solidFill>
                  <a:srgbClr val="951D19"/>
                </a:solidFill>
                <a:latin typeface="Source Sans Pro"/>
                <a:ea typeface="Source Sans Pro Bold"/>
                <a:cs typeface="Source Sans Pro Bold"/>
              </a:rPr>
              <a:t>xtra</a:t>
            </a:r>
            <a:r>
              <a:rPr sz="2800" b="1">
                <a:solidFill>
                  <a:srgbClr val="951D19"/>
                </a:solidFill>
                <a:latin typeface="Source Sans Pro"/>
                <a:ea typeface="Source Sans Pro Bold"/>
                <a:cs typeface="Source Sans Pro Bold"/>
              </a:rPr>
              <a:t>!</a:t>
            </a:r>
          </a:p>
        </p:txBody>
      </p:sp>
      <p:pic>
        <p:nvPicPr>
          <p:cNvPr id="3" name="Image 2"/>
          <p:cNvPicPr>
            <a:picLocks noChangeAspect="1"/>
          </p:cNvPicPr>
          <p:nvPr/>
        </p:nvPicPr>
        <p:blipFill>
          <a:blip r:embed="rId2"/>
          <a:stretch>
            <a:fillRect/>
          </a:stretch>
        </p:blipFill>
        <p:spPr>
          <a:xfrm rot="599443">
            <a:off x="3827084" y="1852768"/>
            <a:ext cx="5302710" cy="4065411"/>
          </a:xfrm>
          <a:prstGeom prst="rect">
            <a:avLst/>
          </a:prstGeom>
        </p:spPr>
      </p:pic>
      <p:sp>
        <p:nvSpPr>
          <p:cNvPr id="13" name="Rectangle 12"/>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7763FBD0-9C90-8278-8D35-BA1A7327D781}"/>
              </a:ext>
            </a:extLst>
          </p:cNvPr>
          <p:cNvSpPr>
            <a:spLocks noGrp="1"/>
          </p:cNvSpPr>
          <p:nvPr>
            <p:ph type="sldNum" sz="quarter" idx="2"/>
          </p:nvPr>
        </p:nvSpPr>
        <p:spPr>
          <a:xfrm>
            <a:off x="11773075" y="6549537"/>
            <a:ext cx="416572" cy="309603"/>
          </a:xfrm>
        </p:spPr>
        <p:txBody>
          <a:bodyPr lIns="91440" tIns="45720" rIns="91440" bIns="45720" anchor="t"/>
          <a:lstStyle/>
          <a:p>
            <a:pPr algn="r"/>
            <a:fld id="{86CB4B4D-7CA3-9044-876B-883B54F8677D}" type="slidenum">
              <a:rPr lang="en-US" sz="1200">
                <a:solidFill>
                  <a:srgbClr val="7F7F7F"/>
                </a:solidFill>
              </a:rPr>
              <a:pPr algn="r"/>
              <a:t>55</a:t>
            </a:fld>
            <a:endParaRPr lang="en-US" sz="1200">
              <a:solidFill>
                <a:srgbClr val="7F7F7F"/>
              </a:solidFill>
            </a:endParaRPr>
          </a:p>
        </p:txBody>
      </p:sp>
    </p:spTree>
    <p:extLst>
      <p:ext uri="{BB962C8B-B14F-4D97-AF65-F5344CB8AC3E}">
        <p14:creationId xmlns:p14="http://schemas.microsoft.com/office/powerpoint/2010/main" val="2035213008"/>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8413" y="870753"/>
            <a:ext cx="5561216" cy="404043"/>
          </a:xfrm>
          <a:prstGeom prst="rect">
            <a:avLst/>
          </a:prstGeom>
        </p:spPr>
        <p:txBody>
          <a:bodyPr vert="horz" wrap="square" lIns="0" tIns="16087" rIns="0" bIns="0" numCol="1" rtlCol="0" anchor="ctr" anchorCtr="0" compatLnSpc="1">
            <a:prstTxWarp prst="textNoShape">
              <a:avLst/>
            </a:prstTxWarp>
            <a:spAutoFit/>
          </a:bodyPr>
          <a:lstStyle/>
          <a:p>
            <a:pPr marL="16510"/>
            <a:r>
              <a:rPr lang="fr-FR" sz="2800" b="1">
                <a:solidFill>
                  <a:srgbClr val="951D19"/>
                </a:solidFill>
                <a:latin typeface="Source Sans Pro"/>
                <a:ea typeface="Source Sans Pro Bold"/>
                <a:cs typeface="Source Sans Pro Bold"/>
              </a:rPr>
              <a:t>RRT </a:t>
            </a:r>
            <a:r>
              <a:rPr lang="fr-FR" sz="2800" b="1" err="1">
                <a:solidFill>
                  <a:srgbClr val="951D19"/>
                </a:solidFill>
                <a:latin typeface="Source Sans Pro"/>
                <a:ea typeface="Source Sans Pro Bold"/>
                <a:cs typeface="Source Sans Pro Bold"/>
              </a:rPr>
              <a:t>evolution</a:t>
            </a:r>
            <a:r>
              <a:rPr lang="fr-FR" sz="2800" b="1">
                <a:solidFill>
                  <a:srgbClr val="951D19"/>
                </a:solidFill>
                <a:latin typeface="Source Sans Pro"/>
              </a:rPr>
              <a:t> and </a:t>
            </a:r>
            <a:r>
              <a:rPr lang="fr-FR" sz="2800" b="1" err="1">
                <a:solidFill>
                  <a:srgbClr val="951D19"/>
                </a:solidFill>
                <a:latin typeface="Source Sans Pro"/>
                <a:ea typeface="Source Sans Pro Bold"/>
                <a:cs typeface="Source Sans Pro Bold"/>
              </a:rPr>
              <a:t>demobilization</a:t>
            </a:r>
            <a:endParaRPr lang="en-US" sz="2800" b="1" err="1">
              <a:solidFill>
                <a:srgbClr val="951D19"/>
              </a:solidFill>
              <a:latin typeface="Source Sans Pro"/>
              <a:ea typeface="Source Sans Pro Bold"/>
              <a:cs typeface="Source Sans Pro Bold"/>
            </a:endParaRPr>
          </a:p>
        </p:txBody>
      </p:sp>
      <p:grpSp>
        <p:nvGrpSpPr>
          <p:cNvPr id="33" name="Groupe 32"/>
          <p:cNvGrpSpPr/>
          <p:nvPr/>
        </p:nvGrpSpPr>
        <p:grpSpPr>
          <a:xfrm>
            <a:off x="726128" y="1466850"/>
            <a:ext cx="11069632" cy="4716510"/>
            <a:chOff x="1957157" y="2027529"/>
            <a:chExt cx="8666308" cy="4318543"/>
          </a:xfrm>
        </p:grpSpPr>
        <p:sp>
          <p:nvSpPr>
            <p:cNvPr id="3" name="object 3"/>
            <p:cNvSpPr txBox="1"/>
            <p:nvPr/>
          </p:nvSpPr>
          <p:spPr>
            <a:xfrm>
              <a:off x="8705257" y="5879525"/>
              <a:ext cx="1046480" cy="466547"/>
            </a:xfrm>
            <a:prstGeom prst="rect">
              <a:avLst/>
            </a:prstGeom>
          </p:spPr>
          <p:txBody>
            <a:bodyPr vert="horz" wrap="square" lIns="0" tIns="16933" rIns="0" bIns="0" rtlCol="0">
              <a:spAutoFit/>
            </a:bodyPr>
            <a:lstStyle/>
            <a:p>
              <a:pPr marL="16933" marR="6773" indent="84665" hangingPunct="1">
                <a:spcBef>
                  <a:spcPts val="133"/>
                </a:spcBef>
              </a:pPr>
              <a:r>
                <a:rPr sz="1600" kern="1200" spc="-7">
                  <a:solidFill>
                    <a:prstClr val="black"/>
                  </a:solidFill>
                  <a:latin typeface="Source Sans Pro Regular"/>
                  <a:cs typeface="Calibri"/>
                </a:rPr>
                <a:t>Generalist </a:t>
              </a:r>
              <a:r>
                <a:rPr sz="1600" kern="1200">
                  <a:solidFill>
                    <a:prstClr val="black"/>
                  </a:solidFill>
                  <a:latin typeface="Source Sans Pro Regular"/>
                  <a:cs typeface="Calibri"/>
                </a:rPr>
                <a:t> dem</a:t>
              </a:r>
              <a:r>
                <a:rPr sz="1600" kern="1200" spc="7">
                  <a:solidFill>
                    <a:prstClr val="black"/>
                  </a:solidFill>
                  <a:latin typeface="Source Sans Pro Regular"/>
                  <a:cs typeface="Calibri"/>
                </a:rPr>
                <a:t>o</a:t>
              </a:r>
              <a:r>
                <a:rPr sz="1600" kern="1200">
                  <a:solidFill>
                    <a:prstClr val="black"/>
                  </a:solidFill>
                  <a:latin typeface="Source Sans Pro Regular"/>
                  <a:cs typeface="Calibri"/>
                </a:rPr>
                <a:t>bili</a:t>
              </a:r>
              <a:r>
                <a:rPr sz="1600" kern="1200" spc="-27">
                  <a:solidFill>
                    <a:prstClr val="black"/>
                  </a:solidFill>
                  <a:latin typeface="Source Sans Pro Regular"/>
                  <a:cs typeface="Calibri"/>
                </a:rPr>
                <a:t>z</a:t>
              </a:r>
              <a:r>
                <a:rPr sz="1600" kern="1200">
                  <a:solidFill>
                    <a:prstClr val="black"/>
                  </a:solidFill>
                  <a:latin typeface="Source Sans Pro Regular"/>
                  <a:cs typeface="Calibri"/>
                </a:rPr>
                <a:t>ed</a:t>
              </a:r>
            </a:p>
          </p:txBody>
        </p:sp>
        <p:grpSp>
          <p:nvGrpSpPr>
            <p:cNvPr id="4" name="object 4"/>
            <p:cNvGrpSpPr/>
            <p:nvPr/>
          </p:nvGrpSpPr>
          <p:grpSpPr>
            <a:xfrm>
              <a:off x="2132452" y="3726688"/>
              <a:ext cx="1192107" cy="1432560"/>
              <a:chOff x="1599339" y="2795016"/>
              <a:chExt cx="894080" cy="1074420"/>
            </a:xfrm>
          </p:grpSpPr>
          <p:pic>
            <p:nvPicPr>
              <p:cNvPr id="5" name="object 5"/>
              <p:cNvPicPr/>
              <p:nvPr/>
            </p:nvPicPr>
            <p:blipFill>
              <a:blip r:embed="rId3" cstate="print"/>
              <a:stretch>
                <a:fillRect/>
              </a:stretch>
            </p:blipFill>
            <p:spPr>
              <a:xfrm>
                <a:off x="1599339" y="3044991"/>
                <a:ext cx="225748" cy="508937"/>
              </a:xfrm>
              <a:prstGeom prst="rect">
                <a:avLst/>
              </a:prstGeom>
            </p:spPr>
          </p:pic>
          <p:pic>
            <p:nvPicPr>
              <p:cNvPr id="6" name="object 6"/>
              <p:cNvPicPr/>
              <p:nvPr/>
            </p:nvPicPr>
            <p:blipFill>
              <a:blip r:embed="rId4" cstate="print"/>
              <a:stretch>
                <a:fillRect/>
              </a:stretch>
            </p:blipFill>
            <p:spPr>
              <a:xfrm>
                <a:off x="1773936" y="2795016"/>
                <a:ext cx="438912" cy="1074420"/>
              </a:xfrm>
              <a:prstGeom prst="rect">
                <a:avLst/>
              </a:prstGeom>
            </p:spPr>
          </p:pic>
          <p:pic>
            <p:nvPicPr>
              <p:cNvPr id="7" name="object 7"/>
              <p:cNvPicPr/>
              <p:nvPr/>
            </p:nvPicPr>
            <p:blipFill>
              <a:blip r:embed="rId5" cstate="print"/>
              <a:stretch>
                <a:fillRect/>
              </a:stretch>
            </p:blipFill>
            <p:spPr>
              <a:xfrm>
                <a:off x="2054352" y="3031236"/>
                <a:ext cx="438912" cy="536447"/>
              </a:xfrm>
              <a:prstGeom prst="rect">
                <a:avLst/>
              </a:prstGeom>
            </p:spPr>
          </p:pic>
        </p:grpSp>
        <p:sp>
          <p:nvSpPr>
            <p:cNvPr id="8" name="object 8"/>
            <p:cNvSpPr/>
            <p:nvPr/>
          </p:nvSpPr>
          <p:spPr>
            <a:xfrm>
              <a:off x="3504184" y="4347634"/>
              <a:ext cx="2155613" cy="190500"/>
            </a:xfrm>
            <a:custGeom>
              <a:avLst/>
              <a:gdLst/>
              <a:ahLst/>
              <a:cxnLst/>
              <a:rect l="l" t="t" r="r" b="b"/>
              <a:pathLst>
                <a:path w="1616710" h="142875">
                  <a:moveTo>
                    <a:pt x="1473708" y="0"/>
                  </a:moveTo>
                  <a:lnTo>
                    <a:pt x="1473708" y="142875"/>
                  </a:lnTo>
                  <a:lnTo>
                    <a:pt x="1588109" y="85725"/>
                  </a:lnTo>
                  <a:lnTo>
                    <a:pt x="1487932" y="85725"/>
                  </a:lnTo>
                  <a:lnTo>
                    <a:pt x="1487932" y="57150"/>
                  </a:lnTo>
                  <a:lnTo>
                    <a:pt x="1587906" y="57150"/>
                  </a:lnTo>
                  <a:lnTo>
                    <a:pt x="1473708" y="0"/>
                  </a:lnTo>
                  <a:close/>
                </a:path>
                <a:path w="1616710" h="142875">
                  <a:moveTo>
                    <a:pt x="1473708" y="57150"/>
                  </a:moveTo>
                  <a:lnTo>
                    <a:pt x="0" y="57150"/>
                  </a:lnTo>
                  <a:lnTo>
                    <a:pt x="0" y="85725"/>
                  </a:lnTo>
                  <a:lnTo>
                    <a:pt x="1473708" y="85725"/>
                  </a:lnTo>
                  <a:lnTo>
                    <a:pt x="1473708" y="57150"/>
                  </a:lnTo>
                  <a:close/>
                </a:path>
                <a:path w="1616710" h="142875">
                  <a:moveTo>
                    <a:pt x="1587906" y="57150"/>
                  </a:moveTo>
                  <a:lnTo>
                    <a:pt x="1487932" y="57150"/>
                  </a:lnTo>
                  <a:lnTo>
                    <a:pt x="1487932" y="85725"/>
                  </a:lnTo>
                  <a:lnTo>
                    <a:pt x="1588109" y="85725"/>
                  </a:lnTo>
                  <a:lnTo>
                    <a:pt x="1616583" y="71500"/>
                  </a:lnTo>
                  <a:lnTo>
                    <a:pt x="1587906" y="57150"/>
                  </a:lnTo>
                  <a:close/>
                </a:path>
              </a:pathLst>
            </a:custGeom>
            <a:solidFill>
              <a:srgbClr val="0E55DC"/>
            </a:solidFill>
          </p:spPr>
          <p:txBody>
            <a:bodyPr wrap="square" lIns="0" tIns="0" rIns="0" bIns="0" rtlCol="0"/>
            <a:lstStyle/>
            <a:p>
              <a:pPr hangingPunct="1"/>
              <a:endParaRPr sz="2400" kern="1200">
                <a:solidFill>
                  <a:prstClr val="black"/>
                </a:solidFill>
                <a:latin typeface="Source Sans Pro Regular"/>
              </a:endParaRPr>
            </a:p>
          </p:txBody>
        </p:sp>
        <p:sp>
          <p:nvSpPr>
            <p:cNvPr id="9" name="object 9"/>
            <p:cNvSpPr txBox="1"/>
            <p:nvPr/>
          </p:nvSpPr>
          <p:spPr>
            <a:xfrm>
              <a:off x="1957157" y="3196252"/>
              <a:ext cx="3063915" cy="691993"/>
            </a:xfrm>
            <a:prstGeom prst="rect">
              <a:avLst/>
            </a:prstGeom>
          </p:spPr>
          <p:txBody>
            <a:bodyPr vert="horz" wrap="square" lIns="0" tIns="16933" rIns="0" bIns="0" rtlCol="0">
              <a:spAutoFit/>
            </a:bodyPr>
            <a:lstStyle/>
            <a:p>
              <a:pPr marR="1763563" algn="ctr" hangingPunct="1">
                <a:spcBef>
                  <a:spcPts val="1380"/>
                </a:spcBef>
              </a:pPr>
              <a:r>
                <a:rPr sz="1600" kern="1200" spc="-13">
                  <a:solidFill>
                    <a:prstClr val="black"/>
                  </a:solidFill>
                  <a:latin typeface="Source Sans Pro Regular"/>
                  <a:cs typeface="Calibri"/>
                </a:rPr>
                <a:t>RRT</a:t>
              </a:r>
              <a:r>
                <a:rPr sz="1600" kern="1200" spc="-20">
                  <a:solidFill>
                    <a:prstClr val="black"/>
                  </a:solidFill>
                  <a:latin typeface="Source Sans Pro Regular"/>
                  <a:cs typeface="Calibri"/>
                </a:rPr>
                <a:t> </a:t>
              </a:r>
              <a:r>
                <a:rPr sz="1600" kern="1200" spc="-7">
                  <a:solidFill>
                    <a:prstClr val="black"/>
                  </a:solidFill>
                  <a:latin typeface="Source Sans Pro Regular"/>
                  <a:cs typeface="Calibri"/>
                </a:rPr>
                <a:t>members</a:t>
              </a:r>
              <a:r>
                <a:rPr sz="1600" kern="1200" spc="-13">
                  <a:solidFill>
                    <a:prstClr val="black"/>
                  </a:solidFill>
                  <a:latin typeface="Source Sans Pro Regular"/>
                  <a:cs typeface="Calibri"/>
                </a:rPr>
                <a:t> </a:t>
              </a:r>
              <a:r>
                <a:rPr sz="1600" kern="1200" spc="-7">
                  <a:solidFill>
                    <a:prstClr val="black"/>
                  </a:solidFill>
                  <a:latin typeface="Source Sans Pro Regular"/>
                  <a:cs typeface="Calibri"/>
                </a:rPr>
                <a:t>deployed</a:t>
              </a:r>
              <a:endParaRPr sz="1600" kern="1200">
                <a:solidFill>
                  <a:prstClr val="black"/>
                </a:solidFill>
                <a:latin typeface="Source Sans Pro Regular"/>
                <a:cs typeface="Calibri"/>
              </a:endParaRPr>
            </a:p>
            <a:p>
              <a:pPr marR="1762716" algn="ctr" hangingPunct="1">
                <a:spcBef>
                  <a:spcPts val="7"/>
                </a:spcBef>
              </a:pPr>
              <a:r>
                <a:rPr sz="1600" kern="1200">
                  <a:solidFill>
                    <a:prstClr val="black"/>
                  </a:solidFill>
                  <a:latin typeface="Source Sans Pro Regular"/>
                  <a:cs typeface="Calibri"/>
                </a:rPr>
                <a:t>initially</a:t>
              </a:r>
            </a:p>
          </p:txBody>
        </p:sp>
        <p:sp>
          <p:nvSpPr>
            <p:cNvPr id="10" name="object 10"/>
            <p:cNvSpPr txBox="1"/>
            <p:nvPr/>
          </p:nvSpPr>
          <p:spPr>
            <a:xfrm>
              <a:off x="3489114" y="4475413"/>
              <a:ext cx="1816100" cy="691993"/>
            </a:xfrm>
            <a:prstGeom prst="rect">
              <a:avLst/>
            </a:prstGeom>
          </p:spPr>
          <p:txBody>
            <a:bodyPr vert="horz" wrap="square" lIns="0" tIns="16933" rIns="0" bIns="0" rtlCol="0" anchor="t">
              <a:spAutoFit/>
            </a:bodyPr>
            <a:lstStyle/>
            <a:p>
              <a:pPr marL="15875" marR="6350" algn="ctr" hangingPunct="1">
                <a:spcBef>
                  <a:spcPts val="133"/>
                </a:spcBef>
              </a:pPr>
              <a:r>
                <a:rPr sz="1600" kern="1200" spc="-7">
                  <a:latin typeface="Source Sans Pro Regular"/>
                  <a:cs typeface="Calibri"/>
                </a:rPr>
                <a:t>Response </a:t>
              </a:r>
              <a:r>
                <a:rPr sz="1600" kern="1200">
                  <a:latin typeface="Source Sans Pro Regular"/>
                  <a:cs typeface="Calibri"/>
                </a:rPr>
                <a:t>needs</a:t>
              </a:r>
              <a:r>
                <a:rPr lang="en-US" sz="1600" kern="1200">
                  <a:latin typeface="Source Sans Pro Regular"/>
                  <a:cs typeface="Calibri"/>
                </a:rPr>
                <a:t> </a:t>
              </a:r>
              <a:r>
                <a:rPr sz="1600" kern="1200" spc="7">
                  <a:latin typeface="Source Sans Pro Regular"/>
                  <a:cs typeface="Calibri"/>
                </a:rPr>
                <a:t> </a:t>
              </a:r>
              <a:r>
                <a:rPr sz="1600" kern="1200">
                  <a:latin typeface="Source Sans Pro Regular"/>
                  <a:cs typeface="Calibri"/>
                </a:rPr>
                <a:t>identified</a:t>
              </a:r>
              <a:r>
                <a:rPr lang="en-US" sz="1600" kern="1200" spc="-87">
                  <a:latin typeface="Source Sans Pro Regular"/>
                  <a:cs typeface="Calibri"/>
                </a:rPr>
                <a:t> and</a:t>
              </a:r>
              <a:r>
                <a:rPr lang="en-US" sz="1600" kern="1200">
                  <a:latin typeface="Source Sans Pro Regular"/>
                  <a:cs typeface="Calibri"/>
                </a:rPr>
                <a:t> </a:t>
              </a:r>
              <a:r>
                <a:rPr sz="1600" kern="1200" spc="-7">
                  <a:latin typeface="Source Sans Pro Regular"/>
                  <a:cs typeface="Calibri"/>
                </a:rPr>
                <a:t>expertise</a:t>
              </a:r>
              <a:r>
                <a:rPr lang="en-US" sz="1600" kern="1200" spc="-7">
                  <a:latin typeface="Source Sans Pro Regular"/>
                  <a:cs typeface="Calibri"/>
                </a:rPr>
                <a:t> </a:t>
              </a:r>
              <a:r>
                <a:rPr sz="1600" kern="1200" spc="-347">
                  <a:latin typeface="Source Sans Pro Regular"/>
                  <a:cs typeface="Calibri"/>
                </a:rPr>
                <a:t> </a:t>
              </a:r>
              <a:r>
                <a:rPr sz="1600" kern="1200" spc="-7">
                  <a:latin typeface="Source Sans Pro Regular"/>
                  <a:cs typeface="Calibri"/>
                </a:rPr>
                <a:t>requested</a:t>
              </a:r>
              <a:endParaRPr lang="en-US" sz="1600" kern="1200">
                <a:latin typeface="Source Sans Pro Regular"/>
                <a:cs typeface="Calibri"/>
              </a:endParaRPr>
            </a:p>
          </p:txBody>
        </p:sp>
        <p:grpSp>
          <p:nvGrpSpPr>
            <p:cNvPr id="11" name="object 11"/>
            <p:cNvGrpSpPr/>
            <p:nvPr/>
          </p:nvGrpSpPr>
          <p:grpSpPr>
            <a:xfrm>
              <a:off x="4852416" y="3019552"/>
              <a:ext cx="476673" cy="1442720"/>
              <a:chOff x="3639311" y="2264664"/>
              <a:chExt cx="357505" cy="1082040"/>
            </a:xfrm>
          </p:grpSpPr>
          <p:sp>
            <p:nvSpPr>
              <p:cNvPr id="12" name="object 12"/>
              <p:cNvSpPr/>
              <p:nvPr/>
            </p:nvSpPr>
            <p:spPr>
              <a:xfrm>
                <a:off x="3766565" y="2803398"/>
                <a:ext cx="215900" cy="528955"/>
              </a:xfrm>
              <a:custGeom>
                <a:avLst/>
                <a:gdLst/>
                <a:ahLst/>
                <a:cxnLst/>
                <a:rect l="l" t="t" r="r" b="b"/>
                <a:pathLst>
                  <a:path w="215900" h="528954">
                    <a:moveTo>
                      <a:pt x="0" y="0"/>
                    </a:moveTo>
                    <a:lnTo>
                      <a:pt x="1679" y="66342"/>
                    </a:lnTo>
                    <a:lnTo>
                      <a:pt x="6584" y="130223"/>
                    </a:lnTo>
                    <a:lnTo>
                      <a:pt x="14511" y="191147"/>
                    </a:lnTo>
                    <a:lnTo>
                      <a:pt x="25260" y="248620"/>
                    </a:lnTo>
                    <a:lnTo>
                      <a:pt x="38628" y="302146"/>
                    </a:lnTo>
                    <a:lnTo>
                      <a:pt x="54414" y="351230"/>
                    </a:lnTo>
                    <a:lnTo>
                      <a:pt x="72415" y="395376"/>
                    </a:lnTo>
                    <a:lnTo>
                      <a:pt x="92430" y="434089"/>
                    </a:lnTo>
                    <a:lnTo>
                      <a:pt x="114257" y="466874"/>
                    </a:lnTo>
                    <a:lnTo>
                      <a:pt x="162539" y="512679"/>
                    </a:lnTo>
                    <a:lnTo>
                      <a:pt x="188590" y="524708"/>
                    </a:lnTo>
                    <a:lnTo>
                      <a:pt x="215646" y="528827"/>
                    </a:lnTo>
                  </a:path>
                </a:pathLst>
              </a:custGeom>
              <a:ln w="28575">
                <a:solidFill>
                  <a:srgbClr val="0E55DC"/>
                </a:solidFill>
              </a:ln>
            </p:spPr>
            <p:txBody>
              <a:bodyPr wrap="square" lIns="0" tIns="0" rIns="0" bIns="0" rtlCol="0"/>
              <a:lstStyle/>
              <a:p>
                <a:pPr hangingPunct="1"/>
                <a:endParaRPr sz="2400" kern="1200">
                  <a:solidFill>
                    <a:prstClr val="black"/>
                  </a:solidFill>
                  <a:latin typeface="Source Sans Pro Regular"/>
                </a:endParaRPr>
              </a:p>
            </p:txBody>
          </p:sp>
          <p:pic>
            <p:nvPicPr>
              <p:cNvPr id="13" name="object 13"/>
              <p:cNvPicPr/>
              <p:nvPr/>
            </p:nvPicPr>
            <p:blipFill>
              <a:blip r:embed="rId6" cstate="print"/>
              <a:stretch>
                <a:fillRect/>
              </a:stretch>
            </p:blipFill>
            <p:spPr>
              <a:xfrm>
                <a:off x="3639311" y="2264664"/>
                <a:ext cx="240791" cy="528828"/>
              </a:xfrm>
              <a:prstGeom prst="rect">
                <a:avLst/>
              </a:prstGeom>
            </p:spPr>
          </p:pic>
        </p:grpSp>
        <p:grpSp>
          <p:nvGrpSpPr>
            <p:cNvPr id="14" name="object 14"/>
            <p:cNvGrpSpPr/>
            <p:nvPr/>
          </p:nvGrpSpPr>
          <p:grpSpPr>
            <a:xfrm>
              <a:off x="6047231" y="3726688"/>
              <a:ext cx="1209040" cy="1442720"/>
              <a:chOff x="4535423" y="2795016"/>
              <a:chExt cx="906780" cy="1082040"/>
            </a:xfrm>
          </p:grpSpPr>
          <p:pic>
            <p:nvPicPr>
              <p:cNvPr id="15" name="object 15"/>
              <p:cNvPicPr/>
              <p:nvPr/>
            </p:nvPicPr>
            <p:blipFill>
              <a:blip r:embed="rId4" cstate="print"/>
              <a:stretch>
                <a:fillRect/>
              </a:stretch>
            </p:blipFill>
            <p:spPr>
              <a:xfrm>
                <a:off x="4722875" y="2795016"/>
                <a:ext cx="438912" cy="1074420"/>
              </a:xfrm>
              <a:prstGeom prst="rect">
                <a:avLst/>
              </a:prstGeom>
            </p:spPr>
          </p:pic>
          <p:pic>
            <p:nvPicPr>
              <p:cNvPr id="16" name="object 16"/>
              <p:cNvPicPr/>
              <p:nvPr/>
            </p:nvPicPr>
            <p:blipFill>
              <a:blip r:embed="rId7" cstate="print"/>
              <a:stretch>
                <a:fillRect/>
              </a:stretch>
            </p:blipFill>
            <p:spPr>
              <a:xfrm>
                <a:off x="5003291" y="2802636"/>
                <a:ext cx="438912" cy="1074420"/>
              </a:xfrm>
              <a:prstGeom prst="rect">
                <a:avLst/>
              </a:prstGeom>
            </p:spPr>
          </p:pic>
          <p:pic>
            <p:nvPicPr>
              <p:cNvPr id="17" name="object 17"/>
              <p:cNvPicPr/>
              <p:nvPr/>
            </p:nvPicPr>
            <p:blipFill>
              <a:blip r:embed="rId6" cstate="print"/>
              <a:stretch>
                <a:fillRect/>
              </a:stretch>
            </p:blipFill>
            <p:spPr>
              <a:xfrm>
                <a:off x="4535423" y="3026664"/>
                <a:ext cx="240791" cy="527304"/>
              </a:xfrm>
              <a:prstGeom prst="rect">
                <a:avLst/>
              </a:prstGeom>
            </p:spPr>
          </p:pic>
        </p:grpSp>
        <p:grpSp>
          <p:nvGrpSpPr>
            <p:cNvPr id="18" name="object 18"/>
            <p:cNvGrpSpPr/>
            <p:nvPr/>
          </p:nvGrpSpPr>
          <p:grpSpPr>
            <a:xfrm>
              <a:off x="7401560" y="4345602"/>
              <a:ext cx="2155613" cy="1523153"/>
              <a:chOff x="5551170" y="3259201"/>
              <a:chExt cx="1616710" cy="1142365"/>
            </a:xfrm>
          </p:grpSpPr>
          <p:sp>
            <p:nvSpPr>
              <p:cNvPr id="19" name="object 19"/>
              <p:cNvSpPr/>
              <p:nvPr/>
            </p:nvSpPr>
            <p:spPr>
              <a:xfrm>
                <a:off x="5551170" y="3259201"/>
                <a:ext cx="1616710" cy="142875"/>
              </a:xfrm>
              <a:custGeom>
                <a:avLst/>
                <a:gdLst/>
                <a:ahLst/>
                <a:cxnLst/>
                <a:rect l="l" t="t" r="r" b="b"/>
                <a:pathLst>
                  <a:path w="1616709" h="142875">
                    <a:moveTo>
                      <a:pt x="1473707" y="0"/>
                    </a:moveTo>
                    <a:lnTo>
                      <a:pt x="1473707" y="142875"/>
                    </a:lnTo>
                    <a:lnTo>
                      <a:pt x="1588109" y="85725"/>
                    </a:lnTo>
                    <a:lnTo>
                      <a:pt x="1487931" y="85725"/>
                    </a:lnTo>
                    <a:lnTo>
                      <a:pt x="1487931" y="57150"/>
                    </a:lnTo>
                    <a:lnTo>
                      <a:pt x="1587906" y="57150"/>
                    </a:lnTo>
                    <a:lnTo>
                      <a:pt x="1473707" y="0"/>
                    </a:lnTo>
                    <a:close/>
                  </a:path>
                  <a:path w="1616709" h="142875">
                    <a:moveTo>
                      <a:pt x="1473707" y="57150"/>
                    </a:moveTo>
                    <a:lnTo>
                      <a:pt x="0" y="57150"/>
                    </a:lnTo>
                    <a:lnTo>
                      <a:pt x="0" y="85725"/>
                    </a:lnTo>
                    <a:lnTo>
                      <a:pt x="1473707" y="85725"/>
                    </a:lnTo>
                    <a:lnTo>
                      <a:pt x="1473707" y="57150"/>
                    </a:lnTo>
                    <a:close/>
                  </a:path>
                  <a:path w="1616709" h="142875">
                    <a:moveTo>
                      <a:pt x="1587906" y="57150"/>
                    </a:moveTo>
                    <a:lnTo>
                      <a:pt x="1487931" y="57150"/>
                    </a:lnTo>
                    <a:lnTo>
                      <a:pt x="1487931" y="85725"/>
                    </a:lnTo>
                    <a:lnTo>
                      <a:pt x="1588109" y="85725"/>
                    </a:lnTo>
                    <a:lnTo>
                      <a:pt x="1616582" y="71500"/>
                    </a:lnTo>
                    <a:lnTo>
                      <a:pt x="1587906" y="57150"/>
                    </a:lnTo>
                    <a:close/>
                  </a:path>
                </a:pathLst>
              </a:custGeom>
              <a:solidFill>
                <a:srgbClr val="0E55DC"/>
              </a:solidFill>
            </p:spPr>
            <p:txBody>
              <a:bodyPr wrap="square" lIns="0" tIns="0" rIns="0" bIns="0" rtlCol="0"/>
              <a:lstStyle/>
              <a:p>
                <a:pPr hangingPunct="1"/>
                <a:endParaRPr sz="2400" kern="1200">
                  <a:solidFill>
                    <a:prstClr val="black"/>
                  </a:solidFill>
                  <a:latin typeface="Source Sans Pro Regular"/>
                </a:endParaRPr>
              </a:p>
            </p:txBody>
          </p:sp>
          <p:sp>
            <p:nvSpPr>
              <p:cNvPr id="20" name="object 20"/>
              <p:cNvSpPr/>
              <p:nvPr/>
            </p:nvSpPr>
            <p:spPr>
              <a:xfrm>
                <a:off x="6675882" y="3330702"/>
                <a:ext cx="215265" cy="528955"/>
              </a:xfrm>
              <a:custGeom>
                <a:avLst/>
                <a:gdLst/>
                <a:ahLst/>
                <a:cxnLst/>
                <a:rect l="l" t="t" r="r" b="b"/>
                <a:pathLst>
                  <a:path w="215265" h="528954">
                    <a:moveTo>
                      <a:pt x="214884" y="528828"/>
                    </a:moveTo>
                    <a:lnTo>
                      <a:pt x="213208" y="462485"/>
                    </a:lnTo>
                    <a:lnTo>
                      <a:pt x="208317" y="398604"/>
                    </a:lnTo>
                    <a:lnTo>
                      <a:pt x="200412" y="337680"/>
                    </a:lnTo>
                    <a:lnTo>
                      <a:pt x="189695" y="280207"/>
                    </a:lnTo>
                    <a:lnTo>
                      <a:pt x="176367" y="226681"/>
                    </a:lnTo>
                    <a:lnTo>
                      <a:pt x="160631" y="177597"/>
                    </a:lnTo>
                    <a:lnTo>
                      <a:pt x="142689" y="133451"/>
                    </a:lnTo>
                    <a:lnTo>
                      <a:pt x="122742" y="94738"/>
                    </a:lnTo>
                    <a:lnTo>
                      <a:pt x="100991" y="61953"/>
                    </a:lnTo>
                    <a:lnTo>
                      <a:pt x="52890" y="16148"/>
                    </a:lnTo>
                    <a:lnTo>
                      <a:pt x="26942" y="4119"/>
                    </a:lnTo>
                    <a:lnTo>
                      <a:pt x="0" y="0"/>
                    </a:lnTo>
                  </a:path>
                </a:pathLst>
              </a:custGeom>
              <a:ln w="28575">
                <a:solidFill>
                  <a:srgbClr val="0E55DC"/>
                </a:solidFill>
              </a:ln>
            </p:spPr>
            <p:txBody>
              <a:bodyPr wrap="square" lIns="0" tIns="0" rIns="0" bIns="0" rtlCol="0"/>
              <a:lstStyle/>
              <a:p>
                <a:pPr hangingPunct="1"/>
                <a:endParaRPr sz="2400" kern="1200">
                  <a:solidFill>
                    <a:prstClr val="black"/>
                  </a:solidFill>
                  <a:latin typeface="Source Sans Pro Regular"/>
                </a:endParaRPr>
              </a:p>
            </p:txBody>
          </p:sp>
          <p:pic>
            <p:nvPicPr>
              <p:cNvPr id="21" name="object 21"/>
              <p:cNvPicPr/>
              <p:nvPr/>
            </p:nvPicPr>
            <p:blipFill>
              <a:blip r:embed="rId3" cstate="print"/>
              <a:stretch>
                <a:fillRect/>
              </a:stretch>
            </p:blipFill>
            <p:spPr>
              <a:xfrm>
                <a:off x="6787035" y="3892335"/>
                <a:ext cx="225748" cy="508937"/>
              </a:xfrm>
              <a:prstGeom prst="rect">
                <a:avLst/>
              </a:prstGeom>
            </p:spPr>
          </p:pic>
        </p:grpSp>
        <p:grpSp>
          <p:nvGrpSpPr>
            <p:cNvPr id="22" name="object 22"/>
            <p:cNvGrpSpPr/>
            <p:nvPr/>
          </p:nvGrpSpPr>
          <p:grpSpPr>
            <a:xfrm>
              <a:off x="9156192" y="2580640"/>
              <a:ext cx="1467273" cy="2595033"/>
              <a:chOff x="6867143" y="1935479"/>
              <a:chExt cx="1100455" cy="1946275"/>
            </a:xfrm>
          </p:grpSpPr>
          <p:pic>
            <p:nvPicPr>
              <p:cNvPr id="23" name="object 23"/>
              <p:cNvPicPr/>
              <p:nvPr/>
            </p:nvPicPr>
            <p:blipFill>
              <a:blip r:embed="rId6" cstate="print"/>
              <a:stretch>
                <a:fillRect/>
              </a:stretch>
            </p:blipFill>
            <p:spPr>
              <a:xfrm>
                <a:off x="6922007" y="1935479"/>
                <a:ext cx="239268" cy="528828"/>
              </a:xfrm>
              <a:prstGeom prst="rect">
                <a:avLst/>
              </a:prstGeom>
            </p:spPr>
          </p:pic>
          <p:pic>
            <p:nvPicPr>
              <p:cNvPr id="24" name="object 24"/>
              <p:cNvPicPr/>
              <p:nvPr/>
            </p:nvPicPr>
            <p:blipFill>
              <a:blip r:embed="rId8" cstate="print"/>
              <a:stretch>
                <a:fillRect/>
              </a:stretch>
            </p:blipFill>
            <p:spPr>
              <a:xfrm>
                <a:off x="7248143" y="2801111"/>
                <a:ext cx="438911" cy="1072896"/>
              </a:xfrm>
              <a:prstGeom prst="rect">
                <a:avLst/>
              </a:prstGeom>
            </p:spPr>
          </p:pic>
          <p:pic>
            <p:nvPicPr>
              <p:cNvPr id="25" name="object 25"/>
              <p:cNvPicPr/>
              <p:nvPr/>
            </p:nvPicPr>
            <p:blipFill>
              <a:blip r:embed="rId5" cstate="print"/>
              <a:stretch>
                <a:fillRect/>
              </a:stretch>
            </p:blipFill>
            <p:spPr>
              <a:xfrm>
                <a:off x="7528559" y="3345179"/>
                <a:ext cx="438911" cy="536447"/>
              </a:xfrm>
              <a:prstGeom prst="rect">
                <a:avLst/>
              </a:prstGeom>
            </p:spPr>
          </p:pic>
          <p:pic>
            <p:nvPicPr>
              <p:cNvPr id="26" name="object 26"/>
              <p:cNvPicPr/>
              <p:nvPr/>
            </p:nvPicPr>
            <p:blipFill>
              <a:blip r:embed="rId6" cstate="print"/>
              <a:stretch>
                <a:fillRect/>
              </a:stretch>
            </p:blipFill>
            <p:spPr>
              <a:xfrm>
                <a:off x="7627619" y="2799587"/>
                <a:ext cx="240792" cy="527304"/>
              </a:xfrm>
              <a:prstGeom prst="rect">
                <a:avLst/>
              </a:prstGeom>
            </p:spPr>
          </p:pic>
          <p:sp>
            <p:nvSpPr>
              <p:cNvPr id="27" name="object 27"/>
              <p:cNvSpPr/>
              <p:nvPr/>
            </p:nvSpPr>
            <p:spPr>
              <a:xfrm>
                <a:off x="7162037" y="2440685"/>
                <a:ext cx="293370" cy="319405"/>
              </a:xfrm>
              <a:custGeom>
                <a:avLst/>
                <a:gdLst/>
                <a:ahLst/>
                <a:cxnLst/>
                <a:rect l="l" t="t" r="r" b="b"/>
                <a:pathLst>
                  <a:path w="293370" h="319405">
                    <a:moveTo>
                      <a:pt x="185745" y="223600"/>
                    </a:moveTo>
                    <a:lnTo>
                      <a:pt x="143636" y="262255"/>
                    </a:lnTo>
                    <a:lnTo>
                      <a:pt x="292861" y="319277"/>
                    </a:lnTo>
                    <a:lnTo>
                      <a:pt x="268530" y="234187"/>
                    </a:lnTo>
                    <a:lnTo>
                      <a:pt x="195452" y="234187"/>
                    </a:lnTo>
                    <a:lnTo>
                      <a:pt x="185745" y="223600"/>
                    </a:lnTo>
                    <a:close/>
                  </a:path>
                  <a:path w="293370" h="319405">
                    <a:moveTo>
                      <a:pt x="206856" y="204221"/>
                    </a:moveTo>
                    <a:lnTo>
                      <a:pt x="185745" y="223600"/>
                    </a:lnTo>
                    <a:lnTo>
                      <a:pt x="195452" y="234187"/>
                    </a:lnTo>
                    <a:lnTo>
                      <a:pt x="216534" y="214756"/>
                    </a:lnTo>
                    <a:lnTo>
                      <a:pt x="206856" y="204221"/>
                    </a:lnTo>
                    <a:close/>
                  </a:path>
                  <a:path w="293370" h="319405">
                    <a:moveTo>
                      <a:pt x="248919" y="165607"/>
                    </a:moveTo>
                    <a:lnTo>
                      <a:pt x="206856" y="204221"/>
                    </a:lnTo>
                    <a:lnTo>
                      <a:pt x="216534" y="214756"/>
                    </a:lnTo>
                    <a:lnTo>
                      <a:pt x="195452" y="234187"/>
                    </a:lnTo>
                    <a:lnTo>
                      <a:pt x="268530" y="234187"/>
                    </a:lnTo>
                    <a:lnTo>
                      <a:pt x="248919" y="165607"/>
                    </a:lnTo>
                    <a:close/>
                  </a:path>
                  <a:path w="293370" h="319405">
                    <a:moveTo>
                      <a:pt x="107101" y="95640"/>
                    </a:moveTo>
                    <a:lnTo>
                      <a:pt x="86089" y="114903"/>
                    </a:lnTo>
                    <a:lnTo>
                      <a:pt x="185745" y="223600"/>
                    </a:lnTo>
                    <a:lnTo>
                      <a:pt x="206856" y="204221"/>
                    </a:lnTo>
                    <a:lnTo>
                      <a:pt x="107101" y="95640"/>
                    </a:lnTo>
                    <a:close/>
                  </a:path>
                  <a:path w="293370" h="319405">
                    <a:moveTo>
                      <a:pt x="0" y="0"/>
                    </a:moveTo>
                    <a:lnTo>
                      <a:pt x="43941" y="153543"/>
                    </a:lnTo>
                    <a:lnTo>
                      <a:pt x="86089" y="114903"/>
                    </a:lnTo>
                    <a:lnTo>
                      <a:pt x="76453" y="104393"/>
                    </a:lnTo>
                    <a:lnTo>
                      <a:pt x="97408" y="85089"/>
                    </a:lnTo>
                    <a:lnTo>
                      <a:pt x="118609" y="85089"/>
                    </a:lnTo>
                    <a:lnTo>
                      <a:pt x="149225" y="57022"/>
                    </a:lnTo>
                    <a:lnTo>
                      <a:pt x="0" y="0"/>
                    </a:lnTo>
                    <a:close/>
                  </a:path>
                  <a:path w="293370" h="319405">
                    <a:moveTo>
                      <a:pt x="97408" y="85089"/>
                    </a:moveTo>
                    <a:lnTo>
                      <a:pt x="76453" y="104393"/>
                    </a:lnTo>
                    <a:lnTo>
                      <a:pt x="86089" y="114903"/>
                    </a:lnTo>
                    <a:lnTo>
                      <a:pt x="107101" y="95640"/>
                    </a:lnTo>
                    <a:lnTo>
                      <a:pt x="97408" y="85089"/>
                    </a:lnTo>
                    <a:close/>
                  </a:path>
                  <a:path w="293370" h="319405">
                    <a:moveTo>
                      <a:pt x="118609" y="85089"/>
                    </a:moveTo>
                    <a:lnTo>
                      <a:pt x="97408" y="85089"/>
                    </a:lnTo>
                    <a:lnTo>
                      <a:pt x="107101" y="95640"/>
                    </a:lnTo>
                    <a:lnTo>
                      <a:pt x="118609" y="85089"/>
                    </a:lnTo>
                    <a:close/>
                  </a:path>
                </a:pathLst>
              </a:custGeom>
              <a:solidFill>
                <a:srgbClr val="0E55DC"/>
              </a:solidFill>
            </p:spPr>
            <p:txBody>
              <a:bodyPr wrap="square" lIns="0" tIns="0" rIns="0" bIns="0" rtlCol="0"/>
              <a:lstStyle/>
              <a:p>
                <a:pPr hangingPunct="1"/>
                <a:endParaRPr sz="2400" kern="1200">
                  <a:solidFill>
                    <a:prstClr val="black"/>
                  </a:solidFill>
                  <a:latin typeface="Source Sans Pro Regular"/>
                </a:endParaRPr>
              </a:p>
            </p:txBody>
          </p:sp>
          <p:pic>
            <p:nvPicPr>
              <p:cNvPr id="28" name="object 28"/>
              <p:cNvPicPr/>
              <p:nvPr/>
            </p:nvPicPr>
            <p:blipFill>
              <a:blip r:embed="rId9" cstate="print"/>
              <a:stretch>
                <a:fillRect/>
              </a:stretch>
            </p:blipFill>
            <p:spPr>
              <a:xfrm>
                <a:off x="7319771" y="2235707"/>
                <a:ext cx="441959" cy="382524"/>
              </a:xfrm>
              <a:prstGeom prst="rect">
                <a:avLst/>
              </a:prstGeom>
            </p:spPr>
          </p:pic>
          <p:pic>
            <p:nvPicPr>
              <p:cNvPr id="29" name="object 29"/>
              <p:cNvPicPr/>
              <p:nvPr/>
            </p:nvPicPr>
            <p:blipFill>
              <a:blip r:embed="rId10" cstate="print"/>
              <a:stretch>
                <a:fillRect/>
              </a:stretch>
            </p:blipFill>
            <p:spPr>
              <a:xfrm>
                <a:off x="6867143" y="2578607"/>
                <a:ext cx="332231" cy="286512"/>
              </a:xfrm>
              <a:prstGeom prst="rect">
                <a:avLst/>
              </a:prstGeom>
            </p:spPr>
          </p:pic>
        </p:grpSp>
        <p:sp>
          <p:nvSpPr>
            <p:cNvPr id="30" name="object 30"/>
            <p:cNvSpPr txBox="1"/>
            <p:nvPr/>
          </p:nvSpPr>
          <p:spPr>
            <a:xfrm>
              <a:off x="7619661" y="4483607"/>
              <a:ext cx="1187909" cy="691993"/>
            </a:xfrm>
            <a:prstGeom prst="rect">
              <a:avLst/>
            </a:prstGeom>
          </p:spPr>
          <p:txBody>
            <a:bodyPr vert="horz" wrap="square" lIns="0" tIns="16933" rIns="0" bIns="0" rtlCol="0">
              <a:spAutoFit/>
            </a:bodyPr>
            <a:lstStyle/>
            <a:p>
              <a:pPr marL="24553" marR="6773" indent="-8466" algn="just" hangingPunct="1">
                <a:spcBef>
                  <a:spcPts val="133"/>
                </a:spcBef>
              </a:pPr>
              <a:r>
                <a:rPr sz="1600" kern="1200">
                  <a:solidFill>
                    <a:prstClr val="black"/>
                  </a:solidFill>
                  <a:latin typeface="Source Sans Pro Regular"/>
                  <a:cs typeface="Calibri"/>
                </a:rPr>
                <a:t>A</a:t>
              </a:r>
              <a:r>
                <a:rPr sz="1600" kern="1200" spc="7">
                  <a:solidFill>
                    <a:prstClr val="black"/>
                  </a:solidFill>
                  <a:latin typeface="Source Sans Pro Regular"/>
                  <a:cs typeface="Calibri"/>
                </a:rPr>
                <a:t>d</a:t>
              </a:r>
              <a:r>
                <a:rPr sz="1600" kern="1200">
                  <a:solidFill>
                    <a:prstClr val="black"/>
                  </a:solidFill>
                  <a:latin typeface="Source Sans Pro Regular"/>
                  <a:cs typeface="Calibri"/>
                </a:rPr>
                <a:t>di</a:t>
              </a:r>
              <a:r>
                <a:rPr sz="1600" kern="1200" spc="7">
                  <a:solidFill>
                    <a:prstClr val="black"/>
                  </a:solidFill>
                  <a:latin typeface="Source Sans Pro Regular"/>
                  <a:cs typeface="Calibri"/>
                </a:rPr>
                <a:t>t</a:t>
              </a:r>
              <a:r>
                <a:rPr sz="1600" kern="1200">
                  <a:solidFill>
                    <a:prstClr val="black"/>
                  </a:solidFill>
                  <a:latin typeface="Source Sans Pro Regular"/>
                  <a:cs typeface="Calibri"/>
                </a:rPr>
                <a:t>io</a:t>
              </a:r>
              <a:r>
                <a:rPr sz="1600" kern="1200" spc="7">
                  <a:solidFill>
                    <a:prstClr val="black"/>
                  </a:solidFill>
                  <a:latin typeface="Source Sans Pro Regular"/>
                  <a:cs typeface="Calibri"/>
                </a:rPr>
                <a:t>n</a:t>
              </a:r>
              <a:r>
                <a:rPr sz="1600" kern="1200">
                  <a:solidFill>
                    <a:prstClr val="black"/>
                  </a:solidFill>
                  <a:latin typeface="Source Sans Pro Regular"/>
                  <a:cs typeface="Calibri"/>
                </a:rPr>
                <a:t>al  </a:t>
              </a:r>
              <a:r>
                <a:rPr sz="1600" kern="1200" spc="-7">
                  <a:solidFill>
                    <a:prstClr val="black"/>
                  </a:solidFill>
                  <a:latin typeface="Source Sans Pro Regular"/>
                  <a:cs typeface="Calibri"/>
                </a:rPr>
                <a:t>expertise </a:t>
              </a:r>
              <a:r>
                <a:rPr sz="1600" kern="1200">
                  <a:solidFill>
                    <a:prstClr val="black"/>
                  </a:solidFill>
                  <a:latin typeface="Source Sans Pro Regular"/>
                  <a:cs typeface="Calibri"/>
                </a:rPr>
                <a:t> </a:t>
              </a:r>
              <a:r>
                <a:rPr sz="1600" kern="1200" spc="-20">
                  <a:solidFill>
                    <a:prstClr val="black"/>
                  </a:solidFill>
                  <a:latin typeface="Source Sans Pro Regular"/>
                  <a:cs typeface="Calibri"/>
                </a:rPr>
                <a:t>r</a:t>
              </a:r>
              <a:r>
                <a:rPr sz="1600" kern="1200">
                  <a:solidFill>
                    <a:prstClr val="black"/>
                  </a:solidFill>
                  <a:latin typeface="Source Sans Pro Regular"/>
                  <a:cs typeface="Calibri"/>
                </a:rPr>
                <a:t>e</a:t>
              </a:r>
              <a:r>
                <a:rPr sz="1600" kern="1200" spc="7">
                  <a:solidFill>
                    <a:prstClr val="black"/>
                  </a:solidFill>
                  <a:latin typeface="Source Sans Pro Regular"/>
                  <a:cs typeface="Calibri"/>
                </a:rPr>
                <a:t>q</a:t>
              </a:r>
              <a:r>
                <a:rPr sz="1600" kern="1200">
                  <a:solidFill>
                    <a:prstClr val="black"/>
                  </a:solidFill>
                  <a:latin typeface="Source Sans Pro Regular"/>
                  <a:cs typeface="Calibri"/>
                </a:rPr>
                <a:t>ue</a:t>
              </a:r>
              <a:r>
                <a:rPr sz="1600" kern="1200" spc="-20">
                  <a:solidFill>
                    <a:prstClr val="black"/>
                  </a:solidFill>
                  <a:latin typeface="Source Sans Pro Regular"/>
                  <a:cs typeface="Calibri"/>
                </a:rPr>
                <a:t>s</a:t>
              </a:r>
              <a:r>
                <a:rPr sz="1600" kern="1200" spc="-13">
                  <a:solidFill>
                    <a:prstClr val="black"/>
                  </a:solidFill>
                  <a:latin typeface="Source Sans Pro Regular"/>
                  <a:cs typeface="Calibri"/>
                </a:rPr>
                <a:t>t</a:t>
              </a:r>
              <a:r>
                <a:rPr sz="1600" kern="1200">
                  <a:solidFill>
                    <a:prstClr val="black"/>
                  </a:solidFill>
                  <a:latin typeface="Source Sans Pro Regular"/>
                  <a:cs typeface="Calibri"/>
                </a:rPr>
                <a:t>ed</a:t>
              </a:r>
            </a:p>
          </p:txBody>
        </p:sp>
        <p:sp>
          <p:nvSpPr>
            <p:cNvPr id="31" name="object 31"/>
            <p:cNvSpPr txBox="1"/>
            <p:nvPr/>
          </p:nvSpPr>
          <p:spPr>
            <a:xfrm>
              <a:off x="8159495" y="2027529"/>
              <a:ext cx="2463800" cy="466547"/>
            </a:xfrm>
            <a:prstGeom prst="rect">
              <a:avLst/>
            </a:prstGeom>
          </p:spPr>
          <p:txBody>
            <a:bodyPr vert="horz" wrap="square" lIns="0" tIns="16933" rIns="0" bIns="0" rtlCol="0">
              <a:spAutoFit/>
            </a:bodyPr>
            <a:lstStyle/>
            <a:p>
              <a:pPr marL="579106" marR="6773" indent="-563019" hangingPunct="1">
                <a:spcBef>
                  <a:spcPts val="133"/>
                </a:spcBef>
              </a:pPr>
              <a:r>
                <a:rPr sz="1600" kern="1200">
                  <a:solidFill>
                    <a:prstClr val="black"/>
                  </a:solidFill>
                  <a:latin typeface="Source Sans Pro Regular"/>
                  <a:cs typeface="Calibri"/>
                </a:rPr>
                <a:t>Additional</a:t>
              </a:r>
              <a:r>
                <a:rPr sz="1600" kern="1200" spc="-73">
                  <a:solidFill>
                    <a:prstClr val="black"/>
                  </a:solidFill>
                  <a:latin typeface="Source Sans Pro Regular"/>
                  <a:cs typeface="Calibri"/>
                </a:rPr>
                <a:t> </a:t>
              </a:r>
              <a:r>
                <a:rPr sz="1600" kern="1200" spc="-7">
                  <a:solidFill>
                    <a:prstClr val="black"/>
                  </a:solidFill>
                  <a:latin typeface="Source Sans Pro Regular"/>
                  <a:cs typeface="Calibri"/>
                </a:rPr>
                <a:t>expertise</a:t>
              </a:r>
              <a:r>
                <a:rPr sz="1600" kern="1200" spc="-53">
                  <a:solidFill>
                    <a:prstClr val="black"/>
                  </a:solidFill>
                  <a:latin typeface="Source Sans Pro Regular"/>
                  <a:cs typeface="Calibri"/>
                </a:rPr>
                <a:t> </a:t>
              </a:r>
              <a:r>
                <a:rPr sz="1600" kern="1200" spc="-7">
                  <a:solidFill>
                    <a:prstClr val="black"/>
                  </a:solidFill>
                  <a:latin typeface="Source Sans Pro Regular"/>
                  <a:cs typeface="Calibri"/>
                </a:rPr>
                <a:t>available </a:t>
              </a:r>
              <a:r>
                <a:rPr sz="1600" kern="1200" spc="-347">
                  <a:solidFill>
                    <a:prstClr val="black"/>
                  </a:solidFill>
                  <a:latin typeface="Source Sans Pro Regular"/>
                  <a:cs typeface="Calibri"/>
                </a:rPr>
                <a:t> </a:t>
              </a:r>
              <a:r>
                <a:rPr sz="1600" kern="1200">
                  <a:solidFill>
                    <a:prstClr val="black"/>
                  </a:solidFill>
                  <a:latin typeface="Source Sans Pro Regular"/>
                  <a:cs typeface="Calibri"/>
                </a:rPr>
                <a:t>by</a:t>
              </a:r>
              <a:r>
                <a:rPr sz="1600" kern="1200" spc="-40">
                  <a:solidFill>
                    <a:prstClr val="black"/>
                  </a:solidFill>
                  <a:latin typeface="Source Sans Pro Regular"/>
                  <a:cs typeface="Calibri"/>
                </a:rPr>
                <a:t> </a:t>
              </a:r>
              <a:r>
                <a:rPr sz="1600" kern="1200" spc="-7">
                  <a:solidFill>
                    <a:prstClr val="black"/>
                  </a:solidFill>
                  <a:latin typeface="Source Sans Pro Regular"/>
                  <a:cs typeface="Calibri"/>
                </a:rPr>
                <a:t>phone/email</a:t>
              </a:r>
              <a:endParaRPr sz="1600" kern="1200">
                <a:solidFill>
                  <a:prstClr val="black"/>
                </a:solidFill>
                <a:latin typeface="Source Sans Pro Regular"/>
                <a:cs typeface="Calibri"/>
              </a:endParaRPr>
            </a:p>
          </p:txBody>
        </p:sp>
      </p:grpSp>
      <p:sp>
        <p:nvSpPr>
          <p:cNvPr id="34" name="Rectangle 33"/>
          <p:cNvSpPr/>
          <p:nvPr/>
        </p:nvSpPr>
        <p:spPr>
          <a:xfrm>
            <a:off x="729665" y="2157047"/>
            <a:ext cx="5000418" cy="369332"/>
          </a:xfrm>
          <a:prstGeom prst="rect">
            <a:avLst/>
          </a:prstGeom>
        </p:spPr>
        <p:txBody>
          <a:bodyPr wrap="square">
            <a:spAutoFit/>
          </a:bodyPr>
          <a:lstStyle/>
          <a:p>
            <a:pPr marL="2984425" marR="6773" indent="115144" hangingPunct="1">
              <a:spcBef>
                <a:spcPts val="133"/>
              </a:spcBef>
            </a:pPr>
            <a:r>
              <a:rPr lang="fr-FR" kern="1200" spc="-7">
                <a:solidFill>
                  <a:prstClr val="black"/>
                </a:solidFill>
                <a:latin typeface="Source Sans Pro Regular"/>
                <a:cs typeface="Calibri"/>
              </a:rPr>
              <a:t>Expert </a:t>
            </a:r>
            <a:r>
              <a:rPr lang="fr-FR" kern="1200">
                <a:solidFill>
                  <a:prstClr val="black"/>
                </a:solidFill>
                <a:latin typeface="Source Sans Pro Regular"/>
                <a:cs typeface="Calibri"/>
              </a:rPr>
              <a:t> </a:t>
            </a:r>
            <a:r>
              <a:rPr lang="fr-FR" kern="1200" err="1">
                <a:solidFill>
                  <a:prstClr val="black"/>
                </a:solidFill>
                <a:latin typeface="Source Sans Pro Regular"/>
                <a:cs typeface="Calibri"/>
              </a:rPr>
              <a:t>de</a:t>
            </a:r>
            <a:r>
              <a:rPr lang="fr-FR" kern="1200" spc="7" err="1">
                <a:solidFill>
                  <a:prstClr val="black"/>
                </a:solidFill>
                <a:latin typeface="Source Sans Pro Regular"/>
                <a:cs typeface="Calibri"/>
              </a:rPr>
              <a:t>p</a:t>
            </a:r>
            <a:r>
              <a:rPr lang="fr-FR" kern="1200" err="1">
                <a:solidFill>
                  <a:prstClr val="black"/>
                </a:solidFill>
                <a:latin typeface="Source Sans Pro Regular"/>
                <a:cs typeface="Calibri"/>
              </a:rPr>
              <a:t>l</a:t>
            </a:r>
            <a:r>
              <a:rPr lang="fr-FR" kern="1200" spc="-13" err="1">
                <a:solidFill>
                  <a:prstClr val="black"/>
                </a:solidFill>
                <a:latin typeface="Source Sans Pro Regular"/>
                <a:cs typeface="Calibri"/>
              </a:rPr>
              <a:t>o</a:t>
            </a:r>
            <a:r>
              <a:rPr lang="fr-FR" kern="1200" spc="-27" err="1">
                <a:solidFill>
                  <a:prstClr val="black"/>
                </a:solidFill>
                <a:latin typeface="Source Sans Pro Regular"/>
                <a:cs typeface="Calibri"/>
              </a:rPr>
              <a:t>y</a:t>
            </a:r>
            <a:r>
              <a:rPr lang="fr-FR" kern="1200" err="1">
                <a:solidFill>
                  <a:prstClr val="black"/>
                </a:solidFill>
                <a:latin typeface="Source Sans Pro Regular"/>
                <a:cs typeface="Calibri"/>
              </a:rPr>
              <a:t>ed</a:t>
            </a:r>
            <a:endParaRPr lang="fr-FR" kern="1200">
              <a:solidFill>
                <a:prstClr val="black"/>
              </a:solidFill>
              <a:latin typeface="Source Sans Pro Regular"/>
              <a:cs typeface="Calibri"/>
            </a:endParaRPr>
          </a:p>
        </p:txBody>
      </p:sp>
      <p:pic>
        <p:nvPicPr>
          <p:cNvPr id="35" name="Picture 63" descr="A close up of a sign&#10;&#10;Description automatically generated">
            <a:extLst>
              <a:ext uri="{FF2B5EF4-FFF2-40B4-BE49-F238E27FC236}">
                <a16:creationId xmlns:a16="http://schemas.microsoft.com/office/drawing/2014/main" id="{70183BCE-7EA0-4185-A6A2-317BF8F5DEDE}"/>
              </a:ext>
            </a:extLst>
          </p:cNvPr>
          <p:cNvPicPr>
            <a:picLocks noChangeAspect="1"/>
          </p:cNvPicPr>
          <p:nvPr/>
        </p:nvPicPr>
        <p:blipFill>
          <a:blip r:embed="rId11"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1402548">
            <a:off x="1193437" y="5377048"/>
            <a:ext cx="1929622" cy="943585"/>
          </a:xfrm>
          <a:prstGeom prst="rect">
            <a:avLst/>
          </a:prstGeom>
        </p:spPr>
      </p:pic>
      <p:sp>
        <p:nvSpPr>
          <p:cNvPr id="36" name="ZoneTexte 35"/>
          <p:cNvSpPr txBox="1"/>
          <p:nvPr/>
        </p:nvSpPr>
        <p:spPr>
          <a:xfrm>
            <a:off x="303497" y="1270467"/>
            <a:ext cx="6467390" cy="707886"/>
          </a:xfrm>
          <a:prstGeom prst="rect">
            <a:avLst/>
          </a:prstGeom>
          <a:solidFill>
            <a:schemeClr val="bg1">
              <a:lumMod val="95000"/>
            </a:schemeClr>
          </a:solidFill>
        </p:spPr>
        <p:txBody>
          <a:bodyPr wrap="square" rtlCol="0">
            <a:spAutoFit/>
          </a:bodyPr>
          <a:lstStyle/>
          <a:p>
            <a:pPr hangingPunct="1"/>
            <a:r>
              <a:rPr lang="en-US" sz="2000" kern="1200">
                <a:latin typeface="Source Sans Pro Regular"/>
                <a:cs typeface="Arial" panose="020B0604020202020204" pitchFamily="34" charset="0"/>
              </a:rPr>
              <a:t>As the response progresses, the technical support required from the RRT will evolve.</a:t>
            </a:r>
          </a:p>
        </p:txBody>
      </p:sp>
      <p:sp>
        <p:nvSpPr>
          <p:cNvPr id="38" name="Rectangle 37"/>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32" name="Slide Number Placeholder 31">
            <a:extLst>
              <a:ext uri="{FF2B5EF4-FFF2-40B4-BE49-F238E27FC236}">
                <a16:creationId xmlns:a16="http://schemas.microsoft.com/office/drawing/2014/main" id="{4C166298-CC1A-F698-08C1-5A81C11EEEFB}"/>
              </a:ext>
            </a:extLst>
          </p:cNvPr>
          <p:cNvSpPr>
            <a:spLocks noGrp="1"/>
          </p:cNvSpPr>
          <p:nvPr>
            <p:ph type="sldNum" sz="quarter" idx="2"/>
          </p:nvPr>
        </p:nvSpPr>
        <p:spPr>
          <a:xfrm>
            <a:off x="11783513" y="6507784"/>
            <a:ext cx="406133" cy="351356"/>
          </a:xfrm>
        </p:spPr>
        <p:txBody>
          <a:bodyPr lIns="91440" tIns="45720" rIns="91440" bIns="45720" anchor="t"/>
          <a:lstStyle/>
          <a:p>
            <a:pPr algn="r"/>
            <a:fld id="{86CB4B4D-7CA3-9044-876B-883B54F8677D}" type="slidenum">
              <a:rPr lang="en-US" sz="1200">
                <a:solidFill>
                  <a:srgbClr val="7F7F7F"/>
                </a:solidFill>
              </a:rPr>
              <a:pPr algn="r"/>
              <a:t>56</a:t>
            </a:fld>
            <a:endParaRPr lang="en-US" sz="1200">
              <a:solidFill>
                <a:srgbClr val="7F7F7F"/>
              </a:solidFill>
            </a:endParaRPr>
          </a:p>
        </p:txBody>
      </p:sp>
    </p:spTree>
    <p:extLst>
      <p:ext uri="{BB962C8B-B14F-4D97-AF65-F5344CB8AC3E}">
        <p14:creationId xmlns:p14="http://schemas.microsoft.com/office/powerpoint/2010/main" val="3306197892"/>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3828585" y="2140060"/>
            <a:ext cx="1818229" cy="1808332"/>
            <a:chOff x="2823210" y="1201674"/>
            <a:chExt cx="1458595" cy="1420495"/>
          </a:xfrm>
        </p:grpSpPr>
        <p:sp>
          <p:nvSpPr>
            <p:cNvPr id="3" name="object 3"/>
            <p:cNvSpPr/>
            <p:nvPr/>
          </p:nvSpPr>
          <p:spPr>
            <a:xfrm>
              <a:off x="2823210" y="1201674"/>
              <a:ext cx="1458595" cy="1420495"/>
            </a:xfrm>
            <a:custGeom>
              <a:avLst/>
              <a:gdLst/>
              <a:ahLst/>
              <a:cxnLst/>
              <a:rect l="l" t="t" r="r" b="b"/>
              <a:pathLst>
                <a:path w="1458595" h="1420495">
                  <a:moveTo>
                    <a:pt x="1221739" y="0"/>
                  </a:moveTo>
                  <a:lnTo>
                    <a:pt x="236727" y="0"/>
                  </a:lnTo>
                  <a:lnTo>
                    <a:pt x="189035" y="4811"/>
                  </a:lnTo>
                  <a:lnTo>
                    <a:pt x="144607" y="18611"/>
                  </a:lnTo>
                  <a:lnTo>
                    <a:pt x="104396" y="40444"/>
                  </a:lnTo>
                  <a:lnTo>
                    <a:pt x="69357" y="69357"/>
                  </a:lnTo>
                  <a:lnTo>
                    <a:pt x="40444" y="104396"/>
                  </a:lnTo>
                  <a:lnTo>
                    <a:pt x="18611" y="144607"/>
                  </a:lnTo>
                  <a:lnTo>
                    <a:pt x="4811" y="189035"/>
                  </a:lnTo>
                  <a:lnTo>
                    <a:pt x="0" y="236727"/>
                  </a:lnTo>
                  <a:lnTo>
                    <a:pt x="0" y="1183639"/>
                  </a:lnTo>
                  <a:lnTo>
                    <a:pt x="4811" y="1231332"/>
                  </a:lnTo>
                  <a:lnTo>
                    <a:pt x="18611" y="1275760"/>
                  </a:lnTo>
                  <a:lnTo>
                    <a:pt x="40444" y="1315971"/>
                  </a:lnTo>
                  <a:lnTo>
                    <a:pt x="69357" y="1351010"/>
                  </a:lnTo>
                  <a:lnTo>
                    <a:pt x="104396" y="1379923"/>
                  </a:lnTo>
                  <a:lnTo>
                    <a:pt x="144607" y="1401756"/>
                  </a:lnTo>
                  <a:lnTo>
                    <a:pt x="189035" y="1415556"/>
                  </a:lnTo>
                  <a:lnTo>
                    <a:pt x="236727" y="1420368"/>
                  </a:lnTo>
                  <a:lnTo>
                    <a:pt x="1221739" y="1420368"/>
                  </a:lnTo>
                  <a:lnTo>
                    <a:pt x="1269432" y="1415556"/>
                  </a:lnTo>
                  <a:lnTo>
                    <a:pt x="1313860" y="1401756"/>
                  </a:lnTo>
                  <a:lnTo>
                    <a:pt x="1354071" y="1379923"/>
                  </a:lnTo>
                  <a:lnTo>
                    <a:pt x="1389110" y="1351010"/>
                  </a:lnTo>
                  <a:lnTo>
                    <a:pt x="1418023" y="1315971"/>
                  </a:lnTo>
                  <a:lnTo>
                    <a:pt x="1439856" y="1275760"/>
                  </a:lnTo>
                  <a:lnTo>
                    <a:pt x="1453656" y="1231332"/>
                  </a:lnTo>
                  <a:lnTo>
                    <a:pt x="1458467" y="1183639"/>
                  </a:lnTo>
                  <a:lnTo>
                    <a:pt x="1458467" y="236727"/>
                  </a:lnTo>
                  <a:lnTo>
                    <a:pt x="1453656" y="189035"/>
                  </a:lnTo>
                  <a:lnTo>
                    <a:pt x="1439856" y="144607"/>
                  </a:lnTo>
                  <a:lnTo>
                    <a:pt x="1418023" y="104396"/>
                  </a:lnTo>
                  <a:lnTo>
                    <a:pt x="1389110" y="69357"/>
                  </a:lnTo>
                  <a:lnTo>
                    <a:pt x="1354071" y="40444"/>
                  </a:lnTo>
                  <a:lnTo>
                    <a:pt x="1313860" y="18611"/>
                  </a:lnTo>
                  <a:lnTo>
                    <a:pt x="1269432" y="4811"/>
                  </a:lnTo>
                  <a:lnTo>
                    <a:pt x="1221739" y="0"/>
                  </a:lnTo>
                  <a:close/>
                </a:path>
              </a:pathLst>
            </a:custGeom>
            <a:solidFill>
              <a:srgbClr val="001F5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4" name="object 4"/>
            <p:cNvSpPr/>
            <p:nvPr/>
          </p:nvSpPr>
          <p:spPr>
            <a:xfrm>
              <a:off x="3171953" y="1367981"/>
              <a:ext cx="348615" cy="1119505"/>
            </a:xfrm>
            <a:custGeom>
              <a:avLst/>
              <a:gdLst/>
              <a:ahLst/>
              <a:cxnLst/>
              <a:rect l="l" t="t" r="r" b="b"/>
              <a:pathLst>
                <a:path w="348614" h="1119505">
                  <a:moveTo>
                    <a:pt x="348196" y="0"/>
                  </a:moveTo>
                  <a:lnTo>
                    <a:pt x="0" y="140368"/>
                  </a:lnTo>
                  <a:lnTo>
                    <a:pt x="0" y="978995"/>
                  </a:lnTo>
                  <a:lnTo>
                    <a:pt x="348197" y="1119368"/>
                  </a:lnTo>
                  <a:lnTo>
                    <a:pt x="348197" y="1080863"/>
                  </a:lnTo>
                  <a:lnTo>
                    <a:pt x="321734" y="1080863"/>
                  </a:lnTo>
                  <a:lnTo>
                    <a:pt x="26463" y="961792"/>
                  </a:lnTo>
                  <a:lnTo>
                    <a:pt x="26462" y="157614"/>
                  </a:lnTo>
                  <a:lnTo>
                    <a:pt x="321733" y="38526"/>
                  </a:lnTo>
                  <a:lnTo>
                    <a:pt x="348196" y="38526"/>
                  </a:lnTo>
                  <a:lnTo>
                    <a:pt x="348196" y="0"/>
                  </a:lnTo>
                  <a:close/>
                </a:path>
                <a:path w="348614" h="1119505">
                  <a:moveTo>
                    <a:pt x="348196" y="38526"/>
                  </a:moveTo>
                  <a:lnTo>
                    <a:pt x="321733" y="38526"/>
                  </a:lnTo>
                  <a:lnTo>
                    <a:pt x="321734" y="1080863"/>
                  </a:lnTo>
                  <a:lnTo>
                    <a:pt x="348197" y="1080863"/>
                  </a:lnTo>
                  <a:lnTo>
                    <a:pt x="348196" y="38526"/>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5" name="object 5"/>
            <p:cNvSpPr/>
            <p:nvPr/>
          </p:nvSpPr>
          <p:spPr>
            <a:xfrm>
              <a:off x="3171953" y="1367981"/>
              <a:ext cx="348615" cy="1119505"/>
            </a:xfrm>
            <a:custGeom>
              <a:avLst/>
              <a:gdLst/>
              <a:ahLst/>
              <a:cxnLst/>
              <a:rect l="l" t="t" r="r" b="b"/>
              <a:pathLst>
                <a:path w="348614" h="1119505">
                  <a:moveTo>
                    <a:pt x="0" y="978995"/>
                  </a:moveTo>
                  <a:lnTo>
                    <a:pt x="348197" y="1119368"/>
                  </a:lnTo>
                  <a:lnTo>
                    <a:pt x="348196" y="0"/>
                  </a:lnTo>
                  <a:lnTo>
                    <a:pt x="0" y="140368"/>
                  </a:lnTo>
                  <a:lnTo>
                    <a:pt x="0" y="978995"/>
                  </a:lnTo>
                  <a:close/>
                </a:path>
                <a:path w="348614" h="1119505">
                  <a:moveTo>
                    <a:pt x="26462" y="157614"/>
                  </a:moveTo>
                  <a:lnTo>
                    <a:pt x="321733" y="38526"/>
                  </a:lnTo>
                  <a:lnTo>
                    <a:pt x="321734" y="1080863"/>
                  </a:lnTo>
                  <a:lnTo>
                    <a:pt x="26463" y="961792"/>
                  </a:lnTo>
                  <a:lnTo>
                    <a:pt x="26462" y="157614"/>
                  </a:lnTo>
                  <a:close/>
                </a:path>
              </a:pathLst>
            </a:custGeom>
            <a:ln w="15230">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6" name="object 6"/>
            <p:cNvPicPr/>
            <p:nvPr/>
          </p:nvPicPr>
          <p:blipFill>
            <a:blip r:embed="rId3" cstate="print"/>
            <a:stretch>
              <a:fillRect/>
            </a:stretch>
          </p:blipFill>
          <p:spPr>
            <a:xfrm>
              <a:off x="3562094" y="1513609"/>
              <a:ext cx="213708" cy="214242"/>
            </a:xfrm>
            <a:prstGeom prst="rect">
              <a:avLst/>
            </a:prstGeom>
          </p:spPr>
        </p:pic>
        <p:pic>
          <p:nvPicPr>
            <p:cNvPr id="7" name="object 7"/>
            <p:cNvPicPr/>
            <p:nvPr/>
          </p:nvPicPr>
          <p:blipFill>
            <a:blip r:embed="rId4" cstate="print"/>
            <a:stretch>
              <a:fillRect/>
            </a:stretch>
          </p:blipFill>
          <p:spPr>
            <a:xfrm>
              <a:off x="3562095" y="2113030"/>
              <a:ext cx="213708" cy="214242"/>
            </a:xfrm>
            <a:prstGeom prst="rect">
              <a:avLst/>
            </a:prstGeom>
          </p:spPr>
        </p:pic>
        <p:sp>
          <p:nvSpPr>
            <p:cNvPr id="8" name="object 8"/>
            <p:cNvSpPr/>
            <p:nvPr/>
          </p:nvSpPr>
          <p:spPr>
            <a:xfrm>
              <a:off x="3629574" y="1718172"/>
              <a:ext cx="495300" cy="405130"/>
            </a:xfrm>
            <a:custGeom>
              <a:avLst/>
              <a:gdLst/>
              <a:ahLst/>
              <a:cxnLst/>
              <a:rect l="l" t="t" r="r" b="b"/>
              <a:pathLst>
                <a:path w="495300" h="405130">
                  <a:moveTo>
                    <a:pt x="207833" y="0"/>
                  </a:moveTo>
                  <a:lnTo>
                    <a:pt x="0" y="202268"/>
                  </a:lnTo>
                  <a:lnTo>
                    <a:pt x="207833" y="404536"/>
                  </a:lnTo>
                  <a:lnTo>
                    <a:pt x="226533" y="386335"/>
                  </a:lnTo>
                  <a:lnTo>
                    <a:pt x="50874" y="215360"/>
                  </a:lnTo>
                  <a:lnTo>
                    <a:pt x="495043" y="215145"/>
                  </a:lnTo>
                  <a:lnTo>
                    <a:pt x="495043" y="189390"/>
                  </a:lnTo>
                  <a:lnTo>
                    <a:pt x="50974" y="189390"/>
                  </a:lnTo>
                  <a:lnTo>
                    <a:pt x="226533" y="18200"/>
                  </a:lnTo>
                  <a:lnTo>
                    <a:pt x="207833"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9" name="object 9"/>
            <p:cNvSpPr/>
            <p:nvPr/>
          </p:nvSpPr>
          <p:spPr>
            <a:xfrm>
              <a:off x="3629574" y="1718172"/>
              <a:ext cx="495300" cy="405130"/>
            </a:xfrm>
            <a:custGeom>
              <a:avLst/>
              <a:gdLst/>
              <a:ahLst/>
              <a:cxnLst/>
              <a:rect l="l" t="t" r="r" b="b"/>
              <a:pathLst>
                <a:path w="495300" h="405130">
                  <a:moveTo>
                    <a:pt x="226533" y="18200"/>
                  </a:moveTo>
                  <a:lnTo>
                    <a:pt x="207833" y="0"/>
                  </a:lnTo>
                  <a:lnTo>
                    <a:pt x="0" y="202268"/>
                  </a:lnTo>
                  <a:lnTo>
                    <a:pt x="207833" y="404536"/>
                  </a:lnTo>
                  <a:lnTo>
                    <a:pt x="226533" y="386335"/>
                  </a:lnTo>
                  <a:lnTo>
                    <a:pt x="50874" y="215360"/>
                  </a:lnTo>
                  <a:lnTo>
                    <a:pt x="50830" y="215231"/>
                  </a:lnTo>
                  <a:lnTo>
                    <a:pt x="50974" y="215145"/>
                  </a:lnTo>
                  <a:lnTo>
                    <a:pt x="495043" y="215145"/>
                  </a:lnTo>
                  <a:lnTo>
                    <a:pt x="495043" y="189390"/>
                  </a:lnTo>
                  <a:lnTo>
                    <a:pt x="50974" y="189390"/>
                  </a:lnTo>
                  <a:lnTo>
                    <a:pt x="50841" y="189336"/>
                  </a:lnTo>
                  <a:lnTo>
                    <a:pt x="50852" y="189197"/>
                  </a:lnTo>
                  <a:lnTo>
                    <a:pt x="226533" y="18200"/>
                  </a:lnTo>
                  <a:close/>
                </a:path>
              </a:pathLst>
            </a:custGeom>
            <a:ln w="15189">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grpSp>
      <p:grpSp>
        <p:nvGrpSpPr>
          <p:cNvPr id="10" name="object 10"/>
          <p:cNvGrpSpPr/>
          <p:nvPr/>
        </p:nvGrpSpPr>
        <p:grpSpPr>
          <a:xfrm>
            <a:off x="984406" y="2178461"/>
            <a:ext cx="1837342" cy="1725791"/>
            <a:chOff x="680466" y="1201674"/>
            <a:chExt cx="1458595" cy="1420495"/>
          </a:xfrm>
        </p:grpSpPr>
        <p:sp>
          <p:nvSpPr>
            <p:cNvPr id="11" name="object 11"/>
            <p:cNvSpPr/>
            <p:nvPr/>
          </p:nvSpPr>
          <p:spPr>
            <a:xfrm>
              <a:off x="680466" y="1201674"/>
              <a:ext cx="1458595" cy="1420495"/>
            </a:xfrm>
            <a:custGeom>
              <a:avLst/>
              <a:gdLst/>
              <a:ahLst/>
              <a:cxnLst/>
              <a:rect l="l" t="t" r="r" b="b"/>
              <a:pathLst>
                <a:path w="1458595" h="1420495">
                  <a:moveTo>
                    <a:pt x="1221740" y="0"/>
                  </a:moveTo>
                  <a:lnTo>
                    <a:pt x="236728" y="0"/>
                  </a:lnTo>
                  <a:lnTo>
                    <a:pt x="189021" y="4811"/>
                  </a:lnTo>
                  <a:lnTo>
                    <a:pt x="144585" y="18611"/>
                  </a:lnTo>
                  <a:lnTo>
                    <a:pt x="104374" y="40444"/>
                  </a:lnTo>
                  <a:lnTo>
                    <a:pt x="69338" y="69357"/>
                  </a:lnTo>
                  <a:lnTo>
                    <a:pt x="40431" y="104396"/>
                  </a:lnTo>
                  <a:lnTo>
                    <a:pt x="18604" y="144607"/>
                  </a:lnTo>
                  <a:lnTo>
                    <a:pt x="4809" y="189035"/>
                  </a:lnTo>
                  <a:lnTo>
                    <a:pt x="0" y="236727"/>
                  </a:lnTo>
                  <a:lnTo>
                    <a:pt x="0" y="1183639"/>
                  </a:lnTo>
                  <a:lnTo>
                    <a:pt x="4809" y="1231332"/>
                  </a:lnTo>
                  <a:lnTo>
                    <a:pt x="18604" y="1275760"/>
                  </a:lnTo>
                  <a:lnTo>
                    <a:pt x="40431" y="1315971"/>
                  </a:lnTo>
                  <a:lnTo>
                    <a:pt x="69338" y="1351010"/>
                  </a:lnTo>
                  <a:lnTo>
                    <a:pt x="104374" y="1379923"/>
                  </a:lnTo>
                  <a:lnTo>
                    <a:pt x="144585" y="1401756"/>
                  </a:lnTo>
                  <a:lnTo>
                    <a:pt x="189021" y="1415556"/>
                  </a:lnTo>
                  <a:lnTo>
                    <a:pt x="236728" y="1420368"/>
                  </a:lnTo>
                  <a:lnTo>
                    <a:pt x="1221740" y="1420368"/>
                  </a:lnTo>
                  <a:lnTo>
                    <a:pt x="1269432" y="1415556"/>
                  </a:lnTo>
                  <a:lnTo>
                    <a:pt x="1313860" y="1401756"/>
                  </a:lnTo>
                  <a:lnTo>
                    <a:pt x="1354071" y="1379923"/>
                  </a:lnTo>
                  <a:lnTo>
                    <a:pt x="1389110" y="1351010"/>
                  </a:lnTo>
                  <a:lnTo>
                    <a:pt x="1418023" y="1315971"/>
                  </a:lnTo>
                  <a:lnTo>
                    <a:pt x="1439856" y="1275760"/>
                  </a:lnTo>
                  <a:lnTo>
                    <a:pt x="1453656" y="1231332"/>
                  </a:lnTo>
                  <a:lnTo>
                    <a:pt x="1458467" y="1183639"/>
                  </a:lnTo>
                  <a:lnTo>
                    <a:pt x="1458467" y="236727"/>
                  </a:lnTo>
                  <a:lnTo>
                    <a:pt x="1453656" y="189035"/>
                  </a:lnTo>
                  <a:lnTo>
                    <a:pt x="1439856" y="144607"/>
                  </a:lnTo>
                  <a:lnTo>
                    <a:pt x="1418023" y="104396"/>
                  </a:lnTo>
                  <a:lnTo>
                    <a:pt x="1389110" y="69357"/>
                  </a:lnTo>
                  <a:lnTo>
                    <a:pt x="1354071" y="40444"/>
                  </a:lnTo>
                  <a:lnTo>
                    <a:pt x="1313860" y="18611"/>
                  </a:lnTo>
                  <a:lnTo>
                    <a:pt x="1269432" y="4811"/>
                  </a:lnTo>
                  <a:lnTo>
                    <a:pt x="1221740" y="0"/>
                  </a:lnTo>
                  <a:close/>
                </a:path>
              </a:pathLst>
            </a:custGeom>
            <a:solidFill>
              <a:srgbClr val="001F5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12" name="object 12"/>
            <p:cNvSpPr/>
            <p:nvPr/>
          </p:nvSpPr>
          <p:spPr>
            <a:xfrm>
              <a:off x="1010335" y="1458124"/>
              <a:ext cx="899794" cy="876300"/>
            </a:xfrm>
            <a:custGeom>
              <a:avLst/>
              <a:gdLst/>
              <a:ahLst/>
              <a:cxnLst/>
              <a:rect l="l" t="t" r="r" b="b"/>
              <a:pathLst>
                <a:path w="899794" h="876300">
                  <a:moveTo>
                    <a:pt x="899350" y="849388"/>
                  </a:moveTo>
                  <a:lnTo>
                    <a:pt x="26454" y="849388"/>
                  </a:lnTo>
                  <a:lnTo>
                    <a:pt x="26454" y="0"/>
                  </a:lnTo>
                  <a:lnTo>
                    <a:pt x="0" y="0"/>
                  </a:lnTo>
                  <a:lnTo>
                    <a:pt x="0" y="849388"/>
                  </a:lnTo>
                  <a:lnTo>
                    <a:pt x="0" y="875703"/>
                  </a:lnTo>
                  <a:lnTo>
                    <a:pt x="899350" y="875703"/>
                  </a:lnTo>
                  <a:lnTo>
                    <a:pt x="899350" y="849388"/>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13" name="object 13"/>
            <p:cNvSpPr/>
            <p:nvPr/>
          </p:nvSpPr>
          <p:spPr>
            <a:xfrm>
              <a:off x="1010338" y="1458057"/>
              <a:ext cx="899794" cy="876300"/>
            </a:xfrm>
            <a:custGeom>
              <a:avLst/>
              <a:gdLst/>
              <a:ahLst/>
              <a:cxnLst/>
              <a:rect l="l" t="t" r="r" b="b"/>
              <a:pathLst>
                <a:path w="899794" h="876300">
                  <a:moveTo>
                    <a:pt x="26462" y="0"/>
                  </a:moveTo>
                  <a:lnTo>
                    <a:pt x="0" y="0"/>
                  </a:lnTo>
                  <a:lnTo>
                    <a:pt x="0" y="875693"/>
                  </a:lnTo>
                  <a:lnTo>
                    <a:pt x="899353" y="875693"/>
                  </a:lnTo>
                  <a:lnTo>
                    <a:pt x="899353" y="849938"/>
                  </a:lnTo>
                  <a:lnTo>
                    <a:pt x="26462" y="849938"/>
                  </a:lnTo>
                  <a:lnTo>
                    <a:pt x="26462" y="0"/>
                  </a:lnTo>
                  <a:close/>
                </a:path>
              </a:pathLst>
            </a:custGeom>
            <a:ln w="15224">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14" name="object 14"/>
            <p:cNvSpPr/>
            <p:nvPr/>
          </p:nvSpPr>
          <p:spPr>
            <a:xfrm>
              <a:off x="1156413" y="1496326"/>
              <a:ext cx="661670" cy="695960"/>
            </a:xfrm>
            <a:custGeom>
              <a:avLst/>
              <a:gdLst/>
              <a:ahLst/>
              <a:cxnLst/>
              <a:rect l="l" t="t" r="r" b="b"/>
              <a:pathLst>
                <a:path w="661669" h="695960">
                  <a:moveTo>
                    <a:pt x="608503" y="0"/>
                  </a:moveTo>
                  <a:lnTo>
                    <a:pt x="587811" y="3993"/>
                  </a:lnTo>
                  <a:lnTo>
                    <a:pt x="570887" y="15014"/>
                  </a:lnTo>
                  <a:lnTo>
                    <a:pt x="559446" y="31406"/>
                  </a:lnTo>
                  <a:lnTo>
                    <a:pt x="555202" y="51511"/>
                  </a:lnTo>
                  <a:lnTo>
                    <a:pt x="556818" y="64355"/>
                  </a:lnTo>
                  <a:lnTo>
                    <a:pt x="561567" y="76235"/>
                  </a:lnTo>
                  <a:lnTo>
                    <a:pt x="569157" y="86624"/>
                  </a:lnTo>
                  <a:lnTo>
                    <a:pt x="579295" y="94995"/>
                  </a:lnTo>
                  <a:lnTo>
                    <a:pt x="484414" y="361781"/>
                  </a:lnTo>
                  <a:lnTo>
                    <a:pt x="443900" y="371558"/>
                  </a:lnTo>
                  <a:lnTo>
                    <a:pt x="435601" y="379317"/>
                  </a:lnTo>
                  <a:lnTo>
                    <a:pt x="241617" y="235471"/>
                  </a:lnTo>
                  <a:lnTo>
                    <a:pt x="249944" y="216656"/>
                  </a:lnTo>
                  <a:lnTo>
                    <a:pt x="250202" y="196876"/>
                  </a:lnTo>
                  <a:lnTo>
                    <a:pt x="242822" y="178443"/>
                  </a:lnTo>
                  <a:lnTo>
                    <a:pt x="228231" y="163666"/>
                  </a:lnTo>
                  <a:lnTo>
                    <a:pt x="208895" y="155562"/>
                  </a:lnTo>
                  <a:lnTo>
                    <a:pt x="188573" y="155310"/>
                  </a:lnTo>
                  <a:lnTo>
                    <a:pt x="169635" y="162494"/>
                  </a:lnTo>
                  <a:lnTo>
                    <a:pt x="154455" y="176694"/>
                  </a:lnTo>
                  <a:lnTo>
                    <a:pt x="146128" y="195515"/>
                  </a:lnTo>
                  <a:lnTo>
                    <a:pt x="145869" y="215297"/>
                  </a:lnTo>
                  <a:lnTo>
                    <a:pt x="153250" y="233729"/>
                  </a:lnTo>
                  <a:lnTo>
                    <a:pt x="173276" y="251718"/>
                  </a:lnTo>
                  <a:lnTo>
                    <a:pt x="59673" y="593454"/>
                  </a:lnTo>
                  <a:lnTo>
                    <a:pt x="38734" y="594664"/>
                  </a:lnTo>
                  <a:lnTo>
                    <a:pt x="20529" y="603296"/>
                  </a:lnTo>
                  <a:lnTo>
                    <a:pt x="6978" y="617942"/>
                  </a:lnTo>
                  <a:lnTo>
                    <a:pt x="0" y="637195"/>
                  </a:lnTo>
                  <a:lnTo>
                    <a:pt x="1243" y="657573"/>
                  </a:lnTo>
                  <a:lnTo>
                    <a:pt x="10112" y="675288"/>
                  </a:lnTo>
                  <a:lnTo>
                    <a:pt x="25160" y="688474"/>
                  </a:lnTo>
                  <a:lnTo>
                    <a:pt x="52407" y="695768"/>
                  </a:lnTo>
                  <a:lnTo>
                    <a:pt x="72955" y="691771"/>
                  </a:lnTo>
                  <a:lnTo>
                    <a:pt x="89750" y="680798"/>
                  </a:lnTo>
                  <a:lnTo>
                    <a:pt x="101092" y="664496"/>
                  </a:lnTo>
                  <a:lnTo>
                    <a:pt x="105278" y="644514"/>
                  </a:lnTo>
                  <a:lnTo>
                    <a:pt x="103866" y="632608"/>
                  </a:lnTo>
                  <a:lnTo>
                    <a:pt x="99727" y="621484"/>
                  </a:lnTo>
                  <a:lnTo>
                    <a:pt x="93086" y="611576"/>
                  </a:lnTo>
                  <a:lnTo>
                    <a:pt x="84163" y="603316"/>
                  </a:lnTo>
                  <a:lnTo>
                    <a:pt x="199012" y="257814"/>
                  </a:lnTo>
                  <a:lnTo>
                    <a:pt x="206642" y="257642"/>
                  </a:lnTo>
                  <a:lnTo>
                    <a:pt x="214129" y="255850"/>
                  </a:lnTo>
                  <a:lnTo>
                    <a:pt x="220976" y="252577"/>
                  </a:lnTo>
                  <a:lnTo>
                    <a:pt x="423814" y="403001"/>
                  </a:lnTo>
                  <a:lnTo>
                    <a:pt x="424063" y="423456"/>
                  </a:lnTo>
                  <a:lnTo>
                    <a:pt x="432075" y="441598"/>
                  </a:lnTo>
                  <a:lnTo>
                    <a:pt x="446493" y="455493"/>
                  </a:lnTo>
                  <a:lnTo>
                    <a:pt x="465956" y="463205"/>
                  </a:lnTo>
                  <a:lnTo>
                    <a:pt x="486973" y="462964"/>
                  </a:lnTo>
                  <a:lnTo>
                    <a:pt x="505613" y="455168"/>
                  </a:lnTo>
                  <a:lnTo>
                    <a:pt x="519889" y="441137"/>
                  </a:lnTo>
                  <a:lnTo>
                    <a:pt x="528442" y="418980"/>
                  </a:lnTo>
                  <a:lnTo>
                    <a:pt x="527362" y="400950"/>
                  </a:lnTo>
                  <a:lnTo>
                    <a:pt x="523428" y="390166"/>
                  </a:lnTo>
                  <a:lnTo>
                    <a:pt x="517132" y="380501"/>
                  </a:lnTo>
                  <a:lnTo>
                    <a:pt x="508672" y="372352"/>
                  </a:lnTo>
                  <a:lnTo>
                    <a:pt x="604445" y="103022"/>
                  </a:lnTo>
                  <a:lnTo>
                    <a:pt x="645736" y="88372"/>
                  </a:lnTo>
                  <a:lnTo>
                    <a:pt x="661429" y="51876"/>
                  </a:lnTo>
                  <a:lnTo>
                    <a:pt x="657326" y="31742"/>
                  </a:lnTo>
                  <a:lnTo>
                    <a:pt x="646002" y="15273"/>
                  </a:lnTo>
                  <a:lnTo>
                    <a:pt x="629160" y="4136"/>
                  </a:lnTo>
                  <a:lnTo>
                    <a:pt x="608503"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15" name="object 15"/>
            <p:cNvSpPr/>
            <p:nvPr/>
          </p:nvSpPr>
          <p:spPr>
            <a:xfrm>
              <a:off x="1156413" y="1496326"/>
              <a:ext cx="661670" cy="695960"/>
            </a:xfrm>
            <a:custGeom>
              <a:avLst/>
              <a:gdLst/>
              <a:ahLst/>
              <a:cxnLst/>
              <a:rect l="l" t="t" r="r" b="b"/>
              <a:pathLst>
                <a:path w="661669" h="695960">
                  <a:moveTo>
                    <a:pt x="52407" y="695768"/>
                  </a:moveTo>
                  <a:lnTo>
                    <a:pt x="72955" y="691771"/>
                  </a:lnTo>
                  <a:lnTo>
                    <a:pt x="89750" y="680798"/>
                  </a:lnTo>
                  <a:lnTo>
                    <a:pt x="101092" y="664496"/>
                  </a:lnTo>
                  <a:lnTo>
                    <a:pt x="105278" y="644514"/>
                  </a:lnTo>
                  <a:lnTo>
                    <a:pt x="103866" y="632608"/>
                  </a:lnTo>
                  <a:lnTo>
                    <a:pt x="99727" y="621484"/>
                  </a:lnTo>
                  <a:lnTo>
                    <a:pt x="93086" y="611576"/>
                  </a:lnTo>
                  <a:lnTo>
                    <a:pt x="84163" y="603316"/>
                  </a:lnTo>
                  <a:lnTo>
                    <a:pt x="199012" y="257814"/>
                  </a:lnTo>
                  <a:lnTo>
                    <a:pt x="206642" y="257642"/>
                  </a:lnTo>
                  <a:lnTo>
                    <a:pt x="214129" y="255850"/>
                  </a:lnTo>
                  <a:lnTo>
                    <a:pt x="220976" y="252577"/>
                  </a:lnTo>
                  <a:lnTo>
                    <a:pt x="423814" y="403001"/>
                  </a:lnTo>
                  <a:lnTo>
                    <a:pt x="424063" y="423456"/>
                  </a:lnTo>
                  <a:lnTo>
                    <a:pt x="432075" y="441598"/>
                  </a:lnTo>
                  <a:lnTo>
                    <a:pt x="446493" y="455493"/>
                  </a:lnTo>
                  <a:lnTo>
                    <a:pt x="465956" y="463205"/>
                  </a:lnTo>
                  <a:lnTo>
                    <a:pt x="486973" y="462964"/>
                  </a:lnTo>
                  <a:lnTo>
                    <a:pt x="519889" y="441137"/>
                  </a:lnTo>
                  <a:lnTo>
                    <a:pt x="528750" y="415718"/>
                  </a:lnTo>
                  <a:lnTo>
                    <a:pt x="528739" y="412456"/>
                  </a:lnTo>
                  <a:lnTo>
                    <a:pt x="527362" y="400950"/>
                  </a:lnTo>
                  <a:lnTo>
                    <a:pt x="523428" y="390166"/>
                  </a:lnTo>
                  <a:lnTo>
                    <a:pt x="517132" y="380501"/>
                  </a:lnTo>
                  <a:lnTo>
                    <a:pt x="508672" y="372352"/>
                  </a:lnTo>
                  <a:lnTo>
                    <a:pt x="604445" y="103022"/>
                  </a:lnTo>
                  <a:lnTo>
                    <a:pt x="605691" y="103119"/>
                  </a:lnTo>
                  <a:lnTo>
                    <a:pt x="606871" y="103387"/>
                  </a:lnTo>
                  <a:lnTo>
                    <a:pt x="608128" y="103387"/>
                  </a:lnTo>
                  <a:lnTo>
                    <a:pt x="628814" y="99394"/>
                  </a:lnTo>
                  <a:lnTo>
                    <a:pt x="645736" y="88372"/>
                  </a:lnTo>
                  <a:lnTo>
                    <a:pt x="657179" y="71981"/>
                  </a:lnTo>
                  <a:lnTo>
                    <a:pt x="661429" y="51876"/>
                  </a:lnTo>
                  <a:lnTo>
                    <a:pt x="657326" y="31742"/>
                  </a:lnTo>
                  <a:lnTo>
                    <a:pt x="646002" y="15273"/>
                  </a:lnTo>
                  <a:lnTo>
                    <a:pt x="629160" y="4136"/>
                  </a:lnTo>
                  <a:lnTo>
                    <a:pt x="608503" y="0"/>
                  </a:lnTo>
                  <a:lnTo>
                    <a:pt x="587811" y="3993"/>
                  </a:lnTo>
                  <a:lnTo>
                    <a:pt x="570887" y="15014"/>
                  </a:lnTo>
                  <a:lnTo>
                    <a:pt x="559446" y="31406"/>
                  </a:lnTo>
                  <a:lnTo>
                    <a:pt x="555202" y="51511"/>
                  </a:lnTo>
                  <a:lnTo>
                    <a:pt x="556818" y="64355"/>
                  </a:lnTo>
                  <a:lnTo>
                    <a:pt x="561567" y="76235"/>
                  </a:lnTo>
                  <a:lnTo>
                    <a:pt x="569157" y="86624"/>
                  </a:lnTo>
                  <a:lnTo>
                    <a:pt x="579295" y="94995"/>
                  </a:lnTo>
                  <a:lnTo>
                    <a:pt x="484414" y="361781"/>
                  </a:lnTo>
                  <a:lnTo>
                    <a:pt x="481569" y="361277"/>
                  </a:lnTo>
                  <a:lnTo>
                    <a:pt x="478703" y="360998"/>
                  </a:lnTo>
                  <a:lnTo>
                    <a:pt x="475814" y="360944"/>
                  </a:lnTo>
                  <a:lnTo>
                    <a:pt x="464376" y="362202"/>
                  </a:lnTo>
                  <a:lnTo>
                    <a:pt x="453615" y="365796"/>
                  </a:lnTo>
                  <a:lnTo>
                    <a:pt x="443900" y="371558"/>
                  </a:lnTo>
                  <a:lnTo>
                    <a:pt x="435601" y="379317"/>
                  </a:lnTo>
                  <a:lnTo>
                    <a:pt x="241617" y="235471"/>
                  </a:lnTo>
                  <a:lnTo>
                    <a:pt x="249944" y="216656"/>
                  </a:lnTo>
                  <a:lnTo>
                    <a:pt x="250202" y="196876"/>
                  </a:lnTo>
                  <a:lnTo>
                    <a:pt x="242822" y="178443"/>
                  </a:lnTo>
                  <a:lnTo>
                    <a:pt x="228231" y="163666"/>
                  </a:lnTo>
                  <a:lnTo>
                    <a:pt x="208895" y="155562"/>
                  </a:lnTo>
                  <a:lnTo>
                    <a:pt x="188573" y="155310"/>
                  </a:lnTo>
                  <a:lnTo>
                    <a:pt x="169635" y="162494"/>
                  </a:lnTo>
                  <a:lnTo>
                    <a:pt x="154455" y="176694"/>
                  </a:lnTo>
                  <a:lnTo>
                    <a:pt x="146128" y="195515"/>
                  </a:lnTo>
                  <a:lnTo>
                    <a:pt x="145869" y="215297"/>
                  </a:lnTo>
                  <a:lnTo>
                    <a:pt x="153250" y="233729"/>
                  </a:lnTo>
                  <a:lnTo>
                    <a:pt x="167840" y="248499"/>
                  </a:lnTo>
                  <a:lnTo>
                    <a:pt x="169583" y="249679"/>
                  </a:lnTo>
                  <a:lnTo>
                    <a:pt x="171402" y="250753"/>
                  </a:lnTo>
                  <a:lnTo>
                    <a:pt x="173276" y="251718"/>
                  </a:lnTo>
                  <a:lnTo>
                    <a:pt x="59673" y="593454"/>
                  </a:lnTo>
                  <a:lnTo>
                    <a:pt x="38734" y="594664"/>
                  </a:lnTo>
                  <a:lnTo>
                    <a:pt x="20529" y="603296"/>
                  </a:lnTo>
                  <a:lnTo>
                    <a:pt x="6978" y="617942"/>
                  </a:lnTo>
                  <a:lnTo>
                    <a:pt x="0" y="637195"/>
                  </a:lnTo>
                  <a:lnTo>
                    <a:pt x="1243" y="657573"/>
                  </a:lnTo>
                  <a:lnTo>
                    <a:pt x="25160" y="688474"/>
                  </a:lnTo>
                  <a:lnTo>
                    <a:pt x="49915" y="695779"/>
                  </a:lnTo>
                  <a:lnTo>
                    <a:pt x="52407" y="695768"/>
                  </a:lnTo>
                  <a:close/>
                </a:path>
              </a:pathLst>
            </a:custGeom>
            <a:ln w="15240">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grpSp>
      <p:pic>
        <p:nvPicPr>
          <p:cNvPr id="16" name="object 16"/>
          <p:cNvPicPr/>
          <p:nvPr/>
        </p:nvPicPr>
        <p:blipFill>
          <a:blip r:embed="rId5" cstate="print"/>
          <a:stretch>
            <a:fillRect/>
          </a:stretch>
        </p:blipFill>
        <p:spPr>
          <a:xfrm>
            <a:off x="2231039" y="4458842"/>
            <a:ext cx="1930400" cy="1726223"/>
          </a:xfrm>
          <a:prstGeom prst="rect">
            <a:avLst/>
          </a:prstGeom>
        </p:spPr>
      </p:pic>
      <p:grpSp>
        <p:nvGrpSpPr>
          <p:cNvPr id="17" name="object 17"/>
          <p:cNvGrpSpPr/>
          <p:nvPr/>
        </p:nvGrpSpPr>
        <p:grpSpPr>
          <a:xfrm>
            <a:off x="5101869" y="4443545"/>
            <a:ext cx="1908252" cy="1741520"/>
            <a:chOff x="3717290" y="3270758"/>
            <a:chExt cx="1483995" cy="1445895"/>
          </a:xfrm>
        </p:grpSpPr>
        <p:sp>
          <p:nvSpPr>
            <p:cNvPr id="18" name="object 18"/>
            <p:cNvSpPr/>
            <p:nvPr/>
          </p:nvSpPr>
          <p:spPr>
            <a:xfrm>
              <a:off x="3729990" y="3283458"/>
              <a:ext cx="1458595" cy="1420495"/>
            </a:xfrm>
            <a:custGeom>
              <a:avLst/>
              <a:gdLst/>
              <a:ahLst/>
              <a:cxnLst/>
              <a:rect l="l" t="t" r="r" b="b"/>
              <a:pathLst>
                <a:path w="1458595" h="1420495">
                  <a:moveTo>
                    <a:pt x="1221739" y="0"/>
                  </a:moveTo>
                  <a:lnTo>
                    <a:pt x="236727" y="0"/>
                  </a:lnTo>
                  <a:lnTo>
                    <a:pt x="189035" y="4811"/>
                  </a:lnTo>
                  <a:lnTo>
                    <a:pt x="144607" y="18611"/>
                  </a:lnTo>
                  <a:lnTo>
                    <a:pt x="104396" y="40444"/>
                  </a:lnTo>
                  <a:lnTo>
                    <a:pt x="69357" y="69357"/>
                  </a:lnTo>
                  <a:lnTo>
                    <a:pt x="40444" y="104396"/>
                  </a:lnTo>
                  <a:lnTo>
                    <a:pt x="18611" y="144607"/>
                  </a:lnTo>
                  <a:lnTo>
                    <a:pt x="4811" y="189035"/>
                  </a:lnTo>
                  <a:lnTo>
                    <a:pt x="0" y="236728"/>
                  </a:lnTo>
                  <a:lnTo>
                    <a:pt x="0" y="1183640"/>
                  </a:lnTo>
                  <a:lnTo>
                    <a:pt x="4811" y="1231346"/>
                  </a:lnTo>
                  <a:lnTo>
                    <a:pt x="18611" y="1275782"/>
                  </a:lnTo>
                  <a:lnTo>
                    <a:pt x="40444" y="1315993"/>
                  </a:lnTo>
                  <a:lnTo>
                    <a:pt x="69357" y="1351029"/>
                  </a:lnTo>
                  <a:lnTo>
                    <a:pt x="104396" y="1379936"/>
                  </a:lnTo>
                  <a:lnTo>
                    <a:pt x="144607" y="1401763"/>
                  </a:lnTo>
                  <a:lnTo>
                    <a:pt x="189035" y="1415558"/>
                  </a:lnTo>
                  <a:lnTo>
                    <a:pt x="236727" y="1420368"/>
                  </a:lnTo>
                  <a:lnTo>
                    <a:pt x="1221739" y="1420368"/>
                  </a:lnTo>
                  <a:lnTo>
                    <a:pt x="1269432" y="1415558"/>
                  </a:lnTo>
                  <a:lnTo>
                    <a:pt x="1313860" y="1401763"/>
                  </a:lnTo>
                  <a:lnTo>
                    <a:pt x="1354071" y="1379936"/>
                  </a:lnTo>
                  <a:lnTo>
                    <a:pt x="1389110" y="1351029"/>
                  </a:lnTo>
                  <a:lnTo>
                    <a:pt x="1418023" y="1315993"/>
                  </a:lnTo>
                  <a:lnTo>
                    <a:pt x="1439856" y="1275782"/>
                  </a:lnTo>
                  <a:lnTo>
                    <a:pt x="1453656" y="1231346"/>
                  </a:lnTo>
                  <a:lnTo>
                    <a:pt x="1458468" y="1183640"/>
                  </a:lnTo>
                  <a:lnTo>
                    <a:pt x="1458468" y="236728"/>
                  </a:lnTo>
                  <a:lnTo>
                    <a:pt x="1453656" y="189035"/>
                  </a:lnTo>
                  <a:lnTo>
                    <a:pt x="1439856" y="144607"/>
                  </a:lnTo>
                  <a:lnTo>
                    <a:pt x="1418023" y="104396"/>
                  </a:lnTo>
                  <a:lnTo>
                    <a:pt x="1389110" y="69357"/>
                  </a:lnTo>
                  <a:lnTo>
                    <a:pt x="1354071" y="40444"/>
                  </a:lnTo>
                  <a:lnTo>
                    <a:pt x="1313860" y="18611"/>
                  </a:lnTo>
                  <a:lnTo>
                    <a:pt x="1269432" y="4811"/>
                  </a:lnTo>
                  <a:lnTo>
                    <a:pt x="1221739" y="0"/>
                  </a:lnTo>
                  <a:close/>
                </a:path>
              </a:pathLst>
            </a:custGeom>
            <a:solidFill>
              <a:srgbClr val="001F5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19" name="object 19"/>
            <p:cNvSpPr/>
            <p:nvPr/>
          </p:nvSpPr>
          <p:spPr>
            <a:xfrm>
              <a:off x="3729990" y="3283458"/>
              <a:ext cx="1458595" cy="1420495"/>
            </a:xfrm>
            <a:custGeom>
              <a:avLst/>
              <a:gdLst/>
              <a:ahLst/>
              <a:cxnLst/>
              <a:rect l="l" t="t" r="r" b="b"/>
              <a:pathLst>
                <a:path w="1458595" h="1420495">
                  <a:moveTo>
                    <a:pt x="0" y="236728"/>
                  </a:moveTo>
                  <a:lnTo>
                    <a:pt x="4811" y="189035"/>
                  </a:lnTo>
                  <a:lnTo>
                    <a:pt x="18611" y="144607"/>
                  </a:lnTo>
                  <a:lnTo>
                    <a:pt x="40444" y="104396"/>
                  </a:lnTo>
                  <a:lnTo>
                    <a:pt x="69357" y="69357"/>
                  </a:lnTo>
                  <a:lnTo>
                    <a:pt x="104396" y="40444"/>
                  </a:lnTo>
                  <a:lnTo>
                    <a:pt x="144607" y="18611"/>
                  </a:lnTo>
                  <a:lnTo>
                    <a:pt x="189035" y="4811"/>
                  </a:lnTo>
                  <a:lnTo>
                    <a:pt x="236727" y="0"/>
                  </a:lnTo>
                  <a:lnTo>
                    <a:pt x="1221739" y="0"/>
                  </a:lnTo>
                  <a:lnTo>
                    <a:pt x="1269432" y="4811"/>
                  </a:lnTo>
                  <a:lnTo>
                    <a:pt x="1313860" y="18611"/>
                  </a:lnTo>
                  <a:lnTo>
                    <a:pt x="1354071" y="40444"/>
                  </a:lnTo>
                  <a:lnTo>
                    <a:pt x="1389110" y="69357"/>
                  </a:lnTo>
                  <a:lnTo>
                    <a:pt x="1418023" y="104396"/>
                  </a:lnTo>
                  <a:lnTo>
                    <a:pt x="1439856" y="144607"/>
                  </a:lnTo>
                  <a:lnTo>
                    <a:pt x="1453656" y="189035"/>
                  </a:lnTo>
                  <a:lnTo>
                    <a:pt x="1458468" y="236728"/>
                  </a:lnTo>
                  <a:lnTo>
                    <a:pt x="1458468" y="1183640"/>
                  </a:lnTo>
                  <a:lnTo>
                    <a:pt x="1453656" y="1231346"/>
                  </a:lnTo>
                  <a:lnTo>
                    <a:pt x="1439856" y="1275782"/>
                  </a:lnTo>
                  <a:lnTo>
                    <a:pt x="1418023" y="1315993"/>
                  </a:lnTo>
                  <a:lnTo>
                    <a:pt x="1389110" y="1351029"/>
                  </a:lnTo>
                  <a:lnTo>
                    <a:pt x="1354071" y="1379936"/>
                  </a:lnTo>
                  <a:lnTo>
                    <a:pt x="1313860" y="1401763"/>
                  </a:lnTo>
                  <a:lnTo>
                    <a:pt x="1269432" y="1415558"/>
                  </a:lnTo>
                  <a:lnTo>
                    <a:pt x="1221739" y="1420368"/>
                  </a:lnTo>
                  <a:lnTo>
                    <a:pt x="236727" y="1420368"/>
                  </a:lnTo>
                  <a:lnTo>
                    <a:pt x="189035" y="1415558"/>
                  </a:lnTo>
                  <a:lnTo>
                    <a:pt x="144607" y="1401763"/>
                  </a:lnTo>
                  <a:lnTo>
                    <a:pt x="104396" y="1379936"/>
                  </a:lnTo>
                  <a:lnTo>
                    <a:pt x="69357" y="1351029"/>
                  </a:lnTo>
                  <a:lnTo>
                    <a:pt x="40444" y="1315993"/>
                  </a:lnTo>
                  <a:lnTo>
                    <a:pt x="18611" y="1275782"/>
                  </a:lnTo>
                  <a:lnTo>
                    <a:pt x="4811" y="1231346"/>
                  </a:lnTo>
                  <a:lnTo>
                    <a:pt x="0" y="1183640"/>
                  </a:lnTo>
                  <a:lnTo>
                    <a:pt x="0" y="236728"/>
                  </a:lnTo>
                  <a:close/>
                </a:path>
              </a:pathLst>
            </a:custGeom>
            <a:ln w="25400">
              <a:solidFill>
                <a:srgbClr val="A49987"/>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20" name="object 20"/>
            <p:cNvPicPr/>
            <p:nvPr/>
          </p:nvPicPr>
          <p:blipFill>
            <a:blip r:embed="rId6" cstate="print"/>
            <a:stretch>
              <a:fillRect/>
            </a:stretch>
          </p:blipFill>
          <p:spPr>
            <a:xfrm>
              <a:off x="4191780" y="3618025"/>
              <a:ext cx="205649" cy="158383"/>
            </a:xfrm>
            <a:prstGeom prst="rect">
              <a:avLst/>
            </a:prstGeom>
          </p:spPr>
        </p:pic>
        <p:sp>
          <p:nvSpPr>
            <p:cNvPr id="21" name="object 21"/>
            <p:cNvSpPr/>
            <p:nvPr/>
          </p:nvSpPr>
          <p:spPr>
            <a:xfrm>
              <a:off x="4473013" y="3699100"/>
              <a:ext cx="251460" cy="26034"/>
            </a:xfrm>
            <a:custGeom>
              <a:avLst/>
              <a:gdLst/>
              <a:ahLst/>
              <a:cxnLst/>
              <a:rect l="l" t="t" r="r" b="b"/>
              <a:pathLst>
                <a:path w="251460" h="26035">
                  <a:moveTo>
                    <a:pt x="251093" y="0"/>
                  </a:moveTo>
                  <a:lnTo>
                    <a:pt x="0" y="0"/>
                  </a:lnTo>
                  <a:lnTo>
                    <a:pt x="0" y="25755"/>
                  </a:lnTo>
                  <a:lnTo>
                    <a:pt x="251093" y="25755"/>
                  </a:lnTo>
                  <a:lnTo>
                    <a:pt x="251093"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22" name="object 22"/>
            <p:cNvSpPr/>
            <p:nvPr/>
          </p:nvSpPr>
          <p:spPr>
            <a:xfrm>
              <a:off x="4473013" y="3699100"/>
              <a:ext cx="251460" cy="26034"/>
            </a:xfrm>
            <a:custGeom>
              <a:avLst/>
              <a:gdLst/>
              <a:ahLst/>
              <a:cxnLst/>
              <a:rect l="l" t="t" r="r" b="b"/>
              <a:pathLst>
                <a:path w="251460" h="26035">
                  <a:moveTo>
                    <a:pt x="0" y="25755"/>
                  </a:moveTo>
                  <a:lnTo>
                    <a:pt x="251093" y="25755"/>
                  </a:lnTo>
                  <a:lnTo>
                    <a:pt x="251093" y="0"/>
                  </a:lnTo>
                  <a:lnTo>
                    <a:pt x="0" y="0"/>
                  </a:lnTo>
                  <a:lnTo>
                    <a:pt x="0" y="25755"/>
                  </a:lnTo>
                  <a:close/>
                </a:path>
              </a:pathLst>
            </a:custGeom>
            <a:ln w="15028">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23" name="object 23"/>
            <p:cNvPicPr/>
            <p:nvPr/>
          </p:nvPicPr>
          <p:blipFill>
            <a:blip r:embed="rId7" cstate="print"/>
            <a:stretch>
              <a:fillRect/>
            </a:stretch>
          </p:blipFill>
          <p:spPr>
            <a:xfrm>
              <a:off x="4191780" y="3811192"/>
              <a:ext cx="205649" cy="158383"/>
            </a:xfrm>
            <a:prstGeom prst="rect">
              <a:avLst/>
            </a:prstGeom>
          </p:spPr>
        </p:pic>
        <p:sp>
          <p:nvSpPr>
            <p:cNvPr id="24" name="object 24"/>
            <p:cNvSpPr/>
            <p:nvPr/>
          </p:nvSpPr>
          <p:spPr>
            <a:xfrm>
              <a:off x="4473013" y="3892267"/>
              <a:ext cx="251460" cy="26034"/>
            </a:xfrm>
            <a:custGeom>
              <a:avLst/>
              <a:gdLst/>
              <a:ahLst/>
              <a:cxnLst/>
              <a:rect l="l" t="t" r="r" b="b"/>
              <a:pathLst>
                <a:path w="251460" h="26035">
                  <a:moveTo>
                    <a:pt x="251093" y="0"/>
                  </a:moveTo>
                  <a:lnTo>
                    <a:pt x="0" y="0"/>
                  </a:lnTo>
                  <a:lnTo>
                    <a:pt x="0" y="25755"/>
                  </a:lnTo>
                  <a:lnTo>
                    <a:pt x="251093" y="25755"/>
                  </a:lnTo>
                  <a:lnTo>
                    <a:pt x="251093"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25" name="object 25"/>
            <p:cNvSpPr/>
            <p:nvPr/>
          </p:nvSpPr>
          <p:spPr>
            <a:xfrm>
              <a:off x="4473013" y="3892267"/>
              <a:ext cx="251460" cy="26034"/>
            </a:xfrm>
            <a:custGeom>
              <a:avLst/>
              <a:gdLst/>
              <a:ahLst/>
              <a:cxnLst/>
              <a:rect l="l" t="t" r="r" b="b"/>
              <a:pathLst>
                <a:path w="251460" h="26035">
                  <a:moveTo>
                    <a:pt x="0" y="25755"/>
                  </a:moveTo>
                  <a:lnTo>
                    <a:pt x="251093" y="25755"/>
                  </a:lnTo>
                  <a:lnTo>
                    <a:pt x="251093" y="0"/>
                  </a:lnTo>
                  <a:lnTo>
                    <a:pt x="0" y="0"/>
                  </a:lnTo>
                  <a:lnTo>
                    <a:pt x="0" y="25755"/>
                  </a:lnTo>
                  <a:close/>
                </a:path>
              </a:pathLst>
            </a:custGeom>
            <a:ln w="15028">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26" name="object 26"/>
            <p:cNvPicPr/>
            <p:nvPr/>
          </p:nvPicPr>
          <p:blipFill>
            <a:blip r:embed="rId6" cstate="print"/>
            <a:stretch>
              <a:fillRect/>
            </a:stretch>
          </p:blipFill>
          <p:spPr>
            <a:xfrm>
              <a:off x="4191780" y="4004360"/>
              <a:ext cx="205649" cy="158383"/>
            </a:xfrm>
            <a:prstGeom prst="rect">
              <a:avLst/>
            </a:prstGeom>
          </p:spPr>
        </p:pic>
        <p:sp>
          <p:nvSpPr>
            <p:cNvPr id="27" name="object 27"/>
            <p:cNvSpPr/>
            <p:nvPr/>
          </p:nvSpPr>
          <p:spPr>
            <a:xfrm>
              <a:off x="4473013" y="4085435"/>
              <a:ext cx="251460" cy="26034"/>
            </a:xfrm>
            <a:custGeom>
              <a:avLst/>
              <a:gdLst/>
              <a:ahLst/>
              <a:cxnLst/>
              <a:rect l="l" t="t" r="r" b="b"/>
              <a:pathLst>
                <a:path w="251460" h="26035">
                  <a:moveTo>
                    <a:pt x="251093" y="0"/>
                  </a:moveTo>
                  <a:lnTo>
                    <a:pt x="0" y="0"/>
                  </a:lnTo>
                  <a:lnTo>
                    <a:pt x="0" y="25755"/>
                  </a:lnTo>
                  <a:lnTo>
                    <a:pt x="251093" y="25755"/>
                  </a:lnTo>
                  <a:lnTo>
                    <a:pt x="251093"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28" name="object 28"/>
            <p:cNvSpPr/>
            <p:nvPr/>
          </p:nvSpPr>
          <p:spPr>
            <a:xfrm>
              <a:off x="4473013" y="4085435"/>
              <a:ext cx="251460" cy="26034"/>
            </a:xfrm>
            <a:custGeom>
              <a:avLst/>
              <a:gdLst/>
              <a:ahLst/>
              <a:cxnLst/>
              <a:rect l="l" t="t" r="r" b="b"/>
              <a:pathLst>
                <a:path w="251460" h="26035">
                  <a:moveTo>
                    <a:pt x="0" y="25755"/>
                  </a:moveTo>
                  <a:lnTo>
                    <a:pt x="251093" y="25755"/>
                  </a:lnTo>
                  <a:lnTo>
                    <a:pt x="251093" y="0"/>
                  </a:lnTo>
                  <a:lnTo>
                    <a:pt x="0" y="0"/>
                  </a:lnTo>
                  <a:lnTo>
                    <a:pt x="0" y="25755"/>
                  </a:lnTo>
                  <a:close/>
                </a:path>
              </a:pathLst>
            </a:custGeom>
            <a:ln w="15028">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29" name="object 29"/>
            <p:cNvPicPr/>
            <p:nvPr/>
          </p:nvPicPr>
          <p:blipFill>
            <a:blip r:embed="rId7" cstate="print"/>
            <a:stretch>
              <a:fillRect/>
            </a:stretch>
          </p:blipFill>
          <p:spPr>
            <a:xfrm>
              <a:off x="4191780" y="4197528"/>
              <a:ext cx="205649" cy="158383"/>
            </a:xfrm>
            <a:prstGeom prst="rect">
              <a:avLst/>
            </a:prstGeom>
          </p:spPr>
        </p:pic>
        <p:sp>
          <p:nvSpPr>
            <p:cNvPr id="30" name="object 30"/>
            <p:cNvSpPr/>
            <p:nvPr/>
          </p:nvSpPr>
          <p:spPr>
            <a:xfrm>
              <a:off x="4473013" y="4278603"/>
              <a:ext cx="251460" cy="26034"/>
            </a:xfrm>
            <a:custGeom>
              <a:avLst/>
              <a:gdLst/>
              <a:ahLst/>
              <a:cxnLst/>
              <a:rect l="l" t="t" r="r" b="b"/>
              <a:pathLst>
                <a:path w="251460" h="26035">
                  <a:moveTo>
                    <a:pt x="251093" y="0"/>
                  </a:moveTo>
                  <a:lnTo>
                    <a:pt x="0" y="0"/>
                  </a:lnTo>
                  <a:lnTo>
                    <a:pt x="0" y="25755"/>
                  </a:lnTo>
                  <a:lnTo>
                    <a:pt x="251093" y="25755"/>
                  </a:lnTo>
                  <a:lnTo>
                    <a:pt x="251093"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31" name="object 31"/>
            <p:cNvSpPr/>
            <p:nvPr/>
          </p:nvSpPr>
          <p:spPr>
            <a:xfrm>
              <a:off x="4473013" y="4278603"/>
              <a:ext cx="251460" cy="26034"/>
            </a:xfrm>
            <a:custGeom>
              <a:avLst/>
              <a:gdLst/>
              <a:ahLst/>
              <a:cxnLst/>
              <a:rect l="l" t="t" r="r" b="b"/>
              <a:pathLst>
                <a:path w="251460" h="26035">
                  <a:moveTo>
                    <a:pt x="0" y="25755"/>
                  </a:moveTo>
                  <a:lnTo>
                    <a:pt x="251093" y="25755"/>
                  </a:lnTo>
                  <a:lnTo>
                    <a:pt x="251093" y="0"/>
                  </a:lnTo>
                  <a:lnTo>
                    <a:pt x="0" y="0"/>
                  </a:lnTo>
                  <a:lnTo>
                    <a:pt x="0" y="25755"/>
                  </a:lnTo>
                  <a:close/>
                </a:path>
              </a:pathLst>
            </a:custGeom>
            <a:ln w="15028">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32" name="object 32"/>
            <p:cNvSpPr/>
            <p:nvPr/>
          </p:nvSpPr>
          <p:spPr>
            <a:xfrm>
              <a:off x="4063327" y="3480739"/>
              <a:ext cx="793115" cy="1029335"/>
            </a:xfrm>
            <a:custGeom>
              <a:avLst/>
              <a:gdLst/>
              <a:ahLst/>
              <a:cxnLst/>
              <a:rect l="l" t="t" r="r" b="b"/>
              <a:pathLst>
                <a:path w="793114" h="1029335">
                  <a:moveTo>
                    <a:pt x="792924" y="25196"/>
                  </a:moveTo>
                  <a:lnTo>
                    <a:pt x="766495" y="25196"/>
                  </a:lnTo>
                  <a:lnTo>
                    <a:pt x="766495" y="1003909"/>
                  </a:lnTo>
                  <a:lnTo>
                    <a:pt x="792924" y="1003909"/>
                  </a:lnTo>
                  <a:lnTo>
                    <a:pt x="792924" y="25196"/>
                  </a:lnTo>
                  <a:close/>
                </a:path>
                <a:path w="793114" h="1029335">
                  <a:moveTo>
                    <a:pt x="792924" y="0"/>
                  </a:moveTo>
                  <a:lnTo>
                    <a:pt x="0" y="0"/>
                  </a:lnTo>
                  <a:lnTo>
                    <a:pt x="0" y="25069"/>
                  </a:lnTo>
                  <a:lnTo>
                    <a:pt x="0" y="1004112"/>
                  </a:lnTo>
                  <a:lnTo>
                    <a:pt x="0" y="1029182"/>
                  </a:lnTo>
                  <a:lnTo>
                    <a:pt x="792924" y="1029182"/>
                  </a:lnTo>
                  <a:lnTo>
                    <a:pt x="792924" y="1004112"/>
                  </a:lnTo>
                  <a:lnTo>
                    <a:pt x="26428" y="1004112"/>
                  </a:lnTo>
                  <a:lnTo>
                    <a:pt x="26428" y="25069"/>
                  </a:lnTo>
                  <a:lnTo>
                    <a:pt x="792924" y="25069"/>
                  </a:lnTo>
                  <a:lnTo>
                    <a:pt x="792924"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33" name="object 33"/>
            <p:cNvSpPr/>
            <p:nvPr/>
          </p:nvSpPr>
          <p:spPr>
            <a:xfrm>
              <a:off x="4063334" y="3480176"/>
              <a:ext cx="793115" cy="1030605"/>
            </a:xfrm>
            <a:custGeom>
              <a:avLst/>
              <a:gdLst/>
              <a:ahLst/>
              <a:cxnLst/>
              <a:rect l="l" t="t" r="r" b="b"/>
              <a:pathLst>
                <a:path w="793114" h="1030604">
                  <a:moveTo>
                    <a:pt x="0" y="1030227"/>
                  </a:moveTo>
                  <a:lnTo>
                    <a:pt x="792926" y="1030227"/>
                  </a:lnTo>
                  <a:lnTo>
                    <a:pt x="792926" y="0"/>
                  </a:lnTo>
                  <a:lnTo>
                    <a:pt x="0" y="0"/>
                  </a:lnTo>
                  <a:lnTo>
                    <a:pt x="0" y="1030227"/>
                  </a:lnTo>
                  <a:close/>
                </a:path>
                <a:path w="793114" h="1030604">
                  <a:moveTo>
                    <a:pt x="26430" y="25755"/>
                  </a:moveTo>
                  <a:lnTo>
                    <a:pt x="766495" y="25755"/>
                  </a:lnTo>
                  <a:lnTo>
                    <a:pt x="766496" y="1004472"/>
                  </a:lnTo>
                  <a:lnTo>
                    <a:pt x="26431" y="1004472"/>
                  </a:lnTo>
                  <a:lnTo>
                    <a:pt x="26430" y="25755"/>
                  </a:lnTo>
                  <a:close/>
                </a:path>
              </a:pathLst>
            </a:custGeom>
            <a:ln w="15221">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grpSp>
      <p:grpSp>
        <p:nvGrpSpPr>
          <p:cNvPr id="34" name="object 34"/>
          <p:cNvGrpSpPr/>
          <p:nvPr/>
        </p:nvGrpSpPr>
        <p:grpSpPr>
          <a:xfrm>
            <a:off x="7821636" y="4387946"/>
            <a:ext cx="1805196" cy="1797119"/>
            <a:chOff x="5783579" y="3282696"/>
            <a:chExt cx="1460500" cy="1420495"/>
          </a:xfrm>
        </p:grpSpPr>
        <p:sp>
          <p:nvSpPr>
            <p:cNvPr id="35" name="object 35"/>
            <p:cNvSpPr/>
            <p:nvPr/>
          </p:nvSpPr>
          <p:spPr>
            <a:xfrm>
              <a:off x="5783579" y="3282696"/>
              <a:ext cx="1460500" cy="1420495"/>
            </a:xfrm>
            <a:custGeom>
              <a:avLst/>
              <a:gdLst/>
              <a:ahLst/>
              <a:cxnLst/>
              <a:rect l="l" t="t" r="r" b="b"/>
              <a:pathLst>
                <a:path w="1460500" h="1420495">
                  <a:moveTo>
                    <a:pt x="1223264" y="0"/>
                  </a:moveTo>
                  <a:lnTo>
                    <a:pt x="236728" y="0"/>
                  </a:lnTo>
                  <a:lnTo>
                    <a:pt x="189035" y="4811"/>
                  </a:lnTo>
                  <a:lnTo>
                    <a:pt x="144607" y="18611"/>
                  </a:lnTo>
                  <a:lnTo>
                    <a:pt x="104396" y="40444"/>
                  </a:lnTo>
                  <a:lnTo>
                    <a:pt x="69357" y="69357"/>
                  </a:lnTo>
                  <a:lnTo>
                    <a:pt x="40444" y="104396"/>
                  </a:lnTo>
                  <a:lnTo>
                    <a:pt x="18611" y="144607"/>
                  </a:lnTo>
                  <a:lnTo>
                    <a:pt x="4811" y="189035"/>
                  </a:lnTo>
                  <a:lnTo>
                    <a:pt x="0" y="236727"/>
                  </a:lnTo>
                  <a:lnTo>
                    <a:pt x="0" y="1183639"/>
                  </a:lnTo>
                  <a:lnTo>
                    <a:pt x="4811" y="1231346"/>
                  </a:lnTo>
                  <a:lnTo>
                    <a:pt x="18611" y="1275782"/>
                  </a:lnTo>
                  <a:lnTo>
                    <a:pt x="40444" y="1315993"/>
                  </a:lnTo>
                  <a:lnTo>
                    <a:pt x="69357" y="1351029"/>
                  </a:lnTo>
                  <a:lnTo>
                    <a:pt x="104396" y="1379936"/>
                  </a:lnTo>
                  <a:lnTo>
                    <a:pt x="144607" y="1401763"/>
                  </a:lnTo>
                  <a:lnTo>
                    <a:pt x="189035" y="1415558"/>
                  </a:lnTo>
                  <a:lnTo>
                    <a:pt x="236728" y="1420367"/>
                  </a:lnTo>
                  <a:lnTo>
                    <a:pt x="1223264" y="1420367"/>
                  </a:lnTo>
                  <a:lnTo>
                    <a:pt x="1270956" y="1415558"/>
                  </a:lnTo>
                  <a:lnTo>
                    <a:pt x="1315384" y="1401763"/>
                  </a:lnTo>
                  <a:lnTo>
                    <a:pt x="1355595" y="1379936"/>
                  </a:lnTo>
                  <a:lnTo>
                    <a:pt x="1390634" y="1351029"/>
                  </a:lnTo>
                  <a:lnTo>
                    <a:pt x="1419547" y="1315993"/>
                  </a:lnTo>
                  <a:lnTo>
                    <a:pt x="1441380" y="1275782"/>
                  </a:lnTo>
                  <a:lnTo>
                    <a:pt x="1455180" y="1231346"/>
                  </a:lnTo>
                  <a:lnTo>
                    <a:pt x="1459992" y="1183639"/>
                  </a:lnTo>
                  <a:lnTo>
                    <a:pt x="1459992" y="236727"/>
                  </a:lnTo>
                  <a:lnTo>
                    <a:pt x="1455180" y="189035"/>
                  </a:lnTo>
                  <a:lnTo>
                    <a:pt x="1441380" y="144607"/>
                  </a:lnTo>
                  <a:lnTo>
                    <a:pt x="1419547" y="104396"/>
                  </a:lnTo>
                  <a:lnTo>
                    <a:pt x="1390634" y="69357"/>
                  </a:lnTo>
                  <a:lnTo>
                    <a:pt x="1355595" y="40444"/>
                  </a:lnTo>
                  <a:lnTo>
                    <a:pt x="1315384" y="18611"/>
                  </a:lnTo>
                  <a:lnTo>
                    <a:pt x="1270956" y="4811"/>
                  </a:lnTo>
                  <a:lnTo>
                    <a:pt x="1223264" y="0"/>
                  </a:lnTo>
                  <a:close/>
                </a:path>
              </a:pathLst>
            </a:custGeom>
            <a:solidFill>
              <a:srgbClr val="001F5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36" name="object 36"/>
            <p:cNvSpPr/>
            <p:nvPr/>
          </p:nvSpPr>
          <p:spPr>
            <a:xfrm>
              <a:off x="6185141" y="3474720"/>
              <a:ext cx="621665" cy="1057275"/>
            </a:xfrm>
            <a:custGeom>
              <a:avLst/>
              <a:gdLst/>
              <a:ahLst/>
              <a:cxnLst/>
              <a:rect l="l" t="t" r="r" b="b"/>
              <a:pathLst>
                <a:path w="621665" h="1057275">
                  <a:moveTo>
                    <a:pt x="392404" y="42125"/>
                  </a:moveTo>
                  <a:lnTo>
                    <a:pt x="392188" y="39979"/>
                  </a:lnTo>
                  <a:lnTo>
                    <a:pt x="390652" y="38684"/>
                  </a:lnTo>
                  <a:lnTo>
                    <a:pt x="390017" y="38252"/>
                  </a:lnTo>
                  <a:lnTo>
                    <a:pt x="389204" y="37934"/>
                  </a:lnTo>
                  <a:lnTo>
                    <a:pt x="387756" y="37934"/>
                  </a:lnTo>
                  <a:lnTo>
                    <a:pt x="375793" y="40182"/>
                  </a:lnTo>
                  <a:lnTo>
                    <a:pt x="374307" y="40398"/>
                  </a:lnTo>
                  <a:lnTo>
                    <a:pt x="372821" y="39763"/>
                  </a:lnTo>
                  <a:lnTo>
                    <a:pt x="365175" y="26657"/>
                  </a:lnTo>
                  <a:lnTo>
                    <a:pt x="363880" y="26009"/>
                  </a:lnTo>
                  <a:lnTo>
                    <a:pt x="360692" y="26009"/>
                  </a:lnTo>
                  <a:lnTo>
                    <a:pt x="359156" y="27190"/>
                  </a:lnTo>
                  <a:lnTo>
                    <a:pt x="357251" y="41046"/>
                  </a:lnTo>
                  <a:lnTo>
                    <a:pt x="357124" y="42557"/>
                  </a:lnTo>
                  <a:lnTo>
                    <a:pt x="355968" y="43738"/>
                  </a:lnTo>
                  <a:lnTo>
                    <a:pt x="354457" y="43954"/>
                  </a:lnTo>
                  <a:lnTo>
                    <a:pt x="342493" y="46202"/>
                  </a:lnTo>
                  <a:lnTo>
                    <a:pt x="340982" y="46418"/>
                  </a:lnTo>
                  <a:lnTo>
                    <a:pt x="339826" y="47599"/>
                  </a:lnTo>
                  <a:lnTo>
                    <a:pt x="339534" y="50546"/>
                  </a:lnTo>
                  <a:lnTo>
                    <a:pt x="340245" y="51955"/>
                  </a:lnTo>
                  <a:lnTo>
                    <a:pt x="346379" y="55473"/>
                  </a:lnTo>
                  <a:lnTo>
                    <a:pt x="353110" y="59512"/>
                  </a:lnTo>
                  <a:lnTo>
                    <a:pt x="353593" y="60007"/>
                  </a:lnTo>
                  <a:lnTo>
                    <a:pt x="354291" y="61175"/>
                  </a:lnTo>
                  <a:lnTo>
                    <a:pt x="354418" y="61836"/>
                  </a:lnTo>
                  <a:lnTo>
                    <a:pt x="352806" y="76644"/>
                  </a:lnTo>
                  <a:lnTo>
                    <a:pt x="353644" y="78092"/>
                  </a:lnTo>
                  <a:lnTo>
                    <a:pt x="356476" y="79311"/>
                  </a:lnTo>
                  <a:lnTo>
                    <a:pt x="358127" y="78994"/>
                  </a:lnTo>
                  <a:lnTo>
                    <a:pt x="369303" y="67818"/>
                  </a:lnTo>
                  <a:lnTo>
                    <a:pt x="370941" y="67525"/>
                  </a:lnTo>
                  <a:lnTo>
                    <a:pt x="385660" y="73888"/>
                  </a:lnTo>
                  <a:lnTo>
                    <a:pt x="387299" y="73596"/>
                  </a:lnTo>
                  <a:lnTo>
                    <a:pt x="389445" y="71437"/>
                  </a:lnTo>
                  <a:lnTo>
                    <a:pt x="389661" y="69811"/>
                  </a:lnTo>
                  <a:lnTo>
                    <a:pt x="382155" y="55981"/>
                  </a:lnTo>
                  <a:lnTo>
                    <a:pt x="382295" y="54483"/>
                  </a:lnTo>
                  <a:lnTo>
                    <a:pt x="392404" y="42125"/>
                  </a:lnTo>
                  <a:close/>
                </a:path>
                <a:path w="621665" h="1057275">
                  <a:moveTo>
                    <a:pt x="525894" y="800671"/>
                  </a:moveTo>
                  <a:lnTo>
                    <a:pt x="514045" y="764400"/>
                  </a:lnTo>
                  <a:lnTo>
                    <a:pt x="500049" y="748271"/>
                  </a:lnTo>
                  <a:lnTo>
                    <a:pt x="500049" y="791959"/>
                  </a:lnTo>
                  <a:lnTo>
                    <a:pt x="493445" y="882967"/>
                  </a:lnTo>
                  <a:lnTo>
                    <a:pt x="484289" y="1009637"/>
                  </a:lnTo>
                  <a:lnTo>
                    <a:pt x="459968" y="1030922"/>
                  </a:lnTo>
                  <a:lnTo>
                    <a:pt x="458216" y="1030846"/>
                  </a:lnTo>
                  <a:lnTo>
                    <a:pt x="448868" y="1028319"/>
                  </a:lnTo>
                  <a:lnTo>
                    <a:pt x="441477" y="1022692"/>
                  </a:lnTo>
                  <a:lnTo>
                    <a:pt x="436791" y="1014768"/>
                  </a:lnTo>
                  <a:lnTo>
                    <a:pt x="435508" y="1005382"/>
                  </a:lnTo>
                  <a:lnTo>
                    <a:pt x="449897" y="806424"/>
                  </a:lnTo>
                  <a:lnTo>
                    <a:pt x="448779" y="803109"/>
                  </a:lnTo>
                  <a:lnTo>
                    <a:pt x="381787" y="725855"/>
                  </a:lnTo>
                  <a:lnTo>
                    <a:pt x="349542" y="688670"/>
                  </a:lnTo>
                  <a:lnTo>
                    <a:pt x="341210" y="687997"/>
                  </a:lnTo>
                  <a:lnTo>
                    <a:pt x="334264" y="693724"/>
                  </a:lnTo>
                  <a:lnTo>
                    <a:pt x="333121" y="695134"/>
                  </a:lnTo>
                  <a:lnTo>
                    <a:pt x="253428" y="852449"/>
                  </a:lnTo>
                  <a:lnTo>
                    <a:pt x="244983" y="857427"/>
                  </a:lnTo>
                  <a:lnTo>
                    <a:pt x="49263" y="845312"/>
                  </a:lnTo>
                  <a:lnTo>
                    <a:pt x="26555" y="819797"/>
                  </a:lnTo>
                  <a:lnTo>
                    <a:pt x="29108" y="810729"/>
                  </a:lnTo>
                  <a:lnTo>
                    <a:pt x="34798" y="803554"/>
                  </a:lnTo>
                  <a:lnTo>
                    <a:pt x="42824" y="798944"/>
                  </a:lnTo>
                  <a:lnTo>
                    <a:pt x="52374" y="797623"/>
                  </a:lnTo>
                  <a:lnTo>
                    <a:pt x="217627" y="808202"/>
                  </a:lnTo>
                  <a:lnTo>
                    <a:pt x="222656" y="805370"/>
                  </a:lnTo>
                  <a:lnTo>
                    <a:pt x="226555" y="797623"/>
                  </a:lnTo>
                  <a:lnTo>
                    <a:pt x="234696" y="781545"/>
                  </a:lnTo>
                  <a:lnTo>
                    <a:pt x="262978" y="725678"/>
                  </a:lnTo>
                  <a:lnTo>
                    <a:pt x="263448" y="723722"/>
                  </a:lnTo>
                  <a:lnTo>
                    <a:pt x="263448" y="517779"/>
                  </a:lnTo>
                  <a:lnTo>
                    <a:pt x="263448" y="484860"/>
                  </a:lnTo>
                  <a:lnTo>
                    <a:pt x="257530" y="479069"/>
                  </a:lnTo>
                  <a:lnTo>
                    <a:pt x="247561" y="479069"/>
                  </a:lnTo>
                  <a:lnTo>
                    <a:pt x="202806" y="512749"/>
                  </a:lnTo>
                  <a:lnTo>
                    <a:pt x="167246" y="550430"/>
                  </a:lnTo>
                  <a:lnTo>
                    <a:pt x="135813" y="594677"/>
                  </a:lnTo>
                  <a:lnTo>
                    <a:pt x="108292" y="645795"/>
                  </a:lnTo>
                  <a:lnTo>
                    <a:pt x="102565" y="653465"/>
                  </a:lnTo>
                  <a:lnTo>
                    <a:pt x="94551" y="658241"/>
                  </a:lnTo>
                  <a:lnTo>
                    <a:pt x="85280" y="659726"/>
                  </a:lnTo>
                  <a:lnTo>
                    <a:pt x="75806" y="657555"/>
                  </a:lnTo>
                  <a:lnTo>
                    <a:pt x="61912" y="633222"/>
                  </a:lnTo>
                  <a:lnTo>
                    <a:pt x="64376" y="624535"/>
                  </a:lnTo>
                  <a:lnTo>
                    <a:pt x="89496" y="577049"/>
                  </a:lnTo>
                  <a:lnTo>
                    <a:pt x="117614" y="534746"/>
                  </a:lnTo>
                  <a:lnTo>
                    <a:pt x="148932" y="497459"/>
                  </a:lnTo>
                  <a:lnTo>
                    <a:pt x="183642" y="464972"/>
                  </a:lnTo>
                  <a:lnTo>
                    <a:pt x="221945" y="437121"/>
                  </a:lnTo>
                  <a:lnTo>
                    <a:pt x="264045" y="413715"/>
                  </a:lnTo>
                  <a:lnTo>
                    <a:pt x="310146" y="394576"/>
                  </a:lnTo>
                  <a:lnTo>
                    <a:pt x="350672" y="387045"/>
                  </a:lnTo>
                  <a:lnTo>
                    <a:pt x="371246" y="387045"/>
                  </a:lnTo>
                  <a:lnTo>
                    <a:pt x="375208" y="385089"/>
                  </a:lnTo>
                  <a:lnTo>
                    <a:pt x="405726" y="337235"/>
                  </a:lnTo>
                  <a:lnTo>
                    <a:pt x="427075" y="289725"/>
                  </a:lnTo>
                  <a:lnTo>
                    <a:pt x="441515" y="239915"/>
                  </a:lnTo>
                  <a:lnTo>
                    <a:pt x="448843" y="188531"/>
                  </a:lnTo>
                  <a:lnTo>
                    <a:pt x="448843" y="136296"/>
                  </a:lnTo>
                  <a:lnTo>
                    <a:pt x="450151" y="126885"/>
                  </a:lnTo>
                  <a:lnTo>
                    <a:pt x="454901" y="118986"/>
                  </a:lnTo>
                  <a:lnTo>
                    <a:pt x="462343" y="113398"/>
                  </a:lnTo>
                  <a:lnTo>
                    <a:pt x="471728" y="110921"/>
                  </a:lnTo>
                  <a:lnTo>
                    <a:pt x="481368" y="112217"/>
                  </a:lnTo>
                  <a:lnTo>
                    <a:pt x="498157" y="183083"/>
                  </a:lnTo>
                  <a:lnTo>
                    <a:pt x="492747" y="231990"/>
                  </a:lnTo>
                  <a:lnTo>
                    <a:pt x="481672" y="279831"/>
                  </a:lnTo>
                  <a:lnTo>
                    <a:pt x="465061" y="326123"/>
                  </a:lnTo>
                  <a:lnTo>
                    <a:pt x="443039" y="370395"/>
                  </a:lnTo>
                  <a:lnTo>
                    <a:pt x="415772" y="412165"/>
                  </a:lnTo>
                  <a:lnTo>
                    <a:pt x="414134" y="414375"/>
                  </a:lnTo>
                  <a:lnTo>
                    <a:pt x="413245" y="417042"/>
                  </a:lnTo>
                  <a:lnTo>
                    <a:pt x="413232" y="686460"/>
                  </a:lnTo>
                  <a:lnTo>
                    <a:pt x="414350" y="689406"/>
                  </a:lnTo>
                  <a:lnTo>
                    <a:pt x="493864" y="781075"/>
                  </a:lnTo>
                  <a:lnTo>
                    <a:pt x="498005" y="785812"/>
                  </a:lnTo>
                  <a:lnTo>
                    <a:pt x="500049" y="791959"/>
                  </a:lnTo>
                  <a:lnTo>
                    <a:pt x="500049" y="748271"/>
                  </a:lnTo>
                  <a:lnTo>
                    <a:pt x="439661" y="678675"/>
                  </a:lnTo>
                  <a:lnTo>
                    <a:pt x="439661" y="423913"/>
                  </a:lnTo>
                  <a:lnTo>
                    <a:pt x="467817" y="379984"/>
                  </a:lnTo>
                  <a:lnTo>
                    <a:pt x="490524" y="333527"/>
                  </a:lnTo>
                  <a:lnTo>
                    <a:pt x="507644" y="285000"/>
                  </a:lnTo>
                  <a:lnTo>
                    <a:pt x="519049" y="234911"/>
                  </a:lnTo>
                  <a:lnTo>
                    <a:pt x="524586" y="183718"/>
                  </a:lnTo>
                  <a:lnTo>
                    <a:pt x="524116" y="131927"/>
                  </a:lnTo>
                  <a:lnTo>
                    <a:pt x="507225" y="97650"/>
                  </a:lnTo>
                  <a:lnTo>
                    <a:pt x="470446" y="85077"/>
                  </a:lnTo>
                  <a:lnTo>
                    <a:pt x="450875" y="90055"/>
                  </a:lnTo>
                  <a:lnTo>
                    <a:pt x="435317" y="101574"/>
                  </a:lnTo>
                  <a:lnTo>
                    <a:pt x="425323" y="117932"/>
                  </a:lnTo>
                  <a:lnTo>
                    <a:pt x="422605" y="136296"/>
                  </a:lnTo>
                  <a:lnTo>
                    <a:pt x="422567" y="185305"/>
                  </a:lnTo>
                  <a:lnTo>
                    <a:pt x="416191" y="231990"/>
                  </a:lnTo>
                  <a:lnTo>
                    <a:pt x="403567" y="277190"/>
                  </a:lnTo>
                  <a:lnTo>
                    <a:pt x="384822" y="320509"/>
                  </a:lnTo>
                  <a:lnTo>
                    <a:pt x="360133" y="361251"/>
                  </a:lnTo>
                  <a:lnTo>
                    <a:pt x="350240" y="361251"/>
                  </a:lnTo>
                  <a:lnTo>
                    <a:pt x="340347" y="361861"/>
                  </a:lnTo>
                  <a:lnTo>
                    <a:pt x="301117" y="370332"/>
                  </a:lnTo>
                  <a:lnTo>
                    <a:pt x="252336" y="390563"/>
                  </a:lnTo>
                  <a:lnTo>
                    <a:pt x="207772" y="415251"/>
                  </a:lnTo>
                  <a:lnTo>
                    <a:pt x="167246" y="444563"/>
                  </a:lnTo>
                  <a:lnTo>
                    <a:pt x="130517" y="478726"/>
                  </a:lnTo>
                  <a:lnTo>
                    <a:pt x="97409" y="517906"/>
                  </a:lnTo>
                  <a:lnTo>
                    <a:pt x="67678" y="562317"/>
                  </a:lnTo>
                  <a:lnTo>
                    <a:pt x="41135" y="612140"/>
                  </a:lnTo>
                  <a:lnTo>
                    <a:pt x="36156" y="630999"/>
                  </a:lnTo>
                  <a:lnTo>
                    <a:pt x="38354" y="649757"/>
                  </a:lnTo>
                  <a:lnTo>
                    <a:pt x="47142" y="666584"/>
                  </a:lnTo>
                  <a:lnTo>
                    <a:pt x="61976" y="679627"/>
                  </a:lnTo>
                  <a:lnTo>
                    <a:pt x="74612" y="684263"/>
                  </a:lnTo>
                  <a:lnTo>
                    <a:pt x="87833" y="685507"/>
                  </a:lnTo>
                  <a:lnTo>
                    <a:pt x="100939" y="683374"/>
                  </a:lnTo>
                  <a:lnTo>
                    <a:pt x="130492" y="659726"/>
                  </a:lnTo>
                  <a:lnTo>
                    <a:pt x="133083" y="654888"/>
                  </a:lnTo>
                  <a:lnTo>
                    <a:pt x="152882" y="616407"/>
                  </a:lnTo>
                  <a:lnTo>
                    <a:pt x="176974" y="580504"/>
                  </a:lnTo>
                  <a:lnTo>
                    <a:pt x="205105" y="547509"/>
                  </a:lnTo>
                  <a:lnTo>
                    <a:pt x="237020" y="517779"/>
                  </a:lnTo>
                  <a:lnTo>
                    <a:pt x="237020" y="718731"/>
                  </a:lnTo>
                  <a:lnTo>
                    <a:pt x="205219" y="781545"/>
                  </a:lnTo>
                  <a:lnTo>
                    <a:pt x="53987" y="771880"/>
                  </a:lnTo>
                  <a:lnTo>
                    <a:pt x="33959" y="774573"/>
                  </a:lnTo>
                  <a:lnTo>
                    <a:pt x="17132" y="784212"/>
                  </a:lnTo>
                  <a:lnTo>
                    <a:pt x="5232" y="799312"/>
                  </a:lnTo>
                  <a:lnTo>
                    <a:pt x="0" y="818362"/>
                  </a:lnTo>
                  <a:lnTo>
                    <a:pt x="2730" y="837857"/>
                  </a:lnTo>
                  <a:lnTo>
                    <a:pt x="47434" y="871029"/>
                  </a:lnTo>
                  <a:lnTo>
                    <a:pt x="232473" y="882865"/>
                  </a:lnTo>
                  <a:lnTo>
                    <a:pt x="235648" y="882967"/>
                  </a:lnTo>
                  <a:lnTo>
                    <a:pt x="235851" y="882967"/>
                  </a:lnTo>
                  <a:lnTo>
                    <a:pt x="273481" y="866800"/>
                  </a:lnTo>
                  <a:lnTo>
                    <a:pt x="347027" y="725919"/>
                  </a:lnTo>
                  <a:lnTo>
                    <a:pt x="347230" y="725919"/>
                  </a:lnTo>
                  <a:lnTo>
                    <a:pt x="422897" y="813193"/>
                  </a:lnTo>
                  <a:lnTo>
                    <a:pt x="409130" y="1003592"/>
                  </a:lnTo>
                  <a:lnTo>
                    <a:pt x="411759" y="1023086"/>
                  </a:lnTo>
                  <a:lnTo>
                    <a:pt x="456184" y="1056563"/>
                  </a:lnTo>
                  <a:lnTo>
                    <a:pt x="458711" y="1056703"/>
                  </a:lnTo>
                  <a:lnTo>
                    <a:pt x="459981" y="1056703"/>
                  </a:lnTo>
                  <a:lnTo>
                    <a:pt x="504012" y="1030922"/>
                  </a:lnTo>
                  <a:lnTo>
                    <a:pt x="510717" y="1010526"/>
                  </a:lnTo>
                  <a:lnTo>
                    <a:pt x="525894" y="800671"/>
                  </a:lnTo>
                  <a:close/>
                </a:path>
                <a:path w="621665" h="1057275">
                  <a:moveTo>
                    <a:pt x="621487" y="28257"/>
                  </a:moveTo>
                  <a:lnTo>
                    <a:pt x="620814" y="26860"/>
                  </a:lnTo>
                  <a:lnTo>
                    <a:pt x="619556" y="26111"/>
                  </a:lnTo>
                  <a:lnTo>
                    <a:pt x="607695" y="19456"/>
                  </a:lnTo>
                  <a:lnTo>
                    <a:pt x="607047" y="17945"/>
                  </a:lnTo>
                  <a:lnTo>
                    <a:pt x="610285" y="3009"/>
                  </a:lnTo>
                  <a:lnTo>
                    <a:pt x="609612" y="1511"/>
                  </a:lnTo>
                  <a:lnTo>
                    <a:pt x="608266" y="647"/>
                  </a:lnTo>
                  <a:lnTo>
                    <a:pt x="606894" y="0"/>
                  </a:lnTo>
                  <a:lnTo>
                    <a:pt x="605243" y="114"/>
                  </a:lnTo>
                  <a:lnTo>
                    <a:pt x="603973" y="977"/>
                  </a:lnTo>
                  <a:lnTo>
                    <a:pt x="593407" y="9994"/>
                  </a:lnTo>
                  <a:lnTo>
                    <a:pt x="591705" y="10210"/>
                  </a:lnTo>
                  <a:lnTo>
                    <a:pt x="578535" y="2692"/>
                  </a:lnTo>
                  <a:lnTo>
                    <a:pt x="576834" y="2908"/>
                  </a:lnTo>
                  <a:lnTo>
                    <a:pt x="574636" y="4838"/>
                  </a:lnTo>
                  <a:lnTo>
                    <a:pt x="574230" y="6350"/>
                  </a:lnTo>
                  <a:lnTo>
                    <a:pt x="578713" y="20205"/>
                  </a:lnTo>
                  <a:lnTo>
                    <a:pt x="578713" y="20955"/>
                  </a:lnTo>
                  <a:lnTo>
                    <a:pt x="578408" y="22250"/>
                  </a:lnTo>
                  <a:lnTo>
                    <a:pt x="578065" y="22783"/>
                  </a:lnTo>
                  <a:lnTo>
                    <a:pt x="566762" y="32994"/>
                  </a:lnTo>
                  <a:lnTo>
                    <a:pt x="566394" y="34607"/>
                  </a:lnTo>
                  <a:lnTo>
                    <a:pt x="567677" y="37185"/>
                  </a:lnTo>
                  <a:lnTo>
                    <a:pt x="568972" y="38036"/>
                  </a:lnTo>
                  <a:lnTo>
                    <a:pt x="570407" y="38036"/>
                  </a:lnTo>
                  <a:lnTo>
                    <a:pt x="570712" y="37934"/>
                  </a:lnTo>
                  <a:lnTo>
                    <a:pt x="584009" y="36855"/>
                  </a:lnTo>
                  <a:lnTo>
                    <a:pt x="585431" y="36855"/>
                  </a:lnTo>
                  <a:lnTo>
                    <a:pt x="586727" y="37604"/>
                  </a:lnTo>
                  <a:lnTo>
                    <a:pt x="593331" y="51638"/>
                  </a:lnTo>
                  <a:lnTo>
                    <a:pt x="594626" y="52451"/>
                  </a:lnTo>
                  <a:lnTo>
                    <a:pt x="596353" y="52438"/>
                  </a:lnTo>
                  <a:lnTo>
                    <a:pt x="597890" y="52298"/>
                  </a:lnTo>
                  <a:lnTo>
                    <a:pt x="599173" y="51219"/>
                  </a:lnTo>
                  <a:lnTo>
                    <a:pt x="602945" y="36004"/>
                  </a:lnTo>
                  <a:lnTo>
                    <a:pt x="604075" y="35026"/>
                  </a:lnTo>
                  <a:lnTo>
                    <a:pt x="619645" y="32232"/>
                  </a:lnTo>
                  <a:lnTo>
                    <a:pt x="620852" y="31165"/>
                  </a:lnTo>
                  <a:lnTo>
                    <a:pt x="621271" y="29768"/>
                  </a:lnTo>
                  <a:lnTo>
                    <a:pt x="621487" y="28257"/>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37" name="object 37"/>
            <p:cNvPicPr/>
            <p:nvPr/>
          </p:nvPicPr>
          <p:blipFill>
            <a:blip r:embed="rId8" cstate="print"/>
            <a:stretch>
              <a:fillRect/>
            </a:stretch>
          </p:blipFill>
          <p:spPr>
            <a:xfrm>
              <a:off x="6393867" y="3664911"/>
              <a:ext cx="158526" cy="154715"/>
            </a:xfrm>
            <a:prstGeom prst="rect">
              <a:avLst/>
            </a:prstGeom>
          </p:spPr>
        </p:pic>
        <p:pic>
          <p:nvPicPr>
            <p:cNvPr id="38" name="object 38"/>
            <p:cNvPicPr/>
            <p:nvPr/>
          </p:nvPicPr>
          <p:blipFill>
            <a:blip r:embed="rId9" cstate="print"/>
            <a:stretch>
              <a:fillRect/>
            </a:stretch>
          </p:blipFill>
          <p:spPr>
            <a:xfrm>
              <a:off x="6602950" y="3394568"/>
              <a:ext cx="123718" cy="117970"/>
            </a:xfrm>
            <a:prstGeom prst="rect">
              <a:avLst/>
            </a:prstGeom>
          </p:spPr>
        </p:pic>
      </p:grpSp>
      <p:sp>
        <p:nvSpPr>
          <p:cNvPr id="39" name="object 39"/>
          <p:cNvSpPr txBox="1">
            <a:spLocks noGrp="1"/>
          </p:cNvSpPr>
          <p:nvPr>
            <p:ph type="title"/>
          </p:nvPr>
        </p:nvSpPr>
        <p:spPr>
          <a:xfrm>
            <a:off x="154792" y="1519774"/>
            <a:ext cx="11626530" cy="385576"/>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400" b="0" spc="-20">
                <a:solidFill>
                  <a:schemeClr val="tx1"/>
                </a:solidFill>
                <a:latin typeface="Source Sans Pro Regular"/>
              </a:rPr>
              <a:t>Potential criteria</a:t>
            </a:r>
            <a:r>
              <a:rPr lang="fr-FR" sz="2400" b="0" spc="-20">
                <a:solidFill>
                  <a:schemeClr val="tx1"/>
                </a:solidFill>
                <a:latin typeface="Source Sans Pro Regular"/>
              </a:rPr>
              <a:t> to </a:t>
            </a:r>
            <a:r>
              <a:rPr lang="fr-FR" sz="2400" b="0" spc="-20" err="1">
                <a:solidFill>
                  <a:schemeClr val="tx1"/>
                </a:solidFill>
                <a:latin typeface="Source Sans Pro Regular"/>
              </a:rPr>
              <a:t>be</a:t>
            </a:r>
            <a:r>
              <a:rPr lang="fr-FR" sz="2400" b="0" spc="-20">
                <a:solidFill>
                  <a:schemeClr val="tx1"/>
                </a:solidFill>
                <a:latin typeface="Source Sans Pro Regular"/>
              </a:rPr>
              <a:t> </a:t>
            </a:r>
            <a:r>
              <a:rPr lang="fr-FR" sz="2400" b="0" spc="-20" err="1">
                <a:solidFill>
                  <a:schemeClr val="tx1"/>
                </a:solidFill>
                <a:latin typeface="Source Sans Pro Regular"/>
              </a:rPr>
              <a:t>considered</a:t>
            </a:r>
            <a:r>
              <a:rPr lang="fr-FR" sz="2400" b="0" spc="-20">
                <a:solidFill>
                  <a:schemeClr val="tx1"/>
                </a:solidFill>
                <a:latin typeface="Source Sans Pro Regular"/>
              </a:rPr>
              <a:t> for RRT </a:t>
            </a:r>
            <a:r>
              <a:rPr lang="fr-FR" sz="2400" b="0" spc="-20" err="1">
                <a:solidFill>
                  <a:schemeClr val="tx1"/>
                </a:solidFill>
                <a:latin typeface="Source Sans Pro Regular"/>
              </a:rPr>
              <a:t>members</a:t>
            </a:r>
            <a:r>
              <a:rPr lang="fr-FR" sz="2400" b="0" spc="-20">
                <a:solidFill>
                  <a:schemeClr val="tx1"/>
                </a:solidFill>
                <a:latin typeface="Source Sans Pro Regular"/>
              </a:rPr>
              <a:t> </a:t>
            </a:r>
            <a:r>
              <a:rPr lang="fr-FR" sz="2400" b="0" spc="-20" err="1">
                <a:solidFill>
                  <a:schemeClr val="tx1"/>
                </a:solidFill>
                <a:latin typeface="Source Sans Pro Regular"/>
              </a:rPr>
              <a:t>deployment</a:t>
            </a:r>
            <a:r>
              <a:rPr lang="fr-FR" sz="2400" b="0" spc="-20">
                <a:solidFill>
                  <a:schemeClr val="tx1"/>
                </a:solidFill>
                <a:latin typeface="Source Sans Pro Regular"/>
              </a:rPr>
              <a:t> or </a:t>
            </a:r>
            <a:r>
              <a:rPr lang="fr-FR" sz="2400" b="0" spc="-20" err="1">
                <a:solidFill>
                  <a:schemeClr val="tx1"/>
                </a:solidFill>
                <a:latin typeface="Source Sans Pro Regular"/>
              </a:rPr>
              <a:t>demobilization</a:t>
            </a:r>
            <a:r>
              <a:rPr lang="fr-FR" sz="2400" b="0" spc="-20">
                <a:solidFill>
                  <a:schemeClr val="tx1"/>
                </a:solidFill>
                <a:latin typeface="Source Sans Pro Regular"/>
              </a:rPr>
              <a:t> are: </a:t>
            </a:r>
            <a:endParaRPr sz="2400" b="0" spc="-20">
              <a:solidFill>
                <a:schemeClr val="tx1"/>
              </a:solidFill>
              <a:latin typeface="Source Sans Pro Regular"/>
            </a:endParaRPr>
          </a:p>
        </p:txBody>
      </p:sp>
      <p:grpSp>
        <p:nvGrpSpPr>
          <p:cNvPr id="40" name="object 40"/>
          <p:cNvGrpSpPr/>
          <p:nvPr/>
        </p:nvGrpSpPr>
        <p:grpSpPr>
          <a:xfrm>
            <a:off x="9320169" y="2132365"/>
            <a:ext cx="1892309" cy="1816027"/>
            <a:chOff x="6928357" y="1181353"/>
            <a:chExt cx="1483995" cy="1445895"/>
          </a:xfrm>
        </p:grpSpPr>
        <p:sp>
          <p:nvSpPr>
            <p:cNvPr id="41" name="object 41"/>
            <p:cNvSpPr/>
            <p:nvPr/>
          </p:nvSpPr>
          <p:spPr>
            <a:xfrm>
              <a:off x="6941057" y="1194053"/>
              <a:ext cx="1458595" cy="1420495"/>
            </a:xfrm>
            <a:custGeom>
              <a:avLst/>
              <a:gdLst/>
              <a:ahLst/>
              <a:cxnLst/>
              <a:rect l="l" t="t" r="r" b="b"/>
              <a:pathLst>
                <a:path w="1458595" h="1420495">
                  <a:moveTo>
                    <a:pt x="1221740" y="0"/>
                  </a:moveTo>
                  <a:lnTo>
                    <a:pt x="236727" y="0"/>
                  </a:lnTo>
                  <a:lnTo>
                    <a:pt x="189035" y="4811"/>
                  </a:lnTo>
                  <a:lnTo>
                    <a:pt x="144607" y="18611"/>
                  </a:lnTo>
                  <a:lnTo>
                    <a:pt x="104396" y="40444"/>
                  </a:lnTo>
                  <a:lnTo>
                    <a:pt x="69357" y="69357"/>
                  </a:lnTo>
                  <a:lnTo>
                    <a:pt x="40444" y="104396"/>
                  </a:lnTo>
                  <a:lnTo>
                    <a:pt x="18611" y="144607"/>
                  </a:lnTo>
                  <a:lnTo>
                    <a:pt x="4811" y="189035"/>
                  </a:lnTo>
                  <a:lnTo>
                    <a:pt x="0" y="236728"/>
                  </a:lnTo>
                  <a:lnTo>
                    <a:pt x="0" y="1183640"/>
                  </a:lnTo>
                  <a:lnTo>
                    <a:pt x="4811" y="1231332"/>
                  </a:lnTo>
                  <a:lnTo>
                    <a:pt x="18611" y="1275760"/>
                  </a:lnTo>
                  <a:lnTo>
                    <a:pt x="40444" y="1315971"/>
                  </a:lnTo>
                  <a:lnTo>
                    <a:pt x="69357" y="1351010"/>
                  </a:lnTo>
                  <a:lnTo>
                    <a:pt x="104396" y="1379923"/>
                  </a:lnTo>
                  <a:lnTo>
                    <a:pt x="144607" y="1401756"/>
                  </a:lnTo>
                  <a:lnTo>
                    <a:pt x="189035" y="1415556"/>
                  </a:lnTo>
                  <a:lnTo>
                    <a:pt x="236727" y="1420368"/>
                  </a:lnTo>
                  <a:lnTo>
                    <a:pt x="1221740" y="1420368"/>
                  </a:lnTo>
                  <a:lnTo>
                    <a:pt x="1269432" y="1415556"/>
                  </a:lnTo>
                  <a:lnTo>
                    <a:pt x="1313860" y="1401756"/>
                  </a:lnTo>
                  <a:lnTo>
                    <a:pt x="1354071" y="1379923"/>
                  </a:lnTo>
                  <a:lnTo>
                    <a:pt x="1389110" y="1351010"/>
                  </a:lnTo>
                  <a:lnTo>
                    <a:pt x="1418023" y="1315971"/>
                  </a:lnTo>
                  <a:lnTo>
                    <a:pt x="1439856" y="1275760"/>
                  </a:lnTo>
                  <a:lnTo>
                    <a:pt x="1453656" y="1231332"/>
                  </a:lnTo>
                  <a:lnTo>
                    <a:pt x="1458468" y="1183640"/>
                  </a:lnTo>
                  <a:lnTo>
                    <a:pt x="1458468" y="236728"/>
                  </a:lnTo>
                  <a:lnTo>
                    <a:pt x="1453656" y="189035"/>
                  </a:lnTo>
                  <a:lnTo>
                    <a:pt x="1439856" y="144607"/>
                  </a:lnTo>
                  <a:lnTo>
                    <a:pt x="1418023" y="104396"/>
                  </a:lnTo>
                  <a:lnTo>
                    <a:pt x="1389110" y="69357"/>
                  </a:lnTo>
                  <a:lnTo>
                    <a:pt x="1354071" y="40444"/>
                  </a:lnTo>
                  <a:lnTo>
                    <a:pt x="1313860" y="18611"/>
                  </a:lnTo>
                  <a:lnTo>
                    <a:pt x="1269432" y="4811"/>
                  </a:lnTo>
                  <a:lnTo>
                    <a:pt x="1221740" y="0"/>
                  </a:lnTo>
                  <a:close/>
                </a:path>
              </a:pathLst>
            </a:custGeom>
            <a:solidFill>
              <a:srgbClr val="001F5F"/>
            </a:solidFill>
          </p:spPr>
          <p:txBody>
            <a:bodyPr wrap="square" lIns="0" tIns="0" rIns="0" bIns="0" rtlCol="0"/>
            <a:lstStyle/>
            <a:p>
              <a:pPr hangingPunct="1"/>
              <a:endParaRPr sz="2400" kern="1200">
                <a:solidFill>
                  <a:prstClr val="black"/>
                </a:solidFill>
                <a:latin typeface="Source Sans Pro Regular"/>
              </a:endParaRPr>
            </a:p>
          </p:txBody>
        </p:sp>
        <p:sp>
          <p:nvSpPr>
            <p:cNvPr id="42" name="object 42"/>
            <p:cNvSpPr/>
            <p:nvPr/>
          </p:nvSpPr>
          <p:spPr>
            <a:xfrm>
              <a:off x="6941057" y="1194053"/>
              <a:ext cx="1458595" cy="1420495"/>
            </a:xfrm>
            <a:custGeom>
              <a:avLst/>
              <a:gdLst/>
              <a:ahLst/>
              <a:cxnLst/>
              <a:rect l="l" t="t" r="r" b="b"/>
              <a:pathLst>
                <a:path w="1458595" h="1420495">
                  <a:moveTo>
                    <a:pt x="0" y="236728"/>
                  </a:moveTo>
                  <a:lnTo>
                    <a:pt x="4811" y="189035"/>
                  </a:lnTo>
                  <a:lnTo>
                    <a:pt x="18611" y="144607"/>
                  </a:lnTo>
                  <a:lnTo>
                    <a:pt x="40444" y="104396"/>
                  </a:lnTo>
                  <a:lnTo>
                    <a:pt x="69357" y="69357"/>
                  </a:lnTo>
                  <a:lnTo>
                    <a:pt x="104396" y="40444"/>
                  </a:lnTo>
                  <a:lnTo>
                    <a:pt x="144607" y="18611"/>
                  </a:lnTo>
                  <a:lnTo>
                    <a:pt x="189035" y="4811"/>
                  </a:lnTo>
                  <a:lnTo>
                    <a:pt x="236727" y="0"/>
                  </a:lnTo>
                  <a:lnTo>
                    <a:pt x="1221740" y="0"/>
                  </a:lnTo>
                  <a:lnTo>
                    <a:pt x="1269432" y="4811"/>
                  </a:lnTo>
                  <a:lnTo>
                    <a:pt x="1313860" y="18611"/>
                  </a:lnTo>
                  <a:lnTo>
                    <a:pt x="1354071" y="40444"/>
                  </a:lnTo>
                  <a:lnTo>
                    <a:pt x="1389110" y="69357"/>
                  </a:lnTo>
                  <a:lnTo>
                    <a:pt x="1418023" y="104396"/>
                  </a:lnTo>
                  <a:lnTo>
                    <a:pt x="1439856" y="144607"/>
                  </a:lnTo>
                  <a:lnTo>
                    <a:pt x="1453656" y="189035"/>
                  </a:lnTo>
                  <a:lnTo>
                    <a:pt x="1458468" y="236728"/>
                  </a:lnTo>
                  <a:lnTo>
                    <a:pt x="1458468" y="1183640"/>
                  </a:lnTo>
                  <a:lnTo>
                    <a:pt x="1453656" y="1231332"/>
                  </a:lnTo>
                  <a:lnTo>
                    <a:pt x="1439856" y="1275760"/>
                  </a:lnTo>
                  <a:lnTo>
                    <a:pt x="1418023" y="1315971"/>
                  </a:lnTo>
                  <a:lnTo>
                    <a:pt x="1389110" y="1351010"/>
                  </a:lnTo>
                  <a:lnTo>
                    <a:pt x="1354071" y="1379923"/>
                  </a:lnTo>
                  <a:lnTo>
                    <a:pt x="1313860" y="1401756"/>
                  </a:lnTo>
                  <a:lnTo>
                    <a:pt x="1269432" y="1415556"/>
                  </a:lnTo>
                  <a:lnTo>
                    <a:pt x="1221740" y="1420368"/>
                  </a:lnTo>
                  <a:lnTo>
                    <a:pt x="236727" y="1420368"/>
                  </a:lnTo>
                  <a:lnTo>
                    <a:pt x="189035" y="1415556"/>
                  </a:lnTo>
                  <a:lnTo>
                    <a:pt x="144607" y="1401756"/>
                  </a:lnTo>
                  <a:lnTo>
                    <a:pt x="104396" y="1379923"/>
                  </a:lnTo>
                  <a:lnTo>
                    <a:pt x="69357" y="1351010"/>
                  </a:lnTo>
                  <a:lnTo>
                    <a:pt x="40444" y="1315971"/>
                  </a:lnTo>
                  <a:lnTo>
                    <a:pt x="18611" y="1275760"/>
                  </a:lnTo>
                  <a:lnTo>
                    <a:pt x="4811" y="1231332"/>
                  </a:lnTo>
                  <a:lnTo>
                    <a:pt x="0" y="1183640"/>
                  </a:lnTo>
                  <a:lnTo>
                    <a:pt x="0" y="236728"/>
                  </a:lnTo>
                  <a:close/>
                </a:path>
              </a:pathLst>
            </a:custGeom>
            <a:ln w="25400">
              <a:solidFill>
                <a:srgbClr val="A49987"/>
              </a:solidFill>
            </a:ln>
          </p:spPr>
          <p:txBody>
            <a:bodyPr wrap="square" lIns="0" tIns="0" rIns="0" bIns="0" rtlCol="0"/>
            <a:lstStyle/>
            <a:p>
              <a:pPr hangingPunct="1"/>
              <a:endParaRPr sz="2400" kern="1200">
                <a:solidFill>
                  <a:prstClr val="black"/>
                </a:solidFill>
                <a:latin typeface="Source Sans Pro Regular"/>
              </a:endParaRPr>
            </a:p>
          </p:txBody>
        </p:sp>
        <p:sp>
          <p:nvSpPr>
            <p:cNvPr id="43" name="object 43"/>
            <p:cNvSpPr/>
            <p:nvPr/>
          </p:nvSpPr>
          <p:spPr>
            <a:xfrm>
              <a:off x="7433479" y="1572710"/>
              <a:ext cx="716915" cy="133985"/>
            </a:xfrm>
            <a:custGeom>
              <a:avLst/>
              <a:gdLst/>
              <a:ahLst/>
              <a:cxnLst/>
              <a:rect l="l" t="t" r="r" b="b"/>
              <a:pathLst>
                <a:path w="716915" h="133985">
                  <a:moveTo>
                    <a:pt x="689358" y="0"/>
                  </a:moveTo>
                  <a:lnTo>
                    <a:pt x="0" y="133618"/>
                  </a:lnTo>
                  <a:lnTo>
                    <a:pt x="134442" y="133618"/>
                  </a:lnTo>
                  <a:lnTo>
                    <a:pt x="668475" y="30284"/>
                  </a:lnTo>
                  <a:lnTo>
                    <a:pt x="689358" y="133607"/>
                  </a:lnTo>
                  <a:lnTo>
                    <a:pt x="716373" y="133607"/>
                  </a:lnTo>
                  <a:lnTo>
                    <a:pt x="689358" y="0"/>
                  </a:lnTo>
                  <a:close/>
                </a:path>
              </a:pathLst>
            </a:custGeom>
            <a:solidFill>
              <a:srgbClr val="FFFFFF"/>
            </a:solidFill>
          </p:spPr>
          <p:txBody>
            <a:bodyPr wrap="square" lIns="0" tIns="0" rIns="0" bIns="0" rtlCol="0"/>
            <a:lstStyle/>
            <a:p>
              <a:pPr hangingPunct="1"/>
              <a:endParaRPr sz="2400" kern="1200">
                <a:solidFill>
                  <a:prstClr val="black"/>
                </a:solidFill>
                <a:latin typeface="Source Sans Pro Regular"/>
              </a:endParaRPr>
            </a:p>
          </p:txBody>
        </p:sp>
        <p:sp>
          <p:nvSpPr>
            <p:cNvPr id="44" name="object 44"/>
            <p:cNvSpPr/>
            <p:nvPr/>
          </p:nvSpPr>
          <p:spPr>
            <a:xfrm>
              <a:off x="7432751" y="1572710"/>
              <a:ext cx="717550" cy="133985"/>
            </a:xfrm>
            <a:custGeom>
              <a:avLst/>
              <a:gdLst/>
              <a:ahLst/>
              <a:cxnLst/>
              <a:rect l="l" t="t" r="r" b="b"/>
              <a:pathLst>
                <a:path w="717550" h="133985">
                  <a:moveTo>
                    <a:pt x="669202" y="30284"/>
                  </a:moveTo>
                  <a:lnTo>
                    <a:pt x="690086" y="133607"/>
                  </a:lnTo>
                  <a:lnTo>
                    <a:pt x="717100" y="133607"/>
                  </a:lnTo>
                  <a:lnTo>
                    <a:pt x="690086" y="0"/>
                  </a:lnTo>
                  <a:lnTo>
                    <a:pt x="727" y="133371"/>
                  </a:lnTo>
                  <a:lnTo>
                    <a:pt x="0" y="133521"/>
                  </a:lnTo>
                  <a:lnTo>
                    <a:pt x="727" y="133618"/>
                  </a:lnTo>
                  <a:lnTo>
                    <a:pt x="135170" y="133618"/>
                  </a:lnTo>
                  <a:lnTo>
                    <a:pt x="669202" y="30284"/>
                  </a:lnTo>
                  <a:close/>
                </a:path>
              </a:pathLst>
            </a:custGeom>
            <a:ln w="15037">
              <a:solidFill>
                <a:srgbClr val="FFFFFF"/>
              </a:solidFill>
            </a:ln>
          </p:spPr>
          <p:txBody>
            <a:bodyPr wrap="square" lIns="0" tIns="0" rIns="0" bIns="0" rtlCol="0"/>
            <a:lstStyle/>
            <a:p>
              <a:pPr hangingPunct="1"/>
              <a:endParaRPr sz="2400" kern="1200">
                <a:solidFill>
                  <a:prstClr val="black"/>
                </a:solidFill>
                <a:latin typeface="Source Sans Pro Regular"/>
              </a:endParaRPr>
            </a:p>
          </p:txBody>
        </p:sp>
        <p:sp>
          <p:nvSpPr>
            <p:cNvPr id="45" name="object 45"/>
            <p:cNvSpPr/>
            <p:nvPr/>
          </p:nvSpPr>
          <p:spPr>
            <a:xfrm>
              <a:off x="7264226" y="1429315"/>
              <a:ext cx="747395" cy="277495"/>
            </a:xfrm>
            <a:custGeom>
              <a:avLst/>
              <a:gdLst/>
              <a:ahLst/>
              <a:cxnLst/>
              <a:rect l="l" t="t" r="r" b="b"/>
              <a:pathLst>
                <a:path w="747395" h="277494">
                  <a:moveTo>
                    <a:pt x="695445" y="0"/>
                  </a:moveTo>
                  <a:lnTo>
                    <a:pt x="0" y="276766"/>
                  </a:lnTo>
                  <a:lnTo>
                    <a:pt x="69244" y="277013"/>
                  </a:lnTo>
                  <a:lnTo>
                    <a:pt x="680714" y="33697"/>
                  </a:lnTo>
                  <a:lnTo>
                    <a:pt x="720584" y="130710"/>
                  </a:lnTo>
                  <a:lnTo>
                    <a:pt x="747047" y="125559"/>
                  </a:lnTo>
                  <a:lnTo>
                    <a:pt x="695445" y="0"/>
                  </a:lnTo>
                  <a:close/>
                </a:path>
              </a:pathLst>
            </a:custGeom>
            <a:solidFill>
              <a:srgbClr val="FFFFFF"/>
            </a:solidFill>
          </p:spPr>
          <p:txBody>
            <a:bodyPr wrap="square" lIns="0" tIns="0" rIns="0" bIns="0" rtlCol="0"/>
            <a:lstStyle/>
            <a:p>
              <a:pPr hangingPunct="1"/>
              <a:endParaRPr sz="2400" kern="1200">
                <a:solidFill>
                  <a:prstClr val="black"/>
                </a:solidFill>
                <a:latin typeface="Source Sans Pro Regular"/>
              </a:endParaRPr>
            </a:p>
          </p:txBody>
        </p:sp>
        <p:sp>
          <p:nvSpPr>
            <p:cNvPr id="46" name="object 46"/>
            <p:cNvSpPr/>
            <p:nvPr/>
          </p:nvSpPr>
          <p:spPr>
            <a:xfrm>
              <a:off x="7263874" y="1429315"/>
              <a:ext cx="747395" cy="277495"/>
            </a:xfrm>
            <a:custGeom>
              <a:avLst/>
              <a:gdLst/>
              <a:ahLst/>
              <a:cxnLst/>
              <a:rect l="l" t="t" r="r" b="b"/>
              <a:pathLst>
                <a:path w="747395" h="277494">
                  <a:moveTo>
                    <a:pt x="681066" y="33697"/>
                  </a:moveTo>
                  <a:lnTo>
                    <a:pt x="720937" y="130710"/>
                  </a:lnTo>
                  <a:lnTo>
                    <a:pt x="747400" y="125559"/>
                  </a:lnTo>
                  <a:lnTo>
                    <a:pt x="695797" y="0"/>
                  </a:lnTo>
                  <a:lnTo>
                    <a:pt x="352" y="276766"/>
                  </a:lnTo>
                  <a:lnTo>
                    <a:pt x="0" y="276916"/>
                  </a:lnTo>
                  <a:lnTo>
                    <a:pt x="352" y="277013"/>
                  </a:lnTo>
                  <a:lnTo>
                    <a:pt x="69597" y="277013"/>
                  </a:lnTo>
                  <a:lnTo>
                    <a:pt x="681066" y="33697"/>
                  </a:lnTo>
                  <a:close/>
                </a:path>
              </a:pathLst>
            </a:custGeom>
            <a:ln w="15073">
              <a:solidFill>
                <a:srgbClr val="FFFFFF"/>
              </a:solidFill>
            </a:ln>
          </p:spPr>
          <p:txBody>
            <a:bodyPr wrap="square" lIns="0" tIns="0" rIns="0" bIns="0" rtlCol="0"/>
            <a:lstStyle/>
            <a:p>
              <a:pPr hangingPunct="1"/>
              <a:endParaRPr sz="2400" kern="1200">
                <a:solidFill>
                  <a:prstClr val="black"/>
                </a:solidFill>
                <a:latin typeface="Source Sans Pro Regular"/>
              </a:endParaRPr>
            </a:p>
          </p:txBody>
        </p:sp>
        <p:sp>
          <p:nvSpPr>
            <p:cNvPr id="47" name="object 47"/>
            <p:cNvSpPr/>
            <p:nvPr/>
          </p:nvSpPr>
          <p:spPr>
            <a:xfrm>
              <a:off x="7089457" y="1745043"/>
              <a:ext cx="1164590" cy="514984"/>
            </a:xfrm>
            <a:custGeom>
              <a:avLst/>
              <a:gdLst/>
              <a:ahLst/>
              <a:cxnLst/>
              <a:rect l="l" t="t" r="r" b="b"/>
              <a:pathLst>
                <a:path w="1164590" h="514985">
                  <a:moveTo>
                    <a:pt x="1164475" y="25666"/>
                  </a:moveTo>
                  <a:lnTo>
                    <a:pt x="1138008" y="25666"/>
                  </a:lnTo>
                  <a:lnTo>
                    <a:pt x="1138008" y="489267"/>
                  </a:lnTo>
                  <a:lnTo>
                    <a:pt x="1164475" y="489267"/>
                  </a:lnTo>
                  <a:lnTo>
                    <a:pt x="1164475" y="25666"/>
                  </a:lnTo>
                  <a:close/>
                </a:path>
                <a:path w="1164590" h="514985">
                  <a:moveTo>
                    <a:pt x="1164475" y="0"/>
                  </a:moveTo>
                  <a:lnTo>
                    <a:pt x="0" y="0"/>
                  </a:lnTo>
                  <a:lnTo>
                    <a:pt x="0" y="25057"/>
                  </a:lnTo>
                  <a:lnTo>
                    <a:pt x="0" y="489839"/>
                  </a:lnTo>
                  <a:lnTo>
                    <a:pt x="0" y="514896"/>
                  </a:lnTo>
                  <a:lnTo>
                    <a:pt x="1164475" y="514896"/>
                  </a:lnTo>
                  <a:lnTo>
                    <a:pt x="1164475" y="489839"/>
                  </a:lnTo>
                  <a:lnTo>
                    <a:pt x="26466" y="489839"/>
                  </a:lnTo>
                  <a:lnTo>
                    <a:pt x="26466" y="25057"/>
                  </a:lnTo>
                  <a:lnTo>
                    <a:pt x="1164475" y="25057"/>
                  </a:lnTo>
                  <a:lnTo>
                    <a:pt x="1164475" y="0"/>
                  </a:lnTo>
                  <a:close/>
                </a:path>
              </a:pathLst>
            </a:custGeom>
            <a:solidFill>
              <a:srgbClr val="FFFFFF"/>
            </a:solidFill>
          </p:spPr>
          <p:txBody>
            <a:bodyPr wrap="square" lIns="0" tIns="0" rIns="0" bIns="0" rtlCol="0"/>
            <a:lstStyle/>
            <a:p>
              <a:pPr hangingPunct="1"/>
              <a:endParaRPr sz="2400" kern="1200">
                <a:solidFill>
                  <a:prstClr val="black"/>
                </a:solidFill>
                <a:latin typeface="Source Sans Pro Regular"/>
              </a:endParaRPr>
            </a:p>
          </p:txBody>
        </p:sp>
        <p:sp>
          <p:nvSpPr>
            <p:cNvPr id="48" name="object 48"/>
            <p:cNvSpPr/>
            <p:nvPr/>
          </p:nvSpPr>
          <p:spPr>
            <a:xfrm>
              <a:off x="7089461" y="1744951"/>
              <a:ext cx="1164590" cy="515620"/>
            </a:xfrm>
            <a:custGeom>
              <a:avLst/>
              <a:gdLst/>
              <a:ahLst/>
              <a:cxnLst/>
              <a:rect l="l" t="t" r="r" b="b"/>
              <a:pathLst>
                <a:path w="1164590" h="515619">
                  <a:moveTo>
                    <a:pt x="1164478" y="0"/>
                  </a:moveTo>
                  <a:lnTo>
                    <a:pt x="0" y="0"/>
                  </a:lnTo>
                  <a:lnTo>
                    <a:pt x="0" y="515113"/>
                  </a:lnTo>
                  <a:lnTo>
                    <a:pt x="1164478" y="515114"/>
                  </a:lnTo>
                  <a:lnTo>
                    <a:pt x="1164478" y="0"/>
                  </a:lnTo>
                  <a:close/>
                </a:path>
                <a:path w="1164590" h="515619">
                  <a:moveTo>
                    <a:pt x="1138015" y="489358"/>
                  </a:moveTo>
                  <a:lnTo>
                    <a:pt x="26463" y="489358"/>
                  </a:lnTo>
                  <a:lnTo>
                    <a:pt x="26462" y="25755"/>
                  </a:lnTo>
                  <a:lnTo>
                    <a:pt x="1138015" y="25755"/>
                  </a:lnTo>
                  <a:lnTo>
                    <a:pt x="1138015" y="489358"/>
                  </a:lnTo>
                  <a:close/>
                </a:path>
              </a:pathLst>
            </a:custGeom>
            <a:ln w="15230">
              <a:solidFill>
                <a:srgbClr val="FFFFFF"/>
              </a:solidFill>
            </a:ln>
          </p:spPr>
          <p:txBody>
            <a:bodyPr wrap="square" lIns="0" tIns="0" rIns="0" bIns="0" rtlCol="0"/>
            <a:lstStyle/>
            <a:p>
              <a:pPr hangingPunct="1"/>
              <a:endParaRPr sz="2400" kern="1200">
                <a:solidFill>
                  <a:prstClr val="black"/>
                </a:solidFill>
                <a:latin typeface="Source Sans Pro Regular"/>
              </a:endParaRPr>
            </a:p>
          </p:txBody>
        </p:sp>
        <p:pic>
          <p:nvPicPr>
            <p:cNvPr id="49" name="object 49"/>
            <p:cNvPicPr/>
            <p:nvPr/>
          </p:nvPicPr>
          <p:blipFill>
            <a:blip r:embed="rId10" cstate="print"/>
            <a:stretch>
              <a:fillRect/>
            </a:stretch>
          </p:blipFill>
          <p:spPr>
            <a:xfrm>
              <a:off x="7568818" y="1878970"/>
              <a:ext cx="205808" cy="247076"/>
            </a:xfrm>
            <a:prstGeom prst="rect">
              <a:avLst/>
            </a:prstGeom>
          </p:spPr>
        </p:pic>
        <p:pic>
          <p:nvPicPr>
            <p:cNvPr id="50" name="object 50"/>
            <p:cNvPicPr/>
            <p:nvPr/>
          </p:nvPicPr>
          <p:blipFill>
            <a:blip r:embed="rId11" cstate="print"/>
            <a:stretch>
              <a:fillRect/>
            </a:stretch>
          </p:blipFill>
          <p:spPr>
            <a:xfrm>
              <a:off x="7280316" y="1943782"/>
              <a:ext cx="121165" cy="117501"/>
            </a:xfrm>
            <a:prstGeom prst="rect">
              <a:avLst/>
            </a:prstGeom>
          </p:spPr>
        </p:pic>
        <p:pic>
          <p:nvPicPr>
            <p:cNvPr id="51" name="object 51"/>
            <p:cNvPicPr/>
            <p:nvPr/>
          </p:nvPicPr>
          <p:blipFill>
            <a:blip r:embed="rId12" cstate="print"/>
            <a:stretch>
              <a:fillRect/>
            </a:stretch>
          </p:blipFill>
          <p:spPr>
            <a:xfrm>
              <a:off x="7942023" y="1943770"/>
              <a:ext cx="121081" cy="117907"/>
            </a:xfrm>
            <a:prstGeom prst="rect">
              <a:avLst/>
            </a:prstGeom>
          </p:spPr>
        </p:pic>
        <p:sp>
          <p:nvSpPr>
            <p:cNvPr id="52" name="object 52"/>
            <p:cNvSpPr/>
            <p:nvPr/>
          </p:nvSpPr>
          <p:spPr>
            <a:xfrm>
              <a:off x="7168850" y="1822218"/>
              <a:ext cx="1005840" cy="360680"/>
            </a:xfrm>
            <a:custGeom>
              <a:avLst/>
              <a:gdLst/>
              <a:ahLst/>
              <a:cxnLst/>
              <a:rect l="l" t="t" r="r" b="b"/>
              <a:pathLst>
                <a:path w="1005840" h="360680">
                  <a:moveTo>
                    <a:pt x="966006" y="0"/>
                  </a:moveTo>
                  <a:lnTo>
                    <a:pt x="52925" y="0"/>
                  </a:lnTo>
                  <a:lnTo>
                    <a:pt x="0" y="51511"/>
                  </a:lnTo>
                  <a:lnTo>
                    <a:pt x="0" y="309068"/>
                  </a:lnTo>
                  <a:lnTo>
                    <a:pt x="52925" y="360579"/>
                  </a:lnTo>
                  <a:lnTo>
                    <a:pt x="966006" y="360579"/>
                  </a:lnTo>
                  <a:lnTo>
                    <a:pt x="992469" y="334824"/>
                  </a:lnTo>
                  <a:lnTo>
                    <a:pt x="63908" y="334824"/>
                  </a:lnTo>
                  <a:lnTo>
                    <a:pt x="26463" y="298433"/>
                  </a:lnTo>
                  <a:lnTo>
                    <a:pt x="26462" y="62200"/>
                  </a:lnTo>
                  <a:lnTo>
                    <a:pt x="63907" y="25755"/>
                  </a:lnTo>
                  <a:lnTo>
                    <a:pt x="992469" y="25755"/>
                  </a:lnTo>
                  <a:lnTo>
                    <a:pt x="966006" y="0"/>
                  </a:lnTo>
                  <a:close/>
                </a:path>
                <a:path w="1005840" h="360680">
                  <a:moveTo>
                    <a:pt x="992469" y="25755"/>
                  </a:moveTo>
                  <a:lnTo>
                    <a:pt x="955090" y="25755"/>
                  </a:lnTo>
                  <a:lnTo>
                    <a:pt x="979237" y="49300"/>
                  </a:lnTo>
                  <a:lnTo>
                    <a:pt x="979238" y="311311"/>
                  </a:lnTo>
                  <a:lnTo>
                    <a:pt x="955090" y="334824"/>
                  </a:lnTo>
                  <a:lnTo>
                    <a:pt x="992469" y="334824"/>
                  </a:lnTo>
                  <a:lnTo>
                    <a:pt x="1005701" y="321946"/>
                  </a:lnTo>
                  <a:lnTo>
                    <a:pt x="1005700" y="38633"/>
                  </a:lnTo>
                  <a:lnTo>
                    <a:pt x="992469" y="25755"/>
                  </a:lnTo>
                  <a:close/>
                </a:path>
              </a:pathLst>
            </a:custGeom>
            <a:solidFill>
              <a:srgbClr val="FFFFFF"/>
            </a:solidFill>
          </p:spPr>
          <p:txBody>
            <a:bodyPr wrap="square" lIns="0" tIns="0" rIns="0" bIns="0" rtlCol="0"/>
            <a:lstStyle/>
            <a:p>
              <a:pPr hangingPunct="1"/>
              <a:endParaRPr sz="2400" kern="1200">
                <a:solidFill>
                  <a:prstClr val="black"/>
                </a:solidFill>
                <a:latin typeface="Source Sans Pro Regular"/>
              </a:endParaRPr>
            </a:p>
          </p:txBody>
        </p:sp>
        <p:sp>
          <p:nvSpPr>
            <p:cNvPr id="53" name="object 53"/>
            <p:cNvSpPr/>
            <p:nvPr/>
          </p:nvSpPr>
          <p:spPr>
            <a:xfrm>
              <a:off x="7168850" y="1822218"/>
              <a:ext cx="1005840" cy="360680"/>
            </a:xfrm>
            <a:custGeom>
              <a:avLst/>
              <a:gdLst/>
              <a:ahLst/>
              <a:cxnLst/>
              <a:rect l="l" t="t" r="r" b="b"/>
              <a:pathLst>
                <a:path w="1005840" h="360680">
                  <a:moveTo>
                    <a:pt x="966006" y="360579"/>
                  </a:moveTo>
                  <a:lnTo>
                    <a:pt x="1005701" y="321946"/>
                  </a:lnTo>
                  <a:lnTo>
                    <a:pt x="1005700" y="38633"/>
                  </a:lnTo>
                  <a:lnTo>
                    <a:pt x="966006" y="0"/>
                  </a:lnTo>
                  <a:lnTo>
                    <a:pt x="52925" y="0"/>
                  </a:lnTo>
                  <a:lnTo>
                    <a:pt x="0" y="51511"/>
                  </a:lnTo>
                  <a:lnTo>
                    <a:pt x="0" y="309068"/>
                  </a:lnTo>
                  <a:lnTo>
                    <a:pt x="52925" y="360579"/>
                  </a:lnTo>
                  <a:lnTo>
                    <a:pt x="966006" y="360579"/>
                  </a:lnTo>
                  <a:close/>
                </a:path>
                <a:path w="1005840" h="360680">
                  <a:moveTo>
                    <a:pt x="26462" y="62200"/>
                  </a:moveTo>
                  <a:lnTo>
                    <a:pt x="63907" y="25755"/>
                  </a:lnTo>
                  <a:lnTo>
                    <a:pt x="955090" y="25755"/>
                  </a:lnTo>
                  <a:lnTo>
                    <a:pt x="979237" y="49300"/>
                  </a:lnTo>
                  <a:lnTo>
                    <a:pt x="979238" y="311311"/>
                  </a:lnTo>
                  <a:lnTo>
                    <a:pt x="955090" y="334824"/>
                  </a:lnTo>
                  <a:lnTo>
                    <a:pt x="63908" y="334824"/>
                  </a:lnTo>
                  <a:lnTo>
                    <a:pt x="26463" y="298433"/>
                  </a:lnTo>
                  <a:lnTo>
                    <a:pt x="26462" y="62200"/>
                  </a:lnTo>
                  <a:close/>
                </a:path>
              </a:pathLst>
            </a:custGeom>
            <a:ln w="15230">
              <a:solidFill>
                <a:srgbClr val="FFFFFF"/>
              </a:solidFill>
            </a:ln>
          </p:spPr>
          <p:txBody>
            <a:bodyPr wrap="square" lIns="0" tIns="0" rIns="0" bIns="0" rtlCol="0"/>
            <a:lstStyle/>
            <a:p>
              <a:pPr hangingPunct="1"/>
              <a:endParaRPr sz="2400" kern="1200">
                <a:solidFill>
                  <a:prstClr val="black"/>
                </a:solidFill>
                <a:latin typeface="Source Sans Pro Regular"/>
              </a:endParaRPr>
            </a:p>
          </p:txBody>
        </p:sp>
      </p:grpSp>
      <p:grpSp>
        <p:nvGrpSpPr>
          <p:cNvPr id="54" name="object 54"/>
          <p:cNvGrpSpPr/>
          <p:nvPr/>
        </p:nvGrpSpPr>
        <p:grpSpPr>
          <a:xfrm>
            <a:off x="6578450" y="2134137"/>
            <a:ext cx="1809724" cy="1770115"/>
            <a:chOff x="4885182" y="1201674"/>
            <a:chExt cx="1458595" cy="1420495"/>
          </a:xfrm>
        </p:grpSpPr>
        <p:sp>
          <p:nvSpPr>
            <p:cNvPr id="55" name="object 55"/>
            <p:cNvSpPr/>
            <p:nvPr/>
          </p:nvSpPr>
          <p:spPr>
            <a:xfrm>
              <a:off x="4885182" y="1201674"/>
              <a:ext cx="1458595" cy="1420495"/>
            </a:xfrm>
            <a:custGeom>
              <a:avLst/>
              <a:gdLst/>
              <a:ahLst/>
              <a:cxnLst/>
              <a:rect l="l" t="t" r="r" b="b"/>
              <a:pathLst>
                <a:path w="1458595" h="1420495">
                  <a:moveTo>
                    <a:pt x="1221739" y="0"/>
                  </a:moveTo>
                  <a:lnTo>
                    <a:pt x="236727" y="0"/>
                  </a:lnTo>
                  <a:lnTo>
                    <a:pt x="189035" y="4811"/>
                  </a:lnTo>
                  <a:lnTo>
                    <a:pt x="144607" y="18611"/>
                  </a:lnTo>
                  <a:lnTo>
                    <a:pt x="104396" y="40444"/>
                  </a:lnTo>
                  <a:lnTo>
                    <a:pt x="69357" y="69357"/>
                  </a:lnTo>
                  <a:lnTo>
                    <a:pt x="40444" y="104396"/>
                  </a:lnTo>
                  <a:lnTo>
                    <a:pt x="18611" y="144607"/>
                  </a:lnTo>
                  <a:lnTo>
                    <a:pt x="4811" y="189035"/>
                  </a:lnTo>
                  <a:lnTo>
                    <a:pt x="0" y="236727"/>
                  </a:lnTo>
                  <a:lnTo>
                    <a:pt x="0" y="1183639"/>
                  </a:lnTo>
                  <a:lnTo>
                    <a:pt x="4811" y="1231332"/>
                  </a:lnTo>
                  <a:lnTo>
                    <a:pt x="18611" y="1275760"/>
                  </a:lnTo>
                  <a:lnTo>
                    <a:pt x="40444" y="1315971"/>
                  </a:lnTo>
                  <a:lnTo>
                    <a:pt x="69357" y="1351010"/>
                  </a:lnTo>
                  <a:lnTo>
                    <a:pt x="104396" y="1379923"/>
                  </a:lnTo>
                  <a:lnTo>
                    <a:pt x="144607" y="1401756"/>
                  </a:lnTo>
                  <a:lnTo>
                    <a:pt x="189035" y="1415556"/>
                  </a:lnTo>
                  <a:lnTo>
                    <a:pt x="236727" y="1420368"/>
                  </a:lnTo>
                  <a:lnTo>
                    <a:pt x="1221739" y="1420368"/>
                  </a:lnTo>
                  <a:lnTo>
                    <a:pt x="1269432" y="1415556"/>
                  </a:lnTo>
                  <a:lnTo>
                    <a:pt x="1313860" y="1401756"/>
                  </a:lnTo>
                  <a:lnTo>
                    <a:pt x="1354071" y="1379923"/>
                  </a:lnTo>
                  <a:lnTo>
                    <a:pt x="1389110" y="1351010"/>
                  </a:lnTo>
                  <a:lnTo>
                    <a:pt x="1418023" y="1315971"/>
                  </a:lnTo>
                  <a:lnTo>
                    <a:pt x="1439856" y="1275760"/>
                  </a:lnTo>
                  <a:lnTo>
                    <a:pt x="1453656" y="1231332"/>
                  </a:lnTo>
                  <a:lnTo>
                    <a:pt x="1458467" y="1183639"/>
                  </a:lnTo>
                  <a:lnTo>
                    <a:pt x="1458467" y="236727"/>
                  </a:lnTo>
                  <a:lnTo>
                    <a:pt x="1453656" y="189035"/>
                  </a:lnTo>
                  <a:lnTo>
                    <a:pt x="1439856" y="144607"/>
                  </a:lnTo>
                  <a:lnTo>
                    <a:pt x="1418023" y="104396"/>
                  </a:lnTo>
                  <a:lnTo>
                    <a:pt x="1389110" y="69357"/>
                  </a:lnTo>
                  <a:lnTo>
                    <a:pt x="1354071" y="40444"/>
                  </a:lnTo>
                  <a:lnTo>
                    <a:pt x="1313860" y="18611"/>
                  </a:lnTo>
                  <a:lnTo>
                    <a:pt x="1269432" y="4811"/>
                  </a:lnTo>
                  <a:lnTo>
                    <a:pt x="1221739" y="0"/>
                  </a:lnTo>
                  <a:close/>
                </a:path>
              </a:pathLst>
            </a:custGeom>
            <a:solidFill>
              <a:srgbClr val="001F5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56" name="object 56"/>
            <p:cNvSpPr/>
            <p:nvPr/>
          </p:nvSpPr>
          <p:spPr>
            <a:xfrm>
              <a:off x="5182659" y="1430092"/>
              <a:ext cx="873125" cy="954405"/>
            </a:xfrm>
            <a:custGeom>
              <a:avLst/>
              <a:gdLst/>
              <a:ahLst/>
              <a:cxnLst/>
              <a:rect l="l" t="t" r="r" b="b"/>
              <a:pathLst>
                <a:path w="873125" h="954405">
                  <a:moveTo>
                    <a:pt x="450117" y="25755"/>
                  </a:moveTo>
                  <a:lnTo>
                    <a:pt x="423687" y="25755"/>
                  </a:lnTo>
                  <a:lnTo>
                    <a:pt x="423687" y="103344"/>
                  </a:lnTo>
                  <a:lnTo>
                    <a:pt x="376209" y="107191"/>
                  </a:lnTo>
                  <a:lnTo>
                    <a:pt x="330358" y="115813"/>
                  </a:lnTo>
                  <a:lnTo>
                    <a:pt x="286394" y="128944"/>
                  </a:lnTo>
                  <a:lnTo>
                    <a:pt x="244574" y="146317"/>
                  </a:lnTo>
                  <a:lnTo>
                    <a:pt x="205157" y="167665"/>
                  </a:lnTo>
                  <a:lnTo>
                    <a:pt x="168401" y="192720"/>
                  </a:lnTo>
                  <a:lnTo>
                    <a:pt x="134565" y="221217"/>
                  </a:lnTo>
                  <a:lnTo>
                    <a:pt x="103907" y="252887"/>
                  </a:lnTo>
                  <a:lnTo>
                    <a:pt x="76686" y="287463"/>
                  </a:lnTo>
                  <a:lnTo>
                    <a:pt x="53160" y="324679"/>
                  </a:lnTo>
                  <a:lnTo>
                    <a:pt x="33587" y="364268"/>
                  </a:lnTo>
                  <a:lnTo>
                    <a:pt x="18226" y="405963"/>
                  </a:lnTo>
                  <a:lnTo>
                    <a:pt x="7336" y="449496"/>
                  </a:lnTo>
                  <a:lnTo>
                    <a:pt x="1174" y="494600"/>
                  </a:lnTo>
                  <a:lnTo>
                    <a:pt x="0" y="541009"/>
                  </a:lnTo>
                  <a:lnTo>
                    <a:pt x="3949" y="587274"/>
                  </a:lnTo>
                  <a:lnTo>
                    <a:pt x="12798" y="631953"/>
                  </a:lnTo>
                  <a:lnTo>
                    <a:pt x="26275" y="674794"/>
                  </a:lnTo>
                  <a:lnTo>
                    <a:pt x="44104" y="715546"/>
                  </a:lnTo>
                  <a:lnTo>
                    <a:pt x="66012" y="753956"/>
                  </a:lnTo>
                  <a:lnTo>
                    <a:pt x="91724" y="789773"/>
                  </a:lnTo>
                  <a:lnTo>
                    <a:pt x="120967" y="822744"/>
                  </a:lnTo>
                  <a:lnTo>
                    <a:pt x="153468" y="852619"/>
                  </a:lnTo>
                  <a:lnTo>
                    <a:pt x="188951" y="879145"/>
                  </a:lnTo>
                  <a:lnTo>
                    <a:pt x="227143" y="902070"/>
                  </a:lnTo>
                  <a:lnTo>
                    <a:pt x="267770" y="921143"/>
                  </a:lnTo>
                  <a:lnTo>
                    <a:pt x="310558" y="936111"/>
                  </a:lnTo>
                  <a:lnTo>
                    <a:pt x="355233" y="946724"/>
                  </a:lnTo>
                  <a:lnTo>
                    <a:pt x="401521" y="952728"/>
                  </a:lnTo>
                  <a:lnTo>
                    <a:pt x="449149" y="953873"/>
                  </a:lnTo>
                  <a:lnTo>
                    <a:pt x="496626" y="950026"/>
                  </a:lnTo>
                  <a:lnTo>
                    <a:pt x="542477" y="941404"/>
                  </a:lnTo>
                  <a:lnTo>
                    <a:pt x="586441" y="928273"/>
                  </a:lnTo>
                  <a:lnTo>
                    <a:pt x="589012" y="927205"/>
                  </a:lnTo>
                  <a:lnTo>
                    <a:pt x="436902" y="927205"/>
                  </a:lnTo>
                  <a:lnTo>
                    <a:pt x="389125" y="924519"/>
                  </a:lnTo>
                  <a:lnTo>
                    <a:pt x="342967" y="916661"/>
                  </a:lnTo>
                  <a:lnTo>
                    <a:pt x="298734" y="903931"/>
                  </a:lnTo>
                  <a:lnTo>
                    <a:pt x="256736" y="886628"/>
                  </a:lnTo>
                  <a:lnTo>
                    <a:pt x="217278" y="865052"/>
                  </a:lnTo>
                  <a:lnTo>
                    <a:pt x="180669" y="839502"/>
                  </a:lnTo>
                  <a:lnTo>
                    <a:pt x="147216" y="810278"/>
                  </a:lnTo>
                  <a:lnTo>
                    <a:pt x="117225" y="777679"/>
                  </a:lnTo>
                  <a:lnTo>
                    <a:pt x="91005" y="742005"/>
                  </a:lnTo>
                  <a:lnTo>
                    <a:pt x="68824" y="703465"/>
                  </a:lnTo>
                  <a:lnTo>
                    <a:pt x="51086" y="662560"/>
                  </a:lnTo>
                  <a:lnTo>
                    <a:pt x="38035" y="619481"/>
                  </a:lnTo>
                  <a:lnTo>
                    <a:pt x="29978" y="574525"/>
                  </a:lnTo>
                  <a:lnTo>
                    <a:pt x="27223" y="527991"/>
                  </a:lnTo>
                  <a:lnTo>
                    <a:pt x="29980" y="481435"/>
                  </a:lnTo>
                  <a:lnTo>
                    <a:pt x="38043" y="436455"/>
                  </a:lnTo>
                  <a:lnTo>
                    <a:pt x="51107" y="393353"/>
                  </a:lnTo>
                  <a:lnTo>
                    <a:pt x="68863" y="352427"/>
                  </a:lnTo>
                  <a:lnTo>
                    <a:pt x="91005" y="313978"/>
                  </a:lnTo>
                  <a:lnTo>
                    <a:pt x="117225" y="278304"/>
                  </a:lnTo>
                  <a:lnTo>
                    <a:pt x="147215" y="245705"/>
                  </a:lnTo>
                  <a:lnTo>
                    <a:pt x="180669" y="216481"/>
                  </a:lnTo>
                  <a:lnTo>
                    <a:pt x="217278" y="190931"/>
                  </a:lnTo>
                  <a:lnTo>
                    <a:pt x="256736" y="169354"/>
                  </a:lnTo>
                  <a:lnTo>
                    <a:pt x="298734" y="152052"/>
                  </a:lnTo>
                  <a:lnTo>
                    <a:pt x="342966" y="139322"/>
                  </a:lnTo>
                  <a:lnTo>
                    <a:pt x="389125" y="131464"/>
                  </a:lnTo>
                  <a:lnTo>
                    <a:pt x="436902" y="128778"/>
                  </a:lnTo>
                  <a:lnTo>
                    <a:pt x="583764" y="128778"/>
                  </a:lnTo>
                  <a:lnTo>
                    <a:pt x="556307" y="119335"/>
                  </a:lnTo>
                  <a:lnTo>
                    <a:pt x="503874" y="108145"/>
                  </a:lnTo>
                  <a:lnTo>
                    <a:pt x="450117" y="103344"/>
                  </a:lnTo>
                  <a:lnTo>
                    <a:pt x="450117" y="25755"/>
                  </a:lnTo>
                  <a:close/>
                </a:path>
                <a:path w="873125" h="954405">
                  <a:moveTo>
                    <a:pt x="583764" y="128778"/>
                  </a:moveTo>
                  <a:lnTo>
                    <a:pt x="436902" y="128778"/>
                  </a:lnTo>
                  <a:lnTo>
                    <a:pt x="484679" y="131464"/>
                  </a:lnTo>
                  <a:lnTo>
                    <a:pt x="530838" y="139322"/>
                  </a:lnTo>
                  <a:lnTo>
                    <a:pt x="575070" y="152052"/>
                  </a:lnTo>
                  <a:lnTo>
                    <a:pt x="617068" y="169355"/>
                  </a:lnTo>
                  <a:lnTo>
                    <a:pt x="656526" y="190931"/>
                  </a:lnTo>
                  <a:lnTo>
                    <a:pt x="693135" y="216481"/>
                  </a:lnTo>
                  <a:lnTo>
                    <a:pt x="726589" y="245705"/>
                  </a:lnTo>
                  <a:lnTo>
                    <a:pt x="756579" y="278304"/>
                  </a:lnTo>
                  <a:lnTo>
                    <a:pt x="782799" y="313978"/>
                  </a:lnTo>
                  <a:lnTo>
                    <a:pt x="804941" y="352427"/>
                  </a:lnTo>
                  <a:lnTo>
                    <a:pt x="822697" y="393353"/>
                  </a:lnTo>
                  <a:lnTo>
                    <a:pt x="835761" y="436455"/>
                  </a:lnTo>
                  <a:lnTo>
                    <a:pt x="843825" y="481435"/>
                  </a:lnTo>
                  <a:lnTo>
                    <a:pt x="846581" y="527991"/>
                  </a:lnTo>
                  <a:lnTo>
                    <a:pt x="843772" y="574548"/>
                  </a:lnTo>
                  <a:lnTo>
                    <a:pt x="835661" y="619527"/>
                  </a:lnTo>
                  <a:lnTo>
                    <a:pt x="822555" y="662630"/>
                  </a:lnTo>
                  <a:lnTo>
                    <a:pt x="804759" y="703555"/>
                  </a:lnTo>
                  <a:lnTo>
                    <a:pt x="782660" y="741897"/>
                  </a:lnTo>
                  <a:lnTo>
                    <a:pt x="756438" y="777556"/>
                  </a:lnTo>
                  <a:lnTo>
                    <a:pt x="726453" y="810145"/>
                  </a:lnTo>
                  <a:lnTo>
                    <a:pt x="693009" y="839365"/>
                  </a:lnTo>
                  <a:lnTo>
                    <a:pt x="656415" y="864916"/>
                  </a:lnTo>
                  <a:lnTo>
                    <a:pt x="616976" y="886501"/>
                  </a:lnTo>
                  <a:lnTo>
                    <a:pt x="574999" y="903822"/>
                  </a:lnTo>
                  <a:lnTo>
                    <a:pt x="530790" y="916578"/>
                  </a:lnTo>
                  <a:lnTo>
                    <a:pt x="484655" y="924472"/>
                  </a:lnTo>
                  <a:lnTo>
                    <a:pt x="436902" y="927205"/>
                  </a:lnTo>
                  <a:lnTo>
                    <a:pt x="589012" y="927205"/>
                  </a:lnTo>
                  <a:lnTo>
                    <a:pt x="628261" y="910900"/>
                  </a:lnTo>
                  <a:lnTo>
                    <a:pt x="667678" y="889552"/>
                  </a:lnTo>
                  <a:lnTo>
                    <a:pt x="704433" y="864497"/>
                  </a:lnTo>
                  <a:lnTo>
                    <a:pt x="738269" y="836000"/>
                  </a:lnTo>
                  <a:lnTo>
                    <a:pt x="768926" y="804330"/>
                  </a:lnTo>
                  <a:lnTo>
                    <a:pt x="796147" y="769754"/>
                  </a:lnTo>
                  <a:lnTo>
                    <a:pt x="819672" y="732537"/>
                  </a:lnTo>
                  <a:lnTo>
                    <a:pt x="839244" y="692948"/>
                  </a:lnTo>
                  <a:lnTo>
                    <a:pt x="854603" y="651254"/>
                  </a:lnTo>
                  <a:lnTo>
                    <a:pt x="865492" y="607721"/>
                  </a:lnTo>
                  <a:lnTo>
                    <a:pt x="871652" y="562617"/>
                  </a:lnTo>
                  <a:lnTo>
                    <a:pt x="872825" y="516208"/>
                  </a:lnTo>
                  <a:lnTo>
                    <a:pt x="868161" y="465347"/>
                  </a:lnTo>
                  <a:lnTo>
                    <a:pt x="857399" y="415836"/>
                  </a:lnTo>
                  <a:lnTo>
                    <a:pt x="840776" y="368158"/>
                  </a:lnTo>
                  <a:lnTo>
                    <a:pt x="818531" y="322801"/>
                  </a:lnTo>
                  <a:lnTo>
                    <a:pt x="790902" y="280250"/>
                  </a:lnTo>
                  <a:lnTo>
                    <a:pt x="758129" y="240991"/>
                  </a:lnTo>
                  <a:lnTo>
                    <a:pt x="720450" y="205509"/>
                  </a:lnTo>
                  <a:lnTo>
                    <a:pt x="737165" y="189218"/>
                  </a:lnTo>
                  <a:lnTo>
                    <a:pt x="699801" y="189218"/>
                  </a:lnTo>
                  <a:lnTo>
                    <a:pt x="654857" y="160073"/>
                  </a:lnTo>
                  <a:lnTo>
                    <a:pt x="606830" y="136711"/>
                  </a:lnTo>
                  <a:lnTo>
                    <a:pt x="583764" y="128778"/>
                  </a:lnTo>
                  <a:close/>
                </a:path>
                <a:path w="873125" h="954405">
                  <a:moveTo>
                    <a:pt x="771187" y="127726"/>
                  </a:moveTo>
                  <a:lnTo>
                    <a:pt x="763070" y="127726"/>
                  </a:lnTo>
                  <a:lnTo>
                    <a:pt x="757949" y="132556"/>
                  </a:lnTo>
                  <a:lnTo>
                    <a:pt x="699801" y="189218"/>
                  </a:lnTo>
                  <a:lnTo>
                    <a:pt x="737165" y="189218"/>
                  </a:lnTo>
                  <a:lnTo>
                    <a:pt x="776627" y="150756"/>
                  </a:lnTo>
                  <a:lnTo>
                    <a:pt x="781704" y="145648"/>
                  </a:lnTo>
                  <a:lnTo>
                    <a:pt x="781561" y="137492"/>
                  </a:lnTo>
                  <a:lnTo>
                    <a:pt x="771187" y="127726"/>
                  </a:lnTo>
                  <a:close/>
                </a:path>
                <a:path w="873125" h="954405">
                  <a:moveTo>
                    <a:pt x="582272" y="0"/>
                  </a:moveTo>
                  <a:lnTo>
                    <a:pt x="291532" y="0"/>
                  </a:lnTo>
                  <a:lnTo>
                    <a:pt x="291532" y="25755"/>
                  </a:lnTo>
                  <a:lnTo>
                    <a:pt x="582272" y="25755"/>
                  </a:lnTo>
                  <a:lnTo>
                    <a:pt x="582272" y="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57" name="object 57"/>
            <p:cNvSpPr/>
            <p:nvPr/>
          </p:nvSpPr>
          <p:spPr>
            <a:xfrm>
              <a:off x="5182659" y="1430092"/>
              <a:ext cx="873125" cy="954405"/>
            </a:xfrm>
            <a:custGeom>
              <a:avLst/>
              <a:gdLst/>
              <a:ahLst/>
              <a:cxnLst/>
              <a:rect l="l" t="t" r="r" b="b"/>
              <a:pathLst>
                <a:path w="873125" h="954405">
                  <a:moveTo>
                    <a:pt x="720450" y="205509"/>
                  </a:moveTo>
                  <a:lnTo>
                    <a:pt x="776627" y="150756"/>
                  </a:lnTo>
                  <a:lnTo>
                    <a:pt x="781704" y="145648"/>
                  </a:lnTo>
                  <a:lnTo>
                    <a:pt x="781561" y="137492"/>
                  </a:lnTo>
                  <a:lnTo>
                    <a:pt x="776308" y="132556"/>
                  </a:lnTo>
                  <a:lnTo>
                    <a:pt x="771187" y="127726"/>
                  </a:lnTo>
                  <a:lnTo>
                    <a:pt x="763070" y="127726"/>
                  </a:lnTo>
                  <a:lnTo>
                    <a:pt x="757949" y="132556"/>
                  </a:lnTo>
                  <a:lnTo>
                    <a:pt x="699801" y="189218"/>
                  </a:lnTo>
                  <a:lnTo>
                    <a:pt x="654857" y="160073"/>
                  </a:lnTo>
                  <a:lnTo>
                    <a:pt x="606830" y="136711"/>
                  </a:lnTo>
                  <a:lnTo>
                    <a:pt x="556307" y="119335"/>
                  </a:lnTo>
                  <a:lnTo>
                    <a:pt x="503874" y="108145"/>
                  </a:lnTo>
                  <a:lnTo>
                    <a:pt x="450117" y="103344"/>
                  </a:lnTo>
                  <a:lnTo>
                    <a:pt x="450117" y="25755"/>
                  </a:lnTo>
                  <a:lnTo>
                    <a:pt x="582272" y="25755"/>
                  </a:lnTo>
                  <a:lnTo>
                    <a:pt x="582272" y="0"/>
                  </a:lnTo>
                  <a:lnTo>
                    <a:pt x="291532" y="0"/>
                  </a:lnTo>
                  <a:lnTo>
                    <a:pt x="291532" y="25755"/>
                  </a:lnTo>
                  <a:lnTo>
                    <a:pt x="423687" y="25755"/>
                  </a:lnTo>
                  <a:lnTo>
                    <a:pt x="423687" y="103344"/>
                  </a:lnTo>
                  <a:lnTo>
                    <a:pt x="376209" y="107191"/>
                  </a:lnTo>
                  <a:lnTo>
                    <a:pt x="330358" y="115813"/>
                  </a:lnTo>
                  <a:lnTo>
                    <a:pt x="286394" y="128944"/>
                  </a:lnTo>
                  <a:lnTo>
                    <a:pt x="244574" y="146317"/>
                  </a:lnTo>
                  <a:lnTo>
                    <a:pt x="205157" y="167665"/>
                  </a:lnTo>
                  <a:lnTo>
                    <a:pt x="168401" y="192720"/>
                  </a:lnTo>
                  <a:lnTo>
                    <a:pt x="134565" y="221217"/>
                  </a:lnTo>
                  <a:lnTo>
                    <a:pt x="103907" y="252887"/>
                  </a:lnTo>
                  <a:lnTo>
                    <a:pt x="76686" y="287463"/>
                  </a:lnTo>
                  <a:lnTo>
                    <a:pt x="53160" y="324679"/>
                  </a:lnTo>
                  <a:lnTo>
                    <a:pt x="33587" y="364268"/>
                  </a:lnTo>
                  <a:lnTo>
                    <a:pt x="18226" y="405963"/>
                  </a:lnTo>
                  <a:lnTo>
                    <a:pt x="7336" y="449496"/>
                  </a:lnTo>
                  <a:lnTo>
                    <a:pt x="1174" y="494600"/>
                  </a:lnTo>
                  <a:lnTo>
                    <a:pt x="0" y="541009"/>
                  </a:lnTo>
                  <a:lnTo>
                    <a:pt x="3949" y="587274"/>
                  </a:lnTo>
                  <a:lnTo>
                    <a:pt x="12798" y="631953"/>
                  </a:lnTo>
                  <a:lnTo>
                    <a:pt x="26275" y="674794"/>
                  </a:lnTo>
                  <a:lnTo>
                    <a:pt x="44104" y="715546"/>
                  </a:lnTo>
                  <a:lnTo>
                    <a:pt x="66012" y="753956"/>
                  </a:lnTo>
                  <a:lnTo>
                    <a:pt x="91724" y="789773"/>
                  </a:lnTo>
                  <a:lnTo>
                    <a:pt x="120967" y="822744"/>
                  </a:lnTo>
                  <a:lnTo>
                    <a:pt x="153468" y="852619"/>
                  </a:lnTo>
                  <a:lnTo>
                    <a:pt x="188951" y="879145"/>
                  </a:lnTo>
                  <a:lnTo>
                    <a:pt x="227143" y="902070"/>
                  </a:lnTo>
                  <a:lnTo>
                    <a:pt x="267770" y="921143"/>
                  </a:lnTo>
                  <a:lnTo>
                    <a:pt x="310558" y="936111"/>
                  </a:lnTo>
                  <a:lnTo>
                    <a:pt x="355233" y="946724"/>
                  </a:lnTo>
                  <a:lnTo>
                    <a:pt x="401521" y="952728"/>
                  </a:lnTo>
                  <a:lnTo>
                    <a:pt x="449149" y="953873"/>
                  </a:lnTo>
                  <a:lnTo>
                    <a:pt x="496626" y="950026"/>
                  </a:lnTo>
                  <a:lnTo>
                    <a:pt x="542477" y="941404"/>
                  </a:lnTo>
                  <a:lnTo>
                    <a:pt x="586441" y="928273"/>
                  </a:lnTo>
                  <a:lnTo>
                    <a:pt x="628261" y="910900"/>
                  </a:lnTo>
                  <a:lnTo>
                    <a:pt x="667678" y="889552"/>
                  </a:lnTo>
                  <a:lnTo>
                    <a:pt x="704433" y="864497"/>
                  </a:lnTo>
                  <a:lnTo>
                    <a:pt x="738269" y="836000"/>
                  </a:lnTo>
                  <a:lnTo>
                    <a:pt x="768926" y="804330"/>
                  </a:lnTo>
                  <a:lnTo>
                    <a:pt x="796147" y="769754"/>
                  </a:lnTo>
                  <a:lnTo>
                    <a:pt x="819672" y="732537"/>
                  </a:lnTo>
                  <a:lnTo>
                    <a:pt x="839244" y="692949"/>
                  </a:lnTo>
                  <a:lnTo>
                    <a:pt x="854603" y="651254"/>
                  </a:lnTo>
                  <a:lnTo>
                    <a:pt x="865492" y="607721"/>
                  </a:lnTo>
                  <a:lnTo>
                    <a:pt x="871652" y="562617"/>
                  </a:lnTo>
                  <a:lnTo>
                    <a:pt x="872825" y="516208"/>
                  </a:lnTo>
                  <a:lnTo>
                    <a:pt x="868161" y="465347"/>
                  </a:lnTo>
                  <a:lnTo>
                    <a:pt x="857399" y="415836"/>
                  </a:lnTo>
                  <a:lnTo>
                    <a:pt x="840776" y="368158"/>
                  </a:lnTo>
                  <a:lnTo>
                    <a:pt x="818531" y="322801"/>
                  </a:lnTo>
                  <a:lnTo>
                    <a:pt x="790902" y="280250"/>
                  </a:lnTo>
                  <a:lnTo>
                    <a:pt x="758129" y="240991"/>
                  </a:lnTo>
                  <a:lnTo>
                    <a:pt x="720450" y="205509"/>
                  </a:lnTo>
                  <a:close/>
                </a:path>
                <a:path w="873125" h="954405">
                  <a:moveTo>
                    <a:pt x="436902" y="927205"/>
                  </a:moveTo>
                  <a:lnTo>
                    <a:pt x="389125" y="924519"/>
                  </a:lnTo>
                  <a:lnTo>
                    <a:pt x="342967" y="916661"/>
                  </a:lnTo>
                  <a:lnTo>
                    <a:pt x="298734" y="903931"/>
                  </a:lnTo>
                  <a:lnTo>
                    <a:pt x="256736" y="886628"/>
                  </a:lnTo>
                  <a:lnTo>
                    <a:pt x="217278" y="865052"/>
                  </a:lnTo>
                  <a:lnTo>
                    <a:pt x="180669" y="839502"/>
                  </a:lnTo>
                  <a:lnTo>
                    <a:pt x="147215" y="810278"/>
                  </a:lnTo>
                  <a:lnTo>
                    <a:pt x="117225" y="777679"/>
                  </a:lnTo>
                  <a:lnTo>
                    <a:pt x="91005" y="742005"/>
                  </a:lnTo>
                  <a:lnTo>
                    <a:pt x="68864" y="703555"/>
                  </a:lnTo>
                  <a:lnTo>
                    <a:pt x="51107" y="662630"/>
                  </a:lnTo>
                  <a:lnTo>
                    <a:pt x="38043" y="619527"/>
                  </a:lnTo>
                  <a:lnTo>
                    <a:pt x="29980" y="574548"/>
                  </a:lnTo>
                  <a:lnTo>
                    <a:pt x="27223" y="527991"/>
                  </a:lnTo>
                  <a:lnTo>
                    <a:pt x="29980" y="481435"/>
                  </a:lnTo>
                  <a:lnTo>
                    <a:pt x="38043" y="436455"/>
                  </a:lnTo>
                  <a:lnTo>
                    <a:pt x="51107" y="393353"/>
                  </a:lnTo>
                  <a:lnTo>
                    <a:pt x="68863" y="352427"/>
                  </a:lnTo>
                  <a:lnTo>
                    <a:pt x="91005" y="313978"/>
                  </a:lnTo>
                  <a:lnTo>
                    <a:pt x="117225" y="278304"/>
                  </a:lnTo>
                  <a:lnTo>
                    <a:pt x="147215" y="245705"/>
                  </a:lnTo>
                  <a:lnTo>
                    <a:pt x="180669" y="216481"/>
                  </a:lnTo>
                  <a:lnTo>
                    <a:pt x="217278" y="190931"/>
                  </a:lnTo>
                  <a:lnTo>
                    <a:pt x="256736" y="169354"/>
                  </a:lnTo>
                  <a:lnTo>
                    <a:pt x="298734" y="152052"/>
                  </a:lnTo>
                  <a:lnTo>
                    <a:pt x="342966" y="139322"/>
                  </a:lnTo>
                  <a:lnTo>
                    <a:pt x="389125" y="131464"/>
                  </a:lnTo>
                  <a:lnTo>
                    <a:pt x="436902" y="128778"/>
                  </a:lnTo>
                  <a:lnTo>
                    <a:pt x="484679" y="131464"/>
                  </a:lnTo>
                  <a:lnTo>
                    <a:pt x="530838" y="139322"/>
                  </a:lnTo>
                  <a:lnTo>
                    <a:pt x="575070" y="152052"/>
                  </a:lnTo>
                  <a:lnTo>
                    <a:pt x="617068" y="169355"/>
                  </a:lnTo>
                  <a:lnTo>
                    <a:pt x="656526" y="190931"/>
                  </a:lnTo>
                  <a:lnTo>
                    <a:pt x="693135" y="216481"/>
                  </a:lnTo>
                  <a:lnTo>
                    <a:pt x="726589" y="245705"/>
                  </a:lnTo>
                  <a:lnTo>
                    <a:pt x="756579" y="278304"/>
                  </a:lnTo>
                  <a:lnTo>
                    <a:pt x="782799" y="313978"/>
                  </a:lnTo>
                  <a:lnTo>
                    <a:pt x="804941" y="352427"/>
                  </a:lnTo>
                  <a:lnTo>
                    <a:pt x="822697" y="393353"/>
                  </a:lnTo>
                  <a:lnTo>
                    <a:pt x="835761" y="436455"/>
                  </a:lnTo>
                  <a:lnTo>
                    <a:pt x="843825" y="481435"/>
                  </a:lnTo>
                  <a:lnTo>
                    <a:pt x="846581" y="527991"/>
                  </a:lnTo>
                  <a:lnTo>
                    <a:pt x="843776" y="574525"/>
                  </a:lnTo>
                  <a:lnTo>
                    <a:pt x="835675" y="619481"/>
                  </a:lnTo>
                  <a:lnTo>
                    <a:pt x="822585" y="662560"/>
                  </a:lnTo>
                  <a:lnTo>
                    <a:pt x="804811" y="703465"/>
                  </a:lnTo>
                  <a:lnTo>
                    <a:pt x="782660" y="741897"/>
                  </a:lnTo>
                  <a:lnTo>
                    <a:pt x="756438" y="777556"/>
                  </a:lnTo>
                  <a:lnTo>
                    <a:pt x="726453" y="810145"/>
                  </a:lnTo>
                  <a:lnTo>
                    <a:pt x="693009" y="839365"/>
                  </a:lnTo>
                  <a:lnTo>
                    <a:pt x="656415" y="864916"/>
                  </a:lnTo>
                  <a:lnTo>
                    <a:pt x="616976" y="886501"/>
                  </a:lnTo>
                  <a:lnTo>
                    <a:pt x="574999" y="903822"/>
                  </a:lnTo>
                  <a:lnTo>
                    <a:pt x="530790" y="916578"/>
                  </a:lnTo>
                  <a:lnTo>
                    <a:pt x="484655" y="924472"/>
                  </a:lnTo>
                  <a:lnTo>
                    <a:pt x="436902" y="927205"/>
                  </a:lnTo>
                  <a:close/>
                </a:path>
              </a:pathLst>
            </a:custGeom>
            <a:ln w="15221">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58" name="object 58"/>
            <p:cNvSpPr/>
            <p:nvPr/>
          </p:nvSpPr>
          <p:spPr>
            <a:xfrm>
              <a:off x="5316543" y="1610382"/>
              <a:ext cx="607060" cy="643255"/>
            </a:xfrm>
            <a:custGeom>
              <a:avLst/>
              <a:gdLst/>
              <a:ahLst/>
              <a:cxnLst/>
              <a:rect l="l" t="t" r="r" b="b"/>
              <a:pathLst>
                <a:path w="607060" h="643255">
                  <a:moveTo>
                    <a:pt x="316234" y="0"/>
                  </a:moveTo>
                  <a:lnTo>
                    <a:pt x="289803" y="0"/>
                  </a:lnTo>
                  <a:lnTo>
                    <a:pt x="289803" y="51833"/>
                  </a:lnTo>
                  <a:lnTo>
                    <a:pt x="240777" y="57841"/>
                  </a:lnTo>
                  <a:lnTo>
                    <a:pt x="194615" y="71071"/>
                  </a:lnTo>
                  <a:lnTo>
                    <a:pt x="151912" y="90886"/>
                  </a:lnTo>
                  <a:lnTo>
                    <a:pt x="113267" y="116651"/>
                  </a:lnTo>
                  <a:lnTo>
                    <a:pt x="79274" y="147731"/>
                  </a:lnTo>
                  <a:lnTo>
                    <a:pt x="50532" y="183490"/>
                  </a:lnTo>
                  <a:lnTo>
                    <a:pt x="27637" y="223292"/>
                  </a:lnTo>
                  <a:lnTo>
                    <a:pt x="11185" y="266501"/>
                  </a:lnTo>
                  <a:lnTo>
                    <a:pt x="1774" y="312483"/>
                  </a:lnTo>
                  <a:lnTo>
                    <a:pt x="0" y="360601"/>
                  </a:lnTo>
                  <a:lnTo>
                    <a:pt x="6163" y="408374"/>
                  </a:lnTo>
                  <a:lnTo>
                    <a:pt x="19738" y="453357"/>
                  </a:lnTo>
                  <a:lnTo>
                    <a:pt x="40072" y="494969"/>
                  </a:lnTo>
                  <a:lnTo>
                    <a:pt x="66513" y="532628"/>
                  </a:lnTo>
                  <a:lnTo>
                    <a:pt x="98408" y="565753"/>
                  </a:lnTo>
                  <a:lnTo>
                    <a:pt x="135105" y="593762"/>
                  </a:lnTo>
                  <a:lnTo>
                    <a:pt x="175951" y="616074"/>
                  </a:lnTo>
                  <a:lnTo>
                    <a:pt x="220294" y="632107"/>
                  </a:lnTo>
                  <a:lnTo>
                    <a:pt x="267482" y="641280"/>
                  </a:lnTo>
                  <a:lnTo>
                    <a:pt x="316862" y="643012"/>
                  </a:lnTo>
                  <a:lnTo>
                    <a:pt x="365888" y="637003"/>
                  </a:lnTo>
                  <a:lnTo>
                    <a:pt x="412050" y="623773"/>
                  </a:lnTo>
                  <a:lnTo>
                    <a:pt x="418983" y="620555"/>
                  </a:lnTo>
                  <a:lnTo>
                    <a:pt x="292927" y="620555"/>
                  </a:lnTo>
                  <a:lnTo>
                    <a:pt x="243065" y="614101"/>
                  </a:lnTo>
                  <a:lnTo>
                    <a:pt x="195178" y="599109"/>
                  </a:lnTo>
                  <a:lnTo>
                    <a:pt x="152022" y="576709"/>
                  </a:lnTo>
                  <a:lnTo>
                    <a:pt x="114191" y="547817"/>
                  </a:lnTo>
                  <a:lnTo>
                    <a:pt x="82282" y="513350"/>
                  </a:lnTo>
                  <a:lnTo>
                    <a:pt x="56889" y="474226"/>
                  </a:lnTo>
                  <a:lnTo>
                    <a:pt x="38608" y="431360"/>
                  </a:lnTo>
                  <a:lnTo>
                    <a:pt x="28034" y="385669"/>
                  </a:lnTo>
                  <a:lnTo>
                    <a:pt x="25762" y="338071"/>
                  </a:lnTo>
                  <a:lnTo>
                    <a:pt x="32388" y="289483"/>
                  </a:lnTo>
                  <a:lnTo>
                    <a:pt x="46204" y="246568"/>
                  </a:lnTo>
                  <a:lnTo>
                    <a:pt x="66623" y="207239"/>
                  </a:lnTo>
                  <a:lnTo>
                    <a:pt x="92964" y="172057"/>
                  </a:lnTo>
                  <a:lnTo>
                    <a:pt x="124545" y="141579"/>
                  </a:lnTo>
                  <a:lnTo>
                    <a:pt x="160687" y="116367"/>
                  </a:lnTo>
                  <a:lnTo>
                    <a:pt x="200707" y="96981"/>
                  </a:lnTo>
                  <a:lnTo>
                    <a:pt x="243925" y="83979"/>
                  </a:lnTo>
                  <a:lnTo>
                    <a:pt x="289660" y="77921"/>
                  </a:lnTo>
                  <a:lnTo>
                    <a:pt x="316234" y="77921"/>
                  </a:lnTo>
                  <a:lnTo>
                    <a:pt x="316234" y="0"/>
                  </a:lnTo>
                  <a:close/>
                </a:path>
                <a:path w="607060" h="643255">
                  <a:moveTo>
                    <a:pt x="371464" y="59087"/>
                  </a:moveTo>
                  <a:lnTo>
                    <a:pt x="365517" y="84178"/>
                  </a:lnTo>
                  <a:lnTo>
                    <a:pt x="413406" y="99173"/>
                  </a:lnTo>
                  <a:lnTo>
                    <a:pt x="456564" y="121575"/>
                  </a:lnTo>
                  <a:lnTo>
                    <a:pt x="494395" y="150469"/>
                  </a:lnTo>
                  <a:lnTo>
                    <a:pt x="526305" y="184936"/>
                  </a:lnTo>
                  <a:lnTo>
                    <a:pt x="551698" y="224061"/>
                  </a:lnTo>
                  <a:lnTo>
                    <a:pt x="569979" y="266926"/>
                  </a:lnTo>
                  <a:lnTo>
                    <a:pt x="580554" y="312615"/>
                  </a:lnTo>
                  <a:lnTo>
                    <a:pt x="582827" y="360211"/>
                  </a:lnTo>
                  <a:lnTo>
                    <a:pt x="576204" y="408796"/>
                  </a:lnTo>
                  <a:lnTo>
                    <a:pt x="560816" y="455462"/>
                  </a:lnTo>
                  <a:lnTo>
                    <a:pt x="537826" y="497518"/>
                  </a:lnTo>
                  <a:lnTo>
                    <a:pt x="508175" y="534383"/>
                  </a:lnTo>
                  <a:lnTo>
                    <a:pt x="472803" y="565477"/>
                  </a:lnTo>
                  <a:lnTo>
                    <a:pt x="432652" y="590221"/>
                  </a:lnTo>
                  <a:lnTo>
                    <a:pt x="388661" y="608035"/>
                  </a:lnTo>
                  <a:lnTo>
                    <a:pt x="341773" y="618340"/>
                  </a:lnTo>
                  <a:lnTo>
                    <a:pt x="292927" y="620555"/>
                  </a:lnTo>
                  <a:lnTo>
                    <a:pt x="418983" y="620555"/>
                  </a:lnTo>
                  <a:lnTo>
                    <a:pt x="454753" y="603956"/>
                  </a:lnTo>
                  <a:lnTo>
                    <a:pt x="493398" y="578190"/>
                  </a:lnTo>
                  <a:lnTo>
                    <a:pt x="527391" y="547108"/>
                  </a:lnTo>
                  <a:lnTo>
                    <a:pt x="556133" y="511348"/>
                  </a:lnTo>
                  <a:lnTo>
                    <a:pt x="579028" y="471545"/>
                  </a:lnTo>
                  <a:lnTo>
                    <a:pt x="595480" y="428334"/>
                  </a:lnTo>
                  <a:lnTo>
                    <a:pt x="604891" y="382352"/>
                  </a:lnTo>
                  <a:lnTo>
                    <a:pt x="606666" y="334233"/>
                  </a:lnTo>
                  <a:lnTo>
                    <a:pt x="600266" y="285511"/>
                  </a:lnTo>
                  <a:lnTo>
                    <a:pt x="586043" y="239419"/>
                  </a:lnTo>
                  <a:lnTo>
                    <a:pt x="564623" y="196688"/>
                  </a:lnTo>
                  <a:lnTo>
                    <a:pt x="536632" y="158051"/>
                  </a:lnTo>
                  <a:lnTo>
                    <a:pt x="502694" y="124240"/>
                  </a:lnTo>
                  <a:lnTo>
                    <a:pt x="463437" y="95988"/>
                  </a:lnTo>
                  <a:lnTo>
                    <a:pt x="419485" y="74026"/>
                  </a:lnTo>
                  <a:lnTo>
                    <a:pt x="371464" y="59087"/>
                  </a:lnTo>
                  <a:close/>
                </a:path>
                <a:path w="607060" h="643255">
                  <a:moveTo>
                    <a:pt x="316234" y="77921"/>
                  </a:moveTo>
                  <a:lnTo>
                    <a:pt x="289737" y="77921"/>
                  </a:lnTo>
                  <a:lnTo>
                    <a:pt x="289803" y="271722"/>
                  </a:lnTo>
                  <a:lnTo>
                    <a:pt x="265639" y="281694"/>
                  </a:lnTo>
                  <a:lnTo>
                    <a:pt x="247891" y="299308"/>
                  </a:lnTo>
                  <a:lnTo>
                    <a:pt x="238295" y="321935"/>
                  </a:lnTo>
                  <a:lnTo>
                    <a:pt x="238274" y="347691"/>
                  </a:lnTo>
                  <a:lnTo>
                    <a:pt x="248507" y="371236"/>
                  </a:lnTo>
                  <a:lnTo>
                    <a:pt x="266583" y="388528"/>
                  </a:lnTo>
                  <a:lnTo>
                    <a:pt x="289994" y="397955"/>
                  </a:lnTo>
                  <a:lnTo>
                    <a:pt x="316234" y="397904"/>
                  </a:lnTo>
                  <a:lnTo>
                    <a:pt x="340398" y="387932"/>
                  </a:lnTo>
                  <a:lnTo>
                    <a:pt x="354983" y="373457"/>
                  </a:lnTo>
                  <a:lnTo>
                    <a:pt x="303019" y="373457"/>
                  </a:lnTo>
                  <a:lnTo>
                    <a:pt x="287588" y="370421"/>
                  </a:lnTo>
                  <a:lnTo>
                    <a:pt x="274985" y="362141"/>
                  </a:lnTo>
                  <a:lnTo>
                    <a:pt x="266488" y="349860"/>
                  </a:lnTo>
                  <a:lnTo>
                    <a:pt x="263372" y="334824"/>
                  </a:lnTo>
                  <a:lnTo>
                    <a:pt x="266488" y="319787"/>
                  </a:lnTo>
                  <a:lnTo>
                    <a:pt x="274985" y="307506"/>
                  </a:lnTo>
                  <a:lnTo>
                    <a:pt x="287588" y="299226"/>
                  </a:lnTo>
                  <a:lnTo>
                    <a:pt x="303019" y="296190"/>
                  </a:lnTo>
                  <a:lnTo>
                    <a:pt x="355031" y="296190"/>
                  </a:lnTo>
                  <a:lnTo>
                    <a:pt x="349742" y="289283"/>
                  </a:lnTo>
                  <a:lnTo>
                    <a:pt x="334487" y="278190"/>
                  </a:lnTo>
                  <a:lnTo>
                    <a:pt x="316234" y="271722"/>
                  </a:lnTo>
                  <a:lnTo>
                    <a:pt x="316234" y="77921"/>
                  </a:lnTo>
                  <a:close/>
                </a:path>
                <a:path w="607060" h="643255">
                  <a:moveTo>
                    <a:pt x="355031" y="296190"/>
                  </a:moveTo>
                  <a:lnTo>
                    <a:pt x="303019" y="296190"/>
                  </a:lnTo>
                  <a:lnTo>
                    <a:pt x="318450" y="299226"/>
                  </a:lnTo>
                  <a:lnTo>
                    <a:pt x="331052" y="307506"/>
                  </a:lnTo>
                  <a:lnTo>
                    <a:pt x="339549" y="319787"/>
                  </a:lnTo>
                  <a:lnTo>
                    <a:pt x="342665" y="334824"/>
                  </a:lnTo>
                  <a:lnTo>
                    <a:pt x="339549" y="349860"/>
                  </a:lnTo>
                  <a:lnTo>
                    <a:pt x="331052" y="362141"/>
                  </a:lnTo>
                  <a:lnTo>
                    <a:pt x="318450" y="370421"/>
                  </a:lnTo>
                  <a:lnTo>
                    <a:pt x="303019" y="373457"/>
                  </a:lnTo>
                  <a:lnTo>
                    <a:pt x="354983" y="373457"/>
                  </a:lnTo>
                  <a:lnTo>
                    <a:pt x="358146" y="370318"/>
                  </a:lnTo>
                  <a:lnTo>
                    <a:pt x="367742" y="347691"/>
                  </a:lnTo>
                  <a:lnTo>
                    <a:pt x="367763" y="321935"/>
                  </a:lnTo>
                  <a:lnTo>
                    <a:pt x="361126" y="304149"/>
                  </a:lnTo>
                  <a:lnTo>
                    <a:pt x="355031" y="296190"/>
                  </a:lnTo>
                  <a:close/>
                </a:path>
              </a:pathLst>
            </a:custGeom>
            <a:solidFill>
              <a:srgbClr val="FFFFFF"/>
            </a:solidFill>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sp>
          <p:nvSpPr>
            <p:cNvPr id="59" name="object 59"/>
            <p:cNvSpPr/>
            <p:nvPr/>
          </p:nvSpPr>
          <p:spPr>
            <a:xfrm>
              <a:off x="5316543" y="1610382"/>
              <a:ext cx="607060" cy="643255"/>
            </a:xfrm>
            <a:custGeom>
              <a:avLst/>
              <a:gdLst/>
              <a:ahLst/>
              <a:cxnLst/>
              <a:rect l="l" t="t" r="r" b="b"/>
              <a:pathLst>
                <a:path w="607060" h="643255">
                  <a:moveTo>
                    <a:pt x="371464" y="59087"/>
                  </a:moveTo>
                  <a:lnTo>
                    <a:pt x="365517" y="84178"/>
                  </a:lnTo>
                  <a:lnTo>
                    <a:pt x="413406" y="99173"/>
                  </a:lnTo>
                  <a:lnTo>
                    <a:pt x="456564" y="121575"/>
                  </a:lnTo>
                  <a:lnTo>
                    <a:pt x="494395" y="150469"/>
                  </a:lnTo>
                  <a:lnTo>
                    <a:pt x="526305" y="184936"/>
                  </a:lnTo>
                  <a:lnTo>
                    <a:pt x="551698" y="224061"/>
                  </a:lnTo>
                  <a:lnTo>
                    <a:pt x="569979" y="266926"/>
                  </a:lnTo>
                  <a:lnTo>
                    <a:pt x="580554" y="312615"/>
                  </a:lnTo>
                  <a:lnTo>
                    <a:pt x="582827" y="360211"/>
                  </a:lnTo>
                  <a:lnTo>
                    <a:pt x="576204" y="408796"/>
                  </a:lnTo>
                  <a:lnTo>
                    <a:pt x="560816" y="455462"/>
                  </a:lnTo>
                  <a:lnTo>
                    <a:pt x="537826" y="497518"/>
                  </a:lnTo>
                  <a:lnTo>
                    <a:pt x="508175" y="534383"/>
                  </a:lnTo>
                  <a:lnTo>
                    <a:pt x="472803" y="565477"/>
                  </a:lnTo>
                  <a:lnTo>
                    <a:pt x="432652" y="590221"/>
                  </a:lnTo>
                  <a:lnTo>
                    <a:pt x="388661" y="608036"/>
                  </a:lnTo>
                  <a:lnTo>
                    <a:pt x="341773" y="618340"/>
                  </a:lnTo>
                  <a:lnTo>
                    <a:pt x="292927" y="620555"/>
                  </a:lnTo>
                  <a:lnTo>
                    <a:pt x="243065" y="614101"/>
                  </a:lnTo>
                  <a:lnTo>
                    <a:pt x="195178" y="599109"/>
                  </a:lnTo>
                  <a:lnTo>
                    <a:pt x="152022" y="576709"/>
                  </a:lnTo>
                  <a:lnTo>
                    <a:pt x="114191" y="547817"/>
                  </a:lnTo>
                  <a:lnTo>
                    <a:pt x="82282" y="513350"/>
                  </a:lnTo>
                  <a:lnTo>
                    <a:pt x="56889" y="474226"/>
                  </a:lnTo>
                  <a:lnTo>
                    <a:pt x="38608" y="431360"/>
                  </a:lnTo>
                  <a:lnTo>
                    <a:pt x="28034" y="385669"/>
                  </a:lnTo>
                  <a:lnTo>
                    <a:pt x="25762" y="338071"/>
                  </a:lnTo>
                  <a:lnTo>
                    <a:pt x="32388" y="289483"/>
                  </a:lnTo>
                  <a:lnTo>
                    <a:pt x="46204" y="246568"/>
                  </a:lnTo>
                  <a:lnTo>
                    <a:pt x="66623" y="207239"/>
                  </a:lnTo>
                  <a:lnTo>
                    <a:pt x="92964" y="172057"/>
                  </a:lnTo>
                  <a:lnTo>
                    <a:pt x="124545" y="141579"/>
                  </a:lnTo>
                  <a:lnTo>
                    <a:pt x="160687" y="116367"/>
                  </a:lnTo>
                  <a:lnTo>
                    <a:pt x="200707" y="96981"/>
                  </a:lnTo>
                  <a:lnTo>
                    <a:pt x="243925" y="83979"/>
                  </a:lnTo>
                  <a:lnTo>
                    <a:pt x="289660" y="77921"/>
                  </a:lnTo>
                  <a:lnTo>
                    <a:pt x="289792" y="77975"/>
                  </a:lnTo>
                  <a:lnTo>
                    <a:pt x="289803" y="271722"/>
                  </a:lnTo>
                  <a:lnTo>
                    <a:pt x="265639" y="281694"/>
                  </a:lnTo>
                  <a:lnTo>
                    <a:pt x="247891" y="299308"/>
                  </a:lnTo>
                  <a:lnTo>
                    <a:pt x="238216" y="322121"/>
                  </a:lnTo>
                  <a:lnTo>
                    <a:pt x="238274" y="347691"/>
                  </a:lnTo>
                  <a:lnTo>
                    <a:pt x="248507" y="371236"/>
                  </a:lnTo>
                  <a:lnTo>
                    <a:pt x="266583" y="388528"/>
                  </a:lnTo>
                  <a:lnTo>
                    <a:pt x="289994" y="397955"/>
                  </a:lnTo>
                  <a:lnTo>
                    <a:pt x="316234" y="397904"/>
                  </a:lnTo>
                  <a:lnTo>
                    <a:pt x="340398" y="387932"/>
                  </a:lnTo>
                  <a:lnTo>
                    <a:pt x="358146" y="370318"/>
                  </a:lnTo>
                  <a:lnTo>
                    <a:pt x="367821" y="347505"/>
                  </a:lnTo>
                  <a:lnTo>
                    <a:pt x="367763" y="321935"/>
                  </a:lnTo>
                  <a:lnTo>
                    <a:pt x="361126" y="304149"/>
                  </a:lnTo>
                  <a:lnTo>
                    <a:pt x="349742" y="289283"/>
                  </a:lnTo>
                  <a:lnTo>
                    <a:pt x="334487" y="278190"/>
                  </a:lnTo>
                  <a:lnTo>
                    <a:pt x="316234" y="271722"/>
                  </a:lnTo>
                  <a:lnTo>
                    <a:pt x="316234" y="0"/>
                  </a:lnTo>
                  <a:lnTo>
                    <a:pt x="289803" y="0"/>
                  </a:lnTo>
                  <a:lnTo>
                    <a:pt x="289803" y="51833"/>
                  </a:lnTo>
                  <a:lnTo>
                    <a:pt x="240777" y="57841"/>
                  </a:lnTo>
                  <a:lnTo>
                    <a:pt x="194615" y="71071"/>
                  </a:lnTo>
                  <a:lnTo>
                    <a:pt x="151912" y="90886"/>
                  </a:lnTo>
                  <a:lnTo>
                    <a:pt x="113267" y="116651"/>
                  </a:lnTo>
                  <a:lnTo>
                    <a:pt x="79274" y="147731"/>
                  </a:lnTo>
                  <a:lnTo>
                    <a:pt x="50532" y="183490"/>
                  </a:lnTo>
                  <a:lnTo>
                    <a:pt x="27637" y="223292"/>
                  </a:lnTo>
                  <a:lnTo>
                    <a:pt x="11185" y="266501"/>
                  </a:lnTo>
                  <a:lnTo>
                    <a:pt x="1774" y="312483"/>
                  </a:lnTo>
                  <a:lnTo>
                    <a:pt x="0" y="360601"/>
                  </a:lnTo>
                  <a:lnTo>
                    <a:pt x="6163" y="408374"/>
                  </a:lnTo>
                  <a:lnTo>
                    <a:pt x="19738" y="453357"/>
                  </a:lnTo>
                  <a:lnTo>
                    <a:pt x="40072" y="494969"/>
                  </a:lnTo>
                  <a:lnTo>
                    <a:pt x="66513" y="532628"/>
                  </a:lnTo>
                  <a:lnTo>
                    <a:pt x="98408" y="565753"/>
                  </a:lnTo>
                  <a:lnTo>
                    <a:pt x="135105" y="593762"/>
                  </a:lnTo>
                  <a:lnTo>
                    <a:pt x="175951" y="616074"/>
                  </a:lnTo>
                  <a:lnTo>
                    <a:pt x="220294" y="632107"/>
                  </a:lnTo>
                  <a:lnTo>
                    <a:pt x="267482" y="641280"/>
                  </a:lnTo>
                  <a:lnTo>
                    <a:pt x="316862" y="643012"/>
                  </a:lnTo>
                  <a:lnTo>
                    <a:pt x="365888" y="637003"/>
                  </a:lnTo>
                  <a:lnTo>
                    <a:pt x="412050" y="623773"/>
                  </a:lnTo>
                  <a:lnTo>
                    <a:pt x="454753" y="603956"/>
                  </a:lnTo>
                  <a:lnTo>
                    <a:pt x="493398" y="578190"/>
                  </a:lnTo>
                  <a:lnTo>
                    <a:pt x="527391" y="547108"/>
                  </a:lnTo>
                  <a:lnTo>
                    <a:pt x="556133" y="511348"/>
                  </a:lnTo>
                  <a:lnTo>
                    <a:pt x="579028" y="471545"/>
                  </a:lnTo>
                  <a:lnTo>
                    <a:pt x="595480" y="428334"/>
                  </a:lnTo>
                  <a:lnTo>
                    <a:pt x="604891" y="382352"/>
                  </a:lnTo>
                  <a:lnTo>
                    <a:pt x="606665" y="334233"/>
                  </a:lnTo>
                  <a:lnTo>
                    <a:pt x="600266" y="285511"/>
                  </a:lnTo>
                  <a:lnTo>
                    <a:pt x="586043" y="239419"/>
                  </a:lnTo>
                  <a:lnTo>
                    <a:pt x="564623" y="196688"/>
                  </a:lnTo>
                  <a:lnTo>
                    <a:pt x="536632" y="158051"/>
                  </a:lnTo>
                  <a:lnTo>
                    <a:pt x="502694" y="124240"/>
                  </a:lnTo>
                  <a:lnTo>
                    <a:pt x="463437" y="95988"/>
                  </a:lnTo>
                  <a:lnTo>
                    <a:pt x="419485" y="74026"/>
                  </a:lnTo>
                  <a:lnTo>
                    <a:pt x="371464" y="59087"/>
                  </a:lnTo>
                  <a:close/>
                </a:path>
              </a:pathLst>
            </a:custGeom>
            <a:ln w="15232">
              <a:solidFill>
                <a:srgbClr val="FFFFFF"/>
              </a:solidFill>
            </a:ln>
          </p:spPr>
          <p:txBody>
            <a:bodyPr wrap="square" lIns="0" tIns="0" rIns="0" bIns="0" rtlCol="0"/>
            <a:lstStyle/>
            <a:p>
              <a:pPr hangingPunct="1"/>
              <a:endParaRPr lang="fr-FR" sz="1600" kern="1200">
                <a:solidFill>
                  <a:prstClr val="black"/>
                </a:solidFill>
                <a:latin typeface="Source Sans Pro Regular"/>
                <a:cs typeface="Arial" panose="020B0604020202020204" pitchFamily="34" charset="0"/>
              </a:endParaRPr>
            </a:p>
          </p:txBody>
        </p:sp>
        <p:pic>
          <p:nvPicPr>
            <p:cNvPr id="60" name="object 60"/>
            <p:cNvPicPr/>
            <p:nvPr/>
          </p:nvPicPr>
          <p:blipFill>
            <a:blip r:embed="rId13" cstate="print"/>
            <a:stretch>
              <a:fillRect/>
            </a:stretch>
          </p:blipFill>
          <p:spPr>
            <a:xfrm>
              <a:off x="5572305" y="1898962"/>
              <a:ext cx="94513" cy="92488"/>
            </a:xfrm>
            <a:prstGeom prst="rect">
              <a:avLst/>
            </a:prstGeom>
          </p:spPr>
        </p:pic>
      </p:grpSp>
      <p:sp>
        <p:nvSpPr>
          <p:cNvPr id="61" name="object 61"/>
          <p:cNvSpPr txBox="1"/>
          <p:nvPr/>
        </p:nvSpPr>
        <p:spPr>
          <a:xfrm>
            <a:off x="853697" y="4025379"/>
            <a:ext cx="2206211" cy="262465"/>
          </a:xfrm>
          <a:prstGeom prst="rect">
            <a:avLst/>
          </a:prstGeom>
        </p:spPr>
        <p:txBody>
          <a:bodyPr vert="horz" wrap="square" lIns="0" tIns="16087" rIns="0" bIns="0" rtlCol="0">
            <a:spAutoFit/>
          </a:bodyPr>
          <a:lstStyle/>
          <a:p>
            <a:pPr marL="87204" hangingPunct="1">
              <a:spcBef>
                <a:spcPts val="127"/>
              </a:spcBef>
            </a:pPr>
            <a:r>
              <a:rPr lang="fr-FR" sz="1600" b="1" kern="1200" spc="-7" err="1">
                <a:solidFill>
                  <a:prstClr val="black"/>
                </a:solidFill>
                <a:latin typeface="Source Sans Pro Regular"/>
                <a:cs typeface="Arial" panose="020B0604020202020204" pitchFamily="34" charset="0"/>
              </a:rPr>
              <a:t>Response</a:t>
            </a:r>
            <a:r>
              <a:rPr lang="fr-FR" sz="1600" b="1" kern="1200" spc="-7">
                <a:solidFill>
                  <a:prstClr val="black"/>
                </a:solidFill>
                <a:latin typeface="Source Sans Pro Regular"/>
                <a:cs typeface="Arial" panose="020B0604020202020204" pitchFamily="34" charset="0"/>
              </a:rPr>
              <a:t> </a:t>
            </a:r>
            <a:r>
              <a:rPr lang="fr-FR" sz="1600" b="1" kern="1200" spc="-20">
                <a:solidFill>
                  <a:prstClr val="black"/>
                </a:solidFill>
                <a:latin typeface="Source Sans Pro Regular"/>
                <a:cs typeface="Arial" panose="020B0604020202020204" pitchFamily="34" charset="0"/>
              </a:rPr>
              <a:t>Evolution</a:t>
            </a:r>
            <a:endParaRPr lang="fr-FR" sz="1600" kern="1200">
              <a:solidFill>
                <a:prstClr val="black"/>
              </a:solidFill>
              <a:latin typeface="Source Sans Pro Regular"/>
              <a:cs typeface="Arial" panose="020B0604020202020204" pitchFamily="34" charset="0"/>
            </a:endParaRPr>
          </a:p>
        </p:txBody>
      </p:sp>
      <p:sp>
        <p:nvSpPr>
          <p:cNvPr id="62" name="object 62"/>
          <p:cNvSpPr txBox="1"/>
          <p:nvPr/>
        </p:nvSpPr>
        <p:spPr>
          <a:xfrm>
            <a:off x="3480718" y="4025379"/>
            <a:ext cx="2494859" cy="262465"/>
          </a:xfrm>
          <a:prstGeom prst="rect">
            <a:avLst/>
          </a:prstGeom>
        </p:spPr>
        <p:txBody>
          <a:bodyPr vert="horz" wrap="square" lIns="0" tIns="16087" rIns="0" bIns="0" rtlCol="0">
            <a:spAutoFit/>
          </a:bodyPr>
          <a:lstStyle/>
          <a:p>
            <a:pPr algn="ctr" hangingPunct="1">
              <a:spcBef>
                <a:spcPts val="127"/>
              </a:spcBef>
            </a:pPr>
            <a:r>
              <a:rPr lang="fr-FR" sz="1600" b="1" kern="1200" spc="-27" err="1">
                <a:solidFill>
                  <a:prstClr val="black"/>
                </a:solidFill>
                <a:latin typeface="Source Sans Pro Regular"/>
                <a:cs typeface="Arial" panose="020B0604020202020204" pitchFamily="34" charset="0"/>
              </a:rPr>
              <a:t>Established</a:t>
            </a:r>
            <a:r>
              <a:rPr lang="fr-FR" sz="1600" b="1" kern="1200" spc="-27">
                <a:solidFill>
                  <a:prstClr val="black"/>
                </a:solidFill>
                <a:latin typeface="Source Sans Pro Regular"/>
                <a:cs typeface="Arial" panose="020B0604020202020204" pitchFamily="34" charset="0"/>
              </a:rPr>
              <a:t> </a:t>
            </a:r>
            <a:r>
              <a:rPr lang="fr-FR" sz="1600" b="1" kern="1200" spc="-13" err="1">
                <a:solidFill>
                  <a:prstClr val="black"/>
                </a:solidFill>
                <a:latin typeface="Source Sans Pro Regular"/>
                <a:cs typeface="Arial" panose="020B0604020202020204" pitchFamily="34" charset="0"/>
              </a:rPr>
              <a:t>Criteria</a:t>
            </a:r>
            <a:endParaRPr lang="fr-FR" sz="1600" kern="1200">
              <a:solidFill>
                <a:prstClr val="black"/>
              </a:solidFill>
              <a:latin typeface="Source Sans Pro Regular"/>
              <a:cs typeface="Arial" panose="020B0604020202020204" pitchFamily="34" charset="0"/>
            </a:endParaRPr>
          </a:p>
        </p:txBody>
      </p:sp>
      <p:sp>
        <p:nvSpPr>
          <p:cNvPr id="63" name="object 63"/>
          <p:cNvSpPr txBox="1"/>
          <p:nvPr/>
        </p:nvSpPr>
        <p:spPr>
          <a:xfrm>
            <a:off x="7010121" y="3982663"/>
            <a:ext cx="1244600" cy="262465"/>
          </a:xfrm>
          <a:prstGeom prst="rect">
            <a:avLst/>
          </a:prstGeom>
        </p:spPr>
        <p:txBody>
          <a:bodyPr vert="horz" wrap="square" lIns="0" tIns="16087" rIns="0" bIns="0" rtlCol="0">
            <a:spAutoFit/>
          </a:bodyPr>
          <a:lstStyle/>
          <a:p>
            <a:pPr marL="16933" hangingPunct="1">
              <a:spcBef>
                <a:spcPts val="127"/>
              </a:spcBef>
            </a:pPr>
            <a:r>
              <a:rPr lang="fr-FR" sz="1600" b="1" kern="1200" spc="-33">
                <a:solidFill>
                  <a:prstClr val="black"/>
                </a:solidFill>
                <a:latin typeface="Source Sans Pro Regular"/>
                <a:cs typeface="Arial" panose="020B0604020202020204" pitchFamily="34" charset="0"/>
              </a:rPr>
              <a:t>Duration</a:t>
            </a:r>
            <a:endParaRPr lang="fr-FR" sz="1600" kern="1200">
              <a:solidFill>
                <a:prstClr val="black"/>
              </a:solidFill>
              <a:latin typeface="Source Sans Pro Regular"/>
              <a:cs typeface="Arial" panose="020B0604020202020204" pitchFamily="34" charset="0"/>
            </a:endParaRPr>
          </a:p>
        </p:txBody>
      </p:sp>
      <p:sp>
        <p:nvSpPr>
          <p:cNvPr id="64" name="object 64"/>
          <p:cNvSpPr txBox="1"/>
          <p:nvPr/>
        </p:nvSpPr>
        <p:spPr>
          <a:xfrm>
            <a:off x="9784151" y="3939240"/>
            <a:ext cx="1105747" cy="262465"/>
          </a:xfrm>
          <a:prstGeom prst="rect">
            <a:avLst/>
          </a:prstGeom>
        </p:spPr>
        <p:txBody>
          <a:bodyPr vert="horz" wrap="square" lIns="0" tIns="16087" rIns="0" bIns="0" rtlCol="0">
            <a:spAutoFit/>
          </a:bodyPr>
          <a:lstStyle/>
          <a:p>
            <a:pPr marL="16933" hangingPunct="1">
              <a:spcBef>
                <a:spcPts val="127"/>
              </a:spcBef>
            </a:pPr>
            <a:r>
              <a:rPr lang="fr-FR" sz="1600" b="1" kern="1200" spc="-13" err="1">
                <a:solidFill>
                  <a:prstClr val="black"/>
                </a:solidFill>
                <a:latin typeface="Source Sans Pro Regular"/>
                <a:cs typeface="Arial" panose="020B0604020202020204" pitchFamily="34" charset="0"/>
              </a:rPr>
              <a:t>Funding</a:t>
            </a:r>
            <a:endParaRPr lang="fr-FR" sz="1600" kern="1200">
              <a:solidFill>
                <a:prstClr val="black"/>
              </a:solidFill>
              <a:latin typeface="Source Sans Pro Regular"/>
              <a:cs typeface="Arial" panose="020B0604020202020204" pitchFamily="34" charset="0"/>
            </a:endParaRPr>
          </a:p>
        </p:txBody>
      </p:sp>
      <p:sp>
        <p:nvSpPr>
          <p:cNvPr id="65" name="object 65"/>
          <p:cNvSpPr txBox="1"/>
          <p:nvPr/>
        </p:nvSpPr>
        <p:spPr>
          <a:xfrm>
            <a:off x="2533371" y="6261478"/>
            <a:ext cx="1159861" cy="262465"/>
          </a:xfrm>
          <a:prstGeom prst="rect">
            <a:avLst/>
          </a:prstGeom>
        </p:spPr>
        <p:txBody>
          <a:bodyPr vert="horz" wrap="square" lIns="0" tIns="16087" rIns="0" bIns="0" rtlCol="0">
            <a:spAutoFit/>
          </a:bodyPr>
          <a:lstStyle/>
          <a:p>
            <a:pPr marL="87204" hangingPunct="1">
              <a:spcBef>
                <a:spcPts val="127"/>
              </a:spcBef>
            </a:pPr>
            <a:r>
              <a:rPr lang="fr-FR" sz="1600" b="1" kern="1200" spc="-7" err="1">
                <a:solidFill>
                  <a:prstClr val="black"/>
                </a:solidFill>
                <a:latin typeface="Source Sans Pro Regular"/>
                <a:cs typeface="Arial" panose="020B0604020202020204" pitchFamily="34" charset="0"/>
              </a:rPr>
              <a:t>Skills</a:t>
            </a:r>
            <a:endParaRPr lang="fr-FR" sz="1600" b="1" kern="1200" spc="-7">
              <a:solidFill>
                <a:prstClr val="black"/>
              </a:solidFill>
              <a:latin typeface="Source Sans Pro Regular"/>
              <a:cs typeface="Arial" panose="020B0604020202020204" pitchFamily="34" charset="0"/>
            </a:endParaRPr>
          </a:p>
        </p:txBody>
      </p:sp>
      <p:sp>
        <p:nvSpPr>
          <p:cNvPr id="66" name="object 66"/>
          <p:cNvSpPr txBox="1"/>
          <p:nvPr/>
        </p:nvSpPr>
        <p:spPr>
          <a:xfrm>
            <a:off x="5122744" y="6236281"/>
            <a:ext cx="1748367" cy="262465"/>
          </a:xfrm>
          <a:prstGeom prst="rect">
            <a:avLst/>
          </a:prstGeom>
        </p:spPr>
        <p:txBody>
          <a:bodyPr vert="horz" wrap="square" lIns="0" tIns="16087" rIns="0" bIns="0" rtlCol="0">
            <a:spAutoFit/>
          </a:bodyPr>
          <a:lstStyle/>
          <a:p>
            <a:pPr marL="87204" hangingPunct="1">
              <a:spcBef>
                <a:spcPts val="127"/>
              </a:spcBef>
            </a:pPr>
            <a:r>
              <a:rPr lang="fr-FR" sz="1600" b="1" kern="1200" spc="-7" err="1">
                <a:solidFill>
                  <a:prstClr val="black"/>
                </a:solidFill>
                <a:latin typeface="Source Sans Pro Regular"/>
                <a:cs typeface="Arial" panose="020B0604020202020204" pitchFamily="34" charset="0"/>
              </a:rPr>
              <a:t>Effectiveness</a:t>
            </a:r>
            <a:endParaRPr lang="fr-FR" sz="1600" b="1" kern="1200" spc="-7">
              <a:solidFill>
                <a:prstClr val="black"/>
              </a:solidFill>
              <a:latin typeface="Source Sans Pro Regular"/>
              <a:cs typeface="Arial" panose="020B0604020202020204" pitchFamily="34" charset="0"/>
            </a:endParaRPr>
          </a:p>
        </p:txBody>
      </p:sp>
      <p:sp>
        <p:nvSpPr>
          <p:cNvPr id="67" name="object 67"/>
          <p:cNvSpPr txBox="1"/>
          <p:nvPr/>
        </p:nvSpPr>
        <p:spPr>
          <a:xfrm>
            <a:off x="8142574" y="6236281"/>
            <a:ext cx="1163320" cy="262465"/>
          </a:xfrm>
          <a:prstGeom prst="rect">
            <a:avLst/>
          </a:prstGeom>
        </p:spPr>
        <p:txBody>
          <a:bodyPr vert="horz" wrap="square" lIns="0" tIns="16087" rIns="0" bIns="0" rtlCol="0">
            <a:spAutoFit/>
          </a:bodyPr>
          <a:lstStyle/>
          <a:p>
            <a:pPr marL="87204" hangingPunct="1">
              <a:spcBef>
                <a:spcPts val="127"/>
              </a:spcBef>
            </a:pPr>
            <a:r>
              <a:rPr lang="fr-FR" sz="1600" b="1" kern="1200" spc="-7" err="1">
                <a:solidFill>
                  <a:prstClr val="black"/>
                </a:solidFill>
                <a:latin typeface="Source Sans Pro Regular"/>
                <a:cs typeface="Arial" panose="020B0604020202020204" pitchFamily="34" charset="0"/>
              </a:rPr>
              <a:t>Conduct</a:t>
            </a:r>
            <a:endParaRPr lang="fr-FR" sz="1600" b="1" kern="1200" spc="-7">
              <a:solidFill>
                <a:prstClr val="black"/>
              </a:solidFill>
              <a:latin typeface="Source Sans Pro Regular"/>
              <a:cs typeface="Arial" panose="020B0604020202020204" pitchFamily="34" charset="0"/>
            </a:endParaRPr>
          </a:p>
        </p:txBody>
      </p:sp>
      <p:sp>
        <p:nvSpPr>
          <p:cNvPr id="68" name="object 2"/>
          <p:cNvSpPr txBox="1">
            <a:spLocks/>
          </p:cNvSpPr>
          <p:nvPr/>
        </p:nvSpPr>
        <p:spPr bwMode="auto">
          <a:xfrm>
            <a:off x="154792" y="804328"/>
            <a:ext cx="10972800" cy="404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ctr" anchorCtr="0" compatLnSpc="1">
            <a:prstTxWarp prst="textNoShape">
              <a:avLst/>
            </a:prstTxWarp>
            <a:sp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6510" algn="l" defTabSz="289320" eaLnBrk="1" hangingPunct="1">
              <a:lnSpc>
                <a:spcPct val="90000"/>
              </a:lnSpc>
              <a:spcBef>
                <a:spcPts val="0"/>
              </a:spcBef>
            </a:pPr>
            <a:r>
              <a:rPr lang="fr-FR" sz="2800">
                <a:solidFill>
                  <a:srgbClr val="951D19"/>
                </a:solidFill>
                <a:latin typeface="Source Sans Pro"/>
                <a:ea typeface="Source Sans Pro Bold"/>
                <a:cs typeface="Source Sans Pro Bold"/>
              </a:rPr>
              <a:t>RRT </a:t>
            </a:r>
            <a:r>
              <a:rPr lang="fr-FR" sz="2800" err="1">
                <a:solidFill>
                  <a:srgbClr val="951D19"/>
                </a:solidFill>
                <a:latin typeface="Source Sans Pro"/>
                <a:ea typeface="Source Sans Pro Bold"/>
                <a:cs typeface="Source Sans Pro Bold"/>
              </a:rPr>
              <a:t>evolution</a:t>
            </a:r>
            <a:r>
              <a:rPr lang="fr-FR" sz="2800">
                <a:solidFill>
                  <a:srgbClr val="951D19"/>
                </a:solidFill>
                <a:latin typeface="Source Sans Pro"/>
                <a:ea typeface="Source Sans Pro Bold"/>
                <a:cs typeface="Source Sans Pro Bold"/>
              </a:rPr>
              <a:t> and </a:t>
            </a:r>
            <a:r>
              <a:rPr lang="fr-FR" sz="2800" err="1">
                <a:solidFill>
                  <a:srgbClr val="951D19"/>
                </a:solidFill>
                <a:latin typeface="Source Sans Pro"/>
                <a:ea typeface="Source Sans Pro Bold"/>
                <a:cs typeface="Source Sans Pro Bold"/>
              </a:rPr>
              <a:t>demobilization</a:t>
            </a:r>
            <a:endParaRPr lang="fr-FR" sz="2800">
              <a:solidFill>
                <a:srgbClr val="951D19"/>
              </a:solidFill>
              <a:latin typeface="Source Sans Pro"/>
              <a:ea typeface="Source Sans Pro Bold"/>
              <a:cs typeface="Source Sans Pro Bold"/>
            </a:endParaRPr>
          </a:p>
        </p:txBody>
      </p:sp>
      <p:sp>
        <p:nvSpPr>
          <p:cNvPr id="70" name="Rectangle 69"/>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69" name="Slide Number Placeholder 68">
            <a:extLst>
              <a:ext uri="{FF2B5EF4-FFF2-40B4-BE49-F238E27FC236}">
                <a16:creationId xmlns:a16="http://schemas.microsoft.com/office/drawing/2014/main" id="{487DC6A5-DBCE-1211-B91D-0AC951D5F081}"/>
              </a:ext>
            </a:extLst>
          </p:cNvPr>
          <p:cNvSpPr>
            <a:spLocks noGrp="1"/>
          </p:cNvSpPr>
          <p:nvPr>
            <p:ph type="sldNum" sz="quarter" idx="2"/>
          </p:nvPr>
        </p:nvSpPr>
        <p:spPr>
          <a:xfrm>
            <a:off x="11679129" y="6476469"/>
            <a:ext cx="510517" cy="382671"/>
          </a:xfrm>
        </p:spPr>
        <p:txBody>
          <a:bodyPr lIns="91440" tIns="45720" rIns="91440" bIns="45720" anchor="t"/>
          <a:lstStyle/>
          <a:p>
            <a:pPr algn="r"/>
            <a:fld id="{86CB4B4D-7CA3-9044-876B-883B54F8677D}" type="slidenum">
              <a:rPr lang="en-US" sz="1200">
                <a:solidFill>
                  <a:srgbClr val="7F7F7F"/>
                </a:solidFill>
              </a:rPr>
              <a:pPr algn="r"/>
              <a:t>57</a:t>
            </a:fld>
            <a:endParaRPr lang="en-US" sz="1200">
              <a:solidFill>
                <a:srgbClr val="7F7F7F"/>
              </a:solidFill>
            </a:endParaRPr>
          </a:p>
        </p:txBody>
      </p:sp>
    </p:spTree>
    <p:extLst>
      <p:ext uri="{BB962C8B-B14F-4D97-AF65-F5344CB8AC3E}">
        <p14:creationId xmlns:p14="http://schemas.microsoft.com/office/powerpoint/2010/main" val="1656678997"/>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28488" y="1451473"/>
            <a:ext cx="10988596" cy="4282369"/>
          </a:xfrm>
          <a:prstGeom prst="rect">
            <a:avLst/>
          </a:prstGeom>
        </p:spPr>
        <p:txBody>
          <a:bodyPr vert="horz" wrap="square" lIns="0" tIns="88053" rIns="0" bIns="0" rtlCol="0" anchor="t">
            <a:spAutoFit/>
          </a:bodyPr>
          <a:lstStyle/>
          <a:p>
            <a:pPr marL="359410" indent="-342900" hangingPunct="1">
              <a:spcBef>
                <a:spcPts val="693"/>
              </a:spcBef>
              <a:buClr>
                <a:srgbClr val="729E03"/>
              </a:buClr>
              <a:buFont typeface="Arial" panose="020B0604020202020204" pitchFamily="34" charset="0"/>
              <a:buChar char="•"/>
            </a:pPr>
            <a:r>
              <a:rPr lang="en-US" sz="2000" kern="1200" spc="-13">
                <a:solidFill>
                  <a:schemeClr val="tx1"/>
                </a:solidFill>
                <a:latin typeface="Source Sans Pro Regular"/>
                <a:cs typeface="Arial"/>
              </a:rPr>
              <a:t>A handoff report, written by demobilizing RRT members for arriving teammates, can ease the maintain continuity of the response.</a:t>
            </a:r>
          </a:p>
          <a:p>
            <a:pPr marL="359410" indent="-342900" hangingPunct="1">
              <a:spcBef>
                <a:spcPts val="693"/>
              </a:spcBef>
              <a:buClr>
                <a:srgbClr val="729E03"/>
              </a:buClr>
              <a:buFont typeface="Arial" panose="020B0604020202020204" pitchFamily="34" charset="0"/>
              <a:buChar char="•"/>
            </a:pPr>
            <a:r>
              <a:rPr lang="en-US" sz="2000" kern="1200" spc="-13">
                <a:solidFill>
                  <a:schemeClr val="tx1"/>
                </a:solidFill>
                <a:latin typeface="Source Sans Pro Regular"/>
                <a:cs typeface="Arial"/>
              </a:rPr>
              <a:t>Handoff report should include (at minimum):</a:t>
            </a: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Key stakeholders and their contact information</a:t>
            </a: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Key meetings (with time and location) </a:t>
            </a: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Overview of the response </a:t>
            </a:r>
            <a:endParaRPr lang="en-US" sz="2000" kern="1200" spc="-13">
              <a:solidFill>
                <a:schemeClr val="tx1"/>
              </a:solidFill>
              <a:latin typeface="Source Sans Pro Regular"/>
              <a:cs typeface="Arial" panose="020B0604020202020204" pitchFamily="34" charset="0"/>
            </a:endParaRP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Completed, current, and ongoing response activities and interventions</a:t>
            </a: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Specific gaps identified</a:t>
            </a: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Accomplishments</a:t>
            </a: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Challenges </a:t>
            </a:r>
            <a:endParaRPr lang="en-US" sz="2000" kern="1200" spc="-13">
              <a:solidFill>
                <a:schemeClr val="tx1"/>
              </a:solidFill>
              <a:latin typeface="Source Sans Pro Regular"/>
              <a:cs typeface="Arial" panose="020B0604020202020204" pitchFamily="34" charset="0"/>
            </a:endParaRPr>
          </a:p>
          <a:p>
            <a:pPr marL="816610" lvl="1" indent="-342900" hangingPunct="1">
              <a:spcBef>
                <a:spcPts val="693"/>
              </a:spcBef>
              <a:buClr>
                <a:srgbClr val="729E03"/>
              </a:buClr>
              <a:buFont typeface="Courier New" panose="02070309020205020404" pitchFamily="49" charset="0"/>
              <a:buChar char="o"/>
            </a:pPr>
            <a:r>
              <a:rPr lang="en-US" sz="2000" kern="1200" spc="-13">
                <a:solidFill>
                  <a:schemeClr val="tx1"/>
                </a:solidFill>
                <a:latin typeface="Source Sans Pro Regular"/>
                <a:cs typeface="Arial"/>
              </a:rPr>
              <a:t>Next steps, future plans or arrangements </a:t>
            </a:r>
            <a:endParaRPr lang="en-US" sz="2000" kern="1200" spc="-13">
              <a:solidFill>
                <a:schemeClr val="tx1"/>
              </a:solidFill>
              <a:latin typeface="Source Sans Pro Regular"/>
              <a:cs typeface="Arial" panose="020B0604020202020204" pitchFamily="34" charset="0"/>
            </a:endParaRPr>
          </a:p>
        </p:txBody>
      </p:sp>
      <p:sp>
        <p:nvSpPr>
          <p:cNvPr id="9" name="object 2"/>
          <p:cNvSpPr txBox="1">
            <a:spLocks/>
          </p:cNvSpPr>
          <p:nvPr/>
        </p:nvSpPr>
        <p:spPr bwMode="auto">
          <a:xfrm>
            <a:off x="293538" y="810440"/>
            <a:ext cx="10972800" cy="404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ctr" anchorCtr="0" compatLnSpc="1">
            <a:prstTxWarp prst="textNoShape">
              <a:avLst/>
            </a:prstTxWarp>
            <a:sp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6510" algn="l" defTabSz="289320" eaLnBrk="1" hangingPunct="1">
              <a:lnSpc>
                <a:spcPct val="90000"/>
              </a:lnSpc>
              <a:spcBef>
                <a:spcPts val="0"/>
              </a:spcBef>
            </a:pPr>
            <a:r>
              <a:rPr lang="fr-FR" sz="2800">
                <a:solidFill>
                  <a:srgbClr val="951D19"/>
                </a:solidFill>
                <a:latin typeface="Source Sans Pro"/>
                <a:ea typeface="Source Sans Pro Bold"/>
                <a:cs typeface="Source Sans Pro Bold"/>
              </a:rPr>
              <a:t>RRT </a:t>
            </a:r>
            <a:r>
              <a:rPr lang="fr-FR" sz="2800" err="1">
                <a:solidFill>
                  <a:srgbClr val="951D19"/>
                </a:solidFill>
                <a:latin typeface="Source Sans Pro"/>
                <a:ea typeface="Source Sans Pro Bold"/>
                <a:cs typeface="Source Sans Pro Bold"/>
              </a:rPr>
              <a:t>evolution</a:t>
            </a:r>
            <a:r>
              <a:rPr lang="fr-FR" sz="2800">
                <a:solidFill>
                  <a:srgbClr val="951D19"/>
                </a:solidFill>
                <a:latin typeface="Source Sans Pro"/>
                <a:ea typeface="Source Sans Pro Bold"/>
                <a:cs typeface="Source Sans Pro Bold"/>
              </a:rPr>
              <a:t> and </a:t>
            </a:r>
            <a:r>
              <a:rPr lang="fr-FR" sz="2800" err="1">
                <a:solidFill>
                  <a:srgbClr val="951D19"/>
                </a:solidFill>
                <a:latin typeface="Source Sans Pro"/>
                <a:ea typeface="Source Sans Pro Bold"/>
                <a:cs typeface="Source Sans Pro Bold"/>
              </a:rPr>
              <a:t>demobilization</a:t>
            </a:r>
            <a:endParaRPr lang="fr-FR" sz="2800">
              <a:solidFill>
                <a:srgbClr val="951D19"/>
              </a:solidFill>
              <a:latin typeface="Source Sans Pro"/>
              <a:ea typeface="Source Sans Pro Bold"/>
              <a:cs typeface="Source Sans Pro Bold"/>
            </a:endParaRPr>
          </a:p>
        </p:txBody>
      </p:sp>
      <p:sp>
        <p:nvSpPr>
          <p:cNvPr id="10" name="Rectangle 9"/>
          <p:cNvSpPr/>
          <p:nvPr/>
        </p:nvSpPr>
        <p:spPr>
          <a:xfrm>
            <a:off x="1518" y="6184430"/>
            <a:ext cx="12206682" cy="674544"/>
          </a:xfrm>
          <a:prstGeom prst="rect">
            <a:avLst/>
          </a:prstGeom>
          <a:solidFill>
            <a:srgbClr val="932926"/>
          </a:solidFill>
        </p:spPr>
        <p:txBody>
          <a:bodyPr wrap="square" lIns="91440" tIns="45720" rIns="91440" bIns="45720" anchor="t">
            <a:spAutoFit/>
          </a:bodyPr>
          <a:lstStyle/>
          <a:p>
            <a:pPr marL="16510" algn="ctr" hangingPunct="1">
              <a:spcBef>
                <a:spcPts val="693"/>
              </a:spcBef>
            </a:pPr>
            <a:r>
              <a:rPr lang="en-US" sz="1600" b="1" kern="1200" spc="-13">
                <a:solidFill>
                  <a:prstClr val="white"/>
                </a:solidFill>
                <a:latin typeface="Arial" panose="020B0604020202020204" pitchFamily="34" charset="0"/>
                <a:cs typeface="Arial" panose="020B0604020202020204" pitchFamily="34" charset="0"/>
              </a:rPr>
              <a:t>When possible, demobilizing RRT members should overlap with the arriving RRT members in the field</a:t>
            </a:r>
            <a:endParaRPr lang="en-US"/>
          </a:p>
          <a:p>
            <a:pPr marL="16510" algn="ctr">
              <a:spcBef>
                <a:spcPts val="693"/>
              </a:spcBef>
            </a:pPr>
            <a:endParaRPr lang="en-US" sz="1600" b="1" kern="1200" spc="-13">
              <a:latin typeface="Arial" panose="020B0604020202020204" pitchFamily="34" charset="0"/>
              <a:cs typeface="Arial" panose="020B0604020202020204" pitchFamily="34" charset="0"/>
            </a:endParaRPr>
          </a:p>
        </p:txBody>
      </p:sp>
      <p:sp>
        <p:nvSpPr>
          <p:cNvPr id="7" name="Rectangle 6"/>
          <p:cNvSpPr/>
          <p:nvPr/>
        </p:nvSpPr>
        <p:spPr>
          <a:xfrm>
            <a:off x="154792" y="0"/>
            <a:ext cx="8216322" cy="584775"/>
          </a:xfrm>
          <a:prstGeom prst="rect">
            <a:avLst/>
          </a:prstGeom>
        </p:spPr>
        <p:txBody>
          <a:bodyPr wrap="square">
            <a:spAutoFit/>
          </a:bodyPr>
          <a:lstStyle/>
          <a:p>
            <a:r>
              <a:rPr lang="fr-FR" sz="3200" b="1">
                <a:solidFill>
                  <a:schemeClr val="bg1"/>
                </a:solidFill>
                <a:latin typeface="Source Sans Pro Regular"/>
              </a:rPr>
              <a:t>4.3 RRT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52784721-9155-69F2-374D-078BCEBB1608}"/>
              </a:ext>
            </a:extLst>
          </p:cNvPr>
          <p:cNvSpPr>
            <a:spLocks noGrp="1"/>
          </p:cNvSpPr>
          <p:nvPr>
            <p:ph type="sldNum" sz="quarter" idx="2"/>
          </p:nvPr>
        </p:nvSpPr>
        <p:spPr>
          <a:xfrm>
            <a:off x="11700006" y="6580853"/>
            <a:ext cx="489641" cy="278288"/>
          </a:xfrm>
        </p:spPr>
        <p:txBody>
          <a:bodyPr lIns="91440" tIns="45720" rIns="91440" bIns="45720" anchor="t"/>
          <a:lstStyle/>
          <a:p>
            <a:pPr algn="r"/>
            <a:fld id="{86CB4B4D-7CA3-9044-876B-883B54F8677D}" type="slidenum">
              <a:rPr lang="en-US" sz="1200">
                <a:solidFill>
                  <a:srgbClr val="7F7F7F"/>
                </a:solidFill>
              </a:rPr>
              <a:pPr algn="r"/>
              <a:t>58</a:t>
            </a:fld>
            <a:endParaRPr lang="en-US" sz="1200">
              <a:solidFill>
                <a:srgbClr val="7F7F7F"/>
              </a:solidFill>
            </a:endParaRPr>
          </a:p>
        </p:txBody>
      </p:sp>
    </p:spTree>
    <p:extLst>
      <p:ext uri="{BB962C8B-B14F-4D97-AF65-F5344CB8AC3E}">
        <p14:creationId xmlns:p14="http://schemas.microsoft.com/office/powerpoint/2010/main" val="260513095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Key messages</a:t>
            </a:r>
            <a:endParaRPr lang="en-US" b="1"/>
          </a:p>
        </p:txBody>
      </p:sp>
      <p:sp>
        <p:nvSpPr>
          <p:cNvPr id="7" name="Espace réservé du texte 2"/>
          <p:cNvSpPr>
            <a:spLocks noGrp="1"/>
          </p:cNvSpPr>
          <p:nvPr>
            <p:ph type="body" idx="1"/>
          </p:nvPr>
        </p:nvSpPr>
        <p:spPr>
          <a:xfrm>
            <a:off x="4170193" y="1612608"/>
            <a:ext cx="7529515" cy="3632783"/>
          </a:xfrm>
        </p:spPr>
        <p:txBody>
          <a:bodyPr lIns="45719" tIns="45720" rIns="45719" bIns="45720" anchor="ctr">
            <a:normAutofit/>
          </a:bodyPr>
          <a:lstStyle/>
          <a:p>
            <a:pPr lvl="0"/>
            <a:endParaRPr lang="en-GB" sz="2600"/>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GB"/>
              <a:t>While in the field, RRTs coordinate with a different other response actors, in addition to headquarters </a:t>
            </a: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GB"/>
              <a:t>RRTs should report regularly to the EOC/ECU on the status of the emergency, their activities, their challenges and their needs</a:t>
            </a:r>
            <a:endParaRPr lang="fr-FR"/>
          </a:p>
          <a:p>
            <a:pPr lvl="0"/>
            <a:endParaRPr lang="en-US"/>
          </a:p>
        </p:txBody>
      </p:sp>
      <p:sp>
        <p:nvSpPr>
          <p:cNvPr id="3" name="Slide Number Placeholder 2">
            <a:extLst>
              <a:ext uri="{FF2B5EF4-FFF2-40B4-BE49-F238E27FC236}">
                <a16:creationId xmlns:a16="http://schemas.microsoft.com/office/drawing/2014/main" id="{73121212-C525-223C-2AE8-A1F19FEF802B}"/>
              </a:ext>
            </a:extLst>
          </p:cNvPr>
          <p:cNvSpPr>
            <a:spLocks noGrp="1"/>
          </p:cNvSpPr>
          <p:nvPr>
            <p:ph type="sldNum" sz="quarter" idx="2"/>
          </p:nvPr>
        </p:nvSpPr>
        <p:spPr>
          <a:xfrm>
            <a:off x="11773559" y="6548057"/>
            <a:ext cx="447887" cy="236535"/>
          </a:xfrm>
        </p:spPr>
        <p:txBody>
          <a:bodyPr lIns="91440" tIns="45720" rIns="91440" bIns="45720" anchor="t"/>
          <a:lstStyle/>
          <a:p>
            <a:pPr algn="r"/>
            <a:fld id="{86CB4B4D-7CA3-9044-876B-883B54F8677D}" type="slidenum">
              <a:rPr lang="en-US" sz="1200">
                <a:solidFill>
                  <a:srgbClr val="7F7F7F"/>
                </a:solidFill>
              </a:rPr>
              <a:pPr algn="r"/>
              <a:t>59</a:t>
            </a:fld>
            <a:endParaRPr lang="en-US" sz="1200">
              <a:solidFill>
                <a:srgbClr val="7F7F7F"/>
              </a:solidFill>
            </a:endParaRPr>
          </a:p>
        </p:txBody>
      </p:sp>
    </p:spTree>
    <p:extLst>
      <p:ext uri="{BB962C8B-B14F-4D97-AF65-F5344CB8AC3E}">
        <p14:creationId xmlns:p14="http://schemas.microsoft.com/office/powerpoint/2010/main" val="171319565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988743" y="2030821"/>
            <a:ext cx="8167628" cy="1870076"/>
          </a:xfrm>
          <a:prstGeom prst="rect">
            <a:avLst/>
          </a:prstGeom>
        </p:spPr>
        <p:txBody>
          <a:bodyPr lIns="0" tIns="0" rIns="0" bIns="0"/>
          <a:lstStyle>
            <a:lvl1pPr>
              <a:spcBef>
                <a:spcPts val="0"/>
              </a:spcBef>
              <a:defRPr sz="3200"/>
            </a:lvl1pPr>
          </a:lstStyle>
          <a:p>
            <a:r>
              <a:rPr lang="en-US" b="1"/>
              <a:t>4.1 RRT activation and </a:t>
            </a:r>
            <a:r>
              <a:rPr lang="fr-FR" b="1" err="1"/>
              <a:t>pre-deployment</a:t>
            </a:r>
            <a:r>
              <a:rPr lang="fr-FR" b="1"/>
              <a:t> </a:t>
            </a:r>
          </a:p>
          <a:p>
            <a:endParaRPr lang="en-US" b="1"/>
          </a:p>
        </p:txBody>
      </p:sp>
      <p:sp>
        <p:nvSpPr>
          <p:cNvPr id="2" name="Slide Number Placeholder 1">
            <a:extLst>
              <a:ext uri="{FF2B5EF4-FFF2-40B4-BE49-F238E27FC236}">
                <a16:creationId xmlns:a16="http://schemas.microsoft.com/office/drawing/2014/main" id="{19C79800-B6E4-2877-3BF5-4B1AD27976A9}"/>
              </a:ext>
            </a:extLst>
          </p:cNvPr>
          <p:cNvSpPr>
            <a:spLocks noGrp="1"/>
          </p:cNvSpPr>
          <p:nvPr>
            <p:ph type="sldNum" sz="quarter" idx="2"/>
          </p:nvPr>
        </p:nvSpPr>
        <p:spPr>
          <a:xfrm>
            <a:off x="11910867" y="6541566"/>
            <a:ext cx="280874" cy="320041"/>
          </a:xfrm>
        </p:spPr>
        <p:txBody>
          <a:bodyPr/>
          <a:lstStyle/>
          <a:p>
            <a:fld id="{86CB4B4D-7CA3-9044-876B-883B54F8677D}" type="slidenum">
              <a:rPr lang="en-US" sz="1400">
                <a:solidFill>
                  <a:schemeClr val="tx1">
                    <a:lumMod val="50000"/>
                    <a:lumOff val="50000"/>
                  </a:schemeClr>
                </a:solidFill>
              </a:rPr>
              <a:t>6</a:t>
            </a:fld>
            <a:endParaRPr lang="en-US" sz="1400">
              <a:solidFill>
                <a:schemeClr val="tx1">
                  <a:lumMod val="50000"/>
                  <a:lumOff val="50000"/>
                </a:schemeClr>
              </a:solidFill>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34805" y="1731534"/>
            <a:ext cx="11347451" cy="1870076"/>
          </a:xfrm>
        </p:spPr>
        <p:txBody>
          <a:bodyPr lIns="45719" tIns="45720" rIns="45719" bIns="45720" anchor="ctr">
            <a:normAutofit/>
          </a:bodyPr>
          <a:lstStyle/>
          <a:p>
            <a:pPr>
              <a:spcBef>
                <a:spcPts val="0"/>
              </a:spcBef>
            </a:pPr>
            <a:r>
              <a:rPr lang="en-US" sz="3200" b="1"/>
              <a:t>4.4 Group activity: </a:t>
            </a:r>
          </a:p>
          <a:p>
            <a:pPr marL="0" indent="0">
              <a:spcBef>
                <a:spcPts val="0"/>
              </a:spcBef>
              <a:buNone/>
            </a:pPr>
            <a:r>
              <a:rPr lang="en-US" sz="3200" b="1"/>
              <a:t>RRT deployment SOP </a:t>
            </a:r>
          </a:p>
        </p:txBody>
      </p:sp>
      <p:sp>
        <p:nvSpPr>
          <p:cNvPr id="3" name="Slide Number Placeholder 2">
            <a:extLst>
              <a:ext uri="{FF2B5EF4-FFF2-40B4-BE49-F238E27FC236}">
                <a16:creationId xmlns:a16="http://schemas.microsoft.com/office/drawing/2014/main" id="{E49CAD8F-4767-3DE3-9971-870D6D3DF7FC}"/>
              </a:ext>
            </a:extLst>
          </p:cNvPr>
          <p:cNvSpPr>
            <a:spLocks noGrp="1"/>
          </p:cNvSpPr>
          <p:nvPr>
            <p:ph type="sldNum" sz="quarter" idx="2"/>
          </p:nvPr>
        </p:nvSpPr>
        <p:spPr>
          <a:xfrm>
            <a:off x="11702099" y="6510251"/>
            <a:ext cx="489641" cy="351356"/>
          </a:xfrm>
        </p:spPr>
        <p:txBody>
          <a:bodyPr lIns="91440" tIns="45720" rIns="91440" bIns="45720" anchor="t"/>
          <a:lstStyle/>
          <a:p>
            <a:pPr algn="r"/>
            <a:fld id="{86CB4B4D-7CA3-9044-876B-883B54F8677D}" type="slidenum">
              <a:rPr lang="en-US" sz="1200">
                <a:solidFill>
                  <a:srgbClr val="7F7F7F"/>
                </a:solidFill>
              </a:rPr>
              <a:pPr algn="r"/>
              <a:t>60</a:t>
            </a:fld>
            <a:endParaRPr lang="en-US" sz="1200">
              <a:solidFill>
                <a:srgbClr val="7F7F7F"/>
              </a:solidFill>
            </a:endParaRPr>
          </a:p>
        </p:txBody>
      </p:sp>
    </p:spTree>
    <p:extLst>
      <p:ext uri="{BB962C8B-B14F-4D97-AF65-F5344CB8AC3E}">
        <p14:creationId xmlns:p14="http://schemas.microsoft.com/office/powerpoint/2010/main" val="1323910757"/>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28058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lgn="ctr">
              <a:defRPr sz="2400">
                <a:latin typeface="Source Sans Pro Regular"/>
                <a:ea typeface="Source Sans Pro Regular"/>
                <a:cs typeface="Source Sans Pro Regular"/>
                <a:sym typeface="Source Sans Pro Regular"/>
              </a:defRPr>
            </a:pPr>
            <a:r>
              <a:rPr lang="en-US" sz="2400">
                <a:solidFill>
                  <a:srgbClr val="FF0000"/>
                </a:solidFill>
                <a:highlight>
                  <a:srgbClr val="FFFF00"/>
                </a:highlight>
                <a:latin typeface="Source Sans Pro Regular"/>
                <a:ea typeface="Source Sans Pro Regular"/>
              </a:rPr>
              <a:t>Instruction to facilitator: please insert here the </a:t>
            </a:r>
            <a:r>
              <a:rPr lang="en-US" sz="2400" dirty="0">
                <a:solidFill>
                  <a:srgbClr val="FF0000"/>
                </a:solidFill>
                <a:highlight>
                  <a:srgbClr val="FFFF00"/>
                </a:highlight>
                <a:latin typeface="Source Sans Pro Regular"/>
                <a:ea typeface="Source Sans Pro Regular"/>
              </a:rPr>
              <a:t>summary of the brainstorming session related to the station 7. RRT Deployment  &amp; 12. RRT communication in Group activity 1.2: </a:t>
            </a:r>
            <a:endParaRPr lang="fr-FR" sz="2400" dirty="0">
              <a:solidFill>
                <a:srgbClr val="FF0000"/>
              </a:solidFill>
              <a:highlight>
                <a:srgbClr val="FFFF00"/>
              </a:highlight>
              <a:latin typeface="Source Sans Pro Regular"/>
              <a:ea typeface="Source Sans Pro Regular"/>
              <a:cs typeface="Calibri"/>
            </a:endParaRPr>
          </a:p>
          <a:p>
            <a:pPr algn="ctr">
              <a:defRPr sz="2400">
                <a:latin typeface="Source Sans Pro Regular"/>
                <a:ea typeface="Source Sans Pro Regular"/>
                <a:cs typeface="Source Sans Pro Regular"/>
                <a:sym typeface="Source Sans Pro Regular"/>
              </a:defRPr>
            </a:pPr>
            <a:r>
              <a:rPr lang="en-US" sz="2400" dirty="0">
                <a:solidFill>
                  <a:srgbClr val="FF0000"/>
                </a:solidFill>
                <a:highlight>
                  <a:srgbClr val="FFFF00"/>
                </a:highlight>
                <a:latin typeface="Source Sans Pro Regular"/>
                <a:ea typeface="Source Sans Pro Regular"/>
              </a:rPr>
              <a:t>Brainstorming session: the country RRT experience</a:t>
            </a:r>
            <a:endParaRPr lang="en-US" dirty="0"/>
          </a:p>
          <a:p>
            <a:pPr>
              <a:spcBef>
                <a:spcPts val="500"/>
              </a:spcBef>
              <a:defRPr sz="2400">
                <a:latin typeface="Source Sans Pro Regular"/>
                <a:ea typeface="Source Sans Pro Regular"/>
                <a:cs typeface="Source Sans Pro Regular"/>
                <a:sym typeface="Source Sans Pro Regular"/>
              </a:defRPr>
            </a:pPr>
            <a:endParaRPr lang="en-US" sz="2400" dirty="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dirty="0"/>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62</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1487855941"/>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en-US" sz="2800" b="1" kern="1200" dirty="0">
                <a:solidFill>
                  <a:srgbClr val="951D19"/>
                </a:solidFill>
                <a:latin typeface="Source Sans Pro"/>
                <a:ea typeface="+mj-ea"/>
                <a:cs typeface="Arial"/>
              </a:rPr>
              <a:t>Instructions for group work (1)</a:t>
            </a:r>
            <a:endParaRPr lang="en-US" sz="2800" b="1" kern="1200" dirty="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533584" y="1382243"/>
            <a:ext cx="10461172" cy="5106184"/>
          </a:xfrm>
        </p:spPr>
        <p:txBody>
          <a:bodyPr lIns="45719" tIns="45720" rIns="45719" bIns="45720" anchor="t">
            <a:no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Regular"/>
                <a:cs typeface="Arial"/>
              </a:rPr>
              <a:t>Draft an RRT staffing and rostering SOP adapted to your country context</a:t>
            </a:r>
            <a:r>
              <a:rPr lang="en-US" sz="2200" dirty="0">
                <a:solidFill>
                  <a:schemeClr val="tx1"/>
                </a:solidFill>
                <a:latin typeface="Source Sans Pro Regular"/>
                <a:ea typeface="Source Sans Pro Regular"/>
                <a:cs typeface="Arial"/>
              </a:rPr>
              <a:t> using the provided template, key topics for discussion you will be given and taking into consideration the following key elements:</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t>Established leadership structure responsible for RRT coordination</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t>Determined frequency and modality of RRT communication and reporting (including standardized RRT deliverables, i.e., mission reports, sitreps)</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t>Process for monitoring and evaluation of the RRT in staffing and response needs </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t>Process for RRT travel logistics considering changes during deployment </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t>Process for team evolution (i.e., standardized handoff, sending RRT staff home, replacing staff) </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t>Established criteria and process for team demobilization </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dirty="0">
                <a:solidFill>
                  <a:srgbClr val="FFFFFF"/>
                </a:solidFill>
                <a:latin typeface="Source Sans Pro Regular"/>
              </a:rPr>
              <a:t>4.4 Group activity: RRT deployment SOP  </a:t>
            </a:r>
            <a:r>
              <a:rPr lang="fr-FR" sz="2800" b="1" dirty="0">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13FF6570-63AE-436D-3C9A-EE345ADBACA7}"/>
              </a:ext>
            </a:extLst>
          </p:cNvPr>
          <p:cNvSpPr>
            <a:spLocks noGrp="1"/>
          </p:cNvSpPr>
          <p:nvPr>
            <p:ph type="sldNum" sz="quarter" idx="2"/>
          </p:nvPr>
        </p:nvSpPr>
        <p:spPr>
          <a:xfrm>
            <a:off x="11752198" y="6486907"/>
            <a:ext cx="437449" cy="320041"/>
          </a:xfrm>
        </p:spPr>
        <p:txBody>
          <a:bodyPr lIns="91440" tIns="45720" rIns="91440" bIns="45720" anchor="t"/>
          <a:lstStyle/>
          <a:p>
            <a:pPr algn="r"/>
            <a:fld id="{86CB4B4D-7CA3-9044-876B-883B54F8677D}" type="slidenum">
              <a:rPr lang="en-US" sz="1200">
                <a:solidFill>
                  <a:srgbClr val="7F7F7F"/>
                </a:solidFill>
              </a:rPr>
              <a:pPr algn="r"/>
              <a:t>62</a:t>
            </a:fld>
            <a:endParaRPr lang="en-US" sz="1200">
              <a:solidFill>
                <a:srgbClr val="7F7F7F"/>
              </a:solidFill>
            </a:endParaRPr>
          </a:p>
        </p:txBody>
      </p:sp>
    </p:spTree>
    <p:extLst>
      <p:ext uri="{BB962C8B-B14F-4D97-AF65-F5344CB8AC3E}">
        <p14:creationId xmlns:p14="http://schemas.microsoft.com/office/powerpoint/2010/main" val="1648053369"/>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60251" y="1498618"/>
            <a:ext cx="11244263" cy="5017271"/>
          </a:xfrm>
          <a:prstGeom prst="rect">
            <a:avLst/>
          </a:prstGeom>
          <a:noFill/>
        </p:spPr>
        <p:txBody>
          <a:bodyPr wrap="square" lIns="91440" tIns="45720" rIns="91440" bIns="45720" rtlCol="0" anchor="t">
            <a:spAutoFit/>
          </a:bodyPr>
          <a:lstStyle/>
          <a:p>
            <a:pPr marL="342900" lvl="2" indent="-307975" defTabSz="289320" eaLnBrk="1" fontAlgn="auto" hangingPunct="0">
              <a:lnSpc>
                <a:spcPct val="9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Regular"/>
                <a:ea typeface="Source Sans Pro Regular"/>
                <a:cs typeface="Arial"/>
                <a:sym typeface="Source Sans Pro Regular"/>
              </a:rPr>
              <a:t>Please fill out the SOP template provided including the following sections:</a:t>
            </a:r>
          </a:p>
          <a:p>
            <a:pPr marL="762000" lvl="5" indent="-342900" defTabSz="289320">
              <a:lnSpc>
                <a:spcPct val="90000"/>
              </a:lnSpc>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Regular"/>
                <a:ea typeface="Source Sans Pro Regular"/>
                <a:sym typeface="Source Sans Pro Regular"/>
              </a:rPr>
              <a:t>Coordination</a:t>
            </a:r>
          </a:p>
          <a:p>
            <a:pPr marL="762000" lvl="5" indent="-342900" defTabSz="289320" eaLnBrk="1" fontAlgn="auto" hangingPunct="0">
              <a:lnSpc>
                <a:spcPct val="90000"/>
              </a:lnSpc>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Regular"/>
                <a:ea typeface="Source Sans Pro Regular"/>
                <a:sym typeface="Source Sans Pro Regular"/>
              </a:rPr>
              <a:t>Monitoring &amp; Evaluation</a:t>
            </a:r>
          </a:p>
          <a:p>
            <a:pPr marL="762000" lvl="5" indent="-342900" defTabSz="289320" eaLnBrk="1" fontAlgn="auto" hangingPunct="0">
              <a:lnSpc>
                <a:spcPct val="90000"/>
              </a:lnSpc>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200" dirty="0">
                <a:latin typeface="Source Sans Pro Regular"/>
                <a:ea typeface="Source Sans Pro Regular"/>
                <a:sym typeface="Source Sans Pro Regular"/>
              </a:rPr>
              <a:t>Team Evolution &amp; Demobilization</a:t>
            </a:r>
          </a:p>
          <a:p>
            <a:pPr marL="34925" marR="0" lvl="2" indent="0" algn="l" defTabSz="914400" rtl="0" eaLnBrk="1" fontAlgn="auto" latinLnBrk="0" hangingPunct="0">
              <a:lnSpc>
                <a:spcPct val="100000"/>
              </a:lnSpc>
              <a:spcBef>
                <a:spcPts val="500"/>
              </a:spcBef>
              <a:spcAft>
                <a:spcPts val="0"/>
              </a:spcAft>
              <a:buClr>
                <a:srgbClr val="65A000"/>
              </a:buClr>
              <a:buSzPct val="100000"/>
              <a:buFontTx/>
              <a:buNone/>
              <a:tabLst/>
              <a:defRPr sz="2400">
                <a:solidFill>
                  <a:srgbClr val="10253F"/>
                </a:solidFill>
                <a:latin typeface="Source Sans Pro Regular"/>
                <a:ea typeface="Source Sans Pro Regular"/>
                <a:cs typeface="Source Sans Pro Regular"/>
                <a:sym typeface="Source Sans Pro Regular"/>
              </a:defRPr>
            </a:pPr>
            <a:endParaRPr kumimoji="0" lang="en-US" sz="2400" b="0" i="0" u="none" strike="noStrike" kern="0" cap="none" spc="0" normalizeH="0" baseline="0" noProof="0" dirty="0">
              <a:ln>
                <a:noFill/>
              </a:ln>
              <a:solidFill>
                <a:srgbClr val="000000"/>
              </a:solidFill>
              <a:effectLst/>
              <a:uLnTx/>
              <a:uFillTx/>
              <a:latin typeface="Source Sans Pro Regular"/>
              <a:ea typeface="Source Sans Pro Regular"/>
              <a:cs typeface="Arial"/>
              <a:sym typeface="Source Sans Pro Regular"/>
            </a:endParaRPr>
          </a:p>
          <a:p>
            <a:pPr marL="342900" lvl="2" indent="-307975" defTabSz="289320">
              <a:lnSpc>
                <a:spcPct val="9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Regular"/>
                <a:ea typeface="Source Sans Pro Regular"/>
                <a:cs typeface="Arial"/>
                <a:sym typeface="Source Sans Pro Regular"/>
              </a:rPr>
              <a:t>Prompts for content are provided in Annex 9 as key topics for discussion</a:t>
            </a:r>
          </a:p>
          <a:p>
            <a:pPr marL="342900" lvl="2" indent="-307975" defTabSz="289320">
              <a:lnSpc>
                <a:spcPct val="9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latin typeface="Source Sans Pro Regular"/>
              <a:ea typeface="Source Sans Pro Regular"/>
              <a:cs typeface="Arial"/>
              <a:sym typeface="Source Sans Pro Regular"/>
            </a:endParaRPr>
          </a:p>
          <a:p>
            <a:pPr marL="342900" lvl="2" indent="-307975" defTabSz="289320">
              <a:lnSpc>
                <a:spcPct val="9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Regular"/>
                <a:ea typeface="Source Sans Pro Regular"/>
                <a:cs typeface="Arial"/>
                <a:sym typeface="Source Sans Pro Regular"/>
              </a:rPr>
              <a:t>Each group will assign a rapporteur to present in plenary the outcomes of the group work/discussion</a:t>
            </a:r>
          </a:p>
          <a:p>
            <a:pPr marL="342900" lvl="2" indent="-307975">
              <a:lnSpc>
                <a:spcPct val="90000"/>
              </a:lnSpc>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latin typeface="Source Sans Pro Regular"/>
              <a:ea typeface="Source Sans Pro Regular"/>
              <a:cs typeface="Arial"/>
              <a:sym typeface="Source Sans Pro Regular"/>
            </a:endParaRPr>
          </a:p>
          <a:p>
            <a:pPr marL="342900" marR="0" lvl="2" indent="-307975" algn="l" defTabSz="914400" rtl="0" eaLnBrk="1" fontAlgn="auto" latinLnBrk="0" hangingPunct="0">
              <a:lnSpc>
                <a:spcPct val="100000"/>
              </a:lnSpc>
              <a:spcBef>
                <a:spcPts val="500"/>
              </a:spcBef>
              <a:spcAft>
                <a:spcPts val="0"/>
              </a:spcAft>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kern="0" cap="none" spc="0" normalizeH="0" baseline="0" noProof="0" dirty="0">
                <a:ln>
                  <a:noFill/>
                </a:ln>
                <a:solidFill>
                  <a:srgbClr val="000000"/>
                </a:solidFill>
                <a:effectLst/>
                <a:uLnTx/>
                <a:uFillTx/>
                <a:latin typeface="Source Sans Pro Regular"/>
                <a:ea typeface="Source Sans Pro Regular"/>
                <a:cs typeface="Arial"/>
                <a:sym typeface="Source Sans Pro Regular"/>
              </a:rPr>
              <a:t>Duration: 45’ group work; 15’ presentations</a:t>
            </a:r>
          </a:p>
          <a:p>
            <a:pPr marL="342900" marR="0" lvl="2" indent="-307975" algn="l" defTabSz="914400" rtl="0" eaLnBrk="1" fontAlgn="auto" latinLnBrk="0" hangingPunct="0">
              <a:lnSpc>
                <a:spcPct val="100000"/>
              </a:lnSpc>
              <a:spcBef>
                <a:spcPts val="500"/>
              </a:spcBef>
              <a:spcAft>
                <a:spcPts val="0"/>
              </a:spcAft>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2400" b="1" i="0" u="none" strike="noStrike" kern="0" cap="none" spc="0" normalizeH="0" baseline="0" noProof="0" dirty="0">
                <a:ln>
                  <a:noFill/>
                </a:ln>
                <a:solidFill>
                  <a:srgbClr val="A1010D"/>
                </a:solidFill>
                <a:effectLst/>
                <a:uLnTx/>
                <a:uFillTx/>
                <a:latin typeface="Source Sans Pro Regular"/>
                <a:ea typeface="Source Sans Pro Regular"/>
                <a:cs typeface="Arial"/>
                <a:sym typeface="Source Sans Pro Regular"/>
              </a:rPr>
              <a:t>Output: RRT deployment SOP adapted to your country </a:t>
            </a:r>
          </a:p>
          <a:p>
            <a:pPr marL="342900" marR="0" lvl="2" indent="-307975" algn="l" defTabSz="914400" rtl="0" eaLnBrk="1" fontAlgn="auto" latinLnBrk="0" hangingPunct="0">
              <a:lnSpc>
                <a:spcPct val="100000"/>
              </a:lnSpc>
              <a:spcBef>
                <a:spcPts val="500"/>
              </a:spcBef>
              <a:spcAft>
                <a:spcPts val="0"/>
              </a:spcAft>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kumimoji="0" lang="en-US" sz="2400" b="0" i="0" u="none" strike="noStrike" kern="0" cap="none" spc="0" normalizeH="0" baseline="0" noProof="0" dirty="0">
              <a:ln>
                <a:noFill/>
              </a:ln>
              <a:solidFill>
                <a:srgbClr val="000000"/>
              </a:solidFill>
              <a:effectLst/>
              <a:uLnTx/>
              <a:uFillTx/>
              <a:latin typeface="Source Sans Pro Regular"/>
              <a:ea typeface="Source Sans Pro Regular"/>
              <a:cs typeface="Arial"/>
              <a:sym typeface="Source Sans Pro Regular"/>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7199407" cy="584775"/>
          </a:xfrm>
          <a:prstGeom prst="rect">
            <a:avLst/>
          </a:prstGeom>
        </p:spPr>
        <p:txBody>
          <a:bodyPr wrap="none" lIns="91440" tIns="45720" rIns="91440" bIns="4572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sz="3200" b="1" dirty="0">
                <a:solidFill>
                  <a:srgbClr val="FFFFFF"/>
                </a:solidFill>
                <a:latin typeface="Source Sans Pro Regular"/>
              </a:rPr>
              <a:t>4.4 Group activity: RRT deployment SOP  </a:t>
            </a:r>
            <a:endParaRPr kumimoji="0" lang="en-US" sz="3200" b="1" i="0" u="none" strike="noStrike" kern="0" cap="none" spc="0" normalizeH="0" baseline="0" noProof="0" dirty="0">
              <a:ln>
                <a:noFill/>
              </a:ln>
              <a:solidFill>
                <a:srgbClr val="FFFFFF"/>
              </a:solidFill>
              <a:effectLst/>
              <a:uLnTx/>
              <a:uFillTx/>
              <a:latin typeface="Source Sans Pro Regular"/>
              <a:cs typeface="Calibri"/>
              <a:sym typeface="Calibri"/>
            </a:endParaRP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142731" y="845496"/>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0" marR="0" lvl="0" indent="0" algn="l" defTabSz="289320" rtl="0" eaLnBrk="1" fontAlgn="auto" latinLnBrk="0" hangingPunct="1">
              <a:lnSpc>
                <a:spcPct val="90000"/>
              </a:lnSpc>
              <a:spcBef>
                <a:spcPts val="0"/>
              </a:spcBef>
              <a:spcAft>
                <a:spcPts val="0"/>
              </a:spcAft>
              <a:buClrTx/>
              <a:buSzTx/>
              <a:buFontTx/>
              <a:buNone/>
              <a:tabLst/>
              <a:defRPr/>
            </a:pPr>
            <a:r>
              <a:rPr kumimoji="0" lang="en-US" sz="2800" b="1" i="0" u="none" strike="noStrike" kern="0" cap="none" spc="0" normalizeH="0" baseline="0" noProof="0">
                <a:ln>
                  <a:noFill/>
                </a:ln>
                <a:solidFill>
                  <a:srgbClr val="A1010D"/>
                </a:solidFill>
                <a:effectLst/>
                <a:uLnTx/>
                <a:uFillTx/>
                <a:latin typeface="Source Sans Pro Regular"/>
                <a:ea typeface="Source Sans Pro Bold"/>
                <a:cs typeface="Arial"/>
                <a:sym typeface="Source Sans Pro Bold"/>
              </a:rPr>
              <a:t>Instructions for group work (2)</a:t>
            </a:r>
          </a:p>
        </p:txBody>
      </p:sp>
      <p:sp>
        <p:nvSpPr>
          <p:cNvPr id="2" name="Espace réservé du numéro de diapositive 1">
            <a:extLst>
              <a:ext uri="{FF2B5EF4-FFF2-40B4-BE49-F238E27FC236}">
                <a16:creationId xmlns:a16="http://schemas.microsoft.com/office/drawing/2014/main" id="{7E9F1390-187A-2B2D-6F5A-A60AA87BB670}"/>
              </a:ext>
            </a:extLst>
          </p:cNvPr>
          <p:cNvSpPr>
            <a:spLocks noGrp="1"/>
          </p:cNvSpPr>
          <p:nvPr>
            <p:ph type="sldNum" sz="quarter" idx="2"/>
          </p:nvPr>
        </p:nvSpPr>
        <p:spPr>
          <a:xfrm>
            <a:off x="11849894" y="6461301"/>
            <a:ext cx="483280" cy="320041"/>
          </a:xfrm>
        </p:spPr>
        <p:txBody>
          <a:bodyPr lIns="91440" tIns="45720" rIns="91440" bIns="45720" anchor="t"/>
          <a:lstStyle/>
          <a:p>
            <a:pPr marL="0" marR="0" lvl="0" indent="0" algn="l" defTabSz="914400" rtl="0" eaLnBrk="1" fontAlgn="auto" latinLnBrk="0" hangingPunct="0">
              <a:lnSpc>
                <a:spcPct val="100000"/>
              </a:lnSpc>
              <a:spcBef>
                <a:spcPts val="0"/>
              </a:spcBef>
              <a:spcAft>
                <a:spcPts val="0"/>
              </a:spcAft>
              <a:buClrTx/>
              <a:buSzTx/>
              <a:buFontTx/>
              <a:buNone/>
              <a:tabLst/>
              <a:defRPr/>
            </a:pPr>
            <a:fld id="{86CB4B4D-7CA3-9044-876B-883B54F8677D}" type="slidenum">
              <a:rPr kumimoji="0" lang="fr-FR" sz="1200" b="0" i="0" u="none" strike="noStrike" kern="0" cap="none" spc="0" normalizeH="0" baseline="0" noProof="0" dirty="0">
                <a:ln>
                  <a:noFill/>
                </a:ln>
                <a:solidFill>
                  <a:srgbClr val="A5A5A5"/>
                </a:solidFill>
                <a:effectLst/>
                <a:uLnTx/>
                <a:uFillTx/>
                <a:latin typeface="Calibri"/>
                <a:cs typeface="Calibri"/>
                <a:sym typeface="Calibri"/>
              </a:rPr>
              <a:pPr marL="0" marR="0" lvl="0" indent="0" algn="l" defTabSz="914400" rtl="0" eaLnBrk="1" fontAlgn="auto" latinLnBrk="0" hangingPunct="0">
                <a:lnSpc>
                  <a:spcPct val="100000"/>
                </a:lnSpc>
                <a:spcBef>
                  <a:spcPts val="0"/>
                </a:spcBef>
                <a:spcAft>
                  <a:spcPts val="0"/>
                </a:spcAft>
                <a:buClrTx/>
                <a:buSzTx/>
                <a:buFontTx/>
                <a:buNone/>
                <a:tabLst/>
                <a:defRPr/>
              </a:pPr>
              <a:t>63</a:t>
            </a:fld>
            <a:endParaRPr kumimoji="0" lang="fr-FR" sz="1200" b="0" i="0" u="none" strike="noStrike" kern="0" cap="none" spc="0" normalizeH="0" baseline="0" noProof="0">
              <a:ln>
                <a:noFill/>
              </a:ln>
              <a:solidFill>
                <a:srgbClr val="A5A5A5"/>
              </a:solidFill>
              <a:effectLst/>
              <a:uLnTx/>
              <a:uFillTx/>
              <a:latin typeface="Calibri"/>
              <a:cs typeface="Calibri"/>
              <a:sym typeface="Calibri"/>
            </a:endParaRPr>
          </a:p>
        </p:txBody>
      </p:sp>
    </p:spTree>
    <p:extLst>
      <p:ext uri="{BB962C8B-B14F-4D97-AF65-F5344CB8AC3E}">
        <p14:creationId xmlns:p14="http://schemas.microsoft.com/office/powerpoint/2010/main" val="3267570613"/>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226864" y="1277049"/>
            <a:ext cx="6690916" cy="646114"/>
          </a:xfrm>
        </p:spPr>
        <p:txBody>
          <a:bodyPr lIns="45719" tIns="45720" rIns="45719" bIns="45720" anchor="ctr">
            <a:noAutofit/>
          </a:bodyPr>
          <a:lstStyle/>
          <a:p>
            <a:r>
              <a:rPr lang="en-US" sz="2800" b="1" kern="1200">
                <a:solidFill>
                  <a:srgbClr val="951D19"/>
                </a:solidFill>
                <a:latin typeface="Source Sans Pro"/>
                <a:ea typeface="+mj-ea"/>
                <a:cs typeface="Arial" pitchFamily="34" charset="0"/>
              </a:rPr>
              <a:t>Instructions for group work</a:t>
            </a:r>
          </a:p>
        </p:txBody>
      </p:sp>
      <p:sp>
        <p:nvSpPr>
          <p:cNvPr id="6" name="Espace réservé du texte 5"/>
          <p:cNvSpPr>
            <a:spLocks noGrp="1"/>
          </p:cNvSpPr>
          <p:nvPr>
            <p:ph type="body" idx="1"/>
          </p:nvPr>
        </p:nvSpPr>
        <p:spPr>
          <a:xfrm>
            <a:off x="623990" y="1961909"/>
            <a:ext cx="10461172" cy="4395846"/>
          </a:xfrm>
        </p:spPr>
        <p:txBody>
          <a:bodyPr lIns="45719" tIns="45720" rIns="45719" bIns="45720" anchor="t">
            <a:no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cs typeface="Arial"/>
              </a:rPr>
              <a:t>X teams will act as RRT members and x teams will act as RRT management teams</a:t>
            </a:r>
            <a:endParaRPr lang="fr-FR" dirty="0">
              <a:solidFill>
                <a:schemeClr val="tx1"/>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cs typeface="Arial"/>
              </a:rPr>
              <a:t>The teams acting as RRT management teams will provide the RRT members with a pre-deployment briefing that includes the necessary situational awareness information</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cs typeface="Arial"/>
              </a:rPr>
              <a:t>The RRT members will then need to use this information to create an action plan and report back to the RRT management.</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cs typeface="Arial"/>
              </a:rPr>
              <a:t>Each group will assign a rapporteur to present in plenary the outcomes of the group work/discussion</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cs typeface="Arial"/>
              </a:rPr>
              <a:t>Duration: 45’ group work; 15’ presentations</a:t>
            </a:r>
            <a:endParaRPr lang="en-US" dirty="0">
              <a:solidFill>
                <a:schemeClr val="tx1"/>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b="1" dirty="0">
                <a:solidFill>
                  <a:srgbClr val="A1010D"/>
                </a:solidFill>
                <a:cs typeface="Arial"/>
              </a:rPr>
              <a:t>Output: Content of pre-deployment briefing and RRT action plan developed</a:t>
            </a:r>
            <a:endParaRPr lang="en-US" dirty="0"/>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4.4 Group activity: RRT deployment SOP  </a:t>
            </a:r>
            <a:r>
              <a:rPr lang="fr-FR" sz="2800" b="1">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13FF6570-63AE-436D-3C9A-EE345ADBACA7}"/>
              </a:ext>
            </a:extLst>
          </p:cNvPr>
          <p:cNvSpPr>
            <a:spLocks noGrp="1"/>
          </p:cNvSpPr>
          <p:nvPr>
            <p:ph type="sldNum" sz="quarter" idx="2"/>
          </p:nvPr>
        </p:nvSpPr>
        <p:spPr>
          <a:xfrm>
            <a:off x="11752198" y="6486907"/>
            <a:ext cx="437449" cy="320041"/>
          </a:xfrm>
        </p:spPr>
        <p:txBody>
          <a:bodyPr lIns="91440" tIns="45720" rIns="91440" bIns="45720" anchor="t"/>
          <a:lstStyle/>
          <a:p>
            <a:pPr algn="r"/>
            <a:fld id="{86CB4B4D-7CA3-9044-876B-883B54F8677D}" type="slidenum">
              <a:rPr lang="en-US" sz="1200">
                <a:solidFill>
                  <a:srgbClr val="7F7F7F"/>
                </a:solidFill>
              </a:rPr>
              <a:pPr algn="r"/>
              <a:t>64</a:t>
            </a:fld>
            <a:endParaRPr lang="en-US" sz="1200">
              <a:solidFill>
                <a:srgbClr val="7F7F7F"/>
              </a:solidFill>
            </a:endParaRPr>
          </a:p>
        </p:txBody>
      </p:sp>
      <p:sp>
        <p:nvSpPr>
          <p:cNvPr id="5" name="Titre 1">
            <a:extLst>
              <a:ext uri="{FF2B5EF4-FFF2-40B4-BE49-F238E27FC236}">
                <a16:creationId xmlns:a16="http://schemas.microsoft.com/office/drawing/2014/main" id="{724D76B5-539B-1758-F121-DF03B8B8489D}"/>
              </a:ext>
            </a:extLst>
          </p:cNvPr>
          <p:cNvSpPr txBox="1">
            <a:spLocks/>
          </p:cNvSpPr>
          <p:nvPr/>
        </p:nvSpPr>
        <p:spPr>
          <a:xfrm>
            <a:off x="222828" y="734609"/>
            <a:ext cx="996513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kern="1200">
                <a:solidFill>
                  <a:srgbClr val="65A000"/>
                </a:solidFill>
                <a:latin typeface="Source Sans Pro"/>
                <a:cs typeface="Arial"/>
              </a:rPr>
              <a:t>Additional optional activity: Briefing before deployment </a:t>
            </a:r>
          </a:p>
        </p:txBody>
      </p:sp>
    </p:spTree>
    <p:extLst>
      <p:ext uri="{BB962C8B-B14F-4D97-AF65-F5344CB8AC3E}">
        <p14:creationId xmlns:p14="http://schemas.microsoft.com/office/powerpoint/2010/main" val="3097214377"/>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57162" y="2881217"/>
            <a:ext cx="9731375" cy="460297"/>
          </a:xfrm>
          <a:prstGeom prst="rect">
            <a:avLst/>
          </a:prstGeom>
        </p:spPr>
        <p:txBody>
          <a:bodyPr vert="horz" wrap="square" lIns="0" tIns="16933" rIns="0" bIns="0" numCol="1" rtlCol="0" anchor="ctr" anchorCtr="0" compatLnSpc="1">
            <a:prstTxWarp prst="textNoShape">
              <a:avLst/>
            </a:prstTxWarp>
            <a:spAutoFit/>
          </a:bodyPr>
          <a:lstStyle/>
          <a:p>
            <a:pPr algn="ctr"/>
            <a:r>
              <a:rPr b="1">
                <a:sym typeface="Calibri"/>
              </a:rPr>
              <a:t>The RRT has </a:t>
            </a:r>
            <a:r>
              <a:rPr lang="en-US" b="1">
                <a:sym typeface="Calibri"/>
              </a:rPr>
              <a:t>returned</a:t>
            </a:r>
            <a:r>
              <a:rPr b="1">
                <a:sym typeface="Calibri"/>
              </a:rPr>
              <a:t> from the </a:t>
            </a:r>
            <a:r>
              <a:rPr lang="en-US" b="1">
                <a:sym typeface="Calibri"/>
              </a:rPr>
              <a:t>field</a:t>
            </a:r>
            <a:r>
              <a:rPr b="1">
                <a:sym typeface="Calibri"/>
              </a:rPr>
              <a:t>…</a:t>
            </a:r>
          </a:p>
        </p:txBody>
      </p:sp>
      <p:sp>
        <p:nvSpPr>
          <p:cNvPr id="3" name="Slide Number Placeholder 2">
            <a:extLst>
              <a:ext uri="{FF2B5EF4-FFF2-40B4-BE49-F238E27FC236}">
                <a16:creationId xmlns:a16="http://schemas.microsoft.com/office/drawing/2014/main" id="{03621405-58C2-3859-8922-F306DEFDC3B3}"/>
              </a:ext>
            </a:extLst>
          </p:cNvPr>
          <p:cNvSpPr>
            <a:spLocks noGrp="1"/>
          </p:cNvSpPr>
          <p:nvPr>
            <p:ph type="sldNum" sz="quarter" idx="2"/>
          </p:nvPr>
        </p:nvSpPr>
        <p:spPr>
          <a:xfrm>
            <a:off x="11783513" y="6539099"/>
            <a:ext cx="406134" cy="320041"/>
          </a:xfrm>
        </p:spPr>
        <p:txBody>
          <a:bodyPr lIns="91440" tIns="45720" rIns="91440" bIns="45720" anchor="t"/>
          <a:lstStyle/>
          <a:p>
            <a:pPr algn="r"/>
            <a:fld id="{86CB4B4D-7CA3-9044-876B-883B54F8677D}" type="slidenum">
              <a:rPr lang="en-US" sz="1200">
                <a:solidFill>
                  <a:srgbClr val="7F7F7F"/>
                </a:solidFill>
              </a:rPr>
              <a:pPr algn="r"/>
              <a:t>65</a:t>
            </a:fld>
            <a:endParaRPr lang="en-US" sz="1200">
              <a:solidFill>
                <a:srgbClr val="7F7F7F"/>
              </a:solidFill>
            </a:endParaRPr>
          </a:p>
        </p:txBody>
      </p:sp>
    </p:spTree>
    <p:extLst>
      <p:ext uri="{BB962C8B-B14F-4D97-AF65-F5344CB8AC3E}">
        <p14:creationId xmlns:p14="http://schemas.microsoft.com/office/powerpoint/2010/main" val="3756268405"/>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half" idx="1"/>
          </p:nvPr>
        </p:nvSpPr>
        <p:spPr/>
        <p:txBody>
          <a:bodyPr lIns="45719" tIns="45720" rIns="45719" bIns="45720" anchor="ctr">
            <a:normAutofit/>
          </a:bodyPr>
          <a:lstStyle/>
          <a:p>
            <a:r>
              <a:rPr lang="fr-FR" sz="3200" b="1"/>
              <a:t>4.5 RRT post-</a:t>
            </a:r>
            <a:r>
              <a:rPr lang="fr-FR" sz="3200" b="1" err="1"/>
              <a:t>deployment</a:t>
            </a:r>
            <a:endParaRPr lang="en-US" sz="3200" b="1"/>
          </a:p>
        </p:txBody>
      </p:sp>
      <p:sp>
        <p:nvSpPr>
          <p:cNvPr id="2" name="Slide Number Placeholder 1">
            <a:extLst>
              <a:ext uri="{FF2B5EF4-FFF2-40B4-BE49-F238E27FC236}">
                <a16:creationId xmlns:a16="http://schemas.microsoft.com/office/drawing/2014/main" id="{E0981C81-5368-F618-43AA-8CADB6C1891B}"/>
              </a:ext>
            </a:extLst>
          </p:cNvPr>
          <p:cNvSpPr>
            <a:spLocks noGrp="1"/>
          </p:cNvSpPr>
          <p:nvPr>
            <p:ph type="sldNum" sz="quarter" idx="2"/>
          </p:nvPr>
        </p:nvSpPr>
        <p:spPr>
          <a:xfrm>
            <a:off x="11775169" y="6489374"/>
            <a:ext cx="416572" cy="372232"/>
          </a:xfrm>
        </p:spPr>
        <p:txBody>
          <a:bodyPr lIns="91440" tIns="45720" rIns="91440" bIns="45720" anchor="t"/>
          <a:lstStyle/>
          <a:p>
            <a:pPr algn="r"/>
            <a:fld id="{86CB4B4D-7CA3-9044-876B-883B54F8677D}" type="slidenum">
              <a:rPr lang="en-US" sz="1200">
                <a:solidFill>
                  <a:srgbClr val="7F7F7F"/>
                </a:solidFill>
              </a:rPr>
              <a:pPr algn="r"/>
              <a:t>66</a:t>
            </a:fld>
            <a:endParaRPr lang="en-US" sz="1200">
              <a:solidFill>
                <a:srgbClr val="7F7F7F"/>
              </a:solidFill>
            </a:endParaRPr>
          </a:p>
        </p:txBody>
      </p:sp>
    </p:spTree>
    <p:extLst>
      <p:ext uri="{BB962C8B-B14F-4D97-AF65-F5344CB8AC3E}">
        <p14:creationId xmlns:p14="http://schemas.microsoft.com/office/powerpoint/2010/main" val="3597161335"/>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913124" y="1009532"/>
            <a:ext cx="7691428" cy="5733488"/>
          </a:xfrm>
          <a:prstGeom prst="rect">
            <a:avLst/>
          </a:prstGeom>
        </p:spPr>
      </p:pic>
      <p:sp>
        <p:nvSpPr>
          <p:cNvPr id="6" name="Flèche droite 5"/>
          <p:cNvSpPr/>
          <p:nvPr/>
        </p:nvSpPr>
        <p:spPr>
          <a:xfrm rot="13520203">
            <a:off x="7804756" y="5374229"/>
            <a:ext cx="498665" cy="398623"/>
          </a:xfrm>
          <a:prstGeom prst="rightArrow">
            <a:avLst>
              <a:gd name="adj1" fmla="val 66485"/>
              <a:gd name="adj2" fmla="val 50000"/>
            </a:avLst>
          </a:prstGeom>
          <a:solidFill>
            <a:srgbClr val="FFC000"/>
          </a:solidFill>
          <a:ln w="12700" cap="flat">
            <a:solidFill>
              <a:srgbClr val="FFC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endParaRPr lang="en-US"/>
          </a:p>
        </p:txBody>
      </p:sp>
      <p:sp>
        <p:nvSpPr>
          <p:cNvPr id="10" name="Rectangle 9"/>
          <p:cNvSpPr/>
          <p:nvPr/>
        </p:nvSpPr>
        <p:spPr>
          <a:xfrm>
            <a:off x="0" y="-14049"/>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7" name="object 23"/>
          <p:cNvSpPr txBox="1"/>
          <p:nvPr/>
        </p:nvSpPr>
        <p:spPr>
          <a:xfrm>
            <a:off x="7778945" y="3876276"/>
            <a:ext cx="2765834" cy="934444"/>
          </a:xfrm>
          <a:prstGeom prst="rect">
            <a:avLst/>
          </a:prstGeom>
          <a:solidFill>
            <a:srgbClr val="FFFFFF"/>
          </a:solidFill>
          <a:ln w="25400">
            <a:solidFill>
              <a:srgbClr val="BE1E2D"/>
            </a:solidFill>
          </a:ln>
        </p:spPr>
        <p:txBody>
          <a:bodyPr vert="horz" wrap="square" lIns="0" tIns="148167" rIns="0" bIns="0" rtlCol="0">
            <a:spAutoFit/>
          </a:bodyPr>
          <a:lstStyle/>
          <a:p>
            <a:pPr marL="121917" marR="117684">
              <a:spcAft>
                <a:spcPts val="600"/>
              </a:spcAft>
            </a:pPr>
            <a:r>
              <a:rPr sz="1400" b="1" spc="-152">
                <a:solidFill>
                  <a:srgbClr val="C00000"/>
                </a:solidFill>
                <a:latin typeface="Arial"/>
                <a:cs typeface="Arial"/>
              </a:rPr>
              <a:t>C</a:t>
            </a:r>
            <a:r>
              <a:rPr sz="1400" b="1" spc="-13">
                <a:solidFill>
                  <a:srgbClr val="C00000"/>
                </a:solidFill>
                <a:latin typeface="Arial"/>
                <a:cs typeface="Arial"/>
              </a:rPr>
              <a:t>om</a:t>
            </a:r>
            <a:r>
              <a:rPr sz="1400" b="1" spc="-7">
                <a:solidFill>
                  <a:srgbClr val="C00000"/>
                </a:solidFill>
                <a:latin typeface="Arial"/>
                <a:cs typeface="Arial"/>
              </a:rPr>
              <a:t>m</a:t>
            </a:r>
            <a:r>
              <a:rPr sz="1400" b="1" spc="-13">
                <a:solidFill>
                  <a:srgbClr val="C00000"/>
                </a:solidFill>
                <a:latin typeface="Arial"/>
                <a:cs typeface="Arial"/>
              </a:rPr>
              <a:t>u</a:t>
            </a:r>
            <a:r>
              <a:rPr sz="1400" b="1" spc="-7">
                <a:solidFill>
                  <a:srgbClr val="C00000"/>
                </a:solidFill>
                <a:latin typeface="Arial"/>
                <a:cs typeface="Arial"/>
              </a:rPr>
              <a:t>n</a:t>
            </a:r>
            <a:r>
              <a:rPr sz="1400" b="1">
                <a:solidFill>
                  <a:srgbClr val="C00000"/>
                </a:solidFill>
                <a:latin typeface="Arial"/>
                <a:cs typeface="Arial"/>
              </a:rPr>
              <a:t>i</a:t>
            </a:r>
            <a:r>
              <a:rPr sz="1400" b="1" spc="-147">
                <a:solidFill>
                  <a:srgbClr val="C00000"/>
                </a:solidFill>
                <a:latin typeface="Arial"/>
                <a:cs typeface="Arial"/>
              </a:rPr>
              <a:t>c</a:t>
            </a:r>
            <a:r>
              <a:rPr sz="1400" b="1" spc="-33">
                <a:solidFill>
                  <a:srgbClr val="C00000"/>
                </a:solidFill>
                <a:latin typeface="Arial"/>
                <a:cs typeface="Arial"/>
              </a:rPr>
              <a:t>a</a:t>
            </a:r>
            <a:r>
              <a:rPr sz="1400" b="1" spc="40">
                <a:solidFill>
                  <a:srgbClr val="C00000"/>
                </a:solidFill>
                <a:latin typeface="Arial"/>
                <a:cs typeface="Arial"/>
              </a:rPr>
              <a:t>t</a:t>
            </a:r>
            <a:r>
              <a:rPr sz="1400" b="1">
                <a:solidFill>
                  <a:srgbClr val="C00000"/>
                </a:solidFill>
                <a:latin typeface="Arial"/>
                <a:cs typeface="Arial"/>
              </a:rPr>
              <a:t>i</a:t>
            </a:r>
            <a:r>
              <a:rPr sz="1400" b="1" spc="-20">
                <a:solidFill>
                  <a:srgbClr val="C00000"/>
                </a:solidFill>
                <a:latin typeface="Arial"/>
                <a:cs typeface="Arial"/>
              </a:rPr>
              <a:t>on</a:t>
            </a:r>
            <a:r>
              <a:rPr sz="1400" b="1" spc="-167">
                <a:solidFill>
                  <a:srgbClr val="C00000"/>
                </a:solidFill>
                <a:latin typeface="Arial"/>
                <a:cs typeface="Arial"/>
              </a:rPr>
              <a:t> </a:t>
            </a:r>
            <a:r>
              <a:rPr sz="1400" b="1" spc="-33">
                <a:solidFill>
                  <a:srgbClr val="C00000"/>
                </a:solidFill>
                <a:latin typeface="Arial"/>
                <a:cs typeface="Arial"/>
              </a:rPr>
              <a:t>&amp;</a:t>
            </a:r>
            <a:r>
              <a:rPr sz="1400" b="1" spc="-120">
                <a:solidFill>
                  <a:srgbClr val="C00000"/>
                </a:solidFill>
                <a:latin typeface="Arial"/>
                <a:cs typeface="Arial"/>
              </a:rPr>
              <a:t> </a:t>
            </a:r>
            <a:r>
              <a:rPr sz="1400" b="1" spc="-152">
                <a:solidFill>
                  <a:srgbClr val="C00000"/>
                </a:solidFill>
                <a:latin typeface="Arial"/>
                <a:cs typeface="Arial"/>
              </a:rPr>
              <a:t>R</a:t>
            </a:r>
            <a:r>
              <a:rPr sz="1400" b="1" spc="-20">
                <a:solidFill>
                  <a:srgbClr val="C00000"/>
                </a:solidFill>
                <a:latin typeface="Arial"/>
                <a:cs typeface="Arial"/>
              </a:rPr>
              <a:t>e</a:t>
            </a:r>
            <a:r>
              <a:rPr sz="1400" b="1" spc="-7">
                <a:solidFill>
                  <a:srgbClr val="C00000"/>
                </a:solidFill>
                <a:latin typeface="Arial"/>
                <a:cs typeface="Arial"/>
              </a:rPr>
              <a:t>p</a:t>
            </a:r>
            <a:r>
              <a:rPr sz="1400" b="1" spc="-13">
                <a:solidFill>
                  <a:srgbClr val="C00000"/>
                </a:solidFill>
                <a:latin typeface="Arial"/>
                <a:cs typeface="Arial"/>
              </a:rPr>
              <a:t>o</a:t>
            </a:r>
            <a:r>
              <a:rPr sz="1400" b="1" spc="-7">
                <a:solidFill>
                  <a:srgbClr val="C00000"/>
                </a:solidFill>
                <a:latin typeface="Arial"/>
                <a:cs typeface="Arial"/>
              </a:rPr>
              <a:t>r</a:t>
            </a:r>
            <a:r>
              <a:rPr sz="1400" b="1" spc="33">
                <a:solidFill>
                  <a:srgbClr val="C00000"/>
                </a:solidFill>
                <a:latin typeface="Arial"/>
                <a:cs typeface="Arial"/>
              </a:rPr>
              <a:t>ti</a:t>
            </a:r>
            <a:r>
              <a:rPr sz="1400" b="1" spc="-13">
                <a:solidFill>
                  <a:srgbClr val="C00000"/>
                </a:solidFill>
                <a:latin typeface="Arial"/>
                <a:cs typeface="Arial"/>
              </a:rPr>
              <a:t>ng  </a:t>
            </a:r>
            <a:r>
              <a:rPr sz="1400" b="1" spc="20">
                <a:solidFill>
                  <a:srgbClr val="C00000"/>
                </a:solidFill>
                <a:latin typeface="Arial"/>
                <a:cs typeface="Arial"/>
              </a:rPr>
              <a:t>Monit</a:t>
            </a:r>
            <a:r>
              <a:rPr sz="1400" b="1" spc="-27">
                <a:solidFill>
                  <a:srgbClr val="C00000"/>
                </a:solidFill>
                <a:latin typeface="Arial"/>
                <a:cs typeface="Arial"/>
              </a:rPr>
              <a:t>o</a:t>
            </a:r>
            <a:r>
              <a:rPr sz="1400" b="1" spc="-13">
                <a:solidFill>
                  <a:srgbClr val="C00000"/>
                </a:solidFill>
                <a:latin typeface="Arial"/>
                <a:cs typeface="Arial"/>
              </a:rPr>
              <a:t>r</a:t>
            </a:r>
            <a:r>
              <a:rPr sz="1400" b="1">
                <a:solidFill>
                  <a:srgbClr val="C00000"/>
                </a:solidFill>
                <a:latin typeface="Arial"/>
                <a:cs typeface="Arial"/>
              </a:rPr>
              <a:t>i</a:t>
            </a:r>
            <a:r>
              <a:rPr sz="1400" b="1" spc="-13">
                <a:solidFill>
                  <a:srgbClr val="C00000"/>
                </a:solidFill>
                <a:latin typeface="Arial"/>
                <a:cs typeface="Arial"/>
              </a:rPr>
              <a:t>ng</a:t>
            </a:r>
            <a:r>
              <a:rPr sz="1400" b="1" spc="-167">
                <a:solidFill>
                  <a:srgbClr val="C00000"/>
                </a:solidFill>
                <a:latin typeface="Arial"/>
                <a:cs typeface="Arial"/>
              </a:rPr>
              <a:t> </a:t>
            </a:r>
            <a:r>
              <a:rPr sz="1400" b="1" spc="-33">
                <a:solidFill>
                  <a:srgbClr val="C00000"/>
                </a:solidFill>
                <a:latin typeface="Arial"/>
                <a:cs typeface="Arial"/>
              </a:rPr>
              <a:t>&amp;</a:t>
            </a:r>
            <a:r>
              <a:rPr sz="1400" b="1" spc="-127">
                <a:solidFill>
                  <a:srgbClr val="C00000"/>
                </a:solidFill>
                <a:latin typeface="Arial"/>
                <a:cs typeface="Arial"/>
              </a:rPr>
              <a:t> </a:t>
            </a:r>
            <a:r>
              <a:rPr sz="1400" b="1" spc="-173">
                <a:solidFill>
                  <a:srgbClr val="C00000"/>
                </a:solidFill>
                <a:latin typeface="Arial"/>
                <a:cs typeface="Arial"/>
              </a:rPr>
              <a:t>E</a:t>
            </a:r>
            <a:r>
              <a:rPr sz="1400" b="1" spc="-7">
                <a:solidFill>
                  <a:srgbClr val="C00000"/>
                </a:solidFill>
                <a:latin typeface="Arial"/>
                <a:cs typeface="Arial"/>
              </a:rPr>
              <a:t>val</a:t>
            </a:r>
            <a:r>
              <a:rPr sz="1400" b="1" spc="-13">
                <a:solidFill>
                  <a:srgbClr val="C00000"/>
                </a:solidFill>
                <a:latin typeface="Arial"/>
                <a:cs typeface="Arial"/>
              </a:rPr>
              <a:t>ua</a:t>
            </a:r>
            <a:r>
              <a:rPr sz="1400" b="1" spc="40">
                <a:solidFill>
                  <a:srgbClr val="C00000"/>
                </a:solidFill>
                <a:latin typeface="Arial"/>
                <a:cs typeface="Arial"/>
              </a:rPr>
              <a:t>t</a:t>
            </a:r>
            <a:r>
              <a:rPr sz="1400" b="1">
                <a:solidFill>
                  <a:srgbClr val="C00000"/>
                </a:solidFill>
                <a:latin typeface="Arial"/>
                <a:cs typeface="Arial"/>
              </a:rPr>
              <a:t>i</a:t>
            </a:r>
            <a:r>
              <a:rPr sz="1400" b="1" spc="-27">
                <a:solidFill>
                  <a:srgbClr val="C00000"/>
                </a:solidFill>
                <a:latin typeface="Arial"/>
                <a:cs typeface="Arial"/>
              </a:rPr>
              <a:t>o</a:t>
            </a:r>
            <a:r>
              <a:rPr sz="1400" b="1" spc="-7">
                <a:solidFill>
                  <a:srgbClr val="C00000"/>
                </a:solidFill>
                <a:latin typeface="Arial"/>
                <a:cs typeface="Arial"/>
              </a:rPr>
              <a:t>n  </a:t>
            </a:r>
            <a:r>
              <a:rPr sz="1400" b="1" spc="-40">
                <a:solidFill>
                  <a:srgbClr val="C00000"/>
                </a:solidFill>
                <a:latin typeface="Arial"/>
                <a:cs typeface="Arial"/>
              </a:rPr>
              <a:t>T</a:t>
            </a:r>
            <a:r>
              <a:rPr sz="1400" b="1" spc="-33">
                <a:solidFill>
                  <a:srgbClr val="C00000"/>
                </a:solidFill>
                <a:latin typeface="Arial"/>
                <a:cs typeface="Arial"/>
              </a:rPr>
              <a:t>e</a:t>
            </a:r>
            <a:r>
              <a:rPr sz="1400" b="1" spc="-20">
                <a:solidFill>
                  <a:srgbClr val="C00000"/>
                </a:solidFill>
                <a:latin typeface="Arial"/>
                <a:cs typeface="Arial"/>
              </a:rPr>
              <a:t>a</a:t>
            </a:r>
            <a:r>
              <a:rPr sz="1400" b="1" spc="-7">
                <a:solidFill>
                  <a:srgbClr val="C00000"/>
                </a:solidFill>
                <a:latin typeface="Arial"/>
                <a:cs typeface="Arial"/>
              </a:rPr>
              <a:t>m</a:t>
            </a:r>
            <a:r>
              <a:rPr sz="1400" b="1" spc="-147">
                <a:solidFill>
                  <a:srgbClr val="C00000"/>
                </a:solidFill>
                <a:latin typeface="Arial"/>
                <a:cs typeface="Arial"/>
              </a:rPr>
              <a:t> </a:t>
            </a:r>
            <a:r>
              <a:rPr sz="1400" b="1" spc="-173">
                <a:solidFill>
                  <a:srgbClr val="C00000"/>
                </a:solidFill>
                <a:latin typeface="Arial"/>
                <a:cs typeface="Arial"/>
              </a:rPr>
              <a:t>E</a:t>
            </a:r>
            <a:r>
              <a:rPr sz="1400" b="1" spc="-13">
                <a:solidFill>
                  <a:srgbClr val="C00000"/>
                </a:solidFill>
                <a:latin typeface="Arial"/>
                <a:cs typeface="Arial"/>
              </a:rPr>
              <a:t>volu</a:t>
            </a:r>
            <a:r>
              <a:rPr sz="1400" b="1" spc="33">
                <a:solidFill>
                  <a:srgbClr val="C00000"/>
                </a:solidFill>
                <a:latin typeface="Arial"/>
                <a:cs typeface="Arial"/>
              </a:rPr>
              <a:t>ti</a:t>
            </a:r>
            <a:r>
              <a:rPr sz="1400" b="1" spc="-20">
                <a:solidFill>
                  <a:srgbClr val="C00000"/>
                </a:solidFill>
                <a:latin typeface="Arial"/>
                <a:cs typeface="Arial"/>
              </a:rPr>
              <a:t>on</a:t>
            </a:r>
            <a:r>
              <a:rPr sz="1400" b="1" spc="-152">
                <a:solidFill>
                  <a:srgbClr val="C00000"/>
                </a:solidFill>
                <a:latin typeface="Arial"/>
                <a:cs typeface="Arial"/>
              </a:rPr>
              <a:t> </a:t>
            </a:r>
            <a:r>
              <a:rPr sz="1400" b="1" spc="-20">
                <a:solidFill>
                  <a:srgbClr val="C00000"/>
                </a:solidFill>
                <a:latin typeface="Arial"/>
                <a:cs typeface="Arial"/>
              </a:rPr>
              <a:t>&amp;  </a:t>
            </a:r>
            <a:r>
              <a:rPr sz="1400" b="1" spc="-7">
                <a:solidFill>
                  <a:srgbClr val="C00000"/>
                </a:solidFill>
                <a:latin typeface="Arial"/>
                <a:cs typeface="Arial"/>
              </a:rPr>
              <a:t>Demobilization</a:t>
            </a:r>
            <a:endParaRPr lang="fr-FR" sz="1400" b="1" spc="-7">
              <a:solidFill>
                <a:srgbClr val="C00000"/>
              </a:solidFill>
              <a:latin typeface="Arial"/>
              <a:cs typeface="Arial"/>
            </a:endParaRPr>
          </a:p>
          <a:p>
            <a:pPr marL="121917" marR="117684">
              <a:spcAft>
                <a:spcPts val="600"/>
              </a:spcAft>
            </a:pPr>
            <a:r>
              <a:rPr lang="fr-FR" sz="400" b="1" spc="-7">
                <a:solidFill>
                  <a:schemeClr val="bg1"/>
                </a:solidFill>
                <a:latin typeface="Arial"/>
                <a:cs typeface="Arial"/>
              </a:rPr>
              <a:t>h</a:t>
            </a:r>
          </a:p>
        </p:txBody>
      </p:sp>
      <p:sp>
        <p:nvSpPr>
          <p:cNvPr id="11" name="Titre 1"/>
          <p:cNvSpPr>
            <a:spLocks noGrp="1"/>
          </p:cNvSpPr>
          <p:nvPr>
            <p:ph type="title"/>
          </p:nvPr>
        </p:nvSpPr>
        <p:spPr>
          <a:xfrm>
            <a:off x="154792" y="779597"/>
            <a:ext cx="4395437" cy="646114"/>
          </a:xfrm>
        </p:spPr>
        <p:txBody>
          <a:bodyPr>
            <a:noAutofit/>
          </a:bodyPr>
          <a:lstStyle/>
          <a:p>
            <a:pPr algn="l"/>
            <a:r>
              <a:rPr lang="en-US" sz="2800" b="1">
                <a:solidFill>
                  <a:srgbClr val="951D19"/>
                </a:solidFill>
                <a:latin typeface="Source Sans Pro"/>
              </a:rPr>
              <a:t>RRT management cycle</a:t>
            </a:r>
          </a:p>
        </p:txBody>
      </p:sp>
      <p:sp>
        <p:nvSpPr>
          <p:cNvPr id="2" name="Slide Number Placeholder 1">
            <a:extLst>
              <a:ext uri="{FF2B5EF4-FFF2-40B4-BE49-F238E27FC236}">
                <a16:creationId xmlns:a16="http://schemas.microsoft.com/office/drawing/2014/main" id="{C9D31E8C-49DE-5A59-AC0D-00389872D6C7}"/>
              </a:ext>
            </a:extLst>
          </p:cNvPr>
          <p:cNvSpPr>
            <a:spLocks noGrp="1"/>
          </p:cNvSpPr>
          <p:nvPr>
            <p:ph type="sldNum" sz="quarter" idx="2"/>
          </p:nvPr>
        </p:nvSpPr>
        <p:spPr>
          <a:xfrm>
            <a:off x="11720883" y="6549537"/>
            <a:ext cx="468764" cy="309603"/>
          </a:xfrm>
        </p:spPr>
        <p:txBody>
          <a:bodyPr lIns="91440" tIns="45720" rIns="91440" bIns="45720" anchor="t"/>
          <a:lstStyle/>
          <a:p>
            <a:pPr algn="r"/>
            <a:fld id="{86CB4B4D-7CA3-9044-876B-883B54F8677D}" type="slidenum">
              <a:rPr lang="en-US" sz="1200">
                <a:solidFill>
                  <a:srgbClr val="7F7F7F"/>
                </a:solidFill>
              </a:rPr>
              <a:pPr algn="r"/>
              <a:t>67</a:t>
            </a:fld>
            <a:endParaRPr lang="en-US" sz="1200">
              <a:solidFill>
                <a:srgbClr val="7F7F7F"/>
              </a:solidFill>
            </a:endParaRPr>
          </a:p>
        </p:txBody>
      </p:sp>
    </p:spTree>
    <p:extLst>
      <p:ext uri="{BB962C8B-B14F-4D97-AF65-F5344CB8AC3E}">
        <p14:creationId xmlns:p14="http://schemas.microsoft.com/office/powerpoint/2010/main" val="6387352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6" name="Content Placeholder 1"/>
          <p:cNvSpPr txBox="1"/>
          <p:nvPr/>
        </p:nvSpPr>
        <p:spPr>
          <a:xfrm>
            <a:off x="4096508" y="2316886"/>
            <a:ext cx="7527354" cy="17620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fr-FR" sz="2400">
                <a:latin typeface="Source Sans Pro"/>
                <a:ea typeface="Arial"/>
                <a:cs typeface="Arial"/>
              </a:rPr>
              <a:t>At the end of </a:t>
            </a:r>
            <a:r>
              <a:rPr lang="fr-FR" sz="2400" err="1">
                <a:latin typeface="Source Sans Pro"/>
                <a:ea typeface="Arial"/>
                <a:cs typeface="Arial"/>
              </a:rPr>
              <a:t>this</a:t>
            </a:r>
            <a:r>
              <a:rPr lang="fr-FR" sz="2400">
                <a:latin typeface="Source Sans Pro"/>
                <a:ea typeface="Arial"/>
                <a:cs typeface="Arial"/>
              </a:rPr>
              <a:t> session, </a:t>
            </a:r>
            <a:r>
              <a:rPr lang="fr-FR" sz="2400" err="1">
                <a:latin typeface="Source Sans Pro"/>
                <a:ea typeface="Arial"/>
                <a:cs typeface="Arial"/>
              </a:rPr>
              <a:t>you</a:t>
            </a:r>
            <a:r>
              <a:rPr lang="fr-FR" sz="2400">
                <a:latin typeface="Source Sans Pro"/>
                <a:ea typeface="Arial"/>
                <a:cs typeface="Arial"/>
              </a:rPr>
              <a:t> </a:t>
            </a:r>
            <a:r>
              <a:rPr lang="fr-FR" sz="2400" err="1">
                <a:latin typeface="Source Sans Pro"/>
                <a:ea typeface="Arial"/>
                <a:cs typeface="Arial"/>
              </a:rPr>
              <a:t>should</a:t>
            </a:r>
            <a:r>
              <a:rPr lang="fr-FR" sz="2400">
                <a:latin typeface="Source Sans Pro"/>
                <a:ea typeface="Arial"/>
                <a:cs typeface="Arial"/>
              </a:rPr>
              <a:t> </a:t>
            </a:r>
            <a:r>
              <a:rPr lang="fr-FR" sz="2400" err="1">
                <a:latin typeface="Source Sans Pro"/>
                <a:ea typeface="Arial"/>
                <a:cs typeface="Arial"/>
              </a:rPr>
              <a:t>be</a:t>
            </a:r>
            <a:r>
              <a:rPr lang="fr-FR" sz="2400">
                <a:latin typeface="Source Sans Pro"/>
                <a:ea typeface="Arial"/>
                <a:cs typeface="Arial"/>
              </a:rPr>
              <a:t> able to:</a:t>
            </a:r>
            <a:endParaRPr lang="fr-FR" sz="2400">
              <a:latin typeface="Source Sans Pro"/>
              <a:ea typeface="Arial"/>
              <a:cs typeface="Arial"/>
              <a:sym typeface="Source Sans Pro Regular"/>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latin typeface="Source Sans Pro"/>
                <a:ea typeface="Source Sans Pro Regular"/>
                <a:cs typeface="Arial"/>
                <a:sym typeface="Source Sans Pro Regular"/>
              </a:rPr>
              <a:t>Recall the post-deployment goal and key activities</a:t>
            </a:r>
            <a:endParaRPr lang="en-US" sz="2400">
              <a:latin typeface="Source Sans Pro"/>
              <a:ea typeface="Source Sans Pro Regular"/>
              <a:cs typeface="Arial"/>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latin typeface="Source Sans Pro"/>
              <a:ea typeface="Arial"/>
              <a:cs typeface="Arial"/>
              <a:sym typeface="Source Sans Pro Regular"/>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latin typeface="Source Sans Pro"/>
              <a:ea typeface="Arial"/>
              <a:cs typeface="Arial"/>
              <a:sym typeface="Source Sans Pro Regular"/>
            </a:endParaRPr>
          </a:p>
        </p:txBody>
      </p:sp>
      <p:sp>
        <p:nvSpPr>
          <p:cNvPr id="3" name="Slide Number Placeholder 2">
            <a:extLst>
              <a:ext uri="{FF2B5EF4-FFF2-40B4-BE49-F238E27FC236}">
                <a16:creationId xmlns:a16="http://schemas.microsoft.com/office/drawing/2014/main" id="{36C17050-CD96-3EA1-0116-61E904F15CF0}"/>
              </a:ext>
            </a:extLst>
          </p:cNvPr>
          <p:cNvSpPr>
            <a:spLocks noGrp="1"/>
          </p:cNvSpPr>
          <p:nvPr>
            <p:ph type="sldNum" sz="quarter" idx="2"/>
          </p:nvPr>
        </p:nvSpPr>
        <p:spPr>
          <a:xfrm>
            <a:off x="11846628" y="6495865"/>
            <a:ext cx="343504" cy="288726"/>
          </a:xfrm>
        </p:spPr>
        <p:txBody>
          <a:bodyPr lIns="91440" tIns="45720" rIns="91440" bIns="45720" anchor="t"/>
          <a:lstStyle/>
          <a:p>
            <a:pPr algn="r"/>
            <a:fld id="{86CB4B4D-7CA3-9044-876B-883B54F8677D}" type="slidenum">
              <a:rPr lang="en-US" sz="1200">
                <a:solidFill>
                  <a:srgbClr val="7F7F7F"/>
                </a:solidFill>
              </a:rPr>
              <a:pPr algn="r"/>
              <a:t>68</a:t>
            </a:fld>
            <a:endParaRPr lang="en-US" sz="1200">
              <a:solidFill>
                <a:srgbClr val="7F7F7F"/>
              </a:solidFill>
            </a:endParaRPr>
          </a:p>
        </p:txBody>
      </p:sp>
    </p:spTree>
    <p:extLst>
      <p:ext uri="{BB962C8B-B14F-4D97-AF65-F5344CB8AC3E}">
        <p14:creationId xmlns:p14="http://schemas.microsoft.com/office/powerpoint/2010/main" val="3020519162"/>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2590" y="812460"/>
            <a:ext cx="5711267"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a:solidFill>
                  <a:srgbClr val="951D19"/>
                </a:solidFill>
                <a:latin typeface="Source Sans Pro"/>
              </a:rPr>
              <a:t>Goals of </a:t>
            </a:r>
            <a:r>
              <a:rPr lang="fr-FR" sz="2800" b="1">
                <a:solidFill>
                  <a:srgbClr val="951D19"/>
                </a:solidFill>
                <a:latin typeface="Source Sans Pro"/>
              </a:rPr>
              <a:t>p</a:t>
            </a:r>
            <a:r>
              <a:rPr sz="2800" b="1" err="1">
                <a:solidFill>
                  <a:srgbClr val="951D19"/>
                </a:solidFill>
                <a:latin typeface="Source Sans Pro"/>
              </a:rPr>
              <a:t>ost</a:t>
            </a:r>
            <a:r>
              <a:rPr sz="2800" b="1">
                <a:solidFill>
                  <a:srgbClr val="951D19"/>
                </a:solidFill>
                <a:latin typeface="Source Sans Pro"/>
              </a:rPr>
              <a:t>-</a:t>
            </a:r>
            <a:r>
              <a:rPr lang="fr-FR" sz="2800" b="1">
                <a:solidFill>
                  <a:srgbClr val="951D19"/>
                </a:solidFill>
                <a:latin typeface="Source Sans Pro"/>
              </a:rPr>
              <a:t>d</a:t>
            </a:r>
            <a:r>
              <a:rPr sz="2800" b="1" err="1">
                <a:solidFill>
                  <a:srgbClr val="951D19"/>
                </a:solidFill>
                <a:latin typeface="Source Sans Pro"/>
              </a:rPr>
              <a:t>eployment</a:t>
            </a:r>
            <a:endParaRPr sz="2800" b="1">
              <a:solidFill>
                <a:srgbClr val="951D19"/>
              </a:solidFill>
              <a:latin typeface="Source Sans Pro"/>
            </a:endParaRPr>
          </a:p>
        </p:txBody>
      </p:sp>
      <p:sp>
        <p:nvSpPr>
          <p:cNvPr id="3" name="object 3"/>
          <p:cNvSpPr txBox="1"/>
          <p:nvPr/>
        </p:nvSpPr>
        <p:spPr>
          <a:xfrm>
            <a:off x="1240491" y="1533722"/>
            <a:ext cx="9726453" cy="3599276"/>
          </a:xfrm>
          <a:prstGeom prst="rect">
            <a:avLst/>
          </a:prstGeom>
        </p:spPr>
        <p:txBody>
          <a:bodyPr vert="horz" wrap="square" lIns="0" tIns="21167" rIns="0" bIns="0" rtlCol="0">
            <a:spAutoFit/>
          </a:bodyPr>
          <a:lstStyle/>
          <a:p>
            <a:pPr marL="16932" hangingPunct="1">
              <a:spcBef>
                <a:spcPts val="167"/>
              </a:spcBef>
              <a:tabLst>
                <a:tab pos="473275" algn="l"/>
                <a:tab pos="474121" algn="l"/>
              </a:tabLst>
            </a:pPr>
            <a:r>
              <a:rPr lang="fr-FR" sz="2400" kern="1200">
                <a:solidFill>
                  <a:prstClr val="black"/>
                </a:solidFill>
                <a:latin typeface="Source Sans Pro Regular"/>
                <a:cs typeface="Arial" panose="020B0604020202020204" pitchFamily="34" charset="0"/>
              </a:rPr>
              <a:t>Post-</a:t>
            </a:r>
            <a:r>
              <a:rPr lang="fr-FR" sz="2400" kern="1200" err="1">
                <a:solidFill>
                  <a:prstClr val="black"/>
                </a:solidFill>
                <a:latin typeface="Source Sans Pro Regular"/>
                <a:cs typeface="Arial" panose="020B0604020202020204" pitchFamily="34" charset="0"/>
              </a:rPr>
              <a:t>deployment</a:t>
            </a:r>
            <a:r>
              <a:rPr lang="fr-FR" sz="2400" kern="1200">
                <a:solidFill>
                  <a:prstClr val="black"/>
                </a:solidFill>
                <a:latin typeface="Source Sans Pro Regular"/>
                <a:cs typeface="Arial" panose="020B0604020202020204" pitchFamily="34" charset="0"/>
              </a:rPr>
              <a:t> </a:t>
            </a:r>
            <a:r>
              <a:rPr lang="fr-FR" sz="2400" kern="1200" err="1">
                <a:solidFill>
                  <a:prstClr val="black"/>
                </a:solidFill>
                <a:latin typeface="Source Sans Pro Regular"/>
                <a:cs typeface="Arial" panose="020B0604020202020204" pitchFamily="34" charset="0"/>
              </a:rPr>
              <a:t>aims</a:t>
            </a:r>
            <a:r>
              <a:rPr lang="fr-FR" sz="2400" kern="1200">
                <a:solidFill>
                  <a:prstClr val="black"/>
                </a:solidFill>
                <a:latin typeface="Source Sans Pro Regular"/>
                <a:cs typeface="Arial" panose="020B0604020202020204" pitchFamily="34" charset="0"/>
              </a:rPr>
              <a:t> to:</a:t>
            </a:r>
          </a:p>
          <a:p>
            <a:pPr marL="16932" hangingPunct="1">
              <a:spcBef>
                <a:spcPts val="167"/>
              </a:spcBef>
              <a:tabLst>
                <a:tab pos="473275" algn="l"/>
                <a:tab pos="474121" algn="l"/>
              </a:tabLst>
            </a:pPr>
            <a:endParaRPr lang="fr-FR" sz="2400" kern="1200">
              <a:solidFill>
                <a:prstClr val="black"/>
              </a:solidFill>
              <a:latin typeface="Source Sans Pro Regular"/>
              <a:cs typeface="Arial" panose="020B0604020202020204" pitchFamily="34" charset="0"/>
            </a:endParaRPr>
          </a:p>
          <a:p>
            <a:pPr marL="359832" indent="-342900" hangingPunct="1">
              <a:spcBef>
                <a:spcPts val="167"/>
              </a:spcBef>
              <a:buClr>
                <a:srgbClr val="729E03"/>
              </a:buClr>
              <a:buFont typeface="Arial" panose="020B0604020202020204" pitchFamily="34" charset="0"/>
              <a:buChar char="•"/>
              <a:tabLst>
                <a:tab pos="473275" algn="l"/>
                <a:tab pos="474121" algn="l"/>
              </a:tabLst>
            </a:pPr>
            <a:r>
              <a:rPr sz="2400" b="1" kern="1200">
                <a:solidFill>
                  <a:prstClr val="black"/>
                </a:solidFill>
                <a:latin typeface="Source Sans Pro Regular"/>
                <a:cs typeface="Arial" panose="020B0604020202020204" pitchFamily="34" charset="0"/>
              </a:rPr>
              <a:t>Maximize</a:t>
            </a:r>
            <a:r>
              <a:rPr sz="2400" b="1" kern="1200" spc="7">
                <a:solidFill>
                  <a:prstClr val="black"/>
                </a:solidFill>
                <a:latin typeface="Source Sans Pro Regular"/>
                <a:cs typeface="Arial" panose="020B0604020202020204" pitchFamily="34" charset="0"/>
              </a:rPr>
              <a:t> </a:t>
            </a:r>
            <a:r>
              <a:rPr sz="2400" b="1" kern="1200" spc="13">
                <a:solidFill>
                  <a:prstClr val="black"/>
                </a:solidFill>
                <a:latin typeface="Source Sans Pro Regular"/>
                <a:cs typeface="Arial" panose="020B0604020202020204" pitchFamily="34" charset="0"/>
              </a:rPr>
              <a:t>the health</a:t>
            </a:r>
            <a:r>
              <a:rPr sz="2400" b="1" kern="1200" spc="20">
                <a:solidFill>
                  <a:prstClr val="black"/>
                </a:solidFill>
                <a:latin typeface="Source Sans Pro Regular"/>
                <a:cs typeface="Arial" panose="020B0604020202020204" pitchFamily="34" charset="0"/>
              </a:rPr>
              <a:t> </a:t>
            </a:r>
            <a:r>
              <a:rPr sz="2400" b="1" kern="1200" spc="13">
                <a:solidFill>
                  <a:prstClr val="black"/>
                </a:solidFill>
                <a:latin typeface="Source Sans Pro Regular"/>
                <a:cs typeface="Arial" panose="020B0604020202020204" pitchFamily="34" charset="0"/>
              </a:rPr>
              <a:t>and well-being</a:t>
            </a:r>
            <a:r>
              <a:rPr sz="2400" b="1" kern="1200" spc="-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of</a:t>
            </a:r>
            <a:r>
              <a:rPr sz="2400" kern="1200">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returning</a:t>
            </a:r>
            <a:r>
              <a:rPr sz="2400" kern="1200" spc="-4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responders</a:t>
            </a:r>
            <a:endParaRPr sz="2400" kern="1200">
              <a:solidFill>
                <a:prstClr val="black"/>
              </a:solidFill>
              <a:latin typeface="Source Sans Pro Regular"/>
              <a:cs typeface="Arial" panose="020B0604020202020204" pitchFamily="34" charset="0"/>
            </a:endParaRPr>
          </a:p>
          <a:p>
            <a:pPr marL="342900" indent="-342900" hangingPunct="1">
              <a:spcBef>
                <a:spcPts val="33"/>
              </a:spcBef>
              <a:buClr>
                <a:srgbClr val="729E03"/>
              </a:buClr>
              <a:buFont typeface="Arial" panose="020B0604020202020204" pitchFamily="34" charset="0"/>
              <a:buChar char="•"/>
            </a:pPr>
            <a:endParaRPr sz="2400" kern="1200">
              <a:solidFill>
                <a:prstClr val="black"/>
              </a:solidFill>
              <a:latin typeface="Source Sans Pro Regular"/>
              <a:cs typeface="Arial" panose="020B0604020202020204" pitchFamily="34" charset="0"/>
            </a:endParaRPr>
          </a:p>
          <a:p>
            <a:pPr marL="359832" marR="1325847" indent="-342900" hangingPunct="1">
              <a:lnSpc>
                <a:spcPts val="2907"/>
              </a:lnSpc>
              <a:buClr>
                <a:srgbClr val="729E03"/>
              </a:buClr>
              <a:buFont typeface="Arial" panose="020B0604020202020204" pitchFamily="34" charset="0"/>
              <a:buChar char="•"/>
              <a:tabLst>
                <a:tab pos="473275" algn="l"/>
                <a:tab pos="474121" algn="l"/>
              </a:tabLst>
            </a:pPr>
            <a:r>
              <a:rPr sz="2400" b="1" kern="1200">
                <a:solidFill>
                  <a:prstClr val="black"/>
                </a:solidFill>
                <a:latin typeface="Source Sans Pro Regular"/>
                <a:cs typeface="Arial" panose="020B0604020202020204" pitchFamily="34" charset="0"/>
              </a:rPr>
              <a:t>Maximize</a:t>
            </a:r>
            <a:r>
              <a:rPr sz="2400" b="1" kern="1200" spc="7">
                <a:solidFill>
                  <a:prstClr val="black"/>
                </a:solidFill>
                <a:latin typeface="Source Sans Pro Regular"/>
                <a:cs typeface="Arial" panose="020B0604020202020204" pitchFamily="34" charset="0"/>
              </a:rPr>
              <a:t> response</a:t>
            </a:r>
            <a:r>
              <a:rPr sz="2400" b="1" kern="1200" spc="33">
                <a:solidFill>
                  <a:prstClr val="black"/>
                </a:solidFill>
                <a:latin typeface="Source Sans Pro Regular"/>
                <a:cs typeface="Arial" panose="020B0604020202020204" pitchFamily="34" charset="0"/>
              </a:rPr>
              <a:t> </a:t>
            </a:r>
            <a:r>
              <a:rPr sz="2400" b="1" kern="1200" spc="7">
                <a:solidFill>
                  <a:prstClr val="black"/>
                </a:solidFill>
                <a:latin typeface="Source Sans Pro Regular"/>
                <a:cs typeface="Arial" panose="020B0604020202020204" pitchFamily="34" charset="0"/>
              </a:rPr>
              <a:t>efficiency</a:t>
            </a:r>
            <a:r>
              <a:rPr sz="2400" b="1" kern="1200" spc="20">
                <a:solidFill>
                  <a:prstClr val="black"/>
                </a:solidFill>
                <a:latin typeface="Source Sans Pro Regular"/>
                <a:cs typeface="Arial" panose="020B0604020202020204" pitchFamily="34" charset="0"/>
              </a:rPr>
              <a:t> </a:t>
            </a:r>
            <a:r>
              <a:rPr sz="2400" b="1" kern="1200" spc="13">
                <a:solidFill>
                  <a:prstClr val="black"/>
                </a:solidFill>
                <a:latin typeface="Source Sans Pro Regular"/>
                <a:cs typeface="Arial" panose="020B0604020202020204" pitchFamily="34" charset="0"/>
              </a:rPr>
              <a:t>and </a:t>
            </a:r>
            <a:r>
              <a:rPr sz="2400" b="1" kern="1200">
                <a:solidFill>
                  <a:prstClr val="black"/>
                </a:solidFill>
                <a:latin typeface="Source Sans Pro Regular"/>
                <a:cs typeface="Arial" panose="020B0604020202020204" pitchFamily="34" charset="0"/>
              </a:rPr>
              <a:t>effectiveness</a:t>
            </a:r>
            <a:r>
              <a:rPr sz="2400" b="1" kern="1200" spc="8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by </a:t>
            </a:r>
            <a:r>
              <a:rPr sz="2400" kern="1200" spc="-579">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identifying:</a:t>
            </a:r>
            <a:endParaRPr sz="2400" kern="1200">
              <a:solidFill>
                <a:prstClr val="black"/>
              </a:solidFill>
              <a:latin typeface="Source Sans Pro Regular"/>
              <a:cs typeface="Arial" panose="020B0604020202020204" pitchFamily="34" charset="0"/>
            </a:endParaRPr>
          </a:p>
          <a:p>
            <a:pPr marL="1082871" lvl="1" indent="-457200" hangingPunct="1">
              <a:lnSpc>
                <a:spcPts val="3053"/>
              </a:lnSpc>
              <a:spcBef>
                <a:spcPts val="327"/>
              </a:spcBef>
              <a:buClr>
                <a:srgbClr val="729E03"/>
              </a:buClr>
              <a:buFont typeface="Courier New" panose="02070309020205020404" pitchFamily="49" charset="0"/>
              <a:buChar char="o"/>
              <a:tabLst>
                <a:tab pos="1008355" algn="l"/>
                <a:tab pos="1009201" algn="l"/>
              </a:tabLst>
            </a:pPr>
            <a:r>
              <a:rPr sz="2400" kern="1200" spc="7">
                <a:solidFill>
                  <a:prstClr val="black"/>
                </a:solidFill>
                <a:latin typeface="Source Sans Pro Regular"/>
                <a:cs typeface="Arial" panose="020B0604020202020204" pitchFamily="34" charset="0"/>
              </a:rPr>
              <a:t>What </a:t>
            </a:r>
            <a:r>
              <a:rPr sz="2400" kern="1200" spc="13">
                <a:solidFill>
                  <a:prstClr val="black"/>
                </a:solidFill>
                <a:latin typeface="Source Sans Pro Regular"/>
                <a:cs typeface="Arial" panose="020B0604020202020204" pitchFamily="34" charset="0"/>
              </a:rPr>
              <a:t>activities</a:t>
            </a:r>
            <a:r>
              <a:rPr sz="2400" kern="1200" spc="-13">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functioned</a:t>
            </a:r>
            <a:r>
              <a:rPr sz="2400" kern="1200" spc="-33">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well,</a:t>
            </a:r>
            <a:r>
              <a:rPr sz="2400" kern="1200" spc="-13">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so</a:t>
            </a:r>
            <a:r>
              <a:rPr sz="2400" kern="1200" spc="7">
                <a:solidFill>
                  <a:prstClr val="black"/>
                </a:solidFill>
                <a:latin typeface="Source Sans Pro Regular"/>
                <a:cs typeface="Arial" panose="020B0604020202020204" pitchFamily="34" charset="0"/>
              </a:rPr>
              <a:t> they</a:t>
            </a:r>
            <a:r>
              <a:rPr sz="2400" kern="1200">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can be</a:t>
            </a:r>
            <a:r>
              <a:rPr lang="fr-FR" sz="2400" kern="1200">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continued</a:t>
            </a:r>
            <a:endParaRPr sz="2400" kern="1200">
              <a:solidFill>
                <a:prstClr val="black"/>
              </a:solidFill>
              <a:latin typeface="Source Sans Pro Regular"/>
              <a:cs typeface="Arial" panose="020B0604020202020204" pitchFamily="34" charset="0"/>
            </a:endParaRPr>
          </a:p>
          <a:p>
            <a:pPr marL="1082871" marR="759441" lvl="1" indent="-457200" hangingPunct="1">
              <a:lnSpc>
                <a:spcPts val="2907"/>
              </a:lnSpc>
              <a:spcBef>
                <a:spcPts val="713"/>
              </a:spcBef>
              <a:buClr>
                <a:srgbClr val="729E03"/>
              </a:buClr>
              <a:buFont typeface="Courier New" panose="02070309020205020404" pitchFamily="49" charset="0"/>
              <a:buChar char="o"/>
              <a:tabLst>
                <a:tab pos="1008355" algn="l"/>
                <a:tab pos="1009201" algn="l"/>
              </a:tabLst>
            </a:pPr>
            <a:r>
              <a:rPr sz="2400" kern="1200" spc="7">
                <a:solidFill>
                  <a:prstClr val="black"/>
                </a:solidFill>
                <a:latin typeface="Source Sans Pro Regular"/>
                <a:cs typeface="Arial" panose="020B0604020202020204" pitchFamily="34" charset="0"/>
              </a:rPr>
              <a:t>What </a:t>
            </a:r>
            <a:r>
              <a:rPr sz="2400" kern="1200" spc="13">
                <a:solidFill>
                  <a:prstClr val="black"/>
                </a:solidFill>
                <a:latin typeface="Source Sans Pro Regular"/>
                <a:cs typeface="Arial" panose="020B0604020202020204" pitchFamily="34" charset="0"/>
              </a:rPr>
              <a:t>activities </a:t>
            </a:r>
            <a:r>
              <a:rPr sz="2400" kern="1200" spc="7">
                <a:solidFill>
                  <a:prstClr val="black"/>
                </a:solidFill>
                <a:latin typeface="Source Sans Pro Regular"/>
                <a:cs typeface="Arial" panose="020B0604020202020204" pitchFamily="34" charset="0"/>
              </a:rPr>
              <a:t>did not function well, </a:t>
            </a:r>
            <a:r>
              <a:rPr sz="2400" kern="1200" spc="13">
                <a:solidFill>
                  <a:prstClr val="black"/>
                </a:solidFill>
                <a:latin typeface="Source Sans Pro Regular"/>
                <a:cs typeface="Arial" panose="020B0604020202020204" pitchFamily="34" charset="0"/>
              </a:rPr>
              <a:t>so </a:t>
            </a:r>
            <a:r>
              <a:rPr sz="2400" kern="1200" spc="7">
                <a:solidFill>
                  <a:prstClr val="black"/>
                </a:solidFill>
                <a:latin typeface="Source Sans Pro Regular"/>
                <a:cs typeface="Arial" panose="020B0604020202020204" pitchFamily="34" charset="0"/>
              </a:rPr>
              <a:t>they can be </a:t>
            </a:r>
            <a:r>
              <a:rPr sz="2400" kern="1200" spc="-587">
                <a:solidFill>
                  <a:prstClr val="black"/>
                </a:solidFill>
                <a:latin typeface="Source Sans Pro Regular"/>
                <a:cs typeface="Arial" panose="020B0604020202020204" pitchFamily="34" charset="0"/>
              </a:rPr>
              <a:t> </a:t>
            </a:r>
            <a:r>
              <a:rPr sz="2400" kern="1200">
                <a:solidFill>
                  <a:prstClr val="black"/>
                </a:solidFill>
                <a:latin typeface="Source Sans Pro Regular"/>
                <a:cs typeface="Arial" panose="020B0604020202020204" pitchFamily="34" charset="0"/>
              </a:rPr>
              <a:t>improved</a:t>
            </a:r>
          </a:p>
          <a:p>
            <a:pPr marL="1082871" lvl="1" indent="-457200" hangingPunct="1">
              <a:spcBef>
                <a:spcPts val="327"/>
              </a:spcBef>
              <a:buClr>
                <a:srgbClr val="729E03"/>
              </a:buClr>
              <a:buFont typeface="Courier New" panose="02070309020205020404" pitchFamily="49" charset="0"/>
              <a:buChar char="o"/>
              <a:tabLst>
                <a:tab pos="1008355" algn="l"/>
                <a:tab pos="1009201" algn="l"/>
              </a:tabLst>
            </a:pPr>
            <a:r>
              <a:rPr sz="2400" kern="1200" spc="7">
                <a:solidFill>
                  <a:prstClr val="black"/>
                </a:solidFill>
                <a:latin typeface="Source Sans Pro Regular"/>
                <a:cs typeface="Arial" panose="020B0604020202020204" pitchFamily="34" charset="0"/>
              </a:rPr>
              <a:t>What</a:t>
            </a:r>
            <a:r>
              <a:rPr sz="2400" kern="1200">
                <a:solidFill>
                  <a:prstClr val="black"/>
                </a:solidFill>
                <a:latin typeface="Source Sans Pro Regular"/>
                <a:cs typeface="Arial" panose="020B0604020202020204" pitchFamily="34" charset="0"/>
              </a:rPr>
              <a:t> gaps</a:t>
            </a:r>
            <a:r>
              <a:rPr sz="2400" kern="1200" spc="-2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exist,</a:t>
            </a:r>
            <a:r>
              <a:rPr sz="2400" kern="1200">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so</a:t>
            </a:r>
            <a:r>
              <a:rPr sz="2400" kern="1200" spc="-20">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they</a:t>
            </a:r>
            <a:r>
              <a:rPr sz="2400" kern="1200" spc="-13">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can</a:t>
            </a:r>
            <a:r>
              <a:rPr sz="2400" kern="1200" spc="13">
                <a:solidFill>
                  <a:prstClr val="black"/>
                </a:solidFill>
                <a:latin typeface="Source Sans Pro Regular"/>
                <a:cs typeface="Arial" panose="020B0604020202020204" pitchFamily="34" charset="0"/>
              </a:rPr>
              <a:t> be</a:t>
            </a:r>
            <a:r>
              <a:rPr sz="2400" kern="1200">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filled</a:t>
            </a:r>
            <a:r>
              <a:rPr lang="fr-FR" sz="2400" kern="1200" spc="7">
                <a:solidFill>
                  <a:prstClr val="black"/>
                </a:solidFill>
                <a:latin typeface="Source Sans Pro Regular"/>
                <a:cs typeface="Arial" panose="020B0604020202020204" pitchFamily="34" charset="0"/>
              </a:rPr>
              <a:t>.</a:t>
            </a:r>
            <a:endParaRPr sz="2400" kern="1200">
              <a:solidFill>
                <a:prstClr val="black"/>
              </a:solidFill>
              <a:latin typeface="Source Sans Pro Regular"/>
              <a:cs typeface="Arial" panose="020B0604020202020204" pitchFamily="34" charset="0"/>
            </a:endParaRPr>
          </a:p>
        </p:txBody>
      </p:sp>
      <p:sp>
        <p:nvSpPr>
          <p:cNvPr id="4" name="object 4"/>
          <p:cNvSpPr/>
          <p:nvPr/>
        </p:nvSpPr>
        <p:spPr>
          <a:xfrm>
            <a:off x="5550354" y="5212556"/>
            <a:ext cx="1098899" cy="1098341"/>
          </a:xfrm>
          <a:custGeom>
            <a:avLst/>
            <a:gdLst/>
            <a:ahLst/>
            <a:cxnLst/>
            <a:rect l="l" t="t" r="r" b="b"/>
            <a:pathLst>
              <a:path w="551815" h="551179">
                <a:moveTo>
                  <a:pt x="433044" y="285877"/>
                </a:moveTo>
                <a:lnTo>
                  <a:pt x="431749" y="264845"/>
                </a:lnTo>
                <a:lnTo>
                  <a:pt x="427977" y="244652"/>
                </a:lnTo>
                <a:lnTo>
                  <a:pt x="421843" y="225386"/>
                </a:lnTo>
                <a:lnTo>
                  <a:pt x="413486" y="207086"/>
                </a:lnTo>
                <a:lnTo>
                  <a:pt x="382054" y="238467"/>
                </a:lnTo>
                <a:lnTo>
                  <a:pt x="386130" y="249707"/>
                </a:lnTo>
                <a:lnTo>
                  <a:pt x="388950" y="261391"/>
                </a:lnTo>
                <a:lnTo>
                  <a:pt x="390601" y="273469"/>
                </a:lnTo>
                <a:lnTo>
                  <a:pt x="391134" y="285877"/>
                </a:lnTo>
                <a:lnTo>
                  <a:pt x="381215" y="334619"/>
                </a:lnTo>
                <a:lnTo>
                  <a:pt x="354203" y="374523"/>
                </a:lnTo>
                <a:lnTo>
                  <a:pt x="314223" y="401485"/>
                </a:lnTo>
                <a:lnTo>
                  <a:pt x="265417" y="411391"/>
                </a:lnTo>
                <a:lnTo>
                  <a:pt x="216598" y="401485"/>
                </a:lnTo>
                <a:lnTo>
                  <a:pt x="176618" y="374523"/>
                </a:lnTo>
                <a:lnTo>
                  <a:pt x="149606" y="334619"/>
                </a:lnTo>
                <a:lnTo>
                  <a:pt x="139687" y="285877"/>
                </a:lnTo>
                <a:lnTo>
                  <a:pt x="149606" y="237147"/>
                </a:lnTo>
                <a:lnTo>
                  <a:pt x="176618" y="197243"/>
                </a:lnTo>
                <a:lnTo>
                  <a:pt x="216598" y="170281"/>
                </a:lnTo>
                <a:lnTo>
                  <a:pt x="265417" y="160375"/>
                </a:lnTo>
                <a:lnTo>
                  <a:pt x="277837" y="161010"/>
                </a:lnTo>
                <a:lnTo>
                  <a:pt x="289941" y="162814"/>
                </a:lnTo>
                <a:lnTo>
                  <a:pt x="301650" y="165671"/>
                </a:lnTo>
                <a:lnTo>
                  <a:pt x="312902" y="169443"/>
                </a:lnTo>
                <a:lnTo>
                  <a:pt x="344335" y="138061"/>
                </a:lnTo>
                <a:lnTo>
                  <a:pt x="326009" y="129717"/>
                </a:lnTo>
                <a:lnTo>
                  <a:pt x="306705" y="123596"/>
                </a:lnTo>
                <a:lnTo>
                  <a:pt x="286486" y="119824"/>
                </a:lnTo>
                <a:lnTo>
                  <a:pt x="265417" y="118541"/>
                </a:lnTo>
                <a:lnTo>
                  <a:pt x="220980" y="124536"/>
                </a:lnTo>
                <a:lnTo>
                  <a:pt x="180975" y="141465"/>
                </a:lnTo>
                <a:lnTo>
                  <a:pt x="147027" y="167690"/>
                </a:lnTo>
                <a:lnTo>
                  <a:pt x="120751" y="201587"/>
                </a:lnTo>
                <a:lnTo>
                  <a:pt x="103797" y="241528"/>
                </a:lnTo>
                <a:lnTo>
                  <a:pt x="97777" y="285877"/>
                </a:lnTo>
                <a:lnTo>
                  <a:pt x="103797" y="330238"/>
                </a:lnTo>
                <a:lnTo>
                  <a:pt x="120751" y="370179"/>
                </a:lnTo>
                <a:lnTo>
                  <a:pt x="147027" y="404075"/>
                </a:lnTo>
                <a:lnTo>
                  <a:pt x="180975" y="430301"/>
                </a:lnTo>
                <a:lnTo>
                  <a:pt x="220980" y="447217"/>
                </a:lnTo>
                <a:lnTo>
                  <a:pt x="265417" y="453224"/>
                </a:lnTo>
                <a:lnTo>
                  <a:pt x="309841" y="447217"/>
                </a:lnTo>
                <a:lnTo>
                  <a:pt x="349846" y="430301"/>
                </a:lnTo>
                <a:lnTo>
                  <a:pt x="383806" y="404075"/>
                </a:lnTo>
                <a:lnTo>
                  <a:pt x="410070" y="370179"/>
                </a:lnTo>
                <a:lnTo>
                  <a:pt x="427024" y="330238"/>
                </a:lnTo>
                <a:lnTo>
                  <a:pt x="433044" y="285877"/>
                </a:lnTo>
                <a:close/>
              </a:path>
              <a:path w="551815" h="551179">
                <a:moveTo>
                  <a:pt x="530821" y="285877"/>
                </a:moveTo>
                <a:lnTo>
                  <a:pt x="528764" y="252564"/>
                </a:lnTo>
                <a:lnTo>
                  <a:pt x="522706" y="220687"/>
                </a:lnTo>
                <a:lnTo>
                  <a:pt x="512851" y="190373"/>
                </a:lnTo>
                <a:lnTo>
                  <a:pt x="499402" y="161772"/>
                </a:lnTo>
                <a:lnTo>
                  <a:pt x="494512" y="165950"/>
                </a:lnTo>
                <a:lnTo>
                  <a:pt x="485432" y="175717"/>
                </a:lnTo>
                <a:lnTo>
                  <a:pt x="457492" y="172224"/>
                </a:lnTo>
                <a:lnTo>
                  <a:pt x="470649" y="198221"/>
                </a:lnTo>
                <a:lnTo>
                  <a:pt x="480542" y="225920"/>
                </a:lnTo>
                <a:lnTo>
                  <a:pt x="486752" y="255181"/>
                </a:lnTo>
                <a:lnTo>
                  <a:pt x="488924" y="285877"/>
                </a:lnTo>
                <a:lnTo>
                  <a:pt x="484352" y="330708"/>
                </a:lnTo>
                <a:lnTo>
                  <a:pt x="471284" y="372516"/>
                </a:lnTo>
                <a:lnTo>
                  <a:pt x="450608" y="410413"/>
                </a:lnTo>
                <a:lnTo>
                  <a:pt x="423265" y="443471"/>
                </a:lnTo>
                <a:lnTo>
                  <a:pt x="390156" y="470763"/>
                </a:lnTo>
                <a:lnTo>
                  <a:pt x="352196" y="491401"/>
                </a:lnTo>
                <a:lnTo>
                  <a:pt x="310311" y="504456"/>
                </a:lnTo>
                <a:lnTo>
                  <a:pt x="265417" y="509016"/>
                </a:lnTo>
                <a:lnTo>
                  <a:pt x="220510" y="504456"/>
                </a:lnTo>
                <a:lnTo>
                  <a:pt x="178625" y="491401"/>
                </a:lnTo>
                <a:lnTo>
                  <a:pt x="140677" y="470763"/>
                </a:lnTo>
                <a:lnTo>
                  <a:pt x="107556" y="443471"/>
                </a:lnTo>
                <a:lnTo>
                  <a:pt x="80213" y="410413"/>
                </a:lnTo>
                <a:lnTo>
                  <a:pt x="59537" y="372516"/>
                </a:lnTo>
                <a:lnTo>
                  <a:pt x="46469" y="330708"/>
                </a:lnTo>
                <a:lnTo>
                  <a:pt x="41910" y="285877"/>
                </a:lnTo>
                <a:lnTo>
                  <a:pt x="46469" y="241058"/>
                </a:lnTo>
                <a:lnTo>
                  <a:pt x="59537" y="199250"/>
                </a:lnTo>
                <a:lnTo>
                  <a:pt x="80213" y="161353"/>
                </a:lnTo>
                <a:lnTo>
                  <a:pt x="107556" y="128295"/>
                </a:lnTo>
                <a:lnTo>
                  <a:pt x="140677" y="101003"/>
                </a:lnTo>
                <a:lnTo>
                  <a:pt x="178625" y="80365"/>
                </a:lnTo>
                <a:lnTo>
                  <a:pt x="220510" y="67310"/>
                </a:lnTo>
                <a:lnTo>
                  <a:pt x="265417" y="62750"/>
                </a:lnTo>
                <a:lnTo>
                  <a:pt x="295871" y="64820"/>
                </a:lnTo>
                <a:lnTo>
                  <a:pt x="325221" y="70866"/>
                </a:lnTo>
                <a:lnTo>
                  <a:pt x="353123" y="80695"/>
                </a:lnTo>
                <a:lnTo>
                  <a:pt x="379260" y="94132"/>
                </a:lnTo>
                <a:lnTo>
                  <a:pt x="375767" y="66243"/>
                </a:lnTo>
                <a:lnTo>
                  <a:pt x="330809" y="28943"/>
                </a:lnTo>
                <a:lnTo>
                  <a:pt x="265417" y="20916"/>
                </a:lnTo>
                <a:lnTo>
                  <a:pt x="217678" y="25184"/>
                </a:lnTo>
                <a:lnTo>
                  <a:pt x="172758" y="37490"/>
                </a:lnTo>
                <a:lnTo>
                  <a:pt x="131406" y="57073"/>
                </a:lnTo>
                <a:lnTo>
                  <a:pt x="94373" y="83210"/>
                </a:lnTo>
                <a:lnTo>
                  <a:pt x="62395" y="115138"/>
                </a:lnTo>
                <a:lnTo>
                  <a:pt x="36207" y="152107"/>
                </a:lnTo>
                <a:lnTo>
                  <a:pt x="16586" y="193395"/>
                </a:lnTo>
                <a:lnTo>
                  <a:pt x="4267" y="238226"/>
                </a:lnTo>
                <a:lnTo>
                  <a:pt x="0" y="285877"/>
                </a:lnTo>
                <a:lnTo>
                  <a:pt x="4267" y="333540"/>
                </a:lnTo>
                <a:lnTo>
                  <a:pt x="16586" y="378371"/>
                </a:lnTo>
                <a:lnTo>
                  <a:pt x="36207" y="419658"/>
                </a:lnTo>
                <a:lnTo>
                  <a:pt x="62395" y="456628"/>
                </a:lnTo>
                <a:lnTo>
                  <a:pt x="94373" y="488556"/>
                </a:lnTo>
                <a:lnTo>
                  <a:pt x="131406" y="514692"/>
                </a:lnTo>
                <a:lnTo>
                  <a:pt x="172758" y="534276"/>
                </a:lnTo>
                <a:lnTo>
                  <a:pt x="217678" y="546582"/>
                </a:lnTo>
                <a:lnTo>
                  <a:pt x="265417" y="550849"/>
                </a:lnTo>
                <a:lnTo>
                  <a:pt x="313143" y="546582"/>
                </a:lnTo>
                <a:lnTo>
                  <a:pt x="358063" y="534276"/>
                </a:lnTo>
                <a:lnTo>
                  <a:pt x="399415" y="514692"/>
                </a:lnTo>
                <a:lnTo>
                  <a:pt x="436448" y="488556"/>
                </a:lnTo>
                <a:lnTo>
                  <a:pt x="468439" y="456628"/>
                </a:lnTo>
                <a:lnTo>
                  <a:pt x="494614" y="419658"/>
                </a:lnTo>
                <a:lnTo>
                  <a:pt x="514235" y="378371"/>
                </a:lnTo>
                <a:lnTo>
                  <a:pt x="526554" y="333540"/>
                </a:lnTo>
                <a:lnTo>
                  <a:pt x="530821" y="285877"/>
                </a:lnTo>
                <a:close/>
              </a:path>
              <a:path w="551815" h="551179">
                <a:moveTo>
                  <a:pt x="551776" y="69723"/>
                </a:moveTo>
                <a:lnTo>
                  <a:pt x="488924" y="62750"/>
                </a:lnTo>
                <a:lnTo>
                  <a:pt x="481939" y="0"/>
                </a:lnTo>
                <a:lnTo>
                  <a:pt x="405104" y="76695"/>
                </a:lnTo>
                <a:lnTo>
                  <a:pt x="409295" y="112953"/>
                </a:lnTo>
                <a:lnTo>
                  <a:pt x="297535" y="224523"/>
                </a:lnTo>
                <a:lnTo>
                  <a:pt x="289953" y="221157"/>
                </a:lnTo>
                <a:lnTo>
                  <a:pt x="281914" y="218503"/>
                </a:lnTo>
                <a:lnTo>
                  <a:pt x="273481" y="216776"/>
                </a:lnTo>
                <a:lnTo>
                  <a:pt x="264718" y="216154"/>
                </a:lnTo>
                <a:lnTo>
                  <a:pt x="237591" y="221653"/>
                </a:lnTo>
                <a:lnTo>
                  <a:pt x="215379" y="236639"/>
                </a:lnTo>
                <a:lnTo>
                  <a:pt x="200380" y="258813"/>
                </a:lnTo>
                <a:lnTo>
                  <a:pt x="194868" y="285877"/>
                </a:lnTo>
                <a:lnTo>
                  <a:pt x="200380" y="312953"/>
                </a:lnTo>
                <a:lnTo>
                  <a:pt x="215379" y="335127"/>
                </a:lnTo>
                <a:lnTo>
                  <a:pt x="237591" y="350113"/>
                </a:lnTo>
                <a:lnTo>
                  <a:pt x="264718" y="355612"/>
                </a:lnTo>
                <a:lnTo>
                  <a:pt x="291833" y="350113"/>
                </a:lnTo>
                <a:lnTo>
                  <a:pt x="314045" y="335127"/>
                </a:lnTo>
                <a:lnTo>
                  <a:pt x="329044" y="312953"/>
                </a:lnTo>
                <a:lnTo>
                  <a:pt x="334556" y="285877"/>
                </a:lnTo>
                <a:lnTo>
                  <a:pt x="334048" y="277241"/>
                </a:lnTo>
                <a:lnTo>
                  <a:pt x="332549" y="269062"/>
                </a:lnTo>
                <a:lnTo>
                  <a:pt x="330136" y="261277"/>
                </a:lnTo>
                <a:lnTo>
                  <a:pt x="326872" y="253809"/>
                </a:lnTo>
                <a:lnTo>
                  <a:pt x="438632" y="142240"/>
                </a:lnTo>
                <a:lnTo>
                  <a:pt x="474954" y="146431"/>
                </a:lnTo>
                <a:lnTo>
                  <a:pt x="551776" y="69723"/>
                </a:lnTo>
                <a:close/>
              </a:path>
            </a:pathLst>
          </a:custGeom>
          <a:solidFill>
            <a:srgbClr val="00579A"/>
          </a:solidFill>
        </p:spPr>
        <p:txBody>
          <a:bodyPr wrap="square" lIns="0" tIns="0" rIns="0" bIns="0" rtlCol="0"/>
          <a:lstStyle/>
          <a:p>
            <a:pPr hangingPunct="1"/>
            <a:endParaRPr sz="2400" kern="1200">
              <a:solidFill>
                <a:prstClr val="black"/>
              </a:solidFill>
            </a:endParaRPr>
          </a:p>
        </p:txBody>
      </p:sp>
      <p:sp>
        <p:nvSpPr>
          <p:cNvPr id="8" name="Rectangle 7"/>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5" name="Slide Number Placeholder 4">
            <a:extLst>
              <a:ext uri="{FF2B5EF4-FFF2-40B4-BE49-F238E27FC236}">
                <a16:creationId xmlns:a16="http://schemas.microsoft.com/office/drawing/2014/main" id="{2616D741-BC2A-3306-2B59-7B3148C27EAE}"/>
              </a:ext>
            </a:extLst>
          </p:cNvPr>
          <p:cNvSpPr>
            <a:spLocks noGrp="1"/>
          </p:cNvSpPr>
          <p:nvPr>
            <p:ph type="sldNum" sz="quarter" idx="2"/>
          </p:nvPr>
        </p:nvSpPr>
        <p:spPr>
          <a:xfrm>
            <a:off x="11783513" y="6528661"/>
            <a:ext cx="406134" cy="330479"/>
          </a:xfrm>
        </p:spPr>
        <p:txBody>
          <a:bodyPr lIns="91440" tIns="45720" rIns="91440" bIns="45720" anchor="t"/>
          <a:lstStyle/>
          <a:p>
            <a:pPr algn="r"/>
            <a:fld id="{86CB4B4D-7CA3-9044-876B-883B54F8677D}" type="slidenum">
              <a:rPr lang="en-US" sz="1200">
                <a:solidFill>
                  <a:srgbClr val="7F7F7F"/>
                </a:solidFill>
              </a:rPr>
              <a:pPr algn="r"/>
              <a:t>69</a:t>
            </a:fld>
            <a:endParaRPr lang="en-US" sz="1200">
              <a:solidFill>
                <a:srgbClr val="7F7F7F"/>
              </a:solidFill>
            </a:endParaRPr>
          </a:p>
        </p:txBody>
      </p:sp>
    </p:spTree>
    <p:extLst>
      <p:ext uri="{BB962C8B-B14F-4D97-AF65-F5344CB8AC3E}">
        <p14:creationId xmlns:p14="http://schemas.microsoft.com/office/powerpoint/2010/main" val="22159295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6" name="Content Placeholder 1"/>
          <p:cNvSpPr txBox="1"/>
          <p:nvPr/>
        </p:nvSpPr>
        <p:spPr>
          <a:xfrm>
            <a:off x="4074736" y="1961931"/>
            <a:ext cx="7728266" cy="21954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p>
            <a:pPr lvl="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fr-FR" sz="2400">
                <a:solidFill>
                  <a:schemeClr val="tx1"/>
                </a:solidFill>
                <a:latin typeface="Source Sans Pro" panose="020B0503030403020204" pitchFamily="34" charset="0"/>
                <a:ea typeface="Arial"/>
                <a:cs typeface="Arial"/>
              </a:rPr>
              <a:t>At the end of </a:t>
            </a:r>
            <a:r>
              <a:rPr lang="fr-FR" sz="2400" err="1">
                <a:solidFill>
                  <a:schemeClr val="tx1"/>
                </a:solidFill>
                <a:latin typeface="Source Sans Pro" panose="020B0503030403020204" pitchFamily="34" charset="0"/>
                <a:ea typeface="Arial"/>
                <a:cs typeface="Arial"/>
              </a:rPr>
              <a:t>this</a:t>
            </a:r>
            <a:r>
              <a:rPr lang="fr-FR" sz="2400">
                <a:solidFill>
                  <a:schemeClr val="tx1"/>
                </a:solidFill>
                <a:latin typeface="Source Sans Pro" panose="020B0503030403020204" pitchFamily="34" charset="0"/>
                <a:ea typeface="Arial"/>
                <a:cs typeface="Arial"/>
              </a:rPr>
              <a:t> session, </a:t>
            </a:r>
            <a:r>
              <a:rPr lang="fr-FR" sz="2400" err="1">
                <a:solidFill>
                  <a:schemeClr val="tx1"/>
                </a:solidFill>
                <a:latin typeface="Source Sans Pro" panose="020B0503030403020204" pitchFamily="34" charset="0"/>
                <a:ea typeface="Arial"/>
                <a:cs typeface="Arial"/>
              </a:rPr>
              <a:t>you</a:t>
            </a:r>
            <a:r>
              <a:rPr lang="fr-FR" sz="2400">
                <a:solidFill>
                  <a:schemeClr val="tx1"/>
                </a:solidFill>
                <a:latin typeface="Source Sans Pro" panose="020B0503030403020204" pitchFamily="34" charset="0"/>
                <a:ea typeface="Arial"/>
                <a:cs typeface="Arial"/>
              </a:rPr>
              <a:t> </a:t>
            </a:r>
            <a:r>
              <a:rPr lang="fr-FR" sz="2400" err="1">
                <a:solidFill>
                  <a:schemeClr val="tx1"/>
                </a:solidFill>
                <a:latin typeface="Source Sans Pro" panose="020B0503030403020204" pitchFamily="34" charset="0"/>
                <a:ea typeface="Arial"/>
                <a:cs typeface="Arial"/>
              </a:rPr>
              <a:t>should</a:t>
            </a:r>
            <a:r>
              <a:rPr lang="fr-FR" sz="2400">
                <a:solidFill>
                  <a:schemeClr val="tx1"/>
                </a:solidFill>
                <a:latin typeface="Source Sans Pro" panose="020B0503030403020204" pitchFamily="34" charset="0"/>
                <a:ea typeface="Arial"/>
                <a:cs typeface="Arial"/>
              </a:rPr>
              <a:t> </a:t>
            </a:r>
            <a:r>
              <a:rPr lang="fr-FR" sz="2400" err="1">
                <a:solidFill>
                  <a:schemeClr val="tx1"/>
                </a:solidFill>
                <a:latin typeface="Source Sans Pro" panose="020B0503030403020204" pitchFamily="34" charset="0"/>
                <a:ea typeface="Arial"/>
                <a:cs typeface="Arial"/>
              </a:rPr>
              <a:t>be</a:t>
            </a:r>
            <a:r>
              <a:rPr lang="fr-FR" sz="2400">
                <a:solidFill>
                  <a:schemeClr val="tx1"/>
                </a:solidFill>
                <a:latin typeface="Source Sans Pro" panose="020B0503030403020204" pitchFamily="34" charset="0"/>
                <a:ea typeface="Arial"/>
                <a:cs typeface="Arial"/>
              </a:rPr>
              <a:t> able to:</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panose="020B0503030403020204" pitchFamily="34" charset="0"/>
                <a:cs typeface="Arial"/>
              </a:rPr>
              <a:t>List RRT activation criteria and describe its process</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panose="020B0503030403020204" pitchFamily="34" charset="0"/>
                <a:ea typeface="Source Sans Pro Regular"/>
                <a:cs typeface="Arial"/>
              </a:rPr>
              <a:t>Describe the pre-deployment process</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endParaRPr>
          </a:p>
        </p:txBody>
      </p:sp>
      <p:sp>
        <p:nvSpPr>
          <p:cNvPr id="3" name="Slide Number Placeholder 2">
            <a:extLst>
              <a:ext uri="{FF2B5EF4-FFF2-40B4-BE49-F238E27FC236}">
                <a16:creationId xmlns:a16="http://schemas.microsoft.com/office/drawing/2014/main" id="{67DFA546-0082-CA16-131E-CBA2A8877974}"/>
              </a:ext>
            </a:extLst>
          </p:cNvPr>
          <p:cNvSpPr>
            <a:spLocks noGrp="1"/>
          </p:cNvSpPr>
          <p:nvPr>
            <p:ph type="sldNum" sz="quarter" idx="2"/>
          </p:nvPr>
        </p:nvSpPr>
        <p:spPr>
          <a:xfrm>
            <a:off x="11669177" y="6464550"/>
            <a:ext cx="583585" cy="393109"/>
          </a:xfrm>
        </p:spPr>
        <p:txBody>
          <a:bodyPr lIns="91440" tIns="45720" rIns="91440" bIns="45720" anchor="t"/>
          <a:lstStyle/>
          <a:p>
            <a:pPr algn="r"/>
            <a:fld id="{86CB4B4D-7CA3-9044-876B-883B54F8677D}" type="slidenum">
              <a:rPr lang="en-US" sz="1400">
                <a:solidFill>
                  <a:schemeClr val="tx1">
                    <a:lumMod val="50000"/>
                    <a:lumOff val="50000"/>
                  </a:schemeClr>
                </a:solidFill>
              </a:rPr>
              <a:pPr algn="r"/>
              <a:t>7</a:t>
            </a:fld>
            <a:endParaRPr lang="en-US" sz="1400">
              <a:solidFill>
                <a:schemeClr val="tx1">
                  <a:lumMod val="50000"/>
                  <a:lumOff val="50000"/>
                </a:schemeClr>
              </a:solidFill>
            </a:endParaRPr>
          </a:p>
        </p:txBody>
      </p:sp>
    </p:spTree>
    <p:extLst>
      <p:ext uri="{BB962C8B-B14F-4D97-AF65-F5344CB8AC3E}">
        <p14:creationId xmlns:p14="http://schemas.microsoft.com/office/powerpoint/2010/main" val="2033389759"/>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0884" y="756381"/>
            <a:ext cx="5776516" cy="646114"/>
          </a:xfrm>
        </p:spPr>
        <p:txBody>
          <a:bodyPr>
            <a:noAutofit/>
          </a:bodyPr>
          <a:lstStyle/>
          <a:p>
            <a:r>
              <a:rPr lang="en-US" sz="2800" b="1">
                <a:solidFill>
                  <a:srgbClr val="951D19"/>
                </a:solidFill>
                <a:latin typeface="Source Sans Pro"/>
              </a:rPr>
              <a:t>Post-deployment key activities</a:t>
            </a:r>
          </a:p>
        </p:txBody>
      </p:sp>
      <p:sp>
        <p:nvSpPr>
          <p:cNvPr id="3" name="Espace réservé du contenu 2"/>
          <p:cNvSpPr>
            <a:spLocks noGrp="1"/>
          </p:cNvSpPr>
          <p:nvPr>
            <p:ph type="body" idx="1"/>
          </p:nvPr>
        </p:nvSpPr>
        <p:spPr>
          <a:xfrm>
            <a:off x="1019714" y="1574101"/>
            <a:ext cx="10603190" cy="4654071"/>
          </a:xfrm>
        </p:spPr>
        <p:txBody>
          <a:bodyPr lIns="45719" tIns="45720" rIns="45719" bIns="45720" anchor="t">
            <a:normAutofit/>
          </a:bodyPr>
          <a:lstStyle/>
          <a:p>
            <a:pPr defTabSz="914400">
              <a:buClr>
                <a:srgbClr val="729E03"/>
              </a:buClr>
            </a:pPr>
            <a:r>
              <a:rPr lang="en-US" kern="1200">
                <a:solidFill>
                  <a:prstClr val="black"/>
                </a:solidFill>
                <a:ea typeface="+mj-ea"/>
                <a:cs typeface="Arial" panose="020B0604020202020204" pitchFamily="34" charset="0"/>
                <a:sym typeface="Calibri"/>
              </a:rPr>
              <a:t>Three key types of activities are strongly recommended in post deployment:</a:t>
            </a:r>
          </a:p>
          <a:p>
            <a:pPr marL="0" indent="-342900" defTabSz="914400">
              <a:buClr>
                <a:srgbClr val="729E03"/>
              </a:buClr>
              <a:buFont typeface="Arial" panose="020B0604020202020204" pitchFamily="34" charset="0"/>
              <a:buChar char="•"/>
            </a:pPr>
            <a:endParaRPr lang="en-US" b="1" kern="1200">
              <a:solidFill>
                <a:prstClr val="black"/>
              </a:solidFill>
              <a:ea typeface="+mj-ea"/>
              <a:cs typeface="Arial" panose="020B0604020202020204" pitchFamily="34" charset="0"/>
              <a:sym typeface="Calibri"/>
            </a:endParaRPr>
          </a:p>
          <a:p>
            <a:pPr indent="-342900" defTabSz="914400">
              <a:buClr>
                <a:srgbClr val="729E03"/>
              </a:buClr>
              <a:buFont typeface="Arial" panose="020B0604020202020204" pitchFamily="34" charset="0"/>
              <a:buChar char="•"/>
            </a:pPr>
            <a:r>
              <a:rPr lang="en-US" kern="1200">
                <a:solidFill>
                  <a:prstClr val="black"/>
                </a:solidFill>
                <a:ea typeface="+mj-ea"/>
                <a:cs typeface="Arial" panose="020B0604020202020204" pitchFamily="34" charset="0"/>
                <a:sym typeface="Calibri"/>
              </a:rPr>
              <a:t>Finalization of residual response activities</a:t>
            </a:r>
          </a:p>
          <a:p>
            <a:pPr indent="-342900" defTabSz="914400">
              <a:buClr>
                <a:srgbClr val="729E03"/>
              </a:buClr>
              <a:buFont typeface="Arial" panose="020B0604020202020204" pitchFamily="34" charset="0"/>
              <a:buChar char="•"/>
            </a:pPr>
            <a:endParaRPr lang="en-US" kern="1200">
              <a:solidFill>
                <a:prstClr val="black"/>
              </a:solidFill>
              <a:ea typeface="+mj-ea"/>
              <a:cs typeface="Arial" panose="020B0604020202020204" pitchFamily="34" charset="0"/>
              <a:sym typeface="Calibri"/>
            </a:endParaRPr>
          </a:p>
          <a:p>
            <a:pPr indent="-342900" defTabSz="914400">
              <a:buClr>
                <a:srgbClr val="729E03"/>
              </a:buClr>
              <a:buFont typeface="Arial" panose="020B0604020202020204" pitchFamily="34" charset="0"/>
              <a:buChar char="•"/>
            </a:pPr>
            <a:r>
              <a:rPr lang="en-US" kern="1200">
                <a:ea typeface="+mj-ea"/>
                <a:cs typeface="Arial"/>
                <a:sym typeface="Calibri"/>
              </a:rPr>
              <a:t>Provision of resources for returning responders (i.e., healthcare, </a:t>
            </a:r>
            <a:endParaRPr lang="en-US" kern="1200">
              <a:ea typeface="+mj-ea"/>
              <a:cs typeface="Arial" panose="020B0604020202020204" pitchFamily="34" charset="0"/>
            </a:endParaRPr>
          </a:p>
          <a:p>
            <a:pPr defTabSz="914400">
              <a:buClr>
                <a:srgbClr val="729E03"/>
              </a:buClr>
            </a:pPr>
            <a:r>
              <a:rPr lang="en-US" kern="1200">
                <a:ea typeface="+mj-ea"/>
                <a:cs typeface="Arial"/>
                <a:sym typeface="Calibri"/>
              </a:rPr>
              <a:t>    psychosocial support, etc.)</a:t>
            </a:r>
            <a:endParaRPr lang="en-US" kern="1200">
              <a:ea typeface="+mj-ea"/>
              <a:cs typeface="Arial"/>
            </a:endParaRPr>
          </a:p>
          <a:p>
            <a:pPr indent="-342900" defTabSz="914400">
              <a:buClr>
                <a:srgbClr val="729E03"/>
              </a:buClr>
              <a:buFont typeface="Arial" panose="020B0604020202020204" pitchFamily="34" charset="0"/>
              <a:buChar char="•"/>
            </a:pPr>
            <a:endParaRPr lang="en-US" kern="1200">
              <a:solidFill>
                <a:prstClr val="black"/>
              </a:solidFill>
              <a:ea typeface="+mj-ea"/>
              <a:cs typeface="Arial" panose="020B0604020202020204" pitchFamily="34" charset="0"/>
              <a:sym typeface="Calibri"/>
            </a:endParaRPr>
          </a:p>
          <a:p>
            <a:pPr indent="-342900" defTabSz="914400">
              <a:buClr>
                <a:srgbClr val="729E03"/>
              </a:buClr>
              <a:buFont typeface="Arial" panose="020B0604020202020204" pitchFamily="34" charset="0"/>
              <a:buChar char="•"/>
            </a:pPr>
            <a:r>
              <a:rPr lang="en-US" kern="1200">
                <a:solidFill>
                  <a:prstClr val="black"/>
                </a:solidFill>
                <a:ea typeface="+mj-ea"/>
                <a:cs typeface="Arial" panose="020B0604020202020204" pitchFamily="34" charset="0"/>
                <a:sym typeface="Calibri"/>
              </a:rPr>
              <a:t>Evaluation and improvement planning.</a:t>
            </a:r>
          </a:p>
        </p:txBody>
      </p:sp>
      <p:sp>
        <p:nvSpPr>
          <p:cNvPr id="4" name="Rectangle 3"/>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5" name="Slide Number Placeholder 4">
            <a:extLst>
              <a:ext uri="{FF2B5EF4-FFF2-40B4-BE49-F238E27FC236}">
                <a16:creationId xmlns:a16="http://schemas.microsoft.com/office/drawing/2014/main" id="{F099C6C1-0793-30F3-2533-85667FA56C7E}"/>
              </a:ext>
            </a:extLst>
          </p:cNvPr>
          <p:cNvSpPr>
            <a:spLocks noGrp="1"/>
          </p:cNvSpPr>
          <p:nvPr>
            <p:ph type="sldNum" sz="quarter" idx="2"/>
          </p:nvPr>
        </p:nvSpPr>
        <p:spPr>
          <a:xfrm>
            <a:off x="11835705" y="6518222"/>
            <a:ext cx="353942" cy="340917"/>
          </a:xfrm>
        </p:spPr>
        <p:txBody>
          <a:bodyPr lIns="91440" tIns="45720" rIns="91440" bIns="45720" anchor="t"/>
          <a:lstStyle/>
          <a:p>
            <a:pPr algn="r"/>
            <a:fld id="{86CB4B4D-7CA3-9044-876B-883B54F8677D}" type="slidenum">
              <a:rPr lang="en-US" sz="1200">
                <a:solidFill>
                  <a:srgbClr val="7F7F7F"/>
                </a:solidFill>
              </a:rPr>
              <a:pPr algn="r"/>
              <a:t>70</a:t>
            </a:fld>
            <a:endParaRPr lang="en-US" sz="1200">
              <a:solidFill>
                <a:srgbClr val="7F7F7F"/>
              </a:solidFill>
            </a:endParaRPr>
          </a:p>
        </p:txBody>
      </p:sp>
    </p:spTree>
    <p:extLst>
      <p:ext uri="{BB962C8B-B14F-4D97-AF65-F5344CB8AC3E}">
        <p14:creationId xmlns:p14="http://schemas.microsoft.com/office/powerpoint/2010/main" val="621419854"/>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6407" y="828863"/>
            <a:ext cx="6445022"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a:solidFill>
                  <a:srgbClr val="951D19"/>
                </a:solidFill>
                <a:latin typeface="Source Sans Pro"/>
              </a:rPr>
              <a:t>Post-</a:t>
            </a:r>
            <a:r>
              <a:rPr lang="fr-FR" sz="2800" b="1">
                <a:solidFill>
                  <a:srgbClr val="951D19"/>
                </a:solidFill>
                <a:latin typeface="Source Sans Pro"/>
              </a:rPr>
              <a:t>d</a:t>
            </a:r>
            <a:r>
              <a:rPr sz="2800" b="1" err="1">
                <a:solidFill>
                  <a:srgbClr val="951D19"/>
                </a:solidFill>
                <a:latin typeface="Source Sans Pro"/>
              </a:rPr>
              <a:t>eployment</a:t>
            </a:r>
            <a:r>
              <a:rPr sz="2800" b="1">
                <a:solidFill>
                  <a:srgbClr val="951D19"/>
                </a:solidFill>
                <a:latin typeface="Source Sans Pro"/>
              </a:rPr>
              <a:t>: </a:t>
            </a:r>
            <a:r>
              <a:rPr lang="fr-FR" sz="2800" b="1">
                <a:solidFill>
                  <a:srgbClr val="951D19"/>
                </a:solidFill>
                <a:latin typeface="Source Sans Pro"/>
              </a:rPr>
              <a:t>e</a:t>
            </a:r>
            <a:r>
              <a:rPr sz="2800" b="1">
                <a:solidFill>
                  <a:srgbClr val="951D19"/>
                </a:solidFill>
                <a:latin typeface="Source Sans Pro"/>
              </a:rPr>
              <a:t>valuation</a:t>
            </a:r>
          </a:p>
        </p:txBody>
      </p:sp>
      <p:sp>
        <p:nvSpPr>
          <p:cNvPr id="28" name="Rectangle 27"/>
          <p:cNvSpPr/>
          <p:nvPr/>
        </p:nvSpPr>
        <p:spPr>
          <a:xfrm>
            <a:off x="519852" y="1282323"/>
            <a:ext cx="10926573" cy="3608680"/>
          </a:xfrm>
          <a:prstGeom prst="rect">
            <a:avLst/>
          </a:prstGeom>
        </p:spPr>
        <p:txBody>
          <a:bodyPr wrap="square">
            <a:spAutoFit/>
          </a:bodyPr>
          <a:lstStyle/>
          <a:p>
            <a:pPr fontAlgn="base" hangingPunct="1"/>
            <a:r>
              <a:rPr lang="en-US" sz="2400" kern="1200">
                <a:solidFill>
                  <a:prstClr val="black"/>
                </a:solidFill>
                <a:latin typeface="Source Sans Pro Regular"/>
                <a:cs typeface="Arial" panose="020B0604020202020204" pitchFamily="34" charset="0"/>
              </a:rPr>
              <a:t>In order to make the necessary improvements, an evaluation is required through: </a:t>
            </a:r>
          </a:p>
          <a:p>
            <a:pPr fontAlgn="base" hangingPunct="1"/>
            <a:endParaRPr lang="en-US" sz="2400" kern="1200">
              <a:solidFill>
                <a:srgbClr val="F79646">
                  <a:lumMod val="75000"/>
                </a:srgbClr>
              </a:solidFill>
              <a:latin typeface="Source Sans Pro Regular"/>
              <a:cs typeface="Arial" panose="020B0604020202020204" pitchFamily="34" charset="0"/>
            </a:endParaRPr>
          </a:p>
          <a:p>
            <a:pPr marL="474132" indent="-457200" hangingPunct="1">
              <a:spcBef>
                <a:spcPts val="807"/>
              </a:spcBef>
              <a:buClr>
                <a:srgbClr val="729E03"/>
              </a:buClr>
              <a:buFont typeface="Arial" panose="020B0604020202020204" pitchFamily="34" charset="0"/>
              <a:buChar char="•"/>
              <a:tabLst>
                <a:tab pos="473275" algn="l"/>
                <a:tab pos="474121" algn="l"/>
              </a:tabLst>
            </a:pPr>
            <a:r>
              <a:rPr lang="en-US" sz="2400" b="1" kern="1200" spc="13">
                <a:solidFill>
                  <a:prstClr val="black"/>
                </a:solidFill>
                <a:latin typeface="Source Sans Pro Regular"/>
                <a:cs typeface="Arial" panose="020B0604020202020204" pitchFamily="34" charset="0"/>
              </a:rPr>
              <a:t>Debrief</a:t>
            </a:r>
            <a:r>
              <a:rPr lang="en-US" sz="2400" kern="1200">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held</a:t>
            </a:r>
            <a:r>
              <a:rPr lang="en-US" sz="2400" kern="1200" spc="7">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with</a:t>
            </a:r>
            <a:r>
              <a:rPr lang="en-US" sz="2400" kern="1200">
                <a:solidFill>
                  <a:prstClr val="black"/>
                </a:solidFill>
                <a:latin typeface="Source Sans Pro Regular"/>
                <a:cs typeface="Arial" panose="020B0604020202020204" pitchFamily="34" charset="0"/>
              </a:rPr>
              <a:t> </a:t>
            </a:r>
            <a:r>
              <a:rPr lang="en-US" sz="2400" kern="1200" spc="7">
                <a:solidFill>
                  <a:prstClr val="black"/>
                </a:solidFill>
                <a:latin typeface="Source Sans Pro Regular"/>
                <a:cs typeface="Arial" panose="020B0604020202020204" pitchFamily="34" charset="0"/>
              </a:rPr>
              <a:t>responders</a:t>
            </a:r>
            <a:r>
              <a:rPr lang="en-US" sz="2400" kern="1200" spc="-47">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soon</a:t>
            </a:r>
            <a:r>
              <a:rPr lang="en-US" sz="2400" kern="1200" spc="-13">
                <a:solidFill>
                  <a:prstClr val="black"/>
                </a:solidFill>
                <a:latin typeface="Source Sans Pro Regular"/>
                <a:cs typeface="Arial" panose="020B0604020202020204" pitchFamily="34" charset="0"/>
              </a:rPr>
              <a:t> </a:t>
            </a:r>
            <a:r>
              <a:rPr lang="en-US" sz="2400" kern="1200">
                <a:solidFill>
                  <a:prstClr val="black"/>
                </a:solidFill>
                <a:latin typeface="Source Sans Pro Regular"/>
                <a:cs typeface="Arial" panose="020B0604020202020204" pitchFamily="34" charset="0"/>
              </a:rPr>
              <a:t>after</a:t>
            </a:r>
            <a:r>
              <a:rPr lang="en-US" sz="2400" kern="1200" spc="-7">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their</a:t>
            </a:r>
            <a:r>
              <a:rPr lang="en-US" sz="2400" kern="1200" spc="-13">
                <a:solidFill>
                  <a:prstClr val="black"/>
                </a:solidFill>
                <a:latin typeface="Source Sans Pro Regular"/>
                <a:cs typeface="Arial" panose="020B0604020202020204" pitchFamily="34" charset="0"/>
              </a:rPr>
              <a:t> </a:t>
            </a:r>
            <a:r>
              <a:rPr lang="en-US" sz="2400" kern="1200" spc="7">
                <a:solidFill>
                  <a:prstClr val="black"/>
                </a:solidFill>
                <a:latin typeface="Source Sans Pro Regular"/>
                <a:cs typeface="Arial" panose="020B0604020202020204" pitchFamily="34" charset="0"/>
              </a:rPr>
              <a:t>return</a:t>
            </a:r>
            <a:r>
              <a:rPr lang="en-US" sz="2400" kern="1200" spc="-33">
                <a:solidFill>
                  <a:prstClr val="black"/>
                </a:solidFill>
                <a:latin typeface="Source Sans Pro Regular"/>
                <a:cs typeface="Arial" panose="020B0604020202020204" pitchFamily="34" charset="0"/>
              </a:rPr>
              <a:t> </a:t>
            </a:r>
            <a:r>
              <a:rPr lang="en-US" sz="2400" kern="1200">
                <a:solidFill>
                  <a:prstClr val="black"/>
                </a:solidFill>
                <a:latin typeface="Source Sans Pro Regular"/>
                <a:cs typeface="Arial" panose="020B0604020202020204" pitchFamily="34" charset="0"/>
              </a:rPr>
              <a:t>from</a:t>
            </a:r>
            <a:r>
              <a:rPr lang="en-US" sz="2400" kern="1200" spc="-33">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the</a:t>
            </a:r>
            <a:r>
              <a:rPr lang="en-US" sz="2400" kern="1200" spc="7">
                <a:solidFill>
                  <a:prstClr val="black"/>
                </a:solidFill>
                <a:latin typeface="Source Sans Pro Regular"/>
                <a:cs typeface="Arial" panose="020B0604020202020204" pitchFamily="34" charset="0"/>
              </a:rPr>
              <a:t> field,</a:t>
            </a:r>
            <a:r>
              <a:rPr lang="en-US" sz="2400" kern="1200" spc="-20">
                <a:solidFill>
                  <a:prstClr val="black"/>
                </a:solidFill>
                <a:latin typeface="Source Sans Pro Regular"/>
                <a:cs typeface="Arial" panose="020B0604020202020204" pitchFamily="34" charset="0"/>
              </a:rPr>
              <a:t> </a:t>
            </a:r>
            <a:r>
              <a:rPr lang="en-US" sz="2400" kern="1200" spc="20">
                <a:solidFill>
                  <a:prstClr val="black"/>
                </a:solidFill>
                <a:latin typeface="Source Sans Pro Regular"/>
                <a:cs typeface="Arial" panose="020B0604020202020204" pitchFamily="34" charset="0"/>
              </a:rPr>
              <a:t>when</a:t>
            </a:r>
            <a:r>
              <a:rPr lang="en-US" sz="2400" kern="1200" spc="7">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the memories</a:t>
            </a:r>
            <a:r>
              <a:rPr lang="en-US" sz="2400" kern="1200" spc="-53">
                <a:solidFill>
                  <a:prstClr val="black"/>
                </a:solidFill>
                <a:latin typeface="Source Sans Pro Regular"/>
                <a:cs typeface="Arial" panose="020B0604020202020204" pitchFamily="34" charset="0"/>
              </a:rPr>
              <a:t> </a:t>
            </a:r>
            <a:r>
              <a:rPr lang="en-US" sz="2400" kern="1200">
                <a:solidFill>
                  <a:prstClr val="black"/>
                </a:solidFill>
                <a:latin typeface="Source Sans Pro Regular"/>
                <a:cs typeface="Arial" panose="020B0604020202020204" pitchFamily="34" charset="0"/>
              </a:rPr>
              <a:t>are</a:t>
            </a:r>
            <a:r>
              <a:rPr lang="en-US" sz="2400" kern="1200" spc="-13">
                <a:solidFill>
                  <a:prstClr val="black"/>
                </a:solidFill>
                <a:latin typeface="Source Sans Pro Regular"/>
                <a:cs typeface="Arial" panose="020B0604020202020204" pitchFamily="34" charset="0"/>
              </a:rPr>
              <a:t> </a:t>
            </a:r>
            <a:r>
              <a:rPr lang="en-US" sz="2400" kern="1200" spc="7">
                <a:solidFill>
                  <a:prstClr val="black"/>
                </a:solidFill>
                <a:latin typeface="Source Sans Pro Regular"/>
                <a:cs typeface="Arial" panose="020B0604020202020204" pitchFamily="34" charset="0"/>
              </a:rPr>
              <a:t>fresh.</a:t>
            </a:r>
            <a:endParaRPr lang="en-US" sz="2400" kern="1200">
              <a:solidFill>
                <a:prstClr val="black"/>
              </a:solidFill>
              <a:latin typeface="Source Sans Pro Regular"/>
              <a:cs typeface="Arial" panose="020B0604020202020204" pitchFamily="34" charset="0"/>
            </a:endParaRPr>
          </a:p>
          <a:p>
            <a:pPr marL="474132" indent="-457200" hangingPunct="1">
              <a:spcBef>
                <a:spcPts val="687"/>
              </a:spcBef>
              <a:buClr>
                <a:srgbClr val="729E03"/>
              </a:buClr>
              <a:buFont typeface="Arial" panose="020B0604020202020204" pitchFamily="34" charset="0"/>
              <a:buChar char="•"/>
              <a:tabLst>
                <a:tab pos="473275" algn="l"/>
                <a:tab pos="474121" algn="l"/>
              </a:tabLst>
            </a:pPr>
            <a:r>
              <a:rPr lang="en-US" sz="2400" b="1" kern="1200" spc="7">
                <a:solidFill>
                  <a:prstClr val="black"/>
                </a:solidFill>
                <a:latin typeface="Source Sans Pro Regular"/>
                <a:cs typeface="Arial" panose="020B0604020202020204" pitchFamily="34" charset="0"/>
              </a:rPr>
              <a:t>After</a:t>
            </a:r>
            <a:r>
              <a:rPr lang="en-US" sz="2400" b="1" kern="1200">
                <a:solidFill>
                  <a:prstClr val="black"/>
                </a:solidFill>
                <a:latin typeface="Source Sans Pro Regular"/>
                <a:cs typeface="Arial" panose="020B0604020202020204" pitchFamily="34" charset="0"/>
              </a:rPr>
              <a:t> </a:t>
            </a:r>
            <a:r>
              <a:rPr lang="en-US" sz="2400" b="1" kern="1200" spc="13">
                <a:solidFill>
                  <a:prstClr val="black"/>
                </a:solidFill>
                <a:latin typeface="Source Sans Pro Regular"/>
                <a:cs typeface="Arial" panose="020B0604020202020204" pitchFamily="34" charset="0"/>
              </a:rPr>
              <a:t>Action</a:t>
            </a:r>
            <a:r>
              <a:rPr lang="en-US" sz="2400" b="1" kern="1200" spc="-20">
                <a:solidFill>
                  <a:prstClr val="black"/>
                </a:solidFill>
                <a:latin typeface="Source Sans Pro Regular"/>
                <a:cs typeface="Arial" panose="020B0604020202020204" pitchFamily="34" charset="0"/>
              </a:rPr>
              <a:t> </a:t>
            </a:r>
            <a:r>
              <a:rPr lang="en-US" sz="2400" b="1" kern="1200" spc="7">
                <a:solidFill>
                  <a:prstClr val="black"/>
                </a:solidFill>
                <a:latin typeface="Source Sans Pro Regular"/>
                <a:cs typeface="Arial" panose="020B0604020202020204" pitchFamily="34" charset="0"/>
              </a:rPr>
              <a:t>Review</a:t>
            </a:r>
            <a:r>
              <a:rPr lang="en-US" sz="2400" b="1" kern="1200">
                <a:solidFill>
                  <a:prstClr val="black"/>
                </a:solidFill>
                <a:latin typeface="Source Sans Pro Regular"/>
                <a:cs typeface="Arial" panose="020B0604020202020204" pitchFamily="34" charset="0"/>
              </a:rPr>
              <a:t> </a:t>
            </a:r>
            <a:r>
              <a:rPr lang="en-US" sz="2400" b="1" kern="1200" spc="13">
                <a:solidFill>
                  <a:prstClr val="black"/>
                </a:solidFill>
                <a:latin typeface="Source Sans Pro Regular"/>
                <a:cs typeface="Arial" panose="020B0604020202020204" pitchFamily="34" charset="0"/>
              </a:rPr>
              <a:t>(AAR): </a:t>
            </a:r>
            <a:r>
              <a:rPr lang="en-US" sz="2400" b="1" kern="1200" spc="7">
                <a:solidFill>
                  <a:prstClr val="black"/>
                </a:solidFill>
                <a:latin typeface="Source Sans Pro Regular"/>
                <a:cs typeface="Arial" panose="020B0604020202020204" pitchFamily="34" charset="0"/>
              </a:rPr>
              <a:t>c</a:t>
            </a:r>
            <a:r>
              <a:rPr lang="en-US" sz="2400" kern="1200" spc="7">
                <a:solidFill>
                  <a:prstClr val="black"/>
                </a:solidFill>
                <a:latin typeface="Source Sans Pro Regular"/>
                <a:cs typeface="Arial" panose="020B0604020202020204" pitchFamily="34" charset="0"/>
              </a:rPr>
              <a:t>onducted</a:t>
            </a:r>
            <a:r>
              <a:rPr lang="en-US" sz="2400" kern="1200" spc="-20">
                <a:solidFill>
                  <a:prstClr val="black"/>
                </a:solidFill>
                <a:latin typeface="Source Sans Pro Regular"/>
                <a:cs typeface="Arial" panose="020B0604020202020204" pitchFamily="34" charset="0"/>
              </a:rPr>
              <a:t> </a:t>
            </a:r>
            <a:r>
              <a:rPr lang="en-US" sz="2400" kern="1200">
                <a:solidFill>
                  <a:prstClr val="black"/>
                </a:solidFill>
                <a:latin typeface="Source Sans Pro Regular"/>
                <a:cs typeface="Arial" panose="020B0604020202020204" pitchFamily="34" charset="0"/>
              </a:rPr>
              <a:t>after</a:t>
            </a:r>
            <a:r>
              <a:rPr lang="en-US" sz="2400" kern="1200" spc="-7">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the mission</a:t>
            </a:r>
            <a:r>
              <a:rPr lang="en-US" sz="2400" kern="1200" spc="-13">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ends</a:t>
            </a:r>
            <a:r>
              <a:rPr lang="en-US" sz="2400" kern="1200" spc="-7">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with</a:t>
            </a:r>
            <a:r>
              <a:rPr lang="en-US" sz="2400" kern="1200">
                <a:solidFill>
                  <a:prstClr val="black"/>
                </a:solidFill>
                <a:latin typeface="Source Sans Pro Regular"/>
                <a:cs typeface="Arial" panose="020B0604020202020204" pitchFamily="34" charset="0"/>
              </a:rPr>
              <a:t> </a:t>
            </a:r>
            <a:r>
              <a:rPr lang="en-US" sz="2400" kern="1200" spc="7">
                <a:solidFill>
                  <a:prstClr val="black"/>
                </a:solidFill>
                <a:latin typeface="Source Sans Pro Regular"/>
                <a:cs typeface="Arial" panose="020B0604020202020204" pitchFamily="34" charset="0"/>
              </a:rPr>
              <a:t>all</a:t>
            </a:r>
            <a:r>
              <a:rPr lang="en-US" sz="2400" kern="1200" spc="20">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major</a:t>
            </a:r>
            <a:r>
              <a:rPr lang="en-US" sz="2400" kern="1200" spc="-13">
                <a:solidFill>
                  <a:prstClr val="black"/>
                </a:solidFill>
                <a:latin typeface="Source Sans Pro Regular"/>
                <a:cs typeface="Arial" panose="020B0604020202020204" pitchFamily="34" charset="0"/>
              </a:rPr>
              <a:t> </a:t>
            </a:r>
            <a:r>
              <a:rPr lang="en-US" sz="2400" kern="1200" spc="-7">
                <a:solidFill>
                  <a:prstClr val="black"/>
                </a:solidFill>
                <a:latin typeface="Source Sans Pro Regular"/>
                <a:cs typeface="Arial" panose="020B0604020202020204" pitchFamily="34" charset="0"/>
              </a:rPr>
              <a:t>actors</a:t>
            </a:r>
            <a:r>
              <a:rPr lang="en-US" sz="2400" kern="1200" spc="13">
                <a:solidFill>
                  <a:prstClr val="black"/>
                </a:solidFill>
                <a:latin typeface="Source Sans Pro Regular"/>
                <a:cs typeface="Arial" panose="020B0604020202020204" pitchFamily="34" charset="0"/>
              </a:rPr>
              <a:t> in</a:t>
            </a:r>
            <a:r>
              <a:rPr lang="en-US" sz="2400" kern="1200" spc="20">
                <a:solidFill>
                  <a:prstClr val="black"/>
                </a:solidFill>
                <a:latin typeface="Source Sans Pro Regular"/>
                <a:cs typeface="Arial" panose="020B0604020202020204" pitchFamily="34" charset="0"/>
              </a:rPr>
              <a:t> </a:t>
            </a:r>
            <a:r>
              <a:rPr lang="en-US" sz="2400" kern="1200" spc="13">
                <a:solidFill>
                  <a:prstClr val="black"/>
                </a:solidFill>
                <a:latin typeface="Source Sans Pro Regular"/>
                <a:cs typeface="Arial" panose="020B0604020202020204" pitchFamily="34" charset="0"/>
              </a:rPr>
              <a:t>the </a:t>
            </a:r>
            <a:r>
              <a:rPr lang="en-US" sz="2400" kern="1200" spc="7">
                <a:solidFill>
                  <a:prstClr val="black"/>
                </a:solidFill>
                <a:latin typeface="Source Sans Pro Regular"/>
                <a:cs typeface="Arial" panose="020B0604020202020204" pitchFamily="34" charset="0"/>
              </a:rPr>
              <a:t>response.</a:t>
            </a:r>
            <a:endParaRPr lang="en-US" sz="2400" kern="1200">
              <a:solidFill>
                <a:prstClr val="black"/>
              </a:solidFill>
              <a:latin typeface="Source Sans Pro Regular"/>
              <a:cs typeface="Arial" panose="020B0604020202020204" pitchFamily="34" charset="0"/>
            </a:endParaRPr>
          </a:p>
          <a:p>
            <a:pPr fontAlgn="base" hangingPunct="1"/>
            <a:r>
              <a:rPr lang="en-US" sz="2400" kern="1200">
                <a:solidFill>
                  <a:prstClr val="black"/>
                </a:solidFill>
                <a:latin typeface="Source Sans Pro Regular"/>
                <a:cs typeface="Arial" panose="020B0604020202020204" pitchFamily="34" charset="0"/>
              </a:rPr>
              <a:t> </a:t>
            </a:r>
          </a:p>
          <a:p>
            <a:pPr fontAlgn="base" hangingPunct="1"/>
            <a:r>
              <a:rPr lang="en-US" sz="2400" b="1" kern="1200">
                <a:solidFill>
                  <a:srgbClr val="0070C0"/>
                </a:solidFill>
                <a:latin typeface="Source Sans Pro Regular"/>
              </a:rPr>
              <a:t> </a:t>
            </a:r>
          </a:p>
        </p:txBody>
      </p:sp>
      <p:sp>
        <p:nvSpPr>
          <p:cNvPr id="29" name="Rectangle 28"/>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pic>
        <p:nvPicPr>
          <p:cNvPr id="30" name="Image 29"/>
          <p:cNvPicPr>
            <a:picLocks noChangeAspect="1"/>
          </p:cNvPicPr>
          <p:nvPr/>
        </p:nvPicPr>
        <p:blipFill>
          <a:blip r:embed="rId3"/>
          <a:stretch>
            <a:fillRect/>
          </a:stretch>
        </p:blipFill>
        <p:spPr>
          <a:xfrm>
            <a:off x="976965" y="4125690"/>
            <a:ext cx="10768041" cy="2294618"/>
          </a:xfrm>
          <a:prstGeom prst="rect">
            <a:avLst/>
          </a:prstGeom>
        </p:spPr>
      </p:pic>
      <p:sp>
        <p:nvSpPr>
          <p:cNvPr id="3" name="Slide Number Placeholder 2">
            <a:extLst>
              <a:ext uri="{FF2B5EF4-FFF2-40B4-BE49-F238E27FC236}">
                <a16:creationId xmlns:a16="http://schemas.microsoft.com/office/drawing/2014/main" id="{1781568F-B341-D453-6A5A-93010A942FCE}"/>
              </a:ext>
            </a:extLst>
          </p:cNvPr>
          <p:cNvSpPr>
            <a:spLocks noGrp="1"/>
          </p:cNvSpPr>
          <p:nvPr>
            <p:ph type="sldNum" sz="quarter" idx="2"/>
          </p:nvPr>
        </p:nvSpPr>
        <p:spPr>
          <a:xfrm>
            <a:off x="11762636" y="6518222"/>
            <a:ext cx="427011" cy="340917"/>
          </a:xfrm>
        </p:spPr>
        <p:txBody>
          <a:bodyPr lIns="91440" tIns="45720" rIns="91440" bIns="45720" anchor="t"/>
          <a:lstStyle/>
          <a:p>
            <a:pPr algn="r"/>
            <a:fld id="{86CB4B4D-7CA3-9044-876B-883B54F8677D}" type="slidenum">
              <a:rPr lang="en-US" sz="1200">
                <a:solidFill>
                  <a:srgbClr val="7F7F7F"/>
                </a:solidFill>
              </a:rPr>
              <a:pPr algn="r"/>
              <a:t>71</a:t>
            </a:fld>
            <a:endParaRPr lang="en-US" sz="1200">
              <a:solidFill>
                <a:srgbClr val="7F7F7F"/>
              </a:solidFill>
            </a:endParaRPr>
          </a:p>
        </p:txBody>
      </p:sp>
    </p:spTree>
    <p:extLst>
      <p:ext uri="{BB962C8B-B14F-4D97-AF65-F5344CB8AC3E}">
        <p14:creationId xmlns:p14="http://schemas.microsoft.com/office/powerpoint/2010/main" val="1118460709"/>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786433" y="1957488"/>
            <a:ext cx="10088879" cy="2452809"/>
          </a:xfrm>
          <a:prstGeom prst="rect">
            <a:avLst/>
          </a:prstGeom>
        </p:spPr>
        <p:txBody>
          <a:bodyPr vert="horz" wrap="square" lIns="0" tIns="130387" rIns="0" bIns="0" rtlCol="0">
            <a:spAutoFit/>
          </a:bodyPr>
          <a:lstStyle/>
          <a:p>
            <a:pPr marL="16932" hangingPunct="1">
              <a:spcBef>
                <a:spcPts val="1027"/>
              </a:spcBef>
              <a:tabLst>
                <a:tab pos="473275" algn="l"/>
                <a:tab pos="474121" algn="l"/>
              </a:tabLst>
            </a:pPr>
            <a:r>
              <a:rPr lang="fr-FR" sz="2400" kern="1200" spc="-13">
                <a:solidFill>
                  <a:prstClr val="black"/>
                </a:solidFill>
                <a:latin typeface="Source Sans Pro Regular"/>
                <a:cs typeface="Arial" panose="020B0604020202020204" pitchFamily="34" charset="0"/>
              </a:rPr>
              <a:t>The </a:t>
            </a:r>
            <a:r>
              <a:rPr lang="fr-FR" sz="2400" kern="1200" spc="-13" err="1">
                <a:solidFill>
                  <a:prstClr val="black"/>
                </a:solidFill>
                <a:latin typeface="Source Sans Pro Regular"/>
                <a:cs typeface="Arial" panose="020B0604020202020204" pitchFamily="34" charset="0"/>
              </a:rPr>
              <a:t>following</a:t>
            </a:r>
            <a:r>
              <a:rPr lang="fr-FR" sz="2400" kern="1200" spc="-13">
                <a:solidFill>
                  <a:prstClr val="black"/>
                </a:solidFill>
                <a:latin typeface="Source Sans Pro Regular"/>
                <a:cs typeface="Arial" panose="020B0604020202020204" pitchFamily="34" charset="0"/>
              </a:rPr>
              <a:t> questions </a:t>
            </a:r>
            <a:r>
              <a:rPr lang="fr-FR" sz="2400" kern="1200" spc="-13" err="1">
                <a:solidFill>
                  <a:prstClr val="black"/>
                </a:solidFill>
                <a:latin typeface="Source Sans Pro Regular"/>
                <a:cs typeface="Arial" panose="020B0604020202020204" pitchFamily="34" charset="0"/>
              </a:rPr>
              <a:t>should</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be</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addressed</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regarding</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evaluation</a:t>
            </a:r>
            <a:r>
              <a:rPr lang="fr-FR" sz="2400" kern="1200" spc="-13">
                <a:solidFill>
                  <a:prstClr val="black"/>
                </a:solidFill>
                <a:latin typeface="Source Sans Pro Regular"/>
                <a:cs typeface="Arial" panose="020B0604020202020204" pitchFamily="34" charset="0"/>
              </a:rPr>
              <a:t>: </a:t>
            </a:r>
          </a:p>
          <a:p>
            <a:pPr marL="474132" indent="-457200" hangingPunct="1">
              <a:spcBef>
                <a:spcPts val="1027"/>
              </a:spcBef>
              <a:buClr>
                <a:srgbClr val="729E03"/>
              </a:buClr>
              <a:buFont typeface="Arial" panose="020B0604020202020204" pitchFamily="34" charset="0"/>
              <a:buChar char="•"/>
              <a:tabLst>
                <a:tab pos="473275" algn="l"/>
                <a:tab pos="474121" algn="l"/>
              </a:tabLst>
            </a:pPr>
            <a:r>
              <a:rPr sz="2400" kern="1200" spc="-13">
                <a:solidFill>
                  <a:prstClr val="black"/>
                </a:solidFill>
                <a:latin typeface="Source Sans Pro Regular"/>
                <a:cs typeface="Arial" panose="020B0604020202020204" pitchFamily="34" charset="0"/>
              </a:rPr>
              <a:t>Will</a:t>
            </a:r>
            <a:r>
              <a:rPr sz="2400" kern="1200" spc="7">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there</a:t>
            </a:r>
            <a:r>
              <a:rPr sz="2400" kern="1200" spc="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be</a:t>
            </a:r>
            <a:r>
              <a:rPr sz="2400" kern="1200" spc="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a</a:t>
            </a:r>
            <a:r>
              <a:rPr sz="2400" kern="1200" spc="13">
                <a:solidFill>
                  <a:prstClr val="black"/>
                </a:solidFill>
                <a:latin typeface="Source Sans Pro Regular"/>
                <a:cs typeface="Arial" panose="020B0604020202020204" pitchFamily="34" charset="0"/>
              </a:rPr>
              <a:t> </a:t>
            </a:r>
            <a:r>
              <a:rPr sz="2400" kern="1200" spc="-27">
                <a:solidFill>
                  <a:prstClr val="black"/>
                </a:solidFill>
                <a:latin typeface="Source Sans Pro Regular"/>
                <a:cs typeface="Arial" panose="020B0604020202020204" pitchFamily="34" charset="0"/>
              </a:rPr>
              <a:t>standardized</a:t>
            </a:r>
            <a:r>
              <a:rPr sz="2400" kern="1200" spc="47">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approach?</a:t>
            </a:r>
            <a:endParaRPr sz="2400" kern="1200">
              <a:solidFill>
                <a:prstClr val="black"/>
              </a:solidFill>
              <a:latin typeface="Source Sans Pro Regular"/>
              <a:cs typeface="Arial" panose="020B0604020202020204" pitchFamily="34" charset="0"/>
            </a:endParaRPr>
          </a:p>
          <a:p>
            <a:pPr marL="474132" indent="-457200" hangingPunct="1">
              <a:spcBef>
                <a:spcPts val="900"/>
              </a:spcBef>
              <a:buClr>
                <a:srgbClr val="729E03"/>
              </a:buClr>
              <a:buFont typeface="Arial" panose="020B0604020202020204" pitchFamily="34" charset="0"/>
              <a:buChar char="•"/>
              <a:tabLst>
                <a:tab pos="473275" algn="l"/>
                <a:tab pos="474121" algn="l"/>
              </a:tabLst>
            </a:pPr>
            <a:r>
              <a:rPr sz="2400" kern="1200" spc="-13">
                <a:solidFill>
                  <a:prstClr val="black"/>
                </a:solidFill>
                <a:latin typeface="Source Sans Pro Regular"/>
                <a:cs typeface="Arial" panose="020B0604020202020204" pitchFamily="34" charset="0"/>
              </a:rPr>
              <a:t>How</a:t>
            </a:r>
            <a:r>
              <a:rPr sz="2400" kern="1200" spc="13">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will </a:t>
            </a:r>
            <a:r>
              <a:rPr sz="2400" kern="1200" spc="-13">
                <a:solidFill>
                  <a:prstClr val="black"/>
                </a:solidFill>
                <a:latin typeface="Source Sans Pro Regular"/>
                <a:cs typeface="Arial" panose="020B0604020202020204" pitchFamily="34" charset="0"/>
              </a:rPr>
              <a:t>sensitive</a:t>
            </a:r>
            <a:r>
              <a:rPr sz="2400" kern="1200" spc="40">
                <a:solidFill>
                  <a:prstClr val="black"/>
                </a:solidFill>
                <a:latin typeface="Source Sans Pro Regular"/>
                <a:cs typeface="Arial" panose="020B0604020202020204" pitchFamily="34" charset="0"/>
              </a:rPr>
              <a:t> </a:t>
            </a:r>
            <a:r>
              <a:rPr sz="2400" kern="1200" spc="-20">
                <a:solidFill>
                  <a:prstClr val="black"/>
                </a:solidFill>
                <a:latin typeface="Source Sans Pro Regular"/>
                <a:cs typeface="Arial" panose="020B0604020202020204" pitchFamily="34" charset="0"/>
              </a:rPr>
              <a:t>information</a:t>
            </a:r>
            <a:r>
              <a:rPr sz="2400" kern="1200" spc="20">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be</a:t>
            </a:r>
            <a:r>
              <a:rPr sz="2400" kern="1200" spc="13">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handled?</a:t>
            </a:r>
            <a:endParaRPr sz="2400" kern="1200">
              <a:solidFill>
                <a:prstClr val="black"/>
              </a:solidFill>
              <a:latin typeface="Source Sans Pro Regular"/>
              <a:cs typeface="Arial" panose="020B0604020202020204" pitchFamily="34" charset="0"/>
            </a:endParaRPr>
          </a:p>
          <a:p>
            <a:pPr marL="474132" indent="-457200" hangingPunct="1">
              <a:spcBef>
                <a:spcPts val="893"/>
              </a:spcBef>
              <a:buClr>
                <a:srgbClr val="729E03"/>
              </a:buClr>
              <a:buFont typeface="Arial" panose="020B0604020202020204" pitchFamily="34" charset="0"/>
              <a:buChar char="•"/>
              <a:tabLst>
                <a:tab pos="473275" algn="l"/>
                <a:tab pos="474121" algn="l"/>
              </a:tabLst>
            </a:pPr>
            <a:r>
              <a:rPr sz="2400" kern="1200" spc="-13">
                <a:solidFill>
                  <a:prstClr val="black"/>
                </a:solidFill>
                <a:latin typeface="Source Sans Pro Regular"/>
                <a:cs typeface="Arial" panose="020B0604020202020204" pitchFamily="34" charset="0"/>
              </a:rPr>
              <a:t>Where</a:t>
            </a:r>
            <a:r>
              <a:rPr sz="2400" kern="1200" spc="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will</a:t>
            </a:r>
            <a:r>
              <a:rPr sz="2400" kern="1200" spc="-27">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this</a:t>
            </a:r>
            <a:r>
              <a:rPr sz="2400" kern="1200" spc="13">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be</a:t>
            </a:r>
            <a:r>
              <a:rPr sz="2400" kern="1200" spc="7">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documented?</a:t>
            </a:r>
            <a:endParaRPr sz="2400" kern="1200">
              <a:solidFill>
                <a:prstClr val="black"/>
              </a:solidFill>
              <a:latin typeface="Source Sans Pro Regular"/>
              <a:cs typeface="Arial" panose="020B0604020202020204" pitchFamily="34" charset="0"/>
            </a:endParaRPr>
          </a:p>
          <a:p>
            <a:pPr marL="474132" marR="6773" indent="-457200" hangingPunct="1">
              <a:spcBef>
                <a:spcPts val="900"/>
              </a:spcBef>
              <a:buClr>
                <a:srgbClr val="729E03"/>
              </a:buClr>
              <a:buFont typeface="Arial" panose="020B0604020202020204" pitchFamily="34" charset="0"/>
              <a:buChar char="•"/>
              <a:tabLst>
                <a:tab pos="473275" algn="l"/>
                <a:tab pos="474121" algn="l"/>
              </a:tabLst>
            </a:pPr>
            <a:r>
              <a:rPr sz="2400" kern="1200" spc="-13">
                <a:solidFill>
                  <a:prstClr val="black"/>
                </a:solidFill>
                <a:latin typeface="Source Sans Pro Regular"/>
                <a:cs typeface="Arial" panose="020B0604020202020204" pitchFamily="34" charset="0"/>
              </a:rPr>
              <a:t>How</a:t>
            </a:r>
            <a:r>
              <a:rPr sz="2400" kern="1200" spc="20">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will</a:t>
            </a:r>
            <a:r>
              <a:rPr sz="2400" kern="1200">
                <a:solidFill>
                  <a:prstClr val="black"/>
                </a:solidFill>
                <a:latin typeface="Source Sans Pro Regular"/>
                <a:cs typeface="Arial" panose="020B0604020202020204" pitchFamily="34" charset="0"/>
              </a:rPr>
              <a:t> </a:t>
            </a:r>
            <a:r>
              <a:rPr sz="2400" kern="1200" spc="-20">
                <a:solidFill>
                  <a:prstClr val="black"/>
                </a:solidFill>
                <a:latin typeface="Source Sans Pro Regular"/>
                <a:cs typeface="Arial" panose="020B0604020202020204" pitchFamily="34" charset="0"/>
              </a:rPr>
              <a:t>information</a:t>
            </a:r>
            <a:r>
              <a:rPr sz="2400" kern="1200" spc="40">
                <a:solidFill>
                  <a:prstClr val="black"/>
                </a:solidFill>
                <a:latin typeface="Source Sans Pro Regular"/>
                <a:cs typeface="Arial" panose="020B0604020202020204" pitchFamily="34" charset="0"/>
              </a:rPr>
              <a:t> </a:t>
            </a:r>
            <a:r>
              <a:rPr sz="2400" kern="1200" spc="-27">
                <a:solidFill>
                  <a:prstClr val="black"/>
                </a:solidFill>
                <a:latin typeface="Source Sans Pro Regular"/>
                <a:cs typeface="Arial" panose="020B0604020202020204" pitchFamily="34" charset="0"/>
              </a:rPr>
              <a:t>inform</a:t>
            </a:r>
            <a:r>
              <a:rPr sz="2400" kern="1200" spc="27">
                <a:solidFill>
                  <a:prstClr val="black"/>
                </a:solidFill>
                <a:latin typeface="Source Sans Pro Regular"/>
                <a:cs typeface="Arial" panose="020B0604020202020204" pitchFamily="34" charset="0"/>
              </a:rPr>
              <a:t> </a:t>
            </a:r>
            <a:r>
              <a:rPr sz="2400" kern="1200" spc="-20">
                <a:solidFill>
                  <a:prstClr val="black"/>
                </a:solidFill>
                <a:latin typeface="Source Sans Pro Regular"/>
                <a:cs typeface="Arial" panose="020B0604020202020204" pitchFamily="34" charset="0"/>
              </a:rPr>
              <a:t>improvements</a:t>
            </a:r>
            <a:r>
              <a:rPr sz="2400" kern="1200" spc="60">
                <a:solidFill>
                  <a:prstClr val="black"/>
                </a:solidFill>
                <a:latin typeface="Source Sans Pro Regular"/>
                <a:cs typeface="Arial" panose="020B0604020202020204" pitchFamily="34" charset="0"/>
              </a:rPr>
              <a:t> </a:t>
            </a:r>
            <a:r>
              <a:rPr sz="2400" kern="1200" spc="-20">
                <a:solidFill>
                  <a:prstClr val="black"/>
                </a:solidFill>
                <a:latin typeface="Source Sans Pro Regular"/>
                <a:cs typeface="Arial" panose="020B0604020202020204" pitchFamily="34" charset="0"/>
              </a:rPr>
              <a:t>to</a:t>
            </a:r>
            <a:r>
              <a:rPr sz="2400" kern="1200" spc="13">
                <a:solidFill>
                  <a:prstClr val="black"/>
                </a:solidFill>
                <a:latin typeface="Source Sans Pro Regular"/>
                <a:cs typeface="Arial" panose="020B0604020202020204" pitchFamily="34" charset="0"/>
              </a:rPr>
              <a:t> </a:t>
            </a:r>
            <a:r>
              <a:rPr sz="2400" kern="1200" spc="-7">
                <a:solidFill>
                  <a:prstClr val="black"/>
                </a:solidFill>
                <a:latin typeface="Source Sans Pro Regular"/>
                <a:cs typeface="Arial" panose="020B0604020202020204" pitchFamily="34" charset="0"/>
              </a:rPr>
              <a:t>the </a:t>
            </a:r>
            <a:r>
              <a:rPr sz="2400" kern="1200" spc="-820">
                <a:solidFill>
                  <a:prstClr val="black"/>
                </a:solidFill>
                <a:latin typeface="Source Sans Pro Regular"/>
                <a:cs typeface="Arial" panose="020B0604020202020204" pitchFamily="34" charset="0"/>
              </a:rPr>
              <a:t> </a:t>
            </a:r>
            <a:r>
              <a:rPr sz="2400" kern="1200" spc="-13">
                <a:solidFill>
                  <a:prstClr val="black"/>
                </a:solidFill>
                <a:latin typeface="Source Sans Pro Regular"/>
                <a:cs typeface="Arial" panose="020B0604020202020204" pitchFamily="34" charset="0"/>
              </a:rPr>
              <a:t>RRT</a:t>
            </a:r>
            <a:r>
              <a:rPr sz="2400" kern="1200">
                <a:solidFill>
                  <a:prstClr val="black"/>
                </a:solidFill>
                <a:latin typeface="Source Sans Pro Regular"/>
                <a:cs typeface="Arial" panose="020B0604020202020204" pitchFamily="34" charset="0"/>
              </a:rPr>
              <a:t> </a:t>
            </a:r>
            <a:r>
              <a:rPr sz="2400" kern="1200" spc="-20">
                <a:solidFill>
                  <a:prstClr val="black"/>
                </a:solidFill>
                <a:latin typeface="Source Sans Pro Regular"/>
                <a:cs typeface="Arial" panose="020B0604020202020204" pitchFamily="34" charset="0"/>
              </a:rPr>
              <a:t>programs?</a:t>
            </a:r>
            <a:r>
              <a:rPr sz="2400" kern="1200" spc="40">
                <a:solidFill>
                  <a:prstClr val="black"/>
                </a:solidFill>
                <a:latin typeface="Source Sans Pro Regular"/>
                <a:cs typeface="Arial" panose="020B0604020202020204" pitchFamily="34" charset="0"/>
              </a:rPr>
              <a:t> </a:t>
            </a:r>
            <a:endParaRPr sz="2400" kern="1200">
              <a:solidFill>
                <a:prstClr val="black"/>
              </a:solidFill>
              <a:latin typeface="Source Sans Pro Regular"/>
              <a:cs typeface="Arial" panose="020B0604020202020204" pitchFamily="34" charset="0"/>
            </a:endParaRPr>
          </a:p>
        </p:txBody>
      </p:sp>
      <p:sp>
        <p:nvSpPr>
          <p:cNvPr id="7" name="object 7"/>
          <p:cNvSpPr txBox="1"/>
          <p:nvPr/>
        </p:nvSpPr>
        <p:spPr>
          <a:xfrm>
            <a:off x="-3541" y="6212990"/>
            <a:ext cx="12191183" cy="646331"/>
          </a:xfrm>
          <a:prstGeom prst="rect">
            <a:avLst/>
          </a:prstGeom>
          <a:solidFill>
            <a:srgbClr val="951D19"/>
          </a:solidFill>
        </p:spPr>
        <p:txBody>
          <a:bodyPr vert="horz" wrap="square" lIns="0" tIns="17780" rIns="0" bIns="0" rtlCol="0" anchor="t">
            <a:spAutoFit/>
          </a:bodyPr>
          <a:lstStyle/>
          <a:p>
            <a:pPr marL="16510" algn="ctr" hangingPunct="1">
              <a:spcBef>
                <a:spcPts val="140"/>
              </a:spcBef>
            </a:pPr>
            <a:r>
              <a:rPr lang="fr-FR" sz="2000" b="1" kern="1200" spc="-13" err="1">
                <a:solidFill>
                  <a:srgbClr val="FFFFFF"/>
                </a:solidFill>
                <a:latin typeface="Source Sans Pro Regular"/>
                <a:cs typeface="Arial"/>
              </a:rPr>
              <a:t>Remember</a:t>
            </a:r>
            <a:r>
              <a:rPr sz="2000" b="1" kern="1200" spc="-20">
                <a:solidFill>
                  <a:srgbClr val="FFFFFF"/>
                </a:solidFill>
                <a:latin typeface="Source Sans Pro Regular"/>
                <a:cs typeface="Arial"/>
              </a:rPr>
              <a:t>:</a:t>
            </a:r>
            <a:r>
              <a:rPr sz="2000" b="1" kern="1200" spc="-133">
                <a:solidFill>
                  <a:srgbClr val="FFFFFF"/>
                </a:solidFill>
                <a:latin typeface="Source Sans Pro Regular"/>
                <a:cs typeface="Arial"/>
              </a:rPr>
              <a:t> </a:t>
            </a:r>
            <a:r>
              <a:rPr lang="fr-FR" sz="2000" b="1" kern="1200" spc="-33">
                <a:solidFill>
                  <a:srgbClr val="FFFFFF"/>
                </a:solidFill>
                <a:latin typeface="Source Sans Pro Regular"/>
                <a:cs typeface="Arial"/>
              </a:rPr>
              <a:t>c</a:t>
            </a:r>
            <a:r>
              <a:rPr sz="2000" b="1" kern="1200" spc="-33" err="1">
                <a:solidFill>
                  <a:srgbClr val="FFFFFF"/>
                </a:solidFill>
                <a:latin typeface="Source Sans Pro Regular"/>
                <a:cs typeface="Arial"/>
              </a:rPr>
              <a:t>onsider</a:t>
            </a:r>
            <a:r>
              <a:rPr sz="2000" b="1" kern="1200" spc="-93">
                <a:solidFill>
                  <a:srgbClr val="FFFFFF"/>
                </a:solidFill>
                <a:latin typeface="Source Sans Pro Regular"/>
                <a:cs typeface="Arial"/>
              </a:rPr>
              <a:t> </a:t>
            </a:r>
            <a:r>
              <a:rPr sz="2000" b="1" kern="1200" spc="33">
                <a:solidFill>
                  <a:srgbClr val="FFFFFF"/>
                </a:solidFill>
                <a:latin typeface="Source Sans Pro Regular"/>
                <a:cs typeface="Arial"/>
              </a:rPr>
              <a:t>how</a:t>
            </a:r>
            <a:r>
              <a:rPr sz="2000" b="1" kern="1200" spc="-87">
                <a:solidFill>
                  <a:srgbClr val="FFFFFF"/>
                </a:solidFill>
                <a:latin typeface="Source Sans Pro Regular"/>
                <a:cs typeface="Arial"/>
              </a:rPr>
              <a:t> </a:t>
            </a:r>
            <a:r>
              <a:rPr sz="2000" b="1" kern="1200" spc="53">
                <a:solidFill>
                  <a:srgbClr val="FFFFFF"/>
                </a:solidFill>
                <a:latin typeface="Source Sans Pro Regular"/>
                <a:cs typeface="Arial"/>
              </a:rPr>
              <a:t>to</a:t>
            </a:r>
            <a:r>
              <a:rPr sz="2000" b="1" kern="1200" spc="-80">
                <a:solidFill>
                  <a:srgbClr val="FFFFFF"/>
                </a:solidFill>
                <a:latin typeface="Source Sans Pro Regular"/>
                <a:cs typeface="Arial"/>
              </a:rPr>
              <a:t> </a:t>
            </a:r>
            <a:r>
              <a:rPr sz="2000" b="1" kern="1200" spc="-7">
                <a:solidFill>
                  <a:srgbClr val="FFFFFF"/>
                </a:solidFill>
                <a:latin typeface="Source Sans Pro Regular"/>
                <a:cs typeface="Arial"/>
              </a:rPr>
              <a:t>formalize</a:t>
            </a:r>
            <a:r>
              <a:rPr sz="2000" b="1" kern="1200" spc="-133">
                <a:solidFill>
                  <a:srgbClr val="FFFFFF"/>
                </a:solidFill>
                <a:latin typeface="Source Sans Pro Regular"/>
                <a:cs typeface="Arial"/>
              </a:rPr>
              <a:t> </a:t>
            </a:r>
            <a:r>
              <a:rPr sz="2000" b="1" kern="1200" spc="20">
                <a:solidFill>
                  <a:srgbClr val="FFFFFF"/>
                </a:solidFill>
                <a:latin typeface="Source Sans Pro Regular"/>
                <a:cs typeface="Arial"/>
              </a:rPr>
              <a:t>the</a:t>
            </a:r>
            <a:r>
              <a:rPr sz="2000" b="1" kern="1200" spc="-93">
                <a:solidFill>
                  <a:srgbClr val="FFFFFF"/>
                </a:solidFill>
                <a:latin typeface="Source Sans Pro Regular"/>
                <a:cs typeface="Arial"/>
              </a:rPr>
              <a:t> </a:t>
            </a:r>
            <a:r>
              <a:rPr sz="2000" b="1" kern="1200" spc="-40">
                <a:solidFill>
                  <a:srgbClr val="FFFFFF"/>
                </a:solidFill>
                <a:latin typeface="Source Sans Pro Regular"/>
                <a:cs typeface="Arial"/>
              </a:rPr>
              <a:t>process</a:t>
            </a:r>
            <a:r>
              <a:rPr sz="2000" b="1" kern="1200" spc="-67">
                <a:solidFill>
                  <a:srgbClr val="FFFFFF"/>
                </a:solidFill>
                <a:latin typeface="Source Sans Pro Regular"/>
                <a:cs typeface="Arial"/>
              </a:rPr>
              <a:t> </a:t>
            </a:r>
            <a:r>
              <a:rPr sz="2000" b="1" kern="1200">
                <a:solidFill>
                  <a:srgbClr val="FFFFFF"/>
                </a:solidFill>
                <a:latin typeface="Source Sans Pro Regular"/>
                <a:cs typeface="Arial"/>
              </a:rPr>
              <a:t>and</a:t>
            </a:r>
            <a:r>
              <a:rPr sz="2000" b="1" kern="1200" spc="-113">
                <a:solidFill>
                  <a:srgbClr val="FFFFFF"/>
                </a:solidFill>
                <a:latin typeface="Source Sans Pro Regular"/>
                <a:cs typeface="Arial"/>
              </a:rPr>
              <a:t> </a:t>
            </a:r>
            <a:r>
              <a:rPr sz="2000" b="1" kern="1200" spc="-13">
                <a:solidFill>
                  <a:srgbClr val="FFFFFF"/>
                </a:solidFill>
                <a:latin typeface="Source Sans Pro Regular"/>
                <a:cs typeface="Arial"/>
              </a:rPr>
              <a:t>store</a:t>
            </a:r>
            <a:r>
              <a:rPr sz="2000" b="1" kern="1200" spc="-53">
                <a:solidFill>
                  <a:srgbClr val="FFFFFF"/>
                </a:solidFill>
                <a:latin typeface="Source Sans Pro Regular"/>
                <a:cs typeface="Arial"/>
              </a:rPr>
              <a:t> </a:t>
            </a:r>
            <a:r>
              <a:rPr sz="2000" b="1" kern="1200" spc="-20">
                <a:solidFill>
                  <a:srgbClr val="FFFFFF"/>
                </a:solidFill>
                <a:latin typeface="Source Sans Pro Regular"/>
                <a:cs typeface="Arial"/>
              </a:rPr>
              <a:t>sensitive</a:t>
            </a:r>
            <a:r>
              <a:rPr sz="2000" b="1" kern="1200" spc="-87">
                <a:solidFill>
                  <a:srgbClr val="FFFFFF"/>
                </a:solidFill>
                <a:latin typeface="Source Sans Pro Regular"/>
                <a:cs typeface="Arial"/>
              </a:rPr>
              <a:t> </a:t>
            </a:r>
            <a:r>
              <a:rPr sz="2000" b="1" kern="1200" spc="20">
                <a:solidFill>
                  <a:srgbClr val="FFFFFF"/>
                </a:solidFill>
                <a:latin typeface="Source Sans Pro Regular"/>
                <a:cs typeface="Arial"/>
              </a:rPr>
              <a:t>information</a:t>
            </a:r>
            <a:r>
              <a:rPr sz="2000" b="1" kern="1200" spc="-133">
                <a:solidFill>
                  <a:srgbClr val="FFFFFF"/>
                </a:solidFill>
                <a:latin typeface="Source Sans Pro Regular"/>
                <a:cs typeface="Arial"/>
              </a:rPr>
              <a:t> </a:t>
            </a:r>
            <a:r>
              <a:rPr sz="2000" b="1" kern="1200" spc="-7">
                <a:solidFill>
                  <a:srgbClr val="FFFFFF"/>
                </a:solidFill>
                <a:latin typeface="Source Sans Pro Regular"/>
                <a:cs typeface="Arial"/>
              </a:rPr>
              <a:t>over</a:t>
            </a:r>
            <a:r>
              <a:rPr sz="2000" b="1" kern="1200" spc="-80">
                <a:solidFill>
                  <a:srgbClr val="FFFFFF"/>
                </a:solidFill>
                <a:latin typeface="Source Sans Pro Regular"/>
                <a:cs typeface="Arial"/>
              </a:rPr>
              <a:t> </a:t>
            </a:r>
            <a:r>
              <a:rPr sz="2000" b="1" kern="1200" spc="27">
                <a:solidFill>
                  <a:srgbClr val="FFFFFF"/>
                </a:solidFill>
                <a:latin typeface="Source Sans Pro Regular"/>
                <a:cs typeface="Arial"/>
              </a:rPr>
              <a:t>time</a:t>
            </a:r>
            <a:r>
              <a:rPr lang="fr-FR" sz="2000" b="1" kern="1200" spc="27">
                <a:solidFill>
                  <a:srgbClr val="FFFFFF"/>
                </a:solidFill>
                <a:latin typeface="Source Sans Pro Regular"/>
                <a:cs typeface="Arial"/>
              </a:rPr>
              <a:t> </a:t>
            </a:r>
            <a:r>
              <a:rPr sz="2000" b="1" kern="1200">
                <a:solidFill>
                  <a:srgbClr val="FFFFFF"/>
                </a:solidFill>
                <a:latin typeface="Source Sans Pro Regular"/>
                <a:cs typeface="Arial"/>
              </a:rPr>
              <a:t>and</a:t>
            </a:r>
            <a:r>
              <a:rPr sz="2000" b="1" kern="1200" spc="-100">
                <a:solidFill>
                  <a:srgbClr val="FFFFFF"/>
                </a:solidFill>
                <a:latin typeface="Source Sans Pro Regular"/>
                <a:cs typeface="Arial"/>
              </a:rPr>
              <a:t> </a:t>
            </a:r>
            <a:r>
              <a:rPr sz="2000" b="1" kern="1200" spc="-60">
                <a:solidFill>
                  <a:srgbClr val="FFFFFF"/>
                </a:solidFill>
                <a:latin typeface="Source Sans Pro Regular"/>
                <a:cs typeface="Arial"/>
              </a:rPr>
              <a:t>across</a:t>
            </a:r>
            <a:r>
              <a:rPr sz="2000" b="1" kern="1200" spc="-80">
                <a:solidFill>
                  <a:srgbClr val="FFFFFF"/>
                </a:solidFill>
                <a:latin typeface="Source Sans Pro Regular"/>
                <a:cs typeface="Arial"/>
              </a:rPr>
              <a:t> </a:t>
            </a:r>
            <a:r>
              <a:rPr sz="2000" b="1" kern="1200" spc="-40">
                <a:solidFill>
                  <a:srgbClr val="FFFFFF"/>
                </a:solidFill>
                <a:latin typeface="Source Sans Pro Regular"/>
                <a:cs typeface="Arial"/>
              </a:rPr>
              <a:t>responses</a:t>
            </a:r>
            <a:r>
              <a:rPr lang="fr-FR" sz="2000" b="1" kern="1200" spc="-40">
                <a:solidFill>
                  <a:srgbClr val="FFFFFF"/>
                </a:solidFill>
                <a:latin typeface="Source Sans Pro Regular"/>
                <a:cs typeface="Arial"/>
              </a:rPr>
              <a:t>.</a:t>
            </a:r>
          </a:p>
          <a:p>
            <a:pPr marL="16510" algn="ctr">
              <a:spcBef>
                <a:spcPts val="140"/>
              </a:spcBef>
            </a:pPr>
            <a:endParaRPr lang="fr-FR" sz="2000" b="1" kern="1200" spc="-40">
              <a:solidFill>
                <a:srgbClr val="FFFFFF"/>
              </a:solidFill>
              <a:latin typeface="Source Sans Pro Regular"/>
              <a:cs typeface="Arial"/>
            </a:endParaRPr>
          </a:p>
        </p:txBody>
      </p:sp>
      <p:sp>
        <p:nvSpPr>
          <p:cNvPr id="9" name="Titre 8"/>
          <p:cNvSpPr>
            <a:spLocks noGrp="1"/>
          </p:cNvSpPr>
          <p:nvPr>
            <p:ph type="title"/>
          </p:nvPr>
        </p:nvSpPr>
        <p:spPr>
          <a:xfrm>
            <a:off x="297713" y="70580"/>
            <a:ext cx="7801258" cy="3042733"/>
          </a:xfrm>
        </p:spPr>
        <p:txBody>
          <a:bodyPr>
            <a:normAutofit/>
          </a:bodyPr>
          <a:lstStyle/>
          <a:p>
            <a:pPr defTabSz="914400" fontAlgn="base">
              <a:lnSpc>
                <a:spcPct val="100000"/>
              </a:lnSpc>
            </a:pPr>
            <a:r>
              <a:rPr lang="fr-FR" sz="2800" b="1">
                <a:solidFill>
                  <a:srgbClr val="951D19"/>
                </a:solidFill>
                <a:latin typeface="Source Sans Pro"/>
              </a:rPr>
              <a:t>Post-</a:t>
            </a:r>
            <a:r>
              <a:rPr lang="fr-FR" sz="2800" b="1" err="1">
                <a:solidFill>
                  <a:srgbClr val="951D19"/>
                </a:solidFill>
                <a:latin typeface="Source Sans Pro"/>
              </a:rPr>
              <a:t>deployment</a:t>
            </a:r>
            <a:r>
              <a:rPr lang="fr-FR" sz="2800" b="1">
                <a:solidFill>
                  <a:srgbClr val="951D19"/>
                </a:solidFill>
                <a:latin typeface="Source Sans Pro"/>
              </a:rPr>
              <a:t>: </a:t>
            </a:r>
            <a:r>
              <a:rPr lang="fr-FR" sz="2800" b="1" err="1">
                <a:solidFill>
                  <a:srgbClr val="951D19"/>
                </a:solidFill>
                <a:latin typeface="Source Sans Pro"/>
              </a:rPr>
              <a:t>evaluation</a:t>
            </a:r>
            <a:br>
              <a:rPr lang="fr-FR" sz="2800" b="1">
                <a:solidFill>
                  <a:srgbClr val="951D19"/>
                </a:solidFill>
                <a:latin typeface="Source Sans Pro"/>
              </a:rPr>
            </a:br>
            <a:endParaRPr lang="en-US" sz="2400" kern="1200">
              <a:solidFill>
                <a:prstClr val="black"/>
              </a:solidFill>
              <a:latin typeface="Source Sans Pro Regular"/>
              <a:ea typeface="+mj-ea"/>
              <a:cs typeface="Arial" panose="020B0604020202020204" pitchFamily="34" charset="0"/>
              <a:sym typeface="Calibri"/>
            </a:endParaRPr>
          </a:p>
        </p:txBody>
      </p:sp>
      <p:sp>
        <p:nvSpPr>
          <p:cNvPr id="8" name="Rectangle 7"/>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5C075D60-2F01-03C8-A48B-AB576772AE2A}"/>
              </a:ext>
            </a:extLst>
          </p:cNvPr>
          <p:cNvSpPr>
            <a:spLocks noGrp="1"/>
          </p:cNvSpPr>
          <p:nvPr>
            <p:ph type="sldNum" sz="quarter" idx="2"/>
          </p:nvPr>
        </p:nvSpPr>
        <p:spPr>
          <a:xfrm>
            <a:off x="11585184" y="6518222"/>
            <a:ext cx="604463" cy="226096"/>
          </a:xfrm>
        </p:spPr>
        <p:txBody>
          <a:bodyPr lIns="91440" tIns="45720" rIns="91440" bIns="45720" anchor="t"/>
          <a:lstStyle/>
          <a:p>
            <a:pPr algn="r"/>
            <a:fld id="{86CB4B4D-7CA3-9044-876B-883B54F8677D}" type="slidenum">
              <a:rPr lang="en-US" sz="1200">
                <a:solidFill>
                  <a:srgbClr val="7F7F7F"/>
                </a:solidFill>
              </a:rPr>
              <a:pPr algn="r"/>
              <a:t>72</a:t>
            </a:fld>
            <a:endParaRPr lang="en-US" sz="1200">
              <a:solidFill>
                <a:srgbClr val="7F7F7F"/>
              </a:solidFill>
            </a:endParaRPr>
          </a:p>
        </p:txBody>
      </p:sp>
    </p:spTree>
    <p:extLst>
      <p:ext uri="{BB962C8B-B14F-4D97-AF65-F5344CB8AC3E}">
        <p14:creationId xmlns:p14="http://schemas.microsoft.com/office/powerpoint/2010/main" val="37341070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1514" y="844285"/>
            <a:ext cx="9329057"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sz="2800" b="1">
                <a:solidFill>
                  <a:srgbClr val="951D19"/>
                </a:solidFill>
                <a:latin typeface="Source Sans Pro"/>
              </a:rPr>
              <a:t>Post</a:t>
            </a:r>
            <a:r>
              <a:rPr lang="en-US" sz="2800" b="1">
                <a:solidFill>
                  <a:srgbClr val="951D19"/>
                </a:solidFill>
                <a:latin typeface="Source Sans Pro"/>
              </a:rPr>
              <a:t> deployment</a:t>
            </a:r>
            <a:r>
              <a:rPr lang="fr-FR" sz="2800" b="1">
                <a:solidFill>
                  <a:srgbClr val="951D19"/>
                </a:solidFill>
                <a:latin typeface="Source Sans Pro"/>
              </a:rPr>
              <a:t>: debriefs and </a:t>
            </a:r>
            <a:r>
              <a:rPr lang="fr-FR" sz="2800" b="1" err="1">
                <a:solidFill>
                  <a:srgbClr val="951D19"/>
                </a:solidFill>
                <a:latin typeface="Source Sans Pro"/>
              </a:rPr>
              <a:t>After</a:t>
            </a:r>
            <a:r>
              <a:rPr lang="fr-FR" sz="2800" b="1">
                <a:solidFill>
                  <a:srgbClr val="951D19"/>
                </a:solidFill>
                <a:latin typeface="Source Sans Pro"/>
              </a:rPr>
              <a:t>-Action </a:t>
            </a:r>
            <a:r>
              <a:rPr lang="fr-FR" sz="2800" b="1" err="1">
                <a:solidFill>
                  <a:srgbClr val="951D19"/>
                </a:solidFill>
                <a:latin typeface="Source Sans Pro"/>
              </a:rPr>
              <a:t>Review</a:t>
            </a:r>
            <a:endParaRPr lang="en-US" sz="2800" b="1">
              <a:solidFill>
                <a:srgbClr val="951D19"/>
              </a:solidFill>
              <a:latin typeface="Source Sans Pro"/>
            </a:endParaRPr>
          </a:p>
        </p:txBody>
      </p:sp>
      <p:sp>
        <p:nvSpPr>
          <p:cNvPr id="3" name="object 3"/>
          <p:cNvSpPr txBox="1"/>
          <p:nvPr/>
        </p:nvSpPr>
        <p:spPr>
          <a:xfrm>
            <a:off x="530039" y="1507838"/>
            <a:ext cx="11142133" cy="4244752"/>
          </a:xfrm>
          <a:prstGeom prst="rect">
            <a:avLst/>
          </a:prstGeom>
        </p:spPr>
        <p:txBody>
          <a:bodyPr vert="horz" wrap="square" lIns="0" tIns="88900" rIns="0" bIns="0" rtlCol="0" anchor="t">
            <a:spAutoFit/>
          </a:bodyPr>
          <a:lstStyle/>
          <a:p>
            <a:pPr marL="16510" marR="6350" hangingPunct="1">
              <a:spcBef>
                <a:spcPts val="633"/>
              </a:spcBef>
            </a:pPr>
            <a:r>
              <a:rPr sz="2400" b="1" kern="1200" spc="-13">
                <a:solidFill>
                  <a:srgbClr val="65A000"/>
                </a:solidFill>
                <a:latin typeface="Source Sans Pro Regular"/>
                <a:cs typeface="Arial"/>
              </a:rPr>
              <a:t>What </a:t>
            </a:r>
            <a:r>
              <a:rPr sz="2400" b="1" kern="1200" spc="-7">
                <a:solidFill>
                  <a:srgbClr val="65A000"/>
                </a:solidFill>
                <a:latin typeface="Source Sans Pro Regular"/>
                <a:cs typeface="Arial"/>
              </a:rPr>
              <a:t>information </a:t>
            </a:r>
            <a:r>
              <a:rPr sz="2400" b="1" kern="1200">
                <a:solidFill>
                  <a:srgbClr val="65A000"/>
                </a:solidFill>
                <a:latin typeface="Source Sans Pro Regular"/>
                <a:cs typeface="Arial"/>
              </a:rPr>
              <a:t>should be </a:t>
            </a:r>
            <a:r>
              <a:rPr sz="2400" b="1" kern="1200" spc="-7">
                <a:solidFill>
                  <a:srgbClr val="65A000"/>
                </a:solidFill>
                <a:latin typeface="Source Sans Pro Regular"/>
                <a:cs typeface="Arial"/>
              </a:rPr>
              <a:t>collected </a:t>
            </a:r>
            <a:r>
              <a:rPr sz="2400" b="1" kern="1200">
                <a:solidFill>
                  <a:srgbClr val="65A000"/>
                </a:solidFill>
                <a:latin typeface="Source Sans Pro Regular"/>
                <a:cs typeface="Arial"/>
              </a:rPr>
              <a:t>during the </a:t>
            </a:r>
            <a:r>
              <a:rPr lang="fr-FR" sz="2400" b="1" kern="1200" spc="-7">
                <a:solidFill>
                  <a:srgbClr val="65A000"/>
                </a:solidFill>
                <a:latin typeface="Source Sans Pro Regular"/>
                <a:cs typeface="Arial"/>
              </a:rPr>
              <a:t>debriefs and</a:t>
            </a:r>
            <a:r>
              <a:rPr lang="en-US" sz="2400" b="1" kern="1200" spc="-7">
                <a:solidFill>
                  <a:srgbClr val="65A000"/>
                </a:solidFill>
                <a:latin typeface="Source Sans Pro Regular"/>
                <a:cs typeface="Arial"/>
              </a:rPr>
              <a:t> </a:t>
            </a:r>
            <a:r>
              <a:rPr lang="en-US" sz="2400" b="1" kern="1200" spc="-13">
                <a:solidFill>
                  <a:srgbClr val="65A000"/>
                </a:solidFill>
                <a:latin typeface="Source Sans Pro Regular"/>
                <a:cs typeface="Arial"/>
              </a:rPr>
              <a:t>After- </a:t>
            </a:r>
            <a:r>
              <a:rPr lang="en-US" sz="2400" b="1" kern="1200" spc="-587">
                <a:solidFill>
                  <a:srgbClr val="65A000"/>
                </a:solidFill>
                <a:latin typeface="Source Sans Pro Regular"/>
                <a:cs typeface="Arial"/>
              </a:rPr>
              <a:t> A</a:t>
            </a:r>
            <a:r>
              <a:rPr lang="en-US" sz="2400" b="1" kern="1200">
                <a:solidFill>
                  <a:srgbClr val="65A000"/>
                </a:solidFill>
                <a:latin typeface="Source Sans Pro Regular"/>
                <a:cs typeface="Arial"/>
              </a:rPr>
              <a:t>ction</a:t>
            </a:r>
            <a:r>
              <a:rPr lang="en-US" sz="2400" b="1" kern="1200" spc="-33">
                <a:solidFill>
                  <a:srgbClr val="65A000"/>
                </a:solidFill>
                <a:latin typeface="Source Sans Pro Regular"/>
                <a:cs typeface="Arial"/>
              </a:rPr>
              <a:t> </a:t>
            </a:r>
            <a:r>
              <a:rPr lang="en-US" sz="2400" b="1" kern="1200" spc="-13">
                <a:solidFill>
                  <a:srgbClr val="65A000"/>
                </a:solidFill>
                <a:latin typeface="Source Sans Pro Regular"/>
                <a:cs typeface="Arial"/>
              </a:rPr>
              <a:t>Review?</a:t>
            </a:r>
            <a:endParaRPr lang="en-US" sz="2400" kern="1200">
              <a:solidFill>
                <a:srgbClr val="65A000"/>
              </a:solidFill>
              <a:latin typeface="Source Sans Pro Regular"/>
              <a:cs typeface="Arial"/>
            </a:endParaRPr>
          </a:p>
          <a:p>
            <a:pPr marL="473710" marR="6350" indent="-457200" hangingPunct="1">
              <a:spcBef>
                <a:spcPts val="633"/>
              </a:spcBef>
              <a:buClr>
                <a:srgbClr val="729E03"/>
              </a:buClr>
              <a:buFont typeface="Arial" panose="020B0604020202020204" pitchFamily="34" charset="0"/>
              <a:buChar char="•"/>
            </a:pPr>
            <a:r>
              <a:rPr lang="en-US" sz="2400" kern="1200">
                <a:solidFill>
                  <a:prstClr val="black"/>
                </a:solidFill>
                <a:latin typeface="Source Sans Pro Regular"/>
                <a:cs typeface="Arial"/>
              </a:rPr>
              <a:t>Collect data that can be used to improve future response efforts: </a:t>
            </a:r>
            <a:endParaRPr lang="en-US" sz="2400" kern="1200">
              <a:solidFill>
                <a:prstClr val="black"/>
              </a:solidFill>
              <a:latin typeface="Source Sans Pro Regular"/>
              <a:cs typeface="Arial" panose="020B0604020202020204" pitchFamily="34" charset="0"/>
            </a:endParaRPr>
          </a:p>
          <a:p>
            <a:pPr marL="1273810" marR="6350" lvl="2"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a:rPr>
              <a:t>gaps and challenges in response activities</a:t>
            </a:r>
          </a:p>
          <a:p>
            <a:pPr marL="1273810" marR="6350" lvl="2"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a:rPr>
              <a:t>action plans to address the gaps and challenges</a:t>
            </a:r>
          </a:p>
          <a:p>
            <a:pPr marL="1273810" marR="6350" lvl="2"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a:rPr>
              <a:t>responsibility for implementing the action plans. </a:t>
            </a:r>
            <a:endParaRPr lang="en-US" sz="2400" kern="1200">
              <a:solidFill>
                <a:prstClr val="black"/>
              </a:solidFill>
              <a:latin typeface="Source Sans Pro Regular"/>
              <a:cs typeface="Arial" panose="020B0604020202020204" pitchFamily="34" charset="0"/>
            </a:endParaRPr>
          </a:p>
          <a:p>
            <a:pPr marL="473710" marR="6350" indent="-457200" hangingPunct="1">
              <a:spcBef>
                <a:spcPts val="633"/>
              </a:spcBef>
              <a:buClr>
                <a:srgbClr val="729E03"/>
              </a:buClr>
              <a:buFont typeface="Arial" panose="020B0604020202020204" pitchFamily="34" charset="0"/>
              <a:buChar char="•"/>
            </a:pPr>
            <a:r>
              <a:rPr lang="en-US" sz="2400" kern="1200">
                <a:solidFill>
                  <a:prstClr val="black"/>
                </a:solidFill>
                <a:latin typeface="Source Sans Pro Regular"/>
                <a:cs typeface="Arial"/>
              </a:rPr>
              <a:t>Methods for submitting anonymous feedback should be available for sensitive issues(e.g., an anonymous survey), especially or management and leadership issues.</a:t>
            </a:r>
          </a:p>
          <a:p>
            <a:pPr marL="473710" marR="6350" indent="-457200" hangingPunct="1">
              <a:spcBef>
                <a:spcPts val="633"/>
              </a:spcBef>
              <a:buClr>
                <a:srgbClr val="729E03"/>
              </a:buClr>
              <a:buFont typeface="Arial" panose="020B0604020202020204" pitchFamily="34" charset="0"/>
              <a:buChar char="•"/>
            </a:pPr>
            <a:r>
              <a:rPr lang="en-US" sz="2400" kern="1200">
                <a:latin typeface="Source Sans Pro Regular"/>
                <a:cs typeface="Arial"/>
              </a:rPr>
              <a:t>It is important to identify in advance (i.e., in the SOP) who will compile and analyze data from debriefs and after-action reviews.</a:t>
            </a:r>
          </a:p>
        </p:txBody>
      </p:sp>
      <p:sp>
        <p:nvSpPr>
          <p:cNvPr id="5" name="Rectangle 4"/>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4" name="Slide Number Placeholder 3">
            <a:extLst>
              <a:ext uri="{FF2B5EF4-FFF2-40B4-BE49-F238E27FC236}">
                <a16:creationId xmlns:a16="http://schemas.microsoft.com/office/drawing/2014/main" id="{386AFA95-20B3-2F10-37B3-399D526BB91D}"/>
              </a:ext>
            </a:extLst>
          </p:cNvPr>
          <p:cNvSpPr>
            <a:spLocks noGrp="1"/>
          </p:cNvSpPr>
          <p:nvPr>
            <p:ph type="sldNum" sz="quarter" idx="2"/>
          </p:nvPr>
        </p:nvSpPr>
        <p:spPr>
          <a:xfrm>
            <a:off x="11814828" y="6539099"/>
            <a:ext cx="374819" cy="320041"/>
          </a:xfrm>
        </p:spPr>
        <p:txBody>
          <a:bodyPr lIns="91440" tIns="45720" rIns="91440" bIns="45720" anchor="t"/>
          <a:lstStyle/>
          <a:p>
            <a:pPr algn="r"/>
            <a:fld id="{86CB4B4D-7CA3-9044-876B-883B54F8677D}" type="slidenum">
              <a:rPr lang="en-US" sz="1200">
                <a:solidFill>
                  <a:srgbClr val="7F7F7F"/>
                </a:solidFill>
              </a:rPr>
              <a:pPr algn="r"/>
              <a:t>73</a:t>
            </a:fld>
            <a:endParaRPr lang="en-US" sz="1200">
              <a:solidFill>
                <a:srgbClr val="7F7F7F"/>
              </a:solidFill>
            </a:endParaRPr>
          </a:p>
        </p:txBody>
      </p:sp>
    </p:spTree>
    <p:extLst>
      <p:ext uri="{BB962C8B-B14F-4D97-AF65-F5344CB8AC3E}">
        <p14:creationId xmlns:p14="http://schemas.microsoft.com/office/powerpoint/2010/main" val="1337507520"/>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5312" y="1044873"/>
            <a:ext cx="9945744"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a:solidFill>
                  <a:srgbClr val="951D19"/>
                </a:solidFill>
                <a:latin typeface="Source Sans Pro"/>
              </a:rPr>
              <a:t>Post </a:t>
            </a:r>
            <a:r>
              <a:rPr lang="fr-FR" sz="2800" b="1">
                <a:solidFill>
                  <a:srgbClr val="951D19"/>
                </a:solidFill>
                <a:latin typeface="Source Sans Pro"/>
              </a:rPr>
              <a:t>d</a:t>
            </a:r>
            <a:r>
              <a:rPr sz="2800" b="1" err="1">
                <a:solidFill>
                  <a:srgbClr val="951D19"/>
                </a:solidFill>
                <a:latin typeface="Source Sans Pro"/>
              </a:rPr>
              <a:t>eployment</a:t>
            </a:r>
            <a:r>
              <a:rPr lang="fr-FR" sz="2800" b="1">
                <a:solidFill>
                  <a:srgbClr val="951D19"/>
                </a:solidFill>
                <a:latin typeface="Source Sans Pro"/>
              </a:rPr>
              <a:t>: </a:t>
            </a:r>
            <a:r>
              <a:rPr lang="fr-FR" sz="2800" b="1" err="1">
                <a:solidFill>
                  <a:srgbClr val="951D19"/>
                </a:solidFill>
                <a:latin typeface="Source Sans Pro"/>
              </a:rPr>
              <a:t>debriefs</a:t>
            </a:r>
            <a:r>
              <a:rPr lang="fr-FR" sz="2800" b="1">
                <a:solidFill>
                  <a:srgbClr val="951D19"/>
                </a:solidFill>
                <a:latin typeface="Source Sans Pro"/>
              </a:rPr>
              <a:t> and </a:t>
            </a:r>
            <a:r>
              <a:rPr lang="fr-FR" sz="2800" b="1" err="1">
                <a:solidFill>
                  <a:srgbClr val="951D19"/>
                </a:solidFill>
                <a:latin typeface="Source Sans Pro"/>
              </a:rPr>
              <a:t>After</a:t>
            </a:r>
            <a:r>
              <a:rPr lang="fr-FR" sz="2800" b="1">
                <a:solidFill>
                  <a:srgbClr val="951D19"/>
                </a:solidFill>
                <a:latin typeface="Source Sans Pro"/>
              </a:rPr>
              <a:t>-Action </a:t>
            </a:r>
            <a:r>
              <a:rPr lang="fr-FR" sz="2800" b="1" err="1">
                <a:solidFill>
                  <a:srgbClr val="951D19"/>
                </a:solidFill>
                <a:latin typeface="Source Sans Pro"/>
              </a:rPr>
              <a:t>Review</a:t>
            </a:r>
            <a:endParaRPr sz="2800" b="1">
              <a:solidFill>
                <a:srgbClr val="951D19"/>
              </a:solidFill>
              <a:latin typeface="Source Sans Pro"/>
            </a:endParaRPr>
          </a:p>
        </p:txBody>
      </p:sp>
      <p:sp>
        <p:nvSpPr>
          <p:cNvPr id="3" name="object 3"/>
          <p:cNvSpPr txBox="1"/>
          <p:nvPr/>
        </p:nvSpPr>
        <p:spPr>
          <a:xfrm>
            <a:off x="448966" y="1767283"/>
            <a:ext cx="11142133" cy="3583032"/>
          </a:xfrm>
          <a:prstGeom prst="rect">
            <a:avLst/>
          </a:prstGeom>
        </p:spPr>
        <p:txBody>
          <a:bodyPr vert="horz" wrap="square" lIns="0" tIns="88900" rIns="0" bIns="0" rtlCol="0" anchor="t">
            <a:spAutoFit/>
          </a:bodyPr>
          <a:lstStyle/>
          <a:p>
            <a:pPr marL="16510" marR="6350" hangingPunct="1">
              <a:spcBef>
                <a:spcPts val="633"/>
              </a:spcBef>
            </a:pPr>
            <a:r>
              <a:rPr lang="en-US" sz="2400" b="1" kern="1200" spc="-13">
                <a:solidFill>
                  <a:srgbClr val="65A000"/>
                </a:solidFill>
                <a:latin typeface="Source Sans Pro Regular"/>
                <a:cs typeface="Arial"/>
              </a:rPr>
              <a:t>What factors should RRT management consider in RRT evaluation? (1)</a:t>
            </a:r>
            <a:endParaRPr lang="en-US" sz="2400" kern="1200">
              <a:solidFill>
                <a:srgbClr val="65A000"/>
              </a:solidFill>
              <a:latin typeface="Source Sans Pro Regular"/>
              <a:cs typeface="Arial"/>
            </a:endParaRPr>
          </a:p>
          <a:p>
            <a:pPr marL="16510" marR="6350" hangingPunct="1">
              <a:spcBef>
                <a:spcPts val="633"/>
              </a:spcBef>
            </a:pPr>
            <a:r>
              <a:rPr lang="en-US" sz="2400" kern="1200">
                <a:latin typeface="Source Sans Pro Regular"/>
                <a:cs typeface="Arial"/>
              </a:rPr>
              <a:t>RRT management can consider several factors including:</a:t>
            </a:r>
          </a:p>
          <a:p>
            <a:pPr marL="359410" marR="6350" indent="-342900" hangingPunct="1">
              <a:spcBef>
                <a:spcPts val="633"/>
              </a:spcBef>
              <a:buClr>
                <a:srgbClr val="729E03"/>
              </a:buClr>
              <a:buFont typeface="Arial" panose="020B0604020202020204" pitchFamily="34" charset="0"/>
              <a:buChar char="•"/>
            </a:pPr>
            <a:r>
              <a:rPr lang="en-US" sz="2400" kern="1200">
                <a:latin typeface="Source Sans Pro Regular"/>
                <a:cs typeface="Arial"/>
              </a:rPr>
              <a:t>Timeliness of RRT deployment after surveillance alert verified</a:t>
            </a:r>
          </a:p>
          <a:p>
            <a:pPr marL="359410" marR="6350" indent="-342900" hangingPunct="1">
              <a:spcBef>
                <a:spcPts val="633"/>
              </a:spcBef>
              <a:buClr>
                <a:srgbClr val="729E03"/>
              </a:buClr>
              <a:buFont typeface="Arial" panose="020B0604020202020204" pitchFamily="34" charset="0"/>
              <a:buChar char="•"/>
            </a:pPr>
            <a:r>
              <a:rPr lang="en-US" sz="2400" kern="1200">
                <a:latin typeface="Source Sans Pro Regular"/>
                <a:cs typeface="Arial"/>
              </a:rPr>
              <a:t>Quality of pre-deployment activities</a:t>
            </a:r>
          </a:p>
          <a:p>
            <a:pPr marL="816610" marR="6350" lvl="1" indent="-342900" hangingPunct="1">
              <a:spcBef>
                <a:spcPts val="633"/>
              </a:spcBef>
              <a:buClr>
                <a:srgbClr val="729E03"/>
              </a:buClr>
              <a:buFont typeface="Courier New" panose="02070309020205020404" pitchFamily="49" charset="0"/>
              <a:buChar char="o"/>
            </a:pPr>
            <a:r>
              <a:rPr lang="en-US" sz="2400" kern="1200">
                <a:latin typeface="Source Sans Pro Regular"/>
                <a:cs typeface="Arial"/>
              </a:rPr>
              <a:t>Pre-deployment brief utility</a:t>
            </a:r>
          </a:p>
          <a:p>
            <a:pPr marL="816610" marR="6350" lvl="1" indent="-342900" hangingPunct="1">
              <a:spcBef>
                <a:spcPts val="633"/>
              </a:spcBef>
              <a:buClr>
                <a:srgbClr val="729E03"/>
              </a:buClr>
              <a:buFont typeface="Courier New" panose="02070309020205020404" pitchFamily="49" charset="0"/>
              <a:buChar char="o"/>
            </a:pPr>
            <a:r>
              <a:rPr lang="en-US" sz="2400" kern="1200">
                <a:latin typeface="Source Sans Pro Regular"/>
                <a:cs typeface="Arial"/>
              </a:rPr>
              <a:t>Just-in-time training appropriateness</a:t>
            </a:r>
          </a:p>
          <a:p>
            <a:pPr marL="816610" marR="6350" lvl="1" indent="-342900" hangingPunct="1">
              <a:spcBef>
                <a:spcPts val="633"/>
              </a:spcBef>
              <a:buClr>
                <a:srgbClr val="729E03"/>
              </a:buClr>
              <a:buFont typeface="Courier New" panose="02070309020205020404" pitchFamily="49" charset="0"/>
              <a:buChar char="o"/>
            </a:pPr>
            <a:r>
              <a:rPr lang="en-US" sz="2400" kern="1200">
                <a:latin typeface="Source Sans Pro Regular"/>
                <a:cs typeface="Arial"/>
              </a:rPr>
              <a:t>Resource distribution matched to RRT needs</a:t>
            </a:r>
          </a:p>
          <a:p>
            <a:pPr marL="359410" marR="6350" indent="-342900" hangingPunct="1">
              <a:spcBef>
                <a:spcPts val="633"/>
              </a:spcBef>
              <a:buClr>
                <a:srgbClr val="729E03"/>
              </a:buClr>
              <a:buFont typeface="Arial" panose="020B0604020202020204" pitchFamily="34" charset="0"/>
              <a:buChar char="•"/>
            </a:pPr>
            <a:r>
              <a:rPr lang="en-US" sz="2400" kern="1200">
                <a:latin typeface="Source Sans Pro Regular"/>
                <a:cs typeface="Arial"/>
              </a:rPr>
              <a:t>Quality of response activities: RRT completion of indicators</a:t>
            </a:r>
          </a:p>
        </p:txBody>
      </p:sp>
      <p:sp>
        <p:nvSpPr>
          <p:cNvPr id="6" name="Rectangle 5"/>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4" name="Slide Number Placeholder 3">
            <a:extLst>
              <a:ext uri="{FF2B5EF4-FFF2-40B4-BE49-F238E27FC236}">
                <a16:creationId xmlns:a16="http://schemas.microsoft.com/office/drawing/2014/main" id="{F505E118-2F81-51B8-7D43-443DD951C9E2}"/>
              </a:ext>
            </a:extLst>
          </p:cNvPr>
          <p:cNvSpPr>
            <a:spLocks noGrp="1"/>
          </p:cNvSpPr>
          <p:nvPr>
            <p:ph type="sldNum" sz="quarter" idx="2"/>
          </p:nvPr>
        </p:nvSpPr>
        <p:spPr>
          <a:xfrm>
            <a:off x="11752198" y="6486907"/>
            <a:ext cx="437449" cy="320041"/>
          </a:xfrm>
        </p:spPr>
        <p:txBody>
          <a:bodyPr lIns="91440" tIns="45720" rIns="91440" bIns="45720" anchor="t"/>
          <a:lstStyle/>
          <a:p>
            <a:pPr algn="r"/>
            <a:fld id="{86CB4B4D-7CA3-9044-876B-883B54F8677D}" type="slidenum">
              <a:rPr lang="en-US" sz="1200">
                <a:solidFill>
                  <a:srgbClr val="7F7F7F"/>
                </a:solidFill>
              </a:rPr>
              <a:pPr algn="r"/>
              <a:t>74</a:t>
            </a:fld>
            <a:endParaRPr lang="en-US" sz="1200">
              <a:solidFill>
                <a:srgbClr val="7F7F7F"/>
              </a:solidFill>
            </a:endParaRPr>
          </a:p>
        </p:txBody>
      </p:sp>
    </p:spTree>
    <p:extLst>
      <p:ext uri="{BB962C8B-B14F-4D97-AF65-F5344CB8AC3E}">
        <p14:creationId xmlns:p14="http://schemas.microsoft.com/office/powerpoint/2010/main" val="270242481"/>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6749" y="973435"/>
            <a:ext cx="9945744"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a:solidFill>
                  <a:srgbClr val="951D19"/>
                </a:solidFill>
                <a:latin typeface="Source Sans Pro"/>
              </a:rPr>
              <a:t>Post </a:t>
            </a:r>
            <a:r>
              <a:rPr lang="fr-FR" sz="2800" b="1">
                <a:solidFill>
                  <a:srgbClr val="951D19"/>
                </a:solidFill>
                <a:latin typeface="Source Sans Pro"/>
              </a:rPr>
              <a:t>d</a:t>
            </a:r>
            <a:r>
              <a:rPr sz="2800" b="1" err="1">
                <a:solidFill>
                  <a:srgbClr val="951D19"/>
                </a:solidFill>
                <a:latin typeface="Source Sans Pro"/>
              </a:rPr>
              <a:t>eployment</a:t>
            </a:r>
            <a:r>
              <a:rPr lang="fr-FR" sz="2800" b="1">
                <a:solidFill>
                  <a:srgbClr val="951D19"/>
                </a:solidFill>
                <a:latin typeface="Source Sans Pro"/>
              </a:rPr>
              <a:t>: </a:t>
            </a:r>
            <a:r>
              <a:rPr lang="fr-FR" sz="2800" b="1" err="1">
                <a:solidFill>
                  <a:srgbClr val="951D19"/>
                </a:solidFill>
                <a:latin typeface="Source Sans Pro"/>
              </a:rPr>
              <a:t>debriefs</a:t>
            </a:r>
            <a:r>
              <a:rPr lang="fr-FR" sz="2800" b="1">
                <a:solidFill>
                  <a:srgbClr val="951D19"/>
                </a:solidFill>
                <a:latin typeface="Source Sans Pro"/>
              </a:rPr>
              <a:t> and </a:t>
            </a:r>
            <a:r>
              <a:rPr lang="fr-FR" sz="2800" b="1" err="1">
                <a:solidFill>
                  <a:srgbClr val="951D19"/>
                </a:solidFill>
                <a:latin typeface="Source Sans Pro"/>
              </a:rPr>
              <a:t>After</a:t>
            </a:r>
            <a:r>
              <a:rPr lang="fr-FR" sz="2800" b="1">
                <a:solidFill>
                  <a:srgbClr val="951D19"/>
                </a:solidFill>
                <a:latin typeface="Source Sans Pro"/>
              </a:rPr>
              <a:t>-Action </a:t>
            </a:r>
            <a:r>
              <a:rPr lang="fr-FR" sz="2800" b="1" err="1">
                <a:solidFill>
                  <a:srgbClr val="951D19"/>
                </a:solidFill>
                <a:latin typeface="Source Sans Pro"/>
              </a:rPr>
              <a:t>Review</a:t>
            </a:r>
            <a:endParaRPr sz="2800" b="1">
              <a:solidFill>
                <a:srgbClr val="951D19"/>
              </a:solidFill>
              <a:latin typeface="Source Sans Pro"/>
            </a:endParaRPr>
          </a:p>
        </p:txBody>
      </p:sp>
      <p:sp>
        <p:nvSpPr>
          <p:cNvPr id="3" name="object 3"/>
          <p:cNvSpPr txBox="1"/>
          <p:nvPr/>
        </p:nvSpPr>
        <p:spPr>
          <a:xfrm>
            <a:off x="448966" y="1719658"/>
            <a:ext cx="11142133" cy="3136756"/>
          </a:xfrm>
          <a:prstGeom prst="rect">
            <a:avLst/>
          </a:prstGeom>
        </p:spPr>
        <p:txBody>
          <a:bodyPr vert="horz" wrap="square" lIns="0" tIns="88900" rIns="0" bIns="0" rtlCol="0" anchor="t">
            <a:spAutoFit/>
          </a:bodyPr>
          <a:lstStyle/>
          <a:p>
            <a:pPr marL="16510" marR="6350">
              <a:spcBef>
                <a:spcPts val="633"/>
              </a:spcBef>
            </a:pPr>
            <a:r>
              <a:rPr lang="en-US" sz="2400" b="1" kern="1200" spc="-13">
                <a:solidFill>
                  <a:srgbClr val="65A000"/>
                </a:solidFill>
                <a:ea typeface="+mj-lt"/>
                <a:cs typeface="+mj-lt"/>
              </a:rPr>
              <a:t>What factors should RRT management consider in RRT evaluation? (2)</a:t>
            </a:r>
            <a:endParaRPr lang="fr-FR"/>
          </a:p>
          <a:p>
            <a:pPr marL="359410" marR="6350" indent="-342900" hangingPunct="1">
              <a:spcBef>
                <a:spcPts val="633"/>
              </a:spcBef>
              <a:buClr>
                <a:srgbClr val="729E03"/>
              </a:buClr>
              <a:buFont typeface="Arial" panose="020B0604020202020204" pitchFamily="34" charset="0"/>
              <a:buChar char="•"/>
            </a:pPr>
            <a:r>
              <a:rPr lang="en-US" sz="2400" kern="1200">
                <a:solidFill>
                  <a:prstClr val="black"/>
                </a:solidFill>
                <a:latin typeface="Source Sans Pro Regular"/>
                <a:cs typeface="Arial" panose="020B0604020202020204" pitchFamily="34" charset="0"/>
              </a:rPr>
              <a:t>RRT support mechanisms</a:t>
            </a:r>
          </a:p>
          <a:p>
            <a:pPr marL="816610" marR="6350" lvl="1"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panose="020B0604020202020204" pitchFamily="34" charset="0"/>
              </a:rPr>
              <a:t>Communication and reporting</a:t>
            </a:r>
          </a:p>
          <a:p>
            <a:pPr marL="816610" marR="6350" lvl="1"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panose="020B0604020202020204" pitchFamily="34" charset="0"/>
              </a:rPr>
              <a:t>Human resources</a:t>
            </a:r>
          </a:p>
          <a:p>
            <a:pPr marL="816610" marR="6350" lvl="1"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panose="020B0604020202020204" pitchFamily="34" charset="0"/>
              </a:rPr>
              <a:t>Supplies and equipment</a:t>
            </a:r>
          </a:p>
          <a:p>
            <a:pPr marL="816610" marR="6350" lvl="1" indent="-342900" hangingPunct="1">
              <a:spcBef>
                <a:spcPts val="633"/>
              </a:spcBef>
              <a:buClr>
                <a:srgbClr val="729E03"/>
              </a:buClr>
              <a:buFont typeface="Courier New" panose="02070309020205020404" pitchFamily="49" charset="0"/>
              <a:buChar char="o"/>
            </a:pPr>
            <a:r>
              <a:rPr lang="en-US" sz="2400" kern="1200">
                <a:solidFill>
                  <a:prstClr val="black"/>
                </a:solidFill>
                <a:latin typeface="Source Sans Pro Regular"/>
                <a:cs typeface="Arial" panose="020B0604020202020204" pitchFamily="34" charset="0"/>
              </a:rPr>
              <a:t>Subject matter expertise</a:t>
            </a:r>
          </a:p>
          <a:p>
            <a:pPr marL="359410" marR="6350" indent="-342900" hangingPunct="1">
              <a:spcBef>
                <a:spcPts val="633"/>
              </a:spcBef>
              <a:buClr>
                <a:srgbClr val="729E03"/>
              </a:buClr>
              <a:buFont typeface="Arial" panose="020B0604020202020204" pitchFamily="34" charset="0"/>
              <a:buChar char="•"/>
            </a:pPr>
            <a:r>
              <a:rPr lang="en-US" sz="2400" kern="1200">
                <a:solidFill>
                  <a:prstClr val="black"/>
                </a:solidFill>
                <a:latin typeface="Source Sans Pro Regular"/>
                <a:cs typeface="Arial" panose="020B0604020202020204" pitchFamily="34" charset="0"/>
              </a:rPr>
              <a:t>RRT challenges</a:t>
            </a:r>
          </a:p>
        </p:txBody>
      </p:sp>
      <p:sp>
        <p:nvSpPr>
          <p:cNvPr id="9" name="Rectangle 8"/>
          <p:cNvSpPr/>
          <p:nvPr/>
        </p:nvSpPr>
        <p:spPr>
          <a:xfrm>
            <a:off x="2166" y="6137329"/>
            <a:ext cx="12187667" cy="723275"/>
          </a:xfrm>
          <a:prstGeom prst="rect">
            <a:avLst/>
          </a:prstGeom>
          <a:solidFill>
            <a:srgbClr val="951D19"/>
          </a:solidFill>
        </p:spPr>
        <p:txBody>
          <a:bodyPr wrap="square" lIns="91440" tIns="45720" rIns="91440" bIns="45720" anchor="t">
            <a:spAutoFit/>
          </a:bodyPr>
          <a:lstStyle/>
          <a:p>
            <a:pPr marL="16510" algn="ctr" hangingPunct="1">
              <a:spcBef>
                <a:spcPts val="633"/>
              </a:spcBef>
            </a:pPr>
            <a:r>
              <a:rPr lang="en-US" b="1" kern="1200">
                <a:solidFill>
                  <a:srgbClr val="FFFFFF"/>
                </a:solidFill>
                <a:latin typeface="Source Sans Pro Regular"/>
                <a:cs typeface="Arial"/>
              </a:rPr>
              <a:t>Ideally, RRT management will use the findings (lessons learnt) to modify future trainings and response protocols as needed.</a:t>
            </a:r>
          </a:p>
          <a:p>
            <a:pPr marL="16510" algn="ctr">
              <a:spcBef>
                <a:spcPts val="633"/>
              </a:spcBef>
            </a:pPr>
            <a:endParaRPr lang="en-US" b="1" kern="1200">
              <a:solidFill>
                <a:srgbClr val="FFFFFF"/>
              </a:solidFill>
              <a:latin typeface="Source Sans Pro Regular"/>
              <a:cs typeface="Arial"/>
            </a:endParaRPr>
          </a:p>
        </p:txBody>
      </p:sp>
      <p:sp>
        <p:nvSpPr>
          <p:cNvPr id="6" name="Rectangle 5"/>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4" name="Slide Number Placeholder 3">
            <a:extLst>
              <a:ext uri="{FF2B5EF4-FFF2-40B4-BE49-F238E27FC236}">
                <a16:creationId xmlns:a16="http://schemas.microsoft.com/office/drawing/2014/main" id="{116874D1-1E42-0060-C11E-32532623D323}"/>
              </a:ext>
            </a:extLst>
          </p:cNvPr>
          <p:cNvSpPr>
            <a:spLocks noGrp="1"/>
          </p:cNvSpPr>
          <p:nvPr>
            <p:ph type="sldNum" sz="quarter" idx="2"/>
          </p:nvPr>
        </p:nvSpPr>
        <p:spPr>
          <a:xfrm>
            <a:off x="11783513" y="6549537"/>
            <a:ext cx="406134" cy="309603"/>
          </a:xfrm>
        </p:spPr>
        <p:txBody>
          <a:bodyPr lIns="91440" tIns="45720" rIns="91440" bIns="45720" anchor="t"/>
          <a:lstStyle/>
          <a:p>
            <a:pPr algn="r"/>
            <a:fld id="{86CB4B4D-7CA3-9044-876B-883B54F8677D}" type="slidenum">
              <a:rPr lang="en-US" sz="1200">
                <a:solidFill>
                  <a:srgbClr val="7F7F7F"/>
                </a:solidFill>
              </a:rPr>
              <a:pPr algn="r"/>
              <a:t>75</a:t>
            </a:fld>
            <a:endParaRPr lang="en-US" sz="1200">
              <a:solidFill>
                <a:srgbClr val="7F7F7F"/>
              </a:solidFill>
            </a:endParaRPr>
          </a:p>
        </p:txBody>
      </p:sp>
    </p:spTree>
    <p:extLst>
      <p:ext uri="{BB962C8B-B14F-4D97-AF65-F5344CB8AC3E}">
        <p14:creationId xmlns:p14="http://schemas.microsoft.com/office/powerpoint/2010/main" val="10630612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67927" y="2013842"/>
            <a:ext cx="10656145" cy="3059812"/>
          </a:xfrm>
          <a:prstGeom prst="rect">
            <a:avLst/>
          </a:prstGeom>
        </p:spPr>
        <p:txBody>
          <a:bodyPr vert="horz" wrap="square" lIns="0" tIns="88900" rIns="0" bIns="0" rtlCol="0" anchor="t">
            <a:spAutoFit/>
          </a:bodyPr>
          <a:lstStyle/>
          <a:p>
            <a:pPr marL="359410" marR="6350" indent="-342900" hangingPunct="1">
              <a:spcBef>
                <a:spcPts val="633"/>
              </a:spcBef>
              <a:buClr>
                <a:srgbClr val="729E03"/>
              </a:buClr>
              <a:buFont typeface="Arial" panose="020B0604020202020204" pitchFamily="34" charset="0"/>
              <a:buChar char="•"/>
            </a:pPr>
            <a:r>
              <a:rPr lang="fr-FR" sz="2400" kern="1200">
                <a:latin typeface="Source Sans Pro Regular"/>
                <a:cs typeface="Arial"/>
              </a:rPr>
              <a:t>M</a:t>
            </a:r>
            <a:r>
              <a:rPr sz="2400" kern="1200" err="1">
                <a:latin typeface="Source Sans Pro Regular"/>
                <a:cs typeface="Arial"/>
              </a:rPr>
              <a:t>edical</a:t>
            </a:r>
            <a:r>
              <a:rPr sz="2400" kern="1200">
                <a:latin typeface="Source Sans Pro Regular"/>
                <a:cs typeface="Arial"/>
              </a:rPr>
              <a:t> and / or mental health resources </a:t>
            </a:r>
            <a:r>
              <a:rPr lang="fr-FR" sz="2400" kern="1200" err="1">
                <a:latin typeface="Source Sans Pro Regular"/>
                <a:cs typeface="Arial"/>
              </a:rPr>
              <a:t>should</a:t>
            </a:r>
            <a:r>
              <a:rPr lang="fr-FR" sz="2400" kern="1200">
                <a:latin typeface="Source Sans Pro Regular"/>
                <a:cs typeface="Arial"/>
              </a:rPr>
              <a:t> </a:t>
            </a:r>
            <a:r>
              <a:rPr lang="fr-FR" sz="2400" kern="1200" err="1">
                <a:latin typeface="Source Sans Pro Regular"/>
                <a:cs typeface="Arial"/>
              </a:rPr>
              <a:t>be</a:t>
            </a:r>
            <a:r>
              <a:rPr lang="fr-FR" sz="2400" kern="1200">
                <a:latin typeface="Source Sans Pro Regular"/>
                <a:cs typeface="Arial"/>
              </a:rPr>
              <a:t> </a:t>
            </a:r>
            <a:r>
              <a:rPr sz="2400" kern="1200">
                <a:latin typeface="Source Sans Pro Regular"/>
                <a:cs typeface="Arial"/>
              </a:rPr>
              <a:t>available for responders</a:t>
            </a:r>
            <a:r>
              <a:rPr lang="fr-FR" sz="2400" kern="1200">
                <a:latin typeface="Source Sans Pro Regular"/>
                <a:cs typeface="Arial"/>
              </a:rPr>
              <a:t> </a:t>
            </a:r>
            <a:r>
              <a:rPr sz="2400" kern="1200">
                <a:latin typeface="Source Sans Pro Regular"/>
                <a:cs typeface="Arial"/>
              </a:rPr>
              <a:t> upon demobilization</a:t>
            </a:r>
            <a:r>
              <a:rPr lang="fr-FR" sz="2400" kern="1200">
                <a:latin typeface="Source Sans Pro Regular"/>
                <a:cs typeface="Arial"/>
              </a:rPr>
              <a:t>.</a:t>
            </a:r>
          </a:p>
          <a:p>
            <a:pPr marL="359410" marR="6350" indent="-342900">
              <a:spcBef>
                <a:spcPts val="633"/>
              </a:spcBef>
              <a:buClr>
                <a:srgbClr val="729E03"/>
              </a:buClr>
              <a:buFont typeface="Arial" panose="020B0604020202020204" pitchFamily="34" charset="0"/>
              <a:buChar char="•"/>
            </a:pPr>
            <a:endParaRPr lang="fr-FR" sz="2400" kern="1200">
              <a:latin typeface="Source Sans Pro Regular"/>
              <a:cs typeface="Arial"/>
            </a:endParaRPr>
          </a:p>
          <a:p>
            <a:pPr marL="359410" marR="6350" indent="-342900" hangingPunct="1">
              <a:spcBef>
                <a:spcPts val="633"/>
              </a:spcBef>
              <a:buClr>
                <a:srgbClr val="729E03"/>
              </a:buClr>
              <a:buFont typeface="Arial" panose="020B0604020202020204" pitchFamily="34" charset="0"/>
              <a:buChar char="•"/>
            </a:pPr>
            <a:r>
              <a:rPr lang="en-US" sz="2400" kern="1200">
                <a:latin typeface="Source Sans Pro Regular"/>
                <a:cs typeface="Arial"/>
              </a:rPr>
              <a:t>Administrative support can be offered to returning RRT members :</a:t>
            </a:r>
            <a:endParaRPr lang="fr-FR" sz="2400" kern="1200">
              <a:latin typeface="Source Sans Pro Regular"/>
              <a:cs typeface="Arial"/>
            </a:endParaRPr>
          </a:p>
          <a:p>
            <a:pPr marL="359410" marR="6350" lvl="1" hangingPunct="1">
              <a:spcBef>
                <a:spcPts val="633"/>
              </a:spcBef>
              <a:buClr>
                <a:srgbClr val="729E03"/>
              </a:buClr>
              <a:buFont typeface="Courier New" panose="020B0604020202020204" pitchFamily="34" charset="0"/>
              <a:buChar char="o"/>
            </a:pPr>
            <a:r>
              <a:rPr lang="en-US" sz="2400" kern="1200">
                <a:latin typeface="Source Sans Pro Regular"/>
                <a:cs typeface="Arial"/>
              </a:rPr>
              <a:t>Rest days, </a:t>
            </a:r>
            <a:endParaRPr lang="fr-FR" sz="2400" kern="1200">
              <a:latin typeface="Source Sans Pro Regular"/>
              <a:cs typeface="Arial"/>
            </a:endParaRPr>
          </a:p>
          <a:p>
            <a:pPr marL="359410" marR="6350" lvl="1" hangingPunct="1">
              <a:spcBef>
                <a:spcPts val="633"/>
              </a:spcBef>
              <a:buClr>
                <a:srgbClr val="729E03"/>
              </a:buClr>
              <a:buFont typeface="Courier New" panose="020B0604020202020204" pitchFamily="34" charset="0"/>
              <a:buChar char="o"/>
            </a:pPr>
            <a:r>
              <a:rPr lang="en-US" sz="2400" kern="1200">
                <a:latin typeface="Source Sans Pro Regular"/>
                <a:cs typeface="Arial"/>
              </a:rPr>
              <a:t>Reducing workload,</a:t>
            </a:r>
          </a:p>
          <a:p>
            <a:pPr marL="359410" marR="6350" lvl="1" hangingPunct="1">
              <a:spcBef>
                <a:spcPts val="633"/>
              </a:spcBef>
              <a:buClr>
                <a:srgbClr val="729E03"/>
              </a:buClr>
              <a:buFont typeface="Courier New" panose="020B0604020202020204" pitchFamily="34" charset="0"/>
              <a:buChar char="o"/>
            </a:pPr>
            <a:r>
              <a:rPr lang="en-US" sz="2400" kern="1200">
                <a:latin typeface="Source Sans Pro Regular"/>
                <a:cs typeface="Arial"/>
              </a:rPr>
              <a:t>….</a:t>
            </a:r>
          </a:p>
        </p:txBody>
      </p:sp>
      <p:sp>
        <p:nvSpPr>
          <p:cNvPr id="10" name="object 2"/>
          <p:cNvSpPr txBox="1">
            <a:spLocks noGrp="1"/>
          </p:cNvSpPr>
          <p:nvPr>
            <p:ph type="title"/>
          </p:nvPr>
        </p:nvSpPr>
        <p:spPr>
          <a:xfrm>
            <a:off x="71241" y="912240"/>
            <a:ext cx="7431144"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a:solidFill>
                  <a:srgbClr val="951D19"/>
                </a:solidFill>
                <a:latin typeface="Source Sans Pro"/>
              </a:rPr>
              <a:t>Post </a:t>
            </a:r>
            <a:r>
              <a:rPr lang="fr-FR" sz="2800" b="1">
                <a:solidFill>
                  <a:srgbClr val="951D19"/>
                </a:solidFill>
                <a:latin typeface="Source Sans Pro"/>
              </a:rPr>
              <a:t>d</a:t>
            </a:r>
            <a:r>
              <a:rPr sz="2800" b="1" err="1">
                <a:solidFill>
                  <a:srgbClr val="951D19"/>
                </a:solidFill>
                <a:latin typeface="Source Sans Pro"/>
              </a:rPr>
              <a:t>eployment</a:t>
            </a:r>
            <a:r>
              <a:rPr lang="fr-FR" sz="2800" b="1">
                <a:solidFill>
                  <a:srgbClr val="951D19"/>
                </a:solidFill>
                <a:latin typeface="Source Sans Pro"/>
              </a:rPr>
              <a:t>: </a:t>
            </a:r>
            <a:r>
              <a:rPr lang="fr-FR" sz="2800" b="1" err="1">
                <a:solidFill>
                  <a:srgbClr val="951D19"/>
                </a:solidFill>
                <a:latin typeface="Source Sans Pro"/>
              </a:rPr>
              <a:t>responder</a:t>
            </a:r>
            <a:r>
              <a:rPr lang="fr-FR" sz="2800" b="1">
                <a:solidFill>
                  <a:srgbClr val="951D19"/>
                </a:solidFill>
                <a:latin typeface="Source Sans Pro"/>
              </a:rPr>
              <a:t> </a:t>
            </a:r>
            <a:r>
              <a:rPr lang="fr-FR" sz="2800" b="1" err="1">
                <a:solidFill>
                  <a:srgbClr val="951D19"/>
                </a:solidFill>
                <a:latin typeface="Source Sans Pro"/>
              </a:rPr>
              <a:t>resources</a:t>
            </a:r>
            <a:endParaRPr sz="2800" b="1">
              <a:solidFill>
                <a:srgbClr val="951D19"/>
              </a:solidFill>
              <a:latin typeface="Source Sans Pro"/>
            </a:endParaRPr>
          </a:p>
        </p:txBody>
      </p:sp>
      <p:sp>
        <p:nvSpPr>
          <p:cNvPr id="5" name="Rectangle 4"/>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2" name="Slide Number Placeholder 1">
            <a:extLst>
              <a:ext uri="{FF2B5EF4-FFF2-40B4-BE49-F238E27FC236}">
                <a16:creationId xmlns:a16="http://schemas.microsoft.com/office/drawing/2014/main" id="{833C9E9D-0CF6-4AA5-E8CE-BCC10A48A2AB}"/>
              </a:ext>
            </a:extLst>
          </p:cNvPr>
          <p:cNvSpPr>
            <a:spLocks noGrp="1"/>
          </p:cNvSpPr>
          <p:nvPr>
            <p:ph type="sldNum" sz="quarter" idx="2"/>
          </p:nvPr>
        </p:nvSpPr>
        <p:spPr>
          <a:xfrm>
            <a:off x="11752198" y="6518222"/>
            <a:ext cx="437449" cy="340917"/>
          </a:xfrm>
        </p:spPr>
        <p:txBody>
          <a:bodyPr lIns="91440" tIns="45720" rIns="91440" bIns="45720" anchor="t"/>
          <a:lstStyle/>
          <a:p>
            <a:pPr algn="r"/>
            <a:fld id="{86CB4B4D-7CA3-9044-876B-883B54F8677D}" type="slidenum">
              <a:rPr lang="en-US" sz="1200">
                <a:solidFill>
                  <a:srgbClr val="7F7F7F"/>
                </a:solidFill>
              </a:rPr>
              <a:pPr algn="r"/>
              <a:t>76</a:t>
            </a:fld>
            <a:endParaRPr lang="en-US" sz="1200">
              <a:solidFill>
                <a:srgbClr val="7F7F7F"/>
              </a:solidFill>
            </a:endParaRPr>
          </a:p>
        </p:txBody>
      </p:sp>
    </p:spTree>
    <p:extLst>
      <p:ext uri="{BB962C8B-B14F-4D97-AF65-F5344CB8AC3E}">
        <p14:creationId xmlns:p14="http://schemas.microsoft.com/office/powerpoint/2010/main" val="2080759769"/>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144" y="781593"/>
            <a:ext cx="7246087"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fr-FR" sz="2800" b="1" err="1">
                <a:solidFill>
                  <a:srgbClr val="951D19"/>
                </a:solidFill>
                <a:latin typeface="Source Sans Pro"/>
              </a:rPr>
              <a:t>Preventing</a:t>
            </a:r>
            <a:r>
              <a:rPr lang="fr-FR" sz="2800" b="1">
                <a:solidFill>
                  <a:srgbClr val="951D19"/>
                </a:solidFill>
                <a:latin typeface="Source Sans Pro"/>
              </a:rPr>
              <a:t> </a:t>
            </a:r>
            <a:r>
              <a:rPr lang="fr-FR" sz="2800" b="1" err="1">
                <a:solidFill>
                  <a:srgbClr val="951D19"/>
                </a:solidFill>
                <a:latin typeface="Source Sans Pro"/>
              </a:rPr>
              <a:t>responder</a:t>
            </a:r>
            <a:r>
              <a:rPr lang="fr-FR" sz="2800" b="1">
                <a:solidFill>
                  <a:srgbClr val="951D19"/>
                </a:solidFill>
                <a:latin typeface="Source Sans Pro"/>
              </a:rPr>
              <a:t> attrition</a:t>
            </a:r>
            <a:endParaRPr sz="2800" b="1">
              <a:solidFill>
                <a:srgbClr val="951D19"/>
              </a:solidFill>
              <a:latin typeface="Source Sans Pro"/>
            </a:endParaRPr>
          </a:p>
        </p:txBody>
      </p:sp>
      <p:sp>
        <p:nvSpPr>
          <p:cNvPr id="3" name="object 3"/>
          <p:cNvSpPr txBox="1"/>
          <p:nvPr/>
        </p:nvSpPr>
        <p:spPr>
          <a:xfrm>
            <a:off x="241831" y="1934526"/>
            <a:ext cx="5107094" cy="2526333"/>
          </a:xfrm>
          <a:prstGeom prst="rect">
            <a:avLst/>
          </a:prstGeom>
          <a:solidFill>
            <a:schemeClr val="bg1">
              <a:lumMod val="95000"/>
            </a:schemeClr>
          </a:solidFill>
        </p:spPr>
        <p:txBody>
          <a:bodyPr vert="horz" wrap="square" lIns="0" tIns="99060" rIns="0" bIns="0" rtlCol="0" anchor="t">
            <a:spAutoFit/>
          </a:bodyPr>
          <a:lstStyle/>
          <a:p>
            <a:pPr marL="16510" hangingPunct="1">
              <a:spcBef>
                <a:spcPts val="780"/>
              </a:spcBef>
              <a:buClr>
                <a:srgbClr val="729E03"/>
              </a:buClr>
              <a:tabLst>
                <a:tab pos="473275" algn="l"/>
                <a:tab pos="474121" algn="l"/>
              </a:tabLst>
            </a:pPr>
            <a:r>
              <a:rPr lang="fr-FR" b="1" kern="1200" spc="-13" err="1">
                <a:latin typeface="Source Sans Pro Regular"/>
                <a:cs typeface="Arial"/>
              </a:rPr>
              <a:t>Continuing</a:t>
            </a:r>
            <a:r>
              <a:rPr lang="fr-FR" b="1" kern="1200" spc="7">
                <a:latin typeface="Source Sans Pro Regular"/>
                <a:cs typeface="Arial"/>
              </a:rPr>
              <a:t> </a:t>
            </a:r>
            <a:r>
              <a:rPr lang="fr-FR" b="1" kern="1200" spc="7" err="1">
                <a:latin typeface="Source Sans Pro Regular"/>
                <a:cs typeface="Arial"/>
              </a:rPr>
              <a:t>e</a:t>
            </a:r>
            <a:r>
              <a:rPr lang="fr-FR" b="1" kern="1200" spc="-13" err="1">
                <a:latin typeface="Source Sans Pro Regular"/>
                <a:cs typeface="Arial"/>
              </a:rPr>
              <a:t>ducation</a:t>
            </a:r>
            <a:r>
              <a:rPr lang="fr-FR" b="1" kern="1200" spc="-20">
                <a:latin typeface="Source Sans Pro Regular"/>
                <a:cs typeface="Arial"/>
              </a:rPr>
              <a:t> </a:t>
            </a:r>
            <a:r>
              <a:rPr lang="fr-FR" b="1" kern="1200" spc="-20" err="1">
                <a:latin typeface="Source Sans Pro Regular"/>
                <a:cs typeface="Arial"/>
              </a:rPr>
              <a:t>o</a:t>
            </a:r>
            <a:r>
              <a:rPr lang="fr-FR" b="1" kern="1200" spc="-13" err="1">
                <a:latin typeface="Source Sans Pro Regular"/>
                <a:cs typeface="Arial"/>
              </a:rPr>
              <a:t>pportunities</a:t>
            </a:r>
            <a:endParaRPr lang="fr-FR" b="1" kern="1200" spc="-13">
              <a:latin typeface="Source Sans Pro Regular"/>
              <a:cs typeface="Arial"/>
            </a:endParaRPr>
          </a:p>
          <a:p>
            <a:pPr marL="1388110" lvl="2" indent="-456565" hangingPunct="1">
              <a:spcBef>
                <a:spcPts val="780"/>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Refresher</a:t>
            </a:r>
            <a:r>
              <a:rPr lang="en-US" kern="1200" spc="-20">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trainings</a:t>
            </a:r>
            <a:endParaRPr lang="en-US" kern="1200">
              <a:solidFill>
                <a:prstClr val="black"/>
              </a:solidFill>
              <a:latin typeface="Source Sans Pro Regular"/>
              <a:cs typeface="Arial" panose="020B0604020202020204" pitchFamily="34" charset="0"/>
            </a:endParaRPr>
          </a:p>
          <a:p>
            <a:pPr marL="1388110" lvl="2" indent="-456565" hangingPunct="1">
              <a:spcBef>
                <a:spcPts val="640"/>
              </a:spcBef>
              <a:buClr>
                <a:srgbClr val="729E03"/>
              </a:buClr>
              <a:buFont typeface="Courier New" panose="02070309020205020404" pitchFamily="49" charset="0"/>
              <a:buChar char="o"/>
              <a:tabLst>
                <a:tab pos="473275" algn="l"/>
                <a:tab pos="474121" algn="l"/>
              </a:tabLst>
            </a:pPr>
            <a:r>
              <a:rPr lang="en-US" kern="1200" spc="-27">
                <a:solidFill>
                  <a:srgbClr val="5F5F5F"/>
                </a:solidFill>
                <a:latin typeface="Source Sans Pro Regular"/>
                <a:cs typeface="Arial" panose="020B0604020202020204" pitchFamily="34" charset="0"/>
              </a:rPr>
              <a:t>Trainings</a:t>
            </a:r>
            <a:r>
              <a:rPr lang="en-US" kern="1200" spc="-13">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on specific</a:t>
            </a:r>
            <a:r>
              <a:rPr lang="en-US" kern="1200" spc="20">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topics</a:t>
            </a:r>
            <a:endParaRPr lang="en-US" kern="1200">
              <a:solidFill>
                <a:prstClr val="black"/>
              </a:solidFill>
              <a:latin typeface="Source Sans Pro Regular"/>
              <a:cs typeface="Arial" panose="020B0604020202020204" pitchFamily="34" charset="0"/>
            </a:endParaRPr>
          </a:p>
          <a:p>
            <a:pPr marL="1388110" lvl="2" indent="-456565" hangingPunct="1">
              <a:spcBef>
                <a:spcPts val="640"/>
              </a:spcBef>
              <a:buClr>
                <a:srgbClr val="729E03"/>
              </a:buClr>
              <a:buFont typeface="Courier New" panose="02070309020205020404" pitchFamily="49" charset="0"/>
              <a:buChar char="o"/>
              <a:tabLst>
                <a:tab pos="473275" algn="l"/>
                <a:tab pos="474121" algn="l"/>
              </a:tabLst>
            </a:pPr>
            <a:r>
              <a:rPr lang="en-US" kern="1200" spc="-27">
                <a:solidFill>
                  <a:srgbClr val="5F5F5F"/>
                </a:solidFill>
                <a:latin typeface="Source Sans Pro Regular"/>
                <a:cs typeface="Arial" panose="020B0604020202020204" pitchFamily="34" charset="0"/>
              </a:rPr>
              <a:t>Trainings</a:t>
            </a:r>
            <a:r>
              <a:rPr lang="en-US" kern="1200">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on</a:t>
            </a:r>
            <a:r>
              <a:rPr lang="en-US" kern="1200" spc="7">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specific</a:t>
            </a:r>
            <a:r>
              <a:rPr lang="en-US" kern="1200" spc="33">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emergencies</a:t>
            </a:r>
            <a:endParaRPr lang="en-US" kern="1200">
              <a:solidFill>
                <a:prstClr val="black"/>
              </a:solidFill>
              <a:latin typeface="Source Sans Pro Regular"/>
              <a:cs typeface="Arial" panose="020B0604020202020204" pitchFamily="34" charset="0"/>
            </a:endParaRPr>
          </a:p>
          <a:p>
            <a:pPr marL="1388110" lvl="2" indent="-456565" hangingPunct="1">
              <a:spcBef>
                <a:spcPts val="640"/>
              </a:spcBef>
              <a:buClr>
                <a:srgbClr val="729E03"/>
              </a:buClr>
              <a:buFont typeface="Courier New" panose="02070309020205020404" pitchFamily="49" charset="0"/>
              <a:buChar char="o"/>
              <a:tabLst>
                <a:tab pos="473275" algn="l"/>
                <a:tab pos="474121" algn="l"/>
              </a:tabLst>
            </a:pPr>
            <a:r>
              <a:rPr lang="en-US" kern="1200">
                <a:solidFill>
                  <a:srgbClr val="5F5F5F"/>
                </a:solidFill>
                <a:latin typeface="Source Sans Pro Regular"/>
                <a:cs typeface="Arial" panose="020B0604020202020204" pitchFamily="34" charset="0"/>
              </a:rPr>
              <a:t>Access</a:t>
            </a:r>
            <a:r>
              <a:rPr lang="en-US" kern="1200" spc="7">
                <a:solidFill>
                  <a:srgbClr val="5F5F5F"/>
                </a:solidFill>
                <a:latin typeface="Source Sans Pro Regular"/>
                <a:cs typeface="Arial" panose="020B0604020202020204" pitchFamily="34" charset="0"/>
              </a:rPr>
              <a:t> </a:t>
            </a:r>
            <a:r>
              <a:rPr lang="en-US" kern="1200" spc="-13">
                <a:solidFill>
                  <a:srgbClr val="5F5F5F"/>
                </a:solidFill>
                <a:latin typeface="Source Sans Pro Regular"/>
                <a:cs typeface="Arial" panose="020B0604020202020204" pitchFamily="34" charset="0"/>
              </a:rPr>
              <a:t>to</a:t>
            </a:r>
            <a:r>
              <a:rPr lang="en-US" kern="1200" spc="-27">
                <a:solidFill>
                  <a:srgbClr val="5F5F5F"/>
                </a:solidFill>
                <a:latin typeface="Source Sans Pro Regular"/>
                <a:cs typeface="Arial" panose="020B0604020202020204" pitchFamily="34" charset="0"/>
              </a:rPr>
              <a:t> </a:t>
            </a:r>
            <a:r>
              <a:rPr lang="en-US" kern="1200" spc="-7">
                <a:solidFill>
                  <a:srgbClr val="5F5F5F"/>
                </a:solidFill>
                <a:latin typeface="Source Sans Pro Regular"/>
                <a:cs typeface="Arial" panose="020B0604020202020204" pitchFamily="34" charset="0"/>
              </a:rPr>
              <a:t>trainings/materials</a:t>
            </a:r>
            <a:endParaRPr lang="en-US" kern="1200">
              <a:solidFill>
                <a:prstClr val="black"/>
              </a:solidFill>
              <a:latin typeface="Source Sans Pro Regular"/>
              <a:cs typeface="Arial" panose="020B0604020202020204" pitchFamily="34" charset="0"/>
            </a:endParaRPr>
          </a:p>
          <a:p>
            <a:pPr marL="1388110" lvl="2" indent="-456565" hangingPunct="1">
              <a:spcBef>
                <a:spcPts val="645"/>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Mentorship</a:t>
            </a:r>
            <a:r>
              <a:rPr lang="en-US" kern="1200" spc="-40">
                <a:solidFill>
                  <a:srgbClr val="5F5F5F"/>
                </a:solidFill>
                <a:latin typeface="Source Sans Pro Regular"/>
                <a:cs typeface="Arial" panose="020B0604020202020204" pitchFamily="34" charset="0"/>
              </a:rPr>
              <a:t> </a:t>
            </a:r>
            <a:r>
              <a:rPr lang="en-US" kern="1200">
                <a:solidFill>
                  <a:srgbClr val="5F5F5F"/>
                </a:solidFill>
                <a:latin typeface="Source Sans Pro Regular"/>
                <a:cs typeface="Arial" panose="020B0604020202020204" pitchFamily="34" charset="0"/>
              </a:rPr>
              <a:t>opportunities</a:t>
            </a:r>
            <a:endParaRPr lang="en-US" kern="1200">
              <a:solidFill>
                <a:prstClr val="black"/>
              </a:solidFill>
              <a:latin typeface="Source Sans Pro Regular"/>
              <a:cs typeface="Arial" panose="020B0604020202020204" pitchFamily="34" charset="0"/>
            </a:endParaRPr>
          </a:p>
          <a:p>
            <a:pPr marL="1388110" lvl="2" indent="-456565" hangingPunct="1">
              <a:spcBef>
                <a:spcPts val="640"/>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Etc.</a:t>
            </a:r>
            <a:endParaRPr lang="en-US" kern="1200">
              <a:solidFill>
                <a:prstClr val="black"/>
              </a:solidFill>
              <a:latin typeface="Source Sans Pro Regular"/>
              <a:cs typeface="Arial" panose="020B0604020202020204" pitchFamily="34" charset="0"/>
            </a:endParaRPr>
          </a:p>
        </p:txBody>
      </p:sp>
      <p:sp>
        <p:nvSpPr>
          <p:cNvPr id="4" name="Rectangle 3"/>
          <p:cNvSpPr/>
          <p:nvPr/>
        </p:nvSpPr>
        <p:spPr>
          <a:xfrm>
            <a:off x="5821679" y="1934526"/>
            <a:ext cx="6096000" cy="3026470"/>
          </a:xfrm>
          <a:prstGeom prst="rect">
            <a:avLst/>
          </a:prstGeom>
          <a:solidFill>
            <a:schemeClr val="bg1">
              <a:lumMod val="95000"/>
            </a:schemeClr>
          </a:solidFill>
        </p:spPr>
        <p:txBody>
          <a:bodyPr lIns="91440" tIns="45720" rIns="91440" bIns="45720" anchor="t">
            <a:spAutoFit/>
          </a:bodyPr>
          <a:lstStyle/>
          <a:p>
            <a:pPr marL="16510" hangingPunct="1">
              <a:spcBef>
                <a:spcPts val="780"/>
              </a:spcBef>
              <a:buClr>
                <a:srgbClr val="729E03"/>
              </a:buClr>
              <a:tabLst>
                <a:tab pos="473275" algn="l"/>
                <a:tab pos="474121" algn="l"/>
              </a:tabLst>
            </a:pPr>
            <a:r>
              <a:rPr lang="fr-FR" b="1" kern="1200" spc="-13">
                <a:latin typeface="Source Sans Pro Regular"/>
                <a:cs typeface="Arial"/>
              </a:rPr>
              <a:t>Leadership </a:t>
            </a:r>
            <a:r>
              <a:rPr lang="fr-FR" b="1" kern="1200" spc="-13" err="1">
                <a:latin typeface="Source Sans Pro Regular"/>
                <a:cs typeface="Arial"/>
              </a:rPr>
              <a:t>opportunities</a:t>
            </a:r>
            <a:endParaRPr lang="fr-FR" b="1" kern="1200" spc="-13" err="1">
              <a:solidFill>
                <a:prstClr val="black"/>
              </a:solidFill>
              <a:latin typeface="Source Sans Pro Regular"/>
              <a:cs typeface="Arial" panose="020B0604020202020204" pitchFamily="34" charset="0"/>
            </a:endParaRPr>
          </a:p>
          <a:p>
            <a:pPr marL="473710" indent="-456565" hangingPunct="1">
              <a:spcBef>
                <a:spcPts val="780"/>
              </a:spcBef>
              <a:buClr>
                <a:srgbClr val="729E03"/>
              </a:buClr>
              <a:buFont typeface="Wingdings"/>
              <a:buChar char=""/>
              <a:tabLst>
                <a:tab pos="473275" algn="l"/>
                <a:tab pos="474121" algn="l"/>
              </a:tabLst>
            </a:pPr>
            <a:r>
              <a:rPr lang="en-US" kern="1200" spc="-13">
                <a:solidFill>
                  <a:prstClr val="black"/>
                </a:solidFill>
                <a:latin typeface="Source Sans Pro Regular"/>
                <a:cs typeface="Arial" panose="020B0604020202020204" pitchFamily="34" charset="0"/>
              </a:rPr>
              <a:t>Field and headquarters leadership</a:t>
            </a:r>
          </a:p>
          <a:p>
            <a:pPr marL="473710" indent="-456565" hangingPunct="1">
              <a:spcBef>
                <a:spcPts val="780"/>
              </a:spcBef>
              <a:buClr>
                <a:srgbClr val="729E03"/>
              </a:buClr>
              <a:buFont typeface="Wingdings"/>
              <a:buChar char=""/>
              <a:tabLst>
                <a:tab pos="473275" algn="l"/>
                <a:tab pos="474121" algn="l"/>
              </a:tabLst>
            </a:pPr>
            <a:r>
              <a:rPr lang="en-US" kern="1200" spc="-13">
                <a:solidFill>
                  <a:prstClr val="black"/>
                </a:solidFill>
                <a:latin typeface="Source Sans Pro Regular"/>
                <a:cs typeface="Arial" panose="020B0604020202020204" pitchFamily="34" charset="0"/>
              </a:rPr>
              <a:t>Leadership specific training:</a:t>
            </a:r>
          </a:p>
          <a:p>
            <a:pPr marL="1388110" lvl="2" indent="-456565" hangingPunct="1">
              <a:spcBef>
                <a:spcPts val="767"/>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Coordinating team members and resources</a:t>
            </a:r>
          </a:p>
          <a:p>
            <a:pPr marL="1388110" lvl="2" indent="-456565" hangingPunct="1">
              <a:spcBef>
                <a:spcPts val="773"/>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a:rPr>
              <a:t>Delegating tasks matched to skill sets</a:t>
            </a:r>
            <a:endParaRPr lang="en-US" kern="1200" spc="-13">
              <a:solidFill>
                <a:srgbClr val="5F5F5F"/>
              </a:solidFill>
              <a:latin typeface="Source Sans Pro Regular"/>
              <a:cs typeface="Arial" panose="020B0604020202020204" pitchFamily="34" charset="0"/>
            </a:endParaRPr>
          </a:p>
          <a:p>
            <a:pPr marL="1388110" lvl="2" indent="-456565" hangingPunct="1">
              <a:spcBef>
                <a:spcPts val="767"/>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Conducting daily briefings</a:t>
            </a:r>
          </a:p>
          <a:p>
            <a:pPr marL="1388110" lvl="2" indent="-456565" hangingPunct="1">
              <a:spcBef>
                <a:spcPts val="773"/>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Dealing with team conflict</a:t>
            </a:r>
          </a:p>
          <a:p>
            <a:pPr marL="1388110" lvl="2" indent="-456565" hangingPunct="1">
              <a:spcBef>
                <a:spcPts val="767"/>
              </a:spcBef>
              <a:buClr>
                <a:srgbClr val="729E03"/>
              </a:buClr>
              <a:buFont typeface="Courier New" panose="02070309020205020404" pitchFamily="49" charset="0"/>
              <a:buChar char="o"/>
              <a:tabLst>
                <a:tab pos="473275" algn="l"/>
                <a:tab pos="474121" algn="l"/>
              </a:tabLst>
            </a:pPr>
            <a:r>
              <a:rPr lang="en-US" kern="1200" spc="-13">
                <a:solidFill>
                  <a:srgbClr val="5F5F5F"/>
                </a:solidFill>
                <a:latin typeface="Source Sans Pro Regular"/>
                <a:cs typeface="Arial" panose="020B0604020202020204" pitchFamily="34" charset="0"/>
              </a:rPr>
              <a:t>etc.…</a:t>
            </a:r>
          </a:p>
        </p:txBody>
      </p:sp>
      <p:sp>
        <p:nvSpPr>
          <p:cNvPr id="5" name="object 3"/>
          <p:cNvSpPr txBox="1"/>
          <p:nvPr/>
        </p:nvSpPr>
        <p:spPr>
          <a:xfrm>
            <a:off x="241831" y="4605209"/>
            <a:ext cx="5107094" cy="1528624"/>
          </a:xfrm>
          <a:prstGeom prst="rect">
            <a:avLst/>
          </a:prstGeom>
          <a:solidFill>
            <a:schemeClr val="bg1">
              <a:lumMod val="95000"/>
            </a:schemeClr>
          </a:solidFill>
        </p:spPr>
        <p:txBody>
          <a:bodyPr vert="horz" wrap="square" lIns="0" tIns="99060" rIns="0" bIns="0" rtlCol="0" anchor="t">
            <a:spAutoFit/>
          </a:bodyPr>
          <a:lstStyle/>
          <a:p>
            <a:pPr marL="16510" hangingPunct="1">
              <a:spcBef>
                <a:spcPts val="780"/>
              </a:spcBef>
              <a:buClr>
                <a:srgbClr val="729E03"/>
              </a:buClr>
              <a:tabLst>
                <a:tab pos="473275" algn="l"/>
                <a:tab pos="474121" algn="l"/>
              </a:tabLst>
            </a:pPr>
            <a:r>
              <a:rPr lang="fr-FR" b="1" kern="1200" spc="-13" err="1">
                <a:latin typeface="Source Sans Pro Regular"/>
                <a:cs typeface="Arial"/>
              </a:rPr>
              <a:t>Highlighting</a:t>
            </a:r>
            <a:r>
              <a:rPr lang="fr-FR" b="1" kern="1200" spc="-13">
                <a:latin typeface="Source Sans Pro Regular"/>
                <a:cs typeface="Arial"/>
              </a:rPr>
              <a:t> </a:t>
            </a:r>
            <a:r>
              <a:rPr lang="fr-FR" b="1" kern="1200" spc="-13" err="1">
                <a:latin typeface="Source Sans Pro Regular"/>
                <a:cs typeface="Arial"/>
              </a:rPr>
              <a:t>r</a:t>
            </a:r>
            <a:r>
              <a:rPr lang="fr-FR" b="1" kern="1200" spc="-20" err="1">
                <a:latin typeface="Source Sans Pro Regular"/>
                <a:cs typeface="Arial"/>
              </a:rPr>
              <a:t>esponders</a:t>
            </a:r>
            <a:endParaRPr lang="fr-FR" b="1" kern="1200" spc="-20" err="1">
              <a:solidFill>
                <a:prstClr val="black"/>
              </a:solidFill>
              <a:latin typeface="Source Sans Pro Regular"/>
              <a:cs typeface="Arial" panose="020B0604020202020204" pitchFamily="34" charset="0"/>
            </a:endParaRPr>
          </a:p>
          <a:p>
            <a:pPr marL="1388521" lvl="2" indent="-457189" hangingPunct="1">
              <a:spcBef>
                <a:spcPts val="900"/>
              </a:spcBef>
              <a:buClr>
                <a:srgbClr val="729E03"/>
              </a:buClr>
              <a:buFont typeface="Courier New" panose="02070309020205020404" pitchFamily="49" charset="0"/>
              <a:buChar char="o"/>
              <a:tabLst>
                <a:tab pos="473275" algn="l"/>
                <a:tab pos="474121" algn="l"/>
              </a:tabLst>
            </a:pPr>
            <a:r>
              <a:rPr lang="fr-FR" kern="1200" spc="-13">
                <a:solidFill>
                  <a:srgbClr val="5F5F5F"/>
                </a:solidFill>
                <a:latin typeface="Source Sans Pro Regular"/>
                <a:cs typeface="Arial" panose="020B0604020202020204" pitchFamily="34" charset="0"/>
              </a:rPr>
              <a:t>Awards</a:t>
            </a:r>
          </a:p>
          <a:p>
            <a:pPr marL="1388110" lvl="2" indent="-456565" hangingPunct="1">
              <a:spcBef>
                <a:spcPts val="767"/>
              </a:spcBef>
              <a:buClr>
                <a:srgbClr val="729E03"/>
              </a:buClr>
              <a:buFont typeface="Courier New" panose="02070309020205020404" pitchFamily="49" charset="0"/>
              <a:buChar char="o"/>
              <a:tabLst>
                <a:tab pos="473275" algn="l"/>
                <a:tab pos="474121" algn="l"/>
              </a:tabLst>
            </a:pPr>
            <a:r>
              <a:rPr lang="fr-FR" kern="1200" spc="-13" err="1">
                <a:solidFill>
                  <a:srgbClr val="5F5F5F"/>
                </a:solidFill>
                <a:latin typeface="Source Sans Pro Regular"/>
                <a:cs typeface="Arial"/>
              </a:rPr>
              <a:t>Internal</a:t>
            </a:r>
            <a:r>
              <a:rPr lang="fr-FR" kern="1200" spc="-13">
                <a:solidFill>
                  <a:srgbClr val="5F5F5F"/>
                </a:solidFill>
                <a:latin typeface="Source Sans Pro Regular"/>
                <a:cs typeface="Arial"/>
              </a:rPr>
              <a:t> communication</a:t>
            </a:r>
            <a:endParaRPr lang="fr-FR" kern="1200" spc="-13">
              <a:solidFill>
                <a:srgbClr val="5F5F5F"/>
              </a:solidFill>
              <a:latin typeface="Source Sans Pro Regular"/>
              <a:cs typeface="Arial" panose="020B0604020202020204" pitchFamily="34" charset="0"/>
            </a:endParaRPr>
          </a:p>
          <a:p>
            <a:pPr marL="1388110" lvl="2" indent="-456565" hangingPunct="1">
              <a:spcBef>
                <a:spcPts val="767"/>
              </a:spcBef>
              <a:buClr>
                <a:srgbClr val="729E03"/>
              </a:buClr>
              <a:buFont typeface="Courier New" panose="02070309020205020404" pitchFamily="49" charset="0"/>
              <a:buChar char="o"/>
              <a:tabLst>
                <a:tab pos="473275" algn="l"/>
                <a:tab pos="474121" algn="l"/>
              </a:tabLst>
            </a:pPr>
            <a:r>
              <a:rPr lang="fr-FR" kern="1200" spc="-13" err="1">
                <a:solidFill>
                  <a:srgbClr val="5F5F5F"/>
                </a:solidFill>
                <a:latin typeface="Source Sans Pro Regular"/>
                <a:cs typeface="Arial"/>
              </a:rPr>
              <a:t>External</a:t>
            </a:r>
            <a:r>
              <a:rPr lang="fr-FR" kern="1200" spc="-13">
                <a:solidFill>
                  <a:srgbClr val="5F5F5F"/>
                </a:solidFill>
                <a:latin typeface="Source Sans Pro Regular"/>
                <a:cs typeface="Arial"/>
              </a:rPr>
              <a:t> communication</a:t>
            </a:r>
            <a:endParaRPr lang="fr-FR" kern="1200" spc="-13">
              <a:solidFill>
                <a:srgbClr val="5F5F5F"/>
              </a:solidFill>
              <a:latin typeface="Source Sans Pro Regular"/>
              <a:cs typeface="Arial" panose="020B0604020202020204" pitchFamily="34" charset="0"/>
            </a:endParaRPr>
          </a:p>
        </p:txBody>
      </p:sp>
      <p:sp>
        <p:nvSpPr>
          <p:cNvPr id="6" name="Rectangle 5"/>
          <p:cNvSpPr/>
          <p:nvPr/>
        </p:nvSpPr>
        <p:spPr>
          <a:xfrm>
            <a:off x="78958" y="1328511"/>
            <a:ext cx="6393417" cy="461665"/>
          </a:xfrm>
          <a:prstGeom prst="rect">
            <a:avLst/>
          </a:prstGeom>
        </p:spPr>
        <p:txBody>
          <a:bodyPr wrap="none">
            <a:spAutoFit/>
          </a:bodyPr>
          <a:lstStyle/>
          <a:p>
            <a:pPr hangingPunct="1">
              <a:buClr>
                <a:srgbClr val="729E03"/>
              </a:buClr>
            </a:pPr>
            <a:r>
              <a:rPr lang="fr-FR" sz="2400" kern="1200" spc="-13" err="1">
                <a:solidFill>
                  <a:prstClr val="black"/>
                </a:solidFill>
                <a:latin typeface="Source Sans Pro Regular"/>
                <a:cs typeface="Arial" panose="020B0604020202020204" pitchFamily="34" charset="0"/>
              </a:rPr>
              <a:t>Responder</a:t>
            </a:r>
            <a:r>
              <a:rPr lang="fr-FR" sz="2400" kern="1200" spc="-13">
                <a:solidFill>
                  <a:prstClr val="black"/>
                </a:solidFill>
                <a:latin typeface="Source Sans Pro Regular"/>
                <a:cs typeface="Arial" panose="020B0604020202020204" pitchFamily="34" charset="0"/>
              </a:rPr>
              <a:t> attrition </a:t>
            </a:r>
            <a:r>
              <a:rPr lang="fr-FR" sz="2400" kern="1200" spc="-13" err="1">
                <a:solidFill>
                  <a:prstClr val="black"/>
                </a:solidFill>
                <a:latin typeface="Source Sans Pro Regular"/>
                <a:cs typeface="Arial" panose="020B0604020202020204" pitchFamily="34" charset="0"/>
              </a:rPr>
              <a:t>can</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be</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prevented</a:t>
            </a:r>
            <a:r>
              <a:rPr lang="fr-FR" sz="2400" kern="1200" spc="-13">
                <a:solidFill>
                  <a:prstClr val="black"/>
                </a:solidFill>
                <a:latin typeface="Source Sans Pro Regular"/>
                <a:cs typeface="Arial" panose="020B0604020202020204" pitchFamily="34" charset="0"/>
              </a:rPr>
              <a:t> </a:t>
            </a:r>
            <a:r>
              <a:rPr lang="fr-FR" sz="2400" kern="1200" spc="-13" err="1">
                <a:solidFill>
                  <a:prstClr val="black"/>
                </a:solidFill>
                <a:latin typeface="Source Sans Pro Regular"/>
                <a:cs typeface="Arial" panose="020B0604020202020204" pitchFamily="34" charset="0"/>
              </a:rPr>
              <a:t>through</a:t>
            </a:r>
            <a:r>
              <a:rPr lang="fr-FR" sz="2400" kern="1200" spc="-13">
                <a:solidFill>
                  <a:srgbClr val="F79646">
                    <a:lumMod val="75000"/>
                  </a:srgbClr>
                </a:solidFill>
                <a:latin typeface="Source Sans Pro Regular"/>
                <a:cs typeface="Arial" panose="020B0604020202020204" pitchFamily="34" charset="0"/>
              </a:rPr>
              <a:t>:</a:t>
            </a:r>
            <a:endParaRPr lang="en-US" sz="2400" kern="1200">
              <a:solidFill>
                <a:srgbClr val="F79646">
                  <a:lumMod val="75000"/>
                </a:srgbClr>
              </a:solidFill>
              <a:latin typeface="Source Sans Pro Regular"/>
              <a:cs typeface="Arial" panose="020B0604020202020204" pitchFamily="34" charset="0"/>
            </a:endParaRPr>
          </a:p>
        </p:txBody>
      </p:sp>
      <p:sp>
        <p:nvSpPr>
          <p:cNvPr id="8" name="Rectangle 7"/>
          <p:cNvSpPr/>
          <p:nvPr/>
        </p:nvSpPr>
        <p:spPr>
          <a:xfrm>
            <a:off x="0" y="0"/>
            <a:ext cx="8216322" cy="584775"/>
          </a:xfrm>
          <a:prstGeom prst="rect">
            <a:avLst/>
          </a:prstGeom>
        </p:spPr>
        <p:txBody>
          <a:bodyPr wrap="square" lIns="91440" tIns="45720" rIns="91440" bIns="45720" anchor="t">
            <a:spAutoFit/>
          </a:bodyPr>
          <a:lstStyle/>
          <a:p>
            <a:r>
              <a:rPr lang="fr-FR" sz="3200" b="1">
                <a:solidFill>
                  <a:schemeClr val="bg1"/>
                </a:solidFill>
                <a:latin typeface="Source Sans Pro Regular"/>
              </a:rPr>
              <a:t>4.5 RRT post </a:t>
            </a:r>
            <a:r>
              <a:rPr lang="fr-FR" sz="3200" b="1" err="1">
                <a:solidFill>
                  <a:schemeClr val="bg1"/>
                </a:solidFill>
                <a:latin typeface="Source Sans Pro Regular"/>
              </a:rPr>
              <a:t>deployment</a:t>
            </a:r>
            <a:endParaRPr lang="en-US" sz="3200" b="1">
              <a:solidFill>
                <a:schemeClr val="bg1"/>
              </a:solidFill>
              <a:latin typeface="Source Sans Pro Regular"/>
            </a:endParaRPr>
          </a:p>
        </p:txBody>
      </p:sp>
      <p:sp>
        <p:nvSpPr>
          <p:cNvPr id="7" name="Slide Number Placeholder 6">
            <a:extLst>
              <a:ext uri="{FF2B5EF4-FFF2-40B4-BE49-F238E27FC236}">
                <a16:creationId xmlns:a16="http://schemas.microsoft.com/office/drawing/2014/main" id="{A7AEBC11-ED68-E921-27FD-D62F1F03B76E}"/>
              </a:ext>
            </a:extLst>
          </p:cNvPr>
          <p:cNvSpPr>
            <a:spLocks noGrp="1"/>
          </p:cNvSpPr>
          <p:nvPr>
            <p:ph type="sldNum" sz="quarter" idx="2"/>
          </p:nvPr>
        </p:nvSpPr>
        <p:spPr>
          <a:xfrm>
            <a:off x="11783513" y="6518222"/>
            <a:ext cx="406134" cy="340917"/>
          </a:xfrm>
        </p:spPr>
        <p:txBody>
          <a:bodyPr lIns="91440" tIns="45720" rIns="91440" bIns="45720" anchor="t"/>
          <a:lstStyle/>
          <a:p>
            <a:pPr algn="r"/>
            <a:fld id="{86CB4B4D-7CA3-9044-876B-883B54F8677D}" type="slidenum">
              <a:rPr lang="en-US" sz="1200">
                <a:solidFill>
                  <a:srgbClr val="7F7F7F"/>
                </a:solidFill>
              </a:rPr>
              <a:pPr algn="r"/>
              <a:t>77</a:t>
            </a:fld>
            <a:endParaRPr lang="en-US" sz="1200">
              <a:solidFill>
                <a:srgbClr val="7F7F7F"/>
              </a:solidFill>
            </a:endParaRPr>
          </a:p>
        </p:txBody>
      </p:sp>
    </p:spTree>
    <p:extLst>
      <p:ext uri="{BB962C8B-B14F-4D97-AF65-F5344CB8AC3E}">
        <p14:creationId xmlns:p14="http://schemas.microsoft.com/office/powerpoint/2010/main" val="469322891"/>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Key messages</a:t>
            </a:r>
            <a:endParaRPr lang="en-US" b="1"/>
          </a:p>
        </p:txBody>
      </p:sp>
      <p:sp>
        <p:nvSpPr>
          <p:cNvPr id="6" name="Content Placeholder 2"/>
          <p:cNvSpPr txBox="1">
            <a:spLocks/>
          </p:cNvSpPr>
          <p:nvPr/>
        </p:nvSpPr>
        <p:spPr>
          <a:xfrm>
            <a:off x="4156868" y="1944253"/>
            <a:ext cx="7622888" cy="296949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vert="horz" lIns="18000" tIns="0" rIns="18000" bIns="0" rtlCol="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a:ea typeface="+mn-ea"/>
                <a:cs typeface="Arial"/>
              </a:rPr>
              <a:t>RRT’s activities should always be evaluated after deployment through a debrief(s) and After-Action Review </a:t>
            </a:r>
          </a:p>
          <a:p>
            <a:pPr marL="342900" lvl="2" indent="-342900" defTabSz="914400">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endParaRPr lang="en-US" kern="1200">
              <a:ea typeface="+mn-ea"/>
              <a:cs typeface="Arial"/>
            </a:endParaRPr>
          </a:p>
          <a:p>
            <a:pPr marL="342900" lvl="2" indent="-342900" defTabSz="914400">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a:ea typeface="+mn-ea"/>
                <a:cs typeface="Arial"/>
              </a:rPr>
              <a:t>Medical and/or mental health resources should be available for responders upon demobilization</a:t>
            </a:r>
          </a:p>
          <a:p>
            <a:pPr marL="342900" lvl="2" indent="-342900" defTabSz="914400">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endParaRPr lang="en-US" kern="1200">
              <a:ea typeface="+mn-ea"/>
              <a:cs typeface="Arial"/>
            </a:endParaRP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a:ea typeface="+mn-ea"/>
                <a:cs typeface="Arial"/>
              </a:rPr>
              <a:t>Evaluation recommendations should be implemented in order to make any necessary improvements</a:t>
            </a:r>
          </a:p>
        </p:txBody>
      </p:sp>
      <p:sp>
        <p:nvSpPr>
          <p:cNvPr id="3" name="Slide Number Placeholder 2">
            <a:extLst>
              <a:ext uri="{FF2B5EF4-FFF2-40B4-BE49-F238E27FC236}">
                <a16:creationId xmlns:a16="http://schemas.microsoft.com/office/drawing/2014/main" id="{98D555BC-FE2E-84D9-A761-ED18202EF942}"/>
              </a:ext>
            </a:extLst>
          </p:cNvPr>
          <p:cNvSpPr>
            <a:spLocks noGrp="1"/>
          </p:cNvSpPr>
          <p:nvPr>
            <p:ph type="sldNum" sz="quarter" idx="2"/>
          </p:nvPr>
        </p:nvSpPr>
        <p:spPr>
          <a:xfrm>
            <a:off x="11804875" y="6516742"/>
            <a:ext cx="395695" cy="288726"/>
          </a:xfrm>
        </p:spPr>
        <p:txBody>
          <a:bodyPr lIns="91440" tIns="45720" rIns="91440" bIns="45720" anchor="t"/>
          <a:lstStyle/>
          <a:p>
            <a:pPr algn="r"/>
            <a:fld id="{86CB4B4D-7CA3-9044-876B-883B54F8677D}" type="slidenum">
              <a:rPr lang="en-US" sz="1200">
                <a:solidFill>
                  <a:srgbClr val="7F7F7F"/>
                </a:solidFill>
              </a:rPr>
              <a:pPr algn="r"/>
              <a:t>78</a:t>
            </a:fld>
            <a:endParaRPr lang="en-US" sz="1200">
              <a:solidFill>
                <a:srgbClr val="7F7F7F"/>
              </a:solidFill>
            </a:endParaRPr>
          </a:p>
        </p:txBody>
      </p:sp>
    </p:spTree>
    <p:extLst>
      <p:ext uri="{BB962C8B-B14F-4D97-AF65-F5344CB8AC3E}">
        <p14:creationId xmlns:p14="http://schemas.microsoft.com/office/powerpoint/2010/main" val="3113141576"/>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34805" y="1731534"/>
            <a:ext cx="11347451" cy="1870076"/>
          </a:xfrm>
        </p:spPr>
        <p:txBody>
          <a:bodyPr lIns="45719" tIns="45720" rIns="45719" bIns="45720" anchor="ctr">
            <a:normAutofit/>
          </a:bodyPr>
          <a:lstStyle/>
          <a:p>
            <a:pPr>
              <a:spcBef>
                <a:spcPts val="0"/>
              </a:spcBef>
            </a:pPr>
            <a:r>
              <a:rPr lang="en-US" sz="3200" b="1"/>
              <a:t>4.6 Group activity: </a:t>
            </a:r>
          </a:p>
          <a:p>
            <a:pPr marL="0" indent="0">
              <a:spcBef>
                <a:spcPts val="0"/>
              </a:spcBef>
              <a:buNone/>
            </a:pPr>
            <a:r>
              <a:rPr lang="en-US" sz="3200" b="1"/>
              <a:t>RRT post-deployment SOP </a:t>
            </a:r>
          </a:p>
        </p:txBody>
      </p:sp>
      <p:sp>
        <p:nvSpPr>
          <p:cNvPr id="3" name="Slide Number Placeholder 2">
            <a:extLst>
              <a:ext uri="{FF2B5EF4-FFF2-40B4-BE49-F238E27FC236}">
                <a16:creationId xmlns:a16="http://schemas.microsoft.com/office/drawing/2014/main" id="{FBD4AFAB-7C4F-B29D-36A6-4B5E28CDC763}"/>
              </a:ext>
            </a:extLst>
          </p:cNvPr>
          <p:cNvSpPr>
            <a:spLocks noGrp="1"/>
          </p:cNvSpPr>
          <p:nvPr>
            <p:ph type="sldNum" sz="quarter" idx="2"/>
          </p:nvPr>
        </p:nvSpPr>
        <p:spPr>
          <a:xfrm>
            <a:off x="11743853" y="6499812"/>
            <a:ext cx="447887" cy="320041"/>
          </a:xfrm>
        </p:spPr>
        <p:txBody>
          <a:bodyPr lIns="91440" tIns="45720" rIns="91440" bIns="45720" anchor="t"/>
          <a:lstStyle/>
          <a:p>
            <a:pPr algn="r"/>
            <a:fld id="{86CB4B4D-7CA3-9044-876B-883B54F8677D}" type="slidenum">
              <a:rPr lang="en-US" sz="1200">
                <a:solidFill>
                  <a:srgbClr val="7F7F7F"/>
                </a:solidFill>
              </a:rPr>
              <a:pPr algn="r"/>
              <a:t>79</a:t>
            </a:fld>
            <a:endParaRPr lang="en-US" sz="1200">
              <a:solidFill>
                <a:srgbClr val="7F7F7F"/>
              </a:solidFill>
            </a:endParaRPr>
          </a:p>
        </p:txBody>
      </p:sp>
    </p:spTree>
    <p:extLst>
      <p:ext uri="{BB962C8B-B14F-4D97-AF65-F5344CB8AC3E}">
        <p14:creationId xmlns:p14="http://schemas.microsoft.com/office/powerpoint/2010/main" val="101171820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7713" y="70581"/>
            <a:ext cx="4609847" cy="646114"/>
          </a:xfrm>
        </p:spPr>
        <p:txBody>
          <a:bodyPr>
            <a:noAutofit/>
          </a:bodyPr>
          <a:lstStyle/>
          <a:p>
            <a:r>
              <a:rPr lang="en-US" sz="3200" b="1">
                <a:solidFill>
                  <a:schemeClr val="bg1"/>
                </a:solidFill>
                <a:latin typeface="Source Sans Pro"/>
                <a:cs typeface="+mj-cs"/>
                <a:sym typeface="Calibri"/>
              </a:rPr>
              <a:t>RRT management cycle</a:t>
            </a:r>
          </a:p>
        </p:txBody>
      </p:sp>
      <p:pic>
        <p:nvPicPr>
          <p:cNvPr id="4" name="Image 3"/>
          <p:cNvPicPr>
            <a:picLocks noChangeAspect="1"/>
          </p:cNvPicPr>
          <p:nvPr/>
        </p:nvPicPr>
        <p:blipFill>
          <a:blip r:embed="rId2"/>
          <a:stretch>
            <a:fillRect/>
          </a:stretch>
        </p:blipFill>
        <p:spPr>
          <a:xfrm>
            <a:off x="2626189" y="1009532"/>
            <a:ext cx="7691428" cy="5733488"/>
          </a:xfrm>
          <a:prstGeom prst="rect">
            <a:avLst/>
          </a:prstGeom>
        </p:spPr>
      </p:pic>
      <p:sp>
        <p:nvSpPr>
          <p:cNvPr id="6" name="object 23"/>
          <p:cNvSpPr txBox="1"/>
          <p:nvPr/>
        </p:nvSpPr>
        <p:spPr>
          <a:xfrm>
            <a:off x="8887479" y="3849270"/>
            <a:ext cx="3024627" cy="934444"/>
          </a:xfrm>
          <a:prstGeom prst="rect">
            <a:avLst/>
          </a:prstGeom>
          <a:solidFill>
            <a:srgbClr val="FFFFFF"/>
          </a:solidFill>
          <a:ln w="25400">
            <a:solidFill>
              <a:srgbClr val="BE1E2D"/>
            </a:solidFill>
          </a:ln>
        </p:spPr>
        <p:txBody>
          <a:bodyPr vert="horz" wrap="square" lIns="0" tIns="148167" rIns="0" bIns="0" rtlCol="0">
            <a:spAutoFit/>
          </a:bodyPr>
          <a:lstStyle/>
          <a:p>
            <a:pPr marL="121917" marR="117684">
              <a:spcAft>
                <a:spcPts val="600"/>
              </a:spcAft>
            </a:pPr>
            <a:r>
              <a:rPr sz="1400" b="1" spc="-152">
                <a:solidFill>
                  <a:srgbClr val="C00000"/>
                </a:solidFill>
                <a:latin typeface="Arial"/>
                <a:cs typeface="Arial"/>
              </a:rPr>
              <a:t>C</a:t>
            </a:r>
            <a:r>
              <a:rPr sz="1400" b="1" spc="-13">
                <a:solidFill>
                  <a:srgbClr val="C00000"/>
                </a:solidFill>
                <a:latin typeface="Arial"/>
                <a:cs typeface="Arial"/>
              </a:rPr>
              <a:t>om</a:t>
            </a:r>
            <a:r>
              <a:rPr sz="1400" b="1" spc="-7">
                <a:solidFill>
                  <a:srgbClr val="C00000"/>
                </a:solidFill>
                <a:latin typeface="Arial"/>
                <a:cs typeface="Arial"/>
              </a:rPr>
              <a:t>m</a:t>
            </a:r>
            <a:r>
              <a:rPr sz="1400" b="1" spc="-13">
                <a:solidFill>
                  <a:srgbClr val="C00000"/>
                </a:solidFill>
                <a:latin typeface="Arial"/>
                <a:cs typeface="Arial"/>
              </a:rPr>
              <a:t>u</a:t>
            </a:r>
            <a:r>
              <a:rPr sz="1400" b="1" spc="-7">
                <a:solidFill>
                  <a:srgbClr val="C00000"/>
                </a:solidFill>
                <a:latin typeface="Arial"/>
                <a:cs typeface="Arial"/>
              </a:rPr>
              <a:t>n</a:t>
            </a:r>
            <a:r>
              <a:rPr sz="1400" b="1">
                <a:solidFill>
                  <a:srgbClr val="C00000"/>
                </a:solidFill>
                <a:latin typeface="Arial"/>
                <a:cs typeface="Arial"/>
              </a:rPr>
              <a:t>i</a:t>
            </a:r>
            <a:r>
              <a:rPr sz="1400" b="1" spc="-147">
                <a:solidFill>
                  <a:srgbClr val="C00000"/>
                </a:solidFill>
                <a:latin typeface="Arial"/>
                <a:cs typeface="Arial"/>
              </a:rPr>
              <a:t>c</a:t>
            </a:r>
            <a:r>
              <a:rPr sz="1400" b="1" spc="-33">
                <a:solidFill>
                  <a:srgbClr val="C00000"/>
                </a:solidFill>
                <a:latin typeface="Arial"/>
                <a:cs typeface="Arial"/>
              </a:rPr>
              <a:t>a</a:t>
            </a:r>
            <a:r>
              <a:rPr sz="1400" b="1" spc="40">
                <a:solidFill>
                  <a:srgbClr val="C00000"/>
                </a:solidFill>
                <a:latin typeface="Arial"/>
                <a:cs typeface="Arial"/>
              </a:rPr>
              <a:t>t</a:t>
            </a:r>
            <a:r>
              <a:rPr sz="1400" b="1">
                <a:solidFill>
                  <a:srgbClr val="C00000"/>
                </a:solidFill>
                <a:latin typeface="Arial"/>
                <a:cs typeface="Arial"/>
              </a:rPr>
              <a:t>i</a:t>
            </a:r>
            <a:r>
              <a:rPr sz="1400" b="1" spc="-20">
                <a:solidFill>
                  <a:srgbClr val="C00000"/>
                </a:solidFill>
                <a:latin typeface="Arial"/>
                <a:cs typeface="Arial"/>
              </a:rPr>
              <a:t>on</a:t>
            </a:r>
            <a:r>
              <a:rPr sz="1400" b="1" spc="-167">
                <a:solidFill>
                  <a:srgbClr val="C00000"/>
                </a:solidFill>
                <a:latin typeface="Arial"/>
                <a:cs typeface="Arial"/>
              </a:rPr>
              <a:t> </a:t>
            </a:r>
            <a:r>
              <a:rPr sz="1400" b="1" spc="-33">
                <a:solidFill>
                  <a:srgbClr val="C00000"/>
                </a:solidFill>
                <a:latin typeface="Arial"/>
                <a:cs typeface="Arial"/>
              </a:rPr>
              <a:t>&amp;</a:t>
            </a:r>
            <a:r>
              <a:rPr sz="1400" b="1" spc="-120">
                <a:solidFill>
                  <a:srgbClr val="C00000"/>
                </a:solidFill>
                <a:latin typeface="Arial"/>
                <a:cs typeface="Arial"/>
              </a:rPr>
              <a:t> </a:t>
            </a:r>
            <a:r>
              <a:rPr sz="1400" b="1" spc="-152">
                <a:solidFill>
                  <a:srgbClr val="C00000"/>
                </a:solidFill>
                <a:latin typeface="Arial"/>
                <a:cs typeface="Arial"/>
              </a:rPr>
              <a:t>R</a:t>
            </a:r>
            <a:r>
              <a:rPr sz="1400" b="1" spc="-20">
                <a:solidFill>
                  <a:srgbClr val="C00000"/>
                </a:solidFill>
                <a:latin typeface="Arial"/>
                <a:cs typeface="Arial"/>
              </a:rPr>
              <a:t>e</a:t>
            </a:r>
            <a:r>
              <a:rPr sz="1400" b="1" spc="-7">
                <a:solidFill>
                  <a:srgbClr val="C00000"/>
                </a:solidFill>
                <a:latin typeface="Arial"/>
                <a:cs typeface="Arial"/>
              </a:rPr>
              <a:t>p</a:t>
            </a:r>
            <a:r>
              <a:rPr sz="1400" b="1" spc="-13">
                <a:solidFill>
                  <a:srgbClr val="C00000"/>
                </a:solidFill>
                <a:latin typeface="Arial"/>
                <a:cs typeface="Arial"/>
              </a:rPr>
              <a:t>o</a:t>
            </a:r>
            <a:r>
              <a:rPr sz="1400" b="1" spc="-7">
                <a:solidFill>
                  <a:srgbClr val="C00000"/>
                </a:solidFill>
                <a:latin typeface="Arial"/>
                <a:cs typeface="Arial"/>
              </a:rPr>
              <a:t>r</a:t>
            </a:r>
            <a:r>
              <a:rPr sz="1400" b="1" spc="33">
                <a:solidFill>
                  <a:srgbClr val="C00000"/>
                </a:solidFill>
                <a:latin typeface="Arial"/>
                <a:cs typeface="Arial"/>
              </a:rPr>
              <a:t>ti</a:t>
            </a:r>
            <a:r>
              <a:rPr sz="1400" b="1" spc="-13">
                <a:solidFill>
                  <a:srgbClr val="C00000"/>
                </a:solidFill>
                <a:latin typeface="Arial"/>
                <a:cs typeface="Arial"/>
              </a:rPr>
              <a:t>ng  </a:t>
            </a:r>
            <a:r>
              <a:rPr sz="1400" b="1" spc="20">
                <a:solidFill>
                  <a:srgbClr val="C00000"/>
                </a:solidFill>
                <a:latin typeface="Arial"/>
                <a:cs typeface="Arial"/>
              </a:rPr>
              <a:t>Monit</a:t>
            </a:r>
            <a:r>
              <a:rPr sz="1400" b="1" spc="-27">
                <a:solidFill>
                  <a:srgbClr val="C00000"/>
                </a:solidFill>
                <a:latin typeface="Arial"/>
                <a:cs typeface="Arial"/>
              </a:rPr>
              <a:t>o</a:t>
            </a:r>
            <a:r>
              <a:rPr sz="1400" b="1" spc="-13">
                <a:solidFill>
                  <a:srgbClr val="C00000"/>
                </a:solidFill>
                <a:latin typeface="Arial"/>
                <a:cs typeface="Arial"/>
              </a:rPr>
              <a:t>r</a:t>
            </a:r>
            <a:r>
              <a:rPr sz="1400" b="1">
                <a:solidFill>
                  <a:srgbClr val="C00000"/>
                </a:solidFill>
                <a:latin typeface="Arial"/>
                <a:cs typeface="Arial"/>
              </a:rPr>
              <a:t>i</a:t>
            </a:r>
            <a:r>
              <a:rPr sz="1400" b="1" spc="-13">
                <a:solidFill>
                  <a:srgbClr val="C00000"/>
                </a:solidFill>
                <a:latin typeface="Arial"/>
                <a:cs typeface="Arial"/>
              </a:rPr>
              <a:t>ng</a:t>
            </a:r>
            <a:r>
              <a:rPr sz="1400" b="1" spc="-167">
                <a:solidFill>
                  <a:srgbClr val="C00000"/>
                </a:solidFill>
                <a:latin typeface="Arial"/>
                <a:cs typeface="Arial"/>
              </a:rPr>
              <a:t> </a:t>
            </a:r>
            <a:r>
              <a:rPr sz="1400" b="1" spc="-33">
                <a:solidFill>
                  <a:srgbClr val="C00000"/>
                </a:solidFill>
                <a:latin typeface="Arial"/>
                <a:cs typeface="Arial"/>
              </a:rPr>
              <a:t>&amp;</a:t>
            </a:r>
            <a:r>
              <a:rPr sz="1400" b="1" spc="-127">
                <a:solidFill>
                  <a:srgbClr val="C00000"/>
                </a:solidFill>
                <a:latin typeface="Arial"/>
                <a:cs typeface="Arial"/>
              </a:rPr>
              <a:t> </a:t>
            </a:r>
            <a:r>
              <a:rPr sz="1400" b="1" spc="-173">
                <a:solidFill>
                  <a:srgbClr val="C00000"/>
                </a:solidFill>
                <a:latin typeface="Arial"/>
                <a:cs typeface="Arial"/>
              </a:rPr>
              <a:t>E</a:t>
            </a:r>
            <a:r>
              <a:rPr sz="1400" b="1" spc="-7">
                <a:solidFill>
                  <a:srgbClr val="C00000"/>
                </a:solidFill>
                <a:latin typeface="Arial"/>
                <a:cs typeface="Arial"/>
              </a:rPr>
              <a:t>val</a:t>
            </a:r>
            <a:r>
              <a:rPr sz="1400" b="1" spc="-13">
                <a:solidFill>
                  <a:srgbClr val="C00000"/>
                </a:solidFill>
                <a:latin typeface="Arial"/>
                <a:cs typeface="Arial"/>
              </a:rPr>
              <a:t>ua</a:t>
            </a:r>
            <a:r>
              <a:rPr sz="1400" b="1" spc="40">
                <a:solidFill>
                  <a:srgbClr val="C00000"/>
                </a:solidFill>
                <a:latin typeface="Arial"/>
                <a:cs typeface="Arial"/>
              </a:rPr>
              <a:t>t</a:t>
            </a:r>
            <a:r>
              <a:rPr sz="1400" b="1">
                <a:solidFill>
                  <a:srgbClr val="C00000"/>
                </a:solidFill>
                <a:latin typeface="Arial"/>
                <a:cs typeface="Arial"/>
              </a:rPr>
              <a:t>i</a:t>
            </a:r>
            <a:r>
              <a:rPr sz="1400" b="1" spc="-27">
                <a:solidFill>
                  <a:srgbClr val="C00000"/>
                </a:solidFill>
                <a:latin typeface="Arial"/>
                <a:cs typeface="Arial"/>
              </a:rPr>
              <a:t>o</a:t>
            </a:r>
            <a:r>
              <a:rPr sz="1400" b="1" spc="-7">
                <a:solidFill>
                  <a:srgbClr val="C00000"/>
                </a:solidFill>
                <a:latin typeface="Arial"/>
                <a:cs typeface="Arial"/>
              </a:rPr>
              <a:t>n  </a:t>
            </a:r>
            <a:r>
              <a:rPr sz="1400" b="1" spc="-40">
                <a:solidFill>
                  <a:srgbClr val="C00000"/>
                </a:solidFill>
                <a:latin typeface="Arial"/>
                <a:cs typeface="Arial"/>
              </a:rPr>
              <a:t>T</a:t>
            </a:r>
            <a:r>
              <a:rPr sz="1400" b="1" spc="-33">
                <a:solidFill>
                  <a:srgbClr val="C00000"/>
                </a:solidFill>
                <a:latin typeface="Arial"/>
                <a:cs typeface="Arial"/>
              </a:rPr>
              <a:t>e</a:t>
            </a:r>
            <a:r>
              <a:rPr sz="1400" b="1" spc="-20">
                <a:solidFill>
                  <a:srgbClr val="C00000"/>
                </a:solidFill>
                <a:latin typeface="Arial"/>
                <a:cs typeface="Arial"/>
              </a:rPr>
              <a:t>a</a:t>
            </a:r>
            <a:r>
              <a:rPr sz="1400" b="1" spc="-7">
                <a:solidFill>
                  <a:srgbClr val="C00000"/>
                </a:solidFill>
                <a:latin typeface="Arial"/>
                <a:cs typeface="Arial"/>
              </a:rPr>
              <a:t>m</a:t>
            </a:r>
            <a:r>
              <a:rPr sz="1400" b="1" spc="-147">
                <a:solidFill>
                  <a:srgbClr val="C00000"/>
                </a:solidFill>
                <a:latin typeface="Arial"/>
                <a:cs typeface="Arial"/>
              </a:rPr>
              <a:t> </a:t>
            </a:r>
            <a:r>
              <a:rPr sz="1400" b="1" spc="-173">
                <a:solidFill>
                  <a:srgbClr val="C00000"/>
                </a:solidFill>
                <a:latin typeface="Arial"/>
                <a:cs typeface="Arial"/>
              </a:rPr>
              <a:t>E</a:t>
            </a:r>
            <a:r>
              <a:rPr sz="1400" b="1" spc="-13">
                <a:solidFill>
                  <a:srgbClr val="C00000"/>
                </a:solidFill>
                <a:latin typeface="Arial"/>
                <a:cs typeface="Arial"/>
              </a:rPr>
              <a:t>volu</a:t>
            </a:r>
            <a:r>
              <a:rPr sz="1400" b="1" spc="33">
                <a:solidFill>
                  <a:srgbClr val="C00000"/>
                </a:solidFill>
                <a:latin typeface="Arial"/>
                <a:cs typeface="Arial"/>
              </a:rPr>
              <a:t>ti</a:t>
            </a:r>
            <a:r>
              <a:rPr sz="1400" b="1" spc="-20">
                <a:solidFill>
                  <a:srgbClr val="C00000"/>
                </a:solidFill>
                <a:latin typeface="Arial"/>
                <a:cs typeface="Arial"/>
              </a:rPr>
              <a:t>on</a:t>
            </a:r>
            <a:r>
              <a:rPr sz="1400" b="1" spc="-152">
                <a:solidFill>
                  <a:srgbClr val="C00000"/>
                </a:solidFill>
                <a:latin typeface="Arial"/>
                <a:cs typeface="Arial"/>
              </a:rPr>
              <a:t> </a:t>
            </a:r>
            <a:r>
              <a:rPr sz="1400" b="1" spc="-20">
                <a:solidFill>
                  <a:srgbClr val="C00000"/>
                </a:solidFill>
                <a:latin typeface="Arial"/>
                <a:cs typeface="Arial"/>
              </a:rPr>
              <a:t>&amp;  </a:t>
            </a:r>
            <a:r>
              <a:rPr sz="1400" b="1" spc="-7">
                <a:solidFill>
                  <a:srgbClr val="C00000"/>
                </a:solidFill>
                <a:latin typeface="Arial"/>
                <a:cs typeface="Arial"/>
              </a:rPr>
              <a:t>Demobilization</a:t>
            </a:r>
            <a:endParaRPr lang="fr-FR" sz="1400" b="1" spc="-7">
              <a:solidFill>
                <a:srgbClr val="C00000"/>
              </a:solidFill>
              <a:latin typeface="Arial"/>
              <a:cs typeface="Arial"/>
            </a:endParaRPr>
          </a:p>
          <a:p>
            <a:pPr marL="121917" marR="117684">
              <a:spcAft>
                <a:spcPts val="600"/>
              </a:spcAft>
            </a:pPr>
            <a:r>
              <a:rPr lang="fr-FR" sz="400" b="1" spc="-7">
                <a:solidFill>
                  <a:schemeClr val="bg1"/>
                </a:solidFill>
                <a:latin typeface="Arial"/>
                <a:cs typeface="Arial"/>
              </a:rPr>
              <a:t>h</a:t>
            </a:r>
          </a:p>
        </p:txBody>
      </p:sp>
      <p:sp>
        <p:nvSpPr>
          <p:cNvPr id="9" name="ZoneTexte 8"/>
          <p:cNvSpPr txBox="1"/>
          <p:nvPr/>
        </p:nvSpPr>
        <p:spPr>
          <a:xfrm>
            <a:off x="176461" y="903654"/>
            <a:ext cx="2778493" cy="1631216"/>
          </a:xfrm>
          <a:prstGeom prst="rect">
            <a:avLst/>
          </a:prstGeom>
          <a:noFill/>
        </p:spPr>
        <p:txBody>
          <a:bodyPr wrap="square" lIns="91440" tIns="45720" rIns="91440" bIns="45720" rtlCol="0" anchor="t">
            <a:spAutoFit/>
          </a:bodyPr>
          <a:lstStyle/>
          <a:p>
            <a:pPr hangingPunct="1"/>
            <a:r>
              <a:rPr lang="en-US" sz="2000" b="1" kern="1200">
                <a:solidFill>
                  <a:schemeClr val="tx1"/>
                </a:solidFill>
                <a:latin typeface="Source Sans Pro"/>
                <a:ea typeface="+mn-ea"/>
                <a:cs typeface="+mn-cs"/>
              </a:rPr>
              <a:t>Reminder</a:t>
            </a:r>
            <a:endParaRPr lang="en-US" sz="2000" b="1" kern="1200">
              <a:solidFill>
                <a:schemeClr val="tx1"/>
              </a:solidFill>
              <a:latin typeface="Source Sans Pro" panose="020B0503030403020204" pitchFamily="34" charset="0"/>
              <a:ea typeface="+mn-ea"/>
              <a:cs typeface="+mn-cs"/>
            </a:endParaRPr>
          </a:p>
          <a:p>
            <a:pPr hangingPunct="1"/>
            <a:r>
              <a:rPr lang="en-US" sz="2000" kern="1200">
                <a:solidFill>
                  <a:schemeClr val="tx1"/>
                </a:solidFill>
                <a:latin typeface="Source Sans Pro" panose="020B0503030403020204" pitchFamily="34" charset="0"/>
                <a:ea typeface="+mn-ea"/>
                <a:cs typeface="+mn-cs"/>
              </a:rPr>
              <a:t>The main activities during preparedness and response phases are as follows: </a:t>
            </a:r>
          </a:p>
        </p:txBody>
      </p:sp>
      <p:sp>
        <p:nvSpPr>
          <p:cNvPr id="8" name="Slide Number Placeholder 5">
            <a:extLst>
              <a:ext uri="{FF2B5EF4-FFF2-40B4-BE49-F238E27FC236}">
                <a16:creationId xmlns:a16="http://schemas.microsoft.com/office/drawing/2014/main" id="{AFC457CD-E359-421B-A704-6C6551F9362A}"/>
              </a:ext>
            </a:extLst>
          </p:cNvPr>
          <p:cNvSpPr txBox="1">
            <a:spLocks noGrp="1"/>
          </p:cNvSpPr>
          <p:nvPr>
            <p:ph type="sldNum" sz="quarter" idx="2"/>
          </p:nvPr>
        </p:nvSpPr>
        <p:spPr>
          <a:xfrm>
            <a:off x="11907520" y="652753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8</a:t>
            </a:fld>
            <a:endParaRPr sz="12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442500140"/>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28058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lgn="ctr">
              <a:defRPr sz="2400">
                <a:latin typeface="Source Sans Pro Regular"/>
                <a:ea typeface="Source Sans Pro Regular"/>
                <a:cs typeface="Source Sans Pro Regular"/>
                <a:sym typeface="Source Sans Pro Regular"/>
              </a:defRPr>
            </a:pPr>
            <a:r>
              <a:rPr lang="en-US" sz="2400" dirty="0">
                <a:solidFill>
                  <a:srgbClr val="FF0000"/>
                </a:solidFill>
                <a:highlight>
                  <a:srgbClr val="FFFF00"/>
                </a:highlight>
                <a:latin typeface="Source Sans Pro Regular"/>
                <a:ea typeface="Source Sans Pro Regular"/>
              </a:rPr>
              <a:t>Instruction to facilitator: please insert here the summary of the brainstorming session related to the </a:t>
            </a:r>
            <a:r>
              <a:rPr lang="en-US" sz="2400">
                <a:solidFill>
                  <a:srgbClr val="FF0000"/>
                </a:solidFill>
                <a:highlight>
                  <a:srgbClr val="FFFF00"/>
                </a:highlight>
                <a:latin typeface="Source Sans Pro Regular"/>
                <a:ea typeface="Source Sans Pro Regular"/>
              </a:rPr>
              <a:t>stations 8. RRT Post-deployment et 10. RRT wellbeing in Group activity 1.2: </a:t>
            </a:r>
            <a:endParaRPr lang="fr-FR" sz="2400">
              <a:solidFill>
                <a:srgbClr val="FF0000"/>
              </a:solidFill>
              <a:highlight>
                <a:srgbClr val="FFFF00"/>
              </a:highlight>
              <a:latin typeface="Source Sans Pro Regular"/>
              <a:ea typeface="Source Sans Pro Regular"/>
              <a:cs typeface="Calibri"/>
            </a:endParaRPr>
          </a:p>
          <a:p>
            <a:pPr algn="ctr">
              <a:defRPr sz="2400">
                <a:latin typeface="Source Sans Pro Regular"/>
                <a:ea typeface="Source Sans Pro Regular"/>
                <a:cs typeface="Source Sans Pro Regular"/>
                <a:sym typeface="Source Sans Pro Regular"/>
              </a:defRPr>
            </a:pPr>
            <a:r>
              <a:rPr lang="en-US" sz="2400">
                <a:solidFill>
                  <a:srgbClr val="FF0000"/>
                </a:solidFill>
                <a:highlight>
                  <a:srgbClr val="FFFF00"/>
                </a:highlight>
                <a:latin typeface="Source Sans Pro Regular"/>
                <a:ea typeface="Source Sans Pro Regular"/>
              </a:rPr>
              <a:t>Brainstorming session: the country RRT experience</a:t>
            </a:r>
            <a:endParaRPr lang="en-US"/>
          </a:p>
          <a:p>
            <a:pPr>
              <a:spcBef>
                <a:spcPts val="500"/>
              </a:spcBef>
              <a:defRPr sz="2400">
                <a:latin typeface="Source Sans Pro Regular"/>
                <a:ea typeface="Source Sans Pro Regular"/>
                <a:cs typeface="Source Sans Pro Regular"/>
                <a:sym typeface="Source Sans Pro Regular"/>
              </a:defRPr>
            </a:pPr>
            <a:endParaRPr lang="en-US" sz="2400" dirty="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dirty="0"/>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62</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594235126"/>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en-US" sz="2800" b="1" kern="1200" dirty="0">
                <a:solidFill>
                  <a:srgbClr val="951D19"/>
                </a:solidFill>
                <a:latin typeface="Source Sans Pro"/>
                <a:ea typeface="+mj-ea"/>
                <a:cs typeface="Arial"/>
              </a:rPr>
              <a:t>Instructions for group work (1)</a:t>
            </a:r>
            <a:endParaRPr lang="en-US" sz="2800" b="1" kern="1200" dirty="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859232" y="1711681"/>
            <a:ext cx="10461172" cy="4654071"/>
          </a:xfrm>
        </p:spPr>
        <p:txBody>
          <a:bodyPr lIns="45719" tIns="45720" rIns="45719" bIns="45720" anchor="t">
            <a:no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chemeClr val="tx1"/>
                </a:solidFill>
                <a:latin typeface="Source Sans Pro Regular"/>
                <a:cs typeface="Arial"/>
              </a:rPr>
              <a:t>Draft an RRT staffing and rostering SOP adapted to your country context</a:t>
            </a:r>
            <a:r>
              <a:rPr lang="en-US" sz="2200" dirty="0">
                <a:solidFill>
                  <a:schemeClr val="tx1"/>
                </a:solidFill>
                <a:latin typeface="Source Sans Pro Regular"/>
                <a:ea typeface="Source Sans Pro Regular"/>
                <a:cs typeface="Arial"/>
              </a:rPr>
              <a:t> using the provided template, key topics for discussion you will be given and taking into consideration the following key elements:</a:t>
            </a: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sz="2200" dirty="0">
              <a:solidFill>
                <a:schemeClr val="tx1"/>
              </a:solidFill>
              <a:cs typeface="Arial"/>
            </a:endParaRP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solidFill>
                  <a:schemeClr val="tx1"/>
                </a:solidFill>
              </a:rPr>
              <a:t>Identified timing, modality and responsibility of post-deployment debriefs </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solidFill>
                  <a:schemeClr val="tx1"/>
                </a:solidFill>
              </a:rPr>
              <a:t>Responder resources considering physical and mental wellbeing and reintegration </a:t>
            </a:r>
          </a:p>
          <a:p>
            <a:pPr marL="762000" lvl="5" indent="-342900">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200" dirty="0">
                <a:solidFill>
                  <a:schemeClr val="tx1"/>
                </a:solidFill>
              </a:rPr>
              <a:t>Process (including responsibility) for improvement planning and action</a:t>
            </a:r>
          </a:p>
          <a:p>
            <a:pPr marL="342900" lvl="2" indent="-307975">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sz="2200" dirty="0">
              <a:solidFill>
                <a:schemeClr val="tx1"/>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47340" y="48331"/>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dirty="0">
                <a:solidFill>
                  <a:srgbClr val="FFFFFF"/>
                </a:solidFill>
                <a:latin typeface="Source Sans Pro Regular"/>
              </a:rPr>
              <a:t>4.6 Group activity: RRT post-deployment SOP  </a:t>
            </a:r>
            <a:r>
              <a:rPr lang="fr-FR" sz="2800" b="1" dirty="0">
                <a:solidFill>
                  <a:srgbClr val="FFFFFF"/>
                </a:solidFill>
                <a:latin typeface="Source Sans Pro Regular"/>
              </a:rPr>
              <a:t>​</a:t>
            </a:r>
          </a:p>
        </p:txBody>
      </p:sp>
      <p:sp>
        <p:nvSpPr>
          <p:cNvPr id="2" name="Slide Number Placeholder 1">
            <a:extLst>
              <a:ext uri="{FF2B5EF4-FFF2-40B4-BE49-F238E27FC236}">
                <a16:creationId xmlns:a16="http://schemas.microsoft.com/office/drawing/2014/main" id="{84EEB3C4-087F-A80D-DACC-AA51328E8131}"/>
              </a:ext>
            </a:extLst>
          </p:cNvPr>
          <p:cNvSpPr>
            <a:spLocks noGrp="1"/>
          </p:cNvSpPr>
          <p:nvPr>
            <p:ph type="sldNum" sz="quarter" idx="2"/>
          </p:nvPr>
        </p:nvSpPr>
        <p:spPr>
          <a:xfrm>
            <a:off x="11783513" y="6507784"/>
            <a:ext cx="406134" cy="351356"/>
          </a:xfrm>
        </p:spPr>
        <p:txBody>
          <a:bodyPr lIns="91440" tIns="45720" rIns="91440" bIns="45720" anchor="t"/>
          <a:lstStyle/>
          <a:p>
            <a:pPr algn="r"/>
            <a:fld id="{86CB4B4D-7CA3-9044-876B-883B54F8677D}" type="slidenum">
              <a:rPr lang="en-US" sz="1200">
                <a:solidFill>
                  <a:srgbClr val="7F7F7F"/>
                </a:solidFill>
              </a:rPr>
              <a:pPr algn="r"/>
              <a:t>81</a:t>
            </a:fld>
            <a:endParaRPr lang="en-US" sz="1200">
              <a:solidFill>
                <a:srgbClr val="7F7F7F"/>
              </a:solidFill>
            </a:endParaRPr>
          </a:p>
        </p:txBody>
      </p:sp>
    </p:spTree>
    <p:extLst>
      <p:ext uri="{BB962C8B-B14F-4D97-AF65-F5344CB8AC3E}">
        <p14:creationId xmlns:p14="http://schemas.microsoft.com/office/powerpoint/2010/main" val="213193096"/>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60251" y="1369222"/>
            <a:ext cx="11244263" cy="5405069"/>
          </a:xfrm>
          <a:prstGeom prst="rect">
            <a:avLst/>
          </a:prstGeom>
          <a:noFill/>
        </p:spPr>
        <p:txBody>
          <a:bodyPr wrap="square" lIns="91440" tIns="45720" rIns="91440" bIns="45720" rtlCol="0" anchor="t">
            <a:spAutoFit/>
          </a:bodyPr>
          <a:lstStyle/>
          <a:p>
            <a:pPr marL="342900" lvl="8"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Arial"/>
                <a:sym typeface="Source Sans Pro Regular"/>
              </a:rPr>
              <a:t>Please fill out the SOP template provided including the following sections:</a:t>
            </a:r>
          </a:p>
          <a:p>
            <a:pPr marL="762000" lvl="5" indent="-342900" defTabSz="289320">
              <a:lnSpc>
                <a:spcPct val="90000"/>
              </a:lnSpc>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200" dirty="0">
                <a:solidFill>
                  <a:schemeClr val="tx1"/>
                </a:solidFill>
                <a:latin typeface="Source Sans Pro Regular"/>
                <a:ea typeface="Source Sans Pro Regular"/>
                <a:sym typeface="Source Sans Pro Regular"/>
              </a:rPr>
              <a:t>Evaluation</a:t>
            </a:r>
          </a:p>
          <a:p>
            <a:pPr marL="762000" lvl="5" indent="-342900" defTabSz="289320">
              <a:lnSpc>
                <a:spcPct val="90000"/>
              </a:lnSpc>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200" dirty="0">
                <a:solidFill>
                  <a:schemeClr val="tx1"/>
                </a:solidFill>
                <a:latin typeface="Source Sans Pro Regular"/>
                <a:ea typeface="Source Sans Pro Regular"/>
                <a:sym typeface="Source Sans Pro Regular"/>
              </a:rPr>
              <a:t>Resources for Responders</a:t>
            </a:r>
          </a:p>
          <a:p>
            <a:pPr marL="762000" lvl="5" indent="-342900" defTabSz="289320">
              <a:lnSpc>
                <a:spcPct val="90000"/>
              </a:lnSpc>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200" dirty="0">
                <a:solidFill>
                  <a:schemeClr val="tx1"/>
                </a:solidFill>
                <a:latin typeface="Source Sans Pro Regular"/>
                <a:ea typeface="Source Sans Pro Regular"/>
                <a:sym typeface="Source Sans Pro Regular"/>
              </a:rPr>
              <a:t>Improvement Planning &amp; Action</a:t>
            </a:r>
          </a:p>
          <a:p>
            <a:pPr marL="342900" lvl="8"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latin typeface="Source Sans Pro Regular"/>
              <a:ea typeface="Source Sans Pro Regular"/>
              <a:cs typeface="Arial"/>
              <a:sym typeface="Source Sans Pro Regular"/>
            </a:endParaRPr>
          </a:p>
          <a:p>
            <a:pPr marL="342900" lvl="8"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Arial"/>
                <a:sym typeface="Source Sans Pro Regular"/>
              </a:rPr>
              <a:t>Prompts for content are provided in Annex 10 as key topics for discussion</a:t>
            </a:r>
          </a:p>
          <a:p>
            <a:pPr marL="342900" lvl="8"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latin typeface="Source Sans Pro Regular"/>
              <a:ea typeface="Source Sans Pro Regular"/>
              <a:cs typeface="Arial"/>
              <a:sym typeface="Source Sans Pro Regular"/>
            </a:endParaRPr>
          </a:p>
          <a:p>
            <a:pPr marL="342900" lvl="8"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Arial"/>
                <a:sym typeface="Source Sans Pro Regular"/>
              </a:rPr>
              <a:t>Each group will assign a rapporteur to present in plenary the outcomes of the group work/discussion</a:t>
            </a:r>
          </a:p>
          <a:p>
            <a:pPr marL="342900" lvl="8"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Arial"/>
              <a:sym typeface="Source Sans Pro Regular"/>
            </a:endParaRPr>
          </a:p>
          <a:p>
            <a:pPr marL="342900" marR="0" lvl="2" indent="-307975" algn="l" defTabSz="914400" rtl="0" eaLnBrk="1" fontAlgn="auto" latinLnBrk="0" hangingPunct="0">
              <a:lnSpc>
                <a:spcPct val="100000"/>
              </a:lnSpc>
              <a:spcBef>
                <a:spcPts val="500"/>
              </a:spcBef>
              <a:spcAft>
                <a:spcPts val="0"/>
              </a:spcAft>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kern="0" cap="none" spc="0" normalizeH="0" baseline="0" noProof="0" dirty="0">
                <a:ln>
                  <a:noFill/>
                </a:ln>
                <a:solidFill>
                  <a:srgbClr val="000000"/>
                </a:solidFill>
                <a:effectLst/>
                <a:uLnTx/>
                <a:uFillTx/>
                <a:latin typeface="Source Sans Pro Regular"/>
                <a:ea typeface="Source Sans Pro Regular"/>
                <a:cs typeface="Arial"/>
                <a:sym typeface="Source Sans Pro Regular"/>
              </a:rPr>
              <a:t>Duration: 45’ group work; 15’ presentations</a:t>
            </a:r>
          </a:p>
          <a:p>
            <a:pPr marL="342900" marR="0" lvl="2" indent="-307975" algn="l" defTabSz="914400" rtl="0" eaLnBrk="1" fontAlgn="auto" latinLnBrk="0" hangingPunct="0">
              <a:lnSpc>
                <a:spcPct val="100000"/>
              </a:lnSpc>
              <a:spcBef>
                <a:spcPts val="500"/>
              </a:spcBef>
              <a:spcAft>
                <a:spcPts val="0"/>
              </a:spcAft>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2400" b="1" i="0" u="none" strike="noStrike" kern="0" cap="none" spc="0" normalizeH="0" baseline="0" noProof="0" dirty="0">
                <a:ln>
                  <a:noFill/>
                </a:ln>
                <a:solidFill>
                  <a:srgbClr val="A1010D"/>
                </a:solidFill>
                <a:effectLst/>
                <a:uLnTx/>
                <a:uFillTx/>
                <a:latin typeface="Source Sans Pro Regular"/>
                <a:ea typeface="Source Sans Pro Regular"/>
                <a:cs typeface="Arial"/>
                <a:sym typeface="Source Sans Pro Regular"/>
              </a:rPr>
              <a:t>Output: RRT post-deployment SOP adapted to your country </a:t>
            </a:r>
          </a:p>
          <a:p>
            <a:pPr marL="342900" marR="0" lvl="2" indent="-307975" algn="l" defTabSz="914400" rtl="0" eaLnBrk="1" fontAlgn="auto" latinLnBrk="0" hangingPunct="0">
              <a:lnSpc>
                <a:spcPct val="100000"/>
              </a:lnSpc>
              <a:spcBef>
                <a:spcPts val="500"/>
              </a:spcBef>
              <a:spcAft>
                <a:spcPts val="0"/>
              </a:spcAft>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kumimoji="0" lang="en-US" sz="2400" b="0" i="0" u="none" strike="noStrike" kern="0" cap="none" spc="0" normalizeH="0" baseline="0" noProof="0" dirty="0">
              <a:ln>
                <a:noFill/>
              </a:ln>
              <a:solidFill>
                <a:srgbClr val="000000"/>
              </a:solidFill>
              <a:effectLst/>
              <a:uLnTx/>
              <a:uFillTx/>
              <a:latin typeface="Source Sans Pro Regular"/>
              <a:ea typeface="Source Sans Pro Regular"/>
              <a:cs typeface="Arial"/>
              <a:sym typeface="Source Sans Pro Regular"/>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8090676" cy="584775"/>
          </a:xfrm>
          <a:prstGeom prst="rect">
            <a:avLst/>
          </a:prstGeom>
        </p:spPr>
        <p:txBody>
          <a:bodyPr wrap="none" lIns="91440" tIns="45720" rIns="91440" bIns="45720" anchor="t">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sz="3200" b="1" dirty="0">
                <a:solidFill>
                  <a:srgbClr val="FFFFFF"/>
                </a:solidFill>
                <a:latin typeface="Source Sans Pro Regular"/>
              </a:rPr>
              <a:t>4.6 Group activity: RRT post-deployment SOP  </a:t>
            </a:r>
            <a:endParaRPr kumimoji="0" lang="en-US" sz="3200" b="1" i="0" u="none" strike="noStrike" kern="0" cap="none" spc="0" normalizeH="0" baseline="0" noProof="0" dirty="0">
              <a:ln>
                <a:noFill/>
              </a:ln>
              <a:solidFill>
                <a:srgbClr val="FFFFFF"/>
              </a:solidFill>
              <a:effectLst/>
              <a:uLnTx/>
              <a:uFillTx/>
              <a:latin typeface="Source Sans Pro Regular"/>
              <a:cs typeface="Calibri"/>
              <a:sym typeface="Calibri"/>
            </a:endParaRP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142731" y="759232"/>
            <a:ext cx="10714010" cy="6461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0" marR="0" lvl="0" indent="0" algn="l" defTabSz="289320" rtl="0" eaLnBrk="1" fontAlgn="auto" latinLnBrk="0" hangingPunct="1">
              <a:lnSpc>
                <a:spcPct val="90000"/>
              </a:lnSpc>
              <a:spcBef>
                <a:spcPts val="0"/>
              </a:spcBef>
              <a:spcAft>
                <a:spcPts val="0"/>
              </a:spcAft>
              <a:buClrTx/>
              <a:buSzTx/>
              <a:buFontTx/>
              <a:buNone/>
              <a:tabLst/>
              <a:defRPr/>
            </a:pPr>
            <a:r>
              <a:rPr kumimoji="0" lang="en-US" sz="2800" b="1" i="0" u="none" strike="noStrike" kern="0" cap="none" spc="0" normalizeH="0" baseline="0" noProof="0">
                <a:ln>
                  <a:noFill/>
                </a:ln>
                <a:solidFill>
                  <a:srgbClr val="A1010D"/>
                </a:solidFill>
                <a:effectLst/>
                <a:uLnTx/>
                <a:uFillTx/>
                <a:latin typeface="Source Sans Pro Regular"/>
                <a:ea typeface="Source Sans Pro Bold"/>
                <a:cs typeface="Arial"/>
                <a:sym typeface="Source Sans Pro Bold"/>
              </a:rPr>
              <a:t>Instructions for group work (2)</a:t>
            </a:r>
          </a:p>
        </p:txBody>
      </p:sp>
      <p:sp>
        <p:nvSpPr>
          <p:cNvPr id="2" name="Espace réservé du numéro de diapositive 1">
            <a:extLst>
              <a:ext uri="{FF2B5EF4-FFF2-40B4-BE49-F238E27FC236}">
                <a16:creationId xmlns:a16="http://schemas.microsoft.com/office/drawing/2014/main" id="{7E9F1390-187A-2B2D-6F5A-A60AA87BB670}"/>
              </a:ext>
            </a:extLst>
          </p:cNvPr>
          <p:cNvSpPr>
            <a:spLocks noGrp="1"/>
          </p:cNvSpPr>
          <p:nvPr>
            <p:ph type="sldNum" sz="quarter" idx="2"/>
          </p:nvPr>
        </p:nvSpPr>
        <p:spPr>
          <a:xfrm>
            <a:off x="11849894" y="6461301"/>
            <a:ext cx="483280" cy="320041"/>
          </a:xfrm>
        </p:spPr>
        <p:txBody>
          <a:bodyPr lIns="91440" tIns="45720" rIns="91440" bIns="45720" anchor="t"/>
          <a:lstStyle/>
          <a:p>
            <a:pPr marL="0" marR="0" lvl="0" indent="0" algn="l" defTabSz="914400" rtl="0" eaLnBrk="1" fontAlgn="auto" latinLnBrk="0" hangingPunct="0">
              <a:lnSpc>
                <a:spcPct val="100000"/>
              </a:lnSpc>
              <a:spcBef>
                <a:spcPts val="0"/>
              </a:spcBef>
              <a:spcAft>
                <a:spcPts val="0"/>
              </a:spcAft>
              <a:buClrTx/>
              <a:buSzTx/>
              <a:buFontTx/>
              <a:buNone/>
              <a:tabLst/>
              <a:defRPr/>
            </a:pPr>
            <a:fld id="{86CB4B4D-7CA3-9044-876B-883B54F8677D}" type="slidenum">
              <a:rPr kumimoji="0" lang="fr-FR" sz="1200" b="0" i="0" u="none" strike="noStrike" kern="0" cap="none" spc="0" normalizeH="0" baseline="0" noProof="0" dirty="0">
                <a:ln>
                  <a:noFill/>
                </a:ln>
                <a:solidFill>
                  <a:srgbClr val="A5A5A5"/>
                </a:solidFill>
                <a:effectLst/>
                <a:uLnTx/>
                <a:uFillTx/>
                <a:latin typeface="Calibri"/>
                <a:cs typeface="Calibri"/>
                <a:sym typeface="Calibri"/>
              </a:rPr>
              <a:pPr marL="0" marR="0" lvl="0" indent="0" algn="l" defTabSz="914400" rtl="0" eaLnBrk="1" fontAlgn="auto" latinLnBrk="0" hangingPunct="0">
                <a:lnSpc>
                  <a:spcPct val="100000"/>
                </a:lnSpc>
                <a:spcBef>
                  <a:spcPts val="0"/>
                </a:spcBef>
                <a:spcAft>
                  <a:spcPts val="0"/>
                </a:spcAft>
                <a:buClrTx/>
                <a:buSzTx/>
                <a:buFontTx/>
                <a:buNone/>
                <a:tabLst/>
                <a:defRPr/>
              </a:pPr>
              <a:t>82</a:t>
            </a:fld>
            <a:endParaRPr kumimoji="0" lang="fr-FR" sz="1200" b="0" i="0" u="none" strike="noStrike" kern="0" cap="none" spc="0" normalizeH="0" baseline="0" noProof="0">
              <a:ln>
                <a:noFill/>
              </a:ln>
              <a:solidFill>
                <a:srgbClr val="A5A5A5"/>
              </a:solidFill>
              <a:effectLst/>
              <a:uLnTx/>
              <a:uFillTx/>
              <a:latin typeface="Calibri"/>
              <a:cs typeface="Calibri"/>
              <a:sym typeface="Calibri"/>
            </a:endParaRPr>
          </a:p>
        </p:txBody>
      </p:sp>
    </p:spTree>
    <p:extLst>
      <p:ext uri="{BB962C8B-B14F-4D97-AF65-F5344CB8AC3E}">
        <p14:creationId xmlns:p14="http://schemas.microsoft.com/office/powerpoint/2010/main" val="1431479583"/>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Key messages</a:t>
            </a:r>
            <a:endParaRPr lang="en-US" b="1"/>
          </a:p>
        </p:txBody>
      </p:sp>
      <p:sp>
        <p:nvSpPr>
          <p:cNvPr id="6" name="Content Placeholder 2"/>
          <p:cNvSpPr txBox="1">
            <a:spLocks/>
          </p:cNvSpPr>
          <p:nvPr/>
        </p:nvSpPr>
        <p:spPr>
          <a:xfrm>
            <a:off x="4275871" y="1142999"/>
            <a:ext cx="7519566" cy="46980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vert="horz" lIns="18000" tIns="0" rIns="18000" bIns="0" rtlCol="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dirty="0">
                <a:ea typeface="+mn-ea"/>
                <a:cs typeface="Arial"/>
              </a:rPr>
              <a:t>Activation criteria will be specific to each RRT but will consider many of the same factors.</a:t>
            </a: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endParaRPr lang="en-US" kern="1200">
              <a:ea typeface="+mn-ea"/>
              <a:cs typeface="Arial"/>
            </a:endParaRP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dirty="0">
                <a:ea typeface="+mn-ea"/>
                <a:cs typeface="Arial"/>
              </a:rPr>
              <a:t>Pre-deployment processes to prepare and equip responders should be standardized as much as possible and include a pre-deployment briefing and any necessary just-in-time training. </a:t>
            </a: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endParaRPr lang="en-US" kern="1200">
              <a:ea typeface="+mn-ea"/>
              <a:cs typeface="Arial"/>
            </a:endParaRP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dirty="0">
                <a:ea typeface="+mn-ea"/>
                <a:cs typeface="Arial"/>
              </a:rPr>
              <a:t>RRTs will likely need to coordinate with a variety of other response actors, in addition to headquarters, while in the field.</a:t>
            </a: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endParaRPr lang="en-US" kern="1200">
              <a:ea typeface="+mn-ea"/>
              <a:cs typeface="Arial"/>
            </a:endParaRPr>
          </a:p>
          <a:p>
            <a:pPr marL="342900" lvl="2" indent="-342900" defTabSz="914400" hangingPunct="1">
              <a:lnSpc>
                <a:spcPct val="80000"/>
              </a:lnSpc>
              <a:spcBef>
                <a:spcPct val="20000"/>
              </a:spcBef>
              <a:buClr>
                <a:srgbClr val="65A000"/>
              </a:buClr>
              <a:buFont typeface="Arial" pitchFamily="34" charset="0"/>
              <a:buChar char="•"/>
              <a:defRPr sz="2400">
                <a:latin typeface="Source Sans Pro Regular"/>
                <a:ea typeface="Source Sans Pro Regular"/>
                <a:cs typeface="Source Sans Pro Regular"/>
                <a:sym typeface="Source Sans Pro Regular"/>
              </a:defRPr>
            </a:pPr>
            <a:r>
              <a:rPr lang="en-US" kern="1200" dirty="0">
                <a:ea typeface="+mn-ea"/>
                <a:cs typeface="Arial"/>
              </a:rPr>
              <a:t>RRTs should report regularly to the EOC/ECU on the status of the emergency, their activities, and their needs. </a:t>
            </a:r>
          </a:p>
        </p:txBody>
      </p:sp>
      <p:sp>
        <p:nvSpPr>
          <p:cNvPr id="3" name="Slide Number Placeholder 2">
            <a:extLst>
              <a:ext uri="{FF2B5EF4-FFF2-40B4-BE49-F238E27FC236}">
                <a16:creationId xmlns:a16="http://schemas.microsoft.com/office/drawing/2014/main" id="{4FF52F62-24C6-817C-10E9-FCFFC8F092A7}"/>
              </a:ext>
            </a:extLst>
          </p:cNvPr>
          <p:cNvSpPr>
            <a:spLocks noGrp="1"/>
          </p:cNvSpPr>
          <p:nvPr>
            <p:ph type="sldNum" sz="quarter" idx="2"/>
          </p:nvPr>
        </p:nvSpPr>
        <p:spPr>
          <a:xfrm>
            <a:off x="11804875" y="6516742"/>
            <a:ext cx="395695" cy="288726"/>
          </a:xfrm>
        </p:spPr>
        <p:txBody>
          <a:bodyPr lIns="91440" tIns="45720" rIns="91440" bIns="45720" anchor="t"/>
          <a:lstStyle/>
          <a:p>
            <a:pPr algn="r"/>
            <a:fld id="{86CB4B4D-7CA3-9044-876B-883B54F8677D}" type="slidenum">
              <a:rPr lang="en-US" sz="1200">
                <a:solidFill>
                  <a:srgbClr val="7F7F7F"/>
                </a:solidFill>
              </a:rPr>
              <a:pPr algn="r"/>
              <a:t>83</a:t>
            </a:fld>
            <a:endParaRPr lang="en-US" sz="1200">
              <a:solidFill>
                <a:srgbClr val="7F7F7F"/>
              </a:solidFill>
            </a:endParaRPr>
          </a:p>
        </p:txBody>
      </p:sp>
    </p:spTree>
    <p:extLst>
      <p:ext uri="{BB962C8B-B14F-4D97-AF65-F5344CB8AC3E}">
        <p14:creationId xmlns:p14="http://schemas.microsoft.com/office/powerpoint/2010/main" val="2725760882"/>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a:noAutofit/>
          </a:bodyPr>
          <a:lstStyle/>
          <a:p>
            <a:r>
              <a:rPr lang="en-US" sz="1400">
                <a:latin typeface="Source Sans Pro" panose="020B0503030403020204" pitchFamily="34" charset="0"/>
              </a:rPr>
              <a:t>The content of this module was adapted from the RRT management workshop organized by CDC US</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172628" y="1093335"/>
            <a:ext cx="7529515" cy="5546726"/>
          </a:xfrm>
        </p:spPr>
        <p:txBody>
          <a:bodyPr>
            <a:normAutofit fontScale="70000" lnSpcReduction="20000"/>
          </a:bodyPr>
          <a:lstStyle/>
          <a:p>
            <a:r>
              <a:rPr lang="en-US">
                <a:cs typeface="Arial"/>
              </a:rPr>
              <a:t>Guidance for U.S. Centers for Disease Control and Prevention Staff for the Establishment and Management of Public Health Rapid Response Teams for Disease Outbreaks, U.S. CDC 2020</a:t>
            </a:r>
          </a:p>
          <a:p>
            <a:r>
              <a:rPr lang="en-US">
                <a:cs typeface="Arial"/>
                <a:hlinkClick r:id="rId2"/>
              </a:rPr>
              <a:t>https://www.cdc.gov/coronavirus/2019-ncov/downloads/global-covid-19/RRTManagementGuidance-508.pdf</a:t>
            </a:r>
            <a:endParaRPr lang="en-US">
              <a:cs typeface="Arial"/>
            </a:endParaRPr>
          </a:p>
          <a:p>
            <a:endParaRPr lang="en-US">
              <a:cs typeface="Arial"/>
            </a:endParaRPr>
          </a:p>
          <a:p>
            <a:r>
              <a:rPr lang="en-US"/>
              <a:t>Standard Operating Procedures for Coordinating Public Health </a:t>
            </a:r>
            <a:r>
              <a:rPr lang="en-US" err="1"/>
              <a:t>Prepardness</a:t>
            </a:r>
            <a:r>
              <a:rPr lang="en-US"/>
              <a:t> and Response in the WHO African Region. World Health Organization Regional Office for Africa, 2014. </a:t>
            </a:r>
            <a:r>
              <a:rPr lang="en-US" u="sng">
                <a:hlinkClick r:id="rId3"/>
              </a:rPr>
              <a:t>https://apps.who.int/iris/bitstream/handle/10665/112855/SOP2014.pdf?sequence=1&amp;isAllowed=y</a:t>
            </a:r>
            <a:endParaRPr lang="en-US" u="sng"/>
          </a:p>
          <a:p>
            <a:endParaRPr lang="en-US" u="sng"/>
          </a:p>
          <a:p>
            <a:r>
              <a:rPr lang="en-US"/>
              <a:t>Greiner, A., </a:t>
            </a:r>
            <a:r>
              <a:rPr lang="en-US" err="1"/>
              <a:t>Stehling-Ariza</a:t>
            </a:r>
            <a:r>
              <a:rPr lang="en-US"/>
              <a:t>, T., </a:t>
            </a:r>
            <a:r>
              <a:rPr lang="en-US" err="1"/>
              <a:t>Bugli</a:t>
            </a:r>
            <a:r>
              <a:rPr lang="en-US"/>
              <a:t>, D., Hoffman, A., Giese, C., </a:t>
            </a:r>
            <a:r>
              <a:rPr lang="en-US" err="1"/>
              <a:t>Moorhouse</a:t>
            </a:r>
            <a:r>
              <a:rPr lang="en-US"/>
              <a:t>, L., </a:t>
            </a:r>
            <a:r>
              <a:rPr lang="en-US" err="1"/>
              <a:t>Neatherlin</a:t>
            </a:r>
            <a:r>
              <a:rPr lang="en-US"/>
              <a:t>, J.C., </a:t>
            </a:r>
            <a:r>
              <a:rPr lang="en-US" err="1"/>
              <a:t>Shahpar</a:t>
            </a:r>
            <a:r>
              <a:rPr lang="en-US"/>
              <a:t>, C. (2020). Challenges in Public Health Rapid Response. </a:t>
            </a:r>
            <a:r>
              <a:rPr lang="en-US" i="1"/>
              <a:t>Health Security</a:t>
            </a:r>
            <a:r>
              <a:rPr lang="en-US"/>
              <a:t>, S8-S13. Retrieved from </a:t>
            </a:r>
            <a:r>
              <a:rPr lang="en-US" u="sng">
                <a:hlinkClick r:id="rId4"/>
              </a:rPr>
              <a:t>https://www.liebertpub.com/doi/10.1089/hs.2019.0060</a:t>
            </a:r>
            <a:endParaRPr lang="en-US" u="sng"/>
          </a:p>
          <a:p>
            <a:endParaRPr lang="en-US" u="sng"/>
          </a:p>
          <a:p>
            <a:r>
              <a:rPr lang="en-US"/>
              <a:t>GUIDANCE FOR CONDUCTING A COUNTRY COVID-19 INTRA-ACTION REVIEW (IAR)</a:t>
            </a:r>
            <a:r>
              <a:rPr lang="fr-FR"/>
              <a:t>, WHO 2020</a:t>
            </a:r>
          </a:p>
          <a:p>
            <a:r>
              <a:rPr lang="fr-FR">
                <a:hlinkClick r:id="rId5"/>
              </a:rPr>
              <a:t>https://www.who.int/publications/i/item/WHO-2019-nCoV-Country_IAR-2020.1</a:t>
            </a:r>
            <a:r>
              <a:rPr lang="fr-FR"/>
              <a:t> </a:t>
            </a:r>
          </a:p>
          <a:p>
            <a:endParaRPr lang="fr-FR"/>
          </a:p>
          <a:p>
            <a:r>
              <a:rPr lang="en-US"/>
              <a:t>Guidance for conducting a country COVID-19 intra-action review (IAR): Addendum 1, Tool 4, WHO 2021</a:t>
            </a:r>
          </a:p>
          <a:p>
            <a:r>
              <a:rPr lang="fr-FR">
                <a:hlinkClick r:id="rId6"/>
              </a:rPr>
              <a:t>https://www.who.int/publications/i/item/WHO-2019-nCoV-Country-IAR-add.1-2021.1</a:t>
            </a:r>
            <a:r>
              <a:rPr lang="fr-FR"/>
              <a:t> </a:t>
            </a:r>
          </a:p>
          <a:p>
            <a:endParaRPr lang="en-US"/>
          </a:p>
        </p:txBody>
      </p:sp>
      <p:sp>
        <p:nvSpPr>
          <p:cNvPr id="4" name="Slide Number Placeholder 3">
            <a:extLst>
              <a:ext uri="{FF2B5EF4-FFF2-40B4-BE49-F238E27FC236}">
                <a16:creationId xmlns:a16="http://schemas.microsoft.com/office/drawing/2014/main" id="{ADA054C6-A129-F82F-D986-66478414F042}"/>
              </a:ext>
            </a:extLst>
          </p:cNvPr>
          <p:cNvSpPr>
            <a:spLocks noGrp="1"/>
          </p:cNvSpPr>
          <p:nvPr>
            <p:ph type="sldNum" sz="quarter" idx="2"/>
          </p:nvPr>
        </p:nvSpPr>
        <p:spPr>
          <a:xfrm>
            <a:off x="11752683" y="6516742"/>
            <a:ext cx="437449" cy="340917"/>
          </a:xfrm>
        </p:spPr>
        <p:txBody>
          <a:bodyPr lIns="91440" tIns="45720" rIns="91440" bIns="45720" anchor="t"/>
          <a:lstStyle/>
          <a:p>
            <a:pPr algn="r"/>
            <a:fld id="{86CB4B4D-7CA3-9044-876B-883B54F8677D}" type="slidenum">
              <a:rPr lang="en-US" sz="1200">
                <a:solidFill>
                  <a:srgbClr val="7F7F7F"/>
                </a:solidFill>
              </a:rPr>
              <a:pPr algn="r"/>
              <a:t>84</a:t>
            </a:fld>
            <a:endParaRPr lang="en-US" sz="1200">
              <a:solidFill>
                <a:srgbClr val="7F7F7F"/>
              </a:solidFill>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B22FC3-37BF-4C09-8263-5883360B3D07}"/>
              </a:ext>
            </a:extLst>
          </p:cNvPr>
          <p:cNvSpPr>
            <a:spLocks noGrp="1"/>
          </p:cNvSpPr>
          <p:nvPr>
            <p:ph type="body" idx="1"/>
          </p:nvPr>
        </p:nvSpPr>
        <p:spPr/>
        <p:txBody>
          <a:bodyPr>
            <a:normAutofit fontScale="92500" lnSpcReduction="10000"/>
          </a:bodyPr>
          <a:lstStyle/>
          <a:p>
            <a:r>
              <a:rPr lang="en-US"/>
              <a:t>Rapid response teams training </a:t>
            </a:r>
            <a:r>
              <a:rPr lang="en-US" err="1"/>
              <a:t>programme</a:t>
            </a:r>
            <a:endParaRPr lang="en-US"/>
          </a:p>
          <a:p>
            <a:r>
              <a:rPr lang="en-US">
                <a:hlinkClick r:id="rId2"/>
              </a:rPr>
              <a:t>https://extranet.who.int/hslp/package/rapid-response-teams-training-programme</a:t>
            </a:r>
            <a:r>
              <a:rPr lang="en-US"/>
              <a:t> </a:t>
            </a:r>
          </a:p>
          <a:p>
            <a:endParaRPr lang="en-US"/>
          </a:p>
          <a:p>
            <a:r>
              <a:rPr lang="en-US"/>
              <a:t>Rapid response teams managers training package</a:t>
            </a:r>
          </a:p>
          <a:p>
            <a:r>
              <a:rPr lang="en-US">
                <a:hlinkClick r:id="rId3"/>
              </a:rPr>
              <a:t>https://extranet.who.int/hslp/package/block-2-rrt-managers-training-package</a:t>
            </a:r>
            <a:r>
              <a:rPr lang="en-US"/>
              <a:t> </a:t>
            </a:r>
          </a:p>
          <a:p>
            <a:endParaRPr lang="en-US"/>
          </a:p>
          <a:p>
            <a:r>
              <a:rPr lang="en-US"/>
              <a:t>Management and Facilitation of a Country COVID-19 Intra-Action Review (IAR)</a:t>
            </a:r>
          </a:p>
          <a:p>
            <a:r>
              <a:rPr lang="fr-FR">
                <a:hlinkClick r:id="rId4"/>
              </a:rPr>
              <a:t>https://openwho.org/courses/covid-19-intra-action-review-en</a:t>
            </a:r>
            <a:endParaRPr lang="fr-FR"/>
          </a:p>
          <a:p>
            <a:endParaRPr lang="fr-FR"/>
          </a:p>
          <a:p>
            <a:r>
              <a:rPr lang="en-US"/>
              <a:t>Management and Facilitation of an After Action Review (AAR), </a:t>
            </a:r>
            <a:r>
              <a:rPr lang="en-US" err="1"/>
              <a:t>OpenWHO</a:t>
            </a:r>
            <a:endParaRPr lang="en-US"/>
          </a:p>
          <a:p>
            <a:r>
              <a:rPr lang="fr-FR">
                <a:hlinkClick r:id="rId5"/>
              </a:rPr>
              <a:t>https://openwho.org/courses/AAR-en</a:t>
            </a:r>
            <a:endParaRPr lang="fr-FR"/>
          </a:p>
          <a:p>
            <a:endParaRPr lang="fr-FR"/>
          </a:p>
          <a:p>
            <a:r>
              <a:rPr lang="en-US">
                <a:solidFill>
                  <a:schemeClr val="tx1"/>
                </a:solidFill>
              </a:rPr>
              <a:t>WHO After Action Reviews (AAR) VIDEO</a:t>
            </a:r>
          </a:p>
          <a:p>
            <a:r>
              <a:rPr lang="en-US">
                <a:hlinkClick r:id="rId6"/>
              </a:rPr>
              <a:t>https://www.youtube.com/watch?v=l61dcs45HDI&amp;t=59s</a:t>
            </a:r>
            <a:r>
              <a:rPr lang="en-US"/>
              <a:t> </a:t>
            </a:r>
          </a:p>
          <a:p>
            <a:endParaRPr lang="en-US"/>
          </a:p>
          <a:p>
            <a:endParaRPr lang="en-US"/>
          </a:p>
        </p:txBody>
      </p:sp>
      <p:sp>
        <p:nvSpPr>
          <p:cNvPr id="2" name="Slide Number Placeholder 1">
            <a:extLst>
              <a:ext uri="{FF2B5EF4-FFF2-40B4-BE49-F238E27FC236}">
                <a16:creationId xmlns:a16="http://schemas.microsoft.com/office/drawing/2014/main" id="{9E3409D3-7E29-967A-6864-CBEBB838175A}"/>
              </a:ext>
            </a:extLst>
          </p:cNvPr>
          <p:cNvSpPr>
            <a:spLocks noGrp="1"/>
          </p:cNvSpPr>
          <p:nvPr>
            <p:ph type="sldNum" sz="quarter" idx="2"/>
          </p:nvPr>
        </p:nvSpPr>
        <p:spPr>
          <a:xfrm>
            <a:off x="11804556" y="6537618"/>
            <a:ext cx="385257" cy="320041"/>
          </a:xfrm>
        </p:spPr>
        <p:txBody>
          <a:bodyPr lIns="91440" tIns="45720" rIns="91440" bIns="45720" anchor="t"/>
          <a:lstStyle/>
          <a:p>
            <a:pPr algn="r"/>
            <a:fld id="{86CB4B4D-7CA3-9044-876B-883B54F8677D}" type="slidenum">
              <a:rPr lang="en-US" sz="1200">
                <a:solidFill>
                  <a:srgbClr val="7F7F7F"/>
                </a:solidFill>
              </a:rPr>
              <a:pPr algn="r"/>
              <a:t>85</a:t>
            </a:fld>
            <a:endParaRPr lang="en-US" sz="1200">
              <a:solidFill>
                <a:srgbClr val="7F7F7F"/>
              </a:solidFill>
            </a:endParaRPr>
          </a:p>
        </p:txBody>
      </p:sp>
    </p:spTree>
    <p:extLst>
      <p:ext uri="{BB962C8B-B14F-4D97-AF65-F5344CB8AC3E}">
        <p14:creationId xmlns:p14="http://schemas.microsoft.com/office/powerpoint/2010/main" val="2796648425"/>
      </p:ext>
    </p:ext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8988E4-2820-149D-5E8E-36F8014A962B}"/>
              </a:ext>
            </a:extLst>
          </p:cNvPr>
          <p:cNvSpPr>
            <a:spLocks noGrp="1"/>
          </p:cNvSpPr>
          <p:nvPr>
            <p:ph type="sldNum" sz="quarter" idx="2"/>
          </p:nvPr>
        </p:nvSpPr>
        <p:spPr>
          <a:xfrm>
            <a:off x="11741760" y="6549537"/>
            <a:ext cx="447887" cy="309603"/>
          </a:xfrm>
        </p:spPr>
        <p:txBody>
          <a:bodyPr lIns="91440" tIns="45720" rIns="91440" bIns="45720" anchor="t"/>
          <a:lstStyle/>
          <a:p>
            <a:pPr algn="r"/>
            <a:fld id="{86CB4B4D-7CA3-9044-876B-883B54F8677D}" type="slidenum">
              <a:rPr lang="en-US" sz="1200">
                <a:solidFill>
                  <a:srgbClr val="7F7F7F"/>
                </a:solidFill>
              </a:rPr>
              <a:pPr algn="r"/>
              <a:t>86</a:t>
            </a:fld>
            <a:endParaRPr lang="en-US" sz="1200">
              <a:solidFill>
                <a:srgbClr val="7F7F7F"/>
              </a:solidFill>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84A7F-3E8C-F955-5887-BBF9278AC735}"/>
              </a:ext>
            </a:extLst>
          </p:cNvPr>
          <p:cNvSpPr>
            <a:spLocks noGrp="1"/>
          </p:cNvSpPr>
          <p:nvPr>
            <p:ph type="body" idx="1"/>
          </p:nvPr>
        </p:nvSpPr>
        <p:spPr/>
        <p:txBody>
          <a:bodyPr>
            <a:normAutofit/>
          </a:bodyPr>
          <a:lstStyle/>
          <a:p>
            <a:r>
              <a:rPr lang="en-US" sz="2400" b="1">
                <a:latin typeface="Arial"/>
                <a:cs typeface="Arial"/>
              </a:rPr>
              <a:t>U.S. CDC disclaimer</a:t>
            </a:r>
          </a:p>
          <a:p>
            <a:endParaRPr lang="en-US" b="1">
              <a:latin typeface="Arial"/>
              <a:cs typeface="Arial"/>
            </a:endParaRPr>
          </a:p>
          <a:p>
            <a:pPr>
              <a:lnSpc>
                <a:spcPct val="100000"/>
              </a:lnSpc>
            </a:pPr>
            <a:r>
              <a:rPr lang="en-US" sz="2400">
                <a:latin typeface="Arial"/>
                <a:cs typeface="Arial"/>
              </a:rPr>
              <a:t>This training package was made possible by grant/cooperative agreement number GH0002225-03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p>
          <a:p>
            <a:endParaRPr lang="en-GB"/>
          </a:p>
        </p:txBody>
      </p:sp>
    </p:spTree>
    <p:extLst>
      <p:ext uri="{BB962C8B-B14F-4D97-AF65-F5344CB8AC3E}">
        <p14:creationId xmlns:p14="http://schemas.microsoft.com/office/powerpoint/2010/main" val="2478233561"/>
      </p:ext>
    </p:ext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a:t>WHO Health Security Learning Platform - Training Materials</a:t>
            </a:r>
            <a:r>
              <a:rPr lang="en-US" sz="1900"/>
              <a:t>​</a:t>
            </a:r>
          </a:p>
          <a:p>
            <a:pPr fontAlgn="base"/>
            <a:r>
              <a:rPr lang="en-US" sz="1900"/>
              <a:t>These WHO Training Materials are © World Health Organization (WHO) 2022. All rights reserved.​</a:t>
            </a:r>
          </a:p>
          <a:p>
            <a:pPr fontAlgn="base"/>
            <a:r>
              <a:rPr lang="en-US" sz="1900"/>
              <a:t>Your use of these materials is subject to the “</a:t>
            </a:r>
            <a:r>
              <a:rPr lang="en-US" sz="1900" u="sng">
                <a:hlinkClick r:id="rId2"/>
              </a:rPr>
              <a:t>WHO Health Security Learning Platform, Training Materials – Terms of Use</a:t>
            </a:r>
            <a:r>
              <a:rPr lang="en-US" sz="1900"/>
              <a:t>”, which you accepted when downloading them and which are available on the Health Security Learning Platform at: </a:t>
            </a:r>
            <a:r>
              <a:rPr lang="en-US" sz="1900" u="sng">
                <a:hlinkClick r:id="rId3"/>
              </a:rPr>
              <a:t>https://extranet.who.int/hslp</a:t>
            </a:r>
            <a:r>
              <a:rPr lang="en-US" sz="1900"/>
              <a:t>  ​</a:t>
            </a:r>
          </a:p>
          <a:p>
            <a:pPr fontAlgn="base"/>
            <a:r>
              <a:rPr lang="en-US" sz="1900"/>
              <a:t>​</a:t>
            </a:r>
          </a:p>
          <a:p>
            <a:pPr fontAlgn="base"/>
            <a:r>
              <a:rPr lang="en-US" sz="190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a:t>​</a:t>
            </a:r>
          </a:p>
          <a:p>
            <a:pPr fontAlgn="base"/>
            <a:r>
              <a:rPr lang="en-US" sz="190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a:solidFill>
                  <a:srgbClr val="10253F"/>
                </a:solidFill>
                <a:ea typeface="Arial"/>
                <a:cs typeface="Arial"/>
                <a:sym typeface="Calibri"/>
              </a:rPr>
              <a:t>Managers Training Package </a:t>
            </a:r>
            <a:r>
              <a:rPr lang="en-US" sz="190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a:t>Further, please inform WHO of any modifications of these materials that you use publicly, for record-keeping purposes and continued development, by emailing </a:t>
            </a:r>
            <a:r>
              <a:rPr lang="en-US" sz="1900" u="sng">
                <a:hlinkClick r:id="rId4"/>
              </a:rPr>
              <a:t>ihrhrt@who.int</a:t>
            </a:r>
            <a:r>
              <a:rPr lang="en-US" sz="1900"/>
              <a:t>​</a:t>
            </a:r>
          </a:p>
          <a:p>
            <a:endParaRPr lang="en-GB"/>
          </a:p>
        </p:txBody>
      </p:sp>
      <p:sp>
        <p:nvSpPr>
          <p:cNvPr id="3" name="Slide Number Placeholder 2">
            <a:extLst>
              <a:ext uri="{FF2B5EF4-FFF2-40B4-BE49-F238E27FC236}">
                <a16:creationId xmlns:a16="http://schemas.microsoft.com/office/drawing/2014/main" id="{CA39B935-D021-7171-0375-352572F92331}"/>
              </a:ext>
            </a:extLst>
          </p:cNvPr>
          <p:cNvSpPr>
            <a:spLocks noGrp="1"/>
          </p:cNvSpPr>
          <p:nvPr>
            <p:ph type="sldNum" sz="quarter" idx="2"/>
          </p:nvPr>
        </p:nvSpPr>
        <p:spPr>
          <a:xfrm>
            <a:off x="11752198" y="6539099"/>
            <a:ext cx="437449" cy="320041"/>
          </a:xfrm>
        </p:spPr>
        <p:txBody>
          <a:bodyPr lIns="91440" tIns="45720" rIns="91440" bIns="45720" anchor="t"/>
          <a:lstStyle/>
          <a:p>
            <a:pPr algn="r"/>
            <a:fld id="{86CB4B4D-7CA3-9044-876B-883B54F8677D}" type="slidenum">
              <a:rPr lang="en-US" sz="1200">
                <a:solidFill>
                  <a:srgbClr val="7F7F7F"/>
                </a:solidFill>
              </a:rPr>
              <a:pPr algn="r"/>
              <a:t>88</a:t>
            </a:fld>
            <a:endParaRPr lang="en-US" sz="1200">
              <a:solidFill>
                <a:srgbClr val="7F7F7F"/>
              </a:solidFill>
            </a:endParaRPr>
          </a:p>
        </p:txBody>
      </p:sp>
    </p:spTree>
    <p:extLst>
      <p:ext uri="{BB962C8B-B14F-4D97-AF65-F5344CB8AC3E}">
        <p14:creationId xmlns:p14="http://schemas.microsoft.com/office/powerpoint/2010/main" val="274109106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297713" y="163917"/>
            <a:ext cx="4546430" cy="459442"/>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b="1">
                <a:solidFill>
                  <a:schemeClr val="bg1"/>
                </a:solidFill>
                <a:latin typeface="Source Sans Pro"/>
                <a:ea typeface="+mj-ea"/>
                <a:cs typeface="+mj-cs"/>
                <a:sym typeface="Calibri"/>
              </a:rPr>
              <a:t>Welcome</a:t>
            </a:r>
            <a:r>
              <a:rPr lang="fr-FR" b="1">
                <a:solidFill>
                  <a:schemeClr val="bg1"/>
                </a:solidFill>
                <a:latin typeface="Source Sans Pro"/>
                <a:ea typeface="+mj-ea"/>
                <a:cs typeface="+mj-cs"/>
                <a:sym typeface="Calibri"/>
              </a:rPr>
              <a:t> </a:t>
            </a:r>
            <a:r>
              <a:rPr b="1">
                <a:solidFill>
                  <a:schemeClr val="bg1"/>
                </a:solidFill>
                <a:latin typeface="Source Sans Pro"/>
                <a:ea typeface="+mj-ea"/>
                <a:cs typeface="+mj-cs"/>
                <a:sym typeface="Calibri"/>
              </a:rPr>
              <a:t>to Makati!</a:t>
            </a:r>
            <a:endParaRPr lang="fr-FR" b="1">
              <a:solidFill>
                <a:schemeClr val="bg1"/>
              </a:solidFill>
              <a:latin typeface="Source Sans Pro"/>
              <a:ea typeface="+mj-ea"/>
              <a:cs typeface="+mj-cs"/>
              <a:sym typeface="Calibri"/>
            </a:endParaRPr>
          </a:p>
        </p:txBody>
      </p:sp>
      <p:sp>
        <p:nvSpPr>
          <p:cNvPr id="13" name="object 13"/>
          <p:cNvSpPr txBox="1"/>
          <p:nvPr/>
        </p:nvSpPr>
        <p:spPr>
          <a:xfrm>
            <a:off x="529916" y="2614890"/>
            <a:ext cx="4611793" cy="1862903"/>
          </a:xfrm>
          <a:prstGeom prst="rect">
            <a:avLst/>
          </a:prstGeom>
        </p:spPr>
        <p:txBody>
          <a:bodyPr vert="horz" wrap="square" lIns="0" tIns="16087" rIns="0" bIns="0" rtlCol="0">
            <a:spAutoFit/>
          </a:bodyPr>
          <a:lstStyle/>
          <a:p>
            <a:pPr marL="16933" marR="6773" algn="ctr" hangingPunct="1">
              <a:spcBef>
                <a:spcPts val="127"/>
              </a:spcBef>
            </a:pPr>
            <a:r>
              <a:rPr sz="2400" kern="1200" spc="-13">
                <a:solidFill>
                  <a:prstClr val="black"/>
                </a:solidFill>
                <a:latin typeface="Source Sans Pro"/>
                <a:ea typeface="+mn-ea"/>
                <a:cs typeface="Arial" panose="020B0604020202020204" pitchFamily="34" charset="0"/>
              </a:rPr>
              <a:t>With</a:t>
            </a:r>
            <a:r>
              <a:rPr sz="2400" kern="1200" spc="-7">
                <a:solidFill>
                  <a:prstClr val="black"/>
                </a:solidFill>
                <a:latin typeface="Source Sans Pro"/>
                <a:ea typeface="+mn-ea"/>
                <a:cs typeface="Arial" panose="020B0604020202020204" pitchFamily="34" charset="0"/>
              </a:rPr>
              <a:t> </a:t>
            </a:r>
            <a:r>
              <a:rPr sz="2400" kern="1200" spc="-13">
                <a:solidFill>
                  <a:prstClr val="black"/>
                </a:solidFill>
                <a:latin typeface="Source Sans Pro"/>
                <a:ea typeface="+mn-ea"/>
                <a:cs typeface="Arial" panose="020B0604020202020204" pitchFamily="34" charset="0"/>
              </a:rPr>
              <a:t>your technical </a:t>
            </a:r>
            <a:r>
              <a:rPr sz="2400" kern="1200" spc="-7">
                <a:solidFill>
                  <a:prstClr val="black"/>
                </a:solidFill>
                <a:latin typeface="Source Sans Pro"/>
                <a:ea typeface="+mn-ea"/>
                <a:cs typeface="Arial" panose="020B0604020202020204" pitchFamily="34" charset="0"/>
              </a:rPr>
              <a:t> guidance,</a:t>
            </a:r>
            <a:r>
              <a:rPr sz="2400" kern="1200">
                <a:solidFill>
                  <a:prstClr val="black"/>
                </a:solidFill>
                <a:latin typeface="Source Sans Pro"/>
                <a:ea typeface="+mn-ea"/>
                <a:cs typeface="Arial" panose="020B0604020202020204" pitchFamily="34" charset="0"/>
              </a:rPr>
              <a:t> </a:t>
            </a:r>
            <a:r>
              <a:rPr sz="2400" kern="1200" spc="-7">
                <a:solidFill>
                  <a:prstClr val="black"/>
                </a:solidFill>
                <a:latin typeface="Source Sans Pro"/>
                <a:ea typeface="+mn-ea"/>
                <a:cs typeface="Arial" panose="020B0604020202020204" pitchFamily="34" charset="0"/>
              </a:rPr>
              <a:t>the</a:t>
            </a:r>
            <a:r>
              <a:rPr sz="2400" kern="1200" spc="7">
                <a:solidFill>
                  <a:prstClr val="black"/>
                </a:solidFill>
                <a:latin typeface="Source Sans Pro"/>
                <a:ea typeface="+mn-ea"/>
                <a:cs typeface="Arial" panose="020B0604020202020204" pitchFamily="34" charset="0"/>
              </a:rPr>
              <a:t> </a:t>
            </a:r>
            <a:r>
              <a:rPr sz="2400" kern="1200" spc="-13">
                <a:solidFill>
                  <a:prstClr val="black"/>
                </a:solidFill>
                <a:latin typeface="Source Sans Pro"/>
                <a:ea typeface="+mn-ea"/>
                <a:cs typeface="Arial" panose="020B0604020202020204" pitchFamily="34" charset="0"/>
              </a:rPr>
              <a:t>Ministry </a:t>
            </a:r>
            <a:r>
              <a:rPr sz="2400" kern="1200" spc="-7">
                <a:solidFill>
                  <a:prstClr val="black"/>
                </a:solidFill>
                <a:latin typeface="Source Sans Pro"/>
                <a:ea typeface="+mn-ea"/>
                <a:cs typeface="Arial" panose="020B0604020202020204" pitchFamily="34" charset="0"/>
              </a:rPr>
              <a:t> of</a:t>
            </a:r>
            <a:r>
              <a:rPr sz="2400" kern="1200" spc="-20">
                <a:solidFill>
                  <a:prstClr val="black"/>
                </a:solidFill>
                <a:latin typeface="Source Sans Pro"/>
                <a:ea typeface="+mn-ea"/>
                <a:cs typeface="Arial" panose="020B0604020202020204" pitchFamily="34" charset="0"/>
              </a:rPr>
              <a:t> </a:t>
            </a:r>
            <a:r>
              <a:rPr sz="2400" kern="1200" spc="-7">
                <a:solidFill>
                  <a:prstClr val="black"/>
                </a:solidFill>
                <a:latin typeface="Source Sans Pro"/>
                <a:ea typeface="+mn-ea"/>
                <a:cs typeface="Arial" panose="020B0604020202020204" pitchFamily="34" charset="0"/>
              </a:rPr>
              <a:t>Health</a:t>
            </a:r>
            <a:r>
              <a:rPr sz="2400" kern="1200" spc="13">
                <a:solidFill>
                  <a:prstClr val="black"/>
                </a:solidFill>
                <a:latin typeface="Source Sans Pro"/>
                <a:ea typeface="+mn-ea"/>
                <a:cs typeface="Arial" panose="020B0604020202020204" pitchFamily="34" charset="0"/>
              </a:rPr>
              <a:t> </a:t>
            </a:r>
            <a:r>
              <a:rPr sz="2400" kern="1200" spc="-7">
                <a:solidFill>
                  <a:prstClr val="black"/>
                </a:solidFill>
                <a:latin typeface="Source Sans Pro"/>
                <a:ea typeface="+mn-ea"/>
                <a:cs typeface="Arial" panose="020B0604020202020204" pitchFamily="34" charset="0"/>
              </a:rPr>
              <a:t>in</a:t>
            </a:r>
            <a:r>
              <a:rPr sz="2400" kern="1200" spc="-20">
                <a:solidFill>
                  <a:prstClr val="black"/>
                </a:solidFill>
                <a:latin typeface="Source Sans Pro"/>
                <a:ea typeface="+mn-ea"/>
                <a:cs typeface="Arial" panose="020B0604020202020204" pitchFamily="34" charset="0"/>
              </a:rPr>
              <a:t> Makati</a:t>
            </a:r>
            <a:r>
              <a:rPr sz="2400" kern="1200" spc="33">
                <a:solidFill>
                  <a:prstClr val="black"/>
                </a:solidFill>
                <a:latin typeface="Source Sans Pro"/>
                <a:ea typeface="+mn-ea"/>
                <a:cs typeface="Arial" panose="020B0604020202020204" pitchFamily="34" charset="0"/>
              </a:rPr>
              <a:t> </a:t>
            </a:r>
            <a:r>
              <a:rPr sz="2400" kern="1200" spc="-7">
                <a:solidFill>
                  <a:prstClr val="black"/>
                </a:solidFill>
                <a:latin typeface="Source Sans Pro"/>
                <a:ea typeface="+mn-ea"/>
                <a:cs typeface="Arial" panose="020B0604020202020204" pitchFamily="34" charset="0"/>
              </a:rPr>
              <a:t>has </a:t>
            </a:r>
            <a:r>
              <a:rPr sz="2400" kern="1200" spc="-827">
                <a:solidFill>
                  <a:prstClr val="black"/>
                </a:solidFill>
                <a:latin typeface="Source Sans Pro"/>
                <a:ea typeface="+mn-ea"/>
                <a:cs typeface="Arial" panose="020B0604020202020204" pitchFamily="34" charset="0"/>
              </a:rPr>
              <a:t> </a:t>
            </a:r>
            <a:r>
              <a:rPr sz="2400" kern="1200" spc="-13">
                <a:solidFill>
                  <a:prstClr val="black"/>
                </a:solidFill>
                <a:latin typeface="Source Sans Pro"/>
                <a:ea typeface="+mn-ea"/>
                <a:cs typeface="Arial" panose="020B0604020202020204" pitchFamily="34" charset="0"/>
              </a:rPr>
              <a:t>established</a:t>
            </a:r>
            <a:r>
              <a:rPr sz="2400" kern="1200" spc="20">
                <a:solidFill>
                  <a:prstClr val="black"/>
                </a:solidFill>
                <a:latin typeface="Source Sans Pro"/>
                <a:ea typeface="+mn-ea"/>
                <a:cs typeface="Arial" panose="020B0604020202020204" pitchFamily="34" charset="0"/>
              </a:rPr>
              <a:t> </a:t>
            </a:r>
            <a:r>
              <a:rPr sz="2400" kern="1200" spc="-7">
                <a:solidFill>
                  <a:prstClr val="black"/>
                </a:solidFill>
                <a:latin typeface="Source Sans Pro"/>
                <a:ea typeface="+mn-ea"/>
                <a:cs typeface="Arial" panose="020B0604020202020204" pitchFamily="34" charset="0"/>
              </a:rPr>
              <a:t>their </a:t>
            </a:r>
            <a:r>
              <a:rPr sz="2400" kern="1200" spc="-13">
                <a:solidFill>
                  <a:prstClr val="black"/>
                </a:solidFill>
                <a:latin typeface="Source Sans Pro"/>
                <a:ea typeface="+mn-ea"/>
                <a:cs typeface="Arial" panose="020B0604020202020204" pitchFamily="34" charset="0"/>
              </a:rPr>
              <a:t>new </a:t>
            </a:r>
            <a:r>
              <a:rPr sz="2400" kern="1200" spc="-7">
                <a:solidFill>
                  <a:prstClr val="black"/>
                </a:solidFill>
                <a:latin typeface="Source Sans Pro"/>
                <a:ea typeface="+mn-ea"/>
                <a:cs typeface="Arial" panose="020B0604020202020204" pitchFamily="34" charset="0"/>
              </a:rPr>
              <a:t> </a:t>
            </a:r>
            <a:r>
              <a:rPr sz="2400" kern="1200" spc="-13">
                <a:solidFill>
                  <a:prstClr val="black"/>
                </a:solidFill>
                <a:latin typeface="Source Sans Pro"/>
                <a:ea typeface="+mn-ea"/>
                <a:cs typeface="Arial" panose="020B0604020202020204" pitchFamily="34" charset="0"/>
              </a:rPr>
              <a:t>national</a:t>
            </a:r>
            <a:r>
              <a:rPr sz="2400" kern="1200" spc="7">
                <a:solidFill>
                  <a:prstClr val="black"/>
                </a:solidFill>
                <a:latin typeface="Source Sans Pro"/>
                <a:ea typeface="+mn-ea"/>
                <a:cs typeface="Arial" panose="020B0604020202020204" pitchFamily="34" charset="0"/>
              </a:rPr>
              <a:t> </a:t>
            </a:r>
            <a:r>
              <a:rPr sz="2400" kern="1200" spc="-20">
                <a:solidFill>
                  <a:prstClr val="black"/>
                </a:solidFill>
                <a:latin typeface="Source Sans Pro"/>
                <a:ea typeface="+mn-ea"/>
                <a:cs typeface="Arial" panose="020B0604020202020204" pitchFamily="34" charset="0"/>
              </a:rPr>
              <a:t>rapid</a:t>
            </a:r>
            <a:r>
              <a:rPr sz="2400" kern="1200" spc="-27">
                <a:solidFill>
                  <a:prstClr val="black"/>
                </a:solidFill>
                <a:latin typeface="Source Sans Pro"/>
                <a:ea typeface="+mn-ea"/>
                <a:cs typeface="Arial" panose="020B0604020202020204" pitchFamily="34" charset="0"/>
              </a:rPr>
              <a:t> </a:t>
            </a:r>
            <a:r>
              <a:rPr sz="2400" kern="1200" spc="-13">
                <a:solidFill>
                  <a:prstClr val="black"/>
                </a:solidFill>
                <a:latin typeface="Source Sans Pro"/>
                <a:ea typeface="+mn-ea"/>
                <a:cs typeface="Arial" panose="020B0604020202020204" pitchFamily="34" charset="0"/>
              </a:rPr>
              <a:t>response</a:t>
            </a:r>
            <a:r>
              <a:rPr sz="2400" kern="1200" spc="7">
                <a:solidFill>
                  <a:prstClr val="black"/>
                </a:solidFill>
                <a:latin typeface="Source Sans Pro"/>
                <a:ea typeface="+mn-ea"/>
                <a:cs typeface="Arial" panose="020B0604020202020204" pitchFamily="34" charset="0"/>
              </a:rPr>
              <a:t> </a:t>
            </a:r>
            <a:r>
              <a:rPr sz="2400" kern="1200" spc="-20">
                <a:solidFill>
                  <a:prstClr val="black"/>
                </a:solidFill>
                <a:latin typeface="Source Sans Pro"/>
                <a:ea typeface="+mn-ea"/>
                <a:cs typeface="Arial" panose="020B0604020202020204" pitchFamily="34" charset="0"/>
              </a:rPr>
              <a:t>team</a:t>
            </a:r>
            <a:r>
              <a:rPr sz="2400" kern="1200" spc="13">
                <a:solidFill>
                  <a:prstClr val="black"/>
                </a:solidFill>
                <a:latin typeface="Source Sans Pro"/>
                <a:ea typeface="+mn-ea"/>
                <a:cs typeface="Arial" panose="020B0604020202020204" pitchFamily="34" charset="0"/>
              </a:rPr>
              <a:t> </a:t>
            </a:r>
            <a:r>
              <a:rPr lang="fr-FR" sz="2400" kern="1200" spc="13">
                <a:solidFill>
                  <a:prstClr val="black"/>
                </a:solidFill>
                <a:latin typeface="Source Sans Pro"/>
                <a:ea typeface="+mn-ea"/>
                <a:cs typeface="Arial" panose="020B0604020202020204" pitchFamily="34" charset="0"/>
              </a:rPr>
              <a:t>programme </a:t>
            </a:r>
            <a:r>
              <a:rPr sz="2400" kern="1200" spc="-7">
                <a:solidFill>
                  <a:prstClr val="black"/>
                </a:solidFill>
                <a:latin typeface="Source Sans Pro"/>
                <a:ea typeface="+mn-ea"/>
                <a:cs typeface="Arial" panose="020B0604020202020204" pitchFamily="34" charset="0"/>
              </a:rPr>
              <a:t>– </a:t>
            </a:r>
            <a:r>
              <a:rPr sz="2400" kern="1200">
                <a:solidFill>
                  <a:prstClr val="black"/>
                </a:solidFill>
                <a:latin typeface="Source Sans Pro"/>
                <a:ea typeface="+mn-ea"/>
                <a:cs typeface="Arial" panose="020B0604020202020204" pitchFamily="34" charset="0"/>
              </a:rPr>
              <a:t> </a:t>
            </a:r>
            <a:r>
              <a:rPr sz="2400" kern="1200" spc="-13">
                <a:solidFill>
                  <a:prstClr val="black"/>
                </a:solidFill>
                <a:latin typeface="Source Sans Pro"/>
                <a:ea typeface="+mn-ea"/>
                <a:cs typeface="Arial" panose="020B0604020202020204" pitchFamily="34" charset="0"/>
              </a:rPr>
              <a:t>woohoo!</a:t>
            </a:r>
            <a:endParaRPr sz="2400" kern="1200">
              <a:solidFill>
                <a:prstClr val="black"/>
              </a:solidFill>
              <a:latin typeface="Source Sans Pro"/>
              <a:ea typeface="+mn-ea"/>
              <a:cs typeface="Arial" panose="020B0604020202020204" pitchFamily="34" charset="0"/>
            </a:endParaRPr>
          </a:p>
        </p:txBody>
      </p:sp>
      <p:pic>
        <p:nvPicPr>
          <p:cNvPr id="3" name="Image 2"/>
          <p:cNvPicPr>
            <a:picLocks noChangeAspect="1"/>
          </p:cNvPicPr>
          <p:nvPr/>
        </p:nvPicPr>
        <p:blipFill>
          <a:blip r:embed="rId3"/>
          <a:stretch>
            <a:fillRect/>
          </a:stretch>
        </p:blipFill>
        <p:spPr>
          <a:xfrm>
            <a:off x="5947382" y="1811770"/>
            <a:ext cx="5315930" cy="3469141"/>
          </a:xfrm>
          <a:prstGeom prst="rect">
            <a:avLst/>
          </a:prstGeom>
        </p:spPr>
      </p:pic>
      <p:sp>
        <p:nvSpPr>
          <p:cNvPr id="6" name="Slide Number Placeholder 5">
            <a:extLst>
              <a:ext uri="{FF2B5EF4-FFF2-40B4-BE49-F238E27FC236}">
                <a16:creationId xmlns:a16="http://schemas.microsoft.com/office/drawing/2014/main" id="{8A93AF11-A89C-4E4D-87D7-2FB0E410043B}"/>
              </a:ext>
            </a:extLst>
          </p:cNvPr>
          <p:cNvSpPr txBox="1">
            <a:spLocks noGrp="1"/>
          </p:cNvSpPr>
          <p:nvPr>
            <p:ph type="sldNum" sz="quarter" idx="2"/>
          </p:nvPr>
        </p:nvSpPr>
        <p:spPr>
          <a:xfrm>
            <a:off x="11907520" y="652753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9</a:t>
            </a:fld>
            <a:endParaRPr sz="12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971814728"/>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45FA59-6177-4149-9704-D1AC186223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D9EBC7-7433-46F7-9F73-650E9882B9A8}">
  <ds:schemaRefs>
    <ds:schemaRef ds:uri="http://purl.org/dc/terms/"/>
    <ds:schemaRef ds:uri="http://purl.org/dc/dcmitype/"/>
    <ds:schemaRef ds:uri="http://schemas.openxmlformats.org/package/2006/metadata/core-properties"/>
    <ds:schemaRef ds:uri="450f158c-397a-4a9d-b005-a44c92e0fccb"/>
    <ds:schemaRef ds:uri="http://schemas.microsoft.com/office/2006/documentManagement/types"/>
    <ds:schemaRef ds:uri="http://purl.org/dc/elements/1.1/"/>
    <ds:schemaRef ds:uri="e2a64997-203d-4655-a595-383c2eb1e865"/>
    <ds:schemaRef ds:uri="http://www.w3.org/XML/1998/namespac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TotalTime>
  <Words>7700</Words>
  <Application>Microsoft Office PowerPoint</Application>
  <PresentationFormat>Widescreen</PresentationFormat>
  <Paragraphs>983</Paragraphs>
  <Slides>88</Slides>
  <Notes>56</Notes>
  <HiddenSlides>11</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RRT_Theme_v4</vt:lpstr>
      <vt:lpstr>Rapid Response Teams  Managers Workshop </vt:lpstr>
      <vt:lpstr>PowerPoint Presentation</vt:lpstr>
      <vt:lpstr>PowerPoint Presentation</vt:lpstr>
      <vt:lpstr>PowerPoint Presentation</vt:lpstr>
      <vt:lpstr>PowerPoint Presentation</vt:lpstr>
      <vt:lpstr>PowerPoint Presentation</vt:lpstr>
      <vt:lpstr>PowerPoint Presentation</vt:lpstr>
      <vt:lpstr>RRT management cycle</vt:lpstr>
      <vt:lpstr>Welcome to Makati!</vt:lpstr>
      <vt:lpstr>But wait…</vt:lpstr>
      <vt:lpstr>RRT management cycle</vt:lpstr>
      <vt:lpstr>Reflection </vt:lpstr>
      <vt:lpstr>Goals of RRT activation</vt:lpstr>
      <vt:lpstr>RRT activation process</vt:lpstr>
      <vt:lpstr>Decision-making criteria for activation</vt:lpstr>
      <vt:lpstr>Decision-making criteria for activation</vt:lpstr>
      <vt:lpstr>Team composition</vt:lpstr>
      <vt:lpstr>RRT structures</vt:lpstr>
      <vt:lpstr>RRT structure: Tailored to existing capacity</vt:lpstr>
      <vt:lpstr>RRT structure: tailored to need</vt:lpstr>
      <vt:lpstr>RRT structure: tailored to need</vt:lpstr>
      <vt:lpstr>RRT management cycle</vt:lpstr>
      <vt:lpstr>Goals of pre-deployment</vt:lpstr>
      <vt:lpstr>Pre-deployment processes</vt:lpstr>
      <vt:lpstr>Other pre-deployment activities</vt:lpstr>
      <vt:lpstr>Pre-deployment briefing: operational considerations</vt:lpstr>
      <vt:lpstr>Pre-deployment briefing: content</vt:lpstr>
      <vt:lpstr>Just-in-time training: operational considerations</vt:lpstr>
      <vt:lpstr>Just-in-time training: content</vt:lpstr>
      <vt:lpstr>RRT equipment</vt:lpstr>
      <vt:lpstr>PowerPoint Presentation</vt:lpstr>
      <vt:lpstr>PowerPoint Presentation</vt:lpstr>
      <vt:lpstr>PowerPoint Presentation</vt:lpstr>
      <vt:lpstr>Instructions for group work</vt:lpstr>
      <vt:lpstr>Instructions for group work </vt:lpstr>
      <vt:lpstr>Additional optional activity: Activate or not the RRT?</vt:lpstr>
      <vt:lpstr>Additional optional activity: Activate or not the RRT? (1)</vt:lpstr>
      <vt:lpstr>Additional optional activity: Activate or not the RRT? (2)</vt:lpstr>
      <vt:lpstr>Additional optional activity: Activate or not the RRT? (3)</vt:lpstr>
      <vt:lpstr>Additional optional activity: Activate or not the RRT? (4)</vt:lpstr>
      <vt:lpstr>Additional optional activity: Activate or not the RRT? (5)</vt:lpstr>
      <vt:lpstr>Additional optional activity: Activate or not the RRT? (6)</vt:lpstr>
      <vt:lpstr>PowerPoint Presentation</vt:lpstr>
      <vt:lpstr>PowerPoint Presentation</vt:lpstr>
      <vt:lpstr>PowerPoint Presentation</vt:lpstr>
      <vt:lpstr>RRT management cycle</vt:lpstr>
      <vt:lpstr>Goals of deployment</vt:lpstr>
      <vt:lpstr>RRT coordination and reporting</vt:lpstr>
      <vt:lpstr>Coordination in the field</vt:lpstr>
      <vt:lpstr>Reporting from the field</vt:lpstr>
      <vt:lpstr>Reporting from the field</vt:lpstr>
      <vt:lpstr>Reporting from the field</vt:lpstr>
      <vt:lpstr>Reporting from the field</vt:lpstr>
      <vt:lpstr>PowerPoint Presentation</vt:lpstr>
      <vt:lpstr>Extra, extra!</vt:lpstr>
      <vt:lpstr>RRT evolution and demobilization</vt:lpstr>
      <vt:lpstr>Potential criteria to be considered for RRT members deployment or demobilization are: </vt:lpstr>
      <vt:lpstr>PowerPoint Presentation</vt:lpstr>
      <vt:lpstr>PowerPoint Presentation</vt:lpstr>
      <vt:lpstr>PowerPoint Presentation</vt:lpstr>
      <vt:lpstr>PowerPoint Presentation</vt:lpstr>
      <vt:lpstr>Instructions for group work (1)</vt:lpstr>
      <vt:lpstr>PowerPoint Presentation</vt:lpstr>
      <vt:lpstr>Instructions for group work</vt:lpstr>
      <vt:lpstr>The RRT has returned from the field…</vt:lpstr>
      <vt:lpstr>PowerPoint Presentation</vt:lpstr>
      <vt:lpstr>RRT management cycle</vt:lpstr>
      <vt:lpstr>PowerPoint Presentation</vt:lpstr>
      <vt:lpstr>Goals of post-deployment</vt:lpstr>
      <vt:lpstr>Post-deployment key activities</vt:lpstr>
      <vt:lpstr>Post-deployment: evaluation</vt:lpstr>
      <vt:lpstr>Post-deployment: evaluation </vt:lpstr>
      <vt:lpstr>Post deployment: debriefs and After-Action Review</vt:lpstr>
      <vt:lpstr>Post deployment: debriefs and After-Action Review</vt:lpstr>
      <vt:lpstr>Post deployment: debriefs and After-Action Review</vt:lpstr>
      <vt:lpstr>Post deployment: responder resources</vt:lpstr>
      <vt:lpstr>Preventing responder attrition</vt:lpstr>
      <vt:lpstr>PowerPoint Presentation</vt:lpstr>
      <vt:lpstr>PowerPoint Presentation</vt:lpstr>
      <vt:lpstr>PowerPoint Presentation</vt:lpstr>
      <vt:lpstr>Instructions for group work (1)</vt:lpstr>
      <vt:lpstr>PowerPoint Presentation</vt:lpstr>
      <vt:lpstr>PowerPoint Presentation</vt:lpstr>
      <vt:lpstr>The content of this module was adapted from the RRT management workshop organized by CDC US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Hoffman, Adela (CDC/GHC/DGHP)</cp:lastModifiedBy>
  <cp:revision>247</cp:revision>
  <dcterms:modified xsi:type="dcterms:W3CDTF">2024-08-20T08:56:27Z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8609500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2023-06-21T18:40:18Z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395083b8-ae26-4190-833b-6d64d7461020</vt:lpwstr>
  </property>
  <property fmtid="{D5CDD505-2E9C-101B-9397-08002B2CF9AE}" pid="17" name="MSIP_Label_7b94a7b8-f06c-4dfe-bdcc-9b548fd58c31_ContentBits">
    <vt:lpwstr>0</vt:lpwstr>
  </property>
</Properties>
</file>