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88"/>
  </p:notesMasterIdLst>
  <p:sldIdLst>
    <p:sldId id="256" r:id="rId5"/>
    <p:sldId id="257" r:id="rId6"/>
    <p:sldId id="258" r:id="rId7"/>
    <p:sldId id="265" r:id="rId8"/>
    <p:sldId id="266" r:id="rId9"/>
    <p:sldId id="477" r:id="rId10"/>
    <p:sldId id="267" r:id="rId11"/>
    <p:sldId id="391" r:id="rId12"/>
    <p:sldId id="364" r:id="rId13"/>
    <p:sldId id="467" r:id="rId14"/>
    <p:sldId id="408" r:id="rId15"/>
    <p:sldId id="396" r:id="rId16"/>
    <p:sldId id="397" r:id="rId17"/>
    <p:sldId id="398" r:id="rId18"/>
    <p:sldId id="399" r:id="rId19"/>
    <p:sldId id="471" r:id="rId20"/>
    <p:sldId id="401" r:id="rId21"/>
    <p:sldId id="402" r:id="rId22"/>
    <p:sldId id="472" r:id="rId23"/>
    <p:sldId id="403" r:id="rId24"/>
    <p:sldId id="468" r:id="rId25"/>
    <p:sldId id="466" r:id="rId26"/>
    <p:sldId id="473" r:id="rId27"/>
    <p:sldId id="469" r:id="rId28"/>
    <p:sldId id="470" r:id="rId29"/>
    <p:sldId id="404" r:id="rId30"/>
    <p:sldId id="405" r:id="rId31"/>
    <p:sldId id="406" r:id="rId32"/>
    <p:sldId id="407" r:id="rId33"/>
    <p:sldId id="435" r:id="rId34"/>
    <p:sldId id="426" r:id="rId35"/>
    <p:sldId id="478" r:id="rId36"/>
    <p:sldId id="427" r:id="rId37"/>
    <p:sldId id="434" r:id="rId38"/>
    <p:sldId id="480" r:id="rId39"/>
    <p:sldId id="431" r:id="rId40"/>
    <p:sldId id="448" r:id="rId41"/>
    <p:sldId id="447" r:id="rId42"/>
    <p:sldId id="432" r:id="rId43"/>
    <p:sldId id="454" r:id="rId44"/>
    <p:sldId id="453" r:id="rId45"/>
    <p:sldId id="456" r:id="rId46"/>
    <p:sldId id="455" r:id="rId47"/>
    <p:sldId id="474" r:id="rId48"/>
    <p:sldId id="463" r:id="rId49"/>
    <p:sldId id="464" r:id="rId50"/>
    <p:sldId id="346" r:id="rId51"/>
    <p:sldId id="347" r:id="rId52"/>
    <p:sldId id="444" r:id="rId53"/>
    <p:sldId id="409" r:id="rId54"/>
    <p:sldId id="385" r:id="rId55"/>
    <p:sldId id="369" r:id="rId56"/>
    <p:sldId id="370" r:id="rId57"/>
    <p:sldId id="378" r:id="rId58"/>
    <p:sldId id="422" r:id="rId59"/>
    <p:sldId id="390" r:id="rId60"/>
    <p:sldId id="482" r:id="rId61"/>
    <p:sldId id="386" r:id="rId62"/>
    <p:sldId id="461" r:id="rId63"/>
    <p:sldId id="358" r:id="rId64"/>
    <p:sldId id="359" r:id="rId65"/>
    <p:sldId id="445" r:id="rId66"/>
    <p:sldId id="411" r:id="rId67"/>
    <p:sldId id="412" r:id="rId68"/>
    <p:sldId id="413" r:id="rId69"/>
    <p:sldId id="476" r:id="rId70"/>
    <p:sldId id="414" r:id="rId71"/>
    <p:sldId id="415" r:id="rId72"/>
    <p:sldId id="452" r:id="rId73"/>
    <p:sldId id="416" r:id="rId74"/>
    <p:sldId id="417" r:id="rId75"/>
    <p:sldId id="418" r:id="rId76"/>
    <p:sldId id="437" r:id="rId77"/>
    <p:sldId id="438" r:id="rId78"/>
    <p:sldId id="483" r:id="rId79"/>
    <p:sldId id="446" r:id="rId80"/>
    <p:sldId id="440" r:id="rId81"/>
    <p:sldId id="436" r:id="rId82"/>
    <p:sldId id="356" r:id="rId83"/>
    <p:sldId id="355" r:id="rId84"/>
    <p:sldId id="368" r:id="rId85"/>
    <p:sldId id="460" r:id="rId86"/>
    <p:sldId id="441" r:id="rId8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CE3F4ECB-56DD-20D5-704E-51FCCDB6670F}" name="GOMEZ, Paula" initials="GP" userId="S::gomezp@who.int::c93cf399-3ed7-4230-9282-8831e3fe5ae7" providerId="AD"/>
  <p188:author id="{159B5FD4-9652-60FA-D0E4-E1BDC1343CAB}" name="loah12" initials="lo" userId="S::loah12_hotmail.com#ext#@worldhealthorg.onmicrosoft.com::6b7a8008-cc74-4d3f-953f-fb245b9a9ba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5" clrIdx="0">
    <p:extLst>
      <p:ext uri="{19B8F6BF-5375-455C-9EA6-DF929625EA0E}">
        <p15:presenceInfo xmlns:p15="http://schemas.microsoft.com/office/powerpoint/2012/main" userId="a000d49bf1ac71b7" providerId="Windows Live"/>
      </p:ext>
    </p:extLst>
  </p:cmAuthor>
  <p:cmAuthor id="2" name="EZZINE, Hind" initials="EH" lastIdx="23" clrIdx="1">
    <p:extLst>
      <p:ext uri="{19B8F6BF-5375-455C-9EA6-DF929625EA0E}">
        <p15:presenceInfo xmlns:p15="http://schemas.microsoft.com/office/powerpoint/2012/main" userId="S::ezzineh@who.int::edcab00f-6318-46e5-a4a9-188b01ee222f" providerId="AD"/>
      </p:ext>
    </p:extLst>
  </p:cmAuthor>
  <p:cmAuthor id="3" name="GOMEZ, Paula" initials="GP" lastIdx="16" clrIdx="2">
    <p:extLst>
      <p:ext uri="{19B8F6BF-5375-455C-9EA6-DF929625EA0E}">
        <p15:presenceInfo xmlns:p15="http://schemas.microsoft.com/office/powerpoint/2012/main" userId="S::gomezp@who.int::c93cf399-3ed7-4230-9282-8831e3fe5ae7" providerId="AD"/>
      </p:ext>
    </p:extLst>
  </p:cmAuthor>
  <p:cmAuthor id="4" name="Hind" initials="H" lastIdx="10" clrIdx="3">
    <p:extLst>
      <p:ext uri="{19B8F6BF-5375-455C-9EA6-DF929625EA0E}">
        <p15:presenceInfo xmlns:p15="http://schemas.microsoft.com/office/powerpoint/2012/main" userId="Hin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1C386E"/>
    <a:srgbClr val="858CB7"/>
    <a:srgbClr val="A1010D"/>
    <a:srgbClr val="729E03"/>
    <a:srgbClr val="001F60"/>
    <a:srgbClr val="951D19"/>
    <a:srgbClr val="659F00"/>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FF3A41-383D-8B10-B111-AC85D1838C02}" v="22" dt="2024-08-20T08:46:34.153"/>
    <p1510:client id="{3E418A7D-1F32-4FCD-A1F3-3491C6FD5E9A}" v="2" dt="2024-08-20T02:49:48.452"/>
    <p1510:client id="{DBA7B03B-D942-4A22-856A-67B04F84F866}" v="10" dt="2024-08-20T08:54:23.88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commentAuthors" Target="commentAuthor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95" Type="http://schemas.microsoft.com/office/2015/10/relationships/revisionInfo" Target="revisionInfo.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viewProps" Target="viewProp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DFF3A41-383D-8B10-B111-AC85D1838C02}"/>
    <pc:docChg chg="modSld">
      <pc:chgData name="GOMEZ, Paula" userId="S::gomezp@who.int::c93cf399-3ed7-4230-9282-8831e3fe5ae7" providerId="AD" clId="Web-{2DFF3A41-383D-8B10-B111-AC85D1838C02}" dt="2024-08-20T08:46:34.153" v="12" actId="20577"/>
      <pc:docMkLst>
        <pc:docMk/>
      </pc:docMkLst>
      <pc:sldChg chg="modSp">
        <pc:chgData name="GOMEZ, Paula" userId="S::gomezp@who.int::c93cf399-3ed7-4230-9282-8831e3fe5ae7" providerId="AD" clId="Web-{2DFF3A41-383D-8B10-B111-AC85D1838C02}" dt="2024-08-20T08:46:16.433" v="5" actId="20577"/>
        <pc:sldMkLst>
          <pc:docMk/>
          <pc:sldMk cId="936520509" sldId="478"/>
        </pc:sldMkLst>
        <pc:spChg chg="mod">
          <ac:chgData name="GOMEZ, Paula" userId="S::gomezp@who.int::c93cf399-3ed7-4230-9282-8831e3fe5ae7" providerId="AD" clId="Web-{2DFF3A41-383D-8B10-B111-AC85D1838C02}" dt="2024-08-20T08:46:16.433" v="5" actId="20577"/>
          <ac:spMkLst>
            <pc:docMk/>
            <pc:sldMk cId="936520509" sldId="478"/>
            <ac:spMk id="628" creationId="{00000000-0000-0000-0000-000000000000}"/>
          </ac:spMkLst>
        </pc:spChg>
      </pc:sldChg>
      <pc:sldChg chg="modSp">
        <pc:chgData name="GOMEZ, Paula" userId="S::gomezp@who.int::c93cf399-3ed7-4230-9282-8831e3fe5ae7" providerId="AD" clId="Web-{2DFF3A41-383D-8B10-B111-AC85D1838C02}" dt="2024-08-20T08:46:34.153" v="12" actId="20577"/>
        <pc:sldMkLst>
          <pc:docMk/>
          <pc:sldMk cId="302464712" sldId="480"/>
        </pc:sldMkLst>
        <pc:spChg chg="mod">
          <ac:chgData name="GOMEZ, Paula" userId="S::gomezp@who.int::c93cf399-3ed7-4230-9282-8831e3fe5ae7" providerId="AD" clId="Web-{2DFF3A41-383D-8B10-B111-AC85D1838C02}" dt="2024-08-20T08:46:34.153" v="12" actId="20577"/>
          <ac:spMkLst>
            <pc:docMk/>
            <pc:sldMk cId="302464712" sldId="480"/>
            <ac:spMk id="628" creationId="{00000000-0000-0000-0000-000000000000}"/>
          </ac:spMkLst>
        </pc:spChg>
      </pc:sldChg>
    </pc:docChg>
  </pc:docChgLst>
  <pc:docChgLst>
    <pc:chgData name="Hoffman, Adela (CDC/GHC/DGHP)" userId="64afb8b8-f072-4c9e-9ef9-cff9a66c6b39" providerId="ADAL" clId="{3E418A7D-1F32-4FCD-A1F3-3491C6FD5E9A}"/>
    <pc:docChg chg="custSel modSld">
      <pc:chgData name="Hoffman, Adela (CDC/GHC/DGHP)" userId="64afb8b8-f072-4c9e-9ef9-cff9a66c6b39" providerId="ADAL" clId="{3E418A7D-1F32-4FCD-A1F3-3491C6FD5E9A}" dt="2024-08-20T02:56:16.280" v="313"/>
      <pc:docMkLst>
        <pc:docMk/>
      </pc:docMkLst>
      <pc:sldChg chg="modNotesTx">
        <pc:chgData name="Hoffman, Adela (CDC/GHC/DGHP)" userId="64afb8b8-f072-4c9e-9ef9-cff9a66c6b39" providerId="ADAL" clId="{3E418A7D-1F32-4FCD-A1F3-3491C6FD5E9A}" dt="2024-08-20T02:17:01.253" v="30" actId="20577"/>
        <pc:sldMkLst>
          <pc:docMk/>
          <pc:sldMk cId="3988072438" sldId="397"/>
        </pc:sldMkLst>
      </pc:sldChg>
      <pc:sldChg chg="modNotesTx">
        <pc:chgData name="Hoffman, Adela (CDC/GHC/DGHP)" userId="64afb8b8-f072-4c9e-9ef9-cff9a66c6b39" providerId="ADAL" clId="{3E418A7D-1F32-4FCD-A1F3-3491C6FD5E9A}" dt="2024-08-20T02:46:30.391" v="220" actId="20577"/>
        <pc:sldMkLst>
          <pc:docMk/>
          <pc:sldMk cId="1394239756" sldId="398"/>
        </pc:sldMkLst>
      </pc:sldChg>
      <pc:sldChg chg="modNotesTx">
        <pc:chgData name="Hoffman, Adela (CDC/GHC/DGHP)" userId="64afb8b8-f072-4c9e-9ef9-cff9a66c6b39" providerId="ADAL" clId="{3E418A7D-1F32-4FCD-A1F3-3491C6FD5E9A}" dt="2024-08-20T02:47:23.100" v="245" actId="20577"/>
        <pc:sldMkLst>
          <pc:docMk/>
          <pc:sldMk cId="1472427350" sldId="401"/>
        </pc:sldMkLst>
      </pc:sldChg>
      <pc:sldChg chg="modNotesTx">
        <pc:chgData name="Hoffman, Adela (CDC/GHC/DGHP)" userId="64afb8b8-f072-4c9e-9ef9-cff9a66c6b39" providerId="ADAL" clId="{3E418A7D-1F32-4FCD-A1F3-3491C6FD5E9A}" dt="2024-08-20T02:50:05.514" v="285"/>
        <pc:sldMkLst>
          <pc:docMk/>
          <pc:sldMk cId="2868094319" sldId="403"/>
        </pc:sldMkLst>
      </pc:sldChg>
      <pc:sldChg chg="modNotesTx">
        <pc:chgData name="Hoffman, Adela (CDC/GHC/DGHP)" userId="64afb8b8-f072-4c9e-9ef9-cff9a66c6b39" providerId="ADAL" clId="{3E418A7D-1F32-4FCD-A1F3-3491C6FD5E9A}" dt="2024-08-20T02:50:53.427" v="287" actId="20577"/>
        <pc:sldMkLst>
          <pc:docMk/>
          <pc:sldMk cId="4275235869" sldId="404"/>
        </pc:sldMkLst>
      </pc:sldChg>
      <pc:sldChg chg="modNotesTx">
        <pc:chgData name="Hoffman, Adela (CDC/GHC/DGHP)" userId="64afb8b8-f072-4c9e-9ef9-cff9a66c6b39" providerId="ADAL" clId="{3E418A7D-1F32-4FCD-A1F3-3491C6FD5E9A}" dt="2024-08-20T02:53:08.302" v="312" actId="20577"/>
        <pc:sldMkLst>
          <pc:docMk/>
          <pc:sldMk cId="135487760" sldId="409"/>
        </pc:sldMkLst>
      </pc:sldChg>
      <pc:sldChg chg="modNotesTx">
        <pc:chgData name="Hoffman, Adela (CDC/GHC/DGHP)" userId="64afb8b8-f072-4c9e-9ef9-cff9a66c6b39" providerId="ADAL" clId="{3E418A7D-1F32-4FCD-A1F3-3491C6FD5E9A}" dt="2024-08-20T02:56:16.280" v="313"/>
        <pc:sldMkLst>
          <pc:docMk/>
          <pc:sldMk cId="715175267" sldId="417"/>
        </pc:sldMkLst>
      </pc:sldChg>
      <pc:sldChg chg="modNotesTx">
        <pc:chgData name="Hoffman, Adela (CDC/GHC/DGHP)" userId="64afb8b8-f072-4c9e-9ef9-cff9a66c6b39" providerId="ADAL" clId="{3E418A7D-1F32-4FCD-A1F3-3491C6FD5E9A}" dt="2024-08-20T02:15:58.373" v="0" actId="20577"/>
        <pc:sldMkLst>
          <pc:docMk/>
          <pc:sldMk cId="2481620854" sldId="467"/>
        </pc:sldMkLst>
      </pc:sldChg>
      <pc:sldChg chg="modNotesTx">
        <pc:chgData name="Hoffman, Adela (CDC/GHC/DGHP)" userId="64afb8b8-f072-4c9e-9ef9-cff9a66c6b39" providerId="ADAL" clId="{3E418A7D-1F32-4FCD-A1F3-3491C6FD5E9A}" dt="2024-08-20T02:46:56.339" v="244" actId="20577"/>
        <pc:sldMkLst>
          <pc:docMk/>
          <pc:sldMk cId="119744719" sldId="471"/>
        </pc:sldMkLst>
      </pc:sldChg>
      <pc:sldChg chg="modNotesTx">
        <pc:chgData name="Hoffman, Adela (CDC/GHC/DGHP)" userId="64afb8b8-f072-4c9e-9ef9-cff9a66c6b39" providerId="ADAL" clId="{3E418A7D-1F32-4FCD-A1F3-3491C6FD5E9A}" dt="2024-08-20T02:48:26.156" v="269" actId="20577"/>
        <pc:sldMkLst>
          <pc:docMk/>
          <pc:sldMk cId="2770415087" sldId="472"/>
        </pc:sldMkLst>
      </pc:sldChg>
      <pc:sldChg chg="modNotesTx">
        <pc:chgData name="Hoffman, Adela (CDC/GHC/DGHP)" userId="64afb8b8-f072-4c9e-9ef9-cff9a66c6b39" providerId="ADAL" clId="{3E418A7D-1F32-4FCD-A1F3-3491C6FD5E9A}" dt="2024-08-20T02:49:17.072" v="283" actId="20577"/>
        <pc:sldMkLst>
          <pc:docMk/>
          <pc:sldMk cId="2071824397" sldId="473"/>
        </pc:sldMkLst>
      </pc:sldChg>
    </pc:docChg>
  </pc:docChgLst>
  <pc:docChgLst>
    <pc:chgData name="GOMEZ, Paula" userId="c93cf399-3ed7-4230-9282-8831e3fe5ae7" providerId="ADAL" clId="{DBA7B03B-D942-4A22-856A-67B04F84F866}"/>
    <pc:docChg chg="custSel delSld modSld">
      <pc:chgData name="GOMEZ, Paula" userId="c93cf399-3ed7-4230-9282-8831e3fe5ae7" providerId="ADAL" clId="{DBA7B03B-D942-4A22-856A-67B04F84F866}" dt="2024-08-20T08:54:23.889" v="44"/>
      <pc:docMkLst>
        <pc:docMk/>
      </pc:docMkLst>
      <pc:sldChg chg="del mod modShow">
        <pc:chgData name="GOMEZ, Paula" userId="c93cf399-3ed7-4230-9282-8831e3fe5ae7" providerId="ADAL" clId="{DBA7B03B-D942-4A22-856A-67B04F84F866}" dt="2024-08-20T08:39:06.390" v="36" actId="2696"/>
        <pc:sldMkLst>
          <pc:docMk/>
          <pc:sldMk cId="2644371204" sldId="439"/>
        </pc:sldMkLst>
      </pc:sldChg>
      <pc:sldChg chg="modSp mod delCm">
        <pc:chgData name="GOMEZ, Paula" userId="c93cf399-3ed7-4230-9282-8831e3fe5ae7" providerId="ADAL" clId="{DBA7B03B-D942-4A22-856A-67B04F84F866}" dt="2024-08-20T08:37:57.972" v="32" actId="20577"/>
        <pc:sldMkLst>
          <pc:docMk/>
          <pc:sldMk cId="302464712" sldId="480"/>
        </pc:sldMkLst>
        <pc:spChg chg="mod">
          <ac:chgData name="GOMEZ, Paula" userId="c93cf399-3ed7-4230-9282-8831e3fe5ae7" providerId="ADAL" clId="{DBA7B03B-D942-4A22-856A-67B04F84F866}" dt="2024-08-20T08:37:57.972" v="32" actId="20577"/>
          <ac:spMkLst>
            <pc:docMk/>
            <pc:sldMk cId="302464712" sldId="480"/>
            <ac:spMk id="628" creationId="{00000000-0000-0000-0000-000000000000}"/>
          </ac:spMkLst>
        </pc:spChg>
      </pc:sldChg>
      <pc:sldChg chg="modSp mod delCm">
        <pc:chgData name="GOMEZ, Paula" userId="c93cf399-3ed7-4230-9282-8831e3fe5ae7" providerId="ADAL" clId="{DBA7B03B-D942-4A22-856A-67B04F84F866}" dt="2024-08-20T08:47:34.317" v="41" actId="108"/>
        <pc:sldMkLst>
          <pc:docMk/>
          <pc:sldMk cId="3406270801" sldId="482"/>
        </pc:sldMkLst>
        <pc:spChg chg="mod">
          <ac:chgData name="GOMEZ, Paula" userId="c93cf399-3ed7-4230-9282-8831e3fe5ae7" providerId="ADAL" clId="{DBA7B03B-D942-4A22-856A-67B04F84F866}" dt="2024-08-20T08:47:34.317" v="41" actId="108"/>
          <ac:spMkLst>
            <pc:docMk/>
            <pc:sldMk cId="3406270801" sldId="482"/>
            <ac:spMk id="628" creationId="{00000000-0000-0000-0000-000000000000}"/>
          </ac:spMkLst>
        </pc:spChg>
      </pc:sldChg>
      <pc:sldChg chg="modSp mod delCm">
        <pc:chgData name="GOMEZ, Paula" userId="c93cf399-3ed7-4230-9282-8831e3fe5ae7" providerId="ADAL" clId="{DBA7B03B-D942-4A22-856A-67B04F84F866}" dt="2024-08-20T08:54:23.889" v="44"/>
        <pc:sldMkLst>
          <pc:docMk/>
          <pc:sldMk cId="490172774" sldId="483"/>
        </pc:sldMkLst>
        <pc:spChg chg="mod">
          <ac:chgData name="GOMEZ, Paula" userId="c93cf399-3ed7-4230-9282-8831e3fe5ae7" providerId="ADAL" clId="{DBA7B03B-D942-4A22-856A-67B04F84F866}" dt="2024-08-20T08:54:23.889" v="44"/>
          <ac:spMkLst>
            <pc:docMk/>
            <pc:sldMk cId="490172774" sldId="483"/>
            <ac:spMk id="62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indent="0" algn="l" rtl="0" fontAlgn="base">
              <a:buFont typeface="Arial" panose="020B0604020202020204" pitchFamily="34" charset="0"/>
              <a:buNone/>
            </a:pPr>
            <a:r>
              <a:rPr lang="en-US" sz="1800" b="1"/>
              <a:t>Key Points: </a:t>
            </a:r>
            <a:endParaRPr lang="en-US" sz="1800" b="0" i="0" u="none" strike="noStrike">
              <a:solidFill>
                <a:srgbClr val="000000"/>
              </a:solidFill>
              <a:effectLst/>
              <a:latin typeface="Calibri" panose="020F0502020204030204" pitchFamily="34" charset="0"/>
            </a:endParaRPr>
          </a:p>
          <a:p>
            <a:pPr marL="285750" lvl="1" indent="-285750"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Staffing size of the RRT roster will depend on: Staffing resources available to support and manage an RRT, Percentage of RRT members that may be unavailable when you request them to deploy, Number and type of responders needed for past responses, Attrition/staff turnover, and whether a tiered approach will be used</a:t>
            </a:r>
          </a:p>
          <a:p>
            <a:pPr marL="285750" lvl="1" indent="-285750" algn="l" rtl="0" fontAlgn="base">
              <a:buFont typeface="Arial" panose="020B0604020202020204" pitchFamily="34" charset="0"/>
              <a:buChar char="•"/>
            </a:pPr>
            <a:endParaRPr lang="en-US" sz="1800" b="0" i="0" u="none" strike="noStrike">
              <a:solidFill>
                <a:srgbClr val="000000"/>
              </a:solidFill>
              <a:effectLst/>
              <a:latin typeface="Calibri" panose="020F0502020204030204" pitchFamily="34" charset="0"/>
            </a:endParaRPr>
          </a:p>
          <a:p>
            <a:pPr marL="285750" lvl="1" indent="-285750"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An RRT may need to roster an unequal amount of one role over the other. For example, epidemiologist are more commonly needed in outbreaks than other roles.  It is important incorporate this when considering how many RRT members of each role should be incorporate into an RRT. </a:t>
            </a:r>
            <a:r>
              <a:rPr lang="en-US" sz="1800" b="0" i="0">
                <a:solidFill>
                  <a:srgbClr val="444444"/>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algn="l" rtl="0" fontAlgn="base"/>
            <a:r>
              <a:rPr lang="en-US" sz="1800" b="0" i="0">
                <a:solidFill>
                  <a:srgbClr val="444444"/>
                </a:solidFill>
                <a:effectLst/>
                <a:latin typeface="Calibri" panose="020F0502020204030204" pitchFamily="34" charset="0"/>
              </a:rPr>
              <a:t>​</a:t>
            </a:r>
            <a:endParaRPr lang="en-US" b="0" i="0">
              <a:solidFill>
                <a:srgbClr val="444444"/>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solidFill>
                <a:srgbClr val="000000"/>
              </a:solidFill>
              <a:latin typeface="Arial" panose="020B0604020202020204" pitchFamily="34" charset="0"/>
              <a:cs typeface="Arial" panose="020B0604020202020204" pitchFamily="34" charset="0"/>
            </a:endParaRPr>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14</a:t>
            </a:fld>
            <a:endParaRPr lang="en-US">
              <a:solidFill>
                <a:prstClr val="black"/>
              </a:solidFill>
              <a:latin typeface="Calibri" panose="020F0502020204030204"/>
            </a:endParaRPr>
          </a:p>
        </p:txBody>
      </p:sp>
    </p:spTree>
    <p:extLst>
      <p:ext uri="{BB962C8B-B14F-4D97-AF65-F5344CB8AC3E}">
        <p14:creationId xmlns:p14="http://schemas.microsoft.com/office/powerpoint/2010/main" val="2519806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US" sz="1800" b="1"/>
              <a:t>Key Points: </a:t>
            </a:r>
          </a:p>
          <a:p>
            <a:pPr algn="l" rtl="0" fontAlgn="base">
              <a:buFont typeface="Arial" panose="020B0604020202020204" pitchFamily="34" charset="0"/>
              <a:buChar char="•"/>
            </a:pPr>
            <a:r>
              <a:rPr lang="en-US" sz="1800" b="0" i="0" u="none" strike="noStrike">
                <a:solidFill>
                  <a:srgbClr val="000000"/>
                </a:solidFill>
                <a:effectLst/>
                <a:latin typeface="Calibri" panose="020F0502020204030204" pitchFamily="34" charset="0"/>
              </a:rPr>
              <a:t> Although less often employed, if funding and resources are available, a tiered RRT structure can be considered. Selection criteria for the core members and the surge members can be different to reflect different responsibilities.</a:t>
            </a:r>
            <a:r>
              <a:rPr lang="en-US" sz="1800" b="0" i="0">
                <a:solidFill>
                  <a:srgbClr val="444444"/>
                </a:solidFill>
                <a:effectLst/>
                <a:latin typeface="Calibri" panose="020F0502020204030204" pitchFamily="34" charset="0"/>
              </a:rPr>
              <a:t>​</a:t>
            </a:r>
            <a:endParaRPr lang="en-US" sz="1800" b="0" i="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a:solidFill>
                  <a:srgbClr val="444444"/>
                </a:solidFill>
                <a:effectLst/>
                <a:latin typeface="Calibri" panose="020F0502020204030204" pitchFamily="34" charset="0"/>
              </a:rPr>
              <a:t>​ </a:t>
            </a:r>
            <a:r>
              <a:rPr lang="en-US" sz="1800" b="0" i="0" u="none" strike="noStrike">
                <a:solidFill>
                  <a:srgbClr val="000000"/>
                </a:solidFill>
                <a:effectLst/>
                <a:latin typeface="Calibri" panose="020F0502020204030204" pitchFamily="34" charset="0"/>
              </a:rPr>
              <a:t>There are normally more Surge members than tier members in a tiered RRT system, the exact amount for each tier should be considered when identifying the overall size of an RRT</a:t>
            </a:r>
            <a:endParaRPr lang="en-US" sz="1800" b="0" i="0">
              <a:solidFill>
                <a:srgbClr val="444444"/>
              </a:solidFill>
              <a:effectLst/>
              <a:latin typeface="Arial" panose="020B0604020202020204" pitchFamily="34" charset="0"/>
            </a:endParaRPr>
          </a:p>
          <a:p>
            <a:endParaRPr lang="en-US"/>
          </a:p>
        </p:txBody>
      </p:sp>
    </p:spTree>
    <p:extLst>
      <p:ext uri="{BB962C8B-B14F-4D97-AF65-F5344CB8AC3E}">
        <p14:creationId xmlns:p14="http://schemas.microsoft.com/office/powerpoint/2010/main" val="2718392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a:t>Key Points: </a:t>
            </a:r>
            <a:r>
              <a:rPr lang="en-US"/>
              <a:t>The first step in staffing an RRT is to identify candidates</a:t>
            </a:r>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3610370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 typeface="Arial" panose="020B0604020202020204" pitchFamily="34" charset="0"/>
              <a:buNone/>
              <a:tabLst/>
              <a:defRPr/>
            </a:pPr>
            <a:r>
              <a:rPr lang="en-US" sz="1800" b="1"/>
              <a:t>Key Points: </a:t>
            </a:r>
          </a:p>
        </p:txBody>
      </p:sp>
    </p:spTree>
    <p:extLst>
      <p:ext uri="{BB962C8B-B14F-4D97-AF65-F5344CB8AC3E}">
        <p14:creationId xmlns:p14="http://schemas.microsoft.com/office/powerpoint/2010/main" val="1735527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buFont typeface="Arial" panose="020B0604020202020204" pitchFamily="34" charset="0"/>
              <a:buNone/>
            </a:pPr>
            <a:r>
              <a:rPr lang="en-US" b="1"/>
              <a:t>Key Points: </a:t>
            </a:r>
          </a:p>
          <a:p>
            <a:pPr marL="171450" indent="-171450">
              <a:buFont typeface="Arial" panose="020B0604020202020204" pitchFamily="34" charset="0"/>
              <a:buChar char="•"/>
            </a:pPr>
            <a:r>
              <a:rPr lang="en-US" b="0" i="0" u="none" strike="noStrike">
                <a:solidFill>
                  <a:srgbClr val="000000"/>
                </a:solidFill>
                <a:effectLst/>
                <a:latin typeface="Calibri" panose="020F0502020204030204" pitchFamily="34" charset="0"/>
              </a:rPr>
              <a:t>RRT surge capacity can also come from external agencies. Participants should think about what these additional sources might be in their own countries</a:t>
            </a:r>
            <a:endParaRPr lang="fr-FR">
              <a:cs typeface="Calibri"/>
            </a:endParaRPr>
          </a:p>
        </p:txBody>
      </p:sp>
      <p:sp>
        <p:nvSpPr>
          <p:cNvPr id="4" name="Espace réservé du numéro de diapositive 3"/>
          <p:cNvSpPr>
            <a:spLocks noGrp="1"/>
          </p:cNvSpPr>
          <p:nvPr>
            <p:ph type="sldNum" sz="quarter" idx="5"/>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4253696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a:t>Key Points: </a:t>
            </a:r>
            <a:r>
              <a:rPr lang="en-US"/>
              <a:t>The first step in staffing an RRT is to select candidates for the RRT</a:t>
            </a:r>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19</a:t>
            </a:fld>
            <a:endParaRPr lang="en-US">
              <a:solidFill>
                <a:prstClr val="black"/>
              </a:solidFill>
              <a:latin typeface="Calibri" panose="020F0502020204030204"/>
            </a:endParaRPr>
          </a:p>
        </p:txBody>
      </p:sp>
    </p:spTree>
    <p:extLst>
      <p:ext uri="{BB962C8B-B14F-4D97-AF65-F5344CB8AC3E}">
        <p14:creationId xmlns:p14="http://schemas.microsoft.com/office/powerpoint/2010/main" val="1206444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buFont typeface="Arial" panose="020B0604020202020204" pitchFamily="34" charset="0"/>
              <a:buNone/>
            </a:pPr>
            <a:r>
              <a:rPr lang="en-US" b="1"/>
              <a:t>Key Points: </a:t>
            </a:r>
            <a:r>
              <a:rPr lang="en-US"/>
              <a:t>The staffing size of the RRT roster (i.e., how many RRT members) will depend on the financial and staffing resources available to support and manage an RRT. </a:t>
            </a:r>
          </a:p>
          <a:p>
            <a:pPr marL="0" indent="0">
              <a:buFont typeface="Arial" panose="020B0604020202020204" pitchFamily="34" charset="0"/>
              <a:buNone/>
            </a:pPr>
            <a:r>
              <a:rPr lang="en-US"/>
              <a:t>In addition to these factors, other considerations may include: </a:t>
            </a:r>
          </a:p>
          <a:p>
            <a:pPr marL="171450" indent="-171450">
              <a:buFont typeface="Arial" panose="020B0604020202020204" pitchFamily="34" charset="0"/>
              <a:buChar char="•"/>
            </a:pPr>
            <a:r>
              <a:rPr lang="en-US"/>
              <a:t>Available pool of responders needed in past responses considering: </a:t>
            </a:r>
          </a:p>
          <a:p>
            <a:pPr marL="171450" lvl="8" indent="-171450">
              <a:buFont typeface="Arial" panose="020B0604020202020204" pitchFamily="34" charset="0"/>
              <a:buChar char="•"/>
            </a:pPr>
            <a:r>
              <a:rPr lang="en-US"/>
              <a:t>Common outbreaks in the country </a:t>
            </a:r>
          </a:p>
          <a:p>
            <a:pPr marL="171450" lvl="4" indent="-171450">
              <a:buFont typeface="Arial" panose="020B0604020202020204" pitchFamily="34" charset="0"/>
              <a:buChar char="•"/>
            </a:pPr>
            <a:r>
              <a:rPr lang="en-US"/>
              <a:t>Need for surge staff during seasonal outbreaks </a:t>
            </a:r>
          </a:p>
          <a:p>
            <a:pPr marL="171450" lvl="0" indent="-171450">
              <a:buFont typeface="Arial" panose="020B0604020202020204" pitchFamily="34" charset="0"/>
              <a:buChar char="•"/>
            </a:pPr>
            <a:r>
              <a:rPr lang="en-US"/>
              <a:t>Number of requests received for RRT support (e.g., the national RRT may not be requested as much as the subnational RRTs) </a:t>
            </a:r>
          </a:p>
          <a:p>
            <a:pPr marL="171450" lvl="0" indent="-171450">
              <a:buFont typeface="Arial" panose="020B0604020202020204" pitchFamily="34" charset="0"/>
              <a:buChar char="•"/>
            </a:pPr>
            <a:r>
              <a:rPr lang="en-US"/>
              <a:t>Percentage of RRT members that may be unavailable when you request them to deploy </a:t>
            </a:r>
          </a:p>
          <a:p>
            <a:pPr marL="171450" lvl="0" indent="-171450">
              <a:buFont typeface="Arial" panose="020B0604020202020204" pitchFamily="34" charset="0"/>
              <a:buChar char="•"/>
            </a:pPr>
            <a:r>
              <a:rPr lang="en-US"/>
              <a:t>Attrition/staff turnover</a:t>
            </a:r>
          </a:p>
          <a:p>
            <a:endParaRPr lang="en-US"/>
          </a:p>
          <a:p>
            <a:endParaRPr lang="en-US"/>
          </a:p>
        </p:txBody>
      </p:sp>
    </p:spTree>
    <p:extLst>
      <p:ext uri="{BB962C8B-B14F-4D97-AF65-F5344CB8AC3E}">
        <p14:creationId xmlns:p14="http://schemas.microsoft.com/office/powerpoint/2010/main" val="2588267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a:t>Key Points: </a:t>
            </a:r>
            <a:endParaRPr lang="en-US" sz="1200" b="0">
              <a:solidFill>
                <a:srgbClr val="5F5F5F"/>
              </a:solidFill>
              <a:latin typeface="Calibri" panose="020F0502020204030204"/>
            </a:endParaRPr>
          </a:p>
          <a:p>
            <a:pPr marL="171450" indent="-171450">
              <a:buFont typeface="Arial" panose="020B0604020202020204" pitchFamily="34" charset="0"/>
              <a:buChar char="•"/>
            </a:pPr>
            <a:r>
              <a:rPr lang="en-US" sz="1200" b="0">
                <a:solidFill>
                  <a:srgbClr val="5F5F5F"/>
                </a:solidFill>
                <a:latin typeface="Calibri" panose="020F0502020204030204"/>
              </a:rPr>
              <a:t>A roster is a </a:t>
            </a:r>
            <a:r>
              <a:rPr lang="en-US" sz="1200">
                <a:solidFill>
                  <a:srgbClr val="5F5F5F"/>
                </a:solidFill>
                <a:latin typeface="Calibri" panose="020F0502020204030204"/>
              </a:rPr>
              <a:t>searchable list of RRT members</a:t>
            </a:r>
            <a:r>
              <a:rPr lang="en-US" sz="1200" b="0">
                <a:solidFill>
                  <a:srgbClr val="5F5F5F"/>
                </a:solidFill>
                <a:latin typeface="Calibri" panose="020F0502020204030204"/>
              </a:rPr>
              <a:t> that maintains up-to-date data on each member</a:t>
            </a:r>
          </a:p>
          <a:p>
            <a:pPr marL="171450" indent="-171450">
              <a:buFont typeface="Arial" panose="020B0604020202020204" pitchFamily="34" charset="0"/>
              <a:buChar char="•"/>
            </a:pPr>
            <a:r>
              <a:rPr lang="en-US" sz="1200" b="0">
                <a:solidFill>
                  <a:srgbClr val="5F5F5F"/>
                </a:solidFill>
                <a:latin typeface="Calibri" panose="020F0502020204030204"/>
              </a:rPr>
              <a:t>A roster may also be known as a </a:t>
            </a:r>
            <a:r>
              <a:rPr lang="en-US" sz="1200">
                <a:solidFill>
                  <a:srgbClr val="5F5F5F"/>
                </a:solidFill>
                <a:latin typeface="Calibri" panose="020F0502020204030204"/>
              </a:rPr>
              <a:t>personnel management workforce system</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b="0">
                <a:solidFill>
                  <a:srgbClr val="5F5F5F"/>
                </a:solidFill>
                <a:latin typeface="Calibri" panose="020F0502020204030204"/>
              </a:rPr>
              <a:t>A roster typically has information such as RRT members’ skills and readiness requirements to help quickly identify qualified responders for specific response requests.</a:t>
            </a:r>
          </a:p>
          <a:p>
            <a:endParaRPr lang="en-US"/>
          </a:p>
        </p:txBody>
      </p:sp>
    </p:spTree>
    <p:extLst>
      <p:ext uri="{BB962C8B-B14F-4D97-AF65-F5344CB8AC3E}">
        <p14:creationId xmlns:p14="http://schemas.microsoft.com/office/powerpoint/2010/main" val="3943254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a:t>Key Points: </a:t>
            </a:r>
            <a:r>
              <a:rPr lang="en-US" sz="1200" kern="1200">
                <a:solidFill>
                  <a:schemeClr val="tx1"/>
                </a:solidFill>
                <a:effectLst/>
                <a:latin typeface="+mn-lt"/>
                <a:ea typeface="+mn-ea"/>
                <a:cs typeface="+mn-cs"/>
              </a:rPr>
              <a:t>When developing a roster, you must decide which variables you are going to track and keep up to date. Here are some key variable that can be collected from RRT candidates….</a:t>
            </a:r>
          </a:p>
          <a:p>
            <a:endParaRPr lang="en-US"/>
          </a:p>
          <a:p>
            <a:endParaRPr lang="en-US"/>
          </a:p>
        </p:txBody>
      </p:sp>
    </p:spTree>
    <p:extLst>
      <p:ext uri="{BB962C8B-B14F-4D97-AF65-F5344CB8AC3E}">
        <p14:creationId xmlns:p14="http://schemas.microsoft.com/office/powerpoint/2010/main" val="1724161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en-US" b="1"/>
              <a:t>Key Points: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a:effectLst/>
                <a:latin typeface="Segoe UI" panose="020B0502040204020203" pitchFamily="34" charset="0"/>
              </a:rPr>
              <a:t>This is an example of subcategories of variables that can be collected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tx1"/>
                </a:solidFill>
                <a:effectLst/>
                <a:latin typeface="+mn-lt"/>
                <a:ea typeface="+mn-ea"/>
                <a:cs typeface="+mn-cs"/>
              </a:rPr>
              <a:t>There is a general rating for roles: data manager, epi, and lab (to show a few) to be used as more general variables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tx1"/>
                </a:solidFill>
                <a:effectLst/>
                <a:latin typeface="+mn-lt"/>
                <a:ea typeface="+mn-ea"/>
                <a:cs typeface="+mn-cs"/>
              </a:rPr>
              <a:t>Then there are questions regarding specific skills within each of these roles which can be used as more precise variables to find specialized deployers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a:solidFill>
                  <a:schemeClr val="tx1"/>
                </a:solidFill>
                <a:effectLst/>
                <a:latin typeface="+mn-lt"/>
                <a:ea typeface="+mn-ea"/>
                <a:cs typeface="+mn-cs"/>
              </a:rPr>
              <a:t>Depending on where candidates are selected from, supervisor approval may need to be verified by RRT management to ensure the RRT members will have no barriers when being called upon to deploy. </a:t>
            </a:r>
            <a:endParaRPr lang="en-US"/>
          </a:p>
        </p:txBody>
      </p:sp>
    </p:spTree>
    <p:extLst>
      <p:ext uri="{BB962C8B-B14F-4D97-AF65-F5344CB8AC3E}">
        <p14:creationId xmlns:p14="http://schemas.microsoft.com/office/powerpoint/2010/main" val="2905819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Tree>
    <p:extLst>
      <p:ext uri="{BB962C8B-B14F-4D97-AF65-F5344CB8AC3E}">
        <p14:creationId xmlns:p14="http://schemas.microsoft.com/office/powerpoint/2010/main" val="3724303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0" i="0" u="none" strike="noStrike" kern="1200" baseline="0">
                <a:solidFill>
                  <a:schemeClr val="tx1"/>
                </a:solidFill>
                <a:latin typeface="+mn-lt"/>
                <a:ea typeface="+mn-ea"/>
                <a:cs typeface="+mn-cs"/>
              </a:rPr>
              <a:t>Many software platforms can be used to house the roster and the choice should be made based on the ease of data entry, deployer selection, data validation, data shareability, and analyses to track progress and/or show impact of the RRT program </a:t>
            </a:r>
            <a:endParaRPr lang="en-US"/>
          </a:p>
          <a:p>
            <a:endParaRPr lang="pt-BR"/>
          </a:p>
        </p:txBody>
      </p:sp>
    </p:spTree>
    <p:extLst>
      <p:ext uri="{BB962C8B-B14F-4D97-AF65-F5344CB8AC3E}">
        <p14:creationId xmlns:p14="http://schemas.microsoft.com/office/powerpoint/2010/main" val="952981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a:t>Key Points: </a:t>
            </a:r>
            <a:r>
              <a:rPr lang="en-US"/>
              <a:t>These are some examples of platforms you can use to build out your roster. You should consider the platform that best fits your organizational needs or consider using a custom platform that can be adapted to your specific operational and financial needs. </a:t>
            </a:r>
          </a:p>
          <a:p>
            <a:endParaRPr lang="en-US"/>
          </a:p>
        </p:txBody>
      </p:sp>
    </p:spTree>
    <p:extLst>
      <p:ext uri="{BB962C8B-B14F-4D97-AF65-F5344CB8AC3E}">
        <p14:creationId xmlns:p14="http://schemas.microsoft.com/office/powerpoint/2010/main" val="3550189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a:t>Key Points: </a:t>
            </a:r>
          </a:p>
          <a:p>
            <a:pPr marL="171450" indent="-171450">
              <a:buFont typeface="Arial" panose="020B0604020202020204" pitchFamily="34" charset="0"/>
              <a:buChar char="•"/>
            </a:pPr>
            <a:r>
              <a:rPr lang="en-US"/>
              <a:t>Data needs to be current and accurate for the roster to be used effectively in emergencies</a:t>
            </a:r>
          </a:p>
          <a:p>
            <a:pPr marL="171450" indent="-171450">
              <a:buFont typeface="Arial" panose="020B0604020202020204" pitchFamily="34" charset="0"/>
              <a:buChar char="•"/>
            </a:pPr>
            <a:r>
              <a:rPr lang="en-US"/>
              <a:t>Contact information should be updated on a schedule with the RRT members knowing who to reach out to if contact information changes prior to the scheduled update. </a:t>
            </a:r>
          </a:p>
          <a:p>
            <a:pPr marL="171450" indent="-171450">
              <a:buFont typeface="Arial" panose="020B0604020202020204" pitchFamily="34" charset="0"/>
              <a:buChar char="•"/>
            </a:pPr>
            <a:r>
              <a:rPr lang="en-US"/>
              <a:t>What if variable data change over time? Like language skill, emergency experience, trainings expiring, etc.</a:t>
            </a:r>
          </a:p>
          <a:p>
            <a:pPr marL="171450" indent="-171450">
              <a:buFont typeface="Arial" panose="020B0604020202020204" pitchFamily="34" charset="0"/>
              <a:buChar char="•"/>
            </a:pPr>
            <a:r>
              <a:rPr lang="en-US"/>
              <a:t>Questions of who will maintain this, how will it be maintained (i.e. yearly update notification vs. ad hoc), etc.</a:t>
            </a:r>
          </a:p>
          <a:p>
            <a:endParaRPr lang="en-US"/>
          </a:p>
        </p:txBody>
      </p:sp>
    </p:spTree>
    <p:extLst>
      <p:ext uri="{BB962C8B-B14F-4D97-AF65-F5344CB8AC3E}">
        <p14:creationId xmlns:p14="http://schemas.microsoft.com/office/powerpoint/2010/main" val="576101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More examples: </a:t>
            </a:r>
          </a:p>
          <a:p>
            <a:pPr marL="171450" indent="-171450">
              <a:buFont typeface="Arial" panose="020B0604020202020204" pitchFamily="34" charset="0"/>
              <a:buChar char="•"/>
            </a:pPr>
            <a:r>
              <a:rPr lang="en-US" sz="1200">
                <a:ea typeface="MS Mincho" panose="02020609040205080304" pitchFamily="49" charset="-128"/>
                <a:cs typeface="Arial" panose="020B0604020202020204" pitchFamily="34" charset="0"/>
              </a:rPr>
              <a:t>Troubleshooting common issues that arise in the field, including technical and personnel challenges</a:t>
            </a:r>
          </a:p>
          <a:p>
            <a:pPr marL="171450" indent="-171450">
              <a:buFont typeface="Arial" panose="020B0604020202020204" pitchFamily="34" charset="0"/>
              <a:buChar char="•"/>
            </a:pPr>
            <a:r>
              <a:rPr lang="en-US" sz="1200">
                <a:ea typeface="MS Mincho" panose="02020609040205080304" pitchFamily="49" charset="-128"/>
                <a:cs typeface="Arial" panose="020B0604020202020204" pitchFamily="34" charset="0"/>
              </a:rPr>
              <a:t>Interacting with humanitarian actors, external partners, and diplomatic approaches</a:t>
            </a:r>
          </a:p>
          <a:p>
            <a:pPr marL="171450" indent="-171450">
              <a:buFont typeface="Arial" panose="020B0604020202020204" pitchFamily="34" charset="0"/>
              <a:buChar char="•"/>
            </a:pPr>
            <a:r>
              <a:rPr lang="en-US" sz="1200">
                <a:ea typeface="MS Mincho" panose="02020609040205080304" pitchFamily="49" charset="-128"/>
                <a:cs typeface="Arial" panose="020B0604020202020204" pitchFamily="34" charset="0"/>
              </a:rPr>
              <a:t>Reporting mechanisms to the emergency coordination unit (e.g. Emergency Operations Center or country-equivalent)</a:t>
            </a:r>
          </a:p>
          <a:p>
            <a:pPr marL="171450" indent="-171450">
              <a:buFont typeface="Arial" panose="020B0604020202020204" pitchFamily="34" charset="0"/>
              <a:buChar char="•"/>
            </a:pPr>
            <a:r>
              <a:rPr lang="en-US" sz="1200">
                <a:ea typeface="MS Mincho" panose="02020609040205080304" pitchFamily="49" charset="-128"/>
                <a:cs typeface="Arial" panose="020B0604020202020204" pitchFamily="34" charset="0"/>
              </a:rPr>
              <a:t>Estimating team needs (staffing, subject matter expertise, resources/supplies, etc.)</a:t>
            </a:r>
          </a:p>
          <a:p>
            <a:pPr marL="171450" indent="-171450">
              <a:buFont typeface="Arial" panose="020B0604020202020204" pitchFamily="34" charset="0"/>
              <a:buChar char="•"/>
            </a:pPr>
            <a:r>
              <a:rPr lang="en-US" sz="1200">
                <a:ea typeface="MS Mincho" panose="02020609040205080304" pitchFamily="49" charset="-128"/>
                <a:cs typeface="Arial" panose="020B0604020202020204" pitchFamily="34" charset="0"/>
              </a:rPr>
              <a:t>Recognizing responder burnout and ensuring responder mental health wellbeing</a:t>
            </a:r>
            <a:endParaRPr lang="en-US" sz="1800"/>
          </a:p>
          <a:p>
            <a:endParaRPr lang="en-US"/>
          </a:p>
        </p:txBody>
      </p:sp>
    </p:spTree>
    <p:extLst>
      <p:ext uri="{BB962C8B-B14F-4D97-AF65-F5344CB8AC3E}">
        <p14:creationId xmlns:p14="http://schemas.microsoft.com/office/powerpoint/2010/main" val="5230703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3591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91728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16690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10989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80512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1527035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4968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418766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36214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7007325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582691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8812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a:t>Key Points: </a:t>
            </a:r>
            <a:endParaRPr lang="en-US"/>
          </a:p>
          <a:p>
            <a:pPr marL="171450" indent="-171450">
              <a:buFont typeface="Arial" panose="020B0604020202020204" pitchFamily="34" charset="0"/>
              <a:buChar char="•"/>
            </a:pPr>
            <a:r>
              <a:rPr lang="en-US"/>
              <a:t>The ability to deploy rapidly is dependent on having trained and ready to deploy staff capable of filling critically needed roles for an outbreak response. </a:t>
            </a:r>
          </a:p>
          <a:p>
            <a:pPr marL="171450" indent="-171450">
              <a:buFont typeface="Arial" panose="020B0604020202020204" pitchFamily="34" charset="0"/>
              <a:buChar char="•"/>
            </a:pPr>
            <a:r>
              <a:rPr lang="en-US"/>
              <a:t>Emergencies can stress human resources; this can affect all aspects of the public health response structure, from national staff to sub-national staff to front-line healthcare providers. </a:t>
            </a:r>
          </a:p>
          <a:p>
            <a:pPr marL="171450" indent="-171450">
              <a:buFont typeface="Arial" panose="020B0604020202020204" pitchFamily="34" charset="0"/>
              <a:buChar char="•"/>
            </a:pPr>
            <a:r>
              <a:rPr lang="en-US"/>
              <a:t>Ensuring readiness of potential RRT staff before an outbreak is critical to timely deployment and response.</a:t>
            </a:r>
          </a:p>
          <a:p>
            <a:endParaRPr lang="en-US"/>
          </a:p>
        </p:txBody>
      </p:sp>
    </p:spTree>
    <p:extLst>
      <p:ext uri="{BB962C8B-B14F-4D97-AF65-F5344CB8AC3E}">
        <p14:creationId xmlns:p14="http://schemas.microsoft.com/office/powerpoint/2010/main" val="36070139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a:t>Key Points: </a:t>
            </a:r>
            <a:r>
              <a:rPr lang="en-US"/>
              <a:t>Many financial and administrative decisions concerning personnel-related processes are necessary for RRT establishment, maintenance, and response activation. These decisions are particularly important when RRT members are not full-time responders and are employed in non-emergency positions and/or come from organizations not usually involved in emergency response activities. To address administrative obstacles to rapid mobilization as well as protect, support, and fairly compensate RRT members, based on country-context these administrative considerations can include: </a:t>
            </a:r>
          </a:p>
          <a:p>
            <a:pPr marL="0" marR="0" lvl="0" indent="0" defTabSz="914400" eaLnBrk="1" fontAlgn="auto" latinLnBrk="0" hangingPunct="1">
              <a:lnSpc>
                <a:spcPct val="100000"/>
              </a:lnSpc>
              <a:spcBef>
                <a:spcPts val="400"/>
              </a:spcBef>
              <a:spcAft>
                <a:spcPts val="0"/>
              </a:spcAft>
              <a:buClrTx/>
              <a:buSzTx/>
              <a:buFontTx/>
              <a:buNone/>
              <a:tabLst/>
              <a:defRPr/>
            </a:pPr>
            <a:r>
              <a:rPr lang="en-US"/>
              <a:t>● Employment-related issues </a:t>
            </a:r>
          </a:p>
          <a:p>
            <a:r>
              <a:rPr lang="en-US"/>
              <a:t>● Compensation: Wages and other funds </a:t>
            </a:r>
          </a:p>
          <a:p>
            <a:r>
              <a:rPr lang="en-US"/>
              <a:t>● Healthcare and insurance coverage </a:t>
            </a:r>
          </a:p>
          <a:p>
            <a:pPr marL="0" marR="0" lvl="0" indent="0" defTabSz="914400" eaLnBrk="1" fontAlgn="auto" latinLnBrk="0" hangingPunct="1">
              <a:lnSpc>
                <a:spcPct val="100000"/>
              </a:lnSpc>
              <a:spcBef>
                <a:spcPts val="400"/>
              </a:spcBef>
              <a:spcAft>
                <a:spcPts val="0"/>
              </a:spcAft>
              <a:buClrTx/>
              <a:buSzTx/>
              <a:buFontTx/>
              <a:buNone/>
              <a:tabLst/>
              <a:defRPr/>
            </a:pPr>
            <a:r>
              <a:rPr lang="en-US"/>
              <a:t>● Code of conduct: ethical, moral, and lawful expectation</a:t>
            </a:r>
          </a:p>
          <a:p>
            <a:pPr marL="0" marR="0" lvl="0" indent="0" defTabSz="914400" eaLnBrk="1" fontAlgn="auto" latinLnBrk="0" hangingPunct="1">
              <a:lnSpc>
                <a:spcPct val="100000"/>
              </a:lnSpc>
              <a:spcBef>
                <a:spcPts val="400"/>
              </a:spcBef>
              <a:spcAft>
                <a:spcPts val="0"/>
              </a:spcAft>
              <a:buClrTx/>
              <a:buSzTx/>
              <a:buFontTx/>
              <a:buNone/>
              <a:tabLst/>
              <a:defRPr/>
            </a:pPr>
            <a:r>
              <a:rPr lang="en-US"/>
              <a:t>● Budget (Appendix 3. Budgetary Considerations) </a:t>
            </a:r>
          </a:p>
          <a:p>
            <a:endParaRPr lang="en-US"/>
          </a:p>
        </p:txBody>
      </p:sp>
    </p:spTree>
    <p:extLst>
      <p:ext uri="{BB962C8B-B14F-4D97-AF65-F5344CB8AC3E}">
        <p14:creationId xmlns:p14="http://schemas.microsoft.com/office/powerpoint/2010/main" val="2812810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862051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1225392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9471390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lnSpc>
                <a:spcPct val="110000"/>
              </a:lnSpc>
              <a:spcBef>
                <a:spcPts val="300"/>
              </a:spcBef>
            </a:pPr>
            <a:endParaRPr lang="en-US"/>
          </a:p>
          <a:p>
            <a:pPr algn="l">
              <a:lnSpc>
                <a:spcPct val="110000"/>
              </a:lnSpc>
              <a:spcBef>
                <a:spcPts val="300"/>
              </a:spcBef>
            </a:pPr>
            <a:endParaRPr lang="en-US"/>
          </a:p>
        </p:txBody>
      </p:sp>
    </p:spTree>
    <p:extLst>
      <p:ext uri="{BB962C8B-B14F-4D97-AF65-F5344CB8AC3E}">
        <p14:creationId xmlns:p14="http://schemas.microsoft.com/office/powerpoint/2010/main" val="12440103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4341756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9309533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a:t>Key Points: </a:t>
            </a:r>
          </a:p>
          <a:p>
            <a:r>
              <a:rPr lang="en-US"/>
              <a:t>Ideally, all RRT members will undergo regular, continual training throughout their membership on the RRT and prior to deploying for an outbreak response. The goal of an RRT training program is to have the RRT members trained and ready to deploy prior to a public health emergency. </a:t>
            </a:r>
          </a:p>
          <a:p>
            <a:endParaRPr lang="en-US"/>
          </a:p>
          <a:p>
            <a:r>
              <a:rPr lang="en-US"/>
              <a:t>An RRT training program should be designed according to the country’s response context and incorporates existing resources to ensure that the most appropriate personnel are trained on the most up-to-date and relevant material.</a:t>
            </a:r>
          </a:p>
        </p:txBody>
      </p:sp>
    </p:spTree>
    <p:extLst>
      <p:ext uri="{BB962C8B-B14F-4D97-AF65-F5344CB8AC3E}">
        <p14:creationId xmlns:p14="http://schemas.microsoft.com/office/powerpoint/2010/main" val="10833313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b="1"/>
              <a:t>Key Points: </a:t>
            </a:r>
          </a:p>
          <a:p>
            <a:r>
              <a:rPr lang="en-US"/>
              <a:t>An initial orientation or </a:t>
            </a:r>
            <a:r>
              <a:rPr lang="en-US" b="1"/>
              <a:t>onboarding</a:t>
            </a:r>
            <a:r>
              <a:rPr lang="en-US"/>
              <a:t> training can be provided to introduce operational concepts to ensure RRT members can rapidly and safely deploy as well as basic technical content on how to apply their subject matter expertise into a field/emergency setting. Ideally, this training would occur soon after the RRT member is selected for the RRT and prior to an emergency. Rapid Response Team Training Topics can be considered for this training but should be adapted to the country context and disease specific processes. </a:t>
            </a:r>
          </a:p>
          <a:p>
            <a:endParaRPr lang="en-US"/>
          </a:p>
          <a:p>
            <a:r>
              <a:rPr lang="en-US" b="1"/>
              <a:t>Continuing education </a:t>
            </a:r>
            <a:r>
              <a:rPr lang="en-US"/>
              <a:t>courses can be opportunities to introduce new content not covered during the onboarding training. It may also include revisiting material presented in prior trainings annually, as a “refresher training”. The training can be general emergency response courses or more in-depth courses on specific technical processes, activities, challenges, etc. Additionally, these continuing education courses can provide updates to response staff regarding changes in the national guidelines/standards or in the protocols, when they occur.</a:t>
            </a:r>
          </a:p>
          <a:p>
            <a:endParaRPr lang="en-US"/>
          </a:p>
          <a:p>
            <a:r>
              <a:rPr lang="en-US"/>
              <a:t>Once team members have been rostered, trained, and meet readiness requirements, </a:t>
            </a:r>
            <a:r>
              <a:rPr lang="en-US" b="1"/>
              <a:t>exercises</a:t>
            </a:r>
            <a:r>
              <a:rPr lang="en-US"/>
              <a:t> can be used as an opportunity for RRT members to apply and practice their skills and to test RRT SOP(s) content. Exercises can be delivered in multiple formats and modalities, from tabletop exercises to more resource-intensive simulation exercises. The exercises can test the RRT alone or be expanded to test the overall emergency response system involved in RRT deployment. </a:t>
            </a:r>
          </a:p>
          <a:p>
            <a:endParaRPr lang="en-US"/>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64</a:t>
            </a:fld>
            <a:endParaRPr lang="en-US">
              <a:solidFill>
                <a:prstClr val="black"/>
              </a:solidFill>
              <a:latin typeface="Calibri" panose="020F0502020204030204"/>
            </a:endParaRPr>
          </a:p>
        </p:txBody>
      </p:sp>
    </p:spTree>
    <p:extLst>
      <p:ext uri="{BB962C8B-B14F-4D97-AF65-F5344CB8AC3E}">
        <p14:creationId xmlns:p14="http://schemas.microsoft.com/office/powerpoint/2010/main" val="32576819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a:t>Key Points: </a:t>
            </a:r>
          </a:p>
          <a:p>
            <a:r>
              <a:rPr kumimoji="0" lang="en-US" sz="1200" b="0" i="0" u="none" strike="noStrike" kern="1200" cap="none" spc="0" normalizeH="0" baseline="0" noProof="0">
                <a:ln>
                  <a:noFill/>
                </a:ln>
                <a:solidFill>
                  <a:srgbClr val="000000"/>
                </a:solidFill>
                <a:effectLst/>
                <a:uLnTx/>
                <a:uFillTx/>
                <a:latin typeface="Myriad Web Pro" panose="020B0503030403020204" pitchFamily="34" charset="0"/>
                <a:ea typeface="+mn-ea"/>
                <a:cs typeface="+mn-cs"/>
              </a:rPr>
              <a:t>Consider compiling and creating just-in-time training content of your country's most common outbreaks during the non-emergency phase.</a:t>
            </a:r>
            <a:endParaRPr lang="en-US"/>
          </a:p>
        </p:txBody>
      </p:sp>
    </p:spTree>
    <p:extLst>
      <p:ext uri="{BB962C8B-B14F-4D97-AF65-F5344CB8AC3E}">
        <p14:creationId xmlns:p14="http://schemas.microsoft.com/office/powerpoint/2010/main" val="24883352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85855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a:t>Key Point</a:t>
            </a:r>
            <a:r>
              <a:rPr lang="en-US"/>
              <a:t>: There are various methods of training RRTs and utilizing a mixed methods approach to training is recommended.</a:t>
            </a:r>
          </a:p>
          <a:p>
            <a:endParaRPr lang="en-US"/>
          </a:p>
        </p:txBody>
      </p:sp>
    </p:spTree>
    <p:extLst>
      <p:ext uri="{BB962C8B-B14F-4D97-AF65-F5344CB8AC3E}">
        <p14:creationId xmlns:p14="http://schemas.microsoft.com/office/powerpoint/2010/main" val="41241254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a:t>Key Point</a:t>
            </a:r>
            <a:r>
              <a:rPr lang="en-US"/>
              <a:t>: There are many resources RRTs can take advantage of for a variety of trainings, many of which are online and free.</a:t>
            </a:r>
          </a:p>
          <a:p>
            <a:endParaRPr lang="pt-BR"/>
          </a:p>
        </p:txBody>
      </p:sp>
    </p:spTree>
    <p:extLst>
      <p:ext uri="{BB962C8B-B14F-4D97-AF65-F5344CB8AC3E}">
        <p14:creationId xmlns:p14="http://schemas.microsoft.com/office/powerpoint/2010/main" val="32571067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a:t>Key Point</a:t>
            </a:r>
            <a:r>
              <a:rPr lang="en-US"/>
              <a:t>: These are two separate concepts, but both are required for an RRT. </a:t>
            </a:r>
          </a:p>
          <a:p>
            <a:endParaRPr lang="en-US"/>
          </a:p>
        </p:txBody>
      </p:sp>
    </p:spTree>
    <p:extLst>
      <p:ext uri="{BB962C8B-B14F-4D97-AF65-F5344CB8AC3E}">
        <p14:creationId xmlns:p14="http://schemas.microsoft.com/office/powerpoint/2010/main" val="563637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95413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862051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lang="en-GB"/>
          </a:p>
        </p:txBody>
      </p:sp>
    </p:spTree>
    <p:extLst>
      <p:ext uri="{BB962C8B-B14F-4D97-AF65-F5344CB8AC3E}">
        <p14:creationId xmlns:p14="http://schemas.microsoft.com/office/powerpoint/2010/main" val="2019648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b="1"/>
              <a:t>Key Points: </a:t>
            </a:r>
            <a:r>
              <a:rPr lang="en-US"/>
              <a:t>The first step in staffing an RRT is identifying the skills and corresponding roles needed for a roster (or list) of RRT members. RRT management can identify desirable skills and roles by considering common outbreaks in the country and associated activities conducted during an outbreak response. A comprehensive list of skills and roles in common outbreaks are beyond the scope of this guidance document and have been detailed elsewhere.</a:t>
            </a:r>
          </a:p>
          <a:p>
            <a:endParaRPr lang="en-US"/>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10</a:t>
            </a:fld>
            <a:endParaRPr lang="en-US">
              <a:solidFill>
                <a:prstClr val="black"/>
              </a:solidFill>
              <a:latin typeface="Calibri" panose="020F0502020204030204"/>
            </a:endParaRPr>
          </a:p>
        </p:txBody>
      </p:sp>
    </p:spTree>
    <p:extLst>
      <p:ext uri="{BB962C8B-B14F-4D97-AF65-F5344CB8AC3E}">
        <p14:creationId xmlns:p14="http://schemas.microsoft.com/office/powerpoint/2010/main" val="3686576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en-US"/>
              <a:t>Source: SOPs for RRT in EMRO</a:t>
            </a:r>
          </a:p>
        </p:txBody>
      </p:sp>
    </p:spTree>
    <p:extLst>
      <p:ext uri="{BB962C8B-B14F-4D97-AF65-F5344CB8AC3E}">
        <p14:creationId xmlns:p14="http://schemas.microsoft.com/office/powerpoint/2010/main" val="1737848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b="1"/>
              <a:t>Key Points: </a:t>
            </a:r>
          </a:p>
          <a:p>
            <a:pPr marL="171450" indent="-171450">
              <a:buFont typeface="Arial" panose="020B0604020202020204" pitchFamily="34" charset="0"/>
              <a:buChar char="•"/>
            </a:pPr>
            <a:r>
              <a:rPr lang="en-US"/>
              <a:t>Skills vs Roles, skills focus </a:t>
            </a:r>
          </a:p>
          <a:p>
            <a:pPr marL="171450" indent="-171450">
              <a:buFont typeface="Arial" panose="020B0604020202020204" pitchFamily="34" charset="0"/>
              <a:buChar char="•"/>
            </a:pPr>
            <a:r>
              <a:rPr lang="en-US"/>
              <a:t>To note, the skills needed in RRT member will be based off the responsibilities needed for the  common emergency responses in a country</a:t>
            </a:r>
          </a:p>
          <a:p>
            <a:pPr marL="171450" indent="-171450">
              <a:buFont typeface="Arial" panose="020B0604020202020204" pitchFamily="34" charset="0"/>
              <a:buChar char="•"/>
            </a:pPr>
            <a:r>
              <a:rPr lang="en-US"/>
              <a:t>It is also important to highlight the differences between skills and roles. An epidemiologist, for example, may be requested to do a variety of activities such as conduct case investigations, set up emergency surveillance, support data management, design a study, or run statistical analyses. Not all epidemiologists will have the skills to conduct all these activities.​</a:t>
            </a:r>
          </a:p>
          <a:p>
            <a:pPr marL="171450" indent="-171450">
              <a:buFont typeface="Arial" panose="020B0604020202020204" pitchFamily="34" charset="0"/>
              <a:buChar char="•"/>
            </a:pPr>
            <a:r>
              <a:rPr lang="en-US"/>
              <a:t>Because of this it is important to roster your RRT members based on their skillset not just their role</a:t>
            </a:r>
          </a:p>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131943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b="1"/>
              <a:t>Key Points: </a:t>
            </a:r>
            <a:r>
              <a:rPr lang="en-US"/>
              <a:t>The first step in staffing an RRT is to determine workforce size</a:t>
            </a: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973781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D6D48ABD-40BA-4B9C-9FB3-A5CC274DFCD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0F6E15C4-F5F3-4501-8F3F-24211E5D64E5}"/>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a:effectLst/>
              <a:latin typeface="Calibri" panose="020F0502020204030204" pitchFamily="34" charset="0"/>
              <a:ea typeface="Calibri" panose="020F0502020204030204" pitchFamily="34" charset="0"/>
            </a:endParaRPr>
          </a:p>
        </p:txBody>
      </p:sp>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6" name="Picture 15" descr="Logo&#10;&#10;Description automatically generated">
            <a:extLst>
              <a:ext uri="{FF2B5EF4-FFF2-40B4-BE49-F238E27FC236}">
                <a16:creationId xmlns:a16="http://schemas.microsoft.com/office/drawing/2014/main" id="{C94E478C-06F6-46C7-8437-84A1FD89F42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4" name="Picture 13" descr="Logo&#10;&#10;Description automatically generated">
            <a:extLst>
              <a:ext uri="{FF2B5EF4-FFF2-40B4-BE49-F238E27FC236}">
                <a16:creationId xmlns:a16="http://schemas.microsoft.com/office/drawing/2014/main" id="{A64EC575-F68A-4350-94B9-1AD5C08A01E9}"/>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6" name="Picture 15" descr="Logo&#10;&#10;Description automatically generated">
            <a:extLst>
              <a:ext uri="{FF2B5EF4-FFF2-40B4-BE49-F238E27FC236}">
                <a16:creationId xmlns:a16="http://schemas.microsoft.com/office/drawing/2014/main" id="{2C33E759-A351-4F09-8C44-C2E9D6A38AC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5" name="Picture 14" descr="Logo&#10;&#10;Description automatically generated">
            <a:extLst>
              <a:ext uri="{FF2B5EF4-FFF2-40B4-BE49-F238E27FC236}">
                <a16:creationId xmlns:a16="http://schemas.microsoft.com/office/drawing/2014/main" id="{CFB0BCF6-A24B-4EA9-9A25-F28FBE28FB9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DD379855-5144-4072-B235-B4CC5265DC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6A3F2705-1777-4E91-9A41-1EB2FA2CB68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2884475595"/>
      </p:ext>
    </p:extLst>
  </p:cSld>
  <p:clrMapOvr>
    <a:masterClrMapping/>
  </p:clrMapOvr>
  <p:transition spd="med"/>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F56731B6-3EFA-4BCD-A03D-9D8B6372F7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721061141"/>
      </p:ext>
    </p:extLst>
  </p:cSld>
  <p:clrMapOvr>
    <a:masterClrMapping/>
  </p:clrMapOvr>
  <p:transition spd="med"/>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3" name="Picture 12" descr="Logo&#10;&#10;Description automatically generated">
            <a:extLst>
              <a:ext uri="{FF2B5EF4-FFF2-40B4-BE49-F238E27FC236}">
                <a16:creationId xmlns:a16="http://schemas.microsoft.com/office/drawing/2014/main" id="{56CFB8E2-BA7A-4576-9111-7A9FB82B49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20EE94C5-590C-443C-B672-4B29313E894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24F79B2A-8BAD-4713-BA3C-CE0F82D7D96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20" name="Picture 19" descr="Logo&#10;&#10;Description automatically generated">
            <a:extLst>
              <a:ext uri="{FF2B5EF4-FFF2-40B4-BE49-F238E27FC236}">
                <a16:creationId xmlns:a16="http://schemas.microsoft.com/office/drawing/2014/main" id="{8F9C94A4-F02A-4395-AF7B-B22CA77F98D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FFFD848A-BDBD-46EA-BA93-83C3A6ED2A3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5" name="Picture 14" descr="Logo&#10;&#10;Description automatically generated">
            <a:extLst>
              <a:ext uri="{FF2B5EF4-FFF2-40B4-BE49-F238E27FC236}">
                <a16:creationId xmlns:a16="http://schemas.microsoft.com/office/drawing/2014/main" id="{705E4C33-B8B1-4FF1-B346-9F6BC098CE4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7" name="Picture 16" descr="Logo&#10;&#10;Description automatically generated">
            <a:extLst>
              <a:ext uri="{FF2B5EF4-FFF2-40B4-BE49-F238E27FC236}">
                <a16:creationId xmlns:a16="http://schemas.microsoft.com/office/drawing/2014/main" id="{DEAD64D9-07DD-4D9F-951E-7990BF55D5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A52A0C67-1F84-4B14-9240-75F67A5BD66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B40A0F64-15DF-4118-ADAA-AC79B15EC44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A3CAF85C-AD88-4F68-B444-F2BF0143C60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BD37B9EF-14B4-4077-826B-C442544AA4A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5.jpeg"/><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2"/>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3"/>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2"/>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3"/>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4"/>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5"/>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E4B8C23B-209A-49DD-934F-9D9AB31E4FB9}"/>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19" r:id="rId15"/>
    <p:sldLayoutId id="2147483774" r:id="rId16"/>
    <p:sldLayoutId id="2147483667" r:id="rId17"/>
    <p:sldLayoutId id="2147483668" r:id="rId18"/>
    <p:sldLayoutId id="2147483669" r:id="rId19"/>
    <p:sldLayoutId id="2147483670" r:id="rId20"/>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6.xml"/><Relationship Id="rId1" Type="http://schemas.openxmlformats.org/officeDocument/2006/relationships/slideLayout" Target="../slideLayouts/slideLayout15.xml"/><Relationship Id="rId4" Type="http://schemas.openxmlformats.org/officeDocument/2006/relationships/hyperlink" Target="https://view.genial.ly/63a5d8d22e044800139be8c9/presentation-rapid-response-team-competency-framework"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extranet.who.int/hslp/package/rapid-response-teams-training-programme" TargetMode="External"/><Relationship Id="rId1" Type="http://schemas.openxmlformats.org/officeDocument/2006/relationships/slideLayout" Target="../slideLayouts/slideLayout15.xml"/><Relationship Id="rId4" Type="http://schemas.openxmlformats.org/officeDocument/2006/relationships/image" Target="../media/image36.png"/></Relationships>
</file>

<file path=ppt/slides/_rels/slide6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s://youtu.be/oMcP4uBB7YE" TargetMode="External"/><Relationship Id="rId1" Type="http://schemas.openxmlformats.org/officeDocument/2006/relationships/slideLayout" Target="../slideLayouts/slideLayout15.xml"/><Relationship Id="rId4" Type="http://schemas.openxmlformats.org/officeDocument/2006/relationships/image" Target="../media/image3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8" Type="http://schemas.openxmlformats.org/officeDocument/2006/relationships/image" Target="../media/image46.jpg"/><Relationship Id="rId3" Type="http://schemas.openxmlformats.org/officeDocument/2006/relationships/image" Target="../media/image41.png"/><Relationship Id="rId7" Type="http://schemas.openxmlformats.org/officeDocument/2006/relationships/image" Target="../media/image45.jpg"/><Relationship Id="rId12" Type="http://schemas.openxmlformats.org/officeDocument/2006/relationships/image" Target="../media/image50.png"/><Relationship Id="rId2" Type="http://schemas.openxmlformats.org/officeDocument/2006/relationships/notesSlide" Target="../notesSlides/notesSlide48.xml"/><Relationship Id="rId1" Type="http://schemas.openxmlformats.org/officeDocument/2006/relationships/slideLayout" Target="../slideLayouts/slideLayout15.xml"/><Relationship Id="rId6" Type="http://schemas.openxmlformats.org/officeDocument/2006/relationships/image" Target="../media/image44.png"/><Relationship Id="rId11" Type="http://schemas.openxmlformats.org/officeDocument/2006/relationships/image" Target="../media/image49.jpg"/><Relationship Id="rId5" Type="http://schemas.openxmlformats.org/officeDocument/2006/relationships/image" Target="../media/image43.jpg"/><Relationship Id="rId10" Type="http://schemas.openxmlformats.org/officeDocument/2006/relationships/image" Target="../media/image48.jpg"/><Relationship Id="rId4" Type="http://schemas.openxmlformats.org/officeDocument/2006/relationships/image" Target="../media/image42.png"/><Relationship Id="rId9" Type="http://schemas.openxmlformats.org/officeDocument/2006/relationships/image" Target="../media/image47.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hyperlink" Target="https://apps.who.int/iris/bitstream/handle/10665/112855/SOP2014.pdf?sequence=1&amp;isAllowed=y"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6.xml"/><Relationship Id="rId6" Type="http://schemas.openxmlformats.org/officeDocument/2006/relationships/hyperlink" Target="https://extranet.who.int/hslp/gllp" TargetMode="External"/><Relationship Id="rId5" Type="http://schemas.openxmlformats.org/officeDocument/2006/relationships/hyperlink" Target="https://openwho.org/courses/SOPs-for-emergencies" TargetMode="External"/><Relationship Id="rId4" Type="http://schemas.openxmlformats.org/officeDocument/2006/relationships/hyperlink" Target="https://www.liebertpub.com/doi/10.1089/hs.2019.0060"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3" Type="http://schemas.openxmlformats.org/officeDocument/2006/relationships/hyperlink" Target="https://extranet.who.int/hslp/package/block-2-rrt-managers-training-package" TargetMode="External"/><Relationship Id="rId2" Type="http://schemas.openxmlformats.org/officeDocument/2006/relationships/hyperlink" Target="https://extranet.who.int/hslp/package/rapid-response-teams-training-programme" TargetMode="Externa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44391" y="653982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91440" tIns="45720" rIns="91440" bIns="45720" anchor="t"/>
          <a:lstStyle/>
          <a:p>
            <a:fld id="{86CB4B4D-7CA3-9044-876B-883B54F8677D}" type="slidenum">
              <a:rPr sz="1200" dirty="0">
                <a:solidFill>
                  <a:srgbClr val="A5A5A5"/>
                </a:solidFill>
                <a:latin typeface="Calibri"/>
              </a:rPr>
              <a:t>1</a:t>
            </a:fld>
            <a:endParaRPr lang="fr-FR" sz="1200">
              <a:solidFill>
                <a:srgbClr val="A5A5A5"/>
              </a:solidFill>
              <a:latin typeface="Calibri"/>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a:t>Rapid Response Teams </a:t>
            </a:r>
            <a:br>
              <a:rPr b="1"/>
            </a:br>
            <a:r>
              <a:rPr lang="fr-FR" b="1"/>
              <a:t>Managers Worshop</a:t>
            </a:r>
            <a:endParaRPr lang="en-US"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792073"/>
            <a:ext cx="9616213"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a:solidFill>
                  <a:srgbClr val="A1010D"/>
                </a:solidFill>
              </a:rPr>
              <a:t>Staffing and roster development: overall process</a:t>
            </a:r>
          </a:p>
        </p:txBody>
      </p:sp>
      <p:sp>
        <p:nvSpPr>
          <p:cNvPr id="30" name="Rectangle 29"/>
          <p:cNvSpPr/>
          <p:nvPr/>
        </p:nvSpPr>
        <p:spPr>
          <a:xfrm>
            <a:off x="410196" y="2339332"/>
            <a:ext cx="5124777" cy="830997"/>
          </a:xfrm>
          <a:prstGeom prst="rect">
            <a:avLst/>
          </a:prstGeom>
        </p:spPr>
        <p:txBody>
          <a:bodyPr wrap="square" lIns="91440" tIns="45720" rIns="91440" bIns="45720" anchor="t">
            <a:spAutoFit/>
          </a:bodyPr>
          <a:lstStyle/>
          <a:p>
            <a:pPr hangingPunct="1"/>
            <a:r>
              <a:rPr lang="en-US" sz="2400" kern="1200">
                <a:latin typeface="Source Sans Pro" panose="020B0503030403020204"/>
                <a:ea typeface="+mn-ea"/>
                <a:cs typeface="Arial"/>
              </a:rPr>
              <a:t>Steps for staffing and rostering </a:t>
            </a:r>
            <a:endParaRPr lang="en-US" sz="2400" kern="1200">
              <a:latin typeface="Source Sans Pro" panose="020B0503030403020204"/>
              <a:ea typeface="+mn-ea"/>
              <a:cs typeface="Arial" panose="020B0604020202020204" pitchFamily="34" charset="0"/>
            </a:endParaRPr>
          </a:p>
          <a:p>
            <a:pPr hangingPunct="1"/>
            <a:r>
              <a:rPr lang="en-US" sz="2400" kern="1200">
                <a:latin typeface="Source Sans Pro" panose="020B0503030403020204"/>
                <a:ea typeface="+mn-ea"/>
                <a:cs typeface="Arial"/>
              </a:rPr>
              <a:t>RRT members include:</a:t>
            </a: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B0643AE-7782-CECD-9CC1-10F7BAF1B63E}"/>
              </a:ext>
            </a:extLst>
          </p:cNvPr>
          <p:cNvSpPr>
            <a:spLocks noGrp="1"/>
          </p:cNvSpPr>
          <p:nvPr>
            <p:ph type="sldNum" sz="quarter" idx="2"/>
          </p:nvPr>
        </p:nvSpPr>
        <p:spPr>
          <a:xfrm>
            <a:off x="11909425" y="6497020"/>
            <a:ext cx="280874" cy="320041"/>
          </a:xfrm>
        </p:spPr>
        <p:txBody>
          <a:bodyPr lIns="91440" tIns="45720" rIns="91440" bIns="45720" anchor="t"/>
          <a:lstStyle/>
          <a:p>
            <a:fld id="{86CB4B4D-7CA3-9044-876B-883B54F8677D}" type="slidenum">
              <a:rPr lang="fr-FR" sz="1200">
                <a:solidFill>
                  <a:srgbClr val="A5A5A5"/>
                </a:solidFill>
              </a:rPr>
              <a:pPr/>
              <a:t>10</a:t>
            </a:fld>
            <a:endParaRPr lang="fr-FR" sz="1200">
              <a:solidFill>
                <a:srgbClr val="A5A5A5"/>
              </a:solidFill>
            </a:endParaRPr>
          </a:p>
        </p:txBody>
      </p:sp>
      <p:pic>
        <p:nvPicPr>
          <p:cNvPr id="9" name="Image 8"/>
          <p:cNvPicPr>
            <a:picLocks noChangeAspect="1"/>
          </p:cNvPicPr>
          <p:nvPr/>
        </p:nvPicPr>
        <p:blipFill>
          <a:blip r:embed="rId3"/>
          <a:stretch>
            <a:fillRect/>
          </a:stretch>
        </p:blipFill>
        <p:spPr>
          <a:xfrm>
            <a:off x="5173143" y="1660057"/>
            <a:ext cx="6492803" cy="4962574"/>
          </a:xfrm>
          <a:prstGeom prst="rect">
            <a:avLst/>
          </a:prstGeom>
        </p:spPr>
      </p:pic>
      <p:sp>
        <p:nvSpPr>
          <p:cNvPr id="14" name="Oval 3">
            <a:extLst>
              <a:ext uri="{FF2B5EF4-FFF2-40B4-BE49-F238E27FC236}">
                <a16:creationId xmlns:a16="http://schemas.microsoft.com/office/drawing/2014/main" id="{117C1AE3-BB35-3E3F-EB14-BB9B0D0611B6}"/>
              </a:ext>
            </a:extLst>
          </p:cNvPr>
          <p:cNvSpPr/>
          <p:nvPr/>
        </p:nvSpPr>
        <p:spPr>
          <a:xfrm>
            <a:off x="6479534" y="1421469"/>
            <a:ext cx="3654136" cy="9178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GB" kern="1200">
              <a:solidFill>
                <a:prstClr val="white"/>
              </a:solidFill>
            </a:endParaRPr>
          </a:p>
        </p:txBody>
      </p:sp>
    </p:spTree>
    <p:extLst>
      <p:ext uri="{BB962C8B-B14F-4D97-AF65-F5344CB8AC3E}">
        <p14:creationId xmlns:p14="http://schemas.microsoft.com/office/powerpoint/2010/main" val="248162085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8561" y="729259"/>
            <a:ext cx="11191874" cy="568622"/>
          </a:xfrm>
        </p:spPr>
        <p:txBody>
          <a:bodyPr lIns="45719" tIns="45720" rIns="45719" bIns="45720" anchor="ctr">
            <a:noAutofit/>
          </a:bodyPr>
          <a:lstStyle/>
          <a:p>
            <a:pPr marL="307975" indent="-307975">
              <a:spcBef>
                <a:spcPts val="500"/>
              </a:spcBef>
              <a:defRPr sz="2400">
                <a:latin typeface="Source Sans Pro Regular"/>
                <a:ea typeface="Source Sans Pro Regular"/>
                <a:cs typeface="Source Sans Pro Regular"/>
                <a:sym typeface="Source Sans Pro Regular"/>
              </a:defRPr>
            </a:pPr>
            <a:r>
              <a:rPr lang="en-US" sz="2800" b="1">
                <a:solidFill>
                  <a:srgbClr val="A1010D"/>
                </a:solidFill>
                <a:latin typeface="Source Sans Pro Regular"/>
              </a:rPr>
              <a:t>Job/profile description for RRT members</a:t>
            </a:r>
            <a:endParaRPr lang="fr-FR" sz="2800" b="1">
              <a:solidFill>
                <a:srgbClr val="A1010D"/>
              </a:solidFill>
              <a:latin typeface="Source Sans Pro Regular"/>
            </a:endParaRPr>
          </a:p>
        </p:txBody>
      </p:sp>
      <p:sp>
        <p:nvSpPr>
          <p:cNvPr id="3" name="Espace réservé du texte 2"/>
          <p:cNvSpPr>
            <a:spLocks noGrp="1"/>
          </p:cNvSpPr>
          <p:nvPr>
            <p:ph type="body" idx="1"/>
          </p:nvPr>
        </p:nvSpPr>
        <p:spPr>
          <a:xfrm>
            <a:off x="746706" y="1207448"/>
            <a:ext cx="10799876" cy="4654071"/>
          </a:xfrm>
        </p:spPr>
        <p:txBody>
          <a:bodyPr lIns="45719" tIns="45720" rIns="45719" bIns="45720" anchor="t">
            <a:noAutofit/>
          </a:bodyPr>
          <a:lstStyle/>
          <a:p>
            <a:r>
              <a:rPr lang="en-US" sz="2000" b="1">
                <a:solidFill>
                  <a:srgbClr val="65A000"/>
                </a:solidFill>
              </a:rPr>
              <a:t>For all RRT members:</a:t>
            </a:r>
          </a:p>
          <a:p>
            <a:endParaRPr lang="en-US" sz="1400" b="1">
              <a:solidFill>
                <a:srgbClr val="729E03"/>
              </a:solidFill>
            </a:endParaRPr>
          </a:p>
          <a:p>
            <a:pPr fontAlgn="base"/>
            <a:r>
              <a:rPr lang="en-US" sz="1800" b="1"/>
              <a:t>Educational qualifications</a:t>
            </a:r>
            <a:r>
              <a:rPr lang="en-US" sz="1800"/>
              <a:t>:  </a:t>
            </a:r>
          </a:p>
          <a:p>
            <a:pPr fontAlgn="base"/>
            <a:r>
              <a:rPr lang="en-US" sz="1800" u="sng"/>
              <a:t>Essential</a:t>
            </a:r>
            <a:r>
              <a:rPr lang="en-US" sz="1800"/>
              <a:t>: Suitable qualification for the member's expected role e.g., epidemiology, Infection Prevention and Control (IPC), laboratory, etc.   </a:t>
            </a:r>
          </a:p>
          <a:p>
            <a:pPr fontAlgn="base"/>
            <a:r>
              <a:rPr lang="en-US" sz="1800" u="sng"/>
              <a:t>Desirable</a:t>
            </a:r>
            <a:r>
              <a:rPr lang="en-US" sz="1800"/>
              <a:t>: Bachelor's degree or higher qualification   </a:t>
            </a:r>
          </a:p>
          <a:p>
            <a:pPr fontAlgn="base"/>
            <a:endParaRPr lang="en-US" sz="1800" b="1"/>
          </a:p>
          <a:p>
            <a:pPr fontAlgn="base"/>
            <a:r>
              <a:rPr lang="en-US" sz="1800" b="1"/>
              <a:t>Experiences</a:t>
            </a:r>
            <a:r>
              <a:rPr lang="en-US" sz="1800"/>
              <a:t>:  </a:t>
            </a:r>
          </a:p>
          <a:p>
            <a:pPr fontAlgn="base"/>
            <a:r>
              <a:rPr lang="en-US" sz="1800" u="sng"/>
              <a:t>Essential</a:t>
            </a:r>
            <a:r>
              <a:rPr lang="en-US" sz="1800"/>
              <a:t>: 1 year or more experience in the expected role</a:t>
            </a:r>
          </a:p>
          <a:p>
            <a:pPr fontAlgn="base"/>
            <a:r>
              <a:rPr lang="en-US" sz="1800" u="sng"/>
              <a:t>Desirable</a:t>
            </a:r>
            <a:r>
              <a:rPr lang="en-US" sz="1800"/>
              <a:t>: 1 year or more field deployment experience is preferred  </a:t>
            </a:r>
          </a:p>
          <a:p>
            <a:endParaRPr lang="en-US" sz="1800"/>
          </a:p>
          <a:p>
            <a:pPr fontAlgn="base"/>
            <a:r>
              <a:rPr lang="en-US" sz="1800" b="1"/>
              <a:t>Health conditions</a:t>
            </a:r>
            <a:r>
              <a:rPr lang="en-US" sz="1800"/>
              <a:t>:  </a:t>
            </a:r>
          </a:p>
          <a:p>
            <a:pPr fontAlgn="base"/>
            <a:r>
              <a:rPr lang="en-US" sz="1800"/>
              <a:t>Vaccinated against common communicable diseases. Further vaccinations may be required later according to the changing circumstances. </a:t>
            </a:r>
          </a:p>
          <a:p>
            <a:endParaRPr lang="en-US" sz="1800">
              <a:highlight>
                <a:srgbClr val="FFFF00"/>
              </a:highlight>
            </a:endParaRPr>
          </a:p>
        </p:txBody>
      </p:sp>
      <p:sp>
        <p:nvSpPr>
          <p:cNvPr id="4" name="Rectangle 3"/>
          <p:cNvSpPr/>
          <p:nvPr/>
        </p:nvSpPr>
        <p:spPr>
          <a:xfrm>
            <a:off x="5683"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E35B3DFA-CB78-F058-2DC5-E1D700B61821}"/>
              </a:ext>
            </a:extLst>
          </p:cNvPr>
          <p:cNvSpPr>
            <a:spLocks noGrp="1"/>
          </p:cNvSpPr>
          <p:nvPr>
            <p:ph type="sldNum" sz="quarter" idx="2"/>
          </p:nvPr>
        </p:nvSpPr>
        <p:spPr>
          <a:xfrm>
            <a:off x="11802269" y="6497020"/>
            <a:ext cx="411842" cy="308135"/>
          </a:xfrm>
        </p:spPr>
        <p:txBody>
          <a:bodyPr lIns="91440" tIns="45720" rIns="91440" bIns="45720" anchor="t"/>
          <a:lstStyle/>
          <a:p>
            <a:fld id="{86CB4B4D-7CA3-9044-876B-883B54F8677D}" type="slidenum">
              <a:rPr lang="fr-FR" sz="1200">
                <a:solidFill>
                  <a:srgbClr val="A5A5A5"/>
                </a:solidFill>
              </a:rPr>
              <a:pPr/>
              <a:t>11</a:t>
            </a:fld>
            <a:endParaRPr lang="fr-FR" sz="1200">
              <a:solidFill>
                <a:srgbClr val="A5A5A5"/>
              </a:solidFill>
            </a:endParaRPr>
          </a:p>
        </p:txBody>
      </p:sp>
    </p:spTree>
    <p:extLst>
      <p:ext uri="{BB962C8B-B14F-4D97-AF65-F5344CB8AC3E}">
        <p14:creationId xmlns:p14="http://schemas.microsoft.com/office/powerpoint/2010/main" val="220284766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483058" y="2214411"/>
            <a:ext cx="4291709" cy="917345"/>
          </a:xfrm>
          <a:prstGeom prst="rect">
            <a:avLst/>
          </a:prstGeom>
          <a:solidFill>
            <a:schemeClr val="accent5">
              <a:lumMod val="20000"/>
              <a:lumOff val="80000"/>
            </a:schemeClr>
          </a:solidFill>
        </p:spPr>
        <p:txBody>
          <a:bodyPr vert="horz" wrap="square" lIns="0" tIns="16933" rIns="0" bIns="0" rtlCol="0" anchor="t">
            <a:spAutoFit/>
          </a:bodyPr>
          <a:lstStyle>
            <a:defPPr>
              <a:defRPr lang="en-US"/>
            </a:defPPr>
            <a:lvl1pPr marL="246374" marR="481741" indent="-230288">
              <a:spcBef>
                <a:spcPts val="133"/>
              </a:spcBef>
              <a:buFont typeface="Arial MT"/>
              <a:buChar char="•"/>
              <a:tabLst>
                <a:tab pos="247220" algn="l"/>
              </a:tabLst>
              <a:defRPr sz="1600">
                <a:latin typeface="Calibri"/>
                <a:cs typeface="Calibri"/>
              </a:defRPr>
            </a:lvl1pPr>
          </a:lstStyle>
          <a:p>
            <a:pPr marL="245745" marR="481330" indent="-229870" hangingPunct="1"/>
            <a:r>
              <a:rPr sz="1400" kern="1200">
                <a:latin typeface="Source Sans Pro Regular"/>
                <a:ea typeface="+mn-ea"/>
                <a:cs typeface="Arial"/>
              </a:rPr>
              <a:t>Data collection, management, and analysis</a:t>
            </a:r>
            <a:endParaRPr lang="en-US">
              <a:cs typeface="Arial"/>
            </a:endParaRPr>
          </a:p>
          <a:p>
            <a:pPr marL="245745" marR="481330" indent="-229870" hangingPunct="1"/>
            <a:r>
              <a:rPr sz="1400" kern="1200">
                <a:latin typeface="Source Sans Pro Regular"/>
                <a:ea typeface="+mn-ea"/>
                <a:cs typeface="Arial"/>
              </a:rPr>
              <a:t>Epidemiology and disease surveillance</a:t>
            </a:r>
          </a:p>
          <a:p>
            <a:pPr marL="245745" marR="481330" indent="-229870" hangingPunct="1"/>
            <a:r>
              <a:rPr lang="fr-FR" sz="1400" kern="1200" err="1">
                <a:latin typeface="Source Sans Pro Regular"/>
                <a:ea typeface="+mn-ea"/>
                <a:cs typeface="Arial"/>
              </a:rPr>
              <a:t>Capacity</a:t>
            </a:r>
            <a:r>
              <a:rPr sz="1400" kern="1200">
                <a:latin typeface="Source Sans Pro Regular"/>
                <a:ea typeface="+mn-ea"/>
                <a:cs typeface="Arial"/>
              </a:rPr>
              <a:t> building in low-resource settings</a:t>
            </a:r>
          </a:p>
          <a:p>
            <a:pPr marL="245745" marR="481330" indent="-229870"/>
            <a:endParaRPr lang="fr-FR" sz="1400" kern="1200">
              <a:latin typeface="Source Sans Pro Regular"/>
              <a:ea typeface="+mn-ea"/>
              <a:cs typeface="Arial"/>
            </a:endParaRPr>
          </a:p>
        </p:txBody>
      </p:sp>
      <p:sp>
        <p:nvSpPr>
          <p:cNvPr id="3" name="object 3"/>
          <p:cNvSpPr txBox="1"/>
          <p:nvPr/>
        </p:nvSpPr>
        <p:spPr>
          <a:xfrm>
            <a:off x="463025" y="1755489"/>
            <a:ext cx="591820" cy="324875"/>
          </a:xfrm>
          <a:prstGeom prst="rect">
            <a:avLst/>
          </a:prstGeom>
        </p:spPr>
        <p:txBody>
          <a:bodyPr vert="horz" wrap="square" lIns="0" tIns="16933" rIns="0" bIns="0" rtlCol="0" anchor="t">
            <a:spAutoFit/>
          </a:bodyPr>
          <a:lstStyle/>
          <a:p>
            <a:pPr marL="16510" hangingPunct="1">
              <a:spcBef>
                <a:spcPts val="133"/>
              </a:spcBef>
            </a:pPr>
            <a:r>
              <a:rPr sz="2000" b="1" kern="1200" spc="-60">
                <a:solidFill>
                  <a:srgbClr val="001F60"/>
                </a:solidFill>
                <a:latin typeface="Source Sans Pro Regular"/>
                <a:ea typeface="+mn-ea"/>
                <a:cs typeface="Arial"/>
              </a:rPr>
              <a:t>R</a:t>
            </a:r>
            <a:r>
              <a:rPr sz="2000" b="1" kern="1200">
                <a:solidFill>
                  <a:srgbClr val="001F60"/>
                </a:solidFill>
                <a:latin typeface="Source Sans Pro Regular"/>
                <a:ea typeface="+mn-ea"/>
                <a:cs typeface="Arial"/>
              </a:rPr>
              <a:t>ole</a:t>
            </a:r>
            <a:endParaRPr lang="fr-FR" sz="2000" kern="1200">
              <a:solidFill>
                <a:srgbClr val="001F60"/>
              </a:solidFill>
              <a:latin typeface="Source Sans Pro Regular"/>
              <a:ea typeface="+mn-ea"/>
              <a:cs typeface="Arial"/>
            </a:endParaRPr>
          </a:p>
        </p:txBody>
      </p:sp>
      <p:pic>
        <p:nvPicPr>
          <p:cNvPr id="4" name="object 4"/>
          <p:cNvPicPr/>
          <p:nvPr/>
        </p:nvPicPr>
        <p:blipFill>
          <a:blip r:embed="rId3" cstate="print"/>
          <a:stretch>
            <a:fillRect/>
          </a:stretch>
        </p:blipFill>
        <p:spPr>
          <a:xfrm>
            <a:off x="6791936" y="4967462"/>
            <a:ext cx="281477" cy="692707"/>
          </a:xfrm>
          <a:prstGeom prst="rect">
            <a:avLst/>
          </a:prstGeom>
        </p:spPr>
      </p:pic>
      <p:sp>
        <p:nvSpPr>
          <p:cNvPr id="5" name="object 5"/>
          <p:cNvSpPr txBox="1"/>
          <p:nvPr/>
        </p:nvSpPr>
        <p:spPr>
          <a:xfrm>
            <a:off x="6269396" y="5693146"/>
            <a:ext cx="1371600" cy="447986"/>
          </a:xfrm>
          <a:prstGeom prst="rect">
            <a:avLst/>
          </a:prstGeom>
        </p:spPr>
        <p:txBody>
          <a:bodyPr vert="horz" wrap="square" lIns="0" tIns="16933" rIns="0" bIns="0" rtlCol="0">
            <a:spAutoFit/>
          </a:bodyPr>
          <a:lstStyle/>
          <a:p>
            <a:pPr marL="16933" marR="6773" indent="497828" hangingPunct="1">
              <a:spcBef>
                <a:spcPts val="133"/>
              </a:spcBef>
            </a:pPr>
            <a:r>
              <a:rPr sz="1400" b="1" kern="1200" spc="-7">
                <a:solidFill>
                  <a:prstClr val="black"/>
                </a:solidFill>
                <a:latin typeface="Source Sans Pro Regular"/>
                <a:ea typeface="+mn-ea"/>
                <a:cs typeface="Arial" panose="020B0604020202020204" pitchFamily="34" charset="0"/>
              </a:rPr>
              <a:t>Risk </a:t>
            </a:r>
            <a:r>
              <a:rPr sz="1400" b="1" kern="1200">
                <a:solidFill>
                  <a:prstClr val="black"/>
                </a:solidFill>
                <a:latin typeface="Source Sans Pro Regular"/>
                <a:ea typeface="+mn-ea"/>
                <a:cs typeface="Arial" panose="020B0604020202020204" pitchFamily="34" charset="0"/>
              </a:rPr>
              <a:t> </a:t>
            </a:r>
            <a:r>
              <a:rPr sz="1400" b="1" kern="1200" spc="-7">
                <a:solidFill>
                  <a:prstClr val="black"/>
                </a:solidFill>
                <a:latin typeface="Source Sans Pro Regular"/>
                <a:ea typeface="+mn-ea"/>
                <a:cs typeface="Arial" panose="020B0604020202020204" pitchFamily="34" charset="0"/>
              </a:rPr>
              <a:t>C</a:t>
            </a:r>
            <a:r>
              <a:rPr sz="1400" b="1" kern="1200">
                <a:solidFill>
                  <a:prstClr val="black"/>
                </a:solidFill>
                <a:latin typeface="Source Sans Pro Regular"/>
                <a:ea typeface="+mn-ea"/>
                <a:cs typeface="Arial" panose="020B0604020202020204" pitchFamily="34" charset="0"/>
              </a:rPr>
              <a:t>o</a:t>
            </a:r>
            <a:r>
              <a:rPr sz="1400" b="1" kern="1200" spc="-7">
                <a:solidFill>
                  <a:prstClr val="black"/>
                </a:solidFill>
                <a:latin typeface="Source Sans Pro Regular"/>
                <a:ea typeface="+mn-ea"/>
                <a:cs typeface="Arial" panose="020B0604020202020204" pitchFamily="34" charset="0"/>
              </a:rPr>
              <a:t>mm</a:t>
            </a:r>
            <a:r>
              <a:rPr sz="1400" b="1" kern="1200">
                <a:solidFill>
                  <a:prstClr val="black"/>
                </a:solidFill>
                <a:latin typeface="Source Sans Pro Regular"/>
                <a:ea typeface="+mn-ea"/>
                <a:cs typeface="Arial" panose="020B0604020202020204" pitchFamily="34" charset="0"/>
              </a:rPr>
              <a:t>uni</a:t>
            </a:r>
            <a:r>
              <a:rPr sz="1400" b="1" kern="1200" spc="-20">
                <a:solidFill>
                  <a:prstClr val="black"/>
                </a:solidFill>
                <a:latin typeface="Source Sans Pro Regular"/>
                <a:ea typeface="+mn-ea"/>
                <a:cs typeface="Arial" panose="020B0604020202020204" pitchFamily="34" charset="0"/>
              </a:rPr>
              <a:t>c</a:t>
            </a:r>
            <a:r>
              <a:rPr sz="1400" b="1" kern="1200" spc="-27">
                <a:solidFill>
                  <a:prstClr val="black"/>
                </a:solidFill>
                <a:latin typeface="Source Sans Pro Regular"/>
                <a:ea typeface="+mn-ea"/>
                <a:cs typeface="Arial" panose="020B0604020202020204" pitchFamily="34" charset="0"/>
              </a:rPr>
              <a:t>a</a:t>
            </a:r>
            <a:r>
              <a:rPr sz="1400" b="1" kern="1200">
                <a:solidFill>
                  <a:prstClr val="black"/>
                </a:solidFill>
                <a:latin typeface="Source Sans Pro Regular"/>
                <a:ea typeface="+mn-ea"/>
                <a:cs typeface="Arial" panose="020B0604020202020204" pitchFamily="34" charset="0"/>
              </a:rPr>
              <a:t>t</a:t>
            </a:r>
            <a:r>
              <a:rPr sz="1400" b="1" kern="1200" spc="7">
                <a:solidFill>
                  <a:prstClr val="black"/>
                </a:solidFill>
                <a:latin typeface="Source Sans Pro Regular"/>
                <a:ea typeface="+mn-ea"/>
                <a:cs typeface="Arial" panose="020B0604020202020204" pitchFamily="34" charset="0"/>
              </a:rPr>
              <a:t>i</a:t>
            </a:r>
            <a:r>
              <a:rPr sz="1400" b="1" kern="1200">
                <a:solidFill>
                  <a:prstClr val="black"/>
                </a:solidFill>
                <a:latin typeface="Source Sans Pro Regular"/>
                <a:ea typeface="+mn-ea"/>
                <a:cs typeface="Arial" panose="020B0604020202020204" pitchFamily="34" charset="0"/>
              </a:rPr>
              <a:t>on</a:t>
            </a:r>
            <a:endParaRPr sz="1400" kern="1200">
              <a:solidFill>
                <a:prstClr val="black"/>
              </a:solidFill>
              <a:latin typeface="Source Sans Pro Regular"/>
              <a:ea typeface="+mn-ea"/>
              <a:cs typeface="Arial" panose="020B0604020202020204" pitchFamily="34" charset="0"/>
            </a:endParaRPr>
          </a:p>
        </p:txBody>
      </p:sp>
      <p:sp>
        <p:nvSpPr>
          <p:cNvPr id="6" name="object 6"/>
          <p:cNvSpPr txBox="1"/>
          <p:nvPr/>
        </p:nvSpPr>
        <p:spPr>
          <a:xfrm>
            <a:off x="1474469" y="3647029"/>
            <a:ext cx="4240529" cy="1094316"/>
          </a:xfrm>
          <a:prstGeom prst="rect">
            <a:avLst/>
          </a:prstGeom>
          <a:solidFill>
            <a:schemeClr val="accent5">
              <a:lumMod val="20000"/>
              <a:lumOff val="80000"/>
            </a:schemeClr>
          </a:solidFill>
        </p:spPr>
        <p:txBody>
          <a:bodyPr vert="horz" wrap="square" lIns="0" tIns="16933" rIns="0" bIns="0" rtlCol="0">
            <a:spAutoFit/>
          </a:bodyPr>
          <a:lstStyle/>
          <a:p>
            <a:pPr marL="246374" marR="481741" indent="-230288" hangingPunct="1">
              <a:spcBef>
                <a:spcPts val="133"/>
              </a:spcBef>
              <a:buFont typeface="Arial MT"/>
              <a:buChar char="•"/>
              <a:tabLst>
                <a:tab pos="247220" algn="l"/>
              </a:tabLst>
            </a:pPr>
            <a:r>
              <a:rPr sz="1400" kern="1200">
                <a:solidFill>
                  <a:prstClr val="black"/>
                </a:solidFill>
                <a:latin typeface="Source Sans Pro Regular"/>
                <a:ea typeface="+mn-ea"/>
                <a:cs typeface="Arial" panose="020B0604020202020204" pitchFamily="34" charset="0"/>
              </a:rPr>
              <a:t>Expertise in the </a:t>
            </a:r>
            <a:r>
              <a:rPr sz="1400" kern="1200" spc="-7">
                <a:solidFill>
                  <a:prstClr val="black"/>
                </a:solidFill>
                <a:latin typeface="Source Sans Pro Regular"/>
                <a:ea typeface="+mn-ea"/>
                <a:cs typeface="Arial" panose="020B0604020202020204" pitchFamily="34" charset="0"/>
              </a:rPr>
              <a:t>process </a:t>
            </a:r>
            <a:r>
              <a:rPr sz="1400" kern="1200">
                <a:solidFill>
                  <a:prstClr val="black"/>
                </a:solidFill>
                <a:latin typeface="Source Sans Pro Regular"/>
                <a:ea typeface="+mn-ea"/>
                <a:cs typeface="Arial" panose="020B0604020202020204" pitchFamily="34" charset="0"/>
              </a:rPr>
              <a:t>of </a:t>
            </a:r>
            <a:r>
              <a:rPr sz="1400" kern="1200" spc="-7">
                <a:solidFill>
                  <a:prstClr val="black"/>
                </a:solidFill>
                <a:latin typeface="Source Sans Pro Regular"/>
                <a:ea typeface="+mn-ea"/>
                <a:cs typeface="Arial" panose="020B0604020202020204" pitchFamily="34" charset="0"/>
              </a:rPr>
              <a:t>sample </a:t>
            </a:r>
            <a:r>
              <a:rPr sz="1400" kern="1200" spc="-35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collection, transport,</a:t>
            </a:r>
            <a:r>
              <a:rPr sz="1400" kern="1200" spc="-47">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and</a:t>
            </a:r>
            <a:r>
              <a:rPr sz="1400" kern="1200" spc="-2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testing</a:t>
            </a:r>
            <a:endParaRPr sz="1400" kern="1200">
              <a:solidFill>
                <a:prstClr val="black"/>
              </a:solidFill>
              <a:latin typeface="Source Sans Pro Regular"/>
              <a:ea typeface="+mn-ea"/>
              <a:cs typeface="Arial" panose="020B0604020202020204" pitchFamily="34" charset="0"/>
            </a:endParaRPr>
          </a:p>
          <a:p>
            <a:pPr marL="246374" marR="6773" indent="-230288" hangingPunct="1">
              <a:buFont typeface="Arial MT"/>
              <a:buChar char="•"/>
              <a:tabLst>
                <a:tab pos="247220" algn="l"/>
              </a:tabLst>
            </a:pPr>
            <a:r>
              <a:rPr sz="1400" kern="1200">
                <a:solidFill>
                  <a:prstClr val="black"/>
                </a:solidFill>
                <a:latin typeface="Source Sans Pro Regular"/>
                <a:ea typeface="+mn-ea"/>
                <a:cs typeface="Arial" panose="020B0604020202020204" pitchFamily="34" charset="0"/>
              </a:rPr>
              <a:t>Ability </a:t>
            </a:r>
            <a:r>
              <a:rPr sz="1400" kern="1200" spc="-7">
                <a:solidFill>
                  <a:prstClr val="black"/>
                </a:solidFill>
                <a:latin typeface="Source Sans Pro Regular"/>
                <a:ea typeface="+mn-ea"/>
                <a:cs typeface="Arial" panose="020B0604020202020204" pitchFamily="34" charset="0"/>
              </a:rPr>
              <a:t>to instruct </a:t>
            </a:r>
            <a:r>
              <a:rPr sz="1400" kern="1200">
                <a:solidFill>
                  <a:prstClr val="black"/>
                </a:solidFill>
                <a:latin typeface="Source Sans Pro Regular"/>
                <a:ea typeface="+mn-ea"/>
                <a:cs typeface="Arial" panose="020B0604020202020204" pitchFamily="34" charset="0"/>
              </a:rPr>
              <a:t>other in </a:t>
            </a:r>
            <a:r>
              <a:rPr sz="1400" kern="1200" spc="-7">
                <a:solidFill>
                  <a:prstClr val="black"/>
                </a:solidFill>
                <a:latin typeface="Source Sans Pro Regular"/>
                <a:ea typeface="+mn-ea"/>
                <a:cs typeface="Arial" panose="020B0604020202020204" pitchFamily="34" charset="0"/>
              </a:rPr>
              <a:t>sample </a:t>
            </a:r>
            <a:r>
              <a:rPr sz="1400" kern="120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collection,</a:t>
            </a:r>
            <a:r>
              <a:rPr sz="1400" kern="120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transport,</a:t>
            </a:r>
            <a:r>
              <a:rPr sz="1400" kern="1200" spc="-47">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and</a:t>
            </a:r>
            <a:r>
              <a:rPr sz="1400" kern="1200" spc="-1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proper</a:t>
            </a:r>
            <a:r>
              <a:rPr sz="1400" kern="1200" spc="-4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testing</a:t>
            </a:r>
            <a:endParaRPr sz="1400" kern="1200">
              <a:solidFill>
                <a:prstClr val="black"/>
              </a:solidFill>
              <a:latin typeface="Source Sans Pro Regular"/>
              <a:ea typeface="+mn-ea"/>
              <a:cs typeface="Arial" panose="020B0604020202020204" pitchFamily="34" charset="0"/>
            </a:endParaRPr>
          </a:p>
          <a:p>
            <a:pPr marL="246374" indent="-230288" hangingPunct="1">
              <a:buFont typeface="Arial MT"/>
              <a:buChar char="•"/>
              <a:tabLst>
                <a:tab pos="247220" algn="l"/>
              </a:tabLst>
            </a:pPr>
            <a:r>
              <a:rPr sz="1400" kern="1200" spc="-7">
                <a:solidFill>
                  <a:prstClr val="black"/>
                </a:solidFill>
                <a:latin typeface="Source Sans Pro Regular"/>
                <a:ea typeface="+mn-ea"/>
                <a:cs typeface="Arial" panose="020B0604020202020204" pitchFamily="34" charset="0"/>
              </a:rPr>
              <a:t>Laboratory</a:t>
            </a:r>
            <a:r>
              <a:rPr sz="1400" kern="1200" spc="-5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capacity</a:t>
            </a:r>
            <a:r>
              <a:rPr sz="1400" kern="120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evaluation</a:t>
            </a:r>
            <a:r>
              <a:rPr sz="1400" kern="1200" spc="-6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skills</a:t>
            </a:r>
            <a:endParaRPr sz="1400" kern="1200">
              <a:solidFill>
                <a:prstClr val="black"/>
              </a:solidFill>
              <a:latin typeface="Source Sans Pro Regular"/>
              <a:ea typeface="+mn-ea"/>
              <a:cs typeface="Arial" panose="020B0604020202020204" pitchFamily="34" charset="0"/>
            </a:endParaRPr>
          </a:p>
        </p:txBody>
      </p:sp>
      <p:sp>
        <p:nvSpPr>
          <p:cNvPr id="7" name="object 7"/>
          <p:cNvSpPr txBox="1"/>
          <p:nvPr/>
        </p:nvSpPr>
        <p:spPr>
          <a:xfrm>
            <a:off x="7686716" y="2174588"/>
            <a:ext cx="4109044" cy="1094316"/>
          </a:xfrm>
          <a:prstGeom prst="rect">
            <a:avLst/>
          </a:prstGeom>
          <a:solidFill>
            <a:schemeClr val="accent5">
              <a:lumMod val="20000"/>
              <a:lumOff val="80000"/>
            </a:schemeClr>
          </a:solidFill>
        </p:spPr>
        <p:txBody>
          <a:bodyPr vert="horz" wrap="square" lIns="0" tIns="16933" rIns="0" bIns="0" rtlCol="0">
            <a:spAutoFit/>
          </a:bodyPr>
          <a:lstStyle/>
          <a:p>
            <a:pPr marL="246374" indent="-230288" hangingPunct="1">
              <a:buFont typeface="Arial MT"/>
              <a:buChar char="•"/>
              <a:tabLst>
                <a:tab pos="247220" algn="l"/>
              </a:tabLst>
            </a:pPr>
            <a:r>
              <a:rPr lang="fr-FR" sz="1400" kern="1200" spc="-7">
                <a:solidFill>
                  <a:prstClr val="black"/>
                </a:solidFill>
                <a:latin typeface="Source Sans Pro Regular"/>
                <a:ea typeface="+mn-ea"/>
                <a:cs typeface="Arial" panose="020B0604020202020204" pitchFamily="34" charset="0"/>
              </a:rPr>
              <a:t>Initial c</a:t>
            </a:r>
            <a:r>
              <a:rPr sz="1400" kern="1200" spc="-7" err="1">
                <a:solidFill>
                  <a:prstClr val="black"/>
                </a:solidFill>
                <a:latin typeface="Source Sans Pro Regular"/>
                <a:ea typeface="+mn-ea"/>
                <a:cs typeface="Arial" panose="020B0604020202020204" pitchFamily="34" charset="0"/>
              </a:rPr>
              <a:t>linical</a:t>
            </a:r>
            <a:r>
              <a:rPr sz="1400" kern="1200" spc="-7">
                <a:solidFill>
                  <a:prstClr val="black"/>
                </a:solidFill>
                <a:latin typeface="Source Sans Pro Regular"/>
                <a:ea typeface="+mn-ea"/>
                <a:cs typeface="Arial" panose="020B0604020202020204" pitchFamily="34" charset="0"/>
              </a:rPr>
              <a:t> management of patients</a:t>
            </a:r>
          </a:p>
          <a:p>
            <a:pPr marL="246374" marR="695095" indent="-230288" hangingPunct="1">
              <a:buFont typeface="Arial MT"/>
              <a:buChar char="•"/>
              <a:tabLst>
                <a:tab pos="247220" algn="l"/>
              </a:tabLst>
            </a:pPr>
            <a:r>
              <a:rPr sz="1400" kern="1200" spc="-7">
                <a:solidFill>
                  <a:prstClr val="black"/>
                </a:solidFill>
                <a:latin typeface="Source Sans Pro Regular"/>
                <a:ea typeface="+mn-ea"/>
                <a:cs typeface="Arial" panose="020B0604020202020204" pitchFamily="34" charset="0"/>
              </a:rPr>
              <a:t>Provision of necessary materials for  healthcare facility functioning</a:t>
            </a:r>
          </a:p>
          <a:p>
            <a:pPr marL="246374" marR="6773" indent="-230288" hangingPunct="1">
              <a:buFont typeface="Arial MT"/>
              <a:buChar char="•"/>
              <a:tabLst>
                <a:tab pos="247220" algn="l"/>
              </a:tabLst>
            </a:pPr>
            <a:r>
              <a:rPr sz="1400" kern="1200" spc="-7">
                <a:solidFill>
                  <a:prstClr val="black"/>
                </a:solidFill>
                <a:latin typeface="Source Sans Pro Regular"/>
                <a:ea typeface="+mn-ea"/>
                <a:cs typeface="Arial" panose="020B0604020202020204" pitchFamily="34" charset="0"/>
              </a:rPr>
              <a:t>Increasing capacity of healthcare workers to  treat patients</a:t>
            </a:r>
          </a:p>
        </p:txBody>
      </p:sp>
      <p:sp>
        <p:nvSpPr>
          <p:cNvPr id="8" name="object 8"/>
          <p:cNvSpPr txBox="1"/>
          <p:nvPr/>
        </p:nvSpPr>
        <p:spPr>
          <a:xfrm>
            <a:off x="1423290" y="5145716"/>
            <a:ext cx="4291708" cy="878873"/>
          </a:xfrm>
          <a:prstGeom prst="rect">
            <a:avLst/>
          </a:prstGeom>
          <a:solidFill>
            <a:schemeClr val="accent5">
              <a:lumMod val="20000"/>
              <a:lumOff val="80000"/>
            </a:schemeClr>
          </a:solidFill>
        </p:spPr>
        <p:txBody>
          <a:bodyPr vert="horz" wrap="square" lIns="0" tIns="16933" rIns="0" bIns="0" rtlCol="0">
            <a:spAutoFit/>
          </a:bodyPr>
          <a:lstStyle/>
          <a:p>
            <a:pPr marL="246374" marR="544393" indent="-230288" hangingPunct="1">
              <a:spcBef>
                <a:spcPts val="133"/>
              </a:spcBef>
              <a:buFont typeface="Arial MT"/>
              <a:buChar char="•"/>
              <a:tabLst>
                <a:tab pos="247220" algn="l"/>
              </a:tabLst>
            </a:pPr>
            <a:r>
              <a:rPr sz="1400" kern="1200" spc="-7">
                <a:solidFill>
                  <a:prstClr val="black"/>
                </a:solidFill>
                <a:latin typeface="Source Sans Pro Regular"/>
                <a:ea typeface="+mn-ea"/>
                <a:cs typeface="Arial" panose="020B0604020202020204" pitchFamily="34" charset="0"/>
              </a:rPr>
              <a:t>Proper use of personal </a:t>
            </a:r>
            <a:r>
              <a:rPr sz="1400" kern="1200" spc="-13">
                <a:solidFill>
                  <a:prstClr val="black"/>
                </a:solidFill>
                <a:latin typeface="Source Sans Pro Regular"/>
                <a:ea typeface="+mn-ea"/>
                <a:cs typeface="Arial" panose="020B0604020202020204" pitchFamily="34" charset="0"/>
              </a:rPr>
              <a:t>protective </a:t>
            </a:r>
            <a:r>
              <a:rPr sz="1400" kern="1200" spc="-347">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equipment</a:t>
            </a:r>
          </a:p>
          <a:p>
            <a:pPr marL="246374" marR="98211" indent="-230288" hangingPunct="1">
              <a:buFont typeface="Arial MT"/>
              <a:buChar char="•"/>
              <a:tabLst>
                <a:tab pos="247220" algn="l"/>
              </a:tabLst>
            </a:pPr>
            <a:r>
              <a:rPr sz="1400" kern="1200" spc="-13">
                <a:solidFill>
                  <a:prstClr val="black"/>
                </a:solidFill>
                <a:latin typeface="Source Sans Pro Regular"/>
                <a:ea typeface="+mn-ea"/>
                <a:cs typeface="Arial" panose="020B0604020202020204" pitchFamily="34" charset="0"/>
              </a:rPr>
              <a:t>Knowledge </a:t>
            </a:r>
            <a:r>
              <a:rPr sz="1400" kern="1200" spc="-7">
                <a:solidFill>
                  <a:prstClr val="black"/>
                </a:solidFill>
                <a:latin typeface="Source Sans Pro Regular"/>
                <a:ea typeface="+mn-ea"/>
                <a:cs typeface="Arial" panose="020B0604020202020204" pitchFamily="34" charset="0"/>
              </a:rPr>
              <a:t>of infection prevention </a:t>
            </a:r>
            <a:r>
              <a:rPr sz="1400" kern="1200">
                <a:solidFill>
                  <a:prstClr val="black"/>
                </a:solidFill>
                <a:latin typeface="Source Sans Pro Regular"/>
                <a:ea typeface="+mn-ea"/>
                <a:cs typeface="Arial" panose="020B0604020202020204" pitchFamily="34" charset="0"/>
              </a:rPr>
              <a:t>and </a:t>
            </a:r>
            <a:r>
              <a:rPr sz="1400" kern="1200" spc="-347">
                <a:solidFill>
                  <a:prstClr val="black"/>
                </a:solidFill>
                <a:latin typeface="Source Sans Pro Regular"/>
                <a:ea typeface="+mn-ea"/>
                <a:cs typeface="Arial" panose="020B0604020202020204" pitchFamily="34" charset="0"/>
              </a:rPr>
              <a:t> </a:t>
            </a:r>
            <a:r>
              <a:rPr sz="1400" kern="1200" spc="-13">
                <a:solidFill>
                  <a:prstClr val="black"/>
                </a:solidFill>
                <a:latin typeface="Source Sans Pro Regular"/>
                <a:ea typeface="+mn-ea"/>
                <a:cs typeface="Arial" panose="020B0604020202020204" pitchFamily="34" charset="0"/>
              </a:rPr>
              <a:t>control </a:t>
            </a:r>
            <a:r>
              <a:rPr sz="1400" kern="1200">
                <a:solidFill>
                  <a:prstClr val="black"/>
                </a:solidFill>
                <a:latin typeface="Source Sans Pro Regular"/>
                <a:ea typeface="+mn-ea"/>
                <a:cs typeface="Arial" panose="020B0604020202020204" pitchFamily="34" charset="0"/>
              </a:rPr>
              <a:t>principles</a:t>
            </a:r>
          </a:p>
          <a:p>
            <a:pPr marL="246374" indent="-230288" hangingPunct="1">
              <a:buFont typeface="Arial MT"/>
              <a:buChar char="•"/>
              <a:tabLst>
                <a:tab pos="247220" algn="l"/>
              </a:tabLst>
            </a:pPr>
            <a:r>
              <a:rPr sz="1400" kern="1200" spc="-7">
                <a:solidFill>
                  <a:prstClr val="black"/>
                </a:solidFill>
                <a:latin typeface="Source Sans Pro Regular"/>
                <a:ea typeface="+mn-ea"/>
                <a:cs typeface="Arial" panose="020B0604020202020204" pitchFamily="34" charset="0"/>
              </a:rPr>
              <a:t>Experience</a:t>
            </a:r>
            <a:r>
              <a:rPr sz="1400" kern="120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with</a:t>
            </a:r>
            <a:r>
              <a:rPr sz="1400" kern="120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outbreak</a:t>
            </a:r>
            <a:r>
              <a:rPr sz="1400" kern="1200" spc="-20">
                <a:solidFill>
                  <a:prstClr val="black"/>
                </a:solidFill>
                <a:latin typeface="Source Sans Pro Regular"/>
                <a:ea typeface="+mn-ea"/>
                <a:cs typeface="Arial" panose="020B0604020202020204" pitchFamily="34" charset="0"/>
              </a:rPr>
              <a:t> </a:t>
            </a:r>
            <a:r>
              <a:rPr sz="1400" kern="1200" spc="-13">
                <a:solidFill>
                  <a:prstClr val="black"/>
                </a:solidFill>
                <a:latin typeface="Source Sans Pro Regular"/>
                <a:ea typeface="+mn-ea"/>
                <a:cs typeface="Arial" panose="020B0604020202020204" pitchFamily="34" charset="0"/>
              </a:rPr>
              <a:t>investigations</a:t>
            </a:r>
            <a:endParaRPr sz="1400" kern="1200">
              <a:solidFill>
                <a:prstClr val="black"/>
              </a:solidFill>
              <a:latin typeface="Source Sans Pro Regular"/>
              <a:ea typeface="+mn-ea"/>
              <a:cs typeface="Arial" panose="020B0604020202020204" pitchFamily="34" charset="0"/>
            </a:endParaRPr>
          </a:p>
        </p:txBody>
      </p:sp>
      <p:sp>
        <p:nvSpPr>
          <p:cNvPr id="9" name="object 9"/>
          <p:cNvSpPr txBox="1"/>
          <p:nvPr/>
        </p:nvSpPr>
        <p:spPr>
          <a:xfrm>
            <a:off x="7640996" y="5143316"/>
            <a:ext cx="4109044" cy="878873"/>
          </a:xfrm>
          <a:prstGeom prst="rect">
            <a:avLst/>
          </a:prstGeom>
          <a:solidFill>
            <a:schemeClr val="accent5">
              <a:lumMod val="20000"/>
              <a:lumOff val="80000"/>
            </a:schemeClr>
          </a:solidFill>
        </p:spPr>
        <p:txBody>
          <a:bodyPr vert="horz" wrap="square" lIns="0" tIns="16933" rIns="0" bIns="0" rtlCol="0" anchor="t">
            <a:spAutoFit/>
          </a:bodyPr>
          <a:lstStyle/>
          <a:p>
            <a:pPr marL="245745" marR="577850" indent="-229870" hangingPunct="1">
              <a:spcBef>
                <a:spcPts val="133"/>
              </a:spcBef>
              <a:buFont typeface="Arial MT"/>
              <a:buChar char="•"/>
              <a:tabLst>
                <a:tab pos="247220" algn="l"/>
              </a:tabLst>
            </a:pPr>
            <a:r>
              <a:rPr sz="1400" kern="1200">
                <a:solidFill>
                  <a:prstClr val="black"/>
                </a:solidFill>
                <a:latin typeface="Source Sans Pro Regular"/>
                <a:ea typeface="+mn-ea"/>
                <a:cs typeface="Arial" panose="020B0604020202020204" pitchFamily="34" charset="0"/>
              </a:rPr>
              <a:t>Ability</a:t>
            </a:r>
            <a:r>
              <a:rPr sz="1400" kern="1200" spc="-5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to </a:t>
            </a:r>
            <a:r>
              <a:rPr sz="1400" kern="1200">
                <a:solidFill>
                  <a:prstClr val="black"/>
                </a:solidFill>
                <a:latin typeface="Source Sans Pro Regular"/>
                <a:ea typeface="+mn-ea"/>
                <a:cs typeface="Arial" panose="020B0604020202020204" pitchFamily="34" charset="0"/>
              </a:rPr>
              <a:t>apply</a:t>
            </a:r>
            <a:r>
              <a:rPr sz="1400" kern="1200" spc="-60">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rumor</a:t>
            </a:r>
            <a:r>
              <a:rPr sz="1400" kern="1200" spc="-4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management </a:t>
            </a:r>
            <a:r>
              <a:rPr sz="1400" kern="1200" spc="-339">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principles</a:t>
            </a:r>
            <a:r>
              <a:rPr sz="1400" kern="1200" spc="-3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within</a:t>
            </a:r>
            <a:r>
              <a:rPr sz="1400" kern="1200" spc="-20">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a</a:t>
            </a:r>
            <a:r>
              <a:rPr sz="1400" kern="1200" spc="-7">
                <a:solidFill>
                  <a:prstClr val="black"/>
                </a:solidFill>
                <a:latin typeface="Source Sans Pro Regular"/>
                <a:ea typeface="+mn-ea"/>
                <a:cs typeface="Arial" panose="020B0604020202020204" pitchFamily="34" charset="0"/>
              </a:rPr>
              <a:t> </a:t>
            </a:r>
            <a:r>
              <a:rPr sz="1400" kern="1200" spc="-20">
                <a:solidFill>
                  <a:prstClr val="black"/>
                </a:solidFill>
                <a:latin typeface="Source Sans Pro Regular"/>
                <a:ea typeface="+mn-ea"/>
                <a:cs typeface="Arial" panose="020B0604020202020204" pitchFamily="34" charset="0"/>
              </a:rPr>
              <a:t>community.</a:t>
            </a:r>
            <a:endParaRPr lang="fr-FR" sz="1400" kern="1200">
              <a:solidFill>
                <a:prstClr val="black"/>
              </a:solidFill>
              <a:latin typeface="Source Sans Pro Regular"/>
              <a:ea typeface="+mn-ea"/>
              <a:cs typeface="Arial" panose="020B0604020202020204" pitchFamily="34" charset="0"/>
            </a:endParaRPr>
          </a:p>
          <a:p>
            <a:pPr marL="245745" marR="6350" indent="-229870" hangingPunct="1">
              <a:buFont typeface="Arial MT"/>
              <a:buChar char="•"/>
              <a:tabLst>
                <a:tab pos="247220" algn="l"/>
              </a:tabLst>
            </a:pPr>
            <a:r>
              <a:rPr sz="1400" kern="1200">
                <a:solidFill>
                  <a:prstClr val="black"/>
                </a:solidFill>
                <a:latin typeface="Source Sans Pro Regular"/>
                <a:ea typeface="+mn-ea"/>
                <a:cs typeface="Arial"/>
              </a:rPr>
              <a:t>Ability</a:t>
            </a:r>
            <a:r>
              <a:rPr sz="1400" kern="1200" spc="-47">
                <a:solidFill>
                  <a:prstClr val="black"/>
                </a:solidFill>
                <a:latin typeface="Source Sans Pro Regular"/>
                <a:ea typeface="+mn-ea"/>
                <a:cs typeface="Arial"/>
              </a:rPr>
              <a:t> </a:t>
            </a:r>
            <a:r>
              <a:rPr sz="1400" kern="1200" spc="-7">
                <a:solidFill>
                  <a:prstClr val="black"/>
                </a:solidFill>
                <a:latin typeface="Source Sans Pro Regular"/>
                <a:ea typeface="+mn-ea"/>
                <a:cs typeface="Arial"/>
              </a:rPr>
              <a:t>to</a:t>
            </a:r>
            <a:r>
              <a:rPr sz="1400" kern="1200">
                <a:solidFill>
                  <a:prstClr val="black"/>
                </a:solidFill>
                <a:latin typeface="Source Sans Pro Regular"/>
                <a:ea typeface="+mn-ea"/>
                <a:cs typeface="Arial"/>
              </a:rPr>
              <a:t> identify</a:t>
            </a:r>
            <a:r>
              <a:rPr sz="1400" kern="1200" spc="-73">
                <a:solidFill>
                  <a:prstClr val="black"/>
                </a:solidFill>
                <a:latin typeface="Source Sans Pro Regular"/>
                <a:ea typeface="+mn-ea"/>
                <a:cs typeface="Arial"/>
              </a:rPr>
              <a:t> </a:t>
            </a:r>
            <a:r>
              <a:rPr sz="1400" kern="1200" spc="-7">
                <a:solidFill>
                  <a:prstClr val="black"/>
                </a:solidFill>
                <a:latin typeface="Source Sans Pro Regular"/>
                <a:ea typeface="+mn-ea"/>
                <a:cs typeface="Arial"/>
              </a:rPr>
              <a:t>barriers</a:t>
            </a:r>
            <a:r>
              <a:rPr sz="1400" kern="1200" spc="-40">
                <a:solidFill>
                  <a:prstClr val="black"/>
                </a:solidFill>
                <a:latin typeface="Source Sans Pro Regular"/>
                <a:ea typeface="+mn-ea"/>
                <a:cs typeface="Arial"/>
              </a:rPr>
              <a:t> </a:t>
            </a:r>
            <a:r>
              <a:rPr sz="1400" kern="1200" spc="-7">
                <a:solidFill>
                  <a:prstClr val="black"/>
                </a:solidFill>
                <a:latin typeface="Source Sans Pro Regular"/>
                <a:ea typeface="+mn-ea"/>
                <a:cs typeface="Arial"/>
              </a:rPr>
              <a:t>to</a:t>
            </a:r>
            <a:r>
              <a:rPr sz="1400" kern="1200">
                <a:solidFill>
                  <a:prstClr val="black"/>
                </a:solidFill>
                <a:latin typeface="Source Sans Pro Regular"/>
                <a:ea typeface="+mn-ea"/>
                <a:cs typeface="Arial"/>
              </a:rPr>
              <a:t> </a:t>
            </a:r>
            <a:r>
              <a:rPr sz="1400" kern="1200" spc="-7">
                <a:solidFill>
                  <a:prstClr val="black"/>
                </a:solidFill>
                <a:latin typeface="Source Sans Pro Regular"/>
                <a:ea typeface="+mn-ea"/>
                <a:cs typeface="Arial"/>
              </a:rPr>
              <a:t>acceptance</a:t>
            </a:r>
            <a:r>
              <a:rPr sz="1400" kern="1200" spc="-33">
                <a:solidFill>
                  <a:prstClr val="black"/>
                </a:solidFill>
                <a:latin typeface="Source Sans Pro Regular"/>
                <a:ea typeface="+mn-ea"/>
                <a:cs typeface="Arial"/>
              </a:rPr>
              <a:t> </a:t>
            </a:r>
            <a:r>
              <a:rPr sz="1400" kern="1200" spc="-7">
                <a:solidFill>
                  <a:prstClr val="black"/>
                </a:solidFill>
                <a:latin typeface="Source Sans Pro Regular"/>
                <a:ea typeface="+mn-ea"/>
                <a:cs typeface="Arial"/>
              </a:rPr>
              <a:t>of</a:t>
            </a:r>
            <a:r>
              <a:rPr lang="fr-FR" sz="1400" kern="1200" spc="-7">
                <a:solidFill>
                  <a:prstClr val="black"/>
                </a:solidFill>
                <a:latin typeface="Source Sans Pro Regular"/>
                <a:ea typeface="+mn-ea"/>
                <a:cs typeface="Arial"/>
              </a:rPr>
              <a:t> </a:t>
            </a:r>
            <a:r>
              <a:rPr sz="1400" kern="1200" spc="-339">
                <a:solidFill>
                  <a:prstClr val="black"/>
                </a:solidFill>
                <a:latin typeface="Source Sans Pro Regular"/>
                <a:ea typeface="+mn-ea"/>
                <a:cs typeface="Arial"/>
              </a:rPr>
              <a:t> </a:t>
            </a:r>
            <a:r>
              <a:rPr sz="1400" kern="1200" spc="-7">
                <a:solidFill>
                  <a:prstClr val="black"/>
                </a:solidFill>
                <a:latin typeface="Source Sans Pro Regular"/>
                <a:ea typeface="+mn-ea"/>
                <a:cs typeface="Arial"/>
              </a:rPr>
              <a:t>prevention</a:t>
            </a:r>
            <a:r>
              <a:rPr sz="1400" kern="1200" spc="-53">
                <a:solidFill>
                  <a:prstClr val="black"/>
                </a:solidFill>
                <a:latin typeface="Source Sans Pro Regular"/>
                <a:ea typeface="+mn-ea"/>
                <a:cs typeface="Arial"/>
              </a:rPr>
              <a:t> </a:t>
            </a:r>
            <a:r>
              <a:rPr sz="1400" kern="1200">
                <a:solidFill>
                  <a:prstClr val="black"/>
                </a:solidFill>
                <a:latin typeface="Source Sans Pro Regular"/>
                <a:ea typeface="+mn-ea"/>
                <a:cs typeface="Arial"/>
              </a:rPr>
              <a:t>and</a:t>
            </a:r>
            <a:r>
              <a:rPr sz="1400" kern="1200" spc="-27">
                <a:solidFill>
                  <a:prstClr val="black"/>
                </a:solidFill>
                <a:latin typeface="Source Sans Pro Regular"/>
                <a:ea typeface="+mn-ea"/>
                <a:cs typeface="Arial"/>
              </a:rPr>
              <a:t> </a:t>
            </a:r>
            <a:r>
              <a:rPr sz="1400" kern="1200" spc="-13">
                <a:solidFill>
                  <a:prstClr val="black"/>
                </a:solidFill>
                <a:latin typeface="Source Sans Pro Regular"/>
                <a:ea typeface="+mn-ea"/>
                <a:cs typeface="Arial"/>
              </a:rPr>
              <a:t>control </a:t>
            </a:r>
            <a:r>
              <a:rPr sz="1400" kern="1200" err="1">
                <a:solidFill>
                  <a:prstClr val="black"/>
                </a:solidFill>
                <a:latin typeface="Source Sans Pro Regular"/>
                <a:ea typeface="+mn-ea"/>
                <a:cs typeface="Arial"/>
              </a:rPr>
              <a:t>activities</a:t>
            </a:r>
            <a:endParaRPr lang="fr-FR" sz="1400" kern="1200" err="1">
              <a:solidFill>
                <a:prstClr val="black"/>
              </a:solidFill>
              <a:latin typeface="Source Sans Pro Regular"/>
              <a:ea typeface="+mn-ea"/>
              <a:cs typeface="Arial"/>
            </a:endParaRPr>
          </a:p>
        </p:txBody>
      </p:sp>
      <p:sp>
        <p:nvSpPr>
          <p:cNvPr id="10" name="object 10"/>
          <p:cNvSpPr txBox="1"/>
          <p:nvPr/>
        </p:nvSpPr>
        <p:spPr>
          <a:xfrm>
            <a:off x="7701956" y="3662974"/>
            <a:ext cx="4048084" cy="1094316"/>
          </a:xfrm>
          <a:prstGeom prst="rect">
            <a:avLst/>
          </a:prstGeom>
          <a:solidFill>
            <a:schemeClr val="accent5">
              <a:lumMod val="20000"/>
              <a:lumOff val="80000"/>
            </a:schemeClr>
          </a:solidFill>
        </p:spPr>
        <p:txBody>
          <a:bodyPr vert="horz" wrap="square" lIns="0" tIns="16933" rIns="0" bIns="0" rtlCol="0">
            <a:spAutoFit/>
          </a:bodyPr>
          <a:lstStyle/>
          <a:p>
            <a:pPr marL="246374" indent="-230288" hangingPunct="1">
              <a:spcBef>
                <a:spcPts val="133"/>
              </a:spcBef>
              <a:buFont typeface="Arial MT"/>
              <a:buChar char="•"/>
              <a:tabLst>
                <a:tab pos="247220" algn="l"/>
              </a:tabLst>
            </a:pPr>
            <a:r>
              <a:rPr sz="1400" kern="1200">
                <a:solidFill>
                  <a:prstClr val="black"/>
                </a:solidFill>
                <a:latin typeface="Source Sans Pro Regular"/>
                <a:ea typeface="+mn-ea"/>
                <a:cs typeface="Arial" panose="020B0604020202020204" pitchFamily="34" charset="0"/>
              </a:rPr>
              <a:t>Community</a:t>
            </a:r>
            <a:r>
              <a:rPr sz="1400" kern="1200" spc="-67">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engagement</a:t>
            </a:r>
            <a:r>
              <a:rPr sz="1400" kern="1200" spc="-73">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principles</a:t>
            </a:r>
          </a:p>
          <a:p>
            <a:pPr marL="246374" marR="6773" indent="-230288" hangingPunct="1">
              <a:buFont typeface="Arial MT"/>
              <a:buChar char="•"/>
              <a:tabLst>
                <a:tab pos="247220" algn="l"/>
              </a:tabLst>
            </a:pPr>
            <a:r>
              <a:rPr sz="1400" kern="1200">
                <a:solidFill>
                  <a:prstClr val="black"/>
                </a:solidFill>
                <a:latin typeface="Source Sans Pro Regular"/>
                <a:ea typeface="+mn-ea"/>
                <a:cs typeface="Arial" panose="020B0604020202020204" pitchFamily="34" charset="0"/>
              </a:rPr>
              <a:t>Ability </a:t>
            </a:r>
            <a:r>
              <a:rPr sz="1400" kern="1200" spc="-7">
                <a:solidFill>
                  <a:prstClr val="black"/>
                </a:solidFill>
                <a:latin typeface="Source Sans Pro Regular"/>
                <a:ea typeface="+mn-ea"/>
                <a:cs typeface="Arial" panose="020B0604020202020204" pitchFamily="34" charset="0"/>
              </a:rPr>
              <a:t>to increase knowledge of </a:t>
            </a:r>
            <a:r>
              <a:rPr sz="1400" kern="1200">
                <a:solidFill>
                  <a:prstClr val="black"/>
                </a:solidFill>
                <a:latin typeface="Source Sans Pro Regular"/>
                <a:ea typeface="+mn-ea"/>
                <a:cs typeface="Arial" panose="020B0604020202020204" pitchFamily="34" charset="0"/>
              </a:rPr>
              <a:t>disease in </a:t>
            </a:r>
            <a:r>
              <a:rPr sz="1400" kern="1200" spc="-347">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the</a:t>
            </a:r>
            <a:r>
              <a:rPr sz="1400" kern="1200" spc="-3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community</a:t>
            </a:r>
            <a:endParaRPr sz="1400" kern="1200">
              <a:solidFill>
                <a:prstClr val="black"/>
              </a:solidFill>
              <a:latin typeface="Source Sans Pro Regular"/>
              <a:ea typeface="+mn-ea"/>
              <a:cs typeface="Arial" panose="020B0604020202020204" pitchFamily="34" charset="0"/>
            </a:endParaRPr>
          </a:p>
          <a:p>
            <a:pPr marL="246374" marR="578259" indent="-230288" hangingPunct="1">
              <a:buFont typeface="Arial MT"/>
              <a:buChar char="•"/>
              <a:tabLst>
                <a:tab pos="247220" algn="l"/>
              </a:tabLst>
            </a:pPr>
            <a:r>
              <a:rPr sz="1400" kern="1200">
                <a:solidFill>
                  <a:prstClr val="black"/>
                </a:solidFill>
                <a:latin typeface="Source Sans Pro Regular"/>
                <a:ea typeface="+mn-ea"/>
                <a:cs typeface="Arial" panose="020B0604020202020204" pitchFamily="34" charset="0"/>
              </a:rPr>
              <a:t>Ability</a:t>
            </a:r>
            <a:r>
              <a:rPr sz="1400" kern="1200" spc="-53">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to </a:t>
            </a:r>
            <a:r>
              <a:rPr sz="1400" kern="1200" spc="-13">
                <a:solidFill>
                  <a:prstClr val="black"/>
                </a:solidFill>
                <a:latin typeface="Source Sans Pro Regular"/>
                <a:ea typeface="+mn-ea"/>
                <a:cs typeface="Arial" panose="020B0604020202020204" pitchFamily="34" charset="0"/>
              </a:rPr>
              <a:t>encourage</a:t>
            </a:r>
            <a:r>
              <a:rPr sz="1400" kern="1200" spc="-40">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engagement</a:t>
            </a:r>
            <a:r>
              <a:rPr sz="1400" kern="1200" spc="-33">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in </a:t>
            </a:r>
            <a:r>
              <a:rPr sz="1400" kern="1200" spc="-339">
                <a:solidFill>
                  <a:prstClr val="black"/>
                </a:solidFill>
                <a:latin typeface="Source Sans Pro Regular"/>
                <a:ea typeface="+mn-ea"/>
                <a:cs typeface="Arial" panose="020B0604020202020204" pitchFamily="34" charset="0"/>
              </a:rPr>
              <a:t> </a:t>
            </a:r>
            <a:r>
              <a:rPr sz="1400" kern="1200" spc="-13">
                <a:solidFill>
                  <a:prstClr val="black"/>
                </a:solidFill>
                <a:latin typeface="Source Sans Pro Regular"/>
                <a:ea typeface="+mn-ea"/>
                <a:cs typeface="Arial" panose="020B0604020202020204" pitchFamily="34" charset="0"/>
              </a:rPr>
              <a:t>controlling</a:t>
            </a:r>
            <a:r>
              <a:rPr sz="1400" kern="1200" spc="-33">
                <a:solidFill>
                  <a:prstClr val="black"/>
                </a:solidFill>
                <a:latin typeface="Source Sans Pro Regular"/>
                <a:ea typeface="+mn-ea"/>
                <a:cs typeface="Arial" panose="020B0604020202020204" pitchFamily="34" charset="0"/>
              </a:rPr>
              <a:t> </a:t>
            </a:r>
            <a:r>
              <a:rPr sz="1400" kern="1200">
                <a:solidFill>
                  <a:prstClr val="black"/>
                </a:solidFill>
                <a:latin typeface="Source Sans Pro Regular"/>
                <a:ea typeface="+mn-ea"/>
                <a:cs typeface="Arial" panose="020B0604020202020204" pitchFamily="34" charset="0"/>
              </a:rPr>
              <a:t>the</a:t>
            </a:r>
            <a:r>
              <a:rPr sz="1400" kern="1200" spc="-27">
                <a:solidFill>
                  <a:prstClr val="black"/>
                </a:solidFill>
                <a:latin typeface="Source Sans Pro Regular"/>
                <a:ea typeface="+mn-ea"/>
                <a:cs typeface="Arial" panose="020B0604020202020204" pitchFamily="34" charset="0"/>
              </a:rPr>
              <a:t> </a:t>
            </a:r>
            <a:r>
              <a:rPr sz="1400" kern="1200" spc="-7">
                <a:solidFill>
                  <a:prstClr val="black"/>
                </a:solidFill>
                <a:latin typeface="Source Sans Pro Regular"/>
                <a:ea typeface="+mn-ea"/>
                <a:cs typeface="Arial" panose="020B0604020202020204" pitchFamily="34" charset="0"/>
              </a:rPr>
              <a:t>outbreak</a:t>
            </a:r>
            <a:endParaRPr sz="1400" kern="1200">
              <a:solidFill>
                <a:prstClr val="black"/>
              </a:solidFill>
              <a:latin typeface="Source Sans Pro Regular"/>
              <a:ea typeface="+mn-ea"/>
              <a:cs typeface="Arial" panose="020B0604020202020204" pitchFamily="34" charset="0"/>
            </a:endParaRPr>
          </a:p>
        </p:txBody>
      </p:sp>
      <p:sp>
        <p:nvSpPr>
          <p:cNvPr id="11" name="object 11"/>
          <p:cNvSpPr txBox="1">
            <a:spLocks noGrp="1"/>
          </p:cNvSpPr>
          <p:nvPr>
            <p:ph type="title"/>
          </p:nvPr>
        </p:nvSpPr>
        <p:spPr>
          <a:xfrm>
            <a:off x="116900" y="703011"/>
            <a:ext cx="11114381" cy="414472"/>
          </a:xfrm>
          <a:prstGeom prst="rect">
            <a:avLst/>
          </a:prstGeom>
        </p:spPr>
        <p:txBody>
          <a:bodyPr vert="horz" wrap="square" lIns="0" tIns="81280" rIns="0" bIns="0" numCol="1" rtlCol="0" anchor="ctr" anchorCtr="0" compatLnSpc="1">
            <a:prstTxWarp prst="textNoShape">
              <a:avLst/>
            </a:prstTxWarp>
            <a:spAutoFit/>
          </a:bodyPr>
          <a:lstStyle/>
          <a:p>
            <a:pPr marL="307975" indent="-307975">
              <a:spcBef>
                <a:spcPts val="500"/>
              </a:spcBef>
              <a:defRPr sz="2400">
                <a:latin typeface="Source Sans Pro Regular"/>
                <a:ea typeface="Source Sans Pro Regular"/>
                <a:cs typeface="Source Sans Pro Regular"/>
                <a:sym typeface="Source Sans Pro Regular"/>
              </a:defRPr>
            </a:pPr>
            <a:r>
              <a:rPr lang="en-US" sz="2400" b="1">
                <a:solidFill>
                  <a:srgbClr val="A1010D"/>
                </a:solidFill>
                <a:latin typeface="Source Sans Pro Regular"/>
              </a:rPr>
              <a:t>Determine key knowledge, skills, and abilities required for response efforts</a:t>
            </a:r>
            <a:endParaRPr lang="fr-FR" sz="2400" b="1">
              <a:solidFill>
                <a:srgbClr val="A1010D"/>
              </a:solidFill>
              <a:latin typeface="Source Sans Pro Regular"/>
            </a:endParaRPr>
          </a:p>
        </p:txBody>
      </p:sp>
      <p:sp>
        <p:nvSpPr>
          <p:cNvPr id="12" name="object 12"/>
          <p:cNvSpPr txBox="1"/>
          <p:nvPr/>
        </p:nvSpPr>
        <p:spPr>
          <a:xfrm>
            <a:off x="147252" y="2965559"/>
            <a:ext cx="1273198" cy="232542"/>
          </a:xfrm>
          <a:prstGeom prst="rect">
            <a:avLst/>
          </a:prstGeom>
        </p:spPr>
        <p:txBody>
          <a:bodyPr vert="horz" wrap="square" lIns="0" tIns="16933" rIns="0" bIns="0" rtlCol="0">
            <a:spAutoFit/>
          </a:bodyPr>
          <a:lstStyle/>
          <a:p>
            <a:pPr marL="16933" hangingPunct="1">
              <a:spcBef>
                <a:spcPts val="133"/>
              </a:spcBef>
            </a:pPr>
            <a:r>
              <a:rPr sz="1400" b="1" kern="1200">
                <a:solidFill>
                  <a:prstClr val="black"/>
                </a:solidFill>
                <a:latin typeface="Source Sans Pro Regular"/>
                <a:ea typeface="+mn-ea"/>
                <a:cs typeface="Arial" panose="020B0604020202020204" pitchFamily="34" charset="0"/>
              </a:rPr>
              <a:t>E</a:t>
            </a:r>
            <a:r>
              <a:rPr sz="1400" b="1" kern="1200" spc="7">
                <a:solidFill>
                  <a:prstClr val="black"/>
                </a:solidFill>
                <a:latin typeface="Source Sans Pro Regular"/>
                <a:ea typeface="+mn-ea"/>
                <a:cs typeface="Arial" panose="020B0604020202020204" pitchFamily="34" charset="0"/>
              </a:rPr>
              <a:t>p</a:t>
            </a:r>
            <a:r>
              <a:rPr sz="1400" b="1" kern="1200">
                <a:solidFill>
                  <a:prstClr val="black"/>
                </a:solidFill>
                <a:latin typeface="Source Sans Pro Regular"/>
                <a:ea typeface="+mn-ea"/>
                <a:cs typeface="Arial" panose="020B0604020202020204" pitchFamily="34" charset="0"/>
              </a:rPr>
              <a:t>id</a:t>
            </a:r>
            <a:r>
              <a:rPr sz="1400" b="1" kern="1200" spc="-7">
                <a:solidFill>
                  <a:prstClr val="black"/>
                </a:solidFill>
                <a:latin typeface="Source Sans Pro Regular"/>
                <a:ea typeface="+mn-ea"/>
                <a:cs typeface="Arial" panose="020B0604020202020204" pitchFamily="34" charset="0"/>
              </a:rPr>
              <a:t>em</a:t>
            </a:r>
            <a:r>
              <a:rPr sz="1400" b="1" kern="1200">
                <a:solidFill>
                  <a:prstClr val="black"/>
                </a:solidFill>
                <a:latin typeface="Source Sans Pro Regular"/>
                <a:ea typeface="+mn-ea"/>
                <a:cs typeface="Arial" panose="020B0604020202020204" pitchFamily="34" charset="0"/>
              </a:rPr>
              <a:t>io</a:t>
            </a:r>
            <a:r>
              <a:rPr sz="1400" b="1" kern="1200" spc="7">
                <a:solidFill>
                  <a:prstClr val="black"/>
                </a:solidFill>
                <a:latin typeface="Source Sans Pro Regular"/>
                <a:ea typeface="+mn-ea"/>
                <a:cs typeface="Arial" panose="020B0604020202020204" pitchFamily="34" charset="0"/>
              </a:rPr>
              <a:t>l</a:t>
            </a:r>
            <a:r>
              <a:rPr sz="1400" b="1" kern="1200">
                <a:solidFill>
                  <a:prstClr val="black"/>
                </a:solidFill>
                <a:latin typeface="Source Sans Pro Regular"/>
                <a:ea typeface="+mn-ea"/>
                <a:cs typeface="Arial" panose="020B0604020202020204" pitchFamily="34" charset="0"/>
              </a:rPr>
              <a:t>ogy</a:t>
            </a:r>
            <a:endParaRPr sz="1400" kern="1200">
              <a:solidFill>
                <a:prstClr val="black"/>
              </a:solidFill>
              <a:latin typeface="Source Sans Pro Regular"/>
              <a:ea typeface="+mn-ea"/>
              <a:cs typeface="Arial" panose="020B0604020202020204" pitchFamily="34" charset="0"/>
            </a:endParaRPr>
          </a:p>
        </p:txBody>
      </p:sp>
      <p:pic>
        <p:nvPicPr>
          <p:cNvPr id="13" name="object 13"/>
          <p:cNvPicPr/>
          <p:nvPr/>
        </p:nvPicPr>
        <p:blipFill>
          <a:blip r:embed="rId4" cstate="print"/>
          <a:stretch>
            <a:fillRect/>
          </a:stretch>
        </p:blipFill>
        <p:spPr>
          <a:xfrm>
            <a:off x="588689" y="2192791"/>
            <a:ext cx="297851" cy="694636"/>
          </a:xfrm>
          <a:prstGeom prst="rect">
            <a:avLst/>
          </a:prstGeom>
        </p:spPr>
      </p:pic>
      <p:sp>
        <p:nvSpPr>
          <p:cNvPr id="14" name="object 14"/>
          <p:cNvSpPr txBox="1"/>
          <p:nvPr/>
        </p:nvSpPr>
        <p:spPr>
          <a:xfrm>
            <a:off x="6409096" y="4338446"/>
            <a:ext cx="1098973" cy="447986"/>
          </a:xfrm>
          <a:prstGeom prst="rect">
            <a:avLst/>
          </a:prstGeom>
        </p:spPr>
        <p:txBody>
          <a:bodyPr vert="horz" wrap="square" lIns="0" tIns="16933" rIns="0" bIns="0" rtlCol="0">
            <a:spAutoFit/>
          </a:bodyPr>
          <a:lstStyle/>
          <a:p>
            <a:pPr marL="2540" algn="ctr" hangingPunct="1">
              <a:spcBef>
                <a:spcPts val="133"/>
              </a:spcBef>
            </a:pPr>
            <a:r>
              <a:rPr sz="1400" b="1" kern="1200" spc="-7">
                <a:solidFill>
                  <a:prstClr val="black"/>
                </a:solidFill>
                <a:latin typeface="Source Sans Pro Regular"/>
                <a:ea typeface="+mn-ea"/>
                <a:cs typeface="Arial" panose="020B0604020202020204" pitchFamily="34" charset="0"/>
              </a:rPr>
              <a:t>Social</a:t>
            </a:r>
            <a:endParaRPr sz="1400" kern="1200">
              <a:solidFill>
                <a:prstClr val="black"/>
              </a:solidFill>
              <a:latin typeface="Source Sans Pro Regular"/>
              <a:ea typeface="+mn-ea"/>
              <a:cs typeface="Arial" panose="020B0604020202020204" pitchFamily="34" charset="0"/>
            </a:endParaRPr>
          </a:p>
          <a:p>
            <a:pPr algn="ctr" hangingPunct="1">
              <a:spcBef>
                <a:spcPts val="7"/>
              </a:spcBef>
            </a:pPr>
            <a:r>
              <a:rPr sz="1400" b="1" kern="1200" spc="-7">
                <a:solidFill>
                  <a:prstClr val="black"/>
                </a:solidFill>
                <a:latin typeface="Source Sans Pro Regular"/>
                <a:ea typeface="+mn-ea"/>
                <a:cs typeface="Arial" panose="020B0604020202020204" pitchFamily="34" charset="0"/>
              </a:rPr>
              <a:t>Mobilization</a:t>
            </a:r>
            <a:endParaRPr sz="1400" kern="1200">
              <a:solidFill>
                <a:prstClr val="black"/>
              </a:solidFill>
              <a:latin typeface="Source Sans Pro Regular"/>
              <a:ea typeface="+mn-ea"/>
              <a:cs typeface="Arial" panose="020B0604020202020204" pitchFamily="34" charset="0"/>
            </a:endParaRPr>
          </a:p>
        </p:txBody>
      </p:sp>
      <p:pic>
        <p:nvPicPr>
          <p:cNvPr id="15" name="object 15"/>
          <p:cNvPicPr/>
          <p:nvPr/>
        </p:nvPicPr>
        <p:blipFill>
          <a:blip r:embed="rId5" cstate="print"/>
          <a:stretch>
            <a:fillRect/>
          </a:stretch>
        </p:blipFill>
        <p:spPr>
          <a:xfrm>
            <a:off x="6655309" y="3694538"/>
            <a:ext cx="550671" cy="731519"/>
          </a:xfrm>
          <a:prstGeom prst="rect">
            <a:avLst/>
          </a:prstGeom>
        </p:spPr>
      </p:pic>
      <p:sp>
        <p:nvSpPr>
          <p:cNvPr id="16" name="object 16"/>
          <p:cNvSpPr txBox="1"/>
          <p:nvPr/>
        </p:nvSpPr>
        <p:spPr>
          <a:xfrm>
            <a:off x="268359" y="4490745"/>
            <a:ext cx="953347" cy="232542"/>
          </a:xfrm>
          <a:prstGeom prst="rect">
            <a:avLst/>
          </a:prstGeom>
        </p:spPr>
        <p:txBody>
          <a:bodyPr vert="horz" wrap="square" lIns="0" tIns="16933" rIns="0" bIns="0" rtlCol="0">
            <a:spAutoFit/>
          </a:bodyPr>
          <a:lstStyle/>
          <a:p>
            <a:pPr marL="16933" hangingPunct="1">
              <a:spcBef>
                <a:spcPts val="133"/>
              </a:spcBef>
            </a:pPr>
            <a:r>
              <a:rPr sz="1400" b="1" kern="1200" spc="-13">
                <a:solidFill>
                  <a:prstClr val="black"/>
                </a:solidFill>
                <a:latin typeface="Source Sans Pro Regular"/>
                <a:ea typeface="+mn-ea"/>
                <a:cs typeface="Arial" panose="020B0604020202020204" pitchFamily="34" charset="0"/>
              </a:rPr>
              <a:t>Laboratory</a:t>
            </a:r>
            <a:endParaRPr sz="1400" kern="1200">
              <a:solidFill>
                <a:prstClr val="black"/>
              </a:solidFill>
              <a:latin typeface="Source Sans Pro Regular"/>
              <a:ea typeface="+mn-ea"/>
              <a:cs typeface="Arial" panose="020B0604020202020204" pitchFamily="34" charset="0"/>
            </a:endParaRPr>
          </a:p>
        </p:txBody>
      </p:sp>
      <p:pic>
        <p:nvPicPr>
          <p:cNvPr id="17" name="object 17"/>
          <p:cNvPicPr/>
          <p:nvPr/>
        </p:nvPicPr>
        <p:blipFill>
          <a:blip r:embed="rId6" cstate="print"/>
          <a:stretch>
            <a:fillRect/>
          </a:stretch>
        </p:blipFill>
        <p:spPr>
          <a:xfrm>
            <a:off x="594426" y="3692153"/>
            <a:ext cx="288412" cy="694636"/>
          </a:xfrm>
          <a:prstGeom prst="rect">
            <a:avLst/>
          </a:prstGeom>
        </p:spPr>
      </p:pic>
      <p:sp>
        <p:nvSpPr>
          <p:cNvPr id="18" name="object 18"/>
          <p:cNvSpPr txBox="1"/>
          <p:nvPr/>
        </p:nvSpPr>
        <p:spPr>
          <a:xfrm>
            <a:off x="6398937" y="3033902"/>
            <a:ext cx="1159087" cy="447986"/>
          </a:xfrm>
          <a:prstGeom prst="rect">
            <a:avLst/>
          </a:prstGeom>
        </p:spPr>
        <p:txBody>
          <a:bodyPr vert="horz" wrap="square" lIns="0" tIns="16933" rIns="0" bIns="0" rtlCol="0">
            <a:spAutoFit/>
          </a:bodyPr>
          <a:lstStyle/>
          <a:p>
            <a:pPr marR="36406" algn="ctr" hangingPunct="1">
              <a:spcBef>
                <a:spcPts val="133"/>
              </a:spcBef>
            </a:pPr>
            <a:r>
              <a:rPr sz="1400" b="1" kern="1200" spc="-7">
                <a:solidFill>
                  <a:prstClr val="black"/>
                </a:solidFill>
                <a:latin typeface="Source Sans Pro Regular"/>
                <a:ea typeface="+mn-ea"/>
                <a:cs typeface="Arial" panose="020B0604020202020204" pitchFamily="34" charset="0"/>
              </a:rPr>
              <a:t>Case</a:t>
            </a:r>
            <a:endParaRPr sz="1400" kern="1200">
              <a:solidFill>
                <a:prstClr val="black"/>
              </a:solidFill>
              <a:latin typeface="Source Sans Pro Regular"/>
              <a:ea typeface="+mn-ea"/>
              <a:cs typeface="Arial" panose="020B0604020202020204" pitchFamily="34" charset="0"/>
            </a:endParaRPr>
          </a:p>
          <a:p>
            <a:pPr algn="ctr" hangingPunct="1">
              <a:spcBef>
                <a:spcPts val="7"/>
              </a:spcBef>
            </a:pPr>
            <a:r>
              <a:rPr sz="1400" b="1" kern="1200" spc="-13">
                <a:solidFill>
                  <a:prstClr val="black"/>
                </a:solidFill>
                <a:latin typeface="Source Sans Pro Regular"/>
                <a:ea typeface="+mn-ea"/>
                <a:cs typeface="Arial" panose="020B0604020202020204" pitchFamily="34" charset="0"/>
              </a:rPr>
              <a:t>Management</a:t>
            </a:r>
            <a:endParaRPr sz="1400" kern="1200">
              <a:solidFill>
                <a:prstClr val="black"/>
              </a:solidFill>
              <a:latin typeface="Source Sans Pro Regular"/>
              <a:ea typeface="+mn-ea"/>
              <a:cs typeface="Arial" panose="020B0604020202020204" pitchFamily="34" charset="0"/>
            </a:endParaRPr>
          </a:p>
        </p:txBody>
      </p:sp>
      <p:pic>
        <p:nvPicPr>
          <p:cNvPr id="19" name="object 19"/>
          <p:cNvPicPr/>
          <p:nvPr/>
        </p:nvPicPr>
        <p:blipFill>
          <a:blip r:embed="rId7" cstate="print"/>
          <a:stretch>
            <a:fillRect/>
          </a:stretch>
        </p:blipFill>
        <p:spPr>
          <a:xfrm>
            <a:off x="6807248" y="2280167"/>
            <a:ext cx="289461" cy="694636"/>
          </a:xfrm>
          <a:prstGeom prst="rect">
            <a:avLst/>
          </a:prstGeom>
        </p:spPr>
      </p:pic>
      <p:sp>
        <p:nvSpPr>
          <p:cNvPr id="20" name="object 20"/>
          <p:cNvSpPr txBox="1"/>
          <p:nvPr/>
        </p:nvSpPr>
        <p:spPr>
          <a:xfrm>
            <a:off x="146032" y="5622320"/>
            <a:ext cx="1148925" cy="663429"/>
          </a:xfrm>
          <a:prstGeom prst="rect">
            <a:avLst/>
          </a:prstGeom>
        </p:spPr>
        <p:txBody>
          <a:bodyPr vert="horz" wrap="square" lIns="0" tIns="16933" rIns="0" bIns="0" rtlCol="0">
            <a:spAutoFit/>
          </a:bodyPr>
          <a:lstStyle/>
          <a:p>
            <a:pPr marL="16086" marR="6773" indent="-2540" algn="ctr" hangingPunct="1">
              <a:spcBef>
                <a:spcPts val="133"/>
              </a:spcBef>
            </a:pPr>
            <a:r>
              <a:rPr sz="1400" b="1" kern="1200" spc="-7">
                <a:solidFill>
                  <a:prstClr val="black"/>
                </a:solidFill>
                <a:latin typeface="Source Sans Pro Regular"/>
                <a:ea typeface="+mn-ea"/>
                <a:cs typeface="Arial" panose="020B0604020202020204" pitchFamily="34" charset="0"/>
              </a:rPr>
              <a:t>Infection </a:t>
            </a:r>
            <a:r>
              <a:rPr sz="1400" b="1" kern="1200">
                <a:solidFill>
                  <a:prstClr val="black"/>
                </a:solidFill>
                <a:latin typeface="Source Sans Pro Regular"/>
                <a:ea typeface="+mn-ea"/>
                <a:cs typeface="Arial" panose="020B0604020202020204" pitchFamily="34" charset="0"/>
              </a:rPr>
              <a:t> </a:t>
            </a:r>
            <a:r>
              <a:rPr sz="1400" b="1" kern="1200" spc="-7">
                <a:solidFill>
                  <a:prstClr val="black"/>
                </a:solidFill>
                <a:latin typeface="Source Sans Pro Regular"/>
                <a:ea typeface="+mn-ea"/>
                <a:cs typeface="Arial" panose="020B0604020202020204" pitchFamily="34" charset="0"/>
              </a:rPr>
              <a:t>P</a:t>
            </a:r>
            <a:r>
              <a:rPr sz="1400" b="1" kern="1200" spc="-13">
                <a:solidFill>
                  <a:prstClr val="black"/>
                </a:solidFill>
                <a:latin typeface="Source Sans Pro Regular"/>
                <a:ea typeface="+mn-ea"/>
                <a:cs typeface="Arial" panose="020B0604020202020204" pitchFamily="34" charset="0"/>
              </a:rPr>
              <a:t>r</a:t>
            </a:r>
            <a:r>
              <a:rPr sz="1400" b="1" kern="1200" spc="-7">
                <a:solidFill>
                  <a:prstClr val="black"/>
                </a:solidFill>
                <a:latin typeface="Source Sans Pro Regular"/>
                <a:ea typeface="+mn-ea"/>
                <a:cs typeface="Arial" panose="020B0604020202020204" pitchFamily="34" charset="0"/>
              </a:rPr>
              <a:t>e</a:t>
            </a:r>
            <a:r>
              <a:rPr sz="1400" b="1" kern="1200" spc="-20">
                <a:solidFill>
                  <a:prstClr val="black"/>
                </a:solidFill>
                <a:latin typeface="Source Sans Pro Regular"/>
                <a:ea typeface="+mn-ea"/>
                <a:cs typeface="Arial" panose="020B0604020202020204" pitchFamily="34" charset="0"/>
              </a:rPr>
              <a:t>v</a:t>
            </a:r>
            <a:r>
              <a:rPr sz="1400" b="1" kern="1200" spc="-7">
                <a:solidFill>
                  <a:prstClr val="black"/>
                </a:solidFill>
                <a:latin typeface="Source Sans Pro Regular"/>
                <a:ea typeface="+mn-ea"/>
                <a:cs typeface="Arial" panose="020B0604020202020204" pitchFamily="34" charset="0"/>
              </a:rPr>
              <a:t>e</a:t>
            </a:r>
            <a:r>
              <a:rPr sz="1400" b="1" kern="1200" spc="-13">
                <a:solidFill>
                  <a:prstClr val="black"/>
                </a:solidFill>
                <a:latin typeface="Source Sans Pro Regular"/>
                <a:ea typeface="+mn-ea"/>
                <a:cs typeface="Arial" panose="020B0604020202020204" pitchFamily="34" charset="0"/>
              </a:rPr>
              <a:t>n</a:t>
            </a:r>
            <a:r>
              <a:rPr sz="1400" b="1" kern="1200">
                <a:solidFill>
                  <a:prstClr val="black"/>
                </a:solidFill>
                <a:latin typeface="Source Sans Pro Regular"/>
                <a:ea typeface="+mn-ea"/>
                <a:cs typeface="Arial" panose="020B0604020202020204" pitchFamily="34" charset="0"/>
              </a:rPr>
              <a:t>t</a:t>
            </a:r>
            <a:r>
              <a:rPr sz="1400" b="1" kern="1200" spc="7">
                <a:solidFill>
                  <a:prstClr val="black"/>
                </a:solidFill>
                <a:latin typeface="Source Sans Pro Regular"/>
                <a:ea typeface="+mn-ea"/>
                <a:cs typeface="Arial" panose="020B0604020202020204" pitchFamily="34" charset="0"/>
              </a:rPr>
              <a:t>i</a:t>
            </a:r>
            <a:r>
              <a:rPr sz="1400" b="1" kern="1200">
                <a:solidFill>
                  <a:prstClr val="black"/>
                </a:solidFill>
                <a:latin typeface="Source Sans Pro Regular"/>
                <a:ea typeface="+mn-ea"/>
                <a:cs typeface="Arial" panose="020B0604020202020204" pitchFamily="34" charset="0"/>
              </a:rPr>
              <a:t>on</a:t>
            </a:r>
            <a:r>
              <a:rPr sz="1400" b="1" kern="1200" spc="-7">
                <a:solidFill>
                  <a:prstClr val="black"/>
                </a:solidFill>
                <a:latin typeface="Source Sans Pro Regular"/>
                <a:ea typeface="+mn-ea"/>
                <a:cs typeface="Arial" panose="020B0604020202020204" pitchFamily="34" charset="0"/>
              </a:rPr>
              <a:t> </a:t>
            </a:r>
            <a:r>
              <a:rPr sz="1400" b="1" kern="1200">
                <a:solidFill>
                  <a:prstClr val="black"/>
                </a:solidFill>
                <a:latin typeface="Source Sans Pro Regular"/>
                <a:ea typeface="+mn-ea"/>
                <a:cs typeface="Arial" panose="020B0604020202020204" pitchFamily="34" charset="0"/>
              </a:rPr>
              <a:t>&amp;  </a:t>
            </a:r>
            <a:r>
              <a:rPr sz="1400" b="1" kern="1200" spc="-7">
                <a:solidFill>
                  <a:prstClr val="black"/>
                </a:solidFill>
                <a:latin typeface="Source Sans Pro Regular"/>
                <a:ea typeface="+mn-ea"/>
                <a:cs typeface="Arial" panose="020B0604020202020204" pitchFamily="34" charset="0"/>
              </a:rPr>
              <a:t>Control</a:t>
            </a:r>
            <a:endParaRPr sz="1400" kern="1200">
              <a:solidFill>
                <a:prstClr val="black"/>
              </a:solidFill>
              <a:latin typeface="Source Sans Pro Regular"/>
              <a:ea typeface="+mn-ea"/>
              <a:cs typeface="Arial" panose="020B0604020202020204" pitchFamily="34" charset="0"/>
            </a:endParaRPr>
          </a:p>
        </p:txBody>
      </p:sp>
      <p:pic>
        <p:nvPicPr>
          <p:cNvPr id="21" name="object 21"/>
          <p:cNvPicPr/>
          <p:nvPr/>
        </p:nvPicPr>
        <p:blipFill>
          <a:blip r:embed="rId8" cstate="print"/>
          <a:stretch>
            <a:fillRect/>
          </a:stretch>
        </p:blipFill>
        <p:spPr>
          <a:xfrm>
            <a:off x="594336" y="4917731"/>
            <a:ext cx="276445" cy="694636"/>
          </a:xfrm>
          <a:prstGeom prst="rect">
            <a:avLst/>
          </a:prstGeom>
        </p:spPr>
      </p:pic>
      <p:sp>
        <p:nvSpPr>
          <p:cNvPr id="22" name="object 22"/>
          <p:cNvSpPr txBox="1"/>
          <p:nvPr/>
        </p:nvSpPr>
        <p:spPr>
          <a:xfrm>
            <a:off x="6628970" y="1779619"/>
            <a:ext cx="758614" cy="324875"/>
          </a:xfrm>
          <a:prstGeom prst="rect">
            <a:avLst/>
          </a:prstGeom>
        </p:spPr>
        <p:txBody>
          <a:bodyPr vert="horz" wrap="square" lIns="0" tIns="16933" rIns="0" bIns="0" rtlCol="0" anchor="t">
            <a:spAutoFit/>
          </a:bodyPr>
          <a:lstStyle/>
          <a:p>
            <a:pPr marL="16510" hangingPunct="1">
              <a:spcBef>
                <a:spcPts val="133"/>
              </a:spcBef>
              <a:tabLst>
                <a:tab pos="2098834" algn="l"/>
              </a:tabLst>
            </a:pPr>
            <a:r>
              <a:rPr sz="2000" b="1" kern="1200" spc="-20">
                <a:solidFill>
                  <a:srgbClr val="001F60"/>
                </a:solidFill>
                <a:latin typeface="Source Sans Pro Regular"/>
                <a:ea typeface="+mn-ea"/>
                <a:cs typeface="Arial"/>
              </a:rPr>
              <a:t>Role</a:t>
            </a:r>
            <a:endParaRPr lang="fr-FR" sz="2000" kern="1200">
              <a:solidFill>
                <a:srgbClr val="001F60"/>
              </a:solidFill>
              <a:latin typeface="Source Sans Pro Regular"/>
              <a:ea typeface="+mn-ea"/>
              <a:cs typeface="Arial"/>
            </a:endParaRPr>
          </a:p>
        </p:txBody>
      </p:sp>
      <p:sp>
        <p:nvSpPr>
          <p:cNvPr id="24" name="Rectangle 23"/>
          <p:cNvSpPr/>
          <p:nvPr/>
        </p:nvSpPr>
        <p:spPr>
          <a:xfrm>
            <a:off x="2371659" y="1742001"/>
            <a:ext cx="1622560" cy="400110"/>
          </a:xfrm>
          <a:prstGeom prst="rect">
            <a:avLst/>
          </a:prstGeom>
        </p:spPr>
        <p:txBody>
          <a:bodyPr wrap="none" lIns="91440" tIns="45720" rIns="91440" bIns="45720" anchor="t">
            <a:spAutoFit/>
          </a:bodyPr>
          <a:lstStyle/>
          <a:p>
            <a:pPr marL="359410" hangingPunct="1">
              <a:spcBef>
                <a:spcPts val="1807"/>
              </a:spcBef>
            </a:pPr>
            <a:r>
              <a:rPr lang="fr-FR" sz="2000" b="1" kern="1200" spc="-20" err="1">
                <a:solidFill>
                  <a:srgbClr val="001F60"/>
                </a:solidFill>
                <a:latin typeface="Source Sans Pro Regular"/>
                <a:ea typeface="+mn-ea"/>
                <a:cs typeface="Arial"/>
              </a:rPr>
              <a:t>Examples</a:t>
            </a:r>
            <a:endParaRPr lang="fr-FR" sz="2000" b="1" kern="1200" spc="-20">
              <a:solidFill>
                <a:srgbClr val="001F60"/>
              </a:solidFill>
              <a:latin typeface="Source Sans Pro Regular"/>
              <a:ea typeface="+mn-ea"/>
              <a:cs typeface="Arial"/>
            </a:endParaRPr>
          </a:p>
        </p:txBody>
      </p:sp>
      <p:sp>
        <p:nvSpPr>
          <p:cNvPr id="28" name="object 22"/>
          <p:cNvSpPr txBox="1"/>
          <p:nvPr/>
        </p:nvSpPr>
        <p:spPr>
          <a:xfrm>
            <a:off x="8801102" y="1779619"/>
            <a:ext cx="1788832" cy="324875"/>
          </a:xfrm>
          <a:prstGeom prst="rect">
            <a:avLst/>
          </a:prstGeom>
        </p:spPr>
        <p:txBody>
          <a:bodyPr vert="horz" wrap="square" lIns="0" tIns="16933" rIns="0" bIns="0" rtlCol="0" anchor="t">
            <a:spAutoFit/>
          </a:bodyPr>
          <a:lstStyle/>
          <a:p>
            <a:pPr marL="16510" algn="ctr" hangingPunct="1">
              <a:spcBef>
                <a:spcPts val="133"/>
              </a:spcBef>
              <a:tabLst>
                <a:tab pos="2098834" algn="l"/>
              </a:tabLst>
            </a:pPr>
            <a:r>
              <a:rPr sz="2000" b="1" kern="1200" spc="-7">
                <a:solidFill>
                  <a:srgbClr val="001F60"/>
                </a:solidFill>
                <a:latin typeface="Source Sans Pro Regular"/>
                <a:ea typeface="+mn-ea"/>
                <a:cs typeface="Arial"/>
              </a:rPr>
              <a:t>Examples</a:t>
            </a:r>
            <a:endParaRPr lang="fr-FR" sz="2000" kern="1200">
              <a:solidFill>
                <a:srgbClr val="001F60"/>
              </a:solidFill>
              <a:latin typeface="Source Sans Pro Regular"/>
              <a:ea typeface="+mn-ea"/>
              <a:cs typeface="Arial"/>
            </a:endParaRPr>
          </a:p>
        </p:txBody>
      </p:sp>
      <p:sp>
        <p:nvSpPr>
          <p:cNvPr id="29" name="Rectangle 28"/>
          <p:cNvSpPr/>
          <p:nvPr/>
        </p:nvSpPr>
        <p:spPr>
          <a:xfrm>
            <a:off x="142442" y="1272842"/>
            <a:ext cx="11810742" cy="369332"/>
          </a:xfrm>
          <a:prstGeom prst="rect">
            <a:avLst/>
          </a:prstGeom>
        </p:spPr>
        <p:txBody>
          <a:bodyPr wrap="square" lIns="91440" tIns="45720" rIns="91440" bIns="45720" anchor="t">
            <a:spAutoFit/>
          </a:bodyPr>
          <a:lstStyle/>
          <a:p>
            <a:pPr hangingPunct="1"/>
            <a:r>
              <a:rPr lang="en-US" b="1">
                <a:solidFill>
                  <a:srgbClr val="65A000"/>
                </a:solidFill>
                <a:latin typeface="Source Sans Pro Regular"/>
                <a:sym typeface="Source Sans Pro Regular"/>
              </a:rPr>
              <a:t>The first step in staffing a RRT is identifying the skills and corresponding roles needed for a roster of RRT members:</a:t>
            </a:r>
          </a:p>
        </p:txBody>
      </p:sp>
      <p:sp>
        <p:nvSpPr>
          <p:cNvPr id="27" name="Rectangle 2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23" name="Espace réservé du numéro de diapositive 22">
            <a:extLst>
              <a:ext uri="{FF2B5EF4-FFF2-40B4-BE49-F238E27FC236}">
                <a16:creationId xmlns:a16="http://schemas.microsoft.com/office/drawing/2014/main" id="{97EE18B1-3327-2991-474B-5B0D41561340}"/>
              </a:ext>
            </a:extLst>
          </p:cNvPr>
          <p:cNvSpPr>
            <a:spLocks noGrp="1"/>
          </p:cNvSpPr>
          <p:nvPr>
            <p:ph type="sldNum" sz="quarter" idx="2"/>
          </p:nvPr>
        </p:nvSpPr>
        <p:spPr>
          <a:xfrm>
            <a:off x="11837988" y="6508926"/>
            <a:ext cx="518998" cy="367665"/>
          </a:xfrm>
        </p:spPr>
        <p:txBody>
          <a:bodyPr lIns="91440" tIns="45720" rIns="91440" bIns="45720" anchor="t"/>
          <a:lstStyle/>
          <a:p>
            <a:fld id="{86CB4B4D-7CA3-9044-876B-883B54F8677D}" type="slidenum">
              <a:rPr lang="fr-FR" sz="1200">
                <a:solidFill>
                  <a:srgbClr val="A5A5A5"/>
                </a:solidFill>
              </a:rPr>
              <a:pPr/>
              <a:t>12</a:t>
            </a:fld>
            <a:endParaRPr lang="fr-FR" sz="1200">
              <a:solidFill>
                <a:srgbClr val="A5A5A5"/>
              </a:solidFill>
            </a:endParaRPr>
          </a:p>
        </p:txBody>
      </p:sp>
      <p:sp>
        <p:nvSpPr>
          <p:cNvPr id="25" name="ZoneTexte 24"/>
          <p:cNvSpPr txBox="1"/>
          <p:nvPr/>
        </p:nvSpPr>
        <p:spPr>
          <a:xfrm>
            <a:off x="2781373" y="6178549"/>
            <a:ext cx="6268720" cy="646329"/>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rtlCol="0" anchor="t">
            <a:spAutoFit/>
          </a:bodyPr>
          <a:lstStyle/>
          <a:p>
            <a:pPr algn="ctr"/>
            <a:r>
              <a:rPr lang="en-US" b="1">
                <a:solidFill>
                  <a:srgbClr val="A1010D"/>
                </a:solidFill>
                <a:latin typeface="Source Sans Pro" panose="020B0503030403020204"/>
                <a:ea typeface="+mj-ea"/>
                <a:cs typeface="+mj-cs"/>
              </a:rPr>
              <a:t>Note: It is important to consider the skills needed </a:t>
            </a:r>
          </a:p>
          <a:p>
            <a:pPr algn="ctr"/>
            <a:r>
              <a:rPr lang="en-US" b="1">
                <a:solidFill>
                  <a:srgbClr val="A1010D"/>
                </a:solidFill>
                <a:latin typeface="Source Sans Pro" panose="020B0503030403020204"/>
                <a:ea typeface="+mj-ea"/>
                <a:cs typeface="+mj-cs"/>
              </a:rPr>
              <a:t>when staffing!</a:t>
            </a:r>
            <a:endParaRPr kumimoji="0" lang="en-US" sz="1800" b="1" i="0" u="none" strike="noStrike" cap="none" spc="0" normalizeH="0" baseline="0">
              <a:ln>
                <a:noFill/>
              </a:ln>
              <a:solidFill>
                <a:srgbClr val="A1010D"/>
              </a:solidFill>
              <a:effectLst/>
              <a:uFillTx/>
              <a:latin typeface="Source Sans Pro" panose="020B0503030403020204"/>
              <a:ea typeface="+mj-ea"/>
              <a:cs typeface="+mj-cs"/>
              <a:sym typeface="Calibri"/>
            </a:endParaRPr>
          </a:p>
        </p:txBody>
      </p:sp>
    </p:spTree>
    <p:extLst>
      <p:ext uri="{BB962C8B-B14F-4D97-AF65-F5344CB8AC3E}">
        <p14:creationId xmlns:p14="http://schemas.microsoft.com/office/powerpoint/2010/main" val="2336873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5"/>
                                        </p:tgtEl>
                                      </p:cBhvr>
                                    </p:animEffect>
                                    <p:animScale>
                                      <p:cBhvr>
                                        <p:cTn id="7"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766280"/>
            <a:ext cx="11359773" cy="494580"/>
          </a:xfrm>
          <a:prstGeom prst="rect">
            <a:avLst/>
          </a:prstGeom>
        </p:spPr>
        <p:txBody>
          <a:bodyPr vert="horz" wrap="square" lIns="0" tIns="16087" rIns="0" bIns="0" numCol="1" rtlCol="0" anchor="ctr" anchorCtr="0" compatLnSpc="1">
            <a:prstTxWarp prst="textNoShape">
              <a:avLst/>
            </a:prstTxWarp>
            <a:spAutoFit/>
          </a:bodyPr>
          <a:lstStyle/>
          <a:p>
            <a:pPr marL="16510" marR="6350">
              <a:lnSpc>
                <a:spcPts val="4027"/>
              </a:lnSpc>
              <a:spcBef>
                <a:spcPts val="127"/>
              </a:spcBef>
              <a:tabLst>
                <a:tab pos="621438" algn="l"/>
              </a:tabLst>
            </a:pPr>
            <a:r>
              <a:rPr lang="en-US" sz="2800" b="1">
                <a:solidFill>
                  <a:srgbClr val="A1010D"/>
                </a:solidFill>
                <a:latin typeface="Source Sans Pro Regular"/>
                <a:cs typeface="Arial"/>
              </a:rPr>
              <a:t>Staffing and roster development: overall process</a:t>
            </a:r>
            <a:endParaRPr lang="fr-FR" sz="2800" b="1">
              <a:solidFill>
                <a:srgbClr val="A1010D"/>
              </a:solidFill>
              <a:latin typeface="Source Sans Pro Regular"/>
              <a:cs typeface="Arial"/>
            </a:endParaRPr>
          </a:p>
        </p:txBody>
      </p:sp>
      <p:sp>
        <p:nvSpPr>
          <p:cNvPr id="30" name="Rectangle 29"/>
          <p:cNvSpPr/>
          <p:nvPr/>
        </p:nvSpPr>
        <p:spPr>
          <a:xfrm>
            <a:off x="409882" y="2432329"/>
            <a:ext cx="5124777" cy="830997"/>
          </a:xfrm>
          <a:prstGeom prst="rect">
            <a:avLst/>
          </a:prstGeom>
        </p:spPr>
        <p:txBody>
          <a:bodyPr wrap="square" lIns="91440" tIns="45720" rIns="91440" bIns="45720" anchor="t">
            <a:spAutoFit/>
          </a:bodyPr>
          <a:lstStyle/>
          <a:p>
            <a:pPr hangingPunct="1"/>
            <a:r>
              <a:rPr lang="en-US" sz="2400" kern="1200">
                <a:latin typeface="Source Sans Pro" panose="020B0503030403020204" pitchFamily="34" charset="0"/>
                <a:ea typeface="+mn-ea"/>
                <a:cs typeface="Arial"/>
              </a:rPr>
              <a:t>Steps for staffing and rostering </a:t>
            </a:r>
            <a:endParaRPr lang="en-US" sz="2400" kern="1200">
              <a:latin typeface="Source Sans Pro" panose="020B0503030403020204" pitchFamily="34" charset="0"/>
              <a:ea typeface="+mn-ea"/>
              <a:cs typeface="Arial" panose="020B0604020202020204" pitchFamily="34" charset="0"/>
            </a:endParaRPr>
          </a:p>
          <a:p>
            <a:pPr hangingPunct="1"/>
            <a:r>
              <a:rPr lang="en-US" sz="2400" kern="1200">
                <a:latin typeface="Source Sans Pro" panose="020B0503030403020204" pitchFamily="34" charset="0"/>
                <a:ea typeface="+mn-ea"/>
                <a:cs typeface="Arial"/>
              </a:rPr>
              <a:t>RRT members include:</a:t>
            </a:r>
          </a:p>
        </p:txBody>
      </p:sp>
      <p:sp>
        <p:nvSpPr>
          <p:cNvPr id="34" name="Ellipse 33"/>
          <p:cNvSpPr/>
          <p:nvPr/>
        </p:nvSpPr>
        <p:spPr>
          <a:xfrm>
            <a:off x="6077752" y="2262277"/>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hangingPunct="1"/>
            <a:endParaRPr lang="en-US" kern="1200">
              <a:solidFill>
                <a:prstClr val="black"/>
              </a:solidFill>
            </a:endParaRP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pPr/>
              <a:t>13</a:t>
            </a:fld>
            <a:endParaRPr lang="fr-FR" sz="1200">
              <a:solidFill>
                <a:srgbClr val="A5A5A5"/>
              </a:solidFill>
            </a:endParaRPr>
          </a:p>
        </p:txBody>
      </p:sp>
      <p:pic>
        <p:nvPicPr>
          <p:cNvPr id="11" name="Image 10"/>
          <p:cNvPicPr>
            <a:picLocks noChangeAspect="1"/>
          </p:cNvPicPr>
          <p:nvPr/>
        </p:nvPicPr>
        <p:blipFill>
          <a:blip r:embed="rId3"/>
          <a:stretch>
            <a:fillRect/>
          </a:stretch>
        </p:blipFill>
        <p:spPr>
          <a:xfrm>
            <a:off x="4754755" y="1582071"/>
            <a:ext cx="6492803" cy="4962574"/>
          </a:xfrm>
          <a:prstGeom prst="rect">
            <a:avLst/>
          </a:prstGeom>
        </p:spPr>
      </p:pic>
    </p:spTree>
    <p:extLst>
      <p:ext uri="{BB962C8B-B14F-4D97-AF65-F5344CB8AC3E}">
        <p14:creationId xmlns:p14="http://schemas.microsoft.com/office/powerpoint/2010/main" val="39880724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698" y="2858013"/>
            <a:ext cx="2676079" cy="583920"/>
          </a:xfrm>
          <a:prstGeom prst="rect">
            <a:avLst/>
          </a:prstGeom>
        </p:spPr>
        <p:txBody>
          <a:bodyPr vert="horz" wrap="square" lIns="0" tIns="16933" rIns="0" bIns="0" rtlCol="0" anchor="t">
            <a:spAutoFit/>
          </a:bodyPr>
          <a:lstStyle/>
          <a:p>
            <a:pPr marL="351790" marR="6350" indent="-334645" algn="ctr" hangingPunct="1">
              <a:spcBef>
                <a:spcPts val="133"/>
              </a:spcBef>
            </a:pPr>
            <a:r>
              <a:rPr b="1" kern="1200" spc="-7">
                <a:latin typeface="Source Sans Pro"/>
                <a:ea typeface="+mn-ea"/>
                <a:cs typeface="Calibri"/>
              </a:rPr>
              <a:t>Th</a:t>
            </a:r>
            <a:r>
              <a:rPr b="1" kern="1200">
                <a:latin typeface="Source Sans Pro"/>
                <a:ea typeface="+mn-ea"/>
                <a:cs typeface="Calibri"/>
              </a:rPr>
              <a:t>e</a:t>
            </a:r>
            <a:r>
              <a:rPr b="1" kern="1200" spc="-40">
                <a:latin typeface="Source Sans Pro"/>
                <a:ea typeface="+mn-ea"/>
                <a:cs typeface="Calibri"/>
              </a:rPr>
              <a:t> </a:t>
            </a:r>
            <a:r>
              <a:rPr b="1" kern="1200">
                <a:latin typeface="Source Sans Pro"/>
                <a:ea typeface="+mn-ea"/>
                <a:cs typeface="Calibri"/>
              </a:rPr>
              <a:t>b</a:t>
            </a:r>
            <a:r>
              <a:rPr b="1" kern="1200" spc="-7">
                <a:latin typeface="Source Sans Pro"/>
                <a:ea typeface="+mn-ea"/>
                <a:cs typeface="Calibri"/>
              </a:rPr>
              <a:t>re</a:t>
            </a:r>
            <a:r>
              <a:rPr b="1" kern="1200">
                <a:latin typeface="Source Sans Pro"/>
                <a:ea typeface="+mn-ea"/>
                <a:cs typeface="Calibri"/>
              </a:rPr>
              <a:t>ad</a:t>
            </a:r>
            <a:r>
              <a:rPr b="1" kern="1200" spc="7">
                <a:latin typeface="Source Sans Pro"/>
                <a:ea typeface="+mn-ea"/>
                <a:cs typeface="Calibri"/>
              </a:rPr>
              <a:t>t</a:t>
            </a:r>
            <a:r>
              <a:rPr b="1" kern="1200">
                <a:latin typeface="Source Sans Pro"/>
                <a:ea typeface="+mn-ea"/>
                <a:cs typeface="Calibri"/>
              </a:rPr>
              <a:t>h</a:t>
            </a:r>
            <a:r>
              <a:rPr lang="fr-FR" b="1" kern="1200" spc="-67">
                <a:latin typeface="Source Sans Pro"/>
                <a:ea typeface="+mn-ea"/>
                <a:cs typeface="Calibri"/>
              </a:rPr>
              <a:t> </a:t>
            </a:r>
            <a:r>
              <a:rPr b="1" kern="1200">
                <a:latin typeface="Source Sans Pro"/>
                <a:ea typeface="+mn-ea"/>
                <a:cs typeface="Calibri"/>
              </a:rPr>
              <a:t>of</a:t>
            </a:r>
            <a:r>
              <a:rPr lang="fr-FR" b="1" kern="1200">
                <a:latin typeface="Source Sans Pro"/>
                <a:ea typeface="+mn-ea"/>
                <a:cs typeface="Calibri"/>
              </a:rPr>
              <a:t> </a:t>
            </a:r>
          </a:p>
          <a:p>
            <a:pPr marL="351790" marR="6350" indent="-334645" algn="ctr" hangingPunct="1">
              <a:spcBef>
                <a:spcPts val="133"/>
              </a:spcBef>
            </a:pPr>
            <a:r>
              <a:rPr lang="fr-FR" b="1" kern="1200" err="1">
                <a:latin typeface="Source Sans Pro"/>
                <a:ea typeface="+mn-ea"/>
                <a:cs typeface="Calibri"/>
              </a:rPr>
              <a:t>skill</a:t>
            </a:r>
            <a:r>
              <a:rPr lang="fr-FR" b="1" kern="1200">
                <a:latin typeface="Source Sans Pro"/>
                <a:ea typeface="+mn-ea"/>
                <a:cs typeface="Calibri"/>
              </a:rPr>
              <a:t> sets</a:t>
            </a:r>
            <a:endParaRPr lang="en-US" kern="1200">
              <a:latin typeface="Source Sans Pro" panose="020B0503030403020204" pitchFamily="34" charset="0"/>
              <a:ea typeface="+mn-ea"/>
              <a:cs typeface="Calibri"/>
            </a:endParaRPr>
          </a:p>
        </p:txBody>
      </p:sp>
      <p:sp>
        <p:nvSpPr>
          <p:cNvPr id="3" name="object 3"/>
          <p:cNvSpPr txBox="1"/>
          <p:nvPr/>
        </p:nvSpPr>
        <p:spPr>
          <a:xfrm>
            <a:off x="881743" y="4587069"/>
            <a:ext cx="2447990" cy="848095"/>
          </a:xfrm>
          <a:prstGeom prst="rect">
            <a:avLst/>
          </a:prstGeom>
        </p:spPr>
        <p:txBody>
          <a:bodyPr vert="horz" wrap="square" lIns="0" tIns="16933" rIns="0" bIns="0" rtlCol="0">
            <a:spAutoFit/>
          </a:bodyPr>
          <a:lstStyle/>
          <a:p>
            <a:pPr marL="16933" marR="6773" algn="ctr" hangingPunct="1">
              <a:spcBef>
                <a:spcPts val="133"/>
              </a:spcBef>
            </a:pPr>
            <a:r>
              <a:rPr b="1" kern="1200">
                <a:solidFill>
                  <a:prstClr val="black"/>
                </a:solidFill>
                <a:latin typeface="Source Sans Pro" panose="020B0503030403020204" pitchFamily="34" charset="0"/>
                <a:ea typeface="+mn-ea"/>
                <a:cs typeface="Calibri"/>
              </a:rPr>
              <a:t>Number</a:t>
            </a:r>
            <a:r>
              <a:rPr b="1" kern="1200" spc="-67">
                <a:solidFill>
                  <a:prstClr val="black"/>
                </a:solidFill>
                <a:latin typeface="Source Sans Pro" panose="020B0503030403020204" pitchFamily="34" charset="0"/>
                <a:ea typeface="+mn-ea"/>
                <a:cs typeface="Calibri"/>
              </a:rPr>
              <a:t> </a:t>
            </a:r>
            <a:r>
              <a:rPr b="1" kern="1200">
                <a:solidFill>
                  <a:prstClr val="black"/>
                </a:solidFill>
                <a:latin typeface="Source Sans Pro" panose="020B0503030403020204" pitchFamily="34" charset="0"/>
                <a:ea typeface="+mn-ea"/>
                <a:cs typeface="Calibri"/>
              </a:rPr>
              <a:t>of</a:t>
            </a:r>
            <a:r>
              <a:rPr b="1" kern="1200" spc="-47">
                <a:solidFill>
                  <a:prstClr val="black"/>
                </a:solidFill>
                <a:latin typeface="Source Sans Pro" panose="020B0503030403020204" pitchFamily="34" charset="0"/>
                <a:ea typeface="+mn-ea"/>
                <a:cs typeface="Calibri"/>
              </a:rPr>
              <a:t> </a:t>
            </a:r>
            <a:r>
              <a:rPr b="1" kern="1200" spc="-13">
                <a:solidFill>
                  <a:prstClr val="black"/>
                </a:solidFill>
                <a:latin typeface="Source Sans Pro" panose="020B0503030403020204" pitchFamily="34" charset="0"/>
                <a:ea typeface="+mn-ea"/>
                <a:cs typeface="Calibri"/>
              </a:rPr>
              <a:t>expected </a:t>
            </a:r>
            <a:r>
              <a:rPr b="1" kern="1200" spc="-407">
                <a:solidFill>
                  <a:prstClr val="black"/>
                </a:solidFill>
                <a:latin typeface="Source Sans Pro" panose="020B0503030403020204" pitchFamily="34" charset="0"/>
                <a:ea typeface="+mn-ea"/>
                <a:cs typeface="Calibri"/>
              </a:rPr>
              <a:t> </a:t>
            </a:r>
            <a:r>
              <a:rPr b="1" kern="1200">
                <a:solidFill>
                  <a:prstClr val="black"/>
                </a:solidFill>
                <a:latin typeface="Source Sans Pro" panose="020B0503030403020204" pitchFamily="34" charset="0"/>
                <a:ea typeface="+mn-ea"/>
                <a:cs typeface="Calibri"/>
              </a:rPr>
              <a:t>public health </a:t>
            </a:r>
            <a:r>
              <a:rPr b="1" kern="1200" spc="7">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emergencies</a:t>
            </a:r>
            <a:endParaRPr kern="1200">
              <a:solidFill>
                <a:prstClr val="black"/>
              </a:solidFill>
              <a:latin typeface="Source Sans Pro" panose="020B0503030403020204" pitchFamily="34" charset="0"/>
              <a:ea typeface="+mn-ea"/>
              <a:cs typeface="Calibri"/>
            </a:endParaRPr>
          </a:p>
        </p:txBody>
      </p:sp>
      <p:sp>
        <p:nvSpPr>
          <p:cNvPr id="4" name="object 4"/>
          <p:cNvSpPr txBox="1"/>
          <p:nvPr/>
        </p:nvSpPr>
        <p:spPr>
          <a:xfrm>
            <a:off x="8536294" y="2712703"/>
            <a:ext cx="2980791" cy="1167243"/>
          </a:xfrm>
          <a:prstGeom prst="rect">
            <a:avLst/>
          </a:prstGeom>
        </p:spPr>
        <p:txBody>
          <a:bodyPr vert="horz" wrap="square" lIns="0" tIns="17780" rIns="0" bIns="0" rtlCol="0">
            <a:spAutoFit/>
          </a:bodyPr>
          <a:lstStyle/>
          <a:p>
            <a:pPr marL="16933" marR="6773" indent="-3387" algn="ctr" hangingPunct="1">
              <a:spcBef>
                <a:spcPts val="140"/>
              </a:spcBef>
            </a:pPr>
            <a:r>
              <a:rPr b="1" kern="1200" spc="-13">
                <a:solidFill>
                  <a:prstClr val="black"/>
                </a:solidFill>
                <a:latin typeface="Source Sans Pro" panose="020B0503030403020204" pitchFamily="34" charset="0"/>
                <a:ea typeface="+mn-ea"/>
                <a:cs typeface="Calibri"/>
              </a:rPr>
              <a:t>Percentage </a:t>
            </a:r>
            <a:r>
              <a:rPr b="1" kern="1200">
                <a:solidFill>
                  <a:prstClr val="black"/>
                </a:solidFill>
                <a:latin typeface="Source Sans Pro" panose="020B0503030403020204" pitchFamily="34" charset="0"/>
                <a:ea typeface="+mn-ea"/>
                <a:cs typeface="Calibri"/>
              </a:rPr>
              <a:t>of </a:t>
            </a:r>
            <a:r>
              <a:rPr b="1" kern="1200" spc="-13">
                <a:solidFill>
                  <a:prstClr val="black"/>
                </a:solidFill>
                <a:latin typeface="Source Sans Pro" panose="020B0503030403020204" pitchFamily="34" charset="0"/>
                <a:ea typeface="+mn-ea"/>
                <a:cs typeface="Calibri"/>
              </a:rPr>
              <a:t>staff </a:t>
            </a:r>
            <a:r>
              <a:rPr b="1" kern="1200" spc="-7">
                <a:solidFill>
                  <a:prstClr val="black"/>
                </a:solidFill>
                <a:latin typeface="Source Sans Pro" panose="020B0503030403020204" pitchFamily="34" charset="0"/>
                <a:ea typeface="+mn-ea"/>
                <a:cs typeface="Calibri"/>
              </a:rPr>
              <a:t>that </a:t>
            </a:r>
            <a:r>
              <a:rPr b="1" kern="1200">
                <a:solidFill>
                  <a:prstClr val="black"/>
                </a:solidFill>
                <a:latin typeface="Source Sans Pro" panose="020B0503030403020204" pitchFamily="34" charset="0"/>
                <a:ea typeface="+mn-ea"/>
                <a:cs typeface="Calibri"/>
              </a:rPr>
              <a:t> </a:t>
            </a:r>
            <a:r>
              <a:rPr b="1" kern="1200" spc="-13">
                <a:solidFill>
                  <a:prstClr val="black"/>
                </a:solidFill>
                <a:latin typeface="Source Sans Pro" panose="020B0503030403020204" pitchFamily="34" charset="0"/>
                <a:ea typeface="+mn-ea"/>
                <a:cs typeface="Calibri"/>
              </a:rPr>
              <a:t>may</a:t>
            </a:r>
            <a:r>
              <a:rPr b="1" kern="1200" spc="-53">
                <a:solidFill>
                  <a:prstClr val="black"/>
                </a:solidFill>
                <a:latin typeface="Source Sans Pro" panose="020B0503030403020204" pitchFamily="34" charset="0"/>
                <a:ea typeface="+mn-ea"/>
                <a:cs typeface="Calibri"/>
              </a:rPr>
              <a:t> </a:t>
            </a:r>
            <a:r>
              <a:rPr b="1" kern="1200">
                <a:solidFill>
                  <a:prstClr val="black"/>
                </a:solidFill>
                <a:latin typeface="Source Sans Pro" panose="020B0503030403020204" pitchFamily="34" charset="0"/>
                <a:ea typeface="+mn-ea"/>
                <a:cs typeface="Calibri"/>
              </a:rPr>
              <a:t>be</a:t>
            </a:r>
            <a:r>
              <a:rPr b="1" kern="1200" spc="-40">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unavailable</a:t>
            </a:r>
            <a:r>
              <a:rPr b="1" kern="1200" spc="-67">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when </a:t>
            </a:r>
            <a:r>
              <a:rPr b="1" kern="1200" spc="-407">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you request </a:t>
            </a:r>
            <a:r>
              <a:rPr b="1" kern="1200">
                <a:solidFill>
                  <a:prstClr val="black"/>
                </a:solidFill>
                <a:latin typeface="Source Sans Pro" panose="020B0503030403020204" pitchFamily="34" charset="0"/>
                <a:ea typeface="+mn-ea"/>
                <a:cs typeface="Calibri"/>
              </a:rPr>
              <a:t>them </a:t>
            </a:r>
            <a:r>
              <a:rPr b="1" kern="1200" spc="-7">
                <a:solidFill>
                  <a:prstClr val="black"/>
                </a:solidFill>
                <a:latin typeface="Source Sans Pro" panose="020B0503030403020204" pitchFamily="34" charset="0"/>
                <a:ea typeface="+mn-ea"/>
                <a:cs typeface="Calibri"/>
              </a:rPr>
              <a:t>to </a:t>
            </a:r>
            <a:r>
              <a:rPr b="1" kern="1200">
                <a:solidFill>
                  <a:prstClr val="black"/>
                </a:solidFill>
                <a:latin typeface="Source Sans Pro" panose="020B0503030403020204" pitchFamily="34" charset="0"/>
                <a:ea typeface="+mn-ea"/>
                <a:cs typeface="Calibri"/>
              </a:rPr>
              <a:t> deploy</a:t>
            </a:r>
            <a:r>
              <a:rPr b="1" kern="1200" spc="-40">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(~30-50%)</a:t>
            </a:r>
            <a:endParaRPr kern="1200">
              <a:solidFill>
                <a:prstClr val="black"/>
              </a:solidFill>
              <a:latin typeface="Source Sans Pro" panose="020B0503030403020204" pitchFamily="34" charset="0"/>
              <a:ea typeface="+mn-ea"/>
              <a:cs typeface="Calibri"/>
            </a:endParaRPr>
          </a:p>
        </p:txBody>
      </p:sp>
      <p:sp>
        <p:nvSpPr>
          <p:cNvPr id="5" name="object 5"/>
          <p:cNvSpPr txBox="1"/>
          <p:nvPr/>
        </p:nvSpPr>
        <p:spPr>
          <a:xfrm>
            <a:off x="4852569" y="1361213"/>
            <a:ext cx="2150514" cy="571951"/>
          </a:xfrm>
          <a:prstGeom prst="rect">
            <a:avLst/>
          </a:prstGeom>
        </p:spPr>
        <p:txBody>
          <a:bodyPr vert="horz" wrap="square" lIns="0" tIns="17780" rIns="0" bIns="0" rtlCol="0">
            <a:spAutoFit/>
          </a:bodyPr>
          <a:lstStyle/>
          <a:p>
            <a:pPr marL="16933" marR="6773" indent="419936" hangingPunct="1">
              <a:spcBef>
                <a:spcPts val="140"/>
              </a:spcBef>
            </a:pPr>
            <a:r>
              <a:rPr b="1" kern="1200" spc="-7">
                <a:solidFill>
                  <a:prstClr val="black"/>
                </a:solidFill>
                <a:latin typeface="Source Sans Pro" panose="020B0503030403020204" pitchFamily="34" charset="0"/>
                <a:ea typeface="+mn-ea"/>
                <a:cs typeface="Calibri"/>
              </a:rPr>
              <a:t>Personnel </a:t>
            </a:r>
            <a:r>
              <a:rPr b="1" kern="1200">
                <a:solidFill>
                  <a:prstClr val="black"/>
                </a:solidFill>
                <a:latin typeface="Source Sans Pro" panose="020B0503030403020204" pitchFamily="34" charset="0"/>
                <a:ea typeface="+mn-ea"/>
                <a:cs typeface="Calibri"/>
              </a:rPr>
              <a:t> </a:t>
            </a:r>
            <a:r>
              <a:rPr lang="fr-FR" b="1" kern="1200">
                <a:solidFill>
                  <a:prstClr val="black"/>
                </a:solidFill>
                <a:latin typeface="Source Sans Pro" panose="020B0503030403020204" pitchFamily="34" charset="0"/>
                <a:ea typeface="+mn-ea"/>
                <a:cs typeface="Calibri"/>
              </a:rPr>
              <a:t>m</a:t>
            </a:r>
            <a:r>
              <a:rPr b="1" kern="1200" err="1">
                <a:solidFill>
                  <a:prstClr val="black"/>
                </a:solidFill>
                <a:latin typeface="Source Sans Pro" panose="020B0503030403020204" pitchFamily="34" charset="0"/>
                <a:ea typeface="+mn-ea"/>
                <a:cs typeface="Calibri"/>
              </a:rPr>
              <a:t>ana</a:t>
            </a:r>
            <a:r>
              <a:rPr b="1" kern="1200" spc="-20" err="1">
                <a:solidFill>
                  <a:prstClr val="black"/>
                </a:solidFill>
                <a:latin typeface="Source Sans Pro" panose="020B0503030403020204" pitchFamily="34" charset="0"/>
                <a:ea typeface="+mn-ea"/>
                <a:cs typeface="Calibri"/>
              </a:rPr>
              <a:t>g</a:t>
            </a:r>
            <a:r>
              <a:rPr b="1" kern="1200" spc="-7" err="1">
                <a:solidFill>
                  <a:prstClr val="black"/>
                </a:solidFill>
                <a:latin typeface="Source Sans Pro" panose="020B0503030403020204" pitchFamily="34" charset="0"/>
                <a:ea typeface="+mn-ea"/>
                <a:cs typeface="Calibri"/>
              </a:rPr>
              <a:t>eme</a:t>
            </a:r>
            <a:r>
              <a:rPr b="1" kern="1200" spc="-33" err="1">
                <a:solidFill>
                  <a:prstClr val="black"/>
                </a:solidFill>
                <a:latin typeface="Source Sans Pro" panose="020B0503030403020204" pitchFamily="34" charset="0"/>
                <a:ea typeface="+mn-ea"/>
                <a:cs typeface="Calibri"/>
              </a:rPr>
              <a:t>n</a:t>
            </a:r>
            <a:r>
              <a:rPr b="1" kern="1200" err="1">
                <a:solidFill>
                  <a:prstClr val="black"/>
                </a:solidFill>
                <a:latin typeface="Source Sans Pro" panose="020B0503030403020204" pitchFamily="34" charset="0"/>
                <a:ea typeface="+mn-ea"/>
                <a:cs typeface="Calibri"/>
              </a:rPr>
              <a:t>t</a:t>
            </a:r>
            <a:r>
              <a:rPr b="1" kern="1200" spc="-53">
                <a:solidFill>
                  <a:prstClr val="black"/>
                </a:solidFill>
                <a:latin typeface="Source Sans Pro" panose="020B0503030403020204" pitchFamily="34" charset="0"/>
                <a:ea typeface="+mn-ea"/>
                <a:cs typeface="Calibri"/>
              </a:rPr>
              <a:t> </a:t>
            </a:r>
            <a:r>
              <a:rPr lang="fr-FR" b="1" kern="1200" spc="-53">
                <a:solidFill>
                  <a:prstClr val="black"/>
                </a:solidFill>
                <a:latin typeface="Source Sans Pro" panose="020B0503030403020204" pitchFamily="34" charset="0"/>
                <a:ea typeface="+mn-ea"/>
                <a:cs typeface="Calibri"/>
              </a:rPr>
              <a:t>s</a:t>
            </a:r>
            <a:r>
              <a:rPr b="1" kern="1200" spc="-20" err="1">
                <a:solidFill>
                  <a:prstClr val="black"/>
                </a:solidFill>
                <a:latin typeface="Source Sans Pro" panose="020B0503030403020204" pitchFamily="34" charset="0"/>
                <a:ea typeface="+mn-ea"/>
                <a:cs typeface="Calibri"/>
              </a:rPr>
              <a:t>t</a:t>
            </a:r>
            <a:r>
              <a:rPr b="1" kern="1200" spc="-13" err="1">
                <a:solidFill>
                  <a:prstClr val="black"/>
                </a:solidFill>
                <a:latin typeface="Source Sans Pro" panose="020B0503030403020204" pitchFamily="34" charset="0"/>
                <a:ea typeface="+mn-ea"/>
                <a:cs typeface="Calibri"/>
              </a:rPr>
              <a:t>a</a:t>
            </a:r>
            <a:r>
              <a:rPr b="1" kern="1200" spc="-7" err="1">
                <a:solidFill>
                  <a:prstClr val="black"/>
                </a:solidFill>
                <a:latin typeface="Source Sans Pro" panose="020B0503030403020204" pitchFamily="34" charset="0"/>
                <a:ea typeface="+mn-ea"/>
                <a:cs typeface="Calibri"/>
              </a:rPr>
              <a:t>ff</a:t>
            </a:r>
            <a:endParaRPr kern="1200">
              <a:solidFill>
                <a:prstClr val="black"/>
              </a:solidFill>
              <a:latin typeface="Source Sans Pro" panose="020B0503030403020204" pitchFamily="34" charset="0"/>
              <a:ea typeface="+mn-ea"/>
              <a:cs typeface="Calibri"/>
            </a:endParaRPr>
          </a:p>
        </p:txBody>
      </p:sp>
      <p:sp>
        <p:nvSpPr>
          <p:cNvPr id="6" name="object 6"/>
          <p:cNvSpPr txBox="1"/>
          <p:nvPr/>
        </p:nvSpPr>
        <p:spPr>
          <a:xfrm>
            <a:off x="8740341" y="4730731"/>
            <a:ext cx="2335106" cy="583920"/>
          </a:xfrm>
          <a:prstGeom prst="rect">
            <a:avLst/>
          </a:prstGeom>
        </p:spPr>
        <p:txBody>
          <a:bodyPr vert="horz" wrap="square" lIns="0" tIns="16933" rIns="0" bIns="0" rtlCol="0">
            <a:spAutoFit/>
          </a:bodyPr>
          <a:lstStyle/>
          <a:p>
            <a:pPr marL="734042" marR="6773" indent="-717955" algn="ctr" hangingPunct="1">
              <a:spcBef>
                <a:spcPts val="133"/>
              </a:spcBef>
            </a:pPr>
            <a:r>
              <a:rPr b="1" kern="1200" spc="-7">
                <a:solidFill>
                  <a:prstClr val="black"/>
                </a:solidFill>
                <a:latin typeface="Source Sans Pro" panose="020B0503030403020204" pitchFamily="34" charset="0"/>
                <a:ea typeface="+mn-ea"/>
                <a:cs typeface="Calibri"/>
              </a:rPr>
              <a:t>Expected</a:t>
            </a:r>
            <a:r>
              <a:rPr lang="fr-FR" b="1" kern="1200" spc="-7">
                <a:solidFill>
                  <a:prstClr val="black"/>
                </a:solidFill>
                <a:latin typeface="Source Sans Pro" panose="020B0503030403020204" pitchFamily="34" charset="0"/>
                <a:ea typeface="+mn-ea"/>
                <a:cs typeface="Calibri"/>
              </a:rPr>
              <a:t> </a:t>
            </a:r>
            <a:r>
              <a:rPr b="1" kern="1200" spc="-13">
                <a:solidFill>
                  <a:prstClr val="black"/>
                </a:solidFill>
                <a:latin typeface="Source Sans Pro" panose="020B0503030403020204" pitchFamily="34" charset="0"/>
                <a:ea typeface="+mn-ea"/>
                <a:cs typeface="Calibri"/>
              </a:rPr>
              <a:t>attrition/</a:t>
            </a:r>
            <a:endParaRPr lang="fr-FR" b="1" kern="1200" spc="-13">
              <a:solidFill>
                <a:prstClr val="black"/>
              </a:solidFill>
              <a:latin typeface="Source Sans Pro" panose="020B0503030403020204" pitchFamily="34" charset="0"/>
              <a:ea typeface="+mn-ea"/>
              <a:cs typeface="Calibri"/>
            </a:endParaRPr>
          </a:p>
          <a:p>
            <a:pPr marL="734042" marR="6773" indent="-717955" algn="ctr" hangingPunct="1">
              <a:spcBef>
                <a:spcPts val="133"/>
              </a:spcBef>
            </a:pPr>
            <a:r>
              <a:rPr b="1" kern="1200" spc="-13">
                <a:solidFill>
                  <a:prstClr val="black"/>
                </a:solidFill>
                <a:latin typeface="Source Sans Pro" panose="020B0503030403020204" pitchFamily="34" charset="0"/>
                <a:ea typeface="+mn-ea"/>
                <a:cs typeface="Calibri"/>
              </a:rPr>
              <a:t>staff </a:t>
            </a:r>
            <a:r>
              <a:rPr b="1" kern="1200" spc="-407">
                <a:solidFill>
                  <a:prstClr val="black"/>
                </a:solidFill>
                <a:latin typeface="Source Sans Pro" panose="020B0503030403020204" pitchFamily="34" charset="0"/>
                <a:ea typeface="+mn-ea"/>
                <a:cs typeface="Calibri"/>
              </a:rPr>
              <a:t> </a:t>
            </a:r>
            <a:r>
              <a:rPr b="1" kern="1200" spc="-7">
                <a:solidFill>
                  <a:prstClr val="black"/>
                </a:solidFill>
                <a:latin typeface="Source Sans Pro" panose="020B0503030403020204" pitchFamily="34" charset="0"/>
                <a:ea typeface="+mn-ea"/>
                <a:cs typeface="Calibri"/>
              </a:rPr>
              <a:t>turnover</a:t>
            </a:r>
            <a:endParaRPr kern="1200">
              <a:solidFill>
                <a:prstClr val="black"/>
              </a:solidFill>
              <a:latin typeface="Source Sans Pro" panose="020B0503030403020204" pitchFamily="34" charset="0"/>
              <a:ea typeface="+mn-ea"/>
              <a:cs typeface="Calibri"/>
            </a:endParaRPr>
          </a:p>
        </p:txBody>
      </p:sp>
      <p:sp>
        <p:nvSpPr>
          <p:cNvPr id="12" name="object 12"/>
          <p:cNvSpPr txBox="1">
            <a:spLocks noGrp="1"/>
          </p:cNvSpPr>
          <p:nvPr>
            <p:ph type="title"/>
          </p:nvPr>
        </p:nvSpPr>
        <p:spPr>
          <a:xfrm>
            <a:off x="181476" y="746381"/>
            <a:ext cx="10184485" cy="482718"/>
          </a:xfrm>
          <a:prstGeom prst="rect">
            <a:avLst/>
          </a:prstGeom>
        </p:spPr>
        <p:txBody>
          <a:bodyPr vert="horz" wrap="square" lIns="0" tIns="16087" rIns="0" bIns="0" numCol="1" rtlCol="0" anchor="ctr" anchorCtr="0" compatLnSpc="1">
            <a:prstTxWarp prst="textNoShape">
              <a:avLst/>
            </a:prstTxWarp>
            <a:spAutoFit/>
          </a:bodyPr>
          <a:lstStyle/>
          <a:p>
            <a:pPr marL="16510" marR="6350">
              <a:lnSpc>
                <a:spcPts val="4027"/>
              </a:lnSpc>
              <a:spcBef>
                <a:spcPts val="127"/>
              </a:spcBef>
              <a:tabLst>
                <a:tab pos="621438" algn="l"/>
              </a:tabLst>
            </a:pPr>
            <a:r>
              <a:rPr lang="fr-FR" sz="2800" b="1">
                <a:solidFill>
                  <a:srgbClr val="A1010D"/>
                </a:solidFill>
                <a:latin typeface="Source Sans Pro Regular"/>
                <a:cs typeface="Arial"/>
              </a:rPr>
              <a:t>Determine emergency </a:t>
            </a:r>
            <a:r>
              <a:rPr lang="en-US" sz="2800" b="1">
                <a:solidFill>
                  <a:srgbClr val="A1010D"/>
                </a:solidFill>
                <a:latin typeface="Source Sans Pro Regular"/>
                <a:cs typeface="Arial"/>
              </a:rPr>
              <a:t>workforce</a:t>
            </a:r>
            <a:r>
              <a:rPr lang="fr-FR" sz="2800" b="1">
                <a:solidFill>
                  <a:srgbClr val="A1010D"/>
                </a:solidFill>
                <a:latin typeface="Source Sans Pro Regular"/>
                <a:cs typeface="Arial"/>
              </a:rPr>
              <a:t> size</a:t>
            </a:r>
          </a:p>
        </p:txBody>
      </p:sp>
      <p:sp>
        <p:nvSpPr>
          <p:cNvPr id="14" name="object 14"/>
          <p:cNvSpPr txBox="1"/>
          <p:nvPr/>
        </p:nvSpPr>
        <p:spPr>
          <a:xfrm>
            <a:off x="5011552" y="6345041"/>
            <a:ext cx="2149227" cy="304421"/>
          </a:xfrm>
          <a:prstGeom prst="rect">
            <a:avLst/>
          </a:prstGeom>
        </p:spPr>
        <p:txBody>
          <a:bodyPr vert="horz" wrap="square" lIns="0" tIns="16933" rIns="0" bIns="0" rtlCol="0">
            <a:spAutoFit/>
          </a:bodyPr>
          <a:lstStyle/>
          <a:p>
            <a:pPr marL="16933" algn="ctr" hangingPunct="1">
              <a:spcBef>
                <a:spcPts val="133"/>
              </a:spcBef>
            </a:pPr>
            <a:r>
              <a:rPr sz="1867" b="1" kern="1200" spc="-7">
                <a:solidFill>
                  <a:prstClr val="black"/>
                </a:solidFill>
                <a:latin typeface="Source Sans Pro" panose="020B0503030403020204" pitchFamily="34" charset="0"/>
                <a:ea typeface="+mn-ea"/>
                <a:cs typeface="Calibri"/>
              </a:rPr>
              <a:t>Ti</a:t>
            </a:r>
            <a:r>
              <a:rPr sz="1867" b="1" kern="1200">
                <a:solidFill>
                  <a:prstClr val="black"/>
                </a:solidFill>
                <a:latin typeface="Source Sans Pro" panose="020B0503030403020204" pitchFamily="34" charset="0"/>
                <a:ea typeface="+mn-ea"/>
                <a:cs typeface="Calibri"/>
              </a:rPr>
              <a:t>e</a:t>
            </a:r>
            <a:r>
              <a:rPr sz="1867" b="1" kern="1200" spc="-13">
                <a:solidFill>
                  <a:prstClr val="black"/>
                </a:solidFill>
                <a:latin typeface="Source Sans Pro" panose="020B0503030403020204" pitchFamily="34" charset="0"/>
                <a:ea typeface="+mn-ea"/>
                <a:cs typeface="Calibri"/>
              </a:rPr>
              <a:t>r</a:t>
            </a:r>
            <a:r>
              <a:rPr sz="1867" b="1" kern="1200" spc="-7">
                <a:solidFill>
                  <a:prstClr val="black"/>
                </a:solidFill>
                <a:latin typeface="Source Sans Pro" panose="020B0503030403020204" pitchFamily="34" charset="0"/>
                <a:ea typeface="+mn-ea"/>
                <a:cs typeface="Calibri"/>
              </a:rPr>
              <a:t>e</a:t>
            </a:r>
            <a:r>
              <a:rPr sz="1867" b="1" kern="1200">
                <a:solidFill>
                  <a:prstClr val="black"/>
                </a:solidFill>
                <a:latin typeface="Source Sans Pro" panose="020B0503030403020204" pitchFamily="34" charset="0"/>
                <a:ea typeface="+mn-ea"/>
                <a:cs typeface="Calibri"/>
              </a:rPr>
              <a:t>d</a:t>
            </a:r>
            <a:r>
              <a:rPr sz="1867" b="1" kern="1200" spc="-53">
                <a:solidFill>
                  <a:prstClr val="black"/>
                </a:solidFill>
                <a:latin typeface="Source Sans Pro" panose="020B0503030403020204" pitchFamily="34" charset="0"/>
                <a:ea typeface="+mn-ea"/>
                <a:cs typeface="Calibri"/>
              </a:rPr>
              <a:t> </a:t>
            </a:r>
            <a:r>
              <a:rPr lang="fr-FR" sz="1867" b="1" kern="1200">
                <a:solidFill>
                  <a:prstClr val="black"/>
                </a:solidFill>
                <a:latin typeface="Source Sans Pro" panose="020B0503030403020204" pitchFamily="34" charset="0"/>
                <a:ea typeface="+mn-ea"/>
                <a:cs typeface="Calibri"/>
              </a:rPr>
              <a:t>a</a:t>
            </a:r>
            <a:r>
              <a:rPr sz="1867" b="1" kern="1200" err="1">
                <a:solidFill>
                  <a:prstClr val="black"/>
                </a:solidFill>
                <a:latin typeface="Source Sans Pro" panose="020B0503030403020204" pitchFamily="34" charset="0"/>
                <a:ea typeface="+mn-ea"/>
                <a:cs typeface="Calibri"/>
              </a:rPr>
              <a:t>pp</a:t>
            </a:r>
            <a:r>
              <a:rPr sz="1867" b="1" kern="1200" spc="-13" err="1">
                <a:solidFill>
                  <a:prstClr val="black"/>
                </a:solidFill>
                <a:latin typeface="Source Sans Pro" panose="020B0503030403020204" pitchFamily="34" charset="0"/>
                <a:ea typeface="+mn-ea"/>
                <a:cs typeface="Calibri"/>
              </a:rPr>
              <a:t>r</a:t>
            </a:r>
            <a:r>
              <a:rPr sz="1867" b="1" kern="1200" err="1">
                <a:solidFill>
                  <a:prstClr val="black"/>
                </a:solidFill>
                <a:latin typeface="Source Sans Pro" panose="020B0503030403020204" pitchFamily="34" charset="0"/>
                <a:ea typeface="+mn-ea"/>
                <a:cs typeface="Calibri"/>
              </a:rPr>
              <a:t>oach</a:t>
            </a:r>
            <a:endParaRPr sz="1867" kern="1200">
              <a:solidFill>
                <a:prstClr val="black"/>
              </a:solidFill>
              <a:latin typeface="Source Sans Pro" panose="020B0503030403020204" pitchFamily="34" charset="0"/>
              <a:ea typeface="+mn-ea"/>
              <a:cs typeface="Calibri"/>
            </a:endParaRPr>
          </a:p>
        </p:txBody>
      </p:sp>
      <p:sp>
        <p:nvSpPr>
          <p:cNvPr id="11" name="Rectangle 10"/>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7" name="Espace réservé du numéro de diapositive 6">
            <a:extLst>
              <a:ext uri="{FF2B5EF4-FFF2-40B4-BE49-F238E27FC236}">
                <a16:creationId xmlns:a16="http://schemas.microsoft.com/office/drawing/2014/main" id="{D7802B54-086F-7C79-0137-61C05D59FC21}"/>
              </a:ext>
            </a:extLst>
          </p:cNvPr>
          <p:cNvSpPr>
            <a:spLocks noGrp="1"/>
          </p:cNvSpPr>
          <p:nvPr>
            <p:ph type="sldNum" sz="quarter" idx="2"/>
          </p:nvPr>
        </p:nvSpPr>
        <p:spPr>
          <a:xfrm>
            <a:off x="11730831" y="6556551"/>
            <a:ext cx="459467" cy="296229"/>
          </a:xfrm>
        </p:spPr>
        <p:txBody>
          <a:bodyPr lIns="91440" tIns="45720" rIns="91440" bIns="45720" anchor="t"/>
          <a:lstStyle/>
          <a:p>
            <a:pPr algn="r"/>
            <a:fld id="{86CB4B4D-7CA3-9044-876B-883B54F8677D}" type="slidenum">
              <a:rPr lang="fr-FR" sz="1200">
                <a:solidFill>
                  <a:srgbClr val="A5A5A5"/>
                </a:solidFill>
              </a:rPr>
              <a:pPr algn="r"/>
              <a:t>14</a:t>
            </a:fld>
            <a:endParaRPr lang="fr-FR" sz="1200">
              <a:solidFill>
                <a:srgbClr val="A5A5A5"/>
              </a:solidFill>
            </a:endParaRPr>
          </a:p>
        </p:txBody>
      </p:sp>
      <p:pic>
        <p:nvPicPr>
          <p:cNvPr id="13" name="Image 12"/>
          <p:cNvPicPr>
            <a:picLocks noChangeAspect="1"/>
          </p:cNvPicPr>
          <p:nvPr/>
        </p:nvPicPr>
        <p:blipFill>
          <a:blip r:embed="rId3"/>
          <a:stretch>
            <a:fillRect/>
          </a:stretch>
        </p:blipFill>
        <p:spPr>
          <a:xfrm>
            <a:off x="3675159" y="2010848"/>
            <a:ext cx="4505334" cy="4279763"/>
          </a:xfrm>
          <a:prstGeom prst="rect">
            <a:avLst/>
          </a:prstGeom>
        </p:spPr>
      </p:pic>
      <p:sp>
        <p:nvSpPr>
          <p:cNvPr id="17" name="Explosion 2 16"/>
          <p:cNvSpPr/>
          <p:nvPr/>
        </p:nvSpPr>
        <p:spPr>
          <a:xfrm rot="1212746">
            <a:off x="8017253" y="299824"/>
            <a:ext cx="3159771" cy="1867729"/>
          </a:xfrm>
          <a:prstGeom prst="irregularSeal2">
            <a:avLst/>
          </a:prstGeom>
          <a:solidFill>
            <a:srgbClr val="C00000"/>
          </a:solid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r>
              <a:rPr lang="en-US" sz="2400" b="1">
                <a:ln w="6600">
                  <a:solidFill>
                    <a:schemeClr val="bg1"/>
                  </a:solidFill>
                  <a:prstDash val="solid"/>
                </a:ln>
                <a:solidFill>
                  <a:schemeClr val="bg1"/>
                </a:solidFill>
                <a:effectLst>
                  <a:outerShdw dist="38100" dir="2700000" algn="tl" rotWithShape="0">
                    <a:schemeClr val="accent2"/>
                  </a:outerShdw>
                </a:effectLst>
              </a:rPr>
              <a:t>Available budget!</a:t>
            </a:r>
            <a:endParaRPr kumimoji="0" lang="en-US" sz="2400" b="1" i="0" u="none" strike="noStrike" normalizeH="0" baseline="0">
              <a:ln w="6600">
                <a:solidFill>
                  <a:schemeClr val="bg1"/>
                </a:solidFill>
                <a:prstDash val="solid"/>
              </a:ln>
              <a:solidFill>
                <a:schemeClr val="bg1"/>
              </a:solidFill>
              <a:effectLst>
                <a:outerShdw dist="38100" dir="2700000" algn="tl" rotWithShape="0">
                  <a:schemeClr val="accent2"/>
                </a:outerShdw>
              </a:effectLst>
              <a:uFillTx/>
              <a:sym typeface="Calibri"/>
            </a:endParaRPr>
          </a:p>
        </p:txBody>
      </p:sp>
    </p:spTree>
    <p:extLst>
      <p:ext uri="{BB962C8B-B14F-4D97-AF65-F5344CB8AC3E}">
        <p14:creationId xmlns:p14="http://schemas.microsoft.com/office/powerpoint/2010/main" val="13942397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p:nvPr/>
        </p:nvSpPr>
        <p:spPr>
          <a:xfrm>
            <a:off x="547339" y="3570171"/>
            <a:ext cx="5221772" cy="2528170"/>
          </a:xfrm>
          <a:prstGeom prst="rect">
            <a:avLst/>
          </a:prstGeom>
        </p:spPr>
        <p:txBody>
          <a:bodyPr vert="horz" wrap="square" lIns="0" tIns="16933" rIns="0" bIns="0" rtlCol="0" anchor="t">
            <a:spAutoFit/>
          </a:bodyPr>
          <a:lstStyle/>
          <a:p>
            <a:pPr marL="16510" marR="6350" hangingPunct="1">
              <a:spcBef>
                <a:spcPts val="133"/>
              </a:spcBef>
            </a:pPr>
            <a:r>
              <a:rPr sz="2400" b="1" kern="1200" spc="-7">
                <a:solidFill>
                  <a:srgbClr val="65A000"/>
                </a:solidFill>
                <a:latin typeface="Source Sans Pro Regular"/>
                <a:ea typeface="+mn-ea"/>
                <a:cs typeface="Arial"/>
              </a:rPr>
              <a:t>Core </a:t>
            </a:r>
            <a:r>
              <a:rPr lang="fr-FR" sz="2400" b="1" kern="1200" spc="-7">
                <a:solidFill>
                  <a:srgbClr val="65A000"/>
                </a:solidFill>
                <a:latin typeface="Source Sans Pro Regular"/>
                <a:ea typeface="+mn-ea"/>
                <a:cs typeface="Arial"/>
              </a:rPr>
              <a:t>t</a:t>
            </a:r>
            <a:r>
              <a:rPr sz="2400" b="1" kern="1200" spc="-7">
                <a:solidFill>
                  <a:srgbClr val="65A000"/>
                </a:solidFill>
                <a:latin typeface="Source Sans Pro Regular"/>
                <a:ea typeface="+mn-ea"/>
                <a:cs typeface="Arial"/>
              </a:rPr>
              <a:t>ier:</a:t>
            </a:r>
            <a:r>
              <a:rPr lang="fr-FR" sz="2400" b="1" kern="1200" spc="-7">
                <a:solidFill>
                  <a:srgbClr val="65A000"/>
                </a:solidFill>
                <a:latin typeface="Source Sans Pro Regular"/>
                <a:ea typeface="+mn-ea"/>
                <a:cs typeface="Arial"/>
              </a:rPr>
              <a:t> </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a:latin typeface="Source Sans Pro Regular"/>
              </a:rPr>
              <a:t>Dedicated</a:t>
            </a:r>
            <a:r>
              <a:rPr lang="fr-FR" sz="2000">
                <a:latin typeface="Source Sans Pro Regular"/>
              </a:rPr>
              <a:t> </a:t>
            </a:r>
            <a:r>
              <a:rPr sz="2000">
                <a:latin typeface="Source Sans Pro Regular"/>
              </a:rPr>
              <a:t> responders on the RRT, who</a:t>
            </a:r>
            <a:r>
              <a:rPr lang="fr-FR" sz="2000">
                <a:latin typeface="Source Sans Pro Regular"/>
              </a:rPr>
              <a:t> </a:t>
            </a:r>
            <a:r>
              <a:rPr sz="2000">
                <a:latin typeface="Source Sans Pro Regular"/>
              </a:rPr>
              <a:t> regularly respond to</a:t>
            </a:r>
            <a:r>
              <a:rPr lang="fr-FR" sz="2000">
                <a:latin typeface="Source Sans Pro Regular"/>
              </a:rPr>
              <a:t> </a:t>
            </a:r>
            <a:r>
              <a:rPr sz="2000">
                <a:latin typeface="Source Sans Pro Regular"/>
              </a:rPr>
              <a:t> </a:t>
            </a:r>
            <a:r>
              <a:rPr lang="fr-FR" sz="2000">
                <a:latin typeface="Source Sans Pro Regular"/>
              </a:rPr>
              <a:t>emergency</a:t>
            </a:r>
            <a:r>
              <a:rPr sz="2000">
                <a:latin typeface="Source Sans Pro Regular"/>
              </a:rPr>
              <a:t> as part of their</a:t>
            </a:r>
            <a:r>
              <a:rPr lang="fr-FR" sz="2000">
                <a:latin typeface="Source Sans Pro Regular"/>
              </a:rPr>
              <a:t> </a:t>
            </a:r>
            <a:r>
              <a:rPr sz="2000">
                <a:latin typeface="Source Sans Pro Regular"/>
              </a:rPr>
              <a:t> normal duties.</a:t>
            </a:r>
            <a:r>
              <a:rPr lang="fr-FR" sz="2000">
                <a:latin typeface="Source Sans Pro Regular"/>
              </a:rPr>
              <a:t> </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a:latin typeface="Source Sans Pro Regular"/>
              </a:rPr>
              <a:t>Commonly</a:t>
            </a:r>
            <a:r>
              <a:rPr lang="fr-FR" sz="2000">
                <a:latin typeface="Source Sans Pro Regular"/>
              </a:rPr>
              <a:t> </a:t>
            </a:r>
            <a:r>
              <a:rPr sz="2000">
                <a:latin typeface="Source Sans Pro Regular"/>
              </a:rPr>
              <a:t> more experienced emergency</a:t>
            </a:r>
            <a:r>
              <a:rPr lang="fr-FR" sz="2000">
                <a:latin typeface="Source Sans Pro Regular"/>
              </a:rPr>
              <a:t> </a:t>
            </a:r>
            <a:r>
              <a:rPr sz="2000">
                <a:latin typeface="Source Sans Pro Regular"/>
              </a:rPr>
              <a:t> responders who can deploy</a:t>
            </a:r>
            <a:r>
              <a:rPr lang="fr-FR" sz="2000">
                <a:latin typeface="Source Sans Pro Regular"/>
              </a:rPr>
              <a:t> </a:t>
            </a:r>
            <a:r>
              <a:rPr sz="2000">
                <a:latin typeface="Source Sans Pro Regular"/>
              </a:rPr>
              <a:t> for longer periods of time.</a:t>
            </a:r>
          </a:p>
        </p:txBody>
      </p:sp>
      <p:sp>
        <p:nvSpPr>
          <p:cNvPr id="11" name="object 11"/>
          <p:cNvSpPr txBox="1"/>
          <p:nvPr/>
        </p:nvSpPr>
        <p:spPr>
          <a:xfrm>
            <a:off x="6245622" y="3634309"/>
            <a:ext cx="5400068" cy="2054259"/>
          </a:xfrm>
          <a:prstGeom prst="rect">
            <a:avLst/>
          </a:prstGeom>
        </p:spPr>
        <p:txBody>
          <a:bodyPr vert="horz" wrap="square" lIns="0" tIns="16933" rIns="0" bIns="0" rtlCol="0" anchor="t">
            <a:spAutoFit/>
          </a:bodyPr>
          <a:lstStyle/>
          <a:p>
            <a:pPr marL="16510" marR="6350">
              <a:spcBef>
                <a:spcPts val="133"/>
              </a:spcBef>
              <a:buClr>
                <a:srgbClr val="00B050"/>
              </a:buClr>
              <a:buSzPct val="100000"/>
              <a:defRPr sz="2400">
                <a:latin typeface="Source Sans Pro Regular"/>
                <a:ea typeface="Source Sans Pro Regular"/>
                <a:cs typeface="Source Sans Pro Regular"/>
                <a:sym typeface="Source Sans Pro Regular"/>
              </a:defRPr>
            </a:pPr>
            <a:r>
              <a:rPr sz="2400" b="1">
                <a:solidFill>
                  <a:srgbClr val="A1010D"/>
                </a:solidFill>
                <a:latin typeface="Calibri"/>
                <a:cs typeface="Arial"/>
                <a:sym typeface="Source Sans Pro Bold"/>
              </a:rPr>
              <a:t>Surge </a:t>
            </a:r>
            <a:r>
              <a:rPr lang="fr-FR" sz="2400" b="1">
                <a:solidFill>
                  <a:srgbClr val="A1010D"/>
                </a:solidFill>
                <a:latin typeface="Calibri"/>
                <a:cs typeface="Arial"/>
                <a:sym typeface="Source Sans Pro Bold"/>
              </a:rPr>
              <a:t>t</a:t>
            </a:r>
            <a:r>
              <a:rPr sz="2400" b="1">
                <a:solidFill>
                  <a:srgbClr val="A1010D"/>
                </a:solidFill>
                <a:latin typeface="Calibri"/>
                <a:cs typeface="Arial"/>
                <a:sym typeface="Source Sans Pro Bold"/>
              </a:rPr>
              <a:t>ier:</a:t>
            </a:r>
            <a:r>
              <a:rPr lang="en-GB" sz="2400" b="1">
                <a:solidFill>
                  <a:srgbClr val="A1010D"/>
                </a:solidFill>
                <a:latin typeface="Calibri"/>
                <a:cs typeface="Arial"/>
                <a:sym typeface="Source Sans Pro Bold"/>
              </a:rPr>
              <a:t> </a:t>
            </a:r>
            <a:endParaRPr lang="fr-FR" sz="2400" b="1">
              <a:solidFill>
                <a:srgbClr val="A1010D"/>
              </a:solidFill>
              <a:latin typeface="Calibri"/>
              <a:cs typeface="Arial"/>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RRT members who</a:t>
            </a:r>
            <a:r>
              <a:rPr lang="en-GB" sz="2400">
                <a:latin typeface="Source Sans Pro Regular"/>
              </a:rPr>
              <a:t> </a:t>
            </a:r>
            <a:r>
              <a:rPr sz="2400">
                <a:latin typeface="Source Sans Pro Regular"/>
              </a:rPr>
              <a:t> are regularly employed in</a:t>
            </a:r>
            <a:r>
              <a:rPr lang="en-GB" sz="2400">
                <a:latin typeface="Source Sans Pro Regular"/>
              </a:rPr>
              <a:t> </a:t>
            </a:r>
            <a:r>
              <a:rPr sz="2400">
                <a:latin typeface="Source Sans Pro Regular"/>
              </a:rPr>
              <a:t> other positions and only</a:t>
            </a:r>
            <a:r>
              <a:rPr lang="en-GB" sz="2400">
                <a:latin typeface="Source Sans Pro Regular"/>
              </a:rPr>
              <a:t> </a:t>
            </a:r>
            <a:r>
              <a:rPr sz="2400">
                <a:latin typeface="Source Sans Pro Regular"/>
              </a:rPr>
              <a:t> activate for larger responses</a:t>
            </a:r>
            <a:r>
              <a:rPr lang="en-GB" sz="2400">
                <a:latin typeface="Source Sans Pro Regular"/>
              </a:rPr>
              <a:t> </a:t>
            </a:r>
            <a:r>
              <a:rPr sz="2400">
                <a:latin typeface="Source Sans Pro Regular"/>
              </a:rPr>
              <a:t> or when specific skills are</a:t>
            </a:r>
            <a:r>
              <a:rPr lang="en-GB" sz="2400">
                <a:latin typeface="Source Sans Pro Regular"/>
              </a:rPr>
              <a:t> </a:t>
            </a:r>
            <a:r>
              <a:rPr sz="2400">
                <a:latin typeface="Source Sans Pro Regular"/>
              </a:rPr>
              <a:t> needed</a:t>
            </a:r>
            <a:r>
              <a:rPr lang="en-GB" sz="2400">
                <a:latin typeface="Source Sans Pro Regular"/>
              </a:rPr>
              <a:t>.</a:t>
            </a:r>
            <a:endParaRPr sz="2400">
              <a:latin typeface="Source Sans Pro Regular"/>
            </a:endParaRPr>
          </a:p>
        </p:txBody>
      </p:sp>
      <p:sp>
        <p:nvSpPr>
          <p:cNvPr id="16" name="Rectangle 15"/>
          <p:cNvSpPr/>
          <p:nvPr/>
        </p:nvSpPr>
        <p:spPr>
          <a:xfrm>
            <a:off x="244603" y="1354703"/>
            <a:ext cx="11388995" cy="707886"/>
          </a:xfrm>
          <a:prstGeom prst="rect">
            <a:avLst/>
          </a:prstGeom>
        </p:spPr>
        <p:txBody>
          <a:bodyPr wrap="square" lIns="91440" tIns="45720" rIns="91440" bIns="45720" anchor="t">
            <a:spAutoFit/>
          </a:bodyPr>
          <a:lstStyle/>
          <a:p>
            <a:r>
              <a:rPr lang="fr-FR" sz="2000" b="1" kern="1200" err="1">
                <a:latin typeface="Source Sans Pro"/>
                <a:ea typeface="+mn-ea"/>
                <a:cs typeface="Arial"/>
              </a:rPr>
              <a:t>Tiered</a:t>
            </a:r>
            <a:r>
              <a:rPr lang="fr-FR" sz="2000" b="1" kern="1200">
                <a:latin typeface="Source Sans Pro"/>
                <a:ea typeface="+mn-ea"/>
                <a:cs typeface="Arial"/>
              </a:rPr>
              <a:t> RRT system:</a:t>
            </a:r>
            <a:r>
              <a:rPr lang="fr-FR" sz="2000" kern="1200">
                <a:latin typeface="Source Sans Pro"/>
                <a:ea typeface="+mn-ea"/>
                <a:cs typeface="Arial"/>
              </a:rPr>
              <a:t> </a:t>
            </a:r>
            <a:r>
              <a:rPr lang="fr-FR" sz="2000" kern="1200" err="1">
                <a:latin typeface="Source Sans Pro"/>
                <a:ea typeface="+mn-ea"/>
                <a:cs typeface="Arial"/>
              </a:rPr>
              <a:t>depending</a:t>
            </a:r>
            <a:r>
              <a:rPr lang="fr-FR" sz="2000" kern="1200">
                <a:latin typeface="Source Sans Pro"/>
                <a:ea typeface="+mn-ea"/>
                <a:cs typeface="Arial"/>
              </a:rPr>
              <a:t> on the country </a:t>
            </a:r>
            <a:r>
              <a:rPr lang="fr-FR" sz="2000" kern="1200" err="1">
                <a:latin typeface="Source Sans Pro"/>
                <a:ea typeface="+mn-ea"/>
                <a:cs typeface="Arial"/>
              </a:rPr>
              <a:t>context</a:t>
            </a:r>
            <a:r>
              <a:rPr lang="fr-FR" sz="2000" kern="1200">
                <a:latin typeface="Source Sans Pro"/>
                <a:ea typeface="+mn-ea"/>
                <a:cs typeface="Arial"/>
              </a:rPr>
              <a:t> (</a:t>
            </a:r>
            <a:r>
              <a:rPr lang="fr-FR" sz="2000" kern="1200" err="1">
                <a:latin typeface="Source Sans Pro"/>
                <a:ea typeface="+mn-ea"/>
                <a:cs typeface="Arial"/>
              </a:rPr>
              <a:t>based</a:t>
            </a:r>
            <a:r>
              <a:rPr lang="fr-FR" sz="2000" kern="1200">
                <a:latin typeface="Source Sans Pro"/>
                <a:ea typeface="+mn-ea"/>
                <a:cs typeface="Arial"/>
              </a:rPr>
              <a:t> on </a:t>
            </a:r>
            <a:r>
              <a:rPr lang="fr-FR" sz="2000" kern="1200" err="1">
                <a:latin typeface="Source Sans Pro"/>
                <a:ea typeface="+mn-ea"/>
                <a:cs typeface="Arial"/>
              </a:rPr>
              <a:t>availability</a:t>
            </a:r>
            <a:r>
              <a:rPr lang="fr-FR" sz="2000" kern="1200">
                <a:latin typeface="Source Sans Pro"/>
                <a:ea typeface="+mn-ea"/>
                <a:cs typeface="Arial"/>
              </a:rPr>
              <a:t> of </a:t>
            </a:r>
            <a:r>
              <a:rPr lang="fr-FR" sz="2000" kern="1200" err="1">
                <a:latin typeface="Source Sans Pro"/>
                <a:ea typeface="+mn-ea"/>
                <a:cs typeface="Arial"/>
              </a:rPr>
              <a:t>funding</a:t>
            </a:r>
            <a:r>
              <a:rPr lang="fr-FR" sz="2000" kern="1200">
                <a:latin typeface="Source Sans Pro"/>
                <a:ea typeface="+mn-ea"/>
                <a:cs typeface="Arial"/>
              </a:rPr>
              <a:t> and </a:t>
            </a:r>
            <a:r>
              <a:rPr lang="fr-FR" sz="2000" kern="1200" err="1">
                <a:latin typeface="Source Sans Pro"/>
                <a:ea typeface="+mn-ea"/>
                <a:cs typeface="Arial"/>
              </a:rPr>
              <a:t>human</a:t>
            </a:r>
            <a:r>
              <a:rPr lang="fr-FR" sz="2000" kern="1200">
                <a:latin typeface="Source Sans Pro"/>
                <a:ea typeface="+mn-ea"/>
                <a:cs typeface="Arial"/>
              </a:rPr>
              <a:t> </a:t>
            </a:r>
            <a:r>
              <a:rPr lang="fr-FR" sz="2000" kern="1200" err="1">
                <a:latin typeface="Source Sans Pro"/>
                <a:ea typeface="+mn-ea"/>
                <a:cs typeface="Arial"/>
              </a:rPr>
              <a:t>resources</a:t>
            </a:r>
            <a:r>
              <a:rPr lang="fr-FR" sz="2000" kern="1200">
                <a:latin typeface="Source Sans Pro"/>
                <a:ea typeface="+mn-ea"/>
                <a:cs typeface="Arial"/>
              </a:rPr>
              <a:t>), a</a:t>
            </a:r>
            <a:r>
              <a:rPr lang="en-US" sz="2000" kern="1200">
                <a:latin typeface="Source Sans Pro"/>
                <a:ea typeface="+mn-ea"/>
                <a:cs typeface="Arial"/>
              </a:rPr>
              <a:t> core tier structure and a surge tier of RRT members can be rostered.</a:t>
            </a:r>
            <a:endParaRPr lang="en-US" sz="2000" kern="1200">
              <a:latin typeface="Source Sans Pro"/>
              <a:ea typeface="+mn-ea"/>
              <a:cs typeface="Arial" panose="020B0604020202020204" pitchFamily="34" charset="0"/>
            </a:endParaRPr>
          </a:p>
        </p:txBody>
      </p:sp>
      <p:pic>
        <p:nvPicPr>
          <p:cNvPr id="2" name="Image 1"/>
          <p:cNvPicPr>
            <a:picLocks noChangeAspect="1"/>
          </p:cNvPicPr>
          <p:nvPr/>
        </p:nvPicPr>
        <p:blipFill>
          <a:blip r:embed="rId3"/>
          <a:stretch>
            <a:fillRect/>
          </a:stretch>
        </p:blipFill>
        <p:spPr>
          <a:xfrm>
            <a:off x="547339" y="2222496"/>
            <a:ext cx="5229649" cy="1089304"/>
          </a:xfrm>
          <a:prstGeom prst="rect">
            <a:avLst/>
          </a:prstGeom>
        </p:spPr>
      </p:pic>
      <p:pic>
        <p:nvPicPr>
          <p:cNvPr id="3" name="Image 2"/>
          <p:cNvPicPr>
            <a:picLocks noChangeAspect="1"/>
          </p:cNvPicPr>
          <p:nvPr/>
        </p:nvPicPr>
        <p:blipFill rotWithShape="1">
          <a:blip r:embed="rId4"/>
          <a:srcRect t="3520" b="4269"/>
          <a:stretch/>
        </p:blipFill>
        <p:spPr>
          <a:xfrm>
            <a:off x="5968397" y="2223436"/>
            <a:ext cx="5672627" cy="1065358"/>
          </a:xfrm>
          <a:prstGeom prst="rect">
            <a:avLst/>
          </a:prstGeom>
        </p:spPr>
      </p:pic>
      <p:sp>
        <p:nvSpPr>
          <p:cNvPr id="13" name="Rectangle 12"/>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6" name="object 12">
            <a:extLst>
              <a:ext uri="{FF2B5EF4-FFF2-40B4-BE49-F238E27FC236}">
                <a16:creationId xmlns:a16="http://schemas.microsoft.com/office/drawing/2014/main" id="{0A975D4D-FE36-79A5-961D-BA35C5A7A2A5}"/>
              </a:ext>
            </a:extLst>
          </p:cNvPr>
          <p:cNvSpPr txBox="1">
            <a:spLocks/>
          </p:cNvSpPr>
          <p:nvPr/>
        </p:nvSpPr>
        <p:spPr>
          <a:xfrm>
            <a:off x="181476" y="735224"/>
            <a:ext cx="10184485" cy="5050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wrap="square" lIns="0" tIns="16087"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510" marR="6350" hangingPunct="1">
              <a:lnSpc>
                <a:spcPts val="4027"/>
              </a:lnSpc>
              <a:spcBef>
                <a:spcPts val="127"/>
              </a:spcBef>
              <a:tabLst>
                <a:tab pos="621438" algn="l"/>
              </a:tabLst>
            </a:pPr>
            <a:r>
              <a:rPr lang="fr-FR" sz="2800" b="1">
                <a:solidFill>
                  <a:srgbClr val="A1010D"/>
                </a:solidFill>
                <a:latin typeface="Source Sans Pro Regular"/>
                <a:cs typeface="Arial"/>
              </a:rPr>
              <a:t>Determine emergency </a:t>
            </a:r>
            <a:r>
              <a:rPr lang="fr-FR" sz="2800" b="1" err="1">
                <a:solidFill>
                  <a:srgbClr val="A1010D"/>
                </a:solidFill>
                <a:latin typeface="Source Sans Pro Regular"/>
                <a:cs typeface="Arial"/>
              </a:rPr>
              <a:t>workforce</a:t>
            </a:r>
            <a:r>
              <a:rPr lang="fr-FR" sz="2800" b="1">
                <a:solidFill>
                  <a:srgbClr val="A1010D"/>
                </a:solidFill>
                <a:latin typeface="Source Sans Pro Regular"/>
                <a:cs typeface="Arial"/>
              </a:rPr>
              <a:t> size</a:t>
            </a:r>
          </a:p>
        </p:txBody>
      </p:sp>
      <p:sp>
        <p:nvSpPr>
          <p:cNvPr id="4" name="Espace réservé du numéro de diapositive 3">
            <a:extLst>
              <a:ext uri="{FF2B5EF4-FFF2-40B4-BE49-F238E27FC236}">
                <a16:creationId xmlns:a16="http://schemas.microsoft.com/office/drawing/2014/main" id="{85375550-10FF-8E19-A48F-187C85D40527}"/>
              </a:ext>
            </a:extLst>
          </p:cNvPr>
          <p:cNvSpPr>
            <a:spLocks noGrp="1"/>
          </p:cNvSpPr>
          <p:nvPr>
            <p:ph type="sldNum" sz="quarter" idx="2"/>
          </p:nvPr>
        </p:nvSpPr>
        <p:spPr>
          <a:xfrm>
            <a:off x="11742738" y="6544645"/>
            <a:ext cx="447561" cy="308135"/>
          </a:xfrm>
        </p:spPr>
        <p:txBody>
          <a:bodyPr lIns="91440" tIns="45720" rIns="91440" bIns="45720" anchor="t"/>
          <a:lstStyle/>
          <a:p>
            <a:pPr algn="r"/>
            <a:fld id="{86CB4B4D-7CA3-9044-876B-883B54F8677D}" type="slidenum">
              <a:rPr lang="fr-FR" sz="1200">
                <a:solidFill>
                  <a:srgbClr val="A5A5A5"/>
                </a:solidFill>
              </a:rPr>
              <a:pPr algn="r"/>
              <a:t>15</a:t>
            </a:fld>
            <a:endParaRPr lang="fr-FR" sz="1200">
              <a:solidFill>
                <a:srgbClr val="A5A5A5"/>
              </a:solidFill>
            </a:endParaRPr>
          </a:p>
        </p:txBody>
      </p:sp>
    </p:spTree>
    <p:extLst>
      <p:ext uri="{BB962C8B-B14F-4D97-AF65-F5344CB8AC3E}">
        <p14:creationId xmlns:p14="http://schemas.microsoft.com/office/powerpoint/2010/main" val="134522034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766280"/>
            <a:ext cx="11359773" cy="494580"/>
          </a:xfrm>
          <a:prstGeom prst="rect">
            <a:avLst/>
          </a:prstGeom>
        </p:spPr>
        <p:txBody>
          <a:bodyPr vert="horz" wrap="square" lIns="0" tIns="16087" rIns="0" bIns="0" numCol="1" rtlCol="0" anchor="ctr" anchorCtr="0" compatLnSpc="1">
            <a:prstTxWarp prst="textNoShape">
              <a:avLst/>
            </a:prstTxWarp>
            <a:spAutoFit/>
          </a:bodyPr>
          <a:lstStyle/>
          <a:p>
            <a:pPr marL="16510" marR="6350">
              <a:lnSpc>
                <a:spcPts val="4027"/>
              </a:lnSpc>
              <a:spcBef>
                <a:spcPts val="127"/>
              </a:spcBef>
              <a:tabLst>
                <a:tab pos="621438" algn="l"/>
              </a:tabLst>
            </a:pPr>
            <a:r>
              <a:rPr lang="en-US" sz="2800" b="1">
                <a:solidFill>
                  <a:srgbClr val="A1010D"/>
                </a:solidFill>
                <a:latin typeface="Source Sans Pro Regular"/>
                <a:cs typeface="Arial"/>
              </a:rPr>
              <a:t>Staffing and roster development: overall process</a:t>
            </a:r>
            <a:endParaRPr lang="fr-FR" sz="2800" b="1">
              <a:solidFill>
                <a:srgbClr val="A1010D"/>
              </a:solidFill>
              <a:latin typeface="Source Sans Pro Regular"/>
              <a:cs typeface="Arial"/>
            </a:endParaRPr>
          </a:p>
        </p:txBody>
      </p:sp>
      <p:sp>
        <p:nvSpPr>
          <p:cNvPr id="34" name="Ellipse 33"/>
          <p:cNvSpPr/>
          <p:nvPr/>
        </p:nvSpPr>
        <p:spPr>
          <a:xfrm>
            <a:off x="5925353" y="3213207"/>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hangingPunct="1"/>
            <a:endParaRPr lang="en-US" kern="1200">
              <a:solidFill>
                <a:prstClr val="black"/>
              </a:solidFill>
            </a:endParaRP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pPr/>
              <a:t>16</a:t>
            </a:fld>
            <a:endParaRPr lang="fr-FR" sz="1200">
              <a:solidFill>
                <a:srgbClr val="A5A5A5"/>
              </a:solidFill>
            </a:endParaRPr>
          </a:p>
        </p:txBody>
      </p:sp>
      <p:pic>
        <p:nvPicPr>
          <p:cNvPr id="11" name="Image 10"/>
          <p:cNvPicPr>
            <a:picLocks noChangeAspect="1"/>
          </p:cNvPicPr>
          <p:nvPr/>
        </p:nvPicPr>
        <p:blipFill>
          <a:blip r:embed="rId3"/>
          <a:stretch>
            <a:fillRect/>
          </a:stretch>
        </p:blipFill>
        <p:spPr>
          <a:xfrm>
            <a:off x="4602358" y="1582071"/>
            <a:ext cx="6492803" cy="4962574"/>
          </a:xfrm>
          <a:prstGeom prst="rect">
            <a:avLst/>
          </a:prstGeom>
        </p:spPr>
      </p:pic>
      <p:sp>
        <p:nvSpPr>
          <p:cNvPr id="8" name="Rectangle 7"/>
          <p:cNvSpPr/>
          <p:nvPr/>
        </p:nvSpPr>
        <p:spPr>
          <a:xfrm>
            <a:off x="567490" y="3000313"/>
            <a:ext cx="5229295" cy="830997"/>
          </a:xfrm>
          <a:prstGeom prst="rect">
            <a:avLst/>
          </a:prstGeom>
        </p:spPr>
        <p:txBody>
          <a:bodyPr wrap="square">
            <a:spAutoFit/>
          </a:bodyPr>
          <a:lstStyle/>
          <a:p>
            <a:pPr hangingPunct="1"/>
            <a:r>
              <a:rPr lang="en-US" sz="2400" kern="1200">
                <a:latin typeface="Source Sans Pro" panose="020B0503030403020204"/>
                <a:ea typeface="+mn-ea"/>
                <a:cs typeface="Arial" panose="020B0604020202020204" pitchFamily="34" charset="0"/>
              </a:rPr>
              <a:t>Steps for staffing and rostering </a:t>
            </a:r>
          </a:p>
          <a:p>
            <a:pPr hangingPunct="1"/>
            <a:r>
              <a:rPr lang="en-US" sz="2400" kern="1200">
                <a:latin typeface="Source Sans Pro" panose="020B0503030403020204"/>
                <a:ea typeface="+mn-ea"/>
                <a:cs typeface="Arial" panose="020B0604020202020204" pitchFamily="34" charset="0"/>
              </a:rPr>
              <a:t>RRT members include:</a:t>
            </a:r>
          </a:p>
        </p:txBody>
      </p:sp>
    </p:spTree>
    <p:extLst>
      <p:ext uri="{BB962C8B-B14F-4D97-AF65-F5344CB8AC3E}">
        <p14:creationId xmlns:p14="http://schemas.microsoft.com/office/powerpoint/2010/main" val="1197447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4668082" y="1930269"/>
            <a:ext cx="7258877" cy="3141223"/>
          </a:xfrm>
          <a:prstGeom prst="rect">
            <a:avLst/>
          </a:prstGeom>
        </p:spPr>
        <p:txBody>
          <a:bodyPr vert="horz" wrap="square" lIns="0" tIns="98213" rIns="0" bIns="0" rtlCol="0" anchor="t">
            <a:spAutoFit/>
          </a:bodyPr>
          <a:lstStyle/>
          <a:p>
            <a:pPr marL="16510" hangingPunct="1">
              <a:spcBef>
                <a:spcPts val="773"/>
              </a:spcBef>
            </a:pPr>
            <a:r>
              <a:rPr sz="2400" b="1" kern="1200" spc="-7">
                <a:solidFill>
                  <a:srgbClr val="65A000"/>
                </a:solidFill>
                <a:latin typeface="Source Sans Pro Regular"/>
                <a:ea typeface="+mn-ea"/>
                <a:cs typeface="Arial"/>
              </a:rPr>
              <a:t>Possible</a:t>
            </a:r>
            <a:r>
              <a:rPr sz="2400" b="1" kern="1200" spc="-53">
                <a:solidFill>
                  <a:srgbClr val="65A000"/>
                </a:solidFill>
                <a:latin typeface="Source Sans Pro Regular"/>
                <a:ea typeface="+mn-ea"/>
                <a:cs typeface="Arial"/>
              </a:rPr>
              <a:t> </a:t>
            </a:r>
            <a:r>
              <a:rPr sz="2400" b="1" kern="1200" spc="-13">
                <a:solidFill>
                  <a:srgbClr val="65A000"/>
                </a:solidFill>
                <a:latin typeface="Source Sans Pro Regular"/>
                <a:ea typeface="+mn-ea"/>
                <a:cs typeface="Arial"/>
              </a:rPr>
              <a:t>Government</a:t>
            </a:r>
            <a:r>
              <a:rPr sz="2400" b="1" kern="1200" spc="-20">
                <a:solidFill>
                  <a:srgbClr val="65A000"/>
                </a:solidFill>
                <a:latin typeface="Source Sans Pro Regular"/>
                <a:ea typeface="+mn-ea"/>
                <a:cs typeface="Arial"/>
              </a:rPr>
              <a:t> </a:t>
            </a:r>
            <a:r>
              <a:rPr sz="2400" b="1" kern="1200" spc="-7">
                <a:solidFill>
                  <a:srgbClr val="65A000"/>
                </a:solidFill>
                <a:latin typeface="Source Sans Pro Regular"/>
                <a:ea typeface="+mn-ea"/>
                <a:cs typeface="Arial"/>
              </a:rPr>
              <a:t>Source</a:t>
            </a:r>
            <a:r>
              <a:rPr sz="2400" b="1" kern="1200" spc="-13">
                <a:solidFill>
                  <a:srgbClr val="65A000"/>
                </a:solidFill>
                <a:latin typeface="Source Sans Pro Regular"/>
                <a:ea typeface="+mn-ea"/>
                <a:cs typeface="Arial"/>
              </a:rPr>
              <a:t>s</a:t>
            </a:r>
            <a:r>
              <a:rPr lang="fr-FR" sz="2400" b="1" kern="1200" spc="-13">
                <a:solidFill>
                  <a:srgbClr val="65A000"/>
                </a:solidFill>
                <a:latin typeface="Source Sans Pro Regular"/>
                <a:ea typeface="+mn-ea"/>
                <a:cs typeface="Arial"/>
              </a:rPr>
              <a:t> </a:t>
            </a:r>
            <a:r>
              <a:rPr lang="fr-FR" sz="2400" b="1" kern="1200" spc="-13" err="1">
                <a:solidFill>
                  <a:srgbClr val="65A000"/>
                </a:solidFill>
                <a:latin typeface="Source Sans Pro Regular"/>
                <a:ea typeface="+mn-ea"/>
                <a:cs typeface="Arial"/>
              </a:rPr>
              <a:t>include</a:t>
            </a:r>
            <a:r>
              <a:rPr sz="2400" b="1" kern="1200" spc="-13">
                <a:solidFill>
                  <a:srgbClr val="65A000"/>
                </a:solidFill>
                <a:latin typeface="Source Sans Pro Regular"/>
                <a:ea typeface="+mn-ea"/>
                <a:cs typeface="Arial"/>
              </a:rPr>
              <a:t>:</a:t>
            </a:r>
            <a:endParaRPr lang="en-US" sz="2400" kern="1200">
              <a:solidFill>
                <a:srgbClr val="65A000"/>
              </a:solidFill>
              <a:latin typeface="Source Sans Pro Regular"/>
              <a:ea typeface="+mn-ea"/>
              <a:cs typeface="Arial"/>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National disaster management</a:t>
            </a:r>
            <a:r>
              <a:rPr lang="fr-FR" sz="2400">
                <a:latin typeface="Source Sans Pro Regular"/>
              </a:rPr>
              <a:t> </a:t>
            </a:r>
            <a:r>
              <a:rPr sz="2400">
                <a:latin typeface="Source Sans Pro Regular"/>
              </a:rPr>
              <a:t> authority</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Outbreak response entities</a:t>
            </a:r>
            <a:r>
              <a:rPr lang="fr-FR" sz="2400">
                <a:latin typeface="Source Sans Pro Regular"/>
              </a:rPr>
              <a:t> </a:t>
            </a:r>
            <a:r>
              <a:rPr sz="2400">
                <a:latin typeface="Source Sans Pro Regular"/>
              </a:rPr>
              <a:t>within the Ministry of Health</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Other </a:t>
            </a:r>
            <a:r>
              <a:rPr lang="en-US" sz="2400">
                <a:latin typeface="Source Sans Pro Regular"/>
              </a:rPr>
              <a:t>ministries</a:t>
            </a:r>
            <a:r>
              <a:rPr sz="2400">
                <a:latin typeface="Source Sans Pro Regular"/>
              </a:rPr>
              <a:t> (</a:t>
            </a:r>
            <a:r>
              <a:rPr lang="en-US" sz="2400">
                <a:latin typeface="Source Sans Pro Regular"/>
                <a:ea typeface="Source Sans Pro Regular"/>
              </a:rPr>
              <a:t>e.g.,</a:t>
            </a:r>
            <a:r>
              <a:rPr lang="en-US" sz="2400">
                <a:latin typeface="Source Sans Pro Regular"/>
              </a:rPr>
              <a:t> </a:t>
            </a:r>
            <a:r>
              <a:rPr sz="2400">
                <a:latin typeface="Source Sans Pro Regular"/>
              </a:rPr>
              <a:t>animal</a:t>
            </a:r>
            <a:r>
              <a:rPr lang="fr-FR" sz="2400">
                <a:latin typeface="Source Sans Pro Regular"/>
              </a:rPr>
              <a:t> </a:t>
            </a:r>
            <a:r>
              <a:rPr sz="2400">
                <a:latin typeface="Source Sans Pro Regular"/>
              </a:rPr>
              <a:t> health, border</a:t>
            </a:r>
            <a:r>
              <a:rPr lang="fr-FR" sz="2400">
                <a:latin typeface="Source Sans Pro Regular"/>
              </a:rPr>
              <a:t> </a:t>
            </a:r>
            <a:r>
              <a:rPr sz="2400">
                <a:latin typeface="Source Sans Pro Regular"/>
              </a:rPr>
              <a:t>protection,</a:t>
            </a:r>
            <a:r>
              <a:rPr lang="fr-FR" sz="2400">
                <a:latin typeface="Source Sans Pro Regular"/>
              </a:rPr>
              <a:t> </a:t>
            </a:r>
            <a:r>
              <a:rPr sz="2400">
                <a:latin typeface="Source Sans Pro Regular"/>
              </a:rPr>
              <a:t> engineering, vector control,</a:t>
            </a:r>
            <a:r>
              <a:rPr lang="fr-FR" sz="2400">
                <a:latin typeface="Source Sans Pro Regular"/>
              </a:rPr>
              <a:t> </a:t>
            </a:r>
            <a:r>
              <a:rPr sz="2400">
                <a:latin typeface="Source Sans Pro Regular"/>
              </a:rPr>
              <a:t> etc.)</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Trainees (</a:t>
            </a:r>
            <a:r>
              <a:rPr lang="en-US" sz="2400">
                <a:latin typeface="Source Sans Pro Regular"/>
                <a:ea typeface="Source Sans Pro Regular"/>
              </a:rPr>
              <a:t>e.g., </a:t>
            </a:r>
            <a:r>
              <a:rPr sz="2400">
                <a:latin typeface="Source Sans Pro Regular"/>
                <a:ea typeface="Source Sans Pro Regular"/>
              </a:rPr>
              <a:t>f</a:t>
            </a:r>
            <a:r>
              <a:rPr sz="2400">
                <a:latin typeface="Source Sans Pro Regular"/>
              </a:rPr>
              <a:t>ield epidemiology</a:t>
            </a:r>
            <a:r>
              <a:rPr lang="fr-FR" sz="2400">
                <a:latin typeface="Source Sans Pro Regular"/>
              </a:rPr>
              <a:t> </a:t>
            </a:r>
            <a:r>
              <a:rPr sz="2400">
                <a:latin typeface="Source Sans Pro Regular"/>
              </a:rPr>
              <a:t>training programs)</a:t>
            </a:r>
          </a:p>
        </p:txBody>
      </p:sp>
      <p:sp>
        <p:nvSpPr>
          <p:cNvPr id="10" name="object 10"/>
          <p:cNvSpPr txBox="1">
            <a:spLocks noGrp="1"/>
          </p:cNvSpPr>
          <p:nvPr>
            <p:ph type="title"/>
          </p:nvPr>
        </p:nvSpPr>
        <p:spPr>
          <a:xfrm>
            <a:off x="116900" y="1005277"/>
            <a:ext cx="8595908"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tabLst>
                <a:tab pos="621438" algn="l"/>
              </a:tabLst>
            </a:pPr>
            <a:r>
              <a:rPr lang="fr-FR" sz="2800" b="1" err="1">
                <a:solidFill>
                  <a:srgbClr val="A1010D"/>
                </a:solidFill>
                <a:latin typeface="Source Sans Pro Regular"/>
                <a:cs typeface="Arial"/>
              </a:rPr>
              <a:t>Identify</a:t>
            </a:r>
            <a:r>
              <a:rPr lang="fr-FR" sz="2800" b="1">
                <a:solidFill>
                  <a:srgbClr val="A1010D"/>
                </a:solidFill>
                <a:latin typeface="Source Sans Pro Regular"/>
                <a:cs typeface="Arial"/>
              </a:rPr>
              <a:t> sources for candidates</a:t>
            </a:r>
          </a:p>
        </p:txBody>
      </p:sp>
      <p:sp>
        <p:nvSpPr>
          <p:cNvPr id="6" name="Rectangle 5"/>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2" name="Espace réservé du numéro de diapositive 1">
            <a:extLst>
              <a:ext uri="{FF2B5EF4-FFF2-40B4-BE49-F238E27FC236}">
                <a16:creationId xmlns:a16="http://schemas.microsoft.com/office/drawing/2014/main" id="{5E224870-5D48-2DEB-4BDB-C917A42BFC8F}"/>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a:solidFill>
                  <a:srgbClr val="A5A5A5"/>
                </a:solidFill>
              </a:rPr>
              <a:pPr algn="r"/>
              <a:t>17</a:t>
            </a:fld>
            <a:endParaRPr lang="fr-FR" sz="1200">
              <a:solidFill>
                <a:srgbClr val="A5A5A5"/>
              </a:solidFill>
            </a:endParaRPr>
          </a:p>
        </p:txBody>
      </p:sp>
      <p:pic>
        <p:nvPicPr>
          <p:cNvPr id="3" name="Image 2"/>
          <p:cNvPicPr>
            <a:picLocks noChangeAspect="1"/>
          </p:cNvPicPr>
          <p:nvPr/>
        </p:nvPicPr>
        <p:blipFill>
          <a:blip r:embed="rId3"/>
          <a:stretch>
            <a:fillRect/>
          </a:stretch>
        </p:blipFill>
        <p:spPr>
          <a:xfrm>
            <a:off x="439068" y="2180641"/>
            <a:ext cx="3941988" cy="2794130"/>
          </a:xfrm>
          <a:prstGeom prst="rect">
            <a:avLst/>
          </a:prstGeom>
        </p:spPr>
      </p:pic>
    </p:spTree>
    <p:extLst>
      <p:ext uri="{BB962C8B-B14F-4D97-AF65-F5344CB8AC3E}">
        <p14:creationId xmlns:p14="http://schemas.microsoft.com/office/powerpoint/2010/main" val="147242735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5167376" y="2536010"/>
            <a:ext cx="1869440" cy="477845"/>
          </a:xfrm>
          <a:prstGeom prst="rect">
            <a:avLst/>
          </a:prstGeom>
          <a:ln w="25400">
            <a:solidFill>
              <a:srgbClr val="335FB1"/>
            </a:solidFill>
          </a:ln>
        </p:spPr>
        <p:txBody>
          <a:bodyPr vert="horz" wrap="square" lIns="0" tIns="148167" rIns="0" bIns="0" rtlCol="0">
            <a:spAutoFit/>
          </a:bodyPr>
          <a:lstStyle/>
          <a:p>
            <a:pPr marL="378451" hangingPunct="1">
              <a:spcBef>
                <a:spcPts val="1167"/>
              </a:spcBef>
            </a:pPr>
            <a:r>
              <a:rPr sz="2133" b="1" kern="1200" spc="-7">
                <a:solidFill>
                  <a:srgbClr val="001F5F"/>
                </a:solidFill>
                <a:ea typeface="+mn-ea"/>
                <a:cs typeface="Calibri"/>
              </a:rPr>
              <a:t>Academia</a:t>
            </a:r>
            <a:endParaRPr sz="2133" kern="1200">
              <a:solidFill>
                <a:prstClr val="black"/>
              </a:solidFill>
              <a:ea typeface="+mn-ea"/>
              <a:cs typeface="Calibri"/>
            </a:endParaRPr>
          </a:p>
        </p:txBody>
      </p:sp>
      <p:sp>
        <p:nvSpPr>
          <p:cNvPr id="6" name="object 6"/>
          <p:cNvSpPr/>
          <p:nvPr/>
        </p:nvSpPr>
        <p:spPr>
          <a:xfrm>
            <a:off x="4476496" y="5241373"/>
            <a:ext cx="546945" cy="350520"/>
          </a:xfrm>
          <a:custGeom>
            <a:avLst/>
            <a:gdLst/>
            <a:ahLst/>
            <a:cxnLst/>
            <a:rect l="l" t="t" r="r" b="b"/>
            <a:pathLst>
              <a:path w="410210" h="262889">
                <a:moveTo>
                  <a:pt x="409955" y="262623"/>
                </a:moveTo>
                <a:lnTo>
                  <a:pt x="185419" y="254342"/>
                </a:lnTo>
                <a:lnTo>
                  <a:pt x="0" y="0"/>
                </a:lnTo>
              </a:path>
            </a:pathLst>
          </a:custGeom>
          <a:ln w="25400">
            <a:solidFill>
              <a:srgbClr val="335FB1"/>
            </a:solidFill>
          </a:ln>
        </p:spPr>
        <p:txBody>
          <a:bodyPr wrap="square" lIns="0" tIns="0" rIns="0" bIns="0" rtlCol="0"/>
          <a:lstStyle/>
          <a:p>
            <a:pPr hangingPunct="1"/>
            <a:endParaRPr sz="2400" kern="1200">
              <a:solidFill>
                <a:prstClr val="black"/>
              </a:solidFill>
              <a:ea typeface="+mn-ea"/>
              <a:cs typeface="+mn-cs"/>
            </a:endParaRPr>
          </a:p>
        </p:txBody>
      </p:sp>
      <p:sp>
        <p:nvSpPr>
          <p:cNvPr id="7" name="object 7"/>
          <p:cNvSpPr txBox="1"/>
          <p:nvPr/>
        </p:nvSpPr>
        <p:spPr>
          <a:xfrm>
            <a:off x="5016499" y="5416633"/>
            <a:ext cx="1741593" cy="507768"/>
          </a:xfrm>
          <a:prstGeom prst="rect">
            <a:avLst/>
          </a:prstGeom>
          <a:ln w="25400">
            <a:solidFill>
              <a:srgbClr val="335FB1"/>
            </a:solidFill>
          </a:ln>
        </p:spPr>
        <p:txBody>
          <a:bodyPr vert="horz" wrap="square" lIns="0" tIns="177800" rIns="0" bIns="0" rtlCol="0">
            <a:spAutoFit/>
          </a:bodyPr>
          <a:lstStyle/>
          <a:p>
            <a:pPr marL="549473" hangingPunct="1">
              <a:spcBef>
                <a:spcPts val="1400"/>
              </a:spcBef>
            </a:pPr>
            <a:r>
              <a:rPr sz="2133" b="1" kern="1200" spc="-7">
                <a:solidFill>
                  <a:srgbClr val="001F5F"/>
                </a:solidFill>
                <a:ea typeface="+mn-ea"/>
                <a:cs typeface="Calibri"/>
              </a:rPr>
              <a:t>NGOs</a:t>
            </a:r>
            <a:endParaRPr sz="2133" kern="1200">
              <a:solidFill>
                <a:prstClr val="black"/>
              </a:solidFill>
              <a:ea typeface="+mn-ea"/>
              <a:cs typeface="Calibri"/>
            </a:endParaRPr>
          </a:p>
        </p:txBody>
      </p:sp>
      <p:sp>
        <p:nvSpPr>
          <p:cNvPr id="8" name="object 8"/>
          <p:cNvSpPr/>
          <p:nvPr/>
        </p:nvSpPr>
        <p:spPr>
          <a:xfrm>
            <a:off x="348828" y="1673352"/>
            <a:ext cx="2416385" cy="2056553"/>
          </a:xfrm>
          <a:custGeom>
            <a:avLst/>
            <a:gdLst/>
            <a:ahLst/>
            <a:cxnLst/>
            <a:rect l="l" t="t" r="r" b="b"/>
            <a:pathLst>
              <a:path w="1812289" h="1542414">
                <a:moveTo>
                  <a:pt x="258825" y="492251"/>
                </a:moveTo>
                <a:lnTo>
                  <a:pt x="1811782" y="492251"/>
                </a:lnTo>
                <a:lnTo>
                  <a:pt x="1811782" y="0"/>
                </a:lnTo>
                <a:lnTo>
                  <a:pt x="258825" y="0"/>
                </a:lnTo>
                <a:lnTo>
                  <a:pt x="258825" y="492251"/>
                </a:lnTo>
                <a:close/>
              </a:path>
              <a:path w="1812289" h="1542414">
                <a:moveTo>
                  <a:pt x="251790" y="100584"/>
                </a:moveTo>
                <a:lnTo>
                  <a:pt x="0" y="92328"/>
                </a:lnTo>
                <a:lnTo>
                  <a:pt x="438073" y="1542288"/>
                </a:lnTo>
              </a:path>
            </a:pathLst>
          </a:custGeom>
          <a:ln w="25400">
            <a:solidFill>
              <a:srgbClr val="335FB1"/>
            </a:solidFill>
          </a:ln>
        </p:spPr>
        <p:txBody>
          <a:bodyPr wrap="square" lIns="0" tIns="0" rIns="0" bIns="0" rtlCol="0"/>
          <a:lstStyle/>
          <a:p>
            <a:pPr hangingPunct="1"/>
            <a:endParaRPr sz="2400" kern="1200">
              <a:solidFill>
                <a:prstClr val="black"/>
              </a:solidFill>
              <a:ea typeface="+mn-ea"/>
              <a:cs typeface="+mn-cs"/>
            </a:endParaRPr>
          </a:p>
        </p:txBody>
      </p:sp>
      <p:sp>
        <p:nvSpPr>
          <p:cNvPr id="9" name="object 9"/>
          <p:cNvSpPr txBox="1"/>
          <p:nvPr/>
        </p:nvSpPr>
        <p:spPr>
          <a:xfrm>
            <a:off x="1005163" y="1642364"/>
            <a:ext cx="1445260" cy="672706"/>
          </a:xfrm>
          <a:prstGeom prst="rect">
            <a:avLst/>
          </a:prstGeom>
        </p:spPr>
        <p:txBody>
          <a:bodyPr vert="horz" wrap="square" lIns="0" tIns="16087" rIns="0" bIns="0" rtlCol="0">
            <a:spAutoFit/>
          </a:bodyPr>
          <a:lstStyle/>
          <a:p>
            <a:pPr marL="223514" marR="6773" indent="-207428" hangingPunct="1">
              <a:spcBef>
                <a:spcPts val="127"/>
              </a:spcBef>
            </a:pPr>
            <a:r>
              <a:rPr sz="2133" b="1" kern="1200" spc="-13">
                <a:solidFill>
                  <a:srgbClr val="001F5F"/>
                </a:solidFill>
                <a:ea typeface="+mn-ea"/>
                <a:cs typeface="Calibri"/>
              </a:rPr>
              <a:t>G</a:t>
            </a:r>
            <a:r>
              <a:rPr sz="2133" b="1" kern="1200">
                <a:solidFill>
                  <a:srgbClr val="001F5F"/>
                </a:solidFill>
                <a:ea typeface="+mn-ea"/>
                <a:cs typeface="Calibri"/>
              </a:rPr>
              <a:t>o</a:t>
            </a:r>
            <a:r>
              <a:rPr sz="2133" b="1" kern="1200" spc="-27">
                <a:solidFill>
                  <a:srgbClr val="001F5F"/>
                </a:solidFill>
                <a:ea typeface="+mn-ea"/>
                <a:cs typeface="Calibri"/>
              </a:rPr>
              <a:t>v</a:t>
            </a:r>
            <a:r>
              <a:rPr sz="2133" b="1" kern="1200" spc="-13">
                <a:solidFill>
                  <a:srgbClr val="001F5F"/>
                </a:solidFill>
                <a:ea typeface="+mn-ea"/>
                <a:cs typeface="Calibri"/>
              </a:rPr>
              <a:t>er</a:t>
            </a:r>
            <a:r>
              <a:rPr sz="2133" b="1" kern="1200" spc="-20">
                <a:solidFill>
                  <a:srgbClr val="001F5F"/>
                </a:solidFill>
                <a:ea typeface="+mn-ea"/>
                <a:cs typeface="Calibri"/>
              </a:rPr>
              <a:t>n</a:t>
            </a:r>
            <a:r>
              <a:rPr sz="2133" b="1" kern="1200" spc="-13">
                <a:solidFill>
                  <a:srgbClr val="001F5F"/>
                </a:solidFill>
                <a:ea typeface="+mn-ea"/>
                <a:cs typeface="Calibri"/>
              </a:rPr>
              <a:t>me</a:t>
            </a:r>
            <a:r>
              <a:rPr sz="2133" b="1" kern="1200" spc="-33">
                <a:solidFill>
                  <a:srgbClr val="001F5F"/>
                </a:solidFill>
                <a:ea typeface="+mn-ea"/>
                <a:cs typeface="Calibri"/>
              </a:rPr>
              <a:t>n</a:t>
            </a:r>
            <a:r>
              <a:rPr sz="2133" b="1" kern="1200" spc="-7">
                <a:solidFill>
                  <a:srgbClr val="001F5F"/>
                </a:solidFill>
                <a:ea typeface="+mn-ea"/>
                <a:cs typeface="Calibri"/>
              </a:rPr>
              <a:t>t  </a:t>
            </a:r>
            <a:r>
              <a:rPr sz="2133" b="1" kern="1200" spc="-13">
                <a:solidFill>
                  <a:srgbClr val="001F5F"/>
                </a:solidFill>
                <a:ea typeface="+mn-ea"/>
                <a:cs typeface="Calibri"/>
              </a:rPr>
              <a:t>Agencies</a:t>
            </a:r>
            <a:endParaRPr sz="2133" kern="1200">
              <a:solidFill>
                <a:prstClr val="black"/>
              </a:solidFill>
              <a:ea typeface="+mn-ea"/>
              <a:cs typeface="Calibri"/>
            </a:endParaRPr>
          </a:p>
        </p:txBody>
      </p:sp>
      <p:sp>
        <p:nvSpPr>
          <p:cNvPr id="10" name="object 10"/>
          <p:cNvSpPr/>
          <p:nvPr/>
        </p:nvSpPr>
        <p:spPr>
          <a:xfrm>
            <a:off x="2805685" y="1550756"/>
            <a:ext cx="1364825" cy="1568873"/>
          </a:xfrm>
          <a:custGeom>
            <a:avLst/>
            <a:gdLst/>
            <a:ahLst/>
            <a:cxnLst/>
            <a:rect l="l" t="t" r="r" b="b"/>
            <a:pathLst>
              <a:path w="1023619" h="1176655">
                <a:moveTo>
                  <a:pt x="1023238" y="0"/>
                </a:moveTo>
                <a:lnTo>
                  <a:pt x="760349" y="0"/>
                </a:lnTo>
                <a:lnTo>
                  <a:pt x="0" y="1176147"/>
                </a:lnTo>
              </a:path>
            </a:pathLst>
          </a:custGeom>
          <a:ln w="25400">
            <a:solidFill>
              <a:srgbClr val="335FB1"/>
            </a:solidFill>
          </a:ln>
        </p:spPr>
        <p:txBody>
          <a:bodyPr wrap="square" lIns="0" tIns="0" rIns="0" bIns="0" rtlCol="0"/>
          <a:lstStyle/>
          <a:p>
            <a:pPr hangingPunct="1"/>
            <a:endParaRPr sz="2400" kern="1200">
              <a:solidFill>
                <a:prstClr val="black"/>
              </a:solidFill>
              <a:ea typeface="+mn-ea"/>
              <a:cs typeface="+mn-cs"/>
            </a:endParaRPr>
          </a:p>
        </p:txBody>
      </p:sp>
      <p:sp>
        <p:nvSpPr>
          <p:cNvPr id="11" name="object 11"/>
          <p:cNvSpPr txBox="1"/>
          <p:nvPr/>
        </p:nvSpPr>
        <p:spPr>
          <a:xfrm>
            <a:off x="4156456" y="1459992"/>
            <a:ext cx="2021840" cy="391496"/>
          </a:xfrm>
          <a:prstGeom prst="rect">
            <a:avLst/>
          </a:prstGeom>
          <a:ln w="25400">
            <a:solidFill>
              <a:srgbClr val="335FB1"/>
            </a:solidFill>
          </a:ln>
        </p:spPr>
        <p:txBody>
          <a:bodyPr vert="horz" wrap="square" lIns="0" tIns="62653" rIns="0" bIns="0" rtlCol="0">
            <a:spAutoFit/>
          </a:bodyPr>
          <a:lstStyle/>
          <a:p>
            <a:pPr algn="ctr" hangingPunct="1">
              <a:spcBef>
                <a:spcPts val="493"/>
              </a:spcBef>
            </a:pPr>
            <a:r>
              <a:rPr sz="2133" b="1" kern="1200" spc="-7">
                <a:solidFill>
                  <a:srgbClr val="001F5F"/>
                </a:solidFill>
                <a:ea typeface="+mn-ea"/>
                <a:cs typeface="Calibri"/>
              </a:rPr>
              <a:t>UN</a:t>
            </a:r>
            <a:endParaRPr sz="2133" kern="1200">
              <a:solidFill>
                <a:prstClr val="black"/>
              </a:solidFill>
              <a:ea typeface="+mn-ea"/>
              <a:cs typeface="Calibri"/>
            </a:endParaRPr>
          </a:p>
        </p:txBody>
      </p:sp>
      <p:sp>
        <p:nvSpPr>
          <p:cNvPr id="13" name="object 13"/>
          <p:cNvSpPr txBox="1"/>
          <p:nvPr/>
        </p:nvSpPr>
        <p:spPr>
          <a:xfrm>
            <a:off x="7033625" y="1382789"/>
            <a:ext cx="5072538" cy="4297757"/>
          </a:xfrm>
          <a:prstGeom prst="rect">
            <a:avLst/>
          </a:prstGeom>
        </p:spPr>
        <p:txBody>
          <a:bodyPr vert="horz" wrap="square" lIns="0" tIns="90593" rIns="0" bIns="0" rtlCol="0" anchor="t">
            <a:spAutoFit/>
          </a:bodyPr>
          <a:lstStyle/>
          <a:p>
            <a:pPr marL="16510" hangingPunct="1">
              <a:spcBef>
                <a:spcPts val="713"/>
              </a:spcBef>
            </a:pPr>
            <a:r>
              <a:rPr sz="2400" b="1" kern="1200" spc="-7">
                <a:solidFill>
                  <a:srgbClr val="65A000"/>
                </a:solidFill>
                <a:latin typeface="Source Sans Pro Regular"/>
                <a:ea typeface="+mn-ea"/>
                <a:cs typeface="Arial"/>
              </a:rPr>
              <a:t>Possible External Sources</a:t>
            </a:r>
            <a:r>
              <a:rPr lang="fr-FR" sz="2400" b="1" kern="1200" spc="-7">
                <a:solidFill>
                  <a:srgbClr val="65A000"/>
                </a:solidFill>
                <a:latin typeface="Source Sans Pro Regular"/>
                <a:ea typeface="+mn-ea"/>
                <a:cs typeface="Arial"/>
              </a:rPr>
              <a:t> </a:t>
            </a:r>
            <a:r>
              <a:rPr lang="fr-FR" sz="2400" b="1" kern="1200" spc="-7" err="1">
                <a:solidFill>
                  <a:srgbClr val="65A000"/>
                </a:solidFill>
                <a:latin typeface="Source Sans Pro Regular"/>
                <a:ea typeface="+mn-ea"/>
                <a:cs typeface="Arial"/>
              </a:rPr>
              <a:t>may</a:t>
            </a:r>
            <a:r>
              <a:rPr lang="fr-FR" sz="2400" b="1" kern="1200" spc="-7">
                <a:solidFill>
                  <a:srgbClr val="65A000"/>
                </a:solidFill>
                <a:latin typeface="Source Sans Pro Regular"/>
                <a:ea typeface="+mn-ea"/>
                <a:cs typeface="Arial"/>
              </a:rPr>
              <a:t> </a:t>
            </a:r>
            <a:r>
              <a:rPr lang="fr-FR" sz="2400" b="1" kern="1200" spc="-7" err="1">
                <a:solidFill>
                  <a:srgbClr val="65A000"/>
                </a:solidFill>
                <a:latin typeface="Source Sans Pro Regular"/>
                <a:ea typeface="+mn-ea"/>
                <a:cs typeface="Arial"/>
              </a:rPr>
              <a:t>include</a:t>
            </a:r>
            <a:r>
              <a:rPr lang="fr-FR" sz="2400" b="1" kern="1200" spc="-7">
                <a:solidFill>
                  <a:srgbClr val="65A000"/>
                </a:solidFill>
                <a:latin typeface="Source Sans Pro Regular"/>
                <a:ea typeface="+mn-ea"/>
                <a:cs typeface="Arial"/>
              </a:rPr>
              <a:t>:</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Public health organizations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Private institutions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Universities and training programs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Professional associations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National and international non-</a:t>
            </a:r>
            <a:r>
              <a:rPr lang="fr-FR" sz="2400">
                <a:latin typeface="Source Sans Pro Regular"/>
              </a:rPr>
              <a:t> </a:t>
            </a:r>
            <a:r>
              <a:rPr sz="2400">
                <a:latin typeface="Source Sans Pro Regular"/>
              </a:rPr>
              <a:t> governmental organizations</a:t>
            </a:r>
            <a:r>
              <a:rPr lang="fr-FR" sz="2400">
                <a:latin typeface="Source Sans Pro Regular"/>
              </a:rPr>
              <a:t> </a:t>
            </a:r>
            <a:r>
              <a:rPr sz="2400">
                <a:latin typeface="Source Sans Pro Regular"/>
              </a:rPr>
              <a:t> (NGOs)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United Nations agencies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Emergency response professionals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rPr>
              <a:t>from neighboring countries</a:t>
            </a:r>
          </a:p>
        </p:txBody>
      </p:sp>
      <p:sp>
        <p:nvSpPr>
          <p:cNvPr id="15" name="Rectangle 14"/>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19" name="object 10">
            <a:extLst>
              <a:ext uri="{FF2B5EF4-FFF2-40B4-BE49-F238E27FC236}">
                <a16:creationId xmlns:a16="http://schemas.microsoft.com/office/drawing/2014/main" id="{71F10C33-8324-1923-3022-FCA3AC93B389}"/>
              </a:ext>
            </a:extLst>
          </p:cNvPr>
          <p:cNvSpPr txBox="1">
            <a:spLocks noGrp="1"/>
          </p:cNvSpPr>
          <p:nvPr>
            <p:ph type="title"/>
          </p:nvPr>
        </p:nvSpPr>
        <p:spPr>
          <a:xfrm>
            <a:off x="116900" y="914870"/>
            <a:ext cx="10455704"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tabLst>
                <a:tab pos="621438" algn="l"/>
              </a:tabLst>
            </a:pPr>
            <a:r>
              <a:rPr lang="fr-FR" sz="2800" b="1" err="1">
                <a:solidFill>
                  <a:srgbClr val="A1010D"/>
                </a:solidFill>
                <a:latin typeface="Source Sans Pro Regular"/>
                <a:cs typeface="Arial"/>
              </a:rPr>
              <a:t>Identify</a:t>
            </a:r>
            <a:r>
              <a:rPr lang="fr-FR" sz="2800" b="1">
                <a:solidFill>
                  <a:srgbClr val="A1010D"/>
                </a:solidFill>
                <a:latin typeface="Source Sans Pro Regular"/>
                <a:cs typeface="Arial"/>
              </a:rPr>
              <a:t> sources for candidates/alternative sources </a:t>
            </a:r>
          </a:p>
        </p:txBody>
      </p:sp>
      <p:sp>
        <p:nvSpPr>
          <p:cNvPr id="12" name="Espace réservé du numéro de diapositive 11">
            <a:extLst>
              <a:ext uri="{FF2B5EF4-FFF2-40B4-BE49-F238E27FC236}">
                <a16:creationId xmlns:a16="http://schemas.microsoft.com/office/drawing/2014/main" id="{FE9CDA1C-3561-B6F3-C882-DF83D7D8E307}"/>
              </a:ext>
            </a:extLst>
          </p:cNvPr>
          <p:cNvSpPr>
            <a:spLocks noGrp="1"/>
          </p:cNvSpPr>
          <p:nvPr>
            <p:ph type="sldNum" sz="quarter" idx="2"/>
          </p:nvPr>
        </p:nvSpPr>
        <p:spPr>
          <a:xfrm>
            <a:off x="11766550" y="6473207"/>
            <a:ext cx="423748" cy="320041"/>
          </a:xfrm>
        </p:spPr>
        <p:txBody>
          <a:bodyPr lIns="91440" tIns="45720" rIns="91440" bIns="45720" anchor="t"/>
          <a:lstStyle/>
          <a:p>
            <a:pPr algn="r"/>
            <a:fld id="{86CB4B4D-7CA3-9044-876B-883B54F8677D}" type="slidenum">
              <a:rPr lang="fr-FR" sz="1200">
                <a:solidFill>
                  <a:srgbClr val="A5A5A5"/>
                </a:solidFill>
              </a:rPr>
              <a:pPr algn="r"/>
              <a:t>18</a:t>
            </a:fld>
            <a:endParaRPr lang="fr-FR" sz="1200">
              <a:solidFill>
                <a:srgbClr val="A5A5A5"/>
              </a:solidFill>
            </a:endParaRPr>
          </a:p>
        </p:txBody>
      </p:sp>
      <p:sp>
        <p:nvSpPr>
          <p:cNvPr id="17" name="object 10"/>
          <p:cNvSpPr/>
          <p:nvPr/>
        </p:nvSpPr>
        <p:spPr>
          <a:xfrm>
            <a:off x="4370966" y="2751619"/>
            <a:ext cx="803994" cy="736019"/>
          </a:xfrm>
          <a:custGeom>
            <a:avLst/>
            <a:gdLst/>
            <a:ahLst/>
            <a:cxnLst/>
            <a:rect l="l" t="t" r="r" b="b"/>
            <a:pathLst>
              <a:path w="1023619" h="1176655">
                <a:moveTo>
                  <a:pt x="1023238" y="0"/>
                </a:moveTo>
                <a:lnTo>
                  <a:pt x="760349" y="0"/>
                </a:lnTo>
                <a:lnTo>
                  <a:pt x="0" y="1176147"/>
                </a:lnTo>
              </a:path>
            </a:pathLst>
          </a:custGeom>
          <a:ln w="25400">
            <a:solidFill>
              <a:srgbClr val="335FB1"/>
            </a:solidFill>
          </a:ln>
        </p:spPr>
        <p:txBody>
          <a:bodyPr wrap="square" lIns="0" tIns="0" rIns="0" bIns="0" rtlCol="0"/>
          <a:lstStyle/>
          <a:p>
            <a:pPr hangingPunct="1"/>
            <a:endParaRPr sz="2400" kern="1200">
              <a:solidFill>
                <a:prstClr val="black"/>
              </a:solidFill>
              <a:ea typeface="+mn-ea"/>
              <a:cs typeface="+mn-cs"/>
            </a:endParaRPr>
          </a:p>
        </p:txBody>
      </p:sp>
      <p:pic>
        <p:nvPicPr>
          <p:cNvPr id="18" name="Image 17"/>
          <p:cNvPicPr>
            <a:picLocks noChangeAspect="1"/>
          </p:cNvPicPr>
          <p:nvPr/>
        </p:nvPicPr>
        <p:blipFill>
          <a:blip r:embed="rId3"/>
          <a:stretch>
            <a:fillRect/>
          </a:stretch>
        </p:blipFill>
        <p:spPr>
          <a:xfrm>
            <a:off x="481338" y="2821761"/>
            <a:ext cx="4250747" cy="3012982"/>
          </a:xfrm>
          <a:prstGeom prst="rect">
            <a:avLst/>
          </a:prstGeom>
        </p:spPr>
      </p:pic>
    </p:spTree>
    <p:extLst>
      <p:ext uri="{BB962C8B-B14F-4D97-AF65-F5344CB8AC3E}">
        <p14:creationId xmlns:p14="http://schemas.microsoft.com/office/powerpoint/2010/main" val="409967768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766280"/>
            <a:ext cx="11359773" cy="494580"/>
          </a:xfrm>
          <a:prstGeom prst="rect">
            <a:avLst/>
          </a:prstGeom>
        </p:spPr>
        <p:txBody>
          <a:bodyPr vert="horz" wrap="square" lIns="0" tIns="16087" rIns="0" bIns="0" numCol="1" rtlCol="0" anchor="ctr" anchorCtr="0" compatLnSpc="1">
            <a:prstTxWarp prst="textNoShape">
              <a:avLst/>
            </a:prstTxWarp>
            <a:spAutoFit/>
          </a:bodyPr>
          <a:lstStyle/>
          <a:p>
            <a:pPr marL="16510" marR="6350">
              <a:lnSpc>
                <a:spcPts val="4027"/>
              </a:lnSpc>
              <a:spcBef>
                <a:spcPts val="127"/>
              </a:spcBef>
              <a:tabLst>
                <a:tab pos="621438" algn="l"/>
              </a:tabLst>
            </a:pPr>
            <a:r>
              <a:rPr lang="en-US" sz="2800" b="1">
                <a:solidFill>
                  <a:srgbClr val="A1010D"/>
                </a:solidFill>
                <a:latin typeface="Source Sans Pro Regular"/>
                <a:cs typeface="Arial"/>
              </a:rPr>
              <a:t>Staffing and roster development: overall process</a:t>
            </a:r>
            <a:endParaRPr lang="fr-FR" sz="2800" b="1">
              <a:solidFill>
                <a:srgbClr val="A1010D"/>
              </a:solidFill>
              <a:latin typeface="Source Sans Pro Regular"/>
              <a:cs typeface="Arial"/>
            </a:endParaRP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pPr/>
              <a:t>19</a:t>
            </a:fld>
            <a:endParaRPr lang="fr-FR" sz="1200">
              <a:solidFill>
                <a:srgbClr val="A5A5A5"/>
              </a:solidFill>
            </a:endParaRPr>
          </a:p>
        </p:txBody>
      </p:sp>
      <p:pic>
        <p:nvPicPr>
          <p:cNvPr id="11" name="Image 10"/>
          <p:cNvPicPr>
            <a:picLocks noChangeAspect="1"/>
          </p:cNvPicPr>
          <p:nvPr/>
        </p:nvPicPr>
        <p:blipFill>
          <a:blip r:embed="rId3"/>
          <a:stretch>
            <a:fillRect/>
          </a:stretch>
        </p:blipFill>
        <p:spPr>
          <a:xfrm>
            <a:off x="5309466" y="1561629"/>
            <a:ext cx="6492803" cy="4962574"/>
          </a:xfrm>
          <a:prstGeom prst="rect">
            <a:avLst/>
          </a:prstGeom>
        </p:spPr>
      </p:pic>
      <p:sp>
        <p:nvSpPr>
          <p:cNvPr id="8" name="Rectangle 7"/>
          <p:cNvSpPr/>
          <p:nvPr/>
        </p:nvSpPr>
        <p:spPr>
          <a:xfrm>
            <a:off x="567490" y="3000313"/>
            <a:ext cx="5229295" cy="830997"/>
          </a:xfrm>
          <a:prstGeom prst="rect">
            <a:avLst/>
          </a:prstGeom>
        </p:spPr>
        <p:txBody>
          <a:bodyPr wrap="square">
            <a:spAutoFit/>
          </a:bodyPr>
          <a:lstStyle/>
          <a:p>
            <a:pPr hangingPunct="1"/>
            <a:r>
              <a:rPr lang="en-US" sz="2400" kern="1200">
                <a:latin typeface="Source Sans Pro" panose="020B0503030403020204"/>
                <a:ea typeface="+mn-ea"/>
                <a:cs typeface="Arial" panose="020B0604020202020204" pitchFamily="34" charset="0"/>
              </a:rPr>
              <a:t>Steps for staffing and rostering </a:t>
            </a:r>
          </a:p>
          <a:p>
            <a:pPr hangingPunct="1"/>
            <a:r>
              <a:rPr lang="en-US" sz="2400" kern="1200">
                <a:latin typeface="Source Sans Pro" panose="020B0503030403020204"/>
                <a:ea typeface="+mn-ea"/>
                <a:cs typeface="Arial" panose="020B0604020202020204" pitchFamily="34" charset="0"/>
              </a:rPr>
              <a:t>RRT members include:</a:t>
            </a:r>
          </a:p>
        </p:txBody>
      </p:sp>
      <p:sp>
        <p:nvSpPr>
          <p:cNvPr id="9" name="Ellipse 8"/>
          <p:cNvSpPr/>
          <p:nvPr/>
        </p:nvSpPr>
        <p:spPr>
          <a:xfrm>
            <a:off x="6480524" y="4071081"/>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hangingPunct="1"/>
            <a:endParaRPr lang="en-US" kern="1200">
              <a:solidFill>
                <a:prstClr val="black"/>
              </a:solidFill>
            </a:endParaRPr>
          </a:p>
        </p:txBody>
      </p:sp>
    </p:spTree>
    <p:extLst>
      <p:ext uri="{BB962C8B-B14F-4D97-AF65-F5344CB8AC3E}">
        <p14:creationId xmlns:p14="http://schemas.microsoft.com/office/powerpoint/2010/main" val="27704150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rPr lang="en-US">
                <a:latin typeface="Segoe UI"/>
                <a:cs typeface="Segoe UI"/>
              </a:rPr>
              <a:t>The content of this module is to be adapted to your final </a:t>
            </a:r>
            <a:r>
              <a:rPr lang="fr-FR">
                <a:latin typeface="Segoe UI"/>
                <a:cs typeface="Segoe UI"/>
              </a:rPr>
              <a:t>RRT Managers Workshop</a:t>
            </a:r>
            <a:r>
              <a:rPr lang="en-US">
                <a:latin typeface="Segoe UI"/>
                <a:cs typeface="Segoe UI"/>
              </a:rPr>
              <a:t> agenda and specific needs in the country where the workshop is held. </a:t>
            </a:r>
          </a:p>
          <a:p>
            <a:pPr>
              <a:defRPr>
                <a:solidFill>
                  <a:srgbClr val="FF0000"/>
                </a:solidFill>
              </a:defRPr>
            </a:pPr>
            <a:r>
              <a:rPr lang="en-US">
                <a:latin typeface="Segoe UI"/>
                <a:cs typeface="Segoe UI"/>
              </a:rPr>
              <a:t>Areas to be </a:t>
            </a:r>
            <a:r>
              <a:rPr lang="en-GB">
                <a:latin typeface="Segoe UI"/>
                <a:cs typeface="Segoe UI"/>
              </a:rPr>
              <a:t>reviewed</a:t>
            </a:r>
            <a:r>
              <a:rPr lang="en-US">
                <a:latin typeface="Segoe UI"/>
                <a:cs typeface="Segoe UI"/>
              </a:rPr>
              <a:t>/completed by </a:t>
            </a:r>
            <a:r>
              <a:rPr lang="fr-FR">
                <a:latin typeface="Segoe UI"/>
                <a:cs typeface="Segoe UI"/>
              </a:rPr>
              <a:t>RRT MW</a:t>
            </a:r>
            <a:r>
              <a:rPr lang="en-US">
                <a:latin typeface="Segoe UI"/>
                <a:cs typeface="Segoe UI"/>
              </a:rPr>
              <a:t> organizers/facilitators are highlighted in yellow.</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
        <p:nvSpPr>
          <p:cNvPr id="2" name="Espace réservé du numéro de diapositive 1">
            <a:extLst>
              <a:ext uri="{FF2B5EF4-FFF2-40B4-BE49-F238E27FC236}">
                <a16:creationId xmlns:a16="http://schemas.microsoft.com/office/drawing/2014/main" id="{95CE18D1-7EDE-B9DC-283D-34EB12C342C4}"/>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A5A5A5"/>
                </a:solidFill>
              </a:rPr>
              <a:t>2</a:t>
            </a:fld>
            <a:endParaRPr lang="fr-FR" sz="1200">
              <a:solidFill>
                <a:srgbClr val="A5A5A5"/>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882581"/>
            <a:ext cx="10739840"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tabLst>
                <a:tab pos="621438" algn="l"/>
              </a:tabLst>
            </a:pPr>
            <a:r>
              <a:rPr lang="en-US" sz="2800" b="1">
                <a:solidFill>
                  <a:srgbClr val="C00000"/>
                </a:solidFill>
                <a:latin typeface="Source Sans Pro"/>
                <a:ea typeface="+mj-lt"/>
                <a:cs typeface="+mj-lt"/>
                <a:sym typeface="Source Sans Pro Regular"/>
              </a:rPr>
              <a:t>S</a:t>
            </a:r>
            <a:r>
              <a:rPr lang="en-US" sz="2800" b="1">
                <a:solidFill>
                  <a:srgbClr val="C00000"/>
                </a:solidFill>
                <a:latin typeface="Source Sans Pro"/>
                <a:ea typeface="+mj-lt"/>
                <a:cs typeface="+mj-lt"/>
              </a:rPr>
              <a:t>electing candidates for the RRT </a:t>
            </a:r>
            <a:endParaRPr sz="2800" b="1" strike="sngStrike">
              <a:solidFill>
                <a:srgbClr val="C00000"/>
              </a:solidFill>
              <a:latin typeface="Source Sans Pro"/>
              <a:sym typeface="Calibri"/>
            </a:endParaRP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5" name="Rectangle 4"/>
          <p:cNvSpPr/>
          <p:nvPr/>
        </p:nvSpPr>
        <p:spPr>
          <a:xfrm>
            <a:off x="298335" y="2014817"/>
            <a:ext cx="10558405" cy="2690673"/>
          </a:xfrm>
          <a:prstGeom prst="rect">
            <a:avLst/>
          </a:prstGeom>
        </p:spPr>
        <p:txBody>
          <a:bodyPr wrap="square" lIns="91440" tIns="45720" rIns="91440" bIns="45720" anchor="t">
            <a:spAutoFit/>
          </a:bodyPr>
          <a:lstStyle/>
          <a:p>
            <a:pPr>
              <a:buClr>
                <a:srgbClr val="65A000"/>
              </a:buClr>
              <a:buSzPct val="100000"/>
              <a:defRPr sz="2400">
                <a:latin typeface="Source Sans Pro Regular"/>
                <a:ea typeface="Source Sans Pro Regular"/>
                <a:cs typeface="Source Sans Pro Regular"/>
                <a:sym typeface="Source Sans Pro Regular"/>
              </a:defRPr>
            </a:pPr>
            <a:r>
              <a:rPr lang="fr-FR" sz="2400" err="1">
                <a:latin typeface="Source Sans Pro Regular"/>
                <a:ea typeface="+mj-lt"/>
                <a:cs typeface="+mj-lt"/>
                <a:sym typeface="Source Sans Pro Regular"/>
              </a:rPr>
              <a:t>Three</a:t>
            </a:r>
            <a:r>
              <a:rPr lang="fr-FR" sz="2400">
                <a:latin typeface="Source Sans Pro Regular"/>
                <a:ea typeface="+mj-lt"/>
                <a:cs typeface="+mj-lt"/>
                <a:sym typeface="Source Sans Pro Regular"/>
              </a:rPr>
              <a:t> important </a:t>
            </a:r>
            <a:r>
              <a:rPr lang="fr-FR" sz="2400" err="1">
                <a:latin typeface="Source Sans Pro Regular"/>
                <a:ea typeface="+mj-lt"/>
                <a:cs typeface="+mj-lt"/>
                <a:sym typeface="Source Sans Pro Regular"/>
              </a:rPr>
              <a:t>elements</a:t>
            </a:r>
            <a:r>
              <a:rPr lang="fr-FR" sz="2400">
                <a:latin typeface="Source Sans Pro Regular"/>
                <a:ea typeface="+mj-lt"/>
                <a:cs typeface="+mj-lt"/>
                <a:sym typeface="Source Sans Pro Regular"/>
              </a:rPr>
              <a:t> to </a:t>
            </a:r>
            <a:r>
              <a:rPr lang="fr-FR" sz="2400" err="1">
                <a:latin typeface="Source Sans Pro Regular"/>
                <a:ea typeface="+mj-lt"/>
                <a:cs typeface="+mj-lt"/>
                <a:sym typeface="Source Sans Pro Regular"/>
              </a:rPr>
              <a:t>consider</a:t>
            </a:r>
            <a:r>
              <a:rPr lang="fr-FR" sz="2400">
                <a:latin typeface="Source Sans Pro Regular"/>
                <a:ea typeface="+mj-lt"/>
                <a:cs typeface="+mj-lt"/>
                <a:sym typeface="Source Sans Pro Regular"/>
              </a:rPr>
              <a:t> </a:t>
            </a:r>
            <a:r>
              <a:rPr lang="fr-FR" sz="2400" err="1">
                <a:latin typeface="Source Sans Pro Regular"/>
                <a:ea typeface="+mj-lt"/>
                <a:cs typeface="+mj-lt"/>
                <a:sym typeface="Source Sans Pro Regular"/>
              </a:rPr>
              <a:t>when</a:t>
            </a:r>
            <a:r>
              <a:rPr lang="fr-FR" sz="2400">
                <a:latin typeface="Source Sans Pro Regular"/>
                <a:ea typeface="+mj-lt"/>
                <a:cs typeface="+mj-lt"/>
                <a:sym typeface="Source Sans Pro Regular"/>
              </a:rPr>
              <a:t> s</a:t>
            </a:r>
            <a:r>
              <a:rPr lang="en-US" sz="2400">
                <a:ea typeface="+mj-lt"/>
                <a:cs typeface="+mj-lt"/>
              </a:rPr>
              <a:t>electing candidates for </a:t>
            </a:r>
            <a:r>
              <a:rPr lang="en-US" sz="2400">
                <a:latin typeface="Source Sans Pro Regular"/>
                <a:ea typeface="+mj-lt"/>
                <a:cs typeface="+mj-lt"/>
              </a:rPr>
              <a:t>the RRT</a:t>
            </a:r>
            <a:r>
              <a:rPr lang="en-US" sz="2400">
                <a:ea typeface="+mj-lt"/>
                <a:cs typeface="+mj-lt"/>
              </a:rPr>
              <a:t>:</a:t>
            </a:r>
            <a:endParaRPr lang="en-US"/>
          </a:p>
          <a:p>
            <a:pPr marL="457200" indent="-457200" eaLnBrk="0">
              <a:lnSpc>
                <a:spcPct val="110000"/>
              </a:lnSpc>
              <a:spcBef>
                <a:spcPts val="500"/>
              </a:spcBef>
              <a:buClr>
                <a:srgbClr val="65A000"/>
              </a:buClr>
              <a:buSzPct val="100000"/>
              <a:buAutoNum type="arabicPeriod"/>
              <a:defRPr sz="2400">
                <a:latin typeface="Source Sans Pro Regular"/>
                <a:ea typeface="Source Sans Pro Regular"/>
                <a:cs typeface="Source Sans Pro Regular"/>
                <a:sym typeface="Source Sans Pro Regular"/>
              </a:defRPr>
            </a:pPr>
            <a:r>
              <a:rPr lang="en-US" sz="2200">
                <a:ea typeface="Source Sans Pro Regular"/>
                <a:cs typeface="+mj-lt"/>
              </a:rPr>
              <a:t>Selection</a:t>
            </a:r>
            <a:r>
              <a:rPr lang="en-US" sz="2200">
                <a:latin typeface="Source Sans Pro Regular"/>
                <a:ea typeface="Source Sans Pro Regular"/>
              </a:rPr>
              <a:t> criteria vs. accept everyone</a:t>
            </a:r>
          </a:p>
          <a:p>
            <a:pPr marL="720000" lvl="3" indent="-342900">
              <a:lnSpc>
                <a:spcPct val="110000"/>
              </a:lnSpc>
              <a:spcBef>
                <a:spcPts val="500"/>
              </a:spcBef>
              <a:buClr>
                <a:srgbClr val="65A000"/>
              </a:buClr>
              <a:buSzPct val="100000"/>
              <a:buFont typeface="Courier New"/>
              <a:buChar char="o"/>
              <a:defRPr sz="2400">
                <a:latin typeface="Source Sans Pro Regular"/>
                <a:ea typeface="Source Sans Pro Regular"/>
                <a:cs typeface="Source Sans Pro Regular"/>
                <a:sym typeface="Source Sans Pro Regular"/>
              </a:defRPr>
            </a:pPr>
            <a:r>
              <a:rPr lang="en-US" sz="2200">
                <a:latin typeface="Source Sans Pro Regular"/>
                <a:ea typeface="Source Sans Pro Regular"/>
              </a:rPr>
              <a:t>Vetting process</a:t>
            </a:r>
            <a:endParaRPr lang="en-US"/>
          </a:p>
          <a:p>
            <a:pPr marL="720000" lvl="3" indent="-342900">
              <a:lnSpc>
                <a:spcPct val="110000"/>
              </a:lnSpc>
              <a:spcBef>
                <a:spcPts val="500"/>
              </a:spcBef>
              <a:buClr>
                <a:srgbClr val="65A000"/>
              </a:buClr>
              <a:buSzPct val="100000"/>
              <a:buFont typeface="Courier New"/>
              <a:buChar char="o"/>
              <a:defRPr sz="2400">
                <a:latin typeface="Source Sans Pro Regular"/>
                <a:ea typeface="Source Sans Pro Regular"/>
                <a:cs typeface="Source Sans Pro Regular"/>
                <a:sym typeface="Source Sans Pro Regular"/>
              </a:defRPr>
            </a:pPr>
            <a:r>
              <a:rPr lang="en-US" sz="2200">
                <a:latin typeface="Source Sans Pro Regular"/>
                <a:ea typeface="Source Sans Pro Regular"/>
              </a:rPr>
              <a:t>Supervisory approval</a:t>
            </a:r>
            <a:endParaRPr lang="en-US"/>
          </a:p>
          <a:p>
            <a:pPr eaLnBrk="0">
              <a:lnSpc>
                <a:spcPct val="110000"/>
              </a:lnSpc>
              <a:spcBef>
                <a:spcPts val="500"/>
              </a:spcBef>
              <a:buClr>
                <a:srgbClr val="65A000"/>
              </a:buClr>
              <a:buSzPct val="100000"/>
              <a:defRPr sz="2400">
                <a:latin typeface="Source Sans Pro Regular"/>
                <a:ea typeface="Source Sans Pro Regular"/>
                <a:cs typeface="Source Sans Pro Regular"/>
                <a:sym typeface="Source Sans Pro Regular"/>
              </a:defRPr>
            </a:pPr>
            <a:r>
              <a:rPr lang="en-US" sz="2200">
                <a:solidFill>
                  <a:srgbClr val="65A000"/>
                </a:solidFill>
                <a:latin typeface="Source Sans Pro Regular"/>
                <a:ea typeface="Source Sans Pro Regular"/>
                <a:cs typeface="+mj-lt"/>
              </a:rPr>
              <a:t>2. </a:t>
            </a:r>
            <a:r>
              <a:rPr lang="en-US" sz="2200">
                <a:latin typeface="Source Sans Pro Regular"/>
                <a:ea typeface="Source Sans Pro Regular"/>
                <a:cs typeface="+mj-lt"/>
              </a:rPr>
              <a:t>    </a:t>
            </a:r>
            <a:r>
              <a:rPr lang="en-US" sz="2400">
                <a:latin typeface="Source Sans Pro Regular"/>
                <a:ea typeface="+mj-lt"/>
                <a:cs typeface="+mj-lt"/>
              </a:rPr>
              <a:t>Data collection method</a:t>
            </a:r>
            <a:endParaRPr lang="en-US" sz="2200">
              <a:latin typeface="Source Sans Pro Regular"/>
              <a:ea typeface="Source Sans Pro Regular"/>
              <a:cs typeface="+mj-lt"/>
            </a:endParaRPr>
          </a:p>
          <a:p>
            <a:pPr eaLnBrk="0">
              <a:lnSpc>
                <a:spcPct val="110000"/>
              </a:lnSpc>
              <a:spcBef>
                <a:spcPts val="500"/>
              </a:spcBef>
              <a:buClr>
                <a:srgbClr val="65A000"/>
              </a:buClr>
              <a:buSzPct val="100000"/>
              <a:defRPr sz="2400">
                <a:latin typeface="Source Sans Pro Regular"/>
                <a:ea typeface="Source Sans Pro Regular"/>
                <a:cs typeface="Source Sans Pro Regular"/>
                <a:sym typeface="Source Sans Pro Regular"/>
              </a:defRPr>
            </a:pPr>
            <a:r>
              <a:rPr lang="en-US" sz="2200">
                <a:solidFill>
                  <a:srgbClr val="65A000"/>
                </a:solidFill>
                <a:latin typeface="Source Sans Pro Regular"/>
                <a:ea typeface="Source Sans Pro Regular"/>
                <a:cs typeface="+mj-lt"/>
              </a:rPr>
              <a:t>3.   </a:t>
            </a:r>
            <a:r>
              <a:rPr lang="en-US" sz="2200">
                <a:latin typeface="Source Sans Pro Regular"/>
                <a:ea typeface="Source Sans Pro Regular"/>
                <a:cs typeface="+mj-lt"/>
              </a:rPr>
              <a:t>  </a:t>
            </a:r>
            <a:r>
              <a:rPr lang="en-US" sz="2400">
                <a:latin typeface="Source Sans Pro Regular"/>
                <a:ea typeface="+mj-lt"/>
                <a:cs typeface="+mj-lt"/>
              </a:rPr>
              <a:t>Data content to collect.</a:t>
            </a:r>
            <a:endParaRPr lang="en-US" sz="2400" strike="sngStrike">
              <a:solidFill>
                <a:schemeClr val="tx1"/>
              </a:solidFill>
              <a:latin typeface="Source Sans Pro Bold"/>
              <a:ea typeface="Source Sans Pro Bold"/>
              <a:cs typeface="Source Sans Pro Bold"/>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20</a:t>
            </a:fld>
            <a:endParaRPr lang="fr-FR" sz="1200">
              <a:solidFill>
                <a:srgbClr val="A5A5A5"/>
              </a:solidFill>
            </a:endParaRPr>
          </a:p>
        </p:txBody>
      </p:sp>
    </p:spTree>
    <p:extLst>
      <p:ext uri="{BB962C8B-B14F-4D97-AF65-F5344CB8AC3E}">
        <p14:creationId xmlns:p14="http://schemas.microsoft.com/office/powerpoint/2010/main" val="286809431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55646" y="927785"/>
            <a:ext cx="35718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sz="2800" b="1">
                <a:solidFill>
                  <a:srgbClr val="A1010D"/>
                </a:solidFill>
              </a:rPr>
              <a:t>What is a roster?</a:t>
            </a:r>
            <a:endParaRPr lang="fr-FR" sz="2800" b="1">
              <a:solidFill>
                <a:srgbClr val="A1010D"/>
              </a:solidFill>
            </a:endParaRPr>
          </a:p>
        </p:txBody>
      </p:sp>
      <p:sp>
        <p:nvSpPr>
          <p:cNvPr id="2" name="Espace réservé du texte 1"/>
          <p:cNvSpPr>
            <a:spLocks noGrp="1"/>
          </p:cNvSpPr>
          <p:nvPr>
            <p:ph type="body" idx="1"/>
          </p:nvPr>
        </p:nvSpPr>
        <p:spPr>
          <a:xfrm>
            <a:off x="397793" y="1711950"/>
            <a:ext cx="8368581" cy="1706090"/>
          </a:xfrm>
        </p:spPr>
        <p:txBody>
          <a:bodyPr lIns="45719" tIns="45720" rIns="45719" bIns="45720" anchor="t">
            <a:normAutofit lnSpcReduction="10000"/>
          </a:bodyPr>
          <a:lstStyle/>
          <a:p>
            <a:pPr marL="307975" indent="-307975" defTabSz="914400" hangingPunct="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a:t>A roster is a </a:t>
            </a:r>
            <a:r>
              <a:rPr lang="en-US" b="1"/>
              <a:t>searchable list of RRT  members</a:t>
            </a:r>
            <a:r>
              <a:rPr lang="en-US"/>
              <a:t> that maintains  up-to-date data on each  member   </a:t>
            </a:r>
          </a:p>
          <a:p>
            <a:pPr marL="307975" indent="-307975" defTabSz="914400" hangingPunct="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a:t>A roster may also be known as  a </a:t>
            </a:r>
            <a:r>
              <a:rPr lang="en-US" b="1"/>
              <a:t>personnel management  workforce system</a:t>
            </a:r>
          </a:p>
        </p:txBody>
      </p:sp>
      <p:sp>
        <p:nvSpPr>
          <p:cNvPr id="8" name="Rectangle 7"/>
          <p:cNvSpPr/>
          <p:nvPr/>
        </p:nvSpPr>
        <p:spPr>
          <a:xfrm>
            <a:off x="57344" y="51661"/>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36742A24-4802-A56E-ACFE-553AC6D4E2DC}"/>
              </a:ext>
            </a:extLst>
          </p:cNvPr>
          <p:cNvSpPr>
            <a:spLocks noGrp="1"/>
          </p:cNvSpPr>
          <p:nvPr>
            <p:ph type="sldNum" sz="quarter" idx="2"/>
          </p:nvPr>
        </p:nvSpPr>
        <p:spPr>
          <a:xfrm>
            <a:off x="11730831" y="6437488"/>
            <a:ext cx="447561" cy="308135"/>
          </a:xfrm>
        </p:spPr>
        <p:txBody>
          <a:bodyPr lIns="91440" tIns="45720" rIns="91440" bIns="45720" anchor="t"/>
          <a:lstStyle/>
          <a:p>
            <a:pPr algn="r"/>
            <a:fld id="{86CB4B4D-7CA3-9044-876B-883B54F8677D}" type="slidenum">
              <a:rPr lang="fr-FR" sz="1200">
                <a:solidFill>
                  <a:srgbClr val="A5A5A5"/>
                </a:solidFill>
              </a:rPr>
              <a:pPr algn="r"/>
              <a:t>21</a:t>
            </a:fld>
            <a:endParaRPr lang="fr-FR" sz="1200">
              <a:solidFill>
                <a:srgbClr val="A5A5A5"/>
              </a:solidFill>
            </a:endParaRPr>
          </a:p>
        </p:txBody>
      </p:sp>
      <p:pic>
        <p:nvPicPr>
          <p:cNvPr id="5" name="Image 3" descr="Une image contenant table&#10;&#10;Description générée automatiquement">
            <a:extLst>
              <a:ext uri="{FF2B5EF4-FFF2-40B4-BE49-F238E27FC236}">
                <a16:creationId xmlns:a16="http://schemas.microsoft.com/office/drawing/2014/main" id="{23E8365D-4C7B-1A5A-83C4-128BEA1BF095}"/>
              </a:ext>
            </a:extLst>
          </p:cNvPr>
          <p:cNvPicPr>
            <a:picLocks noChangeAspect="1"/>
          </p:cNvPicPr>
          <p:nvPr/>
        </p:nvPicPr>
        <p:blipFill>
          <a:blip r:embed="rId3"/>
          <a:stretch>
            <a:fillRect/>
          </a:stretch>
        </p:blipFill>
        <p:spPr>
          <a:xfrm>
            <a:off x="228691" y="3425260"/>
            <a:ext cx="11642558" cy="2650147"/>
          </a:xfrm>
          <a:prstGeom prst="rect">
            <a:avLst/>
          </a:prstGeom>
        </p:spPr>
      </p:pic>
    </p:spTree>
    <p:extLst>
      <p:ext uri="{BB962C8B-B14F-4D97-AF65-F5344CB8AC3E}">
        <p14:creationId xmlns:p14="http://schemas.microsoft.com/office/powerpoint/2010/main" val="37647753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795493"/>
            <a:ext cx="10739840"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tabLst>
                <a:tab pos="621438" algn="l"/>
              </a:tabLst>
            </a:pP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development</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roster</a:t>
            </a:r>
            <a:r>
              <a:rPr sz="2800" b="1">
                <a:solidFill>
                  <a:srgbClr val="A1010D"/>
                </a:solidFill>
                <a:latin typeface="Source Sans Pro Regular"/>
                <a:cs typeface="Arial"/>
              </a:rPr>
              <a:t> </a:t>
            </a:r>
            <a:r>
              <a:rPr lang="fr-FR" sz="2800" b="1">
                <a:solidFill>
                  <a:srgbClr val="A1010D"/>
                </a:solidFill>
                <a:latin typeface="Source Sans Pro Regular"/>
                <a:cs typeface="Arial"/>
              </a:rPr>
              <a:t>v</a:t>
            </a:r>
            <a:r>
              <a:rPr sz="2800" b="1" err="1">
                <a:solidFill>
                  <a:srgbClr val="A1010D"/>
                </a:solidFill>
                <a:latin typeface="Source Sans Pro Regular"/>
                <a:cs typeface="Arial"/>
              </a:rPr>
              <a:t>ariables</a:t>
            </a:r>
            <a:r>
              <a:rPr lang="fr-FR" sz="2800" b="1">
                <a:solidFill>
                  <a:srgbClr val="A1010D"/>
                </a:solidFill>
                <a:latin typeface="Source Sans Pro Regular"/>
                <a:cs typeface="Arial"/>
              </a:rPr>
              <a:t> to </a:t>
            </a:r>
            <a:r>
              <a:rPr lang="fr-FR" sz="2800" b="1" err="1">
                <a:solidFill>
                  <a:srgbClr val="A1010D"/>
                </a:solidFill>
                <a:latin typeface="Source Sans Pro Regular"/>
                <a:cs typeface="Arial"/>
              </a:rPr>
              <a:t>collect</a:t>
            </a:r>
            <a:endParaRPr sz="2800" b="1">
              <a:solidFill>
                <a:srgbClr val="A1010D"/>
              </a:solidFill>
              <a:latin typeface="Source Sans Pro Regular"/>
              <a:cs typeface="Arial"/>
            </a:endParaRPr>
          </a:p>
        </p:txBody>
      </p:sp>
      <p:sp>
        <p:nvSpPr>
          <p:cNvPr id="6" name="Rectangle 5"/>
          <p:cNvSpPr/>
          <p:nvPr/>
        </p:nvSpPr>
        <p:spPr>
          <a:xfrm>
            <a:off x="116900" y="1357277"/>
            <a:ext cx="11649649" cy="461665"/>
          </a:xfrm>
          <a:prstGeom prst="rect">
            <a:avLst/>
          </a:prstGeom>
        </p:spPr>
        <p:txBody>
          <a:bodyPr wrap="square">
            <a:spAutoFit/>
          </a:bodyPr>
          <a:lstStyle/>
          <a:p>
            <a:pPr hangingPunct="1"/>
            <a:r>
              <a:rPr lang="en-US" sz="2400">
                <a:latin typeface="Source Sans Pro Regular"/>
                <a:ea typeface="Source Sans Pro Regular"/>
                <a:cs typeface="Source Sans Pro Regular"/>
              </a:rPr>
              <a:t>A roster maintains current, up-to-date data on each staff member and may include:</a:t>
            </a: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5" name="Rectangle 4"/>
          <p:cNvSpPr/>
          <p:nvPr/>
        </p:nvSpPr>
        <p:spPr>
          <a:xfrm>
            <a:off x="6318626" y="2172708"/>
            <a:ext cx="5659798" cy="3167021"/>
          </a:xfrm>
          <a:prstGeom prst="rect">
            <a:avLst/>
          </a:prstGeom>
        </p:spPr>
        <p:txBody>
          <a:bodyPr wrap="square" lIns="91440" tIns="45720" rIns="91440" bIns="45720" anchor="t">
            <a:spAutoFit/>
          </a:bodyPr>
          <a:lstStyle/>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Relevant skills</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Response experience</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Language skills</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Field experience</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Readiness data</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Training data</a:t>
            </a:r>
          </a:p>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lang="en-US" sz="2800">
              <a:latin typeface="Source Sans Pro Regular"/>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22</a:t>
            </a:fld>
            <a:endParaRPr lang="fr-FR" sz="1200">
              <a:solidFill>
                <a:srgbClr val="A5A5A5"/>
              </a:solidFill>
            </a:endParaRPr>
          </a:p>
        </p:txBody>
      </p:sp>
      <p:sp>
        <p:nvSpPr>
          <p:cNvPr id="9" name="Rectangle 8"/>
          <p:cNvSpPr/>
          <p:nvPr/>
        </p:nvSpPr>
        <p:spPr>
          <a:xfrm>
            <a:off x="6455229" y="6285744"/>
            <a:ext cx="1781257" cy="246221"/>
          </a:xfrm>
          <a:prstGeom prst="rect">
            <a:avLst/>
          </a:prstGeom>
        </p:spPr>
        <p:txBody>
          <a:bodyPr wrap="none">
            <a:spAutoFit/>
          </a:bodyPr>
          <a:lstStyle/>
          <a:p>
            <a:r>
              <a:rPr lang="en-US" sz="1000">
                <a:latin typeface="Source Sans Pro Regular"/>
                <a:ea typeface="Source Sans Pro Regular"/>
                <a:cs typeface="Source Sans Pro Regular"/>
              </a:rPr>
              <a:t>Example of CDC application</a:t>
            </a:r>
          </a:p>
        </p:txBody>
      </p:sp>
      <p:sp>
        <p:nvSpPr>
          <p:cNvPr id="10" name="Rectangle 9"/>
          <p:cNvSpPr/>
          <p:nvPr/>
        </p:nvSpPr>
        <p:spPr>
          <a:xfrm>
            <a:off x="272916" y="1920401"/>
            <a:ext cx="5659798" cy="4339137"/>
          </a:xfrm>
          <a:prstGeom prst="rect">
            <a:avLst/>
          </a:prstGeom>
        </p:spPr>
        <p:txBody>
          <a:bodyPr wrap="square" lIns="91440" tIns="45720" rIns="91440" bIns="45720" anchor="t">
            <a:spAutoFit/>
          </a:bodyPr>
          <a:lstStyle/>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Contact information</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Organization</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Department</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Professional level/rank</a:t>
            </a:r>
            <a:endParaRPr lang="en-US" sz="2400" strike="sngStrike">
              <a:highlight>
                <a:srgbClr val="00FFFF"/>
              </a:highlight>
              <a:latin typeface="Source Sans Pro Regular"/>
            </a:endParaRP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Educational background</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Primary professional role (e.g., laboratorian)</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Deployment role (can be the same  or different)</a:t>
            </a:r>
          </a:p>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lang="en-US" sz="2800">
              <a:latin typeface="Source Sans Pro Regular"/>
            </a:endParaRPr>
          </a:p>
        </p:txBody>
      </p:sp>
    </p:spTree>
    <p:extLst>
      <p:ext uri="{BB962C8B-B14F-4D97-AF65-F5344CB8AC3E}">
        <p14:creationId xmlns:p14="http://schemas.microsoft.com/office/powerpoint/2010/main" val="176429276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795493"/>
            <a:ext cx="10739840"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tabLst>
                <a:tab pos="621438" algn="l"/>
              </a:tabLst>
            </a:pP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development</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roster</a:t>
            </a:r>
            <a:r>
              <a:rPr sz="2800" b="1">
                <a:solidFill>
                  <a:srgbClr val="A1010D"/>
                </a:solidFill>
                <a:latin typeface="Source Sans Pro Regular"/>
                <a:cs typeface="Arial"/>
              </a:rPr>
              <a:t> </a:t>
            </a:r>
            <a:r>
              <a:rPr lang="fr-FR" sz="2800" b="1">
                <a:solidFill>
                  <a:srgbClr val="A1010D"/>
                </a:solidFill>
                <a:latin typeface="Source Sans Pro Regular"/>
                <a:cs typeface="Arial"/>
              </a:rPr>
              <a:t>v</a:t>
            </a:r>
            <a:r>
              <a:rPr sz="2800" b="1" err="1">
                <a:solidFill>
                  <a:srgbClr val="A1010D"/>
                </a:solidFill>
                <a:latin typeface="Source Sans Pro Regular"/>
                <a:cs typeface="Arial"/>
              </a:rPr>
              <a:t>ariables</a:t>
            </a:r>
            <a:r>
              <a:rPr lang="fr-FR" sz="2800" b="1">
                <a:solidFill>
                  <a:srgbClr val="A1010D"/>
                </a:solidFill>
                <a:latin typeface="Source Sans Pro Regular"/>
                <a:cs typeface="Arial"/>
              </a:rPr>
              <a:t> to </a:t>
            </a:r>
            <a:r>
              <a:rPr lang="fr-FR" sz="2800" b="1" err="1">
                <a:solidFill>
                  <a:srgbClr val="A1010D"/>
                </a:solidFill>
                <a:latin typeface="Source Sans Pro Regular"/>
                <a:cs typeface="Arial"/>
              </a:rPr>
              <a:t>collect</a:t>
            </a:r>
            <a:endParaRPr sz="2800" b="1">
              <a:solidFill>
                <a:srgbClr val="A1010D"/>
              </a:solidFill>
              <a:latin typeface="Source Sans Pro Regular"/>
              <a:cs typeface="Arial"/>
            </a:endParaRPr>
          </a:p>
        </p:txBody>
      </p:sp>
      <p:sp>
        <p:nvSpPr>
          <p:cNvPr id="6" name="Rectangle 5"/>
          <p:cNvSpPr/>
          <p:nvPr/>
        </p:nvSpPr>
        <p:spPr>
          <a:xfrm>
            <a:off x="315686" y="2957810"/>
            <a:ext cx="5693227" cy="1200329"/>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hangingPunct="1"/>
            <a:r>
              <a:rPr lang="fr-FR" sz="2400">
                <a:solidFill>
                  <a:srgbClr val="A1010D"/>
                </a:solidFill>
                <a:latin typeface="Source Sans Pro Regular"/>
                <a:ea typeface="Source Sans Pro Bold"/>
                <a:cs typeface="Arial"/>
                <a:sym typeface="Source Sans Pro Bold"/>
              </a:rPr>
              <a:t>Important : </a:t>
            </a:r>
            <a:r>
              <a:rPr lang="en-US" sz="2400">
                <a:solidFill>
                  <a:srgbClr val="A1010D"/>
                </a:solidFill>
                <a:latin typeface="Source Sans Pro Regular"/>
                <a:ea typeface="Source Sans Pro Bold"/>
                <a:cs typeface="Arial"/>
                <a:sym typeface="Source Sans Pro Bold"/>
              </a:rPr>
              <a:t>It is necessary to collect a minimum of details about the experience of each RRT member</a:t>
            </a:r>
            <a:r>
              <a:rPr lang="fr-FR" sz="2400">
                <a:solidFill>
                  <a:srgbClr val="A1010D"/>
                </a:solidFill>
                <a:latin typeface="Source Sans Pro Regular"/>
                <a:ea typeface="Source Sans Pro Bold"/>
                <a:cs typeface="Arial"/>
                <a:sym typeface="Source Sans Pro Bold"/>
              </a:rPr>
              <a:t>!</a:t>
            </a:r>
            <a:endParaRPr lang="en-US" sz="2400">
              <a:solidFill>
                <a:srgbClr val="A1010D"/>
              </a:solidFill>
              <a:latin typeface="Source Sans Pro Regular"/>
              <a:ea typeface="Source Sans Pro Bold"/>
              <a:cs typeface="Arial"/>
              <a:sym typeface="Source Sans Pro Bold"/>
            </a:endParaRPr>
          </a:p>
        </p:txBody>
      </p:sp>
      <p:sp>
        <p:nvSpPr>
          <p:cNvPr id="7" name="Rectangle 6"/>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23</a:t>
            </a:fld>
            <a:endParaRPr lang="fr-FR" sz="1200">
              <a:solidFill>
                <a:srgbClr val="A5A5A5"/>
              </a:solidFill>
            </a:endParaRPr>
          </a:p>
        </p:txBody>
      </p:sp>
      <p:pic>
        <p:nvPicPr>
          <p:cNvPr id="8" name="Image 7"/>
          <p:cNvPicPr>
            <a:picLocks noChangeAspect="1"/>
          </p:cNvPicPr>
          <p:nvPr/>
        </p:nvPicPr>
        <p:blipFill rotWithShape="1">
          <a:blip r:embed="rId3"/>
          <a:srcRect r="1499"/>
          <a:stretch/>
        </p:blipFill>
        <p:spPr>
          <a:xfrm>
            <a:off x="6455229" y="1817692"/>
            <a:ext cx="5431972" cy="4493412"/>
          </a:xfrm>
          <a:prstGeom prst="rect">
            <a:avLst/>
          </a:prstGeom>
        </p:spPr>
      </p:pic>
      <p:sp>
        <p:nvSpPr>
          <p:cNvPr id="9" name="Rectangle 8"/>
          <p:cNvSpPr/>
          <p:nvPr/>
        </p:nvSpPr>
        <p:spPr>
          <a:xfrm>
            <a:off x="6455229" y="6285744"/>
            <a:ext cx="1781257" cy="246221"/>
          </a:xfrm>
          <a:prstGeom prst="rect">
            <a:avLst/>
          </a:prstGeom>
        </p:spPr>
        <p:txBody>
          <a:bodyPr wrap="none">
            <a:spAutoFit/>
          </a:bodyPr>
          <a:lstStyle/>
          <a:p>
            <a:r>
              <a:rPr lang="en-US" sz="1000">
                <a:latin typeface="Source Sans Pro Regular"/>
                <a:ea typeface="Source Sans Pro Regular"/>
                <a:cs typeface="Source Sans Pro Regular"/>
              </a:rPr>
              <a:t>Example of CDC application</a:t>
            </a:r>
          </a:p>
        </p:txBody>
      </p:sp>
    </p:spTree>
    <p:extLst>
      <p:ext uri="{BB962C8B-B14F-4D97-AF65-F5344CB8AC3E}">
        <p14:creationId xmlns:p14="http://schemas.microsoft.com/office/powerpoint/2010/main" val="207182439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323544" y="806750"/>
            <a:ext cx="3571875" cy="646114"/>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sz="2800" b="1">
                <a:solidFill>
                  <a:srgbClr val="A1010D"/>
                </a:solidFill>
              </a:rPr>
              <a:t>Reasons for a roster</a:t>
            </a:r>
            <a:endParaRPr lang="fr-FR" sz="2800" b="1">
              <a:solidFill>
                <a:srgbClr val="A1010D"/>
              </a:solidFill>
            </a:endParaRPr>
          </a:p>
        </p:txBody>
      </p:sp>
      <p:sp>
        <p:nvSpPr>
          <p:cNvPr id="10" name="object 10"/>
          <p:cNvSpPr txBox="1"/>
          <p:nvPr/>
        </p:nvSpPr>
        <p:spPr>
          <a:xfrm>
            <a:off x="1219200" y="1631212"/>
            <a:ext cx="8469086" cy="3760602"/>
          </a:xfrm>
          <a:prstGeom prst="rect">
            <a:avLst/>
          </a:prstGeom>
        </p:spPr>
        <p:txBody>
          <a:bodyPr vert="horz" wrap="square" lIns="0" tIns="219287" rIns="0" bIns="0" rtlCol="0" anchor="t">
            <a:spAutoFit/>
          </a:bodyPr>
          <a:lstStyle/>
          <a:p>
            <a:pPr>
              <a:lnSpc>
                <a:spcPct val="110000"/>
              </a:lnSpc>
              <a:spcBef>
                <a:spcPts val="500"/>
              </a:spcBef>
              <a:buClr>
                <a:srgbClr val="00B050"/>
              </a:buClr>
              <a:buSzPct val="100000"/>
              <a:defRPr sz="2400">
                <a:latin typeface="Source Sans Pro Regular"/>
                <a:ea typeface="Source Sans Pro Regular"/>
                <a:cs typeface="Source Sans Pro Regular"/>
                <a:sym typeface="Source Sans Pro Regular"/>
              </a:defRPr>
            </a:pPr>
            <a:r>
              <a:rPr lang="fr-FR" sz="2400">
                <a:latin typeface="Source Sans Pro Regular"/>
              </a:rPr>
              <a:t>A </a:t>
            </a:r>
            <a:r>
              <a:rPr lang="fr-FR" sz="2400" err="1">
                <a:latin typeface="Source Sans Pro Regular"/>
              </a:rPr>
              <a:t>roster</a:t>
            </a:r>
            <a:r>
              <a:rPr lang="fr-FR" sz="2400">
                <a:latin typeface="Source Sans Pro Regular"/>
              </a:rPr>
              <a:t> </a:t>
            </a:r>
            <a:r>
              <a:rPr lang="fr-FR" sz="2400" err="1">
                <a:latin typeface="Source Sans Pro Regular"/>
              </a:rPr>
              <a:t>allows</a:t>
            </a:r>
            <a:r>
              <a:rPr lang="fr-FR" sz="2400">
                <a:latin typeface="Source Sans Pro Regular"/>
              </a:rPr>
              <a:t> the </a:t>
            </a:r>
            <a:r>
              <a:rPr lang="fr-FR" sz="2400" err="1">
                <a:latin typeface="Source Sans Pro Regular"/>
              </a:rPr>
              <a:t>following</a:t>
            </a:r>
            <a:r>
              <a:rPr lang="fr-FR" sz="2400">
                <a:latin typeface="Source Sans Pro Regular"/>
              </a:rPr>
              <a:t>:</a:t>
            </a:r>
          </a:p>
          <a:p>
            <a:pPr>
              <a:lnSpc>
                <a:spcPct val="110000"/>
              </a:lnSpc>
              <a:spcBef>
                <a:spcPts val="500"/>
              </a:spcBef>
              <a:buClr>
                <a:srgbClr val="00B050"/>
              </a:buClr>
              <a:buSzPct val="100000"/>
              <a:defRPr sz="2400">
                <a:latin typeface="Source Sans Pro Regular"/>
                <a:ea typeface="Source Sans Pro Regular"/>
                <a:cs typeface="Source Sans Pro Regular"/>
                <a:sym typeface="Source Sans Pro Regular"/>
              </a:defRPr>
            </a:pPr>
            <a:endParaRPr lang="en-US" sz="2400">
              <a:latin typeface="Source Sans Pro Regular"/>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sym typeface="Source Sans Pro Regular"/>
              </a:rPr>
              <a:t>Quick identification of RRT members with in-demand skills </a:t>
            </a:r>
            <a:r>
              <a:rPr lang="en-US" sz="2400">
                <a:latin typeface="Source Sans Pro Regular"/>
                <a:sym typeface="Source Sans Pro Regular"/>
              </a:rPr>
              <a:t>and characteristics</a:t>
            </a:r>
            <a:r>
              <a:rPr sz="2400">
                <a:latin typeface="Source Sans Pro Regular"/>
                <a:sym typeface="Source Sans Pro Regular"/>
              </a:rPr>
              <a:t> during an emergency</a:t>
            </a:r>
            <a:endParaRPr sz="2400">
              <a:latin typeface="Source Sans Pro Regular"/>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sym typeface="Source Sans Pro Regular"/>
              </a:rPr>
              <a:t>Ease of contact to facilitate immediate mobilization of surge staff (i.e.,</a:t>
            </a:r>
            <a:r>
              <a:rPr lang="fr-FR" sz="2400">
                <a:latin typeface="Source Sans Pro Regular"/>
                <a:sym typeface="Source Sans Pro Regular"/>
              </a:rPr>
              <a:t> </a:t>
            </a:r>
            <a:r>
              <a:rPr sz="2400">
                <a:latin typeface="Source Sans Pro Regular"/>
                <a:sym typeface="Source Sans Pro Regular"/>
              </a:rPr>
              <a:t>contact information is current)</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sym typeface="Source Sans Pro Regular"/>
              </a:rPr>
              <a:t>Readiness requirements can be easily tracked/monitored</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sym typeface="Source Sans Pro Regular"/>
              </a:rPr>
              <a:t>Needed trainings can be easily tracked/monitored</a:t>
            </a:r>
          </a:p>
        </p:txBody>
      </p:sp>
      <p:sp>
        <p:nvSpPr>
          <p:cNvPr id="5" name="Rectangle 4"/>
          <p:cNvSpPr/>
          <p:nvPr/>
        </p:nvSpPr>
        <p:spPr>
          <a:xfrm>
            <a:off x="186497" y="64576"/>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2" name="Espace réservé du numéro de diapositive 1">
            <a:extLst>
              <a:ext uri="{FF2B5EF4-FFF2-40B4-BE49-F238E27FC236}">
                <a16:creationId xmlns:a16="http://schemas.microsoft.com/office/drawing/2014/main" id="{02B252FF-9C13-0F9D-FC07-9D06C19E5473}"/>
              </a:ext>
            </a:extLst>
          </p:cNvPr>
          <p:cNvSpPr>
            <a:spLocks noGrp="1"/>
          </p:cNvSpPr>
          <p:nvPr>
            <p:ph type="sldNum" sz="quarter" idx="2"/>
          </p:nvPr>
        </p:nvSpPr>
        <p:spPr>
          <a:xfrm>
            <a:off x="11659394" y="6425582"/>
            <a:ext cx="530904" cy="320041"/>
          </a:xfrm>
        </p:spPr>
        <p:txBody>
          <a:bodyPr lIns="91440" tIns="45720" rIns="91440" bIns="45720" anchor="t"/>
          <a:lstStyle/>
          <a:p>
            <a:pPr algn="r"/>
            <a:fld id="{86CB4B4D-7CA3-9044-876B-883B54F8677D}" type="slidenum">
              <a:rPr lang="fr-FR" sz="1200">
                <a:solidFill>
                  <a:srgbClr val="A5A5A5"/>
                </a:solidFill>
              </a:rPr>
              <a:pPr algn="r"/>
              <a:t>24</a:t>
            </a:fld>
            <a:endParaRPr lang="fr-FR" sz="1200">
              <a:solidFill>
                <a:srgbClr val="A5A5A5"/>
              </a:solidFill>
            </a:endParaRPr>
          </a:p>
        </p:txBody>
      </p:sp>
    </p:spTree>
    <p:extLst>
      <p:ext uri="{BB962C8B-B14F-4D97-AF65-F5344CB8AC3E}">
        <p14:creationId xmlns:p14="http://schemas.microsoft.com/office/powerpoint/2010/main" val="51009616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7050" y="891509"/>
            <a:ext cx="35718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sz="2800" b="1">
                <a:solidFill>
                  <a:srgbClr val="A1010D"/>
                </a:solidFill>
              </a:rPr>
              <a:t>Roster </a:t>
            </a:r>
            <a:r>
              <a:rPr lang="fr-FR" sz="2800" b="1">
                <a:solidFill>
                  <a:srgbClr val="A1010D"/>
                </a:solidFill>
              </a:rPr>
              <a:t>u</a:t>
            </a:r>
            <a:r>
              <a:rPr sz="2800" b="1">
                <a:solidFill>
                  <a:srgbClr val="A1010D"/>
                </a:solidFill>
              </a:rPr>
              <a:t>se</a:t>
            </a:r>
            <a:r>
              <a:rPr lang="fr-FR" sz="2800" b="1">
                <a:solidFill>
                  <a:srgbClr val="A1010D"/>
                </a:solidFill>
              </a:rPr>
              <a:t>s</a:t>
            </a:r>
          </a:p>
        </p:txBody>
      </p:sp>
      <p:sp>
        <p:nvSpPr>
          <p:cNvPr id="5" name="ZoneTexte 4"/>
          <p:cNvSpPr txBox="1"/>
          <p:nvPr/>
        </p:nvSpPr>
        <p:spPr>
          <a:xfrm>
            <a:off x="792481" y="2253625"/>
            <a:ext cx="5171471" cy="3203441"/>
          </a:xfrm>
          <a:prstGeom prst="rect">
            <a:avLst/>
          </a:prstGeom>
          <a:solidFill>
            <a:schemeClr val="bg1">
              <a:lumMod val="95000"/>
            </a:schemeClr>
          </a:solidFill>
        </p:spPr>
        <p:txBody>
          <a:bodyPr wrap="square" rtlCol="0">
            <a:spAutoFit/>
          </a:bodyPr>
          <a:lstStyle/>
          <a:p>
            <a:pPr marL="127000" hangingPunct="1">
              <a:spcBef>
                <a:spcPts val="1255"/>
              </a:spcBef>
              <a:tabLst>
                <a:tab pos="469265" algn="l"/>
                <a:tab pos="469900" algn="l"/>
              </a:tabLst>
            </a:pPr>
            <a:r>
              <a:rPr lang="fr-FR" sz="2400" b="1" kern="1200" err="1">
                <a:solidFill>
                  <a:srgbClr val="729E03"/>
                </a:solidFill>
                <a:latin typeface="Arial"/>
                <a:ea typeface="+mn-ea"/>
                <a:cs typeface="Arial"/>
              </a:rPr>
              <a:t>During</a:t>
            </a:r>
            <a:r>
              <a:rPr lang="fr-FR" sz="2400" b="1" kern="1200">
                <a:solidFill>
                  <a:srgbClr val="729E03"/>
                </a:solidFill>
                <a:latin typeface="Arial"/>
                <a:ea typeface="+mn-ea"/>
                <a:cs typeface="Arial"/>
              </a:rPr>
              <a:t> </a:t>
            </a:r>
            <a:r>
              <a:rPr lang="fr-FR" sz="2400" b="1" kern="1200" err="1">
                <a:solidFill>
                  <a:srgbClr val="729E03"/>
                </a:solidFill>
                <a:latin typeface="Arial"/>
                <a:ea typeface="+mn-ea"/>
                <a:cs typeface="Arial"/>
              </a:rPr>
              <a:t>preparedness</a:t>
            </a:r>
            <a:r>
              <a:rPr lang="fr-FR" sz="2400" b="1" kern="1200" spc="-170">
                <a:solidFill>
                  <a:srgbClr val="729E03"/>
                </a:solidFill>
                <a:latin typeface="Arial"/>
                <a:ea typeface="+mn-ea"/>
                <a:cs typeface="Arial"/>
              </a:rPr>
              <a:t> </a:t>
            </a:r>
            <a:r>
              <a:rPr lang="fr-FR" sz="2400" b="1" kern="1200">
                <a:solidFill>
                  <a:srgbClr val="729E03"/>
                </a:solidFill>
                <a:latin typeface="Arial"/>
                <a:ea typeface="+mn-ea"/>
                <a:cs typeface="Arial"/>
              </a:rPr>
              <a:t>p</a:t>
            </a:r>
            <a:r>
              <a:rPr lang="fr-FR" sz="2400" b="1" kern="1200" spc="-10">
                <a:solidFill>
                  <a:srgbClr val="729E03"/>
                </a:solidFill>
                <a:latin typeface="Arial"/>
                <a:ea typeface="+mn-ea"/>
                <a:cs typeface="Arial"/>
              </a:rPr>
              <a:t>h</a:t>
            </a:r>
            <a:r>
              <a:rPr lang="fr-FR" sz="2400" b="1" kern="1200">
                <a:solidFill>
                  <a:srgbClr val="729E03"/>
                </a:solidFill>
                <a:latin typeface="Arial"/>
                <a:ea typeface="+mn-ea"/>
                <a:cs typeface="Arial"/>
              </a:rPr>
              <a:t>ase, the </a:t>
            </a:r>
            <a:r>
              <a:rPr lang="fr-FR" sz="2400" b="1" kern="1200" err="1">
                <a:solidFill>
                  <a:srgbClr val="729E03"/>
                </a:solidFill>
                <a:latin typeface="Arial"/>
                <a:ea typeface="+mn-ea"/>
                <a:cs typeface="Arial"/>
              </a:rPr>
              <a:t>roster</a:t>
            </a:r>
            <a:r>
              <a:rPr lang="fr-FR" sz="2400" b="1" kern="1200">
                <a:solidFill>
                  <a:srgbClr val="729E03"/>
                </a:solidFill>
                <a:latin typeface="Arial"/>
                <a:ea typeface="+mn-ea"/>
                <a:cs typeface="Arial"/>
              </a:rPr>
              <a:t> </a:t>
            </a:r>
            <a:r>
              <a:rPr lang="fr-FR" sz="2400" b="1" kern="1200" err="1">
                <a:solidFill>
                  <a:srgbClr val="729E03"/>
                </a:solidFill>
                <a:latin typeface="Arial"/>
                <a:ea typeface="+mn-ea"/>
                <a:cs typeface="Arial"/>
              </a:rPr>
              <a:t>allows</a:t>
            </a:r>
            <a:r>
              <a:rPr lang="fr-FR" sz="2400" b="1" kern="1200">
                <a:solidFill>
                  <a:srgbClr val="729E03"/>
                </a:solidFill>
                <a:latin typeface="Arial"/>
                <a:ea typeface="+mn-ea"/>
                <a:cs typeface="Arial"/>
              </a:rPr>
              <a:t> to </a:t>
            </a:r>
            <a:r>
              <a:rPr lang="fr-FR" sz="2400" b="1" kern="1200" err="1">
                <a:solidFill>
                  <a:srgbClr val="729E03"/>
                </a:solidFill>
                <a:latin typeface="Arial"/>
                <a:ea typeface="+mn-ea"/>
                <a:cs typeface="Arial"/>
              </a:rPr>
              <a:t>track</a:t>
            </a:r>
            <a:r>
              <a:rPr lang="fr-FR" sz="2400" b="1" kern="1200">
                <a:solidFill>
                  <a:srgbClr val="729E03"/>
                </a:solidFill>
                <a:latin typeface="Arial"/>
                <a:ea typeface="+mn-ea"/>
                <a:cs typeface="Arial"/>
              </a:rPr>
              <a:t>: </a:t>
            </a:r>
          </a:p>
          <a:p>
            <a:pPr marL="469900" indent="-342900" hangingPunct="1">
              <a:spcBef>
                <a:spcPts val="1255"/>
              </a:spcBef>
              <a:buFont typeface="Times New Roman"/>
              <a:buChar char="•"/>
              <a:tabLst>
                <a:tab pos="469265" algn="l"/>
                <a:tab pos="469900" algn="l"/>
              </a:tabLst>
            </a:pPr>
            <a:r>
              <a:rPr lang="en-US" sz="2400" kern="1200">
                <a:solidFill>
                  <a:prstClr val="black"/>
                </a:solidFill>
                <a:latin typeface="Arial MT"/>
                <a:ea typeface="+mn-ea"/>
                <a:cs typeface="Arial MT"/>
              </a:rPr>
              <a:t>S</a:t>
            </a:r>
            <a:r>
              <a:rPr lang="en-US" sz="2400" kern="1200" spc="35">
                <a:solidFill>
                  <a:prstClr val="black"/>
                </a:solidFill>
                <a:latin typeface="Arial MT"/>
                <a:ea typeface="+mn-ea"/>
                <a:cs typeface="Arial MT"/>
              </a:rPr>
              <a:t>k</a:t>
            </a:r>
            <a:r>
              <a:rPr lang="en-US" sz="2400" kern="1200">
                <a:solidFill>
                  <a:prstClr val="black"/>
                </a:solidFill>
                <a:latin typeface="Arial MT"/>
                <a:ea typeface="+mn-ea"/>
                <a:cs typeface="Arial MT"/>
              </a:rPr>
              <a:t>i</a:t>
            </a:r>
            <a:r>
              <a:rPr lang="en-US" sz="2400" kern="1200" spc="-10">
                <a:solidFill>
                  <a:prstClr val="black"/>
                </a:solidFill>
                <a:latin typeface="Arial MT"/>
                <a:ea typeface="+mn-ea"/>
                <a:cs typeface="Arial MT"/>
              </a:rPr>
              <a:t>l</a:t>
            </a:r>
            <a:r>
              <a:rPr lang="en-US" sz="2400" kern="1200">
                <a:solidFill>
                  <a:prstClr val="black"/>
                </a:solidFill>
                <a:latin typeface="Arial MT"/>
                <a:ea typeface="+mn-ea"/>
                <a:cs typeface="Arial MT"/>
              </a:rPr>
              <a:t>ls</a:t>
            </a:r>
            <a:r>
              <a:rPr lang="en-US" sz="2400" kern="1200" spc="-110">
                <a:solidFill>
                  <a:prstClr val="black"/>
                </a:solidFill>
                <a:latin typeface="Arial MT"/>
                <a:ea typeface="+mn-ea"/>
                <a:cs typeface="Arial MT"/>
              </a:rPr>
              <a:t> </a:t>
            </a:r>
            <a:r>
              <a:rPr lang="en-US" sz="2400" kern="1200">
                <a:solidFill>
                  <a:prstClr val="black"/>
                </a:solidFill>
                <a:latin typeface="Arial MT"/>
                <a:ea typeface="+mn-ea"/>
                <a:cs typeface="Arial MT"/>
              </a:rPr>
              <a:t>and</a:t>
            </a:r>
            <a:r>
              <a:rPr lang="en-US" sz="2400" kern="1200" spc="-114">
                <a:solidFill>
                  <a:prstClr val="black"/>
                </a:solidFill>
                <a:latin typeface="Arial MT"/>
                <a:ea typeface="+mn-ea"/>
                <a:cs typeface="Arial MT"/>
              </a:rPr>
              <a:t> </a:t>
            </a:r>
            <a:r>
              <a:rPr lang="en-US" sz="2400" kern="1200">
                <a:solidFill>
                  <a:prstClr val="black"/>
                </a:solidFill>
                <a:latin typeface="Arial MT"/>
                <a:ea typeface="+mn-ea"/>
                <a:cs typeface="Arial MT"/>
              </a:rPr>
              <a:t>experien</a:t>
            </a:r>
            <a:r>
              <a:rPr lang="en-US" sz="2400" kern="1200" spc="-10">
                <a:solidFill>
                  <a:prstClr val="black"/>
                </a:solidFill>
                <a:latin typeface="Arial MT"/>
                <a:ea typeface="+mn-ea"/>
                <a:cs typeface="Arial MT"/>
              </a:rPr>
              <a:t>c</a:t>
            </a:r>
            <a:r>
              <a:rPr lang="en-US" sz="2400" kern="1200">
                <a:solidFill>
                  <a:prstClr val="black"/>
                </a:solidFill>
                <a:latin typeface="Arial MT"/>
                <a:ea typeface="+mn-ea"/>
                <a:cs typeface="Arial MT"/>
              </a:rPr>
              <a:t>e</a:t>
            </a:r>
            <a:r>
              <a:rPr lang="en-US" sz="2400" kern="1200" spc="-105">
                <a:solidFill>
                  <a:prstClr val="black"/>
                </a:solidFill>
                <a:latin typeface="Arial MT"/>
                <a:ea typeface="+mn-ea"/>
                <a:cs typeface="Arial MT"/>
              </a:rPr>
              <a:t> </a:t>
            </a:r>
            <a:r>
              <a:rPr lang="en-US" sz="2400" kern="1200" spc="-10">
                <a:solidFill>
                  <a:prstClr val="black"/>
                </a:solidFill>
                <a:latin typeface="Arial MT"/>
                <a:ea typeface="+mn-ea"/>
                <a:cs typeface="Arial MT"/>
              </a:rPr>
              <a:t>o</a:t>
            </a:r>
            <a:r>
              <a:rPr lang="en-US" sz="2400" kern="1200">
                <a:solidFill>
                  <a:prstClr val="black"/>
                </a:solidFill>
                <a:latin typeface="Arial MT"/>
                <a:ea typeface="+mn-ea"/>
                <a:cs typeface="Arial MT"/>
              </a:rPr>
              <a:t>f</a:t>
            </a:r>
            <a:r>
              <a:rPr lang="en-US" sz="2400" kern="1200" spc="-100">
                <a:solidFill>
                  <a:prstClr val="black"/>
                </a:solidFill>
                <a:latin typeface="Arial MT"/>
                <a:ea typeface="+mn-ea"/>
                <a:cs typeface="Arial MT"/>
              </a:rPr>
              <a:t> </a:t>
            </a:r>
            <a:r>
              <a:rPr lang="en-US" sz="2400" kern="1200">
                <a:solidFill>
                  <a:prstClr val="black"/>
                </a:solidFill>
                <a:latin typeface="Arial MT"/>
                <a:ea typeface="+mn-ea"/>
                <a:cs typeface="Arial MT"/>
              </a:rPr>
              <a:t>staff</a:t>
            </a:r>
          </a:p>
          <a:p>
            <a:pPr marL="469900" indent="-342900" hangingPunct="1">
              <a:spcBef>
                <a:spcPts val="155"/>
              </a:spcBef>
              <a:buFont typeface="Times New Roman"/>
              <a:buChar char="•"/>
              <a:tabLst>
                <a:tab pos="469265" algn="l"/>
                <a:tab pos="469900" algn="l"/>
              </a:tabLst>
            </a:pPr>
            <a:r>
              <a:rPr lang="en-US" sz="2400" kern="1200" spc="-50">
                <a:solidFill>
                  <a:prstClr val="black"/>
                </a:solidFill>
                <a:latin typeface="Arial MT"/>
                <a:ea typeface="+mn-ea"/>
                <a:cs typeface="Arial MT"/>
              </a:rPr>
              <a:t>P</a:t>
            </a:r>
            <a:r>
              <a:rPr lang="en-US" sz="2400" kern="1200" spc="-10">
                <a:solidFill>
                  <a:prstClr val="black"/>
                </a:solidFill>
                <a:latin typeface="Arial MT"/>
                <a:ea typeface="+mn-ea"/>
                <a:cs typeface="Arial MT"/>
              </a:rPr>
              <a:t>o</a:t>
            </a:r>
            <a:r>
              <a:rPr lang="en-US" sz="2400" kern="1200" spc="-20">
                <a:solidFill>
                  <a:prstClr val="black"/>
                </a:solidFill>
                <a:latin typeface="Arial MT"/>
                <a:ea typeface="+mn-ea"/>
                <a:cs typeface="Arial MT"/>
              </a:rPr>
              <a:t>t</a:t>
            </a:r>
            <a:r>
              <a:rPr lang="en-US" sz="2400" kern="1200">
                <a:solidFill>
                  <a:prstClr val="black"/>
                </a:solidFill>
                <a:latin typeface="Arial MT"/>
                <a:ea typeface="+mn-ea"/>
                <a:cs typeface="Arial MT"/>
              </a:rPr>
              <a:t>en</a:t>
            </a:r>
            <a:r>
              <a:rPr lang="en-US" sz="2400" kern="1200" spc="-10">
                <a:solidFill>
                  <a:prstClr val="black"/>
                </a:solidFill>
                <a:latin typeface="Arial MT"/>
                <a:ea typeface="+mn-ea"/>
                <a:cs typeface="Arial MT"/>
              </a:rPr>
              <a:t>t</a:t>
            </a:r>
            <a:r>
              <a:rPr lang="en-US" sz="2400" kern="1200">
                <a:solidFill>
                  <a:prstClr val="black"/>
                </a:solidFill>
                <a:latin typeface="Arial MT"/>
                <a:ea typeface="+mn-ea"/>
                <a:cs typeface="Arial MT"/>
              </a:rPr>
              <a:t>ial</a:t>
            </a:r>
            <a:r>
              <a:rPr lang="en-US" sz="2400" kern="1200" spc="-105">
                <a:solidFill>
                  <a:prstClr val="black"/>
                </a:solidFill>
                <a:latin typeface="Arial MT"/>
                <a:ea typeface="+mn-ea"/>
                <a:cs typeface="Arial MT"/>
              </a:rPr>
              <a:t> </a:t>
            </a:r>
            <a:r>
              <a:rPr lang="en-US" sz="2400" kern="1200" spc="-15">
                <a:solidFill>
                  <a:prstClr val="black"/>
                </a:solidFill>
                <a:latin typeface="Arial MT"/>
                <a:ea typeface="+mn-ea"/>
                <a:cs typeface="Arial MT"/>
              </a:rPr>
              <a:t>r</a:t>
            </a:r>
            <a:r>
              <a:rPr lang="en-US" sz="2400" kern="1200" spc="-10">
                <a:solidFill>
                  <a:prstClr val="black"/>
                </a:solidFill>
                <a:latin typeface="Arial MT"/>
                <a:ea typeface="+mn-ea"/>
                <a:cs typeface="Arial MT"/>
              </a:rPr>
              <a:t>o</a:t>
            </a:r>
            <a:r>
              <a:rPr lang="en-US" sz="2400" kern="1200">
                <a:solidFill>
                  <a:prstClr val="black"/>
                </a:solidFill>
                <a:latin typeface="Arial MT"/>
                <a:ea typeface="+mn-ea"/>
                <a:cs typeface="Arial MT"/>
              </a:rPr>
              <a:t>les</a:t>
            </a:r>
            <a:r>
              <a:rPr lang="en-US" sz="2400" kern="1200" spc="-110">
                <a:solidFill>
                  <a:prstClr val="black"/>
                </a:solidFill>
                <a:latin typeface="Arial MT"/>
                <a:ea typeface="+mn-ea"/>
                <a:cs typeface="Arial MT"/>
              </a:rPr>
              <a:t> </a:t>
            </a:r>
            <a:r>
              <a:rPr lang="en-US" sz="2400" kern="1200">
                <a:solidFill>
                  <a:prstClr val="black"/>
                </a:solidFill>
                <a:latin typeface="Arial MT"/>
                <a:ea typeface="+mn-ea"/>
                <a:cs typeface="Arial MT"/>
              </a:rPr>
              <a:t>the</a:t>
            </a:r>
            <a:r>
              <a:rPr lang="en-US" sz="2400" kern="1200" spc="-110">
                <a:solidFill>
                  <a:prstClr val="black"/>
                </a:solidFill>
                <a:latin typeface="Arial MT"/>
                <a:ea typeface="+mn-ea"/>
                <a:cs typeface="Arial MT"/>
              </a:rPr>
              <a:t> </a:t>
            </a:r>
            <a:r>
              <a:rPr lang="en-US" sz="2400" kern="1200">
                <a:solidFill>
                  <a:prstClr val="black"/>
                </a:solidFill>
                <a:latin typeface="Arial MT"/>
                <a:ea typeface="+mn-ea"/>
                <a:cs typeface="Arial MT"/>
              </a:rPr>
              <a:t>candida</a:t>
            </a:r>
            <a:r>
              <a:rPr lang="en-US" sz="2400" kern="1200" spc="-20">
                <a:solidFill>
                  <a:prstClr val="black"/>
                </a:solidFill>
                <a:latin typeface="Arial MT"/>
                <a:ea typeface="+mn-ea"/>
                <a:cs typeface="Arial MT"/>
              </a:rPr>
              <a:t>t</a:t>
            </a:r>
            <a:r>
              <a:rPr lang="en-US" sz="2400" kern="1200">
                <a:solidFill>
                  <a:prstClr val="black"/>
                </a:solidFill>
                <a:latin typeface="Arial MT"/>
                <a:ea typeface="+mn-ea"/>
                <a:cs typeface="Arial MT"/>
              </a:rPr>
              <a:t>e</a:t>
            </a:r>
            <a:r>
              <a:rPr lang="en-US" sz="2400" kern="1200" spc="-120">
                <a:solidFill>
                  <a:prstClr val="black"/>
                </a:solidFill>
                <a:latin typeface="Arial MT"/>
                <a:ea typeface="+mn-ea"/>
                <a:cs typeface="Arial MT"/>
              </a:rPr>
              <a:t> </a:t>
            </a:r>
            <a:r>
              <a:rPr lang="en-US" sz="2400" kern="1200" spc="-15">
                <a:solidFill>
                  <a:prstClr val="black"/>
                </a:solidFill>
                <a:latin typeface="Arial MT"/>
                <a:ea typeface="+mn-ea"/>
                <a:cs typeface="Arial MT"/>
              </a:rPr>
              <a:t>c</a:t>
            </a:r>
            <a:r>
              <a:rPr lang="en-US" sz="2400" kern="1200" spc="-10">
                <a:solidFill>
                  <a:prstClr val="black"/>
                </a:solidFill>
                <a:latin typeface="Arial MT"/>
                <a:ea typeface="+mn-ea"/>
                <a:cs typeface="Arial MT"/>
              </a:rPr>
              <a:t>o</a:t>
            </a:r>
            <a:r>
              <a:rPr lang="en-US" sz="2400" kern="1200">
                <a:solidFill>
                  <a:prstClr val="black"/>
                </a:solidFill>
                <a:latin typeface="Arial MT"/>
                <a:ea typeface="+mn-ea"/>
                <a:cs typeface="Arial MT"/>
              </a:rPr>
              <a:t>uld</a:t>
            </a:r>
            <a:r>
              <a:rPr lang="en-US" sz="2400" kern="1200" spc="-120">
                <a:solidFill>
                  <a:prstClr val="black"/>
                </a:solidFill>
                <a:latin typeface="Arial MT"/>
                <a:ea typeface="+mn-ea"/>
                <a:cs typeface="Arial MT"/>
              </a:rPr>
              <a:t> </a:t>
            </a:r>
            <a:r>
              <a:rPr lang="en-US" sz="2400" kern="1200" spc="-10">
                <a:solidFill>
                  <a:prstClr val="black"/>
                </a:solidFill>
                <a:latin typeface="Arial MT"/>
                <a:ea typeface="+mn-ea"/>
                <a:cs typeface="Arial MT"/>
              </a:rPr>
              <a:t>f</a:t>
            </a:r>
            <a:r>
              <a:rPr lang="en-US" sz="2400" kern="1200">
                <a:solidFill>
                  <a:prstClr val="black"/>
                </a:solidFill>
                <a:latin typeface="Arial MT"/>
                <a:ea typeface="+mn-ea"/>
                <a:cs typeface="Arial MT"/>
              </a:rPr>
              <a:t>i</a:t>
            </a:r>
            <a:r>
              <a:rPr lang="en-US" sz="2400" kern="1200" spc="-10">
                <a:solidFill>
                  <a:prstClr val="black"/>
                </a:solidFill>
                <a:latin typeface="Arial MT"/>
                <a:ea typeface="+mn-ea"/>
                <a:cs typeface="Arial MT"/>
              </a:rPr>
              <a:t>l</a:t>
            </a:r>
            <a:r>
              <a:rPr lang="en-US" sz="2400" kern="1200">
                <a:solidFill>
                  <a:prstClr val="black"/>
                </a:solidFill>
                <a:latin typeface="Arial MT"/>
                <a:ea typeface="+mn-ea"/>
                <a:cs typeface="Arial MT"/>
              </a:rPr>
              <a:t>l d</a:t>
            </a:r>
            <a:r>
              <a:rPr lang="en-US" sz="2400" kern="1200" spc="5">
                <a:solidFill>
                  <a:prstClr val="black"/>
                </a:solidFill>
                <a:latin typeface="Arial MT"/>
                <a:ea typeface="+mn-ea"/>
                <a:cs typeface="Arial MT"/>
              </a:rPr>
              <a:t>u</a:t>
            </a:r>
            <a:r>
              <a:rPr lang="en-US" sz="2400" kern="1200">
                <a:solidFill>
                  <a:prstClr val="black"/>
                </a:solidFill>
                <a:latin typeface="Arial MT"/>
                <a:ea typeface="+mn-ea"/>
                <a:cs typeface="Arial MT"/>
              </a:rPr>
              <a:t>ring</a:t>
            </a:r>
            <a:r>
              <a:rPr lang="en-US" sz="2400" kern="1200" spc="-110">
                <a:solidFill>
                  <a:prstClr val="black"/>
                </a:solidFill>
                <a:latin typeface="Arial MT"/>
                <a:ea typeface="+mn-ea"/>
                <a:cs typeface="Arial MT"/>
              </a:rPr>
              <a:t> </a:t>
            </a:r>
            <a:r>
              <a:rPr lang="en-US" sz="2400" kern="1200">
                <a:solidFill>
                  <a:prstClr val="black"/>
                </a:solidFill>
                <a:latin typeface="Arial MT"/>
                <a:ea typeface="+mn-ea"/>
                <a:cs typeface="Arial MT"/>
              </a:rPr>
              <a:t>a</a:t>
            </a:r>
            <a:r>
              <a:rPr lang="en-US" sz="2400" kern="1200" spc="-114">
                <a:solidFill>
                  <a:prstClr val="black"/>
                </a:solidFill>
                <a:latin typeface="Arial MT"/>
                <a:ea typeface="+mn-ea"/>
                <a:cs typeface="Arial MT"/>
              </a:rPr>
              <a:t> </a:t>
            </a:r>
            <a:r>
              <a:rPr lang="en-US" sz="2400" kern="1200" spc="-15">
                <a:solidFill>
                  <a:prstClr val="black"/>
                </a:solidFill>
                <a:latin typeface="Arial MT"/>
                <a:ea typeface="+mn-ea"/>
                <a:cs typeface="Arial MT"/>
              </a:rPr>
              <a:t>r</a:t>
            </a:r>
            <a:r>
              <a:rPr lang="en-US" sz="2400" kern="1200">
                <a:solidFill>
                  <a:prstClr val="black"/>
                </a:solidFill>
                <a:latin typeface="Arial MT"/>
                <a:ea typeface="+mn-ea"/>
                <a:cs typeface="Arial MT"/>
              </a:rPr>
              <a:t>esponse</a:t>
            </a:r>
          </a:p>
          <a:p>
            <a:pPr marL="469900" indent="-342900" hangingPunct="1">
              <a:spcBef>
                <a:spcPts val="145"/>
              </a:spcBef>
              <a:buFont typeface="Times New Roman"/>
              <a:buChar char="•"/>
              <a:tabLst>
                <a:tab pos="469265" algn="l"/>
                <a:tab pos="469900" algn="l"/>
              </a:tabLst>
            </a:pPr>
            <a:r>
              <a:rPr lang="en-US" sz="2400" kern="1200" spc="-80">
                <a:solidFill>
                  <a:prstClr val="black"/>
                </a:solidFill>
                <a:latin typeface="Arial MT"/>
                <a:ea typeface="+mn-ea"/>
                <a:cs typeface="Arial MT"/>
              </a:rPr>
              <a:t>T</a:t>
            </a:r>
            <a:r>
              <a:rPr lang="en-US" sz="2400" kern="1200" spc="-15">
                <a:solidFill>
                  <a:prstClr val="black"/>
                </a:solidFill>
                <a:latin typeface="Arial MT"/>
                <a:ea typeface="+mn-ea"/>
                <a:cs typeface="Arial MT"/>
              </a:rPr>
              <a:t>r</a:t>
            </a:r>
            <a:r>
              <a:rPr lang="en-US" sz="2400" kern="1200">
                <a:solidFill>
                  <a:prstClr val="black"/>
                </a:solidFill>
                <a:latin typeface="Arial MT"/>
                <a:ea typeface="+mn-ea"/>
                <a:cs typeface="Arial MT"/>
              </a:rPr>
              <a:t>ain</a:t>
            </a:r>
            <a:r>
              <a:rPr lang="en-US" sz="2400" kern="1200" spc="-10">
                <a:solidFill>
                  <a:prstClr val="black"/>
                </a:solidFill>
                <a:latin typeface="Arial MT"/>
                <a:ea typeface="+mn-ea"/>
                <a:cs typeface="Arial MT"/>
              </a:rPr>
              <a:t>i</a:t>
            </a:r>
            <a:r>
              <a:rPr lang="en-US" sz="2400" kern="1200">
                <a:solidFill>
                  <a:prstClr val="black"/>
                </a:solidFill>
                <a:latin typeface="Arial MT"/>
                <a:ea typeface="+mn-ea"/>
                <a:cs typeface="Arial MT"/>
              </a:rPr>
              <a:t>ngs</a:t>
            </a:r>
            <a:r>
              <a:rPr lang="en-US" sz="2400" kern="1200" spc="-95">
                <a:solidFill>
                  <a:prstClr val="black"/>
                </a:solidFill>
                <a:latin typeface="Arial MT"/>
                <a:ea typeface="+mn-ea"/>
                <a:cs typeface="Arial MT"/>
              </a:rPr>
              <a:t> </a:t>
            </a:r>
            <a:r>
              <a:rPr lang="en-US" sz="2400" kern="1200">
                <a:solidFill>
                  <a:prstClr val="black"/>
                </a:solidFill>
                <a:latin typeface="Arial MT"/>
                <a:ea typeface="+mn-ea"/>
                <a:cs typeface="Arial MT"/>
              </a:rPr>
              <a:t>need</a:t>
            </a:r>
            <a:r>
              <a:rPr lang="en-US" sz="2400" kern="1200" spc="5">
                <a:solidFill>
                  <a:prstClr val="black"/>
                </a:solidFill>
                <a:latin typeface="Arial MT"/>
                <a:ea typeface="+mn-ea"/>
                <a:cs typeface="Arial MT"/>
              </a:rPr>
              <a:t>e</a:t>
            </a:r>
            <a:r>
              <a:rPr lang="en-US" sz="2400" kern="1200">
                <a:solidFill>
                  <a:prstClr val="black"/>
                </a:solidFill>
                <a:latin typeface="Arial MT"/>
                <a:ea typeface="+mn-ea"/>
                <a:cs typeface="Arial MT"/>
              </a:rPr>
              <a:t>d and </a:t>
            </a:r>
            <a:r>
              <a:rPr lang="en-US" sz="2400" kern="1200" spc="-10">
                <a:solidFill>
                  <a:prstClr val="black"/>
                </a:solidFill>
                <a:latin typeface="Arial MT"/>
                <a:ea typeface="+mn-ea"/>
                <a:cs typeface="Arial MT"/>
              </a:rPr>
              <a:t>co</a:t>
            </a:r>
            <a:r>
              <a:rPr lang="en-US" sz="2400" kern="1200">
                <a:solidFill>
                  <a:prstClr val="black"/>
                </a:solidFill>
                <a:latin typeface="Arial MT"/>
                <a:ea typeface="+mn-ea"/>
                <a:cs typeface="Arial MT"/>
              </a:rPr>
              <a:t>mple</a:t>
            </a:r>
            <a:r>
              <a:rPr lang="en-US" sz="2400" kern="1200" spc="-15">
                <a:solidFill>
                  <a:prstClr val="black"/>
                </a:solidFill>
                <a:latin typeface="Arial MT"/>
                <a:ea typeface="+mn-ea"/>
                <a:cs typeface="Arial MT"/>
              </a:rPr>
              <a:t>t</a:t>
            </a:r>
            <a:r>
              <a:rPr lang="en-US" sz="2400" kern="1200">
                <a:solidFill>
                  <a:prstClr val="black"/>
                </a:solidFill>
                <a:latin typeface="Arial MT"/>
                <a:ea typeface="+mn-ea"/>
                <a:cs typeface="Arial MT"/>
              </a:rPr>
              <a:t>ed</a:t>
            </a:r>
            <a:r>
              <a:rPr lang="en-US" sz="2400" kern="1200" spc="-110">
                <a:solidFill>
                  <a:prstClr val="black"/>
                </a:solidFill>
                <a:latin typeface="Arial MT"/>
                <a:ea typeface="+mn-ea"/>
                <a:cs typeface="Arial MT"/>
              </a:rPr>
              <a:t> </a:t>
            </a:r>
          </a:p>
          <a:p>
            <a:pPr marL="469900" indent="-342900" hangingPunct="1">
              <a:spcBef>
                <a:spcPts val="145"/>
              </a:spcBef>
              <a:buFont typeface="Times New Roman"/>
              <a:buChar char="•"/>
              <a:tabLst>
                <a:tab pos="469265" algn="l"/>
                <a:tab pos="469900" algn="l"/>
              </a:tabLst>
            </a:pPr>
            <a:r>
              <a:rPr lang="en-US" sz="2400" kern="1200" spc="-50">
                <a:solidFill>
                  <a:prstClr val="black"/>
                </a:solidFill>
                <a:latin typeface="Arial MT"/>
                <a:ea typeface="+mn-ea"/>
                <a:cs typeface="Arial MT"/>
              </a:rPr>
              <a:t>P</a:t>
            </a:r>
            <a:r>
              <a:rPr lang="en-US" sz="2400" kern="1200">
                <a:solidFill>
                  <a:prstClr val="black"/>
                </a:solidFill>
                <a:latin typeface="Arial MT"/>
                <a:ea typeface="+mn-ea"/>
                <a:cs typeface="Arial MT"/>
              </a:rPr>
              <a:t>a</a:t>
            </a:r>
            <a:r>
              <a:rPr lang="en-US" sz="2400" kern="1200" spc="45">
                <a:solidFill>
                  <a:prstClr val="black"/>
                </a:solidFill>
                <a:latin typeface="Arial MT"/>
                <a:ea typeface="+mn-ea"/>
                <a:cs typeface="Arial MT"/>
              </a:rPr>
              <a:t>r</a:t>
            </a:r>
            <a:r>
              <a:rPr lang="en-US" sz="2400" kern="1200">
                <a:solidFill>
                  <a:prstClr val="black"/>
                </a:solidFill>
                <a:latin typeface="Arial MT"/>
                <a:ea typeface="+mn-ea"/>
                <a:cs typeface="Arial MT"/>
              </a:rPr>
              <a:t>t</a:t>
            </a:r>
            <a:r>
              <a:rPr lang="en-US" sz="2400" kern="1200" spc="-10">
                <a:solidFill>
                  <a:prstClr val="black"/>
                </a:solidFill>
                <a:latin typeface="Arial MT"/>
                <a:ea typeface="+mn-ea"/>
                <a:cs typeface="Arial MT"/>
              </a:rPr>
              <a:t>i</a:t>
            </a:r>
            <a:r>
              <a:rPr lang="en-US" sz="2400" kern="1200">
                <a:solidFill>
                  <a:prstClr val="black"/>
                </a:solidFill>
                <a:latin typeface="Arial MT"/>
                <a:ea typeface="+mn-ea"/>
                <a:cs typeface="Arial MT"/>
              </a:rPr>
              <a:t>cipat</a:t>
            </a:r>
            <a:r>
              <a:rPr lang="en-US" sz="2400" kern="1200" spc="-10">
                <a:solidFill>
                  <a:prstClr val="black"/>
                </a:solidFill>
                <a:latin typeface="Arial MT"/>
                <a:ea typeface="+mn-ea"/>
                <a:cs typeface="Arial MT"/>
              </a:rPr>
              <a:t>io</a:t>
            </a:r>
            <a:r>
              <a:rPr lang="en-US" sz="2400" kern="1200">
                <a:solidFill>
                  <a:prstClr val="black"/>
                </a:solidFill>
                <a:latin typeface="Arial MT"/>
                <a:ea typeface="+mn-ea"/>
                <a:cs typeface="Arial MT"/>
              </a:rPr>
              <a:t>n</a:t>
            </a:r>
            <a:r>
              <a:rPr lang="en-US" sz="2400" kern="1200" spc="-110">
                <a:solidFill>
                  <a:prstClr val="black"/>
                </a:solidFill>
                <a:latin typeface="Arial MT"/>
                <a:ea typeface="+mn-ea"/>
                <a:cs typeface="Arial MT"/>
              </a:rPr>
              <a:t> </a:t>
            </a:r>
            <a:r>
              <a:rPr lang="en-US" sz="2400" kern="1200">
                <a:solidFill>
                  <a:prstClr val="black"/>
                </a:solidFill>
                <a:latin typeface="Arial MT"/>
                <a:ea typeface="+mn-ea"/>
                <a:cs typeface="Arial MT"/>
              </a:rPr>
              <a:t>in</a:t>
            </a:r>
            <a:r>
              <a:rPr lang="en-US" sz="2400" kern="1200" spc="-114">
                <a:solidFill>
                  <a:prstClr val="black"/>
                </a:solidFill>
                <a:latin typeface="Arial MT"/>
                <a:ea typeface="+mn-ea"/>
                <a:cs typeface="Arial MT"/>
              </a:rPr>
              <a:t> </a:t>
            </a:r>
            <a:r>
              <a:rPr lang="en-US" sz="2400" kern="1200">
                <a:solidFill>
                  <a:prstClr val="black"/>
                </a:solidFill>
                <a:latin typeface="Arial MT"/>
                <a:ea typeface="+mn-ea"/>
                <a:cs typeface="Arial MT"/>
              </a:rPr>
              <a:t>past</a:t>
            </a:r>
            <a:r>
              <a:rPr lang="en-US" sz="2400" kern="1200" spc="-120">
                <a:solidFill>
                  <a:prstClr val="black"/>
                </a:solidFill>
                <a:latin typeface="Arial MT"/>
                <a:ea typeface="+mn-ea"/>
                <a:cs typeface="Arial MT"/>
              </a:rPr>
              <a:t> </a:t>
            </a:r>
            <a:r>
              <a:rPr lang="en-US" sz="2400" kern="1200" spc="-15">
                <a:solidFill>
                  <a:prstClr val="black"/>
                </a:solidFill>
                <a:latin typeface="Arial MT"/>
                <a:ea typeface="+mn-ea"/>
                <a:cs typeface="Arial MT"/>
              </a:rPr>
              <a:t>r</a:t>
            </a:r>
            <a:r>
              <a:rPr lang="en-US" sz="2400" kern="1200">
                <a:solidFill>
                  <a:prstClr val="black"/>
                </a:solidFill>
                <a:latin typeface="Arial MT"/>
                <a:ea typeface="+mn-ea"/>
                <a:cs typeface="Arial MT"/>
              </a:rPr>
              <a:t>es</a:t>
            </a:r>
            <a:r>
              <a:rPr lang="en-US" sz="2400" kern="1200" spc="5">
                <a:solidFill>
                  <a:prstClr val="black"/>
                </a:solidFill>
                <a:latin typeface="Arial MT"/>
                <a:ea typeface="+mn-ea"/>
                <a:cs typeface="Arial MT"/>
              </a:rPr>
              <a:t>p</a:t>
            </a:r>
            <a:r>
              <a:rPr lang="en-US" sz="2400" kern="1200" spc="-10">
                <a:solidFill>
                  <a:prstClr val="black"/>
                </a:solidFill>
                <a:latin typeface="Arial MT"/>
                <a:ea typeface="+mn-ea"/>
                <a:cs typeface="Arial MT"/>
              </a:rPr>
              <a:t>o</a:t>
            </a:r>
            <a:r>
              <a:rPr lang="en-US" sz="2400" kern="1200">
                <a:solidFill>
                  <a:prstClr val="black"/>
                </a:solidFill>
                <a:latin typeface="Arial MT"/>
                <a:ea typeface="+mn-ea"/>
                <a:cs typeface="Arial MT"/>
              </a:rPr>
              <a:t>nses</a:t>
            </a:r>
          </a:p>
          <a:p>
            <a:pPr marL="469900" indent="-342900" hangingPunct="1">
              <a:lnSpc>
                <a:spcPts val="2155"/>
              </a:lnSpc>
              <a:spcBef>
                <a:spcPts val="150"/>
              </a:spcBef>
              <a:buFont typeface="Times New Roman"/>
              <a:buChar char="•"/>
              <a:tabLst>
                <a:tab pos="469265" algn="l"/>
                <a:tab pos="469900" algn="l"/>
              </a:tabLst>
            </a:pPr>
            <a:r>
              <a:rPr lang="en-US" sz="2400" kern="1200">
                <a:solidFill>
                  <a:prstClr val="black"/>
                </a:solidFill>
                <a:latin typeface="Arial MT"/>
                <a:ea typeface="+mn-ea"/>
                <a:cs typeface="Arial MT"/>
              </a:rPr>
              <a:t>S</a:t>
            </a:r>
            <a:r>
              <a:rPr lang="en-US" sz="2400" kern="1200" spc="5">
                <a:solidFill>
                  <a:prstClr val="black"/>
                </a:solidFill>
                <a:latin typeface="Arial MT"/>
                <a:ea typeface="+mn-ea"/>
                <a:cs typeface="Arial MT"/>
              </a:rPr>
              <a:t>u</a:t>
            </a:r>
            <a:r>
              <a:rPr lang="en-US" sz="2400" kern="1200" spc="-15">
                <a:solidFill>
                  <a:prstClr val="black"/>
                </a:solidFill>
                <a:latin typeface="Arial MT"/>
                <a:ea typeface="+mn-ea"/>
                <a:cs typeface="Arial MT"/>
              </a:rPr>
              <a:t>r</a:t>
            </a:r>
            <a:r>
              <a:rPr lang="en-US" sz="2400" kern="1200">
                <a:solidFill>
                  <a:prstClr val="black"/>
                </a:solidFill>
                <a:latin typeface="Arial MT"/>
                <a:ea typeface="+mn-ea"/>
                <a:cs typeface="Arial MT"/>
              </a:rPr>
              <a:t>ge</a:t>
            </a:r>
            <a:r>
              <a:rPr lang="en-US" sz="2400" kern="1200" spc="-114">
                <a:solidFill>
                  <a:prstClr val="black"/>
                </a:solidFill>
                <a:latin typeface="Arial MT"/>
                <a:ea typeface="+mn-ea"/>
                <a:cs typeface="Arial MT"/>
              </a:rPr>
              <a:t> </a:t>
            </a:r>
            <a:r>
              <a:rPr lang="en-US" sz="2400" kern="1200">
                <a:solidFill>
                  <a:prstClr val="black"/>
                </a:solidFill>
                <a:latin typeface="Arial MT"/>
                <a:ea typeface="+mn-ea"/>
                <a:cs typeface="Arial MT"/>
              </a:rPr>
              <a:t>ca</a:t>
            </a:r>
            <a:r>
              <a:rPr lang="en-US" sz="2400" kern="1200" spc="5">
                <a:solidFill>
                  <a:prstClr val="black"/>
                </a:solidFill>
                <a:latin typeface="Arial MT"/>
                <a:ea typeface="+mn-ea"/>
                <a:cs typeface="Arial MT"/>
              </a:rPr>
              <a:t>p</a:t>
            </a:r>
            <a:r>
              <a:rPr lang="en-US" sz="2400" kern="1200">
                <a:solidFill>
                  <a:prstClr val="black"/>
                </a:solidFill>
                <a:latin typeface="Arial MT"/>
                <a:ea typeface="+mn-ea"/>
                <a:cs typeface="Arial MT"/>
              </a:rPr>
              <a:t>aci</a:t>
            </a:r>
            <a:r>
              <a:rPr lang="en-US" sz="2400" kern="1200" spc="5">
                <a:solidFill>
                  <a:prstClr val="black"/>
                </a:solidFill>
                <a:latin typeface="Arial MT"/>
                <a:ea typeface="+mn-ea"/>
                <a:cs typeface="Arial MT"/>
              </a:rPr>
              <a:t>t</a:t>
            </a:r>
            <a:r>
              <a:rPr lang="en-US" sz="2400" kern="1200">
                <a:solidFill>
                  <a:prstClr val="black"/>
                </a:solidFill>
                <a:latin typeface="Arial MT"/>
                <a:ea typeface="+mn-ea"/>
                <a:cs typeface="Arial MT"/>
              </a:rPr>
              <a:t>y</a:t>
            </a:r>
            <a:r>
              <a:rPr lang="en-US" sz="2400" kern="1200" spc="-125">
                <a:solidFill>
                  <a:prstClr val="black"/>
                </a:solidFill>
                <a:latin typeface="Arial MT"/>
                <a:ea typeface="+mn-ea"/>
                <a:cs typeface="Arial MT"/>
              </a:rPr>
              <a:t> </a:t>
            </a:r>
            <a:r>
              <a:rPr lang="en-US" sz="2400" kern="1200" spc="-15">
                <a:solidFill>
                  <a:prstClr val="black"/>
                </a:solidFill>
                <a:latin typeface="Arial MT"/>
                <a:ea typeface="+mn-ea"/>
                <a:cs typeface="Arial MT"/>
              </a:rPr>
              <a:t>r</a:t>
            </a:r>
            <a:r>
              <a:rPr lang="en-US" sz="2400" kern="1200">
                <a:solidFill>
                  <a:prstClr val="black"/>
                </a:solidFill>
                <a:latin typeface="Arial MT"/>
                <a:ea typeface="+mn-ea"/>
                <a:cs typeface="Arial MT"/>
              </a:rPr>
              <a:t>ea</a:t>
            </a:r>
            <a:r>
              <a:rPr lang="en-US" sz="2400" kern="1200" spc="5">
                <a:solidFill>
                  <a:prstClr val="black"/>
                </a:solidFill>
                <a:latin typeface="Arial MT"/>
                <a:ea typeface="+mn-ea"/>
                <a:cs typeface="Arial MT"/>
              </a:rPr>
              <a:t>d</a:t>
            </a:r>
            <a:r>
              <a:rPr lang="en-US" sz="2400" kern="1200">
                <a:solidFill>
                  <a:prstClr val="black"/>
                </a:solidFill>
                <a:latin typeface="Arial MT"/>
                <a:ea typeface="+mn-ea"/>
                <a:cs typeface="Arial MT"/>
              </a:rPr>
              <a:t>iness</a:t>
            </a:r>
          </a:p>
        </p:txBody>
      </p:sp>
      <p:sp>
        <p:nvSpPr>
          <p:cNvPr id="6" name="ZoneTexte 5"/>
          <p:cNvSpPr txBox="1"/>
          <p:nvPr/>
        </p:nvSpPr>
        <p:spPr>
          <a:xfrm>
            <a:off x="6296492" y="2233747"/>
            <a:ext cx="5032444" cy="3264996"/>
          </a:xfrm>
          <a:prstGeom prst="rect">
            <a:avLst/>
          </a:prstGeom>
          <a:solidFill>
            <a:schemeClr val="bg1">
              <a:lumMod val="95000"/>
            </a:schemeClr>
          </a:solidFill>
        </p:spPr>
        <p:txBody>
          <a:bodyPr wrap="square" lIns="91440" tIns="45720" rIns="91440" bIns="45720" rtlCol="0" anchor="t">
            <a:spAutoFit/>
          </a:bodyPr>
          <a:lstStyle/>
          <a:p>
            <a:pPr marL="76835" hangingPunct="1">
              <a:spcBef>
                <a:spcPts val="1255"/>
              </a:spcBef>
              <a:tabLst>
                <a:tab pos="420370" algn="l"/>
                <a:tab pos="421005" algn="l"/>
              </a:tabLst>
            </a:pPr>
            <a:r>
              <a:rPr lang="fr-FR" sz="2400" b="1" kern="1200" err="1">
                <a:solidFill>
                  <a:srgbClr val="A1010D"/>
                </a:solidFill>
                <a:latin typeface="Arial"/>
                <a:ea typeface="+mn-ea"/>
                <a:cs typeface="Arial"/>
              </a:rPr>
              <a:t>During</a:t>
            </a:r>
            <a:r>
              <a:rPr lang="fr-FR" sz="2400" b="1" kern="1200">
                <a:solidFill>
                  <a:srgbClr val="A1010D"/>
                </a:solidFill>
                <a:latin typeface="Arial"/>
                <a:ea typeface="+mn-ea"/>
                <a:cs typeface="Arial"/>
              </a:rPr>
              <a:t> </a:t>
            </a:r>
            <a:r>
              <a:rPr lang="fr-FR" sz="2400" b="1" kern="1200" err="1">
                <a:solidFill>
                  <a:srgbClr val="A1010D"/>
                </a:solidFill>
                <a:latin typeface="Arial"/>
                <a:ea typeface="+mn-ea"/>
                <a:cs typeface="Arial"/>
              </a:rPr>
              <a:t>response</a:t>
            </a:r>
            <a:r>
              <a:rPr lang="fr-FR" sz="2400" b="1" kern="1200" spc="-170">
                <a:solidFill>
                  <a:srgbClr val="A1010D"/>
                </a:solidFill>
                <a:latin typeface="Arial"/>
                <a:ea typeface="+mn-ea"/>
                <a:cs typeface="Arial"/>
              </a:rPr>
              <a:t> </a:t>
            </a:r>
            <a:r>
              <a:rPr lang="fr-FR" sz="2400" b="1" kern="1200">
                <a:solidFill>
                  <a:srgbClr val="A1010D"/>
                </a:solidFill>
                <a:latin typeface="Arial"/>
                <a:ea typeface="+mn-ea"/>
                <a:cs typeface="Arial"/>
              </a:rPr>
              <a:t>p</a:t>
            </a:r>
            <a:r>
              <a:rPr lang="fr-FR" sz="2400" b="1" kern="1200" spc="-10">
                <a:solidFill>
                  <a:srgbClr val="A1010D"/>
                </a:solidFill>
                <a:latin typeface="Arial"/>
                <a:ea typeface="+mn-ea"/>
                <a:cs typeface="Arial"/>
              </a:rPr>
              <a:t>h</a:t>
            </a:r>
            <a:r>
              <a:rPr lang="fr-FR" sz="2400" b="1" kern="1200">
                <a:solidFill>
                  <a:srgbClr val="A1010D"/>
                </a:solidFill>
                <a:latin typeface="Arial"/>
                <a:ea typeface="+mn-ea"/>
                <a:cs typeface="Arial"/>
              </a:rPr>
              <a:t>ase, the </a:t>
            </a:r>
            <a:r>
              <a:rPr lang="fr-FR" sz="2400" b="1" kern="1200" err="1">
                <a:solidFill>
                  <a:srgbClr val="A1010D"/>
                </a:solidFill>
                <a:latin typeface="Arial"/>
                <a:ea typeface="+mn-ea"/>
                <a:cs typeface="Arial"/>
              </a:rPr>
              <a:t>roster</a:t>
            </a:r>
            <a:r>
              <a:rPr lang="fr-FR" sz="2400" b="1" kern="1200">
                <a:solidFill>
                  <a:srgbClr val="A1010D"/>
                </a:solidFill>
                <a:latin typeface="Arial"/>
                <a:ea typeface="+mn-ea"/>
                <a:cs typeface="Arial"/>
              </a:rPr>
              <a:t> : </a:t>
            </a:r>
          </a:p>
          <a:p>
            <a:pPr marL="469900" indent="-342900" hangingPunct="1">
              <a:spcBef>
                <a:spcPts val="1255"/>
              </a:spcBef>
              <a:buFont typeface="Times New Roman"/>
              <a:buChar char="•"/>
              <a:tabLst>
                <a:tab pos="469265" algn="l"/>
                <a:tab pos="469900" algn="l"/>
              </a:tabLst>
            </a:pPr>
            <a:r>
              <a:rPr lang="en-US" sz="2400" kern="1200">
                <a:latin typeface="Arial MT"/>
                <a:ea typeface="+mn-ea"/>
                <a:cs typeface="Arial MT"/>
              </a:rPr>
              <a:t>Allows to select responders for deployment</a:t>
            </a:r>
          </a:p>
          <a:p>
            <a:pPr marL="469900" indent="-342900" hangingPunct="1">
              <a:spcBef>
                <a:spcPts val="155"/>
              </a:spcBef>
              <a:buFont typeface="Times New Roman"/>
              <a:buChar char="•"/>
              <a:tabLst>
                <a:tab pos="469265" algn="l"/>
                <a:tab pos="469900" algn="l"/>
              </a:tabLst>
            </a:pPr>
            <a:r>
              <a:rPr lang="en-US" sz="2400" kern="1200">
                <a:latin typeface="Arial MT"/>
                <a:ea typeface="+mn-ea"/>
                <a:cs typeface="Arial MT"/>
              </a:rPr>
              <a:t>Can be used as an on-call system</a:t>
            </a:r>
          </a:p>
          <a:p>
            <a:pPr marL="469900" indent="-342900" hangingPunct="1">
              <a:spcBef>
                <a:spcPts val="155"/>
              </a:spcBef>
              <a:buFont typeface="Times New Roman"/>
              <a:buChar char="•"/>
              <a:tabLst>
                <a:tab pos="469265" algn="l"/>
                <a:tab pos="469900" algn="l"/>
              </a:tabLst>
            </a:pPr>
            <a:r>
              <a:rPr lang="en-US" sz="2400" kern="1200">
                <a:latin typeface="Arial MT"/>
                <a:ea typeface="+mn-ea"/>
                <a:cs typeface="Arial MT"/>
              </a:rPr>
              <a:t>Allows to monitor surge capacity availability</a:t>
            </a:r>
          </a:p>
        </p:txBody>
      </p:sp>
      <p:sp>
        <p:nvSpPr>
          <p:cNvPr id="7" name="Rectangle 6"/>
          <p:cNvSpPr/>
          <p:nvPr/>
        </p:nvSpPr>
        <p:spPr>
          <a:xfrm>
            <a:off x="134835"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ADD54B57-B71A-8CB5-04C7-0E1774485406}"/>
              </a:ext>
            </a:extLst>
          </p:cNvPr>
          <p:cNvSpPr>
            <a:spLocks noGrp="1"/>
          </p:cNvSpPr>
          <p:nvPr>
            <p:ph type="sldNum" sz="quarter" idx="2"/>
          </p:nvPr>
        </p:nvSpPr>
        <p:spPr>
          <a:xfrm>
            <a:off x="11802269" y="6473207"/>
            <a:ext cx="388030" cy="284323"/>
          </a:xfrm>
        </p:spPr>
        <p:txBody>
          <a:bodyPr lIns="91440" tIns="45720" rIns="91440" bIns="45720" anchor="t"/>
          <a:lstStyle/>
          <a:p>
            <a:pPr algn="r"/>
            <a:fld id="{86CB4B4D-7CA3-9044-876B-883B54F8677D}" type="slidenum">
              <a:rPr lang="fr-FR" sz="1200">
                <a:solidFill>
                  <a:srgbClr val="A5A5A5"/>
                </a:solidFill>
              </a:rPr>
              <a:pPr algn="r"/>
              <a:t>25</a:t>
            </a:fld>
            <a:endParaRPr lang="fr-FR" sz="1200">
              <a:solidFill>
                <a:srgbClr val="A5A5A5"/>
              </a:solidFill>
            </a:endParaRPr>
          </a:p>
        </p:txBody>
      </p:sp>
    </p:spTree>
    <p:extLst>
      <p:ext uri="{BB962C8B-B14F-4D97-AF65-F5344CB8AC3E}">
        <p14:creationId xmlns:p14="http://schemas.microsoft.com/office/powerpoint/2010/main" val="13409276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p:cNvGrpSpPr/>
          <p:nvPr/>
        </p:nvGrpSpPr>
        <p:grpSpPr>
          <a:xfrm>
            <a:off x="1265961" y="2539317"/>
            <a:ext cx="9819619" cy="3167809"/>
            <a:chOff x="1265961" y="2539317"/>
            <a:chExt cx="9819619" cy="3167809"/>
          </a:xfrm>
        </p:grpSpPr>
        <p:sp>
          <p:nvSpPr>
            <p:cNvPr id="2" name="object 2"/>
            <p:cNvSpPr txBox="1"/>
            <p:nvPr/>
          </p:nvSpPr>
          <p:spPr>
            <a:xfrm>
              <a:off x="8108396" y="2843160"/>
              <a:ext cx="1746673" cy="324875"/>
            </a:xfrm>
            <a:prstGeom prst="rect">
              <a:avLst/>
            </a:prstGeom>
          </p:spPr>
          <p:txBody>
            <a:bodyPr vert="horz" wrap="square" lIns="0" tIns="16933" rIns="0" bIns="0" rtlCol="0" anchor="t">
              <a:spAutoFit/>
            </a:bodyPr>
            <a:lstStyle/>
            <a:p>
              <a:pPr marL="16510" hangingPunct="1">
                <a:spcBef>
                  <a:spcPts val="133"/>
                </a:spcBef>
              </a:pPr>
              <a:r>
                <a:rPr sz="2000" b="1" kern="1200" spc="-13">
                  <a:solidFill>
                    <a:srgbClr val="65A000"/>
                  </a:solidFill>
                  <a:ea typeface="+mn-ea"/>
                  <a:cs typeface="Calibri"/>
                </a:rPr>
                <a:t>Cost </a:t>
              </a:r>
              <a:r>
                <a:rPr sz="2000" b="1" kern="1200">
                  <a:solidFill>
                    <a:srgbClr val="65A000"/>
                  </a:solidFill>
                  <a:ea typeface="+mn-ea"/>
                  <a:cs typeface="Calibri"/>
                </a:rPr>
                <a:t>of</a:t>
              </a:r>
              <a:r>
                <a:rPr sz="2000" b="1" kern="1200" spc="-33">
                  <a:solidFill>
                    <a:srgbClr val="65A000"/>
                  </a:solidFill>
                  <a:ea typeface="+mn-ea"/>
                  <a:cs typeface="Calibri"/>
                </a:rPr>
                <a:t> </a:t>
              </a:r>
              <a:r>
                <a:rPr sz="2000" b="1" kern="1200" spc="-13">
                  <a:solidFill>
                    <a:srgbClr val="65A000"/>
                  </a:solidFill>
                  <a:ea typeface="+mn-ea"/>
                  <a:cs typeface="Calibri"/>
                </a:rPr>
                <a:t>platform</a:t>
              </a:r>
              <a:endParaRPr lang="fr-FR" sz="2000" kern="1200">
                <a:solidFill>
                  <a:srgbClr val="65A000"/>
                </a:solidFill>
                <a:ea typeface="+mn-ea"/>
                <a:cs typeface="Calibri"/>
              </a:endParaRPr>
            </a:p>
          </p:txBody>
        </p:sp>
        <p:sp>
          <p:nvSpPr>
            <p:cNvPr id="3" name="object 3"/>
            <p:cNvSpPr txBox="1"/>
            <p:nvPr/>
          </p:nvSpPr>
          <p:spPr>
            <a:xfrm>
              <a:off x="1265961" y="2539317"/>
              <a:ext cx="3293834" cy="940428"/>
            </a:xfrm>
            <a:prstGeom prst="rect">
              <a:avLst/>
            </a:prstGeom>
          </p:spPr>
          <p:txBody>
            <a:bodyPr vert="horz" wrap="square" lIns="0" tIns="16933" rIns="0" bIns="0" rtlCol="0" anchor="t">
              <a:spAutoFit/>
            </a:bodyPr>
            <a:lstStyle/>
            <a:p>
              <a:pPr marL="16510" marR="6350" algn="ctr" hangingPunct="1">
                <a:spcBef>
                  <a:spcPts val="133"/>
                </a:spcBef>
              </a:pPr>
              <a:r>
                <a:rPr sz="2000" b="1" kern="1200" spc="-13" err="1">
                  <a:solidFill>
                    <a:srgbClr val="65A000"/>
                  </a:solidFill>
                  <a:ea typeface="+mn-ea"/>
                  <a:cs typeface="Calibri"/>
                </a:rPr>
                <a:t>Ease</a:t>
              </a:r>
              <a:r>
                <a:rPr sz="2000" b="1" kern="1200" spc="-13">
                  <a:solidFill>
                    <a:srgbClr val="65A000"/>
                  </a:solidFill>
                  <a:ea typeface="+mn-ea"/>
                  <a:cs typeface="Calibri"/>
                </a:rPr>
                <a:t> </a:t>
              </a:r>
              <a:r>
                <a:rPr sz="2000" b="1" kern="1200">
                  <a:solidFill>
                    <a:srgbClr val="65A000"/>
                  </a:solidFill>
                  <a:ea typeface="+mn-ea"/>
                  <a:cs typeface="Calibri"/>
                </a:rPr>
                <a:t>of </a:t>
              </a:r>
              <a:r>
                <a:rPr sz="2000" b="1" kern="1200" spc="-13">
                  <a:solidFill>
                    <a:srgbClr val="65A000"/>
                  </a:solidFill>
                  <a:ea typeface="+mn-ea"/>
                  <a:cs typeface="Calibri"/>
                </a:rPr>
                <a:t>data </a:t>
              </a:r>
              <a:r>
                <a:rPr sz="2000" b="1" kern="1200" spc="-27">
                  <a:solidFill>
                    <a:srgbClr val="65A000"/>
                  </a:solidFill>
                  <a:ea typeface="+mn-ea"/>
                  <a:cs typeface="Calibri"/>
                </a:rPr>
                <a:t>entry, </a:t>
              </a:r>
              <a:r>
                <a:rPr lang="en-US" sz="2000" b="1" kern="1200" spc="-7">
                  <a:solidFill>
                    <a:srgbClr val="65A000"/>
                  </a:solidFill>
                  <a:ea typeface="+mn-ea"/>
                  <a:cs typeface="Calibri"/>
                </a:rPr>
                <a:t>deployable member</a:t>
              </a:r>
              <a:r>
                <a:rPr lang="fr-FR" sz="2000" b="1" kern="1200" spc="-7">
                  <a:solidFill>
                    <a:srgbClr val="65A000"/>
                  </a:solidFill>
                  <a:ea typeface="+mn-ea"/>
                  <a:cs typeface="Calibri"/>
                </a:rPr>
                <a:t> </a:t>
              </a:r>
              <a:r>
                <a:rPr sz="2000" b="1" kern="1200" spc="-433">
                  <a:solidFill>
                    <a:srgbClr val="65A000"/>
                  </a:solidFill>
                  <a:ea typeface="+mn-ea"/>
                  <a:cs typeface="Calibri"/>
                </a:rPr>
                <a:t> </a:t>
              </a:r>
              <a:r>
                <a:rPr sz="2000" b="1" kern="1200" spc="-7" err="1">
                  <a:solidFill>
                    <a:srgbClr val="65A000"/>
                  </a:solidFill>
                  <a:ea typeface="+mn-ea"/>
                  <a:cs typeface="Calibri"/>
                </a:rPr>
                <a:t>selection</a:t>
              </a:r>
              <a:r>
                <a:rPr sz="2000" b="1" kern="1200" spc="-7">
                  <a:solidFill>
                    <a:srgbClr val="65A000"/>
                  </a:solidFill>
                  <a:ea typeface="+mn-ea"/>
                  <a:cs typeface="Calibri"/>
                </a:rPr>
                <a:t>, </a:t>
              </a:r>
              <a:r>
                <a:rPr sz="2000" b="1" kern="1200" spc="-13">
                  <a:solidFill>
                    <a:srgbClr val="65A000"/>
                  </a:solidFill>
                  <a:ea typeface="+mn-ea"/>
                  <a:cs typeface="Calibri"/>
                </a:rPr>
                <a:t>data </a:t>
              </a:r>
              <a:r>
                <a:rPr sz="2000" b="1" kern="1200" spc="-7">
                  <a:solidFill>
                    <a:srgbClr val="65A000"/>
                  </a:solidFill>
                  <a:ea typeface="+mn-ea"/>
                  <a:cs typeface="Calibri"/>
                </a:rPr>
                <a:t>validation,</a:t>
              </a:r>
              <a:r>
                <a:rPr lang="fr-FR" sz="2000" b="1" kern="1200" spc="-7">
                  <a:solidFill>
                    <a:srgbClr val="65A000"/>
                  </a:solidFill>
                  <a:ea typeface="+mn-ea"/>
                  <a:cs typeface="Calibri"/>
                </a:rPr>
                <a:t> </a:t>
              </a:r>
              <a:r>
                <a:rPr sz="2000" b="1" kern="1200">
                  <a:solidFill>
                    <a:srgbClr val="65A000"/>
                  </a:solidFill>
                  <a:ea typeface="+mn-ea"/>
                  <a:cs typeface="Calibri"/>
                </a:rPr>
                <a:t> and</a:t>
              </a:r>
              <a:r>
                <a:rPr sz="2000" b="1" kern="1200" spc="-27">
                  <a:solidFill>
                    <a:srgbClr val="65A000"/>
                  </a:solidFill>
                  <a:ea typeface="+mn-ea"/>
                  <a:cs typeface="Calibri"/>
                </a:rPr>
                <a:t> </a:t>
              </a:r>
              <a:r>
                <a:rPr sz="2000" b="1" kern="1200" spc="-13">
                  <a:solidFill>
                    <a:srgbClr val="65A000"/>
                  </a:solidFill>
                  <a:ea typeface="+mn-ea"/>
                  <a:cs typeface="Calibri"/>
                </a:rPr>
                <a:t>data</a:t>
              </a:r>
              <a:r>
                <a:rPr sz="2000" b="1" kern="1200" spc="-27">
                  <a:solidFill>
                    <a:srgbClr val="65A000"/>
                  </a:solidFill>
                  <a:ea typeface="+mn-ea"/>
                  <a:cs typeface="Calibri"/>
                </a:rPr>
                <a:t> </a:t>
              </a:r>
              <a:r>
                <a:rPr sz="2000" b="1" kern="1200" spc="-7" err="1">
                  <a:solidFill>
                    <a:srgbClr val="65A000"/>
                  </a:solidFill>
                  <a:ea typeface="+mn-ea"/>
                  <a:cs typeface="Calibri"/>
                </a:rPr>
                <a:t>analysis</a:t>
              </a:r>
              <a:endParaRPr lang="fr-FR" sz="2000" kern="1200" err="1">
                <a:solidFill>
                  <a:srgbClr val="65A000"/>
                </a:solidFill>
                <a:ea typeface="+mn-ea"/>
                <a:cs typeface="Calibri"/>
              </a:endParaRPr>
            </a:p>
          </p:txBody>
        </p:sp>
        <p:sp>
          <p:nvSpPr>
            <p:cNvPr id="4" name="object 4"/>
            <p:cNvSpPr txBox="1"/>
            <p:nvPr/>
          </p:nvSpPr>
          <p:spPr>
            <a:xfrm>
              <a:off x="1660313" y="4753432"/>
              <a:ext cx="2902545" cy="632651"/>
            </a:xfrm>
            <a:prstGeom prst="rect">
              <a:avLst/>
            </a:prstGeom>
          </p:spPr>
          <p:txBody>
            <a:bodyPr vert="horz" wrap="square" lIns="0" tIns="16933" rIns="0" bIns="0" rtlCol="0" anchor="t">
              <a:spAutoFit/>
            </a:bodyPr>
            <a:lstStyle/>
            <a:p>
              <a:pPr marL="16510" marR="6350" algn="ctr" hangingPunct="1">
                <a:spcBef>
                  <a:spcPts val="133"/>
                </a:spcBef>
              </a:pPr>
              <a:r>
                <a:rPr sz="2000" b="1" kern="1200" spc="-13">
                  <a:solidFill>
                    <a:srgbClr val="65A000"/>
                  </a:solidFill>
                  <a:ea typeface="+mn-ea"/>
                  <a:cs typeface="Calibri"/>
                </a:rPr>
                <a:t>Connection and data sharing</a:t>
              </a:r>
              <a:r>
                <a:rPr lang="fr-FR" sz="2000" b="1" kern="1200" spc="-13">
                  <a:solidFill>
                    <a:srgbClr val="65A000"/>
                  </a:solidFill>
                  <a:ea typeface="+mn-ea"/>
                  <a:cs typeface="Calibri"/>
                </a:rPr>
                <a:t> </a:t>
              </a:r>
              <a:r>
                <a:rPr sz="2000" b="1" kern="1200" spc="-13">
                  <a:solidFill>
                    <a:srgbClr val="65A000"/>
                  </a:solidFill>
                  <a:ea typeface="+mn-ea"/>
                  <a:cs typeface="Calibri"/>
                </a:rPr>
                <a:t> requirements</a:t>
              </a:r>
              <a:endParaRPr lang="fr-FR" sz="2000" b="1" kern="1200" spc="-13">
                <a:solidFill>
                  <a:srgbClr val="65A000"/>
                </a:solidFill>
                <a:ea typeface="+mn-ea"/>
                <a:cs typeface="Calibri"/>
              </a:endParaRPr>
            </a:p>
          </p:txBody>
        </p:sp>
        <p:sp>
          <p:nvSpPr>
            <p:cNvPr id="5" name="object 5"/>
            <p:cNvSpPr txBox="1"/>
            <p:nvPr/>
          </p:nvSpPr>
          <p:spPr>
            <a:xfrm>
              <a:off x="7658187" y="4753874"/>
              <a:ext cx="3427393" cy="953252"/>
            </a:xfrm>
            <a:prstGeom prst="rect">
              <a:avLst/>
            </a:prstGeom>
          </p:spPr>
          <p:txBody>
            <a:bodyPr vert="horz" wrap="square" lIns="0" tIns="16933" rIns="0" bIns="0" rtlCol="0" anchor="t">
              <a:spAutoFit/>
            </a:bodyPr>
            <a:lstStyle/>
            <a:p>
              <a:pPr marL="16510" marR="6350" algn="ctr" hangingPunct="1">
                <a:spcBef>
                  <a:spcPts val="133"/>
                </a:spcBef>
              </a:pPr>
              <a:r>
                <a:rPr sz="2000" b="1" kern="1200" spc="-13">
                  <a:solidFill>
                    <a:srgbClr val="65A000"/>
                  </a:solidFill>
                  <a:ea typeface="+mn-ea"/>
                  <a:cs typeface="Calibri"/>
                </a:rPr>
                <a:t>Staff </a:t>
              </a:r>
              <a:r>
                <a:rPr sz="2000" b="1" kern="1200" spc="-13" err="1">
                  <a:solidFill>
                    <a:srgbClr val="65A000"/>
                  </a:solidFill>
                  <a:ea typeface="+mn-ea"/>
                  <a:cs typeface="Calibri"/>
                </a:rPr>
                <a:t>needed</a:t>
              </a:r>
              <a:r>
                <a:rPr sz="2000" b="1" kern="1200" spc="-13">
                  <a:solidFill>
                    <a:srgbClr val="65A000"/>
                  </a:solidFill>
                  <a:ea typeface="+mn-ea"/>
                  <a:cs typeface="Calibri"/>
                </a:rPr>
                <a:t> to</a:t>
              </a:r>
              <a:r>
                <a:rPr lang="fr-FR" sz="2000" b="1" kern="1200" spc="-13">
                  <a:solidFill>
                    <a:srgbClr val="65A000"/>
                  </a:solidFill>
                  <a:ea typeface="+mn-ea"/>
                  <a:cs typeface="Calibri"/>
                </a:rPr>
                <a:t> </a:t>
              </a:r>
              <a:r>
                <a:rPr sz="2000" b="1" kern="1200" spc="-13">
                  <a:solidFill>
                    <a:srgbClr val="65A000"/>
                  </a:solidFill>
                  <a:ea typeface="+mn-ea"/>
                  <a:cs typeface="Calibri"/>
                </a:rPr>
                <a:t> </a:t>
              </a:r>
              <a:r>
                <a:rPr sz="2000" b="1" kern="1200" spc="-13" err="1">
                  <a:solidFill>
                    <a:srgbClr val="65A000"/>
                  </a:solidFill>
                  <a:ea typeface="+mn-ea"/>
                  <a:cs typeface="Calibri"/>
                </a:rPr>
                <a:t>develop</a:t>
              </a:r>
              <a:r>
                <a:rPr sz="2000" b="1" kern="1200" spc="-13">
                  <a:solidFill>
                    <a:srgbClr val="65A000"/>
                  </a:solidFill>
                  <a:ea typeface="+mn-ea"/>
                  <a:cs typeface="Calibri"/>
                </a:rPr>
                <a:t>/</a:t>
              </a:r>
              <a:r>
                <a:rPr sz="2000" b="1" kern="1200" spc="-13" err="1">
                  <a:solidFill>
                    <a:srgbClr val="65A000"/>
                  </a:solidFill>
                  <a:ea typeface="+mn-ea"/>
                  <a:cs typeface="Calibri"/>
                </a:rPr>
                <a:t>maintain</a:t>
              </a:r>
              <a:r>
                <a:rPr sz="2000" b="1" kern="1200" spc="-13">
                  <a:solidFill>
                    <a:srgbClr val="65A000"/>
                  </a:solidFill>
                  <a:ea typeface="+mn-ea"/>
                  <a:cs typeface="Calibri"/>
                </a:rPr>
                <a:t> </a:t>
              </a:r>
              <a:endParaRPr lang="fr-FR" sz="2000" b="1" kern="1200" spc="-13">
                <a:solidFill>
                  <a:srgbClr val="65A000"/>
                </a:solidFill>
                <a:ea typeface="+mn-ea"/>
                <a:cs typeface="Calibri"/>
              </a:endParaRPr>
            </a:p>
            <a:p>
              <a:pPr marL="16510" marR="6350" algn="ctr">
                <a:spcBef>
                  <a:spcPts val="133"/>
                </a:spcBef>
              </a:pPr>
              <a:r>
                <a:rPr lang="fr-FR" sz="2000" b="1" kern="1200" spc="-13">
                  <a:solidFill>
                    <a:srgbClr val="65A000"/>
                  </a:solidFill>
                  <a:ea typeface="+mn-ea"/>
                  <a:cs typeface="Calibri"/>
                </a:rPr>
                <a:t>the</a:t>
              </a:r>
              <a:r>
                <a:rPr sz="2000" b="1" kern="1200" spc="-13">
                  <a:solidFill>
                    <a:srgbClr val="65A000"/>
                  </a:solidFill>
                  <a:ea typeface="+mn-ea"/>
                  <a:cs typeface="Calibri"/>
                </a:rPr>
                <a:t> system</a:t>
              </a:r>
              <a:endParaRPr lang="fr-FR" sz="2000" b="1" kern="1200" spc="-13">
                <a:solidFill>
                  <a:srgbClr val="65A000"/>
                </a:solidFill>
                <a:ea typeface="+mn-ea"/>
                <a:cs typeface="Calibri"/>
              </a:endParaRPr>
            </a:p>
          </p:txBody>
        </p:sp>
        <p:sp>
          <p:nvSpPr>
            <p:cNvPr id="6" name="object 6"/>
            <p:cNvSpPr/>
            <p:nvPr/>
          </p:nvSpPr>
          <p:spPr>
            <a:xfrm>
              <a:off x="5324326" y="3382348"/>
              <a:ext cx="1991360" cy="1818640"/>
            </a:xfrm>
            <a:custGeom>
              <a:avLst/>
              <a:gdLst/>
              <a:ahLst/>
              <a:cxnLst/>
              <a:rect l="l" t="t" r="r" b="b"/>
              <a:pathLst>
                <a:path w="1493520" h="1363979">
                  <a:moveTo>
                    <a:pt x="0" y="681989"/>
                  </a:moveTo>
                  <a:lnTo>
                    <a:pt x="1723" y="635293"/>
                  </a:lnTo>
                  <a:lnTo>
                    <a:pt x="6818" y="589441"/>
                  </a:lnTo>
                  <a:lnTo>
                    <a:pt x="15173" y="544536"/>
                  </a:lnTo>
                  <a:lnTo>
                    <a:pt x="26678" y="500679"/>
                  </a:lnTo>
                  <a:lnTo>
                    <a:pt x="41221" y="457972"/>
                  </a:lnTo>
                  <a:lnTo>
                    <a:pt x="58691" y="416516"/>
                  </a:lnTo>
                  <a:lnTo>
                    <a:pt x="78977" y="376412"/>
                  </a:lnTo>
                  <a:lnTo>
                    <a:pt x="101966" y="337763"/>
                  </a:lnTo>
                  <a:lnTo>
                    <a:pt x="127549" y="300670"/>
                  </a:lnTo>
                  <a:lnTo>
                    <a:pt x="155613" y="265233"/>
                  </a:lnTo>
                  <a:lnTo>
                    <a:pt x="186048" y="231556"/>
                  </a:lnTo>
                  <a:lnTo>
                    <a:pt x="218741" y="199739"/>
                  </a:lnTo>
                  <a:lnTo>
                    <a:pt x="253582" y="169884"/>
                  </a:lnTo>
                  <a:lnTo>
                    <a:pt x="290460" y="142092"/>
                  </a:lnTo>
                  <a:lnTo>
                    <a:pt x="329263" y="116465"/>
                  </a:lnTo>
                  <a:lnTo>
                    <a:pt x="369880" y="93105"/>
                  </a:lnTo>
                  <a:lnTo>
                    <a:pt x="412199" y="72112"/>
                  </a:lnTo>
                  <a:lnTo>
                    <a:pt x="456110" y="53590"/>
                  </a:lnTo>
                  <a:lnTo>
                    <a:pt x="501501" y="37638"/>
                  </a:lnTo>
                  <a:lnTo>
                    <a:pt x="548260" y="24359"/>
                  </a:lnTo>
                  <a:lnTo>
                    <a:pt x="596277" y="13854"/>
                  </a:lnTo>
                  <a:lnTo>
                    <a:pt x="645440" y="6225"/>
                  </a:lnTo>
                  <a:lnTo>
                    <a:pt x="695638" y="1573"/>
                  </a:lnTo>
                  <a:lnTo>
                    <a:pt x="746760" y="0"/>
                  </a:lnTo>
                  <a:lnTo>
                    <a:pt x="797881" y="1573"/>
                  </a:lnTo>
                  <a:lnTo>
                    <a:pt x="848079" y="6225"/>
                  </a:lnTo>
                  <a:lnTo>
                    <a:pt x="897242" y="13854"/>
                  </a:lnTo>
                  <a:lnTo>
                    <a:pt x="945259" y="24359"/>
                  </a:lnTo>
                  <a:lnTo>
                    <a:pt x="992018" y="37638"/>
                  </a:lnTo>
                  <a:lnTo>
                    <a:pt x="1037409" y="53590"/>
                  </a:lnTo>
                  <a:lnTo>
                    <a:pt x="1081320" y="72112"/>
                  </a:lnTo>
                  <a:lnTo>
                    <a:pt x="1123639" y="93105"/>
                  </a:lnTo>
                  <a:lnTo>
                    <a:pt x="1164256" y="116465"/>
                  </a:lnTo>
                  <a:lnTo>
                    <a:pt x="1203059" y="142092"/>
                  </a:lnTo>
                  <a:lnTo>
                    <a:pt x="1239937" y="169884"/>
                  </a:lnTo>
                  <a:lnTo>
                    <a:pt x="1274778" y="199739"/>
                  </a:lnTo>
                  <a:lnTo>
                    <a:pt x="1307471" y="231556"/>
                  </a:lnTo>
                  <a:lnTo>
                    <a:pt x="1337906" y="265233"/>
                  </a:lnTo>
                  <a:lnTo>
                    <a:pt x="1365970" y="300670"/>
                  </a:lnTo>
                  <a:lnTo>
                    <a:pt x="1391553" y="337763"/>
                  </a:lnTo>
                  <a:lnTo>
                    <a:pt x="1414542" y="376412"/>
                  </a:lnTo>
                  <a:lnTo>
                    <a:pt x="1434828" y="416516"/>
                  </a:lnTo>
                  <a:lnTo>
                    <a:pt x="1452298" y="457972"/>
                  </a:lnTo>
                  <a:lnTo>
                    <a:pt x="1466841" y="500679"/>
                  </a:lnTo>
                  <a:lnTo>
                    <a:pt x="1478346" y="544536"/>
                  </a:lnTo>
                  <a:lnTo>
                    <a:pt x="1486701" y="589441"/>
                  </a:lnTo>
                  <a:lnTo>
                    <a:pt x="1491796" y="635293"/>
                  </a:lnTo>
                  <a:lnTo>
                    <a:pt x="1493520" y="681989"/>
                  </a:lnTo>
                  <a:lnTo>
                    <a:pt x="1491796" y="728686"/>
                  </a:lnTo>
                  <a:lnTo>
                    <a:pt x="1486701" y="774538"/>
                  </a:lnTo>
                  <a:lnTo>
                    <a:pt x="1478346" y="819443"/>
                  </a:lnTo>
                  <a:lnTo>
                    <a:pt x="1466841" y="863300"/>
                  </a:lnTo>
                  <a:lnTo>
                    <a:pt x="1452298" y="906007"/>
                  </a:lnTo>
                  <a:lnTo>
                    <a:pt x="1434828" y="947463"/>
                  </a:lnTo>
                  <a:lnTo>
                    <a:pt x="1414542" y="987567"/>
                  </a:lnTo>
                  <a:lnTo>
                    <a:pt x="1391553" y="1026216"/>
                  </a:lnTo>
                  <a:lnTo>
                    <a:pt x="1365970" y="1063309"/>
                  </a:lnTo>
                  <a:lnTo>
                    <a:pt x="1337906" y="1098746"/>
                  </a:lnTo>
                  <a:lnTo>
                    <a:pt x="1307471" y="1132423"/>
                  </a:lnTo>
                  <a:lnTo>
                    <a:pt x="1274778" y="1164240"/>
                  </a:lnTo>
                  <a:lnTo>
                    <a:pt x="1239937" y="1194095"/>
                  </a:lnTo>
                  <a:lnTo>
                    <a:pt x="1203059" y="1221887"/>
                  </a:lnTo>
                  <a:lnTo>
                    <a:pt x="1164256" y="1247514"/>
                  </a:lnTo>
                  <a:lnTo>
                    <a:pt x="1123639" y="1270874"/>
                  </a:lnTo>
                  <a:lnTo>
                    <a:pt x="1081320" y="1291867"/>
                  </a:lnTo>
                  <a:lnTo>
                    <a:pt x="1037409" y="1310389"/>
                  </a:lnTo>
                  <a:lnTo>
                    <a:pt x="992018" y="1326341"/>
                  </a:lnTo>
                  <a:lnTo>
                    <a:pt x="945259" y="1339620"/>
                  </a:lnTo>
                  <a:lnTo>
                    <a:pt x="897242" y="1350125"/>
                  </a:lnTo>
                  <a:lnTo>
                    <a:pt x="848079" y="1357754"/>
                  </a:lnTo>
                  <a:lnTo>
                    <a:pt x="797881" y="1362406"/>
                  </a:lnTo>
                  <a:lnTo>
                    <a:pt x="746760" y="1363980"/>
                  </a:lnTo>
                  <a:lnTo>
                    <a:pt x="695638" y="1362406"/>
                  </a:lnTo>
                  <a:lnTo>
                    <a:pt x="645440" y="1357754"/>
                  </a:lnTo>
                  <a:lnTo>
                    <a:pt x="596277" y="1350125"/>
                  </a:lnTo>
                  <a:lnTo>
                    <a:pt x="548260" y="1339620"/>
                  </a:lnTo>
                  <a:lnTo>
                    <a:pt x="501501" y="1326341"/>
                  </a:lnTo>
                  <a:lnTo>
                    <a:pt x="456110" y="1310389"/>
                  </a:lnTo>
                  <a:lnTo>
                    <a:pt x="412199" y="1291867"/>
                  </a:lnTo>
                  <a:lnTo>
                    <a:pt x="369880" y="1270874"/>
                  </a:lnTo>
                  <a:lnTo>
                    <a:pt x="329263" y="1247514"/>
                  </a:lnTo>
                  <a:lnTo>
                    <a:pt x="290460" y="1221887"/>
                  </a:lnTo>
                  <a:lnTo>
                    <a:pt x="253582" y="1194095"/>
                  </a:lnTo>
                  <a:lnTo>
                    <a:pt x="218741" y="1164240"/>
                  </a:lnTo>
                  <a:lnTo>
                    <a:pt x="186048" y="1132423"/>
                  </a:lnTo>
                  <a:lnTo>
                    <a:pt x="155613" y="1098746"/>
                  </a:lnTo>
                  <a:lnTo>
                    <a:pt x="127549" y="1063309"/>
                  </a:lnTo>
                  <a:lnTo>
                    <a:pt x="101966" y="1026216"/>
                  </a:lnTo>
                  <a:lnTo>
                    <a:pt x="78977" y="987567"/>
                  </a:lnTo>
                  <a:lnTo>
                    <a:pt x="58691" y="947463"/>
                  </a:lnTo>
                  <a:lnTo>
                    <a:pt x="41221" y="906007"/>
                  </a:lnTo>
                  <a:lnTo>
                    <a:pt x="26678" y="863300"/>
                  </a:lnTo>
                  <a:lnTo>
                    <a:pt x="15173" y="819443"/>
                  </a:lnTo>
                  <a:lnTo>
                    <a:pt x="6818" y="774538"/>
                  </a:lnTo>
                  <a:lnTo>
                    <a:pt x="1723" y="728686"/>
                  </a:lnTo>
                  <a:lnTo>
                    <a:pt x="0" y="681989"/>
                  </a:lnTo>
                  <a:close/>
                </a:path>
              </a:pathLst>
            </a:custGeom>
            <a:solidFill>
              <a:schemeClr val="bg1">
                <a:lumMod val="95000"/>
              </a:schemeClr>
            </a:solidFill>
            <a:ln w="28575">
              <a:solidFill>
                <a:srgbClr val="001F5F"/>
              </a:solidFill>
            </a:ln>
          </p:spPr>
          <p:txBody>
            <a:bodyPr wrap="square" lIns="0" tIns="0" rIns="0" bIns="0" rtlCol="0"/>
            <a:lstStyle/>
            <a:p>
              <a:pPr hangingPunct="1"/>
              <a:endParaRPr sz="2400" kern="1200">
                <a:solidFill>
                  <a:prstClr val="black"/>
                </a:solidFill>
                <a:ea typeface="+mn-ea"/>
                <a:cs typeface="+mn-cs"/>
              </a:endParaRPr>
            </a:p>
          </p:txBody>
        </p:sp>
        <p:sp>
          <p:nvSpPr>
            <p:cNvPr id="7" name="object 7"/>
            <p:cNvSpPr txBox="1"/>
            <p:nvPr/>
          </p:nvSpPr>
          <p:spPr>
            <a:xfrm>
              <a:off x="5612107" y="3913787"/>
              <a:ext cx="1553464" cy="755762"/>
            </a:xfrm>
            <a:prstGeom prst="rect">
              <a:avLst/>
            </a:prstGeom>
          </p:spPr>
          <p:txBody>
            <a:bodyPr vert="horz" wrap="square" lIns="0" tIns="16933" rIns="0" bIns="0" rtlCol="0" anchor="t">
              <a:spAutoFit/>
            </a:bodyPr>
            <a:lstStyle/>
            <a:p>
              <a:pPr marL="16510" marR="6350" indent="27305" hangingPunct="1">
                <a:spcBef>
                  <a:spcPts val="133"/>
                </a:spcBef>
              </a:pPr>
              <a:r>
                <a:rPr sz="2400" b="1">
                  <a:solidFill>
                    <a:srgbClr val="A1010D"/>
                  </a:solidFill>
                  <a:latin typeface="Source Sans Pro Regular"/>
                  <a:cs typeface="Arial"/>
                  <a:sym typeface="Source Sans Pro Bold"/>
                </a:rPr>
                <a:t>Platform </a:t>
              </a:r>
              <a:r>
                <a:rPr sz="2400" b="1" err="1">
                  <a:solidFill>
                    <a:srgbClr val="A1010D"/>
                  </a:solidFill>
                  <a:latin typeface="Source Sans Pro Regular"/>
                  <a:cs typeface="Arial"/>
                  <a:sym typeface="Source Sans Pro Bold"/>
                </a:rPr>
                <a:t>Selection</a:t>
              </a:r>
              <a:endParaRPr lang="fr-FR" sz="2400"/>
            </a:p>
          </p:txBody>
        </p:sp>
        <p:sp>
          <p:nvSpPr>
            <p:cNvPr id="8" name="object 8"/>
            <p:cNvSpPr/>
            <p:nvPr/>
          </p:nvSpPr>
          <p:spPr>
            <a:xfrm>
              <a:off x="7466053" y="4562940"/>
              <a:ext cx="381000" cy="190500"/>
            </a:xfrm>
            <a:custGeom>
              <a:avLst/>
              <a:gdLst/>
              <a:ahLst/>
              <a:cxnLst/>
              <a:rect l="l" t="t" r="r" b="b"/>
              <a:pathLst>
                <a:path w="285750" h="142875">
                  <a:moveTo>
                    <a:pt x="285750" y="142875"/>
                  </a:moveTo>
                  <a:lnTo>
                    <a:pt x="0" y="0"/>
                  </a:lnTo>
                </a:path>
              </a:pathLst>
            </a:custGeom>
            <a:ln w="28575">
              <a:solidFill>
                <a:srgbClr val="A1010D"/>
              </a:solidFill>
            </a:ln>
          </p:spPr>
          <p:txBody>
            <a:bodyPr wrap="square" lIns="0" tIns="0" rIns="0" bIns="0" rtlCol="0" anchor="t"/>
            <a:lstStyle/>
            <a:p>
              <a:pPr hangingPunct="1"/>
              <a:endParaRPr lang="fr-FR" sz="2400" kern="1200">
                <a:solidFill>
                  <a:srgbClr val="65A000"/>
                </a:solidFill>
                <a:ea typeface="+mn-ea"/>
                <a:cs typeface="+mn-cs"/>
              </a:endParaRPr>
            </a:p>
          </p:txBody>
        </p:sp>
        <p:sp>
          <p:nvSpPr>
            <p:cNvPr id="9" name="object 9"/>
            <p:cNvSpPr/>
            <p:nvPr/>
          </p:nvSpPr>
          <p:spPr>
            <a:xfrm>
              <a:off x="4705690" y="3318373"/>
              <a:ext cx="2950863" cy="1551738"/>
            </a:xfrm>
            <a:custGeom>
              <a:avLst/>
              <a:gdLst/>
              <a:ahLst/>
              <a:cxnLst/>
              <a:rect l="l" t="t" r="r" b="b"/>
              <a:pathLst>
                <a:path w="2164715" h="1134745">
                  <a:moveTo>
                    <a:pt x="0" y="73152"/>
                  </a:moveTo>
                  <a:lnTo>
                    <a:pt x="385825" y="351790"/>
                  </a:lnTo>
                </a:path>
                <a:path w="2164715" h="1134745">
                  <a:moveTo>
                    <a:pt x="16763" y="1134618"/>
                  </a:moveTo>
                  <a:lnTo>
                    <a:pt x="288289" y="963168"/>
                  </a:lnTo>
                </a:path>
                <a:path w="2164715" h="1134745">
                  <a:moveTo>
                    <a:pt x="2164461" y="0"/>
                  </a:moveTo>
                  <a:lnTo>
                    <a:pt x="1850136" y="250062"/>
                  </a:lnTo>
                </a:path>
              </a:pathLst>
            </a:custGeom>
            <a:ln w="28575">
              <a:solidFill>
                <a:srgbClr val="A1010D"/>
              </a:solidFill>
            </a:ln>
          </p:spPr>
          <p:txBody>
            <a:bodyPr wrap="square" lIns="0" tIns="0" rIns="0" bIns="0" rtlCol="0"/>
            <a:lstStyle/>
            <a:p>
              <a:pPr hangingPunct="1"/>
              <a:endParaRPr sz="2400" kern="1200">
                <a:solidFill>
                  <a:prstClr val="black"/>
                </a:solidFill>
                <a:ea typeface="+mn-ea"/>
                <a:cs typeface="+mn-cs"/>
              </a:endParaRPr>
            </a:p>
          </p:txBody>
        </p:sp>
      </p:grpSp>
      <p:sp>
        <p:nvSpPr>
          <p:cNvPr id="10" name="object 10"/>
          <p:cNvSpPr txBox="1">
            <a:spLocks noGrp="1"/>
          </p:cNvSpPr>
          <p:nvPr>
            <p:ph type="title"/>
          </p:nvPr>
        </p:nvSpPr>
        <p:spPr>
          <a:xfrm>
            <a:off x="246052" y="759887"/>
            <a:ext cx="10171569"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pP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development</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platform </a:t>
            </a:r>
            <a:r>
              <a:rPr lang="fr-FR" sz="2800" b="1" err="1">
                <a:solidFill>
                  <a:srgbClr val="A1010D"/>
                </a:solidFill>
                <a:latin typeface="Source Sans Pro Regular"/>
                <a:cs typeface="Arial"/>
              </a:rPr>
              <a:t>considerations</a:t>
            </a:r>
            <a:endParaRPr lang="fr-FR" sz="2800" b="1">
              <a:solidFill>
                <a:srgbClr val="A1010D"/>
              </a:solidFill>
              <a:latin typeface="Source Sans Pro Regular"/>
              <a:cs typeface="Arial"/>
            </a:endParaRPr>
          </a:p>
        </p:txBody>
      </p:sp>
      <p:sp>
        <p:nvSpPr>
          <p:cNvPr id="12" name="ZoneTexte 11"/>
          <p:cNvSpPr txBox="1"/>
          <p:nvPr/>
        </p:nvSpPr>
        <p:spPr>
          <a:xfrm>
            <a:off x="247798" y="1483086"/>
            <a:ext cx="9806419" cy="461665"/>
          </a:xfrm>
          <a:prstGeom prst="rect">
            <a:avLst/>
          </a:prstGeom>
          <a:noFill/>
        </p:spPr>
        <p:txBody>
          <a:bodyPr wrap="square" lIns="91440" tIns="45720" rIns="91440" bIns="45720" rtlCol="0" anchor="t">
            <a:spAutoFit/>
          </a:bodyPr>
          <a:lstStyle/>
          <a:p>
            <a:pPr hangingPunct="1"/>
            <a:r>
              <a:rPr lang="en-US" sz="2400" kern="1200">
                <a:latin typeface="Source Sans Pro Regular"/>
                <a:ea typeface="+mn-ea"/>
                <a:cs typeface="Arial"/>
              </a:rPr>
              <a:t>Choosing a platform for the roster should take into consideration:</a:t>
            </a:r>
          </a:p>
        </p:txBody>
      </p:sp>
      <p:sp>
        <p:nvSpPr>
          <p:cNvPr id="13" name="Rectangle 12"/>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11" name="Espace réservé du numéro de diapositive 10">
            <a:extLst>
              <a:ext uri="{FF2B5EF4-FFF2-40B4-BE49-F238E27FC236}">
                <a16:creationId xmlns:a16="http://schemas.microsoft.com/office/drawing/2014/main" id="{62687649-B378-AEA9-A018-07DC6EE8FBEA}"/>
              </a:ext>
            </a:extLst>
          </p:cNvPr>
          <p:cNvSpPr>
            <a:spLocks noGrp="1"/>
          </p:cNvSpPr>
          <p:nvPr>
            <p:ph type="sldNum" sz="quarter" idx="2"/>
          </p:nvPr>
        </p:nvSpPr>
        <p:spPr>
          <a:xfrm>
            <a:off x="11730831" y="6473207"/>
            <a:ext cx="459467" cy="320041"/>
          </a:xfrm>
        </p:spPr>
        <p:txBody>
          <a:bodyPr lIns="91440" tIns="45720" rIns="91440" bIns="45720" anchor="t"/>
          <a:lstStyle/>
          <a:p>
            <a:pPr algn="r"/>
            <a:fld id="{86CB4B4D-7CA3-9044-876B-883B54F8677D}" type="slidenum">
              <a:rPr lang="fr-FR" sz="1200">
                <a:solidFill>
                  <a:srgbClr val="A5A5A5"/>
                </a:solidFill>
              </a:rPr>
              <a:pPr algn="r"/>
              <a:t>26</a:t>
            </a:fld>
            <a:endParaRPr lang="fr-FR" sz="1200">
              <a:solidFill>
                <a:srgbClr val="A5A5A5"/>
              </a:solidFill>
            </a:endParaRPr>
          </a:p>
        </p:txBody>
      </p:sp>
    </p:spTree>
    <p:extLst>
      <p:ext uri="{BB962C8B-B14F-4D97-AF65-F5344CB8AC3E}">
        <p14:creationId xmlns:p14="http://schemas.microsoft.com/office/powerpoint/2010/main" val="427523586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5214112" y="1381520"/>
            <a:ext cx="2643632" cy="2594863"/>
          </a:xfrm>
          <a:prstGeom prst="rect">
            <a:avLst/>
          </a:prstGeom>
        </p:spPr>
      </p:pic>
      <p:pic>
        <p:nvPicPr>
          <p:cNvPr id="3" name="object 3"/>
          <p:cNvPicPr/>
          <p:nvPr/>
        </p:nvPicPr>
        <p:blipFill>
          <a:blip r:embed="rId4" cstate="print"/>
          <a:stretch>
            <a:fillRect/>
          </a:stretch>
        </p:blipFill>
        <p:spPr>
          <a:xfrm>
            <a:off x="8396442" y="1680086"/>
            <a:ext cx="1790132" cy="1869148"/>
          </a:xfrm>
          <a:prstGeom prst="rect">
            <a:avLst/>
          </a:prstGeom>
        </p:spPr>
      </p:pic>
      <p:pic>
        <p:nvPicPr>
          <p:cNvPr id="4" name="object 4"/>
          <p:cNvPicPr/>
          <p:nvPr/>
        </p:nvPicPr>
        <p:blipFill>
          <a:blip r:embed="rId5" cstate="print"/>
          <a:stretch>
            <a:fillRect/>
          </a:stretch>
        </p:blipFill>
        <p:spPr>
          <a:xfrm>
            <a:off x="5317744" y="4078567"/>
            <a:ext cx="2645664" cy="1414272"/>
          </a:xfrm>
          <a:prstGeom prst="rect">
            <a:avLst/>
          </a:prstGeom>
        </p:spPr>
      </p:pic>
      <p:pic>
        <p:nvPicPr>
          <p:cNvPr id="5" name="object 5"/>
          <p:cNvPicPr/>
          <p:nvPr/>
        </p:nvPicPr>
        <p:blipFill>
          <a:blip r:embed="rId6" cstate="print"/>
          <a:stretch>
            <a:fillRect/>
          </a:stretch>
        </p:blipFill>
        <p:spPr>
          <a:xfrm>
            <a:off x="8040623" y="3920071"/>
            <a:ext cx="2645663" cy="1731264"/>
          </a:xfrm>
          <a:prstGeom prst="rect">
            <a:avLst/>
          </a:prstGeom>
        </p:spPr>
      </p:pic>
      <p:sp>
        <p:nvSpPr>
          <p:cNvPr id="6" name="object 6"/>
          <p:cNvSpPr txBox="1"/>
          <p:nvPr/>
        </p:nvSpPr>
        <p:spPr>
          <a:xfrm>
            <a:off x="5061115" y="5637827"/>
            <a:ext cx="2626360" cy="836918"/>
          </a:xfrm>
          <a:prstGeom prst="rect">
            <a:avLst/>
          </a:prstGeom>
        </p:spPr>
        <p:txBody>
          <a:bodyPr vert="horz" wrap="square" lIns="0" tIns="16087" rIns="0" bIns="0" rtlCol="0">
            <a:spAutoFit/>
          </a:bodyPr>
          <a:lstStyle/>
          <a:p>
            <a:pPr marL="16933" hangingPunct="1">
              <a:spcBef>
                <a:spcPts val="127"/>
              </a:spcBef>
            </a:pPr>
            <a:r>
              <a:rPr sz="5333" kern="1200" spc="-579">
                <a:solidFill>
                  <a:prstClr val="black"/>
                </a:solidFill>
                <a:latin typeface="Arial MT"/>
                <a:ea typeface="+mn-ea"/>
                <a:cs typeface="Arial MT"/>
              </a:rPr>
              <a:t>CUS</a:t>
            </a:r>
            <a:r>
              <a:rPr sz="5333" kern="1200" spc="-660">
                <a:solidFill>
                  <a:prstClr val="black"/>
                </a:solidFill>
                <a:latin typeface="Arial MT"/>
                <a:ea typeface="+mn-ea"/>
                <a:cs typeface="Arial MT"/>
              </a:rPr>
              <a:t>T</a:t>
            </a:r>
            <a:r>
              <a:rPr sz="5333" kern="1200" spc="-167">
                <a:solidFill>
                  <a:prstClr val="black"/>
                </a:solidFill>
                <a:latin typeface="Arial MT"/>
                <a:ea typeface="+mn-ea"/>
                <a:cs typeface="Arial MT"/>
              </a:rPr>
              <a:t>OM</a:t>
            </a:r>
            <a:endParaRPr sz="5333" kern="1200">
              <a:solidFill>
                <a:prstClr val="black"/>
              </a:solidFill>
              <a:latin typeface="Arial MT"/>
              <a:ea typeface="+mn-ea"/>
              <a:cs typeface="Arial MT"/>
            </a:endParaRPr>
          </a:p>
        </p:txBody>
      </p:sp>
      <p:sp>
        <p:nvSpPr>
          <p:cNvPr id="7" name="object 7"/>
          <p:cNvSpPr/>
          <p:nvPr/>
        </p:nvSpPr>
        <p:spPr>
          <a:xfrm>
            <a:off x="3910817" y="5607939"/>
            <a:ext cx="1003300" cy="887307"/>
          </a:xfrm>
          <a:custGeom>
            <a:avLst/>
            <a:gdLst/>
            <a:ahLst/>
            <a:cxnLst/>
            <a:rect l="l" t="t" r="r" b="b"/>
            <a:pathLst>
              <a:path w="752475" h="665479">
                <a:moveTo>
                  <a:pt x="339432" y="456260"/>
                </a:moveTo>
                <a:lnTo>
                  <a:pt x="273926" y="391185"/>
                </a:lnTo>
                <a:lnTo>
                  <a:pt x="58699" y="587235"/>
                </a:lnTo>
                <a:lnTo>
                  <a:pt x="54876" y="592874"/>
                </a:lnTo>
                <a:lnTo>
                  <a:pt x="53594" y="599440"/>
                </a:lnTo>
                <a:lnTo>
                  <a:pt x="54876" y="605993"/>
                </a:lnTo>
                <a:lnTo>
                  <a:pt x="58699" y="611644"/>
                </a:lnTo>
                <a:lnTo>
                  <a:pt x="109740" y="660450"/>
                </a:lnTo>
                <a:lnTo>
                  <a:pt x="115646" y="664108"/>
                </a:lnTo>
                <a:lnTo>
                  <a:pt x="122504" y="665327"/>
                </a:lnTo>
                <a:lnTo>
                  <a:pt x="129362" y="664108"/>
                </a:lnTo>
                <a:lnTo>
                  <a:pt x="135267" y="660450"/>
                </a:lnTo>
                <a:lnTo>
                  <a:pt x="339432" y="456260"/>
                </a:lnTo>
                <a:close/>
              </a:path>
              <a:path w="752475" h="665479">
                <a:moveTo>
                  <a:pt x="674611" y="600252"/>
                </a:moveTo>
                <a:lnTo>
                  <a:pt x="673341" y="593686"/>
                </a:lnTo>
                <a:lnTo>
                  <a:pt x="669505" y="588048"/>
                </a:lnTo>
                <a:lnTo>
                  <a:pt x="245859" y="200837"/>
                </a:lnTo>
                <a:lnTo>
                  <a:pt x="319024" y="130060"/>
                </a:lnTo>
                <a:lnTo>
                  <a:pt x="322846" y="124421"/>
                </a:lnTo>
                <a:lnTo>
                  <a:pt x="324116" y="117856"/>
                </a:lnTo>
                <a:lnTo>
                  <a:pt x="322846" y="111302"/>
                </a:lnTo>
                <a:lnTo>
                  <a:pt x="319024" y="105651"/>
                </a:lnTo>
                <a:lnTo>
                  <a:pt x="236499" y="25933"/>
                </a:lnTo>
                <a:lnTo>
                  <a:pt x="230593" y="22275"/>
                </a:lnTo>
                <a:lnTo>
                  <a:pt x="223735" y="21056"/>
                </a:lnTo>
                <a:lnTo>
                  <a:pt x="216877" y="22275"/>
                </a:lnTo>
                <a:lnTo>
                  <a:pt x="210985" y="25933"/>
                </a:lnTo>
                <a:lnTo>
                  <a:pt x="135267" y="98336"/>
                </a:lnTo>
                <a:lnTo>
                  <a:pt x="121653" y="86131"/>
                </a:lnTo>
                <a:lnTo>
                  <a:pt x="115747" y="82473"/>
                </a:lnTo>
                <a:lnTo>
                  <a:pt x="108889" y="81254"/>
                </a:lnTo>
                <a:lnTo>
                  <a:pt x="102031" y="82473"/>
                </a:lnTo>
                <a:lnTo>
                  <a:pt x="96139" y="86131"/>
                </a:lnTo>
                <a:lnTo>
                  <a:pt x="69761" y="111353"/>
                </a:lnTo>
                <a:lnTo>
                  <a:pt x="65938" y="116992"/>
                </a:lnTo>
                <a:lnTo>
                  <a:pt x="64655" y="123558"/>
                </a:lnTo>
                <a:lnTo>
                  <a:pt x="65938" y="130111"/>
                </a:lnTo>
                <a:lnTo>
                  <a:pt x="69761" y="135750"/>
                </a:lnTo>
                <a:lnTo>
                  <a:pt x="82524" y="148767"/>
                </a:lnTo>
                <a:lnTo>
                  <a:pt x="51041" y="179679"/>
                </a:lnTo>
                <a:lnTo>
                  <a:pt x="2552" y="301701"/>
                </a:lnTo>
                <a:lnTo>
                  <a:pt x="0" y="307403"/>
                </a:lnTo>
                <a:lnTo>
                  <a:pt x="1701" y="314718"/>
                </a:lnTo>
                <a:lnTo>
                  <a:pt x="11912" y="323672"/>
                </a:lnTo>
                <a:lnTo>
                  <a:pt x="18719" y="325297"/>
                </a:lnTo>
                <a:lnTo>
                  <a:pt x="153136" y="283806"/>
                </a:lnTo>
                <a:lnTo>
                  <a:pt x="163334" y="279742"/>
                </a:lnTo>
                <a:lnTo>
                  <a:pt x="188861" y="255333"/>
                </a:lnTo>
                <a:lnTo>
                  <a:pt x="593801" y="660450"/>
                </a:lnTo>
                <a:lnTo>
                  <a:pt x="599694" y="664108"/>
                </a:lnTo>
                <a:lnTo>
                  <a:pt x="606552" y="665327"/>
                </a:lnTo>
                <a:lnTo>
                  <a:pt x="613410" y="664108"/>
                </a:lnTo>
                <a:lnTo>
                  <a:pt x="619315" y="660450"/>
                </a:lnTo>
                <a:lnTo>
                  <a:pt x="669505" y="612457"/>
                </a:lnTo>
                <a:lnTo>
                  <a:pt x="673341" y="606806"/>
                </a:lnTo>
                <a:lnTo>
                  <a:pt x="674611" y="600252"/>
                </a:lnTo>
                <a:close/>
              </a:path>
              <a:path w="752475" h="665479">
                <a:moveTo>
                  <a:pt x="752030" y="243941"/>
                </a:moveTo>
                <a:lnTo>
                  <a:pt x="659295" y="115417"/>
                </a:lnTo>
                <a:lnTo>
                  <a:pt x="659295" y="114604"/>
                </a:lnTo>
                <a:lnTo>
                  <a:pt x="631228" y="87757"/>
                </a:lnTo>
                <a:lnTo>
                  <a:pt x="631228" y="86944"/>
                </a:lnTo>
                <a:lnTo>
                  <a:pt x="630377" y="86131"/>
                </a:lnTo>
                <a:lnTo>
                  <a:pt x="629526" y="86131"/>
                </a:lnTo>
                <a:lnTo>
                  <a:pt x="499364" y="3162"/>
                </a:lnTo>
                <a:lnTo>
                  <a:pt x="493750" y="546"/>
                </a:lnTo>
                <a:lnTo>
                  <a:pt x="487565" y="0"/>
                </a:lnTo>
                <a:lnTo>
                  <a:pt x="481545" y="1435"/>
                </a:lnTo>
                <a:lnTo>
                  <a:pt x="476402" y="4787"/>
                </a:lnTo>
                <a:lnTo>
                  <a:pt x="399834" y="77177"/>
                </a:lnTo>
                <a:lnTo>
                  <a:pt x="396430" y="81254"/>
                </a:lnTo>
                <a:lnTo>
                  <a:pt x="394728" y="86131"/>
                </a:lnTo>
                <a:lnTo>
                  <a:pt x="394728" y="91008"/>
                </a:lnTo>
                <a:lnTo>
                  <a:pt x="395579" y="95897"/>
                </a:lnTo>
                <a:lnTo>
                  <a:pt x="398132" y="99961"/>
                </a:lnTo>
                <a:lnTo>
                  <a:pt x="402386" y="103212"/>
                </a:lnTo>
                <a:lnTo>
                  <a:pt x="512978" y="173177"/>
                </a:lnTo>
                <a:lnTo>
                  <a:pt x="390474" y="284619"/>
                </a:lnTo>
                <a:lnTo>
                  <a:pt x="453428" y="342379"/>
                </a:lnTo>
                <a:lnTo>
                  <a:pt x="569125" y="226860"/>
                </a:lnTo>
                <a:lnTo>
                  <a:pt x="640588" y="329361"/>
                </a:lnTo>
                <a:lnTo>
                  <a:pt x="643991" y="333425"/>
                </a:lnTo>
                <a:lnTo>
                  <a:pt x="649097" y="335864"/>
                </a:lnTo>
                <a:lnTo>
                  <a:pt x="659295" y="337502"/>
                </a:lnTo>
                <a:lnTo>
                  <a:pt x="665251" y="335051"/>
                </a:lnTo>
                <a:lnTo>
                  <a:pt x="751179" y="253707"/>
                </a:lnTo>
                <a:lnTo>
                  <a:pt x="752030" y="243941"/>
                </a:lnTo>
                <a:close/>
              </a:path>
            </a:pathLst>
          </a:custGeom>
          <a:solidFill>
            <a:srgbClr val="000000"/>
          </a:solidFill>
        </p:spPr>
        <p:txBody>
          <a:bodyPr wrap="square" lIns="0" tIns="0" rIns="0" bIns="0" rtlCol="0"/>
          <a:lstStyle/>
          <a:p>
            <a:pPr hangingPunct="1"/>
            <a:endParaRPr sz="2400" kern="1200">
              <a:solidFill>
                <a:prstClr val="black"/>
              </a:solidFill>
              <a:ea typeface="+mn-ea"/>
              <a:cs typeface="+mn-cs"/>
            </a:endParaRPr>
          </a:p>
        </p:txBody>
      </p:sp>
      <p:sp>
        <p:nvSpPr>
          <p:cNvPr id="8" name="object 8"/>
          <p:cNvSpPr txBox="1"/>
          <p:nvPr/>
        </p:nvSpPr>
        <p:spPr>
          <a:xfrm>
            <a:off x="635074" y="2480193"/>
            <a:ext cx="3408680" cy="878018"/>
          </a:xfrm>
          <a:prstGeom prst="rect">
            <a:avLst/>
          </a:prstGeom>
        </p:spPr>
        <p:txBody>
          <a:bodyPr vert="horz" wrap="square" lIns="0" tIns="16087" rIns="0" bIns="0" rtlCol="0" anchor="t">
            <a:spAutoFit/>
          </a:bodyPr>
          <a:lstStyle/>
          <a:p>
            <a:pPr marL="16510" algn="ctr" eaLnBrk="0" fontAlgn="base">
              <a:spcBef>
                <a:spcPts val="127"/>
              </a:spcBef>
              <a:spcAft>
                <a:spcPct val="0"/>
              </a:spcAft>
            </a:pPr>
            <a:r>
              <a:rPr sz="2800" kern="1200">
                <a:solidFill>
                  <a:schemeClr val="tx1"/>
                </a:solidFill>
                <a:latin typeface="Source Sans Pro" panose="020B0503030403020204" pitchFamily="34" charset="0"/>
                <a:ea typeface="+mn-ea"/>
                <a:cs typeface="Arial"/>
              </a:rPr>
              <a:t>Platform </a:t>
            </a:r>
            <a:r>
              <a:rPr lang="fr-FR" sz="2800" kern="1200">
                <a:solidFill>
                  <a:schemeClr val="tx1"/>
                </a:solidFill>
                <a:latin typeface="Source Sans Pro" panose="020B0503030403020204" pitchFamily="34" charset="0"/>
                <a:ea typeface="+mn-ea"/>
                <a:cs typeface="Arial"/>
              </a:rPr>
              <a:t>o</a:t>
            </a:r>
            <a:r>
              <a:rPr sz="2800" kern="1200" err="1">
                <a:solidFill>
                  <a:schemeClr val="tx1"/>
                </a:solidFill>
                <a:latin typeface="Source Sans Pro" panose="020B0503030403020204" pitchFamily="34" charset="0"/>
                <a:ea typeface="+mn-ea"/>
                <a:cs typeface="Arial"/>
              </a:rPr>
              <a:t>ptions</a:t>
            </a:r>
            <a:r>
              <a:rPr lang="fr-FR" sz="2800" kern="1200">
                <a:solidFill>
                  <a:schemeClr val="tx1"/>
                </a:solidFill>
                <a:latin typeface="Source Sans Pro" panose="020B0503030403020204" pitchFamily="34" charset="0"/>
                <a:ea typeface="+mn-ea"/>
                <a:cs typeface="Arial"/>
              </a:rPr>
              <a:t> </a:t>
            </a:r>
            <a:r>
              <a:rPr lang="fr-FR" sz="2800" kern="1200" err="1">
                <a:solidFill>
                  <a:schemeClr val="tx1"/>
                </a:solidFill>
                <a:latin typeface="Source Sans Pro" panose="020B0503030403020204" pitchFamily="34" charset="0"/>
                <a:ea typeface="+mn-ea"/>
                <a:cs typeface="Arial"/>
              </a:rPr>
              <a:t>may</a:t>
            </a:r>
            <a:r>
              <a:rPr lang="fr-FR" sz="2800" kern="1200">
                <a:solidFill>
                  <a:schemeClr val="tx1"/>
                </a:solidFill>
                <a:latin typeface="Source Sans Pro" panose="020B0503030403020204" pitchFamily="34" charset="0"/>
                <a:ea typeface="+mn-ea"/>
                <a:cs typeface="Arial"/>
              </a:rPr>
              <a:t> </a:t>
            </a:r>
            <a:r>
              <a:rPr lang="fr-FR" sz="2800" kern="1200" err="1">
                <a:solidFill>
                  <a:schemeClr val="tx1"/>
                </a:solidFill>
                <a:latin typeface="Source Sans Pro" panose="020B0503030403020204" pitchFamily="34" charset="0"/>
                <a:ea typeface="+mn-ea"/>
                <a:cs typeface="Arial"/>
              </a:rPr>
              <a:t>include</a:t>
            </a:r>
            <a:r>
              <a:rPr lang="fr-FR" sz="2800" kern="1200">
                <a:solidFill>
                  <a:schemeClr val="tx1"/>
                </a:solidFill>
                <a:latin typeface="Source Sans Pro" panose="020B0503030403020204" pitchFamily="34" charset="0"/>
                <a:ea typeface="+mn-ea"/>
                <a:cs typeface="Arial"/>
              </a:rPr>
              <a:t>: </a:t>
            </a:r>
            <a:endParaRPr lang="fr-FR" sz="3200" b="1" kern="1200">
              <a:solidFill>
                <a:schemeClr val="tx1"/>
              </a:solidFill>
              <a:latin typeface="Source Sans Pro" panose="020B0503030403020204" pitchFamily="34" charset="0"/>
              <a:ea typeface="+mn-ea"/>
              <a:cs typeface="Arial"/>
            </a:endParaRPr>
          </a:p>
        </p:txBody>
      </p:sp>
      <p:sp>
        <p:nvSpPr>
          <p:cNvPr id="11" name="Rectangle 10"/>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13" name="object 10">
            <a:extLst>
              <a:ext uri="{FF2B5EF4-FFF2-40B4-BE49-F238E27FC236}">
                <a16:creationId xmlns:a16="http://schemas.microsoft.com/office/drawing/2014/main" id="{216F946D-DF89-836A-CED7-0377983DE374}"/>
              </a:ext>
            </a:extLst>
          </p:cNvPr>
          <p:cNvSpPr txBox="1">
            <a:spLocks noGrp="1"/>
          </p:cNvSpPr>
          <p:nvPr>
            <p:ph type="title"/>
          </p:nvPr>
        </p:nvSpPr>
        <p:spPr>
          <a:xfrm>
            <a:off x="116899" y="759887"/>
            <a:ext cx="10171569"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pP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development</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platform </a:t>
            </a:r>
            <a:r>
              <a:rPr lang="fr-FR" sz="2800" b="1" err="1">
                <a:solidFill>
                  <a:srgbClr val="A1010D"/>
                </a:solidFill>
                <a:latin typeface="Source Sans Pro Regular"/>
                <a:cs typeface="Arial"/>
              </a:rPr>
              <a:t>considerations</a:t>
            </a:r>
            <a:endParaRPr lang="fr-FR" sz="2800" b="1">
              <a:solidFill>
                <a:srgbClr val="A1010D"/>
              </a:solidFill>
              <a:latin typeface="Source Sans Pro Regular"/>
              <a:cs typeface="Arial"/>
            </a:endParaRPr>
          </a:p>
        </p:txBody>
      </p:sp>
      <p:sp>
        <p:nvSpPr>
          <p:cNvPr id="9" name="Espace réservé du numéro de diapositive 8">
            <a:extLst>
              <a:ext uri="{FF2B5EF4-FFF2-40B4-BE49-F238E27FC236}">
                <a16:creationId xmlns:a16="http://schemas.microsoft.com/office/drawing/2014/main" id="{AD195C11-A35F-145D-5D91-E7B17BA438F4}"/>
              </a:ext>
            </a:extLst>
          </p:cNvPr>
          <p:cNvSpPr>
            <a:spLocks noGrp="1"/>
          </p:cNvSpPr>
          <p:nvPr>
            <p:ph type="sldNum" sz="quarter" idx="2"/>
          </p:nvPr>
        </p:nvSpPr>
        <p:spPr>
          <a:xfrm>
            <a:off x="11790363" y="6508926"/>
            <a:ext cx="399936" cy="343853"/>
          </a:xfrm>
        </p:spPr>
        <p:txBody>
          <a:bodyPr lIns="91440" tIns="45720" rIns="91440" bIns="45720" anchor="t"/>
          <a:lstStyle/>
          <a:p>
            <a:pPr algn="r"/>
            <a:fld id="{86CB4B4D-7CA3-9044-876B-883B54F8677D}" type="slidenum">
              <a:rPr lang="fr-FR" sz="1200">
                <a:solidFill>
                  <a:srgbClr val="A5A5A5"/>
                </a:solidFill>
              </a:rPr>
              <a:pPr algn="r"/>
              <a:t>27</a:t>
            </a:fld>
            <a:endParaRPr lang="fr-FR" sz="1200">
              <a:solidFill>
                <a:srgbClr val="A5A5A5"/>
              </a:solidFill>
            </a:endParaRPr>
          </a:p>
        </p:txBody>
      </p:sp>
    </p:spTree>
    <p:extLst>
      <p:ext uri="{BB962C8B-B14F-4D97-AF65-F5344CB8AC3E}">
        <p14:creationId xmlns:p14="http://schemas.microsoft.com/office/powerpoint/2010/main" val="151111577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78154" y="753429"/>
            <a:ext cx="7756417"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a:solidFill>
                  <a:srgbClr val="A1010D"/>
                </a:solidFill>
                <a:latin typeface="Source Sans Pro Regular"/>
                <a:cs typeface="Arial"/>
              </a:rPr>
              <a:t>RRT </a:t>
            </a:r>
            <a:r>
              <a:rPr lang="fr-FR" sz="2800" b="1" err="1">
                <a:solidFill>
                  <a:srgbClr val="A1010D"/>
                </a:solidFill>
                <a:latin typeface="Source Sans Pro Regular"/>
                <a:cs typeface="Arial"/>
              </a:rPr>
              <a:t>roster</a:t>
            </a:r>
            <a:r>
              <a:rPr lang="fr-FR" sz="2800" b="1">
                <a:solidFill>
                  <a:srgbClr val="A1010D"/>
                </a:solidFill>
                <a:latin typeface="Source Sans Pro Regular"/>
                <a:cs typeface="Arial"/>
              </a:rPr>
              <a:t> maintenance</a:t>
            </a:r>
          </a:p>
        </p:txBody>
      </p:sp>
      <p:sp>
        <p:nvSpPr>
          <p:cNvPr id="12" name="Rectangle 11"/>
          <p:cNvSpPr/>
          <p:nvPr/>
        </p:nvSpPr>
        <p:spPr>
          <a:xfrm>
            <a:off x="292953" y="1172489"/>
            <a:ext cx="11873949" cy="1254061"/>
          </a:xfrm>
          <a:prstGeom prst="rect">
            <a:avLst/>
          </a:prstGeom>
        </p:spPr>
        <p:txBody>
          <a:bodyPr wrap="square" lIns="91440" tIns="45720" rIns="91440" bIns="45720" anchor="t">
            <a:spAutoFit/>
          </a:bodyPr>
          <a:lstStyle/>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200">
                <a:latin typeface="Source Sans Pro Regular"/>
              </a:rPr>
              <a:t>Keep the database up to date.</a:t>
            </a:r>
          </a:p>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200">
                <a:latin typeface="Source Sans Pro Regular"/>
              </a:rPr>
              <a:t>Roster management can be resource and time intensive; consider staffing a roster manager who will be responsible for keeping the roster updated.</a:t>
            </a:r>
          </a:p>
        </p:txBody>
      </p:sp>
      <p:sp>
        <p:nvSpPr>
          <p:cNvPr id="6" name="Rectangle 5"/>
          <p:cNvSpPr/>
          <p:nvPr/>
        </p:nvSpPr>
        <p:spPr>
          <a:xfrm>
            <a:off x="-3586" y="-2804"/>
            <a:ext cx="8184682" cy="584775"/>
          </a:xfrm>
          <a:prstGeom prst="rect">
            <a:avLst/>
          </a:prstGeom>
        </p:spPr>
        <p:txBody>
          <a:bodyPr wrap="square" lIns="91440" tIns="45720" rIns="91440" bIns="45720" anchor="t">
            <a:spAutoFit/>
          </a:bodyPr>
          <a:lstStyle/>
          <a:p>
            <a:r>
              <a:rPr lang="en-US" sz="3200" b="1">
                <a:solidFill>
                  <a:schemeClr val="bg1"/>
                </a:solidFill>
                <a:latin typeface="Source Sans Pro Regular"/>
              </a:rPr>
              <a:t>3.1 Introduction to  staffing and rostering</a:t>
            </a:r>
            <a:endParaRPr lang="en-US" sz="3200">
              <a:solidFill>
                <a:schemeClr val="bg1"/>
              </a:solidFill>
              <a:latin typeface="Source Sans Pro Regular"/>
            </a:endParaRPr>
          </a:p>
        </p:txBody>
      </p:sp>
      <p:sp>
        <p:nvSpPr>
          <p:cNvPr id="2" name="Espace réservé du numéro de diapositive 1">
            <a:extLst>
              <a:ext uri="{FF2B5EF4-FFF2-40B4-BE49-F238E27FC236}">
                <a16:creationId xmlns:a16="http://schemas.microsoft.com/office/drawing/2014/main" id="{F9F32840-C8D9-3D6E-170F-850DD29E58AF}"/>
              </a:ext>
            </a:extLst>
          </p:cNvPr>
          <p:cNvSpPr>
            <a:spLocks noGrp="1"/>
          </p:cNvSpPr>
          <p:nvPr>
            <p:ph type="sldNum" sz="quarter" idx="2"/>
          </p:nvPr>
        </p:nvSpPr>
        <p:spPr>
          <a:xfrm>
            <a:off x="11754644" y="6532738"/>
            <a:ext cx="495186" cy="320041"/>
          </a:xfrm>
        </p:spPr>
        <p:txBody>
          <a:bodyPr lIns="91440" tIns="45720" rIns="91440" bIns="45720" anchor="t"/>
          <a:lstStyle/>
          <a:p>
            <a:pPr algn="r"/>
            <a:fld id="{86CB4B4D-7CA3-9044-876B-883B54F8677D}" type="slidenum">
              <a:rPr lang="fr-FR" sz="1200">
                <a:solidFill>
                  <a:srgbClr val="A5A5A5"/>
                </a:solidFill>
              </a:rPr>
              <a:pPr algn="r"/>
              <a:t>28</a:t>
            </a:fld>
            <a:endParaRPr lang="fr-FR" sz="1200">
              <a:solidFill>
                <a:srgbClr val="A5A5A5"/>
              </a:solidFill>
            </a:endParaRPr>
          </a:p>
        </p:txBody>
      </p:sp>
      <p:pic>
        <p:nvPicPr>
          <p:cNvPr id="3" name="Image 3" descr="Une image contenant table&#10;&#10;Description générée automatiquement">
            <a:extLst>
              <a:ext uri="{FF2B5EF4-FFF2-40B4-BE49-F238E27FC236}">
                <a16:creationId xmlns:a16="http://schemas.microsoft.com/office/drawing/2014/main" id="{1389C3AB-1F34-8B3A-7F49-1D51ED061C3D}"/>
              </a:ext>
            </a:extLst>
          </p:cNvPr>
          <p:cNvPicPr>
            <a:picLocks noChangeAspect="1"/>
          </p:cNvPicPr>
          <p:nvPr/>
        </p:nvPicPr>
        <p:blipFill>
          <a:blip r:embed="rId3"/>
          <a:stretch>
            <a:fillRect/>
          </a:stretch>
        </p:blipFill>
        <p:spPr>
          <a:xfrm>
            <a:off x="74908" y="2941840"/>
            <a:ext cx="12003437" cy="2692048"/>
          </a:xfrm>
          <a:prstGeom prst="rect">
            <a:avLst/>
          </a:prstGeom>
        </p:spPr>
      </p:pic>
    </p:spTree>
    <p:extLst>
      <p:ext uri="{BB962C8B-B14F-4D97-AF65-F5344CB8AC3E}">
        <p14:creationId xmlns:p14="http://schemas.microsoft.com/office/powerpoint/2010/main" val="85735914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908412"/>
            <a:ext cx="10649434"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err="1">
                <a:solidFill>
                  <a:srgbClr val="A1010D"/>
                </a:solidFill>
                <a:latin typeface="Source Sans Pro Regular"/>
                <a:cs typeface="Arial"/>
              </a:rPr>
              <a:t>Preventing</a:t>
            </a:r>
            <a:r>
              <a:rPr lang="fr-FR" sz="2800" b="1">
                <a:solidFill>
                  <a:srgbClr val="A1010D"/>
                </a:solidFill>
                <a:latin typeface="Source Sans Pro Regular"/>
                <a:cs typeface="Arial"/>
              </a:rPr>
              <a:t> </a:t>
            </a:r>
            <a:r>
              <a:rPr lang="fr-FR" sz="2800" b="1" err="1">
                <a:solidFill>
                  <a:srgbClr val="A1010D"/>
                </a:solidFill>
                <a:latin typeface="Source Sans Pro Regular"/>
                <a:cs typeface="Arial"/>
              </a:rPr>
              <a:t>responder</a:t>
            </a:r>
            <a:r>
              <a:rPr lang="fr-FR" sz="2800" b="1">
                <a:solidFill>
                  <a:srgbClr val="A1010D"/>
                </a:solidFill>
                <a:latin typeface="Source Sans Pro Regular"/>
                <a:cs typeface="Arial"/>
              </a:rPr>
              <a:t> attrition</a:t>
            </a:r>
          </a:p>
        </p:txBody>
      </p:sp>
      <p:sp>
        <p:nvSpPr>
          <p:cNvPr id="3" name="object 3"/>
          <p:cNvSpPr txBox="1"/>
          <p:nvPr/>
        </p:nvSpPr>
        <p:spPr>
          <a:xfrm>
            <a:off x="213359" y="1555390"/>
            <a:ext cx="5107094" cy="2775247"/>
          </a:xfrm>
          <a:prstGeom prst="rect">
            <a:avLst/>
          </a:prstGeom>
          <a:solidFill>
            <a:schemeClr val="bg1">
              <a:lumMod val="95000"/>
            </a:schemeClr>
          </a:solidFill>
        </p:spPr>
        <p:txBody>
          <a:bodyPr vert="horz" wrap="square" lIns="0" tIns="99060" rIns="0" bIns="0" rtlCol="0" anchor="t">
            <a:spAutoFit/>
          </a:bodyPr>
          <a:lstStyle/>
          <a:p>
            <a:pPr marL="16510" hangingPunct="1">
              <a:spcBef>
                <a:spcPts val="780"/>
              </a:spcBef>
              <a:tabLst>
                <a:tab pos="473275" algn="l"/>
                <a:tab pos="474121" algn="l"/>
              </a:tabLst>
            </a:pPr>
            <a:r>
              <a:rPr lang="fr-FR" b="1" kern="1200" spc="-13" err="1">
                <a:solidFill>
                  <a:schemeClr val="tx1"/>
                </a:solidFill>
                <a:latin typeface="Source Sans Pro Regular"/>
                <a:ea typeface="+mn-ea"/>
                <a:cs typeface="Arial"/>
              </a:rPr>
              <a:t>Continuing</a:t>
            </a:r>
            <a:r>
              <a:rPr lang="fr-FR" b="1" kern="1200" spc="7">
                <a:solidFill>
                  <a:schemeClr val="tx1"/>
                </a:solidFill>
                <a:latin typeface="Source Sans Pro Regular"/>
                <a:ea typeface="+mn-ea"/>
                <a:cs typeface="Arial"/>
              </a:rPr>
              <a:t> </a:t>
            </a:r>
            <a:r>
              <a:rPr lang="fr-FR" b="1" kern="1200" spc="7" err="1">
                <a:solidFill>
                  <a:schemeClr val="tx1"/>
                </a:solidFill>
                <a:latin typeface="Source Sans Pro Regular"/>
                <a:ea typeface="+mn-ea"/>
                <a:cs typeface="Arial"/>
              </a:rPr>
              <a:t>e</a:t>
            </a:r>
            <a:r>
              <a:rPr lang="fr-FR" b="1" kern="1200" spc="-13" err="1">
                <a:solidFill>
                  <a:schemeClr val="tx1"/>
                </a:solidFill>
                <a:latin typeface="Source Sans Pro Regular"/>
                <a:ea typeface="+mn-ea"/>
                <a:cs typeface="Arial"/>
              </a:rPr>
              <a:t>ducation</a:t>
            </a:r>
            <a:r>
              <a:rPr lang="fr-FR" b="1" kern="1200" spc="-20">
                <a:solidFill>
                  <a:schemeClr val="tx1"/>
                </a:solidFill>
                <a:latin typeface="Source Sans Pro Regular"/>
                <a:ea typeface="+mn-ea"/>
                <a:cs typeface="Arial"/>
              </a:rPr>
              <a:t> </a:t>
            </a:r>
            <a:r>
              <a:rPr lang="fr-FR" b="1" kern="1200" spc="-20" err="1">
                <a:solidFill>
                  <a:schemeClr val="tx1"/>
                </a:solidFill>
                <a:latin typeface="Source Sans Pro Regular"/>
                <a:ea typeface="+mn-ea"/>
                <a:cs typeface="Arial"/>
              </a:rPr>
              <a:t>o</a:t>
            </a:r>
            <a:r>
              <a:rPr lang="fr-FR" b="1" kern="1200" spc="-13" err="1">
                <a:solidFill>
                  <a:schemeClr val="tx1"/>
                </a:solidFill>
                <a:latin typeface="Source Sans Pro Regular"/>
                <a:ea typeface="+mn-ea"/>
                <a:cs typeface="Arial"/>
              </a:rPr>
              <a:t>pportunities</a:t>
            </a:r>
            <a:endParaRPr lang="fr-FR" b="1" kern="1200" spc="-13">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Refresher trainings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Trainings on specific topics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Trainings on specific emergencies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Access to trainings/materials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Mentorship opportunities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Etc.</a:t>
            </a:r>
          </a:p>
        </p:txBody>
      </p:sp>
      <p:sp>
        <p:nvSpPr>
          <p:cNvPr id="4" name="Rectangle 3"/>
          <p:cNvSpPr/>
          <p:nvPr/>
        </p:nvSpPr>
        <p:spPr>
          <a:xfrm>
            <a:off x="5821679" y="1559322"/>
            <a:ext cx="6096000" cy="3072636"/>
          </a:xfrm>
          <a:prstGeom prst="rect">
            <a:avLst/>
          </a:prstGeom>
          <a:solidFill>
            <a:schemeClr val="bg1">
              <a:lumMod val="95000"/>
            </a:schemeClr>
          </a:solidFill>
        </p:spPr>
        <p:txBody>
          <a:bodyPr lIns="91440" tIns="45720" rIns="91440" bIns="45720" anchor="t">
            <a:spAutoFit/>
          </a:bodyPr>
          <a:lstStyle/>
          <a:p>
            <a:pPr marL="16510" hangingPunct="1">
              <a:spcBef>
                <a:spcPts val="780"/>
              </a:spcBef>
              <a:tabLst>
                <a:tab pos="473275" algn="l"/>
                <a:tab pos="474121" algn="l"/>
              </a:tabLst>
            </a:pPr>
            <a:r>
              <a:rPr lang="fr-FR" b="1" kern="1200" spc="-13">
                <a:solidFill>
                  <a:schemeClr val="tx1"/>
                </a:solidFill>
                <a:latin typeface="Source Sans Pro Regular"/>
                <a:ea typeface="+mn-ea"/>
                <a:cs typeface="Arial"/>
              </a:rPr>
              <a:t>Leadership</a:t>
            </a:r>
            <a:r>
              <a:rPr lang="fr-FR" b="1" kern="1200" spc="27">
                <a:solidFill>
                  <a:schemeClr val="tx1"/>
                </a:solidFill>
                <a:latin typeface="Source Sans Pro Regular"/>
                <a:ea typeface="+mn-ea"/>
                <a:cs typeface="Arial"/>
              </a:rPr>
              <a:t> </a:t>
            </a:r>
            <a:r>
              <a:rPr lang="fr-FR" b="1" kern="1200" spc="-13" err="1">
                <a:solidFill>
                  <a:schemeClr val="tx1"/>
                </a:solidFill>
                <a:latin typeface="Source Sans Pro Regular"/>
                <a:ea typeface="+mn-ea"/>
                <a:cs typeface="Arial"/>
              </a:rPr>
              <a:t>Opportunities</a:t>
            </a:r>
            <a:endParaRPr lang="fr-FR" b="1" kern="1200" spc="-13">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Field and headquarters leadership</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rPr>
              <a:t>Leadership specific training:</a:t>
            </a:r>
          </a:p>
          <a:p>
            <a:pPr marL="1388110" indent="-456565" hangingPunct="1">
              <a:spcBef>
                <a:spcPts val="767"/>
              </a:spcBef>
              <a:buClr>
                <a:srgbClr val="65A000"/>
              </a:buClr>
              <a:buFont typeface="Courier New" panose="02070309020205020404" pitchFamily="49" charset="0"/>
              <a:buChar char="o"/>
              <a:tabLst>
                <a:tab pos="473275" algn="l"/>
                <a:tab pos="474121" algn="l"/>
              </a:tabLst>
            </a:pPr>
            <a:r>
              <a:rPr lang="en-US" kern="1200" spc="-13">
                <a:solidFill>
                  <a:schemeClr val="tx1"/>
                </a:solidFill>
                <a:latin typeface="Source Sans Pro Regular"/>
                <a:ea typeface="+mn-ea"/>
                <a:cs typeface="Arial"/>
              </a:rPr>
              <a:t>Coordinating team members and resources</a:t>
            </a:r>
          </a:p>
          <a:p>
            <a:pPr marL="1388110" indent="-456565" hangingPunct="1">
              <a:spcBef>
                <a:spcPts val="773"/>
              </a:spcBef>
              <a:buClr>
                <a:srgbClr val="65A000"/>
              </a:buClr>
              <a:buFont typeface="Courier New" panose="02070309020205020404" pitchFamily="49" charset="0"/>
              <a:buChar char="o"/>
              <a:tabLst>
                <a:tab pos="473275" algn="l"/>
                <a:tab pos="474121" algn="l"/>
              </a:tabLst>
            </a:pPr>
            <a:r>
              <a:rPr lang="en-US" kern="1200" spc="-13">
                <a:solidFill>
                  <a:schemeClr val="tx1"/>
                </a:solidFill>
                <a:latin typeface="Source Sans Pro Regular"/>
                <a:ea typeface="+mn-ea"/>
                <a:cs typeface="Arial"/>
              </a:rPr>
              <a:t>Delegating tasks matched to skill sets</a:t>
            </a:r>
          </a:p>
          <a:p>
            <a:pPr marL="1388110" indent="-456565" hangingPunct="1">
              <a:spcBef>
                <a:spcPts val="767"/>
              </a:spcBef>
              <a:buClr>
                <a:srgbClr val="65A000"/>
              </a:buClr>
              <a:buFont typeface="Courier New" panose="02070309020205020404" pitchFamily="49" charset="0"/>
              <a:buChar char="o"/>
              <a:tabLst>
                <a:tab pos="473275" algn="l"/>
                <a:tab pos="474121" algn="l"/>
              </a:tabLst>
            </a:pPr>
            <a:r>
              <a:rPr lang="en-US" kern="1200" spc="-13">
                <a:solidFill>
                  <a:schemeClr val="tx1"/>
                </a:solidFill>
                <a:latin typeface="Source Sans Pro Regular"/>
                <a:ea typeface="+mn-ea"/>
                <a:cs typeface="Arial"/>
              </a:rPr>
              <a:t>Conducting daily briefings</a:t>
            </a:r>
          </a:p>
          <a:p>
            <a:pPr marL="1388110" indent="-456565" hangingPunct="1">
              <a:spcBef>
                <a:spcPts val="773"/>
              </a:spcBef>
              <a:buClr>
                <a:srgbClr val="65A000"/>
              </a:buClr>
              <a:buFont typeface="Courier New" panose="02070309020205020404" pitchFamily="49" charset="0"/>
              <a:buChar char="o"/>
              <a:tabLst>
                <a:tab pos="473275" algn="l"/>
                <a:tab pos="474121" algn="l"/>
              </a:tabLst>
            </a:pPr>
            <a:r>
              <a:rPr lang="en-US" kern="1200" spc="-13">
                <a:solidFill>
                  <a:schemeClr val="tx1"/>
                </a:solidFill>
                <a:latin typeface="Source Sans Pro Regular"/>
                <a:ea typeface="+mn-ea"/>
                <a:cs typeface="Arial"/>
              </a:rPr>
              <a:t>Dealing with team conflict</a:t>
            </a:r>
          </a:p>
          <a:p>
            <a:pPr marL="1388110" indent="-456565" hangingPunct="1">
              <a:spcBef>
                <a:spcPts val="767"/>
              </a:spcBef>
              <a:buClr>
                <a:srgbClr val="65A000"/>
              </a:buClr>
              <a:buFont typeface="Courier New" panose="02070309020205020404" pitchFamily="49" charset="0"/>
              <a:buChar char="o"/>
              <a:tabLst>
                <a:tab pos="473275" algn="l"/>
                <a:tab pos="474121" algn="l"/>
              </a:tabLst>
            </a:pPr>
            <a:r>
              <a:rPr lang="en-US" kern="1200" spc="-13">
                <a:solidFill>
                  <a:schemeClr val="tx1"/>
                </a:solidFill>
                <a:latin typeface="Source Sans Pro Regular"/>
                <a:ea typeface="+mn-ea"/>
                <a:cs typeface="Arial"/>
              </a:rPr>
              <a:t>Etc.</a:t>
            </a:r>
          </a:p>
        </p:txBody>
      </p:sp>
      <p:sp>
        <p:nvSpPr>
          <p:cNvPr id="5" name="object 3"/>
          <p:cNvSpPr txBox="1"/>
          <p:nvPr/>
        </p:nvSpPr>
        <p:spPr>
          <a:xfrm>
            <a:off x="212765" y="4637380"/>
            <a:ext cx="5092983" cy="1567224"/>
          </a:xfrm>
          <a:prstGeom prst="rect">
            <a:avLst/>
          </a:prstGeom>
          <a:solidFill>
            <a:schemeClr val="bg1">
              <a:lumMod val="95000"/>
            </a:schemeClr>
          </a:solidFill>
        </p:spPr>
        <p:txBody>
          <a:bodyPr vert="horz" wrap="square" lIns="0" tIns="99060" rIns="0" bIns="0" rtlCol="0" anchor="t">
            <a:spAutoFit/>
          </a:bodyPr>
          <a:lstStyle/>
          <a:p>
            <a:pPr marL="16510" hangingPunct="1">
              <a:spcBef>
                <a:spcPts val="780"/>
              </a:spcBef>
              <a:tabLst>
                <a:tab pos="473275" algn="l"/>
                <a:tab pos="474121" algn="l"/>
              </a:tabLst>
            </a:pPr>
            <a:r>
              <a:rPr lang="fr-FR" b="1" kern="1200" spc="-13" err="1">
                <a:solidFill>
                  <a:schemeClr val="tx1"/>
                </a:solidFill>
                <a:latin typeface="Source Sans Pro Regular"/>
                <a:ea typeface="+mn-ea"/>
                <a:cs typeface="Arial"/>
              </a:rPr>
              <a:t>Highlighting</a:t>
            </a:r>
            <a:r>
              <a:rPr lang="fr-FR" b="1" kern="1200" spc="-13">
                <a:solidFill>
                  <a:schemeClr val="tx1"/>
                </a:solidFill>
                <a:latin typeface="Source Sans Pro Regular"/>
                <a:ea typeface="+mn-ea"/>
                <a:cs typeface="Arial"/>
              </a:rPr>
              <a:t> </a:t>
            </a:r>
            <a:r>
              <a:rPr lang="fr-FR" b="1" kern="1200" spc="-20" err="1">
                <a:solidFill>
                  <a:schemeClr val="tx1"/>
                </a:solidFill>
                <a:latin typeface="Source Sans Pro Regular"/>
                <a:ea typeface="+mn-ea"/>
                <a:cs typeface="Arial"/>
              </a:rPr>
              <a:t>Responders</a:t>
            </a:r>
            <a:endParaRPr lang="fr-FR" b="1" kern="1200" spc="-20">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fr-FR" sz="2000">
                <a:latin typeface="Source Sans Pro Regular"/>
              </a:rPr>
              <a:t>Awards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fr-FR" sz="2000" err="1">
                <a:latin typeface="Source Sans Pro Regular"/>
              </a:rPr>
              <a:t>Internal</a:t>
            </a:r>
            <a:r>
              <a:rPr lang="fr-FR" sz="2000">
                <a:latin typeface="Source Sans Pro Regular"/>
              </a:rPr>
              <a:t> communication</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fr-FR" sz="2000" err="1">
                <a:latin typeface="Source Sans Pro Regular"/>
              </a:rPr>
              <a:t>External</a:t>
            </a:r>
            <a:r>
              <a:rPr lang="fr-FR" sz="2000">
                <a:latin typeface="Source Sans Pro Regular"/>
              </a:rPr>
              <a:t> communication</a:t>
            </a:r>
          </a:p>
        </p:txBody>
      </p:sp>
      <p:sp>
        <p:nvSpPr>
          <p:cNvPr id="7" name="ZoneTexte 6"/>
          <p:cNvSpPr txBox="1"/>
          <p:nvPr/>
        </p:nvSpPr>
        <p:spPr>
          <a:xfrm>
            <a:off x="5822720" y="5036318"/>
            <a:ext cx="6104286" cy="923330"/>
          </a:xfrm>
          <a:prstGeom prst="rect">
            <a:avLst/>
          </a:prstGeom>
          <a:solidFill>
            <a:srgbClr val="A1010D"/>
          </a:solidFill>
        </p:spPr>
        <p:txBody>
          <a:bodyPr wrap="square" lIns="91440" tIns="45720" rIns="91440" bIns="45720" rtlCol="0" anchor="t">
            <a:spAutoFit/>
          </a:bodyPr>
          <a:lstStyle/>
          <a:p>
            <a:pPr algn="ctr" hangingPunct="1"/>
            <a:r>
              <a:rPr lang="en-US" b="1" kern="1200">
                <a:solidFill>
                  <a:srgbClr val="FFFFFF"/>
                </a:solidFill>
                <a:latin typeface="Source Sans Pro Regular"/>
                <a:ea typeface="+mn-ea"/>
                <a:cs typeface="Arial"/>
              </a:rPr>
              <a:t>The RRT management should establish mechanisms for maintaining contact with RRT members (e.g., regular meetings, webinars…)</a:t>
            </a:r>
          </a:p>
        </p:txBody>
      </p:sp>
      <p:sp>
        <p:nvSpPr>
          <p:cNvPr id="9" name="Rectangle 8"/>
          <p:cNvSpPr/>
          <p:nvPr/>
        </p:nvSpPr>
        <p:spPr>
          <a:xfrm>
            <a:off x="121920" y="0"/>
            <a:ext cx="8184682" cy="584775"/>
          </a:xfrm>
          <a:prstGeom prst="rect">
            <a:avLst/>
          </a:prstGeom>
        </p:spPr>
        <p:txBody>
          <a:bodyPr wrap="square" lIns="91440" tIns="45720" rIns="91440" bIns="45720" anchor="t">
            <a:spAutoFit/>
          </a:bodyPr>
          <a:lstStyle/>
          <a:p>
            <a:r>
              <a:rPr lang="en-US" sz="3200" b="1">
                <a:solidFill>
                  <a:schemeClr val="bg1"/>
                </a:solidFill>
                <a:latin typeface="Source Sans Pro Regular"/>
              </a:rPr>
              <a:t>3.1 Introduction to  staffing and rostering</a:t>
            </a:r>
            <a:endParaRPr lang="en-US" sz="3200">
              <a:solidFill>
                <a:schemeClr val="bg1"/>
              </a:solidFill>
              <a:latin typeface="Source Sans Pro Regular"/>
            </a:endParaRPr>
          </a:p>
        </p:txBody>
      </p:sp>
      <p:sp>
        <p:nvSpPr>
          <p:cNvPr id="6" name="Espace réservé du numéro de diapositive 5">
            <a:extLst>
              <a:ext uri="{FF2B5EF4-FFF2-40B4-BE49-F238E27FC236}">
                <a16:creationId xmlns:a16="http://schemas.microsoft.com/office/drawing/2014/main" id="{E197DB4E-AE6A-CC77-365C-556B366D9636}"/>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29</a:t>
            </a:fld>
            <a:endParaRPr lang="fr-FR" sz="1200">
              <a:solidFill>
                <a:srgbClr val="A5A5A5"/>
              </a:solidFill>
            </a:endParaRPr>
          </a:p>
        </p:txBody>
      </p:sp>
    </p:spTree>
    <p:extLst>
      <p:ext uri="{BB962C8B-B14F-4D97-AF65-F5344CB8AC3E}">
        <p14:creationId xmlns:p14="http://schemas.microsoft.com/office/powerpoint/2010/main" val="35896289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556201" y="1039697"/>
            <a:ext cx="11590079" cy="28007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a:t>Module 3 </a:t>
            </a:r>
          </a:p>
          <a:p>
            <a:r>
              <a:rPr lang="en-US" b="1"/>
              <a:t>SOPs for RRT management</a:t>
            </a:r>
          </a:p>
          <a:p>
            <a:r>
              <a:rPr lang="en-US" b="1"/>
              <a:t> in preparedness phase</a:t>
            </a:r>
            <a:endParaRPr lang="fr-FR" b="1"/>
          </a:p>
          <a:p>
            <a:r>
              <a:rPr lang="fr-FR" b="1"/>
              <a:t> </a:t>
            </a:r>
            <a:endParaRPr lang="en-US"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2" name="Espace réservé du numéro de diapositive 1">
            <a:extLst>
              <a:ext uri="{FF2B5EF4-FFF2-40B4-BE49-F238E27FC236}">
                <a16:creationId xmlns:a16="http://schemas.microsoft.com/office/drawing/2014/main" id="{0C8BD006-2096-6AE3-E140-1FD2C4293C79}"/>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a:solidFill>
                  <a:srgbClr val="A5A5A5"/>
                </a:solidFill>
              </a:rPr>
              <a:pPr/>
              <a:t>3</a:t>
            </a:fld>
            <a:endParaRPr lang="fr-FR" sz="1200">
              <a:solidFill>
                <a:srgbClr val="A5A5A5"/>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lvl="0"/>
            <a:endParaRPr lang="en-GB"/>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a:sym typeface="Calibri"/>
              </a:rPr>
              <a:t>Deployable personnel must first be identified based on skills needed for emergency response and then rostered in a searchable database that is consistently updated</a:t>
            </a:r>
            <a:r>
              <a:rPr lang="en-US">
                <a:sym typeface="Calibri"/>
              </a:rPr>
              <a:t> </a:t>
            </a:r>
            <a:endParaRPr lang="en-US"/>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endParaRPr lang="fr-F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r>
              <a:rPr lang="en-GB">
                <a:sym typeface="Calibri"/>
              </a:rPr>
              <a:t>A roster allows staff to be identified quickly during a response</a:t>
            </a:r>
            <a:r>
              <a:rPr lang="en-US">
                <a:sym typeface="Calibri"/>
              </a:rPr>
              <a:t> </a:t>
            </a:r>
            <a:endParaRPr lang="fr-FR"/>
          </a:p>
          <a:p>
            <a:pPr lvl="0"/>
            <a:endParaRPr lang="en-US"/>
          </a:p>
        </p:txBody>
      </p:sp>
      <p:sp>
        <p:nvSpPr>
          <p:cNvPr id="2" name="Espace réservé du numéro de diapositive 1">
            <a:extLst>
              <a:ext uri="{FF2B5EF4-FFF2-40B4-BE49-F238E27FC236}">
                <a16:creationId xmlns:a16="http://schemas.microsoft.com/office/drawing/2014/main" id="{620E40B0-1C24-30C0-E5C4-915393293B78}"/>
              </a:ext>
            </a:extLst>
          </p:cNvPr>
          <p:cNvSpPr>
            <a:spLocks noGrp="1"/>
          </p:cNvSpPr>
          <p:nvPr>
            <p:ph type="sldNum" sz="quarter" idx="2"/>
          </p:nvPr>
        </p:nvSpPr>
        <p:spPr>
          <a:xfrm>
            <a:off x="11742738" y="6508926"/>
            <a:ext cx="447561" cy="343853"/>
          </a:xfrm>
        </p:spPr>
        <p:txBody>
          <a:bodyPr lIns="91440" tIns="45720" rIns="91440" bIns="45720" anchor="t"/>
          <a:lstStyle/>
          <a:p>
            <a:pPr algn="r"/>
            <a:fld id="{86CB4B4D-7CA3-9044-876B-883B54F8677D}" type="slidenum">
              <a:rPr lang="fr-FR" sz="1200">
                <a:solidFill>
                  <a:srgbClr val="A5A5A5"/>
                </a:solidFill>
              </a:rPr>
              <a:pPr algn="r"/>
              <a:t>30</a:t>
            </a:fld>
            <a:endParaRPr lang="fr-FR" sz="1200">
              <a:solidFill>
                <a:srgbClr val="A5A5A5"/>
              </a:solidFill>
            </a:endParaRPr>
          </a:p>
        </p:txBody>
      </p:sp>
    </p:spTree>
    <p:extLst>
      <p:ext uri="{BB962C8B-B14F-4D97-AF65-F5344CB8AC3E}">
        <p14:creationId xmlns:p14="http://schemas.microsoft.com/office/powerpoint/2010/main" val="155753617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98928" y="1760005"/>
            <a:ext cx="11347451" cy="1870076"/>
          </a:xfrm>
        </p:spPr>
        <p:txBody>
          <a:bodyPr lIns="45719" tIns="45720" rIns="45719" bIns="45720" anchor="ctr">
            <a:normAutofit/>
          </a:bodyPr>
          <a:lstStyle/>
          <a:p>
            <a:pPr>
              <a:spcBef>
                <a:spcPts val="0"/>
              </a:spcBef>
            </a:pPr>
            <a:r>
              <a:rPr lang="en-US" sz="3200" b="1"/>
              <a:t>3.2 Group activity: </a:t>
            </a:r>
            <a:endParaRPr lang="en-US"/>
          </a:p>
          <a:p>
            <a:pPr>
              <a:spcBef>
                <a:spcPts val="0"/>
              </a:spcBef>
            </a:pPr>
            <a:r>
              <a:rPr lang="en-US" sz="3200" b="1"/>
              <a:t>RRT members job description  </a:t>
            </a:r>
            <a:endParaRPr lang="en-US"/>
          </a:p>
        </p:txBody>
      </p:sp>
      <p:sp>
        <p:nvSpPr>
          <p:cNvPr id="3" name="Espace réservé du numéro de diapositive 2">
            <a:extLst>
              <a:ext uri="{FF2B5EF4-FFF2-40B4-BE49-F238E27FC236}">
                <a16:creationId xmlns:a16="http://schemas.microsoft.com/office/drawing/2014/main" id="{5DCA3993-C831-D8AE-D57B-74D4B470390A}"/>
              </a:ext>
            </a:extLst>
          </p:cNvPr>
          <p:cNvSpPr>
            <a:spLocks noGrp="1"/>
          </p:cNvSpPr>
          <p:nvPr>
            <p:ph type="sldNum" sz="quarter" idx="2"/>
          </p:nvPr>
        </p:nvSpPr>
        <p:spPr>
          <a:xfrm>
            <a:off x="11792456" y="6535694"/>
            <a:ext cx="459467" cy="320041"/>
          </a:xfrm>
        </p:spPr>
        <p:txBody>
          <a:bodyPr lIns="91440" tIns="45720" rIns="91440" bIns="45720" anchor="t"/>
          <a:lstStyle/>
          <a:p>
            <a:pPr algn="r"/>
            <a:fld id="{86CB4B4D-7CA3-9044-876B-883B54F8677D}" type="slidenum">
              <a:rPr lang="fr-FR" sz="1200">
                <a:solidFill>
                  <a:srgbClr val="A5A5A5"/>
                </a:solidFill>
              </a:rPr>
              <a:pPr algn="r"/>
              <a:t>31</a:t>
            </a:fld>
            <a:endParaRPr lang="fr-FR" sz="1200">
              <a:solidFill>
                <a:srgbClr val="A5A5A5"/>
              </a:solidFill>
            </a:endParaRPr>
          </a:p>
        </p:txBody>
      </p:sp>
    </p:spTree>
    <p:extLst>
      <p:ext uri="{BB962C8B-B14F-4D97-AF65-F5344CB8AC3E}">
        <p14:creationId xmlns:p14="http://schemas.microsoft.com/office/powerpoint/2010/main" val="2230079753"/>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1877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a:lnSpc>
                <a:spcPct val="90000"/>
              </a:lnSpc>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latin typeface="Source Sans Pro Regular"/>
                <a:ea typeface="Source Sans Pro Regular"/>
              </a:rPr>
              <a:t>Instruction to facilitator: please insert here the summary of the brainstorming session related to the station 2. RRT members job description in Group activity 1.2:</a:t>
            </a:r>
            <a:endParaRPr lang="en-US" sz="2400">
              <a:highlight>
                <a:srgbClr val="FFFF00"/>
              </a:highlight>
              <a:latin typeface="Source Sans Pro Regular"/>
              <a:ea typeface="Source Sans Pro Regular"/>
            </a:endParaRPr>
          </a:p>
          <a:p>
            <a:pPr algn="ctr">
              <a:lnSpc>
                <a:spcPct val="90000"/>
              </a:lnSpc>
              <a:defRPr sz="2400">
                <a:latin typeface="Source Sans Pro Regular"/>
                <a:ea typeface="Source Sans Pro Regular"/>
                <a:cs typeface="Source Sans Pro Regular"/>
                <a:sym typeface="Source Sans Pro Regular"/>
              </a:defRPr>
            </a:pPr>
            <a:r>
              <a:rPr lang="en-CA" sz="2400">
                <a:solidFill>
                  <a:srgbClr val="FF0000"/>
                </a:solidFill>
                <a:highlight>
                  <a:srgbClr val="FFFF00"/>
                </a:highlight>
                <a:latin typeface="Source Sans Pro Regular"/>
                <a:ea typeface="Source Sans Pro Regular"/>
              </a:rPr>
              <a:t>Brainstorming session: the country RRT experience</a:t>
            </a:r>
            <a:endParaRPr lang="fr-F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32</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93652050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69545" y="1234416"/>
            <a:ext cx="11244263" cy="3462486"/>
          </a:xfrm>
          <a:prstGeom prst="rect">
            <a:avLst/>
          </a:prstGeom>
          <a:noFill/>
        </p:spPr>
        <p:txBody>
          <a:bodyPr wrap="square" lIns="91440" tIns="45720" rIns="91440" bIns="45720" rtlCol="0" anchor="t">
            <a:spAutoFit/>
          </a:bodyPr>
          <a:lstStyle/>
          <a:p>
            <a:endParaRPr lang="x-none" sz="1600"/>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You will be given examples of job profile/description.</a:t>
            </a:r>
            <a:endParaRPr lang="en-US" sz="2000">
              <a:latin typeface="Source Sans Pro Regular"/>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Each group will describe 2 to 3 RRT members job profiles </a:t>
            </a:r>
            <a:endParaRPr lang="en-US" sz="2000">
              <a:latin typeface="Source Sans Pro Regular"/>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Each group will assign a rapporteur to present in plenary the outcomes of the group work/discussion</a:t>
            </a:r>
            <a:endParaRPr lang="en-US"/>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Duration: 45’ group work; 15' presentations</a:t>
            </a: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b="1">
                <a:solidFill>
                  <a:srgbClr val="A1010D"/>
                </a:solidFill>
                <a:latin typeface="Source Sans Pro Regular"/>
                <a:sym typeface="Source Sans Pro Regular"/>
              </a:rPr>
              <a:t>Output: RRT team members job descriptions developed</a:t>
            </a:r>
            <a:endParaRPr lang="en-US" sz="2000" b="1">
              <a:solidFill>
                <a:srgbClr val="A1010D"/>
              </a:solidFill>
              <a:latin typeface="Source Sans Pro Regular"/>
            </a:endParaRPr>
          </a:p>
          <a:p>
            <a:pPr marL="307975" lvl="2"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Grouping:</a:t>
            </a:r>
            <a:endParaRPr lang="en-US" sz="2000">
              <a:latin typeface="Source Sans Pro Regular"/>
            </a:endParaRPr>
          </a:p>
          <a:p>
            <a:pPr>
              <a:spcAft>
                <a:spcPts val="1200"/>
              </a:spcAft>
            </a:pPr>
            <a:endParaRPr lang="en-US" sz="2000"/>
          </a:p>
          <a:p>
            <a:endParaRPr lang="x-none" sz="1600"/>
          </a:p>
        </p:txBody>
      </p:sp>
      <p:sp>
        <p:nvSpPr>
          <p:cNvPr id="2" name="Titre 1"/>
          <p:cNvSpPr>
            <a:spLocks noGrp="1"/>
          </p:cNvSpPr>
          <p:nvPr>
            <p:ph type="title"/>
          </p:nvPr>
        </p:nvSpPr>
        <p:spPr>
          <a:xfrm>
            <a:off x="148400" y="815413"/>
            <a:ext cx="7046078" cy="646114"/>
          </a:xfrm>
        </p:spPr>
        <p:txBody>
          <a:bodyPr lIns="45719" tIns="45720" rIns="45719" bIns="45720" anchor="ctr">
            <a:noAutofit/>
          </a:bodyPr>
          <a:lstStyle/>
          <a:p>
            <a:r>
              <a:rPr lang="en-US" sz="2800" b="1">
                <a:solidFill>
                  <a:srgbClr val="A1010D"/>
                </a:solidFill>
                <a:latin typeface="Source Sans Pro Regular"/>
                <a:cs typeface="Arial"/>
              </a:rPr>
              <a:t>Instructions for group work</a:t>
            </a:r>
          </a:p>
        </p:txBody>
      </p:sp>
      <p:graphicFrame>
        <p:nvGraphicFramePr>
          <p:cNvPr id="5" name="Tableau 4"/>
          <p:cNvGraphicFramePr>
            <a:graphicFrameLocks noGrp="1"/>
          </p:cNvGraphicFramePr>
          <p:nvPr>
            <p:extLst>
              <p:ext uri="{D42A27DB-BD31-4B8C-83A1-F6EECF244321}">
                <p14:modId xmlns:p14="http://schemas.microsoft.com/office/powerpoint/2010/main" val="3977969161"/>
              </p:ext>
            </p:extLst>
          </p:nvPr>
        </p:nvGraphicFramePr>
        <p:xfrm>
          <a:off x="991172" y="4146040"/>
          <a:ext cx="10264083" cy="2062480"/>
        </p:xfrm>
        <a:graphic>
          <a:graphicData uri="http://schemas.openxmlformats.org/drawingml/2006/table">
            <a:tbl>
              <a:tblPr firstRow="1" bandRow="1">
                <a:tableStyleId>{CF821DB8-F4EB-4A41-A1BA-3FCAFE7338EE}</a:tableStyleId>
              </a:tblPr>
              <a:tblGrid>
                <a:gridCol w="1446166">
                  <a:extLst>
                    <a:ext uri="{9D8B030D-6E8A-4147-A177-3AD203B41FA5}">
                      <a16:colId xmlns:a16="http://schemas.microsoft.com/office/drawing/2014/main" val="20000"/>
                    </a:ext>
                  </a:extLst>
                </a:gridCol>
                <a:gridCol w="4794948">
                  <a:extLst>
                    <a:ext uri="{9D8B030D-6E8A-4147-A177-3AD203B41FA5}">
                      <a16:colId xmlns:a16="http://schemas.microsoft.com/office/drawing/2014/main" val="20001"/>
                    </a:ext>
                  </a:extLst>
                </a:gridCol>
                <a:gridCol w="4022969">
                  <a:extLst>
                    <a:ext uri="{9D8B030D-6E8A-4147-A177-3AD203B41FA5}">
                      <a16:colId xmlns:a16="http://schemas.microsoft.com/office/drawing/2014/main" val="20002"/>
                    </a:ext>
                  </a:extLst>
                </a:gridCol>
              </a:tblGrid>
              <a:tr h="370840">
                <a:tc>
                  <a:txBody>
                    <a:bodyPr/>
                    <a:lstStyle/>
                    <a:p>
                      <a:r>
                        <a:rPr lang="en-US" sz="1600">
                          <a:latin typeface="Source Sans Pro Regular"/>
                        </a:rPr>
                        <a:t>Groups</a:t>
                      </a:r>
                    </a:p>
                  </a:txBody>
                  <a:tcPr>
                    <a:solidFill>
                      <a:srgbClr val="729E03"/>
                    </a:solidFill>
                  </a:tcPr>
                </a:tc>
                <a:tc>
                  <a:txBody>
                    <a:bodyPr/>
                    <a:lstStyle/>
                    <a:p>
                      <a:r>
                        <a:rPr lang="en-US" sz="1600">
                          <a:latin typeface="Source Sans Pro Regular"/>
                        </a:rPr>
                        <a:t>RRT members role</a:t>
                      </a:r>
                    </a:p>
                  </a:txBody>
                  <a:tcPr>
                    <a:solidFill>
                      <a:srgbClr val="729E03"/>
                    </a:solidFill>
                  </a:tcPr>
                </a:tc>
                <a:tc>
                  <a:txBody>
                    <a:bodyPr/>
                    <a:lstStyle/>
                    <a:p>
                      <a:r>
                        <a:rPr lang="en-US" sz="1600">
                          <a:latin typeface="Source Sans Pro Regular"/>
                        </a:rPr>
                        <a:t>Job description</a:t>
                      </a:r>
                      <a:r>
                        <a:rPr lang="en-US" sz="1600" baseline="0">
                          <a:latin typeface="Source Sans Pro Regular"/>
                        </a:rPr>
                        <a:t> </a:t>
                      </a:r>
                      <a:endParaRPr lang="en-US" sz="1600">
                        <a:latin typeface="Source Sans Pro Regular"/>
                      </a:endParaRPr>
                    </a:p>
                  </a:txBody>
                  <a:tcPr>
                    <a:solidFill>
                      <a:srgbClr val="729E03"/>
                    </a:solidFill>
                  </a:tcPr>
                </a:tc>
                <a:extLst>
                  <a:ext uri="{0D108BD9-81ED-4DB2-BD59-A6C34878D82A}">
                    <a16:rowId xmlns:a16="http://schemas.microsoft.com/office/drawing/2014/main" val="10000"/>
                  </a:ext>
                </a:extLst>
              </a:tr>
              <a:tr h="370840">
                <a:tc>
                  <a:txBody>
                    <a:bodyPr/>
                    <a:lstStyle/>
                    <a:p>
                      <a:r>
                        <a:rPr lang="en-US" sz="1600">
                          <a:latin typeface="Source Sans Pro Regular"/>
                        </a:rPr>
                        <a:t>Group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latin typeface="Source Sans Pro Regular"/>
                        </a:rPr>
                        <a:t>Team leader/Epidemiologist/ Data manager</a:t>
                      </a:r>
                    </a:p>
                  </a:txBody>
                  <a:tcPr/>
                </a:tc>
                <a:tc>
                  <a:txBody>
                    <a:bodyPr/>
                    <a:lstStyle/>
                    <a:p>
                      <a:endParaRPr lang="en-US" sz="1600">
                        <a:latin typeface="Source Sans Pro Regular"/>
                      </a:endParaRPr>
                    </a:p>
                  </a:txBody>
                  <a:tcPr/>
                </a:tc>
                <a:extLst>
                  <a:ext uri="{0D108BD9-81ED-4DB2-BD59-A6C34878D82A}">
                    <a16:rowId xmlns:a16="http://schemas.microsoft.com/office/drawing/2014/main" val="10001"/>
                  </a:ext>
                </a:extLst>
              </a:tr>
              <a:tr h="370840">
                <a:tc>
                  <a:txBody>
                    <a:bodyPr/>
                    <a:lstStyle/>
                    <a:p>
                      <a:r>
                        <a:rPr lang="en-US" sz="1600">
                          <a:latin typeface="Source Sans Pro Regular"/>
                        </a:rPr>
                        <a:t>Group 2</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US" sz="1600">
                          <a:latin typeface="Source Sans Pro Regular"/>
                        </a:rPr>
                        <a:t>Laboratory/ IPC/Case Management</a:t>
                      </a:r>
                    </a:p>
                  </a:txBody>
                  <a:tcPr/>
                </a:tc>
                <a:tc>
                  <a:txBody>
                    <a:bodyPr/>
                    <a:lstStyle/>
                    <a:p>
                      <a:endParaRPr lang="en-US" sz="1600">
                        <a:latin typeface="Source Sans Pro Regular"/>
                      </a:endParaRPr>
                    </a:p>
                  </a:txBody>
                  <a:tcPr/>
                </a:tc>
                <a:extLst>
                  <a:ext uri="{0D108BD9-81ED-4DB2-BD59-A6C34878D82A}">
                    <a16:rowId xmlns:a16="http://schemas.microsoft.com/office/drawing/2014/main" val="10002"/>
                  </a:ext>
                </a:extLst>
              </a:tr>
              <a:tr h="370840">
                <a:tc>
                  <a:txBody>
                    <a:bodyPr/>
                    <a:lstStyle/>
                    <a:p>
                      <a:r>
                        <a:rPr lang="en-US" sz="1600">
                          <a:latin typeface="Source Sans Pro Regular"/>
                        </a:rPr>
                        <a:t>Group 3</a:t>
                      </a:r>
                    </a:p>
                  </a:txBody>
                  <a:tcPr/>
                </a:tc>
                <a:tc>
                  <a:txBody>
                    <a:bodyPr/>
                    <a:lstStyle/>
                    <a:p>
                      <a:r>
                        <a:rPr lang="en-US" sz="1600">
                          <a:latin typeface="Source Sans Pro Regular"/>
                        </a:rPr>
                        <a:t>Logistics/ WASH</a:t>
                      </a:r>
                    </a:p>
                  </a:txBody>
                  <a:tcPr/>
                </a:tc>
                <a:tc>
                  <a:txBody>
                    <a:bodyPr/>
                    <a:lstStyle/>
                    <a:p>
                      <a:endParaRPr lang="en-US" sz="1600">
                        <a:latin typeface="Source Sans Pro Regular"/>
                      </a:endParaRPr>
                    </a:p>
                  </a:txBody>
                  <a:tcPr/>
                </a:tc>
                <a:extLst>
                  <a:ext uri="{0D108BD9-81ED-4DB2-BD59-A6C34878D82A}">
                    <a16:rowId xmlns:a16="http://schemas.microsoft.com/office/drawing/2014/main" val="10003"/>
                  </a:ext>
                </a:extLst>
              </a:tr>
              <a:tr h="370840">
                <a:tc>
                  <a:txBody>
                    <a:bodyPr/>
                    <a:lstStyle/>
                    <a:p>
                      <a:r>
                        <a:rPr lang="en-US" sz="1600">
                          <a:latin typeface="Source Sans Pro Regular"/>
                        </a:rPr>
                        <a:t>Group 4</a:t>
                      </a:r>
                    </a:p>
                  </a:txBody>
                  <a:tcPr/>
                </a:tc>
                <a:tc>
                  <a:txBody>
                    <a:bodyPr/>
                    <a:lstStyle/>
                    <a:p>
                      <a:r>
                        <a:rPr lang="en-US" sz="1600">
                          <a:latin typeface="Source Sans Pro Regular"/>
                        </a:rPr>
                        <a:t>Risk communication and community engagement/Psychologist</a:t>
                      </a:r>
                    </a:p>
                  </a:txBody>
                  <a:tcPr/>
                </a:tc>
                <a:tc>
                  <a:txBody>
                    <a:bodyPr/>
                    <a:lstStyle/>
                    <a:p>
                      <a:endParaRPr lang="en-US" sz="1600">
                        <a:latin typeface="Source Sans Pro Regular"/>
                      </a:endParaRPr>
                    </a:p>
                  </a:txBody>
                  <a:tcPr/>
                </a:tc>
                <a:extLst>
                  <a:ext uri="{0D108BD9-81ED-4DB2-BD59-A6C34878D82A}">
                    <a16:rowId xmlns:a16="http://schemas.microsoft.com/office/drawing/2014/main" val="10004"/>
                  </a:ext>
                </a:extLst>
              </a:tr>
            </a:tbl>
          </a:graphicData>
        </a:graphic>
      </p:graphicFrame>
      <p:sp>
        <p:nvSpPr>
          <p:cNvPr id="3" name="Rectangle 2"/>
          <p:cNvSpPr/>
          <p:nvPr/>
        </p:nvSpPr>
        <p:spPr>
          <a:xfrm>
            <a:off x="59422" y="5977"/>
            <a:ext cx="8438529" cy="584775"/>
          </a:xfrm>
          <a:prstGeom prst="rect">
            <a:avLst/>
          </a:prstGeom>
        </p:spPr>
        <p:txBody>
          <a:bodyPr wrap="none" lIns="91440" tIns="45720" rIns="91440" bIns="45720" anchor="t">
            <a:spAutoFit/>
          </a:bodyPr>
          <a:lstStyle/>
          <a:p>
            <a:r>
              <a:rPr lang="en-US" sz="3200" b="1">
                <a:solidFill>
                  <a:schemeClr val="bg1"/>
                </a:solidFill>
                <a:latin typeface="Source Sans Pro Regular"/>
              </a:rPr>
              <a:t>3.2 Group activity: RRT members job description</a:t>
            </a:r>
          </a:p>
        </p:txBody>
      </p:sp>
      <p:sp>
        <p:nvSpPr>
          <p:cNvPr id="6" name="Espace réservé du numéro de diapositive 5">
            <a:extLst>
              <a:ext uri="{FF2B5EF4-FFF2-40B4-BE49-F238E27FC236}">
                <a16:creationId xmlns:a16="http://schemas.microsoft.com/office/drawing/2014/main" id="{43969C47-FE79-5614-D5FE-E87AEF244822}"/>
              </a:ext>
            </a:extLst>
          </p:cNvPr>
          <p:cNvSpPr>
            <a:spLocks noGrp="1"/>
          </p:cNvSpPr>
          <p:nvPr>
            <p:ph type="sldNum" sz="quarter" idx="2"/>
          </p:nvPr>
        </p:nvSpPr>
        <p:spPr>
          <a:xfrm>
            <a:off x="11837987" y="6532738"/>
            <a:ext cx="483280" cy="320041"/>
          </a:xfrm>
        </p:spPr>
        <p:txBody>
          <a:bodyPr lIns="91440" tIns="45720" rIns="91440" bIns="45720" anchor="t"/>
          <a:lstStyle/>
          <a:p>
            <a:fld id="{86CB4B4D-7CA3-9044-876B-883B54F8677D}" type="slidenum">
              <a:rPr lang="fr-FR" sz="1200" dirty="0">
                <a:solidFill>
                  <a:srgbClr val="A5A5A5"/>
                </a:solidFill>
              </a:rPr>
              <a:t>33</a:t>
            </a:fld>
            <a:endParaRPr lang="fr-FR" sz="1200">
              <a:solidFill>
                <a:srgbClr val="A5A5A5"/>
              </a:solidFill>
            </a:endParaRPr>
          </a:p>
        </p:txBody>
      </p:sp>
    </p:spTree>
    <p:extLst>
      <p:ext uri="{BB962C8B-B14F-4D97-AF65-F5344CB8AC3E}">
        <p14:creationId xmlns:p14="http://schemas.microsoft.com/office/powerpoint/2010/main" val="72376168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pPr>
            <a:r>
              <a:rPr lang="en-US" sz="3200" b="1"/>
              <a:t>3.3 Group activity: </a:t>
            </a:r>
            <a:endParaRPr lang="fr-FR"/>
          </a:p>
          <a:p>
            <a:pPr>
              <a:spcBef>
                <a:spcPts val="0"/>
              </a:spcBef>
            </a:pPr>
            <a:r>
              <a:rPr lang="en-US" sz="3200" b="1"/>
              <a:t>RRT staffing and rostering </a:t>
            </a:r>
            <a:endParaRPr lang="fr-FR"/>
          </a:p>
          <a:p>
            <a:pPr>
              <a:spcBef>
                <a:spcPts val="0"/>
              </a:spcBef>
            </a:pPr>
            <a:r>
              <a:rPr lang="en-US" sz="3200" b="1"/>
              <a:t>SOPs</a:t>
            </a:r>
            <a:endParaRPr lang="en-US"/>
          </a:p>
        </p:txBody>
      </p:sp>
      <p:sp>
        <p:nvSpPr>
          <p:cNvPr id="3" name="Espace réservé du numéro de diapositive 2">
            <a:extLst>
              <a:ext uri="{FF2B5EF4-FFF2-40B4-BE49-F238E27FC236}">
                <a16:creationId xmlns:a16="http://schemas.microsoft.com/office/drawing/2014/main" id="{90BA0ED0-EDD1-D45F-1A84-D079EA5397DE}"/>
              </a:ext>
            </a:extLst>
          </p:cNvPr>
          <p:cNvSpPr>
            <a:spLocks noGrp="1"/>
          </p:cNvSpPr>
          <p:nvPr>
            <p:ph type="sldNum" sz="quarter" idx="2"/>
          </p:nvPr>
        </p:nvSpPr>
        <p:spPr>
          <a:xfrm>
            <a:off x="11840081" y="6535694"/>
            <a:ext cx="423748" cy="320041"/>
          </a:xfrm>
        </p:spPr>
        <p:txBody>
          <a:bodyPr lIns="91440" tIns="45720" rIns="91440" bIns="45720" anchor="t"/>
          <a:lstStyle/>
          <a:p>
            <a:fld id="{86CB4B4D-7CA3-9044-876B-883B54F8677D}" type="slidenum">
              <a:rPr lang="fr-FR" sz="1200" dirty="0">
                <a:solidFill>
                  <a:srgbClr val="A5A5A5"/>
                </a:solidFill>
              </a:rPr>
              <a:t>34</a:t>
            </a:fld>
            <a:endParaRPr lang="fr-FR" sz="1200">
              <a:solidFill>
                <a:srgbClr val="A5A5A5"/>
              </a:solidFill>
            </a:endParaRPr>
          </a:p>
        </p:txBody>
      </p:sp>
    </p:spTree>
    <p:extLst>
      <p:ext uri="{BB962C8B-B14F-4D97-AF65-F5344CB8AC3E}">
        <p14:creationId xmlns:p14="http://schemas.microsoft.com/office/powerpoint/2010/main" val="131332964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272177" y="1995909"/>
            <a:ext cx="7049257" cy="41626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ctr">
              <a:lnSpc>
                <a:spcPct val="90000"/>
              </a:lnSpc>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latin typeface="Source Sans Pro Regular"/>
                <a:ea typeface="Source Sans Pro Regular"/>
              </a:rPr>
              <a:t>Instruction to facilitator: please insert here the summary of the brainstorming session related to the stations  3. RRT staffing and rostering in Group activity 1.2:</a:t>
            </a:r>
            <a:endParaRPr lang="en-US" sz="2400">
              <a:highlight>
                <a:srgbClr val="FFFF00"/>
              </a:highlight>
              <a:latin typeface="Source Sans Pro Regular"/>
              <a:ea typeface="Source Sans Pro Regular"/>
            </a:endParaRPr>
          </a:p>
          <a:p>
            <a:pPr algn="ctr">
              <a:lnSpc>
                <a:spcPct val="90000"/>
              </a:lnSpc>
              <a:defRPr sz="2400">
                <a:latin typeface="Source Sans Pro Regular"/>
                <a:ea typeface="Source Sans Pro Regular"/>
                <a:cs typeface="Source Sans Pro Regular"/>
                <a:sym typeface="Source Sans Pro Regular"/>
              </a:defRPr>
            </a:pPr>
            <a:r>
              <a:rPr lang="en-CA" sz="2400">
                <a:solidFill>
                  <a:srgbClr val="FF0000"/>
                </a:solidFill>
                <a:highlight>
                  <a:srgbClr val="FFFF00"/>
                </a:highlight>
                <a:latin typeface="Source Sans Pro Regular"/>
                <a:ea typeface="Source Sans Pro Regular"/>
              </a:rPr>
              <a:t>Brainstorming session: the country RRT experience</a:t>
            </a:r>
            <a:endParaRPr lang="fr-FR"/>
          </a:p>
          <a:p>
            <a:pPr>
              <a:spcBef>
                <a:spcPts val="500"/>
              </a:spcBef>
              <a:defRPr sz="2400">
                <a:latin typeface="Source Sans Pro Regular"/>
                <a:ea typeface="Source Sans Pro Regular"/>
                <a:cs typeface="Source Sans Pro Regular"/>
                <a:sym typeface="Source Sans Pro Regular"/>
              </a:defRPr>
            </a:pPr>
            <a:endParaRPr lang="en-US" sz="2400">
              <a:solidFill>
                <a:srgbClr val="FF0000"/>
              </a:solidFill>
              <a:highlight>
                <a:srgbClr val="FFFF00"/>
              </a:highlight>
              <a:ea typeface="+mj-lt"/>
              <a:cs typeface="+mj-lt"/>
            </a:endParaRPr>
          </a:p>
          <a:p>
            <a:pPr>
              <a:spcBef>
                <a:spcPts val="500"/>
              </a:spcBef>
              <a:defRPr sz="2400">
                <a:latin typeface="Source Sans Pro Regular"/>
                <a:ea typeface="Source Sans Pro Regular"/>
                <a:cs typeface="Source Sans Pro Regular"/>
                <a:sym typeface="Source Sans Pro Regular"/>
              </a:defRPr>
            </a:pPr>
            <a:r>
              <a:rPr lang="en-US" sz="2400">
                <a:solidFill>
                  <a:srgbClr val="FF0000"/>
                </a:solidFill>
                <a:highlight>
                  <a:srgbClr val="FFFF00"/>
                </a:highlight>
                <a:ea typeface="+mj-lt"/>
                <a:cs typeface="+mj-lt"/>
              </a:rPr>
              <a:t>If you decide not to keep session 3.2 Group activity: RRT members job description in your final agenda, please include the summary of the brainstorming for station 2 on the RRT job description here as well.</a:t>
            </a:r>
            <a:endParaRPr lang="fr-FR" sz="240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36</a:t>
            </a: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30246471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540408" y="1617223"/>
            <a:ext cx="10658119" cy="4629472"/>
          </a:xfrm>
          <a:prstGeom prst="rect">
            <a:avLst/>
          </a:prstGeom>
          <a:noFill/>
        </p:spPr>
        <p:txBody>
          <a:bodyPr wrap="square" lIns="91440" tIns="45720" rIns="91440" bIns="4572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Draft an RRT staffing and rostering SOP adapted to your country context using the provided template, key topics for discussion you will be given and taking into consideration the following key elements:</a:t>
            </a:r>
            <a:endParaRPr lang="fr-FR" sz="2400">
              <a:solidFill>
                <a:schemeClr val="tx1"/>
              </a:solidFill>
              <a:latin typeface="Source Sans Pro Regular"/>
              <a:ea typeface="Source Sans Pro Regular"/>
              <a:cs typeface="Arial"/>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a:latin typeface="Source Sans Pro Regular"/>
              </a:rPr>
              <a:t>Human </a:t>
            </a:r>
            <a:r>
              <a:rPr lang="fr-FR" sz="2400" err="1">
                <a:latin typeface="Source Sans Pro Regular"/>
              </a:rPr>
              <a:t>resources</a:t>
            </a:r>
            <a:r>
              <a:rPr lang="fr-FR" sz="2400">
                <a:latin typeface="Source Sans Pro Regular"/>
              </a:rPr>
              <a:t> to manage the RRT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a:latin typeface="Source Sans Pro Regular"/>
              </a:rPr>
              <a:t>Key </a:t>
            </a:r>
            <a:r>
              <a:rPr lang="fr-FR" sz="2400" err="1">
                <a:latin typeface="Source Sans Pro Regular"/>
              </a:rPr>
              <a:t>roles</a:t>
            </a:r>
            <a:r>
              <a:rPr lang="fr-FR" sz="2400">
                <a:latin typeface="Source Sans Pro Regular"/>
              </a:rPr>
              <a:t> and </a:t>
            </a:r>
            <a:r>
              <a:rPr lang="fr-FR" sz="2400" err="1">
                <a:latin typeface="Source Sans Pro Regular"/>
              </a:rPr>
              <a:t>skill</a:t>
            </a:r>
            <a:r>
              <a:rPr lang="fr-FR" sz="2400">
                <a:latin typeface="Source Sans Pro Regular"/>
              </a:rPr>
              <a:t> sets </a:t>
            </a:r>
            <a:r>
              <a:rPr lang="fr-FR" sz="2400" err="1">
                <a:latin typeface="Source Sans Pro Regular"/>
              </a:rPr>
              <a:t>delineated</a:t>
            </a:r>
            <a:r>
              <a:rPr lang="fr-FR" sz="2400">
                <a:latin typeface="Source Sans Pro Regular"/>
              </a:rPr>
              <a:t> </a:t>
            </a:r>
            <a:r>
              <a:rPr lang="fr-FR" sz="2400" err="1">
                <a:latin typeface="Source Sans Pro Regular"/>
              </a:rPr>
              <a:t>reflecting</a:t>
            </a:r>
            <a:r>
              <a:rPr lang="fr-FR" sz="2400">
                <a:latin typeface="Source Sans Pro Regular"/>
              </a:rPr>
              <a:t> country </a:t>
            </a:r>
            <a:r>
              <a:rPr lang="fr-FR" sz="2400" err="1">
                <a:latin typeface="Source Sans Pro Regular"/>
              </a:rPr>
              <a:t>priority</a:t>
            </a:r>
            <a:r>
              <a:rPr lang="fr-FR" sz="2400">
                <a:latin typeface="Source Sans Pro Regular"/>
              </a:rPr>
              <a:t> </a:t>
            </a:r>
            <a:r>
              <a:rPr lang="fr-FR" sz="2400" err="1">
                <a:latin typeface="Source Sans Pro Regular"/>
              </a:rPr>
              <a:t>diseases</a:t>
            </a:r>
            <a:r>
              <a:rPr lang="fr-FR" sz="2400">
                <a:latin typeface="Source Sans Pro Regular"/>
              </a:rPr>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err="1">
                <a:latin typeface="Source Sans Pro Regular"/>
              </a:rPr>
              <a:t>Multisectoral</a:t>
            </a:r>
            <a:r>
              <a:rPr lang="fr-FR" sz="2400">
                <a:latin typeface="Source Sans Pro Regular"/>
              </a:rPr>
              <a:t>/</a:t>
            </a:r>
            <a:r>
              <a:rPr lang="fr-FR" sz="2400" err="1">
                <a:latin typeface="Source Sans Pro Regular"/>
              </a:rPr>
              <a:t>multidisciplinary</a:t>
            </a:r>
            <a:r>
              <a:rPr lang="fr-FR" sz="2400">
                <a:latin typeface="Source Sans Pro Regular"/>
              </a:rPr>
              <a:t> candidate sources </a:t>
            </a:r>
            <a:r>
              <a:rPr lang="fr-FR" sz="2400" err="1">
                <a:latin typeface="Source Sans Pro Regular"/>
              </a:rPr>
              <a:t>identified</a:t>
            </a:r>
            <a:r>
              <a:rPr lang="fr-FR" sz="2400">
                <a:latin typeface="Source Sans Pro Regular"/>
              </a:rPr>
              <a:t> </a:t>
            </a:r>
            <a:r>
              <a:rPr lang="fr-FR" sz="2400" err="1">
                <a:latin typeface="Source Sans Pro Regular"/>
              </a:rPr>
              <a:t>considering</a:t>
            </a:r>
            <a:r>
              <a:rPr lang="fr-FR" sz="2400">
                <a:latin typeface="Source Sans Pro Regular"/>
              </a:rPr>
              <a:t> </a:t>
            </a:r>
            <a:r>
              <a:rPr lang="fr-FR" sz="2400" err="1">
                <a:latin typeface="Source Sans Pro Regular"/>
              </a:rPr>
              <a:t>roles</a:t>
            </a:r>
            <a:r>
              <a:rPr lang="fr-FR" sz="2400">
                <a:latin typeface="Source Sans Pro Regular"/>
              </a:rPr>
              <a:t>/</a:t>
            </a:r>
            <a:r>
              <a:rPr lang="fr-FR" sz="2400" err="1">
                <a:latin typeface="Source Sans Pro Regular"/>
              </a:rPr>
              <a:t>skill</a:t>
            </a:r>
            <a:r>
              <a:rPr lang="fr-FR" sz="2400">
                <a:latin typeface="Source Sans Pro Regular"/>
              </a:rPr>
              <a:t> sets </a:t>
            </a:r>
            <a:r>
              <a:rPr lang="fr-FR" sz="2400" err="1">
                <a:latin typeface="Source Sans Pro Regular"/>
              </a:rPr>
              <a:t>above</a:t>
            </a:r>
            <a:r>
              <a:rPr lang="fr-FR" sz="2400">
                <a:latin typeface="Source Sans Pro Regular"/>
              </a:rPr>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a:latin typeface="Source Sans Pro Regular"/>
              </a:rPr>
              <a:t>Candidate screening/</a:t>
            </a:r>
            <a:r>
              <a:rPr lang="fr-FR" sz="2400" err="1">
                <a:latin typeface="Source Sans Pro Regular"/>
              </a:rPr>
              <a:t>intake</a:t>
            </a:r>
            <a:r>
              <a:rPr lang="fr-FR" sz="2400">
                <a:latin typeface="Source Sans Pro Regular"/>
              </a:rPr>
              <a:t> process </a:t>
            </a:r>
            <a:r>
              <a:rPr lang="fr-FR" sz="2400" err="1">
                <a:latin typeface="Source Sans Pro Regular"/>
              </a:rPr>
              <a:t>established</a:t>
            </a:r>
            <a:r>
              <a:rPr lang="fr-FR" sz="2400">
                <a:latin typeface="Source Sans Pro Regular"/>
              </a:rPr>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a:latin typeface="Source Sans Pro Regular"/>
              </a:rPr>
              <a:t>Candidate inclusion/exclusion </a:t>
            </a:r>
            <a:r>
              <a:rPr lang="fr-FR" sz="2400" err="1">
                <a:latin typeface="Source Sans Pro Regular"/>
              </a:rPr>
              <a:t>criteria</a:t>
            </a:r>
            <a:r>
              <a:rPr lang="fr-FR" sz="2400">
                <a:latin typeface="Source Sans Pro Regular"/>
              </a:rPr>
              <a:t> </a:t>
            </a:r>
            <a:r>
              <a:rPr lang="fr-FR" sz="2400" err="1">
                <a:latin typeface="Source Sans Pro Regular"/>
              </a:rPr>
              <a:t>identified</a:t>
            </a:r>
            <a:r>
              <a:rPr lang="fr-FR" sz="2400">
                <a:latin typeface="Source Sans Pro Regular"/>
              </a:rPr>
              <a:t> </a:t>
            </a:r>
            <a:endParaRPr lang="en-US" sz="2400">
              <a:latin typeface="Source Sans Pro Regular"/>
            </a:endParaRPr>
          </a:p>
          <a:p>
            <a:pPr>
              <a:spcAft>
                <a:spcPts val="1200"/>
              </a:spcAft>
              <a:defRPr sz="2400">
                <a:latin typeface="Source Sans Pro Regular"/>
                <a:ea typeface="Source Sans Pro Regular"/>
                <a:cs typeface="Source Sans Pro Regular"/>
                <a:sym typeface="Source Sans Pro Regular"/>
              </a:defRPr>
            </a:pPr>
            <a:endParaRPr lang="en-US" sz="2400">
              <a:latin typeface="Source Sans Pro Regular"/>
            </a:endParaRPr>
          </a:p>
          <a:p>
            <a:endParaRPr lang="x-none" sz="2400">
              <a:latin typeface="Source Sans Pro Regular"/>
            </a:endParaRPr>
          </a:p>
        </p:txBody>
      </p:sp>
      <p:sp>
        <p:nvSpPr>
          <p:cNvPr id="2" name="Titre 1"/>
          <p:cNvSpPr>
            <a:spLocks noGrp="1"/>
          </p:cNvSpPr>
          <p:nvPr>
            <p:ph type="title"/>
          </p:nvPr>
        </p:nvSpPr>
        <p:spPr>
          <a:xfrm>
            <a:off x="142731" y="845496"/>
            <a:ext cx="10714010" cy="646114"/>
          </a:xfrm>
        </p:spPr>
        <p:txBody>
          <a:bodyPr lIns="45719" tIns="45720" rIns="45719" bIns="45720" anchor="ctr">
            <a:noAutofit/>
          </a:bodyPr>
          <a:lstStyle/>
          <a:p>
            <a:r>
              <a:rPr lang="en-US" sz="2800" b="1">
                <a:solidFill>
                  <a:srgbClr val="A1010D"/>
                </a:solidFill>
                <a:latin typeface="Source Sans Pro Regular"/>
                <a:cs typeface="Arial"/>
              </a:rPr>
              <a:t>Instructions for group work (1)</a:t>
            </a:r>
          </a:p>
        </p:txBody>
      </p:sp>
      <p:sp>
        <p:nvSpPr>
          <p:cNvPr id="3" name="Rectangle 2"/>
          <p:cNvSpPr/>
          <p:nvPr/>
        </p:nvSpPr>
        <p:spPr>
          <a:xfrm>
            <a:off x="136913" y="5977"/>
            <a:ext cx="8874545" cy="584775"/>
          </a:xfrm>
          <a:prstGeom prst="rect">
            <a:avLst/>
          </a:prstGeom>
        </p:spPr>
        <p:txBody>
          <a:bodyPr wrap="none" lIns="91440" tIns="45720" rIns="91440" bIns="45720" anchor="t">
            <a:spAutoFit/>
          </a:bodyPr>
          <a:lstStyle/>
          <a:p>
            <a:r>
              <a:rPr lang="en-US" sz="3200" b="1">
                <a:solidFill>
                  <a:schemeClr val="bg1"/>
                </a:solidFill>
                <a:latin typeface="Source Sans Pro Regular"/>
              </a:rPr>
              <a:t>3.3 Group activity: RRT staffing and rostering SOPs </a:t>
            </a:r>
            <a:endParaRPr lang="en-US">
              <a:solidFill>
                <a:schemeClr val="bg1"/>
              </a:solidFill>
            </a:endParaRPr>
          </a:p>
        </p:txBody>
      </p:sp>
      <p:sp>
        <p:nvSpPr>
          <p:cNvPr id="5" name="Espace réservé du numéro de diapositive 4">
            <a:extLst>
              <a:ext uri="{FF2B5EF4-FFF2-40B4-BE49-F238E27FC236}">
                <a16:creationId xmlns:a16="http://schemas.microsoft.com/office/drawing/2014/main" id="{AED02CC9-441C-2AB5-9C00-2A3C20922E61}"/>
              </a:ext>
            </a:extLst>
          </p:cNvPr>
          <p:cNvSpPr>
            <a:spLocks noGrp="1"/>
          </p:cNvSpPr>
          <p:nvPr>
            <p:ph type="sldNum" sz="quarter" idx="2"/>
          </p:nvPr>
        </p:nvSpPr>
        <p:spPr>
          <a:xfrm>
            <a:off x="11837988" y="6473207"/>
            <a:ext cx="483280" cy="320041"/>
          </a:xfrm>
        </p:spPr>
        <p:txBody>
          <a:bodyPr/>
          <a:lstStyle/>
          <a:p>
            <a:fld id="{86CB4B4D-7CA3-9044-876B-883B54F8677D}" type="slidenum">
              <a:rPr lang="fr-FR" sz="1200">
                <a:solidFill>
                  <a:srgbClr val="A5A5A5"/>
                </a:solidFill>
              </a:rPr>
              <a:t>36</a:t>
            </a:fld>
            <a:endParaRPr lang="fr-FR" sz="1200">
              <a:solidFill>
                <a:srgbClr val="A5A5A5"/>
              </a:solidFill>
            </a:endParaRPr>
          </a:p>
        </p:txBody>
      </p:sp>
    </p:spTree>
    <p:extLst>
      <p:ext uri="{BB962C8B-B14F-4D97-AF65-F5344CB8AC3E}">
        <p14:creationId xmlns:p14="http://schemas.microsoft.com/office/powerpoint/2010/main" val="254553238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60251" y="1412354"/>
            <a:ext cx="11244263" cy="5165517"/>
          </a:xfrm>
          <a:prstGeom prst="rect">
            <a:avLst/>
          </a:prstGeom>
          <a:noFill/>
        </p:spPr>
        <p:txBody>
          <a:bodyPr wrap="square" lIns="91440" tIns="45720" rIns="91440" bIns="45720" rtlCol="0" anchor="t">
            <a:spAutoFit/>
          </a:bodyPr>
          <a:lstStyle/>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cs typeface="Segoe UI"/>
              </a:rPr>
              <a:t>Please fill out the SOP template provided including the following sections:</a:t>
            </a:r>
            <a:endParaRPr lang="fr-FR">
              <a:solidFill>
                <a:schemeClr val="tx1"/>
              </a:solidFill>
            </a:endParaRPr>
          </a:p>
          <a:p>
            <a:pPr marL="342900" lvl="5" indent="-342900">
              <a:spcBef>
                <a:spcPts val="500"/>
              </a:spcBef>
              <a:buClr>
                <a:schemeClr val="accent3"/>
              </a:buClr>
              <a:buSzPct val="100000"/>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Source Sans Pro Regular"/>
                <a:cs typeface="Segoe UI"/>
              </a:rPr>
              <a:t>Roles and Skills</a:t>
            </a:r>
          </a:p>
          <a:p>
            <a:pPr marL="342900" lvl="5" indent="-342900">
              <a:spcBef>
                <a:spcPts val="500"/>
              </a:spcBef>
              <a:buClr>
                <a:schemeClr val="accent3"/>
              </a:buClr>
              <a:buSzPct val="100000"/>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Source Sans Pro Regular"/>
                <a:cs typeface="Segoe UI"/>
              </a:rPr>
              <a:t>Staff Identification and Selection</a:t>
            </a:r>
          </a:p>
          <a:p>
            <a:pPr marL="342900" lvl="5" indent="-342900">
              <a:spcBef>
                <a:spcPts val="500"/>
              </a:spcBef>
              <a:buClr>
                <a:schemeClr val="accent3"/>
              </a:buClr>
              <a:buSzPct val="100000"/>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Source Sans Pro Regular"/>
                <a:cs typeface="Segoe UI"/>
              </a:rPr>
              <a:t>Responder Rostering and Maintenance</a:t>
            </a: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egoe UI"/>
              <a:ea typeface="Source Sans Pro Regular"/>
              <a:cs typeface="Segoe UI"/>
            </a:endParaRP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Source Sans Pro Regular"/>
                <a:cs typeface="Segoe UI"/>
              </a:rPr>
              <a:t>Prompts for content are provided in Annex 4 as key topics for discussion</a:t>
            </a:r>
            <a:endParaRPr lang="en-US" sz="2400">
              <a:solidFill>
                <a:schemeClr val="tx1"/>
              </a:solidFill>
              <a:latin typeface="Source Sans Pro Regular"/>
              <a:ea typeface="Source Sans Pro Regular"/>
              <a:cs typeface="Segoe UI"/>
            </a:endParaRP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Source Sans Pro Regular"/>
                <a:cs typeface="Segoe UI"/>
              </a:rPr>
              <a:t>Each group will assign a rapporteur to present in plenary the outcomes of the group work/discussion</a:t>
            </a:r>
            <a:endParaRPr lang="en-US">
              <a:solidFill>
                <a:schemeClr val="tx1"/>
              </a:solidFill>
            </a:endParaRP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egoe UI"/>
              <a:cs typeface="Segoe UI"/>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Duration: 45' group work; 15' presentations</a:t>
            </a:r>
            <a:endParaRPr lang="en-US" sz="2400">
              <a:solidFill>
                <a:schemeClr val="tx1"/>
              </a:solidFill>
              <a:latin typeface="Source Sans Pro Regular"/>
              <a:ea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a:solidFill>
                  <a:srgbClr val="A1010D"/>
                </a:solidFill>
                <a:latin typeface="Source Sans Pro Regular"/>
                <a:cs typeface="Arial"/>
              </a:rPr>
              <a:t>Output: RRT staffing and rostering SOP adapted to your country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8792792" cy="584775"/>
          </a:xfrm>
          <a:prstGeom prst="rect">
            <a:avLst/>
          </a:prstGeom>
        </p:spPr>
        <p:txBody>
          <a:bodyPr wrap="none" lIns="91440" tIns="45720" rIns="91440" bIns="45720" anchor="t">
            <a:spAutoFit/>
          </a:bodyPr>
          <a:lstStyle/>
          <a:p>
            <a:r>
              <a:rPr lang="en-US" sz="3200" b="1">
                <a:solidFill>
                  <a:schemeClr val="bg1"/>
                </a:solidFill>
                <a:latin typeface="Source Sans Pro Regular"/>
              </a:rPr>
              <a:t>3.3 Group activity: RRT staffing and rostering SOPs</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42731" y="845496"/>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Instructions for group work (2)</a:t>
            </a:r>
          </a:p>
        </p:txBody>
      </p:sp>
      <p:sp>
        <p:nvSpPr>
          <p:cNvPr id="2" name="Espace réservé du numéro de diapositive 1">
            <a:extLst>
              <a:ext uri="{FF2B5EF4-FFF2-40B4-BE49-F238E27FC236}">
                <a16:creationId xmlns:a16="http://schemas.microsoft.com/office/drawing/2014/main" id="{7E9F1390-187A-2B2D-6F5A-A60AA87BB670}"/>
              </a:ext>
            </a:extLst>
          </p:cNvPr>
          <p:cNvSpPr>
            <a:spLocks noGrp="1"/>
          </p:cNvSpPr>
          <p:nvPr>
            <p:ph type="sldNum" sz="quarter" idx="2"/>
          </p:nvPr>
        </p:nvSpPr>
        <p:spPr>
          <a:xfrm>
            <a:off x="11849894" y="6461301"/>
            <a:ext cx="483280" cy="320041"/>
          </a:xfrm>
        </p:spPr>
        <p:txBody>
          <a:bodyPr lIns="91440" tIns="45720" rIns="91440" bIns="45720" anchor="t"/>
          <a:lstStyle/>
          <a:p>
            <a:fld id="{86CB4B4D-7CA3-9044-876B-883B54F8677D}" type="slidenum">
              <a:rPr lang="fr-FR" sz="1200" dirty="0">
                <a:solidFill>
                  <a:srgbClr val="A5A5A5"/>
                </a:solidFill>
              </a:rPr>
              <a:t>37</a:t>
            </a:fld>
            <a:endParaRPr lang="fr-FR" sz="1200">
              <a:solidFill>
                <a:srgbClr val="A5A5A5"/>
              </a:solidFill>
            </a:endParaRPr>
          </a:p>
        </p:txBody>
      </p:sp>
    </p:spTree>
    <p:extLst>
      <p:ext uri="{BB962C8B-B14F-4D97-AF65-F5344CB8AC3E}">
        <p14:creationId xmlns:p14="http://schemas.microsoft.com/office/powerpoint/2010/main" val="326757061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pPr>
            <a:r>
              <a:rPr lang="en-US" sz="3200" b="1"/>
              <a:t>3.4 Group activities: </a:t>
            </a:r>
            <a:endParaRPr lang="fr-FR"/>
          </a:p>
          <a:p>
            <a:pPr>
              <a:spcBef>
                <a:spcPts val="0"/>
              </a:spcBef>
            </a:pPr>
            <a:r>
              <a:rPr lang="en-US" sz="3200" b="1"/>
              <a:t>RRT roster development</a:t>
            </a:r>
          </a:p>
        </p:txBody>
      </p:sp>
      <p:sp>
        <p:nvSpPr>
          <p:cNvPr id="3" name="Espace réservé du numéro de diapositive 2">
            <a:extLst>
              <a:ext uri="{FF2B5EF4-FFF2-40B4-BE49-F238E27FC236}">
                <a16:creationId xmlns:a16="http://schemas.microsoft.com/office/drawing/2014/main" id="{3A944646-ED5E-EBBD-588F-A2F876D015EF}"/>
              </a:ext>
            </a:extLst>
          </p:cNvPr>
          <p:cNvSpPr>
            <a:spLocks noGrp="1"/>
          </p:cNvSpPr>
          <p:nvPr>
            <p:ph type="sldNum" sz="quarter" idx="2"/>
          </p:nvPr>
        </p:nvSpPr>
        <p:spPr>
          <a:xfrm>
            <a:off x="11625769" y="6511882"/>
            <a:ext cx="554717" cy="343853"/>
          </a:xfrm>
        </p:spPr>
        <p:txBody>
          <a:bodyPr lIns="91440" tIns="45720" rIns="91440" bIns="45720" anchor="t"/>
          <a:lstStyle/>
          <a:p>
            <a:pPr algn="r"/>
            <a:fld id="{86CB4B4D-7CA3-9044-876B-883B54F8677D}" type="slidenum">
              <a:rPr lang="fr-FR" sz="1200">
                <a:solidFill>
                  <a:srgbClr val="A5A5A5"/>
                </a:solidFill>
              </a:rPr>
              <a:pPr algn="r"/>
              <a:t>38</a:t>
            </a:fld>
            <a:endParaRPr lang="fr-FR" sz="1200">
              <a:solidFill>
                <a:srgbClr val="A5A5A5"/>
              </a:solidFill>
            </a:endParaRPr>
          </a:p>
        </p:txBody>
      </p:sp>
    </p:spTree>
    <p:extLst>
      <p:ext uri="{BB962C8B-B14F-4D97-AF65-F5344CB8AC3E}">
        <p14:creationId xmlns:p14="http://schemas.microsoft.com/office/powerpoint/2010/main" val="292633704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91484" y="1718818"/>
            <a:ext cx="11244263" cy="4355038"/>
          </a:xfrm>
          <a:prstGeom prst="rect">
            <a:avLst/>
          </a:prstGeom>
          <a:noFill/>
        </p:spPr>
        <p:txBody>
          <a:bodyPr wrap="square" lIns="91440" tIns="45720" rIns="91440" bIns="45720" rtlCol="0" anchor="t">
            <a:spAutoFit/>
          </a:bodyPr>
          <a:lstStyle/>
          <a:p>
            <a:pPr marL="762000" lvl="5" indent="-342900">
              <a:spcBef>
                <a:spcPts val="500"/>
              </a:spcBef>
              <a:buClr>
                <a:srgbClr val="65A000"/>
              </a:buClr>
              <a:buSzPct val="100000"/>
              <a:buFont typeface="Courier New"/>
              <a:buChar char="o"/>
            </a:pPr>
            <a:endParaRPr lang="en-US" sz="2400">
              <a:solidFill>
                <a:srgbClr val="10253F"/>
              </a:solidFill>
              <a:latin typeface="Source Sans Pro Regular"/>
              <a:ea typeface="Source Sans Pro Regular"/>
            </a:endParaRP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300">
                <a:solidFill>
                  <a:schemeClr val="tx1"/>
                </a:solidFill>
                <a:latin typeface="Source Sans Pro Regular"/>
                <a:ea typeface="Source Sans Pro Regular"/>
                <a:cs typeface="Arial"/>
              </a:rPr>
              <a:t>To determine how many individuals from each technical area needed for a response, list your country’s top ten Public Health Emergencies (PHE) down the first column and list the most critical roles needed to respond to those emergencies across the top row. </a:t>
            </a: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sz="230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300">
                <a:solidFill>
                  <a:schemeClr val="tx1"/>
                </a:solidFill>
                <a:latin typeface="Source Sans Pro Regular"/>
                <a:ea typeface="Source Sans Pro Regular"/>
                <a:cs typeface="Arial"/>
              </a:rPr>
              <a:t>Once you have the emergencies and roles listed, put a checkmark in each cell to note if the skill/role is needed for the specific emergency.</a:t>
            </a: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sz="230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300">
                <a:solidFill>
                  <a:schemeClr val="tx1"/>
                </a:solidFill>
                <a:latin typeface="Source Sans Pro Regular"/>
                <a:ea typeface="Source Sans Pro Regular"/>
                <a:cs typeface="Arial"/>
              </a:rPr>
              <a:t>Each group will assign a rapporteur to present in plenary the outcomes of the group work/discussion</a:t>
            </a: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sz="230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300">
                <a:solidFill>
                  <a:schemeClr val="tx1"/>
                </a:solidFill>
                <a:latin typeface="Source Sans Pro Regular"/>
                <a:ea typeface="Source Sans Pro Regular"/>
                <a:cs typeface="Arial"/>
              </a:rPr>
              <a:t>Duration: 45’ group work, 15' presentations</a:t>
            </a:r>
          </a:p>
        </p:txBody>
      </p:sp>
      <p:sp>
        <p:nvSpPr>
          <p:cNvPr id="9" name="Titre 1">
            <a:extLst>
              <a:ext uri="{FF2B5EF4-FFF2-40B4-BE49-F238E27FC236}">
                <a16:creationId xmlns:a16="http://schemas.microsoft.com/office/drawing/2014/main" id="{43D839BE-7412-C005-3580-2B6AAA6846B4}"/>
              </a:ext>
            </a:extLst>
          </p:cNvPr>
          <p:cNvSpPr txBox="1">
            <a:spLocks/>
          </p:cNvSpPr>
          <p:nvPr/>
        </p:nvSpPr>
        <p:spPr>
          <a:xfrm>
            <a:off x="142731" y="1305572"/>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Instructions for group work (1)</a:t>
            </a:r>
          </a:p>
        </p:txBody>
      </p:sp>
      <p:sp>
        <p:nvSpPr>
          <p:cNvPr id="11" name="Rectangle 10">
            <a:extLst>
              <a:ext uri="{FF2B5EF4-FFF2-40B4-BE49-F238E27FC236}">
                <a16:creationId xmlns:a16="http://schemas.microsoft.com/office/drawing/2014/main" id="{4F318529-4DB4-96E8-E413-1DC046710290}"/>
              </a:ext>
            </a:extLst>
          </p:cNvPr>
          <p:cNvSpPr/>
          <p:nvPr/>
        </p:nvSpPr>
        <p:spPr>
          <a:xfrm>
            <a:off x="136913" y="5977"/>
            <a:ext cx="7824578" cy="584775"/>
          </a:xfrm>
          <a:prstGeom prst="rect">
            <a:avLst/>
          </a:prstGeom>
        </p:spPr>
        <p:txBody>
          <a:bodyPr wrap="none" lIns="91440" tIns="45720" rIns="91440" bIns="45720" anchor="t">
            <a:spAutoFit/>
          </a:bodyPr>
          <a:lstStyle/>
          <a:p>
            <a:r>
              <a:rPr lang="en-US" sz="3200" b="1">
                <a:solidFill>
                  <a:schemeClr val="bg1"/>
                </a:solidFill>
                <a:latin typeface="Source Sans Pro Regular"/>
              </a:rPr>
              <a:t>3.4 Group activities: RRT roster development</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39</a:t>
            </a:fld>
            <a:endParaRPr lang="fr-FR" sz="1200">
              <a:solidFill>
                <a:srgbClr val="A5A5A5"/>
              </a:solidFill>
            </a:endParaRPr>
          </a:p>
        </p:txBody>
      </p:sp>
      <p:sp>
        <p:nvSpPr>
          <p:cNvPr id="3" name="Titre 1">
            <a:extLst>
              <a:ext uri="{FF2B5EF4-FFF2-40B4-BE49-F238E27FC236}">
                <a16:creationId xmlns:a16="http://schemas.microsoft.com/office/drawing/2014/main" id="{7798E742-9C54-2B26-1AD2-8AD422B6BA82}"/>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65A000"/>
                </a:solidFill>
                <a:latin typeface="Source Sans Pro Regular"/>
                <a:cs typeface="Arial"/>
              </a:rPr>
              <a:t>Group activity 1: Determine essential RRT roles</a:t>
            </a:r>
          </a:p>
        </p:txBody>
      </p:sp>
    </p:spTree>
    <p:extLst>
      <p:ext uri="{BB962C8B-B14F-4D97-AF65-F5344CB8AC3E}">
        <p14:creationId xmlns:p14="http://schemas.microsoft.com/office/powerpoint/2010/main" val="219079889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09490" y="1343195"/>
            <a:ext cx="7167921" cy="46038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At the end of this module, you should be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Develop/adapt job/profile description for RRT members</a:t>
            </a:r>
            <a:endParaRPr lang="fr-FR" sz="2400">
              <a:solidFill>
                <a:schemeClr val="tx1"/>
              </a:solidFill>
              <a:latin typeface="Source Sans Pro"/>
              <a:ea typeface="Arial"/>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Recall key activities of RRTs staffing and rostering </a:t>
            </a:r>
            <a:endParaRPr lang="fr-FR" sz="2400">
              <a:solidFill>
                <a:schemeClr val="tx1"/>
              </a:solidFill>
              <a:latin typeface="Source Sans Pro"/>
              <a:ea typeface="Arial"/>
              <a:cs typeface="Arial"/>
            </a:endParaRPr>
          </a:p>
          <a:p>
            <a:pPr marL="307975" lvl="0"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rPr>
              <a:t>Develop/adapt a roster for RRTs</a:t>
            </a:r>
            <a:endParaRPr lang="fr-FR" sz="2400">
              <a:solidFill>
                <a:schemeClr val="tx1"/>
              </a:solidFill>
              <a:latin typeface="Source Sans Pro"/>
              <a:ea typeface="Arial"/>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cs typeface="Arial"/>
              </a:rPr>
              <a:t>Recall administrative considerations during preparedness and response phases</a:t>
            </a:r>
            <a:endParaRPr lang="fr-FR" sz="2400">
              <a:solidFill>
                <a:schemeClr val="tx1"/>
              </a:solidFill>
              <a:latin typeface="Source Sans Pro"/>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cs typeface="Arial"/>
              </a:rPr>
              <a:t>Develop/adapt SOPs for administrative considerations</a:t>
            </a:r>
            <a:endParaRPr lang="fr-FR" sz="2400">
              <a:solidFill>
                <a:schemeClr val="tx1"/>
              </a:solidFill>
              <a:latin typeface="Source Sans Pro"/>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cs typeface="Arial"/>
              </a:rPr>
              <a:t>Develop/adapt SOPs for training</a:t>
            </a:r>
          </a:p>
          <a:p>
            <a:pPr marL="307975" lvl="0"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a:solidFill>
                <a:schemeClr val="accent2">
                  <a:lumMod val="60000"/>
                  <a:lumOff val="40000"/>
                </a:schemeClr>
              </a:solidFill>
              <a:highlight>
                <a:srgbClr val="00FF00"/>
              </a:highlight>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2" name="Espace réservé du numéro de diapositive 1">
            <a:extLst>
              <a:ext uri="{FF2B5EF4-FFF2-40B4-BE49-F238E27FC236}">
                <a16:creationId xmlns:a16="http://schemas.microsoft.com/office/drawing/2014/main" id="{5780ACC9-C5CF-A132-7943-803EF109C10E}"/>
              </a:ext>
            </a:extLst>
          </p:cNvPr>
          <p:cNvSpPr>
            <a:spLocks noGrp="1"/>
          </p:cNvSpPr>
          <p:nvPr>
            <p:ph type="sldNum" sz="quarter" idx="2"/>
          </p:nvPr>
        </p:nvSpPr>
        <p:spPr>
          <a:xfrm>
            <a:off x="11909425" y="6437488"/>
            <a:ext cx="280874" cy="320041"/>
          </a:xfrm>
        </p:spPr>
        <p:txBody>
          <a:bodyPr lIns="91440" tIns="45720" rIns="91440" bIns="45720" anchor="t"/>
          <a:lstStyle/>
          <a:p>
            <a:fld id="{86CB4B4D-7CA3-9044-876B-883B54F8677D}" type="slidenum">
              <a:rPr lang="fr-FR" sz="1200">
                <a:solidFill>
                  <a:srgbClr val="A5A5A5"/>
                </a:solidFill>
              </a:rPr>
              <a:pPr/>
              <a:t>4</a:t>
            </a:fld>
            <a:endParaRPr lang="fr-FR" sz="1200">
              <a:solidFill>
                <a:srgbClr val="A5A5A5"/>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43D839BE-7412-C005-3580-2B6AAA6846B4}"/>
              </a:ext>
            </a:extLst>
          </p:cNvPr>
          <p:cNvSpPr txBox="1">
            <a:spLocks/>
          </p:cNvSpPr>
          <p:nvPr/>
        </p:nvSpPr>
        <p:spPr>
          <a:xfrm>
            <a:off x="287248" y="1305572"/>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Instructions for group work (2)</a:t>
            </a:r>
          </a:p>
        </p:txBody>
      </p:sp>
      <p:sp>
        <p:nvSpPr>
          <p:cNvPr id="11" name="Rectangle 10">
            <a:extLst>
              <a:ext uri="{FF2B5EF4-FFF2-40B4-BE49-F238E27FC236}">
                <a16:creationId xmlns:a16="http://schemas.microsoft.com/office/drawing/2014/main" id="{4F318529-4DB4-96E8-E413-1DC046710290}"/>
              </a:ext>
            </a:extLst>
          </p:cNvPr>
          <p:cNvSpPr/>
          <p:nvPr/>
        </p:nvSpPr>
        <p:spPr>
          <a:xfrm>
            <a:off x="136913" y="5977"/>
            <a:ext cx="7824578" cy="584775"/>
          </a:xfrm>
          <a:prstGeom prst="rect">
            <a:avLst/>
          </a:prstGeom>
        </p:spPr>
        <p:txBody>
          <a:bodyPr wrap="none" lIns="91440" tIns="45720" rIns="91440" bIns="45720" anchor="t">
            <a:spAutoFit/>
          </a:bodyPr>
          <a:lstStyle/>
          <a:p>
            <a:r>
              <a:rPr lang="en-US" sz="3200" b="1">
                <a:solidFill>
                  <a:schemeClr val="bg1"/>
                </a:solidFill>
                <a:latin typeface="Source Sans Pro Regular"/>
              </a:rPr>
              <a:t>3.4 Group activities: RRT roster development</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40</a:t>
            </a:fld>
            <a:endParaRPr lang="fr-FR" sz="1200">
              <a:solidFill>
                <a:srgbClr val="A5A5A5"/>
              </a:solidFill>
            </a:endParaRPr>
          </a:p>
        </p:txBody>
      </p:sp>
      <p:sp>
        <p:nvSpPr>
          <p:cNvPr id="3" name="Titre 1">
            <a:extLst>
              <a:ext uri="{FF2B5EF4-FFF2-40B4-BE49-F238E27FC236}">
                <a16:creationId xmlns:a16="http://schemas.microsoft.com/office/drawing/2014/main" id="{7798E742-9C54-2B26-1AD2-8AD422B6BA82}"/>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65A000"/>
                </a:solidFill>
                <a:latin typeface="Source Sans Pro Regular"/>
                <a:cs typeface="Arial"/>
              </a:rPr>
              <a:t>Group activity 1: Determine essential RRT roles</a:t>
            </a:r>
          </a:p>
        </p:txBody>
      </p:sp>
      <p:graphicFrame>
        <p:nvGraphicFramePr>
          <p:cNvPr id="6" name="Table 5">
            <a:extLst>
              <a:ext uri="{FF2B5EF4-FFF2-40B4-BE49-F238E27FC236}">
                <a16:creationId xmlns:a16="http://schemas.microsoft.com/office/drawing/2014/main" id="{5524D923-6C93-943C-0D2B-554148E37E2E}"/>
              </a:ext>
            </a:extLst>
          </p:cNvPr>
          <p:cNvGraphicFramePr>
            <a:graphicFrameLocks noGrp="1"/>
          </p:cNvGraphicFramePr>
          <p:nvPr>
            <p:extLst>
              <p:ext uri="{D42A27DB-BD31-4B8C-83A1-F6EECF244321}">
                <p14:modId xmlns:p14="http://schemas.microsoft.com/office/powerpoint/2010/main" val="205531784"/>
              </p:ext>
            </p:extLst>
          </p:nvPr>
        </p:nvGraphicFramePr>
        <p:xfrm>
          <a:off x="610913" y="2070815"/>
          <a:ext cx="10205666" cy="3728694"/>
        </p:xfrm>
        <a:graphic>
          <a:graphicData uri="http://schemas.openxmlformats.org/drawingml/2006/table">
            <a:tbl>
              <a:tblPr firstRow="1" firstCol="1" bandRow="1">
                <a:tableStyleId>{5940675A-B579-460E-94D1-54222C63F5DA}</a:tableStyleId>
              </a:tblPr>
              <a:tblGrid>
                <a:gridCol w="930650">
                  <a:extLst>
                    <a:ext uri="{9D8B030D-6E8A-4147-A177-3AD203B41FA5}">
                      <a16:colId xmlns:a16="http://schemas.microsoft.com/office/drawing/2014/main" val="584990433"/>
                    </a:ext>
                  </a:extLst>
                </a:gridCol>
                <a:gridCol w="718029">
                  <a:extLst>
                    <a:ext uri="{9D8B030D-6E8A-4147-A177-3AD203B41FA5}">
                      <a16:colId xmlns:a16="http://schemas.microsoft.com/office/drawing/2014/main" val="2849165624"/>
                    </a:ext>
                  </a:extLst>
                </a:gridCol>
                <a:gridCol w="784256">
                  <a:extLst>
                    <a:ext uri="{9D8B030D-6E8A-4147-A177-3AD203B41FA5}">
                      <a16:colId xmlns:a16="http://schemas.microsoft.com/office/drawing/2014/main" val="3702599251"/>
                    </a:ext>
                  </a:extLst>
                </a:gridCol>
                <a:gridCol w="784256">
                  <a:extLst>
                    <a:ext uri="{9D8B030D-6E8A-4147-A177-3AD203B41FA5}">
                      <a16:colId xmlns:a16="http://schemas.microsoft.com/office/drawing/2014/main" val="2009704823"/>
                    </a:ext>
                  </a:extLst>
                </a:gridCol>
                <a:gridCol w="800519">
                  <a:extLst>
                    <a:ext uri="{9D8B030D-6E8A-4147-A177-3AD203B41FA5}">
                      <a16:colId xmlns:a16="http://schemas.microsoft.com/office/drawing/2014/main" val="3847957175"/>
                    </a:ext>
                  </a:extLst>
                </a:gridCol>
                <a:gridCol w="729154">
                  <a:extLst>
                    <a:ext uri="{9D8B030D-6E8A-4147-A177-3AD203B41FA5}">
                      <a16:colId xmlns:a16="http://schemas.microsoft.com/office/drawing/2014/main" val="471326167"/>
                    </a:ext>
                  </a:extLst>
                </a:gridCol>
                <a:gridCol w="788273">
                  <a:extLst>
                    <a:ext uri="{9D8B030D-6E8A-4147-A177-3AD203B41FA5}">
                      <a16:colId xmlns:a16="http://schemas.microsoft.com/office/drawing/2014/main" val="695506201"/>
                    </a:ext>
                  </a:extLst>
                </a:gridCol>
                <a:gridCol w="748861">
                  <a:extLst>
                    <a:ext uri="{9D8B030D-6E8A-4147-A177-3AD203B41FA5}">
                      <a16:colId xmlns:a16="http://schemas.microsoft.com/office/drawing/2014/main" val="2781927128"/>
                    </a:ext>
                  </a:extLst>
                </a:gridCol>
                <a:gridCol w="729154">
                  <a:extLst>
                    <a:ext uri="{9D8B030D-6E8A-4147-A177-3AD203B41FA5}">
                      <a16:colId xmlns:a16="http://schemas.microsoft.com/office/drawing/2014/main" val="3131792731"/>
                    </a:ext>
                  </a:extLst>
                </a:gridCol>
                <a:gridCol w="748861">
                  <a:extLst>
                    <a:ext uri="{9D8B030D-6E8A-4147-A177-3AD203B41FA5}">
                      <a16:colId xmlns:a16="http://schemas.microsoft.com/office/drawing/2014/main" val="335910033"/>
                    </a:ext>
                  </a:extLst>
                </a:gridCol>
                <a:gridCol w="847396">
                  <a:extLst>
                    <a:ext uri="{9D8B030D-6E8A-4147-A177-3AD203B41FA5}">
                      <a16:colId xmlns:a16="http://schemas.microsoft.com/office/drawing/2014/main" val="386110820"/>
                    </a:ext>
                  </a:extLst>
                </a:gridCol>
                <a:gridCol w="709447">
                  <a:extLst>
                    <a:ext uri="{9D8B030D-6E8A-4147-A177-3AD203B41FA5}">
                      <a16:colId xmlns:a16="http://schemas.microsoft.com/office/drawing/2014/main" val="3213032221"/>
                    </a:ext>
                  </a:extLst>
                </a:gridCol>
                <a:gridCol w="886810">
                  <a:extLst>
                    <a:ext uri="{9D8B030D-6E8A-4147-A177-3AD203B41FA5}">
                      <a16:colId xmlns:a16="http://schemas.microsoft.com/office/drawing/2014/main" val="4227582559"/>
                    </a:ext>
                  </a:extLst>
                </a:gridCol>
              </a:tblGrid>
              <a:tr h="507207">
                <a:tc>
                  <a:txBody>
                    <a:bodyPr/>
                    <a:lstStyle/>
                    <a:p>
                      <a:endParaRPr lang="en-US" sz="4000" b="1">
                        <a:solidFill>
                          <a:schemeClr val="bg1"/>
                        </a:solidFill>
                        <a:effectLst/>
                        <a:latin typeface="Source Sans Pro" panose="020B0503030403020204"/>
                      </a:endParaRP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1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2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3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a:t>
                      </a:r>
                    </a:p>
                    <a:p>
                      <a:pPr algn="ctr"/>
                      <a:r>
                        <a:rPr lang="en-US" sz="1600" b="1">
                          <a:solidFill>
                            <a:schemeClr val="bg1"/>
                          </a:solidFill>
                          <a:effectLst/>
                          <a:latin typeface="Source Sans Pro" panose="020B0503030403020204"/>
                        </a:rPr>
                        <a:t>4 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5 </a:t>
                      </a:r>
                    </a:p>
                  </a:txBody>
                  <a:tcPr marL="68580" marR="68580" marT="0" marB="0">
                    <a:solidFill>
                      <a:srgbClr val="65A000"/>
                    </a:solidFill>
                  </a:tcPr>
                </a:tc>
                <a:tc>
                  <a:txBody>
                    <a:bodyPr/>
                    <a:lstStyle/>
                    <a:p>
                      <a:pPr algn="ctr"/>
                      <a:r>
                        <a:rPr lang="en-US" sz="1800" b="1">
                          <a:solidFill>
                            <a:schemeClr val="bg1"/>
                          </a:solidFill>
                          <a:effectLst/>
                          <a:latin typeface="Source Sans Pro" panose="020B0503030403020204"/>
                        </a:rPr>
                        <a:t>Skill</a:t>
                      </a:r>
                      <a:r>
                        <a:rPr lang="en-US" sz="1600" b="1">
                          <a:solidFill>
                            <a:schemeClr val="bg1"/>
                          </a:solidFill>
                          <a:effectLst/>
                          <a:latin typeface="Source Sans Pro" panose="020B0503030403020204"/>
                        </a:rPr>
                        <a:t> 6 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7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8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a:t>
                      </a:r>
                    </a:p>
                    <a:p>
                      <a:pPr algn="ctr"/>
                      <a:r>
                        <a:rPr lang="en-US" sz="1600" b="1">
                          <a:solidFill>
                            <a:schemeClr val="bg1"/>
                          </a:solidFill>
                          <a:effectLst/>
                          <a:latin typeface="Source Sans Pro" panose="020B0503030403020204"/>
                        </a:rPr>
                        <a:t>9 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10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 11 </a:t>
                      </a:r>
                    </a:p>
                  </a:txBody>
                  <a:tcPr marL="68580" marR="68580" marT="0" marB="0">
                    <a:solidFill>
                      <a:srgbClr val="65A000"/>
                    </a:solidFill>
                  </a:tcPr>
                </a:tc>
                <a:tc>
                  <a:txBody>
                    <a:bodyPr/>
                    <a:lstStyle/>
                    <a:p>
                      <a:pPr algn="ctr"/>
                      <a:r>
                        <a:rPr lang="en-US" sz="1600" b="1">
                          <a:solidFill>
                            <a:schemeClr val="bg1"/>
                          </a:solidFill>
                          <a:effectLst/>
                          <a:latin typeface="Source Sans Pro" panose="020B0503030403020204"/>
                        </a:rPr>
                        <a:t>Skill</a:t>
                      </a:r>
                    </a:p>
                    <a:p>
                      <a:pPr algn="ctr"/>
                      <a:r>
                        <a:rPr lang="en-US" sz="1600" b="1">
                          <a:solidFill>
                            <a:schemeClr val="bg1"/>
                          </a:solidFill>
                          <a:effectLst/>
                          <a:latin typeface="Source Sans Pro" panose="020B0503030403020204"/>
                        </a:rPr>
                        <a:t>12 </a:t>
                      </a:r>
                    </a:p>
                  </a:txBody>
                  <a:tcPr marL="68580" marR="68580" marT="0" marB="0">
                    <a:solidFill>
                      <a:srgbClr val="65A000"/>
                    </a:solidFill>
                  </a:tcPr>
                </a:tc>
                <a:extLst>
                  <a:ext uri="{0D108BD9-81ED-4DB2-BD59-A6C34878D82A}">
                    <a16:rowId xmlns:a16="http://schemas.microsoft.com/office/drawing/2014/main" val="2782471843"/>
                  </a:ext>
                </a:extLst>
              </a:tr>
              <a:tr h="304325">
                <a:tc>
                  <a:txBody>
                    <a:bodyPr/>
                    <a:lstStyle/>
                    <a:p>
                      <a:r>
                        <a:rPr lang="en-US" sz="1600" b="1">
                          <a:solidFill>
                            <a:schemeClr val="bg1"/>
                          </a:solidFill>
                          <a:effectLst/>
                          <a:latin typeface="Source Sans Pro" panose="020B0503030403020204"/>
                        </a:rPr>
                        <a:t>PHE1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532151443"/>
                  </a:ext>
                </a:extLst>
              </a:tr>
              <a:tr h="304325">
                <a:tc>
                  <a:txBody>
                    <a:bodyPr/>
                    <a:lstStyle/>
                    <a:p>
                      <a:r>
                        <a:rPr lang="en-US" sz="1600" b="1">
                          <a:solidFill>
                            <a:schemeClr val="bg1"/>
                          </a:solidFill>
                          <a:effectLst/>
                          <a:latin typeface="Source Sans Pro" panose="020B0503030403020204"/>
                        </a:rPr>
                        <a:t>PHE2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3249693200"/>
                  </a:ext>
                </a:extLst>
              </a:tr>
              <a:tr h="304325">
                <a:tc>
                  <a:txBody>
                    <a:bodyPr/>
                    <a:lstStyle/>
                    <a:p>
                      <a:r>
                        <a:rPr lang="en-US" sz="1600" b="1">
                          <a:solidFill>
                            <a:schemeClr val="bg1"/>
                          </a:solidFill>
                          <a:effectLst/>
                          <a:latin typeface="Source Sans Pro" panose="020B0503030403020204"/>
                        </a:rPr>
                        <a:t>PHE3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62861406"/>
                  </a:ext>
                </a:extLst>
              </a:tr>
              <a:tr h="304325">
                <a:tc>
                  <a:txBody>
                    <a:bodyPr/>
                    <a:lstStyle/>
                    <a:p>
                      <a:r>
                        <a:rPr lang="en-US" sz="1600" b="1">
                          <a:solidFill>
                            <a:schemeClr val="bg1"/>
                          </a:solidFill>
                          <a:effectLst/>
                          <a:latin typeface="Source Sans Pro" panose="020B0503030403020204"/>
                        </a:rPr>
                        <a:t>PHE4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409952905"/>
                  </a:ext>
                </a:extLst>
              </a:tr>
              <a:tr h="304325">
                <a:tc>
                  <a:txBody>
                    <a:bodyPr/>
                    <a:lstStyle/>
                    <a:p>
                      <a:r>
                        <a:rPr lang="en-US" sz="1600" b="1">
                          <a:solidFill>
                            <a:schemeClr val="bg1"/>
                          </a:solidFill>
                          <a:effectLst/>
                          <a:latin typeface="Source Sans Pro" panose="020B0503030403020204"/>
                        </a:rPr>
                        <a:t>PHE5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832669782"/>
                  </a:ext>
                </a:extLst>
              </a:tr>
              <a:tr h="304325">
                <a:tc>
                  <a:txBody>
                    <a:bodyPr/>
                    <a:lstStyle/>
                    <a:p>
                      <a:r>
                        <a:rPr lang="en-US" sz="1600" b="1">
                          <a:solidFill>
                            <a:schemeClr val="bg1"/>
                          </a:solidFill>
                          <a:effectLst/>
                          <a:latin typeface="Source Sans Pro" panose="020B0503030403020204"/>
                        </a:rPr>
                        <a:t>PHE6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452725277"/>
                  </a:ext>
                </a:extLst>
              </a:tr>
              <a:tr h="304325">
                <a:tc>
                  <a:txBody>
                    <a:bodyPr/>
                    <a:lstStyle/>
                    <a:p>
                      <a:r>
                        <a:rPr lang="en-US" sz="1600" b="1">
                          <a:solidFill>
                            <a:schemeClr val="bg1"/>
                          </a:solidFill>
                          <a:effectLst/>
                          <a:latin typeface="Source Sans Pro" panose="020B0503030403020204"/>
                        </a:rPr>
                        <a:t>PHE7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459024732"/>
                  </a:ext>
                </a:extLst>
              </a:tr>
              <a:tr h="304325">
                <a:tc>
                  <a:txBody>
                    <a:bodyPr/>
                    <a:lstStyle/>
                    <a:p>
                      <a:r>
                        <a:rPr lang="en-US" sz="1600" b="1">
                          <a:solidFill>
                            <a:schemeClr val="bg1"/>
                          </a:solidFill>
                          <a:effectLst/>
                          <a:latin typeface="Source Sans Pro" panose="020B0503030403020204"/>
                        </a:rPr>
                        <a:t>PHE8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793478587"/>
                  </a:ext>
                </a:extLst>
              </a:tr>
              <a:tr h="304325">
                <a:tc>
                  <a:txBody>
                    <a:bodyPr/>
                    <a:lstStyle/>
                    <a:p>
                      <a:r>
                        <a:rPr lang="en-US" sz="1600" b="1">
                          <a:solidFill>
                            <a:schemeClr val="bg1"/>
                          </a:solidFill>
                          <a:effectLst/>
                          <a:latin typeface="Source Sans Pro" panose="020B0503030403020204"/>
                        </a:rPr>
                        <a:t>PHE9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454450438"/>
                  </a:ext>
                </a:extLst>
              </a:tr>
              <a:tr h="380169">
                <a:tc>
                  <a:txBody>
                    <a:bodyPr/>
                    <a:lstStyle/>
                    <a:p>
                      <a:r>
                        <a:rPr lang="en-US" sz="1600" b="1">
                          <a:solidFill>
                            <a:schemeClr val="bg1"/>
                          </a:solidFill>
                          <a:effectLst/>
                          <a:latin typeface="Source Sans Pro" panose="020B0503030403020204"/>
                        </a:rPr>
                        <a:t>PHE10 </a:t>
                      </a:r>
                    </a:p>
                  </a:txBody>
                  <a:tcPr marL="68580" marR="68580" marT="0" marB="0">
                    <a:solidFill>
                      <a:srgbClr val="65A000"/>
                    </a:solidFill>
                  </a:tcPr>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tc>
                  <a:txBody>
                    <a:bodyPr/>
                    <a:lstStyle/>
                    <a:p>
                      <a:endParaRPr lang="en-US" sz="1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3625122728"/>
                  </a:ext>
                </a:extLst>
              </a:tr>
            </a:tbl>
          </a:graphicData>
        </a:graphic>
      </p:graphicFrame>
      <p:sp>
        <p:nvSpPr>
          <p:cNvPr id="7" name="TextBox 6">
            <a:extLst>
              <a:ext uri="{FF2B5EF4-FFF2-40B4-BE49-F238E27FC236}">
                <a16:creationId xmlns:a16="http://schemas.microsoft.com/office/drawing/2014/main" id="{EB608241-75F7-71A5-F8AB-5CDF6456BBFA}"/>
              </a:ext>
            </a:extLst>
          </p:cNvPr>
          <p:cNvSpPr txBox="1"/>
          <p:nvPr/>
        </p:nvSpPr>
        <p:spPr>
          <a:xfrm>
            <a:off x="610913" y="5918638"/>
            <a:ext cx="394137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400">
                <a:latin typeface="Source Sans Pro"/>
              </a:rPr>
              <a:t>PHE: Public health emergency</a:t>
            </a:r>
            <a:endParaRPr kumimoji="0" lang="en-US" sz="1400" b="0" i="0" u="none" strike="noStrike" cap="none" spc="0" normalizeH="0" baseline="0">
              <a:ln>
                <a:noFill/>
              </a:ln>
              <a:solidFill>
                <a:srgbClr val="000000"/>
              </a:solidFill>
              <a:effectLst/>
              <a:uFillTx/>
              <a:latin typeface="Source Sans Pro"/>
              <a:ea typeface="+mj-ea"/>
              <a:cs typeface="+mj-cs"/>
              <a:sym typeface="Calibri"/>
            </a:endParaRPr>
          </a:p>
        </p:txBody>
      </p:sp>
    </p:spTree>
    <p:extLst>
      <p:ext uri="{BB962C8B-B14F-4D97-AF65-F5344CB8AC3E}">
        <p14:creationId xmlns:p14="http://schemas.microsoft.com/office/powerpoint/2010/main" val="1156341352"/>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86832" y="1791339"/>
            <a:ext cx="11244263" cy="4850046"/>
          </a:xfrm>
          <a:prstGeom prst="rect">
            <a:avLst/>
          </a:prstGeom>
          <a:noFill/>
        </p:spPr>
        <p:txBody>
          <a:bodyPr wrap="square" lIns="91440" tIns="45720" rIns="91440" bIns="45720" rtlCol="0" anchor="t">
            <a:spAutoFit/>
          </a:bodyPr>
          <a:lstStyle/>
          <a:p>
            <a:endParaRPr lang="x-none" sz="1600"/>
          </a:p>
          <a:p>
            <a:pPr>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Source Sans Pro"/>
                <a:cs typeface="Arial"/>
              </a:rPr>
              <a:t>Develop a template for an RRT roster adapted to your country context, including:</a:t>
            </a:r>
            <a:endParaRPr lang="en-US"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List of roster variables to collect</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Proposed roster platform</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Modalities for maintaining/ updating the roster</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Each group will assign a rapporteur to present in plenary the outcomes of the group work/discussion.</a:t>
            </a:r>
          </a:p>
          <a:p>
            <a:pPr marL="342900" lvl="2" indent="-307975">
              <a:spcBef>
                <a:spcPts val="50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rPr>
              <a:t>Duration: 30’ group work, 15' presentations</a:t>
            </a:r>
          </a:p>
          <a:p>
            <a:pPr marL="342900" lvl="2" indent="-307975">
              <a:spcBef>
                <a:spcPts val="50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b="1">
                <a:solidFill>
                  <a:srgbClr val="A1010D"/>
                </a:solidFill>
                <a:cs typeface="Arial"/>
              </a:rPr>
              <a:t>Output: RRT roster adapted to your country</a:t>
            </a:r>
            <a:endParaRPr lang="en-US"/>
          </a:p>
          <a:p>
            <a:pPr>
              <a:defRPr sz="2400">
                <a:solidFill>
                  <a:srgbClr val="10253F"/>
                </a:solidFill>
                <a:latin typeface="Source Sans Pro Regular"/>
                <a:ea typeface="Source Sans Pro Regular"/>
                <a:cs typeface="Source Sans Pro Regular"/>
                <a:sym typeface="Source Sans Pro Regular"/>
              </a:defRPr>
            </a:pPr>
            <a:br>
              <a:rPr lang="en-US"/>
            </a:br>
            <a:endParaRPr lang="en-US"/>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endParaRPr>
          </a:p>
        </p:txBody>
      </p:sp>
      <p:sp>
        <p:nvSpPr>
          <p:cNvPr id="9" name="Titre 1">
            <a:extLst>
              <a:ext uri="{FF2B5EF4-FFF2-40B4-BE49-F238E27FC236}">
                <a16:creationId xmlns:a16="http://schemas.microsoft.com/office/drawing/2014/main" id="{43D839BE-7412-C005-3580-2B6AAA6846B4}"/>
              </a:ext>
            </a:extLst>
          </p:cNvPr>
          <p:cNvSpPr txBox="1">
            <a:spLocks/>
          </p:cNvSpPr>
          <p:nvPr/>
        </p:nvSpPr>
        <p:spPr>
          <a:xfrm>
            <a:off x="284331" y="1310754"/>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Instructions for group work</a:t>
            </a:r>
          </a:p>
        </p:txBody>
      </p:sp>
      <p:sp>
        <p:nvSpPr>
          <p:cNvPr id="11" name="Rectangle 10">
            <a:extLst>
              <a:ext uri="{FF2B5EF4-FFF2-40B4-BE49-F238E27FC236}">
                <a16:creationId xmlns:a16="http://schemas.microsoft.com/office/drawing/2014/main" id="{4F318529-4DB4-96E8-E413-1DC046710290}"/>
              </a:ext>
            </a:extLst>
          </p:cNvPr>
          <p:cNvSpPr/>
          <p:nvPr/>
        </p:nvSpPr>
        <p:spPr>
          <a:xfrm>
            <a:off x="136913" y="5977"/>
            <a:ext cx="8021748" cy="584775"/>
          </a:xfrm>
          <a:prstGeom prst="rect">
            <a:avLst/>
          </a:prstGeom>
        </p:spPr>
        <p:txBody>
          <a:bodyPr wrap="none" lIns="91440" tIns="45720" rIns="91440" bIns="45720" anchor="t">
            <a:spAutoFit/>
          </a:bodyPr>
          <a:lstStyle/>
          <a:p>
            <a:r>
              <a:rPr lang="en-US" sz="3200" b="1">
                <a:solidFill>
                  <a:schemeClr val="bg1"/>
                </a:solidFill>
                <a:latin typeface="Source Sans Pro Regular"/>
              </a:rPr>
              <a:t>3.4 Group activities: RRT roster development</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41</a:t>
            </a:fld>
            <a:endParaRPr lang="fr-FR" sz="1200">
              <a:solidFill>
                <a:srgbClr val="A5A5A5"/>
              </a:solidFill>
            </a:endParaRPr>
          </a:p>
        </p:txBody>
      </p:sp>
      <p:sp>
        <p:nvSpPr>
          <p:cNvPr id="5" name="Titre 1">
            <a:extLst>
              <a:ext uri="{FF2B5EF4-FFF2-40B4-BE49-F238E27FC236}">
                <a16:creationId xmlns:a16="http://schemas.microsoft.com/office/drawing/2014/main" id="{FAA64DD7-EFE2-39C8-F862-3DE9F8A83E34}"/>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65A000"/>
                </a:solidFill>
                <a:latin typeface="Source Sans Pro Regular"/>
                <a:cs typeface="Arial"/>
              </a:rPr>
              <a:t>Group activity 2: Developing an RRT roster adapted to your country</a:t>
            </a:r>
          </a:p>
        </p:txBody>
      </p:sp>
    </p:spTree>
    <p:extLst>
      <p:ext uri="{BB962C8B-B14F-4D97-AF65-F5344CB8AC3E}">
        <p14:creationId xmlns:p14="http://schemas.microsoft.com/office/powerpoint/2010/main" val="979540080"/>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pPr>
            <a:r>
              <a:rPr lang="en-US" sz="3200" b="1"/>
              <a:t>3.5 Group activity: </a:t>
            </a:r>
            <a:endParaRPr lang="fr-FR"/>
          </a:p>
          <a:p>
            <a:pPr>
              <a:spcBef>
                <a:spcPts val="0"/>
              </a:spcBef>
            </a:pPr>
            <a:r>
              <a:rPr lang="en-US" sz="3200" b="1"/>
              <a:t>Testing your RRT roster</a:t>
            </a:r>
          </a:p>
        </p:txBody>
      </p:sp>
      <p:sp>
        <p:nvSpPr>
          <p:cNvPr id="3" name="Espace réservé du numéro de diapositive 2">
            <a:extLst>
              <a:ext uri="{FF2B5EF4-FFF2-40B4-BE49-F238E27FC236}">
                <a16:creationId xmlns:a16="http://schemas.microsoft.com/office/drawing/2014/main" id="{3A944646-ED5E-EBBD-588F-A2F876D015EF}"/>
              </a:ext>
            </a:extLst>
          </p:cNvPr>
          <p:cNvSpPr>
            <a:spLocks noGrp="1"/>
          </p:cNvSpPr>
          <p:nvPr>
            <p:ph type="sldNum" sz="quarter" idx="2"/>
          </p:nvPr>
        </p:nvSpPr>
        <p:spPr>
          <a:xfrm>
            <a:off x="11625769" y="6511882"/>
            <a:ext cx="554717" cy="343853"/>
          </a:xfrm>
        </p:spPr>
        <p:txBody>
          <a:bodyPr lIns="91440" tIns="45720" rIns="91440" bIns="45720" anchor="t"/>
          <a:lstStyle/>
          <a:p>
            <a:pPr algn="r"/>
            <a:fld id="{86CB4B4D-7CA3-9044-876B-883B54F8677D}" type="slidenum">
              <a:rPr lang="fr-FR" sz="1200">
                <a:solidFill>
                  <a:srgbClr val="A5A5A5"/>
                </a:solidFill>
              </a:rPr>
              <a:pPr algn="r"/>
              <a:t>42</a:t>
            </a:fld>
            <a:endParaRPr lang="fr-FR" sz="1200">
              <a:solidFill>
                <a:srgbClr val="A5A5A5"/>
              </a:solidFill>
            </a:endParaRPr>
          </a:p>
        </p:txBody>
      </p:sp>
    </p:spTree>
    <p:extLst>
      <p:ext uri="{BB962C8B-B14F-4D97-AF65-F5344CB8AC3E}">
        <p14:creationId xmlns:p14="http://schemas.microsoft.com/office/powerpoint/2010/main" val="213855999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20837" y="2365722"/>
            <a:ext cx="11244263" cy="3367589"/>
          </a:xfrm>
          <a:prstGeom prst="rect">
            <a:avLst/>
          </a:prstGeom>
          <a:noFill/>
        </p:spPr>
        <p:txBody>
          <a:bodyPr wrap="square" lIns="91440" tIns="45720" rIns="91440" bIns="4572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You will be given scenarios. </a:t>
            </a:r>
            <a:endParaRPr lang="en-US"/>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You should use your roster and the chart developed previously to identify who should respond in each scenario.</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Arial"/>
              </a:rPr>
              <a:t>Is your roster working well?</a:t>
            </a:r>
            <a:endParaRPr lang="en-US" sz="2400">
              <a:solidFill>
                <a:srgbClr val="10253F"/>
              </a:solidFill>
              <a:latin typeface="Source Sans Pro Regular"/>
              <a:ea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Each group will assign a rapporteur to present in plenary the outcomes of the group work/discussion</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Duration: 30’</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641836" cy="584775"/>
          </a:xfrm>
          <a:prstGeom prst="rect">
            <a:avLst/>
          </a:prstGeom>
        </p:spPr>
        <p:txBody>
          <a:bodyPr wrap="none" lIns="91440" tIns="45720" rIns="91440" bIns="45720" anchor="t">
            <a:spAutoFit/>
          </a:bodyPr>
          <a:lstStyle/>
          <a:p>
            <a:r>
              <a:rPr lang="en-US" sz="3200" b="1">
                <a:solidFill>
                  <a:schemeClr val="bg1"/>
                </a:solidFill>
                <a:latin typeface="Source Sans Pro Regular"/>
              </a:rPr>
              <a:t>3.5 Group activity: Testing your roster (1)</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221559" y="1620634"/>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Instructions for group work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lang="fr-FR" sz="1200">
                <a:solidFill>
                  <a:srgbClr val="A5A5A5"/>
                </a:solidFill>
              </a:rPr>
              <a:pPr algn="r"/>
              <a:t>43</a:t>
            </a:fld>
            <a:endParaRPr lang="fr-FR" sz="1200">
              <a:solidFill>
                <a:srgbClr val="A5A5A5"/>
              </a:solidFill>
            </a:endParaRPr>
          </a:p>
        </p:txBody>
      </p:sp>
    </p:spTree>
    <p:extLst>
      <p:ext uri="{BB962C8B-B14F-4D97-AF65-F5344CB8AC3E}">
        <p14:creationId xmlns:p14="http://schemas.microsoft.com/office/powerpoint/2010/main" val="136151053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62352" y="1335901"/>
            <a:ext cx="11462369" cy="1938992"/>
          </a:xfrm>
          <a:prstGeom prst="rect">
            <a:avLst/>
          </a:prstGeom>
          <a:solidFill>
            <a:schemeClr val="accent5">
              <a:lumMod val="20000"/>
              <a:lumOff val="80000"/>
            </a:schemeClr>
          </a:solidFill>
        </p:spPr>
        <p:txBody>
          <a:bodyPr wrap="square" lIns="91440" tIns="45720" rIns="91440" bIns="45720" rtlCol="0" anchor="t">
            <a:spAutoFit/>
          </a:bodyPr>
          <a:lstStyle/>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You received notification of an Ebola Virus Disease (EVD) cluster in </a:t>
            </a:r>
            <a:r>
              <a:rPr lang="en-US" sz="2000" err="1">
                <a:solidFill>
                  <a:schemeClr val="tx1"/>
                </a:solidFill>
                <a:latin typeface="Source Sans Pro Regular"/>
                <a:ea typeface="Source Sans Pro Regular"/>
                <a:cs typeface="Arial"/>
              </a:rPr>
              <a:t>Towny</a:t>
            </a:r>
            <a:r>
              <a:rPr lang="en-US" sz="2000">
                <a:solidFill>
                  <a:schemeClr val="tx1"/>
                </a:solidFill>
                <a:latin typeface="Source Sans Pro Regular"/>
                <a:ea typeface="Source Sans Pro Regular"/>
                <a:cs typeface="Arial"/>
              </a:rPr>
              <a:t> village, </a:t>
            </a:r>
            <a:r>
              <a:rPr lang="en-US" sz="2000">
                <a:solidFill>
                  <a:schemeClr val="tx1"/>
                </a:solidFill>
                <a:ea typeface="+mj-lt"/>
                <a:cs typeface="+mj-lt"/>
              </a:rPr>
              <a:t>with </a:t>
            </a:r>
            <a:r>
              <a:rPr lang="en-US" sz="2000">
                <a:solidFill>
                  <a:srgbClr val="10253F"/>
                </a:solidFill>
                <a:ea typeface="+mj-lt"/>
                <a:cs typeface="+mj-lt"/>
              </a:rPr>
              <a:t>5 suspected cases including 1 death</a:t>
            </a:r>
            <a:r>
              <a:rPr lang="en-US" sz="2000">
                <a:solidFill>
                  <a:schemeClr val="tx1"/>
                </a:solidFill>
                <a:latin typeface="Source Sans Pro Regular"/>
                <a:ea typeface="Source Sans Pro Regular"/>
                <a:cs typeface="Arial"/>
              </a:rPr>
              <a:t> .</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ym typeface="Source Sans Pro Regular"/>
              </a:rPr>
              <a:t>The deceased case returned 10 days ago from a trip from a neighboring country with an EVD outbreak. He presented with diarrhea, fever, </a:t>
            </a:r>
            <a:r>
              <a:rPr lang="en-US" sz="2000" err="1">
                <a:sym typeface="Source Sans Pro Regular"/>
              </a:rPr>
              <a:t>petechiae</a:t>
            </a:r>
            <a:r>
              <a:rPr lang="en-US" sz="2000">
                <a:sym typeface="Source Sans Pro Regular"/>
              </a:rPr>
              <a:t> and epistaxis.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You are the </a:t>
            </a:r>
            <a:r>
              <a:rPr lang="en-US" sz="2000">
                <a:solidFill>
                  <a:schemeClr val="tx1"/>
                </a:solidFill>
                <a:ea typeface="+mj-lt"/>
                <a:cs typeface="+mj-lt"/>
              </a:rPr>
              <a:t>RRT Deployment/Surge Coordinator</a:t>
            </a:r>
            <a:r>
              <a:rPr lang="en-US" sz="2000">
                <a:solidFill>
                  <a:schemeClr val="tx1"/>
                </a:solidFill>
                <a:latin typeface="Source Sans Pro Regular"/>
                <a:ea typeface="Source Sans Pro Regular"/>
                <a:cs typeface="Arial"/>
              </a:rPr>
              <a:t>. </a:t>
            </a:r>
          </a:p>
          <a:p>
            <a:pPr marL="342900" lvl="2"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Using your RRT roster, how will you compose the RRT that should be mobilized to the field?</a:t>
            </a: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146508" cy="584775"/>
          </a:xfrm>
          <a:prstGeom prst="rect">
            <a:avLst/>
          </a:prstGeom>
        </p:spPr>
        <p:txBody>
          <a:bodyPr wrap="none" lIns="91440" tIns="45720" rIns="91440" bIns="45720" anchor="t">
            <a:spAutoFit/>
          </a:bodyPr>
          <a:lstStyle/>
          <a:p>
            <a:r>
              <a:rPr lang="en-US" sz="3200" b="1">
                <a:solidFill>
                  <a:schemeClr val="bg1"/>
                </a:solidFill>
                <a:latin typeface="Source Sans Pro Regular"/>
              </a:rPr>
              <a:t>3.5 Group activity: Testing your roster (2)</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362352" y="833378"/>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400" b="1">
                <a:solidFill>
                  <a:srgbClr val="A1010D"/>
                </a:solidFill>
                <a:latin typeface="Source Sans Pro Regular"/>
                <a:cs typeface="Arial"/>
              </a:rPr>
              <a:t>Scenario 1</a:t>
            </a:r>
            <a:r>
              <a:rPr lang="en-US" sz="2800" b="1">
                <a:solidFill>
                  <a:srgbClr val="A1010D"/>
                </a:solidFill>
                <a:latin typeface="Source Sans Pro Regular"/>
                <a:cs typeface="Arial"/>
              </a:rPr>
              <a:t>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lang="fr-FR" sz="1200">
                <a:solidFill>
                  <a:srgbClr val="A5A5A5"/>
                </a:solidFill>
              </a:rPr>
              <a:pPr algn="r"/>
              <a:t>44</a:t>
            </a:fld>
            <a:endParaRPr lang="fr-FR" sz="1200">
              <a:solidFill>
                <a:srgbClr val="A5A5A5"/>
              </a:solidFill>
            </a:endParaRPr>
          </a:p>
        </p:txBody>
      </p:sp>
      <p:sp>
        <p:nvSpPr>
          <p:cNvPr id="3" name="TextBox 2">
            <a:extLst>
              <a:ext uri="{FF2B5EF4-FFF2-40B4-BE49-F238E27FC236}">
                <a16:creationId xmlns:a16="http://schemas.microsoft.com/office/drawing/2014/main" id="{A86D0C0B-AB63-0C10-9D17-F71257821102}"/>
              </a:ext>
            </a:extLst>
          </p:cNvPr>
          <p:cNvSpPr txBox="1"/>
          <p:nvPr/>
        </p:nvSpPr>
        <p:spPr>
          <a:xfrm>
            <a:off x="362351" y="3942482"/>
            <a:ext cx="11462370" cy="2246769"/>
          </a:xfrm>
          <a:prstGeom prst="rect">
            <a:avLst/>
          </a:prstGeom>
          <a:solidFill>
            <a:schemeClr val="accent5">
              <a:lumMod val="20000"/>
              <a:lumOff val="80000"/>
            </a:schemeClr>
          </a:solidFill>
        </p:spPr>
        <p:txBody>
          <a:bodyPr wrap="square" lIns="91440" tIns="45720" rIns="91440" bIns="45720" rtlCol="0" anchor="t">
            <a:spAutoFit/>
          </a:bodyPr>
          <a:lstStyle/>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A large number of Cholera cases were suddenly detected in a small, remote town. The RRT deployed locally was stopped at the town border by the community and not allowed to enter the town, fearing the RRT responders were coming to poison their well water.</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Officials asked for support from the national level. You are the RRT Deployment/Surge Coordinator. </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Using your RRT roster, how will you compose the RRT that will be mobilized to support the local response efforts?</a:t>
            </a:r>
          </a:p>
        </p:txBody>
      </p:sp>
      <p:sp>
        <p:nvSpPr>
          <p:cNvPr id="5" name="Titre 1">
            <a:extLst>
              <a:ext uri="{FF2B5EF4-FFF2-40B4-BE49-F238E27FC236}">
                <a16:creationId xmlns:a16="http://schemas.microsoft.com/office/drawing/2014/main" id="{AC6D9E37-930C-D920-383C-97D57BAD7318}"/>
              </a:ext>
            </a:extLst>
          </p:cNvPr>
          <p:cNvSpPr txBox="1">
            <a:spLocks/>
          </p:cNvSpPr>
          <p:nvPr/>
        </p:nvSpPr>
        <p:spPr>
          <a:xfrm>
            <a:off x="362352" y="3454359"/>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400" b="1">
                <a:solidFill>
                  <a:srgbClr val="A1010D"/>
                </a:solidFill>
                <a:latin typeface="Source Sans Pro Regular"/>
                <a:cs typeface="Arial"/>
              </a:rPr>
              <a:t>Scenario 2</a:t>
            </a:r>
            <a:r>
              <a:rPr lang="en-US" sz="2800" b="1">
                <a:solidFill>
                  <a:srgbClr val="A1010D"/>
                </a:solidFill>
                <a:latin typeface="Source Sans Pro Regular"/>
                <a:cs typeface="Arial"/>
              </a:rPr>
              <a:t> </a:t>
            </a:r>
          </a:p>
        </p:txBody>
      </p:sp>
    </p:spTree>
    <p:extLst>
      <p:ext uri="{BB962C8B-B14F-4D97-AF65-F5344CB8AC3E}">
        <p14:creationId xmlns:p14="http://schemas.microsoft.com/office/powerpoint/2010/main" val="27655491"/>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04801" y="1292021"/>
            <a:ext cx="11560628" cy="5016758"/>
          </a:xfrm>
          <a:prstGeom prst="rect">
            <a:avLst/>
          </a:prstGeom>
          <a:solidFill>
            <a:schemeClr val="accent5">
              <a:lumMod val="20000"/>
              <a:lumOff val="80000"/>
            </a:schemeClr>
          </a:solidFill>
        </p:spPr>
        <p:txBody>
          <a:bodyPr wrap="square" lIns="91440" tIns="45720" rIns="91440" bIns="45720" rtlCol="0" anchor="t">
            <a:spAutoFit/>
          </a:bodyPr>
          <a:lstStyle/>
          <a:p>
            <a:pPr>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The RRT that should be mobilized to the field may be composed of the following profiles: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Physician/Nurse:</a:t>
            </a:r>
            <a:r>
              <a:rPr lang="en-US" sz="2000">
                <a:ea typeface="+mj-lt"/>
                <a:cs typeface="+mj-lt"/>
              </a:rPr>
              <a:t> isolate the suspected cases, initiate case management and refer to appropriate healthcare facilities </a:t>
            </a:r>
            <a:endParaRPr lang="en-US" sz="2000"/>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Epidemiologist </a:t>
            </a:r>
            <a:r>
              <a:rPr lang="en-US" sz="2000">
                <a:ea typeface="+mj-lt"/>
                <a:cs typeface="+mj-lt"/>
              </a:rPr>
              <a:t>: develop/adapt a case definition, conduct the epidemiological investigation, ensure active case finding and contact tracing, recommend control measures...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Laboratory expert:</a:t>
            </a:r>
            <a:r>
              <a:rPr lang="en-US" sz="2000">
                <a:ea typeface="+mj-lt"/>
                <a:cs typeface="+mj-lt"/>
              </a:rPr>
              <a:t> ensure that the necessary samples are taken according to the procedures in a safe and secure manner and store them correctly until they are sent to the laboratory</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Risk communication/community engagement specialist :</a:t>
            </a:r>
            <a:r>
              <a:rPr lang="en-US" sz="2000">
                <a:ea typeface="+mj-lt"/>
                <a:cs typeface="+mj-lt"/>
              </a:rPr>
              <a:t> raising awareness of risks, clinical signs, means of prevention...</a:t>
            </a:r>
            <a:endParaRPr lang="en-US" sz="2000"/>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IPC specialist :</a:t>
            </a:r>
            <a:r>
              <a:rPr lang="en-US" sz="2000">
                <a:ea typeface="+mj-lt"/>
                <a:cs typeface="+mj-lt"/>
              </a:rPr>
              <a:t> Ensures the implementation of infection prevention and control measures during all field activities, including safe burial</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solidFill>
                  <a:srgbClr val="10253F"/>
                </a:solidFill>
                <a:latin typeface="Source Sans Pro Regular"/>
                <a:ea typeface="+mj-lt"/>
                <a:cs typeface="+mj-lt"/>
              </a:rPr>
              <a:t>Logistician: </a:t>
            </a:r>
            <a:r>
              <a:rPr lang="en-US" sz="2000">
                <a:solidFill>
                  <a:srgbClr val="10253F"/>
                </a:solidFill>
                <a:latin typeface="Source Sans Pro Regular"/>
                <a:ea typeface="+mj-lt"/>
                <a:cs typeface="+mj-lt"/>
              </a:rPr>
              <a:t>ensure personal and team health​, printed materials, Information and Communication Technology, etc.</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solidFill>
                  <a:srgbClr val="10253F"/>
                </a:solidFill>
                <a:latin typeface="Source Sans Pro Regular"/>
                <a:ea typeface="+mj-lt"/>
                <a:cs typeface="+mj-lt"/>
              </a:rPr>
              <a:t>Driver: </a:t>
            </a:r>
            <a:r>
              <a:rPr lang="en-US" sz="2000">
                <a:solidFill>
                  <a:srgbClr val="10253F"/>
                </a:solidFill>
                <a:latin typeface="Source Sans Pro Regular"/>
                <a:ea typeface="+mj-lt"/>
                <a:cs typeface="+mj-lt"/>
              </a:rPr>
              <a:t>Provide transportation for team, samples, etc.</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Access </a:t>
            </a:r>
            <a:r>
              <a:rPr lang="en-US" sz="2000" b="1">
                <a:solidFill>
                  <a:srgbClr val="10253F"/>
                </a:solidFill>
                <a:latin typeface="Source Sans Pro Regular"/>
                <a:ea typeface="+mj-lt"/>
                <a:cs typeface="+mj-lt"/>
              </a:rPr>
              <a:t>to </a:t>
            </a:r>
            <a:r>
              <a:rPr lang="en-US" sz="2000" b="1">
                <a:solidFill>
                  <a:srgbClr val="10253F"/>
                </a:solidFill>
                <a:latin typeface="Source Sans Pro Regular"/>
                <a:ea typeface="+mj-lt"/>
                <a:cs typeface="+mj-lt"/>
                <a:sym typeface="Source Sans Pro Regular"/>
              </a:rPr>
              <a:t>experts/specialized teams: </a:t>
            </a:r>
            <a:r>
              <a:rPr lang="en-US" sz="2000">
                <a:solidFill>
                  <a:srgbClr val="10253F"/>
                </a:solidFill>
                <a:latin typeface="Source Sans Pro Regular"/>
                <a:ea typeface="+mj-lt"/>
                <a:cs typeface="+mj-lt"/>
                <a:sym typeface="Source Sans Pro Regular"/>
              </a:rPr>
              <a:t>environmental health specialist, burial team, </a:t>
            </a:r>
            <a:r>
              <a:rPr lang="en-GB" sz="2000">
                <a:solidFill>
                  <a:srgbClr val="10253F"/>
                </a:solidFill>
                <a:latin typeface="Source Sans Pro Regular"/>
                <a:ea typeface="+mj-lt"/>
                <a:cs typeface="+mj-lt"/>
                <a:sym typeface="Source Sans Pro Regular"/>
              </a:rPr>
              <a:t>Psychosocial support expert</a:t>
            </a:r>
            <a:r>
              <a:rPr lang="en-US" sz="2000">
                <a:solidFill>
                  <a:srgbClr val="10253F"/>
                </a:solidFill>
                <a:latin typeface="Source Sans Pro Regular"/>
                <a:ea typeface="+mj-lt"/>
                <a:cs typeface="+mj-lt"/>
                <a:sym typeface="Source Sans Pro Regular"/>
              </a:rPr>
              <a:t>​, media expert, etc. </a:t>
            </a:r>
            <a:endParaRPr lang="en-US" sz="2000">
              <a:solidFill>
                <a:srgbClr val="10253F"/>
              </a:solidFill>
              <a:latin typeface="Source Sans Pro Regular"/>
              <a:ea typeface="+mj-lt"/>
              <a:cs typeface="+mj-lt"/>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146508" cy="584775"/>
          </a:xfrm>
          <a:prstGeom prst="rect">
            <a:avLst/>
          </a:prstGeom>
        </p:spPr>
        <p:txBody>
          <a:bodyPr wrap="none" lIns="91440" tIns="45720" rIns="91440" bIns="45720" anchor="t">
            <a:spAutoFit/>
          </a:bodyPr>
          <a:lstStyle/>
          <a:p>
            <a:r>
              <a:rPr lang="en-US" sz="3200" b="1">
                <a:solidFill>
                  <a:schemeClr val="bg1"/>
                </a:solidFill>
                <a:latin typeface="Source Sans Pro Regular"/>
              </a:rPr>
              <a:t>3.5 Group activity: Testing your roster (2)</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36913" y="774231"/>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Debriefing of scenario 1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lang="fr-FR" sz="1200">
                <a:solidFill>
                  <a:srgbClr val="A5A5A5"/>
                </a:solidFill>
              </a:rPr>
              <a:pPr algn="r"/>
              <a:t>45</a:t>
            </a:fld>
            <a:endParaRPr lang="fr-FR" sz="1200">
              <a:solidFill>
                <a:srgbClr val="A5A5A5"/>
              </a:solidFill>
            </a:endParaRPr>
          </a:p>
        </p:txBody>
      </p:sp>
    </p:spTree>
    <p:extLst>
      <p:ext uri="{BB962C8B-B14F-4D97-AF65-F5344CB8AC3E}">
        <p14:creationId xmlns:p14="http://schemas.microsoft.com/office/powerpoint/2010/main" val="1150029545"/>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517928" y="1252833"/>
            <a:ext cx="11244263" cy="5324535"/>
          </a:xfrm>
          <a:prstGeom prst="rect">
            <a:avLst/>
          </a:prstGeom>
          <a:solidFill>
            <a:schemeClr val="accent5">
              <a:lumMod val="20000"/>
              <a:lumOff val="80000"/>
            </a:schemeClr>
          </a:solidFill>
        </p:spPr>
        <p:txBody>
          <a:bodyPr wrap="square" lIns="91440" tIns="45720" rIns="91440" bIns="45720" rtlCol="0" anchor="t">
            <a:spAutoFit/>
          </a:bodyPr>
          <a:lstStyle/>
          <a:p>
            <a:pPr>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ea typeface="Source Sans Pro Regular"/>
                <a:cs typeface="Arial"/>
              </a:rPr>
              <a:t>The RRT that should be mobilized to the field may be composed of the following profiles: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Epidemiologist:</a:t>
            </a:r>
            <a:r>
              <a:rPr lang="en-US" sz="2000">
                <a:ea typeface="+mj-lt"/>
                <a:cs typeface="+mj-lt"/>
              </a:rPr>
              <a:t> conduct the epidemiological investigation, generate and verify hypotheses to identify the origin, recommend control measures...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Laboratory expert:</a:t>
            </a:r>
            <a:r>
              <a:rPr lang="en-US" sz="2000">
                <a:ea typeface="+mj-lt"/>
                <a:cs typeface="+mj-lt"/>
              </a:rPr>
              <a:t> use </a:t>
            </a:r>
            <a:r>
              <a:rPr lang="fr-FR" sz="2000" err="1">
                <a:sym typeface="Source Sans Pro Regular"/>
              </a:rPr>
              <a:t>rapid</a:t>
            </a:r>
            <a:r>
              <a:rPr lang="fr-FR" sz="2000">
                <a:sym typeface="Source Sans Pro Regular"/>
              </a:rPr>
              <a:t> diagnostic tests (</a:t>
            </a:r>
            <a:r>
              <a:rPr lang="fr-FR" sz="2000" err="1">
                <a:sym typeface="Source Sans Pro Regular"/>
              </a:rPr>
              <a:t>RDTs</a:t>
            </a:r>
            <a:r>
              <a:rPr lang="fr-FR" sz="2000">
                <a:sym typeface="Source Sans Pro Regular"/>
              </a:rPr>
              <a:t>) if </a:t>
            </a:r>
            <a:r>
              <a:rPr lang="fr-FR" sz="2000" err="1">
                <a:sym typeface="Source Sans Pro Regular"/>
              </a:rPr>
              <a:t>available</a:t>
            </a:r>
            <a:r>
              <a:rPr lang="fr-FR" sz="2000">
                <a:sym typeface="Source Sans Pro Regular"/>
              </a:rPr>
              <a:t> or </a:t>
            </a:r>
            <a:r>
              <a:rPr lang="fr-FR" sz="2000" err="1">
                <a:sym typeface="Source Sans Pro Regular"/>
              </a:rPr>
              <a:t>ensure</a:t>
            </a:r>
            <a:r>
              <a:rPr lang="fr-FR" sz="2000">
                <a:sym typeface="Source Sans Pro Regular"/>
              </a:rPr>
              <a:t> </a:t>
            </a:r>
            <a:r>
              <a:rPr lang="en-US" sz="2000">
                <a:ea typeface="+mj-lt"/>
                <a:cs typeface="+mj-lt"/>
              </a:rPr>
              <a:t>the necessary samples and store them correctly until they are sent to the laboratory</a:t>
            </a:r>
            <a:endParaRPr lang="en-US" sz="2000">
              <a:cs typeface="Calibri"/>
            </a:endParaRP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Physician/Nurse: </a:t>
            </a:r>
            <a:r>
              <a:rPr lang="en-US" sz="2000">
                <a:ea typeface="+mj-lt"/>
                <a:cs typeface="+mj-lt"/>
              </a:rPr>
              <a:t>Initiate case management (Oral Rehydration Salts, etc.) and refer to appropriate healthcare facilities when necessary</a:t>
            </a:r>
            <a:endParaRPr lang="en-US" sz="2000"/>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Risk communication specialist:</a:t>
            </a:r>
            <a:r>
              <a:rPr lang="en-US" sz="2000">
                <a:ea typeface="+mj-lt"/>
                <a:cs typeface="+mj-lt"/>
              </a:rPr>
              <a:t> raising awareness of risks, clinical signs, means of prevention...</a:t>
            </a:r>
            <a:endParaRPr lang="en-US" sz="2000"/>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Social mobilization/community engagement </a:t>
            </a:r>
            <a:r>
              <a:rPr lang="en-US" sz="2000" b="1">
                <a:solidFill>
                  <a:srgbClr val="10253F"/>
                </a:solidFill>
                <a:latin typeface="Source Sans Pro Regular"/>
                <a:ea typeface="+mj-lt"/>
                <a:cs typeface="+mj-lt"/>
              </a:rPr>
              <a:t>expert:</a:t>
            </a:r>
            <a:r>
              <a:rPr lang="en-US" sz="2000">
                <a:solidFill>
                  <a:srgbClr val="10253F"/>
                </a:solidFill>
                <a:latin typeface="Source Sans Pro Regular"/>
                <a:ea typeface="+mj-lt"/>
                <a:cs typeface="+mj-lt"/>
              </a:rPr>
              <a:t> engage</a:t>
            </a:r>
            <a:r>
              <a:rPr lang="en-US" sz="2000">
                <a:solidFill>
                  <a:srgbClr val="10253F"/>
                </a:solidFill>
                <a:ea typeface="+mj-lt"/>
                <a:cs typeface="+mj-lt"/>
              </a:rPr>
              <a:t> with locally trusted community leaders and/or local organizations who can support the RRT responders and liaise with the community</a:t>
            </a:r>
            <a:r>
              <a:rPr lang="en-US" sz="2000">
                <a:solidFill>
                  <a:srgbClr val="4F81BD"/>
                </a:solidFill>
                <a:ea typeface="+mj-lt"/>
                <a:cs typeface="+mj-lt"/>
              </a:rPr>
              <a:t>.</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IPC specialist: </a:t>
            </a:r>
            <a:r>
              <a:rPr lang="en-US" sz="2000">
                <a:ea typeface="+mj-lt"/>
                <a:cs typeface="+mj-lt"/>
              </a:rPr>
              <a:t>implement infection prevention and control measures, especially hand hygiene training </a:t>
            </a:r>
            <a:endParaRPr lang="en-US" sz="2000"/>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WASH/environmental health specialist:</a:t>
            </a:r>
            <a:r>
              <a:rPr lang="en-US" sz="2000">
                <a:ea typeface="+mj-lt"/>
                <a:cs typeface="+mj-lt"/>
              </a:rPr>
              <a:t> conduct environmental investigations and propose measures to stop the current outbreak and to prevent new episodes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b="1">
                <a:ea typeface="+mj-lt"/>
                <a:cs typeface="+mj-lt"/>
              </a:rPr>
              <a:t>Security officer </a:t>
            </a:r>
            <a:r>
              <a:rPr lang="en-US" sz="2000">
                <a:ea typeface="+mj-lt"/>
                <a:cs typeface="+mj-lt"/>
              </a:rPr>
              <a:t>(if needed).</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a:ea typeface="+mj-lt"/>
              <a:cs typeface="+mj-lt"/>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146508" cy="584775"/>
          </a:xfrm>
          <a:prstGeom prst="rect">
            <a:avLst/>
          </a:prstGeom>
        </p:spPr>
        <p:txBody>
          <a:bodyPr wrap="none" lIns="91440" tIns="45720" rIns="91440" bIns="45720" anchor="t">
            <a:spAutoFit/>
          </a:bodyPr>
          <a:lstStyle/>
          <a:p>
            <a:r>
              <a:rPr lang="en-US" sz="3200" b="1">
                <a:solidFill>
                  <a:schemeClr val="bg1"/>
                </a:solidFill>
                <a:latin typeface="Source Sans Pro Regular"/>
              </a:rPr>
              <a:t>3.5 Group activity: Testing your roster (2)</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284189" y="660305"/>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A1010D"/>
                </a:solidFill>
                <a:latin typeface="Source Sans Pro Regular"/>
                <a:cs typeface="Arial"/>
              </a:rPr>
              <a:t>Debriefing of scenario 2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lang="fr-FR" sz="1200">
                <a:solidFill>
                  <a:srgbClr val="A5A5A5"/>
                </a:solidFill>
              </a:rPr>
              <a:pPr algn="r"/>
              <a:t>46</a:t>
            </a:fld>
            <a:endParaRPr lang="fr-FR" sz="1200">
              <a:solidFill>
                <a:srgbClr val="A5A5A5"/>
              </a:solidFill>
            </a:endParaRPr>
          </a:p>
        </p:txBody>
      </p:sp>
    </p:spTree>
    <p:extLst>
      <p:ext uri="{BB962C8B-B14F-4D97-AF65-F5344CB8AC3E}">
        <p14:creationId xmlns:p14="http://schemas.microsoft.com/office/powerpoint/2010/main" val="3776956583"/>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953514" y="1901662"/>
            <a:ext cx="6284972" cy="1870076"/>
          </a:xfrm>
          <a:prstGeom prst="rect">
            <a:avLst/>
          </a:prstGeom>
        </p:spPr>
        <p:txBody>
          <a:bodyPr lIns="0" tIns="0" rIns="0" bIns="0"/>
          <a:lstStyle>
            <a:lvl1pPr>
              <a:spcBef>
                <a:spcPts val="0"/>
              </a:spcBef>
              <a:defRPr sz="3200"/>
            </a:lvl1pPr>
          </a:lstStyle>
          <a:p>
            <a:r>
              <a:rPr lang="en-US" b="1"/>
              <a:t>3.6 RRT readiness and administrative considerations</a:t>
            </a:r>
            <a:endParaRPr lang="fr-FR" b="1"/>
          </a:p>
          <a:p>
            <a:endParaRPr lang="en-US" b="1">
              <a:solidFill>
                <a:srgbClr val="FF0000"/>
              </a:solidFill>
              <a:highlight>
                <a:srgbClr val="FFFF00"/>
              </a:highlight>
            </a:endParaRPr>
          </a:p>
        </p:txBody>
      </p:sp>
      <p:sp>
        <p:nvSpPr>
          <p:cNvPr id="2" name="Espace réservé du numéro de diapositive 1">
            <a:extLst>
              <a:ext uri="{FF2B5EF4-FFF2-40B4-BE49-F238E27FC236}">
                <a16:creationId xmlns:a16="http://schemas.microsoft.com/office/drawing/2014/main" id="{AD3A2CB9-5803-CCF2-4648-87BC19B1C3F6}"/>
              </a:ext>
            </a:extLst>
          </p:cNvPr>
          <p:cNvSpPr>
            <a:spLocks noGrp="1"/>
          </p:cNvSpPr>
          <p:nvPr>
            <p:ph type="sldNum" sz="quarter" idx="2"/>
          </p:nvPr>
        </p:nvSpPr>
        <p:spPr>
          <a:xfrm>
            <a:off x="11697206" y="6535694"/>
            <a:ext cx="495186" cy="355759"/>
          </a:xfrm>
        </p:spPr>
        <p:txBody>
          <a:bodyPr lIns="91440" tIns="45720" rIns="91440" bIns="45720" anchor="t"/>
          <a:lstStyle/>
          <a:p>
            <a:pPr algn="r"/>
            <a:fld id="{86CB4B4D-7CA3-9044-876B-883B54F8677D}" type="slidenum">
              <a:rPr lang="fr-FR" sz="1200">
                <a:solidFill>
                  <a:srgbClr val="A5A5A5"/>
                </a:solidFill>
              </a:rPr>
              <a:pPr algn="r"/>
              <a:t>47</a:t>
            </a:fld>
            <a:endParaRPr lang="fr-FR" sz="1200">
              <a:solidFill>
                <a:srgbClr val="A5A5A5"/>
              </a:solidFill>
            </a:endParaRPr>
          </a:p>
        </p:txBody>
      </p:sp>
    </p:spTree>
    <p:extLst>
      <p:ext uri="{BB962C8B-B14F-4D97-AF65-F5344CB8AC3E}">
        <p14:creationId xmlns:p14="http://schemas.microsoft.com/office/powerpoint/2010/main" val="910325020"/>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1313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marL="34925" lvl="2" indent="0">
              <a:spcBef>
                <a:spcPts val="500"/>
              </a:spcBef>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At the end of this session, you should be able to:</a:t>
            </a:r>
            <a:endParaRPr lang="en-US"/>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Source Sans Pro Regular"/>
              </a:rPr>
              <a:t>Recall main factors responders need to meet </a:t>
            </a:r>
            <a:endParaRPr lang="fr-FR"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Outline RRT financial and administrative considerations</a:t>
            </a:r>
          </a:p>
          <a:p>
            <a:pPr>
              <a:spcBef>
                <a:spcPts val="500"/>
              </a:spcBef>
              <a:buClr>
                <a:srgbClr val="00B050"/>
              </a:buClr>
              <a:buSzPct val="100000"/>
              <a:defRPr sz="2400">
                <a:latin typeface="Source Sans Pro Regular"/>
                <a:ea typeface="Source Sans Pro Regular"/>
                <a:cs typeface="Source Sans Pro Regular"/>
                <a:sym typeface="Source Sans Pro Regular"/>
              </a:defRPr>
            </a:pPr>
            <a:endParaRPr sz="240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a:extLst>
              <a:ext uri="{FF2B5EF4-FFF2-40B4-BE49-F238E27FC236}">
                <a16:creationId xmlns:a16="http://schemas.microsoft.com/office/drawing/2014/main" id="{1248EA26-CD44-80A3-7EA0-7693160ADA24}"/>
              </a:ext>
            </a:extLst>
          </p:cNvPr>
          <p:cNvSpPr>
            <a:spLocks noGrp="1"/>
          </p:cNvSpPr>
          <p:nvPr>
            <p:ph type="sldNum" sz="quarter" idx="2"/>
          </p:nvPr>
        </p:nvSpPr>
        <p:spPr>
          <a:xfrm>
            <a:off x="11790363" y="6568457"/>
            <a:ext cx="399936" cy="284323"/>
          </a:xfrm>
        </p:spPr>
        <p:txBody>
          <a:bodyPr lIns="91440" tIns="45720" rIns="91440" bIns="45720" anchor="t"/>
          <a:lstStyle/>
          <a:p>
            <a:pPr algn="r"/>
            <a:fld id="{86CB4B4D-7CA3-9044-876B-883B54F8677D}" type="slidenum">
              <a:rPr lang="fr-FR" sz="1200">
                <a:solidFill>
                  <a:srgbClr val="A5A5A5"/>
                </a:solidFill>
              </a:rPr>
              <a:pPr algn="r"/>
              <a:t>48</a:t>
            </a:fld>
            <a:endParaRPr lang="fr-FR" sz="1200">
              <a:solidFill>
                <a:srgbClr val="A5A5A5"/>
              </a:solidFill>
            </a:endParaRPr>
          </a:p>
        </p:txBody>
      </p:sp>
    </p:spTree>
    <p:extLst>
      <p:ext uri="{BB962C8B-B14F-4D97-AF65-F5344CB8AC3E}">
        <p14:creationId xmlns:p14="http://schemas.microsoft.com/office/powerpoint/2010/main" val="338332773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7713" y="70581"/>
            <a:ext cx="4813302" cy="646114"/>
          </a:xfrm>
        </p:spPr>
        <p:txBody>
          <a:bodyPr>
            <a:normAutofit/>
          </a:bodyPr>
          <a:lstStyle/>
          <a:p>
            <a:r>
              <a:rPr lang="en-US" b="1"/>
              <a:t>RRT management cycle</a:t>
            </a:r>
          </a:p>
        </p:txBody>
      </p:sp>
      <p:pic>
        <p:nvPicPr>
          <p:cNvPr id="4" name="Image 3"/>
          <p:cNvPicPr>
            <a:picLocks noChangeAspect="1"/>
          </p:cNvPicPr>
          <p:nvPr/>
        </p:nvPicPr>
        <p:blipFill>
          <a:blip r:embed="rId3"/>
          <a:stretch>
            <a:fillRect/>
          </a:stretch>
        </p:blipFill>
        <p:spPr>
          <a:xfrm>
            <a:off x="1913124" y="1009532"/>
            <a:ext cx="7691428" cy="5733488"/>
          </a:xfrm>
          <a:prstGeom prst="rect">
            <a:avLst/>
          </a:prstGeom>
        </p:spPr>
      </p:pic>
      <p:sp>
        <p:nvSpPr>
          <p:cNvPr id="8" name="Flèche droite 7"/>
          <p:cNvSpPr/>
          <p:nvPr/>
        </p:nvSpPr>
        <p:spPr>
          <a:xfrm rot="983388">
            <a:off x="1723103" y="2041955"/>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3" name="Espace réservé du numéro de diapositive 2">
            <a:extLst>
              <a:ext uri="{FF2B5EF4-FFF2-40B4-BE49-F238E27FC236}">
                <a16:creationId xmlns:a16="http://schemas.microsoft.com/office/drawing/2014/main" id="{001CF409-C6AF-1CCE-CDC8-144FE428E862}"/>
              </a:ext>
            </a:extLst>
          </p:cNvPr>
          <p:cNvSpPr>
            <a:spLocks noGrp="1"/>
          </p:cNvSpPr>
          <p:nvPr>
            <p:ph type="sldNum" sz="quarter" idx="2"/>
          </p:nvPr>
        </p:nvSpPr>
        <p:spPr>
          <a:xfrm>
            <a:off x="11778456" y="6473207"/>
            <a:ext cx="411842" cy="320041"/>
          </a:xfrm>
        </p:spPr>
        <p:txBody>
          <a:bodyPr lIns="91440" tIns="45720" rIns="91440" bIns="45720" anchor="t"/>
          <a:lstStyle/>
          <a:p>
            <a:pPr algn="r"/>
            <a:fld id="{86CB4B4D-7CA3-9044-876B-883B54F8677D}" type="slidenum">
              <a:rPr lang="fr-FR" sz="1200">
                <a:solidFill>
                  <a:srgbClr val="A5A5A5"/>
                </a:solidFill>
              </a:rPr>
              <a:pPr algn="r"/>
              <a:t>49</a:t>
            </a:fld>
            <a:endParaRPr lang="fr-FR" sz="1200">
              <a:solidFill>
                <a:srgbClr val="A5A5A5"/>
              </a:solidFill>
            </a:endParaRPr>
          </a:p>
        </p:txBody>
      </p:sp>
    </p:spTree>
    <p:extLst>
      <p:ext uri="{BB962C8B-B14F-4D97-AF65-F5344CB8AC3E}">
        <p14:creationId xmlns:p14="http://schemas.microsoft.com/office/powerpoint/2010/main" val="177703987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104892" y="1694816"/>
            <a:ext cx="6308347" cy="1870076"/>
          </a:xfrm>
          <a:prstGeom prst="rect">
            <a:avLst/>
          </a:prstGeom>
        </p:spPr>
        <p:txBody>
          <a:bodyPr lIns="0" tIns="0" rIns="0" bIns="0"/>
          <a:lstStyle>
            <a:lvl1pPr>
              <a:spcBef>
                <a:spcPts val="0"/>
              </a:spcBef>
              <a:defRPr sz="3200"/>
            </a:lvl1pPr>
          </a:lstStyle>
          <a:p>
            <a:r>
              <a:rPr lang="en-US" b="1"/>
              <a:t>3.1 Introduction to </a:t>
            </a:r>
          </a:p>
          <a:p>
            <a:r>
              <a:rPr lang="en-US" b="1"/>
              <a:t>staffing and rostering </a:t>
            </a:r>
          </a:p>
        </p:txBody>
      </p:sp>
      <p:sp>
        <p:nvSpPr>
          <p:cNvPr id="2" name="Espace réservé du numéro de diapositive 1">
            <a:extLst>
              <a:ext uri="{FF2B5EF4-FFF2-40B4-BE49-F238E27FC236}">
                <a16:creationId xmlns:a16="http://schemas.microsoft.com/office/drawing/2014/main" id="{05DA0009-1FC5-90F5-B8AB-54552D33EED4}"/>
              </a:ext>
            </a:extLst>
          </p:cNvPr>
          <p:cNvSpPr>
            <a:spLocks noGrp="1"/>
          </p:cNvSpPr>
          <p:nvPr>
            <p:ph type="sldNum" sz="quarter" idx="2"/>
          </p:nvPr>
        </p:nvSpPr>
        <p:spPr>
          <a:xfrm>
            <a:off x="11911519" y="6535694"/>
            <a:ext cx="280874" cy="320041"/>
          </a:xfrm>
        </p:spPr>
        <p:txBody>
          <a:bodyPr lIns="91440" tIns="45720" rIns="91440" bIns="45720" anchor="t"/>
          <a:lstStyle/>
          <a:p>
            <a:fld id="{86CB4B4D-7CA3-9044-876B-883B54F8677D}" type="slidenum">
              <a:rPr lang="fr-FR" sz="1200">
                <a:solidFill>
                  <a:srgbClr val="A5A5A5"/>
                </a:solidFill>
              </a:rPr>
              <a:pPr/>
              <a:t>5</a:t>
            </a:fld>
            <a:endParaRPr lang="fr-FR" sz="1200">
              <a:solidFill>
                <a:srgbClr val="A5A5A5"/>
              </a:solidFill>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44" y="845496"/>
            <a:ext cx="5857874" cy="646114"/>
          </a:xfrm>
        </p:spPr>
        <p:txBody>
          <a:bodyPr lIns="45719" tIns="45720" rIns="45719" bIns="45720" anchor="ctr">
            <a:normAutofit/>
          </a:bodyPr>
          <a:lstStyle/>
          <a:p>
            <a:r>
              <a:rPr lang="en-US" sz="2800" b="1">
                <a:solidFill>
                  <a:srgbClr val="A1010D"/>
                </a:solidFill>
                <a:latin typeface="Source Sans Pro Regular"/>
                <a:cs typeface="Arial"/>
              </a:rPr>
              <a:t>Responder readiness</a:t>
            </a:r>
          </a:p>
        </p:txBody>
      </p:sp>
      <p:sp>
        <p:nvSpPr>
          <p:cNvPr id="3" name="Espace réservé du contenu 2"/>
          <p:cNvSpPr>
            <a:spLocks noGrp="1"/>
          </p:cNvSpPr>
          <p:nvPr>
            <p:ph type="body" idx="1"/>
          </p:nvPr>
        </p:nvSpPr>
        <p:spPr>
          <a:xfrm>
            <a:off x="617352" y="1619391"/>
            <a:ext cx="10254208" cy="4654071"/>
          </a:xfrm>
        </p:spPr>
        <p:txBody>
          <a:bodyPr lIns="45719" tIns="45720" rIns="45719" bIns="45720" anchor="t">
            <a:normAutofit fontScale="85000" lnSpcReduction="20000"/>
          </a:bodyPr>
          <a:lstStyle/>
          <a:p>
            <a:pPr marL="342900" lvl="2" indent="-307975" defTabSz="914400"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Readiness reflects the requirements needed for a responder to deploy  </a:t>
            </a:r>
            <a:r>
              <a:rPr lang="en-US">
                <a:cs typeface="Arial"/>
                <a:sym typeface="Calibri"/>
              </a:rPr>
              <a:t>safely and efficiently </a:t>
            </a:r>
            <a:r>
              <a:rPr lang="en-US">
                <a:solidFill>
                  <a:schemeClr val="tx1"/>
                </a:solidFill>
                <a:cs typeface="Arial"/>
                <a:sym typeface="Calibri"/>
              </a:rPr>
              <a:t>and should be determined by the emergency coordination unit in conjunction with RRT management. </a:t>
            </a:r>
          </a:p>
          <a:p>
            <a:pPr marL="342900" lvl="2" indent="-307975" defTabSz="914400"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To be able to deploy, a responder need to meet some factors:</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Medical clearances,</a:t>
            </a:r>
            <a:endParaRPr lang="en-US"/>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Psychological screening,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Physical benchmarks, </a:t>
            </a:r>
            <a:endParaRPr lang="en-US"/>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Vaccinations, </a:t>
            </a:r>
            <a:endParaRPr lang="en-US"/>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Travel documents, </a:t>
            </a:r>
            <a:endParaRPr lang="en-US"/>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a:sym typeface="Calibri"/>
              </a:rPr>
              <a:t>Required security/safety trainings, etc. </a:t>
            </a:r>
            <a:endParaRPr lang="en-US"/>
          </a:p>
          <a:p>
            <a:pPr marL="342900" lvl="2" indent="-307975" defTabSz="914400" hangingPunct="0">
              <a:lnSpc>
                <a:spcPct val="12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rPr>
              <a:t>The requirements can be tracked in the RRT roster </a:t>
            </a:r>
          </a:p>
          <a:p>
            <a:pPr marL="342900" lvl="2" indent="-307975" defTabSz="914400" hangingPunct="0">
              <a:lnSpc>
                <a:spcPct val="12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rPr>
              <a:t>An SOP delineating the necessary requirements for deployment and the process for meeting them can help RRT members achieve and maintain their readiness.</a:t>
            </a:r>
          </a:p>
        </p:txBody>
      </p:sp>
      <p:sp>
        <p:nvSpPr>
          <p:cNvPr id="4" name="Rectangle 3"/>
          <p:cNvSpPr/>
          <p:nvPr/>
        </p:nvSpPr>
        <p:spPr>
          <a:xfrm>
            <a:off x="0" y="0"/>
            <a:ext cx="11011972" cy="584775"/>
          </a:xfrm>
          <a:prstGeom prst="rect">
            <a:avLst/>
          </a:prstGeom>
        </p:spPr>
        <p:txBody>
          <a:bodyPr wrap="square" lIns="91440" tIns="45720" rIns="91440" bIns="45720" anchor="t">
            <a:spAutoFit/>
          </a:bodyPr>
          <a:lstStyle/>
          <a:p>
            <a:r>
              <a:rPr lang="en-US" sz="3200" b="1">
                <a:solidFill>
                  <a:schemeClr val="bg1"/>
                </a:solidFill>
                <a:latin typeface="Source Sans Pro"/>
              </a:rPr>
              <a:t>3.6 RRT readiness and administrative considerations</a:t>
            </a:r>
            <a:endParaRPr lang="fr-FR" sz="3200" b="1">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8201BC04-C939-E777-92F1-097D9290446C}"/>
              </a:ext>
            </a:extLst>
          </p:cNvPr>
          <p:cNvSpPr>
            <a:spLocks noGrp="1"/>
          </p:cNvSpPr>
          <p:nvPr>
            <p:ph type="sldNum" sz="quarter" idx="2"/>
          </p:nvPr>
        </p:nvSpPr>
        <p:spPr>
          <a:xfrm>
            <a:off x="11695113" y="6485114"/>
            <a:ext cx="495186" cy="320041"/>
          </a:xfrm>
        </p:spPr>
        <p:txBody>
          <a:bodyPr lIns="91440" tIns="45720" rIns="91440" bIns="45720" anchor="t"/>
          <a:lstStyle/>
          <a:p>
            <a:pPr algn="r"/>
            <a:fld id="{86CB4B4D-7CA3-9044-876B-883B54F8677D}" type="slidenum">
              <a:rPr lang="fr-FR" sz="1200">
                <a:solidFill>
                  <a:srgbClr val="A5A5A5"/>
                </a:solidFill>
              </a:rPr>
              <a:pPr algn="r"/>
              <a:t>50</a:t>
            </a:fld>
            <a:endParaRPr lang="fr-FR" sz="1200">
              <a:solidFill>
                <a:srgbClr val="A5A5A5"/>
              </a:solidFill>
            </a:endParaRPr>
          </a:p>
        </p:txBody>
      </p:sp>
    </p:spTree>
    <p:extLst>
      <p:ext uri="{BB962C8B-B14F-4D97-AF65-F5344CB8AC3E}">
        <p14:creationId xmlns:p14="http://schemas.microsoft.com/office/powerpoint/2010/main" val="13548776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815" y="858412"/>
            <a:ext cx="9590382" cy="684860"/>
          </a:xfrm>
        </p:spPr>
        <p:txBody>
          <a:bodyPr lIns="45719" tIns="45720" rIns="45719" bIns="45720" anchor="ctr">
            <a:normAutofit/>
          </a:bodyPr>
          <a:lstStyle/>
          <a:p>
            <a:pPr eaLnBrk="0" fontAlgn="base" hangingPunct="0">
              <a:spcAft>
                <a:spcPct val="0"/>
              </a:spcAft>
            </a:pPr>
            <a:r>
              <a:rPr lang="fr-FR" sz="2800" b="1">
                <a:solidFill>
                  <a:srgbClr val="A1010D"/>
                </a:solidFill>
                <a:latin typeface="Source Sans Pro Regular"/>
                <a:cs typeface="Arial"/>
              </a:rPr>
              <a:t>Administrative </a:t>
            </a:r>
            <a:r>
              <a:rPr lang="fr-FR" sz="2800" b="1" err="1">
                <a:solidFill>
                  <a:srgbClr val="A1010D"/>
                </a:solidFill>
                <a:latin typeface="Source Sans Pro Regular"/>
                <a:cs typeface="Arial"/>
              </a:rPr>
              <a:t>considerations</a:t>
            </a:r>
            <a:endParaRPr lang="en-US" sz="2800" b="1">
              <a:solidFill>
                <a:srgbClr val="A1010D"/>
              </a:solidFill>
              <a:latin typeface="Source Sans Pro Regular"/>
              <a:cs typeface="Arial"/>
            </a:endParaRPr>
          </a:p>
        </p:txBody>
      </p:sp>
      <p:sp>
        <p:nvSpPr>
          <p:cNvPr id="3" name="Espace réservé du contenu 2"/>
          <p:cNvSpPr>
            <a:spLocks noGrp="1"/>
          </p:cNvSpPr>
          <p:nvPr>
            <p:ph type="body" idx="1"/>
          </p:nvPr>
        </p:nvSpPr>
        <p:spPr>
          <a:xfrm>
            <a:off x="656097" y="1815273"/>
            <a:ext cx="10228377" cy="3711258"/>
          </a:xfrm>
        </p:spPr>
        <p:txBody>
          <a:bodyPr vert="horz" lIns="91440" tIns="45720" rIns="91440" bIns="45720" rtlCol="0" anchor="t">
            <a:noAutofit/>
          </a:bodyPr>
          <a:lstStyle/>
          <a:p>
            <a:pPr marL="591185" lvl="4" indent="-285750" defTabSz="914400">
              <a:lnSpc>
                <a:spcPct val="100000"/>
              </a:lnSpc>
              <a:buClr>
                <a:srgbClr val="659F00"/>
              </a:buClr>
              <a:buSzTx/>
              <a:buFont typeface="Arial" panose="020B0604020202020204" pitchFamily="34" charset="0"/>
              <a:buChar char="•"/>
            </a:pPr>
            <a:endParaRPr lang="en-GB" sz="2200" kern="1200" spc="-7">
              <a:solidFill>
                <a:schemeClr val="tx1"/>
              </a:solidFill>
              <a:ea typeface="+mn-ea"/>
              <a:cs typeface="Arial" panose="020B0604020202020204" pitchFamily="34" charset="0"/>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GB">
                <a:solidFill>
                  <a:schemeClr val="tx1"/>
                </a:solidFill>
                <a:cs typeface="Arial"/>
              </a:rPr>
              <a:t>RRT administration aims to reduce or remove administrative obstacles to rapid deployment, fairly compensate RRT members, and protect and support the deployed RRT</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fr-FR">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GB">
                <a:solidFill>
                  <a:schemeClr val="tx1"/>
                </a:solidFill>
                <a:cs typeface="Arial"/>
              </a:rPr>
              <a:t>Administrative considerations will vary depending on the RRT’s context, mission, and resources available</a:t>
            </a:r>
            <a:endParaRPr lang="fr-FR">
              <a:solidFill>
                <a:schemeClr val="tx1"/>
              </a:solidFill>
              <a:cs typeface="Arial"/>
            </a:endParaRPr>
          </a:p>
          <a:p>
            <a:pPr marL="305435" lvl="4" indent="0" defTabSz="914400">
              <a:lnSpc>
                <a:spcPct val="100000"/>
              </a:lnSpc>
              <a:buClr>
                <a:srgbClr val="659F00"/>
              </a:buClr>
              <a:buSzTx/>
              <a:buNone/>
            </a:pPr>
            <a:endParaRPr lang="en-GB" sz="2200" kern="1200" spc="-7">
              <a:solidFill>
                <a:schemeClr val="tx1"/>
              </a:solidFill>
              <a:ea typeface="+mn-ea"/>
              <a:cs typeface="Arial" panose="020B0604020202020204" pitchFamily="34" charset="0"/>
            </a:endParaRPr>
          </a:p>
        </p:txBody>
      </p:sp>
      <p:sp>
        <p:nvSpPr>
          <p:cNvPr id="4" name="Rectangle 3"/>
          <p:cNvSpPr/>
          <p:nvPr/>
        </p:nvSpPr>
        <p:spPr>
          <a:xfrm>
            <a:off x="0" y="0"/>
            <a:ext cx="11011972" cy="584775"/>
          </a:xfrm>
          <a:prstGeom prst="rect">
            <a:avLst/>
          </a:prstGeom>
        </p:spPr>
        <p:txBody>
          <a:bodyPr wrap="square" lIns="91440" tIns="45720" rIns="91440" bIns="45720" anchor="t">
            <a:spAutoFit/>
          </a:bodyPr>
          <a:lstStyle/>
          <a:p>
            <a:r>
              <a:rPr lang="en-US" sz="3200" b="1">
                <a:solidFill>
                  <a:schemeClr val="bg1"/>
                </a:solidFill>
                <a:latin typeface="Source Sans Pro"/>
              </a:rPr>
              <a:t>3.6 RRT readiness and administrative considerations</a:t>
            </a:r>
            <a:endParaRPr lang="fr-FR" sz="3200" b="1">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7735962F-8461-CA08-26E2-044E90DE02E2}"/>
              </a:ext>
            </a:extLst>
          </p:cNvPr>
          <p:cNvSpPr>
            <a:spLocks noGrp="1"/>
          </p:cNvSpPr>
          <p:nvPr>
            <p:ph type="sldNum" sz="quarter" idx="2"/>
          </p:nvPr>
        </p:nvSpPr>
        <p:spPr>
          <a:xfrm>
            <a:off x="11671300" y="6532738"/>
            <a:ext cx="518998" cy="320041"/>
          </a:xfrm>
        </p:spPr>
        <p:txBody>
          <a:bodyPr lIns="91440" tIns="45720" rIns="91440" bIns="45720" anchor="t"/>
          <a:lstStyle/>
          <a:p>
            <a:pPr algn="r"/>
            <a:fld id="{86CB4B4D-7CA3-9044-876B-883B54F8677D}" type="slidenum">
              <a:rPr lang="fr-FR" sz="1200">
                <a:solidFill>
                  <a:srgbClr val="A5A5A5"/>
                </a:solidFill>
              </a:rPr>
              <a:pPr algn="r"/>
              <a:t>51</a:t>
            </a:fld>
            <a:endParaRPr lang="fr-FR" sz="1200">
              <a:solidFill>
                <a:srgbClr val="A5A5A5"/>
              </a:solidFill>
            </a:endParaRPr>
          </a:p>
        </p:txBody>
      </p:sp>
    </p:spTree>
    <p:extLst>
      <p:ext uri="{BB962C8B-B14F-4D97-AF65-F5344CB8AC3E}">
        <p14:creationId xmlns:p14="http://schemas.microsoft.com/office/powerpoint/2010/main" val="3890918810"/>
      </p:ext>
    </p:extLst>
  </p:cSld>
  <p:clrMapOvr>
    <a:masterClrMapping/>
  </p:clrMapOvr>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73711" y="1838444"/>
            <a:ext cx="5006811" cy="1376445"/>
          </a:xfrm>
          <a:prstGeom prst="rect">
            <a:avLst/>
          </a:prstGeom>
        </p:spPr>
        <p:txBody>
          <a:bodyPr vert="horz" wrap="square" lIns="0" tIns="88053" rIns="0" bIns="0" rtlCol="0" anchor="t">
            <a:spAutoFit/>
          </a:bodyPr>
          <a:lstStyle/>
          <a:p>
            <a:pPr marL="16510" hangingPunct="1">
              <a:spcBef>
                <a:spcPts val="693"/>
              </a:spcBef>
            </a:pPr>
            <a:r>
              <a:rPr lang="fr-FR" b="1" kern="1200" spc="-7">
                <a:solidFill>
                  <a:srgbClr val="659F00"/>
                </a:solidFill>
                <a:latin typeface="Source Sans Pro Regular"/>
                <a:ea typeface="+mn-ea"/>
                <a:cs typeface="Arial"/>
              </a:rPr>
              <a:t>1. </a:t>
            </a:r>
            <a:r>
              <a:rPr b="1" kern="1200" spc="-7">
                <a:solidFill>
                  <a:srgbClr val="659F00"/>
                </a:solidFill>
                <a:latin typeface="Source Sans Pro Regular"/>
                <a:ea typeface="+mn-ea"/>
                <a:cs typeface="Arial"/>
              </a:rPr>
              <a:t>Employment</a:t>
            </a:r>
            <a:r>
              <a:rPr b="1" kern="1200" spc="-47">
                <a:solidFill>
                  <a:srgbClr val="659F00"/>
                </a:solidFill>
                <a:latin typeface="Source Sans Pro Regular"/>
                <a:ea typeface="+mn-ea"/>
                <a:cs typeface="Arial"/>
              </a:rPr>
              <a:t> </a:t>
            </a:r>
            <a:r>
              <a:rPr lang="fr-FR" b="1" kern="1200" spc="-13" err="1">
                <a:solidFill>
                  <a:srgbClr val="659F00"/>
                </a:solidFill>
                <a:latin typeface="Source Sans Pro Regular"/>
                <a:ea typeface="+mn-ea"/>
                <a:cs typeface="Arial"/>
              </a:rPr>
              <a:t>related</a:t>
            </a:r>
            <a:r>
              <a:rPr lang="fr-FR" b="1" kern="1200" spc="-27">
                <a:solidFill>
                  <a:srgbClr val="659F00"/>
                </a:solidFill>
                <a:latin typeface="Source Sans Pro Regular"/>
                <a:ea typeface="+mn-ea"/>
                <a:cs typeface="Arial"/>
              </a:rPr>
              <a:t> </a:t>
            </a:r>
            <a:r>
              <a:rPr lang="fr-FR" b="1" kern="1200" spc="-7">
                <a:solidFill>
                  <a:srgbClr val="659F00"/>
                </a:solidFill>
                <a:latin typeface="Source Sans Pro Regular"/>
                <a:ea typeface="+mn-ea"/>
                <a:cs typeface="Arial"/>
              </a:rPr>
              <a:t>issues</a:t>
            </a:r>
            <a:endParaRPr lang="fr-FR" kern="1200">
              <a:solidFill>
                <a:srgbClr val="659F00"/>
              </a:solidFill>
              <a:latin typeface="Source Sans Pro Regular"/>
              <a:ea typeface="+mn-ea"/>
              <a:cs typeface="+mn-cs"/>
            </a:endParaRPr>
          </a:p>
          <a:p>
            <a:pPr marL="302260" indent="-285750" hangingPunct="1">
              <a:spcBef>
                <a:spcPts val="693"/>
              </a:spcBef>
              <a:buClr>
                <a:srgbClr val="65A000"/>
              </a:buClr>
              <a:buFont typeface="Arial" panose="020B0604020202020204" pitchFamily="34" charset="0"/>
              <a:buChar char="•"/>
            </a:pPr>
            <a:r>
              <a:rPr kern="1200" spc="-7">
                <a:solidFill>
                  <a:schemeClr val="tx1"/>
                </a:solidFill>
                <a:latin typeface="Source Sans Pro Regular"/>
                <a:ea typeface="+mn-ea"/>
                <a:cs typeface="Arial"/>
              </a:rPr>
              <a:t>How will</a:t>
            </a:r>
            <a:r>
              <a:rPr kern="1200">
                <a:solidFill>
                  <a:schemeClr val="tx1"/>
                </a:solidFill>
                <a:latin typeface="Source Sans Pro Regular"/>
                <a:ea typeface="+mn-ea"/>
                <a:cs typeface="Arial"/>
              </a:rPr>
              <a:t> </a:t>
            </a:r>
            <a:r>
              <a:rPr kern="1200" spc="-7">
                <a:solidFill>
                  <a:schemeClr val="tx1"/>
                </a:solidFill>
                <a:latin typeface="Source Sans Pro Regular"/>
                <a:ea typeface="+mn-ea"/>
                <a:cs typeface="Arial"/>
              </a:rPr>
              <a:t>RRT</a:t>
            </a:r>
            <a:r>
              <a:rPr kern="1200" spc="7">
                <a:solidFill>
                  <a:schemeClr val="tx1"/>
                </a:solidFill>
                <a:latin typeface="Source Sans Pro Regular"/>
                <a:ea typeface="+mn-ea"/>
                <a:cs typeface="Arial"/>
              </a:rPr>
              <a:t> </a:t>
            </a:r>
            <a:r>
              <a:rPr kern="1200" spc="-13">
                <a:solidFill>
                  <a:schemeClr val="tx1"/>
                </a:solidFill>
                <a:latin typeface="Source Sans Pro Regular"/>
                <a:ea typeface="+mn-ea"/>
                <a:cs typeface="Arial"/>
              </a:rPr>
              <a:t>members’</a:t>
            </a:r>
            <a:r>
              <a:rPr kern="1200" spc="47">
                <a:solidFill>
                  <a:schemeClr val="tx1"/>
                </a:solidFill>
                <a:latin typeface="Source Sans Pro Regular"/>
                <a:ea typeface="+mn-ea"/>
                <a:cs typeface="Arial"/>
              </a:rPr>
              <a:t> </a:t>
            </a:r>
            <a:r>
              <a:rPr kern="1200" spc="-7">
                <a:solidFill>
                  <a:schemeClr val="tx1"/>
                </a:solidFill>
                <a:latin typeface="Source Sans Pro Regular"/>
                <a:ea typeface="+mn-ea"/>
                <a:cs typeface="Arial"/>
              </a:rPr>
              <a:t>absence</a:t>
            </a:r>
            <a:r>
              <a:rPr kern="1200" spc="20">
                <a:solidFill>
                  <a:schemeClr val="tx1"/>
                </a:solidFill>
                <a:latin typeface="Source Sans Pro Regular"/>
                <a:ea typeface="+mn-ea"/>
                <a:cs typeface="Arial"/>
              </a:rPr>
              <a:t> </a:t>
            </a:r>
            <a:r>
              <a:rPr kern="1200" spc="-7">
                <a:solidFill>
                  <a:schemeClr val="tx1"/>
                </a:solidFill>
                <a:latin typeface="Source Sans Pro Regular"/>
                <a:ea typeface="+mn-ea"/>
                <a:cs typeface="Arial"/>
              </a:rPr>
              <a:t>during</a:t>
            </a:r>
            <a:r>
              <a:rPr kern="1200" spc="7">
                <a:solidFill>
                  <a:schemeClr val="tx1"/>
                </a:solidFill>
                <a:latin typeface="Source Sans Pro Regular"/>
                <a:ea typeface="+mn-ea"/>
                <a:cs typeface="Arial"/>
              </a:rPr>
              <a:t> </a:t>
            </a:r>
            <a:r>
              <a:rPr kern="1200" spc="-13">
                <a:solidFill>
                  <a:schemeClr val="tx1"/>
                </a:solidFill>
                <a:latin typeface="Source Sans Pro Regular"/>
                <a:ea typeface="+mn-ea"/>
                <a:cs typeface="Arial"/>
              </a:rPr>
              <a:t>mobilization </a:t>
            </a:r>
            <a:r>
              <a:rPr kern="1200" spc="-20">
                <a:solidFill>
                  <a:schemeClr val="tx1"/>
                </a:solidFill>
                <a:latin typeface="Source Sans Pro Regular"/>
                <a:ea typeface="+mn-ea"/>
                <a:cs typeface="Arial"/>
              </a:rPr>
              <a:t>affect</a:t>
            </a:r>
            <a:r>
              <a:rPr kern="1200" spc="7">
                <a:solidFill>
                  <a:schemeClr val="tx1"/>
                </a:solidFill>
                <a:latin typeface="Source Sans Pro Regular"/>
                <a:ea typeface="+mn-ea"/>
                <a:cs typeface="Arial"/>
              </a:rPr>
              <a:t> </a:t>
            </a:r>
            <a:r>
              <a:rPr kern="1200" spc="-13">
                <a:solidFill>
                  <a:schemeClr val="tx1"/>
                </a:solidFill>
                <a:latin typeface="Source Sans Pro Regular"/>
                <a:ea typeface="+mn-ea"/>
                <a:cs typeface="Arial"/>
              </a:rPr>
              <a:t>regular</a:t>
            </a:r>
            <a:r>
              <a:rPr lang="fr-FR" kern="1200">
                <a:solidFill>
                  <a:schemeClr val="tx1"/>
                </a:solidFill>
                <a:latin typeface="Source Sans Pro Regular"/>
                <a:ea typeface="+mn-ea"/>
                <a:cs typeface="Arial"/>
              </a:rPr>
              <a:t> </a:t>
            </a:r>
            <a:r>
              <a:rPr kern="1200" spc="-13">
                <a:solidFill>
                  <a:schemeClr val="tx1"/>
                </a:solidFill>
                <a:latin typeface="Source Sans Pro Regular"/>
                <a:ea typeface="+mn-ea"/>
                <a:cs typeface="Arial"/>
              </a:rPr>
              <a:t>operations?</a:t>
            </a:r>
            <a:r>
              <a:rPr kern="1200">
                <a:solidFill>
                  <a:schemeClr val="tx1"/>
                </a:solidFill>
                <a:latin typeface="Source Sans Pro Regular"/>
                <a:ea typeface="+mn-ea"/>
                <a:cs typeface="Arial"/>
              </a:rPr>
              <a:t> </a:t>
            </a:r>
            <a:endParaRPr lang="fr-FR" kern="1200">
              <a:solidFill>
                <a:schemeClr val="tx1"/>
              </a:solidFill>
              <a:latin typeface="Source Sans Pro Regular"/>
              <a:ea typeface="+mn-ea"/>
              <a:cs typeface="Arial"/>
            </a:endParaRPr>
          </a:p>
          <a:p>
            <a:pPr marL="302260" indent="-285750" hangingPunct="1">
              <a:spcBef>
                <a:spcPts val="693"/>
              </a:spcBef>
              <a:buClr>
                <a:srgbClr val="65A000"/>
              </a:buClr>
              <a:buFont typeface="Arial" panose="020B0604020202020204" pitchFamily="34" charset="0"/>
              <a:buChar char="•"/>
            </a:pPr>
            <a:r>
              <a:rPr kern="1200" spc="-7">
                <a:solidFill>
                  <a:schemeClr val="tx1"/>
                </a:solidFill>
                <a:latin typeface="Source Sans Pro Regular"/>
                <a:ea typeface="+mn-ea"/>
                <a:cs typeface="Arial"/>
              </a:rPr>
              <a:t>How</a:t>
            </a:r>
            <a:r>
              <a:rPr kern="1200" spc="-20">
                <a:solidFill>
                  <a:schemeClr val="tx1"/>
                </a:solidFill>
                <a:latin typeface="Source Sans Pro Regular"/>
                <a:ea typeface="+mn-ea"/>
                <a:cs typeface="Arial"/>
              </a:rPr>
              <a:t> </a:t>
            </a:r>
            <a:r>
              <a:rPr kern="1200" spc="-7">
                <a:solidFill>
                  <a:schemeClr val="tx1"/>
                </a:solidFill>
                <a:latin typeface="Source Sans Pro Regular"/>
                <a:ea typeface="+mn-ea"/>
                <a:cs typeface="Arial"/>
              </a:rPr>
              <a:t>will</a:t>
            </a:r>
            <a:r>
              <a:rPr kern="1200" spc="-20">
                <a:solidFill>
                  <a:schemeClr val="tx1"/>
                </a:solidFill>
                <a:latin typeface="Source Sans Pro Regular"/>
                <a:ea typeface="+mn-ea"/>
                <a:cs typeface="Arial"/>
              </a:rPr>
              <a:t> </a:t>
            </a:r>
            <a:r>
              <a:rPr kern="1200" spc="-7">
                <a:solidFill>
                  <a:schemeClr val="tx1"/>
                </a:solidFill>
                <a:latin typeface="Source Sans Pro Regular"/>
                <a:ea typeface="+mn-ea"/>
                <a:cs typeface="Arial"/>
              </a:rPr>
              <a:t>normal</a:t>
            </a:r>
            <a:r>
              <a:rPr kern="1200" spc="7">
                <a:solidFill>
                  <a:schemeClr val="tx1"/>
                </a:solidFill>
                <a:latin typeface="Source Sans Pro Regular"/>
                <a:ea typeface="+mn-ea"/>
                <a:cs typeface="Arial"/>
              </a:rPr>
              <a:t> </a:t>
            </a:r>
            <a:r>
              <a:rPr kern="1200" spc="-7">
                <a:solidFill>
                  <a:schemeClr val="tx1"/>
                </a:solidFill>
                <a:latin typeface="Source Sans Pro Regular"/>
                <a:ea typeface="+mn-ea"/>
                <a:cs typeface="Arial"/>
              </a:rPr>
              <a:t>work</a:t>
            </a:r>
            <a:r>
              <a:rPr kern="1200">
                <a:solidFill>
                  <a:schemeClr val="tx1"/>
                </a:solidFill>
                <a:latin typeface="Source Sans Pro Regular"/>
                <a:ea typeface="+mn-ea"/>
                <a:cs typeface="Arial"/>
              </a:rPr>
              <a:t> activities</a:t>
            </a:r>
            <a:r>
              <a:rPr kern="1200" spc="-40">
                <a:solidFill>
                  <a:schemeClr val="tx1"/>
                </a:solidFill>
                <a:latin typeface="Source Sans Pro Regular"/>
                <a:ea typeface="+mn-ea"/>
                <a:cs typeface="Arial"/>
              </a:rPr>
              <a:t> </a:t>
            </a:r>
            <a:r>
              <a:rPr kern="1200">
                <a:solidFill>
                  <a:schemeClr val="tx1"/>
                </a:solidFill>
                <a:latin typeface="Source Sans Pro Regular"/>
                <a:ea typeface="+mn-ea"/>
                <a:cs typeface="Arial"/>
              </a:rPr>
              <a:t>be </a:t>
            </a:r>
            <a:r>
              <a:rPr kern="1200" spc="-20">
                <a:solidFill>
                  <a:schemeClr val="tx1"/>
                </a:solidFill>
                <a:latin typeface="Source Sans Pro Regular"/>
                <a:ea typeface="+mn-ea"/>
                <a:cs typeface="Arial"/>
              </a:rPr>
              <a:t>covered?</a:t>
            </a:r>
            <a:endParaRPr lang="fr-FR" kern="1200" spc="-20">
              <a:solidFill>
                <a:schemeClr val="tx1"/>
              </a:solidFill>
              <a:latin typeface="Source Sans Pro Regular"/>
              <a:ea typeface="+mn-ea"/>
              <a:cs typeface="Arial"/>
            </a:endParaRPr>
          </a:p>
        </p:txBody>
      </p:sp>
      <p:sp>
        <p:nvSpPr>
          <p:cNvPr id="5" name="object 3"/>
          <p:cNvSpPr txBox="1"/>
          <p:nvPr/>
        </p:nvSpPr>
        <p:spPr>
          <a:xfrm>
            <a:off x="500906" y="3543139"/>
            <a:ext cx="4764113" cy="996854"/>
          </a:xfrm>
          <a:prstGeom prst="rect">
            <a:avLst/>
          </a:prstGeom>
        </p:spPr>
        <p:txBody>
          <a:bodyPr vert="horz" wrap="square" lIns="0" tIns="88053" rIns="0" bIns="0" rtlCol="0" anchor="t">
            <a:spAutoFit/>
          </a:bodyPr>
          <a:lstStyle/>
          <a:p>
            <a:pPr marL="16510" hangingPunct="1">
              <a:spcBef>
                <a:spcPts val="633"/>
              </a:spcBef>
            </a:pPr>
            <a:r>
              <a:rPr lang="en-US" b="1" kern="1200" spc="-7">
                <a:solidFill>
                  <a:srgbClr val="659F00"/>
                </a:solidFill>
                <a:latin typeface="Source Sans Pro Regular"/>
                <a:ea typeface="+mn-ea"/>
                <a:cs typeface="Arial"/>
              </a:rPr>
              <a:t>2. Compensation</a:t>
            </a:r>
            <a:endParaRPr lang="fr-FR" b="1" kern="1200">
              <a:solidFill>
                <a:srgbClr val="659F00"/>
              </a:solidFill>
              <a:latin typeface="Source Sans Pro Regular"/>
              <a:ea typeface="+mn-ea"/>
              <a:cs typeface="Arial"/>
            </a:endParaRPr>
          </a:p>
          <a:p>
            <a:pPr marL="16510" hangingPunct="1">
              <a:spcBef>
                <a:spcPts val="633"/>
              </a:spcBef>
            </a:pPr>
            <a:r>
              <a:rPr lang="en-US" kern="1200" spc="-7">
                <a:solidFill>
                  <a:srgbClr val="7E5F00"/>
                </a:solidFill>
                <a:latin typeface="Source Sans Pro Regular"/>
                <a:ea typeface="+mn-ea"/>
                <a:cs typeface="Arial"/>
              </a:rPr>
              <a:t> </a:t>
            </a:r>
            <a:r>
              <a:rPr lang="en-US" kern="1200">
                <a:solidFill>
                  <a:schemeClr val="tx1"/>
                </a:solidFill>
                <a:latin typeface="Source Sans Pro Regular"/>
                <a:ea typeface="+mn-ea"/>
                <a:cs typeface="Arial"/>
              </a:rPr>
              <a:t>Who</a:t>
            </a:r>
            <a:r>
              <a:rPr lang="en-US" kern="1200" spc="-20">
                <a:solidFill>
                  <a:schemeClr val="tx1"/>
                </a:solidFill>
                <a:latin typeface="Source Sans Pro Regular"/>
                <a:ea typeface="+mn-ea"/>
                <a:cs typeface="Arial"/>
              </a:rPr>
              <a:t> </a:t>
            </a:r>
            <a:r>
              <a:rPr lang="en-US" kern="1200">
                <a:solidFill>
                  <a:schemeClr val="tx1"/>
                </a:solidFill>
                <a:latin typeface="Source Sans Pro Regular"/>
                <a:ea typeface="+mn-ea"/>
                <a:cs typeface="Arial"/>
              </a:rPr>
              <a:t>is</a:t>
            </a:r>
            <a:r>
              <a:rPr lang="en-US" kern="1200" spc="-20">
                <a:solidFill>
                  <a:schemeClr val="tx1"/>
                </a:solidFill>
                <a:latin typeface="Source Sans Pro Regular"/>
                <a:ea typeface="+mn-ea"/>
                <a:cs typeface="Arial"/>
              </a:rPr>
              <a:t> </a:t>
            </a:r>
            <a:r>
              <a:rPr lang="en-US" kern="1200" spc="-7">
                <a:solidFill>
                  <a:schemeClr val="tx1"/>
                </a:solidFill>
                <a:latin typeface="Source Sans Pro Regular"/>
                <a:ea typeface="+mn-ea"/>
                <a:cs typeface="Arial"/>
              </a:rPr>
              <a:t>responsible</a:t>
            </a:r>
            <a:r>
              <a:rPr lang="en-US" kern="1200" spc="-27">
                <a:solidFill>
                  <a:schemeClr val="tx1"/>
                </a:solidFill>
                <a:latin typeface="Source Sans Pro Regular"/>
                <a:ea typeface="+mn-ea"/>
                <a:cs typeface="Arial"/>
              </a:rPr>
              <a:t> </a:t>
            </a:r>
            <a:r>
              <a:rPr lang="en-US" kern="1200" spc="-13">
                <a:solidFill>
                  <a:schemeClr val="tx1"/>
                </a:solidFill>
                <a:latin typeface="Source Sans Pro Regular"/>
                <a:ea typeface="+mn-ea"/>
                <a:cs typeface="Arial"/>
              </a:rPr>
              <a:t>for</a:t>
            </a:r>
            <a:r>
              <a:rPr lang="en-US" kern="1200" spc="7">
                <a:solidFill>
                  <a:schemeClr val="tx1"/>
                </a:solidFill>
                <a:latin typeface="Source Sans Pro Regular"/>
                <a:ea typeface="+mn-ea"/>
                <a:cs typeface="Arial"/>
              </a:rPr>
              <a:t> </a:t>
            </a:r>
            <a:r>
              <a:rPr lang="en-US" kern="1200" spc="-7">
                <a:solidFill>
                  <a:schemeClr val="tx1"/>
                </a:solidFill>
                <a:latin typeface="Source Sans Pro Regular"/>
                <a:ea typeface="+mn-ea"/>
                <a:cs typeface="Arial"/>
              </a:rPr>
              <a:t>paying</a:t>
            </a:r>
            <a:r>
              <a:rPr lang="en-US" kern="1200" spc="-20">
                <a:solidFill>
                  <a:schemeClr val="tx1"/>
                </a:solidFill>
                <a:latin typeface="Source Sans Pro Regular"/>
                <a:ea typeface="+mn-ea"/>
                <a:cs typeface="Arial"/>
              </a:rPr>
              <a:t> </a:t>
            </a:r>
            <a:r>
              <a:rPr lang="en-US" kern="1200">
                <a:solidFill>
                  <a:schemeClr val="tx1"/>
                </a:solidFill>
                <a:latin typeface="Source Sans Pro Regular"/>
                <a:ea typeface="+mn-ea"/>
                <a:cs typeface="Arial"/>
              </a:rPr>
              <a:t>the</a:t>
            </a:r>
            <a:r>
              <a:rPr lang="en-US" kern="1200" spc="-7">
                <a:solidFill>
                  <a:schemeClr val="tx1"/>
                </a:solidFill>
                <a:latin typeface="Source Sans Pro Regular"/>
                <a:ea typeface="+mn-ea"/>
                <a:cs typeface="Arial"/>
              </a:rPr>
              <a:t> </a:t>
            </a:r>
            <a:r>
              <a:rPr lang="en-US" kern="1200">
                <a:solidFill>
                  <a:schemeClr val="tx1"/>
                </a:solidFill>
                <a:latin typeface="Source Sans Pro Regular"/>
                <a:ea typeface="+mn-ea"/>
                <a:cs typeface="Arial"/>
              </a:rPr>
              <a:t>salary</a:t>
            </a:r>
            <a:r>
              <a:rPr lang="en-US" kern="1200" spc="7">
                <a:solidFill>
                  <a:schemeClr val="tx1"/>
                </a:solidFill>
                <a:latin typeface="Source Sans Pro Regular"/>
                <a:ea typeface="+mn-ea"/>
                <a:cs typeface="Arial"/>
              </a:rPr>
              <a:t> </a:t>
            </a:r>
            <a:r>
              <a:rPr lang="en-US" kern="1200">
                <a:solidFill>
                  <a:schemeClr val="tx1"/>
                </a:solidFill>
                <a:latin typeface="Source Sans Pro Regular"/>
                <a:ea typeface="+mn-ea"/>
                <a:cs typeface="Arial"/>
              </a:rPr>
              <a:t>of</a:t>
            </a:r>
            <a:r>
              <a:rPr lang="en-US" kern="1200" spc="-7">
                <a:solidFill>
                  <a:schemeClr val="tx1"/>
                </a:solidFill>
                <a:latin typeface="Source Sans Pro Regular"/>
                <a:ea typeface="+mn-ea"/>
                <a:cs typeface="Arial"/>
              </a:rPr>
              <a:t> </a:t>
            </a:r>
            <a:r>
              <a:rPr lang="en-US" kern="1200" spc="-13">
                <a:solidFill>
                  <a:schemeClr val="tx1"/>
                </a:solidFill>
                <a:latin typeface="Source Sans Pro Regular"/>
                <a:ea typeface="+mn-ea"/>
                <a:cs typeface="Arial"/>
              </a:rPr>
              <a:t>RRT</a:t>
            </a:r>
            <a:r>
              <a:rPr lang="en-US" kern="1200" spc="-27">
                <a:solidFill>
                  <a:schemeClr val="tx1"/>
                </a:solidFill>
                <a:latin typeface="Source Sans Pro Regular"/>
                <a:ea typeface="+mn-ea"/>
                <a:cs typeface="Arial"/>
              </a:rPr>
              <a:t> </a:t>
            </a:r>
            <a:r>
              <a:rPr lang="en-US" kern="1200" spc="-7">
                <a:solidFill>
                  <a:schemeClr val="tx1"/>
                </a:solidFill>
                <a:latin typeface="Source Sans Pro Regular"/>
                <a:ea typeface="+mn-ea"/>
                <a:cs typeface="Arial"/>
              </a:rPr>
              <a:t>members</a:t>
            </a:r>
            <a:r>
              <a:rPr lang="en-US" kern="1200" spc="-13">
                <a:solidFill>
                  <a:schemeClr val="tx1"/>
                </a:solidFill>
                <a:latin typeface="Source Sans Pro Regular"/>
                <a:ea typeface="+mn-ea"/>
                <a:cs typeface="Arial"/>
              </a:rPr>
              <a:t> </a:t>
            </a:r>
            <a:r>
              <a:rPr lang="en-US" kern="1200">
                <a:solidFill>
                  <a:schemeClr val="tx1"/>
                </a:solidFill>
                <a:latin typeface="Source Sans Pro Regular"/>
                <a:ea typeface="+mn-ea"/>
                <a:cs typeface="Arial"/>
              </a:rPr>
              <a:t>when</a:t>
            </a:r>
            <a:r>
              <a:rPr lang="en-US" kern="1200" spc="7">
                <a:solidFill>
                  <a:schemeClr val="tx1"/>
                </a:solidFill>
                <a:latin typeface="Source Sans Pro Regular"/>
                <a:ea typeface="+mn-ea"/>
                <a:cs typeface="Arial"/>
              </a:rPr>
              <a:t> </a:t>
            </a:r>
            <a:r>
              <a:rPr lang="en-US" kern="1200" spc="-7">
                <a:solidFill>
                  <a:schemeClr val="tx1"/>
                </a:solidFill>
                <a:latin typeface="Source Sans Pro Regular"/>
                <a:ea typeface="+mn-ea"/>
                <a:cs typeface="Arial"/>
              </a:rPr>
              <a:t>they</a:t>
            </a:r>
            <a:r>
              <a:rPr lang="en-US" kern="1200">
                <a:solidFill>
                  <a:schemeClr val="tx1"/>
                </a:solidFill>
                <a:latin typeface="Source Sans Pro Regular"/>
                <a:ea typeface="+mn-ea"/>
                <a:cs typeface="Arial"/>
              </a:rPr>
              <a:t> </a:t>
            </a:r>
            <a:r>
              <a:rPr lang="en-US" kern="1200" spc="-20">
                <a:solidFill>
                  <a:schemeClr val="tx1"/>
                </a:solidFill>
                <a:latin typeface="Source Sans Pro Regular"/>
                <a:ea typeface="+mn-ea"/>
                <a:cs typeface="Arial"/>
              </a:rPr>
              <a:t>are</a:t>
            </a:r>
            <a:r>
              <a:rPr lang="en-US" kern="1200">
                <a:solidFill>
                  <a:schemeClr val="tx1"/>
                </a:solidFill>
                <a:latin typeface="Source Sans Pro Regular"/>
                <a:ea typeface="+mn-ea"/>
                <a:cs typeface="Arial"/>
              </a:rPr>
              <a:t> </a:t>
            </a:r>
            <a:r>
              <a:rPr lang="en-US" kern="1200" spc="-7">
                <a:solidFill>
                  <a:schemeClr val="tx1"/>
                </a:solidFill>
                <a:latin typeface="Source Sans Pro Regular"/>
                <a:ea typeface="+mn-ea"/>
                <a:cs typeface="Arial"/>
              </a:rPr>
              <a:t>deployed?</a:t>
            </a:r>
          </a:p>
        </p:txBody>
      </p:sp>
      <p:sp>
        <p:nvSpPr>
          <p:cNvPr id="6" name="object 3"/>
          <p:cNvSpPr txBox="1"/>
          <p:nvPr/>
        </p:nvSpPr>
        <p:spPr>
          <a:xfrm>
            <a:off x="6212897" y="1830749"/>
            <a:ext cx="5077536" cy="1363621"/>
          </a:xfrm>
          <a:prstGeom prst="rect">
            <a:avLst/>
          </a:prstGeom>
        </p:spPr>
        <p:txBody>
          <a:bodyPr vert="horz" wrap="square" lIns="0" tIns="88053" rIns="0" bIns="0" rtlCol="0" anchor="t">
            <a:spAutoFit/>
          </a:bodyPr>
          <a:lstStyle/>
          <a:p>
            <a:pPr marL="16510" hangingPunct="1">
              <a:spcBef>
                <a:spcPts val="687"/>
              </a:spcBef>
            </a:pPr>
            <a:r>
              <a:rPr lang="en-US" b="1" kern="1200" spc="-7">
                <a:solidFill>
                  <a:srgbClr val="5A8A39"/>
                </a:solidFill>
                <a:latin typeface="Source Sans Pro Regular"/>
                <a:ea typeface="+mn-ea"/>
                <a:cs typeface="Arial"/>
              </a:rPr>
              <a:t>3. </a:t>
            </a:r>
            <a:r>
              <a:rPr lang="en-US" b="1" kern="1200" spc="-7">
                <a:solidFill>
                  <a:srgbClr val="659F00"/>
                </a:solidFill>
                <a:latin typeface="Source Sans Pro Regular"/>
                <a:ea typeface="+mn-ea"/>
                <a:cs typeface="Arial"/>
              </a:rPr>
              <a:t>Healthcare and insurance coverage</a:t>
            </a:r>
            <a:endParaRPr lang="fr-FR" b="1" kern="1200">
              <a:solidFill>
                <a:srgbClr val="659F00"/>
              </a:solidFill>
              <a:latin typeface="Source Sans Pro Regular"/>
              <a:ea typeface="+mn-ea"/>
              <a:cs typeface="Arial"/>
            </a:endParaRPr>
          </a:p>
          <a:p>
            <a:pPr marL="302260" indent="-285750" hangingPunct="1">
              <a:spcBef>
                <a:spcPts val="687"/>
              </a:spcBef>
              <a:buClr>
                <a:srgbClr val="659F00"/>
              </a:buClr>
              <a:buFont typeface="Arial" panose="020B0604020202020204" pitchFamily="34" charset="0"/>
              <a:buChar char="•"/>
            </a:pPr>
            <a:r>
              <a:rPr lang="en-US" kern="1200" spc="-7">
                <a:solidFill>
                  <a:schemeClr val="tx1"/>
                </a:solidFill>
                <a:latin typeface="Source Sans Pro Regular"/>
                <a:ea typeface="+mn-ea"/>
                <a:cs typeface="Arial"/>
              </a:rPr>
              <a:t>What access to healthcare will RRT members have if injured or ill while on deployment?</a:t>
            </a:r>
          </a:p>
          <a:p>
            <a:pPr marL="302260" indent="-285750" hangingPunct="1">
              <a:spcBef>
                <a:spcPts val="633"/>
              </a:spcBef>
              <a:buClr>
                <a:srgbClr val="659F00"/>
              </a:buClr>
              <a:buFont typeface="Arial" panose="020B0604020202020204" pitchFamily="34" charset="0"/>
              <a:buChar char="•"/>
            </a:pPr>
            <a:r>
              <a:rPr lang="en-US" kern="1200" spc="-7">
                <a:solidFill>
                  <a:schemeClr val="tx1"/>
                </a:solidFill>
                <a:latin typeface="Source Sans Pro Regular"/>
                <a:ea typeface="+mn-ea"/>
                <a:cs typeface="Arial"/>
              </a:rPr>
              <a:t>Who will pay their healthcare expenses?</a:t>
            </a:r>
            <a:endParaRPr kern="1200" spc="-7">
              <a:solidFill>
                <a:schemeClr val="tx1"/>
              </a:solidFill>
              <a:latin typeface="Source Sans Pro Regular"/>
              <a:ea typeface="+mn-ea"/>
              <a:cs typeface="Arial"/>
            </a:endParaRPr>
          </a:p>
        </p:txBody>
      </p:sp>
      <p:sp>
        <p:nvSpPr>
          <p:cNvPr id="8" name="object 3"/>
          <p:cNvSpPr txBox="1"/>
          <p:nvPr/>
        </p:nvSpPr>
        <p:spPr>
          <a:xfrm>
            <a:off x="6212897" y="3543139"/>
            <a:ext cx="5719220" cy="2257883"/>
          </a:xfrm>
          <a:prstGeom prst="rect">
            <a:avLst/>
          </a:prstGeom>
        </p:spPr>
        <p:txBody>
          <a:bodyPr vert="horz" wrap="square" lIns="0" tIns="87207" rIns="0" bIns="0" rtlCol="0" anchor="t">
            <a:spAutoFit/>
          </a:bodyPr>
          <a:lstStyle/>
          <a:p>
            <a:pPr marL="16510" hangingPunct="1">
              <a:spcBef>
                <a:spcPts val="687"/>
              </a:spcBef>
            </a:pPr>
            <a:r>
              <a:rPr lang="fr-FR" b="1" kern="1200" spc="-7">
                <a:solidFill>
                  <a:srgbClr val="659F00"/>
                </a:solidFill>
                <a:latin typeface="Source Sans Pro Regular"/>
                <a:ea typeface="+mn-ea"/>
                <a:cs typeface="Arial"/>
              </a:rPr>
              <a:t>4. </a:t>
            </a:r>
            <a:r>
              <a:rPr b="1" kern="1200" spc="-7">
                <a:solidFill>
                  <a:srgbClr val="659F00"/>
                </a:solidFill>
                <a:latin typeface="Source Sans Pro Regular"/>
                <a:ea typeface="+mn-ea"/>
                <a:cs typeface="Arial"/>
              </a:rPr>
              <a:t>Code of </a:t>
            </a:r>
            <a:r>
              <a:rPr lang="fr-FR" b="1" kern="1200" spc="-7" err="1">
                <a:solidFill>
                  <a:srgbClr val="659F00"/>
                </a:solidFill>
                <a:latin typeface="Source Sans Pro Regular"/>
                <a:ea typeface="+mn-ea"/>
                <a:cs typeface="Arial"/>
              </a:rPr>
              <a:t>conduct</a:t>
            </a:r>
            <a:endParaRPr lang="fr-FR" b="1" kern="1200" spc="-7">
              <a:solidFill>
                <a:srgbClr val="659F00"/>
              </a:solidFill>
              <a:latin typeface="Source Sans Pro Regular"/>
              <a:ea typeface="+mn-ea"/>
              <a:cs typeface="Arial"/>
            </a:endParaRPr>
          </a:p>
          <a:p>
            <a:pPr marL="302260" indent="-285750" hangingPunct="1">
              <a:spcBef>
                <a:spcPts val="633"/>
              </a:spcBef>
              <a:buClr>
                <a:srgbClr val="65A000"/>
              </a:buClr>
              <a:buFont typeface="Arial" panose="020B0604020202020204" pitchFamily="34" charset="0"/>
              <a:buChar char="•"/>
            </a:pPr>
            <a:r>
              <a:rPr kern="1200" spc="-7">
                <a:solidFill>
                  <a:schemeClr val="tx1"/>
                </a:solidFill>
                <a:latin typeface="Source Sans Pro Regular"/>
                <a:ea typeface="+mn-ea"/>
                <a:cs typeface="Arial"/>
              </a:rPr>
              <a:t>Is there a code of conduct (guidance or policy document on appropriate</a:t>
            </a:r>
            <a:r>
              <a:rPr lang="fr-FR" kern="1200" spc="-7">
                <a:solidFill>
                  <a:schemeClr val="tx1"/>
                </a:solidFill>
                <a:latin typeface="Source Sans Pro Regular"/>
                <a:ea typeface="+mn-ea"/>
                <a:cs typeface="Arial"/>
              </a:rPr>
              <a:t> </a:t>
            </a:r>
            <a:r>
              <a:rPr kern="1200" spc="-7">
                <a:solidFill>
                  <a:schemeClr val="tx1"/>
                </a:solidFill>
                <a:latin typeface="Source Sans Pro Regular"/>
                <a:ea typeface="+mn-ea"/>
                <a:cs typeface="Arial"/>
              </a:rPr>
              <a:t>professional</a:t>
            </a:r>
            <a:r>
              <a:rPr lang="fr-FR" kern="1200" spc="-7">
                <a:solidFill>
                  <a:schemeClr val="tx1"/>
                </a:solidFill>
                <a:latin typeface="Source Sans Pro Regular"/>
                <a:ea typeface="+mn-ea"/>
                <a:cs typeface="Arial"/>
              </a:rPr>
              <a:t> </a:t>
            </a:r>
            <a:r>
              <a:rPr kern="1200" spc="-7">
                <a:solidFill>
                  <a:schemeClr val="tx1"/>
                </a:solidFill>
                <a:latin typeface="Source Sans Pro Regular"/>
                <a:ea typeface="+mn-ea"/>
                <a:cs typeface="Arial"/>
              </a:rPr>
              <a:t> conduct including ethics</a:t>
            </a:r>
            <a:r>
              <a:rPr lang="fr-FR" kern="1200" spc="-7">
                <a:solidFill>
                  <a:schemeClr val="tx1"/>
                </a:solidFill>
                <a:latin typeface="Source Sans Pro Regular"/>
                <a:ea typeface="+mn-ea"/>
                <a:cs typeface="Arial"/>
              </a:rPr>
              <a:t> and </a:t>
            </a:r>
            <a:r>
              <a:rPr lang="fr-FR" kern="1200" spc="-7" err="1">
                <a:solidFill>
                  <a:schemeClr val="tx1"/>
                </a:solidFill>
                <a:latin typeface="Source Sans Pro Regular"/>
                <a:ea typeface="+mn-ea"/>
                <a:cs typeface="Arial"/>
              </a:rPr>
              <a:t>prevention</a:t>
            </a:r>
            <a:r>
              <a:rPr lang="fr-FR" kern="1200" spc="-7">
                <a:solidFill>
                  <a:schemeClr val="tx1"/>
                </a:solidFill>
                <a:latin typeface="Source Sans Pro Regular"/>
                <a:ea typeface="+mn-ea"/>
                <a:cs typeface="Arial"/>
              </a:rPr>
              <a:t> of SEAH</a:t>
            </a:r>
            <a:r>
              <a:rPr kern="1200" spc="-7">
                <a:solidFill>
                  <a:schemeClr val="tx1"/>
                </a:solidFill>
                <a:latin typeface="Source Sans Pro Regular"/>
                <a:ea typeface="+mn-ea"/>
                <a:cs typeface="Arial"/>
              </a:rPr>
              <a:t>) for RRT members?</a:t>
            </a:r>
            <a:r>
              <a:rPr lang="fr-FR" kern="1200" spc="-7">
                <a:solidFill>
                  <a:schemeClr val="tx1"/>
                </a:solidFill>
                <a:latin typeface="Source Sans Pro Regular"/>
                <a:ea typeface="+mn-ea"/>
                <a:cs typeface="Arial"/>
              </a:rPr>
              <a:t> </a:t>
            </a:r>
          </a:p>
          <a:p>
            <a:pPr marL="302260" indent="-285750" hangingPunct="1">
              <a:spcBef>
                <a:spcPts val="633"/>
              </a:spcBef>
              <a:buClr>
                <a:srgbClr val="65A000"/>
              </a:buClr>
              <a:buFont typeface="Arial" panose="020B0604020202020204" pitchFamily="34" charset="0"/>
              <a:buChar char="•"/>
            </a:pPr>
            <a:r>
              <a:rPr kern="1200" spc="-7">
                <a:solidFill>
                  <a:schemeClr val="tx1"/>
                </a:solidFill>
                <a:latin typeface="Source Sans Pro Regular"/>
                <a:ea typeface="+mn-ea"/>
                <a:cs typeface="Arial"/>
              </a:rPr>
              <a:t>If not, how </a:t>
            </a:r>
            <a:r>
              <a:rPr kern="1200" spc="-7" err="1">
                <a:solidFill>
                  <a:schemeClr val="tx1"/>
                </a:solidFill>
                <a:latin typeface="Source Sans Pro Regular"/>
                <a:ea typeface="+mn-ea"/>
                <a:cs typeface="Arial"/>
              </a:rPr>
              <a:t>should</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this</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be</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developed</a:t>
            </a:r>
            <a:r>
              <a:rPr kern="1200" spc="-7">
                <a:solidFill>
                  <a:schemeClr val="tx1"/>
                </a:solidFill>
                <a:latin typeface="Source Sans Pro Regular"/>
                <a:ea typeface="+mn-ea"/>
                <a:cs typeface="Arial"/>
              </a:rPr>
              <a:t> and </a:t>
            </a:r>
            <a:r>
              <a:rPr kern="1200" spc="-7" err="1">
                <a:solidFill>
                  <a:schemeClr val="tx1"/>
                </a:solidFill>
                <a:latin typeface="Source Sans Pro Regular"/>
                <a:ea typeface="+mn-ea"/>
                <a:cs typeface="Arial"/>
              </a:rPr>
              <a:t>what</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should</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it</a:t>
            </a:r>
            <a:r>
              <a:rPr kern="1200" spc="-7">
                <a:solidFill>
                  <a:schemeClr val="tx1"/>
                </a:solidFill>
                <a:latin typeface="Source Sans Pro Regular"/>
                <a:ea typeface="+mn-ea"/>
                <a:cs typeface="Arial"/>
              </a:rPr>
              <a:t> </a:t>
            </a:r>
            <a:r>
              <a:rPr kern="1200" spc="-7" err="1">
                <a:solidFill>
                  <a:schemeClr val="tx1"/>
                </a:solidFill>
                <a:latin typeface="Source Sans Pro Regular"/>
                <a:ea typeface="+mn-ea"/>
                <a:cs typeface="Arial"/>
              </a:rPr>
              <a:t>include</a:t>
            </a:r>
            <a:r>
              <a:rPr kern="1200" spc="-7">
                <a:solidFill>
                  <a:schemeClr val="tx1"/>
                </a:solidFill>
                <a:latin typeface="Source Sans Pro Regular"/>
                <a:ea typeface="+mn-ea"/>
                <a:cs typeface="Arial"/>
              </a:rPr>
              <a:t>?</a:t>
            </a:r>
            <a:endParaRPr lang="fr-FR" kern="1200" spc="-7">
              <a:solidFill>
                <a:schemeClr val="tx1"/>
              </a:solidFill>
              <a:latin typeface="Source Sans Pro Regular"/>
              <a:ea typeface="+mn-ea"/>
              <a:cs typeface="Arial"/>
            </a:endParaRPr>
          </a:p>
          <a:p>
            <a:pPr marL="16510" hangingPunct="1">
              <a:spcBef>
                <a:spcPts val="640"/>
              </a:spcBef>
            </a:pPr>
            <a:endParaRPr lang="fr-FR" b="1" kern="1200">
              <a:solidFill>
                <a:srgbClr val="5F5F5F"/>
              </a:solidFill>
              <a:latin typeface="Source Sans Pro Regular"/>
              <a:ea typeface="+mn-ea"/>
              <a:cs typeface="Calibri"/>
            </a:endParaRPr>
          </a:p>
        </p:txBody>
      </p:sp>
      <p:sp>
        <p:nvSpPr>
          <p:cNvPr id="10" name="object 3"/>
          <p:cNvSpPr txBox="1"/>
          <p:nvPr/>
        </p:nvSpPr>
        <p:spPr>
          <a:xfrm>
            <a:off x="2877116" y="5645379"/>
            <a:ext cx="5430322" cy="1008824"/>
          </a:xfrm>
          <a:prstGeom prst="rect">
            <a:avLst/>
          </a:prstGeom>
        </p:spPr>
        <p:txBody>
          <a:bodyPr vert="horz" wrap="square" lIns="0" tIns="87207" rIns="0" bIns="0" rtlCol="0" anchor="t">
            <a:spAutoFit/>
          </a:bodyPr>
          <a:lstStyle/>
          <a:p>
            <a:pPr marL="16510" algn="ctr" hangingPunct="1">
              <a:spcBef>
                <a:spcPts val="693"/>
              </a:spcBef>
            </a:pPr>
            <a:r>
              <a:rPr lang="en-US" b="1" kern="1200" spc="-7">
                <a:solidFill>
                  <a:srgbClr val="659F00"/>
                </a:solidFill>
                <a:latin typeface="Source Sans Pro Regular"/>
                <a:ea typeface="+mn-ea"/>
                <a:cs typeface="Arial"/>
              </a:rPr>
              <a:t>5.Budgetary considerations</a:t>
            </a:r>
            <a:endParaRPr lang="fr-FR" kern="1200">
              <a:solidFill>
                <a:srgbClr val="659F00"/>
              </a:solidFill>
              <a:latin typeface="Source Sans Pro Regular"/>
              <a:ea typeface="+mn-ea"/>
              <a:cs typeface="+mn-cs"/>
            </a:endParaRPr>
          </a:p>
          <a:p>
            <a:pPr marL="16510" algn="ctr" hangingPunct="1">
              <a:spcBef>
                <a:spcPts val="693"/>
              </a:spcBef>
            </a:pPr>
            <a:r>
              <a:rPr lang="en-US" kern="1200" spc="-7">
                <a:solidFill>
                  <a:schemeClr val="tx1"/>
                </a:solidFill>
                <a:latin typeface="Source Sans Pro Regular"/>
                <a:ea typeface="+mn-ea"/>
                <a:cs typeface="Arial"/>
              </a:rPr>
              <a:t>What factors should be considered when drafting a budget?</a:t>
            </a:r>
          </a:p>
        </p:txBody>
      </p:sp>
      <p:sp>
        <p:nvSpPr>
          <p:cNvPr id="9" name="Rectangle 8"/>
          <p:cNvSpPr/>
          <p:nvPr/>
        </p:nvSpPr>
        <p:spPr>
          <a:xfrm>
            <a:off x="0" y="0"/>
            <a:ext cx="11011972" cy="584775"/>
          </a:xfrm>
          <a:prstGeom prst="rect">
            <a:avLst/>
          </a:prstGeom>
        </p:spPr>
        <p:txBody>
          <a:bodyPr wrap="square" lIns="91440" tIns="45720" rIns="91440" bIns="45720" anchor="t">
            <a:spAutoFit/>
          </a:bodyPr>
          <a:lstStyle/>
          <a:p>
            <a:r>
              <a:rPr lang="en-US" sz="3200" b="1">
                <a:solidFill>
                  <a:schemeClr val="bg1"/>
                </a:solidFill>
                <a:latin typeface="Source Sans Pro"/>
              </a:rPr>
              <a:t>3.5 RRT readiness and administrative considerations</a:t>
            </a:r>
            <a:endParaRPr lang="fr-FR" sz="3200" b="1">
              <a:solidFill>
                <a:schemeClr val="bg1"/>
              </a:solidFill>
              <a:latin typeface="Source Sans Pro"/>
            </a:endParaRPr>
          </a:p>
        </p:txBody>
      </p:sp>
      <p:sp>
        <p:nvSpPr>
          <p:cNvPr id="14" name="Titre 1">
            <a:extLst>
              <a:ext uri="{FF2B5EF4-FFF2-40B4-BE49-F238E27FC236}">
                <a16:creationId xmlns:a16="http://schemas.microsoft.com/office/drawing/2014/main" id="{98DFF9A0-4F16-AA68-CDC4-2D36AF8FE77D}"/>
              </a:ext>
            </a:extLst>
          </p:cNvPr>
          <p:cNvSpPr txBox="1">
            <a:spLocks/>
          </p:cNvSpPr>
          <p:nvPr/>
        </p:nvSpPr>
        <p:spPr>
          <a:xfrm>
            <a:off x="129815" y="858412"/>
            <a:ext cx="9590382" cy="6848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eaLnBrk="0" fontAlgn="base" hangingPunct="0">
              <a:spcAft>
                <a:spcPct val="0"/>
              </a:spcAft>
            </a:pPr>
            <a:r>
              <a:rPr lang="fr-FR" sz="2800" b="1">
                <a:solidFill>
                  <a:srgbClr val="A1010D"/>
                </a:solidFill>
                <a:latin typeface="Source Sans Pro Regular"/>
                <a:cs typeface="Arial"/>
              </a:rPr>
              <a:t>Administrative </a:t>
            </a:r>
            <a:r>
              <a:rPr lang="fr-FR" sz="2800" b="1" err="1">
                <a:solidFill>
                  <a:srgbClr val="A1010D"/>
                </a:solidFill>
                <a:latin typeface="Source Sans Pro Regular"/>
                <a:cs typeface="Arial"/>
              </a:rPr>
              <a:t>considerations</a:t>
            </a:r>
            <a:endParaRPr lang="en-US" sz="2800" b="1">
              <a:solidFill>
                <a:srgbClr val="A1010D"/>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A50CE6F9-C0A0-04C0-5D18-FFBAA4E61F6F}"/>
              </a:ext>
            </a:extLst>
          </p:cNvPr>
          <p:cNvSpPr>
            <a:spLocks noGrp="1"/>
          </p:cNvSpPr>
          <p:nvPr>
            <p:ph type="sldNum" sz="quarter" idx="2"/>
          </p:nvPr>
        </p:nvSpPr>
        <p:spPr>
          <a:xfrm>
            <a:off x="11754644" y="6520832"/>
            <a:ext cx="435655" cy="331947"/>
          </a:xfrm>
        </p:spPr>
        <p:txBody>
          <a:bodyPr lIns="91440" tIns="45720" rIns="91440" bIns="45720" anchor="t"/>
          <a:lstStyle/>
          <a:p>
            <a:pPr algn="r"/>
            <a:fld id="{86CB4B4D-7CA3-9044-876B-883B54F8677D}" type="slidenum">
              <a:rPr lang="fr-FR" sz="1200">
                <a:solidFill>
                  <a:srgbClr val="A5A5A5"/>
                </a:solidFill>
              </a:rPr>
              <a:pPr algn="r"/>
              <a:t>52</a:t>
            </a:fld>
            <a:endParaRPr lang="fr-FR" sz="1200">
              <a:solidFill>
                <a:srgbClr val="A5A5A5"/>
              </a:solidFill>
            </a:endParaRPr>
          </a:p>
        </p:txBody>
      </p:sp>
    </p:spTree>
    <p:extLst>
      <p:ext uri="{BB962C8B-B14F-4D97-AF65-F5344CB8AC3E}">
        <p14:creationId xmlns:p14="http://schemas.microsoft.com/office/powerpoint/2010/main" val="41072526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87596" y="1496721"/>
            <a:ext cx="10733843" cy="2866596"/>
          </a:xfrm>
          <a:prstGeom prst="rect">
            <a:avLst/>
          </a:prstGeom>
        </p:spPr>
        <p:txBody>
          <a:bodyPr vert="horz" wrap="square" lIns="0" tIns="88053" rIns="0" bIns="0" rtlCol="0" anchor="t">
            <a:spAutoFit/>
          </a:bodyPr>
          <a:lstStyle/>
          <a:p>
            <a:pPr marL="34925" lvl="2" indent="0">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Depending on the context and the particularities of each country, consider providing for the necessary administrative aspects (agreements, partnership, contracts, medical coverage, etc.) </a:t>
            </a:r>
            <a:r>
              <a:rPr lang="en-US" altLang="en-US" sz="2400">
                <a:solidFill>
                  <a:schemeClr val="tx1"/>
                </a:solidFill>
                <a:latin typeface="Source Sans Pro Regular"/>
                <a:cs typeface="Arial"/>
              </a:rPr>
              <a:t>and assign financial resources </a:t>
            </a:r>
            <a:r>
              <a:rPr lang="en-US" sz="2400">
                <a:solidFill>
                  <a:schemeClr val="tx1"/>
                </a:solidFill>
                <a:latin typeface="Source Sans Pro Regular"/>
                <a:cs typeface="Arial"/>
              </a:rPr>
              <a:t>for:</a:t>
            </a:r>
            <a:endParaRPr lang="fr-FR"/>
          </a:p>
          <a:p>
            <a:pPr marL="34925" lvl="2" indent="0">
              <a:spcBef>
                <a:spcPts val="500"/>
              </a:spcBef>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sym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Source Sans Pro Regular"/>
              </a:rPr>
              <a:t>Deployment of human resources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Source Sans Pro Regular"/>
              </a:rPr>
              <a:t>Collaboration with key stakeholders involved in the response: Community, NGOs, others.</a:t>
            </a:r>
            <a:endParaRPr lang="fr-FR" sz="2400">
              <a:solidFill>
                <a:schemeClr val="tx1"/>
              </a:solidFill>
              <a:latin typeface="Source Sans Pro Regular"/>
              <a:cs typeface="Arial"/>
              <a:sym typeface="Source Sans Pro Regular"/>
            </a:endParaRPr>
          </a:p>
        </p:txBody>
      </p:sp>
      <p:sp>
        <p:nvSpPr>
          <p:cNvPr id="4" name="ZoneTexte 3"/>
          <p:cNvSpPr txBox="1"/>
          <p:nvPr/>
        </p:nvSpPr>
        <p:spPr>
          <a:xfrm>
            <a:off x="565177" y="5104003"/>
            <a:ext cx="11061397" cy="707886"/>
          </a:xfrm>
          <a:prstGeom prst="rect">
            <a:avLst/>
          </a:prstGeom>
          <a:solidFill>
            <a:srgbClr val="951D19"/>
          </a:solidFill>
        </p:spPr>
        <p:txBody>
          <a:bodyPr wrap="square" rtlCol="0">
            <a:spAutoFit/>
          </a:bodyPr>
          <a:lstStyle/>
          <a:p>
            <a:pPr algn="ctr" hangingPunct="1"/>
            <a:r>
              <a:rPr lang="en-US" sz="2000" b="1" kern="1200">
                <a:solidFill>
                  <a:prstClr val="white"/>
                </a:solidFill>
                <a:latin typeface="Arial" panose="020B0604020202020204" pitchFamily="34" charset="0"/>
                <a:ea typeface="+mn-ea"/>
                <a:cs typeface="Arial" panose="020B0604020202020204" pitchFamily="34" charset="0"/>
              </a:rPr>
              <a:t>Develop the necessary procedures to apply these administrative aspects, including the measures to be implemented in the event of non-adherence to the code of conduct.</a:t>
            </a:r>
          </a:p>
        </p:txBody>
      </p:sp>
      <p:sp>
        <p:nvSpPr>
          <p:cNvPr id="5" name="Rectangle 4"/>
          <p:cNvSpPr/>
          <p:nvPr/>
        </p:nvSpPr>
        <p:spPr>
          <a:xfrm>
            <a:off x="0" y="0"/>
            <a:ext cx="11011972" cy="584775"/>
          </a:xfrm>
          <a:prstGeom prst="rect">
            <a:avLst/>
          </a:prstGeom>
        </p:spPr>
        <p:txBody>
          <a:bodyPr wrap="square" lIns="91440" tIns="45720" rIns="91440" bIns="45720" anchor="t">
            <a:spAutoFit/>
          </a:bodyPr>
          <a:lstStyle/>
          <a:p>
            <a:r>
              <a:rPr lang="en-US" sz="3200" b="1">
                <a:solidFill>
                  <a:schemeClr val="bg1"/>
                </a:solidFill>
                <a:latin typeface="Source Sans Pro"/>
              </a:rPr>
              <a:t>3.6 RRT readiness and administrative considerations</a:t>
            </a:r>
            <a:endParaRPr lang="fr-FR" sz="3200" b="1">
              <a:solidFill>
                <a:schemeClr val="bg1"/>
              </a:solidFill>
              <a:latin typeface="Source Sans Pro"/>
            </a:endParaRPr>
          </a:p>
        </p:txBody>
      </p:sp>
      <p:sp>
        <p:nvSpPr>
          <p:cNvPr id="10" name="Titre 1">
            <a:extLst>
              <a:ext uri="{FF2B5EF4-FFF2-40B4-BE49-F238E27FC236}">
                <a16:creationId xmlns:a16="http://schemas.microsoft.com/office/drawing/2014/main" id="{529F241D-A085-55C7-C83C-C0DFC923BCF6}"/>
              </a:ext>
            </a:extLst>
          </p:cNvPr>
          <p:cNvSpPr>
            <a:spLocks noGrp="1"/>
          </p:cNvSpPr>
          <p:nvPr>
            <p:ph type="title"/>
          </p:nvPr>
        </p:nvSpPr>
        <p:spPr>
          <a:xfrm>
            <a:off x="129815" y="858412"/>
            <a:ext cx="9590382" cy="684860"/>
          </a:xfrm>
        </p:spPr>
        <p:txBody>
          <a:bodyPr lIns="45719" tIns="45720" rIns="45719" bIns="45720" anchor="ctr">
            <a:normAutofit/>
          </a:bodyPr>
          <a:lstStyle/>
          <a:p>
            <a:pPr eaLnBrk="0" fontAlgn="base" hangingPunct="0">
              <a:spcAft>
                <a:spcPct val="0"/>
              </a:spcAft>
            </a:pPr>
            <a:r>
              <a:rPr lang="fr-FR" sz="2800" b="1">
                <a:solidFill>
                  <a:srgbClr val="A1010D"/>
                </a:solidFill>
                <a:latin typeface="Source Sans Pro Regular"/>
                <a:cs typeface="Arial"/>
              </a:rPr>
              <a:t>Administrative </a:t>
            </a:r>
            <a:r>
              <a:rPr lang="fr-FR" sz="2800" b="1" err="1">
                <a:solidFill>
                  <a:srgbClr val="A1010D"/>
                </a:solidFill>
                <a:latin typeface="Source Sans Pro Regular"/>
                <a:cs typeface="Arial"/>
              </a:rPr>
              <a:t>considerations</a:t>
            </a:r>
            <a:endParaRPr lang="en-US" sz="2800" b="1">
              <a:solidFill>
                <a:srgbClr val="A1010D"/>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6643670A-1831-EFC8-4F5A-6036D9926A15}"/>
              </a:ext>
            </a:extLst>
          </p:cNvPr>
          <p:cNvSpPr>
            <a:spLocks noGrp="1"/>
          </p:cNvSpPr>
          <p:nvPr>
            <p:ph type="sldNum" sz="quarter" idx="2"/>
          </p:nvPr>
        </p:nvSpPr>
        <p:spPr>
          <a:xfrm>
            <a:off x="11695112" y="6532738"/>
            <a:ext cx="495187" cy="320041"/>
          </a:xfrm>
        </p:spPr>
        <p:txBody>
          <a:bodyPr lIns="91440" tIns="45720" rIns="91440" bIns="45720" anchor="t"/>
          <a:lstStyle/>
          <a:p>
            <a:pPr algn="r"/>
            <a:fld id="{86CB4B4D-7CA3-9044-876B-883B54F8677D}" type="slidenum">
              <a:rPr lang="fr-FR" sz="1200">
                <a:solidFill>
                  <a:srgbClr val="A5A5A5"/>
                </a:solidFill>
              </a:rPr>
              <a:pPr algn="r"/>
              <a:t>53</a:t>
            </a:fld>
            <a:endParaRPr lang="fr-FR" sz="1200">
              <a:solidFill>
                <a:srgbClr val="A5A5A5"/>
              </a:solidFill>
            </a:endParaRPr>
          </a:p>
        </p:txBody>
      </p:sp>
    </p:spTree>
    <p:extLst>
      <p:ext uri="{BB962C8B-B14F-4D97-AF65-F5344CB8AC3E}">
        <p14:creationId xmlns:p14="http://schemas.microsoft.com/office/powerpoint/2010/main" val="3097337804"/>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814" y="784864"/>
            <a:ext cx="6271163" cy="405752"/>
          </a:xfrm>
          <a:prstGeom prst="rect">
            <a:avLst/>
          </a:prstGeom>
        </p:spPr>
        <p:txBody>
          <a:bodyPr vert="horz" wrap="square" lIns="0" tIns="17780" rIns="0" bIns="0" numCol="1" rtlCol="0" anchor="ctr" anchorCtr="0" compatLnSpc="1">
            <a:prstTxWarp prst="textNoShape">
              <a:avLst/>
            </a:prstTxWarp>
            <a:spAutoFit/>
          </a:bodyPr>
          <a:lstStyle/>
          <a:p>
            <a:pPr marL="16510"/>
            <a:r>
              <a:rPr sz="2800" b="1" err="1">
                <a:solidFill>
                  <a:srgbClr val="A1010D"/>
                </a:solidFill>
                <a:latin typeface="Source Sans Pro Regular"/>
                <a:cs typeface="Arial"/>
              </a:rPr>
              <a:t>Budgetary</a:t>
            </a:r>
            <a:r>
              <a:rPr sz="2800" b="1">
                <a:solidFill>
                  <a:srgbClr val="A1010D"/>
                </a:solidFill>
                <a:latin typeface="Source Sans Pro Regular"/>
                <a:cs typeface="Arial"/>
              </a:rPr>
              <a:t> </a:t>
            </a:r>
            <a:r>
              <a:rPr lang="fr-FR" sz="2800" b="1" err="1">
                <a:solidFill>
                  <a:srgbClr val="A1010D"/>
                </a:solidFill>
                <a:latin typeface="Source Sans Pro Regular"/>
                <a:cs typeface="Arial"/>
              </a:rPr>
              <a:t>c</a:t>
            </a:r>
            <a:r>
              <a:rPr sz="2800" b="1" err="1">
                <a:solidFill>
                  <a:srgbClr val="A1010D"/>
                </a:solidFill>
                <a:latin typeface="Source Sans Pro Regular"/>
                <a:cs typeface="Arial"/>
              </a:rPr>
              <a:t>onsiderations</a:t>
            </a:r>
            <a:endParaRPr lang="fr-FR" sz="2800" b="1">
              <a:solidFill>
                <a:srgbClr val="A1010D"/>
              </a:solidFill>
              <a:latin typeface="Source Sans Pro Regular"/>
              <a:cs typeface="Arial"/>
            </a:endParaRPr>
          </a:p>
        </p:txBody>
      </p:sp>
      <p:sp>
        <p:nvSpPr>
          <p:cNvPr id="3" name="object 3"/>
          <p:cNvSpPr txBox="1"/>
          <p:nvPr/>
        </p:nvSpPr>
        <p:spPr>
          <a:xfrm>
            <a:off x="630571" y="1719829"/>
            <a:ext cx="2936238" cy="1968915"/>
          </a:xfrm>
          <a:prstGeom prst="rect">
            <a:avLst/>
          </a:prstGeom>
        </p:spPr>
        <p:txBody>
          <a:bodyPr vert="horz" wrap="square" lIns="0" tIns="16933" rIns="0" bIns="0" rtlCol="0" anchor="t">
            <a:spAutoFit/>
          </a:bodyPr>
          <a:lstStyle/>
          <a:p>
            <a:pPr marL="16510" hangingPunct="1">
              <a:spcBef>
                <a:spcPts val="133"/>
              </a:spcBef>
            </a:pPr>
            <a:r>
              <a:rPr sz="1400" b="1" kern="1200">
                <a:solidFill>
                  <a:srgbClr val="659F00"/>
                </a:solidFill>
                <a:latin typeface="Source Sans Pro Regular"/>
                <a:ea typeface="+mn-ea"/>
                <a:cs typeface="Calibri"/>
              </a:rPr>
              <a:t>Op</a:t>
            </a:r>
            <a:r>
              <a:rPr sz="1400" b="1" kern="1200" spc="-7">
                <a:solidFill>
                  <a:srgbClr val="659F00"/>
                </a:solidFill>
                <a:latin typeface="Source Sans Pro Regular"/>
                <a:ea typeface="+mn-ea"/>
                <a:cs typeface="Calibri"/>
              </a:rPr>
              <a:t>e</a:t>
            </a:r>
            <a:r>
              <a:rPr sz="1400" b="1" kern="1200" spc="-27">
                <a:solidFill>
                  <a:srgbClr val="659F00"/>
                </a:solidFill>
                <a:latin typeface="Source Sans Pro Regular"/>
                <a:ea typeface="+mn-ea"/>
                <a:cs typeface="Calibri"/>
              </a:rPr>
              <a:t>ra</a:t>
            </a:r>
            <a:r>
              <a:rPr sz="1400" b="1" kern="1200">
                <a:solidFill>
                  <a:srgbClr val="659F00"/>
                </a:solidFill>
                <a:latin typeface="Source Sans Pro Regular"/>
                <a:ea typeface="+mn-ea"/>
                <a:cs typeface="Calibri"/>
              </a:rPr>
              <a:t>t</a:t>
            </a:r>
            <a:r>
              <a:rPr sz="1400" b="1" kern="1200" spc="7">
                <a:solidFill>
                  <a:srgbClr val="659F00"/>
                </a:solidFill>
                <a:latin typeface="Source Sans Pro Regular"/>
                <a:ea typeface="+mn-ea"/>
                <a:cs typeface="Calibri"/>
              </a:rPr>
              <a:t>i</a:t>
            </a:r>
            <a:r>
              <a:rPr sz="1400" b="1" kern="1200">
                <a:solidFill>
                  <a:srgbClr val="659F00"/>
                </a:solidFill>
                <a:latin typeface="Source Sans Pro Regular"/>
                <a:ea typeface="+mn-ea"/>
                <a:cs typeface="Calibri"/>
              </a:rPr>
              <a:t>o</a:t>
            </a:r>
            <a:r>
              <a:rPr sz="1400" b="1" kern="1200" spc="7">
                <a:solidFill>
                  <a:srgbClr val="659F00"/>
                </a:solidFill>
                <a:latin typeface="Source Sans Pro Regular"/>
                <a:ea typeface="+mn-ea"/>
                <a:cs typeface="Calibri"/>
              </a:rPr>
              <a:t>n</a:t>
            </a:r>
            <a:r>
              <a:rPr sz="1400" b="1" kern="1200" spc="-7">
                <a:solidFill>
                  <a:srgbClr val="659F00"/>
                </a:solidFill>
                <a:latin typeface="Source Sans Pro Regular"/>
                <a:ea typeface="+mn-ea"/>
                <a:cs typeface="Calibri"/>
              </a:rPr>
              <a:t>a</a:t>
            </a:r>
            <a:r>
              <a:rPr sz="1400" b="1" kern="1200">
                <a:solidFill>
                  <a:srgbClr val="659F00"/>
                </a:solidFill>
                <a:latin typeface="Source Sans Pro Regular"/>
                <a:ea typeface="+mn-ea"/>
                <a:cs typeface="Calibri"/>
              </a:rPr>
              <a:t>l</a:t>
            </a:r>
            <a:r>
              <a:rPr lang="en-US" sz="1400" b="1" kern="1200">
                <a:solidFill>
                  <a:srgbClr val="659F00"/>
                </a:solidFill>
                <a:latin typeface="Source Sans Pro Regular"/>
                <a:ea typeface="+mn-ea"/>
                <a:cs typeface="Calibri"/>
              </a:rPr>
              <a:t> aspects</a:t>
            </a:r>
            <a:endParaRPr lang="fr-FR" sz="1400" b="1" kern="1200">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Sustained program funding</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Office space</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Roster management software</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Funding for Training</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Information Technology</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Internet connectivity</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Office supplies</a:t>
            </a:r>
          </a:p>
          <a:p>
            <a:pPr marL="16510" hangingPunct="1">
              <a:spcBef>
                <a:spcPts val="133"/>
              </a:spcBef>
            </a:pPr>
            <a:endParaRPr sz="1400" kern="1200">
              <a:solidFill>
                <a:prstClr val="black"/>
              </a:solidFill>
              <a:latin typeface="Source Sans Pro Regular"/>
              <a:ea typeface="+mn-ea"/>
              <a:cs typeface="Calibri"/>
            </a:endParaRPr>
          </a:p>
        </p:txBody>
      </p:sp>
      <p:sp>
        <p:nvSpPr>
          <p:cNvPr id="5" name="object 5"/>
          <p:cNvSpPr txBox="1"/>
          <p:nvPr/>
        </p:nvSpPr>
        <p:spPr>
          <a:xfrm>
            <a:off x="634932" y="3958623"/>
            <a:ext cx="3343771" cy="1525204"/>
          </a:xfrm>
          <a:prstGeom prst="rect">
            <a:avLst/>
          </a:prstGeom>
        </p:spPr>
        <p:txBody>
          <a:bodyPr vert="horz" wrap="square" lIns="0" tIns="16933" rIns="0" bIns="0" rtlCol="0">
            <a:spAutoFit/>
          </a:bodyPr>
          <a:lstStyle/>
          <a:p>
            <a:pPr marL="16933" hangingPunct="1">
              <a:spcBef>
                <a:spcPts val="133"/>
              </a:spcBef>
            </a:pPr>
            <a:r>
              <a:rPr sz="1400" b="1" kern="1200">
                <a:solidFill>
                  <a:srgbClr val="659F00"/>
                </a:solidFill>
                <a:latin typeface="Source Sans Pro Regular"/>
                <a:ea typeface="+mn-ea"/>
                <a:cs typeface="Calibri"/>
              </a:rPr>
              <a:t>Ad</a:t>
            </a:r>
            <a:r>
              <a:rPr sz="1400" b="1" kern="1200" spc="-7">
                <a:solidFill>
                  <a:srgbClr val="659F00"/>
                </a:solidFill>
                <a:latin typeface="Source Sans Pro Regular"/>
                <a:ea typeface="+mn-ea"/>
                <a:cs typeface="Calibri"/>
              </a:rPr>
              <a:t>m</a:t>
            </a:r>
            <a:r>
              <a:rPr sz="1400" b="1" kern="1200">
                <a:solidFill>
                  <a:srgbClr val="659F00"/>
                </a:solidFill>
                <a:latin typeface="Source Sans Pro Regular"/>
                <a:ea typeface="+mn-ea"/>
                <a:cs typeface="Calibri"/>
              </a:rPr>
              <a:t>ini</a:t>
            </a:r>
            <a:r>
              <a:rPr sz="1400" b="1" kern="1200" spc="-20">
                <a:solidFill>
                  <a:srgbClr val="659F00"/>
                </a:solidFill>
                <a:latin typeface="Source Sans Pro Regular"/>
                <a:ea typeface="+mn-ea"/>
                <a:cs typeface="Calibri"/>
              </a:rPr>
              <a:t>s</a:t>
            </a:r>
            <a:r>
              <a:rPr sz="1400" b="1" kern="1200">
                <a:solidFill>
                  <a:srgbClr val="659F00"/>
                </a:solidFill>
                <a:latin typeface="Source Sans Pro Regular"/>
                <a:ea typeface="+mn-ea"/>
                <a:cs typeface="Calibri"/>
              </a:rPr>
              <a:t>t</a:t>
            </a:r>
            <a:r>
              <a:rPr sz="1400" b="1" kern="1200" spc="-20">
                <a:solidFill>
                  <a:srgbClr val="659F00"/>
                </a:solidFill>
                <a:latin typeface="Source Sans Pro Regular"/>
                <a:ea typeface="+mn-ea"/>
                <a:cs typeface="Calibri"/>
              </a:rPr>
              <a:t>r</a:t>
            </a:r>
            <a:r>
              <a:rPr sz="1400" b="1" kern="1200" spc="-27">
                <a:solidFill>
                  <a:srgbClr val="659F00"/>
                </a:solidFill>
                <a:latin typeface="Source Sans Pro Regular"/>
                <a:ea typeface="+mn-ea"/>
                <a:cs typeface="Calibri"/>
              </a:rPr>
              <a:t>a</a:t>
            </a:r>
            <a:r>
              <a:rPr sz="1400" b="1" kern="1200">
                <a:solidFill>
                  <a:srgbClr val="659F00"/>
                </a:solidFill>
                <a:latin typeface="Source Sans Pro Regular"/>
                <a:ea typeface="+mn-ea"/>
                <a:cs typeface="Calibri"/>
              </a:rPr>
              <a:t>t</a:t>
            </a:r>
            <a:r>
              <a:rPr sz="1400" b="1" kern="1200" spc="7">
                <a:solidFill>
                  <a:srgbClr val="659F00"/>
                </a:solidFill>
                <a:latin typeface="Source Sans Pro Regular"/>
                <a:ea typeface="+mn-ea"/>
                <a:cs typeface="Calibri"/>
              </a:rPr>
              <a:t>i</a:t>
            </a:r>
            <a:r>
              <a:rPr sz="1400" b="1" kern="1200" spc="-27">
                <a:solidFill>
                  <a:srgbClr val="659F00"/>
                </a:solidFill>
                <a:latin typeface="Source Sans Pro Regular"/>
                <a:ea typeface="+mn-ea"/>
                <a:cs typeface="Calibri"/>
              </a:rPr>
              <a:t>v</a:t>
            </a:r>
            <a:r>
              <a:rPr sz="1400" b="1" kern="1200">
                <a:solidFill>
                  <a:srgbClr val="659F00"/>
                </a:solidFill>
                <a:latin typeface="Source Sans Pro Regular"/>
                <a:ea typeface="+mn-ea"/>
                <a:cs typeface="Calibri"/>
              </a:rPr>
              <a:t>e</a:t>
            </a:r>
            <a:r>
              <a:rPr sz="1400" b="1" kern="1200" spc="-53">
                <a:solidFill>
                  <a:srgbClr val="659F00"/>
                </a:solidFill>
                <a:latin typeface="Source Sans Pro Regular"/>
                <a:ea typeface="+mn-ea"/>
                <a:cs typeface="Calibri"/>
              </a:rPr>
              <a:t> </a:t>
            </a:r>
            <a:r>
              <a:rPr sz="1400" b="1" kern="1200" spc="-7">
                <a:solidFill>
                  <a:srgbClr val="659F00"/>
                </a:solidFill>
                <a:latin typeface="Source Sans Pro Regular"/>
                <a:ea typeface="+mn-ea"/>
                <a:cs typeface="Calibri"/>
              </a:rPr>
              <a:t>C</a:t>
            </a:r>
            <a:r>
              <a:rPr sz="1400" b="1" kern="1200">
                <a:solidFill>
                  <a:srgbClr val="659F00"/>
                </a:solidFill>
                <a:latin typeface="Source Sans Pro Regular"/>
                <a:ea typeface="+mn-ea"/>
                <a:cs typeface="Calibri"/>
              </a:rPr>
              <a:t>onsid</a:t>
            </a:r>
            <a:r>
              <a:rPr sz="1400" b="1" kern="1200" spc="-7">
                <a:solidFill>
                  <a:srgbClr val="659F00"/>
                </a:solidFill>
                <a:latin typeface="Source Sans Pro Regular"/>
                <a:ea typeface="+mn-ea"/>
                <a:cs typeface="Calibri"/>
              </a:rPr>
              <a:t>e</a:t>
            </a:r>
            <a:r>
              <a:rPr sz="1400" b="1" kern="1200" spc="-27">
                <a:solidFill>
                  <a:srgbClr val="659F00"/>
                </a:solidFill>
                <a:latin typeface="Source Sans Pro Regular"/>
                <a:ea typeface="+mn-ea"/>
                <a:cs typeface="Calibri"/>
              </a:rPr>
              <a:t>ra</a:t>
            </a:r>
            <a:r>
              <a:rPr sz="1400" b="1" kern="1200">
                <a:solidFill>
                  <a:srgbClr val="659F00"/>
                </a:solidFill>
                <a:latin typeface="Source Sans Pro Regular"/>
                <a:ea typeface="+mn-ea"/>
                <a:cs typeface="Calibri"/>
              </a:rPr>
              <a:t>t</a:t>
            </a:r>
            <a:r>
              <a:rPr sz="1400" b="1" kern="1200" spc="7">
                <a:solidFill>
                  <a:srgbClr val="659F00"/>
                </a:solidFill>
                <a:latin typeface="Source Sans Pro Regular"/>
                <a:ea typeface="+mn-ea"/>
                <a:cs typeface="Calibri"/>
              </a:rPr>
              <a:t>i</a:t>
            </a:r>
            <a:r>
              <a:rPr sz="1400" b="1" kern="1200">
                <a:solidFill>
                  <a:srgbClr val="659F00"/>
                </a:solidFill>
                <a:latin typeface="Source Sans Pro Regular"/>
                <a:ea typeface="+mn-ea"/>
                <a:cs typeface="Calibri"/>
              </a:rPr>
              <a:t>on</a:t>
            </a:r>
            <a:endParaRPr lang="fr-FR" sz="1400" b="1" kern="1200">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Healthcare, disability, and injury insurance coverage</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Vaccination costs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Medical care costs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Mental healthcare costs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Medical/security evacuation coverage</a:t>
            </a:r>
            <a:endParaRPr sz="1400">
              <a:solidFill>
                <a:schemeClr val="tx1"/>
              </a:solidFill>
              <a:latin typeface="Source Sans Pro Regular"/>
              <a:cs typeface="Arial"/>
            </a:endParaRPr>
          </a:p>
        </p:txBody>
      </p:sp>
      <p:sp>
        <p:nvSpPr>
          <p:cNvPr id="6" name="object 6"/>
          <p:cNvSpPr txBox="1"/>
          <p:nvPr/>
        </p:nvSpPr>
        <p:spPr>
          <a:xfrm>
            <a:off x="4099295" y="1721679"/>
            <a:ext cx="3629557" cy="1804767"/>
          </a:xfrm>
          <a:prstGeom prst="rect">
            <a:avLst/>
          </a:prstGeom>
        </p:spPr>
        <p:txBody>
          <a:bodyPr vert="horz" wrap="square" lIns="0" tIns="16933" rIns="0" bIns="0" rtlCol="0" anchor="t">
            <a:spAutoFit/>
          </a:bodyPr>
          <a:lstStyle/>
          <a:p>
            <a:pPr marL="16510" marR="6350" hangingPunct="1">
              <a:spcBef>
                <a:spcPts val="133"/>
              </a:spcBef>
            </a:pPr>
            <a:r>
              <a:rPr sz="1400" b="1" kern="1200" spc="-7">
                <a:solidFill>
                  <a:srgbClr val="659F00"/>
                </a:solidFill>
                <a:latin typeface="Source Sans Pro Regular"/>
                <a:ea typeface="+mn-ea"/>
                <a:cs typeface="Calibri"/>
              </a:rPr>
              <a:t>Human </a:t>
            </a:r>
            <a:r>
              <a:rPr sz="1400" b="1" kern="1200" spc="-7" err="1">
                <a:solidFill>
                  <a:srgbClr val="659F00"/>
                </a:solidFill>
                <a:latin typeface="Source Sans Pro Regular"/>
                <a:ea typeface="+mn-ea"/>
                <a:cs typeface="Calibri"/>
              </a:rPr>
              <a:t>Resources</a:t>
            </a:r>
            <a:r>
              <a:rPr sz="1400" b="1" kern="1200" spc="-7">
                <a:solidFill>
                  <a:srgbClr val="659F00"/>
                </a:solidFill>
                <a:latin typeface="Source Sans Pro Regular"/>
                <a:ea typeface="+mn-ea"/>
                <a:cs typeface="Calibri"/>
              </a:rPr>
              <a:t> (salaries, per </a:t>
            </a:r>
            <a:r>
              <a:rPr sz="1400" b="1" kern="1200" spc="-7" err="1">
                <a:solidFill>
                  <a:srgbClr val="659F00"/>
                </a:solidFill>
                <a:latin typeface="Source Sans Pro Regular"/>
                <a:ea typeface="+mn-ea"/>
                <a:cs typeface="Calibri"/>
              </a:rPr>
              <a:t>diems</a:t>
            </a:r>
            <a:r>
              <a:rPr sz="1400" b="1" kern="1200" spc="-7">
                <a:solidFill>
                  <a:srgbClr val="659F00"/>
                </a:solidFill>
                <a:latin typeface="Source Sans Pro Regular"/>
                <a:ea typeface="+mn-ea"/>
                <a:cs typeface="Calibri"/>
              </a:rPr>
              <a:t>,</a:t>
            </a:r>
            <a:r>
              <a:rPr lang="en-US" sz="1400" b="1" kern="1200" spc="-7">
                <a:solidFill>
                  <a:srgbClr val="659F00"/>
                </a:solidFill>
                <a:latin typeface="Source Sans Pro Regular"/>
                <a:ea typeface="+mn-ea"/>
                <a:cs typeface="Calibri"/>
              </a:rPr>
              <a:t> </a:t>
            </a:r>
            <a:r>
              <a:rPr sz="1400" b="1" kern="1200" spc="-347">
                <a:solidFill>
                  <a:srgbClr val="659F00"/>
                </a:solidFill>
                <a:latin typeface="Source Sans Pro Regular"/>
                <a:ea typeface="+mn-ea"/>
                <a:cs typeface="Calibri"/>
              </a:rPr>
              <a:t> </a:t>
            </a:r>
            <a:r>
              <a:rPr sz="1400" b="1" kern="1200" spc="-13">
                <a:solidFill>
                  <a:srgbClr val="659F00"/>
                </a:solidFill>
                <a:latin typeface="Source Sans Pro Regular"/>
                <a:ea typeface="+mn-ea"/>
                <a:cs typeface="Calibri"/>
              </a:rPr>
              <a:t>etc.)</a:t>
            </a:r>
            <a:endParaRPr lang="fr-FR" sz="1400" b="1" kern="1200" spc="-13">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Rapid </a:t>
            </a:r>
            <a:r>
              <a:rPr lang="fr-FR" sz="1400" err="1">
                <a:solidFill>
                  <a:schemeClr val="tx1"/>
                </a:solidFill>
                <a:latin typeface="Source Sans Pro Regular"/>
                <a:cs typeface="Arial"/>
              </a:rPr>
              <a:t>Response</a:t>
            </a:r>
            <a:r>
              <a:rPr lang="fr-FR" sz="1400">
                <a:solidFill>
                  <a:schemeClr val="tx1"/>
                </a:solidFill>
                <a:latin typeface="Source Sans Pro Regular"/>
                <a:cs typeface="Arial"/>
              </a:rPr>
              <a:t> Team </a:t>
            </a:r>
            <a:r>
              <a:rPr lang="fr-FR" sz="1400" err="1">
                <a:solidFill>
                  <a:schemeClr val="tx1"/>
                </a:solidFill>
                <a:latin typeface="Source Sans Pro Regular"/>
                <a:cs typeface="Arial"/>
              </a:rPr>
              <a:t>members</a:t>
            </a:r>
            <a:r>
              <a:rPr lang="fr-FR" sz="1400">
                <a:solidFill>
                  <a:schemeClr val="tx1"/>
                </a:solidFill>
                <a:latin typeface="Source Sans Pro Regular"/>
                <a:cs typeface="Arial"/>
              </a:rPr>
              <a:t> </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RRT Management</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Driver(s) (if used)</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Translator(s) (if used)</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Security (if needed)</a:t>
            </a:r>
          </a:p>
          <a:p>
            <a:pPr marL="473710" indent="-456565" hangingPunct="1">
              <a:spcBef>
                <a:spcPts val="387"/>
              </a:spcBef>
              <a:buClr>
                <a:srgbClr val="A49987"/>
              </a:buClr>
              <a:buFont typeface="Arial MT"/>
              <a:buChar char="•"/>
              <a:tabLst>
                <a:tab pos="473275" algn="l"/>
                <a:tab pos="474121" algn="l"/>
              </a:tabLst>
            </a:pPr>
            <a:endParaRPr lang="fr-FR" sz="1400" kern="1200">
              <a:solidFill>
                <a:prstClr val="black"/>
              </a:solidFill>
              <a:latin typeface="Source Sans Pro Regular"/>
              <a:ea typeface="+mn-ea"/>
              <a:cs typeface="Calibri"/>
            </a:endParaRPr>
          </a:p>
          <a:p>
            <a:pPr marL="16510" marR="6350" hangingPunct="1">
              <a:spcBef>
                <a:spcPts val="133"/>
              </a:spcBef>
            </a:pPr>
            <a:endParaRPr sz="1400" kern="1200">
              <a:solidFill>
                <a:prstClr val="black"/>
              </a:solidFill>
              <a:latin typeface="Source Sans Pro Regular"/>
              <a:ea typeface="+mn-ea"/>
              <a:cs typeface="Calibri"/>
            </a:endParaRPr>
          </a:p>
        </p:txBody>
      </p:sp>
      <p:sp>
        <p:nvSpPr>
          <p:cNvPr id="9" name="object 9"/>
          <p:cNvSpPr txBox="1"/>
          <p:nvPr/>
        </p:nvSpPr>
        <p:spPr>
          <a:xfrm>
            <a:off x="4099295" y="3960760"/>
            <a:ext cx="3701997" cy="3046133"/>
          </a:xfrm>
          <a:prstGeom prst="rect">
            <a:avLst/>
          </a:prstGeom>
        </p:spPr>
        <p:txBody>
          <a:bodyPr vert="horz" wrap="square" lIns="0" tIns="16933" rIns="0" bIns="0" rtlCol="0">
            <a:spAutoFit/>
          </a:bodyPr>
          <a:lstStyle/>
          <a:p>
            <a:pPr marL="16933" hangingPunct="1">
              <a:spcBef>
                <a:spcPts val="133"/>
              </a:spcBef>
            </a:pPr>
            <a:r>
              <a:rPr sz="1400" b="1" kern="1200" spc="-7">
                <a:solidFill>
                  <a:srgbClr val="659F00"/>
                </a:solidFill>
                <a:latin typeface="Source Sans Pro Regular"/>
                <a:ea typeface="+mn-ea"/>
                <a:cs typeface="Calibri"/>
              </a:rPr>
              <a:t>Equipment</a:t>
            </a:r>
            <a:r>
              <a:rPr sz="1400" b="1" kern="1200" spc="-33">
                <a:solidFill>
                  <a:srgbClr val="659F00"/>
                </a:solidFill>
                <a:latin typeface="Source Sans Pro Regular"/>
                <a:ea typeface="+mn-ea"/>
                <a:cs typeface="Calibri"/>
              </a:rPr>
              <a:t> </a:t>
            </a:r>
            <a:r>
              <a:rPr sz="1400" b="1" kern="1200">
                <a:solidFill>
                  <a:srgbClr val="659F00"/>
                </a:solidFill>
                <a:latin typeface="Source Sans Pro Regular"/>
                <a:ea typeface="+mn-ea"/>
                <a:cs typeface="Calibri"/>
              </a:rPr>
              <a:t>–</a:t>
            </a:r>
            <a:r>
              <a:rPr sz="1400" b="1" kern="1200" spc="-33">
                <a:solidFill>
                  <a:srgbClr val="659F00"/>
                </a:solidFill>
                <a:latin typeface="Source Sans Pro Regular"/>
                <a:ea typeface="+mn-ea"/>
                <a:cs typeface="Calibri"/>
              </a:rPr>
              <a:t> </a:t>
            </a:r>
            <a:r>
              <a:rPr sz="1400" b="1" kern="1200" spc="-7">
                <a:solidFill>
                  <a:srgbClr val="659F00"/>
                </a:solidFill>
                <a:latin typeface="Source Sans Pro Regular"/>
                <a:ea typeface="+mn-ea"/>
                <a:cs typeface="Calibri"/>
              </a:rPr>
              <a:t>General</a:t>
            </a:r>
            <a:endParaRPr lang="fr-FR" sz="1400" b="1" kern="1200" spc="-7">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err="1">
                <a:solidFill>
                  <a:schemeClr val="tx1"/>
                </a:solidFill>
                <a:latin typeface="Source Sans Pro Regular"/>
                <a:cs typeface="Arial"/>
              </a:rPr>
              <a:t>Cellphone</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err="1">
                <a:solidFill>
                  <a:schemeClr val="tx1"/>
                </a:solidFill>
                <a:latin typeface="Source Sans Pro Regular"/>
                <a:cs typeface="Arial"/>
              </a:rPr>
              <a:t>Cellphone</a:t>
            </a:r>
            <a:r>
              <a:rPr lang="fr-FR" sz="1400">
                <a:solidFill>
                  <a:schemeClr val="tx1"/>
                </a:solidFill>
                <a:latin typeface="Source Sans Pro Regular"/>
                <a:cs typeface="Arial"/>
              </a:rPr>
              <a:t> </a:t>
            </a:r>
            <a:r>
              <a:rPr lang="fr-FR" sz="1400" err="1">
                <a:solidFill>
                  <a:schemeClr val="tx1"/>
                </a:solidFill>
                <a:latin typeface="Source Sans Pro Regular"/>
                <a:cs typeface="Arial"/>
              </a:rPr>
              <a:t>credits</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Laptop/computer</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Global </a:t>
            </a:r>
            <a:r>
              <a:rPr lang="fr-FR" sz="1400" err="1">
                <a:solidFill>
                  <a:schemeClr val="tx1"/>
                </a:solidFill>
                <a:latin typeface="Source Sans Pro Regular"/>
                <a:cs typeface="Arial"/>
              </a:rPr>
              <a:t>positioning</a:t>
            </a:r>
            <a:r>
              <a:rPr lang="fr-FR" sz="1400">
                <a:solidFill>
                  <a:schemeClr val="tx1"/>
                </a:solidFill>
                <a:latin typeface="Source Sans Pro Regular"/>
                <a:cs typeface="Arial"/>
              </a:rPr>
              <a:t> system </a:t>
            </a:r>
            <a:r>
              <a:rPr lang="fr-FR" sz="1400" err="1">
                <a:solidFill>
                  <a:schemeClr val="tx1"/>
                </a:solidFill>
                <a:latin typeface="Source Sans Pro Regular"/>
                <a:cs typeface="Arial"/>
              </a:rPr>
              <a:t>devices</a:t>
            </a:r>
            <a:r>
              <a:rPr lang="fr-FR" sz="1400">
                <a:solidFill>
                  <a:schemeClr val="tx1"/>
                </a:solidFill>
                <a:latin typeface="Source Sans Pro Regular"/>
                <a:cs typeface="Arial"/>
              </a:rPr>
              <a:t>, if  </a:t>
            </a:r>
            <a:r>
              <a:rPr lang="fr-FR" sz="1400" err="1">
                <a:solidFill>
                  <a:schemeClr val="tx1"/>
                </a:solidFill>
                <a:latin typeface="Source Sans Pro Regular"/>
                <a:cs typeface="Arial"/>
              </a:rPr>
              <a:t>any</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Hotspots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Hand </a:t>
            </a:r>
            <a:r>
              <a:rPr lang="fr-FR" sz="1400" err="1">
                <a:solidFill>
                  <a:schemeClr val="tx1"/>
                </a:solidFill>
                <a:latin typeface="Source Sans Pro Regular"/>
                <a:cs typeface="Arial"/>
              </a:rPr>
              <a:t>sanitizer</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err="1">
                <a:solidFill>
                  <a:schemeClr val="tx1"/>
                </a:solidFill>
                <a:latin typeface="Source Sans Pro Regular"/>
                <a:cs typeface="Arial"/>
              </a:rPr>
              <a:t>Weather</a:t>
            </a:r>
            <a:r>
              <a:rPr lang="fr-FR" sz="1400">
                <a:solidFill>
                  <a:schemeClr val="tx1"/>
                </a:solidFill>
                <a:latin typeface="Source Sans Pro Regular"/>
                <a:cs typeface="Arial"/>
              </a:rPr>
              <a:t> </a:t>
            </a:r>
            <a:r>
              <a:rPr lang="fr-FR" sz="1400" err="1">
                <a:solidFill>
                  <a:schemeClr val="tx1"/>
                </a:solidFill>
                <a:latin typeface="Source Sans Pro Regular"/>
                <a:cs typeface="Arial"/>
              </a:rPr>
              <a:t>appropriate</a:t>
            </a:r>
            <a:r>
              <a:rPr lang="fr-FR" sz="1400">
                <a:solidFill>
                  <a:schemeClr val="tx1"/>
                </a:solidFill>
                <a:latin typeface="Source Sans Pro Regular"/>
                <a:cs typeface="Arial"/>
              </a:rPr>
              <a:t> </a:t>
            </a:r>
            <a:r>
              <a:rPr lang="fr-FR" sz="1400" err="1">
                <a:solidFill>
                  <a:schemeClr val="tx1"/>
                </a:solidFill>
                <a:latin typeface="Source Sans Pro Regular"/>
                <a:cs typeface="Arial"/>
              </a:rPr>
              <a:t>gear</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err="1">
                <a:solidFill>
                  <a:schemeClr val="tx1"/>
                </a:solidFill>
                <a:latin typeface="Source Sans Pro Regular"/>
                <a:cs typeface="Arial"/>
              </a:rPr>
              <a:t>Personal</a:t>
            </a:r>
            <a:r>
              <a:rPr lang="fr-FR" sz="1400">
                <a:solidFill>
                  <a:schemeClr val="tx1"/>
                </a:solidFill>
                <a:latin typeface="Source Sans Pro Regular"/>
                <a:cs typeface="Arial"/>
              </a:rPr>
              <a:t> protective </a:t>
            </a:r>
            <a:r>
              <a:rPr lang="fr-FR" sz="1400" err="1">
                <a:solidFill>
                  <a:schemeClr val="tx1"/>
                </a:solidFill>
                <a:latin typeface="Source Sans Pro Regular"/>
                <a:cs typeface="Arial"/>
              </a:rPr>
              <a:t>equipment</a:t>
            </a:r>
            <a:r>
              <a:rPr lang="fr-FR" sz="1400">
                <a:solidFill>
                  <a:schemeClr val="tx1"/>
                </a:solidFill>
                <a:latin typeface="Source Sans Pro Regular"/>
                <a:cs typeface="Arial"/>
              </a:rPr>
              <a:t> (PPE_</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err="1">
                <a:solidFill>
                  <a:schemeClr val="tx1"/>
                </a:solidFill>
                <a:latin typeface="Source Sans Pro Regular"/>
                <a:cs typeface="Arial"/>
              </a:rPr>
              <a:t>Standardized</a:t>
            </a:r>
            <a:r>
              <a:rPr lang="fr-FR" sz="1400">
                <a:solidFill>
                  <a:schemeClr val="tx1"/>
                </a:solidFill>
                <a:latin typeface="Source Sans Pro Regular"/>
                <a:cs typeface="Arial"/>
              </a:rPr>
              <a:t> </a:t>
            </a:r>
            <a:r>
              <a:rPr lang="fr-FR" sz="1400" err="1">
                <a:solidFill>
                  <a:schemeClr val="tx1"/>
                </a:solidFill>
                <a:latin typeface="Source Sans Pro Regular"/>
                <a:cs typeface="Arial"/>
              </a:rPr>
              <a:t>forms</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Media printing (poster, pamphlets,  etc.)</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Data entry system and </a:t>
            </a:r>
            <a:r>
              <a:rPr lang="fr-FR" sz="1400" err="1">
                <a:solidFill>
                  <a:schemeClr val="tx1"/>
                </a:solidFill>
                <a:latin typeface="Source Sans Pro Regular"/>
                <a:cs typeface="Arial"/>
              </a:rPr>
              <a:t>reporting</a:t>
            </a:r>
            <a:endParaRPr lang="fr-FR" sz="1400">
              <a:solidFill>
                <a:schemeClr val="tx1"/>
              </a:solidFill>
              <a:latin typeface="Source Sans Pro Regular"/>
              <a:cs typeface="Arial"/>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1400">
                <a:solidFill>
                  <a:schemeClr val="tx1"/>
                </a:solidFill>
                <a:latin typeface="Source Sans Pro Regular"/>
                <a:cs typeface="Arial"/>
              </a:rPr>
              <a:t>(</a:t>
            </a:r>
            <a:r>
              <a:rPr lang="fr-FR" sz="1400" err="1">
                <a:solidFill>
                  <a:schemeClr val="tx1"/>
                </a:solidFill>
                <a:latin typeface="Source Sans Pro Regular"/>
                <a:cs typeface="Arial"/>
              </a:rPr>
              <a:t>paper</a:t>
            </a:r>
            <a:r>
              <a:rPr lang="fr-FR" sz="1400">
                <a:solidFill>
                  <a:schemeClr val="tx1"/>
                </a:solidFill>
                <a:latin typeface="Source Sans Pro Regular"/>
                <a:cs typeface="Arial"/>
              </a:rPr>
              <a:t> vs. </a:t>
            </a:r>
            <a:r>
              <a:rPr lang="fr-FR" sz="1400" err="1">
                <a:solidFill>
                  <a:schemeClr val="tx1"/>
                </a:solidFill>
                <a:latin typeface="Source Sans Pro Regular"/>
                <a:cs typeface="Arial"/>
              </a:rPr>
              <a:t>electronic</a:t>
            </a:r>
            <a:r>
              <a:rPr lang="fr-FR" sz="1400">
                <a:solidFill>
                  <a:schemeClr val="tx1"/>
                </a:solidFill>
                <a:latin typeface="Source Sans Pro Regular"/>
                <a:cs typeface="Arial"/>
              </a:rPr>
              <a:t>)</a:t>
            </a:r>
          </a:p>
          <a:p>
            <a:pPr marL="16933" hangingPunct="1">
              <a:spcBef>
                <a:spcPts val="133"/>
              </a:spcBef>
            </a:pPr>
            <a:endParaRPr sz="1400" kern="1200">
              <a:solidFill>
                <a:prstClr val="black"/>
              </a:solidFill>
              <a:latin typeface="Source Sans Pro Regular"/>
              <a:ea typeface="+mn-ea"/>
              <a:cs typeface="Calibri"/>
            </a:endParaRPr>
          </a:p>
        </p:txBody>
      </p:sp>
      <p:sp>
        <p:nvSpPr>
          <p:cNvPr id="13" name="object 13"/>
          <p:cNvSpPr txBox="1"/>
          <p:nvPr/>
        </p:nvSpPr>
        <p:spPr>
          <a:xfrm>
            <a:off x="8141791" y="1651957"/>
            <a:ext cx="3553460" cy="1143048"/>
          </a:xfrm>
          <a:prstGeom prst="rect">
            <a:avLst/>
          </a:prstGeom>
        </p:spPr>
        <p:txBody>
          <a:bodyPr vert="horz" wrap="square" lIns="0" tIns="65193" rIns="0" bIns="0" rtlCol="0">
            <a:spAutoFit/>
          </a:bodyPr>
          <a:lstStyle/>
          <a:p>
            <a:pPr marL="16086" hangingPunct="1">
              <a:spcBef>
                <a:spcPts val="513"/>
              </a:spcBef>
              <a:buClr>
                <a:srgbClr val="A49987"/>
              </a:buClr>
              <a:tabLst>
                <a:tab pos="474121" algn="l"/>
                <a:tab pos="474968" algn="l"/>
              </a:tabLst>
            </a:pPr>
            <a:r>
              <a:rPr lang="fr-FR" sz="1400" b="1" kern="1200" spc="-7">
                <a:solidFill>
                  <a:srgbClr val="659F00"/>
                </a:solidFill>
                <a:latin typeface="Source Sans Pro Regular"/>
                <a:ea typeface="+mn-ea"/>
                <a:cs typeface="Calibri"/>
              </a:rPr>
              <a:t>Equipment</a:t>
            </a:r>
            <a:r>
              <a:rPr lang="fr-FR" sz="1400" b="1" kern="1200" spc="-20">
                <a:solidFill>
                  <a:srgbClr val="659F00"/>
                </a:solidFill>
                <a:latin typeface="Source Sans Pro Regular"/>
                <a:ea typeface="+mn-ea"/>
                <a:cs typeface="Calibri"/>
              </a:rPr>
              <a:t> </a:t>
            </a:r>
            <a:r>
              <a:rPr lang="fr-FR" sz="1400" b="1" kern="1200">
                <a:solidFill>
                  <a:srgbClr val="659F00"/>
                </a:solidFill>
                <a:latin typeface="Source Sans Pro Regular"/>
                <a:ea typeface="+mn-ea"/>
                <a:cs typeface="Calibri"/>
              </a:rPr>
              <a:t>–Disease</a:t>
            </a:r>
            <a:r>
              <a:rPr lang="fr-FR" sz="1400" b="1" kern="1200" spc="-40">
                <a:solidFill>
                  <a:srgbClr val="659F00"/>
                </a:solidFill>
                <a:latin typeface="Source Sans Pro Regular"/>
                <a:ea typeface="+mn-ea"/>
                <a:cs typeface="Calibri"/>
              </a:rPr>
              <a:t> </a:t>
            </a:r>
            <a:r>
              <a:rPr lang="fr-FR" sz="1400" b="1" kern="1200" spc="-7" err="1">
                <a:solidFill>
                  <a:srgbClr val="659F00"/>
                </a:solidFill>
                <a:latin typeface="Source Sans Pro Regular"/>
                <a:ea typeface="+mn-ea"/>
                <a:cs typeface="Calibri"/>
              </a:rPr>
              <a:t>Specific</a:t>
            </a:r>
            <a:endParaRPr lang="fr-FR" sz="1400" kern="1200">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1400">
                <a:solidFill>
                  <a:schemeClr val="tx1"/>
                </a:solidFill>
                <a:latin typeface="Source Sans Pro Regular"/>
                <a:cs typeface="Arial"/>
              </a:rPr>
              <a:t>Clinical management supplies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1400">
                <a:solidFill>
                  <a:schemeClr val="tx1"/>
                </a:solidFill>
                <a:latin typeface="Source Sans Pro Regular"/>
                <a:cs typeface="Arial"/>
              </a:rPr>
              <a:t>Environmental management supplies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1400">
                <a:solidFill>
                  <a:schemeClr val="tx1"/>
                </a:solidFill>
                <a:latin typeface="Source Sans Pro Regular"/>
                <a:cs typeface="Arial"/>
              </a:rPr>
              <a:t>Laboratory supplies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1400">
                <a:solidFill>
                  <a:schemeClr val="tx1"/>
                </a:solidFill>
                <a:latin typeface="Source Sans Pro Regular"/>
                <a:cs typeface="Arial"/>
              </a:rPr>
              <a:t>Outbreak intervention supplies</a:t>
            </a:r>
          </a:p>
        </p:txBody>
      </p:sp>
      <p:sp>
        <p:nvSpPr>
          <p:cNvPr id="14" name="object 14"/>
          <p:cNvSpPr txBox="1"/>
          <p:nvPr/>
        </p:nvSpPr>
        <p:spPr>
          <a:xfrm>
            <a:off x="8213299" y="3027452"/>
            <a:ext cx="3761912" cy="1322584"/>
          </a:xfrm>
          <a:prstGeom prst="rect">
            <a:avLst/>
          </a:prstGeom>
        </p:spPr>
        <p:txBody>
          <a:bodyPr vert="horz" wrap="square" lIns="0" tIns="16933" rIns="0" bIns="0" rtlCol="0">
            <a:spAutoFit/>
          </a:bodyPr>
          <a:lstStyle/>
          <a:p>
            <a:pPr marL="16933" hangingPunct="1">
              <a:spcBef>
                <a:spcPts val="133"/>
              </a:spcBef>
            </a:pPr>
            <a:r>
              <a:rPr sz="1400" b="1" kern="1200" spc="-13">
                <a:solidFill>
                  <a:srgbClr val="659F00"/>
                </a:solidFill>
                <a:latin typeface="Source Sans Pro Regular"/>
                <a:ea typeface="+mn-ea"/>
                <a:cs typeface="Calibri"/>
              </a:rPr>
              <a:t>Transportation</a:t>
            </a:r>
            <a:endParaRPr lang="fr-FR" sz="1400" b="1" kern="1200" spc="-13">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Flights (if needed)</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Fuel (if using own vehicles)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Rental vehicles (if needed)</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Travel allowance</a:t>
            </a:r>
          </a:p>
          <a:p>
            <a:pPr marL="16933" hangingPunct="1">
              <a:spcBef>
                <a:spcPts val="133"/>
              </a:spcBef>
            </a:pPr>
            <a:endParaRPr sz="1400" kern="1200">
              <a:solidFill>
                <a:prstClr val="black"/>
              </a:solidFill>
              <a:latin typeface="Source Sans Pro Regular"/>
              <a:ea typeface="+mn-ea"/>
              <a:cs typeface="Calibri"/>
            </a:endParaRPr>
          </a:p>
        </p:txBody>
      </p:sp>
      <p:sp>
        <p:nvSpPr>
          <p:cNvPr id="16" name="object 16"/>
          <p:cNvSpPr txBox="1"/>
          <p:nvPr/>
        </p:nvSpPr>
        <p:spPr>
          <a:xfrm>
            <a:off x="8213299" y="4573664"/>
            <a:ext cx="3471423" cy="878873"/>
          </a:xfrm>
          <a:prstGeom prst="rect">
            <a:avLst/>
          </a:prstGeom>
        </p:spPr>
        <p:txBody>
          <a:bodyPr vert="horz" wrap="square" lIns="0" tIns="16933" rIns="0" bIns="0" rtlCol="0">
            <a:spAutoFit/>
          </a:bodyPr>
          <a:lstStyle/>
          <a:p>
            <a:pPr marL="16933" hangingPunct="1">
              <a:spcBef>
                <a:spcPts val="133"/>
              </a:spcBef>
            </a:pPr>
            <a:r>
              <a:rPr sz="1400" b="1" kern="1200" spc="-7">
                <a:solidFill>
                  <a:srgbClr val="659F00"/>
                </a:solidFill>
                <a:latin typeface="Source Sans Pro Regular"/>
                <a:ea typeface="+mn-ea"/>
                <a:cs typeface="Calibri"/>
              </a:rPr>
              <a:t>Lodging</a:t>
            </a:r>
            <a:endParaRPr lang="fr-FR" sz="1400" b="1" kern="1200" spc="-7">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Hotels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Short term housing (if needed)</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Dual lodging (if needed)</a:t>
            </a:r>
          </a:p>
        </p:txBody>
      </p:sp>
      <p:sp>
        <p:nvSpPr>
          <p:cNvPr id="18" name="object 18"/>
          <p:cNvSpPr txBox="1"/>
          <p:nvPr/>
        </p:nvSpPr>
        <p:spPr>
          <a:xfrm>
            <a:off x="8182810" y="5746864"/>
            <a:ext cx="3933437" cy="891697"/>
          </a:xfrm>
          <a:prstGeom prst="rect">
            <a:avLst/>
          </a:prstGeom>
        </p:spPr>
        <p:txBody>
          <a:bodyPr vert="horz" wrap="square" lIns="0" tIns="16933" rIns="0" bIns="0" rtlCol="0">
            <a:spAutoFit/>
          </a:bodyPr>
          <a:lstStyle/>
          <a:p>
            <a:pPr marL="16933" hangingPunct="1">
              <a:spcBef>
                <a:spcPts val="133"/>
              </a:spcBef>
            </a:pPr>
            <a:r>
              <a:rPr sz="1400" b="1" kern="1200" spc="-7">
                <a:solidFill>
                  <a:srgbClr val="659F00"/>
                </a:solidFill>
                <a:latin typeface="Source Sans Pro Regular"/>
                <a:ea typeface="+mn-ea"/>
                <a:cs typeface="Calibri"/>
              </a:rPr>
              <a:t>Mea</a:t>
            </a:r>
            <a:r>
              <a:rPr sz="1400" b="1" kern="1200">
                <a:solidFill>
                  <a:srgbClr val="659F00"/>
                </a:solidFill>
                <a:latin typeface="Source Sans Pro Regular"/>
                <a:ea typeface="+mn-ea"/>
                <a:cs typeface="Calibri"/>
              </a:rPr>
              <a:t>ls</a:t>
            </a:r>
            <a:endParaRPr lang="fr-FR" sz="1400" b="1" kern="1200">
              <a:solidFill>
                <a:srgbClr val="659F00"/>
              </a:solidFill>
              <a:latin typeface="Source Sans Pro Regular"/>
              <a:ea typeface="+mn-ea"/>
              <a:cs typeface="Calibri"/>
            </a:endParaRP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Meals and incidentals</a:t>
            </a:r>
          </a:p>
          <a:p>
            <a:pPr marL="342900" lvl="2" indent="-307975">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400">
                <a:solidFill>
                  <a:schemeClr val="tx1"/>
                </a:solidFill>
                <a:latin typeface="Source Sans Pro Regular"/>
                <a:cs typeface="Arial"/>
              </a:rPr>
              <a:t>Meal replacements, MREs (if needed)</a:t>
            </a:r>
          </a:p>
          <a:p>
            <a:pPr marL="16933" hangingPunct="1">
              <a:spcBef>
                <a:spcPts val="133"/>
              </a:spcBef>
              <a:buClr>
                <a:srgbClr val="659F00"/>
              </a:buClr>
            </a:pPr>
            <a:endParaRPr sz="1400" kern="1200">
              <a:solidFill>
                <a:prstClr val="black"/>
              </a:solidFill>
              <a:latin typeface="Source Sans Pro Regular"/>
              <a:ea typeface="+mn-ea"/>
              <a:cs typeface="Calibri"/>
            </a:endParaRPr>
          </a:p>
        </p:txBody>
      </p:sp>
      <p:sp>
        <p:nvSpPr>
          <p:cNvPr id="21" name="ZoneTexte 20"/>
          <p:cNvSpPr txBox="1"/>
          <p:nvPr/>
        </p:nvSpPr>
        <p:spPr>
          <a:xfrm>
            <a:off x="127752" y="1251847"/>
            <a:ext cx="8886116" cy="400110"/>
          </a:xfrm>
          <a:prstGeom prst="rect">
            <a:avLst/>
          </a:prstGeom>
          <a:noFill/>
        </p:spPr>
        <p:txBody>
          <a:bodyPr wrap="square" rtlCol="0">
            <a:spAutoFit/>
          </a:bodyPr>
          <a:lstStyle/>
          <a:p>
            <a:pPr hangingPunct="1"/>
            <a:r>
              <a:rPr lang="en-US" sz="2000" kern="1200">
                <a:latin typeface="Source Sans Pro Regular"/>
                <a:ea typeface="+mn-ea"/>
                <a:cs typeface="+mn-cs"/>
              </a:rPr>
              <a:t>Based on the country context, budgetary aspects should include: </a:t>
            </a:r>
          </a:p>
        </p:txBody>
      </p:sp>
      <p:sp>
        <p:nvSpPr>
          <p:cNvPr id="8" name="Rectangle 7">
            <a:extLst>
              <a:ext uri="{FF2B5EF4-FFF2-40B4-BE49-F238E27FC236}">
                <a16:creationId xmlns:a16="http://schemas.microsoft.com/office/drawing/2014/main" id="{CFD89CBC-FE42-24A3-02F3-25A0CB62E129}"/>
              </a:ext>
            </a:extLst>
          </p:cNvPr>
          <p:cNvSpPr/>
          <p:nvPr/>
        </p:nvSpPr>
        <p:spPr>
          <a:xfrm>
            <a:off x="0" y="0"/>
            <a:ext cx="11011972" cy="584775"/>
          </a:xfrm>
          <a:prstGeom prst="rect">
            <a:avLst/>
          </a:prstGeom>
        </p:spPr>
        <p:txBody>
          <a:bodyPr wrap="square" lIns="91440" tIns="45720" rIns="91440" bIns="45720" anchor="t">
            <a:spAutoFit/>
          </a:bodyPr>
          <a:lstStyle/>
          <a:p>
            <a:r>
              <a:rPr lang="en-US" sz="3200" b="1">
                <a:solidFill>
                  <a:schemeClr val="bg1"/>
                </a:solidFill>
                <a:latin typeface="Source Sans Pro"/>
              </a:rPr>
              <a:t>3.6 RRT readiness and administrative considerations</a:t>
            </a:r>
            <a:endParaRPr lang="fr-FR" sz="3200" b="1">
              <a:solidFill>
                <a:schemeClr val="bg1"/>
              </a:solidFill>
              <a:latin typeface="Source Sans Pro"/>
            </a:endParaRPr>
          </a:p>
        </p:txBody>
      </p:sp>
      <p:sp>
        <p:nvSpPr>
          <p:cNvPr id="4" name="Espace réservé du numéro de diapositive 3">
            <a:extLst>
              <a:ext uri="{FF2B5EF4-FFF2-40B4-BE49-F238E27FC236}">
                <a16:creationId xmlns:a16="http://schemas.microsoft.com/office/drawing/2014/main" id="{73F689BC-C5F4-583A-E01B-F5D6ED7E9F30}"/>
              </a:ext>
            </a:extLst>
          </p:cNvPr>
          <p:cNvSpPr>
            <a:spLocks noGrp="1"/>
          </p:cNvSpPr>
          <p:nvPr>
            <p:ph type="sldNum" sz="quarter" idx="2"/>
          </p:nvPr>
        </p:nvSpPr>
        <p:spPr>
          <a:xfrm>
            <a:off x="11599863" y="6568457"/>
            <a:ext cx="590436" cy="284323"/>
          </a:xfrm>
        </p:spPr>
        <p:txBody>
          <a:bodyPr lIns="91440" tIns="45720" rIns="91440" bIns="45720" anchor="t"/>
          <a:lstStyle/>
          <a:p>
            <a:pPr algn="r"/>
            <a:fld id="{86CB4B4D-7CA3-9044-876B-883B54F8677D}" type="slidenum">
              <a:rPr lang="fr-FR" sz="1200">
                <a:solidFill>
                  <a:srgbClr val="A5A5A5"/>
                </a:solidFill>
              </a:rPr>
              <a:pPr algn="r"/>
              <a:t>54</a:t>
            </a:fld>
            <a:endParaRPr lang="fr-FR" sz="1200">
              <a:solidFill>
                <a:srgbClr val="A5A5A5"/>
              </a:solidFill>
            </a:endParaRPr>
          </a:p>
        </p:txBody>
      </p:sp>
    </p:spTree>
    <p:extLst>
      <p:ext uri="{BB962C8B-B14F-4D97-AF65-F5344CB8AC3E}">
        <p14:creationId xmlns:p14="http://schemas.microsoft.com/office/powerpoint/2010/main" val="258575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P spid="13" grpId="0"/>
      <p:bldP spid="14" grpId="0"/>
      <p:bldP spid="16" grpId="0"/>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There are a number of administrative  considerations to ensure readiness of RRT members, a functioning  and sustainable RRT program </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GB">
              <a:solidFill>
                <a:schemeClr val="tx1"/>
              </a:solidFill>
              <a:cs typeface="Arial"/>
              <a:sym typeface="Calibri"/>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GB">
                <a:solidFill>
                  <a:schemeClr val="tx1"/>
                </a:solidFill>
                <a:cs typeface="Arial"/>
                <a:sym typeface="Calibri"/>
              </a:rPr>
              <a:t>RRT administration aims to reduce or remove administrative obstacles to rapid deployment, fairly compensate RRT members, and protect and support the deployed RRT</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fr-FR">
              <a:solidFill>
                <a:schemeClr val="tx1"/>
              </a:solidFill>
              <a:cs typeface="Arial"/>
              <a:sym typeface="Calibri"/>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GB">
                <a:solidFill>
                  <a:schemeClr val="tx1"/>
                </a:solidFill>
                <a:cs typeface="Arial"/>
                <a:sym typeface="Calibri"/>
              </a:rPr>
              <a:t>Administrative considerations will vary depending on the RRT’s context, mission, and resources available</a:t>
            </a:r>
            <a:endParaRPr lang="fr-FR">
              <a:solidFill>
                <a:schemeClr val="tx1"/>
              </a:solidFill>
              <a:cs typeface="Arial"/>
              <a:sym typeface="Calibri"/>
            </a:endParaRPr>
          </a:p>
          <a:p>
            <a:endParaRPr lang="en-US"/>
          </a:p>
        </p:txBody>
      </p:sp>
      <p:sp>
        <p:nvSpPr>
          <p:cNvPr id="2" name="Espace réservé du numéro de diapositive 1">
            <a:extLst>
              <a:ext uri="{FF2B5EF4-FFF2-40B4-BE49-F238E27FC236}">
                <a16:creationId xmlns:a16="http://schemas.microsoft.com/office/drawing/2014/main" id="{72190D82-098D-135D-7180-801C104BF707}"/>
              </a:ext>
            </a:extLst>
          </p:cNvPr>
          <p:cNvSpPr>
            <a:spLocks noGrp="1"/>
          </p:cNvSpPr>
          <p:nvPr>
            <p:ph type="sldNum" sz="quarter" idx="2"/>
          </p:nvPr>
        </p:nvSpPr>
        <p:spPr>
          <a:xfrm>
            <a:off x="11671300" y="6532738"/>
            <a:ext cx="518998" cy="320041"/>
          </a:xfrm>
        </p:spPr>
        <p:txBody>
          <a:bodyPr lIns="91440" tIns="45720" rIns="91440" bIns="45720" anchor="t"/>
          <a:lstStyle/>
          <a:p>
            <a:pPr algn="r"/>
            <a:fld id="{86CB4B4D-7CA3-9044-876B-883B54F8677D}" type="slidenum">
              <a:rPr lang="fr-FR" sz="1200">
                <a:solidFill>
                  <a:srgbClr val="A5A5A5"/>
                </a:solidFill>
              </a:rPr>
              <a:pPr algn="r"/>
              <a:t>55</a:t>
            </a:fld>
            <a:endParaRPr lang="fr-FR" sz="1200">
              <a:solidFill>
                <a:srgbClr val="A5A5A5"/>
              </a:solidFill>
            </a:endParaRPr>
          </a:p>
        </p:txBody>
      </p:sp>
    </p:spTree>
    <p:extLst>
      <p:ext uri="{BB962C8B-B14F-4D97-AF65-F5344CB8AC3E}">
        <p14:creationId xmlns:p14="http://schemas.microsoft.com/office/powerpoint/2010/main" val="3776660045"/>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87205" y="1712715"/>
            <a:ext cx="11347451" cy="1870076"/>
          </a:xfrm>
        </p:spPr>
        <p:txBody>
          <a:bodyPr lIns="45719" tIns="45720" rIns="45719" bIns="45720" anchor="ctr">
            <a:normAutofit/>
          </a:bodyPr>
          <a:lstStyle/>
          <a:p>
            <a:pPr>
              <a:spcBef>
                <a:spcPts val="0"/>
              </a:spcBef>
            </a:pPr>
            <a:r>
              <a:rPr lang="en-US" sz="3200" b="1"/>
              <a:t>3.7 Group activity: </a:t>
            </a:r>
            <a:endParaRPr lang="en-US"/>
          </a:p>
          <a:p>
            <a:pPr>
              <a:spcBef>
                <a:spcPts val="0"/>
              </a:spcBef>
            </a:pPr>
            <a:r>
              <a:rPr lang="en-US" sz="3200" b="1"/>
              <a:t>Financial and administrative considerations SOP </a:t>
            </a:r>
            <a:endParaRPr lang="en-US"/>
          </a:p>
        </p:txBody>
      </p:sp>
      <p:sp>
        <p:nvSpPr>
          <p:cNvPr id="3" name="Espace réservé du numéro de diapositive 2">
            <a:extLst>
              <a:ext uri="{FF2B5EF4-FFF2-40B4-BE49-F238E27FC236}">
                <a16:creationId xmlns:a16="http://schemas.microsoft.com/office/drawing/2014/main" id="{2C51A187-1C9A-B234-3C1F-6CACD37B88B0}"/>
              </a:ext>
            </a:extLst>
          </p:cNvPr>
          <p:cNvSpPr>
            <a:spLocks noGrp="1"/>
          </p:cNvSpPr>
          <p:nvPr>
            <p:ph type="sldNum" sz="quarter" idx="2"/>
          </p:nvPr>
        </p:nvSpPr>
        <p:spPr>
          <a:xfrm>
            <a:off x="11792456" y="6499975"/>
            <a:ext cx="447561" cy="355759"/>
          </a:xfrm>
        </p:spPr>
        <p:txBody>
          <a:bodyPr lIns="91440" tIns="45720" rIns="91440" bIns="45720" anchor="t"/>
          <a:lstStyle/>
          <a:p>
            <a:pPr algn="r"/>
            <a:fld id="{86CB4B4D-7CA3-9044-876B-883B54F8677D}" type="slidenum">
              <a:rPr lang="fr-FR" sz="1200">
                <a:solidFill>
                  <a:srgbClr val="A5A5A5"/>
                </a:solidFill>
              </a:rPr>
              <a:pPr algn="r"/>
              <a:t>56</a:t>
            </a:fld>
            <a:endParaRPr lang="fr-FR" sz="1200">
              <a:solidFill>
                <a:srgbClr val="A5A5A5"/>
              </a:solidFill>
            </a:endParaRPr>
          </a:p>
        </p:txBody>
      </p:sp>
    </p:spTree>
    <p:extLst>
      <p:ext uri="{BB962C8B-B14F-4D97-AF65-F5344CB8AC3E}">
        <p14:creationId xmlns:p14="http://schemas.microsoft.com/office/powerpoint/2010/main" val="400225868"/>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317522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rtl="0" fontAlgn="base"/>
            <a:r>
              <a:rPr lang="en-US" sz="2400">
                <a:solidFill>
                  <a:srgbClr val="FF0000"/>
                </a:solidFill>
                <a:highlight>
                  <a:srgbClr val="FFFF00"/>
                </a:highlight>
                <a:latin typeface="Source Sans Pro Regular"/>
                <a:ea typeface="Source Sans Pro Regular"/>
              </a:rPr>
              <a:t>Instruction to facilitator: please insert here the summary of the brainstorming session related to the stations 4. RRT readiness and administrative </a:t>
            </a:r>
            <a:r>
              <a:rPr lang="en-US" sz="2400">
                <a:solidFill>
                  <a:srgbClr val="FF0000"/>
                </a:solidFill>
                <a:highlight>
                  <a:srgbClr val="FFFF00"/>
                </a:highlight>
                <a:latin typeface="Source Sans Pro Regular"/>
              </a:rPr>
              <a:t>considerations &amp; 9 RRT budget and financing in Group activity 1.2:​</a:t>
            </a:r>
          </a:p>
          <a:p>
            <a:pPr algn="ctr" rtl="0" fontAlgn="base"/>
            <a:r>
              <a:rPr lang="en-CA" sz="2400">
                <a:solidFill>
                  <a:srgbClr val="FF0000"/>
                </a:solidFill>
                <a:highlight>
                  <a:srgbClr val="FFFF00"/>
                </a:highlight>
                <a:latin typeface="Source Sans Pro Regular"/>
              </a:rPr>
              <a:t>Brainstorming session: the country RRT experience</a:t>
            </a:r>
            <a:endParaRPr lang="fr-FR" sz="2400">
              <a:solidFill>
                <a:srgbClr val="FF0000"/>
              </a:solidFill>
              <a:highlight>
                <a:srgbClr val="FFFF00"/>
              </a:highlight>
              <a:latin typeface="Source Sans Pro Regular"/>
            </a:endParaRPr>
          </a:p>
          <a:p>
            <a:pPr>
              <a:spcBef>
                <a:spcPts val="500"/>
              </a:spcBef>
              <a:defRPr sz="2400">
                <a:latin typeface="Source Sans Pro Regular"/>
                <a:ea typeface="Source Sans Pro Regular"/>
                <a:cs typeface="Source Sans Pro Regular"/>
                <a:sym typeface="Source Sans Pro Regular"/>
              </a:defRPr>
            </a:pPr>
            <a:endParaRPr lang="fr-FR" sz="240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58</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3406270801"/>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471876" y="1263271"/>
            <a:ext cx="11366112" cy="5037276"/>
          </a:xfrm>
          <a:prstGeom prst="rect">
            <a:avLst/>
          </a:prstGeom>
          <a:noFill/>
        </p:spPr>
        <p:txBody>
          <a:bodyPr wrap="square" lIns="91440" tIns="45720" rIns="91440" bIns="4572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ea typeface="+mj-lt"/>
                <a:cs typeface="+mj-lt"/>
                <a:sym typeface="Source Sans Pro Regular"/>
              </a:rPr>
              <a:t>Draft an RRT financial &amp; administrative considerations SOP adapted to your country context using the provided template, key topics for discussion you will be given and taking into consideration the following key elements: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RRT supervisory approval process for deploying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Legal contracts/agreements for mobilization (both intra and extra-organizational)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Mechanism for salary payment and per diem financing while deployed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Special compensation options while deployed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Medical insurance/care responsibility and cost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Disability and/or life insurance while deployed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Emergency evacuation policy/procedure for those deployed </a:t>
            </a:r>
            <a:endParaRPr lang="en-US"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sym typeface="Source Sans Pro Regular"/>
              </a:rPr>
              <a:t>Established budget with preparedness and response considerations</a:t>
            </a:r>
            <a:endParaRPr lang="en-US" sz="2400">
              <a:latin typeface="Source Sans Pro Regular"/>
            </a:endParaRPr>
          </a:p>
        </p:txBody>
      </p:sp>
      <p:sp>
        <p:nvSpPr>
          <p:cNvPr id="2" name="Titre 1"/>
          <p:cNvSpPr>
            <a:spLocks noGrp="1"/>
          </p:cNvSpPr>
          <p:nvPr>
            <p:ph type="title"/>
          </p:nvPr>
        </p:nvSpPr>
        <p:spPr>
          <a:xfrm>
            <a:off x="168560" y="729259"/>
            <a:ext cx="6167841" cy="646114"/>
          </a:xfrm>
        </p:spPr>
        <p:txBody>
          <a:bodyPr lIns="45719" tIns="45720" rIns="45719" bIns="45720" anchor="ctr">
            <a:noAutofit/>
          </a:bodyPr>
          <a:lstStyle/>
          <a:p>
            <a:r>
              <a:rPr lang="en-US" sz="2800" b="1">
                <a:solidFill>
                  <a:srgbClr val="A1010D"/>
                </a:solidFill>
                <a:latin typeface="Source Sans Pro Regular"/>
                <a:cs typeface="Arial"/>
              </a:rPr>
              <a:t>Instructions for group work (1)</a:t>
            </a:r>
          </a:p>
        </p:txBody>
      </p:sp>
      <p:sp>
        <p:nvSpPr>
          <p:cNvPr id="3" name="ZoneTexte 2">
            <a:extLst>
              <a:ext uri="{FF2B5EF4-FFF2-40B4-BE49-F238E27FC236}">
                <a16:creationId xmlns:a16="http://schemas.microsoft.com/office/drawing/2014/main" id="{91ED658C-F1A7-1083-09A3-0D106085A483}"/>
              </a:ext>
            </a:extLst>
          </p:cNvPr>
          <p:cNvSpPr txBox="1"/>
          <p:nvPr/>
        </p:nvSpPr>
        <p:spPr>
          <a:xfrm>
            <a:off x="165314" y="61993"/>
            <a:ext cx="120726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3.7 Group activity: Financial &amp; administrative considerations SOP </a:t>
            </a:r>
            <a:r>
              <a:rPr lang="fr-FR" sz="2800">
                <a:latin typeface="Source Sans Pro Regular"/>
              </a:rPr>
              <a:t>​</a:t>
            </a:r>
          </a:p>
        </p:txBody>
      </p:sp>
      <p:sp>
        <p:nvSpPr>
          <p:cNvPr id="5" name="Espace réservé du numéro de diapositive 4">
            <a:extLst>
              <a:ext uri="{FF2B5EF4-FFF2-40B4-BE49-F238E27FC236}">
                <a16:creationId xmlns:a16="http://schemas.microsoft.com/office/drawing/2014/main" id="{C13D3AD5-581A-BFFE-28B6-7D9761D983EC}"/>
              </a:ext>
            </a:extLst>
          </p:cNvPr>
          <p:cNvSpPr>
            <a:spLocks noGrp="1"/>
          </p:cNvSpPr>
          <p:nvPr>
            <p:ph type="sldNum" sz="quarter" idx="2"/>
          </p:nvPr>
        </p:nvSpPr>
        <p:spPr>
          <a:xfrm>
            <a:off x="11837988" y="6544645"/>
            <a:ext cx="399936" cy="308135"/>
          </a:xfrm>
        </p:spPr>
        <p:txBody>
          <a:bodyPr lIns="91440" tIns="45720" rIns="91440" bIns="45720" anchor="t"/>
          <a:lstStyle/>
          <a:p>
            <a:fld id="{86CB4B4D-7CA3-9044-876B-883B54F8677D}" type="slidenum">
              <a:rPr lang="fr-FR" sz="1200" dirty="0">
                <a:solidFill>
                  <a:srgbClr val="A5A5A5"/>
                </a:solidFill>
              </a:rPr>
              <a:t>58</a:t>
            </a:fld>
            <a:endParaRPr lang="fr-FR" sz="1200">
              <a:solidFill>
                <a:srgbClr val="A5A5A5"/>
              </a:solidFill>
            </a:endParaRPr>
          </a:p>
        </p:txBody>
      </p:sp>
    </p:spTree>
    <p:extLst>
      <p:ext uri="{BB962C8B-B14F-4D97-AF65-F5344CB8AC3E}">
        <p14:creationId xmlns:p14="http://schemas.microsoft.com/office/powerpoint/2010/main" val="165095204"/>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471876" y="1435799"/>
            <a:ext cx="11366112" cy="5101397"/>
          </a:xfrm>
          <a:prstGeom prst="rect">
            <a:avLst/>
          </a:prstGeom>
          <a:noFill/>
        </p:spPr>
        <p:txBody>
          <a:bodyPr wrap="square" lIns="91440" tIns="45720" rIns="91440" bIns="45720" rtlCol="0" anchor="t">
            <a:spAutoFit/>
          </a:bodyPr>
          <a:lstStyle/>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mj-lt"/>
                <a:cs typeface="Segoe UI"/>
              </a:rPr>
              <a:t>Please fill out the SOP template provided including the following sections: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ea typeface="Source Sans Pro Regular"/>
              </a:rPr>
              <a:t>Budgetary Considerations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ea typeface="Source Sans Pro Regular"/>
              </a:rPr>
              <a:t>Employment-Related Issues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a:latin typeface="Source Sans Pro Regular"/>
                <a:ea typeface="Source Sans Pro Regular"/>
              </a:rPr>
              <a:t>RRT Members from External Organization</a:t>
            </a: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egoe UI"/>
                <a:ea typeface="+mj-lt"/>
                <a:cs typeface="Segoe UI"/>
              </a:rPr>
              <a:t>Prompts for content are provided in Annex 6 as key topics for discussion</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Each group will assign a rapporteur to present in plenary the outcomes of the group work/discussion.</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rPr>
              <a:t>Duration:  45' group work, 15' presentations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a:solidFill>
                  <a:srgbClr val="A1010D"/>
                </a:solidFill>
                <a:latin typeface="Source Sans Pro Regular"/>
                <a:cs typeface="Arial"/>
              </a:rPr>
              <a:t>Output: </a:t>
            </a:r>
            <a:r>
              <a:rPr lang="en-US" sz="2400" b="1">
                <a:solidFill>
                  <a:srgbClr val="A1010D"/>
                </a:solidFill>
                <a:latin typeface="Source Sans Pro Regular"/>
                <a:ea typeface="Source Sans Pro Regular"/>
                <a:cs typeface="Arial"/>
              </a:rPr>
              <a:t>RRT financial and administrative considerations SOP adapted to your country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b="1">
              <a:solidFill>
                <a:srgbClr val="A1010D"/>
              </a:solidFill>
              <a:latin typeface="Source Sans Pro Regular"/>
              <a:ea typeface="Source Sans Pro Regular"/>
              <a:cs typeface="Arial"/>
            </a:endParaRPr>
          </a:p>
        </p:txBody>
      </p:sp>
      <p:sp>
        <p:nvSpPr>
          <p:cNvPr id="2" name="Titre 1"/>
          <p:cNvSpPr>
            <a:spLocks noGrp="1"/>
          </p:cNvSpPr>
          <p:nvPr>
            <p:ph type="title"/>
          </p:nvPr>
        </p:nvSpPr>
        <p:spPr>
          <a:xfrm>
            <a:off x="168560" y="729259"/>
            <a:ext cx="6167841" cy="646114"/>
          </a:xfrm>
        </p:spPr>
        <p:txBody>
          <a:bodyPr lIns="45719" tIns="45720" rIns="45719" bIns="45720" anchor="ctr">
            <a:noAutofit/>
          </a:bodyPr>
          <a:lstStyle/>
          <a:p>
            <a:r>
              <a:rPr lang="en-US" sz="2800" b="1">
                <a:solidFill>
                  <a:srgbClr val="A1010D"/>
                </a:solidFill>
                <a:latin typeface="Source Sans Pro Regular"/>
                <a:cs typeface="Arial"/>
              </a:rPr>
              <a:t>Instructions for group work (2)</a:t>
            </a:r>
          </a:p>
        </p:txBody>
      </p:sp>
      <p:sp>
        <p:nvSpPr>
          <p:cNvPr id="3" name="ZoneTexte 2">
            <a:extLst>
              <a:ext uri="{FF2B5EF4-FFF2-40B4-BE49-F238E27FC236}">
                <a16:creationId xmlns:a16="http://schemas.microsoft.com/office/drawing/2014/main" id="{91ED658C-F1A7-1083-09A3-0D106085A483}"/>
              </a:ext>
            </a:extLst>
          </p:cNvPr>
          <p:cNvSpPr txBox="1"/>
          <p:nvPr/>
        </p:nvSpPr>
        <p:spPr>
          <a:xfrm>
            <a:off x="165315" y="61993"/>
            <a:ext cx="11076577"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a:solidFill>
                  <a:srgbClr val="FFFFFF"/>
                </a:solidFill>
                <a:latin typeface="Source Sans Pro Regular"/>
              </a:rPr>
              <a:t>3.7 Group activity: Financial &amp; administrative considerations SOP </a:t>
            </a:r>
            <a:r>
              <a:rPr lang="fr-FR" sz="2800">
                <a:latin typeface="Source Sans Pro Regular"/>
              </a:rPr>
              <a:t>​</a:t>
            </a:r>
          </a:p>
        </p:txBody>
      </p:sp>
      <p:sp>
        <p:nvSpPr>
          <p:cNvPr id="5" name="Espace réservé du numéro de diapositive 4">
            <a:extLst>
              <a:ext uri="{FF2B5EF4-FFF2-40B4-BE49-F238E27FC236}">
                <a16:creationId xmlns:a16="http://schemas.microsoft.com/office/drawing/2014/main" id="{C13D3AD5-581A-BFFE-28B6-7D9761D983EC}"/>
              </a:ext>
            </a:extLst>
          </p:cNvPr>
          <p:cNvSpPr>
            <a:spLocks noGrp="1"/>
          </p:cNvSpPr>
          <p:nvPr>
            <p:ph type="sldNum" sz="quarter" idx="2"/>
          </p:nvPr>
        </p:nvSpPr>
        <p:spPr>
          <a:xfrm>
            <a:off x="11837988" y="6544645"/>
            <a:ext cx="399936" cy="308135"/>
          </a:xfrm>
        </p:spPr>
        <p:txBody>
          <a:bodyPr lIns="91440" tIns="45720" rIns="91440" bIns="45720" anchor="t"/>
          <a:lstStyle/>
          <a:p>
            <a:fld id="{86CB4B4D-7CA3-9044-876B-883B54F8677D}" type="slidenum">
              <a:rPr lang="fr-FR" sz="1200" dirty="0">
                <a:solidFill>
                  <a:srgbClr val="A5A5A5"/>
                </a:solidFill>
              </a:rPr>
              <a:t>59</a:t>
            </a:fld>
            <a:endParaRPr lang="fr-FR" sz="1200">
              <a:solidFill>
                <a:srgbClr val="A5A5A5"/>
              </a:solidFill>
            </a:endParaRPr>
          </a:p>
        </p:txBody>
      </p:sp>
    </p:spTree>
    <p:extLst>
      <p:ext uri="{BB962C8B-B14F-4D97-AF65-F5344CB8AC3E}">
        <p14:creationId xmlns:p14="http://schemas.microsoft.com/office/powerpoint/2010/main" val="352585348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rPr lang="en-US"/>
              <a:t>This</a:t>
            </a:r>
            <a:r>
              <a:t> </a:t>
            </a:r>
            <a:r>
              <a:rPr lang="en-US"/>
              <a:t>session includes comprehensive content related to RRT staffing and rostering.  You may adapt it and/or decide to cover only part of the content, based on the existing RRT capacity in the country where the workshop is held.</a:t>
            </a:r>
            <a:endParaRP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a:t>6</a:t>
            </a:r>
          </a:p>
        </p:txBody>
      </p:sp>
      <p:sp>
        <p:nvSpPr>
          <p:cNvPr id="569" name="TextBox 8"/>
          <p:cNvSpPr txBox="1"/>
          <p:nvPr/>
        </p:nvSpPr>
        <p:spPr>
          <a:xfrm>
            <a:off x="353025" y="346632"/>
            <a:ext cx="3341144"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Tree>
    <p:extLst>
      <p:ext uri="{BB962C8B-B14F-4D97-AF65-F5344CB8AC3E}">
        <p14:creationId xmlns:p14="http://schemas.microsoft.com/office/powerpoint/2010/main" val="306302056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047999" y="1710867"/>
            <a:ext cx="5988423" cy="1870076"/>
          </a:xfrm>
          <a:prstGeom prst="rect">
            <a:avLst/>
          </a:prstGeom>
        </p:spPr>
        <p:txBody>
          <a:bodyPr lIns="0" tIns="0" rIns="0" bIns="0"/>
          <a:lstStyle>
            <a:lvl1pPr>
              <a:spcBef>
                <a:spcPts val="0"/>
              </a:spcBef>
              <a:defRPr sz="3200"/>
            </a:lvl1pPr>
          </a:lstStyle>
          <a:p>
            <a:r>
              <a:rPr lang="en-US" b="1"/>
              <a:t>3.8 Introduction to RRT training</a:t>
            </a:r>
            <a:endParaRPr lang="en-US" b="1">
              <a:solidFill>
                <a:srgbClr val="FF0000"/>
              </a:solidFill>
              <a:highlight>
                <a:srgbClr val="FFFF00"/>
              </a:highlight>
            </a:endParaRPr>
          </a:p>
        </p:txBody>
      </p:sp>
      <p:sp>
        <p:nvSpPr>
          <p:cNvPr id="2" name="Espace réservé du numéro de diapositive 1">
            <a:extLst>
              <a:ext uri="{FF2B5EF4-FFF2-40B4-BE49-F238E27FC236}">
                <a16:creationId xmlns:a16="http://schemas.microsoft.com/office/drawing/2014/main" id="{DCDCFD2F-18EB-4B0D-EC95-A70512E92CF4}"/>
              </a:ext>
            </a:extLst>
          </p:cNvPr>
          <p:cNvSpPr>
            <a:spLocks noGrp="1"/>
          </p:cNvSpPr>
          <p:nvPr>
            <p:ph type="sldNum" sz="quarter" idx="2"/>
          </p:nvPr>
        </p:nvSpPr>
        <p:spPr>
          <a:xfrm>
            <a:off x="11816269" y="6571413"/>
            <a:ext cx="376123" cy="284323"/>
          </a:xfrm>
        </p:spPr>
        <p:txBody>
          <a:bodyPr lIns="91440" tIns="45720" rIns="91440" bIns="45720" anchor="t"/>
          <a:lstStyle/>
          <a:p>
            <a:fld id="{86CB4B4D-7CA3-9044-876B-883B54F8677D}" type="slidenum">
              <a:rPr lang="fr-FR" sz="1200">
                <a:solidFill>
                  <a:srgbClr val="A5A5A5"/>
                </a:solidFill>
              </a:rPr>
              <a:pPr/>
              <a:t>60</a:t>
            </a:fld>
            <a:endParaRPr lang="fr-FR" sz="1200">
              <a:solidFill>
                <a:srgbClr val="A5A5A5"/>
              </a:solidFill>
            </a:endParaRPr>
          </a:p>
        </p:txBody>
      </p:sp>
    </p:spTree>
    <p:extLst>
      <p:ext uri="{BB962C8B-B14F-4D97-AF65-F5344CB8AC3E}">
        <p14:creationId xmlns:p14="http://schemas.microsoft.com/office/powerpoint/2010/main" val="496011488"/>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06723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defRPr sz="2400">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rPr>
              <a:t>At the end of this session, you should be able to:</a:t>
            </a:r>
            <a:endParaRPr lang="en-US"/>
          </a:p>
          <a:p>
            <a:pPr marL="307975" lvl="0"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Discuss an appropriate training curriculum for an RRT, including existing curricula and packages</a:t>
            </a:r>
            <a:endParaRPr lang="fr-FR" sz="2400">
              <a:latin typeface="Source Sans Pro Regular"/>
              <a:ea typeface="Source Sans Pro Regular"/>
              <a:cs typeface="Source Sans Pro Regular"/>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Define the difference between training and readiness</a:t>
            </a: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a:extLst>
              <a:ext uri="{FF2B5EF4-FFF2-40B4-BE49-F238E27FC236}">
                <a16:creationId xmlns:a16="http://schemas.microsoft.com/office/drawing/2014/main" id="{2DC15F19-A2CD-ABFE-CC82-1F77E484443C}"/>
              </a:ext>
            </a:extLst>
          </p:cNvPr>
          <p:cNvSpPr>
            <a:spLocks noGrp="1"/>
          </p:cNvSpPr>
          <p:nvPr>
            <p:ph type="sldNum" sz="quarter" idx="2"/>
          </p:nvPr>
        </p:nvSpPr>
        <p:spPr>
          <a:xfrm>
            <a:off x="11802269" y="6508926"/>
            <a:ext cx="388030" cy="343853"/>
          </a:xfrm>
        </p:spPr>
        <p:txBody>
          <a:bodyPr lIns="91440" tIns="45720" rIns="91440" bIns="45720" anchor="t"/>
          <a:lstStyle/>
          <a:p>
            <a:fld id="{86CB4B4D-7CA3-9044-876B-883B54F8677D}" type="slidenum">
              <a:rPr lang="fr-FR" sz="1200">
                <a:solidFill>
                  <a:srgbClr val="A5A5A5"/>
                </a:solidFill>
              </a:rPr>
              <a:pPr/>
              <a:t>61</a:t>
            </a:fld>
            <a:endParaRPr lang="fr-FR" sz="1200">
              <a:solidFill>
                <a:srgbClr val="A5A5A5"/>
              </a:solidFill>
            </a:endParaRPr>
          </a:p>
        </p:txBody>
      </p:sp>
    </p:spTree>
    <p:extLst>
      <p:ext uri="{BB962C8B-B14F-4D97-AF65-F5344CB8AC3E}">
        <p14:creationId xmlns:p14="http://schemas.microsoft.com/office/powerpoint/2010/main" val="1637724898"/>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7713" y="70581"/>
            <a:ext cx="4813302" cy="646114"/>
          </a:xfrm>
        </p:spPr>
        <p:txBody>
          <a:bodyPr>
            <a:normAutofit/>
          </a:bodyPr>
          <a:lstStyle/>
          <a:p>
            <a:r>
              <a:rPr lang="en-US" b="1"/>
              <a:t>RRT management cycle</a:t>
            </a:r>
          </a:p>
        </p:txBody>
      </p:sp>
      <p:pic>
        <p:nvPicPr>
          <p:cNvPr id="4" name="Image 3"/>
          <p:cNvPicPr>
            <a:picLocks noChangeAspect="1"/>
          </p:cNvPicPr>
          <p:nvPr/>
        </p:nvPicPr>
        <p:blipFill>
          <a:blip r:embed="rId2"/>
          <a:stretch>
            <a:fillRect/>
          </a:stretch>
        </p:blipFill>
        <p:spPr>
          <a:xfrm>
            <a:off x="1913124" y="1009532"/>
            <a:ext cx="7691428" cy="5733488"/>
          </a:xfrm>
          <a:prstGeom prst="rect">
            <a:avLst/>
          </a:prstGeom>
        </p:spPr>
      </p:pic>
      <p:sp>
        <p:nvSpPr>
          <p:cNvPr id="8" name="Flèche droite 7"/>
          <p:cNvSpPr/>
          <p:nvPr/>
        </p:nvSpPr>
        <p:spPr>
          <a:xfrm rot="983388">
            <a:off x="2575510" y="1409108"/>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3" name="Espace réservé du numéro de diapositive 2">
            <a:extLst>
              <a:ext uri="{FF2B5EF4-FFF2-40B4-BE49-F238E27FC236}">
                <a16:creationId xmlns:a16="http://schemas.microsoft.com/office/drawing/2014/main" id="{5900C66E-C605-737B-7563-C29D16B30118}"/>
              </a:ext>
            </a:extLst>
          </p:cNvPr>
          <p:cNvSpPr>
            <a:spLocks noGrp="1"/>
          </p:cNvSpPr>
          <p:nvPr>
            <p:ph type="sldNum" sz="quarter" idx="2"/>
          </p:nvPr>
        </p:nvSpPr>
        <p:spPr>
          <a:xfrm>
            <a:off x="11837988" y="6532738"/>
            <a:ext cx="447561" cy="320041"/>
          </a:xfrm>
        </p:spPr>
        <p:txBody>
          <a:bodyPr lIns="91440" tIns="45720" rIns="91440" bIns="45720" anchor="t"/>
          <a:lstStyle/>
          <a:p>
            <a:fld id="{86CB4B4D-7CA3-9044-876B-883B54F8677D}" type="slidenum">
              <a:rPr lang="fr-FR" sz="1200">
                <a:solidFill>
                  <a:srgbClr val="A5A5A5"/>
                </a:solidFill>
              </a:rPr>
              <a:pPr/>
              <a:t>62</a:t>
            </a:fld>
            <a:endParaRPr lang="fr-FR" sz="1200">
              <a:solidFill>
                <a:srgbClr val="A5A5A5"/>
              </a:solidFill>
            </a:endParaRPr>
          </a:p>
        </p:txBody>
      </p:sp>
    </p:spTree>
    <p:extLst>
      <p:ext uri="{BB962C8B-B14F-4D97-AF65-F5344CB8AC3E}">
        <p14:creationId xmlns:p14="http://schemas.microsoft.com/office/powerpoint/2010/main" val="346740702"/>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778" y="820291"/>
            <a:ext cx="5071294" cy="646114"/>
          </a:xfrm>
        </p:spPr>
        <p:txBody>
          <a:bodyPr lIns="45719" tIns="45720" rIns="45719" bIns="45720" anchor="ctr">
            <a:normAutofit/>
          </a:bodyPr>
          <a:lstStyle/>
          <a:p>
            <a:r>
              <a:rPr lang="en-US" sz="2800" b="1">
                <a:solidFill>
                  <a:srgbClr val="A1010D"/>
                </a:solidFill>
                <a:latin typeface="Source Sans Pro Regular"/>
                <a:cs typeface="Arial"/>
              </a:rPr>
              <a:t>RRT training </a:t>
            </a:r>
            <a:r>
              <a:rPr lang="en-US" sz="2800" b="1" err="1">
                <a:solidFill>
                  <a:srgbClr val="A1010D"/>
                </a:solidFill>
                <a:latin typeface="Source Sans Pro Regular"/>
                <a:cs typeface="Arial"/>
              </a:rPr>
              <a:t>programme</a:t>
            </a:r>
            <a:r>
              <a:rPr lang="en-US" sz="2800" b="1">
                <a:solidFill>
                  <a:srgbClr val="A1010D"/>
                </a:solidFill>
                <a:latin typeface="Source Sans Pro Regular"/>
                <a:cs typeface="Arial"/>
              </a:rPr>
              <a:t> goals</a:t>
            </a:r>
          </a:p>
        </p:txBody>
      </p:sp>
      <p:sp>
        <p:nvSpPr>
          <p:cNvPr id="3" name="Espace réservé du contenu 2"/>
          <p:cNvSpPr>
            <a:spLocks noGrp="1"/>
          </p:cNvSpPr>
          <p:nvPr>
            <p:ph type="body" idx="1"/>
          </p:nvPr>
        </p:nvSpPr>
        <p:spPr>
          <a:xfrm>
            <a:off x="791499" y="1517388"/>
            <a:ext cx="10602712" cy="4654071"/>
          </a:xfrm>
        </p:spPr>
        <p:txBody>
          <a:bodyPr lIns="45719" tIns="45720" rIns="45719" bIns="45720" anchor="t">
            <a:noAutofit/>
          </a:bodyPr>
          <a:lstStyle/>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It is important to develop and implement an RRT training plan or program.</a:t>
            </a:r>
            <a:endParaRPr lang="en-US">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The main goal of an RRT training program is to ensure that RRT members are trained and ready to deploy before a public health emergency occurs. </a:t>
            </a:r>
            <a:endParaRPr lang="en-US">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The training program: </a:t>
            </a:r>
            <a:endParaRPr lang="en-US">
              <a:solidFill>
                <a:schemeClr val="tx1"/>
              </a:solidFill>
              <a:cs typeface="Arial"/>
            </a:endParaRP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000"/>
              <a:t>Ensures RRT members have the same level of basic knowledge and skills</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000"/>
              <a:t>Provides RRT members opportunities to learn new skills and practice existing skills </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000"/>
              <a:t>Keeps RRT members’ skills current with changing methods and science </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000"/>
              <a:t>Allows RRT members to engage with their teammates </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sz="2000"/>
              <a:t>Translates RRT members’ subject matter expertise into a field, response setting </a:t>
            </a:r>
          </a:p>
        </p:txBody>
      </p:sp>
      <p:sp>
        <p:nvSpPr>
          <p:cNvPr id="4" name="Rectangle 3"/>
          <p:cNvSpPr/>
          <p:nvPr/>
        </p:nvSpPr>
        <p:spPr>
          <a:xfrm>
            <a:off x="845039" y="5518603"/>
            <a:ext cx="10565296" cy="646331"/>
          </a:xfrm>
          <a:prstGeom prst="rect">
            <a:avLst/>
          </a:prstGeom>
          <a:solidFill>
            <a:srgbClr val="A1010D"/>
          </a:solidFill>
        </p:spPr>
        <p:txBody>
          <a:bodyPr wrap="square">
            <a:spAutoFit/>
          </a:bodyPr>
          <a:lstStyle/>
          <a:p>
            <a:pPr algn="ctr" hangingPunct="1"/>
            <a:r>
              <a:rPr lang="en-US" b="1" kern="1200">
                <a:solidFill>
                  <a:prstClr val="white"/>
                </a:solidFill>
                <a:latin typeface="Arial" panose="020B0604020202020204" pitchFamily="34" charset="0"/>
                <a:ea typeface="+mn-ea"/>
                <a:cs typeface="Arial" panose="020B0604020202020204" pitchFamily="34" charset="0"/>
              </a:rPr>
              <a:t>Ideally, all RRT members should undergo regularly continual training throughout their membership on the RRT and prior to deploying for an emergency response.</a:t>
            </a:r>
          </a:p>
        </p:txBody>
      </p:sp>
      <p:sp>
        <p:nvSpPr>
          <p:cNvPr id="5" name="ZoneTexte 4">
            <a:extLst>
              <a:ext uri="{FF2B5EF4-FFF2-40B4-BE49-F238E27FC236}">
                <a16:creationId xmlns:a16="http://schemas.microsoft.com/office/drawing/2014/main" id="{188960BD-FC76-D88E-D31F-FCD1182A51B1}"/>
              </a:ext>
            </a:extLst>
          </p:cNvPr>
          <p:cNvSpPr txBox="1"/>
          <p:nvPr/>
        </p:nvSpPr>
        <p:spPr>
          <a:xfrm>
            <a:off x="92199" y="51578"/>
            <a:ext cx="7460183"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rPr>
              <a:t>3.8 Introduction to RRT training</a:t>
            </a:r>
            <a:r>
              <a:rPr lang="fr-FR" sz="3200">
                <a:latin typeface="Source Sans Pro Regular"/>
              </a:rPr>
              <a:t>​</a:t>
            </a:r>
          </a:p>
        </p:txBody>
      </p:sp>
      <p:sp>
        <p:nvSpPr>
          <p:cNvPr id="6" name="Espace réservé du numéro de diapositive 5">
            <a:extLst>
              <a:ext uri="{FF2B5EF4-FFF2-40B4-BE49-F238E27FC236}">
                <a16:creationId xmlns:a16="http://schemas.microsoft.com/office/drawing/2014/main" id="{D478DCC6-D80E-343B-176E-9F68E6ADCB18}"/>
              </a:ext>
            </a:extLst>
          </p:cNvPr>
          <p:cNvSpPr>
            <a:spLocks noGrp="1"/>
          </p:cNvSpPr>
          <p:nvPr>
            <p:ph type="sldNum" sz="quarter" idx="2"/>
          </p:nvPr>
        </p:nvSpPr>
        <p:spPr>
          <a:xfrm>
            <a:off x="11766550" y="6532738"/>
            <a:ext cx="423748" cy="320041"/>
          </a:xfrm>
        </p:spPr>
        <p:txBody>
          <a:bodyPr lIns="91440" tIns="45720" rIns="91440" bIns="45720" anchor="t"/>
          <a:lstStyle/>
          <a:p>
            <a:pPr algn="r"/>
            <a:fld id="{86CB4B4D-7CA3-9044-876B-883B54F8677D}" type="slidenum">
              <a:rPr lang="fr-FR" sz="1200">
                <a:solidFill>
                  <a:srgbClr val="A5A5A5"/>
                </a:solidFill>
              </a:rPr>
              <a:pPr algn="r"/>
              <a:t>63</a:t>
            </a:fld>
            <a:endParaRPr lang="fr-FR" sz="1200">
              <a:solidFill>
                <a:srgbClr val="A5A5A5"/>
              </a:solidFill>
            </a:endParaRPr>
          </a:p>
        </p:txBody>
      </p:sp>
    </p:spTree>
    <p:extLst>
      <p:ext uri="{BB962C8B-B14F-4D97-AF65-F5344CB8AC3E}">
        <p14:creationId xmlns:p14="http://schemas.microsoft.com/office/powerpoint/2010/main" val="5367414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172684" y="727534"/>
            <a:ext cx="4811250" cy="447131"/>
          </a:xfrm>
          <a:prstGeom prst="rect">
            <a:avLst/>
          </a:prstGeom>
        </p:spPr>
        <p:txBody>
          <a:bodyPr vert="horz" wrap="square" lIns="0" tIns="16087" rIns="0" bIns="0" rtlCol="0" anchor="t">
            <a:spAutoFit/>
          </a:bodyPr>
          <a:lstStyle/>
          <a:p>
            <a:pPr marL="16510" hangingPunct="1">
              <a:spcBef>
                <a:spcPct val="0"/>
              </a:spcBef>
            </a:pPr>
            <a:r>
              <a:rPr lang="en-US" sz="2800" b="1">
                <a:solidFill>
                  <a:srgbClr val="A1010D"/>
                </a:solidFill>
                <a:latin typeface="Source Sans Pro Regular"/>
                <a:cs typeface="Arial"/>
                <a:sym typeface="Source Sans Pro Bold"/>
              </a:rPr>
              <a:t>RRT training</a:t>
            </a:r>
            <a:r>
              <a:rPr sz="2800" b="1">
                <a:solidFill>
                  <a:srgbClr val="A1010D"/>
                </a:solidFill>
                <a:latin typeface="Source Sans Pro Regular"/>
                <a:cs typeface="Arial"/>
                <a:sym typeface="Source Sans Pro Bold"/>
              </a:rPr>
              <a:t> </a:t>
            </a:r>
            <a:r>
              <a:rPr lang="en-US" sz="2800" b="1">
                <a:solidFill>
                  <a:srgbClr val="A1010D"/>
                </a:solidFill>
                <a:latin typeface="Source Sans Pro Regular"/>
                <a:cs typeface="Arial"/>
                <a:sym typeface="Source Sans Pro Bold"/>
              </a:rPr>
              <a:t>cycle</a:t>
            </a:r>
            <a:endParaRPr lang="en-US" sz="2800" b="1">
              <a:solidFill>
                <a:srgbClr val="A1010D"/>
              </a:solidFill>
              <a:latin typeface="Source Sans Pro Regular"/>
              <a:cs typeface="Arial"/>
            </a:endParaRPr>
          </a:p>
        </p:txBody>
      </p:sp>
      <p:sp>
        <p:nvSpPr>
          <p:cNvPr id="12" name="ZoneTexte 11"/>
          <p:cNvSpPr txBox="1"/>
          <p:nvPr/>
        </p:nvSpPr>
        <p:spPr>
          <a:xfrm>
            <a:off x="166919" y="1179272"/>
            <a:ext cx="5711588" cy="5029582"/>
          </a:xfrm>
          <a:prstGeom prst="rect">
            <a:avLst/>
          </a:prstGeom>
          <a:noFill/>
        </p:spPr>
        <p:txBody>
          <a:bodyPr wrap="square" lIns="91440" tIns="45720" rIns="91440" bIns="4572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Source Sans Pro Regular"/>
              </a:rPr>
              <a:t>During the preparedness phase:</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Onboarding training: new RRT members recruited should receive initial training.</a:t>
            </a:r>
            <a:endParaRPr lang="en-US" sz="20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A continuing education should be regular. It can provide updates regarding changes in the national guidelines/SOPs or cover a new content.</a:t>
            </a:r>
            <a:endParaRPr lang="en-US" sz="20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sym typeface="Source Sans Pro Regular"/>
              </a:rPr>
              <a:t>Exercises should be conducted to enable RRT members to apply and practice their skills and to test RRT SOPs content. </a:t>
            </a:r>
            <a:endParaRPr lang="en-US" sz="200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Regular"/>
              <a:cs typeface="Arial"/>
              <a:sym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Source Sans Pro Regular"/>
              </a:rPr>
              <a:t>During the response phase: just-in-time training may be conducted before deployment.</a:t>
            </a:r>
            <a:endParaRPr lang="en-US" sz="2400">
              <a:solidFill>
                <a:schemeClr val="tx1"/>
              </a:solidFill>
              <a:latin typeface="Source Sans Pro Regular"/>
              <a:cs typeface="Arial"/>
            </a:endParaRPr>
          </a:p>
        </p:txBody>
      </p:sp>
      <p:sp>
        <p:nvSpPr>
          <p:cNvPr id="5" name="ZoneTexte 4">
            <a:extLst>
              <a:ext uri="{FF2B5EF4-FFF2-40B4-BE49-F238E27FC236}">
                <a16:creationId xmlns:a16="http://schemas.microsoft.com/office/drawing/2014/main" id="{68C2CBF9-EE02-7B2B-D3C8-C944237EDB59}"/>
              </a:ext>
            </a:extLst>
          </p:cNvPr>
          <p:cNvSpPr txBox="1"/>
          <p:nvPr/>
        </p:nvSpPr>
        <p:spPr>
          <a:xfrm>
            <a:off x="104489" y="2416"/>
            <a:ext cx="806240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2" name="Espace réservé du numéro de diapositive 1">
            <a:extLst>
              <a:ext uri="{FF2B5EF4-FFF2-40B4-BE49-F238E27FC236}">
                <a16:creationId xmlns:a16="http://schemas.microsoft.com/office/drawing/2014/main" id="{8BC194EB-B4DC-05FC-A48F-C43BB1428B57}"/>
              </a:ext>
            </a:extLst>
          </p:cNvPr>
          <p:cNvSpPr>
            <a:spLocks noGrp="1"/>
          </p:cNvSpPr>
          <p:nvPr>
            <p:ph type="sldNum" sz="quarter" idx="2"/>
          </p:nvPr>
        </p:nvSpPr>
        <p:spPr>
          <a:xfrm>
            <a:off x="11766550" y="6532738"/>
            <a:ext cx="423748" cy="320041"/>
          </a:xfrm>
        </p:spPr>
        <p:txBody>
          <a:bodyPr lIns="91440" tIns="45720" rIns="91440" bIns="45720" anchor="t"/>
          <a:lstStyle/>
          <a:p>
            <a:pPr algn="r"/>
            <a:fld id="{86CB4B4D-7CA3-9044-876B-883B54F8677D}" type="slidenum">
              <a:rPr lang="fr-FR" sz="1200">
                <a:solidFill>
                  <a:srgbClr val="A5A5A5"/>
                </a:solidFill>
              </a:rPr>
              <a:pPr algn="r"/>
              <a:t>64</a:t>
            </a:fld>
            <a:endParaRPr lang="fr-FR" sz="1200">
              <a:solidFill>
                <a:srgbClr val="A5A5A5"/>
              </a:solidFill>
            </a:endParaRPr>
          </a:p>
        </p:txBody>
      </p:sp>
      <p:pic>
        <p:nvPicPr>
          <p:cNvPr id="11" name="Picture 12" descr="Diagram&#10;&#10;Description automatically generated">
            <a:extLst>
              <a:ext uri="{FF2B5EF4-FFF2-40B4-BE49-F238E27FC236}">
                <a16:creationId xmlns:a16="http://schemas.microsoft.com/office/drawing/2014/main" id="{19A3B871-92A8-234D-BA36-47473BC0129A}"/>
              </a:ext>
            </a:extLst>
          </p:cNvPr>
          <p:cNvPicPr>
            <a:picLocks noChangeAspect="1"/>
          </p:cNvPicPr>
          <p:nvPr/>
        </p:nvPicPr>
        <p:blipFill>
          <a:blip r:embed="rId3"/>
          <a:stretch>
            <a:fillRect/>
          </a:stretch>
        </p:blipFill>
        <p:spPr>
          <a:xfrm>
            <a:off x="5933090" y="1715598"/>
            <a:ext cx="6119648" cy="4425287"/>
          </a:xfrm>
          <a:prstGeom prst="rect">
            <a:avLst/>
          </a:prstGeom>
        </p:spPr>
      </p:pic>
    </p:spTree>
    <p:extLst>
      <p:ext uri="{BB962C8B-B14F-4D97-AF65-F5344CB8AC3E}">
        <p14:creationId xmlns:p14="http://schemas.microsoft.com/office/powerpoint/2010/main" val="3744813883"/>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7939" y="855294"/>
            <a:ext cx="5218778"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a:solidFill>
                  <a:srgbClr val="A1010D"/>
                </a:solidFill>
                <a:latin typeface="Source Sans Pro Regular"/>
                <a:ea typeface="+mj-ea"/>
                <a:cs typeface="Arial"/>
                <a:sym typeface="Calibri"/>
              </a:rPr>
              <a:t>Training topics to </a:t>
            </a:r>
            <a:r>
              <a:rPr lang="fr-FR" sz="2800" b="1" err="1">
                <a:solidFill>
                  <a:srgbClr val="A1010D"/>
                </a:solidFill>
                <a:latin typeface="Source Sans Pro Regular"/>
                <a:ea typeface="+mj-ea"/>
                <a:cs typeface="Arial"/>
                <a:sym typeface="Calibri"/>
              </a:rPr>
              <a:t>consider</a:t>
            </a:r>
            <a:endParaRPr lang="fr-FR" sz="2800" b="1">
              <a:solidFill>
                <a:srgbClr val="A1010D"/>
              </a:solidFill>
              <a:latin typeface="Source Sans Pro Regular"/>
              <a:ea typeface="+mj-ea"/>
              <a:cs typeface="Arial"/>
              <a:sym typeface="Calibri"/>
            </a:endParaRPr>
          </a:p>
        </p:txBody>
      </p:sp>
      <p:sp>
        <p:nvSpPr>
          <p:cNvPr id="3" name="object 3"/>
          <p:cNvSpPr txBox="1"/>
          <p:nvPr/>
        </p:nvSpPr>
        <p:spPr>
          <a:xfrm>
            <a:off x="296462" y="1438085"/>
            <a:ext cx="6500147" cy="4675639"/>
          </a:xfrm>
          <a:prstGeom prst="rect">
            <a:avLst/>
          </a:prstGeom>
        </p:spPr>
        <p:txBody>
          <a:bodyPr vert="horz" wrap="square" lIns="0" tIns="99060" rIns="0" bIns="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Overview of country emergency response</a:t>
            </a:r>
            <a:endParaRPr lang="en-US"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Common RRT response activities</a:t>
            </a:r>
            <a:r>
              <a:rPr lang="fr-FR" sz="2400">
                <a:solidFill>
                  <a:schemeClr val="tx1"/>
                </a:solidFill>
                <a:latin typeface="Source Sans Pro Regular"/>
                <a:cs typeface="Arial"/>
              </a:rPr>
              <a:t> </a:t>
            </a:r>
            <a:r>
              <a:rPr lang="fr-FR" sz="2400" err="1">
                <a:solidFill>
                  <a:schemeClr val="tx1"/>
                </a:solidFill>
                <a:latin typeface="Source Sans Pro Regular"/>
                <a:cs typeface="Arial"/>
              </a:rPr>
              <a:t>including</a:t>
            </a:r>
            <a:r>
              <a:rPr lang="fr-FR" sz="2400">
                <a:solidFill>
                  <a:schemeClr val="tx1"/>
                </a:solidFill>
                <a:latin typeface="Source Sans Pro Regular"/>
                <a:cs typeface="Arial"/>
              </a:rPr>
              <a:t> e</a:t>
            </a:r>
            <a:r>
              <a:rPr sz="2400" err="1">
                <a:solidFill>
                  <a:schemeClr val="tx1"/>
                </a:solidFill>
                <a:latin typeface="Source Sans Pro Regular"/>
                <a:cs typeface="Arial"/>
              </a:rPr>
              <a:t>quipment</a:t>
            </a:r>
            <a:r>
              <a:rPr sz="2400">
                <a:solidFill>
                  <a:schemeClr val="tx1"/>
                </a:solidFill>
                <a:latin typeface="Source Sans Pro Regular"/>
                <a:cs typeface="Arial"/>
              </a:rPr>
              <a:t> and standardized tools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Risk communication</a:t>
            </a:r>
            <a:r>
              <a:rPr lang="fr-FR" sz="2400">
                <a:solidFill>
                  <a:schemeClr val="tx1"/>
                </a:solidFill>
                <a:latin typeface="Source Sans Pro Regular"/>
                <a:cs typeface="Arial"/>
              </a:rPr>
              <a:t> and </a:t>
            </a:r>
            <a:r>
              <a:rPr lang="fr-FR" sz="2400" err="1">
                <a:solidFill>
                  <a:schemeClr val="tx1"/>
                </a:solidFill>
                <a:latin typeface="Source Sans Pro Regular"/>
                <a:cs typeface="Arial"/>
              </a:rPr>
              <a:t>community</a:t>
            </a:r>
            <a:r>
              <a:rPr lang="fr-FR" sz="2400">
                <a:solidFill>
                  <a:schemeClr val="tx1"/>
                </a:solidFill>
                <a:latin typeface="Source Sans Pro Regular"/>
                <a:cs typeface="Arial"/>
              </a:rPr>
              <a:t> engagement </a:t>
            </a:r>
            <a:endParaRPr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Ethics</a:t>
            </a:r>
            <a:r>
              <a:rPr lang="fr-FR" sz="2400">
                <a:solidFill>
                  <a:schemeClr val="tx1"/>
                </a:solidFill>
                <a:latin typeface="Source Sans Pro Regular"/>
                <a:cs typeface="Arial"/>
              </a:rPr>
              <a:t> and code of </a:t>
            </a:r>
            <a:r>
              <a:rPr lang="fr-FR" sz="2400" err="1">
                <a:solidFill>
                  <a:schemeClr val="tx1"/>
                </a:solidFill>
                <a:latin typeface="Source Sans Pro Regular"/>
                <a:cs typeface="Arial"/>
              </a:rPr>
              <a:t>conduct</a:t>
            </a:r>
            <a:endParaRPr lang="fr-FR"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a:solidFill>
                  <a:schemeClr val="tx1"/>
                </a:solidFill>
                <a:latin typeface="Source Sans Pro Regular"/>
                <a:cs typeface="Arial"/>
              </a:rPr>
              <a:t>Prevention of </a:t>
            </a:r>
            <a:r>
              <a:rPr lang="fr-FR" sz="2400" err="1">
                <a:solidFill>
                  <a:schemeClr val="tx1"/>
                </a:solidFill>
                <a:latin typeface="Source Sans Pro Regular"/>
                <a:cs typeface="Arial"/>
              </a:rPr>
              <a:t>sexual</a:t>
            </a:r>
            <a:r>
              <a:rPr lang="fr-FR" sz="2400">
                <a:solidFill>
                  <a:schemeClr val="tx1"/>
                </a:solidFill>
                <a:latin typeface="Source Sans Pro Regular"/>
                <a:cs typeface="Arial"/>
              </a:rPr>
              <a:t> exploitation and abuse </a:t>
            </a:r>
            <a:endParaRPr sz="24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National public health guidelines &amp; SOPs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Common emergencies in the country</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Response challenges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a:solidFill>
                  <a:schemeClr val="tx1"/>
                </a:solidFill>
                <a:latin typeface="Source Sans Pro Regular"/>
                <a:cs typeface="Arial"/>
              </a:rPr>
              <a:t>Reporting, monitoring, and evaluation</a:t>
            </a:r>
          </a:p>
        </p:txBody>
      </p:sp>
      <p:sp>
        <p:nvSpPr>
          <p:cNvPr id="10" name="object 10"/>
          <p:cNvSpPr txBox="1"/>
          <p:nvPr/>
        </p:nvSpPr>
        <p:spPr>
          <a:xfrm>
            <a:off x="7050609" y="2482022"/>
            <a:ext cx="4928697" cy="2786233"/>
          </a:xfrm>
          <a:prstGeom prst="rect">
            <a:avLst/>
          </a:prstGeom>
          <a:solidFill>
            <a:srgbClr val="A1010D"/>
          </a:solidFill>
        </p:spPr>
        <p:txBody>
          <a:bodyPr vert="horz" wrap="square" lIns="0" tIns="16087" rIns="0" bIns="0" rtlCol="0" anchor="t">
            <a:spAutoFit/>
          </a:bodyPr>
          <a:lstStyle/>
          <a:p>
            <a:pPr marL="457200" marR="6350" lvl="1" indent="0" hangingPunct="1">
              <a:spcBef>
                <a:spcPts val="127"/>
              </a:spcBef>
              <a:tabLst>
                <a:tab pos="456342" algn="l"/>
                <a:tab pos="457189" algn="l"/>
              </a:tabLst>
            </a:pPr>
            <a:r>
              <a:rPr lang="en-US" b="1" kern="1200" spc="-7">
                <a:solidFill>
                  <a:prstClr val="white"/>
                </a:solidFill>
                <a:latin typeface="Arial"/>
                <a:ea typeface="+mn-ea"/>
                <a:cs typeface="Arial"/>
              </a:rPr>
              <a:t>Consider some specifics</a:t>
            </a:r>
            <a:r>
              <a:rPr b="1" kern="1200" spc="-7">
                <a:solidFill>
                  <a:prstClr val="white"/>
                </a:solidFill>
                <a:latin typeface="Arial"/>
                <a:ea typeface="+mn-ea"/>
                <a:cs typeface="Arial"/>
              </a:rPr>
              <a:t>:</a:t>
            </a:r>
            <a:endParaRPr lang="en-US" b="1" kern="1200" spc="-7">
              <a:solidFill>
                <a:prstClr val="white"/>
              </a:solidFill>
              <a:latin typeface="Arial"/>
              <a:ea typeface="+mn-ea"/>
              <a:cs typeface="Arial"/>
            </a:endParaRPr>
          </a:p>
          <a:p>
            <a:pPr marL="913130" marR="6350" lvl="1" indent="-455930" hangingPunct="1">
              <a:buFontTx/>
              <a:buChar char="•"/>
              <a:tabLst>
                <a:tab pos="456342" algn="l"/>
                <a:tab pos="457189" algn="l"/>
              </a:tabLst>
            </a:pPr>
            <a:r>
              <a:rPr kern="1200" spc="-7">
                <a:solidFill>
                  <a:prstClr val="white"/>
                </a:solidFill>
                <a:latin typeface="Arial" panose="020B0604020202020204" pitchFamily="34" charset="0"/>
                <a:ea typeface="+mn-ea"/>
                <a:cs typeface="Arial" panose="020B0604020202020204" pitchFamily="34" charset="0"/>
              </a:rPr>
              <a:t>All Staff vs. Role-Specific vs.  Team Leaders</a:t>
            </a:r>
          </a:p>
          <a:p>
            <a:pPr marL="913130" marR="394335" lvl="1" indent="-455930" hangingPunct="1">
              <a:buFontTx/>
              <a:buChar char="•"/>
              <a:tabLst>
                <a:tab pos="456342" algn="l"/>
                <a:tab pos="457189" algn="l"/>
              </a:tabLst>
            </a:pPr>
            <a:r>
              <a:rPr kern="1200" spc="-7">
                <a:solidFill>
                  <a:prstClr val="white"/>
                </a:solidFill>
                <a:latin typeface="Arial" panose="020B0604020202020204" pitchFamily="34" charset="0"/>
                <a:ea typeface="+mn-ea"/>
                <a:cs typeface="Arial" panose="020B0604020202020204" pitchFamily="34" charset="0"/>
              </a:rPr>
              <a:t>National vs. Regional vs.  International</a:t>
            </a:r>
          </a:p>
          <a:p>
            <a:pPr marL="913130" lvl="1" indent="-455930" hangingPunct="1">
              <a:buFontTx/>
              <a:buChar char="•"/>
              <a:tabLst>
                <a:tab pos="456342" algn="l"/>
                <a:tab pos="457189" algn="l"/>
              </a:tabLst>
            </a:pPr>
            <a:r>
              <a:rPr kern="1200" spc="-7">
                <a:solidFill>
                  <a:prstClr val="white"/>
                </a:solidFill>
                <a:latin typeface="Arial" panose="020B0604020202020204" pitchFamily="34" charset="0"/>
                <a:ea typeface="+mn-ea"/>
                <a:cs typeface="Arial" panose="020B0604020202020204" pitchFamily="34" charset="0"/>
              </a:rPr>
              <a:t>Just-in-Time </a:t>
            </a:r>
            <a:r>
              <a:rPr lang="fr-FR" kern="1200" spc="-7">
                <a:solidFill>
                  <a:prstClr val="white"/>
                </a:solidFill>
                <a:latin typeface="Arial" panose="020B0604020202020204" pitchFamily="34" charset="0"/>
                <a:ea typeface="+mn-ea"/>
                <a:cs typeface="Arial" panose="020B0604020202020204" pitchFamily="34" charset="0"/>
              </a:rPr>
              <a:t>r</a:t>
            </a:r>
            <a:r>
              <a:rPr kern="1200" spc="-7">
                <a:solidFill>
                  <a:prstClr val="white"/>
                </a:solidFill>
                <a:latin typeface="Arial" panose="020B0604020202020204" pitchFamily="34" charset="0"/>
                <a:ea typeface="+mn-ea"/>
                <a:cs typeface="Arial" panose="020B0604020202020204" pitchFamily="34" charset="0"/>
              </a:rPr>
              <a:t>repository</a:t>
            </a:r>
            <a:r>
              <a:rPr lang="fr-FR" kern="1200" spc="-7">
                <a:solidFill>
                  <a:prstClr val="white"/>
                </a:solidFill>
                <a:latin typeface="Arial" panose="020B0604020202020204" pitchFamily="34" charset="0"/>
                <a:ea typeface="+mn-ea"/>
                <a:cs typeface="Arial" panose="020B0604020202020204" pitchFamily="34" charset="0"/>
              </a:rPr>
              <a:t>, c</a:t>
            </a:r>
            <a:r>
              <a:rPr lang="en-US" kern="1200" spc="20">
                <a:solidFill>
                  <a:prstClr val="white"/>
                </a:solidFill>
                <a:latin typeface="Arial" panose="020B0604020202020204" pitchFamily="34" charset="0"/>
                <a:ea typeface="+mn-ea"/>
                <a:cs typeface="Arial" panose="020B0604020202020204" pitchFamily="34" charset="0"/>
              </a:rPr>
              <a:t>compiling</a:t>
            </a:r>
            <a:r>
              <a:rPr lang="en-US" kern="1200" spc="-120">
                <a:solidFill>
                  <a:prstClr val="white"/>
                </a:solidFill>
                <a:latin typeface="Arial" panose="020B0604020202020204" pitchFamily="34" charset="0"/>
                <a:ea typeface="+mn-ea"/>
                <a:cs typeface="Arial" panose="020B0604020202020204" pitchFamily="34" charset="0"/>
              </a:rPr>
              <a:t> </a:t>
            </a:r>
            <a:r>
              <a:rPr lang="en-US" kern="1200">
                <a:solidFill>
                  <a:prstClr val="white"/>
                </a:solidFill>
                <a:latin typeface="Arial" panose="020B0604020202020204" pitchFamily="34" charset="0"/>
                <a:ea typeface="+mn-ea"/>
                <a:cs typeface="Arial" panose="020B0604020202020204" pitchFamily="34" charset="0"/>
              </a:rPr>
              <a:t>and</a:t>
            </a:r>
            <a:r>
              <a:rPr lang="en-US" kern="1200" spc="-100">
                <a:solidFill>
                  <a:prstClr val="white"/>
                </a:solidFill>
                <a:latin typeface="Arial" panose="020B0604020202020204" pitchFamily="34" charset="0"/>
                <a:ea typeface="+mn-ea"/>
                <a:cs typeface="Arial" panose="020B0604020202020204" pitchFamily="34" charset="0"/>
              </a:rPr>
              <a:t> </a:t>
            </a:r>
            <a:r>
              <a:rPr lang="en-US" kern="1200">
                <a:solidFill>
                  <a:prstClr val="white"/>
                </a:solidFill>
                <a:latin typeface="Arial" panose="020B0604020202020204" pitchFamily="34" charset="0"/>
                <a:ea typeface="+mn-ea"/>
                <a:cs typeface="Arial" panose="020B0604020202020204" pitchFamily="34" charset="0"/>
              </a:rPr>
              <a:t>creating</a:t>
            </a:r>
            <a:r>
              <a:rPr lang="en-US" kern="1200" spc="-100">
                <a:solidFill>
                  <a:prstClr val="white"/>
                </a:solidFill>
                <a:latin typeface="Arial" panose="020B0604020202020204" pitchFamily="34" charset="0"/>
                <a:ea typeface="+mn-ea"/>
                <a:cs typeface="Arial" panose="020B0604020202020204" pitchFamily="34" charset="0"/>
              </a:rPr>
              <a:t> </a:t>
            </a:r>
            <a:r>
              <a:rPr lang="en-US" kern="1200" spc="7">
                <a:solidFill>
                  <a:prstClr val="white"/>
                </a:solidFill>
                <a:latin typeface="Arial" panose="020B0604020202020204" pitchFamily="34" charset="0"/>
                <a:ea typeface="+mn-ea"/>
                <a:cs typeface="Arial" panose="020B0604020202020204" pitchFamily="34" charset="0"/>
              </a:rPr>
              <a:t>just-in-time</a:t>
            </a:r>
            <a:r>
              <a:rPr lang="en-US" kern="1200" spc="-93">
                <a:solidFill>
                  <a:prstClr val="white"/>
                </a:solidFill>
                <a:latin typeface="Arial" panose="020B0604020202020204" pitchFamily="34" charset="0"/>
                <a:ea typeface="+mn-ea"/>
                <a:cs typeface="Arial" panose="020B0604020202020204" pitchFamily="34" charset="0"/>
              </a:rPr>
              <a:t> </a:t>
            </a:r>
            <a:r>
              <a:rPr lang="en-US" kern="1200" spc="20">
                <a:solidFill>
                  <a:prstClr val="white"/>
                </a:solidFill>
                <a:latin typeface="Arial" panose="020B0604020202020204" pitchFamily="34" charset="0"/>
                <a:ea typeface="+mn-ea"/>
                <a:cs typeface="Arial" panose="020B0604020202020204" pitchFamily="34" charset="0"/>
              </a:rPr>
              <a:t>training</a:t>
            </a:r>
            <a:r>
              <a:rPr lang="en-US" kern="1200" spc="-107">
                <a:solidFill>
                  <a:prstClr val="white"/>
                </a:solidFill>
                <a:latin typeface="Arial" panose="020B0604020202020204" pitchFamily="34" charset="0"/>
                <a:ea typeface="+mn-ea"/>
                <a:cs typeface="Arial" panose="020B0604020202020204" pitchFamily="34" charset="0"/>
              </a:rPr>
              <a:t> </a:t>
            </a:r>
            <a:r>
              <a:rPr lang="en-US" kern="1200" spc="20">
                <a:solidFill>
                  <a:prstClr val="white"/>
                </a:solidFill>
                <a:latin typeface="Arial" panose="020B0604020202020204" pitchFamily="34" charset="0"/>
                <a:ea typeface="+mn-ea"/>
                <a:cs typeface="Arial" panose="020B0604020202020204" pitchFamily="34" charset="0"/>
              </a:rPr>
              <a:t>content</a:t>
            </a:r>
            <a:r>
              <a:rPr lang="en-US" kern="1200" spc="-120">
                <a:solidFill>
                  <a:prstClr val="white"/>
                </a:solidFill>
                <a:latin typeface="Arial" panose="020B0604020202020204" pitchFamily="34" charset="0"/>
                <a:ea typeface="+mn-ea"/>
                <a:cs typeface="Arial" panose="020B0604020202020204" pitchFamily="34" charset="0"/>
              </a:rPr>
              <a:t> </a:t>
            </a:r>
            <a:r>
              <a:rPr lang="en-US" kern="1200" spc="27">
                <a:solidFill>
                  <a:prstClr val="white"/>
                </a:solidFill>
                <a:latin typeface="Arial" panose="020B0604020202020204" pitchFamily="34" charset="0"/>
                <a:ea typeface="+mn-ea"/>
                <a:cs typeface="Arial" panose="020B0604020202020204" pitchFamily="34" charset="0"/>
              </a:rPr>
              <a:t>of</a:t>
            </a:r>
            <a:r>
              <a:rPr lang="en-US" kern="1200" spc="-80">
                <a:solidFill>
                  <a:prstClr val="white"/>
                </a:solidFill>
                <a:latin typeface="Arial" panose="020B0604020202020204" pitchFamily="34" charset="0"/>
                <a:ea typeface="+mn-ea"/>
                <a:cs typeface="Arial" panose="020B0604020202020204" pitchFamily="34" charset="0"/>
              </a:rPr>
              <a:t> </a:t>
            </a:r>
            <a:r>
              <a:rPr lang="en-US" kern="1200" spc="7">
                <a:solidFill>
                  <a:prstClr val="white"/>
                </a:solidFill>
                <a:latin typeface="Arial" panose="020B0604020202020204" pitchFamily="34" charset="0"/>
                <a:ea typeface="+mn-ea"/>
                <a:cs typeface="Arial" panose="020B0604020202020204" pitchFamily="34" charset="0"/>
              </a:rPr>
              <a:t>the</a:t>
            </a:r>
            <a:r>
              <a:rPr lang="en-US" kern="1200" spc="-67">
                <a:solidFill>
                  <a:prstClr val="white"/>
                </a:solidFill>
                <a:latin typeface="Arial" panose="020B0604020202020204" pitchFamily="34" charset="0"/>
                <a:ea typeface="+mn-ea"/>
                <a:cs typeface="Arial" panose="020B0604020202020204" pitchFamily="34" charset="0"/>
              </a:rPr>
              <a:t> </a:t>
            </a:r>
            <a:r>
              <a:rPr lang="en-US" kern="1200">
                <a:solidFill>
                  <a:prstClr val="white"/>
                </a:solidFill>
                <a:latin typeface="Arial" panose="020B0604020202020204" pitchFamily="34" charset="0"/>
                <a:ea typeface="+mn-ea"/>
                <a:cs typeface="Arial" panose="020B0604020202020204" pitchFamily="34" charset="0"/>
              </a:rPr>
              <a:t>country's</a:t>
            </a:r>
            <a:r>
              <a:rPr lang="en-US" kern="1200" spc="-93">
                <a:solidFill>
                  <a:prstClr val="white"/>
                </a:solidFill>
                <a:latin typeface="Arial" panose="020B0604020202020204" pitchFamily="34" charset="0"/>
                <a:ea typeface="+mn-ea"/>
                <a:cs typeface="Arial" panose="020B0604020202020204" pitchFamily="34" charset="0"/>
              </a:rPr>
              <a:t> </a:t>
            </a:r>
            <a:r>
              <a:rPr lang="en-US" kern="1200" spc="7">
                <a:solidFill>
                  <a:prstClr val="white"/>
                </a:solidFill>
                <a:latin typeface="Arial" panose="020B0604020202020204" pitchFamily="34" charset="0"/>
                <a:ea typeface="+mn-ea"/>
                <a:cs typeface="Arial" panose="020B0604020202020204" pitchFamily="34" charset="0"/>
              </a:rPr>
              <a:t>most</a:t>
            </a:r>
            <a:r>
              <a:rPr lang="en-US" kern="1200" spc="-87">
                <a:solidFill>
                  <a:prstClr val="white"/>
                </a:solidFill>
                <a:latin typeface="Arial" panose="020B0604020202020204" pitchFamily="34" charset="0"/>
                <a:ea typeface="+mn-ea"/>
                <a:cs typeface="Arial" panose="020B0604020202020204" pitchFamily="34" charset="0"/>
              </a:rPr>
              <a:t> </a:t>
            </a:r>
            <a:r>
              <a:rPr lang="en-US" kern="1200" spc="20">
                <a:solidFill>
                  <a:prstClr val="white"/>
                </a:solidFill>
                <a:latin typeface="Arial" panose="020B0604020202020204" pitchFamily="34" charset="0"/>
                <a:ea typeface="+mn-ea"/>
                <a:cs typeface="Arial" panose="020B0604020202020204" pitchFamily="34" charset="0"/>
              </a:rPr>
              <a:t>common</a:t>
            </a:r>
            <a:r>
              <a:rPr lang="en-US" kern="1200" spc="-133">
                <a:solidFill>
                  <a:prstClr val="white"/>
                </a:solidFill>
                <a:latin typeface="Arial" panose="020B0604020202020204" pitchFamily="34" charset="0"/>
                <a:ea typeface="+mn-ea"/>
                <a:cs typeface="Arial" panose="020B0604020202020204" pitchFamily="34" charset="0"/>
              </a:rPr>
              <a:t> </a:t>
            </a:r>
            <a:r>
              <a:rPr lang="en-US" kern="1200" spc="-13">
                <a:solidFill>
                  <a:prstClr val="white"/>
                </a:solidFill>
                <a:latin typeface="Arial" panose="020B0604020202020204" pitchFamily="34" charset="0"/>
                <a:ea typeface="+mn-ea"/>
                <a:cs typeface="Arial" panose="020B0604020202020204" pitchFamily="34" charset="0"/>
              </a:rPr>
              <a:t>public heath emergencies </a:t>
            </a:r>
            <a:r>
              <a:rPr lang="en-US" kern="1200" spc="-67">
                <a:solidFill>
                  <a:prstClr val="white"/>
                </a:solidFill>
                <a:latin typeface="Arial" panose="020B0604020202020204" pitchFamily="34" charset="0"/>
                <a:ea typeface="+mn-ea"/>
                <a:cs typeface="Arial" panose="020B0604020202020204" pitchFamily="34" charset="0"/>
              </a:rPr>
              <a:t> </a:t>
            </a:r>
            <a:r>
              <a:rPr lang="en-US" kern="1200" spc="27">
                <a:solidFill>
                  <a:prstClr val="white"/>
                </a:solidFill>
                <a:latin typeface="Arial" panose="020B0604020202020204" pitchFamily="34" charset="0"/>
                <a:ea typeface="+mn-ea"/>
                <a:cs typeface="Arial" panose="020B0604020202020204" pitchFamily="34" charset="0"/>
              </a:rPr>
              <a:t>during</a:t>
            </a:r>
            <a:r>
              <a:rPr lang="en-US" kern="1200" spc="-87">
                <a:solidFill>
                  <a:prstClr val="white"/>
                </a:solidFill>
                <a:latin typeface="Arial" panose="020B0604020202020204" pitchFamily="34" charset="0"/>
                <a:ea typeface="+mn-ea"/>
                <a:cs typeface="Arial" panose="020B0604020202020204" pitchFamily="34" charset="0"/>
              </a:rPr>
              <a:t> </a:t>
            </a:r>
            <a:r>
              <a:rPr lang="en-US" kern="1200" spc="20">
                <a:solidFill>
                  <a:prstClr val="white"/>
                </a:solidFill>
                <a:latin typeface="Arial" panose="020B0604020202020204" pitchFamily="34" charset="0"/>
                <a:ea typeface="+mn-ea"/>
                <a:cs typeface="Arial" panose="020B0604020202020204" pitchFamily="34" charset="0"/>
              </a:rPr>
              <a:t>the </a:t>
            </a:r>
            <a:r>
              <a:rPr lang="en-US" kern="1200" spc="-367">
                <a:solidFill>
                  <a:prstClr val="white"/>
                </a:solidFill>
                <a:latin typeface="Arial" panose="020B0604020202020204" pitchFamily="34" charset="0"/>
                <a:ea typeface="+mn-ea"/>
                <a:cs typeface="Arial" panose="020B0604020202020204" pitchFamily="34" charset="0"/>
              </a:rPr>
              <a:t> </a:t>
            </a:r>
            <a:r>
              <a:rPr lang="en-US" kern="1200" spc="-7">
                <a:solidFill>
                  <a:prstClr val="white"/>
                </a:solidFill>
                <a:latin typeface="Arial" panose="020B0604020202020204" pitchFamily="34" charset="0"/>
                <a:ea typeface="+mn-ea"/>
                <a:cs typeface="Arial" panose="020B0604020202020204" pitchFamily="34" charset="0"/>
              </a:rPr>
              <a:t>non-emergency</a:t>
            </a:r>
            <a:r>
              <a:rPr lang="en-US" kern="1200" spc="-147">
                <a:solidFill>
                  <a:prstClr val="white"/>
                </a:solidFill>
                <a:latin typeface="Arial" panose="020B0604020202020204" pitchFamily="34" charset="0"/>
                <a:ea typeface="+mn-ea"/>
                <a:cs typeface="Arial" panose="020B0604020202020204" pitchFamily="34" charset="0"/>
              </a:rPr>
              <a:t> </a:t>
            </a:r>
            <a:r>
              <a:rPr lang="en-US" kern="1200" spc="-33">
                <a:solidFill>
                  <a:prstClr val="white"/>
                </a:solidFill>
                <a:latin typeface="Arial" panose="020B0604020202020204" pitchFamily="34" charset="0"/>
                <a:ea typeface="+mn-ea"/>
                <a:cs typeface="Arial" panose="020B0604020202020204" pitchFamily="34" charset="0"/>
              </a:rPr>
              <a:t>phase</a:t>
            </a:r>
            <a:endParaRPr lang="en-US" kern="1200">
              <a:solidFill>
                <a:prstClr val="white"/>
              </a:solidFill>
              <a:latin typeface="Arial" panose="020B0604020202020204" pitchFamily="34" charset="0"/>
              <a:ea typeface="+mn-ea"/>
              <a:cs typeface="Arial" panose="020B0604020202020204" pitchFamily="34" charset="0"/>
            </a:endParaRPr>
          </a:p>
        </p:txBody>
      </p:sp>
      <p:sp>
        <p:nvSpPr>
          <p:cNvPr id="6" name="ZoneTexte 5">
            <a:extLst>
              <a:ext uri="{FF2B5EF4-FFF2-40B4-BE49-F238E27FC236}">
                <a16:creationId xmlns:a16="http://schemas.microsoft.com/office/drawing/2014/main" id="{060753CB-6030-1706-4585-9E56E6D9170B}"/>
              </a:ext>
            </a:extLst>
          </p:cNvPr>
          <p:cNvSpPr txBox="1"/>
          <p:nvPr/>
        </p:nvSpPr>
        <p:spPr>
          <a:xfrm>
            <a:off x="67619" y="2417"/>
            <a:ext cx="839424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4" name="Espace réservé du numéro de diapositive 3">
            <a:extLst>
              <a:ext uri="{FF2B5EF4-FFF2-40B4-BE49-F238E27FC236}">
                <a16:creationId xmlns:a16="http://schemas.microsoft.com/office/drawing/2014/main" id="{409FCB2C-DA9C-CDEB-5EC1-046BFEFED501}"/>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65</a:t>
            </a:fld>
            <a:endParaRPr lang="fr-FR" sz="1200">
              <a:solidFill>
                <a:srgbClr val="A5A5A5"/>
              </a:solidFill>
            </a:endParaRPr>
          </a:p>
        </p:txBody>
      </p:sp>
    </p:spTree>
    <p:extLst>
      <p:ext uri="{BB962C8B-B14F-4D97-AF65-F5344CB8AC3E}">
        <p14:creationId xmlns:p14="http://schemas.microsoft.com/office/powerpoint/2010/main" val="24959529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9710" y="810616"/>
            <a:ext cx="5218778"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a:solidFill>
                  <a:srgbClr val="A1010D"/>
                </a:solidFill>
                <a:latin typeface="Source Sans Pro Regular"/>
                <a:ea typeface="+mj-ea"/>
                <a:cs typeface="Arial"/>
                <a:sym typeface="Calibri"/>
              </a:rPr>
              <a:t>Training topics to </a:t>
            </a:r>
            <a:r>
              <a:rPr lang="fr-FR" sz="2800" b="1" err="1">
                <a:solidFill>
                  <a:srgbClr val="A1010D"/>
                </a:solidFill>
                <a:latin typeface="Source Sans Pro Regular"/>
                <a:ea typeface="+mj-ea"/>
                <a:cs typeface="Arial"/>
                <a:sym typeface="Calibri"/>
              </a:rPr>
              <a:t>consider</a:t>
            </a:r>
            <a:endParaRPr lang="fr-FR" sz="2800" b="1">
              <a:solidFill>
                <a:srgbClr val="A1010D"/>
              </a:solidFill>
              <a:latin typeface="Source Sans Pro Regular"/>
              <a:ea typeface="+mj-ea"/>
              <a:cs typeface="Arial"/>
              <a:sym typeface="Calibri"/>
            </a:endParaRPr>
          </a:p>
        </p:txBody>
      </p:sp>
      <p:sp>
        <p:nvSpPr>
          <p:cNvPr id="3" name="object 3"/>
          <p:cNvSpPr txBox="1"/>
          <p:nvPr/>
        </p:nvSpPr>
        <p:spPr>
          <a:xfrm>
            <a:off x="279452" y="2727773"/>
            <a:ext cx="4673547" cy="1331134"/>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vert="horz" wrap="square" lIns="0" tIns="99060" rIns="0" bIns="0" rtlCol="0" anchor="t">
            <a:spAutoFit/>
          </a:bodyPr>
          <a:lstStyle/>
          <a:p>
            <a:pPr marL="36000" lvl="2" indent="0" algn="ctr">
              <a:spcBef>
                <a:spcPts val="1800"/>
              </a:spcBef>
              <a:spcAft>
                <a:spcPts val="1800"/>
              </a:spcAft>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000">
                <a:solidFill>
                  <a:schemeClr val="tx1"/>
                </a:solidFill>
                <a:latin typeface="Source Sans Pro Regular"/>
                <a:cs typeface="Arial"/>
              </a:rPr>
              <a:t>It is highly recommended to use the RRT competency framework (RRT CF) to better adapt the training for each profile: RRT member, trainer or manager.</a:t>
            </a:r>
          </a:p>
        </p:txBody>
      </p:sp>
      <p:sp>
        <p:nvSpPr>
          <p:cNvPr id="6" name="ZoneTexte 5">
            <a:extLst>
              <a:ext uri="{FF2B5EF4-FFF2-40B4-BE49-F238E27FC236}">
                <a16:creationId xmlns:a16="http://schemas.microsoft.com/office/drawing/2014/main" id="{060753CB-6030-1706-4585-9E56E6D9170B}"/>
              </a:ext>
            </a:extLst>
          </p:cNvPr>
          <p:cNvSpPr txBox="1"/>
          <p:nvPr/>
        </p:nvSpPr>
        <p:spPr>
          <a:xfrm>
            <a:off x="67619" y="2417"/>
            <a:ext cx="839424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4" name="Espace réservé du numéro de diapositive 3">
            <a:extLst>
              <a:ext uri="{FF2B5EF4-FFF2-40B4-BE49-F238E27FC236}">
                <a16:creationId xmlns:a16="http://schemas.microsoft.com/office/drawing/2014/main" id="{409FCB2C-DA9C-CDEB-5EC1-046BFEFED501}"/>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66</a:t>
            </a:fld>
            <a:endParaRPr lang="fr-FR" sz="1200">
              <a:solidFill>
                <a:srgbClr val="A5A5A5"/>
              </a:solidFill>
            </a:endParaRPr>
          </a:p>
        </p:txBody>
      </p:sp>
      <p:pic>
        <p:nvPicPr>
          <p:cNvPr id="5" name="Image 4"/>
          <p:cNvPicPr>
            <a:picLocks noChangeAspect="1"/>
          </p:cNvPicPr>
          <p:nvPr/>
        </p:nvPicPr>
        <p:blipFill>
          <a:blip r:embed="rId3"/>
          <a:stretch>
            <a:fillRect/>
          </a:stretch>
        </p:blipFill>
        <p:spPr>
          <a:xfrm>
            <a:off x="5144869" y="1671859"/>
            <a:ext cx="7047131" cy="3790767"/>
          </a:xfrm>
          <a:prstGeom prst="rect">
            <a:avLst/>
          </a:prstGeom>
        </p:spPr>
      </p:pic>
      <p:sp>
        <p:nvSpPr>
          <p:cNvPr id="7" name="Rectangle 6"/>
          <p:cNvSpPr/>
          <p:nvPr/>
        </p:nvSpPr>
        <p:spPr>
          <a:xfrm>
            <a:off x="5422604" y="5550196"/>
            <a:ext cx="6087261" cy="447486"/>
          </a:xfrm>
          <a:prstGeom prst="rect">
            <a:avLst/>
          </a:prstGeom>
        </p:spPr>
        <p:txBody>
          <a:bodyPr wrap="square">
            <a:spAutoFit/>
          </a:bodyPr>
          <a:lstStyle/>
          <a:p>
            <a:pPr algn="ctr"/>
            <a:r>
              <a:rPr lang="en-US" sz="1100">
                <a:hlinkClick r:id="rId4"/>
              </a:rPr>
              <a:t>https://view.genial.ly/63a5d8d22e044800139be8c9/presentation-rapid-response-team-competency-framework</a:t>
            </a:r>
            <a:r>
              <a:rPr lang="en-US" sz="1100"/>
              <a:t> </a:t>
            </a:r>
          </a:p>
        </p:txBody>
      </p:sp>
    </p:spTree>
    <p:extLst>
      <p:ext uri="{BB962C8B-B14F-4D97-AF65-F5344CB8AC3E}">
        <p14:creationId xmlns:p14="http://schemas.microsoft.com/office/powerpoint/2010/main" val="1071155118"/>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txBox="1"/>
          <p:nvPr/>
        </p:nvSpPr>
        <p:spPr>
          <a:xfrm>
            <a:off x="5425101" y="4178300"/>
            <a:ext cx="1344507" cy="386430"/>
          </a:xfrm>
          <a:prstGeom prst="rect">
            <a:avLst/>
          </a:prstGeom>
        </p:spPr>
        <p:txBody>
          <a:bodyPr vert="horz" wrap="square" lIns="0" tIns="16933" rIns="0" bIns="0" rtlCol="0">
            <a:spAutoFit/>
          </a:bodyPr>
          <a:lstStyle/>
          <a:p>
            <a:pPr marL="16933" hangingPunct="1">
              <a:spcBef>
                <a:spcPts val="133"/>
              </a:spcBef>
            </a:pPr>
            <a:r>
              <a:rPr sz="2400" b="1" kern="1200" spc="-13">
                <a:solidFill>
                  <a:srgbClr val="001F5F"/>
                </a:solidFill>
                <a:ea typeface="+mn-ea"/>
                <a:cs typeface="Calibri"/>
              </a:rPr>
              <a:t>Classroom</a:t>
            </a:r>
            <a:endParaRPr sz="2400" kern="1200">
              <a:solidFill>
                <a:prstClr val="black"/>
              </a:solidFill>
              <a:ea typeface="+mn-ea"/>
              <a:cs typeface="Calibri"/>
            </a:endParaRPr>
          </a:p>
        </p:txBody>
      </p:sp>
      <p:sp>
        <p:nvSpPr>
          <p:cNvPr id="13" name="object 13"/>
          <p:cNvSpPr txBox="1"/>
          <p:nvPr/>
        </p:nvSpPr>
        <p:spPr>
          <a:xfrm>
            <a:off x="5102423" y="4915648"/>
            <a:ext cx="2180167" cy="645476"/>
          </a:xfrm>
          <a:prstGeom prst="rect">
            <a:avLst/>
          </a:prstGeom>
        </p:spPr>
        <p:txBody>
          <a:bodyPr vert="horz" wrap="square" lIns="0" tIns="16933" rIns="0" bIns="0" rtlCol="0" anchor="t">
            <a:spAutoFit/>
          </a:bodyPr>
          <a:lstStyle/>
          <a:p>
            <a:pPr marL="16510" algn="ctr" hangingPunct="1">
              <a:spcBef>
                <a:spcPts val="133"/>
              </a:spcBef>
            </a:pPr>
            <a:r>
              <a:rPr sz="2000" b="1" kern="1200" spc="-7">
                <a:solidFill>
                  <a:srgbClr val="729E03"/>
                </a:solidFill>
                <a:ea typeface="+mn-ea"/>
                <a:cs typeface="Calibri"/>
              </a:rPr>
              <a:t>Think:</a:t>
            </a:r>
            <a:r>
              <a:rPr sz="2000" b="1" kern="1200" spc="-87">
                <a:solidFill>
                  <a:srgbClr val="729E03"/>
                </a:solidFill>
                <a:ea typeface="+mn-ea"/>
                <a:cs typeface="Calibri"/>
              </a:rPr>
              <a:t> </a:t>
            </a:r>
            <a:endParaRPr lang="fr-FR" sz="2000" b="1" kern="1200" spc="-87">
              <a:solidFill>
                <a:srgbClr val="729E03"/>
              </a:solidFill>
              <a:ea typeface="+mn-ea"/>
              <a:cs typeface="Calibri"/>
            </a:endParaRPr>
          </a:p>
          <a:p>
            <a:pPr marL="16510" algn="ctr" hangingPunct="1">
              <a:spcBef>
                <a:spcPts val="133"/>
              </a:spcBef>
            </a:pPr>
            <a:r>
              <a:rPr sz="2000" b="1" kern="1200">
                <a:solidFill>
                  <a:srgbClr val="729E03"/>
                </a:solidFill>
                <a:ea typeface="+mn-ea"/>
                <a:cs typeface="Calibri"/>
              </a:rPr>
              <a:t>Skills</a:t>
            </a:r>
            <a:r>
              <a:rPr sz="2000" b="1" kern="1200" spc="-80">
                <a:solidFill>
                  <a:srgbClr val="729E03"/>
                </a:solidFill>
                <a:ea typeface="+mn-ea"/>
                <a:cs typeface="Calibri"/>
              </a:rPr>
              <a:t> </a:t>
            </a:r>
            <a:r>
              <a:rPr sz="2000" b="1" kern="1200" spc="-7">
                <a:solidFill>
                  <a:srgbClr val="729E03"/>
                </a:solidFill>
                <a:ea typeface="+mn-ea"/>
                <a:cs typeface="Calibri"/>
              </a:rPr>
              <a:t>Stations</a:t>
            </a:r>
            <a:endParaRPr lang="fr-FR" sz="2000" kern="1200">
              <a:solidFill>
                <a:srgbClr val="729E03"/>
              </a:solidFill>
              <a:ea typeface="+mn-ea"/>
              <a:cs typeface="Calibri"/>
            </a:endParaRPr>
          </a:p>
        </p:txBody>
      </p:sp>
      <p:sp>
        <p:nvSpPr>
          <p:cNvPr id="14" name="object 14"/>
          <p:cNvSpPr txBox="1"/>
          <p:nvPr/>
        </p:nvSpPr>
        <p:spPr>
          <a:xfrm>
            <a:off x="8842925" y="4178300"/>
            <a:ext cx="1050713" cy="386430"/>
          </a:xfrm>
          <a:prstGeom prst="rect">
            <a:avLst/>
          </a:prstGeom>
        </p:spPr>
        <p:txBody>
          <a:bodyPr vert="horz" wrap="square" lIns="0" tIns="16933" rIns="0" bIns="0" rtlCol="0">
            <a:spAutoFit/>
          </a:bodyPr>
          <a:lstStyle/>
          <a:p>
            <a:pPr marL="16933" hangingPunct="1">
              <a:spcBef>
                <a:spcPts val="133"/>
              </a:spcBef>
            </a:pPr>
            <a:r>
              <a:rPr sz="2400" b="1" kern="1200" spc="-20">
                <a:solidFill>
                  <a:srgbClr val="001F5F"/>
                </a:solidFill>
                <a:ea typeface="+mn-ea"/>
                <a:cs typeface="Calibri"/>
              </a:rPr>
              <a:t>Exercise</a:t>
            </a:r>
            <a:endParaRPr sz="2400" kern="1200">
              <a:solidFill>
                <a:prstClr val="black"/>
              </a:solidFill>
              <a:ea typeface="+mn-ea"/>
              <a:cs typeface="Calibri"/>
            </a:endParaRPr>
          </a:p>
        </p:txBody>
      </p:sp>
      <p:sp>
        <p:nvSpPr>
          <p:cNvPr id="15" name="object 15"/>
          <p:cNvSpPr txBox="1"/>
          <p:nvPr/>
        </p:nvSpPr>
        <p:spPr>
          <a:xfrm>
            <a:off x="8496146" y="4890631"/>
            <a:ext cx="1479127" cy="645476"/>
          </a:xfrm>
          <a:prstGeom prst="rect">
            <a:avLst/>
          </a:prstGeom>
        </p:spPr>
        <p:txBody>
          <a:bodyPr vert="horz" wrap="square" lIns="0" tIns="16933" rIns="0" bIns="0" rtlCol="0" anchor="t">
            <a:spAutoFit/>
          </a:bodyPr>
          <a:lstStyle/>
          <a:p>
            <a:pPr marL="16510" algn="ctr" hangingPunct="1">
              <a:spcBef>
                <a:spcPts val="133"/>
              </a:spcBef>
            </a:pPr>
            <a:r>
              <a:rPr sz="2000" b="1" kern="1200" spc="-7">
                <a:solidFill>
                  <a:srgbClr val="729E03"/>
                </a:solidFill>
                <a:ea typeface="+mn-ea"/>
                <a:cs typeface="Calibri"/>
              </a:rPr>
              <a:t>Think:</a:t>
            </a:r>
            <a:r>
              <a:rPr sz="2000" b="1" kern="1200" spc="-107">
                <a:solidFill>
                  <a:srgbClr val="729E03"/>
                </a:solidFill>
                <a:ea typeface="+mn-ea"/>
                <a:cs typeface="Calibri"/>
              </a:rPr>
              <a:t> </a:t>
            </a:r>
            <a:endParaRPr lang="fr-FR" sz="2000" b="1" kern="1200" spc="-107">
              <a:solidFill>
                <a:srgbClr val="729E03"/>
              </a:solidFill>
              <a:ea typeface="+mn-ea"/>
              <a:cs typeface="Calibri"/>
            </a:endParaRPr>
          </a:p>
          <a:p>
            <a:pPr marL="16510" algn="ctr" hangingPunct="1">
              <a:spcBef>
                <a:spcPts val="133"/>
              </a:spcBef>
            </a:pPr>
            <a:r>
              <a:rPr sz="2000" b="1" kern="1200" spc="-33">
                <a:solidFill>
                  <a:srgbClr val="729E03"/>
                </a:solidFill>
                <a:ea typeface="+mn-ea"/>
                <a:cs typeface="Calibri"/>
              </a:rPr>
              <a:t>Testing</a:t>
            </a:r>
            <a:endParaRPr lang="fr-FR" sz="2000" kern="1200">
              <a:solidFill>
                <a:srgbClr val="729E03"/>
              </a:solidFill>
              <a:ea typeface="+mn-ea"/>
              <a:cs typeface="Calibri"/>
            </a:endParaRPr>
          </a:p>
        </p:txBody>
      </p:sp>
      <p:sp>
        <p:nvSpPr>
          <p:cNvPr id="16" name="object 16"/>
          <p:cNvSpPr txBox="1">
            <a:spLocks noGrp="1"/>
          </p:cNvSpPr>
          <p:nvPr>
            <p:ph type="title"/>
          </p:nvPr>
        </p:nvSpPr>
        <p:spPr>
          <a:xfrm>
            <a:off x="174810" y="867584"/>
            <a:ext cx="35718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sz="2800" b="1">
                <a:solidFill>
                  <a:srgbClr val="A1010D"/>
                </a:solidFill>
                <a:latin typeface="Source Sans Pro Regular"/>
                <a:ea typeface="+mj-ea"/>
                <a:cs typeface="Arial"/>
              </a:rPr>
              <a:t>Training </a:t>
            </a:r>
            <a:r>
              <a:rPr lang="en-GB" sz="2800" b="1">
                <a:solidFill>
                  <a:srgbClr val="A1010D"/>
                </a:solidFill>
                <a:latin typeface="Source Sans Pro Regular"/>
                <a:ea typeface="+mj-ea"/>
                <a:cs typeface="Arial"/>
              </a:rPr>
              <a:t>modalities</a:t>
            </a:r>
            <a:endParaRPr lang="fr-FR" sz="2800" b="1">
              <a:solidFill>
                <a:srgbClr val="A1010D"/>
              </a:solidFill>
              <a:latin typeface="Source Sans Pro Regular"/>
              <a:ea typeface="+mj-ea"/>
              <a:cs typeface="Arial"/>
            </a:endParaRPr>
          </a:p>
        </p:txBody>
      </p:sp>
      <p:sp>
        <p:nvSpPr>
          <p:cNvPr id="23" name="object 23"/>
          <p:cNvSpPr txBox="1"/>
          <p:nvPr/>
        </p:nvSpPr>
        <p:spPr>
          <a:xfrm>
            <a:off x="2456349" y="4178300"/>
            <a:ext cx="871220" cy="386430"/>
          </a:xfrm>
          <a:prstGeom prst="rect">
            <a:avLst/>
          </a:prstGeom>
        </p:spPr>
        <p:txBody>
          <a:bodyPr vert="horz" wrap="square" lIns="0" tIns="16933" rIns="0" bIns="0" rtlCol="0">
            <a:spAutoFit/>
          </a:bodyPr>
          <a:lstStyle/>
          <a:p>
            <a:pPr marL="16933" hangingPunct="1">
              <a:spcBef>
                <a:spcPts val="133"/>
              </a:spcBef>
            </a:pPr>
            <a:r>
              <a:rPr sz="2400" b="1" kern="1200" spc="-7">
                <a:solidFill>
                  <a:srgbClr val="001F5F"/>
                </a:solidFill>
                <a:ea typeface="+mn-ea"/>
                <a:cs typeface="Calibri"/>
              </a:rPr>
              <a:t>Onli</a:t>
            </a:r>
            <a:r>
              <a:rPr sz="2400" b="1" kern="1200" spc="7">
                <a:solidFill>
                  <a:srgbClr val="001F5F"/>
                </a:solidFill>
                <a:ea typeface="+mn-ea"/>
                <a:cs typeface="Calibri"/>
              </a:rPr>
              <a:t>n</a:t>
            </a:r>
            <a:r>
              <a:rPr sz="2400" b="1" kern="1200">
                <a:solidFill>
                  <a:srgbClr val="001F5F"/>
                </a:solidFill>
                <a:ea typeface="+mn-ea"/>
                <a:cs typeface="Calibri"/>
              </a:rPr>
              <a:t>e</a:t>
            </a:r>
            <a:endParaRPr sz="2400" kern="1200">
              <a:solidFill>
                <a:prstClr val="black"/>
              </a:solidFill>
              <a:ea typeface="+mn-ea"/>
              <a:cs typeface="Calibri"/>
            </a:endParaRPr>
          </a:p>
        </p:txBody>
      </p:sp>
      <p:sp>
        <p:nvSpPr>
          <p:cNvPr id="24" name="object 24"/>
          <p:cNvSpPr txBox="1"/>
          <p:nvPr/>
        </p:nvSpPr>
        <p:spPr>
          <a:xfrm>
            <a:off x="1333500" y="4906039"/>
            <a:ext cx="3429000" cy="645476"/>
          </a:xfrm>
          <a:prstGeom prst="rect">
            <a:avLst/>
          </a:prstGeom>
        </p:spPr>
        <p:txBody>
          <a:bodyPr vert="horz" wrap="square" lIns="0" tIns="16933" rIns="0" bIns="0" rtlCol="0" anchor="t">
            <a:spAutoFit/>
          </a:bodyPr>
          <a:lstStyle/>
          <a:p>
            <a:pPr algn="ctr" hangingPunct="1">
              <a:spcBef>
                <a:spcPts val="133"/>
              </a:spcBef>
            </a:pPr>
            <a:r>
              <a:rPr sz="2000" b="1" kern="1200" spc="-7" err="1">
                <a:solidFill>
                  <a:srgbClr val="729E03"/>
                </a:solidFill>
                <a:ea typeface="+mn-ea"/>
                <a:cs typeface="Calibri"/>
              </a:rPr>
              <a:t>Think</a:t>
            </a:r>
            <a:r>
              <a:rPr sz="2000" b="1" kern="1200" spc="-7">
                <a:solidFill>
                  <a:srgbClr val="729E03"/>
                </a:solidFill>
                <a:ea typeface="+mn-ea"/>
                <a:cs typeface="Calibri"/>
              </a:rPr>
              <a:t>:</a:t>
            </a:r>
            <a:r>
              <a:rPr lang="en-US" sz="2000" b="1" kern="1200" spc="-87">
                <a:solidFill>
                  <a:srgbClr val="729E03"/>
                </a:solidFill>
                <a:ea typeface="+mn-ea"/>
                <a:cs typeface="Calibri"/>
              </a:rPr>
              <a:t> </a:t>
            </a:r>
            <a:endParaRPr lang="fr-FR" sz="2000" b="1" kern="1200" spc="-87">
              <a:solidFill>
                <a:srgbClr val="729E03"/>
              </a:solidFill>
              <a:ea typeface="+mn-ea"/>
              <a:cs typeface="Calibri"/>
            </a:endParaRPr>
          </a:p>
          <a:p>
            <a:pPr algn="ctr" hangingPunct="1">
              <a:spcBef>
                <a:spcPts val="133"/>
              </a:spcBef>
            </a:pPr>
            <a:r>
              <a:rPr sz="2000" b="1" kern="1200" spc="-13">
                <a:solidFill>
                  <a:srgbClr val="729E03"/>
                </a:solidFill>
                <a:ea typeface="+mn-ea"/>
                <a:cs typeface="Calibri"/>
              </a:rPr>
              <a:t>Knowledge</a:t>
            </a:r>
            <a:r>
              <a:rPr lang="fr-FR" sz="2000" kern="1200" spc="-13">
                <a:solidFill>
                  <a:srgbClr val="729E03"/>
                </a:solidFill>
                <a:ea typeface="+mn-ea"/>
                <a:cs typeface="Calibri"/>
              </a:rPr>
              <a:t> a</a:t>
            </a:r>
            <a:r>
              <a:rPr lang="fr-FR" sz="2000" b="1" kern="1200">
                <a:solidFill>
                  <a:srgbClr val="729E03"/>
                </a:solidFill>
                <a:ea typeface="+mn-ea"/>
                <a:cs typeface="Calibri"/>
              </a:rPr>
              <a:t>cquisition</a:t>
            </a:r>
            <a:endParaRPr sz="2000" kern="1200">
              <a:solidFill>
                <a:srgbClr val="729E03"/>
              </a:solidFill>
              <a:ea typeface="+mn-ea"/>
              <a:cs typeface="Calibri"/>
            </a:endParaRPr>
          </a:p>
        </p:txBody>
      </p:sp>
      <p:sp>
        <p:nvSpPr>
          <p:cNvPr id="25" name="Rectangle 24"/>
          <p:cNvSpPr/>
          <p:nvPr/>
        </p:nvSpPr>
        <p:spPr>
          <a:xfrm>
            <a:off x="303880" y="1390549"/>
            <a:ext cx="8777376" cy="461665"/>
          </a:xfrm>
          <a:prstGeom prst="rect">
            <a:avLst/>
          </a:prstGeom>
        </p:spPr>
        <p:txBody>
          <a:bodyPr wrap="square" lIns="91440" tIns="45720" rIns="91440" bIns="45720" anchor="t">
            <a:spAutoFit/>
          </a:bodyPr>
          <a:lstStyle/>
          <a:p>
            <a:pPr hangingPunct="1"/>
            <a:r>
              <a:rPr lang="en-US" sz="2400" kern="1200">
                <a:latin typeface="Source Sans Pro Regular"/>
                <a:ea typeface="+mn-ea"/>
                <a:cs typeface="Arial"/>
              </a:rPr>
              <a:t>Different methods can be combined to train RRT members:</a:t>
            </a:r>
          </a:p>
        </p:txBody>
      </p:sp>
      <p:sp>
        <p:nvSpPr>
          <p:cNvPr id="2" name="Rectangle 1"/>
          <p:cNvSpPr/>
          <p:nvPr/>
        </p:nvSpPr>
        <p:spPr>
          <a:xfrm>
            <a:off x="832431" y="5826653"/>
            <a:ext cx="10530038" cy="400110"/>
          </a:xfrm>
          <a:prstGeom prst="rect">
            <a:avLst/>
          </a:prstGeom>
          <a:solidFill>
            <a:srgbClr val="A1010D"/>
          </a:solidFill>
        </p:spPr>
        <p:txBody>
          <a:bodyPr wrap="square" lIns="91440" tIns="45720" rIns="91440" bIns="45720" anchor="t">
            <a:spAutoFit/>
          </a:bodyPr>
          <a:lstStyle/>
          <a:p>
            <a:pPr algn="ctr" hangingPunct="1"/>
            <a:r>
              <a:rPr lang="en-US" sz="2000" b="1" kern="1200">
                <a:solidFill>
                  <a:srgbClr val="FFFFFF"/>
                </a:solidFill>
                <a:latin typeface="Source Sans Pro Regular"/>
                <a:ea typeface="+mn-ea"/>
                <a:cs typeface="Arial"/>
              </a:rPr>
              <a:t>A tracker for RRT training should be established and updated regularly</a:t>
            </a:r>
          </a:p>
        </p:txBody>
      </p:sp>
      <p:pic>
        <p:nvPicPr>
          <p:cNvPr id="3" name="Image 2"/>
          <p:cNvPicPr>
            <a:picLocks noChangeAspect="1"/>
          </p:cNvPicPr>
          <p:nvPr/>
        </p:nvPicPr>
        <p:blipFill>
          <a:blip r:embed="rId3"/>
          <a:stretch>
            <a:fillRect/>
          </a:stretch>
        </p:blipFill>
        <p:spPr>
          <a:xfrm>
            <a:off x="1613463" y="2059392"/>
            <a:ext cx="8965581" cy="2793039"/>
          </a:xfrm>
          <a:prstGeom prst="rect">
            <a:avLst/>
          </a:prstGeom>
        </p:spPr>
      </p:pic>
      <p:sp>
        <p:nvSpPr>
          <p:cNvPr id="6" name="ZoneTexte 5">
            <a:extLst>
              <a:ext uri="{FF2B5EF4-FFF2-40B4-BE49-F238E27FC236}">
                <a16:creationId xmlns:a16="http://schemas.microsoft.com/office/drawing/2014/main" id="{D7A833BF-B5AC-5280-10D2-36413C7DDCAA}"/>
              </a:ext>
            </a:extLst>
          </p:cNvPr>
          <p:cNvSpPr txBox="1"/>
          <p:nvPr/>
        </p:nvSpPr>
        <p:spPr>
          <a:xfrm>
            <a:off x="178231" y="63869"/>
            <a:ext cx="739873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 </a:t>
            </a:r>
            <a:r>
              <a:rPr lang="en-US" sz="3200" b="1">
                <a:solidFill>
                  <a:srgbClr val="FFFFFF"/>
                </a:solidFill>
                <a:latin typeface="Source Sans Pro Regular"/>
              </a:rPr>
              <a:t>RRT training</a:t>
            </a:r>
            <a:r>
              <a:rPr lang="fr-FR" sz="3200">
                <a:latin typeface="Source Sans Pro Regular"/>
              </a:rPr>
              <a:t>​</a:t>
            </a:r>
            <a:endParaRPr lang="en-US"/>
          </a:p>
        </p:txBody>
      </p:sp>
      <p:sp>
        <p:nvSpPr>
          <p:cNvPr id="4" name="Espace réservé du numéro de diapositive 3">
            <a:extLst>
              <a:ext uri="{FF2B5EF4-FFF2-40B4-BE49-F238E27FC236}">
                <a16:creationId xmlns:a16="http://schemas.microsoft.com/office/drawing/2014/main" id="{973E309E-9214-6674-4AB2-D638628FAF02}"/>
              </a:ext>
            </a:extLst>
          </p:cNvPr>
          <p:cNvSpPr>
            <a:spLocks noGrp="1"/>
          </p:cNvSpPr>
          <p:nvPr>
            <p:ph type="sldNum" sz="quarter" idx="2"/>
          </p:nvPr>
        </p:nvSpPr>
        <p:spPr>
          <a:xfrm>
            <a:off x="11695113" y="6497020"/>
            <a:ext cx="495186" cy="355759"/>
          </a:xfrm>
        </p:spPr>
        <p:txBody>
          <a:bodyPr lIns="91440" tIns="45720" rIns="91440" bIns="45720" anchor="t"/>
          <a:lstStyle/>
          <a:p>
            <a:pPr algn="r"/>
            <a:fld id="{86CB4B4D-7CA3-9044-876B-883B54F8677D}" type="slidenum">
              <a:rPr lang="fr-FR" sz="1200">
                <a:solidFill>
                  <a:srgbClr val="A5A5A5"/>
                </a:solidFill>
              </a:rPr>
              <a:pPr algn="r"/>
              <a:t>67</a:t>
            </a:fld>
            <a:endParaRPr lang="fr-FR" sz="1200">
              <a:solidFill>
                <a:srgbClr val="A5A5A5"/>
              </a:solidFill>
            </a:endParaRPr>
          </a:p>
        </p:txBody>
      </p:sp>
    </p:spTree>
    <p:extLst>
      <p:ext uri="{BB962C8B-B14F-4D97-AF65-F5344CB8AC3E}">
        <p14:creationId xmlns:p14="http://schemas.microsoft.com/office/powerpoint/2010/main" val="2350693174"/>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74810" y="873450"/>
            <a:ext cx="7209810" cy="736441"/>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err="1">
                <a:solidFill>
                  <a:srgbClr val="A1010D"/>
                </a:solidFill>
                <a:latin typeface="Source Sans Pro Regular"/>
                <a:ea typeface="+mj-ea"/>
                <a:cs typeface="Arial"/>
              </a:rPr>
              <a:t>Existing</a:t>
            </a:r>
            <a:r>
              <a:rPr lang="fr-FR" sz="2800" b="1">
                <a:solidFill>
                  <a:srgbClr val="A1010D"/>
                </a:solidFill>
                <a:latin typeface="Source Sans Pro Regular"/>
                <a:ea typeface="+mj-ea"/>
                <a:cs typeface="Arial"/>
              </a:rPr>
              <a:t> </a:t>
            </a:r>
            <a:r>
              <a:rPr lang="fr-FR" sz="2800" b="1" err="1">
                <a:solidFill>
                  <a:srgbClr val="A1010D"/>
                </a:solidFill>
                <a:latin typeface="Source Sans Pro Regular"/>
                <a:ea typeface="+mj-ea"/>
                <a:cs typeface="Arial"/>
              </a:rPr>
              <a:t>learning</a:t>
            </a:r>
            <a:r>
              <a:rPr lang="fr-FR" sz="2800" b="1">
                <a:solidFill>
                  <a:srgbClr val="A1010D"/>
                </a:solidFill>
                <a:latin typeface="Source Sans Pro Regular"/>
                <a:ea typeface="+mj-ea"/>
                <a:cs typeface="Arial"/>
              </a:rPr>
              <a:t> </a:t>
            </a:r>
            <a:r>
              <a:rPr lang="fr-FR" sz="2800" b="1" err="1">
                <a:solidFill>
                  <a:srgbClr val="A1010D"/>
                </a:solidFill>
                <a:latin typeface="Source Sans Pro Regular"/>
                <a:ea typeface="+mj-ea"/>
                <a:cs typeface="Arial"/>
              </a:rPr>
              <a:t>frameworks</a:t>
            </a:r>
            <a:r>
              <a:rPr lang="fr-FR" sz="2800" b="1">
                <a:solidFill>
                  <a:srgbClr val="A1010D"/>
                </a:solidFill>
                <a:latin typeface="Source Sans Pro Regular"/>
                <a:ea typeface="+mj-ea"/>
                <a:cs typeface="Arial"/>
              </a:rPr>
              <a:t> and packages</a:t>
            </a:r>
            <a:br>
              <a:rPr lang="fr-FR" sz="2800" b="1">
                <a:latin typeface="Source Sans Pro Regular"/>
                <a:ea typeface="+mj-ea"/>
                <a:cs typeface="Arial"/>
              </a:rPr>
            </a:br>
            <a:r>
              <a:rPr lang="en-US" sz="2400" b="1">
                <a:solidFill>
                  <a:srgbClr val="65A000"/>
                </a:solidFill>
                <a:latin typeface="Source Sans Pro Regular"/>
                <a:ea typeface="+mj-ea"/>
                <a:cs typeface="Arial"/>
              </a:rPr>
              <a:t>WHO's RRT Training Programme</a:t>
            </a:r>
          </a:p>
        </p:txBody>
      </p:sp>
      <p:sp>
        <p:nvSpPr>
          <p:cNvPr id="18" name="object 18"/>
          <p:cNvSpPr txBox="1"/>
          <p:nvPr/>
        </p:nvSpPr>
        <p:spPr>
          <a:xfrm>
            <a:off x="757259" y="3626443"/>
            <a:ext cx="4876800" cy="232542"/>
          </a:xfrm>
          <a:prstGeom prst="rect">
            <a:avLst/>
          </a:prstGeom>
        </p:spPr>
        <p:txBody>
          <a:bodyPr vert="horz" wrap="square" lIns="0" tIns="16933" rIns="0" bIns="0" rtlCol="0">
            <a:spAutoFit/>
          </a:bodyPr>
          <a:lstStyle/>
          <a:p>
            <a:pPr marL="16933" marR="6773" hangingPunct="1">
              <a:spcBef>
                <a:spcPts val="133"/>
              </a:spcBef>
            </a:pPr>
            <a:r>
              <a:rPr sz="1400" kern="1200" spc="-7">
                <a:solidFill>
                  <a:srgbClr val="5F5F5F"/>
                </a:solidFill>
                <a:ea typeface="+mn-ea"/>
                <a:cs typeface="Calibri"/>
              </a:rPr>
              <a:t>.</a:t>
            </a:r>
            <a:endParaRPr sz="1400" kern="1200">
              <a:solidFill>
                <a:prstClr val="black"/>
              </a:solidFill>
              <a:ea typeface="+mn-ea"/>
              <a:cs typeface="Calibri"/>
            </a:endParaRPr>
          </a:p>
        </p:txBody>
      </p:sp>
      <p:sp>
        <p:nvSpPr>
          <p:cNvPr id="19" name="object 19"/>
          <p:cNvSpPr txBox="1"/>
          <p:nvPr/>
        </p:nvSpPr>
        <p:spPr>
          <a:xfrm>
            <a:off x="757259" y="4845981"/>
            <a:ext cx="4814147" cy="232542"/>
          </a:xfrm>
          <a:prstGeom prst="rect">
            <a:avLst/>
          </a:prstGeom>
        </p:spPr>
        <p:txBody>
          <a:bodyPr vert="horz" wrap="square" lIns="0" tIns="16933" rIns="0" bIns="0" rtlCol="0">
            <a:spAutoFit/>
          </a:bodyPr>
          <a:lstStyle/>
          <a:p>
            <a:pPr marL="16933" marR="6773" hangingPunct="1">
              <a:spcBef>
                <a:spcPts val="133"/>
              </a:spcBef>
            </a:pPr>
            <a:endParaRPr sz="1400" kern="1200">
              <a:solidFill>
                <a:prstClr val="black"/>
              </a:solidFill>
              <a:ea typeface="+mn-ea"/>
              <a:cs typeface="Calibri"/>
            </a:endParaRPr>
          </a:p>
        </p:txBody>
      </p:sp>
      <p:sp>
        <p:nvSpPr>
          <p:cNvPr id="6" name="TextBox 1">
            <a:extLst>
              <a:ext uri="{FF2B5EF4-FFF2-40B4-BE49-F238E27FC236}">
                <a16:creationId xmlns:a16="http://schemas.microsoft.com/office/drawing/2014/main" id="{604E3FBE-63AB-68ED-A0F9-977CA9FD94D0}"/>
              </a:ext>
            </a:extLst>
          </p:cNvPr>
          <p:cNvSpPr txBox="1"/>
          <p:nvPr/>
        </p:nvSpPr>
        <p:spPr>
          <a:xfrm>
            <a:off x="7237490" y="5537241"/>
            <a:ext cx="4723074" cy="64633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prstClr val="black"/>
                </a:solidFill>
                <a:hlinkClick r:id="rId2"/>
              </a:rPr>
              <a:t>https://extranet.who.int/hslp/package/rapid-response-teams-training-programme</a:t>
            </a:r>
            <a:r>
              <a:rPr lang="en-US">
                <a:solidFill>
                  <a:prstClr val="black"/>
                </a:solidFill>
              </a:rPr>
              <a:t> </a:t>
            </a:r>
          </a:p>
        </p:txBody>
      </p:sp>
      <p:sp>
        <p:nvSpPr>
          <p:cNvPr id="7" name="TextBox 6">
            <a:extLst>
              <a:ext uri="{FF2B5EF4-FFF2-40B4-BE49-F238E27FC236}">
                <a16:creationId xmlns:a16="http://schemas.microsoft.com/office/drawing/2014/main" id="{B1093F0F-96A6-3294-8DD0-63F24EDB3FAC}"/>
              </a:ext>
            </a:extLst>
          </p:cNvPr>
          <p:cNvSpPr txBox="1"/>
          <p:nvPr/>
        </p:nvSpPr>
        <p:spPr>
          <a:xfrm>
            <a:off x="7178167" y="1669853"/>
            <a:ext cx="3259955" cy="17620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925" lvl="2" indent="0">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GB" sz="2400">
                <a:solidFill>
                  <a:schemeClr val="tx1"/>
                </a:solidFill>
                <a:latin typeface="Source Sans Pro Regular"/>
                <a:cs typeface="Arial"/>
              </a:rPr>
              <a:t>For:</a:t>
            </a:r>
            <a:endParaRPr lang="fr-F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a:solidFill>
                  <a:schemeClr val="tx1"/>
                </a:solidFill>
                <a:latin typeface="Source Sans Pro Regular"/>
                <a:cs typeface="Arial"/>
              </a:rPr>
              <a:t>RRT managers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a:solidFill>
                  <a:schemeClr val="tx1"/>
                </a:solidFill>
                <a:latin typeface="Source Sans Pro Regular"/>
                <a:cs typeface="Arial"/>
              </a:rPr>
              <a:t>RRT members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a:solidFill>
                  <a:schemeClr val="tx1"/>
                </a:solidFill>
                <a:latin typeface="Source Sans Pro Regular"/>
                <a:cs typeface="Arial"/>
              </a:rPr>
              <a:t>RRT trainers</a:t>
            </a:r>
          </a:p>
        </p:txBody>
      </p:sp>
      <p:sp>
        <p:nvSpPr>
          <p:cNvPr id="5" name="ZoneTexte 4">
            <a:extLst>
              <a:ext uri="{FF2B5EF4-FFF2-40B4-BE49-F238E27FC236}">
                <a16:creationId xmlns:a16="http://schemas.microsoft.com/office/drawing/2014/main" id="{C839334B-92A9-794C-03BD-C5C087607E49}"/>
              </a:ext>
            </a:extLst>
          </p:cNvPr>
          <p:cNvSpPr txBox="1"/>
          <p:nvPr/>
        </p:nvSpPr>
        <p:spPr>
          <a:xfrm>
            <a:off x="178231" y="2416"/>
            <a:ext cx="739873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pic>
        <p:nvPicPr>
          <p:cNvPr id="4" name="Picture 3">
            <a:extLst>
              <a:ext uri="{FF2B5EF4-FFF2-40B4-BE49-F238E27FC236}">
                <a16:creationId xmlns:a16="http://schemas.microsoft.com/office/drawing/2014/main" id="{029FA572-C2AF-48AD-B786-3DD7C19E5503}"/>
              </a:ext>
            </a:extLst>
          </p:cNvPr>
          <p:cNvPicPr>
            <a:picLocks noChangeAspect="1"/>
          </p:cNvPicPr>
          <p:nvPr/>
        </p:nvPicPr>
        <p:blipFill rotWithShape="1">
          <a:blip r:embed="rId3"/>
          <a:srcRect l="21857" t="6840" r="25837" b="79960"/>
          <a:stretch/>
        </p:blipFill>
        <p:spPr>
          <a:xfrm>
            <a:off x="84680" y="1723369"/>
            <a:ext cx="6993453" cy="1102947"/>
          </a:xfrm>
          <a:prstGeom prst="rect">
            <a:avLst/>
          </a:prstGeom>
        </p:spPr>
      </p:pic>
      <p:sp>
        <p:nvSpPr>
          <p:cNvPr id="2" name="Espace réservé du numéro de diapositive 1">
            <a:extLst>
              <a:ext uri="{FF2B5EF4-FFF2-40B4-BE49-F238E27FC236}">
                <a16:creationId xmlns:a16="http://schemas.microsoft.com/office/drawing/2014/main" id="{C5C4E258-B66E-23FD-9906-EB57EC4480FF}"/>
              </a:ext>
            </a:extLst>
          </p:cNvPr>
          <p:cNvSpPr>
            <a:spLocks noGrp="1"/>
          </p:cNvSpPr>
          <p:nvPr>
            <p:ph type="sldNum" sz="quarter" idx="2"/>
          </p:nvPr>
        </p:nvSpPr>
        <p:spPr>
          <a:xfrm>
            <a:off x="11730831" y="6508926"/>
            <a:ext cx="459467" cy="343853"/>
          </a:xfrm>
        </p:spPr>
        <p:txBody>
          <a:bodyPr lIns="91440" tIns="45720" rIns="91440" bIns="45720" anchor="t"/>
          <a:lstStyle/>
          <a:p>
            <a:pPr algn="r"/>
            <a:fld id="{86CB4B4D-7CA3-9044-876B-883B54F8677D}" type="slidenum">
              <a:rPr lang="fr-FR" sz="1200">
                <a:solidFill>
                  <a:srgbClr val="A5A5A5"/>
                </a:solidFill>
              </a:rPr>
              <a:pPr algn="r"/>
              <a:t>68</a:t>
            </a:fld>
            <a:endParaRPr lang="fr-FR" sz="1200">
              <a:solidFill>
                <a:srgbClr val="A5A5A5"/>
              </a:solidFill>
            </a:endParaRPr>
          </a:p>
        </p:txBody>
      </p:sp>
      <p:pic>
        <p:nvPicPr>
          <p:cNvPr id="8" name="Picture 7">
            <a:extLst>
              <a:ext uri="{FF2B5EF4-FFF2-40B4-BE49-F238E27FC236}">
                <a16:creationId xmlns:a16="http://schemas.microsoft.com/office/drawing/2014/main" id="{9E7D1FAF-71D6-4DE0-876D-0007361A8E20}"/>
              </a:ext>
            </a:extLst>
          </p:cNvPr>
          <p:cNvPicPr>
            <a:picLocks noChangeAspect="1"/>
          </p:cNvPicPr>
          <p:nvPr/>
        </p:nvPicPr>
        <p:blipFill rotWithShape="1">
          <a:blip r:embed="rId4"/>
          <a:srcRect l="15123" t="23542" r="14301" b="10082"/>
          <a:stretch/>
        </p:blipFill>
        <p:spPr>
          <a:xfrm>
            <a:off x="84680" y="2807832"/>
            <a:ext cx="6881463" cy="4044947"/>
          </a:xfrm>
          <a:prstGeom prst="rect">
            <a:avLst/>
          </a:prstGeom>
        </p:spPr>
      </p:pic>
    </p:spTree>
    <p:extLst>
      <p:ext uri="{BB962C8B-B14F-4D97-AF65-F5344CB8AC3E}">
        <p14:creationId xmlns:p14="http://schemas.microsoft.com/office/powerpoint/2010/main" val="2446589430"/>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74810" y="873450"/>
            <a:ext cx="7209810" cy="736441"/>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err="1">
                <a:solidFill>
                  <a:srgbClr val="A1010D"/>
                </a:solidFill>
                <a:latin typeface="Source Sans Pro Regular"/>
                <a:ea typeface="+mj-ea"/>
                <a:cs typeface="Arial"/>
              </a:rPr>
              <a:t>Existing</a:t>
            </a:r>
            <a:r>
              <a:rPr lang="fr-FR" sz="2800" b="1">
                <a:solidFill>
                  <a:srgbClr val="A1010D"/>
                </a:solidFill>
                <a:latin typeface="Source Sans Pro Regular"/>
                <a:ea typeface="+mj-ea"/>
                <a:cs typeface="Arial"/>
              </a:rPr>
              <a:t> </a:t>
            </a:r>
            <a:r>
              <a:rPr lang="fr-FR" sz="2800" b="1" err="1">
                <a:solidFill>
                  <a:srgbClr val="A1010D"/>
                </a:solidFill>
                <a:latin typeface="Source Sans Pro Regular"/>
                <a:ea typeface="+mj-ea"/>
                <a:cs typeface="Arial"/>
              </a:rPr>
              <a:t>learning</a:t>
            </a:r>
            <a:r>
              <a:rPr lang="fr-FR" sz="2800" b="1">
                <a:solidFill>
                  <a:srgbClr val="A1010D"/>
                </a:solidFill>
                <a:latin typeface="Source Sans Pro Regular"/>
                <a:ea typeface="+mj-ea"/>
                <a:cs typeface="Arial"/>
              </a:rPr>
              <a:t> </a:t>
            </a:r>
            <a:r>
              <a:rPr lang="fr-FR" sz="2800" b="1" err="1">
                <a:solidFill>
                  <a:srgbClr val="A1010D"/>
                </a:solidFill>
                <a:latin typeface="Source Sans Pro Regular"/>
                <a:ea typeface="+mj-ea"/>
                <a:cs typeface="Arial"/>
              </a:rPr>
              <a:t>frameworks</a:t>
            </a:r>
            <a:r>
              <a:rPr lang="fr-FR" sz="2800" b="1">
                <a:solidFill>
                  <a:srgbClr val="A1010D"/>
                </a:solidFill>
                <a:latin typeface="Source Sans Pro Regular"/>
                <a:ea typeface="+mj-ea"/>
                <a:cs typeface="Arial"/>
              </a:rPr>
              <a:t> and packages</a:t>
            </a:r>
            <a:br>
              <a:rPr lang="fr-FR" sz="2800" b="1">
                <a:latin typeface="Source Sans Pro Regular"/>
                <a:ea typeface="+mj-ea"/>
                <a:cs typeface="Arial"/>
              </a:rPr>
            </a:br>
            <a:r>
              <a:rPr lang="en-US" sz="2400" b="1">
                <a:solidFill>
                  <a:srgbClr val="65A000"/>
                </a:solidFill>
                <a:latin typeface="Source Sans Pro Regular"/>
                <a:ea typeface="+mj-ea"/>
                <a:cs typeface="Arial"/>
              </a:rPr>
              <a:t>WHO's RRT Training Programme</a:t>
            </a:r>
          </a:p>
        </p:txBody>
      </p:sp>
      <p:sp>
        <p:nvSpPr>
          <p:cNvPr id="18" name="object 18"/>
          <p:cNvSpPr txBox="1"/>
          <p:nvPr/>
        </p:nvSpPr>
        <p:spPr>
          <a:xfrm>
            <a:off x="757259" y="3626443"/>
            <a:ext cx="4876800" cy="232542"/>
          </a:xfrm>
          <a:prstGeom prst="rect">
            <a:avLst/>
          </a:prstGeom>
        </p:spPr>
        <p:txBody>
          <a:bodyPr vert="horz" wrap="square" lIns="0" tIns="16933" rIns="0" bIns="0" rtlCol="0">
            <a:spAutoFit/>
          </a:bodyPr>
          <a:lstStyle/>
          <a:p>
            <a:pPr marL="16933" marR="6773" hangingPunct="1">
              <a:spcBef>
                <a:spcPts val="133"/>
              </a:spcBef>
            </a:pPr>
            <a:r>
              <a:rPr sz="1400" kern="1200" spc="-7">
                <a:solidFill>
                  <a:srgbClr val="5F5F5F"/>
                </a:solidFill>
                <a:ea typeface="+mn-ea"/>
                <a:cs typeface="Calibri"/>
              </a:rPr>
              <a:t>.</a:t>
            </a:r>
            <a:endParaRPr sz="1400" kern="1200">
              <a:solidFill>
                <a:prstClr val="black"/>
              </a:solidFill>
              <a:ea typeface="+mn-ea"/>
              <a:cs typeface="Calibri"/>
            </a:endParaRPr>
          </a:p>
        </p:txBody>
      </p:sp>
      <p:sp>
        <p:nvSpPr>
          <p:cNvPr id="19" name="object 19"/>
          <p:cNvSpPr txBox="1"/>
          <p:nvPr/>
        </p:nvSpPr>
        <p:spPr>
          <a:xfrm>
            <a:off x="757259" y="4845981"/>
            <a:ext cx="4814147" cy="232542"/>
          </a:xfrm>
          <a:prstGeom prst="rect">
            <a:avLst/>
          </a:prstGeom>
        </p:spPr>
        <p:txBody>
          <a:bodyPr vert="horz" wrap="square" lIns="0" tIns="16933" rIns="0" bIns="0" rtlCol="0">
            <a:spAutoFit/>
          </a:bodyPr>
          <a:lstStyle/>
          <a:p>
            <a:pPr marL="16933" marR="6773" hangingPunct="1">
              <a:spcBef>
                <a:spcPts val="133"/>
              </a:spcBef>
            </a:pPr>
            <a:endParaRPr sz="1400" kern="1200">
              <a:solidFill>
                <a:prstClr val="black"/>
              </a:solidFill>
              <a:ea typeface="+mn-ea"/>
              <a:cs typeface="Calibri"/>
            </a:endParaRPr>
          </a:p>
        </p:txBody>
      </p:sp>
      <p:sp>
        <p:nvSpPr>
          <p:cNvPr id="6" name="TextBox 1">
            <a:extLst>
              <a:ext uri="{FF2B5EF4-FFF2-40B4-BE49-F238E27FC236}">
                <a16:creationId xmlns:a16="http://schemas.microsoft.com/office/drawing/2014/main" id="{604E3FBE-63AB-68ED-A0F9-977CA9FD94D0}"/>
              </a:ext>
            </a:extLst>
          </p:cNvPr>
          <p:cNvSpPr txBox="1"/>
          <p:nvPr/>
        </p:nvSpPr>
        <p:spPr>
          <a:xfrm>
            <a:off x="8226764" y="5851097"/>
            <a:ext cx="3733800"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solidFill>
                  <a:prstClr val="black"/>
                </a:solidFill>
                <a:latin typeface="Source Sans Pro" panose="020B0503030403020204" pitchFamily="34" charset="0"/>
              </a:rPr>
              <a:t>Access the </a:t>
            </a:r>
            <a:r>
              <a:rPr lang="fr-FR">
                <a:solidFill>
                  <a:prstClr val="black"/>
                </a:solidFill>
                <a:latin typeface="Source Sans Pro" panose="020B0503030403020204" pitchFamily="34" charset="0"/>
                <a:hlinkClick r:id="rId2"/>
              </a:rPr>
              <a:t>introduction </a:t>
            </a:r>
            <a:r>
              <a:rPr lang="fr-FR" err="1">
                <a:solidFill>
                  <a:prstClr val="black"/>
                </a:solidFill>
                <a:latin typeface="Source Sans Pro" panose="020B0503030403020204" pitchFamily="34" charset="0"/>
                <a:hlinkClick r:id="rId2"/>
              </a:rPr>
              <a:t>video</a:t>
            </a:r>
            <a:endParaRPr lang="en-US">
              <a:solidFill>
                <a:prstClr val="black"/>
              </a:solidFill>
              <a:latin typeface="Source Sans Pro" panose="020B0503030403020204" pitchFamily="34" charset="0"/>
            </a:endParaRPr>
          </a:p>
        </p:txBody>
      </p:sp>
      <p:sp>
        <p:nvSpPr>
          <p:cNvPr id="5" name="ZoneTexte 4">
            <a:extLst>
              <a:ext uri="{FF2B5EF4-FFF2-40B4-BE49-F238E27FC236}">
                <a16:creationId xmlns:a16="http://schemas.microsoft.com/office/drawing/2014/main" id="{C839334B-92A9-794C-03BD-C5C087607E49}"/>
              </a:ext>
            </a:extLst>
          </p:cNvPr>
          <p:cNvSpPr txBox="1"/>
          <p:nvPr/>
        </p:nvSpPr>
        <p:spPr>
          <a:xfrm>
            <a:off x="178231" y="2416"/>
            <a:ext cx="739873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2" name="Espace réservé du numéro de diapositive 1">
            <a:extLst>
              <a:ext uri="{FF2B5EF4-FFF2-40B4-BE49-F238E27FC236}">
                <a16:creationId xmlns:a16="http://schemas.microsoft.com/office/drawing/2014/main" id="{C5C4E258-B66E-23FD-9906-EB57EC4480FF}"/>
              </a:ext>
            </a:extLst>
          </p:cNvPr>
          <p:cNvSpPr>
            <a:spLocks noGrp="1"/>
          </p:cNvSpPr>
          <p:nvPr>
            <p:ph type="sldNum" sz="quarter" idx="2"/>
          </p:nvPr>
        </p:nvSpPr>
        <p:spPr>
          <a:xfrm>
            <a:off x="11730831" y="6508926"/>
            <a:ext cx="459467" cy="343853"/>
          </a:xfrm>
        </p:spPr>
        <p:txBody>
          <a:bodyPr lIns="91440" tIns="45720" rIns="91440" bIns="45720" anchor="t"/>
          <a:lstStyle/>
          <a:p>
            <a:pPr algn="r"/>
            <a:fld id="{86CB4B4D-7CA3-9044-876B-883B54F8677D}" type="slidenum">
              <a:rPr lang="fr-FR" sz="1200">
                <a:solidFill>
                  <a:srgbClr val="A5A5A5"/>
                </a:solidFill>
              </a:rPr>
              <a:pPr algn="r"/>
              <a:t>69</a:t>
            </a:fld>
            <a:endParaRPr lang="fr-FR" sz="1200">
              <a:solidFill>
                <a:srgbClr val="A5A5A5"/>
              </a:solidFill>
            </a:endParaRPr>
          </a:p>
        </p:txBody>
      </p:sp>
      <p:sp>
        <p:nvSpPr>
          <p:cNvPr id="12" name="TextBox 11">
            <a:extLst>
              <a:ext uri="{FF2B5EF4-FFF2-40B4-BE49-F238E27FC236}">
                <a16:creationId xmlns:a16="http://schemas.microsoft.com/office/drawing/2014/main" id="{76C48FA4-4600-4281-A6D5-181E945A9F8F}"/>
              </a:ext>
            </a:extLst>
          </p:cNvPr>
          <p:cNvSpPr txBox="1"/>
          <p:nvPr/>
        </p:nvSpPr>
        <p:spPr>
          <a:xfrm>
            <a:off x="345758" y="1988388"/>
            <a:ext cx="5917882" cy="1754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US" b="0" i="0">
                <a:solidFill>
                  <a:schemeClr val="tx1"/>
                </a:solidFill>
                <a:effectLst/>
                <a:latin typeface="Source Sans Pro" panose="020B0503030403020204" pitchFamily="34" charset="0"/>
              </a:rPr>
              <a:t>The “RRT Training Programme” (RRT TP) is a structured collection of learning resources including learning materials, guidance, and tools enabling Member States to plan, implement and evaluate customized training for RRT managers and RRT members at national and subnational levels.</a:t>
            </a:r>
            <a:endParaRPr lang="en-US">
              <a:solidFill>
                <a:schemeClr val="tx1"/>
              </a:solidFill>
              <a:latin typeface="Source Sans Pro" panose="020B0503030403020204" pitchFamily="34" charset="0"/>
            </a:endParaRPr>
          </a:p>
        </p:txBody>
      </p:sp>
      <p:pic>
        <p:nvPicPr>
          <p:cNvPr id="1026" name="Picture 2">
            <a:extLst>
              <a:ext uri="{FF2B5EF4-FFF2-40B4-BE49-F238E27FC236}">
                <a16:creationId xmlns:a16="http://schemas.microsoft.com/office/drawing/2014/main" id="{8FA027C4-3E1B-4EB4-B91B-31792C7A16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5083" y="2092752"/>
            <a:ext cx="373380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44754FC5-90CD-4462-89C8-01FD5B31F5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6764" y="3537355"/>
            <a:ext cx="3733800" cy="213360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C50FD28-8F91-441E-94AA-DBCDAEC0AC8F}"/>
              </a:ext>
            </a:extLst>
          </p:cNvPr>
          <p:cNvSpPr txBox="1"/>
          <p:nvPr/>
        </p:nvSpPr>
        <p:spPr>
          <a:xfrm>
            <a:off x="345758" y="3742714"/>
            <a:ext cx="5917882" cy="175432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fr-FR" b="0" i="0">
                <a:solidFill>
                  <a:schemeClr val="tx1"/>
                </a:solidFill>
                <a:effectLst/>
                <a:latin typeface="Source Sans Pro" panose="020B0503030403020204" pitchFamily="34" charset="0"/>
              </a:rPr>
              <a:t>5 components:</a:t>
            </a:r>
          </a:p>
          <a:p>
            <a:pPr marL="342900" indent="-342900" algn="l">
              <a:buClr>
                <a:srgbClr val="5A8A39"/>
              </a:buClr>
              <a:buFont typeface="+mj-lt"/>
              <a:buAutoNum type="arabicPeriod"/>
            </a:pPr>
            <a:r>
              <a:rPr lang="fr-FR">
                <a:solidFill>
                  <a:schemeClr val="tx1"/>
                </a:solidFill>
                <a:latin typeface="Source Sans Pro" panose="020B0503030403020204" pitchFamily="34" charset="0"/>
              </a:rPr>
              <a:t>RRT Essentials Online Course</a:t>
            </a:r>
          </a:p>
          <a:p>
            <a:pPr marL="342900" indent="-342900" algn="l">
              <a:buClr>
                <a:srgbClr val="5A8A39"/>
              </a:buClr>
              <a:buFont typeface="+mj-lt"/>
              <a:buAutoNum type="arabicPeriod"/>
            </a:pPr>
            <a:r>
              <a:rPr lang="fr-FR" b="0" i="0">
                <a:solidFill>
                  <a:schemeClr val="tx1"/>
                </a:solidFill>
                <a:effectLst/>
                <a:latin typeface="Source Sans Pro" panose="020B0503030403020204" pitchFamily="34" charset="0"/>
              </a:rPr>
              <a:t>RRT Managers Training Package</a:t>
            </a:r>
          </a:p>
          <a:p>
            <a:pPr marL="342900" indent="-342900" algn="l">
              <a:buClr>
                <a:srgbClr val="5A8A39"/>
              </a:buClr>
              <a:buFont typeface="+mj-lt"/>
              <a:buAutoNum type="arabicPeriod"/>
            </a:pPr>
            <a:r>
              <a:rPr lang="en-US" b="0" i="0">
                <a:solidFill>
                  <a:schemeClr val="tx1"/>
                </a:solidFill>
                <a:effectLst/>
                <a:latin typeface="Source Sans Pro" panose="020B0503030403020204" pitchFamily="34" charset="0"/>
              </a:rPr>
              <a:t>RRT Training of Trainers Package</a:t>
            </a:r>
          </a:p>
          <a:p>
            <a:pPr marL="342900" indent="-342900" algn="l">
              <a:buClr>
                <a:srgbClr val="5A8A39"/>
              </a:buClr>
              <a:buFont typeface="+mj-lt"/>
              <a:buAutoNum type="arabicPeriod"/>
            </a:pPr>
            <a:r>
              <a:rPr lang="en-US">
                <a:solidFill>
                  <a:schemeClr val="tx1"/>
                </a:solidFill>
                <a:latin typeface="Source Sans Pro" panose="020B0503030403020204" pitchFamily="34" charset="0"/>
              </a:rPr>
              <a:t>RRT Advanced Training Programme</a:t>
            </a:r>
          </a:p>
          <a:p>
            <a:pPr marL="342900" indent="-342900" algn="l">
              <a:buClr>
                <a:srgbClr val="5A8A39"/>
              </a:buClr>
              <a:buFont typeface="+mj-lt"/>
              <a:buAutoNum type="arabicPeriod"/>
            </a:pPr>
            <a:r>
              <a:rPr lang="en-US" b="0" i="0">
                <a:solidFill>
                  <a:schemeClr val="tx1"/>
                </a:solidFill>
                <a:effectLst/>
                <a:latin typeface="Source Sans Pro" panose="020B0503030403020204" pitchFamily="34" charset="0"/>
              </a:rPr>
              <a:t>RRT Continuous Learning</a:t>
            </a:r>
          </a:p>
        </p:txBody>
      </p:sp>
    </p:spTree>
    <p:extLst>
      <p:ext uri="{BB962C8B-B14F-4D97-AF65-F5344CB8AC3E}">
        <p14:creationId xmlns:p14="http://schemas.microsoft.com/office/powerpoint/2010/main" val="24628873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48775" y="1713233"/>
            <a:ext cx="7049257" cy="423449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defRPr sz="2400">
                <a:latin typeface="Source Sans Pro Regular"/>
                <a:ea typeface="Source Sans Pro Regular"/>
                <a:cs typeface="Source Sans Pro Regular"/>
                <a:sym typeface="Source Sans Pro Regular"/>
              </a:defRPr>
            </a:pPr>
            <a:r>
              <a:rPr lang="en-US">
                <a:solidFill>
                  <a:schemeClr val="tx1"/>
                </a:solidFill>
                <a:latin typeface="Source Sans Pro"/>
              </a:rPr>
              <a:t>At the end of this session, you should be able to:</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GB" sz="2400">
                <a:solidFill>
                  <a:schemeClr val="tx1"/>
                </a:solidFill>
                <a:latin typeface="Source Sans Pro"/>
                <a:ea typeface="Source Sans Pro Regular"/>
                <a:cs typeface="Arial"/>
              </a:rPr>
              <a:t>Outline the key steps towards staffing and rostering a RRT programme</a:t>
            </a:r>
            <a:endParaRPr lang="en-US" sz="240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GB" sz="2400">
                <a:solidFill>
                  <a:schemeClr val="tx1"/>
                </a:solidFill>
                <a:latin typeface="Source Sans Pro"/>
                <a:ea typeface="Source Sans Pro Regular"/>
                <a:cs typeface="Arial"/>
              </a:rPr>
              <a:t>Develop/adapt job/profile description for RRT members focusing on key skills</a:t>
            </a:r>
            <a:endParaRPr lang="en-US" sz="240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GB" sz="2400">
                <a:solidFill>
                  <a:schemeClr val="tx1"/>
                </a:solidFill>
                <a:latin typeface="Source Sans Pro"/>
                <a:ea typeface="Source Sans Pro Regular"/>
                <a:cs typeface="Arial"/>
              </a:rPr>
              <a:t>Develop/adapt SOPs for staffing and rostering</a:t>
            </a:r>
            <a:endParaRPr lang="en-US" sz="240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GB" sz="2400">
                <a:solidFill>
                  <a:schemeClr val="tx1"/>
                </a:solidFill>
                <a:latin typeface="Source Sans Pro"/>
                <a:ea typeface="Source Sans Pro Regular"/>
                <a:cs typeface="Arial"/>
              </a:rPr>
              <a:t>Define an RRT roster and explain how it is used </a:t>
            </a:r>
            <a:endParaRPr lang="en-US" sz="240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lang="en-US" sz="2400">
              <a:solidFill>
                <a:schemeClr val="tx1"/>
              </a:solidFill>
              <a:latin typeface="Source Sans Pro"/>
              <a:cs typeface="Arial"/>
            </a:endParaRPr>
          </a:p>
          <a:p>
            <a:pPr>
              <a:spcBef>
                <a:spcPts val="500"/>
              </a:spcBef>
              <a:buClr>
                <a:srgbClr val="00B050"/>
              </a:buClr>
              <a:buSzPct val="100000"/>
              <a:defRPr sz="2400">
                <a:latin typeface="Source Sans Pro Regular"/>
                <a:ea typeface="Source Sans Pro Regular"/>
                <a:cs typeface="Source Sans Pro Regular"/>
                <a:sym typeface="Source Sans Pro Regular"/>
              </a:defRPr>
            </a:pPr>
            <a:endParaRPr lang="en-US" sz="2400">
              <a:highlight>
                <a:srgbClr val="00FF00"/>
              </a:highlight>
              <a:latin typeface="Source Sans Pro"/>
              <a:ea typeface="Source Sans Pro Regular"/>
              <a:cs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a:extLst>
              <a:ext uri="{FF2B5EF4-FFF2-40B4-BE49-F238E27FC236}">
                <a16:creationId xmlns:a16="http://schemas.microsoft.com/office/drawing/2014/main" id="{A5651A04-05C7-AC47-8DB7-10075B0C1EDF}"/>
              </a:ext>
            </a:extLst>
          </p:cNvPr>
          <p:cNvSpPr>
            <a:spLocks noGrp="1"/>
          </p:cNvSpPr>
          <p:nvPr>
            <p:ph type="sldNum" sz="quarter" idx="2"/>
          </p:nvPr>
        </p:nvSpPr>
        <p:spPr>
          <a:xfrm>
            <a:off x="11861800" y="6532738"/>
            <a:ext cx="280874" cy="320041"/>
          </a:xfrm>
        </p:spPr>
        <p:txBody>
          <a:bodyPr lIns="91440" tIns="45720" rIns="91440" bIns="45720" anchor="t"/>
          <a:lstStyle/>
          <a:p>
            <a:fld id="{86CB4B4D-7CA3-9044-876B-883B54F8677D}" type="slidenum">
              <a:rPr lang="fr-FR" sz="1200">
                <a:solidFill>
                  <a:srgbClr val="A5A5A5"/>
                </a:solidFill>
              </a:rPr>
              <a:pPr/>
              <a:t>7</a:t>
            </a:fld>
            <a:endParaRPr lang="fr-FR" sz="1200">
              <a:solidFill>
                <a:srgbClr val="A5A5A5"/>
              </a:solidFill>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7482665" y="563417"/>
            <a:ext cx="4450928" cy="6081438"/>
            <a:chOff x="5380990" y="205994"/>
            <a:chExt cx="3338195" cy="4561078"/>
          </a:xfrm>
        </p:grpSpPr>
        <p:sp>
          <p:nvSpPr>
            <p:cNvPr id="3" name="object 3"/>
            <p:cNvSpPr/>
            <p:nvPr/>
          </p:nvSpPr>
          <p:spPr>
            <a:xfrm>
              <a:off x="5380990" y="205994"/>
              <a:ext cx="3338195" cy="3055620"/>
            </a:xfrm>
            <a:custGeom>
              <a:avLst/>
              <a:gdLst/>
              <a:ahLst/>
              <a:cxnLst/>
              <a:rect l="l" t="t" r="r" b="b"/>
              <a:pathLst>
                <a:path w="3338195" h="3055620">
                  <a:moveTo>
                    <a:pt x="334772" y="0"/>
                  </a:moveTo>
                  <a:lnTo>
                    <a:pt x="3338194" y="375157"/>
                  </a:lnTo>
                  <a:lnTo>
                    <a:pt x="3003423" y="3055111"/>
                  </a:lnTo>
                  <a:lnTo>
                    <a:pt x="0" y="2679954"/>
                  </a:lnTo>
                  <a:lnTo>
                    <a:pt x="334772" y="0"/>
                  </a:lnTo>
                  <a:close/>
                </a:path>
              </a:pathLst>
            </a:custGeom>
            <a:ln w="57150">
              <a:solidFill>
                <a:srgbClr val="001F5F"/>
              </a:solidFill>
            </a:ln>
          </p:spPr>
          <p:txBody>
            <a:bodyPr wrap="square" lIns="0" tIns="0" rIns="0" bIns="0" rtlCol="0"/>
            <a:lstStyle/>
            <a:p>
              <a:pPr hangingPunct="1"/>
              <a:endParaRPr sz="2400" kern="1200">
                <a:solidFill>
                  <a:prstClr val="black"/>
                </a:solidFill>
                <a:ea typeface="+mn-ea"/>
                <a:cs typeface="+mn-cs"/>
              </a:endParaRPr>
            </a:p>
          </p:txBody>
        </p:sp>
        <p:pic>
          <p:nvPicPr>
            <p:cNvPr id="4" name="object 4"/>
            <p:cNvPicPr/>
            <p:nvPr/>
          </p:nvPicPr>
          <p:blipFill>
            <a:blip r:embed="rId2" cstate="print"/>
            <a:stretch>
              <a:fillRect/>
            </a:stretch>
          </p:blipFill>
          <p:spPr>
            <a:xfrm>
              <a:off x="5545922" y="319725"/>
              <a:ext cx="3073654" cy="2699385"/>
            </a:xfrm>
            <a:prstGeom prst="rect">
              <a:avLst/>
            </a:prstGeom>
          </p:spPr>
        </p:pic>
        <p:pic>
          <p:nvPicPr>
            <p:cNvPr id="5" name="object 5"/>
            <p:cNvPicPr/>
            <p:nvPr/>
          </p:nvPicPr>
          <p:blipFill>
            <a:blip r:embed="rId3" cstate="print"/>
            <a:stretch>
              <a:fillRect/>
            </a:stretch>
          </p:blipFill>
          <p:spPr>
            <a:xfrm>
              <a:off x="5404104" y="3073908"/>
              <a:ext cx="3011424" cy="1693164"/>
            </a:xfrm>
            <a:prstGeom prst="rect">
              <a:avLst/>
            </a:prstGeom>
          </p:spPr>
        </p:pic>
      </p:grpSp>
      <p:sp>
        <p:nvSpPr>
          <p:cNvPr id="7" name="object 7"/>
          <p:cNvSpPr txBox="1"/>
          <p:nvPr/>
        </p:nvSpPr>
        <p:spPr>
          <a:xfrm>
            <a:off x="502151" y="1714750"/>
            <a:ext cx="6142567" cy="4886808"/>
          </a:xfrm>
          <a:prstGeom prst="rect">
            <a:avLst/>
          </a:prstGeom>
        </p:spPr>
        <p:txBody>
          <a:bodyPr vert="horz" wrap="square" lIns="0" tIns="74507" rIns="0" bIns="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a:solidFill>
                  <a:schemeClr val="tx1"/>
                </a:solidFill>
                <a:latin typeface="Source Sans Pro Regular"/>
                <a:cs typeface="Arial"/>
              </a:rPr>
              <a:t>Introduction to the team</a:t>
            </a:r>
            <a:endParaRPr lang="fr-FR" sz="200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a:solidFill>
                  <a:schemeClr val="tx1"/>
                </a:solidFill>
                <a:latin typeface="Source Sans Pro Regular"/>
                <a:cs typeface="Arial"/>
              </a:rPr>
              <a:t>Foundation on international emergency response</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a:solidFill>
                  <a:schemeClr val="tx1"/>
                </a:solidFill>
                <a:latin typeface="Source Sans Pro Regular"/>
                <a:cs typeface="Arial"/>
              </a:rPr>
              <a:t>Introduction to CDC and RRT deployment mechanisms and</a:t>
            </a:r>
            <a:r>
              <a:rPr lang="fr-FR" sz="2000">
                <a:solidFill>
                  <a:schemeClr val="tx1"/>
                </a:solidFill>
                <a:latin typeface="Source Sans Pro Regular"/>
                <a:cs typeface="Arial"/>
              </a:rPr>
              <a:t> </a:t>
            </a:r>
            <a:r>
              <a:rPr sz="2000">
                <a:solidFill>
                  <a:schemeClr val="tx1"/>
                </a:solidFill>
                <a:latin typeface="Source Sans Pro Regular"/>
                <a:cs typeface="Arial"/>
              </a:rPr>
              <a:t> response partners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a:solidFill>
                  <a:schemeClr val="tx1"/>
                </a:solidFill>
                <a:latin typeface="Source Sans Pro Regular"/>
                <a:cs typeface="Arial"/>
              </a:rPr>
              <a:t>Interactive table-top exercise</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a:latin typeface="Source Sans Pro Regular"/>
              </a:rPr>
              <a:t>Field Deliverables</a:t>
            </a:r>
          </a:p>
          <a:p>
            <a:pPr marL="1540510" lvl="2" indent="-305435" hangingPunct="1">
              <a:spcBef>
                <a:spcPts val="447"/>
              </a:spcBef>
              <a:buClr>
                <a:srgbClr val="5A8A39"/>
              </a:buClr>
              <a:buFont typeface="Wingdings"/>
              <a:buChar char="Ø"/>
              <a:tabLst>
                <a:tab pos="1540895" algn="l"/>
                <a:tab pos="1541741" algn="l"/>
              </a:tabLst>
            </a:pPr>
            <a:r>
              <a:rPr kern="1200" spc="-7" err="1">
                <a:latin typeface="Source Sans Pro Regular"/>
                <a:ea typeface="+mn-ea"/>
                <a:cs typeface="Arial"/>
              </a:rPr>
              <a:t>SitReps</a:t>
            </a:r>
            <a:r>
              <a:rPr kern="1200" spc="-7">
                <a:latin typeface="Source Sans Pro Regular"/>
                <a:ea typeface="+mn-ea"/>
                <a:cs typeface="Arial"/>
              </a:rPr>
              <a:t>,</a:t>
            </a:r>
            <a:r>
              <a:rPr lang="en-US" kern="1200" spc="-20">
                <a:latin typeface="Source Sans Pro Regular"/>
                <a:ea typeface="+mn-ea"/>
                <a:cs typeface="Arial"/>
              </a:rPr>
              <a:t> m</a:t>
            </a:r>
            <a:r>
              <a:rPr lang="en-US" kern="1200">
                <a:latin typeface="Source Sans Pro Regular"/>
                <a:ea typeface="+mn-ea"/>
                <a:cs typeface="Arial"/>
              </a:rPr>
              <a:t>ission</a:t>
            </a:r>
            <a:r>
              <a:rPr lang="en-US" kern="1200" spc="-47">
                <a:latin typeface="Source Sans Pro Regular"/>
                <a:ea typeface="+mn-ea"/>
                <a:cs typeface="Arial"/>
              </a:rPr>
              <a:t> r</a:t>
            </a:r>
            <a:r>
              <a:rPr lang="en-US" kern="1200" spc="-7">
                <a:latin typeface="Source Sans Pro Regular"/>
                <a:ea typeface="+mn-ea"/>
                <a:cs typeface="Arial"/>
              </a:rPr>
              <a:t>eports</a:t>
            </a:r>
            <a:r>
              <a:rPr kern="1200" spc="-7">
                <a:latin typeface="Source Sans Pro Regular"/>
                <a:ea typeface="+mn-ea"/>
                <a:cs typeface="Arial"/>
              </a:rPr>
              <a:t>,</a:t>
            </a:r>
            <a:r>
              <a:rPr kern="1200" spc="-33">
                <a:latin typeface="Source Sans Pro Regular"/>
                <a:ea typeface="+mn-ea"/>
                <a:cs typeface="Arial"/>
              </a:rPr>
              <a:t> </a:t>
            </a:r>
            <a:r>
              <a:rPr kern="1200">
                <a:latin typeface="Source Sans Pro Regular"/>
                <a:ea typeface="+mn-ea"/>
                <a:cs typeface="Arial"/>
              </a:rPr>
              <a:t>HQ</a:t>
            </a:r>
            <a:r>
              <a:rPr kern="1200" spc="-33">
                <a:latin typeface="Source Sans Pro Regular"/>
                <a:ea typeface="+mn-ea"/>
                <a:cs typeface="Arial"/>
              </a:rPr>
              <a:t> </a:t>
            </a:r>
            <a:r>
              <a:rPr kern="1200">
                <a:latin typeface="Source Sans Pro Regular"/>
                <a:ea typeface="+mn-ea"/>
                <a:cs typeface="Arial"/>
              </a:rPr>
              <a:t>Calls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a:latin typeface="Source Sans Pro Regular"/>
              </a:rPr>
              <a:t>Multi-disciplinary technical sessions</a:t>
            </a:r>
          </a:p>
          <a:p>
            <a:pPr marL="1540510" lvl="2" indent="-305435" hangingPunct="1">
              <a:spcBef>
                <a:spcPts val="447"/>
              </a:spcBef>
              <a:buClr>
                <a:srgbClr val="5A8A39"/>
              </a:buClr>
              <a:buFont typeface="Wingdings"/>
              <a:buChar char="Ø"/>
              <a:tabLst>
                <a:tab pos="1540895" algn="l"/>
                <a:tab pos="1541741" algn="l"/>
              </a:tabLst>
            </a:pPr>
            <a:r>
              <a:rPr kern="1200" spc="-7">
                <a:latin typeface="Source Sans Pro Regular"/>
                <a:ea typeface="+mn-ea"/>
                <a:cs typeface="Arial"/>
              </a:rPr>
              <a:t>Epidemiology</a:t>
            </a:r>
            <a:endParaRPr kern="1200">
              <a:latin typeface="Source Sans Pro Regular"/>
              <a:ea typeface="+mn-ea"/>
              <a:cs typeface="Arial"/>
            </a:endParaRPr>
          </a:p>
          <a:p>
            <a:pPr marL="1540510" lvl="2" indent="-305435" hangingPunct="1">
              <a:spcBef>
                <a:spcPts val="447"/>
              </a:spcBef>
              <a:buClr>
                <a:srgbClr val="5A8A39"/>
              </a:buClr>
              <a:buFont typeface="Wingdings"/>
              <a:buChar char="Ø"/>
              <a:tabLst>
                <a:tab pos="1540895" algn="l"/>
                <a:tab pos="1541741" algn="l"/>
              </a:tabLst>
            </a:pPr>
            <a:r>
              <a:rPr kern="1200" spc="-7">
                <a:latin typeface="Source Sans Pro Regular"/>
                <a:ea typeface="+mn-ea"/>
                <a:cs typeface="Arial"/>
              </a:rPr>
              <a:t>Laboratory</a:t>
            </a:r>
          </a:p>
          <a:p>
            <a:pPr marL="1540510" lvl="2" indent="-305435" hangingPunct="1">
              <a:spcBef>
                <a:spcPts val="453"/>
              </a:spcBef>
              <a:buClr>
                <a:srgbClr val="5A8A39"/>
              </a:buClr>
              <a:buFont typeface="Wingdings"/>
              <a:buChar char="Ø"/>
              <a:tabLst>
                <a:tab pos="1540895" algn="l"/>
                <a:tab pos="1541741" algn="l"/>
              </a:tabLst>
            </a:pPr>
            <a:r>
              <a:rPr lang="en-US" kern="1200" spc="-7">
                <a:latin typeface="Source Sans Pro Regular"/>
                <a:ea typeface="+mn-ea"/>
                <a:cs typeface="Arial"/>
              </a:rPr>
              <a:t>Risk communication</a:t>
            </a:r>
          </a:p>
          <a:p>
            <a:pPr marL="1540510" lvl="2" indent="-305435">
              <a:spcBef>
                <a:spcPts val="453"/>
              </a:spcBef>
              <a:buClr>
                <a:srgbClr val="5A8A39"/>
              </a:buClr>
              <a:buFont typeface="Wingdings"/>
              <a:buChar char="Ø"/>
              <a:tabLst>
                <a:tab pos="1540895" algn="l"/>
                <a:tab pos="1541741" algn="l"/>
              </a:tabLst>
            </a:pPr>
            <a:r>
              <a:rPr kern="1200" spc="-7">
                <a:latin typeface="Source Sans Pro Regular"/>
                <a:ea typeface="+mn-ea"/>
                <a:cs typeface="Arial"/>
              </a:rPr>
              <a:t>Community</a:t>
            </a:r>
            <a:r>
              <a:rPr lang="en-US" kern="1200" spc="-7">
                <a:latin typeface="Source Sans Pro Regular"/>
                <a:ea typeface="+mn-ea"/>
                <a:cs typeface="Arial"/>
              </a:rPr>
              <a:t> engagement</a:t>
            </a:r>
            <a:endParaRPr kern="1200" spc="-7">
              <a:latin typeface="Source Sans Pro Regular"/>
              <a:ea typeface="+mn-ea"/>
              <a:cs typeface="Arial"/>
            </a:endParaRPr>
          </a:p>
          <a:p>
            <a:pPr marL="1540510" lvl="2" indent="-305435" hangingPunct="1">
              <a:spcBef>
                <a:spcPts val="453"/>
              </a:spcBef>
              <a:buClr>
                <a:srgbClr val="5A8A39"/>
              </a:buClr>
              <a:buFont typeface="Wingdings"/>
              <a:buChar char="Ø"/>
              <a:tabLst>
                <a:tab pos="1540895" algn="l"/>
                <a:tab pos="1541741" algn="l"/>
              </a:tabLst>
            </a:pPr>
            <a:r>
              <a:rPr kern="1200" spc="-7">
                <a:latin typeface="Source Sans Pro Regular"/>
                <a:ea typeface="+mn-ea"/>
                <a:cs typeface="Arial"/>
              </a:rPr>
              <a:t>Management</a:t>
            </a:r>
            <a:r>
              <a:rPr kern="1200" spc="7">
                <a:latin typeface="Source Sans Pro Regular"/>
                <a:ea typeface="+mn-ea"/>
                <a:cs typeface="Arial"/>
              </a:rPr>
              <a:t> </a:t>
            </a:r>
            <a:r>
              <a:rPr kern="1200" spc="-7">
                <a:latin typeface="Source Sans Pro Regular"/>
                <a:ea typeface="+mn-ea"/>
                <a:cs typeface="Arial"/>
              </a:rPr>
              <a:t>and</a:t>
            </a:r>
            <a:r>
              <a:rPr kern="1200" spc="-27">
                <a:latin typeface="Source Sans Pro Regular"/>
                <a:ea typeface="+mn-ea"/>
                <a:cs typeface="Arial"/>
              </a:rPr>
              <a:t> </a:t>
            </a:r>
            <a:r>
              <a:rPr kern="1200" spc="-7">
                <a:latin typeface="Source Sans Pro Regular"/>
                <a:ea typeface="+mn-ea"/>
                <a:cs typeface="Arial"/>
              </a:rPr>
              <a:t>Operations</a:t>
            </a:r>
            <a:endParaRPr kern="1200">
              <a:latin typeface="Source Sans Pro Regular"/>
              <a:ea typeface="+mn-ea"/>
              <a:cs typeface="Arial"/>
            </a:endParaRPr>
          </a:p>
          <a:p>
            <a:pPr marL="1540510" lvl="2" indent="-305435" hangingPunct="1">
              <a:spcBef>
                <a:spcPts val="447"/>
              </a:spcBef>
              <a:buClr>
                <a:srgbClr val="5A8A39"/>
              </a:buClr>
              <a:buFont typeface="Wingdings"/>
              <a:buChar char="Ø"/>
              <a:tabLst>
                <a:tab pos="1540895" algn="l"/>
                <a:tab pos="1541741" algn="l"/>
              </a:tabLst>
            </a:pPr>
            <a:r>
              <a:rPr kern="1200" spc="-7">
                <a:latin typeface="Source Sans Pro Regular"/>
                <a:ea typeface="+mn-ea"/>
                <a:cs typeface="Arial"/>
              </a:rPr>
              <a:t>Logistics</a:t>
            </a:r>
            <a:endParaRPr kern="1200">
              <a:latin typeface="Source Sans Pro Regular"/>
              <a:ea typeface="+mn-ea"/>
              <a:cs typeface="Arial"/>
            </a:endParaRPr>
          </a:p>
        </p:txBody>
      </p:sp>
      <p:sp>
        <p:nvSpPr>
          <p:cNvPr id="8" name="object 9"/>
          <p:cNvSpPr txBox="1">
            <a:spLocks/>
          </p:cNvSpPr>
          <p:nvPr/>
        </p:nvSpPr>
        <p:spPr bwMode="auto">
          <a:xfrm>
            <a:off x="180814" y="769729"/>
            <a:ext cx="8799810" cy="957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a:spcBef>
                <a:spcPts val="127"/>
              </a:spcBef>
            </a:pPr>
            <a:r>
              <a:rPr lang="fr-FR" sz="2800" spc="-20" err="1">
                <a:solidFill>
                  <a:srgbClr val="A1010D"/>
                </a:solidFill>
                <a:latin typeface="Source Sans Pro Regular"/>
                <a:cs typeface="Arial"/>
              </a:rPr>
              <a:t>Existing</a:t>
            </a:r>
            <a:r>
              <a:rPr lang="fr-FR" sz="2800" spc="-20">
                <a:solidFill>
                  <a:srgbClr val="A1010D"/>
                </a:solidFill>
                <a:latin typeface="Source Sans Pro Regular"/>
                <a:cs typeface="Arial"/>
              </a:rPr>
              <a:t> </a:t>
            </a:r>
            <a:r>
              <a:rPr lang="fr-FR" sz="2800" spc="-20" err="1">
                <a:solidFill>
                  <a:srgbClr val="A1010D"/>
                </a:solidFill>
                <a:latin typeface="Source Sans Pro Regular"/>
                <a:cs typeface="Arial"/>
              </a:rPr>
              <a:t>learning</a:t>
            </a:r>
            <a:r>
              <a:rPr lang="fr-FR" sz="2800" spc="-20">
                <a:solidFill>
                  <a:srgbClr val="A1010D"/>
                </a:solidFill>
                <a:latin typeface="Source Sans Pro Regular"/>
                <a:cs typeface="Arial"/>
              </a:rPr>
              <a:t> </a:t>
            </a:r>
            <a:r>
              <a:rPr lang="fr-FR" sz="2800" spc="-20" err="1">
                <a:solidFill>
                  <a:srgbClr val="A1010D"/>
                </a:solidFill>
                <a:latin typeface="Source Sans Pro Regular"/>
                <a:cs typeface="Arial"/>
              </a:rPr>
              <a:t>frameworks</a:t>
            </a:r>
            <a:r>
              <a:rPr lang="fr-FR" sz="2800" spc="-20">
                <a:solidFill>
                  <a:srgbClr val="A1010D"/>
                </a:solidFill>
                <a:latin typeface="Source Sans Pro Regular"/>
                <a:cs typeface="Arial"/>
              </a:rPr>
              <a:t> and packages</a:t>
            </a:r>
            <a:endParaRPr lang="fr-FR" sz="2800">
              <a:solidFill>
                <a:srgbClr val="A1010D"/>
              </a:solidFill>
              <a:latin typeface="Source Sans Pro Regular"/>
            </a:endParaRPr>
          </a:p>
          <a:p>
            <a:pPr marL="16510" algn="l">
              <a:lnSpc>
                <a:spcPts val="4240"/>
              </a:lnSpc>
              <a:spcBef>
                <a:spcPts val="127"/>
              </a:spcBef>
            </a:pPr>
            <a:r>
              <a:rPr lang="en-US" sz="2400">
                <a:solidFill>
                  <a:srgbClr val="65A000"/>
                </a:solidFill>
                <a:latin typeface="Source Sans Pro Regular"/>
                <a:cs typeface="Arial"/>
                <a:sym typeface="Source Sans Pro Bold"/>
              </a:rPr>
              <a:t>CDC’s RRT Training: 2-Day Orientation</a:t>
            </a:r>
            <a:endParaRPr lang="en-US" sz="2400">
              <a:solidFill>
                <a:srgbClr val="65A000"/>
              </a:solidFill>
              <a:latin typeface="Source Sans Pro Regular"/>
              <a:cs typeface="Arial"/>
            </a:endParaRPr>
          </a:p>
        </p:txBody>
      </p:sp>
      <p:sp>
        <p:nvSpPr>
          <p:cNvPr id="11" name="ZoneTexte 10">
            <a:extLst>
              <a:ext uri="{FF2B5EF4-FFF2-40B4-BE49-F238E27FC236}">
                <a16:creationId xmlns:a16="http://schemas.microsoft.com/office/drawing/2014/main" id="{C2BE80AD-9067-46B6-7F44-D871C20DB84A}"/>
              </a:ext>
            </a:extLst>
          </p:cNvPr>
          <p:cNvSpPr txBox="1"/>
          <p:nvPr/>
        </p:nvSpPr>
        <p:spPr>
          <a:xfrm>
            <a:off x="178231" y="2417"/>
            <a:ext cx="690711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6" name="Espace réservé du numéro de diapositive 5">
            <a:extLst>
              <a:ext uri="{FF2B5EF4-FFF2-40B4-BE49-F238E27FC236}">
                <a16:creationId xmlns:a16="http://schemas.microsoft.com/office/drawing/2014/main" id="{3E110D77-00A0-4D0B-5C95-884CFB88B067}"/>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a:solidFill>
                  <a:srgbClr val="A5A5A5"/>
                </a:solidFill>
              </a:rPr>
              <a:pPr algn="r"/>
              <a:t>70</a:t>
            </a:fld>
            <a:endParaRPr lang="fr-FR" sz="1200">
              <a:solidFill>
                <a:srgbClr val="A5A5A5"/>
              </a:solidFill>
            </a:endParaRPr>
          </a:p>
        </p:txBody>
      </p:sp>
    </p:spTree>
    <p:extLst>
      <p:ext uri="{BB962C8B-B14F-4D97-AF65-F5344CB8AC3E}">
        <p14:creationId xmlns:p14="http://schemas.microsoft.com/office/powerpoint/2010/main" val="3248561"/>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8851913" y="2227868"/>
            <a:ext cx="2851441" cy="1996025"/>
          </a:xfrm>
          <a:prstGeom prst="rect">
            <a:avLst/>
          </a:prstGeom>
        </p:spPr>
      </p:pic>
      <p:pic>
        <p:nvPicPr>
          <p:cNvPr id="4" name="object 4"/>
          <p:cNvPicPr/>
          <p:nvPr/>
        </p:nvPicPr>
        <p:blipFill>
          <a:blip r:embed="rId4" cstate="print"/>
          <a:stretch>
            <a:fillRect/>
          </a:stretch>
        </p:blipFill>
        <p:spPr>
          <a:xfrm>
            <a:off x="8248271" y="4314675"/>
            <a:ext cx="2804668" cy="842356"/>
          </a:xfrm>
          <a:prstGeom prst="rect">
            <a:avLst/>
          </a:prstGeom>
        </p:spPr>
      </p:pic>
      <p:pic>
        <p:nvPicPr>
          <p:cNvPr id="5" name="object 5"/>
          <p:cNvPicPr/>
          <p:nvPr/>
        </p:nvPicPr>
        <p:blipFill>
          <a:blip r:embed="rId5" cstate="print"/>
          <a:stretch>
            <a:fillRect/>
          </a:stretch>
        </p:blipFill>
        <p:spPr>
          <a:xfrm>
            <a:off x="4397897" y="3269066"/>
            <a:ext cx="1878599" cy="1555396"/>
          </a:xfrm>
          <a:prstGeom prst="rect">
            <a:avLst/>
          </a:prstGeom>
        </p:spPr>
      </p:pic>
      <p:pic>
        <p:nvPicPr>
          <p:cNvPr id="6" name="object 6"/>
          <p:cNvPicPr/>
          <p:nvPr/>
        </p:nvPicPr>
        <p:blipFill>
          <a:blip r:embed="rId6" cstate="print"/>
          <a:stretch>
            <a:fillRect/>
          </a:stretch>
        </p:blipFill>
        <p:spPr>
          <a:xfrm>
            <a:off x="1381901" y="5387031"/>
            <a:ext cx="3343849" cy="653132"/>
          </a:xfrm>
          <a:prstGeom prst="rect">
            <a:avLst/>
          </a:prstGeom>
        </p:spPr>
      </p:pic>
      <p:sp>
        <p:nvSpPr>
          <p:cNvPr id="7" name="object 7"/>
          <p:cNvSpPr txBox="1"/>
          <p:nvPr/>
        </p:nvSpPr>
        <p:spPr>
          <a:xfrm>
            <a:off x="9083485" y="5520382"/>
            <a:ext cx="2549313" cy="386430"/>
          </a:xfrm>
          <a:prstGeom prst="rect">
            <a:avLst/>
          </a:prstGeom>
        </p:spPr>
        <p:txBody>
          <a:bodyPr vert="horz" wrap="square" lIns="0" tIns="16933" rIns="0" bIns="0" rtlCol="0">
            <a:spAutoFit/>
          </a:bodyPr>
          <a:lstStyle/>
          <a:p>
            <a:pPr marL="16933" hangingPunct="1">
              <a:spcBef>
                <a:spcPts val="133"/>
              </a:spcBef>
            </a:pPr>
            <a:r>
              <a:rPr sz="2400" kern="1200">
                <a:solidFill>
                  <a:srgbClr val="0E55DC"/>
                </a:solidFill>
                <a:latin typeface="Segoe UI Semibold"/>
                <a:ea typeface="+mn-ea"/>
                <a:cs typeface="Segoe UI Semibold"/>
              </a:rPr>
              <a:t>…</a:t>
            </a:r>
            <a:r>
              <a:rPr sz="2400" kern="1200" spc="-27">
                <a:solidFill>
                  <a:srgbClr val="0E55DC"/>
                </a:solidFill>
                <a:latin typeface="Segoe UI Semibold"/>
                <a:ea typeface="+mn-ea"/>
                <a:cs typeface="Segoe UI Semibold"/>
              </a:rPr>
              <a:t> </a:t>
            </a:r>
            <a:r>
              <a:rPr sz="2400" kern="1200">
                <a:solidFill>
                  <a:srgbClr val="0E55DC"/>
                </a:solidFill>
                <a:latin typeface="Segoe UI Semibold"/>
                <a:ea typeface="+mn-ea"/>
                <a:cs typeface="Segoe UI Semibold"/>
              </a:rPr>
              <a:t>and</a:t>
            </a:r>
            <a:r>
              <a:rPr sz="2400" kern="1200" spc="-40">
                <a:solidFill>
                  <a:srgbClr val="0E55DC"/>
                </a:solidFill>
                <a:latin typeface="Segoe UI Semibold"/>
                <a:ea typeface="+mn-ea"/>
                <a:cs typeface="Segoe UI Semibold"/>
              </a:rPr>
              <a:t> </a:t>
            </a:r>
            <a:r>
              <a:rPr sz="2400" kern="1200">
                <a:solidFill>
                  <a:srgbClr val="0E55DC"/>
                </a:solidFill>
                <a:latin typeface="Segoe UI Semibold"/>
                <a:ea typeface="+mn-ea"/>
                <a:cs typeface="Segoe UI Semibold"/>
              </a:rPr>
              <a:t>many</a:t>
            </a:r>
            <a:r>
              <a:rPr sz="2400" kern="1200" spc="-20">
                <a:solidFill>
                  <a:srgbClr val="0E55DC"/>
                </a:solidFill>
                <a:latin typeface="Segoe UI Semibold"/>
                <a:ea typeface="+mn-ea"/>
                <a:cs typeface="Segoe UI Semibold"/>
              </a:rPr>
              <a:t> </a:t>
            </a:r>
            <a:r>
              <a:rPr sz="2400" kern="1200" spc="-7">
                <a:solidFill>
                  <a:srgbClr val="0E55DC"/>
                </a:solidFill>
                <a:latin typeface="Segoe UI Semibold"/>
                <a:ea typeface="+mn-ea"/>
                <a:cs typeface="Segoe UI Semibold"/>
              </a:rPr>
              <a:t>more</a:t>
            </a:r>
            <a:endParaRPr sz="2400" kern="1200">
              <a:solidFill>
                <a:prstClr val="black"/>
              </a:solidFill>
              <a:latin typeface="Segoe UI Semibold"/>
              <a:ea typeface="+mn-ea"/>
              <a:cs typeface="Segoe UI Semibold"/>
            </a:endParaRPr>
          </a:p>
        </p:txBody>
      </p:sp>
      <p:grpSp>
        <p:nvGrpSpPr>
          <p:cNvPr id="8" name="object 8"/>
          <p:cNvGrpSpPr/>
          <p:nvPr/>
        </p:nvGrpSpPr>
        <p:grpSpPr>
          <a:xfrm>
            <a:off x="732155" y="1711498"/>
            <a:ext cx="7330440" cy="2260600"/>
            <a:chOff x="630759" y="1263213"/>
            <a:chExt cx="5497830" cy="1695450"/>
          </a:xfrm>
        </p:grpSpPr>
        <p:pic>
          <p:nvPicPr>
            <p:cNvPr id="9" name="object 9"/>
            <p:cNvPicPr/>
            <p:nvPr/>
          </p:nvPicPr>
          <p:blipFill>
            <a:blip r:embed="rId7" cstate="print"/>
            <a:stretch>
              <a:fillRect/>
            </a:stretch>
          </p:blipFill>
          <p:spPr>
            <a:xfrm>
              <a:off x="3009336" y="1263213"/>
              <a:ext cx="1994787" cy="733592"/>
            </a:xfrm>
            <a:prstGeom prst="rect">
              <a:avLst/>
            </a:prstGeom>
          </p:spPr>
        </p:pic>
        <p:pic>
          <p:nvPicPr>
            <p:cNvPr id="10" name="object 10"/>
            <p:cNvPicPr/>
            <p:nvPr/>
          </p:nvPicPr>
          <p:blipFill>
            <a:blip r:embed="rId8" cstate="print"/>
            <a:stretch>
              <a:fillRect/>
            </a:stretch>
          </p:blipFill>
          <p:spPr>
            <a:xfrm>
              <a:off x="4985004" y="1825751"/>
              <a:ext cx="1143000" cy="1132332"/>
            </a:xfrm>
            <a:prstGeom prst="rect">
              <a:avLst/>
            </a:prstGeom>
          </p:spPr>
        </p:pic>
        <p:pic>
          <p:nvPicPr>
            <p:cNvPr id="11" name="object 11"/>
            <p:cNvPicPr/>
            <p:nvPr/>
          </p:nvPicPr>
          <p:blipFill>
            <a:blip r:embed="rId9" cstate="print"/>
            <a:stretch>
              <a:fillRect/>
            </a:stretch>
          </p:blipFill>
          <p:spPr>
            <a:xfrm>
              <a:off x="630759" y="1593075"/>
              <a:ext cx="2405531" cy="859548"/>
            </a:xfrm>
            <a:prstGeom prst="rect">
              <a:avLst/>
            </a:prstGeom>
          </p:spPr>
        </p:pic>
      </p:grpSp>
      <p:pic>
        <p:nvPicPr>
          <p:cNvPr id="12" name="object 12"/>
          <p:cNvPicPr/>
          <p:nvPr/>
        </p:nvPicPr>
        <p:blipFill>
          <a:blip r:embed="rId10" cstate="print"/>
          <a:stretch>
            <a:fillRect/>
          </a:stretch>
        </p:blipFill>
        <p:spPr>
          <a:xfrm>
            <a:off x="2210815" y="3744976"/>
            <a:ext cx="1202944" cy="1202944"/>
          </a:xfrm>
          <a:prstGeom prst="rect">
            <a:avLst/>
          </a:prstGeom>
        </p:spPr>
      </p:pic>
      <p:pic>
        <p:nvPicPr>
          <p:cNvPr id="13" name="object 13"/>
          <p:cNvPicPr/>
          <p:nvPr/>
        </p:nvPicPr>
        <p:blipFill>
          <a:blip r:embed="rId11" cstate="print"/>
          <a:stretch>
            <a:fillRect/>
          </a:stretch>
        </p:blipFill>
        <p:spPr>
          <a:xfrm>
            <a:off x="5686135" y="5122671"/>
            <a:ext cx="2457821" cy="968103"/>
          </a:xfrm>
          <a:prstGeom prst="rect">
            <a:avLst/>
          </a:prstGeom>
        </p:spPr>
      </p:pic>
      <p:pic>
        <p:nvPicPr>
          <p:cNvPr id="14" name="object 14"/>
          <p:cNvPicPr/>
          <p:nvPr/>
        </p:nvPicPr>
        <p:blipFill>
          <a:blip r:embed="rId12" cstate="print"/>
          <a:stretch>
            <a:fillRect/>
          </a:stretch>
        </p:blipFill>
        <p:spPr>
          <a:xfrm>
            <a:off x="7704227" y="1455477"/>
            <a:ext cx="3344372" cy="962908"/>
          </a:xfrm>
          <a:prstGeom prst="rect">
            <a:avLst/>
          </a:prstGeom>
        </p:spPr>
      </p:pic>
      <p:sp>
        <p:nvSpPr>
          <p:cNvPr id="16" name="object 9"/>
          <p:cNvSpPr txBox="1">
            <a:spLocks/>
          </p:cNvSpPr>
          <p:nvPr/>
        </p:nvSpPr>
        <p:spPr bwMode="auto">
          <a:xfrm>
            <a:off x="158626" y="869192"/>
            <a:ext cx="9942897" cy="81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rtlCol="0"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a:spcBef>
                <a:spcPts val="127"/>
              </a:spcBef>
            </a:pPr>
            <a:r>
              <a:rPr lang="en-US" sz="2800" spc="-20">
                <a:solidFill>
                  <a:srgbClr val="A1010D"/>
                </a:solidFill>
                <a:latin typeface="Source Sans Pro Regular"/>
                <a:cs typeface="Arial"/>
              </a:rPr>
              <a:t>Existing frameworks and packages</a:t>
            </a:r>
            <a:br>
              <a:rPr lang="en-US" sz="2800" spc="-20">
                <a:latin typeface="Source Sans Pro Regular"/>
                <a:cs typeface="Arial"/>
              </a:rPr>
            </a:br>
            <a:r>
              <a:rPr lang="fr-FR" sz="2400" err="1">
                <a:solidFill>
                  <a:srgbClr val="65A000"/>
                </a:solidFill>
                <a:latin typeface="Source Sans Pro Regular"/>
                <a:cs typeface="Arial"/>
              </a:rPr>
              <a:t>External</a:t>
            </a:r>
            <a:r>
              <a:rPr lang="fr-FR" sz="2400">
                <a:solidFill>
                  <a:srgbClr val="65A000"/>
                </a:solidFill>
                <a:latin typeface="Source Sans Pro Regular"/>
                <a:cs typeface="Arial"/>
              </a:rPr>
              <a:t> trainings</a:t>
            </a:r>
            <a:endParaRPr lang="en-US" sz="2400">
              <a:solidFill>
                <a:srgbClr val="65A000"/>
              </a:solidFill>
              <a:latin typeface="Source Sans Pro Regular"/>
              <a:cs typeface="Arial"/>
            </a:endParaRPr>
          </a:p>
        </p:txBody>
      </p:sp>
      <p:sp>
        <p:nvSpPr>
          <p:cNvPr id="18" name="ZoneTexte 17">
            <a:extLst>
              <a:ext uri="{FF2B5EF4-FFF2-40B4-BE49-F238E27FC236}">
                <a16:creationId xmlns:a16="http://schemas.microsoft.com/office/drawing/2014/main" id="{E4D93675-9286-7D77-79EC-035F947C75D2}"/>
              </a:ext>
            </a:extLst>
          </p:cNvPr>
          <p:cNvSpPr txBox="1"/>
          <p:nvPr/>
        </p:nvSpPr>
        <p:spPr>
          <a:xfrm>
            <a:off x="153651" y="2416"/>
            <a:ext cx="739873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p>
        </p:txBody>
      </p:sp>
      <p:sp>
        <p:nvSpPr>
          <p:cNvPr id="2" name="Espace réservé du numéro de diapositive 1">
            <a:extLst>
              <a:ext uri="{FF2B5EF4-FFF2-40B4-BE49-F238E27FC236}">
                <a16:creationId xmlns:a16="http://schemas.microsoft.com/office/drawing/2014/main" id="{3D3320DB-63A0-2E33-9AD9-310B7A53199B}"/>
              </a:ext>
            </a:extLst>
          </p:cNvPr>
          <p:cNvSpPr>
            <a:spLocks noGrp="1"/>
          </p:cNvSpPr>
          <p:nvPr>
            <p:ph type="sldNum" sz="quarter" idx="2"/>
          </p:nvPr>
        </p:nvSpPr>
        <p:spPr>
          <a:xfrm>
            <a:off x="11695113" y="6485113"/>
            <a:ext cx="495186" cy="367665"/>
          </a:xfrm>
        </p:spPr>
        <p:txBody>
          <a:bodyPr lIns="91440" tIns="45720" rIns="91440" bIns="45720" anchor="t"/>
          <a:lstStyle/>
          <a:p>
            <a:pPr algn="r"/>
            <a:fld id="{86CB4B4D-7CA3-9044-876B-883B54F8677D}" type="slidenum">
              <a:rPr lang="fr-FR" sz="1200">
                <a:solidFill>
                  <a:srgbClr val="A5A5A5"/>
                </a:solidFill>
              </a:rPr>
              <a:pPr algn="r"/>
              <a:t>71</a:t>
            </a:fld>
            <a:endParaRPr lang="fr-FR" sz="1200">
              <a:solidFill>
                <a:srgbClr val="A5A5A5"/>
              </a:solidFill>
            </a:endParaRPr>
          </a:p>
        </p:txBody>
      </p:sp>
    </p:spTree>
    <p:extLst>
      <p:ext uri="{BB962C8B-B14F-4D97-AF65-F5344CB8AC3E}">
        <p14:creationId xmlns:p14="http://schemas.microsoft.com/office/powerpoint/2010/main" val="715175267"/>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3132" y="929035"/>
            <a:ext cx="6914842" cy="404043"/>
          </a:xfrm>
          <a:prstGeom prst="rect">
            <a:avLst/>
          </a:prstGeom>
        </p:spPr>
        <p:txBody>
          <a:bodyPr vert="horz" wrap="square" lIns="0" tIns="16087" rIns="0" bIns="0" numCol="1" rtlCol="0" anchor="ctr" anchorCtr="0" compatLnSpc="1">
            <a:prstTxWarp prst="textNoShape">
              <a:avLst/>
            </a:prstTxWarp>
            <a:spAutoFit/>
          </a:bodyPr>
          <a:lstStyle/>
          <a:p>
            <a:pPr marL="16510" eaLnBrk="0" fontAlgn="base" hangingPunct="0">
              <a:spcBef>
                <a:spcPts val="127"/>
              </a:spcBef>
              <a:spcAft>
                <a:spcPct val="0"/>
              </a:spcAft>
            </a:pPr>
            <a:r>
              <a:rPr lang="en-US" sz="2800" b="1" kern="1200" spc="-20">
                <a:solidFill>
                  <a:srgbClr val="A1010D"/>
                </a:solidFill>
                <a:latin typeface="Source Sans Pro Regular"/>
                <a:ea typeface="+mj-ea"/>
                <a:cs typeface="Arial"/>
                <a:sym typeface="Calibri"/>
              </a:rPr>
              <a:t>Training and readiness: what do we mean?</a:t>
            </a:r>
            <a:endParaRPr lang="fr-FR" sz="2800" b="1" kern="1200" spc="-20">
              <a:solidFill>
                <a:srgbClr val="A1010D"/>
              </a:solidFill>
              <a:latin typeface="Source Sans Pro Regular"/>
              <a:ea typeface="+mj-ea"/>
              <a:cs typeface="Arial"/>
            </a:endParaRPr>
          </a:p>
        </p:txBody>
      </p:sp>
      <p:sp>
        <p:nvSpPr>
          <p:cNvPr id="6" name="object 6"/>
          <p:cNvSpPr txBox="1"/>
          <p:nvPr/>
        </p:nvSpPr>
        <p:spPr>
          <a:xfrm>
            <a:off x="527439" y="1561206"/>
            <a:ext cx="11263207" cy="4675639"/>
          </a:xfrm>
          <a:prstGeom prst="rect">
            <a:avLst/>
          </a:prstGeom>
        </p:spPr>
        <p:txBody>
          <a:bodyPr vert="horz" wrap="square" lIns="0" tIns="99060" rIns="0" bIns="0" rtlCol="0" anchor="t">
            <a:spAutoFit/>
          </a:bodyPr>
          <a:lstStyle/>
          <a:p>
            <a:pPr marL="16510" hangingPunct="1">
              <a:spcBef>
                <a:spcPts val="780"/>
              </a:spcBef>
              <a:buClr>
                <a:srgbClr val="A49987"/>
              </a:buClr>
              <a:tabLst>
                <a:tab pos="473275" algn="l"/>
                <a:tab pos="474121" algn="l"/>
              </a:tabLst>
            </a:pPr>
            <a:r>
              <a:rPr lang="fr-FR" sz="2400" kern="1200" spc="-27" err="1">
                <a:latin typeface="Source Sans Pro Regular"/>
                <a:ea typeface="+mn-ea"/>
                <a:cs typeface="Calibri"/>
              </a:rPr>
              <a:t>Both</a:t>
            </a:r>
            <a:r>
              <a:rPr lang="fr-FR" sz="2400" kern="1200" spc="-27">
                <a:latin typeface="Source Sans Pro Regular"/>
                <a:ea typeface="+mn-ea"/>
                <a:cs typeface="Calibri"/>
              </a:rPr>
              <a:t> </a:t>
            </a:r>
            <a:r>
              <a:rPr lang="fr-FR" sz="2400" kern="1200" spc="-27" err="1">
                <a:latin typeface="Source Sans Pro Regular"/>
                <a:ea typeface="+mn-ea"/>
                <a:cs typeface="Calibri"/>
              </a:rPr>
              <a:t>technical</a:t>
            </a:r>
            <a:r>
              <a:rPr lang="fr-FR" sz="2400" kern="1200" spc="-27">
                <a:latin typeface="Source Sans Pro Regular"/>
                <a:ea typeface="+mn-ea"/>
                <a:cs typeface="Calibri"/>
              </a:rPr>
              <a:t> training and </a:t>
            </a:r>
            <a:r>
              <a:rPr lang="fr-FR" sz="2400" kern="1200" spc="-27" err="1">
                <a:latin typeface="Source Sans Pro Regular"/>
                <a:ea typeface="+mn-ea"/>
                <a:cs typeface="Calibri"/>
              </a:rPr>
              <a:t>readiness</a:t>
            </a:r>
            <a:r>
              <a:rPr lang="fr-FR" sz="2400" kern="1200" spc="-27">
                <a:latin typeface="Source Sans Pro Regular"/>
                <a:ea typeface="+mn-ea"/>
                <a:cs typeface="Calibri"/>
              </a:rPr>
              <a:t> </a:t>
            </a:r>
            <a:r>
              <a:rPr lang="fr-FR" sz="2400" kern="1200" spc="-27" err="1">
                <a:latin typeface="Source Sans Pro Regular"/>
                <a:ea typeface="+mn-ea"/>
                <a:cs typeface="Calibri"/>
              </a:rPr>
              <a:t>requirments</a:t>
            </a:r>
            <a:r>
              <a:rPr lang="fr-FR" sz="2400" kern="1200" spc="-27">
                <a:latin typeface="Source Sans Pro Regular"/>
                <a:ea typeface="+mn-ea"/>
                <a:cs typeface="Calibri"/>
              </a:rPr>
              <a:t> are important: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b="1">
                <a:solidFill>
                  <a:srgbClr val="65A000"/>
                </a:solidFill>
                <a:latin typeface="Source Sans Pro Regular"/>
                <a:cs typeface="Arial"/>
              </a:rPr>
              <a:t>Technical training</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400">
                <a:latin typeface="Source Sans Pro Regular"/>
              </a:rPr>
              <a:t>Scientific and public health </a:t>
            </a:r>
            <a:r>
              <a:rPr lang="fr-FR" sz="2400">
                <a:latin typeface="Source Sans Pro Regular"/>
              </a:rPr>
              <a:t>content</a:t>
            </a:r>
            <a:endParaRPr lang="en-US" sz="2400">
              <a:latin typeface="Calibri"/>
              <a:cs typeface="Calibri"/>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fr-FR" sz="2400" err="1">
                <a:latin typeface="Source Sans Pro Regular"/>
              </a:rPr>
              <a:t>What</a:t>
            </a:r>
            <a:r>
              <a:rPr sz="2400">
                <a:latin typeface="Source Sans Pro Regular"/>
              </a:rPr>
              <a:t> RRT members need to know to be effective public </a:t>
            </a:r>
            <a:r>
              <a:rPr lang="en-US" sz="2400">
                <a:latin typeface="Source Sans Pro Regular"/>
              </a:rPr>
              <a:t>health responders </a:t>
            </a:r>
            <a:r>
              <a:rPr lang="en-US" sz="2400">
                <a:ea typeface="Source Sans Pro Regular"/>
                <a:cs typeface="+mj-lt"/>
              </a:rPr>
              <a:t>(</a:t>
            </a:r>
            <a:r>
              <a:rPr lang="en-GB" sz="2400">
                <a:ea typeface="+mj-lt"/>
                <a:cs typeface="+mj-lt"/>
              </a:rPr>
              <a:t>e.g. surveillance, contact training, data management, risk communication, etc.)</a:t>
            </a:r>
            <a:endParaRPr lang="en-US" sz="2400">
              <a:ea typeface="+mj-lt"/>
              <a:cs typeface="+mj-lt"/>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400">
                <a:latin typeface="Source Sans Pro Regular"/>
              </a:rPr>
              <a:t>Can be role-specific</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b="1">
                <a:solidFill>
                  <a:srgbClr val="65A000"/>
                </a:solidFill>
                <a:latin typeface="Source Sans Pro Regular"/>
                <a:cs typeface="Arial"/>
              </a:rPr>
              <a:t>Readiness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400">
                <a:latin typeface="Source Sans Pro Regular"/>
              </a:rPr>
              <a:t>What RRT members need to know for a safe and efficient mobilization</a:t>
            </a:r>
            <a:r>
              <a:rPr lang="fr-FR" sz="2400">
                <a:latin typeface="Source Sans Pro Regular"/>
              </a:rPr>
              <a:t> </a:t>
            </a:r>
            <a:r>
              <a:rPr lang="en-GB" sz="2400">
                <a:ea typeface="+mj-lt"/>
                <a:cs typeface="+mj-lt"/>
              </a:rPr>
              <a:t>(e.g. visa requirements, safety/security training, medical clearance)</a:t>
            </a:r>
            <a:endParaRPr sz="240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400">
                <a:latin typeface="Source Sans Pro Regular"/>
              </a:rPr>
              <a:t>Usually the same for all members, regardless of role</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endParaRPr sz="2400">
              <a:latin typeface="Source Sans Pro Regular"/>
            </a:endParaRPr>
          </a:p>
        </p:txBody>
      </p:sp>
      <p:sp>
        <p:nvSpPr>
          <p:cNvPr id="5" name="ZoneTexte 4">
            <a:extLst>
              <a:ext uri="{FF2B5EF4-FFF2-40B4-BE49-F238E27FC236}">
                <a16:creationId xmlns:a16="http://schemas.microsoft.com/office/drawing/2014/main" id="{D768DACC-5562-FC8B-DB18-C24980B6F09F}"/>
              </a:ext>
            </a:extLst>
          </p:cNvPr>
          <p:cNvSpPr txBox="1"/>
          <p:nvPr/>
        </p:nvSpPr>
        <p:spPr>
          <a:xfrm>
            <a:off x="178231" y="76159"/>
            <a:ext cx="73618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rPr>
              <a:t>3.8 Introduction to</a:t>
            </a:r>
            <a:r>
              <a:rPr lang="en-US" sz="3200" b="1">
                <a:solidFill>
                  <a:srgbClr val="FFFFFF"/>
                </a:solidFill>
                <a:latin typeface="Source Sans Pro Regular"/>
              </a:rPr>
              <a:t> RRT training</a:t>
            </a:r>
            <a:r>
              <a:rPr lang="fr-FR" sz="3200">
                <a:latin typeface="Source Sans Pro Regular"/>
              </a:rPr>
              <a:t>​</a:t>
            </a:r>
            <a:endParaRPr lang="en-US">
              <a:latin typeface="Source Sans Pro Regular"/>
            </a:endParaRPr>
          </a:p>
        </p:txBody>
      </p:sp>
      <p:sp>
        <p:nvSpPr>
          <p:cNvPr id="3" name="Espace réservé du numéro de diapositive 2">
            <a:extLst>
              <a:ext uri="{FF2B5EF4-FFF2-40B4-BE49-F238E27FC236}">
                <a16:creationId xmlns:a16="http://schemas.microsoft.com/office/drawing/2014/main" id="{72C267BB-877D-7226-4738-31F9DBEB18C0}"/>
              </a:ext>
            </a:extLst>
          </p:cNvPr>
          <p:cNvSpPr>
            <a:spLocks noGrp="1"/>
          </p:cNvSpPr>
          <p:nvPr>
            <p:ph type="sldNum" sz="quarter" idx="2"/>
          </p:nvPr>
        </p:nvSpPr>
        <p:spPr>
          <a:xfrm>
            <a:off x="11730831" y="6532738"/>
            <a:ext cx="459467" cy="320041"/>
          </a:xfrm>
        </p:spPr>
        <p:txBody>
          <a:bodyPr lIns="91440" tIns="45720" rIns="91440" bIns="45720" anchor="t"/>
          <a:lstStyle/>
          <a:p>
            <a:pPr algn="r"/>
            <a:fld id="{86CB4B4D-7CA3-9044-876B-883B54F8677D}" type="slidenum">
              <a:rPr lang="fr-FR" sz="1200">
                <a:solidFill>
                  <a:srgbClr val="A5A5A5"/>
                </a:solidFill>
              </a:rPr>
              <a:pPr algn="r"/>
              <a:t>72</a:t>
            </a:fld>
            <a:endParaRPr lang="fr-FR" sz="1200">
              <a:solidFill>
                <a:srgbClr val="A5A5A5"/>
              </a:solidFill>
            </a:endParaRPr>
          </a:p>
        </p:txBody>
      </p:sp>
    </p:spTree>
    <p:extLst>
      <p:ext uri="{BB962C8B-B14F-4D97-AF65-F5344CB8AC3E}">
        <p14:creationId xmlns:p14="http://schemas.microsoft.com/office/powerpoint/2010/main" val="2713222262"/>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marL="342900" lvl="0" indent="-342900">
              <a:lnSpc>
                <a:spcPct val="90000"/>
              </a:lnSpc>
              <a:buClr>
                <a:srgbClr val="65A000"/>
              </a:buClr>
              <a:buFont typeface="Arial" panose="020B0604020202020204" pitchFamily="34" charset="0"/>
              <a:buChar char="•"/>
            </a:pPr>
            <a:r>
              <a:rPr lang="en-GB" sz="2400">
                <a:solidFill>
                  <a:srgbClr val="000000"/>
                </a:solidFill>
                <a:latin typeface="Source Sans Pro Regular"/>
                <a:cs typeface="Arial"/>
              </a:rPr>
              <a:t>An RRT’s training curriculum should be tailored to its context, mission, and resources available, but should cover technical and other public health content, as well as readiness</a:t>
            </a:r>
          </a:p>
          <a:p>
            <a:pPr marL="342900" lvl="0" indent="-342900">
              <a:lnSpc>
                <a:spcPct val="90000"/>
              </a:lnSpc>
              <a:buClr>
                <a:srgbClr val="65A000"/>
              </a:buClr>
              <a:buFont typeface="Arial" panose="020B0604020202020204" pitchFamily="34" charset="0"/>
              <a:buChar char="•"/>
            </a:pPr>
            <a:endParaRPr lang="fr-FR" sz="2400">
              <a:solidFill>
                <a:srgbClr val="000000"/>
              </a:solidFill>
              <a:latin typeface="Source Sans Pro Regular"/>
              <a:cs typeface="Arial"/>
            </a:endParaRPr>
          </a:p>
          <a:p>
            <a:pPr marL="342900" lvl="0" indent="-342900">
              <a:lnSpc>
                <a:spcPct val="90000"/>
              </a:lnSpc>
              <a:buClr>
                <a:srgbClr val="65A000"/>
              </a:buClr>
              <a:buFont typeface="Arial" panose="020B0604020202020204" pitchFamily="34" charset="0"/>
              <a:buChar char="•"/>
            </a:pPr>
            <a:r>
              <a:rPr lang="en-GB" sz="2400">
                <a:solidFill>
                  <a:srgbClr val="000000"/>
                </a:solidFill>
                <a:latin typeface="Source Sans Pro Regular"/>
                <a:cs typeface="Arial"/>
              </a:rPr>
              <a:t>Technical training refers to what RRT members need to know to be effective responders </a:t>
            </a:r>
          </a:p>
          <a:p>
            <a:pPr marL="342900" lvl="0" indent="-342900">
              <a:lnSpc>
                <a:spcPct val="90000"/>
              </a:lnSpc>
              <a:buClr>
                <a:srgbClr val="65A000"/>
              </a:buClr>
              <a:buFont typeface="Arial" panose="020B0604020202020204" pitchFamily="34" charset="0"/>
              <a:buChar char="•"/>
            </a:pPr>
            <a:endParaRPr lang="fr-FR" sz="2400">
              <a:solidFill>
                <a:srgbClr val="000000"/>
              </a:solidFill>
              <a:latin typeface="Source Sans Pro Regular"/>
              <a:cs typeface="Arial"/>
            </a:endParaRPr>
          </a:p>
          <a:p>
            <a:pPr marL="342900" lvl="0" indent="-342900">
              <a:lnSpc>
                <a:spcPct val="90000"/>
              </a:lnSpc>
              <a:buClr>
                <a:srgbClr val="65A000"/>
              </a:buClr>
              <a:buFont typeface="Arial" panose="020B0604020202020204" pitchFamily="34" charset="0"/>
              <a:buChar char="•"/>
            </a:pPr>
            <a:r>
              <a:rPr lang="en-GB" sz="2400">
                <a:solidFill>
                  <a:srgbClr val="000000"/>
                </a:solidFill>
                <a:latin typeface="Source Sans Pro Regular"/>
                <a:cs typeface="Arial"/>
              </a:rPr>
              <a:t>Readiness refers to what RRT members need to know for a safe and efficient deployment </a:t>
            </a:r>
            <a:endParaRPr lang="en-GB">
              <a:latin typeface="Source Sans Pro Regular"/>
              <a:cs typeface="Arial"/>
            </a:endParaRPr>
          </a:p>
        </p:txBody>
      </p:sp>
      <p:sp>
        <p:nvSpPr>
          <p:cNvPr id="2" name="Espace réservé du numéro de diapositive 1">
            <a:extLst>
              <a:ext uri="{FF2B5EF4-FFF2-40B4-BE49-F238E27FC236}">
                <a16:creationId xmlns:a16="http://schemas.microsoft.com/office/drawing/2014/main" id="{AF2E52C8-DF7A-1D8A-A8F8-95BA9EC5C7E8}"/>
              </a:ext>
            </a:extLst>
          </p:cNvPr>
          <p:cNvSpPr>
            <a:spLocks noGrp="1"/>
          </p:cNvSpPr>
          <p:nvPr>
            <p:ph type="sldNum" sz="quarter" idx="2"/>
          </p:nvPr>
        </p:nvSpPr>
        <p:spPr>
          <a:xfrm>
            <a:off x="11699721" y="6574218"/>
            <a:ext cx="489809" cy="270880"/>
          </a:xfrm>
        </p:spPr>
        <p:txBody>
          <a:bodyPr lIns="91440" tIns="45720" rIns="91440" bIns="45720" anchor="t"/>
          <a:lstStyle/>
          <a:p>
            <a:pPr algn="r"/>
            <a:fld id="{86CB4B4D-7CA3-9044-876B-883B54F8677D}" type="slidenum">
              <a:rPr lang="fr-FR" sz="1200">
                <a:solidFill>
                  <a:srgbClr val="A5A5A5"/>
                </a:solidFill>
              </a:rPr>
              <a:pPr algn="r"/>
              <a:t>73</a:t>
            </a:fld>
            <a:endParaRPr lang="fr-FR" sz="1200">
              <a:solidFill>
                <a:srgbClr val="A5A5A5"/>
              </a:solidFill>
            </a:endParaRPr>
          </a:p>
        </p:txBody>
      </p:sp>
    </p:spTree>
    <p:extLst>
      <p:ext uri="{BB962C8B-B14F-4D97-AF65-F5344CB8AC3E}">
        <p14:creationId xmlns:p14="http://schemas.microsoft.com/office/powerpoint/2010/main" val="368204158"/>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3759" y="1760005"/>
            <a:ext cx="11347451" cy="1870076"/>
          </a:xfrm>
        </p:spPr>
        <p:txBody>
          <a:bodyPr lIns="45719" tIns="45720" rIns="45719" bIns="45720" anchor="ctr">
            <a:normAutofit/>
          </a:bodyPr>
          <a:lstStyle/>
          <a:p>
            <a:pPr>
              <a:spcBef>
                <a:spcPts val="0"/>
              </a:spcBef>
            </a:pPr>
            <a:r>
              <a:rPr lang="en-US" sz="3200" b="1"/>
              <a:t>3.9 Group activity: </a:t>
            </a:r>
            <a:endParaRPr lang="en-US"/>
          </a:p>
          <a:p>
            <a:pPr>
              <a:spcBef>
                <a:spcPts val="0"/>
              </a:spcBef>
            </a:pPr>
            <a:r>
              <a:rPr lang="en-US" sz="3200" b="1"/>
              <a:t>RRT training SOP development </a:t>
            </a:r>
            <a:endParaRPr lang="en-US"/>
          </a:p>
        </p:txBody>
      </p:sp>
      <p:sp>
        <p:nvSpPr>
          <p:cNvPr id="3" name="Espace réservé du numéro de diapositive 2">
            <a:extLst>
              <a:ext uri="{FF2B5EF4-FFF2-40B4-BE49-F238E27FC236}">
                <a16:creationId xmlns:a16="http://schemas.microsoft.com/office/drawing/2014/main" id="{691C2861-2847-44C3-9C97-D4CF47800B05}"/>
              </a:ext>
            </a:extLst>
          </p:cNvPr>
          <p:cNvSpPr>
            <a:spLocks noGrp="1"/>
          </p:cNvSpPr>
          <p:nvPr>
            <p:ph type="sldNum" sz="quarter" idx="2"/>
          </p:nvPr>
        </p:nvSpPr>
        <p:spPr>
          <a:xfrm>
            <a:off x="11768644" y="6535694"/>
            <a:ext cx="423748" cy="320041"/>
          </a:xfrm>
        </p:spPr>
        <p:txBody>
          <a:bodyPr lIns="91440" tIns="45720" rIns="91440" bIns="45720" anchor="t"/>
          <a:lstStyle/>
          <a:p>
            <a:pPr algn="r"/>
            <a:fld id="{86CB4B4D-7CA3-9044-876B-883B54F8677D}" type="slidenum">
              <a:rPr lang="fr-FR" sz="1200">
                <a:solidFill>
                  <a:srgbClr val="A5A5A5"/>
                </a:solidFill>
              </a:rPr>
              <a:pPr algn="r"/>
              <a:t>74</a:t>
            </a:fld>
            <a:endParaRPr lang="fr-FR" sz="1200">
              <a:solidFill>
                <a:srgbClr val="A5A5A5"/>
              </a:solidFill>
            </a:endParaRPr>
          </a:p>
        </p:txBody>
      </p:sp>
    </p:spTree>
    <p:extLst>
      <p:ext uri="{BB962C8B-B14F-4D97-AF65-F5344CB8AC3E}">
        <p14:creationId xmlns:p14="http://schemas.microsoft.com/office/powerpoint/2010/main" val="259278657"/>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4365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rtl="0" fontAlgn="base"/>
            <a:r>
              <a:rPr lang="en-US" sz="2400">
                <a:solidFill>
                  <a:srgbClr val="FF0000"/>
                </a:solidFill>
                <a:highlight>
                  <a:srgbClr val="FFFF00"/>
                </a:highlight>
                <a:latin typeface="Source Sans Pro Regular"/>
                <a:ea typeface="Source Sans Pro Regular"/>
              </a:rPr>
              <a:t>Instruction to facilitator: please insert here the summary of the brainstorming session related to the station 5. RRT training </a:t>
            </a:r>
            <a:r>
              <a:rPr lang="en-US" sz="2400">
                <a:solidFill>
                  <a:srgbClr val="FF0000"/>
                </a:solidFill>
                <a:highlight>
                  <a:srgbClr val="FFFF00"/>
                </a:highlight>
                <a:latin typeface="Source Sans Pro Regular"/>
              </a:rPr>
              <a:t>in Group activity 1.2:​</a:t>
            </a:r>
          </a:p>
          <a:p>
            <a:pPr algn="ctr" rtl="0" fontAlgn="base"/>
            <a:r>
              <a:rPr lang="en-CA" sz="2400">
                <a:solidFill>
                  <a:srgbClr val="FF0000"/>
                </a:solidFill>
                <a:highlight>
                  <a:srgbClr val="FFFF00"/>
                </a:highlight>
                <a:latin typeface="Source Sans Pro Regular"/>
              </a:rPr>
              <a:t>Brainstorming session: the country RRT experience</a:t>
            </a:r>
            <a:endParaRPr lang="fr-FR" sz="2400">
              <a:solidFill>
                <a:srgbClr val="FF0000"/>
              </a:solidFill>
              <a:highlight>
                <a:srgbClr val="FFFF00"/>
              </a:highlight>
              <a:latin typeface="Source Sans Pro Regular"/>
            </a:endParaRPr>
          </a:p>
          <a:p>
            <a:pPr>
              <a:spcBef>
                <a:spcPts val="500"/>
              </a:spcBef>
              <a:defRPr sz="2400">
                <a:latin typeface="Source Sans Pro Regular"/>
                <a:ea typeface="Source Sans Pro Regular"/>
                <a:cs typeface="Source Sans Pro Regular"/>
                <a:sym typeface="Source Sans Pro Regular"/>
              </a:defRPr>
            </a:pPr>
            <a:endParaRPr lang="fr-FR" sz="240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77</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490172774"/>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92967" y="1518232"/>
            <a:ext cx="11297058" cy="4102662"/>
          </a:xfrm>
          <a:prstGeom prst="rect">
            <a:avLst/>
          </a:prstGeom>
          <a:noFill/>
        </p:spPr>
        <p:txBody>
          <a:bodyPr wrap="square" lIns="91440" tIns="45720" rIns="91440" bIns="45720" rtlCol="0" anchor="t">
            <a:spAutoFit/>
          </a:bodyPr>
          <a:lstStyle/>
          <a:p>
            <a:pPr>
              <a:lnSpc>
                <a:spcPct val="80000"/>
              </a:lnSpc>
              <a:spcBef>
                <a:spcPct val="20000"/>
              </a:spcBef>
              <a:spcAft>
                <a:spcPts val="1200"/>
              </a:spcAft>
            </a:pPr>
            <a:r>
              <a:rPr lang="en-US" sz="2400" kern="1200">
                <a:ea typeface="+mj-lt"/>
                <a:cs typeface="+mj-lt"/>
              </a:rPr>
              <a:t>Draft an RRT training SOP adapted to your country context using the provided template, key topics for discussion you will be given and taking into consideration the following key elements:</a:t>
            </a:r>
            <a:endParaRPr lang="fr-FR">
              <a:ea typeface="+mj-lt"/>
              <a:cs typeface="+mj-lt"/>
            </a:endParaRP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Trainings that need to be developed versus training that already exist versus trainings that need to be adapted to the country context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Just-in-time training available for RRTs deploying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Mandatory vs. recommended trainings identified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Training budget: compensation for RRT members, facilitation team and venue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Training facilitators identified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Frequency, timing, and modality of training curriculum established</a:t>
            </a:r>
          </a:p>
        </p:txBody>
      </p:sp>
      <p:sp>
        <p:nvSpPr>
          <p:cNvPr id="2" name="Titre 1"/>
          <p:cNvSpPr>
            <a:spLocks noGrp="1"/>
          </p:cNvSpPr>
          <p:nvPr>
            <p:ph type="title"/>
          </p:nvPr>
        </p:nvSpPr>
        <p:spPr>
          <a:xfrm>
            <a:off x="155645" y="772171"/>
            <a:ext cx="6477807" cy="646114"/>
          </a:xfrm>
        </p:spPr>
        <p:txBody>
          <a:bodyPr lIns="45719" tIns="45720" rIns="45719" bIns="45720" anchor="ctr">
            <a:noAutofit/>
          </a:bodyPr>
          <a:lstStyle/>
          <a:p>
            <a:r>
              <a:rPr lang="en-US" sz="2800" b="1" kern="1200" spc="-20">
                <a:solidFill>
                  <a:srgbClr val="A1010D"/>
                </a:solidFill>
                <a:latin typeface="Arial"/>
                <a:ea typeface="+mj-ea"/>
                <a:cs typeface="Arial"/>
              </a:rPr>
              <a:t>Instructions for group work</a:t>
            </a:r>
          </a:p>
        </p:txBody>
      </p:sp>
      <p:sp>
        <p:nvSpPr>
          <p:cNvPr id="5" name="ZoneTexte 4">
            <a:extLst>
              <a:ext uri="{FF2B5EF4-FFF2-40B4-BE49-F238E27FC236}">
                <a16:creationId xmlns:a16="http://schemas.microsoft.com/office/drawing/2014/main" id="{AD442D7B-1E87-892F-AD4E-620CC19176B4}"/>
              </a:ext>
            </a:extLst>
          </p:cNvPr>
          <p:cNvSpPr txBox="1"/>
          <p:nvPr/>
        </p:nvSpPr>
        <p:spPr>
          <a:xfrm>
            <a:off x="152400" y="74910"/>
            <a:ext cx="951079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Bold"/>
              </a:rPr>
              <a:t>3.9 Group activity: RRT training SOP development </a:t>
            </a:r>
            <a:endParaRPr lang="fr-FR" sz="3200"/>
          </a:p>
        </p:txBody>
      </p:sp>
      <p:sp>
        <p:nvSpPr>
          <p:cNvPr id="3" name="Espace réservé du numéro de diapositive 2">
            <a:extLst>
              <a:ext uri="{FF2B5EF4-FFF2-40B4-BE49-F238E27FC236}">
                <a16:creationId xmlns:a16="http://schemas.microsoft.com/office/drawing/2014/main" id="{9B23038D-9E98-46CF-1201-481ED045D32C}"/>
              </a:ext>
            </a:extLst>
          </p:cNvPr>
          <p:cNvSpPr>
            <a:spLocks noGrp="1"/>
          </p:cNvSpPr>
          <p:nvPr>
            <p:ph type="sldNum" sz="quarter" idx="2"/>
          </p:nvPr>
        </p:nvSpPr>
        <p:spPr>
          <a:xfrm>
            <a:off x="11635581" y="6532738"/>
            <a:ext cx="554717" cy="320041"/>
          </a:xfrm>
        </p:spPr>
        <p:txBody>
          <a:bodyPr lIns="91440" tIns="45720" rIns="91440" bIns="45720" anchor="t"/>
          <a:lstStyle/>
          <a:p>
            <a:pPr algn="r"/>
            <a:fld id="{86CB4B4D-7CA3-9044-876B-883B54F8677D}" type="slidenum">
              <a:rPr lang="fr-FR" sz="1200">
                <a:solidFill>
                  <a:srgbClr val="A5A5A5"/>
                </a:solidFill>
              </a:rPr>
              <a:pPr algn="r"/>
              <a:t>76</a:t>
            </a:fld>
            <a:endParaRPr lang="fr-FR" sz="1200">
              <a:solidFill>
                <a:srgbClr val="A5A5A5"/>
              </a:solidFill>
            </a:endParaRPr>
          </a:p>
        </p:txBody>
      </p:sp>
    </p:spTree>
    <p:extLst>
      <p:ext uri="{BB962C8B-B14F-4D97-AF65-F5344CB8AC3E}">
        <p14:creationId xmlns:p14="http://schemas.microsoft.com/office/powerpoint/2010/main" val="1878662115"/>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927564" y="1952653"/>
            <a:ext cx="10342435" cy="3136693"/>
          </a:xfrm>
          <a:prstGeom prst="rect">
            <a:avLst/>
          </a:prstGeom>
          <a:noFill/>
        </p:spPr>
        <p:txBody>
          <a:bodyPr wrap="square" lIns="91440" tIns="45720" rIns="91440" bIns="45720" rtlCol="0" anchor="t">
            <a:spAutoFit/>
          </a:bodyPr>
          <a:lstStyle/>
          <a:p>
            <a:pPr marL="285750" lvl="2" indent="-285750">
              <a:spcBef>
                <a:spcPts val="500"/>
              </a:spcBef>
              <a:buClr>
                <a:srgbClr val="65A000"/>
              </a:buClr>
              <a:buFont typeface="Arial" pitchFamily="34" charset="0"/>
              <a:buChar char="•"/>
            </a:pPr>
            <a:endParaRPr lang="en-US" sz="2400" kern="1200">
              <a:latin typeface="Segoe UI"/>
              <a:ea typeface="+mn-ea"/>
              <a:cs typeface="Segoe UI"/>
            </a:endParaRPr>
          </a:p>
          <a:p>
            <a:pPr marL="285750" lvl="2" indent="-285750">
              <a:spcBef>
                <a:spcPts val="500"/>
              </a:spcBef>
              <a:buClr>
                <a:srgbClr val="65A000"/>
              </a:buClr>
              <a:buFont typeface="Arial" pitchFamily="34" charset="0"/>
              <a:buChar char="•"/>
            </a:pPr>
            <a:r>
              <a:rPr lang="en-US" sz="2400" kern="1200">
                <a:latin typeface="Segoe UI"/>
                <a:ea typeface="+mn-ea"/>
                <a:cs typeface="Segoe UI"/>
              </a:rPr>
              <a:t>Prompts for content are provided in Annex 7 as key topics for discussion</a:t>
            </a:r>
            <a:endParaRPr lang="en-US"/>
          </a:p>
          <a:p>
            <a:pPr marL="342900" indent="-342900" hangingPunct="1">
              <a:lnSpc>
                <a:spcPct val="80000"/>
              </a:lnSpc>
              <a:spcBef>
                <a:spcPct val="20000"/>
              </a:spcBef>
              <a:spcAft>
                <a:spcPts val="1200"/>
              </a:spcAft>
              <a:buClr>
                <a:srgbClr val="65A000"/>
              </a:buClr>
              <a:buFont typeface="Arial" pitchFamily="34" charset="0"/>
              <a:buChar char="•"/>
            </a:pPr>
            <a:r>
              <a:rPr lang="en-US" sz="2400" kern="1200">
                <a:latin typeface="Source Sans Pro Regular"/>
                <a:ea typeface="+mn-ea"/>
                <a:cs typeface="Arial"/>
              </a:rPr>
              <a:t>Each group will assign a rapporteur to provide feedback on group discussion in plenary</a:t>
            </a:r>
          </a:p>
          <a:p>
            <a:pPr marL="342900" indent="-342900">
              <a:lnSpc>
                <a:spcPct val="80000"/>
              </a:lnSpc>
              <a:spcBef>
                <a:spcPct val="20000"/>
              </a:spcBef>
              <a:spcAft>
                <a:spcPts val="1200"/>
              </a:spcAft>
              <a:buClr>
                <a:srgbClr val="65A000"/>
              </a:buClr>
              <a:buFont typeface="Arial" pitchFamily="34" charset="0"/>
              <a:buChar char="•"/>
            </a:pPr>
            <a:endParaRPr lang="en-US" sz="2400" kern="1200">
              <a:latin typeface="Source Sans Pro Regular"/>
              <a:ea typeface="+mn-ea"/>
              <a:cs typeface="Arial"/>
            </a:endParaRPr>
          </a:p>
          <a:p>
            <a:pPr marL="342900" indent="-342900" hangingPunct="1">
              <a:lnSpc>
                <a:spcPct val="80000"/>
              </a:lnSpc>
              <a:spcBef>
                <a:spcPct val="20000"/>
              </a:spcBef>
              <a:spcAft>
                <a:spcPts val="1200"/>
              </a:spcAft>
              <a:buClr>
                <a:srgbClr val="65A000"/>
              </a:buClr>
              <a:buFont typeface="Arial" pitchFamily="34" charset="0"/>
              <a:buChar char="•"/>
            </a:pPr>
            <a:r>
              <a:rPr lang="en-US" sz="2400" kern="1200">
                <a:latin typeface="Source Sans Pro Regular"/>
                <a:ea typeface="+mn-ea"/>
                <a:cs typeface="Arial"/>
              </a:rPr>
              <a:t>Duration: 45’ group work, 15' presentations</a:t>
            </a:r>
          </a:p>
          <a:p>
            <a:pPr marL="342900" indent="-342900" hangingPunct="1">
              <a:lnSpc>
                <a:spcPct val="80000"/>
              </a:lnSpc>
              <a:spcBef>
                <a:spcPct val="20000"/>
              </a:spcBef>
              <a:spcAft>
                <a:spcPts val="1200"/>
              </a:spcAft>
              <a:buClr>
                <a:srgbClr val="65A000"/>
              </a:buClr>
              <a:buFont typeface="Arial" pitchFamily="34" charset="0"/>
              <a:buChar char="•"/>
            </a:pPr>
            <a:r>
              <a:rPr lang="en-US" sz="2400" b="1" kern="1200">
                <a:solidFill>
                  <a:srgbClr val="A1010D"/>
                </a:solidFill>
                <a:latin typeface="Source Sans Pro Regular"/>
                <a:ea typeface="+mn-ea"/>
                <a:cs typeface="Arial"/>
              </a:rPr>
              <a:t>Output: </a:t>
            </a:r>
            <a:r>
              <a:rPr lang="en-US" sz="2400" b="1" kern="1200">
                <a:solidFill>
                  <a:srgbClr val="A1010D"/>
                </a:solidFill>
                <a:ea typeface="+mj-lt"/>
                <a:cs typeface="+mj-lt"/>
              </a:rPr>
              <a:t>RRT training SOP adapted to your country</a:t>
            </a:r>
          </a:p>
        </p:txBody>
      </p:sp>
      <p:sp>
        <p:nvSpPr>
          <p:cNvPr id="2" name="Titre 1"/>
          <p:cNvSpPr>
            <a:spLocks noGrp="1"/>
          </p:cNvSpPr>
          <p:nvPr>
            <p:ph type="title"/>
          </p:nvPr>
        </p:nvSpPr>
        <p:spPr>
          <a:xfrm>
            <a:off x="258967" y="1000479"/>
            <a:ext cx="6400315" cy="646114"/>
          </a:xfrm>
        </p:spPr>
        <p:txBody>
          <a:bodyPr lIns="45719" tIns="45720" rIns="45719" bIns="45720" anchor="ctr">
            <a:noAutofit/>
          </a:bodyPr>
          <a:lstStyle/>
          <a:p>
            <a:r>
              <a:rPr lang="en-US" sz="2800" b="1" kern="1200" spc="-20">
                <a:solidFill>
                  <a:srgbClr val="A1010D"/>
                </a:solidFill>
                <a:latin typeface="Arial"/>
                <a:ea typeface="+mj-ea"/>
                <a:cs typeface="Arial"/>
              </a:rPr>
              <a:t>Instructions for group work </a:t>
            </a:r>
          </a:p>
        </p:txBody>
      </p:sp>
      <p:sp>
        <p:nvSpPr>
          <p:cNvPr id="6" name="ZoneTexte 5">
            <a:extLst>
              <a:ext uri="{FF2B5EF4-FFF2-40B4-BE49-F238E27FC236}">
                <a16:creationId xmlns:a16="http://schemas.microsoft.com/office/drawing/2014/main" id="{9C694343-E229-4AF3-264E-756A3D0CEB18}"/>
              </a:ext>
            </a:extLst>
          </p:cNvPr>
          <p:cNvSpPr txBox="1"/>
          <p:nvPr/>
        </p:nvSpPr>
        <p:spPr>
          <a:xfrm>
            <a:off x="152400" y="74910"/>
            <a:ext cx="951079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Bold"/>
              </a:rPr>
              <a:t>3.9 Group activity: RRT training SOP development </a:t>
            </a:r>
            <a:endParaRPr lang="fr-FR" sz="3200"/>
          </a:p>
        </p:txBody>
      </p:sp>
      <p:sp>
        <p:nvSpPr>
          <p:cNvPr id="3" name="Espace réservé du numéro de diapositive 2">
            <a:extLst>
              <a:ext uri="{FF2B5EF4-FFF2-40B4-BE49-F238E27FC236}">
                <a16:creationId xmlns:a16="http://schemas.microsoft.com/office/drawing/2014/main" id="{B5EAF45B-C66C-D037-7435-F224FCBFED59}"/>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77</a:t>
            </a:fld>
            <a:endParaRPr lang="fr-FR" sz="1200">
              <a:solidFill>
                <a:srgbClr val="A5A5A5"/>
              </a:solidFill>
            </a:endParaRPr>
          </a:p>
        </p:txBody>
      </p:sp>
    </p:spTree>
    <p:extLst>
      <p:ext uri="{BB962C8B-B14F-4D97-AF65-F5344CB8AC3E}">
        <p14:creationId xmlns:p14="http://schemas.microsoft.com/office/powerpoint/2010/main" val="752267235"/>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273551" y="1338870"/>
            <a:ext cx="7517420" cy="5256440"/>
          </a:xfrm>
        </p:spPr>
        <p:txBody>
          <a:bodyPr lIns="45719" tIns="45720" rIns="45719" bIns="45720" anchor="ctr">
            <a:noAutofit/>
          </a:bodyPr>
          <a:lstStyle/>
          <a:p>
            <a:pPr>
              <a:buClr>
                <a:srgbClr val="65A000"/>
              </a:buClr>
              <a:buFont typeface="Symbol" panose="020B0604020202020204" pitchFamily="34" charset="0"/>
              <a:buChar char="•"/>
            </a:pPr>
            <a:r>
              <a:rPr lang="en-US" sz="2100">
                <a:cs typeface="Arial"/>
              </a:rPr>
              <a:t>RRT management is responsible for planning, staffing, rostering, training, and exercise development to prepare the RRT members to be “ready” for an emergency response.  </a:t>
            </a:r>
          </a:p>
          <a:p>
            <a:pPr>
              <a:buClr>
                <a:srgbClr val="65A000"/>
              </a:buClr>
              <a:buFont typeface="Symbol" panose="020B0604020202020204" pitchFamily="34" charset="0"/>
              <a:buChar char="•"/>
            </a:pPr>
            <a:endParaRPr lang="en-US" sz="1400">
              <a:cs typeface="Arial"/>
            </a:endParaRPr>
          </a:p>
          <a:p>
            <a:pPr>
              <a:lnSpc>
                <a:spcPct val="100000"/>
              </a:lnSpc>
              <a:buClr>
                <a:srgbClr val="65A000"/>
              </a:buClr>
              <a:buFont typeface="Symbol" panose="020B0604020202020204" pitchFamily="34" charset="0"/>
              <a:buChar char="•"/>
            </a:pPr>
            <a:r>
              <a:rPr lang="en-US" sz="2100">
                <a:cs typeface="Arial"/>
              </a:rPr>
              <a:t> Deployable personnel must first be identified based on skills needed for emergency response and then rostered in a searchable database.</a:t>
            </a:r>
          </a:p>
          <a:p>
            <a:pPr>
              <a:lnSpc>
                <a:spcPct val="100000"/>
              </a:lnSpc>
              <a:buClr>
                <a:srgbClr val="65A000"/>
              </a:buClr>
            </a:pPr>
            <a:endParaRPr lang="en-US" sz="1400">
              <a:cs typeface="Arial"/>
            </a:endParaRPr>
          </a:p>
          <a:p>
            <a:pPr>
              <a:lnSpc>
                <a:spcPct val="100000"/>
              </a:lnSpc>
              <a:buClr>
                <a:srgbClr val="65A000"/>
              </a:buClr>
              <a:buFont typeface="Symbol" panose="020B0604020202020204" pitchFamily="34" charset="0"/>
              <a:buChar char="•"/>
            </a:pPr>
            <a:r>
              <a:rPr lang="en-US" sz="2100">
                <a:cs typeface="Arial"/>
              </a:rPr>
              <a:t> A roster allows staff to be identified quickly during a response but needs continuous </a:t>
            </a:r>
            <a:r>
              <a:rPr lang="en-US" sz="2100" err="1">
                <a:cs typeface="Arial"/>
              </a:rPr>
              <a:t>maintaince</a:t>
            </a:r>
            <a:r>
              <a:rPr lang="en-US" sz="2100">
                <a:cs typeface="Arial"/>
              </a:rPr>
              <a:t> to ensure it is </a:t>
            </a:r>
            <a:r>
              <a:rPr lang="en-US" sz="2100" err="1">
                <a:cs typeface="Arial"/>
              </a:rPr>
              <a:t>uptodate</a:t>
            </a:r>
            <a:r>
              <a:rPr lang="en-US" sz="2100">
                <a:cs typeface="Arial"/>
              </a:rPr>
              <a:t> and accurate. </a:t>
            </a:r>
          </a:p>
          <a:p>
            <a:pPr>
              <a:lnSpc>
                <a:spcPct val="100000"/>
              </a:lnSpc>
              <a:buClr>
                <a:srgbClr val="65A000"/>
              </a:buClr>
              <a:buFont typeface="Symbol" panose="020B0604020202020204" pitchFamily="34" charset="0"/>
              <a:buChar char="•"/>
            </a:pPr>
            <a:endParaRPr lang="en-US" sz="1400">
              <a:cs typeface="Arial"/>
            </a:endParaRPr>
          </a:p>
          <a:p>
            <a:pPr>
              <a:lnSpc>
                <a:spcPct val="100000"/>
              </a:lnSpc>
              <a:buClr>
                <a:srgbClr val="65A000"/>
              </a:buClr>
              <a:buFont typeface="Symbol" panose="020B0604020202020204" pitchFamily="34" charset="0"/>
              <a:buChar char="•"/>
            </a:pPr>
            <a:r>
              <a:rPr lang="en-US" sz="2100">
                <a:cs typeface="Arial"/>
              </a:rPr>
              <a:t> An RRT’s training curriculum should be continuous and tailored to its context, mission, and resources available, but should cover technical and other public health content, as well as readiness. </a:t>
            </a:r>
          </a:p>
          <a:p>
            <a:pPr>
              <a:lnSpc>
                <a:spcPct val="100000"/>
              </a:lnSpc>
              <a:buClr>
                <a:srgbClr val="65A000"/>
              </a:buClr>
              <a:buFont typeface="Symbol" panose="020B0604020202020204" pitchFamily="34" charset="0"/>
              <a:buChar char="•"/>
            </a:pPr>
            <a:endParaRPr lang="en-US" sz="1400">
              <a:cs typeface="Arial"/>
            </a:endParaRPr>
          </a:p>
          <a:p>
            <a:pPr>
              <a:lnSpc>
                <a:spcPct val="100000"/>
              </a:lnSpc>
              <a:buClr>
                <a:srgbClr val="65A000"/>
              </a:buClr>
              <a:buFont typeface="Symbol" panose="020B0604020202020204" pitchFamily="34" charset="0"/>
              <a:buChar char="•"/>
            </a:pPr>
            <a:r>
              <a:rPr lang="en-US" sz="2100">
                <a:cs typeface="Arial"/>
              </a:rPr>
              <a:t> SOPs should be developed and updated regularly for both preparedness and response activities .</a:t>
            </a:r>
          </a:p>
          <a:p>
            <a:pPr lvl="0">
              <a:buClr>
                <a:srgbClr val="65A000"/>
              </a:buClr>
            </a:pPr>
            <a:endParaRPr lang="en-US">
              <a:solidFill>
                <a:srgbClr val="000000"/>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A35B5F03-076F-70B5-C34A-82A9F3972542}"/>
              </a:ext>
            </a:extLst>
          </p:cNvPr>
          <p:cNvSpPr>
            <a:spLocks noGrp="1"/>
          </p:cNvSpPr>
          <p:nvPr>
            <p:ph type="sldNum" sz="quarter" idx="2"/>
          </p:nvPr>
        </p:nvSpPr>
        <p:spPr>
          <a:xfrm>
            <a:off x="11788058" y="6526977"/>
            <a:ext cx="403776" cy="320040"/>
          </a:xfrm>
        </p:spPr>
        <p:txBody>
          <a:bodyPr lIns="91440" tIns="45720" rIns="91440" bIns="45720" anchor="t"/>
          <a:lstStyle/>
          <a:p>
            <a:pPr algn="r"/>
            <a:fld id="{86CB4B4D-7CA3-9044-876B-883B54F8677D}" type="slidenum">
              <a:rPr lang="fr-FR" sz="1200">
                <a:solidFill>
                  <a:srgbClr val="A5A5A5"/>
                </a:solidFill>
              </a:rPr>
              <a:pPr algn="r"/>
              <a:t>78</a:t>
            </a:fld>
            <a:endParaRPr lang="fr-FR" sz="1200">
              <a:solidFill>
                <a:srgbClr val="A5A5A5"/>
              </a:solidFill>
            </a:endParaRPr>
          </a:p>
        </p:txBody>
      </p:sp>
    </p:spTree>
    <p:extLst>
      <p:ext uri="{BB962C8B-B14F-4D97-AF65-F5344CB8AC3E}">
        <p14:creationId xmlns:p14="http://schemas.microsoft.com/office/powerpoint/2010/main" val="2360786987"/>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a:noAutofit/>
          </a:bodyPr>
          <a:lstStyle/>
          <a:p>
            <a:r>
              <a:rPr lang="en-US" sz="1400">
                <a:latin typeface="Source Sans Pro" panose="020B0503030403020204" pitchFamily="34" charset="0"/>
              </a:rPr>
              <a:t>The content of this module was adapted from the RRT management workshop organized by CDC US</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227831" y="986012"/>
            <a:ext cx="7529515" cy="5546726"/>
          </a:xfrm>
        </p:spPr>
        <p:txBody>
          <a:bodyPr lIns="45719" tIns="45720" rIns="45719" bIns="45720" anchor="ctr">
            <a:normAutofit fontScale="55000" lnSpcReduction="20000"/>
          </a:bodyPr>
          <a:lstStyle/>
          <a:p>
            <a:pPr>
              <a:lnSpc>
                <a:spcPct val="120000"/>
              </a:lnSpc>
              <a:spcBef>
                <a:spcPts val="0"/>
              </a:spcBef>
            </a:pPr>
            <a:r>
              <a:rPr lang="en-US" sz="2600">
                <a:latin typeface="Source Sans Pro" panose="020B0503030403020204" pitchFamily="34" charset="0"/>
                <a:cs typeface="Arial"/>
              </a:rPr>
              <a:t>Guidance for U.S. Centers for Disease Control and Prevention Staff for the Establishment and Management of Public Health Rapid Response Teams for Disease Outbreaks, U.S. CDC 2020</a:t>
            </a:r>
          </a:p>
          <a:p>
            <a:pPr>
              <a:lnSpc>
                <a:spcPct val="120000"/>
              </a:lnSpc>
              <a:spcBef>
                <a:spcPts val="0"/>
              </a:spcBef>
            </a:pPr>
            <a:r>
              <a:rPr lang="en-US" sz="2600">
                <a:latin typeface="Source Sans Pro"/>
                <a:cs typeface="Arial"/>
                <a:hlinkClick r:id="rId2"/>
              </a:rPr>
              <a:t>https://www.cdc.gov/coronavirus/2019-ncov/downloads/global-covid-19/RRTManagementGuidance-508.pdf</a:t>
            </a:r>
            <a:endParaRPr lang="en-US" sz="2600">
              <a:latin typeface="Source Sans Pro"/>
              <a:cs typeface="Arial"/>
            </a:endParaRPr>
          </a:p>
          <a:p>
            <a:pPr>
              <a:lnSpc>
                <a:spcPct val="120000"/>
              </a:lnSpc>
              <a:spcBef>
                <a:spcPts val="0"/>
              </a:spcBef>
            </a:pPr>
            <a:endParaRPr lang="en-US" sz="2600">
              <a:latin typeface="Source Sans Pro" panose="020B0503030403020204" pitchFamily="34" charset="0"/>
              <a:cs typeface="Arial"/>
            </a:endParaRPr>
          </a:p>
          <a:p>
            <a:pPr>
              <a:lnSpc>
                <a:spcPct val="120000"/>
              </a:lnSpc>
              <a:spcBef>
                <a:spcPts val="0"/>
              </a:spcBef>
            </a:pPr>
            <a:r>
              <a:rPr lang="en-US" sz="2600">
                <a:latin typeface="Source Sans Pro"/>
              </a:rPr>
              <a:t>Standard Operating Procedures for Coordinating Public Health </a:t>
            </a:r>
            <a:r>
              <a:rPr lang="en-US" sz="2600" err="1">
                <a:latin typeface="Source Sans Pro"/>
              </a:rPr>
              <a:t>Prepardness</a:t>
            </a:r>
            <a:r>
              <a:rPr lang="en-US" sz="2600">
                <a:latin typeface="Source Sans Pro"/>
              </a:rPr>
              <a:t> and Response in the WHO African Region. World Health Organization Regional Office for Africa, 2014. </a:t>
            </a:r>
            <a:r>
              <a:rPr lang="en-US" sz="2600" u="sng">
                <a:latin typeface="Source Sans Pro"/>
                <a:hlinkClick r:id="rId3"/>
              </a:rPr>
              <a:t>https://apps.who.int/iris/bitstream/handle/10665/112855/SOP2014.pdf?sequence=1&amp;isAllowed=y</a:t>
            </a:r>
            <a:endParaRPr lang="en-US" sz="2600" u="sng">
              <a:latin typeface="Source Sans Pro"/>
            </a:endParaRPr>
          </a:p>
          <a:p>
            <a:pPr>
              <a:lnSpc>
                <a:spcPct val="120000"/>
              </a:lnSpc>
              <a:spcBef>
                <a:spcPts val="0"/>
              </a:spcBef>
            </a:pPr>
            <a:endParaRPr lang="en-US" sz="2600" u="sng">
              <a:latin typeface="Source Sans Pro" panose="020B0503030403020204" pitchFamily="34" charset="0"/>
            </a:endParaRPr>
          </a:p>
          <a:p>
            <a:pPr>
              <a:lnSpc>
                <a:spcPct val="120000"/>
              </a:lnSpc>
              <a:spcBef>
                <a:spcPts val="0"/>
              </a:spcBef>
            </a:pPr>
            <a:r>
              <a:rPr lang="en-US" sz="2600">
                <a:latin typeface="Source Sans Pro"/>
              </a:rPr>
              <a:t>Greiner, A., Stehling-Ariza, T., </a:t>
            </a:r>
            <a:r>
              <a:rPr lang="en-US" sz="2600" err="1">
                <a:latin typeface="Source Sans Pro"/>
              </a:rPr>
              <a:t>Bugli</a:t>
            </a:r>
            <a:r>
              <a:rPr lang="en-US" sz="2600">
                <a:latin typeface="Source Sans Pro"/>
              </a:rPr>
              <a:t>, D., Hoffman, A., Giese, C., Moorhouse, L., Neatherlin, J.C., Shahpar, C. (2020). Challenges in Public Health Rapid Response. </a:t>
            </a:r>
            <a:r>
              <a:rPr lang="en-US" sz="2600" i="1">
                <a:latin typeface="Source Sans Pro"/>
              </a:rPr>
              <a:t>Health Security</a:t>
            </a:r>
            <a:r>
              <a:rPr lang="en-US" sz="2600">
                <a:latin typeface="Source Sans Pro"/>
              </a:rPr>
              <a:t>, S8-S13. Retrieved from </a:t>
            </a:r>
            <a:r>
              <a:rPr lang="en-US" sz="2600" u="sng">
                <a:latin typeface="Source Sans Pro"/>
                <a:hlinkClick r:id="rId4"/>
              </a:rPr>
              <a:t>https://www.liebertpub.com/doi/10.1089/hs.2019.0060</a:t>
            </a:r>
            <a:endParaRPr lang="en-US" sz="2600" u="sng">
              <a:latin typeface="Source Sans Pro"/>
            </a:endParaRPr>
          </a:p>
          <a:p>
            <a:pPr>
              <a:lnSpc>
                <a:spcPct val="120000"/>
              </a:lnSpc>
              <a:spcBef>
                <a:spcPts val="0"/>
              </a:spcBef>
            </a:pPr>
            <a:endParaRPr lang="en-US" sz="2600" u="sng">
              <a:latin typeface="Source Sans Pro" panose="020B0503030403020204" pitchFamily="34" charset="0"/>
            </a:endParaRPr>
          </a:p>
          <a:p>
            <a:pPr>
              <a:lnSpc>
                <a:spcPct val="120000"/>
              </a:lnSpc>
              <a:spcBef>
                <a:spcPts val="0"/>
              </a:spcBef>
            </a:pPr>
            <a:r>
              <a:rPr lang="en-US" sz="2600">
                <a:latin typeface="Source Sans Pro"/>
              </a:rPr>
              <a:t>WHO Standard Operating Procedures (SOPs) for Emergencies</a:t>
            </a:r>
          </a:p>
          <a:p>
            <a:pPr>
              <a:lnSpc>
                <a:spcPct val="120000"/>
              </a:lnSpc>
              <a:spcBef>
                <a:spcPts val="0"/>
              </a:spcBef>
            </a:pPr>
            <a:r>
              <a:rPr lang="fr-FR" sz="2600">
                <a:latin typeface="Source Sans Pro"/>
                <a:hlinkClick r:id="rId5"/>
              </a:rPr>
              <a:t>https://openwho.org/courses/SOPs-for-emergencies</a:t>
            </a:r>
            <a:endParaRPr lang="fr-FR" sz="2600">
              <a:latin typeface="Source Sans Pro"/>
            </a:endParaRPr>
          </a:p>
          <a:p>
            <a:pPr>
              <a:lnSpc>
                <a:spcPct val="120000"/>
              </a:lnSpc>
              <a:spcBef>
                <a:spcPts val="0"/>
              </a:spcBef>
            </a:pPr>
            <a:endParaRPr lang="en-US" sz="2600">
              <a:latin typeface="Source Sans Pro" panose="020B0503030403020204" pitchFamily="34" charset="0"/>
            </a:endParaRPr>
          </a:p>
          <a:p>
            <a:pPr>
              <a:lnSpc>
                <a:spcPct val="120000"/>
              </a:lnSpc>
              <a:spcBef>
                <a:spcPts val="0"/>
              </a:spcBef>
            </a:pPr>
            <a:r>
              <a:rPr lang="en-US" sz="2600">
                <a:latin typeface="Source Sans Pro"/>
              </a:rPr>
              <a:t>Global Laboratory Leadership </a:t>
            </a:r>
            <a:r>
              <a:rPr lang="en-US" sz="2600" err="1">
                <a:latin typeface="Source Sans Pro"/>
              </a:rPr>
              <a:t>Programme</a:t>
            </a:r>
            <a:r>
              <a:rPr lang="en-US" sz="2600">
                <a:latin typeface="Source Sans Pro"/>
              </a:rPr>
              <a:t> Learning </a:t>
            </a:r>
            <a:r>
              <a:rPr lang="en-US" sz="2600" err="1">
                <a:latin typeface="Source Sans Pro"/>
              </a:rPr>
              <a:t>Programme</a:t>
            </a:r>
            <a:r>
              <a:rPr lang="en-US" sz="2600">
                <a:latin typeface="Source Sans Pro"/>
              </a:rPr>
              <a:t>, WHO</a:t>
            </a:r>
          </a:p>
          <a:p>
            <a:pPr marL="411480" indent="-411480">
              <a:lnSpc>
                <a:spcPct val="120000"/>
              </a:lnSpc>
              <a:spcBef>
                <a:spcPts val="0"/>
              </a:spcBef>
            </a:pPr>
            <a:r>
              <a:rPr lang="en-US" sz="2600">
                <a:latin typeface="Source Sans Pro"/>
                <a:cs typeface="Arial"/>
                <a:hlinkClick r:id="rId6"/>
              </a:rPr>
              <a:t>https://extranet.who.int/hslp/gllp</a:t>
            </a:r>
            <a:endParaRPr lang="en-US" sz="2600">
              <a:latin typeface="Source Sans Pro"/>
              <a:cs typeface="Arial"/>
            </a:endParaRPr>
          </a:p>
          <a:p>
            <a:pPr marL="411480" indent="-411480">
              <a:lnSpc>
                <a:spcPct val="120000"/>
              </a:lnSpc>
              <a:spcBef>
                <a:spcPts val="0"/>
              </a:spcBef>
            </a:pPr>
            <a:endParaRPr lang="en-US" sz="2600">
              <a:latin typeface="Source Sans Pro"/>
              <a:cs typeface="Arial"/>
            </a:endParaRPr>
          </a:p>
          <a:p>
            <a:pPr marL="411480" indent="-411480">
              <a:lnSpc>
                <a:spcPct val="120000"/>
              </a:lnSpc>
              <a:spcBef>
                <a:spcPts val="0"/>
              </a:spcBef>
            </a:pPr>
            <a:r>
              <a:rPr lang="en-US" sz="2600">
                <a:cs typeface="Arial"/>
              </a:rPr>
              <a:t>Standard Operating Procedure Rapid Response Teams in the Eastern Mediterranean Region, EMRO</a:t>
            </a:r>
            <a:endParaRPr lang="en-US"/>
          </a:p>
          <a:p>
            <a:pPr marL="411480" indent="-411480">
              <a:lnSpc>
                <a:spcPct val="120000"/>
              </a:lnSpc>
              <a:spcBef>
                <a:spcPts val="0"/>
              </a:spcBef>
            </a:pPr>
            <a:r>
              <a:rPr lang="en-US" sz="2600">
                <a:cs typeface="Arial"/>
              </a:rPr>
              <a:t>Under development</a:t>
            </a:r>
          </a:p>
          <a:p>
            <a:endParaRPr lang="en-US"/>
          </a:p>
        </p:txBody>
      </p:sp>
      <p:sp>
        <p:nvSpPr>
          <p:cNvPr id="4" name="Espace réservé du numéro de diapositive 3">
            <a:extLst>
              <a:ext uri="{FF2B5EF4-FFF2-40B4-BE49-F238E27FC236}">
                <a16:creationId xmlns:a16="http://schemas.microsoft.com/office/drawing/2014/main" id="{61AA4D51-0182-159D-D298-88FBC122B59C}"/>
              </a:ext>
            </a:extLst>
          </p:cNvPr>
          <p:cNvSpPr>
            <a:spLocks noGrp="1"/>
          </p:cNvSpPr>
          <p:nvPr>
            <p:ph type="sldNum" sz="quarter" idx="2"/>
          </p:nvPr>
        </p:nvSpPr>
        <p:spPr>
          <a:xfrm>
            <a:off x="11671300" y="6532738"/>
            <a:ext cx="518998" cy="320041"/>
          </a:xfrm>
        </p:spPr>
        <p:txBody>
          <a:bodyPr vert="horz" lIns="91440" tIns="45720" rIns="91440" bIns="45720" rtlCol="0" anchor="ctr"/>
          <a:lstStyle/>
          <a:p>
            <a:pPr algn="r"/>
            <a:fld id="{86CB4B4D-7CA3-9044-876B-883B54F8677D}" type="slidenum">
              <a:rPr lang="fr-FR" sz="1200">
                <a:solidFill>
                  <a:schemeClr val="tx1">
                    <a:tint val="75000"/>
                  </a:schemeClr>
                </a:solidFill>
              </a:rPr>
              <a:pPr algn="r"/>
              <a:t>79</a:t>
            </a:fld>
            <a:endParaRPr lang="fr-FR" sz="1200">
              <a:solidFill>
                <a:schemeClr val="tx1">
                  <a:tint val="75000"/>
                </a:schemeClr>
              </a:solidFill>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7713" y="70581"/>
            <a:ext cx="4813302" cy="646114"/>
          </a:xfrm>
        </p:spPr>
        <p:txBody>
          <a:bodyPr>
            <a:normAutofit/>
          </a:bodyPr>
          <a:lstStyle/>
          <a:p>
            <a:r>
              <a:rPr lang="en-US" b="1"/>
              <a:t>RRT management cycle</a:t>
            </a:r>
          </a:p>
        </p:txBody>
      </p:sp>
      <p:pic>
        <p:nvPicPr>
          <p:cNvPr id="4" name="Image 3"/>
          <p:cNvPicPr>
            <a:picLocks noChangeAspect="1"/>
          </p:cNvPicPr>
          <p:nvPr/>
        </p:nvPicPr>
        <p:blipFill>
          <a:blip r:embed="rId2"/>
          <a:stretch>
            <a:fillRect/>
          </a:stretch>
        </p:blipFill>
        <p:spPr>
          <a:xfrm>
            <a:off x="1913124" y="1009532"/>
            <a:ext cx="7691428" cy="5733488"/>
          </a:xfrm>
          <a:prstGeom prst="rect">
            <a:avLst/>
          </a:prstGeom>
        </p:spPr>
      </p:pic>
      <p:sp>
        <p:nvSpPr>
          <p:cNvPr id="7" name="Flèche droite 6"/>
          <p:cNvSpPr/>
          <p:nvPr/>
        </p:nvSpPr>
        <p:spPr>
          <a:xfrm rot="983388">
            <a:off x="1893118" y="4518861"/>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8" name="Flèche droite 7"/>
          <p:cNvSpPr/>
          <p:nvPr/>
        </p:nvSpPr>
        <p:spPr>
          <a:xfrm rot="983388">
            <a:off x="1464798" y="3178498"/>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3" name="Espace réservé du numéro de diapositive 2">
            <a:extLst>
              <a:ext uri="{FF2B5EF4-FFF2-40B4-BE49-F238E27FC236}">
                <a16:creationId xmlns:a16="http://schemas.microsoft.com/office/drawing/2014/main" id="{18F8921F-449E-5EA8-F11C-6A47B98CD73A}"/>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a:solidFill>
                  <a:srgbClr val="A5A5A5"/>
                </a:solidFill>
              </a:rPr>
              <a:pPr/>
              <a:t>8</a:t>
            </a:fld>
            <a:endParaRPr lang="fr-FR" sz="1200">
              <a:solidFill>
                <a:srgbClr val="A5A5A5"/>
              </a:solidFill>
            </a:endParaRPr>
          </a:p>
        </p:txBody>
      </p:sp>
    </p:spTree>
    <p:extLst>
      <p:ext uri="{BB962C8B-B14F-4D97-AF65-F5344CB8AC3E}">
        <p14:creationId xmlns:p14="http://schemas.microsoft.com/office/powerpoint/2010/main" val="139380415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p:txBody>
          <a:bodyPr/>
          <a:lstStyle/>
          <a:p>
            <a:r>
              <a:rPr lang="en-US"/>
              <a:t>Rapid Response Teams Training programme</a:t>
            </a:r>
          </a:p>
          <a:p>
            <a:r>
              <a:rPr lang="en-US">
                <a:hlinkClick r:id="rId2"/>
              </a:rPr>
              <a:t>https://extranet.who.int/hslp/package/rapid-response-teams-training-programme</a:t>
            </a:r>
            <a:r>
              <a:rPr lang="en-US"/>
              <a:t> </a:t>
            </a:r>
          </a:p>
          <a:p>
            <a:endParaRPr lang="en-US"/>
          </a:p>
          <a:p>
            <a:r>
              <a:rPr lang="en-US"/>
              <a:t>Rapid Response Teams Managers training package</a:t>
            </a:r>
          </a:p>
          <a:p>
            <a:r>
              <a:rPr lang="en-US">
                <a:hlinkClick r:id="rId3"/>
              </a:rPr>
              <a:t>https://extranet.who.int/hslp/package/block-2-rrt-managers-training-package</a:t>
            </a:r>
            <a:r>
              <a:rPr lang="en-US"/>
              <a:t> </a:t>
            </a:r>
          </a:p>
          <a:p>
            <a:endParaRPr lang="en-US"/>
          </a:p>
        </p:txBody>
      </p:sp>
      <p:sp>
        <p:nvSpPr>
          <p:cNvPr id="2" name="Espace réservé du numéro de diapositive 1">
            <a:extLst>
              <a:ext uri="{FF2B5EF4-FFF2-40B4-BE49-F238E27FC236}">
                <a16:creationId xmlns:a16="http://schemas.microsoft.com/office/drawing/2014/main" id="{F7D9BB93-623A-DDFB-9FEA-45D5D46C3AAF}"/>
              </a:ext>
            </a:extLst>
          </p:cNvPr>
          <p:cNvSpPr>
            <a:spLocks noGrp="1"/>
          </p:cNvSpPr>
          <p:nvPr>
            <p:ph type="sldNum" sz="quarter" idx="2"/>
          </p:nvPr>
        </p:nvSpPr>
        <p:spPr>
          <a:xfrm>
            <a:off x="11695113" y="6508926"/>
            <a:ext cx="495186" cy="343853"/>
          </a:xfrm>
        </p:spPr>
        <p:txBody>
          <a:bodyPr vert="horz" lIns="91440" tIns="45720" rIns="91440" bIns="45720" rtlCol="0" anchor="ctr"/>
          <a:lstStyle/>
          <a:p>
            <a:pPr algn="r"/>
            <a:fld id="{86CB4B4D-7CA3-9044-876B-883B54F8677D}" type="slidenum">
              <a:rPr lang="fr-FR" sz="1200">
                <a:solidFill>
                  <a:schemeClr val="tx1">
                    <a:tint val="75000"/>
                  </a:schemeClr>
                </a:solidFill>
              </a:rPr>
              <a:pPr algn="r"/>
              <a:t>80</a:t>
            </a:fld>
            <a:endParaRPr lang="fr-FR" sz="1200">
              <a:solidFill>
                <a:schemeClr val="tx1">
                  <a:tint val="75000"/>
                </a:schemeClr>
              </a:solidFill>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14C6854B-7447-4F84-7678-5813BCC82A05}"/>
              </a:ext>
            </a:extLst>
          </p:cNvPr>
          <p:cNvSpPr>
            <a:spLocks noGrp="1"/>
          </p:cNvSpPr>
          <p:nvPr>
            <p:ph type="sldNum" sz="quarter" idx="2"/>
          </p:nvPr>
        </p:nvSpPr>
        <p:spPr>
          <a:xfrm>
            <a:off x="11564144" y="6508926"/>
            <a:ext cx="626155" cy="343853"/>
          </a:xfrm>
        </p:spPr>
        <p:txBody>
          <a:bodyPr vert="horz" lIns="91440" tIns="45720" rIns="91440" bIns="45720" rtlCol="0" anchor="ctr"/>
          <a:lstStyle/>
          <a:p>
            <a:pPr algn="r"/>
            <a:fld id="{86CB4B4D-7CA3-9044-876B-883B54F8677D}" type="slidenum">
              <a:rPr lang="fr-FR" sz="1200">
                <a:solidFill>
                  <a:schemeClr val="tx1">
                    <a:tint val="75000"/>
                  </a:schemeClr>
                </a:solidFill>
              </a:rPr>
              <a:pPr algn="r"/>
              <a:t>81</a:t>
            </a:fld>
            <a:endParaRPr lang="fr-FR" sz="1200">
              <a:solidFill>
                <a:schemeClr val="tx1">
                  <a:tint val="75000"/>
                </a:schemeClr>
              </a:solidFill>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r>
              <a:rPr lang="en-US" sz="2400" b="0" i="0" u="none" strike="noStrike">
                <a:solidFill>
                  <a:srgbClr val="000000"/>
                </a:solidFill>
                <a:effectLst/>
                <a:latin typeface="Source Sans Pro" panose="020B0503030403020204" pitchFamily="34" charset="0"/>
              </a:rPr>
              <a:t>This training package was made possible by grant/cooperative agreement number </a:t>
            </a:r>
            <a:r>
              <a:rPr lang="en-US" sz="2400" b="0" i="0" u="none" strike="noStrike">
                <a:solidFill>
                  <a:srgbClr val="10253F"/>
                </a:solidFill>
                <a:effectLst/>
                <a:latin typeface="Source Sans Pro" panose="020B0503030403020204" pitchFamily="34" charset="0"/>
              </a:rPr>
              <a:t>GH0002225-03</a:t>
            </a:r>
            <a:r>
              <a:rPr lang="en-US" sz="2400" b="0" i="0" u="none" strike="noStrike">
                <a:solidFill>
                  <a:srgbClr val="000000"/>
                </a:solidFill>
                <a:effectLst/>
                <a:latin typeface="Source Sans Pro" panose="020B0503030403020204" pitchFamily="34"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GB" sz="240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66</a:t>
            </a:r>
          </a:p>
        </p:txBody>
      </p:sp>
    </p:spTree>
    <p:extLst>
      <p:ext uri="{BB962C8B-B14F-4D97-AF65-F5344CB8AC3E}">
        <p14:creationId xmlns:p14="http://schemas.microsoft.com/office/powerpoint/2010/main" val="289382359"/>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a:t>WHO Health Security Learning Platform - Training Materials</a:t>
            </a:r>
            <a:r>
              <a:rPr lang="en-US" sz="1900"/>
              <a:t>​</a:t>
            </a:r>
          </a:p>
          <a:p>
            <a:pPr fontAlgn="base"/>
            <a:r>
              <a:rPr lang="en-US" sz="1900"/>
              <a:t>These WHO Training Materials are © World Health Organization (WHO) 2022. All rights reserved.​</a:t>
            </a:r>
          </a:p>
          <a:p>
            <a:pPr fontAlgn="base"/>
            <a:r>
              <a:rPr lang="en-US" sz="1900"/>
              <a:t>Your use of these materials is subject to the “</a:t>
            </a:r>
            <a:r>
              <a:rPr lang="en-US" sz="1900" u="sng">
                <a:hlinkClick r:id="rId2"/>
              </a:rPr>
              <a:t>WHO Health Security Learning Platform, Training Materials – Terms of Use</a:t>
            </a:r>
            <a:r>
              <a:rPr lang="en-US" sz="1900"/>
              <a:t>”, which you accepted when downloading them and which are available on the Health Security Learning Platform at: </a:t>
            </a:r>
            <a:r>
              <a:rPr lang="en-US" sz="1900" u="sng">
                <a:hlinkClick r:id="rId3"/>
              </a:rPr>
              <a:t>https://extranet.who.int/hslp</a:t>
            </a:r>
            <a:r>
              <a:rPr lang="en-US" sz="1900"/>
              <a:t>  ​</a:t>
            </a:r>
          </a:p>
          <a:p>
            <a:pPr fontAlgn="base"/>
            <a:r>
              <a:rPr lang="en-US" sz="1900"/>
              <a:t>​</a:t>
            </a:r>
          </a:p>
          <a:p>
            <a:pPr fontAlgn="base"/>
            <a:r>
              <a:rPr lang="en-US" sz="190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a:t>​</a:t>
            </a:r>
          </a:p>
          <a:p>
            <a:pPr fontAlgn="base"/>
            <a:r>
              <a:rPr lang="en-US" sz="190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a:solidFill>
                  <a:srgbClr val="10253F"/>
                </a:solidFill>
                <a:ea typeface="Arial"/>
                <a:cs typeface="Arial"/>
                <a:sym typeface="Calibri"/>
              </a:rPr>
              <a:t>Managers Training Package </a:t>
            </a:r>
            <a:r>
              <a:rPr lang="en-US" sz="190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a:t>Further, please inform WHO of any modifications of these materials that you use publicly, for record-keeping purposes and continued development, by emailing </a:t>
            </a:r>
            <a:r>
              <a:rPr lang="en-US" sz="1900" u="sng">
                <a:hlinkClick r:id="rId4"/>
              </a:rPr>
              <a:t>ihrhrt@who.int</a:t>
            </a:r>
            <a:r>
              <a:rPr lang="en-US" sz="1900"/>
              <a:t>​</a:t>
            </a:r>
          </a:p>
          <a:p>
            <a:endParaRPr lang="en-GB"/>
          </a:p>
        </p:txBody>
      </p:sp>
      <p:sp>
        <p:nvSpPr>
          <p:cNvPr id="3" name="Espace réservé du numéro de diapositive 2">
            <a:extLst>
              <a:ext uri="{FF2B5EF4-FFF2-40B4-BE49-F238E27FC236}">
                <a16:creationId xmlns:a16="http://schemas.microsoft.com/office/drawing/2014/main" id="{228C2665-ADFB-88E6-2857-BD7CAE8FDDFD}"/>
              </a:ext>
            </a:extLst>
          </p:cNvPr>
          <p:cNvSpPr>
            <a:spLocks noGrp="1"/>
          </p:cNvSpPr>
          <p:nvPr>
            <p:ph type="sldNum" sz="quarter" idx="2"/>
          </p:nvPr>
        </p:nvSpPr>
        <p:spPr>
          <a:xfrm>
            <a:off x="11659394" y="6497020"/>
            <a:ext cx="530905" cy="355759"/>
          </a:xfrm>
        </p:spPr>
        <p:txBody>
          <a:bodyPr vert="horz" lIns="91440" tIns="45720" rIns="91440" bIns="45720" rtlCol="0" anchor="ctr"/>
          <a:lstStyle/>
          <a:p>
            <a:pPr algn="r"/>
            <a:fld id="{86CB4B4D-7CA3-9044-876B-883B54F8677D}" type="slidenum">
              <a:rPr lang="fr-FR" sz="1200" dirty="0">
                <a:solidFill>
                  <a:schemeClr val="tx1">
                    <a:tint val="75000"/>
                  </a:schemeClr>
                </a:solidFill>
              </a:rPr>
              <a:pPr algn="r"/>
              <a:t>83</a:t>
            </a:fld>
            <a:endParaRPr lang="fr-FR" sz="1200">
              <a:solidFill>
                <a:schemeClr val="tx1">
                  <a:tint val="75000"/>
                </a:schemeClr>
              </a:solidFill>
            </a:endParaRPr>
          </a:p>
        </p:txBody>
      </p:sp>
    </p:spTree>
    <p:extLst>
      <p:ext uri="{BB962C8B-B14F-4D97-AF65-F5344CB8AC3E}">
        <p14:creationId xmlns:p14="http://schemas.microsoft.com/office/powerpoint/2010/main" val="18016397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6459" y="755089"/>
            <a:ext cx="5741637" cy="646114"/>
          </a:xfrm>
        </p:spPr>
        <p:txBody>
          <a:bodyPr lIns="45719" tIns="45720" rIns="45719" bIns="45720" anchor="ctr">
            <a:noAutofit/>
          </a:bodyPr>
          <a:lstStyle/>
          <a:p>
            <a:r>
              <a:rPr lang="fr-FR" sz="2800" b="1">
                <a:solidFill>
                  <a:srgbClr val="A1010D"/>
                </a:solidFill>
              </a:rPr>
              <a:t>Goals of </a:t>
            </a:r>
            <a:r>
              <a:rPr lang="fr-FR" sz="2800" b="1" err="1">
                <a:solidFill>
                  <a:srgbClr val="A1010D"/>
                </a:solidFill>
              </a:rPr>
              <a:t>staffing</a:t>
            </a:r>
            <a:r>
              <a:rPr lang="fr-FR" sz="2800" b="1">
                <a:solidFill>
                  <a:srgbClr val="A1010D"/>
                </a:solidFill>
              </a:rPr>
              <a:t> and </a:t>
            </a:r>
            <a:r>
              <a:rPr lang="fr-FR" sz="2800" b="1" err="1">
                <a:solidFill>
                  <a:srgbClr val="A1010D"/>
                </a:solidFill>
              </a:rPr>
              <a:t>rostering</a:t>
            </a:r>
            <a:endParaRPr lang="en-US" sz="2800" b="1" err="1">
              <a:solidFill>
                <a:srgbClr val="A1010D"/>
              </a:solidFill>
            </a:endParaRPr>
          </a:p>
        </p:txBody>
      </p:sp>
      <p:sp>
        <p:nvSpPr>
          <p:cNvPr id="3" name="Espace réservé du texte 2"/>
          <p:cNvSpPr>
            <a:spLocks noGrp="1"/>
          </p:cNvSpPr>
          <p:nvPr>
            <p:ph type="body" idx="1"/>
          </p:nvPr>
        </p:nvSpPr>
        <p:spPr>
          <a:xfrm>
            <a:off x="1547249" y="1453645"/>
            <a:ext cx="9518039" cy="4654071"/>
          </a:xfrm>
        </p:spPr>
        <p:txBody>
          <a:bodyPr lIns="45719" tIns="45720" rIns="45719" bIns="45720" anchor="t">
            <a:normAutofit/>
          </a:bodyPr>
          <a:lstStyle/>
          <a:p>
            <a:pPr defTabSz="914400" hangingPunct="0">
              <a:lnSpc>
                <a:spcPct val="100000"/>
              </a:lnSpc>
              <a:spcBef>
                <a:spcPts val="500"/>
              </a:spcBef>
              <a:buClr>
                <a:srgbClr val="00B050"/>
              </a:buClr>
              <a:buSzPct val="100000"/>
              <a:defRPr sz="2400">
                <a:latin typeface="Source Sans Pro Regular"/>
                <a:ea typeface="Source Sans Pro Regular"/>
                <a:cs typeface="Source Sans Pro Regular"/>
                <a:sym typeface="Source Sans Pro Regular"/>
              </a:defRPr>
            </a:pPr>
            <a:r>
              <a:rPr lang="fr-FR">
                <a:latin typeface="Source Sans Pro" panose="020B0503030403020204" pitchFamily="34" charset="0"/>
                <a:sym typeface="Calibri"/>
              </a:rPr>
              <a:t>The main goals of </a:t>
            </a:r>
            <a:r>
              <a:rPr lang="fr-FR" err="1">
                <a:latin typeface="Source Sans Pro" panose="020B0503030403020204" pitchFamily="34" charset="0"/>
                <a:sym typeface="Calibri"/>
              </a:rPr>
              <a:t>staffing</a:t>
            </a:r>
            <a:r>
              <a:rPr lang="fr-FR">
                <a:latin typeface="Source Sans Pro" panose="020B0503030403020204" pitchFamily="34" charset="0"/>
                <a:sym typeface="Calibri"/>
              </a:rPr>
              <a:t> and </a:t>
            </a:r>
            <a:r>
              <a:rPr lang="fr-FR" err="1">
                <a:latin typeface="Source Sans Pro" panose="020B0503030403020204" pitchFamily="34" charset="0"/>
                <a:sym typeface="Calibri"/>
              </a:rPr>
              <a:t>rostering</a:t>
            </a:r>
            <a:r>
              <a:rPr lang="fr-FR">
                <a:latin typeface="Source Sans Pro" panose="020B0503030403020204" pitchFamily="34" charset="0"/>
                <a:sym typeface="Calibri"/>
              </a:rPr>
              <a:t> are :</a:t>
            </a:r>
            <a:endParaRPr lang="fr-FR">
              <a:latin typeface="Source Sans Pro" panose="020B0503030403020204" pitchFamily="34" charset="0"/>
            </a:endParaRPr>
          </a:p>
          <a:p>
            <a:pPr marL="307975" indent="-307975" defTabSz="914400" hangingPunct="0">
              <a:lnSpc>
                <a:spcPct val="10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b="1">
                <a:latin typeface="Source Sans Pro" panose="020B0503030403020204" pitchFamily="34" charset="0"/>
                <a:sym typeface="Calibri"/>
              </a:rPr>
              <a:t>Maximize response efficiency</a:t>
            </a:r>
            <a:r>
              <a:rPr lang="en-US">
                <a:latin typeface="Source Sans Pro" panose="020B0503030403020204" pitchFamily="34" charset="0"/>
                <a:sym typeface="Calibri"/>
              </a:rPr>
              <a:t> by rapidly identifying staff with needed skills for the emergency response</a:t>
            </a:r>
            <a:endParaRPr lang="en-US">
              <a:latin typeface="Source Sans Pro" panose="020B0503030403020204" pitchFamily="34" charset="0"/>
            </a:endParaRPr>
          </a:p>
          <a:p>
            <a:pPr marL="307975" indent="-307975" defTabSz="914400" hangingPunct="0">
              <a:lnSpc>
                <a:spcPct val="100000"/>
              </a:lnSpc>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en-US">
              <a:latin typeface="Source Sans Pro" panose="020B0503030403020204" pitchFamily="34" charset="0"/>
              <a:sym typeface="Calibri"/>
            </a:endParaRPr>
          </a:p>
          <a:p>
            <a:pPr marL="307975" indent="-307975" defTabSz="914400" hangingPunct="0">
              <a:lnSpc>
                <a:spcPct val="10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b="1">
                <a:latin typeface="Source Sans Pro" panose="020B0503030403020204" pitchFamily="34" charset="0"/>
                <a:sym typeface="Calibri"/>
              </a:rPr>
              <a:t>Maximize response effectiveness </a:t>
            </a:r>
            <a:r>
              <a:rPr lang="en-US">
                <a:latin typeface="Source Sans Pro" panose="020B0503030403020204" pitchFamily="34" charset="0"/>
                <a:sym typeface="Calibri"/>
              </a:rPr>
              <a:t>by broadening response capacity through:</a:t>
            </a:r>
            <a:endParaRPr lang="en-US">
              <a:latin typeface="Source Sans Pro" panose="020B0503030403020204" pitchFamily="34" charset="0"/>
            </a:endParaRPr>
          </a:p>
          <a:p>
            <a:pPr marL="1007745" indent="-382270">
              <a:spcBef>
                <a:spcPts val="640"/>
              </a:spcBef>
              <a:buClr>
                <a:srgbClr val="5E9631"/>
              </a:buClr>
              <a:buFont typeface="Courier New" panose="02070309020205020404" pitchFamily="49" charset="0"/>
              <a:buChar char="o"/>
              <a:tabLst>
                <a:tab pos="1008355" algn="l"/>
                <a:tab pos="1009201" algn="l"/>
              </a:tabLst>
            </a:pPr>
            <a:r>
              <a:rPr lang="en-US" spc="-7">
                <a:latin typeface="Source Sans Pro" panose="020B0503030403020204" pitchFamily="34" charset="0"/>
                <a:cs typeface="Arial" panose="020B0604020202020204" pitchFamily="34" charset="0"/>
              </a:rPr>
              <a:t>Identification</a:t>
            </a:r>
            <a:r>
              <a:rPr lang="en-US">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of </a:t>
            </a:r>
            <a:r>
              <a:rPr lang="en-US" spc="-27">
                <a:latin typeface="Source Sans Pro" panose="020B0503030403020204" pitchFamily="34" charset="0"/>
                <a:cs typeface="Arial" panose="020B0604020202020204" pitchFamily="34" charset="0"/>
              </a:rPr>
              <a:t>staff</a:t>
            </a:r>
            <a:r>
              <a:rPr lang="en-US" spc="20">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with</a:t>
            </a:r>
            <a:r>
              <a:rPr lang="en-US" spc="7">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special</a:t>
            </a:r>
            <a:r>
              <a:rPr lang="en-US" spc="13">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skills</a:t>
            </a:r>
            <a:r>
              <a:rPr lang="en-US" spc="40">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needed</a:t>
            </a:r>
            <a:r>
              <a:rPr lang="en-US">
                <a:latin typeface="Source Sans Pro" panose="020B0503030403020204" pitchFamily="34" charset="0"/>
                <a:cs typeface="Arial" panose="020B0604020202020204" pitchFamily="34" charset="0"/>
              </a:rPr>
              <a:t> </a:t>
            </a:r>
            <a:r>
              <a:rPr lang="en-US" spc="-20">
                <a:latin typeface="Source Sans Pro" panose="020B0503030403020204" pitchFamily="34" charset="0"/>
                <a:cs typeface="Arial" panose="020B0604020202020204" pitchFamily="34" charset="0"/>
              </a:rPr>
              <a:t>for</a:t>
            </a:r>
            <a:r>
              <a:rPr lang="en-US" spc="-33">
                <a:latin typeface="Source Sans Pro" panose="020B0503030403020204" pitchFamily="34" charset="0"/>
                <a:cs typeface="Arial" panose="020B0604020202020204" pitchFamily="34" charset="0"/>
              </a:rPr>
              <a:t> </a:t>
            </a:r>
            <a:r>
              <a:rPr lang="en-US" spc="-27">
                <a:latin typeface="Source Sans Pro" panose="020B0503030403020204" pitchFamily="34" charset="0"/>
                <a:cs typeface="Arial" panose="020B0604020202020204" pitchFamily="34" charset="0"/>
              </a:rPr>
              <a:t>rare</a:t>
            </a:r>
            <a:r>
              <a:rPr lang="en-US">
                <a:latin typeface="Source Sans Pro" panose="020B0503030403020204" pitchFamily="34" charset="0"/>
                <a:cs typeface="Arial" panose="020B0604020202020204" pitchFamily="34" charset="0"/>
              </a:rPr>
              <a:t> </a:t>
            </a:r>
            <a:r>
              <a:rPr lang="en-US" spc="-13">
                <a:latin typeface="Source Sans Pro" panose="020B0503030403020204" pitchFamily="34" charset="0"/>
                <a:cs typeface="Arial" panose="020B0604020202020204" pitchFamily="34" charset="0"/>
              </a:rPr>
              <a:t>events</a:t>
            </a:r>
            <a:endParaRPr lang="en-US">
              <a:latin typeface="Source Sans Pro" panose="020B0503030403020204" pitchFamily="34" charset="0"/>
              <a:cs typeface="Arial" panose="020B0604020202020204" pitchFamily="34" charset="0"/>
            </a:endParaRPr>
          </a:p>
          <a:p>
            <a:pPr marL="1007745" marR="961390" indent="-382270">
              <a:spcBef>
                <a:spcPts val="640"/>
              </a:spcBef>
              <a:buClr>
                <a:srgbClr val="5E9631"/>
              </a:buClr>
              <a:buFont typeface="Courier New" panose="02070309020205020404" pitchFamily="49" charset="0"/>
              <a:buChar char="o"/>
              <a:tabLst>
                <a:tab pos="1008355" algn="l"/>
                <a:tab pos="1009201" algn="l"/>
              </a:tabLst>
            </a:pPr>
            <a:r>
              <a:rPr lang="en-US" spc="-7">
                <a:latin typeface="Source Sans Pro" panose="020B0503030403020204" pitchFamily="34" charset="0"/>
                <a:cs typeface="Arial" panose="020B0604020202020204" pitchFamily="34" charset="0"/>
              </a:rPr>
              <a:t>Identification</a:t>
            </a:r>
            <a:r>
              <a:rPr lang="en-US" spc="7">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of</a:t>
            </a:r>
            <a:r>
              <a:rPr lang="en-US">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additional</a:t>
            </a:r>
            <a:r>
              <a:rPr lang="en-US">
                <a:latin typeface="Source Sans Pro" panose="020B0503030403020204" pitchFamily="34" charset="0"/>
                <a:cs typeface="Arial" panose="020B0604020202020204" pitchFamily="34" charset="0"/>
              </a:rPr>
              <a:t> </a:t>
            </a:r>
            <a:r>
              <a:rPr lang="en-US" spc="-13">
                <a:latin typeface="Source Sans Pro" panose="020B0503030403020204" pitchFamily="34" charset="0"/>
                <a:cs typeface="Arial" panose="020B0604020202020204" pitchFamily="34" charset="0"/>
              </a:rPr>
              <a:t>surge</a:t>
            </a:r>
            <a:r>
              <a:rPr lang="en-US">
                <a:latin typeface="Source Sans Pro" panose="020B0503030403020204" pitchFamily="34" charset="0"/>
                <a:cs typeface="Arial" panose="020B0604020202020204" pitchFamily="34" charset="0"/>
              </a:rPr>
              <a:t> </a:t>
            </a:r>
            <a:r>
              <a:rPr lang="en-US" spc="-27">
                <a:latin typeface="Source Sans Pro" panose="020B0503030403020204" pitchFamily="34" charset="0"/>
                <a:cs typeface="Arial" panose="020B0604020202020204" pitchFamily="34" charset="0"/>
              </a:rPr>
              <a:t>staff</a:t>
            </a:r>
            <a:r>
              <a:rPr lang="en-US" spc="20">
                <a:latin typeface="Source Sans Pro" panose="020B0503030403020204" pitchFamily="34" charset="0"/>
                <a:cs typeface="Arial" panose="020B0604020202020204" pitchFamily="34" charset="0"/>
              </a:rPr>
              <a:t> </a:t>
            </a:r>
            <a:r>
              <a:rPr lang="en-US" spc="-20">
                <a:latin typeface="Source Sans Pro" panose="020B0503030403020204" pitchFamily="34" charset="0"/>
                <a:cs typeface="Arial" panose="020B0604020202020204" pitchFamily="34" charset="0"/>
              </a:rPr>
              <a:t>for</a:t>
            </a:r>
            <a:r>
              <a:rPr lang="en-US" spc="-13">
                <a:latin typeface="Source Sans Pro" panose="020B0503030403020204" pitchFamily="34" charset="0"/>
                <a:cs typeface="Arial" panose="020B0604020202020204" pitchFamily="34" charset="0"/>
              </a:rPr>
              <a:t> large</a:t>
            </a:r>
            <a:r>
              <a:rPr lang="en-US" spc="-7">
                <a:latin typeface="Source Sans Pro" panose="020B0503030403020204" pitchFamily="34" charset="0"/>
                <a:cs typeface="Arial" panose="020B0604020202020204" pitchFamily="34" charset="0"/>
              </a:rPr>
              <a:t> or</a:t>
            </a:r>
            <a:r>
              <a:rPr lang="en-US" spc="7">
                <a:latin typeface="Source Sans Pro" panose="020B0503030403020204" pitchFamily="34" charset="0"/>
                <a:cs typeface="Arial" panose="020B0604020202020204" pitchFamily="34" charset="0"/>
              </a:rPr>
              <a:t> </a:t>
            </a:r>
            <a:r>
              <a:rPr lang="en-US">
                <a:latin typeface="Source Sans Pro" panose="020B0503030403020204" pitchFamily="34" charset="0"/>
                <a:cs typeface="Arial" panose="020B0604020202020204" pitchFamily="34" charset="0"/>
              </a:rPr>
              <a:t>long- </a:t>
            </a:r>
            <a:r>
              <a:rPr lang="en-US" spc="-587">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term</a:t>
            </a:r>
            <a:r>
              <a:rPr lang="en-US">
                <a:latin typeface="Source Sans Pro" panose="020B0503030403020204" pitchFamily="34" charset="0"/>
                <a:cs typeface="Arial" panose="020B0604020202020204" pitchFamily="34" charset="0"/>
              </a:rPr>
              <a:t> </a:t>
            </a:r>
            <a:r>
              <a:rPr lang="en-US" spc="-7">
                <a:latin typeface="Source Sans Pro" panose="020B0503030403020204" pitchFamily="34" charset="0"/>
                <a:cs typeface="Arial" panose="020B0604020202020204" pitchFamily="34" charset="0"/>
              </a:rPr>
              <a:t>responses</a:t>
            </a:r>
            <a:endParaRPr lang="en-US">
              <a:latin typeface="Source Sans Pro" panose="020B0503030403020204" pitchFamily="34" charset="0"/>
              <a:cs typeface="Arial" panose="020B0604020202020204" pitchFamily="34" charset="0"/>
            </a:endParaRPr>
          </a:p>
          <a:p>
            <a:endParaRPr lang="en-US"/>
          </a:p>
        </p:txBody>
      </p:sp>
      <p:sp>
        <p:nvSpPr>
          <p:cNvPr id="4" name="Rectangle 3"/>
          <p:cNvSpPr/>
          <p:nvPr/>
        </p:nvSpPr>
        <p:spPr>
          <a:xfrm>
            <a:off x="121920" y="0"/>
            <a:ext cx="8184682" cy="584775"/>
          </a:xfrm>
          <a:prstGeom prst="rect">
            <a:avLst/>
          </a:prstGeom>
        </p:spPr>
        <p:txBody>
          <a:bodyPr wrap="square">
            <a:spAutoFit/>
          </a:bodyPr>
          <a:lstStyle/>
          <a:p>
            <a:r>
              <a:rPr lang="en-US" sz="3200" b="1">
                <a:solidFill>
                  <a:schemeClr val="bg1"/>
                </a:solidFill>
                <a:latin typeface="Source Sans Pro"/>
              </a:rPr>
              <a:t>3.1 Introduction to  staffing and rostering</a:t>
            </a:r>
            <a:endParaRPr lang="en-US" sz="320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84A29149-D519-0B1F-C73A-B6F73FFECC50}"/>
              </a:ext>
            </a:extLst>
          </p:cNvPr>
          <p:cNvSpPr>
            <a:spLocks noGrp="1"/>
          </p:cNvSpPr>
          <p:nvPr>
            <p:ph type="sldNum" sz="quarter" idx="2"/>
          </p:nvPr>
        </p:nvSpPr>
        <p:spPr>
          <a:xfrm>
            <a:off x="11909425" y="6461301"/>
            <a:ext cx="280874" cy="320041"/>
          </a:xfrm>
        </p:spPr>
        <p:txBody>
          <a:bodyPr lIns="91440" tIns="45720" rIns="91440" bIns="45720" anchor="t"/>
          <a:lstStyle/>
          <a:p>
            <a:fld id="{86CB4B4D-7CA3-9044-876B-883B54F8677D}" type="slidenum">
              <a:rPr lang="fr-FR" sz="1200">
                <a:solidFill>
                  <a:srgbClr val="A5A5A5"/>
                </a:solidFill>
              </a:rPr>
              <a:pPr/>
              <a:t>9</a:t>
            </a:fld>
            <a:endParaRPr lang="fr-FR" sz="1200">
              <a:solidFill>
                <a:srgbClr val="A5A5A5"/>
              </a:solidFill>
            </a:endParaRPr>
          </a:p>
        </p:txBody>
      </p:sp>
    </p:spTree>
    <p:extLst>
      <p:ext uri="{BB962C8B-B14F-4D97-AF65-F5344CB8AC3E}">
        <p14:creationId xmlns:p14="http://schemas.microsoft.com/office/powerpoint/2010/main" val="1581428562"/>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D9EBC7-7433-46F7-9F73-650E9882B9A8}">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6336787-B615-4011-8C15-7DB0E4A5C24A}">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83</Slides>
  <Notes>51</Notes>
  <HiddenSlides>5</HiddenSlide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RRT_Theme_v4</vt:lpstr>
      <vt:lpstr>Rapid Response Teams  Managers Worshop</vt:lpstr>
      <vt:lpstr>PowerPoint Presentation</vt:lpstr>
      <vt:lpstr>PowerPoint Presentation</vt:lpstr>
      <vt:lpstr>PowerPoint Presentation</vt:lpstr>
      <vt:lpstr>PowerPoint Presentation</vt:lpstr>
      <vt:lpstr>PowerPoint Presentation</vt:lpstr>
      <vt:lpstr>PowerPoint Presentation</vt:lpstr>
      <vt:lpstr>RRT management cycle</vt:lpstr>
      <vt:lpstr>Goals of staffing and rostering</vt:lpstr>
      <vt:lpstr>Staffing and roster development: overall process</vt:lpstr>
      <vt:lpstr>Job/profile description for RRT members</vt:lpstr>
      <vt:lpstr>Determine key knowledge, skills, and abilities required for response efforts</vt:lpstr>
      <vt:lpstr>Staffing and roster development: overall process</vt:lpstr>
      <vt:lpstr>Determine emergency workforce size</vt:lpstr>
      <vt:lpstr>PowerPoint Presentation</vt:lpstr>
      <vt:lpstr>Staffing and roster development: overall process</vt:lpstr>
      <vt:lpstr>Identify sources for candidates</vt:lpstr>
      <vt:lpstr>Identify sources for candidates/alternative sources </vt:lpstr>
      <vt:lpstr>Staffing and roster development: overall process</vt:lpstr>
      <vt:lpstr>Selecting candidates for the RRT </vt:lpstr>
      <vt:lpstr>What is a roster?</vt:lpstr>
      <vt:lpstr>Roster development/ roster variables to collect</vt:lpstr>
      <vt:lpstr>Roster development/ roster variables to collect</vt:lpstr>
      <vt:lpstr>Reasons for a roster</vt:lpstr>
      <vt:lpstr>Roster uses</vt:lpstr>
      <vt:lpstr>Roster development /roster platform considerations</vt:lpstr>
      <vt:lpstr>Roster development /roster platform considerations</vt:lpstr>
      <vt:lpstr>RRT roster maintenance</vt:lpstr>
      <vt:lpstr>Preventing responder attrition</vt:lpstr>
      <vt:lpstr>PowerPoint Presentation</vt:lpstr>
      <vt:lpstr>PowerPoint Presentation</vt:lpstr>
      <vt:lpstr>PowerPoint Presentation</vt:lpstr>
      <vt:lpstr>Instructions for group work</vt:lpstr>
      <vt:lpstr>PowerPoint Presentation</vt:lpstr>
      <vt:lpstr>PowerPoint Presentation</vt:lpstr>
      <vt:lpstr>Instructions for group work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RRT management cycle</vt:lpstr>
      <vt:lpstr>Responder readiness</vt:lpstr>
      <vt:lpstr>Administrative considerations</vt:lpstr>
      <vt:lpstr>PowerPoint Presentation</vt:lpstr>
      <vt:lpstr>Administrative considerations</vt:lpstr>
      <vt:lpstr>Budgetary considerations</vt:lpstr>
      <vt:lpstr>PowerPoint Presentation</vt:lpstr>
      <vt:lpstr>PowerPoint Presentation</vt:lpstr>
      <vt:lpstr>PowerPoint Presentation</vt:lpstr>
      <vt:lpstr>Instructions for group work (1)</vt:lpstr>
      <vt:lpstr>Instructions for group work (2)</vt:lpstr>
      <vt:lpstr>PowerPoint Presentation</vt:lpstr>
      <vt:lpstr>PowerPoint Presentation</vt:lpstr>
      <vt:lpstr>RRT management cycle</vt:lpstr>
      <vt:lpstr>RRT training programme goals</vt:lpstr>
      <vt:lpstr>PowerPoint Presentation</vt:lpstr>
      <vt:lpstr>Training topics to consider</vt:lpstr>
      <vt:lpstr>Training topics to consider</vt:lpstr>
      <vt:lpstr>Training modalities</vt:lpstr>
      <vt:lpstr>Existing learning frameworks and packages WHO's RRT Training Programme</vt:lpstr>
      <vt:lpstr>Existing learning frameworks and packages WHO's RRT Training Programme</vt:lpstr>
      <vt:lpstr>PowerPoint Presentation</vt:lpstr>
      <vt:lpstr>PowerPoint Presentation</vt:lpstr>
      <vt:lpstr>Training and readiness: what do we mean?</vt:lpstr>
      <vt:lpstr>PowerPoint Presentation</vt:lpstr>
      <vt:lpstr>PowerPoint Presentation</vt:lpstr>
      <vt:lpstr>PowerPoint Presentation</vt:lpstr>
      <vt:lpstr>Instructions for group work</vt:lpstr>
      <vt:lpstr>Instructions for group work </vt:lpstr>
      <vt:lpstr>PowerPoint Presentation</vt:lpstr>
      <vt:lpstr>The content of this module was adapted from the RRT management workshop organized by CDC US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revision>1</cp:revision>
  <dcterms:modified xsi:type="dcterms:W3CDTF">2024-08-20T08:54:33Z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8600700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2024-07-29T18:34:50Z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04f1ddb3-9880-4522-b487-d83a643d0239</vt:lpwstr>
  </property>
  <property fmtid="{D5CDD505-2E9C-101B-9397-08002B2CF9AE}" pid="17" name="MSIP_Label_7b94a7b8-f06c-4dfe-bdcc-9b548fd58c31_ContentBits">
    <vt:lpwstr>0</vt:lpwstr>
  </property>
</Properties>
</file>