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694" r:id="rId5"/>
  </p:sldMasterIdLst>
  <p:notesMasterIdLst>
    <p:notesMasterId r:id="rId58"/>
  </p:notesMasterIdLst>
  <p:sldIdLst>
    <p:sldId id="256" r:id="rId6"/>
    <p:sldId id="257" r:id="rId7"/>
    <p:sldId id="457" r:id="rId8"/>
    <p:sldId id="258" r:id="rId9"/>
    <p:sldId id="265" r:id="rId10"/>
    <p:sldId id="401" r:id="rId11"/>
    <p:sldId id="266" r:id="rId12"/>
    <p:sldId id="458" r:id="rId13"/>
    <p:sldId id="453" r:id="rId14"/>
    <p:sldId id="1713" r:id="rId15"/>
    <p:sldId id="439" r:id="rId16"/>
    <p:sldId id="447" r:id="rId17"/>
    <p:sldId id="1681" r:id="rId18"/>
    <p:sldId id="1682" r:id="rId19"/>
    <p:sldId id="1716" r:id="rId20"/>
    <p:sldId id="1717" r:id="rId21"/>
    <p:sldId id="1689" r:id="rId22"/>
    <p:sldId id="448" r:id="rId23"/>
    <p:sldId id="440" r:id="rId24"/>
    <p:sldId id="1705" r:id="rId25"/>
    <p:sldId id="449" r:id="rId26"/>
    <p:sldId id="1706" r:id="rId27"/>
    <p:sldId id="1686" r:id="rId28"/>
    <p:sldId id="1688" r:id="rId29"/>
    <p:sldId id="1714" r:id="rId30"/>
    <p:sldId id="455" r:id="rId31"/>
    <p:sldId id="460" r:id="rId32"/>
    <p:sldId id="441" r:id="rId33"/>
    <p:sldId id="451" r:id="rId34"/>
    <p:sldId id="442" r:id="rId35"/>
    <p:sldId id="443" r:id="rId36"/>
    <p:sldId id="444" r:id="rId37"/>
    <p:sldId id="478" r:id="rId38"/>
    <p:sldId id="445" r:id="rId39"/>
    <p:sldId id="446" r:id="rId40"/>
    <p:sldId id="456" r:id="rId41"/>
    <p:sldId id="1696" r:id="rId42"/>
    <p:sldId id="1718" r:id="rId43"/>
    <p:sldId id="1719" r:id="rId44"/>
    <p:sldId id="468" r:id="rId45"/>
    <p:sldId id="469" r:id="rId46"/>
    <p:sldId id="470" r:id="rId47"/>
    <p:sldId id="476" r:id="rId48"/>
    <p:sldId id="474" r:id="rId49"/>
    <p:sldId id="471" r:id="rId50"/>
    <p:sldId id="473" r:id="rId51"/>
    <p:sldId id="477" r:id="rId52"/>
    <p:sldId id="450" r:id="rId53"/>
    <p:sldId id="362" r:id="rId54"/>
    <p:sldId id="363" r:id="rId55"/>
    <p:sldId id="361" r:id="rId56"/>
    <p:sldId id="452" r:id="rId5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1F495288-C242-B37A-B2F6-F8684AFE1751}" name="Hind" initials="H" userId="Hind" providerId="None"/>
  <p188:author id="{A25F1AC8-5954-6DFF-D869-F4E9641AFD23}" name="Medina, Emily (CDC/DDPHSIS/CGH/DGHP) (CTR)" initials="ME((" userId="S::uar6@cdc.gov::8a698838-2520-4271-a29d-c2cd48c8a7c8"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ind" initials="H" lastIdx="10" clrIdx="0">
    <p:extLst>
      <p:ext uri="{19B8F6BF-5375-455C-9EA6-DF929625EA0E}">
        <p15:presenceInfo xmlns:p15="http://schemas.microsoft.com/office/powerpoint/2012/main" userId="Hind" providerId="None"/>
      </p:ext>
    </p:extLst>
  </p:cmAuthor>
  <p:cmAuthor id="2" name="EZZINE, Hind" initials="EH" lastIdx="16" clrIdx="1">
    <p:extLst>
      <p:ext uri="{19B8F6BF-5375-455C-9EA6-DF929625EA0E}">
        <p15:presenceInfo xmlns:p15="http://schemas.microsoft.com/office/powerpoint/2012/main" userId="S::ezzineh@who.int::edcab00f-6318-46e5-a4a9-188b01ee222f" providerId="AD"/>
      </p:ext>
    </p:extLst>
  </p:cmAuthor>
  <p:cmAuthor id="3" name="GOMEZ, Paula" initials="GP" lastIdx="2" clrIdx="2">
    <p:extLst>
      <p:ext uri="{19B8F6BF-5375-455C-9EA6-DF929625EA0E}">
        <p15:presenceInfo xmlns:p15="http://schemas.microsoft.com/office/powerpoint/2012/main" userId="S::gomezp@who.int::c93cf399-3ed7-4230-9282-8831e3fe5ae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8A39"/>
    <a:srgbClr val="05E8D5"/>
    <a:srgbClr val="05F5E1"/>
    <a:srgbClr val="1CA9E1"/>
    <a:srgbClr val="65A000"/>
    <a:srgbClr val="A20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13921A-78D5-471E-A7FE-9EA1750A73B5}" v="72" dt="2024-08-20T00:46:49.563"/>
    <p1510:client id="{97C04441-34F0-4871-95BD-2DD0EA2DEC6F}" v="26" dt="2024-08-20T09:13:17.63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61" autoAdjust="0"/>
    <p:restoredTop sz="64642" autoAdjust="0"/>
  </p:normalViewPr>
  <p:slideViewPr>
    <p:cSldViewPr snapToGrid="0">
      <p:cViewPr varScale="1">
        <p:scale>
          <a:sx n="68" d="100"/>
          <a:sy n="68" d="100"/>
        </p:scale>
        <p:origin x="9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notesMaster" Target="notesMasters/notesMaster1.xml"/><Relationship Id="rId66"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97C04441-34F0-4871-95BD-2DD0EA2DEC6F}"/>
    <pc:docChg chg="undo custSel modSld">
      <pc:chgData name="GOMEZ, Paula" userId="c93cf399-3ed7-4230-9282-8831e3fe5ae7" providerId="ADAL" clId="{97C04441-34F0-4871-95BD-2DD0EA2DEC6F}" dt="2024-08-20T09:13:17.636" v="135" actId="255"/>
      <pc:docMkLst>
        <pc:docMk/>
      </pc:docMkLst>
      <pc:sldChg chg="modSp mod">
        <pc:chgData name="GOMEZ, Paula" userId="c93cf399-3ed7-4230-9282-8831e3fe5ae7" providerId="ADAL" clId="{97C04441-34F0-4871-95BD-2DD0EA2DEC6F}" dt="2024-08-20T09:10:02.225" v="107" actId="1076"/>
        <pc:sldMkLst>
          <pc:docMk/>
          <pc:sldMk cId="1214710503" sldId="445"/>
        </pc:sldMkLst>
        <pc:spChg chg="mod">
          <ac:chgData name="GOMEZ, Paula" userId="c93cf399-3ed7-4230-9282-8831e3fe5ae7" providerId="ADAL" clId="{97C04441-34F0-4871-95BD-2DD0EA2DEC6F}" dt="2024-08-20T09:10:02.225" v="107" actId="1076"/>
          <ac:spMkLst>
            <pc:docMk/>
            <pc:sldMk cId="1214710503" sldId="445"/>
            <ac:spMk id="8" creationId="{C66DE279-353B-323D-A2DE-3EAF586E6168}"/>
          </ac:spMkLst>
        </pc:spChg>
      </pc:sldChg>
      <pc:sldChg chg="modSp mod">
        <pc:chgData name="GOMEZ, Paula" userId="c93cf399-3ed7-4230-9282-8831e3fe5ae7" providerId="ADAL" clId="{97C04441-34F0-4871-95BD-2DD0EA2DEC6F}" dt="2024-08-20T09:10:08.690" v="108" actId="1076"/>
        <pc:sldMkLst>
          <pc:docMk/>
          <pc:sldMk cId="2328719079" sldId="446"/>
        </pc:sldMkLst>
        <pc:spChg chg="mod">
          <ac:chgData name="GOMEZ, Paula" userId="c93cf399-3ed7-4230-9282-8831e3fe5ae7" providerId="ADAL" clId="{97C04441-34F0-4871-95BD-2DD0EA2DEC6F}" dt="2024-08-20T09:10:08.690" v="108" actId="1076"/>
          <ac:spMkLst>
            <pc:docMk/>
            <pc:sldMk cId="2328719079" sldId="446"/>
            <ac:spMk id="5" creationId="{C66DE279-353B-323D-A2DE-3EAF586E6168}"/>
          </ac:spMkLst>
        </pc:spChg>
      </pc:sldChg>
      <pc:sldChg chg="modSp mod">
        <pc:chgData name="GOMEZ, Paula" userId="c93cf399-3ed7-4230-9282-8831e3fe5ae7" providerId="ADAL" clId="{97C04441-34F0-4871-95BD-2DD0EA2DEC6F}" dt="2024-08-20T09:07:01.232" v="85" actId="1076"/>
        <pc:sldMkLst>
          <pc:docMk/>
          <pc:sldMk cId="555784989" sldId="1681"/>
        </pc:sldMkLst>
        <pc:spChg chg="mod">
          <ac:chgData name="GOMEZ, Paula" userId="c93cf399-3ed7-4230-9282-8831e3fe5ae7" providerId="ADAL" clId="{97C04441-34F0-4871-95BD-2DD0EA2DEC6F}" dt="2024-08-20T09:07:01.232" v="85" actId="1076"/>
          <ac:spMkLst>
            <pc:docMk/>
            <pc:sldMk cId="555784989" sldId="1681"/>
            <ac:spMk id="8" creationId="{39678BFC-A80E-5D2B-F7D1-79F2ACB0480A}"/>
          </ac:spMkLst>
        </pc:spChg>
        <pc:spChg chg="mod">
          <ac:chgData name="GOMEZ, Paula" userId="c93cf399-3ed7-4230-9282-8831e3fe5ae7" providerId="ADAL" clId="{97C04441-34F0-4871-95BD-2DD0EA2DEC6F}" dt="2024-08-20T09:06:39.904" v="56" actId="27636"/>
          <ac:spMkLst>
            <pc:docMk/>
            <pc:sldMk cId="555784989" sldId="1681"/>
            <ac:spMk id="9" creationId="{217F45F6-DFD2-2756-D6DF-CD4E12AEB596}"/>
          </ac:spMkLst>
        </pc:spChg>
      </pc:sldChg>
      <pc:sldChg chg="addSp delSp modSp mod">
        <pc:chgData name="GOMEZ, Paula" userId="c93cf399-3ed7-4230-9282-8831e3fe5ae7" providerId="ADAL" clId="{97C04441-34F0-4871-95BD-2DD0EA2DEC6F}" dt="2024-08-20T09:07:13.398" v="89"/>
        <pc:sldMkLst>
          <pc:docMk/>
          <pc:sldMk cId="3114788593" sldId="1682"/>
        </pc:sldMkLst>
        <pc:spChg chg="add mod">
          <ac:chgData name="GOMEZ, Paula" userId="c93cf399-3ed7-4230-9282-8831e3fe5ae7" providerId="ADAL" clId="{97C04441-34F0-4871-95BD-2DD0EA2DEC6F}" dt="2024-08-20T09:07:13.398" v="89"/>
          <ac:spMkLst>
            <pc:docMk/>
            <pc:sldMk cId="3114788593" sldId="1682"/>
            <ac:spMk id="2" creationId="{F6264E3A-8F00-455D-DC2D-E1A79141EFD4}"/>
          </ac:spMkLst>
        </pc:spChg>
        <pc:spChg chg="del">
          <ac:chgData name="GOMEZ, Paula" userId="c93cf399-3ed7-4230-9282-8831e3fe5ae7" providerId="ADAL" clId="{97C04441-34F0-4871-95BD-2DD0EA2DEC6F}" dt="2024-08-20T09:07:12.745" v="88" actId="478"/>
          <ac:spMkLst>
            <pc:docMk/>
            <pc:sldMk cId="3114788593" sldId="1682"/>
            <ac:spMk id="11" creationId="{AEAD3569-D885-BDB1-530D-FA0BCA6D65EB}"/>
          </ac:spMkLst>
        </pc:spChg>
        <pc:spChg chg="mod">
          <ac:chgData name="GOMEZ, Paula" userId="c93cf399-3ed7-4230-9282-8831e3fe5ae7" providerId="ADAL" clId="{97C04441-34F0-4871-95BD-2DD0EA2DEC6F}" dt="2024-08-20T09:07:10.644" v="87" actId="27636"/>
          <ac:spMkLst>
            <pc:docMk/>
            <pc:sldMk cId="3114788593" sldId="1682"/>
            <ac:spMk id="12" creationId="{A70F9610-F2D1-7F2F-DDBB-3742712BDE60}"/>
          </ac:spMkLst>
        </pc:spChg>
      </pc:sldChg>
      <pc:sldChg chg="addSp delSp modSp mod modClrScheme modAnim chgLayout">
        <pc:chgData name="GOMEZ, Paula" userId="c93cf399-3ed7-4230-9282-8831e3fe5ae7" providerId="ADAL" clId="{97C04441-34F0-4871-95BD-2DD0EA2DEC6F}" dt="2024-08-20T09:09:36.706" v="106" actId="27636"/>
        <pc:sldMkLst>
          <pc:docMk/>
          <pc:sldMk cId="3949320420" sldId="1686"/>
        </pc:sldMkLst>
        <pc:spChg chg="add del mod ord">
          <ac:chgData name="GOMEZ, Paula" userId="c93cf399-3ed7-4230-9282-8831e3fe5ae7" providerId="ADAL" clId="{97C04441-34F0-4871-95BD-2DD0EA2DEC6F}" dt="2024-08-20T09:03:11.736" v="19" actId="478"/>
          <ac:spMkLst>
            <pc:docMk/>
            <pc:sldMk cId="3949320420" sldId="1686"/>
            <ac:spMk id="2" creationId="{B88BDE22-D80C-7313-28EE-4947F9EA433F}"/>
          </ac:spMkLst>
        </pc:spChg>
        <pc:spChg chg="mod ord">
          <ac:chgData name="GOMEZ, Paula" userId="c93cf399-3ed7-4230-9282-8831e3fe5ae7" providerId="ADAL" clId="{97C04441-34F0-4871-95BD-2DD0EA2DEC6F}" dt="2024-08-20T09:03:14.769" v="21" actId="27636"/>
          <ac:spMkLst>
            <pc:docMk/>
            <pc:sldMk cId="3949320420" sldId="1686"/>
            <ac:spMk id="5" creationId="{638FD96E-B126-18DC-8336-9C47CC27CDE7}"/>
          </ac:spMkLst>
        </pc:spChg>
        <pc:spChg chg="mod ord">
          <ac:chgData name="GOMEZ, Paula" userId="c93cf399-3ed7-4230-9282-8831e3fe5ae7" providerId="ADAL" clId="{97C04441-34F0-4871-95BD-2DD0EA2DEC6F}" dt="2024-08-20T09:09:36.706" v="106" actId="27636"/>
          <ac:spMkLst>
            <pc:docMk/>
            <pc:sldMk cId="3949320420" sldId="1686"/>
            <ac:spMk id="6" creationId="{162ABC4E-3324-14B0-6978-2327650170B7}"/>
          </ac:spMkLst>
        </pc:spChg>
      </pc:sldChg>
      <pc:sldChg chg="modSp mod">
        <pc:chgData name="GOMEZ, Paula" userId="c93cf399-3ed7-4230-9282-8831e3fe5ae7" providerId="ADAL" clId="{97C04441-34F0-4871-95BD-2DD0EA2DEC6F}" dt="2024-08-20T09:02:22.478" v="9" actId="12"/>
        <pc:sldMkLst>
          <pc:docMk/>
          <pc:sldMk cId="1062784710" sldId="1688"/>
        </pc:sldMkLst>
        <pc:spChg chg="mod">
          <ac:chgData name="GOMEZ, Paula" userId="c93cf399-3ed7-4230-9282-8831e3fe5ae7" providerId="ADAL" clId="{97C04441-34F0-4871-95BD-2DD0EA2DEC6F}" dt="2024-08-20T09:01:59.435" v="5" actId="1076"/>
          <ac:spMkLst>
            <pc:docMk/>
            <pc:sldMk cId="1062784710" sldId="1688"/>
            <ac:spMk id="5" creationId="{638FD96E-B126-18DC-8336-9C47CC27CDE7}"/>
          </ac:spMkLst>
        </pc:spChg>
        <pc:spChg chg="mod">
          <ac:chgData name="GOMEZ, Paula" userId="c93cf399-3ed7-4230-9282-8831e3fe5ae7" providerId="ADAL" clId="{97C04441-34F0-4871-95BD-2DD0EA2DEC6F}" dt="2024-08-20T09:02:22.478" v="9" actId="12"/>
          <ac:spMkLst>
            <pc:docMk/>
            <pc:sldMk cId="1062784710" sldId="1688"/>
            <ac:spMk id="6" creationId="{162ABC4E-3324-14B0-6978-2327650170B7}"/>
          </ac:spMkLst>
        </pc:spChg>
      </pc:sldChg>
      <pc:sldChg chg="addSp modSp mod modClrScheme chgLayout">
        <pc:chgData name="GOMEZ, Paula" userId="c93cf399-3ed7-4230-9282-8831e3fe5ae7" providerId="ADAL" clId="{97C04441-34F0-4871-95BD-2DD0EA2DEC6F}" dt="2024-08-20T09:05:58.954" v="48" actId="20577"/>
        <pc:sldMkLst>
          <pc:docMk/>
          <pc:sldMk cId="1149864520" sldId="1689"/>
        </pc:sldMkLst>
        <pc:spChg chg="add mod ord">
          <ac:chgData name="GOMEZ, Paula" userId="c93cf399-3ed7-4230-9282-8831e3fe5ae7" providerId="ADAL" clId="{97C04441-34F0-4871-95BD-2DD0EA2DEC6F}" dt="2024-08-20T09:01:07.415" v="0" actId="700"/>
          <ac:spMkLst>
            <pc:docMk/>
            <pc:sldMk cId="1149864520" sldId="1689"/>
            <ac:spMk id="2" creationId="{3A605EEC-2892-AAC7-F96A-4ABEE973F05E}"/>
          </ac:spMkLst>
        </pc:spChg>
        <pc:spChg chg="mod ord">
          <ac:chgData name="GOMEZ, Paula" userId="c93cf399-3ed7-4230-9282-8831e3fe5ae7" providerId="ADAL" clId="{97C04441-34F0-4871-95BD-2DD0EA2DEC6F}" dt="2024-08-20T09:05:58.954" v="48" actId="20577"/>
          <ac:spMkLst>
            <pc:docMk/>
            <pc:sldMk cId="1149864520" sldId="1689"/>
            <ac:spMk id="5" creationId="{638FD96E-B126-18DC-8336-9C47CC27CDE7}"/>
          </ac:spMkLst>
        </pc:spChg>
        <pc:spChg chg="mod ord">
          <ac:chgData name="GOMEZ, Paula" userId="c93cf399-3ed7-4230-9282-8831e3fe5ae7" providerId="ADAL" clId="{97C04441-34F0-4871-95BD-2DD0EA2DEC6F}" dt="2024-08-20T09:01:07.415" v="0" actId="700"/>
          <ac:spMkLst>
            <pc:docMk/>
            <pc:sldMk cId="1149864520" sldId="1689"/>
            <ac:spMk id="6" creationId="{162ABC4E-3324-14B0-6978-2327650170B7}"/>
          </ac:spMkLst>
        </pc:spChg>
      </pc:sldChg>
      <pc:sldChg chg="modSp mod">
        <pc:chgData name="GOMEZ, Paula" userId="c93cf399-3ed7-4230-9282-8831e3fe5ae7" providerId="ADAL" clId="{97C04441-34F0-4871-95BD-2DD0EA2DEC6F}" dt="2024-08-20T09:10:47.230" v="120" actId="1076"/>
        <pc:sldMkLst>
          <pc:docMk/>
          <pc:sldMk cId="3030162217" sldId="1696"/>
        </pc:sldMkLst>
        <pc:spChg chg="mod">
          <ac:chgData name="GOMEZ, Paula" userId="c93cf399-3ed7-4230-9282-8831e3fe5ae7" providerId="ADAL" clId="{97C04441-34F0-4871-95BD-2DD0EA2DEC6F}" dt="2024-08-20T09:10:47.230" v="120" actId="1076"/>
          <ac:spMkLst>
            <pc:docMk/>
            <pc:sldMk cId="3030162217" sldId="1696"/>
            <ac:spMk id="5" creationId="{638FD96E-B126-18DC-8336-9C47CC27CDE7}"/>
          </ac:spMkLst>
        </pc:spChg>
        <pc:spChg chg="mod">
          <ac:chgData name="GOMEZ, Paula" userId="c93cf399-3ed7-4230-9282-8831e3fe5ae7" providerId="ADAL" clId="{97C04441-34F0-4871-95BD-2DD0EA2DEC6F}" dt="2024-08-20T09:10:27.921" v="114" actId="27636"/>
          <ac:spMkLst>
            <pc:docMk/>
            <pc:sldMk cId="3030162217" sldId="1696"/>
            <ac:spMk id="11" creationId="{71D0875C-BADF-B2EF-8B08-28F588F3007E}"/>
          </ac:spMkLst>
        </pc:spChg>
      </pc:sldChg>
      <pc:sldChg chg="modSp mod">
        <pc:chgData name="GOMEZ, Paula" userId="c93cf399-3ed7-4230-9282-8831e3fe5ae7" providerId="ADAL" clId="{97C04441-34F0-4871-95BD-2DD0EA2DEC6F}" dt="2024-08-20T09:09:27.165" v="104" actId="255"/>
        <pc:sldMkLst>
          <pc:docMk/>
          <pc:sldMk cId="2671930308" sldId="1705"/>
        </pc:sldMkLst>
        <pc:spChg chg="mod">
          <ac:chgData name="GOMEZ, Paula" userId="c93cf399-3ed7-4230-9282-8831e3fe5ae7" providerId="ADAL" clId="{97C04441-34F0-4871-95BD-2DD0EA2DEC6F}" dt="2024-08-20T09:09:27.165" v="104" actId="255"/>
          <ac:spMkLst>
            <pc:docMk/>
            <pc:sldMk cId="2671930308" sldId="1705"/>
            <ac:spMk id="2" creationId="{7B47EECF-3A47-4A2A-96DE-D0BD63BAF17A}"/>
          </ac:spMkLst>
        </pc:spChg>
        <pc:spChg chg="mod">
          <ac:chgData name="GOMEZ, Paula" userId="c93cf399-3ed7-4230-9282-8831e3fe5ae7" providerId="ADAL" clId="{97C04441-34F0-4871-95BD-2DD0EA2DEC6F}" dt="2024-08-20T09:07:58.153" v="96" actId="20577"/>
          <ac:spMkLst>
            <pc:docMk/>
            <pc:sldMk cId="2671930308" sldId="1705"/>
            <ac:spMk id="5" creationId="{638FD96E-B126-18DC-8336-9C47CC27CDE7}"/>
          </ac:spMkLst>
        </pc:spChg>
      </pc:sldChg>
      <pc:sldChg chg="modSp mod">
        <pc:chgData name="GOMEZ, Paula" userId="c93cf399-3ed7-4230-9282-8831e3fe5ae7" providerId="ADAL" clId="{97C04441-34F0-4871-95BD-2DD0EA2DEC6F}" dt="2024-08-20T09:04:38.840" v="38" actId="12"/>
        <pc:sldMkLst>
          <pc:docMk/>
          <pc:sldMk cId="2002124079" sldId="1706"/>
        </pc:sldMkLst>
        <pc:spChg chg="mod">
          <ac:chgData name="GOMEZ, Paula" userId="c93cf399-3ed7-4230-9282-8831e3fe5ae7" providerId="ADAL" clId="{97C04441-34F0-4871-95BD-2DD0EA2DEC6F}" dt="2024-08-20T09:04:12.909" v="35" actId="1076"/>
          <ac:spMkLst>
            <pc:docMk/>
            <pc:sldMk cId="2002124079" sldId="1706"/>
            <ac:spMk id="5" creationId="{638FD96E-B126-18DC-8336-9C47CC27CDE7}"/>
          </ac:spMkLst>
        </pc:spChg>
        <pc:spChg chg="mod">
          <ac:chgData name="GOMEZ, Paula" userId="c93cf399-3ed7-4230-9282-8831e3fe5ae7" providerId="ADAL" clId="{97C04441-34F0-4871-95BD-2DD0EA2DEC6F}" dt="2024-08-20T09:04:38.840" v="38" actId="12"/>
          <ac:spMkLst>
            <pc:docMk/>
            <pc:sldMk cId="2002124079" sldId="1706"/>
            <ac:spMk id="6" creationId="{162ABC4E-3324-14B0-6978-2327650170B7}"/>
          </ac:spMkLst>
        </pc:spChg>
      </pc:sldChg>
      <pc:sldChg chg="modSp mod">
        <pc:chgData name="GOMEZ, Paula" userId="c93cf399-3ed7-4230-9282-8831e3fe5ae7" providerId="ADAL" clId="{97C04441-34F0-4871-95BD-2DD0EA2DEC6F}" dt="2024-08-20T09:05:10.416" v="40" actId="12"/>
        <pc:sldMkLst>
          <pc:docMk/>
          <pc:sldMk cId="3680027066" sldId="1713"/>
        </pc:sldMkLst>
        <pc:spChg chg="mod">
          <ac:chgData name="GOMEZ, Paula" userId="c93cf399-3ed7-4230-9282-8831e3fe5ae7" providerId="ADAL" clId="{97C04441-34F0-4871-95BD-2DD0EA2DEC6F}" dt="2024-08-20T09:05:02.270" v="39" actId="1076"/>
          <ac:spMkLst>
            <pc:docMk/>
            <pc:sldMk cId="3680027066" sldId="1713"/>
            <ac:spMk id="5" creationId="{638FD96E-B126-18DC-8336-9C47CC27CDE7}"/>
          </ac:spMkLst>
        </pc:spChg>
        <pc:spChg chg="mod">
          <ac:chgData name="GOMEZ, Paula" userId="c93cf399-3ed7-4230-9282-8831e3fe5ae7" providerId="ADAL" clId="{97C04441-34F0-4871-95BD-2DD0EA2DEC6F}" dt="2024-08-20T09:05:10.416" v="40" actId="12"/>
          <ac:spMkLst>
            <pc:docMk/>
            <pc:sldMk cId="3680027066" sldId="1713"/>
            <ac:spMk id="6" creationId="{162ABC4E-3324-14B0-6978-2327650170B7}"/>
          </ac:spMkLst>
        </pc:spChg>
      </pc:sldChg>
      <pc:sldChg chg="modSp mod">
        <pc:chgData name="GOMEZ, Paula" userId="c93cf399-3ed7-4230-9282-8831e3fe5ae7" providerId="ADAL" clId="{97C04441-34F0-4871-95BD-2DD0EA2DEC6F}" dt="2024-08-20T09:02:54.576" v="14" actId="12"/>
        <pc:sldMkLst>
          <pc:docMk/>
          <pc:sldMk cId="3120677556" sldId="1714"/>
        </pc:sldMkLst>
        <pc:spChg chg="mod">
          <ac:chgData name="GOMEZ, Paula" userId="c93cf399-3ed7-4230-9282-8831e3fe5ae7" providerId="ADAL" clId="{97C04441-34F0-4871-95BD-2DD0EA2DEC6F}" dt="2024-08-20T09:02:30.284" v="11" actId="27636"/>
          <ac:spMkLst>
            <pc:docMk/>
            <pc:sldMk cId="3120677556" sldId="1714"/>
            <ac:spMk id="5" creationId="{638FD96E-B126-18DC-8336-9C47CC27CDE7}"/>
          </ac:spMkLst>
        </pc:spChg>
        <pc:spChg chg="mod">
          <ac:chgData name="GOMEZ, Paula" userId="c93cf399-3ed7-4230-9282-8831e3fe5ae7" providerId="ADAL" clId="{97C04441-34F0-4871-95BD-2DD0EA2DEC6F}" dt="2024-08-20T09:02:54.576" v="14" actId="12"/>
          <ac:spMkLst>
            <pc:docMk/>
            <pc:sldMk cId="3120677556" sldId="1714"/>
            <ac:spMk id="6" creationId="{162ABC4E-3324-14B0-6978-2327650170B7}"/>
          </ac:spMkLst>
        </pc:spChg>
      </pc:sldChg>
      <pc:sldChg chg="modSp mod">
        <pc:chgData name="GOMEZ, Paula" userId="c93cf399-3ed7-4230-9282-8831e3fe5ae7" providerId="ADAL" clId="{97C04441-34F0-4871-95BD-2DD0EA2DEC6F}" dt="2024-08-20T09:07:38.504" v="94" actId="1076"/>
        <pc:sldMkLst>
          <pc:docMk/>
          <pc:sldMk cId="4192093709" sldId="1716"/>
        </pc:sldMkLst>
        <pc:spChg chg="mod">
          <ac:chgData name="GOMEZ, Paula" userId="c93cf399-3ed7-4230-9282-8831e3fe5ae7" providerId="ADAL" clId="{97C04441-34F0-4871-95BD-2DD0EA2DEC6F}" dt="2024-08-20T09:07:38.504" v="94" actId="1076"/>
          <ac:spMkLst>
            <pc:docMk/>
            <pc:sldMk cId="4192093709" sldId="1716"/>
            <ac:spMk id="5" creationId="{638FD96E-B126-18DC-8336-9C47CC27CDE7}"/>
          </ac:spMkLst>
        </pc:spChg>
      </pc:sldChg>
      <pc:sldChg chg="modSp mod">
        <pc:chgData name="GOMEZ, Paula" userId="c93cf399-3ed7-4230-9282-8831e3fe5ae7" providerId="ADAL" clId="{97C04441-34F0-4871-95BD-2DD0EA2DEC6F}" dt="2024-08-20T09:06:10.559" v="54" actId="20577"/>
        <pc:sldMkLst>
          <pc:docMk/>
          <pc:sldMk cId="3486417509" sldId="1717"/>
        </pc:sldMkLst>
        <pc:spChg chg="mod">
          <ac:chgData name="GOMEZ, Paula" userId="c93cf399-3ed7-4230-9282-8831e3fe5ae7" providerId="ADAL" clId="{97C04441-34F0-4871-95BD-2DD0EA2DEC6F}" dt="2024-08-20T09:06:10.559" v="54" actId="20577"/>
          <ac:spMkLst>
            <pc:docMk/>
            <pc:sldMk cId="3486417509" sldId="1717"/>
            <ac:spMk id="2" creationId="{FF8FD8D2-D509-6395-49B1-A60684767CA5}"/>
          </ac:spMkLst>
        </pc:spChg>
        <pc:spChg chg="mod">
          <ac:chgData name="GOMEZ, Paula" userId="c93cf399-3ed7-4230-9282-8831e3fe5ae7" providerId="ADAL" clId="{97C04441-34F0-4871-95BD-2DD0EA2DEC6F}" dt="2024-08-20T09:05:29.326" v="41" actId="207"/>
          <ac:spMkLst>
            <pc:docMk/>
            <pc:sldMk cId="3486417509" sldId="1717"/>
            <ac:spMk id="8" creationId="{F469FE5A-B00E-B126-0275-036CACBB25CA}"/>
          </ac:spMkLst>
        </pc:spChg>
        <pc:spChg chg="mod">
          <ac:chgData name="GOMEZ, Paula" userId="c93cf399-3ed7-4230-9282-8831e3fe5ae7" providerId="ADAL" clId="{97C04441-34F0-4871-95BD-2DD0EA2DEC6F}" dt="2024-08-20T09:05:31.529" v="42" actId="207"/>
          <ac:spMkLst>
            <pc:docMk/>
            <pc:sldMk cId="3486417509" sldId="1717"/>
            <ac:spMk id="65" creationId="{575462D3-9D81-2C2A-25CD-8E8E7BDB0E8C}"/>
          </ac:spMkLst>
        </pc:spChg>
      </pc:sldChg>
      <pc:sldChg chg="modSp mod">
        <pc:chgData name="GOMEZ, Paula" userId="c93cf399-3ed7-4230-9282-8831e3fe5ae7" providerId="ADAL" clId="{97C04441-34F0-4871-95BD-2DD0EA2DEC6F}" dt="2024-08-20T09:11:52.408" v="131" actId="1076"/>
        <pc:sldMkLst>
          <pc:docMk/>
          <pc:sldMk cId="1479433441" sldId="1718"/>
        </pc:sldMkLst>
        <pc:spChg chg="mod">
          <ac:chgData name="GOMEZ, Paula" userId="c93cf399-3ed7-4230-9282-8831e3fe5ae7" providerId="ADAL" clId="{97C04441-34F0-4871-95BD-2DD0EA2DEC6F}" dt="2024-08-20T09:11:52.408" v="131" actId="1076"/>
          <ac:spMkLst>
            <pc:docMk/>
            <pc:sldMk cId="1479433441" sldId="1718"/>
            <ac:spMk id="5" creationId="{638FD96E-B126-18DC-8336-9C47CC27CDE7}"/>
          </ac:spMkLst>
        </pc:spChg>
        <pc:spChg chg="mod">
          <ac:chgData name="GOMEZ, Paula" userId="c93cf399-3ed7-4230-9282-8831e3fe5ae7" providerId="ADAL" clId="{97C04441-34F0-4871-95BD-2DD0EA2DEC6F}" dt="2024-08-20T09:11:22.370" v="126" actId="14100"/>
          <ac:spMkLst>
            <pc:docMk/>
            <pc:sldMk cId="1479433441" sldId="1718"/>
            <ac:spMk id="11" creationId="{71D0875C-BADF-B2EF-8B08-28F588F3007E}"/>
          </ac:spMkLst>
        </pc:spChg>
      </pc:sldChg>
      <pc:sldChg chg="modSp mod">
        <pc:chgData name="GOMEZ, Paula" userId="c93cf399-3ed7-4230-9282-8831e3fe5ae7" providerId="ADAL" clId="{97C04441-34F0-4871-95BD-2DD0EA2DEC6F}" dt="2024-08-20T09:13:17.636" v="135" actId="255"/>
        <pc:sldMkLst>
          <pc:docMk/>
          <pc:sldMk cId="3096532829" sldId="1719"/>
        </pc:sldMkLst>
        <pc:spChg chg="mod">
          <ac:chgData name="GOMEZ, Paula" userId="c93cf399-3ed7-4230-9282-8831e3fe5ae7" providerId="ADAL" clId="{97C04441-34F0-4871-95BD-2DD0EA2DEC6F}" dt="2024-08-20T09:13:17.636" v="135" actId="255"/>
          <ac:spMkLst>
            <pc:docMk/>
            <pc:sldMk cId="3096532829" sldId="1719"/>
            <ac:spMk id="18" creationId="{EBE43AFA-0F0B-EC2A-21F7-2BA20184F3AA}"/>
          </ac:spMkLst>
        </pc:spChg>
      </pc:sldChg>
    </pc:docChg>
  </pc:docChgLst>
  <pc:docChgLst>
    <pc:chgData name="Hoffman, Adela (CDC/GHC/DGHP)" userId="64afb8b8-f072-4c9e-9ef9-cff9a66c6b39" providerId="ADAL" clId="{5A13921A-78D5-471E-A7FE-9EA1750A73B5}"/>
    <pc:docChg chg="undo redo custSel addSld delSld modSld sldOrd">
      <pc:chgData name="Hoffman, Adela (CDC/GHC/DGHP)" userId="64afb8b8-f072-4c9e-9ef9-cff9a66c6b39" providerId="ADAL" clId="{5A13921A-78D5-471E-A7FE-9EA1750A73B5}" dt="2024-08-20T00:46:52.171" v="316" actId="14100"/>
      <pc:docMkLst>
        <pc:docMk/>
      </pc:docMkLst>
      <pc:sldChg chg="addSp delSp modSp mod modClrScheme chgLayout">
        <pc:chgData name="Hoffman, Adela (CDC/GHC/DGHP)" userId="64afb8b8-f072-4c9e-9ef9-cff9a66c6b39" providerId="ADAL" clId="{5A13921A-78D5-471E-A7FE-9EA1750A73B5}" dt="2024-08-20T00:28:32.723" v="149"/>
        <pc:sldMkLst>
          <pc:docMk/>
          <pc:sldMk cId="555784989" sldId="1681"/>
        </pc:sldMkLst>
        <pc:spChg chg="add del mod ord">
          <ac:chgData name="Hoffman, Adela (CDC/GHC/DGHP)" userId="64afb8b8-f072-4c9e-9ef9-cff9a66c6b39" providerId="ADAL" clId="{5A13921A-78D5-471E-A7FE-9EA1750A73B5}" dt="2024-08-20T00:21:54.418" v="19" actId="478"/>
          <ac:spMkLst>
            <pc:docMk/>
            <pc:sldMk cId="555784989" sldId="1681"/>
            <ac:spMk id="2" creationId="{9F1299F3-D725-9747-30B6-FF86C2F2319A}"/>
          </ac:spMkLst>
        </pc:spChg>
        <pc:spChg chg="add del mod ord">
          <ac:chgData name="Hoffman, Adela (CDC/GHC/DGHP)" userId="64afb8b8-f072-4c9e-9ef9-cff9a66c6b39" providerId="ADAL" clId="{5A13921A-78D5-471E-A7FE-9EA1750A73B5}" dt="2024-08-20T00:27:58.752" v="141" actId="700"/>
          <ac:spMkLst>
            <pc:docMk/>
            <pc:sldMk cId="555784989" sldId="1681"/>
            <ac:spMk id="4" creationId="{C4FE598C-651C-E9CE-C1DA-42FFE5D046A3}"/>
          </ac:spMkLst>
        </pc:spChg>
        <pc:spChg chg="del mod ord">
          <ac:chgData name="Hoffman, Adela (CDC/GHC/DGHP)" userId="64afb8b8-f072-4c9e-9ef9-cff9a66c6b39" providerId="ADAL" clId="{5A13921A-78D5-471E-A7FE-9EA1750A73B5}" dt="2024-08-20T00:28:26.018" v="148" actId="478"/>
          <ac:spMkLst>
            <pc:docMk/>
            <pc:sldMk cId="555784989" sldId="1681"/>
            <ac:spMk id="5" creationId="{638FD96E-B126-18DC-8336-9C47CC27CDE7}"/>
          </ac:spMkLst>
        </pc:spChg>
        <pc:spChg chg="add del mod ord">
          <ac:chgData name="Hoffman, Adela (CDC/GHC/DGHP)" userId="64afb8b8-f072-4c9e-9ef9-cff9a66c6b39" providerId="ADAL" clId="{5A13921A-78D5-471E-A7FE-9EA1750A73B5}" dt="2024-08-20T00:28:18.856" v="145" actId="478"/>
          <ac:spMkLst>
            <pc:docMk/>
            <pc:sldMk cId="555784989" sldId="1681"/>
            <ac:spMk id="6" creationId="{401D431E-800C-E5F6-C0BD-FAF1890AC281}"/>
          </ac:spMkLst>
        </pc:spChg>
        <pc:spChg chg="add mod">
          <ac:chgData name="Hoffman, Adela (CDC/GHC/DGHP)" userId="64afb8b8-f072-4c9e-9ef9-cff9a66c6b39" providerId="ADAL" clId="{5A13921A-78D5-471E-A7FE-9EA1750A73B5}" dt="2024-08-20T00:28:26.018" v="148" actId="478"/>
          <ac:spMkLst>
            <pc:docMk/>
            <pc:sldMk cId="555784989" sldId="1681"/>
            <ac:spMk id="8" creationId="{39678BFC-A80E-5D2B-F7D1-79F2ACB0480A}"/>
          </ac:spMkLst>
        </pc:spChg>
        <pc:spChg chg="add mod">
          <ac:chgData name="Hoffman, Adela (CDC/GHC/DGHP)" userId="64afb8b8-f072-4c9e-9ef9-cff9a66c6b39" providerId="ADAL" clId="{5A13921A-78D5-471E-A7FE-9EA1750A73B5}" dt="2024-08-20T00:28:32.723" v="149"/>
          <ac:spMkLst>
            <pc:docMk/>
            <pc:sldMk cId="555784989" sldId="1681"/>
            <ac:spMk id="9" creationId="{217F45F6-DFD2-2756-D6DF-CD4E12AEB596}"/>
          </ac:spMkLst>
        </pc:spChg>
        <pc:graphicFrameChg chg="add del mod modGraphic">
          <ac:chgData name="Hoffman, Adela (CDC/GHC/DGHP)" userId="64afb8b8-f072-4c9e-9ef9-cff9a66c6b39" providerId="ADAL" clId="{5A13921A-78D5-471E-A7FE-9EA1750A73B5}" dt="2024-08-20T00:28:21.772" v="147" actId="478"/>
          <ac:graphicFrameMkLst>
            <pc:docMk/>
            <pc:sldMk cId="555784989" sldId="1681"/>
            <ac:graphicFrameMk id="3" creationId="{59753ADC-EA0C-97B3-70F6-64A72F4B7187}"/>
          </ac:graphicFrameMkLst>
        </pc:graphicFrameChg>
        <pc:graphicFrameChg chg="add mod">
          <ac:chgData name="Hoffman, Adela (CDC/GHC/DGHP)" userId="64afb8b8-f072-4c9e-9ef9-cff9a66c6b39" providerId="ADAL" clId="{5A13921A-78D5-471E-A7FE-9EA1750A73B5}" dt="2024-08-20T00:28:32.723" v="149"/>
          <ac:graphicFrameMkLst>
            <pc:docMk/>
            <pc:sldMk cId="555784989" sldId="1681"/>
            <ac:graphicFrameMk id="10" creationId="{A88BFB8F-5644-B652-7506-1C5FC900404D}"/>
          </ac:graphicFrameMkLst>
        </pc:graphicFrameChg>
      </pc:sldChg>
      <pc:sldChg chg="addSp delSp modSp mod modClrScheme chgLayout">
        <pc:chgData name="Hoffman, Adela (CDC/GHC/DGHP)" userId="64afb8b8-f072-4c9e-9ef9-cff9a66c6b39" providerId="ADAL" clId="{5A13921A-78D5-471E-A7FE-9EA1750A73B5}" dt="2024-08-20T00:29:07.088" v="158"/>
        <pc:sldMkLst>
          <pc:docMk/>
          <pc:sldMk cId="3114788593" sldId="1682"/>
        </pc:sldMkLst>
        <pc:spChg chg="add del mod">
          <ac:chgData name="Hoffman, Adela (CDC/GHC/DGHP)" userId="64afb8b8-f072-4c9e-9ef9-cff9a66c6b39" providerId="ADAL" clId="{5A13921A-78D5-471E-A7FE-9EA1750A73B5}" dt="2024-08-20T00:29:00.287" v="157" actId="478"/>
          <ac:spMkLst>
            <pc:docMk/>
            <pc:sldMk cId="3114788593" sldId="1682"/>
            <ac:spMk id="2" creationId="{B94C5724-292F-6CE3-9808-B4B07A2FF478}"/>
          </ac:spMkLst>
        </pc:spChg>
        <pc:spChg chg="del mod ord">
          <ac:chgData name="Hoffman, Adela (CDC/GHC/DGHP)" userId="64afb8b8-f072-4c9e-9ef9-cff9a66c6b39" providerId="ADAL" clId="{5A13921A-78D5-471E-A7FE-9EA1750A73B5}" dt="2024-08-20T00:25:44.521" v="109" actId="478"/>
          <ac:spMkLst>
            <pc:docMk/>
            <pc:sldMk cId="3114788593" sldId="1682"/>
            <ac:spMk id="4" creationId="{F667D935-B69B-2AD2-05F0-6163A779AC00}"/>
          </ac:spMkLst>
        </pc:spChg>
        <pc:spChg chg="del mod ord">
          <ac:chgData name="Hoffman, Adela (CDC/GHC/DGHP)" userId="64afb8b8-f072-4c9e-9ef9-cff9a66c6b39" providerId="ADAL" clId="{5A13921A-78D5-471E-A7FE-9EA1750A73B5}" dt="2024-08-20T00:28:51.618" v="154" actId="478"/>
          <ac:spMkLst>
            <pc:docMk/>
            <pc:sldMk cId="3114788593" sldId="1682"/>
            <ac:spMk id="5" creationId="{638FD96E-B126-18DC-8336-9C47CC27CDE7}"/>
          </ac:spMkLst>
        </pc:spChg>
        <pc:spChg chg="add del mod">
          <ac:chgData name="Hoffman, Adela (CDC/GHC/DGHP)" userId="64afb8b8-f072-4c9e-9ef9-cff9a66c6b39" providerId="ADAL" clId="{5A13921A-78D5-471E-A7FE-9EA1750A73B5}" dt="2024-08-20T00:25:47.811" v="110" actId="478"/>
          <ac:spMkLst>
            <pc:docMk/>
            <pc:sldMk cId="3114788593" sldId="1682"/>
            <ac:spMk id="8" creationId="{95B78D8B-F095-1104-8EF4-7BF4F815DF67}"/>
          </ac:spMkLst>
        </pc:spChg>
        <pc:spChg chg="add del mod ord">
          <ac:chgData name="Hoffman, Adela (CDC/GHC/DGHP)" userId="64afb8b8-f072-4c9e-9ef9-cff9a66c6b39" providerId="ADAL" clId="{5A13921A-78D5-471E-A7FE-9EA1750A73B5}" dt="2024-08-20T00:28:53.255" v="155" actId="478"/>
          <ac:spMkLst>
            <pc:docMk/>
            <pc:sldMk cId="3114788593" sldId="1682"/>
            <ac:spMk id="9" creationId="{1C0BE130-E404-E360-9912-57F8CED4B3F1}"/>
          </ac:spMkLst>
        </pc:spChg>
        <pc:spChg chg="add mod">
          <ac:chgData name="Hoffman, Adela (CDC/GHC/DGHP)" userId="64afb8b8-f072-4c9e-9ef9-cff9a66c6b39" providerId="ADAL" clId="{5A13921A-78D5-471E-A7FE-9EA1750A73B5}" dt="2024-08-20T00:28:51.618" v="154" actId="478"/>
          <ac:spMkLst>
            <pc:docMk/>
            <pc:sldMk cId="3114788593" sldId="1682"/>
            <ac:spMk id="11" creationId="{AEAD3569-D885-BDB1-530D-FA0BCA6D65EB}"/>
          </ac:spMkLst>
        </pc:spChg>
        <pc:spChg chg="add mod">
          <ac:chgData name="Hoffman, Adela (CDC/GHC/DGHP)" userId="64afb8b8-f072-4c9e-9ef9-cff9a66c6b39" providerId="ADAL" clId="{5A13921A-78D5-471E-A7FE-9EA1750A73B5}" dt="2024-08-20T00:29:07.088" v="158"/>
          <ac:spMkLst>
            <pc:docMk/>
            <pc:sldMk cId="3114788593" sldId="1682"/>
            <ac:spMk id="12" creationId="{A70F9610-F2D1-7F2F-DDBB-3742712BDE60}"/>
          </ac:spMkLst>
        </pc:spChg>
        <pc:spChg chg="add mod">
          <ac:chgData name="Hoffman, Adela (CDC/GHC/DGHP)" userId="64afb8b8-f072-4c9e-9ef9-cff9a66c6b39" providerId="ADAL" clId="{5A13921A-78D5-471E-A7FE-9EA1750A73B5}" dt="2024-08-20T00:29:07.088" v="158"/>
          <ac:spMkLst>
            <pc:docMk/>
            <pc:sldMk cId="3114788593" sldId="1682"/>
            <ac:spMk id="14" creationId="{51CD1FD5-4DE5-5001-F3A3-16F2F6DC682C}"/>
          </ac:spMkLst>
        </pc:spChg>
        <pc:graphicFrameChg chg="add del mod modGraphic">
          <ac:chgData name="Hoffman, Adela (CDC/GHC/DGHP)" userId="64afb8b8-f072-4c9e-9ef9-cff9a66c6b39" providerId="ADAL" clId="{5A13921A-78D5-471E-A7FE-9EA1750A73B5}" dt="2024-08-20T00:28:56.785" v="156" actId="478"/>
          <ac:graphicFrameMkLst>
            <pc:docMk/>
            <pc:sldMk cId="3114788593" sldId="1682"/>
            <ac:graphicFrameMk id="3" creationId="{59753ADC-EA0C-97B3-70F6-64A72F4B7187}"/>
          </ac:graphicFrameMkLst>
        </pc:graphicFrameChg>
        <pc:graphicFrameChg chg="add mod">
          <ac:chgData name="Hoffman, Adela (CDC/GHC/DGHP)" userId="64afb8b8-f072-4c9e-9ef9-cff9a66c6b39" providerId="ADAL" clId="{5A13921A-78D5-471E-A7FE-9EA1750A73B5}" dt="2024-08-20T00:29:07.088" v="158"/>
          <ac:graphicFrameMkLst>
            <pc:docMk/>
            <pc:sldMk cId="3114788593" sldId="1682"/>
            <ac:graphicFrameMk id="13" creationId="{BB05703D-60DB-606D-0030-51E011A001DB}"/>
          </ac:graphicFrameMkLst>
        </pc:graphicFrameChg>
      </pc:sldChg>
      <pc:sldChg chg="modSp mod modClrScheme chgLayout">
        <pc:chgData name="Hoffman, Adela (CDC/GHC/DGHP)" userId="64afb8b8-f072-4c9e-9ef9-cff9a66c6b39" providerId="ADAL" clId="{5A13921A-78D5-471E-A7FE-9EA1750A73B5}" dt="2024-08-20T00:36:39.634" v="214" actId="12"/>
        <pc:sldMkLst>
          <pc:docMk/>
          <pc:sldMk cId="3949320420" sldId="1686"/>
        </pc:sldMkLst>
        <pc:spChg chg="mod ord">
          <ac:chgData name="Hoffman, Adela (CDC/GHC/DGHP)" userId="64afb8b8-f072-4c9e-9ef9-cff9a66c6b39" providerId="ADAL" clId="{5A13921A-78D5-471E-A7FE-9EA1750A73B5}" dt="2024-08-20T00:35:26.151" v="192" actId="27636"/>
          <ac:spMkLst>
            <pc:docMk/>
            <pc:sldMk cId="3949320420" sldId="1686"/>
            <ac:spMk id="5" creationId="{638FD96E-B126-18DC-8336-9C47CC27CDE7}"/>
          </ac:spMkLst>
        </pc:spChg>
        <pc:spChg chg="mod ord">
          <ac:chgData name="Hoffman, Adela (CDC/GHC/DGHP)" userId="64afb8b8-f072-4c9e-9ef9-cff9a66c6b39" providerId="ADAL" clId="{5A13921A-78D5-471E-A7FE-9EA1750A73B5}" dt="2024-08-20T00:36:39.634" v="214" actId="12"/>
          <ac:spMkLst>
            <pc:docMk/>
            <pc:sldMk cId="3949320420" sldId="1686"/>
            <ac:spMk id="6" creationId="{162ABC4E-3324-14B0-6978-2327650170B7}"/>
          </ac:spMkLst>
        </pc:spChg>
      </pc:sldChg>
      <pc:sldChg chg="addSp modSp del mod modClrScheme chgLayout">
        <pc:chgData name="Hoffman, Adela (CDC/GHC/DGHP)" userId="64afb8b8-f072-4c9e-9ef9-cff9a66c6b39" providerId="ADAL" clId="{5A13921A-78D5-471E-A7FE-9EA1750A73B5}" dt="2024-08-20T00:36:22.028" v="210" actId="47"/>
        <pc:sldMkLst>
          <pc:docMk/>
          <pc:sldMk cId="2597311685" sldId="1687"/>
        </pc:sldMkLst>
        <pc:spChg chg="mod ord">
          <ac:chgData name="Hoffman, Adela (CDC/GHC/DGHP)" userId="64afb8b8-f072-4c9e-9ef9-cff9a66c6b39" providerId="ADAL" clId="{5A13921A-78D5-471E-A7FE-9EA1750A73B5}" dt="2024-08-20T00:35:26.160" v="193" actId="27636"/>
          <ac:spMkLst>
            <pc:docMk/>
            <pc:sldMk cId="2597311685" sldId="1687"/>
            <ac:spMk id="2" creationId="{3F8B9A66-ACD0-6A79-B7DE-E6DE4DD32626}"/>
          </ac:spMkLst>
        </pc:spChg>
        <pc:spChg chg="add mod ord">
          <ac:chgData name="Hoffman, Adela (CDC/GHC/DGHP)" userId="64afb8b8-f072-4c9e-9ef9-cff9a66c6b39" providerId="ADAL" clId="{5A13921A-78D5-471E-A7FE-9EA1750A73B5}" dt="2024-08-20T00:35:26.118" v="189" actId="700"/>
          <ac:spMkLst>
            <pc:docMk/>
            <pc:sldMk cId="2597311685" sldId="1687"/>
            <ac:spMk id="3" creationId="{E99798F9-9F51-D7B2-6FA1-4E6C417336AF}"/>
          </ac:spMkLst>
        </pc:spChg>
      </pc:sldChg>
      <pc:sldChg chg="modSp mod modClrScheme chgLayout">
        <pc:chgData name="Hoffman, Adela (CDC/GHC/DGHP)" userId="64afb8b8-f072-4c9e-9ef9-cff9a66c6b39" providerId="ADAL" clId="{5A13921A-78D5-471E-A7FE-9EA1750A73B5}" dt="2024-08-20T00:36:59.114" v="217" actId="14100"/>
        <pc:sldMkLst>
          <pc:docMk/>
          <pc:sldMk cId="1062784710" sldId="1688"/>
        </pc:sldMkLst>
        <pc:spChg chg="mod ord">
          <ac:chgData name="Hoffman, Adela (CDC/GHC/DGHP)" userId="64afb8b8-f072-4c9e-9ef9-cff9a66c6b39" providerId="ADAL" clId="{5A13921A-78D5-471E-A7FE-9EA1750A73B5}" dt="2024-08-20T00:35:26.165" v="194" actId="27636"/>
          <ac:spMkLst>
            <pc:docMk/>
            <pc:sldMk cId="1062784710" sldId="1688"/>
            <ac:spMk id="5" creationId="{638FD96E-B126-18DC-8336-9C47CC27CDE7}"/>
          </ac:spMkLst>
        </pc:spChg>
        <pc:spChg chg="mod ord">
          <ac:chgData name="Hoffman, Adela (CDC/GHC/DGHP)" userId="64afb8b8-f072-4c9e-9ef9-cff9a66c6b39" providerId="ADAL" clId="{5A13921A-78D5-471E-A7FE-9EA1750A73B5}" dt="2024-08-20T00:36:59.114" v="217" actId="14100"/>
          <ac:spMkLst>
            <pc:docMk/>
            <pc:sldMk cId="1062784710" sldId="1688"/>
            <ac:spMk id="6" creationId="{162ABC4E-3324-14B0-6978-2327650170B7}"/>
          </ac:spMkLst>
        </pc:spChg>
      </pc:sldChg>
      <pc:sldChg chg="modSp mod ord modClrScheme chgLayout">
        <pc:chgData name="Hoffman, Adela (CDC/GHC/DGHP)" userId="64afb8b8-f072-4c9e-9ef9-cff9a66c6b39" providerId="ADAL" clId="{5A13921A-78D5-471E-A7FE-9EA1750A73B5}" dt="2024-08-20T00:41:11.427" v="233"/>
        <pc:sldMkLst>
          <pc:docMk/>
          <pc:sldMk cId="1149864520" sldId="1689"/>
        </pc:sldMkLst>
        <pc:spChg chg="mod ord">
          <ac:chgData name="Hoffman, Adela (CDC/GHC/DGHP)" userId="64afb8b8-f072-4c9e-9ef9-cff9a66c6b39" providerId="ADAL" clId="{5A13921A-78D5-471E-A7FE-9EA1750A73B5}" dt="2024-08-20T00:29:35.251" v="164" actId="207"/>
          <ac:spMkLst>
            <pc:docMk/>
            <pc:sldMk cId="1149864520" sldId="1689"/>
            <ac:spMk id="5" creationId="{638FD96E-B126-18DC-8336-9C47CC27CDE7}"/>
          </ac:spMkLst>
        </pc:spChg>
        <pc:spChg chg="mod ord">
          <ac:chgData name="Hoffman, Adela (CDC/GHC/DGHP)" userId="64afb8b8-f072-4c9e-9ef9-cff9a66c6b39" providerId="ADAL" clId="{5A13921A-78D5-471E-A7FE-9EA1750A73B5}" dt="2024-08-20T00:29:46.583" v="168" actId="1076"/>
          <ac:spMkLst>
            <pc:docMk/>
            <pc:sldMk cId="1149864520" sldId="1689"/>
            <ac:spMk id="6" creationId="{162ABC4E-3324-14B0-6978-2327650170B7}"/>
          </ac:spMkLst>
        </pc:spChg>
      </pc:sldChg>
      <pc:sldChg chg="addSp delSp modSp mod modClrScheme delAnim modAnim chgLayout">
        <pc:chgData name="Hoffman, Adela (CDC/GHC/DGHP)" userId="64afb8b8-f072-4c9e-9ef9-cff9a66c6b39" providerId="ADAL" clId="{5A13921A-78D5-471E-A7FE-9EA1750A73B5}" dt="2024-08-20T00:46:52.171" v="316" actId="14100"/>
        <pc:sldMkLst>
          <pc:docMk/>
          <pc:sldMk cId="3030162217" sldId="1696"/>
        </pc:sldMkLst>
        <pc:spChg chg="del">
          <ac:chgData name="Hoffman, Adela (CDC/GHC/DGHP)" userId="64afb8b8-f072-4c9e-9ef9-cff9a66c6b39" providerId="ADAL" clId="{5A13921A-78D5-471E-A7FE-9EA1750A73B5}" dt="2024-08-20T00:42:45.552" v="244" actId="478"/>
          <ac:spMkLst>
            <pc:docMk/>
            <pc:sldMk cId="3030162217" sldId="1696"/>
            <ac:spMk id="2" creationId="{AFD61331-D093-2D57-FDD6-96EF86C099A3}"/>
          </ac:spMkLst>
        </pc:spChg>
        <pc:spChg chg="add del mod">
          <ac:chgData name="Hoffman, Adela (CDC/GHC/DGHP)" userId="64afb8b8-f072-4c9e-9ef9-cff9a66c6b39" providerId="ADAL" clId="{5A13921A-78D5-471E-A7FE-9EA1750A73B5}" dt="2024-08-20T00:42:43.502" v="243" actId="478"/>
          <ac:spMkLst>
            <pc:docMk/>
            <pc:sldMk cId="3030162217" sldId="1696"/>
            <ac:spMk id="4" creationId="{B255A9EA-DF70-77C4-7264-5889F0B95238}"/>
          </ac:spMkLst>
        </pc:spChg>
        <pc:spChg chg="mod ord">
          <ac:chgData name="Hoffman, Adela (CDC/GHC/DGHP)" userId="64afb8b8-f072-4c9e-9ef9-cff9a66c6b39" providerId="ADAL" clId="{5A13921A-78D5-471E-A7FE-9EA1750A73B5}" dt="2024-08-20T00:46:52.171" v="316" actId="14100"/>
          <ac:spMkLst>
            <pc:docMk/>
            <pc:sldMk cId="3030162217" sldId="1696"/>
            <ac:spMk id="5" creationId="{638FD96E-B126-18DC-8336-9C47CC27CDE7}"/>
          </ac:spMkLst>
        </pc:spChg>
        <pc:spChg chg="del mod ord">
          <ac:chgData name="Hoffman, Adela (CDC/GHC/DGHP)" userId="64afb8b8-f072-4c9e-9ef9-cff9a66c6b39" providerId="ADAL" clId="{5A13921A-78D5-471E-A7FE-9EA1750A73B5}" dt="2024-08-20T00:42:38.837" v="242" actId="478"/>
          <ac:spMkLst>
            <pc:docMk/>
            <pc:sldMk cId="3030162217" sldId="1696"/>
            <ac:spMk id="6" creationId="{162ABC4E-3324-14B0-6978-2327650170B7}"/>
          </ac:spMkLst>
        </pc:spChg>
        <pc:spChg chg="del">
          <ac:chgData name="Hoffman, Adela (CDC/GHC/DGHP)" userId="64afb8b8-f072-4c9e-9ef9-cff9a66c6b39" providerId="ADAL" clId="{5A13921A-78D5-471E-A7FE-9EA1750A73B5}" dt="2024-08-20T00:42:47.282" v="245" actId="478"/>
          <ac:spMkLst>
            <pc:docMk/>
            <pc:sldMk cId="3030162217" sldId="1696"/>
            <ac:spMk id="7" creationId="{86EFAA60-9F2C-7052-EED8-ACC2F22D88EC}"/>
          </ac:spMkLst>
        </pc:spChg>
        <pc:spChg chg="del">
          <ac:chgData name="Hoffman, Adela (CDC/GHC/DGHP)" userId="64afb8b8-f072-4c9e-9ef9-cff9a66c6b39" providerId="ADAL" clId="{5A13921A-78D5-471E-A7FE-9EA1750A73B5}" dt="2024-08-20T00:42:55.551" v="247" actId="478"/>
          <ac:spMkLst>
            <pc:docMk/>
            <pc:sldMk cId="3030162217" sldId="1696"/>
            <ac:spMk id="8" creationId="{BFEAC437-2E1A-4C3C-1BE4-040A85BBEA45}"/>
          </ac:spMkLst>
        </pc:spChg>
        <pc:spChg chg="del">
          <ac:chgData name="Hoffman, Adela (CDC/GHC/DGHP)" userId="64afb8b8-f072-4c9e-9ef9-cff9a66c6b39" providerId="ADAL" clId="{5A13921A-78D5-471E-A7FE-9EA1750A73B5}" dt="2024-08-20T00:42:53.798" v="246" actId="478"/>
          <ac:spMkLst>
            <pc:docMk/>
            <pc:sldMk cId="3030162217" sldId="1696"/>
            <ac:spMk id="9" creationId="{F0716D95-6E32-FD1E-CCDD-6EA233A8042F}"/>
          </ac:spMkLst>
        </pc:spChg>
        <pc:spChg chg="add mod">
          <ac:chgData name="Hoffman, Adela (CDC/GHC/DGHP)" userId="64afb8b8-f072-4c9e-9ef9-cff9a66c6b39" providerId="ADAL" clId="{5A13921A-78D5-471E-A7FE-9EA1750A73B5}" dt="2024-08-20T00:43:29.609" v="252" actId="1076"/>
          <ac:spMkLst>
            <pc:docMk/>
            <pc:sldMk cId="3030162217" sldId="1696"/>
            <ac:spMk id="11" creationId="{71D0875C-BADF-B2EF-8B08-28F588F3007E}"/>
          </ac:spMkLst>
        </pc:spChg>
        <pc:spChg chg="del">
          <ac:chgData name="Hoffman, Adela (CDC/GHC/DGHP)" userId="64afb8b8-f072-4c9e-9ef9-cff9a66c6b39" providerId="ADAL" clId="{5A13921A-78D5-471E-A7FE-9EA1750A73B5}" dt="2024-08-20T00:42:53.798" v="246" actId="478"/>
          <ac:spMkLst>
            <pc:docMk/>
            <pc:sldMk cId="3030162217" sldId="1696"/>
            <ac:spMk id="12" creationId="{40EFD38F-C084-9F85-FCF3-A8EFAC82ABFA}"/>
          </ac:spMkLst>
        </pc:spChg>
        <pc:spChg chg="add mod">
          <ac:chgData name="Hoffman, Adela (CDC/GHC/DGHP)" userId="64afb8b8-f072-4c9e-9ef9-cff9a66c6b39" providerId="ADAL" clId="{5A13921A-78D5-471E-A7FE-9EA1750A73B5}" dt="2024-08-20T00:43:55.917" v="255" actId="12"/>
          <ac:spMkLst>
            <pc:docMk/>
            <pc:sldMk cId="3030162217" sldId="1696"/>
            <ac:spMk id="14" creationId="{BA44EC56-FA3A-7B9E-600D-B0C62821ADEB}"/>
          </ac:spMkLst>
        </pc:spChg>
        <pc:spChg chg="add mod">
          <ac:chgData name="Hoffman, Adela (CDC/GHC/DGHP)" userId="64afb8b8-f072-4c9e-9ef9-cff9a66c6b39" providerId="ADAL" clId="{5A13921A-78D5-471E-A7FE-9EA1750A73B5}" dt="2024-08-20T00:43:09.872" v="249" actId="27636"/>
          <ac:spMkLst>
            <pc:docMk/>
            <pc:sldMk cId="3030162217" sldId="1696"/>
            <ac:spMk id="15" creationId="{AD8E768C-C468-6998-796F-644F3412F905}"/>
          </ac:spMkLst>
        </pc:spChg>
        <pc:spChg chg="add mod">
          <ac:chgData name="Hoffman, Adela (CDC/GHC/DGHP)" userId="64afb8b8-f072-4c9e-9ef9-cff9a66c6b39" providerId="ADAL" clId="{5A13921A-78D5-471E-A7FE-9EA1750A73B5}" dt="2024-08-20T00:43:09.872" v="249" actId="27636"/>
          <ac:spMkLst>
            <pc:docMk/>
            <pc:sldMk cId="3030162217" sldId="1696"/>
            <ac:spMk id="17" creationId="{1C054907-D923-6021-02A3-C39E80E36636}"/>
          </ac:spMkLst>
        </pc:spChg>
        <pc:spChg chg="del">
          <ac:chgData name="Hoffman, Adela (CDC/GHC/DGHP)" userId="64afb8b8-f072-4c9e-9ef9-cff9a66c6b39" providerId="ADAL" clId="{5A13921A-78D5-471E-A7FE-9EA1750A73B5}" dt="2024-08-20T00:42:53.798" v="246" actId="478"/>
          <ac:spMkLst>
            <pc:docMk/>
            <pc:sldMk cId="3030162217" sldId="1696"/>
            <ac:spMk id="21" creationId="{70A7BF03-895F-9FB9-298D-4339887D879E}"/>
          </ac:spMkLst>
        </pc:spChg>
        <pc:spChg chg="add mod">
          <ac:chgData name="Hoffman, Adela (CDC/GHC/DGHP)" userId="64afb8b8-f072-4c9e-9ef9-cff9a66c6b39" providerId="ADAL" clId="{5A13921A-78D5-471E-A7FE-9EA1750A73B5}" dt="2024-08-20T00:43:09.872" v="249" actId="27636"/>
          <ac:spMkLst>
            <pc:docMk/>
            <pc:sldMk cId="3030162217" sldId="1696"/>
            <ac:spMk id="22" creationId="{FAAD524F-CAB8-29B0-DEAE-162267803274}"/>
          </ac:spMkLst>
        </pc:spChg>
        <pc:spChg chg="del">
          <ac:chgData name="Hoffman, Adela (CDC/GHC/DGHP)" userId="64afb8b8-f072-4c9e-9ef9-cff9a66c6b39" providerId="ADAL" clId="{5A13921A-78D5-471E-A7FE-9EA1750A73B5}" dt="2024-08-20T00:42:53.798" v="246" actId="478"/>
          <ac:spMkLst>
            <pc:docMk/>
            <pc:sldMk cId="3030162217" sldId="1696"/>
            <ac:spMk id="23" creationId="{164784AD-EE7B-A6CD-CDE4-9CADA7C821F8}"/>
          </ac:spMkLst>
        </pc:spChg>
        <pc:spChg chg="add mod">
          <ac:chgData name="Hoffman, Adela (CDC/GHC/DGHP)" userId="64afb8b8-f072-4c9e-9ef9-cff9a66c6b39" providerId="ADAL" clId="{5A13921A-78D5-471E-A7FE-9EA1750A73B5}" dt="2024-08-20T00:43:09.872" v="249" actId="27636"/>
          <ac:spMkLst>
            <pc:docMk/>
            <pc:sldMk cId="3030162217" sldId="1696"/>
            <ac:spMk id="24" creationId="{9C06418A-CD0B-548D-89B2-42560796319C}"/>
          </ac:spMkLst>
        </pc:spChg>
        <pc:spChg chg="add mod">
          <ac:chgData name="Hoffman, Adela (CDC/GHC/DGHP)" userId="64afb8b8-f072-4c9e-9ef9-cff9a66c6b39" providerId="ADAL" clId="{5A13921A-78D5-471E-A7FE-9EA1750A73B5}" dt="2024-08-20T00:43:09.872" v="249" actId="27636"/>
          <ac:spMkLst>
            <pc:docMk/>
            <pc:sldMk cId="3030162217" sldId="1696"/>
            <ac:spMk id="25" creationId="{4296431E-94CA-8958-9846-8B5CBA883EA1}"/>
          </ac:spMkLst>
        </pc:spChg>
        <pc:spChg chg="add mod">
          <ac:chgData name="Hoffman, Adela (CDC/GHC/DGHP)" userId="64afb8b8-f072-4c9e-9ef9-cff9a66c6b39" providerId="ADAL" clId="{5A13921A-78D5-471E-A7FE-9EA1750A73B5}" dt="2024-08-20T00:43:09.872" v="249" actId="27636"/>
          <ac:spMkLst>
            <pc:docMk/>
            <pc:sldMk cId="3030162217" sldId="1696"/>
            <ac:spMk id="26" creationId="{6E65F2EA-06DD-54B3-751C-D2BD8A987916}"/>
          </ac:spMkLst>
        </pc:spChg>
        <pc:spChg chg="add mod">
          <ac:chgData name="Hoffman, Adela (CDC/GHC/DGHP)" userId="64afb8b8-f072-4c9e-9ef9-cff9a66c6b39" providerId="ADAL" clId="{5A13921A-78D5-471E-A7FE-9EA1750A73B5}" dt="2024-08-20T00:43:47.615" v="254" actId="207"/>
          <ac:spMkLst>
            <pc:docMk/>
            <pc:sldMk cId="3030162217" sldId="1696"/>
            <ac:spMk id="27" creationId="{64A58AA9-E965-353F-2AA3-FF27EB617716}"/>
          </ac:spMkLst>
        </pc:spChg>
        <pc:cxnChg chg="del">
          <ac:chgData name="Hoffman, Adela (CDC/GHC/DGHP)" userId="64afb8b8-f072-4c9e-9ef9-cff9a66c6b39" providerId="ADAL" clId="{5A13921A-78D5-471E-A7FE-9EA1750A73B5}" dt="2024-08-20T00:42:53.798" v="246" actId="478"/>
          <ac:cxnSpMkLst>
            <pc:docMk/>
            <pc:sldMk cId="3030162217" sldId="1696"/>
            <ac:cxnSpMk id="10" creationId="{716E8C36-DAEC-4326-EA48-1B721D4EED34}"/>
          </ac:cxnSpMkLst>
        </pc:cxnChg>
        <pc:cxnChg chg="del">
          <ac:chgData name="Hoffman, Adela (CDC/GHC/DGHP)" userId="64afb8b8-f072-4c9e-9ef9-cff9a66c6b39" providerId="ADAL" clId="{5A13921A-78D5-471E-A7FE-9EA1750A73B5}" dt="2024-08-20T00:42:53.798" v="246" actId="478"/>
          <ac:cxnSpMkLst>
            <pc:docMk/>
            <pc:sldMk cId="3030162217" sldId="1696"/>
            <ac:cxnSpMk id="13" creationId="{6CF02DDC-3A9A-1CEA-154F-D27768E1F53B}"/>
          </ac:cxnSpMkLst>
        </pc:cxnChg>
        <pc:cxnChg chg="add mod">
          <ac:chgData name="Hoffman, Adela (CDC/GHC/DGHP)" userId="64afb8b8-f072-4c9e-9ef9-cff9a66c6b39" providerId="ADAL" clId="{5A13921A-78D5-471E-A7FE-9EA1750A73B5}" dt="2024-08-20T00:43:09.872" v="249" actId="27636"/>
          <ac:cxnSpMkLst>
            <pc:docMk/>
            <pc:sldMk cId="3030162217" sldId="1696"/>
            <ac:cxnSpMk id="16" creationId="{82A69C3D-B31C-2B8D-D5A2-0CC525B1C4C8}"/>
          </ac:cxnSpMkLst>
        </pc:cxnChg>
        <pc:cxnChg chg="add mod">
          <ac:chgData name="Hoffman, Adela (CDC/GHC/DGHP)" userId="64afb8b8-f072-4c9e-9ef9-cff9a66c6b39" providerId="ADAL" clId="{5A13921A-78D5-471E-A7FE-9EA1750A73B5}" dt="2024-08-20T00:43:09.872" v="249" actId="27636"/>
          <ac:cxnSpMkLst>
            <pc:docMk/>
            <pc:sldMk cId="3030162217" sldId="1696"/>
            <ac:cxnSpMk id="18" creationId="{5162320A-1744-94FE-5B86-40198FBB2543}"/>
          </ac:cxnSpMkLst>
        </pc:cxnChg>
        <pc:cxnChg chg="add mod">
          <ac:chgData name="Hoffman, Adela (CDC/GHC/DGHP)" userId="64afb8b8-f072-4c9e-9ef9-cff9a66c6b39" providerId="ADAL" clId="{5A13921A-78D5-471E-A7FE-9EA1750A73B5}" dt="2024-08-20T00:43:09.872" v="249" actId="27636"/>
          <ac:cxnSpMkLst>
            <pc:docMk/>
            <pc:sldMk cId="3030162217" sldId="1696"/>
            <ac:cxnSpMk id="19" creationId="{1D5C6142-0F50-38B0-CF47-92F08A745430}"/>
          </ac:cxnSpMkLst>
        </pc:cxnChg>
        <pc:cxnChg chg="del">
          <ac:chgData name="Hoffman, Adela (CDC/GHC/DGHP)" userId="64afb8b8-f072-4c9e-9ef9-cff9a66c6b39" providerId="ADAL" clId="{5A13921A-78D5-471E-A7FE-9EA1750A73B5}" dt="2024-08-20T00:42:53.798" v="246" actId="478"/>
          <ac:cxnSpMkLst>
            <pc:docMk/>
            <pc:sldMk cId="3030162217" sldId="1696"/>
            <ac:cxnSpMk id="20" creationId="{6F780F37-7A08-58C4-A229-B343FF1EACCF}"/>
          </ac:cxnSpMkLst>
        </pc:cxnChg>
      </pc:sldChg>
      <pc:sldChg chg="modSp del mod modClrScheme chgLayout">
        <pc:chgData name="Hoffman, Adela (CDC/GHC/DGHP)" userId="64afb8b8-f072-4c9e-9ef9-cff9a66c6b39" providerId="ADAL" clId="{5A13921A-78D5-471E-A7FE-9EA1750A73B5}" dt="2024-08-20T00:44:08.100" v="256" actId="47"/>
        <pc:sldMkLst>
          <pc:docMk/>
          <pc:sldMk cId="1755019256" sldId="1699"/>
        </pc:sldMkLst>
        <pc:spChg chg="mod ord">
          <ac:chgData name="Hoffman, Adela (CDC/GHC/DGHP)" userId="64afb8b8-f072-4c9e-9ef9-cff9a66c6b39" providerId="ADAL" clId="{5A13921A-78D5-471E-A7FE-9EA1750A73B5}" dt="2024-08-20T00:42:23.447" v="241" actId="700"/>
          <ac:spMkLst>
            <pc:docMk/>
            <pc:sldMk cId="1755019256" sldId="1699"/>
            <ac:spMk id="5" creationId="{638FD96E-B126-18DC-8336-9C47CC27CDE7}"/>
          </ac:spMkLst>
        </pc:spChg>
        <pc:spChg chg="mod ord">
          <ac:chgData name="Hoffman, Adela (CDC/GHC/DGHP)" userId="64afb8b8-f072-4c9e-9ef9-cff9a66c6b39" providerId="ADAL" clId="{5A13921A-78D5-471E-A7FE-9EA1750A73B5}" dt="2024-08-20T00:42:23.447" v="241" actId="700"/>
          <ac:spMkLst>
            <pc:docMk/>
            <pc:sldMk cId="1755019256" sldId="1699"/>
            <ac:spMk id="6" creationId="{162ABC4E-3324-14B0-6978-2327650170B7}"/>
          </ac:spMkLst>
        </pc:spChg>
      </pc:sldChg>
      <pc:sldChg chg="delSp modSp del mod modClrScheme chgLayout">
        <pc:chgData name="Hoffman, Adela (CDC/GHC/DGHP)" userId="64afb8b8-f072-4c9e-9ef9-cff9a66c6b39" providerId="ADAL" clId="{5A13921A-78D5-471E-A7FE-9EA1750A73B5}" dt="2024-08-20T00:33:36.806" v="186" actId="1076"/>
        <pc:sldMkLst>
          <pc:docMk/>
          <pc:sldMk cId="2671930308" sldId="1705"/>
        </pc:sldMkLst>
        <pc:spChg chg="mod">
          <ac:chgData name="Hoffman, Adela (CDC/GHC/DGHP)" userId="64afb8b8-f072-4c9e-9ef9-cff9a66c6b39" providerId="ADAL" clId="{5A13921A-78D5-471E-A7FE-9EA1750A73B5}" dt="2024-08-20T00:33:36.806" v="186" actId="1076"/>
          <ac:spMkLst>
            <pc:docMk/>
            <pc:sldMk cId="2671930308" sldId="1705"/>
            <ac:spMk id="2" creationId="{7B47EECF-3A47-4A2A-96DE-D0BD63BAF17A}"/>
          </ac:spMkLst>
        </pc:spChg>
        <pc:spChg chg="mod ord">
          <ac:chgData name="Hoffman, Adela (CDC/GHC/DGHP)" userId="64afb8b8-f072-4c9e-9ef9-cff9a66c6b39" providerId="ADAL" clId="{5A13921A-78D5-471E-A7FE-9EA1750A73B5}" dt="2024-08-20T00:32:31.230" v="171" actId="27636"/>
          <ac:spMkLst>
            <pc:docMk/>
            <pc:sldMk cId="2671930308" sldId="1705"/>
            <ac:spMk id="5" creationId="{638FD96E-B126-18DC-8336-9C47CC27CDE7}"/>
          </ac:spMkLst>
        </pc:spChg>
        <pc:spChg chg="del mod ord">
          <ac:chgData name="Hoffman, Adela (CDC/GHC/DGHP)" userId="64afb8b8-f072-4c9e-9ef9-cff9a66c6b39" providerId="ADAL" clId="{5A13921A-78D5-471E-A7FE-9EA1750A73B5}" dt="2024-08-20T00:32:54.970" v="177" actId="478"/>
          <ac:spMkLst>
            <pc:docMk/>
            <pc:sldMk cId="2671930308" sldId="1705"/>
            <ac:spMk id="6" creationId="{162ABC4E-3324-14B0-6978-2327650170B7}"/>
          </ac:spMkLst>
        </pc:spChg>
      </pc:sldChg>
      <pc:sldChg chg="modSp mod modClrScheme chgLayout">
        <pc:chgData name="Hoffman, Adela (CDC/GHC/DGHP)" userId="64afb8b8-f072-4c9e-9ef9-cff9a66c6b39" providerId="ADAL" clId="{5A13921A-78D5-471E-A7FE-9EA1750A73B5}" dt="2024-08-20T00:36:00.659" v="209" actId="403"/>
        <pc:sldMkLst>
          <pc:docMk/>
          <pc:sldMk cId="2002124079" sldId="1706"/>
        </pc:sldMkLst>
        <pc:spChg chg="mod ord">
          <ac:chgData name="Hoffman, Adela (CDC/GHC/DGHP)" userId="64afb8b8-f072-4c9e-9ef9-cff9a66c6b39" providerId="ADAL" clId="{5A13921A-78D5-471E-A7FE-9EA1750A73B5}" dt="2024-08-20T00:35:34.854" v="199" actId="27636"/>
          <ac:spMkLst>
            <pc:docMk/>
            <pc:sldMk cId="2002124079" sldId="1706"/>
            <ac:spMk id="5" creationId="{638FD96E-B126-18DC-8336-9C47CC27CDE7}"/>
          </ac:spMkLst>
        </pc:spChg>
        <pc:spChg chg="mod ord">
          <ac:chgData name="Hoffman, Adela (CDC/GHC/DGHP)" userId="64afb8b8-f072-4c9e-9ef9-cff9a66c6b39" providerId="ADAL" clId="{5A13921A-78D5-471E-A7FE-9EA1750A73B5}" dt="2024-08-20T00:36:00.659" v="209" actId="403"/>
          <ac:spMkLst>
            <pc:docMk/>
            <pc:sldMk cId="2002124079" sldId="1706"/>
            <ac:spMk id="6" creationId="{162ABC4E-3324-14B0-6978-2327650170B7}"/>
          </ac:spMkLst>
        </pc:spChg>
      </pc:sldChg>
      <pc:sldChg chg="modSp del mod modClrScheme chgLayout">
        <pc:chgData name="Hoffman, Adela (CDC/GHC/DGHP)" userId="64afb8b8-f072-4c9e-9ef9-cff9a66c6b39" providerId="ADAL" clId="{5A13921A-78D5-471E-A7FE-9EA1750A73B5}" dt="2024-08-20T00:44:11.569" v="257" actId="47"/>
        <pc:sldMkLst>
          <pc:docMk/>
          <pc:sldMk cId="1644393701" sldId="1711"/>
        </pc:sldMkLst>
        <pc:spChg chg="mod ord">
          <ac:chgData name="Hoffman, Adela (CDC/GHC/DGHP)" userId="64afb8b8-f072-4c9e-9ef9-cff9a66c6b39" providerId="ADAL" clId="{5A13921A-78D5-471E-A7FE-9EA1750A73B5}" dt="2024-08-20T00:42:23.447" v="241" actId="700"/>
          <ac:spMkLst>
            <pc:docMk/>
            <pc:sldMk cId="1644393701" sldId="1711"/>
            <ac:spMk id="5" creationId="{638FD96E-B126-18DC-8336-9C47CC27CDE7}"/>
          </ac:spMkLst>
        </pc:spChg>
        <pc:spChg chg="mod ord">
          <ac:chgData name="Hoffman, Adela (CDC/GHC/DGHP)" userId="64afb8b8-f072-4c9e-9ef9-cff9a66c6b39" providerId="ADAL" clId="{5A13921A-78D5-471E-A7FE-9EA1750A73B5}" dt="2024-08-20T00:42:23.447" v="241" actId="700"/>
          <ac:spMkLst>
            <pc:docMk/>
            <pc:sldMk cId="1644393701" sldId="1711"/>
            <ac:spMk id="6" creationId="{162ABC4E-3324-14B0-6978-2327650170B7}"/>
          </ac:spMkLst>
        </pc:spChg>
      </pc:sldChg>
      <pc:sldChg chg="modSp mod modClrScheme chgLayout">
        <pc:chgData name="Hoffman, Adela (CDC/GHC/DGHP)" userId="64afb8b8-f072-4c9e-9ef9-cff9a66c6b39" providerId="ADAL" clId="{5A13921A-78D5-471E-A7FE-9EA1750A73B5}" dt="2024-08-20T00:20:38.956" v="7" actId="1076"/>
        <pc:sldMkLst>
          <pc:docMk/>
          <pc:sldMk cId="3680027066" sldId="1713"/>
        </pc:sldMkLst>
        <pc:spChg chg="mod ord">
          <ac:chgData name="Hoffman, Adela (CDC/GHC/DGHP)" userId="64afb8b8-f072-4c9e-9ef9-cff9a66c6b39" providerId="ADAL" clId="{5A13921A-78D5-471E-A7FE-9EA1750A73B5}" dt="2024-08-20T00:20:19.083" v="2" actId="14100"/>
          <ac:spMkLst>
            <pc:docMk/>
            <pc:sldMk cId="3680027066" sldId="1713"/>
            <ac:spMk id="5" creationId="{638FD96E-B126-18DC-8336-9C47CC27CDE7}"/>
          </ac:spMkLst>
        </pc:spChg>
        <pc:spChg chg="mod ord">
          <ac:chgData name="Hoffman, Adela (CDC/GHC/DGHP)" userId="64afb8b8-f072-4c9e-9ef9-cff9a66c6b39" providerId="ADAL" clId="{5A13921A-78D5-471E-A7FE-9EA1750A73B5}" dt="2024-08-20T00:20:38.956" v="7" actId="1076"/>
          <ac:spMkLst>
            <pc:docMk/>
            <pc:sldMk cId="3680027066" sldId="1713"/>
            <ac:spMk id="6" creationId="{162ABC4E-3324-14B0-6978-2327650170B7}"/>
          </ac:spMkLst>
        </pc:spChg>
      </pc:sldChg>
      <pc:sldChg chg="add del">
        <pc:chgData name="Hoffman, Adela (CDC/GHC/DGHP)" userId="64afb8b8-f072-4c9e-9ef9-cff9a66c6b39" providerId="ADAL" clId="{5A13921A-78D5-471E-A7FE-9EA1750A73B5}" dt="2024-08-20T00:28:39.635" v="150" actId="47"/>
        <pc:sldMkLst>
          <pc:docMk/>
          <pc:sldMk cId="422162073" sldId="1714"/>
        </pc:sldMkLst>
      </pc:sldChg>
      <pc:sldChg chg="add del">
        <pc:chgData name="Hoffman, Adela (CDC/GHC/DGHP)" userId="64afb8b8-f072-4c9e-9ef9-cff9a66c6b39" providerId="ADAL" clId="{5A13921A-78D5-471E-A7FE-9EA1750A73B5}" dt="2024-08-20T00:29:09.045" v="159" actId="47"/>
        <pc:sldMkLst>
          <pc:docMk/>
          <pc:sldMk cId="1701225290" sldId="1714"/>
        </pc:sldMkLst>
      </pc:sldChg>
      <pc:sldChg chg="modSp mod modClrScheme chgLayout">
        <pc:chgData name="Hoffman, Adela (CDC/GHC/DGHP)" userId="64afb8b8-f072-4c9e-9ef9-cff9a66c6b39" providerId="ADAL" clId="{5A13921A-78D5-471E-A7FE-9EA1750A73B5}" dt="2024-08-20T00:37:15.579" v="221" actId="1076"/>
        <pc:sldMkLst>
          <pc:docMk/>
          <pc:sldMk cId="3120677556" sldId="1714"/>
        </pc:sldMkLst>
        <pc:spChg chg="mod ord">
          <ac:chgData name="Hoffman, Adela (CDC/GHC/DGHP)" userId="64afb8b8-f072-4c9e-9ef9-cff9a66c6b39" providerId="ADAL" clId="{5A13921A-78D5-471E-A7FE-9EA1750A73B5}" dt="2024-08-20T00:35:26.169" v="195" actId="27636"/>
          <ac:spMkLst>
            <pc:docMk/>
            <pc:sldMk cId="3120677556" sldId="1714"/>
            <ac:spMk id="5" creationId="{638FD96E-B126-18DC-8336-9C47CC27CDE7}"/>
          </ac:spMkLst>
        </pc:spChg>
        <pc:spChg chg="mod ord">
          <ac:chgData name="Hoffman, Adela (CDC/GHC/DGHP)" userId="64afb8b8-f072-4c9e-9ef9-cff9a66c6b39" providerId="ADAL" clId="{5A13921A-78D5-471E-A7FE-9EA1750A73B5}" dt="2024-08-20T00:37:15.579" v="221" actId="1076"/>
          <ac:spMkLst>
            <pc:docMk/>
            <pc:sldMk cId="3120677556" sldId="1714"/>
            <ac:spMk id="6" creationId="{162ABC4E-3324-14B0-6978-2327650170B7}"/>
          </ac:spMkLst>
        </pc:spChg>
      </pc:sldChg>
      <pc:sldChg chg="addSp delSp modSp mod modClrScheme delCm chgLayout">
        <pc:chgData name="Hoffman, Adela (CDC/GHC/DGHP)" userId="64afb8b8-f072-4c9e-9ef9-cff9a66c6b39" providerId="ADAL" clId="{5A13921A-78D5-471E-A7FE-9EA1750A73B5}" dt="2024-08-20T00:41:00.051" v="231" actId="478"/>
        <pc:sldMkLst>
          <pc:docMk/>
          <pc:sldMk cId="4192093709" sldId="1716"/>
        </pc:sldMkLst>
        <pc:spChg chg="add del mod ord">
          <ac:chgData name="Hoffman, Adela (CDC/GHC/DGHP)" userId="64afb8b8-f072-4c9e-9ef9-cff9a66c6b39" providerId="ADAL" clId="{5A13921A-78D5-471E-A7FE-9EA1750A73B5}" dt="2024-08-20T00:40:55.865" v="228" actId="700"/>
          <ac:spMkLst>
            <pc:docMk/>
            <pc:sldMk cId="4192093709" sldId="1716"/>
            <ac:spMk id="2" creationId="{F368A68E-39AE-EF13-E813-6D01519EFEE8}"/>
          </ac:spMkLst>
        </pc:spChg>
        <pc:spChg chg="add del mod ord">
          <ac:chgData name="Hoffman, Adela (CDC/GHC/DGHP)" userId="64afb8b8-f072-4c9e-9ef9-cff9a66c6b39" providerId="ADAL" clId="{5A13921A-78D5-471E-A7FE-9EA1750A73B5}" dt="2024-08-20T00:40:55.865" v="228" actId="700"/>
          <ac:spMkLst>
            <pc:docMk/>
            <pc:sldMk cId="4192093709" sldId="1716"/>
            <ac:spMk id="3" creationId="{974B0ADA-B17F-08C0-CE3E-840C6BCBF8ED}"/>
          </ac:spMkLst>
        </pc:spChg>
        <pc:spChg chg="add del mod ord">
          <ac:chgData name="Hoffman, Adela (CDC/GHC/DGHP)" userId="64afb8b8-f072-4c9e-9ef9-cff9a66c6b39" providerId="ADAL" clId="{5A13921A-78D5-471E-A7FE-9EA1750A73B5}" dt="2024-08-20T00:41:00.051" v="231" actId="478"/>
          <ac:spMkLst>
            <pc:docMk/>
            <pc:sldMk cId="4192093709" sldId="1716"/>
            <ac:spMk id="4" creationId="{13AC851B-2EF4-578F-8EE6-CC08705326D5}"/>
          </ac:spMkLst>
        </pc:spChg>
        <pc:spChg chg="mod ord">
          <ac:chgData name="Hoffman, Adela (CDC/GHC/DGHP)" userId="64afb8b8-f072-4c9e-9ef9-cff9a66c6b39" providerId="ADAL" clId="{5A13921A-78D5-471E-A7FE-9EA1750A73B5}" dt="2024-08-20T00:40:55.874" v="229" actId="27636"/>
          <ac:spMkLst>
            <pc:docMk/>
            <pc:sldMk cId="4192093709" sldId="1716"/>
            <ac:spMk id="5" creationId="{638FD96E-B126-18DC-8336-9C47CC27CDE7}"/>
          </ac:spMkLst>
        </pc:spChg>
      </pc:sldChg>
      <pc:sldChg chg="addSp delSp modSp mod modClrScheme chgLayout">
        <pc:chgData name="Hoffman, Adela (CDC/GHC/DGHP)" userId="64afb8b8-f072-4c9e-9ef9-cff9a66c6b39" providerId="ADAL" clId="{5A13921A-78D5-471E-A7FE-9EA1750A73B5}" dt="2024-08-20T00:41:31.696" v="237" actId="1076"/>
        <pc:sldMkLst>
          <pc:docMk/>
          <pc:sldMk cId="3486417509" sldId="1717"/>
        </pc:sldMkLst>
        <pc:spChg chg="mod ord">
          <ac:chgData name="Hoffman, Adela (CDC/GHC/DGHP)" userId="64afb8b8-f072-4c9e-9ef9-cff9a66c6b39" providerId="ADAL" clId="{5A13921A-78D5-471E-A7FE-9EA1750A73B5}" dt="2024-08-20T00:41:31.696" v="237" actId="1076"/>
          <ac:spMkLst>
            <pc:docMk/>
            <pc:sldMk cId="3486417509" sldId="1717"/>
            <ac:spMk id="2" creationId="{FF8FD8D2-D509-6395-49B1-A60684767CA5}"/>
          </ac:spMkLst>
        </pc:spChg>
        <pc:spChg chg="add del mod ord">
          <ac:chgData name="Hoffman, Adela (CDC/GHC/DGHP)" userId="64afb8b8-f072-4c9e-9ef9-cff9a66c6b39" providerId="ADAL" clId="{5A13921A-78D5-471E-A7FE-9EA1750A73B5}" dt="2024-08-20T00:40:55.865" v="228" actId="700"/>
          <ac:spMkLst>
            <pc:docMk/>
            <pc:sldMk cId="3486417509" sldId="1717"/>
            <ac:spMk id="3" creationId="{4A7A9F44-A935-9F6D-0509-CE96D1823744}"/>
          </ac:spMkLst>
        </pc:spChg>
        <pc:spChg chg="add del mod ord">
          <ac:chgData name="Hoffman, Adela (CDC/GHC/DGHP)" userId="64afb8b8-f072-4c9e-9ef9-cff9a66c6b39" providerId="ADAL" clId="{5A13921A-78D5-471E-A7FE-9EA1750A73B5}" dt="2024-08-20T00:40:55.865" v="228" actId="700"/>
          <ac:spMkLst>
            <pc:docMk/>
            <pc:sldMk cId="3486417509" sldId="1717"/>
            <ac:spMk id="4" creationId="{FD718E91-6687-BDF0-D757-EF631E219BAA}"/>
          </ac:spMkLst>
        </pc:spChg>
        <pc:spChg chg="add del mod ord">
          <ac:chgData name="Hoffman, Adela (CDC/GHC/DGHP)" userId="64afb8b8-f072-4c9e-9ef9-cff9a66c6b39" providerId="ADAL" clId="{5A13921A-78D5-471E-A7FE-9EA1750A73B5}" dt="2024-08-20T00:41:19.297" v="234" actId="478"/>
          <ac:spMkLst>
            <pc:docMk/>
            <pc:sldMk cId="3486417509" sldId="1717"/>
            <ac:spMk id="5" creationId="{8715CC12-58D4-4127-357E-4EDC723E6A4D}"/>
          </ac:spMkLst>
        </pc:spChg>
      </pc:sldChg>
      <pc:sldChg chg="addSp delSp modSp add mod delAnim modAnim">
        <pc:chgData name="Hoffman, Adela (CDC/GHC/DGHP)" userId="64afb8b8-f072-4c9e-9ef9-cff9a66c6b39" providerId="ADAL" clId="{5A13921A-78D5-471E-A7FE-9EA1750A73B5}" dt="2024-08-20T00:46:28.986" v="303" actId="14100"/>
        <pc:sldMkLst>
          <pc:docMk/>
          <pc:sldMk cId="1479433441" sldId="1718"/>
        </pc:sldMkLst>
        <pc:spChg chg="add mod">
          <ac:chgData name="Hoffman, Adela (CDC/GHC/DGHP)" userId="64afb8b8-f072-4c9e-9ef9-cff9a66c6b39" providerId="ADAL" clId="{5A13921A-78D5-471E-A7FE-9EA1750A73B5}" dt="2024-08-20T00:45:12.195" v="287" actId="12"/>
          <ac:spMkLst>
            <pc:docMk/>
            <pc:sldMk cId="1479433441" sldId="1718"/>
            <ac:spMk id="2" creationId="{AF9FF943-ACF7-495F-9BBD-117BEB7226D7}"/>
          </ac:spMkLst>
        </pc:spChg>
        <pc:spChg chg="mod">
          <ac:chgData name="Hoffman, Adela (CDC/GHC/DGHP)" userId="64afb8b8-f072-4c9e-9ef9-cff9a66c6b39" providerId="ADAL" clId="{5A13921A-78D5-471E-A7FE-9EA1750A73B5}" dt="2024-08-20T00:46:28.986" v="303" actId="14100"/>
          <ac:spMkLst>
            <pc:docMk/>
            <pc:sldMk cId="1479433441" sldId="1718"/>
            <ac:spMk id="5" creationId="{638FD96E-B126-18DC-8336-9C47CC27CDE7}"/>
          </ac:spMkLst>
        </pc:spChg>
        <pc:spChg chg="add mod">
          <ac:chgData name="Hoffman, Adela (CDC/GHC/DGHP)" userId="64afb8b8-f072-4c9e-9ef9-cff9a66c6b39" providerId="ADAL" clId="{5A13921A-78D5-471E-A7FE-9EA1750A73B5}" dt="2024-08-20T00:45:06.369" v="286"/>
          <ac:spMkLst>
            <pc:docMk/>
            <pc:sldMk cId="1479433441" sldId="1718"/>
            <ac:spMk id="6" creationId="{0077B463-0366-6A4E-C9B8-7512D9101CF9}"/>
          </ac:spMkLst>
        </pc:spChg>
        <pc:spChg chg="add mod">
          <ac:chgData name="Hoffman, Adela (CDC/GHC/DGHP)" userId="64afb8b8-f072-4c9e-9ef9-cff9a66c6b39" providerId="ADAL" clId="{5A13921A-78D5-471E-A7FE-9EA1750A73B5}" dt="2024-08-20T00:45:36.520" v="289" actId="1076"/>
          <ac:spMkLst>
            <pc:docMk/>
            <pc:sldMk cId="1479433441" sldId="1718"/>
            <ac:spMk id="7" creationId="{C53FCDF2-CF2C-E270-4D53-8E3908F20391}"/>
          </ac:spMkLst>
        </pc:spChg>
        <pc:spChg chg="add mod">
          <ac:chgData name="Hoffman, Adela (CDC/GHC/DGHP)" userId="64afb8b8-f072-4c9e-9ef9-cff9a66c6b39" providerId="ADAL" clId="{5A13921A-78D5-471E-A7FE-9EA1750A73B5}" dt="2024-08-20T00:45:41.396" v="290" actId="1076"/>
          <ac:spMkLst>
            <pc:docMk/>
            <pc:sldMk cId="1479433441" sldId="1718"/>
            <ac:spMk id="10" creationId="{96515CD9-3AFE-B638-F694-973904CBA174}"/>
          </ac:spMkLst>
        </pc:spChg>
        <pc:spChg chg="mod">
          <ac:chgData name="Hoffman, Adela (CDC/GHC/DGHP)" userId="64afb8b8-f072-4c9e-9ef9-cff9a66c6b39" providerId="ADAL" clId="{5A13921A-78D5-471E-A7FE-9EA1750A73B5}" dt="2024-08-20T00:44:41.793" v="284" actId="20577"/>
          <ac:spMkLst>
            <pc:docMk/>
            <pc:sldMk cId="1479433441" sldId="1718"/>
            <ac:spMk id="11" creationId="{71D0875C-BADF-B2EF-8B08-28F588F3007E}"/>
          </ac:spMkLst>
        </pc:spChg>
        <pc:spChg chg="add mod">
          <ac:chgData name="Hoffman, Adela (CDC/GHC/DGHP)" userId="64afb8b8-f072-4c9e-9ef9-cff9a66c6b39" providerId="ADAL" clId="{5A13921A-78D5-471E-A7FE-9EA1750A73B5}" dt="2024-08-20T00:45:06.369" v="286"/>
          <ac:spMkLst>
            <pc:docMk/>
            <pc:sldMk cId="1479433441" sldId="1718"/>
            <ac:spMk id="13" creationId="{C12643DA-324E-6EAC-7F5C-25222522DDEA}"/>
          </ac:spMkLst>
        </pc:spChg>
        <pc:spChg chg="del mod">
          <ac:chgData name="Hoffman, Adela (CDC/GHC/DGHP)" userId="64afb8b8-f072-4c9e-9ef9-cff9a66c6b39" providerId="ADAL" clId="{5A13921A-78D5-471E-A7FE-9EA1750A73B5}" dt="2024-08-20T00:44:21.171" v="260" actId="478"/>
          <ac:spMkLst>
            <pc:docMk/>
            <pc:sldMk cId="1479433441" sldId="1718"/>
            <ac:spMk id="14" creationId="{BA44EC56-FA3A-7B9E-600D-B0C62821ADEB}"/>
          </ac:spMkLst>
        </pc:spChg>
        <pc:spChg chg="del">
          <ac:chgData name="Hoffman, Adela (CDC/GHC/DGHP)" userId="64afb8b8-f072-4c9e-9ef9-cff9a66c6b39" providerId="ADAL" clId="{5A13921A-78D5-471E-A7FE-9EA1750A73B5}" dt="2024-08-20T00:44:30.289" v="263" actId="478"/>
          <ac:spMkLst>
            <pc:docMk/>
            <pc:sldMk cId="1479433441" sldId="1718"/>
            <ac:spMk id="15" creationId="{AD8E768C-C468-6998-796F-644F3412F905}"/>
          </ac:spMkLst>
        </pc:spChg>
        <pc:spChg chg="del">
          <ac:chgData name="Hoffman, Adela (CDC/GHC/DGHP)" userId="64afb8b8-f072-4c9e-9ef9-cff9a66c6b39" providerId="ADAL" clId="{5A13921A-78D5-471E-A7FE-9EA1750A73B5}" dt="2024-08-20T00:44:30.289" v="263" actId="478"/>
          <ac:spMkLst>
            <pc:docMk/>
            <pc:sldMk cId="1479433441" sldId="1718"/>
            <ac:spMk id="17" creationId="{1C054907-D923-6021-02A3-C39E80E36636}"/>
          </ac:spMkLst>
        </pc:spChg>
        <pc:spChg chg="add mod">
          <ac:chgData name="Hoffman, Adela (CDC/GHC/DGHP)" userId="64afb8b8-f072-4c9e-9ef9-cff9a66c6b39" providerId="ADAL" clId="{5A13921A-78D5-471E-A7FE-9EA1750A73B5}" dt="2024-08-20T00:45:06.369" v="286"/>
          <ac:spMkLst>
            <pc:docMk/>
            <pc:sldMk cId="1479433441" sldId="1718"/>
            <ac:spMk id="20" creationId="{BDC981E3-0EDC-91AF-E6C6-8D0646DA1EAF}"/>
          </ac:spMkLst>
        </pc:spChg>
        <pc:spChg chg="add mod">
          <ac:chgData name="Hoffman, Adela (CDC/GHC/DGHP)" userId="64afb8b8-f072-4c9e-9ef9-cff9a66c6b39" providerId="ADAL" clId="{5A13921A-78D5-471E-A7FE-9EA1750A73B5}" dt="2024-08-20T00:45:06.369" v="286"/>
          <ac:spMkLst>
            <pc:docMk/>
            <pc:sldMk cId="1479433441" sldId="1718"/>
            <ac:spMk id="21" creationId="{AC9256B7-F781-4A62-9DF4-E1CC3CD6EDF1}"/>
          </ac:spMkLst>
        </pc:spChg>
        <pc:spChg chg="del">
          <ac:chgData name="Hoffman, Adela (CDC/GHC/DGHP)" userId="64afb8b8-f072-4c9e-9ef9-cff9a66c6b39" providerId="ADAL" clId="{5A13921A-78D5-471E-A7FE-9EA1750A73B5}" dt="2024-08-20T00:44:30.289" v="263" actId="478"/>
          <ac:spMkLst>
            <pc:docMk/>
            <pc:sldMk cId="1479433441" sldId="1718"/>
            <ac:spMk id="22" creationId="{FAAD524F-CAB8-29B0-DEAE-162267803274}"/>
          </ac:spMkLst>
        </pc:spChg>
        <pc:spChg chg="add mod">
          <ac:chgData name="Hoffman, Adela (CDC/GHC/DGHP)" userId="64afb8b8-f072-4c9e-9ef9-cff9a66c6b39" providerId="ADAL" clId="{5A13921A-78D5-471E-A7FE-9EA1750A73B5}" dt="2024-08-20T00:45:06.369" v="286"/>
          <ac:spMkLst>
            <pc:docMk/>
            <pc:sldMk cId="1479433441" sldId="1718"/>
            <ac:spMk id="23" creationId="{90CADDF7-3576-FBA3-D2AC-DB7DC87D1B47}"/>
          </ac:spMkLst>
        </pc:spChg>
        <pc:spChg chg="del">
          <ac:chgData name="Hoffman, Adela (CDC/GHC/DGHP)" userId="64afb8b8-f072-4c9e-9ef9-cff9a66c6b39" providerId="ADAL" clId="{5A13921A-78D5-471E-A7FE-9EA1750A73B5}" dt="2024-08-20T00:44:30.289" v="263" actId="478"/>
          <ac:spMkLst>
            <pc:docMk/>
            <pc:sldMk cId="1479433441" sldId="1718"/>
            <ac:spMk id="24" creationId="{9C06418A-CD0B-548D-89B2-42560796319C}"/>
          </ac:spMkLst>
        </pc:spChg>
        <pc:spChg chg="del">
          <ac:chgData name="Hoffman, Adela (CDC/GHC/DGHP)" userId="64afb8b8-f072-4c9e-9ef9-cff9a66c6b39" providerId="ADAL" clId="{5A13921A-78D5-471E-A7FE-9EA1750A73B5}" dt="2024-08-20T00:44:22.229" v="261" actId="478"/>
          <ac:spMkLst>
            <pc:docMk/>
            <pc:sldMk cId="1479433441" sldId="1718"/>
            <ac:spMk id="25" creationId="{4296431E-94CA-8958-9846-8B5CBA883EA1}"/>
          </ac:spMkLst>
        </pc:spChg>
        <pc:spChg chg="del">
          <ac:chgData name="Hoffman, Adela (CDC/GHC/DGHP)" userId="64afb8b8-f072-4c9e-9ef9-cff9a66c6b39" providerId="ADAL" clId="{5A13921A-78D5-471E-A7FE-9EA1750A73B5}" dt="2024-08-20T00:44:23.807" v="262" actId="478"/>
          <ac:spMkLst>
            <pc:docMk/>
            <pc:sldMk cId="1479433441" sldId="1718"/>
            <ac:spMk id="26" creationId="{6E65F2EA-06DD-54B3-751C-D2BD8A987916}"/>
          </ac:spMkLst>
        </pc:spChg>
        <pc:spChg chg="add mod">
          <ac:chgData name="Hoffman, Adela (CDC/GHC/DGHP)" userId="64afb8b8-f072-4c9e-9ef9-cff9a66c6b39" providerId="ADAL" clId="{5A13921A-78D5-471E-A7FE-9EA1750A73B5}" dt="2024-08-20T00:45:06.369" v="286"/>
          <ac:spMkLst>
            <pc:docMk/>
            <pc:sldMk cId="1479433441" sldId="1718"/>
            <ac:spMk id="28" creationId="{078B0CD7-0F64-CB61-3494-74AD0A83AC8F}"/>
          </ac:spMkLst>
        </pc:spChg>
        <pc:spChg chg="add mod">
          <ac:chgData name="Hoffman, Adela (CDC/GHC/DGHP)" userId="64afb8b8-f072-4c9e-9ef9-cff9a66c6b39" providerId="ADAL" clId="{5A13921A-78D5-471E-A7FE-9EA1750A73B5}" dt="2024-08-20T00:45:28.051" v="288"/>
          <ac:spMkLst>
            <pc:docMk/>
            <pc:sldMk cId="1479433441" sldId="1718"/>
            <ac:spMk id="29" creationId="{A873BEE2-3452-A1AA-F599-CF825018F650}"/>
          </ac:spMkLst>
        </pc:spChg>
        <pc:cxnChg chg="add mod">
          <ac:chgData name="Hoffman, Adela (CDC/GHC/DGHP)" userId="64afb8b8-f072-4c9e-9ef9-cff9a66c6b39" providerId="ADAL" clId="{5A13921A-78D5-471E-A7FE-9EA1750A73B5}" dt="2024-08-20T00:45:06.369" v="286"/>
          <ac:cxnSpMkLst>
            <pc:docMk/>
            <pc:sldMk cId="1479433441" sldId="1718"/>
            <ac:cxnSpMk id="3" creationId="{E38DDBA4-214D-5115-E522-65F671849323}"/>
          </ac:cxnSpMkLst>
        </pc:cxnChg>
        <pc:cxnChg chg="add mod">
          <ac:chgData name="Hoffman, Adela (CDC/GHC/DGHP)" userId="64afb8b8-f072-4c9e-9ef9-cff9a66c6b39" providerId="ADAL" clId="{5A13921A-78D5-471E-A7FE-9EA1750A73B5}" dt="2024-08-20T00:45:06.369" v="286"/>
          <ac:cxnSpMkLst>
            <pc:docMk/>
            <pc:sldMk cId="1479433441" sldId="1718"/>
            <ac:cxnSpMk id="4" creationId="{6CCD603A-2051-A2FF-FF8B-66FF55D5E829}"/>
          </ac:cxnSpMkLst>
        </pc:cxnChg>
        <pc:cxnChg chg="add mod">
          <ac:chgData name="Hoffman, Adela (CDC/GHC/DGHP)" userId="64afb8b8-f072-4c9e-9ef9-cff9a66c6b39" providerId="ADAL" clId="{5A13921A-78D5-471E-A7FE-9EA1750A73B5}" dt="2024-08-20T00:45:06.369" v="286"/>
          <ac:cxnSpMkLst>
            <pc:docMk/>
            <pc:sldMk cId="1479433441" sldId="1718"/>
            <ac:cxnSpMk id="8" creationId="{06A22942-9291-0585-0A4B-B32FE7DE006A}"/>
          </ac:cxnSpMkLst>
        </pc:cxnChg>
        <pc:cxnChg chg="add mod">
          <ac:chgData name="Hoffman, Adela (CDC/GHC/DGHP)" userId="64afb8b8-f072-4c9e-9ef9-cff9a66c6b39" providerId="ADAL" clId="{5A13921A-78D5-471E-A7FE-9EA1750A73B5}" dt="2024-08-20T00:45:06.369" v="286"/>
          <ac:cxnSpMkLst>
            <pc:docMk/>
            <pc:sldMk cId="1479433441" sldId="1718"/>
            <ac:cxnSpMk id="9" creationId="{21A30074-B49D-48A7-5809-C042D9EE9F21}"/>
          </ac:cxnSpMkLst>
        </pc:cxnChg>
        <pc:cxnChg chg="add mod">
          <ac:chgData name="Hoffman, Adela (CDC/GHC/DGHP)" userId="64afb8b8-f072-4c9e-9ef9-cff9a66c6b39" providerId="ADAL" clId="{5A13921A-78D5-471E-A7FE-9EA1750A73B5}" dt="2024-08-20T00:45:06.369" v="286"/>
          <ac:cxnSpMkLst>
            <pc:docMk/>
            <pc:sldMk cId="1479433441" sldId="1718"/>
            <ac:cxnSpMk id="12" creationId="{ACC161E5-4EFC-D1DC-B6F1-6BF62890B7E3}"/>
          </ac:cxnSpMkLst>
        </pc:cxnChg>
        <pc:cxnChg chg="del">
          <ac:chgData name="Hoffman, Adela (CDC/GHC/DGHP)" userId="64afb8b8-f072-4c9e-9ef9-cff9a66c6b39" providerId="ADAL" clId="{5A13921A-78D5-471E-A7FE-9EA1750A73B5}" dt="2024-08-20T00:44:30.289" v="263" actId="478"/>
          <ac:cxnSpMkLst>
            <pc:docMk/>
            <pc:sldMk cId="1479433441" sldId="1718"/>
            <ac:cxnSpMk id="16" creationId="{82A69C3D-B31C-2B8D-D5A2-0CC525B1C4C8}"/>
          </ac:cxnSpMkLst>
        </pc:cxnChg>
        <pc:cxnChg chg="del">
          <ac:chgData name="Hoffman, Adela (CDC/GHC/DGHP)" userId="64afb8b8-f072-4c9e-9ef9-cff9a66c6b39" providerId="ADAL" clId="{5A13921A-78D5-471E-A7FE-9EA1750A73B5}" dt="2024-08-20T00:44:30.289" v="263" actId="478"/>
          <ac:cxnSpMkLst>
            <pc:docMk/>
            <pc:sldMk cId="1479433441" sldId="1718"/>
            <ac:cxnSpMk id="18" creationId="{5162320A-1744-94FE-5B86-40198FBB2543}"/>
          </ac:cxnSpMkLst>
        </pc:cxnChg>
        <pc:cxnChg chg="del">
          <ac:chgData name="Hoffman, Adela (CDC/GHC/DGHP)" userId="64afb8b8-f072-4c9e-9ef9-cff9a66c6b39" providerId="ADAL" clId="{5A13921A-78D5-471E-A7FE-9EA1750A73B5}" dt="2024-08-20T00:44:30.289" v="263" actId="478"/>
          <ac:cxnSpMkLst>
            <pc:docMk/>
            <pc:sldMk cId="1479433441" sldId="1718"/>
            <ac:cxnSpMk id="19" creationId="{1D5C6142-0F50-38B0-CF47-92F08A745430}"/>
          </ac:cxnSpMkLst>
        </pc:cxnChg>
      </pc:sldChg>
      <pc:sldChg chg="addSp delSp modSp add mod addAnim delAnim modAnim">
        <pc:chgData name="Hoffman, Adela (CDC/GHC/DGHP)" userId="64afb8b8-f072-4c9e-9ef9-cff9a66c6b39" providerId="ADAL" clId="{5A13921A-78D5-471E-A7FE-9EA1750A73B5}" dt="2024-08-20T00:46:42.845" v="308"/>
        <pc:sldMkLst>
          <pc:docMk/>
          <pc:sldMk cId="3096532829" sldId="1719"/>
        </pc:sldMkLst>
        <pc:spChg chg="add mod">
          <ac:chgData name="Hoffman, Adela (CDC/GHC/DGHP)" userId="64afb8b8-f072-4c9e-9ef9-cff9a66c6b39" providerId="ADAL" clId="{5A13921A-78D5-471E-A7FE-9EA1750A73B5}" dt="2024-08-20T00:46:08.027" v="291"/>
          <ac:spMkLst>
            <pc:docMk/>
            <pc:sldMk cId="3096532829" sldId="1719"/>
            <ac:spMk id="2" creationId="{A9D34514-097D-994B-A0CD-215E31354689}"/>
          </ac:spMkLst>
        </pc:spChg>
        <pc:spChg chg="add mod">
          <ac:chgData name="Hoffman, Adela (CDC/GHC/DGHP)" userId="64afb8b8-f072-4c9e-9ef9-cff9a66c6b39" providerId="ADAL" clId="{5A13921A-78D5-471E-A7FE-9EA1750A73B5}" dt="2024-08-20T00:46:12.005" v="295" actId="20577"/>
          <ac:spMkLst>
            <pc:docMk/>
            <pc:sldMk cId="3096532829" sldId="1719"/>
            <ac:spMk id="4" creationId="{0401D10C-2ACC-00C2-6821-50E454E3563D}"/>
          </ac:spMkLst>
        </pc:spChg>
        <pc:spChg chg="del">
          <ac:chgData name="Hoffman, Adela (CDC/GHC/DGHP)" userId="64afb8b8-f072-4c9e-9ef9-cff9a66c6b39" providerId="ADAL" clId="{5A13921A-78D5-471E-A7FE-9EA1750A73B5}" dt="2024-08-20T00:46:39.687" v="306" actId="478"/>
          <ac:spMkLst>
            <pc:docMk/>
            <pc:sldMk cId="3096532829" sldId="1719"/>
            <ac:spMk id="5" creationId="{638FD96E-B126-18DC-8336-9C47CC27CDE7}"/>
          </ac:spMkLst>
        </pc:spChg>
        <pc:spChg chg="add mod">
          <ac:chgData name="Hoffman, Adela (CDC/GHC/DGHP)" userId="64afb8b8-f072-4c9e-9ef9-cff9a66c6b39" providerId="ADAL" clId="{5A13921A-78D5-471E-A7FE-9EA1750A73B5}" dt="2024-08-20T00:46:08.027" v="291"/>
          <ac:spMkLst>
            <pc:docMk/>
            <pc:sldMk cId="3096532829" sldId="1719"/>
            <ac:spMk id="7" creationId="{37987CF6-FBD0-9241-72FA-2FFC04D83EB6}"/>
          </ac:spMkLst>
        </pc:spChg>
        <pc:spChg chg="add mod">
          <ac:chgData name="Hoffman, Adela (CDC/GHC/DGHP)" userId="64afb8b8-f072-4c9e-9ef9-cff9a66c6b39" providerId="ADAL" clId="{5A13921A-78D5-471E-A7FE-9EA1750A73B5}" dt="2024-08-20T00:46:08.027" v="291"/>
          <ac:spMkLst>
            <pc:docMk/>
            <pc:sldMk cId="3096532829" sldId="1719"/>
            <ac:spMk id="9" creationId="{56694462-47A1-8137-F2F2-D43FD9B5108E}"/>
          </ac:spMkLst>
        </pc:spChg>
        <pc:spChg chg="add del">
          <ac:chgData name="Hoffman, Adela (CDC/GHC/DGHP)" userId="64afb8b8-f072-4c9e-9ef9-cff9a66c6b39" providerId="ADAL" clId="{5A13921A-78D5-471E-A7FE-9EA1750A73B5}" dt="2024-08-20T00:46:37.592" v="305" actId="478"/>
          <ac:spMkLst>
            <pc:docMk/>
            <pc:sldMk cId="3096532829" sldId="1719"/>
            <ac:spMk id="11" creationId="{71D0875C-BADF-B2EF-8B08-28F588F3007E}"/>
          </ac:spMkLst>
        </pc:spChg>
        <pc:spChg chg="add mod">
          <ac:chgData name="Hoffman, Adela (CDC/GHC/DGHP)" userId="64afb8b8-f072-4c9e-9ef9-cff9a66c6b39" providerId="ADAL" clId="{5A13921A-78D5-471E-A7FE-9EA1750A73B5}" dt="2024-08-20T00:46:08.027" v="291"/>
          <ac:spMkLst>
            <pc:docMk/>
            <pc:sldMk cId="3096532829" sldId="1719"/>
            <ac:spMk id="12" creationId="{A4B8E903-937B-33D6-8113-5E508A208400}"/>
          </ac:spMkLst>
        </pc:spChg>
        <pc:spChg chg="add mod">
          <ac:chgData name="Hoffman, Adela (CDC/GHC/DGHP)" userId="64afb8b8-f072-4c9e-9ef9-cff9a66c6b39" providerId="ADAL" clId="{5A13921A-78D5-471E-A7FE-9EA1750A73B5}" dt="2024-08-20T00:46:08.027" v="291"/>
          <ac:spMkLst>
            <pc:docMk/>
            <pc:sldMk cId="3096532829" sldId="1719"/>
            <ac:spMk id="13" creationId="{AE40E0DD-7346-0F89-95CA-7FE6D87341D5}"/>
          </ac:spMkLst>
        </pc:spChg>
        <pc:spChg chg="add mod">
          <ac:chgData name="Hoffman, Adela (CDC/GHC/DGHP)" userId="64afb8b8-f072-4c9e-9ef9-cff9a66c6b39" providerId="ADAL" clId="{5A13921A-78D5-471E-A7FE-9EA1750A73B5}" dt="2024-08-20T00:46:08.027" v="291"/>
          <ac:spMkLst>
            <pc:docMk/>
            <pc:sldMk cId="3096532829" sldId="1719"/>
            <ac:spMk id="14" creationId="{CE400FEE-F9D6-B38F-19A9-E5EFD888DF1F}"/>
          </ac:spMkLst>
        </pc:spChg>
        <pc:spChg chg="add mod">
          <ac:chgData name="Hoffman, Adela (CDC/GHC/DGHP)" userId="64afb8b8-f072-4c9e-9ef9-cff9a66c6b39" providerId="ADAL" clId="{5A13921A-78D5-471E-A7FE-9EA1750A73B5}" dt="2024-08-20T00:46:08.027" v="291"/>
          <ac:spMkLst>
            <pc:docMk/>
            <pc:sldMk cId="3096532829" sldId="1719"/>
            <ac:spMk id="15" creationId="{D584D92A-9D85-C77D-01DE-4CF62A1CA25F}"/>
          </ac:spMkLst>
        </pc:spChg>
        <pc:spChg chg="add del mod">
          <ac:chgData name="Hoffman, Adela (CDC/GHC/DGHP)" userId="64afb8b8-f072-4c9e-9ef9-cff9a66c6b39" providerId="ADAL" clId="{5A13921A-78D5-471E-A7FE-9EA1750A73B5}" dt="2024-08-20T00:46:41.711" v="307" actId="478"/>
          <ac:spMkLst>
            <pc:docMk/>
            <pc:sldMk cId="3096532829" sldId="1719"/>
            <ac:spMk id="17" creationId="{F9BC17FE-5ED3-CDFE-E3FB-F0ECD8BA7634}"/>
          </ac:spMkLst>
        </pc:spChg>
        <pc:spChg chg="add mod">
          <ac:chgData name="Hoffman, Adela (CDC/GHC/DGHP)" userId="64afb8b8-f072-4c9e-9ef9-cff9a66c6b39" providerId="ADAL" clId="{5A13921A-78D5-471E-A7FE-9EA1750A73B5}" dt="2024-08-20T00:46:42.845" v="308"/>
          <ac:spMkLst>
            <pc:docMk/>
            <pc:sldMk cId="3096532829" sldId="1719"/>
            <ac:spMk id="18" creationId="{EBE43AFA-0F0B-EC2A-21F7-2BA20184F3AA}"/>
          </ac:spMkLst>
        </pc:spChg>
        <pc:cxnChg chg="add mod">
          <ac:chgData name="Hoffman, Adela (CDC/GHC/DGHP)" userId="64afb8b8-f072-4c9e-9ef9-cff9a66c6b39" providerId="ADAL" clId="{5A13921A-78D5-471E-A7FE-9EA1750A73B5}" dt="2024-08-20T00:46:08.027" v="291"/>
          <ac:cxnSpMkLst>
            <pc:docMk/>
            <pc:sldMk cId="3096532829" sldId="1719"/>
            <ac:cxnSpMk id="3" creationId="{819371ED-276C-A9B2-39A9-8F355BD4079B}"/>
          </ac:cxnSpMkLst>
        </pc:cxnChg>
        <pc:cxnChg chg="add mod">
          <ac:chgData name="Hoffman, Adela (CDC/GHC/DGHP)" userId="64afb8b8-f072-4c9e-9ef9-cff9a66c6b39" providerId="ADAL" clId="{5A13921A-78D5-471E-A7FE-9EA1750A73B5}" dt="2024-08-20T00:46:08.027" v="291"/>
          <ac:cxnSpMkLst>
            <pc:docMk/>
            <pc:sldMk cId="3096532829" sldId="1719"/>
            <ac:cxnSpMk id="6" creationId="{0C753E1A-5FD2-7636-4022-8E5485C7B105}"/>
          </ac:cxnSpMkLst>
        </pc:cxnChg>
        <pc:cxnChg chg="add mod">
          <ac:chgData name="Hoffman, Adela (CDC/GHC/DGHP)" userId="64afb8b8-f072-4c9e-9ef9-cff9a66c6b39" providerId="ADAL" clId="{5A13921A-78D5-471E-A7FE-9EA1750A73B5}" dt="2024-08-20T00:46:08.027" v="291"/>
          <ac:cxnSpMkLst>
            <pc:docMk/>
            <pc:sldMk cId="3096532829" sldId="1719"/>
            <ac:cxnSpMk id="8" creationId="{0B3195EB-8DC4-7446-5648-D910F56BCD72}"/>
          </ac:cxnSpMkLst>
        </pc:cxnChg>
        <pc:cxnChg chg="add mod">
          <ac:chgData name="Hoffman, Adela (CDC/GHC/DGHP)" userId="64afb8b8-f072-4c9e-9ef9-cff9a66c6b39" providerId="ADAL" clId="{5A13921A-78D5-471E-A7FE-9EA1750A73B5}" dt="2024-08-20T00:46:08.027" v="291"/>
          <ac:cxnSpMkLst>
            <pc:docMk/>
            <pc:sldMk cId="3096532829" sldId="1719"/>
            <ac:cxnSpMk id="10" creationId="{E688EC57-7E9D-AA43-6A51-740960DC8E91}"/>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36779324"/>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74997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4086198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4444570-E3BE-45CF-B1BE-C7D8FA32549E}" type="slidenum">
              <a:rPr lang="en-US" smtClean="0"/>
              <a:t>16</a:t>
            </a:fld>
            <a:endParaRPr lang="en-US"/>
          </a:p>
        </p:txBody>
      </p:sp>
    </p:spTree>
    <p:extLst>
      <p:ext uri="{BB962C8B-B14F-4D97-AF65-F5344CB8AC3E}">
        <p14:creationId xmlns:p14="http://schemas.microsoft.com/office/powerpoint/2010/main" val="923420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4444570-E3BE-45CF-B1BE-C7D8FA32549E}" type="slidenum">
              <a:rPr lang="en-US" smtClean="0"/>
              <a:t>17</a:t>
            </a:fld>
            <a:endParaRPr lang="en-US"/>
          </a:p>
        </p:txBody>
      </p:sp>
    </p:spTree>
    <p:extLst>
      <p:ext uri="{BB962C8B-B14F-4D97-AF65-F5344CB8AC3E}">
        <p14:creationId xmlns:p14="http://schemas.microsoft.com/office/powerpoint/2010/main" val="3292946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200" dirty="0">
                <a:solidFill>
                  <a:srgbClr val="10253F"/>
                </a:solidFill>
                <a:latin typeface="Source Sans Pro Regular"/>
                <a:ea typeface="Source Sans Pro Regular"/>
                <a:cs typeface="Source Sans Pro Regular"/>
              </a:rPr>
              <a:t>Specific : Able to be translated into operational terms, focusing on the ‘who’ and the ‘what’ of the intervention. It is also important to include the ‘how’, ‘where’ and ‘who’ is doing the ‘what’ as it provides the action for the intervention.</a:t>
            </a:r>
            <a:endParaRPr lang="fr-FR" sz="1200" dirty="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200" dirty="0">
                <a:solidFill>
                  <a:srgbClr val="10253F"/>
                </a:solidFill>
                <a:latin typeface="Source Sans Pro Regular"/>
                <a:ea typeface="Source Sans Pro Regular"/>
                <a:cs typeface="Source Sans Pro Regular"/>
              </a:rPr>
              <a:t>Measurable – The indicator must have the capacity to be counted, observed, analyzed, tested, or challenged. If one cannot measure an indicator, then progress cannot be determined. </a:t>
            </a:r>
            <a:endParaRPr lang="fr-FR" sz="1200" dirty="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200" dirty="0">
                <a:solidFill>
                  <a:srgbClr val="10253F"/>
                </a:solidFill>
                <a:latin typeface="Source Sans Pro Regular"/>
                <a:ea typeface="Source Sans Pro Regular"/>
                <a:cs typeface="Source Sans Pro Regular"/>
              </a:rPr>
              <a:t>Attainable – The indicator can achieve the performance target accurately and specifies the amount or level of what is to be measured in order to meet the result.  </a:t>
            </a:r>
            <a:endParaRPr lang="fr-FR" sz="1200" dirty="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200" dirty="0">
                <a:solidFill>
                  <a:srgbClr val="10253F"/>
                </a:solidFill>
                <a:latin typeface="Source Sans Pro Regular"/>
                <a:ea typeface="Source Sans Pro Regular"/>
                <a:cs typeface="Source Sans Pro Regular"/>
              </a:rPr>
              <a:t>Relevant – An indicator should be a valid measure of the result or outcome. The indicator should be meaningful and important to the outcome to certify that the results are showing a related impact. An indicator is relevant to the extent that it captures or measures a facet of the outcome it is intended to measure.</a:t>
            </a:r>
            <a:endParaRPr lang="fr-FR" sz="1200" dirty="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200" dirty="0">
                <a:solidFill>
                  <a:srgbClr val="10253F"/>
                </a:solidFill>
                <a:latin typeface="Source Sans Pro Regular"/>
                <a:ea typeface="Source Sans Pro Regular"/>
                <a:cs typeface="Source Sans Pro Regular"/>
              </a:rPr>
              <a:t>Time-bound – The indicator is attached to a timeframe. The indicator should state when it should be measured.</a:t>
            </a:r>
            <a:endParaRPr lang="fr-FR" sz="1200" dirty="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200" dirty="0">
                <a:solidFill>
                  <a:srgbClr val="10253F"/>
                </a:solidFill>
                <a:latin typeface="Source Sans Pro Regular"/>
                <a:ea typeface="Source Sans Pro Regular"/>
                <a:cs typeface="Source Sans Pro Regular"/>
              </a:rPr>
              <a:t>Indicators also whenever applicable should be able to provide disaggregation for different pieces of data (by sex, age, region, or other relevant variables).</a:t>
            </a:r>
            <a:endParaRPr lang="fr-FR" sz="1200" dirty="0">
              <a:solidFill>
                <a:srgbClr val="10253F"/>
              </a:solidFill>
              <a:latin typeface="Source Sans Pro Regular"/>
              <a:ea typeface="Source Sans Pro Regular"/>
              <a:cs typeface="Source Sans Pro Regular"/>
            </a:endParaRPr>
          </a:p>
          <a:p>
            <a:endParaRPr lang="en-US" dirty="0"/>
          </a:p>
        </p:txBody>
      </p:sp>
    </p:spTree>
    <p:extLst>
      <p:ext uri="{BB962C8B-B14F-4D97-AF65-F5344CB8AC3E}">
        <p14:creationId xmlns:p14="http://schemas.microsoft.com/office/powerpoint/2010/main" val="953909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444570-E3BE-45CF-B1BE-C7D8FA32549E}" type="slidenum">
              <a:rPr lang="en-US" smtClean="0"/>
              <a:t>20</a:t>
            </a:fld>
            <a:endParaRPr lang="en-US"/>
          </a:p>
        </p:txBody>
      </p:sp>
    </p:spTree>
    <p:extLst>
      <p:ext uri="{BB962C8B-B14F-4D97-AF65-F5344CB8AC3E}">
        <p14:creationId xmlns:p14="http://schemas.microsoft.com/office/powerpoint/2010/main" val="3948153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444570-E3BE-45CF-B1BE-C7D8FA32549E}" type="slidenum">
              <a:rPr lang="en-US" smtClean="0"/>
              <a:t>22</a:t>
            </a:fld>
            <a:endParaRPr lang="en-US"/>
          </a:p>
        </p:txBody>
      </p:sp>
    </p:spTree>
    <p:extLst>
      <p:ext uri="{BB962C8B-B14F-4D97-AF65-F5344CB8AC3E}">
        <p14:creationId xmlns:p14="http://schemas.microsoft.com/office/powerpoint/2010/main" val="3947614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932725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32788032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320931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41158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324514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1973727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4776268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2147965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7174809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RRTs are involved directly or indirectly on these indicators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38CAEC-4554-485B-9189-C45C7447A40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75942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668630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70699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071783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4274162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409347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Utility of the data for stakeholders: need for a feedback mechanism (CQI process)</a:t>
            </a:r>
          </a:p>
        </p:txBody>
      </p:sp>
      <p:sp>
        <p:nvSpPr>
          <p:cNvPr id="4" name="Slide Number Placeholder 3"/>
          <p:cNvSpPr>
            <a:spLocks noGrp="1"/>
          </p:cNvSpPr>
          <p:nvPr>
            <p:ph type="sldNum" sz="quarter" idx="5"/>
          </p:nvPr>
        </p:nvSpPr>
        <p:spPr/>
        <p:txBody>
          <a:bodyPr/>
          <a:lstStyle/>
          <a:p>
            <a:fld id="{84444570-E3BE-45CF-B1BE-C7D8FA32549E}" type="slidenum">
              <a:rPr lang="en-US" smtClean="0"/>
              <a:t>10</a:t>
            </a:fld>
            <a:endParaRPr lang="en-US"/>
          </a:p>
        </p:txBody>
      </p:sp>
    </p:spTree>
    <p:extLst>
      <p:ext uri="{BB962C8B-B14F-4D97-AF65-F5344CB8AC3E}">
        <p14:creationId xmlns:p14="http://schemas.microsoft.com/office/powerpoint/2010/main" val="362668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algn="l" rtl="0" fontAlgn="base"/>
            <a:r>
              <a:rPr lang="en-US" b="1" i="0" dirty="0">
                <a:solidFill>
                  <a:srgbClr val="9A3B26"/>
                </a:solidFill>
                <a:effectLst/>
                <a:latin typeface="Calibri" panose="020F0502020204030204" pitchFamily="34" charset="0"/>
              </a:rPr>
              <a:t>Monitoring</a:t>
            </a:r>
          </a:p>
          <a:p>
            <a:pPr algn="l" rtl="0" fontAlgn="base"/>
            <a:r>
              <a:rPr lang="en-US" b="1" i="1" dirty="0">
                <a:solidFill>
                  <a:srgbClr val="9A3B26"/>
                </a:solidFill>
                <a:effectLst/>
                <a:latin typeface="Calibri" panose="020F0502020204030204" pitchFamily="34" charset="0"/>
              </a:rPr>
              <a:t>Continuous</a:t>
            </a:r>
            <a:r>
              <a:rPr lang="en-US" b="0" i="0" dirty="0">
                <a:solidFill>
                  <a:srgbClr val="002060"/>
                </a:solidFill>
                <a:effectLst/>
                <a:latin typeface="Calibri" panose="020F0502020204030204" pitchFamily="34" charset="0"/>
              </a:rPr>
              <a:t> process; </a:t>
            </a:r>
            <a:r>
              <a:rPr lang="en-US" b="1" i="1" dirty="0">
                <a:solidFill>
                  <a:srgbClr val="9A3B26"/>
                </a:solidFill>
                <a:effectLst/>
                <a:latin typeface="Calibri" panose="020F0502020204030204" pitchFamily="34" charset="0"/>
              </a:rPr>
              <a:t>routine</a:t>
            </a:r>
            <a:r>
              <a:rPr lang="en-US" b="0" i="0" dirty="0">
                <a:solidFill>
                  <a:srgbClr val="002060"/>
                </a:solidFill>
                <a:effectLst/>
                <a:latin typeface="Calibri" panose="020F0502020204030204" pitchFamily="34" charset="0"/>
              </a:rPr>
              <a:t> data collection</a:t>
            </a:r>
            <a:r>
              <a:rPr lang="en-US" b="0" i="0" dirty="0">
                <a:solidFill>
                  <a:srgbClr val="0F56DC"/>
                </a:solidFill>
                <a:effectLst/>
                <a:latin typeface="Calibri" panose="020F0502020204030204" pitchFamily="34" charset="0"/>
              </a:rPr>
              <a:t>​</a:t>
            </a:r>
            <a:endParaRPr lang="en-US" b="0" i="0" dirty="0">
              <a:solidFill>
                <a:srgbClr val="0F56DC"/>
              </a:solidFill>
              <a:effectLst/>
            </a:endParaRPr>
          </a:p>
          <a:p>
            <a:pPr algn="l" rtl="0" fontAlgn="base"/>
            <a:r>
              <a:rPr lang="en-US" b="0" i="0" dirty="0">
                <a:solidFill>
                  <a:srgbClr val="002060"/>
                </a:solidFill>
                <a:effectLst/>
                <a:latin typeface="Calibri" panose="020F0502020204030204" pitchFamily="34" charset="0"/>
              </a:rPr>
              <a:t>Data used to inform </a:t>
            </a:r>
            <a:r>
              <a:rPr lang="en-US" b="1" i="1" dirty="0">
                <a:solidFill>
                  <a:srgbClr val="9A3B26"/>
                </a:solidFill>
                <a:effectLst/>
                <a:latin typeface="Calibri" panose="020F0502020204030204" pitchFamily="34" charset="0"/>
              </a:rPr>
              <a:t>day-to-day</a:t>
            </a:r>
            <a:r>
              <a:rPr lang="en-US" b="0" i="0" dirty="0">
                <a:solidFill>
                  <a:srgbClr val="002060"/>
                </a:solidFill>
                <a:effectLst/>
                <a:latin typeface="Calibri" panose="020F0502020204030204" pitchFamily="34" charset="0"/>
              </a:rPr>
              <a:t> management</a:t>
            </a:r>
            <a:r>
              <a:rPr lang="en-US" b="0" i="0" dirty="0">
                <a:solidFill>
                  <a:srgbClr val="0F56DC"/>
                </a:solidFill>
                <a:effectLst/>
                <a:latin typeface="Calibri" panose="020F0502020204030204" pitchFamily="34" charset="0"/>
              </a:rPr>
              <a:t>​</a:t>
            </a:r>
            <a:endParaRPr lang="en-US" b="0" i="0" dirty="0">
              <a:solidFill>
                <a:srgbClr val="0F56DC"/>
              </a:solidFill>
              <a:effectLst/>
            </a:endParaRPr>
          </a:p>
          <a:p>
            <a:pPr algn="l" rtl="0" fontAlgn="base"/>
            <a:r>
              <a:rPr lang="en-US" b="0" i="0" dirty="0">
                <a:solidFill>
                  <a:srgbClr val="002060"/>
                </a:solidFill>
                <a:effectLst/>
                <a:latin typeface="Calibri" panose="020F0502020204030204" pitchFamily="34" charset="0"/>
              </a:rPr>
              <a:t>Track </a:t>
            </a:r>
            <a:r>
              <a:rPr lang="en-US" b="1" i="1" dirty="0">
                <a:solidFill>
                  <a:srgbClr val="9A3B26"/>
                </a:solidFill>
                <a:effectLst/>
                <a:latin typeface="Calibri" panose="020F0502020204030204" pitchFamily="34" charset="0"/>
              </a:rPr>
              <a:t>what is happening </a:t>
            </a:r>
            <a:r>
              <a:rPr lang="en-US" b="0" i="0" dirty="0">
                <a:solidFill>
                  <a:srgbClr val="002060"/>
                </a:solidFill>
                <a:effectLst/>
                <a:latin typeface="Calibri" panose="020F0502020204030204" pitchFamily="34" charset="0"/>
              </a:rPr>
              <a:t>with a program: </a:t>
            </a:r>
            <a:r>
              <a:rPr lang="en-US" b="0" i="0" dirty="0">
                <a:solidFill>
                  <a:srgbClr val="0F56DC"/>
                </a:solidFill>
                <a:effectLst/>
                <a:latin typeface="Calibri" panose="020F0502020204030204" pitchFamily="34" charset="0"/>
              </a:rPr>
              <a:t>​</a:t>
            </a:r>
            <a:endParaRPr lang="en-US" b="0" i="0" dirty="0">
              <a:solidFill>
                <a:srgbClr val="0F56DC"/>
              </a:solidFill>
              <a:effectLst/>
            </a:endParaRPr>
          </a:p>
          <a:p>
            <a:pPr algn="l" rtl="0" fontAlgn="base"/>
            <a:r>
              <a:rPr lang="en-US" b="0" i="0" dirty="0">
                <a:solidFill>
                  <a:srgbClr val="002060"/>
                </a:solidFill>
                <a:effectLst/>
                <a:latin typeface="Calibri" panose="020F0502020204030204" pitchFamily="34" charset="0"/>
              </a:rPr>
              <a:t>-What resources have been used? (</a:t>
            </a:r>
            <a:r>
              <a:rPr lang="en-US" b="1" i="1" dirty="0">
                <a:solidFill>
                  <a:srgbClr val="9A3B26"/>
                </a:solidFill>
                <a:effectLst/>
                <a:latin typeface="Calibri" panose="020F0502020204030204" pitchFamily="34" charset="0"/>
              </a:rPr>
              <a:t>inputs</a:t>
            </a:r>
            <a:r>
              <a:rPr lang="en-US" b="0" i="0" dirty="0">
                <a:solidFill>
                  <a:srgbClr val="002060"/>
                </a:solidFill>
                <a:effectLst/>
                <a:latin typeface="Calibri" panose="020F0502020204030204" pitchFamily="34" charset="0"/>
              </a:rPr>
              <a:t>)</a:t>
            </a:r>
            <a:r>
              <a:rPr lang="en-US" b="0" i="0" dirty="0">
                <a:solidFill>
                  <a:srgbClr val="0F56DC"/>
                </a:solidFill>
                <a:effectLst/>
                <a:latin typeface="Calibri" panose="020F0502020204030204" pitchFamily="34" charset="0"/>
              </a:rPr>
              <a:t>​</a:t>
            </a:r>
            <a:endParaRPr lang="en-US" b="0" i="0" dirty="0">
              <a:solidFill>
                <a:srgbClr val="0F56DC"/>
              </a:solidFill>
              <a:effectLst/>
            </a:endParaRPr>
          </a:p>
          <a:p>
            <a:pPr algn="l" rtl="0" fontAlgn="base"/>
            <a:r>
              <a:rPr lang="en-US" b="0" i="0" dirty="0">
                <a:solidFill>
                  <a:srgbClr val="002060"/>
                </a:solidFill>
                <a:effectLst/>
                <a:latin typeface="Calibri" panose="020F0502020204030204" pitchFamily="34" charset="0"/>
              </a:rPr>
              <a:t>-What activities have been completed? (</a:t>
            </a:r>
            <a:r>
              <a:rPr lang="en-US" b="1" i="1" dirty="0">
                <a:solidFill>
                  <a:srgbClr val="9A3B26"/>
                </a:solidFill>
                <a:effectLst/>
                <a:latin typeface="Calibri" panose="020F0502020204030204" pitchFamily="34" charset="0"/>
              </a:rPr>
              <a:t>outputs</a:t>
            </a:r>
            <a:r>
              <a:rPr lang="en-US" b="0" i="0" dirty="0">
                <a:solidFill>
                  <a:srgbClr val="002060"/>
                </a:solidFill>
                <a:effectLst/>
                <a:latin typeface="Calibri" panose="020F0502020204030204" pitchFamily="34" charset="0"/>
              </a:rPr>
              <a:t>)</a:t>
            </a:r>
            <a:r>
              <a:rPr lang="en-US" b="0" i="0" dirty="0">
                <a:solidFill>
                  <a:srgbClr val="0F56DC"/>
                </a:solidFill>
                <a:effectLst/>
                <a:latin typeface="Calibri" panose="020F0502020204030204" pitchFamily="34" charset="0"/>
              </a:rPr>
              <a:t>​</a:t>
            </a:r>
            <a:endParaRPr lang="en-US" b="0" i="0" dirty="0">
              <a:solidFill>
                <a:srgbClr val="0F56DC"/>
              </a:solidFill>
              <a:effectLst/>
            </a:endParaRPr>
          </a:p>
          <a:p>
            <a:pPr algn="l" rtl="0" fontAlgn="base"/>
            <a:r>
              <a:rPr lang="en-US" b="0" i="0" dirty="0">
                <a:solidFill>
                  <a:srgbClr val="002060"/>
                </a:solidFill>
                <a:effectLst/>
                <a:latin typeface="Calibri" panose="020F0502020204030204" pitchFamily="34" charset="0"/>
              </a:rPr>
              <a:t>-Are the activities resulting in the intended changes? (</a:t>
            </a:r>
            <a:r>
              <a:rPr lang="en-US" b="1" i="1" dirty="0">
                <a:solidFill>
                  <a:srgbClr val="9A3B26"/>
                </a:solidFill>
                <a:effectLst/>
                <a:latin typeface="Calibri" panose="020F0502020204030204" pitchFamily="34" charset="0"/>
              </a:rPr>
              <a:t>outcomes</a:t>
            </a:r>
            <a:r>
              <a:rPr lang="en-US" b="0" i="0" dirty="0">
                <a:solidFill>
                  <a:srgbClr val="002060"/>
                </a:solidFill>
                <a:effectLst/>
                <a:latin typeface="Calibri" panose="020F0502020204030204" pitchFamily="34" charset="0"/>
              </a:rPr>
              <a:t>)</a:t>
            </a:r>
            <a:r>
              <a:rPr lang="en-US" b="0" i="0" dirty="0">
                <a:solidFill>
                  <a:srgbClr val="0F56DC"/>
                </a:solidFill>
                <a:effectLst/>
                <a:latin typeface="Calibri" panose="020F0502020204030204" pitchFamily="34" charset="0"/>
              </a:rPr>
              <a:t>​</a:t>
            </a:r>
            <a:endParaRPr lang="en-US" b="0" i="0" dirty="0">
              <a:solidFill>
                <a:srgbClr val="0F56DC"/>
              </a:solidFill>
              <a:effectLst/>
            </a:endParaRPr>
          </a:p>
          <a:p>
            <a:pPr algn="l" rtl="0" fontAlgn="base"/>
            <a:r>
              <a:rPr lang="en-US" b="0" i="0" dirty="0">
                <a:solidFill>
                  <a:srgbClr val="002060"/>
                </a:solidFill>
                <a:effectLst/>
                <a:latin typeface="Calibri" panose="020F0502020204030204" pitchFamily="34" charset="0"/>
              </a:rPr>
              <a:t>Results used to make </a:t>
            </a:r>
            <a:r>
              <a:rPr lang="en-US" b="1" i="1" dirty="0">
                <a:solidFill>
                  <a:srgbClr val="9A3B26"/>
                </a:solidFill>
                <a:effectLst/>
                <a:latin typeface="Calibri" panose="020F0502020204030204" pitchFamily="34" charset="0"/>
              </a:rPr>
              <a:t>real-time decisions</a:t>
            </a:r>
            <a:r>
              <a:rPr lang="en-US" b="0" i="0" dirty="0">
                <a:solidFill>
                  <a:srgbClr val="0F56DC"/>
                </a:solidFill>
                <a:effectLst/>
                <a:latin typeface="Calibri" panose="020F0502020204030204" pitchFamily="34" charset="0"/>
              </a:rPr>
              <a:t>​</a:t>
            </a:r>
          </a:p>
          <a:p>
            <a:pPr algn="l" rtl="0" fontAlgn="base"/>
            <a:endParaRPr lang="en-US" sz="1800" b="0" i="0" u="none" strike="noStrike" kern="1200" dirty="0">
              <a:solidFill>
                <a:srgbClr val="0F56DC"/>
              </a:solidFill>
              <a:effectLst/>
              <a:latin typeface="Calibri" panose="020F0502020204030204" pitchFamily="34" charset="0"/>
            </a:endParaRPr>
          </a:p>
          <a:p>
            <a:pPr algn="l" rtl="0" fontAlgn="base"/>
            <a:r>
              <a:rPr lang="en-US" sz="1800" b="1" i="0" u="none" strike="noStrike" kern="1200" dirty="0">
                <a:solidFill>
                  <a:srgbClr val="9A3B26"/>
                </a:solidFill>
                <a:effectLst/>
                <a:latin typeface="Calibri" panose="020F0502020204030204" pitchFamily="34" charset="0"/>
              </a:rPr>
              <a:t>When to Monitor:</a:t>
            </a:r>
            <a:endParaRPr lang="en-US" sz="1800" b="0" i="0" u="none" strike="noStrike" dirty="0">
              <a:effectLst/>
              <a:latin typeface="Arial" panose="020B0604020202020204" pitchFamily="34" charset="0"/>
            </a:endParaRPr>
          </a:p>
          <a:p>
            <a:pPr marL="0" algn="l" rtl="0" eaLnBrk="1" fontAlgn="ctr" latinLnBrk="0" hangingPunct="1">
              <a:spcBef>
                <a:spcPts val="0"/>
              </a:spcBef>
              <a:spcAft>
                <a:spcPts val="0"/>
              </a:spcAft>
            </a:pPr>
            <a:r>
              <a:rPr lang="en-US" sz="1800" b="0" i="0" u="none" strike="noStrike" kern="1200" dirty="0">
                <a:solidFill>
                  <a:srgbClr val="002060"/>
                </a:solidFill>
                <a:effectLst/>
                <a:latin typeface="Calibri" panose="020F0502020204030204" pitchFamily="34" charset="0"/>
              </a:rPr>
              <a:t>Understand </a:t>
            </a:r>
            <a:r>
              <a:rPr lang="en-US" sz="1800" b="1" i="1" u="none" strike="noStrike" kern="1200" dirty="0">
                <a:solidFill>
                  <a:srgbClr val="9A3B26"/>
                </a:solidFill>
                <a:effectLst/>
                <a:latin typeface="Calibri" panose="020F0502020204030204" pitchFamily="34" charset="0"/>
              </a:rPr>
              <a:t>what is happening </a:t>
            </a:r>
            <a:r>
              <a:rPr lang="en-US" sz="1800" b="0" i="0" u="none" strike="noStrike" kern="1200" dirty="0">
                <a:solidFill>
                  <a:srgbClr val="002060"/>
                </a:solidFill>
                <a:effectLst/>
                <a:latin typeface="Calibri" panose="020F0502020204030204" pitchFamily="34" charset="0"/>
              </a:rPr>
              <a:t>to your program </a:t>
            </a:r>
            <a:r>
              <a:rPr lang="en-US" sz="1800" b="1" i="1" u="none" strike="noStrike" kern="1200" dirty="0">
                <a:solidFill>
                  <a:srgbClr val="9A3B26"/>
                </a:solidFill>
                <a:effectLst/>
                <a:latin typeface="Calibri" panose="020F0502020204030204" pitchFamily="34" charset="0"/>
              </a:rPr>
              <a:t>regularly</a:t>
            </a:r>
            <a:endParaRPr lang="en-US" sz="1800" b="0" i="0" u="none" strike="noStrike" dirty="0">
              <a:effectLst/>
              <a:latin typeface="Arial" panose="020B0604020202020204" pitchFamily="34" charset="0"/>
            </a:endParaRPr>
          </a:p>
          <a:p>
            <a:pPr marL="0" algn="l" rtl="0" eaLnBrk="1" fontAlgn="ctr" latinLnBrk="0" hangingPunct="1">
              <a:spcBef>
                <a:spcPts val="0"/>
              </a:spcBef>
              <a:spcAft>
                <a:spcPts val="0"/>
              </a:spcAft>
            </a:pPr>
            <a:r>
              <a:rPr lang="en-US" sz="1800" b="0" i="0" u="none" strike="noStrike" kern="1200" dirty="0">
                <a:solidFill>
                  <a:srgbClr val="002060"/>
                </a:solidFill>
                <a:effectLst/>
                <a:latin typeface="Calibri" panose="020F0502020204030204" pitchFamily="34" charset="0"/>
              </a:rPr>
              <a:t>Data is </a:t>
            </a:r>
            <a:r>
              <a:rPr lang="en-US" sz="1800" b="1" i="1" u="none" strike="noStrike" kern="1200" dirty="0">
                <a:solidFill>
                  <a:srgbClr val="9A3B26"/>
                </a:solidFill>
                <a:effectLst/>
                <a:latin typeface="Calibri" panose="020F0502020204030204" pitchFamily="34" charset="0"/>
              </a:rPr>
              <a:t>easier</a:t>
            </a:r>
            <a:r>
              <a:rPr lang="en-US" sz="1800" b="0" i="0" u="none" strike="noStrike" kern="1200" dirty="0">
                <a:solidFill>
                  <a:srgbClr val="002060"/>
                </a:solidFill>
                <a:effectLst/>
                <a:latin typeface="Calibri" panose="020F0502020204030204" pitchFamily="34" charset="0"/>
              </a:rPr>
              <a:t> to collect</a:t>
            </a:r>
            <a:endParaRPr lang="en-US" sz="1800" b="0" i="0" u="none" strike="noStrike" dirty="0">
              <a:effectLst/>
              <a:latin typeface="Arial" panose="020B0604020202020204" pitchFamily="34" charset="0"/>
            </a:endParaRPr>
          </a:p>
          <a:p>
            <a:pPr marL="0" algn="l" rtl="0" eaLnBrk="1" fontAlgn="ctr" latinLnBrk="0" hangingPunct="1">
              <a:spcBef>
                <a:spcPts val="0"/>
              </a:spcBef>
              <a:spcAft>
                <a:spcPts val="0"/>
              </a:spcAft>
            </a:pPr>
            <a:r>
              <a:rPr lang="en-US" sz="1800" b="1" i="1" u="none" strike="noStrike" kern="1200" dirty="0">
                <a:solidFill>
                  <a:srgbClr val="9A3B26"/>
                </a:solidFill>
                <a:effectLst/>
                <a:latin typeface="Calibri" panose="020F0502020204030204" pitchFamily="34" charset="0"/>
              </a:rPr>
              <a:t>Early warning </a:t>
            </a:r>
            <a:r>
              <a:rPr lang="en-US" sz="1800" b="0" i="0" u="none" strike="noStrike" kern="1200" dirty="0">
                <a:solidFill>
                  <a:srgbClr val="002060"/>
                </a:solidFill>
                <a:effectLst/>
                <a:latin typeface="Calibri" panose="020F0502020204030204" pitchFamily="34" charset="0"/>
              </a:rPr>
              <a:t>measure of risk that may disrupt </a:t>
            </a:r>
            <a:r>
              <a:rPr lang="en-US" sz="1800" b="0" i="0" u="none" strike="noStrike" kern="1200" dirty="0" err="1">
                <a:solidFill>
                  <a:srgbClr val="002060"/>
                </a:solidFill>
                <a:effectLst/>
                <a:latin typeface="Calibri" panose="020F0502020204030204" pitchFamily="34" charset="0"/>
              </a:rPr>
              <a:t>progra</a:t>
            </a:r>
            <a:endParaRPr lang="en-US" sz="1800" b="0" i="0" u="none" strike="noStrike" dirty="0">
              <a:effectLst/>
              <a:latin typeface="Arial" panose="020B0604020202020204" pitchFamily="34" charset="0"/>
            </a:endParaRPr>
          </a:p>
          <a:p>
            <a:pPr marL="0" algn="l" rtl="0" eaLnBrk="1" fontAlgn="ctr" latinLnBrk="0" hangingPunct="1">
              <a:spcBef>
                <a:spcPts val="0"/>
              </a:spcBef>
              <a:spcAft>
                <a:spcPts val="0"/>
              </a:spcAft>
            </a:pPr>
            <a:r>
              <a:rPr lang="en-US" sz="1800" b="0" i="0" u="none" strike="noStrike" kern="1200" dirty="0">
                <a:solidFill>
                  <a:srgbClr val="002060"/>
                </a:solidFill>
                <a:effectLst/>
                <a:latin typeface="Calibri" panose="020F0502020204030204" pitchFamily="34" charset="0"/>
              </a:rPr>
              <a:t>Make </a:t>
            </a:r>
            <a:r>
              <a:rPr lang="en-US" sz="1800" b="1" i="1" u="none" strike="noStrike" kern="1200" dirty="0">
                <a:solidFill>
                  <a:srgbClr val="9A3B26"/>
                </a:solidFill>
                <a:effectLst/>
                <a:latin typeface="Calibri" panose="020F0502020204030204" pitchFamily="34" charset="0"/>
              </a:rPr>
              <a:t>real-time decisions</a:t>
            </a:r>
            <a:endParaRPr lang="en-US" sz="1800" b="0" i="0" u="none" strike="noStrike" dirty="0">
              <a:effectLst/>
              <a:latin typeface="Arial" panose="020B0604020202020204" pitchFamily="34" charset="0"/>
            </a:endParaRPr>
          </a:p>
          <a:p>
            <a:pPr algn="l" rtl="0" fontAlgn="base"/>
            <a:endParaRPr lang="en-US" b="0" i="0" dirty="0">
              <a:solidFill>
                <a:srgbClr val="0F56DC"/>
              </a:solidFill>
              <a:effectLst/>
            </a:endParaRPr>
          </a:p>
          <a:p>
            <a:endParaRPr lang="en-US" dirty="0"/>
          </a:p>
        </p:txBody>
      </p:sp>
    </p:spTree>
    <p:extLst>
      <p:ext uri="{BB962C8B-B14F-4D97-AF65-F5344CB8AC3E}">
        <p14:creationId xmlns:p14="http://schemas.microsoft.com/office/powerpoint/2010/main" val="876584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r>
              <a:rPr lang="en-US" b="1" i="0" dirty="0">
                <a:solidFill>
                  <a:srgbClr val="0F56DC"/>
                </a:solidFill>
                <a:effectLst/>
                <a:latin typeface="Calibri" panose="020F0502020204030204" pitchFamily="34" charset="0"/>
              </a:rPr>
              <a:t>Evaluation:</a:t>
            </a:r>
          </a:p>
          <a:p>
            <a:pPr marL="0" marR="0" indent="0" algn="l" rtl="0" eaLnBrk="1" fontAlgn="auto" latinLnBrk="0" hangingPunct="1">
              <a:spcBef>
                <a:spcPts val="0"/>
              </a:spcBef>
              <a:spcAft>
                <a:spcPts val="0"/>
              </a:spcAft>
            </a:pPr>
            <a:r>
              <a:rPr lang="en-US" sz="1200" b="1" i="0" u="none" strike="noStrike" kern="1200" dirty="0">
                <a:solidFill>
                  <a:srgbClr val="002060"/>
                </a:solidFill>
                <a:effectLst/>
                <a:latin typeface="Calibri" panose="020F0502020204030204" pitchFamily="34" charset="0"/>
              </a:rPr>
              <a:t>Collect data at </a:t>
            </a:r>
            <a:r>
              <a:rPr lang="en-US" sz="1200" b="1" i="1" u="none" strike="noStrike" kern="1200" dirty="0">
                <a:solidFill>
                  <a:srgbClr val="007D57"/>
                </a:solidFill>
                <a:effectLst/>
                <a:latin typeface="Calibri" panose="020F0502020204030204" pitchFamily="34" charset="0"/>
              </a:rPr>
              <a:t>discrete</a:t>
            </a:r>
            <a:r>
              <a:rPr lang="en-US" sz="1200" b="1" i="0" u="none" strike="noStrike" kern="1200" dirty="0">
                <a:solidFill>
                  <a:srgbClr val="002060"/>
                </a:solidFill>
                <a:effectLst/>
                <a:latin typeface="Calibri" panose="020F0502020204030204" pitchFamily="34" charset="0"/>
              </a:rPr>
              <a:t> time points</a:t>
            </a:r>
            <a:endParaRPr lang="en-US" sz="12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pPr>
            <a:r>
              <a:rPr lang="en-US" sz="1200" b="0" i="0" u="none" strike="noStrike" kern="1200" dirty="0">
                <a:solidFill>
                  <a:srgbClr val="002060"/>
                </a:solidFill>
                <a:effectLst/>
                <a:latin typeface="Calibri" panose="020F0502020204030204" pitchFamily="34" charset="0"/>
              </a:rPr>
              <a:t>Answer </a:t>
            </a:r>
            <a:r>
              <a:rPr lang="en-US" sz="1200" b="1" i="1" u="none" strike="noStrike" kern="1200" dirty="0">
                <a:solidFill>
                  <a:srgbClr val="007D57"/>
                </a:solidFill>
                <a:effectLst/>
                <a:latin typeface="Calibri" panose="020F0502020204030204" pitchFamily="34" charset="0"/>
              </a:rPr>
              <a:t>specific questions </a:t>
            </a:r>
            <a:r>
              <a:rPr lang="en-US" sz="1200" b="0" i="0" u="none" strike="noStrike" kern="1200" dirty="0">
                <a:solidFill>
                  <a:srgbClr val="002060"/>
                </a:solidFill>
                <a:effectLst/>
                <a:latin typeface="Calibri" panose="020F0502020204030204" pitchFamily="34" charset="0"/>
              </a:rPr>
              <a:t>related to design, implementation &amp; results </a:t>
            </a:r>
            <a:endParaRPr lang="en-US" sz="12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pPr>
            <a:r>
              <a:rPr lang="en-US" sz="1200" b="0" i="0" u="none" strike="noStrike" kern="1200" dirty="0">
                <a:solidFill>
                  <a:srgbClr val="002060"/>
                </a:solidFill>
                <a:effectLst/>
                <a:latin typeface="Calibri" panose="020F0502020204030204" pitchFamily="34" charset="0"/>
              </a:rPr>
              <a:t>Assess </a:t>
            </a:r>
            <a:r>
              <a:rPr lang="en-US" sz="1200" b="1" i="1" u="none" strike="noStrike" kern="1200" dirty="0">
                <a:solidFill>
                  <a:srgbClr val="007D57"/>
                </a:solidFill>
                <a:effectLst/>
                <a:latin typeface="Calibri" panose="020F0502020204030204" pitchFamily="34" charset="0"/>
              </a:rPr>
              <a:t>causal contribution</a:t>
            </a:r>
            <a:r>
              <a:rPr lang="en-US" sz="1200" b="0" i="1" u="none" strike="noStrike" kern="1200" dirty="0">
                <a:solidFill>
                  <a:srgbClr val="007D57"/>
                </a:solidFill>
                <a:effectLst/>
                <a:latin typeface="Calibri" panose="020F0502020204030204" pitchFamily="34" charset="0"/>
              </a:rPr>
              <a:t> </a:t>
            </a:r>
            <a:r>
              <a:rPr lang="en-US" sz="1200" b="0" i="0" u="none" strike="noStrike" kern="1200" dirty="0">
                <a:solidFill>
                  <a:srgbClr val="002060"/>
                </a:solidFill>
                <a:effectLst/>
                <a:latin typeface="Calibri" panose="020F0502020204030204" pitchFamily="34" charset="0"/>
              </a:rPr>
              <a:t>of activities to </a:t>
            </a:r>
            <a:r>
              <a:rPr lang="en-US" sz="1200" b="1" i="1" u="none" strike="noStrike" kern="1200" dirty="0">
                <a:solidFill>
                  <a:srgbClr val="007D57"/>
                </a:solidFill>
                <a:effectLst/>
                <a:latin typeface="Calibri" panose="020F0502020204030204" pitchFamily="34" charset="0"/>
              </a:rPr>
              <a:t>outcomes</a:t>
            </a:r>
            <a:r>
              <a:rPr lang="en-US" sz="1200" b="0" i="0" u="none" strike="noStrike" kern="1200" dirty="0">
                <a:solidFill>
                  <a:srgbClr val="002060"/>
                </a:solidFill>
                <a:effectLst/>
                <a:latin typeface="Calibri" panose="020F0502020204030204" pitchFamily="34" charset="0"/>
              </a:rPr>
              <a:t> &amp; </a:t>
            </a:r>
            <a:r>
              <a:rPr lang="en-US" sz="1200" b="1" i="1" u="none" strike="noStrike" kern="1200" dirty="0">
                <a:solidFill>
                  <a:srgbClr val="007D57"/>
                </a:solidFill>
                <a:effectLst/>
                <a:latin typeface="Calibri" panose="020F0502020204030204" pitchFamily="34" charset="0"/>
              </a:rPr>
              <a:t>impact</a:t>
            </a:r>
            <a:endParaRPr lang="en-US" sz="12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pPr>
            <a:r>
              <a:rPr lang="en-US" sz="1200" b="0" i="0" u="none" strike="noStrike" kern="1200" dirty="0">
                <a:solidFill>
                  <a:srgbClr val="002060"/>
                </a:solidFill>
                <a:effectLst/>
                <a:latin typeface="Calibri" panose="020F0502020204030204" pitchFamily="34" charset="0"/>
              </a:rPr>
              <a:t>Results used to improve</a:t>
            </a:r>
            <a:r>
              <a:rPr lang="en-US" sz="1200" b="0" i="0" u="none" strike="noStrike" kern="1200" dirty="0">
                <a:solidFill>
                  <a:srgbClr val="007D57"/>
                </a:solidFill>
                <a:effectLst/>
                <a:latin typeface="Calibri" panose="020F0502020204030204" pitchFamily="34" charset="0"/>
              </a:rPr>
              <a:t> </a:t>
            </a:r>
            <a:r>
              <a:rPr lang="en-US" sz="1200" b="1" i="1" u="none" strike="noStrike" kern="1200" dirty="0">
                <a:solidFill>
                  <a:srgbClr val="007D57"/>
                </a:solidFill>
                <a:effectLst/>
                <a:latin typeface="Calibri" panose="020F0502020204030204" pitchFamily="34" charset="0"/>
              </a:rPr>
              <a:t>future</a:t>
            </a:r>
            <a:r>
              <a:rPr lang="en-US" sz="1200" b="0" i="0" u="none" strike="noStrike" kern="1200" dirty="0">
                <a:solidFill>
                  <a:srgbClr val="007D57"/>
                </a:solidFill>
                <a:effectLst/>
                <a:latin typeface="Calibri" panose="020F0502020204030204" pitchFamily="34" charset="0"/>
              </a:rPr>
              <a:t> </a:t>
            </a:r>
            <a:r>
              <a:rPr lang="en-US" sz="1200" b="0" i="0" u="none" strike="noStrike" kern="1200" dirty="0">
                <a:solidFill>
                  <a:srgbClr val="002060"/>
                </a:solidFill>
                <a:effectLst/>
                <a:latin typeface="Calibri" panose="020F0502020204030204" pitchFamily="34" charset="0"/>
              </a:rPr>
              <a:t>operations, inform policy, etc. </a:t>
            </a:r>
            <a:endParaRPr lang="en-US" sz="1200" b="0" i="0" u="none" strike="noStrike" dirty="0">
              <a:effectLst/>
              <a:latin typeface="Arial" panose="020B0604020202020204" pitchFamily="34" charset="0"/>
            </a:endParaRPr>
          </a:p>
          <a:p>
            <a:endParaRPr lang="en-US" dirty="0"/>
          </a:p>
          <a:p>
            <a:r>
              <a:rPr lang="en-US" b="1" dirty="0"/>
              <a:t>When to Evaluate</a:t>
            </a:r>
          </a:p>
          <a:p>
            <a:pPr marL="0" marR="0" indent="0" algn="l" rtl="0" eaLnBrk="1" fontAlgn="auto" latinLnBrk="0" hangingPunct="1">
              <a:spcBef>
                <a:spcPts val="0"/>
              </a:spcBef>
              <a:spcAft>
                <a:spcPts val="0"/>
              </a:spcAft>
            </a:pPr>
            <a:r>
              <a:rPr lang="en-US" sz="1800" b="1" i="0" u="none" strike="noStrike" kern="1200" dirty="0">
                <a:solidFill>
                  <a:srgbClr val="002060"/>
                </a:solidFill>
                <a:effectLst/>
                <a:latin typeface="Calibri" panose="020F0502020204030204" pitchFamily="34" charset="0"/>
              </a:rPr>
              <a:t>Assess questions to </a:t>
            </a:r>
            <a:r>
              <a:rPr lang="en-US" sz="1800" b="1" i="1" u="none" strike="noStrike" kern="1200" dirty="0">
                <a:solidFill>
                  <a:srgbClr val="007D57"/>
                </a:solidFill>
                <a:effectLst/>
                <a:latin typeface="Calibri" panose="020F0502020204030204" pitchFamily="34" charset="0"/>
              </a:rPr>
              <a:t>inform future</a:t>
            </a:r>
            <a:r>
              <a:rPr lang="en-US" sz="1800" b="1" i="0" u="none" strike="noStrike" kern="1200" dirty="0">
                <a:solidFill>
                  <a:srgbClr val="002060"/>
                </a:solidFill>
                <a:effectLst/>
                <a:latin typeface="Calibri" panose="020F0502020204030204" pitchFamily="34" charset="0"/>
              </a:rPr>
              <a:t> policies and programs</a:t>
            </a:r>
            <a:endParaRPr lang="en-US" sz="18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pPr>
            <a:r>
              <a:rPr lang="en-US" sz="1800" b="0" i="0" u="none" strike="noStrike" kern="1200" dirty="0">
                <a:solidFill>
                  <a:srgbClr val="002060"/>
                </a:solidFill>
                <a:effectLst/>
                <a:latin typeface="Calibri" panose="020F0502020204030204" pitchFamily="34" charset="0"/>
              </a:rPr>
              <a:t>Requires more </a:t>
            </a:r>
            <a:r>
              <a:rPr lang="en-US" sz="1800" b="1" i="1" u="none" strike="noStrike" kern="1200" dirty="0">
                <a:solidFill>
                  <a:srgbClr val="007D57"/>
                </a:solidFill>
                <a:effectLst/>
                <a:latin typeface="Calibri" panose="020F0502020204030204" pitchFamily="34" charset="0"/>
              </a:rPr>
              <a:t>resources</a:t>
            </a:r>
            <a:r>
              <a:rPr lang="en-US" sz="1800" b="0" i="0" u="none" strike="noStrike" kern="1200" dirty="0">
                <a:solidFill>
                  <a:srgbClr val="002060"/>
                </a:solidFill>
                <a:effectLst/>
                <a:latin typeface="Calibri" panose="020F0502020204030204" pitchFamily="34" charset="0"/>
              </a:rPr>
              <a:t> for data collection</a:t>
            </a:r>
            <a:endParaRPr lang="en-US" sz="18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pPr>
            <a:r>
              <a:rPr lang="en-US" sz="1800" b="1" i="1" u="none" strike="noStrike" kern="1200" dirty="0">
                <a:solidFill>
                  <a:srgbClr val="007D57"/>
                </a:solidFill>
                <a:effectLst/>
                <a:latin typeface="Calibri" panose="020F0502020204030204" pitchFamily="34" charset="0"/>
              </a:rPr>
              <a:t>Outcomes</a:t>
            </a:r>
            <a:r>
              <a:rPr lang="en-US" sz="1800" b="0" i="0" u="none" strike="noStrike" kern="1200" dirty="0">
                <a:solidFill>
                  <a:srgbClr val="002060"/>
                </a:solidFill>
                <a:effectLst/>
                <a:latin typeface="Calibri" panose="020F0502020204030204" pitchFamily="34" charset="0"/>
              </a:rPr>
              <a:t> that are </a:t>
            </a:r>
            <a:r>
              <a:rPr lang="en-US" sz="1800" b="1" i="1" u="none" strike="noStrike" kern="1200" dirty="0">
                <a:solidFill>
                  <a:srgbClr val="007D57"/>
                </a:solidFill>
                <a:effectLst/>
                <a:latin typeface="Calibri" panose="020F0502020204030204" pitchFamily="34" charset="0"/>
              </a:rPr>
              <a:t>difficult to measure frequently</a:t>
            </a:r>
            <a:endParaRPr lang="en-US" sz="18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pPr>
            <a:r>
              <a:rPr lang="en-US" sz="1800" b="1" i="1" u="none" strike="noStrike" kern="1200" dirty="0">
                <a:solidFill>
                  <a:srgbClr val="007D57"/>
                </a:solidFill>
                <a:effectLst/>
                <a:latin typeface="Calibri" panose="020F0502020204030204" pitchFamily="34" charset="0"/>
              </a:rPr>
              <a:t>Not likely to change </a:t>
            </a:r>
            <a:r>
              <a:rPr lang="en-US" sz="1800" b="0" i="0" u="none" strike="noStrike" kern="1200" dirty="0">
                <a:solidFill>
                  <a:srgbClr val="002060"/>
                </a:solidFill>
                <a:effectLst/>
                <a:latin typeface="Calibri" panose="020F0502020204030204" pitchFamily="34" charset="0"/>
              </a:rPr>
              <a:t>during short time frame</a:t>
            </a:r>
            <a:endParaRPr lang="en-US" sz="1800" b="0" i="0" u="none" strike="noStrike" dirty="0">
              <a:effectLst/>
              <a:latin typeface="Arial" panose="020B0604020202020204" pitchFamily="34" charset="0"/>
            </a:endParaRPr>
          </a:p>
          <a:p>
            <a:endParaRPr lang="en-US" dirty="0"/>
          </a:p>
        </p:txBody>
      </p:sp>
    </p:spTree>
    <p:extLst>
      <p:ext uri="{BB962C8B-B14F-4D97-AF65-F5344CB8AC3E}">
        <p14:creationId xmlns:p14="http://schemas.microsoft.com/office/powerpoint/2010/main" val="3455407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27737685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3701A0E2-4C98-4A8D-AF0C-E5528FCF0049}"/>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16" name="Picture 15" descr="Logo&#10;&#10;Description automatically generated">
            <a:extLst>
              <a:ext uri="{FF2B5EF4-FFF2-40B4-BE49-F238E27FC236}">
                <a16:creationId xmlns:a16="http://schemas.microsoft.com/office/drawing/2014/main" id="{E5C7022E-9296-4081-AF90-182BCA9B14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4" name="Picture 13" descr="Logo&#10;&#10;Description automatically generated">
            <a:extLst>
              <a:ext uri="{FF2B5EF4-FFF2-40B4-BE49-F238E27FC236}">
                <a16:creationId xmlns:a16="http://schemas.microsoft.com/office/drawing/2014/main" id="{71190608-25E1-484C-96EA-25052430D9D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6" name="Picture 15" descr="Logo&#10;&#10;Description automatically generated">
            <a:extLst>
              <a:ext uri="{FF2B5EF4-FFF2-40B4-BE49-F238E27FC236}">
                <a16:creationId xmlns:a16="http://schemas.microsoft.com/office/drawing/2014/main" id="{6F252311-C3F4-419E-8D9A-743BB3FD5D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5" name="Picture 14" descr="Logo&#10;&#10;Description automatically generated">
            <a:extLst>
              <a:ext uri="{FF2B5EF4-FFF2-40B4-BE49-F238E27FC236}">
                <a16:creationId xmlns:a16="http://schemas.microsoft.com/office/drawing/2014/main" id="{4EB8F065-7207-49B1-BD7A-F7070D75924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2" name="Picture 11" descr="Logo&#10;&#10;Description automatically generated">
            <a:extLst>
              <a:ext uri="{FF2B5EF4-FFF2-40B4-BE49-F238E27FC236}">
                <a16:creationId xmlns:a16="http://schemas.microsoft.com/office/drawing/2014/main" id="{5E7845AC-06F1-42E8-990D-2C8731DEA89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0990654" cy="78754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14" name="Picture 13" descr="Logo&#10;&#10;Description automatically generated">
            <a:extLst>
              <a:ext uri="{FF2B5EF4-FFF2-40B4-BE49-F238E27FC236}">
                <a16:creationId xmlns:a16="http://schemas.microsoft.com/office/drawing/2014/main" id="{AB7A3753-00C5-4010-89B7-CCDBC1CE18C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ATA SLIDE">
    <p:spTree>
      <p:nvGrpSpPr>
        <p:cNvPr id="1" name=""/>
        <p:cNvGrpSpPr/>
        <p:nvPr/>
      </p:nvGrpSpPr>
      <p:grpSpPr>
        <a:xfrm>
          <a:off x="0" y="0"/>
          <a:ext cx="0" cy="0"/>
          <a:chOff x="0" y="0"/>
          <a:chExt cx="0" cy="0"/>
        </a:xfrm>
      </p:grpSpPr>
      <p:grpSp>
        <p:nvGrpSpPr>
          <p:cNvPr id="7" name="Group 6"/>
          <p:cNvGrpSpPr/>
          <p:nvPr userDrawn="1"/>
        </p:nvGrpSpPr>
        <p:grpSpPr>
          <a:xfrm>
            <a:off x="0" y="6737107"/>
            <a:ext cx="12192000" cy="121584"/>
            <a:chOff x="-4727795" y="10151256"/>
            <a:chExt cx="21930367" cy="545666"/>
          </a:xfrm>
        </p:grpSpPr>
        <p:sp>
          <p:nvSpPr>
            <p:cNvPr id="8" name="Rectangle 7"/>
            <p:cNvSpPr>
              <a:spLocks noChangeArrowheads="1"/>
            </p:cNvSpPr>
            <p:nvPr userDrawn="1"/>
          </p:nvSpPr>
          <p:spPr bwMode="auto">
            <a:xfrm>
              <a:off x="9860470" y="10151256"/>
              <a:ext cx="1446394" cy="545666"/>
            </a:xfrm>
            <a:prstGeom prst="rect">
              <a:avLst/>
            </a:prstGeom>
            <a:solidFill>
              <a:srgbClr val="993B25"/>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9" name="Rectangle 8"/>
            <p:cNvSpPr>
              <a:spLocks noChangeArrowheads="1"/>
            </p:cNvSpPr>
            <p:nvPr userDrawn="1"/>
          </p:nvSpPr>
          <p:spPr bwMode="auto">
            <a:xfrm>
              <a:off x="11288002" y="10151256"/>
              <a:ext cx="1446394" cy="545666"/>
            </a:xfrm>
            <a:prstGeom prst="rect">
              <a:avLst/>
            </a:prstGeom>
            <a:solidFill>
              <a:srgbClr val="7F8080"/>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0" name="Rectangle 9"/>
            <p:cNvSpPr>
              <a:spLocks noChangeArrowheads="1"/>
            </p:cNvSpPr>
            <p:nvPr userDrawn="1"/>
          </p:nvSpPr>
          <p:spPr bwMode="auto">
            <a:xfrm>
              <a:off x="12734393" y="10151256"/>
              <a:ext cx="1447572" cy="545666"/>
            </a:xfrm>
            <a:prstGeom prst="rect">
              <a:avLst/>
            </a:prstGeom>
            <a:solidFill>
              <a:srgbClr val="536DB3"/>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1" name="Rectangle 10"/>
            <p:cNvSpPr>
              <a:spLocks noChangeArrowheads="1"/>
            </p:cNvSpPr>
            <p:nvPr userDrawn="1"/>
          </p:nvSpPr>
          <p:spPr bwMode="auto">
            <a:xfrm>
              <a:off x="14148766" y="10151256"/>
              <a:ext cx="3053806" cy="545666"/>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2" name="Rectangle 20"/>
            <p:cNvSpPr>
              <a:spLocks noChangeArrowheads="1"/>
            </p:cNvSpPr>
            <p:nvPr userDrawn="1"/>
          </p:nvSpPr>
          <p:spPr bwMode="auto">
            <a:xfrm>
              <a:off x="-4727795" y="10151256"/>
              <a:ext cx="13620736" cy="545666"/>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3" name="Rectangle 12"/>
            <p:cNvSpPr>
              <a:spLocks noChangeArrowheads="1"/>
            </p:cNvSpPr>
            <p:nvPr userDrawn="1"/>
          </p:nvSpPr>
          <p:spPr bwMode="auto">
            <a:xfrm>
              <a:off x="8417613" y="10151256"/>
              <a:ext cx="1446394" cy="545666"/>
            </a:xfrm>
            <a:prstGeom prst="rect">
              <a:avLst/>
            </a:prstGeom>
            <a:solidFill>
              <a:srgbClr val="007D57"/>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grpSp>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457189" indent="-457189">
              <a:buClr>
                <a:srgbClr val="005DAA"/>
              </a:buClr>
              <a:buFont typeface="Wingdings" panose="05000000000000000000" pitchFamily="2" charset="2"/>
              <a:buChar char="§"/>
              <a:defRPr sz="2667">
                <a:solidFill>
                  <a:srgbClr val="000000"/>
                </a:solidFill>
              </a:defRPr>
            </a:lvl1pPr>
            <a:lvl2pPr>
              <a:buClr>
                <a:srgbClr val="532E63"/>
              </a:buClr>
              <a:defRPr sz="2667">
                <a:solidFill>
                  <a:srgbClr val="000000"/>
                </a:solidFill>
              </a:defRPr>
            </a:lvl2pPr>
            <a:lvl3pPr>
              <a:buClr>
                <a:srgbClr val="9A3B26"/>
              </a:buClr>
              <a:defRPr sz="2667">
                <a:solidFill>
                  <a:srgbClr val="000000"/>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3090016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_CGH">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7" name="Title 1"/>
          <p:cNvSpPr>
            <a:spLocks noGrp="1"/>
          </p:cNvSpPr>
          <p:nvPr>
            <p:ph type="title"/>
          </p:nvPr>
        </p:nvSpPr>
        <p:spPr>
          <a:xfrm>
            <a:off x="609600" y="1386071"/>
            <a:ext cx="10972800" cy="1155779"/>
          </a:xfrm>
          <a:prstGeom prst="rect">
            <a:avLst/>
          </a:prstGeom>
        </p:spPr>
        <p:txBody>
          <a:bodyPr/>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A59988"/>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A59988"/>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120204"/>
            <a:ext cx="9204101" cy="461665"/>
          </a:xfrm>
          <a:prstGeom prst="rect">
            <a:avLst/>
          </a:prstGeom>
          <a:noFill/>
        </p:spPr>
        <p:txBody>
          <a:bodyPr wrap="square" rtlCol="0">
            <a:spAutoFit/>
          </a:bodyPr>
          <a:lstStyle/>
          <a:p>
            <a:r>
              <a:rPr lang="en-US" sz="2400" b="1">
                <a:solidFill>
                  <a:schemeClr val="tx2">
                    <a:lumMod val="95000"/>
                  </a:schemeClr>
                </a:solidFill>
                <a:latin typeface="Calibri" panose="020F0502020204030204" pitchFamily="34" charset="0"/>
              </a:rPr>
              <a:t>Center for Global Health</a:t>
            </a:r>
          </a:p>
        </p:txBody>
      </p:sp>
      <p:pic>
        <p:nvPicPr>
          <p:cNvPr id="9" name="Picture 8">
            <a:extLst>
              <a:ext uri="{FF2B5EF4-FFF2-40B4-BE49-F238E27FC236}">
                <a16:creationId xmlns:a16="http://schemas.microsoft.com/office/drawing/2014/main" id="{14865CAA-694E-4109-984B-DC985B39DA5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11" name="TextBox 10">
            <a:extLst>
              <a:ext uri="{FF2B5EF4-FFF2-40B4-BE49-F238E27FC236}">
                <a16:creationId xmlns:a16="http://schemas.microsoft.com/office/drawing/2014/main" id="{6486A166-1868-45E7-9870-A081898CEBFA}"/>
              </a:ext>
            </a:extLst>
          </p:cNvPr>
          <p:cNvSpPr txBox="1"/>
          <p:nvPr userDrawn="1"/>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spTree>
    <p:extLst>
      <p:ext uri="{BB962C8B-B14F-4D97-AF65-F5344CB8AC3E}">
        <p14:creationId xmlns:p14="http://schemas.microsoft.com/office/powerpoint/2010/main" val="483198933"/>
      </p:ext>
    </p:extLst>
  </p:cSld>
  <p:clrMapOvr>
    <a:masterClrMapping/>
  </p:clrMapOvr>
  <p:transition>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89" indent="-457189">
              <a:buClr>
                <a:srgbClr val="A59988"/>
              </a:buClr>
              <a:buFont typeface="Wingdings" panose="05000000000000000000" pitchFamily="2" charset="2"/>
              <a:buChar char="§"/>
              <a:defRPr sz="2667">
                <a:solidFill>
                  <a:schemeClr val="accent4">
                    <a:lumMod val="75000"/>
                  </a:schemeClr>
                </a:solidFill>
              </a:defRPr>
            </a:lvl1pPr>
            <a:lvl2pPr>
              <a:buClr>
                <a:srgbClr val="5E9732"/>
              </a:buClr>
              <a:defRPr sz="2667">
                <a:solidFill>
                  <a:schemeClr val="accent4">
                    <a:lumMod val="75000"/>
                  </a:schemeClr>
                </a:solidFill>
              </a:defRPr>
            </a:lvl2pPr>
            <a:lvl3pPr>
              <a:buClr>
                <a:srgbClr val="D59F0F"/>
              </a:buClr>
              <a:defRPr sz="2667">
                <a:solidFill>
                  <a:schemeClr val="accent4">
                    <a:lumMod val="75000"/>
                  </a:schemeClr>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AB0BF4A7-8CB9-4B1D-B991-58F6AEA041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4187592435"/>
      </p:ext>
    </p:extLst>
  </p:cSld>
  <p:clrMapOvr>
    <a:masterClrMapping/>
  </p:clrMapOvr>
  <p:transition>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
        <p:nvSpPr>
          <p:cNvPr id="6" name="Content Placeholder 2">
            <a:extLst>
              <a:ext uri="{FF2B5EF4-FFF2-40B4-BE49-F238E27FC236}">
                <a16:creationId xmlns:a16="http://schemas.microsoft.com/office/drawing/2014/main" id="{1125DEE6-D293-428D-9D96-0A5F4062D6C6}"/>
              </a:ext>
            </a:extLst>
          </p:cNvPr>
          <p:cNvSpPr>
            <a:spLocks noGrp="1"/>
          </p:cNvSpPr>
          <p:nvPr>
            <p:ph idx="10"/>
          </p:nvPr>
        </p:nvSpPr>
        <p:spPr>
          <a:xfrm>
            <a:off x="6409510" y="1600201"/>
            <a:ext cx="5172892" cy="4191000"/>
          </a:xfrm>
          <a:prstGeom prst="rect">
            <a:avLst/>
          </a:prstGeom>
        </p:spPr>
        <p:txBody>
          <a:bodyPr/>
          <a:lstStyle>
            <a:lvl1pPr marL="457178" indent="-457178">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50" indent="-380981">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7" name="Picture 6">
            <a:extLst>
              <a:ext uri="{FF2B5EF4-FFF2-40B4-BE49-F238E27FC236}">
                <a16:creationId xmlns:a16="http://schemas.microsoft.com/office/drawing/2014/main" id="{F6F1EBC6-D46D-496B-BA1F-9BF5B48DEE6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7834"/>
          <a:stretch/>
        </p:blipFill>
        <p:spPr>
          <a:xfrm>
            <a:off x="0" y="6695925"/>
            <a:ext cx="12192000" cy="174281"/>
          </a:xfrm>
          <a:prstGeom prst="rect">
            <a:avLst/>
          </a:prstGeom>
        </p:spPr>
      </p:pic>
    </p:spTree>
    <p:extLst>
      <p:ext uri="{BB962C8B-B14F-4D97-AF65-F5344CB8AC3E}">
        <p14:creationId xmlns:p14="http://schemas.microsoft.com/office/powerpoint/2010/main" val="3745804454"/>
      </p:ext>
    </p:extLst>
  </p:cSld>
  <p:clrMapOvr>
    <a:masterClrMapping/>
  </p:clrMapOvr>
  <p:transition>
    <p:fade/>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20" name="Picture 19" descr="Logo&#10;&#10;Description automatically generated">
            <a:extLst>
              <a:ext uri="{FF2B5EF4-FFF2-40B4-BE49-F238E27FC236}">
                <a16:creationId xmlns:a16="http://schemas.microsoft.com/office/drawing/2014/main" id="{898CB872-514D-42F0-AA16-F29A7C93E5ED}"/>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A5998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231706763"/>
      </p:ext>
    </p:extLst>
  </p:cSld>
  <p:clrMapOvr>
    <a:masterClrMapping/>
  </p:clrMapOvr>
  <p:transition>
    <p:fade/>
  </p:transitio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Tree>
    <p:extLst>
      <p:ext uri="{BB962C8B-B14F-4D97-AF65-F5344CB8AC3E}">
        <p14:creationId xmlns:p14="http://schemas.microsoft.com/office/powerpoint/2010/main" val="3157806887"/>
      </p:ext>
    </p:extLst>
  </p:cSld>
  <p:clrMapOvr>
    <a:masterClrMapping/>
  </p:clrMapOvr>
  <p:transition>
    <p:fade/>
  </p:transition>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00"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67" indent="-457167">
              <a:buClr>
                <a:srgbClr val="A59988"/>
              </a:buClr>
              <a:buFont typeface="Wingdings" panose="05000000000000000000" pitchFamily="2" charset="2"/>
              <a:buChar char="§"/>
              <a:defRPr sz="2700">
                <a:solidFill>
                  <a:schemeClr val="accent4">
                    <a:lumMod val="75000"/>
                  </a:schemeClr>
                </a:solidFill>
              </a:defRPr>
            </a:lvl1pPr>
            <a:lvl2pPr>
              <a:buClr>
                <a:srgbClr val="5E9732"/>
              </a:buClr>
              <a:defRPr sz="2700">
                <a:solidFill>
                  <a:schemeClr val="accent4">
                    <a:lumMod val="75000"/>
                  </a:schemeClr>
                </a:solidFill>
              </a:defRPr>
            </a:lvl2pPr>
            <a:lvl3pPr>
              <a:buClr>
                <a:srgbClr val="D59F0F"/>
              </a:buClr>
              <a:defRPr sz="2700">
                <a:solidFill>
                  <a:schemeClr val="accent4">
                    <a:lumMod val="75000"/>
                  </a:schemeClr>
                </a:solidFill>
              </a:defRPr>
            </a:lvl3pPr>
            <a:lvl4pPr>
              <a:defRPr sz="2700">
                <a:solidFill>
                  <a:schemeClr val="accent4">
                    <a:lumMod val="75000"/>
                  </a:schemeClr>
                </a:solidFill>
              </a:defRPr>
            </a:lvl4pPr>
            <a:lvl5pPr>
              <a:defRPr sz="27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932952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5" name="Picture 14" descr="Logo&#10;&#10;Description automatically generated">
            <a:extLst>
              <a:ext uri="{FF2B5EF4-FFF2-40B4-BE49-F238E27FC236}">
                <a16:creationId xmlns:a16="http://schemas.microsoft.com/office/drawing/2014/main" id="{80DD9F62-03F8-40F3-89D3-CE94F68F31D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17" name="Picture 16" descr="Logo&#10;&#10;Description automatically generated">
            <a:extLst>
              <a:ext uri="{FF2B5EF4-FFF2-40B4-BE49-F238E27FC236}">
                <a16:creationId xmlns:a16="http://schemas.microsoft.com/office/drawing/2014/main" id="{D30FF83B-F4D5-43E2-A0D3-362D8B4B7F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0BBA9053-2D84-4A8A-A8F0-1AF7EB3AEEF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755D14B1-0885-46B8-9199-CE187993923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D113622D-59E6-417D-B098-72469198FAD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B338CEF6-E4D8-4337-92A2-4D70607A89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8"/>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19"/>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18"/>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19"/>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0"/>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5" name="Picture 14" descr="Logo&#10;&#10;Description automatically generated">
            <a:extLst>
              <a:ext uri="{FF2B5EF4-FFF2-40B4-BE49-F238E27FC236}">
                <a16:creationId xmlns:a16="http://schemas.microsoft.com/office/drawing/2014/main" id="{57868891-82CD-44D2-A019-AC4DA343F6CB}"/>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DF6734DE-F8ED-4AC4-B6D0-6C379C5122C7}"/>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dirty="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dirty="0">
              <a:effectLst/>
              <a:latin typeface="Calibri" panose="020F0502020204030204" pitchFamily="34" charset="0"/>
              <a:ea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664" r:id="rId15"/>
    <p:sldLayoutId id="2147483701"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25954577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p:transition>
    <p:fade/>
  </p:transition>
  <p:hf hdr="0" ftr="0" dt="0"/>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Font typeface="Arial" panose="020B0604020202020204" pitchFamily="34" charset="0"/>
        <a:buChar char="•"/>
        <a:defRPr sz="4267" kern="1200">
          <a:solidFill>
            <a:srgbClr val="7F7F7F"/>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Font typeface="Arial" panose="020B0604020202020204" pitchFamily="34" charset="0"/>
        <a:buChar char="–"/>
        <a:defRPr sz="3733" kern="1200">
          <a:solidFill>
            <a:srgbClr val="7F7F7F"/>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7F7F7F"/>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hyperlink" Target="https://sbccimplementationkits.org/sbcc-in-emergencies/lessons/unit-9-monitoring-and-evaluation/" TargetMode="External"/><Relationship Id="rId2" Type="http://schemas.openxmlformats.org/officeDocument/2006/relationships/hyperlink" Target="https://www3.paho.org/english/dd/ais/eb_v22n4.pdf" TargetMode="External"/><Relationship Id="rId1" Type="http://schemas.openxmlformats.org/officeDocument/2006/relationships/slideLayout" Target="../slideLayouts/slideLayout6.xml"/><Relationship Id="rId5" Type="http://schemas.openxmlformats.org/officeDocument/2006/relationships/hyperlink" Target="https://717alliance.org/digital-toolkit/" TargetMode="External"/><Relationship Id="rId4" Type="http://schemas.openxmlformats.org/officeDocument/2006/relationships/hyperlink" Target="https://www.cdc.gov/coronavirus/2019-ncov/downloads/global-covid-19/RRTManagementGuidance-508.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l61dcs45HDI&amp;t=59s" TargetMode="External"/><Relationship Id="rId2" Type="http://schemas.openxmlformats.org/officeDocument/2006/relationships/hyperlink" Target="https://extranet.who.int/hslp/training/enrol/index.php?id=131"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07520" y="6527531"/>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dirty="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lang="fr-FR" b="1" dirty="0"/>
              <a:t>Managers Workshop</a:t>
            </a:r>
            <a:br>
              <a:rPr lang="fr-FR" b="1" dirty="0"/>
            </a:br>
            <a:endParaRPr lang="en-US" b="1" dirty="0"/>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dirty="0">
                <a:solidFill>
                  <a:schemeClr val="tx1"/>
                </a:solidFill>
                <a:highlight>
                  <a:srgbClr val="FFFF00"/>
                </a:highlight>
              </a:rPr>
              <a:t>Venue, country, dates</a:t>
            </a:r>
            <a:endParaRPr lang="en-US" b="1" dirty="0">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dirty="0"/>
              <a:t>Welcome!</a:t>
            </a:r>
            <a:endParaRPr lang="en-US" b="1" dirty="0"/>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endParaRPr lang="en-US" dirty="0">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114833" y="0"/>
            <a:ext cx="8347523" cy="646114"/>
          </a:xfrm>
        </p:spPr>
        <p:txBody>
          <a:bodyPr lIns="91440" tIns="45720" rIns="91440" bIns="45720" anchor="b" anchorCtr="0">
            <a:normAutofit fontScale="90000"/>
          </a:bodyPr>
          <a:lstStyle/>
          <a:p>
            <a:pPr>
              <a:lnSpc>
                <a:spcPct val="233174"/>
              </a:lnSpc>
            </a:pPr>
            <a:r>
              <a:rPr lang="en-US" dirty="0"/>
              <a:t>M&amp;E is an important tool to: </a:t>
            </a:r>
            <a:endParaRPr lang="en-US" dirty="0">
              <a:solidFill>
                <a:schemeClr val="accent3"/>
              </a:solidFill>
              <a:cs typeface="Calibri" pitchFamily="34" charset="0"/>
            </a:endParaRP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163783" y="1337491"/>
            <a:ext cx="9864434" cy="4654071"/>
          </a:xfrm>
        </p:spPr>
        <p:txBody>
          <a:bodyPr/>
          <a:lstStyle/>
          <a:p>
            <a:pPr marL="342900" indent="-342900" eaLnBrk="1" hangingPunct="1">
              <a:lnSpc>
                <a:spcPct val="90000"/>
              </a:lnSpc>
              <a:buClr>
                <a:srgbClr val="5A8A39"/>
              </a:buClr>
              <a:buFont typeface="Arial" panose="020B0604020202020204" pitchFamily="34" charset="0"/>
              <a:buChar char="•"/>
            </a:pPr>
            <a:r>
              <a:rPr lang="en-US" altLang="en-US" sz="2400" dirty="0"/>
              <a:t>Support </a:t>
            </a:r>
            <a:r>
              <a:rPr lang="en-US" altLang="en-US" sz="2400" b="1" dirty="0"/>
              <a:t>evidence-based decision making </a:t>
            </a:r>
            <a:r>
              <a:rPr lang="en-US" altLang="en-US" sz="2400" dirty="0"/>
              <a:t>at programmatic &amp; policy levels</a:t>
            </a:r>
          </a:p>
          <a:p>
            <a:pPr marL="342900" indent="-342900" eaLnBrk="1" hangingPunct="1">
              <a:lnSpc>
                <a:spcPct val="90000"/>
              </a:lnSpc>
              <a:buClr>
                <a:srgbClr val="5A8A39"/>
              </a:buClr>
              <a:buFont typeface="Arial" panose="020B0604020202020204" pitchFamily="34" charset="0"/>
              <a:buChar char="•"/>
            </a:pPr>
            <a:r>
              <a:rPr lang="en-US" altLang="en-US" sz="2400" dirty="0"/>
              <a:t>Allow for the </a:t>
            </a:r>
            <a:r>
              <a:rPr lang="en-US" altLang="en-US" sz="2400" b="1" dirty="0"/>
              <a:t>comparison</a:t>
            </a:r>
            <a:r>
              <a:rPr lang="en-US" altLang="en-US" sz="2400" dirty="0"/>
              <a:t> between what was planned to occur &amp; what is actually occurring</a:t>
            </a:r>
          </a:p>
          <a:p>
            <a:pPr marL="342900" indent="-342900" eaLnBrk="1" hangingPunct="1">
              <a:lnSpc>
                <a:spcPct val="90000"/>
              </a:lnSpc>
              <a:buClr>
                <a:srgbClr val="5A8A39"/>
              </a:buClr>
              <a:buFont typeface="Arial" panose="020B0604020202020204" pitchFamily="34" charset="0"/>
              <a:buChar char="•"/>
            </a:pPr>
            <a:r>
              <a:rPr lang="en-US" altLang="en-US" sz="2400" dirty="0"/>
              <a:t>Ensure the most </a:t>
            </a:r>
            <a:r>
              <a:rPr lang="en-US" altLang="en-US" sz="2400" b="1" dirty="0"/>
              <a:t>effective &amp; efficient use of resources</a:t>
            </a:r>
          </a:p>
          <a:p>
            <a:pPr marL="342900" indent="-342900" eaLnBrk="1" hangingPunct="1">
              <a:lnSpc>
                <a:spcPct val="90000"/>
              </a:lnSpc>
              <a:buClr>
                <a:srgbClr val="5A8A39"/>
              </a:buClr>
              <a:buFont typeface="Arial" panose="020B0604020202020204" pitchFamily="34" charset="0"/>
              <a:buChar char="•"/>
            </a:pPr>
            <a:r>
              <a:rPr lang="en-US" altLang="en-US" sz="2400" dirty="0"/>
              <a:t>Determine the extent to which the program/project is </a:t>
            </a:r>
            <a:r>
              <a:rPr lang="en-US" altLang="en-US" sz="2400" b="1" dirty="0"/>
              <a:t>on track </a:t>
            </a:r>
            <a:r>
              <a:rPr lang="en-US" altLang="en-US" sz="2400" dirty="0"/>
              <a:t>&amp; to </a:t>
            </a:r>
            <a:r>
              <a:rPr lang="en-US" altLang="en-US" sz="2400" b="1" dirty="0"/>
              <a:t>make any needed corrections</a:t>
            </a:r>
            <a:r>
              <a:rPr lang="en-US" altLang="en-US" sz="2400" dirty="0"/>
              <a:t> accordingly</a:t>
            </a:r>
          </a:p>
          <a:p>
            <a:pPr marL="342900" indent="-342900" eaLnBrk="1" hangingPunct="1">
              <a:buClr>
                <a:srgbClr val="5A8A39"/>
              </a:buClr>
              <a:buFont typeface="Arial" panose="020B0604020202020204" pitchFamily="34" charset="0"/>
              <a:buChar char="•"/>
            </a:pPr>
            <a:r>
              <a:rPr lang="en-US" altLang="en-US" sz="2400" dirty="0"/>
              <a:t>Evaluate the </a:t>
            </a:r>
            <a:r>
              <a:rPr lang="en-US" altLang="en-US" sz="2400" b="1" dirty="0"/>
              <a:t>extent</a:t>
            </a:r>
            <a:r>
              <a:rPr lang="en-US" altLang="en-US" sz="2400" dirty="0"/>
              <a:t> to which the program/project is having or has had the </a:t>
            </a:r>
            <a:r>
              <a:rPr lang="en-US" altLang="en-US" sz="2400" b="1" dirty="0"/>
              <a:t>desired outcomes &amp; impacts</a:t>
            </a:r>
          </a:p>
          <a:p>
            <a:pPr marL="342900" indent="-342900" eaLnBrk="1" hangingPunct="1">
              <a:buClr>
                <a:srgbClr val="5A8A39"/>
              </a:buClr>
              <a:buFont typeface="Arial" panose="020B0604020202020204" pitchFamily="34" charset="0"/>
              <a:buChar char="•"/>
            </a:pPr>
            <a:r>
              <a:rPr lang="en-US" altLang="en-US" sz="2400" b="1" dirty="0"/>
              <a:t>Produce &amp; share information </a:t>
            </a:r>
            <a:r>
              <a:rPr lang="en-US" altLang="en-US" sz="2400" dirty="0"/>
              <a:t>with stakeholders</a:t>
            </a:r>
          </a:p>
          <a:p>
            <a:pPr marL="342900" indent="-342900" eaLnBrk="1" hangingPunct="1">
              <a:buClr>
                <a:srgbClr val="5A8A39"/>
              </a:buClr>
              <a:buFont typeface="Arial" panose="020B0604020202020204" pitchFamily="34" charset="0"/>
              <a:buChar char="•"/>
            </a:pPr>
            <a:r>
              <a:rPr lang="en-US" altLang="en-US" sz="2400" b="1" dirty="0"/>
              <a:t>Report</a:t>
            </a:r>
            <a:r>
              <a:rPr lang="en-US" altLang="en-US" sz="2400" dirty="0"/>
              <a:t> to development partners</a:t>
            </a:r>
          </a:p>
          <a:p>
            <a:pPr marL="342900" indent="-342900" eaLnBrk="1" hangingPunct="1">
              <a:buClr>
                <a:srgbClr val="5A8A39"/>
              </a:buClr>
              <a:buFont typeface="Arial" panose="020B0604020202020204" pitchFamily="34" charset="0"/>
              <a:buChar char="•"/>
            </a:pPr>
            <a:r>
              <a:rPr lang="en-US" altLang="en-US" sz="2400" dirty="0"/>
              <a:t>M&amp;E promotes </a:t>
            </a:r>
            <a:r>
              <a:rPr lang="en-US" altLang="en-US" sz="2400" b="1" dirty="0"/>
              <a:t>organizational learning </a:t>
            </a:r>
            <a:r>
              <a:rPr lang="en-US" altLang="en-US" sz="2400" dirty="0"/>
              <a:t>&amp; encourages </a:t>
            </a:r>
            <a:r>
              <a:rPr lang="en-US" altLang="en-US" sz="2400" b="1" dirty="0"/>
              <a:t>adaptive management</a:t>
            </a:r>
          </a:p>
          <a:p>
            <a:pPr eaLnBrk="1" hangingPunct="1">
              <a:lnSpc>
                <a:spcPct val="90000"/>
              </a:lnSpc>
              <a:buFont typeface="Wingdings" pitchFamily="2" charset="2"/>
              <a:buNone/>
            </a:pPr>
            <a:endParaRPr lang="en-US" altLang="en-US" sz="2400" dirty="0"/>
          </a:p>
          <a:p>
            <a:pPr lvl="2">
              <a:lnSpc>
                <a:spcPct val="107000"/>
              </a:lnSpc>
              <a:buClr>
                <a:schemeClr val="accent3"/>
              </a:buClr>
            </a:pPr>
            <a:endParaRPr lang="en-US" sz="2400" dirty="0"/>
          </a:p>
        </p:txBody>
      </p:sp>
    </p:spTree>
    <p:extLst>
      <p:ext uri="{BB962C8B-B14F-4D97-AF65-F5344CB8AC3E}">
        <p14:creationId xmlns:p14="http://schemas.microsoft.com/office/powerpoint/2010/main" val="368002706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6017" y="896754"/>
            <a:ext cx="83724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US" sz="2800" b="1" spc="-7" dirty="0">
                <a:solidFill>
                  <a:srgbClr val="A2010C"/>
                </a:solidFill>
                <a:latin typeface="Arial"/>
                <a:cs typeface="Arial"/>
              </a:rPr>
              <a:t>Definition of monitoring </a:t>
            </a:r>
            <a:endParaRPr lang="en-US" sz="2800" b="1" spc="-7" dirty="0">
              <a:solidFill>
                <a:srgbClr val="A2010C"/>
              </a:solidFill>
            </a:endParaRPr>
          </a:p>
        </p:txBody>
      </p:sp>
      <p:sp>
        <p:nvSpPr>
          <p:cNvPr id="3" name="object 3"/>
          <p:cNvSpPr txBox="1"/>
          <p:nvPr/>
        </p:nvSpPr>
        <p:spPr>
          <a:xfrm>
            <a:off x="767927" y="1280853"/>
            <a:ext cx="10638010" cy="5152693"/>
          </a:xfrm>
          <a:prstGeom prst="rect">
            <a:avLst/>
          </a:prstGeom>
        </p:spPr>
        <p:txBody>
          <a:bodyPr vert="horz" wrap="square" lIns="0" tIns="17780" rIns="0" bIns="0" rtlCol="0" anchor="t">
            <a:spAutoFit/>
          </a:bodyPr>
          <a:lstStyle/>
          <a:p>
            <a:pPr marL="17145">
              <a:spcBef>
                <a:spcPts val="140"/>
              </a:spcBef>
              <a:tabLst>
                <a:tab pos="473275" algn="l"/>
                <a:tab pos="474121" algn="l"/>
              </a:tabLst>
            </a:pPr>
            <a:endParaRPr lang="fr-FR" sz="2400" dirty="0">
              <a:latin typeface="Source Sans Pro Regular"/>
              <a:cs typeface="Arial"/>
            </a:endParaRP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Monitoring is a continuous process that involves the regular collection and analysis of data to facilitate timely decision-making, verify that activities are being carried out according to plan, ensure accountability, and provide the basis for evaluation and learning</a:t>
            </a:r>
            <a:r>
              <a:rPr lang="fr-FR" sz="2400" dirty="0">
                <a:solidFill>
                  <a:srgbClr val="10253F"/>
                </a:solidFill>
                <a:latin typeface="Source Sans Pro Regular"/>
                <a:ea typeface="Source Sans Pro Regular"/>
                <a:cs typeface="Source Sans Pro Regular"/>
                <a:sym typeface="Source Sans Pro Regular"/>
              </a:rPr>
              <a:t>.</a:t>
            </a: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With regards to the RRT </a:t>
            </a:r>
            <a:r>
              <a:rPr lang="en-US" sz="2400" dirty="0" err="1">
                <a:solidFill>
                  <a:srgbClr val="10253F"/>
                </a:solidFill>
                <a:latin typeface="Source Sans Pro Regular"/>
                <a:ea typeface="Source Sans Pro Regular"/>
                <a:cs typeface="Source Sans Pro Regular"/>
                <a:sym typeface="Source Sans Pro Regular"/>
              </a:rPr>
              <a:t>programme</a:t>
            </a:r>
            <a:r>
              <a:rPr lang="en-US" sz="2400" dirty="0">
                <a:solidFill>
                  <a:srgbClr val="10253F"/>
                </a:solidFill>
                <a:latin typeface="Source Sans Pro Regular"/>
                <a:ea typeface="Source Sans Pro Regular"/>
                <a:cs typeface="Source Sans Pro Regular"/>
                <a:sym typeface="Source Sans Pro Regular"/>
              </a:rPr>
              <a:t>, m</a:t>
            </a:r>
            <a:r>
              <a:rPr lang="en-US" sz="2400" dirty="0">
                <a:latin typeface="Source Sans Pro Regular"/>
                <a:sym typeface="Source Sans Pro Regular"/>
              </a:rPr>
              <a:t>onitoring is a continuous process to inform the RRT managers, members, and stakeholders of what the </a:t>
            </a:r>
            <a:r>
              <a:rPr lang="en-US" sz="2400" dirty="0" err="1">
                <a:latin typeface="Source Sans Pro Regular"/>
                <a:sym typeface="Source Sans Pro Regular"/>
              </a:rPr>
              <a:t>programme</a:t>
            </a:r>
            <a:r>
              <a:rPr lang="en-US" sz="2400" dirty="0">
                <a:latin typeface="Source Sans Pro Regular"/>
                <a:sym typeface="Source Sans Pro Regular"/>
              </a:rPr>
              <a:t> achieved against planned results. It tracks changes in RRT </a:t>
            </a:r>
            <a:r>
              <a:rPr lang="en-US" sz="2400" dirty="0" err="1">
                <a:latin typeface="Source Sans Pro Regular"/>
                <a:sym typeface="Source Sans Pro Regular"/>
              </a:rPr>
              <a:t>programme</a:t>
            </a:r>
            <a:r>
              <a:rPr lang="en-US" sz="2400" dirty="0">
                <a:latin typeface="Source Sans Pro Regular"/>
                <a:sym typeface="Source Sans Pro Regular"/>
              </a:rPr>
              <a:t> performance over time and the achievement of specified results. </a:t>
            </a:r>
            <a:endParaRPr lang="en-US" sz="2400" dirty="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Source Sans Pro Regular"/>
              <a:cs typeface="Source Sans Pro Regular"/>
              <a:sym typeface="Source Sans Pro Regular"/>
            </a:endParaRPr>
          </a:p>
          <a:p>
            <a:pPr marL="17145">
              <a:spcBef>
                <a:spcPts val="140"/>
              </a:spcBef>
              <a:tabLst>
                <a:tab pos="473275" algn="l"/>
                <a:tab pos="474121" algn="l"/>
              </a:tabLst>
            </a:pPr>
            <a:endParaRPr sz="2400" dirty="0">
              <a:latin typeface="Source Sans Pro Regular"/>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5.1 Monitoring and </a:t>
            </a:r>
            <a:r>
              <a:rPr lang="fr-FR" sz="2900" b="1" dirty="0" err="1">
                <a:solidFill>
                  <a:srgbClr val="FFFFFF"/>
                </a:solidFill>
                <a:latin typeface="Source Sans Pro Bold"/>
                <a:ea typeface="Source Sans Pro Bold"/>
                <a:cs typeface="Source Sans Pro Bold"/>
              </a:rPr>
              <a:t>evaluation</a:t>
            </a:r>
            <a:r>
              <a:rPr lang="fr-FR" sz="2900" b="1" dirty="0">
                <a:solidFill>
                  <a:srgbClr val="FFFFFF"/>
                </a:solidFill>
                <a:latin typeface="Source Sans Pro Bold"/>
                <a:ea typeface="Source Sans Pro Bold"/>
                <a:cs typeface="Source Sans Pro Bold"/>
              </a:rPr>
              <a:t>: </a:t>
            </a:r>
            <a:r>
              <a:rPr lang="fr-FR" sz="2900" b="1" dirty="0" err="1">
                <a:solidFill>
                  <a:srgbClr val="FFFFFF"/>
                </a:solidFill>
                <a:latin typeface="Source Sans Pro Bold"/>
                <a:ea typeface="Source Sans Pro Bold"/>
                <a:cs typeface="Source Sans Pro Bold"/>
              </a:rPr>
              <a:t>definitions</a:t>
            </a:r>
            <a:r>
              <a:rPr lang="fr-FR" sz="2900" b="1" dirty="0">
                <a:solidFill>
                  <a:srgbClr val="FFFFFF"/>
                </a:solidFill>
                <a:latin typeface="Source Sans Pro Bold"/>
                <a:ea typeface="Source Sans Pro Bold"/>
                <a:cs typeface="Source Sans Pro Bold"/>
              </a:rPr>
              <a:t> and concepts</a:t>
            </a: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8</a:t>
            </a:r>
            <a:endParaRPr dirty="0"/>
          </a:p>
        </p:txBody>
      </p:sp>
    </p:spTree>
    <p:extLst>
      <p:ext uri="{BB962C8B-B14F-4D97-AF65-F5344CB8AC3E}">
        <p14:creationId xmlns:p14="http://schemas.microsoft.com/office/powerpoint/2010/main" val="116976725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64892" y="790185"/>
            <a:ext cx="83724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US" sz="2800" b="1" spc="-7" dirty="0">
                <a:solidFill>
                  <a:srgbClr val="A2010C"/>
                </a:solidFill>
                <a:latin typeface="Arial"/>
                <a:cs typeface="Arial"/>
              </a:rPr>
              <a:t>Definition of evaluation</a:t>
            </a:r>
            <a:endParaRPr lang="en-US" sz="2800" b="1" spc="-7" dirty="0">
              <a:solidFill>
                <a:srgbClr val="A2010C"/>
              </a:solidFill>
            </a:endParaRPr>
          </a:p>
        </p:txBody>
      </p:sp>
      <p:sp>
        <p:nvSpPr>
          <p:cNvPr id="3" name="object 3"/>
          <p:cNvSpPr txBox="1"/>
          <p:nvPr/>
        </p:nvSpPr>
        <p:spPr>
          <a:xfrm>
            <a:off x="642797" y="1473470"/>
            <a:ext cx="10659533" cy="3470181"/>
          </a:xfrm>
          <a:prstGeom prst="rect">
            <a:avLst/>
          </a:prstGeom>
        </p:spPr>
        <p:txBody>
          <a:bodyPr vert="horz" wrap="square" lIns="0" tIns="17780" rIns="0" bIns="0" rtlCol="0" anchor="t">
            <a:spAutoFit/>
          </a:bodyPr>
          <a:lstStyle/>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Evaluation assesses the degree of success achieved and determines to what extent the anticipated outcomes are produced. It measures whether objectives have been achieved through specific intervention activities. Evaluation also provides insights into lessons learned and promising practices.</a:t>
            </a: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With regards to the RRT programme, evaluation is the systematic and targeted examination of the extent to which the programme has achieved or is achieving its predetermined objectives over its life. Evaluation assesses the effectiveness, efficiency, impact, and relevance of the Rapid Response Teams programme. </a:t>
            </a:r>
          </a:p>
        </p:txBody>
      </p:sp>
      <p:sp>
        <p:nvSpPr>
          <p:cNvPr id="4" name="Rectangle 3"/>
          <p:cNvSpPr/>
          <p:nvPr/>
        </p:nvSpPr>
        <p:spPr>
          <a:xfrm>
            <a:off x="0" y="6272864"/>
            <a:ext cx="12192000" cy="584775"/>
          </a:xfrm>
          <a:prstGeom prst="rect">
            <a:avLst/>
          </a:prstGeom>
          <a:solidFill>
            <a:srgbClr val="A2010C"/>
          </a:solidFill>
        </p:spPr>
        <p:txBody>
          <a:bodyPr wrap="square">
            <a:spAutoFit/>
          </a:bodyPr>
          <a:lstStyle/>
          <a:p>
            <a:pPr algn="ctr" eaLnBrk="0">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r>
              <a:rPr lang="en-US" sz="1600" dirty="0">
                <a:solidFill>
                  <a:schemeClr val="bg1"/>
                </a:solidFill>
                <a:sym typeface="Source Sans Pro Regular"/>
              </a:rPr>
              <a:t>Learning is the process through which information generated from M&amp;E is reflected upon and intentionally used to continuously improve the RRT's ability to achieve results.</a:t>
            </a:r>
            <a:endParaRPr lang="fr-FR" sz="1600" dirty="0">
              <a:solidFill>
                <a:schemeClr val="bg1"/>
              </a:solidFill>
              <a:sym typeface="Source Sans Pro Regular"/>
            </a:endParaRPr>
          </a:p>
        </p:txBody>
      </p:sp>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0"/>
            <a:ext cx="10207487"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5.1 Monitoring and </a:t>
            </a:r>
            <a:r>
              <a:rPr lang="fr-FR" sz="2900" b="1" dirty="0" err="1">
                <a:solidFill>
                  <a:srgbClr val="FFFFFF"/>
                </a:solidFill>
                <a:latin typeface="Source Sans Pro Bold"/>
                <a:ea typeface="Source Sans Pro Bold"/>
                <a:cs typeface="Source Sans Pro Bold"/>
              </a:rPr>
              <a:t>evaluation</a:t>
            </a:r>
            <a:r>
              <a:rPr lang="fr-FR" sz="2900" b="1" dirty="0">
                <a:solidFill>
                  <a:srgbClr val="FFFFFF"/>
                </a:solidFill>
                <a:latin typeface="Source Sans Pro Bold"/>
                <a:ea typeface="Source Sans Pro Bold"/>
                <a:cs typeface="Source Sans Pro Bold"/>
              </a:rPr>
              <a:t>: </a:t>
            </a:r>
            <a:r>
              <a:rPr lang="fr-FR" sz="2900" b="1" dirty="0" err="1">
                <a:solidFill>
                  <a:srgbClr val="FFFFFF"/>
                </a:solidFill>
                <a:latin typeface="Source Sans Pro Bold"/>
                <a:ea typeface="Source Sans Pro Bold"/>
                <a:cs typeface="Source Sans Pro Bold"/>
              </a:rPr>
              <a:t>definitions</a:t>
            </a:r>
            <a:r>
              <a:rPr lang="fr-FR" sz="2900" b="1" dirty="0">
                <a:solidFill>
                  <a:srgbClr val="FFFFFF"/>
                </a:solidFill>
                <a:latin typeface="Source Sans Pro Bold"/>
                <a:ea typeface="Source Sans Pro Bold"/>
                <a:cs typeface="Source Sans Pro Bold"/>
              </a:rPr>
              <a:t> and concepts</a:t>
            </a: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9</a:t>
            </a:r>
            <a:endParaRPr dirty="0"/>
          </a:p>
        </p:txBody>
      </p:sp>
    </p:spTree>
    <p:extLst>
      <p:ext uri="{BB962C8B-B14F-4D97-AF65-F5344CB8AC3E}">
        <p14:creationId xmlns:p14="http://schemas.microsoft.com/office/powerpoint/2010/main" val="2795503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9678BFC-A80E-5D2B-F7D1-79F2ACB0480A}"/>
              </a:ext>
            </a:extLst>
          </p:cNvPr>
          <p:cNvSpPr>
            <a:spLocks noGrp="1"/>
          </p:cNvSpPr>
          <p:nvPr>
            <p:ph type="title"/>
          </p:nvPr>
        </p:nvSpPr>
        <p:spPr>
          <a:xfrm>
            <a:off x="128901" y="0"/>
            <a:ext cx="4851062" cy="646114"/>
          </a:xfrm>
        </p:spPr>
        <p:txBody>
          <a:bodyPr>
            <a:normAutofit/>
          </a:bodyPr>
          <a:lstStyle/>
          <a:p>
            <a:r>
              <a:rPr lang="pt-BR" dirty="0"/>
              <a:t>Monitoring vs. evaluating</a:t>
            </a:r>
          </a:p>
        </p:txBody>
      </p:sp>
      <p:sp>
        <p:nvSpPr>
          <p:cNvPr id="9" name="Title 4">
            <a:extLst>
              <a:ext uri="{FF2B5EF4-FFF2-40B4-BE49-F238E27FC236}">
                <a16:creationId xmlns:a16="http://schemas.microsoft.com/office/drawing/2014/main" id="{217F45F6-DFD2-2756-D6DF-CD4E12AEB596}"/>
              </a:ext>
            </a:extLst>
          </p:cNvPr>
          <p:cNvSpPr txBox="1">
            <a:spLocks/>
          </p:cNvSpPr>
          <p:nvPr/>
        </p:nvSpPr>
        <p:spPr>
          <a:xfrm>
            <a:off x="0" y="771522"/>
            <a:ext cx="10972800" cy="6461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rmAutofit fontScale="62500" lnSpcReduction="2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233174"/>
              </a:lnSpc>
            </a:pPr>
            <a:r>
              <a:rPr lang="en-US">
                <a:solidFill>
                  <a:schemeClr val="accent1"/>
                </a:solidFill>
              </a:rPr>
              <a:t>What do we mean by </a:t>
            </a:r>
            <a:r>
              <a:rPr lang="en-US">
                <a:solidFill>
                  <a:schemeClr val="accent6">
                    <a:lumMod val="75000"/>
                  </a:schemeClr>
                </a:solidFill>
              </a:rPr>
              <a:t>Monitoring</a:t>
            </a:r>
            <a:r>
              <a:rPr lang="en-US"/>
              <a:t> </a:t>
            </a:r>
            <a:r>
              <a:rPr lang="en-US">
                <a:solidFill>
                  <a:schemeClr val="accent1"/>
                </a:solidFill>
              </a:rPr>
              <a:t>&amp;</a:t>
            </a:r>
            <a:r>
              <a:rPr lang="en-US"/>
              <a:t> </a:t>
            </a:r>
            <a:r>
              <a:rPr lang="en-US">
                <a:solidFill>
                  <a:schemeClr val="accent2">
                    <a:lumMod val="75000"/>
                  </a:schemeClr>
                </a:solidFill>
              </a:rPr>
              <a:t>Evaluation</a:t>
            </a:r>
            <a:r>
              <a:rPr lang="en-US">
                <a:solidFill>
                  <a:schemeClr val="accent1"/>
                </a:solidFill>
              </a:rPr>
              <a:t>?</a:t>
            </a:r>
            <a:endParaRPr lang="en-US" dirty="0">
              <a:solidFill>
                <a:schemeClr val="accent1"/>
              </a:solidFill>
            </a:endParaRPr>
          </a:p>
        </p:txBody>
      </p:sp>
      <p:graphicFrame>
        <p:nvGraphicFramePr>
          <p:cNvPr id="10" name="Table 3">
            <a:extLst>
              <a:ext uri="{FF2B5EF4-FFF2-40B4-BE49-F238E27FC236}">
                <a16:creationId xmlns:a16="http://schemas.microsoft.com/office/drawing/2014/main" id="{A88BFB8F-5644-B652-7506-1C5FC900404D}"/>
              </a:ext>
            </a:extLst>
          </p:cNvPr>
          <p:cNvGraphicFramePr>
            <a:graphicFrameLocks noGrp="1"/>
          </p:cNvGraphicFramePr>
          <p:nvPr/>
        </p:nvGraphicFramePr>
        <p:xfrm>
          <a:off x="704226" y="1757277"/>
          <a:ext cx="11060637" cy="4227039"/>
        </p:xfrm>
        <a:graphic>
          <a:graphicData uri="http://schemas.openxmlformats.org/drawingml/2006/table">
            <a:tbl>
              <a:tblPr firstRow="1" bandRow="1">
                <a:tableStyleId>{5C22544A-7EE6-4342-B048-85BDC9FD1C3A}</a:tableStyleId>
              </a:tblPr>
              <a:tblGrid>
                <a:gridCol w="5639551">
                  <a:extLst>
                    <a:ext uri="{9D8B030D-6E8A-4147-A177-3AD203B41FA5}">
                      <a16:colId xmlns:a16="http://schemas.microsoft.com/office/drawing/2014/main" val="1039130643"/>
                    </a:ext>
                  </a:extLst>
                </a:gridCol>
                <a:gridCol w="208280">
                  <a:extLst>
                    <a:ext uri="{9D8B030D-6E8A-4147-A177-3AD203B41FA5}">
                      <a16:colId xmlns:a16="http://schemas.microsoft.com/office/drawing/2014/main" val="1047604451"/>
                    </a:ext>
                  </a:extLst>
                </a:gridCol>
                <a:gridCol w="5212806">
                  <a:extLst>
                    <a:ext uri="{9D8B030D-6E8A-4147-A177-3AD203B41FA5}">
                      <a16:colId xmlns:a16="http://schemas.microsoft.com/office/drawing/2014/main" val="873504055"/>
                    </a:ext>
                  </a:extLst>
                </a:gridCol>
              </a:tblGrid>
              <a:tr h="508479">
                <a:tc>
                  <a:txBody>
                    <a:bodyPr/>
                    <a:lstStyle/>
                    <a:p>
                      <a:pPr algn="ctr"/>
                      <a:r>
                        <a:rPr lang="en-US" sz="2400" dirty="0">
                          <a:solidFill>
                            <a:schemeClr val="accent6">
                              <a:lumMod val="75000"/>
                            </a:schemeClr>
                          </a:solidFill>
                        </a:rPr>
                        <a:t>MONITORING</a:t>
                      </a:r>
                      <a:endParaRPr lang="en-US" dirty="0">
                        <a:solidFill>
                          <a:schemeClr val="accent6">
                            <a:lumMod val="7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endParaRPr lang="en-US">
                        <a:solidFill>
                          <a:srgbClr val="0039A6"/>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2400" dirty="0">
                          <a:solidFill>
                            <a:schemeClr val="accent2"/>
                          </a:solidFill>
                        </a:rPr>
                        <a:t>EVALUATION</a:t>
                      </a:r>
                      <a:endParaRPr lang="en-US" dirty="0">
                        <a:solidFill>
                          <a:schemeClr val="accent2"/>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83684810"/>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b="1" i="1" dirty="0">
                          <a:solidFill>
                            <a:schemeClr val="accent6">
                              <a:lumMod val="75000"/>
                            </a:schemeClr>
                          </a:solidFill>
                        </a:rPr>
                        <a:t>Continuous</a:t>
                      </a:r>
                      <a:r>
                        <a:rPr lang="en-US" sz="2000" dirty="0">
                          <a:solidFill>
                            <a:schemeClr val="accent1"/>
                          </a:solidFill>
                        </a:rPr>
                        <a:t> process; </a:t>
                      </a:r>
                      <a:r>
                        <a:rPr lang="en-US" sz="2000" b="1" i="1" dirty="0">
                          <a:solidFill>
                            <a:schemeClr val="accent6">
                              <a:lumMod val="75000"/>
                            </a:schemeClr>
                          </a:solidFill>
                        </a:rPr>
                        <a:t>routine</a:t>
                      </a:r>
                      <a:r>
                        <a:rPr lang="en-US" sz="2000" dirty="0">
                          <a:solidFill>
                            <a:schemeClr val="accent1"/>
                          </a:solidFill>
                        </a:rPr>
                        <a:t> data collection</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0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dirty="0">
                          <a:solidFill>
                            <a:schemeClr val="accent1"/>
                          </a:solidFill>
                        </a:rPr>
                        <a:t>Collect data at </a:t>
                      </a:r>
                      <a:r>
                        <a:rPr lang="en-US" sz="2000" b="1" i="1" dirty="0">
                          <a:solidFill>
                            <a:schemeClr val="accent2">
                              <a:lumMod val="75000"/>
                            </a:schemeClr>
                          </a:solidFill>
                        </a:rPr>
                        <a:t>discrete</a:t>
                      </a:r>
                      <a:r>
                        <a:rPr lang="en-US" sz="2000" dirty="0">
                          <a:solidFill>
                            <a:schemeClr val="accent1"/>
                          </a:solidFill>
                        </a:rPr>
                        <a:t> time points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08752773"/>
                  </a:ext>
                </a:extLst>
              </a:tr>
              <a:tr h="445219">
                <a:tc>
                  <a:txBody>
                    <a:bodyPr/>
                    <a:lstStyle/>
                    <a:p>
                      <a:r>
                        <a:rPr lang="en-US" sz="2000" dirty="0">
                          <a:solidFill>
                            <a:schemeClr val="accent1"/>
                          </a:solidFill>
                        </a:rPr>
                        <a:t>Data used to inform </a:t>
                      </a:r>
                      <a:r>
                        <a:rPr lang="en-US" sz="2000" b="1" i="1" dirty="0">
                          <a:solidFill>
                            <a:schemeClr val="accent6">
                              <a:lumMod val="75000"/>
                            </a:schemeClr>
                          </a:solidFill>
                        </a:rPr>
                        <a:t>day-to-day</a:t>
                      </a:r>
                      <a:r>
                        <a:rPr lang="en-US" sz="2000" dirty="0">
                          <a:solidFill>
                            <a:schemeClr val="accent1"/>
                          </a:solidFill>
                        </a:rPr>
                        <a:t> management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000"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dirty="0">
                          <a:solidFill>
                            <a:schemeClr val="accent1"/>
                          </a:solidFill>
                        </a:rPr>
                        <a:t>Answer </a:t>
                      </a:r>
                      <a:r>
                        <a:rPr lang="en-US" sz="2000" b="1" i="1" dirty="0">
                          <a:solidFill>
                            <a:schemeClr val="accent2">
                              <a:lumMod val="75000"/>
                            </a:schemeClr>
                          </a:solidFill>
                        </a:rPr>
                        <a:t>specific questions </a:t>
                      </a:r>
                      <a:r>
                        <a:rPr lang="en-US" sz="2000" dirty="0">
                          <a:solidFill>
                            <a:schemeClr val="accent1"/>
                          </a:solidFill>
                        </a:rPr>
                        <a:t>related to design, implementation &amp; results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05959637"/>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kern="1200" dirty="0">
                          <a:solidFill>
                            <a:schemeClr val="accent1"/>
                          </a:solidFill>
                          <a:latin typeface="+mn-lt"/>
                          <a:ea typeface="+mn-ea"/>
                          <a:cs typeface="+mn-cs"/>
                        </a:rPr>
                        <a:t>Track </a:t>
                      </a:r>
                      <a:r>
                        <a:rPr lang="en-US" sz="2000" b="1" i="1" kern="1200" dirty="0">
                          <a:solidFill>
                            <a:schemeClr val="accent6">
                              <a:lumMod val="75000"/>
                            </a:schemeClr>
                          </a:solidFill>
                          <a:latin typeface="+mn-lt"/>
                          <a:ea typeface="+mn-ea"/>
                          <a:cs typeface="+mn-cs"/>
                        </a:rPr>
                        <a:t>what is happening </a:t>
                      </a:r>
                      <a:r>
                        <a:rPr lang="en-US" sz="2000" kern="1200" dirty="0">
                          <a:solidFill>
                            <a:schemeClr val="accent1"/>
                          </a:solidFill>
                          <a:latin typeface="+mn-lt"/>
                          <a:ea typeface="+mn-ea"/>
                          <a:cs typeface="+mn-cs"/>
                        </a:rPr>
                        <a:t>with a program: </a:t>
                      </a:r>
                    </a:p>
                    <a:p>
                      <a:pPr marL="290513" marR="0" lvl="0" indent="0" algn="l" defTabSz="1219170" rtl="0" eaLnBrk="1" fontAlgn="auto" latinLnBrk="0" hangingPunct="1">
                        <a:lnSpc>
                          <a:spcPct val="100000"/>
                        </a:lnSpc>
                        <a:spcBef>
                          <a:spcPts val="0"/>
                        </a:spcBef>
                        <a:spcAft>
                          <a:spcPts val="0"/>
                        </a:spcAft>
                        <a:buClrTx/>
                        <a:buSzTx/>
                        <a:buFontTx/>
                        <a:buNone/>
                        <a:tabLst/>
                        <a:defRPr/>
                      </a:pPr>
                      <a:r>
                        <a:rPr lang="en-US" sz="2000" kern="1200" dirty="0">
                          <a:solidFill>
                            <a:schemeClr val="accent1"/>
                          </a:solidFill>
                          <a:latin typeface="+mn-lt"/>
                          <a:ea typeface="+mn-ea"/>
                          <a:cs typeface="+mn-cs"/>
                        </a:rPr>
                        <a:t>-What resources have been used? (</a:t>
                      </a:r>
                      <a:r>
                        <a:rPr lang="en-US" sz="2000" b="1" i="1" kern="1200" dirty="0">
                          <a:solidFill>
                            <a:schemeClr val="accent6">
                              <a:lumMod val="75000"/>
                            </a:schemeClr>
                          </a:solidFill>
                          <a:latin typeface="+mn-lt"/>
                          <a:ea typeface="+mn-ea"/>
                          <a:cs typeface="+mn-cs"/>
                        </a:rPr>
                        <a:t>inputs</a:t>
                      </a:r>
                      <a:r>
                        <a:rPr lang="en-US" sz="2000" kern="1200" dirty="0">
                          <a:solidFill>
                            <a:schemeClr val="accent1"/>
                          </a:solidFill>
                          <a:latin typeface="+mn-lt"/>
                          <a:ea typeface="+mn-ea"/>
                          <a:cs typeface="+mn-cs"/>
                        </a:rPr>
                        <a:t>)</a:t>
                      </a:r>
                    </a:p>
                    <a:p>
                      <a:pPr marL="290513" marR="0" lvl="0" indent="0" algn="l" defTabSz="1219170" rtl="0" eaLnBrk="1" fontAlgn="auto" latinLnBrk="0" hangingPunct="1">
                        <a:lnSpc>
                          <a:spcPct val="100000"/>
                        </a:lnSpc>
                        <a:spcBef>
                          <a:spcPts val="0"/>
                        </a:spcBef>
                        <a:spcAft>
                          <a:spcPts val="0"/>
                        </a:spcAft>
                        <a:buClrTx/>
                        <a:buSzTx/>
                        <a:buFontTx/>
                        <a:buNone/>
                        <a:tabLst/>
                        <a:defRPr/>
                      </a:pPr>
                      <a:r>
                        <a:rPr lang="en-US" sz="2000" kern="1200" dirty="0">
                          <a:solidFill>
                            <a:schemeClr val="accent1"/>
                          </a:solidFill>
                          <a:latin typeface="+mn-lt"/>
                          <a:ea typeface="+mn-ea"/>
                          <a:cs typeface="+mn-cs"/>
                        </a:rPr>
                        <a:t>-What activities have been completed? (</a:t>
                      </a:r>
                      <a:r>
                        <a:rPr lang="en-US" sz="2000" b="1" i="1" kern="1200" dirty="0">
                          <a:solidFill>
                            <a:schemeClr val="accent6">
                              <a:lumMod val="75000"/>
                            </a:schemeClr>
                          </a:solidFill>
                          <a:latin typeface="+mn-lt"/>
                          <a:ea typeface="+mn-ea"/>
                          <a:cs typeface="+mn-cs"/>
                        </a:rPr>
                        <a:t>outputs</a:t>
                      </a:r>
                      <a:r>
                        <a:rPr lang="en-US" sz="2000" kern="1200" dirty="0">
                          <a:solidFill>
                            <a:schemeClr val="accent1"/>
                          </a:solidFill>
                          <a:latin typeface="+mn-lt"/>
                          <a:ea typeface="+mn-ea"/>
                          <a:cs typeface="+mn-cs"/>
                        </a:rPr>
                        <a:t>)</a:t>
                      </a:r>
                    </a:p>
                    <a:p>
                      <a:pPr marL="290513" marR="0" lvl="0" indent="0" algn="l" defTabSz="1219170" rtl="0" eaLnBrk="1" fontAlgn="auto" latinLnBrk="0" hangingPunct="1">
                        <a:lnSpc>
                          <a:spcPct val="100000"/>
                        </a:lnSpc>
                        <a:spcBef>
                          <a:spcPts val="0"/>
                        </a:spcBef>
                        <a:spcAft>
                          <a:spcPts val="0"/>
                        </a:spcAft>
                        <a:buClrTx/>
                        <a:buSzTx/>
                        <a:buFontTx/>
                        <a:buNone/>
                        <a:tabLst/>
                        <a:defRPr/>
                      </a:pPr>
                      <a:r>
                        <a:rPr lang="en-US" sz="2000" kern="1200" dirty="0">
                          <a:solidFill>
                            <a:schemeClr val="accent1"/>
                          </a:solidFill>
                          <a:latin typeface="+mn-lt"/>
                          <a:ea typeface="+mn-ea"/>
                          <a:cs typeface="+mn-cs"/>
                        </a:rPr>
                        <a:t>-Are the activities resulting in the intended changes? (</a:t>
                      </a:r>
                      <a:r>
                        <a:rPr lang="en-US" sz="2000" b="1" i="1" kern="1200" dirty="0">
                          <a:solidFill>
                            <a:schemeClr val="accent6">
                              <a:lumMod val="75000"/>
                            </a:schemeClr>
                          </a:solidFill>
                          <a:latin typeface="+mn-lt"/>
                          <a:ea typeface="+mn-ea"/>
                          <a:cs typeface="+mn-cs"/>
                        </a:rPr>
                        <a:t>outcomes</a:t>
                      </a:r>
                      <a:r>
                        <a:rPr lang="en-US" sz="2000" kern="1200" dirty="0">
                          <a:solidFill>
                            <a:schemeClr val="accent1"/>
                          </a:solidFill>
                          <a:latin typeface="+mn-lt"/>
                          <a:ea typeface="+mn-ea"/>
                          <a:cs typeface="+mn-cs"/>
                        </a:rPr>
                        <a: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sz="2000"/>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dirty="0">
                          <a:solidFill>
                            <a:schemeClr val="accent1"/>
                          </a:solidFill>
                        </a:rPr>
                        <a:t>Assess </a:t>
                      </a:r>
                      <a:r>
                        <a:rPr lang="en-US" sz="2000" b="1" i="1" dirty="0">
                          <a:solidFill>
                            <a:schemeClr val="accent2">
                              <a:lumMod val="75000"/>
                            </a:schemeClr>
                          </a:solidFill>
                        </a:rPr>
                        <a:t>causal contribution</a:t>
                      </a:r>
                      <a:r>
                        <a:rPr lang="en-US" sz="2000" i="1" dirty="0">
                          <a:solidFill>
                            <a:schemeClr val="accent1"/>
                          </a:solidFill>
                        </a:rPr>
                        <a:t> </a:t>
                      </a:r>
                      <a:r>
                        <a:rPr lang="en-US" sz="2000" dirty="0">
                          <a:solidFill>
                            <a:schemeClr val="accent1"/>
                          </a:solidFill>
                        </a:rPr>
                        <a:t>of activities to </a:t>
                      </a:r>
                      <a:r>
                        <a:rPr lang="en-US" sz="2000" b="1" i="1" dirty="0">
                          <a:solidFill>
                            <a:schemeClr val="accent2">
                              <a:lumMod val="75000"/>
                            </a:schemeClr>
                          </a:solidFill>
                        </a:rPr>
                        <a:t>outcomes</a:t>
                      </a:r>
                      <a:r>
                        <a:rPr lang="en-US" sz="2000" dirty="0">
                          <a:solidFill>
                            <a:schemeClr val="accent2">
                              <a:lumMod val="75000"/>
                            </a:schemeClr>
                          </a:solidFill>
                        </a:rPr>
                        <a:t> &amp; </a:t>
                      </a:r>
                      <a:r>
                        <a:rPr lang="en-US" sz="2000" b="1" i="1" dirty="0">
                          <a:solidFill>
                            <a:schemeClr val="accent2">
                              <a:lumMod val="75000"/>
                            </a:schemeClr>
                          </a:solidFill>
                        </a:rPr>
                        <a:t>impact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83111453"/>
                  </a:ext>
                </a:extLst>
              </a:tr>
              <a:tr h="0">
                <a:tc>
                  <a:txBody>
                    <a:bodyPr/>
                    <a:lstStyle/>
                    <a:p>
                      <a:r>
                        <a:rPr lang="en-US" sz="2000" kern="1200" dirty="0">
                          <a:solidFill>
                            <a:schemeClr val="accent1"/>
                          </a:solidFill>
                          <a:latin typeface="+mn-lt"/>
                          <a:ea typeface="+mn-ea"/>
                          <a:cs typeface="+mn-cs"/>
                        </a:rPr>
                        <a:t>Results used to </a:t>
                      </a:r>
                      <a:r>
                        <a:rPr lang="en-US" sz="2000" kern="1200" dirty="0">
                          <a:solidFill>
                            <a:schemeClr val="accent6">
                              <a:lumMod val="75000"/>
                            </a:schemeClr>
                          </a:solidFill>
                          <a:latin typeface="+mn-lt"/>
                          <a:ea typeface="+mn-ea"/>
                          <a:cs typeface="+mn-cs"/>
                        </a:rPr>
                        <a:t>make </a:t>
                      </a:r>
                      <a:r>
                        <a:rPr lang="en-US" sz="2000" b="1" i="1" kern="1200" dirty="0">
                          <a:solidFill>
                            <a:schemeClr val="accent6">
                              <a:lumMod val="75000"/>
                            </a:schemeClr>
                          </a:solidFill>
                          <a:latin typeface="+mn-lt"/>
                          <a:ea typeface="+mn-ea"/>
                          <a:cs typeface="+mn-cs"/>
                        </a:rPr>
                        <a:t>real-time decisions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0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dirty="0">
                          <a:solidFill>
                            <a:schemeClr val="accent1"/>
                          </a:solidFill>
                        </a:rPr>
                        <a:t>Results used to improve </a:t>
                      </a:r>
                      <a:r>
                        <a:rPr lang="en-US" sz="2000" b="1" i="1" dirty="0">
                          <a:solidFill>
                            <a:schemeClr val="accent2">
                              <a:lumMod val="75000"/>
                            </a:schemeClr>
                          </a:solidFill>
                        </a:rPr>
                        <a:t>future</a:t>
                      </a:r>
                      <a:r>
                        <a:rPr lang="en-US" sz="2000" dirty="0">
                          <a:solidFill>
                            <a:schemeClr val="accent1"/>
                          </a:solidFill>
                        </a:rPr>
                        <a:t> operations, inform policy, etc.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7329475"/>
                  </a:ext>
                </a:extLst>
              </a:tr>
            </a:tbl>
          </a:graphicData>
        </a:graphic>
      </p:graphicFrame>
    </p:spTree>
    <p:extLst>
      <p:ext uri="{BB962C8B-B14F-4D97-AF65-F5344CB8AC3E}">
        <p14:creationId xmlns:p14="http://schemas.microsoft.com/office/powerpoint/2010/main" val="55578498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12D9322-815D-1DFB-75BE-744E86D24084}"/>
              </a:ext>
            </a:extLst>
          </p:cNvPr>
          <p:cNvSpPr/>
          <p:nvPr/>
        </p:nvSpPr>
        <p:spPr>
          <a:xfrm>
            <a:off x="609600" y="4905329"/>
            <a:ext cx="10436772" cy="1219200"/>
          </a:xfrm>
          <a:prstGeom prst="rect">
            <a:avLst/>
          </a:prstGeom>
          <a:noFill/>
          <a:ln>
            <a:solidFill>
              <a:srgbClr val="003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4">
            <a:extLst>
              <a:ext uri="{FF2B5EF4-FFF2-40B4-BE49-F238E27FC236}">
                <a16:creationId xmlns:a16="http://schemas.microsoft.com/office/drawing/2014/main" id="{A70F9610-F2D1-7F2F-DDBB-3742712BDE60}"/>
              </a:ext>
            </a:extLst>
          </p:cNvPr>
          <p:cNvSpPr txBox="1">
            <a:spLocks/>
          </p:cNvSpPr>
          <p:nvPr/>
        </p:nvSpPr>
        <p:spPr>
          <a:xfrm>
            <a:off x="0" y="771522"/>
            <a:ext cx="10972800" cy="6461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rmAutofit fontScale="62500" lnSpcReduction="2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233174"/>
              </a:lnSpc>
            </a:pPr>
            <a:r>
              <a:rPr lang="en-US" dirty="0">
                <a:solidFill>
                  <a:schemeClr val="accent1"/>
                </a:solidFill>
              </a:rPr>
              <a:t>When</a:t>
            </a:r>
            <a:r>
              <a:rPr lang="en-US" dirty="0"/>
              <a:t> </a:t>
            </a:r>
            <a:r>
              <a:rPr lang="en-US" dirty="0">
                <a:solidFill>
                  <a:schemeClr val="accent1"/>
                </a:solidFill>
              </a:rPr>
              <a:t>to</a:t>
            </a:r>
            <a:r>
              <a:rPr lang="en-US" dirty="0"/>
              <a:t> </a:t>
            </a:r>
            <a:r>
              <a:rPr lang="en-US" dirty="0">
                <a:solidFill>
                  <a:schemeClr val="accent6">
                    <a:lumMod val="75000"/>
                  </a:schemeClr>
                </a:solidFill>
              </a:rPr>
              <a:t>Monitor</a:t>
            </a:r>
            <a:r>
              <a:rPr lang="en-US" dirty="0"/>
              <a:t> </a:t>
            </a:r>
            <a:r>
              <a:rPr lang="en-US" dirty="0">
                <a:solidFill>
                  <a:schemeClr val="accent1"/>
                </a:solidFill>
              </a:rPr>
              <a:t>vs</a:t>
            </a:r>
            <a:r>
              <a:rPr lang="en-US" dirty="0"/>
              <a:t>. </a:t>
            </a:r>
            <a:r>
              <a:rPr lang="en-US" dirty="0">
                <a:solidFill>
                  <a:schemeClr val="accent2"/>
                </a:solidFill>
              </a:rPr>
              <a:t>Evaluate</a:t>
            </a:r>
            <a:r>
              <a:rPr lang="en-US" dirty="0">
                <a:solidFill>
                  <a:schemeClr val="accent1"/>
                </a:solidFill>
              </a:rPr>
              <a:t>?</a:t>
            </a:r>
          </a:p>
        </p:txBody>
      </p:sp>
      <p:graphicFrame>
        <p:nvGraphicFramePr>
          <p:cNvPr id="13" name="Table 3">
            <a:extLst>
              <a:ext uri="{FF2B5EF4-FFF2-40B4-BE49-F238E27FC236}">
                <a16:creationId xmlns:a16="http://schemas.microsoft.com/office/drawing/2014/main" id="{BB05703D-60DB-606D-0030-51E011A001DB}"/>
              </a:ext>
            </a:extLst>
          </p:cNvPr>
          <p:cNvGraphicFramePr>
            <a:graphicFrameLocks noGrp="1"/>
          </p:cNvGraphicFramePr>
          <p:nvPr/>
        </p:nvGraphicFramePr>
        <p:xfrm>
          <a:off x="466345" y="1744407"/>
          <a:ext cx="11060637" cy="3056818"/>
        </p:xfrm>
        <a:graphic>
          <a:graphicData uri="http://schemas.openxmlformats.org/drawingml/2006/table">
            <a:tbl>
              <a:tblPr firstRow="1" bandRow="1">
                <a:tableStyleId>{5C22544A-7EE6-4342-B048-85BDC9FD1C3A}</a:tableStyleId>
              </a:tblPr>
              <a:tblGrid>
                <a:gridCol w="5639551">
                  <a:extLst>
                    <a:ext uri="{9D8B030D-6E8A-4147-A177-3AD203B41FA5}">
                      <a16:colId xmlns:a16="http://schemas.microsoft.com/office/drawing/2014/main" val="1039130643"/>
                    </a:ext>
                  </a:extLst>
                </a:gridCol>
                <a:gridCol w="208280">
                  <a:extLst>
                    <a:ext uri="{9D8B030D-6E8A-4147-A177-3AD203B41FA5}">
                      <a16:colId xmlns:a16="http://schemas.microsoft.com/office/drawing/2014/main" val="1047604451"/>
                    </a:ext>
                  </a:extLst>
                </a:gridCol>
                <a:gridCol w="5212806">
                  <a:extLst>
                    <a:ext uri="{9D8B030D-6E8A-4147-A177-3AD203B41FA5}">
                      <a16:colId xmlns:a16="http://schemas.microsoft.com/office/drawing/2014/main" val="873504055"/>
                    </a:ext>
                  </a:extLst>
                </a:gridCol>
              </a:tblGrid>
              <a:tr h="508479">
                <a:tc>
                  <a:txBody>
                    <a:bodyPr/>
                    <a:lstStyle/>
                    <a:p>
                      <a:pPr algn="ctr"/>
                      <a:r>
                        <a:rPr lang="en-US" sz="2400" dirty="0">
                          <a:solidFill>
                            <a:schemeClr val="accent6">
                              <a:lumMod val="75000"/>
                            </a:schemeClr>
                          </a:solidFill>
                        </a:rPr>
                        <a:t>MONITORING</a:t>
                      </a:r>
                      <a:endParaRPr lang="en-US" dirty="0">
                        <a:solidFill>
                          <a:schemeClr val="accent6">
                            <a:lumMod val="7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endParaRPr lang="en-US">
                        <a:solidFill>
                          <a:srgbClr val="0039A6"/>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2400" dirty="0">
                          <a:solidFill>
                            <a:schemeClr val="accent2"/>
                          </a:solidFill>
                        </a:rPr>
                        <a:t>EVALUATION</a:t>
                      </a:r>
                      <a:endParaRPr lang="en-US" dirty="0">
                        <a:solidFill>
                          <a:schemeClr val="accent2"/>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83684810"/>
                  </a:ext>
                </a:extLst>
              </a:tr>
              <a:tr h="370840">
                <a:tc>
                  <a:txBody>
                    <a:bodyPr/>
                    <a:lstStyle/>
                    <a:p>
                      <a:r>
                        <a:rPr lang="en-US" sz="2000" dirty="0">
                          <a:solidFill>
                            <a:schemeClr val="accent1"/>
                          </a:solidFill>
                        </a:rPr>
                        <a:t>Understand </a:t>
                      </a:r>
                      <a:r>
                        <a:rPr lang="en-US" sz="2000" b="1" i="1" dirty="0">
                          <a:solidFill>
                            <a:schemeClr val="accent6">
                              <a:lumMod val="75000"/>
                            </a:schemeClr>
                          </a:solidFill>
                        </a:rPr>
                        <a:t>what is happening </a:t>
                      </a:r>
                      <a:r>
                        <a:rPr lang="en-US" sz="2000" dirty="0">
                          <a:solidFill>
                            <a:schemeClr val="accent1"/>
                          </a:solidFill>
                        </a:rPr>
                        <a:t>to your program </a:t>
                      </a:r>
                      <a:r>
                        <a:rPr lang="en-US" sz="2000" b="1" i="1" dirty="0">
                          <a:solidFill>
                            <a:schemeClr val="accent6">
                              <a:lumMod val="75000"/>
                            </a:schemeClr>
                          </a:solidFill>
                        </a:rPr>
                        <a:t>regularly</a:t>
                      </a:r>
                      <a:endParaRPr lang="en-US" sz="2000" dirty="0">
                        <a:solidFill>
                          <a:schemeClr val="accent6">
                            <a:lumMod val="75000"/>
                          </a:schemeClr>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0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dirty="0">
                          <a:solidFill>
                            <a:schemeClr val="accent1"/>
                          </a:solidFill>
                        </a:rPr>
                        <a:t>Assess questions to </a:t>
                      </a:r>
                      <a:r>
                        <a:rPr lang="en-US" sz="2000" b="1" i="1" dirty="0">
                          <a:solidFill>
                            <a:schemeClr val="accent2">
                              <a:lumMod val="75000"/>
                            </a:schemeClr>
                          </a:solidFill>
                        </a:rPr>
                        <a:t>inform future</a:t>
                      </a:r>
                      <a:r>
                        <a:rPr lang="en-US" sz="2000" dirty="0">
                          <a:solidFill>
                            <a:schemeClr val="accent2">
                              <a:lumMod val="75000"/>
                            </a:schemeClr>
                          </a:solidFill>
                        </a:rPr>
                        <a:t> </a:t>
                      </a:r>
                      <a:r>
                        <a:rPr lang="en-US" sz="2000" dirty="0">
                          <a:solidFill>
                            <a:schemeClr val="accent1"/>
                          </a:solidFill>
                        </a:rPr>
                        <a:t>policies and programs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08752773"/>
                  </a:ext>
                </a:extLst>
              </a:tr>
              <a:tr h="445219">
                <a:tc>
                  <a:txBody>
                    <a:bodyPr/>
                    <a:lstStyle/>
                    <a:p>
                      <a:r>
                        <a:rPr lang="en-US" sz="2000" dirty="0">
                          <a:solidFill>
                            <a:schemeClr val="accent1"/>
                          </a:solidFill>
                        </a:rPr>
                        <a:t>Data is </a:t>
                      </a:r>
                      <a:r>
                        <a:rPr lang="en-US" sz="2000" b="1" i="1" dirty="0">
                          <a:solidFill>
                            <a:schemeClr val="accent6">
                              <a:lumMod val="75000"/>
                            </a:schemeClr>
                          </a:solidFill>
                        </a:rPr>
                        <a:t>easier</a:t>
                      </a:r>
                      <a:r>
                        <a:rPr lang="en-US" sz="2000" dirty="0">
                          <a:solidFill>
                            <a:schemeClr val="accent1"/>
                          </a:solidFill>
                        </a:rPr>
                        <a:t> to collect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0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dirty="0">
                          <a:solidFill>
                            <a:schemeClr val="accent1"/>
                          </a:solidFill>
                        </a:rPr>
                        <a:t>Requires more </a:t>
                      </a:r>
                      <a:r>
                        <a:rPr lang="en-US" sz="2000" b="1" i="1" dirty="0">
                          <a:solidFill>
                            <a:schemeClr val="accent2">
                              <a:lumMod val="75000"/>
                            </a:schemeClr>
                          </a:solidFill>
                        </a:rPr>
                        <a:t>resources</a:t>
                      </a:r>
                      <a:r>
                        <a:rPr lang="en-US" sz="2000" dirty="0">
                          <a:solidFill>
                            <a:schemeClr val="accent1"/>
                          </a:solidFill>
                        </a:rPr>
                        <a:t> for data collection</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05959637"/>
                  </a:ext>
                </a:extLst>
              </a:tr>
              <a:tr h="370840">
                <a:tc>
                  <a:txBody>
                    <a:bodyPr/>
                    <a:lstStyle/>
                    <a:p>
                      <a:r>
                        <a:rPr lang="en-US" sz="2000" b="1" i="1" dirty="0">
                          <a:solidFill>
                            <a:schemeClr val="accent6">
                              <a:lumMod val="75000"/>
                            </a:schemeClr>
                          </a:solidFill>
                        </a:rPr>
                        <a:t>Early warning </a:t>
                      </a:r>
                      <a:r>
                        <a:rPr lang="en-US" sz="2000" dirty="0">
                          <a:solidFill>
                            <a:schemeClr val="accent1"/>
                          </a:solidFill>
                        </a:rPr>
                        <a:t>measure of risk that may disrupt program</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sz="2000"/>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b="1" i="1" dirty="0">
                          <a:solidFill>
                            <a:schemeClr val="accent2">
                              <a:lumMod val="75000"/>
                            </a:schemeClr>
                          </a:solidFill>
                        </a:rPr>
                        <a:t>Outcomes</a:t>
                      </a:r>
                      <a:r>
                        <a:rPr lang="en-US" sz="2000" dirty="0">
                          <a:solidFill>
                            <a:schemeClr val="accent1"/>
                          </a:solidFill>
                        </a:rPr>
                        <a:t> that are </a:t>
                      </a:r>
                      <a:r>
                        <a:rPr lang="en-US" sz="2000" b="1" i="1" dirty="0">
                          <a:solidFill>
                            <a:schemeClr val="accent2">
                              <a:lumMod val="75000"/>
                            </a:schemeClr>
                          </a:solidFill>
                        </a:rPr>
                        <a:t>difficult to measure frequently</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83111453"/>
                  </a:ext>
                </a:extLst>
              </a:tr>
              <a:tr h="370840">
                <a:tc>
                  <a:txBody>
                    <a:bodyPr/>
                    <a:lstStyle/>
                    <a:p>
                      <a:r>
                        <a:rPr lang="en-US" sz="2000" dirty="0">
                          <a:solidFill>
                            <a:schemeClr val="accent1"/>
                          </a:solidFill>
                        </a:rPr>
                        <a:t>Make </a:t>
                      </a:r>
                      <a:r>
                        <a:rPr lang="en-US" sz="2000" b="1" i="1" dirty="0">
                          <a:solidFill>
                            <a:schemeClr val="accent6">
                              <a:lumMod val="75000"/>
                            </a:schemeClr>
                          </a:solidFill>
                        </a:rPr>
                        <a:t>real-time decisions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0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2000" b="1" i="1" dirty="0">
                          <a:solidFill>
                            <a:schemeClr val="accent2">
                              <a:lumMod val="75000"/>
                            </a:schemeClr>
                          </a:solidFill>
                        </a:rPr>
                        <a:t>Not likely to change</a:t>
                      </a:r>
                      <a:r>
                        <a:rPr lang="en-US" sz="2000" b="1" i="1" dirty="0">
                          <a:solidFill>
                            <a:schemeClr val="accent1"/>
                          </a:solidFill>
                        </a:rPr>
                        <a:t> </a:t>
                      </a:r>
                      <a:r>
                        <a:rPr lang="en-US" sz="2000" dirty="0">
                          <a:solidFill>
                            <a:schemeClr val="accent1"/>
                          </a:solidFill>
                        </a:rPr>
                        <a:t>during short time frame</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7329475"/>
                  </a:ext>
                </a:extLst>
              </a:tr>
            </a:tbl>
          </a:graphicData>
        </a:graphic>
      </p:graphicFrame>
      <p:sp>
        <p:nvSpPr>
          <p:cNvPr id="14" name="Text Placeholder 5">
            <a:extLst>
              <a:ext uri="{FF2B5EF4-FFF2-40B4-BE49-F238E27FC236}">
                <a16:creationId xmlns:a16="http://schemas.microsoft.com/office/drawing/2014/main" id="{51CD1FD5-4DE5-5001-F3A3-16F2F6DC682C}"/>
              </a:ext>
            </a:extLst>
          </p:cNvPr>
          <p:cNvSpPr txBox="1">
            <a:spLocks/>
          </p:cNvSpPr>
          <p:nvPr/>
        </p:nvSpPr>
        <p:spPr>
          <a:xfrm>
            <a:off x="726400" y="5113537"/>
            <a:ext cx="10203172" cy="802784"/>
          </a:xfrm>
          <a:prstGeom prst="rect">
            <a:avLst/>
          </a:prstGeom>
          <a:ln>
            <a:noFill/>
          </a:ln>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indent="-342900" hangingPunct="1">
              <a:buFont typeface="Arial" panose="020B0604020202020204" pitchFamily="34" charset="0"/>
              <a:buChar char="•"/>
            </a:pPr>
            <a:r>
              <a:rPr lang="en-US" sz="2000"/>
              <a:t>Monitoring &amp; evaluation are complementary</a:t>
            </a:r>
          </a:p>
          <a:p>
            <a:pPr marL="342900" indent="-342900" hangingPunct="1">
              <a:buFont typeface="Arial" panose="020B0604020202020204" pitchFamily="34" charset="0"/>
              <a:buChar char="•"/>
            </a:pPr>
            <a:r>
              <a:rPr lang="en-US" sz="2000"/>
              <a:t>Monitoring &amp; evaluation should always be conducted for every program/project</a:t>
            </a:r>
            <a:endParaRPr lang="en-US" sz="2000" dirty="0"/>
          </a:p>
        </p:txBody>
      </p:sp>
      <p:sp>
        <p:nvSpPr>
          <p:cNvPr id="2" name="Title 7">
            <a:extLst>
              <a:ext uri="{FF2B5EF4-FFF2-40B4-BE49-F238E27FC236}">
                <a16:creationId xmlns:a16="http://schemas.microsoft.com/office/drawing/2014/main" id="{F6264E3A-8F00-455D-DC2D-E1A79141EFD4}"/>
              </a:ext>
            </a:extLst>
          </p:cNvPr>
          <p:cNvSpPr>
            <a:spLocks noGrp="1"/>
          </p:cNvSpPr>
          <p:nvPr>
            <p:ph type="title"/>
          </p:nvPr>
        </p:nvSpPr>
        <p:spPr>
          <a:xfrm>
            <a:off x="128901" y="0"/>
            <a:ext cx="4851062" cy="646114"/>
          </a:xfrm>
        </p:spPr>
        <p:txBody>
          <a:bodyPr>
            <a:normAutofit/>
          </a:bodyPr>
          <a:lstStyle/>
          <a:p>
            <a:r>
              <a:rPr lang="pt-BR" dirty="0"/>
              <a:t>Monitoring vs. evaluating</a:t>
            </a:r>
          </a:p>
        </p:txBody>
      </p:sp>
    </p:spTree>
    <p:extLst>
      <p:ext uri="{BB962C8B-B14F-4D97-AF65-F5344CB8AC3E}">
        <p14:creationId xmlns:p14="http://schemas.microsoft.com/office/powerpoint/2010/main" val="311478859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213307" y="244"/>
            <a:ext cx="4485302" cy="646114"/>
          </a:xfrm>
        </p:spPr>
        <p:txBody>
          <a:bodyPr lIns="91440" tIns="45720" rIns="91440" bIns="45720" anchor="b" anchorCtr="0">
            <a:noAutofit/>
          </a:bodyPr>
          <a:lstStyle/>
          <a:p>
            <a:pPr>
              <a:lnSpc>
                <a:spcPct val="233174"/>
              </a:lnSpc>
            </a:pPr>
            <a:r>
              <a:rPr lang="en-US" dirty="0"/>
              <a:t>M&amp;E (ideal) timeline</a:t>
            </a:r>
          </a:p>
        </p:txBody>
      </p:sp>
      <p:cxnSp>
        <p:nvCxnSpPr>
          <p:cNvPr id="16" name="Straight Arrow Connector 15">
            <a:extLst>
              <a:ext uri="{FF2B5EF4-FFF2-40B4-BE49-F238E27FC236}">
                <a16:creationId xmlns:a16="http://schemas.microsoft.com/office/drawing/2014/main" id="{B254B89C-516D-5D0D-D6B6-1DE5BF9E4596}"/>
              </a:ext>
            </a:extLst>
          </p:cNvPr>
          <p:cNvCxnSpPr>
            <a:cxnSpLocks/>
          </p:cNvCxnSpPr>
          <p:nvPr/>
        </p:nvCxnSpPr>
        <p:spPr bwMode="gray">
          <a:xfrm>
            <a:off x="519289" y="2653654"/>
            <a:ext cx="3337365" cy="0"/>
          </a:xfrm>
          <a:prstGeom prst="straightConnector1">
            <a:avLst/>
          </a:prstGeom>
          <a:ln w="57150" cap="rnd">
            <a:solidFill>
              <a:schemeClr val="accent3"/>
            </a:solidFill>
            <a:round/>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B47D2FD-A6E7-93DC-F0A5-4B3B08E18009}"/>
              </a:ext>
            </a:extLst>
          </p:cNvPr>
          <p:cNvCxnSpPr>
            <a:cxnSpLocks/>
          </p:cNvCxnSpPr>
          <p:nvPr/>
        </p:nvCxnSpPr>
        <p:spPr bwMode="gray">
          <a:xfrm>
            <a:off x="4183954" y="2653654"/>
            <a:ext cx="3103984" cy="0"/>
          </a:xfrm>
          <a:prstGeom prst="straightConnector1">
            <a:avLst/>
          </a:prstGeom>
          <a:ln w="57150" cap="rnd">
            <a:solidFill>
              <a:schemeClr val="accent6"/>
            </a:solidFill>
            <a:round/>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7D6C945-B843-B420-F981-269050949B34}"/>
              </a:ext>
            </a:extLst>
          </p:cNvPr>
          <p:cNvCxnSpPr>
            <a:cxnSpLocks/>
          </p:cNvCxnSpPr>
          <p:nvPr/>
        </p:nvCxnSpPr>
        <p:spPr bwMode="gray">
          <a:xfrm>
            <a:off x="7615238" y="2653654"/>
            <a:ext cx="3824092" cy="0"/>
          </a:xfrm>
          <a:prstGeom prst="straightConnector1">
            <a:avLst/>
          </a:prstGeom>
          <a:ln w="57150" cap="rnd">
            <a:solidFill>
              <a:schemeClr val="accent2"/>
            </a:solidFill>
            <a:round/>
            <a:headEnd type="oval" w="med" len="med"/>
            <a:tailEnd type="arrow"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279A6F6-5229-B4F8-A7E5-6BE10FA674D1}"/>
              </a:ext>
            </a:extLst>
          </p:cNvPr>
          <p:cNvSpPr txBox="1"/>
          <p:nvPr/>
        </p:nvSpPr>
        <p:spPr bwMode="gray">
          <a:xfrm>
            <a:off x="4183953" y="1871514"/>
            <a:ext cx="3103983" cy="738664"/>
          </a:xfrm>
          <a:prstGeom prst="rect">
            <a:avLst/>
          </a:prstGeom>
          <a:noFill/>
        </p:spPr>
        <p:txBody>
          <a:bodyPr vert="horz" wrap="square" lIns="0" tIns="0" rIns="0" bIns="0" rtlCol="0">
            <a:sp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US" sz="2400" b="1" i="0" u="none" strike="noStrike" kern="1200" cap="none" spc="0" normalizeH="0" baseline="0" noProof="0">
                <a:ln>
                  <a:noFill/>
                </a:ln>
                <a:solidFill>
                  <a:schemeClr val="accent6"/>
                </a:solidFill>
                <a:effectLst/>
                <a:uLnTx/>
                <a:uFillTx/>
                <a:latin typeface="Arial" panose="020B0604020202020204"/>
                <a:ea typeface="+mn-ea"/>
                <a:cs typeface="+mn-cs"/>
              </a:rPr>
              <a:t>During program implementation</a:t>
            </a:r>
          </a:p>
        </p:txBody>
      </p:sp>
      <p:sp>
        <p:nvSpPr>
          <p:cNvPr id="21" name="TextBox 20">
            <a:extLst>
              <a:ext uri="{FF2B5EF4-FFF2-40B4-BE49-F238E27FC236}">
                <a16:creationId xmlns:a16="http://schemas.microsoft.com/office/drawing/2014/main" id="{A3130043-D745-D915-B518-ED7B0322E2E1}"/>
              </a:ext>
            </a:extLst>
          </p:cNvPr>
          <p:cNvSpPr txBox="1"/>
          <p:nvPr/>
        </p:nvSpPr>
        <p:spPr bwMode="gray">
          <a:xfrm>
            <a:off x="7524922" y="1820218"/>
            <a:ext cx="4249387" cy="789960"/>
          </a:xfrm>
          <a:prstGeom prst="rect">
            <a:avLst/>
          </a:prstGeom>
          <a:noFill/>
        </p:spPr>
        <p:txBody>
          <a:bodyPr vert="horz" wrap="square" lIns="0" tIns="0" rIns="0" bIns="0" rtlCol="0">
            <a:sp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US" sz="2400" b="1" i="0" u="none" strike="noStrike" kern="1200" cap="none" spc="0" normalizeH="0" baseline="0" noProof="0" dirty="0">
                <a:ln>
                  <a:noFill/>
                </a:ln>
                <a:solidFill>
                  <a:schemeClr val="accent2"/>
                </a:solidFill>
                <a:effectLst/>
                <a:uLnTx/>
                <a:uFillTx/>
                <a:latin typeface="Arial" panose="020B0604020202020204"/>
                <a:ea typeface="+mn-ea"/>
                <a:cs typeface="+mn-cs"/>
              </a:rPr>
              <a:t>After program implemented </a:t>
            </a:r>
          </a:p>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US" sz="2400" b="1" i="0" u="none" strike="noStrike" kern="1200" cap="none" spc="0" normalizeH="0" baseline="0" noProof="0" dirty="0">
                <a:ln>
                  <a:noFill/>
                </a:ln>
                <a:solidFill>
                  <a:schemeClr val="accent2"/>
                </a:solidFill>
                <a:effectLst/>
                <a:uLnTx/>
                <a:uFillTx/>
                <a:latin typeface="Arial" panose="020B0604020202020204"/>
                <a:ea typeface="+mn-ea"/>
                <a:cs typeface="+mn-cs"/>
              </a:rPr>
              <a:t>for some time</a:t>
            </a:r>
          </a:p>
        </p:txBody>
      </p:sp>
      <p:sp>
        <p:nvSpPr>
          <p:cNvPr id="22" name="TextBox 21">
            <a:extLst>
              <a:ext uri="{FF2B5EF4-FFF2-40B4-BE49-F238E27FC236}">
                <a16:creationId xmlns:a16="http://schemas.microsoft.com/office/drawing/2014/main" id="{C6E060DC-B144-77DF-D703-F3696C2C173E}"/>
              </a:ext>
            </a:extLst>
          </p:cNvPr>
          <p:cNvSpPr txBox="1"/>
          <p:nvPr/>
        </p:nvSpPr>
        <p:spPr bwMode="gray">
          <a:xfrm>
            <a:off x="662358" y="1871514"/>
            <a:ext cx="3103984" cy="738664"/>
          </a:xfrm>
          <a:prstGeom prst="rect">
            <a:avLst/>
          </a:prstGeom>
          <a:noFill/>
        </p:spPr>
        <p:txBody>
          <a:bodyPr vert="horz" wrap="square" lIns="0" tIns="0" rIns="0" bIns="0" rtlCol="0">
            <a:sp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t>Before program </a:t>
            </a:r>
            <a:b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br>
            <a:r>
              <a:rPr kumimoji="0" lang="en-US" sz="2400" b="1" i="0" u="none" strike="noStrike" kern="1200" cap="none" spc="0" normalizeH="0" baseline="0" noProof="0" dirty="0">
                <a:ln>
                  <a:noFill/>
                </a:ln>
                <a:solidFill>
                  <a:schemeClr val="accent3"/>
                </a:solidFill>
                <a:effectLst/>
                <a:uLnTx/>
                <a:uFillTx/>
                <a:latin typeface="Arial" panose="020B0604020202020204"/>
                <a:ea typeface="+mn-ea"/>
                <a:cs typeface="+mn-cs"/>
              </a:rPr>
              <a:t>is implemented  </a:t>
            </a:r>
          </a:p>
        </p:txBody>
      </p:sp>
      <p:sp>
        <p:nvSpPr>
          <p:cNvPr id="23" name="Rectangle 22">
            <a:extLst>
              <a:ext uri="{FF2B5EF4-FFF2-40B4-BE49-F238E27FC236}">
                <a16:creationId xmlns:a16="http://schemas.microsoft.com/office/drawing/2014/main" id="{BAEF7A73-A85D-8ABB-9753-8A0E49D3F4BD}"/>
              </a:ext>
            </a:extLst>
          </p:cNvPr>
          <p:cNvSpPr/>
          <p:nvPr/>
        </p:nvSpPr>
        <p:spPr>
          <a:xfrm>
            <a:off x="519289" y="2876598"/>
            <a:ext cx="3664664" cy="3896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chemeClr val="accent3"/>
                </a:solidFill>
                <a:latin typeface="Arial" panose="020B0604020202020204"/>
              </a:rPr>
              <a:t>Why is the program being implemented in this way for these people?</a:t>
            </a:r>
          </a:p>
          <a:p>
            <a:pPr marR="0" lvl="0" algn="l" defTabSz="914400" rtl="0" eaLnBrk="1" fontAlgn="auto" latinLnBrk="0" hangingPunct="1">
              <a:lnSpc>
                <a:spcPct val="100000"/>
              </a:lnSpc>
              <a:spcBef>
                <a:spcPts val="0"/>
              </a:spcBef>
              <a:spcAft>
                <a:spcPts val="0"/>
              </a:spcAft>
              <a:buClrTx/>
              <a:buSzTx/>
              <a:tabLst/>
              <a:defRPr/>
            </a:pPr>
            <a:endParaRPr lang="en-US" sz="2000" dirty="0">
              <a:solidFill>
                <a:schemeClr val="accent3"/>
              </a:solidFill>
              <a:latin typeface="Arial" panose="020B0604020202020204"/>
            </a:endParaRP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chemeClr val="accent3"/>
                </a:solidFill>
                <a:latin typeface="Arial" panose="020B0604020202020204"/>
              </a:rPr>
              <a:t>What does the organization plan to do?</a:t>
            </a:r>
          </a:p>
          <a:p>
            <a:pPr marR="0" lvl="0" algn="l" defTabSz="914400" rtl="0" eaLnBrk="1" fontAlgn="auto" latinLnBrk="0" hangingPunct="1">
              <a:lnSpc>
                <a:spcPct val="100000"/>
              </a:lnSpc>
              <a:spcBef>
                <a:spcPts val="0"/>
              </a:spcBef>
              <a:spcAft>
                <a:spcPts val="0"/>
              </a:spcAft>
              <a:buClrTx/>
              <a:buSzTx/>
              <a:tabLst/>
              <a:defRPr/>
            </a:pPr>
            <a:endParaRPr lang="en-US" sz="2000" dirty="0">
              <a:solidFill>
                <a:schemeClr val="accent3"/>
              </a:solidFill>
              <a:latin typeface="Arial" panose="020B0604020202020204"/>
            </a:endParaRP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chemeClr val="accent3"/>
                </a:solidFill>
                <a:latin typeface="Arial" panose="020B0604020202020204"/>
              </a:rPr>
              <a:t>What are the risk they face?</a:t>
            </a: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chemeClr val="accent3"/>
              </a:solidFill>
              <a:effectLst/>
              <a:uLnTx/>
              <a:uFillTx/>
              <a:latin typeface="Arial" panose="020B0604020202020204"/>
              <a:ea typeface="+mn-ea"/>
              <a:cs typeface="+mn-cs"/>
            </a:endParaRPr>
          </a:p>
        </p:txBody>
      </p:sp>
      <p:sp>
        <p:nvSpPr>
          <p:cNvPr id="27" name="Rectangle 26">
            <a:extLst>
              <a:ext uri="{FF2B5EF4-FFF2-40B4-BE49-F238E27FC236}">
                <a16:creationId xmlns:a16="http://schemas.microsoft.com/office/drawing/2014/main" id="{F58350D5-CABF-4A96-217A-69D810535A34}"/>
              </a:ext>
            </a:extLst>
          </p:cNvPr>
          <p:cNvSpPr/>
          <p:nvPr/>
        </p:nvSpPr>
        <p:spPr>
          <a:xfrm>
            <a:off x="7615237" y="2876598"/>
            <a:ext cx="3652031" cy="2305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27000" indent="-127000">
              <a:buFont typeface="Arial" panose="020B0604020202020204" pitchFamily="34" charset="0"/>
              <a:buChar char="•"/>
              <a:defRPr/>
            </a:pPr>
            <a:r>
              <a:rPr lang="en-US" sz="2000" dirty="0">
                <a:solidFill>
                  <a:schemeClr val="accent2"/>
                </a:solidFill>
                <a:latin typeface="Arial" panose="020B0604020202020204"/>
              </a:rPr>
              <a:t>Analyze data &amp; draw conclusions about impact of program (evaluation) </a:t>
            </a:r>
          </a:p>
          <a:p>
            <a:pPr>
              <a:defRPr/>
            </a:pPr>
            <a:endParaRPr lang="en-US" sz="2000" dirty="0">
              <a:solidFill>
                <a:schemeClr val="accent2"/>
              </a:solidFill>
              <a:latin typeface="Arial" panose="020B0604020202020204"/>
            </a:endParaRPr>
          </a:p>
          <a:p>
            <a:pPr marL="127000" indent="-127000">
              <a:buFont typeface="Arial" panose="020B0604020202020204" pitchFamily="34" charset="0"/>
              <a:buChar char="•"/>
              <a:defRPr/>
            </a:pPr>
            <a:r>
              <a:rPr lang="en-US" sz="2000" dirty="0">
                <a:solidFill>
                  <a:schemeClr val="accent2"/>
                </a:solidFill>
                <a:latin typeface="Arial" panose="020B0604020202020204"/>
              </a:rPr>
              <a:t>Disseminate findings </a:t>
            </a:r>
          </a:p>
          <a:p>
            <a:pPr marL="584200" marR="0" lvl="1"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chemeClr val="accent2"/>
              </a:solidFill>
              <a:effectLst/>
              <a:uLnTx/>
              <a:uFillTx/>
              <a:latin typeface="Arial" panose="020B0604020202020204"/>
              <a:ea typeface="+mn-ea"/>
              <a:cs typeface="+mn-cs"/>
            </a:endParaRPr>
          </a:p>
          <a:p>
            <a:pPr marL="584200" marR="0" lvl="1"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chemeClr val="accent2"/>
              </a:solidFill>
              <a:effectLst/>
              <a:uLnTx/>
              <a:uFillTx/>
              <a:latin typeface="Arial" panose="020B0604020202020204"/>
              <a:ea typeface="+mn-ea"/>
              <a:cs typeface="+mn-cs"/>
            </a:endParaRPr>
          </a:p>
        </p:txBody>
      </p:sp>
      <p:sp>
        <p:nvSpPr>
          <p:cNvPr id="28" name="Rectangle 27">
            <a:extLst>
              <a:ext uri="{FF2B5EF4-FFF2-40B4-BE49-F238E27FC236}">
                <a16:creationId xmlns:a16="http://schemas.microsoft.com/office/drawing/2014/main" id="{2B5FCCD2-4746-F295-FDB4-970F9DFC4E08}"/>
              </a:ext>
            </a:extLst>
          </p:cNvPr>
          <p:cNvSpPr/>
          <p:nvPr/>
        </p:nvSpPr>
        <p:spPr>
          <a:xfrm>
            <a:off x="4251686" y="2876598"/>
            <a:ext cx="3273236" cy="3896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27000" indent="-127000">
              <a:buFont typeface="Arial" panose="020B0604020202020204" pitchFamily="34" charset="0"/>
              <a:buChar char="•"/>
              <a:defRPr/>
            </a:pPr>
            <a:r>
              <a:rPr lang="en-US" sz="2000" dirty="0">
                <a:solidFill>
                  <a:schemeClr val="accent6"/>
                </a:solidFill>
                <a:latin typeface="Arial" panose="020B0604020202020204"/>
              </a:rPr>
              <a:t>Collect &amp; analyze data (monitoring &amp; evaluation)</a:t>
            </a:r>
          </a:p>
          <a:p>
            <a:pPr>
              <a:defRPr/>
            </a:pPr>
            <a:endParaRPr lang="en-US" sz="2000" dirty="0">
              <a:solidFill>
                <a:schemeClr val="accent6"/>
              </a:solidFill>
              <a:latin typeface="Arial" panose="020B0604020202020204"/>
            </a:endParaRPr>
          </a:p>
          <a:p>
            <a:pPr marL="127000" indent="-127000">
              <a:buFont typeface="Arial" panose="020B0604020202020204" pitchFamily="34" charset="0"/>
              <a:buChar char="•"/>
              <a:defRPr/>
            </a:pPr>
            <a:r>
              <a:rPr lang="en-US" sz="2000" dirty="0">
                <a:solidFill>
                  <a:schemeClr val="accent6"/>
                </a:solidFill>
                <a:latin typeface="Arial" panose="020B0604020202020204"/>
              </a:rPr>
              <a:t>Identify opportunities for improvement (monitoring)</a:t>
            </a: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chemeClr val="accent6"/>
              </a:solidFill>
              <a:effectLst/>
              <a:uLnTx/>
              <a:uFillTx/>
              <a:latin typeface="Arial" panose="020B0604020202020204"/>
              <a:ea typeface="+mn-ea"/>
              <a:cs typeface="+mn-cs"/>
            </a:endParaRPr>
          </a:p>
        </p:txBody>
      </p:sp>
    </p:spTree>
    <p:extLst>
      <p:ext uri="{BB962C8B-B14F-4D97-AF65-F5344CB8AC3E}">
        <p14:creationId xmlns:p14="http://schemas.microsoft.com/office/powerpoint/2010/main" val="419209370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FD8D2-D509-6395-49B1-A60684767CA5}"/>
              </a:ext>
            </a:extLst>
          </p:cNvPr>
          <p:cNvSpPr>
            <a:spLocks noGrp="1"/>
          </p:cNvSpPr>
          <p:nvPr>
            <p:ph type="title"/>
          </p:nvPr>
        </p:nvSpPr>
        <p:spPr>
          <a:xfrm>
            <a:off x="0" y="31724"/>
            <a:ext cx="6726542" cy="646114"/>
          </a:xfrm>
        </p:spPr>
        <p:txBody>
          <a:bodyPr lIns="91440" tIns="45720" rIns="91440" bIns="45720" anchor="b" anchorCtr="0">
            <a:normAutofit fontScale="90000"/>
          </a:bodyPr>
          <a:lstStyle/>
          <a:p>
            <a:pPr>
              <a:lnSpc>
                <a:spcPct val="233174"/>
              </a:lnSpc>
            </a:pPr>
            <a:r>
              <a:rPr lang="en-US" dirty="0"/>
              <a:t>Data-driven decision making</a:t>
            </a:r>
          </a:p>
        </p:txBody>
      </p:sp>
      <p:sp>
        <p:nvSpPr>
          <p:cNvPr id="6" name="Google Shape;558;g2266ce41cdb_0_525">
            <a:extLst>
              <a:ext uri="{FF2B5EF4-FFF2-40B4-BE49-F238E27FC236}">
                <a16:creationId xmlns:a16="http://schemas.microsoft.com/office/drawing/2014/main" id="{DABCA394-1098-3BBA-16DD-50264C19D943}"/>
              </a:ext>
            </a:extLst>
          </p:cNvPr>
          <p:cNvSpPr txBox="1"/>
          <p:nvPr/>
        </p:nvSpPr>
        <p:spPr>
          <a:xfrm>
            <a:off x="539193" y="2172824"/>
            <a:ext cx="46470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1"/>
              </a:buClr>
              <a:buSzPts val="1000"/>
              <a:buFont typeface="Arial"/>
              <a:buNone/>
            </a:pPr>
            <a:r>
              <a:rPr lang="en-US" sz="2000" b="1" i="0" u="none" strike="noStrike" cap="none" dirty="0">
                <a:solidFill>
                  <a:schemeClr val="accent3"/>
                </a:solidFill>
                <a:latin typeface="Calibri"/>
                <a:ea typeface="Calibri"/>
                <a:cs typeface="Calibri"/>
                <a:sym typeface="Calibri"/>
              </a:rPr>
              <a:t>Monitoring </a:t>
            </a:r>
            <a:endParaRPr lang="en-US" sz="2000" dirty="0">
              <a:solidFill>
                <a:schemeClr val="accent3"/>
              </a:solidFill>
              <a:latin typeface="Calibri"/>
              <a:ea typeface="Calibri"/>
              <a:cs typeface="Calibri"/>
              <a:sym typeface="Calibri"/>
            </a:endParaRPr>
          </a:p>
        </p:txBody>
      </p:sp>
      <p:sp>
        <p:nvSpPr>
          <p:cNvPr id="7" name="Google Shape;559;g2266ce41cdb_0_525">
            <a:extLst>
              <a:ext uri="{FF2B5EF4-FFF2-40B4-BE49-F238E27FC236}">
                <a16:creationId xmlns:a16="http://schemas.microsoft.com/office/drawing/2014/main" id="{5823832A-BD9F-7F27-42FD-A438F8A4B577}"/>
              </a:ext>
            </a:extLst>
          </p:cNvPr>
          <p:cNvSpPr/>
          <p:nvPr/>
        </p:nvSpPr>
        <p:spPr>
          <a:xfrm>
            <a:off x="539192" y="2470493"/>
            <a:ext cx="6331507" cy="956549"/>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3"/>
              </a:buClr>
              <a:buSzPts val="1100"/>
              <a:buFont typeface="Noto Sans Symbols"/>
              <a:buChar char="▪"/>
            </a:pPr>
            <a:r>
              <a:rPr lang="en-US" sz="2000" dirty="0">
                <a:solidFill>
                  <a:srgbClr val="000000"/>
                </a:solidFill>
                <a:latin typeface="Calibri"/>
                <a:cs typeface="Calibri"/>
              </a:rPr>
              <a:t>What resources have been used? (inputs)</a:t>
            </a:r>
          </a:p>
          <a:p>
            <a:pPr marL="171450" marR="0" lvl="0" indent="-177800" algn="l" rtl="0">
              <a:lnSpc>
                <a:spcPct val="100000"/>
              </a:lnSpc>
              <a:spcBef>
                <a:spcPts val="0"/>
              </a:spcBef>
              <a:spcAft>
                <a:spcPts val="0"/>
              </a:spcAft>
              <a:buClr>
                <a:schemeClr val="accent3"/>
              </a:buClr>
              <a:buSzPts val="1100"/>
              <a:buFont typeface="Noto Sans Symbols"/>
              <a:buChar char="▪"/>
            </a:pPr>
            <a:r>
              <a:rPr lang="en-US" sz="2000" dirty="0">
                <a:solidFill>
                  <a:srgbClr val="000000"/>
                </a:solidFill>
                <a:latin typeface="Calibri"/>
                <a:cs typeface="Calibri"/>
              </a:rPr>
              <a:t>What activities have been completed? (outputs)</a:t>
            </a:r>
          </a:p>
          <a:p>
            <a:pPr marL="171450" marR="0" lvl="0" indent="-177800" algn="l" rtl="0">
              <a:lnSpc>
                <a:spcPct val="100000"/>
              </a:lnSpc>
              <a:spcBef>
                <a:spcPts val="0"/>
              </a:spcBef>
              <a:spcAft>
                <a:spcPts val="0"/>
              </a:spcAft>
              <a:buClr>
                <a:schemeClr val="accent3"/>
              </a:buClr>
              <a:buSzPts val="1100"/>
              <a:buFont typeface="Noto Sans Symbols"/>
              <a:buChar char="▪"/>
            </a:pPr>
            <a:r>
              <a:rPr lang="en-US" sz="2000" dirty="0">
                <a:solidFill>
                  <a:srgbClr val="000000"/>
                </a:solidFill>
                <a:latin typeface="Calibri"/>
                <a:cs typeface="Calibri"/>
              </a:rPr>
              <a:t>Are the activities resulting in the intended changes? (outcomes)</a:t>
            </a:r>
          </a:p>
          <a:p>
            <a:pPr marL="171450" marR="0" lvl="0" indent="-177800" algn="l" rtl="0">
              <a:lnSpc>
                <a:spcPct val="100000"/>
              </a:lnSpc>
              <a:spcBef>
                <a:spcPts val="0"/>
              </a:spcBef>
              <a:spcAft>
                <a:spcPts val="0"/>
              </a:spcAft>
              <a:buClr>
                <a:schemeClr val="accent3"/>
              </a:buClr>
              <a:buSzPts val="1100"/>
              <a:buFont typeface="Noto Sans Symbols"/>
              <a:buChar char="▪"/>
            </a:pPr>
            <a:endParaRPr lang="en-US" sz="2000" dirty="0">
              <a:solidFill>
                <a:srgbClr val="000000"/>
              </a:solidFill>
              <a:latin typeface="Calibri"/>
              <a:ea typeface="Calibri"/>
              <a:cs typeface="Calibri"/>
              <a:sym typeface="Calibri"/>
            </a:endParaRPr>
          </a:p>
        </p:txBody>
      </p:sp>
      <p:sp>
        <p:nvSpPr>
          <p:cNvPr id="8" name="Google Shape;560;g2266ce41cdb_0_525">
            <a:extLst>
              <a:ext uri="{FF2B5EF4-FFF2-40B4-BE49-F238E27FC236}">
                <a16:creationId xmlns:a16="http://schemas.microsoft.com/office/drawing/2014/main" id="{F469FE5A-B00E-B126-0275-036CACBB25CA}"/>
              </a:ext>
            </a:extLst>
          </p:cNvPr>
          <p:cNvSpPr/>
          <p:nvPr/>
        </p:nvSpPr>
        <p:spPr>
          <a:xfrm>
            <a:off x="466025" y="1679732"/>
            <a:ext cx="6331507" cy="398715"/>
          </a:xfrm>
          <a:prstGeom prst="rect">
            <a:avLst/>
          </a:prstGeom>
          <a:solidFill>
            <a:srgbClr val="00206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1200"/>
              <a:buFont typeface="Arial"/>
              <a:buNone/>
            </a:pPr>
            <a:r>
              <a:rPr lang="en-US" sz="2400" b="1" i="0" u="none" strike="noStrike" cap="none">
                <a:solidFill>
                  <a:srgbClr val="FFFFFF"/>
                </a:solidFill>
                <a:latin typeface="Calibri"/>
                <a:ea typeface="Calibri"/>
                <a:cs typeface="Calibri"/>
                <a:sym typeface="Calibri"/>
              </a:rPr>
              <a:t>Questions </a:t>
            </a:r>
            <a:endParaRPr sz="2400">
              <a:latin typeface="Calibri"/>
              <a:ea typeface="Calibri"/>
              <a:cs typeface="Calibri"/>
              <a:sym typeface="Calibri"/>
            </a:endParaRPr>
          </a:p>
        </p:txBody>
      </p:sp>
      <p:sp>
        <p:nvSpPr>
          <p:cNvPr id="19" name="Google Shape;571;g2266ce41cdb_0_525">
            <a:extLst>
              <a:ext uri="{FF2B5EF4-FFF2-40B4-BE49-F238E27FC236}">
                <a16:creationId xmlns:a16="http://schemas.microsoft.com/office/drawing/2014/main" id="{1273C544-A0B9-DC8A-FB99-D8E172D61140}"/>
              </a:ext>
            </a:extLst>
          </p:cNvPr>
          <p:cNvSpPr/>
          <p:nvPr/>
        </p:nvSpPr>
        <p:spPr>
          <a:xfrm>
            <a:off x="814451" y="6117461"/>
            <a:ext cx="4612200" cy="708000"/>
          </a:xfrm>
          <a:prstGeom prst="rect">
            <a:avLst/>
          </a:prstGeom>
          <a:noFill/>
          <a:ln>
            <a:noFill/>
          </a:ln>
        </p:spPr>
        <p:txBody>
          <a:bodyPr spcFirstLastPara="1" wrap="square" lIns="91425" tIns="45700" rIns="91425" bIns="45700" anchor="t" anchorCtr="0">
            <a:noAutofit/>
          </a:bodyPr>
          <a:lstStyle/>
          <a:p>
            <a:pPr marL="290513" marR="0" lvl="0" indent="0" algn="l" defTabSz="1219170" rtl="0" eaLnBrk="1" fontAlgn="auto" latinLnBrk="0" hangingPunct="1">
              <a:lnSpc>
                <a:spcPct val="100000"/>
              </a:lnSpc>
              <a:spcBef>
                <a:spcPts val="0"/>
              </a:spcBef>
              <a:spcAft>
                <a:spcPts val="0"/>
              </a:spcAft>
              <a:buClrTx/>
              <a:buSzTx/>
              <a:buFontTx/>
              <a:buNone/>
              <a:tabLst/>
              <a:defRPr/>
            </a:pPr>
            <a:endParaRPr lang="en-US" kern="1200">
              <a:solidFill>
                <a:schemeClr val="accent6"/>
              </a:solidFill>
              <a:latin typeface="+mn-lt"/>
              <a:ea typeface="+mn-ea"/>
              <a:cs typeface="+mn-cs"/>
            </a:endParaRPr>
          </a:p>
        </p:txBody>
      </p:sp>
      <p:sp>
        <p:nvSpPr>
          <p:cNvPr id="21" name="Google Shape;573;g2266ce41cdb_0_525">
            <a:extLst>
              <a:ext uri="{FF2B5EF4-FFF2-40B4-BE49-F238E27FC236}">
                <a16:creationId xmlns:a16="http://schemas.microsoft.com/office/drawing/2014/main" id="{1760978A-C48D-8520-79BB-B309D955981C}"/>
              </a:ext>
            </a:extLst>
          </p:cNvPr>
          <p:cNvSpPr/>
          <p:nvPr/>
        </p:nvSpPr>
        <p:spPr>
          <a:xfrm>
            <a:off x="7204902" y="2616217"/>
            <a:ext cx="338700" cy="665100"/>
          </a:xfrm>
          <a:prstGeom prst="homePlate">
            <a:avLst>
              <a:gd name="adj" fmla="val 100000"/>
            </a:avLst>
          </a:prstGeom>
          <a:solidFill>
            <a:srgbClr val="C00000"/>
          </a:solidFill>
          <a:ln>
            <a:solidFill>
              <a:srgbClr val="C00000"/>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b="0" i="0" u="none" strike="noStrike" cap="none">
              <a:solidFill>
                <a:srgbClr val="FFFFFF"/>
              </a:solidFill>
              <a:latin typeface="Arial"/>
              <a:ea typeface="Arial"/>
              <a:cs typeface="Arial"/>
              <a:sym typeface="Arial"/>
            </a:endParaRPr>
          </a:p>
        </p:txBody>
      </p:sp>
      <p:cxnSp>
        <p:nvCxnSpPr>
          <p:cNvPr id="49" name="Google Shape;601;g2266ce41cdb_0_525">
            <a:extLst>
              <a:ext uri="{FF2B5EF4-FFF2-40B4-BE49-F238E27FC236}">
                <a16:creationId xmlns:a16="http://schemas.microsoft.com/office/drawing/2014/main" id="{93BCE2CF-1015-7E3C-CCDE-43D779567C21}"/>
              </a:ext>
            </a:extLst>
          </p:cNvPr>
          <p:cNvCxnSpPr>
            <a:cxnSpLocks/>
          </p:cNvCxnSpPr>
          <p:nvPr/>
        </p:nvCxnSpPr>
        <p:spPr>
          <a:xfrm>
            <a:off x="512951" y="3831169"/>
            <a:ext cx="6284581" cy="0"/>
          </a:xfrm>
          <a:prstGeom prst="straightConnector1">
            <a:avLst/>
          </a:prstGeom>
          <a:noFill/>
          <a:ln w="19050" cap="flat" cmpd="sng">
            <a:solidFill>
              <a:schemeClr val="accent3"/>
            </a:solidFill>
            <a:prstDash val="dot"/>
            <a:round/>
            <a:headEnd type="none" w="med" len="med"/>
            <a:tailEnd type="none" w="med" len="med"/>
          </a:ln>
        </p:spPr>
      </p:cxnSp>
      <p:sp>
        <p:nvSpPr>
          <p:cNvPr id="65" name="Google Shape;560;g2266ce41cdb_0_525">
            <a:extLst>
              <a:ext uri="{FF2B5EF4-FFF2-40B4-BE49-F238E27FC236}">
                <a16:creationId xmlns:a16="http://schemas.microsoft.com/office/drawing/2014/main" id="{575462D3-9D81-2C2A-25CD-8E8E7BDB0E8C}"/>
              </a:ext>
            </a:extLst>
          </p:cNvPr>
          <p:cNvSpPr/>
          <p:nvPr/>
        </p:nvSpPr>
        <p:spPr>
          <a:xfrm>
            <a:off x="7666925" y="1679732"/>
            <a:ext cx="3978975" cy="398715"/>
          </a:xfrm>
          <a:prstGeom prst="rect">
            <a:avLst/>
          </a:prstGeom>
          <a:solidFill>
            <a:srgbClr val="00206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1200"/>
              <a:buFont typeface="Arial"/>
              <a:buNone/>
            </a:pPr>
            <a:r>
              <a:rPr lang="en-US" sz="2400" b="1" i="0" u="none" strike="noStrike" cap="none">
                <a:solidFill>
                  <a:srgbClr val="FFFFFF"/>
                </a:solidFill>
                <a:latin typeface="Calibri"/>
                <a:ea typeface="Calibri"/>
                <a:cs typeface="Calibri"/>
                <a:sym typeface="Calibri"/>
              </a:rPr>
              <a:t>Actions</a:t>
            </a:r>
            <a:endParaRPr sz="2400">
              <a:latin typeface="Calibri"/>
              <a:ea typeface="Calibri"/>
              <a:cs typeface="Calibri"/>
              <a:sym typeface="Calibri"/>
            </a:endParaRPr>
          </a:p>
        </p:txBody>
      </p:sp>
      <p:sp>
        <p:nvSpPr>
          <p:cNvPr id="67" name="Google Shape;559;g2266ce41cdb_0_525">
            <a:extLst>
              <a:ext uri="{FF2B5EF4-FFF2-40B4-BE49-F238E27FC236}">
                <a16:creationId xmlns:a16="http://schemas.microsoft.com/office/drawing/2014/main" id="{B5A4D189-1DDA-9841-EA3A-458435E44F9E}"/>
              </a:ext>
            </a:extLst>
          </p:cNvPr>
          <p:cNvSpPr/>
          <p:nvPr/>
        </p:nvSpPr>
        <p:spPr>
          <a:xfrm>
            <a:off x="7666925" y="2470494"/>
            <a:ext cx="3978975" cy="708000"/>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3"/>
              </a:buClr>
              <a:buSzPts val="1100"/>
              <a:buFont typeface="Noto Sans Symbols"/>
              <a:buChar char="▪"/>
            </a:pPr>
            <a:r>
              <a:rPr lang="en-US" sz="2000" dirty="0">
                <a:solidFill>
                  <a:srgbClr val="000000"/>
                </a:solidFill>
                <a:latin typeface="Calibri"/>
                <a:cs typeface="Calibri"/>
              </a:rPr>
              <a:t>Adjust inputs (funding, staffing, resources) </a:t>
            </a:r>
          </a:p>
          <a:p>
            <a:pPr marL="171450" marR="0" lvl="0" indent="-177800" algn="l" rtl="0">
              <a:lnSpc>
                <a:spcPct val="100000"/>
              </a:lnSpc>
              <a:spcBef>
                <a:spcPts val="0"/>
              </a:spcBef>
              <a:spcAft>
                <a:spcPts val="0"/>
              </a:spcAft>
              <a:buClr>
                <a:schemeClr val="accent3"/>
              </a:buClr>
              <a:buSzPts val="1100"/>
              <a:buFont typeface="Noto Sans Symbols"/>
              <a:buChar char="▪"/>
            </a:pPr>
            <a:r>
              <a:rPr lang="en-US" sz="2000" dirty="0">
                <a:solidFill>
                  <a:srgbClr val="000000"/>
                </a:solidFill>
                <a:latin typeface="Calibri"/>
                <a:cs typeface="Calibri"/>
              </a:rPr>
              <a:t>Adjust program activities </a:t>
            </a:r>
          </a:p>
        </p:txBody>
      </p:sp>
      <p:cxnSp>
        <p:nvCxnSpPr>
          <p:cNvPr id="68" name="Google Shape;601;g2266ce41cdb_0_525">
            <a:extLst>
              <a:ext uri="{FF2B5EF4-FFF2-40B4-BE49-F238E27FC236}">
                <a16:creationId xmlns:a16="http://schemas.microsoft.com/office/drawing/2014/main" id="{ED1BDC34-FC76-6DD5-D18B-054C4F89579C}"/>
              </a:ext>
            </a:extLst>
          </p:cNvPr>
          <p:cNvCxnSpPr>
            <a:cxnSpLocks/>
          </p:cNvCxnSpPr>
          <p:nvPr/>
        </p:nvCxnSpPr>
        <p:spPr>
          <a:xfrm>
            <a:off x="7666925" y="3831169"/>
            <a:ext cx="3978975" cy="0"/>
          </a:xfrm>
          <a:prstGeom prst="straightConnector1">
            <a:avLst/>
          </a:prstGeom>
          <a:noFill/>
          <a:ln w="19050" cap="flat" cmpd="sng">
            <a:solidFill>
              <a:schemeClr val="accent3"/>
            </a:solidFill>
            <a:prstDash val="dot"/>
            <a:round/>
            <a:headEnd type="none" w="med" len="med"/>
            <a:tailEnd type="none" w="med" len="med"/>
          </a:ln>
        </p:spPr>
      </p:cxnSp>
      <p:sp>
        <p:nvSpPr>
          <p:cNvPr id="70" name="Google Shape;558;g2266ce41cdb_0_525">
            <a:extLst>
              <a:ext uri="{FF2B5EF4-FFF2-40B4-BE49-F238E27FC236}">
                <a16:creationId xmlns:a16="http://schemas.microsoft.com/office/drawing/2014/main" id="{8D067C0F-DF32-4E62-65A4-55871D03B491}"/>
              </a:ext>
            </a:extLst>
          </p:cNvPr>
          <p:cNvSpPr txBox="1"/>
          <p:nvPr/>
        </p:nvSpPr>
        <p:spPr>
          <a:xfrm>
            <a:off x="547751" y="3923897"/>
            <a:ext cx="4647000"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1"/>
              </a:buClr>
              <a:buSzPts val="1000"/>
              <a:buFont typeface="Arial"/>
              <a:buNone/>
            </a:pPr>
            <a:r>
              <a:rPr lang="en-US" sz="2400" b="1" dirty="0">
                <a:solidFill>
                  <a:schemeClr val="accent2">
                    <a:lumMod val="75000"/>
                  </a:schemeClr>
                </a:solidFill>
                <a:latin typeface="Calibri"/>
                <a:ea typeface="Calibri"/>
                <a:cs typeface="Calibri"/>
                <a:sym typeface="Calibri"/>
              </a:rPr>
              <a:t>Evaluation</a:t>
            </a:r>
            <a:endParaRPr lang="en-US" sz="2400" dirty="0">
              <a:solidFill>
                <a:schemeClr val="accent2">
                  <a:lumMod val="75000"/>
                </a:schemeClr>
              </a:solidFill>
              <a:latin typeface="Calibri"/>
              <a:ea typeface="Calibri"/>
              <a:cs typeface="Calibri"/>
              <a:sym typeface="Calibri"/>
            </a:endParaRPr>
          </a:p>
        </p:txBody>
      </p:sp>
      <p:sp>
        <p:nvSpPr>
          <p:cNvPr id="72" name="Google Shape;559;g2266ce41cdb_0_525">
            <a:extLst>
              <a:ext uri="{FF2B5EF4-FFF2-40B4-BE49-F238E27FC236}">
                <a16:creationId xmlns:a16="http://schemas.microsoft.com/office/drawing/2014/main" id="{373F6DFB-6431-57E8-9559-F2EEB96B1AE6}"/>
              </a:ext>
            </a:extLst>
          </p:cNvPr>
          <p:cNvSpPr/>
          <p:nvPr/>
        </p:nvSpPr>
        <p:spPr>
          <a:xfrm>
            <a:off x="539192" y="4223216"/>
            <a:ext cx="6331507" cy="1265176"/>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cs typeface="Calibri"/>
              </a:rPr>
              <a:t>Provision: are the services accessible? Is their quality adequate?</a:t>
            </a:r>
          </a:p>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ea typeface="Calibri"/>
                <a:cs typeface="Calibri"/>
                <a:sym typeface="Calibri"/>
              </a:rPr>
              <a:t>Utilization: are services being used?</a:t>
            </a:r>
          </a:p>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ea typeface="Calibri"/>
                <a:cs typeface="Calibri"/>
                <a:sym typeface="Calibri"/>
              </a:rPr>
              <a:t>Coverage: is the target population being reached?</a:t>
            </a:r>
          </a:p>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ea typeface="Calibri"/>
                <a:cs typeface="Calibri"/>
                <a:sym typeface="Calibri"/>
              </a:rPr>
              <a:t>Impact: was their improvements to behavior change or health?</a:t>
            </a:r>
          </a:p>
          <a:p>
            <a:pPr marL="171450" marR="0" lvl="0" indent="-177800" algn="l" rtl="0">
              <a:lnSpc>
                <a:spcPct val="100000"/>
              </a:lnSpc>
              <a:spcBef>
                <a:spcPts val="0"/>
              </a:spcBef>
              <a:spcAft>
                <a:spcPts val="0"/>
              </a:spcAft>
              <a:buClr>
                <a:schemeClr val="accent2"/>
              </a:buClr>
              <a:buSzPts val="1100"/>
              <a:buFont typeface="Noto Sans Symbols"/>
              <a:buChar char="▪"/>
            </a:pPr>
            <a:endParaRPr lang="en-US" sz="2000" dirty="0">
              <a:solidFill>
                <a:srgbClr val="000000"/>
              </a:solidFill>
              <a:latin typeface="Calibri"/>
              <a:ea typeface="Calibri"/>
              <a:cs typeface="Calibri"/>
              <a:sym typeface="Calibri"/>
            </a:endParaRPr>
          </a:p>
        </p:txBody>
      </p:sp>
      <p:sp>
        <p:nvSpPr>
          <p:cNvPr id="76" name="Google Shape;573;g2266ce41cdb_0_525">
            <a:extLst>
              <a:ext uri="{FF2B5EF4-FFF2-40B4-BE49-F238E27FC236}">
                <a16:creationId xmlns:a16="http://schemas.microsoft.com/office/drawing/2014/main" id="{F40F40CE-3EA1-FA0C-6E7A-CDF87E4BD584}"/>
              </a:ext>
            </a:extLst>
          </p:cNvPr>
          <p:cNvSpPr/>
          <p:nvPr/>
        </p:nvSpPr>
        <p:spPr>
          <a:xfrm>
            <a:off x="7204902" y="4523254"/>
            <a:ext cx="338700" cy="665100"/>
          </a:xfrm>
          <a:prstGeom prst="homePlate">
            <a:avLst>
              <a:gd name="adj" fmla="val 100000"/>
            </a:avLst>
          </a:prstGeom>
          <a:solidFill>
            <a:schemeClr val="accent2">
              <a:lumMod val="75000"/>
            </a:schemeClr>
          </a:solidFill>
          <a:ln>
            <a:solidFill>
              <a:schemeClr val="accent2">
                <a:lumMod val="75000"/>
              </a:schemeClr>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b="0" i="0" u="none" strike="noStrike" cap="none">
              <a:solidFill>
                <a:srgbClr val="FFFFFF"/>
              </a:solidFill>
              <a:latin typeface="Arial"/>
              <a:ea typeface="Arial"/>
              <a:cs typeface="Arial"/>
              <a:sym typeface="Arial"/>
            </a:endParaRPr>
          </a:p>
        </p:txBody>
      </p:sp>
      <p:cxnSp>
        <p:nvCxnSpPr>
          <p:cNvPr id="77" name="Google Shape;601;g2266ce41cdb_0_525">
            <a:extLst>
              <a:ext uri="{FF2B5EF4-FFF2-40B4-BE49-F238E27FC236}">
                <a16:creationId xmlns:a16="http://schemas.microsoft.com/office/drawing/2014/main" id="{EA6AC37B-BEA5-E3C7-7840-C24BC16C15BB}"/>
              </a:ext>
            </a:extLst>
          </p:cNvPr>
          <p:cNvCxnSpPr>
            <a:cxnSpLocks/>
          </p:cNvCxnSpPr>
          <p:nvPr/>
        </p:nvCxnSpPr>
        <p:spPr>
          <a:xfrm>
            <a:off x="512950" y="6175029"/>
            <a:ext cx="6284581" cy="0"/>
          </a:xfrm>
          <a:prstGeom prst="straightConnector1">
            <a:avLst/>
          </a:prstGeom>
          <a:noFill/>
          <a:ln w="19050" cap="flat" cmpd="sng">
            <a:solidFill>
              <a:schemeClr val="accent2"/>
            </a:solidFill>
            <a:prstDash val="dot"/>
            <a:round/>
            <a:headEnd type="none" w="med" len="med"/>
            <a:tailEnd type="none" w="med" len="med"/>
          </a:ln>
        </p:spPr>
      </p:cxnSp>
      <p:cxnSp>
        <p:nvCxnSpPr>
          <p:cNvPr id="78" name="Google Shape;601;g2266ce41cdb_0_525">
            <a:extLst>
              <a:ext uri="{FF2B5EF4-FFF2-40B4-BE49-F238E27FC236}">
                <a16:creationId xmlns:a16="http://schemas.microsoft.com/office/drawing/2014/main" id="{403730A1-9DE7-DAFB-30A6-A594872C89AD}"/>
              </a:ext>
            </a:extLst>
          </p:cNvPr>
          <p:cNvCxnSpPr>
            <a:cxnSpLocks/>
          </p:cNvCxnSpPr>
          <p:nvPr/>
        </p:nvCxnSpPr>
        <p:spPr>
          <a:xfrm>
            <a:off x="7666924" y="6175029"/>
            <a:ext cx="3978975" cy="0"/>
          </a:xfrm>
          <a:prstGeom prst="straightConnector1">
            <a:avLst/>
          </a:prstGeom>
          <a:noFill/>
          <a:ln w="19050" cap="flat" cmpd="sng">
            <a:solidFill>
              <a:schemeClr val="accent2"/>
            </a:solidFill>
            <a:prstDash val="dot"/>
            <a:round/>
            <a:headEnd type="none" w="med" len="med"/>
            <a:tailEnd type="none" w="med" len="med"/>
          </a:ln>
        </p:spPr>
      </p:cxnSp>
      <p:sp>
        <p:nvSpPr>
          <p:cNvPr id="79" name="Google Shape;559;g2266ce41cdb_0_525">
            <a:extLst>
              <a:ext uri="{FF2B5EF4-FFF2-40B4-BE49-F238E27FC236}">
                <a16:creationId xmlns:a16="http://schemas.microsoft.com/office/drawing/2014/main" id="{4BEBDCCE-3445-F351-A117-46A1E363814D}"/>
              </a:ext>
            </a:extLst>
          </p:cNvPr>
          <p:cNvSpPr/>
          <p:nvPr/>
        </p:nvSpPr>
        <p:spPr>
          <a:xfrm>
            <a:off x="7666924" y="4223215"/>
            <a:ext cx="3978975" cy="1265176"/>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cs typeface="Calibri"/>
              </a:rPr>
              <a:t>Adjust location of services </a:t>
            </a:r>
          </a:p>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cs typeface="Calibri"/>
              </a:rPr>
              <a:t>Improve quality of services </a:t>
            </a:r>
          </a:p>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cs typeface="Calibri"/>
              </a:rPr>
              <a:t>Change outreach strategy </a:t>
            </a:r>
          </a:p>
          <a:p>
            <a:pPr marL="171450" marR="0" lvl="0" indent="-177800" algn="l" rtl="0">
              <a:lnSpc>
                <a:spcPct val="100000"/>
              </a:lnSpc>
              <a:spcBef>
                <a:spcPts val="0"/>
              </a:spcBef>
              <a:spcAft>
                <a:spcPts val="0"/>
              </a:spcAft>
              <a:buClr>
                <a:schemeClr val="accent2"/>
              </a:buClr>
              <a:buSzPts val="1100"/>
              <a:buFont typeface="Noto Sans Symbols"/>
              <a:buChar char="▪"/>
            </a:pPr>
            <a:r>
              <a:rPr lang="en-US" sz="2000" dirty="0">
                <a:solidFill>
                  <a:srgbClr val="000000"/>
                </a:solidFill>
                <a:latin typeface="Calibri"/>
                <a:cs typeface="Calibri"/>
              </a:rPr>
              <a:t>Inform program strategy </a:t>
            </a:r>
          </a:p>
        </p:txBody>
      </p:sp>
    </p:spTree>
    <p:extLst>
      <p:ext uri="{BB962C8B-B14F-4D97-AF65-F5344CB8AC3E}">
        <p14:creationId xmlns:p14="http://schemas.microsoft.com/office/powerpoint/2010/main" val="348641750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p:txBody>
          <a:bodyPr>
            <a:normAutofit/>
          </a:bodyPr>
          <a:lstStyle/>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For whom are the data collected (stakeholders)?</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What data are collected (questions and indicators)?</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How is data collected (methodology)?</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Who collects the data (personnel)?</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When is data collected (frequency)?</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Who reports the data and when/how often?</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a:pPr>
            <a:r>
              <a:rPr lang="en-US" sz="2800" dirty="0"/>
              <a:t>Who does what based on the information? 	</a:t>
            </a:r>
          </a:p>
        </p:txBody>
      </p:sp>
      <p:sp>
        <p:nvSpPr>
          <p:cNvPr id="2" name="Text Placeholder 1">
            <a:extLst>
              <a:ext uri="{FF2B5EF4-FFF2-40B4-BE49-F238E27FC236}">
                <a16:creationId xmlns:a16="http://schemas.microsoft.com/office/drawing/2014/main" id="{3A605EEC-2892-AAC7-F96A-4ABEE973F05E}"/>
              </a:ext>
            </a:extLst>
          </p:cNvPr>
          <p:cNvSpPr>
            <a:spLocks noGrp="1"/>
          </p:cNvSpPr>
          <p:nvPr>
            <p:ph type="body" sz="quarter" idx="21"/>
          </p:nvPr>
        </p:nvSpPr>
        <p:spPr/>
        <p:txBody>
          <a:bodyPr/>
          <a:lstStyle/>
          <a:p>
            <a:endParaRPr lang="fr-FR"/>
          </a:p>
        </p:txBody>
      </p:sp>
      <p:sp>
        <p:nvSpPr>
          <p:cNvPr id="5" name="Title 4">
            <a:extLst>
              <a:ext uri="{FF2B5EF4-FFF2-40B4-BE49-F238E27FC236}">
                <a16:creationId xmlns:a16="http://schemas.microsoft.com/office/drawing/2014/main" id="{638FD96E-B126-18DC-8336-9C47CC27CDE7}"/>
              </a:ext>
            </a:extLst>
          </p:cNvPr>
          <p:cNvSpPr>
            <a:spLocks noGrp="1"/>
          </p:cNvSpPr>
          <p:nvPr>
            <p:ph type="title" idx="4294967295"/>
          </p:nvPr>
        </p:nvSpPr>
        <p:spPr>
          <a:xfrm>
            <a:off x="0" y="69851"/>
            <a:ext cx="7875588" cy="526726"/>
          </a:xfrm>
        </p:spPr>
        <p:txBody>
          <a:bodyPr lIns="91440" tIns="45720" rIns="91440" bIns="45720" anchor="b" anchorCtr="0">
            <a:normAutofit fontScale="90000"/>
          </a:bodyPr>
          <a:lstStyle/>
          <a:p>
            <a:pPr>
              <a:lnSpc>
                <a:spcPct val="233174"/>
              </a:lnSpc>
            </a:pPr>
            <a:r>
              <a:rPr lang="en-US" dirty="0">
                <a:solidFill>
                  <a:schemeClr val="bg1"/>
                </a:solidFill>
              </a:rPr>
              <a:t>Key questions for monitoring and evaluation</a:t>
            </a:r>
          </a:p>
        </p:txBody>
      </p:sp>
    </p:spTree>
    <p:extLst>
      <p:ext uri="{BB962C8B-B14F-4D97-AF65-F5344CB8AC3E}">
        <p14:creationId xmlns:p14="http://schemas.microsoft.com/office/powerpoint/2010/main" val="114986452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94872" y="862285"/>
            <a:ext cx="83724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US" sz="2800" b="1" spc="-7" dirty="0">
                <a:solidFill>
                  <a:srgbClr val="A2010C"/>
                </a:solidFill>
                <a:latin typeface="Arial"/>
                <a:cs typeface="Arial"/>
              </a:rPr>
              <a:t>Definition of indicators (1) </a:t>
            </a:r>
          </a:p>
        </p:txBody>
      </p:sp>
      <p:sp>
        <p:nvSpPr>
          <p:cNvPr id="3" name="object 3"/>
          <p:cNvSpPr txBox="1"/>
          <p:nvPr/>
        </p:nvSpPr>
        <p:spPr>
          <a:xfrm>
            <a:off x="577426" y="1468734"/>
            <a:ext cx="11031461" cy="4706417"/>
          </a:xfrm>
          <a:prstGeom prst="rect">
            <a:avLst/>
          </a:prstGeom>
        </p:spPr>
        <p:txBody>
          <a:bodyPr vert="horz" wrap="square" lIns="0" tIns="17780" rIns="0" bIns="0" rtlCol="0" anchor="t">
            <a:spAutoFit/>
          </a:bodyPr>
          <a:lstStyle/>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Indicators represent summary of qualitative or quantitative  measures that capture relevant information on different attributes and dimensions, and the performance of </a:t>
            </a:r>
            <a:r>
              <a:rPr lang="en-US" sz="2400" dirty="0" err="1">
                <a:solidFill>
                  <a:srgbClr val="10253F"/>
                </a:solidFill>
                <a:latin typeface="Source Sans Pro Regular"/>
                <a:ea typeface="Source Sans Pro Regular"/>
                <a:cs typeface="Source Sans Pro Regular"/>
                <a:sym typeface="Source Sans Pro Regular"/>
              </a:rPr>
              <a:t>programmes</a:t>
            </a:r>
            <a:r>
              <a:rPr lang="en-US" sz="2400" dirty="0">
                <a:solidFill>
                  <a:srgbClr val="10253F"/>
                </a:solidFill>
                <a:latin typeface="Source Sans Pro Regular"/>
                <a:ea typeface="Source Sans Pro Regular"/>
                <a:cs typeface="Source Sans Pro Regular"/>
                <a:sym typeface="Source Sans Pro Regular"/>
              </a:rPr>
              <a:t>, health system, …</a:t>
            </a:r>
            <a:endParaRPr lang="fr-FR" dirty="0"/>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With regards to the RRT programme, an indicator is a quantitative or a qualitative factor that provides a simple and reliable means to measure achievement or reflect changes connected to or affecting the RRT work. </a:t>
            </a:r>
            <a:endParaRPr lang="en-US" sz="24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sym typeface="Source Sans Pro Regular"/>
              </a:rPr>
              <a:t>The construction of an indicator is a process with various degrees of complexity, ranging from a direct count (numbers) to the calculation of proportions, rates, ratios, and more sophisticated indices.</a:t>
            </a:r>
            <a:endParaRPr lang="en-US" sz="2400" dirty="0">
              <a:solidFill>
                <a:srgbClr val="10253F"/>
              </a:solidFill>
              <a:latin typeface="Source Sans Pro Regular"/>
              <a:ea typeface="Source Sans Pro Regular"/>
              <a:cs typeface="Source Sans Pro Regular"/>
            </a:endParaRPr>
          </a:p>
          <a:p>
            <a:pPr>
              <a:defRPr sz="2400">
                <a:solidFill>
                  <a:srgbClr val="10253F"/>
                </a:solidFill>
                <a:latin typeface="Source Sans Pro Regular"/>
                <a:ea typeface="Source Sans Pro Regular"/>
                <a:cs typeface="Source Sans Pro Regular"/>
                <a:sym typeface="Source Sans Pro Regular"/>
              </a:defRPr>
            </a:pPr>
            <a:endParaRPr lang="en-US" spc="-13" dirty="0">
              <a:highlight>
                <a:srgbClr val="FFFF00"/>
              </a:highlight>
              <a:latin typeface="Arial"/>
              <a:ea typeface="Source Sans Pro Regular"/>
              <a:cs typeface="Calibri"/>
            </a:endParaRPr>
          </a:p>
        </p:txBody>
      </p:sp>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5.1 Monitoring and </a:t>
            </a:r>
            <a:r>
              <a:rPr lang="fr-FR" sz="2900" b="1" dirty="0" err="1">
                <a:solidFill>
                  <a:srgbClr val="FFFFFF"/>
                </a:solidFill>
                <a:latin typeface="Source Sans Pro Bold"/>
                <a:ea typeface="Source Sans Pro Bold"/>
                <a:cs typeface="Source Sans Pro Bold"/>
              </a:rPr>
              <a:t>evaluation</a:t>
            </a:r>
            <a:r>
              <a:rPr lang="fr-FR" sz="2900" b="1" dirty="0">
                <a:solidFill>
                  <a:srgbClr val="FFFFFF"/>
                </a:solidFill>
                <a:latin typeface="Source Sans Pro Bold"/>
                <a:ea typeface="Source Sans Pro Bold"/>
                <a:cs typeface="Source Sans Pro Bold"/>
              </a:rPr>
              <a:t>: </a:t>
            </a:r>
            <a:r>
              <a:rPr lang="fr-FR" sz="2900" b="1" dirty="0" err="1">
                <a:solidFill>
                  <a:srgbClr val="FFFFFF"/>
                </a:solidFill>
                <a:latin typeface="Source Sans Pro Bold"/>
                <a:ea typeface="Source Sans Pro Bold"/>
                <a:cs typeface="Source Sans Pro Bold"/>
              </a:rPr>
              <a:t>definitions</a:t>
            </a:r>
            <a:r>
              <a:rPr lang="fr-FR" sz="2900" b="1" dirty="0">
                <a:solidFill>
                  <a:srgbClr val="FFFFFF"/>
                </a:solidFill>
                <a:latin typeface="Source Sans Pro Bold"/>
                <a:ea typeface="Source Sans Pro Bold"/>
                <a:cs typeface="Source Sans Pro Bold"/>
              </a:rPr>
              <a:t> and concepts</a:t>
            </a: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8"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10</a:t>
            </a:r>
            <a:endParaRPr dirty="0"/>
          </a:p>
        </p:txBody>
      </p:sp>
    </p:spTree>
    <p:extLst>
      <p:ext uri="{BB962C8B-B14F-4D97-AF65-F5344CB8AC3E}">
        <p14:creationId xmlns:p14="http://schemas.microsoft.com/office/powerpoint/2010/main" val="410660730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15360" y="879990"/>
            <a:ext cx="83724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US" sz="2800" b="1" spc="-7" dirty="0">
                <a:solidFill>
                  <a:srgbClr val="A2010C"/>
                </a:solidFill>
                <a:latin typeface="Arial"/>
                <a:cs typeface="Arial"/>
              </a:rPr>
              <a:t>Definition of indicators (2) </a:t>
            </a:r>
          </a:p>
        </p:txBody>
      </p:sp>
      <p:sp>
        <p:nvSpPr>
          <p:cNvPr id="3" name="object 3"/>
          <p:cNvSpPr txBox="1"/>
          <p:nvPr/>
        </p:nvSpPr>
        <p:spPr>
          <a:xfrm>
            <a:off x="476681" y="1438285"/>
            <a:ext cx="11234133" cy="4124206"/>
          </a:xfrm>
          <a:prstGeom prst="rect">
            <a:avLst/>
          </a:prstGeom>
        </p:spPr>
        <p:txBody>
          <a:bodyPr vert="horz" wrap="square" lIns="0" tIns="17780" rIns="0" bIns="0" rtlCol="0" anchor="t">
            <a:spAutoFit/>
          </a:bodyPr>
          <a:lstStyle/>
          <a:p>
            <a:pPr eaLnBrk="0">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Indicators should be SMART (Specific, Measurable, Attainable, Relevant, and Time-Bound).</a:t>
            </a:r>
            <a:endParaRPr lang="fr-FR" sz="24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cs typeface="Source Sans Pro Regular"/>
              </a:rPr>
              <a:t>Specific : Able to be translated into operational terms, focusing on the ‘who’ and the ‘what’ of the intervention. It is also important to include the ‘how’, ‘where’ and ‘who’ is doing the ‘what’.</a:t>
            </a:r>
            <a:endParaRPr lang="fr-FR" sz="22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cs typeface="Source Sans Pro Regular"/>
              </a:rPr>
              <a:t>Measurable : Has the capacity to be counted, observed, analyzed, tested, or challenged. </a:t>
            </a: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cs typeface="Source Sans Pro Regular"/>
              </a:rPr>
              <a:t>Attainable : Can achieve the performance target accurately and specifies the amount or level of what is to be measured in order to meet the result.  </a:t>
            </a:r>
            <a:endParaRPr lang="fr-FR" sz="22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cs typeface="Source Sans Pro Regular"/>
              </a:rPr>
              <a:t>Relevant : An indicator is relevant to the extent that it captures or measures a facet of the outcome it is intended to measure.</a:t>
            </a:r>
            <a:endParaRPr lang="fr-FR" sz="22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latin typeface="Source Sans Pro Regular"/>
                <a:ea typeface="Source Sans Pro Regular"/>
                <a:cs typeface="Source Sans Pro Regular"/>
              </a:rPr>
              <a:t>Time-bound : Should state when it should be measured.</a:t>
            </a:r>
            <a:endParaRPr lang="fr-FR" sz="2200" dirty="0">
              <a:solidFill>
                <a:srgbClr val="10253F"/>
              </a:solidFill>
              <a:latin typeface="Source Sans Pro Regular"/>
              <a:ea typeface="Source Sans Pro Regular"/>
              <a:cs typeface="Source Sans Pro Regular"/>
            </a:endParaRPr>
          </a:p>
        </p:txBody>
      </p:sp>
      <p:sp>
        <p:nvSpPr>
          <p:cNvPr id="7" name="Rectangle 6"/>
          <p:cNvSpPr/>
          <p:nvPr/>
        </p:nvSpPr>
        <p:spPr>
          <a:xfrm>
            <a:off x="0" y="6184460"/>
            <a:ext cx="12192000" cy="679673"/>
          </a:xfrm>
          <a:prstGeom prst="rect">
            <a:avLst/>
          </a:prstGeom>
          <a:solidFill>
            <a:srgbClr val="A2010C"/>
          </a:solidFill>
        </p:spPr>
        <p:txBody>
          <a:bodyPr wrap="square">
            <a:spAutoFit/>
          </a:bodyPr>
          <a:lstStyle/>
          <a:p>
            <a:pPr algn="ctr" eaLnBrk="0">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r>
              <a:rPr lang="en-US" sz="1700" dirty="0">
                <a:solidFill>
                  <a:schemeClr val="bg1"/>
                </a:solidFill>
                <a:latin typeface="Source Sans Pro Regular"/>
                <a:ea typeface="Source Sans Pro Regular"/>
                <a:cs typeface="Source Sans Pro Regular"/>
              </a:rPr>
              <a:t>Whenever applicable, indicators should be able to provide disaggregation for different pieces of data </a:t>
            </a:r>
          </a:p>
          <a:p>
            <a:pPr algn="ctr" eaLnBrk="0">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r>
              <a:rPr lang="en-US" sz="1700" dirty="0">
                <a:solidFill>
                  <a:schemeClr val="bg1"/>
                </a:solidFill>
                <a:latin typeface="Source Sans Pro Regular"/>
                <a:ea typeface="Source Sans Pro Regular"/>
                <a:cs typeface="Source Sans Pro Regular"/>
              </a:rPr>
              <a:t>(by sex, age, region, or other relevant variables).</a:t>
            </a:r>
            <a:endParaRPr lang="fr-FR" sz="1700" dirty="0">
              <a:solidFill>
                <a:schemeClr val="bg1"/>
              </a:solidFill>
              <a:latin typeface="Source Sans Pro Regular"/>
              <a:ea typeface="Source Sans Pro Regular"/>
              <a:cs typeface="Source Sans Pro Regular"/>
            </a:endParaRPr>
          </a:p>
        </p:txBody>
      </p:sp>
      <p:sp>
        <p:nvSpPr>
          <p:cNvPr id="9"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5.1 Monitoring and </a:t>
            </a:r>
            <a:r>
              <a:rPr lang="fr-FR" sz="2900" b="1" dirty="0" err="1">
                <a:solidFill>
                  <a:srgbClr val="FFFFFF"/>
                </a:solidFill>
                <a:latin typeface="Source Sans Pro Bold"/>
                <a:ea typeface="Source Sans Pro Bold"/>
                <a:cs typeface="Source Sans Pro Bold"/>
              </a:rPr>
              <a:t>evaluation</a:t>
            </a:r>
            <a:r>
              <a:rPr lang="fr-FR" sz="2900" b="1" dirty="0">
                <a:solidFill>
                  <a:srgbClr val="FFFFFF"/>
                </a:solidFill>
                <a:latin typeface="Source Sans Pro Bold"/>
                <a:ea typeface="Source Sans Pro Bold"/>
                <a:cs typeface="Source Sans Pro Bold"/>
              </a:rPr>
              <a:t>: </a:t>
            </a:r>
            <a:r>
              <a:rPr lang="fr-FR" sz="2900" b="1" dirty="0" err="1">
                <a:solidFill>
                  <a:srgbClr val="FFFFFF"/>
                </a:solidFill>
                <a:latin typeface="Source Sans Pro Bold"/>
                <a:ea typeface="Source Sans Pro Bold"/>
                <a:cs typeface="Source Sans Pro Bold"/>
              </a:rPr>
              <a:t>definitions</a:t>
            </a:r>
            <a:r>
              <a:rPr lang="fr-FR" sz="2900" b="1" dirty="0">
                <a:solidFill>
                  <a:srgbClr val="FFFFFF"/>
                </a:solidFill>
                <a:latin typeface="Source Sans Pro Bold"/>
                <a:ea typeface="Source Sans Pro Bold"/>
                <a:cs typeface="Source Sans Pro Bold"/>
              </a:rPr>
              <a:t> and concepts</a:t>
            </a: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11"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11</a:t>
            </a:r>
            <a:endParaRPr dirty="0"/>
          </a:p>
        </p:txBody>
      </p:sp>
    </p:spTree>
    <p:extLst>
      <p:ext uri="{BB962C8B-B14F-4D97-AF65-F5344CB8AC3E}">
        <p14:creationId xmlns:p14="http://schemas.microsoft.com/office/powerpoint/2010/main" val="25179752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66407" y="2271730"/>
            <a:ext cx="7529515" cy="2310593"/>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r>
              <a:rPr lang="en-US" dirty="0">
                <a:solidFill>
                  <a:srgbClr val="FF0000"/>
                </a:solidFill>
              </a:rPr>
              <a:t>This module includes basic information about RRT Training </a:t>
            </a:r>
            <a:r>
              <a:rPr lang="en-US" dirty="0" err="1">
                <a:solidFill>
                  <a:srgbClr val="FF0000"/>
                </a:solidFill>
              </a:rPr>
              <a:t>Programme</a:t>
            </a:r>
            <a:r>
              <a:rPr lang="en-US" dirty="0">
                <a:solidFill>
                  <a:srgbClr val="FF0000"/>
                </a:solidFill>
              </a:rPr>
              <a:t> Monitoring and Evaluation. A comprehensive version of this module, including detailed Key Performance Indicators, will be published once the WHO RRT Monitoring and Evaluation Framework is finalized, in the course of 2024.</a:t>
            </a:r>
            <a:endParaRPr lang="fr-FR" dirty="0"/>
          </a:p>
          <a:p>
            <a:pPr>
              <a:defRPr>
                <a:solidFill>
                  <a:srgbClr val="FF0000"/>
                </a:solidFill>
              </a:defRPr>
            </a:pPr>
            <a:endParaRPr dirty="0"/>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70954" y="880943"/>
            <a:ext cx="3341144"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Warning!</a:t>
            </a:r>
            <a:endParaRPr lang="en-US" b="1"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p:txBody>
          <a:bodyPr>
            <a:normAutofit fontScale="90000"/>
          </a:bodyPr>
          <a:lstStyle/>
          <a:p>
            <a:r>
              <a:rPr lang="en-US" dirty="0"/>
              <a:t>What are indicators?</a:t>
            </a:r>
          </a:p>
        </p:txBody>
      </p:sp>
      <p:sp>
        <p:nvSpPr>
          <p:cNvPr id="2" name="Text Placeholder 5">
            <a:extLst>
              <a:ext uri="{FF2B5EF4-FFF2-40B4-BE49-F238E27FC236}">
                <a16:creationId xmlns:a16="http://schemas.microsoft.com/office/drawing/2014/main" id="{7B47EECF-3A47-4A2A-96DE-D0BD63BAF17A}"/>
              </a:ext>
            </a:extLst>
          </p:cNvPr>
          <p:cNvSpPr txBox="1">
            <a:spLocks/>
          </p:cNvSpPr>
          <p:nvPr/>
        </p:nvSpPr>
        <p:spPr bwMode="auto">
          <a:xfrm>
            <a:off x="609600" y="949037"/>
            <a:ext cx="10972800" cy="1525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lnSpc>
                <a:spcPct val="107000"/>
              </a:lnSpc>
              <a:buClr>
                <a:srgbClr val="5A8A39"/>
              </a:buClr>
              <a:buFont typeface="Arial" panose="020B0604020202020204" pitchFamily="34" charset="0"/>
              <a:buChar char="•"/>
            </a:pPr>
            <a:r>
              <a:rPr lang="en-US" dirty="0">
                <a:latin typeface="Source Sans Pro" panose="020B0503030403020204" pitchFamily="34" charset="0"/>
              </a:rPr>
              <a:t>Indicators are measured at:</a:t>
            </a:r>
          </a:p>
          <a:p>
            <a:pPr marL="1123935" lvl="1" indent="-514350">
              <a:lnSpc>
                <a:spcPct val="107000"/>
              </a:lnSpc>
              <a:buAutoNum type="arabicPeriod"/>
            </a:pPr>
            <a:r>
              <a:rPr lang="en-US" dirty="0">
                <a:latin typeface="Source Sans Pro" panose="020B0503030403020204" pitchFamily="34" charset="0"/>
              </a:rPr>
              <a:t>Start of intervention </a:t>
            </a:r>
          </a:p>
          <a:p>
            <a:pPr marL="1123935" lvl="1" indent="-514350">
              <a:lnSpc>
                <a:spcPct val="107000"/>
              </a:lnSpc>
              <a:buAutoNum type="arabicPeriod"/>
            </a:pPr>
            <a:r>
              <a:rPr lang="en-US" dirty="0">
                <a:latin typeface="Source Sans Pro" panose="020B0503030403020204" pitchFamily="34" charset="0"/>
              </a:rPr>
              <a:t>After the intervention has had time to produce impact </a:t>
            </a:r>
          </a:p>
          <a:p>
            <a:pPr>
              <a:lnSpc>
                <a:spcPct val="107000"/>
              </a:lnSpc>
              <a:buClr>
                <a:srgbClr val="5A8A39"/>
              </a:buClr>
              <a:buFont typeface="Arial" panose="020B0604020202020204" pitchFamily="34" charset="0"/>
              <a:buChar char="•"/>
            </a:pPr>
            <a:r>
              <a:rPr lang="en-US" dirty="0">
                <a:latin typeface="Source Sans Pro" panose="020B0503030403020204" pitchFamily="34" charset="0"/>
              </a:rPr>
              <a:t>Indicators measure change over time &amp; are used for decision making</a:t>
            </a:r>
          </a:p>
          <a:p>
            <a:pPr>
              <a:lnSpc>
                <a:spcPct val="107000"/>
              </a:lnSpc>
              <a:buClr>
                <a:srgbClr val="5A8A39"/>
              </a:buClr>
              <a:buFont typeface="Arial" panose="020B0604020202020204" pitchFamily="34" charset="0"/>
              <a:buChar char="•"/>
            </a:pPr>
            <a:r>
              <a:rPr lang="en-US" b="1" dirty="0">
                <a:latin typeface="Source Sans Pro" panose="020B0503030403020204" pitchFamily="34" charset="0"/>
              </a:rPr>
              <a:t>Indicators can be: </a:t>
            </a:r>
          </a:p>
          <a:p>
            <a:pPr lvl="2">
              <a:lnSpc>
                <a:spcPct val="107000"/>
              </a:lnSpc>
              <a:buClr>
                <a:srgbClr val="5A8A39"/>
              </a:buClr>
              <a:buFont typeface="Courier New" panose="02070309020205020404" pitchFamily="49" charset="0"/>
              <a:buChar char="o"/>
            </a:pPr>
            <a:r>
              <a:rPr lang="en-US" sz="2400" dirty="0">
                <a:latin typeface="Source Sans Pro" panose="020B0503030403020204" pitchFamily="34" charset="0"/>
              </a:rPr>
              <a:t>Number</a:t>
            </a:r>
          </a:p>
          <a:p>
            <a:pPr lvl="2">
              <a:lnSpc>
                <a:spcPct val="107000"/>
              </a:lnSpc>
              <a:buClr>
                <a:srgbClr val="5A8A39"/>
              </a:buClr>
              <a:buFont typeface="Courier New" panose="02070309020205020404" pitchFamily="49" charset="0"/>
              <a:buChar char="o"/>
            </a:pPr>
            <a:r>
              <a:rPr lang="en-US" sz="2400" dirty="0">
                <a:latin typeface="Source Sans Pro" panose="020B0503030403020204" pitchFamily="34" charset="0"/>
              </a:rPr>
              <a:t>Ratio </a:t>
            </a:r>
          </a:p>
          <a:p>
            <a:pPr lvl="2">
              <a:lnSpc>
                <a:spcPct val="107000"/>
              </a:lnSpc>
              <a:buClr>
                <a:srgbClr val="5A8A39"/>
              </a:buClr>
              <a:buFont typeface="Courier New" panose="02070309020205020404" pitchFamily="49" charset="0"/>
              <a:buChar char="o"/>
            </a:pPr>
            <a:r>
              <a:rPr lang="en-US" sz="2400" dirty="0">
                <a:latin typeface="Source Sans Pro" panose="020B0503030403020204" pitchFamily="34" charset="0"/>
              </a:rPr>
              <a:t>Percentage</a:t>
            </a:r>
          </a:p>
          <a:p>
            <a:pPr lvl="2">
              <a:lnSpc>
                <a:spcPct val="107000"/>
              </a:lnSpc>
              <a:buClr>
                <a:srgbClr val="5A8A39"/>
              </a:buClr>
              <a:buFont typeface="Courier New" panose="02070309020205020404" pitchFamily="49" charset="0"/>
              <a:buChar char="o"/>
            </a:pPr>
            <a:r>
              <a:rPr lang="en-US" sz="2400" dirty="0">
                <a:latin typeface="Source Sans Pro" panose="020B0503030403020204" pitchFamily="34" charset="0"/>
              </a:rPr>
              <a:t>Average</a:t>
            </a:r>
          </a:p>
          <a:p>
            <a:pPr lvl="2">
              <a:lnSpc>
                <a:spcPct val="107000"/>
              </a:lnSpc>
              <a:buClr>
                <a:srgbClr val="5A8A39"/>
              </a:buClr>
              <a:buFont typeface="Courier New" panose="02070309020205020404" pitchFamily="49" charset="0"/>
              <a:buChar char="o"/>
            </a:pPr>
            <a:r>
              <a:rPr lang="en-US" sz="2400" dirty="0">
                <a:latin typeface="Source Sans Pro" panose="020B0503030403020204" pitchFamily="34" charset="0"/>
              </a:rPr>
              <a:t>Rate</a:t>
            </a:r>
          </a:p>
          <a:p>
            <a:pPr lvl="2">
              <a:lnSpc>
                <a:spcPct val="107000"/>
              </a:lnSpc>
              <a:buClr>
                <a:srgbClr val="5A8A39"/>
              </a:buClr>
              <a:buFont typeface="Courier New" panose="02070309020205020404" pitchFamily="49" charset="0"/>
              <a:buChar char="o"/>
            </a:pPr>
            <a:r>
              <a:rPr lang="en-US" sz="2400" dirty="0">
                <a:latin typeface="Source Sans Pro" panose="020B0503030403020204" pitchFamily="34" charset="0"/>
              </a:rPr>
              <a:t>Index (composite of indicators)</a:t>
            </a:r>
          </a:p>
          <a:p>
            <a:pPr>
              <a:lnSpc>
                <a:spcPct val="107000"/>
              </a:lnSpc>
            </a:pPr>
            <a:endParaRPr lang="en-US" dirty="0"/>
          </a:p>
          <a:p>
            <a:pPr marL="0" indent="0">
              <a:lnSpc>
                <a:spcPct val="107000"/>
              </a:lnSpc>
              <a:buNone/>
            </a:pPr>
            <a:r>
              <a:rPr lang="en-US" dirty="0"/>
              <a:t> </a:t>
            </a:r>
          </a:p>
        </p:txBody>
      </p:sp>
    </p:spTree>
    <p:extLst>
      <p:ext uri="{BB962C8B-B14F-4D97-AF65-F5344CB8AC3E}">
        <p14:creationId xmlns:p14="http://schemas.microsoft.com/office/powerpoint/2010/main" val="267193030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94872" y="862285"/>
            <a:ext cx="83724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en-US" sz="2800" b="1" spc="-7" dirty="0">
                <a:solidFill>
                  <a:srgbClr val="A2010C"/>
                </a:solidFill>
                <a:latin typeface="Arial"/>
                <a:cs typeface="Arial"/>
              </a:rPr>
              <a:t>Types of indicators </a:t>
            </a:r>
          </a:p>
        </p:txBody>
      </p:sp>
      <p:graphicFrame>
        <p:nvGraphicFramePr>
          <p:cNvPr id="4" name="Tableau 3"/>
          <p:cNvGraphicFramePr>
            <a:graphicFrameLocks noGrp="1"/>
          </p:cNvGraphicFramePr>
          <p:nvPr>
            <p:extLst>
              <p:ext uri="{D42A27DB-BD31-4B8C-83A1-F6EECF244321}">
                <p14:modId xmlns:p14="http://schemas.microsoft.com/office/powerpoint/2010/main" val="1136660453"/>
              </p:ext>
            </p:extLst>
          </p:nvPr>
        </p:nvGraphicFramePr>
        <p:xfrm>
          <a:off x="833786" y="1458072"/>
          <a:ext cx="10193152" cy="4649816"/>
        </p:xfrm>
        <a:graphic>
          <a:graphicData uri="http://schemas.openxmlformats.org/drawingml/2006/table">
            <a:tbl>
              <a:tblPr firstRow="1" firstCol="1" bandRow="1">
                <a:tableStyleId>{5940675A-B579-460E-94D1-54222C63F5DA}</a:tableStyleId>
              </a:tblPr>
              <a:tblGrid>
                <a:gridCol w="1607417">
                  <a:extLst>
                    <a:ext uri="{9D8B030D-6E8A-4147-A177-3AD203B41FA5}">
                      <a16:colId xmlns:a16="http://schemas.microsoft.com/office/drawing/2014/main" val="20000"/>
                    </a:ext>
                  </a:extLst>
                </a:gridCol>
                <a:gridCol w="8585735">
                  <a:extLst>
                    <a:ext uri="{9D8B030D-6E8A-4147-A177-3AD203B41FA5}">
                      <a16:colId xmlns:a16="http://schemas.microsoft.com/office/drawing/2014/main" val="20001"/>
                    </a:ext>
                  </a:extLst>
                </a:gridCol>
              </a:tblGrid>
              <a:tr h="499078">
                <a:tc>
                  <a:txBody>
                    <a:bodyPr/>
                    <a:lstStyle/>
                    <a:p>
                      <a:pPr algn="l">
                        <a:lnSpc>
                          <a:spcPct val="107000"/>
                        </a:lnSpc>
                        <a:spcBef>
                          <a:spcPts val="600"/>
                        </a:spcBef>
                        <a:spcAft>
                          <a:spcPts val="800"/>
                        </a:spcAft>
                      </a:pPr>
                      <a:r>
                        <a:rPr lang="en-US" sz="1800" b="1" dirty="0">
                          <a:solidFill>
                            <a:schemeClr val="bg1"/>
                          </a:solidFill>
                          <a:effectLst/>
                          <a:latin typeface="Source Sans Pro Regular"/>
                        </a:rPr>
                        <a:t>Type of the indicator</a:t>
                      </a:r>
                      <a:endParaRPr lang="fr-FR" sz="1600" b="1" dirty="0">
                        <a:solidFill>
                          <a:schemeClr val="bg1"/>
                        </a:solidFill>
                        <a:effectLst/>
                        <a:latin typeface="Source Sans Pro Regular"/>
                        <a:ea typeface="Calibri" panose="020F0502020204030204" pitchFamily="34" charset="0"/>
                        <a:cs typeface="Arial" panose="020B0604020202020204" pitchFamily="34" charset="0"/>
                      </a:endParaRPr>
                    </a:p>
                  </a:txBody>
                  <a:tcPr marL="68580" marR="68580" marT="0" marB="0" anchor="ctr">
                    <a:solidFill>
                      <a:srgbClr val="65A000"/>
                    </a:solidFill>
                  </a:tcPr>
                </a:tc>
                <a:tc>
                  <a:txBody>
                    <a:bodyPr/>
                    <a:lstStyle/>
                    <a:p>
                      <a:pPr algn="ctr">
                        <a:lnSpc>
                          <a:spcPct val="107000"/>
                        </a:lnSpc>
                        <a:spcBef>
                          <a:spcPts val="600"/>
                        </a:spcBef>
                        <a:spcAft>
                          <a:spcPts val="800"/>
                        </a:spcAft>
                      </a:pPr>
                      <a:r>
                        <a:rPr lang="en-US" sz="1800" b="1" dirty="0">
                          <a:solidFill>
                            <a:schemeClr val="bg1"/>
                          </a:solidFill>
                          <a:effectLst/>
                          <a:latin typeface="Source Sans Pro Regular"/>
                        </a:rPr>
                        <a:t>Definition</a:t>
                      </a:r>
                      <a:endParaRPr lang="fr-FR" sz="1600" b="1" dirty="0">
                        <a:solidFill>
                          <a:schemeClr val="bg1"/>
                        </a:solidFill>
                        <a:effectLst/>
                        <a:latin typeface="Source Sans Pro Regular"/>
                        <a:ea typeface="Calibri" panose="020F0502020204030204" pitchFamily="34" charset="0"/>
                        <a:cs typeface="Arial" panose="020B0604020202020204" pitchFamily="34" charset="0"/>
                      </a:endParaRPr>
                    </a:p>
                  </a:txBody>
                  <a:tcPr marL="68580" marR="68580" marT="0" marB="0" anchor="ctr">
                    <a:solidFill>
                      <a:srgbClr val="65A000"/>
                    </a:solidFill>
                  </a:tcPr>
                </a:tc>
                <a:extLst>
                  <a:ext uri="{0D108BD9-81ED-4DB2-BD59-A6C34878D82A}">
                    <a16:rowId xmlns:a16="http://schemas.microsoft.com/office/drawing/2014/main" val="10000"/>
                  </a:ext>
                </a:extLst>
              </a:tr>
              <a:tr h="827920">
                <a:tc>
                  <a:txBody>
                    <a:bodyPr/>
                    <a:lstStyle/>
                    <a:p>
                      <a:pPr marL="0" marR="0" indent="0" algn="l" defTabSz="914400" rtl="0" latinLnBrk="0">
                        <a:lnSpc>
                          <a:spcPct val="107000"/>
                        </a:lnSpc>
                        <a:spcBef>
                          <a:spcPts val="600"/>
                        </a:spcBef>
                        <a:spcAft>
                          <a:spcPts val="800"/>
                        </a:spcAft>
                        <a:buClrTx/>
                        <a:buSzTx/>
                        <a:buFontTx/>
                        <a:buNone/>
                        <a:tabLst/>
                      </a:pPr>
                      <a:r>
                        <a:rPr lang="en-US" sz="1800" b="1" i="0" u="none" strike="noStrike" cap="none" spc="0" baseline="0" dirty="0">
                          <a:solidFill>
                            <a:schemeClr val="bg1"/>
                          </a:solidFill>
                          <a:effectLst/>
                          <a:uFillTx/>
                          <a:latin typeface="Source Sans Pro Regular"/>
                          <a:ea typeface="+mn-ea"/>
                          <a:cs typeface="+mn-cs"/>
                          <a:sym typeface="Source Sans Pro Regular"/>
                        </a:rPr>
                        <a:t>Input</a:t>
                      </a:r>
                      <a:endParaRPr lang="fr-FR" sz="1800" b="1" i="0" u="none" strike="noStrike" cap="none" spc="0" baseline="0" dirty="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Human and financial resources, physical facilities, equipment, and operational policies that enable services to be delivered.</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Example: Epidemiologist working in the Rapid Response Team.</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1"/>
                  </a:ext>
                </a:extLst>
              </a:tr>
              <a:tr h="866274">
                <a:tc>
                  <a:txBody>
                    <a:bodyPr/>
                    <a:lstStyle/>
                    <a:p>
                      <a:pPr marL="0" marR="0" indent="0" algn="l" defTabSz="914400" rtl="0" latinLnBrk="0">
                        <a:lnSpc>
                          <a:spcPct val="107000"/>
                        </a:lnSpc>
                        <a:spcBef>
                          <a:spcPts val="600"/>
                        </a:spcBef>
                        <a:spcAft>
                          <a:spcPts val="800"/>
                        </a:spcAft>
                        <a:buClrTx/>
                        <a:buSzTx/>
                        <a:buFontTx/>
                        <a:buNone/>
                        <a:tabLst/>
                      </a:pPr>
                      <a:r>
                        <a:rPr lang="en-US" sz="1800" b="1" i="0" u="none" strike="noStrike" cap="none" spc="0" baseline="0" dirty="0">
                          <a:solidFill>
                            <a:schemeClr val="bg1"/>
                          </a:solidFill>
                          <a:effectLst/>
                          <a:uFillTx/>
                          <a:latin typeface="Source Sans Pro Regular"/>
                          <a:ea typeface="+mn-ea"/>
                          <a:cs typeface="+mn-cs"/>
                          <a:sym typeface="Source Sans Pro Regular"/>
                        </a:rPr>
                        <a:t>Process</a:t>
                      </a:r>
                      <a:endParaRPr lang="fr-FR" sz="1800" b="1" i="0" u="none" strike="noStrike" cap="none" spc="0" baseline="0" dirty="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Multiple activities that are carried out to achieve the objectives of the program. It includes both what is done and how well it is done.</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Example: Number of trainings conducted to improve the overall knowledge scores of RRT.</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2"/>
                  </a:ext>
                </a:extLst>
              </a:tr>
              <a:tr h="606392">
                <a:tc>
                  <a:txBody>
                    <a:bodyPr/>
                    <a:lstStyle/>
                    <a:p>
                      <a:pPr marL="0" marR="0" indent="0" algn="l" defTabSz="914400" rtl="0" latinLnBrk="0">
                        <a:lnSpc>
                          <a:spcPct val="107000"/>
                        </a:lnSpc>
                        <a:spcBef>
                          <a:spcPts val="600"/>
                        </a:spcBef>
                        <a:spcAft>
                          <a:spcPts val="800"/>
                        </a:spcAft>
                        <a:buClrTx/>
                        <a:buSzTx/>
                        <a:buFontTx/>
                        <a:buNone/>
                        <a:tabLst/>
                      </a:pPr>
                      <a:r>
                        <a:rPr lang="en-US" sz="1800" b="1" i="0" u="none" strike="noStrike" cap="none" spc="0" baseline="0" dirty="0">
                          <a:solidFill>
                            <a:schemeClr val="bg1"/>
                          </a:solidFill>
                          <a:effectLst/>
                          <a:uFillTx/>
                          <a:latin typeface="Source Sans Pro Regular"/>
                          <a:ea typeface="+mn-ea"/>
                          <a:cs typeface="+mn-cs"/>
                          <a:sym typeface="Source Sans Pro Regular"/>
                        </a:rPr>
                        <a:t>Output</a:t>
                      </a:r>
                      <a:endParaRPr lang="fr-FR" sz="1800" b="1" i="0" u="none" strike="noStrike" cap="none" spc="0" baseline="0" dirty="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7975" marR="0" indent="-307975"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The results of these efforts at the </a:t>
                      </a:r>
                      <a:r>
                        <a:rPr kumimoji="0" lang="en-US" sz="1600" b="0" i="0" u="none" strike="noStrike" cap="none" spc="0" normalizeH="0" baseline="0" dirty="0" err="1">
                          <a:ln>
                            <a:noFill/>
                          </a:ln>
                          <a:solidFill>
                            <a:srgbClr val="10253F"/>
                          </a:solidFill>
                          <a:effectLst/>
                          <a:uFillTx/>
                          <a:latin typeface="Source Sans Pro Regular"/>
                          <a:ea typeface="Source Sans Pro Regular"/>
                          <a:cs typeface="Source Sans Pro Regular"/>
                          <a:sym typeface="Calibri"/>
                        </a:rPr>
                        <a:t>programme</a:t>
                      </a: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 level.</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Example: Percentage of the RRT that are trained on M&amp;E.</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3"/>
                  </a:ext>
                </a:extLst>
              </a:tr>
              <a:tr h="866161">
                <a:tc>
                  <a:txBody>
                    <a:bodyPr/>
                    <a:lstStyle/>
                    <a:p>
                      <a:pPr marL="0" marR="0" indent="0" algn="l" defTabSz="914400" rtl="0" latinLnBrk="0">
                        <a:lnSpc>
                          <a:spcPct val="107000"/>
                        </a:lnSpc>
                        <a:spcBef>
                          <a:spcPts val="600"/>
                        </a:spcBef>
                        <a:spcAft>
                          <a:spcPts val="800"/>
                        </a:spcAft>
                        <a:buClrTx/>
                        <a:buSzTx/>
                        <a:buFontTx/>
                        <a:buNone/>
                        <a:tabLst/>
                      </a:pPr>
                      <a:r>
                        <a:rPr lang="en-US" sz="1800" b="1" i="0" u="none" strike="noStrike" cap="none" spc="0" baseline="0" dirty="0">
                          <a:solidFill>
                            <a:schemeClr val="bg1"/>
                          </a:solidFill>
                          <a:effectLst/>
                          <a:uFillTx/>
                          <a:latin typeface="Source Sans Pro Regular"/>
                          <a:ea typeface="+mn-ea"/>
                          <a:cs typeface="+mn-cs"/>
                          <a:sym typeface="Source Sans Pro Regular"/>
                        </a:rPr>
                        <a:t>Outcome</a:t>
                      </a:r>
                      <a:endParaRPr lang="fr-FR" sz="1800" b="1" i="0" u="none" strike="noStrike" cap="none" spc="0" baseline="0" dirty="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Higher level indicators that measure the change that happened at the target population level.</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rPr>
                        <a:t>Example: Survival rate in the affected communities.</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4"/>
                  </a:ext>
                </a:extLst>
              </a:tr>
              <a:tr h="909854">
                <a:tc>
                  <a:txBody>
                    <a:bodyPr/>
                    <a:lstStyle/>
                    <a:p>
                      <a:pPr marL="0" marR="0" indent="0" algn="l" defTabSz="914400" rtl="0" latinLnBrk="0">
                        <a:lnSpc>
                          <a:spcPct val="107000"/>
                        </a:lnSpc>
                        <a:spcBef>
                          <a:spcPts val="600"/>
                        </a:spcBef>
                        <a:spcAft>
                          <a:spcPts val="800"/>
                        </a:spcAft>
                        <a:buClrTx/>
                        <a:buSzTx/>
                        <a:buFontTx/>
                        <a:buNone/>
                        <a:tabLst/>
                      </a:pPr>
                      <a:r>
                        <a:rPr lang="en-US" sz="1800" b="1" i="0" u="none" strike="noStrike" cap="none" spc="0" baseline="0" dirty="0">
                          <a:solidFill>
                            <a:schemeClr val="bg1"/>
                          </a:solidFill>
                          <a:effectLst/>
                          <a:uFillTx/>
                          <a:latin typeface="Source Sans Pro Regular"/>
                          <a:ea typeface="+mn-ea"/>
                          <a:cs typeface="+mn-cs"/>
                          <a:sym typeface="Source Sans Pro Regular"/>
                        </a:rPr>
                        <a:t>Impact</a:t>
                      </a:r>
                      <a:endParaRPr lang="fr-FR" sz="1800" b="1" i="0" u="none" strike="noStrike" cap="none" spc="0" baseline="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7975" marR="0" indent="-307975"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Source Sans Pro Regular"/>
                        </a:rPr>
                        <a:t>The systemic changes achieved that can be attributed to the </a:t>
                      </a:r>
                      <a:r>
                        <a:rPr kumimoji="0" lang="en-US" sz="1600" b="0" i="0" u="none" strike="noStrike" cap="none" spc="0" normalizeH="0" baseline="0" dirty="0" err="1">
                          <a:ln>
                            <a:noFill/>
                          </a:ln>
                          <a:solidFill>
                            <a:srgbClr val="10253F"/>
                          </a:solidFill>
                          <a:effectLst/>
                          <a:uFillTx/>
                          <a:latin typeface="Source Sans Pro Regular"/>
                          <a:ea typeface="Source Sans Pro Regular"/>
                          <a:cs typeface="Source Sans Pro Regular"/>
                          <a:sym typeface="Source Sans Pro Regular"/>
                        </a:rPr>
                        <a:t>programme</a:t>
                      </a: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Source Sans Pro Regular"/>
                        </a:rPr>
                        <a:t>. These reflect long-term outcomes. </a:t>
                      </a:r>
                    </a:p>
                    <a:p>
                      <a:pPr marL="307975" marR="0" indent="-307975" algn="l" defTabSz="914400" rtl="0" eaLnBrk="0" fontAlgn="auto" latinLnBrk="0" hangingPunct="0">
                        <a:lnSpc>
                          <a:spcPct val="100000"/>
                        </a:lnSpc>
                        <a:spcBef>
                          <a:spcPts val="500"/>
                        </a:spcBef>
                        <a:spcAft>
                          <a:spcPts val="0"/>
                        </a:spcAft>
                        <a:buClr>
                          <a:srgbClr val="5A8A39"/>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kumimoji="0" lang="en-US" sz="1600" b="0" i="0" u="none" strike="noStrike" cap="none" spc="0" normalizeH="0" baseline="0" dirty="0">
                          <a:ln>
                            <a:noFill/>
                          </a:ln>
                          <a:solidFill>
                            <a:srgbClr val="10253F"/>
                          </a:solidFill>
                          <a:effectLst/>
                          <a:uFillTx/>
                          <a:latin typeface="Source Sans Pro Regular"/>
                          <a:ea typeface="Source Sans Pro Regular"/>
                          <a:cs typeface="Source Sans Pro Regular"/>
                          <a:sym typeface="Source Sans Pro Regular"/>
                        </a:rPr>
                        <a:t>Example: Average death rate by outbreak in the affected communities</a:t>
                      </a:r>
                      <a:endParaRPr kumimoji="0" lang="fr-FR" sz="1600" b="0" i="0" u="none" strike="noStrike" cap="none" spc="0" normalizeH="0" baseline="0" dirty="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5"/>
                  </a:ext>
                </a:extLst>
              </a:tr>
            </a:tbl>
          </a:graphicData>
        </a:graphic>
      </p:graphicFrame>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5.1 Monitoring and </a:t>
            </a:r>
            <a:r>
              <a:rPr lang="fr-FR" sz="2900" b="1" dirty="0" err="1">
                <a:solidFill>
                  <a:srgbClr val="FFFFFF"/>
                </a:solidFill>
                <a:latin typeface="Source Sans Pro Bold"/>
                <a:ea typeface="Source Sans Pro Bold"/>
                <a:cs typeface="Source Sans Pro Bold"/>
              </a:rPr>
              <a:t>evaluation</a:t>
            </a:r>
            <a:r>
              <a:rPr lang="fr-FR" sz="2900" b="1" dirty="0">
                <a:solidFill>
                  <a:srgbClr val="FFFFFF"/>
                </a:solidFill>
                <a:latin typeface="Source Sans Pro Bold"/>
                <a:ea typeface="Source Sans Pro Bold"/>
                <a:cs typeface="Source Sans Pro Bold"/>
              </a:rPr>
              <a:t>: </a:t>
            </a:r>
            <a:r>
              <a:rPr lang="fr-FR" sz="2900" b="1" dirty="0" err="1">
                <a:solidFill>
                  <a:srgbClr val="FFFFFF"/>
                </a:solidFill>
                <a:latin typeface="Source Sans Pro Bold"/>
                <a:ea typeface="Source Sans Pro Bold"/>
                <a:cs typeface="Source Sans Pro Bold"/>
              </a:rPr>
              <a:t>definitions</a:t>
            </a:r>
            <a:r>
              <a:rPr lang="fr-FR" sz="2900" b="1" dirty="0">
                <a:solidFill>
                  <a:srgbClr val="FFFFFF"/>
                </a:solidFill>
                <a:latin typeface="Source Sans Pro Bold"/>
                <a:ea typeface="Source Sans Pro Bold"/>
                <a:cs typeface="Source Sans Pro Bold"/>
              </a:rPr>
              <a:t> and concepts</a:t>
            </a: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12</a:t>
            </a:r>
            <a:endParaRPr dirty="0"/>
          </a:p>
        </p:txBody>
      </p:sp>
    </p:spTree>
    <p:extLst>
      <p:ext uri="{BB962C8B-B14F-4D97-AF65-F5344CB8AC3E}">
        <p14:creationId xmlns:p14="http://schemas.microsoft.com/office/powerpoint/2010/main" val="297517553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0" y="112784"/>
            <a:ext cx="5526312" cy="646114"/>
          </a:xfrm>
        </p:spPr>
        <p:txBody>
          <a:bodyPr>
            <a:normAutofit fontScale="90000"/>
          </a:bodyPr>
          <a:lstStyle/>
          <a:p>
            <a:r>
              <a:rPr lang="en-US" dirty="0"/>
              <a:t>Why are indicators important?</a:t>
            </a: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149927" y="1247001"/>
            <a:ext cx="9347091" cy="4654071"/>
          </a:xfrm>
        </p:spPr>
        <p:txBody>
          <a:bodyPr>
            <a:normAutofit/>
          </a:bodyPr>
          <a:lstStyle/>
          <a:p>
            <a:pPr marL="342900" indent="-342900">
              <a:lnSpc>
                <a:spcPct val="107000"/>
              </a:lnSpc>
              <a:buClr>
                <a:srgbClr val="5A8A39"/>
              </a:buClr>
              <a:buFont typeface="Arial" panose="020B0604020202020204" pitchFamily="34" charset="0"/>
              <a:buChar char="•"/>
            </a:pPr>
            <a:r>
              <a:rPr lang="en-US" sz="3200" dirty="0"/>
              <a:t>Indicators enable us to reduce a large amount of data to its simplest form </a:t>
            </a:r>
          </a:p>
          <a:p>
            <a:pPr marL="342900" indent="-342900">
              <a:lnSpc>
                <a:spcPct val="107000"/>
              </a:lnSpc>
              <a:buClr>
                <a:srgbClr val="5A8A39"/>
              </a:buClr>
              <a:buFont typeface="Arial" panose="020B0604020202020204" pitchFamily="34" charset="0"/>
              <a:buChar char="•"/>
            </a:pPr>
            <a:r>
              <a:rPr lang="en-US" sz="3200" dirty="0"/>
              <a:t>Indicators are used for decision making</a:t>
            </a:r>
          </a:p>
          <a:p>
            <a:pPr lvl="6">
              <a:lnSpc>
                <a:spcPct val="107000"/>
              </a:lnSpc>
              <a:buClr>
                <a:srgbClr val="5A8A39"/>
              </a:buClr>
              <a:buFont typeface="Courier New" panose="02070309020205020404" pitchFamily="49" charset="0"/>
              <a:buChar char="o"/>
            </a:pPr>
            <a:r>
              <a:rPr lang="en-US" sz="3200" dirty="0"/>
              <a:t>Are corrective measures needed?</a:t>
            </a:r>
          </a:p>
          <a:p>
            <a:pPr lvl="6">
              <a:lnSpc>
                <a:spcPct val="107000"/>
              </a:lnSpc>
              <a:buClr>
                <a:srgbClr val="5A8A39"/>
              </a:buClr>
              <a:buFont typeface="Courier New" panose="02070309020205020404" pitchFamily="49" charset="0"/>
              <a:buChar char="o"/>
            </a:pPr>
            <a:r>
              <a:rPr lang="en-US" sz="3200" dirty="0"/>
              <a:t>Do we need to change program activities?</a:t>
            </a:r>
          </a:p>
          <a:p>
            <a:pPr lvl="6">
              <a:lnSpc>
                <a:spcPct val="107000"/>
              </a:lnSpc>
              <a:buClr>
                <a:srgbClr val="5A8A39"/>
              </a:buClr>
              <a:buFont typeface="Courier New" panose="02070309020205020404" pitchFamily="49" charset="0"/>
              <a:buChar char="o"/>
            </a:pPr>
            <a:r>
              <a:rPr lang="en-US" sz="3200" dirty="0"/>
              <a:t>Are we reaching the target population?</a:t>
            </a:r>
          </a:p>
        </p:txBody>
      </p:sp>
    </p:spTree>
    <p:extLst>
      <p:ext uri="{BB962C8B-B14F-4D97-AF65-F5344CB8AC3E}">
        <p14:creationId xmlns:p14="http://schemas.microsoft.com/office/powerpoint/2010/main" val="200212407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012874" y="956603"/>
            <a:ext cx="9588221" cy="5317588"/>
          </a:xfrm>
        </p:spPr>
        <p:txBody>
          <a:bodyPr>
            <a:normAutofit/>
          </a:bodyPr>
          <a:lstStyle/>
          <a:p>
            <a:pPr marL="0" indent="0">
              <a:lnSpc>
                <a:spcPct val="107000"/>
              </a:lnSpc>
              <a:buNone/>
            </a:pPr>
            <a:r>
              <a:rPr lang="en-US" sz="2000" b="1" dirty="0">
                <a:solidFill>
                  <a:srgbClr val="5A8A39"/>
                </a:solidFill>
              </a:rPr>
              <a:t>Relevant </a:t>
            </a:r>
          </a:p>
          <a:p>
            <a:pPr marL="342900" indent="-342900">
              <a:lnSpc>
                <a:spcPct val="107000"/>
              </a:lnSpc>
              <a:buClr>
                <a:srgbClr val="5A8A39"/>
              </a:buClr>
              <a:buFont typeface="Arial" panose="020B0604020202020204" pitchFamily="34" charset="0"/>
              <a:buChar char="•"/>
            </a:pPr>
            <a:r>
              <a:rPr lang="en-US" sz="2000" dirty="0"/>
              <a:t>Related to a specific question or issue or concern </a:t>
            </a:r>
          </a:p>
          <a:p>
            <a:pPr marL="342900" indent="-342900">
              <a:lnSpc>
                <a:spcPct val="107000"/>
              </a:lnSpc>
              <a:buClr>
                <a:srgbClr val="5A8A39"/>
              </a:buClr>
              <a:buFont typeface="Arial" panose="020B0604020202020204" pitchFamily="34" charset="0"/>
              <a:buChar char="•"/>
            </a:pPr>
            <a:r>
              <a:rPr lang="en-US" sz="2000" dirty="0"/>
              <a:t>Sensitive to changes of the conditions</a:t>
            </a:r>
          </a:p>
          <a:p>
            <a:pPr marL="342900" indent="-342900">
              <a:lnSpc>
                <a:spcPct val="107000"/>
              </a:lnSpc>
              <a:buClr>
                <a:srgbClr val="5A8A39"/>
              </a:buClr>
              <a:buFont typeface="Arial" panose="020B0604020202020204" pitchFamily="34" charset="0"/>
              <a:buChar char="•"/>
            </a:pPr>
            <a:r>
              <a:rPr lang="en-US" sz="2000" dirty="0"/>
              <a:t>Give an early warning of pending changes </a:t>
            </a:r>
          </a:p>
          <a:p>
            <a:pPr marL="0" indent="0">
              <a:lnSpc>
                <a:spcPct val="107000"/>
              </a:lnSpc>
              <a:buNone/>
            </a:pPr>
            <a:r>
              <a:rPr lang="en-US" sz="2000" b="1" dirty="0">
                <a:solidFill>
                  <a:srgbClr val="5A8A39"/>
                </a:solidFill>
              </a:rPr>
              <a:t>Scientifically sound </a:t>
            </a:r>
          </a:p>
          <a:p>
            <a:pPr marL="342900" indent="-342900">
              <a:lnSpc>
                <a:spcPct val="117000"/>
              </a:lnSpc>
              <a:buClr>
                <a:srgbClr val="5A8A39"/>
              </a:buClr>
              <a:buFont typeface="Arial" panose="020B0604020202020204" pitchFamily="34" charset="0"/>
              <a:buChar char="•"/>
            </a:pPr>
            <a:r>
              <a:rPr lang="en-US" sz="2000" dirty="0"/>
              <a:t>Unbiased, representative of the conditions in question </a:t>
            </a:r>
          </a:p>
          <a:p>
            <a:pPr marL="342900" indent="-342900">
              <a:lnSpc>
                <a:spcPct val="117000"/>
              </a:lnSpc>
              <a:buClr>
                <a:srgbClr val="5A8A39"/>
              </a:buClr>
              <a:buFont typeface="Arial" panose="020B0604020202020204" pitchFamily="34" charset="0"/>
              <a:buChar char="•"/>
            </a:pPr>
            <a:r>
              <a:rPr lang="en-US" sz="2000" dirty="0"/>
              <a:t>Scientifically credible &amp; reliable</a:t>
            </a:r>
          </a:p>
          <a:p>
            <a:pPr marL="342900" indent="-342900">
              <a:lnSpc>
                <a:spcPct val="117000"/>
              </a:lnSpc>
              <a:buClr>
                <a:srgbClr val="5A8A39"/>
              </a:buClr>
              <a:buFont typeface="Arial" panose="020B0604020202020204" pitchFamily="34" charset="0"/>
              <a:buChar char="•"/>
            </a:pPr>
            <a:r>
              <a:rPr lang="en-US" sz="2000" dirty="0"/>
              <a:t>Based on the best available data </a:t>
            </a:r>
          </a:p>
          <a:p>
            <a:pPr marL="342900" indent="-342900">
              <a:lnSpc>
                <a:spcPct val="117000"/>
              </a:lnSpc>
              <a:buClr>
                <a:srgbClr val="5A8A39"/>
              </a:buClr>
              <a:buFont typeface="Arial" panose="020B0604020202020204" pitchFamily="34" charset="0"/>
              <a:buChar char="•"/>
            </a:pPr>
            <a:r>
              <a:rPr lang="en-US" sz="2000" dirty="0"/>
              <a:t>Robust &amp; unaffected by minor changes in the method/scale </a:t>
            </a:r>
          </a:p>
          <a:p>
            <a:pPr marL="342900" indent="-342900">
              <a:lnSpc>
                <a:spcPct val="117000"/>
              </a:lnSpc>
              <a:buClr>
                <a:srgbClr val="5A8A39"/>
              </a:buClr>
              <a:buFont typeface="Arial" panose="020B0604020202020204" pitchFamily="34" charset="0"/>
              <a:buChar char="•"/>
            </a:pPr>
            <a:r>
              <a:rPr lang="en-US" sz="2000" dirty="0"/>
              <a:t>Consistent &amp; comparable over time &amp; space</a:t>
            </a:r>
          </a:p>
          <a:p>
            <a:pPr marL="0" indent="0">
              <a:lnSpc>
                <a:spcPct val="107000"/>
              </a:lnSpc>
              <a:buNone/>
            </a:pPr>
            <a:r>
              <a:rPr lang="en-US" sz="2000" b="1" dirty="0">
                <a:solidFill>
                  <a:srgbClr val="5A8A39"/>
                </a:solidFill>
              </a:rPr>
              <a:t>Applicable to users</a:t>
            </a:r>
          </a:p>
          <a:p>
            <a:pPr marL="342900" indent="-342900">
              <a:lnSpc>
                <a:spcPct val="127000"/>
              </a:lnSpc>
              <a:buClr>
                <a:srgbClr val="5A8A39"/>
              </a:buClr>
              <a:buFont typeface="Arial" panose="020B0604020202020204" pitchFamily="34" charset="0"/>
              <a:buChar char="•"/>
            </a:pPr>
            <a:r>
              <a:rPr lang="en-US" sz="2000" dirty="0"/>
              <a:t>Relevant to policy-makers &amp; management needs</a:t>
            </a:r>
          </a:p>
          <a:p>
            <a:pPr marL="342900" indent="-342900">
              <a:lnSpc>
                <a:spcPct val="127000"/>
              </a:lnSpc>
              <a:buClr>
                <a:srgbClr val="5A8A39"/>
              </a:buClr>
              <a:buFont typeface="Arial" panose="020B0604020202020204" pitchFamily="34" charset="0"/>
              <a:buChar char="•"/>
            </a:pPr>
            <a:r>
              <a:rPr lang="en-US" sz="2000" dirty="0"/>
              <a:t>Easily understood &amp; applied by potential users</a:t>
            </a:r>
          </a:p>
          <a:p>
            <a:pPr>
              <a:lnSpc>
                <a:spcPct val="107000"/>
              </a:lnSpc>
            </a:pPr>
            <a:endParaRPr lang="en-US" sz="2000" dirty="0"/>
          </a:p>
          <a:p>
            <a:pPr>
              <a:lnSpc>
                <a:spcPct val="107000"/>
              </a:lnSpc>
            </a:pPr>
            <a:endParaRPr lang="en-US" sz="2000" dirty="0"/>
          </a:p>
          <a:p>
            <a:pPr>
              <a:lnSpc>
                <a:spcPct val="107000"/>
              </a:lnSpc>
            </a:pPr>
            <a:endParaRPr lang="en-US" sz="2000" dirty="0"/>
          </a:p>
        </p:txBody>
      </p:sp>
      <p:sp>
        <p:nvSpPr>
          <p:cNvPr id="5" name="Title 4">
            <a:extLst>
              <a:ext uri="{FF2B5EF4-FFF2-40B4-BE49-F238E27FC236}">
                <a16:creationId xmlns:a16="http://schemas.microsoft.com/office/drawing/2014/main" id="{638FD96E-B126-18DC-8336-9C47CC27CDE7}"/>
              </a:ext>
            </a:extLst>
          </p:cNvPr>
          <p:cNvSpPr>
            <a:spLocks noGrp="1"/>
          </p:cNvSpPr>
          <p:nvPr>
            <p:ph type="title" idx="4294967295"/>
          </p:nvPr>
        </p:nvSpPr>
        <p:spPr>
          <a:xfrm>
            <a:off x="0" y="69851"/>
            <a:ext cx="8721969" cy="492858"/>
          </a:xfrm>
        </p:spPr>
        <p:txBody>
          <a:bodyPr>
            <a:normAutofit fontScale="90000"/>
          </a:bodyPr>
          <a:lstStyle/>
          <a:p>
            <a:r>
              <a:rPr lang="en-US" dirty="0"/>
              <a:t>Indicators are critical for decision making </a:t>
            </a:r>
          </a:p>
        </p:txBody>
      </p:sp>
    </p:spTree>
    <p:extLst>
      <p:ext uri="{BB962C8B-B14F-4D97-AF65-F5344CB8AC3E}">
        <p14:creationId xmlns:p14="http://schemas.microsoft.com/office/powerpoint/2010/main" val="39493204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additive="base">
                                        <p:cTn id="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anim calcmode="lin" valueType="num">
                                      <p:cBhvr additive="base">
                                        <p:cTn id="1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anim calcmode="lin" valueType="num">
                                      <p:cBhvr additive="base">
                                        <p:cTn id="1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 calcmode="lin" valueType="num">
                                      <p:cBhvr additive="base">
                                        <p:cTn id="1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anim calcmode="lin" valueType="num">
                                      <p:cBhvr additive="base">
                                        <p:cTn id="2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anim calcmode="lin" valueType="num">
                                      <p:cBhvr additive="base">
                                        <p:cTn id="2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
                                            <p:txEl>
                                              <p:pRg st="10" end="10"/>
                                            </p:txEl>
                                          </p:spTgt>
                                        </p:tgtEl>
                                        <p:attrNameLst>
                                          <p:attrName>style.visibility</p:attrName>
                                        </p:attrNameLst>
                                      </p:cBhvr>
                                      <p:to>
                                        <p:strVal val="visible"/>
                                      </p:to>
                                    </p:set>
                                    <p:anim calcmode="lin" valueType="num">
                                      <p:cBhvr additive="base">
                                        <p:cTn id="3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xEl>
                                              <p:pRg st="11" end="11"/>
                                            </p:txEl>
                                          </p:spTgt>
                                        </p:tgtEl>
                                        <p:attrNameLst>
                                          <p:attrName>style.visibility</p:attrName>
                                        </p:attrNameLst>
                                      </p:cBhvr>
                                      <p:to>
                                        <p:strVal val="visible"/>
                                      </p:to>
                                    </p:set>
                                    <p:anim calcmode="lin" valueType="num">
                                      <p:cBhvr additive="base">
                                        <p:cTn id="3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1" end="1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12" end="12"/>
                                            </p:txEl>
                                          </p:spTgt>
                                        </p:tgtEl>
                                        <p:attrNameLst>
                                          <p:attrName>style.visibility</p:attrName>
                                        </p:attrNameLst>
                                      </p:cBhvr>
                                      <p:to>
                                        <p:strVal val="visible"/>
                                      </p:to>
                                    </p:set>
                                    <p:anim calcmode="lin" valueType="num">
                                      <p:cBhvr additive="base">
                                        <p:cTn id="41"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114833" y="0"/>
            <a:ext cx="5146484" cy="646114"/>
          </a:xfrm>
        </p:spPr>
        <p:txBody>
          <a:bodyPr>
            <a:normAutofit/>
          </a:bodyPr>
          <a:lstStyle/>
          <a:p>
            <a:r>
              <a:rPr lang="en-US" dirty="0"/>
              <a:t>No indicator is perfect!</a:t>
            </a: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440873" y="1101964"/>
            <a:ext cx="9102435" cy="4654071"/>
          </a:xfrm>
        </p:spPr>
        <p:txBody>
          <a:bodyPr/>
          <a:lstStyle/>
          <a:p>
            <a:pPr marL="0" indent="0">
              <a:lnSpc>
                <a:spcPct val="107000"/>
              </a:lnSpc>
              <a:buNone/>
            </a:pPr>
            <a:r>
              <a:rPr lang="en-US" sz="2670" b="1" dirty="0">
                <a:solidFill>
                  <a:srgbClr val="5A8A39"/>
                </a:solidFill>
              </a:rPr>
              <a:t>Qualities of good indicators: </a:t>
            </a:r>
          </a:p>
          <a:p>
            <a:pPr marL="457200" indent="-457200">
              <a:lnSpc>
                <a:spcPct val="107000"/>
              </a:lnSpc>
              <a:buClr>
                <a:srgbClr val="5A8A39"/>
              </a:buClr>
              <a:buFont typeface="Arial" panose="020B0604020202020204" pitchFamily="34" charset="0"/>
              <a:buChar char="•"/>
            </a:pPr>
            <a:r>
              <a:rPr lang="en-US" sz="2670" dirty="0"/>
              <a:t>Action focused – know what you will do with the data </a:t>
            </a:r>
          </a:p>
          <a:p>
            <a:pPr marL="457200" indent="-457200">
              <a:lnSpc>
                <a:spcPct val="107000"/>
              </a:lnSpc>
              <a:buClr>
                <a:srgbClr val="5A8A39"/>
              </a:buClr>
              <a:buFont typeface="Arial" panose="020B0604020202020204" pitchFamily="34" charset="0"/>
              <a:buChar char="•"/>
            </a:pPr>
            <a:r>
              <a:rPr lang="en-US" sz="2670" dirty="0"/>
              <a:t>Important – a key component of the theory of change </a:t>
            </a:r>
          </a:p>
          <a:p>
            <a:pPr marL="457200" indent="-457200">
              <a:lnSpc>
                <a:spcPct val="107000"/>
              </a:lnSpc>
              <a:buClr>
                <a:srgbClr val="5A8A39"/>
              </a:buClr>
              <a:buFont typeface="Arial" panose="020B0604020202020204" pitchFamily="34" charset="0"/>
              <a:buChar char="•"/>
            </a:pPr>
            <a:r>
              <a:rPr lang="en-US" sz="2670" dirty="0"/>
              <a:t>Quantifiable – measurable </a:t>
            </a:r>
          </a:p>
          <a:p>
            <a:pPr marL="457200" indent="-457200">
              <a:lnSpc>
                <a:spcPct val="107000"/>
              </a:lnSpc>
              <a:buClr>
                <a:srgbClr val="5A8A39"/>
              </a:buClr>
              <a:buFont typeface="Arial" panose="020B0604020202020204" pitchFamily="34" charset="0"/>
              <a:buChar char="•"/>
            </a:pPr>
            <a:r>
              <a:rPr lang="en-US" sz="2670" dirty="0"/>
              <a:t>Specific – not vague </a:t>
            </a:r>
          </a:p>
          <a:p>
            <a:pPr marL="457200" indent="-457200">
              <a:lnSpc>
                <a:spcPct val="107000"/>
              </a:lnSpc>
              <a:buClr>
                <a:srgbClr val="5A8A39"/>
              </a:buClr>
              <a:buFont typeface="Arial" panose="020B0604020202020204" pitchFamily="34" charset="0"/>
              <a:buChar char="•"/>
            </a:pPr>
            <a:r>
              <a:rPr lang="en-US" sz="2670" dirty="0"/>
              <a:t>Standardized – allow for comparisons over time </a:t>
            </a:r>
          </a:p>
          <a:p>
            <a:pPr marL="457200" indent="-457200">
              <a:lnSpc>
                <a:spcPct val="107000"/>
              </a:lnSpc>
              <a:buClr>
                <a:srgbClr val="5A8A39"/>
              </a:buClr>
              <a:buFont typeface="Arial" panose="020B0604020202020204" pitchFamily="34" charset="0"/>
              <a:buChar char="•"/>
            </a:pPr>
            <a:r>
              <a:rPr lang="en-US" sz="2670" dirty="0"/>
              <a:t>Simple </a:t>
            </a:r>
          </a:p>
          <a:p>
            <a:pPr>
              <a:lnSpc>
                <a:spcPct val="107000"/>
              </a:lnSpc>
            </a:pPr>
            <a:endParaRPr lang="en-US" sz="2670" dirty="0"/>
          </a:p>
          <a:p>
            <a:pPr>
              <a:lnSpc>
                <a:spcPct val="107000"/>
              </a:lnSpc>
            </a:pPr>
            <a:endParaRPr lang="en-US" sz="2670" dirty="0"/>
          </a:p>
          <a:p>
            <a:pPr>
              <a:lnSpc>
                <a:spcPct val="107000"/>
              </a:lnSpc>
            </a:pPr>
            <a:endParaRPr lang="en-US" sz="2670" dirty="0"/>
          </a:p>
        </p:txBody>
      </p:sp>
    </p:spTree>
    <p:extLst>
      <p:ext uri="{BB962C8B-B14F-4D97-AF65-F5344CB8AC3E}">
        <p14:creationId xmlns:p14="http://schemas.microsoft.com/office/powerpoint/2010/main" val="106278471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297713" y="70581"/>
            <a:ext cx="4724453" cy="646114"/>
          </a:xfrm>
        </p:spPr>
        <p:txBody>
          <a:bodyPr>
            <a:normAutofit/>
          </a:bodyPr>
          <a:lstStyle/>
          <a:p>
            <a:r>
              <a:rPr lang="en-US" dirty="0"/>
              <a:t>How many indicators?</a:t>
            </a: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789709" y="1454819"/>
            <a:ext cx="10210800" cy="4654071"/>
          </a:xfrm>
        </p:spPr>
        <p:txBody>
          <a:bodyPr/>
          <a:lstStyle/>
          <a:p>
            <a:pPr marL="457200" indent="-457200">
              <a:lnSpc>
                <a:spcPct val="107000"/>
              </a:lnSpc>
              <a:buClr>
                <a:srgbClr val="5A8A39"/>
              </a:buClr>
              <a:buFont typeface="Arial" panose="020B0604020202020204" pitchFamily="34" charset="0"/>
              <a:buChar char="•"/>
            </a:pPr>
            <a:r>
              <a:rPr lang="en-US" sz="2670" dirty="0"/>
              <a:t>The </a:t>
            </a:r>
            <a:r>
              <a:rPr lang="en-US" sz="2670" b="1" i="1" dirty="0"/>
              <a:t>minimum</a:t>
            </a:r>
            <a:r>
              <a:rPr lang="en-US" sz="2670" i="1" dirty="0"/>
              <a:t> </a:t>
            </a:r>
            <a:r>
              <a:rPr lang="en-US" sz="2670" dirty="0"/>
              <a:t>number to know if the outcome has been achieved</a:t>
            </a:r>
          </a:p>
          <a:p>
            <a:pPr marL="457200" indent="-457200">
              <a:lnSpc>
                <a:spcPct val="107000"/>
              </a:lnSpc>
              <a:buClr>
                <a:srgbClr val="5A8A39"/>
              </a:buClr>
              <a:buFont typeface="Arial" panose="020B0604020202020204" pitchFamily="34" charset="0"/>
              <a:buChar char="•"/>
            </a:pPr>
            <a:r>
              <a:rPr lang="en-US" sz="2670" dirty="0"/>
              <a:t>At least one or two indicators per result</a:t>
            </a:r>
          </a:p>
          <a:p>
            <a:pPr marL="457200" indent="-457200">
              <a:lnSpc>
                <a:spcPct val="107000"/>
              </a:lnSpc>
              <a:buClr>
                <a:srgbClr val="5A8A39"/>
              </a:buClr>
              <a:buFont typeface="Arial" panose="020B0604020202020204" pitchFamily="34" charset="0"/>
              <a:buChar char="•"/>
            </a:pPr>
            <a:r>
              <a:rPr lang="en-US" sz="2670" dirty="0"/>
              <a:t>At least one indicator for every core activity</a:t>
            </a:r>
          </a:p>
          <a:p>
            <a:pPr marL="457200" indent="-457200">
              <a:lnSpc>
                <a:spcPct val="107000"/>
              </a:lnSpc>
              <a:buClr>
                <a:srgbClr val="5A8A39"/>
              </a:buClr>
              <a:buFont typeface="Arial" panose="020B0604020202020204" pitchFamily="34" charset="0"/>
              <a:buChar char="•"/>
            </a:pPr>
            <a:r>
              <a:rPr lang="en-US" sz="2670" dirty="0"/>
              <a:t>No more than 8-10 indicators per area of significant program focus</a:t>
            </a:r>
          </a:p>
          <a:p>
            <a:pPr marL="457200" indent="-457200">
              <a:lnSpc>
                <a:spcPct val="107000"/>
              </a:lnSpc>
              <a:buClr>
                <a:srgbClr val="5A8A39"/>
              </a:buClr>
              <a:buFont typeface="Arial" panose="020B0604020202020204" pitchFamily="34" charset="0"/>
              <a:buChar char="•"/>
            </a:pPr>
            <a:r>
              <a:rPr lang="en-US" sz="2670" dirty="0"/>
              <a:t>Use a mix of data collection strategies/sources to triangulate</a:t>
            </a:r>
          </a:p>
          <a:p>
            <a:pPr marL="457200" indent="-457200">
              <a:lnSpc>
                <a:spcPct val="107000"/>
              </a:lnSpc>
              <a:buClr>
                <a:srgbClr val="5A8A39"/>
              </a:buClr>
              <a:buFont typeface="Arial" panose="020B0604020202020204" pitchFamily="34" charset="0"/>
              <a:buChar char="•"/>
            </a:pPr>
            <a:r>
              <a:rPr lang="en-US" sz="2670" dirty="0"/>
              <a:t>Must</a:t>
            </a:r>
            <a:r>
              <a:rPr lang="en-US" sz="2670" b="1" i="1" dirty="0"/>
              <a:t> balance </a:t>
            </a:r>
            <a:r>
              <a:rPr lang="en-US" sz="2670" dirty="0"/>
              <a:t>between too many indicators &amp; enough information </a:t>
            </a:r>
          </a:p>
          <a:p>
            <a:pPr>
              <a:buFont typeface="Wingdings 2" pitchFamily="18" charset="2"/>
              <a:buChar char=""/>
              <a:defRPr/>
            </a:pPr>
            <a:endParaRPr lang="en-US" sz="3600" dirty="0">
              <a:ea typeface="+mn-ea"/>
            </a:endParaRPr>
          </a:p>
          <a:p>
            <a:pPr>
              <a:lnSpc>
                <a:spcPct val="107000"/>
              </a:lnSpc>
            </a:pPr>
            <a:endParaRPr lang="en-US" sz="2670" dirty="0"/>
          </a:p>
          <a:p>
            <a:pPr>
              <a:lnSpc>
                <a:spcPct val="107000"/>
              </a:lnSpc>
            </a:pPr>
            <a:endParaRPr lang="en-US" sz="2670" dirty="0"/>
          </a:p>
          <a:p>
            <a:pPr>
              <a:lnSpc>
                <a:spcPct val="107000"/>
              </a:lnSpc>
            </a:pPr>
            <a:endParaRPr lang="en-US" sz="2670" dirty="0"/>
          </a:p>
        </p:txBody>
      </p:sp>
    </p:spTree>
    <p:extLst>
      <p:ext uri="{BB962C8B-B14F-4D97-AF65-F5344CB8AC3E}">
        <p14:creationId xmlns:p14="http://schemas.microsoft.com/office/powerpoint/2010/main" val="312067755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518348" y="2358902"/>
            <a:ext cx="6976171" cy="1016269"/>
          </a:xfrm>
          <a:prstGeom prst="rect">
            <a:avLst/>
          </a:prstGeom>
        </p:spPr>
        <p:txBody>
          <a:bodyPr lIns="0" tIns="0" rIns="0" bIns="0"/>
          <a:lstStyle>
            <a:lvl1pPr>
              <a:spcBef>
                <a:spcPts val="0"/>
              </a:spcBef>
              <a:defRPr sz="3200"/>
            </a:lvl1pPr>
          </a:lstStyle>
          <a:p>
            <a:pPr defTabSz="914400" hangingPunct="0">
              <a:lnSpc>
                <a:spcPct val="100000"/>
              </a:lnSpc>
            </a:pPr>
            <a:r>
              <a:rPr lang="fr-FR" b="1" dirty="0"/>
              <a:t>5.2 RRT M&amp;E in </a:t>
            </a:r>
            <a:r>
              <a:rPr lang="fr-FR" b="1" dirty="0" err="1"/>
              <a:t>preparedness</a:t>
            </a:r>
            <a:r>
              <a:rPr lang="fr-FR" b="1" dirty="0"/>
              <a:t> and </a:t>
            </a:r>
            <a:r>
              <a:rPr lang="fr-FR" b="1" dirty="0" err="1"/>
              <a:t>response</a:t>
            </a:r>
            <a:r>
              <a:rPr lang="fr-FR" b="1" dirty="0"/>
              <a:t> phases</a:t>
            </a:r>
            <a:endParaRPr lang="en-GB" b="1" dirty="0"/>
          </a:p>
          <a:p>
            <a:endParaRPr lang="fr-FR" b="1" dirty="0"/>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16</a:t>
            </a:r>
            <a:endParaRPr dirty="0"/>
          </a:p>
        </p:txBody>
      </p:sp>
    </p:spTree>
    <p:extLst>
      <p:ext uri="{BB962C8B-B14F-4D97-AF65-F5344CB8AC3E}">
        <p14:creationId xmlns:p14="http://schemas.microsoft.com/office/powerpoint/2010/main" val="63748197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98698" y="1336423"/>
            <a:ext cx="7167921" cy="5647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At the end of this session, you will be able to:</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Recall the objectives of monitoring and evaluation of RRT programme during preparedness and response phases. </a:t>
            </a:r>
            <a:endParaRPr lang="en-US" sz="2400" strike="sngStrike"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Describe key features of RRT monitoring and evaluation of RRT programme during preparedness and response phases</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Identify tools for RRT monitoring and evaluation of RRT programme during preparedness and response phases</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rPr>
              <a:t>Identify RRT programme M&amp;E challenges and how to mitigate them</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Session</a:t>
            </a:r>
            <a:r>
              <a:rPr b="1" dirty="0"/>
              <a:t> objectives</a:t>
            </a:r>
            <a:endParaRPr lang="en-US"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4</a:t>
            </a:r>
            <a:endParaRPr dirty="0"/>
          </a:p>
        </p:txBody>
      </p:sp>
    </p:spTree>
    <p:extLst>
      <p:ext uri="{BB962C8B-B14F-4D97-AF65-F5344CB8AC3E}">
        <p14:creationId xmlns:p14="http://schemas.microsoft.com/office/powerpoint/2010/main" val="113390441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73251" y="950772"/>
            <a:ext cx="8372475"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fr-FR" sz="2800" b="1" spc="-7" dirty="0">
                <a:solidFill>
                  <a:srgbClr val="A2010C"/>
                </a:solidFill>
              </a:rPr>
              <a:t>Goals </a:t>
            </a:r>
            <a:r>
              <a:rPr sz="2800" b="1" spc="-7" dirty="0">
                <a:solidFill>
                  <a:srgbClr val="A2010C"/>
                </a:solidFill>
              </a:rPr>
              <a:t>of</a:t>
            </a:r>
            <a:r>
              <a:rPr sz="2800" b="1" dirty="0">
                <a:solidFill>
                  <a:srgbClr val="A2010C"/>
                </a:solidFill>
              </a:rPr>
              <a:t> </a:t>
            </a:r>
            <a:r>
              <a:rPr lang="fr-FR" sz="2800" b="1" spc="-7" dirty="0">
                <a:solidFill>
                  <a:srgbClr val="A2010C"/>
                </a:solidFill>
              </a:rPr>
              <a:t>RRT programme </a:t>
            </a:r>
            <a:r>
              <a:rPr sz="2800" b="1" spc="-7" dirty="0">
                <a:solidFill>
                  <a:srgbClr val="A2010C"/>
                </a:solidFill>
              </a:rPr>
              <a:t>M&amp;E</a:t>
            </a:r>
          </a:p>
        </p:txBody>
      </p:sp>
      <p:sp>
        <p:nvSpPr>
          <p:cNvPr id="3" name="object 3"/>
          <p:cNvSpPr txBox="1"/>
          <p:nvPr/>
        </p:nvSpPr>
        <p:spPr>
          <a:xfrm>
            <a:off x="653627" y="1709013"/>
            <a:ext cx="10706799" cy="3229089"/>
          </a:xfrm>
          <a:prstGeom prst="rect">
            <a:avLst/>
          </a:prstGeom>
        </p:spPr>
        <p:txBody>
          <a:bodyPr vert="horz" wrap="square" lIns="0" tIns="17780" rIns="0" bIns="0" rtlCol="0" anchor="t">
            <a:spAutoFit/>
          </a:bodyPr>
          <a:lstStyle/>
          <a:p>
            <a:pPr marL="17145" hangingPunct="1">
              <a:spcBef>
                <a:spcPts val="140"/>
              </a:spcBef>
              <a:tabLst>
                <a:tab pos="473275" algn="l"/>
                <a:tab pos="474121" algn="l"/>
              </a:tabLst>
            </a:pPr>
            <a:r>
              <a:rPr lang="fr-FR" sz="2400" kern="1200" dirty="0">
                <a:solidFill>
                  <a:prstClr val="black"/>
                </a:solidFill>
                <a:latin typeface="Source Sans Pro Regular"/>
                <a:ea typeface="+mn-ea"/>
                <a:cs typeface="Arial"/>
              </a:rPr>
              <a:t>The main goals of monitoring and </a:t>
            </a:r>
            <a:r>
              <a:rPr lang="fr-FR" sz="2400" kern="1200" dirty="0" err="1">
                <a:solidFill>
                  <a:prstClr val="black"/>
                </a:solidFill>
                <a:latin typeface="Source Sans Pro Regular"/>
                <a:ea typeface="+mn-ea"/>
                <a:cs typeface="Arial"/>
              </a:rPr>
              <a:t>evaluation</a:t>
            </a:r>
            <a:r>
              <a:rPr lang="fr-FR" sz="2400" kern="1200" dirty="0">
                <a:solidFill>
                  <a:prstClr val="black"/>
                </a:solidFill>
                <a:latin typeface="Source Sans Pro Regular"/>
                <a:ea typeface="+mn-ea"/>
                <a:cs typeface="Arial"/>
              </a:rPr>
              <a:t> are to:</a:t>
            </a: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b="1" dirty="0" err="1">
                <a:solidFill>
                  <a:srgbClr val="65A000"/>
                </a:solidFill>
                <a:latin typeface="Source Sans Pro Regular"/>
                <a:ea typeface="Source Sans Pro Regular"/>
                <a:cs typeface="Source Sans Pro Regular"/>
              </a:rPr>
              <a:t>Identify</a:t>
            </a:r>
            <a:r>
              <a:rPr sz="2400" b="1" dirty="0">
                <a:solidFill>
                  <a:srgbClr val="65A000"/>
                </a:solidFill>
                <a:latin typeface="Source Sans Pro Regular"/>
                <a:ea typeface="Source Sans Pro Regular"/>
                <a:cs typeface="Source Sans Pro Regular"/>
              </a:rPr>
              <a:t> </a:t>
            </a:r>
            <a:r>
              <a:rPr sz="2400" b="1" dirty="0" err="1">
                <a:solidFill>
                  <a:srgbClr val="65A000"/>
                </a:solidFill>
                <a:latin typeface="Source Sans Pro Regular"/>
                <a:ea typeface="Source Sans Pro Regular"/>
                <a:cs typeface="Source Sans Pro Regular"/>
              </a:rPr>
              <a:t>successes</a:t>
            </a:r>
            <a:r>
              <a:rPr sz="2400" b="1" dirty="0">
                <a:solidFill>
                  <a:srgbClr val="65A000"/>
                </a:solidFill>
                <a:latin typeface="Source Sans Pro Regular"/>
                <a:ea typeface="Source Sans Pro Regular"/>
                <a:cs typeface="Source Sans Pro Regular"/>
              </a:rPr>
              <a:t> as well as issues </a:t>
            </a:r>
            <a:r>
              <a:rPr sz="2400" dirty="0">
                <a:solidFill>
                  <a:srgbClr val="10253F"/>
                </a:solidFill>
                <a:latin typeface="Source Sans Pro Regular"/>
                <a:ea typeface="Source Sans Pro Regular"/>
                <a:cs typeface="Source Sans Pro Regular"/>
              </a:rPr>
              <a:t>that occurred during all phases of a</a:t>
            </a:r>
            <a:r>
              <a:rPr lang="fr-FR" sz="2400" dirty="0">
                <a:solidFill>
                  <a:srgbClr val="10253F"/>
                </a:solidFill>
                <a:latin typeface="Source Sans Pro Regular"/>
                <a:ea typeface="Source Sans Pro Regular"/>
                <a:cs typeface="Source Sans Pro Regular"/>
              </a:rPr>
              <a:t> </a:t>
            </a:r>
            <a:r>
              <a:rPr sz="2400" dirty="0">
                <a:solidFill>
                  <a:srgbClr val="10253F"/>
                </a:solidFill>
                <a:latin typeface="Source Sans Pro Regular"/>
                <a:ea typeface="Source Sans Pro Regular"/>
                <a:cs typeface="Source Sans Pro Regular"/>
              </a:rPr>
              <a:t>response.</a:t>
            </a:r>
            <a:endParaRPr lang="fr-FR" sz="24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b="1" dirty="0">
                <a:solidFill>
                  <a:srgbClr val="65A000"/>
                </a:solidFill>
                <a:latin typeface="Source Sans Pro Regular"/>
                <a:ea typeface="Source Sans Pro Regular"/>
                <a:cs typeface="Source Sans Pro Regular"/>
              </a:rPr>
              <a:t>Track internal program</a:t>
            </a:r>
            <a:r>
              <a:rPr lang="fr-FR" sz="2400" b="1" dirty="0">
                <a:solidFill>
                  <a:srgbClr val="65A000"/>
                </a:solidFill>
                <a:latin typeface="Source Sans Pro Regular"/>
                <a:ea typeface="Source Sans Pro Regular"/>
                <a:cs typeface="Source Sans Pro Regular"/>
              </a:rPr>
              <a:t>me</a:t>
            </a:r>
            <a:r>
              <a:rPr sz="2400" b="1" dirty="0">
                <a:solidFill>
                  <a:srgbClr val="65A000"/>
                </a:solidFill>
                <a:latin typeface="Source Sans Pro Regular"/>
                <a:ea typeface="Source Sans Pro Regular"/>
                <a:cs typeface="Source Sans Pro Regular"/>
              </a:rPr>
              <a:t> activities </a:t>
            </a:r>
            <a:r>
              <a:rPr sz="2400" dirty="0">
                <a:solidFill>
                  <a:srgbClr val="10253F"/>
                </a:solidFill>
                <a:latin typeface="Source Sans Pro Regular"/>
                <a:ea typeface="Source Sans Pro Regular"/>
                <a:cs typeface="Source Sans Pro Regular"/>
              </a:rPr>
              <a:t>as well as the RRT’s impact related to</a:t>
            </a:r>
            <a:r>
              <a:rPr lang="fr-FR" sz="2400" dirty="0">
                <a:solidFill>
                  <a:srgbClr val="10253F"/>
                </a:solidFill>
                <a:latin typeface="Source Sans Pro Regular"/>
                <a:ea typeface="Source Sans Pro Regular"/>
                <a:cs typeface="Source Sans Pro Regular"/>
              </a:rPr>
              <a:t> </a:t>
            </a:r>
            <a:r>
              <a:rPr sz="2400" dirty="0">
                <a:solidFill>
                  <a:srgbClr val="10253F"/>
                </a:solidFill>
                <a:latin typeface="Source Sans Pro Regular"/>
                <a:ea typeface="Source Sans Pro Regular"/>
                <a:cs typeface="Source Sans Pro Regular"/>
              </a:rPr>
              <a:t> emergency response readiness, deployment activities, and the outbreak</a:t>
            </a:r>
            <a:r>
              <a:rPr lang="fr-FR" sz="2400" dirty="0">
                <a:solidFill>
                  <a:srgbClr val="10253F"/>
                </a:solidFill>
                <a:latin typeface="Source Sans Pro Regular"/>
                <a:ea typeface="Source Sans Pro Regular"/>
                <a:cs typeface="Source Sans Pro Regular"/>
              </a:rPr>
              <a:t> </a:t>
            </a:r>
            <a:r>
              <a:rPr sz="2400" dirty="0">
                <a:solidFill>
                  <a:srgbClr val="10253F"/>
                </a:solidFill>
                <a:latin typeface="Source Sans Pro Regular"/>
                <a:ea typeface="Source Sans Pro Regular"/>
                <a:cs typeface="Source Sans Pro Regular"/>
              </a:rPr>
              <a:t> itself.</a:t>
            </a: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b="1" dirty="0">
                <a:solidFill>
                  <a:srgbClr val="65A000"/>
                </a:solidFill>
                <a:latin typeface="Source Sans Pro Regular"/>
                <a:ea typeface="Source Sans Pro Regular"/>
                <a:cs typeface="Source Sans Pro Regular"/>
              </a:rPr>
              <a:t>Help leadership understand the value of RRT capacity</a:t>
            </a:r>
            <a:r>
              <a:rPr sz="2400" dirty="0">
                <a:solidFill>
                  <a:srgbClr val="10253F"/>
                </a:solidFill>
                <a:latin typeface="Source Sans Pro Regular"/>
                <a:ea typeface="Source Sans Pro Regular"/>
                <a:cs typeface="Source Sans Pro Regular"/>
              </a:rPr>
              <a:t>, its impact, and the</a:t>
            </a:r>
            <a:r>
              <a:rPr lang="fr-FR" sz="2400" dirty="0">
                <a:solidFill>
                  <a:srgbClr val="10253F"/>
                </a:solidFill>
                <a:latin typeface="Source Sans Pro Regular"/>
                <a:ea typeface="Source Sans Pro Regular"/>
                <a:cs typeface="Source Sans Pro Regular"/>
              </a:rPr>
              <a:t> </a:t>
            </a:r>
            <a:r>
              <a:rPr sz="2400" dirty="0">
                <a:solidFill>
                  <a:srgbClr val="10253F"/>
                </a:solidFill>
                <a:latin typeface="Source Sans Pro Regular"/>
                <a:ea typeface="Source Sans Pro Regular"/>
                <a:cs typeface="Source Sans Pro Regular"/>
              </a:rPr>
              <a:t>cost-benefit of continuous funding/support</a:t>
            </a:r>
            <a:r>
              <a:rPr lang="fr-FR" sz="2400" dirty="0">
                <a:solidFill>
                  <a:srgbClr val="10253F"/>
                </a:solidFill>
                <a:latin typeface="Source Sans Pro Regular"/>
                <a:ea typeface="Source Sans Pro Regular"/>
                <a:cs typeface="Source Sans Pro Regular"/>
              </a:rPr>
              <a:t>.</a:t>
            </a:r>
            <a:endParaRPr sz="24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400" b="1" dirty="0">
                <a:solidFill>
                  <a:srgbClr val="65A000"/>
                </a:solidFill>
                <a:latin typeface="Source Sans Pro Regular"/>
                <a:ea typeface="Source Sans Pro Regular"/>
                <a:cs typeface="Source Sans Pro Regular"/>
              </a:rPr>
              <a:t>Maximize response efficiency and effectiveness </a:t>
            </a:r>
            <a:r>
              <a:rPr sz="2400" dirty="0">
                <a:solidFill>
                  <a:srgbClr val="10253F"/>
                </a:solidFill>
                <a:latin typeface="Source Sans Pro Regular"/>
                <a:ea typeface="Source Sans Pro Regular"/>
                <a:cs typeface="Source Sans Pro Regular"/>
              </a:rPr>
              <a:t>by improving response</a:t>
            </a:r>
            <a:r>
              <a:rPr lang="fr-FR" sz="2400" dirty="0">
                <a:solidFill>
                  <a:srgbClr val="10253F"/>
                </a:solidFill>
                <a:latin typeface="Source Sans Pro Regular"/>
                <a:ea typeface="Source Sans Pro Regular"/>
                <a:cs typeface="Source Sans Pro Regular"/>
              </a:rPr>
              <a:t> </a:t>
            </a:r>
            <a:r>
              <a:rPr sz="2400" dirty="0">
                <a:solidFill>
                  <a:srgbClr val="10253F"/>
                </a:solidFill>
                <a:latin typeface="Source Sans Pro Regular"/>
                <a:ea typeface="Source Sans Pro Regular"/>
                <a:cs typeface="Source Sans Pro Regular"/>
              </a:rPr>
              <a:t> plans, processes, and training for future responses</a:t>
            </a:r>
            <a:r>
              <a:rPr lang="fr-FR" sz="2400" dirty="0">
                <a:solidFill>
                  <a:srgbClr val="10253F"/>
                </a:solidFill>
                <a:latin typeface="Source Sans Pro Regular"/>
                <a:ea typeface="Source Sans Pro Regular"/>
                <a:cs typeface="Source Sans Pro Regular"/>
              </a:rPr>
              <a:t>.</a:t>
            </a:r>
            <a:endParaRPr sz="2400" dirty="0">
              <a:solidFill>
                <a:srgbClr val="10253F"/>
              </a:solidFill>
              <a:latin typeface="Source Sans Pro Regular"/>
              <a:ea typeface="Source Sans Pro Regular"/>
              <a:cs typeface="Source Sans Pro Regular"/>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rPr>
              <a:t>5.2 RRT M&amp;E in </a:t>
            </a:r>
            <a:r>
              <a:rPr lang="fr-FR" sz="2900" b="1" dirty="0" err="1">
                <a:solidFill>
                  <a:srgbClr val="FFFFFF"/>
                </a:solidFill>
                <a:latin typeface="Source Sans Pro Bold"/>
              </a:rPr>
              <a:t>preparedness</a:t>
            </a:r>
            <a:r>
              <a:rPr lang="fr-FR" sz="2900" b="1" dirty="0">
                <a:solidFill>
                  <a:srgbClr val="FFFFFF"/>
                </a:solidFill>
                <a:latin typeface="Source Sans Pro Bold"/>
              </a:rPr>
              <a:t> and </a:t>
            </a:r>
            <a:r>
              <a:rPr lang="fr-FR" sz="2900" b="1" dirty="0" err="1">
                <a:solidFill>
                  <a:srgbClr val="FFFFFF"/>
                </a:solidFill>
                <a:latin typeface="Source Sans Pro Bold"/>
              </a:rPr>
              <a:t>response</a:t>
            </a:r>
            <a:r>
              <a:rPr lang="fr-FR" sz="2900" b="1" dirty="0">
                <a:solidFill>
                  <a:srgbClr val="FFFFFF"/>
                </a:solidFill>
                <a:latin typeface="Source Sans Pro Bold"/>
              </a:rPr>
              <a:t> phases</a:t>
            </a:r>
            <a:endParaRPr lang="en-GB" sz="2900" b="1" dirty="0">
              <a:solidFill>
                <a:srgbClr val="FFFFFF"/>
              </a:solidFill>
              <a:latin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14</a:t>
            </a:r>
            <a:endParaRPr dirty="0"/>
          </a:p>
        </p:txBody>
      </p:sp>
    </p:spTree>
    <p:extLst>
      <p:ext uri="{BB962C8B-B14F-4D97-AF65-F5344CB8AC3E}">
        <p14:creationId xmlns:p14="http://schemas.microsoft.com/office/powerpoint/2010/main" val="314651248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73251" y="950772"/>
            <a:ext cx="8372475"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lang="fr-FR" sz="2800" b="1" spc="-7" dirty="0">
                <a:solidFill>
                  <a:srgbClr val="A2010C"/>
                </a:solidFill>
              </a:rPr>
              <a:t>Objectives </a:t>
            </a:r>
            <a:r>
              <a:rPr sz="2800" b="1" spc="-7" dirty="0">
                <a:solidFill>
                  <a:srgbClr val="A2010C"/>
                </a:solidFill>
              </a:rPr>
              <a:t>of</a:t>
            </a:r>
            <a:r>
              <a:rPr sz="2800" b="1" dirty="0">
                <a:solidFill>
                  <a:srgbClr val="A2010C"/>
                </a:solidFill>
              </a:rPr>
              <a:t> </a:t>
            </a:r>
            <a:r>
              <a:rPr lang="fr-FR" sz="2800" b="1" spc="-7" dirty="0">
                <a:solidFill>
                  <a:srgbClr val="A2010C"/>
                </a:solidFill>
              </a:rPr>
              <a:t>RRT programme </a:t>
            </a:r>
            <a:r>
              <a:rPr sz="2800" b="1" spc="-7" dirty="0">
                <a:solidFill>
                  <a:srgbClr val="A2010C"/>
                </a:solidFill>
              </a:rPr>
              <a:t>M&amp;E</a:t>
            </a:r>
          </a:p>
        </p:txBody>
      </p:sp>
      <p:sp>
        <p:nvSpPr>
          <p:cNvPr id="3" name="object 3"/>
          <p:cNvSpPr txBox="1"/>
          <p:nvPr/>
        </p:nvSpPr>
        <p:spPr>
          <a:xfrm>
            <a:off x="912044" y="1520169"/>
            <a:ext cx="10659533" cy="4226798"/>
          </a:xfrm>
          <a:prstGeom prst="rect">
            <a:avLst/>
          </a:prstGeom>
        </p:spPr>
        <p:txBody>
          <a:bodyPr vert="horz" wrap="square" lIns="0" tIns="17780" rIns="0" bIns="0" rtlCol="0" anchor="t">
            <a:spAutoFit/>
          </a:bodyPr>
          <a:lstStyle/>
          <a:p>
            <a:pPr marL="17145" hangingPunct="1">
              <a:spcBef>
                <a:spcPts val="140"/>
              </a:spcBef>
              <a:tabLst>
                <a:tab pos="473275" algn="l"/>
                <a:tab pos="474121" algn="l"/>
              </a:tabLst>
            </a:pPr>
            <a:r>
              <a:rPr lang="en-US" sz="2400" kern="1200" dirty="0">
                <a:solidFill>
                  <a:prstClr val="black"/>
                </a:solidFill>
                <a:latin typeface="Source Sans Pro Regular"/>
                <a:ea typeface="+mn-ea"/>
                <a:cs typeface="Arial"/>
              </a:rPr>
              <a:t>The M&amp;E of RRT programme aims to :</a:t>
            </a:r>
            <a:endParaRPr lang="fr-FR" sz="24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Identify problems early</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Ensure resources are used efficiently</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Help the team learn from their mistakes</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Improve decision-making</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Help the team replicate the best practices</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Use the data for decision making, such as determining if an activity should be continued, stopped, or modified to achieve better results</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prstClr val="black"/>
                </a:solidFill>
                <a:latin typeface="Source Sans Pro Regular"/>
                <a:ea typeface="+mn-ea"/>
                <a:cs typeface="Arial"/>
              </a:rPr>
              <a:t>Create opportunities for learning, such as during the quarterly data analysis process where best practices, success stories, and successful approaches can be documented</a:t>
            </a:r>
            <a:endParaRPr lang="fr-FR" sz="22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schemeClr val="tx1"/>
                </a:solidFill>
                <a:latin typeface="Source Sans Pro Regular"/>
                <a:ea typeface="+mn-ea"/>
                <a:cs typeface="Arial"/>
              </a:rPr>
              <a:t>Report to the donor/leadership to ensure accountability and sustainability</a:t>
            </a:r>
            <a:endParaRPr lang="fr-FR" sz="2200" kern="1200" dirty="0">
              <a:solidFill>
                <a:schemeClr val="tx1"/>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pPr>
            <a:r>
              <a:rPr lang="en-US" sz="2200" kern="1200" dirty="0">
                <a:solidFill>
                  <a:schemeClr val="tx1"/>
                </a:solidFill>
                <a:latin typeface="Source Sans Pro Regular"/>
                <a:ea typeface="+mn-ea"/>
                <a:cs typeface="Arial"/>
              </a:rPr>
              <a:t>Inform the communities to gain their trust and help engage them</a:t>
            </a:r>
            <a:endParaRPr lang="fr-FR" sz="2200" kern="1200" dirty="0">
              <a:solidFill>
                <a:schemeClr val="tx1"/>
              </a:solidFill>
              <a:latin typeface="Source Sans Pro Regular"/>
              <a:ea typeface="+mn-ea"/>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rPr>
              <a:t>5.2 RRT M&amp;E in </a:t>
            </a:r>
            <a:r>
              <a:rPr lang="fr-FR" sz="2900" b="1" dirty="0" err="1">
                <a:solidFill>
                  <a:srgbClr val="FFFFFF"/>
                </a:solidFill>
                <a:latin typeface="Source Sans Pro Bold"/>
              </a:rPr>
              <a:t>preparedness</a:t>
            </a:r>
            <a:r>
              <a:rPr lang="fr-FR" sz="2900" b="1" dirty="0">
                <a:solidFill>
                  <a:srgbClr val="FFFFFF"/>
                </a:solidFill>
                <a:latin typeface="Source Sans Pro Bold"/>
              </a:rPr>
              <a:t> and </a:t>
            </a:r>
            <a:r>
              <a:rPr lang="fr-FR" sz="2900" b="1" dirty="0" err="1">
                <a:solidFill>
                  <a:srgbClr val="FFFFFF"/>
                </a:solidFill>
                <a:latin typeface="Source Sans Pro Bold"/>
              </a:rPr>
              <a:t>response</a:t>
            </a:r>
            <a:r>
              <a:rPr lang="fr-FR" sz="2900" b="1" dirty="0">
                <a:solidFill>
                  <a:srgbClr val="FFFFFF"/>
                </a:solidFill>
                <a:latin typeface="Source Sans Pro Bold"/>
              </a:rPr>
              <a:t> phases</a:t>
            </a:r>
            <a:endParaRPr lang="en-GB" sz="2900" b="1" dirty="0">
              <a:solidFill>
                <a:srgbClr val="FFFFFF"/>
              </a:solidFill>
              <a:latin typeface="Source Sans Pro Bold"/>
              <a:sym typeface="Source Sans Pro Bold"/>
            </a:endParaRP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15</a:t>
            </a:r>
            <a:endParaRPr dirty="0"/>
          </a:p>
        </p:txBody>
      </p:sp>
    </p:spTree>
    <p:extLst>
      <p:ext uri="{BB962C8B-B14F-4D97-AF65-F5344CB8AC3E}">
        <p14:creationId xmlns:p14="http://schemas.microsoft.com/office/powerpoint/2010/main" val="133393598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30689" y="2521761"/>
            <a:ext cx="7529515" cy="1679561"/>
          </a:xfrm>
          <a:prstGeom prst="rect">
            <a:avLst/>
          </a:prstGeom>
        </p:spPr>
        <p:txBody>
          <a:bodyPr lIns="45719" tIns="45720" rIns="45719" bIns="45720" anchor="t">
            <a:normAutofit/>
          </a:bodyPr>
          <a:lstStyle/>
          <a:p>
            <a:pPr>
              <a:defRPr>
                <a:solidFill>
                  <a:srgbClr val="FF0000"/>
                </a:solidFill>
              </a:defRPr>
            </a:pPr>
            <a:r>
              <a:rPr lang="en-US" dirty="0"/>
              <a:t>The content of this presentation is to be adapted to your final </a:t>
            </a:r>
            <a:r>
              <a:rPr lang="fr-FR" dirty="0"/>
              <a:t>RRT MTP</a:t>
            </a:r>
            <a:r>
              <a:rPr lang="en-US" dirty="0"/>
              <a:t> agenda and specifics of your country. Areas to be </a:t>
            </a:r>
            <a:r>
              <a:rPr lang="en-GB" dirty="0"/>
              <a:t>reviewed</a:t>
            </a:r>
            <a:r>
              <a:rPr lang="en-US" dirty="0"/>
              <a:t>/completed by </a:t>
            </a:r>
            <a:r>
              <a:rPr lang="fr-FR" dirty="0"/>
              <a:t>RRT MTP</a:t>
            </a:r>
            <a:r>
              <a:rPr lang="en-US" dirty="0"/>
              <a:t> organizers/facilitators are highlighted in yellow.</a:t>
            </a: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80135" y="344903"/>
            <a:ext cx="3341144"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facilitators</a:t>
            </a:r>
            <a:endParaRPr lang="en-US" b="1" dirty="0"/>
          </a:p>
        </p:txBody>
      </p:sp>
    </p:spTree>
    <p:extLst>
      <p:ext uri="{BB962C8B-B14F-4D97-AF65-F5344CB8AC3E}">
        <p14:creationId xmlns:p14="http://schemas.microsoft.com/office/powerpoint/2010/main" val="50033405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228600" y="867001"/>
            <a:ext cx="9774238" cy="551113"/>
          </a:xfrm>
          <a:prstGeom prst="rect">
            <a:avLst/>
          </a:prstGeom>
        </p:spPr>
        <p:txBody>
          <a:bodyPr vert="horz" wrap="square" lIns="0" tIns="83820" rIns="0" bIns="0" numCol="1" rtlCol="0" anchor="ctr" anchorCtr="0" compatLnSpc="1">
            <a:prstTxWarp prst="textNoShape">
              <a:avLst/>
            </a:prstTxWarp>
            <a:spAutoFit/>
          </a:bodyPr>
          <a:lstStyle/>
          <a:p>
            <a:pPr marL="16933" marR="6773">
              <a:lnSpc>
                <a:spcPts val="4000"/>
              </a:lnSpc>
              <a:spcBef>
                <a:spcPts val="660"/>
              </a:spcBef>
            </a:pPr>
            <a:r>
              <a:rPr lang="fr-FR" sz="2800" b="1" spc="-20" dirty="0" err="1">
                <a:solidFill>
                  <a:srgbClr val="A2010C"/>
                </a:solidFill>
              </a:rPr>
              <a:t>Preparedness</a:t>
            </a:r>
            <a:r>
              <a:rPr lang="fr-FR" sz="2800" b="1" spc="-20" dirty="0">
                <a:solidFill>
                  <a:srgbClr val="A2010C"/>
                </a:solidFill>
              </a:rPr>
              <a:t> </a:t>
            </a:r>
            <a:r>
              <a:rPr lang="fr-FR" sz="2800" b="1" spc="-13" dirty="0">
                <a:solidFill>
                  <a:srgbClr val="A2010C"/>
                </a:solidFill>
              </a:rPr>
              <a:t>p</a:t>
            </a:r>
            <a:r>
              <a:rPr sz="2800" b="1" spc="-13" dirty="0" err="1">
                <a:solidFill>
                  <a:srgbClr val="A2010C"/>
                </a:solidFill>
              </a:rPr>
              <a:t>hase</a:t>
            </a:r>
            <a:r>
              <a:rPr sz="2800" b="1" spc="27" dirty="0">
                <a:solidFill>
                  <a:srgbClr val="A2010C"/>
                </a:solidFill>
              </a:rPr>
              <a:t> </a:t>
            </a:r>
            <a:r>
              <a:rPr lang="fr-FR" sz="2800" b="1" spc="-13" dirty="0">
                <a:solidFill>
                  <a:srgbClr val="A2010C"/>
                </a:solidFill>
              </a:rPr>
              <a:t>m</a:t>
            </a:r>
            <a:r>
              <a:rPr sz="2800" b="1" spc="-13" dirty="0" err="1">
                <a:solidFill>
                  <a:srgbClr val="A2010C"/>
                </a:solidFill>
              </a:rPr>
              <a:t>onitoring</a:t>
            </a:r>
            <a:r>
              <a:rPr sz="2800" b="1" spc="20" dirty="0">
                <a:solidFill>
                  <a:srgbClr val="A2010C"/>
                </a:solidFill>
              </a:rPr>
              <a:t> </a:t>
            </a:r>
            <a:r>
              <a:rPr sz="2800" b="1" spc="-7" dirty="0">
                <a:solidFill>
                  <a:srgbClr val="A2010C"/>
                </a:solidFill>
              </a:rPr>
              <a:t>and</a:t>
            </a:r>
            <a:r>
              <a:rPr sz="2800" b="1" spc="27" dirty="0">
                <a:solidFill>
                  <a:srgbClr val="A2010C"/>
                </a:solidFill>
              </a:rPr>
              <a:t> </a:t>
            </a:r>
            <a:r>
              <a:rPr lang="fr-FR" sz="2800" b="1" spc="-27" dirty="0">
                <a:solidFill>
                  <a:srgbClr val="A2010C"/>
                </a:solidFill>
              </a:rPr>
              <a:t>e</a:t>
            </a:r>
            <a:r>
              <a:rPr sz="2800" b="1" spc="-27" dirty="0">
                <a:solidFill>
                  <a:srgbClr val="A2010C"/>
                </a:solidFill>
              </a:rPr>
              <a:t>valuation</a:t>
            </a:r>
            <a:endParaRPr sz="2800" b="1" spc="-7" dirty="0">
              <a:solidFill>
                <a:srgbClr val="A2010C"/>
              </a:solidFill>
            </a:endParaRPr>
          </a:p>
        </p:txBody>
      </p:sp>
      <p:sp>
        <p:nvSpPr>
          <p:cNvPr id="3" name="object 3"/>
          <p:cNvSpPr txBox="1"/>
          <p:nvPr/>
        </p:nvSpPr>
        <p:spPr>
          <a:xfrm>
            <a:off x="613208" y="1682685"/>
            <a:ext cx="10690012" cy="4401205"/>
          </a:xfrm>
          <a:prstGeom prst="rect">
            <a:avLst/>
          </a:prstGeom>
        </p:spPr>
        <p:txBody>
          <a:bodyPr vert="horz" wrap="square" lIns="0" tIns="17780" rIns="0" bIns="0" rtlCol="0" anchor="t">
            <a:spAutoFit/>
          </a:bodyPr>
          <a:lstStyle>
            <a:defPPr>
              <a:defRPr lang="en-US"/>
            </a:defPPr>
            <a:lvl1pPr marL="474121" indent="-457189">
              <a:spcBef>
                <a:spcPts val="140"/>
              </a:spcBef>
              <a:buFont typeface="Arial" panose="020B0604020202020204" pitchFamily="34" charset="0"/>
              <a:buChar char="•"/>
              <a:tabLst>
                <a:tab pos="473275" algn="l"/>
                <a:tab pos="474121" algn="l"/>
              </a:tabLst>
              <a:defRPr sz="2400" b="1">
                <a:latin typeface="Arial" panose="020B0604020202020204" pitchFamily="34" charset="0"/>
                <a:cs typeface="Arial" panose="020B0604020202020204" pitchFamily="34" charset="0"/>
              </a:defRPr>
            </a:lvl1pPr>
          </a:lstStyle>
          <a:p>
            <a:pPr marL="16510" indent="0" hangingPunct="1">
              <a:buFont typeface="Arial" panose="020B0604020202020204" pitchFamily="34" charset="0"/>
              <a:buNone/>
            </a:pPr>
            <a:r>
              <a:rPr lang="fr-FR" b="0" kern="1200" dirty="0">
                <a:solidFill>
                  <a:prstClr val="black"/>
                </a:solidFill>
                <a:latin typeface="Source Sans Pro Regular"/>
                <a:ea typeface="+mn-ea"/>
              </a:rPr>
              <a:t>Note </a:t>
            </a:r>
            <a:r>
              <a:rPr lang="en-US" b="0" kern="1200" dirty="0">
                <a:solidFill>
                  <a:prstClr val="black"/>
                </a:solidFill>
                <a:latin typeface="Source Sans Pro Regular"/>
                <a:ea typeface="+mn-ea"/>
              </a:rPr>
              <a:t>that</a:t>
            </a:r>
            <a:r>
              <a:rPr lang="fr-FR" b="0" kern="1200" dirty="0">
                <a:solidFill>
                  <a:prstClr val="black"/>
                </a:solidFill>
                <a:latin typeface="Source Sans Pro Regular"/>
                <a:ea typeface="+mn-ea"/>
              </a:rPr>
              <a:t>:</a:t>
            </a:r>
            <a:endParaRPr lang="fr-F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b="0" dirty="0">
                <a:solidFill>
                  <a:srgbClr val="10253F"/>
                </a:solidFill>
                <a:latin typeface="Source Sans Pro Regular"/>
                <a:ea typeface="Source Sans Pro Regular"/>
                <a:cs typeface="Source Sans Pro Regular"/>
              </a:rPr>
              <a:t>Tracking </a:t>
            </a:r>
            <a:r>
              <a:rPr lang="en-US" b="0" dirty="0">
                <a:solidFill>
                  <a:srgbClr val="10253F"/>
                </a:solidFill>
                <a:latin typeface="Source Sans Pro Regular"/>
                <a:ea typeface="Source Sans Pro Regular"/>
                <a:cs typeface="Source Sans Pro Regular"/>
              </a:rPr>
              <a:t>preparedness</a:t>
            </a:r>
            <a:r>
              <a:rPr b="0" dirty="0">
                <a:solidFill>
                  <a:srgbClr val="10253F"/>
                </a:solidFill>
                <a:latin typeface="Source Sans Pro Regular"/>
                <a:ea typeface="Source Sans Pro Regular"/>
                <a:cs typeface="Source Sans Pro Regular"/>
              </a:rPr>
              <a:t> phase operations documents the true capacity of</a:t>
            </a:r>
            <a:r>
              <a:rPr lang="fr-FR" b="0" dirty="0">
                <a:solidFill>
                  <a:srgbClr val="10253F"/>
                </a:solidFill>
                <a:latin typeface="Source Sans Pro Regular"/>
                <a:ea typeface="Source Sans Pro Regular"/>
                <a:cs typeface="Source Sans Pro Regular"/>
              </a:rPr>
              <a:t> </a:t>
            </a:r>
            <a:r>
              <a:rPr b="0" dirty="0">
                <a:solidFill>
                  <a:srgbClr val="10253F"/>
                </a:solidFill>
                <a:latin typeface="Source Sans Pro Regular"/>
                <a:ea typeface="Source Sans Pro Regular"/>
                <a:cs typeface="Source Sans Pro Regular"/>
              </a:rPr>
              <a:t>the RRT </a:t>
            </a:r>
            <a:r>
              <a:rPr lang="fr-FR" b="0" dirty="0">
                <a:solidFill>
                  <a:srgbClr val="10253F"/>
                </a:solidFill>
                <a:latin typeface="Source Sans Pro Regular"/>
                <a:ea typeface="Source Sans Pro Regular"/>
                <a:cs typeface="Source Sans Pro Regular"/>
              </a:rPr>
              <a:t>programme</a:t>
            </a:r>
            <a:r>
              <a:rPr b="0" dirty="0">
                <a:solidFill>
                  <a:srgbClr val="10253F"/>
                </a:solidFill>
                <a:latin typeface="Source Sans Pro Regular"/>
                <a:ea typeface="Source Sans Pro Regular"/>
                <a:cs typeface="Source Sans Pro Regular"/>
              </a:rPr>
              <a:t> to </a:t>
            </a:r>
            <a:r>
              <a:rPr b="0" dirty="0" err="1">
                <a:solidFill>
                  <a:srgbClr val="10253F"/>
                </a:solidFill>
                <a:latin typeface="Source Sans Pro Regular"/>
                <a:ea typeface="Source Sans Pro Regular"/>
                <a:cs typeface="Source Sans Pro Regular"/>
              </a:rPr>
              <a:t>respond</a:t>
            </a:r>
            <a:r>
              <a:rPr b="0" dirty="0">
                <a:solidFill>
                  <a:srgbClr val="10253F"/>
                </a:solidFill>
                <a:latin typeface="Source Sans Pro Regular"/>
                <a:ea typeface="Source Sans Pro Regular"/>
                <a:cs typeface="Source Sans Pro Regular"/>
              </a:rPr>
              <a:t>.</a:t>
            </a:r>
            <a:endParaRPr lang="fr-FR"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b="0" dirty="0">
                <a:solidFill>
                  <a:srgbClr val="10253F"/>
                </a:solidFill>
                <a:latin typeface="Source Sans Pro Regular"/>
                <a:ea typeface="Source Sans Pro Regular"/>
                <a:cs typeface="Source Sans Pro Regular"/>
              </a:rPr>
              <a:t>Databases to capture this information include: the roster, training tracking  database (can also be included in the roster), and a database of the  application data for future reference.</a:t>
            </a:r>
            <a:endParaRPr lang="fr-FR"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r>
              <a:rPr b="0" dirty="0">
                <a:solidFill>
                  <a:srgbClr val="10253F"/>
                </a:solidFill>
                <a:latin typeface="Source Sans Pro Regular"/>
                <a:ea typeface="Source Sans Pro Regular"/>
                <a:cs typeface="Source Sans Pro Regular"/>
              </a:rPr>
              <a:t>Dashboards that display the status of members’ readiness requirements  and availability will allow for a more efficient and effective way to identify  the most appropriate responders for a deployment.</a:t>
            </a: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5.2 RRT M&amp;E in </a:t>
            </a:r>
            <a:r>
              <a:rPr lang="fr-FR" sz="2900" b="1" dirty="0" err="1">
                <a:solidFill>
                  <a:srgbClr val="FFFFFF"/>
                </a:solidFill>
                <a:latin typeface="Source Sans Pro Bold"/>
                <a:ea typeface="Source Sans Pro Bold"/>
                <a:cs typeface="Source Sans Pro Bold"/>
              </a:rPr>
              <a:t>preparedness</a:t>
            </a:r>
            <a:r>
              <a:rPr lang="fr-FR" sz="2900" b="1" dirty="0">
                <a:solidFill>
                  <a:srgbClr val="FFFFFF"/>
                </a:solidFill>
                <a:latin typeface="Source Sans Pro Bold"/>
                <a:ea typeface="Source Sans Pro Bold"/>
                <a:cs typeface="Source Sans Pro Bold"/>
              </a:rPr>
              <a:t> and </a:t>
            </a:r>
            <a:r>
              <a:rPr lang="fr-FR" sz="2900" b="1" dirty="0" err="1">
                <a:solidFill>
                  <a:srgbClr val="FFFFFF"/>
                </a:solidFill>
                <a:latin typeface="Source Sans Pro Bold"/>
                <a:ea typeface="Source Sans Pro Bold"/>
                <a:cs typeface="Source Sans Pro Bold"/>
              </a:rPr>
              <a:t>response</a:t>
            </a:r>
            <a:r>
              <a:rPr lang="fr-FR" sz="2900" b="1" dirty="0">
                <a:solidFill>
                  <a:srgbClr val="FFFFFF"/>
                </a:solidFill>
                <a:latin typeface="Source Sans Pro Bold"/>
                <a:ea typeface="Source Sans Pro Bold"/>
                <a:cs typeface="Source Sans Pro Bold"/>
              </a:rPr>
              <a:t> phases</a:t>
            </a:r>
            <a:endParaRPr lang="en-GB" sz="2900" b="1" dirty="0">
              <a:solidFill>
                <a:srgbClr val="FFFFFF"/>
              </a:solidFill>
              <a:latin typeface="Source Sans Pro Bold"/>
              <a:ea typeface="Source Sans Pro Bold"/>
              <a:cs typeface="Source Sans Pro Bold"/>
              <a:sym typeface="Source Sans Pro Bold"/>
            </a:endParaRPr>
          </a:p>
        </p:txBody>
      </p:sp>
      <p:sp>
        <p:nvSpPr>
          <p:cNvPr id="8"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17</a:t>
            </a:r>
            <a:endParaRPr dirty="0"/>
          </a:p>
        </p:txBody>
      </p:sp>
    </p:spTree>
    <p:extLst>
      <p:ext uri="{BB962C8B-B14F-4D97-AF65-F5344CB8AC3E}">
        <p14:creationId xmlns:p14="http://schemas.microsoft.com/office/powerpoint/2010/main" val="230983238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20489" y="1921840"/>
            <a:ext cx="4662997" cy="3482149"/>
          </a:xfrm>
          <a:prstGeom prst="rect">
            <a:avLst/>
          </a:prstGeom>
        </p:spPr>
        <p:txBody>
          <a:bodyPr vert="horz" wrap="square" lIns="0" tIns="16933" rIns="0" bIns="0" rtlCol="0" anchor="t">
            <a:spAutoFit/>
          </a:bodyPr>
          <a:lstStyle/>
          <a:p>
            <a:pPr marL="16510" marR="6350" hangingPunct="1">
              <a:spcBef>
                <a:spcPts val="133"/>
              </a:spcBef>
              <a:tabLst>
                <a:tab pos="473275" algn="l"/>
                <a:tab pos="474121" algn="l"/>
              </a:tabLst>
            </a:pPr>
            <a:r>
              <a:rPr lang="en-US" sz="2400" kern="1200" spc="-7" dirty="0">
                <a:solidFill>
                  <a:prstClr val="black"/>
                </a:solidFill>
                <a:latin typeface="Source Sans Pro Regular"/>
                <a:ea typeface="+mn-lt"/>
                <a:cs typeface="Arial"/>
              </a:rPr>
              <a:t>The monitoring and evaluation system should enable to collect the information needed for:</a:t>
            </a:r>
          </a:p>
          <a:p>
            <a:pPr marL="16510" marR="6350" hangingPunct="1">
              <a:spcBef>
                <a:spcPts val="133"/>
              </a:spcBef>
              <a:tabLst>
                <a:tab pos="473275" algn="l"/>
                <a:tab pos="474121" algn="l"/>
              </a:tabLst>
            </a:pPr>
            <a:endParaRPr lang="en-US" sz="2400" kern="1200" spc="-7" dirty="0">
              <a:solidFill>
                <a:prstClr val="black"/>
              </a:solidFill>
              <a:latin typeface="Source Sans Pro Regular"/>
              <a:ea typeface="+mn-ea"/>
              <a:cs typeface="Arial"/>
            </a:endParaRPr>
          </a:p>
          <a:p>
            <a:pPr marL="473710" marR="6350" indent="-456565" hangingPunct="1">
              <a:spcBef>
                <a:spcPts val="133"/>
              </a:spcBef>
              <a:buClr>
                <a:srgbClr val="65A000"/>
              </a:buClr>
              <a:buFont typeface="Arial" panose="020B0604020202020204" pitchFamily="34" charset="0"/>
              <a:buChar char="•"/>
              <a:tabLst>
                <a:tab pos="473275" algn="l"/>
                <a:tab pos="474121" algn="l"/>
              </a:tabLst>
            </a:pPr>
            <a:r>
              <a:rPr lang="en-US" sz="2400" kern="1200" spc="-7" dirty="0">
                <a:solidFill>
                  <a:prstClr val="black"/>
                </a:solidFill>
                <a:latin typeface="Source Sans Pro Regular"/>
                <a:ea typeface="+mn-ea"/>
                <a:cs typeface="Arial"/>
              </a:rPr>
              <a:t>Reporting </a:t>
            </a:r>
            <a:r>
              <a:rPr lang="en-US" sz="2400" kern="1200" dirty="0">
                <a:solidFill>
                  <a:prstClr val="black"/>
                </a:solidFill>
                <a:latin typeface="Source Sans Pro Regular"/>
                <a:ea typeface="+mn-ea"/>
                <a:cs typeface="Arial"/>
              </a:rPr>
              <a:t> </a:t>
            </a:r>
            <a:r>
              <a:rPr lang="en-US" sz="2400" kern="1200" spc="-13" dirty="0">
                <a:solidFill>
                  <a:prstClr val="black"/>
                </a:solidFill>
                <a:latin typeface="Source Sans Pro Regular"/>
                <a:ea typeface="+mn-ea"/>
                <a:cs typeface="Arial"/>
              </a:rPr>
              <a:t>requirements </a:t>
            </a:r>
            <a:r>
              <a:rPr lang="en-US" sz="2400" kern="1200" spc="-27" dirty="0">
                <a:solidFill>
                  <a:prstClr val="black"/>
                </a:solidFill>
                <a:latin typeface="Source Sans Pro Regular"/>
                <a:ea typeface="+mn-ea"/>
                <a:cs typeface="Arial"/>
              </a:rPr>
              <a:t>for </a:t>
            </a:r>
            <a:r>
              <a:rPr lang="en-US" sz="2400" kern="1200" dirty="0">
                <a:solidFill>
                  <a:prstClr val="black"/>
                </a:solidFill>
                <a:latin typeface="Source Sans Pro Regular"/>
                <a:ea typeface="+mn-ea"/>
                <a:cs typeface="Arial"/>
              </a:rPr>
              <a:t>the </a:t>
            </a:r>
            <a:r>
              <a:rPr lang="en-US" sz="2400" kern="1200" spc="-13" dirty="0" err="1">
                <a:solidFill>
                  <a:prstClr val="black"/>
                </a:solidFill>
                <a:latin typeface="Source Sans Pro Regular"/>
                <a:ea typeface="+mn-ea"/>
                <a:cs typeface="Arial"/>
              </a:rPr>
              <a:t>programme</a:t>
            </a:r>
            <a:r>
              <a:rPr lang="en-US" sz="2400" kern="1200" spc="-13" dirty="0">
                <a:solidFill>
                  <a:prstClr val="black"/>
                </a:solidFill>
                <a:latin typeface="Source Sans Pro Regular"/>
                <a:ea typeface="+mn-ea"/>
                <a:cs typeface="Arial"/>
              </a:rPr>
              <a:t>/leadership.</a:t>
            </a:r>
          </a:p>
          <a:p>
            <a:pPr marL="473710" marR="6350" indent="-456565" hangingPunct="1">
              <a:spcBef>
                <a:spcPts val="133"/>
              </a:spcBef>
              <a:buClr>
                <a:srgbClr val="65A000"/>
              </a:buClr>
              <a:buFont typeface="Arial" panose="020B0604020202020204" pitchFamily="34" charset="0"/>
              <a:buChar char="•"/>
              <a:tabLst>
                <a:tab pos="473275" algn="l"/>
                <a:tab pos="474121" algn="l"/>
              </a:tabLst>
            </a:pPr>
            <a:endParaRPr lang="en-US" sz="2400" kern="1200" dirty="0">
              <a:solidFill>
                <a:prstClr val="black"/>
              </a:solidFill>
              <a:latin typeface="Source Sans Pro Regular"/>
              <a:ea typeface="+mn-ea"/>
              <a:cs typeface="Arial"/>
            </a:endParaRPr>
          </a:p>
          <a:p>
            <a:pPr marL="473710" marR="38735" indent="-456565" hangingPunct="1">
              <a:spcBef>
                <a:spcPts val="767"/>
              </a:spcBef>
              <a:buClr>
                <a:srgbClr val="65A000"/>
              </a:buClr>
              <a:buFont typeface="Arial" panose="020B0604020202020204" pitchFamily="34" charset="0"/>
              <a:buChar char="•"/>
              <a:tabLst>
                <a:tab pos="473275" algn="l"/>
                <a:tab pos="474121" algn="l"/>
              </a:tabLst>
            </a:pPr>
            <a:r>
              <a:rPr lang="en-US" sz="2400" kern="1200" spc="-7" dirty="0">
                <a:solidFill>
                  <a:prstClr val="black"/>
                </a:solidFill>
                <a:latin typeface="Source Sans Pro Regular"/>
                <a:ea typeface="+mn-ea"/>
                <a:cs typeface="Arial"/>
              </a:rPr>
              <a:t>Reporting </a:t>
            </a:r>
            <a:r>
              <a:rPr lang="en-US" sz="2400" kern="1200" dirty="0">
                <a:solidFill>
                  <a:prstClr val="black"/>
                </a:solidFill>
                <a:latin typeface="Source Sans Pro Regular"/>
                <a:ea typeface="+mn-ea"/>
                <a:cs typeface="Arial"/>
              </a:rPr>
              <a:t> </a:t>
            </a:r>
            <a:r>
              <a:rPr lang="en-US" sz="2400" kern="1200" spc="-13" dirty="0">
                <a:solidFill>
                  <a:prstClr val="black"/>
                </a:solidFill>
                <a:latin typeface="Source Sans Pro Regular"/>
                <a:ea typeface="+mn-ea"/>
                <a:cs typeface="Arial"/>
              </a:rPr>
              <a:t>requirements </a:t>
            </a:r>
            <a:r>
              <a:rPr lang="en-US" sz="2400" kern="1200" spc="-27" dirty="0">
                <a:solidFill>
                  <a:prstClr val="black"/>
                </a:solidFill>
                <a:latin typeface="Source Sans Pro Regular"/>
                <a:ea typeface="+mn-ea"/>
                <a:cs typeface="Arial"/>
              </a:rPr>
              <a:t>for</a:t>
            </a:r>
            <a:r>
              <a:rPr lang="en-US" sz="2400" kern="1200" spc="-20" dirty="0">
                <a:solidFill>
                  <a:prstClr val="black"/>
                </a:solidFill>
                <a:latin typeface="Source Sans Pro Regular"/>
                <a:ea typeface="+mn-ea"/>
                <a:cs typeface="Arial"/>
              </a:rPr>
              <a:t> </a:t>
            </a:r>
            <a:r>
              <a:rPr lang="en-US" sz="2400" kern="1200" spc="-7" dirty="0">
                <a:solidFill>
                  <a:prstClr val="black"/>
                </a:solidFill>
                <a:latin typeface="Source Sans Pro Regular"/>
                <a:ea typeface="+mn-ea"/>
                <a:cs typeface="Arial"/>
              </a:rPr>
              <a:t>funding</a:t>
            </a:r>
            <a:r>
              <a:rPr lang="en-US" sz="2400" kern="1200" spc="-40" dirty="0">
                <a:solidFill>
                  <a:prstClr val="black"/>
                </a:solidFill>
                <a:latin typeface="Source Sans Pro Regular"/>
                <a:ea typeface="+mn-ea"/>
                <a:cs typeface="Arial"/>
              </a:rPr>
              <a:t> </a:t>
            </a:r>
            <a:r>
              <a:rPr lang="en-US" sz="2400" kern="1200" dirty="0">
                <a:solidFill>
                  <a:prstClr val="black"/>
                </a:solidFill>
                <a:latin typeface="Source Sans Pro Regular"/>
                <a:ea typeface="+mn-ea"/>
                <a:cs typeface="Arial"/>
              </a:rPr>
              <a:t>the</a:t>
            </a:r>
            <a:r>
              <a:rPr lang="en-US" sz="2400" kern="1200" spc="-47" dirty="0">
                <a:solidFill>
                  <a:prstClr val="black"/>
                </a:solidFill>
                <a:latin typeface="Source Sans Pro Regular"/>
                <a:ea typeface="+mn-ea"/>
                <a:cs typeface="Arial"/>
              </a:rPr>
              <a:t> </a:t>
            </a:r>
            <a:r>
              <a:rPr lang="en-US" sz="2400" kern="1200" spc="-20" dirty="0" err="1">
                <a:solidFill>
                  <a:prstClr val="black"/>
                </a:solidFill>
                <a:latin typeface="Source Sans Pro Regular"/>
                <a:ea typeface="+mn-ea"/>
                <a:cs typeface="Arial"/>
              </a:rPr>
              <a:t>programme</a:t>
            </a:r>
            <a:r>
              <a:rPr lang="en-US" sz="2400" kern="1200" spc="-20" dirty="0">
                <a:solidFill>
                  <a:prstClr val="black"/>
                </a:solidFill>
                <a:latin typeface="Source Sans Pro Regular"/>
                <a:ea typeface="+mn-ea"/>
                <a:cs typeface="Arial"/>
              </a:rPr>
              <a:t>.</a:t>
            </a:r>
          </a:p>
        </p:txBody>
      </p:sp>
      <p:sp>
        <p:nvSpPr>
          <p:cNvPr id="2" name="ZoneTexte 1">
            <a:extLst>
              <a:ext uri="{FF2B5EF4-FFF2-40B4-BE49-F238E27FC236}">
                <a16:creationId xmlns:a16="http://schemas.microsoft.com/office/drawing/2014/main" id="{47898287-D522-BE0F-A048-40C3A9827CCF}"/>
              </a:ext>
            </a:extLst>
          </p:cNvPr>
          <p:cNvSpPr txBox="1"/>
          <p:nvPr/>
        </p:nvSpPr>
        <p:spPr>
          <a:xfrm>
            <a:off x="6582543" y="5267259"/>
            <a:ext cx="556373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en-US" kern="1200" dirty="0">
                <a:solidFill>
                  <a:prstClr val="black"/>
                </a:solidFill>
                <a:latin typeface="Arial"/>
                <a:ea typeface="+mn-ea"/>
                <a:cs typeface="Arial"/>
              </a:rPr>
              <a:t>Example of dashboard to track RRTs activities </a:t>
            </a:r>
          </a:p>
        </p:txBody>
      </p:sp>
      <p:sp>
        <p:nvSpPr>
          <p:cNvPr id="9" name="object 2"/>
          <p:cNvSpPr txBox="1">
            <a:spLocks/>
          </p:cNvSpPr>
          <p:nvPr/>
        </p:nvSpPr>
        <p:spPr>
          <a:xfrm>
            <a:off x="228600" y="867001"/>
            <a:ext cx="9774238" cy="551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83820"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933" marR="6773" hangingPunct="1">
              <a:lnSpc>
                <a:spcPts val="4000"/>
              </a:lnSpc>
              <a:spcBef>
                <a:spcPts val="660"/>
              </a:spcBef>
            </a:pPr>
            <a:r>
              <a:rPr lang="en-US" sz="2800" b="1" spc="-20">
                <a:solidFill>
                  <a:srgbClr val="A2010C"/>
                </a:solidFill>
              </a:rPr>
              <a:t>Preparedness </a:t>
            </a:r>
            <a:r>
              <a:rPr lang="en-US" sz="2800" b="1" spc="-13">
                <a:solidFill>
                  <a:srgbClr val="A2010C"/>
                </a:solidFill>
              </a:rPr>
              <a:t>phase</a:t>
            </a:r>
            <a:r>
              <a:rPr lang="en-US" sz="2800" b="1" spc="27">
                <a:solidFill>
                  <a:srgbClr val="A2010C"/>
                </a:solidFill>
              </a:rPr>
              <a:t> </a:t>
            </a:r>
            <a:r>
              <a:rPr lang="en-US" sz="2800" b="1" spc="-13">
                <a:solidFill>
                  <a:srgbClr val="A2010C"/>
                </a:solidFill>
              </a:rPr>
              <a:t>monitoring</a:t>
            </a:r>
            <a:r>
              <a:rPr lang="en-US" sz="2800" b="1" spc="20">
                <a:solidFill>
                  <a:srgbClr val="A2010C"/>
                </a:solidFill>
              </a:rPr>
              <a:t> </a:t>
            </a:r>
            <a:r>
              <a:rPr lang="en-US" sz="2800" b="1" spc="-7">
                <a:solidFill>
                  <a:srgbClr val="A2010C"/>
                </a:solidFill>
              </a:rPr>
              <a:t>and</a:t>
            </a:r>
            <a:r>
              <a:rPr lang="en-US" sz="2800" b="1" spc="27">
                <a:solidFill>
                  <a:srgbClr val="A2010C"/>
                </a:solidFill>
              </a:rPr>
              <a:t> </a:t>
            </a:r>
            <a:r>
              <a:rPr lang="en-US" sz="2800" b="1" spc="-27">
                <a:solidFill>
                  <a:srgbClr val="A2010C"/>
                </a:solidFill>
              </a:rPr>
              <a:t>evaluation</a:t>
            </a:r>
            <a:endParaRPr lang="en-US" sz="2800" b="1" spc="-7" dirty="0">
              <a:solidFill>
                <a:srgbClr val="A2010C"/>
              </a:solidFill>
            </a:endParaRPr>
          </a:p>
        </p:txBody>
      </p:sp>
      <p:sp>
        <p:nvSpPr>
          <p:cNvPr id="11"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5.2 RRT M&amp;E in </a:t>
            </a:r>
            <a:r>
              <a:rPr lang="fr-FR" sz="2900" b="1" dirty="0" err="1">
                <a:solidFill>
                  <a:srgbClr val="FFFFFF"/>
                </a:solidFill>
                <a:latin typeface="Source Sans Pro Bold"/>
                <a:ea typeface="Source Sans Pro Bold"/>
                <a:cs typeface="Source Sans Pro Bold"/>
              </a:rPr>
              <a:t>preparedness</a:t>
            </a:r>
            <a:r>
              <a:rPr lang="fr-FR" sz="2900" b="1" dirty="0">
                <a:solidFill>
                  <a:srgbClr val="FFFFFF"/>
                </a:solidFill>
                <a:latin typeface="Source Sans Pro Bold"/>
                <a:ea typeface="Source Sans Pro Bold"/>
                <a:cs typeface="Source Sans Pro Bold"/>
              </a:rPr>
              <a:t> and </a:t>
            </a:r>
            <a:r>
              <a:rPr lang="fr-FR" sz="2900" b="1" dirty="0" err="1">
                <a:solidFill>
                  <a:srgbClr val="FFFFFF"/>
                </a:solidFill>
                <a:latin typeface="Source Sans Pro Bold"/>
                <a:ea typeface="Source Sans Pro Bold"/>
                <a:cs typeface="Source Sans Pro Bold"/>
              </a:rPr>
              <a:t>response</a:t>
            </a:r>
            <a:r>
              <a:rPr lang="fr-FR" sz="2900" b="1" dirty="0">
                <a:solidFill>
                  <a:srgbClr val="FFFFFF"/>
                </a:solidFill>
                <a:latin typeface="Source Sans Pro Bold"/>
                <a:ea typeface="Source Sans Pro Bold"/>
                <a:cs typeface="Source Sans Pro Bold"/>
              </a:rPr>
              <a:t> phases</a:t>
            </a:r>
            <a:endParaRPr lang="en-GB" sz="2900" b="1" dirty="0">
              <a:solidFill>
                <a:srgbClr val="FFFFFF"/>
              </a:solidFill>
              <a:latin typeface="Source Sans Pro Bold"/>
              <a:ea typeface="Source Sans Pro Bold"/>
              <a:cs typeface="Source Sans Pro Bold"/>
              <a:sym typeface="Source Sans Pro Bold"/>
            </a:endParaRPr>
          </a:p>
        </p:txBody>
      </p:sp>
      <p:sp>
        <p:nvSpPr>
          <p:cNvPr id="13"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18</a:t>
            </a:r>
            <a:endParaRPr dirty="0"/>
          </a:p>
        </p:txBody>
      </p:sp>
      <p:pic>
        <p:nvPicPr>
          <p:cNvPr id="5" name="Image 5" descr="Une image contenant texte, capture d’écran, logiciel, Icône d’ordinateur&#10;&#10;Description générée automatiquement">
            <a:extLst>
              <a:ext uri="{FF2B5EF4-FFF2-40B4-BE49-F238E27FC236}">
                <a16:creationId xmlns:a16="http://schemas.microsoft.com/office/drawing/2014/main" id="{BB7FBDBF-E978-FCCE-F6A3-C5F73498B7BF}"/>
              </a:ext>
            </a:extLst>
          </p:cNvPr>
          <p:cNvPicPr>
            <a:picLocks noChangeAspect="1"/>
          </p:cNvPicPr>
          <p:nvPr/>
        </p:nvPicPr>
        <p:blipFill rotWithShape="1">
          <a:blip r:embed="rId2"/>
          <a:srcRect l="3137" t="2193" r="7059" b="14912"/>
          <a:stretch/>
        </p:blipFill>
        <p:spPr>
          <a:xfrm>
            <a:off x="5700714" y="2524642"/>
            <a:ext cx="6351539" cy="2628398"/>
          </a:xfrm>
          <a:prstGeom prst="rect">
            <a:avLst/>
          </a:prstGeom>
          <a:ln>
            <a:solidFill>
              <a:schemeClr val="tx1"/>
            </a:solidFill>
          </a:ln>
        </p:spPr>
      </p:pic>
    </p:spTree>
    <p:extLst>
      <p:ext uri="{BB962C8B-B14F-4D97-AF65-F5344CB8AC3E}">
        <p14:creationId xmlns:p14="http://schemas.microsoft.com/office/powerpoint/2010/main" val="282735411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48622" y="815258"/>
            <a:ext cx="958373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spc="-27" dirty="0">
                <a:solidFill>
                  <a:srgbClr val="A2010C"/>
                </a:solidFill>
              </a:rPr>
              <a:t>Potential</a:t>
            </a:r>
            <a:r>
              <a:rPr sz="2800" b="1" spc="27" dirty="0">
                <a:solidFill>
                  <a:srgbClr val="A2010C"/>
                </a:solidFill>
              </a:rPr>
              <a:t> </a:t>
            </a:r>
            <a:r>
              <a:rPr sz="2800" b="1" spc="-13" dirty="0">
                <a:solidFill>
                  <a:srgbClr val="A2010C"/>
                </a:solidFill>
              </a:rPr>
              <a:t>M&amp;E</a:t>
            </a:r>
            <a:r>
              <a:rPr sz="2800" b="1" spc="-7" dirty="0">
                <a:solidFill>
                  <a:srgbClr val="A2010C"/>
                </a:solidFill>
              </a:rPr>
              <a:t> </a:t>
            </a:r>
            <a:r>
              <a:rPr lang="fr-FR" sz="2800" b="1" spc="-27" dirty="0">
                <a:solidFill>
                  <a:srgbClr val="A2010C"/>
                </a:solidFill>
              </a:rPr>
              <a:t>d</a:t>
            </a:r>
            <a:r>
              <a:rPr sz="2800" b="1" spc="-27" dirty="0" err="1">
                <a:solidFill>
                  <a:srgbClr val="A2010C"/>
                </a:solidFill>
              </a:rPr>
              <a:t>ata</a:t>
            </a:r>
            <a:r>
              <a:rPr sz="2800" b="1" spc="7" dirty="0">
                <a:solidFill>
                  <a:srgbClr val="A2010C"/>
                </a:solidFill>
              </a:rPr>
              <a:t> </a:t>
            </a:r>
            <a:r>
              <a:rPr sz="2800" b="1" spc="-20" dirty="0">
                <a:solidFill>
                  <a:srgbClr val="A2010C"/>
                </a:solidFill>
              </a:rPr>
              <a:t>to</a:t>
            </a:r>
            <a:r>
              <a:rPr sz="2800" b="1" spc="-7" dirty="0">
                <a:solidFill>
                  <a:srgbClr val="A2010C"/>
                </a:solidFill>
              </a:rPr>
              <a:t> </a:t>
            </a:r>
            <a:r>
              <a:rPr lang="fr-FR" sz="2800" b="1" spc="-60" dirty="0">
                <a:solidFill>
                  <a:srgbClr val="A2010C"/>
                </a:solidFill>
              </a:rPr>
              <a:t>t</a:t>
            </a:r>
            <a:r>
              <a:rPr sz="2800" b="1" spc="-60" dirty="0">
                <a:solidFill>
                  <a:srgbClr val="A2010C"/>
                </a:solidFill>
              </a:rPr>
              <a:t>rack</a:t>
            </a:r>
            <a:r>
              <a:rPr lang="fr-FR" sz="2800" b="1" spc="-60" dirty="0">
                <a:solidFill>
                  <a:srgbClr val="A2010C"/>
                </a:solidFill>
              </a:rPr>
              <a:t> for </a:t>
            </a:r>
            <a:r>
              <a:rPr lang="fr-FR" sz="2800" b="1" spc="-60" dirty="0" err="1">
                <a:solidFill>
                  <a:srgbClr val="A2010C"/>
                </a:solidFill>
              </a:rPr>
              <a:t>Response</a:t>
            </a:r>
            <a:r>
              <a:rPr lang="fr-FR" sz="2800" b="1" spc="-60" dirty="0">
                <a:solidFill>
                  <a:srgbClr val="A2010C"/>
                </a:solidFill>
              </a:rPr>
              <a:t> phase</a:t>
            </a:r>
            <a:endParaRPr sz="2800" b="1" spc="-60" dirty="0">
              <a:solidFill>
                <a:srgbClr val="A2010C"/>
              </a:solidFill>
            </a:endParaRPr>
          </a:p>
        </p:txBody>
      </p:sp>
      <p:sp>
        <p:nvSpPr>
          <p:cNvPr id="3" name="object 3"/>
          <p:cNvSpPr txBox="1"/>
          <p:nvPr/>
        </p:nvSpPr>
        <p:spPr>
          <a:xfrm>
            <a:off x="795443" y="1473987"/>
            <a:ext cx="10662073" cy="2754600"/>
          </a:xfrm>
          <a:prstGeom prst="rect">
            <a:avLst/>
          </a:prstGeom>
        </p:spPr>
        <p:txBody>
          <a:bodyPr vert="horz" wrap="square" lIns="0" tIns="114300" rIns="0" bIns="0" rtlCol="0" anchor="t">
            <a:spAutoFit/>
          </a:bodyPr>
          <a:lstStyle/>
          <a:p>
            <a:pPr marL="16510" hangingPunct="1">
              <a:spcBef>
                <a:spcPts val="900"/>
              </a:spcBef>
              <a:tabLst>
                <a:tab pos="473275" algn="l"/>
                <a:tab pos="474121" algn="l"/>
              </a:tabLst>
            </a:pPr>
            <a:r>
              <a:rPr lang="en-US" sz="2400" b="1" kern="1200" dirty="0">
                <a:solidFill>
                  <a:srgbClr val="65A000"/>
                </a:solidFill>
                <a:latin typeface="Source Sans Pro Regular"/>
                <a:ea typeface="+mn-ea"/>
                <a:cs typeface="Arial"/>
              </a:rPr>
              <a:t>Elements to track can include: </a:t>
            </a:r>
            <a:endParaRPr lang="en-US" sz="2400" b="1" kern="1200" dirty="0">
              <a:solidFill>
                <a:srgbClr val="65A000"/>
              </a:solidFill>
              <a:latin typeface="Source Sans Pro Regular"/>
              <a:ea typeface="+mn-ea"/>
              <a:cs typeface="+mn-cs"/>
            </a:endParaRPr>
          </a:p>
          <a:p>
            <a:pPr marL="473710" indent="-457200" hangingPunct="1">
              <a:spcBef>
                <a:spcPts val="900"/>
              </a:spcBef>
              <a:buClr>
                <a:srgbClr val="65A000"/>
              </a:buClr>
              <a:buFont typeface="Arial" panose="020B0604020202020204" pitchFamily="34" charset="0"/>
              <a:buChar char="•"/>
              <a:tabLst>
                <a:tab pos="473275" algn="l"/>
                <a:tab pos="474121" algn="l"/>
              </a:tabLst>
            </a:pPr>
            <a:r>
              <a:rPr sz="2400" kern="1200" spc="-7" dirty="0">
                <a:solidFill>
                  <a:prstClr val="black"/>
                </a:solidFill>
                <a:latin typeface="Source Sans Pro Regular"/>
                <a:ea typeface="+mn-ea"/>
                <a:cs typeface="Arial" panose="020B0604020202020204" pitchFamily="34" charset="0"/>
              </a:rPr>
              <a:t>Imminent,</a:t>
            </a:r>
            <a:r>
              <a:rPr sz="2400" kern="1200" spc="-27" dirty="0">
                <a:solidFill>
                  <a:prstClr val="black"/>
                </a:solidFill>
                <a:latin typeface="Source Sans Pro Regular"/>
                <a:ea typeface="+mn-ea"/>
                <a:cs typeface="Arial" panose="020B0604020202020204" pitchFamily="34" charset="0"/>
              </a:rPr>
              <a:t> </a:t>
            </a:r>
            <a:r>
              <a:rPr sz="2400" kern="1200" spc="-7" dirty="0">
                <a:solidFill>
                  <a:prstClr val="black"/>
                </a:solidFill>
                <a:latin typeface="Source Sans Pro Regular"/>
                <a:ea typeface="+mn-ea"/>
                <a:cs typeface="Arial" panose="020B0604020202020204" pitchFamily="34" charset="0"/>
              </a:rPr>
              <a:t>current,</a:t>
            </a:r>
            <a:r>
              <a:rPr sz="2400" kern="1200" spc="-20" dirty="0">
                <a:solidFill>
                  <a:prstClr val="black"/>
                </a:solidFill>
                <a:latin typeface="Source Sans Pro Regular"/>
                <a:ea typeface="+mn-ea"/>
                <a:cs typeface="Arial" panose="020B0604020202020204" pitchFamily="34" charset="0"/>
              </a:rPr>
              <a:t> </a:t>
            </a:r>
            <a:r>
              <a:rPr sz="2400" kern="1200" spc="-13" dirty="0">
                <a:solidFill>
                  <a:prstClr val="black"/>
                </a:solidFill>
                <a:latin typeface="Source Sans Pro Regular"/>
                <a:ea typeface="+mn-ea"/>
                <a:cs typeface="Arial" panose="020B0604020202020204" pitchFamily="34" charset="0"/>
              </a:rPr>
              <a:t>completed </a:t>
            </a:r>
            <a:r>
              <a:rPr sz="2400" kern="1200" spc="-7" dirty="0">
                <a:solidFill>
                  <a:prstClr val="black"/>
                </a:solidFill>
                <a:latin typeface="Source Sans Pro Regular"/>
                <a:ea typeface="+mn-ea"/>
                <a:cs typeface="Arial" panose="020B0604020202020204" pitchFamily="34" charset="0"/>
              </a:rPr>
              <a:t>deployments</a:t>
            </a:r>
            <a:endParaRPr sz="2400" kern="1200" dirty="0">
              <a:solidFill>
                <a:prstClr val="black"/>
              </a:solidFill>
              <a:latin typeface="Source Sans Pro Regular"/>
              <a:ea typeface="+mn-ea"/>
              <a:cs typeface="Arial" panose="020B0604020202020204" pitchFamily="34" charset="0"/>
            </a:endParaRPr>
          </a:p>
          <a:p>
            <a:pPr marL="473710" marR="485775" indent="-457200" hangingPunct="1">
              <a:spcBef>
                <a:spcPts val="767"/>
              </a:spcBef>
              <a:buClr>
                <a:srgbClr val="65A000"/>
              </a:buClr>
              <a:buFont typeface="Arial" panose="020B0604020202020204" pitchFamily="34" charset="0"/>
              <a:buChar char="•"/>
              <a:tabLst>
                <a:tab pos="473275" algn="l"/>
                <a:tab pos="474121" algn="l"/>
              </a:tabLst>
            </a:pPr>
            <a:r>
              <a:rPr sz="2400" kern="1200" spc="-13" dirty="0">
                <a:solidFill>
                  <a:prstClr val="black"/>
                </a:solidFill>
                <a:latin typeface="Source Sans Pro Regular"/>
                <a:ea typeface="+mn-ea"/>
                <a:cs typeface="Arial" panose="020B0604020202020204" pitchFamily="34" charset="0"/>
              </a:rPr>
              <a:t>Location,</a:t>
            </a:r>
            <a:r>
              <a:rPr sz="2400" kern="1200" dirty="0">
                <a:solidFill>
                  <a:prstClr val="black"/>
                </a:solidFill>
                <a:latin typeface="Source Sans Pro Regular"/>
                <a:ea typeface="+mn-ea"/>
                <a:cs typeface="Arial" panose="020B0604020202020204" pitchFamily="34" charset="0"/>
              </a:rPr>
              <a:t> </a:t>
            </a:r>
            <a:r>
              <a:rPr sz="2400" kern="1200" spc="-13" dirty="0">
                <a:solidFill>
                  <a:prstClr val="black"/>
                </a:solidFill>
                <a:latin typeface="Source Sans Pro Regular"/>
                <a:ea typeface="+mn-ea"/>
                <a:cs typeface="Arial" panose="020B0604020202020204" pitchFamily="34" charset="0"/>
              </a:rPr>
              <a:t>duration,</a:t>
            </a:r>
            <a:r>
              <a:rPr sz="2400" kern="1200" dirty="0">
                <a:solidFill>
                  <a:prstClr val="black"/>
                </a:solidFill>
                <a:latin typeface="Source Sans Pro Regular"/>
                <a:ea typeface="+mn-ea"/>
                <a:cs typeface="Arial" panose="020B0604020202020204" pitchFamily="34" charset="0"/>
              </a:rPr>
              <a:t> types</a:t>
            </a:r>
            <a:r>
              <a:rPr sz="2400" kern="1200" spc="-20" dirty="0">
                <a:solidFill>
                  <a:prstClr val="black"/>
                </a:solidFill>
                <a:latin typeface="Source Sans Pro Regular"/>
                <a:ea typeface="+mn-ea"/>
                <a:cs typeface="Arial" panose="020B0604020202020204" pitchFamily="34" charset="0"/>
              </a:rPr>
              <a:t> </a:t>
            </a:r>
            <a:r>
              <a:rPr sz="2400" kern="1200" spc="-7" dirty="0">
                <a:solidFill>
                  <a:prstClr val="black"/>
                </a:solidFill>
                <a:latin typeface="Source Sans Pro Regular"/>
                <a:ea typeface="+mn-ea"/>
                <a:cs typeface="Arial" panose="020B0604020202020204" pitchFamily="34" charset="0"/>
              </a:rPr>
              <a:t>of</a:t>
            </a:r>
            <a:r>
              <a:rPr sz="2400" kern="1200" spc="13" dirty="0">
                <a:solidFill>
                  <a:prstClr val="black"/>
                </a:solidFill>
                <a:latin typeface="Source Sans Pro Regular"/>
                <a:ea typeface="+mn-ea"/>
                <a:cs typeface="Arial" panose="020B0604020202020204" pitchFamily="34" charset="0"/>
              </a:rPr>
              <a:t> </a:t>
            </a:r>
            <a:r>
              <a:rPr sz="2400" kern="1200" spc="-13" dirty="0">
                <a:solidFill>
                  <a:prstClr val="black"/>
                </a:solidFill>
                <a:latin typeface="Source Sans Pro Regular"/>
                <a:ea typeface="+mn-ea"/>
                <a:cs typeface="Arial" panose="020B0604020202020204" pitchFamily="34" charset="0"/>
              </a:rPr>
              <a:t>outbreaks</a:t>
            </a:r>
            <a:r>
              <a:rPr lang="fr-FR" sz="2400" kern="1200" spc="-13" dirty="0">
                <a:solidFill>
                  <a:prstClr val="black"/>
                </a:solidFill>
                <a:latin typeface="Source Sans Pro Regular"/>
                <a:ea typeface="+mn-ea"/>
                <a:cs typeface="Arial" panose="020B0604020202020204" pitchFamily="34" charset="0"/>
              </a:rPr>
              <a:t>/public </a:t>
            </a:r>
            <a:r>
              <a:rPr lang="fr-FR" sz="2400" kern="1200" spc="-13" dirty="0" err="1">
                <a:solidFill>
                  <a:prstClr val="black"/>
                </a:solidFill>
                <a:latin typeface="Source Sans Pro Regular"/>
                <a:ea typeface="+mn-ea"/>
                <a:cs typeface="Arial" panose="020B0604020202020204" pitchFamily="34" charset="0"/>
              </a:rPr>
              <a:t>health</a:t>
            </a:r>
            <a:r>
              <a:rPr lang="fr-FR" sz="2400" kern="1200" spc="-13" dirty="0">
                <a:solidFill>
                  <a:prstClr val="black"/>
                </a:solidFill>
                <a:latin typeface="Source Sans Pro Regular"/>
                <a:ea typeface="+mn-ea"/>
                <a:cs typeface="Arial" panose="020B0604020202020204" pitchFamily="34" charset="0"/>
              </a:rPr>
              <a:t> </a:t>
            </a:r>
            <a:r>
              <a:rPr lang="fr-FR" sz="2400" kern="1200" spc="-13" dirty="0" err="1">
                <a:solidFill>
                  <a:prstClr val="black"/>
                </a:solidFill>
                <a:latin typeface="Source Sans Pro Regular"/>
                <a:ea typeface="+mn-ea"/>
                <a:cs typeface="Arial" panose="020B0604020202020204" pitchFamily="34" charset="0"/>
              </a:rPr>
              <a:t>events</a:t>
            </a:r>
            <a:r>
              <a:rPr sz="2400" kern="1200" spc="-13" dirty="0">
                <a:solidFill>
                  <a:prstClr val="black"/>
                </a:solidFill>
                <a:latin typeface="Source Sans Pro Regular"/>
                <a:ea typeface="+mn-ea"/>
                <a:cs typeface="Arial" panose="020B0604020202020204" pitchFamily="34" charset="0"/>
              </a:rPr>
              <a:t>,</a:t>
            </a:r>
            <a:r>
              <a:rPr sz="2400" kern="1200" spc="-7" dirty="0">
                <a:solidFill>
                  <a:prstClr val="black"/>
                </a:solidFill>
                <a:latin typeface="Source Sans Pro Regular"/>
                <a:ea typeface="+mn-ea"/>
                <a:cs typeface="Arial" panose="020B0604020202020204" pitchFamily="34" charset="0"/>
              </a:rPr>
              <a:t> </a:t>
            </a:r>
            <a:r>
              <a:rPr sz="2400" kern="1200" dirty="0">
                <a:solidFill>
                  <a:prstClr val="black"/>
                </a:solidFill>
                <a:latin typeface="Source Sans Pro Regular"/>
                <a:ea typeface="+mn-ea"/>
                <a:cs typeface="Arial" panose="020B0604020202020204" pitchFamily="34" charset="0"/>
              </a:rPr>
              <a:t>who</a:t>
            </a:r>
            <a:r>
              <a:rPr sz="2400" kern="1200" spc="-7" dirty="0">
                <a:solidFill>
                  <a:prstClr val="black"/>
                </a:solidFill>
                <a:latin typeface="Source Sans Pro Regular"/>
                <a:ea typeface="+mn-ea"/>
                <a:cs typeface="Arial" panose="020B0604020202020204" pitchFamily="34" charset="0"/>
              </a:rPr>
              <a:t> responded,</a:t>
            </a:r>
            <a:r>
              <a:rPr sz="2400" kern="1200" spc="13" dirty="0">
                <a:solidFill>
                  <a:prstClr val="black"/>
                </a:solidFill>
                <a:latin typeface="Source Sans Pro Regular"/>
                <a:ea typeface="+mn-ea"/>
                <a:cs typeface="Arial" panose="020B0604020202020204" pitchFamily="34" charset="0"/>
              </a:rPr>
              <a:t> </a:t>
            </a:r>
            <a:r>
              <a:rPr sz="2400" kern="1200" spc="-53" dirty="0">
                <a:solidFill>
                  <a:prstClr val="black"/>
                </a:solidFill>
                <a:latin typeface="Source Sans Pro Regular"/>
                <a:ea typeface="+mn-ea"/>
                <a:cs typeface="Arial" panose="020B0604020202020204" pitchFamily="34" charset="0"/>
              </a:rPr>
              <a:t>re- </a:t>
            </a:r>
            <a:r>
              <a:rPr sz="2400" kern="1200" spc="-700" dirty="0">
                <a:solidFill>
                  <a:prstClr val="black"/>
                </a:solidFill>
                <a:latin typeface="Source Sans Pro Regular"/>
                <a:ea typeface="+mn-ea"/>
                <a:cs typeface="Arial" panose="020B0604020202020204" pitchFamily="34" charset="0"/>
              </a:rPr>
              <a:t> </a:t>
            </a:r>
            <a:r>
              <a:rPr sz="2400" kern="1200" spc="-7" dirty="0">
                <a:solidFill>
                  <a:prstClr val="black"/>
                </a:solidFill>
                <a:latin typeface="Source Sans Pro Regular"/>
                <a:ea typeface="+mn-ea"/>
                <a:cs typeface="Arial" panose="020B0604020202020204" pitchFamily="34" charset="0"/>
              </a:rPr>
              <a:t>deployments</a:t>
            </a:r>
            <a:endParaRPr sz="2400" kern="1200" dirty="0">
              <a:solidFill>
                <a:prstClr val="black"/>
              </a:solidFill>
              <a:latin typeface="Source Sans Pro Regular"/>
              <a:ea typeface="+mn-ea"/>
              <a:cs typeface="Arial" panose="020B0604020202020204" pitchFamily="34" charset="0"/>
            </a:endParaRPr>
          </a:p>
          <a:p>
            <a:pPr marL="473710" indent="-457200" hangingPunct="1">
              <a:spcBef>
                <a:spcPts val="773"/>
              </a:spcBef>
              <a:buClr>
                <a:srgbClr val="65A000"/>
              </a:buClr>
              <a:buFont typeface="Arial" panose="020B0604020202020204" pitchFamily="34" charset="0"/>
              <a:buChar char="•"/>
              <a:tabLst>
                <a:tab pos="473275" algn="l"/>
                <a:tab pos="474121" algn="l"/>
              </a:tabLst>
            </a:pPr>
            <a:r>
              <a:rPr sz="2400" kern="1200" spc="-7" dirty="0">
                <a:solidFill>
                  <a:prstClr val="black"/>
                </a:solidFill>
                <a:latin typeface="Source Sans Pro Regular"/>
                <a:ea typeface="+mn-ea"/>
                <a:cs typeface="Arial" panose="020B0604020202020204" pitchFamily="34" charset="0"/>
              </a:rPr>
              <a:t>Timeliness</a:t>
            </a:r>
            <a:r>
              <a:rPr sz="2400" kern="1200" dirty="0">
                <a:solidFill>
                  <a:prstClr val="black"/>
                </a:solidFill>
                <a:latin typeface="Source Sans Pro Regular"/>
                <a:ea typeface="+mn-ea"/>
                <a:cs typeface="Arial" panose="020B0604020202020204" pitchFamily="34" charset="0"/>
              </a:rPr>
              <a:t> </a:t>
            </a:r>
            <a:r>
              <a:rPr sz="2400" kern="1200" spc="-7" dirty="0">
                <a:solidFill>
                  <a:prstClr val="black"/>
                </a:solidFill>
                <a:latin typeface="Source Sans Pro Regular"/>
                <a:ea typeface="+mn-ea"/>
                <a:cs typeface="Arial" panose="020B0604020202020204" pitchFamily="34" charset="0"/>
              </a:rPr>
              <a:t>of</a:t>
            </a:r>
            <a:r>
              <a:rPr sz="2400" kern="1200" spc="7" dirty="0">
                <a:solidFill>
                  <a:prstClr val="black"/>
                </a:solidFill>
                <a:latin typeface="Source Sans Pro Regular"/>
                <a:ea typeface="+mn-ea"/>
                <a:cs typeface="Arial" panose="020B0604020202020204" pitchFamily="34" charset="0"/>
              </a:rPr>
              <a:t> </a:t>
            </a:r>
            <a:r>
              <a:rPr sz="2400" kern="1200" spc="-13" dirty="0">
                <a:solidFill>
                  <a:prstClr val="black"/>
                </a:solidFill>
                <a:latin typeface="Source Sans Pro Regular"/>
                <a:ea typeface="+mn-ea"/>
                <a:cs typeface="Arial" panose="020B0604020202020204" pitchFamily="34" charset="0"/>
              </a:rPr>
              <a:t>RRT</a:t>
            </a:r>
            <a:r>
              <a:rPr sz="2400" kern="1200" spc="-33" dirty="0">
                <a:solidFill>
                  <a:prstClr val="black"/>
                </a:solidFill>
                <a:latin typeface="Source Sans Pro Regular"/>
                <a:ea typeface="+mn-ea"/>
                <a:cs typeface="Arial" panose="020B0604020202020204" pitchFamily="34" charset="0"/>
              </a:rPr>
              <a:t> </a:t>
            </a:r>
            <a:r>
              <a:rPr sz="2400" kern="1200" spc="-13" dirty="0">
                <a:solidFill>
                  <a:prstClr val="black"/>
                </a:solidFill>
                <a:latin typeface="Source Sans Pro Regular"/>
                <a:ea typeface="+mn-ea"/>
                <a:cs typeface="Arial" panose="020B0604020202020204" pitchFamily="34" charset="0"/>
              </a:rPr>
              <a:t>response</a:t>
            </a:r>
            <a:endParaRPr sz="2400" kern="1200" dirty="0">
              <a:solidFill>
                <a:prstClr val="black"/>
              </a:solidFill>
              <a:latin typeface="Source Sans Pro Regular"/>
              <a:ea typeface="+mn-ea"/>
              <a:cs typeface="Arial" panose="020B0604020202020204" pitchFamily="34" charset="0"/>
            </a:endParaRPr>
          </a:p>
          <a:p>
            <a:pPr marL="473710" marR="6350" indent="-457200" hangingPunct="1">
              <a:spcBef>
                <a:spcPts val="767"/>
              </a:spcBef>
              <a:buClr>
                <a:srgbClr val="65A000"/>
              </a:buClr>
              <a:buFont typeface="Arial" panose="020B0604020202020204" pitchFamily="34" charset="0"/>
              <a:buChar char="•"/>
              <a:tabLst>
                <a:tab pos="473275" algn="l"/>
                <a:tab pos="474121" algn="l"/>
              </a:tabLst>
            </a:pPr>
            <a:r>
              <a:rPr sz="2400" kern="1200" dirty="0">
                <a:solidFill>
                  <a:prstClr val="black"/>
                </a:solidFill>
                <a:latin typeface="Source Sans Pro Regular"/>
                <a:ea typeface="+mn-ea"/>
                <a:cs typeface="Arial" panose="020B0604020202020204" pitchFamily="34" charset="0"/>
              </a:rPr>
              <a:t>Activity </a:t>
            </a:r>
            <a:r>
              <a:rPr sz="2400" kern="1200" spc="-7" dirty="0">
                <a:solidFill>
                  <a:prstClr val="black"/>
                </a:solidFill>
                <a:latin typeface="Source Sans Pro Regular"/>
                <a:ea typeface="+mn-ea"/>
                <a:cs typeface="Arial" panose="020B0604020202020204" pitchFamily="34" charset="0"/>
              </a:rPr>
              <a:t>specific </a:t>
            </a:r>
            <a:r>
              <a:rPr sz="2400" kern="1200" spc="-13" dirty="0">
                <a:solidFill>
                  <a:prstClr val="black"/>
                </a:solidFill>
                <a:latin typeface="Source Sans Pro Regular"/>
                <a:ea typeface="+mn-ea"/>
                <a:cs typeface="Arial" panose="020B0604020202020204" pitchFamily="34" charset="0"/>
              </a:rPr>
              <a:t>indicators </a:t>
            </a:r>
            <a:r>
              <a:rPr sz="2400" kern="1200" spc="-7" dirty="0">
                <a:solidFill>
                  <a:prstClr val="black"/>
                </a:solidFill>
                <a:latin typeface="Source Sans Pro Regular"/>
                <a:ea typeface="+mn-ea"/>
                <a:cs typeface="Arial" panose="020B0604020202020204" pitchFamily="34" charset="0"/>
              </a:rPr>
              <a:t>(i.e., number of healthcare </a:t>
            </a:r>
            <a:r>
              <a:rPr sz="2400" kern="1200" spc="-27" dirty="0">
                <a:solidFill>
                  <a:prstClr val="black"/>
                </a:solidFill>
                <a:latin typeface="Source Sans Pro Regular"/>
                <a:ea typeface="+mn-ea"/>
                <a:cs typeface="Arial" panose="020B0604020202020204" pitchFamily="34" charset="0"/>
              </a:rPr>
              <a:t>workers </a:t>
            </a:r>
            <a:r>
              <a:rPr sz="2400" kern="1200" spc="-707" dirty="0">
                <a:solidFill>
                  <a:prstClr val="black"/>
                </a:solidFill>
                <a:latin typeface="Source Sans Pro Regular"/>
                <a:ea typeface="+mn-ea"/>
                <a:cs typeface="Arial" panose="020B0604020202020204" pitchFamily="34" charset="0"/>
              </a:rPr>
              <a:t> </a:t>
            </a:r>
            <a:r>
              <a:rPr sz="2400" kern="1200" spc="-13" dirty="0">
                <a:solidFill>
                  <a:prstClr val="black"/>
                </a:solidFill>
                <a:latin typeface="Source Sans Pro Regular"/>
                <a:ea typeface="+mn-ea"/>
                <a:cs typeface="Arial" panose="020B0604020202020204" pitchFamily="34" charset="0"/>
              </a:rPr>
              <a:t>trained)</a:t>
            </a:r>
            <a:r>
              <a:rPr lang="fr-FR" sz="2400" kern="1200" spc="-13" dirty="0">
                <a:solidFill>
                  <a:prstClr val="black"/>
                </a:solidFill>
                <a:latin typeface="Source Sans Pro Regular"/>
                <a:ea typeface="+mn-ea"/>
                <a:cs typeface="Arial" panose="020B0604020202020204" pitchFamily="34" charset="0"/>
              </a:rPr>
              <a:t>.</a:t>
            </a:r>
            <a:endParaRPr sz="2400" kern="1200" dirty="0">
              <a:solidFill>
                <a:prstClr val="black"/>
              </a:solidFill>
              <a:latin typeface="Source Sans Pro Regular"/>
              <a:ea typeface="+mn-ea"/>
              <a:cs typeface="Arial" panose="020B0604020202020204" pitchFamily="34" charset="0"/>
            </a:endParaRPr>
          </a:p>
        </p:txBody>
      </p:sp>
      <p:sp>
        <p:nvSpPr>
          <p:cNvPr id="4" name="Rectangle 3"/>
          <p:cNvSpPr/>
          <p:nvPr/>
        </p:nvSpPr>
        <p:spPr>
          <a:xfrm>
            <a:off x="-7621" y="6026568"/>
            <a:ext cx="12192000" cy="810478"/>
          </a:xfrm>
          <a:prstGeom prst="rect">
            <a:avLst/>
          </a:prstGeom>
          <a:solidFill>
            <a:srgbClr val="A2010C"/>
          </a:solidFill>
        </p:spPr>
        <p:txBody>
          <a:bodyPr wrap="square">
            <a:spAutoFit/>
          </a:bodyPr>
          <a:lstStyle/>
          <a:p>
            <a:pPr marL="16932" marR="38944" algn="ctr" hangingPunct="1">
              <a:spcBef>
                <a:spcPts val="767"/>
              </a:spcBef>
              <a:tabLst>
                <a:tab pos="473275" algn="l"/>
                <a:tab pos="474121" algn="l"/>
              </a:tabLst>
            </a:pPr>
            <a:r>
              <a:rPr lang="en-US" sz="2000" kern="1200" spc="-7" dirty="0">
                <a:solidFill>
                  <a:prstClr val="white"/>
                </a:solidFill>
                <a:latin typeface="Source Sans Pro Regular"/>
                <a:ea typeface="+mn-ea"/>
                <a:cs typeface="Arial" panose="020B0604020202020204" pitchFamily="34" charset="0"/>
              </a:rPr>
              <a:t>Consider reporting for partners that highlight their agency’s contribution to the national emergency response.</a:t>
            </a:r>
          </a:p>
          <a:p>
            <a:pPr marL="16932" marR="38944" algn="ctr" hangingPunct="1">
              <a:spcBef>
                <a:spcPts val="767"/>
              </a:spcBef>
              <a:tabLst>
                <a:tab pos="473275" algn="l"/>
                <a:tab pos="474121" algn="l"/>
              </a:tabLst>
            </a:pPr>
            <a:endParaRPr lang="en-US" sz="2000" kern="1200" spc="-7" dirty="0">
              <a:solidFill>
                <a:prstClr val="white"/>
              </a:solidFill>
              <a:latin typeface="Source Sans Pro Regular"/>
              <a:ea typeface="+mn-ea"/>
              <a:cs typeface="Arial" panose="020B0604020202020204" pitchFamily="34" charset="0"/>
            </a:endParaRPr>
          </a:p>
        </p:txBody>
      </p:sp>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5.2 RRT M&amp;E in </a:t>
            </a:r>
            <a:r>
              <a:rPr lang="fr-FR" sz="2900" b="1" dirty="0" err="1">
                <a:solidFill>
                  <a:srgbClr val="FFFFFF"/>
                </a:solidFill>
                <a:latin typeface="Source Sans Pro Bold"/>
                <a:ea typeface="Source Sans Pro Bold"/>
                <a:cs typeface="Source Sans Pro Bold"/>
              </a:rPr>
              <a:t>preparedness</a:t>
            </a:r>
            <a:r>
              <a:rPr lang="fr-FR" sz="2900" b="1" dirty="0">
                <a:solidFill>
                  <a:srgbClr val="FFFFFF"/>
                </a:solidFill>
                <a:latin typeface="Source Sans Pro Bold"/>
                <a:ea typeface="Source Sans Pro Bold"/>
                <a:cs typeface="Source Sans Pro Bold"/>
              </a:rPr>
              <a:t> and </a:t>
            </a:r>
            <a:r>
              <a:rPr lang="fr-FR" sz="2900" b="1" dirty="0" err="1">
                <a:solidFill>
                  <a:srgbClr val="FFFFFF"/>
                </a:solidFill>
                <a:latin typeface="Source Sans Pro Bold"/>
                <a:ea typeface="Source Sans Pro Bold"/>
                <a:cs typeface="Source Sans Pro Bold"/>
              </a:rPr>
              <a:t>response</a:t>
            </a:r>
            <a:r>
              <a:rPr lang="fr-FR" sz="2900" b="1" dirty="0">
                <a:solidFill>
                  <a:srgbClr val="FFFFFF"/>
                </a:solidFill>
                <a:latin typeface="Source Sans Pro Bold"/>
                <a:ea typeface="Source Sans Pro Bold"/>
                <a:cs typeface="Source Sans Pro Bold"/>
              </a:rPr>
              <a:t> phases</a:t>
            </a:r>
            <a:endParaRPr lang="en-GB" sz="2900" b="1" dirty="0">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19</a:t>
            </a:r>
            <a:endParaRPr dirty="0"/>
          </a:p>
        </p:txBody>
      </p:sp>
    </p:spTree>
    <p:extLst>
      <p:ext uri="{BB962C8B-B14F-4D97-AF65-F5344CB8AC3E}">
        <p14:creationId xmlns:p14="http://schemas.microsoft.com/office/powerpoint/2010/main" val="1400529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Une image contenant texte, capture d’écran, Police, nombre&#10;&#10;Description générée automatiquement">
            <a:extLst>
              <a:ext uri="{FF2B5EF4-FFF2-40B4-BE49-F238E27FC236}">
                <a16:creationId xmlns:a16="http://schemas.microsoft.com/office/drawing/2014/main" id="{ECAAA9A7-B988-CBC3-0C9F-DD67C3D0FA35}"/>
              </a:ext>
            </a:extLst>
          </p:cNvPr>
          <p:cNvPicPr>
            <a:picLocks noChangeAspect="1"/>
          </p:cNvPicPr>
          <p:nvPr/>
        </p:nvPicPr>
        <p:blipFill>
          <a:blip r:embed="rId2"/>
          <a:stretch>
            <a:fillRect/>
          </a:stretch>
        </p:blipFill>
        <p:spPr>
          <a:xfrm>
            <a:off x="2107715" y="1220795"/>
            <a:ext cx="8842656" cy="4920699"/>
          </a:xfrm>
          <a:prstGeom prst="rect">
            <a:avLst/>
          </a:prstGeom>
        </p:spPr>
      </p:pic>
      <p:sp>
        <p:nvSpPr>
          <p:cNvPr id="5" name="object 2">
            <a:extLst>
              <a:ext uri="{FF2B5EF4-FFF2-40B4-BE49-F238E27FC236}">
                <a16:creationId xmlns:a16="http://schemas.microsoft.com/office/drawing/2014/main" id="{42BA3E4C-EA83-2AAC-6682-1CF146DBDE38}"/>
              </a:ext>
            </a:extLst>
          </p:cNvPr>
          <p:cNvSpPr txBox="1">
            <a:spLocks/>
          </p:cNvSpPr>
          <p:nvPr/>
        </p:nvSpPr>
        <p:spPr>
          <a:xfrm>
            <a:off x="148622" y="815258"/>
            <a:ext cx="9583738" cy="4040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16087" rIns="0" bIns="0" numCol="1" rtlCol="0"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marL="16510" hangingPunct="1">
              <a:spcBef>
                <a:spcPts val="127"/>
              </a:spcBef>
            </a:pPr>
            <a:r>
              <a:rPr lang="fr-FR" sz="2800" b="1" spc="-27" dirty="0">
                <a:solidFill>
                  <a:srgbClr val="A2010C"/>
                </a:solidFill>
              </a:rPr>
              <a:t>Potential</a:t>
            </a:r>
            <a:r>
              <a:rPr lang="fr-FR" sz="2800" b="1" spc="27" dirty="0">
                <a:solidFill>
                  <a:srgbClr val="A2010C"/>
                </a:solidFill>
              </a:rPr>
              <a:t> </a:t>
            </a:r>
            <a:r>
              <a:rPr lang="fr-FR" sz="2800" b="1" spc="-13" dirty="0">
                <a:solidFill>
                  <a:srgbClr val="A2010C"/>
                </a:solidFill>
              </a:rPr>
              <a:t>M&amp;E</a:t>
            </a:r>
            <a:r>
              <a:rPr lang="fr-FR" sz="2800" b="1" spc="-7" dirty="0">
                <a:solidFill>
                  <a:srgbClr val="A2010C"/>
                </a:solidFill>
              </a:rPr>
              <a:t> </a:t>
            </a:r>
            <a:r>
              <a:rPr lang="fr-FR" sz="2800" b="1" spc="-27" dirty="0">
                <a:solidFill>
                  <a:srgbClr val="A2010C"/>
                </a:solidFill>
              </a:rPr>
              <a:t>data</a:t>
            </a:r>
            <a:r>
              <a:rPr lang="fr-FR" sz="2800" b="1" spc="7" dirty="0">
                <a:solidFill>
                  <a:srgbClr val="A2010C"/>
                </a:solidFill>
              </a:rPr>
              <a:t> </a:t>
            </a:r>
            <a:r>
              <a:rPr lang="fr-FR" sz="2800" b="1" spc="-20" dirty="0">
                <a:solidFill>
                  <a:srgbClr val="A2010C"/>
                </a:solidFill>
              </a:rPr>
              <a:t>to</a:t>
            </a:r>
            <a:r>
              <a:rPr lang="fr-FR" sz="2800" b="1" spc="-7" dirty="0">
                <a:solidFill>
                  <a:srgbClr val="A2010C"/>
                </a:solidFill>
              </a:rPr>
              <a:t> </a:t>
            </a:r>
            <a:r>
              <a:rPr lang="fr-FR" sz="2800" b="1" spc="-60" dirty="0" err="1">
                <a:solidFill>
                  <a:srgbClr val="A2010C"/>
                </a:solidFill>
              </a:rPr>
              <a:t>track</a:t>
            </a:r>
            <a:r>
              <a:rPr lang="fr-FR" sz="2800" b="1" spc="-60" dirty="0">
                <a:solidFill>
                  <a:srgbClr val="A2010C"/>
                </a:solidFill>
              </a:rPr>
              <a:t> for </a:t>
            </a:r>
            <a:r>
              <a:rPr lang="fr-FR" sz="2800" b="1" spc="-60" dirty="0" err="1">
                <a:solidFill>
                  <a:srgbClr val="A2010C"/>
                </a:solidFill>
              </a:rPr>
              <a:t>Response</a:t>
            </a:r>
            <a:r>
              <a:rPr lang="fr-FR" sz="2800" b="1" spc="-60" dirty="0">
                <a:solidFill>
                  <a:srgbClr val="A2010C"/>
                </a:solidFill>
              </a:rPr>
              <a:t> phase </a:t>
            </a:r>
            <a:endParaRPr lang="fr-FR" dirty="0"/>
          </a:p>
        </p:txBody>
      </p:sp>
      <p:sp>
        <p:nvSpPr>
          <p:cNvPr id="7" name="Text Placeholder 2">
            <a:extLst>
              <a:ext uri="{FF2B5EF4-FFF2-40B4-BE49-F238E27FC236}">
                <a16:creationId xmlns:a16="http://schemas.microsoft.com/office/drawing/2014/main" id="{A4A95383-1E8B-E2BF-3B14-2002C6FE7113}"/>
              </a:ext>
            </a:extLst>
          </p:cNvPr>
          <p:cNvSpPr txBox="1">
            <a:spLocks/>
          </p:cNvSpPr>
          <p:nvPr/>
        </p:nvSpPr>
        <p:spPr>
          <a:xfrm>
            <a:off x="0" y="-19871"/>
            <a:ext cx="11103940"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defTabSz="914400">
              <a:lnSpc>
                <a:spcPct val="100000"/>
              </a:lnSpc>
              <a:spcBef>
                <a:spcPts val="0"/>
              </a:spcBef>
            </a:pPr>
            <a:r>
              <a:rPr lang="fr-FR" sz="3000" b="1" dirty="0">
                <a:solidFill>
                  <a:srgbClr val="FFFFFF"/>
                </a:solidFill>
              </a:rPr>
              <a:t>5.2 RRT M&amp;E key performance </a:t>
            </a:r>
            <a:r>
              <a:rPr lang="fr-FR" sz="3000" b="1" dirty="0" err="1">
                <a:solidFill>
                  <a:srgbClr val="FFFFFF"/>
                </a:solidFill>
              </a:rPr>
              <a:t>indicators</a:t>
            </a:r>
            <a:endParaRPr lang="en-US" dirty="0" err="1"/>
          </a:p>
        </p:txBody>
      </p:sp>
      <p:pic>
        <p:nvPicPr>
          <p:cNvPr id="8" name="Picture 63" descr="A close up of a sign&#10;&#10;Description automatically generated">
            <a:extLst>
              <a:ext uri="{FF2B5EF4-FFF2-40B4-BE49-F238E27FC236}">
                <a16:creationId xmlns:a16="http://schemas.microsoft.com/office/drawing/2014/main" id="{28F3F0C6-0D50-AF93-5F16-7B2948A637A7}"/>
              </a:ext>
            </a:extLst>
          </p:cNvPr>
          <p:cNvPicPr>
            <a:picLocks noChangeAspect="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1402548">
            <a:off x="62727" y="1763694"/>
            <a:ext cx="1929622" cy="943585"/>
          </a:xfrm>
          <a:prstGeom prst="rect">
            <a:avLst/>
          </a:prstGeom>
        </p:spPr>
      </p:pic>
    </p:spTree>
    <p:extLst>
      <p:ext uri="{BB962C8B-B14F-4D97-AF65-F5344CB8AC3E}">
        <p14:creationId xmlns:p14="http://schemas.microsoft.com/office/powerpoint/2010/main" val="18858337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298174" y="894285"/>
            <a:ext cx="7392988" cy="404043"/>
          </a:xfrm>
          <a:prstGeom prst="rect">
            <a:avLst/>
          </a:prstGeom>
        </p:spPr>
        <p:txBody>
          <a:bodyPr vert="horz" wrap="square" lIns="0" tIns="16087" rIns="0" bIns="0" numCol="1" rtlCol="0" anchor="ctr" anchorCtr="0" compatLnSpc="1">
            <a:prstTxWarp prst="textNoShape">
              <a:avLst/>
            </a:prstTxWarp>
            <a:spAutoFit/>
          </a:bodyPr>
          <a:lstStyle/>
          <a:p>
            <a:pPr marL="16933">
              <a:spcBef>
                <a:spcPts val="127"/>
              </a:spcBef>
            </a:pPr>
            <a:r>
              <a:rPr sz="2800" b="1" spc="-27" dirty="0">
                <a:solidFill>
                  <a:srgbClr val="A2010C"/>
                </a:solidFill>
              </a:rPr>
              <a:t>Potential</a:t>
            </a:r>
            <a:r>
              <a:rPr sz="2800" b="1" spc="20" dirty="0">
                <a:solidFill>
                  <a:srgbClr val="A2010C"/>
                </a:solidFill>
              </a:rPr>
              <a:t> </a:t>
            </a:r>
            <a:r>
              <a:rPr sz="2800" b="1" spc="-13" dirty="0">
                <a:solidFill>
                  <a:srgbClr val="A2010C"/>
                </a:solidFill>
              </a:rPr>
              <a:t>M&amp;E</a:t>
            </a:r>
            <a:r>
              <a:rPr sz="2800" b="1" spc="-20" dirty="0">
                <a:solidFill>
                  <a:srgbClr val="A2010C"/>
                </a:solidFill>
              </a:rPr>
              <a:t> </a:t>
            </a:r>
            <a:r>
              <a:rPr lang="fr-FR" sz="2800" b="1" spc="-13" dirty="0">
                <a:solidFill>
                  <a:srgbClr val="A2010C"/>
                </a:solidFill>
              </a:rPr>
              <a:t>d</a:t>
            </a:r>
            <a:r>
              <a:rPr sz="2800" b="1" spc="-13" dirty="0" err="1">
                <a:solidFill>
                  <a:srgbClr val="A2010C"/>
                </a:solidFill>
              </a:rPr>
              <a:t>atabases</a:t>
            </a:r>
            <a:endParaRPr sz="2800" b="1" spc="-13" dirty="0">
              <a:solidFill>
                <a:srgbClr val="A2010C"/>
              </a:solidFill>
            </a:endParaRPr>
          </a:p>
        </p:txBody>
      </p:sp>
      <p:sp>
        <p:nvSpPr>
          <p:cNvPr id="3" name="object 3"/>
          <p:cNvSpPr txBox="1"/>
          <p:nvPr/>
        </p:nvSpPr>
        <p:spPr>
          <a:xfrm>
            <a:off x="745068" y="1644903"/>
            <a:ext cx="10606193" cy="3687334"/>
          </a:xfrm>
          <a:prstGeom prst="rect">
            <a:avLst/>
          </a:prstGeom>
        </p:spPr>
        <p:txBody>
          <a:bodyPr vert="horz" wrap="square" lIns="0" tIns="16933" rIns="0" bIns="0" rtlCol="0" anchor="t">
            <a:spAutoFit/>
          </a:bodyPr>
          <a:lstStyle/>
          <a:p>
            <a:pPr marL="16510" marR="80010" hangingPunct="1">
              <a:spcBef>
                <a:spcPts val="133"/>
              </a:spcBef>
              <a:tabLst>
                <a:tab pos="473275" algn="l"/>
                <a:tab pos="474121" algn="l"/>
              </a:tabLst>
            </a:pPr>
            <a:r>
              <a:rPr lang="fr-FR" sz="2400" kern="1200" spc="-7" dirty="0" err="1">
                <a:solidFill>
                  <a:prstClr val="black"/>
                </a:solidFill>
                <a:latin typeface="Source Sans Pro Regular"/>
                <a:ea typeface="+mn-ea"/>
                <a:cs typeface="Arial" panose="020B0604020202020204" pitchFamily="34" charset="0"/>
              </a:rPr>
              <a:t>Potential</a:t>
            </a:r>
            <a:r>
              <a:rPr lang="fr-FR" sz="2400" kern="1200" spc="-7" dirty="0">
                <a:solidFill>
                  <a:prstClr val="black"/>
                </a:solidFill>
                <a:latin typeface="Source Sans Pro Regular"/>
                <a:ea typeface="+mn-ea"/>
                <a:cs typeface="Arial" panose="020B0604020202020204" pitchFamily="34" charset="0"/>
              </a:rPr>
              <a:t> M&amp;E </a:t>
            </a:r>
            <a:r>
              <a:rPr lang="fr-FR" sz="2400" kern="1200" spc="-7" dirty="0" err="1">
                <a:solidFill>
                  <a:prstClr val="black"/>
                </a:solidFill>
                <a:latin typeface="Source Sans Pro Regular"/>
                <a:ea typeface="+mn-ea"/>
                <a:cs typeface="Arial" panose="020B0604020202020204" pitchFamily="34" charset="0"/>
              </a:rPr>
              <a:t>databases</a:t>
            </a:r>
            <a:r>
              <a:rPr lang="fr-FR" sz="2400" kern="1200" spc="-7" dirty="0">
                <a:solidFill>
                  <a:prstClr val="black"/>
                </a:solidFill>
                <a:latin typeface="Source Sans Pro Regular"/>
                <a:ea typeface="+mn-ea"/>
                <a:cs typeface="Arial" panose="020B0604020202020204" pitchFamily="34" charset="0"/>
              </a:rPr>
              <a:t> </a:t>
            </a:r>
            <a:r>
              <a:rPr lang="fr-FR" sz="2400" kern="1200" spc="-7" dirty="0" err="1">
                <a:solidFill>
                  <a:prstClr val="black"/>
                </a:solidFill>
                <a:latin typeface="Source Sans Pro Regular"/>
                <a:ea typeface="+mn-ea"/>
                <a:cs typeface="Arial" panose="020B0604020202020204" pitchFamily="34" charset="0"/>
              </a:rPr>
              <a:t>include</a:t>
            </a:r>
            <a:r>
              <a:rPr lang="fr-FR" sz="2400" kern="1200" spc="-7" dirty="0">
                <a:solidFill>
                  <a:prstClr val="black"/>
                </a:solidFill>
                <a:latin typeface="Source Sans Pro Regular"/>
                <a:ea typeface="+mn-ea"/>
                <a:cs typeface="Arial" panose="020B0604020202020204" pitchFamily="34" charset="0"/>
              </a:rPr>
              <a:t>:</a:t>
            </a:r>
            <a:endParaRPr lang="fr-FR"/>
          </a:p>
          <a:p>
            <a:pPr marL="16510" marR="80010">
              <a:spcBef>
                <a:spcPts val="133"/>
              </a:spcBef>
              <a:tabLst>
                <a:tab pos="473275" algn="l"/>
                <a:tab pos="474121" algn="l"/>
              </a:tabLst>
            </a:pPr>
            <a:endParaRPr lang="fr-FR" sz="2400" kern="1200" spc="-7" dirty="0">
              <a:latin typeface="Source Sans Pro Regular"/>
              <a:ea typeface="+mn-ea"/>
              <a:cs typeface="Arial"/>
            </a:endParaRPr>
          </a:p>
          <a:p>
            <a:pPr marL="473710" marR="80010" indent="-457200" hangingPunct="1">
              <a:spcBef>
                <a:spcPts val="133"/>
              </a:spcBef>
              <a:buClr>
                <a:srgbClr val="65A000"/>
              </a:buClr>
              <a:buFont typeface="Arial" panose="020B0604020202020204" pitchFamily="34" charset="0"/>
              <a:buChar char="•"/>
              <a:tabLst>
                <a:tab pos="473275" algn="l"/>
                <a:tab pos="474121" algn="l"/>
              </a:tabLst>
            </a:pPr>
            <a:r>
              <a:rPr sz="2400" b="1" kern="1200" spc="-7" dirty="0">
                <a:latin typeface="Source Sans Pro Regular"/>
                <a:ea typeface="+mn-ea"/>
                <a:cs typeface="Arial"/>
              </a:rPr>
              <a:t>Request tracker</a:t>
            </a:r>
            <a:r>
              <a:rPr sz="2400" kern="1200" spc="-7" dirty="0">
                <a:latin typeface="Source Sans Pro Regular"/>
                <a:ea typeface="+mn-ea"/>
                <a:cs typeface="Arial"/>
              </a:rPr>
              <a:t> (</a:t>
            </a:r>
            <a:r>
              <a:rPr sz="2400" kern="1200" spc="-7" err="1">
                <a:latin typeface="Source Sans Pro Regular"/>
                <a:ea typeface="+mn-ea"/>
                <a:cs typeface="Arial"/>
              </a:rPr>
              <a:t>e.g</a:t>
            </a:r>
            <a:r>
              <a:rPr lang="en-GB" sz="2400" kern="1200" spc="-7" dirty="0">
                <a:latin typeface="Source Sans Pro Regular"/>
                <a:ea typeface="+mn-ea"/>
                <a:cs typeface="Arial"/>
              </a:rPr>
              <a:t>.,</a:t>
            </a:r>
            <a:r>
              <a:rPr sz="2400" kern="1200" spc="-7" dirty="0">
                <a:latin typeface="Source Sans Pro Regular"/>
                <a:ea typeface="+mn-ea"/>
                <a:cs typeface="Arial"/>
              </a:rPr>
              <a:t> emergency assistance, emergency type,</a:t>
            </a:r>
            <a:r>
              <a:rPr lang="fr-FR" sz="2400" kern="1200" spc="-7" dirty="0">
                <a:latin typeface="Source Sans Pro Regular"/>
                <a:ea typeface="+mn-ea"/>
                <a:cs typeface="Arial"/>
              </a:rPr>
              <a:t> </a:t>
            </a:r>
            <a:r>
              <a:rPr sz="2400" kern="1200" spc="-7" dirty="0">
                <a:latin typeface="Source Sans Pro Regular"/>
                <a:ea typeface="+mn-ea"/>
                <a:cs typeface="Arial"/>
              </a:rPr>
              <a:t> request status, etc.)</a:t>
            </a:r>
          </a:p>
          <a:p>
            <a:pPr marL="473710" marR="80010" indent="-457200">
              <a:spcBef>
                <a:spcPts val="133"/>
              </a:spcBef>
              <a:buClr>
                <a:srgbClr val="65A000"/>
              </a:buClr>
              <a:buFont typeface="Arial" panose="020B0604020202020204" pitchFamily="34" charset="0"/>
              <a:buChar char="•"/>
              <a:tabLst>
                <a:tab pos="473275" algn="l"/>
                <a:tab pos="474121" algn="l"/>
              </a:tabLst>
            </a:pPr>
            <a:endParaRPr lang="fr-FR" sz="2400" kern="1200" spc="-7" dirty="0">
              <a:latin typeface="Source Sans Pro Regular"/>
              <a:ea typeface="+mn-ea"/>
              <a:cs typeface="Arial"/>
            </a:endParaRPr>
          </a:p>
          <a:p>
            <a:pPr marL="473710" indent="-457200" hangingPunct="1">
              <a:spcBef>
                <a:spcPts val="767"/>
              </a:spcBef>
              <a:buClr>
                <a:srgbClr val="65A000"/>
              </a:buClr>
              <a:buFont typeface="Arial" panose="020B0604020202020204" pitchFamily="34" charset="0"/>
              <a:buChar char="•"/>
              <a:tabLst>
                <a:tab pos="473275" algn="l"/>
                <a:tab pos="474121" algn="l"/>
              </a:tabLst>
            </a:pPr>
            <a:r>
              <a:rPr sz="2400" b="1" kern="1200" spc="-7" dirty="0">
                <a:latin typeface="Source Sans Pro Regular"/>
                <a:ea typeface="+mn-ea"/>
                <a:cs typeface="Arial"/>
              </a:rPr>
              <a:t>Deployment tracker</a:t>
            </a:r>
            <a:r>
              <a:rPr sz="2400" kern="1200" spc="-7" dirty="0">
                <a:latin typeface="Source Sans Pro Regular"/>
                <a:ea typeface="+mn-ea"/>
                <a:cs typeface="Arial"/>
              </a:rPr>
              <a:t> (</a:t>
            </a:r>
            <a:r>
              <a:rPr sz="2400" kern="1200" spc="-7" err="1">
                <a:latin typeface="Source Sans Pro Regular"/>
                <a:ea typeface="+mn-ea"/>
                <a:cs typeface="Arial"/>
              </a:rPr>
              <a:t>e.g</a:t>
            </a:r>
            <a:r>
              <a:rPr lang="en-GB" sz="2400" kern="1200" spc="-7" dirty="0">
                <a:latin typeface="Source Sans Pro Regular"/>
                <a:ea typeface="+mn-ea"/>
                <a:cs typeface="Arial"/>
              </a:rPr>
              <a:t>.,</a:t>
            </a:r>
            <a:r>
              <a:rPr sz="2400" kern="1200" spc="-7" dirty="0">
                <a:latin typeface="Source Sans Pro Regular"/>
                <a:ea typeface="+mn-ea"/>
                <a:cs typeface="Arial"/>
              </a:rPr>
              <a:t> who deployed, for what emergency,</a:t>
            </a:r>
            <a:r>
              <a:rPr lang="fr-FR" sz="2400" kern="1200" spc="-7" dirty="0">
                <a:latin typeface="Source Sans Pro Regular"/>
                <a:ea typeface="+mn-ea"/>
                <a:cs typeface="Arial"/>
              </a:rPr>
              <a:t> </a:t>
            </a:r>
            <a:r>
              <a:rPr sz="2400" kern="1200" spc="-7" dirty="0">
                <a:latin typeface="Source Sans Pro Regular"/>
                <a:ea typeface="+mn-ea"/>
                <a:cs typeface="Arial"/>
              </a:rPr>
              <a:t>etc.), and;</a:t>
            </a:r>
          </a:p>
          <a:p>
            <a:pPr marL="473710" indent="-457200">
              <a:spcBef>
                <a:spcPts val="767"/>
              </a:spcBef>
              <a:buClr>
                <a:srgbClr val="65A000"/>
              </a:buClr>
              <a:buFont typeface="Arial" panose="020B0604020202020204" pitchFamily="34" charset="0"/>
              <a:buChar char="•"/>
              <a:tabLst>
                <a:tab pos="473275" algn="l"/>
                <a:tab pos="474121" algn="l"/>
              </a:tabLst>
            </a:pPr>
            <a:endParaRPr lang="fr-FR" sz="2400" kern="1200" spc="-7" dirty="0">
              <a:solidFill>
                <a:prstClr val="black"/>
              </a:solidFill>
              <a:latin typeface="Source Sans Pro Regular"/>
              <a:ea typeface="+mn-ea"/>
              <a:cs typeface="Arial"/>
            </a:endParaRPr>
          </a:p>
          <a:p>
            <a:pPr marL="473710" marR="54610" indent="-457200" hangingPunct="1">
              <a:spcBef>
                <a:spcPts val="773"/>
              </a:spcBef>
              <a:buClr>
                <a:srgbClr val="65A000"/>
              </a:buClr>
              <a:buFont typeface="Arial" panose="020B0604020202020204" pitchFamily="34" charset="0"/>
              <a:buChar char="•"/>
              <a:tabLst>
                <a:tab pos="473275" algn="l"/>
                <a:tab pos="474121" algn="l"/>
              </a:tabLst>
            </a:pPr>
            <a:r>
              <a:rPr sz="2400" b="1" kern="1200" spc="-7" dirty="0">
                <a:solidFill>
                  <a:prstClr val="black"/>
                </a:solidFill>
                <a:latin typeface="Source Sans Pro Regular"/>
                <a:ea typeface="+mn-ea"/>
                <a:cs typeface="Arial"/>
              </a:rPr>
              <a:t>Post-response database</a:t>
            </a:r>
            <a:r>
              <a:rPr sz="2400" kern="1200" spc="-7" dirty="0">
                <a:solidFill>
                  <a:prstClr val="black"/>
                </a:solidFill>
                <a:latin typeface="Source Sans Pro Regular"/>
                <a:ea typeface="+mn-ea"/>
                <a:cs typeface="Arial"/>
              </a:rPr>
              <a:t> (response issues and the  corresponding updates/changes to the SOP(s), processes and  operations, etc.)</a:t>
            </a:r>
            <a:r>
              <a:rPr lang="fr-FR" sz="2400" kern="1200" spc="-7" dirty="0">
                <a:solidFill>
                  <a:prstClr val="black"/>
                </a:solidFill>
                <a:latin typeface="Source Sans Pro Regular"/>
                <a:ea typeface="+mn-ea"/>
                <a:cs typeface="Arial"/>
              </a:rPr>
              <a:t>.</a:t>
            </a:r>
            <a:endParaRPr sz="2400" kern="1200" spc="-7" dirty="0">
              <a:solidFill>
                <a:prstClr val="black"/>
              </a:solidFill>
              <a:latin typeface="Source Sans Pro Regular"/>
              <a:ea typeface="+mn-ea"/>
              <a:cs typeface="Arial"/>
            </a:endParaRP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42203"/>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5.2 RRT M&amp;E in </a:t>
            </a:r>
            <a:r>
              <a:rPr lang="fr-FR" sz="2900" b="1" dirty="0" err="1">
                <a:solidFill>
                  <a:srgbClr val="FFFFFF"/>
                </a:solidFill>
                <a:latin typeface="Source Sans Pro Bold"/>
                <a:ea typeface="Source Sans Pro Bold"/>
                <a:cs typeface="Source Sans Pro Bold"/>
              </a:rPr>
              <a:t>preparedness</a:t>
            </a:r>
            <a:r>
              <a:rPr lang="fr-FR" sz="2900" b="1" dirty="0">
                <a:solidFill>
                  <a:srgbClr val="FFFFFF"/>
                </a:solidFill>
                <a:latin typeface="Source Sans Pro Bold"/>
                <a:ea typeface="Source Sans Pro Bold"/>
                <a:cs typeface="Source Sans Pro Bold"/>
              </a:rPr>
              <a:t> and </a:t>
            </a:r>
            <a:r>
              <a:rPr lang="fr-FR" sz="2900" b="1" dirty="0" err="1">
                <a:solidFill>
                  <a:srgbClr val="FFFFFF"/>
                </a:solidFill>
                <a:latin typeface="Source Sans Pro Bold"/>
                <a:ea typeface="Source Sans Pro Bold"/>
                <a:cs typeface="Source Sans Pro Bold"/>
              </a:rPr>
              <a:t>response</a:t>
            </a:r>
            <a:r>
              <a:rPr lang="fr-FR" sz="2900" b="1" dirty="0">
                <a:solidFill>
                  <a:srgbClr val="FFFFFF"/>
                </a:solidFill>
                <a:latin typeface="Source Sans Pro Bold"/>
                <a:ea typeface="Source Sans Pro Bold"/>
                <a:cs typeface="Source Sans Pro Bold"/>
              </a:rPr>
              <a:t> phases</a:t>
            </a:r>
            <a:endParaRPr lang="en-GB" sz="2900" b="1" dirty="0">
              <a:solidFill>
                <a:srgbClr val="FFFFFF"/>
              </a:solidFill>
              <a:latin typeface="Source Sans Pro Bold"/>
              <a:ea typeface="Source Sans Pro Bold"/>
              <a:cs typeface="Source Sans Pro Bold"/>
              <a:sym typeface="Source Sans Pro Bold"/>
            </a:endParaRPr>
          </a:p>
        </p:txBody>
      </p:sp>
      <p:sp>
        <p:nvSpPr>
          <p:cNvPr id="10"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20</a:t>
            </a:r>
            <a:endParaRPr dirty="0"/>
          </a:p>
        </p:txBody>
      </p:sp>
    </p:spTree>
    <p:extLst>
      <p:ext uri="{BB962C8B-B14F-4D97-AF65-F5344CB8AC3E}">
        <p14:creationId xmlns:p14="http://schemas.microsoft.com/office/powerpoint/2010/main" val="121471050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437321" y="1552822"/>
            <a:ext cx="11479695" cy="5148471"/>
          </a:xfrm>
        </p:spPr>
        <p:txBody>
          <a:bodyPr lIns="45719" tIns="45720" rIns="45719" bIns="45720" anchor="t">
            <a:noAutofit/>
          </a:bodyPr>
          <a:lstStyle/>
          <a:p>
            <a:pPr marL="473710" indent="-457200" defTabSz="914400">
              <a:lnSpc>
                <a:spcPct val="100000"/>
              </a:lnSpc>
              <a:buClr>
                <a:srgbClr val="65A000"/>
              </a:buClr>
              <a:buFont typeface="Arial" panose="020B0604020202020204" pitchFamily="34" charset="0"/>
              <a:buChar char="•"/>
              <a:tabLst>
                <a:tab pos="473275" algn="l"/>
                <a:tab pos="474121" algn="l"/>
              </a:tabLst>
            </a:pPr>
            <a:r>
              <a:rPr lang="en-US" sz="2200" kern="1200" spc="-7" dirty="0">
                <a:ea typeface="+mn-ea"/>
                <a:cs typeface="Arial"/>
                <a:sym typeface="Calibri"/>
              </a:rPr>
              <a:t>Develop Key Performance Indicators (KPI) to evaluate RRTs capacity in country, including:</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Workforce, including RRT organization, roster system, number of teams/ members at national and subnational, retention, skill status (trainings and deployments)​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Availability of SOPs and protocols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Financial support of RRTs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Logistic support of RRT operations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Timeliness of verification, deployment and initiating response​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Completeness of emergency response (documentation and reporting)​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Interventional response such as Risk Communication and Community Engagement  </a:t>
            </a:r>
            <a:endParaRPr lang="en-US" sz="2200" kern="1200" spc="-7"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pPr>
            <a:r>
              <a:rPr lang="en-US" sz="2200" kern="1200" spc="-7" dirty="0">
                <a:ea typeface="+mn-ea"/>
                <a:cs typeface="Arial"/>
                <a:sym typeface="Calibri"/>
              </a:rPr>
              <a:t>Monitoring and evaluation: mechanism, post deployment assessment meeting​. </a:t>
            </a:r>
            <a:endParaRPr lang="en-US" sz="2200" kern="1200" spc="-7" dirty="0">
              <a:ea typeface="+mn-ea"/>
              <a:cs typeface="Arial"/>
            </a:endParaRPr>
          </a:p>
          <a:p>
            <a:pPr defTabSz="914400">
              <a:tabLst>
                <a:tab pos="473275" algn="l"/>
                <a:tab pos="474121" algn="l"/>
              </a:tabLst>
            </a:pPr>
            <a:endParaRPr lang="en-US" sz="2200" kern="1200" spc="-7" dirty="0">
              <a:ea typeface="+mn-ea"/>
              <a:cs typeface="Arial" panose="020B0604020202020204" pitchFamily="34" charset="0"/>
            </a:endParaRPr>
          </a:p>
        </p:txBody>
      </p:sp>
      <p:sp>
        <p:nvSpPr>
          <p:cNvPr id="2" name="Titre 1"/>
          <p:cNvSpPr>
            <a:spLocks noGrp="1"/>
          </p:cNvSpPr>
          <p:nvPr>
            <p:ph type="title" idx="4294967295"/>
          </p:nvPr>
        </p:nvSpPr>
        <p:spPr>
          <a:xfrm>
            <a:off x="170188" y="796598"/>
            <a:ext cx="10972800" cy="594879"/>
          </a:xfrm>
        </p:spPr>
        <p:txBody>
          <a:bodyPr lIns="45719" tIns="45720" rIns="45719" bIns="45720" anchor="ctr">
            <a:normAutofit/>
          </a:bodyPr>
          <a:lstStyle/>
          <a:p>
            <a:r>
              <a:rPr lang="en-US" sz="2800" b="1" dirty="0">
                <a:solidFill>
                  <a:srgbClr val="A2010C"/>
                </a:solidFill>
              </a:rPr>
              <a:t>RRT operations and performance monitoring and evaluation (1)</a:t>
            </a:r>
          </a:p>
        </p:txBody>
      </p:sp>
      <p:sp>
        <p:nvSpPr>
          <p:cNvPr id="5"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04618" y="0"/>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5.2 RRT M&amp;E in </a:t>
            </a:r>
            <a:r>
              <a:rPr lang="fr-FR" sz="2900" b="1" dirty="0" err="1">
                <a:solidFill>
                  <a:srgbClr val="FFFFFF"/>
                </a:solidFill>
                <a:latin typeface="Source Sans Pro Bold"/>
                <a:ea typeface="Source Sans Pro Bold"/>
                <a:cs typeface="Source Sans Pro Bold"/>
              </a:rPr>
              <a:t>preparedness</a:t>
            </a:r>
            <a:r>
              <a:rPr lang="fr-FR" sz="2900" b="1" dirty="0">
                <a:solidFill>
                  <a:srgbClr val="FFFFFF"/>
                </a:solidFill>
                <a:latin typeface="Source Sans Pro Bold"/>
                <a:ea typeface="Source Sans Pro Bold"/>
                <a:cs typeface="Source Sans Pro Bold"/>
              </a:rPr>
              <a:t> and </a:t>
            </a:r>
            <a:r>
              <a:rPr lang="fr-FR" sz="2900" b="1" dirty="0" err="1">
                <a:solidFill>
                  <a:srgbClr val="FFFFFF"/>
                </a:solidFill>
                <a:latin typeface="Source Sans Pro Bold"/>
                <a:ea typeface="Source Sans Pro Bold"/>
                <a:cs typeface="Source Sans Pro Bold"/>
              </a:rPr>
              <a:t>response</a:t>
            </a:r>
            <a:r>
              <a:rPr lang="fr-FR" sz="2900" b="1" dirty="0">
                <a:solidFill>
                  <a:srgbClr val="FFFFFF"/>
                </a:solidFill>
                <a:latin typeface="Source Sans Pro Bold"/>
                <a:ea typeface="Source Sans Pro Bold"/>
                <a:cs typeface="Source Sans Pro Bold"/>
              </a:rPr>
              <a:t> phases</a:t>
            </a:r>
            <a:endParaRPr lang="en-GB" sz="29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21</a:t>
            </a:r>
            <a:endParaRPr dirty="0"/>
          </a:p>
        </p:txBody>
      </p:sp>
    </p:spTree>
    <p:extLst>
      <p:ext uri="{BB962C8B-B14F-4D97-AF65-F5344CB8AC3E}">
        <p14:creationId xmlns:p14="http://schemas.microsoft.com/office/powerpoint/2010/main" val="232871907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170889" y="1712309"/>
            <a:ext cx="5494307" cy="2813311"/>
          </a:xfrm>
          <a:solidFill>
            <a:schemeClr val="bg1">
              <a:lumMod val="95000"/>
            </a:schemeClr>
          </a:solidFill>
        </p:spPr>
        <p:txBody>
          <a:bodyPr lIns="45719" tIns="45720" rIns="45719" bIns="45720" anchor="t">
            <a:noAutofit/>
          </a:bodyPr>
          <a:lstStyle/>
          <a:p>
            <a:pPr marL="16510" defTabSz="914400">
              <a:lnSpc>
                <a:spcPct val="100000"/>
              </a:lnSpc>
              <a:buClr>
                <a:srgbClr val="65A000"/>
              </a:buClr>
              <a:tabLst>
                <a:tab pos="473275" algn="l"/>
                <a:tab pos="474121" algn="l"/>
              </a:tabLst>
            </a:pPr>
            <a:r>
              <a:rPr lang="en-US" kern="1200" spc="-7" dirty="0">
                <a:ea typeface="+mn-ea"/>
                <a:cs typeface="Arial"/>
                <a:sym typeface="Calibri"/>
              </a:rPr>
              <a:t>Ensure monitoring and evaluation to :</a:t>
            </a:r>
            <a:endParaRPr lang="en-US" kern="1200" spc="-7" dirty="0">
              <a:ea typeface="+mn-ea"/>
              <a:cs typeface="Arial"/>
            </a:endParaRPr>
          </a:p>
          <a:p>
            <a:pPr marL="762635" lvl="3" indent="-457200" defTabSz="914400">
              <a:lnSpc>
                <a:spcPct val="100000"/>
              </a:lnSpc>
              <a:buClr>
                <a:srgbClr val="65A000"/>
              </a:buClr>
              <a:buSzTx/>
              <a:buFont typeface="Courier New" panose="02070309020205020404" pitchFamily="49" charset="0"/>
              <a:buChar char="o"/>
              <a:tabLst>
                <a:tab pos="473275" algn="l"/>
                <a:tab pos="474121" algn="l"/>
              </a:tabLst>
            </a:pPr>
            <a:r>
              <a:rPr lang="en-US" kern="1200" spc="-7" dirty="0">
                <a:ea typeface="+mn-ea"/>
                <a:cs typeface="Arial"/>
                <a:sym typeface="Calibri"/>
              </a:rPr>
              <a:t>Provide information about current emergency response capacity for decision-makers.</a:t>
            </a:r>
            <a:endParaRPr lang="en-US" kern="1200" spc="-7" dirty="0">
              <a:ea typeface="+mn-ea"/>
              <a:cs typeface="Arial"/>
            </a:endParaRPr>
          </a:p>
          <a:p>
            <a:pPr marL="762635" lvl="3" indent="-457200" defTabSz="914400">
              <a:lnSpc>
                <a:spcPct val="100000"/>
              </a:lnSpc>
              <a:buClr>
                <a:srgbClr val="65A000"/>
              </a:buClr>
              <a:buSzTx/>
              <a:buFont typeface="Courier New" panose="02070309020205020404" pitchFamily="49" charset="0"/>
              <a:buChar char="o"/>
              <a:tabLst>
                <a:tab pos="473275" algn="l"/>
                <a:tab pos="474121" algn="l"/>
              </a:tabLst>
            </a:pPr>
            <a:r>
              <a:rPr lang="en-US" kern="1200" spc="-7" dirty="0">
                <a:ea typeface="+mn-ea"/>
                <a:cs typeface="Arial"/>
                <a:sym typeface="Calibri"/>
              </a:rPr>
              <a:t>Identify gaps, address challenges, and plan for improving the capacity to respond. </a:t>
            </a:r>
          </a:p>
          <a:p>
            <a:pPr marL="811530" lvl="3" indent="0" defTabSz="914400">
              <a:lnSpc>
                <a:spcPct val="100000"/>
              </a:lnSpc>
              <a:buClr>
                <a:srgbClr val="65A000"/>
              </a:buClr>
              <a:buSzTx/>
              <a:buNone/>
              <a:tabLst>
                <a:tab pos="473275" algn="l"/>
                <a:tab pos="474121" algn="l"/>
              </a:tabLst>
            </a:pPr>
            <a:endParaRPr lang="en-US" kern="1200" spc="-7" dirty="0">
              <a:ea typeface="+mn-ea"/>
              <a:cs typeface="Arial" panose="020B0604020202020204" pitchFamily="34" charset="0"/>
            </a:endParaRPr>
          </a:p>
        </p:txBody>
      </p:sp>
      <p:sp>
        <p:nvSpPr>
          <p:cNvPr id="2" name="Titre 1"/>
          <p:cNvSpPr>
            <a:spLocks noGrp="1"/>
          </p:cNvSpPr>
          <p:nvPr>
            <p:ph type="title" idx="4294967295"/>
          </p:nvPr>
        </p:nvSpPr>
        <p:spPr>
          <a:xfrm>
            <a:off x="170188" y="796598"/>
            <a:ext cx="10972800" cy="594879"/>
          </a:xfrm>
        </p:spPr>
        <p:txBody>
          <a:bodyPr lIns="45719" tIns="45720" rIns="45719" bIns="45720" anchor="ctr">
            <a:normAutofit/>
          </a:bodyPr>
          <a:lstStyle/>
          <a:p>
            <a:r>
              <a:rPr lang="en-US" sz="2800" b="1" dirty="0">
                <a:solidFill>
                  <a:srgbClr val="A2010C"/>
                </a:solidFill>
              </a:rPr>
              <a:t>RRT operations and performance monitoring and evaluation (2)</a:t>
            </a:r>
          </a:p>
        </p:txBody>
      </p:sp>
      <p:sp>
        <p:nvSpPr>
          <p:cNvPr id="5"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5.2 RRT M&amp;E in </a:t>
            </a:r>
            <a:r>
              <a:rPr lang="fr-FR" sz="2900" b="1" dirty="0" err="1">
                <a:solidFill>
                  <a:srgbClr val="FFFFFF"/>
                </a:solidFill>
                <a:latin typeface="Source Sans Pro Bold"/>
                <a:ea typeface="Source Sans Pro Bold"/>
                <a:cs typeface="Source Sans Pro Bold"/>
              </a:rPr>
              <a:t>preparedness</a:t>
            </a:r>
            <a:r>
              <a:rPr lang="fr-FR" sz="2900" b="1" dirty="0">
                <a:solidFill>
                  <a:srgbClr val="FFFFFF"/>
                </a:solidFill>
                <a:latin typeface="Source Sans Pro Bold"/>
                <a:ea typeface="Source Sans Pro Bold"/>
                <a:cs typeface="Source Sans Pro Bold"/>
              </a:rPr>
              <a:t> and </a:t>
            </a:r>
            <a:r>
              <a:rPr lang="fr-FR" sz="2900" b="1" dirty="0" err="1">
                <a:solidFill>
                  <a:srgbClr val="FFFFFF"/>
                </a:solidFill>
                <a:latin typeface="Source Sans Pro Bold"/>
                <a:ea typeface="Source Sans Pro Bold"/>
                <a:cs typeface="Source Sans Pro Bold"/>
              </a:rPr>
              <a:t>response</a:t>
            </a:r>
            <a:r>
              <a:rPr lang="fr-FR" sz="2900" b="1" dirty="0">
                <a:solidFill>
                  <a:srgbClr val="FFFFFF"/>
                </a:solidFill>
                <a:latin typeface="Source Sans Pro Bold"/>
                <a:ea typeface="Source Sans Pro Bold"/>
                <a:cs typeface="Source Sans Pro Bold"/>
              </a:rPr>
              <a:t> phases</a:t>
            </a:r>
            <a:endParaRPr lang="en-GB" sz="29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22</a:t>
            </a:r>
            <a:endParaRPr dirty="0"/>
          </a:p>
        </p:txBody>
      </p:sp>
      <p:sp>
        <p:nvSpPr>
          <p:cNvPr id="6" name="ZoneTexte 5">
            <a:extLst>
              <a:ext uri="{FF2B5EF4-FFF2-40B4-BE49-F238E27FC236}">
                <a16:creationId xmlns:a16="http://schemas.microsoft.com/office/drawing/2014/main" id="{3E94C009-4FD6-6B0B-9706-69CD830A0A03}"/>
              </a:ext>
            </a:extLst>
          </p:cNvPr>
          <p:cNvSpPr txBox="1"/>
          <p:nvPr/>
        </p:nvSpPr>
        <p:spPr>
          <a:xfrm>
            <a:off x="66369" y="5535561"/>
            <a:ext cx="6061586" cy="461663"/>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lvl="3" indent="0" algn="ctr"/>
            <a:r>
              <a:rPr lang="en-US" sz="2400" b="1" dirty="0">
                <a:solidFill>
                  <a:srgbClr val="FFFFFF"/>
                </a:solidFill>
                <a:latin typeface="Source Sans Pro Regular"/>
                <a:cs typeface="Arial"/>
              </a:rPr>
              <a:t>M&amp;E for continuous </a:t>
            </a:r>
            <a:r>
              <a:rPr lang="en-US" sz="2400" b="1" dirty="0" err="1">
                <a:solidFill>
                  <a:srgbClr val="FFFFFF"/>
                </a:solidFill>
                <a:latin typeface="Source Sans Pro Regular"/>
                <a:cs typeface="Arial"/>
              </a:rPr>
              <a:t>programme</a:t>
            </a:r>
            <a:r>
              <a:rPr lang="en-US" sz="2400" b="1" dirty="0">
                <a:solidFill>
                  <a:srgbClr val="FFFFFF"/>
                </a:solidFill>
                <a:latin typeface="Source Sans Pro Regular"/>
                <a:cs typeface="Arial"/>
              </a:rPr>
              <a:t> improvement!</a:t>
            </a:r>
            <a:endParaRPr lang="en-US" sz="2400">
              <a:solidFill>
                <a:srgbClr val="FFFFFF"/>
              </a:solidFill>
              <a:latin typeface="Source Sans Pro Regular"/>
              <a:cs typeface="Arial"/>
            </a:endParaRPr>
          </a:p>
        </p:txBody>
      </p:sp>
      <p:sp>
        <p:nvSpPr>
          <p:cNvPr id="8" name="Flèche : bas 7">
            <a:extLst>
              <a:ext uri="{FF2B5EF4-FFF2-40B4-BE49-F238E27FC236}">
                <a16:creationId xmlns:a16="http://schemas.microsoft.com/office/drawing/2014/main" id="{E0D1A763-CCA1-F117-42A0-1331F1DF5356}"/>
              </a:ext>
            </a:extLst>
          </p:cNvPr>
          <p:cNvSpPr/>
          <p:nvPr/>
        </p:nvSpPr>
        <p:spPr>
          <a:xfrm>
            <a:off x="2707361" y="4500667"/>
            <a:ext cx="607535" cy="990697"/>
          </a:xfrm>
          <a:prstGeom prst="downArrow">
            <a:avLst/>
          </a:prstGeom>
          <a:solidFill>
            <a:srgbClr val="65A000"/>
          </a:solidFill>
          <a:ln w="12700" cap="flat">
            <a:solidFill>
              <a:srgbClr val="65A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grpSp>
        <p:nvGrpSpPr>
          <p:cNvPr id="11" name="Groupe 10">
            <a:extLst>
              <a:ext uri="{FF2B5EF4-FFF2-40B4-BE49-F238E27FC236}">
                <a16:creationId xmlns:a16="http://schemas.microsoft.com/office/drawing/2014/main" id="{DD2AF557-B370-7493-8A02-627F3857D0E1}"/>
              </a:ext>
            </a:extLst>
          </p:cNvPr>
          <p:cNvGrpSpPr/>
          <p:nvPr/>
        </p:nvGrpSpPr>
        <p:grpSpPr>
          <a:xfrm>
            <a:off x="6285271" y="1835830"/>
            <a:ext cx="5557683" cy="3936051"/>
            <a:chOff x="6285271" y="1835830"/>
            <a:chExt cx="5557683" cy="3936051"/>
          </a:xfrm>
        </p:grpSpPr>
        <p:pic>
          <p:nvPicPr>
            <p:cNvPr id="4" name="Image 5" descr="Une image contenant texte, Police, cercle, capture d’écran&#10;&#10;Description générée automatiquement">
              <a:extLst>
                <a:ext uri="{FF2B5EF4-FFF2-40B4-BE49-F238E27FC236}">
                  <a16:creationId xmlns:a16="http://schemas.microsoft.com/office/drawing/2014/main" id="{14C70106-8CB0-DC86-83F8-63BDDF9C7770}"/>
                </a:ext>
              </a:extLst>
            </p:cNvPr>
            <p:cNvPicPr>
              <a:picLocks noChangeAspect="1"/>
            </p:cNvPicPr>
            <p:nvPr/>
          </p:nvPicPr>
          <p:blipFill>
            <a:blip r:embed="rId2"/>
            <a:stretch>
              <a:fillRect/>
            </a:stretch>
          </p:blipFill>
          <p:spPr>
            <a:xfrm>
              <a:off x="6285271" y="1835830"/>
              <a:ext cx="5557683" cy="3936051"/>
            </a:xfrm>
            <a:prstGeom prst="rect">
              <a:avLst/>
            </a:prstGeom>
            <a:ln>
              <a:solidFill>
                <a:schemeClr val="tx1"/>
              </a:solidFill>
            </a:ln>
          </p:spPr>
        </p:pic>
        <p:pic>
          <p:nvPicPr>
            <p:cNvPr id="10" name="Image 10" descr="Une image contenant texte, Police, outil, conception&#10;&#10;Description générée automatiquement">
              <a:extLst>
                <a:ext uri="{FF2B5EF4-FFF2-40B4-BE49-F238E27FC236}">
                  <a16:creationId xmlns:a16="http://schemas.microsoft.com/office/drawing/2014/main" id="{8EF7F67B-6134-B105-8446-D02F5EED9B8D}"/>
                </a:ext>
              </a:extLst>
            </p:cNvPr>
            <p:cNvPicPr>
              <a:picLocks noChangeAspect="1"/>
            </p:cNvPicPr>
            <p:nvPr/>
          </p:nvPicPr>
          <p:blipFill>
            <a:blip r:embed="rId3"/>
            <a:stretch>
              <a:fillRect/>
            </a:stretch>
          </p:blipFill>
          <p:spPr>
            <a:xfrm>
              <a:off x="8285367" y="3398121"/>
              <a:ext cx="1532910" cy="786887"/>
            </a:xfrm>
            <a:prstGeom prst="rect">
              <a:avLst/>
            </a:prstGeom>
          </p:spPr>
        </p:pic>
      </p:grpSp>
    </p:spTree>
    <p:extLst>
      <p:ext uri="{BB962C8B-B14F-4D97-AF65-F5344CB8AC3E}">
        <p14:creationId xmlns:p14="http://schemas.microsoft.com/office/powerpoint/2010/main" val="2524530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43946" y="31853"/>
            <a:ext cx="5203435" cy="646114"/>
          </a:xfrm>
        </p:spPr>
        <p:txBody>
          <a:bodyPr lIns="91440" tIns="45720" rIns="91440" bIns="45720" anchor="b" anchorCtr="0">
            <a:noAutofit/>
          </a:bodyPr>
          <a:lstStyle/>
          <a:p>
            <a:pPr>
              <a:lnSpc>
                <a:spcPct val="308123"/>
              </a:lnSpc>
            </a:pPr>
            <a:r>
              <a:rPr lang="en-US" dirty="0"/>
              <a:t>Common M&amp;E challenges</a:t>
            </a:r>
          </a:p>
        </p:txBody>
      </p:sp>
      <p:sp>
        <p:nvSpPr>
          <p:cNvPr id="11" name="Title 4">
            <a:extLst>
              <a:ext uri="{FF2B5EF4-FFF2-40B4-BE49-F238E27FC236}">
                <a16:creationId xmlns:a16="http://schemas.microsoft.com/office/drawing/2014/main" id="{71D0875C-BADF-B2EF-8B08-28F588F3007E}"/>
              </a:ext>
            </a:extLst>
          </p:cNvPr>
          <p:cNvSpPr txBox="1">
            <a:spLocks/>
          </p:cNvSpPr>
          <p:nvPr/>
        </p:nvSpPr>
        <p:spPr>
          <a:xfrm>
            <a:off x="609600" y="901863"/>
            <a:ext cx="10972800" cy="515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rmAutofit fontScale="40000" lnSpcReduction="2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308123"/>
              </a:lnSpc>
            </a:pPr>
            <a:r>
              <a:rPr lang="en-US" sz="2800" dirty="0">
                <a:solidFill>
                  <a:schemeClr val="accent1"/>
                </a:solidFill>
              </a:rPr>
              <a:t>M&amp;E Challenges</a:t>
            </a:r>
            <a:endParaRPr lang="en-US" dirty="0">
              <a:solidFill>
                <a:schemeClr val="accent1"/>
              </a:solidFill>
            </a:endParaRPr>
          </a:p>
        </p:txBody>
      </p:sp>
      <p:sp>
        <p:nvSpPr>
          <p:cNvPr id="14" name="Text Placeholder 5">
            <a:extLst>
              <a:ext uri="{FF2B5EF4-FFF2-40B4-BE49-F238E27FC236}">
                <a16:creationId xmlns:a16="http://schemas.microsoft.com/office/drawing/2014/main" id="{BA44EC56-FA3A-7B9E-600D-B0C62821ADEB}"/>
              </a:ext>
            </a:extLst>
          </p:cNvPr>
          <p:cNvSpPr txBox="1">
            <a:spLocks/>
          </p:cNvSpPr>
          <p:nvPr/>
        </p:nvSpPr>
        <p:spPr>
          <a:xfrm>
            <a:off x="609600" y="1570567"/>
            <a:ext cx="4072128" cy="609071"/>
          </a:xfrm>
          <a:prstGeom prst="rect">
            <a:avLst/>
          </a:prstGeom>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indent="-342900" hangingPunct="1">
              <a:spcBef>
                <a:spcPts val="2000"/>
              </a:spcBef>
              <a:spcAft>
                <a:spcPts val="1000"/>
              </a:spcAft>
              <a:buFont typeface="Wingdings" panose="05000000000000000000" pitchFamily="2" charset="2"/>
              <a:buChar char="§"/>
            </a:pPr>
            <a:r>
              <a:rPr lang="en-US" dirty="0"/>
              <a:t>Lack of capacity </a:t>
            </a:r>
          </a:p>
        </p:txBody>
      </p:sp>
      <p:sp>
        <p:nvSpPr>
          <p:cNvPr id="15" name="Right Bracket 14">
            <a:extLst>
              <a:ext uri="{FF2B5EF4-FFF2-40B4-BE49-F238E27FC236}">
                <a16:creationId xmlns:a16="http://schemas.microsoft.com/office/drawing/2014/main" id="{AD8E768C-C468-6998-796F-644F3412F905}"/>
              </a:ext>
            </a:extLst>
          </p:cNvPr>
          <p:cNvSpPr/>
          <p:nvPr/>
        </p:nvSpPr>
        <p:spPr>
          <a:xfrm>
            <a:off x="4681728" y="3110971"/>
            <a:ext cx="274320" cy="2743200"/>
          </a:xfrm>
          <a:prstGeom prst="rightBracket">
            <a:avLst/>
          </a:prstGeom>
          <a:ln w="28575">
            <a:solidFill>
              <a:srgbClr val="0039A6"/>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82A69C3D-B31C-2B8D-D5A2-0CC525B1C4C8}"/>
              </a:ext>
            </a:extLst>
          </p:cNvPr>
          <p:cNvCxnSpPr>
            <a:cxnSpLocks/>
          </p:cNvCxnSpPr>
          <p:nvPr/>
        </p:nvCxnSpPr>
        <p:spPr>
          <a:xfrm>
            <a:off x="4956048" y="4482571"/>
            <a:ext cx="151180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7" name="Text Placeholder 5">
            <a:extLst>
              <a:ext uri="{FF2B5EF4-FFF2-40B4-BE49-F238E27FC236}">
                <a16:creationId xmlns:a16="http://schemas.microsoft.com/office/drawing/2014/main" id="{1C054907-D923-6021-02A3-C39E80E36636}"/>
              </a:ext>
            </a:extLst>
          </p:cNvPr>
          <p:cNvSpPr txBox="1">
            <a:spLocks/>
          </p:cNvSpPr>
          <p:nvPr/>
        </p:nvSpPr>
        <p:spPr bwMode="auto">
          <a:xfrm>
            <a:off x="6620256" y="4203499"/>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Educate stakeholders &amp; decision makers on value of M&amp;E</a:t>
            </a:r>
          </a:p>
        </p:txBody>
      </p:sp>
      <p:cxnSp>
        <p:nvCxnSpPr>
          <p:cNvPr id="18" name="Straight Arrow Connector 17">
            <a:extLst>
              <a:ext uri="{FF2B5EF4-FFF2-40B4-BE49-F238E27FC236}">
                <a16:creationId xmlns:a16="http://schemas.microsoft.com/office/drawing/2014/main" id="{5162320A-1744-94FE-5B86-40198FBB2543}"/>
              </a:ext>
            </a:extLst>
          </p:cNvPr>
          <p:cNvCxnSpPr>
            <a:cxnSpLocks/>
          </p:cNvCxnSpPr>
          <p:nvPr/>
        </p:nvCxnSpPr>
        <p:spPr>
          <a:xfrm>
            <a:off x="4681728" y="18022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D5C6142-0F50-38B0-CF47-92F08A745430}"/>
              </a:ext>
            </a:extLst>
          </p:cNvPr>
          <p:cNvCxnSpPr>
            <a:cxnSpLocks/>
          </p:cNvCxnSpPr>
          <p:nvPr/>
        </p:nvCxnSpPr>
        <p:spPr>
          <a:xfrm>
            <a:off x="4681728" y="2557506"/>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FAAD524F-CAB8-29B0-DEAE-162267803274}"/>
              </a:ext>
            </a:extLst>
          </p:cNvPr>
          <p:cNvSpPr txBox="1">
            <a:spLocks/>
          </p:cNvSpPr>
          <p:nvPr/>
        </p:nvSpPr>
        <p:spPr bwMode="auto">
          <a:xfrm>
            <a:off x="6620256" y="1581580"/>
            <a:ext cx="4962144"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Conduct M&amp;E trainings; Identify SMEs</a:t>
            </a:r>
          </a:p>
        </p:txBody>
      </p:sp>
      <p:sp>
        <p:nvSpPr>
          <p:cNvPr id="24" name="Text Placeholder 5">
            <a:extLst>
              <a:ext uri="{FF2B5EF4-FFF2-40B4-BE49-F238E27FC236}">
                <a16:creationId xmlns:a16="http://schemas.microsoft.com/office/drawing/2014/main" id="{9C06418A-CD0B-548D-89B2-42560796319C}"/>
              </a:ext>
            </a:extLst>
          </p:cNvPr>
          <p:cNvSpPr txBox="1">
            <a:spLocks/>
          </p:cNvSpPr>
          <p:nvPr/>
        </p:nvSpPr>
        <p:spPr bwMode="auto">
          <a:xfrm>
            <a:off x="6620256" y="2179638"/>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Identify alternative data sources; Digitalize data collection </a:t>
            </a:r>
          </a:p>
        </p:txBody>
      </p:sp>
      <p:sp>
        <p:nvSpPr>
          <p:cNvPr id="25" name="Text Placeholder 5">
            <a:extLst>
              <a:ext uri="{FF2B5EF4-FFF2-40B4-BE49-F238E27FC236}">
                <a16:creationId xmlns:a16="http://schemas.microsoft.com/office/drawing/2014/main" id="{4296431E-94CA-8958-9846-8B5CBA883EA1}"/>
              </a:ext>
            </a:extLst>
          </p:cNvPr>
          <p:cNvSpPr txBox="1">
            <a:spLocks/>
          </p:cNvSpPr>
          <p:nvPr/>
        </p:nvSpPr>
        <p:spPr bwMode="auto">
          <a:xfrm>
            <a:off x="609600" y="2303546"/>
            <a:ext cx="4072128" cy="60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pPr>
            <a:r>
              <a:rPr lang="en-US" sz="2400" dirty="0"/>
              <a:t>Lack of quality data</a:t>
            </a:r>
          </a:p>
        </p:txBody>
      </p:sp>
      <p:sp>
        <p:nvSpPr>
          <p:cNvPr id="26" name="Text Placeholder 5">
            <a:extLst>
              <a:ext uri="{FF2B5EF4-FFF2-40B4-BE49-F238E27FC236}">
                <a16:creationId xmlns:a16="http://schemas.microsoft.com/office/drawing/2014/main" id="{6E65F2EA-06DD-54B3-751C-D2BD8A987916}"/>
              </a:ext>
            </a:extLst>
          </p:cNvPr>
          <p:cNvSpPr txBox="1">
            <a:spLocks/>
          </p:cNvSpPr>
          <p:nvPr/>
        </p:nvSpPr>
        <p:spPr bwMode="auto">
          <a:xfrm>
            <a:off x="609600" y="3097786"/>
            <a:ext cx="4072128" cy="27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pPr>
            <a:r>
              <a:rPr lang="en-US" sz="2400" dirty="0"/>
              <a:t>Stakeholders don’t want to know the true impact</a:t>
            </a:r>
          </a:p>
          <a:p>
            <a:pPr>
              <a:spcBef>
                <a:spcPts val="2000"/>
              </a:spcBef>
              <a:spcAft>
                <a:spcPts val="1000"/>
              </a:spcAft>
            </a:pPr>
            <a:r>
              <a:rPr lang="en-US" sz="2400" dirty="0"/>
              <a:t>Prioritization of other activities </a:t>
            </a:r>
          </a:p>
          <a:p>
            <a:pPr>
              <a:spcBef>
                <a:spcPts val="2000"/>
              </a:spcBef>
              <a:spcAft>
                <a:spcPts val="1000"/>
              </a:spcAft>
            </a:pPr>
            <a:r>
              <a:rPr lang="en-US" sz="2400" dirty="0"/>
              <a:t>Lack of funding</a:t>
            </a:r>
          </a:p>
        </p:txBody>
      </p:sp>
      <p:sp>
        <p:nvSpPr>
          <p:cNvPr id="27" name="Title 4">
            <a:extLst>
              <a:ext uri="{FF2B5EF4-FFF2-40B4-BE49-F238E27FC236}">
                <a16:creationId xmlns:a16="http://schemas.microsoft.com/office/drawing/2014/main" id="{64A58AA9-E965-353F-2AA3-FF27EB617716}"/>
              </a:ext>
            </a:extLst>
          </p:cNvPr>
          <p:cNvSpPr txBox="1">
            <a:spLocks/>
          </p:cNvSpPr>
          <p:nvPr/>
        </p:nvSpPr>
        <p:spPr>
          <a:xfrm>
            <a:off x="6467856" y="274639"/>
            <a:ext cx="10972800" cy="1143000"/>
          </a:xfrm>
          <a:prstGeom prst="rect">
            <a:avLst/>
          </a:prstGeom>
        </p:spPr>
        <p:txBody>
          <a:bodyPr lIns="91440" tIns="45720" rIns="91440" bIns="45720" anchor="b" anchorCtr="0"/>
          <a:lstStyle>
            <a:lvl1pPr algn="l" rtl="0" eaLnBrk="0" fontAlgn="base" hangingPunct="0">
              <a:lnSpc>
                <a:spcPts val="4000"/>
              </a:lnSpc>
              <a:spcBef>
                <a:spcPct val="0"/>
              </a:spcBef>
              <a:spcAft>
                <a:spcPct val="0"/>
              </a:spcAft>
              <a:defRPr sz="3733" b="1" kern="1200" baseline="0">
                <a:solidFill>
                  <a:srgbClr val="0039A6"/>
                </a:solidFill>
                <a:effectLst/>
                <a:latin typeface="Calibri" pitchFamily="34" charset="0"/>
                <a:ea typeface="+mj-ea"/>
                <a:cs typeface="+mj-cs"/>
              </a:defRPr>
            </a:lvl1pPr>
            <a:lvl2pPr algn="ctr" rtl="0" eaLnBrk="0" fontAlgn="base" hangingPunct="0">
              <a:spcBef>
                <a:spcPct val="0"/>
              </a:spcBef>
              <a:spcAft>
                <a:spcPct val="0"/>
              </a:spcAft>
              <a:defRPr sz="5867">
                <a:solidFill>
                  <a:schemeClr val="tx1"/>
                </a:solidFill>
                <a:latin typeface="Myriad Web Pro" panose="020B0503030403020204" pitchFamily="34" charset="0"/>
              </a:defRPr>
            </a:lvl2pPr>
            <a:lvl3pPr algn="ctr" rtl="0" eaLnBrk="0" fontAlgn="base" hangingPunct="0">
              <a:spcBef>
                <a:spcPct val="0"/>
              </a:spcBef>
              <a:spcAft>
                <a:spcPct val="0"/>
              </a:spcAft>
              <a:defRPr sz="5867">
                <a:solidFill>
                  <a:schemeClr val="tx1"/>
                </a:solidFill>
                <a:latin typeface="Myriad Web Pro" panose="020B0503030403020204" pitchFamily="34" charset="0"/>
              </a:defRPr>
            </a:lvl3pPr>
            <a:lvl4pPr algn="ctr" rtl="0" eaLnBrk="0" fontAlgn="base" hangingPunct="0">
              <a:spcBef>
                <a:spcPct val="0"/>
              </a:spcBef>
              <a:spcAft>
                <a:spcPct val="0"/>
              </a:spcAft>
              <a:defRPr sz="5867">
                <a:solidFill>
                  <a:schemeClr val="tx1"/>
                </a:solidFill>
                <a:latin typeface="Myriad Web Pro" panose="020B0503030403020204" pitchFamily="34" charset="0"/>
              </a:defRPr>
            </a:lvl4pPr>
            <a:lvl5pPr algn="ctr" rtl="0" eaLnBrk="0" fontAlgn="base" hangingPunct="0">
              <a:spcBef>
                <a:spcPct val="0"/>
              </a:spcBef>
              <a:spcAft>
                <a:spcPct val="0"/>
              </a:spcAft>
              <a:defRPr sz="5867">
                <a:solidFill>
                  <a:schemeClr val="tx1"/>
                </a:solidFill>
                <a:latin typeface="Myriad Web Pro" panose="020B0503030403020204" pitchFamily="34" charset="0"/>
              </a:defRPr>
            </a:lvl5pPr>
            <a:lvl6pPr marL="609585" algn="ctr" rtl="0" fontAlgn="base">
              <a:spcBef>
                <a:spcPct val="0"/>
              </a:spcBef>
              <a:spcAft>
                <a:spcPct val="0"/>
              </a:spcAft>
              <a:defRPr sz="5867">
                <a:solidFill>
                  <a:schemeClr val="tx1"/>
                </a:solidFill>
                <a:latin typeface="Myriad Web Pro" panose="020B0503030403020204" pitchFamily="34" charset="0"/>
              </a:defRPr>
            </a:lvl6pPr>
            <a:lvl7pPr marL="1219170" algn="ctr" rtl="0" fontAlgn="base">
              <a:spcBef>
                <a:spcPct val="0"/>
              </a:spcBef>
              <a:spcAft>
                <a:spcPct val="0"/>
              </a:spcAft>
              <a:defRPr sz="5867">
                <a:solidFill>
                  <a:schemeClr val="tx1"/>
                </a:solidFill>
                <a:latin typeface="Myriad Web Pro" panose="020B0503030403020204" pitchFamily="34" charset="0"/>
              </a:defRPr>
            </a:lvl7pPr>
            <a:lvl8pPr marL="1828754" algn="ctr" rtl="0" fontAlgn="base">
              <a:spcBef>
                <a:spcPct val="0"/>
              </a:spcBef>
              <a:spcAft>
                <a:spcPct val="0"/>
              </a:spcAft>
              <a:defRPr sz="5867">
                <a:solidFill>
                  <a:schemeClr val="tx1"/>
                </a:solidFill>
                <a:latin typeface="Myriad Web Pro" panose="020B0503030403020204" pitchFamily="34" charset="0"/>
              </a:defRPr>
            </a:lvl8pPr>
            <a:lvl9pPr marL="2438339" algn="ctr" rtl="0" fontAlgn="base">
              <a:spcBef>
                <a:spcPct val="0"/>
              </a:spcBef>
              <a:spcAft>
                <a:spcPct val="0"/>
              </a:spcAft>
              <a:defRPr sz="5867">
                <a:solidFill>
                  <a:schemeClr val="tx1"/>
                </a:solidFill>
                <a:latin typeface="Myriad Web Pro" panose="020B0503030403020204" pitchFamily="34" charset="0"/>
              </a:defRPr>
            </a:lvl9pPr>
          </a:lstStyle>
          <a:p>
            <a:pPr>
              <a:lnSpc>
                <a:spcPct val="308123"/>
              </a:lnSpc>
            </a:pPr>
            <a:r>
              <a:rPr lang="en-US" sz="2800" dirty="0">
                <a:solidFill>
                  <a:schemeClr val="accent1"/>
                </a:solidFill>
              </a:rPr>
              <a:t>Mitigation Strategies</a:t>
            </a:r>
            <a:endParaRPr lang="en-US" dirty="0">
              <a:solidFill>
                <a:schemeClr val="accent1"/>
              </a:solidFill>
            </a:endParaRPr>
          </a:p>
        </p:txBody>
      </p:sp>
    </p:spTree>
    <p:extLst>
      <p:ext uri="{BB962C8B-B14F-4D97-AF65-F5344CB8AC3E}">
        <p14:creationId xmlns:p14="http://schemas.microsoft.com/office/powerpoint/2010/main" val="303016221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4" grpId="0" build="p"/>
      <p:bldP spid="15" grpId="0" animBg="1"/>
      <p:bldP spid="17" grpId="0"/>
      <p:bldP spid="22"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0" y="-18130"/>
            <a:ext cx="5426432" cy="646114"/>
          </a:xfrm>
        </p:spPr>
        <p:txBody>
          <a:bodyPr lIns="91440" tIns="45720" rIns="91440" bIns="45720" anchor="b" anchorCtr="0">
            <a:noAutofit/>
          </a:bodyPr>
          <a:lstStyle/>
          <a:p>
            <a:pPr>
              <a:lnSpc>
                <a:spcPct val="308123"/>
              </a:lnSpc>
            </a:pPr>
            <a:r>
              <a:rPr lang="en-US" dirty="0"/>
              <a:t>Common M&amp;E challenges</a:t>
            </a:r>
          </a:p>
        </p:txBody>
      </p:sp>
      <p:sp>
        <p:nvSpPr>
          <p:cNvPr id="11" name="Title 4">
            <a:extLst>
              <a:ext uri="{FF2B5EF4-FFF2-40B4-BE49-F238E27FC236}">
                <a16:creationId xmlns:a16="http://schemas.microsoft.com/office/drawing/2014/main" id="{71D0875C-BADF-B2EF-8B08-28F588F3007E}"/>
              </a:ext>
            </a:extLst>
          </p:cNvPr>
          <p:cNvSpPr txBox="1">
            <a:spLocks/>
          </p:cNvSpPr>
          <p:nvPr/>
        </p:nvSpPr>
        <p:spPr>
          <a:xfrm>
            <a:off x="609600" y="832045"/>
            <a:ext cx="10972800" cy="585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40" tIns="45720" rIns="91440" bIns="45720" anchor="b" anchorCtr="0">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308123"/>
              </a:lnSpc>
            </a:pPr>
            <a:r>
              <a:rPr lang="en-US" sz="2400" dirty="0">
                <a:solidFill>
                  <a:schemeClr val="accent1"/>
                </a:solidFill>
              </a:rPr>
              <a:t>M&amp;E Challenges in Emergencies</a:t>
            </a:r>
          </a:p>
        </p:txBody>
      </p:sp>
      <p:sp>
        <p:nvSpPr>
          <p:cNvPr id="27" name="Title 4">
            <a:extLst>
              <a:ext uri="{FF2B5EF4-FFF2-40B4-BE49-F238E27FC236}">
                <a16:creationId xmlns:a16="http://schemas.microsoft.com/office/drawing/2014/main" id="{64A58AA9-E965-353F-2AA3-FF27EB617716}"/>
              </a:ext>
            </a:extLst>
          </p:cNvPr>
          <p:cNvSpPr txBox="1">
            <a:spLocks/>
          </p:cNvSpPr>
          <p:nvPr/>
        </p:nvSpPr>
        <p:spPr>
          <a:xfrm>
            <a:off x="6467856" y="274639"/>
            <a:ext cx="10972800" cy="1143000"/>
          </a:xfrm>
          <a:prstGeom prst="rect">
            <a:avLst/>
          </a:prstGeom>
        </p:spPr>
        <p:txBody>
          <a:bodyPr lIns="91440" tIns="45720" rIns="91440" bIns="45720" anchor="b" anchorCtr="0"/>
          <a:lstStyle>
            <a:lvl1pPr algn="l" rtl="0" eaLnBrk="0" fontAlgn="base" hangingPunct="0">
              <a:lnSpc>
                <a:spcPts val="4000"/>
              </a:lnSpc>
              <a:spcBef>
                <a:spcPct val="0"/>
              </a:spcBef>
              <a:spcAft>
                <a:spcPct val="0"/>
              </a:spcAft>
              <a:defRPr sz="3733" b="1" kern="1200" baseline="0">
                <a:solidFill>
                  <a:srgbClr val="0039A6"/>
                </a:solidFill>
                <a:effectLst/>
                <a:latin typeface="Calibri" pitchFamily="34" charset="0"/>
                <a:ea typeface="+mj-ea"/>
                <a:cs typeface="+mj-cs"/>
              </a:defRPr>
            </a:lvl1pPr>
            <a:lvl2pPr algn="ctr" rtl="0" eaLnBrk="0" fontAlgn="base" hangingPunct="0">
              <a:spcBef>
                <a:spcPct val="0"/>
              </a:spcBef>
              <a:spcAft>
                <a:spcPct val="0"/>
              </a:spcAft>
              <a:defRPr sz="5867">
                <a:solidFill>
                  <a:schemeClr val="tx1"/>
                </a:solidFill>
                <a:latin typeface="Myriad Web Pro" panose="020B0503030403020204" pitchFamily="34" charset="0"/>
              </a:defRPr>
            </a:lvl2pPr>
            <a:lvl3pPr algn="ctr" rtl="0" eaLnBrk="0" fontAlgn="base" hangingPunct="0">
              <a:spcBef>
                <a:spcPct val="0"/>
              </a:spcBef>
              <a:spcAft>
                <a:spcPct val="0"/>
              </a:spcAft>
              <a:defRPr sz="5867">
                <a:solidFill>
                  <a:schemeClr val="tx1"/>
                </a:solidFill>
                <a:latin typeface="Myriad Web Pro" panose="020B0503030403020204" pitchFamily="34" charset="0"/>
              </a:defRPr>
            </a:lvl3pPr>
            <a:lvl4pPr algn="ctr" rtl="0" eaLnBrk="0" fontAlgn="base" hangingPunct="0">
              <a:spcBef>
                <a:spcPct val="0"/>
              </a:spcBef>
              <a:spcAft>
                <a:spcPct val="0"/>
              </a:spcAft>
              <a:defRPr sz="5867">
                <a:solidFill>
                  <a:schemeClr val="tx1"/>
                </a:solidFill>
                <a:latin typeface="Myriad Web Pro" panose="020B0503030403020204" pitchFamily="34" charset="0"/>
              </a:defRPr>
            </a:lvl4pPr>
            <a:lvl5pPr algn="ctr" rtl="0" eaLnBrk="0" fontAlgn="base" hangingPunct="0">
              <a:spcBef>
                <a:spcPct val="0"/>
              </a:spcBef>
              <a:spcAft>
                <a:spcPct val="0"/>
              </a:spcAft>
              <a:defRPr sz="5867">
                <a:solidFill>
                  <a:schemeClr val="tx1"/>
                </a:solidFill>
                <a:latin typeface="Myriad Web Pro" panose="020B0503030403020204" pitchFamily="34" charset="0"/>
              </a:defRPr>
            </a:lvl5pPr>
            <a:lvl6pPr marL="609585" algn="ctr" rtl="0" fontAlgn="base">
              <a:spcBef>
                <a:spcPct val="0"/>
              </a:spcBef>
              <a:spcAft>
                <a:spcPct val="0"/>
              </a:spcAft>
              <a:defRPr sz="5867">
                <a:solidFill>
                  <a:schemeClr val="tx1"/>
                </a:solidFill>
                <a:latin typeface="Myriad Web Pro" panose="020B0503030403020204" pitchFamily="34" charset="0"/>
              </a:defRPr>
            </a:lvl6pPr>
            <a:lvl7pPr marL="1219170" algn="ctr" rtl="0" fontAlgn="base">
              <a:spcBef>
                <a:spcPct val="0"/>
              </a:spcBef>
              <a:spcAft>
                <a:spcPct val="0"/>
              </a:spcAft>
              <a:defRPr sz="5867">
                <a:solidFill>
                  <a:schemeClr val="tx1"/>
                </a:solidFill>
                <a:latin typeface="Myriad Web Pro" panose="020B0503030403020204" pitchFamily="34" charset="0"/>
              </a:defRPr>
            </a:lvl7pPr>
            <a:lvl8pPr marL="1828754" algn="ctr" rtl="0" fontAlgn="base">
              <a:spcBef>
                <a:spcPct val="0"/>
              </a:spcBef>
              <a:spcAft>
                <a:spcPct val="0"/>
              </a:spcAft>
              <a:defRPr sz="5867">
                <a:solidFill>
                  <a:schemeClr val="tx1"/>
                </a:solidFill>
                <a:latin typeface="Myriad Web Pro" panose="020B0503030403020204" pitchFamily="34" charset="0"/>
              </a:defRPr>
            </a:lvl8pPr>
            <a:lvl9pPr marL="2438339" algn="ctr" rtl="0" fontAlgn="base">
              <a:spcBef>
                <a:spcPct val="0"/>
              </a:spcBef>
              <a:spcAft>
                <a:spcPct val="0"/>
              </a:spcAft>
              <a:defRPr sz="5867">
                <a:solidFill>
                  <a:schemeClr val="tx1"/>
                </a:solidFill>
                <a:latin typeface="Myriad Web Pro" panose="020B0503030403020204" pitchFamily="34" charset="0"/>
              </a:defRPr>
            </a:lvl9pPr>
          </a:lstStyle>
          <a:p>
            <a:pPr>
              <a:lnSpc>
                <a:spcPct val="308123"/>
              </a:lnSpc>
            </a:pPr>
            <a:r>
              <a:rPr lang="en-US" sz="2800" dirty="0">
                <a:solidFill>
                  <a:schemeClr val="accent1"/>
                </a:solidFill>
              </a:rPr>
              <a:t>Mitigation Strategies</a:t>
            </a:r>
            <a:endParaRPr lang="en-US" dirty="0">
              <a:solidFill>
                <a:schemeClr val="accent1"/>
              </a:solidFill>
            </a:endParaRPr>
          </a:p>
        </p:txBody>
      </p:sp>
      <p:sp>
        <p:nvSpPr>
          <p:cNvPr id="2" name="Text Placeholder 5">
            <a:extLst>
              <a:ext uri="{FF2B5EF4-FFF2-40B4-BE49-F238E27FC236}">
                <a16:creationId xmlns:a16="http://schemas.microsoft.com/office/drawing/2014/main" id="{AF9FF943-ACF7-495F-9BBD-117BEB7226D7}"/>
              </a:ext>
            </a:extLst>
          </p:cNvPr>
          <p:cNvSpPr txBox="1">
            <a:spLocks/>
          </p:cNvSpPr>
          <p:nvPr/>
        </p:nvSpPr>
        <p:spPr>
          <a:xfrm>
            <a:off x="609600" y="1545167"/>
            <a:ext cx="4072128" cy="536293"/>
          </a:xfrm>
          <a:prstGeom prst="rect">
            <a:avLst/>
          </a:prstGeom>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marL="342900" indent="-342900" hangingPunct="1">
              <a:spcBef>
                <a:spcPts val="2000"/>
              </a:spcBef>
              <a:spcAft>
                <a:spcPts val="1000"/>
              </a:spcAft>
              <a:buClr>
                <a:srgbClr val="5A8A39"/>
              </a:buClr>
              <a:buFont typeface="Wingdings" panose="05000000000000000000" pitchFamily="2" charset="2"/>
              <a:buChar char="§"/>
            </a:pPr>
            <a:r>
              <a:rPr lang="en-US" dirty="0"/>
              <a:t>Need data fast</a:t>
            </a:r>
          </a:p>
        </p:txBody>
      </p:sp>
      <p:cxnSp>
        <p:nvCxnSpPr>
          <p:cNvPr id="3" name="Straight Arrow Connector 2">
            <a:extLst>
              <a:ext uri="{FF2B5EF4-FFF2-40B4-BE49-F238E27FC236}">
                <a16:creationId xmlns:a16="http://schemas.microsoft.com/office/drawing/2014/main" id="{E38DDBA4-214D-5115-E522-65F671849323}"/>
              </a:ext>
            </a:extLst>
          </p:cNvPr>
          <p:cNvCxnSpPr>
            <a:cxnSpLocks/>
          </p:cNvCxnSpPr>
          <p:nvPr/>
        </p:nvCxnSpPr>
        <p:spPr>
          <a:xfrm>
            <a:off x="4681728" y="17260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6CCD603A-2051-A2FF-FF8B-66FF55D5E829}"/>
              </a:ext>
            </a:extLst>
          </p:cNvPr>
          <p:cNvCxnSpPr>
            <a:cxnSpLocks/>
          </p:cNvCxnSpPr>
          <p:nvPr/>
        </p:nvCxnSpPr>
        <p:spPr>
          <a:xfrm>
            <a:off x="4681728" y="25261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id="{0077B463-0366-6A4E-C9B8-7512D9101CF9}"/>
              </a:ext>
            </a:extLst>
          </p:cNvPr>
          <p:cNvSpPr txBox="1">
            <a:spLocks/>
          </p:cNvSpPr>
          <p:nvPr/>
        </p:nvSpPr>
        <p:spPr bwMode="auto">
          <a:xfrm>
            <a:off x="6620256" y="1492680"/>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a:t>Prioritize groups, locations, variables</a:t>
            </a:r>
          </a:p>
        </p:txBody>
      </p:sp>
      <p:sp>
        <p:nvSpPr>
          <p:cNvPr id="7" name="Text Placeholder 5">
            <a:extLst>
              <a:ext uri="{FF2B5EF4-FFF2-40B4-BE49-F238E27FC236}">
                <a16:creationId xmlns:a16="http://schemas.microsoft.com/office/drawing/2014/main" id="{C53FCDF2-CF2C-E270-4D53-8E3908F20391}"/>
              </a:ext>
            </a:extLst>
          </p:cNvPr>
          <p:cNvSpPr txBox="1">
            <a:spLocks/>
          </p:cNvSpPr>
          <p:nvPr/>
        </p:nvSpPr>
        <p:spPr bwMode="auto">
          <a:xfrm>
            <a:off x="6620256" y="2064169"/>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Data from other similar contexts; retrospective approach</a:t>
            </a:r>
          </a:p>
        </p:txBody>
      </p:sp>
      <p:cxnSp>
        <p:nvCxnSpPr>
          <p:cNvPr id="8" name="Straight Arrow Connector 7">
            <a:extLst>
              <a:ext uri="{FF2B5EF4-FFF2-40B4-BE49-F238E27FC236}">
                <a16:creationId xmlns:a16="http://schemas.microsoft.com/office/drawing/2014/main" id="{06A22942-9291-0585-0A4B-B32FE7DE006A}"/>
              </a:ext>
            </a:extLst>
          </p:cNvPr>
          <p:cNvCxnSpPr>
            <a:cxnSpLocks/>
          </p:cNvCxnSpPr>
          <p:nvPr/>
        </p:nvCxnSpPr>
        <p:spPr>
          <a:xfrm>
            <a:off x="4681728" y="32754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1A30074-B49D-48A7-5809-C042D9EE9F21}"/>
              </a:ext>
            </a:extLst>
          </p:cNvPr>
          <p:cNvCxnSpPr>
            <a:cxnSpLocks/>
          </p:cNvCxnSpPr>
          <p:nvPr/>
        </p:nvCxnSpPr>
        <p:spPr>
          <a:xfrm>
            <a:off x="4681728" y="4367323"/>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Text Placeholder 5">
            <a:extLst>
              <a:ext uri="{FF2B5EF4-FFF2-40B4-BE49-F238E27FC236}">
                <a16:creationId xmlns:a16="http://schemas.microsoft.com/office/drawing/2014/main" id="{96515CD9-3AFE-B638-F694-973904CBA174}"/>
              </a:ext>
            </a:extLst>
          </p:cNvPr>
          <p:cNvSpPr txBox="1">
            <a:spLocks/>
          </p:cNvSpPr>
          <p:nvPr/>
        </p:nvSpPr>
        <p:spPr bwMode="auto">
          <a:xfrm>
            <a:off x="6620256" y="3914752"/>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Interagency meetings &amp; clear division of responsibilities</a:t>
            </a:r>
          </a:p>
        </p:txBody>
      </p:sp>
      <p:cxnSp>
        <p:nvCxnSpPr>
          <p:cNvPr id="12" name="Straight Arrow Connector 11">
            <a:extLst>
              <a:ext uri="{FF2B5EF4-FFF2-40B4-BE49-F238E27FC236}">
                <a16:creationId xmlns:a16="http://schemas.microsoft.com/office/drawing/2014/main" id="{ACC161E5-4EFC-D1DC-B6F1-6BF62890B7E3}"/>
              </a:ext>
            </a:extLst>
          </p:cNvPr>
          <p:cNvCxnSpPr>
            <a:cxnSpLocks/>
          </p:cNvCxnSpPr>
          <p:nvPr/>
        </p:nvCxnSpPr>
        <p:spPr>
          <a:xfrm>
            <a:off x="4681728" y="5840523"/>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a16="http://schemas.microsoft.com/office/drawing/2014/main" id="{C12643DA-324E-6EAC-7F5C-25222522DDEA}"/>
              </a:ext>
            </a:extLst>
          </p:cNvPr>
          <p:cNvSpPr txBox="1">
            <a:spLocks/>
          </p:cNvSpPr>
          <p:nvPr/>
        </p:nvSpPr>
        <p:spPr bwMode="auto">
          <a:xfrm>
            <a:off x="6620256" y="5336837"/>
            <a:ext cx="5355844"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a:t>Planning; Assess historical data; Use standard data collection tools (when appropriate)</a:t>
            </a:r>
          </a:p>
        </p:txBody>
      </p:sp>
      <p:sp>
        <p:nvSpPr>
          <p:cNvPr id="20" name="Text Placeholder 5">
            <a:extLst>
              <a:ext uri="{FF2B5EF4-FFF2-40B4-BE49-F238E27FC236}">
                <a16:creationId xmlns:a16="http://schemas.microsoft.com/office/drawing/2014/main" id="{BDC981E3-0EDC-91AF-E6C6-8D0646DA1EAF}"/>
              </a:ext>
            </a:extLst>
          </p:cNvPr>
          <p:cNvSpPr txBox="1">
            <a:spLocks/>
          </p:cNvSpPr>
          <p:nvPr/>
        </p:nvSpPr>
        <p:spPr bwMode="auto">
          <a:xfrm>
            <a:off x="609600" y="2305244"/>
            <a:ext cx="4072128" cy="43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Lack of baseline data</a:t>
            </a:r>
          </a:p>
        </p:txBody>
      </p:sp>
      <p:sp>
        <p:nvSpPr>
          <p:cNvPr id="21" name="Text Placeholder 5">
            <a:extLst>
              <a:ext uri="{FF2B5EF4-FFF2-40B4-BE49-F238E27FC236}">
                <a16:creationId xmlns:a16="http://schemas.microsoft.com/office/drawing/2014/main" id="{AC9256B7-F781-4A62-9DF4-E1CC3CD6EDF1}"/>
              </a:ext>
            </a:extLst>
          </p:cNvPr>
          <p:cNvSpPr txBox="1">
            <a:spLocks/>
          </p:cNvSpPr>
          <p:nvPr/>
        </p:nvSpPr>
        <p:spPr bwMode="auto">
          <a:xfrm>
            <a:off x="609600" y="2881559"/>
            <a:ext cx="4072128" cy="8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Balance precision &amp; accuracy</a:t>
            </a:r>
          </a:p>
        </p:txBody>
      </p:sp>
      <p:sp>
        <p:nvSpPr>
          <p:cNvPr id="23" name="Text Placeholder 5">
            <a:extLst>
              <a:ext uri="{FF2B5EF4-FFF2-40B4-BE49-F238E27FC236}">
                <a16:creationId xmlns:a16="http://schemas.microsoft.com/office/drawing/2014/main" id="{90CADDF7-3576-FBA3-D2AC-DB7DC87D1B47}"/>
              </a:ext>
            </a:extLst>
          </p:cNvPr>
          <p:cNvSpPr txBox="1">
            <a:spLocks/>
          </p:cNvSpPr>
          <p:nvPr/>
        </p:nvSpPr>
        <p:spPr bwMode="auto">
          <a:xfrm>
            <a:off x="609600" y="4024767"/>
            <a:ext cx="4072128" cy="8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Lack of coordination across agencies</a:t>
            </a:r>
          </a:p>
        </p:txBody>
      </p:sp>
      <p:sp>
        <p:nvSpPr>
          <p:cNvPr id="28" name="Text Placeholder 5">
            <a:extLst>
              <a:ext uri="{FF2B5EF4-FFF2-40B4-BE49-F238E27FC236}">
                <a16:creationId xmlns:a16="http://schemas.microsoft.com/office/drawing/2014/main" id="{078B0CD7-0F64-CB61-3494-74AD0A83AC8F}"/>
              </a:ext>
            </a:extLst>
          </p:cNvPr>
          <p:cNvSpPr txBox="1">
            <a:spLocks/>
          </p:cNvSpPr>
          <p:nvPr/>
        </p:nvSpPr>
        <p:spPr bwMode="auto">
          <a:xfrm>
            <a:off x="609600" y="5228552"/>
            <a:ext cx="4072128" cy="1246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Difficult to identify key groups &amp; variables before information collected</a:t>
            </a:r>
          </a:p>
        </p:txBody>
      </p:sp>
      <p:sp>
        <p:nvSpPr>
          <p:cNvPr id="29" name="Text Placeholder 5">
            <a:extLst>
              <a:ext uri="{FF2B5EF4-FFF2-40B4-BE49-F238E27FC236}">
                <a16:creationId xmlns:a16="http://schemas.microsoft.com/office/drawing/2014/main" id="{A873BEE2-3452-A1AA-F599-CF825018F650}"/>
              </a:ext>
            </a:extLst>
          </p:cNvPr>
          <p:cNvSpPr txBox="1">
            <a:spLocks/>
          </p:cNvSpPr>
          <p:nvPr/>
        </p:nvSpPr>
        <p:spPr bwMode="auto">
          <a:xfrm>
            <a:off x="6620256" y="3006768"/>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Prioritize accuracy over precision </a:t>
            </a:r>
          </a:p>
        </p:txBody>
      </p:sp>
    </p:spTree>
    <p:extLst>
      <p:ext uri="{BB962C8B-B14F-4D97-AF65-F5344CB8AC3E}">
        <p14:creationId xmlns:p14="http://schemas.microsoft.com/office/powerpoint/2010/main" val="14794334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27" grpId="0"/>
      <p:bldP spid="2" grpId="0" build="p"/>
      <p:bldP spid="6" grpId="0"/>
      <p:bldP spid="7" grpId="0"/>
      <p:bldP spid="10" grpId="0"/>
      <p:bldP spid="13" grpId="0"/>
      <p:bldP spid="20" grpId="0"/>
      <p:bldP spid="21" grpId="0"/>
      <p:bldP spid="23" grpId="0"/>
      <p:bldP spid="28" grpId="0"/>
      <p:bldP spid="2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71D0875C-BADF-B2EF-8B08-28F588F3007E}"/>
              </a:ext>
            </a:extLst>
          </p:cNvPr>
          <p:cNvSpPr txBox="1">
            <a:spLocks/>
          </p:cNvSpPr>
          <p:nvPr/>
        </p:nvSpPr>
        <p:spPr>
          <a:xfrm>
            <a:off x="609600" y="274639"/>
            <a:ext cx="10972800" cy="1143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rmAutofit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lnSpc>
                <a:spcPct val="308123"/>
              </a:lnSpc>
            </a:pPr>
            <a:r>
              <a:rPr lang="en-US" sz="2800" dirty="0">
                <a:solidFill>
                  <a:schemeClr val="accent1"/>
                </a:solidFill>
              </a:rPr>
              <a:t>M&amp;E Challenges in Emergencies</a:t>
            </a:r>
            <a:endParaRPr lang="en-US" dirty="0">
              <a:solidFill>
                <a:schemeClr val="accent1"/>
              </a:solidFill>
            </a:endParaRPr>
          </a:p>
        </p:txBody>
      </p:sp>
      <p:sp>
        <p:nvSpPr>
          <p:cNvPr id="27" name="Title 4">
            <a:extLst>
              <a:ext uri="{FF2B5EF4-FFF2-40B4-BE49-F238E27FC236}">
                <a16:creationId xmlns:a16="http://schemas.microsoft.com/office/drawing/2014/main" id="{64A58AA9-E965-353F-2AA3-FF27EB617716}"/>
              </a:ext>
            </a:extLst>
          </p:cNvPr>
          <p:cNvSpPr txBox="1">
            <a:spLocks/>
          </p:cNvSpPr>
          <p:nvPr/>
        </p:nvSpPr>
        <p:spPr>
          <a:xfrm>
            <a:off x="6467856" y="274639"/>
            <a:ext cx="10972800" cy="1143000"/>
          </a:xfrm>
          <a:prstGeom prst="rect">
            <a:avLst/>
          </a:prstGeom>
        </p:spPr>
        <p:txBody>
          <a:bodyPr lIns="91440" tIns="45720" rIns="91440" bIns="45720" anchor="b" anchorCtr="0"/>
          <a:lstStyle>
            <a:lvl1pPr algn="l" rtl="0" eaLnBrk="0" fontAlgn="base" hangingPunct="0">
              <a:lnSpc>
                <a:spcPts val="4000"/>
              </a:lnSpc>
              <a:spcBef>
                <a:spcPct val="0"/>
              </a:spcBef>
              <a:spcAft>
                <a:spcPct val="0"/>
              </a:spcAft>
              <a:defRPr sz="3733" b="1" kern="1200" baseline="0">
                <a:solidFill>
                  <a:srgbClr val="0039A6"/>
                </a:solidFill>
                <a:effectLst/>
                <a:latin typeface="Calibri" pitchFamily="34" charset="0"/>
                <a:ea typeface="+mj-ea"/>
                <a:cs typeface="+mj-cs"/>
              </a:defRPr>
            </a:lvl1pPr>
            <a:lvl2pPr algn="ctr" rtl="0" eaLnBrk="0" fontAlgn="base" hangingPunct="0">
              <a:spcBef>
                <a:spcPct val="0"/>
              </a:spcBef>
              <a:spcAft>
                <a:spcPct val="0"/>
              </a:spcAft>
              <a:defRPr sz="5867">
                <a:solidFill>
                  <a:schemeClr val="tx1"/>
                </a:solidFill>
                <a:latin typeface="Myriad Web Pro" panose="020B0503030403020204" pitchFamily="34" charset="0"/>
              </a:defRPr>
            </a:lvl2pPr>
            <a:lvl3pPr algn="ctr" rtl="0" eaLnBrk="0" fontAlgn="base" hangingPunct="0">
              <a:spcBef>
                <a:spcPct val="0"/>
              </a:spcBef>
              <a:spcAft>
                <a:spcPct val="0"/>
              </a:spcAft>
              <a:defRPr sz="5867">
                <a:solidFill>
                  <a:schemeClr val="tx1"/>
                </a:solidFill>
                <a:latin typeface="Myriad Web Pro" panose="020B0503030403020204" pitchFamily="34" charset="0"/>
              </a:defRPr>
            </a:lvl3pPr>
            <a:lvl4pPr algn="ctr" rtl="0" eaLnBrk="0" fontAlgn="base" hangingPunct="0">
              <a:spcBef>
                <a:spcPct val="0"/>
              </a:spcBef>
              <a:spcAft>
                <a:spcPct val="0"/>
              </a:spcAft>
              <a:defRPr sz="5867">
                <a:solidFill>
                  <a:schemeClr val="tx1"/>
                </a:solidFill>
                <a:latin typeface="Myriad Web Pro" panose="020B0503030403020204" pitchFamily="34" charset="0"/>
              </a:defRPr>
            </a:lvl4pPr>
            <a:lvl5pPr algn="ctr" rtl="0" eaLnBrk="0" fontAlgn="base" hangingPunct="0">
              <a:spcBef>
                <a:spcPct val="0"/>
              </a:spcBef>
              <a:spcAft>
                <a:spcPct val="0"/>
              </a:spcAft>
              <a:defRPr sz="5867">
                <a:solidFill>
                  <a:schemeClr val="tx1"/>
                </a:solidFill>
                <a:latin typeface="Myriad Web Pro" panose="020B0503030403020204" pitchFamily="34" charset="0"/>
              </a:defRPr>
            </a:lvl5pPr>
            <a:lvl6pPr marL="609585" algn="ctr" rtl="0" fontAlgn="base">
              <a:spcBef>
                <a:spcPct val="0"/>
              </a:spcBef>
              <a:spcAft>
                <a:spcPct val="0"/>
              </a:spcAft>
              <a:defRPr sz="5867">
                <a:solidFill>
                  <a:schemeClr val="tx1"/>
                </a:solidFill>
                <a:latin typeface="Myriad Web Pro" panose="020B0503030403020204" pitchFamily="34" charset="0"/>
              </a:defRPr>
            </a:lvl6pPr>
            <a:lvl7pPr marL="1219170" algn="ctr" rtl="0" fontAlgn="base">
              <a:spcBef>
                <a:spcPct val="0"/>
              </a:spcBef>
              <a:spcAft>
                <a:spcPct val="0"/>
              </a:spcAft>
              <a:defRPr sz="5867">
                <a:solidFill>
                  <a:schemeClr val="tx1"/>
                </a:solidFill>
                <a:latin typeface="Myriad Web Pro" panose="020B0503030403020204" pitchFamily="34" charset="0"/>
              </a:defRPr>
            </a:lvl7pPr>
            <a:lvl8pPr marL="1828754" algn="ctr" rtl="0" fontAlgn="base">
              <a:spcBef>
                <a:spcPct val="0"/>
              </a:spcBef>
              <a:spcAft>
                <a:spcPct val="0"/>
              </a:spcAft>
              <a:defRPr sz="5867">
                <a:solidFill>
                  <a:schemeClr val="tx1"/>
                </a:solidFill>
                <a:latin typeface="Myriad Web Pro" panose="020B0503030403020204" pitchFamily="34" charset="0"/>
              </a:defRPr>
            </a:lvl8pPr>
            <a:lvl9pPr marL="2438339" algn="ctr" rtl="0" fontAlgn="base">
              <a:spcBef>
                <a:spcPct val="0"/>
              </a:spcBef>
              <a:spcAft>
                <a:spcPct val="0"/>
              </a:spcAft>
              <a:defRPr sz="5867">
                <a:solidFill>
                  <a:schemeClr val="tx1"/>
                </a:solidFill>
                <a:latin typeface="Myriad Web Pro" panose="020B0503030403020204" pitchFamily="34" charset="0"/>
              </a:defRPr>
            </a:lvl9pPr>
          </a:lstStyle>
          <a:p>
            <a:pPr>
              <a:lnSpc>
                <a:spcPct val="308123"/>
              </a:lnSpc>
            </a:pPr>
            <a:r>
              <a:rPr lang="en-US" sz="2800" dirty="0">
                <a:solidFill>
                  <a:schemeClr val="accent1"/>
                </a:solidFill>
              </a:rPr>
              <a:t>Mitigation Strategies</a:t>
            </a:r>
            <a:endParaRPr lang="en-US" dirty="0">
              <a:solidFill>
                <a:schemeClr val="accent1"/>
              </a:solidFill>
            </a:endParaRPr>
          </a:p>
        </p:txBody>
      </p:sp>
      <p:sp>
        <p:nvSpPr>
          <p:cNvPr id="2" name="Text Placeholder 5">
            <a:extLst>
              <a:ext uri="{FF2B5EF4-FFF2-40B4-BE49-F238E27FC236}">
                <a16:creationId xmlns:a16="http://schemas.microsoft.com/office/drawing/2014/main" id="{A9D34514-097D-994B-A0CD-215E31354689}"/>
              </a:ext>
            </a:extLst>
          </p:cNvPr>
          <p:cNvSpPr txBox="1">
            <a:spLocks/>
          </p:cNvSpPr>
          <p:nvPr/>
        </p:nvSpPr>
        <p:spPr>
          <a:xfrm>
            <a:off x="609600" y="1545167"/>
            <a:ext cx="4072128" cy="902640"/>
          </a:xfrm>
          <a:prstGeom prst="rect">
            <a:avLst/>
          </a:prstGeom>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spcBef>
                <a:spcPts val="2000"/>
              </a:spcBef>
              <a:spcAft>
                <a:spcPts val="1000"/>
              </a:spcAft>
            </a:pPr>
            <a:r>
              <a:rPr lang="en-US"/>
              <a:t>Collecting data that is informative and timely</a:t>
            </a:r>
            <a:endParaRPr lang="en-US" dirty="0"/>
          </a:p>
        </p:txBody>
      </p:sp>
      <p:cxnSp>
        <p:nvCxnSpPr>
          <p:cNvPr id="3" name="Straight Arrow Connector 2">
            <a:extLst>
              <a:ext uri="{FF2B5EF4-FFF2-40B4-BE49-F238E27FC236}">
                <a16:creationId xmlns:a16="http://schemas.microsoft.com/office/drawing/2014/main" id="{819371ED-276C-A9B2-39A9-8F355BD4079B}"/>
              </a:ext>
            </a:extLst>
          </p:cNvPr>
          <p:cNvCxnSpPr>
            <a:cxnSpLocks/>
          </p:cNvCxnSpPr>
          <p:nvPr/>
        </p:nvCxnSpPr>
        <p:spPr>
          <a:xfrm>
            <a:off x="4681728" y="2000865"/>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 name="Text Placeholder 5">
            <a:extLst>
              <a:ext uri="{FF2B5EF4-FFF2-40B4-BE49-F238E27FC236}">
                <a16:creationId xmlns:a16="http://schemas.microsoft.com/office/drawing/2014/main" id="{0401D10C-2ACC-00C2-6821-50E454E3563D}"/>
              </a:ext>
            </a:extLst>
          </p:cNvPr>
          <p:cNvSpPr txBox="1">
            <a:spLocks/>
          </p:cNvSpPr>
          <p:nvPr/>
        </p:nvSpPr>
        <p:spPr bwMode="auto">
          <a:xfrm>
            <a:off x="6641159" y="1666275"/>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Link M&amp;E data to planning</a:t>
            </a:r>
          </a:p>
        </p:txBody>
      </p:sp>
      <p:cxnSp>
        <p:nvCxnSpPr>
          <p:cNvPr id="6" name="Straight Arrow Connector 5">
            <a:extLst>
              <a:ext uri="{FF2B5EF4-FFF2-40B4-BE49-F238E27FC236}">
                <a16:creationId xmlns:a16="http://schemas.microsoft.com/office/drawing/2014/main" id="{0C753E1A-5FD2-7636-4022-8E5485C7B105}"/>
              </a:ext>
            </a:extLst>
          </p:cNvPr>
          <p:cNvCxnSpPr>
            <a:cxnSpLocks/>
          </p:cNvCxnSpPr>
          <p:nvPr/>
        </p:nvCxnSpPr>
        <p:spPr>
          <a:xfrm>
            <a:off x="4681728" y="3031035"/>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Text Placeholder 5">
            <a:extLst>
              <a:ext uri="{FF2B5EF4-FFF2-40B4-BE49-F238E27FC236}">
                <a16:creationId xmlns:a16="http://schemas.microsoft.com/office/drawing/2014/main" id="{37987CF6-FBD0-9241-72FA-2FFC04D83EB6}"/>
              </a:ext>
            </a:extLst>
          </p:cNvPr>
          <p:cNvSpPr txBox="1">
            <a:spLocks/>
          </p:cNvSpPr>
          <p:nvPr/>
        </p:nvSpPr>
        <p:spPr bwMode="auto">
          <a:xfrm>
            <a:off x="6641159" y="2759376"/>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a:t>Develop a continuous quality improvement process</a:t>
            </a:r>
          </a:p>
        </p:txBody>
      </p:sp>
      <p:cxnSp>
        <p:nvCxnSpPr>
          <p:cNvPr id="8" name="Straight Arrow Connector 7">
            <a:extLst>
              <a:ext uri="{FF2B5EF4-FFF2-40B4-BE49-F238E27FC236}">
                <a16:creationId xmlns:a16="http://schemas.microsoft.com/office/drawing/2014/main" id="{0B3195EB-8DC4-7446-5648-D910F56BCD72}"/>
              </a:ext>
            </a:extLst>
          </p:cNvPr>
          <p:cNvCxnSpPr>
            <a:cxnSpLocks/>
          </p:cNvCxnSpPr>
          <p:nvPr/>
        </p:nvCxnSpPr>
        <p:spPr>
          <a:xfrm>
            <a:off x="4681728" y="4251209"/>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56694462-47A1-8137-F2F2-D43FD9B5108E}"/>
              </a:ext>
            </a:extLst>
          </p:cNvPr>
          <p:cNvSpPr txBox="1">
            <a:spLocks/>
          </p:cNvSpPr>
          <p:nvPr/>
        </p:nvSpPr>
        <p:spPr bwMode="auto">
          <a:xfrm>
            <a:off x="6641159" y="3828977"/>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a:t>Develop a data reporting plan and key dissemination outlets</a:t>
            </a:r>
          </a:p>
        </p:txBody>
      </p:sp>
      <p:cxnSp>
        <p:nvCxnSpPr>
          <p:cNvPr id="10" name="Straight Arrow Connector 9">
            <a:extLst>
              <a:ext uri="{FF2B5EF4-FFF2-40B4-BE49-F238E27FC236}">
                <a16:creationId xmlns:a16="http://schemas.microsoft.com/office/drawing/2014/main" id="{E688EC57-7E9D-AA43-6A51-740960DC8E91}"/>
              </a:ext>
            </a:extLst>
          </p:cNvPr>
          <p:cNvCxnSpPr>
            <a:cxnSpLocks/>
          </p:cNvCxnSpPr>
          <p:nvPr/>
        </p:nvCxnSpPr>
        <p:spPr>
          <a:xfrm>
            <a:off x="4681728" y="5492180"/>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 name="Text Placeholder 5">
            <a:extLst>
              <a:ext uri="{FF2B5EF4-FFF2-40B4-BE49-F238E27FC236}">
                <a16:creationId xmlns:a16="http://schemas.microsoft.com/office/drawing/2014/main" id="{A4B8E903-937B-33D6-8113-5E508A208400}"/>
              </a:ext>
            </a:extLst>
          </p:cNvPr>
          <p:cNvSpPr txBox="1">
            <a:spLocks/>
          </p:cNvSpPr>
          <p:nvPr/>
        </p:nvSpPr>
        <p:spPr bwMode="auto">
          <a:xfrm>
            <a:off x="6641159" y="4898577"/>
            <a:ext cx="5355844" cy="1235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pPr>
            <a:r>
              <a:rPr lang="en-US" sz="2400" dirty="0"/>
              <a:t>Refine current metrics to only include those that answer the program’s evaluation questions</a:t>
            </a:r>
          </a:p>
        </p:txBody>
      </p:sp>
      <p:sp>
        <p:nvSpPr>
          <p:cNvPr id="13" name="Text Placeholder 5">
            <a:extLst>
              <a:ext uri="{FF2B5EF4-FFF2-40B4-BE49-F238E27FC236}">
                <a16:creationId xmlns:a16="http://schemas.microsoft.com/office/drawing/2014/main" id="{AE40E0DD-7346-0F89-95CA-7FE6D87341D5}"/>
              </a:ext>
            </a:extLst>
          </p:cNvPr>
          <p:cNvSpPr txBox="1">
            <a:spLocks/>
          </p:cNvSpPr>
          <p:nvPr/>
        </p:nvSpPr>
        <p:spPr bwMode="auto">
          <a:xfrm>
            <a:off x="609600" y="2624667"/>
            <a:ext cx="4072128" cy="90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Convert data/findings to action</a:t>
            </a:r>
          </a:p>
        </p:txBody>
      </p:sp>
      <p:sp>
        <p:nvSpPr>
          <p:cNvPr id="14" name="Text Placeholder 5">
            <a:extLst>
              <a:ext uri="{FF2B5EF4-FFF2-40B4-BE49-F238E27FC236}">
                <a16:creationId xmlns:a16="http://schemas.microsoft.com/office/drawing/2014/main" id="{CE400FEE-F9D6-B38F-19A9-E5EFD888DF1F}"/>
              </a:ext>
            </a:extLst>
          </p:cNvPr>
          <p:cNvSpPr txBox="1">
            <a:spLocks/>
          </p:cNvSpPr>
          <p:nvPr/>
        </p:nvSpPr>
        <p:spPr bwMode="auto">
          <a:xfrm>
            <a:off x="609600" y="3933675"/>
            <a:ext cx="4072128" cy="90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Need for sharing of lessons learned and best practices</a:t>
            </a:r>
          </a:p>
        </p:txBody>
      </p:sp>
      <p:sp>
        <p:nvSpPr>
          <p:cNvPr id="15" name="Text Placeholder 5">
            <a:extLst>
              <a:ext uri="{FF2B5EF4-FFF2-40B4-BE49-F238E27FC236}">
                <a16:creationId xmlns:a16="http://schemas.microsoft.com/office/drawing/2014/main" id="{D584D92A-9D85-C77D-01DE-4CF62A1CA25F}"/>
              </a:ext>
            </a:extLst>
          </p:cNvPr>
          <p:cNvSpPr txBox="1">
            <a:spLocks/>
          </p:cNvSpPr>
          <p:nvPr/>
        </p:nvSpPr>
        <p:spPr bwMode="auto">
          <a:xfrm>
            <a:off x="609600" y="4975111"/>
            <a:ext cx="4072128" cy="1025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pPr>
            <a:r>
              <a:rPr lang="en-US" sz="2400" dirty="0"/>
              <a:t>Burdensome data collection and reporting processes</a:t>
            </a:r>
          </a:p>
        </p:txBody>
      </p:sp>
      <p:sp>
        <p:nvSpPr>
          <p:cNvPr id="18" name="Title 4">
            <a:extLst>
              <a:ext uri="{FF2B5EF4-FFF2-40B4-BE49-F238E27FC236}">
                <a16:creationId xmlns:a16="http://schemas.microsoft.com/office/drawing/2014/main" id="{EBE43AFA-0F0B-EC2A-21F7-2BA20184F3AA}"/>
              </a:ext>
            </a:extLst>
          </p:cNvPr>
          <p:cNvSpPr>
            <a:spLocks noGrp="1"/>
          </p:cNvSpPr>
          <p:nvPr>
            <p:ph type="title"/>
          </p:nvPr>
        </p:nvSpPr>
        <p:spPr>
          <a:xfrm>
            <a:off x="0" y="-18242"/>
            <a:ext cx="5426432" cy="646114"/>
          </a:xfrm>
        </p:spPr>
        <p:txBody>
          <a:bodyPr lIns="91440" tIns="45720" rIns="91440" bIns="45720" anchor="b" anchorCtr="0">
            <a:noAutofit/>
          </a:bodyPr>
          <a:lstStyle/>
          <a:p>
            <a:pPr>
              <a:lnSpc>
                <a:spcPct val="308123"/>
              </a:lnSpc>
            </a:pPr>
            <a:r>
              <a:rPr lang="en-US" dirty="0"/>
              <a:t>Common M&amp;E challenges</a:t>
            </a:r>
          </a:p>
        </p:txBody>
      </p:sp>
    </p:spTree>
    <p:extLst>
      <p:ext uri="{BB962C8B-B14F-4D97-AF65-F5344CB8AC3E}">
        <p14:creationId xmlns:p14="http://schemas.microsoft.com/office/powerpoint/2010/main" val="30965328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 grpId="0" build="p"/>
      <p:bldP spid="4" grpId="0"/>
      <p:bldP spid="7" grpId="0"/>
      <p:bldP spid="9" grpId="0"/>
      <p:bldP spid="12" grpId="0"/>
      <p:bldP spid="13" grpId="0"/>
      <p:bldP spid="14" grpId="0"/>
      <p:bldP spid="15"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1261449" y="909707"/>
            <a:ext cx="9652150" cy="2123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b="1" dirty="0"/>
              <a:t>Module</a:t>
            </a:r>
            <a:r>
              <a:rPr b="1" dirty="0"/>
              <a:t> </a:t>
            </a:r>
            <a:r>
              <a:rPr lang="fr-FR" b="1" dirty="0"/>
              <a:t>5</a:t>
            </a:r>
          </a:p>
          <a:p>
            <a:r>
              <a:rPr lang="en-US" b="1" dirty="0"/>
              <a:t>Introduction to RRT </a:t>
            </a:r>
            <a:r>
              <a:rPr lang="en-US" b="1" dirty="0" err="1"/>
              <a:t>programme</a:t>
            </a:r>
            <a:r>
              <a:rPr lang="en-US" b="1" dirty="0"/>
              <a:t> monitoring and evaluation  in </a:t>
            </a:r>
            <a:r>
              <a:rPr lang="en-US" b="1" dirty="0">
                <a:solidFill>
                  <a:srgbClr val="FF0000"/>
                </a:solidFill>
                <a:highlight>
                  <a:srgbClr val="FFFF00"/>
                </a:highlight>
              </a:rPr>
              <a:t>country</a:t>
            </a: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573"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61345" y="795991"/>
            <a:ext cx="8372475"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spc="-7" dirty="0">
                <a:solidFill>
                  <a:srgbClr val="A2010C"/>
                </a:solidFill>
              </a:rPr>
              <a:t>Challenges </a:t>
            </a:r>
            <a:r>
              <a:rPr sz="2800" b="1" spc="-7" dirty="0">
                <a:solidFill>
                  <a:srgbClr val="A2010C"/>
                </a:solidFill>
              </a:rPr>
              <a:t>of</a:t>
            </a:r>
            <a:r>
              <a:rPr sz="2800" b="1" dirty="0">
                <a:solidFill>
                  <a:srgbClr val="A2010C"/>
                </a:solidFill>
              </a:rPr>
              <a:t> </a:t>
            </a:r>
            <a:r>
              <a:rPr lang="fr-FR" sz="2800" b="1" spc="-7" dirty="0">
                <a:solidFill>
                  <a:srgbClr val="A2010C"/>
                </a:solidFill>
              </a:rPr>
              <a:t>RRT programme </a:t>
            </a:r>
            <a:r>
              <a:rPr sz="2800" b="1" spc="-7" dirty="0">
                <a:solidFill>
                  <a:srgbClr val="A2010C"/>
                </a:solidFill>
              </a:rPr>
              <a:t>M&amp;E</a:t>
            </a:r>
            <a:endParaRPr lang="fr-FR"/>
          </a:p>
        </p:txBody>
      </p:sp>
      <p:sp>
        <p:nvSpPr>
          <p:cNvPr id="3" name="object 3"/>
          <p:cNvSpPr txBox="1"/>
          <p:nvPr/>
        </p:nvSpPr>
        <p:spPr>
          <a:xfrm>
            <a:off x="578670" y="1293950"/>
            <a:ext cx="11028626" cy="4970591"/>
          </a:xfrm>
          <a:prstGeom prst="rect">
            <a:avLst/>
          </a:prstGeom>
        </p:spPr>
        <p:txBody>
          <a:bodyPr vert="horz" wrap="square" lIns="0" tIns="17780" rIns="0" bIns="0" rtlCol="0" anchor="t">
            <a:spAutoFit/>
          </a:bodyPr>
          <a:lstStyle/>
          <a:p>
            <a:pPr marL="17145" hangingPunct="1">
              <a:spcBef>
                <a:spcPts val="140"/>
              </a:spcBef>
              <a:tabLst>
                <a:tab pos="473275" algn="l"/>
                <a:tab pos="474121" algn="l"/>
              </a:tabLst>
            </a:pPr>
            <a:r>
              <a:rPr lang="en-US" sz="2100" kern="1200" dirty="0">
                <a:latin typeface="Source Sans Pro Regular"/>
                <a:ea typeface="+mn-ea"/>
                <a:cs typeface="Arial"/>
              </a:rPr>
              <a:t>Challenges encountered for the monitoring and evaluation of the RRT </a:t>
            </a:r>
            <a:r>
              <a:rPr lang="en-US" sz="2100" kern="1200" err="1">
                <a:latin typeface="Source Sans Pro Regular"/>
                <a:ea typeface="+mn-ea"/>
                <a:cs typeface="Arial"/>
              </a:rPr>
              <a:t>programme</a:t>
            </a:r>
            <a:r>
              <a:rPr lang="en-US" sz="2100" kern="1200" dirty="0">
                <a:latin typeface="Source Sans Pro Regular"/>
                <a:ea typeface="+mn-ea"/>
                <a:cs typeface="Arial"/>
              </a:rPr>
              <a:t> may include:</a:t>
            </a:r>
            <a:endParaRPr lang="fr-FR" sz="2100" kern="120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en-US" sz="2100" kern="1200" dirty="0">
                <a:latin typeface="Source Sans Pro Regular"/>
                <a:ea typeface="+mn-ea"/>
                <a:cs typeface="Arial"/>
              </a:rPr>
              <a:t>Complexity determining which indicators and measures are most appropriate to effectively assess RRT </a:t>
            </a:r>
            <a:r>
              <a:rPr lang="en-US" sz="2100" kern="1200" dirty="0" err="1">
                <a:latin typeface="Source Sans Pro Regular"/>
                <a:ea typeface="+mn-ea"/>
                <a:cs typeface="Arial"/>
              </a:rPr>
              <a:t>programme</a:t>
            </a:r>
            <a:r>
              <a:rPr lang="en-US" sz="2100" kern="1200" dirty="0">
                <a:latin typeface="Source Sans Pro Regular"/>
                <a:ea typeface="+mn-ea"/>
                <a:cs typeface="Arial"/>
              </a:rPr>
              <a:t> performance, as </a:t>
            </a:r>
            <a:r>
              <a:rPr lang="en-US" sz="2100" kern="1200" dirty="0">
                <a:ea typeface="+mj-lt"/>
                <a:cs typeface="+mj-lt"/>
              </a:rPr>
              <a:t>this M&amp;E covers multidimensional aspects (response  effectiveness, coordination, training, etc.)</a:t>
            </a:r>
            <a:r>
              <a:rPr lang="en-US" sz="2100" kern="1200" dirty="0">
                <a:latin typeface="Source Sans Pro Regular"/>
                <a:ea typeface="+mn-ea"/>
                <a:cs typeface="Arial"/>
              </a:rPr>
              <a:t>.</a:t>
            </a:r>
            <a:endParaRPr lang="fr-FR" sz="21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en-US" sz="2100" kern="1200" dirty="0">
                <a:latin typeface="Source Sans Pro Regular"/>
                <a:ea typeface="+mn-ea"/>
                <a:cs typeface="Arial"/>
              </a:rPr>
              <a:t>Difficulty to attribute outcomes and impact of the RRT </a:t>
            </a:r>
            <a:r>
              <a:rPr lang="en-US" sz="2100" kern="1200" dirty="0" err="1">
                <a:latin typeface="Source Sans Pro Regular"/>
                <a:ea typeface="+mn-ea"/>
                <a:cs typeface="Arial"/>
              </a:rPr>
              <a:t>programme</a:t>
            </a:r>
            <a:r>
              <a:rPr lang="en-US" sz="2100" kern="1200" dirty="0">
                <a:latin typeface="Source Sans Pro Regular"/>
                <a:ea typeface="+mn-ea"/>
                <a:cs typeface="Arial"/>
              </a:rPr>
              <a:t> solely to the performance of RRTs, other external factors can influence them ( e.g.: the nature of the public health event itself, the health infrastructure, etc.). </a:t>
            </a:r>
            <a:endParaRPr lang="fr-FR" sz="21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en-US" sz="2100" kern="1200" dirty="0">
                <a:latin typeface="Source Sans Pro Regular"/>
                <a:ea typeface="+mn-ea"/>
                <a:cs typeface="Arial"/>
              </a:rPr>
              <a:t>Limited resources including staff, time and funding, which may result in limited data collection and analysis.</a:t>
            </a:r>
            <a:endParaRPr lang="fr-FR" sz="2100" kern="120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r>
              <a:rPr lang="en-US" sz="2100" kern="1200" dirty="0">
                <a:latin typeface="Source Sans Pro Regular"/>
                <a:ea typeface="+mn-ea"/>
                <a:cs typeface="Arial"/>
              </a:rPr>
              <a:t>Difficulty in ensuring the quality and availability of relevant data for M&amp;E.</a:t>
            </a:r>
            <a:endParaRPr lang="fr-FR" sz="2100" kern="120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r>
              <a:rPr lang="en-US" sz="2100" kern="1200" dirty="0">
                <a:latin typeface="Source Sans Pro Regular"/>
                <a:ea typeface="+mn-ea"/>
                <a:cs typeface="Arial"/>
              </a:rPr>
              <a:t>Evaluating the sustainability and long-term impact of RRT </a:t>
            </a:r>
            <a:r>
              <a:rPr lang="en-US" sz="2100" kern="1200" dirty="0" err="1">
                <a:latin typeface="Source Sans Pro Regular"/>
                <a:ea typeface="+mn-ea"/>
                <a:cs typeface="Arial"/>
              </a:rPr>
              <a:t>programmes</a:t>
            </a:r>
            <a:r>
              <a:rPr lang="en-US" sz="2100" kern="1200" dirty="0">
                <a:latin typeface="Source Sans Pro Regular"/>
                <a:ea typeface="+mn-ea"/>
                <a:cs typeface="Arial"/>
              </a:rPr>
              <a:t> can be challenging, as it may take time to observe and measure changes in response capacity. </a:t>
            </a:r>
            <a:endParaRPr lang="fr-FR" sz="2100" kern="120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r>
              <a:rPr lang="en-US" sz="2100" kern="1200" dirty="0">
                <a:latin typeface="Source Sans Pro Regular"/>
                <a:ea typeface="+mn-ea"/>
                <a:cs typeface="Arial"/>
              </a:rPr>
              <a:t>Building a culture of data-driven decision-making and ensuring stakeholder buy-in can be challenging. </a:t>
            </a:r>
            <a:endParaRPr lang="fr-FR" sz="21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endParaRPr lang="en-US" sz="2200" kern="1200" dirty="0">
              <a:solidFill>
                <a:prstClr val="black"/>
              </a:solidFill>
              <a:latin typeface="Source Sans Pro Regular"/>
              <a:ea typeface="+mn-ea"/>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rPr>
              <a:t>5.2 RRT M&amp;E in </a:t>
            </a:r>
            <a:r>
              <a:rPr lang="fr-FR" sz="2900" b="1" dirty="0" err="1">
                <a:solidFill>
                  <a:srgbClr val="FFFFFF"/>
                </a:solidFill>
                <a:latin typeface="Source Sans Pro Bold"/>
              </a:rPr>
              <a:t>preparedness</a:t>
            </a:r>
            <a:r>
              <a:rPr lang="fr-FR" sz="2900" b="1" dirty="0">
                <a:solidFill>
                  <a:srgbClr val="FFFFFF"/>
                </a:solidFill>
                <a:latin typeface="Source Sans Pro Bold"/>
              </a:rPr>
              <a:t> and </a:t>
            </a:r>
            <a:r>
              <a:rPr lang="fr-FR" sz="2900" b="1" dirty="0" err="1">
                <a:solidFill>
                  <a:srgbClr val="FFFFFF"/>
                </a:solidFill>
                <a:latin typeface="Source Sans Pro Bold"/>
              </a:rPr>
              <a:t>response</a:t>
            </a:r>
            <a:r>
              <a:rPr lang="fr-FR" sz="2900" b="1" dirty="0">
                <a:solidFill>
                  <a:srgbClr val="FFFFFF"/>
                </a:solidFill>
                <a:latin typeface="Source Sans Pro Bold"/>
              </a:rPr>
              <a:t> phases</a:t>
            </a:r>
            <a:endParaRPr lang="en-GB" sz="2900" b="1" dirty="0">
              <a:solidFill>
                <a:srgbClr val="FFFFFF"/>
              </a:solidFill>
              <a:latin typeface="Source Sans Pro Bold"/>
              <a:sym typeface="Source Sans Pro Bold"/>
            </a:endParaRP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15</a:t>
            </a:r>
            <a:endParaRPr dirty="0"/>
          </a:p>
        </p:txBody>
      </p:sp>
    </p:spTree>
    <p:extLst>
      <p:ext uri="{BB962C8B-B14F-4D97-AF65-F5344CB8AC3E}">
        <p14:creationId xmlns:p14="http://schemas.microsoft.com/office/powerpoint/2010/main" val="3354944402"/>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25626" y="1088078"/>
            <a:ext cx="9729787" cy="404043"/>
          </a:xfrm>
          <a:prstGeom prst="rect">
            <a:avLst/>
          </a:prstGeom>
        </p:spPr>
        <p:txBody>
          <a:bodyPr vert="horz" wrap="square" lIns="0" tIns="16087" rIns="0" bIns="0" numCol="1" rtlCol="0" anchor="ctr" anchorCtr="0" compatLnSpc="1">
            <a:prstTxWarp prst="textNoShape">
              <a:avLst/>
            </a:prstTxWarp>
            <a:spAutoFit/>
          </a:bodyPr>
          <a:lstStyle/>
          <a:p>
            <a:pPr marL="16510">
              <a:spcBef>
                <a:spcPts val="127"/>
              </a:spcBef>
            </a:pPr>
            <a:r>
              <a:rPr lang="fr-FR" sz="2800" b="1" spc="-7" dirty="0">
                <a:solidFill>
                  <a:srgbClr val="A2010C"/>
                </a:solidFill>
              </a:rPr>
              <a:t>Mitigation of  RRT programme M&amp;E challenges </a:t>
            </a:r>
            <a:endParaRPr lang="fr-FR" sz="2800" spc="-7" dirty="0">
              <a:solidFill>
                <a:srgbClr val="A2010C"/>
              </a:solidFill>
            </a:endParaRPr>
          </a:p>
        </p:txBody>
      </p:sp>
      <p:sp>
        <p:nvSpPr>
          <p:cNvPr id="3" name="object 3"/>
          <p:cNvSpPr txBox="1"/>
          <p:nvPr/>
        </p:nvSpPr>
        <p:spPr>
          <a:xfrm>
            <a:off x="578670" y="1859304"/>
            <a:ext cx="11028626" cy="2985433"/>
          </a:xfrm>
          <a:prstGeom prst="rect">
            <a:avLst/>
          </a:prstGeom>
        </p:spPr>
        <p:txBody>
          <a:bodyPr vert="horz" wrap="square" lIns="0" tIns="17780" rIns="0" bIns="0" rtlCol="0" anchor="t">
            <a:spAutoFit/>
          </a:bodyPr>
          <a:lstStyle/>
          <a:p>
            <a:pPr marL="17145">
              <a:spcBef>
                <a:spcPts val="140"/>
              </a:spcBef>
              <a:buClr>
                <a:srgbClr val="65A000"/>
              </a:buClr>
              <a:tabLst>
                <a:tab pos="473275" algn="l"/>
                <a:tab pos="474121" algn="l"/>
              </a:tabLst>
            </a:pPr>
            <a:r>
              <a:rPr lang="en-US" sz="2400" kern="1200" dirty="0">
                <a:latin typeface="Source Sans Pro Regular"/>
                <a:ea typeface="+mn-ea"/>
                <a:cs typeface="Arial"/>
              </a:rPr>
              <a:t>Mitigating these challenges requires in particular:</a:t>
            </a:r>
            <a:endParaRPr lang="fr-F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endParaRPr lang="en-US"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en-US" sz="2400" kern="1200" dirty="0">
                <a:latin typeface="Source Sans Pro Regular"/>
                <a:ea typeface="+mn-ea"/>
                <a:cs typeface="Arial"/>
              </a:rPr>
              <a:t>Careful planning.</a:t>
            </a:r>
            <a:endParaRPr lang="fr-F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en-US" sz="2400" kern="1200">
                <a:latin typeface="Source Sans Pro Regular"/>
                <a:ea typeface="+mn-ea"/>
                <a:cs typeface="Arial"/>
              </a:rPr>
              <a:t>Resource allocation.</a:t>
            </a:r>
            <a:endParaRPr lang="fr-F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en-US" sz="2400" kern="1200">
                <a:latin typeface="Source Sans Pro Regular"/>
                <a:ea typeface="+mn-ea"/>
                <a:cs typeface="Arial"/>
              </a:rPr>
              <a:t>Collaboration among involved stakeholders, training and effective communication.</a:t>
            </a:r>
            <a:endParaRPr lang="en-US"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r>
              <a:rPr lang="fr-FR" sz="2400" kern="1200" err="1">
                <a:latin typeface="Source Sans Pro Regular"/>
                <a:ea typeface="+mn-ea"/>
                <a:cs typeface="Arial"/>
              </a:rPr>
              <a:t>Accurate</a:t>
            </a:r>
            <a:r>
              <a:rPr lang="fr-FR" sz="2400" kern="1200" dirty="0">
                <a:latin typeface="Source Sans Pro Regular"/>
                <a:ea typeface="+mn-ea"/>
                <a:cs typeface="Arial"/>
              </a:rPr>
              <a:t> </a:t>
            </a:r>
            <a:r>
              <a:rPr lang="fr-FR" sz="2400" kern="1200" err="1">
                <a:latin typeface="Source Sans Pro Regular"/>
                <a:ea typeface="+mn-ea"/>
                <a:cs typeface="Arial"/>
              </a:rPr>
              <a:t>choice</a:t>
            </a:r>
            <a:r>
              <a:rPr lang="fr-FR" sz="2400" kern="1200">
                <a:latin typeface="Source Sans Pro Regular"/>
                <a:ea typeface="+mn-ea"/>
                <a:cs typeface="Arial"/>
              </a:rPr>
              <a:t> of </a:t>
            </a:r>
            <a:r>
              <a:rPr lang="fr-FR" sz="2400" kern="1200" err="1">
                <a:latin typeface="Source Sans Pro Regular"/>
                <a:ea typeface="+mn-ea"/>
                <a:cs typeface="Arial"/>
              </a:rPr>
              <a:t>evaluation</a:t>
            </a:r>
            <a:r>
              <a:rPr lang="fr-FR" sz="2400" kern="1200" dirty="0">
                <a:latin typeface="Source Sans Pro Regular"/>
                <a:ea typeface="+mn-ea"/>
                <a:cs typeface="Arial"/>
              </a:rPr>
              <a:t> </a:t>
            </a:r>
            <a:r>
              <a:rPr lang="fr-FR" sz="2400" kern="1200" err="1">
                <a:latin typeface="Source Sans Pro Regular"/>
                <a:ea typeface="+mn-ea"/>
                <a:cs typeface="Arial"/>
              </a:rPr>
              <a:t>methods</a:t>
            </a:r>
            <a:r>
              <a:rPr lang="fr-FR" sz="2400" kern="1200">
                <a:latin typeface="Source Sans Pro Regular"/>
                <a:ea typeface="+mn-ea"/>
                <a:cs typeface="Arial"/>
              </a:rPr>
              <a:t> and key performance </a:t>
            </a:r>
            <a:r>
              <a:rPr lang="fr-FR" sz="2400" kern="1200" err="1">
                <a:latin typeface="Source Sans Pro Regular"/>
                <a:ea typeface="+mn-ea"/>
                <a:cs typeface="Arial"/>
              </a:rPr>
              <a:t>indicators</a:t>
            </a:r>
            <a:r>
              <a:rPr lang="fr-FR" sz="2400" kern="1200">
                <a:latin typeface="Source Sans Pro Regular"/>
                <a:ea typeface="+mn-ea"/>
                <a:cs typeface="Arial"/>
              </a:rPr>
              <a:t>.</a:t>
            </a:r>
            <a:endParaRPr lang="en-US" sz="2400" kern="120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endParaRPr lang="en-US" sz="21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endParaRPr lang="en-US" sz="2200" kern="1200" dirty="0">
              <a:solidFill>
                <a:prstClr val="black"/>
              </a:solidFill>
              <a:latin typeface="Source Sans Pro Regular"/>
              <a:ea typeface="+mn-ea"/>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rPr>
              <a:t>5.2 RRT M&amp;E in </a:t>
            </a:r>
            <a:r>
              <a:rPr lang="fr-FR" sz="2900" b="1" dirty="0" err="1">
                <a:solidFill>
                  <a:srgbClr val="FFFFFF"/>
                </a:solidFill>
                <a:latin typeface="Source Sans Pro Bold"/>
              </a:rPr>
              <a:t>preparedness</a:t>
            </a:r>
            <a:r>
              <a:rPr lang="fr-FR" sz="2900" b="1" dirty="0">
                <a:solidFill>
                  <a:srgbClr val="FFFFFF"/>
                </a:solidFill>
                <a:latin typeface="Source Sans Pro Bold"/>
              </a:rPr>
              <a:t> and </a:t>
            </a:r>
            <a:r>
              <a:rPr lang="fr-FR" sz="2900" b="1" dirty="0" err="1">
                <a:solidFill>
                  <a:srgbClr val="FFFFFF"/>
                </a:solidFill>
                <a:latin typeface="Source Sans Pro Bold"/>
              </a:rPr>
              <a:t>response</a:t>
            </a:r>
            <a:r>
              <a:rPr lang="fr-FR" sz="2900" b="1" dirty="0">
                <a:solidFill>
                  <a:srgbClr val="FFFFFF"/>
                </a:solidFill>
                <a:latin typeface="Source Sans Pro Bold"/>
              </a:rPr>
              <a:t> phases</a:t>
            </a:r>
            <a:endParaRPr lang="en-GB" sz="2900" b="1" dirty="0">
              <a:solidFill>
                <a:srgbClr val="FFFFFF"/>
              </a:solidFill>
              <a:latin typeface="Source Sans Pro Bold"/>
              <a:sym typeface="Source Sans Pro Bold"/>
            </a:endParaRP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15</a:t>
            </a:r>
            <a:endParaRPr dirty="0"/>
          </a:p>
        </p:txBody>
      </p:sp>
    </p:spTree>
    <p:extLst>
      <p:ext uri="{BB962C8B-B14F-4D97-AF65-F5344CB8AC3E}">
        <p14:creationId xmlns:p14="http://schemas.microsoft.com/office/powerpoint/2010/main" val="3138713790"/>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518348" y="2358902"/>
            <a:ext cx="6976171" cy="1016269"/>
          </a:xfrm>
          <a:prstGeom prst="rect">
            <a:avLst/>
          </a:prstGeom>
        </p:spPr>
        <p:txBody>
          <a:bodyPr lIns="0" tIns="0" rIns="0" bIns="0"/>
          <a:lstStyle>
            <a:lvl1pPr>
              <a:spcBef>
                <a:spcPts val="0"/>
              </a:spcBef>
              <a:defRPr sz="3200"/>
            </a:lvl1pPr>
          </a:lstStyle>
          <a:p>
            <a:pPr defTabSz="914400" hangingPunct="0">
              <a:lnSpc>
                <a:spcPct val="100000"/>
              </a:lnSpc>
            </a:pPr>
            <a:r>
              <a:rPr lang="fr-FR" b="1" dirty="0"/>
              <a:t>5.3 RRT M&amp;E key performance </a:t>
            </a:r>
            <a:r>
              <a:rPr lang="fr-FR" b="1" dirty="0" err="1"/>
              <a:t>indicators</a:t>
            </a:r>
          </a:p>
          <a:p>
            <a:endParaRPr lang="fr-FR" b="1" dirty="0"/>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16</a:t>
            </a:r>
            <a:endParaRPr dirty="0"/>
          </a:p>
        </p:txBody>
      </p:sp>
    </p:spTree>
    <p:extLst>
      <p:ext uri="{BB962C8B-B14F-4D97-AF65-F5344CB8AC3E}">
        <p14:creationId xmlns:p14="http://schemas.microsoft.com/office/powerpoint/2010/main" val="2513407937"/>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98698" y="1925895"/>
            <a:ext cx="7167921" cy="2998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At the end of this session, you will be able to:</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Understand the link between </a:t>
            </a:r>
            <a:r>
              <a:rPr lang="en-US" sz="2400">
                <a:solidFill>
                  <a:srgbClr val="10253F"/>
                </a:solidFill>
                <a:latin typeface="Source Sans Pro Regular"/>
                <a:ea typeface="Source Sans Pro Regular"/>
              </a:rPr>
              <a:t>RRT programme</a:t>
            </a:r>
            <a:r>
              <a:rPr lang="en-US" sz="2400" dirty="0">
                <a:solidFill>
                  <a:srgbClr val="10253F"/>
                </a:solidFill>
                <a:latin typeface="Source Sans Pro Regular"/>
                <a:ea typeface="Source Sans Pro Regular"/>
              </a:rPr>
              <a:t> and JEE/SPAR indicators and  7-1-7 metrics</a:t>
            </a:r>
            <a:endParaRPr lang="en-US" sz="2400" strike="sngStrike"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Describe the RRT programme KPIs</a:t>
            </a:r>
            <a:endParaRPr lang="en-US" sz="2400" dirty="0">
              <a:solidFill>
                <a:srgbClr val="10253F"/>
              </a:solidFill>
              <a:latin typeface="Source Sans Pro Regular"/>
              <a:ea typeface="Source Sans Pro Regular"/>
              <a:cs typeface="Arial"/>
            </a:endParaRPr>
          </a:p>
          <a:p>
            <a:pPr>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highlight>
                <a:srgbClr val="FFFF00"/>
              </a:highlight>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Session</a:t>
            </a:r>
            <a:r>
              <a:rPr b="1" dirty="0"/>
              <a:t> objectives</a:t>
            </a:r>
            <a:endParaRPr lang="en-US"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4</a:t>
            </a:r>
            <a:endParaRPr dirty="0"/>
          </a:p>
        </p:txBody>
      </p:sp>
    </p:spTree>
    <p:extLst>
      <p:ext uri="{BB962C8B-B14F-4D97-AF65-F5344CB8AC3E}">
        <p14:creationId xmlns:p14="http://schemas.microsoft.com/office/powerpoint/2010/main" val="1599324210"/>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252236" y="1026498"/>
            <a:ext cx="10729372" cy="629781"/>
          </a:xfrm>
        </p:spPr>
        <p:txBody>
          <a:bodyPr lIns="45719" tIns="45720" rIns="45719" bIns="45720" anchor="t">
            <a:noAutofit/>
          </a:bodyPr>
          <a:lstStyle/>
          <a:p>
            <a:r>
              <a:rPr lang="en-US" dirty="0"/>
              <a:t>The KPIs developed as part of the M&amp;E of the RRT </a:t>
            </a:r>
            <a:r>
              <a:rPr lang="en-US" dirty="0" err="1"/>
              <a:t>Programme</a:t>
            </a:r>
            <a:r>
              <a:rPr lang="en-US" dirty="0"/>
              <a:t> are consistent with:</a:t>
            </a:r>
            <a:endParaRPr lang="fr-FR" dirty="0"/>
          </a:p>
          <a:p>
            <a:endParaRPr lang="en-US" dirty="0"/>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691" y="-25725"/>
            <a:ext cx="11103940" cy="622301"/>
          </a:xfrm>
        </p:spPr>
        <p:txBody>
          <a:bodyPr lIns="45719" tIns="45720" rIns="45719" bIns="45720" anchor="t">
            <a:noAutofit/>
          </a:bodyPr>
          <a:lstStyle/>
          <a:p>
            <a:pPr defTabSz="914400" hangingPunct="0">
              <a:lnSpc>
                <a:spcPct val="100000"/>
              </a:lnSpc>
              <a:spcBef>
                <a:spcPts val="0"/>
              </a:spcBef>
            </a:pPr>
            <a:r>
              <a:rPr lang="fr-FR" sz="3000" b="1" dirty="0">
                <a:solidFill>
                  <a:srgbClr val="FFFFFF"/>
                </a:solidFill>
                <a:ea typeface="Source Sans Pro Bold"/>
                <a:cs typeface="Source Sans Pro Bold"/>
              </a:rPr>
              <a:t>5.3 </a:t>
            </a:r>
            <a:r>
              <a:rPr lang="fr-FR" sz="3000" b="1" dirty="0">
                <a:solidFill>
                  <a:srgbClr val="FFFFFF"/>
                </a:solidFill>
                <a:cs typeface="Source Sans Pro Bold"/>
              </a:rPr>
              <a:t>RRT M&amp;E key performance </a:t>
            </a:r>
            <a:r>
              <a:rPr lang="fr-FR" sz="3000" b="1" err="1">
                <a:solidFill>
                  <a:srgbClr val="FFFFFF"/>
                </a:solidFill>
                <a:cs typeface="Source Sans Pro Bold"/>
              </a:rPr>
              <a:t>indicators</a:t>
            </a:r>
            <a:endParaRPr lang="fr-FR" sz="3000" err="1">
              <a:solidFill>
                <a:srgbClr val="FFFFFF"/>
              </a:solidFill>
              <a:cs typeface="Source Sans Pro Bold"/>
            </a:endParaRPr>
          </a:p>
          <a:p>
            <a:pPr defTabSz="914400">
              <a:lnSpc>
                <a:spcPct val="100000"/>
              </a:lnSpc>
              <a:spcBef>
                <a:spcPts val="0"/>
              </a:spcBef>
            </a:pPr>
            <a:endParaRPr lang="fr-FR" sz="2900" b="1" dirty="0">
              <a:solidFill>
                <a:srgbClr val="FFFFFF"/>
              </a:solidFill>
              <a:latin typeface="Source Sans Pro Bold"/>
              <a:ea typeface="Source Sans Pro Bold"/>
              <a:cs typeface="Source Sans Pro Bold"/>
            </a:endParaRPr>
          </a:p>
        </p:txBody>
      </p:sp>
      <p:sp>
        <p:nvSpPr>
          <p:cNvPr id="3" name="Organigramme : Connecteur 2">
            <a:extLst>
              <a:ext uri="{FF2B5EF4-FFF2-40B4-BE49-F238E27FC236}">
                <a16:creationId xmlns:a16="http://schemas.microsoft.com/office/drawing/2014/main" id="{852B0700-5B05-9204-A5A3-13A48B9B872C}"/>
              </a:ext>
            </a:extLst>
          </p:cNvPr>
          <p:cNvSpPr/>
          <p:nvPr/>
        </p:nvSpPr>
        <p:spPr>
          <a:xfrm>
            <a:off x="6206068" y="3002839"/>
            <a:ext cx="5710173" cy="1341653"/>
          </a:xfrm>
          <a:prstGeom prst="flowChartConnector">
            <a:avLst/>
          </a:prstGeom>
          <a:solidFill>
            <a:schemeClr val="accent1"/>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fr-FR" sz="2800" b="1" dirty="0">
                <a:solidFill>
                  <a:srgbClr val="FFFFFF"/>
                </a:solidFill>
                <a:latin typeface="Source Sans Pro Bold"/>
                <a:ea typeface="Segoe UI"/>
                <a:cs typeface="Segoe UI"/>
              </a:rPr>
              <a:t>7-1-7 </a:t>
            </a:r>
            <a:r>
              <a:rPr lang="fr-FR" sz="2800" b="1" dirty="0" err="1">
                <a:solidFill>
                  <a:srgbClr val="FFFFFF"/>
                </a:solidFill>
                <a:latin typeface="Source Sans Pro Bold"/>
                <a:ea typeface="Segoe UI"/>
                <a:cs typeface="Segoe UI"/>
              </a:rPr>
              <a:t>timlieness</a:t>
            </a:r>
            <a:r>
              <a:rPr lang="fr-FR" sz="2800" b="1" dirty="0">
                <a:solidFill>
                  <a:srgbClr val="FFFFFF"/>
                </a:solidFill>
                <a:latin typeface="Source Sans Pro Bold"/>
                <a:ea typeface="Segoe UI"/>
                <a:cs typeface="Segoe UI"/>
              </a:rPr>
              <a:t> </a:t>
            </a:r>
            <a:r>
              <a:rPr lang="fr-FR" sz="2800" b="1" dirty="0" err="1">
                <a:solidFill>
                  <a:srgbClr val="FFFFFF"/>
                </a:solidFill>
                <a:latin typeface="Source Sans Pro Bold"/>
                <a:ea typeface="Segoe UI"/>
                <a:cs typeface="Segoe UI"/>
              </a:rPr>
              <a:t>metrics</a:t>
            </a:r>
            <a:r>
              <a:rPr lang="fr-FR" sz="2800" b="1" dirty="0">
                <a:solidFill>
                  <a:srgbClr val="FFFFFF"/>
                </a:solidFill>
                <a:latin typeface="Source Sans Pro Bold"/>
                <a:ea typeface="Segoe UI"/>
                <a:cs typeface="Segoe UI"/>
              </a:rPr>
              <a:t> </a:t>
            </a:r>
            <a:r>
              <a:rPr lang="en-US" sz="2800" dirty="0">
                <a:solidFill>
                  <a:srgbClr val="FFFFFF"/>
                </a:solidFill>
                <a:latin typeface="Source Sans Pro Bold"/>
                <a:ea typeface="Segoe UI"/>
                <a:cs typeface="Segoe UI"/>
              </a:rPr>
              <a:t>​</a:t>
            </a:r>
            <a:endParaRPr lang="en-US" dirty="0"/>
          </a:p>
          <a:p>
            <a:pPr algn="ctr" rtl="0"/>
            <a:r>
              <a:rPr lang="fr-FR" sz="2800" b="1" dirty="0">
                <a:solidFill>
                  <a:srgbClr val="FFFFFF"/>
                </a:solidFill>
                <a:latin typeface="Source Sans Pro Bold"/>
                <a:ea typeface="Segoe UI"/>
                <a:cs typeface="Segoe UI"/>
              </a:rPr>
              <a:t>and </a:t>
            </a:r>
            <a:r>
              <a:rPr lang="fr-FR" sz="2800" b="1" dirty="0" err="1">
                <a:solidFill>
                  <a:srgbClr val="FFFFFF"/>
                </a:solidFill>
                <a:latin typeface="Source Sans Pro Bold"/>
                <a:ea typeface="Segoe UI"/>
                <a:cs typeface="Segoe UI"/>
              </a:rPr>
              <a:t>milestones</a:t>
            </a:r>
            <a:endParaRPr kumimoji="0" lang="fr-FR" sz="1800" b="0" i="0" u="none" strike="noStrike" cap="none" spc="0" normalizeH="0" baseline="0" dirty="0" err="1">
              <a:ln>
                <a:noFill/>
              </a:ln>
              <a:solidFill>
                <a:srgbClr val="FFFFFF"/>
              </a:solidFill>
              <a:effectLst/>
              <a:uFillTx/>
              <a:latin typeface="+mj-lt"/>
              <a:ea typeface="+mj-ea"/>
              <a:cs typeface="+mj-cs"/>
              <a:sym typeface="Calibri"/>
            </a:endParaRPr>
          </a:p>
        </p:txBody>
      </p:sp>
      <p:sp>
        <p:nvSpPr>
          <p:cNvPr id="9" name="Organigramme : Connecteur 8">
            <a:extLst>
              <a:ext uri="{FF2B5EF4-FFF2-40B4-BE49-F238E27FC236}">
                <a16:creationId xmlns:a16="http://schemas.microsoft.com/office/drawing/2014/main" id="{70EFDA36-84B0-D4F3-A530-1B781C17B476}"/>
              </a:ext>
            </a:extLst>
          </p:cNvPr>
          <p:cNvSpPr/>
          <p:nvPr/>
        </p:nvSpPr>
        <p:spPr>
          <a:xfrm>
            <a:off x="192912" y="3002837"/>
            <a:ext cx="5710173" cy="1341653"/>
          </a:xfrm>
          <a:prstGeom prst="flowChartConnector">
            <a:avLst/>
          </a:prstGeom>
          <a:solidFill>
            <a:schemeClr val="accent1"/>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en-US" sz="2800" b="1" dirty="0">
                <a:solidFill>
                  <a:srgbClr val="FFFFFF"/>
                </a:solidFill>
                <a:latin typeface="Source Sans Pro Bold"/>
                <a:cs typeface="Segoe UI"/>
              </a:rPr>
              <a:t> Global Indicators </a:t>
            </a:r>
            <a:endParaRPr lang="fr-FR" sz="2800" b="1" dirty="0">
              <a:solidFill>
                <a:srgbClr val="FFFFFF"/>
              </a:solidFill>
              <a:latin typeface="Source Sans Pro Bold"/>
              <a:cs typeface="Segoe UI"/>
            </a:endParaRPr>
          </a:p>
          <a:p>
            <a:pPr algn="ctr"/>
            <a:r>
              <a:rPr lang="en-US" sz="2800" b="1" dirty="0">
                <a:solidFill>
                  <a:srgbClr val="FFFFFF"/>
                </a:solidFill>
                <a:latin typeface="Source Sans Pro Bold"/>
                <a:cs typeface="Segoe UI"/>
              </a:rPr>
              <a:t>(JEE and SPAR)</a:t>
            </a:r>
            <a:endParaRPr lang="fr-FR" sz="2800" b="1" dirty="0">
              <a:solidFill>
                <a:srgbClr val="FFFFFF"/>
              </a:solidFill>
              <a:latin typeface="Source Sans Pro Bold"/>
              <a:cs typeface="Segoe UI"/>
            </a:endParaRPr>
          </a:p>
        </p:txBody>
      </p:sp>
      <p:sp>
        <p:nvSpPr>
          <p:cNvPr id="4" name="Demi-cadre 3">
            <a:extLst>
              <a:ext uri="{FF2B5EF4-FFF2-40B4-BE49-F238E27FC236}">
                <a16:creationId xmlns:a16="http://schemas.microsoft.com/office/drawing/2014/main" id="{8C49C205-D4DD-F7EC-8D02-45142BF80A49}"/>
              </a:ext>
            </a:extLst>
          </p:cNvPr>
          <p:cNvSpPr/>
          <p:nvPr/>
        </p:nvSpPr>
        <p:spPr>
          <a:xfrm rot="2700000">
            <a:off x="4999667" y="1980893"/>
            <a:ext cx="1563509" cy="1535286"/>
          </a:xfrm>
          <a:prstGeom prst="halfFrame">
            <a:avLst/>
          </a:prstGeom>
          <a:solidFill>
            <a:srgbClr val="C00000"/>
          </a:solidFill>
          <a:ln w="12700"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02411810"/>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0A469C3-BDDB-4B11-90ED-D0BFBB8E1311}"/>
              </a:ext>
            </a:extLst>
          </p:cNvPr>
          <p:cNvSpPr>
            <a:spLocks noGrp="1"/>
          </p:cNvSpPr>
          <p:nvPr>
            <p:ph type="body" idx="1"/>
          </p:nvPr>
        </p:nvSpPr>
        <p:spPr>
          <a:xfrm>
            <a:off x="197168" y="2671311"/>
            <a:ext cx="2966917" cy="3584358"/>
          </a:xfrm>
          <a:ln w="28575"/>
        </p:spPr>
        <p:style>
          <a:lnRef idx="2">
            <a:schemeClr val="accent3"/>
          </a:lnRef>
          <a:fillRef idx="1">
            <a:schemeClr val="lt1"/>
          </a:fillRef>
          <a:effectRef idx="0">
            <a:schemeClr val="accent3"/>
          </a:effectRef>
          <a:fontRef idx="minor">
            <a:schemeClr val="dk1"/>
          </a:fontRef>
        </p:style>
        <p:txBody>
          <a:bodyPr lIns="45719" tIns="45720" rIns="45719" bIns="45720" anchor="t">
            <a:noAutofit/>
          </a:bodyPr>
          <a:lstStyle/>
          <a:p>
            <a:r>
              <a:rPr lang="en-US" sz="1600" dirty="0">
                <a:solidFill>
                  <a:srgbClr val="5F5F5F"/>
                </a:solidFill>
                <a:latin typeface="Source Sans Pro Regular"/>
              </a:rPr>
              <a:t>P.1.2 Gender Equality in Health Emergencies </a:t>
            </a:r>
            <a:endParaRPr lang="fr-FR" sz="1600">
              <a:latin typeface="Source Sans Pro Regular"/>
            </a:endParaRPr>
          </a:p>
          <a:p>
            <a:pPr>
              <a:lnSpc>
                <a:spcPct val="100000"/>
              </a:lnSpc>
              <a:spcBef>
                <a:spcPct val="20000"/>
              </a:spcBef>
              <a:spcAft>
                <a:spcPct val="0"/>
              </a:spcAft>
            </a:pPr>
            <a:r>
              <a:rPr lang="en-US" sz="1600" dirty="0">
                <a:solidFill>
                  <a:srgbClr val="5F5F5F"/>
                </a:solidFill>
                <a:latin typeface="Source Sans Pro Regular"/>
                <a:cs typeface="Calibri"/>
              </a:rPr>
              <a:t>P.2.2 Financial Resources for Public Health Emergency  Response</a:t>
            </a:r>
          </a:p>
          <a:p>
            <a:pPr>
              <a:lnSpc>
                <a:spcPct val="100000"/>
              </a:lnSpc>
              <a:spcBef>
                <a:spcPct val="20000"/>
              </a:spcBef>
              <a:spcAft>
                <a:spcPct val="0"/>
              </a:spcAft>
            </a:pPr>
            <a:r>
              <a:rPr lang="en-US" sz="1600" dirty="0">
                <a:solidFill>
                  <a:srgbClr val="5F5F5F"/>
                </a:solidFill>
                <a:latin typeface="Source Sans Pro Regular"/>
                <a:cs typeface="Calibri"/>
              </a:rPr>
              <a:t>P.3.2 Multisectoral Coordination Mechanisms </a:t>
            </a:r>
          </a:p>
          <a:p>
            <a:pPr>
              <a:lnSpc>
                <a:spcPct val="100000"/>
              </a:lnSpc>
              <a:spcBef>
                <a:spcPct val="20000"/>
              </a:spcBef>
              <a:spcAft>
                <a:spcPct val="0"/>
              </a:spcAft>
            </a:pPr>
            <a:r>
              <a:rPr lang="en-US" sz="1600" dirty="0">
                <a:solidFill>
                  <a:srgbClr val="5F5F5F"/>
                </a:solidFill>
                <a:latin typeface="Source Sans Pro Regular"/>
                <a:cs typeface="Calibri"/>
              </a:rPr>
              <a:t>P.3.3 Strategic Planning for IHR, Preparedness, or Health Security </a:t>
            </a:r>
          </a:p>
          <a:p>
            <a:pPr>
              <a:lnSpc>
                <a:spcPct val="100000"/>
              </a:lnSpc>
              <a:spcBef>
                <a:spcPct val="20000"/>
              </a:spcBef>
              <a:spcAft>
                <a:spcPct val="0"/>
              </a:spcAft>
            </a:pPr>
            <a:r>
              <a:rPr lang="en-US" sz="1600" dirty="0">
                <a:solidFill>
                  <a:srgbClr val="5F5F5F"/>
                </a:solidFill>
                <a:latin typeface="Source Sans Pro Regular"/>
                <a:cs typeface="Calibri"/>
              </a:rPr>
              <a:t>P.5.2 Response to Zoonotic Diseases </a:t>
            </a:r>
          </a:p>
          <a:p>
            <a:pPr>
              <a:lnSpc>
                <a:spcPct val="100000"/>
              </a:lnSpc>
              <a:spcBef>
                <a:spcPct val="20000"/>
              </a:spcBef>
              <a:spcAft>
                <a:spcPct val="0"/>
              </a:spcAft>
            </a:pPr>
            <a:r>
              <a:rPr lang="en-US" sz="1600" dirty="0">
                <a:latin typeface="Source Sans Pro Regular"/>
                <a:cs typeface="Calibri"/>
              </a:rPr>
              <a:t>P.6.1 Surveillance of foodborne diseases and contamination </a:t>
            </a:r>
            <a:endParaRPr lang="en-US" sz="1600">
              <a:latin typeface="Source Sans Pro Regular"/>
            </a:endParaRPr>
          </a:p>
          <a:p>
            <a:endParaRPr lang="en-US" sz="1400" b="1" dirty="0">
              <a:solidFill>
                <a:srgbClr val="5F5F5F"/>
              </a:solidFill>
              <a:latin typeface="Source Sans Pro Regular"/>
              <a:cs typeface="Segoe UI"/>
            </a:endParaRPr>
          </a:p>
          <a:p>
            <a:endParaRPr lang="en-US" sz="1400" dirty="0">
              <a:solidFill>
                <a:srgbClr val="5F5F5F"/>
              </a:solidFill>
              <a:latin typeface="Source Sans Pro Regular"/>
            </a:endParaRPr>
          </a:p>
          <a:p>
            <a:endParaRPr lang="en-US" sz="1400" dirty="0">
              <a:solidFill>
                <a:srgbClr val="FF0000"/>
              </a:solidFill>
              <a:latin typeface="Source Sans Pro Regular"/>
            </a:endParaRPr>
          </a:p>
        </p:txBody>
      </p:sp>
      <p:sp>
        <p:nvSpPr>
          <p:cNvPr id="11" name="Text Placeholder 2">
            <a:extLst>
              <a:ext uri="{FF2B5EF4-FFF2-40B4-BE49-F238E27FC236}">
                <a16:creationId xmlns:a16="http://schemas.microsoft.com/office/drawing/2014/main" id="{22CA0714-F016-D9A3-CB2B-1BB2728EB569}"/>
              </a:ext>
            </a:extLst>
          </p:cNvPr>
          <p:cNvSpPr>
            <a:spLocks noGrp="1"/>
          </p:cNvSpPr>
          <p:nvPr>
            <p:ph type="body" sz="quarter" idx="21"/>
          </p:nvPr>
        </p:nvSpPr>
        <p:spPr>
          <a:xfrm>
            <a:off x="197336" y="-1144"/>
            <a:ext cx="11103940" cy="622301"/>
          </a:xfrm>
        </p:spPr>
        <p:txBody>
          <a:bodyPr lIns="45719" tIns="45720" rIns="45719" bIns="45720" anchor="t">
            <a:noAutofit/>
          </a:bodyPr>
          <a:lstStyle/>
          <a:p>
            <a:pPr defTabSz="914400">
              <a:lnSpc>
                <a:spcPct val="100000"/>
              </a:lnSpc>
              <a:spcBef>
                <a:spcPts val="0"/>
              </a:spcBef>
            </a:pPr>
            <a:r>
              <a:rPr lang="fr-FR" sz="3000" b="1" dirty="0">
                <a:solidFill>
                  <a:srgbClr val="FFFFFF"/>
                </a:solidFill>
              </a:rPr>
              <a:t>5.3 RRT M&amp;E key performance </a:t>
            </a:r>
            <a:r>
              <a:rPr lang="fr-FR" sz="3000" b="1" dirty="0" err="1">
                <a:solidFill>
                  <a:srgbClr val="FFFFFF"/>
                </a:solidFill>
              </a:rPr>
              <a:t>indicators</a:t>
            </a:r>
            <a:endParaRPr lang="en-US" dirty="0" err="1"/>
          </a:p>
          <a:p>
            <a:pPr defTabSz="914400">
              <a:lnSpc>
                <a:spcPct val="100000"/>
              </a:lnSpc>
              <a:spcBef>
                <a:spcPts val="0"/>
              </a:spcBef>
            </a:pPr>
            <a:endParaRPr lang="fr-FR" sz="2900" b="1" dirty="0">
              <a:solidFill>
                <a:srgbClr val="FFFFFF"/>
              </a:solidFill>
              <a:latin typeface="Source Sans Pro Bold"/>
              <a:ea typeface="Source Sans Pro Bold"/>
              <a:cs typeface="Source Sans Pro Bold"/>
            </a:endParaRPr>
          </a:p>
        </p:txBody>
      </p:sp>
      <p:sp>
        <p:nvSpPr>
          <p:cNvPr id="12" name="ZoneTexte 11">
            <a:extLst>
              <a:ext uri="{FF2B5EF4-FFF2-40B4-BE49-F238E27FC236}">
                <a16:creationId xmlns:a16="http://schemas.microsoft.com/office/drawing/2014/main" id="{4F07D285-0F7B-03E1-117A-1BF7A58BE594}"/>
              </a:ext>
            </a:extLst>
          </p:cNvPr>
          <p:cNvSpPr txBox="1"/>
          <p:nvPr/>
        </p:nvSpPr>
        <p:spPr>
          <a:xfrm>
            <a:off x="194278" y="708196"/>
            <a:ext cx="9134167"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800" b="1" dirty="0">
                <a:solidFill>
                  <a:srgbClr val="A2010C"/>
                </a:solidFill>
                <a:latin typeface="Source Sans Pro Bold"/>
                <a:ea typeface="Source Sans Pro Bold"/>
                <a:cs typeface="+mj-lt"/>
              </a:rPr>
              <a:t>RRT KPI &amp; Global Indicators </a:t>
            </a:r>
            <a:r>
              <a:rPr lang="fr-FR" sz="2800" b="1" dirty="0">
                <a:solidFill>
                  <a:srgbClr val="A2010C"/>
                </a:solidFill>
                <a:latin typeface="Source Sans Pro Bold"/>
                <a:ea typeface="Source Sans Pro Bold"/>
                <a:cs typeface="+mj-lt"/>
              </a:rPr>
              <a:t>​</a:t>
            </a:r>
            <a:r>
              <a:rPr lang="en-US" sz="2800" b="1" dirty="0">
                <a:solidFill>
                  <a:srgbClr val="A2010C"/>
                </a:solidFill>
                <a:latin typeface="Source Sans Pro Bold"/>
                <a:ea typeface="Source Sans Pro Bold"/>
                <a:cs typeface="+mj-lt"/>
              </a:rPr>
              <a:t>(JEE and SPAR)</a:t>
            </a:r>
            <a:r>
              <a:rPr lang="fr-FR" sz="2800" b="1" dirty="0">
                <a:solidFill>
                  <a:srgbClr val="A2010C"/>
                </a:solidFill>
                <a:latin typeface="Source Sans Pro Bold"/>
                <a:ea typeface="Source Sans Pro Bold"/>
                <a:cs typeface="+mj-lt"/>
              </a:rPr>
              <a:t>​</a:t>
            </a:r>
            <a:endParaRPr lang="fr-FR" sz="2800" b="1">
              <a:solidFill>
                <a:srgbClr val="A2010C"/>
              </a:solidFill>
              <a:latin typeface="Source Sans Pro Bold"/>
              <a:ea typeface="Source Sans Pro Bold"/>
              <a:cs typeface="+mj-lt"/>
            </a:endParaRPr>
          </a:p>
        </p:txBody>
      </p:sp>
      <p:sp>
        <p:nvSpPr>
          <p:cNvPr id="2" name="Rectangle : coins arrondis 1">
            <a:extLst>
              <a:ext uri="{FF2B5EF4-FFF2-40B4-BE49-F238E27FC236}">
                <a16:creationId xmlns:a16="http://schemas.microsoft.com/office/drawing/2014/main" id="{C3CE4A37-981C-420D-B4AB-52DEA274E707}"/>
              </a:ext>
            </a:extLst>
          </p:cNvPr>
          <p:cNvSpPr/>
          <p:nvPr/>
        </p:nvSpPr>
        <p:spPr>
          <a:xfrm>
            <a:off x="191912" y="2030609"/>
            <a:ext cx="2974620" cy="524887"/>
          </a:xfrm>
          <a:prstGeom prst="roundRect">
            <a:avLst/>
          </a:prstGeom>
          <a:solidFill>
            <a:srgbClr val="65A000"/>
          </a:solidFill>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2400" b="1" dirty="0">
                <a:solidFill>
                  <a:srgbClr val="FFFFFF"/>
                </a:solidFill>
                <a:latin typeface="Source Sans Pro Regular"/>
              </a:rPr>
              <a:t>PREVENT</a:t>
            </a:r>
            <a:endParaRPr lang="fr-FR">
              <a:solidFill>
                <a:srgbClr val="FFFFFF"/>
              </a:solidFill>
              <a:latin typeface="Source Sans Pro Regular"/>
            </a:endParaRPr>
          </a:p>
        </p:txBody>
      </p:sp>
      <p:sp>
        <p:nvSpPr>
          <p:cNvPr id="8" name="Rectangle : coins arrondis 7">
            <a:extLst>
              <a:ext uri="{FF2B5EF4-FFF2-40B4-BE49-F238E27FC236}">
                <a16:creationId xmlns:a16="http://schemas.microsoft.com/office/drawing/2014/main" id="{65926166-D976-65B2-4989-DCEBA274C48B}"/>
              </a:ext>
            </a:extLst>
          </p:cNvPr>
          <p:cNvSpPr/>
          <p:nvPr/>
        </p:nvSpPr>
        <p:spPr>
          <a:xfrm>
            <a:off x="3366911" y="2030609"/>
            <a:ext cx="2734732" cy="510776"/>
          </a:xfrm>
          <a:prstGeom prst="roundRect">
            <a:avLst/>
          </a:prstGeom>
          <a:solidFill>
            <a:srgbClr val="00206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algn="ctr"/>
            <a:r>
              <a:rPr lang="fr-FR" sz="2400" b="1" dirty="0">
                <a:solidFill>
                  <a:srgbClr val="FFFFFF"/>
                </a:solidFill>
                <a:latin typeface="Source Sans Pro Regular"/>
                <a:ea typeface="+mn-ea"/>
                <a:cs typeface="+mn-cs"/>
              </a:rPr>
              <a:t>DETECT</a:t>
            </a:r>
          </a:p>
        </p:txBody>
      </p:sp>
      <p:sp>
        <p:nvSpPr>
          <p:cNvPr id="9" name="Rectangle : coins arrondis 8">
            <a:extLst>
              <a:ext uri="{FF2B5EF4-FFF2-40B4-BE49-F238E27FC236}">
                <a16:creationId xmlns:a16="http://schemas.microsoft.com/office/drawing/2014/main" id="{9B97B02C-4133-B042-13CC-394E69991421}"/>
              </a:ext>
            </a:extLst>
          </p:cNvPr>
          <p:cNvSpPr/>
          <p:nvPr/>
        </p:nvSpPr>
        <p:spPr>
          <a:xfrm>
            <a:off x="6302022" y="2030609"/>
            <a:ext cx="2918176" cy="510776"/>
          </a:xfrm>
          <a:prstGeom prst="roundRect">
            <a:avLst/>
          </a:prstGeom>
          <a:solidFill>
            <a:schemeClr val="accent4"/>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a:lnSpc>
                <a:spcPct val="100000"/>
              </a:lnSpc>
              <a:spcBef>
                <a:spcPts val="0"/>
              </a:spcBef>
              <a:spcAft>
                <a:spcPts val="0"/>
              </a:spcAft>
              <a:buNone/>
              <a:tabLst/>
            </a:pPr>
            <a:r>
              <a:rPr lang="fr-FR" sz="2400" b="1" dirty="0">
                <a:solidFill>
                  <a:srgbClr val="FFFFFF"/>
                </a:solidFill>
                <a:latin typeface="Source Sans Pro Regular"/>
                <a:ea typeface="+mn-ea"/>
                <a:cs typeface="+mn-cs"/>
              </a:rPr>
              <a:t>RESPOND</a:t>
            </a:r>
          </a:p>
        </p:txBody>
      </p:sp>
      <p:sp>
        <p:nvSpPr>
          <p:cNvPr id="10" name="Rectangle : coins arrondis 9">
            <a:extLst>
              <a:ext uri="{FF2B5EF4-FFF2-40B4-BE49-F238E27FC236}">
                <a16:creationId xmlns:a16="http://schemas.microsoft.com/office/drawing/2014/main" id="{1290D795-1065-3BBA-7B02-3ADD95899492}"/>
              </a:ext>
            </a:extLst>
          </p:cNvPr>
          <p:cNvSpPr/>
          <p:nvPr/>
        </p:nvSpPr>
        <p:spPr>
          <a:xfrm>
            <a:off x="9406466" y="2030609"/>
            <a:ext cx="2734732" cy="510776"/>
          </a:xfrm>
          <a:prstGeom prst="roundRect">
            <a:avLst/>
          </a:prstGeom>
          <a:solidFill>
            <a:srgbClr val="05E8D5"/>
          </a:solidFill>
          <a:ln w="12700" cap="flat">
            <a:solidFill>
              <a:srgbClr val="05F5E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a:lnSpc>
                <a:spcPct val="100000"/>
              </a:lnSpc>
              <a:spcBef>
                <a:spcPts val="0"/>
              </a:spcBef>
              <a:spcAft>
                <a:spcPts val="0"/>
              </a:spcAft>
              <a:buNone/>
              <a:tabLst/>
            </a:pPr>
            <a:r>
              <a:rPr lang="fr-FR" sz="2400" b="1" dirty="0">
                <a:solidFill>
                  <a:srgbClr val="FFFFFF"/>
                </a:solidFill>
                <a:latin typeface="Source Sans Pro Regular"/>
              </a:rPr>
              <a:t>PoE</a:t>
            </a:r>
            <a:endParaRPr lang="fr-FR" sz="2400" b="1">
              <a:solidFill>
                <a:srgbClr val="FFFFFF"/>
              </a:solidFill>
              <a:latin typeface="Source Sans Pro Regular"/>
            </a:endParaRPr>
          </a:p>
        </p:txBody>
      </p:sp>
      <p:sp>
        <p:nvSpPr>
          <p:cNvPr id="13" name="TextBox 6">
            <a:extLst>
              <a:ext uri="{FF2B5EF4-FFF2-40B4-BE49-F238E27FC236}">
                <a16:creationId xmlns:a16="http://schemas.microsoft.com/office/drawing/2014/main" id="{07145F48-0725-2726-68B5-58944A6042AB}"/>
              </a:ext>
            </a:extLst>
          </p:cNvPr>
          <p:cNvSpPr txBox="1"/>
          <p:nvPr/>
        </p:nvSpPr>
        <p:spPr>
          <a:xfrm>
            <a:off x="290417" y="1107275"/>
            <a:ext cx="11611925" cy="830997"/>
          </a:xfrm>
          <a:prstGeom prst="rect">
            <a:avLst/>
          </a:prstGeom>
          <a:noFill/>
        </p:spPr>
        <p:txBody>
          <a:bodyPr wrap="square" lIns="91440" tIns="45720" rIns="91440" bIns="45720" rtlCol="0" anchor="t">
            <a:spAutoFit/>
          </a:bodyPr>
          <a:lstStyle/>
          <a:p>
            <a:pPr defTabSz="1219170" eaLnBrk="0" fontAlgn="base">
              <a:spcBef>
                <a:spcPct val="0"/>
              </a:spcBef>
              <a:spcAft>
                <a:spcPct val="0"/>
              </a:spcAft>
            </a:pPr>
            <a:r>
              <a:rPr lang="en-US" sz="2400" kern="1200" dirty="0">
                <a:latin typeface="Source Sans Pro Regular"/>
                <a:ea typeface="+mj-lt"/>
                <a:cs typeface="+mj-lt"/>
              </a:rPr>
              <a:t>The establishment of an RRT </a:t>
            </a:r>
            <a:r>
              <a:rPr lang="en-US" sz="2400" kern="1200" dirty="0" err="1">
                <a:latin typeface="Source Sans Pro Regular"/>
                <a:ea typeface="+mj-lt"/>
                <a:cs typeface="+mj-lt"/>
              </a:rPr>
              <a:t>programme</a:t>
            </a:r>
            <a:r>
              <a:rPr lang="en-US" sz="2400" kern="1200" dirty="0">
                <a:latin typeface="Source Sans Pro Regular"/>
                <a:ea typeface="+mj-lt"/>
                <a:cs typeface="+mj-lt"/>
              </a:rPr>
              <a:t> helps to improve the indicators used in SPAR and the JEE:</a:t>
            </a:r>
            <a:endParaRPr lang="en-US" sz="2400" kern="1200" dirty="0">
              <a:latin typeface="Source Sans Pro Regular"/>
              <a:ea typeface="+mn-ea"/>
              <a:cs typeface="+mn-cs"/>
            </a:endParaRPr>
          </a:p>
        </p:txBody>
      </p:sp>
      <p:sp>
        <p:nvSpPr>
          <p:cNvPr id="14" name="Text Placeholder 2">
            <a:extLst>
              <a:ext uri="{FF2B5EF4-FFF2-40B4-BE49-F238E27FC236}">
                <a16:creationId xmlns:a16="http://schemas.microsoft.com/office/drawing/2014/main" id="{ECB81F59-E7B9-3D6F-CD23-7196F4A49A54}"/>
              </a:ext>
            </a:extLst>
          </p:cNvPr>
          <p:cNvSpPr txBox="1">
            <a:spLocks/>
          </p:cNvSpPr>
          <p:nvPr/>
        </p:nvSpPr>
        <p:spPr>
          <a:xfrm>
            <a:off x="3369345" y="2654379"/>
            <a:ext cx="2727029" cy="2878802"/>
          </a:xfrm>
          <a:prstGeom prst="rect">
            <a:avLst/>
          </a:prstGeom>
          <a:ln w="28575">
            <a:solidFill>
              <a:srgbClr val="00206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r>
              <a:rPr lang="en-US" sz="1600" dirty="0">
                <a:solidFill>
                  <a:srgbClr val="5F5F5F"/>
                </a:solidFill>
              </a:rPr>
              <a:t>D2.2. Event verification and investigation</a:t>
            </a:r>
            <a:endParaRPr lang="fr-FR" sz="1600" dirty="0">
              <a:solidFill>
                <a:srgbClr val="5F5F5F"/>
              </a:solidFill>
            </a:endParaRPr>
          </a:p>
          <a:p>
            <a:r>
              <a:rPr lang="en-US" sz="1600" dirty="0">
                <a:solidFill>
                  <a:srgbClr val="5F5F5F"/>
                </a:solidFill>
              </a:rPr>
              <a:t>D2.3. Analysis and information sharing </a:t>
            </a:r>
          </a:p>
          <a:p>
            <a:pPr hangingPunct="1"/>
            <a:r>
              <a:rPr lang="en-US" sz="1600" dirty="0">
                <a:solidFill>
                  <a:srgbClr val="5F5F5F"/>
                </a:solidFill>
              </a:rPr>
              <a:t>D.3.1 Multisectoral Workforce Strategy </a:t>
            </a:r>
            <a:endParaRPr lang="fr-FR" sz="1600">
              <a:solidFill>
                <a:srgbClr val="5F5F5F"/>
              </a:solidFill>
            </a:endParaRPr>
          </a:p>
          <a:p>
            <a:pPr hangingPunct="1"/>
            <a:r>
              <a:rPr lang="en-US" sz="1600" dirty="0">
                <a:solidFill>
                  <a:srgbClr val="5F5F5F"/>
                </a:solidFill>
              </a:rPr>
              <a:t>D.3.2 Human Resources for Implementation of IHR</a:t>
            </a:r>
            <a:endParaRPr lang="en-US" sz="1600" i="1">
              <a:solidFill>
                <a:srgbClr val="5F5F5F"/>
              </a:solidFill>
            </a:endParaRPr>
          </a:p>
          <a:p>
            <a:pPr hangingPunct="1"/>
            <a:r>
              <a:rPr lang="en-US" sz="1600" dirty="0">
                <a:solidFill>
                  <a:srgbClr val="5F5F5F"/>
                </a:solidFill>
              </a:rPr>
              <a:t>D.3.3 Workforce Training </a:t>
            </a:r>
          </a:p>
          <a:p>
            <a:pPr hangingPunct="1"/>
            <a:r>
              <a:rPr lang="en-US" sz="1600" dirty="0">
                <a:solidFill>
                  <a:srgbClr val="5F5F5F"/>
                </a:solidFill>
              </a:rPr>
              <a:t>D.3.4 Workforce Surge during a Public Health Event</a:t>
            </a:r>
          </a:p>
          <a:p>
            <a:pPr hangingPunct="1"/>
            <a:endParaRPr lang="en-US" sz="1400" dirty="0">
              <a:solidFill>
                <a:srgbClr val="FF0000"/>
              </a:solidFill>
            </a:endParaRPr>
          </a:p>
          <a:p>
            <a:endParaRPr lang="en-US" sz="1400" dirty="0">
              <a:solidFill>
                <a:srgbClr val="5F5F5F"/>
              </a:solidFill>
              <a:cs typeface="Segoe UI"/>
            </a:endParaRPr>
          </a:p>
          <a:p>
            <a:endParaRPr lang="en-US" sz="1400" dirty="0">
              <a:solidFill>
                <a:srgbClr val="FF0000"/>
              </a:solidFill>
            </a:endParaRPr>
          </a:p>
        </p:txBody>
      </p:sp>
      <p:sp>
        <p:nvSpPr>
          <p:cNvPr id="15" name="Text Placeholder 2">
            <a:extLst>
              <a:ext uri="{FF2B5EF4-FFF2-40B4-BE49-F238E27FC236}">
                <a16:creationId xmlns:a16="http://schemas.microsoft.com/office/drawing/2014/main" id="{E3B653A3-1170-A99B-AAB3-A5FCCC567D8B}"/>
              </a:ext>
            </a:extLst>
          </p:cNvPr>
          <p:cNvSpPr txBox="1">
            <a:spLocks/>
          </p:cNvSpPr>
          <p:nvPr/>
        </p:nvSpPr>
        <p:spPr>
          <a:xfrm>
            <a:off x="6318568" y="2654379"/>
            <a:ext cx="3009250" cy="4191135"/>
          </a:xfrm>
          <a:prstGeom prst="rect">
            <a:avLst/>
          </a:prstGeom>
          <a:ln w="28575">
            <a:solidFill>
              <a:srgbClr val="1CA9E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a:lnSpc>
                <a:spcPct val="100000"/>
              </a:lnSpc>
              <a:spcBef>
                <a:spcPct val="20000"/>
              </a:spcBef>
              <a:spcAft>
                <a:spcPct val="0"/>
              </a:spcAft>
            </a:pPr>
            <a:r>
              <a:rPr lang="en-US" sz="1600" dirty="0">
                <a:solidFill>
                  <a:srgbClr val="5F5F5F"/>
                </a:solidFill>
                <a:cs typeface="Calibri"/>
              </a:rPr>
              <a:t>R.1.1 Emergency Risk Assessment and Readiness</a:t>
            </a:r>
          </a:p>
          <a:p>
            <a:pPr>
              <a:lnSpc>
                <a:spcPct val="100000"/>
              </a:lnSpc>
              <a:spcBef>
                <a:spcPct val="20000"/>
              </a:spcBef>
              <a:spcAft>
                <a:spcPct val="0"/>
              </a:spcAft>
            </a:pPr>
            <a:r>
              <a:rPr lang="en-US" sz="1600" dirty="0">
                <a:solidFill>
                  <a:srgbClr val="5F5F5F"/>
                </a:solidFill>
                <a:cs typeface="Calibri"/>
              </a:rPr>
              <a:t>R.1.4 Activation and Coordination of Health Personnel and Teams in Public Health Emergency</a:t>
            </a:r>
            <a:endParaRPr lang="en-US" dirty="0"/>
          </a:p>
          <a:p>
            <a:pPr>
              <a:lnSpc>
                <a:spcPct val="100000"/>
              </a:lnSpc>
              <a:spcBef>
                <a:spcPct val="20000"/>
              </a:spcBef>
              <a:spcAft>
                <a:spcPct val="0"/>
              </a:spcAft>
            </a:pPr>
            <a:r>
              <a:rPr lang="en-US" sz="1600" dirty="0">
                <a:solidFill>
                  <a:srgbClr val="5F5F5F"/>
                </a:solidFill>
                <a:cs typeface="Calibri"/>
              </a:rPr>
              <a:t>R.1.6 Research, Development and Innovation</a:t>
            </a:r>
            <a:endParaRPr lang="en-US" sz="1600">
              <a:solidFill>
                <a:srgbClr val="5F5F5F"/>
              </a:solidFill>
              <a:cs typeface="Calibri"/>
            </a:endParaRPr>
          </a:p>
          <a:p>
            <a:pPr>
              <a:lnSpc>
                <a:spcPct val="100000"/>
              </a:lnSpc>
              <a:spcBef>
                <a:spcPct val="20000"/>
              </a:spcBef>
              <a:spcAft>
                <a:spcPct val="0"/>
              </a:spcAft>
            </a:pPr>
            <a:r>
              <a:rPr lang="en-GB" sz="1600" dirty="0">
                <a:solidFill>
                  <a:srgbClr val="5F5F5F"/>
                </a:solidFill>
                <a:cs typeface="Calibri"/>
              </a:rPr>
              <a:t>R.2.1 Public health and security authorities are linked during a suspect or confirmed biological, chemical or radiological  event</a:t>
            </a:r>
          </a:p>
          <a:p>
            <a:pPr>
              <a:lnSpc>
                <a:spcPct val="100000"/>
              </a:lnSpc>
              <a:spcBef>
                <a:spcPct val="20000"/>
              </a:spcBef>
              <a:spcAft>
                <a:spcPct val="0"/>
              </a:spcAft>
            </a:pPr>
            <a:r>
              <a:rPr lang="en-US" sz="1600" dirty="0">
                <a:solidFill>
                  <a:srgbClr val="5F5F5F"/>
                </a:solidFill>
                <a:cs typeface="Calibri"/>
              </a:rPr>
              <a:t>R.5.1 Risk Communication and  Community  Engagement System for Emergencies</a:t>
            </a:r>
            <a:endParaRPr lang="en-GB" dirty="0"/>
          </a:p>
        </p:txBody>
      </p:sp>
      <p:sp>
        <p:nvSpPr>
          <p:cNvPr id="16" name="Text Placeholder 2">
            <a:extLst>
              <a:ext uri="{FF2B5EF4-FFF2-40B4-BE49-F238E27FC236}">
                <a16:creationId xmlns:a16="http://schemas.microsoft.com/office/drawing/2014/main" id="{BF174551-CF65-9E6B-4E33-B6D6178BECAA}"/>
              </a:ext>
            </a:extLst>
          </p:cNvPr>
          <p:cNvSpPr txBox="1">
            <a:spLocks/>
          </p:cNvSpPr>
          <p:nvPr/>
        </p:nvSpPr>
        <p:spPr>
          <a:xfrm>
            <a:off x="9408901" y="2654378"/>
            <a:ext cx="2727029" cy="987914"/>
          </a:xfrm>
          <a:prstGeom prst="rect">
            <a:avLst/>
          </a:prstGeom>
          <a:ln w="28575">
            <a:solidFill>
              <a:srgbClr val="05E8D5"/>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a:lstStyle>
          <a:p>
            <a:pPr hangingPunct="1"/>
            <a:endParaRPr lang="en-US" sz="1600" dirty="0">
              <a:cs typeface="Calibri"/>
            </a:endParaRPr>
          </a:p>
          <a:p>
            <a:r>
              <a:rPr lang="en-US" sz="1600" dirty="0"/>
              <a:t>PoE2. Public health response at </a:t>
            </a:r>
            <a:r>
              <a:rPr lang="en-US" sz="1600" dirty="0" err="1"/>
              <a:t>PoEs</a:t>
            </a:r>
            <a:r>
              <a:rPr lang="en-US" sz="1600" dirty="0"/>
              <a:t> </a:t>
            </a:r>
          </a:p>
          <a:p>
            <a:endParaRPr lang="en-US" sz="1600" dirty="0"/>
          </a:p>
          <a:p>
            <a:endParaRPr lang="en-US" sz="1600" dirty="0"/>
          </a:p>
          <a:p>
            <a:pPr hangingPunct="1"/>
            <a:endParaRPr lang="en-US" sz="1600" dirty="0"/>
          </a:p>
        </p:txBody>
      </p:sp>
    </p:spTree>
    <p:extLst>
      <p:ext uri="{BB962C8B-B14F-4D97-AF65-F5344CB8AC3E}">
        <p14:creationId xmlns:p14="http://schemas.microsoft.com/office/powerpoint/2010/main" val="5852891"/>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675208" y="1509453"/>
            <a:ext cx="10217267" cy="4621087"/>
          </a:xfrm>
        </p:spPr>
        <p:txBody>
          <a:bodyPr lIns="45719" tIns="45720" rIns="45719" bIns="45720" anchor="t">
            <a:noAutofit/>
          </a:bodyPr>
          <a:lstStyle/>
          <a:p>
            <a:pPr>
              <a:lnSpc>
                <a:spcPct val="100000"/>
              </a:lnSpc>
            </a:pPr>
            <a:r>
              <a:rPr lang="en-US" dirty="0">
                <a:solidFill>
                  <a:schemeClr val="tx1"/>
                </a:solidFill>
              </a:rPr>
              <a:t>The 7-1-7 approach includes three timeliness metrics and targets that RRTs should achieve:</a:t>
            </a:r>
            <a:endParaRPr lang="fr-FR" dirty="0">
              <a:solidFill>
                <a:schemeClr val="tx1"/>
              </a:solidFill>
            </a:endParaRPr>
          </a:p>
          <a:p>
            <a:pPr>
              <a:lnSpc>
                <a:spcPct val="100000"/>
              </a:lnSpc>
            </a:pPr>
            <a:endParaRPr lang="en-US" dirty="0">
              <a:solidFill>
                <a:schemeClr val="tx1"/>
              </a:solidFill>
              <a:cs typeface="Arial"/>
            </a:endParaRPr>
          </a:p>
          <a:p>
            <a:pPr marL="216535" lvl="1" indent="-71755">
              <a:lnSpc>
                <a:spcPct val="100000"/>
              </a:lnSpc>
            </a:pPr>
            <a:r>
              <a:rPr lang="en-US" b="1" kern="1200" dirty="0">
                <a:solidFill>
                  <a:srgbClr val="65A000"/>
                </a:solidFill>
                <a:ea typeface="+mn-ea"/>
                <a:cs typeface="Arial"/>
                <a:sym typeface="Calibri"/>
              </a:rPr>
              <a:t> Time to Detect:</a:t>
            </a:r>
            <a:r>
              <a:rPr lang="en-US" kern="1200" dirty="0">
                <a:solidFill>
                  <a:schemeClr val="tx1"/>
                </a:solidFill>
              </a:rPr>
              <a:t> 7 days to identify a suspected public health threat (time between emergence of a public health threat and detection)</a:t>
            </a:r>
          </a:p>
          <a:p>
            <a:pPr marL="216535" lvl="1" indent="-71755" defTabSz="914400">
              <a:lnSpc>
                <a:spcPct val="100000"/>
              </a:lnSpc>
            </a:pPr>
            <a:endParaRPr lang="en-US" kern="1200" dirty="0">
              <a:solidFill>
                <a:schemeClr val="tx1"/>
              </a:solidFill>
              <a:cs typeface="Arial"/>
            </a:endParaRPr>
          </a:p>
          <a:p>
            <a:pPr marL="216535" lvl="1" indent="-71755" defTabSz="914400">
              <a:lnSpc>
                <a:spcPct val="100000"/>
              </a:lnSpc>
            </a:pPr>
            <a:r>
              <a:rPr lang="en-US" b="1" kern="1200" dirty="0">
                <a:solidFill>
                  <a:srgbClr val="65A000"/>
                </a:solidFill>
                <a:ea typeface="+mn-ea"/>
                <a:cs typeface="Arial"/>
              </a:rPr>
              <a:t> Time to Notify: </a:t>
            </a:r>
            <a:r>
              <a:rPr lang="en-US" kern="1200" dirty="0">
                <a:solidFill>
                  <a:schemeClr val="tx1"/>
                </a:solidFill>
              </a:rPr>
              <a:t>1 day to inform the appropriate public health authorities (time between detection and notification)</a:t>
            </a:r>
          </a:p>
          <a:p>
            <a:pPr marL="216535" lvl="1" indent="-71755" defTabSz="914400">
              <a:lnSpc>
                <a:spcPct val="100000"/>
              </a:lnSpc>
            </a:pPr>
            <a:endParaRPr lang="en-US" kern="1200" dirty="0">
              <a:solidFill>
                <a:schemeClr val="tx1"/>
              </a:solidFill>
              <a:cs typeface="Arial"/>
            </a:endParaRPr>
          </a:p>
          <a:p>
            <a:pPr marL="216535" lvl="1" indent="-71755" defTabSz="914400">
              <a:lnSpc>
                <a:spcPct val="100000"/>
              </a:lnSpc>
            </a:pPr>
            <a:r>
              <a:rPr lang="en-US" b="1" kern="1200" dirty="0">
                <a:solidFill>
                  <a:srgbClr val="65A000"/>
                </a:solidFill>
                <a:ea typeface="+mn-ea"/>
                <a:cs typeface="Arial"/>
              </a:rPr>
              <a:t> Time to Complete Early Response: </a:t>
            </a:r>
            <a:r>
              <a:rPr lang="en-US" kern="1200" dirty="0">
                <a:solidFill>
                  <a:schemeClr val="tx1"/>
                </a:solidFill>
              </a:rPr>
              <a:t>7 days to initiate an effective response (time between notification and early response completion)</a:t>
            </a:r>
          </a:p>
          <a:p>
            <a:endParaRPr lang="en-US" sz="2000" dirty="0"/>
          </a:p>
        </p:txBody>
      </p:sp>
      <p:sp>
        <p:nvSpPr>
          <p:cNvPr id="4" name="Rectangle 3"/>
          <p:cNvSpPr/>
          <p:nvPr/>
        </p:nvSpPr>
        <p:spPr>
          <a:xfrm>
            <a:off x="129407" y="783056"/>
            <a:ext cx="8337539" cy="523220"/>
          </a:xfrm>
          <a:prstGeom prst="rect">
            <a:avLst/>
          </a:prstGeom>
        </p:spPr>
        <p:txBody>
          <a:bodyPr wrap="none" lIns="91440" tIns="45720" rIns="91440" bIns="45720" anchor="t">
            <a:spAutoFit/>
          </a:bodyPr>
          <a:lstStyle/>
          <a:p>
            <a:r>
              <a:rPr lang="fr-FR" sz="2800" b="1" dirty="0">
                <a:solidFill>
                  <a:srgbClr val="A2010C"/>
                </a:solidFill>
                <a:latin typeface="Source Sans Pro Bold"/>
                <a:ea typeface="Source Sans Pro Bold"/>
                <a:cs typeface="+mj-lt"/>
                <a:sym typeface="Source Sans Pro Bold"/>
              </a:rPr>
              <a:t>RRT KPI &amp; 7-1-7 </a:t>
            </a:r>
            <a:r>
              <a:rPr lang="fr-FR" sz="2800" b="1" dirty="0" err="1">
                <a:solidFill>
                  <a:srgbClr val="A2010C"/>
                </a:solidFill>
                <a:latin typeface="Source Sans Pro Bold"/>
                <a:ea typeface="Source Sans Pro Bold"/>
                <a:cs typeface="+mj-lt"/>
                <a:sym typeface="Source Sans Pro Bold"/>
              </a:rPr>
              <a:t>ti</a:t>
            </a:r>
            <a:r>
              <a:rPr lang="fr-FR" sz="2800" b="1" dirty="0" err="1">
                <a:solidFill>
                  <a:srgbClr val="A2010C"/>
                </a:solidFill>
                <a:latin typeface="Source Sans Pro Bold"/>
                <a:ea typeface="Source Sans Pro Bold"/>
                <a:cs typeface="Source Sans Pro Bold"/>
                <a:sym typeface="Source Sans Pro Bold"/>
              </a:rPr>
              <a:t>mlieness</a:t>
            </a:r>
            <a:r>
              <a:rPr lang="fr-FR" sz="2800" b="1" dirty="0">
                <a:solidFill>
                  <a:srgbClr val="A2010C"/>
                </a:solidFill>
                <a:latin typeface="Source Sans Pro Bold"/>
                <a:ea typeface="Source Sans Pro Bold"/>
                <a:cs typeface="Source Sans Pro Bold"/>
                <a:sym typeface="Source Sans Pro Bold"/>
              </a:rPr>
              <a:t> </a:t>
            </a:r>
            <a:r>
              <a:rPr lang="fr-FR" sz="2800" b="1" dirty="0" err="1">
                <a:solidFill>
                  <a:srgbClr val="A2010C"/>
                </a:solidFill>
                <a:latin typeface="Source Sans Pro Bold"/>
                <a:ea typeface="Source Sans Pro Bold"/>
                <a:cs typeface="Source Sans Pro Bold"/>
                <a:sym typeface="Source Sans Pro Bold"/>
              </a:rPr>
              <a:t>metrics</a:t>
            </a:r>
            <a:r>
              <a:rPr lang="fr-FR" sz="2800" b="1" dirty="0">
                <a:solidFill>
                  <a:srgbClr val="A2010C"/>
                </a:solidFill>
                <a:latin typeface="Source Sans Pro Bold"/>
                <a:ea typeface="Source Sans Pro Bold"/>
                <a:cs typeface="Source Sans Pro Bold"/>
                <a:sym typeface="Source Sans Pro Bold"/>
              </a:rPr>
              <a:t> and </a:t>
            </a:r>
            <a:r>
              <a:rPr lang="fr-FR" sz="2800" b="1" dirty="0" err="1">
                <a:solidFill>
                  <a:srgbClr val="A2010C"/>
                </a:solidFill>
                <a:latin typeface="Source Sans Pro Bold"/>
                <a:ea typeface="Source Sans Pro Bold"/>
                <a:cs typeface="Source Sans Pro Bold"/>
                <a:sym typeface="Source Sans Pro Bold"/>
              </a:rPr>
              <a:t>milestones</a:t>
            </a:r>
            <a:r>
              <a:rPr lang="fr-FR" sz="2800" b="1" dirty="0">
                <a:solidFill>
                  <a:srgbClr val="A2010C"/>
                </a:solidFill>
                <a:latin typeface="Source Sans Pro Bold"/>
                <a:ea typeface="Source Sans Pro Bold"/>
                <a:cs typeface="Source Sans Pro Bold"/>
                <a:sym typeface="Source Sans Pro Bold"/>
              </a:rPr>
              <a:t> </a:t>
            </a:r>
            <a:endParaRPr lang="en-US" sz="2800" b="1" dirty="0">
              <a:solidFill>
                <a:srgbClr val="A2010C"/>
              </a:solidFill>
              <a:latin typeface="Source Sans Pro Bold"/>
              <a:ea typeface="Source Sans Pro Bold"/>
              <a:cs typeface="Source Sans Pro Bold"/>
            </a:endParaRP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691" y="-25725"/>
            <a:ext cx="11103940" cy="622301"/>
          </a:xfrm>
        </p:spPr>
        <p:txBody>
          <a:bodyPr lIns="45719" tIns="45720" rIns="45719" bIns="45720" anchor="t">
            <a:noAutofit/>
          </a:bodyPr>
          <a:lstStyle/>
          <a:p>
            <a:pPr defTabSz="914400">
              <a:lnSpc>
                <a:spcPct val="100000"/>
              </a:lnSpc>
              <a:spcBef>
                <a:spcPts val="0"/>
              </a:spcBef>
            </a:pPr>
            <a:r>
              <a:rPr lang="fr-FR" sz="3000" b="1" dirty="0">
                <a:solidFill>
                  <a:srgbClr val="FFFFFF"/>
                </a:solidFill>
              </a:rPr>
              <a:t>5.3 RRT M&amp;E key performance </a:t>
            </a:r>
            <a:r>
              <a:rPr lang="fr-FR" sz="3000" b="1" dirty="0" err="1">
                <a:solidFill>
                  <a:srgbClr val="FFFFFF"/>
                </a:solidFill>
              </a:rPr>
              <a:t>indicators</a:t>
            </a:r>
            <a:endParaRPr lang="en-US" dirty="0" err="1"/>
          </a:p>
        </p:txBody>
      </p:sp>
    </p:spTree>
    <p:extLst>
      <p:ext uri="{BB962C8B-B14F-4D97-AF65-F5344CB8AC3E}">
        <p14:creationId xmlns:p14="http://schemas.microsoft.com/office/powerpoint/2010/main" val="730406091"/>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407" y="783056"/>
            <a:ext cx="8337539" cy="523220"/>
          </a:xfrm>
          <a:prstGeom prst="rect">
            <a:avLst/>
          </a:prstGeom>
        </p:spPr>
        <p:txBody>
          <a:bodyPr wrap="none" lIns="91440" tIns="45720" rIns="91440" bIns="45720" anchor="t">
            <a:spAutoFit/>
          </a:bodyPr>
          <a:lstStyle/>
          <a:p>
            <a:r>
              <a:rPr lang="fr-FR" sz="2800" b="1" dirty="0">
                <a:solidFill>
                  <a:srgbClr val="A2010C"/>
                </a:solidFill>
                <a:latin typeface="Source Sans Pro Bold"/>
                <a:ea typeface="Source Sans Pro Bold"/>
                <a:cs typeface="+mj-lt"/>
                <a:sym typeface="Source Sans Pro Bold"/>
              </a:rPr>
              <a:t>RRT KPI &amp; 7-1-7 </a:t>
            </a:r>
            <a:r>
              <a:rPr lang="fr-FR" sz="2800" b="1" dirty="0" err="1">
                <a:solidFill>
                  <a:srgbClr val="A2010C"/>
                </a:solidFill>
                <a:latin typeface="Source Sans Pro Bold"/>
                <a:ea typeface="Source Sans Pro Bold"/>
                <a:cs typeface="+mj-lt"/>
                <a:sym typeface="Source Sans Pro Bold"/>
              </a:rPr>
              <a:t>ti</a:t>
            </a:r>
            <a:r>
              <a:rPr lang="fr-FR" sz="2800" b="1" dirty="0" err="1">
                <a:solidFill>
                  <a:srgbClr val="A2010C"/>
                </a:solidFill>
                <a:latin typeface="Source Sans Pro Bold"/>
                <a:ea typeface="Source Sans Pro Bold"/>
                <a:cs typeface="Source Sans Pro Bold"/>
                <a:sym typeface="Source Sans Pro Bold"/>
              </a:rPr>
              <a:t>mlieness</a:t>
            </a:r>
            <a:r>
              <a:rPr lang="fr-FR" sz="2800" b="1" dirty="0">
                <a:solidFill>
                  <a:srgbClr val="A2010C"/>
                </a:solidFill>
                <a:latin typeface="Source Sans Pro Bold"/>
                <a:ea typeface="Source Sans Pro Bold"/>
                <a:cs typeface="Source Sans Pro Bold"/>
                <a:sym typeface="Source Sans Pro Bold"/>
              </a:rPr>
              <a:t> </a:t>
            </a:r>
            <a:r>
              <a:rPr lang="fr-FR" sz="2800" b="1" dirty="0" err="1">
                <a:solidFill>
                  <a:srgbClr val="A2010C"/>
                </a:solidFill>
                <a:latin typeface="Source Sans Pro Bold"/>
                <a:ea typeface="Source Sans Pro Bold"/>
                <a:cs typeface="Source Sans Pro Bold"/>
                <a:sym typeface="Source Sans Pro Bold"/>
              </a:rPr>
              <a:t>metrics</a:t>
            </a:r>
            <a:r>
              <a:rPr lang="fr-FR" sz="2800" b="1" dirty="0">
                <a:solidFill>
                  <a:srgbClr val="A2010C"/>
                </a:solidFill>
                <a:latin typeface="Source Sans Pro Bold"/>
                <a:ea typeface="Source Sans Pro Bold"/>
                <a:cs typeface="Source Sans Pro Bold"/>
                <a:sym typeface="Source Sans Pro Bold"/>
              </a:rPr>
              <a:t> and </a:t>
            </a:r>
            <a:r>
              <a:rPr lang="fr-FR" sz="2800" b="1" dirty="0" err="1">
                <a:solidFill>
                  <a:srgbClr val="A2010C"/>
                </a:solidFill>
                <a:latin typeface="Source Sans Pro Bold"/>
                <a:ea typeface="Source Sans Pro Bold"/>
                <a:cs typeface="Source Sans Pro Bold"/>
                <a:sym typeface="Source Sans Pro Bold"/>
              </a:rPr>
              <a:t>milestones</a:t>
            </a:r>
            <a:r>
              <a:rPr lang="fr-FR" sz="2800" b="1" dirty="0">
                <a:solidFill>
                  <a:srgbClr val="A2010C"/>
                </a:solidFill>
                <a:latin typeface="Source Sans Pro Bold"/>
                <a:ea typeface="Source Sans Pro Bold"/>
                <a:cs typeface="Source Sans Pro Bold"/>
                <a:sym typeface="Source Sans Pro Bold"/>
              </a:rPr>
              <a:t> </a:t>
            </a:r>
            <a:endParaRPr lang="en-US" sz="2800" b="1" dirty="0">
              <a:solidFill>
                <a:srgbClr val="A2010C"/>
              </a:solidFill>
              <a:latin typeface="Source Sans Pro Bold"/>
              <a:ea typeface="Source Sans Pro Bold"/>
              <a:cs typeface="Source Sans Pro Bold"/>
            </a:endParaRPr>
          </a:p>
        </p:txBody>
      </p:sp>
      <p:pic>
        <p:nvPicPr>
          <p:cNvPr id="5" name="Picture 7">
            <a:extLst>
              <a:ext uri="{FF2B5EF4-FFF2-40B4-BE49-F238E27FC236}">
                <a16:creationId xmlns:a16="http://schemas.microsoft.com/office/drawing/2014/main" id="{32C94328-1A42-D674-7E3A-4EA931BC1D3B}"/>
              </a:ext>
            </a:extLst>
          </p:cNvPr>
          <p:cNvPicPr>
            <a:picLocks noChangeAspect="1"/>
          </p:cNvPicPr>
          <p:nvPr/>
        </p:nvPicPr>
        <p:blipFill>
          <a:blip r:embed="rId3"/>
          <a:stretch>
            <a:fillRect/>
          </a:stretch>
        </p:blipFill>
        <p:spPr>
          <a:xfrm>
            <a:off x="734247" y="2157652"/>
            <a:ext cx="10717796" cy="2922928"/>
          </a:xfrm>
          <a:prstGeom prst="rect">
            <a:avLst/>
          </a:prstGeom>
          <a:ln>
            <a:solidFill>
              <a:schemeClr val="tx2"/>
            </a:solidFill>
          </a:ln>
        </p:spPr>
      </p:pic>
      <p:sp>
        <p:nvSpPr>
          <p:cNvPr id="6" name="Rectangle 5"/>
          <p:cNvSpPr/>
          <p:nvPr/>
        </p:nvSpPr>
        <p:spPr>
          <a:xfrm>
            <a:off x="5552661" y="5189548"/>
            <a:ext cx="6096000" cy="246221"/>
          </a:xfrm>
          <a:prstGeom prst="rect">
            <a:avLst/>
          </a:prstGeom>
        </p:spPr>
        <p:txBody>
          <a:bodyPr lIns="91440" tIns="45720" rIns="91440" bIns="45720" anchor="t">
            <a:spAutoFit/>
          </a:bodyPr>
          <a:lstStyle/>
          <a:p>
            <a:r>
              <a:rPr lang="en-US" sz="1000" dirty="0"/>
              <a:t>Source: https://717alliance.org/app/uploads/2023/04/High-level-stakeholder-presentation-v3-04-April-2023.pptx</a:t>
            </a: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691" y="-25725"/>
            <a:ext cx="11103940" cy="622301"/>
          </a:xfrm>
        </p:spPr>
        <p:txBody>
          <a:bodyPr lIns="45719" tIns="45720" rIns="45719" bIns="45720" anchor="t">
            <a:noAutofit/>
          </a:bodyPr>
          <a:lstStyle/>
          <a:p>
            <a:pPr defTabSz="914400">
              <a:lnSpc>
                <a:spcPct val="100000"/>
              </a:lnSpc>
              <a:spcBef>
                <a:spcPts val="0"/>
              </a:spcBef>
            </a:pPr>
            <a:r>
              <a:rPr lang="fr-FR" sz="3000" b="1" dirty="0">
                <a:solidFill>
                  <a:srgbClr val="FFFFFF"/>
                </a:solidFill>
                <a:cs typeface="Source Sans Pro Bold"/>
              </a:rPr>
              <a:t>5.3 RRT M&amp;E key performance </a:t>
            </a:r>
            <a:r>
              <a:rPr lang="fr-FR" sz="3000" b="1" dirty="0" err="1">
                <a:solidFill>
                  <a:srgbClr val="FFFFFF"/>
                </a:solidFill>
                <a:cs typeface="Source Sans Pro Bold"/>
              </a:rPr>
              <a:t>indicators</a:t>
            </a:r>
            <a:endParaRPr lang="en-US" dirty="0" err="1"/>
          </a:p>
        </p:txBody>
      </p:sp>
    </p:spTree>
    <p:extLst>
      <p:ext uri="{BB962C8B-B14F-4D97-AF65-F5344CB8AC3E}">
        <p14:creationId xmlns:p14="http://schemas.microsoft.com/office/powerpoint/2010/main" val="243323240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190799" y="1517464"/>
            <a:ext cx="7529515" cy="4596627"/>
          </a:xfrm>
        </p:spPr>
        <p:txBody>
          <a:bodyPr lIns="45719" tIns="45720" rIns="45719" bIns="45720" anchor="ctr">
            <a:normAutofit lnSpcReduction="10000"/>
          </a:bodyPr>
          <a:lstStyle/>
          <a:p>
            <a:pPr marL="342900" indent="-342900" defTabSz="914400">
              <a:spcBef>
                <a:spcPct val="20000"/>
              </a:spcBef>
              <a:buClr>
                <a:srgbClr val="65A000"/>
              </a:buClr>
              <a:buFont typeface="Arial" pitchFamily="34" charset="0"/>
              <a:buChar char="•"/>
            </a:pPr>
            <a:r>
              <a:rPr lang="en-US" kern="1200" dirty="0">
                <a:ea typeface="+mn-ea"/>
                <a:cs typeface="Arial"/>
              </a:rPr>
              <a:t>A systematic monitoring and evaluation system of the RRT programme should be put in place to </a:t>
            </a:r>
            <a:r>
              <a:rPr lang="en-US" kern="1200" dirty="0" err="1">
                <a:ea typeface="+mn-ea"/>
                <a:cs typeface="Arial"/>
              </a:rPr>
              <a:t>i</a:t>
            </a:r>
            <a:r>
              <a:rPr lang="fr-FR" kern="1200" dirty="0" err="1">
                <a:ea typeface="+mn-ea"/>
                <a:cs typeface="Arial"/>
              </a:rPr>
              <a:t>dentify</a:t>
            </a:r>
            <a:r>
              <a:rPr lang="fr-FR" kern="1200" dirty="0">
                <a:ea typeface="+mn-ea"/>
                <a:cs typeface="Arial"/>
              </a:rPr>
              <a:t> </a:t>
            </a:r>
            <a:r>
              <a:rPr lang="fr-FR" kern="1200" dirty="0" err="1">
                <a:ea typeface="+mn-ea"/>
                <a:cs typeface="Arial"/>
              </a:rPr>
              <a:t>successes</a:t>
            </a:r>
            <a:r>
              <a:rPr lang="fr-FR" kern="1200" dirty="0">
                <a:ea typeface="+mn-ea"/>
                <a:cs typeface="Arial"/>
              </a:rPr>
              <a:t> as </a:t>
            </a:r>
            <a:r>
              <a:rPr lang="fr-FR" kern="1200" dirty="0" err="1">
                <a:ea typeface="+mn-ea"/>
                <a:cs typeface="Arial"/>
              </a:rPr>
              <a:t>well</a:t>
            </a:r>
            <a:r>
              <a:rPr lang="fr-FR" kern="1200" dirty="0">
                <a:ea typeface="+mn-ea"/>
                <a:cs typeface="Arial"/>
              </a:rPr>
              <a:t> as issues </a:t>
            </a:r>
            <a:r>
              <a:rPr lang="fr-FR" kern="1200" dirty="0" err="1">
                <a:ea typeface="+mn-ea"/>
                <a:cs typeface="Arial"/>
              </a:rPr>
              <a:t>that</a:t>
            </a:r>
            <a:r>
              <a:rPr lang="fr-FR" kern="1200" dirty="0">
                <a:ea typeface="+mn-ea"/>
                <a:cs typeface="Arial"/>
              </a:rPr>
              <a:t> </a:t>
            </a:r>
            <a:r>
              <a:rPr lang="fr-FR" kern="1200" dirty="0" err="1">
                <a:ea typeface="+mn-ea"/>
                <a:cs typeface="Arial"/>
              </a:rPr>
              <a:t>occurred</a:t>
            </a:r>
            <a:r>
              <a:rPr lang="fr-FR" kern="1200" dirty="0">
                <a:ea typeface="+mn-ea"/>
                <a:cs typeface="Arial"/>
              </a:rPr>
              <a:t> </a:t>
            </a:r>
            <a:r>
              <a:rPr lang="fr-FR" kern="1200" dirty="0" err="1">
                <a:ea typeface="+mn-ea"/>
                <a:cs typeface="Arial"/>
              </a:rPr>
              <a:t>during</a:t>
            </a:r>
            <a:r>
              <a:rPr lang="fr-FR" kern="1200" dirty="0">
                <a:ea typeface="+mn-ea"/>
                <a:cs typeface="Arial"/>
              </a:rPr>
              <a:t> all </a:t>
            </a:r>
            <a:r>
              <a:rPr lang="fr-FR" kern="1200" dirty="0" err="1">
                <a:ea typeface="+mn-ea"/>
                <a:cs typeface="Arial"/>
              </a:rPr>
              <a:t>steps</a:t>
            </a:r>
            <a:r>
              <a:rPr lang="fr-FR" kern="1200" dirty="0">
                <a:ea typeface="+mn-ea"/>
                <a:cs typeface="Arial"/>
              </a:rPr>
              <a:t> of a </a:t>
            </a:r>
            <a:r>
              <a:rPr lang="fr-FR" kern="1200" dirty="0" err="1">
                <a:ea typeface="+mn-ea"/>
                <a:cs typeface="Arial"/>
              </a:rPr>
              <a:t>response</a:t>
            </a:r>
            <a:r>
              <a:rPr lang="fr-FR" kern="1200" dirty="0">
                <a:ea typeface="+mn-ea"/>
                <a:cs typeface="Arial"/>
              </a:rPr>
              <a:t>, </a:t>
            </a:r>
            <a:r>
              <a:rPr lang="fr-FR" kern="1200" dirty="0" err="1">
                <a:ea typeface="+mn-ea"/>
                <a:cs typeface="Arial"/>
              </a:rPr>
              <a:t>with</a:t>
            </a:r>
            <a:r>
              <a:rPr lang="fr-FR" kern="1200" dirty="0">
                <a:ea typeface="+mn-ea"/>
                <a:cs typeface="Arial"/>
              </a:rPr>
              <a:t> the </a:t>
            </a:r>
            <a:r>
              <a:rPr lang="fr-FR" kern="1200" dirty="0" err="1">
                <a:ea typeface="+mn-ea"/>
                <a:cs typeface="Arial"/>
              </a:rPr>
              <a:t>ultimate</a:t>
            </a:r>
            <a:r>
              <a:rPr lang="fr-FR" kern="1200" dirty="0">
                <a:ea typeface="+mn-ea"/>
                <a:cs typeface="Arial"/>
              </a:rPr>
              <a:t> goal of </a:t>
            </a:r>
            <a:r>
              <a:rPr lang="fr-FR" kern="1200" dirty="0" err="1">
                <a:ea typeface="+mn-ea"/>
                <a:cs typeface="Arial"/>
              </a:rPr>
              <a:t>maximazing</a:t>
            </a:r>
            <a:r>
              <a:rPr lang="fr-FR" kern="1200" dirty="0">
                <a:ea typeface="+mn-ea"/>
                <a:cs typeface="Arial"/>
              </a:rPr>
              <a:t> </a:t>
            </a:r>
            <a:r>
              <a:rPr lang="fr-FR" kern="1200" dirty="0" err="1">
                <a:ea typeface="+mn-ea"/>
                <a:cs typeface="Arial"/>
              </a:rPr>
              <a:t>response</a:t>
            </a:r>
            <a:r>
              <a:rPr lang="fr-FR" kern="1200" dirty="0">
                <a:ea typeface="+mn-ea"/>
                <a:cs typeface="Arial"/>
              </a:rPr>
              <a:t> </a:t>
            </a:r>
            <a:r>
              <a:rPr lang="fr-FR" kern="1200" dirty="0" err="1">
                <a:ea typeface="+mn-ea"/>
                <a:cs typeface="Arial"/>
              </a:rPr>
              <a:t>efficiency</a:t>
            </a:r>
            <a:r>
              <a:rPr lang="fr-FR" kern="1200" dirty="0">
                <a:ea typeface="+mn-ea"/>
                <a:cs typeface="Arial"/>
              </a:rPr>
              <a:t> and </a:t>
            </a:r>
            <a:r>
              <a:rPr lang="fr-FR" kern="1200" dirty="0" err="1">
                <a:ea typeface="+mn-ea"/>
                <a:cs typeface="Arial"/>
              </a:rPr>
              <a:t>effectiveness</a:t>
            </a:r>
            <a:r>
              <a:rPr lang="fr-FR" kern="1200" dirty="0">
                <a:ea typeface="+mn-ea"/>
                <a:cs typeface="Arial"/>
              </a:rPr>
              <a:t>.</a:t>
            </a:r>
          </a:p>
          <a:p>
            <a:pPr marL="342900" indent="-342900" defTabSz="914400">
              <a:spcBef>
                <a:spcPct val="20000"/>
              </a:spcBef>
              <a:buClr>
                <a:srgbClr val="65A000"/>
              </a:buClr>
              <a:buFont typeface="Arial" pitchFamily="34" charset="0"/>
              <a:buChar char="•"/>
            </a:pPr>
            <a:endParaRPr lang="fr-FR" kern="1200" dirty="0">
              <a:ea typeface="+mn-ea"/>
              <a:cs typeface="Arial"/>
            </a:endParaRPr>
          </a:p>
          <a:p>
            <a:pPr marL="342900" indent="-342900" defTabSz="914400">
              <a:spcBef>
                <a:spcPct val="20000"/>
              </a:spcBef>
              <a:buClr>
                <a:srgbClr val="65A000"/>
              </a:buClr>
              <a:buFont typeface="Arial" pitchFamily="34" charset="0"/>
              <a:buChar char="•"/>
            </a:pPr>
            <a:r>
              <a:rPr lang="en-US" kern="1200" dirty="0">
                <a:ea typeface="+mn-ea"/>
                <a:cs typeface="Arial"/>
              </a:rPr>
              <a:t>Key Performance Indicators (KPI) should be developed and adapted to country context to monitor RRT activities and performance.</a:t>
            </a:r>
          </a:p>
          <a:p>
            <a:pPr marL="342900" indent="-342900" defTabSz="914400">
              <a:spcBef>
                <a:spcPct val="20000"/>
              </a:spcBef>
              <a:buClr>
                <a:srgbClr val="65A000"/>
              </a:buClr>
              <a:buFont typeface="Arial" pitchFamily="34" charset="0"/>
              <a:buChar char="•"/>
            </a:pPr>
            <a:endParaRPr lang="en-US" kern="1200" dirty="0">
              <a:ea typeface="+mn-ea"/>
              <a:cs typeface="Arial"/>
            </a:endParaRPr>
          </a:p>
          <a:p>
            <a:pPr marL="342900" indent="-342900" defTabSz="914400">
              <a:spcBef>
                <a:spcPct val="20000"/>
              </a:spcBef>
              <a:buClr>
                <a:srgbClr val="65A000"/>
              </a:buClr>
              <a:buFont typeface="Arial" pitchFamily="34" charset="0"/>
              <a:buChar char="•"/>
            </a:pPr>
            <a:r>
              <a:rPr lang="en-US" kern="1200" dirty="0">
                <a:ea typeface="+mn-ea"/>
                <a:cs typeface="Arial"/>
              </a:rPr>
              <a:t>Good RRT </a:t>
            </a:r>
            <a:r>
              <a:rPr lang="en-US" kern="1200" dirty="0" err="1">
                <a:ea typeface="+mn-ea"/>
                <a:cs typeface="Arial"/>
              </a:rPr>
              <a:t>programme</a:t>
            </a:r>
            <a:r>
              <a:rPr lang="en-US" kern="1200" dirty="0">
                <a:ea typeface="+mn-ea"/>
                <a:cs typeface="Arial"/>
              </a:rPr>
              <a:t> M&amp;E planning, resources allocation and involvement of key stakeholders could reduce the main challenges.</a:t>
            </a:r>
          </a:p>
          <a:p>
            <a:pPr lvl="0" defTabSz="914400">
              <a:spcBef>
                <a:spcPct val="20000"/>
              </a:spcBef>
              <a:buClr>
                <a:srgbClr val="65A000"/>
              </a:buClr>
            </a:pPr>
            <a:endParaRPr lang="en-US" kern="1200" dirty="0">
              <a:highlight>
                <a:srgbClr val="FFFF00"/>
              </a:highlight>
              <a:ea typeface="+mn-ea"/>
              <a:cs typeface="Arial"/>
            </a:endParaRPr>
          </a:p>
          <a:p>
            <a:pPr marL="342900" indent="-342900" defTabSz="914400">
              <a:spcBef>
                <a:spcPct val="20000"/>
              </a:spcBef>
              <a:buClr>
                <a:srgbClr val="65A000"/>
              </a:buClr>
              <a:buFont typeface="Arial" pitchFamily="34" charset="0"/>
              <a:buChar char="•"/>
            </a:pPr>
            <a:endParaRPr lang="en-GB" kern="1200" dirty="0">
              <a:ea typeface="+mn-ea"/>
              <a:cs typeface="Arial"/>
            </a:endParaRPr>
          </a:p>
          <a:p>
            <a:pPr marL="342900" indent="-342900" defTabSz="914400">
              <a:spcBef>
                <a:spcPct val="20000"/>
              </a:spcBef>
              <a:buClr>
                <a:srgbClr val="65A000"/>
              </a:buClr>
              <a:buFont typeface="Arial" pitchFamily="34" charset="0"/>
              <a:buChar char="•"/>
            </a:pPr>
            <a:endParaRPr lang="en-US" kern="1200" dirty="0">
              <a:ea typeface="+mn-ea"/>
              <a:cs typeface="Arial"/>
            </a:endParaRPr>
          </a:p>
        </p:txBody>
      </p:sp>
    </p:spTree>
    <p:extLst>
      <p:ext uri="{BB962C8B-B14F-4D97-AF65-F5344CB8AC3E}">
        <p14:creationId xmlns:p14="http://schemas.microsoft.com/office/powerpoint/2010/main" val="386767977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FCA7DD-5F7B-3E77-0EBB-5BF569822776}"/>
              </a:ext>
            </a:extLst>
          </p:cNvPr>
          <p:cNvSpPr>
            <a:spLocks noGrp="1"/>
          </p:cNvSpPr>
          <p:nvPr>
            <p:ph type="body" idx="1"/>
          </p:nvPr>
        </p:nvSpPr>
        <p:spPr/>
        <p:txBody>
          <a:bodyPr lIns="45719" tIns="45720" rIns="45719" bIns="45720" anchor="ctr">
            <a:normAutofit fontScale="92500" lnSpcReduction="10000"/>
          </a:bodyPr>
          <a:lstStyle/>
          <a:p>
            <a:r>
              <a:rPr lang="en-US" sz="2000" dirty="0">
                <a:cs typeface="Arial"/>
              </a:rPr>
              <a:t>Health Indicators: Building Blocks for Health Analysis, PAHO, Epidemiological Bulletin, Vol. 22 No. 4, December 2001</a:t>
            </a:r>
            <a:endParaRPr lang="en-US" sz="2000" dirty="0"/>
          </a:p>
          <a:p>
            <a:r>
              <a:rPr lang="en-US" sz="2000" dirty="0">
                <a:cs typeface="Arial"/>
                <a:hlinkClick r:id="rId2"/>
              </a:rPr>
              <a:t>https://www3.paho.org/english/dd/ais/eb_v22n4.pdf</a:t>
            </a:r>
            <a:endParaRPr lang="en-US" dirty="0"/>
          </a:p>
          <a:p>
            <a:endParaRPr lang="en-US" sz="2000" dirty="0">
              <a:cs typeface="Arial"/>
            </a:endParaRPr>
          </a:p>
          <a:p>
            <a:r>
              <a:rPr lang="en-US" sz="2000" dirty="0">
                <a:cs typeface="Arial"/>
              </a:rPr>
              <a:t>Social and Behavior Change Communication for Emergency Preparedness Implementation Kit, Johns Hopkins University, 2020</a:t>
            </a:r>
          </a:p>
          <a:p>
            <a:r>
              <a:rPr lang="en-US" sz="2000" dirty="0">
                <a:cs typeface="Arial"/>
                <a:hlinkClick r:id="rId3"/>
              </a:rPr>
              <a:t>https://sbccimplementationkits.org/sbcc-in-emergencies/lessons/unit-9-monitoring-and-evaluation/</a:t>
            </a:r>
            <a:endParaRPr lang="en-US" dirty="0"/>
          </a:p>
          <a:p>
            <a:endParaRPr lang="en-US" sz="2000" dirty="0">
              <a:cs typeface="Arial"/>
            </a:endParaRPr>
          </a:p>
          <a:p>
            <a:r>
              <a:rPr lang="en-US" sz="2000" dirty="0">
                <a:cs typeface="Arial"/>
              </a:rPr>
              <a:t>Guidance for U.S. Centers for Disease Control and Prevention Staff for the Establishment and Management of Public Health Rapid Response Teams for Disease Outbreaks, CDC, 2020 </a:t>
            </a:r>
          </a:p>
          <a:p>
            <a:r>
              <a:rPr lang="en-US" sz="2000" dirty="0">
                <a:cs typeface="Arial"/>
                <a:hlinkClick r:id="rId4"/>
              </a:rPr>
              <a:t>https://www.cdc.gov/coronavirus/2019-ncov/downloads/global-covid-19/RRTManagementGuidance-508.pdf</a:t>
            </a:r>
            <a:r>
              <a:rPr lang="en-US" sz="2000" dirty="0">
                <a:cs typeface="Arial"/>
              </a:rPr>
              <a:t> </a:t>
            </a:r>
            <a:endParaRPr lang="en-US" sz="2000" dirty="0">
              <a:solidFill>
                <a:srgbClr val="A2010C"/>
              </a:solidFill>
              <a:cs typeface="Arial"/>
            </a:endParaRPr>
          </a:p>
          <a:p>
            <a:endParaRPr lang="en-US" dirty="0">
              <a:latin typeface="Arial"/>
              <a:cs typeface="Arial"/>
            </a:endParaRPr>
          </a:p>
          <a:p>
            <a:r>
              <a:rPr lang="en-US" sz="2100" dirty="0">
                <a:cs typeface="Arial"/>
              </a:rPr>
              <a:t>7-1-7 Implementation Toolkit, Resolve To Save Lives, 2021</a:t>
            </a:r>
            <a:endParaRPr lang="en-US" dirty="0"/>
          </a:p>
          <a:p>
            <a:r>
              <a:rPr lang="en-US" sz="2100" dirty="0">
                <a:cs typeface="Arial"/>
                <a:hlinkClick r:id="rId5"/>
              </a:rPr>
              <a:t>https://717alliance.org/digital-toolkit/</a:t>
            </a:r>
            <a:r>
              <a:rPr lang="en-US" sz="2100" dirty="0">
                <a:cs typeface="Arial"/>
              </a:rPr>
              <a:t> </a:t>
            </a:r>
            <a:endParaRPr lang="en-US" dirty="0"/>
          </a:p>
          <a:p>
            <a:endParaRPr lang="en-US" dirty="0">
              <a:latin typeface="Arial"/>
              <a:cs typeface="Arial"/>
            </a:endParaRPr>
          </a:p>
          <a:p>
            <a:r>
              <a:rPr lang="en-GB" sz="2000" dirty="0">
                <a:cs typeface="Arial"/>
              </a:rPr>
              <a:t>Fundamentals for the Rapid Response Team Monitoring &amp; Evaluation Guideline, WHO EMRO</a:t>
            </a:r>
          </a:p>
          <a:p>
            <a:r>
              <a:rPr lang="en-GB" sz="2000" dirty="0">
                <a:solidFill>
                  <a:srgbClr val="C00000"/>
                </a:solidFill>
                <a:cs typeface="Arial"/>
              </a:rPr>
              <a:t>Under development</a:t>
            </a:r>
            <a:endParaRPr lang="en-GB" dirty="0">
              <a:solidFill>
                <a:srgbClr val="C00000"/>
              </a:solidFill>
            </a:endParaRPr>
          </a:p>
        </p:txBody>
      </p:sp>
    </p:spTree>
    <p:extLst>
      <p:ext uri="{BB962C8B-B14F-4D97-AF65-F5344CB8AC3E}">
        <p14:creationId xmlns:p14="http://schemas.microsoft.com/office/powerpoint/2010/main" val="157705332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346323" y="1439739"/>
            <a:ext cx="7167921" cy="44755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At the end of this module, you will be able to:</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Define monitoring and evaluation</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Define indicators and recall their types </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Recall the objectives of monitoring and evaluation of RRT programme during preparedness and response phases</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Identify tools for monitoring and evaluation of RRT programme during preparedness and response phases</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Identify RRT programme M&amp;E challenges and how to mitigate them</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Module</a:t>
            </a:r>
            <a:r>
              <a:rPr b="1" dirty="0"/>
              <a:t> objectives</a:t>
            </a:r>
            <a:endParaRPr lang="en-US"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4</a:t>
            </a:r>
            <a:endParaRPr dirty="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727667-5156-8D85-2581-33244B5CDE01}"/>
              </a:ext>
            </a:extLst>
          </p:cNvPr>
          <p:cNvSpPr>
            <a:spLocks noGrp="1"/>
          </p:cNvSpPr>
          <p:nvPr>
            <p:ph type="body" idx="1"/>
          </p:nvPr>
        </p:nvSpPr>
        <p:spPr/>
        <p:txBody>
          <a:bodyPr>
            <a:normAutofit/>
          </a:bodyPr>
          <a:lstStyle/>
          <a:p>
            <a:endParaRPr lang="en-US" dirty="0"/>
          </a:p>
          <a:p>
            <a:endParaRPr lang="en-GB" dirty="0"/>
          </a:p>
        </p:txBody>
      </p:sp>
      <p:sp>
        <p:nvSpPr>
          <p:cNvPr id="5" name="TextBox 4">
            <a:extLst>
              <a:ext uri="{FF2B5EF4-FFF2-40B4-BE49-F238E27FC236}">
                <a16:creationId xmlns:a16="http://schemas.microsoft.com/office/drawing/2014/main" id="{8B445D87-AE17-45C9-A524-683EE0A3F007}"/>
              </a:ext>
            </a:extLst>
          </p:cNvPr>
          <p:cNvSpPr txBox="1"/>
          <p:nvPr/>
        </p:nvSpPr>
        <p:spPr>
          <a:xfrm>
            <a:off x="4309099" y="1585003"/>
            <a:ext cx="6705600" cy="20313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rtl="0" fontAlgn="base"/>
            <a:r>
              <a:rPr lang="fr-FR" sz="1800" b="0" i="0" dirty="0">
                <a:solidFill>
                  <a:srgbClr val="10253F"/>
                </a:solidFill>
                <a:effectLst/>
                <a:latin typeface="Arial" panose="020B0604020202020204" pitchFamily="34" charset="0"/>
              </a:rPr>
              <a:t>​</a:t>
            </a:r>
            <a:r>
              <a:rPr lang="en-US" sz="1800" b="0" i="0" u="none" strike="noStrike" dirty="0">
                <a:solidFill>
                  <a:srgbClr val="10253F"/>
                </a:solidFill>
                <a:effectLst/>
                <a:latin typeface="Arial" panose="020B0604020202020204" pitchFamily="34" charset="0"/>
              </a:rPr>
              <a:t>Management and Facilitation of an After-Action Review (AAR), WHO HSLP</a:t>
            </a:r>
            <a:r>
              <a:rPr lang="en-US" sz="1800" b="0" i="0" dirty="0">
                <a:solidFill>
                  <a:srgbClr val="10253F"/>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r>
              <a:rPr lang="fr-FR" sz="1800" b="0" i="0" u="sng" strike="noStrike" dirty="0">
                <a:solidFill>
                  <a:srgbClr val="0000FF"/>
                </a:solidFill>
                <a:effectLst/>
                <a:latin typeface="Arial" panose="020B0604020202020204" pitchFamily="34" charset="0"/>
                <a:hlinkClick r:id="rId2"/>
              </a:rPr>
              <a:t>https://extranet.who.int/hslp/training/enrol/index.php?id=131</a:t>
            </a:r>
            <a:r>
              <a:rPr lang="fr-FR" sz="1800" b="0" i="0" u="none" strike="noStrike" dirty="0">
                <a:solidFill>
                  <a:srgbClr val="10253F"/>
                </a:solidFill>
                <a:effectLst/>
                <a:latin typeface="Arial" panose="020B0604020202020204" pitchFamily="34" charset="0"/>
              </a:rPr>
              <a:t> </a:t>
            </a:r>
            <a:r>
              <a:rPr lang="fr-FR" sz="1800" b="0" i="0" dirty="0">
                <a:solidFill>
                  <a:srgbClr val="10253F"/>
                </a:solidFill>
                <a:effectLst/>
                <a:latin typeface="Arial" panose="020B0604020202020204" pitchFamily="34" charset="0"/>
              </a:rPr>
              <a:t>​</a:t>
            </a:r>
            <a:endParaRPr lang="fr-FR" b="0" i="0" dirty="0">
              <a:solidFill>
                <a:srgbClr val="000000"/>
              </a:solidFill>
              <a:effectLst/>
              <a:latin typeface="Segoe UI" panose="020B0502040204020203" pitchFamily="34" charset="0"/>
            </a:endParaRPr>
          </a:p>
          <a:p>
            <a:pPr algn="l" rtl="0" fontAlgn="base"/>
            <a:r>
              <a:rPr lang="fr-FR" sz="1800" b="0" i="0" dirty="0">
                <a:solidFill>
                  <a:srgbClr val="10253F"/>
                </a:solidFill>
                <a:effectLst/>
                <a:latin typeface="Arial" panose="020B0604020202020204" pitchFamily="34" charset="0"/>
              </a:rPr>
              <a:t>​</a:t>
            </a:r>
            <a:endParaRPr lang="fr-FR" b="0" i="0" dirty="0">
              <a:solidFill>
                <a:srgbClr val="000000"/>
              </a:solidFill>
              <a:effectLst/>
              <a:latin typeface="Segoe UI" panose="020B0502040204020203" pitchFamily="34" charset="0"/>
            </a:endParaRPr>
          </a:p>
          <a:p>
            <a:pPr algn="l" rtl="0" fontAlgn="base"/>
            <a:r>
              <a:rPr lang="en-US" sz="1800" b="0" i="0" u="none" strike="noStrike" dirty="0">
                <a:solidFill>
                  <a:srgbClr val="000000"/>
                </a:solidFill>
                <a:effectLst/>
                <a:latin typeface="Arial" panose="020B0604020202020204" pitchFamily="34" charset="0"/>
              </a:rPr>
              <a:t>WHO After Action Reviews (AAR) VIDEO</a:t>
            </a:r>
            <a:r>
              <a:rPr lang="en-US" sz="1800"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r>
              <a:rPr lang="en-US" sz="1800" b="0" i="0" u="sng" strike="noStrike" dirty="0">
                <a:solidFill>
                  <a:srgbClr val="0000FF"/>
                </a:solidFill>
                <a:effectLst/>
                <a:latin typeface="Arial" panose="020B0604020202020204" pitchFamily="34" charset="0"/>
                <a:hlinkClick r:id="rId3"/>
              </a:rPr>
              <a:t>https://www.youtube.com/watch?v=l61dcs45HDI&amp;t=59s</a:t>
            </a:r>
            <a:r>
              <a:rPr lang="en-US" sz="1800" b="0" i="0" u="none" strike="noStrike" dirty="0">
                <a:solidFill>
                  <a:srgbClr val="10253F"/>
                </a:solidFill>
                <a:effectLst/>
                <a:latin typeface="Arial" panose="020B0604020202020204" pitchFamily="34" charset="0"/>
              </a:rPr>
              <a:t> </a:t>
            </a:r>
            <a:endParaRPr lang="en-US" b="0" i="0" dirty="0">
              <a:solidFill>
                <a:srgbClr val="000000"/>
              </a:solidFill>
              <a:effectLst/>
              <a:latin typeface="Segoe UI" panose="020B0502040204020203" pitchFamily="34" charset="0"/>
            </a:endParaRPr>
          </a:p>
          <a:p>
            <a:endParaRPr lang="en-US" b="1" dirty="0"/>
          </a:p>
        </p:txBody>
      </p:sp>
    </p:spTree>
    <p:extLst>
      <p:ext uri="{BB962C8B-B14F-4D97-AF65-F5344CB8AC3E}">
        <p14:creationId xmlns:p14="http://schemas.microsoft.com/office/powerpoint/2010/main" val="4162943695"/>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84A7F-3E8C-F955-5887-BBF9278AC735}"/>
              </a:ext>
            </a:extLst>
          </p:cNvPr>
          <p:cNvSpPr>
            <a:spLocks noGrp="1"/>
          </p:cNvSpPr>
          <p:nvPr>
            <p:ph type="body" idx="1"/>
          </p:nvPr>
        </p:nvSpPr>
        <p:spPr/>
        <p:txBody>
          <a:bodyPr>
            <a:normAutofit/>
          </a:bodyPr>
          <a:lstStyle/>
          <a:p>
            <a:r>
              <a:rPr lang="en-US" sz="2400" b="1" dirty="0">
                <a:latin typeface="Arial"/>
                <a:cs typeface="Arial"/>
              </a:rPr>
              <a:t>U.S. CDC disclaimer</a:t>
            </a:r>
          </a:p>
          <a:p>
            <a:endParaRPr lang="en-US" b="1" dirty="0">
              <a:latin typeface="Arial"/>
              <a:cs typeface="Arial"/>
            </a:endParaRPr>
          </a:p>
          <a:p>
            <a:pPr>
              <a:lnSpc>
                <a:spcPct val="100000"/>
              </a:lnSpc>
            </a:pPr>
            <a:r>
              <a:rPr lang="en-US" sz="2400" dirty="0">
                <a:latin typeface="Arial"/>
                <a:cs typeface="Arial"/>
              </a:rPr>
              <a:t>This training package was made possible by grant/cooperative agreement number GH0002225-03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p>
          <a:p>
            <a:endParaRPr lang="en-GB" dirty="0"/>
          </a:p>
        </p:txBody>
      </p:sp>
    </p:spTree>
    <p:extLst>
      <p:ext uri="{BB962C8B-B14F-4D97-AF65-F5344CB8AC3E}">
        <p14:creationId xmlns:p14="http://schemas.microsoft.com/office/powerpoint/2010/main" val="247823356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84A7F-3E8C-F955-5887-BBF9278AC735}"/>
              </a:ext>
            </a:extLst>
          </p:cNvPr>
          <p:cNvSpPr>
            <a:spLocks noGrp="1"/>
          </p:cNvSpPr>
          <p:nvPr>
            <p:ph type="body" idx="1"/>
          </p:nvPr>
        </p:nvSpPr>
        <p:spPr>
          <a:xfrm>
            <a:off x="673617" y="1147763"/>
            <a:ext cx="10450423" cy="5206965"/>
          </a:xfrm>
        </p:spPr>
        <p:txBody>
          <a:bodyPr>
            <a:normAutofit fontScale="92500" lnSpcReduction="10000"/>
          </a:bodyPr>
          <a:lstStyle/>
          <a:p>
            <a:r>
              <a:rPr lang="en-US" b="1" dirty="0">
                <a:latin typeface="Arial"/>
                <a:cs typeface="Arial"/>
              </a:rPr>
              <a:t>WHO Health Security Learning Platform - Training Materials</a:t>
            </a:r>
            <a:endParaRPr lang="en-US" dirty="0">
              <a:latin typeface="Arial"/>
              <a:cs typeface="Arial"/>
            </a:endParaRPr>
          </a:p>
          <a:p>
            <a:r>
              <a:rPr lang="en-US" dirty="0">
                <a:latin typeface="Arial"/>
                <a:cs typeface="Arial"/>
              </a:rPr>
              <a:t>These WHO Training Materials are © World Health Organization (WHO) 2022. All rights reserved.</a:t>
            </a:r>
          </a:p>
          <a:p>
            <a:r>
              <a:rPr lang="en-US" dirty="0">
                <a:latin typeface="Arial"/>
                <a:cs typeface="Arial"/>
              </a:rPr>
              <a:t>Your use of these materials is subject to the “</a:t>
            </a:r>
            <a:r>
              <a:rPr lang="en-US" u="sng" dirty="0">
                <a:latin typeface="Arial"/>
                <a:cs typeface="Arial"/>
                <a:hlinkClick r:id="rId3"/>
              </a:rPr>
              <a:t>WHO Health Security Learning Platform, Training Materials – Terms of Use</a:t>
            </a:r>
            <a:r>
              <a:rPr lang="en-US" dirty="0">
                <a:latin typeface="Arial"/>
                <a:cs typeface="Arial"/>
              </a:rPr>
              <a:t>”, which you accepted when downloading them and which are available on the Health Security Learning Platform at: </a:t>
            </a:r>
            <a:r>
              <a:rPr lang="en-US" u="sng" dirty="0">
                <a:latin typeface="Arial"/>
                <a:cs typeface="Arial"/>
                <a:hlinkClick r:id="rId4"/>
              </a:rPr>
              <a:t>https://extranet.who.int/hslp</a:t>
            </a:r>
            <a:r>
              <a:rPr lang="en-US" dirty="0">
                <a:latin typeface="Arial"/>
                <a:cs typeface="Arial"/>
              </a:rPr>
              <a:t>  </a:t>
            </a:r>
            <a:endParaRPr lang="en-US" dirty="0"/>
          </a:p>
          <a:p>
            <a:endParaRPr lang="en-US" dirty="0"/>
          </a:p>
          <a:p>
            <a:r>
              <a:rPr lang="en-US" dirty="0">
                <a:latin typeface="Arial"/>
                <a:cs typeface="Arial"/>
              </a:rPr>
              <a:t>Should you adapt, modify, translate, or in any other way revise the contents of these materials, you shall not imply that WHO is any way affiliated with such modifications and shall not use the WHO name or emblem in such modified materials. </a:t>
            </a:r>
            <a:endParaRPr lang="en-US" dirty="0"/>
          </a:p>
          <a:p>
            <a:endParaRPr lang="en-US" dirty="0"/>
          </a:p>
          <a:p>
            <a:r>
              <a:rPr lang="en-US" dirty="0">
                <a:latin typeface="Arial"/>
                <a:cs typeface="Times New Roman"/>
              </a:rPr>
              <a:t>Should you adapt, modify, translate, or in any other way revise the contents of these materials, you shall acknowledge the source of the material providing the following attribution: “These </a:t>
            </a:r>
            <a:r>
              <a:rPr lang="en-US" dirty="0">
                <a:solidFill>
                  <a:schemeClr val="tx1"/>
                </a:solidFill>
                <a:latin typeface="Arial"/>
                <a:cs typeface="Times New Roman"/>
              </a:rPr>
              <a:t>training materials are a modified version of the Rapid Response Teams Manager Face-to-Face  package  (available at: </a:t>
            </a:r>
            <a:r>
              <a:rPr lang="en-US" dirty="0">
                <a:solidFill>
                  <a:schemeClr val="tx1"/>
                </a:solidFill>
                <a:latin typeface="Arial"/>
                <a:cs typeface="Arial"/>
              </a:rPr>
              <a:t>https://extranet.who.int/hslp/</a:t>
            </a:r>
            <a:r>
              <a:rPr lang="en-US" dirty="0">
                <a:solidFill>
                  <a:schemeClr val="tx1"/>
                </a:solidFill>
                <a:latin typeface="Arial"/>
                <a:cs typeface="Times New Roman"/>
              </a:rPr>
              <a:t>, which is © the World Health Organization (WHO), 2022, and used with permission from WHO. WHO disclaims any responsibility for any modifications </a:t>
            </a:r>
            <a:r>
              <a:rPr lang="en-US" dirty="0">
                <a:latin typeface="Arial"/>
                <a:cs typeface="Times New Roman"/>
              </a:rPr>
              <a:t>to, or revisions of, the WHO copyrighted materials.”  </a:t>
            </a:r>
          </a:p>
          <a:p>
            <a:r>
              <a:rPr lang="en-US" dirty="0">
                <a:latin typeface="Arial"/>
                <a:cs typeface="Arial"/>
              </a:rPr>
              <a:t>Further, please inform WHO of any modifications of these materials that you use publicly, for record-keeping purposes and continued development, by emailing </a:t>
            </a:r>
            <a:r>
              <a:rPr lang="en-US" u="sng" dirty="0">
                <a:solidFill>
                  <a:srgbClr val="0563C1"/>
                </a:solidFill>
                <a:latin typeface="Arial"/>
                <a:cs typeface="Arial"/>
                <a:hlinkClick r:id="rId5"/>
              </a:rPr>
              <a:t>ihrhrt@who.int</a:t>
            </a:r>
            <a:endParaRPr lang="en-US" dirty="0">
              <a:latin typeface="Arial"/>
              <a:cs typeface="Arial"/>
            </a:endParaRPr>
          </a:p>
          <a:p>
            <a:endParaRPr lang="en-GB" dirty="0"/>
          </a:p>
        </p:txBody>
      </p:sp>
    </p:spTree>
    <p:extLst>
      <p:ext uri="{BB962C8B-B14F-4D97-AF65-F5344CB8AC3E}">
        <p14:creationId xmlns:p14="http://schemas.microsoft.com/office/powerpoint/2010/main" val="308045833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635081" y="2145773"/>
            <a:ext cx="7167921" cy="34958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dirty="0">
                <a:solidFill>
                  <a:srgbClr val="65A000"/>
                </a:solidFill>
                <a:latin typeface="Source Sans Pro Regular"/>
              </a:rPr>
              <a:t>5.1</a:t>
            </a:r>
            <a:r>
              <a:rPr lang="fr-FR" dirty="0">
                <a:latin typeface="Source Sans Pro Regular"/>
              </a:rPr>
              <a:t> Monitoring and </a:t>
            </a:r>
            <a:r>
              <a:rPr lang="fr-FR" dirty="0" err="1">
                <a:latin typeface="Source Sans Pro Regular"/>
              </a:rPr>
              <a:t>evaluation</a:t>
            </a:r>
            <a:r>
              <a:rPr lang="fr-FR" dirty="0">
                <a:latin typeface="Source Sans Pro Regular"/>
              </a:rPr>
              <a:t>: </a:t>
            </a:r>
            <a:r>
              <a:rPr lang="fr-FR" dirty="0" err="1">
                <a:latin typeface="Source Sans Pro Regular"/>
              </a:rPr>
              <a:t>definitions</a:t>
            </a:r>
            <a:r>
              <a:rPr lang="fr-FR" dirty="0">
                <a:latin typeface="Source Sans Pro Regular"/>
              </a:rPr>
              <a:t> and </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dirty="0">
                <a:latin typeface="Source Sans Pro Regular"/>
              </a:rPr>
              <a:t>       concepts</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400" dirty="0">
                <a:solidFill>
                  <a:srgbClr val="65A000"/>
                </a:solidFill>
                <a:latin typeface="Source Sans Pro Regular"/>
                <a:ea typeface="Source Sans Pro Regular"/>
                <a:cs typeface="Source Sans Pro Regular"/>
              </a:rPr>
              <a:t>5.2</a:t>
            </a:r>
            <a:r>
              <a:rPr lang="fr-FR" sz="2400" dirty="0">
                <a:solidFill>
                  <a:srgbClr val="10253F"/>
                </a:solidFill>
                <a:latin typeface="Source Sans Pro Regular"/>
                <a:ea typeface="Source Sans Pro Regular"/>
                <a:cs typeface="Source Sans Pro Regular"/>
              </a:rPr>
              <a:t> RRT M&amp;E in </a:t>
            </a:r>
            <a:r>
              <a:rPr lang="fr-FR" sz="2400" dirty="0" err="1">
                <a:solidFill>
                  <a:srgbClr val="10253F"/>
                </a:solidFill>
                <a:latin typeface="Source Sans Pro Regular"/>
                <a:ea typeface="Source Sans Pro Regular"/>
                <a:cs typeface="Source Sans Pro Regular"/>
              </a:rPr>
              <a:t>preparedness</a:t>
            </a:r>
            <a:r>
              <a:rPr lang="fr-FR" sz="2400" dirty="0">
                <a:solidFill>
                  <a:srgbClr val="10253F"/>
                </a:solidFill>
                <a:latin typeface="Source Sans Pro Regular"/>
                <a:ea typeface="Source Sans Pro Regular"/>
                <a:cs typeface="Source Sans Pro Regular"/>
              </a:rPr>
              <a:t> and </a:t>
            </a:r>
            <a:r>
              <a:rPr lang="fr-FR" sz="2400" dirty="0" err="1">
                <a:solidFill>
                  <a:srgbClr val="10253F"/>
                </a:solidFill>
                <a:latin typeface="Source Sans Pro Regular"/>
                <a:ea typeface="Source Sans Pro Regular"/>
                <a:cs typeface="Source Sans Pro Regular"/>
              </a:rPr>
              <a:t>response</a:t>
            </a:r>
            <a:r>
              <a:rPr lang="fr-FR" sz="2400" dirty="0">
                <a:solidFill>
                  <a:srgbClr val="10253F"/>
                </a:solidFill>
                <a:latin typeface="Source Sans Pro Regular"/>
                <a:ea typeface="Source Sans Pro Regular"/>
                <a:cs typeface="Source Sans Pro Regular"/>
              </a:rPr>
              <a:t> phases</a:t>
            </a:r>
            <a:endParaRPr lang="en-GB" sz="2400" dirty="0">
              <a:solidFill>
                <a:srgbClr val="10253F"/>
              </a:solidFill>
              <a:latin typeface="Source Sans Pro Regular"/>
              <a:ea typeface="Source Sans Pro Regular"/>
              <a:cs typeface="Source Sans Pro Regular"/>
            </a:endParaRPr>
          </a:p>
          <a:p>
            <a:pPr>
              <a:spcBef>
                <a:spcPts val="500"/>
              </a:spcBef>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highlight>
                <a:srgbClr val="FFFF00"/>
              </a:highlight>
              <a:latin typeface="Source Sans Pro Regular"/>
              <a:ea typeface="Source Sans Pro Regular"/>
              <a:cs typeface="Calibri"/>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fr-FR" sz="2400" dirty="0">
              <a:solidFill>
                <a:srgbClr val="10253F"/>
              </a:solidFill>
              <a:latin typeface="Source Sans Pro Regular"/>
              <a:ea typeface="Source Sans Pro Regular"/>
              <a:cs typeface="Source Sans Pro Regular"/>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fr-FR" dirty="0">
              <a:solidFill>
                <a:srgbClr val="FF0000"/>
              </a:solidFill>
              <a:highlight>
                <a:srgbClr val="FFFF00"/>
              </a:highlight>
              <a:latin typeface="Source Sans Pro Regular"/>
            </a:endParaRPr>
          </a:p>
          <a:p>
            <a:pPr marL="457200" indent="-457200">
              <a:spcBef>
                <a:spcPts val="500"/>
              </a:spcBef>
              <a:buClr>
                <a:srgbClr val="00B050"/>
              </a:buClr>
              <a:buSzPct val="100000"/>
              <a:buFont typeface="Calibri"/>
              <a:buAutoNum type="arabicPeriod"/>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latin typeface="Source Sans Pro Regular"/>
              <a:ea typeface="Source Sans Pro Regular"/>
              <a:cs typeface="Arial"/>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en-US" sz="2400" dirty="0">
              <a:solidFill>
                <a:srgbClr val="10253F"/>
              </a:solidFill>
              <a:highlight>
                <a:srgbClr val="00FF00"/>
              </a:highlight>
              <a:latin typeface="Arial"/>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88050" y="872358"/>
            <a:ext cx="287645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err="1"/>
              <a:t>Outline</a:t>
            </a:r>
            <a:endParaRPr lang="en-US"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5</a:t>
            </a:r>
            <a:endParaRPr dirty="0"/>
          </a:p>
        </p:txBody>
      </p:sp>
    </p:spTree>
    <p:extLst>
      <p:ext uri="{BB962C8B-B14F-4D97-AF65-F5344CB8AC3E}">
        <p14:creationId xmlns:p14="http://schemas.microsoft.com/office/powerpoint/2010/main" val="91435077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371457" y="1716251"/>
            <a:ext cx="6976171" cy="1870076"/>
          </a:xfrm>
          <a:prstGeom prst="rect">
            <a:avLst/>
          </a:prstGeom>
        </p:spPr>
        <p:txBody>
          <a:bodyPr lIns="0" tIns="0" rIns="0" bIns="0"/>
          <a:lstStyle>
            <a:lvl1pPr>
              <a:spcBef>
                <a:spcPts val="0"/>
              </a:spcBef>
              <a:defRPr sz="3200"/>
            </a:lvl1pPr>
          </a:lstStyle>
          <a:p>
            <a:r>
              <a:rPr lang="fr-FR" b="1" dirty="0"/>
              <a:t>5.1 Monitoring and </a:t>
            </a:r>
            <a:r>
              <a:rPr lang="fr-FR" b="1" dirty="0" err="1"/>
              <a:t>evaluation</a:t>
            </a:r>
            <a:r>
              <a:rPr lang="fr-FR" b="1" dirty="0"/>
              <a:t>: </a:t>
            </a:r>
            <a:r>
              <a:rPr lang="fr-FR" b="1" dirty="0" err="1"/>
              <a:t>Definitions</a:t>
            </a:r>
            <a:r>
              <a:rPr lang="fr-FR" b="1" dirty="0"/>
              <a:t> and concepts </a:t>
            </a:r>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6</a:t>
            </a:r>
            <a:endParaRPr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346323" y="1943642"/>
            <a:ext cx="7167921" cy="13285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cs typeface="Source Sans Pro Regular"/>
              </a:rPr>
              <a:t>At the end of this session, you will be able to:</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Define monitoring and evaluation</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400" dirty="0">
                <a:solidFill>
                  <a:srgbClr val="10253F"/>
                </a:solidFill>
                <a:latin typeface="Source Sans Pro Regular"/>
                <a:ea typeface="Source Sans Pro Regular"/>
              </a:rPr>
              <a:t>Define indicators and recall their types </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Session</a:t>
            </a:r>
            <a:r>
              <a:rPr b="1" dirty="0"/>
              <a:t> objectives</a:t>
            </a:r>
            <a:endParaRPr lang="en-US"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lang="fr-FR" dirty="0"/>
              <a:t>4</a:t>
            </a:r>
            <a:endParaRPr dirty="0"/>
          </a:p>
        </p:txBody>
      </p:sp>
    </p:spTree>
    <p:extLst>
      <p:ext uri="{BB962C8B-B14F-4D97-AF65-F5344CB8AC3E}">
        <p14:creationId xmlns:p14="http://schemas.microsoft.com/office/powerpoint/2010/main" val="306983305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2650525" y="1344801"/>
            <a:ext cx="6443779" cy="4866868"/>
          </a:xfrm>
          <a:prstGeom prst="rect">
            <a:avLst/>
          </a:prstGeom>
        </p:spPr>
      </p:pic>
      <p:sp>
        <p:nvSpPr>
          <p:cNvPr id="4" name="Rectangle 3">
            <a:extLst>
              <a:ext uri="{FF2B5EF4-FFF2-40B4-BE49-F238E27FC236}">
                <a16:creationId xmlns:a16="http://schemas.microsoft.com/office/drawing/2014/main" id="{AA70F2E2-05F7-4932-9CE5-85236B7AE9CE}"/>
              </a:ext>
            </a:extLst>
          </p:cNvPr>
          <p:cNvSpPr/>
          <p:nvPr/>
        </p:nvSpPr>
        <p:spPr>
          <a:xfrm>
            <a:off x="0" y="6211669"/>
            <a:ext cx="12192000" cy="646331"/>
          </a:xfrm>
          <a:prstGeom prst="rect">
            <a:avLst/>
          </a:prstGeom>
          <a:solidFill>
            <a:srgbClr val="A2010C"/>
          </a:solidFill>
        </p:spPr>
        <p:txBody>
          <a:bodyPr wrap="square">
            <a:spAutoFit/>
          </a:bodyPr>
          <a:lstStyle/>
          <a:p>
            <a:pPr marL="457200" lvl="1" indent="0" algn="ctr" hangingPunct="1"/>
            <a:r>
              <a:rPr lang="en-US" kern="1200" dirty="0">
                <a:solidFill>
                  <a:prstClr val="white"/>
                </a:solidFill>
                <a:latin typeface="Arial" panose="020B0604020202020204" pitchFamily="34" charset="0"/>
                <a:ea typeface="+mn-ea"/>
                <a:cs typeface="Arial" panose="020B0604020202020204" pitchFamily="34" charset="0"/>
              </a:rPr>
              <a:t>In an active emergency, processes in the two phases may intersect, especially in countries that do not have a functional RRT prior to emergency onset.</a:t>
            </a:r>
          </a:p>
        </p:txBody>
      </p:sp>
      <p:sp>
        <p:nvSpPr>
          <p:cNvPr id="7" name="Titre 1"/>
          <p:cNvSpPr txBox="1">
            <a:spLocks/>
          </p:cNvSpPr>
          <p:nvPr/>
        </p:nvSpPr>
        <p:spPr>
          <a:xfrm>
            <a:off x="138683" y="703245"/>
            <a:ext cx="10972800" cy="5948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2800" b="1" dirty="0">
                <a:solidFill>
                  <a:srgbClr val="A2010C"/>
                </a:solidFill>
              </a:rPr>
              <a:t>Reminder: RRT preparedness and response phase operations </a:t>
            </a:r>
          </a:p>
        </p:txBody>
      </p:sp>
      <p:sp>
        <p:nvSpPr>
          <p:cNvPr id="5"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pPr>
            <a:r>
              <a:rPr lang="fr-FR" sz="2900" b="1" dirty="0">
                <a:solidFill>
                  <a:srgbClr val="FFFFFF"/>
                </a:solidFill>
                <a:latin typeface="Source Sans Pro Bold"/>
                <a:ea typeface="Source Sans Pro Bold"/>
                <a:cs typeface="Source Sans Pro Bold"/>
              </a:rPr>
              <a:t>5.1 Monitoring and </a:t>
            </a:r>
            <a:r>
              <a:rPr lang="fr-FR" sz="2900" b="1" dirty="0" err="1">
                <a:solidFill>
                  <a:srgbClr val="FFFFFF"/>
                </a:solidFill>
                <a:latin typeface="Source Sans Pro Bold"/>
                <a:ea typeface="Source Sans Pro Bold"/>
                <a:cs typeface="Source Sans Pro Bold"/>
              </a:rPr>
              <a:t>evaluation</a:t>
            </a:r>
            <a:r>
              <a:rPr lang="fr-FR" sz="2900" b="1" dirty="0">
                <a:solidFill>
                  <a:srgbClr val="FFFFFF"/>
                </a:solidFill>
                <a:latin typeface="Source Sans Pro Bold"/>
                <a:ea typeface="Source Sans Pro Bold"/>
                <a:cs typeface="Source Sans Pro Bold"/>
              </a:rPr>
              <a:t>: </a:t>
            </a:r>
            <a:r>
              <a:rPr lang="fr-FR" sz="2900" b="1" dirty="0" err="1">
                <a:solidFill>
                  <a:srgbClr val="FFFFFF"/>
                </a:solidFill>
                <a:latin typeface="Source Sans Pro Bold"/>
                <a:ea typeface="Source Sans Pro Bold"/>
                <a:cs typeface="Source Sans Pro Bold"/>
              </a:rPr>
              <a:t>definitions</a:t>
            </a:r>
            <a:r>
              <a:rPr lang="fr-FR" sz="2900" b="1" dirty="0">
                <a:solidFill>
                  <a:srgbClr val="FFFFFF"/>
                </a:solidFill>
                <a:latin typeface="Source Sans Pro Bold"/>
                <a:ea typeface="Source Sans Pro Bold"/>
                <a:cs typeface="Source Sans Pro Bold"/>
              </a:rPr>
              <a:t> and concepts</a:t>
            </a:r>
          </a:p>
          <a:p>
            <a:pPr defTabSz="914400" hangingPunct="0">
              <a:lnSpc>
                <a:spcPct val="100000"/>
              </a:lnSpc>
              <a:spcBef>
                <a:spcPts val="0"/>
              </a:spcBef>
            </a:pPr>
            <a:endParaRPr lang="en-GB" sz="2900" b="1" dirty="0">
              <a:solidFill>
                <a:srgbClr val="FFFFFF"/>
              </a:solidFill>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31178429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heme2">
  <a:themeElements>
    <a:clrScheme name="Custom 6">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smtClean="0">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GHP PPT TEMPLATE_16x9_11.16.2021" id="{83C147F6-2C35-4AC2-9227-B36B8B410999}" vid="{370B8259-C0CD-42F6-9F30-1CD574360EAF}"/>
    </a:ext>
  </a:ext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JENSEN, Lisa Christine</DisplayName>
        <AccountId>200</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SHINDE, Sandip</DisplayName>
        <AccountId>198</AccountId>
        <AccountType/>
      </UserInfo>
      <UserInfo>
        <DisplayName>GOMEZ, Paula</DisplayName>
        <AccountId>12</AccountId>
        <AccountType/>
      </UserInfo>
      <UserInfo>
        <DisplayName>FROST, Melinda</DisplayName>
        <AccountId>140</AccountId>
        <AccountType/>
      </UserInfo>
      <UserInfo>
        <DisplayName>ELNOSSERY, Sherein</DisplayName>
        <AccountId>42</AccountId>
        <AccountType/>
      </UserInfo>
      <UserInfo>
        <DisplayName>EZZINE, Hind</DisplayName>
        <AccountId>20</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2.xml><?xml version="1.0" encoding="utf-8"?>
<ds:datastoreItem xmlns:ds="http://schemas.openxmlformats.org/officeDocument/2006/customXml" ds:itemID="{41D9EBC7-7433-46F7-9F73-650E9882B9A8}">
  <ds:schemaRefs>
    <ds:schemaRef ds:uri="http://schemas.microsoft.com/office/2006/documentManagement/types"/>
    <ds:schemaRef ds:uri="http://purl.org/dc/elements/1.1/"/>
    <ds:schemaRef ds:uri="http://schemas.openxmlformats.org/package/2006/metadata/core-properties"/>
    <ds:schemaRef ds:uri="e2a64997-203d-4655-a595-383c2eb1e865"/>
    <ds:schemaRef ds:uri="http://schemas.microsoft.com/office/infopath/2007/PartnerControls"/>
    <ds:schemaRef ds:uri="http://purl.org/dc/terms/"/>
    <ds:schemaRef ds:uri="http://schemas.microsoft.com/office/2006/metadata/propertie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022BEFF6-3EC6-4546-88D0-1877C8F1F6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9912</TotalTime>
  <Words>4599</Words>
  <Application>Microsoft Office PowerPoint</Application>
  <PresentationFormat>Widescreen</PresentationFormat>
  <Paragraphs>511</Paragraphs>
  <Slides>52</Slides>
  <Notes>26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52</vt:i4>
      </vt:variant>
    </vt:vector>
  </HeadingPairs>
  <TitlesOfParts>
    <vt:vector size="67" baseType="lpstr">
      <vt:lpstr>Arial</vt:lpstr>
      <vt:lpstr>Calibri</vt:lpstr>
      <vt:lpstr>Courier New</vt:lpstr>
      <vt:lpstr>Helvetica</vt:lpstr>
      <vt:lpstr>Myriad Web Pro</vt:lpstr>
      <vt:lpstr>Noto Sans Symbols</vt:lpstr>
      <vt:lpstr>Open Sans</vt:lpstr>
      <vt:lpstr>Segoe UI</vt:lpstr>
      <vt:lpstr>Source Sans Pro</vt:lpstr>
      <vt:lpstr>Source Sans Pro Bold</vt:lpstr>
      <vt:lpstr>Source Sans Pro Regular</vt:lpstr>
      <vt:lpstr>Wingdings</vt:lpstr>
      <vt:lpstr>Wingdings 2</vt:lpstr>
      <vt:lpstr>RRT_Theme_v4</vt:lpstr>
      <vt:lpstr>Theme2</vt:lpstr>
      <vt:lpstr>Rapid Response Teams  Managers Workshop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M&amp;E is an important tool to: </vt:lpstr>
      <vt:lpstr>Definition of monitoring </vt:lpstr>
      <vt:lpstr>Definition of evaluation</vt:lpstr>
      <vt:lpstr>Monitoring vs. evaluating</vt:lpstr>
      <vt:lpstr>Monitoring vs. evaluating</vt:lpstr>
      <vt:lpstr>M&amp;E (ideal) timeline</vt:lpstr>
      <vt:lpstr>Data-driven decision making</vt:lpstr>
      <vt:lpstr>Key questions for monitoring and evaluation</vt:lpstr>
      <vt:lpstr>Definition of indicators (1) </vt:lpstr>
      <vt:lpstr>Definition of indicators (2) </vt:lpstr>
      <vt:lpstr>What are indicators?</vt:lpstr>
      <vt:lpstr>Types of indicators </vt:lpstr>
      <vt:lpstr>Why are indicators important?</vt:lpstr>
      <vt:lpstr>Indicators are critical for decision making </vt:lpstr>
      <vt:lpstr>No indicator is perfect!</vt:lpstr>
      <vt:lpstr>How many indicators?</vt:lpstr>
      <vt:lpstr>PowerPoint Presentation</vt:lpstr>
      <vt:lpstr>PowerPoint Presentation</vt:lpstr>
      <vt:lpstr>Goals of RRT programme M&amp;E</vt:lpstr>
      <vt:lpstr>Objectives of RRT programme M&amp;E</vt:lpstr>
      <vt:lpstr>Preparedness phase monitoring and evaluation</vt:lpstr>
      <vt:lpstr>PowerPoint Presentation</vt:lpstr>
      <vt:lpstr>Potential M&amp;E data to track for Response phase</vt:lpstr>
      <vt:lpstr>PowerPoint Presentation</vt:lpstr>
      <vt:lpstr>Potential M&amp;E databases</vt:lpstr>
      <vt:lpstr>RRT operations and performance monitoring and evaluation (1)</vt:lpstr>
      <vt:lpstr>RRT operations and performance monitoring and evaluation (2)</vt:lpstr>
      <vt:lpstr>Common M&amp;E challenges</vt:lpstr>
      <vt:lpstr>Common M&amp;E challenges</vt:lpstr>
      <vt:lpstr>Common M&amp;E challenges</vt:lpstr>
      <vt:lpstr>Challenges of RRT programme M&amp;E</vt:lpstr>
      <vt:lpstr>Mitigation of  RRT programme M&amp;E challenges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1300</cp:revision>
  <dcterms:modified xsi:type="dcterms:W3CDTF">2024-08-20T09:13:24Z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8754400</vt:r8>
  </property>
  <property fmtid="{D5CDD505-2E9C-101B-9397-08002B2CF9AE}" pid="5" name="xd_Signature">
    <vt:bool>false</vt:bool>
  </property>
  <property fmtid="{D5CDD505-2E9C-101B-9397-08002B2CF9AE}" pid="6" name="xd_ProgID">
    <vt:lpwstr/>
  </property>
  <property fmtid="{D5CDD505-2E9C-101B-9397-08002B2CF9AE}" pid="7" name="_ColorHex">
    <vt:lpwstr/>
  </property>
  <property fmtid="{D5CDD505-2E9C-101B-9397-08002B2CF9AE}" pid="8" name="_Emoji">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_ColorTag">
    <vt:lpwstr/>
  </property>
  <property fmtid="{D5CDD505-2E9C-101B-9397-08002B2CF9AE}" pid="13" name="TriggerFlowInfo">
    <vt:lpwstr/>
  </property>
  <property fmtid="{D5CDD505-2E9C-101B-9397-08002B2CF9AE}" pid="14" name="MSIP_Label_7b94a7b8-f06c-4dfe-bdcc-9b548fd58c31_Enabled">
    <vt:lpwstr>true</vt:lpwstr>
  </property>
  <property fmtid="{D5CDD505-2E9C-101B-9397-08002B2CF9AE}" pid="15" name="MSIP_Label_7b94a7b8-f06c-4dfe-bdcc-9b548fd58c31_SetDate">
    <vt:lpwstr>2024-07-30T22:11:56Z</vt:lpwstr>
  </property>
  <property fmtid="{D5CDD505-2E9C-101B-9397-08002B2CF9AE}" pid="16" name="MSIP_Label_7b94a7b8-f06c-4dfe-bdcc-9b548fd58c31_Method">
    <vt:lpwstr>Privileged</vt:lpwstr>
  </property>
  <property fmtid="{D5CDD505-2E9C-101B-9397-08002B2CF9AE}" pid="17" name="MSIP_Label_7b94a7b8-f06c-4dfe-bdcc-9b548fd58c31_Name">
    <vt:lpwstr>7b94a7b8-f06c-4dfe-bdcc-9b548fd58c31</vt:lpwstr>
  </property>
  <property fmtid="{D5CDD505-2E9C-101B-9397-08002B2CF9AE}" pid="18" name="MSIP_Label_7b94a7b8-f06c-4dfe-bdcc-9b548fd58c31_SiteId">
    <vt:lpwstr>9ce70869-60db-44fd-abe8-d2767077fc8f</vt:lpwstr>
  </property>
  <property fmtid="{D5CDD505-2E9C-101B-9397-08002B2CF9AE}" pid="19" name="MSIP_Label_7b94a7b8-f06c-4dfe-bdcc-9b548fd58c31_ActionId">
    <vt:lpwstr>e4153c1d-6502-4594-94a6-798674c24ed2</vt:lpwstr>
  </property>
  <property fmtid="{D5CDD505-2E9C-101B-9397-08002B2CF9AE}" pid="20" name="MSIP_Label_7b94a7b8-f06c-4dfe-bdcc-9b548fd58c31_ContentBits">
    <vt:lpwstr>0</vt:lpwstr>
  </property>
</Properties>
</file>