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82" r:id="rId4"/>
  </p:sldMasterIdLst>
  <p:notesMasterIdLst>
    <p:notesMasterId r:id="rId68"/>
  </p:notesMasterIdLst>
  <p:sldIdLst>
    <p:sldId id="256" r:id="rId5"/>
    <p:sldId id="257" r:id="rId6"/>
    <p:sldId id="258" r:id="rId7"/>
    <p:sldId id="265" r:id="rId8"/>
    <p:sldId id="439" r:id="rId9"/>
    <p:sldId id="346" r:id="rId10"/>
    <p:sldId id="347" r:id="rId11"/>
    <p:sldId id="503" r:id="rId12"/>
    <p:sldId id="360" r:id="rId13"/>
    <p:sldId id="471" r:id="rId14"/>
    <p:sldId id="472" r:id="rId15"/>
    <p:sldId id="474" r:id="rId16"/>
    <p:sldId id="475" r:id="rId17"/>
    <p:sldId id="449" r:id="rId18"/>
    <p:sldId id="435" r:id="rId19"/>
    <p:sldId id="525" r:id="rId20"/>
    <p:sldId id="526" r:id="rId21"/>
    <p:sldId id="527" r:id="rId22"/>
    <p:sldId id="528" r:id="rId23"/>
    <p:sldId id="529" r:id="rId24"/>
    <p:sldId id="530" r:id="rId25"/>
    <p:sldId id="532" r:id="rId26"/>
    <p:sldId id="533" r:id="rId27"/>
    <p:sldId id="266" r:id="rId28"/>
    <p:sldId id="524" r:id="rId29"/>
    <p:sldId id="267" r:id="rId30"/>
    <p:sldId id="353" r:id="rId31"/>
    <p:sldId id="405" r:id="rId32"/>
    <p:sldId id="403" r:id="rId33"/>
    <p:sldId id="467" r:id="rId34"/>
    <p:sldId id="468" r:id="rId35"/>
    <p:sldId id="504" r:id="rId36"/>
    <p:sldId id="434" r:id="rId37"/>
    <p:sldId id="436" r:id="rId38"/>
    <p:sldId id="459" r:id="rId39"/>
    <p:sldId id="444" r:id="rId40"/>
    <p:sldId id="470" r:id="rId41"/>
    <p:sldId id="381" r:id="rId42"/>
    <p:sldId id="496" r:id="rId43"/>
    <p:sldId id="384" r:id="rId44"/>
    <p:sldId id="386" r:id="rId45"/>
    <p:sldId id="531" r:id="rId46"/>
    <p:sldId id="499" r:id="rId47"/>
    <p:sldId id="500" r:id="rId48"/>
    <p:sldId id="396" r:id="rId49"/>
    <p:sldId id="348" r:id="rId50"/>
    <p:sldId id="349" r:id="rId51"/>
    <p:sldId id="466" r:id="rId52"/>
    <p:sldId id="497" r:id="rId53"/>
    <p:sldId id="476" r:id="rId54"/>
    <p:sldId id="479" r:id="rId55"/>
    <p:sldId id="480" r:id="rId56"/>
    <p:sldId id="481" r:id="rId57"/>
    <p:sldId id="498" r:id="rId58"/>
    <p:sldId id="488" r:id="rId59"/>
    <p:sldId id="523" r:id="rId60"/>
    <p:sldId id="505" r:id="rId61"/>
    <p:sldId id="478" r:id="rId62"/>
    <p:sldId id="482" r:id="rId63"/>
    <p:sldId id="362" r:id="rId64"/>
    <p:sldId id="363" r:id="rId65"/>
    <p:sldId id="460" r:id="rId66"/>
    <p:sldId id="502" r:id="rId67"/>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 id="{05180F75-A727-65FB-133B-3AB804A6B130}" name="Dr Virginie MONGBO ADE" initials="DA" userId="S::vmongade_yahoo.com#ext#@worldhealthorg.onmicrosoft.com::a223922b-5fa0-445f-980f-759e866b66ce" providerId="AD"/>
  <p188:author id="{570B7FB7-8856-CA45-7873-E289024DAF0D}" name="Yissibe KONE (malick.kone@gmail.com)" initials="Y(" userId="S::malick.kone_gmail.com#ext#@worldhealthorg.onmicrosoft.com::662887a6-e2ea-4af1-b07f-9640d8cd9165" providerId="AD"/>
  <p188:author id="{CE3F4ECB-56DD-20D5-704E-51FCCDB6670F}" name="GOMEZ, Paula" initials="GP" userId="S::gomezp@who.int::c93cf399-3ed7-4230-9282-8831e3fe5ae7"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ompte Microsoft" initials="CM" lastIdx="3" clrIdx="0">
    <p:extLst>
      <p:ext uri="{19B8F6BF-5375-455C-9EA6-DF929625EA0E}">
        <p15:presenceInfo xmlns:p15="http://schemas.microsoft.com/office/powerpoint/2012/main" userId="a000d49bf1ac71b7" providerId="Windows Live"/>
      </p:ext>
    </p:extLst>
  </p:cmAuthor>
  <p:cmAuthor id="2" name="Hind" initials="H" lastIdx="3" clrIdx="1">
    <p:extLst>
      <p:ext uri="{19B8F6BF-5375-455C-9EA6-DF929625EA0E}">
        <p15:presenceInfo xmlns:p15="http://schemas.microsoft.com/office/powerpoint/2012/main" userId="Hind" providerId="None"/>
      </p:ext>
    </p:extLst>
  </p:cmAuthor>
  <p:cmAuthor id="3" name="EZZINE, Hind" initials="EH" lastIdx="3" clrIdx="2">
    <p:extLst>
      <p:ext uri="{19B8F6BF-5375-455C-9EA6-DF929625EA0E}">
        <p15:presenceInfo xmlns:p15="http://schemas.microsoft.com/office/powerpoint/2012/main" userId="S::ezzineh@who.int::edcab00f-6318-46e5-a4a9-188b01ee222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911E"/>
    <a:srgbClr val="951D19"/>
    <a:srgbClr val="FBFBFD"/>
    <a:srgbClr val="65A000"/>
    <a:srgbClr val="A2010C"/>
    <a:srgbClr val="C2DAF0"/>
    <a:srgbClr val="73A003"/>
    <a:srgbClr val="00205C"/>
    <a:srgbClr val="A5413F"/>
    <a:srgbClr val="FEF9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E227119-07E5-4B8F-A897-98EAF61D26EF}" v="5" dt="2024-08-20T01:07:27.347"/>
    <p1510:client id="{F72C8EF3-9CD5-EBAE-9BD4-20489D27CE8E}" v="76" dt="2024-08-20T08:44:47.439"/>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wholeTbl>
    <a:band2H>
      <a:tcTxStyle/>
      <a:tcStyle>
        <a:tcBdr/>
        <a:fill>
          <a:solidFill>
            <a:srgbClr val="FFFFFF"/>
          </a:solidFill>
        </a:fill>
      </a:tcStyle>
    </a:band2H>
    <a:firstCo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Col>
    <a:la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742" autoAdjust="0"/>
    <p:restoredTop sz="58839" autoAdjust="0"/>
  </p:normalViewPr>
  <p:slideViewPr>
    <p:cSldViewPr snapToGrid="0">
      <p:cViewPr varScale="1">
        <p:scale>
          <a:sx n="62" d="100"/>
          <a:sy n="62" d="100"/>
        </p:scale>
        <p:origin x="157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microsoft.com/office/2016/11/relationships/changesInfo" Target="changesInfos/changesInfo1.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commentAuthors" Target="commentAuthor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presProps" Target="presProps.xml"/><Relationship Id="rId75"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microsoft.com/office/2018/10/relationships/authors" Target="authors.xml"/><Relationship Id="rId7" Type="http://schemas.openxmlformats.org/officeDocument/2006/relationships/slide" Target="slides/slide3.xml"/><Relationship Id="rId71"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B9BE3E31-1289-4C68-96D7-F09117FE9CC2}"/>
    <pc:docChg chg="modSld">
      <pc:chgData name="GOMEZ, Paula" userId="c93cf399-3ed7-4230-9282-8831e3fe5ae7" providerId="ADAL" clId="{B9BE3E31-1289-4C68-96D7-F09117FE9CC2}" dt="2024-08-20T08:31:36.228" v="11" actId="20577"/>
      <pc:docMkLst>
        <pc:docMk/>
      </pc:docMkLst>
      <pc:sldChg chg="modSp mod">
        <pc:chgData name="GOMEZ, Paula" userId="c93cf399-3ed7-4230-9282-8831e3fe5ae7" providerId="ADAL" clId="{B9BE3E31-1289-4C68-96D7-F09117FE9CC2}" dt="2024-08-20T08:31:13.414" v="1" actId="20577"/>
        <pc:sldMkLst>
          <pc:docMk/>
          <pc:sldMk cId="3446233211" sldId="527"/>
        </pc:sldMkLst>
        <pc:spChg chg="mod">
          <ac:chgData name="GOMEZ, Paula" userId="c93cf399-3ed7-4230-9282-8831e3fe5ae7" providerId="ADAL" clId="{B9BE3E31-1289-4C68-96D7-F09117FE9CC2}" dt="2024-08-20T08:31:13.414" v="1" actId="20577"/>
          <ac:spMkLst>
            <pc:docMk/>
            <pc:sldMk cId="3446233211" sldId="527"/>
            <ac:spMk id="3" creationId="{C66DE279-353B-323D-A2DE-3EAF586E6168}"/>
          </ac:spMkLst>
        </pc:spChg>
      </pc:sldChg>
      <pc:sldChg chg="modSp mod">
        <pc:chgData name="GOMEZ, Paula" userId="c93cf399-3ed7-4230-9282-8831e3fe5ae7" providerId="ADAL" clId="{B9BE3E31-1289-4C68-96D7-F09117FE9CC2}" dt="2024-08-20T08:31:17.868" v="3" actId="20577"/>
        <pc:sldMkLst>
          <pc:docMk/>
          <pc:sldMk cId="2114473003" sldId="528"/>
        </pc:sldMkLst>
        <pc:spChg chg="mod">
          <ac:chgData name="GOMEZ, Paula" userId="c93cf399-3ed7-4230-9282-8831e3fe5ae7" providerId="ADAL" clId="{B9BE3E31-1289-4C68-96D7-F09117FE9CC2}" dt="2024-08-20T08:31:17.868" v="3" actId="20577"/>
          <ac:spMkLst>
            <pc:docMk/>
            <pc:sldMk cId="2114473003" sldId="528"/>
            <ac:spMk id="3" creationId="{C66DE279-353B-323D-A2DE-3EAF586E6168}"/>
          </ac:spMkLst>
        </pc:spChg>
      </pc:sldChg>
      <pc:sldChg chg="modSp mod">
        <pc:chgData name="GOMEZ, Paula" userId="c93cf399-3ed7-4230-9282-8831e3fe5ae7" providerId="ADAL" clId="{B9BE3E31-1289-4C68-96D7-F09117FE9CC2}" dt="2024-08-20T08:31:22.575" v="5" actId="20577"/>
        <pc:sldMkLst>
          <pc:docMk/>
          <pc:sldMk cId="895360114" sldId="529"/>
        </pc:sldMkLst>
        <pc:spChg chg="mod">
          <ac:chgData name="GOMEZ, Paula" userId="c93cf399-3ed7-4230-9282-8831e3fe5ae7" providerId="ADAL" clId="{B9BE3E31-1289-4C68-96D7-F09117FE9CC2}" dt="2024-08-20T08:31:22.575" v="5" actId="20577"/>
          <ac:spMkLst>
            <pc:docMk/>
            <pc:sldMk cId="895360114" sldId="529"/>
            <ac:spMk id="3" creationId="{C66DE279-353B-323D-A2DE-3EAF586E6168}"/>
          </ac:spMkLst>
        </pc:spChg>
      </pc:sldChg>
      <pc:sldChg chg="modSp mod">
        <pc:chgData name="GOMEZ, Paula" userId="c93cf399-3ed7-4230-9282-8831e3fe5ae7" providerId="ADAL" clId="{B9BE3E31-1289-4C68-96D7-F09117FE9CC2}" dt="2024-08-20T08:31:27.139" v="7" actId="20577"/>
        <pc:sldMkLst>
          <pc:docMk/>
          <pc:sldMk cId="1320564039" sldId="530"/>
        </pc:sldMkLst>
        <pc:spChg chg="mod">
          <ac:chgData name="GOMEZ, Paula" userId="c93cf399-3ed7-4230-9282-8831e3fe5ae7" providerId="ADAL" clId="{B9BE3E31-1289-4C68-96D7-F09117FE9CC2}" dt="2024-08-20T08:31:27.139" v="7" actId="20577"/>
          <ac:spMkLst>
            <pc:docMk/>
            <pc:sldMk cId="1320564039" sldId="530"/>
            <ac:spMk id="3" creationId="{C66DE279-353B-323D-A2DE-3EAF586E6168}"/>
          </ac:spMkLst>
        </pc:spChg>
      </pc:sldChg>
      <pc:sldChg chg="modSp mod">
        <pc:chgData name="GOMEZ, Paula" userId="c93cf399-3ed7-4230-9282-8831e3fe5ae7" providerId="ADAL" clId="{B9BE3E31-1289-4C68-96D7-F09117FE9CC2}" dt="2024-08-20T08:31:31.773" v="9" actId="20577"/>
        <pc:sldMkLst>
          <pc:docMk/>
          <pc:sldMk cId="3822625834" sldId="532"/>
        </pc:sldMkLst>
        <pc:spChg chg="mod">
          <ac:chgData name="GOMEZ, Paula" userId="c93cf399-3ed7-4230-9282-8831e3fe5ae7" providerId="ADAL" clId="{B9BE3E31-1289-4C68-96D7-F09117FE9CC2}" dt="2024-08-20T08:31:31.773" v="9" actId="20577"/>
          <ac:spMkLst>
            <pc:docMk/>
            <pc:sldMk cId="3822625834" sldId="532"/>
            <ac:spMk id="3" creationId="{C66DE279-353B-323D-A2DE-3EAF586E6168}"/>
          </ac:spMkLst>
        </pc:spChg>
      </pc:sldChg>
      <pc:sldChg chg="modSp mod">
        <pc:chgData name="GOMEZ, Paula" userId="c93cf399-3ed7-4230-9282-8831e3fe5ae7" providerId="ADAL" clId="{B9BE3E31-1289-4C68-96D7-F09117FE9CC2}" dt="2024-08-20T08:31:36.228" v="11" actId="20577"/>
        <pc:sldMkLst>
          <pc:docMk/>
          <pc:sldMk cId="352143145" sldId="533"/>
        </pc:sldMkLst>
        <pc:spChg chg="mod">
          <ac:chgData name="GOMEZ, Paula" userId="c93cf399-3ed7-4230-9282-8831e3fe5ae7" providerId="ADAL" clId="{B9BE3E31-1289-4C68-96D7-F09117FE9CC2}" dt="2024-08-20T08:31:36.228" v="11" actId="20577"/>
          <ac:spMkLst>
            <pc:docMk/>
            <pc:sldMk cId="352143145" sldId="533"/>
            <ac:spMk id="3" creationId="{C66DE279-353B-323D-A2DE-3EAF586E6168}"/>
          </ac:spMkLst>
        </pc:spChg>
      </pc:sldChg>
    </pc:docChg>
  </pc:docChgLst>
  <pc:docChgLst>
    <pc:chgData name="Hoffman, Adela (CDC/GHC/DGHP)" userId="64afb8b8-f072-4c9e-9ef9-cff9a66c6b39" providerId="ADAL" clId="{3E227119-07E5-4B8F-A897-98EAF61D26EF}"/>
    <pc:docChg chg="undo custSel modSld">
      <pc:chgData name="Hoffman, Adela (CDC/GHC/DGHP)" userId="64afb8b8-f072-4c9e-9ef9-cff9a66c6b39" providerId="ADAL" clId="{3E227119-07E5-4B8F-A897-98EAF61D26EF}" dt="2024-08-20T01:08:12.608" v="124" actId="20577"/>
      <pc:docMkLst>
        <pc:docMk/>
      </pc:docMkLst>
      <pc:sldChg chg="modNotesTx">
        <pc:chgData name="Hoffman, Adela (CDC/GHC/DGHP)" userId="64afb8b8-f072-4c9e-9ef9-cff9a66c6b39" providerId="ADAL" clId="{3E227119-07E5-4B8F-A897-98EAF61D26EF}" dt="2024-08-20T00:55:31.067" v="19" actId="20577"/>
        <pc:sldMkLst>
          <pc:docMk/>
          <pc:sldMk cId="1988032627" sldId="353"/>
        </pc:sldMkLst>
      </pc:sldChg>
      <pc:sldChg chg="modNotesTx">
        <pc:chgData name="Hoffman, Adela (CDC/GHC/DGHP)" userId="64afb8b8-f072-4c9e-9ef9-cff9a66c6b39" providerId="ADAL" clId="{3E227119-07E5-4B8F-A897-98EAF61D26EF}" dt="2024-08-20T01:06:00.565" v="113" actId="20577"/>
        <pc:sldMkLst>
          <pc:docMk/>
          <pc:sldMk cId="1024690582" sldId="381"/>
        </pc:sldMkLst>
      </pc:sldChg>
      <pc:sldChg chg="modNotesTx">
        <pc:chgData name="Hoffman, Adela (CDC/GHC/DGHP)" userId="64afb8b8-f072-4c9e-9ef9-cff9a66c6b39" providerId="ADAL" clId="{3E227119-07E5-4B8F-A897-98EAF61D26EF}" dt="2024-08-20T01:08:12.608" v="124" actId="20577"/>
        <pc:sldMkLst>
          <pc:docMk/>
          <pc:sldMk cId="127444994" sldId="384"/>
        </pc:sldMkLst>
      </pc:sldChg>
      <pc:sldChg chg="modNotesTx">
        <pc:chgData name="Hoffman, Adela (CDC/GHC/DGHP)" userId="64afb8b8-f072-4c9e-9ef9-cff9a66c6b39" providerId="ADAL" clId="{3E227119-07E5-4B8F-A897-98EAF61D26EF}" dt="2024-08-20T00:56:56.618" v="29" actId="20577"/>
        <pc:sldMkLst>
          <pc:docMk/>
          <pc:sldMk cId="3325038314" sldId="403"/>
        </pc:sldMkLst>
      </pc:sldChg>
      <pc:sldChg chg="modNotesTx">
        <pc:chgData name="Hoffman, Adela (CDC/GHC/DGHP)" userId="64afb8b8-f072-4c9e-9ef9-cff9a66c6b39" providerId="ADAL" clId="{3E227119-07E5-4B8F-A897-98EAF61D26EF}" dt="2024-08-20T00:55:59.328" v="20"/>
        <pc:sldMkLst>
          <pc:docMk/>
          <pc:sldMk cId="155909528" sldId="405"/>
        </pc:sldMkLst>
      </pc:sldChg>
      <pc:sldChg chg="modNotesTx">
        <pc:chgData name="Hoffman, Adela (CDC/GHC/DGHP)" userId="64afb8b8-f072-4c9e-9ef9-cff9a66c6b39" providerId="ADAL" clId="{3E227119-07E5-4B8F-A897-98EAF61D26EF}" dt="2024-08-20T01:00:48.472" v="88" actId="20577"/>
        <pc:sldMkLst>
          <pc:docMk/>
          <pc:sldMk cId="1116457420" sldId="434"/>
        </pc:sldMkLst>
      </pc:sldChg>
      <pc:sldChg chg="modNotesTx">
        <pc:chgData name="Hoffman, Adela (CDC/GHC/DGHP)" userId="64afb8b8-f072-4c9e-9ef9-cff9a66c6b39" providerId="ADAL" clId="{3E227119-07E5-4B8F-A897-98EAF61D26EF}" dt="2024-08-20T01:02:47.754" v="96" actId="20577"/>
        <pc:sldMkLst>
          <pc:docMk/>
          <pc:sldMk cId="1745101525" sldId="436"/>
        </pc:sldMkLst>
      </pc:sldChg>
      <pc:sldChg chg="modNotesTx">
        <pc:chgData name="Hoffman, Adela (CDC/GHC/DGHP)" userId="64afb8b8-f072-4c9e-9ef9-cff9a66c6b39" providerId="ADAL" clId="{3E227119-07E5-4B8F-A897-98EAF61D26EF}" dt="2024-08-20T01:04:20.629" v="108" actId="20577"/>
        <pc:sldMkLst>
          <pc:docMk/>
          <pc:sldMk cId="3645138903" sldId="444"/>
        </pc:sldMkLst>
      </pc:sldChg>
      <pc:sldChg chg="modNotesTx">
        <pc:chgData name="Hoffman, Adela (CDC/GHC/DGHP)" userId="64afb8b8-f072-4c9e-9ef9-cff9a66c6b39" providerId="ADAL" clId="{3E227119-07E5-4B8F-A897-98EAF61D26EF}" dt="2024-08-20T01:03:16.740" v="97" actId="20577"/>
        <pc:sldMkLst>
          <pc:docMk/>
          <pc:sldMk cId="448096837" sldId="459"/>
        </pc:sldMkLst>
      </pc:sldChg>
      <pc:sldChg chg="modNotesTx">
        <pc:chgData name="Hoffman, Adela (CDC/GHC/DGHP)" userId="64afb8b8-f072-4c9e-9ef9-cff9a66c6b39" providerId="ADAL" clId="{3E227119-07E5-4B8F-A897-98EAF61D26EF}" dt="2024-08-20T00:59:50.207" v="64" actId="20577"/>
        <pc:sldMkLst>
          <pc:docMk/>
          <pc:sldMk cId="42194822" sldId="504"/>
        </pc:sldMkLst>
      </pc:sldChg>
    </pc:docChg>
  </pc:docChgLst>
  <pc:docChgLst>
    <pc:chgData name="GOMEZ, Paula" userId="S::gomezp@who.int::c93cf399-3ed7-4230-9282-8831e3fe5ae7" providerId="AD" clId="Web-{F72C8EF3-9CD5-EBAE-9BD4-20489D27CE8E}"/>
    <pc:docChg chg="modSld">
      <pc:chgData name="GOMEZ, Paula" userId="S::gomezp@who.int::c93cf399-3ed7-4230-9282-8831e3fe5ae7" providerId="AD" clId="Web-{F72C8EF3-9CD5-EBAE-9BD4-20489D27CE8E}" dt="2024-08-20T08:44:47.439" v="55" actId="20577"/>
      <pc:docMkLst>
        <pc:docMk/>
      </pc:docMkLst>
      <pc:sldChg chg="modSp">
        <pc:chgData name="GOMEZ, Paula" userId="S::gomezp@who.int::c93cf399-3ed7-4230-9282-8831e3fe5ae7" providerId="AD" clId="Web-{F72C8EF3-9CD5-EBAE-9BD4-20489D27CE8E}" dt="2024-08-20T08:44:47.439" v="55" actId="20577"/>
        <pc:sldMkLst>
          <pc:docMk/>
          <pc:sldMk cId="302464712" sldId="523"/>
        </pc:sldMkLst>
        <pc:spChg chg="mod">
          <ac:chgData name="GOMEZ, Paula" userId="S::gomezp@who.int::c93cf399-3ed7-4230-9282-8831e3fe5ae7" providerId="AD" clId="Web-{F72C8EF3-9CD5-EBAE-9BD4-20489D27CE8E}" dt="2024-08-20T08:44:47.439" v="55" actId="20577"/>
          <ac:spMkLst>
            <pc:docMk/>
            <pc:sldMk cId="302464712" sldId="523"/>
            <ac:spMk id="628" creationId="{00000000-0000-0000-0000-000000000000}"/>
          </ac:spMkLst>
        </pc:spChg>
      </pc:sldChg>
      <pc:sldChg chg="modSp">
        <pc:chgData name="GOMEZ, Paula" userId="S::gomezp@who.int::c93cf399-3ed7-4230-9282-8831e3fe5ae7" providerId="AD" clId="Web-{F72C8EF3-9CD5-EBAE-9BD4-20489D27CE8E}" dt="2024-08-20T08:40:21.885" v="2" actId="20577"/>
        <pc:sldMkLst>
          <pc:docMk/>
          <pc:sldMk cId="2102662080" sldId="526"/>
        </pc:sldMkLst>
        <pc:spChg chg="mod">
          <ac:chgData name="GOMEZ, Paula" userId="S::gomezp@who.int::c93cf399-3ed7-4230-9282-8831e3fe5ae7" providerId="AD" clId="Web-{F72C8EF3-9CD5-EBAE-9BD4-20489D27CE8E}" dt="2024-08-20T08:40:21.885" v="2" actId="20577"/>
          <ac:spMkLst>
            <pc:docMk/>
            <pc:sldMk cId="2102662080" sldId="526"/>
            <ac:spMk id="628"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0C2909B-1969-4451-B918-12F2288CC6D6}" type="doc">
      <dgm:prSet loTypeId="urn:microsoft.com/office/officeart/2009/3/layout/SubStepProcess" loCatId="process" qsTypeId="urn:microsoft.com/office/officeart/2005/8/quickstyle/simple1" qsCatId="simple" csTypeId="urn:microsoft.com/office/officeart/2005/8/colors/colorful1" csCatId="colorful" phldr="1"/>
      <dgm:spPr/>
      <dgm:t>
        <a:bodyPr/>
        <a:lstStyle/>
        <a:p>
          <a:endParaRPr lang="en-US"/>
        </a:p>
      </dgm:t>
    </dgm:pt>
    <dgm:pt modelId="{E4411614-AE77-4D4F-AE7C-97ADC4AC6D92}">
      <dgm:prSet phldrT="[Text]"/>
      <dgm:spPr/>
      <dgm:t>
        <a:bodyPr/>
        <a:lstStyle/>
        <a:p>
          <a:r>
            <a:rPr lang="en-US"/>
            <a:t>Vocabulary</a:t>
          </a:r>
        </a:p>
      </dgm:t>
    </dgm:pt>
    <dgm:pt modelId="{1310FA58-DBB2-4B3C-B7E9-1E8DB5B1E714}" type="parTrans" cxnId="{BD4C12D7-1A07-43DC-9363-F5F3A180E0A1}">
      <dgm:prSet/>
      <dgm:spPr/>
      <dgm:t>
        <a:bodyPr/>
        <a:lstStyle/>
        <a:p>
          <a:endParaRPr lang="en-US"/>
        </a:p>
      </dgm:t>
    </dgm:pt>
    <dgm:pt modelId="{43A15060-8116-4C88-B56C-3EB7305CB541}" type="sibTrans" cxnId="{BD4C12D7-1A07-43DC-9363-F5F3A180E0A1}">
      <dgm:prSet/>
      <dgm:spPr/>
      <dgm:t>
        <a:bodyPr/>
        <a:lstStyle/>
        <a:p>
          <a:endParaRPr lang="en-US"/>
        </a:p>
      </dgm:t>
    </dgm:pt>
    <dgm:pt modelId="{91A07FAD-827F-4553-B3A4-D5163F06773B}">
      <dgm:prSet phldrT="[Text]"/>
      <dgm:spPr/>
      <dgm:t>
        <a:bodyPr/>
        <a:lstStyle/>
        <a:p>
          <a:r>
            <a:rPr lang="en-US"/>
            <a:t>Systems</a:t>
          </a:r>
        </a:p>
      </dgm:t>
    </dgm:pt>
    <dgm:pt modelId="{FBB9DD5A-9E3B-4444-9E1A-7532DFF3995A}" type="parTrans" cxnId="{B7A6D4B7-C1D5-41D5-B2FA-1630DB9D909D}">
      <dgm:prSet/>
      <dgm:spPr/>
      <dgm:t>
        <a:bodyPr/>
        <a:lstStyle/>
        <a:p>
          <a:endParaRPr lang="en-US"/>
        </a:p>
      </dgm:t>
    </dgm:pt>
    <dgm:pt modelId="{B07055DD-834E-472B-93BD-E6F417945BB8}" type="sibTrans" cxnId="{B7A6D4B7-C1D5-41D5-B2FA-1630DB9D909D}">
      <dgm:prSet/>
      <dgm:spPr/>
      <dgm:t>
        <a:bodyPr/>
        <a:lstStyle/>
        <a:p>
          <a:endParaRPr lang="en-US"/>
        </a:p>
      </dgm:t>
    </dgm:pt>
    <dgm:pt modelId="{932D8B49-F3AC-4D62-A5EF-956FB0228502}">
      <dgm:prSet phldrT="[Text]"/>
      <dgm:spPr/>
      <dgm:t>
        <a:bodyPr/>
        <a:lstStyle/>
        <a:p>
          <a:r>
            <a:rPr lang="en-US"/>
            <a:t>Processes</a:t>
          </a:r>
        </a:p>
      </dgm:t>
    </dgm:pt>
    <dgm:pt modelId="{1E93AACE-72A6-4748-BC98-0869C45F40B0}" type="parTrans" cxnId="{A63CC6F2-A054-472A-8475-0B398831463D}">
      <dgm:prSet/>
      <dgm:spPr/>
      <dgm:t>
        <a:bodyPr/>
        <a:lstStyle/>
        <a:p>
          <a:endParaRPr lang="en-US"/>
        </a:p>
      </dgm:t>
    </dgm:pt>
    <dgm:pt modelId="{BEEA118B-3899-48A1-8736-570C893E2052}" type="sibTrans" cxnId="{A63CC6F2-A054-472A-8475-0B398831463D}">
      <dgm:prSet/>
      <dgm:spPr/>
      <dgm:t>
        <a:bodyPr/>
        <a:lstStyle/>
        <a:p>
          <a:endParaRPr lang="en-US"/>
        </a:p>
      </dgm:t>
    </dgm:pt>
    <dgm:pt modelId="{93DA6BCF-00CA-40E7-B966-D3B6A2E823D9}" type="pres">
      <dgm:prSet presAssocID="{80C2909B-1969-4451-B918-12F2288CC6D6}" presName="Name0" presStyleCnt="0">
        <dgm:presLayoutVars>
          <dgm:chMax val="7"/>
          <dgm:dir/>
          <dgm:animOne val="branch"/>
        </dgm:presLayoutVars>
      </dgm:prSet>
      <dgm:spPr/>
    </dgm:pt>
    <dgm:pt modelId="{84BD6CB7-3C29-4227-9FAE-C3D3E80044E0}" type="pres">
      <dgm:prSet presAssocID="{E4411614-AE77-4D4F-AE7C-97ADC4AC6D92}" presName="parTx1" presStyleLbl="node1" presStyleIdx="0" presStyleCnt="3"/>
      <dgm:spPr/>
    </dgm:pt>
    <dgm:pt modelId="{84B0C54B-8E88-49C3-BAB7-F93861907F8D}" type="pres">
      <dgm:prSet presAssocID="{91A07FAD-827F-4553-B3A4-D5163F06773B}" presName="parTx2" presStyleLbl="node1" presStyleIdx="1" presStyleCnt="3"/>
      <dgm:spPr/>
    </dgm:pt>
    <dgm:pt modelId="{AA32202E-9B54-4C36-82B0-0EC83D54BE09}" type="pres">
      <dgm:prSet presAssocID="{932D8B49-F3AC-4D62-A5EF-956FB0228502}" presName="parTx3" presStyleLbl="node1" presStyleIdx="2" presStyleCnt="3"/>
      <dgm:spPr/>
    </dgm:pt>
  </dgm:ptLst>
  <dgm:cxnLst>
    <dgm:cxn modelId="{443EB88E-1024-4ECB-84A1-F34105BADBA4}" type="presOf" srcId="{E4411614-AE77-4D4F-AE7C-97ADC4AC6D92}" destId="{84BD6CB7-3C29-4227-9FAE-C3D3E80044E0}" srcOrd="0" destOrd="0" presId="urn:microsoft.com/office/officeart/2009/3/layout/SubStepProcess"/>
    <dgm:cxn modelId="{B7A6D4B7-C1D5-41D5-B2FA-1630DB9D909D}" srcId="{80C2909B-1969-4451-B918-12F2288CC6D6}" destId="{91A07FAD-827F-4553-B3A4-D5163F06773B}" srcOrd="1" destOrd="0" parTransId="{FBB9DD5A-9E3B-4444-9E1A-7532DFF3995A}" sibTransId="{B07055DD-834E-472B-93BD-E6F417945BB8}"/>
    <dgm:cxn modelId="{BD4C12D7-1A07-43DC-9363-F5F3A180E0A1}" srcId="{80C2909B-1969-4451-B918-12F2288CC6D6}" destId="{E4411614-AE77-4D4F-AE7C-97ADC4AC6D92}" srcOrd="0" destOrd="0" parTransId="{1310FA58-DBB2-4B3C-B7E9-1E8DB5B1E714}" sibTransId="{43A15060-8116-4C88-B56C-3EB7305CB541}"/>
    <dgm:cxn modelId="{C71D72D9-128A-4F91-9C34-0EF2A4E909E3}" type="presOf" srcId="{80C2909B-1969-4451-B918-12F2288CC6D6}" destId="{93DA6BCF-00CA-40E7-B966-D3B6A2E823D9}" srcOrd="0" destOrd="0" presId="urn:microsoft.com/office/officeart/2009/3/layout/SubStepProcess"/>
    <dgm:cxn modelId="{DFDDB1E8-8126-4113-B37D-2227B5CD0841}" type="presOf" srcId="{91A07FAD-827F-4553-B3A4-D5163F06773B}" destId="{84B0C54B-8E88-49C3-BAB7-F93861907F8D}" srcOrd="0" destOrd="0" presId="urn:microsoft.com/office/officeart/2009/3/layout/SubStepProcess"/>
    <dgm:cxn modelId="{B9E2B1EA-7AF2-4759-BAAD-010EA1D80F13}" type="presOf" srcId="{932D8B49-F3AC-4D62-A5EF-956FB0228502}" destId="{AA32202E-9B54-4C36-82B0-0EC83D54BE09}" srcOrd="0" destOrd="0" presId="urn:microsoft.com/office/officeart/2009/3/layout/SubStepProcess"/>
    <dgm:cxn modelId="{A63CC6F2-A054-472A-8475-0B398831463D}" srcId="{80C2909B-1969-4451-B918-12F2288CC6D6}" destId="{932D8B49-F3AC-4D62-A5EF-956FB0228502}" srcOrd="2" destOrd="0" parTransId="{1E93AACE-72A6-4748-BC98-0869C45F40B0}" sibTransId="{BEEA118B-3899-48A1-8736-570C893E2052}"/>
    <dgm:cxn modelId="{6975D0FB-06DD-45ED-AC90-ED83D46E17A2}" type="presParOf" srcId="{93DA6BCF-00CA-40E7-B966-D3B6A2E823D9}" destId="{84BD6CB7-3C29-4227-9FAE-C3D3E80044E0}" srcOrd="0" destOrd="0" presId="urn:microsoft.com/office/officeart/2009/3/layout/SubStepProcess"/>
    <dgm:cxn modelId="{2A401E3B-5373-4AE5-A2CA-D053BCF366DE}" type="presParOf" srcId="{93DA6BCF-00CA-40E7-B966-D3B6A2E823D9}" destId="{84B0C54B-8E88-49C3-BAB7-F93861907F8D}" srcOrd="1" destOrd="0" presId="urn:microsoft.com/office/officeart/2009/3/layout/SubStepProcess"/>
    <dgm:cxn modelId="{9BA5B93E-6117-4A59-952C-0949D104023C}" type="presParOf" srcId="{93DA6BCF-00CA-40E7-B966-D3B6A2E823D9}" destId="{AA32202E-9B54-4C36-82B0-0EC83D54BE09}" srcOrd="2" destOrd="0" presId="urn:microsoft.com/office/officeart/2009/3/layout/SubStepProcess"/>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BD6CB7-3C29-4227-9FAE-C3D3E80044E0}">
      <dsp:nvSpPr>
        <dsp:cNvPr id="0" name=""/>
        <dsp:cNvSpPr/>
      </dsp:nvSpPr>
      <dsp:spPr>
        <a:xfrm>
          <a:off x="1976" y="514219"/>
          <a:ext cx="1347892" cy="1347892"/>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r>
            <a:rPr lang="en-US" sz="1500" kern="1200"/>
            <a:t>Vocabulary</a:t>
          </a:r>
        </a:p>
      </dsp:txBody>
      <dsp:txXfrm>
        <a:off x="199370" y="711613"/>
        <a:ext cx="953104" cy="953104"/>
      </dsp:txXfrm>
    </dsp:sp>
    <dsp:sp modelId="{84B0C54B-8E88-49C3-BAB7-F93861907F8D}">
      <dsp:nvSpPr>
        <dsp:cNvPr id="0" name=""/>
        <dsp:cNvSpPr/>
      </dsp:nvSpPr>
      <dsp:spPr>
        <a:xfrm>
          <a:off x="1349868" y="514219"/>
          <a:ext cx="1347892" cy="1347892"/>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r>
            <a:rPr lang="en-US" sz="1500" kern="1200"/>
            <a:t>Systems</a:t>
          </a:r>
        </a:p>
      </dsp:txBody>
      <dsp:txXfrm>
        <a:off x="1547262" y="711613"/>
        <a:ext cx="953104" cy="953104"/>
      </dsp:txXfrm>
    </dsp:sp>
    <dsp:sp modelId="{AA32202E-9B54-4C36-82B0-0EC83D54BE09}">
      <dsp:nvSpPr>
        <dsp:cNvPr id="0" name=""/>
        <dsp:cNvSpPr/>
      </dsp:nvSpPr>
      <dsp:spPr>
        <a:xfrm>
          <a:off x="2697760" y="514219"/>
          <a:ext cx="1347892" cy="1347892"/>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r>
            <a:rPr lang="en-US" sz="1500" kern="1200"/>
            <a:t>Processes</a:t>
          </a:r>
        </a:p>
      </dsp:txBody>
      <dsp:txXfrm>
        <a:off x="2895154" y="711613"/>
        <a:ext cx="953104" cy="953104"/>
      </dsp:txXfrm>
    </dsp:sp>
  </dsp:spTree>
</dsp:drawing>
</file>

<file path=ppt/diagrams/layout1.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im" val="1D"/>
                            <dgm:param type="begPts" val="midR"/>
                            <dgm:param type="endSty" val="noArr"/>
                            <dgm:param type="dstNode" val="anchor1"/>
                          </dgm:alg>
                        </dgm:if>
                        <dgm:else name="Name14">
                          <dgm:alg type="conn">
                            <dgm:param type="dim" val="1D"/>
                            <dgm:param type="begPts" val="midL"/>
                            <dgm:param type="endSty" val="noArr"/>
                            <dgm:param type="srcNode" val="parTx1"/>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dim" val="1D"/>
                                <dgm:param type="begPts" val="midL"/>
                                <dgm:param type="srcNode" val="parTx2"/>
                                <dgm:param type="endSty" val="noArr"/>
                                <dgm:param type="dstNode" val="anchor1"/>
                              </dgm:alg>
                            </dgm:if>
                            <dgm:else name="Name34">
                              <dgm:alg type="conn">
                                <dgm:param type="dim" val="1D"/>
                                <dgm:param type="begPts" val="midR"/>
                                <dgm:param type="endSty" val="noArr"/>
                                <dgm:param type="srcNode" val="parTx2"/>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im" val="1D"/>
                            <dgm:param type="begPts" val="midR"/>
                            <dgm:param type="endSty" val="noArr"/>
                            <dgm:param type="dstNode" val="anchor2"/>
                          </dgm:alg>
                        </dgm:if>
                        <dgm:else name="Name48">
                          <dgm:alg type="conn">
                            <dgm:param type="dim" val="1D"/>
                            <dgm:param type="begPts" val="midL"/>
                            <dgm:param type="endSty" val="noArr"/>
                            <dgm:param type="srcNode" val="parTx2"/>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dim" val="1D"/>
                                <dgm:param type="begPts" val="midL"/>
                                <dgm:param type="srcNode" val="parTx3"/>
                                <dgm:param type="endSty" val="noArr"/>
                                <dgm:param type="dstNode" val="anchor2"/>
                              </dgm:alg>
                            </dgm:if>
                            <dgm:else name="Name68">
                              <dgm:alg type="conn">
                                <dgm:param type="dim" val="1D"/>
                                <dgm:param type="begPts" val="midR"/>
                                <dgm:param type="endSty" val="noArr"/>
                                <dgm:param type="srcNode" val="parTx3"/>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im" val="1D"/>
                            <dgm:param type="begPts" val="midR"/>
                            <dgm:param type="endSty" val="noArr"/>
                            <dgm:param type="dstNode" val="anchor3"/>
                          </dgm:alg>
                        </dgm:if>
                        <dgm:else name="Name82">
                          <dgm:alg type="conn">
                            <dgm:param type="dim" val="1D"/>
                            <dgm:param type="begPts" val="midL"/>
                            <dgm:param type="endSty" val="noArr"/>
                            <dgm:param type="srcNode" val="parTx3"/>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dim" val="1D"/>
                                <dgm:param type="begPts" val="midL"/>
                                <dgm:param type="srcNode" val="parTx4"/>
                                <dgm:param type="endSty" val="noArr"/>
                                <dgm:param type="dstNode" val="anchor3"/>
                              </dgm:alg>
                            </dgm:if>
                            <dgm:else name="Name102">
                              <dgm:alg type="conn">
                                <dgm:param type="dim" val="1D"/>
                                <dgm:param type="begPts" val="midR"/>
                                <dgm:param type="endSty" val="noArr"/>
                                <dgm:param type="srcNode" val="parTx4"/>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im" val="1D"/>
                            <dgm:param type="begPts" val="midR"/>
                            <dgm:param type="endSty" val="noArr"/>
                            <dgm:param type="dstNode" val="anchor4"/>
                          </dgm:alg>
                        </dgm:if>
                        <dgm:else name="Name116">
                          <dgm:alg type="conn">
                            <dgm:param type="dim" val="1D"/>
                            <dgm:param type="begPts" val="midL"/>
                            <dgm:param type="endSty" val="noArr"/>
                            <dgm:param type="srcNode" val="parTx4"/>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dim" val="1D"/>
                                <dgm:param type="begPts" val="midL"/>
                                <dgm:param type="srcNode" val="parTx5"/>
                                <dgm:param type="endSty" val="noArr"/>
                                <dgm:param type="dstNode" val="anchor4"/>
                              </dgm:alg>
                            </dgm:if>
                            <dgm:else name="Name136">
                              <dgm:alg type="conn">
                                <dgm:param type="dim" val="1D"/>
                                <dgm:param type="begPts" val="midR"/>
                                <dgm:param type="endSty" val="noArr"/>
                                <dgm:param type="srcNode" val="parTx5"/>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im" val="1D"/>
                            <dgm:param type="begPts" val="midR"/>
                            <dgm:param type="endSty" val="noArr"/>
                            <dgm:param type="dstNode" val="anchor5"/>
                          </dgm:alg>
                        </dgm:if>
                        <dgm:else name="Name150">
                          <dgm:alg type="conn">
                            <dgm:param type="dim" val="1D"/>
                            <dgm:param type="begPts" val="midL"/>
                            <dgm:param type="endSty" val="noArr"/>
                            <dgm:param type="srcNode" val="parTx5"/>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dim" val="1D"/>
                                <dgm:param type="begPts" val="midL"/>
                                <dgm:param type="srcNode" val="parTx6"/>
                                <dgm:param type="endSty" val="noArr"/>
                                <dgm:param type="dstNode" val="anchor5"/>
                              </dgm:alg>
                            </dgm:if>
                            <dgm:else name="Name170">
                              <dgm:alg type="conn">
                                <dgm:param type="dim" val="1D"/>
                                <dgm:param type="begPts" val="midR"/>
                                <dgm:param type="endSty" val="noArr"/>
                                <dgm:param type="srcNode" val="parTx6"/>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im" val="1D"/>
                            <dgm:param type="begPts" val="midR"/>
                            <dgm:param type="endSty" val="noArr"/>
                            <dgm:param type="dstNode" val="anchor6"/>
                          </dgm:alg>
                        </dgm:if>
                        <dgm:else name="Name184">
                          <dgm:alg type="conn">
                            <dgm:param type="dim" val="1D"/>
                            <dgm:param type="begPts" val="midL"/>
                            <dgm:param type="endSty" val="noArr"/>
                            <dgm:param type="srcNode" val="parTx6"/>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dim" val="1D"/>
                                <dgm:param type="begPts" val="midL"/>
                                <dgm:param type="srcNode" val="parTx7"/>
                                <dgm:param type="endSty" val="noArr"/>
                                <dgm:param type="dstNode" val="anchor6"/>
                              </dgm:alg>
                            </dgm:if>
                            <dgm:else name="Name204">
                              <dgm:alg type="conn">
                                <dgm:param type="dim" val="1D"/>
                                <dgm:param type="begPts" val="midR"/>
                                <dgm:param type="endSty" val="noArr"/>
                                <dgm:param type="srcNode" val="parTx7"/>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im" val="1D"/>
                            <dgm:param type="begPts" val="midR"/>
                            <dgm:param type="endSty" val="noArr"/>
                            <dgm:param type="dstNode" val="anchor7"/>
                          </dgm:alg>
                        </dgm:if>
                        <dgm:else name="Name218">
                          <dgm:alg type="conn">
                            <dgm:param type="dim" val="1D"/>
                            <dgm:param type="begPts" val="midL"/>
                            <dgm:param type="endSty" val="noArr"/>
                            <dgm:param type="srcNode" val="parTx7"/>
                            <dgm:param type="dstNode" val="anchor7"/>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7" name="Shape 557"/>
          <p:cNvSpPr>
            <a:spLocks noGrp="1" noRot="1" noChangeAspect="1"/>
          </p:cNvSpPr>
          <p:nvPr>
            <p:ph type="sldImg"/>
          </p:nvPr>
        </p:nvSpPr>
        <p:spPr>
          <a:xfrm>
            <a:off x="1143000" y="685800"/>
            <a:ext cx="4572000" cy="3429000"/>
          </a:xfrm>
          <a:prstGeom prst="rect">
            <a:avLst/>
          </a:prstGeom>
        </p:spPr>
        <p:txBody>
          <a:bodyPr/>
          <a:lstStyle/>
          <a:p>
            <a:endParaRPr/>
          </a:p>
        </p:txBody>
      </p:sp>
      <p:sp>
        <p:nvSpPr>
          <p:cNvPr id="558" name="Shape 558"/>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636779324"/>
      </p:ext>
    </p:extLst>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Calibri"/>
      </a:defRPr>
    </a:lvl1pPr>
    <a:lvl2pPr indent="228600" latinLnBrk="0">
      <a:spcBef>
        <a:spcPts val="400"/>
      </a:spcBef>
      <a:defRPr sz="1200">
        <a:latin typeface="+mj-lt"/>
        <a:ea typeface="+mj-ea"/>
        <a:cs typeface="+mj-cs"/>
        <a:sym typeface="Calibri"/>
      </a:defRPr>
    </a:lvl2pPr>
    <a:lvl3pPr indent="457200" latinLnBrk="0">
      <a:spcBef>
        <a:spcPts val="400"/>
      </a:spcBef>
      <a:defRPr sz="1200">
        <a:latin typeface="+mj-lt"/>
        <a:ea typeface="+mj-ea"/>
        <a:cs typeface="+mj-cs"/>
        <a:sym typeface="Calibri"/>
      </a:defRPr>
    </a:lvl3pPr>
    <a:lvl4pPr indent="685800" latinLnBrk="0">
      <a:spcBef>
        <a:spcPts val="400"/>
      </a:spcBef>
      <a:defRPr sz="1200">
        <a:latin typeface="+mj-lt"/>
        <a:ea typeface="+mj-ea"/>
        <a:cs typeface="+mj-cs"/>
        <a:sym typeface="Calibri"/>
      </a:defRPr>
    </a:lvl4pPr>
    <a:lvl5pPr indent="914400" latinLnBrk="0">
      <a:spcBef>
        <a:spcPts val="400"/>
      </a:spcBef>
      <a:defRPr sz="1200">
        <a:latin typeface="+mj-lt"/>
        <a:ea typeface="+mj-ea"/>
        <a:cs typeface="+mj-cs"/>
        <a:sym typeface="Calibri"/>
      </a:defRPr>
    </a:lvl5pPr>
    <a:lvl6pPr indent="1143000" latinLnBrk="0">
      <a:spcBef>
        <a:spcPts val="400"/>
      </a:spcBef>
      <a:defRPr sz="1200">
        <a:latin typeface="+mj-lt"/>
        <a:ea typeface="+mj-ea"/>
        <a:cs typeface="+mj-cs"/>
        <a:sym typeface="Calibri"/>
      </a:defRPr>
    </a:lvl6pPr>
    <a:lvl7pPr indent="1371600" latinLnBrk="0">
      <a:spcBef>
        <a:spcPts val="400"/>
      </a:spcBef>
      <a:defRPr sz="1200">
        <a:latin typeface="+mj-lt"/>
        <a:ea typeface="+mj-ea"/>
        <a:cs typeface="+mj-cs"/>
        <a:sym typeface="Calibri"/>
      </a:defRPr>
    </a:lvl7pPr>
    <a:lvl8pPr indent="1600200" latinLnBrk="0">
      <a:spcBef>
        <a:spcPts val="400"/>
      </a:spcBef>
      <a:defRPr sz="1200">
        <a:latin typeface="+mj-lt"/>
        <a:ea typeface="+mj-ea"/>
        <a:cs typeface="+mj-cs"/>
        <a:sym typeface="Calibri"/>
      </a:defRPr>
    </a:lvl8pPr>
    <a:lvl9pPr indent="1828800" latinLnBrk="0">
      <a:spcBef>
        <a:spcPts val="400"/>
      </a:spcBef>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 name="Shape 574"/>
          <p:cNvSpPr>
            <a:spLocks noGrp="1" noRot="1" noChangeAspect="1"/>
          </p:cNvSpPr>
          <p:nvPr>
            <p:ph type="sldImg"/>
          </p:nvPr>
        </p:nvSpPr>
        <p:spPr>
          <a:xfrm>
            <a:off x="381000" y="685800"/>
            <a:ext cx="6096000" cy="3429000"/>
          </a:xfrm>
          <a:prstGeom prst="rect">
            <a:avLst/>
          </a:prstGeom>
        </p:spPr>
        <p:txBody>
          <a:bodyPr/>
          <a:lstStyle/>
          <a:p>
            <a:endParaRPr/>
          </a:p>
        </p:txBody>
      </p:sp>
      <p:sp>
        <p:nvSpPr>
          <p:cNvPr id="575" name="Shape 575"/>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18749978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marL="788035" lvl="1" indent="-334010" algn="l">
              <a:spcBef>
                <a:spcPts val="468"/>
              </a:spcBef>
              <a:buFont typeface="Arial MT,Sans-Serif"/>
              <a:buChar char="•"/>
            </a:pPr>
            <a:r>
              <a:rPr lang="en-AU"/>
              <a:t>Large group will be broken into smaller groups of 3-4.</a:t>
            </a:r>
            <a:endParaRPr lang="fr-FR"/>
          </a:p>
          <a:p>
            <a:pPr marL="788035" lvl="1" indent="-334010" algn="l">
              <a:spcBef>
                <a:spcPts val="468"/>
              </a:spcBef>
              <a:buFont typeface="Arial MT,Sans-Serif"/>
              <a:buChar char="•"/>
            </a:pPr>
            <a:r>
              <a:rPr lang="en-AU"/>
              <a:t>Each group will stand at one station and be given 3 minutes to brainstorm and write down their group's perspective on the topic.</a:t>
            </a:r>
            <a:endParaRPr lang="en-US"/>
          </a:p>
          <a:p>
            <a:pPr marL="788035" lvl="1" indent="-334010" algn="l">
              <a:spcBef>
                <a:spcPts val="468"/>
              </a:spcBef>
              <a:buFont typeface="Arial MT,Sans-Serif"/>
              <a:buChar char="•"/>
            </a:pPr>
            <a:r>
              <a:rPr lang="en-AU"/>
              <a:t>This is meant as a quick brainstorm </a:t>
            </a:r>
            <a:endParaRPr lang="en-US"/>
          </a:p>
          <a:p>
            <a:pPr marL="788035" lvl="1" indent="-334010" algn="l">
              <a:spcBef>
                <a:spcPts val="468"/>
              </a:spcBef>
              <a:buFont typeface="Arial MT,Sans-Serif"/>
              <a:buChar char="•"/>
            </a:pPr>
            <a:r>
              <a:rPr lang="en-AU"/>
              <a:t>Don’t worry if you don’t get all your points down before you are asked to move along – one of the other groups are likely to capture what you didn’t have time to put down and you will have a chance at the end when we report back to add anything missed.</a:t>
            </a:r>
            <a:endParaRPr lang="fr-FR"/>
          </a:p>
        </p:txBody>
      </p:sp>
    </p:spTree>
    <p:extLst>
      <p:ext uri="{BB962C8B-B14F-4D97-AF65-F5344CB8AC3E}">
        <p14:creationId xmlns:p14="http://schemas.microsoft.com/office/powerpoint/2010/main" val="15537596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marL="788035" lvl="1" indent="-334010" algn="l">
              <a:spcBef>
                <a:spcPts val="468"/>
              </a:spcBef>
              <a:buFont typeface="Arial MT,Sans-Serif"/>
              <a:buChar char="•"/>
            </a:pPr>
            <a:r>
              <a:rPr lang="en-AU">
                <a:solidFill>
                  <a:srgbClr val="000000"/>
                </a:solidFill>
              </a:rPr>
              <a:t>The facilitator is going to set their phone timer to 3 min – when you hear the alarm you must move on to the next station and add to what the previous group has put down. If you agree with something they have said you can add an </a:t>
            </a:r>
            <a:r>
              <a:rPr lang="en-AU" err="1">
                <a:solidFill>
                  <a:srgbClr val="000000"/>
                </a:solidFill>
              </a:rPr>
              <a:t>asterix</a:t>
            </a:r>
            <a:r>
              <a:rPr lang="en-AU">
                <a:solidFill>
                  <a:srgbClr val="000000"/>
                </a:solidFill>
              </a:rPr>
              <a:t> next to it. ONLY add new points that have not yet been captured by the previous group/s.</a:t>
            </a:r>
            <a:endParaRPr lang="en-US">
              <a:solidFill>
                <a:srgbClr val="000000"/>
              </a:solidFill>
            </a:endParaRPr>
          </a:p>
          <a:p>
            <a:pPr marL="788035" lvl="1" indent="-334010" algn="l">
              <a:spcBef>
                <a:spcPts val="468"/>
              </a:spcBef>
              <a:buFont typeface="Arial MT,Sans-Serif"/>
              <a:buChar char="•"/>
            </a:pPr>
            <a:r>
              <a:rPr lang="en-AU">
                <a:solidFill>
                  <a:srgbClr val="000000"/>
                </a:solidFill>
              </a:rPr>
              <a:t>The aim is to get a snapshot for each of the main topic area’s that we will be covering this week related to RRT functionality. We will revisit these during specific sessions, and they will help you identify key areas that need to be included in the SOPs for each area.</a:t>
            </a:r>
            <a:endParaRPr lang="en-US">
              <a:solidFill>
                <a:srgbClr val="000000"/>
              </a:solidFill>
            </a:endParaRPr>
          </a:p>
          <a:p>
            <a:pPr marL="788035" lvl="1" indent="-334010" algn="l">
              <a:spcBef>
                <a:spcPts val="468"/>
              </a:spcBef>
              <a:buFont typeface="Arial MT,Sans-Serif"/>
              <a:buChar char="•"/>
            </a:pPr>
            <a:r>
              <a:rPr lang="en-AU">
                <a:solidFill>
                  <a:srgbClr val="000000"/>
                </a:solidFill>
              </a:rPr>
              <a:t>After you have all moved through the 14 stations, we will ask one person to report back on each poster and you will have the opportunity to add anything that you feel has been missed. </a:t>
            </a:r>
            <a:endParaRPr lang="en-US">
              <a:solidFill>
                <a:srgbClr val="000000"/>
              </a:solidFill>
            </a:endParaRPr>
          </a:p>
          <a:p>
            <a:pPr marL="454025" lvl="1" indent="0" algn="l">
              <a:spcBef>
                <a:spcPts val="468"/>
              </a:spcBef>
            </a:pPr>
            <a:endParaRPr lang="en-AU">
              <a:solidFill>
                <a:srgbClr val="000000"/>
              </a:solidFill>
              <a:latin typeface="Calibri"/>
              <a:cs typeface="Calibri"/>
            </a:endParaRPr>
          </a:p>
        </p:txBody>
      </p:sp>
    </p:spTree>
    <p:extLst>
      <p:ext uri="{BB962C8B-B14F-4D97-AF65-F5344CB8AC3E}">
        <p14:creationId xmlns:p14="http://schemas.microsoft.com/office/powerpoint/2010/main" val="10331687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marL="454025" lvl="1" indent="0" algn="l">
              <a:spcBef>
                <a:spcPts val="468"/>
              </a:spcBef>
              <a:buFont typeface="Arial MT,Sans-Serif"/>
              <a:buNone/>
            </a:pPr>
            <a:endParaRPr lang="fr-FR"/>
          </a:p>
        </p:txBody>
      </p:sp>
    </p:spTree>
    <p:extLst>
      <p:ext uri="{BB962C8B-B14F-4D97-AF65-F5344CB8AC3E}">
        <p14:creationId xmlns:p14="http://schemas.microsoft.com/office/powerpoint/2010/main" val="30952597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marL="454025" lvl="1" indent="0" algn="l">
              <a:spcBef>
                <a:spcPts val="468"/>
              </a:spcBef>
              <a:buFont typeface="Arial MT,Sans-Serif"/>
              <a:buNone/>
            </a:pPr>
            <a:endParaRPr lang="fr-FR"/>
          </a:p>
        </p:txBody>
      </p:sp>
    </p:spTree>
    <p:extLst>
      <p:ext uri="{BB962C8B-B14F-4D97-AF65-F5344CB8AC3E}">
        <p14:creationId xmlns:p14="http://schemas.microsoft.com/office/powerpoint/2010/main" val="5120570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 name="Shape 625"/>
          <p:cNvSpPr>
            <a:spLocks noGrp="1" noRot="1" noChangeAspect="1"/>
          </p:cNvSpPr>
          <p:nvPr>
            <p:ph type="sldImg"/>
          </p:nvPr>
        </p:nvSpPr>
        <p:spPr>
          <a:xfrm>
            <a:off x="381000" y="685800"/>
            <a:ext cx="6096000" cy="3429000"/>
          </a:xfrm>
          <a:prstGeom prst="rect">
            <a:avLst/>
          </a:prstGeom>
        </p:spPr>
        <p:txBody>
          <a:bodyPr/>
          <a:lstStyle/>
          <a:p>
            <a:endParaRPr/>
          </a:p>
        </p:txBody>
      </p:sp>
      <p:sp>
        <p:nvSpPr>
          <p:cNvPr id="626" name="Shape 626"/>
          <p:cNvSpPr>
            <a:spLocks noGrp="1"/>
          </p:cNvSpPr>
          <p:nvPr>
            <p:ph type="body" sz="quarter" idx="1"/>
          </p:nvPr>
        </p:nvSpPr>
        <p:spPr>
          <a:prstGeom prst="rect">
            <a:avLst/>
          </a:prstGeom>
        </p:spPr>
        <p:txBody>
          <a:bodyPr/>
          <a:lstStyle>
            <a:lvl1pPr>
              <a:spcBef>
                <a:spcPts val="0"/>
              </a:spcBef>
            </a:lvl1pPr>
          </a:lstStyle>
          <a:p>
            <a:endParaRPr dirty="0"/>
          </a:p>
        </p:txBody>
      </p:sp>
    </p:spTree>
    <p:extLst>
      <p:ext uri="{BB962C8B-B14F-4D97-AF65-F5344CB8AC3E}">
        <p14:creationId xmlns:p14="http://schemas.microsoft.com/office/powerpoint/2010/main" val="42741622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17919691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rtl="0" fontAlgn="base"/>
            <a:r>
              <a:rPr lang="en-US" sz="1800" b="1" dirty="0"/>
              <a:t>Key Point: </a:t>
            </a:r>
            <a:endParaRPr lang="en-US" sz="1800" b="0" i="0" u="none" strike="noStrike" dirty="0">
              <a:solidFill>
                <a:srgbClr val="000000"/>
              </a:solidFill>
              <a:effectLst/>
              <a:latin typeface="Calibri" panose="020F0502020204030204" pitchFamily="34" charset="0"/>
            </a:endParaRPr>
          </a:p>
          <a:p>
            <a:pPr algn="l" rtl="0" fontAlgn="base"/>
            <a:endParaRPr lang="en-US" sz="1800" b="0" i="0" u="none" strike="noStrike" dirty="0">
              <a:solidFill>
                <a:srgbClr val="000000"/>
              </a:solidFill>
              <a:effectLst/>
              <a:latin typeface="Calibri" panose="020F0502020204030204" pitchFamily="34" charset="0"/>
            </a:endParaRPr>
          </a:p>
          <a:p>
            <a:pPr algn="l" rtl="0" fontAlgn="base"/>
            <a:r>
              <a:rPr lang="en-US" sz="1800" b="0" i="0" u="none" strike="noStrike" dirty="0">
                <a:solidFill>
                  <a:srgbClr val="000000"/>
                </a:solidFill>
                <a:effectLst/>
                <a:latin typeface="Calibri" panose="020F0502020204030204" pitchFamily="34" charset="0"/>
              </a:rPr>
              <a:t>An RRT is defined as a multidisciplinary team, trained and equipped, with the capacity to deploy rapidly to efficiently and effectively respond to a public health emergency in coordination with other response efforts. </a:t>
            </a:r>
            <a:r>
              <a:rPr lang="en-US" sz="1800" b="0" i="0" dirty="0">
                <a:solidFill>
                  <a:srgbClr val="444444"/>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pPr algn="l" rtl="0" fontAlgn="base"/>
            <a:r>
              <a:rPr lang="en-US" sz="1800" b="0" i="0" dirty="0">
                <a:solidFill>
                  <a:srgbClr val="444444"/>
                </a:solidFill>
                <a:effectLst/>
                <a:latin typeface="Calibri" panose="020F0502020204030204" pitchFamily="34" charset="0"/>
              </a:rPr>
              <a:t>​</a:t>
            </a:r>
          </a:p>
          <a:p>
            <a:pPr marL="171450" indent="-171450">
              <a:buFont typeface="Arial" panose="020B0604020202020204" pitchFamily="34" charset="0"/>
              <a:buChar char="•"/>
            </a:pPr>
            <a:r>
              <a:rPr lang="en-US" dirty="0"/>
              <a:t>The RRTs are intended to be flexible and responsive to evolving outbreak response needs and have the characteristics of </a:t>
            </a:r>
          </a:p>
          <a:p>
            <a:pPr marL="628650" lvl="1" indent="-171450">
              <a:buFont typeface="Arial" panose="020B0604020202020204" pitchFamily="34" charset="0"/>
              <a:buChar char="•"/>
            </a:pPr>
            <a:r>
              <a:rPr lang="en-US" dirty="0"/>
              <a:t>mobility (or ability to deploy), </a:t>
            </a:r>
          </a:p>
          <a:p>
            <a:pPr marL="628650" lvl="1" indent="-171450">
              <a:buFont typeface="Arial" panose="020B0604020202020204" pitchFamily="34" charset="0"/>
              <a:buChar char="•"/>
            </a:pPr>
            <a:r>
              <a:rPr lang="en-US" dirty="0"/>
              <a:t>timeliness (meaning the ability to deploy quickly),</a:t>
            </a:r>
          </a:p>
          <a:p>
            <a:pPr marL="628650" lvl="1" indent="-171450">
              <a:buFont typeface="Arial" panose="020B0604020202020204" pitchFamily="34" charset="0"/>
              <a:buChar char="•"/>
            </a:pPr>
            <a:r>
              <a:rPr lang="en-US" dirty="0"/>
              <a:t>expertise (meaning having the requisite subject matter expertise and diversity of skills needed), </a:t>
            </a:r>
          </a:p>
          <a:p>
            <a:pPr marL="628650" lvl="1" indent="-171450">
              <a:buFont typeface="Arial" panose="020B0604020202020204" pitchFamily="34" charset="0"/>
              <a:buChar char="•"/>
            </a:pPr>
            <a:r>
              <a:rPr lang="en-US" dirty="0"/>
              <a:t>and coordinated (meaning that it functions as a well integrated component of a larger response strategy)</a:t>
            </a:r>
            <a:endParaRPr lang="en-US" dirty="0">
              <a:cs typeface="Calibri"/>
            </a:endParaRPr>
          </a:p>
          <a:p>
            <a:pPr marL="0" indent="0">
              <a:buFont typeface="Arial" panose="020B0604020202020204" pitchFamily="34" charset="0"/>
              <a:buNone/>
            </a:pPr>
            <a:endParaRPr lang="en-US" sz="1200" dirty="0">
              <a:solidFill>
                <a:srgbClr val="000000"/>
              </a:solidFill>
              <a:effectLst/>
              <a:latin typeface="Calibri" panose="020F0502020204030204" pitchFamily="34" charset="0"/>
              <a:ea typeface="MS Mincho" panose="02020609040205080304" pitchFamily="49" charset="-128"/>
            </a:endParaRPr>
          </a:p>
          <a:p>
            <a:pPr marL="171450" indent="-171450">
              <a:spcBef>
                <a:spcPts val="0"/>
              </a:spcBef>
              <a:buSzPts val="2240"/>
              <a:buFont typeface="Arial" panose="020B0604020202020204" pitchFamily="34" charset="0"/>
              <a:buChar char="•"/>
            </a:pPr>
            <a:endParaRPr lang="en-US" sz="1200" dirty="0">
              <a:latin typeface="Arial" pitchFamily="34" charset="0"/>
              <a:cs typeface="Arial" pitchFamily="34" charset="0"/>
            </a:endParaRPr>
          </a:p>
          <a:p>
            <a:pPr marL="171450" indent="-171450">
              <a:spcBef>
                <a:spcPts val="0"/>
              </a:spcBef>
              <a:buSzPts val="2240"/>
              <a:buFont typeface="Arial" panose="020B0604020202020204" pitchFamily="34" charset="0"/>
              <a:buChar char="•"/>
            </a:pPr>
            <a:r>
              <a:rPr lang="en-US" sz="1200" dirty="0">
                <a:latin typeface="Arial" pitchFamily="34" charset="0"/>
                <a:cs typeface="Arial" pitchFamily="34" charset="0"/>
              </a:rPr>
              <a:t>RRTs can be composed of one or multiple individuals with different skillsets and background as dictated by the needs of the given emergency and are ready to be deployed rapidly.</a:t>
            </a:r>
          </a:p>
          <a:p>
            <a:pPr algn="l" rtl="0" fontAlgn="base"/>
            <a:endParaRPr lang="en-US" sz="1800" b="0" i="0" dirty="0">
              <a:solidFill>
                <a:srgbClr val="444444"/>
              </a:solidFill>
              <a:effectLst/>
              <a:latin typeface="Calibri" panose="020F0502020204030204" pitchFamily="34" charset="0"/>
            </a:endParaRPr>
          </a:p>
          <a:p>
            <a:pPr algn="l" rtl="0" fontAlgn="base"/>
            <a:endParaRPr lang="en-US" b="0" i="0" dirty="0">
              <a:solidFill>
                <a:srgbClr val="444444"/>
              </a:solidFill>
              <a:effectLst/>
              <a:latin typeface="Calibri" panose="020F0502020204030204" pitchFamily="34" charset="0"/>
            </a:endParaRPr>
          </a:p>
          <a:p>
            <a:pPr algn="l" rtl="0" fontAlgn="base"/>
            <a:r>
              <a:rPr lang="en-US" sz="1800" b="0" i="0" u="none" strike="noStrike" dirty="0">
                <a:solidFill>
                  <a:srgbClr val="000000"/>
                </a:solidFill>
                <a:effectLst/>
                <a:latin typeface="Calibri" panose="020F0502020204030204" pitchFamily="34" charset="0"/>
              </a:rPr>
              <a:t>RRTs should be incorporated as a component of a larger emergency response strategy. Critical elements of this to ensure there is a framework for RRT implementation and support can include: 1) an emergency coordination unit i.e., a public health emergency management program using an Incident Management System (IMS) or country-equivalent system, and 2) elements of a functioning public health system (e.g., surveillance system, laboratory network, etc.). </a:t>
            </a:r>
            <a:r>
              <a:rPr lang="en-US" sz="1800" b="0" i="0" dirty="0">
                <a:solidFill>
                  <a:srgbClr val="444444"/>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pPr algn="l" rtl="0" fontAlgn="base"/>
            <a:r>
              <a:rPr lang="en-US" sz="1800" b="0" i="0" dirty="0">
                <a:solidFill>
                  <a:srgbClr val="444444"/>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endParaRPr lang="en-US" dirty="0"/>
          </a:p>
        </p:txBody>
      </p:sp>
    </p:spTree>
    <p:extLst>
      <p:ext uri="{BB962C8B-B14F-4D97-AF65-F5344CB8AC3E}">
        <p14:creationId xmlns:p14="http://schemas.microsoft.com/office/powerpoint/2010/main" val="36063791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RRTs are flexible and modular in design meaning that their purpose is to address the specific needs or gaps in a given response. This means, for example, that having a trained multidisciplinary workforce allows for an RRT to tailor its support during emergencies. </a:t>
            </a:r>
          </a:p>
          <a:p>
            <a:endParaRPr lang="en-US" dirty="0"/>
          </a:p>
          <a:p>
            <a:r>
              <a:rPr lang="en-US" dirty="0"/>
              <a:t>Ideally, they are designed to supplement local capacity for response during emergencies. Sometimes that can be across all disciplines, but sometimes it may only be to support a shortage in a specific discipline. </a:t>
            </a:r>
          </a:p>
          <a:p>
            <a:endParaRPr lang="pt-BR" dirty="0"/>
          </a:p>
        </p:txBody>
      </p:sp>
    </p:spTree>
    <p:extLst>
      <p:ext uri="{BB962C8B-B14F-4D97-AF65-F5344CB8AC3E}">
        <p14:creationId xmlns:p14="http://schemas.microsoft.com/office/powerpoint/2010/main" val="16752762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1" dirty="0"/>
              <a:t>Note: </a:t>
            </a:r>
            <a:r>
              <a:rPr lang="en-US" dirty="0"/>
              <a:t>This slide contains animations representing measles infectivity​</a:t>
            </a:r>
          </a:p>
          <a:p>
            <a:endParaRPr lang="en-US" dirty="0"/>
          </a:p>
          <a:p>
            <a:r>
              <a:rPr lang="en-US" b="1" dirty="0"/>
              <a:t>Key Point: </a:t>
            </a:r>
          </a:p>
          <a:p>
            <a:endParaRPr lang="en-US" b="1" dirty="0"/>
          </a:p>
          <a:p>
            <a:r>
              <a:rPr lang="en-US" dirty="0"/>
              <a:t>RRTs are needed to arrest an event early to control it and prevent excess morbidity and mortality. They must truly be rapid, as cases and contacts can easily multiply very quickly, especially with an infectious disease like measles.​</a:t>
            </a:r>
          </a:p>
          <a:p>
            <a:endParaRPr lang="en-US" baseline="0" dirty="0"/>
          </a:p>
          <a:p>
            <a:pPr marL="171450" indent="-171450">
              <a:buFont typeface="Arial" panose="020B0604020202020204" pitchFamily="34" charset="0"/>
              <a:buChar char="•"/>
            </a:pPr>
            <a:r>
              <a:rPr lang="en-US" dirty="0"/>
              <a:t>As we</a:t>
            </a:r>
            <a:r>
              <a:rPr lang="en-US" baseline="0" dirty="0"/>
              <a:t> know, </a:t>
            </a:r>
            <a:r>
              <a:rPr lang="en-US" dirty="0"/>
              <a:t>emergencies </a:t>
            </a:r>
            <a:r>
              <a:rPr lang="en-US" baseline="0" dirty="0"/>
              <a:t>can quickly overwhelm a country’s emergency response infrastructure. </a:t>
            </a:r>
          </a:p>
          <a:p>
            <a:pPr marL="0" indent="0">
              <a:buFont typeface="Arial" panose="020B0604020202020204" pitchFamily="34" charset="0"/>
              <a:buNone/>
            </a:pPr>
            <a:endParaRPr lang="en-US" baseline="0" dirty="0"/>
          </a:p>
          <a:p>
            <a:pPr marL="171450" indent="-171450">
              <a:buFont typeface="Arial" panose="020B0604020202020204" pitchFamily="34" charset="0"/>
              <a:buChar char="•"/>
            </a:pPr>
            <a:r>
              <a:rPr lang="en-US" baseline="0" dirty="0"/>
              <a:t>RRTs are crucial to early intervention in an outbreak to control it and prevent excess morbidity and mortality. They must truly be rapid, as cases and contacts can easily multiply very quickly, especially with an infectious disease like measles.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aseline="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This example really underscores the importance of rapidly responding and stopping transmission early in the outbreak chain.</a:t>
            </a:r>
          </a:p>
          <a:p>
            <a:pPr marL="171450" indent="-171450">
              <a:buFont typeface="Arial" panose="020B0604020202020204" pitchFamily="34" charset="0"/>
              <a:buChar char="•"/>
            </a:pPr>
            <a:endParaRPr lang="en-US" baseline="0" dirty="0"/>
          </a:p>
          <a:p>
            <a:endParaRPr lang="en-US" dirty="0"/>
          </a:p>
          <a:p>
            <a:endParaRPr lang="en-US" dirty="0"/>
          </a:p>
          <a:p>
            <a:r>
              <a:rPr lang="en-US" dirty="0"/>
              <a:t>​</a:t>
            </a:r>
          </a:p>
        </p:txBody>
      </p:sp>
    </p:spTree>
    <p:extLst>
      <p:ext uri="{BB962C8B-B14F-4D97-AF65-F5344CB8AC3E}">
        <p14:creationId xmlns:p14="http://schemas.microsoft.com/office/powerpoint/2010/main" val="3311825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rtl="0" fontAlgn="base"/>
            <a:r>
              <a:rPr lang="en-US" sz="1800" b="1" i="0" u="none" strike="noStrike" dirty="0">
                <a:solidFill>
                  <a:srgbClr val="000000"/>
                </a:solidFill>
                <a:effectLst/>
                <a:latin typeface="Calibri" panose="020F0502020204030204" pitchFamily="34" charset="0"/>
              </a:rPr>
              <a:t>Key Point: </a:t>
            </a:r>
            <a:r>
              <a:rPr lang="en-US" sz="1800" b="0" i="0" u="none" strike="noStrike" dirty="0">
                <a:solidFill>
                  <a:srgbClr val="000000"/>
                </a:solidFill>
                <a:effectLst/>
                <a:latin typeface="Calibri" panose="020F0502020204030204" pitchFamily="34" charset="0"/>
              </a:rPr>
              <a:t>RRTs do a lot! They may participate in any number of the above activities, and this can change as the emergency and the response evolve, which is why it’s important to have a trained, multidisciplinary team.</a:t>
            </a:r>
            <a:r>
              <a:rPr lang="en-US" sz="1800" b="0" i="0" dirty="0">
                <a:solidFill>
                  <a:srgbClr val="444444"/>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pPr algn="l" rtl="0" fontAlgn="base"/>
            <a:r>
              <a:rPr lang="en-US" sz="1800" b="0" i="0" dirty="0">
                <a:solidFill>
                  <a:srgbClr val="444444"/>
                </a:solidFill>
                <a:effectLst/>
                <a:latin typeface="Calibri" panose="020F0502020204030204" pitchFamily="34" charset="0"/>
              </a:rPr>
              <a:t>​</a:t>
            </a:r>
            <a:endParaRPr lang="en-US" b="0" i="0" dirty="0">
              <a:solidFill>
                <a:srgbClr val="444444"/>
              </a:solidFill>
              <a:effectLst/>
              <a:latin typeface="Calibri" panose="020F0502020204030204" pitchFamily="34" charset="0"/>
            </a:endParaRPr>
          </a:p>
          <a:p>
            <a:endParaRPr lang="en-US" dirty="0"/>
          </a:p>
        </p:txBody>
      </p:sp>
    </p:spTree>
    <p:extLst>
      <p:ext uri="{BB962C8B-B14F-4D97-AF65-F5344CB8AC3E}">
        <p14:creationId xmlns:p14="http://schemas.microsoft.com/office/powerpoint/2010/main" val="9177787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33245149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local RRT responds first to a public health event. If necessary, before local response capacities are exceeded, the sub-national RRT can be mobilized to support the local RRT. National, regional or even global RRTs can intervene each time the response capacity of the previous level proves to be insufficient given the scale of the public health emergency, and a surge in response capacity is needed.</a:t>
            </a:r>
          </a:p>
          <a:p>
            <a:endParaRPr lang="en-US" dirty="0"/>
          </a:p>
          <a:p>
            <a:r>
              <a:rPr lang="en-US" b="1" dirty="0"/>
              <a:t>Key Points</a:t>
            </a:r>
            <a:r>
              <a:rPr lang="en-US" dirty="0"/>
              <a:t>: All responses begin at the lowest local level. As the local response efforts maximize</a:t>
            </a:r>
            <a:r>
              <a:rPr lang="en-US" baseline="0" dirty="0"/>
              <a:t> their</a:t>
            </a:r>
            <a:r>
              <a:rPr lang="en-US" dirty="0"/>
              <a:t> capacity to respond,</a:t>
            </a:r>
            <a:r>
              <a:rPr lang="en-US" baseline="0" dirty="0"/>
              <a:t> emergency response activations occur at the sub-national and then national levels. If an emergency exceeds national capacity, the regional and international RRTs may be called in to assist. Even as additional partners enter the response, the response should continue to be led by the lowest local level possible and always by the host country government, unless it is totally overwhelmed (e.g. Haiti gov’t during the 2010 earthquake)</a:t>
            </a:r>
          </a:p>
          <a:p>
            <a:endParaRPr lang="en-US" baseline="0" dirty="0"/>
          </a:p>
          <a:p>
            <a:r>
              <a:rPr lang="en-US" baseline="0" dirty="0"/>
              <a:t>Coordination across these groups is critical to maximize the efficiency and effectiveness of the response.</a:t>
            </a:r>
            <a:endParaRPr lang="en-US" dirty="0"/>
          </a:p>
          <a:p>
            <a:endParaRPr lang="en-US" dirty="0"/>
          </a:p>
        </p:txBody>
      </p:sp>
    </p:spTree>
    <p:extLst>
      <p:ext uri="{BB962C8B-B14F-4D97-AF65-F5344CB8AC3E}">
        <p14:creationId xmlns:p14="http://schemas.microsoft.com/office/powerpoint/2010/main" val="11843240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rtl="0" fontAlgn="base">
              <a:buFont typeface="Arial" panose="020B0604020202020204" pitchFamily="34" charset="0"/>
              <a:buChar char="•"/>
            </a:pPr>
            <a:r>
              <a:rPr lang="en-US" dirty="0"/>
              <a:t>T</a:t>
            </a:r>
            <a:r>
              <a:rPr lang="en-US" sz="1800" b="0" i="0" u="none" strike="noStrike" dirty="0">
                <a:solidFill>
                  <a:srgbClr val="000000"/>
                </a:solidFill>
                <a:effectLst/>
                <a:latin typeface="Calibri" panose="020F0502020204030204" pitchFamily="34" charset="0"/>
              </a:rPr>
              <a:t>he composition of a deployment team is intended to be responsive to evolving outbreak response needs and includes individual member deployments as well as deployments as a team</a:t>
            </a:r>
            <a:r>
              <a:rPr lang="en-US" sz="1800" b="0" i="0" dirty="0">
                <a:solidFill>
                  <a:srgbClr val="444444"/>
                </a:solidFill>
                <a:effectLst/>
                <a:latin typeface="Calibri" panose="020F0502020204030204" pitchFamily="34" charset="0"/>
              </a:rPr>
              <a:t>​</a:t>
            </a:r>
          </a:p>
          <a:p>
            <a:pPr algn="l" rtl="0" fontAlgn="base">
              <a:buFont typeface="Arial" panose="020B0604020202020204" pitchFamily="34" charset="0"/>
              <a:buChar char="•"/>
            </a:pPr>
            <a:endParaRPr lang="en-US" sz="1800" b="0" i="0" dirty="0">
              <a:solidFill>
                <a:srgbClr val="444444"/>
              </a:solidFill>
              <a:effectLst/>
              <a:latin typeface="Arial" panose="020B0604020202020204" pitchFamily="34" charset="0"/>
            </a:endParaRPr>
          </a:p>
          <a:p>
            <a:pPr marL="0" marR="0" lvl="0" indent="0" algn="l" defTabSz="914400" rtl="0" eaLnBrk="1" fontAlgn="base" latinLnBrk="0" hangingPunct="1">
              <a:lnSpc>
                <a:spcPct val="100000"/>
              </a:lnSpc>
              <a:spcBef>
                <a:spcPts val="400"/>
              </a:spcBef>
              <a:spcAft>
                <a:spcPts val="0"/>
              </a:spcAft>
              <a:buClrTx/>
              <a:buSzTx/>
              <a:buFont typeface="Arial" panose="020B0604020202020204" pitchFamily="34" charset="0"/>
              <a:buNone/>
              <a:tabLst/>
              <a:defRPr/>
            </a:pPr>
            <a:r>
              <a:rPr lang="en-US" sz="1800" b="1" dirty="0"/>
              <a:t>Key Point</a:t>
            </a:r>
            <a:r>
              <a:rPr lang="en-US" sz="1800" dirty="0"/>
              <a:t>: </a:t>
            </a:r>
          </a:p>
          <a:p>
            <a:pPr marL="0" marR="0" lvl="0" indent="0" algn="l" defTabSz="914400" rtl="0" eaLnBrk="1" fontAlgn="base" latinLnBrk="0" hangingPunct="1">
              <a:lnSpc>
                <a:spcPct val="100000"/>
              </a:lnSpc>
              <a:spcBef>
                <a:spcPts val="400"/>
              </a:spcBef>
              <a:spcAft>
                <a:spcPts val="0"/>
              </a:spcAft>
              <a:buClrTx/>
              <a:buSzTx/>
              <a:buFont typeface="Arial" panose="020B0604020202020204" pitchFamily="34" charset="0"/>
              <a:buNone/>
              <a:tabLst/>
              <a:defRPr/>
            </a:pPr>
            <a:r>
              <a:rPr lang="en-US" sz="1800" dirty="0"/>
              <a:t>RRTs can be composed of 1 discipline (e.g. lab), or of multiple disciplines (e.g. lab, WASH, epi and Soc Mob), depending on the response needs. </a:t>
            </a:r>
            <a:r>
              <a:rPr lang="en-US" sz="1800" b="0" i="0" u="none" strike="noStrike" dirty="0">
                <a:solidFill>
                  <a:srgbClr val="000000"/>
                </a:solidFill>
                <a:effectLst/>
                <a:latin typeface="Calibri" panose="020F0502020204030204" pitchFamily="34" charset="0"/>
              </a:rPr>
              <a:t>Here you see examples of possible structures:</a:t>
            </a:r>
            <a:r>
              <a:rPr lang="en-US" sz="1800" b="0" i="0" dirty="0">
                <a:solidFill>
                  <a:srgbClr val="444444"/>
                </a:solidFill>
                <a:effectLst/>
                <a:latin typeface="Calibri" panose="020F0502020204030204" pitchFamily="34" charset="0"/>
              </a:rPr>
              <a:t>​</a:t>
            </a:r>
            <a:endParaRPr lang="en-US" sz="1800" b="0" i="0" dirty="0">
              <a:solidFill>
                <a:srgbClr val="444444"/>
              </a:solidFill>
              <a:effectLst/>
              <a:latin typeface="Arial" panose="020B0604020202020204" pitchFamily="34" charset="0"/>
            </a:endParaRPr>
          </a:p>
          <a:p>
            <a:pPr marL="285750" indent="-285750" algn="l" rtl="0" fontAlgn="base">
              <a:buFont typeface="Arial" panose="020B0604020202020204" pitchFamily="34" charset="0"/>
              <a:buChar char="•"/>
            </a:pPr>
            <a:r>
              <a:rPr lang="en-US" sz="1800" b="0" i="0" u="none" strike="noStrike" dirty="0">
                <a:solidFill>
                  <a:srgbClr val="000000"/>
                </a:solidFill>
                <a:effectLst/>
                <a:latin typeface="Calibri" panose="020F0502020204030204" pitchFamily="34" charset="0"/>
              </a:rPr>
              <a:t>the one on the far right is a basic multidisciplinary structure that includes multiple individuals with different skillsets and background as dictated by the needs of the given emergency.</a:t>
            </a:r>
            <a:r>
              <a:rPr lang="en-US" sz="1800" b="0" i="0" dirty="0">
                <a:solidFill>
                  <a:srgbClr val="444444"/>
                </a:solidFill>
                <a:effectLst/>
                <a:latin typeface="Calibri" panose="020F0502020204030204" pitchFamily="34" charset="0"/>
              </a:rPr>
              <a:t>​</a:t>
            </a:r>
            <a:endParaRPr lang="en-US" sz="1800" b="0" i="0" dirty="0">
              <a:solidFill>
                <a:srgbClr val="444444"/>
              </a:solidFill>
              <a:effectLst/>
              <a:latin typeface="Arial" panose="020B0604020202020204" pitchFamily="34" charset="0"/>
            </a:endParaRPr>
          </a:p>
          <a:p>
            <a:pPr marL="285750" indent="-285750" algn="l" rtl="0" fontAlgn="base">
              <a:buFont typeface="Arial" panose="020B0604020202020204" pitchFamily="34" charset="0"/>
              <a:buChar char="•"/>
            </a:pPr>
            <a:r>
              <a:rPr lang="en-US" sz="1800" b="0" i="0" u="none" strike="noStrike" dirty="0">
                <a:solidFill>
                  <a:srgbClr val="000000"/>
                </a:solidFill>
                <a:effectLst/>
                <a:latin typeface="Calibri" panose="020F0502020204030204" pitchFamily="34" charset="0"/>
              </a:rPr>
              <a:t>The middle is a single-discipline  structure that includes only laboratorians. As deployments are designed to supplement local capacity, this example may be a situation in which the local lab capacity during an outbreak is limited at the local level and they need national level reinforcements to meet the demand of lab samples that need collecting.</a:t>
            </a:r>
            <a:r>
              <a:rPr lang="en-US" sz="1800" b="0" i="0" dirty="0">
                <a:solidFill>
                  <a:srgbClr val="444444"/>
                </a:solidFill>
                <a:effectLst/>
                <a:latin typeface="Calibri" panose="020F0502020204030204" pitchFamily="34" charset="0"/>
              </a:rPr>
              <a:t>​</a:t>
            </a:r>
            <a:endParaRPr lang="en-US" sz="1800" b="0" i="0" dirty="0">
              <a:solidFill>
                <a:srgbClr val="444444"/>
              </a:solidFill>
              <a:effectLst/>
              <a:latin typeface="Arial" panose="020B0604020202020204" pitchFamily="34" charset="0"/>
            </a:endParaRPr>
          </a:p>
          <a:p>
            <a:pPr algn="l" rtl="0" fontAlgn="base">
              <a:buFont typeface="Arial" panose="020B0604020202020204" pitchFamily="34" charset="0"/>
              <a:buNone/>
            </a:pPr>
            <a:endParaRPr lang="en-US" sz="1800" b="0" i="0" u="none" strike="noStrike" dirty="0">
              <a:solidFill>
                <a:srgbClr val="000000"/>
              </a:solidFill>
              <a:effectLst/>
              <a:latin typeface="Calibri" panose="020F0502020204030204" pitchFamily="34" charset="0"/>
            </a:endParaRPr>
          </a:p>
          <a:p>
            <a:pPr algn="l" rtl="0" fontAlgn="base">
              <a:buFont typeface="Arial" panose="020B0604020202020204" pitchFamily="34" charset="0"/>
              <a:buNone/>
            </a:pPr>
            <a:r>
              <a:rPr lang="en-US" sz="1800" b="0" i="0" u="none" strike="noStrike" dirty="0">
                <a:solidFill>
                  <a:srgbClr val="000000"/>
                </a:solidFill>
                <a:effectLst/>
                <a:latin typeface="Calibri" panose="020F0502020204030204" pitchFamily="34" charset="0"/>
              </a:rPr>
              <a:t>The structure of a deployment is flexible, given that there are a variety of subject matter experts that may be needed in a public health emergency. </a:t>
            </a:r>
            <a:r>
              <a:rPr lang="en-US" sz="1800" b="0" i="0" dirty="0">
                <a:solidFill>
                  <a:srgbClr val="444444"/>
                </a:solidFill>
                <a:effectLst/>
                <a:latin typeface="Calibri" panose="020F0502020204030204" pitchFamily="34" charset="0"/>
              </a:rPr>
              <a:t>​</a:t>
            </a:r>
            <a:endParaRPr lang="en-US" sz="1800" b="0" i="0" dirty="0">
              <a:solidFill>
                <a:srgbClr val="444444"/>
              </a:solidFill>
              <a:effectLst/>
              <a:latin typeface="Arial" panose="020B0604020202020204" pitchFamily="34" charset="0"/>
            </a:endParaRPr>
          </a:p>
          <a:p>
            <a:endParaRPr lang="en-US" dirty="0"/>
          </a:p>
        </p:txBody>
      </p:sp>
    </p:spTree>
    <p:extLst>
      <p:ext uri="{BB962C8B-B14F-4D97-AF65-F5344CB8AC3E}">
        <p14:creationId xmlns:p14="http://schemas.microsoft.com/office/powerpoint/2010/main" val="8583666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1" dirty="0"/>
              <a:t>Key Point</a:t>
            </a:r>
            <a:r>
              <a:rPr lang="en-US" dirty="0"/>
              <a:t>: </a:t>
            </a:r>
          </a:p>
          <a:p>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FETP can be a great source of trained epidemiologists for an RRT, but they are not the only source, because remember, RRTs are intended to be multidisciplinary in design so that means they should be composed of many subject matter experts beyond epidemiologists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EMTs focus on providing clinical care (i.e. medical treatment for patients), whereas RRTs focus on the public health aspect of a response (e.g. surveillance, data analysis, contact tracing, risk communication, etc.). These teams can be combined to work together depending on the response.</a:t>
            </a:r>
          </a:p>
          <a:p>
            <a:endParaRPr lang="en-US" dirty="0"/>
          </a:p>
        </p:txBody>
      </p:sp>
    </p:spTree>
    <p:extLst>
      <p:ext uri="{BB962C8B-B14F-4D97-AF65-F5344CB8AC3E}">
        <p14:creationId xmlns:p14="http://schemas.microsoft.com/office/powerpoint/2010/main" val="15435489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914400" eaLnBrk="1" fontAlgn="auto" latinLnBrk="0" hangingPunct="1">
              <a:lnSpc>
                <a:spcPct val="100000"/>
              </a:lnSpc>
              <a:spcBef>
                <a:spcPts val="400"/>
              </a:spcBef>
              <a:spcAft>
                <a:spcPts val="0"/>
              </a:spcAft>
              <a:buClrTx/>
              <a:buSzTx/>
              <a:buFontTx/>
              <a:buNone/>
              <a:tabLst/>
              <a:defRPr/>
            </a:pPr>
            <a:r>
              <a:rPr lang="en-US" b="1" dirty="0"/>
              <a:t>Key Point: </a:t>
            </a:r>
          </a:p>
          <a:p>
            <a:pPr marL="0" marR="0" lvl="0" indent="0" defTabSz="914400" eaLnBrk="1" fontAlgn="auto" latinLnBrk="0" hangingPunct="1">
              <a:lnSpc>
                <a:spcPct val="100000"/>
              </a:lnSpc>
              <a:spcBef>
                <a:spcPts val="400"/>
              </a:spcBef>
              <a:spcAft>
                <a:spcPts val="0"/>
              </a:spcAft>
              <a:buClrTx/>
              <a:buSzTx/>
              <a:buFontTx/>
              <a:buNone/>
              <a:tabLst/>
              <a:defRPr/>
            </a:pPr>
            <a:endParaRPr lang="en-US" sz="1800" b="1" i="0" dirty="0">
              <a:solidFill>
                <a:srgbClr val="444444"/>
              </a:solidFill>
              <a:effectLst/>
              <a:latin typeface="Calibri" panose="020F0502020204030204" pitchFamily="34" charset="0"/>
            </a:endParaRPr>
          </a:p>
          <a:p>
            <a:r>
              <a:rPr lang="en-US" sz="1800" b="0" i="0" dirty="0">
                <a:effectLst/>
                <a:latin typeface="Arial" panose="020B0604020202020204" pitchFamily="34" charset="0"/>
              </a:rPr>
              <a:t>However, even though RRTs and EMTs may have distinct mandates, they share similar management principles and can have a combined or shared management and coordination during responses. </a:t>
            </a:r>
          </a:p>
          <a:p>
            <a:endParaRPr lang="en-US" sz="1800" b="0" i="0" dirty="0">
              <a:effectLst/>
              <a:latin typeface="Arial" panose="020B0604020202020204" pitchFamily="34" charset="0"/>
            </a:endParaRPr>
          </a:p>
          <a:p>
            <a:r>
              <a:rPr lang="en-US" sz="1800" b="0" i="0" dirty="0">
                <a:effectLst/>
                <a:latin typeface="Arial" panose="020B0604020202020204" pitchFamily="34" charset="0"/>
              </a:rPr>
              <a:t>For example, here on this slide, you can see how both the management and coordination of RRT and EMT response activities is shared by one role in the PHEOC, however, the day-to-day field activities remain distinct by the deployed teams where the EMT focuses on providing clinical care and the RRT on the public health response.</a:t>
            </a:r>
          </a:p>
          <a:p>
            <a:pPr marL="0" marR="0" lvl="0" indent="0" defTabSz="914400" eaLnBrk="1" fontAlgn="auto" latinLnBrk="0" hangingPunct="1">
              <a:lnSpc>
                <a:spcPct val="100000"/>
              </a:lnSpc>
              <a:spcBef>
                <a:spcPts val="400"/>
              </a:spcBef>
              <a:spcAft>
                <a:spcPts val="0"/>
              </a:spcAft>
              <a:buClrTx/>
              <a:buSzTx/>
              <a:buFontTx/>
              <a:buNone/>
              <a:tabLst/>
              <a:defRPr/>
            </a:pPr>
            <a:r>
              <a:rPr lang="es-MX" sz="1800" b="0" i="0" dirty="0">
                <a:solidFill>
                  <a:srgbClr val="444444"/>
                </a:solidFill>
                <a:effectLst/>
                <a:latin typeface="Calibri" panose="020F0502020204030204" pitchFamily="34" charset="0"/>
              </a:rPr>
              <a:t>​</a:t>
            </a:r>
            <a:endParaRPr lang="es-MX" b="0" i="0" dirty="0">
              <a:solidFill>
                <a:srgbClr val="444444"/>
              </a:solidFill>
              <a:effectLst/>
              <a:latin typeface="Arial" panose="020B0604020202020204" pitchFamily="34" charset="0"/>
            </a:endParaRPr>
          </a:p>
          <a:p>
            <a:pPr marL="0" marR="0" lvl="0" indent="0" defTabSz="914400" eaLnBrk="1" fontAlgn="auto" latinLnBrk="0" hangingPunct="1">
              <a:lnSpc>
                <a:spcPct val="100000"/>
              </a:lnSpc>
              <a:spcBef>
                <a:spcPts val="400"/>
              </a:spcBef>
              <a:spcAft>
                <a:spcPts val="0"/>
              </a:spcAft>
              <a:buClrTx/>
              <a:buSzTx/>
              <a:buFontTx/>
              <a:buNone/>
              <a:tabLst/>
              <a:defRPr/>
            </a:pPr>
            <a:endParaRPr lang="en-US" dirty="0"/>
          </a:p>
          <a:p>
            <a:endParaRPr lang="en-US" dirty="0"/>
          </a:p>
        </p:txBody>
      </p:sp>
    </p:spTree>
    <p:extLst>
      <p:ext uri="{BB962C8B-B14F-4D97-AF65-F5344CB8AC3E}">
        <p14:creationId xmlns:p14="http://schemas.microsoft.com/office/powerpoint/2010/main" val="30780092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914400" eaLnBrk="1" fontAlgn="auto" latinLnBrk="0" hangingPunct="1">
              <a:lnSpc>
                <a:spcPct val="100000"/>
              </a:lnSpc>
              <a:spcBef>
                <a:spcPts val="400"/>
              </a:spcBef>
              <a:spcAft>
                <a:spcPts val="0"/>
              </a:spcAft>
              <a:buClrTx/>
              <a:buSzTx/>
              <a:buFontTx/>
              <a:buNone/>
              <a:tabLst/>
              <a:defRPr/>
            </a:pPr>
            <a:r>
              <a:rPr lang="en-US" b="1" dirty="0"/>
              <a:t>Key Point: </a:t>
            </a:r>
            <a:endParaRPr lang="en-US" dirty="0"/>
          </a:p>
        </p:txBody>
      </p:sp>
    </p:spTree>
    <p:extLst>
      <p:ext uri="{BB962C8B-B14F-4D97-AF65-F5344CB8AC3E}">
        <p14:creationId xmlns:p14="http://schemas.microsoft.com/office/powerpoint/2010/main" val="638778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1" dirty="0"/>
              <a:t>Key Point</a:t>
            </a:r>
            <a:r>
              <a:rPr lang="en-US" dirty="0"/>
              <a:t>: </a:t>
            </a:r>
          </a:p>
          <a:p>
            <a:endParaRPr lang="en-US" dirty="0"/>
          </a:p>
          <a:p>
            <a:r>
              <a:rPr lang="en-US" dirty="0"/>
              <a:t>RRT operations can be organized into two phases: the non-emergency phase and the emergency phase (Figure 2). The cyclic nature of these processes highlights the continuous support required for an RRT to be functional even in non-emergency contexts. In general, standard operating procedure (SOP) development for both phases, staffing, rostering, readiness, training, and exercising of the RRT occurs in the non-emergency phase; whereas, RRT activation, pre-deployment, deployment and post-deployment processes occur during the emergency phase. In an active emergency, processes in these two phases may intersect, especially in countries that do not have a functional RRT prior to emergency onset. </a:t>
            </a:r>
          </a:p>
          <a:p>
            <a:endParaRPr lang="en-US" dirty="0"/>
          </a:p>
          <a:p>
            <a:endParaRPr lang="en-US" dirty="0"/>
          </a:p>
          <a:p>
            <a:endParaRPr lang="en-US" dirty="0"/>
          </a:p>
        </p:txBody>
      </p:sp>
    </p:spTree>
    <p:extLst>
      <p:ext uri="{BB962C8B-B14F-4D97-AF65-F5344CB8AC3E}">
        <p14:creationId xmlns:p14="http://schemas.microsoft.com/office/powerpoint/2010/main" val="30367962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n-US" b="1" dirty="0"/>
              <a:t>Key Point</a:t>
            </a:r>
            <a:r>
              <a:rPr lang="en-US" dirty="0"/>
              <a:t>: As the RRT manager, the individual will be interacting with various domestic and potentially international response organizations, so he/she must be familiar with those actors, how they operate, and how they integrate in a response. He/she must also have authority to make important decisions and approve necessary supplies quickly (rather than needing to seek approval elsewhere, which would prohibit a rapid response).</a:t>
            </a:r>
          </a:p>
          <a:p>
            <a:endParaRPr lang="en-US" dirty="0"/>
          </a:p>
          <a:p>
            <a:pPr algn="l"/>
            <a:r>
              <a:rPr lang="en-US" dirty="0"/>
              <a:t>When identifying the person or group of individuals dedicated to RRT management and coordination, it is important to consider the hiring mechanism, job profile, and incorporation of the RRT and its management into the existing response infrastructure </a:t>
            </a:r>
          </a:p>
          <a:p>
            <a:endParaRPr lang="en-US" dirty="0"/>
          </a:p>
        </p:txBody>
      </p:sp>
    </p:spTree>
    <p:extLst>
      <p:ext uri="{BB962C8B-B14F-4D97-AF65-F5344CB8AC3E}">
        <p14:creationId xmlns:p14="http://schemas.microsoft.com/office/powerpoint/2010/main" val="12165648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Key Point</a:t>
            </a:r>
            <a:r>
              <a:rPr lang="en-US" dirty="0"/>
              <a:t>: Consistent 2-way communication and exchange of information between HQ and the field is essential to the efficient and effective management and execution of the response. The RRT are the “eyes and ears” on the ground and HQ provides direction based on that information.</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tx1"/>
                </a:solidFill>
                <a:latin typeface="+mn-lt"/>
                <a:ea typeface="+mn-ea"/>
                <a:cs typeface="+mn-cs"/>
              </a:rPr>
              <a:t>During an emergency response, if not already, RRT management would ideally be situated within the country’s emergency coordination unit. If an IMS is employed in the country, RRTs are often housed in the operations module following chain of command through that module, but this can vary depending on the size of the outbreak and the existing response structure. </a:t>
            </a:r>
            <a:endParaRPr lang="en-US" dirty="0"/>
          </a:p>
          <a:p>
            <a:endParaRPr lang="en-US" dirty="0"/>
          </a:p>
        </p:txBody>
      </p:sp>
    </p:spTree>
    <p:extLst>
      <p:ext uri="{BB962C8B-B14F-4D97-AF65-F5344CB8AC3E}">
        <p14:creationId xmlns:p14="http://schemas.microsoft.com/office/powerpoint/2010/main" val="95482003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rtl="0">
              <a:defRPr/>
            </a:pPr>
            <a:r>
              <a:rPr lang="en-US" b="1" kern="1200" dirty="0">
                <a:solidFill>
                  <a:schemeClr val="tx1"/>
                </a:solidFill>
                <a:latin typeface="+mn-lt"/>
                <a:ea typeface="+mn-ea"/>
                <a:cs typeface="+mn-cs"/>
              </a:rPr>
              <a:t>Key Point: </a:t>
            </a:r>
            <a:r>
              <a:rPr lang="en-US" kern="1200" dirty="0">
                <a:solidFill>
                  <a:schemeClr val="tx1"/>
                </a:solidFill>
                <a:latin typeface="+mn-lt"/>
                <a:ea typeface="+mn-ea"/>
                <a:cs typeface="+mn-cs"/>
              </a:rPr>
              <a:t>A </a:t>
            </a:r>
            <a:r>
              <a:rPr lang="en-US" sz="1200" b="0" i="0" u="none" strike="noStrike" kern="1200" baseline="0" dirty="0">
                <a:solidFill>
                  <a:schemeClr val="tx1"/>
                </a:solidFill>
                <a:latin typeface="+mn-lt"/>
                <a:ea typeface="+mn-ea"/>
                <a:cs typeface="+mn-cs"/>
              </a:rPr>
              <a:t>person or group of individuals dedicated to RRT management and coordination is recommended to ensure an RRT is effectively established and sustained during a non-emergency period to be functional and ready during an emergency response (RRT Manager). The number of staff required to management and maintain a ready-to-deploy RRT depends on the size of the RRT (i.e., number of RRT members), whether an on-call system is utilized and needs to be maintained, and the pre-existing support of the emergency coordination unit in the country.</a:t>
            </a:r>
            <a:r>
              <a:rPr lang="en-US" kern="1200" dirty="0">
                <a:solidFill>
                  <a:schemeClr val="tx1"/>
                </a:solidFill>
                <a:latin typeface="+mn-lt"/>
                <a:ea typeface="+mn-ea"/>
                <a:cs typeface="+mn-cs"/>
              </a:rPr>
              <a:t> </a:t>
            </a:r>
            <a:endParaRPr lang="en-US" dirty="0"/>
          </a:p>
          <a:p>
            <a:endParaRPr lang="en-US" dirty="0"/>
          </a:p>
        </p:txBody>
      </p:sp>
    </p:spTree>
    <p:extLst>
      <p:ext uri="{BB962C8B-B14F-4D97-AF65-F5344CB8AC3E}">
        <p14:creationId xmlns:p14="http://schemas.microsoft.com/office/powerpoint/2010/main" val="215197584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914400" eaLnBrk="1" fontAlgn="auto" latinLnBrk="0" hangingPunct="1">
              <a:lnSpc>
                <a:spcPct val="100000"/>
              </a:lnSpc>
              <a:spcBef>
                <a:spcPts val="400"/>
              </a:spcBef>
              <a:spcAft>
                <a:spcPts val="0"/>
              </a:spcAft>
              <a:buClrTx/>
              <a:buSzTx/>
              <a:buFontTx/>
              <a:buNone/>
              <a:tabLst/>
              <a:defRPr/>
            </a:pPr>
            <a:r>
              <a:rPr lang="en-US" sz="1200" b="1" dirty="0">
                <a:effectLst/>
                <a:latin typeface="Calibri" panose="020F0502020204030204" pitchFamily="34" charset="0"/>
                <a:ea typeface="MS Mincho" panose="02020609040205080304" pitchFamily="49" charset="-128"/>
                <a:cs typeface="Arial" panose="020B0604020202020204" pitchFamily="34" charset="0"/>
              </a:rPr>
              <a:t>Key Point:</a:t>
            </a:r>
            <a:endParaRPr lang="en-US" dirty="0"/>
          </a:p>
          <a:p>
            <a:r>
              <a:rPr lang="en-US" dirty="0"/>
              <a:t>Here you can see the main responsibilities of RRT management. RRT management is an important first step in ensuring a sustainable and effective RRT programming. It requires dedicated and motivated staff to oversee the development and updating of (SOPs), the management of a responder roster, training of its members, the implementation of critical operations, instituting M&amp;E for the program, and advocating for funding and resources to support the RRT program and its members. Ultimately, RRT  management’s primary objective is to provide operational support to the RRT members during both phases so that the RRT can focus on applying their technical expertise in the field during response.</a:t>
            </a:r>
          </a:p>
          <a:p>
            <a:endParaRPr lang="en-US" dirty="0"/>
          </a:p>
        </p:txBody>
      </p:sp>
    </p:spTree>
    <p:extLst>
      <p:ext uri="{BB962C8B-B14F-4D97-AF65-F5344CB8AC3E}">
        <p14:creationId xmlns:p14="http://schemas.microsoft.com/office/powerpoint/2010/main" val="25370659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402343514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n-US" b="1" dirty="0"/>
              <a:t>Key Point</a:t>
            </a:r>
            <a:r>
              <a:rPr lang="en-US" dirty="0"/>
              <a:t>: As the RRT manager, the individual will be interacting with various domestic and potentially international response organizations, so he/she must be familiar with those actors, how they operate, and how they integrate in a response. He/she must also have authority to make important decisions and approve necessary supplies quickly (rather than needing to seek approval elsewhere, which would prohibit a rapid response).</a:t>
            </a:r>
          </a:p>
          <a:p>
            <a:endParaRPr lang="en-US"/>
          </a:p>
          <a:p>
            <a:pPr marL="0" marR="0" lvl="0" indent="0" algn="l" defTabSz="914400" rtl="0" eaLnBrk="1" fontAlgn="auto" latinLnBrk="0" hangingPunct="1">
              <a:lnSpc>
                <a:spcPct val="100000"/>
              </a:lnSpc>
              <a:spcBef>
                <a:spcPts val="400"/>
              </a:spcBef>
              <a:spcAft>
                <a:spcPts val="0"/>
              </a:spcAft>
              <a:buClrTx/>
              <a:buSzTx/>
              <a:buFontTx/>
              <a:buNone/>
              <a:tabLst/>
              <a:defRPr/>
            </a:pPr>
            <a:r>
              <a:rPr lang="en-US"/>
              <a:t>When identifying the person or group of individuals dedicated to RRT management and coordination, it is important to consider the hiring mechanism, job profile, and incorporation of the RRT and its management into the existing response infrastructure </a:t>
            </a:r>
          </a:p>
          <a:p>
            <a:endParaRPr lang="en-US" dirty="0"/>
          </a:p>
        </p:txBody>
      </p:sp>
    </p:spTree>
    <p:extLst>
      <p:ext uri="{BB962C8B-B14F-4D97-AF65-F5344CB8AC3E}">
        <p14:creationId xmlns:p14="http://schemas.microsoft.com/office/powerpoint/2010/main" val="172829423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a:xfrm>
            <a:off x="3857132" y="9441579"/>
            <a:ext cx="2950475" cy="499347"/>
          </a:xfrm>
          <a:prstGeom prst="rect">
            <a:avLst/>
          </a:prstGeom>
        </p:spPr>
        <p:txBody>
          <a:bodyPr/>
          <a:lstStyle/>
          <a:p>
            <a:fld id="{F44F5A91-4657-4D9B-96E0-736309A9BFC4}" type="slidenum">
              <a:rPr lang="en-US" smtClean="0">
                <a:solidFill>
                  <a:prstClr val="black"/>
                </a:solidFill>
                <a:latin typeface="Calibri" panose="020F0502020204030204"/>
              </a:rPr>
              <a:pPr/>
              <a:t>42</a:t>
            </a:fld>
            <a:endParaRPr lang="en-US">
              <a:solidFill>
                <a:prstClr val="black"/>
              </a:solidFill>
              <a:latin typeface="Calibri" panose="020F0502020204030204"/>
            </a:endParaRPr>
          </a:p>
        </p:txBody>
      </p:sp>
    </p:spTree>
    <p:extLst>
      <p:ext uri="{BB962C8B-B14F-4D97-AF65-F5344CB8AC3E}">
        <p14:creationId xmlns:p14="http://schemas.microsoft.com/office/powerpoint/2010/main" val="364603628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p:txBody>
          <a:bodyPr/>
          <a:lstStyle/>
          <a:p>
            <a:r>
              <a:rPr lang="en-US" b="1" dirty="0"/>
              <a:t>Key Points</a:t>
            </a:r>
            <a:r>
              <a:rPr lang="en-US" dirty="0"/>
              <a:t>: Responses are increasingly organized using an IMS structure, which is flexible and scalable to fit any kind/scale of emergency. The typical IMS structure</a:t>
            </a:r>
            <a:r>
              <a:rPr lang="en-US" baseline="0" dirty="0"/>
              <a:t> is shown here, with 5 main functions.</a:t>
            </a:r>
          </a:p>
          <a:p>
            <a:endParaRPr lang="en-US" baseline="0" dirty="0"/>
          </a:p>
          <a:p>
            <a:r>
              <a:rPr lang="en-US" u="sng" baseline="0" dirty="0"/>
              <a:t>Incident Manager</a:t>
            </a:r>
            <a:r>
              <a:rPr lang="en-US" baseline="0" dirty="0"/>
              <a:t>: Leads the response. Should have expertise in subject matter of emergency.</a:t>
            </a:r>
          </a:p>
          <a:p>
            <a:r>
              <a:rPr lang="en-US" u="sng" baseline="0" dirty="0"/>
              <a:t>Planning Module</a:t>
            </a:r>
            <a:r>
              <a:rPr lang="en-US" baseline="0" dirty="0"/>
              <a:t>: Manages incoming information from the emergency and develops an incident action plan on how to address the needs.</a:t>
            </a:r>
          </a:p>
          <a:p>
            <a:r>
              <a:rPr lang="en-US" u="sng" baseline="0" dirty="0"/>
              <a:t>Operations Module</a:t>
            </a:r>
            <a:r>
              <a:rPr lang="en-US" baseline="0" dirty="0"/>
              <a:t>: Executes incident action plan, i.e. carries out response activities and interventions. RRTs are usually (but not always) located here.</a:t>
            </a:r>
          </a:p>
          <a:p>
            <a:r>
              <a:rPr lang="en-US" u="sng" baseline="0" dirty="0"/>
              <a:t>Logistics Module</a:t>
            </a:r>
            <a:r>
              <a:rPr lang="en-US" baseline="0" dirty="0"/>
              <a:t>: Responsible for supplies, resources, equipment, and ensuring those materials get to where they need to go</a:t>
            </a:r>
          </a:p>
          <a:p>
            <a:r>
              <a:rPr lang="en-US" u="sng" baseline="0" dirty="0"/>
              <a:t>Finance &amp; Administration Module</a:t>
            </a:r>
            <a:r>
              <a:rPr lang="en-US" baseline="0" dirty="0"/>
              <a:t>: Responsible for budgets and human resources. </a:t>
            </a:r>
          </a:p>
          <a:p>
            <a:endParaRPr lang="en-US" baseline="0" dirty="0"/>
          </a:p>
          <a:p>
            <a:r>
              <a:rPr lang="en-US" baseline="0" dirty="0"/>
              <a:t>Benefits of the IMS:</a:t>
            </a:r>
          </a:p>
          <a:p>
            <a:pPr algn="l" rtl="0" fontAlgn="base">
              <a:buFont typeface="Arial" panose="020B0604020202020204" pitchFamily="34" charset="0"/>
              <a:buChar char="•"/>
            </a:pPr>
            <a:r>
              <a:rPr lang="en-US" b="0" i="0" u="none" strike="noStrike" dirty="0">
                <a:solidFill>
                  <a:srgbClr val="000000"/>
                </a:solidFill>
                <a:effectLst/>
                <a:latin typeface="Calibri" panose="020F0502020204030204" pitchFamily="34" charset="0"/>
              </a:rPr>
              <a:t>Standardized, scalable, and flexible approach (meets the needs of all incidents, regardless of cause, size, location, or complexity).</a:t>
            </a:r>
            <a:r>
              <a:rPr lang="en-US" b="0" i="0" dirty="0">
                <a:solidFill>
                  <a:srgbClr val="000000"/>
                </a:solidFill>
                <a:effectLst/>
                <a:latin typeface="Calibri" panose="020F0502020204030204" pitchFamily="34" charset="0"/>
              </a:rPr>
              <a:t>​</a:t>
            </a:r>
            <a:endParaRPr lang="en-US" b="0" i="0" dirty="0">
              <a:solidFill>
                <a:srgbClr val="000000"/>
              </a:solidFill>
              <a:effectLst/>
              <a:latin typeface="Arial" panose="020B0604020202020204" pitchFamily="34" charset="0"/>
            </a:endParaRPr>
          </a:p>
          <a:p>
            <a:pPr algn="l" rtl="0" fontAlgn="base">
              <a:buFont typeface="Arial" panose="020B0604020202020204" pitchFamily="34" charset="0"/>
              <a:buChar char="•"/>
            </a:pPr>
            <a:r>
              <a:rPr lang="en-US" b="0" i="0" u="none" strike="noStrike" dirty="0">
                <a:solidFill>
                  <a:srgbClr val="000000"/>
                </a:solidFill>
                <a:effectLst/>
                <a:latin typeface="Calibri" panose="020F0502020204030204" pitchFamily="34" charset="0"/>
              </a:rPr>
              <a:t>Enhanced cooperation and interoperability through clearly defined roles.</a:t>
            </a:r>
            <a:r>
              <a:rPr lang="en-US" b="0" i="0" dirty="0">
                <a:solidFill>
                  <a:srgbClr val="000000"/>
                </a:solidFill>
                <a:effectLst/>
                <a:latin typeface="Calibri" panose="020F0502020204030204" pitchFamily="34" charset="0"/>
              </a:rPr>
              <a:t>​</a:t>
            </a:r>
            <a:endParaRPr lang="en-US" b="0" i="0" dirty="0">
              <a:solidFill>
                <a:srgbClr val="000000"/>
              </a:solidFill>
              <a:effectLst/>
              <a:latin typeface="Arial" panose="020B0604020202020204" pitchFamily="34" charset="0"/>
            </a:endParaRPr>
          </a:p>
          <a:p>
            <a:pPr algn="l" rtl="0" fontAlgn="base">
              <a:buFont typeface="Arial" panose="020B0604020202020204" pitchFamily="34" charset="0"/>
              <a:buChar char="•"/>
            </a:pPr>
            <a:r>
              <a:rPr lang="en-US" b="0" i="0" u="none" strike="noStrike" dirty="0">
                <a:solidFill>
                  <a:srgbClr val="000000"/>
                </a:solidFill>
                <a:effectLst/>
                <a:latin typeface="Calibri" panose="020F0502020204030204" pitchFamily="34" charset="0"/>
              </a:rPr>
              <a:t>Efficient resource coordination.</a:t>
            </a:r>
            <a:r>
              <a:rPr lang="en-US" b="0" i="0" dirty="0">
                <a:solidFill>
                  <a:srgbClr val="000000"/>
                </a:solidFill>
                <a:effectLst/>
                <a:latin typeface="Calibri" panose="020F0502020204030204" pitchFamily="34" charset="0"/>
              </a:rPr>
              <a:t>​</a:t>
            </a:r>
            <a:endParaRPr lang="en-US" b="0" i="0" dirty="0">
              <a:solidFill>
                <a:srgbClr val="000000"/>
              </a:solidFill>
              <a:effectLst/>
              <a:latin typeface="Arial" panose="020B0604020202020204" pitchFamily="34" charset="0"/>
            </a:endParaRPr>
          </a:p>
          <a:p>
            <a:pPr algn="l" rtl="0" fontAlgn="base">
              <a:buFont typeface="Arial" panose="020B0604020202020204" pitchFamily="34" charset="0"/>
              <a:buChar char="•"/>
            </a:pPr>
            <a:r>
              <a:rPr lang="en-US" b="0" i="0" u="none" strike="noStrike" dirty="0">
                <a:solidFill>
                  <a:srgbClr val="000000"/>
                </a:solidFill>
                <a:effectLst/>
                <a:latin typeface="Calibri" panose="020F0502020204030204" pitchFamily="34" charset="0"/>
              </a:rPr>
              <a:t>Comprehensive all-hazards preparedness.</a:t>
            </a:r>
            <a:r>
              <a:rPr lang="en-US" b="0" i="0" dirty="0">
                <a:solidFill>
                  <a:srgbClr val="000000"/>
                </a:solidFill>
                <a:effectLst/>
                <a:latin typeface="Calibri" panose="020F0502020204030204" pitchFamily="34" charset="0"/>
              </a:rPr>
              <a:t>​</a:t>
            </a:r>
            <a:endParaRPr lang="en-US" b="0" i="0" dirty="0">
              <a:solidFill>
                <a:srgbClr val="000000"/>
              </a:solidFill>
              <a:effectLst/>
              <a:latin typeface="Arial" panose="020B0604020202020204" pitchFamily="34" charset="0"/>
            </a:endParaRPr>
          </a:p>
          <a:p>
            <a:pPr algn="l" rtl="0" fontAlgn="base">
              <a:buFont typeface="Arial" panose="020B0604020202020204" pitchFamily="34" charset="0"/>
              <a:buChar char="•"/>
            </a:pPr>
            <a:r>
              <a:rPr lang="en-US" b="0" i="0" u="none" strike="noStrike" dirty="0">
                <a:solidFill>
                  <a:srgbClr val="000000"/>
                </a:solidFill>
                <a:effectLst/>
                <a:latin typeface="Calibri" panose="020F0502020204030204" pitchFamily="34" charset="0"/>
              </a:rPr>
              <a:t>Incorporates measurable, achievable objectives.</a:t>
            </a:r>
            <a:r>
              <a:rPr lang="en-US" b="0" i="0" dirty="0">
                <a:solidFill>
                  <a:srgbClr val="000000"/>
                </a:solidFill>
                <a:effectLst/>
                <a:latin typeface="Calibri" panose="020F0502020204030204" pitchFamily="34" charset="0"/>
              </a:rPr>
              <a:t>​</a:t>
            </a:r>
            <a:endParaRPr lang="en-US" b="0" i="0" dirty="0">
              <a:solidFill>
                <a:srgbClr val="000000"/>
              </a:solidFill>
              <a:effectLst/>
              <a:latin typeface="Arial" panose="020B0604020202020204" pitchFamily="34" charset="0"/>
            </a:endParaRPr>
          </a:p>
          <a:p>
            <a:pPr algn="l" rtl="0" fontAlgn="base">
              <a:buFont typeface="Arial" panose="020B0604020202020204" pitchFamily="34" charset="0"/>
              <a:buChar char="•"/>
            </a:pPr>
            <a:r>
              <a:rPr lang="en-US" b="0" i="0" u="none" strike="noStrike" dirty="0">
                <a:solidFill>
                  <a:srgbClr val="000000"/>
                </a:solidFill>
                <a:effectLst/>
                <a:latin typeface="Calibri" panose="020F0502020204030204" pitchFamily="34" charset="0"/>
              </a:rPr>
              <a:t>Avoids duplication of efforts.</a:t>
            </a:r>
            <a:r>
              <a:rPr lang="en-US" b="0" i="0" dirty="0">
                <a:solidFill>
                  <a:srgbClr val="000000"/>
                </a:solidFill>
                <a:effectLst/>
                <a:latin typeface="Calibri" panose="020F0502020204030204" pitchFamily="34" charset="0"/>
              </a:rPr>
              <a:t>​</a:t>
            </a:r>
            <a:endParaRPr lang="en-US" b="0" i="0" dirty="0">
              <a:solidFill>
                <a:srgbClr val="000000"/>
              </a:solidFill>
              <a:effectLst/>
              <a:latin typeface="Arial" panose="020B0604020202020204" pitchFamily="34" charset="0"/>
            </a:endParaRPr>
          </a:p>
          <a:p>
            <a:pPr algn="l" rtl="0" fontAlgn="base">
              <a:buFont typeface="Arial" panose="020B0604020202020204" pitchFamily="34" charset="0"/>
              <a:buChar char="•"/>
            </a:pPr>
            <a:r>
              <a:rPr lang="en-US" b="0" i="0" u="none" strike="noStrike" dirty="0">
                <a:solidFill>
                  <a:srgbClr val="000000"/>
                </a:solidFill>
                <a:effectLst/>
                <a:latin typeface="Calibri" panose="020F0502020204030204" pitchFamily="34" charset="0"/>
              </a:rPr>
              <a:t>Improves effective communication</a:t>
            </a:r>
            <a:endParaRPr lang="en-US" b="0" i="0" dirty="0">
              <a:solidFill>
                <a:srgbClr val="000000"/>
              </a:solidFill>
              <a:effectLst/>
              <a:latin typeface="Arial" panose="020B0604020202020204" pitchFamily="34" charset="0"/>
            </a:endParaRPr>
          </a:p>
          <a:p>
            <a:endParaRPr lang="en-US" dirty="0"/>
          </a:p>
          <a:p>
            <a:endParaRPr lang="en-GB" dirty="0"/>
          </a:p>
        </p:txBody>
      </p:sp>
      <p:sp>
        <p:nvSpPr>
          <p:cNvPr id="4" name="Slide Number Placeholder 3"/>
          <p:cNvSpPr>
            <a:spLocks noGrp="1"/>
          </p:cNvSpPr>
          <p:nvPr>
            <p:ph type="sldNum" sz="quarter" idx="10"/>
          </p:nvPr>
        </p:nvSpPr>
        <p:spPr>
          <a:xfrm>
            <a:off x="3857132" y="9441579"/>
            <a:ext cx="2950475" cy="499347"/>
          </a:xfrm>
          <a:prstGeom prst="rect">
            <a:avLst/>
          </a:prstGeom>
        </p:spPr>
        <p:txBody>
          <a:bodyPr/>
          <a:lstStyle/>
          <a:p>
            <a:fld id="{F44F5A91-4657-4D9B-96E0-736309A9BFC4}" type="slidenum">
              <a:rPr lang="en-US" smtClean="0">
                <a:solidFill>
                  <a:prstClr val="black"/>
                </a:solidFill>
                <a:latin typeface="Calibri" panose="020F0502020204030204"/>
              </a:rPr>
              <a:pPr/>
              <a:t>43</a:t>
            </a:fld>
            <a:endParaRPr lang="en-US">
              <a:solidFill>
                <a:prstClr val="black"/>
              </a:solidFill>
              <a:latin typeface="Calibri" panose="020F0502020204030204"/>
            </a:endParaRPr>
          </a:p>
        </p:txBody>
      </p:sp>
    </p:spTree>
    <p:extLst>
      <p:ext uri="{BB962C8B-B14F-4D97-AF65-F5344CB8AC3E}">
        <p14:creationId xmlns:p14="http://schemas.microsoft.com/office/powerpoint/2010/main" val="343619242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p:txBody>
          <a:bodyPr/>
          <a:lstStyle/>
          <a:p>
            <a:r>
              <a:rPr lang="en-US" b="0" i="0" u="none" strike="noStrike" dirty="0">
                <a:solidFill>
                  <a:srgbClr val="000000"/>
                </a:solidFill>
                <a:effectLst/>
                <a:latin typeface="Calibri" panose="020F0502020204030204" pitchFamily="34" charset="0"/>
              </a:rPr>
              <a:t>An emergency operations center is a physical location for the coordination of information and resources to support incident management activities.</a:t>
            </a:r>
            <a:endParaRPr lang="en-GB" dirty="0"/>
          </a:p>
        </p:txBody>
      </p:sp>
      <p:sp>
        <p:nvSpPr>
          <p:cNvPr id="4" name="Slide Number Placeholder 3"/>
          <p:cNvSpPr>
            <a:spLocks noGrp="1"/>
          </p:cNvSpPr>
          <p:nvPr>
            <p:ph type="sldNum" sz="quarter" idx="10"/>
          </p:nvPr>
        </p:nvSpPr>
        <p:spPr>
          <a:xfrm>
            <a:off x="3857132" y="9441579"/>
            <a:ext cx="2950475" cy="499347"/>
          </a:xfrm>
          <a:prstGeom prst="rect">
            <a:avLst/>
          </a:prstGeom>
        </p:spPr>
        <p:txBody>
          <a:bodyPr/>
          <a:lstStyle/>
          <a:p>
            <a:fld id="{F44F5A91-4657-4D9B-96E0-736309A9BFC4}" type="slidenum">
              <a:rPr lang="en-US" smtClean="0">
                <a:solidFill>
                  <a:prstClr val="black"/>
                </a:solidFill>
                <a:latin typeface="Calibri" panose="020F0502020204030204"/>
              </a:rPr>
              <a:pPr/>
              <a:t>44</a:t>
            </a:fld>
            <a:endParaRPr lang="en-US">
              <a:solidFill>
                <a:prstClr val="black"/>
              </a:solidFill>
              <a:latin typeface="Calibri" panose="020F0502020204030204"/>
            </a:endParaRPr>
          </a:p>
        </p:txBody>
      </p:sp>
    </p:spTree>
    <p:extLst>
      <p:ext uri="{BB962C8B-B14F-4D97-AF65-F5344CB8AC3E}">
        <p14:creationId xmlns:p14="http://schemas.microsoft.com/office/powerpoint/2010/main" val="364825627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 name="Shape 625"/>
          <p:cNvSpPr>
            <a:spLocks noGrp="1" noRot="1" noChangeAspect="1"/>
          </p:cNvSpPr>
          <p:nvPr>
            <p:ph type="sldImg"/>
          </p:nvPr>
        </p:nvSpPr>
        <p:spPr>
          <a:xfrm>
            <a:off x="381000" y="685800"/>
            <a:ext cx="6096000" cy="3429000"/>
          </a:xfrm>
          <a:prstGeom prst="rect">
            <a:avLst/>
          </a:prstGeom>
        </p:spPr>
        <p:txBody>
          <a:bodyPr/>
          <a:lstStyle/>
          <a:p>
            <a:endParaRPr/>
          </a:p>
        </p:txBody>
      </p:sp>
      <p:sp>
        <p:nvSpPr>
          <p:cNvPr id="626" name="Shape 626"/>
          <p:cNvSpPr>
            <a:spLocks noGrp="1"/>
          </p:cNvSpPr>
          <p:nvPr>
            <p:ph type="body" sz="quarter" idx="1"/>
          </p:nvPr>
        </p:nvSpPr>
        <p:spPr>
          <a:prstGeom prst="rect">
            <a:avLst/>
          </a:prstGeom>
        </p:spPr>
        <p:txBody>
          <a:bodyPr/>
          <a:lstStyle>
            <a:lvl1pPr>
              <a:spcBef>
                <a:spcPts val="0"/>
              </a:spcBef>
            </a:lvl1pPr>
          </a:lstStyle>
          <a:p>
            <a:endParaRPr dirty="0"/>
          </a:p>
        </p:txBody>
      </p:sp>
    </p:spTree>
    <p:extLst>
      <p:ext uri="{BB962C8B-B14F-4D97-AF65-F5344CB8AC3E}">
        <p14:creationId xmlns:p14="http://schemas.microsoft.com/office/powerpoint/2010/main" val="84289996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284122931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96881405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a:spcBef>
                <a:spcPts val="0"/>
              </a:spcBef>
            </a:pPr>
            <a:r>
              <a:rPr lang="en-US" b="1" dirty="0"/>
              <a:t>Key Point: </a:t>
            </a:r>
            <a:r>
              <a:rPr lang="en-US" dirty="0"/>
              <a:t>RRT management’s primary objective during a response is to provide operational support to the RRT members so that they can focus on applying their technical expertise in the field .</a:t>
            </a:r>
          </a:p>
          <a:p>
            <a:endParaRPr lang="en-US" dirty="0"/>
          </a:p>
        </p:txBody>
      </p:sp>
    </p:spTree>
    <p:extLst>
      <p:ext uri="{BB962C8B-B14F-4D97-AF65-F5344CB8AC3E}">
        <p14:creationId xmlns:p14="http://schemas.microsoft.com/office/powerpoint/2010/main" val="207121334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marL="216535" lvl="1" indent="0" algn="l">
              <a:lnSpc>
                <a:spcPct val="90000"/>
              </a:lnSpc>
              <a:spcBef>
                <a:spcPts val="300"/>
              </a:spcBef>
            </a:pPr>
            <a:endParaRPr lang="en-US" dirty="0"/>
          </a:p>
          <a:p>
            <a:endParaRPr lang="en-US"/>
          </a:p>
        </p:txBody>
      </p:sp>
    </p:spTree>
    <p:extLst>
      <p:ext uri="{BB962C8B-B14F-4D97-AF65-F5344CB8AC3E}">
        <p14:creationId xmlns:p14="http://schemas.microsoft.com/office/powerpoint/2010/main" val="220010744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marL="216535" lvl="1" indent="0" algn="l">
              <a:lnSpc>
                <a:spcPct val="90000"/>
              </a:lnSpc>
              <a:spcBef>
                <a:spcPts val="300"/>
              </a:spcBef>
            </a:pPr>
            <a:endParaRPr lang="en-US"/>
          </a:p>
        </p:txBody>
      </p:sp>
    </p:spTree>
    <p:extLst>
      <p:ext uri="{BB962C8B-B14F-4D97-AF65-F5344CB8AC3E}">
        <p14:creationId xmlns:p14="http://schemas.microsoft.com/office/powerpoint/2010/main" val="30535444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 name="Shape 625"/>
          <p:cNvSpPr>
            <a:spLocks noGrp="1" noRot="1" noChangeAspect="1"/>
          </p:cNvSpPr>
          <p:nvPr>
            <p:ph type="sldImg"/>
          </p:nvPr>
        </p:nvSpPr>
        <p:spPr>
          <a:xfrm>
            <a:off x="381000" y="685800"/>
            <a:ext cx="6096000" cy="3429000"/>
          </a:xfrm>
          <a:prstGeom prst="rect">
            <a:avLst/>
          </a:prstGeom>
        </p:spPr>
        <p:txBody>
          <a:bodyPr/>
          <a:lstStyle/>
          <a:p>
            <a:endParaRPr/>
          </a:p>
        </p:txBody>
      </p:sp>
      <p:sp>
        <p:nvSpPr>
          <p:cNvPr id="626" name="Shape 626"/>
          <p:cNvSpPr>
            <a:spLocks noGrp="1"/>
          </p:cNvSpPr>
          <p:nvPr>
            <p:ph type="body" sz="quarter" idx="1"/>
          </p:nvPr>
        </p:nvSpPr>
        <p:spPr>
          <a:prstGeom prst="rect">
            <a:avLst/>
          </a:prstGeom>
        </p:spPr>
        <p:txBody>
          <a:bodyPr/>
          <a:lstStyle>
            <a:lvl1pPr>
              <a:spcBef>
                <a:spcPts val="0"/>
              </a:spcBef>
            </a:lvl1pPr>
          </a:lstStyle>
          <a:p>
            <a:endParaRPr dirty="0"/>
          </a:p>
        </p:txBody>
      </p:sp>
    </p:spTree>
    <p:extLst>
      <p:ext uri="{BB962C8B-B14F-4D97-AF65-F5344CB8AC3E}">
        <p14:creationId xmlns:p14="http://schemas.microsoft.com/office/powerpoint/2010/main" val="70073252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marL="216535" lvl="1" indent="0" algn="l">
              <a:lnSpc>
                <a:spcPct val="90000"/>
              </a:lnSpc>
              <a:spcBef>
                <a:spcPts val="300"/>
              </a:spcBef>
            </a:pPr>
            <a:endParaRPr lang="en-US"/>
          </a:p>
        </p:txBody>
      </p:sp>
    </p:spTree>
    <p:extLst>
      <p:ext uri="{BB962C8B-B14F-4D97-AF65-F5344CB8AC3E}">
        <p14:creationId xmlns:p14="http://schemas.microsoft.com/office/powerpoint/2010/main" val="379708272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marL="216535" lvl="1" indent="0" algn="l">
              <a:lnSpc>
                <a:spcPct val="90000"/>
              </a:lnSpc>
              <a:spcBef>
                <a:spcPts val="300"/>
              </a:spcBef>
            </a:pPr>
            <a:endParaRPr lang="en-US"/>
          </a:p>
        </p:txBody>
      </p:sp>
    </p:spTree>
    <p:extLst>
      <p:ext uri="{BB962C8B-B14F-4D97-AF65-F5344CB8AC3E}">
        <p14:creationId xmlns:p14="http://schemas.microsoft.com/office/powerpoint/2010/main" val="291271344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marL="216535" lvl="1" indent="0" algn="l">
              <a:lnSpc>
                <a:spcPct val="90000"/>
              </a:lnSpc>
              <a:spcBef>
                <a:spcPts val="300"/>
              </a:spcBef>
            </a:pPr>
            <a:endParaRPr lang="en-US"/>
          </a:p>
        </p:txBody>
      </p:sp>
    </p:spTree>
    <p:extLst>
      <p:ext uri="{BB962C8B-B14F-4D97-AF65-F5344CB8AC3E}">
        <p14:creationId xmlns:p14="http://schemas.microsoft.com/office/powerpoint/2010/main" val="159854402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149172860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342344740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algn="l">
              <a:spcBef>
                <a:spcPts val="0"/>
              </a:spcBef>
            </a:pPr>
            <a:endParaRPr lang="en-US" dirty="0"/>
          </a:p>
        </p:txBody>
      </p:sp>
    </p:spTree>
    <p:extLst>
      <p:ext uri="{BB962C8B-B14F-4D97-AF65-F5344CB8AC3E}">
        <p14:creationId xmlns:p14="http://schemas.microsoft.com/office/powerpoint/2010/main" val="159447512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algn="l">
              <a:spcBef>
                <a:spcPts val="0"/>
              </a:spcBef>
            </a:pPr>
            <a:endParaRPr lang="en-US" dirty="0"/>
          </a:p>
        </p:txBody>
      </p:sp>
    </p:spTree>
    <p:extLst>
      <p:ext uri="{BB962C8B-B14F-4D97-AF65-F5344CB8AC3E}">
        <p14:creationId xmlns:p14="http://schemas.microsoft.com/office/powerpoint/2010/main" val="371723893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8695822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42582691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96709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 name="Shape 625"/>
          <p:cNvSpPr>
            <a:spLocks noGrp="1" noRot="1" noChangeAspect="1"/>
          </p:cNvSpPr>
          <p:nvPr>
            <p:ph type="sldImg"/>
          </p:nvPr>
        </p:nvSpPr>
        <p:spPr>
          <a:xfrm>
            <a:off x="381000" y="685800"/>
            <a:ext cx="6096000" cy="3429000"/>
          </a:xfrm>
          <a:prstGeom prst="rect">
            <a:avLst/>
          </a:prstGeom>
        </p:spPr>
        <p:txBody>
          <a:bodyPr/>
          <a:lstStyle/>
          <a:p>
            <a:endParaRPr/>
          </a:p>
        </p:txBody>
      </p:sp>
      <p:sp>
        <p:nvSpPr>
          <p:cNvPr id="626" name="Shape 626"/>
          <p:cNvSpPr>
            <a:spLocks noGrp="1"/>
          </p:cNvSpPr>
          <p:nvPr>
            <p:ph type="body" sz="quarter" idx="1"/>
          </p:nvPr>
        </p:nvSpPr>
        <p:spPr>
          <a:prstGeom prst="rect">
            <a:avLst/>
          </a:prstGeom>
        </p:spPr>
        <p:txBody>
          <a:bodyPr/>
          <a:lstStyle>
            <a:lvl1pPr>
              <a:spcBef>
                <a:spcPts val="0"/>
              </a:spcBef>
            </a:lvl1pPr>
          </a:lstStyle>
          <a:p>
            <a:endParaRPr/>
          </a:p>
        </p:txBody>
      </p:sp>
    </p:spTree>
    <p:extLst>
      <p:ext uri="{BB962C8B-B14F-4D97-AF65-F5344CB8AC3E}">
        <p14:creationId xmlns:p14="http://schemas.microsoft.com/office/powerpoint/2010/main" val="8428999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42163835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marL="788035" lvl="1" indent="-334010" algn="l">
              <a:spcBef>
                <a:spcPts val="468"/>
              </a:spcBef>
              <a:buFont typeface="Arial MT,Sans-Serif"/>
              <a:buChar char="•"/>
            </a:pPr>
            <a:r>
              <a:rPr lang="en-AU"/>
              <a:t>Large group will be broken into smaller groups of 3-4.</a:t>
            </a:r>
            <a:endParaRPr lang="fr-FR"/>
          </a:p>
          <a:p>
            <a:pPr marL="788035" lvl="1" indent="-334010" algn="l">
              <a:spcBef>
                <a:spcPts val="468"/>
              </a:spcBef>
              <a:buFont typeface="Arial MT,Sans-Serif"/>
              <a:buChar char="•"/>
            </a:pPr>
            <a:r>
              <a:rPr lang="en-AU"/>
              <a:t>Each group will stand at one station and be given 3 minutes to brainstorm and write down their group's perspective on the topic.</a:t>
            </a:r>
            <a:endParaRPr lang="en-US"/>
          </a:p>
          <a:p>
            <a:pPr marL="788035" lvl="1" indent="-334010" algn="l">
              <a:spcBef>
                <a:spcPts val="468"/>
              </a:spcBef>
              <a:buFont typeface="Arial MT,Sans-Serif"/>
              <a:buChar char="•"/>
            </a:pPr>
            <a:r>
              <a:rPr lang="en-AU"/>
              <a:t>This is meant as a quick brainstorm </a:t>
            </a:r>
            <a:endParaRPr lang="en-US"/>
          </a:p>
          <a:p>
            <a:pPr marL="788035" lvl="1" indent="-334010" algn="l">
              <a:spcBef>
                <a:spcPts val="468"/>
              </a:spcBef>
              <a:buFont typeface="Arial MT,Sans-Serif"/>
              <a:buChar char="•"/>
            </a:pPr>
            <a:r>
              <a:rPr lang="en-AU"/>
              <a:t>Don’t worry if you don’t get all your points down before you are asked to move along – one of the other groups are likely to capture what you didn’t have time to put down and you will have a chance at the end when we report back to add anything missed.</a:t>
            </a:r>
            <a:endParaRPr lang="fr-FR"/>
          </a:p>
        </p:txBody>
      </p:sp>
    </p:spTree>
    <p:extLst>
      <p:ext uri="{BB962C8B-B14F-4D97-AF65-F5344CB8AC3E}">
        <p14:creationId xmlns:p14="http://schemas.microsoft.com/office/powerpoint/2010/main" val="27483049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7.png"/><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8.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2.png"/><Relationship Id="rId7"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5.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2.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2.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2.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2" name="Rectangle 1"/>
          <p:cNvSpPr/>
          <p:nvPr/>
        </p:nvSpPr>
        <p:spPr>
          <a:xfrm>
            <a:off x="0" y="14"/>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pic>
        <p:nvPicPr>
          <p:cNvPr id="23"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sp>
        <p:nvSpPr>
          <p:cNvPr id="2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2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9" name="TextBox 7"/>
          <p:cNvSpPr txBox="1"/>
          <p:nvPr/>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 </a:t>
            </a:r>
            <a:r>
              <a:t>Training Package</a:t>
            </a:r>
          </a:p>
        </p:txBody>
      </p:sp>
      <p:sp>
        <p:nvSpPr>
          <p:cNvPr id="30" name="Text Placeholder 6"/>
          <p:cNvSpPr txBox="1"/>
          <p:nvPr/>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31" name="Picture 18" descr="Picture 18"/>
          <p:cNvPicPr>
            <a:picLocks noChangeAspect="1"/>
          </p:cNvPicPr>
          <p:nvPr/>
        </p:nvPicPr>
        <p:blipFill>
          <a:blip r:embed="rId5"/>
          <a:stretch>
            <a:fillRect/>
          </a:stretch>
        </p:blipFill>
        <p:spPr>
          <a:xfrm>
            <a:off x="9002490" y="5116962"/>
            <a:ext cx="2823416" cy="908687"/>
          </a:xfrm>
          <a:prstGeom prst="rect">
            <a:avLst/>
          </a:prstGeom>
          <a:ln w="12700">
            <a:miter lim="400000"/>
          </a:ln>
        </p:spPr>
      </p:pic>
      <p:pic>
        <p:nvPicPr>
          <p:cNvPr id="32"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33"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4" name="Title Text"/>
          <p:cNvSpPr txBox="1">
            <a:spLocks noGrp="1"/>
          </p:cNvSpPr>
          <p:nvPr>
            <p:ph type="title"/>
          </p:nvPr>
        </p:nvSpPr>
        <p:spPr>
          <a:xfrm>
            <a:off x="517796" y="1587568"/>
            <a:ext cx="4490141" cy="2410276"/>
          </a:xfrm>
          <a:prstGeom prst="rect">
            <a:avLst/>
          </a:prstGeom>
        </p:spPr>
        <p:txBody>
          <a:bodyPr/>
          <a:lstStyle/>
          <a:p>
            <a:r>
              <a:t>Title Text</a:t>
            </a:r>
          </a:p>
        </p:txBody>
      </p:sp>
      <p:pic>
        <p:nvPicPr>
          <p:cNvPr id="15" name="Picture 14" descr="Logo&#10;&#10;Description automatically generated">
            <a:extLst>
              <a:ext uri="{FF2B5EF4-FFF2-40B4-BE49-F238E27FC236}">
                <a16:creationId xmlns:a16="http://schemas.microsoft.com/office/drawing/2014/main" id="{BF2C4B2B-F9FE-4E5E-935B-51894F52C874}"/>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6" name="TextBox 15">
            <a:extLst>
              <a:ext uri="{FF2B5EF4-FFF2-40B4-BE49-F238E27FC236}">
                <a16:creationId xmlns:a16="http://schemas.microsoft.com/office/drawing/2014/main" id="{266D241A-16E9-4671-842A-43823B52B1D5}"/>
              </a:ext>
            </a:extLst>
          </p:cNvPr>
          <p:cNvSpPr txBox="1"/>
          <p:nvPr userDrawn="1"/>
        </p:nvSpPr>
        <p:spPr>
          <a:xfrm>
            <a:off x="2678099" y="6319335"/>
            <a:ext cx="4516340" cy="507831"/>
          </a:xfrm>
          <a:prstGeom prst="rect">
            <a:avLst/>
          </a:prstGeom>
          <a:noFill/>
        </p:spPr>
        <p:txBody>
          <a:bodyPr wrap="square" rtlCol="0">
            <a:spAutoFit/>
          </a:bodyPr>
          <a:lstStyle/>
          <a:p>
            <a:pPr marL="0" lvl="0" indent="0">
              <a:buFont typeface="Courier New" panose="02070309020205020404" pitchFamily="49" charset="0"/>
              <a:buNone/>
            </a:pPr>
            <a:r>
              <a:rPr lang="en-US" sz="900" dirty="0">
                <a:solidFill>
                  <a:srgbClr val="000000"/>
                </a:solidFill>
                <a:effectLst/>
                <a:latin typeface="Open Sans" panose="020B0606030504020204" pitchFamily="34" charset="0"/>
                <a:ea typeface="Times New Roman" panose="02020603050405020304" pitchFamily="18" charset="0"/>
                <a:cs typeface="Calibri" panose="020F0502020204030204" pitchFamily="34" charset="0"/>
              </a:rPr>
              <a:t>The mark ‘CDC’ is owned by the US Dept. of Health and Human Services and is used with permission. Use of this logo is not an endorsement by HHS or CDC of any particular product, service, or enterprise.</a:t>
            </a:r>
            <a:endParaRPr lang="en-US" sz="900" dirty="0">
              <a:effectLst/>
              <a:latin typeface="Calibri" panose="020F0502020204030204" pitchFamily="34" charset="0"/>
              <a:ea typeface="Calibri" panose="020F0502020204030204" pitchFamily="34" charset="0"/>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20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0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0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0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05"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06" name="Picture 3" descr="Picture 3"/>
          <p:cNvPicPr>
            <a:picLocks noChangeAspect="1"/>
          </p:cNvPicPr>
          <p:nvPr/>
        </p:nvPicPr>
        <p:blipFill>
          <a:blip r:embed="rId4"/>
          <a:stretch>
            <a:fillRect/>
          </a:stretch>
        </p:blipFill>
        <p:spPr>
          <a:xfrm>
            <a:off x="-9625" y="-76485"/>
            <a:ext cx="12223381" cy="5582136"/>
          </a:xfrm>
          <a:prstGeom prst="rect">
            <a:avLst/>
          </a:prstGeom>
          <a:ln w="12700">
            <a:miter lim="400000"/>
          </a:ln>
        </p:spPr>
      </p:pic>
      <p:sp>
        <p:nvSpPr>
          <p:cNvPr id="207"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pic>
        <p:nvPicPr>
          <p:cNvPr id="208"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09"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12" name="Slide Number"/>
          <p:cNvSpPr txBox="1">
            <a:spLocks noGrp="1"/>
          </p:cNvSpPr>
          <p:nvPr>
            <p:ph type="sldNum" sz="quarter" idx="2"/>
          </p:nvPr>
        </p:nvSpPr>
        <p:spPr>
          <a:xfrm>
            <a:off x="11482894" y="5821319"/>
            <a:ext cx="280874" cy="320041"/>
          </a:xfrm>
          <a:prstGeom prst="rect">
            <a:avLst/>
          </a:prstGeom>
        </p:spPr>
        <p:txBody>
          <a:bodyPr/>
          <a:lstStyle/>
          <a:p>
            <a:fld id="{86CB4B4D-7CA3-9044-876B-883B54F8677D}" type="slidenum">
              <a:t>‹#›</a:t>
            </a:fld>
            <a:endParaRPr/>
          </a:p>
        </p:txBody>
      </p:sp>
      <p:sp>
        <p:nvSpPr>
          <p:cNvPr id="14" name="TextBox 7">
            <a:extLst>
              <a:ext uri="{FF2B5EF4-FFF2-40B4-BE49-F238E27FC236}">
                <a16:creationId xmlns:a16="http://schemas.microsoft.com/office/drawing/2014/main" id="{54A0F688-201E-41CC-8E72-C53A0BAFC788}"/>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5" name="Text Placeholder 6">
            <a:extLst>
              <a:ext uri="{FF2B5EF4-FFF2-40B4-BE49-F238E27FC236}">
                <a16:creationId xmlns:a16="http://schemas.microsoft.com/office/drawing/2014/main" id="{9C58AFEB-84A7-409B-8CA4-2A949CD65EE4}"/>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6" name="Picture 15" descr="Logo&#10;&#10;Description automatically generated">
            <a:extLst>
              <a:ext uri="{FF2B5EF4-FFF2-40B4-BE49-F238E27FC236}">
                <a16:creationId xmlns:a16="http://schemas.microsoft.com/office/drawing/2014/main" id="{6379E52F-9172-457C-8993-BFA29DD91855}"/>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21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2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2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2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23"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24" name="Picture 5" descr="Picture 5"/>
          <p:cNvPicPr>
            <a:picLocks noChangeAspect="1"/>
          </p:cNvPicPr>
          <p:nvPr/>
        </p:nvPicPr>
        <p:blipFill>
          <a:blip r:embed="rId4"/>
          <a:stretch>
            <a:fillRect/>
          </a:stretch>
        </p:blipFill>
        <p:spPr>
          <a:xfrm>
            <a:off x="-9625" y="-76485"/>
            <a:ext cx="12223381" cy="5582136"/>
          </a:xfrm>
          <a:prstGeom prst="rect">
            <a:avLst/>
          </a:prstGeom>
          <a:ln w="12700">
            <a:miter lim="400000"/>
          </a:ln>
        </p:spPr>
      </p:pic>
      <p:pic>
        <p:nvPicPr>
          <p:cNvPr id="225"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28"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2" name="TextBox 7">
            <a:extLst>
              <a:ext uri="{FF2B5EF4-FFF2-40B4-BE49-F238E27FC236}">
                <a16:creationId xmlns:a16="http://schemas.microsoft.com/office/drawing/2014/main" id="{DA18EBCC-1BCC-46F9-8FEA-576AF1B246C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5ED6CE63-6EAD-482C-8486-AF107FF2CF4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4" name="Picture 13" descr="Logo&#10;&#10;Description automatically generated">
            <a:extLst>
              <a:ext uri="{FF2B5EF4-FFF2-40B4-BE49-F238E27FC236}">
                <a16:creationId xmlns:a16="http://schemas.microsoft.com/office/drawing/2014/main" id="{19C00653-7771-42BB-80EC-E9E131310B6E}"/>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3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3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3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3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39"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Source Sans Pro Regular"/>
                <a:ea typeface="Source Sans Pro Regular"/>
                <a:cs typeface="Source Sans Pro Regular"/>
                <a:sym typeface="Source Sans Pro Regular"/>
              </a:defRPr>
            </a:pPr>
            <a:endParaRPr/>
          </a:p>
        </p:txBody>
      </p:sp>
      <p:pic>
        <p:nvPicPr>
          <p:cNvPr id="240"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241" name="TextBox 4"/>
          <p:cNvSpPr txBox="1"/>
          <p:nvPr/>
        </p:nvSpPr>
        <p:spPr>
          <a:xfrm>
            <a:off x="275896" y="11103"/>
            <a:ext cx="2627841"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Disclaimer</a:t>
            </a:r>
          </a:p>
        </p:txBody>
      </p:sp>
      <p:pic>
        <p:nvPicPr>
          <p:cNvPr id="242"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43"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4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4" name="TextBox 7">
            <a:extLst>
              <a:ext uri="{FF2B5EF4-FFF2-40B4-BE49-F238E27FC236}">
                <a16:creationId xmlns:a16="http://schemas.microsoft.com/office/drawing/2014/main" id="{82A42DE2-FC46-4446-AA7C-355132A99BD0}"/>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5" name="Text Placeholder 6">
            <a:extLst>
              <a:ext uri="{FF2B5EF4-FFF2-40B4-BE49-F238E27FC236}">
                <a16:creationId xmlns:a16="http://schemas.microsoft.com/office/drawing/2014/main" id="{ABFF1854-6D68-4094-8B10-07AB555897A7}"/>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6" name="Picture 15" descr="Logo&#10;&#10;Description automatically generated">
            <a:extLst>
              <a:ext uri="{FF2B5EF4-FFF2-40B4-BE49-F238E27FC236}">
                <a16:creationId xmlns:a16="http://schemas.microsoft.com/office/drawing/2014/main" id="{8B8CBFCC-AFD6-4CDB-BFA3-B443F662691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5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5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5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5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57" name="Picture 2" descr="Picture 2"/>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258" name="TextBox 4"/>
          <p:cNvSpPr txBox="1"/>
          <p:nvPr/>
        </p:nvSpPr>
        <p:spPr>
          <a:xfrm>
            <a:off x="275895" y="11103"/>
            <a:ext cx="4406233"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Learning objectives</a:t>
            </a:r>
          </a:p>
        </p:txBody>
      </p:sp>
      <p:pic>
        <p:nvPicPr>
          <p:cNvPr id="259"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60"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6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3" name="TextBox 7">
            <a:extLst>
              <a:ext uri="{FF2B5EF4-FFF2-40B4-BE49-F238E27FC236}">
                <a16:creationId xmlns:a16="http://schemas.microsoft.com/office/drawing/2014/main" id="{0C23C375-EEFA-4E3B-AC90-90647ED5FF4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38A8EE72-C2FF-43D1-BFC9-83FA79AC7651}"/>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5" name="Picture 14" descr="Logo&#10;&#10;Description automatically generated">
            <a:extLst>
              <a:ext uri="{FF2B5EF4-FFF2-40B4-BE49-F238E27FC236}">
                <a16:creationId xmlns:a16="http://schemas.microsoft.com/office/drawing/2014/main" id="{8725EA27-7431-4F3C-ABFD-0BFAF58105BF}"/>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7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7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7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7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74" name="Picture 1" descr="Picture 1"/>
          <p:cNvPicPr>
            <a:picLocks noChangeAspect="1"/>
          </p:cNvPicPr>
          <p:nvPr/>
        </p:nvPicPr>
        <p:blipFill>
          <a:blip r:embed="rId4"/>
          <a:stretch>
            <a:fillRect/>
          </a:stretch>
        </p:blipFill>
        <p:spPr>
          <a:xfrm>
            <a:off x="-2" y="2"/>
            <a:ext cx="5199324" cy="716693"/>
          </a:xfrm>
          <a:prstGeom prst="rect">
            <a:avLst/>
          </a:prstGeom>
          <a:ln w="12700">
            <a:miter lim="400000"/>
          </a:ln>
        </p:spPr>
      </p:pic>
      <p:sp>
        <p:nvSpPr>
          <p:cNvPr id="275"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76" name="Body Level One…"/>
          <p:cNvSpPr txBox="1">
            <a:spLocks noGrp="1"/>
          </p:cNvSpPr>
          <p:nvPr>
            <p:ph type="body" idx="1"/>
          </p:nvPr>
        </p:nvSpPr>
        <p:spPr>
          <a:xfrm>
            <a:off x="958787" y="1247001"/>
            <a:ext cx="10351363"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0" name="TextBox 7">
            <a:extLst>
              <a:ext uri="{FF2B5EF4-FFF2-40B4-BE49-F238E27FC236}">
                <a16:creationId xmlns:a16="http://schemas.microsoft.com/office/drawing/2014/main" id="{BBBCE26C-D1F2-4EA3-B6C2-32917B0A8FEE}"/>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1" name="Text Placeholder 6">
            <a:extLst>
              <a:ext uri="{FF2B5EF4-FFF2-40B4-BE49-F238E27FC236}">
                <a16:creationId xmlns:a16="http://schemas.microsoft.com/office/drawing/2014/main" id="{B72ABE9A-94A8-4AF2-9F76-F8E89AC5FF8E}"/>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2" name="Picture 11" descr="Logo&#10;&#10;Description automatically generated">
            <a:extLst>
              <a:ext uri="{FF2B5EF4-FFF2-40B4-BE49-F238E27FC236}">
                <a16:creationId xmlns:a16="http://schemas.microsoft.com/office/drawing/2014/main" id="{7D358F04-68F8-4B31-9B55-08A773F2BD3E}"/>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84" name="Image" descr="Image"/>
          <p:cNvPicPr>
            <a:picLocks noChangeAspect="1"/>
          </p:cNvPicPr>
          <p:nvPr/>
        </p:nvPicPr>
        <p:blipFill>
          <a:blip r:embed="rId2"/>
          <a:stretch>
            <a:fillRect/>
          </a:stretch>
        </p:blipFill>
        <p:spPr>
          <a:xfrm>
            <a:off x="-17854" y="-80173"/>
            <a:ext cx="5721836" cy="731198"/>
          </a:xfrm>
          <a:prstGeom prst="rect">
            <a:avLst/>
          </a:prstGeom>
          <a:ln w="12700">
            <a:miter lim="400000"/>
          </a:ln>
        </p:spPr>
      </p:pic>
      <p:pic>
        <p:nvPicPr>
          <p:cNvPr id="285"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86"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8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89" name="Body Level One…"/>
          <p:cNvSpPr txBox="1">
            <a:spLocks noGrp="1"/>
          </p:cNvSpPr>
          <p:nvPr>
            <p:ph type="body" idx="1"/>
          </p:nvPr>
        </p:nvSpPr>
        <p:spPr>
          <a:xfrm>
            <a:off x="958788" y="1247001"/>
            <a:ext cx="10231183"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90" name="Text Placeholder 5"/>
          <p:cNvSpPr>
            <a:spLocks noGrp="1"/>
          </p:cNvSpPr>
          <p:nvPr>
            <p:ph type="body" sz="quarter" idx="21"/>
          </p:nvPr>
        </p:nvSpPr>
        <p:spPr>
          <a:xfrm>
            <a:off x="138683" y="-25725"/>
            <a:ext cx="9212263" cy="622301"/>
          </a:xfrm>
          <a:prstGeom prst="rect">
            <a:avLst/>
          </a:prstGeom>
        </p:spPr>
        <p:txBody>
          <a:bodyPr/>
          <a:lstStyle/>
          <a:p>
            <a:pPr>
              <a:spcBef>
                <a:spcPts val="0"/>
              </a:spcBef>
              <a:defRPr sz="3200">
                <a:solidFill>
                  <a:srgbClr val="FFFFFF"/>
                </a:solidFill>
                <a:latin typeface="Source Sans Pro Bold"/>
                <a:ea typeface="Source Sans Pro Bold"/>
                <a:cs typeface="Source Sans Pro Bold"/>
                <a:sym typeface="Source Sans Pro Bold"/>
              </a:defRPr>
            </a:pPr>
            <a:endParaRPr/>
          </a:p>
        </p:txBody>
      </p:sp>
      <p:sp>
        <p:nvSpPr>
          <p:cNvPr id="29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2" name="TextBox 7">
            <a:extLst>
              <a:ext uri="{FF2B5EF4-FFF2-40B4-BE49-F238E27FC236}">
                <a16:creationId xmlns:a16="http://schemas.microsoft.com/office/drawing/2014/main" id="{D69B744D-C0C7-461B-B404-47EF37525F6C}"/>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D9E0A159-826F-4051-8DE2-B2CC3524E9D6}"/>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4" name="Picture 13" descr="Logo&#10;&#10;Description automatically generated">
            <a:extLst>
              <a:ext uri="{FF2B5EF4-FFF2-40B4-BE49-F238E27FC236}">
                <a16:creationId xmlns:a16="http://schemas.microsoft.com/office/drawing/2014/main" id="{BCFCC2E5-E930-4C34-8B92-36C86DD7778E}"/>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reserve="1">
  <p:cSld name="4_Section Header">
    <p:spTree>
      <p:nvGrpSpPr>
        <p:cNvPr id="1" name=""/>
        <p:cNvGrpSpPr/>
        <p:nvPr/>
      </p:nvGrpSpPr>
      <p:grpSpPr>
        <a:xfrm>
          <a:off x="0" y="0"/>
          <a:ext cx="0" cy="0"/>
          <a:chOff x="0" y="0"/>
          <a:chExt cx="0" cy="0"/>
        </a:xfrm>
      </p:grpSpPr>
      <p:pic>
        <p:nvPicPr>
          <p:cNvPr id="284" name="Image" descr="Image"/>
          <p:cNvPicPr>
            <a:picLocks noChangeAspect="1"/>
          </p:cNvPicPr>
          <p:nvPr/>
        </p:nvPicPr>
        <p:blipFill>
          <a:blip r:embed="rId2"/>
          <a:stretch>
            <a:fillRect/>
          </a:stretch>
        </p:blipFill>
        <p:spPr>
          <a:xfrm>
            <a:off x="-17854" y="-80173"/>
            <a:ext cx="8490153" cy="731198"/>
          </a:xfrm>
          <a:prstGeom prst="rect">
            <a:avLst/>
          </a:prstGeom>
          <a:ln w="12700">
            <a:miter lim="400000"/>
          </a:ln>
        </p:spPr>
      </p:pic>
      <p:pic>
        <p:nvPicPr>
          <p:cNvPr id="285"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86"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8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89" name="Body Level One…"/>
          <p:cNvSpPr txBox="1">
            <a:spLocks noGrp="1"/>
          </p:cNvSpPr>
          <p:nvPr>
            <p:ph type="body" idx="1"/>
          </p:nvPr>
        </p:nvSpPr>
        <p:spPr>
          <a:xfrm>
            <a:off x="887767" y="1247001"/>
            <a:ext cx="1048452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90" name="Text Placeholder 5"/>
          <p:cNvSpPr>
            <a:spLocks noGrp="1"/>
          </p:cNvSpPr>
          <p:nvPr>
            <p:ph type="body" sz="quarter" idx="21"/>
          </p:nvPr>
        </p:nvSpPr>
        <p:spPr>
          <a:xfrm>
            <a:off x="135311" y="254537"/>
            <a:ext cx="9212263" cy="622301"/>
          </a:xfrm>
          <a:prstGeom prst="rect">
            <a:avLst/>
          </a:prstGeom>
        </p:spPr>
        <p:txBody>
          <a:bodyPr/>
          <a:lstStyle/>
          <a:p>
            <a:pPr>
              <a:spcBef>
                <a:spcPts val="0"/>
              </a:spcBef>
              <a:defRPr sz="3200">
                <a:solidFill>
                  <a:srgbClr val="FFFFFF"/>
                </a:solidFill>
                <a:latin typeface="Source Sans Pro Bold"/>
                <a:ea typeface="Source Sans Pro Bold"/>
                <a:cs typeface="Source Sans Pro Bold"/>
                <a:sym typeface="Source Sans Pro Bold"/>
              </a:defRPr>
            </a:pPr>
            <a:endParaRPr/>
          </a:p>
        </p:txBody>
      </p:sp>
      <p:sp>
        <p:nvSpPr>
          <p:cNvPr id="29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2" name="TextBox 7">
            <a:extLst>
              <a:ext uri="{FF2B5EF4-FFF2-40B4-BE49-F238E27FC236}">
                <a16:creationId xmlns:a16="http://schemas.microsoft.com/office/drawing/2014/main" id="{D69B744D-C0C7-461B-B404-47EF37525F6C}"/>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D9E0A159-826F-4051-8DE2-B2CC3524E9D6}"/>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4" name="Picture 13" descr="Logo&#10;&#10;Description automatically generated">
            <a:extLst>
              <a:ext uri="{FF2B5EF4-FFF2-40B4-BE49-F238E27FC236}">
                <a16:creationId xmlns:a16="http://schemas.microsoft.com/office/drawing/2014/main" id="{B5DB9F92-8997-4C85-BBE0-8BEEEAFD180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extLst>
      <p:ext uri="{BB962C8B-B14F-4D97-AF65-F5344CB8AC3E}">
        <p14:creationId xmlns:p14="http://schemas.microsoft.com/office/powerpoint/2010/main" val="1194917028"/>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reserve="1">
  <p:cSld name="3_Section Header">
    <p:spTree>
      <p:nvGrpSpPr>
        <p:cNvPr id="1" name=""/>
        <p:cNvGrpSpPr/>
        <p:nvPr/>
      </p:nvGrpSpPr>
      <p:grpSpPr>
        <a:xfrm>
          <a:off x="0" y="0"/>
          <a:ext cx="0" cy="0"/>
          <a:chOff x="0" y="0"/>
          <a:chExt cx="0" cy="0"/>
        </a:xfrm>
      </p:grpSpPr>
      <p:pic>
        <p:nvPicPr>
          <p:cNvPr id="284" name="Image" descr="Image"/>
          <p:cNvPicPr>
            <a:picLocks noChangeAspect="1"/>
          </p:cNvPicPr>
          <p:nvPr/>
        </p:nvPicPr>
        <p:blipFill>
          <a:blip r:embed="rId2"/>
          <a:stretch>
            <a:fillRect/>
          </a:stretch>
        </p:blipFill>
        <p:spPr>
          <a:xfrm>
            <a:off x="-17854" y="-80173"/>
            <a:ext cx="11207822" cy="731198"/>
          </a:xfrm>
          <a:prstGeom prst="rect">
            <a:avLst/>
          </a:prstGeom>
          <a:ln w="12700">
            <a:miter lim="400000"/>
          </a:ln>
        </p:spPr>
      </p:pic>
      <p:pic>
        <p:nvPicPr>
          <p:cNvPr id="285"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86"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8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89" name="Body Level One…"/>
          <p:cNvSpPr txBox="1">
            <a:spLocks noGrp="1"/>
          </p:cNvSpPr>
          <p:nvPr>
            <p:ph type="body" idx="1"/>
          </p:nvPr>
        </p:nvSpPr>
        <p:spPr>
          <a:xfrm>
            <a:off x="861134" y="1247001"/>
            <a:ext cx="10440140"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90" name="Text Placeholder 5"/>
          <p:cNvSpPr>
            <a:spLocks noGrp="1"/>
          </p:cNvSpPr>
          <p:nvPr>
            <p:ph type="body" sz="quarter" idx="21"/>
          </p:nvPr>
        </p:nvSpPr>
        <p:spPr>
          <a:xfrm>
            <a:off x="135311" y="254537"/>
            <a:ext cx="9212263" cy="622301"/>
          </a:xfrm>
          <a:prstGeom prst="rect">
            <a:avLst/>
          </a:prstGeom>
        </p:spPr>
        <p:txBody>
          <a:bodyPr/>
          <a:lstStyle/>
          <a:p>
            <a:pPr>
              <a:spcBef>
                <a:spcPts val="0"/>
              </a:spcBef>
              <a:defRPr sz="3200">
                <a:solidFill>
                  <a:srgbClr val="FFFFFF"/>
                </a:solidFill>
                <a:latin typeface="Source Sans Pro Bold"/>
                <a:ea typeface="Source Sans Pro Bold"/>
                <a:cs typeface="Source Sans Pro Bold"/>
                <a:sym typeface="Source Sans Pro Bold"/>
              </a:defRPr>
            </a:pPr>
            <a:endParaRPr/>
          </a:p>
        </p:txBody>
      </p:sp>
      <p:sp>
        <p:nvSpPr>
          <p:cNvPr id="29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2" name="TextBox 7">
            <a:extLst>
              <a:ext uri="{FF2B5EF4-FFF2-40B4-BE49-F238E27FC236}">
                <a16:creationId xmlns:a16="http://schemas.microsoft.com/office/drawing/2014/main" id="{D69B744D-C0C7-461B-B404-47EF37525F6C}"/>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D9E0A159-826F-4051-8DE2-B2CC3524E9D6}"/>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4" name="Picture 13" descr="Logo&#10;&#10;Description automatically generated">
            <a:extLst>
              <a:ext uri="{FF2B5EF4-FFF2-40B4-BE49-F238E27FC236}">
                <a16:creationId xmlns:a16="http://schemas.microsoft.com/office/drawing/2014/main" id="{509CB5E5-F1FA-4FD1-82A2-5EC27E5458B6}"/>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extLst>
      <p:ext uri="{BB962C8B-B14F-4D97-AF65-F5344CB8AC3E}">
        <p14:creationId xmlns:p14="http://schemas.microsoft.com/office/powerpoint/2010/main" val="4205336573"/>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33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3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34"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3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3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39"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340" name="Body Level One…"/>
          <p:cNvSpPr txBox="1">
            <a:spLocks noGrp="1"/>
          </p:cNvSpPr>
          <p:nvPr>
            <p:ph type="body" sz="half" idx="1"/>
          </p:nvPr>
        </p:nvSpPr>
        <p:spPr>
          <a:xfrm>
            <a:off x="838200" y="1825626"/>
            <a:ext cx="5156200" cy="435133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1" name="TextBox 7">
            <a:extLst>
              <a:ext uri="{FF2B5EF4-FFF2-40B4-BE49-F238E27FC236}">
                <a16:creationId xmlns:a16="http://schemas.microsoft.com/office/drawing/2014/main" id="{66FA99EC-5621-4644-8BC8-DD0855CC5495}"/>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2" name="Text Placeholder 6">
            <a:extLst>
              <a:ext uri="{FF2B5EF4-FFF2-40B4-BE49-F238E27FC236}">
                <a16:creationId xmlns:a16="http://schemas.microsoft.com/office/drawing/2014/main" id="{E626017B-5D24-48E1-BB4F-0087CF885B53}"/>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3" name="Picture 12" descr="Logo&#10;&#10;Description automatically generated">
            <a:extLst>
              <a:ext uri="{FF2B5EF4-FFF2-40B4-BE49-F238E27FC236}">
                <a16:creationId xmlns:a16="http://schemas.microsoft.com/office/drawing/2014/main" id="{CB44C3D3-1F37-467A-9522-07CA24715576}"/>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34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48"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49"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5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51"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54" name="Title Text"/>
          <p:cNvSpPr txBox="1">
            <a:spLocks noGrp="1"/>
          </p:cNvSpPr>
          <p:nvPr>
            <p:ph type="title"/>
          </p:nvPr>
        </p:nvSpPr>
        <p:spPr>
          <a:xfrm>
            <a:off x="840317" y="365128"/>
            <a:ext cx="10515601" cy="1325564"/>
          </a:xfrm>
          <a:prstGeom prst="rect">
            <a:avLst/>
          </a:prstGeom>
        </p:spPr>
        <p:txBody>
          <a:bodyPr/>
          <a:lstStyle/>
          <a:p>
            <a:r>
              <a:t>Title Text</a:t>
            </a:r>
          </a:p>
        </p:txBody>
      </p:sp>
      <p:sp>
        <p:nvSpPr>
          <p:cNvPr id="355" name="Body Level One…"/>
          <p:cNvSpPr txBox="1">
            <a:spLocks noGrp="1"/>
          </p:cNvSpPr>
          <p:nvPr>
            <p:ph type="body" sz="quarter" idx="1"/>
          </p:nvPr>
        </p:nvSpPr>
        <p:spPr>
          <a:xfrm>
            <a:off x="840320" y="1681164"/>
            <a:ext cx="5158317" cy="823913"/>
          </a:xfrm>
          <a:prstGeom prst="rect">
            <a:avLst/>
          </a:prstGeom>
        </p:spPr>
        <p:txBody>
          <a:bodyPr anchor="b"/>
          <a:lstStyle>
            <a:lvl1pPr>
              <a:defRPr sz="700"/>
            </a:lvl1pPr>
            <a:lvl2pPr marL="0" indent="144660">
              <a:buSzTx/>
              <a:buNone/>
              <a:defRPr sz="700"/>
            </a:lvl2pPr>
            <a:lvl3pPr marL="0" indent="289320">
              <a:buSzTx/>
              <a:buNone/>
              <a:defRPr sz="700"/>
            </a:lvl3pPr>
            <a:lvl4pPr marL="0" indent="433978">
              <a:buSzTx/>
              <a:buNone/>
              <a:defRPr sz="700"/>
            </a:lvl4pPr>
            <a:lvl5pPr marL="0" indent="578639">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356" name="Text Placeholder 4"/>
          <p:cNvSpPr>
            <a:spLocks noGrp="1"/>
          </p:cNvSpPr>
          <p:nvPr>
            <p:ph type="body" sz="quarter" idx="21"/>
          </p:nvPr>
        </p:nvSpPr>
        <p:spPr>
          <a:xfrm>
            <a:off x="6172200" y="1681164"/>
            <a:ext cx="5183717" cy="823913"/>
          </a:xfrm>
          <a:prstGeom prst="rect">
            <a:avLst/>
          </a:prstGeom>
        </p:spPr>
        <p:txBody>
          <a:bodyPr anchor="b"/>
          <a:lstStyle/>
          <a:p>
            <a:pPr>
              <a:defRPr sz="700"/>
            </a:pPr>
            <a:endParaRPr/>
          </a:p>
        </p:txBody>
      </p:sp>
      <p:sp>
        <p:nvSpPr>
          <p:cNvPr id="12" name="TextBox 7">
            <a:extLst>
              <a:ext uri="{FF2B5EF4-FFF2-40B4-BE49-F238E27FC236}">
                <a16:creationId xmlns:a16="http://schemas.microsoft.com/office/drawing/2014/main" id="{52DEE7CF-0EF0-416E-BCDE-E0F2738B110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125D5255-C6E6-47A6-A6D0-E2A1F4A31D21}"/>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4" name="Picture 13" descr="Logo&#10;&#10;Description automatically generated">
            <a:extLst>
              <a:ext uri="{FF2B5EF4-FFF2-40B4-BE49-F238E27FC236}">
                <a16:creationId xmlns:a16="http://schemas.microsoft.com/office/drawing/2014/main" id="{FE62C45A-2150-40A4-8035-C04DC240C8F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4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4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6" name="Title Text"/>
          <p:cNvSpPr txBox="1">
            <a:spLocks noGrp="1"/>
          </p:cNvSpPr>
          <p:nvPr>
            <p:ph type="title"/>
          </p:nvPr>
        </p:nvSpPr>
        <p:spPr>
          <a:xfrm>
            <a:off x="190765" y="801826"/>
            <a:ext cx="5543941" cy="645665"/>
          </a:xfrm>
          <a:prstGeom prst="rect">
            <a:avLst/>
          </a:prstGeom>
        </p:spPr>
        <p:txBody>
          <a:bodyPr/>
          <a:lstStyle>
            <a:lvl1pPr>
              <a:defRPr sz="2800">
                <a:solidFill>
                  <a:srgbClr val="A2010C"/>
                </a:solidFill>
              </a:defRPr>
            </a:lvl1pPr>
          </a:lstStyle>
          <a:p>
            <a:r>
              <a:t>Title Text</a:t>
            </a:r>
          </a:p>
        </p:txBody>
      </p:sp>
      <p:pic>
        <p:nvPicPr>
          <p:cNvPr id="47" name="Picture 8" descr="Picture 8"/>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48" name="TextBox 8"/>
          <p:cNvSpPr txBox="1"/>
          <p:nvPr/>
        </p:nvSpPr>
        <p:spPr>
          <a:xfrm>
            <a:off x="295678" y="34062"/>
            <a:ext cx="4165296"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3200">
                <a:solidFill>
                  <a:srgbClr val="FFFFFF"/>
                </a:solidFill>
                <a:latin typeface="Source Sans Pro Regular"/>
                <a:ea typeface="Source Sans Pro Regular"/>
                <a:cs typeface="Source Sans Pro Regular"/>
                <a:sym typeface="Source Sans Pro Regular"/>
              </a:defRPr>
            </a:lvl1pPr>
          </a:lstStyle>
          <a:p>
            <a:r>
              <a:t>Overview</a:t>
            </a:r>
          </a:p>
        </p:txBody>
      </p:sp>
      <p:sp>
        <p:nvSpPr>
          <p:cNvPr id="49" name="Rounded Rectangle 11"/>
          <p:cNvSpPr/>
          <p:nvPr/>
        </p:nvSpPr>
        <p:spPr>
          <a:xfrm flipV="1">
            <a:off x="3237765" y="5566945"/>
            <a:ext cx="7232744" cy="84525"/>
          </a:xfrm>
          <a:prstGeom prst="roundRect">
            <a:avLst>
              <a:gd name="adj" fmla="val 50000"/>
            </a:avLst>
          </a:prstGeom>
          <a:solidFill>
            <a:srgbClr val="A3000B"/>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50" name="TextBox 34"/>
          <p:cNvSpPr txBox="1"/>
          <p:nvPr/>
        </p:nvSpPr>
        <p:spPr>
          <a:xfrm>
            <a:off x="3184613" y="1217930"/>
            <a:ext cx="7662984" cy="4422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 navy blue bars on top are expandable and they can be stretched to cover longer headers</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Font: Source Sans Pro</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Headers should be in Bold font, size 28-32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Subtitles should be in Bold </a:t>
            </a:r>
            <a:r>
              <a:rPr>
                <a:solidFill>
                  <a:srgbClr val="A2010C"/>
                </a:solidFill>
              </a:rPr>
              <a:t>colored</a:t>
            </a:r>
            <a:r>
              <a:t> font (</a:t>
            </a:r>
            <a:r>
              <a:rPr>
                <a:solidFill>
                  <a:srgbClr val="A2010C"/>
                </a:solidFill>
              </a:rPr>
              <a:t>red</a:t>
            </a:r>
            <a:r>
              <a:t> or </a:t>
            </a:r>
            <a:r>
              <a:rPr>
                <a:solidFill>
                  <a:schemeClr val="accent3"/>
                </a:solidFill>
              </a:rPr>
              <a:t>green</a:t>
            </a:r>
            <a:r>
              <a:t>), size 28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There should be at least half an inch space from the edges for the body text</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should be between size 22-24</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cannot be bigger than the header text</a:t>
            </a:r>
          </a:p>
          <a:p>
            <a:pPr marL="120549" indent="-120549">
              <a:buClr>
                <a:schemeClr val="accent3"/>
              </a:buClr>
              <a:buSzPct val="100000"/>
              <a:buFont typeface="Arial"/>
              <a:buChar char="•"/>
              <a:defRPr sz="2400">
                <a:solidFill>
                  <a:srgbClr val="222222"/>
                </a:solidFill>
                <a:latin typeface="Source Sans Pro Regular"/>
                <a:ea typeface="Source Sans Pro Regular"/>
                <a:cs typeface="Source Sans Pro Regular"/>
                <a:sym typeface="Source Sans Pro Regular"/>
              </a:defRPr>
            </a:pPr>
            <a:r>
              <a:t>Bullet point dots should be colored (</a:t>
            </a:r>
            <a:r>
              <a:rPr>
                <a:solidFill>
                  <a:srgbClr val="A2010C"/>
                </a:solidFill>
              </a:rPr>
              <a:t>red</a:t>
            </a:r>
            <a:r>
              <a:t> or </a:t>
            </a:r>
            <a:r>
              <a:rPr>
                <a:solidFill>
                  <a:schemeClr val="accent3"/>
                </a:solidFill>
              </a:rPr>
              <a:t>green</a:t>
            </a:r>
            <a:r>
              <a:t>)</a:t>
            </a:r>
          </a:p>
        </p:txBody>
      </p:sp>
      <p:grpSp>
        <p:nvGrpSpPr>
          <p:cNvPr id="54" name="Group 13"/>
          <p:cNvGrpSpPr/>
          <p:nvPr/>
        </p:nvGrpSpPr>
        <p:grpSpPr>
          <a:xfrm>
            <a:off x="1296010" y="1929713"/>
            <a:ext cx="1082316" cy="3601600"/>
            <a:chOff x="0" y="0"/>
            <a:chExt cx="1082315" cy="3601600"/>
          </a:xfrm>
        </p:grpSpPr>
        <p:pic>
          <p:nvPicPr>
            <p:cNvPr id="51" name="Picture 14" descr="Picture 14"/>
            <p:cNvPicPr>
              <a:picLocks noChangeAspect="1"/>
            </p:cNvPicPr>
            <p:nvPr/>
          </p:nvPicPr>
          <p:blipFill>
            <a:blip r:embed="rId5"/>
            <a:stretch>
              <a:fillRect/>
            </a:stretch>
          </p:blipFill>
          <p:spPr>
            <a:xfrm>
              <a:off x="1" y="-1"/>
              <a:ext cx="1082315" cy="1082315"/>
            </a:xfrm>
            <a:prstGeom prst="rect">
              <a:avLst/>
            </a:prstGeom>
            <a:ln w="12700" cap="flat">
              <a:noFill/>
              <a:miter lim="400000"/>
            </a:ln>
            <a:effectLst/>
          </p:spPr>
        </p:pic>
        <p:pic>
          <p:nvPicPr>
            <p:cNvPr id="52" name="Picture 15" descr="Picture 15"/>
            <p:cNvPicPr>
              <a:picLocks noChangeAspect="1"/>
            </p:cNvPicPr>
            <p:nvPr/>
          </p:nvPicPr>
          <p:blipFill>
            <a:blip r:embed="rId6"/>
            <a:stretch>
              <a:fillRect/>
            </a:stretch>
          </p:blipFill>
          <p:spPr>
            <a:xfrm>
              <a:off x="0" y="1259643"/>
              <a:ext cx="1082314" cy="1082314"/>
            </a:xfrm>
            <a:prstGeom prst="rect">
              <a:avLst/>
            </a:prstGeom>
            <a:ln w="12700" cap="flat">
              <a:noFill/>
              <a:miter lim="400000"/>
            </a:ln>
            <a:effectLst/>
          </p:spPr>
        </p:pic>
        <p:pic>
          <p:nvPicPr>
            <p:cNvPr id="53" name="Picture 16" descr="Picture 16"/>
            <p:cNvPicPr>
              <a:picLocks noChangeAspect="1"/>
            </p:cNvPicPr>
            <p:nvPr/>
          </p:nvPicPr>
          <p:blipFill>
            <a:blip r:embed="rId7"/>
            <a:stretch>
              <a:fillRect/>
            </a:stretch>
          </p:blipFill>
          <p:spPr>
            <a:xfrm>
              <a:off x="1" y="2519286"/>
              <a:ext cx="1082315" cy="1082315"/>
            </a:xfrm>
            <a:prstGeom prst="rect">
              <a:avLst/>
            </a:prstGeom>
            <a:ln w="12700" cap="flat">
              <a:noFill/>
              <a:miter lim="400000"/>
            </a:ln>
            <a:effectLst/>
          </p:spPr>
        </p:pic>
      </p:grpSp>
      <p:sp>
        <p:nvSpPr>
          <p:cNvPr id="18" name="TextBox 7">
            <a:extLst>
              <a:ext uri="{FF2B5EF4-FFF2-40B4-BE49-F238E27FC236}">
                <a16:creationId xmlns:a16="http://schemas.microsoft.com/office/drawing/2014/main" id="{DA0268E9-BFFE-4DF3-9E14-FC50D5EFB05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9" name="Text Placeholder 6">
            <a:extLst>
              <a:ext uri="{FF2B5EF4-FFF2-40B4-BE49-F238E27FC236}">
                <a16:creationId xmlns:a16="http://schemas.microsoft.com/office/drawing/2014/main" id="{4FB9EC17-7A4A-42C0-844A-FAE9224AD6D9}"/>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20" name="Picture 19" descr="Logo&#10;&#10;Description automatically generated">
            <a:extLst>
              <a:ext uri="{FF2B5EF4-FFF2-40B4-BE49-F238E27FC236}">
                <a16:creationId xmlns:a16="http://schemas.microsoft.com/office/drawing/2014/main" id="{003A4CC3-2FFD-410A-8B64-A842036C45B6}"/>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36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6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65"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6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6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70"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71" name="Body Level One…"/>
          <p:cNvSpPr txBox="1">
            <a:spLocks noGrp="1"/>
          </p:cNvSpPr>
          <p:nvPr>
            <p:ph type="body" sz="half" idx="1"/>
          </p:nvPr>
        </p:nvSpPr>
        <p:spPr>
          <a:xfrm>
            <a:off x="5183716" y="987437"/>
            <a:ext cx="6172201" cy="4873626"/>
          </a:xfrm>
          <a:prstGeom prst="rect">
            <a:avLst/>
          </a:prstGeom>
        </p:spPr>
        <p:txBody>
          <a:bodyPr/>
          <a:lstStyle>
            <a:lvl1pPr>
              <a:defRPr sz="1000"/>
            </a:lvl1pPr>
            <a:lvl2pPr marL="235072" indent="-90412">
              <a:defRPr sz="1000"/>
            </a:lvl2pPr>
            <a:lvl3pPr marL="392648" indent="-103328">
              <a:defRPr sz="1000"/>
            </a:lvl3pPr>
            <a:lvl4pPr marL="554529" indent="-120549">
              <a:defRPr sz="1000"/>
            </a:lvl4pPr>
            <a:lvl5pPr marL="699187" indent="-120549">
              <a:defRPr sz="1000"/>
            </a:lvl5pPr>
          </a:lstStyle>
          <a:p>
            <a:r>
              <a:t>Body Level One</a:t>
            </a:r>
          </a:p>
          <a:p>
            <a:pPr lvl="1"/>
            <a:r>
              <a:t>Body Level Two</a:t>
            </a:r>
          </a:p>
          <a:p>
            <a:pPr lvl="2"/>
            <a:r>
              <a:t>Body Level Three</a:t>
            </a:r>
          </a:p>
          <a:p>
            <a:pPr lvl="3"/>
            <a:r>
              <a:t>Body Level Four</a:t>
            </a:r>
          </a:p>
          <a:p>
            <a:pPr lvl="4"/>
            <a:r>
              <a:t>Body Level Five</a:t>
            </a:r>
          </a:p>
        </p:txBody>
      </p:sp>
      <p:sp>
        <p:nvSpPr>
          <p:cNvPr id="372" name="Text Placeholder 3"/>
          <p:cNvSpPr>
            <a:spLocks noGrp="1"/>
          </p:cNvSpPr>
          <p:nvPr>
            <p:ph type="body" sz="quarter" idx="21"/>
          </p:nvPr>
        </p:nvSpPr>
        <p:spPr>
          <a:xfrm>
            <a:off x="840324" y="2057400"/>
            <a:ext cx="3932768" cy="3811588"/>
          </a:xfrm>
          <a:prstGeom prst="rect">
            <a:avLst/>
          </a:prstGeom>
        </p:spPr>
        <p:txBody>
          <a:bodyPr/>
          <a:lstStyle/>
          <a:p>
            <a:pPr>
              <a:defRPr sz="500"/>
            </a:pPr>
            <a:endParaRPr/>
          </a:p>
        </p:txBody>
      </p:sp>
      <p:sp>
        <p:nvSpPr>
          <p:cNvPr id="12" name="TextBox 7">
            <a:extLst>
              <a:ext uri="{FF2B5EF4-FFF2-40B4-BE49-F238E27FC236}">
                <a16:creationId xmlns:a16="http://schemas.microsoft.com/office/drawing/2014/main" id="{110F241D-2985-4540-B13A-2502551A18C0}"/>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1D82FDFB-62E1-44B4-A20A-976843DD33E1}"/>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4" name="Picture 13" descr="Logo&#10;&#10;Description automatically generated">
            <a:extLst>
              <a:ext uri="{FF2B5EF4-FFF2-40B4-BE49-F238E27FC236}">
                <a16:creationId xmlns:a16="http://schemas.microsoft.com/office/drawing/2014/main" id="{BF96C4F2-8607-4053-AC9D-17587AA00D0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37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8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81"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8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8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86"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87" name="Picture Placeholder 2"/>
          <p:cNvSpPr>
            <a:spLocks noGrp="1"/>
          </p:cNvSpPr>
          <p:nvPr>
            <p:ph type="pic" sz="half" idx="21"/>
          </p:nvPr>
        </p:nvSpPr>
        <p:spPr>
          <a:xfrm>
            <a:off x="5183716" y="987437"/>
            <a:ext cx="6172201" cy="4873626"/>
          </a:xfrm>
          <a:prstGeom prst="rect">
            <a:avLst/>
          </a:prstGeom>
        </p:spPr>
        <p:txBody>
          <a:bodyPr lIns="91439" rIns="91439">
            <a:noAutofit/>
          </a:bodyPr>
          <a:lstStyle/>
          <a:p>
            <a:endParaRPr/>
          </a:p>
        </p:txBody>
      </p:sp>
      <p:sp>
        <p:nvSpPr>
          <p:cNvPr id="388" name="Body Level One…"/>
          <p:cNvSpPr txBox="1">
            <a:spLocks noGrp="1"/>
          </p:cNvSpPr>
          <p:nvPr>
            <p:ph type="body" sz="quarter" idx="1"/>
          </p:nvPr>
        </p:nvSpPr>
        <p:spPr>
          <a:xfrm>
            <a:off x="840324" y="2057400"/>
            <a:ext cx="3932768" cy="3811588"/>
          </a:xfrm>
          <a:prstGeom prst="rect">
            <a:avLst/>
          </a:prstGeom>
        </p:spPr>
        <p:txBody>
          <a:bodyPr/>
          <a:lstStyle>
            <a:lvl1pPr>
              <a:defRPr sz="500"/>
            </a:lvl1pPr>
            <a:lvl2pPr marL="0" indent="144660">
              <a:buSzTx/>
              <a:buNone/>
              <a:defRPr sz="500"/>
            </a:lvl2pPr>
            <a:lvl3pPr marL="0" indent="289320">
              <a:buSzTx/>
              <a:buNone/>
              <a:defRPr sz="500"/>
            </a:lvl3pPr>
            <a:lvl4pPr marL="0" indent="433978">
              <a:buSzTx/>
              <a:buNone/>
              <a:defRPr sz="500"/>
            </a:lvl4pPr>
            <a:lvl5pPr marL="0" indent="578639">
              <a:buSzTx/>
              <a:buNone/>
              <a:defRPr sz="500"/>
            </a:lvl5pPr>
          </a:lstStyle>
          <a:p>
            <a:r>
              <a:t>Body Level One</a:t>
            </a:r>
          </a:p>
          <a:p>
            <a:pPr lvl="1"/>
            <a:r>
              <a:t>Body Level Two</a:t>
            </a:r>
          </a:p>
          <a:p>
            <a:pPr lvl="2"/>
            <a:r>
              <a:t>Body Level Three</a:t>
            </a:r>
          </a:p>
          <a:p>
            <a:pPr lvl="3"/>
            <a:r>
              <a:t>Body Level Four</a:t>
            </a:r>
          </a:p>
          <a:p>
            <a:pPr lvl="4"/>
            <a:r>
              <a:t>Body Level Five</a:t>
            </a:r>
          </a:p>
        </p:txBody>
      </p:sp>
      <p:sp>
        <p:nvSpPr>
          <p:cNvPr id="12" name="TextBox 7">
            <a:extLst>
              <a:ext uri="{FF2B5EF4-FFF2-40B4-BE49-F238E27FC236}">
                <a16:creationId xmlns:a16="http://schemas.microsoft.com/office/drawing/2014/main" id="{0EDAEBF5-ADB8-4B8E-98A7-08056BBC9AFA}"/>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F4AD986A-76B2-465D-A889-73C16033B289}"/>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4" name="Picture 13" descr="Logo&#10;&#10;Description automatically generated">
            <a:extLst>
              <a:ext uri="{FF2B5EF4-FFF2-40B4-BE49-F238E27FC236}">
                <a16:creationId xmlns:a16="http://schemas.microsoft.com/office/drawing/2014/main" id="{80B99568-F1A9-463B-A118-85FC099238B2}"/>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pic>
        <p:nvPicPr>
          <p:cNvPr id="3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9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98"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99"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02" name="Rectangle 1"/>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04" name="Picture 3" descr="Picture 3"/>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405" name="Rectangle 4"/>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07" name="Picture 6" descr="Picture 6"/>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15" name="TextBox 7">
            <a:extLst>
              <a:ext uri="{FF2B5EF4-FFF2-40B4-BE49-F238E27FC236}">
                <a16:creationId xmlns:a16="http://schemas.microsoft.com/office/drawing/2014/main" id="{71265F3B-FEFA-4DCF-844B-54AA1E846CBB}"/>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6" name="Text Placeholder 6">
            <a:extLst>
              <a:ext uri="{FF2B5EF4-FFF2-40B4-BE49-F238E27FC236}">
                <a16:creationId xmlns:a16="http://schemas.microsoft.com/office/drawing/2014/main" id="{7A342DE3-5AD5-4246-8409-4ED162654160}"/>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3" name="Picture 12" descr="Logo&#10;&#10;Description automatically generated">
            <a:extLst>
              <a:ext uri="{FF2B5EF4-FFF2-40B4-BE49-F238E27FC236}">
                <a16:creationId xmlns:a16="http://schemas.microsoft.com/office/drawing/2014/main" id="{6BC7E860-2A2C-46BE-915E-2E2EE584289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2_Title Slide">
    <p:spTree>
      <p:nvGrpSpPr>
        <p:cNvPr id="1" name=""/>
        <p:cNvGrpSpPr/>
        <p:nvPr/>
      </p:nvGrpSpPr>
      <p:grpSpPr>
        <a:xfrm>
          <a:off x="0" y="0"/>
          <a:ext cx="0" cy="0"/>
          <a:chOff x="0" y="0"/>
          <a:chExt cx="0" cy="0"/>
        </a:xfrm>
      </p:grpSpPr>
      <p:pic>
        <p:nvPicPr>
          <p:cNvPr id="41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1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1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41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1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21" name="Title Text"/>
          <p:cNvSpPr txBox="1">
            <a:spLocks noGrp="1"/>
          </p:cNvSpPr>
          <p:nvPr>
            <p:ph type="title"/>
          </p:nvPr>
        </p:nvSpPr>
        <p:spPr>
          <a:xfrm>
            <a:off x="1524000" y="1122363"/>
            <a:ext cx="9144000" cy="2387601"/>
          </a:xfrm>
          <a:prstGeom prst="rect">
            <a:avLst/>
          </a:prstGeom>
        </p:spPr>
        <p:txBody>
          <a:bodyPr anchor="b"/>
          <a:lstStyle>
            <a:lvl1pPr algn="ctr">
              <a:defRPr sz="1800"/>
            </a:lvl1pPr>
          </a:lstStyle>
          <a:p>
            <a:r>
              <a:t>Title Text</a:t>
            </a:r>
          </a:p>
        </p:txBody>
      </p:sp>
      <p:sp>
        <p:nvSpPr>
          <p:cNvPr id="422" name="Body Level One…"/>
          <p:cNvSpPr txBox="1">
            <a:spLocks noGrp="1"/>
          </p:cNvSpPr>
          <p:nvPr>
            <p:ph type="body" sz="quarter" idx="1"/>
          </p:nvPr>
        </p:nvSpPr>
        <p:spPr>
          <a:xfrm>
            <a:off x="1524000" y="3602037"/>
            <a:ext cx="9144000" cy="1655763"/>
          </a:xfrm>
          <a:prstGeom prst="rect">
            <a:avLst/>
          </a:prstGeom>
        </p:spPr>
        <p:txBody>
          <a:bodyPr/>
          <a:lstStyle>
            <a:lvl1pPr algn="ctr">
              <a:defRPr sz="700"/>
            </a:lvl1pPr>
            <a:lvl2pPr marL="0" indent="144660" algn="ctr">
              <a:buSzTx/>
              <a:buNone/>
              <a:defRPr sz="700"/>
            </a:lvl2pPr>
            <a:lvl3pPr marL="0" indent="289320" algn="ctr">
              <a:buSzTx/>
              <a:buNone/>
              <a:defRPr sz="700"/>
            </a:lvl3pPr>
            <a:lvl4pPr marL="0" indent="433978" algn="ctr">
              <a:buSzTx/>
              <a:buNone/>
              <a:defRPr sz="700"/>
            </a:lvl4pPr>
            <a:lvl5pPr marL="0" indent="578639" algn="ctr">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11" name="TextBox 7">
            <a:extLst>
              <a:ext uri="{FF2B5EF4-FFF2-40B4-BE49-F238E27FC236}">
                <a16:creationId xmlns:a16="http://schemas.microsoft.com/office/drawing/2014/main" id="{2CD3341D-EEFB-46CC-AEA9-9B3C49F35A07}"/>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2" name="Text Placeholder 6">
            <a:extLst>
              <a:ext uri="{FF2B5EF4-FFF2-40B4-BE49-F238E27FC236}">
                <a16:creationId xmlns:a16="http://schemas.microsoft.com/office/drawing/2014/main" id="{2B78463F-9F2E-42EB-9F34-9AEE91562C29}"/>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3" name="Picture 12" descr="Logo&#10;&#10;Description automatically generated">
            <a:extLst>
              <a:ext uri="{FF2B5EF4-FFF2-40B4-BE49-F238E27FC236}">
                <a16:creationId xmlns:a16="http://schemas.microsoft.com/office/drawing/2014/main" id="{CF9EDBF3-462C-4AD9-BFE2-6DAED0CDB1E6}"/>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7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80"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8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8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3" name="Click to edit Subtitle"/>
          <p:cNvSpPr txBox="1">
            <a:spLocks noGrp="1"/>
          </p:cNvSpPr>
          <p:nvPr>
            <p:ph type="title" hasCustomPrompt="1"/>
          </p:nvPr>
        </p:nvSpPr>
        <p:spPr>
          <a:xfrm>
            <a:off x="190765" y="801826"/>
            <a:ext cx="5543941" cy="645665"/>
          </a:xfrm>
          <a:prstGeom prst="rect">
            <a:avLst/>
          </a:prstGeom>
        </p:spPr>
        <p:txBody>
          <a:bodyPr/>
          <a:lstStyle>
            <a:lvl1pPr>
              <a:defRPr sz="2800">
                <a:solidFill>
                  <a:srgbClr val="A2010C"/>
                </a:solidFill>
              </a:defRPr>
            </a:lvl1pPr>
          </a:lstStyle>
          <a:p>
            <a:r>
              <a:t>Click to edit Subtitle</a:t>
            </a:r>
          </a:p>
        </p:txBody>
      </p:sp>
      <p:sp>
        <p:nvSpPr>
          <p:cNvPr id="84" name="Body Level One…"/>
          <p:cNvSpPr txBox="1">
            <a:spLocks noGrp="1"/>
          </p:cNvSpPr>
          <p:nvPr>
            <p:ph type="body" idx="1"/>
          </p:nvPr>
        </p:nvSpPr>
        <p:spPr>
          <a:xfrm>
            <a:off x="1739592" y="1584252"/>
            <a:ext cx="8683085" cy="447192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5" name="Title 1"/>
          <p:cNvSpPr txBox="1"/>
          <p:nvPr/>
        </p:nvSpPr>
        <p:spPr>
          <a:xfrm>
            <a:off x="236486" y="1"/>
            <a:ext cx="6150493" cy="64566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86" name="Title 1"/>
          <p:cNvSpPr txBox="1"/>
          <p:nvPr/>
        </p:nvSpPr>
        <p:spPr>
          <a:xfrm>
            <a:off x="236486" y="87781"/>
            <a:ext cx="6150493" cy="64566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13" name="TextBox 7">
            <a:extLst>
              <a:ext uri="{FF2B5EF4-FFF2-40B4-BE49-F238E27FC236}">
                <a16:creationId xmlns:a16="http://schemas.microsoft.com/office/drawing/2014/main" id="{E1CA756A-E9A8-46C1-B34E-F5DD9DAC9AF4}"/>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6D77A2D0-07B6-4DC9-BF3F-D4D86706AFC0}"/>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5" name="Picture 14" descr="Logo&#10;&#10;Description automatically generated">
            <a:extLst>
              <a:ext uri="{FF2B5EF4-FFF2-40B4-BE49-F238E27FC236}">
                <a16:creationId xmlns:a16="http://schemas.microsoft.com/office/drawing/2014/main" id="{AE4C0658-0946-4D23-AC0D-7D7949349A7A}"/>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9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9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99"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00" name="Picture 10" descr="Picture 10"/>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01"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02" name="Title Text"/>
          <p:cNvSpPr txBox="1">
            <a:spLocks noGrp="1"/>
          </p:cNvSpPr>
          <p:nvPr>
            <p:ph type="title"/>
          </p:nvPr>
        </p:nvSpPr>
        <p:spPr>
          <a:xfrm>
            <a:off x="282043" y="0"/>
            <a:ext cx="3264195" cy="1932377"/>
          </a:xfrm>
          <a:prstGeom prst="rect">
            <a:avLst/>
          </a:prstGeom>
        </p:spPr>
        <p:txBody>
          <a:bodyPr/>
          <a:lstStyle/>
          <a:p>
            <a:r>
              <a:t>Title Text</a:t>
            </a:r>
          </a:p>
        </p:txBody>
      </p:sp>
      <p:sp>
        <p:nvSpPr>
          <p:cNvPr id="103"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04" name="Rounded Rectangle 8"/>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10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5" name="TextBox 7">
            <a:extLst>
              <a:ext uri="{FF2B5EF4-FFF2-40B4-BE49-F238E27FC236}">
                <a16:creationId xmlns:a16="http://schemas.microsoft.com/office/drawing/2014/main" id="{1C0635C6-7ADA-44BD-81E6-B0BDD76C9670}"/>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6" name="Text Placeholder 6">
            <a:extLst>
              <a:ext uri="{FF2B5EF4-FFF2-40B4-BE49-F238E27FC236}">
                <a16:creationId xmlns:a16="http://schemas.microsoft.com/office/drawing/2014/main" id="{387D2A9D-8C51-48D5-AAB1-1B6830323D44}"/>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7" name="Picture 16" descr="Logo&#10;&#10;Description automatically generated">
            <a:extLst>
              <a:ext uri="{FF2B5EF4-FFF2-40B4-BE49-F238E27FC236}">
                <a16:creationId xmlns:a16="http://schemas.microsoft.com/office/drawing/2014/main" id="{675B4B92-28A8-4C55-8156-3479FA59089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1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1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1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1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1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1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20"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21" name="TextBox 5"/>
          <p:cNvSpPr txBox="1"/>
          <p:nvPr/>
        </p:nvSpPr>
        <p:spPr>
          <a:xfrm>
            <a:off x="403462" y="668220"/>
            <a:ext cx="2803027"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Key messages</a:t>
            </a:r>
          </a:p>
        </p:txBody>
      </p:sp>
      <p:sp>
        <p:nvSpPr>
          <p:cNvPr id="12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2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2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2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AF655C14-8665-4E9E-B0B8-C14B597EA909}"/>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7" name="Text Placeholder 6">
            <a:extLst>
              <a:ext uri="{FF2B5EF4-FFF2-40B4-BE49-F238E27FC236}">
                <a16:creationId xmlns:a16="http://schemas.microsoft.com/office/drawing/2014/main" id="{660E7E6A-58C6-4A0B-A2E9-BED2AD16B39D}"/>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8" name="Picture 17" descr="Logo&#10;&#10;Description automatically generated">
            <a:extLst>
              <a:ext uri="{FF2B5EF4-FFF2-40B4-BE49-F238E27FC236}">
                <a16:creationId xmlns:a16="http://schemas.microsoft.com/office/drawing/2014/main" id="{A40CDADA-ECE9-4715-886A-08869CCBEA4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3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3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3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3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3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3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40" name="Rounded Rectangle 4"/>
          <p:cNvSpPr/>
          <p:nvPr/>
        </p:nvSpPr>
        <p:spPr>
          <a:xfrm flipV="1">
            <a:off x="389002" y="1779939"/>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41" name="TextBox 5"/>
          <p:cNvSpPr txBox="1"/>
          <p:nvPr/>
        </p:nvSpPr>
        <p:spPr>
          <a:xfrm>
            <a:off x="403462" y="668220"/>
            <a:ext cx="2803027" cy="1107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References and guidelines</a:t>
            </a:r>
          </a:p>
        </p:txBody>
      </p:sp>
      <p:sp>
        <p:nvSpPr>
          <p:cNvPr id="14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4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4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4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308EDA95-B014-431D-8B03-DC60EF9C8253}"/>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7" name="Text Placeholder 6">
            <a:extLst>
              <a:ext uri="{FF2B5EF4-FFF2-40B4-BE49-F238E27FC236}">
                <a16:creationId xmlns:a16="http://schemas.microsoft.com/office/drawing/2014/main" id="{3C2B1344-2951-4BF9-A8E7-A25DB00A13A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8" name="Picture 17" descr="Logo&#10;&#10;Description automatically generated">
            <a:extLst>
              <a:ext uri="{FF2B5EF4-FFF2-40B4-BE49-F238E27FC236}">
                <a16:creationId xmlns:a16="http://schemas.microsoft.com/office/drawing/2014/main" id="{5216A201-AC77-4F71-AFA8-81050FF9622F}"/>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5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5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5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5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5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5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60" name="Rounded Rectangle 4"/>
          <p:cNvSpPr/>
          <p:nvPr/>
        </p:nvSpPr>
        <p:spPr>
          <a:xfrm flipV="1">
            <a:off x="388998" y="2237881"/>
            <a:ext cx="2029082"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61"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62" name="TextBox 6"/>
          <p:cNvSpPr txBox="1"/>
          <p:nvPr/>
        </p:nvSpPr>
        <p:spPr>
          <a:xfrm>
            <a:off x="403462" y="668220"/>
            <a:ext cx="2803027" cy="1615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Additional learning resources</a:t>
            </a:r>
          </a:p>
        </p:txBody>
      </p:sp>
      <p:sp>
        <p:nvSpPr>
          <p:cNvPr id="16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6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6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B1D08ED1-230B-4878-83B2-2C20EB0FAAAC}"/>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7" name="Text Placeholder 6">
            <a:extLst>
              <a:ext uri="{FF2B5EF4-FFF2-40B4-BE49-F238E27FC236}">
                <a16:creationId xmlns:a16="http://schemas.microsoft.com/office/drawing/2014/main" id="{FC59B8AC-21C3-4FD1-8894-F651CF618E5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8" name="Picture 17" descr="Logo&#10;&#10;Description automatically generated">
            <a:extLst>
              <a:ext uri="{FF2B5EF4-FFF2-40B4-BE49-F238E27FC236}">
                <a16:creationId xmlns:a16="http://schemas.microsoft.com/office/drawing/2014/main" id="{BABE6F44-C8CC-4763-B672-B4245735910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7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7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7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7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7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7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80"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81" name="Title Text"/>
          <p:cNvSpPr txBox="1">
            <a:spLocks noGrp="1"/>
          </p:cNvSpPr>
          <p:nvPr>
            <p:ph type="title"/>
          </p:nvPr>
        </p:nvSpPr>
        <p:spPr>
          <a:xfrm>
            <a:off x="318329" y="4440623"/>
            <a:ext cx="3572955"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82" name="TextBox 6"/>
          <p:cNvSpPr txBox="1"/>
          <p:nvPr/>
        </p:nvSpPr>
        <p:spPr>
          <a:xfrm>
            <a:off x="403462" y="668217"/>
            <a:ext cx="2294023"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Questions?</a:t>
            </a:r>
          </a:p>
        </p:txBody>
      </p:sp>
      <p:sp>
        <p:nvSpPr>
          <p:cNvPr id="18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8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8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55381B2E-56EE-40DF-8E09-02446E9EE26E}"/>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7" name="Text Placeholder 6">
            <a:extLst>
              <a:ext uri="{FF2B5EF4-FFF2-40B4-BE49-F238E27FC236}">
                <a16:creationId xmlns:a16="http://schemas.microsoft.com/office/drawing/2014/main" id="{39A47447-8C7E-4ECF-8C93-D256B20DF19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8" name="Picture 17" descr="Logo&#10;&#10;Description automatically generated">
            <a:extLst>
              <a:ext uri="{FF2B5EF4-FFF2-40B4-BE49-F238E27FC236}">
                <a16:creationId xmlns:a16="http://schemas.microsoft.com/office/drawing/2014/main" id="{62138EAE-E1A0-4E4B-8CFD-F2B89D65970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94"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2.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5.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4.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25"/>
          <a:stretch>
            <a:fillRect/>
          </a:stretch>
        </p:blipFill>
        <p:spPr>
          <a:xfrm>
            <a:off x="11189974" y="118168"/>
            <a:ext cx="866715" cy="895041"/>
          </a:xfrm>
          <a:prstGeom prst="rect">
            <a:avLst/>
          </a:prstGeom>
          <a:ln w="12700">
            <a:miter lim="400000"/>
          </a:ln>
        </p:spPr>
      </p:pic>
      <p:pic>
        <p:nvPicPr>
          <p:cNvPr id="3" name="Picture 2" descr="Picture 2"/>
          <p:cNvPicPr>
            <a:picLocks noChangeAspect="1"/>
          </p:cNvPicPr>
          <p:nvPr/>
        </p:nvPicPr>
        <p:blipFill>
          <a:blip r:embed="rId26"/>
          <a:stretch>
            <a:fillRect/>
          </a:stretch>
        </p:blipFill>
        <p:spPr>
          <a:xfrm>
            <a:off x="74342" y="6310302"/>
            <a:ext cx="1548719" cy="474296"/>
          </a:xfrm>
          <a:prstGeom prst="rect">
            <a:avLst/>
          </a:prstGeom>
          <a:ln w="12700">
            <a:miter lim="400000"/>
          </a:ln>
        </p:spPr>
      </p:pic>
      <p:pic>
        <p:nvPicPr>
          <p:cNvPr id="4" name="Picture 4" descr="Picture 4"/>
          <p:cNvPicPr>
            <a:picLocks noChangeAspect="1"/>
          </p:cNvPicPr>
          <p:nvPr/>
        </p:nvPicPr>
        <p:blipFill>
          <a:blip r:embed="rId25"/>
          <a:stretch>
            <a:fillRect/>
          </a:stretch>
        </p:blipFill>
        <p:spPr>
          <a:xfrm>
            <a:off x="11189971" y="118168"/>
            <a:ext cx="866715" cy="895041"/>
          </a:xfrm>
          <a:prstGeom prst="rect">
            <a:avLst/>
          </a:prstGeom>
          <a:ln w="12700">
            <a:miter lim="400000"/>
          </a:ln>
        </p:spPr>
      </p:pic>
      <p:pic>
        <p:nvPicPr>
          <p:cNvPr id="5" name="Picture 2" descr="Picture 2"/>
          <p:cNvPicPr>
            <a:picLocks noChangeAspect="1"/>
          </p:cNvPicPr>
          <p:nvPr/>
        </p:nvPicPr>
        <p:blipFill>
          <a:blip r:embed="rId26"/>
          <a:stretch>
            <a:fillRect/>
          </a:stretch>
        </p:blipFill>
        <p:spPr>
          <a:xfrm>
            <a:off x="74342" y="6310295"/>
            <a:ext cx="1548719" cy="474296"/>
          </a:xfrm>
          <a:prstGeom prst="rect">
            <a:avLst/>
          </a:prstGeom>
          <a:ln w="12700">
            <a:miter lim="400000"/>
          </a:ln>
        </p:spPr>
      </p:pic>
      <p:sp>
        <p:nvSpPr>
          <p:cNvPr id="6" name="Google Shape;308;p8"/>
          <p:cNvSpPr/>
          <p:nvPr/>
        </p:nvSpPr>
        <p:spPr>
          <a:xfrm>
            <a:off x="0" y="0"/>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7" name="Picture 9" descr="Picture 9"/>
          <p:cNvPicPr>
            <a:picLocks noChangeAspect="1"/>
          </p:cNvPicPr>
          <p:nvPr/>
        </p:nvPicPr>
        <p:blipFill>
          <a:blip r:embed="rId27"/>
          <a:stretch>
            <a:fillRect/>
          </a:stretch>
        </p:blipFill>
        <p:spPr>
          <a:xfrm>
            <a:off x="-9625" y="-76485"/>
            <a:ext cx="12223381" cy="558213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9" name="TextBox 5"/>
          <p:cNvSpPr txBox="1"/>
          <p:nvPr/>
        </p:nvSpPr>
        <p:spPr>
          <a:xfrm>
            <a:off x="4400182" y="2325453"/>
            <a:ext cx="3721503" cy="7899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t>Thank you</a:t>
            </a:r>
          </a:p>
        </p:txBody>
      </p:sp>
      <p:pic>
        <p:nvPicPr>
          <p:cNvPr id="10" name="Picture 6" descr="Picture 6"/>
          <p:cNvPicPr>
            <a:picLocks noChangeAspect="1"/>
          </p:cNvPicPr>
          <p:nvPr/>
        </p:nvPicPr>
        <p:blipFill>
          <a:blip r:embed="rId28"/>
          <a:stretch>
            <a:fillRect/>
          </a:stretch>
        </p:blipFill>
        <p:spPr>
          <a:xfrm>
            <a:off x="11358371" y="138176"/>
            <a:ext cx="685801" cy="711201"/>
          </a:xfrm>
          <a:prstGeom prst="rect">
            <a:avLst/>
          </a:prstGeom>
          <a:ln w="12700">
            <a:miter lim="400000"/>
          </a:ln>
        </p:spPr>
      </p:pic>
      <p:sp>
        <p:nvSpPr>
          <p:cNvPr id="11" name="TextBox 7"/>
          <p:cNvSpPr txBox="1"/>
          <p:nvPr/>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2" name="Text Placeholder 6"/>
          <p:cNvSpPr txBox="1"/>
          <p:nvPr/>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sp>
        <p:nvSpPr>
          <p:cNvPr id="13"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chor="ctr">
            <a:normAutofit/>
          </a:bodyPr>
          <a:lstStyle/>
          <a:p>
            <a:r>
              <a:t>Title Text</a:t>
            </a:r>
          </a:p>
        </p:txBody>
      </p:sp>
      <p:sp>
        <p:nvSpPr>
          <p:cNvPr id="14"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pic>
        <p:nvPicPr>
          <p:cNvPr id="15" name="Picture 14" descr="Logo&#10;&#10;Description automatically generated">
            <a:extLst>
              <a:ext uri="{FF2B5EF4-FFF2-40B4-BE49-F238E27FC236}">
                <a16:creationId xmlns:a16="http://schemas.microsoft.com/office/drawing/2014/main" id="{3E3FBBD7-7D5A-410A-A80C-B99F9F9A52F1}"/>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 bg1="lt1" tx1="dk1" bg2="lt2" tx2="dk2" accent1="accent1" accent2="accent2" accent3="accent3" accent4="accent4" accent5="accent5" accent6="accent6" hlink="hlink" folHlink="folHlink"/>
  <p:sldLayoutIdLst>
    <p:sldLayoutId id="2147483683" r:id="rId1"/>
    <p:sldLayoutId id="2147483684"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60" r:id="rId11"/>
    <p:sldLayoutId id="2147483661" r:id="rId12"/>
    <p:sldLayoutId id="2147483662" r:id="rId13"/>
    <p:sldLayoutId id="2147483663" r:id="rId14"/>
    <p:sldLayoutId id="2147483664" r:id="rId15"/>
    <p:sldLayoutId id="2147483776" r:id="rId16"/>
    <p:sldLayoutId id="2147483775" r:id="rId17"/>
    <p:sldLayoutId id="2147483667" r:id="rId18"/>
    <p:sldLayoutId id="2147483668" r:id="rId19"/>
    <p:sldLayoutId id="2147483669" r:id="rId20"/>
    <p:sldLayoutId id="2147483670" r:id="rId21"/>
    <p:sldLayoutId id="2147483671" r:id="rId22"/>
    <p:sldLayoutId id="2147483672" r:id="rId23"/>
  </p:sldLayoutIdLst>
  <p:transition spd="med"/>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16.xml"/><Relationship Id="rId4" Type="http://schemas.openxmlformats.org/officeDocument/2006/relationships/image" Target="../media/image18.png"/></Relationships>
</file>

<file path=ppt/slides/_rels/slide29.xml.rels><?xml version="1.0" encoding="UTF-8" standalone="yes"?>
<Relationships xmlns="http://schemas.openxmlformats.org/package/2006/relationships"><Relationship Id="rId8" Type="http://schemas.openxmlformats.org/officeDocument/2006/relationships/image" Target="../media/image24.jpg"/><Relationship Id="rId13" Type="http://schemas.openxmlformats.org/officeDocument/2006/relationships/image" Target="../media/image29.jpg"/><Relationship Id="rId18" Type="http://schemas.openxmlformats.org/officeDocument/2006/relationships/image" Target="../media/image34.jpg"/><Relationship Id="rId3" Type="http://schemas.openxmlformats.org/officeDocument/2006/relationships/image" Target="../media/image19.jpg"/><Relationship Id="rId21" Type="http://schemas.openxmlformats.org/officeDocument/2006/relationships/image" Target="../media/image37.jpg"/><Relationship Id="rId7" Type="http://schemas.openxmlformats.org/officeDocument/2006/relationships/image" Target="../media/image23.jpg"/><Relationship Id="rId12" Type="http://schemas.openxmlformats.org/officeDocument/2006/relationships/image" Target="../media/image28.jpg"/><Relationship Id="rId17" Type="http://schemas.openxmlformats.org/officeDocument/2006/relationships/image" Target="../media/image33.jpg"/><Relationship Id="rId2" Type="http://schemas.openxmlformats.org/officeDocument/2006/relationships/notesSlide" Target="../notesSlides/notesSlide18.xml"/><Relationship Id="rId16" Type="http://schemas.openxmlformats.org/officeDocument/2006/relationships/image" Target="../media/image32.jpg"/><Relationship Id="rId20" Type="http://schemas.openxmlformats.org/officeDocument/2006/relationships/image" Target="../media/image36.jpg"/><Relationship Id="rId1" Type="http://schemas.openxmlformats.org/officeDocument/2006/relationships/slideLayout" Target="../slideLayouts/slideLayout16.xml"/><Relationship Id="rId6" Type="http://schemas.openxmlformats.org/officeDocument/2006/relationships/image" Target="../media/image22.jpg"/><Relationship Id="rId11" Type="http://schemas.openxmlformats.org/officeDocument/2006/relationships/image" Target="../media/image27.jpg"/><Relationship Id="rId5" Type="http://schemas.openxmlformats.org/officeDocument/2006/relationships/image" Target="../media/image21.jpg"/><Relationship Id="rId15" Type="http://schemas.openxmlformats.org/officeDocument/2006/relationships/image" Target="../media/image31.jpg"/><Relationship Id="rId10" Type="http://schemas.openxmlformats.org/officeDocument/2006/relationships/image" Target="../media/image26.jpg"/><Relationship Id="rId19" Type="http://schemas.openxmlformats.org/officeDocument/2006/relationships/image" Target="../media/image35.jpg"/><Relationship Id="rId4" Type="http://schemas.openxmlformats.org/officeDocument/2006/relationships/image" Target="../media/image20.jpg"/><Relationship Id="rId9" Type="http://schemas.openxmlformats.org/officeDocument/2006/relationships/image" Target="../media/image25.jpg"/><Relationship Id="rId14" Type="http://schemas.openxmlformats.org/officeDocument/2006/relationships/image" Target="../media/image30.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notesSlide" Target="../notesSlides/notesSlide20.xml"/><Relationship Id="rId1" Type="http://schemas.openxmlformats.org/officeDocument/2006/relationships/slideLayout" Target="../slideLayouts/slideLayout16.xml"/><Relationship Id="rId6" Type="http://schemas.openxmlformats.org/officeDocument/2006/relationships/image" Target="../media/image41.jpg"/><Relationship Id="rId5" Type="http://schemas.openxmlformats.org/officeDocument/2006/relationships/image" Target="../media/image40.png"/><Relationship Id="rId4" Type="http://schemas.openxmlformats.org/officeDocument/2006/relationships/image" Target="../media/image39.png"/></Relationships>
</file>

<file path=ppt/slides/_rels/slide3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1.xml"/><Relationship Id="rId1" Type="http://schemas.openxmlformats.org/officeDocument/2006/relationships/slideLayout" Target="../slideLayouts/slideLayout16.xml"/><Relationship Id="rId5" Type="http://schemas.openxmlformats.org/officeDocument/2006/relationships/image" Target="../media/image46.png"/><Relationship Id="rId4" Type="http://schemas.openxmlformats.org/officeDocument/2006/relationships/image" Target="../media/image45.png"/></Relationships>
</file>

<file path=ppt/slides/_rels/slide33.xml.rels><?xml version="1.0" encoding="UTF-8" standalone="yes"?>
<Relationships xmlns="http://schemas.openxmlformats.org/package/2006/relationships"><Relationship Id="rId8" Type="http://schemas.openxmlformats.org/officeDocument/2006/relationships/image" Target="../media/image52.jpg"/><Relationship Id="rId3" Type="http://schemas.openxmlformats.org/officeDocument/2006/relationships/image" Target="../media/image47.jpg"/><Relationship Id="rId7" Type="http://schemas.openxmlformats.org/officeDocument/2006/relationships/image" Target="../media/image51.jpg"/><Relationship Id="rId2" Type="http://schemas.openxmlformats.org/officeDocument/2006/relationships/notesSlide" Target="../notesSlides/notesSlide22.xml"/><Relationship Id="rId1" Type="http://schemas.openxmlformats.org/officeDocument/2006/relationships/slideLayout" Target="../slideLayouts/slideLayout16.xml"/><Relationship Id="rId6" Type="http://schemas.openxmlformats.org/officeDocument/2006/relationships/image" Target="../media/image50.jpg"/><Relationship Id="rId5" Type="http://schemas.openxmlformats.org/officeDocument/2006/relationships/image" Target="../media/image49.jpg"/><Relationship Id="rId4" Type="http://schemas.openxmlformats.org/officeDocument/2006/relationships/image" Target="../media/image48.jpg"/></Relationships>
</file>

<file path=ppt/slides/_rels/slide3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5.xml"/><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3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39.xml.rels><?xml version="1.0" encoding="UTF-8" standalone="yes"?>
<Relationships xmlns="http://schemas.openxmlformats.org/package/2006/relationships"><Relationship Id="rId3" Type="http://schemas.openxmlformats.org/officeDocument/2006/relationships/image" Target="../media/image56.png"/><Relationship Id="rId7" Type="http://schemas.openxmlformats.org/officeDocument/2006/relationships/image" Target="../media/image60.png"/><Relationship Id="rId2" Type="http://schemas.openxmlformats.org/officeDocument/2006/relationships/notesSlide" Target="../notesSlides/notesSlide28.xml"/><Relationship Id="rId1" Type="http://schemas.openxmlformats.org/officeDocument/2006/relationships/slideLayout" Target="../slideLayouts/slideLayout16.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6.xml"/></Relationships>
</file>

<file path=ppt/slides/_rels/slide4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1.xml"/><Relationship Id="rId1" Type="http://schemas.openxmlformats.org/officeDocument/2006/relationships/slideLayout" Target="../slideLayouts/slideLayout16.xml"/><Relationship Id="rId4" Type="http://schemas.openxmlformats.org/officeDocument/2006/relationships/hyperlink" Target="https://iris.who.int/handle/10665/375964" TargetMode="Externa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2.xml"/><Relationship Id="rId1" Type="http://schemas.openxmlformats.org/officeDocument/2006/relationships/slideLayout" Target="../slideLayouts/slideLayout1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60.xml.rels><?xml version="1.0" encoding="UTF-8" standalone="yes"?>
<Relationships xmlns="http://schemas.openxmlformats.org/package/2006/relationships"><Relationship Id="rId3" Type="http://schemas.openxmlformats.org/officeDocument/2006/relationships/hyperlink" Target="https://www.who.int/publications/i/item/framework-for-a-public-health-emergency-operations-centre" TargetMode="External"/><Relationship Id="rId2" Type="http://schemas.openxmlformats.org/officeDocument/2006/relationships/hyperlink" Target="https://www.cdc.gov/coronavirus/2019-ncov/downloads/global-covid-19/RRTManagementGuidance-508.pdf" TargetMode="External"/><Relationship Id="rId1" Type="http://schemas.openxmlformats.org/officeDocument/2006/relationships/slideLayout" Target="../slideLayouts/slideLayout6.xml"/><Relationship Id="rId5" Type="http://schemas.openxmlformats.org/officeDocument/2006/relationships/hyperlink" Target="https://apps.who.int/iris/handle/10665/325015" TargetMode="External"/><Relationship Id="rId4" Type="http://schemas.openxmlformats.org/officeDocument/2006/relationships/hyperlink" Target="https://apps.who.int/iris/bitstream/handle/10665/258604/9789241512299-eng.pdf" TargetMode="External"/></Relationships>
</file>

<file path=ppt/slides/_rels/slide61.xml.rels><?xml version="1.0" encoding="UTF-8" standalone="yes"?>
<Relationships xmlns="http://schemas.openxmlformats.org/package/2006/relationships"><Relationship Id="rId3" Type="http://schemas.openxmlformats.org/officeDocument/2006/relationships/hyperlink" Target="https://openwho.org/courses/incident-management-system" TargetMode="External"/><Relationship Id="rId2" Type="http://schemas.openxmlformats.org/officeDocument/2006/relationships/hyperlink" Target="http://Rhttps:/openwho.org/courses/ready4response-tier1-EN/overview" TargetMode="External"/><Relationship Id="rId1" Type="http://schemas.openxmlformats.org/officeDocument/2006/relationships/slideLayout" Target="../slideLayouts/slideLayout7.xml"/><Relationship Id="rId6" Type="http://schemas.openxmlformats.org/officeDocument/2006/relationships/hyperlink" Target="https://openwho.org/courses/SOPs-for-emergencies" TargetMode="External"/><Relationship Id="rId5" Type="http://schemas.openxmlformats.org/officeDocument/2006/relationships/hyperlink" Target="https://openwho.org/courses/operational-readiness-introduction" TargetMode="External"/><Relationship Id="rId4" Type="http://schemas.openxmlformats.org/officeDocument/2006/relationships/hyperlink" Target="https://openwho.org/courses/PHEOC-EN" TargetMode="Externa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notesSlide" Target="../notesSlides/notesSlide47.xml"/><Relationship Id="rId1" Type="http://schemas.openxmlformats.org/officeDocument/2006/relationships/slideLayout" Target="../slideLayouts/slideLayout12.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fld id="{86CB4B4D-7CA3-9044-876B-883B54F8677D}" type="slidenum">
              <a:rPr sz="1200">
                <a:solidFill>
                  <a:schemeClr val="tx1">
                    <a:lumMod val="50000"/>
                    <a:lumOff val="50000"/>
                  </a:schemeClr>
                </a:solidFill>
                <a:latin typeface="Source Sans Pro" panose="020B0503030403020204" pitchFamily="34" charset="0"/>
              </a:rPr>
              <a:t>1</a:t>
            </a:fld>
            <a:endParaRPr sz="1200">
              <a:solidFill>
                <a:schemeClr val="tx1">
                  <a:lumMod val="50000"/>
                  <a:lumOff val="50000"/>
                </a:schemeClr>
              </a:solidFill>
              <a:latin typeface="Source Sans Pro" panose="020B0503030403020204" pitchFamily="34" charset="0"/>
            </a:endParaRPr>
          </a:p>
        </p:txBody>
      </p:sp>
      <p:sp>
        <p:nvSpPr>
          <p:cNvPr id="561" name="Title 2"/>
          <p:cNvSpPr txBox="1">
            <a:spLocks noGrp="1"/>
          </p:cNvSpPr>
          <p:nvPr>
            <p:ph type="title"/>
          </p:nvPr>
        </p:nvSpPr>
        <p:spPr>
          <a:prstGeom prst="rect">
            <a:avLst/>
          </a:prstGeom>
        </p:spPr>
        <p:txBody>
          <a:bodyPr lIns="45719" tIns="45720" rIns="45719" bIns="45720" anchor="ctr">
            <a:normAutofit/>
          </a:bodyPr>
          <a:lstStyle/>
          <a:p>
            <a:r>
              <a:rPr b="1" dirty="0"/>
              <a:t>Rapid Response Teams </a:t>
            </a:r>
            <a:br>
              <a:rPr b="1" dirty="0"/>
            </a:br>
            <a:r>
              <a:rPr lang="fr-FR" b="1" dirty="0"/>
              <a:t>Managers Workshop</a:t>
            </a:r>
            <a:br>
              <a:rPr lang="fr-FR" b="1" dirty="0"/>
            </a:br>
            <a:endParaRPr lang="en-US" b="1"/>
          </a:p>
        </p:txBody>
      </p:sp>
      <p:sp>
        <p:nvSpPr>
          <p:cNvPr id="562" name="Subtitle 2"/>
          <p:cNvSpPr txBox="1"/>
          <p:nvPr/>
        </p:nvSpPr>
        <p:spPr>
          <a:xfrm>
            <a:off x="4042278" y="3740411"/>
            <a:ext cx="8900160"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spAutoFit/>
          </a:bodyPr>
          <a:lstStyle>
            <a:lvl1pPr algn="ctr">
              <a:spcBef>
                <a:spcPts val="700"/>
              </a:spcBef>
              <a:defRPr sz="3200">
                <a:solidFill>
                  <a:srgbClr val="002060"/>
                </a:solidFill>
                <a:latin typeface="Source Sans Pro Bold"/>
                <a:ea typeface="Source Sans Pro Bold"/>
                <a:cs typeface="Source Sans Pro Bold"/>
                <a:sym typeface="Source Sans Pro Bold"/>
              </a:defRPr>
            </a:lvl1pPr>
          </a:lstStyle>
          <a:p>
            <a:r>
              <a:rPr b="1">
                <a:solidFill>
                  <a:schemeClr val="tx1"/>
                </a:solidFill>
                <a:highlight>
                  <a:srgbClr val="FFFF00"/>
                </a:highlight>
              </a:rPr>
              <a:t>Venue, country, dates</a:t>
            </a:r>
            <a:endParaRPr lang="en-US" b="1">
              <a:solidFill>
                <a:schemeClr val="tx1"/>
              </a:solidFill>
              <a:highlight>
                <a:srgbClr val="FFFF00"/>
              </a:highlight>
            </a:endParaRPr>
          </a:p>
        </p:txBody>
      </p:sp>
      <p:sp>
        <p:nvSpPr>
          <p:cNvPr id="563" name="Title 2"/>
          <p:cNvSpPr txBox="1"/>
          <p:nvPr/>
        </p:nvSpPr>
        <p:spPr>
          <a:xfrm>
            <a:off x="3463847" y="4307605"/>
            <a:ext cx="8054414"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ctr">
            <a:spAutoFit/>
          </a:bodyPr>
          <a:lstStyle>
            <a:lvl1pPr algn="ctr">
              <a:defRPr sz="3200">
                <a:solidFill>
                  <a:srgbClr val="002060"/>
                </a:solidFill>
                <a:latin typeface="Source Sans Pro Bold"/>
                <a:ea typeface="Source Sans Pro Bold"/>
                <a:cs typeface="Source Sans Pro Bold"/>
                <a:sym typeface="Source Sans Pro Bold"/>
              </a:defRPr>
            </a:lvl1pPr>
          </a:lstStyle>
          <a:p>
            <a:r>
              <a:rPr b="1"/>
              <a:t>Welcome!</a:t>
            </a:r>
            <a:endParaRPr lang="en-US" b="1"/>
          </a:p>
        </p:txBody>
      </p:sp>
      <p:sp>
        <p:nvSpPr>
          <p:cNvPr id="564" name="TextBox 3"/>
          <p:cNvSpPr txBox="1"/>
          <p:nvPr/>
        </p:nvSpPr>
        <p:spPr>
          <a:xfrm>
            <a:off x="431254" y="656240"/>
            <a:ext cx="1514476" cy="646331"/>
          </a:xfrm>
          <a:prstGeom prst="rect">
            <a:avLst/>
          </a:prstGeom>
          <a:solidFill>
            <a:srgbClr val="FFFF00"/>
          </a:solidFill>
          <a:ln>
            <a:solidFill>
              <a:srgbClr val="FFFFFF"/>
            </a:solidFill>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spAutoFit/>
          </a:bodyPr>
          <a:lstStyle>
            <a:lvl1pPr>
              <a:defRPr>
                <a:latin typeface="Source Sans Pro Regular"/>
                <a:ea typeface="Source Sans Pro Regular"/>
                <a:cs typeface="Source Sans Pro Regular"/>
                <a:sym typeface="Source Sans Pro Regular"/>
              </a:defRPr>
            </a:lvl1pPr>
          </a:lstStyle>
          <a:p>
            <a:r>
              <a:rPr>
                <a:highlight>
                  <a:srgbClr val="FFFF00"/>
                </a:highlight>
              </a:rPr>
              <a:t>Country logo/flag</a:t>
            </a:r>
            <a:endParaRPr lang="en-US">
              <a:highlight>
                <a:srgbClr val="FFFF00"/>
              </a:highlight>
            </a:endParaRPr>
          </a:p>
        </p:txBody>
      </p:sp>
      <p:sp>
        <p:nvSpPr>
          <p:cNvPr id="565" name="TextBox 7"/>
          <p:cNvSpPr txBox="1"/>
          <p:nvPr/>
        </p:nvSpPr>
        <p:spPr>
          <a:xfrm>
            <a:off x="514350" y="4160585"/>
            <a:ext cx="2333564" cy="3200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1400">
                <a:solidFill>
                  <a:srgbClr val="FFFFFF"/>
                </a:solidFill>
                <a:latin typeface="Source Sans Pro Regular"/>
                <a:ea typeface="Source Sans Pro Regular"/>
                <a:cs typeface="Source Sans Pro Regular"/>
                <a:sym typeface="Source Sans Pro Regular"/>
              </a:defRPr>
            </a:lvl1pPr>
          </a:lstStyle>
          <a:p>
            <a:r>
              <a:t>Speaker name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152CEA-8A39-4EAD-DD62-8CA65167178E}"/>
              </a:ext>
            </a:extLst>
          </p:cNvPr>
          <p:cNvSpPr>
            <a:spLocks noGrp="1"/>
          </p:cNvSpPr>
          <p:nvPr>
            <p:ph type="body" idx="1"/>
          </p:nvPr>
        </p:nvSpPr>
        <p:spPr>
          <a:xfrm>
            <a:off x="849021" y="1647374"/>
            <a:ext cx="10484528" cy="4370370"/>
          </a:xfrm>
        </p:spPr>
        <p:txBody>
          <a:bodyPr lIns="45719" tIns="45720" rIns="45719" bIns="45720" anchor="t">
            <a:noAutofit/>
          </a:bodyPr>
          <a:lstStyle/>
          <a:p>
            <a:r>
              <a:rPr lang="en-GB" dirty="0">
                <a:solidFill>
                  <a:schemeClr val="tx1"/>
                </a:solidFill>
                <a:highlight>
                  <a:srgbClr val="FFFF00"/>
                </a:highlight>
              </a:rPr>
              <a:t>Who is ensuring the management of RRTs? A single person, a team? Please indicate team composition if it applies, and its Terms of Reference.</a:t>
            </a:r>
            <a:endParaRPr lang="fr-FR" b="1" dirty="0">
              <a:solidFill>
                <a:schemeClr val="tx1"/>
              </a:solidFill>
              <a:highlight>
                <a:srgbClr val="FFFF00"/>
              </a:highlight>
            </a:endParaRPr>
          </a:p>
          <a:p>
            <a:endParaRPr lang="en-GB" sz="1800" dirty="0">
              <a:solidFill>
                <a:srgbClr val="FF0000"/>
              </a:solidFill>
              <a:highlight>
                <a:srgbClr val="FFFF00"/>
              </a:highlight>
            </a:endParaRPr>
          </a:p>
        </p:txBody>
      </p:sp>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152723" y="644869"/>
            <a:ext cx="9212263" cy="622301"/>
          </a:xfrm>
        </p:spPr>
        <p:txBody>
          <a:bodyPr lIns="45719" tIns="45720" rIns="45719" bIns="45720" anchor="t">
            <a:normAutofit/>
          </a:bodyPr>
          <a:lstStyle/>
          <a:p>
            <a:pPr eaLnBrk="0" fontAlgn="base" hangingPunct="0">
              <a:spcBef>
                <a:spcPts val="0"/>
              </a:spcBef>
              <a:spcAft>
                <a:spcPct val="0"/>
              </a:spcAft>
            </a:pPr>
            <a:r>
              <a:rPr lang="en-GB" sz="2800" b="1" kern="1200">
                <a:solidFill>
                  <a:srgbClr val="A2010C"/>
                </a:solidFill>
                <a:ea typeface="+mj-ea"/>
                <a:cs typeface="+mj-cs"/>
              </a:rPr>
              <a:t>How are RRTs established and managed?</a:t>
            </a:r>
          </a:p>
        </p:txBody>
      </p:sp>
      <p:sp>
        <p:nvSpPr>
          <p:cNvPr id="5" name="Espace réservé du texte 5">
            <a:extLst>
              <a:ext uri="{FF2B5EF4-FFF2-40B4-BE49-F238E27FC236}">
                <a16:creationId xmlns:a16="http://schemas.microsoft.com/office/drawing/2014/main" id="{06A42124-5254-5FFF-416B-2C6CDCF59751}"/>
              </a:ext>
            </a:extLst>
          </p:cNvPr>
          <p:cNvSpPr txBox="1">
            <a:spLocks/>
          </p:cNvSpPr>
          <p:nvPr/>
        </p:nvSpPr>
        <p:spPr>
          <a:xfrm>
            <a:off x="135311" y="46714"/>
            <a:ext cx="9212263" cy="6223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hangingPunct="1"/>
            <a:r>
              <a:rPr lang="fr-FR" sz="3200" b="1" dirty="0">
                <a:solidFill>
                  <a:srgbClr val="FFFFFF"/>
                </a:solidFill>
                <a:latin typeface="Source Sans Pro Bold"/>
                <a:ea typeface="Source Sans Pro Bold"/>
              </a:rPr>
              <a:t>1</a:t>
            </a:r>
            <a:r>
              <a:rPr lang="en-US" sz="3200" b="1" dirty="0">
                <a:solidFill>
                  <a:srgbClr val="FFFFFF"/>
                </a:solidFill>
                <a:latin typeface="Source Sans Pro Bold"/>
              </a:rPr>
              <a:t>.1 Rapid Response Capacity </a:t>
            </a:r>
            <a:r>
              <a:rPr lang="en-US" sz="3200" b="1" dirty="0">
                <a:solidFill>
                  <a:srgbClr val="FF0000"/>
                </a:solidFill>
                <a:highlight>
                  <a:srgbClr val="FFFF00"/>
                </a:highlight>
                <a:latin typeface="Source Sans Pro Bold"/>
              </a:rPr>
              <a:t>in country</a:t>
            </a:r>
            <a:endParaRPr lang="fr-FR" sz="4000" b="1" dirty="0">
              <a:solidFill>
                <a:srgbClr val="FF0000"/>
              </a:solidFill>
              <a:highlight>
                <a:srgbClr val="FFFF00"/>
              </a:highlight>
              <a:latin typeface="Source Sans Pro Bold"/>
            </a:endParaRPr>
          </a:p>
          <a:p>
            <a:pPr eaLnBrk="0" fontAlgn="base">
              <a:spcBef>
                <a:spcPts val="0"/>
              </a:spcBef>
              <a:spcAft>
                <a:spcPct val="0"/>
              </a:spcAft>
            </a:pPr>
            <a:endParaRPr lang="fr-FR" sz="2800" b="1" kern="1200">
              <a:solidFill>
                <a:srgbClr val="A2010C"/>
              </a:solidFill>
              <a:ea typeface="+mj-ea"/>
              <a:cs typeface="+mj-cs"/>
            </a:endParaRPr>
          </a:p>
        </p:txBody>
      </p:sp>
      <p:sp>
        <p:nvSpPr>
          <p:cNvPr id="6" name="Slide Number Placeholder 4">
            <a:extLst>
              <a:ext uri="{FF2B5EF4-FFF2-40B4-BE49-F238E27FC236}">
                <a16:creationId xmlns:a16="http://schemas.microsoft.com/office/drawing/2014/main" id="{A5F40698-78F9-BE45-21FA-220937459AE2}"/>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30</a:t>
            </a:r>
            <a:endParaRPr/>
          </a:p>
        </p:txBody>
      </p:sp>
    </p:spTree>
    <p:extLst>
      <p:ext uri="{BB962C8B-B14F-4D97-AF65-F5344CB8AC3E}">
        <p14:creationId xmlns:p14="http://schemas.microsoft.com/office/powerpoint/2010/main" val="3778403709"/>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152CEA-8A39-4EAD-DD62-8CA65167178E}"/>
              </a:ext>
            </a:extLst>
          </p:cNvPr>
          <p:cNvSpPr>
            <a:spLocks noGrp="1"/>
          </p:cNvSpPr>
          <p:nvPr>
            <p:ph type="body" idx="1"/>
          </p:nvPr>
        </p:nvSpPr>
        <p:spPr>
          <a:xfrm>
            <a:off x="887767" y="1247001"/>
            <a:ext cx="10484528" cy="5339014"/>
          </a:xfrm>
        </p:spPr>
        <p:txBody>
          <a:bodyPr lIns="45719" tIns="45720" rIns="45719" bIns="45720" anchor="t">
            <a:noAutofit/>
          </a:bodyPr>
          <a:lstStyle/>
          <a:p>
            <a:endParaRPr lang="en-GB">
              <a:solidFill>
                <a:srgbClr val="FF0000"/>
              </a:solidFill>
              <a:highlight>
                <a:srgbClr val="FFFF00"/>
              </a:highlight>
            </a:endParaRPr>
          </a:p>
          <a:p>
            <a:endParaRPr lang="en-GB">
              <a:solidFill>
                <a:srgbClr val="FF0000"/>
              </a:solidFill>
              <a:highlight>
                <a:srgbClr val="FFFF00"/>
              </a:highlight>
            </a:endParaRPr>
          </a:p>
          <a:p>
            <a:r>
              <a:rPr lang="en-GB" b="1">
                <a:solidFill>
                  <a:schemeClr val="tx1"/>
                </a:solidFill>
                <a:highlight>
                  <a:srgbClr val="FFFF00"/>
                </a:highlight>
              </a:rPr>
              <a:t>RRT SOPs:</a:t>
            </a:r>
            <a:endParaRPr lang="fr-FR" b="1">
              <a:solidFill>
                <a:schemeClr val="tx1"/>
              </a:solidFill>
              <a:highlight>
                <a:srgbClr val="FFFF00"/>
              </a:highlight>
            </a:endParaRPr>
          </a:p>
          <a:p>
            <a:pPr marL="216535" lvl="1" indent="-71755">
              <a:buClr>
                <a:srgbClr val="65A000"/>
              </a:buClr>
            </a:pPr>
            <a:r>
              <a:rPr lang="en-GB">
                <a:solidFill>
                  <a:schemeClr val="tx1"/>
                </a:solidFill>
                <a:highlight>
                  <a:srgbClr val="FFFF00"/>
                </a:highlight>
              </a:rPr>
              <a:t> Are RRT SOPs available for preparedness and response phases?</a:t>
            </a:r>
            <a:endParaRPr lang="en-US">
              <a:solidFill>
                <a:schemeClr val="tx1"/>
              </a:solidFill>
              <a:highlight>
                <a:srgbClr val="FFFF00"/>
              </a:highlight>
            </a:endParaRPr>
          </a:p>
          <a:p>
            <a:pPr marL="216535" lvl="1" indent="-71755">
              <a:buClr>
                <a:srgbClr val="65A000"/>
              </a:buClr>
            </a:pPr>
            <a:r>
              <a:rPr lang="en-GB">
                <a:solidFill>
                  <a:schemeClr val="tx1"/>
                </a:solidFill>
                <a:highlight>
                  <a:srgbClr val="FFFF00"/>
                </a:highlight>
              </a:rPr>
              <a:t> Who is involved in their development/update?</a:t>
            </a:r>
            <a:endParaRPr lang="en-US">
              <a:solidFill>
                <a:schemeClr val="tx1"/>
              </a:solidFill>
              <a:highlight>
                <a:srgbClr val="FFFF00"/>
              </a:highlight>
            </a:endParaRPr>
          </a:p>
          <a:p>
            <a:endParaRPr lang="en-GB">
              <a:solidFill>
                <a:srgbClr val="FF0000"/>
              </a:solidFill>
              <a:highlight>
                <a:srgbClr val="FFFF00"/>
              </a:highlight>
            </a:endParaRPr>
          </a:p>
          <a:p>
            <a:pPr lvl="0"/>
            <a:endParaRPr lang="en-GB">
              <a:solidFill>
                <a:srgbClr val="FF0000"/>
              </a:solidFill>
              <a:highlight>
                <a:srgbClr val="FFFF00"/>
              </a:highlight>
            </a:endParaRPr>
          </a:p>
          <a:p>
            <a:pPr lvl="0"/>
            <a:endParaRPr lang="en-GB">
              <a:solidFill>
                <a:srgbClr val="FF0000"/>
              </a:solidFill>
              <a:highlight>
                <a:srgbClr val="FFFF00"/>
              </a:highlight>
            </a:endParaRPr>
          </a:p>
        </p:txBody>
      </p:sp>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152723" y="761106"/>
            <a:ext cx="9212263" cy="622301"/>
          </a:xfrm>
        </p:spPr>
        <p:txBody>
          <a:bodyPr lIns="45719" tIns="45720" rIns="45719" bIns="45720" anchor="t">
            <a:normAutofit/>
          </a:bodyPr>
          <a:lstStyle/>
          <a:p>
            <a:pPr eaLnBrk="0" fontAlgn="base" hangingPunct="0">
              <a:spcBef>
                <a:spcPts val="0"/>
              </a:spcBef>
              <a:spcAft>
                <a:spcPct val="0"/>
              </a:spcAft>
            </a:pPr>
            <a:r>
              <a:rPr lang="en-GB" sz="2800" b="1" kern="1200">
                <a:solidFill>
                  <a:srgbClr val="A2010C"/>
                </a:solidFill>
                <a:ea typeface="+mj-ea"/>
                <a:cs typeface="+mj-cs"/>
              </a:rPr>
              <a:t>How are RRTs established and managed?</a:t>
            </a:r>
          </a:p>
        </p:txBody>
      </p:sp>
      <p:sp>
        <p:nvSpPr>
          <p:cNvPr id="5" name="Espace réservé du texte 5">
            <a:extLst>
              <a:ext uri="{FF2B5EF4-FFF2-40B4-BE49-F238E27FC236}">
                <a16:creationId xmlns:a16="http://schemas.microsoft.com/office/drawing/2014/main" id="{06A42124-5254-5FFF-416B-2C6CDCF59751}"/>
              </a:ext>
            </a:extLst>
          </p:cNvPr>
          <p:cNvSpPr txBox="1">
            <a:spLocks/>
          </p:cNvSpPr>
          <p:nvPr/>
        </p:nvSpPr>
        <p:spPr>
          <a:xfrm>
            <a:off x="135311" y="46714"/>
            <a:ext cx="9212263" cy="622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hangingPunct="1"/>
            <a:r>
              <a:rPr lang="fr-FR" sz="3200" b="1" dirty="0">
                <a:solidFill>
                  <a:srgbClr val="FFFFFF"/>
                </a:solidFill>
                <a:latin typeface="Source Sans Pro Bold"/>
                <a:ea typeface="Source Sans Pro Bold"/>
              </a:rPr>
              <a:t>1</a:t>
            </a:r>
            <a:r>
              <a:rPr lang="en-US" sz="3200" b="1" dirty="0">
                <a:solidFill>
                  <a:srgbClr val="FFFFFF"/>
                </a:solidFill>
                <a:latin typeface="Source Sans Pro Bold"/>
              </a:rPr>
              <a:t>.1 Rapid Response Capacity in </a:t>
            </a:r>
            <a:r>
              <a:rPr lang="en-US" sz="3200" b="1" dirty="0">
                <a:solidFill>
                  <a:srgbClr val="FF0000"/>
                </a:solidFill>
                <a:highlight>
                  <a:srgbClr val="FFFF00"/>
                </a:highlight>
                <a:latin typeface="Source Sans Pro Bold"/>
              </a:rPr>
              <a:t>country</a:t>
            </a:r>
            <a:endParaRPr lang="fr-FR" sz="4000" b="1" dirty="0">
              <a:solidFill>
                <a:srgbClr val="FF0000"/>
              </a:solidFill>
              <a:highlight>
                <a:srgbClr val="FFFF00"/>
              </a:highlight>
              <a:latin typeface="Source Sans Pro Bold"/>
            </a:endParaRPr>
          </a:p>
          <a:p>
            <a:pPr eaLnBrk="0" fontAlgn="base">
              <a:spcBef>
                <a:spcPts val="0"/>
              </a:spcBef>
              <a:spcAft>
                <a:spcPct val="0"/>
              </a:spcAft>
            </a:pPr>
            <a:endParaRPr lang="fr-FR" sz="2800" b="1" kern="1200">
              <a:solidFill>
                <a:srgbClr val="A2010C"/>
              </a:solidFill>
              <a:ea typeface="+mj-ea"/>
              <a:cs typeface="+mj-cs"/>
            </a:endParaRPr>
          </a:p>
        </p:txBody>
      </p:sp>
      <p:sp>
        <p:nvSpPr>
          <p:cNvPr id="6" name="Slide Number Placeholder 4">
            <a:extLst>
              <a:ext uri="{FF2B5EF4-FFF2-40B4-BE49-F238E27FC236}">
                <a16:creationId xmlns:a16="http://schemas.microsoft.com/office/drawing/2014/main" id="{7AFC7E94-8125-5F40-686C-193000A8D792}"/>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31</a:t>
            </a:r>
            <a:endParaRPr/>
          </a:p>
        </p:txBody>
      </p:sp>
    </p:spTree>
    <p:extLst>
      <p:ext uri="{BB962C8B-B14F-4D97-AF65-F5344CB8AC3E}">
        <p14:creationId xmlns:p14="http://schemas.microsoft.com/office/powerpoint/2010/main" val="3993000302"/>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152CEA-8A39-4EAD-DD62-8CA65167178E}"/>
              </a:ext>
            </a:extLst>
          </p:cNvPr>
          <p:cNvSpPr>
            <a:spLocks noGrp="1"/>
          </p:cNvSpPr>
          <p:nvPr>
            <p:ph type="body" idx="1"/>
          </p:nvPr>
        </p:nvSpPr>
        <p:spPr>
          <a:xfrm>
            <a:off x="849021" y="1001611"/>
            <a:ext cx="10484528" cy="4848235"/>
          </a:xfrm>
        </p:spPr>
        <p:txBody>
          <a:bodyPr lIns="45719" tIns="45720" rIns="45719" bIns="45720" anchor="t">
            <a:noAutofit/>
          </a:bodyPr>
          <a:lstStyle/>
          <a:p>
            <a:endParaRPr lang="en-GB">
              <a:solidFill>
                <a:schemeClr val="tx1"/>
              </a:solidFill>
              <a:highlight>
                <a:srgbClr val="FFFF00"/>
              </a:highlight>
            </a:endParaRPr>
          </a:p>
          <a:p>
            <a:endParaRPr lang="en-GB">
              <a:solidFill>
                <a:schemeClr val="tx1"/>
              </a:solidFill>
              <a:highlight>
                <a:srgbClr val="FFFF00"/>
              </a:highlight>
            </a:endParaRPr>
          </a:p>
          <a:p>
            <a:r>
              <a:rPr lang="en-GB" b="1">
                <a:solidFill>
                  <a:schemeClr val="tx1"/>
                </a:solidFill>
                <a:highlight>
                  <a:srgbClr val="FFFF00"/>
                </a:highlight>
              </a:rPr>
              <a:t>Staffing and rostering RRT Members</a:t>
            </a:r>
            <a:endParaRPr lang="fr-FR" b="1">
              <a:solidFill>
                <a:schemeClr val="tx1"/>
              </a:solidFill>
              <a:highlight>
                <a:srgbClr val="FFFF00"/>
              </a:highlight>
            </a:endParaRPr>
          </a:p>
          <a:p>
            <a:pPr marL="487045" lvl="2" indent="-342900">
              <a:buClr>
                <a:srgbClr val="65A000"/>
              </a:buClr>
              <a:buSzTx/>
              <a:buFont typeface="Arial"/>
              <a:buChar char="•"/>
            </a:pPr>
            <a:r>
              <a:rPr lang="en-GB">
                <a:solidFill>
                  <a:schemeClr val="tx1"/>
                </a:solidFill>
                <a:highlight>
                  <a:srgbClr val="FFFF00"/>
                </a:highlight>
              </a:rPr>
              <a:t>How are RRT members selected/recruited?</a:t>
            </a:r>
            <a:endParaRPr lang="fr-FR">
              <a:solidFill>
                <a:schemeClr val="tx1"/>
              </a:solidFill>
              <a:highlight>
                <a:srgbClr val="FFFF00"/>
              </a:highlight>
            </a:endParaRPr>
          </a:p>
          <a:p>
            <a:pPr marL="487045" lvl="2" indent="-342900">
              <a:buClr>
                <a:srgbClr val="65A000"/>
              </a:buClr>
              <a:buSzTx/>
              <a:buFont typeface="Arial"/>
              <a:buChar char="•"/>
            </a:pPr>
            <a:r>
              <a:rPr lang="en-GB">
                <a:solidFill>
                  <a:schemeClr val="tx1"/>
                </a:solidFill>
                <a:highlight>
                  <a:srgbClr val="FFFF00"/>
                </a:highlight>
              </a:rPr>
              <a:t>Is there a roster of RRT members? If so, how is it maintained? Who is responsible for its management?</a:t>
            </a:r>
            <a:endParaRPr lang="fr-FR">
              <a:solidFill>
                <a:schemeClr val="tx1"/>
              </a:solidFill>
              <a:highlight>
                <a:srgbClr val="FFFF00"/>
              </a:highlight>
            </a:endParaRPr>
          </a:p>
          <a:p>
            <a:pPr marL="487045" lvl="2" indent="-342900">
              <a:buClr>
                <a:srgbClr val="65A000"/>
              </a:buClr>
              <a:buSzTx/>
              <a:buFont typeface="Arial"/>
              <a:buChar char="•"/>
            </a:pPr>
            <a:r>
              <a:rPr lang="en-GB">
                <a:solidFill>
                  <a:schemeClr val="tx1"/>
                </a:solidFill>
                <a:highlight>
                  <a:srgbClr val="FFFF00"/>
                </a:highlight>
              </a:rPr>
              <a:t>Does this roster include members from sectors others than health, and from other organisations? How are they identified?</a:t>
            </a:r>
          </a:p>
          <a:p>
            <a:pPr marL="487045" lvl="2" indent="-342900">
              <a:buClr>
                <a:srgbClr val="65A000"/>
              </a:buClr>
              <a:buSzTx/>
              <a:buFont typeface="Arial"/>
              <a:buChar char="•"/>
            </a:pPr>
            <a:r>
              <a:rPr lang="en-GB">
                <a:solidFill>
                  <a:schemeClr val="tx1"/>
                </a:solidFill>
                <a:highlight>
                  <a:srgbClr val="FFFF00"/>
                </a:highlight>
              </a:rPr>
              <a:t>Is there anyone responsible for RRT members occupational health and safety?</a:t>
            </a:r>
          </a:p>
          <a:p>
            <a:pPr marL="487045" lvl="2" indent="-342900">
              <a:buClr>
                <a:srgbClr val="65A000"/>
              </a:buClr>
              <a:buSzTx/>
              <a:buFont typeface="Arial"/>
              <a:buChar char="•"/>
            </a:pPr>
            <a:endParaRPr lang="en-GB">
              <a:solidFill>
                <a:schemeClr val="tx1"/>
              </a:solidFill>
              <a:highlight>
                <a:srgbClr val="FFFF00"/>
              </a:highlight>
            </a:endParaRPr>
          </a:p>
          <a:p>
            <a:endParaRPr lang="en-GB">
              <a:solidFill>
                <a:srgbClr val="FF0000"/>
              </a:solidFill>
              <a:highlight>
                <a:srgbClr val="FFFF00"/>
              </a:highlight>
            </a:endParaRPr>
          </a:p>
          <a:p>
            <a:endParaRPr lang="en-GB">
              <a:solidFill>
                <a:srgbClr val="FF0000"/>
              </a:solidFill>
              <a:highlight>
                <a:srgbClr val="FFFF00"/>
              </a:highlight>
            </a:endParaRPr>
          </a:p>
        </p:txBody>
      </p:sp>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152723" y="825683"/>
            <a:ext cx="9212263" cy="622301"/>
          </a:xfrm>
        </p:spPr>
        <p:txBody>
          <a:bodyPr lIns="45719" tIns="45720" rIns="45719" bIns="45720" anchor="t">
            <a:normAutofit/>
          </a:bodyPr>
          <a:lstStyle/>
          <a:p>
            <a:pPr eaLnBrk="0" fontAlgn="base" hangingPunct="0">
              <a:spcBef>
                <a:spcPts val="0"/>
              </a:spcBef>
              <a:spcAft>
                <a:spcPct val="0"/>
              </a:spcAft>
            </a:pPr>
            <a:r>
              <a:rPr lang="en-GB" sz="2800" b="1" kern="1200">
                <a:solidFill>
                  <a:srgbClr val="A2010C"/>
                </a:solidFill>
                <a:ea typeface="+mj-ea"/>
                <a:cs typeface="+mj-cs"/>
              </a:rPr>
              <a:t>How are RRTs established and managed?</a:t>
            </a:r>
          </a:p>
        </p:txBody>
      </p:sp>
      <p:sp>
        <p:nvSpPr>
          <p:cNvPr id="5" name="Espace réservé du texte 5">
            <a:extLst>
              <a:ext uri="{FF2B5EF4-FFF2-40B4-BE49-F238E27FC236}">
                <a16:creationId xmlns:a16="http://schemas.microsoft.com/office/drawing/2014/main" id="{06A42124-5254-5FFF-416B-2C6CDCF59751}"/>
              </a:ext>
            </a:extLst>
          </p:cNvPr>
          <p:cNvSpPr txBox="1">
            <a:spLocks/>
          </p:cNvSpPr>
          <p:nvPr/>
        </p:nvSpPr>
        <p:spPr>
          <a:xfrm>
            <a:off x="135311" y="46714"/>
            <a:ext cx="9212263" cy="6223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hangingPunct="1"/>
            <a:r>
              <a:rPr lang="fr-FR" sz="3200" b="1" dirty="0">
                <a:solidFill>
                  <a:srgbClr val="FFFFFF"/>
                </a:solidFill>
                <a:latin typeface="Source Sans Pro Bold"/>
                <a:ea typeface="Source Sans Pro Bold"/>
              </a:rPr>
              <a:t>1</a:t>
            </a:r>
            <a:r>
              <a:rPr lang="en-US" sz="3200" b="1" dirty="0">
                <a:solidFill>
                  <a:srgbClr val="FFFFFF"/>
                </a:solidFill>
                <a:latin typeface="Source Sans Pro Bold"/>
              </a:rPr>
              <a:t>.1 Rapid Response Capacity in </a:t>
            </a:r>
            <a:r>
              <a:rPr lang="en-US" sz="3200" b="1" dirty="0">
                <a:solidFill>
                  <a:srgbClr val="FF0000"/>
                </a:solidFill>
                <a:highlight>
                  <a:srgbClr val="FFFF00"/>
                </a:highlight>
                <a:latin typeface="Source Sans Pro Bold"/>
              </a:rPr>
              <a:t>country</a:t>
            </a:r>
            <a:endParaRPr lang="fr-FR" sz="4000" b="1" dirty="0">
              <a:solidFill>
                <a:srgbClr val="FF0000"/>
              </a:solidFill>
              <a:highlight>
                <a:srgbClr val="FFFF00"/>
              </a:highlight>
              <a:latin typeface="Source Sans Pro Bold"/>
            </a:endParaRPr>
          </a:p>
          <a:p>
            <a:pPr eaLnBrk="0" fontAlgn="base">
              <a:spcBef>
                <a:spcPts val="0"/>
              </a:spcBef>
              <a:spcAft>
                <a:spcPct val="0"/>
              </a:spcAft>
            </a:pPr>
            <a:endParaRPr lang="fr-FR" sz="2800" b="1" kern="1200">
              <a:solidFill>
                <a:srgbClr val="A2010C"/>
              </a:solidFill>
              <a:ea typeface="+mj-ea"/>
              <a:cs typeface="+mj-cs"/>
            </a:endParaRPr>
          </a:p>
        </p:txBody>
      </p:sp>
      <p:sp>
        <p:nvSpPr>
          <p:cNvPr id="6" name="Slide Number Placeholder 4">
            <a:extLst>
              <a:ext uri="{FF2B5EF4-FFF2-40B4-BE49-F238E27FC236}">
                <a16:creationId xmlns:a16="http://schemas.microsoft.com/office/drawing/2014/main" id="{B8B15295-4D0C-F9E5-7CF1-E8C680DFD924}"/>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32</a:t>
            </a:r>
            <a:endParaRPr/>
          </a:p>
        </p:txBody>
      </p:sp>
    </p:spTree>
    <p:extLst>
      <p:ext uri="{BB962C8B-B14F-4D97-AF65-F5344CB8AC3E}">
        <p14:creationId xmlns:p14="http://schemas.microsoft.com/office/powerpoint/2010/main" val="4259978677"/>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152CEA-8A39-4EAD-DD62-8CA65167178E}"/>
              </a:ext>
            </a:extLst>
          </p:cNvPr>
          <p:cNvSpPr>
            <a:spLocks noGrp="1"/>
          </p:cNvSpPr>
          <p:nvPr>
            <p:ph type="body" idx="1"/>
          </p:nvPr>
        </p:nvSpPr>
        <p:spPr>
          <a:xfrm>
            <a:off x="887767" y="1247001"/>
            <a:ext cx="10484528" cy="5339014"/>
          </a:xfrm>
        </p:spPr>
        <p:txBody>
          <a:bodyPr lIns="45719" tIns="45720" rIns="45719" bIns="45720" anchor="t">
            <a:noAutofit/>
          </a:bodyPr>
          <a:lstStyle/>
          <a:p>
            <a:endParaRPr lang="en-GB" sz="1800">
              <a:solidFill>
                <a:srgbClr val="FF0000"/>
              </a:solidFill>
              <a:highlight>
                <a:srgbClr val="FFFF00"/>
              </a:highlight>
            </a:endParaRPr>
          </a:p>
          <a:p>
            <a:pPr lvl="0"/>
            <a:endParaRPr lang="en-GB" sz="1800">
              <a:solidFill>
                <a:srgbClr val="FF0000"/>
              </a:solidFill>
              <a:highlight>
                <a:srgbClr val="FFFF00"/>
              </a:highlight>
            </a:endParaRPr>
          </a:p>
          <a:p>
            <a:pPr lvl="0"/>
            <a:r>
              <a:rPr lang="en-GB" b="1">
                <a:solidFill>
                  <a:schemeClr val="tx1"/>
                </a:solidFill>
                <a:highlight>
                  <a:srgbClr val="FFFF00"/>
                </a:highlight>
              </a:rPr>
              <a:t>Training RRT Members</a:t>
            </a:r>
            <a:endParaRPr lang="fr-FR" b="1">
              <a:solidFill>
                <a:schemeClr val="tx1"/>
              </a:solidFill>
              <a:highlight>
                <a:srgbClr val="FFFF00"/>
              </a:highlight>
            </a:endParaRPr>
          </a:p>
          <a:p>
            <a:pPr marL="487045" lvl="2" indent="-342900">
              <a:buClr>
                <a:srgbClr val="65A000"/>
              </a:buClr>
              <a:buSzTx/>
              <a:buFont typeface="Arial"/>
              <a:buChar char="•"/>
            </a:pPr>
            <a:r>
              <a:rPr lang="en-GB">
                <a:highlight>
                  <a:srgbClr val="FFFF00"/>
                </a:highlight>
              </a:rPr>
              <a:t>Is there any specific training required (compulsory) for RRT members</a:t>
            </a:r>
            <a:r>
              <a:rPr lang="en-GB">
                <a:solidFill>
                  <a:schemeClr val="tx1"/>
                </a:solidFill>
                <a:highlight>
                  <a:srgbClr val="FFFF00"/>
                </a:highlight>
              </a:rPr>
              <a:t>? Is there any recommended training for RRT members?</a:t>
            </a:r>
            <a:endParaRPr lang="fr-FR">
              <a:solidFill>
                <a:schemeClr val="tx1"/>
              </a:solidFill>
              <a:highlight>
                <a:srgbClr val="FFFF00"/>
              </a:highlight>
            </a:endParaRPr>
          </a:p>
          <a:p>
            <a:pPr marL="487045" lvl="2" indent="-342900">
              <a:buClr>
                <a:srgbClr val="65A000"/>
              </a:buClr>
              <a:buSzTx/>
              <a:buFont typeface="Arial"/>
              <a:buChar char="•"/>
            </a:pPr>
            <a:r>
              <a:rPr lang="en-GB">
                <a:solidFill>
                  <a:schemeClr val="tx1"/>
                </a:solidFill>
                <a:highlight>
                  <a:srgbClr val="FFFF00"/>
                </a:highlight>
              </a:rPr>
              <a:t> Who facilitates training for RRT members?</a:t>
            </a:r>
            <a:endParaRPr lang="fr-FR">
              <a:solidFill>
                <a:schemeClr val="tx1"/>
              </a:solidFill>
              <a:highlight>
                <a:srgbClr val="FFFF00"/>
              </a:highlight>
            </a:endParaRPr>
          </a:p>
          <a:p>
            <a:pPr marL="487045" lvl="2" indent="-342900">
              <a:buClr>
                <a:srgbClr val="65A000"/>
              </a:buClr>
              <a:buSzTx/>
              <a:buFont typeface="Arial"/>
              <a:buChar char="•"/>
            </a:pPr>
            <a:r>
              <a:rPr lang="en-GB">
                <a:solidFill>
                  <a:schemeClr val="tx1"/>
                </a:solidFill>
                <a:highlight>
                  <a:srgbClr val="FFFF00"/>
                </a:highlight>
              </a:rPr>
              <a:t> How is training paid for?</a:t>
            </a:r>
            <a:endParaRPr lang="fr-FR">
              <a:solidFill>
                <a:schemeClr val="tx1"/>
              </a:solidFill>
              <a:highlight>
                <a:srgbClr val="FFFF00"/>
              </a:highlight>
            </a:endParaRPr>
          </a:p>
          <a:p>
            <a:pPr marL="487045" lvl="2" indent="-342900">
              <a:buClr>
                <a:srgbClr val="65A000"/>
              </a:buClr>
              <a:buSzTx/>
              <a:buFont typeface="Arial"/>
              <a:buChar char="•"/>
            </a:pPr>
            <a:r>
              <a:rPr lang="en-GB">
                <a:solidFill>
                  <a:schemeClr val="tx1"/>
                </a:solidFill>
                <a:highlight>
                  <a:srgbClr val="FFFF00"/>
                </a:highlight>
              </a:rPr>
              <a:t> Is there any training required for all RRT members?</a:t>
            </a:r>
            <a:endParaRPr lang="fr-FR">
              <a:solidFill>
                <a:schemeClr val="tx1"/>
              </a:solidFill>
              <a:highlight>
                <a:srgbClr val="FFFF00"/>
              </a:highlight>
            </a:endParaRPr>
          </a:p>
          <a:p>
            <a:pPr indent="-71755">
              <a:buNone/>
            </a:pPr>
            <a:endParaRPr lang="en-GB">
              <a:solidFill>
                <a:schemeClr val="tx1"/>
              </a:solidFill>
              <a:highlight>
                <a:srgbClr val="FFFF00"/>
              </a:highlight>
            </a:endParaRPr>
          </a:p>
          <a:p>
            <a:pPr indent="-71755">
              <a:buNone/>
            </a:pPr>
            <a:r>
              <a:rPr lang="en-GB" b="1">
                <a:solidFill>
                  <a:schemeClr val="tx1"/>
                </a:solidFill>
                <a:highlight>
                  <a:srgbClr val="FFFF00"/>
                </a:highlight>
              </a:rPr>
              <a:t>RRT/responders code of conduct</a:t>
            </a:r>
          </a:p>
          <a:p>
            <a:pPr marL="487045" lvl="2" indent="-342900">
              <a:buClr>
                <a:srgbClr val="65A000"/>
              </a:buClr>
              <a:buSzTx/>
              <a:buFont typeface="Arial"/>
              <a:buChar char="•"/>
            </a:pPr>
            <a:r>
              <a:rPr lang="en-GB">
                <a:solidFill>
                  <a:schemeClr val="tx1"/>
                </a:solidFill>
                <a:highlight>
                  <a:srgbClr val="FFFF00"/>
                </a:highlight>
              </a:rPr>
              <a:t> Is there any RRT/responders code of conduct? If not a specific one, a broader one they are expected to adhere to?</a:t>
            </a:r>
          </a:p>
          <a:p>
            <a:pPr marL="487045" lvl="2" indent="-342900">
              <a:buClr>
                <a:srgbClr val="65A000"/>
              </a:buClr>
              <a:buSzTx/>
              <a:buFont typeface="Arial"/>
              <a:buChar char="•"/>
            </a:pPr>
            <a:r>
              <a:rPr lang="en-GB">
                <a:solidFill>
                  <a:schemeClr val="tx1"/>
                </a:solidFill>
                <a:highlight>
                  <a:srgbClr val="FFFF00"/>
                </a:highlight>
              </a:rPr>
              <a:t> If available, does it include disciplinary measures in case of non-respect of its terms?</a:t>
            </a:r>
          </a:p>
        </p:txBody>
      </p:sp>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152723" y="735276"/>
            <a:ext cx="9212263" cy="622301"/>
          </a:xfrm>
        </p:spPr>
        <p:txBody>
          <a:bodyPr lIns="45719" tIns="45720" rIns="45719" bIns="45720" anchor="t">
            <a:normAutofit/>
          </a:bodyPr>
          <a:lstStyle/>
          <a:p>
            <a:pPr eaLnBrk="0" fontAlgn="base" hangingPunct="0">
              <a:spcBef>
                <a:spcPts val="0"/>
              </a:spcBef>
              <a:spcAft>
                <a:spcPct val="0"/>
              </a:spcAft>
            </a:pPr>
            <a:r>
              <a:rPr lang="en-GB" sz="2800" b="1" kern="1200">
                <a:solidFill>
                  <a:srgbClr val="A2010C"/>
                </a:solidFill>
                <a:ea typeface="+mj-ea"/>
                <a:cs typeface="+mj-cs"/>
              </a:rPr>
              <a:t>How are RRTs established and managed?</a:t>
            </a:r>
          </a:p>
        </p:txBody>
      </p:sp>
      <p:sp>
        <p:nvSpPr>
          <p:cNvPr id="5" name="Espace réservé du texte 5">
            <a:extLst>
              <a:ext uri="{FF2B5EF4-FFF2-40B4-BE49-F238E27FC236}">
                <a16:creationId xmlns:a16="http://schemas.microsoft.com/office/drawing/2014/main" id="{06A42124-5254-5FFF-416B-2C6CDCF59751}"/>
              </a:ext>
            </a:extLst>
          </p:cNvPr>
          <p:cNvSpPr txBox="1">
            <a:spLocks/>
          </p:cNvSpPr>
          <p:nvPr/>
        </p:nvSpPr>
        <p:spPr>
          <a:xfrm>
            <a:off x="135311" y="46714"/>
            <a:ext cx="9212263" cy="622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hangingPunct="1"/>
            <a:r>
              <a:rPr lang="fr-FR" sz="3200" b="1" dirty="0">
                <a:solidFill>
                  <a:srgbClr val="FFFFFF"/>
                </a:solidFill>
                <a:latin typeface="Source Sans Pro Bold"/>
                <a:ea typeface="Source Sans Pro Bold"/>
              </a:rPr>
              <a:t>1</a:t>
            </a:r>
            <a:r>
              <a:rPr lang="en-US" sz="3200" b="1" dirty="0">
                <a:solidFill>
                  <a:srgbClr val="FFFFFF"/>
                </a:solidFill>
                <a:latin typeface="Source Sans Pro Bold"/>
              </a:rPr>
              <a:t>.1 Rapid Response Capacity in </a:t>
            </a:r>
            <a:r>
              <a:rPr lang="en-US" sz="3200" b="1" dirty="0">
                <a:solidFill>
                  <a:srgbClr val="FF0000"/>
                </a:solidFill>
                <a:highlight>
                  <a:srgbClr val="FFFF00"/>
                </a:highlight>
                <a:latin typeface="Source Sans Pro Bold"/>
              </a:rPr>
              <a:t>country</a:t>
            </a:r>
            <a:endParaRPr lang="fr-FR" sz="4000" b="1" dirty="0">
              <a:solidFill>
                <a:srgbClr val="FF0000"/>
              </a:solidFill>
              <a:highlight>
                <a:srgbClr val="FFFF00"/>
              </a:highlight>
              <a:latin typeface="Source Sans Pro Bold"/>
            </a:endParaRPr>
          </a:p>
          <a:p>
            <a:pPr eaLnBrk="0" fontAlgn="base">
              <a:spcBef>
                <a:spcPts val="0"/>
              </a:spcBef>
              <a:spcAft>
                <a:spcPct val="0"/>
              </a:spcAft>
            </a:pPr>
            <a:endParaRPr lang="fr-FR" sz="2800" b="1" kern="1200">
              <a:solidFill>
                <a:srgbClr val="A2010C"/>
              </a:solidFill>
              <a:ea typeface="+mj-ea"/>
              <a:cs typeface="+mj-cs"/>
            </a:endParaRPr>
          </a:p>
        </p:txBody>
      </p:sp>
      <p:sp>
        <p:nvSpPr>
          <p:cNvPr id="6" name="Slide Number Placeholder 4">
            <a:extLst>
              <a:ext uri="{FF2B5EF4-FFF2-40B4-BE49-F238E27FC236}">
                <a16:creationId xmlns:a16="http://schemas.microsoft.com/office/drawing/2014/main" id="{022559C7-AC6E-9EFB-EA93-0F1D26CA4C36}"/>
              </a:ext>
            </a:extLst>
          </p:cNvPr>
          <p:cNvSpPr txBox="1"/>
          <p:nvPr/>
        </p:nvSpPr>
        <p:spPr>
          <a:xfrm>
            <a:off x="9515686"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33</a:t>
            </a:r>
            <a:endParaRPr/>
          </a:p>
        </p:txBody>
      </p:sp>
    </p:spTree>
    <p:extLst>
      <p:ext uri="{BB962C8B-B14F-4D97-AF65-F5344CB8AC3E}">
        <p14:creationId xmlns:p14="http://schemas.microsoft.com/office/powerpoint/2010/main" val="1166794221"/>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152CEA-8A39-4EAD-DD62-8CA65167178E}"/>
              </a:ext>
            </a:extLst>
          </p:cNvPr>
          <p:cNvSpPr>
            <a:spLocks noGrp="1"/>
          </p:cNvSpPr>
          <p:nvPr>
            <p:ph type="body" idx="1"/>
          </p:nvPr>
        </p:nvSpPr>
        <p:spPr>
          <a:xfrm>
            <a:off x="849021" y="2021916"/>
            <a:ext cx="10484528" cy="3104241"/>
          </a:xfrm>
        </p:spPr>
        <p:txBody>
          <a:bodyPr lIns="45719" tIns="45720" rIns="45719" bIns="45720" anchor="t">
            <a:normAutofit fontScale="92500"/>
          </a:bodyPr>
          <a:lstStyle/>
          <a:p>
            <a:pPr marL="342900" indent="-342900">
              <a:buClr>
                <a:srgbClr val="65A000"/>
              </a:buClr>
              <a:buFont typeface="Arial"/>
              <a:buChar char="•"/>
            </a:pPr>
            <a:r>
              <a:rPr lang="en-GB" dirty="0">
                <a:solidFill>
                  <a:schemeClr val="tx1"/>
                </a:solidFill>
                <a:highlight>
                  <a:srgbClr val="FFFF00"/>
                </a:highlight>
              </a:rPr>
              <a:t>How are RRT members selected for deployment (e.g. is there an application process? If so, how does it </a:t>
            </a:r>
            <a:r>
              <a:rPr lang="en-GB">
                <a:solidFill>
                  <a:schemeClr val="tx1"/>
                </a:solidFill>
                <a:highlight>
                  <a:srgbClr val="FFFF00"/>
                </a:highlight>
              </a:rPr>
              <a:t>look</a:t>
            </a:r>
            <a:r>
              <a:rPr lang="en-GB" dirty="0">
                <a:solidFill>
                  <a:schemeClr val="tx1"/>
                </a:solidFill>
                <a:highlight>
                  <a:srgbClr val="FFFF00"/>
                </a:highlight>
              </a:rPr>
              <a:t> like? What is the selection based on?)</a:t>
            </a:r>
            <a:endParaRPr lang="fr-FR" dirty="0">
              <a:solidFill>
                <a:schemeClr val="tx1"/>
              </a:solidFill>
            </a:endParaRPr>
          </a:p>
          <a:p>
            <a:pPr marL="342900" indent="-342900">
              <a:buClr>
                <a:srgbClr val="65A000"/>
              </a:buClr>
              <a:buFont typeface="Arial"/>
              <a:buChar char="•"/>
            </a:pPr>
            <a:endParaRPr lang="en-GB">
              <a:solidFill>
                <a:schemeClr val="tx1"/>
              </a:solidFill>
              <a:highlight>
                <a:srgbClr val="FFFF00"/>
              </a:highlight>
            </a:endParaRPr>
          </a:p>
          <a:p>
            <a:pPr marL="342900" indent="-342900">
              <a:buClr>
                <a:srgbClr val="65A000"/>
              </a:buClr>
              <a:buFont typeface="Arial"/>
              <a:buChar char="•"/>
            </a:pPr>
            <a:r>
              <a:rPr lang="en-GB" dirty="0">
                <a:solidFill>
                  <a:schemeClr val="tx1"/>
                </a:solidFill>
                <a:highlight>
                  <a:srgbClr val="FFFF00"/>
                </a:highlight>
              </a:rPr>
              <a:t>How is the process of RRT activation? What is the criteria for RRT activation?</a:t>
            </a:r>
          </a:p>
          <a:p>
            <a:pPr marL="342900" indent="-342900">
              <a:buClr>
                <a:srgbClr val="65A000"/>
              </a:buClr>
              <a:buFont typeface="Arial"/>
              <a:buChar char="•"/>
            </a:pPr>
            <a:endParaRPr lang="en-GB" dirty="0">
              <a:solidFill>
                <a:schemeClr val="tx1"/>
              </a:solidFill>
              <a:highlight>
                <a:srgbClr val="FFFF00"/>
              </a:highlight>
            </a:endParaRPr>
          </a:p>
          <a:p>
            <a:pPr marL="342900" indent="-342900">
              <a:buClr>
                <a:srgbClr val="65A000"/>
              </a:buClr>
              <a:buFont typeface="Arial"/>
              <a:buChar char="•"/>
            </a:pPr>
            <a:r>
              <a:rPr lang="en-GB" dirty="0">
                <a:solidFill>
                  <a:schemeClr val="tx1"/>
                </a:solidFill>
                <a:highlight>
                  <a:srgbClr val="FFFF00"/>
                </a:highlight>
              </a:rPr>
              <a:t> What are the main pre-deployment, deployment and post deployment activities?</a:t>
            </a:r>
            <a:endParaRPr lang="en-GB" dirty="0">
              <a:solidFill>
                <a:schemeClr val="tx1"/>
              </a:solidFill>
            </a:endParaRPr>
          </a:p>
          <a:p>
            <a:pPr marL="342900" indent="-342900">
              <a:buClr>
                <a:srgbClr val="65A000"/>
              </a:buClr>
              <a:buFont typeface="Arial"/>
              <a:buChar char="•"/>
            </a:pPr>
            <a:endParaRPr lang="en-GB" dirty="0">
              <a:solidFill>
                <a:schemeClr val="tx1"/>
              </a:solidFill>
              <a:highlight>
                <a:srgbClr val="FFFF00"/>
              </a:highlight>
            </a:endParaRPr>
          </a:p>
          <a:p>
            <a:pPr marL="342900" indent="-342900">
              <a:buClr>
                <a:srgbClr val="65A000"/>
              </a:buClr>
              <a:buFont typeface="Arial"/>
              <a:buChar char="•"/>
            </a:pPr>
            <a:r>
              <a:rPr lang="en-GB" dirty="0">
                <a:solidFill>
                  <a:schemeClr val="tx1"/>
                </a:solidFill>
                <a:highlight>
                  <a:srgbClr val="FFFF00"/>
                </a:highlight>
              </a:rPr>
              <a:t>How </a:t>
            </a:r>
            <a:r>
              <a:rPr lang="en-GB" dirty="0" err="1">
                <a:solidFill>
                  <a:schemeClr val="tx1"/>
                </a:solidFill>
                <a:highlight>
                  <a:srgbClr val="FFFF00"/>
                </a:highlight>
              </a:rPr>
              <a:t>ar</a:t>
            </a:r>
            <a:r>
              <a:rPr lang="en-GB" dirty="0">
                <a:solidFill>
                  <a:schemeClr val="tx1"/>
                </a:solidFill>
                <a:highlight>
                  <a:srgbClr val="FFFF00"/>
                </a:highlight>
              </a:rPr>
              <a:t> RRT programme/activities are monitored and evaluated?</a:t>
            </a:r>
          </a:p>
        </p:txBody>
      </p:sp>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135311" y="939046"/>
            <a:ext cx="9212263" cy="622301"/>
          </a:xfrm>
        </p:spPr>
        <p:txBody>
          <a:bodyPr lIns="45719" tIns="45720" rIns="45719" bIns="45720" anchor="t">
            <a:normAutofit/>
          </a:bodyPr>
          <a:lstStyle/>
          <a:p>
            <a:pPr eaLnBrk="0" fontAlgn="base" hangingPunct="0">
              <a:spcBef>
                <a:spcPts val="0"/>
              </a:spcBef>
              <a:spcAft>
                <a:spcPct val="0"/>
              </a:spcAft>
            </a:pPr>
            <a:r>
              <a:rPr lang="en-GB" sz="2800" b="1" kern="1200">
                <a:solidFill>
                  <a:srgbClr val="A2010C"/>
                </a:solidFill>
                <a:ea typeface="+mj-ea"/>
                <a:cs typeface="+mj-cs"/>
              </a:rPr>
              <a:t>How are RRTs activated?</a:t>
            </a:r>
          </a:p>
        </p:txBody>
      </p:sp>
      <p:sp>
        <p:nvSpPr>
          <p:cNvPr id="5" name="Espace réservé du texte 5">
            <a:extLst>
              <a:ext uri="{FF2B5EF4-FFF2-40B4-BE49-F238E27FC236}">
                <a16:creationId xmlns:a16="http://schemas.microsoft.com/office/drawing/2014/main" id="{A82AACA3-71FC-B36C-B0F2-30F85688A73B}"/>
              </a:ext>
            </a:extLst>
          </p:cNvPr>
          <p:cNvSpPr txBox="1">
            <a:spLocks/>
          </p:cNvSpPr>
          <p:nvPr/>
        </p:nvSpPr>
        <p:spPr>
          <a:xfrm>
            <a:off x="135311" y="46714"/>
            <a:ext cx="9212263" cy="622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hangingPunct="1"/>
            <a:r>
              <a:rPr lang="fr-FR" sz="3200" b="1" dirty="0">
                <a:solidFill>
                  <a:srgbClr val="FFFFFF"/>
                </a:solidFill>
                <a:latin typeface="Source Sans Pro Bold"/>
                <a:ea typeface="Source Sans Pro Bold"/>
              </a:rPr>
              <a:t>1</a:t>
            </a:r>
            <a:r>
              <a:rPr lang="en-US" sz="3200" b="1" dirty="0">
                <a:solidFill>
                  <a:srgbClr val="FFFFFF"/>
                </a:solidFill>
                <a:latin typeface="Source Sans Pro Bold"/>
              </a:rPr>
              <a:t>.1 Rapid Response Capacity in </a:t>
            </a:r>
            <a:r>
              <a:rPr lang="en-US" sz="3200" b="1" dirty="0">
                <a:solidFill>
                  <a:srgbClr val="FF0000"/>
                </a:solidFill>
                <a:highlight>
                  <a:srgbClr val="FFFF00"/>
                </a:highlight>
                <a:latin typeface="Source Sans Pro Bold"/>
              </a:rPr>
              <a:t>country</a:t>
            </a:r>
            <a:endParaRPr lang="fr-FR" sz="4000" b="1" dirty="0">
              <a:solidFill>
                <a:srgbClr val="FF0000"/>
              </a:solidFill>
              <a:highlight>
                <a:srgbClr val="FFFF00"/>
              </a:highlight>
              <a:latin typeface="Source Sans Pro Bold"/>
            </a:endParaRPr>
          </a:p>
          <a:p>
            <a:pPr eaLnBrk="0" fontAlgn="base">
              <a:spcBef>
                <a:spcPts val="0"/>
              </a:spcBef>
              <a:spcAft>
                <a:spcPct val="0"/>
              </a:spcAft>
            </a:pPr>
            <a:endParaRPr lang="fr-FR" sz="2800" b="1" kern="1200">
              <a:solidFill>
                <a:srgbClr val="A2010C"/>
              </a:solidFill>
              <a:ea typeface="+mj-ea"/>
              <a:cs typeface="+mj-cs"/>
            </a:endParaRPr>
          </a:p>
        </p:txBody>
      </p:sp>
      <p:sp>
        <p:nvSpPr>
          <p:cNvPr id="6" name="Slide Number Placeholder 4">
            <a:extLst>
              <a:ext uri="{FF2B5EF4-FFF2-40B4-BE49-F238E27FC236}">
                <a16:creationId xmlns:a16="http://schemas.microsoft.com/office/drawing/2014/main" id="{C0F18BFB-F490-768C-DCF4-336212B2C4D9}"/>
              </a:ext>
            </a:extLst>
          </p:cNvPr>
          <p:cNvSpPr txBox="1"/>
          <p:nvPr/>
        </p:nvSpPr>
        <p:spPr>
          <a:xfrm>
            <a:off x="9486325"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34</a:t>
            </a:r>
            <a:endParaRPr/>
          </a:p>
        </p:txBody>
      </p:sp>
    </p:spTree>
    <p:extLst>
      <p:ext uri="{BB962C8B-B14F-4D97-AF65-F5344CB8AC3E}">
        <p14:creationId xmlns:p14="http://schemas.microsoft.com/office/powerpoint/2010/main" val="127109737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152CEA-8A39-4EAD-DD62-8CA65167178E}"/>
              </a:ext>
            </a:extLst>
          </p:cNvPr>
          <p:cNvSpPr>
            <a:spLocks noGrp="1"/>
          </p:cNvSpPr>
          <p:nvPr>
            <p:ph type="body" idx="1"/>
          </p:nvPr>
        </p:nvSpPr>
        <p:spPr>
          <a:xfrm>
            <a:off x="887767" y="2021916"/>
            <a:ext cx="10484528" cy="3879156"/>
          </a:xfrm>
        </p:spPr>
        <p:txBody>
          <a:bodyPr lIns="45719" tIns="45720" rIns="45719" bIns="45720" anchor="t">
            <a:normAutofit/>
          </a:bodyPr>
          <a:lstStyle/>
          <a:p>
            <a:pPr marL="342900" indent="-342900">
              <a:buClr>
                <a:srgbClr val="65A000"/>
              </a:buClr>
              <a:buFont typeface="Arial"/>
              <a:buChar char="•"/>
            </a:pPr>
            <a:r>
              <a:rPr lang="en-GB">
                <a:solidFill>
                  <a:schemeClr val="tx1"/>
                </a:solidFill>
                <a:highlight>
                  <a:srgbClr val="FFFF00"/>
                </a:highlight>
              </a:rPr>
              <a:t>What actions have been taken to strengthen the RRT capacities ?</a:t>
            </a:r>
            <a:endParaRPr lang="fr-FR">
              <a:solidFill>
                <a:schemeClr val="tx1"/>
              </a:solidFill>
              <a:highlight>
                <a:srgbClr val="FFFF00"/>
              </a:highlight>
            </a:endParaRPr>
          </a:p>
          <a:p>
            <a:pPr marL="342900" indent="-342900">
              <a:buClr>
                <a:srgbClr val="65A000"/>
              </a:buClr>
              <a:buFont typeface="Arial"/>
              <a:buChar char="•"/>
            </a:pPr>
            <a:r>
              <a:rPr lang="en-GB">
                <a:solidFill>
                  <a:schemeClr val="tx1"/>
                </a:solidFill>
                <a:highlight>
                  <a:srgbClr val="FFFF00"/>
                </a:highlight>
              </a:rPr>
              <a:t>What were the main challenges?</a:t>
            </a:r>
          </a:p>
        </p:txBody>
      </p:sp>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135311" y="822808"/>
            <a:ext cx="9212263" cy="622301"/>
          </a:xfrm>
        </p:spPr>
        <p:txBody>
          <a:bodyPr lIns="45719" tIns="45720" rIns="45719" bIns="45720" anchor="t">
            <a:normAutofit/>
          </a:bodyPr>
          <a:lstStyle/>
          <a:p>
            <a:pPr eaLnBrk="0" fontAlgn="base" hangingPunct="0">
              <a:spcBef>
                <a:spcPts val="0"/>
              </a:spcBef>
              <a:spcAft>
                <a:spcPct val="0"/>
              </a:spcAft>
            </a:pPr>
            <a:r>
              <a:rPr lang="en-US" sz="2800" b="1" kern="1200">
                <a:solidFill>
                  <a:srgbClr val="A2010C"/>
                </a:solidFill>
                <a:ea typeface="+mj-ea"/>
                <a:cs typeface="+mj-cs"/>
              </a:rPr>
              <a:t>Strengthening RRT capacity</a:t>
            </a:r>
            <a:endParaRPr lang="en-GB" sz="2800" b="1" kern="1200">
              <a:solidFill>
                <a:srgbClr val="A2010C"/>
              </a:solidFill>
              <a:ea typeface="+mj-ea"/>
              <a:cs typeface="+mj-cs"/>
            </a:endParaRPr>
          </a:p>
        </p:txBody>
      </p:sp>
      <p:sp>
        <p:nvSpPr>
          <p:cNvPr id="6" name="Espace réservé du texte 5">
            <a:extLst>
              <a:ext uri="{FF2B5EF4-FFF2-40B4-BE49-F238E27FC236}">
                <a16:creationId xmlns:a16="http://schemas.microsoft.com/office/drawing/2014/main" id="{11089349-4984-DC68-6DAA-6A2CFF4B135E}"/>
              </a:ext>
            </a:extLst>
          </p:cNvPr>
          <p:cNvSpPr txBox="1">
            <a:spLocks/>
          </p:cNvSpPr>
          <p:nvPr/>
        </p:nvSpPr>
        <p:spPr>
          <a:xfrm>
            <a:off x="135311" y="46714"/>
            <a:ext cx="9212263" cy="6223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hangingPunct="1"/>
            <a:r>
              <a:rPr lang="fr-FR" sz="3200" b="1" dirty="0">
                <a:solidFill>
                  <a:srgbClr val="FFFFFF"/>
                </a:solidFill>
                <a:latin typeface="Source Sans Pro Bold"/>
                <a:ea typeface="Source Sans Pro Bold"/>
              </a:rPr>
              <a:t>1</a:t>
            </a:r>
            <a:r>
              <a:rPr lang="en-US" sz="3200" b="1" dirty="0">
                <a:solidFill>
                  <a:srgbClr val="FFFFFF"/>
                </a:solidFill>
                <a:latin typeface="Source Sans Pro Bold"/>
              </a:rPr>
              <a:t>.1 Rapid Response Capacity in </a:t>
            </a:r>
            <a:r>
              <a:rPr lang="en-US" sz="3200" b="1" dirty="0">
                <a:solidFill>
                  <a:srgbClr val="FF0000"/>
                </a:solidFill>
                <a:highlight>
                  <a:srgbClr val="FFFF00"/>
                </a:highlight>
                <a:latin typeface="Source Sans Pro Bold"/>
              </a:rPr>
              <a:t>country</a:t>
            </a:r>
            <a:endParaRPr lang="fr-FR" sz="4000" b="1" dirty="0">
              <a:solidFill>
                <a:srgbClr val="FF0000"/>
              </a:solidFill>
              <a:highlight>
                <a:srgbClr val="FFFF00"/>
              </a:highlight>
              <a:latin typeface="Source Sans Pro Bold"/>
            </a:endParaRPr>
          </a:p>
          <a:p>
            <a:pPr eaLnBrk="0" fontAlgn="base">
              <a:spcBef>
                <a:spcPts val="0"/>
              </a:spcBef>
              <a:spcAft>
                <a:spcPct val="0"/>
              </a:spcAft>
            </a:pPr>
            <a:endParaRPr lang="fr-FR" sz="2800" b="1" kern="1200">
              <a:solidFill>
                <a:srgbClr val="A2010C"/>
              </a:solidFill>
              <a:ea typeface="+mj-ea"/>
              <a:cs typeface="+mj-cs"/>
            </a:endParaRPr>
          </a:p>
        </p:txBody>
      </p:sp>
      <p:sp>
        <p:nvSpPr>
          <p:cNvPr id="5" name="Slide Number Placeholder 4">
            <a:extLst>
              <a:ext uri="{FF2B5EF4-FFF2-40B4-BE49-F238E27FC236}">
                <a16:creationId xmlns:a16="http://schemas.microsoft.com/office/drawing/2014/main" id="{7D0DEF86-5DB6-920F-D5F8-0EB8E2F02800}"/>
              </a:ext>
            </a:extLst>
          </p:cNvPr>
          <p:cNvSpPr txBox="1"/>
          <p:nvPr/>
        </p:nvSpPr>
        <p:spPr>
          <a:xfrm>
            <a:off x="9513334"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35</a:t>
            </a:r>
            <a:endParaRPr/>
          </a:p>
        </p:txBody>
      </p:sp>
    </p:spTree>
    <p:extLst>
      <p:ext uri="{BB962C8B-B14F-4D97-AF65-F5344CB8AC3E}">
        <p14:creationId xmlns:p14="http://schemas.microsoft.com/office/powerpoint/2010/main" val="537024826"/>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Google Shape;308;p8"/>
          <p:cNvSpPr txBox="1">
            <a:spLocks noGrp="1"/>
          </p:cNvSpPr>
          <p:nvPr>
            <p:ph type="body" sz="quarter" idx="1"/>
          </p:nvPr>
        </p:nvSpPr>
        <p:spPr>
          <a:xfrm>
            <a:off x="1206688" y="1720238"/>
            <a:ext cx="9775605" cy="1870076"/>
          </a:xfrm>
          <a:prstGeom prst="rect">
            <a:avLst/>
          </a:prstGeom>
        </p:spPr>
        <p:txBody>
          <a:bodyPr lIns="0" tIns="0" rIns="0" bIns="0"/>
          <a:lstStyle>
            <a:lvl1pPr>
              <a:spcBef>
                <a:spcPts val="0"/>
              </a:spcBef>
              <a:defRPr sz="3200"/>
            </a:lvl1pPr>
          </a:lstStyle>
          <a:p>
            <a:r>
              <a:rPr lang="en-US" b="1" dirty="0"/>
              <a:t>1.2 Group activity:</a:t>
            </a:r>
          </a:p>
          <a:p>
            <a:r>
              <a:rPr lang="en-CA" b="1" dirty="0"/>
              <a:t>Brainstorming session: the</a:t>
            </a:r>
            <a:r>
              <a:rPr lang="en-CA" b="1" dirty="0">
                <a:solidFill>
                  <a:srgbClr val="FF0000"/>
                </a:solidFill>
              </a:rPr>
              <a:t> </a:t>
            </a:r>
            <a:r>
              <a:rPr lang="en-CA" b="1" dirty="0">
                <a:solidFill>
                  <a:srgbClr val="FF0000"/>
                </a:solidFill>
                <a:highlight>
                  <a:srgbClr val="FFFF00"/>
                </a:highlight>
              </a:rPr>
              <a:t>country</a:t>
            </a:r>
            <a:r>
              <a:rPr lang="en-CA" b="1" dirty="0">
                <a:solidFill>
                  <a:srgbClr val="FF0000"/>
                </a:solidFill>
              </a:rPr>
              <a:t> </a:t>
            </a:r>
            <a:r>
              <a:rPr lang="en-CA" b="1" dirty="0"/>
              <a:t>RRT experience</a:t>
            </a:r>
            <a:endParaRPr lang="en-US" b="1" dirty="0"/>
          </a:p>
        </p:txBody>
      </p:sp>
      <p:sp>
        <p:nvSpPr>
          <p:cNvPr id="624" name="Slide Number Placeholder 3"/>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38</a:t>
            </a:r>
            <a:endParaRPr lang="fr-FR"/>
          </a:p>
        </p:txBody>
      </p:sp>
    </p:spTree>
    <p:extLst>
      <p:ext uri="{BB962C8B-B14F-4D97-AF65-F5344CB8AC3E}">
        <p14:creationId xmlns:p14="http://schemas.microsoft.com/office/powerpoint/2010/main" val="287044061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321922" y="2396503"/>
            <a:ext cx="7049257" cy="293413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p>
            <a:pPr>
              <a:spcBef>
                <a:spcPts val="500"/>
              </a:spcBef>
              <a:buClr>
                <a:schemeClr val="accent3"/>
              </a:buClr>
              <a:buSzPct val="100000"/>
              <a:defRPr sz="2400">
                <a:latin typeface="Source Sans Pro Regular"/>
                <a:ea typeface="Source Sans Pro Regular"/>
                <a:cs typeface="Source Sans Pro Regular"/>
                <a:sym typeface="Source Sans Pro Regular"/>
              </a:defRPr>
            </a:pPr>
            <a:r>
              <a:rPr lang="en-US" sz="2400" dirty="0">
                <a:latin typeface="Source Sans Pro Regular"/>
                <a:ea typeface="Source Sans Pro Regular"/>
                <a:cs typeface="Source Sans Pro Regular"/>
              </a:rPr>
              <a:t>At the end of this session, you should be able to</a:t>
            </a:r>
            <a:r>
              <a:rPr lang="en-US" sz="2400" dirty="0">
                <a:solidFill>
                  <a:schemeClr val="tx1"/>
                </a:solidFill>
                <a:latin typeface="Source Sans Pro Regular"/>
                <a:ea typeface="Source Sans Pro Regular"/>
              </a:rPr>
              <a:t> :</a:t>
            </a:r>
          </a:p>
          <a:p>
            <a:pPr marL="307975" indent="-307975">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lang="en-GB" sz="2400" dirty="0">
                <a:solidFill>
                  <a:schemeClr val="tx1"/>
                </a:solidFill>
                <a:latin typeface="Source Sans Pro Regular"/>
                <a:ea typeface="Source Sans Pro Regular"/>
              </a:rPr>
              <a:t>Reflect on the</a:t>
            </a:r>
            <a:r>
              <a:rPr lang="en-GB" sz="2400" dirty="0">
                <a:solidFill>
                  <a:schemeClr val="tx1"/>
                </a:solidFill>
                <a:highlight>
                  <a:srgbClr val="FFFF00"/>
                </a:highlight>
                <a:latin typeface="Source Sans Pro Regular"/>
                <a:ea typeface="Source Sans Pro Regular"/>
              </a:rPr>
              <a:t> country </a:t>
            </a:r>
            <a:r>
              <a:rPr lang="en-GB" sz="2400" dirty="0">
                <a:solidFill>
                  <a:schemeClr val="tx1"/>
                </a:solidFill>
                <a:latin typeface="Source Sans Pro Regular"/>
                <a:ea typeface="Source Sans Pro Regular"/>
              </a:rPr>
              <a:t>RRT experience</a:t>
            </a:r>
            <a:endParaRPr lang="en-AU" sz="2400" dirty="0">
              <a:solidFill>
                <a:schemeClr val="tx1"/>
              </a:solidFill>
              <a:latin typeface="Source Sans Pro Regular"/>
              <a:ea typeface="Source Sans Pro Regular"/>
            </a:endParaRPr>
          </a:p>
          <a:p>
            <a:pPr marL="307975" indent="-307975">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lang="en-AU" sz="2400" dirty="0">
                <a:solidFill>
                  <a:schemeClr val="tx1"/>
                </a:solidFill>
                <a:latin typeface="Source Sans Pro Regular"/>
                <a:ea typeface="Source Sans Pro Regular"/>
              </a:rPr>
              <a:t>Identify, in relation to </a:t>
            </a:r>
            <a:r>
              <a:rPr lang="en-AU" sz="2400" b="1" dirty="0">
                <a:solidFill>
                  <a:schemeClr val="tx1"/>
                </a:solidFill>
                <a:latin typeface="Source Sans Pro Regular"/>
                <a:ea typeface="Source Sans Pro Regular"/>
              </a:rPr>
              <a:t>12 RRT functionality areas</a:t>
            </a:r>
            <a:r>
              <a:rPr lang="en-AU" sz="2400" dirty="0">
                <a:solidFill>
                  <a:schemeClr val="tx1"/>
                </a:solidFill>
                <a:latin typeface="Source Sans Pro Regular"/>
                <a:ea typeface="Source Sans Pro Regular"/>
              </a:rPr>
              <a:t>: what is working well, what needs to be strengthened, possible solutions</a:t>
            </a:r>
          </a:p>
          <a:p>
            <a:pPr marL="307975" indent="-307975">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endParaRPr lang="en-US"/>
          </a:p>
          <a:p>
            <a:pPr marL="307975" indent="-307975">
              <a:spcBef>
                <a:spcPts val="500"/>
              </a:spcBef>
              <a:buClr>
                <a:srgbClr val="00B050"/>
              </a:buClr>
              <a:buSzPct val="100000"/>
              <a:buFont typeface="Arial"/>
              <a:buChar char="•"/>
              <a:defRPr sz="2400">
                <a:latin typeface="Source Sans Pro Regular"/>
                <a:ea typeface="Source Sans Pro Regular"/>
                <a:cs typeface="Source Sans Pro Regular"/>
                <a:sym typeface="Source Sans Pro Regular"/>
              </a:defRPr>
            </a:pPr>
            <a:endParaRPr lang="fr-FR">
              <a:highlight>
                <a:srgbClr val="00FF00"/>
              </a:highlight>
            </a:endParaRPr>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31" name="Slide Number Placeholder 9"/>
          <p:cNvSpPr txBox="1"/>
          <p:nvPr/>
        </p:nvSpPr>
        <p:spPr>
          <a:xfrm>
            <a:off x="9494519" y="6555105"/>
            <a:ext cx="2651761"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39</a:t>
            </a:r>
            <a:endParaRPr lang="fr-FR"/>
          </a:p>
        </p:txBody>
      </p:sp>
      <p:sp>
        <p:nvSpPr>
          <p:cNvPr id="2" name="TextBox 8">
            <a:extLst>
              <a:ext uri="{FF2B5EF4-FFF2-40B4-BE49-F238E27FC236}">
                <a16:creationId xmlns:a16="http://schemas.microsoft.com/office/drawing/2014/main" id="{F4278828-3558-B3D7-26C7-DD87AE026101}"/>
              </a:ext>
            </a:extLst>
          </p:cNvPr>
          <p:cNvSpPr txBox="1"/>
          <p:nvPr/>
        </p:nvSpPr>
        <p:spPr>
          <a:xfrm>
            <a:off x="360508" y="376599"/>
            <a:ext cx="2876457"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a:t>Session objectives</a:t>
            </a:r>
            <a:endParaRPr lang="en-US" b="1"/>
          </a:p>
        </p:txBody>
      </p:sp>
    </p:spTree>
    <p:extLst>
      <p:ext uri="{BB962C8B-B14F-4D97-AF65-F5344CB8AC3E}">
        <p14:creationId xmlns:p14="http://schemas.microsoft.com/office/powerpoint/2010/main" val="2102662080"/>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152CEA-8A39-4EAD-DD62-8CA65167178E}"/>
              </a:ext>
            </a:extLst>
          </p:cNvPr>
          <p:cNvSpPr>
            <a:spLocks noGrp="1"/>
          </p:cNvSpPr>
          <p:nvPr>
            <p:ph type="body" idx="1"/>
          </p:nvPr>
        </p:nvSpPr>
        <p:spPr>
          <a:xfrm>
            <a:off x="6765" y="1896667"/>
            <a:ext cx="6090878" cy="4136487"/>
          </a:xfrm>
        </p:spPr>
        <p:txBody>
          <a:bodyPr lIns="45719" tIns="45720" rIns="45719" bIns="45720" anchor="t">
            <a:normAutofit lnSpcReduction="10000"/>
          </a:bodyPr>
          <a:lstStyle/>
          <a:p>
            <a:pPr marL="788035" lvl="1" indent="-334010">
              <a:lnSpc>
                <a:spcPct val="100000"/>
              </a:lnSpc>
              <a:spcBef>
                <a:spcPts val="468"/>
              </a:spcBef>
              <a:buClr>
                <a:srgbClr val="65A000"/>
              </a:buClr>
              <a:buFont typeface="Arial MT"/>
              <a:buChar char="•"/>
            </a:pPr>
            <a:r>
              <a:rPr lang="en-AU" kern="1200" spc="-4" dirty="0">
                <a:ea typeface="+mn-ea"/>
                <a:cs typeface="Arial"/>
              </a:rPr>
              <a:t>You will be divided into small groups of 3-4 participants.</a:t>
            </a:r>
            <a:endParaRPr lang="fr-FR" kern="1200" spc="-4" dirty="0">
              <a:ea typeface="+mn-ea"/>
              <a:cs typeface="Arial"/>
            </a:endParaRPr>
          </a:p>
          <a:p>
            <a:pPr marL="788035" lvl="1" indent="-334010">
              <a:lnSpc>
                <a:spcPct val="100000"/>
              </a:lnSpc>
              <a:spcBef>
                <a:spcPts val="468"/>
              </a:spcBef>
              <a:buClr>
                <a:srgbClr val="65A000"/>
              </a:buClr>
              <a:buFont typeface="Arial MT"/>
              <a:buChar char="•"/>
            </a:pPr>
            <a:r>
              <a:rPr lang="en-AU" kern="1200" spc="-4" dirty="0">
                <a:ea typeface="+mn-ea"/>
                <a:cs typeface="Arial"/>
              </a:rPr>
              <a:t>Each group will stand at one station and be given 3 minutes to brainstorm and write down their group's perspective on the topic.</a:t>
            </a:r>
            <a:endParaRPr lang="en-US" kern="1200" spc="-4" dirty="0">
              <a:ea typeface="+mn-ea"/>
              <a:cs typeface="Arial"/>
            </a:endParaRPr>
          </a:p>
          <a:p>
            <a:pPr marL="788035" lvl="1" indent="-334010">
              <a:lnSpc>
                <a:spcPct val="100000"/>
              </a:lnSpc>
              <a:spcBef>
                <a:spcPts val="468"/>
              </a:spcBef>
              <a:buClr>
                <a:srgbClr val="65A000"/>
              </a:buClr>
              <a:buFont typeface="Arial MT"/>
              <a:buChar char="•"/>
            </a:pPr>
            <a:r>
              <a:rPr lang="en-AU" kern="1200" spc="-4" dirty="0">
                <a:solidFill>
                  <a:schemeClr val="tx1"/>
                </a:solidFill>
                <a:cs typeface="Arial"/>
              </a:rPr>
              <a:t>For each topic/station, the questions to be answered include:</a:t>
            </a:r>
          </a:p>
          <a:p>
            <a:pPr marL="1231265" lvl="4" indent="-342900">
              <a:lnSpc>
                <a:spcPct val="100000"/>
              </a:lnSpc>
              <a:spcBef>
                <a:spcPts val="468"/>
              </a:spcBef>
              <a:buClr>
                <a:srgbClr val="65A000"/>
              </a:buClr>
              <a:buFont typeface="Courier New" panose="02070309020205020404" pitchFamily="49" charset="0"/>
              <a:buChar char="o"/>
            </a:pPr>
            <a:r>
              <a:rPr lang="en-AU" kern="1200" spc="-4" dirty="0">
                <a:solidFill>
                  <a:schemeClr val="tx1"/>
                </a:solidFill>
                <a:cs typeface="Arial"/>
              </a:rPr>
              <a:t>What is working well?</a:t>
            </a:r>
          </a:p>
          <a:p>
            <a:pPr marL="1231265" lvl="4" indent="-342900">
              <a:lnSpc>
                <a:spcPct val="100000"/>
              </a:lnSpc>
              <a:spcBef>
                <a:spcPts val="468"/>
              </a:spcBef>
              <a:buClr>
                <a:srgbClr val="65A000"/>
              </a:buClr>
              <a:buFont typeface="Courier New" panose="02070309020205020404" pitchFamily="49" charset="0"/>
              <a:buChar char="o"/>
            </a:pPr>
            <a:r>
              <a:rPr lang="en-AU" kern="1200" spc="-4" dirty="0">
                <a:solidFill>
                  <a:schemeClr val="tx1"/>
                </a:solidFill>
                <a:cs typeface="Arial"/>
              </a:rPr>
              <a:t>What needs to be strengthened?</a:t>
            </a:r>
          </a:p>
          <a:p>
            <a:pPr marL="1231265" lvl="4" indent="-342900">
              <a:lnSpc>
                <a:spcPct val="100000"/>
              </a:lnSpc>
              <a:spcBef>
                <a:spcPts val="468"/>
              </a:spcBef>
              <a:buClr>
                <a:srgbClr val="65A000"/>
              </a:buClr>
              <a:buFont typeface="Courier New" panose="02070309020205020404" pitchFamily="49" charset="0"/>
              <a:buChar char="o"/>
            </a:pPr>
            <a:r>
              <a:rPr lang="en-AU" kern="1200" spc="-4" dirty="0">
                <a:solidFill>
                  <a:schemeClr val="tx1"/>
                </a:solidFill>
                <a:cs typeface="Arial"/>
              </a:rPr>
              <a:t>What are possible solutions?</a:t>
            </a:r>
            <a:endParaRPr lang="en-AU" kern="1200" spc="-4" dirty="0">
              <a:solidFill>
                <a:schemeClr val="tx1"/>
              </a:solidFill>
              <a:ea typeface="+mn-ea"/>
              <a:cs typeface="Arial"/>
            </a:endParaRPr>
          </a:p>
          <a:p>
            <a:pPr marL="788035" lvl="1" indent="-334010" defTabSz="914400">
              <a:lnSpc>
                <a:spcPct val="100000"/>
              </a:lnSpc>
              <a:spcBef>
                <a:spcPts val="468"/>
              </a:spcBef>
              <a:buClr>
                <a:srgbClr val="65A000"/>
              </a:buClr>
              <a:buFont typeface="Arial MT"/>
              <a:tabLst>
                <a:tab pos="787816" algn="l"/>
                <a:tab pos="788936" algn="l"/>
              </a:tabLst>
            </a:pPr>
            <a:endParaRPr lang="en-AU" kern="1200" spc="-4">
              <a:cs typeface="Arial"/>
            </a:endParaRPr>
          </a:p>
          <a:p>
            <a:pPr marL="454025" lvl="1" indent="-71755" defTabSz="914400">
              <a:lnSpc>
                <a:spcPct val="100000"/>
              </a:lnSpc>
              <a:spcBef>
                <a:spcPts val="468"/>
              </a:spcBef>
              <a:buClr>
                <a:srgbClr val="65A000"/>
              </a:buClr>
              <a:tabLst>
                <a:tab pos="787816" algn="l"/>
                <a:tab pos="788936" algn="l"/>
              </a:tabLst>
            </a:pPr>
            <a:endParaRPr lang="en-US" kern="1200" spc="-4">
              <a:solidFill>
                <a:srgbClr val="C00000"/>
              </a:solidFill>
              <a:cs typeface="Arial"/>
            </a:endParaRPr>
          </a:p>
          <a:p>
            <a:pPr defTabSz="914400">
              <a:tabLst>
                <a:tab pos="787816" algn="l"/>
                <a:tab pos="788936" algn="l"/>
              </a:tabLst>
            </a:pPr>
            <a:endParaRPr lang="en-GB">
              <a:cs typeface="Arial"/>
            </a:endParaRPr>
          </a:p>
        </p:txBody>
      </p:sp>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57820" y="60808"/>
            <a:ext cx="10955822" cy="648131"/>
          </a:xfrm>
        </p:spPr>
        <p:txBody>
          <a:bodyPr lIns="45719" tIns="45720" rIns="45719" bIns="45720" anchor="t">
            <a:normAutofit/>
          </a:bodyPr>
          <a:lstStyle/>
          <a:p>
            <a:r>
              <a:rPr lang="en-US" sz="3000" b="1" kern="1200" dirty="0">
                <a:solidFill>
                  <a:schemeClr val="bg1"/>
                </a:solidFill>
                <a:latin typeface="Source Sans Pro Bold"/>
                <a:ea typeface="Source Sans Pro Bold"/>
                <a:cs typeface="Source Sans Pro Bold"/>
              </a:rPr>
              <a:t> </a:t>
            </a:r>
            <a:r>
              <a:rPr lang="en-US" sz="3000" b="1" dirty="0">
                <a:solidFill>
                  <a:srgbClr val="FFFFFF"/>
                </a:solidFill>
                <a:latin typeface="Source Sans Pro Bold"/>
                <a:ea typeface="Source Sans Pro Bold"/>
              </a:rPr>
              <a:t>1.2 </a:t>
            </a:r>
            <a:r>
              <a:rPr lang="en-CA" sz="3200" b="1" dirty="0">
                <a:solidFill>
                  <a:srgbClr val="FFFFFF"/>
                </a:solidFill>
              </a:rPr>
              <a:t>Brainstorming session: the</a:t>
            </a:r>
            <a:r>
              <a:rPr lang="en-CA" sz="3200" b="1" dirty="0">
                <a:solidFill>
                  <a:srgbClr val="FF0000"/>
                </a:solidFill>
                <a:highlight>
                  <a:srgbClr val="FFFF00"/>
                </a:highlight>
              </a:rPr>
              <a:t> country </a:t>
            </a:r>
            <a:r>
              <a:rPr lang="en-CA" sz="3200" b="1" dirty="0">
                <a:solidFill>
                  <a:srgbClr val="FFFFFF"/>
                </a:solidFill>
              </a:rPr>
              <a:t>RRT experience</a:t>
            </a:r>
            <a:endParaRPr lang="en-US" sz="3200" dirty="0"/>
          </a:p>
          <a:p>
            <a:endParaRPr lang="en-US" sz="3000" b="1" dirty="0">
              <a:solidFill>
                <a:srgbClr val="FFFFFF"/>
              </a:solidFill>
              <a:latin typeface="Source Sans Pro Bold"/>
              <a:ea typeface="Source Sans Pro Bold"/>
            </a:endParaRPr>
          </a:p>
        </p:txBody>
      </p:sp>
      <p:sp>
        <p:nvSpPr>
          <p:cNvPr id="6" name="Slide Number Placeholder 4">
            <a:extLst>
              <a:ext uri="{FF2B5EF4-FFF2-40B4-BE49-F238E27FC236}">
                <a16:creationId xmlns:a16="http://schemas.microsoft.com/office/drawing/2014/main" id="{DE3B4357-A04F-A7AA-E076-2B9DA4869711}"/>
              </a:ext>
            </a:extLst>
          </p:cNvPr>
          <p:cNvSpPr txBox="1"/>
          <p:nvPr/>
        </p:nvSpPr>
        <p:spPr>
          <a:xfrm>
            <a:off x="9494519" y="6555105"/>
            <a:ext cx="2651761"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40</a:t>
            </a:r>
            <a:endParaRPr lang="fr-FR"/>
          </a:p>
        </p:txBody>
      </p:sp>
      <p:sp>
        <p:nvSpPr>
          <p:cNvPr id="7" name="Titre 1">
            <a:extLst>
              <a:ext uri="{FF2B5EF4-FFF2-40B4-BE49-F238E27FC236}">
                <a16:creationId xmlns:a16="http://schemas.microsoft.com/office/drawing/2014/main" id="{E7DDC723-9864-4CB2-B9A0-F75FAF6163B6}"/>
              </a:ext>
            </a:extLst>
          </p:cNvPr>
          <p:cNvSpPr>
            <a:spLocks noGrp="1"/>
          </p:cNvSpPr>
          <p:nvPr/>
        </p:nvSpPr>
        <p:spPr>
          <a:xfrm>
            <a:off x="107213" y="927831"/>
            <a:ext cx="5203031" cy="64611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lc="http://schemas.openxmlformats.org/drawingml/2006/lockedCanvas"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en-US" sz="2800" b="1">
                <a:solidFill>
                  <a:srgbClr val="951D19"/>
                </a:solidFill>
                <a:latin typeface="Source Sans Pro Regular"/>
              </a:rPr>
              <a:t>Instructions for group work </a:t>
            </a:r>
          </a:p>
        </p:txBody>
      </p:sp>
      <p:sp>
        <p:nvSpPr>
          <p:cNvPr id="5" name="Text Placeholder 1">
            <a:extLst>
              <a:ext uri="{FF2B5EF4-FFF2-40B4-BE49-F238E27FC236}">
                <a16:creationId xmlns:a16="http://schemas.microsoft.com/office/drawing/2014/main" id="{A5F6EE26-CCF9-D656-DA07-D2921A8ABB6B}"/>
              </a:ext>
            </a:extLst>
          </p:cNvPr>
          <p:cNvSpPr txBox="1">
            <a:spLocks/>
          </p:cNvSpPr>
          <p:nvPr/>
        </p:nvSpPr>
        <p:spPr>
          <a:xfrm>
            <a:off x="6360672" y="923652"/>
            <a:ext cx="5211648" cy="560187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marL="454025" lvl="1" indent="0" hangingPunct="1">
              <a:lnSpc>
                <a:spcPct val="100000"/>
              </a:lnSpc>
              <a:spcBef>
                <a:spcPts val="468"/>
              </a:spcBef>
              <a:buClr>
                <a:srgbClr val="65A000"/>
              </a:buClr>
              <a:buNone/>
            </a:pPr>
            <a:endParaRPr lang="en-AU" sz="2000" kern="1200" spc="-4">
              <a:ea typeface="+mn-ea"/>
              <a:cs typeface="Arial"/>
            </a:endParaRPr>
          </a:p>
          <a:p>
            <a:pPr marL="454025" lvl="1" indent="0" hangingPunct="1">
              <a:lnSpc>
                <a:spcPct val="100000"/>
              </a:lnSpc>
              <a:spcBef>
                <a:spcPts val="468"/>
              </a:spcBef>
              <a:buClr>
                <a:srgbClr val="65A000"/>
              </a:buClr>
              <a:buNone/>
            </a:pPr>
            <a:r>
              <a:rPr lang="en-AU" sz="2000" b="1" kern="1200" spc="-4">
                <a:solidFill>
                  <a:schemeClr val="accent6">
                    <a:lumMod val="75000"/>
                  </a:schemeClr>
                </a:solidFill>
                <a:ea typeface="+mn-ea"/>
                <a:cs typeface="Arial"/>
              </a:rPr>
              <a:t>12 stations: </a:t>
            </a:r>
          </a:p>
          <a:p>
            <a:pPr marL="911225" lvl="1" indent="-457200" hangingPunct="1">
              <a:lnSpc>
                <a:spcPct val="100000"/>
              </a:lnSpc>
              <a:spcBef>
                <a:spcPts val="468"/>
              </a:spcBef>
              <a:buClr>
                <a:srgbClr val="65A000"/>
              </a:buClr>
              <a:buAutoNum type="arabicPeriod"/>
            </a:pPr>
            <a:r>
              <a:rPr lang="en-AU" sz="2000" kern="1200" spc="-4">
                <a:ea typeface="+mn-ea"/>
                <a:cs typeface="Arial"/>
              </a:rPr>
              <a:t>RRT management</a:t>
            </a:r>
            <a:endParaRPr lang="en-AU" sz="2000">
              <a:cs typeface="Arial"/>
            </a:endParaRPr>
          </a:p>
          <a:p>
            <a:pPr marL="911225" lvl="1" indent="-457200" hangingPunct="1">
              <a:lnSpc>
                <a:spcPct val="100000"/>
              </a:lnSpc>
              <a:spcBef>
                <a:spcPts val="468"/>
              </a:spcBef>
              <a:buClr>
                <a:srgbClr val="65A000"/>
              </a:buClr>
              <a:buAutoNum type="arabicPeriod"/>
            </a:pPr>
            <a:r>
              <a:rPr lang="en-AU" sz="2000" kern="1200" spc="-4">
                <a:ea typeface="+mn-ea"/>
                <a:cs typeface="Arial"/>
              </a:rPr>
              <a:t>RRT job descriptions</a:t>
            </a:r>
            <a:endParaRPr lang="en-AU" sz="2000">
              <a:cs typeface="Arial"/>
            </a:endParaRPr>
          </a:p>
          <a:p>
            <a:pPr marL="911225" lvl="1" indent="-457200">
              <a:lnSpc>
                <a:spcPct val="100000"/>
              </a:lnSpc>
              <a:spcBef>
                <a:spcPts val="468"/>
              </a:spcBef>
              <a:buClr>
                <a:srgbClr val="65A000"/>
              </a:buClr>
              <a:buAutoNum type="arabicPeriod"/>
            </a:pPr>
            <a:r>
              <a:rPr lang="en-AU" sz="2000" kern="1200" spc="-4">
                <a:cs typeface="Arial"/>
              </a:rPr>
              <a:t>RRT staffing and rostering</a:t>
            </a:r>
            <a:endParaRPr lang="en-AU" sz="2000" kern="1200" spc="-4">
              <a:ea typeface="+mn-ea"/>
              <a:cs typeface="Arial"/>
            </a:endParaRPr>
          </a:p>
          <a:p>
            <a:pPr marL="911225" lvl="1" indent="-457200" hangingPunct="1">
              <a:lnSpc>
                <a:spcPct val="100000"/>
              </a:lnSpc>
              <a:spcBef>
                <a:spcPts val="468"/>
              </a:spcBef>
              <a:buClr>
                <a:srgbClr val="65A000"/>
              </a:buClr>
              <a:buAutoNum type="arabicPeriod"/>
            </a:pPr>
            <a:r>
              <a:rPr lang="en-AU" sz="2000" kern="1200" spc="-4">
                <a:ea typeface="+mn-ea"/>
                <a:cs typeface="Arial"/>
              </a:rPr>
              <a:t>RRT readiness and admin considerations</a:t>
            </a:r>
            <a:endParaRPr lang="en-AU" sz="2000">
              <a:cs typeface="Arial"/>
            </a:endParaRPr>
          </a:p>
          <a:p>
            <a:pPr marL="911225" lvl="1" indent="-457200" hangingPunct="1">
              <a:lnSpc>
                <a:spcPct val="100000"/>
              </a:lnSpc>
              <a:spcBef>
                <a:spcPts val="468"/>
              </a:spcBef>
              <a:buClr>
                <a:srgbClr val="65A000"/>
              </a:buClr>
              <a:buAutoNum type="arabicPeriod"/>
            </a:pPr>
            <a:r>
              <a:rPr lang="en-AU" sz="2000" kern="1200" spc="-4">
                <a:ea typeface="+mn-ea"/>
                <a:cs typeface="Arial"/>
              </a:rPr>
              <a:t>RRT training</a:t>
            </a:r>
            <a:endParaRPr lang="en-AU" sz="2000">
              <a:cs typeface="Arial"/>
            </a:endParaRPr>
          </a:p>
          <a:p>
            <a:pPr marL="911225" lvl="1" indent="-457200" hangingPunct="1">
              <a:lnSpc>
                <a:spcPct val="100000"/>
              </a:lnSpc>
              <a:spcBef>
                <a:spcPts val="468"/>
              </a:spcBef>
              <a:buClr>
                <a:srgbClr val="65A000"/>
              </a:buClr>
              <a:buAutoNum type="arabicPeriod"/>
            </a:pPr>
            <a:r>
              <a:rPr lang="en-AU" sz="2000" kern="1200" spc="-4">
                <a:ea typeface="+mn-ea"/>
                <a:cs typeface="Arial"/>
              </a:rPr>
              <a:t>RRT activation and pre-deployment</a:t>
            </a:r>
            <a:endParaRPr lang="en-AU" sz="2000">
              <a:cs typeface="Arial"/>
            </a:endParaRPr>
          </a:p>
          <a:p>
            <a:pPr marL="911225" lvl="1" indent="-457200" hangingPunct="1">
              <a:lnSpc>
                <a:spcPct val="100000"/>
              </a:lnSpc>
              <a:spcBef>
                <a:spcPts val="468"/>
              </a:spcBef>
              <a:buClr>
                <a:srgbClr val="65A000"/>
              </a:buClr>
              <a:buAutoNum type="arabicPeriod"/>
            </a:pPr>
            <a:r>
              <a:rPr lang="en-AU" sz="2000" kern="1200" spc="-4">
                <a:ea typeface="+mn-ea"/>
                <a:cs typeface="Arial"/>
              </a:rPr>
              <a:t>RRT deployment</a:t>
            </a:r>
            <a:endParaRPr lang="en-AU" sz="2000">
              <a:cs typeface="Arial"/>
            </a:endParaRPr>
          </a:p>
          <a:p>
            <a:pPr marL="911225" lvl="1" indent="-457200" hangingPunct="1">
              <a:lnSpc>
                <a:spcPct val="100000"/>
              </a:lnSpc>
              <a:spcBef>
                <a:spcPts val="468"/>
              </a:spcBef>
              <a:buClr>
                <a:srgbClr val="65A000"/>
              </a:buClr>
              <a:buAutoNum type="arabicPeriod"/>
            </a:pPr>
            <a:r>
              <a:rPr lang="en-AU" sz="2000" kern="1200" spc="-4">
                <a:ea typeface="+mn-ea"/>
                <a:cs typeface="Arial"/>
              </a:rPr>
              <a:t>RRT post-deployment</a:t>
            </a:r>
            <a:endParaRPr lang="en-AU" sz="2000">
              <a:cs typeface="Arial"/>
            </a:endParaRPr>
          </a:p>
          <a:p>
            <a:pPr marL="911225" lvl="1" indent="-457200" hangingPunct="1">
              <a:lnSpc>
                <a:spcPct val="100000"/>
              </a:lnSpc>
              <a:spcBef>
                <a:spcPts val="468"/>
              </a:spcBef>
              <a:buClr>
                <a:srgbClr val="65A000"/>
              </a:buClr>
              <a:buAutoNum type="arabicPeriod"/>
            </a:pPr>
            <a:r>
              <a:rPr lang="en-AU" sz="2000" kern="1200" spc="-4">
                <a:ea typeface="+mn-ea"/>
                <a:cs typeface="Arial"/>
              </a:rPr>
              <a:t>RRT budget and financing</a:t>
            </a:r>
            <a:endParaRPr lang="en-AU" sz="2000">
              <a:cs typeface="Arial"/>
            </a:endParaRPr>
          </a:p>
          <a:p>
            <a:pPr marL="911225" lvl="1" indent="-457200" hangingPunct="1">
              <a:lnSpc>
                <a:spcPct val="100000"/>
              </a:lnSpc>
              <a:spcBef>
                <a:spcPts val="468"/>
              </a:spcBef>
              <a:buClr>
                <a:srgbClr val="65A000"/>
              </a:buClr>
              <a:buAutoNum type="arabicPeriod"/>
            </a:pPr>
            <a:r>
              <a:rPr lang="en-AU" sz="2000" kern="1200" spc="-4">
                <a:ea typeface="+mn-ea"/>
                <a:cs typeface="Arial"/>
              </a:rPr>
              <a:t>RRT wellbeing</a:t>
            </a:r>
            <a:endParaRPr lang="en-AU" sz="2000">
              <a:cs typeface="Arial"/>
            </a:endParaRPr>
          </a:p>
          <a:p>
            <a:pPr marL="911225" lvl="1" indent="-457200" hangingPunct="1">
              <a:lnSpc>
                <a:spcPct val="100000"/>
              </a:lnSpc>
              <a:spcBef>
                <a:spcPts val="468"/>
              </a:spcBef>
              <a:buClr>
                <a:srgbClr val="65A000"/>
              </a:buClr>
              <a:buAutoNum type="arabicPeriod"/>
            </a:pPr>
            <a:r>
              <a:rPr lang="en-AU" sz="2000" kern="1200" spc="-4">
                <a:ea typeface="+mn-ea"/>
                <a:cs typeface="Arial"/>
              </a:rPr>
              <a:t>RRT ethics and code of conduct</a:t>
            </a:r>
            <a:endParaRPr lang="en-AU" sz="2000">
              <a:cs typeface="Arial"/>
            </a:endParaRPr>
          </a:p>
          <a:p>
            <a:pPr marL="911225" lvl="1" indent="-457200" hangingPunct="1">
              <a:lnSpc>
                <a:spcPct val="100000"/>
              </a:lnSpc>
              <a:spcBef>
                <a:spcPts val="468"/>
              </a:spcBef>
              <a:buClr>
                <a:srgbClr val="65A000"/>
              </a:buClr>
              <a:buAutoNum type="arabicPeriod"/>
            </a:pPr>
            <a:r>
              <a:rPr lang="en-AU" sz="2000" kern="1200" spc="-4">
                <a:ea typeface="+mn-ea"/>
                <a:cs typeface="Arial"/>
              </a:rPr>
              <a:t>RRT communication </a:t>
            </a:r>
            <a:endParaRPr lang="en-AU" sz="2000"/>
          </a:p>
          <a:p>
            <a:pPr marL="788035" lvl="1" indent="-334010" hangingPunct="1">
              <a:lnSpc>
                <a:spcPct val="100000"/>
              </a:lnSpc>
              <a:spcBef>
                <a:spcPts val="468"/>
              </a:spcBef>
              <a:buClr>
                <a:srgbClr val="65A000"/>
              </a:buClr>
              <a:buAutoNum type="arabicPeriod"/>
            </a:pPr>
            <a:endParaRPr lang="en-AU" sz="2000" kern="1200" spc="-4">
              <a:ea typeface="+mn-ea"/>
              <a:cs typeface="Arial"/>
            </a:endParaRPr>
          </a:p>
          <a:p>
            <a:pPr marL="788035" lvl="1" indent="-334010" hangingPunct="1">
              <a:lnSpc>
                <a:spcPct val="100000"/>
              </a:lnSpc>
              <a:spcBef>
                <a:spcPts val="468"/>
              </a:spcBef>
              <a:buClr>
                <a:srgbClr val="65A000"/>
              </a:buClr>
              <a:buAutoNum type="arabicPeriod"/>
            </a:pPr>
            <a:endParaRPr lang="en-AU" sz="2000" kern="1200" spc="-4">
              <a:ea typeface="+mn-ea"/>
              <a:cs typeface="Arial"/>
            </a:endParaRPr>
          </a:p>
          <a:p>
            <a:pPr marL="454025" lvl="1" indent="-71755" defTabSz="914400" hangingPunct="1">
              <a:lnSpc>
                <a:spcPct val="100000"/>
              </a:lnSpc>
              <a:spcBef>
                <a:spcPts val="468"/>
              </a:spcBef>
              <a:buClr>
                <a:srgbClr val="65A000"/>
              </a:buClr>
              <a:buAutoNum type="arabicPeriod"/>
              <a:tabLst>
                <a:tab pos="787816" algn="l"/>
                <a:tab pos="788936" algn="l"/>
              </a:tabLst>
            </a:pPr>
            <a:endParaRPr lang="en-US" sz="2000" kern="1200" spc="-4">
              <a:solidFill>
                <a:srgbClr val="C00000"/>
              </a:solidFill>
              <a:cs typeface="Arial"/>
            </a:endParaRPr>
          </a:p>
          <a:p>
            <a:pPr defTabSz="914400" hangingPunct="1">
              <a:tabLst>
                <a:tab pos="787816" algn="l"/>
                <a:tab pos="788936" algn="l"/>
              </a:tabLst>
            </a:pPr>
            <a:endParaRPr lang="en-GB" sz="2000">
              <a:cs typeface="Arial"/>
            </a:endParaRPr>
          </a:p>
        </p:txBody>
      </p:sp>
    </p:spTree>
    <p:extLst>
      <p:ext uri="{BB962C8B-B14F-4D97-AF65-F5344CB8AC3E}">
        <p14:creationId xmlns:p14="http://schemas.microsoft.com/office/powerpoint/2010/main" val="344623321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152CEA-8A39-4EAD-DD62-8CA65167178E}"/>
              </a:ext>
            </a:extLst>
          </p:cNvPr>
          <p:cNvSpPr>
            <a:spLocks noGrp="1"/>
          </p:cNvSpPr>
          <p:nvPr>
            <p:ph type="body" idx="1"/>
          </p:nvPr>
        </p:nvSpPr>
        <p:spPr>
          <a:xfrm>
            <a:off x="383492" y="1793345"/>
            <a:ext cx="11111733" cy="4136487"/>
          </a:xfrm>
        </p:spPr>
        <p:txBody>
          <a:bodyPr lIns="45719" tIns="45720" rIns="45719" bIns="45720" anchor="t">
            <a:normAutofit lnSpcReduction="10000"/>
          </a:bodyPr>
          <a:lstStyle/>
          <a:p>
            <a:pPr marL="788035" lvl="1" indent="-334010">
              <a:lnSpc>
                <a:spcPct val="100000"/>
              </a:lnSpc>
              <a:spcBef>
                <a:spcPts val="468"/>
              </a:spcBef>
              <a:buClr>
                <a:srgbClr val="65A000"/>
              </a:buClr>
              <a:buFont typeface="Arial MT"/>
              <a:buChar char="•"/>
            </a:pPr>
            <a:r>
              <a:rPr lang="en-AU" kern="1200" spc="-4" dirty="0">
                <a:ea typeface="+mn-ea"/>
                <a:cs typeface="Arial"/>
              </a:rPr>
              <a:t>This is meant as a quick brainstorm:</a:t>
            </a:r>
            <a:endParaRPr lang="fr-FR" dirty="0"/>
          </a:p>
          <a:p>
            <a:pPr marL="1203960" lvl="2" indent="-342900">
              <a:lnSpc>
                <a:spcPct val="100000"/>
              </a:lnSpc>
              <a:spcBef>
                <a:spcPts val="468"/>
              </a:spcBef>
              <a:buClr>
                <a:srgbClr val="65A000"/>
              </a:buClr>
              <a:buFont typeface="Courier New"/>
              <a:buChar char="o"/>
            </a:pPr>
            <a:r>
              <a:rPr lang="en-AU" kern="1200" spc="-4" dirty="0">
                <a:ea typeface="+mn-ea"/>
                <a:cs typeface="Arial"/>
              </a:rPr>
              <a:t>Don’t worry if you don’t get all your points down before you are asked to move along</a:t>
            </a:r>
          </a:p>
          <a:p>
            <a:pPr marL="1203960" lvl="2" indent="-342900">
              <a:lnSpc>
                <a:spcPct val="100000"/>
              </a:lnSpc>
              <a:spcBef>
                <a:spcPts val="468"/>
              </a:spcBef>
              <a:buClr>
                <a:srgbClr val="65A000"/>
              </a:buClr>
              <a:buFont typeface="Courier New"/>
              <a:buChar char="o"/>
            </a:pPr>
            <a:r>
              <a:rPr lang="en-AU" kern="1200" spc="-4" dirty="0">
                <a:ea typeface="+mn-ea"/>
                <a:cs typeface="Arial"/>
              </a:rPr>
              <a:t>One of the other groups are likely to capture what you didn’t have time to put down </a:t>
            </a:r>
          </a:p>
          <a:p>
            <a:pPr marL="1203960" lvl="2" indent="-342900">
              <a:lnSpc>
                <a:spcPct val="100000"/>
              </a:lnSpc>
              <a:spcBef>
                <a:spcPts val="468"/>
              </a:spcBef>
              <a:buClr>
                <a:srgbClr val="65A000"/>
              </a:buClr>
              <a:buFont typeface="Courier New"/>
              <a:buChar char="o"/>
            </a:pPr>
            <a:r>
              <a:rPr lang="en-AU" kern="1200" spc="-4" dirty="0">
                <a:ea typeface="+mn-ea"/>
                <a:cs typeface="Arial"/>
              </a:rPr>
              <a:t>You will have a chance at the end when we report back to add anything missed.</a:t>
            </a:r>
          </a:p>
          <a:p>
            <a:pPr marL="1203960" lvl="2" indent="-342900">
              <a:lnSpc>
                <a:spcPct val="110000"/>
              </a:lnSpc>
              <a:spcBef>
                <a:spcPts val="468"/>
              </a:spcBef>
              <a:buClr>
                <a:srgbClr val="65A000"/>
              </a:buClr>
              <a:buFont typeface="Courier New"/>
              <a:buChar char="o"/>
            </a:pPr>
            <a:r>
              <a:rPr lang="en-AU" kern="1200" spc="-4" dirty="0">
                <a:ea typeface="+mn-ea"/>
                <a:cs typeface="Arial"/>
              </a:rPr>
              <a:t>If you agree with something they have said you can add an Asterix next to it. </a:t>
            </a:r>
          </a:p>
          <a:p>
            <a:pPr marL="1203960" lvl="2" indent="-342900">
              <a:lnSpc>
                <a:spcPct val="110000"/>
              </a:lnSpc>
              <a:spcBef>
                <a:spcPts val="468"/>
              </a:spcBef>
              <a:buClr>
                <a:srgbClr val="65A000"/>
              </a:buClr>
              <a:buFont typeface="Courier New"/>
              <a:buChar char="o"/>
            </a:pPr>
            <a:r>
              <a:rPr lang="en-AU" b="1" kern="1200" spc="-4" dirty="0">
                <a:ea typeface="+mn-ea"/>
                <a:cs typeface="Arial"/>
              </a:rPr>
              <a:t>ONLY</a:t>
            </a:r>
            <a:r>
              <a:rPr lang="en-AU" kern="1200" spc="-4" dirty="0">
                <a:ea typeface="+mn-ea"/>
                <a:cs typeface="Arial"/>
              </a:rPr>
              <a:t> add new points that have not yet been captured by the previous group/s.</a:t>
            </a:r>
            <a:endParaRPr lang="en-AU" dirty="0">
              <a:cs typeface="Arial"/>
            </a:endParaRPr>
          </a:p>
          <a:p>
            <a:pPr marL="1203960" lvl="2" indent="-342900">
              <a:lnSpc>
                <a:spcPct val="110000"/>
              </a:lnSpc>
              <a:spcBef>
                <a:spcPts val="468"/>
              </a:spcBef>
              <a:buClr>
                <a:srgbClr val="65A000"/>
              </a:buClr>
              <a:buFont typeface="Courier New"/>
              <a:buChar char="o"/>
            </a:pPr>
            <a:endParaRPr lang="en-AU" kern="1200" spc="-4" dirty="0">
              <a:ea typeface="+mn-ea"/>
              <a:cs typeface="Arial"/>
            </a:endParaRPr>
          </a:p>
          <a:p>
            <a:pPr marL="788035" lvl="1" indent="-334010">
              <a:lnSpc>
                <a:spcPct val="100000"/>
              </a:lnSpc>
              <a:spcBef>
                <a:spcPts val="468"/>
              </a:spcBef>
              <a:buClr>
                <a:srgbClr val="65A000"/>
              </a:buClr>
              <a:buFont typeface="Arial MT"/>
              <a:buChar char="•"/>
            </a:pPr>
            <a:endParaRPr lang="en-GB">
              <a:cs typeface="Arial"/>
            </a:endParaRPr>
          </a:p>
        </p:txBody>
      </p:sp>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57820" y="60808"/>
            <a:ext cx="10955822" cy="648131"/>
          </a:xfrm>
        </p:spPr>
        <p:txBody>
          <a:bodyPr lIns="45719" tIns="45720" rIns="45719" bIns="45720" anchor="t">
            <a:normAutofit/>
          </a:bodyPr>
          <a:lstStyle/>
          <a:p>
            <a:r>
              <a:rPr lang="en-US" sz="3000" b="1" kern="1200" dirty="0">
                <a:solidFill>
                  <a:schemeClr val="bg1"/>
                </a:solidFill>
                <a:latin typeface="Source Sans Pro Bold"/>
                <a:ea typeface="Source Sans Pro Bold"/>
                <a:cs typeface="Source Sans Pro Bold"/>
              </a:rPr>
              <a:t> </a:t>
            </a:r>
            <a:r>
              <a:rPr lang="en-US" sz="3000" b="1" dirty="0">
                <a:solidFill>
                  <a:srgbClr val="FFFFFF"/>
                </a:solidFill>
                <a:latin typeface="Source Sans Pro Bold"/>
                <a:ea typeface="Source Sans Pro Bold"/>
              </a:rPr>
              <a:t>1.2 </a:t>
            </a:r>
            <a:r>
              <a:rPr lang="en-CA" sz="3200" b="1" dirty="0">
                <a:solidFill>
                  <a:srgbClr val="FFFFFF"/>
                </a:solidFill>
              </a:rPr>
              <a:t>Brainstorming session: the </a:t>
            </a:r>
            <a:r>
              <a:rPr lang="en-CA" sz="3200" b="1" dirty="0">
                <a:solidFill>
                  <a:srgbClr val="FF0000"/>
                </a:solidFill>
                <a:highlight>
                  <a:srgbClr val="FFFF00"/>
                </a:highlight>
              </a:rPr>
              <a:t>country </a:t>
            </a:r>
            <a:r>
              <a:rPr lang="en-CA" sz="3200" b="1" dirty="0">
                <a:solidFill>
                  <a:srgbClr val="FFFFFF"/>
                </a:solidFill>
              </a:rPr>
              <a:t> RRT experience</a:t>
            </a:r>
            <a:endParaRPr lang="en-US" sz="3200" dirty="0"/>
          </a:p>
          <a:p>
            <a:endParaRPr lang="en-US" sz="3000" b="1" dirty="0">
              <a:solidFill>
                <a:srgbClr val="FFFFFF"/>
              </a:solidFill>
              <a:latin typeface="Source Sans Pro Bold"/>
              <a:ea typeface="Source Sans Pro Bold"/>
            </a:endParaRPr>
          </a:p>
        </p:txBody>
      </p:sp>
      <p:sp>
        <p:nvSpPr>
          <p:cNvPr id="6" name="Slide Number Placeholder 4">
            <a:extLst>
              <a:ext uri="{FF2B5EF4-FFF2-40B4-BE49-F238E27FC236}">
                <a16:creationId xmlns:a16="http://schemas.microsoft.com/office/drawing/2014/main" id="{DE3B4357-A04F-A7AA-E076-2B9DA4869711}"/>
              </a:ext>
            </a:extLst>
          </p:cNvPr>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41</a:t>
            </a:r>
            <a:endParaRPr lang="fr-FR"/>
          </a:p>
        </p:txBody>
      </p:sp>
      <p:sp>
        <p:nvSpPr>
          <p:cNvPr id="7" name="Titre 1">
            <a:extLst>
              <a:ext uri="{FF2B5EF4-FFF2-40B4-BE49-F238E27FC236}">
                <a16:creationId xmlns:a16="http://schemas.microsoft.com/office/drawing/2014/main" id="{E7DDC723-9864-4CB2-B9A0-F75FAF6163B6}"/>
              </a:ext>
            </a:extLst>
          </p:cNvPr>
          <p:cNvSpPr>
            <a:spLocks noGrp="1"/>
          </p:cNvSpPr>
          <p:nvPr/>
        </p:nvSpPr>
        <p:spPr>
          <a:xfrm>
            <a:off x="107213" y="927831"/>
            <a:ext cx="5203031" cy="646114"/>
          </a:xfrm>
          <a:prstGeom prst="rect">
            <a:avLst/>
          </a:prstGeom>
          <a:ln w="12700">
            <a:miter lim="400000"/>
          </a:ln>
          <a:extLst>
            <a:ext uri="{C572A759-6A51-4108-AA02-DFA0A04FC94B}">
              <ma14:wrappingTextBoxFlag xmlns:lc="http://schemas.openxmlformats.org/drawingml/2006/lockedCanvas" xmlns:ma14="http://schemas.microsoft.com/office/mac/drawingml/2011/main" xmlns:a14="http://schemas.microsoft.com/office/drawing/2010/main" xmlns:m="http://schemas.openxmlformats.org/officeDocument/2006/math"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en-US" sz="2800" b="1">
                <a:solidFill>
                  <a:srgbClr val="951D19"/>
                </a:solidFill>
                <a:latin typeface="Source Sans Pro Regular"/>
              </a:rPr>
              <a:t>Instructions for group work </a:t>
            </a:r>
          </a:p>
        </p:txBody>
      </p:sp>
    </p:spTree>
    <p:extLst>
      <p:ext uri="{BB962C8B-B14F-4D97-AF65-F5344CB8AC3E}">
        <p14:creationId xmlns:p14="http://schemas.microsoft.com/office/powerpoint/2010/main" val="2114473003"/>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 name="Content Placeholder 1"/>
          <p:cNvSpPr txBox="1">
            <a:spLocks noGrp="1"/>
          </p:cNvSpPr>
          <p:nvPr>
            <p:ph type="body" sz="half" idx="1"/>
          </p:nvPr>
        </p:nvSpPr>
        <p:spPr>
          <a:xfrm>
            <a:off x="4273551" y="2031224"/>
            <a:ext cx="7529515" cy="4358467"/>
          </a:xfrm>
          <a:prstGeom prst="rect">
            <a:avLst/>
          </a:prstGeom>
        </p:spPr>
        <p:txBody>
          <a:bodyPr lIns="45719" tIns="45720" rIns="45719" bIns="45720" anchor="t">
            <a:normAutofit/>
          </a:bodyPr>
          <a:lstStyle/>
          <a:p>
            <a:pPr>
              <a:defRPr>
                <a:solidFill>
                  <a:srgbClr val="002060"/>
                </a:solidFill>
                <a:latin typeface="Source Sans Pro Bold"/>
                <a:ea typeface="Source Sans Pro Bold"/>
                <a:cs typeface="Source Sans Pro Bold"/>
                <a:sym typeface="Source Sans Pro Bold"/>
              </a:defRPr>
            </a:pPr>
            <a:endParaRPr/>
          </a:p>
          <a:p>
            <a:pPr>
              <a:defRPr>
                <a:solidFill>
                  <a:srgbClr val="FF0000"/>
                </a:solidFill>
              </a:defRPr>
            </a:pPr>
            <a:endParaRPr/>
          </a:p>
          <a:p>
            <a:pPr>
              <a:defRPr>
                <a:solidFill>
                  <a:srgbClr val="FF0000"/>
                </a:solidFill>
              </a:defRPr>
            </a:pPr>
            <a:r>
              <a:t>The content of this presentation is to be adapted to your final </a:t>
            </a:r>
            <a:r>
              <a:rPr lang="fr-FR"/>
              <a:t>RRT MTP</a:t>
            </a:r>
            <a:r>
              <a:t> agenda and specifics of your country. Areas to be </a:t>
            </a:r>
            <a:r>
              <a:rPr lang="en-GB"/>
              <a:t>reviewed</a:t>
            </a:r>
            <a:r>
              <a:t>/completed by </a:t>
            </a:r>
            <a:r>
              <a:rPr lang="fr-FR"/>
              <a:t>RRT MTP</a:t>
            </a:r>
            <a:r>
              <a:t> organizers/facilitators are highlighted in yellow.</a:t>
            </a:r>
          </a:p>
        </p:txBody>
      </p:sp>
      <p:sp>
        <p:nvSpPr>
          <p:cNvPr id="568" name="Slide Number Placeholder 10"/>
          <p:cNvSpPr txBox="1"/>
          <p:nvPr/>
        </p:nvSpPr>
        <p:spPr>
          <a:xfrm>
            <a:off x="9494519" y="6555105"/>
            <a:ext cx="2651761" cy="2819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2</a:t>
            </a:r>
          </a:p>
        </p:txBody>
      </p:sp>
      <p:sp>
        <p:nvSpPr>
          <p:cNvPr id="569" name="TextBox 8"/>
          <p:cNvSpPr txBox="1"/>
          <p:nvPr/>
        </p:nvSpPr>
        <p:spPr>
          <a:xfrm>
            <a:off x="353025" y="346632"/>
            <a:ext cx="3341144" cy="1107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a:t>Note to facilitators</a:t>
            </a:r>
            <a:endParaRPr lang="en-US" b="1"/>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152CEA-8A39-4EAD-DD62-8CA65167178E}"/>
              </a:ext>
            </a:extLst>
          </p:cNvPr>
          <p:cNvSpPr>
            <a:spLocks noGrp="1"/>
          </p:cNvSpPr>
          <p:nvPr>
            <p:ph type="body" idx="1"/>
          </p:nvPr>
        </p:nvSpPr>
        <p:spPr>
          <a:xfrm>
            <a:off x="874272" y="1427330"/>
            <a:ext cx="10440140" cy="4631653"/>
          </a:xfrm>
        </p:spPr>
        <p:txBody>
          <a:bodyPr lIns="45719" tIns="45720" rIns="45719" bIns="45720" anchor="t">
            <a:normAutofit/>
          </a:bodyPr>
          <a:lstStyle/>
          <a:p>
            <a:pPr marL="788035" lvl="1" indent="-334010">
              <a:lnSpc>
                <a:spcPct val="100000"/>
              </a:lnSpc>
              <a:spcBef>
                <a:spcPts val="468"/>
              </a:spcBef>
              <a:buClr>
                <a:srgbClr val="65A000"/>
              </a:buClr>
              <a:buFont typeface="Arial MT"/>
              <a:buChar char="•"/>
            </a:pPr>
            <a:endParaRPr lang="en-AU" kern="1200" spc="-4">
              <a:cs typeface="Arial"/>
            </a:endParaRPr>
          </a:p>
          <a:p>
            <a:pPr marL="788035" lvl="1" indent="-334010">
              <a:lnSpc>
                <a:spcPct val="100000"/>
              </a:lnSpc>
              <a:spcBef>
                <a:spcPts val="468"/>
              </a:spcBef>
              <a:buClr>
                <a:srgbClr val="65A000"/>
              </a:buClr>
              <a:buFont typeface="Arial MT"/>
              <a:buChar char="•"/>
            </a:pPr>
            <a:r>
              <a:rPr lang="en-AU" kern="1200" spc="-4" dirty="0">
                <a:ea typeface="+mn-ea"/>
                <a:cs typeface="Arial"/>
              </a:rPr>
              <a:t>After you have all moved through the 12 stations, we will ask one person to report back on each poster (example on next slide ) and you will have the opportunity to add anything that you feel has been missed. </a:t>
            </a:r>
          </a:p>
          <a:p>
            <a:pPr marL="788035" lvl="1" indent="-334010">
              <a:lnSpc>
                <a:spcPct val="100000"/>
              </a:lnSpc>
              <a:spcBef>
                <a:spcPts val="468"/>
              </a:spcBef>
              <a:buClr>
                <a:srgbClr val="65A000"/>
              </a:buClr>
              <a:buFont typeface="Arial MT"/>
              <a:buChar char="•"/>
            </a:pPr>
            <a:endParaRPr lang="en-AU" kern="1200" spc="-4">
              <a:cs typeface="Arial"/>
            </a:endParaRPr>
          </a:p>
          <a:p>
            <a:pPr marL="788035" lvl="1" indent="-334010">
              <a:lnSpc>
                <a:spcPct val="100000"/>
              </a:lnSpc>
              <a:spcBef>
                <a:spcPts val="468"/>
              </a:spcBef>
              <a:buClr>
                <a:srgbClr val="65A000"/>
              </a:buClr>
              <a:buFont typeface="Arial MT"/>
              <a:buChar char="•"/>
            </a:pPr>
            <a:r>
              <a:rPr lang="en-AU" kern="1200" spc="-4" dirty="0">
                <a:cs typeface="Arial"/>
              </a:rPr>
              <a:t>The aim is to get a </a:t>
            </a:r>
            <a:r>
              <a:rPr lang="en-AU" kern="1200" spc="-4" dirty="0">
                <a:solidFill>
                  <a:schemeClr val="accent6">
                    <a:lumMod val="75000"/>
                  </a:schemeClr>
                </a:solidFill>
                <a:cs typeface="Arial"/>
              </a:rPr>
              <a:t>snapshot </a:t>
            </a:r>
            <a:r>
              <a:rPr lang="en-AU" kern="1200" spc="-4" dirty="0">
                <a:cs typeface="Arial"/>
              </a:rPr>
              <a:t>for each of the main topic area’s that we will be covering this week related to RRT functionality. We will revisit these during specific sessions, and they will help you</a:t>
            </a:r>
            <a:r>
              <a:rPr lang="en-AU" kern="1200" spc="-4" dirty="0">
                <a:solidFill>
                  <a:schemeClr val="accent6">
                    <a:lumMod val="75000"/>
                  </a:schemeClr>
                </a:solidFill>
                <a:cs typeface="Arial"/>
              </a:rPr>
              <a:t> identify key areas that need to be included in the SOPs for each area</a:t>
            </a:r>
            <a:r>
              <a:rPr lang="en-AU" kern="1200" spc="-4" dirty="0">
                <a:cs typeface="Arial"/>
              </a:rPr>
              <a:t>.</a:t>
            </a:r>
            <a:endParaRPr lang="en-AU" kern="1200" spc="-4" dirty="0">
              <a:ea typeface="+mn-ea"/>
              <a:cs typeface="Arial"/>
            </a:endParaRPr>
          </a:p>
          <a:p>
            <a:pPr marL="788035" lvl="1" indent="-334010">
              <a:lnSpc>
                <a:spcPct val="100000"/>
              </a:lnSpc>
              <a:spcBef>
                <a:spcPts val="468"/>
              </a:spcBef>
              <a:buClr>
                <a:srgbClr val="65A000"/>
              </a:buClr>
              <a:buFont typeface="Arial MT"/>
              <a:buChar char="•"/>
            </a:pPr>
            <a:endParaRPr lang="en-AU" kern="1200" spc="-4" dirty="0">
              <a:cs typeface="Arial"/>
            </a:endParaRPr>
          </a:p>
          <a:p>
            <a:pPr marL="788035" lvl="1" indent="-334010" defTabSz="914400">
              <a:lnSpc>
                <a:spcPct val="100000"/>
              </a:lnSpc>
              <a:spcBef>
                <a:spcPts val="468"/>
              </a:spcBef>
              <a:buClr>
                <a:schemeClr val="accent3"/>
              </a:buClr>
              <a:buFont typeface="Arial MT,Sans-Serif"/>
              <a:buChar char="•"/>
              <a:tabLst>
                <a:tab pos="787816" algn="l"/>
                <a:tab pos="788936" algn="l"/>
              </a:tabLst>
            </a:pPr>
            <a:r>
              <a:rPr lang="en-AU" sz="2200" b="1" kern="1200" spc="-4" dirty="0">
                <a:latin typeface="Arial"/>
                <a:cs typeface="Arial"/>
              </a:rPr>
              <a:t>Duration: 60'</a:t>
            </a:r>
            <a:r>
              <a:rPr lang="en-AU" sz="2200" kern="1200" spc="-4" dirty="0">
                <a:latin typeface="Arial"/>
                <a:cs typeface="Arial"/>
              </a:rPr>
              <a:t> : Carousel brainstorm</a:t>
            </a:r>
            <a:endParaRPr lang="en-US" sz="2200" kern="1200" spc="-4" dirty="0">
              <a:latin typeface="Arial"/>
              <a:cs typeface="Arial"/>
            </a:endParaRPr>
          </a:p>
          <a:p>
            <a:pPr marL="861060" lvl="2" indent="0" defTabSz="914400">
              <a:lnSpc>
                <a:spcPct val="110000"/>
              </a:lnSpc>
              <a:spcBef>
                <a:spcPts val="468"/>
              </a:spcBef>
              <a:buNone/>
              <a:tabLst>
                <a:tab pos="787816" algn="l"/>
                <a:tab pos="788936" algn="l"/>
              </a:tabLst>
            </a:pPr>
            <a:endParaRPr lang="en-AU" sz="2200" kern="1200" spc="-4" dirty="0">
              <a:latin typeface="Arial"/>
              <a:cs typeface="Arial"/>
            </a:endParaRPr>
          </a:p>
          <a:p>
            <a:pPr marL="788035" lvl="1" indent="-334010" defTabSz="914400">
              <a:lnSpc>
                <a:spcPct val="100000"/>
              </a:lnSpc>
              <a:spcBef>
                <a:spcPts val="468"/>
              </a:spcBef>
              <a:buClr>
                <a:schemeClr val="accent3"/>
              </a:buClr>
              <a:buFont typeface="Arial MT"/>
              <a:buChar char="•"/>
              <a:tabLst>
                <a:tab pos="787816" algn="l"/>
                <a:tab pos="788936" algn="l"/>
              </a:tabLst>
            </a:pPr>
            <a:endParaRPr lang="en-US" kern="1200" spc="-4">
              <a:cs typeface="Arial"/>
            </a:endParaRPr>
          </a:p>
          <a:p>
            <a:pPr marL="454025" lvl="1" indent="0" defTabSz="914400">
              <a:lnSpc>
                <a:spcPct val="100000"/>
              </a:lnSpc>
              <a:spcBef>
                <a:spcPts val="468"/>
              </a:spcBef>
              <a:buClr>
                <a:schemeClr val="accent3"/>
              </a:buClr>
              <a:buSzTx/>
              <a:buNone/>
              <a:tabLst>
                <a:tab pos="787816" algn="l"/>
                <a:tab pos="788936" algn="l"/>
              </a:tabLst>
            </a:pPr>
            <a:endParaRPr lang="en-US" kern="1200" spc="-4">
              <a:cs typeface="Arial"/>
            </a:endParaRPr>
          </a:p>
          <a:p>
            <a:pPr marL="454025" lvl="1" indent="-71755">
              <a:lnSpc>
                <a:spcPct val="100000"/>
              </a:lnSpc>
              <a:spcBef>
                <a:spcPts val="468"/>
              </a:spcBef>
              <a:buClr>
                <a:srgbClr val="65A000"/>
              </a:buClr>
            </a:pPr>
            <a:endParaRPr lang="en-US" kern="1200" spc="-4">
              <a:solidFill>
                <a:srgbClr val="C00000"/>
              </a:solidFill>
              <a:cs typeface="Arial"/>
            </a:endParaRPr>
          </a:p>
          <a:p>
            <a:endParaRPr lang="en-GB">
              <a:cs typeface="Arial"/>
            </a:endParaRPr>
          </a:p>
        </p:txBody>
      </p:sp>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57820" y="60808"/>
            <a:ext cx="10955822" cy="648131"/>
          </a:xfrm>
        </p:spPr>
        <p:txBody>
          <a:bodyPr lIns="45719" tIns="45720" rIns="45719" bIns="45720" anchor="t">
            <a:normAutofit/>
          </a:bodyPr>
          <a:lstStyle/>
          <a:p>
            <a:r>
              <a:rPr lang="en-US" sz="3000" b="1" kern="1200" dirty="0">
                <a:solidFill>
                  <a:schemeClr val="bg1"/>
                </a:solidFill>
                <a:latin typeface="Source Sans Pro Bold"/>
                <a:ea typeface="Source Sans Pro Bold"/>
                <a:cs typeface="Source Sans Pro Bold"/>
              </a:rPr>
              <a:t> </a:t>
            </a:r>
            <a:r>
              <a:rPr lang="en-US" sz="3000" b="1" dirty="0">
                <a:solidFill>
                  <a:srgbClr val="FFFFFF"/>
                </a:solidFill>
                <a:latin typeface="Source Sans Pro Bold"/>
                <a:ea typeface="Source Sans Pro Bold"/>
              </a:rPr>
              <a:t>1.2 </a:t>
            </a:r>
            <a:r>
              <a:rPr lang="en-CA" sz="3200" b="1" dirty="0">
                <a:solidFill>
                  <a:srgbClr val="FFFFFF"/>
                </a:solidFill>
              </a:rPr>
              <a:t>Brainstorming session: the </a:t>
            </a:r>
            <a:r>
              <a:rPr lang="en-CA" sz="3200" b="1" dirty="0">
                <a:solidFill>
                  <a:srgbClr val="FF0000"/>
                </a:solidFill>
                <a:highlight>
                  <a:srgbClr val="FFFF00"/>
                </a:highlight>
              </a:rPr>
              <a:t>country </a:t>
            </a:r>
            <a:r>
              <a:rPr lang="en-CA" sz="3200" b="1" dirty="0">
                <a:solidFill>
                  <a:srgbClr val="FFFFFF"/>
                </a:solidFill>
              </a:rPr>
              <a:t> RRT experience</a:t>
            </a:r>
            <a:endParaRPr lang="en-US" sz="3200" dirty="0"/>
          </a:p>
          <a:p>
            <a:endParaRPr lang="en-US" sz="3000" b="1" dirty="0">
              <a:solidFill>
                <a:srgbClr val="FFFFFF"/>
              </a:solidFill>
              <a:latin typeface="Source Sans Pro Bold"/>
              <a:ea typeface="Source Sans Pro Bold"/>
            </a:endParaRPr>
          </a:p>
        </p:txBody>
      </p:sp>
      <p:sp>
        <p:nvSpPr>
          <p:cNvPr id="5" name="Text Placeholder 2">
            <a:extLst>
              <a:ext uri="{FF2B5EF4-FFF2-40B4-BE49-F238E27FC236}">
                <a16:creationId xmlns:a16="http://schemas.microsoft.com/office/drawing/2014/main" id="{9537BD91-DE09-32E6-86A4-1872AF56A32E}"/>
              </a:ext>
            </a:extLst>
          </p:cNvPr>
          <p:cNvSpPr txBox="1">
            <a:spLocks/>
          </p:cNvSpPr>
          <p:nvPr/>
        </p:nvSpPr>
        <p:spPr>
          <a:xfrm>
            <a:off x="152723" y="825683"/>
            <a:ext cx="9212263" cy="6223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a:spcBef>
                <a:spcPts val="0"/>
              </a:spcBef>
              <a:spcAft>
                <a:spcPct val="0"/>
              </a:spcAft>
            </a:pPr>
            <a:r>
              <a:rPr lang="en-GB" sz="2800" b="1" kern="1200">
                <a:solidFill>
                  <a:srgbClr val="A2010C"/>
                </a:solidFill>
                <a:ea typeface="Calibri"/>
                <a:cs typeface="Calibri"/>
              </a:rPr>
              <a:t>Expected outcomes</a:t>
            </a:r>
          </a:p>
        </p:txBody>
      </p:sp>
      <p:sp>
        <p:nvSpPr>
          <p:cNvPr id="6" name="Slide Number Placeholder 4">
            <a:extLst>
              <a:ext uri="{FF2B5EF4-FFF2-40B4-BE49-F238E27FC236}">
                <a16:creationId xmlns:a16="http://schemas.microsoft.com/office/drawing/2014/main" id="{DE3B4357-A04F-A7AA-E076-2B9DA4869711}"/>
              </a:ext>
            </a:extLst>
          </p:cNvPr>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42</a:t>
            </a:r>
            <a:endParaRPr lang="fr-FR"/>
          </a:p>
        </p:txBody>
      </p:sp>
    </p:spTree>
    <p:extLst>
      <p:ext uri="{BB962C8B-B14F-4D97-AF65-F5344CB8AC3E}">
        <p14:creationId xmlns:p14="http://schemas.microsoft.com/office/powerpoint/2010/main" val="895360114"/>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152CEA-8A39-4EAD-DD62-8CA65167178E}"/>
              </a:ext>
            </a:extLst>
          </p:cNvPr>
          <p:cNvSpPr>
            <a:spLocks noGrp="1"/>
          </p:cNvSpPr>
          <p:nvPr>
            <p:ph type="body" idx="1"/>
          </p:nvPr>
        </p:nvSpPr>
        <p:spPr>
          <a:xfrm>
            <a:off x="60611" y="838835"/>
            <a:ext cx="2096886" cy="882815"/>
          </a:xfrm>
        </p:spPr>
        <p:txBody>
          <a:bodyPr lIns="45719" tIns="45720" rIns="45719" bIns="45720" anchor="t">
            <a:normAutofit/>
          </a:bodyPr>
          <a:lstStyle/>
          <a:p>
            <a:r>
              <a:rPr lang="en-GB" sz="2800" b="1">
                <a:solidFill>
                  <a:srgbClr val="951D19"/>
                </a:solidFill>
                <a:ea typeface="Source Sans Pro Bold"/>
                <a:sym typeface="Source Sans Pro Bold"/>
              </a:rPr>
              <a:t>Example:</a:t>
            </a:r>
            <a:endParaRPr lang="fr-FR" sz="2800" b="1">
              <a:solidFill>
                <a:srgbClr val="951D19"/>
              </a:solidFill>
              <a:ea typeface="Source Sans Pro Bold"/>
              <a:sym typeface="Source Sans Pro Bold"/>
            </a:endParaRPr>
          </a:p>
          <a:p>
            <a:pPr marL="788035" lvl="1" indent="-334010">
              <a:lnSpc>
                <a:spcPct val="100000"/>
              </a:lnSpc>
              <a:spcBef>
                <a:spcPts val="468"/>
              </a:spcBef>
              <a:buClr>
                <a:srgbClr val="65A000"/>
              </a:buClr>
              <a:buFont typeface="Arial MT"/>
              <a:buChar char="•"/>
            </a:pPr>
            <a:endParaRPr lang="en-US" kern="1200" spc="-4">
              <a:ea typeface="+mn-ea"/>
              <a:cs typeface="Arial"/>
            </a:endParaRPr>
          </a:p>
          <a:p>
            <a:pPr marL="788035" lvl="1" indent="-334010" defTabSz="914400">
              <a:lnSpc>
                <a:spcPct val="100000"/>
              </a:lnSpc>
              <a:spcBef>
                <a:spcPts val="468"/>
              </a:spcBef>
              <a:buClr>
                <a:schemeClr val="accent3"/>
              </a:buClr>
              <a:buFont typeface="Arial MT"/>
              <a:buChar char="•"/>
              <a:tabLst>
                <a:tab pos="787816" algn="l"/>
                <a:tab pos="788936" algn="l"/>
              </a:tabLst>
            </a:pPr>
            <a:endParaRPr lang="en-US" kern="1200" spc="-4">
              <a:ea typeface="+mn-ea"/>
              <a:cs typeface="Arial"/>
            </a:endParaRPr>
          </a:p>
          <a:p>
            <a:pPr marL="454025" lvl="1" indent="0" defTabSz="914400">
              <a:lnSpc>
                <a:spcPct val="100000"/>
              </a:lnSpc>
              <a:spcBef>
                <a:spcPts val="468"/>
              </a:spcBef>
              <a:buClr>
                <a:schemeClr val="accent3"/>
              </a:buClr>
              <a:buSzTx/>
              <a:buNone/>
              <a:tabLst>
                <a:tab pos="787816" algn="l"/>
                <a:tab pos="788936" algn="l"/>
              </a:tabLst>
            </a:pPr>
            <a:endParaRPr lang="en-US" kern="1200" spc="-4">
              <a:ea typeface="+mn-ea"/>
              <a:cs typeface="Arial"/>
            </a:endParaRPr>
          </a:p>
          <a:p>
            <a:pPr marL="454025" lvl="1" indent="-71755">
              <a:lnSpc>
                <a:spcPct val="100000"/>
              </a:lnSpc>
              <a:spcBef>
                <a:spcPts val="468"/>
              </a:spcBef>
              <a:buClr>
                <a:srgbClr val="65A000"/>
              </a:buClr>
            </a:pPr>
            <a:endParaRPr lang="en-US" kern="1200" spc="-4">
              <a:solidFill>
                <a:srgbClr val="C00000"/>
              </a:solidFill>
              <a:cs typeface="Arial"/>
            </a:endParaRPr>
          </a:p>
          <a:p>
            <a:endParaRPr lang="en-GB"/>
          </a:p>
        </p:txBody>
      </p:sp>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57820" y="60808"/>
            <a:ext cx="10955822" cy="648131"/>
          </a:xfrm>
        </p:spPr>
        <p:txBody>
          <a:bodyPr lIns="45719" tIns="45720" rIns="45719" bIns="45720" anchor="t">
            <a:normAutofit/>
          </a:bodyPr>
          <a:lstStyle/>
          <a:p>
            <a:r>
              <a:rPr lang="en-US" sz="3000" b="1" kern="1200" dirty="0">
                <a:solidFill>
                  <a:schemeClr val="bg1"/>
                </a:solidFill>
                <a:latin typeface="Source Sans Pro Bold"/>
                <a:ea typeface="Source Sans Pro Bold"/>
                <a:cs typeface="Source Sans Pro Bold"/>
              </a:rPr>
              <a:t> </a:t>
            </a:r>
            <a:r>
              <a:rPr lang="en-US" sz="3000" b="1" dirty="0">
                <a:solidFill>
                  <a:srgbClr val="FFFFFF"/>
                </a:solidFill>
                <a:latin typeface="Source Sans Pro Bold"/>
                <a:ea typeface="Source Sans Pro Bold"/>
              </a:rPr>
              <a:t>1.2 </a:t>
            </a:r>
            <a:r>
              <a:rPr lang="en-CA" sz="3200" b="1" dirty="0">
                <a:solidFill>
                  <a:srgbClr val="FFFFFF"/>
                </a:solidFill>
              </a:rPr>
              <a:t>Brainstorming session: the </a:t>
            </a:r>
            <a:r>
              <a:rPr lang="en-CA" sz="3200" b="1" dirty="0">
                <a:solidFill>
                  <a:srgbClr val="FF0000"/>
                </a:solidFill>
                <a:highlight>
                  <a:srgbClr val="FFFF00"/>
                </a:highlight>
              </a:rPr>
              <a:t>country </a:t>
            </a:r>
            <a:r>
              <a:rPr lang="en-CA" sz="3200" b="1" dirty="0">
                <a:solidFill>
                  <a:srgbClr val="FFFFFF"/>
                </a:solidFill>
              </a:rPr>
              <a:t> RRT experience</a:t>
            </a:r>
            <a:endParaRPr lang="en-US" sz="3200" dirty="0"/>
          </a:p>
          <a:p>
            <a:endParaRPr lang="en-US" sz="3000" b="1" dirty="0">
              <a:solidFill>
                <a:srgbClr val="FFFFFF"/>
              </a:solidFill>
              <a:latin typeface="Source Sans Pro Bold"/>
              <a:ea typeface="Source Sans Pro Bold"/>
            </a:endParaRPr>
          </a:p>
        </p:txBody>
      </p:sp>
      <p:sp>
        <p:nvSpPr>
          <p:cNvPr id="6" name="Slide Number Placeholder 4">
            <a:extLst>
              <a:ext uri="{FF2B5EF4-FFF2-40B4-BE49-F238E27FC236}">
                <a16:creationId xmlns:a16="http://schemas.microsoft.com/office/drawing/2014/main" id="{DE3B4357-A04F-A7AA-E076-2B9DA4869711}"/>
              </a:ext>
            </a:extLst>
          </p:cNvPr>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43</a:t>
            </a:r>
            <a:endParaRPr lang="fr-FR"/>
          </a:p>
        </p:txBody>
      </p:sp>
      <p:graphicFrame>
        <p:nvGraphicFramePr>
          <p:cNvPr id="5" name="Tableau 4">
            <a:extLst>
              <a:ext uri="{FF2B5EF4-FFF2-40B4-BE49-F238E27FC236}">
                <a16:creationId xmlns:a16="http://schemas.microsoft.com/office/drawing/2014/main" id="{7275DD2D-C37B-1561-9E90-B7D1C32C84E6}"/>
              </a:ext>
            </a:extLst>
          </p:cNvPr>
          <p:cNvGraphicFramePr>
            <a:graphicFrameLocks noGrp="1"/>
          </p:cNvGraphicFramePr>
          <p:nvPr/>
        </p:nvGraphicFramePr>
        <p:xfrm>
          <a:off x="1420677" y="1511084"/>
          <a:ext cx="9394452" cy="4687445"/>
        </p:xfrm>
        <a:graphic>
          <a:graphicData uri="http://schemas.openxmlformats.org/drawingml/2006/table">
            <a:tbl>
              <a:tblPr bandRow="1">
                <a:tableStyleId>{5940675A-B579-460E-94D1-54222C63F5DA}</a:tableStyleId>
              </a:tblPr>
              <a:tblGrid>
                <a:gridCol w="4857750">
                  <a:extLst>
                    <a:ext uri="{9D8B030D-6E8A-4147-A177-3AD203B41FA5}">
                      <a16:colId xmlns:a16="http://schemas.microsoft.com/office/drawing/2014/main" val="967554950"/>
                    </a:ext>
                  </a:extLst>
                </a:gridCol>
                <a:gridCol w="4536702">
                  <a:extLst>
                    <a:ext uri="{9D8B030D-6E8A-4147-A177-3AD203B41FA5}">
                      <a16:colId xmlns:a16="http://schemas.microsoft.com/office/drawing/2014/main" val="502764950"/>
                    </a:ext>
                  </a:extLst>
                </a:gridCol>
              </a:tblGrid>
              <a:tr h="418838">
                <a:tc gridSpan="2">
                  <a:txBody>
                    <a:bodyPr/>
                    <a:lstStyle/>
                    <a:p>
                      <a:pPr algn="ctr" rtl="0" fontAlgn="base"/>
                      <a:r>
                        <a:rPr lang="en-AU" sz="2400" b="1" i="0">
                          <a:solidFill>
                            <a:schemeClr val="bg1"/>
                          </a:solidFill>
                          <a:effectLst/>
                          <a:latin typeface="Source Sans Pro"/>
                        </a:rPr>
                        <a:t>RRT staffing and rostering</a:t>
                      </a:r>
                      <a:r>
                        <a:rPr lang="en-AU" sz="2400" b="0" i="0">
                          <a:solidFill>
                            <a:schemeClr val="bg1"/>
                          </a:solidFill>
                          <a:effectLst/>
                          <a:latin typeface="Source Sans Pro"/>
                        </a:rPr>
                        <a:t> </a:t>
                      </a:r>
                    </a:p>
                  </a:txBody>
                  <a:tcPr marL="66675" marR="666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5A000"/>
                    </a:solidFill>
                  </a:tcPr>
                </a:tc>
                <a:tc hMerge="1">
                  <a:txBody>
                    <a:bodyPr/>
                    <a:lstStyle/>
                    <a:p>
                      <a:endParaRPr lang="fr-FR"/>
                    </a:p>
                  </a:txBody>
                  <a:tcPr/>
                </a:tc>
                <a:extLst>
                  <a:ext uri="{0D108BD9-81ED-4DB2-BD59-A6C34878D82A}">
                    <a16:rowId xmlns:a16="http://schemas.microsoft.com/office/drawing/2014/main" val="3994020619"/>
                  </a:ext>
                </a:extLst>
              </a:tr>
              <a:tr h="1846696">
                <a:tc>
                  <a:txBody>
                    <a:bodyPr/>
                    <a:lstStyle/>
                    <a:p>
                      <a:pPr algn="ctr" rtl="0" fontAlgn="base"/>
                      <a:r>
                        <a:rPr lang="en-AU" sz="2400" b="1" i="0">
                          <a:solidFill>
                            <a:srgbClr val="65A000"/>
                          </a:solidFill>
                          <a:effectLst/>
                          <a:latin typeface="Source Sans Pro"/>
                        </a:rPr>
                        <a:t>What is going well</a:t>
                      </a:r>
                      <a:r>
                        <a:rPr lang="en-AU" sz="2400" b="0" i="0">
                          <a:solidFill>
                            <a:srgbClr val="65A000"/>
                          </a:solidFill>
                          <a:effectLst/>
                          <a:latin typeface="Source Sans Pro"/>
                        </a:rPr>
                        <a:t> </a:t>
                      </a:r>
                    </a:p>
                    <a:p>
                      <a:pPr marL="788035" marR="0" lvl="1" indent="-334010" algn="l">
                        <a:lnSpc>
                          <a:spcPct val="100000"/>
                        </a:lnSpc>
                        <a:spcBef>
                          <a:spcPts val="468"/>
                        </a:spcBef>
                        <a:spcAft>
                          <a:spcPts val="0"/>
                        </a:spcAft>
                        <a:buClr>
                          <a:srgbClr val="000000"/>
                        </a:buClr>
                        <a:buFont typeface="Arial MT,Sans-Serif"/>
                        <a:buChar char="•"/>
                      </a:pPr>
                      <a:endParaRPr lang="en-AU" sz="2400" b="0" i="0" u="none" strike="noStrike" noProof="0">
                        <a:solidFill>
                          <a:srgbClr val="000000"/>
                        </a:solidFill>
                        <a:effectLst/>
                        <a:latin typeface="Arial"/>
                      </a:endParaRPr>
                    </a:p>
                    <a:p>
                      <a:pPr marL="788035" marR="0" lvl="1" indent="-334010" algn="l" defTabSz="289320" rtl="0" latinLnBrk="0">
                        <a:lnSpc>
                          <a:spcPct val="100000"/>
                        </a:lnSpc>
                        <a:spcBef>
                          <a:spcPts val="468"/>
                        </a:spcBef>
                        <a:spcAft>
                          <a:spcPts val="0"/>
                        </a:spcAft>
                        <a:buClr>
                          <a:srgbClr val="65A000"/>
                        </a:buClr>
                        <a:buSzPct val="100000"/>
                        <a:buFont typeface="Arial MT"/>
                        <a:buChar char="•"/>
                        <a:tabLst/>
                      </a:pPr>
                      <a:endParaRPr lang="en-AU" sz="2400" b="0" i="0" u="none" strike="noStrike" kern="1200" cap="none" spc="-4" baseline="0">
                        <a:solidFill>
                          <a:srgbClr val="000000"/>
                        </a:solidFill>
                        <a:uFillTx/>
                        <a:latin typeface="Source Sans Pro Regular"/>
                        <a:ea typeface="+mn-ea"/>
                        <a:cs typeface="Arial"/>
                        <a:sym typeface="Source Sans Pro Regular"/>
                      </a:endParaRPr>
                    </a:p>
                  </a:txBody>
                  <a:tcPr marL="66675" marR="666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ase"/>
                      <a:r>
                        <a:rPr lang="en-AU" sz="2400" b="1" i="0">
                          <a:solidFill>
                            <a:srgbClr val="C00000"/>
                          </a:solidFill>
                          <a:effectLst/>
                          <a:latin typeface="Source Sans Pro"/>
                        </a:rPr>
                        <a:t>What needs strengthening</a:t>
                      </a:r>
                      <a:r>
                        <a:rPr lang="en-AU" sz="2400" b="0" i="0">
                          <a:solidFill>
                            <a:srgbClr val="C00000"/>
                          </a:solidFill>
                          <a:effectLst/>
                          <a:latin typeface="Source Sans Pro"/>
                        </a:rPr>
                        <a:t> </a:t>
                      </a:r>
                    </a:p>
                    <a:p>
                      <a:pPr algn="ctr" rtl="0" fontAlgn="base"/>
                      <a:endParaRPr lang="en-AU" sz="2400" b="0" i="0">
                        <a:effectLst/>
                        <a:latin typeface="Source Sans Pro"/>
                      </a:endParaRPr>
                    </a:p>
                    <a:p>
                      <a:pPr marL="788035" marR="0" lvl="1" indent="-334010" algn="l">
                        <a:lnSpc>
                          <a:spcPct val="100000"/>
                        </a:lnSpc>
                        <a:spcBef>
                          <a:spcPts val="468"/>
                        </a:spcBef>
                        <a:spcAft>
                          <a:spcPts val="0"/>
                        </a:spcAft>
                        <a:buClr>
                          <a:srgbClr val="000000"/>
                        </a:buClr>
                        <a:buFont typeface="Arial MT,Sans-Serif"/>
                        <a:buChar char="•"/>
                      </a:pPr>
                      <a:endParaRPr lang="en-AU" sz="2400" b="0" i="0" u="none" strike="noStrike" noProof="0">
                        <a:solidFill>
                          <a:srgbClr val="000000"/>
                        </a:solidFill>
                        <a:effectLst/>
                        <a:latin typeface="Arial"/>
                      </a:endParaRPr>
                    </a:p>
                    <a:p>
                      <a:pPr algn="ctr" rtl="0" fontAlgn="base"/>
                      <a:endParaRPr lang="en-AU" sz="2400" b="0" i="0">
                        <a:effectLst/>
                        <a:latin typeface="Source Sans Pro"/>
                      </a:endParaRPr>
                    </a:p>
                    <a:p>
                      <a:pPr algn="ctr" rtl="0" fontAlgn="base"/>
                      <a:endParaRPr lang="en-AU" sz="2400" b="0" i="0">
                        <a:effectLst/>
                        <a:latin typeface="Source Sans Pro"/>
                      </a:endParaRPr>
                    </a:p>
                  </a:txBody>
                  <a:tcPr marL="66675" marR="666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7326202"/>
                  </a:ext>
                </a:extLst>
              </a:tr>
              <a:tr h="2246505">
                <a:tc gridSpan="2">
                  <a:txBody>
                    <a:bodyPr/>
                    <a:lstStyle/>
                    <a:p>
                      <a:pPr algn="ctr" rtl="0" fontAlgn="base"/>
                      <a:r>
                        <a:rPr lang="en-AU" sz="2400" b="1" i="0">
                          <a:solidFill>
                            <a:srgbClr val="002060"/>
                          </a:solidFill>
                          <a:effectLst/>
                          <a:latin typeface="Source Sans Pro"/>
                        </a:rPr>
                        <a:t>What are some possible solutions to strengthen RRT staffing </a:t>
                      </a:r>
                      <a:endParaRPr lang="fr-FR"/>
                    </a:p>
                    <a:p>
                      <a:pPr lvl="0" algn="ctr">
                        <a:buNone/>
                      </a:pPr>
                      <a:r>
                        <a:rPr lang="en-AU" sz="2400" b="1" i="0">
                          <a:solidFill>
                            <a:srgbClr val="002060"/>
                          </a:solidFill>
                          <a:effectLst/>
                          <a:latin typeface="Source Sans Pro"/>
                        </a:rPr>
                        <a:t>and rostering?</a:t>
                      </a:r>
                      <a:r>
                        <a:rPr lang="en-AU" sz="2400" b="0" i="0" u="none" strike="noStrike" kern="1200" cap="none" spc="-4" baseline="0">
                          <a:solidFill>
                            <a:srgbClr val="000000"/>
                          </a:solidFill>
                          <a:uFillTx/>
                          <a:latin typeface="Source Sans Pro Regular"/>
                          <a:ea typeface="+mn-ea"/>
                          <a:cs typeface="Arial"/>
                          <a:sym typeface="Source Sans Pro Regular"/>
                        </a:rPr>
                        <a:t> </a:t>
                      </a:r>
                    </a:p>
                    <a:p>
                      <a:pPr algn="l" rtl="0" fontAlgn="base"/>
                      <a:endParaRPr lang="en-AU" sz="2400" b="0" i="0">
                        <a:effectLst/>
                        <a:latin typeface="Source Sans Pro"/>
                      </a:endParaRPr>
                    </a:p>
                    <a:p>
                      <a:pPr marL="788035" marR="0" lvl="1" indent="-334010" algn="l" defTabSz="289320">
                        <a:lnSpc>
                          <a:spcPct val="100000"/>
                        </a:lnSpc>
                        <a:spcBef>
                          <a:spcPts val="468"/>
                        </a:spcBef>
                        <a:spcAft>
                          <a:spcPts val="0"/>
                        </a:spcAft>
                        <a:buClr>
                          <a:srgbClr val="000000"/>
                        </a:buClr>
                        <a:buFont typeface="Arial MT,Sans-Serif"/>
                        <a:buChar char="•"/>
                        <a:tabLst/>
                      </a:pPr>
                      <a:endParaRPr lang="en-AU" sz="2400" b="0" i="0" u="none" strike="noStrike" noProof="0">
                        <a:solidFill>
                          <a:srgbClr val="000000"/>
                        </a:solidFill>
                        <a:effectLst/>
                        <a:latin typeface="Arial"/>
                        <a:sym typeface="Source Sans Pro Regular"/>
                      </a:endParaRPr>
                    </a:p>
                    <a:p>
                      <a:pPr algn="l" rtl="0" fontAlgn="base"/>
                      <a:endParaRPr lang="en-AU" sz="2400" b="0" i="0">
                        <a:effectLst/>
                        <a:latin typeface="Source Sans Pro"/>
                      </a:endParaRPr>
                    </a:p>
                  </a:txBody>
                  <a:tcPr marL="66675" marR="666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fr-FR"/>
                    </a:p>
                  </a:txBody>
                  <a:tcPr/>
                </a:tc>
                <a:extLst>
                  <a:ext uri="{0D108BD9-81ED-4DB2-BD59-A6C34878D82A}">
                    <a16:rowId xmlns:a16="http://schemas.microsoft.com/office/drawing/2014/main" val="460969243"/>
                  </a:ext>
                </a:extLst>
              </a:tr>
            </a:tbl>
          </a:graphicData>
        </a:graphic>
      </p:graphicFrame>
    </p:spTree>
    <p:extLst>
      <p:ext uri="{BB962C8B-B14F-4D97-AF65-F5344CB8AC3E}">
        <p14:creationId xmlns:p14="http://schemas.microsoft.com/office/powerpoint/2010/main" val="1320564039"/>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57820" y="60808"/>
            <a:ext cx="10955822" cy="648131"/>
          </a:xfrm>
        </p:spPr>
        <p:txBody>
          <a:bodyPr lIns="45719" tIns="45720" rIns="45719" bIns="45720" anchor="t">
            <a:normAutofit/>
          </a:bodyPr>
          <a:lstStyle/>
          <a:p>
            <a:r>
              <a:rPr lang="en-US" sz="3000" b="1" kern="1200" dirty="0">
                <a:solidFill>
                  <a:schemeClr val="bg1"/>
                </a:solidFill>
                <a:latin typeface="Source Sans Pro Bold"/>
                <a:ea typeface="Source Sans Pro Bold"/>
                <a:cs typeface="Source Sans Pro Bold"/>
              </a:rPr>
              <a:t> </a:t>
            </a:r>
            <a:r>
              <a:rPr lang="en-US" sz="3000" b="1" dirty="0">
                <a:solidFill>
                  <a:srgbClr val="FFFFFF"/>
                </a:solidFill>
                <a:latin typeface="Source Sans Pro Bold"/>
                <a:ea typeface="Source Sans Pro Bold"/>
              </a:rPr>
              <a:t>1.2 </a:t>
            </a:r>
            <a:r>
              <a:rPr lang="en-CA" sz="3200" b="1" dirty="0">
                <a:solidFill>
                  <a:srgbClr val="FFFFFF"/>
                </a:solidFill>
              </a:rPr>
              <a:t>Brainstorming session: the </a:t>
            </a:r>
            <a:r>
              <a:rPr lang="en-CA" sz="3200" b="1" dirty="0">
                <a:solidFill>
                  <a:srgbClr val="FF0000"/>
                </a:solidFill>
                <a:highlight>
                  <a:srgbClr val="FFFF00"/>
                </a:highlight>
              </a:rPr>
              <a:t>country </a:t>
            </a:r>
            <a:r>
              <a:rPr lang="en-CA" sz="3200" b="1" dirty="0">
                <a:solidFill>
                  <a:srgbClr val="FFFFFF"/>
                </a:solidFill>
              </a:rPr>
              <a:t> RRT experience</a:t>
            </a:r>
            <a:endParaRPr lang="en-US" sz="3200" dirty="0"/>
          </a:p>
          <a:p>
            <a:endParaRPr lang="en-US" sz="3000" b="1" dirty="0">
              <a:solidFill>
                <a:srgbClr val="FFFFFF"/>
              </a:solidFill>
              <a:latin typeface="Source Sans Pro Bold"/>
              <a:ea typeface="Source Sans Pro Bold"/>
            </a:endParaRPr>
          </a:p>
        </p:txBody>
      </p:sp>
      <p:sp>
        <p:nvSpPr>
          <p:cNvPr id="6" name="Slide Number Placeholder 4">
            <a:extLst>
              <a:ext uri="{FF2B5EF4-FFF2-40B4-BE49-F238E27FC236}">
                <a16:creationId xmlns:a16="http://schemas.microsoft.com/office/drawing/2014/main" id="{DE3B4357-A04F-A7AA-E076-2B9DA4869711}"/>
              </a:ext>
            </a:extLst>
          </p:cNvPr>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40</a:t>
            </a:r>
            <a:endParaRPr lang="fr-FR"/>
          </a:p>
        </p:txBody>
      </p:sp>
      <p:sp>
        <p:nvSpPr>
          <p:cNvPr id="5" name="Text Placeholder 1">
            <a:extLst>
              <a:ext uri="{FF2B5EF4-FFF2-40B4-BE49-F238E27FC236}">
                <a16:creationId xmlns:a16="http://schemas.microsoft.com/office/drawing/2014/main" id="{A5F6EE26-CCF9-D656-DA07-D2921A8ABB6B}"/>
              </a:ext>
            </a:extLst>
          </p:cNvPr>
          <p:cNvSpPr txBox="1">
            <a:spLocks/>
          </p:cNvSpPr>
          <p:nvPr/>
        </p:nvSpPr>
        <p:spPr>
          <a:xfrm>
            <a:off x="574765" y="1323703"/>
            <a:ext cx="10868245" cy="5109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marL="342900" indent="-342900" algn="just">
              <a:buFont typeface="+mj-lt"/>
              <a:buAutoNum type="arabicPeriod"/>
            </a:pPr>
            <a:r>
              <a:rPr lang="en-US" sz="1800" b="1" dirty="0">
                <a:solidFill>
                  <a:srgbClr val="951D19"/>
                </a:solidFill>
                <a:ea typeface="Source Sans Pro Bold"/>
                <a:cs typeface="Source Sans Pro Bold"/>
              </a:rPr>
              <a:t>RRT </a:t>
            </a:r>
            <a:r>
              <a:rPr lang="en-US" sz="1800" b="1" dirty="0">
                <a:solidFill>
                  <a:srgbClr val="951D19"/>
                </a:solidFill>
                <a:ea typeface="Source Sans Pro Bold"/>
                <a:cs typeface="Source Sans Pro Bold"/>
                <a:sym typeface="Source Sans Pro Bold"/>
              </a:rPr>
              <a:t>Management: </a:t>
            </a:r>
            <a:r>
              <a:rPr lang="en-US" sz="1600" dirty="0"/>
              <a:t>Involves the establishment and oversight of RRT, ensuring they are well-prepared to respond to emergencies. This includes defining roles, developing standard operating procedures, and ensuring financial and administrative support.</a:t>
            </a:r>
          </a:p>
          <a:p>
            <a:pPr marL="342900" indent="-342900" algn="just">
              <a:buFont typeface="+mj-lt"/>
              <a:buAutoNum type="arabicPeriod"/>
            </a:pPr>
            <a:endParaRPr lang="en-US" sz="1800" b="1">
              <a:solidFill>
                <a:srgbClr val="951D19"/>
              </a:solidFill>
              <a:ea typeface="Source Sans Pro Bold"/>
              <a:cs typeface="Source Sans Pro Bold"/>
            </a:endParaRPr>
          </a:p>
          <a:p>
            <a:pPr marL="342900" indent="-342900" algn="just">
              <a:buAutoNum type="arabicPeriod"/>
            </a:pPr>
            <a:r>
              <a:rPr lang="en-US" sz="1800" b="1" dirty="0">
                <a:solidFill>
                  <a:srgbClr val="951D19"/>
                </a:solidFill>
                <a:ea typeface="Source Sans Pro Bold"/>
                <a:cs typeface="Source Sans Pro Bold"/>
              </a:rPr>
              <a:t>RRT job descriptions: </a:t>
            </a:r>
            <a:r>
              <a:rPr lang="en-US" sz="1600" dirty="0"/>
              <a:t>Outline the specific roles and responsibilities of each RRT member. This can include tasks such as conducting diagnostic tests, implementing IPC measures, initiating case management, risk communication....</a:t>
            </a:r>
          </a:p>
          <a:p>
            <a:pPr marL="342900" indent="-342900" algn="just">
              <a:buFontTx/>
              <a:buAutoNum type="arabicPeriod"/>
            </a:pPr>
            <a:endParaRPr lang="en-US" sz="1600" dirty="0">
              <a:cs typeface="Source Sans Pro Bold"/>
            </a:endParaRPr>
          </a:p>
          <a:p>
            <a:pPr marL="342900" indent="-342900" algn="just">
              <a:buFont typeface="+mj-lt"/>
              <a:buAutoNum type="arabicPeriod"/>
            </a:pPr>
            <a:r>
              <a:rPr lang="en-US" sz="1800" b="1" dirty="0">
                <a:solidFill>
                  <a:srgbClr val="951D19"/>
                </a:solidFill>
                <a:ea typeface="Source Sans Pro Bold"/>
                <a:cs typeface="Source Sans Pro Bold"/>
              </a:rPr>
              <a:t>RRT staffing and rostering: </a:t>
            </a:r>
            <a:r>
              <a:rPr lang="en-US" sz="1600" dirty="0"/>
              <a:t>Identifying the necessary skills and roles for the team, creating a roster of available personnel, and ensuring that team members are ready to be deployed at a moment’s notice.</a:t>
            </a:r>
          </a:p>
          <a:p>
            <a:pPr marL="342900" indent="-342900" algn="just">
              <a:buFont typeface="+mj-lt"/>
              <a:buAutoNum type="arabicPeriod"/>
            </a:pPr>
            <a:endParaRPr lang="en-US" sz="1600"/>
          </a:p>
          <a:p>
            <a:pPr marL="342900" indent="-342900" algn="just">
              <a:buFont typeface="+mj-lt"/>
              <a:buAutoNum type="arabicPeriod"/>
            </a:pPr>
            <a:r>
              <a:rPr lang="en-US" sz="1800" b="1" dirty="0">
                <a:solidFill>
                  <a:srgbClr val="951D19"/>
                </a:solidFill>
                <a:ea typeface="Source Sans Pro Bold"/>
                <a:cs typeface="Source Sans Pro Bold"/>
              </a:rPr>
              <a:t>RRT readiness and admin considerations: </a:t>
            </a:r>
            <a:r>
              <a:rPr lang="en-US" sz="1600" dirty="0"/>
              <a:t>Ensuring that all team members have completed the necessary training, have the required equipment, and are administratively prepared for deployment. </a:t>
            </a:r>
          </a:p>
          <a:p>
            <a:pPr marL="342900" indent="-342900" algn="just">
              <a:buFont typeface="+mj-lt"/>
              <a:buAutoNum type="arabicPeriod"/>
            </a:pPr>
            <a:endParaRPr lang="en-US" sz="1600"/>
          </a:p>
          <a:p>
            <a:pPr marL="342900" indent="-342900" algn="just">
              <a:buFont typeface="+mj-lt"/>
              <a:buAutoNum type="arabicPeriod"/>
            </a:pPr>
            <a:r>
              <a:rPr lang="en-US" sz="1800" b="1" dirty="0">
                <a:solidFill>
                  <a:srgbClr val="951D19"/>
                </a:solidFill>
                <a:ea typeface="Source Sans Pro Bold"/>
                <a:cs typeface="Source Sans Pro Bold"/>
              </a:rPr>
              <a:t>RRT training: </a:t>
            </a:r>
            <a:r>
              <a:rPr lang="en-US" sz="1600" dirty="0"/>
              <a:t>Initial orientation, ongoing education, and regular exercises to ensure that team members are prepared for a variety of emergency scenarios. This can also include leadership training and specialized skill development.</a:t>
            </a:r>
          </a:p>
          <a:p>
            <a:pPr marL="342900" indent="-342900" algn="just">
              <a:buFont typeface="+mj-lt"/>
              <a:buAutoNum type="arabicPeriod"/>
            </a:pPr>
            <a:endParaRPr lang="en-US" sz="1600"/>
          </a:p>
          <a:p>
            <a:pPr marL="342900" indent="-342900" algn="just">
              <a:buFont typeface="+mj-lt"/>
              <a:buAutoNum type="arabicPeriod"/>
            </a:pPr>
            <a:r>
              <a:rPr lang="en-US" sz="1800" b="1" dirty="0">
                <a:solidFill>
                  <a:srgbClr val="951D19"/>
                </a:solidFill>
                <a:ea typeface="Source Sans Pro Bold"/>
                <a:cs typeface="Source Sans Pro Bold"/>
              </a:rPr>
              <a:t>RRT Activation and Pre-Deployment: </a:t>
            </a:r>
            <a:r>
              <a:rPr lang="en-US" sz="1600" dirty="0"/>
              <a:t>Steps taken to mobilize the RRT, including briefing team members, conducting just-in-time training, and equipping the team with necessary resources.</a:t>
            </a:r>
          </a:p>
          <a:p>
            <a:pPr algn="just"/>
            <a:endParaRPr lang="en-US" sz="1600"/>
          </a:p>
        </p:txBody>
      </p:sp>
    </p:spTree>
    <p:extLst>
      <p:ext uri="{BB962C8B-B14F-4D97-AF65-F5344CB8AC3E}">
        <p14:creationId xmlns:p14="http://schemas.microsoft.com/office/powerpoint/2010/main" val="3822625834"/>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57820" y="60808"/>
            <a:ext cx="10955822" cy="648131"/>
          </a:xfrm>
        </p:spPr>
        <p:txBody>
          <a:bodyPr lIns="45719" tIns="45720" rIns="45719" bIns="45720" anchor="t">
            <a:normAutofit/>
          </a:bodyPr>
          <a:lstStyle/>
          <a:p>
            <a:r>
              <a:rPr lang="en-US" sz="3000" b="1" kern="1200" dirty="0">
                <a:solidFill>
                  <a:schemeClr val="bg1"/>
                </a:solidFill>
                <a:latin typeface="Source Sans Pro Bold"/>
                <a:ea typeface="Source Sans Pro Bold"/>
                <a:cs typeface="Source Sans Pro Bold"/>
              </a:rPr>
              <a:t> </a:t>
            </a:r>
            <a:r>
              <a:rPr lang="en-US" sz="3000" b="1" dirty="0">
                <a:solidFill>
                  <a:srgbClr val="FFFFFF"/>
                </a:solidFill>
                <a:latin typeface="Source Sans Pro Bold"/>
                <a:ea typeface="Source Sans Pro Bold"/>
              </a:rPr>
              <a:t>1.2 </a:t>
            </a:r>
            <a:r>
              <a:rPr lang="en-CA" sz="3200" b="1" dirty="0">
                <a:solidFill>
                  <a:srgbClr val="FFFFFF"/>
                </a:solidFill>
              </a:rPr>
              <a:t>Brainstorming session: the </a:t>
            </a:r>
            <a:r>
              <a:rPr lang="en-CA" sz="3200" b="1" dirty="0">
                <a:solidFill>
                  <a:srgbClr val="FF0000"/>
                </a:solidFill>
                <a:highlight>
                  <a:srgbClr val="FFFF00"/>
                </a:highlight>
              </a:rPr>
              <a:t>country </a:t>
            </a:r>
            <a:r>
              <a:rPr lang="en-CA" sz="3200" b="1" dirty="0">
                <a:solidFill>
                  <a:srgbClr val="FFFFFF"/>
                </a:solidFill>
              </a:rPr>
              <a:t> RRT experience</a:t>
            </a:r>
            <a:endParaRPr lang="en-US" sz="3200" dirty="0"/>
          </a:p>
          <a:p>
            <a:endParaRPr lang="en-US" sz="3000" b="1" dirty="0">
              <a:solidFill>
                <a:srgbClr val="FFFFFF"/>
              </a:solidFill>
              <a:latin typeface="Source Sans Pro Bold"/>
              <a:ea typeface="Source Sans Pro Bold"/>
            </a:endParaRPr>
          </a:p>
        </p:txBody>
      </p:sp>
      <p:sp>
        <p:nvSpPr>
          <p:cNvPr id="6" name="Slide Number Placeholder 4">
            <a:extLst>
              <a:ext uri="{FF2B5EF4-FFF2-40B4-BE49-F238E27FC236}">
                <a16:creationId xmlns:a16="http://schemas.microsoft.com/office/drawing/2014/main" id="{DE3B4357-A04F-A7AA-E076-2B9DA4869711}"/>
              </a:ext>
            </a:extLst>
          </p:cNvPr>
          <p:cNvSpPr txBox="1"/>
          <p:nvPr/>
        </p:nvSpPr>
        <p:spPr>
          <a:xfrm>
            <a:off x="9494519" y="6555105"/>
            <a:ext cx="2651761"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40</a:t>
            </a:r>
            <a:endParaRPr lang="fr-FR"/>
          </a:p>
        </p:txBody>
      </p:sp>
      <p:sp>
        <p:nvSpPr>
          <p:cNvPr id="5" name="Text Placeholder 1">
            <a:extLst>
              <a:ext uri="{FF2B5EF4-FFF2-40B4-BE49-F238E27FC236}">
                <a16:creationId xmlns:a16="http://schemas.microsoft.com/office/drawing/2014/main" id="{A5F6EE26-CCF9-D656-DA07-D2921A8ABB6B}"/>
              </a:ext>
            </a:extLst>
          </p:cNvPr>
          <p:cNvSpPr txBox="1">
            <a:spLocks/>
          </p:cNvSpPr>
          <p:nvPr/>
        </p:nvSpPr>
        <p:spPr>
          <a:xfrm>
            <a:off x="548934" y="1117059"/>
            <a:ext cx="10868245" cy="510925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marL="342900" indent="-342900" algn="just">
              <a:buFont typeface="+mj-lt"/>
              <a:buAutoNum type="arabicPeriod" startAt="7"/>
            </a:pPr>
            <a:r>
              <a:rPr lang="en-US" sz="1800" b="1">
                <a:solidFill>
                  <a:srgbClr val="951D19"/>
                </a:solidFill>
                <a:ea typeface="Source Sans Pro Bold"/>
                <a:cs typeface="Source Sans Pro Bold"/>
              </a:rPr>
              <a:t>RRT Deployment: </a:t>
            </a:r>
            <a:r>
              <a:rPr lang="en-US" sz="1600"/>
              <a:t>Deployment processes cover the actual mobilization of the RRT to the emergency site, coordination with other response efforts, and the execution of their response plan.</a:t>
            </a:r>
          </a:p>
          <a:p>
            <a:pPr marL="342900" indent="-342900" algn="just">
              <a:buFont typeface="+mj-lt"/>
              <a:buAutoNum type="arabicPeriod" startAt="7"/>
            </a:pPr>
            <a:endParaRPr lang="en-US" sz="1600"/>
          </a:p>
          <a:p>
            <a:pPr marL="342900" indent="-342900" algn="just">
              <a:buFont typeface="+mj-lt"/>
              <a:buAutoNum type="arabicPeriod" startAt="7"/>
            </a:pPr>
            <a:r>
              <a:rPr lang="en-US" sz="1800" b="1">
                <a:solidFill>
                  <a:srgbClr val="951D19"/>
                </a:solidFill>
                <a:ea typeface="Source Sans Pro Bold"/>
                <a:cs typeface="Source Sans Pro Bold"/>
              </a:rPr>
              <a:t>RRT Post-Deployment: </a:t>
            </a:r>
            <a:r>
              <a:rPr lang="en-US" sz="1600"/>
              <a:t>Debriefing, after-action reviews, and providing support to team members as they reintegrate. This phase is crucial for learning from the response and improving future readiness.</a:t>
            </a:r>
          </a:p>
          <a:p>
            <a:pPr marL="342900" indent="-342900" algn="just">
              <a:buFont typeface="+mj-lt"/>
              <a:buAutoNum type="arabicPeriod" startAt="7"/>
            </a:pPr>
            <a:endParaRPr lang="en-US" sz="1600"/>
          </a:p>
          <a:p>
            <a:pPr marL="342900" indent="-342900" algn="just">
              <a:buFont typeface="+mj-lt"/>
              <a:buAutoNum type="arabicPeriod" startAt="7"/>
            </a:pPr>
            <a:r>
              <a:rPr lang="en-US" sz="1800" b="1">
                <a:solidFill>
                  <a:srgbClr val="951D19"/>
                </a:solidFill>
                <a:ea typeface="Source Sans Pro Bold"/>
                <a:cs typeface="Source Sans Pro Bold"/>
              </a:rPr>
              <a:t>RRT Budget and Financing: </a:t>
            </a:r>
            <a:r>
              <a:rPr lang="en-US" sz="1600"/>
              <a:t>Securing and managing the funds necessary to support RRT activities, including training, equipment, and deployment costs. Effective financial management ensures that the team can operate efficiently and sustainably.</a:t>
            </a:r>
          </a:p>
          <a:p>
            <a:pPr marL="342900" indent="-342900" algn="just">
              <a:buFont typeface="+mj-lt"/>
              <a:buAutoNum type="arabicPeriod" startAt="7"/>
            </a:pPr>
            <a:endParaRPr lang="en-US" sz="1600"/>
          </a:p>
          <a:p>
            <a:pPr marL="342900" indent="-342900" algn="just">
              <a:buFont typeface="+mj-lt"/>
              <a:buAutoNum type="arabicPeriod" startAt="7"/>
            </a:pPr>
            <a:r>
              <a:rPr lang="en-US" sz="1800" b="1">
                <a:solidFill>
                  <a:srgbClr val="951D19"/>
                </a:solidFill>
                <a:ea typeface="Source Sans Pro Bold"/>
                <a:cs typeface="Source Sans Pro Bold"/>
              </a:rPr>
              <a:t>RRT Wellbeing: </a:t>
            </a:r>
            <a:r>
              <a:rPr lang="en-US" sz="1600"/>
              <a:t>Wellbeing focuses on the mental and physical health of RRT members, ensuring they have access to support services and resources to manage stress and maintain their health during and after deployments.</a:t>
            </a:r>
          </a:p>
          <a:p>
            <a:pPr marL="342900" indent="-342900" algn="just">
              <a:buFont typeface="+mj-lt"/>
              <a:buAutoNum type="arabicPeriod" startAt="7"/>
            </a:pPr>
            <a:endParaRPr lang="en-US" sz="1600"/>
          </a:p>
          <a:p>
            <a:pPr marL="342900" indent="-342900" algn="just">
              <a:buFont typeface="+mj-lt"/>
              <a:buAutoNum type="arabicPeriod" startAt="7"/>
            </a:pPr>
            <a:r>
              <a:rPr lang="en-US" sz="1800" b="1">
                <a:solidFill>
                  <a:srgbClr val="951D19"/>
                </a:solidFill>
                <a:ea typeface="Source Sans Pro Bold"/>
                <a:cs typeface="Source Sans Pro Bold"/>
              </a:rPr>
              <a:t>RRT Ethics and Code of Conduct: </a:t>
            </a:r>
            <a:r>
              <a:rPr lang="en-US" sz="1600"/>
              <a:t>Provide guidelines for the behavior and decision-making of RRT members, ensuring they act with integrity, respect, and professionalism in all situations.</a:t>
            </a:r>
          </a:p>
          <a:p>
            <a:pPr marL="342900" indent="-342900" algn="just">
              <a:buFont typeface="+mj-lt"/>
              <a:buAutoNum type="arabicPeriod" startAt="7"/>
            </a:pPr>
            <a:endParaRPr lang="en-US" sz="1600"/>
          </a:p>
          <a:p>
            <a:pPr marL="342900" indent="-342900" algn="just">
              <a:buFont typeface="+mj-lt"/>
              <a:buAutoNum type="arabicPeriod" startAt="7"/>
            </a:pPr>
            <a:r>
              <a:rPr lang="en-US" sz="1800" b="1">
                <a:solidFill>
                  <a:srgbClr val="951D19"/>
                </a:solidFill>
                <a:ea typeface="Source Sans Pro Bold"/>
                <a:cs typeface="Source Sans Pro Bold"/>
              </a:rPr>
              <a:t>RRT Communication: </a:t>
            </a:r>
            <a:r>
              <a:rPr lang="en-US" sz="1600"/>
              <a:t>The strategies and tools used to ensure effective information sharing within the team and with external stakeholders. This includes both internal communication during deployments and public communication strategies.</a:t>
            </a:r>
          </a:p>
          <a:p>
            <a:pPr algn="just"/>
            <a:endParaRPr lang="en-US" sz="1600"/>
          </a:p>
        </p:txBody>
      </p:sp>
    </p:spTree>
    <p:extLst>
      <p:ext uri="{BB962C8B-B14F-4D97-AF65-F5344CB8AC3E}">
        <p14:creationId xmlns:p14="http://schemas.microsoft.com/office/powerpoint/2010/main" val="35214314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Google Shape;308;p8"/>
          <p:cNvSpPr txBox="1">
            <a:spLocks noGrp="1"/>
          </p:cNvSpPr>
          <p:nvPr>
            <p:ph type="body" sz="quarter" idx="1"/>
          </p:nvPr>
        </p:nvSpPr>
        <p:spPr>
          <a:xfrm>
            <a:off x="3619424" y="1834879"/>
            <a:ext cx="4845322" cy="1870076"/>
          </a:xfrm>
          <a:prstGeom prst="rect">
            <a:avLst/>
          </a:prstGeom>
        </p:spPr>
        <p:txBody>
          <a:bodyPr lIns="0" tIns="0" rIns="0" bIns="0"/>
          <a:lstStyle>
            <a:lvl1pPr>
              <a:spcBef>
                <a:spcPts val="0"/>
              </a:spcBef>
              <a:defRPr sz="3200"/>
            </a:lvl1pPr>
          </a:lstStyle>
          <a:p>
            <a:r>
              <a:rPr lang="fr-FR" b="1" dirty="0"/>
              <a:t>1.3 Introduction to RRT management</a:t>
            </a:r>
            <a:endParaRPr lang="en-US" b="1" dirty="0"/>
          </a:p>
        </p:txBody>
      </p:sp>
      <p:sp>
        <p:nvSpPr>
          <p:cNvPr id="624" name="Slide Number Placeholder 3"/>
          <p:cNvSpPr txBox="1"/>
          <p:nvPr/>
        </p:nvSpPr>
        <p:spPr>
          <a:xfrm>
            <a:off x="9494519" y="6555105"/>
            <a:ext cx="2651761" cy="2819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6</a:t>
            </a:r>
            <a:endParaRP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 name="Content Placeholder 1"/>
          <p:cNvSpPr txBox="1">
            <a:spLocks noGrp="1"/>
          </p:cNvSpPr>
          <p:nvPr>
            <p:ph type="body" sz="half" idx="1"/>
          </p:nvPr>
        </p:nvSpPr>
        <p:spPr>
          <a:xfrm>
            <a:off x="4273551" y="2031224"/>
            <a:ext cx="7529515" cy="4358467"/>
          </a:xfrm>
          <a:prstGeom prst="rect">
            <a:avLst/>
          </a:prstGeom>
        </p:spPr>
        <p:txBody>
          <a:bodyPr lIns="45719" tIns="45720" rIns="45719" bIns="45720" anchor="t">
            <a:normAutofit/>
          </a:bodyPr>
          <a:lstStyle/>
          <a:p>
            <a:pPr>
              <a:defRPr>
                <a:solidFill>
                  <a:srgbClr val="002060"/>
                </a:solidFill>
                <a:latin typeface="Source Sans Pro Bold"/>
                <a:ea typeface="Source Sans Pro Bold"/>
                <a:cs typeface="Source Sans Pro Bold"/>
                <a:sym typeface="Source Sans Pro Bold"/>
              </a:defRPr>
            </a:pPr>
            <a:endParaRPr/>
          </a:p>
          <a:p>
            <a:pPr>
              <a:defRPr>
                <a:solidFill>
                  <a:srgbClr val="FF0000"/>
                </a:solidFill>
              </a:defRPr>
            </a:pPr>
            <a:endParaRPr/>
          </a:p>
          <a:p>
            <a:pPr>
              <a:defRPr>
                <a:solidFill>
                  <a:srgbClr val="FF0000"/>
                </a:solidFill>
              </a:defRPr>
            </a:pPr>
            <a:r>
              <a:rPr lang="en-US"/>
              <a:t>This</a:t>
            </a:r>
            <a:r>
              <a:t> </a:t>
            </a:r>
            <a:r>
              <a:rPr lang="en-US"/>
              <a:t>session includes comprehensive content related to RRT management.  You may adapt it and/or decide to cover only part of the content, based on the existing RRT capacity in the country where the workshop is held.</a:t>
            </a:r>
            <a:endParaRPr/>
          </a:p>
        </p:txBody>
      </p:sp>
      <p:sp>
        <p:nvSpPr>
          <p:cNvPr id="568" name="Slide Number Placeholder 10"/>
          <p:cNvSpPr txBox="1"/>
          <p:nvPr/>
        </p:nvSpPr>
        <p:spPr>
          <a:xfrm>
            <a:off x="9494519" y="6555105"/>
            <a:ext cx="2651761" cy="2819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fr-FR"/>
              <a:t>17</a:t>
            </a:r>
          </a:p>
        </p:txBody>
      </p:sp>
      <p:sp>
        <p:nvSpPr>
          <p:cNvPr id="569" name="TextBox 8"/>
          <p:cNvSpPr txBox="1"/>
          <p:nvPr/>
        </p:nvSpPr>
        <p:spPr>
          <a:xfrm>
            <a:off x="353025" y="346632"/>
            <a:ext cx="3341144" cy="1107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a:t>Note to facilitators</a:t>
            </a:r>
            <a:endParaRPr lang="en-US" b="1"/>
          </a:p>
        </p:txBody>
      </p:sp>
    </p:spTree>
    <p:extLst>
      <p:ext uri="{BB962C8B-B14F-4D97-AF65-F5344CB8AC3E}">
        <p14:creationId xmlns:p14="http://schemas.microsoft.com/office/powerpoint/2010/main" val="3063020560"/>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466122" y="2010284"/>
            <a:ext cx="7186893" cy="213135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20" rIns="45719" bIns="45720" anchor="t">
            <a:spAutoFit/>
          </a:bodyPr>
          <a:lstStyle/>
          <a:p>
            <a:pPr>
              <a:spcBef>
                <a:spcPts val="500"/>
              </a:spcBef>
              <a:buClr>
                <a:schemeClr val="accent3"/>
              </a:buClr>
              <a:buSzPct val="100000"/>
              <a:defRPr sz="2400">
                <a:solidFill>
                  <a:srgbClr val="10253F"/>
                </a:solidFill>
                <a:latin typeface="Source Sans Pro Regular"/>
                <a:ea typeface="Source Sans Pro Regular"/>
                <a:cs typeface="Source Sans Pro Regular"/>
                <a:sym typeface="Source Sans Pro Regular"/>
              </a:defRPr>
            </a:pPr>
            <a:r>
              <a:rPr lang="en-US" sz="2400" dirty="0">
                <a:solidFill>
                  <a:schemeClr val="tx1"/>
                </a:solidFill>
                <a:latin typeface="Source Sans Pro Regular"/>
                <a:ea typeface="Source Sans Pro Regular"/>
                <a:cs typeface="Source Sans Pro Regular"/>
              </a:rPr>
              <a:t>At the end of this session, you should be able to:</a:t>
            </a:r>
            <a:endParaRPr lang="fr-FR" sz="2400" dirty="0">
              <a:solidFill>
                <a:schemeClr val="tx1"/>
              </a:solidFill>
              <a:latin typeface="Source Sans Pro Regular"/>
              <a:ea typeface="Source Sans Pro Regular"/>
              <a:cs typeface="Source Sans Pro Regular"/>
            </a:endParaRPr>
          </a:p>
          <a:p>
            <a:pPr marL="307975"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Source Sans Pro Regular"/>
                <a:cs typeface="Source Sans Pro Regular"/>
              </a:rPr>
              <a:t>Define Rapid Response Teams </a:t>
            </a:r>
            <a:endParaRPr lang="fr-FR" sz="2400" dirty="0">
              <a:solidFill>
                <a:srgbClr val="10253F"/>
              </a:solidFill>
              <a:latin typeface="Source Sans Pro Regular"/>
              <a:ea typeface="Source Sans Pro Regular"/>
              <a:cs typeface="Source Sans Pro Regular"/>
            </a:endParaRPr>
          </a:p>
          <a:p>
            <a:pPr marL="307975" lvl="0"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Source Sans Pro Regular"/>
                <a:cs typeface="Source Sans Pro Regular"/>
              </a:rPr>
              <a:t>Introduce RRT establishment and management</a:t>
            </a:r>
          </a:p>
          <a:p>
            <a:pPr marL="307975" lvl="0"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Source Sans Pro Regular"/>
                <a:cs typeface="Source Sans Pro Regular"/>
              </a:rPr>
              <a:t>Describe RRT management in preparedness and response phases</a:t>
            </a:r>
            <a:endParaRPr lang="fr-FR" sz="2400" dirty="0">
              <a:solidFill>
                <a:srgbClr val="10253F"/>
              </a:solidFill>
              <a:latin typeface="Source Sans Pro Regular"/>
              <a:ea typeface="Source Sans Pro Regular"/>
              <a:cs typeface="Source Sans Pro Regular"/>
            </a:endParaRPr>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31" name="Slide Number Placeholder 9"/>
          <p:cNvSpPr txBox="1"/>
          <p:nvPr/>
        </p:nvSpPr>
        <p:spPr>
          <a:xfrm>
            <a:off x="9494519" y="6555105"/>
            <a:ext cx="2651761"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7</a:t>
            </a:r>
          </a:p>
        </p:txBody>
      </p:sp>
      <p:sp>
        <p:nvSpPr>
          <p:cNvPr id="2" name="TextBox 8">
            <a:extLst>
              <a:ext uri="{FF2B5EF4-FFF2-40B4-BE49-F238E27FC236}">
                <a16:creationId xmlns:a16="http://schemas.microsoft.com/office/drawing/2014/main" id="{F4278828-3558-B3D7-26C7-DD87AE026101}"/>
              </a:ext>
            </a:extLst>
          </p:cNvPr>
          <p:cNvSpPr txBox="1"/>
          <p:nvPr/>
        </p:nvSpPr>
        <p:spPr>
          <a:xfrm>
            <a:off x="360508" y="376599"/>
            <a:ext cx="2876457"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a:t>Session objectives</a:t>
            </a:r>
            <a:endParaRPr lang="en-US" b="1"/>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152CEA-8A39-4EAD-DD62-8CA65167178E}"/>
              </a:ext>
            </a:extLst>
          </p:cNvPr>
          <p:cNvSpPr>
            <a:spLocks noGrp="1"/>
          </p:cNvSpPr>
          <p:nvPr>
            <p:ph type="body" idx="1"/>
          </p:nvPr>
        </p:nvSpPr>
        <p:spPr>
          <a:xfrm>
            <a:off x="411517" y="1997094"/>
            <a:ext cx="10484528" cy="3070540"/>
          </a:xfrm>
        </p:spPr>
        <p:txBody>
          <a:bodyPr lIns="45719" tIns="45720" rIns="45719" bIns="45720" anchor="t">
            <a:normAutofit/>
          </a:bodyPr>
          <a:lstStyle/>
          <a:p>
            <a:pPr defTabSz="914400" eaLnBrk="0" hangingPunct="0">
              <a:lnSpc>
                <a:spcPct val="100000"/>
              </a:lnSpc>
              <a:spcBef>
                <a:spcPts val="500"/>
              </a:spcBef>
              <a:buClr>
                <a:srgbClr val="00B050"/>
              </a:buClr>
              <a:buSzPct val="100000"/>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sym typeface="Calibri"/>
              </a:rPr>
              <a:t>A Rapid Response team (RRT):</a:t>
            </a:r>
          </a:p>
          <a:p>
            <a:pPr marL="307975" indent="-307975" defTabSz="914400" eaLnBrk="0" hangingPunct="0">
              <a:lnSpc>
                <a:spcPct val="10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sym typeface="Calibri"/>
              </a:rPr>
              <a:t>Is a multidisciplinary team</a:t>
            </a:r>
            <a:endParaRPr lang="en-US" dirty="0">
              <a:solidFill>
                <a:srgbClr val="10253F"/>
              </a:solidFill>
            </a:endParaRPr>
          </a:p>
          <a:p>
            <a:pPr marL="307975" indent="-307975" defTabSz="914400" eaLnBrk="0" hangingPunct="0">
              <a:lnSpc>
                <a:spcPct val="10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sym typeface="Calibri"/>
              </a:rPr>
              <a:t>Is trained and equipped for emergency response</a:t>
            </a:r>
          </a:p>
          <a:p>
            <a:pPr marL="307975" indent="-307975" defTabSz="914400">
              <a:lnSpc>
                <a:spcPct val="10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sym typeface="Calibri"/>
              </a:rPr>
              <a:t>Has the capacity to deploy rapidly</a:t>
            </a:r>
            <a:endParaRPr lang="en-US" dirty="0">
              <a:solidFill>
                <a:srgbClr val="10253F"/>
              </a:solidFill>
            </a:endParaRPr>
          </a:p>
          <a:p>
            <a:pPr marL="307975" indent="-307975" defTabSz="914400" eaLnBrk="0" hangingPunct="0">
              <a:lnSpc>
                <a:spcPct val="10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sym typeface="Calibri"/>
              </a:rPr>
              <a:t>Efficiently and effectively responds to a public health  emergency</a:t>
            </a:r>
            <a:endParaRPr lang="en-US" dirty="0">
              <a:solidFill>
                <a:srgbClr val="10253F"/>
              </a:solidFill>
            </a:endParaRPr>
          </a:p>
          <a:p>
            <a:pPr marL="307975" indent="-307975" defTabSz="914400" eaLnBrk="0" hangingPunct="0">
              <a:lnSpc>
                <a:spcPct val="10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sym typeface="Calibri"/>
              </a:rPr>
              <a:t>Is coordinated with other response efforts</a:t>
            </a:r>
            <a:endParaRPr lang="en-US" dirty="0">
              <a:solidFill>
                <a:srgbClr val="10253F"/>
              </a:solidFill>
            </a:endParaRPr>
          </a:p>
          <a:p>
            <a:endParaRPr lang="en-GB"/>
          </a:p>
        </p:txBody>
      </p:sp>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290092" y="873663"/>
            <a:ext cx="5807076" cy="622301"/>
          </a:xfrm>
        </p:spPr>
        <p:txBody>
          <a:bodyPr lIns="45719" tIns="45720" rIns="45719" bIns="45720" anchor="t">
            <a:normAutofit/>
          </a:bodyPr>
          <a:lstStyle/>
          <a:p>
            <a:pPr defTabSz="914400" hangingPunct="0">
              <a:lnSpc>
                <a:spcPct val="100000"/>
              </a:lnSpc>
              <a:spcBef>
                <a:spcPts val="0"/>
              </a:spcBef>
            </a:pPr>
            <a:r>
              <a:rPr lang="en-US" sz="2800" b="1">
                <a:solidFill>
                  <a:srgbClr val="A2010C"/>
                </a:solidFill>
                <a:ea typeface="Source Sans Pro Bold"/>
                <a:sym typeface="Source Sans Pro Bold"/>
              </a:rPr>
              <a:t>What is a Rapid Response Team?</a:t>
            </a:r>
            <a:endParaRPr lang="en-GB" sz="2800" b="1">
              <a:solidFill>
                <a:srgbClr val="A2010C"/>
              </a:solidFill>
              <a:ea typeface="Source Sans Pro Bold"/>
            </a:endParaRPr>
          </a:p>
        </p:txBody>
      </p:sp>
      <p:pic>
        <p:nvPicPr>
          <p:cNvPr id="11" name="Imag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02157" y="989880"/>
            <a:ext cx="4260899" cy="2831131"/>
          </a:xfrm>
          <a:prstGeom prst="rect">
            <a:avLst/>
          </a:prstGeom>
        </p:spPr>
      </p:pic>
      <p:sp>
        <p:nvSpPr>
          <p:cNvPr id="6" name="Text Placeholder 2">
            <a:extLst>
              <a:ext uri="{FF2B5EF4-FFF2-40B4-BE49-F238E27FC236}">
                <a16:creationId xmlns:a16="http://schemas.microsoft.com/office/drawing/2014/main" id="{99744E9C-4E42-88EE-5387-10EA07B46220}"/>
              </a:ext>
            </a:extLst>
          </p:cNvPr>
          <p:cNvSpPr txBox="1">
            <a:spLocks/>
          </p:cNvSpPr>
          <p:nvPr/>
        </p:nvSpPr>
        <p:spPr>
          <a:xfrm>
            <a:off x="135140" y="14255"/>
            <a:ext cx="9212263" cy="622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defTabSz="914400" hangingPunct="0">
              <a:lnSpc>
                <a:spcPct val="100000"/>
              </a:lnSpc>
              <a:spcBef>
                <a:spcPts val="0"/>
              </a:spcBef>
            </a:pPr>
            <a:r>
              <a:rPr lang="fr-FR" sz="3200" b="1" dirty="0">
                <a:solidFill>
                  <a:srgbClr val="FFFFFF"/>
                </a:solidFill>
                <a:cs typeface="Source Sans Pro Bold"/>
                <a:sym typeface="Source Sans Pro Bold"/>
              </a:rPr>
              <a:t>1.3 Introduction to RRT management</a:t>
            </a:r>
            <a:r>
              <a:rPr lang="fr-FR" sz="3200" b="1" dirty="0">
                <a:cs typeface="Source Sans Pro Bold"/>
                <a:sym typeface="Source Sans Pro Bold"/>
              </a:rPr>
              <a:t> </a:t>
            </a:r>
            <a:endParaRPr lang="en-GB" sz="3200" b="1" dirty="0">
              <a:solidFill>
                <a:srgbClr val="FFFFFF"/>
              </a:solidFill>
              <a:latin typeface="Source Sans Pro Bold"/>
              <a:ea typeface="Source Sans Pro Bold"/>
              <a:cs typeface="Source Sans Pro Bold"/>
            </a:endParaRPr>
          </a:p>
        </p:txBody>
      </p:sp>
      <p:sp>
        <p:nvSpPr>
          <p:cNvPr id="8" name="Slide Number Placeholder 4">
            <a:extLst>
              <a:ext uri="{FF2B5EF4-FFF2-40B4-BE49-F238E27FC236}">
                <a16:creationId xmlns:a16="http://schemas.microsoft.com/office/drawing/2014/main" id="{94B36AD6-28B6-989A-6AFB-A34DC520B0AC}"/>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8</a:t>
            </a:r>
          </a:p>
        </p:txBody>
      </p:sp>
    </p:spTree>
    <p:extLst>
      <p:ext uri="{BB962C8B-B14F-4D97-AF65-F5344CB8AC3E}">
        <p14:creationId xmlns:p14="http://schemas.microsoft.com/office/powerpoint/2010/main" val="1988032627"/>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idx="1"/>
          </p:nvPr>
        </p:nvSpPr>
        <p:spPr>
          <a:xfrm>
            <a:off x="947298" y="1532751"/>
            <a:ext cx="10484528" cy="4654071"/>
          </a:xfrm>
        </p:spPr>
        <p:txBody>
          <a:bodyPr lIns="45719" tIns="45720" rIns="45719" bIns="45720" anchor="t">
            <a:normAutofit/>
          </a:bodyPr>
          <a:lstStyle/>
          <a:p>
            <a:pPr marL="10795">
              <a:spcBef>
                <a:spcPts val="500"/>
              </a:spcBef>
              <a:buClr>
                <a:srgbClr val="00B050"/>
              </a:buClr>
              <a:buSzPct val="100000"/>
              <a:defRPr sz="2400">
                <a:solidFill>
                  <a:srgbClr val="10253F"/>
                </a:solidFill>
                <a:latin typeface="Source Sans Pro Regular"/>
                <a:ea typeface="Source Sans Pro Regular"/>
                <a:cs typeface="Source Sans Pro Regular"/>
                <a:sym typeface="Source Sans Pro Regular"/>
              </a:defRPr>
            </a:pPr>
            <a:r>
              <a:rPr lang="en-US" sz="2200" dirty="0">
                <a:latin typeface="Source Sans Pro Regular"/>
                <a:ea typeface="Source Sans Pro Regular"/>
                <a:cs typeface="Source Sans Pro Regular"/>
              </a:rPr>
              <a:t>RRTs address gaps as needed to </a:t>
            </a:r>
            <a:r>
              <a:rPr lang="en-US" sz="2200" dirty="0"/>
              <a:t>respond to public health emergencies</a:t>
            </a:r>
            <a:endParaRPr lang="en-US" sz="2200" dirty="0">
              <a:latin typeface="Source Sans Pro Regular"/>
              <a:ea typeface="Source Sans Pro Regular"/>
              <a:cs typeface="Source Sans Pro Regular"/>
            </a:endParaRPr>
          </a:p>
        </p:txBody>
      </p:sp>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171030" y="742693"/>
            <a:ext cx="9212263" cy="622301"/>
          </a:xfrm>
        </p:spPr>
        <p:txBody>
          <a:bodyPr lIns="45719" tIns="45720" rIns="45719" bIns="45720" anchor="t">
            <a:normAutofit/>
          </a:bodyPr>
          <a:lstStyle/>
          <a:p>
            <a:pPr marL="0" indent="0">
              <a:spcBef>
                <a:spcPts val="0"/>
              </a:spcBef>
              <a:buNone/>
            </a:pPr>
            <a:r>
              <a:rPr lang="fr-FR" sz="2800" b="1" err="1">
                <a:solidFill>
                  <a:srgbClr val="A2010C"/>
                </a:solidFill>
                <a:ea typeface="Source Sans Pro Bold"/>
                <a:cs typeface="+mj-cs"/>
                <a:sym typeface="Calibri"/>
              </a:rPr>
              <a:t>What</a:t>
            </a:r>
            <a:r>
              <a:rPr lang="fr-FR" sz="2800" b="1">
                <a:solidFill>
                  <a:srgbClr val="A2010C"/>
                </a:solidFill>
                <a:ea typeface="Source Sans Pro Bold"/>
                <a:cs typeface="+mj-cs"/>
                <a:sym typeface="Calibri"/>
              </a:rPr>
              <a:t> do </a:t>
            </a:r>
            <a:r>
              <a:rPr lang="fr-FR" sz="2800" b="1" err="1">
                <a:solidFill>
                  <a:srgbClr val="A2010C"/>
                </a:solidFill>
                <a:ea typeface="Source Sans Pro Bold"/>
                <a:cs typeface="+mj-cs"/>
                <a:sym typeface="Calibri"/>
              </a:rPr>
              <a:t>RRTs</a:t>
            </a:r>
            <a:r>
              <a:rPr lang="fr-FR" sz="2800" b="1">
                <a:solidFill>
                  <a:srgbClr val="A2010C"/>
                </a:solidFill>
                <a:ea typeface="Source Sans Pro Bold"/>
                <a:cs typeface="+mj-cs"/>
                <a:sym typeface="Calibri"/>
              </a:rPr>
              <a:t> do</a:t>
            </a:r>
            <a:r>
              <a:rPr lang="en-US" sz="2800" b="1">
                <a:solidFill>
                  <a:srgbClr val="A2010C"/>
                </a:solidFill>
                <a:ea typeface="Source Sans Pro Bold"/>
                <a:cs typeface="+mj-cs"/>
                <a:sym typeface="Source Sans Pro Bold"/>
              </a:rPr>
              <a:t>?</a:t>
            </a:r>
            <a:endParaRPr lang="en-GB" sz="2800" b="1">
              <a:solidFill>
                <a:srgbClr val="A2010C"/>
              </a:solidFill>
              <a:ea typeface="Source Sans Pro Bold"/>
              <a:cs typeface="+mj-cs"/>
              <a:sym typeface="Source Sans Pro Bold"/>
            </a:endParaRPr>
          </a:p>
        </p:txBody>
      </p:sp>
      <p:pic>
        <p:nvPicPr>
          <p:cNvPr id="12" name="Image 11"/>
          <p:cNvPicPr>
            <a:picLocks noChangeAspect="1"/>
          </p:cNvPicPr>
          <p:nvPr/>
        </p:nvPicPr>
        <p:blipFill>
          <a:blip r:embed="rId3"/>
          <a:stretch>
            <a:fillRect/>
          </a:stretch>
        </p:blipFill>
        <p:spPr>
          <a:xfrm>
            <a:off x="1106058" y="2566768"/>
            <a:ext cx="4256073" cy="2837382"/>
          </a:xfrm>
          <a:prstGeom prst="rect">
            <a:avLst/>
          </a:prstGeom>
        </p:spPr>
      </p:pic>
      <p:pic>
        <p:nvPicPr>
          <p:cNvPr id="13" name="Image 12"/>
          <p:cNvPicPr>
            <a:picLocks noChangeAspect="1"/>
          </p:cNvPicPr>
          <p:nvPr/>
        </p:nvPicPr>
        <p:blipFill>
          <a:blip r:embed="rId4"/>
          <a:stretch>
            <a:fillRect/>
          </a:stretch>
        </p:blipFill>
        <p:spPr>
          <a:xfrm>
            <a:off x="6190182" y="1790573"/>
            <a:ext cx="4718849" cy="4389771"/>
          </a:xfrm>
          <a:prstGeom prst="rect">
            <a:avLst/>
          </a:prstGeom>
        </p:spPr>
      </p:pic>
      <p:sp>
        <p:nvSpPr>
          <p:cNvPr id="9" name="Text Placeholder 2">
            <a:extLst>
              <a:ext uri="{FF2B5EF4-FFF2-40B4-BE49-F238E27FC236}">
                <a16:creationId xmlns:a16="http://schemas.microsoft.com/office/drawing/2014/main" id="{F1836772-8AE8-8FF1-9E8A-46720B3FEF93}"/>
              </a:ext>
            </a:extLst>
          </p:cNvPr>
          <p:cNvSpPr txBox="1">
            <a:spLocks/>
          </p:cNvSpPr>
          <p:nvPr/>
        </p:nvSpPr>
        <p:spPr>
          <a:xfrm>
            <a:off x="135140" y="14255"/>
            <a:ext cx="9212263" cy="622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defTabSz="914400" hangingPunct="0">
              <a:lnSpc>
                <a:spcPct val="100000"/>
              </a:lnSpc>
              <a:spcBef>
                <a:spcPts val="0"/>
              </a:spcBef>
            </a:pPr>
            <a:r>
              <a:rPr lang="fr-FR" sz="3200" b="1" dirty="0">
                <a:solidFill>
                  <a:srgbClr val="FFFFFF"/>
                </a:solidFill>
                <a:cs typeface="Source Sans Pro Bold"/>
                <a:sym typeface="Source Sans Pro Bold"/>
              </a:rPr>
              <a:t>1.3 Introduction to RRT management</a:t>
            </a:r>
            <a:r>
              <a:rPr lang="fr-FR" sz="3200" b="1" dirty="0">
                <a:cs typeface="Source Sans Pro Bold"/>
                <a:sym typeface="Source Sans Pro Bold"/>
              </a:rPr>
              <a:t> </a:t>
            </a:r>
            <a:endParaRPr lang="en-GB" sz="3200" b="1" dirty="0">
              <a:solidFill>
                <a:srgbClr val="FFFFFF"/>
              </a:solidFill>
              <a:latin typeface="Source Sans Pro Bold"/>
              <a:ea typeface="Source Sans Pro Bold"/>
              <a:cs typeface="Source Sans Pro Bold"/>
              <a:sym typeface="Source Sans Pro Bold"/>
            </a:endParaRPr>
          </a:p>
        </p:txBody>
      </p:sp>
      <p:sp>
        <p:nvSpPr>
          <p:cNvPr id="5" name="Slide Number Placeholder 4">
            <a:extLst>
              <a:ext uri="{FF2B5EF4-FFF2-40B4-BE49-F238E27FC236}">
                <a16:creationId xmlns:a16="http://schemas.microsoft.com/office/drawing/2014/main" id="{CF6148BC-5996-46D5-25CC-E2BC550F892B}"/>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11</a:t>
            </a:r>
          </a:p>
        </p:txBody>
      </p:sp>
    </p:spTree>
    <p:extLst>
      <p:ext uri="{BB962C8B-B14F-4D97-AF65-F5344CB8AC3E}">
        <p14:creationId xmlns:p14="http://schemas.microsoft.com/office/powerpoint/2010/main" val="155909528"/>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 Placeholder 1">
            <a:extLst>
              <a:ext uri="{FF2B5EF4-FFF2-40B4-BE49-F238E27FC236}">
                <a16:creationId xmlns:a16="http://schemas.microsoft.com/office/drawing/2014/main" id="{38152CEA-8A39-4EAD-DD62-8CA65167178E}"/>
              </a:ext>
            </a:extLst>
          </p:cNvPr>
          <p:cNvSpPr>
            <a:spLocks noGrp="1"/>
          </p:cNvSpPr>
          <p:nvPr>
            <p:ph type="body" idx="1"/>
          </p:nvPr>
        </p:nvSpPr>
        <p:spPr>
          <a:xfrm>
            <a:off x="139948" y="1365861"/>
            <a:ext cx="4870777" cy="3976169"/>
          </a:xfrm>
        </p:spPr>
        <p:txBody>
          <a:bodyPr lIns="45719" tIns="45720" rIns="45719" bIns="45720" anchor="t">
            <a:noAutofit/>
          </a:bodyPr>
          <a:lstStyle/>
          <a:p>
            <a:pPr marL="307975"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200" dirty="0">
                <a:solidFill>
                  <a:srgbClr val="10253F"/>
                </a:solidFill>
                <a:sym typeface="Calibri"/>
              </a:rPr>
              <a:t>RRTs deploy </a:t>
            </a:r>
            <a:r>
              <a:rPr lang="en-US" sz="2200" b="1" dirty="0">
                <a:solidFill>
                  <a:srgbClr val="10253F"/>
                </a:solidFill>
                <a:sym typeface="Calibri"/>
              </a:rPr>
              <a:t>rapidly to provide an effective public health response </a:t>
            </a:r>
            <a:r>
              <a:rPr lang="en-US" sz="2200" dirty="0">
                <a:solidFill>
                  <a:srgbClr val="10253F"/>
                </a:solidFill>
                <a:sym typeface="Calibri"/>
              </a:rPr>
              <a:t>to an event in coordination with other response efforts.</a:t>
            </a:r>
            <a:endParaRPr lang="en-US" dirty="0"/>
          </a:p>
          <a:p>
            <a:pPr marL="307975" indent="-307975" defTabSz="91440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200" dirty="0">
                <a:solidFill>
                  <a:srgbClr val="10253F"/>
                </a:solidFill>
                <a:sym typeface="Calibri"/>
              </a:rPr>
              <a:t>In case of a measles outbreak for example, some of the RRT deployment objectives are to identify cases, ensure the contact tracing and implement control measures to stop the outbreak. </a:t>
            </a:r>
            <a:endParaRPr lang="en-US" sz="2200" dirty="0"/>
          </a:p>
        </p:txBody>
      </p:sp>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135140" y="14255"/>
            <a:ext cx="9212263" cy="622301"/>
          </a:xfrm>
        </p:spPr>
        <p:txBody>
          <a:bodyPr lIns="45719" tIns="45720" rIns="45719" bIns="45720" anchor="t">
            <a:normAutofit/>
          </a:bodyPr>
          <a:lstStyle/>
          <a:p>
            <a:pPr defTabSz="914400" hangingPunct="0">
              <a:lnSpc>
                <a:spcPct val="100000"/>
              </a:lnSpc>
              <a:spcBef>
                <a:spcPts val="0"/>
              </a:spcBef>
            </a:pPr>
            <a:r>
              <a:rPr lang="fr-FR" sz="3200" b="1" dirty="0">
                <a:solidFill>
                  <a:srgbClr val="FFFFFF"/>
                </a:solidFill>
                <a:cs typeface="Source Sans Pro Bold"/>
                <a:sym typeface="Source Sans Pro Bold"/>
              </a:rPr>
              <a:t>1.3 Introduction to RRT management</a:t>
            </a:r>
            <a:r>
              <a:rPr lang="fr-FR" sz="3200" b="1" dirty="0">
                <a:cs typeface="Source Sans Pro Bold"/>
                <a:sym typeface="Source Sans Pro Bold"/>
              </a:rPr>
              <a:t> </a:t>
            </a:r>
            <a:endParaRPr lang="en-GB" sz="3200" b="1" dirty="0">
              <a:solidFill>
                <a:srgbClr val="FFFFFF"/>
              </a:solidFill>
              <a:ea typeface="Source Sans Pro Bold"/>
              <a:cs typeface="Source Sans Pro Bold"/>
            </a:endParaRPr>
          </a:p>
        </p:txBody>
      </p:sp>
      <p:sp>
        <p:nvSpPr>
          <p:cNvPr id="4" name="object 4"/>
          <p:cNvSpPr txBox="1"/>
          <p:nvPr/>
        </p:nvSpPr>
        <p:spPr>
          <a:xfrm>
            <a:off x="5677339" y="4875839"/>
            <a:ext cx="350809" cy="351566"/>
          </a:xfrm>
          <a:prstGeom prst="rect">
            <a:avLst/>
          </a:prstGeom>
        </p:spPr>
        <p:txBody>
          <a:bodyPr vert="horz" wrap="square" lIns="0" tIns="12886" rIns="0" bIns="0" rtlCol="0">
            <a:spAutoFit/>
          </a:bodyPr>
          <a:lstStyle/>
          <a:p>
            <a:pPr marL="11206" algn="ctr" hangingPunct="1">
              <a:spcBef>
                <a:spcPts val="101"/>
              </a:spcBef>
            </a:pPr>
            <a:r>
              <a:rPr sz="1100" b="1" kern="1200" spc="4">
                <a:solidFill>
                  <a:prstClr val="black"/>
                </a:solidFill>
                <a:latin typeface="Arial"/>
                <a:ea typeface="+mn-ea"/>
                <a:cs typeface="Arial"/>
              </a:rPr>
              <a:t>D</a:t>
            </a:r>
            <a:r>
              <a:rPr sz="1100" b="1" kern="1200" spc="-13">
                <a:solidFill>
                  <a:prstClr val="black"/>
                </a:solidFill>
                <a:latin typeface="Arial"/>
                <a:ea typeface="+mn-ea"/>
                <a:cs typeface="Arial"/>
              </a:rPr>
              <a:t>ay</a:t>
            </a:r>
            <a:r>
              <a:rPr sz="1100" b="1" kern="1200" spc="-62">
                <a:solidFill>
                  <a:prstClr val="black"/>
                </a:solidFill>
                <a:latin typeface="Arial"/>
                <a:ea typeface="+mn-ea"/>
                <a:cs typeface="Arial"/>
              </a:rPr>
              <a:t> </a:t>
            </a:r>
            <a:r>
              <a:rPr sz="1100" b="1" kern="1200" spc="18">
                <a:solidFill>
                  <a:prstClr val="black"/>
                </a:solidFill>
                <a:latin typeface="Arial"/>
                <a:ea typeface="+mn-ea"/>
                <a:cs typeface="Arial"/>
              </a:rPr>
              <a:t>1</a:t>
            </a:r>
            <a:endParaRPr sz="1100" kern="1200">
              <a:solidFill>
                <a:prstClr val="black"/>
              </a:solidFill>
              <a:latin typeface="Arial"/>
              <a:ea typeface="+mn-ea"/>
              <a:cs typeface="Arial"/>
            </a:endParaRPr>
          </a:p>
        </p:txBody>
      </p:sp>
      <p:grpSp>
        <p:nvGrpSpPr>
          <p:cNvPr id="5" name="object 5"/>
          <p:cNvGrpSpPr/>
          <p:nvPr/>
        </p:nvGrpSpPr>
        <p:grpSpPr>
          <a:xfrm>
            <a:off x="5688551" y="4526677"/>
            <a:ext cx="6294072" cy="510988"/>
            <a:chOff x="1872995" y="5355335"/>
            <a:chExt cx="7018020" cy="579120"/>
          </a:xfrm>
        </p:grpSpPr>
        <p:sp>
          <p:nvSpPr>
            <p:cNvPr id="6" name="object 6"/>
            <p:cNvSpPr/>
            <p:nvPr/>
          </p:nvSpPr>
          <p:spPr>
            <a:xfrm>
              <a:off x="1872995" y="5557694"/>
              <a:ext cx="7018020" cy="376555"/>
            </a:xfrm>
            <a:custGeom>
              <a:avLst/>
              <a:gdLst/>
              <a:ahLst/>
              <a:cxnLst/>
              <a:rect l="l" t="t" r="r" b="b"/>
              <a:pathLst>
                <a:path w="7018020" h="376554">
                  <a:moveTo>
                    <a:pt x="6944766" y="230457"/>
                  </a:moveTo>
                  <a:lnTo>
                    <a:pt x="6934200" y="230457"/>
                  </a:lnTo>
                  <a:lnTo>
                    <a:pt x="6934200" y="146637"/>
                  </a:lnTo>
                  <a:lnTo>
                    <a:pt x="6779041" y="146500"/>
                  </a:lnTo>
                  <a:lnTo>
                    <a:pt x="6661404" y="78057"/>
                  </a:lnTo>
                  <a:lnTo>
                    <a:pt x="6649188" y="66651"/>
                  </a:lnTo>
                  <a:lnTo>
                    <a:pt x="6642544" y="51958"/>
                  </a:lnTo>
                  <a:lnTo>
                    <a:pt x="6641901" y="35837"/>
                  </a:lnTo>
                  <a:lnTo>
                    <a:pt x="6647688" y="20145"/>
                  </a:lnTo>
                  <a:lnTo>
                    <a:pt x="6658213" y="7905"/>
                  </a:lnTo>
                  <a:lnTo>
                    <a:pt x="6672453" y="1095"/>
                  </a:lnTo>
                  <a:lnTo>
                    <a:pt x="6688407" y="0"/>
                  </a:lnTo>
                  <a:lnTo>
                    <a:pt x="6704076" y="4905"/>
                  </a:lnTo>
                  <a:lnTo>
                    <a:pt x="7018020" y="187785"/>
                  </a:lnTo>
                  <a:lnTo>
                    <a:pt x="6944766" y="230457"/>
                  </a:lnTo>
                  <a:close/>
                </a:path>
                <a:path w="7018020" h="376554">
                  <a:moveTo>
                    <a:pt x="6779509" y="230321"/>
                  </a:moveTo>
                  <a:lnTo>
                    <a:pt x="0" y="224361"/>
                  </a:lnTo>
                  <a:lnTo>
                    <a:pt x="0" y="140541"/>
                  </a:lnTo>
                  <a:lnTo>
                    <a:pt x="6779041" y="146500"/>
                  </a:lnTo>
                  <a:lnTo>
                    <a:pt x="6851308" y="188547"/>
                  </a:lnTo>
                  <a:lnTo>
                    <a:pt x="6779509" y="230321"/>
                  </a:lnTo>
                  <a:close/>
                </a:path>
                <a:path w="7018020" h="376554">
                  <a:moveTo>
                    <a:pt x="6851308" y="188547"/>
                  </a:moveTo>
                  <a:lnTo>
                    <a:pt x="6779041" y="146500"/>
                  </a:lnTo>
                  <a:lnTo>
                    <a:pt x="6934200" y="146637"/>
                  </a:lnTo>
                  <a:lnTo>
                    <a:pt x="6934200" y="152733"/>
                  </a:lnTo>
                  <a:lnTo>
                    <a:pt x="6912864" y="152733"/>
                  </a:lnTo>
                  <a:lnTo>
                    <a:pt x="6851308" y="188547"/>
                  </a:lnTo>
                  <a:close/>
                </a:path>
                <a:path w="7018020" h="376554">
                  <a:moveTo>
                    <a:pt x="6912864" y="224361"/>
                  </a:moveTo>
                  <a:lnTo>
                    <a:pt x="6851308" y="188547"/>
                  </a:lnTo>
                  <a:lnTo>
                    <a:pt x="6912864" y="152733"/>
                  </a:lnTo>
                  <a:lnTo>
                    <a:pt x="6912864" y="224361"/>
                  </a:lnTo>
                  <a:close/>
                </a:path>
                <a:path w="7018020" h="376554">
                  <a:moveTo>
                    <a:pt x="6934200" y="224361"/>
                  </a:moveTo>
                  <a:lnTo>
                    <a:pt x="6912864" y="224361"/>
                  </a:lnTo>
                  <a:lnTo>
                    <a:pt x="6912864" y="152733"/>
                  </a:lnTo>
                  <a:lnTo>
                    <a:pt x="6934200" y="152733"/>
                  </a:lnTo>
                  <a:lnTo>
                    <a:pt x="6934200" y="224361"/>
                  </a:lnTo>
                  <a:close/>
                </a:path>
                <a:path w="7018020" h="376554">
                  <a:moveTo>
                    <a:pt x="6934200" y="230457"/>
                  </a:moveTo>
                  <a:lnTo>
                    <a:pt x="6779509" y="230321"/>
                  </a:lnTo>
                  <a:lnTo>
                    <a:pt x="6851308" y="188547"/>
                  </a:lnTo>
                  <a:lnTo>
                    <a:pt x="6912864" y="224361"/>
                  </a:lnTo>
                  <a:lnTo>
                    <a:pt x="6934200" y="224361"/>
                  </a:lnTo>
                  <a:lnTo>
                    <a:pt x="6934200" y="230457"/>
                  </a:lnTo>
                  <a:close/>
                </a:path>
                <a:path w="7018020" h="376554">
                  <a:moveTo>
                    <a:pt x="6688383" y="376213"/>
                  </a:moveTo>
                  <a:lnTo>
                    <a:pt x="6672262" y="375046"/>
                  </a:lnTo>
                  <a:lnTo>
                    <a:pt x="6657570" y="367879"/>
                  </a:lnTo>
                  <a:lnTo>
                    <a:pt x="6646164" y="355425"/>
                  </a:lnTo>
                  <a:lnTo>
                    <a:pt x="6641258" y="339756"/>
                  </a:lnTo>
                  <a:lnTo>
                    <a:pt x="6642354" y="323802"/>
                  </a:lnTo>
                  <a:lnTo>
                    <a:pt x="6649164" y="309562"/>
                  </a:lnTo>
                  <a:lnTo>
                    <a:pt x="6661404" y="299037"/>
                  </a:lnTo>
                  <a:lnTo>
                    <a:pt x="6779509" y="230321"/>
                  </a:lnTo>
                  <a:lnTo>
                    <a:pt x="6944766" y="230457"/>
                  </a:lnTo>
                  <a:lnTo>
                    <a:pt x="6704076" y="370665"/>
                  </a:lnTo>
                  <a:lnTo>
                    <a:pt x="6688383" y="376213"/>
                  </a:lnTo>
                  <a:close/>
                </a:path>
              </a:pathLst>
            </a:custGeom>
            <a:solidFill>
              <a:srgbClr val="0F56DB"/>
            </a:solidFill>
          </p:spPr>
          <p:txBody>
            <a:bodyPr wrap="square" lIns="0" tIns="0" rIns="0" bIns="0" rtlCol="0"/>
            <a:lstStyle/>
            <a:p>
              <a:pPr algn="ctr" hangingPunct="1"/>
              <a:endParaRPr sz="2000" kern="1200">
                <a:solidFill>
                  <a:prstClr val="black"/>
                </a:solidFill>
                <a:ea typeface="+mn-ea"/>
                <a:cs typeface="+mn-cs"/>
              </a:endParaRPr>
            </a:p>
          </p:txBody>
        </p:sp>
        <p:pic>
          <p:nvPicPr>
            <p:cNvPr id="7" name="object 7"/>
            <p:cNvPicPr/>
            <p:nvPr/>
          </p:nvPicPr>
          <p:blipFill>
            <a:blip r:embed="rId3" cstate="print"/>
            <a:stretch>
              <a:fillRect/>
            </a:stretch>
          </p:blipFill>
          <p:spPr>
            <a:xfrm>
              <a:off x="1987295" y="5355335"/>
              <a:ext cx="124967" cy="271271"/>
            </a:xfrm>
            <a:prstGeom prst="rect">
              <a:avLst/>
            </a:prstGeom>
          </p:spPr>
        </p:pic>
      </p:grpSp>
      <p:sp>
        <p:nvSpPr>
          <p:cNvPr id="8" name="object 8"/>
          <p:cNvSpPr txBox="1"/>
          <p:nvPr/>
        </p:nvSpPr>
        <p:spPr>
          <a:xfrm>
            <a:off x="5265692" y="2470659"/>
            <a:ext cx="192360" cy="1053513"/>
          </a:xfrm>
          <a:prstGeom prst="rect">
            <a:avLst/>
          </a:prstGeom>
        </p:spPr>
        <p:txBody>
          <a:bodyPr vert="vert270" wrap="square" lIns="0" tIns="0" rIns="0" bIns="0" rtlCol="0">
            <a:spAutoFit/>
          </a:bodyPr>
          <a:lstStyle/>
          <a:p>
            <a:pPr marL="11206" hangingPunct="1">
              <a:lnSpc>
                <a:spcPts val="1509"/>
              </a:lnSpc>
            </a:pPr>
            <a:r>
              <a:rPr sz="1600" b="1" kern="1200" spc="-26">
                <a:solidFill>
                  <a:prstClr val="black"/>
                </a:solidFill>
                <a:latin typeface="Arial"/>
                <a:ea typeface="+mn-ea"/>
                <a:cs typeface="Arial"/>
              </a:rPr>
              <a:t>C</a:t>
            </a:r>
            <a:r>
              <a:rPr sz="1600" b="1" kern="1200" spc="-4">
                <a:solidFill>
                  <a:prstClr val="black"/>
                </a:solidFill>
                <a:latin typeface="Arial"/>
                <a:ea typeface="+mn-ea"/>
                <a:cs typeface="Arial"/>
              </a:rPr>
              <a:t>o</a:t>
            </a:r>
            <a:r>
              <a:rPr sz="1600" b="1" kern="1200" spc="-13">
                <a:solidFill>
                  <a:prstClr val="black"/>
                </a:solidFill>
                <a:latin typeface="Arial"/>
                <a:ea typeface="+mn-ea"/>
                <a:cs typeface="Arial"/>
              </a:rPr>
              <a:t>n</a:t>
            </a:r>
            <a:r>
              <a:rPr sz="1600" b="1" kern="1200" spc="-4">
                <a:solidFill>
                  <a:prstClr val="black"/>
                </a:solidFill>
                <a:latin typeface="Arial"/>
                <a:ea typeface="+mn-ea"/>
                <a:cs typeface="Arial"/>
              </a:rPr>
              <a:t>ta</a:t>
            </a:r>
            <a:r>
              <a:rPr sz="1600" b="1" kern="1200" spc="31">
                <a:solidFill>
                  <a:prstClr val="black"/>
                </a:solidFill>
                <a:latin typeface="Arial"/>
                <a:ea typeface="+mn-ea"/>
                <a:cs typeface="Arial"/>
              </a:rPr>
              <a:t>c</a:t>
            </a:r>
            <a:r>
              <a:rPr sz="1600" b="1" kern="1200" spc="-4">
                <a:solidFill>
                  <a:prstClr val="black"/>
                </a:solidFill>
                <a:latin typeface="Arial"/>
                <a:ea typeface="+mn-ea"/>
                <a:cs typeface="Arial"/>
              </a:rPr>
              <a:t>t</a:t>
            </a:r>
            <a:r>
              <a:rPr sz="1600" b="1" kern="1200">
                <a:solidFill>
                  <a:prstClr val="black"/>
                </a:solidFill>
                <a:latin typeface="Arial"/>
                <a:ea typeface="+mn-ea"/>
                <a:cs typeface="Arial"/>
              </a:rPr>
              <a:t>s</a:t>
            </a:r>
            <a:endParaRPr sz="1600" kern="1200">
              <a:solidFill>
                <a:prstClr val="black"/>
              </a:solidFill>
              <a:latin typeface="Arial"/>
              <a:ea typeface="+mn-ea"/>
              <a:cs typeface="Arial"/>
            </a:endParaRPr>
          </a:p>
        </p:txBody>
      </p:sp>
      <p:sp>
        <p:nvSpPr>
          <p:cNvPr id="9" name="object 9"/>
          <p:cNvSpPr txBox="1"/>
          <p:nvPr/>
        </p:nvSpPr>
        <p:spPr>
          <a:xfrm>
            <a:off x="5265692" y="4054992"/>
            <a:ext cx="192360" cy="825018"/>
          </a:xfrm>
          <a:prstGeom prst="rect">
            <a:avLst/>
          </a:prstGeom>
        </p:spPr>
        <p:txBody>
          <a:bodyPr vert="vert270" wrap="square" lIns="0" tIns="0" rIns="0" bIns="0" rtlCol="0">
            <a:spAutoFit/>
          </a:bodyPr>
          <a:lstStyle/>
          <a:p>
            <a:pPr marL="11206" hangingPunct="1">
              <a:lnSpc>
                <a:spcPts val="1509"/>
              </a:lnSpc>
            </a:pPr>
            <a:r>
              <a:rPr sz="1600" b="1" kern="1200" spc="-13">
                <a:solidFill>
                  <a:prstClr val="black"/>
                </a:solidFill>
                <a:latin typeface="Arial"/>
                <a:ea typeface="+mn-ea"/>
                <a:cs typeface="Arial"/>
              </a:rPr>
              <a:t>C</a:t>
            </a:r>
            <a:r>
              <a:rPr sz="1600" b="1" kern="1200" spc="-4">
                <a:solidFill>
                  <a:prstClr val="black"/>
                </a:solidFill>
                <a:latin typeface="Arial"/>
                <a:ea typeface="+mn-ea"/>
                <a:cs typeface="Arial"/>
              </a:rPr>
              <a:t>a</a:t>
            </a:r>
            <a:r>
              <a:rPr sz="1600" b="1" kern="1200">
                <a:solidFill>
                  <a:prstClr val="black"/>
                </a:solidFill>
                <a:latin typeface="Arial"/>
                <a:ea typeface="+mn-ea"/>
                <a:cs typeface="Arial"/>
              </a:rPr>
              <a:t>se</a:t>
            </a:r>
            <a:endParaRPr sz="1600" kern="1200">
              <a:solidFill>
                <a:prstClr val="black"/>
              </a:solidFill>
              <a:latin typeface="Arial"/>
              <a:ea typeface="+mn-ea"/>
              <a:cs typeface="Arial"/>
            </a:endParaRPr>
          </a:p>
        </p:txBody>
      </p:sp>
      <p:sp>
        <p:nvSpPr>
          <p:cNvPr id="10" name="object 10"/>
          <p:cNvSpPr txBox="1"/>
          <p:nvPr/>
        </p:nvSpPr>
        <p:spPr>
          <a:xfrm>
            <a:off x="6556807" y="4886586"/>
            <a:ext cx="350809" cy="351566"/>
          </a:xfrm>
          <a:prstGeom prst="rect">
            <a:avLst/>
          </a:prstGeom>
        </p:spPr>
        <p:txBody>
          <a:bodyPr vert="horz" wrap="square" lIns="0" tIns="12886" rIns="0" bIns="0" rtlCol="0">
            <a:spAutoFit/>
          </a:bodyPr>
          <a:lstStyle/>
          <a:p>
            <a:pPr marL="11206" algn="ctr" hangingPunct="1">
              <a:spcBef>
                <a:spcPts val="101"/>
              </a:spcBef>
            </a:pPr>
            <a:r>
              <a:rPr sz="1100" b="1" kern="1200" spc="4">
                <a:solidFill>
                  <a:prstClr val="black"/>
                </a:solidFill>
                <a:latin typeface="Arial"/>
                <a:ea typeface="+mn-ea"/>
                <a:cs typeface="Arial"/>
              </a:rPr>
              <a:t>D</a:t>
            </a:r>
            <a:r>
              <a:rPr sz="1100" b="1" kern="1200" spc="-13">
                <a:solidFill>
                  <a:prstClr val="black"/>
                </a:solidFill>
                <a:latin typeface="Arial"/>
                <a:ea typeface="+mn-ea"/>
                <a:cs typeface="Arial"/>
              </a:rPr>
              <a:t>ay</a:t>
            </a:r>
            <a:r>
              <a:rPr sz="1100" b="1" kern="1200" spc="-62">
                <a:solidFill>
                  <a:prstClr val="black"/>
                </a:solidFill>
                <a:latin typeface="Arial"/>
                <a:ea typeface="+mn-ea"/>
                <a:cs typeface="Arial"/>
              </a:rPr>
              <a:t> </a:t>
            </a:r>
            <a:r>
              <a:rPr sz="1100" b="1" kern="1200" spc="18">
                <a:solidFill>
                  <a:prstClr val="black"/>
                </a:solidFill>
                <a:latin typeface="Arial"/>
                <a:ea typeface="+mn-ea"/>
                <a:cs typeface="Arial"/>
              </a:rPr>
              <a:t>3</a:t>
            </a:r>
            <a:endParaRPr sz="1100" kern="1200">
              <a:solidFill>
                <a:prstClr val="black"/>
              </a:solidFill>
              <a:latin typeface="Arial"/>
              <a:ea typeface="+mn-ea"/>
              <a:cs typeface="Arial"/>
            </a:endParaRPr>
          </a:p>
        </p:txBody>
      </p:sp>
      <p:grpSp>
        <p:nvGrpSpPr>
          <p:cNvPr id="11" name="object 11"/>
          <p:cNvGrpSpPr/>
          <p:nvPr/>
        </p:nvGrpSpPr>
        <p:grpSpPr>
          <a:xfrm>
            <a:off x="7442159" y="4534747"/>
            <a:ext cx="1905244" cy="238013"/>
            <a:chOff x="3791711" y="5364480"/>
            <a:chExt cx="2002536" cy="269748"/>
          </a:xfrm>
        </p:grpSpPr>
        <p:pic>
          <p:nvPicPr>
            <p:cNvPr id="12" name="object 13"/>
            <p:cNvPicPr/>
            <p:nvPr/>
          </p:nvPicPr>
          <p:blipFill>
            <a:blip r:embed="rId4" cstate="print"/>
            <a:stretch>
              <a:fillRect/>
            </a:stretch>
          </p:blipFill>
          <p:spPr>
            <a:xfrm>
              <a:off x="3791711" y="5364480"/>
              <a:ext cx="120396" cy="269748"/>
            </a:xfrm>
            <a:prstGeom prst="rect">
              <a:avLst/>
            </a:prstGeom>
          </p:spPr>
        </p:pic>
        <p:pic>
          <p:nvPicPr>
            <p:cNvPr id="13" name="object 14"/>
            <p:cNvPicPr/>
            <p:nvPr/>
          </p:nvPicPr>
          <p:blipFill>
            <a:blip r:embed="rId5" cstate="print"/>
            <a:stretch>
              <a:fillRect/>
            </a:stretch>
          </p:blipFill>
          <p:spPr>
            <a:xfrm>
              <a:off x="3916680" y="5364480"/>
              <a:ext cx="123443" cy="269748"/>
            </a:xfrm>
            <a:prstGeom prst="rect">
              <a:avLst/>
            </a:prstGeom>
          </p:spPr>
        </p:pic>
        <p:pic>
          <p:nvPicPr>
            <p:cNvPr id="14" name="object 15"/>
            <p:cNvPicPr/>
            <p:nvPr/>
          </p:nvPicPr>
          <p:blipFill>
            <a:blip r:embed="rId6" cstate="print"/>
            <a:stretch>
              <a:fillRect/>
            </a:stretch>
          </p:blipFill>
          <p:spPr>
            <a:xfrm>
              <a:off x="4053839" y="5364480"/>
              <a:ext cx="120395" cy="269748"/>
            </a:xfrm>
            <a:prstGeom prst="rect">
              <a:avLst/>
            </a:prstGeom>
          </p:spPr>
        </p:pic>
        <p:pic>
          <p:nvPicPr>
            <p:cNvPr id="15" name="object 16"/>
            <p:cNvPicPr/>
            <p:nvPr/>
          </p:nvPicPr>
          <p:blipFill>
            <a:blip r:embed="rId7" cstate="print"/>
            <a:stretch>
              <a:fillRect/>
            </a:stretch>
          </p:blipFill>
          <p:spPr>
            <a:xfrm>
              <a:off x="4186427" y="5364480"/>
              <a:ext cx="124967" cy="269748"/>
            </a:xfrm>
            <a:prstGeom prst="rect">
              <a:avLst/>
            </a:prstGeom>
          </p:spPr>
        </p:pic>
        <p:pic>
          <p:nvPicPr>
            <p:cNvPr id="16" name="object 17"/>
            <p:cNvPicPr/>
            <p:nvPr/>
          </p:nvPicPr>
          <p:blipFill>
            <a:blip r:embed="rId8" cstate="print"/>
            <a:stretch>
              <a:fillRect/>
            </a:stretch>
          </p:blipFill>
          <p:spPr>
            <a:xfrm>
              <a:off x="4328159" y="5364480"/>
              <a:ext cx="123443" cy="269748"/>
            </a:xfrm>
            <a:prstGeom prst="rect">
              <a:avLst/>
            </a:prstGeom>
          </p:spPr>
        </p:pic>
        <p:pic>
          <p:nvPicPr>
            <p:cNvPr id="17" name="object 18"/>
            <p:cNvPicPr/>
            <p:nvPr/>
          </p:nvPicPr>
          <p:blipFill>
            <a:blip r:embed="rId9" cstate="print"/>
            <a:stretch>
              <a:fillRect/>
            </a:stretch>
          </p:blipFill>
          <p:spPr>
            <a:xfrm>
              <a:off x="4465319" y="5364480"/>
              <a:ext cx="120396" cy="269748"/>
            </a:xfrm>
            <a:prstGeom prst="rect">
              <a:avLst/>
            </a:prstGeom>
          </p:spPr>
        </p:pic>
        <p:pic>
          <p:nvPicPr>
            <p:cNvPr id="18" name="object 19"/>
            <p:cNvPicPr/>
            <p:nvPr/>
          </p:nvPicPr>
          <p:blipFill>
            <a:blip r:embed="rId10" cstate="print"/>
            <a:stretch>
              <a:fillRect/>
            </a:stretch>
          </p:blipFill>
          <p:spPr>
            <a:xfrm>
              <a:off x="4605527" y="5364480"/>
              <a:ext cx="124967" cy="269748"/>
            </a:xfrm>
            <a:prstGeom prst="rect">
              <a:avLst/>
            </a:prstGeom>
          </p:spPr>
        </p:pic>
        <p:pic>
          <p:nvPicPr>
            <p:cNvPr id="19" name="object 20"/>
            <p:cNvPicPr/>
            <p:nvPr/>
          </p:nvPicPr>
          <p:blipFill>
            <a:blip r:embed="rId11" cstate="print"/>
            <a:stretch>
              <a:fillRect/>
            </a:stretch>
          </p:blipFill>
          <p:spPr>
            <a:xfrm>
              <a:off x="4742688" y="5364480"/>
              <a:ext cx="120395" cy="269748"/>
            </a:xfrm>
            <a:prstGeom prst="rect">
              <a:avLst/>
            </a:prstGeom>
          </p:spPr>
        </p:pic>
        <p:pic>
          <p:nvPicPr>
            <p:cNvPr id="20" name="object 21"/>
            <p:cNvPicPr/>
            <p:nvPr/>
          </p:nvPicPr>
          <p:blipFill>
            <a:blip r:embed="rId12" cstate="print"/>
            <a:stretch>
              <a:fillRect/>
            </a:stretch>
          </p:blipFill>
          <p:spPr>
            <a:xfrm>
              <a:off x="4872227" y="5364480"/>
              <a:ext cx="120395" cy="269748"/>
            </a:xfrm>
            <a:prstGeom prst="rect">
              <a:avLst/>
            </a:prstGeom>
          </p:spPr>
        </p:pic>
        <p:pic>
          <p:nvPicPr>
            <p:cNvPr id="21" name="object 22"/>
            <p:cNvPicPr/>
            <p:nvPr/>
          </p:nvPicPr>
          <p:blipFill>
            <a:blip r:embed="rId13" cstate="print"/>
            <a:stretch>
              <a:fillRect/>
            </a:stretch>
          </p:blipFill>
          <p:spPr>
            <a:xfrm>
              <a:off x="5004815" y="5364480"/>
              <a:ext cx="124967" cy="269748"/>
            </a:xfrm>
            <a:prstGeom prst="rect">
              <a:avLst/>
            </a:prstGeom>
          </p:spPr>
        </p:pic>
        <p:pic>
          <p:nvPicPr>
            <p:cNvPr id="22" name="object 23"/>
            <p:cNvPicPr/>
            <p:nvPr/>
          </p:nvPicPr>
          <p:blipFill>
            <a:blip r:embed="rId14" cstate="print"/>
            <a:stretch>
              <a:fillRect/>
            </a:stretch>
          </p:blipFill>
          <p:spPr>
            <a:xfrm>
              <a:off x="5141976" y="5364480"/>
              <a:ext cx="120395" cy="269748"/>
            </a:xfrm>
            <a:prstGeom prst="rect">
              <a:avLst/>
            </a:prstGeom>
          </p:spPr>
        </p:pic>
        <p:pic>
          <p:nvPicPr>
            <p:cNvPr id="23" name="object 24"/>
            <p:cNvPicPr/>
            <p:nvPr/>
          </p:nvPicPr>
          <p:blipFill>
            <a:blip r:embed="rId15" cstate="print"/>
            <a:stretch>
              <a:fillRect/>
            </a:stretch>
          </p:blipFill>
          <p:spPr>
            <a:xfrm>
              <a:off x="5271515" y="5364480"/>
              <a:ext cx="123444" cy="269748"/>
            </a:xfrm>
            <a:prstGeom prst="rect">
              <a:avLst/>
            </a:prstGeom>
          </p:spPr>
        </p:pic>
        <p:pic>
          <p:nvPicPr>
            <p:cNvPr id="24" name="object 25"/>
            <p:cNvPicPr/>
            <p:nvPr/>
          </p:nvPicPr>
          <p:blipFill>
            <a:blip r:embed="rId16" cstate="print"/>
            <a:stretch>
              <a:fillRect/>
            </a:stretch>
          </p:blipFill>
          <p:spPr>
            <a:xfrm>
              <a:off x="5399532" y="5364480"/>
              <a:ext cx="124967" cy="269748"/>
            </a:xfrm>
            <a:prstGeom prst="rect">
              <a:avLst/>
            </a:prstGeom>
          </p:spPr>
        </p:pic>
        <p:pic>
          <p:nvPicPr>
            <p:cNvPr id="25" name="object 26"/>
            <p:cNvPicPr/>
            <p:nvPr/>
          </p:nvPicPr>
          <p:blipFill>
            <a:blip r:embed="rId17" cstate="print"/>
            <a:stretch>
              <a:fillRect/>
            </a:stretch>
          </p:blipFill>
          <p:spPr>
            <a:xfrm>
              <a:off x="5532119" y="5364480"/>
              <a:ext cx="124967" cy="269748"/>
            </a:xfrm>
            <a:prstGeom prst="rect">
              <a:avLst/>
            </a:prstGeom>
          </p:spPr>
        </p:pic>
        <p:pic>
          <p:nvPicPr>
            <p:cNvPr id="26" name="object 27"/>
            <p:cNvPicPr/>
            <p:nvPr/>
          </p:nvPicPr>
          <p:blipFill>
            <a:blip r:embed="rId18" cstate="print"/>
            <a:stretch>
              <a:fillRect/>
            </a:stretch>
          </p:blipFill>
          <p:spPr>
            <a:xfrm>
              <a:off x="5669280" y="5364480"/>
              <a:ext cx="124967" cy="269748"/>
            </a:xfrm>
            <a:prstGeom prst="rect">
              <a:avLst/>
            </a:prstGeom>
          </p:spPr>
        </p:pic>
      </p:grpSp>
      <p:sp>
        <p:nvSpPr>
          <p:cNvPr id="27" name="object 28"/>
          <p:cNvSpPr txBox="1"/>
          <p:nvPr/>
        </p:nvSpPr>
        <p:spPr>
          <a:xfrm>
            <a:off x="7420080" y="4886586"/>
            <a:ext cx="350809" cy="351566"/>
          </a:xfrm>
          <a:prstGeom prst="rect">
            <a:avLst/>
          </a:prstGeom>
        </p:spPr>
        <p:txBody>
          <a:bodyPr vert="horz" wrap="square" lIns="0" tIns="12886" rIns="0" bIns="0" rtlCol="0">
            <a:spAutoFit/>
          </a:bodyPr>
          <a:lstStyle/>
          <a:p>
            <a:pPr marL="11206" algn="ctr" hangingPunct="1">
              <a:spcBef>
                <a:spcPts val="101"/>
              </a:spcBef>
            </a:pPr>
            <a:r>
              <a:rPr sz="1100" b="1" kern="1200" spc="4">
                <a:solidFill>
                  <a:prstClr val="black"/>
                </a:solidFill>
                <a:latin typeface="Arial"/>
                <a:ea typeface="+mn-ea"/>
                <a:cs typeface="Arial"/>
              </a:rPr>
              <a:t>D</a:t>
            </a:r>
            <a:r>
              <a:rPr sz="1100" b="1" kern="1200" spc="-13">
                <a:solidFill>
                  <a:prstClr val="black"/>
                </a:solidFill>
                <a:latin typeface="Arial"/>
                <a:ea typeface="+mn-ea"/>
                <a:cs typeface="Arial"/>
              </a:rPr>
              <a:t>ay</a:t>
            </a:r>
            <a:r>
              <a:rPr sz="1100" b="1" kern="1200" spc="-62">
                <a:solidFill>
                  <a:prstClr val="black"/>
                </a:solidFill>
                <a:latin typeface="Arial"/>
                <a:ea typeface="+mn-ea"/>
                <a:cs typeface="Arial"/>
              </a:rPr>
              <a:t> </a:t>
            </a:r>
            <a:r>
              <a:rPr sz="1100" b="1" kern="1200" spc="18">
                <a:solidFill>
                  <a:prstClr val="black"/>
                </a:solidFill>
                <a:latin typeface="Arial"/>
                <a:ea typeface="+mn-ea"/>
                <a:cs typeface="Arial"/>
              </a:rPr>
              <a:t>6</a:t>
            </a:r>
            <a:endParaRPr sz="1100" kern="1200">
              <a:solidFill>
                <a:prstClr val="black"/>
              </a:solidFill>
              <a:latin typeface="Arial"/>
              <a:ea typeface="+mn-ea"/>
              <a:cs typeface="Arial"/>
            </a:endParaRPr>
          </a:p>
        </p:txBody>
      </p:sp>
      <p:pic>
        <p:nvPicPr>
          <p:cNvPr id="28" name="object 29"/>
          <p:cNvPicPr/>
          <p:nvPr/>
        </p:nvPicPr>
        <p:blipFill>
          <a:blip r:embed="rId19" cstate="print"/>
          <a:stretch>
            <a:fillRect/>
          </a:stretch>
        </p:blipFill>
        <p:spPr>
          <a:xfrm>
            <a:off x="5683174" y="2143858"/>
            <a:ext cx="601083" cy="1539687"/>
          </a:xfrm>
          <a:prstGeom prst="rect">
            <a:avLst/>
          </a:prstGeom>
        </p:spPr>
      </p:pic>
      <p:pic>
        <p:nvPicPr>
          <p:cNvPr id="29" name="object 30"/>
          <p:cNvPicPr/>
          <p:nvPr/>
        </p:nvPicPr>
        <p:blipFill>
          <a:blip r:embed="rId20" cstate="print"/>
          <a:stretch>
            <a:fillRect/>
          </a:stretch>
        </p:blipFill>
        <p:spPr>
          <a:xfrm>
            <a:off x="6409314" y="2139824"/>
            <a:ext cx="824674" cy="1543721"/>
          </a:xfrm>
          <a:prstGeom prst="rect">
            <a:avLst/>
          </a:prstGeom>
        </p:spPr>
      </p:pic>
      <p:pic>
        <p:nvPicPr>
          <p:cNvPr id="30" name="object 31"/>
          <p:cNvPicPr/>
          <p:nvPr/>
        </p:nvPicPr>
        <p:blipFill>
          <a:blip r:embed="rId21" cstate="print"/>
          <a:stretch>
            <a:fillRect/>
          </a:stretch>
        </p:blipFill>
        <p:spPr>
          <a:xfrm>
            <a:off x="7381536" y="1989218"/>
            <a:ext cx="4308437" cy="2479637"/>
          </a:xfrm>
          <a:prstGeom prst="rect">
            <a:avLst/>
          </a:prstGeom>
        </p:spPr>
      </p:pic>
      <p:sp>
        <p:nvSpPr>
          <p:cNvPr id="31" name="object 32"/>
          <p:cNvSpPr txBox="1"/>
          <p:nvPr/>
        </p:nvSpPr>
        <p:spPr>
          <a:xfrm>
            <a:off x="7796602" y="5131347"/>
            <a:ext cx="3430545" cy="292275"/>
          </a:xfrm>
          <a:prstGeom prst="rect">
            <a:avLst/>
          </a:prstGeom>
        </p:spPr>
        <p:txBody>
          <a:bodyPr vert="horz" wrap="square" lIns="0" tIns="15128" rIns="0" bIns="0" rtlCol="0">
            <a:spAutoFit/>
          </a:bodyPr>
          <a:lstStyle/>
          <a:p>
            <a:pPr marL="11206" algn="ctr" hangingPunct="1">
              <a:spcBef>
                <a:spcPts val="119"/>
              </a:spcBef>
            </a:pPr>
            <a:r>
              <a:rPr b="1" kern="1200" spc="13">
                <a:solidFill>
                  <a:prstClr val="black"/>
                </a:solidFill>
                <a:latin typeface="Cambria"/>
                <a:ea typeface="+mn-ea"/>
                <a:cs typeface="Cambria"/>
              </a:rPr>
              <a:t>Measles</a:t>
            </a:r>
            <a:r>
              <a:rPr b="1" kern="1200" spc="-44">
                <a:solidFill>
                  <a:prstClr val="black"/>
                </a:solidFill>
                <a:latin typeface="Cambria"/>
                <a:ea typeface="+mn-ea"/>
                <a:cs typeface="Cambria"/>
              </a:rPr>
              <a:t> </a:t>
            </a:r>
            <a:r>
              <a:rPr b="1" kern="1200" spc="4">
                <a:solidFill>
                  <a:prstClr val="black"/>
                </a:solidFill>
                <a:latin typeface="Cambria"/>
                <a:ea typeface="+mn-ea"/>
                <a:cs typeface="Cambria"/>
              </a:rPr>
              <a:t>example</a:t>
            </a:r>
            <a:endParaRPr kern="1200">
              <a:solidFill>
                <a:prstClr val="black"/>
              </a:solidFill>
              <a:latin typeface="Cambria"/>
              <a:ea typeface="+mn-ea"/>
              <a:cs typeface="Cambria"/>
            </a:endParaRPr>
          </a:p>
        </p:txBody>
      </p:sp>
      <p:pic>
        <p:nvPicPr>
          <p:cNvPr id="32" name="object 7">
            <a:extLst>
              <a:ext uri="{FF2B5EF4-FFF2-40B4-BE49-F238E27FC236}">
                <a16:creationId xmlns:a16="http://schemas.microsoft.com/office/drawing/2014/main" id="{A21C42F7-42E5-49D5-85F5-58E083D3DAF3}"/>
              </a:ext>
            </a:extLst>
          </p:cNvPr>
          <p:cNvPicPr/>
          <p:nvPr/>
        </p:nvPicPr>
        <p:blipFill>
          <a:blip r:embed="rId3" cstate="print"/>
          <a:stretch>
            <a:fillRect/>
          </a:stretch>
        </p:blipFill>
        <p:spPr>
          <a:xfrm>
            <a:off x="6537249" y="4537252"/>
            <a:ext cx="112076" cy="239357"/>
          </a:xfrm>
          <a:prstGeom prst="rect">
            <a:avLst/>
          </a:prstGeom>
        </p:spPr>
      </p:pic>
      <p:sp>
        <p:nvSpPr>
          <p:cNvPr id="2" name="ZoneTexte 1">
            <a:extLst>
              <a:ext uri="{FF2B5EF4-FFF2-40B4-BE49-F238E27FC236}">
                <a16:creationId xmlns:a16="http://schemas.microsoft.com/office/drawing/2014/main" id="{BC9698B4-F697-E2A2-E910-C1A8CB4591D6}"/>
              </a:ext>
            </a:extLst>
          </p:cNvPr>
          <p:cNvSpPr txBox="1"/>
          <p:nvPr/>
        </p:nvSpPr>
        <p:spPr>
          <a:xfrm>
            <a:off x="271462" y="754574"/>
            <a:ext cx="6743699"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fr-FR" sz="2800" b="1" err="1">
                <a:solidFill>
                  <a:srgbClr val="A2010C"/>
                </a:solidFill>
                <a:latin typeface="Source Sans Pro Regular"/>
                <a:ea typeface="Source Sans Pro Bold"/>
                <a:sym typeface="Source Sans Pro Regular"/>
              </a:rPr>
              <a:t>Why</a:t>
            </a:r>
            <a:r>
              <a:rPr lang="fr-FR" sz="2800" b="1">
                <a:solidFill>
                  <a:srgbClr val="A2010C"/>
                </a:solidFill>
                <a:latin typeface="Source Sans Pro Regular"/>
                <a:ea typeface="Source Sans Pro Bold"/>
                <a:sym typeface="Source Sans Pro Regular"/>
              </a:rPr>
              <a:t> Rapid Response Teams</a:t>
            </a:r>
            <a:r>
              <a:rPr lang="en-US" sz="2800" b="1">
                <a:solidFill>
                  <a:srgbClr val="A2010C"/>
                </a:solidFill>
                <a:latin typeface="Source Sans Pro Regular"/>
                <a:ea typeface="Source Sans Pro Bold"/>
                <a:sym typeface="Source Sans Pro Regular"/>
              </a:rPr>
              <a:t>? </a:t>
            </a:r>
            <a:endParaRPr lang="fr-FR" sz="2800" b="1">
              <a:solidFill>
                <a:srgbClr val="A2010C"/>
              </a:solidFill>
              <a:latin typeface="Source Sans Pro Regular"/>
              <a:ea typeface="Source Sans Pro Bold"/>
              <a:sym typeface="Source Sans Pro Regular"/>
            </a:endParaRPr>
          </a:p>
        </p:txBody>
      </p:sp>
      <p:sp>
        <p:nvSpPr>
          <p:cNvPr id="37" name="Slide Number Placeholder 4">
            <a:extLst>
              <a:ext uri="{FF2B5EF4-FFF2-40B4-BE49-F238E27FC236}">
                <a16:creationId xmlns:a16="http://schemas.microsoft.com/office/drawing/2014/main" id="{894D5513-37D8-E60B-EEA4-9229C6340B79}"/>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9</a:t>
            </a:r>
          </a:p>
        </p:txBody>
      </p:sp>
      <p:sp>
        <p:nvSpPr>
          <p:cNvPr id="33" name="TextBox 32">
            <a:extLst>
              <a:ext uri="{FF2B5EF4-FFF2-40B4-BE49-F238E27FC236}">
                <a16:creationId xmlns:a16="http://schemas.microsoft.com/office/drawing/2014/main" id="{7A56A290-4F94-23C1-08BC-696C3E7BB26E}"/>
              </a:ext>
            </a:extLst>
          </p:cNvPr>
          <p:cNvSpPr txBox="1"/>
          <p:nvPr/>
        </p:nvSpPr>
        <p:spPr>
          <a:xfrm>
            <a:off x="512032" y="5507473"/>
            <a:ext cx="11225840" cy="707884"/>
          </a:xfrm>
          <a:prstGeom prst="rect">
            <a:avLst/>
          </a:prstGeom>
          <a:solidFill>
            <a:srgbClr val="951D19"/>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pPr algn="ctr"/>
            <a:r>
              <a:rPr lang="en-US" sz="2000" dirty="0">
                <a:solidFill>
                  <a:srgbClr val="FFFFFF"/>
                </a:solidFill>
                <a:latin typeface="Source Sans Pro Regular"/>
                <a:cs typeface="Arial"/>
              </a:rPr>
              <a:t>Emergencies can quickly overwhelm a country's response infrastructure, a rapid intervention by an RRT is crucial to help control the outbreak and prevent excess morbidity and mortality​</a:t>
            </a:r>
            <a:endParaRPr lang="en-US" sz="2000">
              <a:solidFill>
                <a:srgbClr val="FFFFFF"/>
              </a:solidFill>
              <a:latin typeface="Source Sans Pro Regular"/>
            </a:endParaRPr>
          </a:p>
        </p:txBody>
      </p:sp>
    </p:spTree>
    <p:extLst>
      <p:ext uri="{BB962C8B-B14F-4D97-AF65-F5344CB8AC3E}">
        <p14:creationId xmlns:p14="http://schemas.microsoft.com/office/powerpoint/2010/main" val="332503831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1" name="TextBox 2"/>
          <p:cNvSpPr txBox="1"/>
          <p:nvPr/>
        </p:nvSpPr>
        <p:spPr>
          <a:xfrm>
            <a:off x="2540195" y="1711140"/>
            <a:ext cx="7035479" cy="144655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20" rIns="45719" bIns="45720" anchor="t">
            <a:spAutoFit/>
          </a:bodyPr>
          <a:lstStyle>
            <a:lvl1pPr algn="ctr">
              <a:defRPr sz="4400">
                <a:solidFill>
                  <a:srgbClr val="FFFFFF"/>
                </a:solidFill>
                <a:latin typeface="Source Sans Pro Bold"/>
                <a:ea typeface="Source Sans Pro Bold"/>
                <a:cs typeface="Source Sans Pro Bold"/>
                <a:sym typeface="Source Sans Pro Bold"/>
              </a:defRPr>
            </a:lvl1pPr>
          </a:lstStyle>
          <a:p>
            <a:r>
              <a:rPr lang="fr-FR" b="1" dirty="0"/>
              <a:t>Module</a:t>
            </a:r>
            <a:r>
              <a:rPr b="1" dirty="0"/>
              <a:t> 1</a:t>
            </a:r>
            <a:endParaRPr lang="fr-FR" b="1" dirty="0"/>
          </a:p>
          <a:p>
            <a:r>
              <a:rPr lang="en-US" b="1" dirty="0"/>
              <a:t>RRT management</a:t>
            </a:r>
            <a:endParaRPr lang="en-US" b="1" dirty="0">
              <a:solidFill>
                <a:srgbClr val="FF0000"/>
              </a:solidFill>
              <a:highlight>
                <a:srgbClr val="FFFF00"/>
              </a:highlight>
            </a:endParaRPr>
          </a:p>
        </p:txBody>
      </p:sp>
      <p:sp>
        <p:nvSpPr>
          <p:cNvPr id="572" name="Rounded Rectangle 3"/>
          <p:cNvSpPr/>
          <p:nvPr/>
        </p:nvSpPr>
        <p:spPr>
          <a:xfrm flipV="1">
            <a:off x="4838412" y="3254402"/>
            <a:ext cx="2515175" cy="111824"/>
          </a:xfrm>
          <a:prstGeom prst="roundRect">
            <a:avLst>
              <a:gd name="adj" fmla="val 50000"/>
            </a:avLst>
          </a:prstGeom>
          <a:solidFill>
            <a:schemeClr val="accent3"/>
          </a:solidFill>
          <a:ln w="12700">
            <a:miter lim="400000"/>
          </a:ln>
        </p:spPr>
        <p:txBody>
          <a:bodyPr lIns="45719" rIns="45719" anchor="ctr"/>
          <a:lstStyle/>
          <a:p>
            <a:pPr algn="ctr">
              <a:defRPr>
                <a:solidFill>
                  <a:srgbClr val="FFFFFF"/>
                </a:solidFill>
              </a:defRPr>
            </a:pPr>
            <a:endParaRPr/>
          </a:p>
        </p:txBody>
      </p:sp>
      <p:sp>
        <p:nvSpPr>
          <p:cNvPr id="573" name="Slide Number Placeholder 4"/>
          <p:cNvSpPr txBox="1"/>
          <p:nvPr/>
        </p:nvSpPr>
        <p:spPr>
          <a:xfrm>
            <a:off x="9494519" y="6555105"/>
            <a:ext cx="2651761" cy="2819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3</a:t>
            </a: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135140" y="14255"/>
            <a:ext cx="9212263" cy="622301"/>
          </a:xfrm>
        </p:spPr>
        <p:txBody>
          <a:bodyPr lIns="45719" tIns="45720" rIns="45719" bIns="45720" anchor="t">
            <a:normAutofit/>
          </a:bodyPr>
          <a:lstStyle/>
          <a:p>
            <a:pPr defTabSz="914400" hangingPunct="0">
              <a:lnSpc>
                <a:spcPct val="100000"/>
              </a:lnSpc>
              <a:spcBef>
                <a:spcPts val="0"/>
              </a:spcBef>
            </a:pPr>
            <a:r>
              <a:rPr lang="fr-FR" sz="3200" b="1" dirty="0">
                <a:solidFill>
                  <a:srgbClr val="FFFFFF"/>
                </a:solidFill>
                <a:cs typeface="Source Sans Pro Bold"/>
                <a:sym typeface="Source Sans Pro Bold"/>
              </a:rPr>
              <a:t>1.3 Introduction to RRT management</a:t>
            </a:r>
            <a:r>
              <a:rPr lang="fr-FR" sz="3200" b="1" dirty="0">
                <a:cs typeface="Source Sans Pro Bold"/>
                <a:sym typeface="Source Sans Pro Bold"/>
              </a:rPr>
              <a:t> </a:t>
            </a:r>
            <a:endParaRPr lang="en-GB" sz="3200" b="1" dirty="0">
              <a:solidFill>
                <a:srgbClr val="FFFFFF"/>
              </a:solidFill>
              <a:latin typeface="Source Sans Pro Bold"/>
              <a:ea typeface="Source Sans Pro Bold"/>
              <a:cs typeface="Source Sans Pro Bold"/>
              <a:sym typeface="Source Sans Pro Bold"/>
            </a:endParaRPr>
          </a:p>
        </p:txBody>
      </p:sp>
      <p:sp>
        <p:nvSpPr>
          <p:cNvPr id="37" name="Text Placeholder 1">
            <a:extLst>
              <a:ext uri="{FF2B5EF4-FFF2-40B4-BE49-F238E27FC236}">
                <a16:creationId xmlns:a16="http://schemas.microsoft.com/office/drawing/2014/main" id="{831568ED-A9E3-3886-B2CE-410A37567223}"/>
              </a:ext>
            </a:extLst>
          </p:cNvPr>
          <p:cNvSpPr>
            <a:spLocks noGrp="1"/>
          </p:cNvSpPr>
          <p:nvPr>
            <p:ph type="body" idx="1"/>
          </p:nvPr>
        </p:nvSpPr>
        <p:spPr>
          <a:xfrm>
            <a:off x="411039" y="2238595"/>
            <a:ext cx="5585496" cy="3638349"/>
          </a:xfrm>
          <a:solidFill>
            <a:schemeClr val="bg1">
              <a:lumMod val="95000"/>
            </a:schemeClr>
          </a:solidFill>
        </p:spPr>
        <p:txBody>
          <a:bodyPr lIns="45719" tIns="45720" rIns="45719" bIns="45720" anchor="t">
            <a:normAutofit/>
          </a:bodyPr>
          <a:lstStyle/>
          <a:p>
            <a:pPr marL="353695" indent="-342900">
              <a:spcBef>
                <a:spcPts val="500"/>
              </a:spcBef>
              <a:buClr>
                <a:srgbClr val="00B050"/>
              </a:buClr>
              <a:buSzPct val="100000"/>
              <a:buFont typeface="Arial MT"/>
              <a:buChar char="•"/>
              <a:defRPr sz="2400">
                <a:solidFill>
                  <a:srgbClr val="10253F"/>
                </a:solidFill>
                <a:latin typeface="Source Sans Pro Regular"/>
                <a:ea typeface="Source Sans Pro Regular"/>
                <a:cs typeface="Source Sans Pro Regular"/>
                <a:sym typeface="Source Sans Pro Regular"/>
              </a:defRPr>
            </a:pPr>
            <a:endParaRPr lang="en-US" sz="400">
              <a:latin typeface="Source Sans Pro Regular"/>
              <a:ea typeface="Source Sans Pro Regular"/>
              <a:cs typeface="Source Sans Pro Regular"/>
              <a:sym typeface="Calibri"/>
            </a:endParaRPr>
          </a:p>
          <a:p>
            <a:pPr marL="307975" indent="-307975">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dirty="0">
                <a:latin typeface="Source Sans Pro Regular"/>
                <a:sym typeface="Calibri"/>
              </a:rPr>
              <a:t>Investigate alerts, rumors and media</a:t>
            </a:r>
            <a:r>
              <a:rPr lang="en-US" sz="2000" dirty="0">
                <a:sym typeface="Calibri"/>
              </a:rPr>
              <a:t> </a:t>
            </a:r>
            <a:r>
              <a:rPr lang="en-US" sz="2000" dirty="0">
                <a:latin typeface="Source Sans Pro Regular"/>
                <a:sym typeface="Calibri"/>
              </a:rPr>
              <a:t> reports on outbreaks and other public</a:t>
            </a:r>
            <a:r>
              <a:rPr lang="en-US" sz="2000" dirty="0">
                <a:sym typeface="Calibri"/>
              </a:rPr>
              <a:t> </a:t>
            </a:r>
            <a:r>
              <a:rPr lang="en-US" sz="2000" dirty="0">
                <a:latin typeface="Source Sans Pro Regular"/>
                <a:sym typeface="Calibri"/>
              </a:rPr>
              <a:t> health emergencies</a:t>
            </a:r>
            <a:endParaRPr lang="en-US" sz="2000" dirty="0">
              <a:latin typeface="Source Sans Pro Regular"/>
            </a:endParaRPr>
          </a:p>
          <a:p>
            <a:pPr marL="307975" indent="-307975">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dirty="0">
                <a:latin typeface="Source Sans Pro Regular"/>
                <a:sym typeface="Calibri"/>
              </a:rPr>
              <a:t>Propose field investigation strategies</a:t>
            </a:r>
            <a:r>
              <a:rPr lang="en-US" sz="2000" dirty="0">
                <a:sym typeface="Calibri"/>
              </a:rPr>
              <a:t> </a:t>
            </a:r>
            <a:r>
              <a:rPr lang="en-US" sz="2000" dirty="0">
                <a:latin typeface="Source Sans Pro Regular"/>
                <a:sym typeface="Calibri"/>
              </a:rPr>
              <a:t> and methods</a:t>
            </a:r>
            <a:r>
              <a:rPr lang="en-US" sz="2000" dirty="0">
                <a:sym typeface="Calibri"/>
              </a:rPr>
              <a:t> </a:t>
            </a:r>
            <a:endParaRPr lang="en-US" sz="2000" dirty="0">
              <a:latin typeface="Source Sans Pro Regular"/>
            </a:endParaRPr>
          </a:p>
          <a:p>
            <a:pPr marL="307975" indent="-307975">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dirty="0"/>
              <a:t>Collect and package laboratory samples, ensure they are sent to relevant laboratory</a:t>
            </a:r>
            <a:endParaRPr lang="en-US" sz="2000" dirty="0">
              <a:sym typeface="Calibri"/>
            </a:endParaRPr>
          </a:p>
          <a:p>
            <a:pPr marL="307975" indent="-307975">
              <a:lnSpc>
                <a:spcPct val="110000"/>
              </a:lnSpc>
              <a:spcBef>
                <a:spcPts val="500"/>
              </a:spcBef>
              <a:spcAft>
                <a:spcPts val="0"/>
              </a:spcAft>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dirty="0">
                <a:latin typeface="Source Sans Pro Regular"/>
                <a:sym typeface="Calibri"/>
              </a:rPr>
              <a:t>Conduct control measures and  interventions</a:t>
            </a:r>
            <a:endParaRPr lang="en-US" sz="2000" dirty="0">
              <a:latin typeface="Source Sans Pro Regular"/>
            </a:endParaRPr>
          </a:p>
          <a:p>
            <a:pPr marL="307975" indent="-307975">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dirty="0">
                <a:latin typeface="Source Sans Pro Regular"/>
                <a:sym typeface="Calibri"/>
              </a:rPr>
              <a:t>Carry out risk communication</a:t>
            </a:r>
            <a:r>
              <a:rPr lang="en-US" sz="2000" dirty="0">
                <a:sym typeface="Calibri"/>
              </a:rPr>
              <a:t> </a:t>
            </a:r>
            <a:r>
              <a:rPr lang="en-US" sz="2000" dirty="0">
                <a:latin typeface="Source Sans Pro Regular"/>
                <a:sym typeface="Calibri"/>
              </a:rPr>
              <a:t> activities</a:t>
            </a:r>
            <a:endParaRPr lang="en-US" sz="2000" dirty="0">
              <a:latin typeface="Source Sans Pro Regular"/>
            </a:endParaRPr>
          </a:p>
          <a:p>
            <a:pPr marL="307975" indent="-307975">
              <a:lnSpc>
                <a:spcPct val="110000"/>
              </a:lnSpc>
              <a:spcBef>
                <a:spcPts val="500"/>
              </a:spcBef>
              <a:spcAft>
                <a:spcPts val="0"/>
              </a:spcAft>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dirty="0">
                <a:latin typeface="Source Sans Pro Regular"/>
                <a:sym typeface="Calibri"/>
              </a:rPr>
              <a:t>Engaging communities </a:t>
            </a:r>
            <a:endParaRPr lang="en-US" sz="2000" dirty="0">
              <a:latin typeface="Source Sans Pro Regular"/>
            </a:endParaRPr>
          </a:p>
          <a:p>
            <a:pPr marL="0" indent="0">
              <a:buNone/>
            </a:pPr>
            <a:endParaRPr lang="en-GB" sz="2200"/>
          </a:p>
        </p:txBody>
      </p:sp>
      <p:sp>
        <p:nvSpPr>
          <p:cNvPr id="39" name="Text Placeholder 1">
            <a:extLst>
              <a:ext uri="{FF2B5EF4-FFF2-40B4-BE49-F238E27FC236}">
                <a16:creationId xmlns:a16="http://schemas.microsoft.com/office/drawing/2014/main" id="{2FEBBB62-7516-8DCB-8793-5117C603F3E7}"/>
              </a:ext>
            </a:extLst>
          </p:cNvPr>
          <p:cNvSpPr txBox="1">
            <a:spLocks/>
          </p:cNvSpPr>
          <p:nvPr/>
        </p:nvSpPr>
        <p:spPr bwMode="auto">
          <a:xfrm>
            <a:off x="6266042" y="2238595"/>
            <a:ext cx="5553778" cy="3638349"/>
          </a:xfrm>
          <a:prstGeom prst="rect">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lvl1pPr marL="411480" indent="-41148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1pPr>
            <a:lvl2pPr marL="891540" indent="-342900" algn="l" rtl="0" eaLnBrk="0" fontAlgn="base" hangingPunct="0">
              <a:spcBef>
                <a:spcPct val="20000"/>
              </a:spcBef>
              <a:spcAft>
                <a:spcPct val="0"/>
              </a:spcAft>
              <a:buFont typeface="Arial" charset="0"/>
              <a:buChar char="–"/>
              <a:defRPr sz="2160" kern="1200">
                <a:solidFill>
                  <a:srgbClr val="10253F"/>
                </a:solidFill>
                <a:latin typeface="Arial" pitchFamily="34" charset="0"/>
                <a:ea typeface="+mn-ea"/>
                <a:cs typeface="Arial" pitchFamily="34" charset="0"/>
              </a:defRPr>
            </a:lvl2pPr>
            <a:lvl3pPr marL="1371600" indent="-274320" algn="l" rtl="0" eaLnBrk="0" fontAlgn="base" hangingPunct="0">
              <a:spcBef>
                <a:spcPct val="20000"/>
              </a:spcBef>
              <a:spcAft>
                <a:spcPct val="0"/>
              </a:spcAft>
              <a:buFont typeface="Arial" charset="0"/>
              <a:buChar char="•"/>
              <a:defRPr sz="2160" kern="1200">
                <a:solidFill>
                  <a:srgbClr val="10253F"/>
                </a:solidFill>
                <a:latin typeface="Arial" pitchFamily="34" charset="0"/>
                <a:ea typeface="+mn-ea"/>
                <a:cs typeface="Arial" pitchFamily="34" charset="0"/>
              </a:defRPr>
            </a:lvl3pPr>
            <a:lvl4pPr marL="1920240" indent="-274320" algn="l" rtl="0" eaLnBrk="0" fontAlgn="base" hangingPunct="0">
              <a:spcBef>
                <a:spcPct val="20000"/>
              </a:spcBef>
              <a:spcAft>
                <a:spcPct val="0"/>
              </a:spcAft>
              <a:buFont typeface="Arial" charset="0"/>
              <a:buChar char="–"/>
              <a:defRPr sz="1920" kern="1200">
                <a:solidFill>
                  <a:srgbClr val="10253F"/>
                </a:solidFill>
                <a:latin typeface="Arial" pitchFamily="34" charset="0"/>
                <a:ea typeface="+mn-ea"/>
                <a:cs typeface="Arial" pitchFamily="34" charset="0"/>
              </a:defRPr>
            </a:lvl4pPr>
            <a:lvl5pPr marL="2468880" indent="-274320" algn="l" rtl="0" eaLnBrk="0" fontAlgn="base" hangingPunct="0">
              <a:spcBef>
                <a:spcPct val="20000"/>
              </a:spcBef>
              <a:spcAft>
                <a:spcPct val="0"/>
              </a:spcAft>
              <a:buFont typeface="Arial" charset="0"/>
              <a:buChar char="»"/>
              <a:defRPr sz="1920" kern="1200">
                <a:solidFill>
                  <a:srgbClr val="10253F"/>
                </a:solidFill>
                <a:latin typeface="Arial" pitchFamily="34" charset="0"/>
                <a:ea typeface="+mn-ea"/>
                <a:cs typeface="Arial" pitchFamily="34" charset="0"/>
              </a:defRPr>
            </a:lvl5pPr>
            <a:lvl6pPr marL="301752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6616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11480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6344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353695" marR="175260" indent="-342900">
              <a:lnSpc>
                <a:spcPct val="101499"/>
              </a:lnSpc>
              <a:spcBef>
                <a:spcPts val="500"/>
              </a:spcBef>
              <a:buClr>
                <a:srgbClr val="00B050"/>
              </a:buClr>
              <a:buSzPct val="100000"/>
              <a:buFont typeface="Arial MT"/>
              <a:buChar char="•"/>
              <a:tabLst>
                <a:tab pos="344599" algn="l"/>
                <a:tab pos="345160" algn="l"/>
              </a:tabLst>
              <a:defRPr sz="2400">
                <a:solidFill>
                  <a:srgbClr val="10253F"/>
                </a:solidFill>
                <a:latin typeface="Source Sans Pro Regular"/>
                <a:ea typeface="Source Sans Pro Regular"/>
                <a:cs typeface="Source Sans Pro Regular"/>
                <a:sym typeface="Source Sans Pro Regular"/>
              </a:defRPr>
            </a:pPr>
            <a:endParaRPr lang="en-US" sz="400">
              <a:latin typeface="Source Sans Pro Regular"/>
              <a:ea typeface="Source Sans Pro Regular"/>
              <a:cs typeface="Source Sans Pro Regular"/>
            </a:endParaRPr>
          </a:p>
          <a:p>
            <a:pPr marL="307975" marR="175260" indent="-307975">
              <a:lnSpc>
                <a:spcPct val="110000"/>
              </a:lnSpc>
              <a:spcBef>
                <a:spcPts val="500"/>
              </a:spcBef>
              <a:spcAft>
                <a:spcPts val="0"/>
              </a:spcAft>
              <a:buClr>
                <a:schemeClr val="accent3"/>
              </a:buClr>
              <a:buSzPct val="100000"/>
              <a:buFont typeface="Arial"/>
              <a:buChar char="•"/>
              <a:tabLst>
                <a:tab pos="344599" algn="l"/>
                <a:tab pos="345160" algn="l"/>
              </a:tabLst>
              <a:defRPr sz="2400">
                <a:solidFill>
                  <a:srgbClr val="10253F"/>
                </a:solidFill>
                <a:latin typeface="Source Sans Pro Regular"/>
                <a:ea typeface="Source Sans Pro Regular"/>
                <a:cs typeface="Source Sans Pro Regular"/>
                <a:sym typeface="Source Sans Pro Regular"/>
              </a:defRPr>
            </a:pPr>
            <a:r>
              <a:rPr lang="en-US" sz="2000">
                <a:latin typeface="Source Sans Pro Regular"/>
              </a:rPr>
              <a:t>Coordinate response activities in  collaboration with public health  authorities, communities, and other  stakeholders</a:t>
            </a:r>
          </a:p>
          <a:p>
            <a:pPr marL="307975" indent="-307975">
              <a:lnSpc>
                <a:spcPct val="110000"/>
              </a:lnSpc>
              <a:spcBef>
                <a:spcPts val="500"/>
              </a:spcBef>
              <a:spcAft>
                <a:spcPts val="0"/>
              </a:spcAft>
              <a:buClr>
                <a:schemeClr val="accent3"/>
              </a:buClr>
              <a:buSzPct val="100000"/>
              <a:buFont typeface="Arial"/>
              <a:buChar char="•"/>
              <a:tabLst>
                <a:tab pos="344599" algn="l"/>
                <a:tab pos="345160" algn="l"/>
              </a:tabLst>
              <a:defRPr sz="2400">
                <a:solidFill>
                  <a:srgbClr val="10253F"/>
                </a:solidFill>
                <a:latin typeface="Source Sans Pro Regular"/>
                <a:ea typeface="Source Sans Pro Regular"/>
                <a:cs typeface="Source Sans Pro Regular"/>
                <a:sym typeface="Source Sans Pro Regular"/>
              </a:defRPr>
            </a:pPr>
            <a:r>
              <a:rPr lang="en-US" sz="2000">
                <a:latin typeface="Source Sans Pro Regular"/>
              </a:rPr>
              <a:t>Support training and capacity building</a:t>
            </a:r>
          </a:p>
          <a:p>
            <a:pPr marL="307975" indent="-307975">
              <a:lnSpc>
                <a:spcPct val="110000"/>
              </a:lnSpc>
              <a:spcBef>
                <a:spcPts val="500"/>
              </a:spcBef>
              <a:spcAft>
                <a:spcPts val="0"/>
              </a:spcAft>
              <a:buClr>
                <a:schemeClr val="accent3"/>
              </a:buClr>
              <a:buSzPct val="100000"/>
              <a:buFont typeface="Arial"/>
              <a:buChar char="•"/>
              <a:tabLst>
                <a:tab pos="344599" algn="l"/>
                <a:tab pos="345160" algn="l"/>
              </a:tabLst>
              <a:defRPr sz="2400">
                <a:solidFill>
                  <a:srgbClr val="10253F"/>
                </a:solidFill>
                <a:latin typeface="Source Sans Pro Regular"/>
                <a:ea typeface="Source Sans Pro Regular"/>
                <a:cs typeface="Source Sans Pro Regular"/>
                <a:sym typeface="Source Sans Pro Regular"/>
              </a:defRPr>
            </a:pPr>
            <a:r>
              <a:rPr lang="en-US" sz="2000">
                <a:latin typeface="Source Sans Pro Regular"/>
              </a:rPr>
              <a:t>Contribute to assessing the response</a:t>
            </a:r>
          </a:p>
          <a:p>
            <a:pPr marL="307975" marR="398145" indent="-307975">
              <a:lnSpc>
                <a:spcPct val="110000"/>
              </a:lnSpc>
              <a:spcBef>
                <a:spcPts val="500"/>
              </a:spcBef>
              <a:spcAft>
                <a:spcPts val="0"/>
              </a:spcAft>
              <a:buClr>
                <a:schemeClr val="accent3"/>
              </a:buClr>
              <a:buSzPct val="100000"/>
              <a:buFont typeface="Arial"/>
              <a:buChar char="•"/>
              <a:tabLst>
                <a:tab pos="344599" algn="l"/>
                <a:tab pos="345160" algn="l"/>
              </a:tabLst>
              <a:defRPr sz="2400">
                <a:solidFill>
                  <a:srgbClr val="10253F"/>
                </a:solidFill>
                <a:latin typeface="Source Sans Pro Regular"/>
                <a:ea typeface="Source Sans Pro Regular"/>
                <a:cs typeface="Source Sans Pro Regular"/>
                <a:sym typeface="Source Sans Pro Regular"/>
              </a:defRPr>
            </a:pPr>
            <a:r>
              <a:rPr lang="en-US" sz="2000">
                <a:latin typeface="Source Sans Pro Regular"/>
              </a:rPr>
              <a:t>Develop brief periodic situation  reports and detailed investigation  reports</a:t>
            </a:r>
          </a:p>
        </p:txBody>
      </p:sp>
      <p:sp>
        <p:nvSpPr>
          <p:cNvPr id="41" name="ZoneTexte 40">
            <a:extLst>
              <a:ext uri="{FF2B5EF4-FFF2-40B4-BE49-F238E27FC236}">
                <a16:creationId xmlns:a16="http://schemas.microsoft.com/office/drawing/2014/main" id="{9B70ADB5-F707-DD24-AEDE-0F83F9D17836}"/>
              </a:ext>
            </a:extLst>
          </p:cNvPr>
          <p:cNvSpPr txBox="1"/>
          <p:nvPr/>
        </p:nvSpPr>
        <p:spPr>
          <a:xfrm>
            <a:off x="5147014" y="1554929"/>
            <a:ext cx="1902288" cy="461665"/>
          </a:xfrm>
          <a:prstGeom prst="rect">
            <a:avLst/>
          </a:prstGeom>
          <a:noFill/>
        </p:spPr>
        <p:txBody>
          <a:bodyPr wrap="square" lIns="91440" tIns="45720" rIns="91440" bIns="45720" rtlCol="0" anchor="t">
            <a:spAutoFit/>
          </a:bodyPr>
          <a:lstStyle/>
          <a:p>
            <a:pPr algn="ctr" hangingPunct="1"/>
            <a:r>
              <a:rPr lang="en-US" sz="2400" kern="1200">
                <a:latin typeface="Source Sans Pro Regular"/>
                <a:ea typeface="+mn-ea"/>
                <a:cs typeface="Arial"/>
              </a:rPr>
              <a:t>An RRT:</a:t>
            </a:r>
          </a:p>
        </p:txBody>
      </p:sp>
      <p:sp>
        <p:nvSpPr>
          <p:cNvPr id="5" name="Text Placeholder 2">
            <a:extLst>
              <a:ext uri="{FF2B5EF4-FFF2-40B4-BE49-F238E27FC236}">
                <a16:creationId xmlns:a16="http://schemas.microsoft.com/office/drawing/2014/main" id="{1F03C5DC-FA39-7A07-ABC1-E8D5799535E7}"/>
              </a:ext>
            </a:extLst>
          </p:cNvPr>
          <p:cNvSpPr txBox="1">
            <a:spLocks/>
          </p:cNvSpPr>
          <p:nvPr/>
        </p:nvSpPr>
        <p:spPr>
          <a:xfrm>
            <a:off x="171030" y="742693"/>
            <a:ext cx="9212263" cy="622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hangingPunct="1">
              <a:spcBef>
                <a:spcPts val="0"/>
              </a:spcBef>
            </a:pPr>
            <a:r>
              <a:rPr lang="fr-FR" sz="2800" b="1" err="1">
                <a:solidFill>
                  <a:srgbClr val="A2010C"/>
                </a:solidFill>
                <a:ea typeface="Source Sans Pro Bold"/>
                <a:cs typeface="+mj-cs"/>
                <a:sym typeface="Calibri"/>
              </a:rPr>
              <a:t>What</a:t>
            </a:r>
            <a:r>
              <a:rPr lang="fr-FR" sz="2800" b="1">
                <a:solidFill>
                  <a:srgbClr val="A2010C"/>
                </a:solidFill>
                <a:ea typeface="Source Sans Pro Bold"/>
                <a:cs typeface="+mj-cs"/>
                <a:sym typeface="Calibri"/>
              </a:rPr>
              <a:t> do </a:t>
            </a:r>
            <a:r>
              <a:rPr lang="fr-FR" sz="2800" b="1" err="1">
                <a:solidFill>
                  <a:srgbClr val="A2010C"/>
                </a:solidFill>
                <a:ea typeface="Source Sans Pro Bold"/>
                <a:cs typeface="+mj-cs"/>
                <a:sym typeface="Calibri"/>
              </a:rPr>
              <a:t>RRTs</a:t>
            </a:r>
            <a:r>
              <a:rPr lang="fr-FR" sz="2800" b="1">
                <a:solidFill>
                  <a:srgbClr val="A2010C"/>
                </a:solidFill>
                <a:ea typeface="Source Sans Pro Bold"/>
                <a:cs typeface="+mj-cs"/>
                <a:sym typeface="Calibri"/>
              </a:rPr>
              <a:t> do</a:t>
            </a:r>
            <a:r>
              <a:rPr lang="en-US" sz="2800" b="1">
                <a:solidFill>
                  <a:srgbClr val="A2010C"/>
                </a:solidFill>
                <a:ea typeface="Source Sans Pro Bold"/>
                <a:cs typeface="+mj-cs"/>
                <a:sym typeface="Source Sans Pro Bold"/>
              </a:rPr>
              <a:t>?</a:t>
            </a:r>
            <a:endParaRPr lang="en-GB" sz="2800" b="1">
              <a:solidFill>
                <a:srgbClr val="A2010C"/>
              </a:solidFill>
              <a:ea typeface="Source Sans Pro Bold"/>
              <a:cs typeface="+mj-cs"/>
              <a:sym typeface="Source Sans Pro Bold"/>
            </a:endParaRPr>
          </a:p>
        </p:txBody>
      </p:sp>
      <p:sp>
        <p:nvSpPr>
          <p:cNvPr id="4" name="Slide Number Placeholder 4">
            <a:extLst>
              <a:ext uri="{FF2B5EF4-FFF2-40B4-BE49-F238E27FC236}">
                <a16:creationId xmlns:a16="http://schemas.microsoft.com/office/drawing/2014/main" id="{5D51A054-5D51-A686-102D-0DD0EFE2E9F5}"/>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10</a:t>
            </a:r>
          </a:p>
        </p:txBody>
      </p:sp>
    </p:spTree>
    <p:extLst>
      <p:ext uri="{BB962C8B-B14F-4D97-AF65-F5344CB8AC3E}">
        <p14:creationId xmlns:p14="http://schemas.microsoft.com/office/powerpoint/2010/main" val="2804711937"/>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171030" y="742693"/>
            <a:ext cx="9212263" cy="622301"/>
          </a:xfrm>
        </p:spPr>
        <p:txBody>
          <a:bodyPr lIns="45719" tIns="45720" rIns="45719" bIns="45720" anchor="t">
            <a:normAutofit/>
          </a:bodyPr>
          <a:lstStyle/>
          <a:p>
            <a:pPr marL="0" indent="0">
              <a:spcBef>
                <a:spcPts val="0"/>
              </a:spcBef>
              <a:buNone/>
            </a:pPr>
            <a:r>
              <a:rPr lang="fr-FR" sz="2800" b="1" err="1">
                <a:solidFill>
                  <a:srgbClr val="A2010C"/>
                </a:solidFill>
                <a:ea typeface="Source Sans Pro Bold"/>
                <a:cs typeface="+mj-cs"/>
                <a:sym typeface="Calibri"/>
              </a:rPr>
              <a:t>What</a:t>
            </a:r>
            <a:r>
              <a:rPr lang="fr-FR" sz="2800" b="1">
                <a:solidFill>
                  <a:srgbClr val="A2010C"/>
                </a:solidFill>
                <a:ea typeface="Source Sans Pro Bold"/>
                <a:cs typeface="+mj-cs"/>
                <a:sym typeface="Calibri"/>
              </a:rPr>
              <a:t> do </a:t>
            </a:r>
            <a:r>
              <a:rPr lang="fr-FR" sz="2800" b="1" err="1">
                <a:solidFill>
                  <a:srgbClr val="A2010C"/>
                </a:solidFill>
                <a:ea typeface="Source Sans Pro Bold"/>
                <a:cs typeface="+mj-cs"/>
                <a:sym typeface="Calibri"/>
              </a:rPr>
              <a:t>RRTs</a:t>
            </a:r>
            <a:r>
              <a:rPr lang="fr-FR" sz="2800" b="1">
                <a:solidFill>
                  <a:srgbClr val="A2010C"/>
                </a:solidFill>
                <a:ea typeface="Source Sans Pro Bold"/>
                <a:cs typeface="+mj-cs"/>
                <a:sym typeface="Calibri"/>
              </a:rPr>
              <a:t> do</a:t>
            </a:r>
            <a:r>
              <a:rPr lang="en-US" sz="2800" b="1">
                <a:solidFill>
                  <a:srgbClr val="A2010C"/>
                </a:solidFill>
                <a:ea typeface="Source Sans Pro Bold"/>
                <a:cs typeface="+mj-cs"/>
                <a:sym typeface="Source Sans Pro Bold"/>
              </a:rPr>
              <a:t>?</a:t>
            </a:r>
            <a:endParaRPr lang="en-GB" sz="2800" b="1">
              <a:solidFill>
                <a:srgbClr val="A2010C"/>
              </a:solidFill>
              <a:ea typeface="Source Sans Pro Bold"/>
              <a:cs typeface="+mj-cs"/>
              <a:sym typeface="Source Sans Pro Bold"/>
            </a:endParaRPr>
          </a:p>
        </p:txBody>
      </p:sp>
      <p:sp>
        <p:nvSpPr>
          <p:cNvPr id="9" name="Text Placeholder 2">
            <a:extLst>
              <a:ext uri="{FF2B5EF4-FFF2-40B4-BE49-F238E27FC236}">
                <a16:creationId xmlns:a16="http://schemas.microsoft.com/office/drawing/2014/main" id="{F1836772-8AE8-8FF1-9E8A-46720B3FEF93}"/>
              </a:ext>
            </a:extLst>
          </p:cNvPr>
          <p:cNvSpPr txBox="1">
            <a:spLocks/>
          </p:cNvSpPr>
          <p:nvPr/>
        </p:nvSpPr>
        <p:spPr>
          <a:xfrm>
            <a:off x="135140" y="14255"/>
            <a:ext cx="9212263" cy="6223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defTabSz="914400" hangingPunct="0">
              <a:lnSpc>
                <a:spcPct val="100000"/>
              </a:lnSpc>
              <a:spcBef>
                <a:spcPts val="0"/>
              </a:spcBef>
            </a:pPr>
            <a:r>
              <a:rPr lang="fr-FR" sz="3200" b="1" dirty="0">
                <a:solidFill>
                  <a:srgbClr val="FFFFFF"/>
                </a:solidFill>
                <a:cs typeface="Source Sans Pro Bold"/>
                <a:sym typeface="Source Sans Pro Bold"/>
              </a:rPr>
              <a:t>1.3 Introduction to RRT management</a:t>
            </a:r>
            <a:r>
              <a:rPr lang="fr-FR" sz="3200" b="1" dirty="0">
                <a:cs typeface="Source Sans Pro Bold"/>
                <a:sym typeface="Source Sans Pro Bold"/>
              </a:rPr>
              <a:t> </a:t>
            </a:r>
            <a:endParaRPr lang="en-GB" sz="3200" b="1" dirty="0">
              <a:solidFill>
                <a:srgbClr val="FFFFFF"/>
              </a:solidFill>
              <a:latin typeface="Source Sans Pro Bold"/>
              <a:ea typeface="Source Sans Pro Bold"/>
              <a:cs typeface="Source Sans Pro Bold"/>
              <a:sym typeface="Source Sans Pro Bold"/>
            </a:endParaRPr>
          </a:p>
        </p:txBody>
      </p:sp>
      <p:sp>
        <p:nvSpPr>
          <p:cNvPr id="6" name="Rectangle 5">
            <a:extLst>
              <a:ext uri="{FF2B5EF4-FFF2-40B4-BE49-F238E27FC236}">
                <a16:creationId xmlns:a16="http://schemas.microsoft.com/office/drawing/2014/main" id="{F31DC33C-1DBD-14BC-8A27-B4521AC557F7}"/>
              </a:ext>
            </a:extLst>
          </p:cNvPr>
          <p:cNvSpPr/>
          <p:nvPr/>
        </p:nvSpPr>
        <p:spPr>
          <a:xfrm>
            <a:off x="161731" y="1491469"/>
            <a:ext cx="7411027" cy="430887"/>
          </a:xfrm>
          <a:prstGeom prst="rect">
            <a:avLst/>
          </a:prstGeom>
        </p:spPr>
        <p:txBody>
          <a:bodyPr wrap="square" lIns="91440" tIns="45720" rIns="91440" bIns="4572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marL="10795" eaLnBrk="0" fontAlgn="base">
              <a:spcBef>
                <a:spcPts val="500"/>
              </a:spcBef>
              <a:spcAft>
                <a:spcPct val="0"/>
              </a:spcAft>
              <a:buClr>
                <a:srgbClr val="00B050"/>
              </a:buClr>
              <a:buSzPct val="100000"/>
              <a:defRPr sz="2400">
                <a:solidFill>
                  <a:srgbClr val="10253F"/>
                </a:solidFill>
                <a:latin typeface="Source Sans Pro Regular"/>
                <a:ea typeface="Source Sans Pro Regular"/>
                <a:cs typeface="Source Sans Pro Regular"/>
                <a:sym typeface="Source Sans Pro Regular"/>
              </a:defRPr>
            </a:pPr>
            <a:r>
              <a:rPr lang="en-US" sz="2200" kern="1200">
                <a:solidFill>
                  <a:srgbClr val="10253F"/>
                </a:solidFill>
                <a:latin typeface="Source Sans Pro Regular"/>
                <a:ea typeface="Source Sans Pro Regular"/>
              </a:rPr>
              <a:t>RRTs ensure their functions at different levels:</a:t>
            </a:r>
          </a:p>
        </p:txBody>
      </p:sp>
      <p:grpSp>
        <p:nvGrpSpPr>
          <p:cNvPr id="7" name="object 2">
            <a:extLst>
              <a:ext uri="{FF2B5EF4-FFF2-40B4-BE49-F238E27FC236}">
                <a16:creationId xmlns:a16="http://schemas.microsoft.com/office/drawing/2014/main" id="{C3873FF6-ED51-778C-555D-609F7F116FAA}"/>
              </a:ext>
            </a:extLst>
          </p:cNvPr>
          <p:cNvGrpSpPr/>
          <p:nvPr/>
        </p:nvGrpSpPr>
        <p:grpSpPr>
          <a:xfrm>
            <a:off x="2610522" y="3166783"/>
            <a:ext cx="7483288" cy="2636786"/>
            <a:chOff x="2610522" y="3166783"/>
            <a:chExt cx="8481059" cy="2988357"/>
          </a:xfrm>
        </p:grpSpPr>
        <p:pic>
          <p:nvPicPr>
            <p:cNvPr id="31" name="object 4">
              <a:extLst>
                <a:ext uri="{FF2B5EF4-FFF2-40B4-BE49-F238E27FC236}">
                  <a16:creationId xmlns:a16="http://schemas.microsoft.com/office/drawing/2014/main" id="{66AE6AD1-C7EA-1DA8-AFF1-F6936F9647A1}"/>
                </a:ext>
              </a:extLst>
            </p:cNvPr>
            <p:cNvPicPr/>
            <p:nvPr/>
          </p:nvPicPr>
          <p:blipFill>
            <a:blip r:embed="rId3" cstate="print"/>
            <a:stretch>
              <a:fillRect/>
            </a:stretch>
          </p:blipFill>
          <p:spPr>
            <a:xfrm>
              <a:off x="4175670" y="3166783"/>
              <a:ext cx="6915911" cy="2731007"/>
            </a:xfrm>
            <a:prstGeom prst="rect">
              <a:avLst/>
            </a:prstGeom>
          </p:spPr>
        </p:pic>
        <p:sp>
          <p:nvSpPr>
            <p:cNvPr id="32" name="object 5">
              <a:extLst>
                <a:ext uri="{FF2B5EF4-FFF2-40B4-BE49-F238E27FC236}">
                  <a16:creationId xmlns:a16="http://schemas.microsoft.com/office/drawing/2014/main" id="{6B3EA689-2E5E-22E5-EC54-4427A71399C9}"/>
                </a:ext>
              </a:extLst>
            </p:cNvPr>
            <p:cNvSpPr/>
            <p:nvPr/>
          </p:nvSpPr>
          <p:spPr>
            <a:xfrm>
              <a:off x="2610522" y="5778585"/>
              <a:ext cx="8430895" cy="376555"/>
            </a:xfrm>
            <a:custGeom>
              <a:avLst/>
              <a:gdLst/>
              <a:ahLst/>
              <a:cxnLst/>
              <a:rect l="l" t="t" r="r" b="b"/>
              <a:pathLst>
                <a:path w="8430895" h="376554">
                  <a:moveTo>
                    <a:pt x="8357514" y="230457"/>
                  </a:moveTo>
                  <a:lnTo>
                    <a:pt x="8346948" y="230457"/>
                  </a:lnTo>
                  <a:lnTo>
                    <a:pt x="8348472" y="146637"/>
                  </a:lnTo>
                  <a:lnTo>
                    <a:pt x="8193256" y="146467"/>
                  </a:lnTo>
                  <a:lnTo>
                    <a:pt x="8075676" y="78057"/>
                  </a:lnTo>
                  <a:lnTo>
                    <a:pt x="8063222" y="66651"/>
                  </a:lnTo>
                  <a:lnTo>
                    <a:pt x="8056054" y="51958"/>
                  </a:lnTo>
                  <a:lnTo>
                    <a:pt x="8054887" y="35837"/>
                  </a:lnTo>
                  <a:lnTo>
                    <a:pt x="8060436" y="20145"/>
                  </a:lnTo>
                  <a:lnTo>
                    <a:pt x="8070961" y="7905"/>
                  </a:lnTo>
                  <a:lnTo>
                    <a:pt x="8085201" y="1095"/>
                  </a:lnTo>
                  <a:lnTo>
                    <a:pt x="8101155" y="0"/>
                  </a:lnTo>
                  <a:lnTo>
                    <a:pt x="8116823" y="4905"/>
                  </a:lnTo>
                  <a:lnTo>
                    <a:pt x="8430768" y="187785"/>
                  </a:lnTo>
                  <a:lnTo>
                    <a:pt x="8357514" y="230457"/>
                  </a:lnTo>
                  <a:close/>
                </a:path>
                <a:path w="8430895" h="376554">
                  <a:moveTo>
                    <a:pt x="8193029" y="230288"/>
                  </a:moveTo>
                  <a:lnTo>
                    <a:pt x="0" y="221313"/>
                  </a:lnTo>
                  <a:lnTo>
                    <a:pt x="0" y="137493"/>
                  </a:lnTo>
                  <a:lnTo>
                    <a:pt x="8193256" y="146467"/>
                  </a:lnTo>
                  <a:lnTo>
                    <a:pt x="8265394" y="188439"/>
                  </a:lnTo>
                  <a:lnTo>
                    <a:pt x="8193029" y="230288"/>
                  </a:lnTo>
                  <a:close/>
                </a:path>
                <a:path w="8430895" h="376554">
                  <a:moveTo>
                    <a:pt x="8265394" y="188439"/>
                  </a:moveTo>
                  <a:lnTo>
                    <a:pt x="8193256" y="146467"/>
                  </a:lnTo>
                  <a:lnTo>
                    <a:pt x="8348472" y="146637"/>
                  </a:lnTo>
                  <a:lnTo>
                    <a:pt x="8348361" y="152733"/>
                  </a:lnTo>
                  <a:lnTo>
                    <a:pt x="8327136" y="152733"/>
                  </a:lnTo>
                  <a:lnTo>
                    <a:pt x="8265394" y="188439"/>
                  </a:lnTo>
                  <a:close/>
                </a:path>
                <a:path w="8430895" h="376554">
                  <a:moveTo>
                    <a:pt x="8327136" y="224361"/>
                  </a:moveTo>
                  <a:lnTo>
                    <a:pt x="8265394" y="188439"/>
                  </a:lnTo>
                  <a:lnTo>
                    <a:pt x="8327136" y="152733"/>
                  </a:lnTo>
                  <a:lnTo>
                    <a:pt x="8327136" y="224361"/>
                  </a:lnTo>
                  <a:close/>
                </a:path>
                <a:path w="8430895" h="376554">
                  <a:moveTo>
                    <a:pt x="8347059" y="224361"/>
                  </a:moveTo>
                  <a:lnTo>
                    <a:pt x="8327136" y="224361"/>
                  </a:lnTo>
                  <a:lnTo>
                    <a:pt x="8327136" y="152733"/>
                  </a:lnTo>
                  <a:lnTo>
                    <a:pt x="8348361" y="152733"/>
                  </a:lnTo>
                  <a:lnTo>
                    <a:pt x="8347059" y="224361"/>
                  </a:lnTo>
                  <a:close/>
                </a:path>
                <a:path w="8430895" h="376554">
                  <a:moveTo>
                    <a:pt x="8346948" y="230457"/>
                  </a:moveTo>
                  <a:lnTo>
                    <a:pt x="8193029" y="230288"/>
                  </a:lnTo>
                  <a:lnTo>
                    <a:pt x="8265394" y="188439"/>
                  </a:lnTo>
                  <a:lnTo>
                    <a:pt x="8327136" y="224361"/>
                  </a:lnTo>
                  <a:lnTo>
                    <a:pt x="8347059" y="224361"/>
                  </a:lnTo>
                  <a:lnTo>
                    <a:pt x="8346948" y="230457"/>
                  </a:lnTo>
                  <a:close/>
                </a:path>
                <a:path w="8430895" h="376554">
                  <a:moveTo>
                    <a:pt x="8101155" y="376213"/>
                  </a:moveTo>
                  <a:lnTo>
                    <a:pt x="8085201" y="375046"/>
                  </a:lnTo>
                  <a:lnTo>
                    <a:pt x="8070961" y="367879"/>
                  </a:lnTo>
                  <a:lnTo>
                    <a:pt x="8060436" y="355425"/>
                  </a:lnTo>
                  <a:lnTo>
                    <a:pt x="8054649" y="339756"/>
                  </a:lnTo>
                  <a:lnTo>
                    <a:pt x="8055292" y="323802"/>
                  </a:lnTo>
                  <a:lnTo>
                    <a:pt x="8061936" y="309562"/>
                  </a:lnTo>
                  <a:lnTo>
                    <a:pt x="8074152" y="299037"/>
                  </a:lnTo>
                  <a:lnTo>
                    <a:pt x="8193029" y="230288"/>
                  </a:lnTo>
                  <a:lnTo>
                    <a:pt x="8357514" y="230457"/>
                  </a:lnTo>
                  <a:lnTo>
                    <a:pt x="8116823" y="370665"/>
                  </a:lnTo>
                  <a:lnTo>
                    <a:pt x="8101155" y="376213"/>
                  </a:lnTo>
                  <a:close/>
                </a:path>
              </a:pathLst>
            </a:custGeom>
            <a:solidFill>
              <a:srgbClr val="0F56DB"/>
            </a:solidFill>
          </p:spPr>
          <p:txBody>
            <a:bodyPr wrap="square" lIns="0" tIns="0" rIns="0" bIns="0" rtlCol="0"/>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hangingPunct="1"/>
              <a:endParaRPr sz="1588" kern="1200">
                <a:solidFill>
                  <a:prstClr val="black"/>
                </a:solidFill>
                <a:ea typeface="+mn-ea"/>
                <a:cs typeface="+mn-cs"/>
              </a:endParaRPr>
            </a:p>
          </p:txBody>
        </p:sp>
      </p:grpSp>
      <p:sp>
        <p:nvSpPr>
          <p:cNvPr id="8" name="object 7">
            <a:extLst>
              <a:ext uri="{FF2B5EF4-FFF2-40B4-BE49-F238E27FC236}">
                <a16:creationId xmlns:a16="http://schemas.microsoft.com/office/drawing/2014/main" id="{32B4EFA0-A45C-9409-AF54-E27B8AE3D8FE}"/>
              </a:ext>
            </a:extLst>
          </p:cNvPr>
          <p:cNvSpPr txBox="1"/>
          <p:nvPr/>
        </p:nvSpPr>
        <p:spPr>
          <a:xfrm>
            <a:off x="1522653" y="3344779"/>
            <a:ext cx="230832" cy="1951916"/>
          </a:xfrm>
          <a:prstGeom prst="rect">
            <a:avLst/>
          </a:prstGeom>
        </p:spPr>
        <p:txBody>
          <a:bodyPr vert="vert270" wrap="square" lIns="0" tIns="0" rIns="0" bIns="0" rtlCol="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marL="11206" hangingPunct="1">
              <a:lnSpc>
                <a:spcPts val="1777"/>
              </a:lnSpc>
            </a:pPr>
            <a:r>
              <a:rPr sz="1600" b="1" kern="1200">
                <a:solidFill>
                  <a:prstClr val="black"/>
                </a:solidFill>
                <a:latin typeface="Arial"/>
                <a:ea typeface="+mn-ea"/>
                <a:cs typeface="Arial"/>
              </a:rPr>
              <a:t>R</a:t>
            </a:r>
            <a:r>
              <a:rPr sz="1600" b="1" kern="1200" spc="-18">
                <a:solidFill>
                  <a:prstClr val="black"/>
                </a:solidFill>
                <a:latin typeface="Arial"/>
                <a:ea typeface="+mn-ea"/>
                <a:cs typeface="Arial"/>
              </a:rPr>
              <a:t>e</a:t>
            </a:r>
            <a:r>
              <a:rPr sz="1600" b="1" kern="1200" spc="4">
                <a:solidFill>
                  <a:prstClr val="black"/>
                </a:solidFill>
                <a:latin typeface="Arial"/>
                <a:ea typeface="+mn-ea"/>
                <a:cs typeface="Arial"/>
              </a:rPr>
              <a:t>s</a:t>
            </a:r>
            <a:r>
              <a:rPr sz="1600" b="1" kern="1200" spc="-9">
                <a:solidFill>
                  <a:prstClr val="black"/>
                </a:solidFill>
                <a:latin typeface="Arial"/>
                <a:ea typeface="+mn-ea"/>
                <a:cs typeface="Arial"/>
              </a:rPr>
              <a:t>p</a:t>
            </a:r>
            <a:r>
              <a:rPr sz="1600" b="1" kern="1200" spc="9">
                <a:solidFill>
                  <a:prstClr val="black"/>
                </a:solidFill>
                <a:latin typeface="Arial"/>
                <a:ea typeface="+mn-ea"/>
                <a:cs typeface="Arial"/>
              </a:rPr>
              <a:t>o</a:t>
            </a:r>
            <a:r>
              <a:rPr sz="1600" b="1" kern="1200" spc="-18">
                <a:solidFill>
                  <a:prstClr val="black"/>
                </a:solidFill>
                <a:latin typeface="Arial"/>
                <a:ea typeface="+mn-ea"/>
                <a:cs typeface="Arial"/>
              </a:rPr>
              <a:t>n</a:t>
            </a:r>
            <a:r>
              <a:rPr sz="1600" b="1" kern="1200" spc="4">
                <a:solidFill>
                  <a:prstClr val="black"/>
                </a:solidFill>
                <a:latin typeface="Arial"/>
                <a:ea typeface="+mn-ea"/>
                <a:cs typeface="Arial"/>
              </a:rPr>
              <a:t>s</a:t>
            </a:r>
            <a:r>
              <a:rPr sz="1600" b="1" kern="1200">
                <a:solidFill>
                  <a:prstClr val="black"/>
                </a:solidFill>
                <a:latin typeface="Arial"/>
                <a:ea typeface="+mn-ea"/>
                <a:cs typeface="Arial"/>
              </a:rPr>
              <a:t>e</a:t>
            </a:r>
            <a:r>
              <a:rPr sz="1600" b="1" kern="1200" spc="-106">
                <a:solidFill>
                  <a:prstClr val="black"/>
                </a:solidFill>
                <a:latin typeface="Arial"/>
                <a:ea typeface="+mn-ea"/>
                <a:cs typeface="Arial"/>
              </a:rPr>
              <a:t> </a:t>
            </a:r>
            <a:r>
              <a:rPr sz="1600" b="1" kern="1200" spc="-31">
                <a:solidFill>
                  <a:prstClr val="black"/>
                </a:solidFill>
                <a:latin typeface="Arial"/>
                <a:ea typeface="+mn-ea"/>
                <a:cs typeface="Arial"/>
              </a:rPr>
              <a:t>C</a:t>
            </a:r>
            <a:r>
              <a:rPr sz="1600" b="1" kern="1200" spc="13">
                <a:solidFill>
                  <a:prstClr val="black"/>
                </a:solidFill>
                <a:latin typeface="Arial"/>
                <a:ea typeface="+mn-ea"/>
                <a:cs typeface="Arial"/>
              </a:rPr>
              <a:t>a</a:t>
            </a:r>
            <a:r>
              <a:rPr sz="1600" b="1" kern="1200" spc="-9">
                <a:solidFill>
                  <a:prstClr val="black"/>
                </a:solidFill>
                <a:latin typeface="Arial"/>
                <a:ea typeface="+mn-ea"/>
                <a:cs typeface="Arial"/>
              </a:rPr>
              <a:t>p</a:t>
            </a:r>
            <a:r>
              <a:rPr sz="1600" b="1" kern="1200" spc="-4">
                <a:solidFill>
                  <a:prstClr val="black"/>
                </a:solidFill>
                <a:latin typeface="Arial"/>
                <a:ea typeface="+mn-ea"/>
                <a:cs typeface="Arial"/>
              </a:rPr>
              <a:t>a</a:t>
            </a:r>
            <a:r>
              <a:rPr sz="1600" b="1" kern="1200" spc="4">
                <a:solidFill>
                  <a:prstClr val="black"/>
                </a:solidFill>
                <a:latin typeface="Arial"/>
                <a:ea typeface="+mn-ea"/>
                <a:cs typeface="Arial"/>
              </a:rPr>
              <a:t>c</a:t>
            </a:r>
            <a:r>
              <a:rPr sz="1600" b="1" kern="1200">
                <a:solidFill>
                  <a:prstClr val="black"/>
                </a:solidFill>
                <a:latin typeface="Arial"/>
                <a:ea typeface="+mn-ea"/>
                <a:cs typeface="Arial"/>
              </a:rPr>
              <a:t>i</a:t>
            </a:r>
            <a:r>
              <a:rPr sz="1600" b="1" kern="1200" spc="9">
                <a:solidFill>
                  <a:prstClr val="black"/>
                </a:solidFill>
                <a:latin typeface="Arial"/>
                <a:ea typeface="+mn-ea"/>
                <a:cs typeface="Arial"/>
              </a:rPr>
              <a:t>t</a:t>
            </a:r>
            <a:r>
              <a:rPr sz="1600" b="1" kern="1200">
                <a:solidFill>
                  <a:prstClr val="black"/>
                </a:solidFill>
                <a:latin typeface="Arial"/>
                <a:ea typeface="+mn-ea"/>
                <a:cs typeface="Arial"/>
              </a:rPr>
              <a:t>y</a:t>
            </a:r>
            <a:endParaRPr sz="1600" kern="1200">
              <a:solidFill>
                <a:prstClr val="black"/>
              </a:solidFill>
              <a:latin typeface="Arial"/>
              <a:ea typeface="+mn-ea"/>
              <a:cs typeface="Arial"/>
            </a:endParaRPr>
          </a:p>
        </p:txBody>
      </p:sp>
      <p:sp>
        <p:nvSpPr>
          <p:cNvPr id="10" name="object 8">
            <a:extLst>
              <a:ext uri="{FF2B5EF4-FFF2-40B4-BE49-F238E27FC236}">
                <a16:creationId xmlns:a16="http://schemas.microsoft.com/office/drawing/2014/main" id="{85C6E3ED-BAA3-2F80-53A3-0C4C05312CF1}"/>
              </a:ext>
            </a:extLst>
          </p:cNvPr>
          <p:cNvSpPr txBox="1"/>
          <p:nvPr/>
        </p:nvSpPr>
        <p:spPr>
          <a:xfrm>
            <a:off x="2434334" y="5349643"/>
            <a:ext cx="179536" cy="240926"/>
          </a:xfrm>
          <a:prstGeom prst="rect">
            <a:avLst/>
          </a:prstGeom>
        </p:spPr>
        <p:txBody>
          <a:bodyPr vert="vert270" wrap="square" lIns="0" tIns="0" rIns="0" bIns="0" rtlCol="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marL="11206" hangingPunct="1">
              <a:lnSpc>
                <a:spcPts val="1350"/>
              </a:lnSpc>
            </a:pPr>
            <a:r>
              <a:rPr sz="1200" b="1" kern="1200">
                <a:solidFill>
                  <a:prstClr val="black"/>
                </a:solidFill>
                <a:latin typeface="Arial"/>
                <a:ea typeface="+mn-ea"/>
                <a:cs typeface="Arial"/>
              </a:rPr>
              <a:t>0%</a:t>
            </a:r>
            <a:endParaRPr sz="1200" kern="1200">
              <a:solidFill>
                <a:prstClr val="black"/>
              </a:solidFill>
              <a:latin typeface="Arial"/>
              <a:ea typeface="+mn-ea"/>
              <a:cs typeface="Arial"/>
            </a:endParaRPr>
          </a:p>
        </p:txBody>
      </p:sp>
      <p:sp>
        <p:nvSpPr>
          <p:cNvPr id="11" name="object 9">
            <a:extLst>
              <a:ext uri="{FF2B5EF4-FFF2-40B4-BE49-F238E27FC236}">
                <a16:creationId xmlns:a16="http://schemas.microsoft.com/office/drawing/2014/main" id="{CC8C13FA-DCBD-E15D-265D-D2C3C130E86D}"/>
              </a:ext>
            </a:extLst>
          </p:cNvPr>
          <p:cNvSpPr txBox="1"/>
          <p:nvPr/>
        </p:nvSpPr>
        <p:spPr>
          <a:xfrm>
            <a:off x="2434334" y="3144191"/>
            <a:ext cx="179536" cy="411256"/>
          </a:xfrm>
          <a:prstGeom prst="rect">
            <a:avLst/>
          </a:prstGeom>
        </p:spPr>
        <p:txBody>
          <a:bodyPr vert="vert270" wrap="square" lIns="0" tIns="0" rIns="0" bIns="0" rtlCol="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marL="11206" hangingPunct="1">
              <a:lnSpc>
                <a:spcPts val="1350"/>
              </a:lnSpc>
            </a:pPr>
            <a:r>
              <a:rPr sz="1200" b="1" kern="1200" spc="9">
                <a:solidFill>
                  <a:prstClr val="black"/>
                </a:solidFill>
                <a:latin typeface="Arial"/>
                <a:ea typeface="+mn-ea"/>
                <a:cs typeface="Arial"/>
              </a:rPr>
              <a:t>1</a:t>
            </a:r>
            <a:r>
              <a:rPr sz="1200" b="1" kern="1200">
                <a:solidFill>
                  <a:prstClr val="black"/>
                </a:solidFill>
                <a:latin typeface="Arial"/>
                <a:ea typeface="+mn-ea"/>
                <a:cs typeface="Arial"/>
              </a:rPr>
              <a:t>00%</a:t>
            </a:r>
            <a:endParaRPr sz="1200" kern="1200">
              <a:solidFill>
                <a:prstClr val="black"/>
              </a:solidFill>
              <a:latin typeface="Arial"/>
              <a:ea typeface="+mn-ea"/>
              <a:cs typeface="Arial"/>
            </a:endParaRPr>
          </a:p>
        </p:txBody>
      </p:sp>
      <p:grpSp>
        <p:nvGrpSpPr>
          <p:cNvPr id="14" name="object 10">
            <a:extLst>
              <a:ext uri="{FF2B5EF4-FFF2-40B4-BE49-F238E27FC236}">
                <a16:creationId xmlns:a16="http://schemas.microsoft.com/office/drawing/2014/main" id="{F2572D1C-729B-C851-9475-75893E71C2DE}"/>
              </a:ext>
            </a:extLst>
          </p:cNvPr>
          <p:cNvGrpSpPr/>
          <p:nvPr/>
        </p:nvGrpSpPr>
        <p:grpSpPr>
          <a:xfrm>
            <a:off x="2878250" y="2290035"/>
            <a:ext cx="1422699" cy="767826"/>
            <a:chOff x="2878250" y="2290035"/>
            <a:chExt cx="1612392" cy="870203"/>
          </a:xfrm>
        </p:grpSpPr>
        <p:pic>
          <p:nvPicPr>
            <p:cNvPr id="29" name="object 11">
              <a:extLst>
                <a:ext uri="{FF2B5EF4-FFF2-40B4-BE49-F238E27FC236}">
                  <a16:creationId xmlns:a16="http://schemas.microsoft.com/office/drawing/2014/main" id="{A3724E56-A647-46C4-AAC6-A17C15119CE1}"/>
                </a:ext>
              </a:extLst>
            </p:cNvPr>
            <p:cNvPicPr/>
            <p:nvPr/>
          </p:nvPicPr>
          <p:blipFill>
            <a:blip r:embed="rId4" cstate="print"/>
            <a:stretch>
              <a:fillRect/>
            </a:stretch>
          </p:blipFill>
          <p:spPr>
            <a:xfrm>
              <a:off x="2878250" y="2290035"/>
              <a:ext cx="1612392" cy="870203"/>
            </a:xfrm>
            <a:prstGeom prst="rect">
              <a:avLst/>
            </a:prstGeom>
          </p:spPr>
        </p:pic>
        <p:sp>
          <p:nvSpPr>
            <p:cNvPr id="30" name="object 12">
              <a:extLst>
                <a:ext uri="{FF2B5EF4-FFF2-40B4-BE49-F238E27FC236}">
                  <a16:creationId xmlns:a16="http://schemas.microsoft.com/office/drawing/2014/main" id="{DF0EA602-0219-61C5-95F7-F9BC8051BE9D}"/>
                </a:ext>
              </a:extLst>
            </p:cNvPr>
            <p:cNvSpPr/>
            <p:nvPr/>
          </p:nvSpPr>
          <p:spPr>
            <a:xfrm>
              <a:off x="2891966" y="2303751"/>
              <a:ext cx="1584960" cy="843280"/>
            </a:xfrm>
            <a:custGeom>
              <a:avLst/>
              <a:gdLst/>
              <a:ahLst/>
              <a:cxnLst/>
              <a:rect l="l" t="t" r="r" b="b"/>
              <a:pathLst>
                <a:path w="1584960" h="843279">
                  <a:moveTo>
                    <a:pt x="0" y="0"/>
                  </a:moveTo>
                  <a:lnTo>
                    <a:pt x="1584960" y="0"/>
                  </a:lnTo>
                  <a:lnTo>
                    <a:pt x="1584960" y="842771"/>
                  </a:lnTo>
                  <a:lnTo>
                    <a:pt x="0" y="842771"/>
                  </a:lnTo>
                  <a:lnTo>
                    <a:pt x="0" y="0"/>
                  </a:lnTo>
                  <a:close/>
                </a:path>
              </a:pathLst>
            </a:custGeom>
            <a:ln w="27432">
              <a:solidFill>
                <a:srgbClr val="0F56DB"/>
              </a:solidFill>
            </a:ln>
          </p:spPr>
          <p:txBody>
            <a:bodyPr wrap="square" lIns="0" tIns="0" rIns="0" bIns="0" rtlCol="0"/>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hangingPunct="1"/>
              <a:endParaRPr sz="1588" kern="1200">
                <a:solidFill>
                  <a:prstClr val="black"/>
                </a:solidFill>
                <a:ea typeface="+mn-ea"/>
                <a:cs typeface="+mn-cs"/>
              </a:endParaRPr>
            </a:p>
          </p:txBody>
        </p:sp>
      </p:grpSp>
      <p:grpSp>
        <p:nvGrpSpPr>
          <p:cNvPr id="15" name="object 13">
            <a:extLst>
              <a:ext uri="{FF2B5EF4-FFF2-40B4-BE49-F238E27FC236}">
                <a16:creationId xmlns:a16="http://schemas.microsoft.com/office/drawing/2014/main" id="{37A1587D-F85D-CBDA-93B3-17290BEBB5D4}"/>
              </a:ext>
            </a:extLst>
          </p:cNvPr>
          <p:cNvGrpSpPr/>
          <p:nvPr/>
        </p:nvGrpSpPr>
        <p:grpSpPr>
          <a:xfrm>
            <a:off x="2802815" y="2290036"/>
            <a:ext cx="7139042" cy="3264946"/>
            <a:chOff x="2802815" y="2290035"/>
            <a:chExt cx="8090914" cy="3700270"/>
          </a:xfrm>
        </p:grpSpPr>
        <p:pic>
          <p:nvPicPr>
            <p:cNvPr id="20" name="object 14">
              <a:extLst>
                <a:ext uri="{FF2B5EF4-FFF2-40B4-BE49-F238E27FC236}">
                  <a16:creationId xmlns:a16="http://schemas.microsoft.com/office/drawing/2014/main" id="{F7655BB3-D60D-0A14-26EA-BE52438B1D6A}"/>
                </a:ext>
              </a:extLst>
            </p:cNvPr>
            <p:cNvPicPr/>
            <p:nvPr/>
          </p:nvPicPr>
          <p:blipFill>
            <a:blip r:embed="rId5" cstate="print"/>
            <a:stretch>
              <a:fillRect/>
            </a:stretch>
          </p:blipFill>
          <p:spPr>
            <a:xfrm>
              <a:off x="8648878" y="4560795"/>
              <a:ext cx="2244851" cy="1199387"/>
            </a:xfrm>
            <a:prstGeom prst="rect">
              <a:avLst/>
            </a:prstGeom>
          </p:spPr>
        </p:pic>
        <p:sp>
          <p:nvSpPr>
            <p:cNvPr id="21" name="object 15">
              <a:extLst>
                <a:ext uri="{FF2B5EF4-FFF2-40B4-BE49-F238E27FC236}">
                  <a16:creationId xmlns:a16="http://schemas.microsoft.com/office/drawing/2014/main" id="{92A6CE96-2193-1408-160C-83492003897A}"/>
                </a:ext>
              </a:extLst>
            </p:cNvPr>
            <p:cNvSpPr/>
            <p:nvPr/>
          </p:nvSpPr>
          <p:spPr>
            <a:xfrm>
              <a:off x="8662594" y="4574511"/>
              <a:ext cx="2217420" cy="1172210"/>
            </a:xfrm>
            <a:custGeom>
              <a:avLst/>
              <a:gdLst/>
              <a:ahLst/>
              <a:cxnLst/>
              <a:rect l="l" t="t" r="r" b="b"/>
              <a:pathLst>
                <a:path w="2217420" h="1172210">
                  <a:moveTo>
                    <a:pt x="0" y="0"/>
                  </a:moveTo>
                  <a:lnTo>
                    <a:pt x="2217419" y="0"/>
                  </a:lnTo>
                  <a:lnTo>
                    <a:pt x="2217419" y="1171955"/>
                  </a:lnTo>
                  <a:lnTo>
                    <a:pt x="0" y="1171955"/>
                  </a:lnTo>
                  <a:lnTo>
                    <a:pt x="0" y="0"/>
                  </a:lnTo>
                  <a:close/>
                </a:path>
              </a:pathLst>
            </a:custGeom>
            <a:ln w="27432">
              <a:solidFill>
                <a:srgbClr val="0F56DB"/>
              </a:solidFill>
            </a:ln>
          </p:spPr>
          <p:txBody>
            <a:bodyPr wrap="square" lIns="0" tIns="0" rIns="0" bIns="0" rtlCol="0"/>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hangingPunct="1"/>
              <a:endParaRPr sz="1588" kern="1200">
                <a:solidFill>
                  <a:prstClr val="black"/>
                </a:solidFill>
                <a:ea typeface="+mn-ea"/>
                <a:cs typeface="+mn-cs"/>
              </a:endParaRPr>
            </a:p>
          </p:txBody>
        </p:sp>
        <p:pic>
          <p:nvPicPr>
            <p:cNvPr id="22" name="object 16">
              <a:extLst>
                <a:ext uri="{FF2B5EF4-FFF2-40B4-BE49-F238E27FC236}">
                  <a16:creationId xmlns:a16="http://schemas.microsoft.com/office/drawing/2014/main" id="{4F8AC905-8C40-4254-CED1-710DB0E4ACC5}"/>
                </a:ext>
              </a:extLst>
            </p:cNvPr>
            <p:cNvPicPr/>
            <p:nvPr/>
          </p:nvPicPr>
          <p:blipFill>
            <a:blip r:embed="rId6" cstate="print"/>
            <a:stretch>
              <a:fillRect/>
            </a:stretch>
          </p:blipFill>
          <p:spPr>
            <a:xfrm>
              <a:off x="2802815" y="3283682"/>
              <a:ext cx="1491995" cy="2706623"/>
            </a:xfrm>
            <a:prstGeom prst="rect">
              <a:avLst/>
            </a:prstGeom>
          </p:spPr>
        </p:pic>
        <p:pic>
          <p:nvPicPr>
            <p:cNvPr id="23" name="object 17">
              <a:extLst>
                <a:ext uri="{FF2B5EF4-FFF2-40B4-BE49-F238E27FC236}">
                  <a16:creationId xmlns:a16="http://schemas.microsoft.com/office/drawing/2014/main" id="{31F02219-EF84-E22B-BA77-B858789C7342}"/>
                </a:ext>
              </a:extLst>
            </p:cNvPr>
            <p:cNvPicPr/>
            <p:nvPr/>
          </p:nvPicPr>
          <p:blipFill>
            <a:blip r:embed="rId7" cstate="print"/>
            <a:stretch>
              <a:fillRect/>
            </a:stretch>
          </p:blipFill>
          <p:spPr>
            <a:xfrm>
              <a:off x="4849547" y="2290035"/>
              <a:ext cx="1694688" cy="861059"/>
            </a:xfrm>
            <a:prstGeom prst="rect">
              <a:avLst/>
            </a:prstGeom>
          </p:spPr>
        </p:pic>
        <p:sp>
          <p:nvSpPr>
            <p:cNvPr id="24" name="object 18">
              <a:extLst>
                <a:ext uri="{FF2B5EF4-FFF2-40B4-BE49-F238E27FC236}">
                  <a16:creationId xmlns:a16="http://schemas.microsoft.com/office/drawing/2014/main" id="{2E67F2AE-6B59-A784-A8EE-17AFEAA3CF7B}"/>
                </a:ext>
              </a:extLst>
            </p:cNvPr>
            <p:cNvSpPr/>
            <p:nvPr/>
          </p:nvSpPr>
          <p:spPr>
            <a:xfrm>
              <a:off x="4863263" y="2303751"/>
              <a:ext cx="1667510" cy="833755"/>
            </a:xfrm>
            <a:custGeom>
              <a:avLst/>
              <a:gdLst/>
              <a:ahLst/>
              <a:cxnLst/>
              <a:rect l="l" t="t" r="r" b="b"/>
              <a:pathLst>
                <a:path w="1667510" h="833754">
                  <a:moveTo>
                    <a:pt x="0" y="0"/>
                  </a:moveTo>
                  <a:lnTo>
                    <a:pt x="1667256" y="0"/>
                  </a:lnTo>
                  <a:lnTo>
                    <a:pt x="1667256" y="833627"/>
                  </a:lnTo>
                  <a:lnTo>
                    <a:pt x="0" y="833627"/>
                  </a:lnTo>
                  <a:lnTo>
                    <a:pt x="0" y="0"/>
                  </a:lnTo>
                  <a:close/>
                </a:path>
              </a:pathLst>
            </a:custGeom>
            <a:ln w="27432">
              <a:solidFill>
                <a:srgbClr val="0F56DB"/>
              </a:solidFill>
            </a:ln>
          </p:spPr>
          <p:txBody>
            <a:bodyPr wrap="square" lIns="0" tIns="0" rIns="0" bIns="0" rtlCol="0"/>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hangingPunct="1"/>
              <a:endParaRPr sz="1588" kern="1200">
                <a:solidFill>
                  <a:prstClr val="black"/>
                </a:solidFill>
                <a:ea typeface="+mn-ea"/>
                <a:cs typeface="+mn-cs"/>
              </a:endParaRPr>
            </a:p>
          </p:txBody>
        </p:sp>
        <p:sp>
          <p:nvSpPr>
            <p:cNvPr id="25" name="object 19">
              <a:extLst>
                <a:ext uri="{FF2B5EF4-FFF2-40B4-BE49-F238E27FC236}">
                  <a16:creationId xmlns:a16="http://schemas.microsoft.com/office/drawing/2014/main" id="{0D1A4C61-2540-3567-0995-EF7A542066AA}"/>
                </a:ext>
              </a:extLst>
            </p:cNvPr>
            <p:cNvSpPr/>
            <p:nvPr/>
          </p:nvSpPr>
          <p:spPr>
            <a:xfrm>
              <a:off x="4611802" y="3125187"/>
              <a:ext cx="441959" cy="1696720"/>
            </a:xfrm>
            <a:custGeom>
              <a:avLst/>
              <a:gdLst/>
              <a:ahLst/>
              <a:cxnLst/>
              <a:rect l="l" t="t" r="r" b="b"/>
              <a:pathLst>
                <a:path w="441960" h="1696720">
                  <a:moveTo>
                    <a:pt x="123855" y="1519110"/>
                  </a:moveTo>
                  <a:lnTo>
                    <a:pt x="61237" y="1506172"/>
                  </a:lnTo>
                  <a:lnTo>
                    <a:pt x="381000" y="0"/>
                  </a:lnTo>
                  <a:lnTo>
                    <a:pt x="441960" y="13716"/>
                  </a:lnTo>
                  <a:lnTo>
                    <a:pt x="123855" y="1519110"/>
                  </a:lnTo>
                  <a:close/>
                </a:path>
                <a:path w="441960" h="1696720">
                  <a:moveTo>
                    <a:pt x="53339" y="1696212"/>
                  </a:moveTo>
                  <a:lnTo>
                    <a:pt x="0" y="1493520"/>
                  </a:lnTo>
                  <a:lnTo>
                    <a:pt x="61237" y="1506172"/>
                  </a:lnTo>
                  <a:lnTo>
                    <a:pt x="54863" y="1536192"/>
                  </a:lnTo>
                  <a:lnTo>
                    <a:pt x="117348" y="1549908"/>
                  </a:lnTo>
                  <a:lnTo>
                    <a:pt x="169841" y="1549908"/>
                  </a:lnTo>
                  <a:lnTo>
                    <a:pt x="53339" y="1696212"/>
                  </a:lnTo>
                  <a:close/>
                </a:path>
                <a:path w="441960" h="1696720">
                  <a:moveTo>
                    <a:pt x="117348" y="1549908"/>
                  </a:moveTo>
                  <a:lnTo>
                    <a:pt x="54863" y="1536192"/>
                  </a:lnTo>
                  <a:lnTo>
                    <a:pt x="61237" y="1506172"/>
                  </a:lnTo>
                  <a:lnTo>
                    <a:pt x="123855" y="1519110"/>
                  </a:lnTo>
                  <a:lnTo>
                    <a:pt x="117348" y="1549908"/>
                  </a:lnTo>
                  <a:close/>
                </a:path>
                <a:path w="441960" h="1696720">
                  <a:moveTo>
                    <a:pt x="169841" y="1549908"/>
                  </a:moveTo>
                  <a:lnTo>
                    <a:pt x="117348" y="1549908"/>
                  </a:lnTo>
                  <a:lnTo>
                    <a:pt x="123855" y="1519110"/>
                  </a:lnTo>
                  <a:lnTo>
                    <a:pt x="184404" y="1531620"/>
                  </a:lnTo>
                  <a:lnTo>
                    <a:pt x="169841" y="1549908"/>
                  </a:lnTo>
                  <a:close/>
                </a:path>
              </a:pathLst>
            </a:custGeom>
            <a:solidFill>
              <a:srgbClr val="0F56DB"/>
            </a:solidFill>
          </p:spPr>
          <p:txBody>
            <a:bodyPr wrap="square" lIns="0" tIns="0" rIns="0" bIns="0" rtlCol="0"/>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hangingPunct="1"/>
              <a:endParaRPr sz="1588" kern="1200">
                <a:solidFill>
                  <a:prstClr val="black"/>
                </a:solidFill>
                <a:ea typeface="+mn-ea"/>
                <a:cs typeface="+mn-cs"/>
              </a:endParaRPr>
            </a:p>
          </p:txBody>
        </p:sp>
        <p:pic>
          <p:nvPicPr>
            <p:cNvPr id="26" name="object 20">
              <a:extLst>
                <a:ext uri="{FF2B5EF4-FFF2-40B4-BE49-F238E27FC236}">
                  <a16:creationId xmlns:a16="http://schemas.microsoft.com/office/drawing/2014/main" id="{6B1BD3B6-3942-390E-2E89-4AE7AF0BBCE9}"/>
                </a:ext>
              </a:extLst>
            </p:cNvPr>
            <p:cNvPicPr/>
            <p:nvPr/>
          </p:nvPicPr>
          <p:blipFill>
            <a:blip r:embed="rId8" cstate="print"/>
            <a:stretch>
              <a:fillRect/>
            </a:stretch>
          </p:blipFill>
          <p:spPr>
            <a:xfrm>
              <a:off x="6841414" y="2297655"/>
              <a:ext cx="1581912" cy="867156"/>
            </a:xfrm>
            <a:prstGeom prst="rect">
              <a:avLst/>
            </a:prstGeom>
          </p:spPr>
        </p:pic>
        <p:sp>
          <p:nvSpPr>
            <p:cNvPr id="27" name="object 21">
              <a:extLst>
                <a:ext uri="{FF2B5EF4-FFF2-40B4-BE49-F238E27FC236}">
                  <a16:creationId xmlns:a16="http://schemas.microsoft.com/office/drawing/2014/main" id="{828BB2B0-5A9B-2445-3162-CB98D22E27A4}"/>
                </a:ext>
              </a:extLst>
            </p:cNvPr>
            <p:cNvSpPr/>
            <p:nvPr/>
          </p:nvSpPr>
          <p:spPr>
            <a:xfrm>
              <a:off x="6855130" y="2311371"/>
              <a:ext cx="1554480" cy="840105"/>
            </a:xfrm>
            <a:custGeom>
              <a:avLst/>
              <a:gdLst/>
              <a:ahLst/>
              <a:cxnLst/>
              <a:rect l="l" t="t" r="r" b="b"/>
              <a:pathLst>
                <a:path w="1554479" h="840104">
                  <a:moveTo>
                    <a:pt x="0" y="0"/>
                  </a:moveTo>
                  <a:lnTo>
                    <a:pt x="1554480" y="0"/>
                  </a:lnTo>
                  <a:lnTo>
                    <a:pt x="1554480" y="839724"/>
                  </a:lnTo>
                  <a:lnTo>
                    <a:pt x="0" y="839724"/>
                  </a:lnTo>
                  <a:lnTo>
                    <a:pt x="0" y="0"/>
                  </a:lnTo>
                  <a:close/>
                </a:path>
              </a:pathLst>
            </a:custGeom>
            <a:ln w="27432">
              <a:solidFill>
                <a:srgbClr val="0F56DB"/>
              </a:solidFill>
            </a:ln>
          </p:spPr>
          <p:txBody>
            <a:bodyPr wrap="square" lIns="0" tIns="0" rIns="0" bIns="0" rtlCol="0"/>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hangingPunct="1"/>
              <a:endParaRPr sz="1588" kern="1200">
                <a:solidFill>
                  <a:prstClr val="black"/>
                </a:solidFill>
                <a:ea typeface="+mn-ea"/>
                <a:cs typeface="+mn-cs"/>
              </a:endParaRPr>
            </a:p>
          </p:txBody>
        </p:sp>
        <p:sp>
          <p:nvSpPr>
            <p:cNvPr id="28" name="object 22">
              <a:extLst>
                <a:ext uri="{FF2B5EF4-FFF2-40B4-BE49-F238E27FC236}">
                  <a16:creationId xmlns:a16="http://schemas.microsoft.com/office/drawing/2014/main" id="{29372016-33E1-C2E1-2655-90D949C7EFF4}"/>
                </a:ext>
              </a:extLst>
            </p:cNvPr>
            <p:cNvSpPr/>
            <p:nvPr/>
          </p:nvSpPr>
          <p:spPr>
            <a:xfrm>
              <a:off x="6504611" y="3138915"/>
              <a:ext cx="2184400" cy="2501265"/>
            </a:xfrm>
            <a:custGeom>
              <a:avLst/>
              <a:gdLst/>
              <a:ahLst/>
              <a:cxnLst/>
              <a:rect l="l" t="t" r="r" b="b"/>
              <a:pathLst>
                <a:path w="2184400" h="2501265">
                  <a:moveTo>
                    <a:pt x="554736" y="25908"/>
                  </a:moveTo>
                  <a:lnTo>
                    <a:pt x="496824" y="0"/>
                  </a:lnTo>
                  <a:lnTo>
                    <a:pt x="58039" y="1010970"/>
                  </a:lnTo>
                  <a:lnTo>
                    <a:pt x="0" y="986028"/>
                  </a:lnTo>
                  <a:lnTo>
                    <a:pt x="10668" y="1196340"/>
                  </a:lnTo>
                  <a:lnTo>
                    <a:pt x="168236" y="1065276"/>
                  </a:lnTo>
                  <a:lnTo>
                    <a:pt x="173736" y="1060704"/>
                  </a:lnTo>
                  <a:lnTo>
                    <a:pt x="115074" y="1035481"/>
                  </a:lnTo>
                  <a:lnTo>
                    <a:pt x="554736" y="25908"/>
                  </a:lnTo>
                  <a:close/>
                </a:path>
                <a:path w="2184400" h="2501265">
                  <a:moveTo>
                    <a:pt x="2183892" y="2051291"/>
                  </a:moveTo>
                  <a:lnTo>
                    <a:pt x="2162556" y="1991855"/>
                  </a:lnTo>
                  <a:lnTo>
                    <a:pt x="1085138" y="2382164"/>
                  </a:lnTo>
                  <a:lnTo>
                    <a:pt x="1063752" y="2322563"/>
                  </a:lnTo>
                  <a:lnTo>
                    <a:pt x="918972" y="2476487"/>
                  </a:lnTo>
                  <a:lnTo>
                    <a:pt x="1127760" y="2500871"/>
                  </a:lnTo>
                  <a:lnTo>
                    <a:pt x="1110246" y="2452103"/>
                  </a:lnTo>
                  <a:lnTo>
                    <a:pt x="1106474" y="2441600"/>
                  </a:lnTo>
                  <a:lnTo>
                    <a:pt x="2183892" y="2051291"/>
                  </a:lnTo>
                  <a:close/>
                </a:path>
              </a:pathLst>
            </a:custGeom>
            <a:solidFill>
              <a:srgbClr val="0F56DB"/>
            </a:solidFill>
          </p:spPr>
          <p:txBody>
            <a:bodyPr wrap="square" lIns="0" tIns="0" rIns="0" bIns="0" rtlCol="0"/>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hangingPunct="1"/>
              <a:endParaRPr sz="1588" kern="1200">
                <a:solidFill>
                  <a:prstClr val="black"/>
                </a:solidFill>
                <a:ea typeface="+mn-ea"/>
                <a:cs typeface="+mn-cs"/>
              </a:endParaRPr>
            </a:p>
          </p:txBody>
        </p:sp>
      </p:grpSp>
      <p:sp>
        <p:nvSpPr>
          <p:cNvPr id="16" name="object 23">
            <a:extLst>
              <a:ext uri="{FF2B5EF4-FFF2-40B4-BE49-F238E27FC236}">
                <a16:creationId xmlns:a16="http://schemas.microsoft.com/office/drawing/2014/main" id="{55D84BC6-7E5A-B09B-1A74-F0CD56BAF4BD}"/>
              </a:ext>
            </a:extLst>
          </p:cNvPr>
          <p:cNvSpPr txBox="1"/>
          <p:nvPr/>
        </p:nvSpPr>
        <p:spPr>
          <a:xfrm>
            <a:off x="4668833" y="1950704"/>
            <a:ext cx="1318372" cy="309421"/>
          </a:xfrm>
          <a:prstGeom prst="rect">
            <a:avLst/>
          </a:prstGeom>
        </p:spPr>
        <p:txBody>
          <a:bodyPr vert="horz" wrap="square" lIns="0" tIns="10646" rIns="0" bIns="0" rtlCol="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marL="11206" hangingPunct="1">
              <a:spcBef>
                <a:spcPts val="84"/>
              </a:spcBef>
            </a:pPr>
            <a:r>
              <a:rPr sz="1941" b="1" kern="1200" spc="-9">
                <a:solidFill>
                  <a:prstClr val="black"/>
                </a:solidFill>
                <a:ea typeface="+mn-ea"/>
                <a:cs typeface="Calibri"/>
              </a:rPr>
              <a:t>Sub-national</a:t>
            </a:r>
            <a:endParaRPr sz="1941" kern="1200">
              <a:solidFill>
                <a:prstClr val="black"/>
              </a:solidFill>
              <a:ea typeface="+mn-ea"/>
              <a:cs typeface="Calibri"/>
            </a:endParaRPr>
          </a:p>
        </p:txBody>
      </p:sp>
      <p:sp>
        <p:nvSpPr>
          <p:cNvPr id="17" name="object 24">
            <a:extLst>
              <a:ext uri="{FF2B5EF4-FFF2-40B4-BE49-F238E27FC236}">
                <a16:creationId xmlns:a16="http://schemas.microsoft.com/office/drawing/2014/main" id="{0C4BD42E-079C-833E-F370-27F64D550A4B}"/>
              </a:ext>
            </a:extLst>
          </p:cNvPr>
          <p:cNvSpPr txBox="1"/>
          <p:nvPr/>
        </p:nvSpPr>
        <p:spPr>
          <a:xfrm>
            <a:off x="6618606" y="1929196"/>
            <a:ext cx="892549" cy="309421"/>
          </a:xfrm>
          <a:prstGeom prst="rect">
            <a:avLst/>
          </a:prstGeom>
        </p:spPr>
        <p:txBody>
          <a:bodyPr vert="horz" wrap="square" lIns="0" tIns="10646" rIns="0" bIns="0" rtlCol="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marL="11206" hangingPunct="1">
              <a:spcBef>
                <a:spcPts val="84"/>
              </a:spcBef>
            </a:pPr>
            <a:r>
              <a:rPr sz="1941" b="1" kern="1200" spc="-4">
                <a:solidFill>
                  <a:prstClr val="black"/>
                </a:solidFill>
                <a:ea typeface="+mn-ea"/>
                <a:cs typeface="Calibri"/>
              </a:rPr>
              <a:t>N</a:t>
            </a:r>
            <a:r>
              <a:rPr sz="1941" b="1" kern="1200" spc="-31">
                <a:solidFill>
                  <a:prstClr val="black"/>
                </a:solidFill>
                <a:ea typeface="+mn-ea"/>
                <a:cs typeface="Calibri"/>
              </a:rPr>
              <a:t>a</a:t>
            </a:r>
            <a:r>
              <a:rPr sz="1941" b="1" kern="1200">
                <a:solidFill>
                  <a:prstClr val="black"/>
                </a:solidFill>
                <a:ea typeface="+mn-ea"/>
                <a:cs typeface="Calibri"/>
              </a:rPr>
              <a:t>t</a:t>
            </a:r>
            <a:r>
              <a:rPr sz="1941" b="1" kern="1200" spc="-18">
                <a:solidFill>
                  <a:prstClr val="black"/>
                </a:solidFill>
                <a:ea typeface="+mn-ea"/>
                <a:cs typeface="Calibri"/>
              </a:rPr>
              <a:t>i</a:t>
            </a:r>
            <a:r>
              <a:rPr sz="1941" b="1" kern="1200">
                <a:solidFill>
                  <a:prstClr val="black"/>
                </a:solidFill>
                <a:ea typeface="+mn-ea"/>
                <a:cs typeface="Calibri"/>
              </a:rPr>
              <a:t>o</a:t>
            </a:r>
            <a:r>
              <a:rPr sz="1941" b="1" kern="1200" spc="-18">
                <a:solidFill>
                  <a:prstClr val="black"/>
                </a:solidFill>
                <a:ea typeface="+mn-ea"/>
                <a:cs typeface="Calibri"/>
              </a:rPr>
              <a:t>n</a:t>
            </a:r>
            <a:r>
              <a:rPr sz="1941" b="1" kern="1200" spc="-13">
                <a:solidFill>
                  <a:prstClr val="black"/>
                </a:solidFill>
                <a:ea typeface="+mn-ea"/>
                <a:cs typeface="Calibri"/>
              </a:rPr>
              <a:t>a</a:t>
            </a:r>
            <a:r>
              <a:rPr sz="1941" b="1" kern="1200" spc="-4">
                <a:solidFill>
                  <a:prstClr val="black"/>
                </a:solidFill>
                <a:ea typeface="+mn-ea"/>
                <a:cs typeface="Calibri"/>
              </a:rPr>
              <a:t>l</a:t>
            </a:r>
            <a:endParaRPr sz="1941" kern="1200">
              <a:solidFill>
                <a:prstClr val="black"/>
              </a:solidFill>
              <a:ea typeface="+mn-ea"/>
              <a:cs typeface="Calibri"/>
            </a:endParaRPr>
          </a:p>
        </p:txBody>
      </p:sp>
      <p:sp>
        <p:nvSpPr>
          <p:cNvPr id="18" name="object 25">
            <a:extLst>
              <a:ext uri="{FF2B5EF4-FFF2-40B4-BE49-F238E27FC236}">
                <a16:creationId xmlns:a16="http://schemas.microsoft.com/office/drawing/2014/main" id="{06B12797-8C9E-5CB8-BB2D-B0150D19B88C}"/>
              </a:ext>
            </a:extLst>
          </p:cNvPr>
          <p:cNvSpPr txBox="1"/>
          <p:nvPr/>
        </p:nvSpPr>
        <p:spPr>
          <a:xfrm>
            <a:off x="8115273" y="3923429"/>
            <a:ext cx="1673038" cy="309421"/>
          </a:xfrm>
          <a:prstGeom prst="rect">
            <a:avLst/>
          </a:prstGeom>
        </p:spPr>
        <p:txBody>
          <a:bodyPr vert="horz" wrap="square" lIns="0" tIns="10646" rIns="0" bIns="0" rtlCol="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marL="11206" hangingPunct="1">
              <a:spcBef>
                <a:spcPts val="84"/>
              </a:spcBef>
            </a:pPr>
            <a:r>
              <a:rPr sz="1941" b="1" kern="1200" spc="-9">
                <a:solidFill>
                  <a:prstClr val="black"/>
                </a:solidFill>
                <a:ea typeface="+mn-ea"/>
                <a:cs typeface="Calibri"/>
              </a:rPr>
              <a:t>Regional/Global</a:t>
            </a:r>
            <a:endParaRPr sz="1941" kern="1200">
              <a:solidFill>
                <a:prstClr val="black"/>
              </a:solidFill>
              <a:ea typeface="+mn-ea"/>
              <a:cs typeface="Calibri"/>
            </a:endParaRPr>
          </a:p>
        </p:txBody>
      </p:sp>
      <p:sp>
        <p:nvSpPr>
          <p:cNvPr id="19" name="Rectangle 18">
            <a:extLst>
              <a:ext uri="{FF2B5EF4-FFF2-40B4-BE49-F238E27FC236}">
                <a16:creationId xmlns:a16="http://schemas.microsoft.com/office/drawing/2014/main" id="{42FF30ED-858F-7FCB-D8C6-0BB7FCFB0129}"/>
              </a:ext>
            </a:extLst>
          </p:cNvPr>
          <p:cNvSpPr/>
          <p:nvPr/>
        </p:nvSpPr>
        <p:spPr>
          <a:xfrm>
            <a:off x="3235843" y="1917857"/>
            <a:ext cx="704808" cy="391004"/>
          </a:xfrm>
          <a:prstGeom prst="rect">
            <a:avLst/>
          </a:prstGeom>
        </p:spPr>
        <p:txBody>
          <a:bodyPr wrap="none">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hangingPunct="1"/>
            <a:r>
              <a:rPr lang="fr-FR" sz="1941" b="1" kern="1200" spc="-9">
                <a:solidFill>
                  <a:prstClr val="black"/>
                </a:solidFill>
                <a:ea typeface="+mn-ea"/>
                <a:cs typeface="Calibri"/>
              </a:rPr>
              <a:t>Local</a:t>
            </a:r>
            <a:endParaRPr lang="en-US" sz="1941" b="1" kern="1200" spc="-9">
              <a:solidFill>
                <a:prstClr val="black"/>
              </a:solidFill>
              <a:ea typeface="+mn-ea"/>
              <a:cs typeface="Calibri"/>
            </a:endParaRPr>
          </a:p>
        </p:txBody>
      </p:sp>
      <p:sp>
        <p:nvSpPr>
          <p:cNvPr id="4" name="Slide Number Placeholder 4">
            <a:extLst>
              <a:ext uri="{FF2B5EF4-FFF2-40B4-BE49-F238E27FC236}">
                <a16:creationId xmlns:a16="http://schemas.microsoft.com/office/drawing/2014/main" id="{D4C32877-9B14-DCE8-371C-1B99B56C19CF}"/>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12</a:t>
            </a:r>
          </a:p>
        </p:txBody>
      </p:sp>
    </p:spTree>
    <p:extLst>
      <p:ext uri="{BB962C8B-B14F-4D97-AF65-F5344CB8AC3E}">
        <p14:creationId xmlns:p14="http://schemas.microsoft.com/office/powerpoint/2010/main" val="1066689567"/>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171030" y="742693"/>
            <a:ext cx="9212263" cy="622301"/>
          </a:xfrm>
        </p:spPr>
        <p:txBody>
          <a:bodyPr lIns="45719" tIns="45720" rIns="45719" bIns="45720" anchor="t">
            <a:normAutofit/>
          </a:bodyPr>
          <a:lstStyle/>
          <a:p>
            <a:pPr>
              <a:spcBef>
                <a:spcPts val="0"/>
              </a:spcBef>
            </a:pPr>
            <a:r>
              <a:rPr lang="en-US" sz="2800" b="1">
                <a:solidFill>
                  <a:srgbClr val="A2010C"/>
                </a:solidFill>
                <a:ea typeface="Source Sans Pro Bold"/>
                <a:cs typeface="+mj-cs"/>
                <a:sym typeface="Source Sans Pro Bold"/>
              </a:rPr>
              <a:t>RRT composition</a:t>
            </a:r>
            <a:endParaRPr lang="en-GB" sz="2800" b="1">
              <a:solidFill>
                <a:srgbClr val="A2010C"/>
              </a:solidFill>
              <a:ea typeface="Source Sans Pro Bold"/>
              <a:cs typeface="+mj-cs"/>
              <a:sym typeface="Source Sans Pro Bold"/>
            </a:endParaRPr>
          </a:p>
        </p:txBody>
      </p:sp>
      <p:sp>
        <p:nvSpPr>
          <p:cNvPr id="9" name="Text Placeholder 2">
            <a:extLst>
              <a:ext uri="{FF2B5EF4-FFF2-40B4-BE49-F238E27FC236}">
                <a16:creationId xmlns:a16="http://schemas.microsoft.com/office/drawing/2014/main" id="{F1836772-8AE8-8FF1-9E8A-46720B3FEF93}"/>
              </a:ext>
            </a:extLst>
          </p:cNvPr>
          <p:cNvSpPr txBox="1">
            <a:spLocks/>
          </p:cNvSpPr>
          <p:nvPr/>
        </p:nvSpPr>
        <p:spPr>
          <a:xfrm>
            <a:off x="135140" y="14255"/>
            <a:ext cx="9212263" cy="62230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defTabSz="914400" hangingPunct="0">
              <a:lnSpc>
                <a:spcPct val="100000"/>
              </a:lnSpc>
              <a:spcBef>
                <a:spcPts val="0"/>
              </a:spcBef>
            </a:pPr>
            <a:r>
              <a:rPr lang="fr-FR" sz="3200" b="1" dirty="0">
                <a:solidFill>
                  <a:srgbClr val="FFFFFF"/>
                </a:solidFill>
                <a:cs typeface="Source Sans Pro Bold"/>
                <a:sym typeface="Source Sans Pro Bold"/>
              </a:rPr>
              <a:t>1.3 Introduction to RRT management</a:t>
            </a:r>
            <a:r>
              <a:rPr lang="fr-FR" sz="3200" b="1" dirty="0">
                <a:cs typeface="Source Sans Pro Bold"/>
                <a:sym typeface="Source Sans Pro Bold"/>
              </a:rPr>
              <a:t> </a:t>
            </a:r>
            <a:endParaRPr lang="en-GB" sz="3200" b="1" dirty="0">
              <a:solidFill>
                <a:srgbClr val="FFFFFF"/>
              </a:solidFill>
              <a:latin typeface="Source Sans Pro Bold"/>
              <a:ea typeface="Source Sans Pro Bold"/>
              <a:cs typeface="Source Sans Pro Bold"/>
              <a:sym typeface="Source Sans Pro Bold"/>
            </a:endParaRPr>
          </a:p>
        </p:txBody>
      </p:sp>
      <p:sp>
        <p:nvSpPr>
          <p:cNvPr id="7" name="Espace réservé du texte 1">
            <a:extLst>
              <a:ext uri="{FF2B5EF4-FFF2-40B4-BE49-F238E27FC236}">
                <a16:creationId xmlns:a16="http://schemas.microsoft.com/office/drawing/2014/main" id="{D1CC2E1E-111C-769C-248E-2D3E767287ED}"/>
              </a:ext>
            </a:extLst>
          </p:cNvPr>
          <p:cNvSpPr txBox="1">
            <a:spLocks/>
          </p:cNvSpPr>
          <p:nvPr/>
        </p:nvSpPr>
        <p:spPr>
          <a:xfrm>
            <a:off x="859994" y="1293039"/>
            <a:ext cx="11146055" cy="46540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hangingPunct="1">
              <a:spcBef>
                <a:spcPts val="500"/>
              </a:spcBef>
              <a:buClr>
                <a:srgbClr val="00B050"/>
              </a:buClr>
              <a:buSzPct val="100000"/>
              <a:defRPr sz="2400">
                <a:solidFill>
                  <a:srgbClr val="10253F"/>
                </a:solidFill>
                <a:latin typeface="Source Sans Pro Regular"/>
                <a:ea typeface="Source Sans Pro Regular"/>
                <a:cs typeface="Source Sans Pro Regular"/>
                <a:sym typeface="Source Sans Pro Regular"/>
              </a:defRPr>
            </a:pPr>
            <a:r>
              <a:rPr lang="en-US">
                <a:solidFill>
                  <a:srgbClr val="10253F"/>
                </a:solidFill>
              </a:rPr>
              <a:t>The RRT member composition :</a:t>
            </a:r>
          </a:p>
          <a:p>
            <a:pPr marL="308609" indent="-308609" hangingPunct="1">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200">
                <a:solidFill>
                  <a:srgbClr val="10253F"/>
                </a:solidFill>
              </a:rPr>
              <a:t>Is flexible and responsive to evolving emergency response needs </a:t>
            </a:r>
          </a:p>
          <a:p>
            <a:pPr marL="308609" indent="-308609" hangingPunct="1">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200">
                <a:solidFill>
                  <a:srgbClr val="10253F"/>
                </a:solidFill>
              </a:rPr>
              <a:t>Includes RRT individual member deployments as well as deployments as a team</a:t>
            </a:r>
          </a:p>
          <a:p>
            <a:pPr marL="308609" indent="-308609" hangingPunct="1">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200">
                <a:solidFill>
                  <a:srgbClr val="10253F"/>
                </a:solidFill>
              </a:rPr>
              <a:t>Depending on the emergency response needs: single discipline or multidisciplinary </a:t>
            </a:r>
            <a:r>
              <a:rPr lang="fr-FR" sz="2200">
                <a:solidFill>
                  <a:srgbClr val="10253F"/>
                </a:solidFill>
              </a:rPr>
              <a:t>teams</a:t>
            </a:r>
            <a:endParaRPr lang="en-US">
              <a:solidFill>
                <a:srgbClr val="10253F"/>
              </a:solidFill>
            </a:endParaRPr>
          </a:p>
        </p:txBody>
      </p:sp>
      <p:pic>
        <p:nvPicPr>
          <p:cNvPr id="15" name="Picture 16" descr="A diagram of people on a tree&#10;&#10;Description automatically generated">
            <a:extLst>
              <a:ext uri="{FF2B5EF4-FFF2-40B4-BE49-F238E27FC236}">
                <a16:creationId xmlns:a16="http://schemas.microsoft.com/office/drawing/2014/main" id="{8CA8BC9B-1DA9-24D7-90B0-61F5F3DEFDA8}"/>
              </a:ext>
            </a:extLst>
          </p:cNvPr>
          <p:cNvPicPr>
            <a:picLocks noChangeAspect="1"/>
          </p:cNvPicPr>
          <p:nvPr/>
        </p:nvPicPr>
        <p:blipFill>
          <a:blip r:embed="rId3"/>
          <a:stretch>
            <a:fillRect/>
          </a:stretch>
        </p:blipFill>
        <p:spPr>
          <a:xfrm>
            <a:off x="735660" y="3214979"/>
            <a:ext cx="4530607" cy="2930413"/>
          </a:xfrm>
          <a:prstGeom prst="rect">
            <a:avLst/>
          </a:prstGeom>
        </p:spPr>
      </p:pic>
      <p:pic>
        <p:nvPicPr>
          <p:cNvPr id="17" name="Picture 17" descr="A red rectangular sign with white text&#10;&#10;Description automatically generated">
            <a:extLst>
              <a:ext uri="{FF2B5EF4-FFF2-40B4-BE49-F238E27FC236}">
                <a16:creationId xmlns:a16="http://schemas.microsoft.com/office/drawing/2014/main" id="{715AC005-1E65-F60C-F10E-E7994DD99964}"/>
              </a:ext>
            </a:extLst>
          </p:cNvPr>
          <p:cNvPicPr>
            <a:picLocks noChangeAspect="1"/>
          </p:cNvPicPr>
          <p:nvPr/>
        </p:nvPicPr>
        <p:blipFill>
          <a:blip r:embed="rId4"/>
          <a:stretch>
            <a:fillRect/>
          </a:stretch>
        </p:blipFill>
        <p:spPr>
          <a:xfrm>
            <a:off x="193969" y="2963098"/>
            <a:ext cx="1343025" cy="800100"/>
          </a:xfrm>
          <a:prstGeom prst="rect">
            <a:avLst/>
          </a:prstGeom>
        </p:spPr>
      </p:pic>
      <p:pic>
        <p:nvPicPr>
          <p:cNvPr id="26" name="Picture 26" descr="A diagram of different colored people&#10;&#10;Description automatically generated">
            <a:extLst>
              <a:ext uri="{FF2B5EF4-FFF2-40B4-BE49-F238E27FC236}">
                <a16:creationId xmlns:a16="http://schemas.microsoft.com/office/drawing/2014/main" id="{93DD653D-9D24-7907-3132-C6192BAB2529}"/>
              </a:ext>
            </a:extLst>
          </p:cNvPr>
          <p:cNvPicPr>
            <a:picLocks noChangeAspect="1"/>
          </p:cNvPicPr>
          <p:nvPr/>
        </p:nvPicPr>
        <p:blipFill>
          <a:blip r:embed="rId5"/>
          <a:stretch>
            <a:fillRect/>
          </a:stretch>
        </p:blipFill>
        <p:spPr>
          <a:xfrm>
            <a:off x="5702770" y="3263111"/>
            <a:ext cx="5762977" cy="3041111"/>
          </a:xfrm>
          <a:prstGeom prst="rect">
            <a:avLst/>
          </a:prstGeom>
        </p:spPr>
      </p:pic>
    </p:spTree>
    <p:extLst>
      <p:ext uri="{BB962C8B-B14F-4D97-AF65-F5344CB8AC3E}">
        <p14:creationId xmlns:p14="http://schemas.microsoft.com/office/powerpoint/2010/main" val="42194822"/>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423425" y="1247001"/>
            <a:ext cx="5432117" cy="4654071"/>
          </a:xfrm>
        </p:spPr>
        <p:txBody>
          <a:bodyPr lIns="45719" tIns="45720" rIns="45719" bIns="45720" anchor="t">
            <a:noAutofit/>
          </a:bodyPr>
          <a:lstStyle/>
          <a:p>
            <a:pPr marL="307975" marR="4445" indent="-307975" eaLnBrk="0" fontAlgn="base"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300" kern="1200">
                <a:solidFill>
                  <a:srgbClr val="10253F"/>
                </a:solidFill>
              </a:rPr>
              <a:t>FETP (Field Epidemiology Training Program) graduates are an excellent source of trained epidemiologists who can be an RRT members</a:t>
            </a:r>
            <a:endParaRPr lang="fr-FR" sz="2300"/>
          </a:p>
          <a:p>
            <a:pPr marL="307975" marR="4445" indent="-307975" eaLnBrk="0" fontAlgn="base"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300" kern="1200">
                <a:solidFill>
                  <a:srgbClr val="10253F"/>
                </a:solidFill>
              </a:rPr>
              <a:t>Depending on the nature or the emergency, the RRT can be mobilized alone or with the Emergency Medical Teams (EMT)</a:t>
            </a:r>
          </a:p>
          <a:p>
            <a:pPr marL="307975" marR="4445" indent="-307975" eaLnBrk="0" fontAlgn="base"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300" kern="1200">
                <a:solidFill>
                  <a:srgbClr val="10253F"/>
                </a:solidFill>
              </a:rPr>
              <a:t>Other frontline responders could be mobilized from other government sectors, national or international partners, NGOs…</a:t>
            </a:r>
          </a:p>
        </p:txBody>
      </p:sp>
      <p:sp>
        <p:nvSpPr>
          <p:cNvPr id="6" name="Espace réservé du texte 5"/>
          <p:cNvSpPr>
            <a:spLocks noGrp="1"/>
          </p:cNvSpPr>
          <p:nvPr>
            <p:ph type="body" sz="quarter" idx="21"/>
          </p:nvPr>
        </p:nvSpPr>
        <p:spPr>
          <a:xfrm>
            <a:off x="122248" y="46697"/>
            <a:ext cx="9212263" cy="622301"/>
          </a:xfrm>
        </p:spPr>
        <p:txBody>
          <a:bodyPr lIns="45719" tIns="45720" rIns="45719" bIns="45720" anchor="t">
            <a:normAutofit/>
          </a:bodyPr>
          <a:lstStyle/>
          <a:p>
            <a:r>
              <a:rPr lang="fr-FR" sz="3200" b="1" dirty="0">
                <a:solidFill>
                  <a:srgbClr val="FFFFFF"/>
                </a:solidFill>
                <a:latin typeface="Source Sans Pro Bold"/>
                <a:ea typeface="Source Sans Pro Bold"/>
              </a:rPr>
              <a:t>1.3 Introduction to RRT management</a:t>
            </a:r>
          </a:p>
        </p:txBody>
      </p:sp>
      <p:sp>
        <p:nvSpPr>
          <p:cNvPr id="10" name="object 3"/>
          <p:cNvSpPr txBox="1"/>
          <p:nvPr/>
        </p:nvSpPr>
        <p:spPr>
          <a:xfrm>
            <a:off x="6111208" y="4592558"/>
            <a:ext cx="1985652" cy="731321"/>
          </a:xfrm>
          <a:prstGeom prst="rect">
            <a:avLst/>
          </a:prstGeom>
        </p:spPr>
        <p:txBody>
          <a:bodyPr vert="horz" wrap="square" lIns="0" tIns="11206" rIns="0" bIns="0" rtlCol="0">
            <a:spAutoFit/>
          </a:bodyPr>
          <a:lstStyle/>
          <a:p>
            <a:pPr marL="409037" marR="4483" indent="-398389" algn="ctr" hangingPunct="1">
              <a:lnSpc>
                <a:spcPct val="100600"/>
              </a:lnSpc>
              <a:spcBef>
                <a:spcPts val="88"/>
              </a:spcBef>
            </a:pPr>
            <a:r>
              <a:rPr sz="1544" b="1" kern="1200">
                <a:solidFill>
                  <a:srgbClr val="00579A"/>
                </a:solidFill>
                <a:ea typeface="+mn-ea"/>
                <a:cs typeface="Calibri"/>
              </a:rPr>
              <a:t>Focused</a:t>
            </a:r>
            <a:r>
              <a:rPr sz="1544" b="1" kern="1200" spc="-18">
                <a:solidFill>
                  <a:srgbClr val="00579A"/>
                </a:solidFill>
                <a:ea typeface="+mn-ea"/>
                <a:cs typeface="Calibri"/>
              </a:rPr>
              <a:t> </a:t>
            </a:r>
            <a:r>
              <a:rPr lang="fr-FR" sz="1544" b="1" kern="1200" spc="-18">
                <a:solidFill>
                  <a:srgbClr val="F79646">
                    <a:lumMod val="75000"/>
                  </a:srgbClr>
                </a:solidFill>
                <a:ea typeface="+mn-ea"/>
                <a:cs typeface="Calibri"/>
              </a:rPr>
              <a:t>more</a:t>
            </a:r>
            <a:r>
              <a:rPr lang="fr-FR" sz="1544" b="1" kern="1200" spc="-18">
                <a:solidFill>
                  <a:srgbClr val="00579A"/>
                </a:solidFill>
                <a:ea typeface="+mn-ea"/>
                <a:cs typeface="Calibri"/>
              </a:rPr>
              <a:t> </a:t>
            </a:r>
          </a:p>
          <a:p>
            <a:pPr marL="409037" marR="4483" indent="-398389" algn="ctr" hangingPunct="1">
              <a:lnSpc>
                <a:spcPct val="100600"/>
              </a:lnSpc>
              <a:spcBef>
                <a:spcPts val="88"/>
              </a:spcBef>
            </a:pPr>
            <a:r>
              <a:rPr sz="1544" b="1" kern="1200">
                <a:solidFill>
                  <a:srgbClr val="00579A"/>
                </a:solidFill>
                <a:ea typeface="+mn-ea"/>
                <a:cs typeface="Calibri"/>
              </a:rPr>
              <a:t>on</a:t>
            </a:r>
            <a:r>
              <a:rPr sz="1544" b="1" kern="1200" spc="-26">
                <a:solidFill>
                  <a:srgbClr val="00579A"/>
                </a:solidFill>
                <a:ea typeface="+mn-ea"/>
                <a:cs typeface="Calibri"/>
              </a:rPr>
              <a:t> </a:t>
            </a:r>
            <a:r>
              <a:rPr sz="1544" b="1" kern="1200">
                <a:solidFill>
                  <a:srgbClr val="00579A"/>
                </a:solidFill>
                <a:ea typeface="+mn-ea"/>
                <a:cs typeface="Calibri"/>
              </a:rPr>
              <a:t>providing </a:t>
            </a:r>
            <a:r>
              <a:rPr sz="1544" b="1" kern="1200" spc="-335">
                <a:solidFill>
                  <a:srgbClr val="00579A"/>
                </a:solidFill>
                <a:ea typeface="+mn-ea"/>
                <a:cs typeface="Calibri"/>
              </a:rPr>
              <a:t> </a:t>
            </a:r>
            <a:r>
              <a:rPr sz="1544" b="1" kern="1200" spc="4">
                <a:solidFill>
                  <a:srgbClr val="00579A"/>
                </a:solidFill>
                <a:ea typeface="+mn-ea"/>
                <a:cs typeface="Calibri"/>
              </a:rPr>
              <a:t>clinical</a:t>
            </a:r>
            <a:r>
              <a:rPr sz="1544" b="1" kern="1200" spc="-57">
                <a:solidFill>
                  <a:srgbClr val="00579A"/>
                </a:solidFill>
                <a:ea typeface="+mn-ea"/>
                <a:cs typeface="Calibri"/>
              </a:rPr>
              <a:t> </a:t>
            </a:r>
            <a:r>
              <a:rPr sz="1544" b="1" kern="1200">
                <a:solidFill>
                  <a:srgbClr val="00579A"/>
                </a:solidFill>
                <a:ea typeface="+mn-ea"/>
                <a:cs typeface="Calibri"/>
              </a:rPr>
              <a:t>care</a:t>
            </a:r>
            <a:endParaRPr sz="1544" kern="1200">
              <a:solidFill>
                <a:prstClr val="black"/>
              </a:solidFill>
              <a:ea typeface="+mn-ea"/>
              <a:cs typeface="Calibri"/>
            </a:endParaRPr>
          </a:p>
        </p:txBody>
      </p:sp>
      <p:sp>
        <p:nvSpPr>
          <p:cNvPr id="11" name="object 4"/>
          <p:cNvSpPr txBox="1"/>
          <p:nvPr/>
        </p:nvSpPr>
        <p:spPr>
          <a:xfrm>
            <a:off x="6618517" y="1862603"/>
            <a:ext cx="619681" cy="309421"/>
          </a:xfrm>
          <a:prstGeom prst="rect">
            <a:avLst/>
          </a:prstGeom>
        </p:spPr>
        <p:txBody>
          <a:bodyPr vert="horz" wrap="square" lIns="0" tIns="10646" rIns="0" bIns="0" rtlCol="0">
            <a:spAutoFit/>
          </a:bodyPr>
          <a:lstStyle/>
          <a:p>
            <a:pPr marL="11206" hangingPunct="1">
              <a:spcBef>
                <a:spcPts val="84"/>
              </a:spcBef>
              <a:tabLst>
                <a:tab pos="1879887" algn="l"/>
              </a:tabLst>
            </a:pPr>
            <a:r>
              <a:rPr sz="1941" kern="1200" spc="-44">
                <a:solidFill>
                  <a:srgbClr val="00579A"/>
                </a:solidFill>
                <a:ea typeface="+mn-ea"/>
                <a:cs typeface="Calibri"/>
              </a:rPr>
              <a:t>EMTs</a:t>
            </a:r>
            <a:endParaRPr sz="1941" kern="1200">
              <a:solidFill>
                <a:prstClr val="black"/>
              </a:solidFill>
              <a:ea typeface="+mn-ea"/>
              <a:cs typeface="Calibri"/>
            </a:endParaRPr>
          </a:p>
        </p:txBody>
      </p:sp>
      <p:grpSp>
        <p:nvGrpSpPr>
          <p:cNvPr id="12" name="object 5"/>
          <p:cNvGrpSpPr/>
          <p:nvPr/>
        </p:nvGrpSpPr>
        <p:grpSpPr>
          <a:xfrm>
            <a:off x="6217920" y="2319688"/>
            <a:ext cx="5764104" cy="2215950"/>
            <a:chOff x="1261109" y="2628138"/>
            <a:chExt cx="7559040" cy="2981325"/>
          </a:xfrm>
        </p:grpSpPr>
        <p:pic>
          <p:nvPicPr>
            <p:cNvPr id="13" name="object 6"/>
            <p:cNvPicPr/>
            <p:nvPr/>
          </p:nvPicPr>
          <p:blipFill>
            <a:blip r:embed="rId3" cstate="print"/>
            <a:stretch>
              <a:fillRect/>
            </a:stretch>
          </p:blipFill>
          <p:spPr>
            <a:xfrm>
              <a:off x="1815083" y="2657856"/>
              <a:ext cx="1216151" cy="1688591"/>
            </a:xfrm>
            <a:prstGeom prst="rect">
              <a:avLst/>
            </a:prstGeom>
          </p:spPr>
        </p:pic>
        <p:pic>
          <p:nvPicPr>
            <p:cNvPr id="14" name="object 7"/>
            <p:cNvPicPr/>
            <p:nvPr/>
          </p:nvPicPr>
          <p:blipFill>
            <a:blip r:embed="rId4" cstate="print"/>
            <a:stretch>
              <a:fillRect/>
            </a:stretch>
          </p:blipFill>
          <p:spPr>
            <a:xfrm>
              <a:off x="1298448" y="4341875"/>
              <a:ext cx="2188463" cy="1179575"/>
            </a:xfrm>
            <a:prstGeom prst="rect">
              <a:avLst/>
            </a:prstGeom>
          </p:spPr>
        </p:pic>
        <p:sp>
          <p:nvSpPr>
            <p:cNvPr id="15" name="object 8"/>
            <p:cNvSpPr/>
            <p:nvPr/>
          </p:nvSpPr>
          <p:spPr>
            <a:xfrm>
              <a:off x="1292351" y="2659380"/>
              <a:ext cx="2200910" cy="2879090"/>
            </a:xfrm>
            <a:custGeom>
              <a:avLst/>
              <a:gdLst/>
              <a:ahLst/>
              <a:cxnLst/>
              <a:rect l="l" t="t" r="r" b="b"/>
              <a:pathLst>
                <a:path w="2200910" h="2879090">
                  <a:moveTo>
                    <a:pt x="0" y="0"/>
                  </a:moveTo>
                  <a:lnTo>
                    <a:pt x="2200656" y="0"/>
                  </a:lnTo>
                  <a:lnTo>
                    <a:pt x="2200656" y="2878835"/>
                  </a:lnTo>
                  <a:lnTo>
                    <a:pt x="0" y="2878835"/>
                  </a:lnTo>
                  <a:lnTo>
                    <a:pt x="0" y="0"/>
                  </a:lnTo>
                  <a:close/>
                </a:path>
              </a:pathLst>
            </a:custGeom>
            <a:ln w="62484">
              <a:solidFill>
                <a:srgbClr val="FF0000"/>
              </a:solidFill>
            </a:ln>
          </p:spPr>
          <p:txBody>
            <a:bodyPr wrap="square" lIns="0" tIns="0" rIns="0" bIns="0" rtlCol="0"/>
            <a:lstStyle/>
            <a:p>
              <a:pPr hangingPunct="1"/>
              <a:endParaRPr sz="1588" kern="1200">
                <a:solidFill>
                  <a:prstClr val="black"/>
                </a:solidFill>
                <a:ea typeface="+mn-ea"/>
                <a:cs typeface="+mn-cs"/>
              </a:endParaRPr>
            </a:p>
          </p:txBody>
        </p:sp>
        <p:pic>
          <p:nvPicPr>
            <p:cNvPr id="16" name="object 9"/>
            <p:cNvPicPr/>
            <p:nvPr/>
          </p:nvPicPr>
          <p:blipFill>
            <a:blip r:embed="rId5" cstate="print"/>
            <a:stretch>
              <a:fillRect/>
            </a:stretch>
          </p:blipFill>
          <p:spPr>
            <a:xfrm>
              <a:off x="6475476" y="2657856"/>
              <a:ext cx="2313431" cy="1383791"/>
            </a:xfrm>
            <a:prstGeom prst="rect">
              <a:avLst/>
            </a:prstGeom>
          </p:spPr>
        </p:pic>
        <p:pic>
          <p:nvPicPr>
            <p:cNvPr id="17" name="object 10"/>
            <p:cNvPicPr/>
            <p:nvPr/>
          </p:nvPicPr>
          <p:blipFill>
            <a:blip r:embed="rId6" cstate="print"/>
            <a:stretch>
              <a:fillRect/>
            </a:stretch>
          </p:blipFill>
          <p:spPr>
            <a:xfrm>
              <a:off x="6509003" y="4046219"/>
              <a:ext cx="2255519" cy="1510283"/>
            </a:xfrm>
            <a:prstGeom prst="rect">
              <a:avLst/>
            </a:prstGeom>
          </p:spPr>
        </p:pic>
        <p:sp>
          <p:nvSpPr>
            <p:cNvPr id="18" name="object 11"/>
            <p:cNvSpPr/>
            <p:nvPr/>
          </p:nvSpPr>
          <p:spPr>
            <a:xfrm>
              <a:off x="6495287" y="2659380"/>
              <a:ext cx="2293620" cy="2918460"/>
            </a:xfrm>
            <a:custGeom>
              <a:avLst/>
              <a:gdLst/>
              <a:ahLst/>
              <a:cxnLst/>
              <a:rect l="l" t="t" r="r" b="b"/>
              <a:pathLst>
                <a:path w="2293620" h="2918460">
                  <a:moveTo>
                    <a:pt x="0" y="0"/>
                  </a:moveTo>
                  <a:lnTo>
                    <a:pt x="2293619" y="0"/>
                  </a:lnTo>
                  <a:lnTo>
                    <a:pt x="2293619" y="2918459"/>
                  </a:lnTo>
                  <a:lnTo>
                    <a:pt x="0" y="2918459"/>
                  </a:lnTo>
                  <a:lnTo>
                    <a:pt x="0" y="0"/>
                  </a:lnTo>
                  <a:close/>
                </a:path>
              </a:pathLst>
            </a:custGeom>
            <a:ln w="62484">
              <a:solidFill>
                <a:srgbClr val="0070BF"/>
              </a:solidFill>
            </a:ln>
          </p:spPr>
          <p:txBody>
            <a:bodyPr wrap="square" lIns="0" tIns="0" rIns="0" bIns="0" rtlCol="0"/>
            <a:lstStyle/>
            <a:p>
              <a:pPr hangingPunct="1"/>
              <a:endParaRPr sz="1588" kern="1200">
                <a:solidFill>
                  <a:prstClr val="black"/>
                </a:solidFill>
                <a:ea typeface="+mn-ea"/>
                <a:cs typeface="+mn-cs"/>
              </a:endParaRPr>
            </a:p>
          </p:txBody>
        </p:sp>
        <p:pic>
          <p:nvPicPr>
            <p:cNvPr id="19" name="object 12"/>
            <p:cNvPicPr/>
            <p:nvPr/>
          </p:nvPicPr>
          <p:blipFill>
            <a:blip r:embed="rId7" cstate="print"/>
            <a:stretch>
              <a:fillRect/>
            </a:stretch>
          </p:blipFill>
          <p:spPr>
            <a:xfrm>
              <a:off x="3816096" y="2657856"/>
              <a:ext cx="2343911" cy="1630679"/>
            </a:xfrm>
            <a:prstGeom prst="rect">
              <a:avLst/>
            </a:prstGeom>
          </p:spPr>
        </p:pic>
        <p:pic>
          <p:nvPicPr>
            <p:cNvPr id="20" name="object 13"/>
            <p:cNvPicPr/>
            <p:nvPr/>
          </p:nvPicPr>
          <p:blipFill>
            <a:blip r:embed="rId8" cstate="print"/>
            <a:stretch>
              <a:fillRect/>
            </a:stretch>
          </p:blipFill>
          <p:spPr>
            <a:xfrm>
              <a:off x="3811524" y="4183380"/>
              <a:ext cx="2353055" cy="1380743"/>
            </a:xfrm>
            <a:prstGeom prst="rect">
              <a:avLst/>
            </a:prstGeom>
          </p:spPr>
        </p:pic>
        <p:sp>
          <p:nvSpPr>
            <p:cNvPr id="21" name="object 14"/>
            <p:cNvSpPr/>
            <p:nvPr/>
          </p:nvSpPr>
          <p:spPr>
            <a:xfrm>
              <a:off x="6144768" y="4002023"/>
              <a:ext cx="433070" cy="378460"/>
            </a:xfrm>
            <a:custGeom>
              <a:avLst/>
              <a:gdLst/>
              <a:ahLst/>
              <a:cxnLst/>
              <a:rect l="l" t="t" r="r" b="b"/>
              <a:pathLst>
                <a:path w="433070" h="378460">
                  <a:moveTo>
                    <a:pt x="188976" y="377951"/>
                  </a:moveTo>
                  <a:lnTo>
                    <a:pt x="0" y="188975"/>
                  </a:lnTo>
                  <a:lnTo>
                    <a:pt x="188976" y="0"/>
                  </a:lnTo>
                  <a:lnTo>
                    <a:pt x="188976" y="94487"/>
                  </a:lnTo>
                  <a:lnTo>
                    <a:pt x="432816" y="94487"/>
                  </a:lnTo>
                  <a:lnTo>
                    <a:pt x="432816" y="283464"/>
                  </a:lnTo>
                  <a:lnTo>
                    <a:pt x="188976" y="283464"/>
                  </a:lnTo>
                  <a:lnTo>
                    <a:pt x="188976" y="377951"/>
                  </a:lnTo>
                  <a:close/>
                </a:path>
              </a:pathLst>
            </a:custGeom>
            <a:solidFill>
              <a:srgbClr val="0070BF"/>
            </a:solidFill>
          </p:spPr>
          <p:txBody>
            <a:bodyPr wrap="square" lIns="0" tIns="0" rIns="0" bIns="0" rtlCol="0"/>
            <a:lstStyle/>
            <a:p>
              <a:pPr hangingPunct="1"/>
              <a:endParaRPr sz="1588" kern="1200">
                <a:solidFill>
                  <a:prstClr val="black"/>
                </a:solidFill>
                <a:ea typeface="+mn-ea"/>
                <a:cs typeface="+mn-cs"/>
              </a:endParaRPr>
            </a:p>
          </p:txBody>
        </p:sp>
        <p:sp>
          <p:nvSpPr>
            <p:cNvPr id="22" name="object 15"/>
            <p:cNvSpPr/>
            <p:nvPr/>
          </p:nvSpPr>
          <p:spPr>
            <a:xfrm>
              <a:off x="6144768" y="4002023"/>
              <a:ext cx="433070" cy="378460"/>
            </a:xfrm>
            <a:custGeom>
              <a:avLst/>
              <a:gdLst/>
              <a:ahLst/>
              <a:cxnLst/>
              <a:rect l="l" t="t" r="r" b="b"/>
              <a:pathLst>
                <a:path w="433070" h="378460">
                  <a:moveTo>
                    <a:pt x="432816" y="283464"/>
                  </a:moveTo>
                  <a:lnTo>
                    <a:pt x="188976" y="283464"/>
                  </a:lnTo>
                  <a:lnTo>
                    <a:pt x="188976" y="377951"/>
                  </a:lnTo>
                  <a:lnTo>
                    <a:pt x="0" y="188975"/>
                  </a:lnTo>
                  <a:lnTo>
                    <a:pt x="188976" y="0"/>
                  </a:lnTo>
                  <a:lnTo>
                    <a:pt x="188976" y="94487"/>
                  </a:lnTo>
                  <a:lnTo>
                    <a:pt x="432816" y="94487"/>
                  </a:lnTo>
                  <a:lnTo>
                    <a:pt x="432816" y="283464"/>
                  </a:lnTo>
                  <a:close/>
                </a:path>
              </a:pathLst>
            </a:custGeom>
            <a:ln w="27432">
              <a:solidFill>
                <a:srgbClr val="0070BF"/>
              </a:solidFill>
            </a:ln>
          </p:spPr>
          <p:txBody>
            <a:bodyPr wrap="square" lIns="0" tIns="0" rIns="0" bIns="0" rtlCol="0"/>
            <a:lstStyle/>
            <a:p>
              <a:pPr hangingPunct="1"/>
              <a:endParaRPr sz="1588" kern="1200">
                <a:solidFill>
                  <a:prstClr val="black"/>
                </a:solidFill>
                <a:ea typeface="+mn-ea"/>
                <a:cs typeface="+mn-cs"/>
              </a:endParaRPr>
            </a:p>
          </p:txBody>
        </p:sp>
        <p:sp>
          <p:nvSpPr>
            <p:cNvPr id="23" name="object 16"/>
            <p:cNvSpPr/>
            <p:nvPr/>
          </p:nvSpPr>
          <p:spPr>
            <a:xfrm>
              <a:off x="3395472" y="3998975"/>
              <a:ext cx="433070" cy="378460"/>
            </a:xfrm>
            <a:custGeom>
              <a:avLst/>
              <a:gdLst/>
              <a:ahLst/>
              <a:cxnLst/>
              <a:rect l="l" t="t" r="r" b="b"/>
              <a:pathLst>
                <a:path w="433070" h="378460">
                  <a:moveTo>
                    <a:pt x="243839" y="377951"/>
                  </a:moveTo>
                  <a:lnTo>
                    <a:pt x="243839" y="283464"/>
                  </a:lnTo>
                  <a:lnTo>
                    <a:pt x="0" y="283464"/>
                  </a:lnTo>
                  <a:lnTo>
                    <a:pt x="0" y="94488"/>
                  </a:lnTo>
                  <a:lnTo>
                    <a:pt x="243839" y="94488"/>
                  </a:lnTo>
                  <a:lnTo>
                    <a:pt x="243839" y="0"/>
                  </a:lnTo>
                  <a:lnTo>
                    <a:pt x="432816" y="188975"/>
                  </a:lnTo>
                  <a:lnTo>
                    <a:pt x="243839" y="377951"/>
                  </a:lnTo>
                  <a:close/>
                </a:path>
              </a:pathLst>
            </a:custGeom>
            <a:solidFill>
              <a:srgbClr val="FF0000"/>
            </a:solidFill>
          </p:spPr>
          <p:txBody>
            <a:bodyPr wrap="square" lIns="0" tIns="0" rIns="0" bIns="0" rtlCol="0"/>
            <a:lstStyle/>
            <a:p>
              <a:pPr hangingPunct="1"/>
              <a:endParaRPr sz="1588" kern="1200">
                <a:solidFill>
                  <a:prstClr val="black"/>
                </a:solidFill>
                <a:ea typeface="+mn-ea"/>
                <a:cs typeface="+mn-cs"/>
              </a:endParaRPr>
            </a:p>
          </p:txBody>
        </p:sp>
        <p:sp>
          <p:nvSpPr>
            <p:cNvPr id="24" name="object 17"/>
            <p:cNvSpPr/>
            <p:nvPr/>
          </p:nvSpPr>
          <p:spPr>
            <a:xfrm>
              <a:off x="3395472" y="3998975"/>
              <a:ext cx="433070" cy="378460"/>
            </a:xfrm>
            <a:custGeom>
              <a:avLst/>
              <a:gdLst/>
              <a:ahLst/>
              <a:cxnLst/>
              <a:rect l="l" t="t" r="r" b="b"/>
              <a:pathLst>
                <a:path w="433070" h="378460">
                  <a:moveTo>
                    <a:pt x="0" y="94488"/>
                  </a:moveTo>
                  <a:lnTo>
                    <a:pt x="243839" y="94488"/>
                  </a:lnTo>
                  <a:lnTo>
                    <a:pt x="243839" y="0"/>
                  </a:lnTo>
                  <a:lnTo>
                    <a:pt x="432816" y="188975"/>
                  </a:lnTo>
                  <a:lnTo>
                    <a:pt x="243839" y="377951"/>
                  </a:lnTo>
                  <a:lnTo>
                    <a:pt x="243839" y="283464"/>
                  </a:lnTo>
                  <a:lnTo>
                    <a:pt x="0" y="283464"/>
                  </a:lnTo>
                  <a:lnTo>
                    <a:pt x="0" y="94488"/>
                  </a:lnTo>
                  <a:close/>
                </a:path>
              </a:pathLst>
            </a:custGeom>
            <a:ln w="27432">
              <a:solidFill>
                <a:srgbClr val="FF0000"/>
              </a:solidFill>
            </a:ln>
          </p:spPr>
          <p:txBody>
            <a:bodyPr wrap="square" lIns="0" tIns="0" rIns="0" bIns="0" rtlCol="0"/>
            <a:lstStyle/>
            <a:p>
              <a:pPr hangingPunct="1"/>
              <a:endParaRPr sz="1588" kern="1200">
                <a:solidFill>
                  <a:prstClr val="black"/>
                </a:solidFill>
                <a:ea typeface="+mn-ea"/>
                <a:cs typeface="+mn-cs"/>
              </a:endParaRPr>
            </a:p>
          </p:txBody>
        </p:sp>
      </p:grpSp>
      <p:sp>
        <p:nvSpPr>
          <p:cNvPr id="25" name="object 18"/>
          <p:cNvSpPr txBox="1"/>
          <p:nvPr/>
        </p:nvSpPr>
        <p:spPr>
          <a:xfrm>
            <a:off x="10213008" y="4686872"/>
            <a:ext cx="1719934" cy="731321"/>
          </a:xfrm>
          <a:prstGeom prst="rect">
            <a:avLst/>
          </a:prstGeom>
        </p:spPr>
        <p:txBody>
          <a:bodyPr vert="horz" wrap="square" lIns="0" tIns="11206" rIns="0" bIns="0" rtlCol="0">
            <a:spAutoFit/>
          </a:bodyPr>
          <a:lstStyle/>
          <a:p>
            <a:pPr marL="89092" marR="4483" indent="-78445" algn="ctr" hangingPunct="1">
              <a:lnSpc>
                <a:spcPct val="100600"/>
              </a:lnSpc>
              <a:spcBef>
                <a:spcPts val="88"/>
              </a:spcBef>
            </a:pPr>
            <a:r>
              <a:rPr sz="1544" b="1" kern="1200">
                <a:solidFill>
                  <a:srgbClr val="00579A"/>
                </a:solidFill>
                <a:ea typeface="+mn-ea"/>
                <a:cs typeface="Calibri"/>
              </a:rPr>
              <a:t>Focused</a:t>
            </a:r>
            <a:r>
              <a:rPr sz="1544" b="1" kern="1200" spc="-22">
                <a:solidFill>
                  <a:srgbClr val="00579A"/>
                </a:solidFill>
                <a:ea typeface="+mn-ea"/>
                <a:cs typeface="Calibri"/>
              </a:rPr>
              <a:t> </a:t>
            </a:r>
            <a:r>
              <a:rPr lang="fr-FR" sz="1544" b="1" kern="1200" spc="-18">
                <a:solidFill>
                  <a:srgbClr val="F79646">
                    <a:lumMod val="75000"/>
                  </a:srgbClr>
                </a:solidFill>
                <a:ea typeface="+mn-ea"/>
                <a:cs typeface="Calibri"/>
              </a:rPr>
              <a:t>more </a:t>
            </a:r>
            <a:r>
              <a:rPr sz="1544" b="1" kern="1200">
                <a:solidFill>
                  <a:srgbClr val="00579A"/>
                </a:solidFill>
                <a:ea typeface="+mn-ea"/>
                <a:cs typeface="Calibri"/>
              </a:rPr>
              <a:t>on</a:t>
            </a:r>
            <a:r>
              <a:rPr sz="1544" b="1" kern="1200" spc="-35">
                <a:solidFill>
                  <a:srgbClr val="00579A"/>
                </a:solidFill>
                <a:ea typeface="+mn-ea"/>
                <a:cs typeface="Calibri"/>
              </a:rPr>
              <a:t> </a:t>
            </a:r>
            <a:r>
              <a:rPr sz="1544" b="1" kern="1200" spc="4">
                <a:solidFill>
                  <a:srgbClr val="00579A"/>
                </a:solidFill>
                <a:ea typeface="+mn-ea"/>
                <a:cs typeface="Calibri"/>
              </a:rPr>
              <a:t>public </a:t>
            </a:r>
            <a:r>
              <a:rPr sz="1544" b="1" kern="1200" spc="-335">
                <a:solidFill>
                  <a:srgbClr val="00579A"/>
                </a:solidFill>
                <a:ea typeface="+mn-ea"/>
                <a:cs typeface="Calibri"/>
              </a:rPr>
              <a:t> </a:t>
            </a:r>
            <a:r>
              <a:rPr sz="1544" b="1" kern="1200" spc="4">
                <a:solidFill>
                  <a:srgbClr val="00579A"/>
                </a:solidFill>
                <a:ea typeface="+mn-ea"/>
                <a:cs typeface="Calibri"/>
              </a:rPr>
              <a:t>health</a:t>
            </a:r>
            <a:r>
              <a:rPr sz="1544" b="1" kern="1200" spc="-44">
                <a:solidFill>
                  <a:srgbClr val="00579A"/>
                </a:solidFill>
                <a:ea typeface="+mn-ea"/>
                <a:cs typeface="Calibri"/>
              </a:rPr>
              <a:t> </a:t>
            </a:r>
            <a:r>
              <a:rPr sz="1544" b="1" kern="1200">
                <a:solidFill>
                  <a:srgbClr val="00579A"/>
                </a:solidFill>
                <a:ea typeface="+mn-ea"/>
                <a:cs typeface="Calibri"/>
              </a:rPr>
              <a:t>response</a:t>
            </a:r>
            <a:endParaRPr sz="1544" kern="1200">
              <a:solidFill>
                <a:prstClr val="black"/>
              </a:solidFill>
              <a:ea typeface="+mn-ea"/>
              <a:cs typeface="Calibri"/>
            </a:endParaRPr>
          </a:p>
        </p:txBody>
      </p:sp>
      <p:sp>
        <p:nvSpPr>
          <p:cNvPr id="26" name="object 19"/>
          <p:cNvSpPr txBox="1"/>
          <p:nvPr/>
        </p:nvSpPr>
        <p:spPr>
          <a:xfrm>
            <a:off x="10751479" y="1846362"/>
            <a:ext cx="606332" cy="309421"/>
          </a:xfrm>
          <a:prstGeom prst="rect">
            <a:avLst/>
          </a:prstGeom>
        </p:spPr>
        <p:txBody>
          <a:bodyPr vert="horz" wrap="square" lIns="0" tIns="10646" rIns="0" bIns="0" rtlCol="0">
            <a:spAutoFit/>
          </a:bodyPr>
          <a:lstStyle/>
          <a:p>
            <a:pPr marL="11206" hangingPunct="1">
              <a:spcBef>
                <a:spcPts val="84"/>
              </a:spcBef>
            </a:pPr>
            <a:r>
              <a:rPr sz="1941" kern="1200" spc="-13">
                <a:solidFill>
                  <a:srgbClr val="00579A"/>
                </a:solidFill>
                <a:ea typeface="+mn-ea"/>
                <a:cs typeface="Calibri"/>
              </a:rPr>
              <a:t>R</a:t>
            </a:r>
            <a:r>
              <a:rPr sz="1941" kern="1200" spc="-31">
                <a:solidFill>
                  <a:srgbClr val="00579A"/>
                </a:solidFill>
                <a:ea typeface="+mn-ea"/>
                <a:cs typeface="Calibri"/>
              </a:rPr>
              <a:t>R</a:t>
            </a:r>
            <a:r>
              <a:rPr sz="1941" kern="1200" spc="-154">
                <a:solidFill>
                  <a:srgbClr val="00579A"/>
                </a:solidFill>
                <a:ea typeface="+mn-ea"/>
                <a:cs typeface="Calibri"/>
              </a:rPr>
              <a:t>T</a:t>
            </a:r>
            <a:r>
              <a:rPr sz="1941" kern="1200" spc="-4">
                <a:solidFill>
                  <a:srgbClr val="00579A"/>
                </a:solidFill>
                <a:ea typeface="+mn-ea"/>
                <a:cs typeface="Calibri"/>
              </a:rPr>
              <a:t>s</a:t>
            </a:r>
            <a:endParaRPr sz="1941" kern="1200">
              <a:solidFill>
                <a:prstClr val="black"/>
              </a:solidFill>
              <a:ea typeface="+mn-ea"/>
              <a:cs typeface="Calibri"/>
            </a:endParaRPr>
          </a:p>
        </p:txBody>
      </p:sp>
      <p:sp>
        <p:nvSpPr>
          <p:cNvPr id="27" name="object 20"/>
          <p:cNvSpPr txBox="1"/>
          <p:nvPr/>
        </p:nvSpPr>
        <p:spPr>
          <a:xfrm>
            <a:off x="8532233" y="4636735"/>
            <a:ext cx="1245402" cy="487705"/>
          </a:xfrm>
          <a:prstGeom prst="rect">
            <a:avLst/>
          </a:prstGeom>
        </p:spPr>
        <p:txBody>
          <a:bodyPr vert="horz" wrap="square" lIns="0" tIns="12326" rIns="0" bIns="0" rtlCol="0">
            <a:spAutoFit/>
          </a:bodyPr>
          <a:lstStyle/>
          <a:p>
            <a:pPr marL="11206" algn="ctr" hangingPunct="1">
              <a:spcBef>
                <a:spcPts val="97"/>
              </a:spcBef>
            </a:pPr>
            <a:r>
              <a:rPr sz="1544" b="1" kern="1200" spc="9">
                <a:solidFill>
                  <a:srgbClr val="00579A"/>
                </a:solidFill>
                <a:ea typeface="+mn-ea"/>
                <a:cs typeface="Calibri"/>
              </a:rPr>
              <a:t>Can</a:t>
            </a:r>
            <a:r>
              <a:rPr sz="1544" b="1" kern="1200" spc="-40">
                <a:solidFill>
                  <a:srgbClr val="00579A"/>
                </a:solidFill>
                <a:ea typeface="+mn-ea"/>
                <a:cs typeface="Calibri"/>
              </a:rPr>
              <a:t> </a:t>
            </a:r>
            <a:r>
              <a:rPr sz="1544" b="1" kern="1200" spc="4">
                <a:solidFill>
                  <a:srgbClr val="00579A"/>
                </a:solidFill>
                <a:ea typeface="+mn-ea"/>
                <a:cs typeface="Calibri"/>
              </a:rPr>
              <a:t>be</a:t>
            </a:r>
            <a:r>
              <a:rPr sz="1544" b="1" kern="1200" spc="-18">
                <a:solidFill>
                  <a:srgbClr val="00579A"/>
                </a:solidFill>
                <a:ea typeface="+mn-ea"/>
                <a:cs typeface="Calibri"/>
              </a:rPr>
              <a:t> </a:t>
            </a:r>
            <a:r>
              <a:rPr sz="1544" b="1" kern="1200">
                <a:solidFill>
                  <a:srgbClr val="00579A"/>
                </a:solidFill>
                <a:ea typeface="+mn-ea"/>
                <a:cs typeface="Calibri"/>
              </a:rPr>
              <a:t>combined</a:t>
            </a:r>
            <a:endParaRPr sz="1544" kern="1200">
              <a:solidFill>
                <a:prstClr val="black"/>
              </a:solidFill>
              <a:ea typeface="+mn-ea"/>
              <a:cs typeface="Calibri"/>
            </a:endParaRPr>
          </a:p>
        </p:txBody>
      </p:sp>
      <p:sp>
        <p:nvSpPr>
          <p:cNvPr id="4" name="Rectangle 3"/>
          <p:cNvSpPr/>
          <p:nvPr/>
        </p:nvSpPr>
        <p:spPr>
          <a:xfrm>
            <a:off x="8394248" y="1832647"/>
            <a:ext cx="1331262" cy="369332"/>
          </a:xfrm>
          <a:prstGeom prst="rect">
            <a:avLst/>
          </a:prstGeom>
        </p:spPr>
        <p:txBody>
          <a:bodyPr wrap="none">
            <a:spAutoFit/>
          </a:bodyPr>
          <a:lstStyle/>
          <a:p>
            <a:pPr marL="11206" hangingPunct="1">
              <a:spcBef>
                <a:spcPts val="84"/>
              </a:spcBef>
              <a:tabLst>
                <a:tab pos="1879887" algn="l"/>
              </a:tabLst>
            </a:pPr>
            <a:r>
              <a:rPr lang="fr-FR" kern="1200" spc="-44" err="1">
                <a:solidFill>
                  <a:srgbClr val="00579A"/>
                </a:solidFill>
                <a:cs typeface="Calibri"/>
              </a:rPr>
              <a:t>EMTs</a:t>
            </a:r>
            <a:r>
              <a:rPr lang="fr-FR" kern="1200" spc="-18">
                <a:solidFill>
                  <a:srgbClr val="00579A"/>
                </a:solidFill>
                <a:cs typeface="Calibri"/>
              </a:rPr>
              <a:t> </a:t>
            </a:r>
            <a:r>
              <a:rPr lang="fr-FR" kern="1200" spc="-4">
                <a:solidFill>
                  <a:srgbClr val="00579A"/>
                </a:solidFill>
                <a:cs typeface="Calibri"/>
              </a:rPr>
              <a:t>&amp;</a:t>
            </a:r>
            <a:r>
              <a:rPr lang="fr-FR" kern="1200" spc="-31">
                <a:solidFill>
                  <a:srgbClr val="00579A"/>
                </a:solidFill>
                <a:cs typeface="Calibri"/>
              </a:rPr>
              <a:t> </a:t>
            </a:r>
            <a:r>
              <a:rPr lang="fr-FR" kern="1200" spc="-49" err="1">
                <a:solidFill>
                  <a:srgbClr val="00579A"/>
                </a:solidFill>
                <a:cs typeface="Calibri"/>
              </a:rPr>
              <a:t>RRTs</a:t>
            </a:r>
            <a:endParaRPr lang="fr-FR" kern="1200">
              <a:solidFill>
                <a:prstClr val="black"/>
              </a:solidFill>
              <a:cs typeface="Calibri"/>
            </a:endParaRPr>
          </a:p>
        </p:txBody>
      </p:sp>
      <p:sp>
        <p:nvSpPr>
          <p:cNvPr id="7" name="Text Placeholder 2">
            <a:extLst>
              <a:ext uri="{FF2B5EF4-FFF2-40B4-BE49-F238E27FC236}">
                <a16:creationId xmlns:a16="http://schemas.microsoft.com/office/drawing/2014/main" id="{EC1BEAC5-2BD6-8AA4-4EC7-52A7A0B1FA2D}"/>
              </a:ext>
            </a:extLst>
          </p:cNvPr>
          <p:cNvSpPr txBox="1">
            <a:spLocks/>
          </p:cNvSpPr>
          <p:nvPr/>
        </p:nvSpPr>
        <p:spPr>
          <a:xfrm>
            <a:off x="183946" y="691032"/>
            <a:ext cx="9212263" cy="622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hangingPunct="1">
              <a:spcBef>
                <a:spcPts val="0"/>
              </a:spcBef>
            </a:pPr>
            <a:r>
              <a:rPr lang="en-US" sz="2800" b="1">
                <a:solidFill>
                  <a:srgbClr val="A2010C"/>
                </a:solidFill>
                <a:ea typeface="Source Sans Pro Bold"/>
                <a:cs typeface="+mj-cs"/>
                <a:sym typeface="Source Sans Pro Bold"/>
              </a:rPr>
              <a:t>RRTs and other frontline responders</a:t>
            </a:r>
            <a:endParaRPr lang="en-US" sz="2800" b="1">
              <a:solidFill>
                <a:srgbClr val="A2010C"/>
              </a:solidFill>
              <a:ea typeface="Source Sans Pro Bold"/>
              <a:cs typeface="+mj-cs"/>
            </a:endParaRPr>
          </a:p>
        </p:txBody>
      </p:sp>
      <p:sp>
        <p:nvSpPr>
          <p:cNvPr id="5" name="Slide Number Placeholder 4">
            <a:extLst>
              <a:ext uri="{FF2B5EF4-FFF2-40B4-BE49-F238E27FC236}">
                <a16:creationId xmlns:a16="http://schemas.microsoft.com/office/drawing/2014/main" id="{8F55224A-E4C3-EDF4-95BC-2F36C21144E3}"/>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14</a:t>
            </a:r>
          </a:p>
        </p:txBody>
      </p:sp>
    </p:spTree>
    <p:extLst>
      <p:ext uri="{BB962C8B-B14F-4D97-AF65-F5344CB8AC3E}">
        <p14:creationId xmlns:p14="http://schemas.microsoft.com/office/powerpoint/2010/main" val="1116457420"/>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342646" y="1780673"/>
            <a:ext cx="4108517" cy="4654071"/>
          </a:xfrm>
        </p:spPr>
        <p:txBody>
          <a:bodyPr lIns="45719" tIns="45720" rIns="45719" bIns="45720" anchor="t">
            <a:normAutofit/>
          </a:bodyPr>
          <a:lstStyle/>
          <a:p>
            <a:pPr marL="342900" marR="4445" indent="-342900">
              <a:lnSpc>
                <a:spcPct val="101499"/>
              </a:lnSpc>
              <a:spcBef>
                <a:spcPts val="500"/>
              </a:spcBef>
              <a:buClr>
                <a:schemeClr val="accent3"/>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US">
                <a:latin typeface="Source Sans Pro Regular"/>
                <a:ea typeface="Source Sans Pro Regular"/>
                <a:cs typeface="Source Sans Pro Regular"/>
              </a:rPr>
              <a:t>RRT and EMT management are ideally situated within the Emergency Coordination Unit.</a:t>
            </a:r>
            <a:r>
              <a:rPr lang="en-US"/>
              <a:t> </a:t>
            </a:r>
            <a:endParaRPr lang="en-US">
              <a:latin typeface="Source Sans Pro Regular"/>
              <a:ea typeface="Source Sans Pro Regular"/>
              <a:cs typeface="Source Sans Pro Regular"/>
            </a:endParaRPr>
          </a:p>
          <a:p>
            <a:pPr marL="342900" marR="4445" indent="-342900">
              <a:lnSpc>
                <a:spcPct val="101499"/>
              </a:lnSpc>
              <a:spcBef>
                <a:spcPts val="500"/>
              </a:spcBef>
              <a:spcAft>
                <a:spcPts val="0"/>
              </a:spcAft>
              <a:buClr>
                <a:schemeClr val="accent3"/>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endParaRPr lang="en-US">
              <a:latin typeface="Source Sans Pro Regular"/>
              <a:ea typeface="Source Sans Pro Regular"/>
              <a:cs typeface="Source Sans Pro Regular"/>
            </a:endParaRPr>
          </a:p>
          <a:p>
            <a:pPr marL="342900" marR="4445" indent="-342900">
              <a:lnSpc>
                <a:spcPct val="101499"/>
              </a:lnSpc>
              <a:spcBef>
                <a:spcPts val="500"/>
              </a:spcBef>
              <a:spcAft>
                <a:spcPts val="0"/>
              </a:spcAft>
              <a:buClr>
                <a:schemeClr val="accent3"/>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US"/>
              <a:t>In some countries, b</a:t>
            </a:r>
            <a:r>
              <a:rPr lang="en-US">
                <a:latin typeface="Source Sans Pro Regular"/>
                <a:ea typeface="Source Sans Pro Regular"/>
                <a:cs typeface="Source Sans Pro Regular"/>
              </a:rPr>
              <a:t>oth RRT and EMT may have the same management. </a:t>
            </a:r>
          </a:p>
        </p:txBody>
      </p:sp>
      <p:sp>
        <p:nvSpPr>
          <p:cNvPr id="6" name="Espace réservé du texte 5"/>
          <p:cNvSpPr>
            <a:spLocks noGrp="1"/>
          </p:cNvSpPr>
          <p:nvPr>
            <p:ph type="body" sz="quarter" idx="21"/>
          </p:nvPr>
        </p:nvSpPr>
        <p:spPr>
          <a:xfrm>
            <a:off x="135311" y="46714"/>
            <a:ext cx="9212263" cy="622301"/>
          </a:xfrm>
        </p:spPr>
        <p:txBody>
          <a:bodyPr lIns="45719" tIns="45720" rIns="45719" bIns="45720" anchor="t">
            <a:normAutofit/>
          </a:bodyPr>
          <a:lstStyle/>
          <a:p>
            <a:r>
              <a:rPr lang="fr-FR" sz="3200" b="1" dirty="0">
                <a:solidFill>
                  <a:srgbClr val="FFFFFF"/>
                </a:solidFill>
                <a:latin typeface="Source Sans Pro Bold"/>
                <a:ea typeface="Source Sans Pro Bold"/>
              </a:rPr>
              <a:t>1.3 Introduction to RRT management</a:t>
            </a:r>
            <a:endParaRPr lang="fr-FR" dirty="0"/>
          </a:p>
        </p:txBody>
      </p:sp>
      <p:pic>
        <p:nvPicPr>
          <p:cNvPr id="28" name="Image 27"/>
          <p:cNvPicPr>
            <a:picLocks noChangeAspect="1"/>
          </p:cNvPicPr>
          <p:nvPr/>
        </p:nvPicPr>
        <p:blipFill>
          <a:blip r:embed="rId3"/>
          <a:stretch>
            <a:fillRect/>
          </a:stretch>
        </p:blipFill>
        <p:spPr>
          <a:xfrm>
            <a:off x="4901381" y="1780673"/>
            <a:ext cx="6408894" cy="3720163"/>
          </a:xfrm>
          <a:prstGeom prst="rect">
            <a:avLst/>
          </a:prstGeom>
        </p:spPr>
      </p:pic>
      <p:sp>
        <p:nvSpPr>
          <p:cNvPr id="4" name="Text Placeholder 2">
            <a:extLst>
              <a:ext uri="{FF2B5EF4-FFF2-40B4-BE49-F238E27FC236}">
                <a16:creationId xmlns:a16="http://schemas.microsoft.com/office/drawing/2014/main" id="{E2C26299-A69C-1295-C1A8-7442B5D694D9}"/>
              </a:ext>
            </a:extLst>
          </p:cNvPr>
          <p:cNvSpPr txBox="1">
            <a:spLocks/>
          </p:cNvSpPr>
          <p:nvPr/>
        </p:nvSpPr>
        <p:spPr>
          <a:xfrm>
            <a:off x="183946" y="755608"/>
            <a:ext cx="9212263" cy="6223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hangingPunct="1">
              <a:spcBef>
                <a:spcPts val="0"/>
              </a:spcBef>
            </a:pPr>
            <a:r>
              <a:rPr lang="en-US" sz="2800" b="1">
                <a:solidFill>
                  <a:srgbClr val="A2010C"/>
                </a:solidFill>
                <a:ea typeface="Source Sans Pro Bold"/>
                <a:cs typeface="+mj-cs"/>
                <a:sym typeface="Source Sans Pro Bold"/>
              </a:rPr>
              <a:t>Combined management and coordination</a:t>
            </a:r>
            <a:endParaRPr lang="en-US" sz="2800" b="1">
              <a:solidFill>
                <a:srgbClr val="A2010C"/>
              </a:solidFill>
              <a:ea typeface="Source Sans Pro Bold"/>
              <a:cs typeface="+mj-cs"/>
            </a:endParaRPr>
          </a:p>
        </p:txBody>
      </p:sp>
      <p:sp>
        <p:nvSpPr>
          <p:cNvPr id="5" name="Slide Number Placeholder 4">
            <a:extLst>
              <a:ext uri="{FF2B5EF4-FFF2-40B4-BE49-F238E27FC236}">
                <a16:creationId xmlns:a16="http://schemas.microsoft.com/office/drawing/2014/main" id="{632E5444-4405-5013-51A2-FA4D0A868259}"/>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15</a:t>
            </a:r>
          </a:p>
        </p:txBody>
      </p:sp>
    </p:spTree>
    <p:extLst>
      <p:ext uri="{BB962C8B-B14F-4D97-AF65-F5344CB8AC3E}">
        <p14:creationId xmlns:p14="http://schemas.microsoft.com/office/powerpoint/2010/main" val="1745101525"/>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152CEA-8A39-4EAD-DD62-8CA65167178E}"/>
              </a:ext>
            </a:extLst>
          </p:cNvPr>
          <p:cNvSpPr>
            <a:spLocks noGrp="1"/>
          </p:cNvSpPr>
          <p:nvPr>
            <p:ph type="body" idx="1"/>
          </p:nvPr>
        </p:nvSpPr>
        <p:spPr>
          <a:xfrm>
            <a:off x="853172" y="1565459"/>
            <a:ext cx="10241811" cy="4643633"/>
          </a:xfrm>
        </p:spPr>
        <p:txBody>
          <a:bodyPr lIns="45719" tIns="45720" rIns="45719" bIns="45720" anchor="t">
            <a:normAutofit/>
          </a:bodyPr>
          <a:lstStyle/>
          <a:p>
            <a:pPr marL="10160" marR="427355" defTabSz="914400">
              <a:lnSpc>
                <a:spcPct val="100000"/>
              </a:lnSpc>
              <a:spcBef>
                <a:spcPts val="84"/>
              </a:spcBef>
              <a:defRPr sz="2400">
                <a:solidFill>
                  <a:srgbClr val="10253F"/>
                </a:solidFill>
                <a:latin typeface="Source Sans Pro Regular"/>
                <a:ea typeface="Source Sans Pro Regular"/>
                <a:cs typeface="Source Sans Pro Regular"/>
                <a:sym typeface="Source Sans Pro Regular"/>
              </a:defRPr>
            </a:pPr>
            <a:r>
              <a:rPr lang="fr-FR">
                <a:cs typeface="Arial"/>
                <a:sym typeface="Calibri"/>
              </a:rPr>
              <a:t>The main goals of RRT establishment and management are:</a:t>
            </a:r>
            <a:endParaRPr lang="en-US">
              <a:cs typeface="Arial"/>
            </a:endParaRPr>
          </a:p>
          <a:p>
            <a:pPr marL="307975" indent="-307975" defTabSz="914400" eaLnBrk="0" hangingPunct="0">
              <a:lnSpc>
                <a:spcPct val="100000"/>
              </a:lnSpc>
              <a:spcBef>
                <a:spcPts val="500"/>
              </a:spcBef>
              <a:buClr>
                <a:srgbClr val="00B05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fr-FR" b="1">
              <a:solidFill>
                <a:srgbClr val="10253F"/>
              </a:solidFill>
            </a:endParaRPr>
          </a:p>
          <a:p>
            <a:pPr marL="342900" marR="4445" indent="-342900" eaLnBrk="0" hangingPunct="0">
              <a:lnSpc>
                <a:spcPct val="101499"/>
              </a:lnSpc>
              <a:spcBef>
                <a:spcPts val="500"/>
              </a:spcBef>
              <a:buClr>
                <a:schemeClr val="accent3"/>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US">
                <a:solidFill>
                  <a:srgbClr val="10253F"/>
                </a:solidFill>
                <a:sym typeface="Calibri"/>
              </a:rPr>
              <a:t>Coordination: integrate and/or align RRT planning and operations with  emergency response infrastructure</a:t>
            </a:r>
            <a:endParaRPr lang="en-US">
              <a:solidFill>
                <a:srgbClr val="10253F"/>
              </a:solidFill>
            </a:endParaRPr>
          </a:p>
          <a:p>
            <a:pPr marL="342900" marR="4445" indent="-342900" eaLnBrk="0" hangingPunct="0">
              <a:lnSpc>
                <a:spcPct val="101499"/>
              </a:lnSpc>
              <a:spcBef>
                <a:spcPts val="500"/>
              </a:spcBef>
              <a:buClr>
                <a:schemeClr val="accent3"/>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endParaRPr lang="en-US">
              <a:solidFill>
                <a:srgbClr val="10253F"/>
              </a:solidFill>
            </a:endParaRPr>
          </a:p>
          <a:p>
            <a:pPr marL="342900" marR="4445" indent="-342900" eaLnBrk="0" hangingPunct="0">
              <a:lnSpc>
                <a:spcPct val="101499"/>
              </a:lnSpc>
              <a:spcBef>
                <a:spcPts val="500"/>
              </a:spcBef>
              <a:buClr>
                <a:schemeClr val="accent3"/>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US">
                <a:solidFill>
                  <a:srgbClr val="10253F"/>
                </a:solidFill>
                <a:sym typeface="Calibri"/>
              </a:rPr>
              <a:t>Standard Operating Procedures (SOP) development: standardize RRT preparedness and response activities for a more efficient public health  response</a:t>
            </a:r>
            <a:endParaRPr lang="en-US">
              <a:solidFill>
                <a:srgbClr val="10253F"/>
              </a:solidFill>
            </a:endParaRPr>
          </a:p>
          <a:p>
            <a:pPr marL="342900" marR="4445" indent="-342900" eaLnBrk="0" hangingPunct="0">
              <a:lnSpc>
                <a:spcPct val="101499"/>
              </a:lnSpc>
              <a:spcBef>
                <a:spcPts val="500"/>
              </a:spcBef>
              <a:buClr>
                <a:schemeClr val="accent3"/>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endParaRPr lang="en-US">
              <a:solidFill>
                <a:srgbClr val="10253F"/>
              </a:solidFill>
            </a:endParaRPr>
          </a:p>
          <a:p>
            <a:pPr marL="342900" marR="4445" indent="-342900" eaLnBrk="0" hangingPunct="0">
              <a:lnSpc>
                <a:spcPct val="101499"/>
              </a:lnSpc>
              <a:spcBef>
                <a:spcPts val="500"/>
              </a:spcBef>
              <a:buClr>
                <a:schemeClr val="accent3"/>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US">
                <a:solidFill>
                  <a:srgbClr val="10253F"/>
                </a:solidFill>
                <a:sym typeface="Calibri"/>
              </a:rPr>
              <a:t>Implementation: identify and prepare a trained and ready public health  workforce.</a:t>
            </a:r>
            <a:endParaRPr lang="en-US">
              <a:solidFill>
                <a:srgbClr val="10253F"/>
              </a:solidFill>
            </a:endParaRPr>
          </a:p>
          <a:p>
            <a:pPr marL="342900" marR="4445" indent="-342900">
              <a:lnSpc>
                <a:spcPct val="101499"/>
              </a:lnSpc>
              <a:spcBef>
                <a:spcPts val="500"/>
              </a:spcBef>
              <a:buClr>
                <a:schemeClr val="accent3"/>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endParaRPr lang="en-GB">
              <a:solidFill>
                <a:srgbClr val="10253F"/>
              </a:solidFill>
            </a:endParaRPr>
          </a:p>
        </p:txBody>
      </p:sp>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199740" y="787830"/>
            <a:ext cx="10110840" cy="712708"/>
          </a:xfrm>
        </p:spPr>
        <p:txBody>
          <a:bodyPr lIns="45719" tIns="45720" rIns="45719" bIns="45720" anchor="t">
            <a:noAutofit/>
          </a:bodyPr>
          <a:lstStyle/>
          <a:p>
            <a:pPr defTabSz="914400" eaLnBrk="0" fontAlgn="base" hangingPunct="0">
              <a:lnSpc>
                <a:spcPct val="100000"/>
              </a:lnSpc>
              <a:spcBef>
                <a:spcPct val="20000"/>
              </a:spcBef>
              <a:spcAft>
                <a:spcPct val="0"/>
              </a:spcAft>
            </a:pPr>
            <a:r>
              <a:rPr lang="en-US" sz="2800" b="1">
                <a:solidFill>
                  <a:srgbClr val="A2010C"/>
                </a:solidFill>
                <a:ea typeface="Source Sans Pro Bold"/>
                <a:cs typeface="+mj-cs"/>
                <a:sym typeface="Source Sans Pro Bold"/>
              </a:rPr>
              <a:t>What are the overall </a:t>
            </a:r>
            <a:r>
              <a:rPr lang="fr-FR" sz="2800" b="1">
                <a:solidFill>
                  <a:srgbClr val="A2010C"/>
                </a:solidFill>
                <a:ea typeface="Source Sans Pro Bold"/>
                <a:cs typeface="+mj-cs"/>
                <a:sym typeface="Source Sans Pro Bold"/>
              </a:rPr>
              <a:t>g</a:t>
            </a:r>
            <a:r>
              <a:rPr lang="en-US" sz="2800" b="1" err="1">
                <a:solidFill>
                  <a:srgbClr val="A2010C"/>
                </a:solidFill>
                <a:ea typeface="Source Sans Pro Bold"/>
                <a:cs typeface="+mj-cs"/>
                <a:sym typeface="Source Sans Pro Bold"/>
              </a:rPr>
              <a:t>oals</a:t>
            </a:r>
            <a:r>
              <a:rPr lang="en-US" sz="2800" b="1">
                <a:solidFill>
                  <a:srgbClr val="A2010C"/>
                </a:solidFill>
                <a:ea typeface="Source Sans Pro Bold"/>
                <a:cs typeface="+mj-cs"/>
                <a:sym typeface="Source Sans Pro Bold"/>
              </a:rPr>
              <a:t> of RRT establishment /management  </a:t>
            </a:r>
            <a:endParaRPr lang="en-US" sz="2800" b="1">
              <a:solidFill>
                <a:srgbClr val="A2010C"/>
              </a:solidFill>
              <a:ea typeface="Source Sans Pro Bold"/>
              <a:cs typeface="+mj-cs"/>
            </a:endParaRPr>
          </a:p>
        </p:txBody>
      </p:sp>
      <p:sp>
        <p:nvSpPr>
          <p:cNvPr id="5" name="Espace réservé du texte 5">
            <a:extLst>
              <a:ext uri="{FF2B5EF4-FFF2-40B4-BE49-F238E27FC236}">
                <a16:creationId xmlns:a16="http://schemas.microsoft.com/office/drawing/2014/main" id="{489AEE73-72D1-C3D8-DBA1-3EB0F1ECBC05}"/>
              </a:ext>
            </a:extLst>
          </p:cNvPr>
          <p:cNvSpPr txBox="1">
            <a:spLocks/>
          </p:cNvSpPr>
          <p:nvPr/>
        </p:nvSpPr>
        <p:spPr>
          <a:xfrm>
            <a:off x="135311" y="46714"/>
            <a:ext cx="9212263" cy="622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hangingPunct="1"/>
            <a:r>
              <a:rPr lang="fr-FR" sz="3200" b="1" dirty="0">
                <a:solidFill>
                  <a:srgbClr val="FFFFFF"/>
                </a:solidFill>
                <a:latin typeface="Source Sans Pro Bold"/>
                <a:ea typeface="Source Sans Pro Bold"/>
              </a:rPr>
              <a:t>1.3 Introduction to RRT management</a:t>
            </a:r>
            <a:endParaRPr lang="fr-FR" dirty="0"/>
          </a:p>
        </p:txBody>
      </p:sp>
      <p:sp>
        <p:nvSpPr>
          <p:cNvPr id="6" name="Slide Number Placeholder 4">
            <a:extLst>
              <a:ext uri="{FF2B5EF4-FFF2-40B4-BE49-F238E27FC236}">
                <a16:creationId xmlns:a16="http://schemas.microsoft.com/office/drawing/2014/main" id="{DBE0B609-8016-ED64-4FA0-4DF3AAA67B34}"/>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16</a:t>
            </a:r>
          </a:p>
        </p:txBody>
      </p:sp>
    </p:spTree>
    <p:extLst>
      <p:ext uri="{BB962C8B-B14F-4D97-AF65-F5344CB8AC3E}">
        <p14:creationId xmlns:p14="http://schemas.microsoft.com/office/powerpoint/2010/main" val="448096837"/>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3"/>
          <a:stretch>
            <a:fillRect/>
          </a:stretch>
        </p:blipFill>
        <p:spPr>
          <a:xfrm>
            <a:off x="5816261" y="1512208"/>
            <a:ext cx="6310592" cy="4682401"/>
          </a:xfrm>
          <a:prstGeom prst="rect">
            <a:avLst/>
          </a:prstGeom>
        </p:spPr>
      </p:pic>
      <p:sp>
        <p:nvSpPr>
          <p:cNvPr id="4" name="Titre 8"/>
          <p:cNvSpPr txBox="1">
            <a:spLocks/>
          </p:cNvSpPr>
          <p:nvPr/>
        </p:nvSpPr>
        <p:spPr>
          <a:xfrm>
            <a:off x="137610" y="822919"/>
            <a:ext cx="10972800" cy="723742"/>
          </a:xfrm>
          <a:prstGeom prst="rect">
            <a:avLst/>
          </a:prstGeom>
        </p:spPr>
        <p:txBody>
          <a:bodyPr lIns="91440" tIns="45720" rIns="91440" bIns="45720" anchor="t"/>
          <a:lstStyle>
            <a:lvl1pPr algn="ctr" rtl="0" eaLnBrk="0" fontAlgn="base" hangingPunct="0">
              <a:spcBef>
                <a:spcPct val="0"/>
              </a:spcBef>
              <a:spcAft>
                <a:spcPct val="0"/>
              </a:spcAft>
              <a:defRPr sz="3840" b="1"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5280">
                <a:solidFill>
                  <a:srgbClr val="632523"/>
                </a:solidFill>
                <a:latin typeface="Arial" charset="0"/>
                <a:cs typeface="Arial" charset="0"/>
              </a:defRPr>
            </a:lvl2pPr>
            <a:lvl3pPr algn="ctr" rtl="0" eaLnBrk="0" fontAlgn="base" hangingPunct="0">
              <a:spcBef>
                <a:spcPct val="0"/>
              </a:spcBef>
              <a:spcAft>
                <a:spcPct val="0"/>
              </a:spcAft>
              <a:defRPr sz="5280">
                <a:solidFill>
                  <a:srgbClr val="632523"/>
                </a:solidFill>
                <a:latin typeface="Arial" charset="0"/>
                <a:cs typeface="Arial" charset="0"/>
              </a:defRPr>
            </a:lvl3pPr>
            <a:lvl4pPr algn="ctr" rtl="0" eaLnBrk="0" fontAlgn="base" hangingPunct="0">
              <a:spcBef>
                <a:spcPct val="0"/>
              </a:spcBef>
              <a:spcAft>
                <a:spcPct val="0"/>
              </a:spcAft>
              <a:defRPr sz="5280">
                <a:solidFill>
                  <a:srgbClr val="632523"/>
                </a:solidFill>
                <a:latin typeface="Arial" charset="0"/>
                <a:cs typeface="Arial" charset="0"/>
              </a:defRPr>
            </a:lvl4pPr>
            <a:lvl5pPr algn="ctr" rtl="0" eaLnBrk="0" fontAlgn="base" hangingPunct="0">
              <a:spcBef>
                <a:spcPct val="0"/>
              </a:spcBef>
              <a:spcAft>
                <a:spcPct val="0"/>
              </a:spcAft>
              <a:defRPr sz="5280">
                <a:solidFill>
                  <a:srgbClr val="632523"/>
                </a:solidFill>
                <a:latin typeface="Arial" charset="0"/>
                <a:cs typeface="Arial" charset="0"/>
              </a:defRPr>
            </a:lvl5pPr>
            <a:lvl6pPr marL="548640" algn="ctr" rtl="0" fontAlgn="base">
              <a:spcBef>
                <a:spcPct val="0"/>
              </a:spcBef>
              <a:spcAft>
                <a:spcPct val="0"/>
              </a:spcAft>
              <a:defRPr sz="5280">
                <a:solidFill>
                  <a:srgbClr val="632523"/>
                </a:solidFill>
                <a:latin typeface="Arial" charset="0"/>
                <a:cs typeface="Arial" charset="0"/>
              </a:defRPr>
            </a:lvl6pPr>
            <a:lvl7pPr marL="1097280" algn="ctr" rtl="0" fontAlgn="base">
              <a:spcBef>
                <a:spcPct val="0"/>
              </a:spcBef>
              <a:spcAft>
                <a:spcPct val="0"/>
              </a:spcAft>
              <a:defRPr sz="5280">
                <a:solidFill>
                  <a:srgbClr val="632523"/>
                </a:solidFill>
                <a:latin typeface="Arial" charset="0"/>
                <a:cs typeface="Arial" charset="0"/>
              </a:defRPr>
            </a:lvl7pPr>
            <a:lvl8pPr marL="1645920" algn="ctr" rtl="0" fontAlgn="base">
              <a:spcBef>
                <a:spcPct val="0"/>
              </a:spcBef>
              <a:spcAft>
                <a:spcPct val="0"/>
              </a:spcAft>
              <a:defRPr sz="5280">
                <a:solidFill>
                  <a:srgbClr val="632523"/>
                </a:solidFill>
                <a:latin typeface="Arial" charset="0"/>
                <a:cs typeface="Arial" charset="0"/>
              </a:defRPr>
            </a:lvl8pPr>
            <a:lvl9pPr marL="2194560" algn="ctr" rtl="0" fontAlgn="base">
              <a:spcBef>
                <a:spcPct val="0"/>
              </a:spcBef>
              <a:spcAft>
                <a:spcPct val="0"/>
              </a:spcAft>
              <a:defRPr sz="5280">
                <a:solidFill>
                  <a:srgbClr val="632523"/>
                </a:solidFill>
                <a:latin typeface="Arial" charset="0"/>
                <a:cs typeface="Arial" charset="0"/>
              </a:defRPr>
            </a:lvl9pPr>
          </a:lstStyle>
          <a:p>
            <a:pPr algn="l">
              <a:spcBef>
                <a:spcPct val="20000"/>
              </a:spcBef>
            </a:pPr>
            <a:r>
              <a:rPr lang="fr-FR" sz="2800" err="1">
                <a:solidFill>
                  <a:srgbClr val="A2010C"/>
                </a:solidFill>
                <a:latin typeface="Source Sans Pro Regular"/>
                <a:ea typeface="Source Sans Pro Bold"/>
                <a:cs typeface="+mj-cs"/>
                <a:sym typeface="Source Sans Pro Regular"/>
              </a:rPr>
              <a:t>RRTs</a:t>
            </a:r>
            <a:r>
              <a:rPr lang="fr-FR" sz="2800">
                <a:solidFill>
                  <a:srgbClr val="A2010C"/>
                </a:solidFill>
                <a:latin typeface="Source Sans Pro Regular"/>
                <a:ea typeface="Source Sans Pro Bold"/>
                <a:cs typeface="+mj-cs"/>
                <a:sym typeface="Source Sans Pro Regular"/>
              </a:rPr>
              <a:t> management cycle</a:t>
            </a:r>
          </a:p>
        </p:txBody>
      </p:sp>
      <p:sp>
        <p:nvSpPr>
          <p:cNvPr id="7" name="Espace réservé du texte 5">
            <a:extLst>
              <a:ext uri="{FF2B5EF4-FFF2-40B4-BE49-F238E27FC236}">
                <a16:creationId xmlns:a16="http://schemas.microsoft.com/office/drawing/2014/main" id="{AA3FC8D3-344A-E49A-49D1-DC4242B488DF}"/>
              </a:ext>
            </a:extLst>
          </p:cNvPr>
          <p:cNvSpPr txBox="1">
            <a:spLocks/>
          </p:cNvSpPr>
          <p:nvPr/>
        </p:nvSpPr>
        <p:spPr>
          <a:xfrm>
            <a:off x="135311" y="46714"/>
            <a:ext cx="9212263" cy="622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hangingPunct="1"/>
            <a:r>
              <a:rPr lang="fr-FR" sz="3200" b="1" dirty="0">
                <a:solidFill>
                  <a:srgbClr val="FFFFFF"/>
                </a:solidFill>
                <a:latin typeface="Source Sans Pro Bold"/>
                <a:ea typeface="Source Sans Pro Bold"/>
              </a:rPr>
              <a:t>1.3 Introduction to RRT management</a:t>
            </a:r>
            <a:endParaRPr lang="fr-FR" dirty="0"/>
          </a:p>
        </p:txBody>
      </p:sp>
      <p:sp>
        <p:nvSpPr>
          <p:cNvPr id="2" name="ZoneTexte 1">
            <a:extLst>
              <a:ext uri="{FF2B5EF4-FFF2-40B4-BE49-F238E27FC236}">
                <a16:creationId xmlns:a16="http://schemas.microsoft.com/office/drawing/2014/main" id="{8D12D028-6CC2-119A-6587-D2208D42E1BE}"/>
              </a:ext>
            </a:extLst>
          </p:cNvPr>
          <p:cNvSpPr txBox="1"/>
          <p:nvPr/>
        </p:nvSpPr>
        <p:spPr>
          <a:xfrm>
            <a:off x="139486" y="1418095"/>
            <a:ext cx="6746927" cy="548585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pPr marL="342900" marR="4445" indent="-342900" defTabSz="289320" eaLnBrk="0">
              <a:lnSpc>
                <a:spcPct val="101499"/>
              </a:lnSpc>
              <a:spcBef>
                <a:spcPts val="500"/>
              </a:spcBef>
              <a:buClr>
                <a:schemeClr val="accent3"/>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US" sz="2400">
                <a:solidFill>
                  <a:srgbClr val="10253F"/>
                </a:solidFill>
                <a:latin typeface="Source Sans Pro Regular"/>
                <a:sym typeface="Source Sans Pro Regular"/>
              </a:rPr>
              <a:t>Preparedness phase includes :</a:t>
            </a:r>
            <a:endParaRPr lang="fr-FR" sz="2400">
              <a:solidFill>
                <a:srgbClr val="10253F"/>
              </a:solidFill>
              <a:latin typeface="Source Sans Pro Regular"/>
              <a:sym typeface="Source Sans Pro Regular"/>
            </a:endParaRP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lang="en-US" sz="2000">
                <a:latin typeface="Source Sans Pro Regular"/>
              </a:rPr>
              <a:t>Standard operating procedures (SOP) development,</a:t>
            </a: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lang="en-US" sz="2000">
                <a:latin typeface="Source Sans Pro Regular"/>
              </a:rPr>
              <a:t>Staffing,</a:t>
            </a: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lang="en-US" sz="2000">
                <a:latin typeface="Source Sans Pro Regular"/>
              </a:rPr>
              <a:t>Rostering, </a:t>
            </a: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lang="en-US" sz="2000">
                <a:latin typeface="Source Sans Pro Regular"/>
              </a:rPr>
              <a:t>Readiness,</a:t>
            </a: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lang="en-US" sz="2000">
                <a:latin typeface="Source Sans Pro Regular"/>
              </a:rPr>
              <a:t>Training.</a:t>
            </a:r>
            <a:r>
              <a:rPr lang="en-US" sz="2400">
                <a:latin typeface="Source Sans Pro Regular"/>
              </a:rPr>
              <a:t> </a:t>
            </a:r>
          </a:p>
          <a:p>
            <a:pPr marL="228600" lvl="1" indent="0" defTabSz="289320">
              <a:defRPr sz="2400">
                <a:solidFill>
                  <a:srgbClr val="10253F"/>
                </a:solidFill>
                <a:latin typeface="Source Sans Pro Regular"/>
                <a:ea typeface="Source Sans Pro Regular"/>
                <a:cs typeface="Source Sans Pro Regular"/>
                <a:sym typeface="Source Sans Pro Regular"/>
              </a:defRPr>
            </a:pPr>
            <a:endParaRPr lang="en-US" sz="2400" kern="1200">
              <a:latin typeface="Source Sans Pro Regular"/>
              <a:cs typeface="Arial"/>
            </a:endParaRPr>
          </a:p>
          <a:p>
            <a:pPr marL="342900" marR="4445" indent="-342900" defTabSz="289320" eaLnBrk="0">
              <a:lnSpc>
                <a:spcPct val="101499"/>
              </a:lnSpc>
              <a:spcBef>
                <a:spcPts val="500"/>
              </a:spcBef>
              <a:buClr>
                <a:schemeClr val="accent3"/>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US" sz="2400">
                <a:solidFill>
                  <a:srgbClr val="10253F"/>
                </a:solidFill>
                <a:latin typeface="Source Sans Pro Regular"/>
              </a:rPr>
              <a:t>Response phase operations includes :</a:t>
            </a: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lang="en-US" sz="2000">
                <a:latin typeface="Source Sans Pro Regular"/>
              </a:rPr>
              <a:t>Activation</a:t>
            </a: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lang="en-US" sz="2000">
                <a:latin typeface="Source Sans Pro Regular"/>
              </a:rPr>
              <a:t>Pre-deployment</a:t>
            </a: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lang="en-US" sz="2000">
                <a:latin typeface="Source Sans Pro Regular"/>
              </a:rPr>
              <a:t>Deployment</a:t>
            </a: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lang="en-US" sz="2000">
                <a:latin typeface="Source Sans Pro Regular"/>
              </a:rPr>
              <a:t>Post-deployment</a:t>
            </a: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endParaRPr lang="en-US" sz="2000">
              <a:latin typeface="Source Sans Pro Regular"/>
            </a:endParaRPr>
          </a:p>
          <a:p>
            <a:endParaRPr lang="en-US" sz="2400" kern="1200">
              <a:latin typeface="Source Sans Pro Regular"/>
              <a:ea typeface="+mn-ea"/>
              <a:cs typeface="Arial"/>
            </a:endParaRPr>
          </a:p>
        </p:txBody>
      </p:sp>
      <p:sp>
        <p:nvSpPr>
          <p:cNvPr id="6" name="Slide Number Placeholder 4">
            <a:extLst>
              <a:ext uri="{FF2B5EF4-FFF2-40B4-BE49-F238E27FC236}">
                <a16:creationId xmlns:a16="http://schemas.microsoft.com/office/drawing/2014/main" id="{06120231-61FF-0C67-A98A-BB2E6A516D42}"/>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17</a:t>
            </a:r>
          </a:p>
        </p:txBody>
      </p:sp>
    </p:spTree>
    <p:extLst>
      <p:ext uri="{BB962C8B-B14F-4D97-AF65-F5344CB8AC3E}">
        <p14:creationId xmlns:p14="http://schemas.microsoft.com/office/powerpoint/2010/main" val="3645138903"/>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8"/>
          <p:cNvSpPr txBox="1">
            <a:spLocks/>
          </p:cNvSpPr>
          <p:nvPr/>
        </p:nvSpPr>
        <p:spPr>
          <a:xfrm>
            <a:off x="156765" y="690284"/>
            <a:ext cx="10972800" cy="723742"/>
          </a:xfrm>
          <a:prstGeom prst="rect">
            <a:avLst/>
          </a:prstGeom>
        </p:spPr>
        <p:txBody>
          <a:bodyPr lIns="91440" tIns="45720" rIns="91440" bIns="45720" anchor="t"/>
          <a:lstStyle>
            <a:lvl1pPr algn="ctr" rtl="0" eaLnBrk="0" fontAlgn="base" hangingPunct="0">
              <a:spcBef>
                <a:spcPct val="0"/>
              </a:spcBef>
              <a:spcAft>
                <a:spcPct val="0"/>
              </a:spcAft>
              <a:defRPr sz="3840" b="1"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5280">
                <a:solidFill>
                  <a:srgbClr val="632523"/>
                </a:solidFill>
                <a:latin typeface="Arial" charset="0"/>
                <a:cs typeface="Arial" charset="0"/>
              </a:defRPr>
            </a:lvl2pPr>
            <a:lvl3pPr algn="ctr" rtl="0" eaLnBrk="0" fontAlgn="base" hangingPunct="0">
              <a:spcBef>
                <a:spcPct val="0"/>
              </a:spcBef>
              <a:spcAft>
                <a:spcPct val="0"/>
              </a:spcAft>
              <a:defRPr sz="5280">
                <a:solidFill>
                  <a:srgbClr val="632523"/>
                </a:solidFill>
                <a:latin typeface="Arial" charset="0"/>
                <a:cs typeface="Arial" charset="0"/>
              </a:defRPr>
            </a:lvl3pPr>
            <a:lvl4pPr algn="ctr" rtl="0" eaLnBrk="0" fontAlgn="base" hangingPunct="0">
              <a:spcBef>
                <a:spcPct val="0"/>
              </a:spcBef>
              <a:spcAft>
                <a:spcPct val="0"/>
              </a:spcAft>
              <a:defRPr sz="5280">
                <a:solidFill>
                  <a:srgbClr val="632523"/>
                </a:solidFill>
                <a:latin typeface="Arial" charset="0"/>
                <a:cs typeface="Arial" charset="0"/>
              </a:defRPr>
            </a:lvl4pPr>
            <a:lvl5pPr algn="ctr" rtl="0" eaLnBrk="0" fontAlgn="base" hangingPunct="0">
              <a:spcBef>
                <a:spcPct val="0"/>
              </a:spcBef>
              <a:spcAft>
                <a:spcPct val="0"/>
              </a:spcAft>
              <a:defRPr sz="5280">
                <a:solidFill>
                  <a:srgbClr val="632523"/>
                </a:solidFill>
                <a:latin typeface="Arial" charset="0"/>
                <a:cs typeface="Arial" charset="0"/>
              </a:defRPr>
            </a:lvl5pPr>
            <a:lvl6pPr marL="548640" algn="ctr" rtl="0" fontAlgn="base">
              <a:spcBef>
                <a:spcPct val="0"/>
              </a:spcBef>
              <a:spcAft>
                <a:spcPct val="0"/>
              </a:spcAft>
              <a:defRPr sz="5280">
                <a:solidFill>
                  <a:srgbClr val="632523"/>
                </a:solidFill>
                <a:latin typeface="Arial" charset="0"/>
                <a:cs typeface="Arial" charset="0"/>
              </a:defRPr>
            </a:lvl6pPr>
            <a:lvl7pPr marL="1097280" algn="ctr" rtl="0" fontAlgn="base">
              <a:spcBef>
                <a:spcPct val="0"/>
              </a:spcBef>
              <a:spcAft>
                <a:spcPct val="0"/>
              </a:spcAft>
              <a:defRPr sz="5280">
                <a:solidFill>
                  <a:srgbClr val="632523"/>
                </a:solidFill>
                <a:latin typeface="Arial" charset="0"/>
                <a:cs typeface="Arial" charset="0"/>
              </a:defRPr>
            </a:lvl7pPr>
            <a:lvl8pPr marL="1645920" algn="ctr" rtl="0" fontAlgn="base">
              <a:spcBef>
                <a:spcPct val="0"/>
              </a:spcBef>
              <a:spcAft>
                <a:spcPct val="0"/>
              </a:spcAft>
              <a:defRPr sz="5280">
                <a:solidFill>
                  <a:srgbClr val="632523"/>
                </a:solidFill>
                <a:latin typeface="Arial" charset="0"/>
                <a:cs typeface="Arial" charset="0"/>
              </a:defRPr>
            </a:lvl8pPr>
            <a:lvl9pPr marL="2194560" algn="ctr" rtl="0" fontAlgn="base">
              <a:spcBef>
                <a:spcPct val="0"/>
              </a:spcBef>
              <a:spcAft>
                <a:spcPct val="0"/>
              </a:spcAft>
              <a:defRPr sz="5280">
                <a:solidFill>
                  <a:srgbClr val="632523"/>
                </a:solidFill>
                <a:latin typeface="Arial" charset="0"/>
                <a:cs typeface="Arial" charset="0"/>
              </a:defRPr>
            </a:lvl9pPr>
          </a:lstStyle>
          <a:p>
            <a:pPr algn="l">
              <a:spcBef>
                <a:spcPct val="20000"/>
              </a:spcBef>
            </a:pPr>
            <a:r>
              <a:rPr lang="fr-FR" sz="2800">
                <a:solidFill>
                  <a:srgbClr val="A2010C"/>
                </a:solidFill>
                <a:latin typeface="Source Sans Pro Regular"/>
                <a:ea typeface="Source Sans Pro Bold"/>
                <a:cs typeface="+mj-cs"/>
                <a:sym typeface="Source Sans Pro Regular"/>
              </a:rPr>
              <a:t>RRT manager/management team</a:t>
            </a:r>
          </a:p>
        </p:txBody>
      </p:sp>
      <p:sp>
        <p:nvSpPr>
          <p:cNvPr id="7" name="Espace réservé du texte 5">
            <a:extLst>
              <a:ext uri="{FF2B5EF4-FFF2-40B4-BE49-F238E27FC236}">
                <a16:creationId xmlns:a16="http://schemas.microsoft.com/office/drawing/2014/main" id="{AA3FC8D3-344A-E49A-49D1-DC4242B488DF}"/>
              </a:ext>
            </a:extLst>
          </p:cNvPr>
          <p:cNvSpPr txBox="1">
            <a:spLocks/>
          </p:cNvSpPr>
          <p:nvPr/>
        </p:nvSpPr>
        <p:spPr>
          <a:xfrm>
            <a:off x="135311" y="46714"/>
            <a:ext cx="9212263" cy="622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hangingPunct="1"/>
            <a:r>
              <a:rPr lang="fr-FR" sz="3200" b="1" dirty="0">
                <a:solidFill>
                  <a:srgbClr val="FFFFFF"/>
                </a:solidFill>
                <a:latin typeface="Source Sans Pro Bold"/>
                <a:ea typeface="Source Sans Pro Bold"/>
              </a:rPr>
              <a:t>1.3 Introduction to RRT management</a:t>
            </a:r>
            <a:endParaRPr lang="fr-FR" dirty="0"/>
          </a:p>
        </p:txBody>
      </p:sp>
      <p:sp>
        <p:nvSpPr>
          <p:cNvPr id="2" name="Espace réservé du texte 1">
            <a:extLst>
              <a:ext uri="{FF2B5EF4-FFF2-40B4-BE49-F238E27FC236}">
                <a16:creationId xmlns:a16="http://schemas.microsoft.com/office/drawing/2014/main" id="{604D2055-1042-EAD0-CB08-701485141B02}"/>
              </a:ext>
            </a:extLst>
          </p:cNvPr>
          <p:cNvSpPr>
            <a:spLocks noGrp="1"/>
          </p:cNvSpPr>
          <p:nvPr/>
        </p:nvSpPr>
        <p:spPr>
          <a:xfrm>
            <a:off x="307625" y="1402223"/>
            <a:ext cx="10683282" cy="465407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xmlns:lc="http://schemas.openxmlformats.org/drawingml/2006/lockedCanvas"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marL="342900" marR="4445" lvl="1" indent="-342900" eaLnBrk="0">
              <a:lnSpc>
                <a:spcPct val="101499"/>
              </a:lnSpc>
              <a:spcBef>
                <a:spcPts val="500"/>
              </a:spcBef>
              <a:buClr>
                <a:schemeClr val="accent3"/>
              </a:buClr>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sym typeface="Calibri"/>
              </a:rPr>
              <a:t>A person or group of individuals dedicated to RRT management and coordination is recommended to ensure an RRT is effectively established and sustained during preparedness phase to be functional and ready during response phase. </a:t>
            </a:r>
            <a:endParaRPr lang="en-US" dirty="0">
              <a:solidFill>
                <a:srgbClr val="10253F"/>
              </a:solidFill>
            </a:endParaRPr>
          </a:p>
          <a:p>
            <a:pPr marL="342900" marR="4445" lvl="1" indent="-342900" eaLnBrk="0">
              <a:lnSpc>
                <a:spcPct val="101499"/>
              </a:lnSpc>
              <a:spcBef>
                <a:spcPts val="500"/>
              </a:spcBef>
              <a:buClr>
                <a:schemeClr val="accent3"/>
              </a:buClr>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endParaRPr lang="en-US" dirty="0">
              <a:solidFill>
                <a:srgbClr val="10253F"/>
              </a:solidFill>
              <a:sym typeface="Calibri"/>
            </a:endParaRPr>
          </a:p>
          <a:p>
            <a:pPr marL="342900" marR="4445" lvl="1" indent="-342900" eaLnBrk="0">
              <a:lnSpc>
                <a:spcPct val="101499"/>
              </a:lnSpc>
              <a:spcBef>
                <a:spcPts val="500"/>
              </a:spcBef>
              <a:buClr>
                <a:schemeClr val="accent3"/>
              </a:buClr>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sym typeface="Calibri"/>
              </a:rPr>
              <a:t>RRT management during a response provides operational support to the RRT members so that they can focus on applying their technical  expertise in the field</a:t>
            </a:r>
            <a:endParaRPr lang="en-US" dirty="0">
              <a:solidFill>
                <a:srgbClr val="10253F"/>
              </a:solidFill>
            </a:endParaRPr>
          </a:p>
          <a:p>
            <a:pPr marL="342900" marR="4445" lvl="1" indent="-342900" eaLnBrk="0">
              <a:lnSpc>
                <a:spcPct val="101499"/>
              </a:lnSpc>
              <a:spcBef>
                <a:spcPts val="500"/>
              </a:spcBef>
              <a:buClr>
                <a:schemeClr val="accent3"/>
              </a:buClr>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endParaRPr lang="en-US" dirty="0">
              <a:solidFill>
                <a:srgbClr val="10253F"/>
              </a:solidFill>
              <a:sym typeface="Calibri"/>
            </a:endParaRPr>
          </a:p>
          <a:p>
            <a:pPr marL="342900" marR="4445" lvl="1" indent="-342900" eaLnBrk="0">
              <a:lnSpc>
                <a:spcPct val="101499"/>
              </a:lnSpc>
              <a:spcBef>
                <a:spcPts val="500"/>
              </a:spcBef>
              <a:buClr>
                <a:schemeClr val="accent3"/>
              </a:buClr>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sym typeface="Calibri"/>
              </a:rPr>
              <a:t>RRT management should be ideally</a:t>
            </a:r>
            <a:r>
              <a:rPr lang="en-US" dirty="0">
                <a:sym typeface="Calibri"/>
              </a:rPr>
              <a:t> </a:t>
            </a:r>
            <a:r>
              <a:rPr lang="en-US" dirty="0">
                <a:solidFill>
                  <a:srgbClr val="10253F"/>
                </a:solidFill>
                <a:sym typeface="Calibri"/>
              </a:rPr>
              <a:t>situated within the Emergency Coordination Unit (i.e., Emergency Operations Center).</a:t>
            </a:r>
            <a:endParaRPr lang="en-US" dirty="0">
              <a:solidFill>
                <a:srgbClr val="10253F"/>
              </a:solidFill>
            </a:endParaRPr>
          </a:p>
          <a:p>
            <a:pPr marL="342900" marR="4445" lvl="1" indent="-342900" eaLnBrk="0">
              <a:lnSpc>
                <a:spcPct val="101499"/>
              </a:lnSpc>
              <a:spcBef>
                <a:spcPts val="500"/>
              </a:spcBef>
              <a:buClr>
                <a:schemeClr val="accent3"/>
              </a:buClr>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endParaRPr lang="fr-FR" dirty="0">
              <a:solidFill>
                <a:srgbClr val="10253F"/>
              </a:solidFill>
            </a:endParaRPr>
          </a:p>
        </p:txBody>
      </p:sp>
      <p:sp>
        <p:nvSpPr>
          <p:cNvPr id="5" name="Slide Number Placeholder 4">
            <a:extLst>
              <a:ext uri="{FF2B5EF4-FFF2-40B4-BE49-F238E27FC236}">
                <a16:creationId xmlns:a16="http://schemas.microsoft.com/office/drawing/2014/main" id="{F1D79413-2E73-26F2-B296-48533AF01B45}"/>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18</a:t>
            </a:r>
          </a:p>
        </p:txBody>
      </p:sp>
    </p:spTree>
    <p:extLst>
      <p:ext uri="{BB962C8B-B14F-4D97-AF65-F5344CB8AC3E}">
        <p14:creationId xmlns:p14="http://schemas.microsoft.com/office/powerpoint/2010/main" val="3479720598"/>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txBox="1">
            <a:spLocks noGrp="1"/>
          </p:cNvSpPr>
          <p:nvPr>
            <p:ph type="title" idx="4294967295"/>
          </p:nvPr>
        </p:nvSpPr>
        <p:spPr>
          <a:xfrm>
            <a:off x="206644" y="684131"/>
            <a:ext cx="10158413" cy="542925"/>
          </a:xfrm>
          <a:prstGeom prst="rect">
            <a:avLst/>
          </a:prstGeom>
          <a:ln w="12700">
            <a:miter lim="400000"/>
          </a:ln>
        </p:spPr>
        <p:txBody>
          <a:bodyPr lIns="45719" tIns="45720" rIns="45719" bIns="45720" anchor="ctr">
            <a:normAutofit/>
          </a:bodyPr>
          <a:lstStyle/>
          <a:p>
            <a:pPr defTabSz="914400" eaLnBrk="0" fontAlgn="base" hangingPunct="0">
              <a:lnSpc>
                <a:spcPct val="100000"/>
              </a:lnSpc>
              <a:spcBef>
                <a:spcPct val="20000"/>
              </a:spcBef>
              <a:spcAft>
                <a:spcPct val="0"/>
              </a:spcAft>
            </a:pPr>
            <a:r>
              <a:rPr lang="en-US" sz="2800" b="1" kern="1200">
                <a:solidFill>
                  <a:srgbClr val="A2010C"/>
                </a:solidFill>
                <a:latin typeface="Source Sans Pro Regular"/>
                <a:cs typeface="+mj-cs"/>
                <a:sym typeface="Calibri"/>
              </a:rPr>
              <a:t>What does the emergency coordination unit do?</a:t>
            </a:r>
          </a:p>
        </p:txBody>
      </p:sp>
      <p:sp>
        <p:nvSpPr>
          <p:cNvPr id="7" name="object 7"/>
          <p:cNvSpPr txBox="1"/>
          <p:nvPr/>
        </p:nvSpPr>
        <p:spPr>
          <a:xfrm>
            <a:off x="238966" y="1334309"/>
            <a:ext cx="6935369" cy="4751618"/>
          </a:xfrm>
          <a:prstGeom prst="rect">
            <a:avLst/>
          </a:prstGeom>
        </p:spPr>
        <p:txBody>
          <a:bodyPr vert="horz" wrap="square" lIns="0" tIns="70037" rIns="0" bIns="0" rtlCol="0" anchor="t">
            <a:spAutoFit/>
          </a:bodyPr>
          <a:lstStyle/>
          <a:p>
            <a:pPr marL="10160" hangingPunct="1">
              <a:spcBef>
                <a:spcPts val="552"/>
              </a:spcBef>
              <a:buClr>
                <a:srgbClr val="852390"/>
              </a:buClr>
              <a:buSzPct val="68181"/>
              <a:tabLst>
                <a:tab pos="344599" algn="l"/>
                <a:tab pos="345160" algn="l"/>
              </a:tabLst>
            </a:pPr>
            <a:r>
              <a:rPr sz="2400" b="1" kern="1200" spc="-4" dirty="0">
                <a:latin typeface="Source Sans Pro Regular"/>
                <a:ea typeface="+mn-ea"/>
                <a:cs typeface="Arial"/>
              </a:rPr>
              <a:t>When</a:t>
            </a:r>
            <a:r>
              <a:rPr sz="2400" b="1" kern="1200" spc="13" dirty="0">
                <a:latin typeface="Source Sans Pro Regular"/>
                <a:ea typeface="+mn-ea"/>
                <a:cs typeface="Arial"/>
              </a:rPr>
              <a:t> </a:t>
            </a:r>
            <a:r>
              <a:rPr sz="2400" b="1" kern="1200" spc="-18" dirty="0">
                <a:latin typeface="Source Sans Pro Regular"/>
                <a:ea typeface="+mn-ea"/>
                <a:cs typeface="Arial"/>
              </a:rPr>
              <a:t>activated</a:t>
            </a:r>
            <a:r>
              <a:rPr sz="2400" b="1" kern="1200" spc="35" dirty="0">
                <a:latin typeface="Source Sans Pro Regular"/>
                <a:ea typeface="+mn-ea"/>
                <a:cs typeface="Arial"/>
              </a:rPr>
              <a:t> </a:t>
            </a:r>
            <a:r>
              <a:rPr sz="2400" b="1" kern="1200" spc="-13" dirty="0">
                <a:latin typeface="Source Sans Pro Regular"/>
                <a:ea typeface="+mn-ea"/>
                <a:cs typeface="Arial"/>
              </a:rPr>
              <a:t>for</a:t>
            </a:r>
            <a:r>
              <a:rPr sz="2400" b="1" kern="1200" spc="18" dirty="0">
                <a:latin typeface="Source Sans Pro Regular"/>
                <a:ea typeface="+mn-ea"/>
                <a:cs typeface="Arial"/>
              </a:rPr>
              <a:t> </a:t>
            </a:r>
            <a:r>
              <a:rPr sz="2400" b="1" kern="1200" spc="-4" dirty="0">
                <a:latin typeface="Source Sans Pro Regular"/>
                <a:ea typeface="+mn-ea"/>
                <a:cs typeface="Arial"/>
              </a:rPr>
              <a:t>a</a:t>
            </a:r>
            <a:r>
              <a:rPr sz="2400" b="1" kern="1200" spc="-22" dirty="0">
                <a:latin typeface="Source Sans Pro Regular"/>
                <a:ea typeface="+mn-ea"/>
                <a:cs typeface="Arial"/>
              </a:rPr>
              <a:t> </a:t>
            </a:r>
            <a:r>
              <a:rPr sz="2400" b="1" kern="1200" spc="-9" dirty="0">
                <a:latin typeface="Source Sans Pro Regular"/>
                <a:ea typeface="+mn-ea"/>
                <a:cs typeface="Arial"/>
              </a:rPr>
              <a:t>response,</a:t>
            </a:r>
            <a:r>
              <a:rPr sz="2400" b="1" kern="1200" spc="31" dirty="0">
                <a:latin typeface="Source Sans Pro Regular"/>
                <a:ea typeface="+mn-ea"/>
                <a:cs typeface="Arial"/>
              </a:rPr>
              <a:t> </a:t>
            </a:r>
            <a:r>
              <a:rPr lang="fr-FR" sz="2400" b="1" kern="1200" spc="31" dirty="0">
                <a:latin typeface="Source Sans Pro Regular"/>
                <a:ea typeface="+mn-ea"/>
                <a:cs typeface="Arial"/>
              </a:rPr>
              <a:t>the emergency coordination unit </a:t>
            </a:r>
            <a:r>
              <a:rPr sz="2400" b="1" kern="1200" spc="-9" dirty="0">
                <a:latin typeface="Source Sans Pro Regular"/>
                <a:ea typeface="+mn-ea"/>
                <a:cs typeface="Arial"/>
              </a:rPr>
              <a:t>through</a:t>
            </a:r>
            <a:r>
              <a:rPr sz="2400" b="1" kern="1200" spc="18" dirty="0">
                <a:latin typeface="Source Sans Pro Regular"/>
                <a:ea typeface="+mn-ea"/>
                <a:cs typeface="Arial"/>
              </a:rPr>
              <a:t> </a:t>
            </a:r>
            <a:r>
              <a:rPr sz="2400" b="1" kern="1200" spc="-18" dirty="0">
                <a:latin typeface="Source Sans Pro Regular"/>
                <a:ea typeface="+mn-ea"/>
                <a:cs typeface="Arial"/>
              </a:rPr>
              <a:t>RRT</a:t>
            </a:r>
            <a:r>
              <a:rPr sz="2400" b="1" kern="1200" spc="18" dirty="0">
                <a:latin typeface="Source Sans Pro Regular"/>
                <a:ea typeface="+mn-ea"/>
                <a:cs typeface="Arial"/>
              </a:rPr>
              <a:t> </a:t>
            </a:r>
            <a:r>
              <a:rPr sz="2400" b="1" kern="1200" spc="-9" dirty="0">
                <a:latin typeface="Source Sans Pro Regular"/>
                <a:ea typeface="+mn-ea"/>
                <a:cs typeface="Arial"/>
              </a:rPr>
              <a:t>manager:</a:t>
            </a:r>
            <a:endParaRPr lang="fr-FR" sz="2400" kern="1200" dirty="0">
              <a:latin typeface="Source Sans Pro Regular"/>
              <a:ea typeface="+mn-ea"/>
              <a:cs typeface="Arial"/>
            </a:endParaRPr>
          </a:p>
          <a:p>
            <a:pPr marL="571500" marR="4445" lvl="2" indent="-342900" defTabSz="289320" eaLnBrk="0">
              <a:lnSpc>
                <a:spcPct val="101499"/>
              </a:lnSpc>
              <a:spcBef>
                <a:spcPts val="500"/>
              </a:spcBef>
              <a:buClr>
                <a:schemeClr val="accent3"/>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US" sz="2200" dirty="0">
                <a:solidFill>
                  <a:srgbClr val="10253F"/>
                </a:solidFill>
                <a:latin typeface="Source Sans Pro Regular"/>
                <a:ea typeface="Source Sans Pro Regular"/>
                <a:sym typeface="Source Sans Pro Regular"/>
              </a:rPr>
              <a:t>Assesses RRT needs (staffing, resources, $)</a:t>
            </a:r>
            <a:endParaRPr lang="en-US" sz="2200" dirty="0">
              <a:solidFill>
                <a:srgbClr val="10253F"/>
              </a:solidFill>
              <a:latin typeface="Source Sans Pro Regular"/>
              <a:ea typeface="Source Sans Pro Regular"/>
            </a:endParaRPr>
          </a:p>
          <a:p>
            <a:pPr marL="571500" marR="4445" lvl="2" indent="-342900" defTabSz="289320" eaLnBrk="0">
              <a:lnSpc>
                <a:spcPct val="101499"/>
              </a:lnSpc>
              <a:spcBef>
                <a:spcPts val="500"/>
              </a:spcBef>
              <a:buClr>
                <a:schemeClr val="accent3"/>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US" sz="2200" dirty="0">
                <a:solidFill>
                  <a:srgbClr val="10253F"/>
                </a:solidFill>
                <a:latin typeface="Source Sans Pro Regular"/>
                <a:ea typeface="Source Sans Pro Regular"/>
                <a:sym typeface="Source Sans Pro Regular"/>
              </a:rPr>
              <a:t>Evaluates RRT response activities</a:t>
            </a:r>
            <a:endParaRPr lang="en-US" sz="2200" dirty="0">
              <a:solidFill>
                <a:srgbClr val="10253F"/>
              </a:solidFill>
              <a:latin typeface="Source Sans Pro Regular"/>
              <a:ea typeface="Source Sans Pro Regular"/>
            </a:endParaRPr>
          </a:p>
          <a:p>
            <a:pPr marL="571500" marR="4445" lvl="2" indent="-342900" defTabSz="289320" eaLnBrk="0">
              <a:lnSpc>
                <a:spcPct val="101499"/>
              </a:lnSpc>
              <a:spcBef>
                <a:spcPts val="500"/>
              </a:spcBef>
              <a:buClr>
                <a:schemeClr val="accent3"/>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US" sz="2200" dirty="0">
                <a:solidFill>
                  <a:srgbClr val="10253F"/>
                </a:solidFill>
                <a:latin typeface="Source Sans Pro Regular"/>
                <a:ea typeface="Source Sans Pro Regular"/>
                <a:sym typeface="Source Sans Pro Regular"/>
              </a:rPr>
              <a:t>Evaluates the status of the emergency and the overall response</a:t>
            </a:r>
            <a:endParaRPr lang="en-US" sz="2200" dirty="0">
              <a:solidFill>
                <a:srgbClr val="10253F"/>
              </a:solidFill>
              <a:latin typeface="Source Sans Pro Regular"/>
              <a:ea typeface="Source Sans Pro Regular"/>
            </a:endParaRPr>
          </a:p>
          <a:p>
            <a:pPr marL="342900" marR="4445" lvl="1" indent="-342900" defTabSz="289320" eaLnBrk="0">
              <a:lnSpc>
                <a:spcPct val="101499"/>
              </a:lnSpc>
              <a:spcBef>
                <a:spcPts val="500"/>
              </a:spcBef>
              <a:buClr>
                <a:schemeClr val="accent3"/>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endParaRPr lang="en-US" sz="2400" dirty="0">
              <a:solidFill>
                <a:srgbClr val="10253F"/>
              </a:solidFill>
              <a:latin typeface="Source Sans Pro Regular"/>
              <a:ea typeface="Source Sans Pro Regular"/>
              <a:sym typeface="Source Sans Pro Regular"/>
            </a:endParaRPr>
          </a:p>
          <a:p>
            <a:pPr marL="10160" hangingPunct="1">
              <a:spcBef>
                <a:spcPts val="468"/>
              </a:spcBef>
              <a:buClr>
                <a:srgbClr val="852390"/>
              </a:buClr>
              <a:buSzPct val="68181"/>
              <a:tabLst>
                <a:tab pos="344599" algn="l"/>
                <a:tab pos="345160" algn="l"/>
              </a:tabLst>
            </a:pPr>
            <a:r>
              <a:rPr sz="2400" b="1" kern="1200" spc="-13" dirty="0">
                <a:latin typeface="Source Sans Pro Regular"/>
                <a:ea typeface="+mn-ea"/>
                <a:cs typeface="Arial"/>
              </a:rPr>
              <a:t>Exchange</a:t>
            </a:r>
            <a:r>
              <a:rPr sz="2400" b="1" kern="1200" spc="18" dirty="0">
                <a:latin typeface="Source Sans Pro Regular"/>
                <a:ea typeface="+mn-ea"/>
                <a:cs typeface="Arial"/>
              </a:rPr>
              <a:t> </a:t>
            </a:r>
            <a:r>
              <a:rPr sz="2400" b="1" kern="1200" spc="-13" dirty="0">
                <a:latin typeface="Source Sans Pro Regular"/>
                <a:ea typeface="+mn-ea"/>
                <a:cs typeface="Arial"/>
              </a:rPr>
              <a:t>information</a:t>
            </a:r>
            <a:r>
              <a:rPr sz="2400" b="1" kern="1200" spc="35" dirty="0">
                <a:latin typeface="Source Sans Pro Regular"/>
                <a:ea typeface="+mn-ea"/>
                <a:cs typeface="Arial"/>
              </a:rPr>
              <a:t> </a:t>
            </a:r>
            <a:r>
              <a:rPr sz="2400" b="1" kern="1200" spc="-9" dirty="0">
                <a:latin typeface="Source Sans Pro Regular"/>
                <a:ea typeface="+mn-ea"/>
                <a:cs typeface="Arial"/>
              </a:rPr>
              <a:t>between</a:t>
            </a:r>
            <a:r>
              <a:rPr sz="2400" b="1" kern="1200" spc="53" dirty="0">
                <a:latin typeface="Source Sans Pro Regular"/>
                <a:ea typeface="+mn-ea"/>
                <a:cs typeface="Arial"/>
              </a:rPr>
              <a:t> </a:t>
            </a:r>
            <a:r>
              <a:rPr sz="2400" b="1" kern="1200" spc="-9" dirty="0">
                <a:latin typeface="Source Sans Pro Regular"/>
                <a:ea typeface="+mn-ea"/>
                <a:cs typeface="Arial"/>
              </a:rPr>
              <a:t>the</a:t>
            </a:r>
            <a:r>
              <a:rPr sz="2400" b="1" kern="1200" dirty="0">
                <a:latin typeface="Source Sans Pro Regular"/>
                <a:ea typeface="+mn-ea"/>
                <a:cs typeface="Arial"/>
              </a:rPr>
              <a:t> </a:t>
            </a:r>
            <a:r>
              <a:rPr sz="2400" b="1" kern="1200" spc="-13" dirty="0">
                <a:latin typeface="Source Sans Pro Regular"/>
                <a:ea typeface="+mn-ea"/>
                <a:cs typeface="Arial"/>
              </a:rPr>
              <a:t>coordination</a:t>
            </a:r>
            <a:r>
              <a:rPr sz="2400" b="1" kern="1200" spc="35" dirty="0">
                <a:latin typeface="Source Sans Pro Regular"/>
                <a:ea typeface="+mn-ea"/>
                <a:cs typeface="Arial"/>
              </a:rPr>
              <a:t> </a:t>
            </a:r>
            <a:r>
              <a:rPr sz="2400" b="1" kern="1200" spc="-4" dirty="0">
                <a:latin typeface="Source Sans Pro Regular"/>
                <a:ea typeface="+mn-ea"/>
                <a:cs typeface="Arial"/>
              </a:rPr>
              <a:t>unit and</a:t>
            </a:r>
            <a:r>
              <a:rPr sz="2400" b="1" kern="1200" spc="13" dirty="0">
                <a:latin typeface="Source Sans Pro Regular"/>
                <a:ea typeface="+mn-ea"/>
                <a:cs typeface="Arial"/>
              </a:rPr>
              <a:t> </a:t>
            </a:r>
            <a:r>
              <a:rPr sz="2400" b="1" kern="1200" spc="-9" dirty="0">
                <a:latin typeface="Source Sans Pro Regular"/>
                <a:ea typeface="+mn-ea"/>
                <a:cs typeface="Arial"/>
              </a:rPr>
              <a:t>the</a:t>
            </a:r>
            <a:r>
              <a:rPr sz="2400" b="1" kern="1200" spc="4" dirty="0">
                <a:latin typeface="Source Sans Pro Regular"/>
                <a:ea typeface="+mn-ea"/>
                <a:cs typeface="Arial"/>
              </a:rPr>
              <a:t> </a:t>
            </a:r>
            <a:r>
              <a:rPr sz="2400" b="1" kern="1200" spc="-9" dirty="0">
                <a:latin typeface="Source Sans Pro Regular"/>
                <a:ea typeface="+mn-ea"/>
                <a:cs typeface="Arial"/>
              </a:rPr>
              <a:t>RRT</a:t>
            </a:r>
            <a:endParaRPr sz="2400" kern="1200" dirty="0">
              <a:latin typeface="Source Sans Pro Regular"/>
              <a:ea typeface="+mn-ea"/>
              <a:cs typeface="Arial"/>
            </a:endParaRPr>
          </a:p>
          <a:p>
            <a:pPr marL="571500" marR="4445" lvl="2" indent="-342900" defTabSz="289320" eaLnBrk="0">
              <a:lnSpc>
                <a:spcPct val="101499"/>
              </a:lnSpc>
              <a:spcBef>
                <a:spcPts val="500"/>
              </a:spcBef>
              <a:buClr>
                <a:schemeClr val="accent3"/>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US" sz="2200" dirty="0">
                <a:solidFill>
                  <a:srgbClr val="10253F"/>
                </a:solidFill>
                <a:latin typeface="Source Sans Pro Regular"/>
                <a:ea typeface="Source Sans Pro Regular"/>
              </a:rPr>
              <a:t>Coordination unit provides strategic and operational direction</a:t>
            </a:r>
          </a:p>
          <a:p>
            <a:pPr marL="571500" marR="4445" lvl="2" indent="-342900" defTabSz="289320" eaLnBrk="0">
              <a:lnSpc>
                <a:spcPct val="101499"/>
              </a:lnSpc>
              <a:spcBef>
                <a:spcPts val="500"/>
              </a:spcBef>
              <a:buClr>
                <a:schemeClr val="accent3"/>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US" sz="2200" dirty="0">
                <a:solidFill>
                  <a:srgbClr val="10253F"/>
                </a:solidFill>
                <a:latin typeface="Source Sans Pro Regular"/>
                <a:ea typeface="Source Sans Pro Regular"/>
              </a:rPr>
              <a:t>RRT provides situational awareness from the field</a:t>
            </a:r>
          </a:p>
        </p:txBody>
      </p:sp>
      <p:pic>
        <p:nvPicPr>
          <p:cNvPr id="3" name="Image 3">
            <a:extLst>
              <a:ext uri="{FF2B5EF4-FFF2-40B4-BE49-F238E27FC236}">
                <a16:creationId xmlns:a16="http://schemas.microsoft.com/office/drawing/2014/main" id="{3FF4C939-74FA-F0F6-ECFC-B46CC1FFEE03}"/>
              </a:ext>
            </a:extLst>
          </p:cNvPr>
          <p:cNvPicPr>
            <a:picLocks noChangeAspect="1"/>
          </p:cNvPicPr>
          <p:nvPr/>
        </p:nvPicPr>
        <p:blipFill>
          <a:blip r:embed="rId3"/>
          <a:stretch>
            <a:fillRect/>
          </a:stretch>
        </p:blipFill>
        <p:spPr>
          <a:xfrm>
            <a:off x="7216328" y="2292878"/>
            <a:ext cx="4916310" cy="2849841"/>
          </a:xfrm>
          <a:prstGeom prst="rect">
            <a:avLst/>
          </a:prstGeom>
        </p:spPr>
      </p:pic>
      <p:sp>
        <p:nvSpPr>
          <p:cNvPr id="8" name="Espace réservé du texte 5">
            <a:extLst>
              <a:ext uri="{FF2B5EF4-FFF2-40B4-BE49-F238E27FC236}">
                <a16:creationId xmlns:a16="http://schemas.microsoft.com/office/drawing/2014/main" id="{C7F4B71A-4467-D1F0-621A-B4FE8F3BF49D}"/>
              </a:ext>
            </a:extLst>
          </p:cNvPr>
          <p:cNvSpPr txBox="1">
            <a:spLocks/>
          </p:cNvSpPr>
          <p:nvPr/>
        </p:nvSpPr>
        <p:spPr>
          <a:xfrm>
            <a:off x="135311" y="46714"/>
            <a:ext cx="9212263" cy="6223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hangingPunct="1"/>
            <a:r>
              <a:rPr lang="fr-FR" sz="3200" b="1" dirty="0">
                <a:solidFill>
                  <a:srgbClr val="FFFFFF"/>
                </a:solidFill>
                <a:latin typeface="Source Sans Pro Bold"/>
                <a:ea typeface="Source Sans Pro Bold"/>
              </a:rPr>
              <a:t>1.3 Introduction to RRT management</a:t>
            </a:r>
            <a:endParaRPr lang="fr-FR" dirty="0"/>
          </a:p>
        </p:txBody>
      </p:sp>
      <p:sp>
        <p:nvSpPr>
          <p:cNvPr id="4" name="Slide Number Placeholder 4">
            <a:extLst>
              <a:ext uri="{FF2B5EF4-FFF2-40B4-BE49-F238E27FC236}">
                <a16:creationId xmlns:a16="http://schemas.microsoft.com/office/drawing/2014/main" id="{86F4B86E-7F49-2B0A-71EE-D78443199D79}"/>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19</a:t>
            </a:r>
          </a:p>
        </p:txBody>
      </p:sp>
    </p:spTree>
    <p:extLst>
      <p:ext uri="{BB962C8B-B14F-4D97-AF65-F5344CB8AC3E}">
        <p14:creationId xmlns:p14="http://schemas.microsoft.com/office/powerpoint/2010/main" val="1024690582"/>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75117BE0-C3EF-B435-B5AE-70659F941CF3}"/>
              </a:ext>
            </a:extLst>
          </p:cNvPr>
          <p:cNvSpPr>
            <a:spLocks noGrp="1"/>
          </p:cNvSpPr>
          <p:nvPr>
            <p:ph type="body" sz="quarter" idx="21"/>
          </p:nvPr>
        </p:nvSpPr>
        <p:spPr>
          <a:xfrm>
            <a:off x="174057" y="667825"/>
            <a:ext cx="9212263" cy="622301"/>
          </a:xfrm>
        </p:spPr>
        <p:txBody>
          <a:bodyPr lIns="45719" tIns="45720" rIns="45719" bIns="45720" anchor="t">
            <a:normAutofit/>
          </a:bodyPr>
          <a:lstStyle/>
          <a:p>
            <a:r>
              <a:rPr lang="fr-FR" sz="2800" b="1" kern="1200" err="1">
                <a:solidFill>
                  <a:srgbClr val="A2010C"/>
                </a:solidFill>
                <a:ea typeface="Source Sans Pro Bold"/>
                <a:cs typeface="+mj-cs"/>
                <a:sym typeface="Source Sans Pro Bold"/>
              </a:rPr>
              <a:t>RRTs</a:t>
            </a:r>
            <a:r>
              <a:rPr lang="fr-FR" sz="2800" b="1" kern="1200">
                <a:solidFill>
                  <a:srgbClr val="A2010C"/>
                </a:solidFill>
                <a:ea typeface="Source Sans Pro Bold"/>
                <a:cs typeface="+mj-cs"/>
                <a:sym typeface="Source Sans Pro Bold"/>
              </a:rPr>
              <a:t> management team</a:t>
            </a:r>
          </a:p>
        </p:txBody>
      </p:sp>
      <p:sp>
        <p:nvSpPr>
          <p:cNvPr id="4" name="Rectangle 3"/>
          <p:cNvSpPr/>
          <p:nvPr/>
        </p:nvSpPr>
        <p:spPr>
          <a:xfrm>
            <a:off x="3683159" y="3290657"/>
            <a:ext cx="4379405" cy="589649"/>
          </a:xfrm>
          <a:prstGeom prst="rect">
            <a:avLst/>
          </a:prstGeom>
        </p:spPr>
        <p:txBody>
          <a:bodyPr wrap="square" lIns="91440" tIns="45720" rIns="91440" bIns="45720" anchor="t">
            <a:spAutoFit/>
          </a:bodyPr>
          <a:lstStyle/>
          <a:p>
            <a:pPr marL="10795" marR="4445" algn="ctr" hangingPunct="1">
              <a:lnSpc>
                <a:spcPct val="101499"/>
              </a:lnSpc>
              <a:spcBef>
                <a:spcPts val="84"/>
              </a:spcBef>
            </a:pPr>
            <a:r>
              <a:rPr lang="en-US" sz="1600" kern="1200" spc="4">
                <a:latin typeface="Source Sans Pro Regular"/>
                <a:cs typeface="Calibri"/>
              </a:rPr>
              <a:t>Leads management team </a:t>
            </a:r>
            <a:r>
              <a:rPr lang="en-US" sz="1600" kern="1200" spc="9">
                <a:latin typeface="Source Sans Pro Regular"/>
                <a:cs typeface="Calibri"/>
              </a:rPr>
              <a:t>and </a:t>
            </a:r>
            <a:r>
              <a:rPr lang="en-US" sz="1600" kern="1200" spc="13">
                <a:latin typeface="Source Sans Pro Regular"/>
                <a:cs typeface="Calibri"/>
              </a:rPr>
              <a:t> </a:t>
            </a:r>
            <a:r>
              <a:rPr lang="en-US" sz="1600" kern="1200">
                <a:latin typeface="Source Sans Pro Regular"/>
                <a:cs typeface="Calibri"/>
              </a:rPr>
              <a:t>coordinates</a:t>
            </a:r>
            <a:r>
              <a:rPr lang="en-US" sz="1600" kern="1200" spc="-22">
                <a:latin typeface="Source Sans Pro Regular"/>
                <a:cs typeface="Calibri"/>
              </a:rPr>
              <a:t> </a:t>
            </a:r>
            <a:r>
              <a:rPr lang="en-US" sz="1600" kern="1200" spc="4">
                <a:latin typeface="Source Sans Pro Regular"/>
                <a:cs typeface="Calibri"/>
              </a:rPr>
              <a:t>with</a:t>
            </a:r>
            <a:r>
              <a:rPr lang="en-US" sz="1600" kern="1200" spc="-4">
                <a:latin typeface="Source Sans Pro Regular"/>
                <a:cs typeface="Calibri"/>
              </a:rPr>
              <a:t> response </a:t>
            </a:r>
            <a:r>
              <a:rPr lang="en-US" sz="1600" kern="1200" spc="4">
                <a:latin typeface="Source Sans Pro Regular"/>
                <a:cs typeface="Calibri"/>
              </a:rPr>
              <a:t>leadership or incident manager</a:t>
            </a:r>
            <a:endParaRPr lang="en-US" sz="1600" kern="1200">
              <a:latin typeface="Source Sans Pro Regular"/>
              <a:cs typeface="Calibri"/>
            </a:endParaRPr>
          </a:p>
        </p:txBody>
      </p:sp>
      <p:sp>
        <p:nvSpPr>
          <p:cNvPr id="5" name="Rectangle 4"/>
          <p:cNvSpPr/>
          <p:nvPr/>
        </p:nvSpPr>
        <p:spPr>
          <a:xfrm>
            <a:off x="86898" y="5340869"/>
            <a:ext cx="2982295" cy="585649"/>
          </a:xfrm>
          <a:prstGeom prst="rect">
            <a:avLst/>
          </a:prstGeom>
        </p:spPr>
        <p:txBody>
          <a:bodyPr wrap="square">
            <a:spAutoFit/>
          </a:bodyPr>
          <a:lstStyle/>
          <a:p>
            <a:pPr marL="11206" marR="4483" algn="ctr" hangingPunct="1">
              <a:lnSpc>
                <a:spcPct val="101600"/>
              </a:lnSpc>
            </a:pPr>
            <a:r>
              <a:rPr lang="en-US" sz="1600" kern="1200">
                <a:solidFill>
                  <a:prstClr val="black"/>
                </a:solidFill>
                <a:latin typeface="Source Sans Pro Regular"/>
                <a:cs typeface="Calibri"/>
              </a:rPr>
              <a:t>Selects staff</a:t>
            </a:r>
            <a:r>
              <a:rPr lang="en-US" sz="1600" kern="1200" spc="-40">
                <a:solidFill>
                  <a:prstClr val="black"/>
                </a:solidFill>
                <a:latin typeface="Source Sans Pro Regular"/>
                <a:cs typeface="Calibri"/>
              </a:rPr>
              <a:t> </a:t>
            </a:r>
            <a:r>
              <a:rPr lang="en-US" sz="1600" kern="1200" spc="9">
                <a:solidFill>
                  <a:prstClr val="black"/>
                </a:solidFill>
                <a:latin typeface="Source Sans Pro Regular"/>
                <a:cs typeface="Calibri"/>
              </a:rPr>
              <a:t>members</a:t>
            </a:r>
            <a:r>
              <a:rPr lang="en-US" sz="1600" kern="1200">
                <a:solidFill>
                  <a:prstClr val="black"/>
                </a:solidFill>
                <a:latin typeface="Source Sans Pro Regular"/>
                <a:cs typeface="Calibri"/>
              </a:rPr>
              <a:t> </a:t>
            </a:r>
            <a:r>
              <a:rPr lang="en-US" sz="1600" kern="1200" spc="9">
                <a:solidFill>
                  <a:prstClr val="black"/>
                </a:solidFill>
                <a:latin typeface="Source Sans Pro Regular"/>
                <a:cs typeface="Calibri"/>
              </a:rPr>
              <a:t>and provides </a:t>
            </a:r>
            <a:r>
              <a:rPr lang="en-US" sz="1600" kern="1200" spc="-247">
                <a:solidFill>
                  <a:prstClr val="black"/>
                </a:solidFill>
                <a:latin typeface="Source Sans Pro Regular"/>
                <a:cs typeface="Calibri"/>
              </a:rPr>
              <a:t> </a:t>
            </a:r>
            <a:r>
              <a:rPr lang="en-US" sz="1600" kern="1200" spc="4">
                <a:solidFill>
                  <a:prstClr val="black"/>
                </a:solidFill>
                <a:latin typeface="Source Sans Pro Regular"/>
                <a:cs typeface="Calibri"/>
              </a:rPr>
              <a:t>deployment</a:t>
            </a:r>
            <a:r>
              <a:rPr lang="en-US" sz="1600" kern="1200" spc="-13">
                <a:solidFill>
                  <a:prstClr val="black"/>
                </a:solidFill>
                <a:latin typeface="Source Sans Pro Regular"/>
                <a:cs typeface="Calibri"/>
              </a:rPr>
              <a:t> </a:t>
            </a:r>
            <a:r>
              <a:rPr lang="en-US" sz="1600" kern="1200" spc="4">
                <a:solidFill>
                  <a:prstClr val="black"/>
                </a:solidFill>
                <a:latin typeface="Source Sans Pro Regular"/>
                <a:cs typeface="Calibri"/>
              </a:rPr>
              <a:t>support</a:t>
            </a:r>
          </a:p>
        </p:txBody>
      </p:sp>
      <p:sp>
        <p:nvSpPr>
          <p:cNvPr id="6" name="Rectangle 5"/>
          <p:cNvSpPr/>
          <p:nvPr/>
        </p:nvSpPr>
        <p:spPr>
          <a:xfrm>
            <a:off x="3046692" y="5402448"/>
            <a:ext cx="2992648" cy="829651"/>
          </a:xfrm>
          <a:prstGeom prst="rect">
            <a:avLst/>
          </a:prstGeom>
        </p:spPr>
        <p:txBody>
          <a:bodyPr wrap="square" lIns="91440" tIns="45720" rIns="91440" bIns="45720" anchor="t">
            <a:spAutoFit/>
          </a:bodyPr>
          <a:lstStyle/>
          <a:p>
            <a:pPr marL="10795" marR="4445" algn="ctr" hangingPunct="1">
              <a:lnSpc>
                <a:spcPct val="101499"/>
              </a:lnSpc>
              <a:spcBef>
                <a:spcPts val="84"/>
              </a:spcBef>
            </a:pPr>
            <a:r>
              <a:rPr lang="en-US" sz="1600" kern="1200">
                <a:latin typeface="Source Sans Pro Regular"/>
                <a:cs typeface="Calibri"/>
              </a:rPr>
              <a:t>Coordinates training </a:t>
            </a:r>
            <a:r>
              <a:rPr lang="en-US" sz="1600" kern="1200" spc="4">
                <a:latin typeface="Source Sans Pro Regular"/>
                <a:cs typeface="Calibri"/>
              </a:rPr>
              <a:t> sessions </a:t>
            </a:r>
            <a:r>
              <a:rPr lang="en-US" sz="1600" kern="1200">
                <a:latin typeface="Source Sans Pro Regular"/>
                <a:cs typeface="Calibri"/>
              </a:rPr>
              <a:t>for skills </a:t>
            </a:r>
            <a:r>
              <a:rPr lang="en-US" sz="1600" kern="1200" spc="4">
                <a:latin typeface="Source Sans Pro Regular"/>
                <a:cs typeface="Calibri"/>
              </a:rPr>
              <a:t>development of </a:t>
            </a:r>
            <a:r>
              <a:rPr lang="en-US" sz="1600" kern="1200" spc="-247">
                <a:latin typeface="Source Sans Pro Regular"/>
                <a:cs typeface="Calibri"/>
              </a:rPr>
              <a:t> </a:t>
            </a:r>
            <a:r>
              <a:rPr lang="en-US" sz="1600" kern="1200" spc="-4">
                <a:latin typeface="Source Sans Pro Regular"/>
                <a:cs typeface="Calibri"/>
              </a:rPr>
              <a:t>RRT</a:t>
            </a:r>
            <a:r>
              <a:rPr lang="en-US" sz="1600" kern="1200" spc="-18">
                <a:latin typeface="Source Sans Pro Regular"/>
                <a:cs typeface="Calibri"/>
              </a:rPr>
              <a:t> </a:t>
            </a:r>
            <a:r>
              <a:rPr lang="en-US" sz="1600" kern="1200" spc="4">
                <a:latin typeface="Source Sans Pro Regular"/>
                <a:cs typeface="Calibri"/>
              </a:rPr>
              <a:t>members</a:t>
            </a:r>
            <a:endParaRPr lang="en-US" sz="1600" kern="1200">
              <a:latin typeface="Source Sans Pro Regular"/>
              <a:cs typeface="Calibri"/>
            </a:endParaRPr>
          </a:p>
        </p:txBody>
      </p:sp>
      <p:sp>
        <p:nvSpPr>
          <p:cNvPr id="7" name="Rectangle 6"/>
          <p:cNvSpPr/>
          <p:nvPr/>
        </p:nvSpPr>
        <p:spPr>
          <a:xfrm>
            <a:off x="5918263" y="5426218"/>
            <a:ext cx="3006531" cy="842475"/>
          </a:xfrm>
          <a:prstGeom prst="rect">
            <a:avLst/>
          </a:prstGeom>
        </p:spPr>
        <p:txBody>
          <a:bodyPr wrap="square" lIns="91440" tIns="45720" rIns="91440" bIns="45720" anchor="t">
            <a:spAutoFit/>
          </a:bodyPr>
          <a:lstStyle/>
          <a:p>
            <a:pPr marL="10795" marR="4445" algn="ctr" hangingPunct="1">
              <a:lnSpc>
                <a:spcPct val="101499"/>
              </a:lnSpc>
              <a:spcBef>
                <a:spcPts val="84"/>
              </a:spcBef>
            </a:pPr>
            <a:r>
              <a:rPr lang="en-US" sz="1600" kern="1200" spc="4">
                <a:latin typeface="Source Sans Pro Regular"/>
                <a:cs typeface="Calibri"/>
              </a:rPr>
              <a:t>Develops and updates the roster</a:t>
            </a:r>
            <a:endParaRPr lang="en-US"/>
          </a:p>
          <a:p>
            <a:pPr marL="10795" marR="4445" algn="ctr" hangingPunct="1">
              <a:lnSpc>
                <a:spcPct val="101499"/>
              </a:lnSpc>
              <a:spcBef>
                <a:spcPts val="84"/>
              </a:spcBef>
            </a:pPr>
            <a:r>
              <a:rPr lang="en-US" sz="1600" kern="1200" spc="4">
                <a:latin typeface="Source Sans Pro Regular"/>
                <a:cs typeface="Calibri"/>
              </a:rPr>
              <a:t>Tracks RRT readiness and  operation </a:t>
            </a:r>
            <a:endParaRPr lang="en-US" sz="1600" kern="1200">
              <a:solidFill>
                <a:prstClr val="black"/>
              </a:solidFill>
              <a:latin typeface="Source Sans Pro Regular"/>
              <a:cs typeface="Calibri"/>
            </a:endParaRPr>
          </a:p>
        </p:txBody>
      </p:sp>
      <p:sp>
        <p:nvSpPr>
          <p:cNvPr id="12" name="Espace réservé du texte 5">
            <a:extLst>
              <a:ext uri="{FF2B5EF4-FFF2-40B4-BE49-F238E27FC236}">
                <a16:creationId xmlns:a16="http://schemas.microsoft.com/office/drawing/2014/main" id="{5687E76A-D0CA-1C88-5D8E-DE46C1F293E2}"/>
              </a:ext>
            </a:extLst>
          </p:cNvPr>
          <p:cNvSpPr txBox="1">
            <a:spLocks/>
          </p:cNvSpPr>
          <p:nvPr/>
        </p:nvSpPr>
        <p:spPr>
          <a:xfrm>
            <a:off x="135311" y="46714"/>
            <a:ext cx="9212263" cy="6223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hangingPunct="1"/>
            <a:r>
              <a:rPr lang="fr-FR" sz="3200" b="1" dirty="0">
                <a:solidFill>
                  <a:srgbClr val="FFFFFF"/>
                </a:solidFill>
                <a:ea typeface="Source Sans Pro Bold"/>
              </a:rPr>
              <a:t>1.3 Introduction to RRT management</a:t>
            </a:r>
            <a:endParaRPr lang="fr-FR" sz="3200" dirty="0"/>
          </a:p>
        </p:txBody>
      </p:sp>
      <p:pic>
        <p:nvPicPr>
          <p:cNvPr id="8" name="Picture 8" descr="Text&#10;&#10;Description automatically generated">
            <a:extLst>
              <a:ext uri="{FF2B5EF4-FFF2-40B4-BE49-F238E27FC236}">
                <a16:creationId xmlns:a16="http://schemas.microsoft.com/office/drawing/2014/main" id="{80C80868-A2DC-EC0D-D61D-EF85DD9D70BA}"/>
              </a:ext>
            </a:extLst>
          </p:cNvPr>
          <p:cNvPicPr>
            <a:picLocks noChangeAspect="1"/>
          </p:cNvPicPr>
          <p:nvPr/>
        </p:nvPicPr>
        <p:blipFill rotWithShape="1">
          <a:blip r:embed="rId3"/>
          <a:srcRect r="380" b="9187"/>
          <a:stretch/>
        </p:blipFill>
        <p:spPr>
          <a:xfrm>
            <a:off x="4411250" y="2099769"/>
            <a:ext cx="3004168" cy="1178026"/>
          </a:xfrm>
          <a:prstGeom prst="rect">
            <a:avLst/>
          </a:prstGeom>
        </p:spPr>
      </p:pic>
      <p:pic>
        <p:nvPicPr>
          <p:cNvPr id="9" name="Picture 9" descr="Text&#10;&#10;Description automatically generated">
            <a:extLst>
              <a:ext uri="{FF2B5EF4-FFF2-40B4-BE49-F238E27FC236}">
                <a16:creationId xmlns:a16="http://schemas.microsoft.com/office/drawing/2014/main" id="{B745BC18-EF2E-385B-79B4-9A3F8E6B5AE3}"/>
              </a:ext>
            </a:extLst>
          </p:cNvPr>
          <p:cNvPicPr>
            <a:picLocks noChangeAspect="1"/>
          </p:cNvPicPr>
          <p:nvPr/>
        </p:nvPicPr>
        <p:blipFill>
          <a:blip r:embed="rId4"/>
          <a:stretch>
            <a:fillRect/>
          </a:stretch>
        </p:blipFill>
        <p:spPr>
          <a:xfrm>
            <a:off x="174057" y="4147395"/>
            <a:ext cx="2743200" cy="1167138"/>
          </a:xfrm>
          <a:prstGeom prst="rect">
            <a:avLst/>
          </a:prstGeom>
        </p:spPr>
      </p:pic>
      <p:pic>
        <p:nvPicPr>
          <p:cNvPr id="10" name="Picture 10" descr="Text&#10;&#10;Description automatically generated">
            <a:extLst>
              <a:ext uri="{FF2B5EF4-FFF2-40B4-BE49-F238E27FC236}">
                <a16:creationId xmlns:a16="http://schemas.microsoft.com/office/drawing/2014/main" id="{5B680366-7549-BFD8-2590-9CC1E9D059BF}"/>
              </a:ext>
            </a:extLst>
          </p:cNvPr>
          <p:cNvPicPr>
            <a:picLocks noChangeAspect="1"/>
          </p:cNvPicPr>
          <p:nvPr/>
        </p:nvPicPr>
        <p:blipFill rotWithShape="1">
          <a:blip r:embed="rId5"/>
          <a:srcRect l="-676" t="5653" r="380" b="3970"/>
          <a:stretch/>
        </p:blipFill>
        <p:spPr>
          <a:xfrm>
            <a:off x="3162019" y="4147395"/>
            <a:ext cx="2751315" cy="1075253"/>
          </a:xfrm>
          <a:prstGeom prst="rect">
            <a:avLst/>
          </a:prstGeom>
        </p:spPr>
      </p:pic>
      <p:pic>
        <p:nvPicPr>
          <p:cNvPr id="11" name="Picture 12" descr="Text&#10;&#10;Description automatically generated">
            <a:extLst>
              <a:ext uri="{FF2B5EF4-FFF2-40B4-BE49-F238E27FC236}">
                <a16:creationId xmlns:a16="http://schemas.microsoft.com/office/drawing/2014/main" id="{76591591-60AC-688F-ACAA-046582694478}"/>
              </a:ext>
            </a:extLst>
          </p:cNvPr>
          <p:cNvPicPr>
            <a:picLocks noChangeAspect="1"/>
          </p:cNvPicPr>
          <p:nvPr/>
        </p:nvPicPr>
        <p:blipFill>
          <a:blip r:embed="rId6"/>
          <a:stretch>
            <a:fillRect/>
          </a:stretch>
        </p:blipFill>
        <p:spPr>
          <a:xfrm>
            <a:off x="6033875" y="4165589"/>
            <a:ext cx="2743200" cy="1109133"/>
          </a:xfrm>
          <a:prstGeom prst="rect">
            <a:avLst/>
          </a:prstGeom>
        </p:spPr>
      </p:pic>
      <p:pic>
        <p:nvPicPr>
          <p:cNvPr id="13" name="Picture 13" descr="Text&#10;&#10;Description automatically generated">
            <a:extLst>
              <a:ext uri="{FF2B5EF4-FFF2-40B4-BE49-F238E27FC236}">
                <a16:creationId xmlns:a16="http://schemas.microsoft.com/office/drawing/2014/main" id="{AFC22977-07F2-0CBB-FCEA-5CCACA60E984}"/>
              </a:ext>
            </a:extLst>
          </p:cNvPr>
          <p:cNvPicPr>
            <a:picLocks noChangeAspect="1"/>
          </p:cNvPicPr>
          <p:nvPr/>
        </p:nvPicPr>
        <p:blipFill rotWithShape="1">
          <a:blip r:embed="rId7"/>
          <a:srcRect l="85" t="-453" r="4811" b="-1979"/>
          <a:stretch/>
        </p:blipFill>
        <p:spPr>
          <a:xfrm>
            <a:off x="8776968" y="4157015"/>
            <a:ext cx="2886851" cy="1147898"/>
          </a:xfrm>
          <a:prstGeom prst="rect">
            <a:avLst/>
          </a:prstGeom>
        </p:spPr>
      </p:pic>
      <p:sp>
        <p:nvSpPr>
          <p:cNvPr id="14" name="TextBox 13">
            <a:extLst>
              <a:ext uri="{FF2B5EF4-FFF2-40B4-BE49-F238E27FC236}">
                <a16:creationId xmlns:a16="http://schemas.microsoft.com/office/drawing/2014/main" id="{296EE30E-1B16-9349-CBA5-7643CD8C270E}"/>
              </a:ext>
            </a:extLst>
          </p:cNvPr>
          <p:cNvSpPr txBox="1"/>
          <p:nvPr/>
        </p:nvSpPr>
        <p:spPr>
          <a:xfrm>
            <a:off x="8920619" y="5451555"/>
            <a:ext cx="2743200" cy="1077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pPr algn="ctr"/>
            <a:r>
              <a:rPr lang="en-US" sz="1600" kern="1200" spc="4">
                <a:latin typeface="Source Sans Pro" panose="020B0503030403020204" pitchFamily="34" charset="0"/>
              </a:rPr>
              <a:t>Develops RRT M&amp;E indicators</a:t>
            </a:r>
            <a:endParaRPr lang="en-US" sz="1600">
              <a:latin typeface="Source Sans Pro" panose="020B0503030403020204" pitchFamily="34" charset="0"/>
            </a:endParaRPr>
          </a:p>
          <a:p>
            <a:pPr algn="ctr"/>
            <a:r>
              <a:rPr lang="en-US" sz="1600" kern="1200" spc="4">
                <a:latin typeface="Source Sans Pro" panose="020B0503030403020204" pitchFamily="34" charset="0"/>
                <a:ea typeface="+mj-lt"/>
                <a:cs typeface="+mj-lt"/>
              </a:rPr>
              <a:t>Monitors and evaluates the performance of the RRT program </a:t>
            </a:r>
            <a:r>
              <a:rPr lang="en-US" sz="1600" kern="1200" spc="4">
                <a:latin typeface="Source Sans Pro" panose="020B0503030403020204" pitchFamily="34" charset="0"/>
              </a:rPr>
              <a:t> </a:t>
            </a:r>
            <a:endParaRPr lang="en-US" sz="1600">
              <a:latin typeface="Source Sans Pro" panose="020B0503030403020204" pitchFamily="34" charset="0"/>
            </a:endParaRPr>
          </a:p>
        </p:txBody>
      </p:sp>
      <p:sp>
        <p:nvSpPr>
          <p:cNvPr id="15" name="Slide Number Placeholder 4">
            <a:extLst>
              <a:ext uri="{FF2B5EF4-FFF2-40B4-BE49-F238E27FC236}">
                <a16:creationId xmlns:a16="http://schemas.microsoft.com/office/drawing/2014/main" id="{D4FC361D-99D7-D0C8-DC7A-67DEF2F4055D}"/>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20</a:t>
            </a:r>
          </a:p>
        </p:txBody>
      </p:sp>
      <p:sp>
        <p:nvSpPr>
          <p:cNvPr id="3" name="TextBox 2">
            <a:extLst>
              <a:ext uri="{FF2B5EF4-FFF2-40B4-BE49-F238E27FC236}">
                <a16:creationId xmlns:a16="http://schemas.microsoft.com/office/drawing/2014/main" id="{70E2381C-9608-7823-AED8-E06033465313}"/>
              </a:ext>
            </a:extLst>
          </p:cNvPr>
          <p:cNvSpPr txBox="1"/>
          <p:nvPr/>
        </p:nvSpPr>
        <p:spPr>
          <a:xfrm>
            <a:off x="107578" y="1239370"/>
            <a:ext cx="11539817" cy="8309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2400" dirty="0">
                <a:latin typeface="Source Sans Pro Regular"/>
              </a:rPr>
              <a:t>The number of people on the RRT management team may vary depending on the country context. The key roles to be carried out by RRT management are:</a:t>
            </a:r>
          </a:p>
        </p:txBody>
      </p:sp>
    </p:spTree>
    <p:extLst>
      <p:ext uri="{BB962C8B-B14F-4D97-AF65-F5344CB8AC3E}">
        <p14:creationId xmlns:p14="http://schemas.microsoft.com/office/powerpoint/2010/main" val="377298520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413268" y="2117382"/>
            <a:ext cx="7167921" cy="287001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p>
            <a:pPr>
              <a:spcBef>
                <a:spcPts val="500"/>
              </a:spcBef>
              <a:buClr>
                <a:schemeClr val="accent3"/>
              </a:buClr>
              <a:buSzPct val="100000"/>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Source Sans Pro Regular"/>
                <a:cs typeface="Source Sans Pro Regular"/>
              </a:rPr>
              <a:t>At the end of this module, you will be able to:</a:t>
            </a:r>
            <a:endParaRPr lang="fr-FR" sz="2400" dirty="0">
              <a:solidFill>
                <a:srgbClr val="10253F"/>
              </a:solidFill>
              <a:latin typeface="Source Sans Pro Regular"/>
              <a:ea typeface="Source Sans Pro Regular"/>
              <a:cs typeface="Source Sans Pro Regular"/>
            </a:endParaRPr>
          </a:p>
          <a:p>
            <a:pPr marL="307975"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ea typeface="+mj-lt"/>
                <a:cs typeface="+mj-lt"/>
              </a:rPr>
              <a:t>Introduce the RRT management model</a:t>
            </a:r>
          </a:p>
          <a:p>
            <a:pPr marL="307975"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ea typeface="+mj-lt"/>
                <a:cs typeface="+mj-lt"/>
              </a:rPr>
              <a:t>Explain where RRTs are located within national emergency preparedness and response infrastructure</a:t>
            </a:r>
            <a:endParaRPr lang="fr-FR" sz="2400" dirty="0">
              <a:ea typeface="+mj-lt"/>
              <a:cs typeface="+mj-lt"/>
            </a:endParaRPr>
          </a:p>
          <a:p>
            <a:pPr marL="307975" lvl="0"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mj-lt"/>
                <a:cs typeface="+mj-lt"/>
              </a:rPr>
              <a:t>Explain functional and hierarchical relationships and </a:t>
            </a:r>
            <a:r>
              <a:rPr lang="en-US" sz="2400" dirty="0">
                <a:solidFill>
                  <a:srgbClr val="10253F"/>
                </a:solidFill>
                <a:highlight>
                  <a:srgbClr val="FBFBFD"/>
                </a:highlight>
                <a:latin typeface="Source Sans Pro Regular"/>
                <a:ea typeface="+mj-lt"/>
                <a:cs typeface="+mj-lt"/>
              </a:rPr>
              <a:t>reporting lines for RRTs including subnational levels</a:t>
            </a: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60508" y="376599"/>
            <a:ext cx="2876457" cy="107721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a:t>Module</a:t>
            </a:r>
            <a:r>
              <a:rPr b="1"/>
              <a:t> objectives</a:t>
            </a:r>
            <a:endParaRPr lang="en-US" b="1"/>
          </a:p>
        </p:txBody>
      </p:sp>
      <p:sp>
        <p:nvSpPr>
          <p:cNvPr id="3" name="Slide Number Placeholder 4">
            <a:extLst>
              <a:ext uri="{FF2B5EF4-FFF2-40B4-BE49-F238E27FC236}">
                <a16:creationId xmlns:a16="http://schemas.microsoft.com/office/drawing/2014/main" id="{9E06B840-BFB0-BC80-19B6-F8B106202B1C}"/>
              </a:ext>
            </a:extLst>
          </p:cNvPr>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4</a:t>
            </a:r>
            <a:endParaRP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3C413FBB-E21E-D207-477F-903909E85DF6}"/>
              </a:ext>
            </a:extLst>
          </p:cNvPr>
          <p:cNvSpPr>
            <a:spLocks noGrp="1"/>
          </p:cNvSpPr>
          <p:nvPr>
            <p:ph type="body" idx="1"/>
          </p:nvPr>
        </p:nvSpPr>
        <p:spPr>
          <a:xfrm>
            <a:off x="577801" y="1401984"/>
            <a:ext cx="10794494" cy="4654071"/>
          </a:xfrm>
        </p:spPr>
        <p:txBody>
          <a:bodyPr lIns="45719" tIns="45720" rIns="45719" bIns="45720" anchor="t">
            <a:normAutofit fontScale="92500"/>
          </a:bodyPr>
          <a:lstStyle/>
          <a:p>
            <a:pPr marL="454025" lvl="1" indent="0">
              <a:lnSpc>
                <a:spcPct val="100000"/>
              </a:lnSpc>
              <a:spcBef>
                <a:spcPts val="468"/>
              </a:spcBef>
              <a:buNone/>
            </a:pPr>
            <a:r>
              <a:rPr lang="en-US"/>
              <a:t>RRT management alone or with input from key decision makers, may be responsible for:</a:t>
            </a:r>
            <a:endParaRPr lang="fr-FR"/>
          </a:p>
          <a:p>
            <a:pPr marL="788035" lvl="1" indent="-334010" defTabSz="914400">
              <a:lnSpc>
                <a:spcPct val="100000"/>
              </a:lnSpc>
              <a:spcBef>
                <a:spcPts val="468"/>
              </a:spcBef>
              <a:buClr>
                <a:schemeClr val="accent3"/>
              </a:buClr>
              <a:buSzTx/>
              <a:buFont typeface="Arial MT"/>
              <a:buChar char="•"/>
              <a:tabLst>
                <a:tab pos="787816" algn="l"/>
                <a:tab pos="788936" algn="l"/>
              </a:tabLst>
            </a:pPr>
            <a:r>
              <a:rPr lang="en-US" kern="1200" spc="-4">
                <a:cs typeface="Arial"/>
              </a:rPr>
              <a:t>RRT capacity building through training, on-the-job learning, simulation exercises, mentoring and applied program </a:t>
            </a:r>
          </a:p>
          <a:p>
            <a:pPr marL="788035" lvl="1" indent="-334010" defTabSz="914400">
              <a:lnSpc>
                <a:spcPct val="100000"/>
              </a:lnSpc>
              <a:spcBef>
                <a:spcPts val="468"/>
              </a:spcBef>
              <a:buClr>
                <a:schemeClr val="accent3"/>
              </a:buClr>
              <a:buSzTx/>
              <a:buFont typeface="Arial MT"/>
              <a:buChar char="•"/>
              <a:tabLst>
                <a:tab pos="787816" algn="l"/>
                <a:tab pos="788936" algn="l"/>
              </a:tabLst>
            </a:pPr>
            <a:r>
              <a:rPr lang="en-US" kern="1200" spc="-4">
                <a:ea typeface="+mn-ea"/>
                <a:cs typeface="Arial"/>
              </a:rPr>
              <a:t>Identifying and selecting RRT members for deployment </a:t>
            </a:r>
            <a:endParaRPr lang="en-US"/>
          </a:p>
          <a:p>
            <a:pPr marL="788035" lvl="1" indent="-334010" defTabSz="914400">
              <a:lnSpc>
                <a:spcPct val="100000"/>
              </a:lnSpc>
              <a:spcBef>
                <a:spcPts val="468"/>
              </a:spcBef>
              <a:buClr>
                <a:schemeClr val="accent3"/>
              </a:buClr>
              <a:buSzTx/>
              <a:buFont typeface="Arial MT"/>
              <a:buChar char="•"/>
              <a:tabLst>
                <a:tab pos="787816" algn="l"/>
                <a:tab pos="788936" algn="l"/>
              </a:tabLst>
            </a:pPr>
            <a:r>
              <a:rPr lang="en-US" kern="1200" spc="-4">
                <a:ea typeface="+mn-ea"/>
                <a:cs typeface="Arial"/>
              </a:rPr>
              <a:t> Providing and/or procuring support for the RRT, including logistics support, technical guidance and expertise, equipment and human resources</a:t>
            </a:r>
          </a:p>
          <a:p>
            <a:pPr marL="788035" lvl="1" indent="-334010" defTabSz="914400">
              <a:lnSpc>
                <a:spcPct val="100000"/>
              </a:lnSpc>
              <a:spcBef>
                <a:spcPts val="468"/>
              </a:spcBef>
              <a:buClr>
                <a:schemeClr val="accent3"/>
              </a:buClr>
              <a:buSzTx/>
              <a:buFont typeface="Arial MT"/>
              <a:buChar char="•"/>
              <a:tabLst>
                <a:tab pos="787816" algn="l"/>
                <a:tab pos="788936" algn="l"/>
              </a:tabLst>
            </a:pPr>
            <a:r>
              <a:rPr lang="en-US" kern="1200" spc="-4">
                <a:ea typeface="+mn-ea"/>
                <a:cs typeface="Arial"/>
              </a:rPr>
              <a:t>Ensuring execution of established pre-deployment, deployment and post-deployment RRT processes </a:t>
            </a:r>
          </a:p>
          <a:p>
            <a:pPr marL="788035" lvl="1" indent="-334010" defTabSz="914400">
              <a:lnSpc>
                <a:spcPct val="100000"/>
              </a:lnSpc>
              <a:spcBef>
                <a:spcPts val="468"/>
              </a:spcBef>
              <a:buClr>
                <a:schemeClr val="accent3"/>
              </a:buClr>
              <a:buSzTx/>
              <a:buFont typeface="Arial MT"/>
              <a:buChar char="•"/>
              <a:tabLst>
                <a:tab pos="787816" algn="l"/>
                <a:tab pos="788936" algn="l"/>
              </a:tabLst>
            </a:pPr>
            <a:r>
              <a:rPr lang="en-US" kern="1200" spc="-4">
                <a:ea typeface="+mn-ea"/>
                <a:cs typeface="Arial"/>
              </a:rPr>
              <a:t>Facilitating communication between the RRT and the emergency coordination unit, and </a:t>
            </a:r>
          </a:p>
          <a:p>
            <a:pPr marL="788035" lvl="1" indent="-334010" defTabSz="914400">
              <a:lnSpc>
                <a:spcPct val="100000"/>
              </a:lnSpc>
              <a:spcBef>
                <a:spcPts val="468"/>
              </a:spcBef>
              <a:buClr>
                <a:schemeClr val="accent3"/>
              </a:buClr>
              <a:buSzTx/>
              <a:buFont typeface="Arial MT"/>
              <a:buChar char="•"/>
              <a:tabLst>
                <a:tab pos="787816" algn="l"/>
                <a:tab pos="788936" algn="l"/>
              </a:tabLst>
            </a:pPr>
            <a:r>
              <a:rPr lang="en-US" kern="1200" spc="-4">
                <a:ea typeface="+mn-ea"/>
                <a:cs typeface="Arial"/>
              </a:rPr>
              <a:t>Monitoring RRT response activities ensuring a coordinated approach and alignment with response priorities</a:t>
            </a:r>
            <a:endParaRPr lang="fr-FR" kern="1200" spc="-4">
              <a:ea typeface="+mn-ea"/>
              <a:cs typeface="Arial"/>
            </a:endParaRPr>
          </a:p>
        </p:txBody>
      </p:sp>
      <p:sp>
        <p:nvSpPr>
          <p:cNvPr id="2" name="object 2"/>
          <p:cNvSpPr txBox="1">
            <a:spLocks noGrp="1"/>
          </p:cNvSpPr>
          <p:nvPr>
            <p:ph type="title" idx="4294967295"/>
          </p:nvPr>
        </p:nvSpPr>
        <p:spPr>
          <a:xfrm>
            <a:off x="141633" y="825780"/>
            <a:ext cx="6548438" cy="402509"/>
          </a:xfrm>
          <a:prstGeom prst="rect">
            <a:avLst/>
          </a:prstGeom>
        </p:spPr>
        <p:txBody>
          <a:bodyPr vert="horz" wrap="square" lIns="0" tIns="14568" rIns="0" bIns="0" numCol="1" rtlCol="0" anchor="ctr" anchorCtr="0" compatLnSpc="1">
            <a:prstTxWarp prst="textNoShape">
              <a:avLst/>
            </a:prstTxWarp>
            <a:spAutoFit/>
          </a:bodyPr>
          <a:lstStyle/>
          <a:p>
            <a:pPr marL="10795">
              <a:spcBef>
                <a:spcPts val="115"/>
              </a:spcBef>
            </a:pPr>
            <a:r>
              <a:rPr lang="en-US" sz="2800" b="1" kern="1200" dirty="0">
                <a:solidFill>
                  <a:srgbClr val="A2010C"/>
                </a:solidFill>
                <a:latin typeface="Source Sans Pro Regular"/>
                <a:cs typeface="+mj-cs"/>
                <a:sym typeface="Source Sans Pro Regular"/>
              </a:rPr>
              <a:t>RRT management responsibilities</a:t>
            </a:r>
          </a:p>
        </p:txBody>
      </p:sp>
      <p:sp>
        <p:nvSpPr>
          <p:cNvPr id="5" name="Espace réservé du texte 5">
            <a:extLst>
              <a:ext uri="{FF2B5EF4-FFF2-40B4-BE49-F238E27FC236}">
                <a16:creationId xmlns:a16="http://schemas.microsoft.com/office/drawing/2014/main" id="{0D352227-794F-E55C-3823-E27343692F47}"/>
              </a:ext>
            </a:extLst>
          </p:cNvPr>
          <p:cNvSpPr txBox="1">
            <a:spLocks/>
          </p:cNvSpPr>
          <p:nvPr/>
        </p:nvSpPr>
        <p:spPr>
          <a:xfrm>
            <a:off x="135311" y="46714"/>
            <a:ext cx="9212263" cy="622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hangingPunct="1"/>
            <a:r>
              <a:rPr lang="fr-FR" sz="3200" b="1" dirty="0">
                <a:solidFill>
                  <a:srgbClr val="FFFFFF"/>
                </a:solidFill>
                <a:latin typeface="Source Sans Pro Bold"/>
                <a:ea typeface="Source Sans Pro Bold"/>
              </a:rPr>
              <a:t>1.3 Introduction to RRT management</a:t>
            </a:r>
            <a:endParaRPr lang="fr-FR" dirty="0"/>
          </a:p>
        </p:txBody>
      </p:sp>
      <p:sp>
        <p:nvSpPr>
          <p:cNvPr id="6" name="Slide Number Placeholder 4">
            <a:extLst>
              <a:ext uri="{FF2B5EF4-FFF2-40B4-BE49-F238E27FC236}">
                <a16:creationId xmlns:a16="http://schemas.microsoft.com/office/drawing/2014/main" id="{2F27B56C-837E-B361-F1EC-BC95965872FA}"/>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21</a:t>
            </a:r>
          </a:p>
        </p:txBody>
      </p:sp>
    </p:spTree>
    <p:extLst>
      <p:ext uri="{BB962C8B-B14F-4D97-AF65-F5344CB8AC3E}">
        <p14:creationId xmlns:p14="http://schemas.microsoft.com/office/powerpoint/2010/main" val="127444994"/>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561C6548-237A-927C-F920-210EF47BDAB8}"/>
              </a:ext>
            </a:extLst>
          </p:cNvPr>
          <p:cNvSpPr>
            <a:spLocks noGrp="1"/>
          </p:cNvSpPr>
          <p:nvPr>
            <p:ph type="body" idx="1"/>
          </p:nvPr>
        </p:nvSpPr>
        <p:spPr>
          <a:xfrm>
            <a:off x="1042750" y="1195340"/>
            <a:ext cx="10704088" cy="4654071"/>
          </a:xfrm>
        </p:spPr>
        <p:txBody>
          <a:bodyPr lIns="45719" tIns="45720" rIns="45719" bIns="45720" anchor="t">
            <a:noAutofit/>
          </a:bodyPr>
          <a:lstStyle/>
          <a:p>
            <a:pPr marL="10160" marR="4445">
              <a:lnSpc>
                <a:spcPct val="100000"/>
              </a:lnSpc>
              <a:spcBef>
                <a:spcPts val="84"/>
              </a:spcBef>
            </a:pPr>
            <a:r>
              <a:rPr lang="fr-FR" sz="2100" dirty="0"/>
              <a:t>The RRT manager </a:t>
            </a:r>
            <a:r>
              <a:rPr lang="fr-FR" sz="2100" dirty="0" err="1"/>
              <a:t>should</a:t>
            </a:r>
            <a:r>
              <a:rPr lang="fr-FR" sz="2100" dirty="0"/>
              <a:t> have:</a:t>
            </a:r>
            <a:endParaRPr lang="en-US" sz="2100" dirty="0"/>
          </a:p>
          <a:p>
            <a:pPr marL="10160" marR="4445" defTabSz="914400">
              <a:lnSpc>
                <a:spcPct val="100000"/>
              </a:lnSpc>
              <a:spcBef>
                <a:spcPts val="84"/>
              </a:spcBef>
              <a:buSzTx/>
              <a:tabLst>
                <a:tab pos="787816" algn="l"/>
                <a:tab pos="788936" algn="l"/>
              </a:tabLst>
            </a:pPr>
            <a:endParaRPr lang="fr-FR" sz="2100" dirty="0">
              <a:ea typeface="+mn-ea"/>
              <a:cs typeface="Arial"/>
            </a:endParaRPr>
          </a:p>
          <a:p>
            <a:pPr marL="788035" lvl="1" indent="-334010" defTabSz="914400">
              <a:lnSpc>
                <a:spcPct val="100000"/>
              </a:lnSpc>
              <a:spcBef>
                <a:spcPts val="468"/>
              </a:spcBef>
              <a:buClr>
                <a:schemeClr val="accent3"/>
              </a:buClr>
              <a:buSzTx/>
              <a:buFont typeface="Arial MT"/>
              <a:buChar char="•"/>
              <a:tabLst>
                <a:tab pos="787816" algn="l"/>
                <a:tab pos="788936" algn="l"/>
              </a:tabLst>
            </a:pPr>
            <a:r>
              <a:rPr lang="en-US" sz="2100" kern="1200" spc="-4" dirty="0">
                <a:cs typeface="Arial"/>
              </a:rPr>
              <a:t>A good approach/understanding of Public Health Emergencies Management</a:t>
            </a:r>
          </a:p>
          <a:p>
            <a:pPr marL="788035" lvl="1" indent="-334010" defTabSz="914400">
              <a:lnSpc>
                <a:spcPct val="100000"/>
              </a:lnSpc>
              <a:spcBef>
                <a:spcPts val="468"/>
              </a:spcBef>
              <a:buClr>
                <a:schemeClr val="accent3"/>
              </a:buClr>
              <a:buSzTx/>
              <a:buFont typeface="Arial MT"/>
              <a:buChar char="•"/>
              <a:tabLst>
                <a:tab pos="787816" algn="l"/>
                <a:tab pos="788936" algn="l"/>
              </a:tabLst>
            </a:pPr>
            <a:r>
              <a:rPr lang="en-US" sz="2100" kern="1200" spc="-4" dirty="0">
                <a:ea typeface="+mn-ea"/>
                <a:cs typeface="Arial"/>
              </a:rPr>
              <a:t>Familiarity with the emergency response coordination system (e.g. IMS or  country equivalent)</a:t>
            </a:r>
            <a:endParaRPr lang="en-US" sz="2100" kern="1200" spc="-4" dirty="0">
              <a:cs typeface="Arial"/>
            </a:endParaRPr>
          </a:p>
          <a:p>
            <a:pPr marL="788035" lvl="1" indent="-334010" defTabSz="914400">
              <a:lnSpc>
                <a:spcPct val="100000"/>
              </a:lnSpc>
              <a:spcBef>
                <a:spcPts val="468"/>
              </a:spcBef>
              <a:buClr>
                <a:schemeClr val="accent3"/>
              </a:buClr>
              <a:buSzTx/>
              <a:buFont typeface="Arial MT"/>
              <a:buChar char="•"/>
              <a:tabLst>
                <a:tab pos="787816" algn="l"/>
                <a:tab pos="788936" algn="l"/>
              </a:tabLst>
            </a:pPr>
            <a:r>
              <a:rPr lang="en-US" sz="2100" kern="1200" spc="-4" dirty="0">
                <a:ea typeface="+mn-ea"/>
                <a:cs typeface="Arial"/>
              </a:rPr>
              <a:t>Authority to make key decisions on RRT priorities and activities</a:t>
            </a:r>
          </a:p>
          <a:p>
            <a:pPr marL="788035" lvl="1" indent="-334010" defTabSz="914400">
              <a:lnSpc>
                <a:spcPct val="100000"/>
              </a:lnSpc>
              <a:spcBef>
                <a:spcPts val="468"/>
              </a:spcBef>
              <a:buClr>
                <a:schemeClr val="accent3"/>
              </a:buClr>
              <a:buSzTx/>
              <a:buFont typeface="Arial MT"/>
              <a:buChar char="•"/>
              <a:tabLst>
                <a:tab pos="787816" algn="l"/>
                <a:tab pos="788936" algn="l"/>
              </a:tabLst>
            </a:pPr>
            <a:r>
              <a:rPr lang="en-US" sz="2100" kern="1200" spc="-4" dirty="0">
                <a:ea typeface="+mn-ea"/>
                <a:cs typeface="Arial"/>
              </a:rPr>
              <a:t>Authority to approve funds, procure supplies and equipment for RRT  members,</a:t>
            </a:r>
          </a:p>
          <a:p>
            <a:pPr marL="788035" lvl="1" indent="-334010" defTabSz="914400">
              <a:lnSpc>
                <a:spcPct val="100000"/>
              </a:lnSpc>
              <a:spcBef>
                <a:spcPts val="468"/>
              </a:spcBef>
              <a:buClr>
                <a:schemeClr val="accent3"/>
              </a:buClr>
              <a:buSzTx/>
              <a:buFont typeface="Arial MT"/>
              <a:buChar char="•"/>
              <a:tabLst>
                <a:tab pos="787816" algn="l"/>
                <a:tab pos="788936" algn="l"/>
              </a:tabLst>
            </a:pPr>
            <a:r>
              <a:rPr lang="fr-FR" sz="2100" kern="1200" spc="-4" dirty="0" err="1">
                <a:ea typeface="+mn-ea"/>
                <a:cs typeface="Arial"/>
              </a:rPr>
              <a:t>Authority</a:t>
            </a:r>
            <a:r>
              <a:rPr lang="fr-FR" sz="2100" kern="1200" spc="-4" dirty="0">
                <a:ea typeface="+mn-ea"/>
                <a:cs typeface="Arial"/>
              </a:rPr>
              <a:t> to </a:t>
            </a:r>
            <a:r>
              <a:rPr lang="fr-FR" sz="2100" kern="1200" spc="-4" dirty="0" err="1">
                <a:ea typeface="+mn-ea"/>
                <a:cs typeface="Arial"/>
              </a:rPr>
              <a:t>make</a:t>
            </a:r>
            <a:r>
              <a:rPr lang="fr-FR" sz="2100" kern="1200" spc="-4" dirty="0">
                <a:ea typeface="+mn-ea"/>
                <a:cs typeface="Arial"/>
              </a:rPr>
              <a:t> personnel </a:t>
            </a:r>
            <a:r>
              <a:rPr lang="fr-FR" sz="2100" kern="1200" spc="-4" dirty="0" err="1">
                <a:ea typeface="+mn-ea"/>
                <a:cs typeface="Arial"/>
              </a:rPr>
              <a:t>decisions</a:t>
            </a:r>
            <a:r>
              <a:rPr lang="fr-FR" sz="2100" kern="1200" spc="-4" dirty="0">
                <a:ea typeface="+mn-ea"/>
                <a:cs typeface="Arial"/>
              </a:rPr>
              <a:t> </a:t>
            </a:r>
            <a:r>
              <a:rPr lang="fr-FR" sz="2100" kern="1200" spc="-4" dirty="0" err="1">
                <a:ea typeface="+mn-ea"/>
                <a:cs typeface="Arial"/>
              </a:rPr>
              <a:t>including</a:t>
            </a:r>
            <a:r>
              <a:rPr lang="fr-FR" sz="2100" kern="1200" spc="-4" dirty="0">
                <a:ea typeface="+mn-ea"/>
                <a:cs typeface="Arial"/>
              </a:rPr>
              <a:t> </a:t>
            </a:r>
            <a:r>
              <a:rPr lang="fr-FR" sz="2100" kern="1200" spc="-4" dirty="0" err="1">
                <a:ea typeface="+mn-ea"/>
                <a:cs typeface="Arial"/>
              </a:rPr>
              <a:t>disciplinary</a:t>
            </a:r>
            <a:r>
              <a:rPr lang="fr-FR" sz="2100" kern="1200" spc="-4" dirty="0">
                <a:ea typeface="+mn-ea"/>
                <a:cs typeface="Arial"/>
              </a:rPr>
              <a:t> action </a:t>
            </a:r>
            <a:r>
              <a:rPr lang="fr-FR" sz="2100" kern="1200" spc="-4" dirty="0" err="1">
                <a:ea typeface="+mn-ea"/>
                <a:cs typeface="Arial"/>
              </a:rPr>
              <a:t>when</a:t>
            </a:r>
            <a:r>
              <a:rPr lang="fr-FR" sz="2100" kern="1200" spc="-4" dirty="0">
                <a:ea typeface="+mn-ea"/>
                <a:cs typeface="Arial"/>
              </a:rPr>
              <a:t>  </a:t>
            </a:r>
            <a:r>
              <a:rPr lang="fr-FR" sz="2100" kern="1200" spc="-4" dirty="0" err="1">
                <a:ea typeface="+mn-ea"/>
                <a:cs typeface="Arial"/>
              </a:rPr>
              <a:t>needed</a:t>
            </a:r>
            <a:endParaRPr lang="fr-FR" sz="2100" kern="1200" spc="-4" dirty="0">
              <a:ea typeface="+mn-ea"/>
              <a:cs typeface="Arial"/>
            </a:endParaRPr>
          </a:p>
          <a:p>
            <a:pPr marL="10160" marR="73660" defTabSz="914400">
              <a:lnSpc>
                <a:spcPct val="100000"/>
              </a:lnSpc>
              <a:spcBef>
                <a:spcPts val="468"/>
              </a:spcBef>
              <a:buClr>
                <a:schemeClr val="accent3"/>
              </a:buClr>
              <a:buSzTx/>
              <a:tabLst>
                <a:tab pos="787816" algn="l"/>
                <a:tab pos="788936" algn="l"/>
              </a:tabLst>
            </a:pPr>
            <a:endParaRPr lang="fr-FR" sz="2100" dirty="0">
              <a:ea typeface="+mn-ea"/>
              <a:cs typeface="Arial"/>
            </a:endParaRPr>
          </a:p>
          <a:p>
            <a:pPr marL="10160" marR="4445" defTabSz="914400">
              <a:lnSpc>
                <a:spcPct val="100000"/>
              </a:lnSpc>
              <a:spcBef>
                <a:spcPts val="84"/>
              </a:spcBef>
              <a:buClr>
                <a:schemeClr val="accent3"/>
              </a:buClr>
              <a:buSzTx/>
              <a:tabLst>
                <a:tab pos="787816" algn="l"/>
                <a:tab pos="788936" algn="l"/>
              </a:tabLst>
            </a:pPr>
            <a:r>
              <a:rPr lang="en-US" sz="2100" dirty="0">
                <a:ea typeface="+mn-ea"/>
                <a:cs typeface="Arial"/>
              </a:rPr>
              <a:t>Depending on the particularities of the country, it is important to specify:</a:t>
            </a:r>
          </a:p>
          <a:p>
            <a:pPr marL="788035" lvl="1" indent="-334010" defTabSz="914400">
              <a:lnSpc>
                <a:spcPct val="100000"/>
              </a:lnSpc>
              <a:spcBef>
                <a:spcPts val="468"/>
              </a:spcBef>
              <a:buClr>
                <a:schemeClr val="accent3"/>
              </a:buClr>
              <a:buSzTx/>
              <a:buFont typeface="Arial MT"/>
              <a:buChar char="•"/>
              <a:tabLst>
                <a:tab pos="787816" algn="l"/>
                <a:tab pos="788936" algn="l"/>
              </a:tabLst>
            </a:pPr>
            <a:r>
              <a:rPr lang="en-US" sz="2100" kern="1200" spc="-4" dirty="0">
                <a:ea typeface="+mn-ea"/>
                <a:cs typeface="Arial"/>
              </a:rPr>
              <a:t>Who is responsible for hiring/designating  the RRT manager?</a:t>
            </a:r>
          </a:p>
          <a:p>
            <a:pPr marL="788035" lvl="1" indent="-334010" defTabSz="914400">
              <a:lnSpc>
                <a:spcPct val="100000"/>
              </a:lnSpc>
              <a:spcBef>
                <a:spcPts val="468"/>
              </a:spcBef>
              <a:buClr>
                <a:schemeClr val="accent3"/>
              </a:buClr>
              <a:buSzTx/>
              <a:buFont typeface="Arial MT"/>
              <a:buChar char="•"/>
              <a:tabLst>
                <a:tab pos="787816" algn="l"/>
                <a:tab pos="788936" algn="l"/>
              </a:tabLst>
            </a:pPr>
            <a:r>
              <a:rPr lang="en-US" sz="2100" kern="1200" spc="-4" dirty="0">
                <a:ea typeface="+mn-ea"/>
                <a:cs typeface="Arial"/>
              </a:rPr>
              <a:t>Is it a full-time job or incorporated into pre-existing staff’s  responsibilities?</a:t>
            </a:r>
          </a:p>
          <a:p>
            <a:pPr marL="788035" lvl="1" indent="-334010" defTabSz="914400">
              <a:lnSpc>
                <a:spcPct val="100000"/>
              </a:lnSpc>
              <a:spcBef>
                <a:spcPts val="468"/>
              </a:spcBef>
              <a:buClr>
                <a:schemeClr val="accent3"/>
              </a:buClr>
              <a:buSzTx/>
              <a:buFont typeface="Arial MT"/>
              <a:buChar char="•"/>
              <a:tabLst>
                <a:tab pos="787816" algn="l"/>
                <a:tab pos="788936" algn="l"/>
              </a:tabLst>
            </a:pPr>
            <a:r>
              <a:rPr lang="en-US" sz="2100" kern="1200" spc="-4" dirty="0">
                <a:ea typeface="+mn-ea"/>
                <a:cs typeface="Arial"/>
              </a:rPr>
              <a:t>Where will the RRT sit in the overall response structure?</a:t>
            </a:r>
          </a:p>
          <a:p>
            <a:pPr marL="788035" lvl="1" indent="-334010" defTabSz="914400">
              <a:lnSpc>
                <a:spcPct val="100000"/>
              </a:lnSpc>
              <a:spcBef>
                <a:spcPts val="468"/>
              </a:spcBef>
              <a:buClr>
                <a:schemeClr val="accent3"/>
              </a:buClr>
              <a:buSzTx/>
              <a:buFont typeface="Arial MT"/>
              <a:buChar char="•"/>
              <a:tabLst>
                <a:tab pos="787816" algn="l"/>
                <a:tab pos="788936" algn="l"/>
              </a:tabLst>
            </a:pPr>
            <a:r>
              <a:rPr lang="en-US" sz="2100" kern="1200" spc="-4" dirty="0">
                <a:ea typeface="+mn-ea"/>
                <a:cs typeface="Arial"/>
              </a:rPr>
              <a:t>Where does the manager sit during an emergency response?</a:t>
            </a:r>
          </a:p>
          <a:p>
            <a:pPr marL="788035" lvl="1" indent="-334010" defTabSz="914400">
              <a:lnSpc>
                <a:spcPct val="100000"/>
              </a:lnSpc>
              <a:spcBef>
                <a:spcPts val="468"/>
              </a:spcBef>
              <a:buClr>
                <a:schemeClr val="accent3"/>
              </a:buClr>
              <a:buSzTx/>
              <a:buFont typeface="Arial MT"/>
              <a:buChar char="•"/>
              <a:tabLst>
                <a:tab pos="787816" algn="l"/>
                <a:tab pos="788936" algn="l"/>
              </a:tabLst>
            </a:pPr>
            <a:endParaRPr lang="fr-FR" sz="2100" kern="1200" spc="-4" dirty="0">
              <a:ea typeface="+mn-ea"/>
              <a:cs typeface="Arial"/>
            </a:endParaRPr>
          </a:p>
        </p:txBody>
      </p:sp>
      <p:sp>
        <p:nvSpPr>
          <p:cNvPr id="2" name="object 2"/>
          <p:cNvSpPr txBox="1">
            <a:spLocks noGrp="1"/>
          </p:cNvSpPr>
          <p:nvPr>
            <p:ph type="title" idx="4294967295"/>
          </p:nvPr>
        </p:nvSpPr>
        <p:spPr>
          <a:xfrm>
            <a:off x="219559" y="799831"/>
            <a:ext cx="4756150" cy="403225"/>
          </a:xfrm>
          <a:prstGeom prst="rect">
            <a:avLst/>
          </a:prstGeom>
        </p:spPr>
        <p:txBody>
          <a:bodyPr vert="horz" wrap="square" lIns="0" tIns="14568" rIns="0" bIns="0" numCol="1" rtlCol="0" anchor="ctr" anchorCtr="0" compatLnSpc="1">
            <a:prstTxWarp prst="textNoShape">
              <a:avLst/>
            </a:prstTxWarp>
            <a:spAutoFit/>
          </a:bodyPr>
          <a:lstStyle/>
          <a:p>
            <a:pPr marL="10795">
              <a:spcBef>
                <a:spcPts val="115"/>
              </a:spcBef>
            </a:pPr>
            <a:r>
              <a:rPr lang="en-US" sz="2800" b="1" kern="1200">
                <a:solidFill>
                  <a:srgbClr val="A2010C"/>
                </a:solidFill>
                <a:latin typeface="Source Sans Pro Regular"/>
                <a:cs typeface="+mj-cs"/>
              </a:rPr>
              <a:t>RRT manager attributes</a:t>
            </a:r>
          </a:p>
        </p:txBody>
      </p:sp>
      <p:sp>
        <p:nvSpPr>
          <p:cNvPr id="6" name="Espace réservé du texte 5">
            <a:extLst>
              <a:ext uri="{FF2B5EF4-FFF2-40B4-BE49-F238E27FC236}">
                <a16:creationId xmlns:a16="http://schemas.microsoft.com/office/drawing/2014/main" id="{E1DCF498-D57D-7979-7418-DD9C350A5AB1}"/>
              </a:ext>
            </a:extLst>
          </p:cNvPr>
          <p:cNvSpPr txBox="1">
            <a:spLocks/>
          </p:cNvSpPr>
          <p:nvPr/>
        </p:nvSpPr>
        <p:spPr>
          <a:xfrm>
            <a:off x="135311" y="46714"/>
            <a:ext cx="9212263" cy="6223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hangingPunct="1"/>
            <a:r>
              <a:rPr lang="fr-FR" sz="3200" b="1" dirty="0">
                <a:solidFill>
                  <a:srgbClr val="FFFFFF"/>
                </a:solidFill>
                <a:latin typeface="Source Sans Pro Bold"/>
                <a:ea typeface="Source Sans Pro Bold"/>
              </a:rPr>
              <a:t>1.3 Introduction to RRT management</a:t>
            </a:r>
            <a:endParaRPr lang="fr-FR" dirty="0"/>
          </a:p>
        </p:txBody>
      </p:sp>
      <p:sp>
        <p:nvSpPr>
          <p:cNvPr id="8" name="Slide Number Placeholder 4">
            <a:extLst>
              <a:ext uri="{FF2B5EF4-FFF2-40B4-BE49-F238E27FC236}">
                <a16:creationId xmlns:a16="http://schemas.microsoft.com/office/drawing/2014/main" id="{9079F7C6-1502-1C7E-F37E-FA73E5EE3BE7}"/>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22</a:t>
            </a:r>
          </a:p>
        </p:txBody>
      </p:sp>
    </p:spTree>
    <p:extLst>
      <p:ext uri="{BB962C8B-B14F-4D97-AF65-F5344CB8AC3E}">
        <p14:creationId xmlns:p14="http://schemas.microsoft.com/office/powerpoint/2010/main" val="2881289075"/>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ectangle 48"/>
          <p:cNvSpPr/>
          <p:nvPr/>
        </p:nvSpPr>
        <p:spPr>
          <a:xfrm>
            <a:off x="-132879" y="1891670"/>
            <a:ext cx="5611447" cy="4347344"/>
          </a:xfrm>
          <a:prstGeom prst="rect">
            <a:avLst/>
          </a:prstGeom>
        </p:spPr>
        <p:txBody>
          <a:bodyPr wrap="square" lIns="91440" tIns="45720" rIns="91440" bIns="45720" anchor="t">
            <a:spAutoFit/>
          </a:bodyPr>
          <a:lstStyle/>
          <a:p>
            <a:pPr marL="788035" lvl="1" indent="-334010" hangingPunct="1">
              <a:spcBef>
                <a:spcPts val="468"/>
              </a:spcBef>
              <a:buClr>
                <a:schemeClr val="accent3"/>
              </a:buClr>
              <a:buFont typeface="Arial MT"/>
              <a:buChar char="•"/>
              <a:tabLst>
                <a:tab pos="787816" algn="l"/>
                <a:tab pos="788936" algn="l"/>
              </a:tabLst>
            </a:pPr>
            <a:r>
              <a:rPr lang="en-US" sz="2200" kern="1200" spc="-4">
                <a:latin typeface="Source Sans Pro Regular"/>
                <a:ea typeface="+mn-ea"/>
                <a:cs typeface="Arial"/>
                <a:sym typeface="Source Sans Pro Regular"/>
              </a:rPr>
              <a:t>RRTs should be incorporated as a component of a larger emergency response system. </a:t>
            </a:r>
            <a:endParaRPr lang="en-US" sz="2200" kern="1200" spc="-4">
              <a:latin typeface="Source Sans Pro Regular"/>
              <a:ea typeface="+mn-ea"/>
              <a:cs typeface="Arial"/>
            </a:endParaRPr>
          </a:p>
          <a:p>
            <a:pPr marL="788035" lvl="1" indent="-334010" hangingPunct="1">
              <a:spcBef>
                <a:spcPts val="468"/>
              </a:spcBef>
              <a:buClr>
                <a:schemeClr val="accent3"/>
              </a:buClr>
              <a:buFont typeface="Arial MT"/>
              <a:buChar char="•"/>
              <a:tabLst>
                <a:tab pos="787816" algn="l"/>
                <a:tab pos="788936" algn="l"/>
              </a:tabLst>
            </a:pPr>
            <a:r>
              <a:rPr lang="en-GB" sz="2200" kern="1200" spc="-4">
                <a:latin typeface="Source Sans Pro Regular"/>
                <a:ea typeface="+mn-ea"/>
                <a:cs typeface="Arial"/>
                <a:sym typeface="Source Sans Pro Regular"/>
              </a:rPr>
              <a:t>RRTs in the incident management system (IMS) are often coordinated from the operations section as shown here. </a:t>
            </a:r>
            <a:endParaRPr lang="en-US" sz="2200" kern="1200" spc="-4">
              <a:latin typeface="Source Sans Pro Regular"/>
              <a:ea typeface="+mn-ea"/>
              <a:cs typeface="Arial"/>
            </a:endParaRPr>
          </a:p>
          <a:p>
            <a:pPr marL="788035" lvl="1" indent="-334010">
              <a:spcBef>
                <a:spcPts val="468"/>
              </a:spcBef>
              <a:buClr>
                <a:schemeClr val="accent3"/>
              </a:buClr>
              <a:buFont typeface="Arial MT"/>
              <a:buChar char="•"/>
              <a:tabLst>
                <a:tab pos="787816" algn="l"/>
                <a:tab pos="788936" algn="l"/>
              </a:tabLst>
            </a:pPr>
            <a:r>
              <a:rPr lang="en-US" sz="2200" kern="1200" spc="-4">
                <a:latin typeface="Source Sans Pro Regular"/>
                <a:ea typeface="+mn-ea"/>
                <a:cs typeface="Arial"/>
                <a:sym typeface="Source Sans Pro Regular"/>
              </a:rPr>
              <a:t>RRTs are likely to work within an IMS structure when activated, which may  or may not be part of a broader EOC activation</a:t>
            </a:r>
            <a:endParaRPr lang="en-US" sz="2200" kern="1200" spc="-4">
              <a:latin typeface="Source Sans Pro Regular"/>
              <a:ea typeface="+mn-ea"/>
              <a:cs typeface="Arial"/>
            </a:endParaRPr>
          </a:p>
          <a:p>
            <a:pPr marL="788035" lvl="1" indent="-334010">
              <a:spcBef>
                <a:spcPts val="468"/>
              </a:spcBef>
              <a:buClr>
                <a:schemeClr val="accent3"/>
              </a:buClr>
              <a:buFont typeface="Arial MT"/>
              <a:buChar char="•"/>
              <a:tabLst>
                <a:tab pos="787816" algn="l"/>
                <a:tab pos="788936" algn="l"/>
              </a:tabLst>
            </a:pPr>
            <a:r>
              <a:rPr lang="en-US" sz="2200" kern="1200" spc="-4">
                <a:latin typeface="Source Sans Pro Regular"/>
                <a:ea typeface="+mn-ea"/>
                <a:cs typeface="Arial"/>
              </a:rPr>
              <a:t>Coordination with external actors</a:t>
            </a:r>
          </a:p>
        </p:txBody>
      </p:sp>
      <p:sp>
        <p:nvSpPr>
          <p:cNvPr id="2" name="ZoneTexte 1">
            <a:extLst>
              <a:ext uri="{FF2B5EF4-FFF2-40B4-BE49-F238E27FC236}">
                <a16:creationId xmlns:a16="http://schemas.microsoft.com/office/drawing/2014/main" id="{C1D865DC-0518-ED60-C8F5-3EB9E8BC4D88}"/>
              </a:ext>
            </a:extLst>
          </p:cNvPr>
          <p:cNvSpPr txBox="1"/>
          <p:nvPr/>
        </p:nvSpPr>
        <p:spPr>
          <a:xfrm>
            <a:off x="143521" y="927316"/>
            <a:ext cx="4994167" cy="9541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2800" b="1" kern="1200">
                <a:solidFill>
                  <a:srgbClr val="A2010C"/>
                </a:solidFill>
                <a:latin typeface="Source Sans Pro Regular"/>
                <a:sym typeface="Source Sans Pro Bold"/>
              </a:rPr>
              <a:t>RRTs and Emergency Response System</a:t>
            </a:r>
            <a:endParaRPr lang="fr-FR" sz="2800" b="1" kern="1200">
              <a:solidFill>
                <a:srgbClr val="A2010C"/>
              </a:solidFill>
              <a:latin typeface="Source Sans Pro Regular"/>
              <a:sym typeface="Source Sans Pro Bold"/>
            </a:endParaRPr>
          </a:p>
        </p:txBody>
      </p:sp>
      <p:sp>
        <p:nvSpPr>
          <p:cNvPr id="6" name="Espace réservé du texte 5">
            <a:extLst>
              <a:ext uri="{FF2B5EF4-FFF2-40B4-BE49-F238E27FC236}">
                <a16:creationId xmlns:a16="http://schemas.microsoft.com/office/drawing/2014/main" id="{A106692D-F605-685C-A796-01663406ED34}"/>
              </a:ext>
            </a:extLst>
          </p:cNvPr>
          <p:cNvSpPr txBox="1">
            <a:spLocks/>
          </p:cNvSpPr>
          <p:nvPr/>
        </p:nvSpPr>
        <p:spPr>
          <a:xfrm>
            <a:off x="135311" y="46714"/>
            <a:ext cx="9212263" cy="622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hangingPunct="1"/>
            <a:r>
              <a:rPr lang="fr-FR" sz="3200" b="1">
                <a:solidFill>
                  <a:srgbClr val="FFFFFF"/>
                </a:solidFill>
                <a:latin typeface="Source Sans Pro Bold"/>
                <a:ea typeface="Source Sans Pro Bold"/>
              </a:rPr>
              <a:t>1.3 Introduction to RRT management</a:t>
            </a:r>
            <a:endParaRPr lang="fr-FR"/>
          </a:p>
        </p:txBody>
      </p:sp>
      <p:sp>
        <p:nvSpPr>
          <p:cNvPr id="5" name="Slide Number Placeholder 4">
            <a:extLst>
              <a:ext uri="{FF2B5EF4-FFF2-40B4-BE49-F238E27FC236}">
                <a16:creationId xmlns:a16="http://schemas.microsoft.com/office/drawing/2014/main" id="{40588E24-4884-6012-30F0-FA3C63DB4A1C}"/>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23</a:t>
            </a:r>
          </a:p>
        </p:txBody>
      </p:sp>
      <p:pic>
        <p:nvPicPr>
          <p:cNvPr id="7" name="Picture 6">
            <a:extLst>
              <a:ext uri="{FF2B5EF4-FFF2-40B4-BE49-F238E27FC236}">
                <a16:creationId xmlns:a16="http://schemas.microsoft.com/office/drawing/2014/main" id="{8E344D66-47C7-633C-DE3B-94F516D6888F}"/>
              </a:ext>
            </a:extLst>
          </p:cNvPr>
          <p:cNvPicPr>
            <a:picLocks noChangeAspect="1"/>
          </p:cNvPicPr>
          <p:nvPr/>
        </p:nvPicPr>
        <p:blipFill rotWithShape="1">
          <a:blip r:embed="rId3"/>
          <a:srcRect l="1240" r="1860" b="-370"/>
          <a:stretch/>
        </p:blipFill>
        <p:spPr>
          <a:xfrm>
            <a:off x="5618224" y="693127"/>
            <a:ext cx="6438749" cy="5411074"/>
          </a:xfrm>
          <a:prstGeom prst="rect">
            <a:avLst/>
          </a:prstGeom>
          <a:ln>
            <a:noFill/>
          </a:ln>
        </p:spPr>
      </p:pic>
      <p:sp>
        <p:nvSpPr>
          <p:cNvPr id="3" name="Rectangle: Rounded Corners 2">
            <a:extLst>
              <a:ext uri="{FF2B5EF4-FFF2-40B4-BE49-F238E27FC236}">
                <a16:creationId xmlns:a16="http://schemas.microsoft.com/office/drawing/2014/main" id="{8A7BDA72-A769-A0CE-D5A8-724CD8D55325}"/>
              </a:ext>
            </a:extLst>
          </p:cNvPr>
          <p:cNvSpPr/>
          <p:nvPr/>
        </p:nvSpPr>
        <p:spPr>
          <a:xfrm>
            <a:off x="6717505" y="2735239"/>
            <a:ext cx="1057275" cy="519929"/>
          </a:xfrm>
          <a:prstGeom prst="roundRect">
            <a:avLst/>
          </a:prstGeom>
          <a:noFill/>
          <a:ln w="53975" cap="flat" cmpd="dbl">
            <a:solidFill>
              <a:srgbClr val="C0000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j-lt"/>
              <a:ea typeface="+mj-ea"/>
              <a:cs typeface="+mj-cs"/>
              <a:sym typeface="Calibri"/>
            </a:endParaRPr>
          </a:p>
        </p:txBody>
      </p:sp>
      <p:sp>
        <p:nvSpPr>
          <p:cNvPr id="4" name="TextBox 3">
            <a:extLst>
              <a:ext uri="{FF2B5EF4-FFF2-40B4-BE49-F238E27FC236}">
                <a16:creationId xmlns:a16="http://schemas.microsoft.com/office/drawing/2014/main" id="{746461EF-270F-3C79-7E7E-15149D34375D}"/>
              </a:ext>
            </a:extLst>
          </p:cNvPr>
          <p:cNvSpPr txBox="1"/>
          <p:nvPr/>
        </p:nvSpPr>
        <p:spPr>
          <a:xfrm>
            <a:off x="4887446" y="6194612"/>
            <a:ext cx="7303993" cy="646329"/>
          </a:xfrm>
          <a:prstGeom prst="rect">
            <a:avLst/>
          </a:prstGeom>
          <a:solidFill>
            <a:srgbClr val="951D19"/>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pPr algn="ctr"/>
            <a:r>
              <a:rPr lang="en-US" kern="1200" spc="-4">
                <a:solidFill>
                  <a:schemeClr val="bg1"/>
                </a:solidFill>
                <a:latin typeface="Source Sans Pro Regular"/>
                <a:ea typeface="+mn-ea"/>
                <a:cs typeface="Arial"/>
              </a:rPr>
              <a:t>The location of RRTs within an IMS may vary depending on the scale of the emergency and the existing response structure</a:t>
            </a:r>
          </a:p>
        </p:txBody>
      </p:sp>
      <p:sp>
        <p:nvSpPr>
          <p:cNvPr id="8" name="TextBox 7">
            <a:extLst>
              <a:ext uri="{FF2B5EF4-FFF2-40B4-BE49-F238E27FC236}">
                <a16:creationId xmlns:a16="http://schemas.microsoft.com/office/drawing/2014/main" id="{F4FEEAB9-499C-2ABB-2E1F-41D4011D65CD}"/>
              </a:ext>
            </a:extLst>
          </p:cNvPr>
          <p:cNvSpPr txBox="1"/>
          <p:nvPr/>
        </p:nvSpPr>
        <p:spPr>
          <a:xfrm>
            <a:off x="6717699" y="6020057"/>
            <a:ext cx="5478934"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pPr algn="r"/>
            <a:r>
              <a:rPr lang="en-US" sz="800" i="1">
                <a:solidFill>
                  <a:schemeClr val="tx1">
                    <a:lumMod val="50000"/>
                    <a:lumOff val="50000"/>
                  </a:schemeClr>
                </a:solidFill>
                <a:latin typeface="helvetica"/>
                <a:cs typeface="helvetica"/>
              </a:rPr>
              <a:t>Emergency response framework (‎ERF)‎: internal WHO procedures:</a:t>
            </a:r>
            <a:r>
              <a:rPr lang="en-US" sz="800" i="1">
                <a:solidFill>
                  <a:srgbClr val="333333"/>
                </a:solidFill>
                <a:latin typeface="helvetica"/>
                <a:cs typeface="helvetica"/>
              </a:rPr>
              <a:t> </a:t>
            </a:r>
            <a:r>
              <a:rPr lang="en-US" sz="800" i="1">
                <a:solidFill>
                  <a:srgbClr val="008DC9"/>
                </a:solidFill>
                <a:latin typeface="helvetica"/>
                <a:cs typeface="helvetica"/>
                <a:hlinkClick r:id="rId4"/>
              </a:rPr>
              <a:t>https://iris.who.int/handle/10665/375964</a:t>
            </a:r>
            <a:r>
              <a:rPr lang="en-US" sz="800" i="1">
                <a:solidFill>
                  <a:srgbClr val="333333"/>
                </a:solidFill>
                <a:latin typeface="helvetica"/>
                <a:cs typeface="helvetica"/>
              </a:rPr>
              <a:t>.</a:t>
            </a:r>
            <a:endParaRPr lang="en-US" sz="800" i="1"/>
          </a:p>
        </p:txBody>
      </p:sp>
    </p:spTree>
    <p:extLst>
      <p:ext uri="{BB962C8B-B14F-4D97-AF65-F5344CB8AC3E}">
        <p14:creationId xmlns:p14="http://schemas.microsoft.com/office/powerpoint/2010/main" val="192980892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withEffect">
                                  <p:stCondLst>
                                    <p:cond delay="0"/>
                                  </p:stCondLst>
                                  <p:childTnLst>
                                    <p:animMotion origin="layout" path="M 0.00495 0.61343 L -8.33333E-7 -2.96296E-6 " pathEditMode="relative" rAng="0" ptsTypes="AA">
                                      <p:cBhvr>
                                        <p:cTn id="6" dur="1500" fill="hold"/>
                                        <p:tgtEl>
                                          <p:spTgt spid="3"/>
                                        </p:tgtEl>
                                        <p:attrNameLst>
                                          <p:attrName>ppt_x</p:attrName>
                                          <p:attrName>ppt_y</p:attrName>
                                        </p:attrNameLst>
                                      </p:cBhvr>
                                      <p:rCtr x="-247" y="-3067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ectangle 48"/>
          <p:cNvSpPr/>
          <p:nvPr/>
        </p:nvSpPr>
        <p:spPr>
          <a:xfrm>
            <a:off x="413569" y="1553206"/>
            <a:ext cx="11067444" cy="4764381"/>
          </a:xfrm>
          <a:prstGeom prst="rect">
            <a:avLst/>
          </a:prstGeom>
        </p:spPr>
        <p:txBody>
          <a:bodyPr wrap="square" lIns="91440" tIns="45720" rIns="91440" bIns="45720" anchor="t">
            <a:spAutoFit/>
          </a:bodyPr>
          <a:lstStyle/>
          <a:p>
            <a:pPr marL="285750" indent="-285750" hangingPunct="1">
              <a:spcBef>
                <a:spcPct val="20000"/>
              </a:spcBef>
              <a:spcAft>
                <a:spcPct val="0"/>
              </a:spcAft>
              <a:buClr>
                <a:schemeClr val="accent3"/>
              </a:buClr>
              <a:buFont typeface="Arial"/>
              <a:buChar char="•"/>
              <a:tabLst>
                <a:tab pos="787816" algn="l"/>
                <a:tab pos="788936" algn="l"/>
              </a:tabLst>
            </a:pPr>
            <a:r>
              <a:rPr lang="en-US" sz="2200" kern="1200" spc="-4">
                <a:latin typeface="Source Sans Pro Regular"/>
                <a:ea typeface="+mn-ea"/>
                <a:cs typeface="Arial"/>
                <a:sym typeface="Source Sans Pro Regular"/>
              </a:rPr>
              <a:t>IMS is a system that defines the roles and responsibilities of personnel and the operating procedures to be used in the management of incidents</a:t>
            </a:r>
            <a:endParaRPr lang="en-US" sz="2200" kern="1200" spc="-4">
              <a:latin typeface="Source Sans Pro Regular"/>
              <a:ea typeface="+mn-ea"/>
              <a:cs typeface="Arial"/>
            </a:endParaRPr>
          </a:p>
          <a:p>
            <a:pPr marL="285750" indent="-285750" hangingPunct="1">
              <a:spcBef>
                <a:spcPct val="20000"/>
              </a:spcBef>
              <a:spcAft>
                <a:spcPct val="0"/>
              </a:spcAft>
              <a:buClr>
                <a:schemeClr val="accent3"/>
              </a:buClr>
              <a:buFont typeface="Arial"/>
              <a:buChar char="•"/>
              <a:tabLst>
                <a:tab pos="787816" algn="l"/>
                <a:tab pos="788936" algn="l"/>
              </a:tabLst>
            </a:pPr>
            <a:r>
              <a:rPr lang="en-US" sz="2200" kern="1200" spc="-4">
                <a:latin typeface="Source Sans Pro Regular"/>
                <a:ea typeface="+mn-ea"/>
                <a:cs typeface="Arial"/>
                <a:sym typeface="Source Sans Pro Regular"/>
              </a:rPr>
              <a:t>An IMS is more than just a team of people, it brings together a combination of shared: </a:t>
            </a:r>
          </a:p>
          <a:p>
            <a:pPr marL="285750" indent="-285750" hangingPunct="1">
              <a:spcBef>
                <a:spcPct val="20000"/>
              </a:spcBef>
              <a:spcAft>
                <a:spcPct val="0"/>
              </a:spcAft>
              <a:buClr>
                <a:schemeClr val="accent3"/>
              </a:buClr>
              <a:buFont typeface="Arial"/>
              <a:buChar char="•"/>
              <a:tabLst>
                <a:tab pos="787816" algn="l"/>
                <a:tab pos="788936" algn="l"/>
              </a:tabLst>
            </a:pPr>
            <a:endParaRPr lang="en-US" sz="2200" kern="1200" spc="-4">
              <a:latin typeface="Source Sans Pro Regular"/>
              <a:ea typeface="+mn-ea"/>
              <a:cs typeface="Arial"/>
            </a:endParaRPr>
          </a:p>
          <a:p>
            <a:pPr marL="285750" indent="-285750">
              <a:spcBef>
                <a:spcPct val="20000"/>
              </a:spcBef>
              <a:spcAft>
                <a:spcPct val="0"/>
              </a:spcAft>
              <a:buClr>
                <a:schemeClr val="accent3"/>
              </a:buClr>
              <a:buFont typeface="Arial"/>
              <a:buChar char="•"/>
              <a:tabLst>
                <a:tab pos="787816" algn="l"/>
                <a:tab pos="788936" algn="l"/>
              </a:tabLst>
            </a:pPr>
            <a:endParaRPr lang="en-US" sz="2200" kern="1200" spc="-4">
              <a:latin typeface="Source Sans Pro Regular"/>
              <a:ea typeface="+mn-ea"/>
              <a:cs typeface="Arial"/>
            </a:endParaRPr>
          </a:p>
          <a:p>
            <a:pPr marL="285750" indent="-285750">
              <a:spcBef>
                <a:spcPct val="20000"/>
              </a:spcBef>
              <a:spcAft>
                <a:spcPct val="0"/>
              </a:spcAft>
              <a:buClr>
                <a:schemeClr val="accent3"/>
              </a:buClr>
              <a:buFont typeface="Arial"/>
              <a:buChar char="•"/>
              <a:tabLst>
                <a:tab pos="787816" algn="l"/>
                <a:tab pos="788936" algn="l"/>
              </a:tabLst>
            </a:pPr>
            <a:endParaRPr lang="en-US" sz="2200" kern="1200" spc="-4">
              <a:latin typeface="Source Sans Pro Regular"/>
              <a:ea typeface="+mn-ea"/>
              <a:cs typeface="Arial"/>
            </a:endParaRPr>
          </a:p>
          <a:p>
            <a:pPr marL="285750" indent="-285750">
              <a:spcBef>
                <a:spcPct val="20000"/>
              </a:spcBef>
              <a:spcAft>
                <a:spcPct val="0"/>
              </a:spcAft>
              <a:buClr>
                <a:schemeClr val="accent3"/>
              </a:buClr>
              <a:buFont typeface="Arial"/>
              <a:buChar char="•"/>
              <a:tabLst>
                <a:tab pos="787816" algn="l"/>
                <a:tab pos="788936" algn="l"/>
              </a:tabLst>
            </a:pPr>
            <a:endParaRPr lang="en-US" sz="2200" kern="1200" spc="-4">
              <a:latin typeface="Source Sans Pro Regular"/>
              <a:ea typeface="+mn-ea"/>
              <a:cs typeface="Arial"/>
            </a:endParaRPr>
          </a:p>
          <a:p>
            <a:pPr marL="285750" indent="-285750">
              <a:spcBef>
                <a:spcPct val="20000"/>
              </a:spcBef>
              <a:spcAft>
                <a:spcPct val="0"/>
              </a:spcAft>
              <a:buClr>
                <a:schemeClr val="accent3"/>
              </a:buClr>
              <a:buFont typeface="Arial"/>
              <a:buChar char="•"/>
              <a:tabLst>
                <a:tab pos="787816" algn="l"/>
                <a:tab pos="788936" algn="l"/>
              </a:tabLst>
            </a:pPr>
            <a:endParaRPr lang="en-US" sz="2200" kern="1200" spc="-4">
              <a:latin typeface="Source Sans Pro Regular"/>
              <a:ea typeface="+mn-ea"/>
              <a:cs typeface="Arial"/>
              <a:sym typeface="Source Sans Pro Regular"/>
            </a:endParaRPr>
          </a:p>
          <a:p>
            <a:pPr marL="285750" indent="-285750" hangingPunct="1">
              <a:spcBef>
                <a:spcPct val="20000"/>
              </a:spcBef>
              <a:spcAft>
                <a:spcPct val="0"/>
              </a:spcAft>
              <a:buClr>
                <a:schemeClr val="accent3"/>
              </a:buClr>
              <a:buFont typeface="Arial"/>
              <a:buChar char="•"/>
              <a:tabLst>
                <a:tab pos="787816" algn="l"/>
                <a:tab pos="788936" algn="l"/>
              </a:tabLst>
            </a:pPr>
            <a:r>
              <a:rPr lang="en-US" sz="2200" kern="1200" spc="-4">
                <a:latin typeface="Source Sans Pro Regular"/>
                <a:ea typeface="+mn-ea"/>
                <a:cs typeface="Arial"/>
                <a:sym typeface="Source Sans Pro Regular"/>
              </a:rPr>
              <a:t>It ensures that they all operate together within a common organizational structure.</a:t>
            </a:r>
          </a:p>
          <a:p>
            <a:pPr marL="285750" indent="-285750" hangingPunct="1">
              <a:spcBef>
                <a:spcPct val="20000"/>
              </a:spcBef>
              <a:spcAft>
                <a:spcPct val="0"/>
              </a:spcAft>
              <a:buClr>
                <a:schemeClr val="accent3"/>
              </a:buClr>
              <a:buFont typeface="Arial"/>
              <a:buChar char="•"/>
              <a:tabLst>
                <a:tab pos="787816" algn="l"/>
                <a:tab pos="788936" algn="l"/>
              </a:tabLst>
            </a:pPr>
            <a:r>
              <a:rPr lang="en-US" sz="2200" kern="1200" spc="-4">
                <a:latin typeface="Source Sans Pro Regular"/>
                <a:ea typeface="+mn-ea"/>
                <a:cs typeface="Arial"/>
                <a:sym typeface="Source Sans Pro Regular"/>
              </a:rPr>
              <a:t>It aims to establish command and control via Standard Operating Procedures (SOPs), roles and responsibilities in advance to facilitate and reduce the response time.</a:t>
            </a:r>
          </a:p>
          <a:p>
            <a:pPr marL="285750" lvl="1" indent="-285750" hangingPunct="1">
              <a:spcBef>
                <a:spcPct val="20000"/>
              </a:spcBef>
              <a:spcAft>
                <a:spcPct val="0"/>
              </a:spcAft>
              <a:buClr>
                <a:schemeClr val="accent3"/>
              </a:buClr>
              <a:buFont typeface="Arial"/>
              <a:buChar char="•"/>
              <a:tabLst>
                <a:tab pos="787816" algn="l"/>
                <a:tab pos="788936" algn="l"/>
              </a:tabLst>
            </a:pPr>
            <a:endParaRPr lang="en-GB" sz="2200" kern="1200" spc="-4">
              <a:latin typeface="Arial"/>
              <a:ea typeface="+mn-ea"/>
              <a:cs typeface="Arial"/>
            </a:endParaRPr>
          </a:p>
        </p:txBody>
      </p:sp>
      <p:sp>
        <p:nvSpPr>
          <p:cNvPr id="2" name="ZoneTexte 1">
            <a:extLst>
              <a:ext uri="{FF2B5EF4-FFF2-40B4-BE49-F238E27FC236}">
                <a16:creationId xmlns:a16="http://schemas.microsoft.com/office/drawing/2014/main" id="{C1D865DC-0518-ED60-C8F5-3EB9E8BC4D88}"/>
              </a:ext>
            </a:extLst>
          </p:cNvPr>
          <p:cNvSpPr txBox="1"/>
          <p:nvPr/>
        </p:nvSpPr>
        <p:spPr>
          <a:xfrm>
            <a:off x="191146" y="927316"/>
            <a:ext cx="6927742"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2800" b="1" kern="1200">
                <a:solidFill>
                  <a:srgbClr val="A2010C"/>
                </a:solidFill>
                <a:latin typeface="Source Sans Pro Regular"/>
                <a:sym typeface="Source Sans Pro Bold"/>
              </a:rPr>
              <a:t>Reminder-What is an IMS </a:t>
            </a:r>
            <a:endParaRPr lang="en-US"/>
          </a:p>
        </p:txBody>
      </p:sp>
      <p:sp>
        <p:nvSpPr>
          <p:cNvPr id="6" name="Espace réservé du texte 5">
            <a:extLst>
              <a:ext uri="{FF2B5EF4-FFF2-40B4-BE49-F238E27FC236}">
                <a16:creationId xmlns:a16="http://schemas.microsoft.com/office/drawing/2014/main" id="{A106692D-F605-685C-A796-01663406ED34}"/>
              </a:ext>
            </a:extLst>
          </p:cNvPr>
          <p:cNvSpPr txBox="1">
            <a:spLocks/>
          </p:cNvSpPr>
          <p:nvPr/>
        </p:nvSpPr>
        <p:spPr>
          <a:xfrm>
            <a:off x="135311" y="46714"/>
            <a:ext cx="9212263" cy="6223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hangingPunct="1"/>
            <a:r>
              <a:rPr lang="fr-FR" sz="3200" b="1" dirty="0">
                <a:solidFill>
                  <a:srgbClr val="FFFFFF"/>
                </a:solidFill>
                <a:latin typeface="Source Sans Pro Bold"/>
                <a:ea typeface="Source Sans Pro Bold"/>
              </a:rPr>
              <a:t>1.3 Introduction to RRT management</a:t>
            </a:r>
            <a:endParaRPr lang="fr-FR" dirty="0"/>
          </a:p>
        </p:txBody>
      </p:sp>
      <p:graphicFrame>
        <p:nvGraphicFramePr>
          <p:cNvPr id="4" name="Diagram 3">
            <a:extLst>
              <a:ext uri="{FF2B5EF4-FFF2-40B4-BE49-F238E27FC236}">
                <a16:creationId xmlns:a16="http://schemas.microsoft.com/office/drawing/2014/main" id="{3E5DAF10-5D82-09F8-1484-3386DF345B67}"/>
              </a:ext>
            </a:extLst>
          </p:cNvPr>
          <p:cNvGraphicFramePr/>
          <p:nvPr>
            <p:extLst>
              <p:ext uri="{D42A27DB-BD31-4B8C-83A1-F6EECF244321}">
                <p14:modId xmlns:p14="http://schemas.microsoft.com/office/powerpoint/2010/main" val="535648087"/>
              </p:ext>
            </p:extLst>
          </p:nvPr>
        </p:nvGraphicFramePr>
        <p:xfrm>
          <a:off x="4075195" y="2822191"/>
          <a:ext cx="4047629" cy="23763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Slide Number Placeholder 4">
            <a:extLst>
              <a:ext uri="{FF2B5EF4-FFF2-40B4-BE49-F238E27FC236}">
                <a16:creationId xmlns:a16="http://schemas.microsoft.com/office/drawing/2014/main" id="{00036E9F-DB67-0646-F10D-996D5B1D1A61}"/>
              </a:ext>
            </a:extLst>
          </p:cNvPr>
          <p:cNvSpPr txBox="1"/>
          <p:nvPr/>
        </p:nvSpPr>
        <p:spPr>
          <a:xfrm>
            <a:off x="9494519" y="6557576"/>
            <a:ext cx="2651761" cy="2769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24</a:t>
            </a:r>
          </a:p>
        </p:txBody>
      </p:sp>
    </p:spTree>
    <p:extLst>
      <p:ext uri="{BB962C8B-B14F-4D97-AF65-F5344CB8AC3E}">
        <p14:creationId xmlns:p14="http://schemas.microsoft.com/office/powerpoint/2010/main" val="3699803639"/>
      </p:ext>
    </p:ext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ectangle 48"/>
          <p:cNvSpPr/>
          <p:nvPr/>
        </p:nvSpPr>
        <p:spPr>
          <a:xfrm>
            <a:off x="350938" y="1720220"/>
            <a:ext cx="10639472" cy="3681008"/>
          </a:xfrm>
          <a:prstGeom prst="rect">
            <a:avLst/>
          </a:prstGeom>
        </p:spPr>
        <p:txBody>
          <a:bodyPr wrap="square" lIns="91440" tIns="45720" rIns="91440" bIns="45720" anchor="t">
            <a:spAutoFit/>
          </a:bodyPr>
          <a:lstStyle/>
          <a:p>
            <a:pPr marL="285750" indent="-285750" hangingPunct="1">
              <a:spcBef>
                <a:spcPct val="20000"/>
              </a:spcBef>
              <a:spcAft>
                <a:spcPct val="0"/>
              </a:spcAft>
              <a:buClr>
                <a:schemeClr val="accent3"/>
              </a:buClr>
              <a:buFont typeface="Arial"/>
              <a:buChar char="•"/>
              <a:tabLst>
                <a:tab pos="787816" algn="l"/>
                <a:tab pos="788936" algn="l"/>
              </a:tabLst>
            </a:pPr>
            <a:r>
              <a:rPr lang="en-US" sz="2200" kern="1200" spc="-4" dirty="0">
                <a:latin typeface="Source Sans Pro Regular"/>
                <a:ea typeface="+mn-ea"/>
                <a:cs typeface="Arial"/>
                <a:sym typeface="Source Sans Pro Regular"/>
              </a:rPr>
              <a:t>An Emergency Operations Centre (EOC) is a place within which, in the context of an emergency, personnel responsible for planning, coordinating, organizing, acquiring and allocating resources and providing direction and control can focus these activities on responding to the emergency. It provides strategic policy, logistical and operational support to site-level responders and response agencies.</a:t>
            </a:r>
            <a:endParaRPr lang="en-US" sz="2200" kern="1200" spc="-4" dirty="0">
              <a:latin typeface="Source Sans Pro Regular"/>
              <a:ea typeface="+mn-ea"/>
              <a:cs typeface="Arial"/>
            </a:endParaRPr>
          </a:p>
          <a:p>
            <a:pPr marL="285750" indent="-285750" hangingPunct="1">
              <a:spcBef>
                <a:spcPct val="20000"/>
              </a:spcBef>
              <a:spcAft>
                <a:spcPct val="0"/>
              </a:spcAft>
              <a:buClr>
                <a:schemeClr val="accent3"/>
              </a:buClr>
              <a:buFont typeface="Arial"/>
              <a:buChar char="•"/>
              <a:tabLst>
                <a:tab pos="787816" algn="l"/>
                <a:tab pos="788936" algn="l"/>
              </a:tabLst>
            </a:pPr>
            <a:endParaRPr lang="en-US" sz="2200" kern="1200" spc="-4" dirty="0">
              <a:latin typeface="Source Sans Pro Regular"/>
              <a:ea typeface="+mn-ea"/>
              <a:cs typeface="Arial"/>
              <a:sym typeface="Source Sans Pro Regular"/>
            </a:endParaRPr>
          </a:p>
          <a:p>
            <a:pPr marL="285750" indent="-285750" hangingPunct="1">
              <a:spcBef>
                <a:spcPct val="20000"/>
              </a:spcBef>
              <a:spcAft>
                <a:spcPct val="0"/>
              </a:spcAft>
              <a:buClr>
                <a:schemeClr val="accent3"/>
              </a:buClr>
              <a:buFont typeface="Arial"/>
              <a:buChar char="•"/>
              <a:tabLst>
                <a:tab pos="787816" algn="l"/>
                <a:tab pos="788936" algn="l"/>
              </a:tabLst>
            </a:pPr>
            <a:r>
              <a:rPr lang="en-US" sz="2200" kern="1200" spc="-4" dirty="0">
                <a:latin typeface="Source Sans Pro Regular"/>
                <a:ea typeface="+mn-ea"/>
                <a:cs typeface="Arial"/>
                <a:sym typeface="Source Sans Pro Regular"/>
              </a:rPr>
              <a:t>A Public Health Emergency Operations Centre (PHEOC) is an EOC specializing in the command, control and coordination requirements of responding to emergencies involving health consequences and threats to public health. </a:t>
            </a:r>
            <a:endParaRPr lang="en-US" sz="2200" kern="1200" spc="-4" dirty="0">
              <a:latin typeface="Source Sans Pro Regular"/>
              <a:ea typeface="+mn-ea"/>
              <a:cs typeface="Arial"/>
            </a:endParaRPr>
          </a:p>
          <a:p>
            <a:pPr marL="285750" lvl="1" indent="-285750" hangingPunct="1">
              <a:spcBef>
                <a:spcPct val="20000"/>
              </a:spcBef>
              <a:spcAft>
                <a:spcPct val="0"/>
              </a:spcAft>
              <a:buClr>
                <a:schemeClr val="accent3"/>
              </a:buClr>
              <a:buFont typeface="Arial"/>
              <a:buChar char="•"/>
              <a:tabLst>
                <a:tab pos="787816" algn="l"/>
                <a:tab pos="788936" algn="l"/>
              </a:tabLst>
            </a:pPr>
            <a:endParaRPr lang="en-GB" sz="2200" kern="1200" spc="-4" dirty="0">
              <a:latin typeface="Source Sans Pro Regular"/>
              <a:ea typeface="+mn-ea"/>
              <a:cs typeface="Arial"/>
            </a:endParaRPr>
          </a:p>
        </p:txBody>
      </p:sp>
      <p:sp>
        <p:nvSpPr>
          <p:cNvPr id="2" name="ZoneTexte 1">
            <a:extLst>
              <a:ext uri="{FF2B5EF4-FFF2-40B4-BE49-F238E27FC236}">
                <a16:creationId xmlns:a16="http://schemas.microsoft.com/office/drawing/2014/main" id="{C1D865DC-0518-ED60-C8F5-3EB9E8BC4D88}"/>
              </a:ext>
            </a:extLst>
          </p:cNvPr>
          <p:cNvSpPr txBox="1"/>
          <p:nvPr/>
        </p:nvSpPr>
        <p:spPr>
          <a:xfrm>
            <a:off x="191146" y="927316"/>
            <a:ext cx="6927742"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2800" b="1" kern="1200">
                <a:solidFill>
                  <a:srgbClr val="A2010C"/>
                </a:solidFill>
                <a:latin typeface="Source Sans Pro Regular"/>
                <a:sym typeface="Source Sans Pro Bold"/>
              </a:rPr>
              <a:t>Reminder- What is an EOC?</a:t>
            </a:r>
            <a:endParaRPr lang="en-US"/>
          </a:p>
        </p:txBody>
      </p:sp>
      <p:sp>
        <p:nvSpPr>
          <p:cNvPr id="6" name="Espace réservé du texte 5">
            <a:extLst>
              <a:ext uri="{FF2B5EF4-FFF2-40B4-BE49-F238E27FC236}">
                <a16:creationId xmlns:a16="http://schemas.microsoft.com/office/drawing/2014/main" id="{A106692D-F605-685C-A796-01663406ED34}"/>
              </a:ext>
            </a:extLst>
          </p:cNvPr>
          <p:cNvSpPr txBox="1">
            <a:spLocks/>
          </p:cNvSpPr>
          <p:nvPr/>
        </p:nvSpPr>
        <p:spPr>
          <a:xfrm>
            <a:off x="135311" y="46714"/>
            <a:ext cx="9212263" cy="622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hangingPunct="1"/>
            <a:r>
              <a:rPr lang="fr-FR" sz="3200" b="1" dirty="0">
                <a:solidFill>
                  <a:srgbClr val="FFFFFF"/>
                </a:solidFill>
                <a:latin typeface="Source Sans Pro Bold"/>
                <a:ea typeface="Source Sans Pro Bold"/>
              </a:rPr>
              <a:t>1.3 Introduction to RRT management</a:t>
            </a:r>
            <a:endParaRPr lang="fr-FR" dirty="0"/>
          </a:p>
        </p:txBody>
      </p:sp>
      <p:sp>
        <p:nvSpPr>
          <p:cNvPr id="4" name="Slide Number Placeholder 4">
            <a:extLst>
              <a:ext uri="{FF2B5EF4-FFF2-40B4-BE49-F238E27FC236}">
                <a16:creationId xmlns:a16="http://schemas.microsoft.com/office/drawing/2014/main" id="{FA730497-5060-3EF5-2987-421E8BA8E7B6}"/>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25</a:t>
            </a:r>
          </a:p>
        </p:txBody>
      </p:sp>
    </p:spTree>
    <p:extLst>
      <p:ext uri="{BB962C8B-B14F-4D97-AF65-F5344CB8AC3E}">
        <p14:creationId xmlns:p14="http://schemas.microsoft.com/office/powerpoint/2010/main" val="1397790616"/>
      </p:ext>
    </p:ext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82043" y="670857"/>
            <a:ext cx="3264195" cy="901107"/>
          </a:xfrm>
          <a:prstGeom prst="rect">
            <a:avLst/>
          </a:prstGeom>
        </p:spPr>
        <p:txBody>
          <a:bodyPr vert="horz" wrap="square" lIns="0" tIns="14568" rIns="0" bIns="0" numCol="1" rtlCol="0" anchor="ctr" anchorCtr="0" compatLnSpc="1">
            <a:prstTxWarp prst="textNoShape">
              <a:avLst/>
            </a:prstTxWarp>
            <a:spAutoFit/>
          </a:bodyPr>
          <a:lstStyle/>
          <a:p>
            <a:pPr marL="10795">
              <a:spcBef>
                <a:spcPts val="115"/>
              </a:spcBef>
            </a:pPr>
            <a:r>
              <a:rPr b="1"/>
              <a:t>Key </a:t>
            </a:r>
            <a:r>
              <a:rPr lang="fr-FR" b="1"/>
              <a:t>m</a:t>
            </a:r>
            <a:r>
              <a:rPr b="1" err="1"/>
              <a:t>essages</a:t>
            </a:r>
            <a:r>
              <a:rPr lang="fr-FR" b="1"/>
              <a:t> </a:t>
            </a:r>
            <a:br>
              <a:rPr lang="fr-FR" b="1"/>
            </a:br>
            <a:endParaRPr lang="fr-FR" b="1"/>
          </a:p>
        </p:txBody>
      </p:sp>
      <p:sp>
        <p:nvSpPr>
          <p:cNvPr id="4" name="Espace réservé du texte 3">
            <a:extLst>
              <a:ext uri="{FF2B5EF4-FFF2-40B4-BE49-F238E27FC236}">
                <a16:creationId xmlns:a16="http://schemas.microsoft.com/office/drawing/2014/main" id="{F2AF3628-4FB9-A0B6-B456-4B8D6E850F1D}"/>
              </a:ext>
            </a:extLst>
          </p:cNvPr>
          <p:cNvSpPr>
            <a:spLocks noGrp="1"/>
          </p:cNvSpPr>
          <p:nvPr>
            <p:ph type="body" idx="1"/>
          </p:nvPr>
        </p:nvSpPr>
        <p:spPr>
          <a:xfrm>
            <a:off x="3656250" y="671718"/>
            <a:ext cx="7896403" cy="5546726"/>
          </a:xfrm>
        </p:spPr>
        <p:txBody>
          <a:bodyPr lIns="45719" tIns="45720" rIns="45719" bIns="45720" anchor="ctr">
            <a:normAutofit/>
          </a:bodyPr>
          <a:lstStyle/>
          <a:p>
            <a:pPr marL="788035" lvl="1" indent="-334010" defTabSz="914400">
              <a:lnSpc>
                <a:spcPct val="100000"/>
              </a:lnSpc>
              <a:spcBef>
                <a:spcPts val="468"/>
              </a:spcBef>
              <a:buClr>
                <a:schemeClr val="accent3"/>
              </a:buClr>
              <a:buSzTx/>
              <a:buFont typeface="Arial MT"/>
              <a:buChar char="•"/>
              <a:tabLst>
                <a:tab pos="787816" algn="l"/>
                <a:tab pos="788936" algn="l"/>
              </a:tabLst>
            </a:pPr>
            <a:r>
              <a:rPr lang="en-US" kern="1200" spc="-4" dirty="0">
                <a:ea typeface="+mn-ea"/>
                <a:cs typeface="Arial"/>
              </a:rPr>
              <a:t>RRT management during preparedness  and response phases is  essential for the establishment of a functional and effective RRT </a:t>
            </a:r>
            <a:r>
              <a:rPr lang="en-US" kern="1200" spc="-4" dirty="0" err="1">
                <a:ea typeface="+mn-ea"/>
                <a:cs typeface="Arial"/>
              </a:rPr>
              <a:t>programme</a:t>
            </a:r>
            <a:endParaRPr lang="en-US" kern="1200" spc="-4" dirty="0">
              <a:ea typeface="+mn-ea"/>
              <a:cs typeface="Arial"/>
            </a:endParaRPr>
          </a:p>
          <a:p>
            <a:pPr marL="788035" lvl="1" indent="-334010" defTabSz="914400">
              <a:lnSpc>
                <a:spcPct val="100000"/>
              </a:lnSpc>
              <a:spcBef>
                <a:spcPts val="468"/>
              </a:spcBef>
              <a:buClr>
                <a:schemeClr val="accent3"/>
              </a:buClr>
              <a:buSzTx/>
              <a:buFont typeface="Arial MT"/>
              <a:buChar char="•"/>
              <a:tabLst>
                <a:tab pos="787816" algn="l"/>
                <a:tab pos="788936" algn="l"/>
              </a:tabLst>
            </a:pPr>
            <a:endParaRPr lang="en-US" kern="1200" spc="-4" dirty="0">
              <a:ea typeface="+mn-ea"/>
              <a:cs typeface="Arial"/>
            </a:endParaRPr>
          </a:p>
          <a:p>
            <a:pPr marL="788035" lvl="1" indent="-334010" defTabSz="914400">
              <a:lnSpc>
                <a:spcPct val="100000"/>
              </a:lnSpc>
              <a:spcBef>
                <a:spcPts val="468"/>
              </a:spcBef>
              <a:buClr>
                <a:schemeClr val="accent3"/>
              </a:buClr>
              <a:buSzTx/>
              <a:buFont typeface="Arial MT"/>
              <a:buChar char="•"/>
              <a:tabLst>
                <a:tab pos="787816" algn="l"/>
                <a:tab pos="788936" algn="l"/>
              </a:tabLst>
            </a:pPr>
            <a:r>
              <a:rPr lang="en-US" kern="1200" spc="-4" dirty="0">
                <a:ea typeface="+mn-ea"/>
                <a:cs typeface="Arial"/>
              </a:rPr>
              <a:t>RRT management aims to improve public health response efficiency and  effectiveness through planning, standardized procedures, and  coordination with other response activities</a:t>
            </a:r>
          </a:p>
          <a:p>
            <a:pPr marL="788035" lvl="1" indent="-334010" defTabSz="914400">
              <a:lnSpc>
                <a:spcPct val="100000"/>
              </a:lnSpc>
              <a:spcBef>
                <a:spcPts val="468"/>
              </a:spcBef>
              <a:buClr>
                <a:schemeClr val="accent3"/>
              </a:buClr>
              <a:buSzTx/>
              <a:buFont typeface="Arial MT"/>
              <a:buChar char="•"/>
              <a:tabLst>
                <a:tab pos="787816" algn="l"/>
                <a:tab pos="788936" algn="l"/>
              </a:tabLst>
            </a:pPr>
            <a:endParaRPr lang="en-US" kern="1200" spc="-4" dirty="0">
              <a:ea typeface="+mn-ea"/>
              <a:cs typeface="Arial"/>
            </a:endParaRPr>
          </a:p>
          <a:p>
            <a:pPr marL="788035" lvl="1" indent="-334010" defTabSz="914400">
              <a:lnSpc>
                <a:spcPct val="100000"/>
              </a:lnSpc>
              <a:spcBef>
                <a:spcPts val="468"/>
              </a:spcBef>
              <a:buClr>
                <a:schemeClr val="accent3"/>
              </a:buClr>
              <a:buSzTx/>
              <a:buFont typeface="Arial MT"/>
              <a:buChar char="•"/>
              <a:tabLst>
                <a:tab pos="787816" algn="l"/>
                <a:tab pos="788936" algn="l"/>
              </a:tabLst>
            </a:pPr>
            <a:r>
              <a:rPr lang="en-US" kern="1200" spc="-4" dirty="0">
                <a:ea typeface="+mn-ea"/>
                <a:cs typeface="Arial"/>
              </a:rPr>
              <a:t>RRT management is closely aligned with IMS principles, yet modified/adapted for  RRT-specific needs</a:t>
            </a:r>
            <a:endParaRPr lang="fr-FR" kern="1200" spc="-4" dirty="0">
              <a:ea typeface="+mn-ea"/>
              <a:cs typeface="Arial"/>
            </a:endParaRPr>
          </a:p>
        </p:txBody>
      </p:sp>
      <p:sp>
        <p:nvSpPr>
          <p:cNvPr id="5" name="Slide Number Placeholder 4">
            <a:extLst>
              <a:ext uri="{FF2B5EF4-FFF2-40B4-BE49-F238E27FC236}">
                <a16:creationId xmlns:a16="http://schemas.microsoft.com/office/drawing/2014/main" id="{203F4A78-E075-1E1C-E150-F084399DBB60}"/>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26</a:t>
            </a:r>
          </a:p>
        </p:txBody>
      </p:sp>
    </p:spTree>
    <p:extLst>
      <p:ext uri="{BB962C8B-B14F-4D97-AF65-F5344CB8AC3E}">
        <p14:creationId xmlns:p14="http://schemas.microsoft.com/office/powerpoint/2010/main" val="1825467110"/>
      </p:ext>
    </p:ext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Google Shape;308;p8"/>
          <p:cNvSpPr txBox="1">
            <a:spLocks noGrp="1"/>
          </p:cNvSpPr>
          <p:nvPr>
            <p:ph type="body" sz="quarter" idx="1"/>
          </p:nvPr>
        </p:nvSpPr>
        <p:spPr>
          <a:xfrm>
            <a:off x="2898586" y="1552340"/>
            <a:ext cx="6585538" cy="1870076"/>
          </a:xfrm>
          <a:prstGeom prst="rect">
            <a:avLst/>
          </a:prstGeom>
        </p:spPr>
        <p:txBody>
          <a:bodyPr lIns="0" tIns="0" rIns="0" bIns="0"/>
          <a:lstStyle>
            <a:lvl1pPr>
              <a:spcBef>
                <a:spcPts val="0"/>
              </a:spcBef>
              <a:defRPr sz="3200"/>
            </a:lvl1pPr>
          </a:lstStyle>
          <a:p>
            <a:r>
              <a:rPr lang="en-US" b="1" dirty="0"/>
              <a:t>1.4 Composing/strengthening the RRT management team</a:t>
            </a:r>
          </a:p>
        </p:txBody>
      </p:sp>
      <p:sp>
        <p:nvSpPr>
          <p:cNvPr id="624" name="Slide Number Placeholder 3"/>
          <p:cNvSpPr txBox="1"/>
          <p:nvPr/>
        </p:nvSpPr>
        <p:spPr>
          <a:xfrm>
            <a:off x="9494519" y="6555105"/>
            <a:ext cx="2651761" cy="2819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36</a:t>
            </a:r>
          </a:p>
        </p:txBody>
      </p:sp>
    </p:spTree>
    <p:extLst>
      <p:ext uri="{BB962C8B-B14F-4D97-AF65-F5344CB8AC3E}">
        <p14:creationId xmlns:p14="http://schemas.microsoft.com/office/powerpoint/2010/main" val="2870440615"/>
      </p:ext>
    </p:ext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321922" y="2396503"/>
            <a:ext cx="7049257" cy="287001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spAutoFit/>
          </a:bodyPr>
          <a:lstStyle/>
          <a:p>
            <a:pPr>
              <a:spcBef>
                <a:spcPts val="500"/>
              </a:spcBef>
              <a:buClr>
                <a:schemeClr val="accent3"/>
              </a:buClr>
              <a:buSzPct val="100000"/>
              <a:defRPr sz="2400">
                <a:latin typeface="Source Sans Pro Regular"/>
                <a:ea typeface="Source Sans Pro Regular"/>
                <a:cs typeface="Source Sans Pro Regular"/>
                <a:sym typeface="Source Sans Pro Regular"/>
              </a:defRPr>
            </a:pPr>
            <a:r>
              <a:rPr lang="en-US" sz="2400" dirty="0">
                <a:latin typeface="Source Sans Pro Regular"/>
                <a:ea typeface="Source Sans Pro Regular"/>
                <a:cs typeface="Source Sans Pro Regular"/>
              </a:rPr>
              <a:t>At the end of this session, you should be able to:</a:t>
            </a:r>
          </a:p>
          <a:p>
            <a:pPr marL="307975" indent="-307975">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lang="en-US" sz="2400" dirty="0">
                <a:latin typeface="Source Sans Pro Regular"/>
              </a:rPr>
              <a:t>List key functions that may be included on the RRT </a:t>
            </a:r>
            <a:r>
              <a:rPr lang="en-US" sz="2400" dirty="0">
                <a:solidFill>
                  <a:schemeClr val="tx1"/>
                </a:solidFill>
                <a:latin typeface="Source Sans Pro Regular"/>
              </a:rPr>
              <a:t>management team</a:t>
            </a:r>
            <a:endParaRPr lang="en-US" dirty="0">
              <a:solidFill>
                <a:schemeClr val="tx1"/>
              </a:solidFill>
              <a:highlight>
                <a:srgbClr val="FFFF00"/>
              </a:highlight>
            </a:endParaRPr>
          </a:p>
          <a:p>
            <a:pPr marL="307975" indent="-307975">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lang="en-US" dirty="0">
                <a:solidFill>
                  <a:schemeClr val="tx1"/>
                </a:solidFill>
              </a:rPr>
              <a:t>Explain what may be the roles of RRT management team members during preparedness and response phases</a:t>
            </a:r>
          </a:p>
          <a:p>
            <a:pPr marL="307975" indent="-307975">
              <a:spcBef>
                <a:spcPts val="500"/>
              </a:spcBef>
              <a:buClr>
                <a:srgbClr val="00B050"/>
              </a:buClr>
              <a:buSzPct val="100000"/>
              <a:buFont typeface="Arial"/>
              <a:buChar char="•"/>
              <a:defRPr sz="2400">
                <a:latin typeface="Source Sans Pro Regular"/>
                <a:ea typeface="Source Sans Pro Regular"/>
                <a:cs typeface="Source Sans Pro Regular"/>
                <a:sym typeface="Source Sans Pro Regular"/>
              </a:defRPr>
            </a:pPr>
            <a:endParaRPr lang="fr-FR">
              <a:highlight>
                <a:srgbClr val="00FF00"/>
              </a:highlight>
            </a:endParaRPr>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31" name="Slide Number Placeholder 9"/>
          <p:cNvSpPr txBox="1"/>
          <p:nvPr/>
        </p:nvSpPr>
        <p:spPr>
          <a:xfrm>
            <a:off x="9494519" y="6555105"/>
            <a:ext cx="2651761" cy="2819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37</a:t>
            </a:r>
          </a:p>
        </p:txBody>
      </p:sp>
      <p:sp>
        <p:nvSpPr>
          <p:cNvPr id="2" name="TextBox 8">
            <a:extLst>
              <a:ext uri="{FF2B5EF4-FFF2-40B4-BE49-F238E27FC236}">
                <a16:creationId xmlns:a16="http://schemas.microsoft.com/office/drawing/2014/main" id="{F4278828-3558-B3D7-26C7-DD87AE026101}"/>
              </a:ext>
            </a:extLst>
          </p:cNvPr>
          <p:cNvSpPr txBox="1"/>
          <p:nvPr/>
        </p:nvSpPr>
        <p:spPr>
          <a:xfrm>
            <a:off x="360508" y="376599"/>
            <a:ext cx="2876457" cy="1107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a:t>Session objectives</a:t>
            </a:r>
            <a:endParaRPr lang="en-US" b="1"/>
          </a:p>
        </p:txBody>
      </p:sp>
    </p:spTree>
    <p:extLst>
      <p:ext uri="{BB962C8B-B14F-4D97-AF65-F5344CB8AC3E}">
        <p14:creationId xmlns:p14="http://schemas.microsoft.com/office/powerpoint/2010/main" val="3941259009"/>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152CEA-8A39-4EAD-DD62-8CA65167178E}"/>
              </a:ext>
            </a:extLst>
          </p:cNvPr>
          <p:cNvSpPr>
            <a:spLocks noGrp="1"/>
          </p:cNvSpPr>
          <p:nvPr>
            <p:ph type="body" idx="1"/>
          </p:nvPr>
        </p:nvSpPr>
        <p:spPr>
          <a:xfrm>
            <a:off x="874272" y="1781648"/>
            <a:ext cx="10440140" cy="4654071"/>
          </a:xfrm>
        </p:spPr>
        <p:txBody>
          <a:bodyPr lIns="45719" tIns="45720" rIns="45719" bIns="45720" anchor="t">
            <a:normAutofit/>
          </a:bodyPr>
          <a:lstStyle/>
          <a:p>
            <a:r>
              <a:rPr lang="en-GB" dirty="0"/>
              <a:t>The RRT management team should be able to perform the following functions:</a:t>
            </a:r>
          </a:p>
          <a:p>
            <a:pPr marL="788035" lvl="1" indent="-334010" defTabSz="914400">
              <a:lnSpc>
                <a:spcPct val="100000"/>
              </a:lnSpc>
              <a:spcBef>
                <a:spcPts val="468"/>
              </a:spcBef>
              <a:buClr>
                <a:schemeClr val="accent3"/>
              </a:buClr>
              <a:buSzTx/>
              <a:buFont typeface="Arial MT"/>
              <a:buChar char="•"/>
              <a:tabLst>
                <a:tab pos="787816" algn="l"/>
                <a:tab pos="788936" algn="l"/>
              </a:tabLst>
            </a:pPr>
            <a:r>
              <a:rPr lang="en-US" kern="1200" spc="-4" dirty="0">
                <a:ea typeface="+mn-ea"/>
                <a:cs typeface="Arial"/>
              </a:rPr>
              <a:t>RRT Manager/Management Lead</a:t>
            </a:r>
            <a:endParaRPr lang="en-GB" kern="1200" spc="-4" dirty="0">
              <a:ea typeface="+mn-ea"/>
              <a:cs typeface="Arial"/>
            </a:endParaRPr>
          </a:p>
          <a:p>
            <a:pPr marL="788035" lvl="1" indent="-334010" defTabSz="914400">
              <a:lnSpc>
                <a:spcPct val="100000"/>
              </a:lnSpc>
              <a:spcBef>
                <a:spcPts val="468"/>
              </a:spcBef>
              <a:buClr>
                <a:schemeClr val="accent3"/>
              </a:buClr>
              <a:buSzTx/>
              <a:buFont typeface="Arial MT"/>
              <a:buChar char="•"/>
              <a:tabLst>
                <a:tab pos="787816" algn="l"/>
                <a:tab pos="788936" algn="l"/>
              </a:tabLst>
            </a:pPr>
            <a:r>
              <a:rPr lang="en-US" kern="1200" spc="-4" dirty="0">
                <a:ea typeface="+mn-ea"/>
                <a:cs typeface="Arial"/>
              </a:rPr>
              <a:t>Deployment/Surge Coordinator</a:t>
            </a:r>
            <a:endParaRPr lang="en-GB" kern="1200" spc="-4" dirty="0">
              <a:ea typeface="+mn-ea"/>
              <a:cs typeface="Arial"/>
            </a:endParaRPr>
          </a:p>
          <a:p>
            <a:pPr marL="788035" lvl="1" indent="-334010" defTabSz="914400">
              <a:lnSpc>
                <a:spcPct val="100000"/>
              </a:lnSpc>
              <a:spcBef>
                <a:spcPts val="468"/>
              </a:spcBef>
              <a:buClr>
                <a:schemeClr val="accent3"/>
              </a:buClr>
              <a:buSzTx/>
              <a:buFont typeface="Arial MT"/>
              <a:buChar char="•"/>
              <a:tabLst>
                <a:tab pos="787816" algn="l"/>
                <a:tab pos="788936" algn="l"/>
              </a:tabLst>
            </a:pPr>
            <a:r>
              <a:rPr lang="en-US" kern="1200" spc="-4" dirty="0">
                <a:ea typeface="+mn-ea"/>
                <a:cs typeface="Arial"/>
              </a:rPr>
              <a:t>Training Specialist/Coordinator</a:t>
            </a:r>
            <a:endParaRPr lang="en-GB" kern="1200" spc="-4" dirty="0">
              <a:ea typeface="+mn-ea"/>
              <a:cs typeface="Arial"/>
            </a:endParaRPr>
          </a:p>
          <a:p>
            <a:pPr marL="788035" lvl="1" indent="-334010" defTabSz="914400">
              <a:lnSpc>
                <a:spcPct val="100000"/>
              </a:lnSpc>
              <a:spcBef>
                <a:spcPts val="468"/>
              </a:spcBef>
              <a:buClr>
                <a:schemeClr val="accent3"/>
              </a:buClr>
              <a:buSzTx/>
              <a:buFont typeface="Arial MT"/>
              <a:buChar char="•"/>
              <a:tabLst>
                <a:tab pos="787816" algn="l"/>
                <a:tab pos="788936" algn="l"/>
              </a:tabLst>
            </a:pPr>
            <a:r>
              <a:rPr lang="en-US" kern="1200" spc="-4" dirty="0">
                <a:ea typeface="+mn-ea"/>
                <a:cs typeface="Arial"/>
              </a:rPr>
              <a:t>Roster Manager/Data Analyst</a:t>
            </a:r>
          </a:p>
          <a:p>
            <a:pPr marL="788035" lvl="1" indent="-334010" defTabSz="914400">
              <a:lnSpc>
                <a:spcPct val="100000"/>
              </a:lnSpc>
              <a:spcBef>
                <a:spcPts val="468"/>
              </a:spcBef>
              <a:buClr>
                <a:schemeClr val="accent3"/>
              </a:buClr>
              <a:buSzTx/>
              <a:buFont typeface="Arial MT"/>
              <a:buChar char="•"/>
              <a:tabLst>
                <a:tab pos="787816" algn="l"/>
                <a:tab pos="788936" algn="l"/>
              </a:tabLst>
            </a:pPr>
            <a:r>
              <a:rPr lang="en-US" kern="1200" spc="-4" dirty="0">
                <a:ea typeface="+mn-ea"/>
                <a:cs typeface="Arial"/>
              </a:rPr>
              <a:t>Monitoring and Evaluation Specialist</a:t>
            </a:r>
          </a:p>
          <a:p>
            <a:pPr marL="454025" lvl="1" indent="0" defTabSz="914400">
              <a:lnSpc>
                <a:spcPct val="100000"/>
              </a:lnSpc>
              <a:spcBef>
                <a:spcPts val="468"/>
              </a:spcBef>
              <a:buClr>
                <a:schemeClr val="accent3"/>
              </a:buClr>
              <a:buSzTx/>
              <a:buNone/>
              <a:tabLst>
                <a:tab pos="787816" algn="l"/>
                <a:tab pos="788936" algn="l"/>
              </a:tabLst>
            </a:pPr>
            <a:endParaRPr lang="en-US" kern="1200" spc="-4" dirty="0">
              <a:ea typeface="+mn-ea"/>
              <a:cs typeface="Arial"/>
            </a:endParaRPr>
          </a:p>
          <a:p>
            <a:pPr marL="454025" lvl="1" indent="0" defTabSz="914400">
              <a:lnSpc>
                <a:spcPct val="100000"/>
              </a:lnSpc>
              <a:spcBef>
                <a:spcPts val="468"/>
              </a:spcBef>
              <a:buClr>
                <a:schemeClr val="accent3"/>
              </a:buClr>
              <a:buSzTx/>
              <a:buNone/>
              <a:tabLst>
                <a:tab pos="787816" algn="l"/>
                <a:tab pos="788936" algn="l"/>
              </a:tabLst>
            </a:pPr>
            <a:r>
              <a:rPr lang="en-US" kern="1200" spc="-4" dirty="0">
                <a:solidFill>
                  <a:srgbClr val="C00000"/>
                </a:solidFill>
                <a:ea typeface="+mn-ea"/>
                <a:cs typeface="Arial"/>
              </a:rPr>
              <a:t>The number of people in the team will depend on human resources available. However, independently of the number of people, the above listed functions should be ensured.</a:t>
            </a:r>
            <a:endParaRPr lang="en-GB" kern="1200" spc="-4" dirty="0">
              <a:solidFill>
                <a:srgbClr val="C00000"/>
              </a:solidFill>
              <a:ea typeface="+mn-ea"/>
              <a:cs typeface="Arial"/>
            </a:endParaRPr>
          </a:p>
          <a:p>
            <a:endParaRPr lang="en-GB" dirty="0"/>
          </a:p>
        </p:txBody>
      </p:sp>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57820" y="60808"/>
            <a:ext cx="10955822" cy="648131"/>
          </a:xfrm>
        </p:spPr>
        <p:txBody>
          <a:bodyPr lIns="45719" tIns="45720" rIns="45719" bIns="45720" anchor="t">
            <a:normAutofit/>
          </a:bodyPr>
          <a:lstStyle/>
          <a:p>
            <a:r>
              <a:rPr lang="en-US" sz="3000" b="1" kern="1200" dirty="0">
                <a:solidFill>
                  <a:schemeClr val="bg1"/>
                </a:solidFill>
                <a:latin typeface="Source Sans Pro Bold"/>
                <a:ea typeface="Source Sans Pro Bold"/>
                <a:cs typeface="Source Sans Pro Bold"/>
              </a:rPr>
              <a:t> </a:t>
            </a:r>
            <a:r>
              <a:rPr lang="en-US" sz="3000" b="1" dirty="0">
                <a:solidFill>
                  <a:srgbClr val="FFFFFF"/>
                </a:solidFill>
                <a:latin typeface="Source Sans Pro Bold"/>
                <a:ea typeface="Source Sans Pro Bold"/>
              </a:rPr>
              <a:t>1.4 Composing/strengthening the RRT management team</a:t>
            </a:r>
          </a:p>
        </p:txBody>
      </p:sp>
      <p:sp>
        <p:nvSpPr>
          <p:cNvPr id="5" name="Text Placeholder 2">
            <a:extLst>
              <a:ext uri="{FF2B5EF4-FFF2-40B4-BE49-F238E27FC236}">
                <a16:creationId xmlns:a16="http://schemas.microsoft.com/office/drawing/2014/main" id="{9537BD91-DE09-32E6-86A4-1872AF56A32E}"/>
              </a:ext>
            </a:extLst>
          </p:cNvPr>
          <p:cNvSpPr txBox="1">
            <a:spLocks/>
          </p:cNvSpPr>
          <p:nvPr/>
        </p:nvSpPr>
        <p:spPr>
          <a:xfrm>
            <a:off x="152723" y="825683"/>
            <a:ext cx="9212263" cy="622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a:spcBef>
                <a:spcPts val="0"/>
              </a:spcBef>
              <a:spcAft>
                <a:spcPct val="0"/>
              </a:spcAft>
            </a:pPr>
            <a:r>
              <a:rPr lang="en-GB" sz="2800" b="1" kern="1200">
                <a:solidFill>
                  <a:srgbClr val="A2010C"/>
                </a:solidFill>
                <a:ea typeface="+mj-ea"/>
                <a:cs typeface="+mj-cs"/>
              </a:rPr>
              <a:t>RRT management terms of reference</a:t>
            </a:r>
            <a:endParaRPr lang="fr-FR"/>
          </a:p>
        </p:txBody>
      </p:sp>
      <p:sp>
        <p:nvSpPr>
          <p:cNvPr id="6" name="Slide Number Placeholder 4">
            <a:extLst>
              <a:ext uri="{FF2B5EF4-FFF2-40B4-BE49-F238E27FC236}">
                <a16:creationId xmlns:a16="http://schemas.microsoft.com/office/drawing/2014/main" id="{DE3B4357-A04F-A7AA-E076-2B9DA4869711}"/>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38</a:t>
            </a:r>
            <a:endParaRPr/>
          </a:p>
        </p:txBody>
      </p:sp>
    </p:spTree>
    <p:extLst>
      <p:ext uri="{BB962C8B-B14F-4D97-AF65-F5344CB8AC3E}">
        <p14:creationId xmlns:p14="http://schemas.microsoft.com/office/powerpoint/2010/main" val="2505870480"/>
      </p:ext>
    </p:ext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3C413FBB-E21E-D207-477F-903909E85DF6}"/>
              </a:ext>
            </a:extLst>
          </p:cNvPr>
          <p:cNvSpPr>
            <a:spLocks noGrp="1"/>
          </p:cNvSpPr>
          <p:nvPr>
            <p:ph type="body" idx="1"/>
          </p:nvPr>
        </p:nvSpPr>
        <p:spPr/>
        <p:txBody>
          <a:bodyPr lIns="45719" tIns="45720" rIns="45719" bIns="45720" anchor="t">
            <a:normAutofit fontScale="92500" lnSpcReduction="10000"/>
          </a:bodyPr>
          <a:lstStyle/>
          <a:p>
            <a:pPr marL="454025" lvl="1" indent="0">
              <a:lnSpc>
                <a:spcPct val="100000"/>
              </a:lnSpc>
              <a:spcBef>
                <a:spcPts val="468"/>
              </a:spcBef>
              <a:buNone/>
            </a:pPr>
            <a:r>
              <a:rPr lang="en-US"/>
              <a:t>RRT management alone or with input from key decision makers, may be responsible for:</a:t>
            </a:r>
            <a:endParaRPr lang="fr-FR"/>
          </a:p>
          <a:p>
            <a:pPr marL="788035" lvl="1" indent="-334010" defTabSz="914400">
              <a:lnSpc>
                <a:spcPct val="100000"/>
              </a:lnSpc>
              <a:spcBef>
                <a:spcPts val="468"/>
              </a:spcBef>
              <a:buClr>
                <a:schemeClr val="accent3"/>
              </a:buClr>
              <a:buSzTx/>
              <a:buFont typeface="Arial MT"/>
              <a:buChar char="•"/>
              <a:tabLst>
                <a:tab pos="787816" algn="l"/>
                <a:tab pos="788936" algn="l"/>
              </a:tabLst>
            </a:pPr>
            <a:r>
              <a:rPr lang="en-US" kern="1200" spc="-4">
                <a:cs typeface="Arial"/>
              </a:rPr>
              <a:t>RRT capacity building through training, on-the-job learning, simulation exercises, mentoring and applied program </a:t>
            </a:r>
          </a:p>
          <a:p>
            <a:pPr marL="788035" lvl="1" indent="-334010" defTabSz="914400">
              <a:lnSpc>
                <a:spcPct val="100000"/>
              </a:lnSpc>
              <a:spcBef>
                <a:spcPts val="468"/>
              </a:spcBef>
              <a:buClr>
                <a:schemeClr val="accent3"/>
              </a:buClr>
              <a:buSzTx/>
              <a:buFont typeface="Arial MT"/>
              <a:buChar char="•"/>
              <a:tabLst>
                <a:tab pos="787816" algn="l"/>
                <a:tab pos="788936" algn="l"/>
              </a:tabLst>
            </a:pPr>
            <a:r>
              <a:rPr lang="en-US" kern="1200" spc="-4">
                <a:ea typeface="+mn-ea"/>
                <a:cs typeface="Arial"/>
              </a:rPr>
              <a:t>Identifying and selecting RRT members for deployment </a:t>
            </a:r>
            <a:endParaRPr lang="en-US"/>
          </a:p>
          <a:p>
            <a:pPr marL="788035" lvl="1" indent="-334010" defTabSz="914400">
              <a:lnSpc>
                <a:spcPct val="100000"/>
              </a:lnSpc>
              <a:spcBef>
                <a:spcPts val="468"/>
              </a:spcBef>
              <a:buClr>
                <a:schemeClr val="accent3"/>
              </a:buClr>
              <a:buSzTx/>
              <a:buFont typeface="Arial MT"/>
              <a:buChar char="•"/>
              <a:tabLst>
                <a:tab pos="787816" algn="l"/>
                <a:tab pos="788936" algn="l"/>
              </a:tabLst>
            </a:pPr>
            <a:r>
              <a:rPr lang="en-US" kern="1200" spc="-4">
                <a:ea typeface="+mn-ea"/>
                <a:cs typeface="Arial"/>
              </a:rPr>
              <a:t> Providing and/or procuring support for the RRT, including logistics support, technical guidance and expertise, equipment and human resources</a:t>
            </a:r>
          </a:p>
          <a:p>
            <a:pPr marL="788035" lvl="1" indent="-334010" defTabSz="914400">
              <a:lnSpc>
                <a:spcPct val="100000"/>
              </a:lnSpc>
              <a:spcBef>
                <a:spcPts val="468"/>
              </a:spcBef>
              <a:buClr>
                <a:schemeClr val="accent3"/>
              </a:buClr>
              <a:buSzTx/>
              <a:buFont typeface="Arial MT"/>
              <a:buChar char="•"/>
              <a:tabLst>
                <a:tab pos="787816" algn="l"/>
                <a:tab pos="788936" algn="l"/>
              </a:tabLst>
            </a:pPr>
            <a:r>
              <a:rPr lang="en-US" kern="1200" spc="-4">
                <a:ea typeface="+mn-ea"/>
                <a:cs typeface="Arial"/>
              </a:rPr>
              <a:t>Ensuring execution of established pre-deployment, deployment and post-deployment RRT processes </a:t>
            </a:r>
          </a:p>
          <a:p>
            <a:pPr marL="788035" lvl="1" indent="-334010" defTabSz="914400">
              <a:lnSpc>
                <a:spcPct val="100000"/>
              </a:lnSpc>
              <a:spcBef>
                <a:spcPts val="468"/>
              </a:spcBef>
              <a:buClr>
                <a:schemeClr val="accent3"/>
              </a:buClr>
              <a:buSzTx/>
              <a:buFont typeface="Arial MT"/>
              <a:buChar char="•"/>
              <a:tabLst>
                <a:tab pos="787816" algn="l"/>
                <a:tab pos="788936" algn="l"/>
              </a:tabLst>
            </a:pPr>
            <a:r>
              <a:rPr lang="en-US" kern="1200" spc="-4">
                <a:ea typeface="+mn-ea"/>
                <a:cs typeface="Arial"/>
              </a:rPr>
              <a:t>Facilitating communication between the RRT and the emergency coordination unit, and </a:t>
            </a:r>
          </a:p>
          <a:p>
            <a:pPr marL="788035" lvl="1" indent="-334010" defTabSz="914400">
              <a:lnSpc>
                <a:spcPct val="100000"/>
              </a:lnSpc>
              <a:spcBef>
                <a:spcPts val="468"/>
              </a:spcBef>
              <a:buClr>
                <a:schemeClr val="accent3"/>
              </a:buClr>
              <a:buSzTx/>
              <a:buFont typeface="Arial MT"/>
              <a:buChar char="•"/>
              <a:tabLst>
                <a:tab pos="787816" algn="l"/>
                <a:tab pos="788936" algn="l"/>
              </a:tabLst>
            </a:pPr>
            <a:r>
              <a:rPr lang="en-US" kern="1200" spc="-4">
                <a:ea typeface="+mn-ea"/>
                <a:cs typeface="Arial"/>
              </a:rPr>
              <a:t>Monitoring RRT response activities ensuring a coordinated approach and alignment with response priorities</a:t>
            </a:r>
            <a:endParaRPr lang="fr-FR" kern="1200" spc="-4">
              <a:ea typeface="+mn-ea"/>
              <a:cs typeface="Arial"/>
            </a:endParaRPr>
          </a:p>
        </p:txBody>
      </p:sp>
      <p:sp>
        <p:nvSpPr>
          <p:cNvPr id="3" name="Espace réservé du texte 2">
            <a:extLst>
              <a:ext uri="{FF2B5EF4-FFF2-40B4-BE49-F238E27FC236}">
                <a16:creationId xmlns:a16="http://schemas.microsoft.com/office/drawing/2014/main" id="{C743137A-E28A-9AA8-D7E9-FD0B0B59724A}"/>
              </a:ext>
            </a:extLst>
          </p:cNvPr>
          <p:cNvSpPr>
            <a:spLocks noGrp="1"/>
          </p:cNvSpPr>
          <p:nvPr>
            <p:ph type="body" sz="quarter" idx="21"/>
          </p:nvPr>
        </p:nvSpPr>
        <p:spPr/>
        <p:txBody>
          <a:bodyPr/>
          <a:lstStyle/>
          <a:p>
            <a:endParaRPr lang="fr-FR"/>
          </a:p>
        </p:txBody>
      </p:sp>
      <p:sp>
        <p:nvSpPr>
          <p:cNvPr id="2" name="object 2"/>
          <p:cNvSpPr txBox="1">
            <a:spLocks noGrp="1"/>
          </p:cNvSpPr>
          <p:nvPr>
            <p:ph type="title" idx="4294967295"/>
          </p:nvPr>
        </p:nvSpPr>
        <p:spPr>
          <a:xfrm>
            <a:off x="0" y="831850"/>
            <a:ext cx="7516813" cy="403225"/>
          </a:xfrm>
          <a:prstGeom prst="rect">
            <a:avLst/>
          </a:prstGeom>
        </p:spPr>
        <p:txBody>
          <a:bodyPr vert="horz" wrap="square" lIns="0" tIns="14568" rIns="0" bIns="0" numCol="1" rtlCol="0" anchor="ctr" anchorCtr="0" compatLnSpc="1">
            <a:prstTxWarp prst="textNoShape">
              <a:avLst/>
            </a:prstTxWarp>
            <a:spAutoFit/>
          </a:bodyPr>
          <a:lstStyle/>
          <a:p>
            <a:pPr marL="10795">
              <a:spcBef>
                <a:spcPts val="114"/>
              </a:spcBef>
            </a:pPr>
            <a:r>
              <a:rPr lang="en-US" sz="2800" b="1" kern="1200">
                <a:solidFill>
                  <a:srgbClr val="A2010C"/>
                </a:solidFill>
                <a:cs typeface="+mj-cs"/>
                <a:sym typeface="Source Sans Pro Regular"/>
              </a:rPr>
              <a:t>Reminder -</a:t>
            </a:r>
            <a:r>
              <a:rPr lang="en-US" sz="2800" b="1" kern="1200">
                <a:solidFill>
                  <a:srgbClr val="A2010C"/>
                </a:solidFill>
                <a:latin typeface="Source Sans Pro Regular"/>
                <a:cs typeface="+mj-cs"/>
                <a:sym typeface="Source Sans Pro Regular"/>
              </a:rPr>
              <a:t>RRT management responsibilities</a:t>
            </a:r>
            <a:endParaRPr lang="en-US" sz="2800"/>
          </a:p>
        </p:txBody>
      </p:sp>
      <p:sp>
        <p:nvSpPr>
          <p:cNvPr id="5" name="Espace réservé du texte 5">
            <a:extLst>
              <a:ext uri="{FF2B5EF4-FFF2-40B4-BE49-F238E27FC236}">
                <a16:creationId xmlns:a16="http://schemas.microsoft.com/office/drawing/2014/main" id="{0D352227-794F-E55C-3823-E27343692F47}"/>
              </a:ext>
            </a:extLst>
          </p:cNvPr>
          <p:cNvSpPr txBox="1">
            <a:spLocks/>
          </p:cNvSpPr>
          <p:nvPr/>
        </p:nvSpPr>
        <p:spPr>
          <a:xfrm>
            <a:off x="135311" y="46714"/>
            <a:ext cx="9212263" cy="6223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rmAutofit fontScale="92500"/>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r>
              <a:rPr lang="en-US" sz="3000" b="1" dirty="0">
                <a:solidFill>
                  <a:srgbClr val="FFFFFF"/>
                </a:solidFill>
              </a:rPr>
              <a:t>1.4 Composing/strengthening the RRT management team</a:t>
            </a:r>
            <a:endParaRPr lang="fr-FR" sz="3000" dirty="0"/>
          </a:p>
          <a:p>
            <a:endParaRPr lang="fr-FR" sz="3200" b="1" dirty="0">
              <a:solidFill>
                <a:srgbClr val="FFFFFF"/>
              </a:solidFill>
              <a:latin typeface="Source Sans Pro Bold"/>
              <a:ea typeface="Source Sans Pro Bold"/>
            </a:endParaRPr>
          </a:p>
        </p:txBody>
      </p:sp>
      <p:sp>
        <p:nvSpPr>
          <p:cNvPr id="6" name="Slide Number Placeholder 4">
            <a:extLst>
              <a:ext uri="{FF2B5EF4-FFF2-40B4-BE49-F238E27FC236}">
                <a16:creationId xmlns:a16="http://schemas.microsoft.com/office/drawing/2014/main" id="{7C640F43-B9D2-EC0C-38FC-E58E5956CB6E}"/>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39</a:t>
            </a:r>
            <a:endParaRPr/>
          </a:p>
        </p:txBody>
      </p:sp>
    </p:spTree>
    <p:extLst>
      <p:ext uri="{BB962C8B-B14F-4D97-AF65-F5344CB8AC3E}">
        <p14:creationId xmlns:p14="http://schemas.microsoft.com/office/powerpoint/2010/main" val="2520481539"/>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271555" y="1797061"/>
            <a:ext cx="7531448" cy="379591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20" rIns="45719" bIns="45720" anchor="t">
            <a:spAutoFit/>
          </a:bodyPr>
          <a:lstStyle/>
          <a:p>
            <a:pPr>
              <a:spcBef>
                <a:spcPts val="500"/>
              </a:spcBef>
              <a:defRPr sz="2400">
                <a:solidFill>
                  <a:srgbClr val="10253F"/>
                </a:solidFill>
                <a:latin typeface="Source Sans Pro Regular"/>
                <a:ea typeface="Source Sans Pro Regular"/>
                <a:cs typeface="Source Sans Pro Regular"/>
                <a:sym typeface="Source Sans Pro Regular"/>
              </a:defRPr>
            </a:pPr>
            <a:r>
              <a:rPr lang="en-US" sz="2800" dirty="0">
                <a:solidFill>
                  <a:srgbClr val="65A000"/>
                </a:solidFill>
                <a:latin typeface="Segoe UI"/>
                <a:cs typeface="Segoe UI"/>
              </a:rPr>
              <a:t>1.1</a:t>
            </a:r>
            <a:r>
              <a:rPr lang="en-US" sz="2800" dirty="0">
                <a:solidFill>
                  <a:srgbClr val="10253F"/>
                </a:solidFill>
                <a:latin typeface="Segoe UI"/>
                <a:cs typeface="Segoe UI"/>
              </a:rPr>
              <a:t> Rapid Response Capacity in </a:t>
            </a:r>
            <a:r>
              <a:rPr lang="en-US" sz="2800" dirty="0">
                <a:solidFill>
                  <a:srgbClr val="10253F"/>
                </a:solidFill>
                <a:latin typeface="Segoe UI"/>
                <a:ea typeface="+mj-lt"/>
                <a:cs typeface="Segoe UI"/>
              </a:rPr>
              <a:t>Rwanda</a:t>
            </a:r>
            <a:endParaRPr lang="fr-FR" sz="2800" dirty="0">
              <a:latin typeface="Segoe UI"/>
              <a:cs typeface="Segoe UI"/>
            </a:endParaRPr>
          </a:p>
          <a:p>
            <a:pPr>
              <a:spcBef>
                <a:spcPts val="500"/>
              </a:spcBef>
              <a:defRPr sz="2400">
                <a:solidFill>
                  <a:srgbClr val="10253F"/>
                </a:solidFill>
                <a:latin typeface="Source Sans Pro Regular"/>
                <a:ea typeface="Source Sans Pro Regular"/>
                <a:cs typeface="Source Sans Pro Regular"/>
                <a:sym typeface="Source Sans Pro Regular"/>
              </a:defRPr>
            </a:pPr>
            <a:r>
              <a:rPr lang="en-US" sz="2800" dirty="0">
                <a:solidFill>
                  <a:srgbClr val="65A000"/>
                </a:solidFill>
                <a:latin typeface="Segoe UI"/>
                <a:ea typeface="+mj-lt"/>
                <a:cs typeface="Segoe UI"/>
              </a:rPr>
              <a:t>1.2</a:t>
            </a:r>
            <a:r>
              <a:rPr lang="en-US" sz="2800" dirty="0">
                <a:solidFill>
                  <a:srgbClr val="10253F"/>
                </a:solidFill>
                <a:latin typeface="Segoe UI"/>
                <a:ea typeface="+mj-lt"/>
                <a:cs typeface="Segoe UI"/>
              </a:rPr>
              <a:t> Brainstorming session: t</a:t>
            </a:r>
            <a:r>
              <a:rPr lang="en-CA" sz="2800" dirty="0">
                <a:solidFill>
                  <a:srgbClr val="10253F"/>
                </a:solidFill>
                <a:latin typeface="Segoe UI"/>
                <a:ea typeface="+mj-lt"/>
                <a:cs typeface="Segoe UI"/>
              </a:rPr>
              <a:t>he Rwandan RRT experience</a:t>
            </a:r>
            <a:endParaRPr lang="en-US" sz="2800" dirty="0">
              <a:latin typeface="Segoe UI"/>
              <a:cs typeface="Segoe UI"/>
            </a:endParaRPr>
          </a:p>
          <a:p>
            <a:pPr>
              <a:spcBef>
                <a:spcPts val="500"/>
              </a:spcBef>
              <a:defRPr sz="2400">
                <a:solidFill>
                  <a:srgbClr val="10253F"/>
                </a:solidFill>
                <a:latin typeface="Source Sans Pro Regular"/>
                <a:ea typeface="Source Sans Pro Regular"/>
                <a:cs typeface="Source Sans Pro Regular"/>
                <a:sym typeface="Source Sans Pro Regular"/>
              </a:defRPr>
            </a:pPr>
            <a:r>
              <a:rPr lang="fr-FR" sz="2800" dirty="0">
                <a:solidFill>
                  <a:srgbClr val="65A000"/>
                </a:solidFill>
                <a:latin typeface="Segoe UI"/>
                <a:cs typeface="Segoe UI"/>
              </a:rPr>
              <a:t>1.3</a:t>
            </a:r>
            <a:r>
              <a:rPr lang="fr-FR" sz="2800" dirty="0">
                <a:solidFill>
                  <a:srgbClr val="10253F"/>
                </a:solidFill>
                <a:latin typeface="Segoe UI"/>
                <a:cs typeface="Segoe UI"/>
              </a:rPr>
              <a:t> Introduction to RRT management</a:t>
            </a:r>
            <a:endParaRPr lang="en-US" sz="2800" dirty="0">
              <a:latin typeface="Segoe UI"/>
              <a:cs typeface="Segoe UI"/>
            </a:endParaRPr>
          </a:p>
          <a:p>
            <a:pPr>
              <a:spcBef>
                <a:spcPts val="500"/>
              </a:spcBef>
              <a:defRPr sz="2400">
                <a:solidFill>
                  <a:srgbClr val="10253F"/>
                </a:solidFill>
                <a:latin typeface="Source Sans Pro Regular"/>
                <a:ea typeface="Source Sans Pro Regular"/>
                <a:cs typeface="Source Sans Pro Regular"/>
                <a:sym typeface="Source Sans Pro Regular"/>
              </a:defRPr>
            </a:pPr>
            <a:r>
              <a:rPr lang="en-US" sz="2800" dirty="0">
                <a:solidFill>
                  <a:srgbClr val="65A000"/>
                </a:solidFill>
                <a:latin typeface="Segoe UI"/>
                <a:cs typeface="Segoe UI"/>
              </a:rPr>
              <a:t>1.4</a:t>
            </a:r>
            <a:r>
              <a:rPr lang="en-US" sz="2800" dirty="0">
                <a:solidFill>
                  <a:srgbClr val="10253F"/>
                </a:solidFill>
                <a:latin typeface="Segoe UI"/>
                <a:cs typeface="Segoe UI"/>
              </a:rPr>
              <a:t> Composing/strengthening the RRT management team</a:t>
            </a:r>
            <a:endParaRPr lang="en-US" sz="2800" dirty="0">
              <a:latin typeface="Segoe UI"/>
              <a:cs typeface="Segoe UI"/>
            </a:endParaRPr>
          </a:p>
          <a:p>
            <a:pPr>
              <a:spcBef>
                <a:spcPts val="500"/>
              </a:spcBef>
              <a:defRPr sz="2400">
                <a:solidFill>
                  <a:srgbClr val="10253F"/>
                </a:solidFill>
                <a:latin typeface="Source Sans Pro Regular"/>
                <a:ea typeface="Source Sans Pro Regular"/>
                <a:cs typeface="Source Sans Pro Regular"/>
                <a:sym typeface="Source Sans Pro Regular"/>
              </a:defRPr>
            </a:pPr>
            <a:r>
              <a:rPr lang="en-US" sz="2800" dirty="0">
                <a:solidFill>
                  <a:srgbClr val="65A000"/>
                </a:solidFill>
                <a:latin typeface="Segoe UI"/>
                <a:ea typeface="Source Sans Pro Regular"/>
                <a:cs typeface="Segoe UI"/>
              </a:rPr>
              <a:t>1.5 </a:t>
            </a:r>
            <a:r>
              <a:rPr lang="en-US" sz="2800" dirty="0">
                <a:solidFill>
                  <a:srgbClr val="10253F"/>
                </a:solidFill>
                <a:latin typeface="Segoe UI"/>
                <a:ea typeface="Source Sans Pro Regular"/>
                <a:cs typeface="Segoe UI"/>
              </a:rPr>
              <a:t>Group work: composing/strengthening the RRT management team</a:t>
            </a:r>
            <a:endParaRPr lang="en-US" dirty="0">
              <a:latin typeface="Segoe UI"/>
              <a:cs typeface="Segoe UI"/>
            </a:endParaRP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60508" y="376599"/>
            <a:ext cx="2876457"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err="1"/>
              <a:t>Outline</a:t>
            </a:r>
            <a:endParaRPr lang="en-US" b="1"/>
          </a:p>
        </p:txBody>
      </p:sp>
      <p:sp>
        <p:nvSpPr>
          <p:cNvPr id="619" name="Slide Number Placeholder 9"/>
          <p:cNvSpPr txBox="1"/>
          <p:nvPr/>
        </p:nvSpPr>
        <p:spPr>
          <a:xfrm>
            <a:off x="9494519" y="6555105"/>
            <a:ext cx="2651761"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5</a:t>
            </a:r>
          </a:p>
        </p:txBody>
      </p:sp>
    </p:spTree>
    <p:extLst>
      <p:ext uri="{BB962C8B-B14F-4D97-AF65-F5344CB8AC3E}">
        <p14:creationId xmlns:p14="http://schemas.microsoft.com/office/powerpoint/2010/main" val="429985822"/>
      </p:ext>
    </p:extLst>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152CEA-8A39-4EAD-DD62-8CA65167178E}"/>
              </a:ext>
            </a:extLst>
          </p:cNvPr>
          <p:cNvSpPr>
            <a:spLocks noGrp="1"/>
          </p:cNvSpPr>
          <p:nvPr>
            <p:ph type="body" idx="1"/>
          </p:nvPr>
        </p:nvSpPr>
        <p:spPr>
          <a:xfrm>
            <a:off x="81098" y="1168174"/>
            <a:ext cx="5839640" cy="5701095"/>
          </a:xfrm>
          <a:solidFill>
            <a:schemeClr val="tx2">
              <a:lumMod val="20000"/>
              <a:lumOff val="80000"/>
            </a:schemeClr>
          </a:solidFill>
        </p:spPr>
        <p:txBody>
          <a:bodyPr lIns="45719" tIns="45720" rIns="45719" bIns="45720" anchor="t">
            <a:normAutofit/>
          </a:bodyPr>
          <a:lstStyle/>
          <a:p>
            <a:pPr marL="216535" lvl="1" indent="0">
              <a:buNone/>
            </a:pPr>
            <a:r>
              <a:rPr lang="en-US" b="1">
                <a:solidFill>
                  <a:srgbClr val="65A000"/>
                </a:solidFill>
              </a:rPr>
              <a:t>In preparedness phase:</a:t>
            </a:r>
            <a:endParaRPr lang="en-GB" b="1">
              <a:solidFill>
                <a:srgbClr val="65A000"/>
              </a:solidFill>
            </a:endParaRPr>
          </a:p>
          <a:p>
            <a:pPr marL="788035" lvl="1" indent="-334010" defTabSz="914400">
              <a:lnSpc>
                <a:spcPct val="110000"/>
              </a:lnSpc>
              <a:spcBef>
                <a:spcPts val="468"/>
              </a:spcBef>
              <a:buClr>
                <a:schemeClr val="accent3"/>
              </a:buClr>
              <a:buSzTx/>
              <a:buFont typeface="Arial MT"/>
              <a:buChar char="•"/>
              <a:tabLst>
                <a:tab pos="787816" algn="l"/>
                <a:tab pos="788936" algn="l"/>
              </a:tabLst>
            </a:pPr>
            <a:r>
              <a:rPr lang="en-US" kern="1200" spc="-4">
                <a:ea typeface="+mn-ea"/>
                <a:cs typeface="Arial"/>
              </a:rPr>
              <a:t>Garner political will, legislation, and finances to ensure sustained establishment of RRTs </a:t>
            </a:r>
            <a:endParaRPr lang="en-GB" kern="1200" spc="-4">
              <a:ea typeface="+mn-ea"/>
              <a:cs typeface="Arial"/>
            </a:endParaRPr>
          </a:p>
          <a:p>
            <a:pPr marL="788035" lvl="1" indent="-334010" defTabSz="914400">
              <a:lnSpc>
                <a:spcPct val="110000"/>
              </a:lnSpc>
              <a:spcBef>
                <a:spcPts val="468"/>
              </a:spcBef>
              <a:buClr>
                <a:schemeClr val="accent3"/>
              </a:buClr>
              <a:buSzTx/>
              <a:buFont typeface="Arial MT"/>
              <a:buChar char="•"/>
              <a:tabLst>
                <a:tab pos="787816" algn="l"/>
                <a:tab pos="788936" algn="l"/>
              </a:tabLst>
            </a:pPr>
            <a:r>
              <a:rPr lang="en-US" kern="1200" spc="-4">
                <a:ea typeface="+mn-ea"/>
                <a:cs typeface="Arial"/>
              </a:rPr>
              <a:t>Lead the Management team and coordinate with leadership and stakeholders</a:t>
            </a:r>
            <a:endParaRPr lang="en-GB" kern="1200" spc="-4">
              <a:ea typeface="+mn-ea"/>
              <a:cs typeface="Arial"/>
            </a:endParaRPr>
          </a:p>
          <a:p>
            <a:pPr marL="788035" lvl="1" indent="-334010" defTabSz="914400">
              <a:lnSpc>
                <a:spcPct val="110000"/>
              </a:lnSpc>
              <a:spcBef>
                <a:spcPts val="468"/>
              </a:spcBef>
              <a:buClr>
                <a:schemeClr val="accent3"/>
              </a:buClr>
              <a:buSzTx/>
              <a:buFont typeface="Arial MT"/>
              <a:buChar char="•"/>
              <a:tabLst>
                <a:tab pos="787816" algn="l"/>
                <a:tab pos="788936" algn="l"/>
              </a:tabLst>
            </a:pPr>
            <a:r>
              <a:rPr lang="en-US" kern="1200" spc="-4">
                <a:ea typeface="+mn-ea"/>
                <a:cs typeface="Arial"/>
              </a:rPr>
              <a:t>Set standards for team conduct in the field</a:t>
            </a:r>
            <a:endParaRPr lang="en-GB" kern="1200" spc="-4">
              <a:ea typeface="+mn-ea"/>
              <a:cs typeface="Arial"/>
            </a:endParaRPr>
          </a:p>
          <a:p>
            <a:pPr marL="788035" lvl="1" indent="-334010" defTabSz="914400">
              <a:lnSpc>
                <a:spcPct val="110000"/>
              </a:lnSpc>
              <a:spcBef>
                <a:spcPts val="468"/>
              </a:spcBef>
              <a:buClr>
                <a:schemeClr val="accent3"/>
              </a:buClr>
              <a:buSzTx/>
              <a:buFont typeface="Arial MT"/>
              <a:buChar char="•"/>
              <a:tabLst>
                <a:tab pos="787816" algn="l"/>
                <a:tab pos="788936" algn="l"/>
              </a:tabLst>
            </a:pPr>
            <a:r>
              <a:rPr lang="en-US" kern="1200" spc="-4">
                <a:ea typeface="+mn-ea"/>
                <a:cs typeface="Arial"/>
              </a:rPr>
              <a:t>Ensure continuous RRT program improvement based on M&amp;E results </a:t>
            </a:r>
          </a:p>
          <a:p>
            <a:pPr marL="788035" lvl="1" indent="-334010" defTabSz="914400">
              <a:lnSpc>
                <a:spcPct val="110000"/>
              </a:lnSpc>
              <a:spcBef>
                <a:spcPts val="468"/>
              </a:spcBef>
              <a:buClr>
                <a:schemeClr val="accent3"/>
              </a:buClr>
              <a:buSzTx/>
              <a:buFont typeface="Arial MT"/>
              <a:buChar char="•"/>
              <a:tabLst>
                <a:tab pos="787816" algn="l"/>
                <a:tab pos="788936" algn="l"/>
              </a:tabLst>
            </a:pPr>
            <a:endParaRPr lang="en-US" kern="1200" spc="-4">
              <a:ea typeface="+mn-ea"/>
              <a:cs typeface="Arial"/>
            </a:endParaRPr>
          </a:p>
        </p:txBody>
      </p:sp>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57820" y="60808"/>
            <a:ext cx="10955822" cy="648131"/>
          </a:xfrm>
        </p:spPr>
        <p:txBody>
          <a:bodyPr lIns="45719" tIns="45720" rIns="45719" bIns="45720" anchor="t">
            <a:normAutofit/>
          </a:bodyPr>
          <a:lstStyle/>
          <a:p>
            <a:r>
              <a:rPr lang="en-US" sz="3200" b="1" kern="1200" dirty="0">
                <a:solidFill>
                  <a:schemeClr val="bg1"/>
                </a:solidFill>
                <a:latin typeface="Source Sans Pro Bold"/>
                <a:ea typeface="Source Sans Pro Bold"/>
                <a:cs typeface="Source Sans Pro Bold"/>
              </a:rPr>
              <a:t> </a:t>
            </a:r>
            <a:r>
              <a:rPr lang="en-US" sz="3000" b="1" dirty="0">
                <a:solidFill>
                  <a:srgbClr val="FFFFFF"/>
                </a:solidFill>
                <a:latin typeface="Source Sans Pro Bold"/>
                <a:ea typeface="Source Sans Pro Bold"/>
              </a:rPr>
              <a:t>1.4 Composing/strengthening the RRT management team</a:t>
            </a:r>
          </a:p>
        </p:txBody>
      </p:sp>
      <p:sp>
        <p:nvSpPr>
          <p:cNvPr id="5" name="Text Placeholder 2">
            <a:extLst>
              <a:ext uri="{FF2B5EF4-FFF2-40B4-BE49-F238E27FC236}">
                <a16:creationId xmlns:a16="http://schemas.microsoft.com/office/drawing/2014/main" id="{9537BD91-DE09-32E6-86A4-1872AF56A32E}"/>
              </a:ext>
            </a:extLst>
          </p:cNvPr>
          <p:cNvSpPr txBox="1">
            <a:spLocks/>
          </p:cNvSpPr>
          <p:nvPr/>
        </p:nvSpPr>
        <p:spPr>
          <a:xfrm>
            <a:off x="152723" y="696531"/>
            <a:ext cx="9212263" cy="6223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a:spcBef>
                <a:spcPts val="0"/>
              </a:spcBef>
              <a:spcAft>
                <a:spcPct val="0"/>
              </a:spcAft>
            </a:pPr>
            <a:r>
              <a:rPr lang="en-US" sz="2800" b="1" kern="1200">
                <a:solidFill>
                  <a:srgbClr val="A2010C"/>
                </a:solidFill>
                <a:ea typeface="+mj-ea"/>
                <a:cs typeface="+mj-cs"/>
              </a:rPr>
              <a:t>RRT Manager/Management Lead</a:t>
            </a:r>
            <a:r>
              <a:rPr lang="en-GB" sz="2800" b="1" kern="1200">
                <a:solidFill>
                  <a:srgbClr val="A2010C"/>
                </a:solidFill>
                <a:ea typeface="+mj-ea"/>
                <a:cs typeface="+mj-cs"/>
              </a:rPr>
              <a:t> </a:t>
            </a:r>
            <a:r>
              <a:rPr lang="en-GB" sz="2800" b="1" kern="1200" err="1">
                <a:solidFill>
                  <a:srgbClr val="A2010C"/>
                </a:solidFill>
                <a:ea typeface="+mj-ea"/>
                <a:cs typeface="+mj-cs"/>
              </a:rPr>
              <a:t>ToR</a:t>
            </a:r>
            <a:endParaRPr lang="fr-FR"/>
          </a:p>
        </p:txBody>
      </p:sp>
      <p:sp>
        <p:nvSpPr>
          <p:cNvPr id="6" name="Text Placeholder 1">
            <a:extLst>
              <a:ext uri="{FF2B5EF4-FFF2-40B4-BE49-F238E27FC236}">
                <a16:creationId xmlns:a16="http://schemas.microsoft.com/office/drawing/2014/main" id="{53F598CB-9FFD-B8E4-AC4D-CBD1D11E7B33}"/>
              </a:ext>
            </a:extLst>
          </p:cNvPr>
          <p:cNvSpPr txBox="1">
            <a:spLocks/>
          </p:cNvSpPr>
          <p:nvPr/>
        </p:nvSpPr>
        <p:spPr>
          <a:xfrm>
            <a:off x="6113500" y="1165369"/>
            <a:ext cx="5918467" cy="5700873"/>
          </a:xfrm>
          <a:prstGeom prst="rect">
            <a:avLst/>
          </a:prstGeom>
          <a:solidFill>
            <a:schemeClr val="tx2">
              <a:lumMod val="20000"/>
              <a:lumOff val="80000"/>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marL="216535" lvl="1" indent="0" hangingPunct="1">
              <a:buFontTx/>
              <a:buNone/>
            </a:pPr>
            <a:r>
              <a:rPr lang="en-US" sz="2200" b="1">
                <a:solidFill>
                  <a:srgbClr val="A2010C"/>
                </a:solidFill>
              </a:rPr>
              <a:t>In response phase:</a:t>
            </a:r>
            <a:endParaRPr lang="en-GB" sz="2200" b="1">
              <a:solidFill>
                <a:srgbClr val="A2010C"/>
              </a:solidFill>
            </a:endParaRPr>
          </a:p>
          <a:p>
            <a:pPr marL="788035" lvl="1" indent="-334010" defTabSz="914400" hangingPunct="1">
              <a:spcBef>
                <a:spcPts val="468"/>
              </a:spcBef>
              <a:buClr>
                <a:schemeClr val="accent3"/>
              </a:buClr>
              <a:buSzTx/>
              <a:buFont typeface="Arial MT"/>
              <a:buChar char="•"/>
              <a:tabLst>
                <a:tab pos="787816" algn="l"/>
                <a:tab pos="788936" algn="l"/>
              </a:tabLst>
            </a:pPr>
            <a:r>
              <a:rPr lang="en-US" sz="2200" kern="1200" spc="-4">
                <a:ea typeface="+mn-ea"/>
                <a:cs typeface="Arial"/>
              </a:rPr>
              <a:t>Ensure coordination and communication between team members in the field, the EOC, and other response efforts</a:t>
            </a:r>
          </a:p>
          <a:p>
            <a:pPr marL="788035" lvl="1" indent="-334010" defTabSz="914400" hangingPunct="1">
              <a:spcBef>
                <a:spcPts val="468"/>
              </a:spcBef>
              <a:buClr>
                <a:schemeClr val="accent3"/>
              </a:buClr>
              <a:buSzTx/>
              <a:buFont typeface="Arial MT"/>
              <a:buChar char="•"/>
              <a:tabLst>
                <a:tab pos="787816" algn="l"/>
                <a:tab pos="788936" algn="l"/>
              </a:tabLst>
            </a:pPr>
            <a:r>
              <a:rPr lang="en-US" sz="2200" kern="1200" spc="-4">
                <a:ea typeface="+mn-ea"/>
                <a:cs typeface="Arial"/>
              </a:rPr>
              <a:t>Provide orientation and technical support </a:t>
            </a:r>
          </a:p>
          <a:p>
            <a:pPr marL="788035" lvl="1" indent="-334010" defTabSz="914400" hangingPunct="1">
              <a:spcBef>
                <a:spcPts val="468"/>
              </a:spcBef>
              <a:buClr>
                <a:schemeClr val="accent3"/>
              </a:buClr>
              <a:buSzTx/>
              <a:buFont typeface="Arial MT"/>
              <a:buChar char="•"/>
              <a:tabLst>
                <a:tab pos="787816" algn="l"/>
                <a:tab pos="788936" algn="l"/>
              </a:tabLst>
            </a:pPr>
            <a:r>
              <a:rPr lang="en-US" sz="2200" kern="1200" spc="-4">
                <a:ea typeface="+mn-ea"/>
                <a:cs typeface="Arial"/>
              </a:rPr>
              <a:t>Put in place a mechanism to monitor team members' security, safety, and wellbeing in the field</a:t>
            </a:r>
          </a:p>
          <a:p>
            <a:pPr marL="788035" lvl="1" indent="-334010" defTabSz="914400" hangingPunct="1">
              <a:spcBef>
                <a:spcPts val="468"/>
              </a:spcBef>
              <a:buClr>
                <a:schemeClr val="accent3"/>
              </a:buClr>
              <a:buSzTx/>
              <a:buFont typeface="Arial MT"/>
              <a:buChar char="•"/>
              <a:tabLst>
                <a:tab pos="787816" algn="l"/>
                <a:tab pos="788936" algn="l"/>
              </a:tabLst>
            </a:pPr>
            <a:r>
              <a:rPr lang="en-US" sz="2200" kern="1200" spc="-4">
                <a:ea typeface="+mn-ea"/>
                <a:cs typeface="Arial"/>
              </a:rPr>
              <a:t>Take disciplinary measures for team member misconduct as it applies</a:t>
            </a:r>
          </a:p>
          <a:p>
            <a:pPr marL="788035" lvl="1" indent="-334010" defTabSz="914400">
              <a:spcBef>
                <a:spcPts val="468"/>
              </a:spcBef>
              <a:buClr>
                <a:schemeClr val="accent3"/>
              </a:buClr>
              <a:buSzTx/>
              <a:buFont typeface="Arial MT"/>
              <a:buChar char="•"/>
              <a:tabLst>
                <a:tab pos="787816" algn="l"/>
                <a:tab pos="788936" algn="l"/>
              </a:tabLst>
            </a:pPr>
            <a:r>
              <a:rPr lang="en-US" sz="2200" kern="1200" spc="-4">
                <a:ea typeface="+mn-ea"/>
                <a:cs typeface="Arial"/>
              </a:rPr>
              <a:t>Monitor and evaluate teams’ response activities in the field, with M&amp;E specialist support</a:t>
            </a:r>
          </a:p>
          <a:p>
            <a:pPr marL="788035" lvl="1" indent="-334010" defTabSz="914400">
              <a:spcBef>
                <a:spcPts val="468"/>
              </a:spcBef>
              <a:buClr>
                <a:schemeClr val="accent3"/>
              </a:buClr>
              <a:buSzTx/>
              <a:buFont typeface="Arial MT"/>
              <a:buChar char="•"/>
              <a:tabLst>
                <a:tab pos="787816" algn="l"/>
                <a:tab pos="788936" algn="l"/>
              </a:tabLst>
            </a:pPr>
            <a:endParaRPr lang="en-US" sz="2200" kern="1200" spc="-4">
              <a:ea typeface="+mn-ea"/>
              <a:cs typeface="Arial"/>
            </a:endParaRPr>
          </a:p>
        </p:txBody>
      </p:sp>
      <p:sp>
        <p:nvSpPr>
          <p:cNvPr id="7" name="Slide Number Placeholder 4">
            <a:extLst>
              <a:ext uri="{FF2B5EF4-FFF2-40B4-BE49-F238E27FC236}">
                <a16:creationId xmlns:a16="http://schemas.microsoft.com/office/drawing/2014/main" id="{83B3106C-8A05-E62C-763F-CA5672AEB846}"/>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40</a:t>
            </a:r>
          </a:p>
        </p:txBody>
      </p:sp>
    </p:spTree>
    <p:extLst>
      <p:ext uri="{BB962C8B-B14F-4D97-AF65-F5344CB8AC3E}">
        <p14:creationId xmlns:p14="http://schemas.microsoft.com/office/powerpoint/2010/main" val="145496540"/>
      </p:ext>
    </p:ext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152CEA-8A39-4EAD-DD62-8CA65167178E}"/>
              </a:ext>
            </a:extLst>
          </p:cNvPr>
          <p:cNvSpPr>
            <a:spLocks noGrp="1"/>
          </p:cNvSpPr>
          <p:nvPr>
            <p:ph type="body" idx="1"/>
          </p:nvPr>
        </p:nvSpPr>
        <p:spPr>
          <a:xfrm>
            <a:off x="73137" y="1405603"/>
            <a:ext cx="5873431" cy="4867618"/>
          </a:xfrm>
          <a:solidFill>
            <a:schemeClr val="tx2">
              <a:lumMod val="20000"/>
              <a:lumOff val="80000"/>
            </a:schemeClr>
          </a:solidFill>
        </p:spPr>
        <p:txBody>
          <a:bodyPr lIns="45719" tIns="45720" rIns="45719" bIns="45720" anchor="t">
            <a:normAutofit/>
          </a:bodyPr>
          <a:lstStyle/>
          <a:p>
            <a:pPr marL="216535" lvl="1" indent="0">
              <a:buNone/>
            </a:pPr>
            <a:r>
              <a:rPr lang="en-US" b="1">
                <a:solidFill>
                  <a:srgbClr val="65A000"/>
                </a:solidFill>
              </a:rPr>
              <a:t>In preparedness phase:</a:t>
            </a:r>
            <a:endParaRPr lang="en-GB" b="1">
              <a:solidFill>
                <a:srgbClr val="65A000"/>
              </a:solidFill>
            </a:endParaRPr>
          </a:p>
          <a:p>
            <a:pPr marL="788035" lvl="1" indent="-334010" defTabSz="914400">
              <a:lnSpc>
                <a:spcPct val="110000"/>
              </a:lnSpc>
              <a:spcBef>
                <a:spcPts val="468"/>
              </a:spcBef>
              <a:buClr>
                <a:schemeClr val="accent3"/>
              </a:buClr>
              <a:buSzTx/>
              <a:buFont typeface="Arial MT"/>
              <a:buChar char="•"/>
              <a:tabLst>
                <a:tab pos="787816" algn="l"/>
                <a:tab pos="788936" algn="l"/>
              </a:tabLst>
            </a:pPr>
            <a:endParaRPr lang="en-US" kern="1200" spc="-4">
              <a:ea typeface="+mn-ea"/>
              <a:cs typeface="Arial"/>
            </a:endParaRPr>
          </a:p>
          <a:p>
            <a:pPr marL="788035" lvl="1" indent="-334010" defTabSz="914400">
              <a:lnSpc>
                <a:spcPct val="110000"/>
              </a:lnSpc>
              <a:spcBef>
                <a:spcPts val="468"/>
              </a:spcBef>
              <a:buClr>
                <a:schemeClr val="accent3"/>
              </a:buClr>
              <a:buSzTx/>
              <a:buFont typeface="Arial MT"/>
              <a:buChar char="•"/>
              <a:tabLst>
                <a:tab pos="787816" algn="l"/>
                <a:tab pos="788936" algn="l"/>
              </a:tabLst>
            </a:pPr>
            <a:r>
              <a:rPr lang="en-US" kern="1200" spc="-4">
                <a:ea typeface="+mn-ea"/>
                <a:cs typeface="Arial"/>
              </a:rPr>
              <a:t>Develop a plan for staffing teams, manage member readiness, selection, and deployment support</a:t>
            </a:r>
          </a:p>
          <a:p>
            <a:pPr marL="788035" lvl="1" indent="-334010" defTabSz="914400">
              <a:lnSpc>
                <a:spcPct val="110000"/>
              </a:lnSpc>
              <a:spcBef>
                <a:spcPts val="468"/>
              </a:spcBef>
              <a:buClr>
                <a:schemeClr val="accent3"/>
              </a:buClr>
              <a:buSzTx/>
              <a:buFont typeface="Arial MT"/>
              <a:buChar char="•"/>
              <a:tabLst>
                <a:tab pos="787816" algn="l"/>
                <a:tab pos="788936" algn="l"/>
              </a:tabLst>
            </a:pPr>
            <a:r>
              <a:rPr lang="en-US" kern="1200" spc="-4">
                <a:ea typeface="+mn-ea"/>
                <a:cs typeface="Arial"/>
              </a:rPr>
              <a:t>Provide and/or procure equipment and logistic support for team members </a:t>
            </a:r>
          </a:p>
          <a:p>
            <a:pPr marL="788035" lvl="1" indent="-334010" defTabSz="914400">
              <a:lnSpc>
                <a:spcPct val="110000"/>
              </a:lnSpc>
              <a:spcBef>
                <a:spcPts val="468"/>
              </a:spcBef>
              <a:buClr>
                <a:schemeClr val="accent3"/>
              </a:buClr>
              <a:buSzTx/>
              <a:buFont typeface="Arial MT"/>
              <a:buChar char="•"/>
              <a:tabLst>
                <a:tab pos="787816" algn="l"/>
                <a:tab pos="788936" algn="l"/>
              </a:tabLst>
            </a:pPr>
            <a:endParaRPr lang="en-US" kern="1200" spc="-4">
              <a:ea typeface="+mn-ea"/>
              <a:cs typeface="Arial"/>
            </a:endParaRPr>
          </a:p>
          <a:p>
            <a:pPr marL="788035" lvl="1" indent="-334010" defTabSz="914400">
              <a:lnSpc>
                <a:spcPct val="110000"/>
              </a:lnSpc>
              <a:spcBef>
                <a:spcPts val="468"/>
              </a:spcBef>
              <a:buClr>
                <a:schemeClr val="accent3"/>
              </a:buClr>
              <a:buSzTx/>
              <a:buFont typeface="Arial MT"/>
              <a:buChar char="•"/>
              <a:tabLst>
                <a:tab pos="787816" algn="l"/>
                <a:tab pos="788936" algn="l"/>
              </a:tabLst>
            </a:pPr>
            <a:endParaRPr lang="en-US" kern="1200" spc="-4">
              <a:ea typeface="+mn-ea"/>
              <a:cs typeface="Arial"/>
            </a:endParaRPr>
          </a:p>
        </p:txBody>
      </p:sp>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57820" y="60808"/>
            <a:ext cx="10955822" cy="648131"/>
          </a:xfrm>
        </p:spPr>
        <p:txBody>
          <a:bodyPr lIns="45719" tIns="45720" rIns="45719" bIns="45720" anchor="t">
            <a:normAutofit/>
          </a:bodyPr>
          <a:lstStyle/>
          <a:p>
            <a:r>
              <a:rPr lang="en-US" sz="3200" b="1" kern="1200" dirty="0">
                <a:solidFill>
                  <a:schemeClr val="bg1"/>
                </a:solidFill>
                <a:latin typeface="Source Sans Pro Bold"/>
                <a:ea typeface="Source Sans Pro Bold"/>
                <a:cs typeface="Source Sans Pro Bold"/>
              </a:rPr>
              <a:t> </a:t>
            </a:r>
            <a:r>
              <a:rPr lang="en-US" sz="3000" b="1" dirty="0">
                <a:solidFill>
                  <a:srgbClr val="FFFFFF"/>
                </a:solidFill>
                <a:latin typeface="Source Sans Pro Bold"/>
                <a:ea typeface="Source Sans Pro Bold"/>
              </a:rPr>
              <a:t>1.4 Composing/strengthening the RRT management team</a:t>
            </a:r>
          </a:p>
        </p:txBody>
      </p:sp>
      <p:sp>
        <p:nvSpPr>
          <p:cNvPr id="5" name="Text Placeholder 2">
            <a:extLst>
              <a:ext uri="{FF2B5EF4-FFF2-40B4-BE49-F238E27FC236}">
                <a16:creationId xmlns:a16="http://schemas.microsoft.com/office/drawing/2014/main" id="{9537BD91-DE09-32E6-86A4-1872AF56A32E}"/>
              </a:ext>
            </a:extLst>
          </p:cNvPr>
          <p:cNvSpPr txBox="1">
            <a:spLocks/>
          </p:cNvSpPr>
          <p:nvPr/>
        </p:nvSpPr>
        <p:spPr>
          <a:xfrm>
            <a:off x="152723" y="761107"/>
            <a:ext cx="9212263" cy="622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a:spcBef>
                <a:spcPts val="0"/>
              </a:spcBef>
              <a:spcAft>
                <a:spcPct val="0"/>
              </a:spcAft>
            </a:pPr>
            <a:r>
              <a:rPr lang="en-US" sz="2800" b="1" kern="1200">
                <a:solidFill>
                  <a:srgbClr val="A2010C"/>
                </a:solidFill>
                <a:ea typeface="+mj-ea"/>
                <a:cs typeface="+mj-cs"/>
              </a:rPr>
              <a:t>Deployment/Surge Coordinator</a:t>
            </a:r>
            <a:r>
              <a:rPr lang="en-GB" sz="2800" b="1" kern="1200">
                <a:solidFill>
                  <a:srgbClr val="A2010C"/>
                </a:solidFill>
                <a:ea typeface="+mj-ea"/>
                <a:cs typeface="+mj-cs"/>
              </a:rPr>
              <a:t> </a:t>
            </a:r>
            <a:r>
              <a:rPr lang="en-GB" sz="2800" b="1" kern="1200" err="1">
                <a:solidFill>
                  <a:srgbClr val="A2010C"/>
                </a:solidFill>
                <a:ea typeface="+mj-ea"/>
                <a:cs typeface="+mj-cs"/>
              </a:rPr>
              <a:t>ToR</a:t>
            </a:r>
            <a:endParaRPr lang="fr-FR"/>
          </a:p>
        </p:txBody>
      </p:sp>
      <p:sp>
        <p:nvSpPr>
          <p:cNvPr id="6" name="Text Placeholder 1">
            <a:extLst>
              <a:ext uri="{FF2B5EF4-FFF2-40B4-BE49-F238E27FC236}">
                <a16:creationId xmlns:a16="http://schemas.microsoft.com/office/drawing/2014/main" id="{53F598CB-9FFD-B8E4-AC4D-CBD1D11E7B33}"/>
              </a:ext>
            </a:extLst>
          </p:cNvPr>
          <p:cNvSpPr txBox="1">
            <a:spLocks/>
          </p:cNvSpPr>
          <p:nvPr/>
        </p:nvSpPr>
        <p:spPr>
          <a:xfrm>
            <a:off x="6095102" y="1392360"/>
            <a:ext cx="5962696" cy="5065724"/>
          </a:xfrm>
          <a:prstGeom prst="rect">
            <a:avLst/>
          </a:prstGeom>
          <a:solidFill>
            <a:schemeClr val="tx2">
              <a:lumMod val="20000"/>
              <a:lumOff val="80000"/>
            </a:schemeClr>
          </a:solidFill>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marL="216535" lvl="1" indent="0" hangingPunct="1">
              <a:buFontTx/>
              <a:buNone/>
            </a:pPr>
            <a:r>
              <a:rPr lang="en-US" b="1">
                <a:solidFill>
                  <a:srgbClr val="A2010C"/>
                </a:solidFill>
              </a:rPr>
              <a:t>In response phase:</a:t>
            </a:r>
            <a:endParaRPr lang="en-GB" b="1">
              <a:solidFill>
                <a:srgbClr val="A2010C"/>
              </a:solidFill>
            </a:endParaRPr>
          </a:p>
          <a:p>
            <a:pPr marL="788035" lvl="1" indent="-334010" defTabSz="914400">
              <a:lnSpc>
                <a:spcPct val="110000"/>
              </a:lnSpc>
              <a:spcBef>
                <a:spcPts val="468"/>
              </a:spcBef>
              <a:buClr>
                <a:schemeClr val="accent3"/>
              </a:buClr>
              <a:buSzTx/>
              <a:buFont typeface="Arial MT"/>
              <a:buChar char="•"/>
              <a:tabLst>
                <a:tab pos="787816" algn="l"/>
                <a:tab pos="788936" algn="l"/>
              </a:tabLst>
            </a:pPr>
            <a:r>
              <a:rPr lang="en-US" kern="1200" spc="-4">
                <a:ea typeface="+mn-ea"/>
                <a:cs typeface="Arial"/>
              </a:rPr>
              <a:t>Identify and select required members to be mobilized for deployment, depending on the emergency type</a:t>
            </a:r>
          </a:p>
          <a:p>
            <a:pPr marL="788035" lvl="1" indent="-334010" defTabSz="914400">
              <a:lnSpc>
                <a:spcPct val="110000"/>
              </a:lnSpc>
              <a:spcBef>
                <a:spcPts val="468"/>
              </a:spcBef>
              <a:buClr>
                <a:schemeClr val="accent3"/>
              </a:buClr>
              <a:buSzTx/>
              <a:buFont typeface="Arial MT"/>
              <a:buChar char="•"/>
              <a:tabLst>
                <a:tab pos="787816" algn="l"/>
                <a:tab pos="788936" algn="l"/>
              </a:tabLst>
            </a:pPr>
            <a:r>
              <a:rPr lang="en-US" kern="1200" spc="-4">
                <a:ea typeface="+mn-ea"/>
                <a:cs typeface="Arial"/>
              </a:rPr>
              <a:t>Ensure that team members to be deployed receive pre-deployment briefing </a:t>
            </a:r>
          </a:p>
          <a:p>
            <a:pPr marL="788035" lvl="1" indent="-334010" defTabSz="914400">
              <a:lnSpc>
                <a:spcPct val="110000"/>
              </a:lnSpc>
              <a:spcBef>
                <a:spcPts val="468"/>
              </a:spcBef>
              <a:buClr>
                <a:schemeClr val="accent3"/>
              </a:buClr>
              <a:buSzTx/>
              <a:buFont typeface="Arial MT"/>
              <a:buChar char="•"/>
              <a:tabLst>
                <a:tab pos="787816" algn="l"/>
                <a:tab pos="788936" algn="l"/>
              </a:tabLst>
            </a:pPr>
            <a:r>
              <a:rPr lang="en-US" kern="1200" spc="-4">
                <a:ea typeface="+mn-ea"/>
                <a:cs typeface="Arial"/>
              </a:rPr>
              <a:t>Ensure that team members comply with requirements for deployment</a:t>
            </a:r>
          </a:p>
          <a:p>
            <a:pPr marL="788035" lvl="1" indent="-334010" defTabSz="914400">
              <a:lnSpc>
                <a:spcPct val="110000"/>
              </a:lnSpc>
              <a:spcBef>
                <a:spcPts val="468"/>
              </a:spcBef>
              <a:buClr>
                <a:schemeClr val="accent3"/>
              </a:buClr>
              <a:buSzTx/>
              <a:buFont typeface="Arial MT"/>
              <a:buChar char="•"/>
              <a:tabLst>
                <a:tab pos="787816" algn="l"/>
                <a:tab pos="788936" algn="l"/>
              </a:tabLst>
            </a:pPr>
            <a:r>
              <a:rPr lang="en-US" kern="1200" spc="-4">
                <a:cs typeface="Arial"/>
              </a:rPr>
              <a:t>Ensure availability of equipment and logistics for team members and activities in the field</a:t>
            </a:r>
            <a:endParaRPr lang="en-US" kern="1200" spc="-4">
              <a:ea typeface="+mn-ea"/>
              <a:cs typeface="Arial"/>
            </a:endParaRPr>
          </a:p>
          <a:p>
            <a:pPr marL="788035" lvl="1" indent="-334010" defTabSz="914400">
              <a:spcBef>
                <a:spcPts val="468"/>
              </a:spcBef>
              <a:buClr>
                <a:schemeClr val="accent3"/>
              </a:buClr>
              <a:buSzTx/>
              <a:buFont typeface="Arial MT"/>
              <a:buChar char="•"/>
              <a:tabLst>
                <a:tab pos="787816" algn="l"/>
                <a:tab pos="788936" algn="l"/>
              </a:tabLst>
            </a:pPr>
            <a:endParaRPr lang="en-US" sz="2200" kern="1200" spc="-4">
              <a:ea typeface="+mn-ea"/>
              <a:cs typeface="Arial"/>
            </a:endParaRPr>
          </a:p>
        </p:txBody>
      </p:sp>
      <p:sp>
        <p:nvSpPr>
          <p:cNvPr id="9" name="Slide Number Placeholder 4">
            <a:extLst>
              <a:ext uri="{FF2B5EF4-FFF2-40B4-BE49-F238E27FC236}">
                <a16:creationId xmlns:a16="http://schemas.microsoft.com/office/drawing/2014/main" id="{C1249306-09F6-3B8D-ED04-2A0383B52574}"/>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41</a:t>
            </a:r>
          </a:p>
        </p:txBody>
      </p:sp>
    </p:spTree>
    <p:extLst>
      <p:ext uri="{BB962C8B-B14F-4D97-AF65-F5344CB8AC3E}">
        <p14:creationId xmlns:p14="http://schemas.microsoft.com/office/powerpoint/2010/main" val="4275854551"/>
      </p:ext>
    </p:extLst>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152CEA-8A39-4EAD-DD62-8CA65167178E}"/>
              </a:ext>
            </a:extLst>
          </p:cNvPr>
          <p:cNvSpPr>
            <a:spLocks noGrp="1"/>
          </p:cNvSpPr>
          <p:nvPr>
            <p:ph type="body" idx="1"/>
          </p:nvPr>
        </p:nvSpPr>
        <p:spPr>
          <a:xfrm>
            <a:off x="68183" y="1413564"/>
            <a:ext cx="5878385" cy="4952010"/>
          </a:xfrm>
          <a:solidFill>
            <a:schemeClr val="tx2">
              <a:lumMod val="20000"/>
              <a:lumOff val="80000"/>
            </a:schemeClr>
          </a:solidFill>
        </p:spPr>
        <p:txBody>
          <a:bodyPr lIns="45719" tIns="45720" rIns="45719" bIns="45720" anchor="t">
            <a:normAutofit/>
          </a:bodyPr>
          <a:lstStyle/>
          <a:p>
            <a:pPr marL="216535" lvl="1" indent="0">
              <a:buNone/>
            </a:pPr>
            <a:r>
              <a:rPr lang="en-US" b="1">
                <a:solidFill>
                  <a:srgbClr val="65A000"/>
                </a:solidFill>
              </a:rPr>
              <a:t>In preparedness phase:</a:t>
            </a:r>
            <a:endParaRPr lang="en-US" sz="2000" kern="1200" spc="-4">
              <a:ea typeface="+mn-ea"/>
              <a:cs typeface="Arial"/>
            </a:endParaRPr>
          </a:p>
          <a:p>
            <a:pPr marL="788035" lvl="1" indent="-334010" defTabSz="914400" hangingPunct="0">
              <a:lnSpc>
                <a:spcPct val="110000"/>
              </a:lnSpc>
              <a:spcBef>
                <a:spcPts val="468"/>
              </a:spcBef>
              <a:buClr>
                <a:schemeClr val="accent3"/>
              </a:buClr>
              <a:buSzTx/>
              <a:buFont typeface="Arial MT"/>
              <a:buChar char="•"/>
              <a:tabLst>
                <a:tab pos="787816" algn="l"/>
                <a:tab pos="788936" algn="l"/>
              </a:tabLst>
            </a:pPr>
            <a:r>
              <a:rPr lang="en-US" kern="1200" spc="-4">
                <a:ea typeface="+mn-ea"/>
                <a:cs typeface="Arial"/>
              </a:rPr>
              <a:t>Develop training curriculum</a:t>
            </a:r>
          </a:p>
          <a:p>
            <a:pPr marL="788035" lvl="1" indent="-334010" defTabSz="914400" hangingPunct="0">
              <a:lnSpc>
                <a:spcPct val="110000"/>
              </a:lnSpc>
              <a:spcBef>
                <a:spcPts val="468"/>
              </a:spcBef>
              <a:buClr>
                <a:schemeClr val="accent3"/>
              </a:buClr>
              <a:buSzTx/>
              <a:buFont typeface="Arial MT"/>
              <a:buChar char="•"/>
              <a:tabLst>
                <a:tab pos="787816" algn="l"/>
                <a:tab pos="788936" algn="l"/>
              </a:tabLst>
            </a:pPr>
            <a:r>
              <a:rPr lang="en-US" kern="1200" spc="-4">
                <a:ea typeface="+mn-ea"/>
                <a:cs typeface="Arial"/>
              </a:rPr>
              <a:t>Identify appropriate existing training and coordinate training activities </a:t>
            </a:r>
          </a:p>
          <a:p>
            <a:pPr marL="788035" lvl="1" indent="-334010" defTabSz="914400" hangingPunct="0">
              <a:lnSpc>
                <a:spcPct val="110000"/>
              </a:lnSpc>
              <a:spcBef>
                <a:spcPts val="468"/>
              </a:spcBef>
              <a:buClr>
                <a:schemeClr val="accent3"/>
              </a:buClr>
              <a:buSzTx/>
              <a:buFont typeface="Arial MT"/>
              <a:buChar char="•"/>
              <a:tabLst>
                <a:tab pos="787816" algn="l"/>
                <a:tab pos="788936" algn="l"/>
              </a:tabLst>
            </a:pPr>
            <a:r>
              <a:rPr lang="en-US" kern="1200" spc="-4">
                <a:ea typeface="+mn-ea"/>
                <a:cs typeface="Arial"/>
              </a:rPr>
              <a:t>Propose periodical simulation exercises based on country specific risk profiles and hazards identified</a:t>
            </a:r>
          </a:p>
          <a:p>
            <a:pPr marL="788035" lvl="1" indent="-334010" defTabSz="914400" hangingPunct="0">
              <a:lnSpc>
                <a:spcPct val="110000"/>
              </a:lnSpc>
              <a:spcBef>
                <a:spcPts val="468"/>
              </a:spcBef>
              <a:buClr>
                <a:schemeClr val="accent3"/>
              </a:buClr>
              <a:buSzTx/>
              <a:buFont typeface="Arial MT"/>
              <a:buChar char="•"/>
              <a:tabLst>
                <a:tab pos="787816" algn="l"/>
                <a:tab pos="788936" algn="l"/>
              </a:tabLst>
            </a:pPr>
            <a:r>
              <a:rPr lang="en-US" kern="1200" spc="-4">
                <a:ea typeface="+mn-ea"/>
                <a:cs typeface="Arial"/>
              </a:rPr>
              <a:t>Collect and analyze training evaluation date to improve training quality</a:t>
            </a:r>
          </a:p>
          <a:p>
            <a:pPr marL="788035" lvl="1" indent="-334010" defTabSz="914400">
              <a:lnSpc>
                <a:spcPct val="110000"/>
              </a:lnSpc>
              <a:spcBef>
                <a:spcPts val="468"/>
              </a:spcBef>
              <a:buClr>
                <a:schemeClr val="accent3"/>
              </a:buClr>
              <a:buSzTx/>
              <a:buFont typeface="Arial MT"/>
              <a:buChar char="•"/>
              <a:tabLst>
                <a:tab pos="787816" algn="l"/>
                <a:tab pos="788936" algn="l"/>
              </a:tabLst>
            </a:pPr>
            <a:endParaRPr lang="en-US" kern="1200" spc="-4">
              <a:ea typeface="+mn-ea"/>
              <a:cs typeface="Arial"/>
            </a:endParaRPr>
          </a:p>
          <a:p>
            <a:pPr marL="788035" lvl="1" indent="-334010" defTabSz="914400">
              <a:lnSpc>
                <a:spcPct val="110000"/>
              </a:lnSpc>
              <a:spcBef>
                <a:spcPts val="468"/>
              </a:spcBef>
              <a:buClr>
                <a:schemeClr val="accent3"/>
              </a:buClr>
              <a:buSzTx/>
              <a:buFont typeface="Arial MT"/>
              <a:buChar char="•"/>
              <a:tabLst>
                <a:tab pos="787816" algn="l"/>
                <a:tab pos="788936" algn="l"/>
              </a:tabLst>
            </a:pPr>
            <a:endParaRPr lang="en-US" kern="1200" spc="-4">
              <a:ea typeface="+mn-ea"/>
              <a:cs typeface="Arial"/>
            </a:endParaRPr>
          </a:p>
        </p:txBody>
      </p:sp>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57820" y="60808"/>
            <a:ext cx="10955822" cy="648131"/>
          </a:xfrm>
        </p:spPr>
        <p:txBody>
          <a:bodyPr lIns="45719" tIns="45720" rIns="45719" bIns="45720" anchor="t">
            <a:normAutofit/>
          </a:bodyPr>
          <a:lstStyle/>
          <a:p>
            <a:r>
              <a:rPr lang="en-US" sz="3200" b="1" kern="1200" dirty="0">
                <a:solidFill>
                  <a:schemeClr val="bg1"/>
                </a:solidFill>
                <a:latin typeface="Source Sans Pro Bold"/>
                <a:ea typeface="Source Sans Pro Bold"/>
                <a:cs typeface="Source Sans Pro Bold"/>
              </a:rPr>
              <a:t> </a:t>
            </a:r>
            <a:r>
              <a:rPr lang="en-US" sz="3000" b="1" dirty="0">
                <a:solidFill>
                  <a:srgbClr val="FFFFFF"/>
                </a:solidFill>
                <a:latin typeface="Source Sans Pro Bold"/>
                <a:ea typeface="Source Sans Pro Bold"/>
              </a:rPr>
              <a:t>1.4 Composing/strengthening the RRT management team</a:t>
            </a:r>
          </a:p>
        </p:txBody>
      </p:sp>
      <p:sp>
        <p:nvSpPr>
          <p:cNvPr id="5" name="Text Placeholder 2">
            <a:extLst>
              <a:ext uri="{FF2B5EF4-FFF2-40B4-BE49-F238E27FC236}">
                <a16:creationId xmlns:a16="http://schemas.microsoft.com/office/drawing/2014/main" id="{9537BD91-DE09-32E6-86A4-1872AF56A32E}"/>
              </a:ext>
            </a:extLst>
          </p:cNvPr>
          <p:cNvSpPr txBox="1">
            <a:spLocks/>
          </p:cNvSpPr>
          <p:nvPr/>
        </p:nvSpPr>
        <p:spPr>
          <a:xfrm>
            <a:off x="152723" y="761107"/>
            <a:ext cx="9212263" cy="6223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marL="114300" lvl="1" indent="0">
              <a:lnSpc>
                <a:spcPct val="100000"/>
              </a:lnSpc>
              <a:spcBef>
                <a:spcPts val="468"/>
              </a:spcBef>
              <a:buNone/>
            </a:pPr>
            <a:r>
              <a:rPr lang="en-US" sz="2800" b="1" kern="1200">
                <a:solidFill>
                  <a:srgbClr val="A2010C"/>
                </a:solidFill>
                <a:ea typeface="+mj-ea"/>
                <a:cs typeface="+mj-cs"/>
              </a:rPr>
              <a:t>Training Specialist/Coordinator </a:t>
            </a:r>
            <a:r>
              <a:rPr lang="en-GB" sz="2800" b="1" kern="1200" err="1">
                <a:solidFill>
                  <a:srgbClr val="A2010C"/>
                </a:solidFill>
                <a:ea typeface="+mj-ea"/>
                <a:cs typeface="+mj-cs"/>
              </a:rPr>
              <a:t>ToR</a:t>
            </a:r>
            <a:endParaRPr lang="fr-FR" sz="2800" b="1" kern="1200">
              <a:solidFill>
                <a:srgbClr val="A2010C"/>
              </a:solidFill>
              <a:ea typeface="+mj-ea"/>
              <a:cs typeface="+mj-cs"/>
            </a:endParaRPr>
          </a:p>
        </p:txBody>
      </p:sp>
      <p:sp>
        <p:nvSpPr>
          <p:cNvPr id="6" name="Text Placeholder 1">
            <a:extLst>
              <a:ext uri="{FF2B5EF4-FFF2-40B4-BE49-F238E27FC236}">
                <a16:creationId xmlns:a16="http://schemas.microsoft.com/office/drawing/2014/main" id="{53F598CB-9FFD-B8E4-AC4D-CBD1D11E7B33}"/>
              </a:ext>
            </a:extLst>
          </p:cNvPr>
          <p:cNvSpPr txBox="1">
            <a:spLocks/>
          </p:cNvSpPr>
          <p:nvPr/>
        </p:nvSpPr>
        <p:spPr>
          <a:xfrm>
            <a:off x="6100586" y="1397844"/>
            <a:ext cx="5957212" cy="4951787"/>
          </a:xfrm>
          <a:prstGeom prst="rect">
            <a:avLst/>
          </a:prstGeom>
          <a:solidFill>
            <a:schemeClr val="tx2">
              <a:lumMod val="20000"/>
              <a:lumOff val="80000"/>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marL="216535" lvl="1" indent="0" hangingPunct="1">
              <a:buFontTx/>
              <a:buNone/>
            </a:pPr>
            <a:r>
              <a:rPr lang="en-US" b="1">
                <a:solidFill>
                  <a:srgbClr val="A2010C"/>
                </a:solidFill>
              </a:rPr>
              <a:t>In response phase:</a:t>
            </a:r>
            <a:endParaRPr lang="en-US" sz="2000" b="1">
              <a:solidFill>
                <a:srgbClr val="A2010C"/>
              </a:solidFill>
              <a:ea typeface="+mn-ea"/>
              <a:cs typeface="Arial"/>
            </a:endParaRPr>
          </a:p>
          <a:p>
            <a:pPr marL="788035" lvl="1" indent="-334010" defTabSz="914400">
              <a:lnSpc>
                <a:spcPct val="110000"/>
              </a:lnSpc>
              <a:spcBef>
                <a:spcPts val="468"/>
              </a:spcBef>
              <a:buClr>
                <a:schemeClr val="accent3"/>
              </a:buClr>
              <a:buSzTx/>
              <a:buFont typeface="Arial MT"/>
              <a:buChar char="•"/>
              <a:tabLst>
                <a:tab pos="787816" algn="l"/>
                <a:tab pos="788936" algn="l"/>
              </a:tabLst>
            </a:pPr>
            <a:r>
              <a:rPr lang="en-US" kern="1200" spc="-4">
                <a:ea typeface="+mn-ea"/>
                <a:cs typeface="Arial"/>
              </a:rPr>
              <a:t>Ensure that team members to be deployed receive just-in-time or refresher training on the current emergency to be managed</a:t>
            </a:r>
          </a:p>
          <a:p>
            <a:pPr marL="788035" lvl="1" indent="-334010" defTabSz="914400">
              <a:lnSpc>
                <a:spcPct val="110000"/>
              </a:lnSpc>
              <a:spcBef>
                <a:spcPts val="468"/>
              </a:spcBef>
              <a:buClr>
                <a:schemeClr val="accent3"/>
              </a:buClr>
              <a:buSzTx/>
              <a:buFont typeface="Arial MT"/>
              <a:buChar char="•"/>
              <a:tabLst>
                <a:tab pos="787816" algn="l"/>
                <a:tab pos="788936" algn="l"/>
              </a:tabLst>
            </a:pPr>
            <a:r>
              <a:rPr lang="en-US" kern="1200" spc="-4">
                <a:ea typeface="+mn-ea"/>
                <a:cs typeface="Arial"/>
              </a:rPr>
              <a:t>Ensure that team members to be deployed are properly informed and trained on ethics and code of conduct during deployment, with a special attention to prevention and response to  sexual exploitation, abuse, and harassment (PRSEAH)</a:t>
            </a:r>
          </a:p>
          <a:p>
            <a:pPr marL="788035" lvl="1" indent="-334010" defTabSz="914400">
              <a:lnSpc>
                <a:spcPct val="110000"/>
              </a:lnSpc>
              <a:spcBef>
                <a:spcPts val="468"/>
              </a:spcBef>
              <a:buClr>
                <a:schemeClr val="accent3"/>
              </a:buClr>
              <a:buSzTx/>
              <a:buFont typeface="Arial MT"/>
              <a:buChar char="•"/>
              <a:tabLst>
                <a:tab pos="787816" algn="l"/>
                <a:tab pos="788936" algn="l"/>
              </a:tabLst>
            </a:pPr>
            <a:endParaRPr lang="en-US" kern="1200" spc="-4">
              <a:ea typeface="+mn-ea"/>
              <a:cs typeface="Arial"/>
            </a:endParaRPr>
          </a:p>
          <a:p>
            <a:pPr marL="788035" lvl="1" indent="-334010" defTabSz="914400">
              <a:spcBef>
                <a:spcPts val="468"/>
              </a:spcBef>
              <a:buClr>
                <a:schemeClr val="accent3"/>
              </a:buClr>
              <a:buSzTx/>
              <a:buFont typeface="Arial MT"/>
              <a:buChar char="•"/>
              <a:tabLst>
                <a:tab pos="787816" algn="l"/>
                <a:tab pos="788936" algn="l"/>
              </a:tabLst>
            </a:pPr>
            <a:endParaRPr lang="en-US" sz="2200" kern="1200" spc="-4">
              <a:ea typeface="+mn-ea"/>
              <a:cs typeface="Arial"/>
            </a:endParaRPr>
          </a:p>
          <a:p>
            <a:pPr marL="788035" lvl="1" indent="-334010" defTabSz="914400">
              <a:spcBef>
                <a:spcPts val="468"/>
              </a:spcBef>
              <a:buClr>
                <a:schemeClr val="accent3"/>
              </a:buClr>
              <a:buSzTx/>
              <a:buFont typeface="Arial MT"/>
              <a:buChar char="•"/>
              <a:tabLst>
                <a:tab pos="787816" algn="l"/>
                <a:tab pos="788936" algn="l"/>
              </a:tabLst>
            </a:pPr>
            <a:endParaRPr lang="en-US" sz="2200" kern="1200" spc="-4">
              <a:ea typeface="+mn-ea"/>
              <a:cs typeface="Arial"/>
            </a:endParaRPr>
          </a:p>
        </p:txBody>
      </p:sp>
      <p:sp>
        <p:nvSpPr>
          <p:cNvPr id="7" name="Slide Number Placeholder 4">
            <a:extLst>
              <a:ext uri="{FF2B5EF4-FFF2-40B4-BE49-F238E27FC236}">
                <a16:creationId xmlns:a16="http://schemas.microsoft.com/office/drawing/2014/main" id="{48830264-C50B-CD40-5A8C-6FB4252EBE19}"/>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42</a:t>
            </a:r>
          </a:p>
        </p:txBody>
      </p:sp>
    </p:spTree>
    <p:extLst>
      <p:ext uri="{BB962C8B-B14F-4D97-AF65-F5344CB8AC3E}">
        <p14:creationId xmlns:p14="http://schemas.microsoft.com/office/powerpoint/2010/main" val="3858441564"/>
      </p:ext>
    </p:extLst>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152CEA-8A39-4EAD-DD62-8CA65167178E}"/>
              </a:ext>
            </a:extLst>
          </p:cNvPr>
          <p:cNvSpPr>
            <a:spLocks noGrp="1"/>
          </p:cNvSpPr>
          <p:nvPr>
            <p:ph type="body" idx="1"/>
          </p:nvPr>
        </p:nvSpPr>
        <p:spPr>
          <a:xfrm>
            <a:off x="68183" y="1413564"/>
            <a:ext cx="5878385" cy="4952010"/>
          </a:xfrm>
          <a:solidFill>
            <a:schemeClr val="tx2">
              <a:lumMod val="20000"/>
              <a:lumOff val="80000"/>
            </a:schemeClr>
          </a:solidFill>
        </p:spPr>
        <p:txBody>
          <a:bodyPr lIns="45719" tIns="45720" rIns="45719" bIns="45720" anchor="t">
            <a:normAutofit/>
          </a:bodyPr>
          <a:lstStyle/>
          <a:p>
            <a:pPr marL="216535" lvl="1" indent="0">
              <a:buNone/>
            </a:pPr>
            <a:r>
              <a:rPr lang="en-US" b="1" dirty="0">
                <a:solidFill>
                  <a:srgbClr val="65A000"/>
                </a:solidFill>
              </a:rPr>
              <a:t>In preparedness phase:</a:t>
            </a:r>
            <a:endParaRPr lang="en-GB" b="1" dirty="0">
              <a:solidFill>
                <a:srgbClr val="65A000"/>
              </a:solidFill>
            </a:endParaRPr>
          </a:p>
          <a:p>
            <a:pPr marL="788035" lvl="1" indent="-334010" defTabSz="914400" hangingPunct="0">
              <a:lnSpc>
                <a:spcPct val="110000"/>
              </a:lnSpc>
              <a:spcBef>
                <a:spcPts val="468"/>
              </a:spcBef>
              <a:buClr>
                <a:schemeClr val="accent3"/>
              </a:buClr>
              <a:buSzTx/>
              <a:buFont typeface="Arial MT"/>
              <a:buChar char="•"/>
              <a:tabLst>
                <a:tab pos="787816" algn="l"/>
                <a:tab pos="788936" algn="l"/>
              </a:tabLst>
            </a:pPr>
            <a:endParaRPr lang="en-US" kern="1200" spc="-4">
              <a:ea typeface="+mn-ea"/>
              <a:cs typeface="Arial"/>
            </a:endParaRPr>
          </a:p>
          <a:p>
            <a:pPr marL="788035" lvl="1" indent="-334010" defTabSz="914400" hangingPunct="0">
              <a:lnSpc>
                <a:spcPct val="110000"/>
              </a:lnSpc>
              <a:spcBef>
                <a:spcPts val="468"/>
              </a:spcBef>
              <a:buClr>
                <a:schemeClr val="accent3"/>
              </a:buClr>
              <a:buSzTx/>
              <a:buFont typeface="Arial MT"/>
              <a:buChar char="•"/>
              <a:tabLst>
                <a:tab pos="787816" algn="l"/>
                <a:tab pos="788936" algn="l"/>
              </a:tabLst>
            </a:pPr>
            <a:r>
              <a:rPr lang="en-US" kern="1200" spc="-4" dirty="0">
                <a:ea typeface="+mn-ea"/>
                <a:cs typeface="Arial"/>
              </a:rPr>
              <a:t>Develop and maintain up to date team members roster/databases</a:t>
            </a:r>
          </a:p>
          <a:p>
            <a:pPr marL="788035" lvl="1" indent="-334010" defTabSz="914400" hangingPunct="0">
              <a:lnSpc>
                <a:spcPct val="110000"/>
              </a:lnSpc>
              <a:spcBef>
                <a:spcPts val="468"/>
              </a:spcBef>
              <a:buClr>
                <a:schemeClr val="accent3"/>
              </a:buClr>
              <a:buSzTx/>
              <a:buFont typeface="Arial MT"/>
              <a:buChar char="•"/>
              <a:tabLst>
                <a:tab pos="787816" algn="l"/>
                <a:tab pos="788936" algn="l"/>
              </a:tabLst>
            </a:pPr>
            <a:r>
              <a:rPr lang="en-US" kern="1200" spc="-4" dirty="0">
                <a:ea typeface="+mn-ea"/>
                <a:cs typeface="Arial"/>
              </a:rPr>
              <a:t>Provide data reports on program capacity and deployment history</a:t>
            </a:r>
          </a:p>
          <a:p>
            <a:pPr marL="788035" lvl="1" indent="-334010" defTabSz="914400">
              <a:lnSpc>
                <a:spcPct val="110000"/>
              </a:lnSpc>
              <a:spcBef>
                <a:spcPts val="468"/>
              </a:spcBef>
              <a:buClr>
                <a:schemeClr val="accent3"/>
              </a:buClr>
              <a:buSzTx/>
              <a:buFont typeface="Arial MT"/>
              <a:buChar char="•"/>
              <a:tabLst>
                <a:tab pos="787816" algn="l"/>
                <a:tab pos="788936" algn="l"/>
              </a:tabLst>
            </a:pPr>
            <a:endParaRPr lang="en-US" kern="1200" spc="-4">
              <a:ea typeface="+mn-ea"/>
              <a:cs typeface="Arial"/>
            </a:endParaRPr>
          </a:p>
          <a:p>
            <a:pPr marL="788035" lvl="1" indent="-334010" defTabSz="914400">
              <a:lnSpc>
                <a:spcPct val="110000"/>
              </a:lnSpc>
              <a:spcBef>
                <a:spcPts val="468"/>
              </a:spcBef>
              <a:buClr>
                <a:schemeClr val="accent3"/>
              </a:buClr>
              <a:buSzTx/>
              <a:buFont typeface="Arial MT"/>
              <a:buChar char="•"/>
              <a:tabLst>
                <a:tab pos="787816" algn="l"/>
                <a:tab pos="788936" algn="l"/>
              </a:tabLst>
            </a:pPr>
            <a:endParaRPr lang="en-US" kern="1200" spc="-4">
              <a:ea typeface="+mn-ea"/>
              <a:cs typeface="Arial"/>
            </a:endParaRPr>
          </a:p>
          <a:p>
            <a:pPr marL="788035" lvl="1" indent="-334010" defTabSz="914400">
              <a:lnSpc>
                <a:spcPct val="110000"/>
              </a:lnSpc>
              <a:spcBef>
                <a:spcPts val="468"/>
              </a:spcBef>
              <a:buClr>
                <a:schemeClr val="accent3"/>
              </a:buClr>
              <a:buSzTx/>
              <a:buFont typeface="Arial MT"/>
              <a:buChar char="•"/>
              <a:tabLst>
                <a:tab pos="787816" algn="l"/>
                <a:tab pos="788936" algn="l"/>
              </a:tabLst>
            </a:pPr>
            <a:endParaRPr lang="en-US" kern="1200" spc="-4">
              <a:ea typeface="+mn-ea"/>
              <a:cs typeface="Arial"/>
            </a:endParaRPr>
          </a:p>
          <a:p>
            <a:pPr marL="788035" lvl="1" indent="-334010" defTabSz="914400">
              <a:lnSpc>
                <a:spcPct val="110000"/>
              </a:lnSpc>
              <a:spcBef>
                <a:spcPts val="468"/>
              </a:spcBef>
              <a:buClr>
                <a:schemeClr val="accent3"/>
              </a:buClr>
              <a:buSzTx/>
              <a:buFont typeface="Arial MT"/>
              <a:buChar char="•"/>
              <a:tabLst>
                <a:tab pos="787816" algn="l"/>
                <a:tab pos="788936" algn="l"/>
              </a:tabLst>
            </a:pPr>
            <a:endParaRPr lang="en-US" kern="1200" spc="-4">
              <a:ea typeface="+mn-ea"/>
              <a:cs typeface="Arial"/>
            </a:endParaRPr>
          </a:p>
        </p:txBody>
      </p:sp>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57820" y="60808"/>
            <a:ext cx="10955822" cy="648131"/>
          </a:xfrm>
        </p:spPr>
        <p:txBody>
          <a:bodyPr lIns="45719" tIns="45720" rIns="45719" bIns="45720" anchor="t">
            <a:normAutofit/>
          </a:bodyPr>
          <a:lstStyle/>
          <a:p>
            <a:r>
              <a:rPr lang="en-US" sz="3200" b="1" kern="1200" dirty="0">
                <a:solidFill>
                  <a:schemeClr val="bg1"/>
                </a:solidFill>
                <a:latin typeface="Source Sans Pro Bold"/>
                <a:ea typeface="Source Sans Pro Bold"/>
                <a:cs typeface="Source Sans Pro Bold"/>
              </a:rPr>
              <a:t> </a:t>
            </a:r>
            <a:r>
              <a:rPr lang="en-US" sz="3000" b="1" dirty="0">
                <a:solidFill>
                  <a:srgbClr val="FFFFFF"/>
                </a:solidFill>
                <a:latin typeface="Source Sans Pro Bold"/>
                <a:ea typeface="Source Sans Pro Bold"/>
              </a:rPr>
              <a:t>1.4 Composing/strengthening the RRT management team</a:t>
            </a:r>
          </a:p>
        </p:txBody>
      </p:sp>
      <p:sp>
        <p:nvSpPr>
          <p:cNvPr id="5" name="Text Placeholder 2">
            <a:extLst>
              <a:ext uri="{FF2B5EF4-FFF2-40B4-BE49-F238E27FC236}">
                <a16:creationId xmlns:a16="http://schemas.microsoft.com/office/drawing/2014/main" id="{9537BD91-DE09-32E6-86A4-1872AF56A32E}"/>
              </a:ext>
            </a:extLst>
          </p:cNvPr>
          <p:cNvSpPr txBox="1">
            <a:spLocks/>
          </p:cNvSpPr>
          <p:nvPr/>
        </p:nvSpPr>
        <p:spPr>
          <a:xfrm>
            <a:off x="152723" y="761107"/>
            <a:ext cx="9212263" cy="622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marL="114300" lvl="1" indent="0">
              <a:lnSpc>
                <a:spcPct val="100000"/>
              </a:lnSpc>
              <a:spcBef>
                <a:spcPts val="468"/>
              </a:spcBef>
              <a:buNone/>
            </a:pPr>
            <a:r>
              <a:rPr lang="en-GB" sz="2800" b="1" kern="1200">
                <a:solidFill>
                  <a:srgbClr val="A2010C"/>
                </a:solidFill>
                <a:ea typeface="+mj-ea"/>
                <a:cs typeface="+mj-cs"/>
              </a:rPr>
              <a:t>R</a:t>
            </a:r>
            <a:r>
              <a:rPr lang="en-US" sz="2800" b="1" kern="1200" err="1">
                <a:solidFill>
                  <a:srgbClr val="A2010C"/>
                </a:solidFill>
                <a:ea typeface="+mj-ea"/>
                <a:cs typeface="+mj-cs"/>
              </a:rPr>
              <a:t>oster</a:t>
            </a:r>
            <a:r>
              <a:rPr lang="en-US" sz="2800" b="1" kern="1200">
                <a:solidFill>
                  <a:srgbClr val="A2010C"/>
                </a:solidFill>
                <a:ea typeface="+mj-ea"/>
                <a:cs typeface="+mj-cs"/>
              </a:rPr>
              <a:t> Manager/Data Analyst</a:t>
            </a:r>
            <a:r>
              <a:rPr lang="en-GB" sz="2800" b="1" kern="1200">
                <a:solidFill>
                  <a:srgbClr val="A2010C"/>
                </a:solidFill>
                <a:ea typeface="+mj-ea"/>
                <a:cs typeface="+mj-cs"/>
              </a:rPr>
              <a:t> </a:t>
            </a:r>
            <a:r>
              <a:rPr lang="en-GB" sz="2800" b="1" kern="1200" err="1">
                <a:solidFill>
                  <a:srgbClr val="A2010C"/>
                </a:solidFill>
                <a:ea typeface="+mj-ea"/>
                <a:cs typeface="+mj-cs"/>
              </a:rPr>
              <a:t>ToR</a:t>
            </a:r>
            <a:endParaRPr lang="en-GB" sz="2800" b="1" kern="1200">
              <a:solidFill>
                <a:srgbClr val="A2010C"/>
              </a:solidFill>
              <a:ea typeface="+mj-ea"/>
              <a:cs typeface="+mj-cs"/>
            </a:endParaRPr>
          </a:p>
        </p:txBody>
      </p:sp>
      <p:sp>
        <p:nvSpPr>
          <p:cNvPr id="6" name="Text Placeholder 1">
            <a:extLst>
              <a:ext uri="{FF2B5EF4-FFF2-40B4-BE49-F238E27FC236}">
                <a16:creationId xmlns:a16="http://schemas.microsoft.com/office/drawing/2014/main" id="{53F598CB-9FFD-B8E4-AC4D-CBD1D11E7B33}"/>
              </a:ext>
            </a:extLst>
          </p:cNvPr>
          <p:cNvSpPr txBox="1">
            <a:spLocks/>
          </p:cNvSpPr>
          <p:nvPr/>
        </p:nvSpPr>
        <p:spPr>
          <a:xfrm>
            <a:off x="6100586" y="1397844"/>
            <a:ext cx="5957212" cy="4951787"/>
          </a:xfrm>
          <a:prstGeom prst="rect">
            <a:avLst/>
          </a:prstGeom>
          <a:solidFill>
            <a:schemeClr val="tx2">
              <a:lumMod val="20000"/>
              <a:lumOff val="80000"/>
            </a:schemeClr>
          </a:solidFill>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marL="216535" lvl="1" indent="0" hangingPunct="1">
              <a:buFontTx/>
              <a:buNone/>
            </a:pPr>
            <a:r>
              <a:rPr lang="en-US" b="1">
                <a:solidFill>
                  <a:srgbClr val="A2010C"/>
                </a:solidFill>
              </a:rPr>
              <a:t>In response phase:</a:t>
            </a:r>
            <a:endParaRPr lang="en-GB" b="1">
              <a:solidFill>
                <a:srgbClr val="A2010C"/>
              </a:solidFill>
            </a:endParaRPr>
          </a:p>
          <a:p>
            <a:pPr marL="216535" lvl="1" indent="0" defTabSz="914400">
              <a:buNone/>
              <a:tabLst>
                <a:tab pos="787816" algn="l"/>
                <a:tab pos="788936" algn="l"/>
              </a:tabLst>
            </a:pPr>
            <a:endParaRPr lang="en-US" b="1">
              <a:solidFill>
                <a:srgbClr val="A2010C"/>
              </a:solidFill>
              <a:ea typeface="+mn-ea"/>
              <a:cs typeface="Arial"/>
            </a:endParaRPr>
          </a:p>
          <a:p>
            <a:pPr marL="788035" lvl="1" indent="-334010" defTabSz="914400">
              <a:lnSpc>
                <a:spcPct val="110000"/>
              </a:lnSpc>
              <a:spcBef>
                <a:spcPts val="468"/>
              </a:spcBef>
              <a:buClr>
                <a:schemeClr val="accent3"/>
              </a:buClr>
              <a:buSzTx/>
              <a:buFont typeface="Arial MT"/>
              <a:buChar char="•"/>
              <a:tabLst>
                <a:tab pos="787816" algn="l"/>
                <a:tab pos="788936" algn="l"/>
              </a:tabLst>
            </a:pPr>
            <a:r>
              <a:rPr lang="en-US" kern="1200" spc="-4">
                <a:ea typeface="+mn-ea"/>
                <a:cs typeface="Arial"/>
              </a:rPr>
              <a:t>Support the surge coordinator to select required members to be mobilized for deployment</a:t>
            </a:r>
          </a:p>
          <a:p>
            <a:pPr marL="788035" lvl="1" indent="-334010" defTabSz="914400">
              <a:lnSpc>
                <a:spcPct val="110000"/>
              </a:lnSpc>
              <a:spcBef>
                <a:spcPts val="468"/>
              </a:spcBef>
              <a:buClr>
                <a:schemeClr val="accent3"/>
              </a:buClr>
              <a:buSzTx/>
              <a:buFont typeface="Arial MT"/>
              <a:buChar char="•"/>
              <a:tabLst>
                <a:tab pos="787816" algn="l"/>
                <a:tab pos="788936" algn="l"/>
              </a:tabLst>
            </a:pPr>
            <a:r>
              <a:rPr lang="en-US" kern="1200" spc="-4">
                <a:ea typeface="+mn-ea"/>
                <a:cs typeface="Arial"/>
              </a:rPr>
              <a:t>Collect and analyze data on deployed team members</a:t>
            </a:r>
            <a:endParaRPr lang="en-US"/>
          </a:p>
          <a:p>
            <a:pPr marL="788035" lvl="1" indent="-334010" defTabSz="914400">
              <a:lnSpc>
                <a:spcPct val="110000"/>
              </a:lnSpc>
              <a:spcBef>
                <a:spcPts val="468"/>
              </a:spcBef>
              <a:buClr>
                <a:schemeClr val="accent3"/>
              </a:buClr>
              <a:buSzTx/>
              <a:buFont typeface="Arial MT"/>
              <a:buChar char="•"/>
              <a:tabLst>
                <a:tab pos="787816" algn="l"/>
                <a:tab pos="788936" algn="l"/>
              </a:tabLst>
            </a:pPr>
            <a:endParaRPr lang="en-US" kern="1200" spc="-4">
              <a:ea typeface="+mn-ea"/>
              <a:cs typeface="Arial"/>
            </a:endParaRPr>
          </a:p>
          <a:p>
            <a:pPr marL="788035" lvl="1" indent="-334010" defTabSz="914400">
              <a:spcBef>
                <a:spcPts val="468"/>
              </a:spcBef>
              <a:buClr>
                <a:schemeClr val="accent3"/>
              </a:buClr>
              <a:buSzTx/>
              <a:buFont typeface="Arial MT"/>
              <a:buChar char="•"/>
              <a:tabLst>
                <a:tab pos="787816" algn="l"/>
                <a:tab pos="788936" algn="l"/>
              </a:tabLst>
            </a:pPr>
            <a:endParaRPr lang="en-US" sz="2200" kern="1200" spc="-4">
              <a:ea typeface="+mn-ea"/>
              <a:cs typeface="Arial"/>
            </a:endParaRPr>
          </a:p>
          <a:p>
            <a:pPr marL="788035" lvl="1" indent="-334010" defTabSz="914400">
              <a:spcBef>
                <a:spcPts val="468"/>
              </a:spcBef>
              <a:buClr>
                <a:schemeClr val="accent3"/>
              </a:buClr>
              <a:buSzTx/>
              <a:buFont typeface="Arial MT"/>
              <a:buChar char="•"/>
              <a:tabLst>
                <a:tab pos="787816" algn="l"/>
                <a:tab pos="788936" algn="l"/>
              </a:tabLst>
            </a:pPr>
            <a:endParaRPr lang="en-US" sz="2200" kern="1200" spc="-4">
              <a:ea typeface="+mn-ea"/>
              <a:cs typeface="Arial"/>
            </a:endParaRPr>
          </a:p>
        </p:txBody>
      </p:sp>
      <p:sp>
        <p:nvSpPr>
          <p:cNvPr id="7" name="Slide Number Placeholder 4">
            <a:extLst>
              <a:ext uri="{FF2B5EF4-FFF2-40B4-BE49-F238E27FC236}">
                <a16:creationId xmlns:a16="http://schemas.microsoft.com/office/drawing/2014/main" id="{F2D0D595-1C6A-CF75-23EE-222ADFE02AD7}"/>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43</a:t>
            </a:r>
            <a:endParaRPr/>
          </a:p>
        </p:txBody>
      </p:sp>
    </p:spTree>
    <p:extLst>
      <p:ext uri="{BB962C8B-B14F-4D97-AF65-F5344CB8AC3E}">
        <p14:creationId xmlns:p14="http://schemas.microsoft.com/office/powerpoint/2010/main" val="1553154255"/>
      </p:ext>
    </p:ext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152CEA-8A39-4EAD-DD62-8CA65167178E}"/>
              </a:ext>
            </a:extLst>
          </p:cNvPr>
          <p:cNvSpPr>
            <a:spLocks noGrp="1"/>
          </p:cNvSpPr>
          <p:nvPr>
            <p:ph type="body" idx="1"/>
          </p:nvPr>
        </p:nvSpPr>
        <p:spPr>
          <a:xfrm>
            <a:off x="68183" y="1413564"/>
            <a:ext cx="5878385" cy="4952010"/>
          </a:xfrm>
          <a:solidFill>
            <a:schemeClr val="tx2">
              <a:lumMod val="20000"/>
              <a:lumOff val="80000"/>
            </a:schemeClr>
          </a:solidFill>
        </p:spPr>
        <p:txBody>
          <a:bodyPr lIns="45719" tIns="45720" rIns="45719" bIns="45720" anchor="t">
            <a:normAutofit/>
          </a:bodyPr>
          <a:lstStyle/>
          <a:p>
            <a:pPr marL="216535" lvl="1" indent="0">
              <a:buNone/>
            </a:pPr>
            <a:r>
              <a:rPr lang="en-US" b="1">
                <a:solidFill>
                  <a:srgbClr val="65A000"/>
                </a:solidFill>
              </a:rPr>
              <a:t>In preparedness phase:</a:t>
            </a:r>
            <a:endParaRPr lang="en-GB" b="1">
              <a:solidFill>
                <a:srgbClr val="65A000"/>
              </a:solidFill>
            </a:endParaRPr>
          </a:p>
          <a:p>
            <a:pPr marL="454025" lvl="1" indent="0" defTabSz="914400" hangingPunct="0">
              <a:lnSpc>
                <a:spcPct val="110000"/>
              </a:lnSpc>
              <a:spcBef>
                <a:spcPts val="468"/>
              </a:spcBef>
              <a:buClr>
                <a:schemeClr val="accent3"/>
              </a:buClr>
              <a:buSzTx/>
              <a:buNone/>
              <a:tabLst>
                <a:tab pos="787816" algn="l"/>
                <a:tab pos="788936" algn="l"/>
              </a:tabLst>
            </a:pPr>
            <a:endParaRPr lang="en-US" kern="1200" spc="-4">
              <a:ea typeface="+mn-ea"/>
              <a:cs typeface="Arial"/>
            </a:endParaRPr>
          </a:p>
          <a:p>
            <a:pPr marL="788035" lvl="1" indent="-334010" defTabSz="914400" hangingPunct="0">
              <a:lnSpc>
                <a:spcPct val="110000"/>
              </a:lnSpc>
              <a:spcBef>
                <a:spcPts val="468"/>
              </a:spcBef>
              <a:buClr>
                <a:schemeClr val="accent3"/>
              </a:buClr>
              <a:buSzTx/>
              <a:buFont typeface="Arial MT"/>
              <a:buChar char="•"/>
              <a:tabLst>
                <a:tab pos="787816" algn="l"/>
                <a:tab pos="788936" algn="l"/>
              </a:tabLst>
            </a:pPr>
            <a:r>
              <a:rPr lang="en-US" kern="1200" spc="-4">
                <a:ea typeface="+mn-ea"/>
                <a:cs typeface="Arial"/>
              </a:rPr>
              <a:t>Monitor and evaluate the quality of the program management, training, and operations.</a:t>
            </a:r>
          </a:p>
          <a:p>
            <a:pPr marL="788035" lvl="1" indent="-334010" defTabSz="914400">
              <a:lnSpc>
                <a:spcPct val="110000"/>
              </a:lnSpc>
              <a:spcBef>
                <a:spcPts val="468"/>
              </a:spcBef>
              <a:buClr>
                <a:schemeClr val="accent3"/>
              </a:buClr>
              <a:buSzTx/>
              <a:buFont typeface="Arial MT"/>
              <a:buChar char="•"/>
              <a:tabLst>
                <a:tab pos="787816" algn="l"/>
                <a:tab pos="788936" algn="l"/>
              </a:tabLst>
            </a:pPr>
            <a:r>
              <a:rPr lang="en-US" kern="1200" spc="-4">
                <a:ea typeface="+mn-ea"/>
                <a:cs typeface="Arial"/>
              </a:rPr>
              <a:t>Develop a M&amp;E reports</a:t>
            </a:r>
          </a:p>
          <a:p>
            <a:pPr marL="788035" lvl="1" indent="-334010" defTabSz="914400" hangingPunct="0">
              <a:lnSpc>
                <a:spcPct val="110000"/>
              </a:lnSpc>
              <a:spcBef>
                <a:spcPts val="468"/>
              </a:spcBef>
              <a:buClr>
                <a:schemeClr val="accent3"/>
              </a:buClr>
              <a:buSzTx/>
              <a:buFont typeface="Arial MT"/>
              <a:buChar char="•"/>
              <a:tabLst>
                <a:tab pos="787816" algn="l"/>
                <a:tab pos="788936" algn="l"/>
              </a:tabLst>
            </a:pPr>
            <a:r>
              <a:rPr lang="en-US" kern="1200" spc="-4">
                <a:ea typeface="+mn-ea"/>
                <a:cs typeface="Arial"/>
              </a:rPr>
              <a:t>Provide recommendations  for continuous program improvement.</a:t>
            </a:r>
          </a:p>
          <a:p>
            <a:pPr marL="788035" lvl="1" indent="-334010" defTabSz="914400">
              <a:lnSpc>
                <a:spcPct val="110000"/>
              </a:lnSpc>
              <a:spcBef>
                <a:spcPts val="468"/>
              </a:spcBef>
              <a:buClr>
                <a:schemeClr val="accent3"/>
              </a:buClr>
              <a:buSzTx/>
              <a:buFont typeface="Arial MT"/>
              <a:buChar char="•"/>
              <a:tabLst>
                <a:tab pos="787816" algn="l"/>
                <a:tab pos="788936" algn="l"/>
              </a:tabLst>
            </a:pPr>
            <a:endParaRPr lang="en-US" kern="1200" spc="-4">
              <a:highlight>
                <a:srgbClr val="00FFFF"/>
              </a:highlight>
              <a:ea typeface="+mn-ea"/>
              <a:cs typeface="Arial"/>
            </a:endParaRPr>
          </a:p>
          <a:p>
            <a:pPr marL="788035" lvl="1" indent="-334010" defTabSz="914400">
              <a:lnSpc>
                <a:spcPct val="110000"/>
              </a:lnSpc>
              <a:spcBef>
                <a:spcPts val="468"/>
              </a:spcBef>
              <a:buClr>
                <a:schemeClr val="accent3"/>
              </a:buClr>
              <a:buSzTx/>
              <a:buFont typeface="Arial MT"/>
              <a:buChar char="•"/>
              <a:tabLst>
                <a:tab pos="787816" algn="l"/>
                <a:tab pos="788936" algn="l"/>
              </a:tabLst>
            </a:pPr>
            <a:endParaRPr lang="en-US" kern="1200" spc="-4">
              <a:ea typeface="+mn-ea"/>
              <a:cs typeface="Arial"/>
            </a:endParaRPr>
          </a:p>
          <a:p>
            <a:pPr marL="788035" lvl="1" indent="-334010" defTabSz="914400">
              <a:lnSpc>
                <a:spcPct val="110000"/>
              </a:lnSpc>
              <a:spcBef>
                <a:spcPts val="468"/>
              </a:spcBef>
              <a:buClr>
                <a:schemeClr val="accent3"/>
              </a:buClr>
              <a:buSzTx/>
              <a:buFont typeface="Arial MT"/>
              <a:buChar char="•"/>
              <a:tabLst>
                <a:tab pos="787816" algn="l"/>
                <a:tab pos="788936" algn="l"/>
              </a:tabLst>
            </a:pPr>
            <a:endParaRPr lang="en-US" kern="1200" spc="-4">
              <a:ea typeface="+mn-ea"/>
              <a:cs typeface="Arial"/>
            </a:endParaRPr>
          </a:p>
          <a:p>
            <a:pPr marL="788035" lvl="1" indent="-334010" defTabSz="914400">
              <a:lnSpc>
                <a:spcPct val="110000"/>
              </a:lnSpc>
              <a:spcBef>
                <a:spcPts val="468"/>
              </a:spcBef>
              <a:buClr>
                <a:schemeClr val="accent3"/>
              </a:buClr>
              <a:buSzTx/>
              <a:buFont typeface="Arial MT"/>
              <a:buChar char="•"/>
              <a:tabLst>
                <a:tab pos="787816" algn="l"/>
                <a:tab pos="788936" algn="l"/>
              </a:tabLst>
            </a:pPr>
            <a:endParaRPr lang="en-US" kern="1200" spc="-4">
              <a:ea typeface="+mn-ea"/>
              <a:cs typeface="Arial"/>
            </a:endParaRPr>
          </a:p>
          <a:p>
            <a:pPr marL="788035" lvl="1" indent="-334010" defTabSz="914400">
              <a:lnSpc>
                <a:spcPct val="110000"/>
              </a:lnSpc>
              <a:spcBef>
                <a:spcPts val="468"/>
              </a:spcBef>
              <a:buClr>
                <a:schemeClr val="accent3"/>
              </a:buClr>
              <a:buSzTx/>
              <a:buFont typeface="Arial MT"/>
              <a:buChar char="•"/>
              <a:tabLst>
                <a:tab pos="787816" algn="l"/>
                <a:tab pos="788936" algn="l"/>
              </a:tabLst>
            </a:pPr>
            <a:endParaRPr lang="en-US" kern="1200" spc="-4">
              <a:ea typeface="+mn-ea"/>
              <a:cs typeface="Arial"/>
            </a:endParaRPr>
          </a:p>
        </p:txBody>
      </p:sp>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57820" y="60808"/>
            <a:ext cx="10955822" cy="648131"/>
          </a:xfrm>
        </p:spPr>
        <p:txBody>
          <a:bodyPr lIns="45719" tIns="45720" rIns="45719" bIns="45720" anchor="t">
            <a:normAutofit/>
          </a:bodyPr>
          <a:lstStyle/>
          <a:p>
            <a:r>
              <a:rPr lang="en-US" sz="3200" b="1" kern="1200" dirty="0">
                <a:solidFill>
                  <a:schemeClr val="bg1"/>
                </a:solidFill>
                <a:latin typeface="Source Sans Pro Bold"/>
                <a:ea typeface="Source Sans Pro Bold"/>
                <a:cs typeface="Source Sans Pro Bold"/>
              </a:rPr>
              <a:t> </a:t>
            </a:r>
            <a:r>
              <a:rPr lang="en-US" sz="3000" b="1" dirty="0">
                <a:solidFill>
                  <a:srgbClr val="FFFFFF"/>
                </a:solidFill>
                <a:latin typeface="Source Sans Pro Bold"/>
                <a:ea typeface="Source Sans Pro Bold"/>
              </a:rPr>
              <a:t>1.4 Composing/strengthening the RRT management team</a:t>
            </a:r>
          </a:p>
        </p:txBody>
      </p:sp>
      <p:sp>
        <p:nvSpPr>
          <p:cNvPr id="5" name="Text Placeholder 2">
            <a:extLst>
              <a:ext uri="{FF2B5EF4-FFF2-40B4-BE49-F238E27FC236}">
                <a16:creationId xmlns:a16="http://schemas.microsoft.com/office/drawing/2014/main" id="{9537BD91-DE09-32E6-86A4-1872AF56A32E}"/>
              </a:ext>
            </a:extLst>
          </p:cNvPr>
          <p:cNvSpPr txBox="1">
            <a:spLocks/>
          </p:cNvSpPr>
          <p:nvPr/>
        </p:nvSpPr>
        <p:spPr>
          <a:xfrm>
            <a:off x="152723" y="761107"/>
            <a:ext cx="9212263" cy="6223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marL="114300" lvl="1" indent="0">
              <a:lnSpc>
                <a:spcPct val="100000"/>
              </a:lnSpc>
              <a:spcBef>
                <a:spcPts val="468"/>
              </a:spcBef>
              <a:buNone/>
            </a:pPr>
            <a:r>
              <a:rPr lang="en-GB" sz="2800" b="1" kern="1200" dirty="0">
                <a:solidFill>
                  <a:srgbClr val="A2010C"/>
                </a:solidFill>
                <a:ea typeface="+mj-ea"/>
                <a:cs typeface="+mj-cs"/>
              </a:rPr>
              <a:t>Monitoring and evaluation specialist </a:t>
            </a:r>
            <a:r>
              <a:rPr lang="en-GB" sz="2800" b="1" kern="1200" dirty="0" err="1">
                <a:solidFill>
                  <a:srgbClr val="A2010C"/>
                </a:solidFill>
                <a:ea typeface="+mj-ea"/>
                <a:cs typeface="+mj-cs"/>
              </a:rPr>
              <a:t>ToR</a:t>
            </a:r>
          </a:p>
        </p:txBody>
      </p:sp>
      <p:sp>
        <p:nvSpPr>
          <p:cNvPr id="6" name="Text Placeholder 1">
            <a:extLst>
              <a:ext uri="{FF2B5EF4-FFF2-40B4-BE49-F238E27FC236}">
                <a16:creationId xmlns:a16="http://schemas.microsoft.com/office/drawing/2014/main" id="{53F598CB-9FFD-B8E4-AC4D-CBD1D11E7B33}"/>
              </a:ext>
            </a:extLst>
          </p:cNvPr>
          <p:cNvSpPr txBox="1">
            <a:spLocks/>
          </p:cNvSpPr>
          <p:nvPr/>
        </p:nvSpPr>
        <p:spPr>
          <a:xfrm>
            <a:off x="6100586" y="1462420"/>
            <a:ext cx="5957212" cy="4951787"/>
          </a:xfrm>
          <a:prstGeom prst="rect">
            <a:avLst/>
          </a:prstGeom>
          <a:solidFill>
            <a:schemeClr val="tx2">
              <a:lumMod val="20000"/>
              <a:lumOff val="80000"/>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marL="216535" lvl="1" indent="0" hangingPunct="1">
              <a:buFontTx/>
              <a:buNone/>
            </a:pPr>
            <a:r>
              <a:rPr lang="en-US" b="1">
                <a:solidFill>
                  <a:srgbClr val="A2010C"/>
                </a:solidFill>
              </a:rPr>
              <a:t>In response phase:</a:t>
            </a:r>
            <a:endParaRPr lang="en-GB" b="1">
              <a:solidFill>
                <a:srgbClr val="A2010C"/>
              </a:solidFill>
            </a:endParaRPr>
          </a:p>
          <a:p>
            <a:pPr marL="216535" lvl="1" indent="0" defTabSz="914400">
              <a:buNone/>
              <a:tabLst>
                <a:tab pos="787816" algn="l"/>
                <a:tab pos="788936" algn="l"/>
              </a:tabLst>
            </a:pPr>
            <a:endParaRPr lang="en-US" b="1">
              <a:solidFill>
                <a:srgbClr val="A2010C"/>
              </a:solidFill>
              <a:ea typeface="+mn-ea"/>
              <a:cs typeface="Arial"/>
            </a:endParaRPr>
          </a:p>
          <a:p>
            <a:pPr marL="788035" lvl="1" indent="-334010" defTabSz="914400">
              <a:lnSpc>
                <a:spcPct val="110000"/>
              </a:lnSpc>
              <a:spcBef>
                <a:spcPts val="468"/>
              </a:spcBef>
              <a:buClr>
                <a:schemeClr val="accent3"/>
              </a:buClr>
              <a:buSzTx/>
              <a:buFont typeface="Arial MT"/>
              <a:buChar char="•"/>
              <a:tabLst>
                <a:tab pos="787816" algn="l"/>
                <a:tab pos="788936" algn="l"/>
              </a:tabLst>
            </a:pPr>
            <a:r>
              <a:rPr lang="en-US" kern="1200" spc="-4">
                <a:ea typeface="+mn-ea"/>
                <a:cs typeface="Arial"/>
              </a:rPr>
              <a:t>Ensure post-deployment reporting.</a:t>
            </a:r>
          </a:p>
          <a:p>
            <a:pPr marL="788035" lvl="1" indent="-334010" defTabSz="914400">
              <a:lnSpc>
                <a:spcPct val="110000"/>
              </a:lnSpc>
              <a:spcBef>
                <a:spcPts val="468"/>
              </a:spcBef>
              <a:buClr>
                <a:schemeClr val="accent3"/>
              </a:buClr>
              <a:buSzTx/>
              <a:buFont typeface="Arial MT"/>
              <a:buChar char="•"/>
              <a:tabLst>
                <a:tab pos="787816" algn="l"/>
                <a:tab pos="788936" algn="l"/>
              </a:tabLst>
            </a:pPr>
            <a:r>
              <a:rPr lang="en-US" kern="1200" spc="-4">
                <a:ea typeface="+mn-ea"/>
                <a:cs typeface="Arial"/>
              </a:rPr>
              <a:t>Support RRT management lead to monitor and evaluate teams’ response activities in the field.</a:t>
            </a:r>
          </a:p>
          <a:p>
            <a:pPr marL="788035" lvl="1" indent="-334010" defTabSz="914400">
              <a:lnSpc>
                <a:spcPct val="110000"/>
              </a:lnSpc>
              <a:spcBef>
                <a:spcPts val="468"/>
              </a:spcBef>
              <a:buClr>
                <a:schemeClr val="accent3"/>
              </a:buClr>
              <a:buSzTx/>
              <a:buFont typeface="Arial MT"/>
              <a:buChar char="•"/>
              <a:tabLst>
                <a:tab pos="787816" algn="l"/>
                <a:tab pos="788936" algn="l"/>
              </a:tabLst>
            </a:pPr>
            <a:endParaRPr lang="en-US" kern="1200" spc="-4">
              <a:cs typeface="Arial"/>
            </a:endParaRPr>
          </a:p>
          <a:p>
            <a:pPr marL="788035" lvl="1" indent="-334010" defTabSz="914400">
              <a:lnSpc>
                <a:spcPct val="110000"/>
              </a:lnSpc>
              <a:spcBef>
                <a:spcPts val="468"/>
              </a:spcBef>
              <a:buClr>
                <a:schemeClr val="accent3"/>
              </a:buClr>
              <a:buSzTx/>
              <a:buFont typeface="Arial MT"/>
              <a:buChar char="•"/>
              <a:tabLst>
                <a:tab pos="787816" algn="l"/>
                <a:tab pos="788936" algn="l"/>
              </a:tabLst>
            </a:pPr>
            <a:endParaRPr lang="en-US" kern="1200" spc="-4">
              <a:ea typeface="+mn-ea"/>
              <a:cs typeface="Arial"/>
            </a:endParaRPr>
          </a:p>
          <a:p>
            <a:pPr marL="788035" lvl="1" indent="-334010" defTabSz="914400">
              <a:spcBef>
                <a:spcPts val="468"/>
              </a:spcBef>
              <a:buClr>
                <a:schemeClr val="accent3"/>
              </a:buClr>
              <a:buSzTx/>
              <a:buFont typeface="Arial MT"/>
              <a:buChar char="•"/>
              <a:tabLst>
                <a:tab pos="787816" algn="l"/>
                <a:tab pos="788936" algn="l"/>
              </a:tabLst>
            </a:pPr>
            <a:endParaRPr lang="en-US" sz="2200" kern="1200" spc="-4">
              <a:ea typeface="+mn-ea"/>
              <a:cs typeface="Arial"/>
            </a:endParaRPr>
          </a:p>
          <a:p>
            <a:pPr marL="788035" lvl="1" indent="-334010" defTabSz="914400">
              <a:spcBef>
                <a:spcPts val="468"/>
              </a:spcBef>
              <a:buClr>
                <a:schemeClr val="accent3"/>
              </a:buClr>
              <a:buSzTx/>
              <a:buFont typeface="Arial MT"/>
              <a:buChar char="•"/>
              <a:tabLst>
                <a:tab pos="787816" algn="l"/>
                <a:tab pos="788936" algn="l"/>
              </a:tabLst>
            </a:pPr>
            <a:endParaRPr lang="en-US" sz="2200" kern="1200" spc="-4">
              <a:ea typeface="+mn-ea"/>
              <a:cs typeface="Arial"/>
            </a:endParaRPr>
          </a:p>
        </p:txBody>
      </p:sp>
      <p:sp>
        <p:nvSpPr>
          <p:cNvPr id="7" name="Slide Number Placeholder 4">
            <a:extLst>
              <a:ext uri="{FF2B5EF4-FFF2-40B4-BE49-F238E27FC236}">
                <a16:creationId xmlns:a16="http://schemas.microsoft.com/office/drawing/2014/main" id="{97983EFD-540E-1D2E-7939-6007BFE7E9EF}"/>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44</a:t>
            </a:r>
          </a:p>
        </p:txBody>
      </p:sp>
    </p:spTree>
    <p:extLst>
      <p:ext uri="{BB962C8B-B14F-4D97-AF65-F5344CB8AC3E}">
        <p14:creationId xmlns:p14="http://schemas.microsoft.com/office/powerpoint/2010/main" val="964017582"/>
      </p:ext>
    </p:extLst>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half" idx="1"/>
          </p:nvPr>
        </p:nvSpPr>
        <p:spPr>
          <a:xfrm>
            <a:off x="422274" y="1762675"/>
            <a:ext cx="11347451" cy="1870076"/>
          </a:xfrm>
        </p:spPr>
        <p:txBody>
          <a:bodyPr lIns="45719" tIns="45720" rIns="45719" bIns="45720" anchor="ctr">
            <a:normAutofit/>
          </a:bodyPr>
          <a:lstStyle/>
          <a:p>
            <a:pPr>
              <a:spcBef>
                <a:spcPts val="0"/>
              </a:spcBef>
            </a:pPr>
            <a:r>
              <a:rPr lang="en-US" sz="3200" b="1" dirty="0"/>
              <a:t>1.5 Group</a:t>
            </a:r>
            <a:r>
              <a:rPr lang="en-US" sz="3200" b="1" dirty="0">
                <a:solidFill>
                  <a:srgbClr val="FFFFFF"/>
                </a:solidFill>
                <a:latin typeface="Source Sans Pro Bold"/>
                <a:ea typeface="Source Sans Pro Bold"/>
              </a:rPr>
              <a:t> </a:t>
            </a:r>
            <a:r>
              <a:rPr lang="en-US" sz="3200" b="1" dirty="0"/>
              <a:t>work</a:t>
            </a:r>
            <a:r>
              <a:rPr lang="en-US" sz="3200" b="1" dirty="0">
                <a:solidFill>
                  <a:srgbClr val="FFFFFF"/>
                </a:solidFill>
                <a:latin typeface="Source Sans Pro Bold"/>
                <a:ea typeface="Source Sans Pro Bold"/>
              </a:rPr>
              <a:t>:</a:t>
            </a:r>
          </a:p>
          <a:p>
            <a:pPr>
              <a:spcBef>
                <a:spcPts val="0"/>
              </a:spcBef>
            </a:pPr>
            <a:r>
              <a:rPr lang="en-US" sz="3200" b="1" dirty="0">
                <a:solidFill>
                  <a:srgbClr val="FFFFFF"/>
                </a:solidFill>
                <a:latin typeface="Source Sans Pro Bold"/>
                <a:ea typeface="Source Sans Pro Bold"/>
              </a:rPr>
              <a:t>Composing/strengthening the RRT management team</a:t>
            </a:r>
            <a:endParaRPr lang="en-US" dirty="0"/>
          </a:p>
        </p:txBody>
      </p:sp>
      <p:sp>
        <p:nvSpPr>
          <p:cNvPr id="4" name="Slide Number Placeholder 4">
            <a:extLst>
              <a:ext uri="{FF2B5EF4-FFF2-40B4-BE49-F238E27FC236}">
                <a16:creationId xmlns:a16="http://schemas.microsoft.com/office/drawing/2014/main" id="{3346B3AA-9FB9-1F7C-F9B3-BEBFC212BE3D}"/>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45</a:t>
            </a:r>
          </a:p>
        </p:txBody>
      </p:sp>
    </p:spTree>
    <p:extLst>
      <p:ext uri="{BB962C8B-B14F-4D97-AF65-F5344CB8AC3E}">
        <p14:creationId xmlns:p14="http://schemas.microsoft.com/office/powerpoint/2010/main" val="1160480836"/>
      </p:ext>
    </p:extLst>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353820" y="2853159"/>
            <a:ext cx="7049257" cy="18553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p>
            <a:pPr algn="ctr">
              <a:lnSpc>
                <a:spcPct val="90000"/>
              </a:lnSpc>
              <a:defRPr sz="2400">
                <a:latin typeface="Source Sans Pro Regular"/>
                <a:ea typeface="Source Sans Pro Regular"/>
                <a:cs typeface="Source Sans Pro Regular"/>
                <a:sym typeface="Source Sans Pro Regular"/>
              </a:defRPr>
            </a:pPr>
            <a:r>
              <a:rPr lang="en-US" sz="2400" dirty="0">
                <a:solidFill>
                  <a:srgbClr val="FF0000"/>
                </a:solidFill>
                <a:highlight>
                  <a:srgbClr val="FFFF00"/>
                </a:highlight>
                <a:latin typeface="Source Sans Pro Regular"/>
                <a:ea typeface="Source Sans Pro Regular"/>
              </a:rPr>
              <a:t>Instruction to facilitator: please insert here the summary of the session related to the station 1. RRT </a:t>
            </a:r>
            <a:r>
              <a:rPr lang="en-US" sz="2400">
                <a:solidFill>
                  <a:srgbClr val="FF0000"/>
                </a:solidFill>
                <a:highlight>
                  <a:srgbClr val="FFFF00"/>
                </a:highlight>
                <a:latin typeface="Source Sans Pro Regular"/>
                <a:ea typeface="Source Sans Pro Regular"/>
              </a:rPr>
              <a:t>management in Group activity 1.2:</a:t>
            </a:r>
          </a:p>
          <a:p>
            <a:pPr algn="ctr">
              <a:lnSpc>
                <a:spcPct val="90000"/>
              </a:lnSpc>
              <a:defRPr sz="2400">
                <a:latin typeface="Source Sans Pro Regular"/>
                <a:ea typeface="Source Sans Pro Regular"/>
                <a:cs typeface="Source Sans Pro Regular"/>
                <a:sym typeface="Source Sans Pro Regular"/>
              </a:defRPr>
            </a:pPr>
            <a:r>
              <a:rPr lang="en-CA" sz="2400" dirty="0">
                <a:solidFill>
                  <a:srgbClr val="FF0000"/>
                </a:solidFill>
                <a:highlight>
                  <a:srgbClr val="FFFF00"/>
                </a:highlight>
                <a:latin typeface="Source Sans Pro Regular"/>
                <a:ea typeface="Source Sans Pro Regular"/>
              </a:rPr>
              <a:t>Brainstorming session: the country RRT experience</a:t>
            </a:r>
            <a:endParaRPr lang="fr-FR" sz="2400" dirty="0">
              <a:solidFill>
                <a:srgbClr val="FF0000"/>
              </a:solidFill>
              <a:highlight>
                <a:srgbClr val="FFFF00"/>
              </a:highlight>
              <a:latin typeface="Source Sans Pro Regular"/>
              <a:ea typeface="Source Sans Pro Regular"/>
            </a:endParaRPr>
          </a:p>
          <a:p>
            <a:pPr marL="307975" indent="-307975">
              <a:spcBef>
                <a:spcPts val="500"/>
              </a:spcBef>
              <a:buClr>
                <a:srgbClr val="00B050"/>
              </a:buClr>
              <a:buSzPct val="100000"/>
              <a:buFont typeface="Arial"/>
              <a:buChar char="•"/>
              <a:defRPr sz="2400">
                <a:latin typeface="Source Sans Pro Regular"/>
                <a:ea typeface="Source Sans Pro Regular"/>
                <a:cs typeface="Source Sans Pro Regular"/>
                <a:sym typeface="Source Sans Pro Regular"/>
              </a:defRPr>
            </a:pPr>
            <a:endParaRPr lang="fr-FR">
              <a:highlight>
                <a:srgbClr val="00FF00"/>
              </a:highlight>
            </a:endParaRPr>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31" name="Slide Number Placeholder 9"/>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55</a:t>
            </a:r>
          </a:p>
        </p:txBody>
      </p:sp>
      <p:sp>
        <p:nvSpPr>
          <p:cNvPr id="2" name="TextBox 8">
            <a:extLst>
              <a:ext uri="{FF2B5EF4-FFF2-40B4-BE49-F238E27FC236}">
                <a16:creationId xmlns:a16="http://schemas.microsoft.com/office/drawing/2014/main" id="{F4278828-3558-B3D7-26C7-DD87AE026101}"/>
              </a:ext>
            </a:extLst>
          </p:cNvPr>
          <p:cNvSpPr txBox="1"/>
          <p:nvPr/>
        </p:nvSpPr>
        <p:spPr>
          <a:xfrm>
            <a:off x="179694" y="312023"/>
            <a:ext cx="3405982"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a:t>Brainstorming session </a:t>
            </a:r>
            <a:r>
              <a:rPr lang="fr-FR" b="1" err="1"/>
              <a:t>summary</a:t>
            </a:r>
          </a:p>
        </p:txBody>
      </p:sp>
    </p:spTree>
    <p:extLst>
      <p:ext uri="{BB962C8B-B14F-4D97-AF65-F5344CB8AC3E}">
        <p14:creationId xmlns:p14="http://schemas.microsoft.com/office/powerpoint/2010/main" val="302464712"/>
      </p:ext>
    </p:extLst>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321922" y="2396503"/>
            <a:ext cx="7049257" cy="206723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p>
            <a:pPr>
              <a:spcBef>
                <a:spcPts val="500"/>
              </a:spcBef>
              <a:buClr>
                <a:schemeClr val="accent3"/>
              </a:buClr>
              <a:buSzPct val="100000"/>
              <a:defRPr sz="2400">
                <a:latin typeface="Source Sans Pro Regular"/>
                <a:ea typeface="Source Sans Pro Regular"/>
                <a:cs typeface="Source Sans Pro Regular"/>
                <a:sym typeface="Source Sans Pro Regular"/>
              </a:defRPr>
            </a:pPr>
            <a:r>
              <a:rPr lang="en-US" sz="2400">
                <a:latin typeface="Source Sans Pro Regular"/>
                <a:ea typeface="Source Sans Pro Regular"/>
                <a:cs typeface="Source Sans Pro Regular"/>
              </a:rPr>
              <a:t>At the end of this session, you should be able to:</a:t>
            </a:r>
          </a:p>
          <a:p>
            <a:pPr marL="307975" indent="-307975">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lang="en-US" sz="2400">
                <a:latin typeface="Source Sans Pro Regular"/>
              </a:rPr>
              <a:t>Develop/adapt the Terms of Reference (</a:t>
            </a:r>
            <a:r>
              <a:rPr lang="en-US" sz="2400" err="1">
                <a:latin typeface="Source Sans Pro Regular"/>
              </a:rPr>
              <a:t>ToR</a:t>
            </a:r>
            <a:r>
              <a:rPr lang="en-US" sz="2400">
                <a:latin typeface="Source Sans Pro Regular"/>
              </a:rPr>
              <a:t>) of the RRT </a:t>
            </a:r>
            <a:r>
              <a:rPr lang="en-US" sz="2400">
                <a:solidFill>
                  <a:schemeClr val="tx1"/>
                </a:solidFill>
                <a:latin typeface="Source Sans Pro Regular"/>
              </a:rPr>
              <a:t>management team, tailoring it to the context of </a:t>
            </a:r>
            <a:r>
              <a:rPr lang="en-US" sz="2400">
                <a:solidFill>
                  <a:schemeClr val="tx1"/>
                </a:solidFill>
                <a:highlight>
                  <a:srgbClr val="FFFF00"/>
                </a:highlight>
                <a:latin typeface="Source Sans Pro Regular"/>
              </a:rPr>
              <a:t>country</a:t>
            </a:r>
            <a:endParaRPr lang="en-US">
              <a:solidFill>
                <a:schemeClr val="tx1"/>
              </a:solidFill>
              <a:highlight>
                <a:srgbClr val="FFFF00"/>
              </a:highlight>
            </a:endParaRPr>
          </a:p>
          <a:p>
            <a:pPr marL="307975" indent="-307975">
              <a:spcBef>
                <a:spcPts val="500"/>
              </a:spcBef>
              <a:buClr>
                <a:srgbClr val="00B050"/>
              </a:buClr>
              <a:buSzPct val="100000"/>
              <a:buFont typeface="Arial"/>
              <a:buChar char="•"/>
              <a:defRPr sz="2400">
                <a:latin typeface="Source Sans Pro Regular"/>
                <a:ea typeface="Source Sans Pro Regular"/>
                <a:cs typeface="Source Sans Pro Regular"/>
                <a:sym typeface="Source Sans Pro Regular"/>
              </a:defRPr>
            </a:pPr>
            <a:endParaRPr lang="fr-FR">
              <a:highlight>
                <a:srgbClr val="00FF00"/>
              </a:highlight>
            </a:endParaRPr>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31" name="Slide Number Placeholder 9"/>
          <p:cNvSpPr txBox="1"/>
          <p:nvPr/>
        </p:nvSpPr>
        <p:spPr>
          <a:xfrm>
            <a:off x="9494519" y="6555105"/>
            <a:ext cx="2651761"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37</a:t>
            </a:r>
          </a:p>
        </p:txBody>
      </p:sp>
      <p:sp>
        <p:nvSpPr>
          <p:cNvPr id="2" name="TextBox 8">
            <a:extLst>
              <a:ext uri="{FF2B5EF4-FFF2-40B4-BE49-F238E27FC236}">
                <a16:creationId xmlns:a16="http://schemas.microsoft.com/office/drawing/2014/main" id="{F4278828-3558-B3D7-26C7-DD87AE026101}"/>
              </a:ext>
            </a:extLst>
          </p:cNvPr>
          <p:cNvSpPr txBox="1"/>
          <p:nvPr/>
        </p:nvSpPr>
        <p:spPr>
          <a:xfrm>
            <a:off x="360508" y="376599"/>
            <a:ext cx="2876457"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a:t>Session objectives</a:t>
            </a:r>
            <a:endParaRPr lang="en-US" b="1"/>
          </a:p>
        </p:txBody>
      </p:sp>
    </p:spTree>
    <p:extLst>
      <p:ext uri="{BB962C8B-B14F-4D97-AF65-F5344CB8AC3E}">
        <p14:creationId xmlns:p14="http://schemas.microsoft.com/office/powerpoint/2010/main" val="3636016543"/>
      </p:ext>
    </p:extLst>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57820" y="60808"/>
            <a:ext cx="10955822" cy="648131"/>
          </a:xfrm>
        </p:spPr>
        <p:txBody>
          <a:bodyPr lIns="45719" tIns="45720" rIns="45719" bIns="45720" anchor="t">
            <a:normAutofit/>
          </a:bodyPr>
          <a:lstStyle/>
          <a:p>
            <a:r>
              <a:rPr lang="en-US" sz="3000" b="1" kern="1200" dirty="0">
                <a:solidFill>
                  <a:schemeClr val="bg1"/>
                </a:solidFill>
                <a:latin typeface="Source Sans Pro Bold"/>
                <a:ea typeface="Source Sans Pro Bold"/>
                <a:cs typeface="Source Sans Pro Bold"/>
              </a:rPr>
              <a:t> </a:t>
            </a:r>
            <a:r>
              <a:rPr lang="en-US" sz="3000" b="1" dirty="0">
                <a:solidFill>
                  <a:srgbClr val="FFFFFF"/>
                </a:solidFill>
                <a:latin typeface="Source Sans Pro Bold"/>
                <a:ea typeface="Source Sans Pro Bold"/>
              </a:rPr>
              <a:t>1.5 Composing/strengthening the RRT management team</a:t>
            </a:r>
          </a:p>
        </p:txBody>
      </p:sp>
      <p:sp>
        <p:nvSpPr>
          <p:cNvPr id="7" name="TextBox 3">
            <a:extLst>
              <a:ext uri="{FF2B5EF4-FFF2-40B4-BE49-F238E27FC236}">
                <a16:creationId xmlns:a16="http://schemas.microsoft.com/office/drawing/2014/main" id="{3AAFF91F-52D1-01E0-CFEC-D2C34F380EA1}"/>
              </a:ext>
            </a:extLst>
          </p:cNvPr>
          <p:cNvSpPr txBox="1"/>
          <p:nvPr/>
        </p:nvSpPr>
        <p:spPr>
          <a:xfrm>
            <a:off x="434565" y="1422551"/>
            <a:ext cx="11189714" cy="5398914"/>
          </a:xfrm>
          <a:prstGeom prst="rect">
            <a:avLst/>
          </a:prstGeom>
          <a:noFill/>
        </p:spPr>
        <p:txBody>
          <a:bodyPr wrap="square" lIns="91440" tIns="45720" rIns="91440" bIns="4572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marL="762000" lvl="5" indent="-342900">
              <a:spcBef>
                <a:spcPts val="500"/>
              </a:spcBef>
              <a:buClr>
                <a:schemeClr val="accent3"/>
              </a:buClr>
              <a:buSzPct val="100000"/>
              <a:buFont typeface="Arial" panose="020B0604020202020204" pitchFamily="34" charset="0"/>
              <a:buChar char="•"/>
              <a:defRPr sz="2400">
                <a:latin typeface="Source Sans Pro Regular"/>
                <a:ea typeface="Source Sans Pro Regular"/>
                <a:cs typeface="Source Sans Pro Regular"/>
                <a:sym typeface="Source Sans Pro Regular"/>
              </a:defRPr>
            </a:pPr>
            <a:r>
              <a:rPr lang="en-US" sz="2400" dirty="0">
                <a:solidFill>
                  <a:schemeClr val="tx1"/>
                </a:solidFill>
                <a:latin typeface="Source Sans Pro Regular"/>
                <a:ea typeface="Source Sans Pro Regular"/>
                <a:cs typeface="Arial"/>
              </a:rPr>
              <a:t>You will be given a standard template for RRT management Terms of Reference (</a:t>
            </a:r>
            <a:r>
              <a:rPr lang="en-US" sz="2400" dirty="0" err="1">
                <a:solidFill>
                  <a:schemeClr val="tx1"/>
                </a:solidFill>
                <a:latin typeface="Source Sans Pro Regular"/>
                <a:ea typeface="Source Sans Pro Regular"/>
                <a:cs typeface="Arial"/>
              </a:rPr>
              <a:t>ToRs</a:t>
            </a:r>
            <a:r>
              <a:rPr lang="en-US" sz="2400" dirty="0">
                <a:solidFill>
                  <a:schemeClr val="tx1"/>
                </a:solidFill>
                <a:latin typeface="Source Sans Pro Regular"/>
                <a:ea typeface="Source Sans Pro Regular"/>
                <a:cs typeface="Arial"/>
              </a:rPr>
              <a:t>):</a:t>
            </a:r>
            <a:endParaRPr lang="en-US" sz="2400" dirty="0">
              <a:solidFill>
                <a:schemeClr val="tx1"/>
              </a:solidFill>
              <a:latin typeface="Source Sans Pro Regular"/>
              <a:ea typeface="Source Sans Pro Regular"/>
            </a:endParaRPr>
          </a:p>
          <a:p>
            <a:pPr marL="762000" lvl="5" indent="-342900">
              <a:spcBef>
                <a:spcPts val="500"/>
              </a:spcBef>
              <a:buClr>
                <a:schemeClr val="accent3"/>
              </a:buClr>
              <a:buSzPct val="100000"/>
              <a:buFont typeface="Arial" panose="020B0604020202020204" pitchFamily="34" charset="0"/>
              <a:buChar char="•"/>
              <a:defRPr sz="2400">
                <a:latin typeface="Source Sans Pro Regular"/>
                <a:ea typeface="Source Sans Pro Regular"/>
                <a:cs typeface="Source Sans Pro Regular"/>
                <a:sym typeface="Source Sans Pro Regular"/>
              </a:defRPr>
            </a:pPr>
            <a:r>
              <a:rPr lang="en-US" sz="2400" dirty="0">
                <a:latin typeface="Source Sans Pro Regular"/>
                <a:ea typeface="Source Sans Pro Regular"/>
              </a:rPr>
              <a:t>Using the template provided as a basis, respond to the following question: Who is responsible for managing the RRT programme in your country? List key management roles/functions and assigned tasks/duties. Then indicate names of people/instances responsible to carry them out.</a:t>
            </a:r>
          </a:p>
          <a:p>
            <a:pPr marL="762000" lvl="8" indent="-342900">
              <a:spcBef>
                <a:spcPts val="500"/>
              </a:spcBef>
              <a:buClr>
                <a:schemeClr val="accent3"/>
              </a:buClr>
              <a:buSzPct val="100000"/>
              <a:buFont typeface="Courier New" panose="02070309020205020404" pitchFamily="49" charset="0"/>
              <a:buChar char="o"/>
              <a:defRPr sz="2400">
                <a:latin typeface="Source Sans Pro Regular"/>
                <a:ea typeface="Source Sans Pro Regular"/>
                <a:cs typeface="Source Sans Pro Regular"/>
                <a:sym typeface="Source Sans Pro Regular"/>
              </a:defRPr>
            </a:pPr>
            <a:r>
              <a:rPr lang="en-US" sz="2000" dirty="0">
                <a:latin typeface="Source Sans Pro Regular"/>
                <a:ea typeface="Source Sans Pro Regular"/>
              </a:rPr>
              <a:t>Consider RRT management as well as resources within the country’s 	emergency response system (e.g., EOC manager also RRT manager, support from the operations section for deployment if using IMS, etc.)</a:t>
            </a:r>
            <a:endParaRPr lang="en-US" sz="2000" dirty="0">
              <a:latin typeface="Source Sans Pro Regular"/>
            </a:endParaRP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cs typeface="Arial"/>
              </a:rPr>
              <a:t>Each group will assign a rapporteur to present in plenary the outcomes of the group work/discussion.</a:t>
            </a:r>
          </a:p>
          <a:p>
            <a:pPr marL="342900" lvl="2" indent="-307975">
              <a:spcBef>
                <a:spcPts val="500"/>
              </a:spcBef>
              <a:buClr>
                <a:srgbClr val="65A000"/>
              </a:buClr>
              <a:buSzPct val="100000"/>
              <a:buFont typeface="Arial"/>
              <a:buChar char="•"/>
            </a:pPr>
            <a:r>
              <a:rPr lang="en-US" sz="2400" dirty="0">
                <a:solidFill>
                  <a:srgbClr val="10253F"/>
                </a:solidFill>
                <a:ea typeface="+mj-lt"/>
                <a:cs typeface="+mj-lt"/>
              </a:rPr>
              <a:t>Duration: 45' group work; 15' presentations</a:t>
            </a:r>
            <a:endParaRPr lang="en-US" sz="2400" dirty="0">
              <a:solidFill>
                <a:srgbClr val="10253F"/>
              </a:solidFill>
              <a:latin typeface="Source Sans Pro Regular"/>
              <a:ea typeface="Source Sans Pro Regular"/>
              <a:cs typeface="Arial"/>
            </a:endParaRPr>
          </a:p>
          <a:p>
            <a:pPr marL="342900" lvl="2" indent="-307975">
              <a:spcBef>
                <a:spcPts val="500"/>
              </a:spcBef>
              <a:buClr>
                <a:srgbClr val="65A000"/>
              </a:buClr>
              <a:buSzPct val="100000"/>
              <a:buFont typeface="Arial"/>
              <a:buChar char="•"/>
            </a:pPr>
            <a:r>
              <a:rPr lang="en-US" sz="2400" b="1" dirty="0">
                <a:solidFill>
                  <a:srgbClr val="951D19"/>
                </a:solidFill>
                <a:latin typeface="Source Sans Pro Regular"/>
                <a:ea typeface="Source Sans Pro Bold"/>
                <a:sym typeface="Source Sans Pro Bold"/>
              </a:rPr>
              <a:t>Output: </a:t>
            </a:r>
            <a:r>
              <a:rPr lang="en-GB" sz="2400" b="1" dirty="0">
                <a:solidFill>
                  <a:srgbClr val="951D19"/>
                </a:solidFill>
                <a:latin typeface="Source Sans Pro Regular"/>
                <a:ea typeface="Source Sans Pro Bold"/>
                <a:sym typeface="Source Sans Pro Bold"/>
              </a:rPr>
              <a:t>RRT management Team terms of reference adapted to your</a:t>
            </a:r>
            <a:r>
              <a:rPr lang="en-GB" sz="2400" dirty="0">
                <a:solidFill>
                  <a:srgbClr val="10253F"/>
                </a:solidFill>
                <a:latin typeface="Source Sans Pro Regular"/>
                <a:ea typeface="+mj-lt"/>
                <a:cs typeface="+mj-lt"/>
              </a:rPr>
              <a:t> </a:t>
            </a:r>
            <a:r>
              <a:rPr lang="en-GB" sz="2400" b="1" dirty="0">
                <a:solidFill>
                  <a:srgbClr val="951D19"/>
                </a:solidFill>
                <a:latin typeface="Source Sans Pro Regular"/>
                <a:ea typeface="Source Sans Pro Bold"/>
                <a:sym typeface="Source Sans Pro Bold"/>
              </a:rPr>
              <a:t>country</a:t>
            </a:r>
            <a:endParaRPr lang="en-GB" sz="2400" b="1" dirty="0">
              <a:solidFill>
                <a:srgbClr val="951D19"/>
              </a:solidFill>
              <a:latin typeface="Source Sans Pro Regular"/>
              <a:ea typeface="Source Sans Pro Bold"/>
            </a:endParaRPr>
          </a:p>
          <a:p>
            <a:endParaRPr lang="x-none" sz="2400" dirty="0">
              <a:solidFill>
                <a:srgbClr val="10253F"/>
              </a:solidFill>
              <a:latin typeface="Source Sans Pro Regular"/>
              <a:cs typeface="Arial"/>
            </a:endParaRPr>
          </a:p>
        </p:txBody>
      </p:sp>
      <p:sp>
        <p:nvSpPr>
          <p:cNvPr id="8" name="Titre 1">
            <a:extLst>
              <a:ext uri="{FF2B5EF4-FFF2-40B4-BE49-F238E27FC236}">
                <a16:creationId xmlns:a16="http://schemas.microsoft.com/office/drawing/2014/main" id="{6EB730F0-2010-6D61-14D6-65CAB4C7CB23}"/>
              </a:ext>
            </a:extLst>
          </p:cNvPr>
          <p:cNvSpPr>
            <a:spLocks noGrp="1"/>
          </p:cNvSpPr>
          <p:nvPr/>
        </p:nvSpPr>
        <p:spPr>
          <a:xfrm>
            <a:off x="107213" y="798435"/>
            <a:ext cx="5203031" cy="646114"/>
          </a:xfrm>
          <a:prstGeom prst="rect">
            <a:avLst/>
          </a:prstGeom>
          <a:ln w="12700">
            <a:miter lim="400000"/>
          </a:ln>
          <a:extLst>
            <a:ext uri="{C572A759-6A51-4108-AA02-DFA0A04FC94B}">
              <ma14:wrappingTextBoxFlag xmlns:lc="http://schemas.openxmlformats.org/drawingml/2006/lockedCanvas" xmlns:ma14="http://schemas.microsoft.com/office/mac/drawingml/2011/main" xmlns:a14="http://schemas.microsoft.com/office/drawing/2010/main" xmlns:m="http://schemas.openxmlformats.org/officeDocument/2006/math"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en-US" sz="2800" b="1">
                <a:solidFill>
                  <a:srgbClr val="951D19"/>
                </a:solidFill>
                <a:latin typeface="Source Sans Pro Regular"/>
              </a:rPr>
              <a:t>Instructions for group work </a:t>
            </a:r>
          </a:p>
        </p:txBody>
      </p:sp>
      <p:sp>
        <p:nvSpPr>
          <p:cNvPr id="4" name="Slide Number Placeholder 4">
            <a:extLst>
              <a:ext uri="{FF2B5EF4-FFF2-40B4-BE49-F238E27FC236}">
                <a16:creationId xmlns:a16="http://schemas.microsoft.com/office/drawing/2014/main" id="{087C675A-583B-5333-6680-3B3C998BA4CA}"/>
              </a:ext>
            </a:extLst>
          </p:cNvPr>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46</a:t>
            </a:r>
          </a:p>
        </p:txBody>
      </p:sp>
    </p:spTree>
    <p:extLst>
      <p:ext uri="{BB962C8B-B14F-4D97-AF65-F5344CB8AC3E}">
        <p14:creationId xmlns:p14="http://schemas.microsoft.com/office/powerpoint/2010/main" val="1164118382"/>
      </p:ext>
    </p:extLst>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57820" y="60808"/>
            <a:ext cx="10955822" cy="648131"/>
          </a:xfrm>
        </p:spPr>
        <p:txBody>
          <a:bodyPr lIns="45719" tIns="45720" rIns="45719" bIns="45720" anchor="t">
            <a:normAutofit/>
          </a:bodyPr>
          <a:lstStyle/>
          <a:p>
            <a:r>
              <a:rPr lang="en-US" sz="3000" b="1" kern="1200" dirty="0">
                <a:solidFill>
                  <a:schemeClr val="bg1"/>
                </a:solidFill>
                <a:latin typeface="Source Sans Pro Bold"/>
                <a:ea typeface="Source Sans Pro Bold"/>
                <a:cs typeface="Source Sans Pro Bold"/>
              </a:rPr>
              <a:t> </a:t>
            </a:r>
            <a:r>
              <a:rPr lang="en-US" sz="3000" b="1" dirty="0">
                <a:solidFill>
                  <a:srgbClr val="FFFFFF"/>
                </a:solidFill>
                <a:latin typeface="Source Sans Pro Bold"/>
                <a:ea typeface="Source Sans Pro Bold"/>
              </a:rPr>
              <a:t>1.5 Composing/strengthening the RRT management team</a:t>
            </a:r>
          </a:p>
        </p:txBody>
      </p:sp>
      <p:sp>
        <p:nvSpPr>
          <p:cNvPr id="8" name="Titre 1">
            <a:extLst>
              <a:ext uri="{FF2B5EF4-FFF2-40B4-BE49-F238E27FC236}">
                <a16:creationId xmlns:a16="http://schemas.microsoft.com/office/drawing/2014/main" id="{6EB730F0-2010-6D61-14D6-65CAB4C7CB23}"/>
              </a:ext>
            </a:extLst>
          </p:cNvPr>
          <p:cNvSpPr>
            <a:spLocks noGrp="1"/>
          </p:cNvSpPr>
          <p:nvPr/>
        </p:nvSpPr>
        <p:spPr>
          <a:xfrm>
            <a:off x="107213" y="927831"/>
            <a:ext cx="5203031" cy="646114"/>
          </a:xfrm>
          <a:prstGeom prst="rect">
            <a:avLst/>
          </a:prstGeom>
          <a:ln w="12700">
            <a:miter lim="400000"/>
          </a:ln>
          <a:extLst>
            <a:ext uri="{C572A759-6A51-4108-AA02-DFA0A04FC94B}">
              <ma14:wrappingTextBoxFlag xmlns="" xmlns:lc="http://schemas.openxmlformats.org/drawingml/2006/lockedCanvas" xmlns:ma14="http://schemas.microsoft.com/office/mac/drawingml/2011/main" xmlns:a14="http://schemas.microsoft.com/office/drawing/2010/main" xmlns:m="http://schemas.openxmlformats.org/officeDocument/2006/math"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en-US" sz="2800" b="1">
                <a:solidFill>
                  <a:srgbClr val="951D19"/>
                </a:solidFill>
                <a:latin typeface="Source Sans Pro Regular"/>
              </a:rPr>
              <a:t>Instructions for group work </a:t>
            </a:r>
          </a:p>
        </p:txBody>
      </p:sp>
      <p:graphicFrame>
        <p:nvGraphicFramePr>
          <p:cNvPr id="2" name="Tableau 3">
            <a:extLst>
              <a:ext uri="{FF2B5EF4-FFF2-40B4-BE49-F238E27FC236}">
                <a16:creationId xmlns:a16="http://schemas.microsoft.com/office/drawing/2014/main" id="{60B49D8E-9401-10DF-FEDF-3FD2488ED38D}"/>
              </a:ext>
            </a:extLst>
          </p:cNvPr>
          <p:cNvGraphicFramePr>
            <a:graphicFrameLocks noGrp="1"/>
          </p:cNvGraphicFramePr>
          <p:nvPr>
            <p:extLst>
              <p:ext uri="{D42A27DB-BD31-4B8C-83A1-F6EECF244321}">
                <p14:modId xmlns:p14="http://schemas.microsoft.com/office/powerpoint/2010/main" val="3257162129"/>
              </p:ext>
            </p:extLst>
          </p:nvPr>
        </p:nvGraphicFramePr>
        <p:xfrm>
          <a:off x="414773" y="1792837"/>
          <a:ext cx="11232397" cy="4291569"/>
        </p:xfrm>
        <a:graphic>
          <a:graphicData uri="http://schemas.openxmlformats.org/drawingml/2006/table">
            <a:tbl>
              <a:tblPr firstRow="1" bandRow="1">
                <a:tableStyleId>{93296810-A885-4BE3-A3E7-6D5BEEA58F35}</a:tableStyleId>
              </a:tblPr>
              <a:tblGrid>
                <a:gridCol w="2945647">
                  <a:extLst>
                    <a:ext uri="{9D8B030D-6E8A-4147-A177-3AD203B41FA5}">
                      <a16:colId xmlns:a16="http://schemas.microsoft.com/office/drawing/2014/main" val="3245822392"/>
                    </a:ext>
                  </a:extLst>
                </a:gridCol>
                <a:gridCol w="2663190">
                  <a:extLst>
                    <a:ext uri="{9D8B030D-6E8A-4147-A177-3AD203B41FA5}">
                      <a16:colId xmlns:a16="http://schemas.microsoft.com/office/drawing/2014/main" val="4137959852"/>
                    </a:ext>
                  </a:extLst>
                </a:gridCol>
                <a:gridCol w="2743200">
                  <a:extLst>
                    <a:ext uri="{9D8B030D-6E8A-4147-A177-3AD203B41FA5}">
                      <a16:colId xmlns:a16="http://schemas.microsoft.com/office/drawing/2014/main" val="521063339"/>
                    </a:ext>
                  </a:extLst>
                </a:gridCol>
                <a:gridCol w="2880360">
                  <a:extLst>
                    <a:ext uri="{9D8B030D-6E8A-4147-A177-3AD203B41FA5}">
                      <a16:colId xmlns:a16="http://schemas.microsoft.com/office/drawing/2014/main" val="304387778"/>
                    </a:ext>
                  </a:extLst>
                </a:gridCol>
              </a:tblGrid>
              <a:tr h="378863">
                <a:tc rowSpan="2">
                  <a:txBody>
                    <a:bodyPr/>
                    <a:lstStyle/>
                    <a:p>
                      <a:pPr algn="ctr"/>
                      <a:r>
                        <a:rPr lang="fr-FR" sz="2400" dirty="0" err="1">
                          <a:latin typeface="Source Sans Pro Bold"/>
                        </a:rPr>
                        <a:t>Function</a:t>
                      </a:r>
                    </a:p>
                  </a:txBody>
                  <a:tcPr>
                    <a:solidFill>
                      <a:srgbClr val="65A000"/>
                    </a:solidFill>
                  </a:tcPr>
                </a:tc>
                <a:tc gridSpan="2">
                  <a:txBody>
                    <a:bodyPr/>
                    <a:lstStyle/>
                    <a:p>
                      <a:pPr algn="ctr"/>
                      <a:r>
                        <a:rPr lang="fr-FR" sz="2400" dirty="0" err="1">
                          <a:latin typeface="Source Sans Pro Bold"/>
                        </a:rPr>
                        <a:t>Duties</a:t>
                      </a:r>
                      <a:r>
                        <a:rPr lang="fr-FR" sz="2400" dirty="0">
                          <a:latin typeface="Source Sans Pro Bold"/>
                        </a:rPr>
                        <a:t>/</a:t>
                      </a:r>
                      <a:r>
                        <a:rPr lang="fr-FR" sz="2400" dirty="0" err="1">
                          <a:latin typeface="Source Sans Pro Bold"/>
                        </a:rPr>
                        <a:t>tasks</a:t>
                      </a:r>
                      <a:endParaRPr lang="fr-FR" sz="2400" dirty="0">
                        <a:latin typeface="Source Sans Pro Bold"/>
                      </a:endParaRPr>
                    </a:p>
                  </a:txBody>
                  <a:tcPr>
                    <a:solidFill>
                      <a:srgbClr val="65A000"/>
                    </a:solidFill>
                  </a:tcPr>
                </a:tc>
                <a:tc hMerge="1">
                  <a:txBody>
                    <a:bodyPr/>
                    <a:lstStyle/>
                    <a:p>
                      <a:pPr algn="ctr"/>
                      <a:endParaRPr lang="fr-FR" sz="2400" dirty="0">
                        <a:latin typeface="Source Sans Pro Bold"/>
                      </a:endParaRPr>
                    </a:p>
                  </a:txBody>
                  <a:tcPr>
                    <a:solidFill>
                      <a:srgbClr val="65A000"/>
                    </a:solidFill>
                  </a:tcPr>
                </a:tc>
                <a:tc rowSpan="2">
                  <a:txBody>
                    <a:bodyPr/>
                    <a:lstStyle/>
                    <a:p>
                      <a:pPr algn="ctr"/>
                      <a:r>
                        <a:rPr lang="fr-FR" sz="2400" dirty="0">
                          <a:latin typeface="Source Sans Pro Bold"/>
                        </a:rPr>
                        <a:t>Name</a:t>
                      </a:r>
                    </a:p>
                  </a:txBody>
                  <a:tcPr>
                    <a:solidFill>
                      <a:srgbClr val="65A000"/>
                    </a:solidFill>
                  </a:tcPr>
                </a:tc>
                <a:extLst>
                  <a:ext uri="{0D108BD9-81ED-4DB2-BD59-A6C34878D82A}">
                    <a16:rowId xmlns:a16="http://schemas.microsoft.com/office/drawing/2014/main" val="1808752705"/>
                  </a:ext>
                </a:extLst>
              </a:tr>
              <a:tr h="633969">
                <a:tc vMerge="1">
                  <a:txBody>
                    <a:bodyPr/>
                    <a:lstStyle/>
                    <a:p>
                      <a:pPr algn="ctr"/>
                      <a:endParaRPr lang="fr-FR" sz="2400" dirty="0">
                        <a:latin typeface="Source Sans Pro Bold"/>
                      </a:endParaRPr>
                    </a:p>
                  </a:txBody>
                  <a:tcPr>
                    <a:solidFill>
                      <a:srgbClr val="65A000"/>
                    </a:solidFill>
                  </a:tcPr>
                </a:tc>
                <a:tc>
                  <a:txBody>
                    <a:bodyPr/>
                    <a:lstStyle/>
                    <a:p>
                      <a:pPr algn="ctr"/>
                      <a:r>
                        <a:rPr lang="fr-FR" sz="1800" dirty="0" err="1">
                          <a:solidFill>
                            <a:schemeClr val="bg1"/>
                          </a:solidFill>
                          <a:latin typeface="Source Sans Pro Bold"/>
                        </a:rPr>
                        <a:t>Preparedness</a:t>
                      </a:r>
                      <a:r>
                        <a:rPr lang="fr-FR" sz="1800" dirty="0">
                          <a:solidFill>
                            <a:schemeClr val="bg1"/>
                          </a:solidFill>
                          <a:latin typeface="Source Sans Pro Bold"/>
                        </a:rPr>
                        <a:t> phase</a:t>
                      </a:r>
                    </a:p>
                  </a:txBody>
                  <a:tcPr>
                    <a:solidFill>
                      <a:srgbClr val="65A000"/>
                    </a:solidFill>
                  </a:tcPr>
                </a:tc>
                <a:tc>
                  <a:txBody>
                    <a:bodyPr/>
                    <a:lstStyle/>
                    <a:p>
                      <a:pPr algn="ctr"/>
                      <a:r>
                        <a:rPr lang="fr-FR" sz="1800" dirty="0">
                          <a:solidFill>
                            <a:schemeClr val="bg1"/>
                          </a:solidFill>
                          <a:latin typeface="Source Sans Pro Bold"/>
                        </a:rPr>
                        <a:t>Response phase</a:t>
                      </a:r>
                    </a:p>
                  </a:txBody>
                  <a:tcPr>
                    <a:solidFill>
                      <a:srgbClr val="65A000"/>
                    </a:solidFill>
                  </a:tcPr>
                </a:tc>
                <a:tc vMerge="1">
                  <a:txBody>
                    <a:bodyPr/>
                    <a:lstStyle/>
                    <a:p>
                      <a:pPr algn="ctr"/>
                      <a:endParaRPr lang="fr-FR" sz="2400" dirty="0">
                        <a:latin typeface="Source Sans Pro Bold"/>
                      </a:endParaRPr>
                    </a:p>
                  </a:txBody>
                  <a:tcPr>
                    <a:solidFill>
                      <a:srgbClr val="65A000"/>
                    </a:solidFill>
                  </a:tcPr>
                </a:tc>
                <a:extLst>
                  <a:ext uri="{0D108BD9-81ED-4DB2-BD59-A6C34878D82A}">
                    <a16:rowId xmlns:a16="http://schemas.microsoft.com/office/drawing/2014/main" val="308419441"/>
                  </a:ext>
                </a:extLst>
              </a:tr>
              <a:tr h="633969">
                <a:tc>
                  <a:txBody>
                    <a:bodyPr/>
                    <a:lstStyle/>
                    <a:p>
                      <a:pPr lvl="0">
                        <a:buNone/>
                      </a:pPr>
                      <a:r>
                        <a:rPr lang="en-US" sz="1800" b="0" i="0" u="none" strike="noStrike" noProof="0" dirty="0">
                          <a:latin typeface="Source Sans Pro" panose="020B0503030403020204" pitchFamily="34" charset="0"/>
                        </a:rPr>
                        <a:t>RRT Manager/ Management Lead</a:t>
                      </a:r>
                      <a:r>
                        <a:rPr lang="en-GB" sz="1800" b="0" i="0" u="none" strike="noStrike" noProof="0" dirty="0">
                          <a:latin typeface="Source Sans Pro" panose="020B0503030403020204" pitchFamily="34" charset="0"/>
                        </a:rPr>
                        <a:t> </a:t>
                      </a:r>
                      <a:endParaRPr lang="fr-FR" sz="1800" dirty="0">
                        <a:latin typeface="Source Sans Pro" panose="020B0503030403020204" pitchFamily="34" charset="0"/>
                      </a:endParaRPr>
                    </a:p>
                  </a:txBody>
                  <a:tcPr/>
                </a:tc>
                <a:tc>
                  <a:txBody>
                    <a:bodyPr/>
                    <a:lstStyle/>
                    <a:p>
                      <a:endParaRPr lang="fr-FR" sz="1800">
                        <a:latin typeface="Source Sans Pro Bold"/>
                      </a:endParaRPr>
                    </a:p>
                  </a:txBody>
                  <a:tcPr/>
                </a:tc>
                <a:tc>
                  <a:txBody>
                    <a:bodyPr/>
                    <a:lstStyle/>
                    <a:p>
                      <a:endParaRPr lang="fr-FR" sz="1800">
                        <a:latin typeface="Source Sans Pro Bold"/>
                      </a:endParaRPr>
                    </a:p>
                  </a:txBody>
                  <a:tcPr/>
                </a:tc>
                <a:tc>
                  <a:txBody>
                    <a:bodyPr/>
                    <a:lstStyle/>
                    <a:p>
                      <a:endParaRPr lang="fr-FR" sz="1800">
                        <a:latin typeface="Source Sans Pro Bold"/>
                      </a:endParaRPr>
                    </a:p>
                  </a:txBody>
                  <a:tcPr/>
                </a:tc>
                <a:extLst>
                  <a:ext uri="{0D108BD9-81ED-4DB2-BD59-A6C34878D82A}">
                    <a16:rowId xmlns:a16="http://schemas.microsoft.com/office/drawing/2014/main" val="349007158"/>
                  </a:ext>
                </a:extLst>
              </a:tr>
              <a:tr h="633969">
                <a:tc>
                  <a:txBody>
                    <a:bodyPr/>
                    <a:lstStyle/>
                    <a:p>
                      <a:pPr lvl="0">
                        <a:buNone/>
                      </a:pPr>
                      <a:r>
                        <a:rPr lang="en-US" sz="1800" b="0" i="0" u="none" strike="noStrike" noProof="0" dirty="0">
                          <a:latin typeface="Source Sans Pro" panose="020B0503030403020204" pitchFamily="34" charset="0"/>
                        </a:rPr>
                        <a:t>Deployment/ Surge Coordinator</a:t>
                      </a:r>
                      <a:r>
                        <a:rPr lang="en-GB" sz="1800" b="0" i="0" u="none" strike="noStrike" noProof="0" dirty="0">
                          <a:latin typeface="Source Sans Pro" panose="020B0503030403020204" pitchFamily="34" charset="0"/>
                        </a:rPr>
                        <a:t> </a:t>
                      </a:r>
                      <a:endParaRPr lang="fr-FR" sz="1800" dirty="0">
                        <a:latin typeface="Source Sans Pro" panose="020B0503030403020204" pitchFamily="34" charset="0"/>
                      </a:endParaRPr>
                    </a:p>
                  </a:txBody>
                  <a:tcPr/>
                </a:tc>
                <a:tc>
                  <a:txBody>
                    <a:bodyPr/>
                    <a:lstStyle/>
                    <a:p>
                      <a:endParaRPr lang="fr-FR" sz="1800">
                        <a:latin typeface="Source Sans Pro Bold"/>
                      </a:endParaRPr>
                    </a:p>
                  </a:txBody>
                  <a:tcPr/>
                </a:tc>
                <a:tc>
                  <a:txBody>
                    <a:bodyPr/>
                    <a:lstStyle/>
                    <a:p>
                      <a:endParaRPr lang="fr-FR" sz="1800" dirty="0">
                        <a:latin typeface="Source Sans Pro Bold"/>
                      </a:endParaRPr>
                    </a:p>
                  </a:txBody>
                  <a:tcPr/>
                </a:tc>
                <a:tc>
                  <a:txBody>
                    <a:bodyPr/>
                    <a:lstStyle/>
                    <a:p>
                      <a:endParaRPr lang="fr-FR" sz="1800">
                        <a:latin typeface="Source Sans Pro Bold"/>
                      </a:endParaRPr>
                    </a:p>
                  </a:txBody>
                  <a:tcPr/>
                </a:tc>
                <a:extLst>
                  <a:ext uri="{0D108BD9-81ED-4DB2-BD59-A6C34878D82A}">
                    <a16:rowId xmlns:a16="http://schemas.microsoft.com/office/drawing/2014/main" val="3966546067"/>
                  </a:ext>
                </a:extLst>
              </a:tr>
              <a:tr h="619932">
                <a:tc>
                  <a:txBody>
                    <a:bodyPr/>
                    <a:lstStyle/>
                    <a:p>
                      <a:pPr lvl="0">
                        <a:buNone/>
                      </a:pPr>
                      <a:r>
                        <a:rPr lang="en-US" sz="1800" b="0" i="0" u="none" strike="noStrike" noProof="0" dirty="0">
                          <a:latin typeface="Source Sans Pro" panose="020B0503030403020204" pitchFamily="34" charset="0"/>
                        </a:rPr>
                        <a:t>Training specialist/ Coordinator</a:t>
                      </a:r>
                      <a:r>
                        <a:rPr lang="en-GB" sz="1800" b="0" i="0" u="none" strike="noStrike" noProof="0" dirty="0">
                          <a:latin typeface="Source Sans Pro" panose="020B0503030403020204" pitchFamily="34" charset="0"/>
                        </a:rPr>
                        <a:t> </a:t>
                      </a:r>
                      <a:endParaRPr lang="en-US" sz="1800" b="0" i="0" u="none" strike="noStrike" noProof="0" dirty="0">
                        <a:latin typeface="Source Sans Pro" panose="020B0503030403020204" pitchFamily="34" charset="0"/>
                      </a:endParaRPr>
                    </a:p>
                  </a:txBody>
                  <a:tcPr/>
                </a:tc>
                <a:tc>
                  <a:txBody>
                    <a:bodyPr/>
                    <a:lstStyle/>
                    <a:p>
                      <a:endParaRPr lang="fr-FR" sz="1800" dirty="0">
                        <a:latin typeface="Source Sans Pro Bold"/>
                      </a:endParaRPr>
                    </a:p>
                  </a:txBody>
                  <a:tcPr/>
                </a:tc>
                <a:tc>
                  <a:txBody>
                    <a:bodyPr/>
                    <a:lstStyle/>
                    <a:p>
                      <a:endParaRPr lang="fr-FR" sz="1800" dirty="0">
                        <a:latin typeface="Source Sans Pro Bold"/>
                      </a:endParaRPr>
                    </a:p>
                  </a:txBody>
                  <a:tcPr/>
                </a:tc>
                <a:tc>
                  <a:txBody>
                    <a:bodyPr/>
                    <a:lstStyle/>
                    <a:p>
                      <a:endParaRPr lang="fr-FR" sz="1800" dirty="0">
                        <a:latin typeface="Source Sans Pro Bold"/>
                      </a:endParaRPr>
                    </a:p>
                  </a:txBody>
                  <a:tcPr/>
                </a:tc>
                <a:extLst>
                  <a:ext uri="{0D108BD9-81ED-4DB2-BD59-A6C34878D82A}">
                    <a16:rowId xmlns:a16="http://schemas.microsoft.com/office/drawing/2014/main" val="3964609971"/>
                  </a:ext>
                </a:extLst>
              </a:tr>
              <a:tr h="633969">
                <a:tc>
                  <a:txBody>
                    <a:bodyPr/>
                    <a:lstStyle/>
                    <a:p>
                      <a:pPr lvl="0">
                        <a:buNone/>
                      </a:pPr>
                      <a:r>
                        <a:rPr lang="en-US" sz="1800" b="0" i="0" u="none" strike="noStrike" noProof="0" dirty="0">
                          <a:latin typeface="Source Sans Pro" panose="020B0503030403020204" pitchFamily="34" charset="0"/>
                        </a:rPr>
                        <a:t>Roster Manager/ Data Analyst</a:t>
                      </a:r>
                      <a:r>
                        <a:rPr lang="en-GB" sz="1800" b="0" i="0" u="none" strike="noStrike" noProof="0" dirty="0">
                          <a:latin typeface="Source Sans Pro" panose="020B0503030403020204" pitchFamily="34" charset="0"/>
                        </a:rPr>
                        <a:t> </a:t>
                      </a:r>
                      <a:endParaRPr lang="fr-FR" sz="1800" dirty="0">
                        <a:latin typeface="Source Sans Pro" panose="020B0503030403020204" pitchFamily="34" charset="0"/>
                      </a:endParaRPr>
                    </a:p>
                  </a:txBody>
                  <a:tcPr/>
                </a:tc>
                <a:tc>
                  <a:txBody>
                    <a:bodyPr/>
                    <a:lstStyle/>
                    <a:p>
                      <a:endParaRPr lang="fr-FR" sz="1800" dirty="0">
                        <a:latin typeface="Source Sans Pro Bold"/>
                      </a:endParaRPr>
                    </a:p>
                  </a:txBody>
                  <a:tcPr/>
                </a:tc>
                <a:tc>
                  <a:txBody>
                    <a:bodyPr/>
                    <a:lstStyle/>
                    <a:p>
                      <a:endParaRPr lang="fr-FR" sz="1800" dirty="0">
                        <a:latin typeface="Source Sans Pro Bold"/>
                      </a:endParaRPr>
                    </a:p>
                  </a:txBody>
                  <a:tcPr/>
                </a:tc>
                <a:tc>
                  <a:txBody>
                    <a:bodyPr/>
                    <a:lstStyle/>
                    <a:p>
                      <a:endParaRPr lang="fr-FR" sz="1800">
                        <a:latin typeface="Source Sans Pro Bold"/>
                      </a:endParaRPr>
                    </a:p>
                  </a:txBody>
                  <a:tcPr/>
                </a:tc>
                <a:extLst>
                  <a:ext uri="{0D108BD9-81ED-4DB2-BD59-A6C34878D82A}">
                    <a16:rowId xmlns:a16="http://schemas.microsoft.com/office/drawing/2014/main" val="3761253656"/>
                  </a:ext>
                </a:extLst>
              </a:tr>
              <a:tr h="633969">
                <a:tc>
                  <a:txBody>
                    <a:bodyPr/>
                    <a:lstStyle/>
                    <a:p>
                      <a:pPr marL="0" marR="0" lvl="0" indent="0" algn="l" defTabSz="914400" rtl="0" latinLnBrk="0">
                        <a:lnSpc>
                          <a:spcPct val="100000"/>
                        </a:lnSpc>
                        <a:spcBef>
                          <a:spcPts val="0"/>
                        </a:spcBef>
                        <a:spcAft>
                          <a:spcPts val="0"/>
                        </a:spcAft>
                        <a:buClrTx/>
                        <a:buSzTx/>
                        <a:buFontTx/>
                        <a:buNone/>
                        <a:tabLst/>
                      </a:pPr>
                      <a:r>
                        <a:rPr lang="en-GB" sz="1800" b="0" i="0" u="none" strike="noStrike" cap="none" spc="0" baseline="0" noProof="0" dirty="0">
                          <a:solidFill>
                            <a:schemeClr val="dk1"/>
                          </a:solidFill>
                          <a:uFillTx/>
                          <a:latin typeface="Source Sans Pro" panose="020B0503030403020204" pitchFamily="34" charset="0"/>
                          <a:ea typeface="+mn-ea"/>
                          <a:cs typeface="+mn-cs"/>
                          <a:sym typeface="Source Sans Pro Regular"/>
                        </a:rPr>
                        <a:t>Monitoring and evaluation specialist</a:t>
                      </a:r>
                    </a:p>
                  </a:txBody>
                  <a:tcPr/>
                </a:tc>
                <a:tc>
                  <a:txBody>
                    <a:bodyPr/>
                    <a:lstStyle/>
                    <a:p>
                      <a:pPr lvl="0">
                        <a:buNone/>
                      </a:pPr>
                      <a:endParaRPr lang="fr-FR" sz="1800" dirty="0">
                        <a:latin typeface="Source Sans Pro Bold"/>
                      </a:endParaRPr>
                    </a:p>
                  </a:txBody>
                  <a:tcPr/>
                </a:tc>
                <a:tc>
                  <a:txBody>
                    <a:bodyPr/>
                    <a:lstStyle/>
                    <a:p>
                      <a:pPr lvl="0">
                        <a:buNone/>
                      </a:pPr>
                      <a:endParaRPr lang="fr-FR" sz="1800" dirty="0">
                        <a:latin typeface="Source Sans Pro Bold"/>
                      </a:endParaRPr>
                    </a:p>
                  </a:txBody>
                  <a:tcPr/>
                </a:tc>
                <a:tc>
                  <a:txBody>
                    <a:bodyPr/>
                    <a:lstStyle/>
                    <a:p>
                      <a:pPr lvl="0">
                        <a:buNone/>
                      </a:pPr>
                      <a:endParaRPr lang="fr-FR" sz="1800" dirty="0">
                        <a:latin typeface="Source Sans Pro Bold"/>
                      </a:endParaRPr>
                    </a:p>
                  </a:txBody>
                  <a:tcPr/>
                </a:tc>
                <a:extLst>
                  <a:ext uri="{0D108BD9-81ED-4DB2-BD59-A6C34878D82A}">
                    <a16:rowId xmlns:a16="http://schemas.microsoft.com/office/drawing/2014/main" val="3446145400"/>
                  </a:ext>
                </a:extLst>
              </a:tr>
            </a:tbl>
          </a:graphicData>
        </a:graphic>
      </p:graphicFrame>
      <p:sp>
        <p:nvSpPr>
          <p:cNvPr id="5" name="Slide Number Placeholder 4">
            <a:extLst>
              <a:ext uri="{FF2B5EF4-FFF2-40B4-BE49-F238E27FC236}">
                <a16:creationId xmlns:a16="http://schemas.microsoft.com/office/drawing/2014/main" id="{D43D69BB-7BEA-FA9D-1D69-FFB4ABAF4599}"/>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47</a:t>
            </a:r>
          </a:p>
        </p:txBody>
      </p:sp>
    </p:spTree>
    <p:extLst>
      <p:ext uri="{BB962C8B-B14F-4D97-AF65-F5344CB8AC3E}">
        <p14:creationId xmlns:p14="http://schemas.microsoft.com/office/powerpoint/2010/main" val="1807658158"/>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Google Shape;308;p8"/>
          <p:cNvSpPr txBox="1">
            <a:spLocks noGrp="1"/>
          </p:cNvSpPr>
          <p:nvPr>
            <p:ph type="body" sz="quarter" idx="1"/>
          </p:nvPr>
        </p:nvSpPr>
        <p:spPr>
          <a:xfrm>
            <a:off x="3163186" y="1687450"/>
            <a:ext cx="5865627" cy="1870076"/>
          </a:xfrm>
          <a:prstGeom prst="rect">
            <a:avLst/>
          </a:prstGeom>
        </p:spPr>
        <p:txBody>
          <a:bodyPr lIns="0" tIns="0" rIns="0" bIns="0"/>
          <a:lstStyle>
            <a:lvl1pPr>
              <a:spcBef>
                <a:spcPts val="0"/>
              </a:spcBef>
              <a:defRPr sz="3200"/>
            </a:lvl1pPr>
          </a:lstStyle>
          <a:p>
            <a:r>
              <a:rPr lang="en-US" b="1" dirty="0"/>
              <a:t>1.1 Rapid Response Capacity in </a:t>
            </a:r>
            <a:r>
              <a:rPr lang="en-US" b="1" dirty="0">
                <a:solidFill>
                  <a:srgbClr val="FF0000"/>
                </a:solidFill>
                <a:highlight>
                  <a:srgbClr val="FFFF00"/>
                </a:highlight>
              </a:rPr>
              <a:t>country</a:t>
            </a:r>
          </a:p>
        </p:txBody>
      </p:sp>
      <p:sp>
        <p:nvSpPr>
          <p:cNvPr id="624" name="Slide Number Placeholder 3"/>
          <p:cNvSpPr txBox="1"/>
          <p:nvPr/>
        </p:nvSpPr>
        <p:spPr>
          <a:xfrm>
            <a:off x="9494519" y="6555105"/>
            <a:ext cx="2651761" cy="2819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27</a:t>
            </a:r>
          </a:p>
        </p:txBody>
      </p:sp>
    </p:spTree>
    <p:extLst>
      <p:ext uri="{BB962C8B-B14F-4D97-AF65-F5344CB8AC3E}">
        <p14:creationId xmlns:p14="http://schemas.microsoft.com/office/powerpoint/2010/main" val="910325020"/>
      </p:ext>
    </p:extLst>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4B8CA3-81AE-E9C5-C297-BAD3CE887E37}"/>
              </a:ext>
            </a:extLst>
          </p:cNvPr>
          <p:cNvSpPr>
            <a:spLocks noGrp="1"/>
          </p:cNvSpPr>
          <p:nvPr>
            <p:ph type="title"/>
          </p:nvPr>
        </p:nvSpPr>
        <p:spPr>
          <a:xfrm>
            <a:off x="145942" y="3970116"/>
            <a:ext cx="3609074" cy="801185"/>
          </a:xfrm>
        </p:spPr>
        <p:txBody>
          <a:bodyPr>
            <a:noAutofit/>
          </a:bodyPr>
          <a:lstStyle/>
          <a:p>
            <a:r>
              <a:rPr lang="en-US" sz="1600">
                <a:latin typeface="Source Sans Pro" panose="020B0503030403020204" pitchFamily="34" charset="0"/>
                <a:cs typeface="Arial"/>
              </a:rPr>
              <a:t>The content of this module was adapted from the RRT management workshop developed by the US CDC.</a:t>
            </a:r>
            <a:endParaRPr lang="en-GB" sz="1600">
              <a:latin typeface="Source Sans Pro" panose="020B0503030403020204" pitchFamily="34" charset="0"/>
            </a:endParaRPr>
          </a:p>
        </p:txBody>
      </p:sp>
      <p:sp>
        <p:nvSpPr>
          <p:cNvPr id="3" name="Text Placeholder 2">
            <a:extLst>
              <a:ext uri="{FF2B5EF4-FFF2-40B4-BE49-F238E27FC236}">
                <a16:creationId xmlns:a16="http://schemas.microsoft.com/office/drawing/2014/main" id="{71FCA7DD-5F7B-3E77-0EBB-5BF569822776}"/>
              </a:ext>
            </a:extLst>
          </p:cNvPr>
          <p:cNvSpPr>
            <a:spLocks noGrp="1"/>
          </p:cNvSpPr>
          <p:nvPr>
            <p:ph type="body" idx="1"/>
          </p:nvPr>
        </p:nvSpPr>
        <p:spPr>
          <a:xfrm>
            <a:off x="4146552" y="864826"/>
            <a:ext cx="7924625" cy="5814837"/>
          </a:xfrm>
        </p:spPr>
        <p:txBody>
          <a:bodyPr lIns="45719" tIns="45720" rIns="45719" bIns="45720" anchor="ctr">
            <a:noAutofit/>
          </a:bodyPr>
          <a:lstStyle/>
          <a:p>
            <a:pPr>
              <a:lnSpc>
                <a:spcPct val="120000"/>
              </a:lnSpc>
            </a:pPr>
            <a:endParaRPr lang="en-US" sz="2100">
              <a:cs typeface="Arial"/>
            </a:endParaRPr>
          </a:p>
          <a:p>
            <a:r>
              <a:rPr lang="en-US" sz="2100" dirty="0"/>
              <a:t>Guidance for U.S. Centers for Disease Control and Prevention Staff for the Establishment and Management of Public Health Rapid Response Teams for Disease Outbreaks, U.S. CDC 2020</a:t>
            </a:r>
          </a:p>
          <a:p>
            <a:pPr>
              <a:spcBef>
                <a:spcPts val="0"/>
              </a:spcBef>
            </a:pPr>
            <a:r>
              <a:rPr lang="en-US" sz="2200" u="sng" dirty="0">
                <a:latin typeface="Calibri"/>
                <a:cs typeface="Calibri"/>
                <a:hlinkClick r:id="rId2"/>
              </a:rPr>
              <a:t>https://www.cdc.gov/coronavirus/2019-ncov/downloads/global-covid-19/RRTManagementGuidance-508.pdf</a:t>
            </a:r>
            <a:r>
              <a:rPr lang="en-US" sz="2200" u="sng" dirty="0">
                <a:latin typeface="Calibri"/>
                <a:cs typeface="Calibri"/>
              </a:rPr>
              <a:t>  </a:t>
            </a:r>
          </a:p>
          <a:p>
            <a:endParaRPr lang="en-US" sz="2100"/>
          </a:p>
          <a:p>
            <a:r>
              <a:rPr lang="en-US" sz="2100" dirty="0"/>
              <a:t>Framework for a Public Health Emergency Operations Center, World Health Organization, 2015. </a:t>
            </a:r>
          </a:p>
          <a:p>
            <a:r>
              <a:rPr lang="en-US" sz="2100" dirty="0">
                <a:hlinkClick r:id="rId3"/>
              </a:rPr>
              <a:t>https://www.who.int/publications/i/item/framework-for-a-public-</a:t>
            </a:r>
            <a:r>
              <a:rPr lang="en-US" sz="2100" dirty="0">
                <a:hlinkClick r:id="rId3">
                  <a:extLst>
                    <a:ext uri="{A12FA001-AC4F-418D-AE19-62706E023703}">
                      <ahyp:hlinkClr xmlns:ahyp="http://schemas.microsoft.com/office/drawing/2018/hyperlinkcolor" val="tx"/>
                    </a:ext>
                  </a:extLst>
                </a:hlinkClick>
              </a:rPr>
              <a:t>health-emergency-operations-centre</a:t>
            </a:r>
            <a:r>
              <a:rPr lang="en-US" sz="2100" dirty="0"/>
              <a:t>   </a:t>
            </a:r>
          </a:p>
          <a:p>
            <a:endParaRPr lang="en-US" sz="2100"/>
          </a:p>
          <a:p>
            <a:r>
              <a:rPr lang="en-US" sz="2100" dirty="0"/>
              <a:t>Emergency Response Framework, 2nd edition, WHO 2017</a:t>
            </a:r>
          </a:p>
          <a:p>
            <a:r>
              <a:rPr lang="en-US" sz="2100" dirty="0">
                <a:hlinkClick r:id="rId4"/>
              </a:rPr>
              <a:t>https://apps.who.int/iris/bitstream/handle/10665/258604/9789241512</a:t>
            </a:r>
            <a:r>
              <a:rPr lang="en-US" sz="2100" dirty="0">
                <a:hlinkClick r:id="rId4">
                  <a:extLst>
                    <a:ext uri="{A12FA001-AC4F-418D-AE19-62706E023703}">
                      <ahyp:hlinkClr xmlns:ahyp="http://schemas.microsoft.com/office/drawing/2018/hyperlinkcolor" val="tx"/>
                    </a:ext>
                  </a:extLst>
                </a:hlinkClick>
              </a:rPr>
              <a:t>299-eng.pdf</a:t>
            </a:r>
            <a:r>
              <a:rPr lang="en-US" sz="2100" dirty="0"/>
              <a:t>  </a:t>
            </a:r>
          </a:p>
          <a:p>
            <a:endParaRPr lang="en-US" sz="2100"/>
          </a:p>
          <a:p>
            <a:r>
              <a:rPr lang="en-US" sz="2100" dirty="0"/>
              <a:t>Integrated Disease Surveillance and Response  Technical Guidelines, 3rd Edition, WHO 2019</a:t>
            </a:r>
          </a:p>
          <a:p>
            <a:r>
              <a:rPr lang="en-US" sz="2100" dirty="0">
                <a:hlinkClick r:id="rId5"/>
              </a:rPr>
              <a:t>https://apps.who.int/iris/handle/10665/325015</a:t>
            </a:r>
            <a:r>
              <a:rPr lang="en-US" sz="2100" dirty="0"/>
              <a:t> </a:t>
            </a:r>
          </a:p>
          <a:p>
            <a:pPr>
              <a:lnSpc>
                <a:spcPct val="120000"/>
              </a:lnSpc>
            </a:pPr>
            <a:endParaRPr lang="en-GB" sz="2100"/>
          </a:p>
        </p:txBody>
      </p:sp>
      <p:sp>
        <p:nvSpPr>
          <p:cNvPr id="5" name="Slide Number Placeholder 3">
            <a:extLst>
              <a:ext uri="{FF2B5EF4-FFF2-40B4-BE49-F238E27FC236}">
                <a16:creationId xmlns:a16="http://schemas.microsoft.com/office/drawing/2014/main" id="{855D26DC-DF9A-964B-A394-72AF9A383663}"/>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64</a:t>
            </a:r>
          </a:p>
        </p:txBody>
      </p:sp>
    </p:spTree>
    <p:extLst>
      <p:ext uri="{BB962C8B-B14F-4D97-AF65-F5344CB8AC3E}">
        <p14:creationId xmlns:p14="http://schemas.microsoft.com/office/powerpoint/2010/main" val="1577053325"/>
      </p:ext>
    </p:extLst>
  </p:cSld>
  <p:clrMapOvr>
    <a:masterClrMapping/>
  </p:clrMapOvr>
  <p:transition spd="med"/>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4727667-5156-8D85-2581-33244B5CDE01}"/>
              </a:ext>
            </a:extLst>
          </p:cNvPr>
          <p:cNvSpPr>
            <a:spLocks noGrp="1"/>
          </p:cNvSpPr>
          <p:nvPr>
            <p:ph type="body" idx="1"/>
          </p:nvPr>
        </p:nvSpPr>
        <p:spPr/>
        <p:txBody>
          <a:bodyPr lIns="45719" tIns="45720" rIns="45719" bIns="45720" anchor="ctr">
            <a:normAutofit fontScale="92500"/>
          </a:bodyPr>
          <a:lstStyle/>
          <a:p>
            <a:r>
              <a:rPr lang="fr-FR"/>
              <a:t>Ready4Response, WHO online course</a:t>
            </a:r>
            <a:endParaRPr lang="en-US"/>
          </a:p>
          <a:p>
            <a:pPr>
              <a:spcBef>
                <a:spcPts val="0"/>
              </a:spcBef>
            </a:pPr>
            <a:r>
              <a:rPr lang="en-US" u="sng">
                <a:latin typeface="Calibri"/>
                <a:cs typeface="Calibri"/>
                <a:hlinkClick r:id="rId2"/>
              </a:rPr>
              <a:t>https://openwho.org/courses/ready4response-tier1-EN/overview</a:t>
            </a:r>
            <a:endParaRPr lang="fr-FR"/>
          </a:p>
          <a:p>
            <a:pPr>
              <a:spcBef>
                <a:spcPts val="0"/>
              </a:spcBef>
            </a:pPr>
            <a:endParaRPr lang="fr-FR">
              <a:latin typeface="Arial"/>
              <a:cs typeface="Arial"/>
            </a:endParaRPr>
          </a:p>
          <a:p>
            <a:r>
              <a:rPr lang="fr-FR"/>
              <a:t>Incident Management System</a:t>
            </a:r>
          </a:p>
          <a:p>
            <a:pPr>
              <a:spcBef>
                <a:spcPts val="0"/>
              </a:spcBef>
            </a:pPr>
            <a:r>
              <a:rPr lang="fr-FR">
                <a:latin typeface="Arial"/>
                <a:cs typeface="Arial"/>
                <a:hlinkClick r:id="rId3"/>
              </a:rPr>
              <a:t>https://openwho.org/courses/incident-management-system</a:t>
            </a:r>
            <a:endParaRPr lang="fr-FR"/>
          </a:p>
          <a:p>
            <a:endParaRPr lang="fr-FR"/>
          </a:p>
          <a:p>
            <a:r>
              <a:rPr lang="fr-FR"/>
              <a:t>The Public Health Emergency Operations Centre (PHEOC)</a:t>
            </a:r>
          </a:p>
          <a:p>
            <a:pPr>
              <a:spcBef>
                <a:spcPts val="0"/>
              </a:spcBef>
            </a:pPr>
            <a:r>
              <a:rPr lang="fr-FR">
                <a:latin typeface="Arial"/>
                <a:cs typeface="Arial"/>
                <a:hlinkClick r:id="rId4"/>
              </a:rPr>
              <a:t>https://openwho.org/courses/PHEOC-EN</a:t>
            </a:r>
            <a:endParaRPr lang="fr-FR"/>
          </a:p>
          <a:p>
            <a:pPr>
              <a:spcBef>
                <a:spcPts val="0"/>
              </a:spcBef>
            </a:pPr>
            <a:endParaRPr lang="fr-FR"/>
          </a:p>
          <a:p>
            <a:r>
              <a:rPr lang="fr-FR"/>
              <a:t>Introduction: </a:t>
            </a:r>
            <a:r>
              <a:rPr lang="fr-FR" err="1"/>
              <a:t>Operational</a:t>
            </a:r>
            <a:r>
              <a:rPr lang="fr-FR"/>
              <a:t> </a:t>
            </a:r>
            <a:r>
              <a:rPr lang="fr-FR" err="1"/>
              <a:t>Readiness</a:t>
            </a:r>
            <a:endParaRPr lang="fr-FR"/>
          </a:p>
          <a:p>
            <a:pPr>
              <a:spcBef>
                <a:spcPts val="0"/>
              </a:spcBef>
            </a:pPr>
            <a:r>
              <a:rPr lang="fr-FR">
                <a:latin typeface="Arial"/>
                <a:cs typeface="Arial"/>
                <a:hlinkClick r:id="rId5"/>
              </a:rPr>
              <a:t>https://openwho.org/courses/operational-readiness-introduction</a:t>
            </a:r>
            <a:endParaRPr lang="fr-FR"/>
          </a:p>
          <a:p>
            <a:pPr>
              <a:spcBef>
                <a:spcPts val="0"/>
              </a:spcBef>
            </a:pPr>
            <a:endParaRPr lang="fr-FR"/>
          </a:p>
          <a:p>
            <a:r>
              <a:rPr lang="fr-FR">
                <a:latin typeface="Arial"/>
                <a:cs typeface="Arial"/>
              </a:rPr>
              <a:t>WHO Standard Operating </a:t>
            </a:r>
            <a:r>
              <a:rPr lang="fr-FR" err="1">
                <a:latin typeface="Arial"/>
                <a:cs typeface="Arial"/>
              </a:rPr>
              <a:t>Procedures</a:t>
            </a:r>
            <a:r>
              <a:rPr lang="fr-FR">
                <a:latin typeface="Arial"/>
                <a:cs typeface="Arial"/>
              </a:rPr>
              <a:t> (SOPs) for Emergencies</a:t>
            </a:r>
          </a:p>
          <a:p>
            <a:pPr>
              <a:spcBef>
                <a:spcPts val="0"/>
              </a:spcBef>
            </a:pPr>
            <a:r>
              <a:rPr lang="fr-FR">
                <a:latin typeface="Arial"/>
                <a:cs typeface="Arial"/>
                <a:hlinkClick r:id="rId6"/>
              </a:rPr>
              <a:t>https://openwho.org/courses/SOPs-for-emergencies</a:t>
            </a:r>
            <a:r>
              <a:rPr lang="fr-FR">
                <a:latin typeface="Arial"/>
                <a:cs typeface="Arial"/>
              </a:rPr>
              <a:t> </a:t>
            </a:r>
            <a:endParaRPr lang="fr-FR"/>
          </a:p>
          <a:p>
            <a:endParaRPr lang="en-US"/>
          </a:p>
          <a:p>
            <a:endParaRPr lang="en-GB"/>
          </a:p>
        </p:txBody>
      </p:sp>
      <p:sp>
        <p:nvSpPr>
          <p:cNvPr id="4" name="Slide Number Placeholder 3">
            <a:extLst>
              <a:ext uri="{FF2B5EF4-FFF2-40B4-BE49-F238E27FC236}">
                <a16:creationId xmlns:a16="http://schemas.microsoft.com/office/drawing/2014/main" id="{0690A0C6-0812-2A57-B8E0-5D2C68AC3DAB}"/>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65</a:t>
            </a:r>
          </a:p>
        </p:txBody>
      </p:sp>
    </p:spTree>
    <p:extLst>
      <p:ext uri="{BB962C8B-B14F-4D97-AF65-F5344CB8AC3E}">
        <p14:creationId xmlns:p14="http://schemas.microsoft.com/office/powerpoint/2010/main" val="4162943695"/>
      </p:ext>
    </p:extLst>
  </p:cSld>
  <p:clrMapOvr>
    <a:masterClrMapping/>
  </p:clrMapOvr>
  <p:transition spd="med"/>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146A8C7-CD42-3C35-7E5D-E7211479AE5A}"/>
              </a:ext>
            </a:extLst>
          </p:cNvPr>
          <p:cNvSpPr>
            <a:spLocks noGrp="1"/>
          </p:cNvSpPr>
          <p:nvPr>
            <p:ph type="body" idx="1"/>
          </p:nvPr>
        </p:nvSpPr>
        <p:spPr/>
        <p:txBody>
          <a:bodyPr>
            <a:normAutofit/>
          </a:bodyPr>
          <a:lstStyle/>
          <a:p>
            <a:r>
              <a:rPr lang="en-US" sz="2400" b="0" i="0" u="none" strike="noStrike" dirty="0">
                <a:solidFill>
                  <a:srgbClr val="000000"/>
                </a:solidFill>
                <a:effectLst/>
                <a:latin typeface="Source Sans Pro" panose="020B0503030403020204" pitchFamily="34" charset="0"/>
              </a:rPr>
              <a:t>This training package was made possible by grant/cooperative agreement number </a:t>
            </a:r>
            <a:r>
              <a:rPr lang="en-US" sz="2400" b="0" i="0" u="none" strike="noStrike" dirty="0">
                <a:solidFill>
                  <a:srgbClr val="10253F"/>
                </a:solidFill>
                <a:effectLst/>
                <a:latin typeface="Source Sans Pro" panose="020B0503030403020204" pitchFamily="34" charset="0"/>
              </a:rPr>
              <a:t>GH0002225-03</a:t>
            </a:r>
            <a:r>
              <a:rPr lang="en-US" sz="2400" b="0" i="0" u="none" strike="noStrike" dirty="0">
                <a:solidFill>
                  <a:srgbClr val="000000"/>
                </a:solidFill>
                <a:effectLst/>
                <a:latin typeface="Source Sans Pro" panose="020B0503030403020204" pitchFamily="34" charset="0"/>
              </a:rPr>
              <a:t> from the U.S. Centers for Disease Control and Prevention. Its contents do not necessarily reflect the official policies of the Department of Health and Human Services nor does mention of trade names, commercial practices, or organizations imply endorsement by the U.S. Government. </a:t>
            </a:r>
            <a:endParaRPr lang="en-GB" sz="2400" dirty="0">
              <a:latin typeface="Source Sans Pro" panose="020B0503030403020204" pitchFamily="34" charset="0"/>
            </a:endParaRPr>
          </a:p>
        </p:txBody>
      </p:sp>
      <p:sp>
        <p:nvSpPr>
          <p:cNvPr id="6" name="Slide Number Placeholder 3">
            <a:extLst>
              <a:ext uri="{FF2B5EF4-FFF2-40B4-BE49-F238E27FC236}">
                <a16:creationId xmlns:a16="http://schemas.microsoft.com/office/drawing/2014/main" id="{72A2DCB1-BEF9-DE96-56E7-F021DB92A4EA}"/>
              </a:ext>
            </a:extLst>
          </p:cNvPr>
          <p:cNvSpPr txBox="1"/>
          <p:nvPr/>
        </p:nvSpPr>
        <p:spPr>
          <a:xfrm>
            <a:off x="9494519" y="6555105"/>
            <a:ext cx="2651761" cy="2819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66</a:t>
            </a:r>
          </a:p>
        </p:txBody>
      </p:sp>
    </p:spTree>
    <p:extLst>
      <p:ext uri="{BB962C8B-B14F-4D97-AF65-F5344CB8AC3E}">
        <p14:creationId xmlns:p14="http://schemas.microsoft.com/office/powerpoint/2010/main" val="289382359"/>
      </p:ext>
    </p:extLst>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146A8C7-CD42-3C35-7E5D-E7211479AE5A}"/>
              </a:ext>
            </a:extLst>
          </p:cNvPr>
          <p:cNvSpPr>
            <a:spLocks noGrp="1"/>
          </p:cNvSpPr>
          <p:nvPr>
            <p:ph type="body" idx="1"/>
          </p:nvPr>
        </p:nvSpPr>
        <p:spPr/>
        <p:txBody>
          <a:bodyPr>
            <a:normAutofit/>
          </a:bodyPr>
          <a:lstStyle/>
          <a:p>
            <a:pPr fontAlgn="base"/>
            <a:r>
              <a:rPr lang="en-US" sz="1900" b="1" dirty="0"/>
              <a:t>WHO Health Security Learning Platform - Training Materials</a:t>
            </a:r>
            <a:r>
              <a:rPr lang="en-US" sz="1900" dirty="0"/>
              <a:t>​</a:t>
            </a:r>
          </a:p>
          <a:p>
            <a:pPr fontAlgn="base"/>
            <a:r>
              <a:rPr lang="en-US" sz="1900" dirty="0"/>
              <a:t>These WHO Training Materials are © World Health Organization (WHO) 2022. All rights reserved.​</a:t>
            </a:r>
          </a:p>
          <a:p>
            <a:pPr fontAlgn="base"/>
            <a:r>
              <a:rPr lang="en-US" sz="1900" dirty="0"/>
              <a:t>Your use of these materials is subject to the “</a:t>
            </a:r>
            <a:r>
              <a:rPr lang="en-US" sz="1900" u="sng" dirty="0">
                <a:hlinkClick r:id="rId3"/>
              </a:rPr>
              <a:t>WHO Health Security Learning Platform, Training Materials – Terms of Use</a:t>
            </a:r>
            <a:r>
              <a:rPr lang="en-US" sz="1900" dirty="0"/>
              <a:t>”, which you accepted when downloading them and which are available on the Health Security Learning Platform at: </a:t>
            </a:r>
            <a:r>
              <a:rPr lang="en-US" sz="1900" u="sng" dirty="0">
                <a:hlinkClick r:id="rId4"/>
              </a:rPr>
              <a:t>https://extranet.who.int/hslp</a:t>
            </a:r>
            <a:r>
              <a:rPr lang="en-US" sz="1900" dirty="0"/>
              <a:t>  ​</a:t>
            </a:r>
          </a:p>
          <a:p>
            <a:pPr fontAlgn="base"/>
            <a:r>
              <a:rPr lang="en-US" sz="1900" dirty="0"/>
              <a:t>​</a:t>
            </a:r>
          </a:p>
          <a:p>
            <a:pPr fontAlgn="base"/>
            <a:r>
              <a:rPr lang="en-US" sz="1900" dirty="0"/>
              <a:t>Should you adapt, modify, translate, or in any other way revise the contents of these materials, you shall not imply that WHO is any way affiliated with such modifications and shall not use the WHO name or emblem in such modified materials. ​</a:t>
            </a:r>
          </a:p>
          <a:p>
            <a:pPr fontAlgn="base"/>
            <a:r>
              <a:rPr lang="en-US" sz="1900" dirty="0"/>
              <a:t>​</a:t>
            </a:r>
          </a:p>
          <a:p>
            <a:pPr fontAlgn="base"/>
            <a:r>
              <a:rPr lang="en-US" sz="1900" dirty="0"/>
              <a:t>Should you adapt, modify, translate, or in any other way revise the contents of these materials, you shall acknowledge the source of the material providing the following attribution: “These training materials are a modified version of the Rapid Response Teams </a:t>
            </a:r>
            <a:r>
              <a:rPr lang="fr-FR" sz="1900" dirty="0">
                <a:solidFill>
                  <a:srgbClr val="10253F"/>
                </a:solidFill>
                <a:ea typeface="Arial"/>
                <a:cs typeface="Arial"/>
                <a:sym typeface="Calibri"/>
              </a:rPr>
              <a:t>Managers Training Package </a:t>
            </a:r>
            <a:r>
              <a:rPr lang="en-US" sz="1900" dirty="0"/>
              <a:t>(available at: https://extranet.who.int/hslp/), which is © the World Health Organization (WHO), 2022, and used with permission from WHO. WHO disclaims any responsibility for any modifications to, or revisions of, the WHO copyrighted materials.”  ​</a:t>
            </a:r>
          </a:p>
          <a:p>
            <a:pPr fontAlgn="base"/>
            <a:r>
              <a:rPr lang="en-US" sz="1900" dirty="0"/>
              <a:t>Further, please inform WHO of any modifications of these materials that you use publicly, for record-keeping purposes and continued development, by emailing </a:t>
            </a:r>
            <a:r>
              <a:rPr lang="en-US" sz="1900" u="sng" dirty="0">
                <a:hlinkClick r:id="rId5"/>
              </a:rPr>
              <a:t>ihrhrt@who.int</a:t>
            </a:r>
            <a:r>
              <a:rPr lang="en-US" sz="1900" dirty="0"/>
              <a:t>​</a:t>
            </a:r>
          </a:p>
          <a:p>
            <a:endParaRPr lang="en-GB" dirty="0"/>
          </a:p>
        </p:txBody>
      </p:sp>
      <p:sp>
        <p:nvSpPr>
          <p:cNvPr id="6" name="Slide Number Placeholder 3">
            <a:extLst>
              <a:ext uri="{FF2B5EF4-FFF2-40B4-BE49-F238E27FC236}">
                <a16:creationId xmlns:a16="http://schemas.microsoft.com/office/drawing/2014/main" id="{72A2DCB1-BEF9-DE96-56E7-F021DB92A4EA}"/>
              </a:ext>
            </a:extLst>
          </p:cNvPr>
          <p:cNvSpPr txBox="1"/>
          <p:nvPr/>
        </p:nvSpPr>
        <p:spPr>
          <a:xfrm>
            <a:off x="9494519" y="6555105"/>
            <a:ext cx="2651761"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dirty="0"/>
              <a:t>66</a:t>
            </a:r>
          </a:p>
        </p:txBody>
      </p:sp>
    </p:spTree>
    <p:extLst>
      <p:ext uri="{BB962C8B-B14F-4D97-AF65-F5344CB8AC3E}">
        <p14:creationId xmlns:p14="http://schemas.microsoft.com/office/powerpoint/2010/main" val="205434476"/>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485061" y="1378872"/>
            <a:ext cx="7049257" cy="409855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spAutoFit/>
          </a:bodyPr>
          <a:lstStyle/>
          <a:p>
            <a:pPr>
              <a:spcBef>
                <a:spcPts val="500"/>
              </a:spcBef>
              <a:defRPr sz="2400">
                <a:latin typeface="Source Sans Pro Regular"/>
                <a:ea typeface="Source Sans Pro Regular"/>
                <a:cs typeface="Source Sans Pro Regular"/>
                <a:sym typeface="Source Sans Pro Regular"/>
              </a:defRPr>
            </a:pPr>
            <a:r>
              <a:rPr lang="fr-FR" sz="2800" dirty="0">
                <a:solidFill>
                  <a:srgbClr val="FF0000"/>
                </a:solidFill>
                <a:latin typeface="Segoe UI"/>
                <a:ea typeface="Source Sans Pro Regular"/>
                <a:cs typeface="Segoe UI"/>
              </a:rPr>
              <a:t>The content for </a:t>
            </a:r>
            <a:r>
              <a:rPr lang="fr-FR" sz="2800" dirty="0" err="1">
                <a:solidFill>
                  <a:srgbClr val="FF0000"/>
                </a:solidFill>
                <a:latin typeface="Segoe UI"/>
                <a:ea typeface="Source Sans Pro Regular"/>
                <a:cs typeface="Segoe UI"/>
              </a:rPr>
              <a:t>this</a:t>
            </a:r>
            <a:r>
              <a:rPr lang="fr-FR" sz="2800" dirty="0">
                <a:solidFill>
                  <a:srgbClr val="FF0000"/>
                </a:solidFill>
                <a:latin typeface="Segoe UI"/>
                <a:ea typeface="Source Sans Pro Regular"/>
                <a:cs typeface="Segoe UI"/>
              </a:rPr>
              <a:t> session </a:t>
            </a:r>
            <a:r>
              <a:rPr lang="fr-FR" sz="2800" dirty="0" err="1">
                <a:solidFill>
                  <a:srgbClr val="FF0000"/>
                </a:solidFill>
                <a:latin typeface="Segoe UI"/>
                <a:ea typeface="Source Sans Pro Regular"/>
                <a:cs typeface="Segoe UI"/>
              </a:rPr>
              <a:t>is</a:t>
            </a:r>
            <a:r>
              <a:rPr lang="fr-FR" sz="2800" dirty="0">
                <a:solidFill>
                  <a:srgbClr val="FF0000"/>
                </a:solidFill>
                <a:latin typeface="Segoe UI"/>
                <a:ea typeface="Source Sans Pro Regular"/>
                <a:cs typeface="Segoe UI"/>
              </a:rPr>
              <a:t> to </a:t>
            </a:r>
            <a:r>
              <a:rPr lang="fr-FR" sz="2800" dirty="0" err="1">
                <a:solidFill>
                  <a:srgbClr val="FF0000"/>
                </a:solidFill>
                <a:latin typeface="Segoe UI"/>
                <a:ea typeface="Source Sans Pro Regular"/>
                <a:cs typeface="Segoe UI"/>
              </a:rPr>
              <a:t>be</a:t>
            </a:r>
            <a:r>
              <a:rPr lang="fr-FR" sz="2800" dirty="0">
                <a:solidFill>
                  <a:srgbClr val="FF0000"/>
                </a:solidFill>
                <a:latin typeface="Segoe UI"/>
                <a:ea typeface="Source Sans Pro Regular"/>
                <a:cs typeface="Segoe UI"/>
              </a:rPr>
              <a:t> </a:t>
            </a:r>
            <a:r>
              <a:rPr lang="fr-FR" sz="2800" dirty="0" err="1">
                <a:solidFill>
                  <a:srgbClr val="FF0000"/>
                </a:solidFill>
                <a:latin typeface="Segoe UI"/>
                <a:ea typeface="Source Sans Pro Regular"/>
                <a:cs typeface="Segoe UI"/>
              </a:rPr>
              <a:t>developed</a:t>
            </a:r>
            <a:r>
              <a:rPr lang="fr-FR" sz="2800" dirty="0">
                <a:solidFill>
                  <a:srgbClr val="FF0000"/>
                </a:solidFill>
                <a:latin typeface="Segoe UI"/>
                <a:ea typeface="Source Sans Pro Regular"/>
                <a:cs typeface="Segoe UI"/>
              </a:rPr>
              <a:t> and </a:t>
            </a:r>
            <a:r>
              <a:rPr lang="fr-FR" sz="2800" dirty="0" err="1">
                <a:solidFill>
                  <a:srgbClr val="FF0000"/>
                </a:solidFill>
                <a:latin typeface="Segoe UI"/>
                <a:ea typeface="Source Sans Pro Regular"/>
                <a:cs typeface="Segoe UI"/>
              </a:rPr>
              <a:t>presented</a:t>
            </a:r>
            <a:r>
              <a:rPr lang="fr-FR" sz="2800" dirty="0">
                <a:solidFill>
                  <a:srgbClr val="FF0000"/>
                </a:solidFill>
                <a:latin typeface="Segoe UI"/>
                <a:ea typeface="Source Sans Pro Regular"/>
                <a:cs typeface="Segoe UI"/>
              </a:rPr>
              <a:t> by the RRT manager/ management team in the country.</a:t>
            </a:r>
            <a:endParaRPr lang="en-US" sz="2800" dirty="0">
              <a:latin typeface="Segoe UI"/>
              <a:ea typeface="Source Sans Pro Regular"/>
              <a:cs typeface="Segoe UI"/>
            </a:endParaRPr>
          </a:p>
          <a:p>
            <a:pPr>
              <a:spcBef>
                <a:spcPts val="500"/>
              </a:spcBef>
              <a:defRPr sz="2400">
                <a:latin typeface="Source Sans Pro Regular"/>
                <a:ea typeface="Source Sans Pro Regular"/>
                <a:cs typeface="Source Sans Pro Regular"/>
                <a:sym typeface="Source Sans Pro Regular"/>
              </a:defRPr>
            </a:pPr>
            <a:r>
              <a:rPr lang="fr-FR" sz="2800" dirty="0">
                <a:solidFill>
                  <a:srgbClr val="FF0000"/>
                </a:solidFill>
                <a:latin typeface="Segoe UI"/>
                <a:ea typeface="Source Sans Pro Regular"/>
                <a:cs typeface="Segoe UI"/>
              </a:rPr>
              <a:t>The questions </a:t>
            </a:r>
            <a:r>
              <a:rPr lang="fr-FR" sz="2800" dirty="0" err="1">
                <a:solidFill>
                  <a:srgbClr val="FF0000"/>
                </a:solidFill>
                <a:latin typeface="Segoe UI"/>
                <a:ea typeface="Source Sans Pro Regular"/>
                <a:cs typeface="Segoe UI"/>
              </a:rPr>
              <a:t>proposed</a:t>
            </a:r>
            <a:r>
              <a:rPr lang="fr-FR" sz="2800" dirty="0">
                <a:solidFill>
                  <a:srgbClr val="FF0000"/>
                </a:solidFill>
                <a:latin typeface="Segoe UI"/>
                <a:ea typeface="Source Sans Pro Regular"/>
                <a:cs typeface="Segoe UI"/>
              </a:rPr>
              <a:t> on the </a:t>
            </a:r>
            <a:r>
              <a:rPr lang="fr-FR" sz="2800" dirty="0" err="1">
                <a:solidFill>
                  <a:srgbClr val="FF0000"/>
                </a:solidFill>
                <a:latin typeface="Segoe UI"/>
                <a:ea typeface="Source Sans Pro Regular"/>
                <a:cs typeface="Segoe UI"/>
              </a:rPr>
              <a:t>following</a:t>
            </a:r>
            <a:r>
              <a:rPr lang="fr-FR" sz="2800" dirty="0">
                <a:solidFill>
                  <a:srgbClr val="FF0000"/>
                </a:solidFill>
                <a:latin typeface="Segoe UI"/>
                <a:ea typeface="Source Sans Pro Regular"/>
                <a:cs typeface="Segoe UI"/>
              </a:rPr>
              <a:t> slides, </a:t>
            </a:r>
            <a:r>
              <a:rPr lang="fr-FR" sz="2800" dirty="0" err="1">
                <a:solidFill>
                  <a:srgbClr val="FF0000"/>
                </a:solidFill>
                <a:latin typeface="Segoe UI"/>
                <a:ea typeface="Source Sans Pro Regular"/>
                <a:cs typeface="Segoe UI"/>
              </a:rPr>
              <a:t>highlighted</a:t>
            </a:r>
            <a:r>
              <a:rPr lang="fr-FR" sz="2800" dirty="0">
                <a:solidFill>
                  <a:srgbClr val="FF0000"/>
                </a:solidFill>
                <a:latin typeface="Segoe UI"/>
                <a:ea typeface="Source Sans Pro Regular"/>
                <a:cs typeface="Segoe UI"/>
              </a:rPr>
              <a:t> in </a:t>
            </a:r>
            <a:r>
              <a:rPr lang="fr-FR" sz="2800" dirty="0" err="1">
                <a:solidFill>
                  <a:srgbClr val="FF0000"/>
                </a:solidFill>
                <a:latin typeface="Segoe UI"/>
                <a:ea typeface="Source Sans Pro Regular"/>
                <a:cs typeface="Segoe UI"/>
              </a:rPr>
              <a:t>yellow</a:t>
            </a:r>
            <a:r>
              <a:rPr lang="fr-FR" sz="2800" dirty="0">
                <a:solidFill>
                  <a:srgbClr val="FF0000"/>
                </a:solidFill>
                <a:latin typeface="Segoe UI"/>
                <a:ea typeface="Source Sans Pro Regular"/>
                <a:cs typeface="Segoe UI"/>
              </a:rPr>
              <a:t>, are </a:t>
            </a:r>
            <a:r>
              <a:rPr lang="fr-FR" sz="2800" dirty="0" err="1">
                <a:solidFill>
                  <a:srgbClr val="FF0000"/>
                </a:solidFill>
                <a:latin typeface="Segoe UI"/>
                <a:ea typeface="Source Sans Pro Regular"/>
                <a:cs typeface="Segoe UI"/>
              </a:rPr>
              <a:t>meant</a:t>
            </a:r>
            <a:r>
              <a:rPr lang="fr-FR" sz="2800" dirty="0">
                <a:solidFill>
                  <a:srgbClr val="FF0000"/>
                </a:solidFill>
                <a:latin typeface="Segoe UI"/>
                <a:ea typeface="Source Sans Pro Regular"/>
                <a:cs typeface="Segoe UI"/>
              </a:rPr>
              <a:t> to guide the </a:t>
            </a:r>
            <a:r>
              <a:rPr lang="fr-FR" sz="2800" dirty="0" err="1">
                <a:solidFill>
                  <a:srgbClr val="FF0000"/>
                </a:solidFill>
                <a:latin typeface="Segoe UI"/>
                <a:ea typeface="Source Sans Pro Regular"/>
                <a:cs typeface="Segoe UI"/>
              </a:rPr>
              <a:t>development</a:t>
            </a:r>
            <a:r>
              <a:rPr lang="fr-FR" sz="2800" dirty="0">
                <a:solidFill>
                  <a:srgbClr val="FF0000"/>
                </a:solidFill>
                <a:latin typeface="Segoe UI"/>
                <a:ea typeface="Source Sans Pro Regular"/>
                <a:cs typeface="Segoe UI"/>
              </a:rPr>
              <a:t> of the </a:t>
            </a:r>
            <a:r>
              <a:rPr lang="fr-FR" sz="2800" dirty="0" err="1">
                <a:solidFill>
                  <a:srgbClr val="FF0000"/>
                </a:solidFill>
                <a:latin typeface="Segoe UI"/>
                <a:ea typeface="Source Sans Pro Regular"/>
                <a:cs typeface="Segoe UI"/>
              </a:rPr>
              <a:t>presentation</a:t>
            </a:r>
            <a:r>
              <a:rPr lang="fr-FR" sz="2800" dirty="0">
                <a:solidFill>
                  <a:srgbClr val="FF0000"/>
                </a:solidFill>
                <a:latin typeface="Segoe UI"/>
                <a:ea typeface="Source Sans Pro Regular"/>
                <a:cs typeface="Segoe UI"/>
              </a:rPr>
              <a:t> </a:t>
            </a:r>
            <a:r>
              <a:rPr lang="fr-FR" sz="2800" dirty="0" err="1">
                <a:solidFill>
                  <a:srgbClr val="FF0000"/>
                </a:solidFill>
                <a:latin typeface="Segoe UI"/>
                <a:ea typeface="Source Sans Pro Regular"/>
                <a:cs typeface="Segoe UI"/>
              </a:rPr>
              <a:t>ensuring</a:t>
            </a:r>
            <a:r>
              <a:rPr lang="fr-FR" sz="2800" dirty="0">
                <a:solidFill>
                  <a:srgbClr val="FF0000"/>
                </a:solidFill>
                <a:latin typeface="Segoe UI"/>
                <a:ea typeface="Source Sans Pro Regular"/>
                <a:cs typeface="Segoe UI"/>
              </a:rPr>
              <a:t> </a:t>
            </a:r>
            <a:r>
              <a:rPr lang="fr-FR" sz="2800" dirty="0" err="1">
                <a:solidFill>
                  <a:srgbClr val="FF0000"/>
                </a:solidFill>
                <a:latin typeface="Segoe UI"/>
                <a:ea typeface="Source Sans Pro Regular"/>
                <a:cs typeface="Segoe UI"/>
              </a:rPr>
              <a:t>that</a:t>
            </a:r>
            <a:r>
              <a:rPr lang="fr-FR" sz="2800" dirty="0">
                <a:solidFill>
                  <a:srgbClr val="FF0000"/>
                </a:solidFill>
                <a:latin typeface="Segoe UI"/>
                <a:ea typeface="Source Sans Pro Regular"/>
                <a:cs typeface="Segoe UI"/>
              </a:rPr>
              <a:t> key RRT </a:t>
            </a:r>
            <a:r>
              <a:rPr lang="fr-FR" sz="2800" dirty="0" err="1">
                <a:solidFill>
                  <a:srgbClr val="FF0000"/>
                </a:solidFill>
                <a:latin typeface="Segoe UI"/>
                <a:ea typeface="Source Sans Pro Regular"/>
                <a:cs typeface="Segoe UI"/>
              </a:rPr>
              <a:t>capacity</a:t>
            </a:r>
            <a:r>
              <a:rPr lang="fr-FR" sz="2800" dirty="0">
                <a:solidFill>
                  <a:srgbClr val="FF0000"/>
                </a:solidFill>
                <a:latin typeface="Segoe UI"/>
                <a:ea typeface="Source Sans Pro Regular"/>
                <a:cs typeface="Segoe UI"/>
              </a:rPr>
              <a:t> areas are </a:t>
            </a:r>
            <a:r>
              <a:rPr lang="fr-FR" sz="2800" dirty="0" err="1">
                <a:solidFill>
                  <a:srgbClr val="FF0000"/>
                </a:solidFill>
                <a:latin typeface="Segoe UI"/>
                <a:ea typeface="Source Sans Pro Regular"/>
                <a:cs typeface="Segoe UI"/>
              </a:rPr>
              <a:t>covered</a:t>
            </a:r>
            <a:r>
              <a:rPr lang="fr-FR" sz="2800" dirty="0">
                <a:solidFill>
                  <a:srgbClr val="FF0000"/>
                </a:solidFill>
                <a:latin typeface="Segoe UI"/>
                <a:ea typeface="Source Sans Pro Regular"/>
                <a:cs typeface="Segoe UI"/>
              </a:rPr>
              <a:t>. </a:t>
            </a:r>
            <a:endParaRPr lang="fr-FR" dirty="0">
              <a:latin typeface="Segoe UI"/>
              <a:cs typeface="Segoe UI"/>
            </a:endParaRPr>
          </a:p>
          <a:p>
            <a:pPr marL="307975" indent="-307975">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endParaRPr lang="en-US" sz="2800" dirty="0">
              <a:solidFill>
                <a:srgbClr val="FF0000"/>
              </a:solidFill>
              <a:latin typeface="Source Sans Pro"/>
              <a:ea typeface="Source Sans Pro Regular"/>
              <a:cs typeface="Source Sans Pro Regular"/>
            </a:endParaRPr>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31" name="Slide Number Placeholder 9"/>
          <p:cNvSpPr txBox="1"/>
          <p:nvPr/>
        </p:nvSpPr>
        <p:spPr>
          <a:xfrm>
            <a:off x="9494519" y="6555105"/>
            <a:ext cx="2651761" cy="2819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28</a:t>
            </a:r>
          </a:p>
        </p:txBody>
      </p:sp>
      <p:sp>
        <p:nvSpPr>
          <p:cNvPr id="2" name="TextBox 8">
            <a:extLst>
              <a:ext uri="{FF2B5EF4-FFF2-40B4-BE49-F238E27FC236}">
                <a16:creationId xmlns:a16="http://schemas.microsoft.com/office/drawing/2014/main" id="{F4278828-3558-B3D7-26C7-DD87AE026101}"/>
              </a:ext>
            </a:extLst>
          </p:cNvPr>
          <p:cNvSpPr txBox="1"/>
          <p:nvPr/>
        </p:nvSpPr>
        <p:spPr>
          <a:xfrm>
            <a:off x="360508" y="376599"/>
            <a:ext cx="2876457" cy="107721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en-US" b="1" dirty="0"/>
              <a:t>Note to facilitators</a:t>
            </a:r>
          </a:p>
        </p:txBody>
      </p:sp>
    </p:spTree>
    <p:extLst>
      <p:ext uri="{BB962C8B-B14F-4D97-AF65-F5344CB8AC3E}">
        <p14:creationId xmlns:p14="http://schemas.microsoft.com/office/powerpoint/2010/main" val="3383327739"/>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448775" y="1209538"/>
            <a:ext cx="7049257" cy="323934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p>
            <a:pPr>
              <a:spcBef>
                <a:spcPts val="500"/>
              </a:spcBef>
              <a:buClr>
                <a:srgbClr val="00B050"/>
              </a:buClr>
              <a:buSzPct val="100000"/>
              <a:defRPr sz="2400">
                <a:latin typeface="Source Sans Pro Regular"/>
                <a:ea typeface="Source Sans Pro Regular"/>
                <a:cs typeface="Source Sans Pro Regular"/>
                <a:sym typeface="Source Sans Pro Regular"/>
              </a:defRPr>
            </a:pPr>
            <a:r>
              <a:rPr lang="fr-FR" sz="2400">
                <a:latin typeface="Source Sans Pro Regular"/>
                <a:ea typeface="Source Sans Pro Regular"/>
                <a:cs typeface="Source Sans Pro Regular"/>
              </a:rPr>
              <a:t>At the end of </a:t>
            </a:r>
            <a:r>
              <a:rPr lang="fr-FR" sz="2400" err="1">
                <a:latin typeface="Source Sans Pro Regular"/>
                <a:ea typeface="Source Sans Pro Regular"/>
                <a:cs typeface="Source Sans Pro Regular"/>
              </a:rPr>
              <a:t>this</a:t>
            </a:r>
            <a:r>
              <a:rPr lang="fr-FR" sz="2400">
                <a:latin typeface="Source Sans Pro Regular"/>
                <a:ea typeface="Source Sans Pro Regular"/>
                <a:cs typeface="Source Sans Pro Regular"/>
              </a:rPr>
              <a:t> session, </a:t>
            </a:r>
            <a:r>
              <a:rPr lang="fr-FR" sz="2400" err="1">
                <a:latin typeface="Source Sans Pro Regular"/>
                <a:ea typeface="Source Sans Pro Regular"/>
                <a:cs typeface="Source Sans Pro Regular"/>
              </a:rPr>
              <a:t>you</a:t>
            </a:r>
            <a:r>
              <a:rPr lang="fr-FR" sz="2400">
                <a:latin typeface="Source Sans Pro Regular"/>
                <a:ea typeface="Source Sans Pro Regular"/>
                <a:cs typeface="Source Sans Pro Regular"/>
              </a:rPr>
              <a:t> </a:t>
            </a:r>
            <a:r>
              <a:rPr lang="fr-FR" sz="2400" err="1">
                <a:latin typeface="Source Sans Pro Regular"/>
                <a:ea typeface="Source Sans Pro Regular"/>
                <a:cs typeface="Source Sans Pro Regular"/>
              </a:rPr>
              <a:t>should</a:t>
            </a:r>
            <a:r>
              <a:rPr lang="fr-FR" sz="2400">
                <a:latin typeface="Source Sans Pro Regular"/>
                <a:ea typeface="Source Sans Pro Regular"/>
                <a:cs typeface="Source Sans Pro Regular"/>
              </a:rPr>
              <a:t> </a:t>
            </a:r>
            <a:r>
              <a:rPr lang="fr-FR" sz="2400" err="1">
                <a:latin typeface="Source Sans Pro Regular"/>
                <a:ea typeface="Source Sans Pro Regular"/>
                <a:cs typeface="Source Sans Pro Regular"/>
              </a:rPr>
              <a:t>be</a:t>
            </a:r>
            <a:r>
              <a:rPr lang="fr-FR" sz="2400">
                <a:latin typeface="Source Sans Pro Regular"/>
                <a:ea typeface="Source Sans Pro Regular"/>
                <a:cs typeface="Source Sans Pro Regular"/>
              </a:rPr>
              <a:t> able to: </a:t>
            </a:r>
            <a:r>
              <a:rPr lang="en-US" sz="2400">
                <a:latin typeface="Source Sans Pro Regular"/>
                <a:ea typeface="Source Sans Pro Regular"/>
                <a:cs typeface="Source Sans Pro Regular"/>
              </a:rPr>
              <a:t>​</a:t>
            </a:r>
          </a:p>
          <a:p>
            <a:pPr marL="307975" indent="-307975">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lang="en-US" sz="2400">
                <a:latin typeface="Source Sans Pro Regular"/>
                <a:ea typeface="Source Sans Pro Regular"/>
                <a:cs typeface="Source Sans Pro Regular"/>
              </a:rPr>
              <a:t>Explain how RRTs are established within</a:t>
            </a:r>
            <a:r>
              <a:rPr lang="en-US" sz="2400">
                <a:solidFill>
                  <a:schemeClr val="tx1"/>
                </a:solidFill>
                <a:latin typeface="Source Sans Pro Regular"/>
                <a:ea typeface="Source Sans Pro Regular"/>
                <a:cs typeface="Source Sans Pro Regular"/>
              </a:rPr>
              <a:t> </a:t>
            </a:r>
            <a:r>
              <a:rPr lang="en-US" sz="2400">
                <a:solidFill>
                  <a:schemeClr val="tx1"/>
                </a:solidFill>
                <a:highlight>
                  <a:srgbClr val="FFFF00"/>
                </a:highlight>
                <a:latin typeface="Source Sans Pro Regular"/>
                <a:ea typeface="Source Sans Pro Bold"/>
              </a:rPr>
              <a:t>c</a:t>
            </a:r>
            <a:r>
              <a:rPr lang="en-US" sz="2400">
                <a:solidFill>
                  <a:schemeClr val="tx1"/>
                </a:solidFill>
                <a:highlight>
                  <a:srgbClr val="FFFF00"/>
                </a:highlight>
                <a:latin typeface="Source Sans Pro Regular"/>
                <a:ea typeface="Source Sans Pro Bold"/>
                <a:cs typeface="Source Sans Pro Regular"/>
                <a:sym typeface="Source Sans Pro Bold"/>
              </a:rPr>
              <a:t>ountry’s</a:t>
            </a:r>
            <a:r>
              <a:rPr lang="en-US" sz="2400">
                <a:solidFill>
                  <a:schemeClr val="tx1"/>
                </a:solidFill>
                <a:highlight>
                  <a:srgbClr val="FFFF00"/>
                </a:highlight>
                <a:latin typeface="Source Sans Pro Regular"/>
                <a:ea typeface="Source Sans Pro Regular"/>
                <a:cs typeface="Source Sans Pro Regular"/>
              </a:rPr>
              <a:t> </a:t>
            </a:r>
            <a:r>
              <a:rPr lang="en-US" sz="2400">
                <a:latin typeface="Source Sans Pro Regular"/>
                <a:ea typeface="Source Sans Pro Regular"/>
                <a:cs typeface="Source Sans Pro Regular"/>
              </a:rPr>
              <a:t>national health emergency preparedness and response framework​/system</a:t>
            </a:r>
          </a:p>
          <a:p>
            <a:pPr marL="307975" indent="-307975">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lang="en-US" sz="2400">
                <a:solidFill>
                  <a:schemeClr val="tx1"/>
                </a:solidFill>
                <a:latin typeface="Source Sans Pro Regular"/>
                <a:ea typeface="Source Sans Pro Regular"/>
                <a:cs typeface="Source Sans Pro Regular"/>
              </a:rPr>
              <a:t>Describe how RRTs at the different levels of the system are activated</a:t>
            </a:r>
          </a:p>
          <a:p>
            <a:pPr marL="307975" indent="-307975">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lang="en-US" sz="2400">
                <a:solidFill>
                  <a:schemeClr val="tx1"/>
                </a:solidFill>
                <a:latin typeface="Source Sans Pro Regular"/>
                <a:ea typeface="Source Sans Pro Regular"/>
                <a:cs typeface="Source Sans Pro Regular"/>
              </a:rPr>
              <a:t>Explain the link between RRTs and other response actors in </a:t>
            </a:r>
            <a:r>
              <a:rPr lang="en-US" sz="2400">
                <a:solidFill>
                  <a:schemeClr val="tx1"/>
                </a:solidFill>
                <a:highlight>
                  <a:srgbClr val="FFFF00"/>
                </a:highlight>
                <a:latin typeface="Source Sans Pro Regular"/>
                <a:ea typeface="Source Sans Pro Regular"/>
                <a:cs typeface="Source Sans Pro Regular"/>
              </a:rPr>
              <a:t>country</a:t>
            </a:r>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31" name="Slide Number Placeholder 9"/>
          <p:cNvSpPr txBox="1"/>
          <p:nvPr/>
        </p:nvSpPr>
        <p:spPr>
          <a:xfrm>
            <a:off x="9494519" y="6555105"/>
            <a:ext cx="2651761"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28</a:t>
            </a:r>
          </a:p>
        </p:txBody>
      </p:sp>
      <p:sp>
        <p:nvSpPr>
          <p:cNvPr id="2" name="TextBox 8">
            <a:extLst>
              <a:ext uri="{FF2B5EF4-FFF2-40B4-BE49-F238E27FC236}">
                <a16:creationId xmlns:a16="http://schemas.microsoft.com/office/drawing/2014/main" id="{F4278828-3558-B3D7-26C7-DD87AE026101}"/>
              </a:ext>
            </a:extLst>
          </p:cNvPr>
          <p:cNvSpPr txBox="1"/>
          <p:nvPr/>
        </p:nvSpPr>
        <p:spPr>
          <a:xfrm>
            <a:off x="360508" y="376599"/>
            <a:ext cx="2876457"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a:t>Session objectives</a:t>
            </a:r>
            <a:endParaRPr lang="en-US" b="1"/>
          </a:p>
        </p:txBody>
      </p:sp>
    </p:spTree>
    <p:extLst>
      <p:ext uri="{BB962C8B-B14F-4D97-AF65-F5344CB8AC3E}">
        <p14:creationId xmlns:p14="http://schemas.microsoft.com/office/powerpoint/2010/main" val="1496877525"/>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4AA6068-B7AE-457F-9873-076C39ABE232}"/>
              </a:ext>
            </a:extLst>
          </p:cNvPr>
          <p:cNvSpPr>
            <a:spLocks noGrp="1"/>
          </p:cNvSpPr>
          <p:nvPr>
            <p:ph type="body" idx="1"/>
          </p:nvPr>
        </p:nvSpPr>
        <p:spPr>
          <a:xfrm>
            <a:off x="874049" y="2254391"/>
            <a:ext cx="10440140" cy="2355156"/>
          </a:xfrm>
        </p:spPr>
        <p:txBody>
          <a:bodyPr lIns="45719" tIns="45720" rIns="45719" bIns="45720" anchor="t">
            <a:normAutofit/>
          </a:bodyPr>
          <a:lstStyle/>
          <a:p>
            <a:pPr algn="ctr"/>
            <a:endParaRPr lang="en-US">
              <a:solidFill>
                <a:srgbClr val="FF0000"/>
              </a:solidFill>
            </a:endParaRPr>
          </a:p>
          <a:p>
            <a:pPr algn="ctr"/>
            <a:endParaRPr lang="en-US">
              <a:solidFill>
                <a:srgbClr val="FF0000"/>
              </a:solidFill>
            </a:endParaRPr>
          </a:p>
          <a:p>
            <a:pPr algn="ctr"/>
            <a:r>
              <a:rPr lang="en-US">
                <a:solidFill>
                  <a:schemeClr val="tx1"/>
                </a:solidFill>
                <a:highlight>
                  <a:srgbClr val="FFFF00"/>
                </a:highlight>
              </a:rPr>
              <a:t>Please insert flowchart showing where RRT management and RRTs are located in the health emergency management system / Ministry of Health in your country </a:t>
            </a:r>
            <a:endParaRPr lang="fr-FR">
              <a:solidFill>
                <a:schemeClr val="tx1"/>
              </a:solidFill>
              <a:highlight>
                <a:srgbClr val="FFFF00"/>
              </a:highlight>
            </a:endParaRPr>
          </a:p>
        </p:txBody>
      </p:sp>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135311" y="976611"/>
            <a:ext cx="11472431" cy="531894"/>
          </a:xfrm>
        </p:spPr>
        <p:txBody>
          <a:bodyPr lIns="45719" tIns="45720" rIns="45719" bIns="45720" anchor="t">
            <a:normAutofit/>
          </a:bodyPr>
          <a:lstStyle/>
          <a:p>
            <a:pPr eaLnBrk="0" fontAlgn="base" hangingPunct="0">
              <a:spcBef>
                <a:spcPts val="0"/>
              </a:spcBef>
              <a:spcAft>
                <a:spcPct val="0"/>
              </a:spcAft>
            </a:pPr>
            <a:r>
              <a:rPr lang="en-US" sz="2800" b="1" kern="1200">
                <a:solidFill>
                  <a:srgbClr val="A2010C"/>
                </a:solidFill>
                <a:ea typeface="+mj-ea"/>
                <a:cs typeface="+mj-cs"/>
                <a:sym typeface="Calibri"/>
              </a:rPr>
              <a:t>RRTs within country’s national health emergency system</a:t>
            </a:r>
          </a:p>
          <a:p>
            <a:endParaRPr lang="en-GB" sz="3100">
              <a:solidFill>
                <a:srgbClr val="FF0000"/>
              </a:solidFill>
              <a:highlight>
                <a:srgbClr val="FFFF00"/>
              </a:highlight>
            </a:endParaRPr>
          </a:p>
        </p:txBody>
      </p:sp>
      <p:sp>
        <p:nvSpPr>
          <p:cNvPr id="5" name="Espace réservé du texte 5">
            <a:extLst>
              <a:ext uri="{FF2B5EF4-FFF2-40B4-BE49-F238E27FC236}">
                <a16:creationId xmlns:a16="http://schemas.microsoft.com/office/drawing/2014/main" id="{7A1E7509-45CE-031C-B648-DC669DCFD575}"/>
              </a:ext>
            </a:extLst>
          </p:cNvPr>
          <p:cNvSpPr txBox="1">
            <a:spLocks/>
          </p:cNvSpPr>
          <p:nvPr/>
        </p:nvSpPr>
        <p:spPr>
          <a:xfrm>
            <a:off x="135311" y="46714"/>
            <a:ext cx="9212263" cy="6223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hangingPunct="1"/>
            <a:r>
              <a:rPr lang="fr-FR" sz="3200" b="1" dirty="0">
                <a:solidFill>
                  <a:srgbClr val="FFFFFF"/>
                </a:solidFill>
                <a:latin typeface="Source Sans Pro Bold"/>
                <a:ea typeface="Source Sans Pro Bold"/>
              </a:rPr>
              <a:t>1</a:t>
            </a:r>
            <a:r>
              <a:rPr lang="en-US" sz="3200" b="1" dirty="0">
                <a:solidFill>
                  <a:srgbClr val="FFFFFF"/>
                </a:solidFill>
                <a:latin typeface="Source Sans Pro Bold"/>
              </a:rPr>
              <a:t>.1 Rapid Response Capacity in country</a:t>
            </a:r>
            <a:endParaRPr lang="fr-FR" sz="4000" b="1" dirty="0">
              <a:solidFill>
                <a:srgbClr val="FFFFFF"/>
              </a:solidFill>
              <a:latin typeface="Source Sans Pro Bold"/>
            </a:endParaRPr>
          </a:p>
          <a:p>
            <a:endParaRPr lang="fr-FR" sz="3600" b="1">
              <a:solidFill>
                <a:srgbClr val="FFFFFF"/>
              </a:solidFill>
              <a:latin typeface="Source Sans Pro Bold"/>
            </a:endParaRPr>
          </a:p>
        </p:txBody>
      </p:sp>
      <p:sp>
        <p:nvSpPr>
          <p:cNvPr id="6" name="Slide Number Placeholder 4">
            <a:extLst>
              <a:ext uri="{FF2B5EF4-FFF2-40B4-BE49-F238E27FC236}">
                <a16:creationId xmlns:a16="http://schemas.microsoft.com/office/drawing/2014/main" id="{C3DAB087-0769-1290-F0F1-52304567588E}"/>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en-US"/>
              <a:t>29</a:t>
            </a:r>
          </a:p>
        </p:txBody>
      </p:sp>
    </p:spTree>
    <p:extLst>
      <p:ext uri="{BB962C8B-B14F-4D97-AF65-F5344CB8AC3E}">
        <p14:creationId xmlns:p14="http://schemas.microsoft.com/office/powerpoint/2010/main" val="80812254"/>
      </p:ext>
    </p:extLst>
  </p:cSld>
  <p:clrMapOvr>
    <a:masterClrMapping/>
  </p:clrMapOvr>
  <p:transition spd="med"/>
</p:sld>
</file>

<file path=ppt/theme/theme1.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GOMEZ, Paula</DisplayName>
        <AccountId>12</AccountId>
        <AccountType/>
      </UserInfo>
      <UserInfo>
        <DisplayName>EZZINE, Hind</DisplayName>
        <AccountId>20</AccountId>
        <AccountType/>
      </UserInfo>
      <UserInfo>
        <DisplayName>FROST, Melinda</DisplayName>
        <AccountId>140</AccountId>
        <AccountType/>
      </UserInfo>
      <UserInfo>
        <DisplayName>ELNOSSERY, Sherein</DisplayName>
        <AccountId>42</AccountId>
        <AccountType/>
      </UserInfo>
      <UserInfo>
        <DisplayName>MOHAMMED, Shaza</DisplayName>
        <AccountId>171</AccountId>
        <AccountType/>
      </UserInfo>
      <UserInfo>
        <DisplayName>BULIVA, Evans</DisplayName>
        <AccountId>41</AccountId>
        <AccountType/>
      </UserInfo>
      <UserInfo>
        <DisplayName>BONKOUNGOU, Boukare</DisplayName>
        <AccountId>27</AccountId>
        <AccountType/>
      </UserInfo>
      <UserInfo>
        <DisplayName>OMONY, Otto Emmanuel</DisplayName>
        <AccountId>156</AccountId>
        <AccountType/>
      </UserInfo>
      <UserInfo>
        <DisplayName>LADU, Alice</DisplayName>
        <AccountId>36</AccountId>
        <AccountType/>
      </UserInfo>
      <UserInfo>
        <DisplayName>SAMUEL, Reuben</DisplayName>
        <AccountId>38</AccountId>
        <AccountType/>
      </UserInfo>
      <UserInfo>
        <DisplayName>BROWN, Richard</DisplayName>
        <AccountId>39</AccountId>
        <AccountType/>
      </UserInfo>
      <UserInfo>
        <DisplayName>KANOUTE, Youssouf Baptiste</DisplayName>
        <AccountId>43</AccountId>
        <AccountType/>
      </UserInfo>
      <UserInfo>
        <DisplayName>RELAN, Pryanka</DisplayName>
        <AccountId>40</AccountId>
        <AccountType/>
      </UserInfo>
      <UserInfo>
        <DisplayName>SALIO, Flavio</DisplayName>
        <AccountId>54</AccountId>
        <AccountType/>
      </UserInfo>
      <UserInfo>
        <DisplayName>CHRISTENSEN, Renee</DisplayName>
        <AccountId>89</AccountId>
        <AccountType/>
      </UserInfo>
    </SharedWithUsers>
  </documentManagement>
</p:properties>
</file>

<file path=customXml/itemProps1.xml><?xml version="1.0" encoding="utf-8"?>
<ds:datastoreItem xmlns:ds="http://schemas.openxmlformats.org/officeDocument/2006/customXml" ds:itemID="{01C0CFA4-C394-4B2F-AA35-7F819270E44F}">
  <ds:schemaRefs>
    <ds:schemaRef ds:uri="450f158c-397a-4a9d-b005-a44c92e0fccb"/>
    <ds:schemaRef ds:uri="e2a64997-203d-4655-a595-383c2eb1e86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40883999-D82E-49BE-B746-FE60ECF1A19A}">
  <ds:schemaRefs>
    <ds:schemaRef ds:uri="http://schemas.microsoft.com/sharepoint/v3/contenttype/forms"/>
  </ds:schemaRefs>
</ds:datastoreItem>
</file>

<file path=customXml/itemProps3.xml><?xml version="1.0" encoding="utf-8"?>
<ds:datastoreItem xmlns:ds="http://schemas.openxmlformats.org/officeDocument/2006/customXml" ds:itemID="{41D9EBC7-7433-46F7-9F73-650E9882B9A8}">
  <ds:schemaRefs>
    <ds:schemaRef ds:uri="http://purl.org/dc/terms/"/>
    <ds:schemaRef ds:uri="http://schemas.microsoft.com/office/2006/metadata/properties"/>
    <ds:schemaRef ds:uri="http://purl.org/dc/dcmitype/"/>
    <ds:schemaRef ds:uri="http://schemas.microsoft.com/office/2006/documentManagement/types"/>
    <ds:schemaRef ds:uri="http://schemas.openxmlformats.org/package/2006/metadata/core-properties"/>
    <ds:schemaRef ds:uri="e2a64997-203d-4655-a595-383c2eb1e865"/>
    <ds:schemaRef ds:uri="http://schemas.microsoft.com/office/infopath/2007/PartnerControls"/>
    <ds:schemaRef ds:uri="450f158c-397a-4a9d-b005-a44c92e0fccb"/>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1569</TotalTime>
  <Words>7106</Words>
  <Application>Microsoft Office PowerPoint</Application>
  <PresentationFormat>Widescreen</PresentationFormat>
  <Paragraphs>688</Paragraphs>
  <Slides>63</Slides>
  <Notes>47</Notes>
  <HiddenSlides>0</HiddenSlides>
  <MMClips>0</MMClips>
  <ScaleCrop>false</ScaleCrop>
  <HeadingPairs>
    <vt:vector size="4" baseType="variant">
      <vt:variant>
        <vt:lpstr>Theme</vt:lpstr>
      </vt:variant>
      <vt:variant>
        <vt:i4>1</vt:i4>
      </vt:variant>
      <vt:variant>
        <vt:lpstr>Slide Titles</vt:lpstr>
      </vt:variant>
      <vt:variant>
        <vt:i4>63</vt:i4>
      </vt:variant>
    </vt:vector>
  </HeadingPairs>
  <TitlesOfParts>
    <vt:vector size="64" baseType="lpstr">
      <vt:lpstr>RRT_Theme_v4</vt:lpstr>
      <vt:lpstr>Rapid Response Teams  Managers Workshop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does the emergency coordination unit do?</vt:lpstr>
      <vt:lpstr>PowerPoint Presentation</vt:lpstr>
      <vt:lpstr>RRT management responsibilities</vt:lpstr>
      <vt:lpstr>RRT manager attributes</vt:lpstr>
      <vt:lpstr>PowerPoint Presentation</vt:lpstr>
      <vt:lpstr>PowerPoint Presentation</vt:lpstr>
      <vt:lpstr>PowerPoint Presentation</vt:lpstr>
      <vt:lpstr>Key messages  </vt:lpstr>
      <vt:lpstr>PowerPoint Presentation</vt:lpstr>
      <vt:lpstr>PowerPoint Presentation</vt:lpstr>
      <vt:lpstr>PowerPoint Presentation</vt:lpstr>
      <vt:lpstr>Reminder -RRT management responsibilities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content of this module was adapted from the RRT management workshop developed by the US CDC.</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Rapid Response Teams  Training of Trainers</dc:title>
  <dc:creator>Szilvia Horváth</dc:creator>
  <cp:lastModifiedBy>GOMEZ, Paula</cp:lastModifiedBy>
  <cp:revision>723</cp:revision>
  <dcterms:modified xsi:type="dcterms:W3CDTF">2024-08-20T08:44:51Z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8598500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y fmtid="{D5CDD505-2E9C-101B-9397-08002B2CF9AE}" pid="11" name="MSIP_Label_7b94a7b8-f06c-4dfe-bdcc-9b548fd58c31_Enabled">
    <vt:lpwstr>true</vt:lpwstr>
  </property>
  <property fmtid="{D5CDD505-2E9C-101B-9397-08002B2CF9AE}" pid="12" name="MSIP_Label_7b94a7b8-f06c-4dfe-bdcc-9b548fd58c31_SetDate">
    <vt:lpwstr>2024-07-29T13:13:30Z</vt:lpwstr>
  </property>
  <property fmtid="{D5CDD505-2E9C-101B-9397-08002B2CF9AE}" pid="13" name="MSIP_Label_7b94a7b8-f06c-4dfe-bdcc-9b548fd58c31_Method">
    <vt:lpwstr>Privileged</vt:lpwstr>
  </property>
  <property fmtid="{D5CDD505-2E9C-101B-9397-08002B2CF9AE}" pid="14" name="MSIP_Label_7b94a7b8-f06c-4dfe-bdcc-9b548fd58c31_Name">
    <vt:lpwstr>7b94a7b8-f06c-4dfe-bdcc-9b548fd58c31</vt:lpwstr>
  </property>
  <property fmtid="{D5CDD505-2E9C-101B-9397-08002B2CF9AE}" pid="15" name="MSIP_Label_7b94a7b8-f06c-4dfe-bdcc-9b548fd58c31_SiteId">
    <vt:lpwstr>9ce70869-60db-44fd-abe8-d2767077fc8f</vt:lpwstr>
  </property>
  <property fmtid="{D5CDD505-2E9C-101B-9397-08002B2CF9AE}" pid="16" name="MSIP_Label_7b94a7b8-f06c-4dfe-bdcc-9b548fd58c31_ActionId">
    <vt:lpwstr>396d8287-3bb1-43b5-917c-bf359c2b9fc2</vt:lpwstr>
  </property>
  <property fmtid="{D5CDD505-2E9C-101B-9397-08002B2CF9AE}" pid="17" name="MSIP_Label_7b94a7b8-f06c-4dfe-bdcc-9b548fd58c31_ContentBits">
    <vt:lpwstr>0</vt:lpwstr>
  </property>
</Properties>
</file>